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62" r:id="rId2"/>
    <p:sldId id="320" r:id="rId3"/>
    <p:sldId id="329" r:id="rId4"/>
    <p:sldId id="341" r:id="rId5"/>
    <p:sldId id="412" r:id="rId6"/>
    <p:sldId id="413" r:id="rId7"/>
    <p:sldId id="398" r:id="rId8"/>
    <p:sldId id="363" r:id="rId9"/>
    <p:sldId id="364" r:id="rId10"/>
    <p:sldId id="407" r:id="rId11"/>
    <p:sldId id="365" r:id="rId12"/>
    <p:sldId id="367" r:id="rId13"/>
    <p:sldId id="384" r:id="rId14"/>
    <p:sldId id="385" r:id="rId15"/>
    <p:sldId id="408" r:id="rId16"/>
    <p:sldId id="406" r:id="rId17"/>
    <p:sldId id="409" r:id="rId18"/>
    <p:sldId id="410" r:id="rId19"/>
    <p:sldId id="415" r:id="rId20"/>
    <p:sldId id="411" r:id="rId21"/>
    <p:sldId id="395" r:id="rId22"/>
    <p:sldId id="416" r:id="rId23"/>
    <p:sldId id="396" r:id="rId24"/>
    <p:sldId id="29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7" autoAdjust="0"/>
    <p:restoredTop sz="94624" autoAdjust="0"/>
  </p:normalViewPr>
  <p:slideViewPr>
    <p:cSldViewPr>
      <p:cViewPr varScale="1">
        <p:scale>
          <a:sx n="65" d="100"/>
          <a:sy n="65" d="100"/>
        </p:scale>
        <p:origin x="-14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P-PC\Desktop\MAIN%20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02553882009572E-2"/>
          <c:y val="0.10920908771753852"/>
          <c:w val="0.50916326330577977"/>
          <c:h val="0.78158182456492298"/>
        </c:manualLayout>
      </c:layout>
      <c:pieChart>
        <c:varyColors val="1"/>
        <c:ser>
          <c:idx val="0"/>
          <c:order val="0"/>
          <c:dLbls>
            <c:dLbl>
              <c:idx val="0"/>
              <c:layout/>
              <c:tx>
                <c:rich>
                  <a:bodyPr/>
                  <a:lstStyle/>
                  <a:p>
                    <a:r>
                      <a:rPr lang="en-US"/>
                      <a:t>929</a:t>
                    </a:r>
                  </a:p>
                  <a:p>
                    <a:r>
                      <a:rPr lang="en-US"/>
                      <a:t>(36%)</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44-4956-8A49-F527F9E35094}"/>
                </c:ext>
              </c:extLst>
            </c:dLbl>
            <c:dLbl>
              <c:idx val="1"/>
              <c:layout/>
              <c:tx>
                <c:rich>
                  <a:bodyPr/>
                  <a:lstStyle/>
                  <a:p>
                    <a:r>
                      <a:rPr lang="en-US"/>
                      <a:t>1654</a:t>
                    </a:r>
                  </a:p>
                  <a:p>
                    <a:r>
                      <a:rPr lang="en-US"/>
                      <a:t>64%)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44-4956-8A49-F527F9E35094}"/>
                </c:ext>
              </c:extLst>
            </c:dLbl>
            <c:dLbl>
              <c:idx val="2"/>
              <c:layout/>
              <c:tx>
                <c:rich>
                  <a:bodyPr/>
                  <a:lstStyle/>
                  <a:p>
                    <a:r>
                      <a:rPr lang="en-US"/>
                      <a:t>16</a:t>
                    </a:r>
                  </a:p>
                  <a:p>
                    <a:r>
                      <a:rPr lang="en-US"/>
                      <a:t>(1%)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44-4956-8A49-F527F9E35094}"/>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Sheet1!$P$2932:$P$2934</c:f>
              <c:strCache>
                <c:ptCount val="3"/>
                <c:pt idx="0">
                  <c:v>Medical consumables</c:v>
                </c:pt>
                <c:pt idx="1">
                  <c:v>Drugs</c:v>
                </c:pt>
                <c:pt idx="2">
                  <c:v>General items</c:v>
                </c:pt>
              </c:strCache>
            </c:strRef>
          </c:cat>
          <c:val>
            <c:numRef>
              <c:f>Sheet1!$Q$2932:$Q$2934</c:f>
              <c:numCache>
                <c:formatCode>General</c:formatCode>
                <c:ptCount val="3"/>
                <c:pt idx="0">
                  <c:v>929</c:v>
                </c:pt>
                <c:pt idx="1">
                  <c:v>1654</c:v>
                </c:pt>
                <c:pt idx="2">
                  <c:v>16</c:v>
                </c:pt>
              </c:numCache>
            </c:numRef>
          </c:val>
          <c:extLst xmlns:c16r2="http://schemas.microsoft.com/office/drawing/2015/06/chart">
            <c:ext xmlns:c16="http://schemas.microsoft.com/office/drawing/2014/chart" uri="{C3380CC4-5D6E-409C-BE32-E72D297353CC}">
              <c16:uniqueId val="{00000003-1644-4956-8A49-F527F9E35094}"/>
            </c:ext>
          </c:extLst>
        </c:ser>
        <c:firstSliceAng val="0"/>
      </c:pieChart>
    </c:plotArea>
    <c:legend>
      <c:legendPos val="r"/>
      <c:layout>
        <c:manualLayout>
          <c:xMode val="edge"/>
          <c:yMode val="edge"/>
          <c:x val="0.5340344801298178"/>
          <c:y val="0.63185138261427221"/>
          <c:w val="0.33041918515372326"/>
          <c:h val="0.36739706898402846"/>
        </c:manualLayou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dLbls>
            <c:dLbl>
              <c:idx val="0"/>
              <c:layout/>
              <c:tx>
                <c:rich>
                  <a:bodyPr/>
                  <a:lstStyle/>
                  <a:p>
                    <a:r>
                      <a:rPr lang="en-US"/>
                      <a:t>778</a:t>
                    </a:r>
                  </a:p>
                  <a:p>
                    <a:r>
                      <a:rPr lang="en-US"/>
                      <a:t>47%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B27-4760-B293-020D047561E1}"/>
                </c:ext>
              </c:extLst>
            </c:dLbl>
            <c:dLbl>
              <c:idx val="1"/>
              <c:layout/>
              <c:tx>
                <c:rich>
                  <a:bodyPr/>
                  <a:lstStyle/>
                  <a:p>
                    <a:r>
                      <a:rPr lang="en-US"/>
                      <a:t>876 </a:t>
                    </a:r>
                  </a:p>
                  <a:p>
                    <a:r>
                      <a:rPr lang="en-US"/>
                      <a:t>(53%)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B27-4760-B293-020D047561E1}"/>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Sheet1!$L$2935:$L$2936</c:f>
              <c:strCache>
                <c:ptCount val="2"/>
                <c:pt idx="0">
                  <c:v>Capsule and tablets</c:v>
                </c:pt>
                <c:pt idx="1">
                  <c:v>Other Drugs</c:v>
                </c:pt>
              </c:strCache>
            </c:strRef>
          </c:cat>
          <c:val>
            <c:numRef>
              <c:f>Sheet1!$M$2935:$M$2936</c:f>
              <c:numCache>
                <c:formatCode>General</c:formatCode>
                <c:ptCount val="2"/>
                <c:pt idx="0">
                  <c:v>778</c:v>
                </c:pt>
                <c:pt idx="1">
                  <c:v>876</c:v>
                </c:pt>
              </c:numCache>
            </c:numRef>
          </c:val>
          <c:extLst xmlns:c16r2="http://schemas.microsoft.com/office/drawing/2015/06/chart">
            <c:ext xmlns:c16="http://schemas.microsoft.com/office/drawing/2014/chart" uri="{C3380CC4-5D6E-409C-BE32-E72D297353CC}">
              <c16:uniqueId val="{00000002-5B27-4760-B293-020D047561E1}"/>
            </c:ext>
          </c:extLst>
        </c:ser>
        <c:firstSliceAng val="0"/>
      </c:pieChart>
    </c:plotArea>
    <c:legend>
      <c:legendPos val="r"/>
      <c:layout>
        <c:manualLayout>
          <c:xMode val="edge"/>
          <c:yMode val="edge"/>
          <c:x val="0.45496801181102381"/>
          <c:y val="0.80535750668395467"/>
          <c:w val="0.42059055118110233"/>
          <c:h val="0.15165268275891738"/>
        </c:manualLayout>
      </c:layout>
      <c:txPr>
        <a:bodyPr/>
        <a:lstStyle/>
        <a:p>
          <a:pPr>
            <a:defRPr sz="1600"/>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ABC</a:t>
            </a:r>
          </a:p>
        </c:rich>
      </c:tx>
      <c:layout/>
    </c:title>
    <c:plotArea>
      <c:layout/>
      <c:pieChart>
        <c:varyColors val="1"/>
        <c:ser>
          <c:idx val="0"/>
          <c:order val="0"/>
          <c:dLbls>
            <c:dLbl>
              <c:idx val="0"/>
              <c:layout/>
              <c:tx>
                <c:rich>
                  <a:bodyPr/>
                  <a:lstStyle/>
                  <a:p>
                    <a:r>
                      <a:rPr lang="en-US"/>
                      <a:t>122</a:t>
                    </a:r>
                  </a:p>
                  <a:p>
                    <a:r>
                      <a:rPr lang="en-US"/>
                      <a:t>(70%)</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FB-4B9A-BD01-C22F1044451F}"/>
                </c:ext>
              </c:extLst>
            </c:dLbl>
            <c:dLbl>
              <c:idx val="1"/>
              <c:layout/>
              <c:tx>
                <c:rich>
                  <a:bodyPr/>
                  <a:lstStyle/>
                  <a:p>
                    <a:r>
                      <a:rPr lang="en-US"/>
                      <a:t>176</a:t>
                    </a:r>
                  </a:p>
                  <a:p>
                    <a:r>
                      <a:rPr lang="en-US"/>
                      <a:t>(19%)</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FB-4B9A-BD01-C22F1044451F}"/>
                </c:ext>
              </c:extLst>
            </c:dLbl>
            <c:dLbl>
              <c:idx val="2"/>
              <c:layout/>
              <c:tx>
                <c:rich>
                  <a:bodyPr/>
                  <a:lstStyle/>
                  <a:p>
                    <a:r>
                      <a:rPr lang="en-US"/>
                      <a:t>631</a:t>
                    </a:r>
                  </a:p>
                  <a:p>
                    <a:r>
                      <a:rPr lang="en-US"/>
                      <a:t>(10%)</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FB-4B9A-BD01-C22F1044451F}"/>
                </c:ext>
              </c:extLst>
            </c:dLbl>
            <c:spPr>
              <a:noFill/>
              <a:ln>
                <a:noFill/>
              </a:ln>
              <a:effectLst/>
            </c:spPr>
            <c:showPercent val="1"/>
            <c:extLst xmlns:c16r2="http://schemas.microsoft.com/office/drawing/2015/06/chart">
              <c:ext xmlns:c15="http://schemas.microsoft.com/office/drawing/2012/chart" uri="{CE6537A1-D6FC-4f65-9D91-7224C49458BB}"/>
            </c:extLst>
          </c:dLbls>
          <c:cat>
            <c:strRef>
              <c:f>'Medical Consumable(m)'!$P$2:$P$4</c:f>
              <c:strCache>
                <c:ptCount val="3"/>
                <c:pt idx="0">
                  <c:v>A</c:v>
                </c:pt>
                <c:pt idx="1">
                  <c:v>B</c:v>
                </c:pt>
                <c:pt idx="2">
                  <c:v>C</c:v>
                </c:pt>
              </c:strCache>
            </c:strRef>
          </c:cat>
          <c:val>
            <c:numRef>
              <c:f>'Medical Consumable(m)'!$Q$2:$Q$4</c:f>
              <c:numCache>
                <c:formatCode>General</c:formatCode>
                <c:ptCount val="3"/>
                <c:pt idx="0">
                  <c:v>122</c:v>
                </c:pt>
                <c:pt idx="1">
                  <c:v>176</c:v>
                </c:pt>
                <c:pt idx="2">
                  <c:v>631</c:v>
                </c:pt>
              </c:numCache>
            </c:numRef>
          </c:val>
          <c:extLst xmlns:c16r2="http://schemas.microsoft.com/office/drawing/2015/06/chart">
            <c:ext xmlns:c16="http://schemas.microsoft.com/office/drawing/2014/chart" uri="{C3380CC4-5D6E-409C-BE32-E72D297353CC}">
              <c16:uniqueId val="{00000003-8CFB-4B9A-BD01-C22F1044451F}"/>
            </c:ext>
          </c:extLst>
        </c:ser>
        <c:ser>
          <c:idx val="1"/>
          <c:order val="1"/>
          <c:dLbls>
            <c:spPr>
              <a:noFill/>
              <a:ln>
                <a:noFill/>
              </a:ln>
              <a:effectLst/>
            </c:spPr>
            <c:showPercent val="1"/>
            <c:extLst xmlns:c16r2="http://schemas.microsoft.com/office/drawing/2015/06/chart">
              <c:ext xmlns:c15="http://schemas.microsoft.com/office/drawing/2012/chart" uri="{CE6537A1-D6FC-4f65-9D91-7224C49458BB}"/>
            </c:extLst>
          </c:dLbls>
          <c:cat>
            <c:strRef>
              <c:f>'Medical Consumable(m)'!$P$2:$P$4</c:f>
              <c:strCache>
                <c:ptCount val="3"/>
                <c:pt idx="0">
                  <c:v>A</c:v>
                </c:pt>
                <c:pt idx="1">
                  <c:v>B</c:v>
                </c:pt>
                <c:pt idx="2">
                  <c:v>C</c:v>
                </c:pt>
              </c:strCache>
            </c:strRef>
          </c:cat>
          <c:val>
            <c:numRef>
              <c:f>'Medical Consumable(m)'!$R$2:$R$4</c:f>
              <c:numCache>
                <c:formatCode>0%</c:formatCode>
                <c:ptCount val="3"/>
                <c:pt idx="0">
                  <c:v>0.13132400430570507</c:v>
                </c:pt>
                <c:pt idx="1">
                  <c:v>0.18945102260495156</c:v>
                </c:pt>
                <c:pt idx="2">
                  <c:v>0.67922497308934382</c:v>
                </c:pt>
              </c:numCache>
            </c:numRef>
          </c:val>
          <c:extLst xmlns:c16r2="http://schemas.microsoft.com/office/drawing/2015/06/chart">
            <c:ext xmlns:c16="http://schemas.microsoft.com/office/drawing/2014/chart" uri="{C3380CC4-5D6E-409C-BE32-E72D297353CC}">
              <c16:uniqueId val="{00000004-8CFB-4B9A-BD01-C22F1044451F}"/>
            </c:ext>
          </c:extLst>
        </c:ser>
        <c:dLbls>
          <c:showPercent val="1"/>
        </c:dLbls>
        <c:firstSliceAng val="0"/>
      </c:pieChart>
    </c:plotArea>
    <c:legend>
      <c:legendPos val="r"/>
      <c:layout/>
    </c:legend>
    <c:plotVisOnly val="1"/>
    <c:dispBlanksAs val="zero"/>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FSN</a:t>
            </a:r>
          </a:p>
        </c:rich>
      </c:tx>
      <c:layout/>
    </c:title>
    <c:plotArea>
      <c:layout/>
      <c:pieChart>
        <c:varyColors val="1"/>
        <c:ser>
          <c:idx val="0"/>
          <c:order val="0"/>
          <c:dLbls>
            <c:dLbl>
              <c:idx val="0"/>
              <c:layout/>
              <c:tx>
                <c:rich>
                  <a:bodyPr/>
                  <a:lstStyle/>
                  <a:p>
                    <a:r>
                      <a:rPr lang="en-US"/>
                      <a:t>15(70%)</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63-4D99-97B7-D32EFF7ECEF1}"/>
                </c:ext>
              </c:extLst>
            </c:dLbl>
            <c:dLbl>
              <c:idx val="1"/>
              <c:layout>
                <c:manualLayout>
                  <c:x val="6.750517662864701E-2"/>
                  <c:y val="0.11151510894197712"/>
                </c:manualLayout>
              </c:layout>
              <c:tx>
                <c:rich>
                  <a:bodyPr/>
                  <a:lstStyle/>
                  <a:p>
                    <a:r>
                      <a:rPr lang="en-US"/>
                      <a:t>45</a:t>
                    </a:r>
                  </a:p>
                  <a:p>
                    <a:r>
                      <a:rPr lang="en-US"/>
                      <a:t>(19%)</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63-4D99-97B7-D32EFF7ECEF1}"/>
                </c:ext>
              </c:extLst>
            </c:dLbl>
            <c:dLbl>
              <c:idx val="2"/>
              <c:layout>
                <c:manualLayout>
                  <c:x val="9.2653791410402073E-2"/>
                  <c:y val="-0.23255126534318685"/>
                </c:manualLayout>
              </c:layout>
              <c:tx>
                <c:rich>
                  <a:bodyPr/>
                  <a:lstStyle/>
                  <a:p>
                    <a:r>
                      <a:rPr lang="en-US"/>
                      <a:t>869</a:t>
                    </a:r>
                  </a:p>
                  <a:p>
                    <a:r>
                      <a:rPr lang="en-US"/>
                      <a:t>(11%)</a:t>
                    </a:r>
                  </a:p>
                  <a:p>
                    <a:endParaRPr lang="en-US"/>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63-4D99-97B7-D32EFF7ECEF1}"/>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'Medical Consumable(m)'!$V$2:$V$4</c:f>
              <c:strCache>
                <c:ptCount val="3"/>
                <c:pt idx="0">
                  <c:v>F</c:v>
                </c:pt>
                <c:pt idx="1">
                  <c:v>S</c:v>
                </c:pt>
                <c:pt idx="2">
                  <c:v>N</c:v>
                </c:pt>
              </c:strCache>
            </c:strRef>
          </c:cat>
          <c:val>
            <c:numRef>
              <c:f>'Medical Consumable(m)'!$W$2:$W$4</c:f>
              <c:numCache>
                <c:formatCode>General</c:formatCode>
                <c:ptCount val="3"/>
                <c:pt idx="0">
                  <c:v>15</c:v>
                </c:pt>
                <c:pt idx="1">
                  <c:v>45</c:v>
                </c:pt>
                <c:pt idx="2">
                  <c:v>869</c:v>
                </c:pt>
              </c:numCache>
            </c:numRef>
          </c:val>
          <c:extLst xmlns:c16r2="http://schemas.microsoft.com/office/drawing/2015/06/chart">
            <c:ext xmlns:c16="http://schemas.microsoft.com/office/drawing/2014/chart" uri="{C3380CC4-5D6E-409C-BE32-E72D297353CC}">
              <c16:uniqueId val="{00000003-3763-4D99-97B7-D32EFF7ECEF1}"/>
            </c:ext>
          </c:extLst>
        </c:ser>
        <c:firstSliceAng val="0"/>
      </c:pieChart>
    </c:plotArea>
    <c:legend>
      <c:legendPos val="r"/>
      <c:layout/>
    </c:legend>
    <c:plotVisOnly val="1"/>
    <c:dispBlanksAs val="zero"/>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ABC</a:t>
            </a:r>
          </a:p>
        </c:rich>
      </c:tx>
      <c:layout/>
    </c:title>
    <c:plotArea>
      <c:layout/>
      <c:pieChart>
        <c:varyColors val="1"/>
        <c:ser>
          <c:idx val="0"/>
          <c:order val="0"/>
          <c:tx>
            <c:strRef>
              <c:f>'Capsule &amp; Tablet (m)'!$R$1</c:f>
              <c:strCache>
                <c:ptCount val="1"/>
                <c:pt idx="0">
                  <c:v>No. of items</c:v>
                </c:pt>
              </c:strCache>
            </c:strRef>
          </c:tx>
          <c:dLbls>
            <c:dLbl>
              <c:idx val="0"/>
              <c:layout/>
              <c:tx>
                <c:rich>
                  <a:bodyPr/>
                  <a:lstStyle/>
                  <a:p>
                    <a:r>
                      <a:rPr lang="en-US"/>
                      <a:t>101</a:t>
                    </a:r>
                  </a:p>
                  <a:p>
                    <a:r>
                      <a:rPr lang="en-US"/>
                      <a:t>(70%)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E60-4878-B227-C61CD75CF395}"/>
                </c:ext>
              </c:extLst>
            </c:dLbl>
            <c:dLbl>
              <c:idx val="1"/>
              <c:layout/>
              <c:tx>
                <c:rich>
                  <a:bodyPr/>
                  <a:lstStyle/>
                  <a:p>
                    <a:r>
                      <a:rPr lang="en-US"/>
                      <a:t>182</a:t>
                    </a:r>
                  </a:p>
                  <a:p>
                    <a:r>
                      <a:rPr lang="en-US"/>
                      <a:t>(19%)</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E60-4878-B227-C61CD75CF395}"/>
                </c:ext>
              </c:extLst>
            </c:dLbl>
            <c:dLbl>
              <c:idx val="2"/>
              <c:layout/>
              <c:tx>
                <c:rich>
                  <a:bodyPr/>
                  <a:lstStyle/>
                  <a:p>
                    <a:r>
                      <a:rPr lang="en-US"/>
                      <a:t>495</a:t>
                    </a:r>
                  </a:p>
                  <a:p>
                    <a:r>
                      <a:rPr lang="en-US"/>
                      <a:t>(10%)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E60-4878-B227-C61CD75CF395}"/>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'Capsule &amp; Tablet (m)'!$Q$2:$Q$4</c:f>
              <c:strCache>
                <c:ptCount val="3"/>
                <c:pt idx="0">
                  <c:v>A</c:v>
                </c:pt>
                <c:pt idx="1">
                  <c:v>B</c:v>
                </c:pt>
                <c:pt idx="2">
                  <c:v>C</c:v>
                </c:pt>
              </c:strCache>
            </c:strRef>
          </c:cat>
          <c:val>
            <c:numRef>
              <c:f>'Capsule &amp; Tablet (m)'!$R$2:$R$4</c:f>
              <c:numCache>
                <c:formatCode>General</c:formatCode>
                <c:ptCount val="3"/>
                <c:pt idx="0">
                  <c:v>101</c:v>
                </c:pt>
                <c:pt idx="1">
                  <c:v>182</c:v>
                </c:pt>
                <c:pt idx="2">
                  <c:v>495</c:v>
                </c:pt>
              </c:numCache>
            </c:numRef>
          </c:val>
          <c:extLst xmlns:c16r2="http://schemas.microsoft.com/office/drawing/2015/06/chart">
            <c:ext xmlns:c16="http://schemas.microsoft.com/office/drawing/2014/chart" uri="{C3380CC4-5D6E-409C-BE32-E72D297353CC}">
              <c16:uniqueId val="{00000003-0E60-4878-B227-C61CD75CF395}"/>
            </c:ext>
          </c:extLst>
        </c:ser>
        <c:firstSliceAng val="0"/>
      </c:pieChart>
    </c:plotArea>
    <c:legend>
      <c:legendPos val="r"/>
      <c:layout/>
    </c:legend>
    <c:plotVisOnly val="1"/>
    <c:dispBlanksAs val="zero"/>
  </c:chart>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FSN</a:t>
            </a:r>
          </a:p>
        </c:rich>
      </c:tx>
      <c:layout/>
    </c:title>
    <c:plotArea>
      <c:layout/>
      <c:pieChart>
        <c:varyColors val="1"/>
        <c:ser>
          <c:idx val="0"/>
          <c:order val="0"/>
          <c:tx>
            <c:strRef>
              <c:f>'Capsule &amp; Tablet (m)'!$X$1</c:f>
              <c:strCache>
                <c:ptCount val="1"/>
                <c:pt idx="0">
                  <c:v>No. of items</c:v>
                </c:pt>
              </c:strCache>
            </c:strRef>
          </c:tx>
          <c:dLbls>
            <c:dLbl>
              <c:idx val="0"/>
              <c:layout/>
              <c:tx>
                <c:rich>
                  <a:bodyPr/>
                  <a:lstStyle/>
                  <a:p>
                    <a:r>
                      <a:rPr lang="en-US"/>
                      <a:t>135</a:t>
                    </a:r>
                  </a:p>
                  <a:p>
                    <a:r>
                      <a:rPr lang="en-US"/>
                      <a:t>(70%)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CEA-4645-8176-EA502A0A5808}"/>
                </c:ext>
              </c:extLst>
            </c:dLbl>
            <c:dLbl>
              <c:idx val="1"/>
              <c:layout/>
              <c:tx>
                <c:rich>
                  <a:bodyPr/>
                  <a:lstStyle/>
                  <a:p>
                    <a:r>
                      <a:rPr lang="en-US"/>
                      <a:t>196</a:t>
                    </a:r>
                  </a:p>
                  <a:p>
                    <a:r>
                      <a:rPr lang="en-US"/>
                      <a:t>(19%)</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CEA-4645-8176-EA502A0A5808}"/>
                </c:ext>
              </c:extLst>
            </c:dLbl>
            <c:dLbl>
              <c:idx val="2"/>
              <c:layout/>
              <c:tx>
                <c:rich>
                  <a:bodyPr/>
                  <a:lstStyle/>
                  <a:p>
                    <a:r>
                      <a:rPr lang="en-US"/>
                      <a:t>447</a:t>
                    </a:r>
                  </a:p>
                  <a:p>
                    <a:r>
                      <a:rPr lang="en-US"/>
                      <a:t>(10%)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CEA-4645-8176-EA502A0A5808}"/>
                </c:ext>
              </c:extLst>
            </c:dLbl>
            <c:delete val="1"/>
            <c:extLst xmlns:c16r2="http://schemas.microsoft.com/office/drawing/2015/06/chart">
              <c:ext xmlns:c15="http://schemas.microsoft.com/office/drawing/2012/chart" uri="{CE6537A1-D6FC-4f65-9D91-7224C49458BB}"/>
            </c:extLst>
          </c:dLbls>
          <c:cat>
            <c:strRef>
              <c:f>'Capsule &amp; Tablet (m)'!$W$2:$W$4</c:f>
              <c:strCache>
                <c:ptCount val="3"/>
                <c:pt idx="0">
                  <c:v>F</c:v>
                </c:pt>
                <c:pt idx="1">
                  <c:v>S</c:v>
                </c:pt>
                <c:pt idx="2">
                  <c:v>N</c:v>
                </c:pt>
              </c:strCache>
            </c:strRef>
          </c:cat>
          <c:val>
            <c:numRef>
              <c:f>'Capsule &amp; Tablet (m)'!$X$2:$X$4</c:f>
              <c:numCache>
                <c:formatCode>General</c:formatCode>
                <c:ptCount val="3"/>
                <c:pt idx="0">
                  <c:v>135</c:v>
                </c:pt>
                <c:pt idx="1">
                  <c:v>196</c:v>
                </c:pt>
                <c:pt idx="2">
                  <c:v>447</c:v>
                </c:pt>
              </c:numCache>
            </c:numRef>
          </c:val>
          <c:extLst xmlns:c16r2="http://schemas.microsoft.com/office/drawing/2015/06/chart">
            <c:ext xmlns:c16="http://schemas.microsoft.com/office/drawing/2014/chart" uri="{C3380CC4-5D6E-409C-BE32-E72D297353CC}">
              <c16:uniqueId val="{00000003-3CEA-4645-8176-EA502A0A5808}"/>
            </c:ext>
          </c:extLst>
        </c:ser>
        <c:firstSliceAng val="0"/>
      </c:pieChart>
    </c:plotArea>
    <c:legend>
      <c:legendPos val="r"/>
      <c:layout/>
    </c:legend>
    <c:plotVisOnly val="1"/>
    <c:dispBlanksAs val="zero"/>
  </c:chart>
  <c:txPr>
    <a:bodyPr/>
    <a:lstStyle/>
    <a:p>
      <a:pPr>
        <a:defRPr sz="16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ABC</a:t>
            </a:r>
          </a:p>
        </c:rich>
      </c:tx>
      <c:layout>
        <c:manualLayout>
          <c:xMode val="edge"/>
          <c:yMode val="edge"/>
          <c:x val="0.25720540320390983"/>
          <c:y val="0.2777469356993133"/>
        </c:manualLayout>
      </c:layout>
    </c:title>
    <c:plotArea>
      <c:layout>
        <c:manualLayout>
          <c:layoutTarget val="inner"/>
          <c:xMode val="edge"/>
          <c:yMode val="edge"/>
          <c:x val="0.34195209973753282"/>
          <c:y val="0.2452548118985127"/>
          <c:w val="0.45284711286089241"/>
          <c:h val="0.75474518810148838"/>
        </c:manualLayout>
      </c:layout>
      <c:pieChart>
        <c:varyColors val="1"/>
        <c:ser>
          <c:idx val="0"/>
          <c:order val="0"/>
          <c:tx>
            <c:strRef>
              <c:f>'Other Drugs(m)'!$Q$1</c:f>
              <c:strCache>
                <c:ptCount val="1"/>
                <c:pt idx="0">
                  <c:v>No. of items</c:v>
                </c:pt>
              </c:strCache>
            </c:strRef>
          </c:tx>
          <c:dLbls>
            <c:dLbl>
              <c:idx val="0"/>
              <c:layout/>
              <c:tx>
                <c:rich>
                  <a:bodyPr/>
                  <a:lstStyle/>
                  <a:p>
                    <a:r>
                      <a:rPr lang="en-US"/>
                      <a:t>69</a:t>
                    </a:r>
                  </a:p>
                  <a:p>
                    <a:r>
                      <a:rPr lang="en-US"/>
                      <a:t>(72%)</a:t>
                    </a:r>
                  </a:p>
                  <a:p>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C1F-4023-B343-D652D99963AF}"/>
                </c:ext>
              </c:extLst>
            </c:dLbl>
            <c:dLbl>
              <c:idx val="1"/>
              <c:layout/>
              <c:tx>
                <c:rich>
                  <a:bodyPr/>
                  <a:lstStyle/>
                  <a:p>
                    <a:r>
                      <a:rPr lang="en-US"/>
                      <a:t>154</a:t>
                    </a:r>
                  </a:p>
                  <a:p>
                    <a:r>
                      <a:rPr lang="en-US"/>
                      <a:t>(19%)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C1F-4023-B343-D652D99963AF}"/>
                </c:ext>
              </c:extLst>
            </c:dLbl>
            <c:dLbl>
              <c:idx val="2"/>
              <c:layout/>
              <c:tx>
                <c:rich>
                  <a:bodyPr/>
                  <a:lstStyle/>
                  <a:p>
                    <a:r>
                      <a:rPr lang="en-US"/>
                      <a:t>653</a:t>
                    </a:r>
                  </a:p>
                  <a:p>
                    <a:r>
                      <a:rPr lang="en-US"/>
                      <a:t>(8%)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1F-4023-B343-D652D99963AF}"/>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'Other Drugs(m)'!$P$2:$P$4</c:f>
              <c:strCache>
                <c:ptCount val="3"/>
                <c:pt idx="0">
                  <c:v>A</c:v>
                </c:pt>
                <c:pt idx="1">
                  <c:v>B</c:v>
                </c:pt>
                <c:pt idx="2">
                  <c:v>C</c:v>
                </c:pt>
              </c:strCache>
            </c:strRef>
          </c:cat>
          <c:val>
            <c:numRef>
              <c:f>'Other Drugs(m)'!$Q$2:$Q$4</c:f>
              <c:numCache>
                <c:formatCode>General</c:formatCode>
                <c:ptCount val="3"/>
                <c:pt idx="0">
                  <c:v>69</c:v>
                </c:pt>
                <c:pt idx="1">
                  <c:v>154</c:v>
                </c:pt>
                <c:pt idx="2">
                  <c:v>653</c:v>
                </c:pt>
              </c:numCache>
            </c:numRef>
          </c:val>
          <c:extLst xmlns:c16r2="http://schemas.microsoft.com/office/drawing/2015/06/chart">
            <c:ext xmlns:c16="http://schemas.microsoft.com/office/drawing/2014/chart" uri="{C3380CC4-5D6E-409C-BE32-E72D297353CC}">
              <c16:uniqueId val="{00000003-BC1F-4023-B343-D652D99963AF}"/>
            </c:ext>
          </c:extLst>
        </c:ser>
        <c:firstSliceAng val="0"/>
      </c:pieChart>
    </c:plotArea>
    <c:legend>
      <c:legendPos val="r"/>
      <c:layout>
        <c:manualLayout>
          <c:xMode val="edge"/>
          <c:yMode val="edge"/>
          <c:x val="0.87133490813648362"/>
          <c:y val="0.44149606299212596"/>
          <c:w val="6.7315676449534845E-2"/>
          <c:h val="0.26989422963920601"/>
        </c:manualLayout>
      </c:layout>
    </c:legend>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FSN</a:t>
            </a:r>
          </a:p>
        </c:rich>
      </c:tx>
      <c:layout/>
    </c:title>
    <c:plotArea>
      <c:layout/>
      <c:pieChart>
        <c:varyColors val="1"/>
        <c:ser>
          <c:idx val="0"/>
          <c:order val="0"/>
          <c:tx>
            <c:strRef>
              <c:f>'Other Drugs(m)'!$W$1</c:f>
              <c:strCache>
                <c:ptCount val="1"/>
                <c:pt idx="0">
                  <c:v>No. of items</c:v>
                </c:pt>
              </c:strCache>
            </c:strRef>
          </c:tx>
          <c:dLbls>
            <c:dLbl>
              <c:idx val="0"/>
              <c:layout/>
              <c:tx>
                <c:rich>
                  <a:bodyPr/>
                  <a:lstStyle/>
                  <a:p>
                    <a:r>
                      <a:rPr lang="en-US"/>
                      <a:t>60</a:t>
                    </a:r>
                  </a:p>
                  <a:p>
                    <a:r>
                      <a:rPr lang="en-US"/>
                      <a:t>(70%)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2FC-4E47-9E40-BF522DCCC5D6}"/>
                </c:ext>
              </c:extLst>
            </c:dLbl>
            <c:dLbl>
              <c:idx val="1"/>
              <c:layout/>
              <c:tx>
                <c:rich>
                  <a:bodyPr/>
                  <a:lstStyle/>
                  <a:p>
                    <a:r>
                      <a:rPr lang="en-US"/>
                      <a:t>113</a:t>
                    </a:r>
                  </a:p>
                  <a:p>
                    <a:r>
                      <a:rPr lang="en-US"/>
                      <a:t>(19%)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2FC-4E47-9E40-BF522DCCC5D6}"/>
                </c:ext>
              </c:extLst>
            </c:dLbl>
            <c:dLbl>
              <c:idx val="2"/>
              <c:layout>
                <c:manualLayout>
                  <c:x val="0.14831736657917796"/>
                  <c:y val="-0.19062955672207638"/>
                </c:manualLayout>
              </c:layout>
              <c:tx>
                <c:rich>
                  <a:bodyPr/>
                  <a:lstStyle/>
                  <a:p>
                    <a:r>
                      <a:rPr lang="en-US"/>
                      <a:t>703</a:t>
                    </a:r>
                  </a:p>
                  <a:p>
                    <a:r>
                      <a:rPr lang="en-US"/>
                      <a:t>(10%)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FC-4E47-9E40-BF522DCCC5D6}"/>
                </c:ext>
              </c:extLst>
            </c:dLbl>
            <c:delete val="1"/>
            <c:extLst xmlns:c16r2="http://schemas.microsoft.com/office/drawing/2015/06/chart">
              <c:ext xmlns:c15="http://schemas.microsoft.com/office/drawing/2012/chart" uri="{CE6537A1-D6FC-4f65-9D91-7224C49458BB}"/>
            </c:extLst>
          </c:dLbls>
          <c:cat>
            <c:strRef>
              <c:f>'Other Drugs(m)'!$V$2:$V$4</c:f>
              <c:strCache>
                <c:ptCount val="3"/>
                <c:pt idx="0">
                  <c:v>F</c:v>
                </c:pt>
                <c:pt idx="1">
                  <c:v>S</c:v>
                </c:pt>
                <c:pt idx="2">
                  <c:v>N</c:v>
                </c:pt>
              </c:strCache>
            </c:strRef>
          </c:cat>
          <c:val>
            <c:numRef>
              <c:f>'Other Drugs(m)'!$W$2:$W$4</c:f>
              <c:numCache>
                <c:formatCode>General</c:formatCode>
                <c:ptCount val="3"/>
                <c:pt idx="0">
                  <c:v>60</c:v>
                </c:pt>
                <c:pt idx="1">
                  <c:v>113</c:v>
                </c:pt>
                <c:pt idx="2">
                  <c:v>703</c:v>
                </c:pt>
              </c:numCache>
            </c:numRef>
          </c:val>
          <c:extLst xmlns:c16r2="http://schemas.microsoft.com/office/drawing/2015/06/chart">
            <c:ext xmlns:c16="http://schemas.microsoft.com/office/drawing/2014/chart" uri="{C3380CC4-5D6E-409C-BE32-E72D297353CC}">
              <c16:uniqueId val="{00000003-62FC-4E47-9E40-BF522DCCC5D6}"/>
            </c:ext>
          </c:extLst>
        </c:ser>
        <c:firstSliceAng val="0"/>
      </c:pieChart>
    </c:plotArea>
    <c:legend>
      <c:legendPos val="r"/>
      <c:layout/>
    </c:legend>
    <c:plotVisOnly val="1"/>
    <c:dispBlanksAs val="zero"/>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D048B-A3E7-40BE-AE21-139D322FAE3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A94F772-F4CB-439B-BA08-4C2EFB500790}">
      <dgm:prSet phldrT="[Text]" custT="1"/>
      <dgm:spPr/>
      <dgm:t>
        <a:bodyPr/>
        <a:lstStyle/>
        <a:p>
          <a:r>
            <a:rPr lang="en-US" sz="1400" dirty="0">
              <a:latin typeface="Times New Roman" pitchFamily="18" charset="0"/>
              <a:cs typeface="Times New Roman" pitchFamily="18" charset="0"/>
            </a:rPr>
            <a:t>requisition made by user department</a:t>
          </a:r>
        </a:p>
      </dgm:t>
    </dgm:pt>
    <dgm:pt modelId="{7D1AECD7-C0BE-4D0D-B09A-DFA5D2D9F5B6}" type="parTrans" cxnId="{D6A06FDF-D886-4885-8B34-3A1267609202}">
      <dgm:prSet/>
      <dgm:spPr/>
      <dgm:t>
        <a:bodyPr/>
        <a:lstStyle/>
        <a:p>
          <a:endParaRPr lang="en-US" sz="1100"/>
        </a:p>
      </dgm:t>
    </dgm:pt>
    <dgm:pt modelId="{43EB0113-1561-4279-93B6-5CA4904EC5EF}" type="sibTrans" cxnId="{D6A06FDF-D886-4885-8B34-3A1267609202}">
      <dgm:prSet custT="1"/>
      <dgm:spPr/>
      <dgm:t>
        <a:bodyPr/>
        <a:lstStyle/>
        <a:p>
          <a:endParaRPr lang="en-US" sz="1100"/>
        </a:p>
      </dgm:t>
    </dgm:pt>
    <dgm:pt modelId="{B916330B-7B7F-4C98-8D63-43C338585966}">
      <dgm:prSet phldrT="[Text]" custT="1"/>
      <dgm:spPr/>
      <dgm:t>
        <a:bodyPr/>
        <a:lstStyle/>
        <a:p>
          <a:r>
            <a:rPr lang="en-US" sz="1400" dirty="0">
              <a:latin typeface="Times New Roman" pitchFamily="18" charset="0"/>
              <a:cs typeface="Times New Roman" pitchFamily="18" charset="0"/>
            </a:rPr>
            <a:t>requisition approved by HOD</a:t>
          </a:r>
        </a:p>
      </dgm:t>
    </dgm:pt>
    <dgm:pt modelId="{808B1BFF-7DBD-407D-BE66-8B982151EF1A}" type="parTrans" cxnId="{FD9E73CB-9C9B-4EC8-AD58-4FBA37257D05}">
      <dgm:prSet/>
      <dgm:spPr/>
      <dgm:t>
        <a:bodyPr/>
        <a:lstStyle/>
        <a:p>
          <a:endParaRPr lang="en-US" sz="1100"/>
        </a:p>
      </dgm:t>
    </dgm:pt>
    <dgm:pt modelId="{B88CC5EE-69D6-4194-B886-22B1452DFE46}" type="sibTrans" cxnId="{FD9E73CB-9C9B-4EC8-AD58-4FBA37257D05}">
      <dgm:prSet custT="1"/>
      <dgm:spPr/>
      <dgm:t>
        <a:bodyPr/>
        <a:lstStyle/>
        <a:p>
          <a:endParaRPr lang="en-US" sz="1100"/>
        </a:p>
      </dgm:t>
    </dgm:pt>
    <dgm:pt modelId="{AC6DDF59-0592-415C-9560-1184043A1175}">
      <dgm:prSet phldrT="[Text]" custT="1"/>
      <dgm:spPr/>
      <dgm:t>
        <a:bodyPr/>
        <a:lstStyle/>
        <a:p>
          <a:r>
            <a:rPr lang="en-US" sz="1400" dirty="0">
              <a:latin typeface="Times New Roman" pitchFamily="18" charset="0"/>
              <a:cs typeface="Times New Roman" pitchFamily="18" charset="0"/>
            </a:rPr>
            <a:t>place the order against intend</a:t>
          </a:r>
        </a:p>
      </dgm:t>
    </dgm:pt>
    <dgm:pt modelId="{6E1BFCA3-9C7C-4536-88A8-E4C6EA5F7B60}" type="parTrans" cxnId="{680AED65-E17E-4FF2-9BD8-80A72396350B}">
      <dgm:prSet/>
      <dgm:spPr/>
      <dgm:t>
        <a:bodyPr/>
        <a:lstStyle/>
        <a:p>
          <a:endParaRPr lang="en-US" sz="1100"/>
        </a:p>
      </dgm:t>
    </dgm:pt>
    <dgm:pt modelId="{D3396A75-74C0-4864-A067-49BBE8C8C595}" type="sibTrans" cxnId="{680AED65-E17E-4FF2-9BD8-80A72396350B}">
      <dgm:prSet custT="1"/>
      <dgm:spPr/>
      <dgm:t>
        <a:bodyPr/>
        <a:lstStyle/>
        <a:p>
          <a:endParaRPr lang="en-US" sz="1100"/>
        </a:p>
      </dgm:t>
    </dgm:pt>
    <dgm:pt modelId="{8D49C548-49B6-4BFC-923B-8EE5950010F3}">
      <dgm:prSet phldrT="[Text]" custT="1"/>
      <dgm:spPr/>
      <dgm:t>
        <a:bodyPr/>
        <a:lstStyle/>
        <a:p>
          <a:r>
            <a:rPr lang="en-US" sz="1400" dirty="0">
              <a:latin typeface="Times New Roman" pitchFamily="18" charset="0"/>
              <a:cs typeface="Times New Roman" pitchFamily="18" charset="0"/>
            </a:rPr>
            <a:t>Ensure </a:t>
          </a:r>
          <a:r>
            <a:rPr lang="en-US" sz="1400" dirty="0" err="1">
              <a:latin typeface="Times New Roman" pitchFamily="18" charset="0"/>
              <a:cs typeface="Times New Roman" pitchFamily="18" charset="0"/>
            </a:rPr>
            <a:t>reciept</a:t>
          </a:r>
          <a:r>
            <a:rPr lang="en-US" sz="1400" dirty="0">
              <a:latin typeface="Times New Roman" pitchFamily="18" charset="0"/>
              <a:cs typeface="Times New Roman" pitchFamily="18" charset="0"/>
            </a:rPr>
            <a:t> of material through GRN</a:t>
          </a:r>
        </a:p>
      </dgm:t>
    </dgm:pt>
    <dgm:pt modelId="{1CA46B91-61C0-4A46-8F68-64A32E280786}" type="parTrans" cxnId="{8376A495-756A-46F4-82D6-949451F0273F}">
      <dgm:prSet/>
      <dgm:spPr/>
      <dgm:t>
        <a:bodyPr/>
        <a:lstStyle/>
        <a:p>
          <a:endParaRPr lang="en-US" sz="1100"/>
        </a:p>
      </dgm:t>
    </dgm:pt>
    <dgm:pt modelId="{FB0E300A-B181-4333-A544-1E6A37D86EE8}" type="sibTrans" cxnId="{8376A495-756A-46F4-82D6-949451F0273F}">
      <dgm:prSet custT="1"/>
      <dgm:spPr/>
      <dgm:t>
        <a:bodyPr/>
        <a:lstStyle/>
        <a:p>
          <a:endParaRPr lang="en-US" sz="1100"/>
        </a:p>
      </dgm:t>
    </dgm:pt>
    <dgm:pt modelId="{E883C4A6-CA2E-4CB4-8C79-0393C181D547}">
      <dgm:prSet phldrT="[Text]" custT="1"/>
      <dgm:spPr/>
      <dgm:t>
        <a:bodyPr/>
        <a:lstStyle/>
        <a:p>
          <a:r>
            <a:rPr lang="en-US" sz="1400" dirty="0">
              <a:latin typeface="Times New Roman" pitchFamily="18" charset="0"/>
              <a:cs typeface="Times New Roman" pitchFamily="18" charset="0"/>
            </a:rPr>
            <a:t>Making payment (Finance </a:t>
          </a:r>
          <a:r>
            <a:rPr lang="en-US" sz="1400" dirty="0" err="1">
              <a:latin typeface="Times New Roman" pitchFamily="18" charset="0"/>
              <a:cs typeface="Times New Roman" pitchFamily="18" charset="0"/>
            </a:rPr>
            <a:t>Dep</a:t>
          </a:r>
          <a:r>
            <a:rPr lang="en-US" sz="1400" dirty="0">
              <a:latin typeface="Times New Roman" pitchFamily="18" charset="0"/>
              <a:cs typeface="Times New Roman" pitchFamily="18" charset="0"/>
            </a:rPr>
            <a:t>)</a:t>
          </a:r>
        </a:p>
      </dgm:t>
    </dgm:pt>
    <dgm:pt modelId="{1411E247-C0BD-41B2-AA05-DD3001137AAC}" type="parTrans" cxnId="{DCA6D2C9-0CD4-4638-930A-12069B285DC4}">
      <dgm:prSet/>
      <dgm:spPr/>
      <dgm:t>
        <a:bodyPr/>
        <a:lstStyle/>
        <a:p>
          <a:endParaRPr lang="en-US" sz="1100"/>
        </a:p>
      </dgm:t>
    </dgm:pt>
    <dgm:pt modelId="{07B3AA61-B7B4-4CA6-9851-FFB0A5EAB768}" type="sibTrans" cxnId="{DCA6D2C9-0CD4-4638-930A-12069B285DC4}">
      <dgm:prSet custT="1"/>
      <dgm:spPr/>
      <dgm:t>
        <a:bodyPr/>
        <a:lstStyle/>
        <a:p>
          <a:endParaRPr lang="en-US" sz="1100"/>
        </a:p>
      </dgm:t>
    </dgm:pt>
    <dgm:pt modelId="{8582BFEF-EF5C-4DAB-8AB4-9396FC3A6154}">
      <dgm:prSet phldrT="[Text]" custT="1"/>
      <dgm:spPr/>
      <dgm:t>
        <a:bodyPr/>
        <a:lstStyle/>
        <a:p>
          <a:r>
            <a:rPr lang="en-US" sz="1400" dirty="0">
              <a:latin typeface="Times New Roman" pitchFamily="18" charset="0"/>
              <a:cs typeface="Times New Roman" pitchFamily="18" charset="0"/>
            </a:rPr>
            <a:t>Issue items to user department</a:t>
          </a:r>
        </a:p>
      </dgm:t>
    </dgm:pt>
    <dgm:pt modelId="{99A199E7-CC6A-42DE-8B16-3FDF17DAAD96}" type="parTrans" cxnId="{122FEAD2-28AD-4B99-82FE-E850E7CC5709}">
      <dgm:prSet/>
      <dgm:spPr/>
      <dgm:t>
        <a:bodyPr/>
        <a:lstStyle/>
        <a:p>
          <a:endParaRPr lang="en-US" sz="1100"/>
        </a:p>
      </dgm:t>
    </dgm:pt>
    <dgm:pt modelId="{CCFD0DB3-7E57-49AB-BDC0-4301806DB8B4}" type="sibTrans" cxnId="{122FEAD2-28AD-4B99-82FE-E850E7CC5709}">
      <dgm:prSet custT="1"/>
      <dgm:spPr/>
      <dgm:t>
        <a:bodyPr/>
        <a:lstStyle/>
        <a:p>
          <a:endParaRPr lang="en-US" sz="1100"/>
        </a:p>
      </dgm:t>
    </dgm:pt>
    <dgm:pt modelId="{ECAB30FF-F78D-4CD9-B876-199B312FEB88}" type="pres">
      <dgm:prSet presAssocID="{7DCD048B-A3E7-40BE-AE21-139D322FAE34}" presName="cycle" presStyleCnt="0">
        <dgm:presLayoutVars>
          <dgm:dir/>
          <dgm:resizeHandles val="exact"/>
        </dgm:presLayoutVars>
      </dgm:prSet>
      <dgm:spPr/>
      <dgm:t>
        <a:bodyPr/>
        <a:lstStyle/>
        <a:p>
          <a:endParaRPr lang="en-US"/>
        </a:p>
      </dgm:t>
    </dgm:pt>
    <dgm:pt modelId="{000BC869-EF22-4F44-98BA-FA841228B599}" type="pres">
      <dgm:prSet presAssocID="{FA94F772-F4CB-439B-BA08-4C2EFB500790}" presName="node" presStyleLbl="node1" presStyleIdx="0" presStyleCnt="6">
        <dgm:presLayoutVars>
          <dgm:bulletEnabled val="1"/>
        </dgm:presLayoutVars>
      </dgm:prSet>
      <dgm:spPr/>
      <dgm:t>
        <a:bodyPr/>
        <a:lstStyle/>
        <a:p>
          <a:endParaRPr lang="en-US"/>
        </a:p>
      </dgm:t>
    </dgm:pt>
    <dgm:pt modelId="{F4204B5F-F7FA-48A5-A8EE-CBC042AD6204}" type="pres">
      <dgm:prSet presAssocID="{43EB0113-1561-4279-93B6-5CA4904EC5EF}" presName="sibTrans" presStyleLbl="sibTrans2D1" presStyleIdx="0" presStyleCnt="6"/>
      <dgm:spPr/>
      <dgm:t>
        <a:bodyPr/>
        <a:lstStyle/>
        <a:p>
          <a:endParaRPr lang="en-US"/>
        </a:p>
      </dgm:t>
    </dgm:pt>
    <dgm:pt modelId="{3C4C8C49-DBD9-4016-9521-D0096BDB685B}" type="pres">
      <dgm:prSet presAssocID="{43EB0113-1561-4279-93B6-5CA4904EC5EF}" presName="connectorText" presStyleLbl="sibTrans2D1" presStyleIdx="0" presStyleCnt="6"/>
      <dgm:spPr/>
      <dgm:t>
        <a:bodyPr/>
        <a:lstStyle/>
        <a:p>
          <a:endParaRPr lang="en-US"/>
        </a:p>
      </dgm:t>
    </dgm:pt>
    <dgm:pt modelId="{EAFB36D6-88E5-43DE-8FF7-597491242E3A}" type="pres">
      <dgm:prSet presAssocID="{B916330B-7B7F-4C98-8D63-43C338585966}" presName="node" presStyleLbl="node1" presStyleIdx="1" presStyleCnt="6">
        <dgm:presLayoutVars>
          <dgm:bulletEnabled val="1"/>
        </dgm:presLayoutVars>
      </dgm:prSet>
      <dgm:spPr/>
      <dgm:t>
        <a:bodyPr/>
        <a:lstStyle/>
        <a:p>
          <a:endParaRPr lang="en-US"/>
        </a:p>
      </dgm:t>
    </dgm:pt>
    <dgm:pt modelId="{F5416FF8-D509-41E6-A4E8-FBE0159EFEE6}" type="pres">
      <dgm:prSet presAssocID="{B88CC5EE-69D6-4194-B886-22B1452DFE46}" presName="sibTrans" presStyleLbl="sibTrans2D1" presStyleIdx="1" presStyleCnt="6"/>
      <dgm:spPr/>
      <dgm:t>
        <a:bodyPr/>
        <a:lstStyle/>
        <a:p>
          <a:endParaRPr lang="en-US"/>
        </a:p>
      </dgm:t>
    </dgm:pt>
    <dgm:pt modelId="{2FF853C8-397A-4062-9951-77E33EF75B26}" type="pres">
      <dgm:prSet presAssocID="{B88CC5EE-69D6-4194-B886-22B1452DFE46}" presName="connectorText" presStyleLbl="sibTrans2D1" presStyleIdx="1" presStyleCnt="6"/>
      <dgm:spPr/>
      <dgm:t>
        <a:bodyPr/>
        <a:lstStyle/>
        <a:p>
          <a:endParaRPr lang="en-US"/>
        </a:p>
      </dgm:t>
    </dgm:pt>
    <dgm:pt modelId="{C0873620-9792-4468-AE16-AA40C668048E}" type="pres">
      <dgm:prSet presAssocID="{AC6DDF59-0592-415C-9560-1184043A1175}" presName="node" presStyleLbl="node1" presStyleIdx="2" presStyleCnt="6">
        <dgm:presLayoutVars>
          <dgm:bulletEnabled val="1"/>
        </dgm:presLayoutVars>
      </dgm:prSet>
      <dgm:spPr/>
      <dgm:t>
        <a:bodyPr/>
        <a:lstStyle/>
        <a:p>
          <a:endParaRPr lang="en-US"/>
        </a:p>
      </dgm:t>
    </dgm:pt>
    <dgm:pt modelId="{1461A1F7-6DB6-45FD-8925-CB7DC76FFD0A}" type="pres">
      <dgm:prSet presAssocID="{D3396A75-74C0-4864-A067-49BBE8C8C595}" presName="sibTrans" presStyleLbl="sibTrans2D1" presStyleIdx="2" presStyleCnt="6" custLinFactNeighborX="25861" custLinFactNeighborY="59458"/>
      <dgm:spPr/>
      <dgm:t>
        <a:bodyPr/>
        <a:lstStyle/>
        <a:p>
          <a:endParaRPr lang="en-US"/>
        </a:p>
      </dgm:t>
    </dgm:pt>
    <dgm:pt modelId="{0E9BB99B-B1DF-4078-B99F-CE5C5B92BD30}" type="pres">
      <dgm:prSet presAssocID="{D3396A75-74C0-4864-A067-49BBE8C8C595}" presName="connectorText" presStyleLbl="sibTrans2D1" presStyleIdx="2" presStyleCnt="6"/>
      <dgm:spPr/>
      <dgm:t>
        <a:bodyPr/>
        <a:lstStyle/>
        <a:p>
          <a:endParaRPr lang="en-US"/>
        </a:p>
      </dgm:t>
    </dgm:pt>
    <dgm:pt modelId="{998EAE08-9EFC-488B-9C98-2023B0FEEF67}" type="pres">
      <dgm:prSet presAssocID="{8D49C548-49B6-4BFC-923B-8EE5950010F3}" presName="node" presStyleLbl="node1" presStyleIdx="3" presStyleCnt="6" custRadScaleRad="100090" custRadScaleInc="1109">
        <dgm:presLayoutVars>
          <dgm:bulletEnabled val="1"/>
        </dgm:presLayoutVars>
      </dgm:prSet>
      <dgm:spPr/>
      <dgm:t>
        <a:bodyPr/>
        <a:lstStyle/>
        <a:p>
          <a:endParaRPr lang="en-US"/>
        </a:p>
      </dgm:t>
    </dgm:pt>
    <dgm:pt modelId="{D9F578CD-594E-4104-B9F7-39240C4592DC}" type="pres">
      <dgm:prSet presAssocID="{FB0E300A-B181-4333-A544-1E6A37D86EE8}" presName="sibTrans" presStyleLbl="sibTrans2D1" presStyleIdx="3" presStyleCnt="6" custLinFactNeighborX="-51995" custLinFactNeighborY="69799"/>
      <dgm:spPr/>
      <dgm:t>
        <a:bodyPr/>
        <a:lstStyle/>
        <a:p>
          <a:endParaRPr lang="en-US"/>
        </a:p>
      </dgm:t>
    </dgm:pt>
    <dgm:pt modelId="{591DC2B2-1A83-46C8-889A-46A41EADCB32}" type="pres">
      <dgm:prSet presAssocID="{FB0E300A-B181-4333-A544-1E6A37D86EE8}" presName="connectorText" presStyleLbl="sibTrans2D1" presStyleIdx="3" presStyleCnt="6"/>
      <dgm:spPr/>
      <dgm:t>
        <a:bodyPr/>
        <a:lstStyle/>
        <a:p>
          <a:endParaRPr lang="en-US"/>
        </a:p>
      </dgm:t>
    </dgm:pt>
    <dgm:pt modelId="{3E3617C0-E91D-4824-BB16-2D399C81F0B0}" type="pres">
      <dgm:prSet presAssocID="{E883C4A6-CA2E-4CB4-8C79-0393C181D547}" presName="node" presStyleLbl="node1" presStyleIdx="4" presStyleCnt="6" custScaleX="107329" custScaleY="96881" custRadScaleRad="98126" custRadScaleInc="1808">
        <dgm:presLayoutVars>
          <dgm:bulletEnabled val="1"/>
        </dgm:presLayoutVars>
      </dgm:prSet>
      <dgm:spPr/>
      <dgm:t>
        <a:bodyPr/>
        <a:lstStyle/>
        <a:p>
          <a:endParaRPr lang="en-US"/>
        </a:p>
      </dgm:t>
    </dgm:pt>
    <dgm:pt modelId="{10E24A91-568C-4F50-B4FB-D9FD7EFD7986}" type="pres">
      <dgm:prSet presAssocID="{07B3AA61-B7B4-4CA6-9851-FFB0A5EAB768}" presName="sibTrans" presStyleLbl="sibTrans2D1" presStyleIdx="4" presStyleCnt="6"/>
      <dgm:spPr/>
      <dgm:t>
        <a:bodyPr/>
        <a:lstStyle/>
        <a:p>
          <a:endParaRPr lang="en-US"/>
        </a:p>
      </dgm:t>
    </dgm:pt>
    <dgm:pt modelId="{A3F94440-8248-45AB-98D3-A7387D2C17FC}" type="pres">
      <dgm:prSet presAssocID="{07B3AA61-B7B4-4CA6-9851-FFB0A5EAB768}" presName="connectorText" presStyleLbl="sibTrans2D1" presStyleIdx="4" presStyleCnt="6"/>
      <dgm:spPr/>
      <dgm:t>
        <a:bodyPr/>
        <a:lstStyle/>
        <a:p>
          <a:endParaRPr lang="en-US"/>
        </a:p>
      </dgm:t>
    </dgm:pt>
    <dgm:pt modelId="{EC7F10EA-9A99-425A-9F0E-7C0E900BA04A}" type="pres">
      <dgm:prSet presAssocID="{8582BFEF-EF5C-4DAB-8AB4-9396FC3A6154}" presName="node" presStyleLbl="node1" presStyleIdx="5" presStyleCnt="6">
        <dgm:presLayoutVars>
          <dgm:bulletEnabled val="1"/>
        </dgm:presLayoutVars>
      </dgm:prSet>
      <dgm:spPr/>
      <dgm:t>
        <a:bodyPr/>
        <a:lstStyle/>
        <a:p>
          <a:endParaRPr lang="en-US"/>
        </a:p>
      </dgm:t>
    </dgm:pt>
    <dgm:pt modelId="{0235F019-52E5-450D-B61E-C2B8A59C8B60}" type="pres">
      <dgm:prSet presAssocID="{CCFD0DB3-7E57-49AB-BDC0-4301806DB8B4}" presName="sibTrans" presStyleLbl="sibTrans2D1" presStyleIdx="5" presStyleCnt="6"/>
      <dgm:spPr/>
      <dgm:t>
        <a:bodyPr/>
        <a:lstStyle/>
        <a:p>
          <a:endParaRPr lang="en-US"/>
        </a:p>
      </dgm:t>
    </dgm:pt>
    <dgm:pt modelId="{6689F950-4C74-4B4A-96E1-7FB8F8E6496A}" type="pres">
      <dgm:prSet presAssocID="{CCFD0DB3-7E57-49AB-BDC0-4301806DB8B4}" presName="connectorText" presStyleLbl="sibTrans2D1" presStyleIdx="5" presStyleCnt="6"/>
      <dgm:spPr/>
      <dgm:t>
        <a:bodyPr/>
        <a:lstStyle/>
        <a:p>
          <a:endParaRPr lang="en-US"/>
        </a:p>
      </dgm:t>
    </dgm:pt>
  </dgm:ptLst>
  <dgm:cxnLst>
    <dgm:cxn modelId="{7F15ED12-E46B-45B4-BCD3-62DD57C713CD}" type="presOf" srcId="{CCFD0DB3-7E57-49AB-BDC0-4301806DB8B4}" destId="{0235F019-52E5-450D-B61E-C2B8A59C8B60}" srcOrd="0" destOrd="0" presId="urn:microsoft.com/office/officeart/2005/8/layout/cycle2"/>
    <dgm:cxn modelId="{1A03AEA9-6F5E-463D-9E72-9CAEA0347773}" type="presOf" srcId="{07B3AA61-B7B4-4CA6-9851-FFB0A5EAB768}" destId="{10E24A91-568C-4F50-B4FB-D9FD7EFD7986}" srcOrd="0" destOrd="0" presId="urn:microsoft.com/office/officeart/2005/8/layout/cycle2"/>
    <dgm:cxn modelId="{C4FAA116-456F-431E-813A-B44BA97FE5E6}" type="presOf" srcId="{43EB0113-1561-4279-93B6-5CA4904EC5EF}" destId="{F4204B5F-F7FA-48A5-A8EE-CBC042AD6204}" srcOrd="0" destOrd="0" presId="urn:microsoft.com/office/officeart/2005/8/layout/cycle2"/>
    <dgm:cxn modelId="{FD9E73CB-9C9B-4EC8-AD58-4FBA37257D05}" srcId="{7DCD048B-A3E7-40BE-AE21-139D322FAE34}" destId="{B916330B-7B7F-4C98-8D63-43C338585966}" srcOrd="1" destOrd="0" parTransId="{808B1BFF-7DBD-407D-BE66-8B982151EF1A}" sibTransId="{B88CC5EE-69D6-4194-B886-22B1452DFE46}"/>
    <dgm:cxn modelId="{19EF5BD7-1EB3-46D2-86BD-2A9C987D565E}" type="presOf" srcId="{E883C4A6-CA2E-4CB4-8C79-0393C181D547}" destId="{3E3617C0-E91D-4824-BB16-2D399C81F0B0}" srcOrd="0" destOrd="0" presId="urn:microsoft.com/office/officeart/2005/8/layout/cycle2"/>
    <dgm:cxn modelId="{362AD331-F4DA-4859-A666-BC74E11F28C9}" type="presOf" srcId="{B88CC5EE-69D6-4194-B886-22B1452DFE46}" destId="{2FF853C8-397A-4062-9951-77E33EF75B26}" srcOrd="1" destOrd="0" presId="urn:microsoft.com/office/officeart/2005/8/layout/cycle2"/>
    <dgm:cxn modelId="{5B1DF7EA-6F30-4528-97BA-32730F4C2622}" type="presOf" srcId="{B88CC5EE-69D6-4194-B886-22B1452DFE46}" destId="{F5416FF8-D509-41E6-A4E8-FBE0159EFEE6}" srcOrd="0" destOrd="0" presId="urn:microsoft.com/office/officeart/2005/8/layout/cycle2"/>
    <dgm:cxn modelId="{7776130E-35D8-4D41-8881-953134098253}" type="presOf" srcId="{8582BFEF-EF5C-4DAB-8AB4-9396FC3A6154}" destId="{EC7F10EA-9A99-425A-9F0E-7C0E900BA04A}" srcOrd="0" destOrd="0" presId="urn:microsoft.com/office/officeart/2005/8/layout/cycle2"/>
    <dgm:cxn modelId="{680AED65-E17E-4FF2-9BD8-80A72396350B}" srcId="{7DCD048B-A3E7-40BE-AE21-139D322FAE34}" destId="{AC6DDF59-0592-415C-9560-1184043A1175}" srcOrd="2" destOrd="0" parTransId="{6E1BFCA3-9C7C-4536-88A8-E4C6EA5F7B60}" sibTransId="{D3396A75-74C0-4864-A067-49BBE8C8C595}"/>
    <dgm:cxn modelId="{D6A06FDF-D886-4885-8B34-3A1267609202}" srcId="{7DCD048B-A3E7-40BE-AE21-139D322FAE34}" destId="{FA94F772-F4CB-439B-BA08-4C2EFB500790}" srcOrd="0" destOrd="0" parTransId="{7D1AECD7-C0BE-4D0D-B09A-DFA5D2D9F5B6}" sibTransId="{43EB0113-1561-4279-93B6-5CA4904EC5EF}"/>
    <dgm:cxn modelId="{5D16B0B8-0A83-4C3F-A8DA-418032E4D88A}" type="presOf" srcId="{FB0E300A-B181-4333-A544-1E6A37D86EE8}" destId="{D9F578CD-594E-4104-B9F7-39240C4592DC}" srcOrd="0" destOrd="0" presId="urn:microsoft.com/office/officeart/2005/8/layout/cycle2"/>
    <dgm:cxn modelId="{A20090D0-F62C-4902-82A3-B3B4A09A10DF}" type="presOf" srcId="{CCFD0DB3-7E57-49AB-BDC0-4301806DB8B4}" destId="{6689F950-4C74-4B4A-96E1-7FB8F8E6496A}" srcOrd="1" destOrd="0" presId="urn:microsoft.com/office/officeart/2005/8/layout/cycle2"/>
    <dgm:cxn modelId="{0435284B-A712-4A5F-9AD1-1706F904EDEF}" type="presOf" srcId="{B916330B-7B7F-4C98-8D63-43C338585966}" destId="{EAFB36D6-88E5-43DE-8FF7-597491242E3A}" srcOrd="0" destOrd="0" presId="urn:microsoft.com/office/officeart/2005/8/layout/cycle2"/>
    <dgm:cxn modelId="{31497B88-5E2E-414E-83F1-11DF9D3E39F6}" type="presOf" srcId="{FB0E300A-B181-4333-A544-1E6A37D86EE8}" destId="{591DC2B2-1A83-46C8-889A-46A41EADCB32}" srcOrd="1" destOrd="0" presId="urn:microsoft.com/office/officeart/2005/8/layout/cycle2"/>
    <dgm:cxn modelId="{A96F8844-6563-40D5-9547-95E1AE9C0610}" type="presOf" srcId="{FA94F772-F4CB-439B-BA08-4C2EFB500790}" destId="{000BC869-EF22-4F44-98BA-FA841228B599}" srcOrd="0" destOrd="0" presId="urn:microsoft.com/office/officeart/2005/8/layout/cycle2"/>
    <dgm:cxn modelId="{A66BD3B1-4D13-4DCC-A425-0B72D861883F}" type="presOf" srcId="{07B3AA61-B7B4-4CA6-9851-FFB0A5EAB768}" destId="{A3F94440-8248-45AB-98D3-A7387D2C17FC}" srcOrd="1" destOrd="0" presId="urn:microsoft.com/office/officeart/2005/8/layout/cycle2"/>
    <dgm:cxn modelId="{8376A495-756A-46F4-82D6-949451F0273F}" srcId="{7DCD048B-A3E7-40BE-AE21-139D322FAE34}" destId="{8D49C548-49B6-4BFC-923B-8EE5950010F3}" srcOrd="3" destOrd="0" parTransId="{1CA46B91-61C0-4A46-8F68-64A32E280786}" sibTransId="{FB0E300A-B181-4333-A544-1E6A37D86EE8}"/>
    <dgm:cxn modelId="{F6E2B90A-8F71-4ABC-A043-E64F182983E7}" type="presOf" srcId="{D3396A75-74C0-4864-A067-49BBE8C8C595}" destId="{0E9BB99B-B1DF-4078-B99F-CE5C5B92BD30}" srcOrd="1" destOrd="0" presId="urn:microsoft.com/office/officeart/2005/8/layout/cycle2"/>
    <dgm:cxn modelId="{97E6204E-91ED-448A-A74A-E3C35404DB97}" type="presOf" srcId="{43EB0113-1561-4279-93B6-5CA4904EC5EF}" destId="{3C4C8C49-DBD9-4016-9521-D0096BDB685B}" srcOrd="1" destOrd="0" presId="urn:microsoft.com/office/officeart/2005/8/layout/cycle2"/>
    <dgm:cxn modelId="{67A0CCBA-1465-498F-8E6B-4624C09D7F3F}" type="presOf" srcId="{AC6DDF59-0592-415C-9560-1184043A1175}" destId="{C0873620-9792-4468-AE16-AA40C668048E}" srcOrd="0" destOrd="0" presId="urn:microsoft.com/office/officeart/2005/8/layout/cycle2"/>
    <dgm:cxn modelId="{340335B0-72E9-45B7-B5E3-B8AF59D0CB17}" type="presOf" srcId="{7DCD048B-A3E7-40BE-AE21-139D322FAE34}" destId="{ECAB30FF-F78D-4CD9-B876-199B312FEB88}" srcOrd="0" destOrd="0" presId="urn:microsoft.com/office/officeart/2005/8/layout/cycle2"/>
    <dgm:cxn modelId="{122FEAD2-28AD-4B99-82FE-E850E7CC5709}" srcId="{7DCD048B-A3E7-40BE-AE21-139D322FAE34}" destId="{8582BFEF-EF5C-4DAB-8AB4-9396FC3A6154}" srcOrd="5" destOrd="0" parTransId="{99A199E7-CC6A-42DE-8B16-3FDF17DAAD96}" sibTransId="{CCFD0DB3-7E57-49AB-BDC0-4301806DB8B4}"/>
    <dgm:cxn modelId="{DCA6D2C9-0CD4-4638-930A-12069B285DC4}" srcId="{7DCD048B-A3E7-40BE-AE21-139D322FAE34}" destId="{E883C4A6-CA2E-4CB4-8C79-0393C181D547}" srcOrd="4" destOrd="0" parTransId="{1411E247-C0BD-41B2-AA05-DD3001137AAC}" sibTransId="{07B3AA61-B7B4-4CA6-9851-FFB0A5EAB768}"/>
    <dgm:cxn modelId="{3226CD6E-8941-4D28-8BFF-3FB5EF37DFE6}" type="presOf" srcId="{8D49C548-49B6-4BFC-923B-8EE5950010F3}" destId="{998EAE08-9EFC-488B-9C98-2023B0FEEF67}" srcOrd="0" destOrd="0" presId="urn:microsoft.com/office/officeart/2005/8/layout/cycle2"/>
    <dgm:cxn modelId="{4DF5D06B-59EE-46D3-9B46-C4E82508FCE5}" type="presOf" srcId="{D3396A75-74C0-4864-A067-49BBE8C8C595}" destId="{1461A1F7-6DB6-45FD-8925-CB7DC76FFD0A}" srcOrd="0" destOrd="0" presId="urn:microsoft.com/office/officeart/2005/8/layout/cycle2"/>
    <dgm:cxn modelId="{DE456296-A64D-49B8-8F8F-90BCF891DEA4}" type="presParOf" srcId="{ECAB30FF-F78D-4CD9-B876-199B312FEB88}" destId="{000BC869-EF22-4F44-98BA-FA841228B599}" srcOrd="0" destOrd="0" presId="urn:microsoft.com/office/officeart/2005/8/layout/cycle2"/>
    <dgm:cxn modelId="{26A60A4E-E5CB-42C5-A2C1-7BB808446431}" type="presParOf" srcId="{ECAB30FF-F78D-4CD9-B876-199B312FEB88}" destId="{F4204B5F-F7FA-48A5-A8EE-CBC042AD6204}" srcOrd="1" destOrd="0" presId="urn:microsoft.com/office/officeart/2005/8/layout/cycle2"/>
    <dgm:cxn modelId="{C00EB366-F2CD-4150-91CE-930DE41EB764}" type="presParOf" srcId="{F4204B5F-F7FA-48A5-A8EE-CBC042AD6204}" destId="{3C4C8C49-DBD9-4016-9521-D0096BDB685B}" srcOrd="0" destOrd="0" presId="urn:microsoft.com/office/officeart/2005/8/layout/cycle2"/>
    <dgm:cxn modelId="{CADD34E4-5B0F-4EDA-AE7C-B9F003C3425C}" type="presParOf" srcId="{ECAB30FF-F78D-4CD9-B876-199B312FEB88}" destId="{EAFB36D6-88E5-43DE-8FF7-597491242E3A}" srcOrd="2" destOrd="0" presId="urn:microsoft.com/office/officeart/2005/8/layout/cycle2"/>
    <dgm:cxn modelId="{0D94F1FF-7B1B-439F-BDDC-B0AF4F447DF8}" type="presParOf" srcId="{ECAB30FF-F78D-4CD9-B876-199B312FEB88}" destId="{F5416FF8-D509-41E6-A4E8-FBE0159EFEE6}" srcOrd="3" destOrd="0" presId="urn:microsoft.com/office/officeart/2005/8/layout/cycle2"/>
    <dgm:cxn modelId="{637CDB55-6994-454B-A19F-6AFFC5DC9900}" type="presParOf" srcId="{F5416FF8-D509-41E6-A4E8-FBE0159EFEE6}" destId="{2FF853C8-397A-4062-9951-77E33EF75B26}" srcOrd="0" destOrd="0" presId="urn:microsoft.com/office/officeart/2005/8/layout/cycle2"/>
    <dgm:cxn modelId="{3AD299C1-0199-4A0E-B46D-26E9128D2037}" type="presParOf" srcId="{ECAB30FF-F78D-4CD9-B876-199B312FEB88}" destId="{C0873620-9792-4468-AE16-AA40C668048E}" srcOrd="4" destOrd="0" presId="urn:microsoft.com/office/officeart/2005/8/layout/cycle2"/>
    <dgm:cxn modelId="{4F23DD96-3639-4068-99F7-1F7DBC16B634}" type="presParOf" srcId="{ECAB30FF-F78D-4CD9-B876-199B312FEB88}" destId="{1461A1F7-6DB6-45FD-8925-CB7DC76FFD0A}" srcOrd="5" destOrd="0" presId="urn:microsoft.com/office/officeart/2005/8/layout/cycle2"/>
    <dgm:cxn modelId="{52E6CA4F-9D24-41B5-84EA-28263ECC2EB4}" type="presParOf" srcId="{1461A1F7-6DB6-45FD-8925-CB7DC76FFD0A}" destId="{0E9BB99B-B1DF-4078-B99F-CE5C5B92BD30}" srcOrd="0" destOrd="0" presId="urn:microsoft.com/office/officeart/2005/8/layout/cycle2"/>
    <dgm:cxn modelId="{FDCA422F-B904-4846-896F-DD61697A2D7F}" type="presParOf" srcId="{ECAB30FF-F78D-4CD9-B876-199B312FEB88}" destId="{998EAE08-9EFC-488B-9C98-2023B0FEEF67}" srcOrd="6" destOrd="0" presId="urn:microsoft.com/office/officeart/2005/8/layout/cycle2"/>
    <dgm:cxn modelId="{9DD0CAF0-EC12-4E55-B1B7-1082959FD3AC}" type="presParOf" srcId="{ECAB30FF-F78D-4CD9-B876-199B312FEB88}" destId="{D9F578CD-594E-4104-B9F7-39240C4592DC}" srcOrd="7" destOrd="0" presId="urn:microsoft.com/office/officeart/2005/8/layout/cycle2"/>
    <dgm:cxn modelId="{9DD5CE1B-2AB4-464C-9ED9-407663B41B53}" type="presParOf" srcId="{D9F578CD-594E-4104-B9F7-39240C4592DC}" destId="{591DC2B2-1A83-46C8-889A-46A41EADCB32}" srcOrd="0" destOrd="0" presId="urn:microsoft.com/office/officeart/2005/8/layout/cycle2"/>
    <dgm:cxn modelId="{6FA3DC3A-7075-4927-B711-2D623FF4D423}" type="presParOf" srcId="{ECAB30FF-F78D-4CD9-B876-199B312FEB88}" destId="{3E3617C0-E91D-4824-BB16-2D399C81F0B0}" srcOrd="8" destOrd="0" presId="urn:microsoft.com/office/officeart/2005/8/layout/cycle2"/>
    <dgm:cxn modelId="{DB51F7CF-FBAE-4F69-AD44-1249EC702087}" type="presParOf" srcId="{ECAB30FF-F78D-4CD9-B876-199B312FEB88}" destId="{10E24A91-568C-4F50-B4FB-D9FD7EFD7986}" srcOrd="9" destOrd="0" presId="urn:microsoft.com/office/officeart/2005/8/layout/cycle2"/>
    <dgm:cxn modelId="{2CB8F168-280A-4E0B-84A1-FACD0F86661D}" type="presParOf" srcId="{10E24A91-568C-4F50-B4FB-D9FD7EFD7986}" destId="{A3F94440-8248-45AB-98D3-A7387D2C17FC}" srcOrd="0" destOrd="0" presId="urn:microsoft.com/office/officeart/2005/8/layout/cycle2"/>
    <dgm:cxn modelId="{0C31E3DD-5475-4D69-9166-E333A21BF0C2}" type="presParOf" srcId="{ECAB30FF-F78D-4CD9-B876-199B312FEB88}" destId="{EC7F10EA-9A99-425A-9F0E-7C0E900BA04A}" srcOrd="10" destOrd="0" presId="urn:microsoft.com/office/officeart/2005/8/layout/cycle2"/>
    <dgm:cxn modelId="{A449BE78-FC78-4E12-A11D-28A989FB15BB}" type="presParOf" srcId="{ECAB30FF-F78D-4CD9-B876-199B312FEB88}" destId="{0235F019-52E5-450D-B61E-C2B8A59C8B60}" srcOrd="11" destOrd="0" presId="urn:microsoft.com/office/officeart/2005/8/layout/cycle2"/>
    <dgm:cxn modelId="{F4361C61-3FE6-45EF-81EF-43724E77BAB9}" type="presParOf" srcId="{0235F019-52E5-450D-B61E-C2B8A59C8B60}" destId="{6689F950-4C74-4B4A-96E1-7FB8F8E6496A}"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BC869-EF22-4F44-98BA-FA841228B599}">
      <dsp:nvSpPr>
        <dsp:cNvPr id="0" name=""/>
        <dsp:cNvSpPr/>
      </dsp:nvSpPr>
      <dsp:spPr>
        <a:xfrm>
          <a:off x="2883243" y="623"/>
          <a:ext cx="1212130" cy="1212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requisition made by user department</a:t>
          </a:r>
        </a:p>
      </dsp:txBody>
      <dsp:txXfrm>
        <a:off x="3060755" y="178135"/>
        <a:ext cx="857106" cy="857106"/>
      </dsp:txXfrm>
    </dsp:sp>
    <dsp:sp modelId="{F4204B5F-F7FA-48A5-A8EE-CBC042AD6204}">
      <dsp:nvSpPr>
        <dsp:cNvPr id="0" name=""/>
        <dsp:cNvSpPr/>
      </dsp:nvSpPr>
      <dsp:spPr>
        <a:xfrm rot="1800000">
          <a:off x="4108380" y="852535"/>
          <a:ext cx="322067"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14852" y="910199"/>
        <a:ext cx="225447" cy="245456"/>
      </dsp:txXfrm>
    </dsp:sp>
    <dsp:sp modelId="{EAFB36D6-88E5-43DE-8FF7-597491242E3A}">
      <dsp:nvSpPr>
        <dsp:cNvPr id="0" name=""/>
        <dsp:cNvSpPr/>
      </dsp:nvSpPr>
      <dsp:spPr>
        <a:xfrm>
          <a:off x="4459241" y="910525"/>
          <a:ext cx="1212130" cy="1212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requisition approved by HOD</a:t>
          </a:r>
        </a:p>
      </dsp:txBody>
      <dsp:txXfrm>
        <a:off x="4636753" y="1088037"/>
        <a:ext cx="857106" cy="857106"/>
      </dsp:txXfrm>
    </dsp:sp>
    <dsp:sp modelId="{F5416FF8-D509-41E6-A4E8-FBE0159EFEE6}">
      <dsp:nvSpPr>
        <dsp:cNvPr id="0" name=""/>
        <dsp:cNvSpPr/>
      </dsp:nvSpPr>
      <dsp:spPr>
        <a:xfrm rot="5400000">
          <a:off x="4904272" y="2212831"/>
          <a:ext cx="322067"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52582" y="2246340"/>
        <a:ext cx="225447" cy="245456"/>
      </dsp:txXfrm>
    </dsp:sp>
    <dsp:sp modelId="{C0873620-9792-4468-AE16-AA40C668048E}">
      <dsp:nvSpPr>
        <dsp:cNvPr id="0" name=""/>
        <dsp:cNvSpPr/>
      </dsp:nvSpPr>
      <dsp:spPr>
        <a:xfrm>
          <a:off x="4459241" y="2730330"/>
          <a:ext cx="1212130" cy="1212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place the order against intend</a:t>
          </a:r>
        </a:p>
      </dsp:txBody>
      <dsp:txXfrm>
        <a:off x="4636753" y="2907842"/>
        <a:ext cx="857106" cy="857106"/>
      </dsp:txXfrm>
    </dsp:sp>
    <dsp:sp modelId="{1461A1F7-6DB6-45FD-8925-CB7DC76FFD0A}">
      <dsp:nvSpPr>
        <dsp:cNvPr id="0" name=""/>
        <dsp:cNvSpPr/>
      </dsp:nvSpPr>
      <dsp:spPr>
        <a:xfrm rot="9008924">
          <a:off x="4201092" y="3825743"/>
          <a:ext cx="327090"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292709" y="3883141"/>
        <a:ext cx="228963" cy="245456"/>
      </dsp:txXfrm>
    </dsp:sp>
    <dsp:sp modelId="{998EAE08-9EFC-488B-9C98-2023B0FEEF67}">
      <dsp:nvSpPr>
        <dsp:cNvPr id="0" name=""/>
        <dsp:cNvSpPr/>
      </dsp:nvSpPr>
      <dsp:spPr>
        <a:xfrm>
          <a:off x="2872667" y="3640856"/>
          <a:ext cx="1212130" cy="1212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Ensure </a:t>
          </a:r>
          <a:r>
            <a:rPr lang="en-US" sz="1400" kern="1200" dirty="0" err="1">
              <a:latin typeface="Times New Roman" pitchFamily="18" charset="0"/>
              <a:cs typeface="Times New Roman" pitchFamily="18" charset="0"/>
            </a:rPr>
            <a:t>reciept</a:t>
          </a:r>
          <a:r>
            <a:rPr lang="en-US" sz="1400" kern="1200" dirty="0">
              <a:latin typeface="Times New Roman" pitchFamily="18" charset="0"/>
              <a:cs typeface="Times New Roman" pitchFamily="18" charset="0"/>
            </a:rPr>
            <a:t> of material through GRN</a:t>
          </a:r>
        </a:p>
      </dsp:txBody>
      <dsp:txXfrm>
        <a:off x="3050179" y="3818368"/>
        <a:ext cx="857106" cy="857106"/>
      </dsp:txXfrm>
    </dsp:sp>
    <dsp:sp modelId="{D9F578CD-594E-4104-B9F7-39240C4592DC}">
      <dsp:nvSpPr>
        <dsp:cNvPr id="0" name=""/>
        <dsp:cNvSpPr/>
      </dsp:nvSpPr>
      <dsp:spPr>
        <a:xfrm rot="12683401">
          <a:off x="2415666" y="3867830"/>
          <a:ext cx="302981"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99908" y="3973321"/>
        <a:ext cx="212087" cy="245456"/>
      </dsp:txXfrm>
    </dsp:sp>
    <dsp:sp modelId="{3E3617C0-E91D-4824-BB16-2D399C81F0B0}">
      <dsp:nvSpPr>
        <dsp:cNvPr id="0" name=""/>
        <dsp:cNvSpPr/>
      </dsp:nvSpPr>
      <dsp:spPr>
        <a:xfrm>
          <a:off x="1283979" y="2717502"/>
          <a:ext cx="1300967" cy="117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Making payment (Finance </a:t>
          </a:r>
          <a:r>
            <a:rPr lang="en-US" sz="1400" kern="1200" dirty="0" err="1">
              <a:latin typeface="Times New Roman" pitchFamily="18" charset="0"/>
              <a:cs typeface="Times New Roman" pitchFamily="18" charset="0"/>
            </a:rPr>
            <a:t>Dep</a:t>
          </a:r>
          <a:r>
            <a:rPr lang="en-US" sz="1400" kern="1200" dirty="0">
              <a:latin typeface="Times New Roman" pitchFamily="18" charset="0"/>
              <a:cs typeface="Times New Roman" pitchFamily="18" charset="0"/>
            </a:rPr>
            <a:t>)</a:t>
          </a:r>
        </a:p>
      </dsp:txBody>
      <dsp:txXfrm>
        <a:off x="1474501" y="2889478"/>
        <a:ext cx="919923" cy="830372"/>
      </dsp:txXfrm>
    </dsp:sp>
    <dsp:sp modelId="{10E24A91-568C-4F50-B4FB-D9FD7EFD7986}">
      <dsp:nvSpPr>
        <dsp:cNvPr id="0" name=""/>
        <dsp:cNvSpPr/>
      </dsp:nvSpPr>
      <dsp:spPr>
        <a:xfrm rot="16159336">
          <a:off x="1766439" y="2224451"/>
          <a:ext cx="315330"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814298" y="2353566"/>
        <a:ext cx="220731" cy="245456"/>
      </dsp:txXfrm>
    </dsp:sp>
    <dsp:sp modelId="{EC7F10EA-9A99-425A-9F0E-7C0E900BA04A}">
      <dsp:nvSpPr>
        <dsp:cNvPr id="0" name=""/>
        <dsp:cNvSpPr/>
      </dsp:nvSpPr>
      <dsp:spPr>
        <a:xfrm>
          <a:off x="1307246" y="910525"/>
          <a:ext cx="1212130" cy="1212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itchFamily="18" charset="0"/>
              <a:cs typeface="Times New Roman" pitchFamily="18" charset="0"/>
            </a:rPr>
            <a:t>Issue items to user department</a:t>
          </a:r>
        </a:p>
      </dsp:txBody>
      <dsp:txXfrm>
        <a:off x="1484758" y="1088037"/>
        <a:ext cx="857106" cy="857106"/>
      </dsp:txXfrm>
    </dsp:sp>
    <dsp:sp modelId="{0235F019-52E5-450D-B61E-C2B8A59C8B60}">
      <dsp:nvSpPr>
        <dsp:cNvPr id="0" name=""/>
        <dsp:cNvSpPr/>
      </dsp:nvSpPr>
      <dsp:spPr>
        <a:xfrm rot="19800000">
          <a:off x="2532382" y="861650"/>
          <a:ext cx="322067" cy="409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38854" y="967624"/>
        <a:ext cx="225447" cy="2454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F46A7-5AD9-4CC9-8816-8B720958AA0F}" type="datetimeFigureOut">
              <a:rPr lang="en-US" smtClean="0"/>
              <a:pPr/>
              <a:t>5/16/18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DD6B8-1D93-4357-BC0F-D0FD81AA6C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9DD6B8-1D93-4357-BC0F-D0FD81AA6C70}"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9DD6B8-1D93-4357-BC0F-D0FD81AA6C70}"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E6153568-4BD3-4467-808B-FE1E2BA1B8F1}" type="datetimeFigureOut">
              <a:rPr lang="en-US" smtClean="0"/>
              <a:pPr>
                <a:defRPr/>
              </a:pPr>
              <a:t>5/16/18</a:t>
            </a:fld>
            <a:endParaRPr lang="en-US" dirty="0"/>
          </a:p>
        </p:txBody>
      </p:sp>
      <p:sp>
        <p:nvSpPr>
          <p:cNvPr id="20" name="Footer Placeholder 19"/>
          <p:cNvSpPr>
            <a:spLocks noGrp="1"/>
          </p:cNvSpPr>
          <p:nvPr>
            <p:ph type="ftr" sz="quarter" idx="11"/>
          </p:nvPr>
        </p:nvSpPr>
        <p:spPr/>
        <p:txBody>
          <a:bodyPr/>
          <a:lstStyle/>
          <a:p>
            <a:pPr>
              <a:defRPr/>
            </a:pPr>
            <a:endParaRPr lang="en-IN" dirty="0"/>
          </a:p>
        </p:txBody>
      </p:sp>
      <p:sp>
        <p:nvSpPr>
          <p:cNvPr id="10" name="Slide Number Placeholder 9"/>
          <p:cNvSpPr>
            <a:spLocks noGrp="1"/>
          </p:cNvSpPr>
          <p:nvPr>
            <p:ph type="sldNum" sz="quarter" idx="12"/>
          </p:nvPr>
        </p:nvSpPr>
        <p:spPr/>
        <p:txBody>
          <a:bodyPr/>
          <a:lstStyle/>
          <a:p>
            <a:pPr>
              <a:defRPr/>
            </a:pPr>
            <a:fld id="{65D9C009-CAB0-4C6E-AFC0-9B291FF27AD7}"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70E65FF-6304-494E-8697-C094ACB33784}" type="datetimeFigureOut">
              <a:rPr lang="en-US" smtClean="0"/>
              <a:pPr>
                <a:defRPr/>
              </a:pPr>
              <a:t>5/16/18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50D38D0F-CFC7-4763-A479-F265F9DF8CD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9C6CC57-496D-4439-B81C-4D07C06F54A8}" type="datetimeFigureOut">
              <a:rPr lang="en-US" smtClean="0"/>
              <a:pPr>
                <a:defRPr/>
              </a:pPr>
              <a:t>5/16/18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6B6463AA-C993-4955-A457-FE7DF16DDF9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1349551-883D-4CEE-AA40-C14F0EBB8E37}" type="datetimeFigureOut">
              <a:rPr lang="en-US" smtClean="0"/>
              <a:pPr>
                <a:defRPr/>
              </a:pPr>
              <a:t>5/16/18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B1CB68DA-F98B-40A3-8F15-1A9D0C72763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F2E69FB5-E0F6-4E11-A298-4EC591F8E961}" type="datetimeFigureOut">
              <a:rPr lang="en-US" smtClean="0"/>
              <a:pPr>
                <a:defRPr/>
              </a:pPr>
              <a:t>5/16/18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7363F058-FD8D-4CC0-8969-451B6C2D41D3}" type="slidenum">
              <a:rPr lang="en-US" smtClean="0"/>
              <a:pPr>
                <a:defRPr/>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721543F7-9033-43FB-A2B7-F00E466302BA}" type="datetimeFigureOut">
              <a:rPr lang="en-US" smtClean="0"/>
              <a:pPr>
                <a:defRPr/>
              </a:pPr>
              <a:t>5/16/18</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911133B1-D6D8-4A18-AE69-B47412E308D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159DAF3C-3D53-4649-8ABA-386DE58B5A6E}" type="datetimeFigureOut">
              <a:rPr lang="en-US" smtClean="0"/>
              <a:pPr>
                <a:defRPr/>
              </a:pPr>
              <a:t>5/16/18</a:t>
            </a:fld>
            <a:endParaRPr lang="en-US" dirty="0"/>
          </a:p>
        </p:txBody>
      </p:sp>
      <p:sp>
        <p:nvSpPr>
          <p:cNvPr id="8" name="Footer Placeholder 7"/>
          <p:cNvSpPr>
            <a:spLocks noGrp="1"/>
          </p:cNvSpPr>
          <p:nvPr>
            <p:ph type="ftr" sz="quarter" idx="11"/>
          </p:nvPr>
        </p:nvSpPr>
        <p:spPr/>
        <p:txBody>
          <a:bodyPr/>
          <a:lstStyle/>
          <a:p>
            <a:pPr>
              <a:defRPr/>
            </a:pPr>
            <a:endParaRPr lang="en-IN" dirty="0"/>
          </a:p>
        </p:txBody>
      </p:sp>
      <p:sp>
        <p:nvSpPr>
          <p:cNvPr id="9" name="Slide Number Placeholder 8"/>
          <p:cNvSpPr>
            <a:spLocks noGrp="1"/>
          </p:cNvSpPr>
          <p:nvPr>
            <p:ph type="sldNum" sz="quarter" idx="12"/>
          </p:nvPr>
        </p:nvSpPr>
        <p:spPr/>
        <p:txBody>
          <a:bodyPr/>
          <a:lstStyle/>
          <a:p>
            <a:pPr>
              <a:defRPr/>
            </a:pPr>
            <a:fld id="{A9AA7B5E-CC7C-421F-B826-4800F9B003F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C1E6208C-053C-4F32-A529-2C292E9D96FC}" type="datetimeFigureOut">
              <a:rPr lang="en-US" smtClean="0"/>
              <a:pPr>
                <a:defRPr/>
              </a:pPr>
              <a:t>5/16/18</a:t>
            </a:fld>
            <a:endParaRPr lang="en-US" dirty="0"/>
          </a:p>
        </p:txBody>
      </p:sp>
      <p:sp>
        <p:nvSpPr>
          <p:cNvPr id="4" name="Footer Placeholder 3"/>
          <p:cNvSpPr>
            <a:spLocks noGrp="1"/>
          </p:cNvSpPr>
          <p:nvPr>
            <p:ph type="ftr" sz="quarter" idx="11"/>
          </p:nvPr>
        </p:nvSpPr>
        <p:spPr/>
        <p:txBody>
          <a:bodyPr/>
          <a:lstStyle/>
          <a:p>
            <a:pPr>
              <a:defRPr/>
            </a:pPr>
            <a:endParaRPr lang="en-IN" dirty="0"/>
          </a:p>
        </p:txBody>
      </p:sp>
      <p:sp>
        <p:nvSpPr>
          <p:cNvPr id="5" name="Slide Number Placeholder 4"/>
          <p:cNvSpPr>
            <a:spLocks noGrp="1"/>
          </p:cNvSpPr>
          <p:nvPr>
            <p:ph type="sldNum" sz="quarter" idx="12"/>
          </p:nvPr>
        </p:nvSpPr>
        <p:spPr/>
        <p:txBody>
          <a:bodyPr/>
          <a:lstStyle/>
          <a:p>
            <a:pPr>
              <a:defRPr/>
            </a:pPr>
            <a:fld id="{DCAEA4D0-ECDF-42BF-891A-ECDE89594A5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fld id="{3B223F32-1EB2-429F-B4DD-4D18F2343430}" type="datetimeFigureOut">
              <a:rPr lang="en-US" smtClean="0"/>
              <a:pPr>
                <a:defRPr/>
              </a:pPr>
              <a:t>5/16/18</a:t>
            </a:fld>
            <a:endParaRPr lang="en-US" dirty="0"/>
          </a:p>
        </p:txBody>
      </p:sp>
      <p:sp>
        <p:nvSpPr>
          <p:cNvPr id="3" name="Footer Placeholder 2"/>
          <p:cNvSpPr>
            <a:spLocks noGrp="1"/>
          </p:cNvSpPr>
          <p:nvPr>
            <p:ph type="ftr" sz="quarter" idx="11"/>
          </p:nvPr>
        </p:nvSpPr>
        <p:spPr/>
        <p:txBody>
          <a:bodyPr/>
          <a:lstStyle/>
          <a:p>
            <a:pPr>
              <a:defRPr/>
            </a:pPr>
            <a:endParaRPr lang="en-IN" dirty="0"/>
          </a:p>
        </p:txBody>
      </p:sp>
      <p:sp>
        <p:nvSpPr>
          <p:cNvPr id="4" name="Slide Number Placeholder 3"/>
          <p:cNvSpPr>
            <a:spLocks noGrp="1"/>
          </p:cNvSpPr>
          <p:nvPr>
            <p:ph type="sldNum" sz="quarter" idx="12"/>
          </p:nvPr>
        </p:nvSpPr>
        <p:spPr/>
        <p:txBody>
          <a:bodyPr/>
          <a:lstStyle/>
          <a:p>
            <a:pPr>
              <a:defRPr/>
            </a:pPr>
            <a:fld id="{1AF347F0-F868-4FB1-9EBF-691F802778B3}" type="slidenum">
              <a:rPr lang="en-US" smtClean="0"/>
              <a:pPr>
                <a:defRPr/>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01F0F20D-ADA1-4814-94CA-A961EA360D8C}" type="datetimeFigureOut">
              <a:rPr lang="en-US" smtClean="0"/>
              <a:pPr>
                <a:defRPr/>
              </a:pPr>
              <a:t>5/16/18</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22960689-1E22-4FEE-A9BC-B4FD3E62C5F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2CD79EEE-5C7F-4E76-AA77-67B5A8A487C8}" type="datetimeFigureOut">
              <a:rPr lang="en-US" smtClean="0"/>
              <a:pPr>
                <a:defRPr/>
              </a:pPr>
              <a:t>5/16/18</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DA00104A-D85B-402C-9F70-64776F3421E3}" type="slidenum">
              <a:rPr lang="en-US" smtClean="0"/>
              <a:pPr>
                <a:defRPr/>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FF71A325-D2C2-4E2C-A6FD-0AB69E6E9329}" type="datetimeFigureOut">
              <a:rPr lang="en-US" smtClean="0"/>
              <a:pPr>
                <a:defRPr/>
              </a:pPr>
              <a:t>5/16/18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IN"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1898F22-20B0-4F19-8FCC-7CC6736EDFB5}"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229600" cy="1828800"/>
          </a:xfrm>
        </p:spPr>
        <p:txBody>
          <a:bodyPr>
            <a:noAutofit/>
          </a:bodyPr>
          <a:lstStyle/>
          <a:p>
            <a:r>
              <a:rPr lang="en-US" sz="4400" b="1" dirty="0">
                <a:solidFill>
                  <a:schemeClr val="tx1"/>
                </a:solidFill>
                <a:latin typeface="Arial Black" pitchFamily="34" charset="0"/>
              </a:rPr>
              <a:t>             Dissertation</a:t>
            </a:r>
            <a:br>
              <a:rPr lang="en-US" sz="4400" b="1" dirty="0">
                <a:solidFill>
                  <a:schemeClr val="tx1"/>
                </a:solidFill>
                <a:latin typeface="Arial Black" pitchFamily="34" charset="0"/>
              </a:rPr>
            </a:br>
            <a:r>
              <a:rPr lang="en-US" sz="4400" b="1" dirty="0">
                <a:solidFill>
                  <a:schemeClr val="tx1"/>
                </a:solidFill>
                <a:latin typeface="Arial Black" pitchFamily="34" charset="0"/>
              </a:rPr>
              <a:t>                        </a:t>
            </a:r>
            <a:r>
              <a:rPr lang="en-US" sz="1600" dirty="0">
                <a:solidFill>
                  <a:schemeClr val="tx1"/>
                </a:solidFill>
              </a:rPr>
              <a:t/>
            </a:r>
            <a:br>
              <a:rPr lang="en-US" sz="1600" dirty="0">
                <a:solidFill>
                  <a:schemeClr val="tx1"/>
                </a:solidFill>
              </a:rPr>
            </a:br>
            <a:r>
              <a:rPr lang="en-US" sz="2800" dirty="0">
                <a:solidFill>
                  <a:schemeClr val="tx1"/>
                </a:solidFill>
              </a:rPr>
              <a:t> </a:t>
            </a:r>
            <a:r>
              <a:rPr lang="en-IN" sz="2800" dirty="0">
                <a:solidFill>
                  <a:schemeClr val="tx1"/>
                </a:solidFill>
                <a:latin typeface="Times New Roman" pitchFamily="18" charset="0"/>
                <a:cs typeface="Times New Roman" pitchFamily="18" charset="0"/>
              </a:rPr>
              <a:t> Inventory Analysis in 230 bedded hospital - “Aakash Healthcare” Dwarka</a:t>
            </a:r>
            <a:r>
              <a:rPr lang="en-IN" sz="1600" b="1" dirty="0">
                <a:solidFill>
                  <a:schemeClr val="tx1"/>
                </a:solidFill>
                <a:latin typeface="Times New Roman" pitchFamily="18" charset="0"/>
                <a:cs typeface="Times New Roman" pitchFamily="18" charset="0"/>
              </a:rPr>
              <a:t/>
            </a:r>
            <a:br>
              <a:rPr lang="en-IN" sz="1600" b="1" dirty="0">
                <a:solidFill>
                  <a:schemeClr val="tx1"/>
                </a:solidFill>
                <a:latin typeface="Times New Roman" pitchFamily="18" charset="0"/>
                <a:cs typeface="Times New Roman" pitchFamily="18" charset="0"/>
              </a:rPr>
            </a:br>
            <a:r>
              <a:rPr lang="en-US" sz="1600" b="1" dirty="0">
                <a:solidFill>
                  <a:schemeClr val="tx1"/>
                </a:solidFill>
              </a:rPr>
              <a:t> </a:t>
            </a:r>
            <a:endParaRPr lang="en-IN" sz="1600" b="1" dirty="0">
              <a:solidFill>
                <a:schemeClr val="tx1"/>
              </a:solidFill>
            </a:endParaRPr>
          </a:p>
        </p:txBody>
      </p:sp>
      <p:sp>
        <p:nvSpPr>
          <p:cNvPr id="4" name="Subtitle 3"/>
          <p:cNvSpPr>
            <a:spLocks noGrp="1"/>
          </p:cNvSpPr>
          <p:nvPr>
            <p:ph type="subTitle" idx="1"/>
          </p:nvPr>
        </p:nvSpPr>
        <p:spPr>
          <a:xfrm>
            <a:off x="2133600" y="5486400"/>
            <a:ext cx="5105400" cy="762000"/>
          </a:xfrm>
        </p:spPr>
        <p:txBody>
          <a:bodyPr>
            <a:normAutofit/>
          </a:bodyPr>
          <a:lstStyle/>
          <a:p>
            <a:pPr algn="l"/>
            <a:r>
              <a:rPr lang="en-US" sz="2000" dirty="0"/>
              <a:t>Guided by:           Dr. Anandhi Ramachandran                                	</a:t>
            </a:r>
            <a:endParaRPr lang="en-IN" sz="2000" dirty="0"/>
          </a:p>
        </p:txBody>
      </p:sp>
      <p:sp>
        <p:nvSpPr>
          <p:cNvPr id="5" name="TextBox 4"/>
          <p:cNvSpPr txBox="1"/>
          <p:nvPr/>
        </p:nvSpPr>
        <p:spPr>
          <a:xfrm>
            <a:off x="3276600" y="3505200"/>
            <a:ext cx="2819400" cy="738664"/>
          </a:xfrm>
          <a:prstGeom prst="rect">
            <a:avLst/>
          </a:prstGeom>
          <a:noFill/>
        </p:spPr>
        <p:txBody>
          <a:bodyPr wrap="square" rtlCol="0">
            <a:spAutoFit/>
          </a:bodyPr>
          <a:lstStyle/>
          <a:p>
            <a:r>
              <a:rPr lang="en-US" sz="2400" b="1" dirty="0"/>
              <a:t>Jyoti Pandey</a:t>
            </a:r>
          </a:p>
          <a:p>
            <a:r>
              <a:rPr lang="en-US" dirty="0"/>
              <a:t>PGDHM- Hospital Stream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99CC"/>
                </a:solidFill>
              </a:rPr>
              <a:t>Review of literature</a:t>
            </a:r>
            <a:endParaRPr lang="en-US" dirty="0"/>
          </a:p>
        </p:txBody>
      </p:sp>
      <p:sp>
        <p:nvSpPr>
          <p:cNvPr id="5" name="Content Placeholder 4"/>
          <p:cNvSpPr>
            <a:spLocks noGrp="1"/>
          </p:cNvSpPr>
          <p:nvPr>
            <p:ph idx="1"/>
          </p:nvPr>
        </p:nvSpPr>
        <p:spPr/>
        <p:txBody>
          <a:bodyPr>
            <a:normAutofit/>
          </a:bodyPr>
          <a:lstStyle/>
          <a:p>
            <a:r>
              <a:rPr lang="en-US" sz="2400" dirty="0"/>
              <a:t>R. Ramanathan “ABC inventory classification with multiple-criteria using weighted linear optimization</a:t>
            </a:r>
            <a:r>
              <a:rPr lang="en-US" sz="2400" b="1" dirty="0"/>
              <a:t>”- </a:t>
            </a:r>
            <a:r>
              <a:rPr lang="en-US" sz="2400" dirty="0"/>
              <a:t>how to classify </a:t>
            </a:r>
          </a:p>
          <a:p>
            <a:r>
              <a:rPr lang="en-US" sz="2400" dirty="0"/>
              <a:t>JK Das et al, - “Essentials of Logistics and Equipment Management” - importance of inventory management technique like VED, ABC and ABC-VED Matrix.</a:t>
            </a:r>
          </a:p>
          <a:p>
            <a:r>
              <a:rPr lang="en-US" sz="2400" dirty="0"/>
              <a:t>Nitin Gupta, </a:t>
            </a:r>
            <a:r>
              <a:rPr lang="en-US" sz="2400" dirty="0" err="1"/>
              <a:t>Pushpanjali</a:t>
            </a:r>
            <a:r>
              <a:rPr lang="en-US" sz="2400" dirty="0"/>
              <a:t> Krishnappa-  -developed a inventory control plan for a private dental institution by categorizing the materials utilizing an ABC-VED coupling matrix.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normAutofit/>
          </a:bodyPr>
          <a:lstStyle/>
          <a:p>
            <a:pPr algn="l"/>
            <a:r>
              <a:rPr lang="en-US" sz="3600" b="1" dirty="0">
                <a:solidFill>
                  <a:srgbClr val="0099CC"/>
                </a:solidFill>
                <a:latin typeface="+mn-lt"/>
                <a:ea typeface="+mn-ea"/>
                <a:cs typeface="+mn-cs"/>
              </a:rPr>
              <a:t>OBJECTIVES</a:t>
            </a:r>
            <a:endParaRPr lang="en-IN" sz="3600" b="1" dirty="0">
              <a:solidFill>
                <a:srgbClr val="0099CC"/>
              </a:solidFill>
              <a:latin typeface="+mn-lt"/>
              <a:ea typeface="+mn-ea"/>
              <a:cs typeface="+mn-cs"/>
            </a:endParaRPr>
          </a:p>
        </p:txBody>
      </p:sp>
      <p:sp>
        <p:nvSpPr>
          <p:cNvPr id="3" name="Content Placeholder 2"/>
          <p:cNvSpPr>
            <a:spLocks noGrp="1"/>
          </p:cNvSpPr>
          <p:nvPr>
            <p:ph idx="1"/>
          </p:nvPr>
        </p:nvSpPr>
        <p:spPr>
          <a:xfrm>
            <a:off x="609600" y="1066800"/>
            <a:ext cx="8229600" cy="5486400"/>
          </a:xfrm>
        </p:spPr>
        <p:txBody>
          <a:bodyPr>
            <a:normAutofit/>
          </a:bodyPr>
          <a:lstStyle/>
          <a:p>
            <a:r>
              <a:rPr lang="en-IN" sz="2800" b="1" dirty="0">
                <a:latin typeface="Times New Roman" pitchFamily="18" charset="0"/>
                <a:cs typeface="Times New Roman" pitchFamily="18" charset="0"/>
              </a:rPr>
              <a:t>General Objective:</a:t>
            </a:r>
            <a:endParaRPr lang="en-IN" sz="2800" dirty="0">
              <a:latin typeface="Times New Roman" pitchFamily="18" charset="0"/>
              <a:cs typeface="Times New Roman" pitchFamily="18" charset="0"/>
            </a:endParaRPr>
          </a:p>
          <a:p>
            <a:pPr>
              <a:buNone/>
            </a:pPr>
            <a:r>
              <a:rPr lang="en-IN" sz="28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a:t> To perform an inventory analysis and establish re-order levels for the IP pharmacy</a:t>
            </a:r>
          </a:p>
          <a:p>
            <a:pPr>
              <a:buNone/>
            </a:pPr>
            <a:endParaRPr lang="en-US" sz="2800" dirty="0"/>
          </a:p>
          <a:p>
            <a:pPr>
              <a:buNone/>
            </a:pPr>
            <a:r>
              <a:rPr lang="en-IN" sz="2800" b="1" smtClean="0">
                <a:latin typeface="Times New Roman" pitchFamily="18" charset="0"/>
                <a:cs typeface="Times New Roman" pitchFamily="18" charset="0"/>
              </a:rPr>
              <a:t>    Specific </a:t>
            </a:r>
            <a:r>
              <a:rPr lang="en-IN" sz="2800" b="1" dirty="0">
                <a:latin typeface="Times New Roman" pitchFamily="18" charset="0"/>
                <a:cs typeface="Times New Roman" pitchFamily="18" charset="0"/>
              </a:rPr>
              <a:t>Objectives:</a:t>
            </a:r>
            <a:endParaRPr lang="en-IN" sz="2000" b="1" dirty="0">
              <a:latin typeface="Times New Roman" pitchFamily="18" charset="0"/>
              <a:cs typeface="Times New Roman" pitchFamily="18" charset="0"/>
            </a:endParaRPr>
          </a:p>
          <a:p>
            <a:pPr marL="403225" indent="-58738">
              <a:tabLst>
                <a:tab pos="344488" algn="l"/>
              </a:tabLst>
            </a:pPr>
            <a:r>
              <a:rPr lang="en-IN" sz="2000" dirty="0">
                <a:latin typeface="Times New Roman" pitchFamily="18" charset="0"/>
                <a:cs typeface="Times New Roman" pitchFamily="18" charset="0"/>
              </a:rPr>
              <a:t>To </a:t>
            </a:r>
            <a:r>
              <a:rPr lang="en-IN" sz="2000" dirty="0" err="1">
                <a:latin typeface="Times New Roman" pitchFamily="18" charset="0"/>
                <a:cs typeface="Times New Roman" pitchFamily="18" charset="0"/>
              </a:rPr>
              <a:t>analyze</a:t>
            </a:r>
            <a:r>
              <a:rPr lang="en-IN" sz="2000" dirty="0">
                <a:latin typeface="Times New Roman" pitchFamily="18" charset="0"/>
                <a:cs typeface="Times New Roman" pitchFamily="18" charset="0"/>
              </a:rPr>
              <a:t> the consumption rate for the available item in the pharmacy.</a:t>
            </a:r>
            <a:endParaRPr lang="en-US" dirty="0">
              <a:latin typeface="Times New Roman" pitchFamily="18" charset="0"/>
              <a:cs typeface="Times New Roman" pitchFamily="18" charset="0"/>
            </a:endParaRPr>
          </a:p>
          <a:p>
            <a:pPr marL="403225" lvl="0" indent="-58738">
              <a:tabLst>
                <a:tab pos="344488" algn="l"/>
              </a:tabLst>
            </a:pPr>
            <a:r>
              <a:rPr lang="en-US" sz="2000" dirty="0">
                <a:latin typeface="Times New Roman" pitchFamily="18" charset="0"/>
                <a:cs typeface="Times New Roman" pitchFamily="18" charset="0"/>
              </a:rPr>
              <a:t>To categorize the available items in the IP pharmacy based on FSN &amp;ABC Matrix.</a:t>
            </a:r>
          </a:p>
          <a:p>
            <a:pPr marL="403225" lvl="0" indent="-58738">
              <a:tabLst>
                <a:tab pos="344488" algn="l"/>
              </a:tabLst>
            </a:pPr>
            <a:r>
              <a:rPr lang="en-US" sz="2000" dirty="0">
                <a:latin typeface="Times New Roman" pitchFamily="18" charset="0"/>
                <a:cs typeface="Times New Roman" pitchFamily="18" charset="0"/>
              </a:rPr>
              <a:t>To establish safety stock level, lead time and re-order level for the available items in the pharmacy.</a:t>
            </a:r>
            <a:endParaRPr lang="en-US" sz="2200" dirty="0">
              <a:latin typeface="Times New Roman" pitchFamily="18" charset="0"/>
              <a:cs typeface="Times New Roman" pitchFamily="18" charset="0"/>
            </a:endParaRPr>
          </a:p>
          <a:p>
            <a:endParaRPr lang="en-IN" sz="22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99CC"/>
                </a:solidFill>
                <a:latin typeface="+mn-lt"/>
                <a:ea typeface="+mn-ea"/>
                <a:cs typeface="+mn-cs"/>
              </a:rPr>
              <a:t>METHODOLOGY:</a:t>
            </a:r>
            <a:endParaRPr lang="en-IN" sz="3600" b="1" dirty="0">
              <a:solidFill>
                <a:srgbClr val="0099CC"/>
              </a:solidFill>
              <a:latin typeface="+mn-lt"/>
              <a:ea typeface="+mn-ea"/>
              <a:cs typeface="+mn-cs"/>
            </a:endParaRPr>
          </a:p>
        </p:txBody>
      </p:sp>
      <p:sp>
        <p:nvSpPr>
          <p:cNvPr id="3" name="Content Placeholder 2"/>
          <p:cNvSpPr>
            <a:spLocks noGrp="1"/>
          </p:cNvSpPr>
          <p:nvPr>
            <p:ph idx="1"/>
          </p:nvPr>
        </p:nvSpPr>
        <p:spPr>
          <a:xfrm>
            <a:off x="838200" y="1447800"/>
            <a:ext cx="7848600" cy="5135562"/>
          </a:xfrm>
        </p:spPr>
        <p:txBody>
          <a:bodyPr>
            <a:normAutofit fontScale="92500" lnSpcReduction="20000"/>
          </a:bodyPr>
          <a:lstStyle/>
          <a:p>
            <a:pPr>
              <a:lnSpc>
                <a:spcPct val="170000"/>
              </a:lnSpc>
            </a:pPr>
            <a:r>
              <a:rPr lang="en-IN" sz="2400" b="1" dirty="0">
                <a:latin typeface="Times New Roman" pitchFamily="18" charset="0"/>
                <a:ea typeface="+mn-ea"/>
                <a:cs typeface="Times New Roman" pitchFamily="18" charset="0"/>
              </a:rPr>
              <a:t>Study Design </a:t>
            </a:r>
            <a:r>
              <a:rPr lang="en-IN" sz="2400" dirty="0">
                <a:latin typeface="Times New Roman" pitchFamily="18" charset="0"/>
                <a:ea typeface="+mn-ea"/>
                <a:cs typeface="Times New Roman" pitchFamily="18" charset="0"/>
              </a:rPr>
              <a:t>– </a:t>
            </a:r>
            <a:r>
              <a:rPr lang="en-IN" sz="2400" dirty="0">
                <a:latin typeface="Times New Roman" pitchFamily="18" charset="0"/>
                <a:cs typeface="Times New Roman" pitchFamily="18" charset="0"/>
              </a:rPr>
              <a:t>cross sectional and quantitative study</a:t>
            </a:r>
            <a:endParaRPr lang="en-IN" sz="2400" dirty="0">
              <a:latin typeface="Times New Roman" pitchFamily="18" charset="0"/>
              <a:ea typeface="+mn-ea"/>
              <a:cs typeface="Times New Roman" pitchFamily="18" charset="0"/>
            </a:endParaRPr>
          </a:p>
          <a:p>
            <a:pPr>
              <a:lnSpc>
                <a:spcPct val="170000"/>
              </a:lnSpc>
            </a:pPr>
            <a:r>
              <a:rPr lang="en-IN" sz="2400" b="1" dirty="0">
                <a:latin typeface="Times New Roman" pitchFamily="18" charset="0"/>
                <a:ea typeface="+mn-ea"/>
                <a:cs typeface="Times New Roman" pitchFamily="18" charset="0"/>
              </a:rPr>
              <a:t>Study Area</a:t>
            </a:r>
            <a:r>
              <a:rPr lang="en-IN" sz="2400" dirty="0">
                <a:latin typeface="Times New Roman" pitchFamily="18" charset="0"/>
                <a:ea typeface="+mn-ea"/>
                <a:cs typeface="Times New Roman" pitchFamily="18" charset="0"/>
              </a:rPr>
              <a:t> - Aakash Healthcare Pvt. Ltd. Location- IP Pharmacy</a:t>
            </a:r>
          </a:p>
          <a:p>
            <a:pPr>
              <a:lnSpc>
                <a:spcPct val="170000"/>
              </a:lnSpc>
            </a:pPr>
            <a:r>
              <a:rPr lang="en-IN" sz="2400" dirty="0">
                <a:latin typeface="Times New Roman" pitchFamily="18" charset="0"/>
                <a:ea typeface="+mn-ea"/>
                <a:cs typeface="Times New Roman" pitchFamily="18" charset="0"/>
              </a:rPr>
              <a:t> </a:t>
            </a:r>
            <a:r>
              <a:rPr lang="en-IN" sz="2400" b="1" dirty="0">
                <a:latin typeface="Times New Roman" pitchFamily="18" charset="0"/>
                <a:ea typeface="+mn-ea"/>
                <a:cs typeface="Times New Roman" pitchFamily="18" charset="0"/>
              </a:rPr>
              <a:t>Study Time Period </a:t>
            </a:r>
            <a:r>
              <a:rPr lang="en-IN" sz="2400" dirty="0">
                <a:latin typeface="Times New Roman" pitchFamily="18" charset="0"/>
                <a:ea typeface="+mn-ea"/>
                <a:cs typeface="Times New Roman" pitchFamily="18" charset="0"/>
              </a:rPr>
              <a:t>– 27 Dec - 27 March  2018(3 months)</a:t>
            </a:r>
          </a:p>
          <a:p>
            <a:pPr>
              <a:lnSpc>
                <a:spcPct val="170000"/>
              </a:lnSpc>
            </a:pPr>
            <a:r>
              <a:rPr lang="en-IN" sz="2400" b="1" dirty="0">
                <a:latin typeface="Times New Roman" pitchFamily="18" charset="0"/>
                <a:cs typeface="Times New Roman" pitchFamily="18" charset="0"/>
              </a:rPr>
              <a:t>Sample size-</a:t>
            </a:r>
            <a:r>
              <a:rPr lang="en-US" sz="1600" dirty="0"/>
              <a:t> </a:t>
            </a:r>
            <a:r>
              <a:rPr lang="en-US" sz="2900" dirty="0"/>
              <a:t> </a:t>
            </a:r>
            <a:r>
              <a:rPr lang="en-US" sz="2400" dirty="0"/>
              <a:t>Total items available in IP pharmacy.</a:t>
            </a:r>
          </a:p>
          <a:p>
            <a:pPr>
              <a:lnSpc>
                <a:spcPct val="170000"/>
              </a:lnSpc>
            </a:pPr>
            <a:r>
              <a:rPr lang="en-IN" sz="2400" b="1" dirty="0">
                <a:latin typeface="Times New Roman" pitchFamily="18" charset="0"/>
                <a:ea typeface="+mn-ea"/>
                <a:cs typeface="Times New Roman" pitchFamily="18" charset="0"/>
              </a:rPr>
              <a:t>Mode of Data Collection </a:t>
            </a:r>
            <a:r>
              <a:rPr lang="en-IN" sz="2400" b="1" dirty="0">
                <a:latin typeface="Times New Roman" pitchFamily="18" charset="0"/>
                <a:cs typeface="Times New Roman" pitchFamily="18" charset="0"/>
              </a:rPr>
              <a:t>–</a:t>
            </a:r>
            <a:r>
              <a:rPr lang="en-IN" sz="2400" dirty="0">
                <a:latin typeface="Times New Roman" pitchFamily="18" charset="0"/>
                <a:ea typeface="+mn-ea"/>
                <a:cs typeface="Times New Roman" pitchFamily="18" charset="0"/>
              </a:rPr>
              <a:t> Primary and Secondary Data </a:t>
            </a:r>
          </a:p>
          <a:p>
            <a:pPr lvl="0">
              <a:lnSpc>
                <a:spcPct val="170000"/>
              </a:lnSpc>
            </a:pPr>
            <a:r>
              <a:rPr lang="en-IN" sz="2400" b="1" dirty="0">
                <a:latin typeface="Times New Roman" pitchFamily="18" charset="0"/>
                <a:cs typeface="Times New Roman" pitchFamily="18" charset="0"/>
              </a:rPr>
              <a:t>Technique</a:t>
            </a:r>
            <a:r>
              <a:rPr lang="en-IN" b="1" dirty="0">
                <a:latin typeface="Times New Roman" pitchFamily="18" charset="0"/>
                <a:cs typeface="Times New Roman" pitchFamily="18" charset="0"/>
              </a:rPr>
              <a:t>- </a:t>
            </a:r>
            <a:r>
              <a:rPr lang="en-IN" sz="2400" dirty="0">
                <a:cs typeface="Times New Roman" pitchFamily="18" charset="0"/>
              </a:rPr>
              <a:t>ABC, FSN &amp; ABC- FSN matrix</a:t>
            </a:r>
          </a:p>
          <a:p>
            <a:pPr lvl="0">
              <a:lnSpc>
                <a:spcPct val="170000"/>
              </a:lnSpc>
            </a:pPr>
            <a:r>
              <a:rPr lang="en-IN" sz="2400" b="1" dirty="0">
                <a:latin typeface="Times New Roman" pitchFamily="18" charset="0"/>
                <a:cs typeface="Times New Roman" pitchFamily="18" charset="0"/>
              </a:rPr>
              <a:t>Tools</a:t>
            </a:r>
            <a:r>
              <a:rPr lang="en-IN" sz="2400" dirty="0">
                <a:cs typeface="Times New Roman" pitchFamily="18" charset="0"/>
              </a:rPr>
              <a:t> – HMIS ( for data extraction), Excel for inventory analysis </a:t>
            </a:r>
          </a:p>
          <a:p>
            <a:pPr lvl="0"/>
            <a:endParaRPr lang="en-US" sz="2400" dirty="0">
              <a:cs typeface="Times New Roman" pitchFamily="18" charset="0"/>
            </a:endParaRPr>
          </a:p>
          <a:p>
            <a:pPr lvl="0" algn="just">
              <a:buFont typeface="Arial" charset="0"/>
              <a:buChar char="•"/>
            </a:pPr>
            <a:endParaRPr lang="en-US" dirty="0">
              <a:latin typeface="Times New Roman" charset="0"/>
              <a:ea typeface="Times New Roman" charset="0"/>
              <a:cs typeface="Times New Roman" charset="0"/>
            </a:endParaRPr>
          </a:p>
          <a:p>
            <a:pPr algn="just"/>
            <a:endParaRPr lang="en-US" dirty="0"/>
          </a:p>
          <a:p>
            <a:pPr>
              <a:lnSpc>
                <a:spcPct val="200000"/>
              </a:lnSpc>
            </a:pP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600" b="1" dirty="0">
                <a:solidFill>
                  <a:srgbClr val="0099CC"/>
                </a:solidFill>
                <a:latin typeface="+mn-lt"/>
                <a:ea typeface="+mn-ea"/>
                <a:cs typeface="+mn-cs"/>
              </a:rPr>
              <a:t>Results</a:t>
            </a:r>
          </a:p>
        </p:txBody>
      </p:sp>
      <p:sp>
        <p:nvSpPr>
          <p:cNvPr id="3" name="Content Placeholder 2"/>
          <p:cNvSpPr>
            <a:spLocks noGrp="1"/>
          </p:cNvSpPr>
          <p:nvPr>
            <p:ph idx="1"/>
          </p:nvPr>
        </p:nvSpPr>
        <p:spPr>
          <a:xfrm>
            <a:off x="914400" y="1143000"/>
            <a:ext cx="7772400" cy="4572000"/>
          </a:xfrm>
        </p:spPr>
        <p:txBody>
          <a:bodyPr>
            <a:normAutofit/>
          </a:bodyPr>
          <a:lstStyle/>
          <a:p>
            <a:pPr lvl="0">
              <a:buNone/>
            </a:pPr>
            <a:r>
              <a:rPr lang="en-IN" sz="2800" b="1" dirty="0"/>
              <a:t>1. </a:t>
            </a:r>
            <a:r>
              <a:rPr lang="en-US" sz="2800" b="1" dirty="0"/>
              <a:t>Functioning of material management:</a:t>
            </a:r>
            <a:endParaRPr lang="en-US" dirty="0"/>
          </a:p>
        </p:txBody>
      </p:sp>
      <p:graphicFrame>
        <p:nvGraphicFramePr>
          <p:cNvPr id="6" name="Table 5"/>
          <p:cNvGraphicFramePr>
            <a:graphicFrameLocks noGrp="1"/>
          </p:cNvGraphicFramePr>
          <p:nvPr/>
        </p:nvGraphicFramePr>
        <p:xfrm>
          <a:off x="1066800" y="2266264"/>
          <a:ext cx="7315200" cy="3942100"/>
        </p:xfrm>
        <a:graphic>
          <a:graphicData uri="http://schemas.openxmlformats.org/drawingml/2006/table">
            <a:tbl>
              <a:tblPr/>
              <a:tblGrid>
                <a:gridCol w="24384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420887">
                <a:tc>
                  <a:txBody>
                    <a:bodyPr/>
                    <a:lstStyle/>
                    <a:p>
                      <a:pPr marL="0" marR="0" algn="ctr">
                        <a:lnSpc>
                          <a:spcPct val="115000"/>
                        </a:lnSpc>
                        <a:spcBef>
                          <a:spcPts val="0"/>
                        </a:spcBef>
                        <a:spcAft>
                          <a:spcPts val="0"/>
                        </a:spcAft>
                      </a:pPr>
                      <a:r>
                        <a:rPr lang="en-US" sz="1800" dirty="0">
                          <a:latin typeface="+mn-lt"/>
                          <a:ea typeface="Times New Roman"/>
                          <a:cs typeface="Times New Roman"/>
                        </a:rPr>
                        <a:t>1 Level</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mn-lt"/>
                          <a:ea typeface="Times New Roman"/>
                          <a:cs typeface="Times New Roman"/>
                        </a:rPr>
                        <a:t>Level 2</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mn-lt"/>
                          <a:ea typeface="Times New Roman"/>
                          <a:cs typeface="Times New Roman"/>
                        </a:rPr>
                        <a:t>Level 3</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74801">
                <a:tc>
                  <a:txBody>
                    <a:bodyPr/>
                    <a:lstStyle/>
                    <a:p>
                      <a:pPr marL="0" marR="0" algn="l">
                        <a:lnSpc>
                          <a:spcPct val="115000"/>
                        </a:lnSpc>
                        <a:spcBef>
                          <a:spcPts val="0"/>
                        </a:spcBef>
                        <a:spcAft>
                          <a:spcPts val="0"/>
                        </a:spcAft>
                      </a:pPr>
                      <a:r>
                        <a:rPr lang="en-US" sz="1800" dirty="0">
                          <a:latin typeface="+mn-lt"/>
                          <a:ea typeface="Times New Roman"/>
                          <a:cs typeface="Times New Roman"/>
                        </a:rPr>
                        <a:t>Material Planning</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l">
                        <a:lnSpc>
                          <a:spcPct val="115000"/>
                        </a:lnSpc>
                        <a:spcBef>
                          <a:spcPts val="0"/>
                        </a:spcBef>
                        <a:spcAft>
                          <a:spcPts val="0"/>
                        </a:spcAft>
                      </a:pPr>
                      <a:r>
                        <a:rPr lang="en-IN" sz="1800">
                          <a:latin typeface="+mn-lt"/>
                          <a:ea typeface="Times New Roman"/>
                          <a:cs typeface="Times New Roman"/>
                        </a:rPr>
                        <a:t>Purchasing </a:t>
                      </a:r>
                      <a:endParaRPr lang="en-US" sz="1800">
                        <a:latin typeface="+mn-lt"/>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latin typeface="+mn-lt"/>
                          <a:ea typeface="Times New Roman"/>
                          <a:cs typeface="Times New Roman"/>
                        </a:rPr>
                        <a:t>Store &amp; Inventory control</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77043">
                <a:tc>
                  <a:txBody>
                    <a:bodyPr/>
                    <a:lstStyle/>
                    <a:p>
                      <a:pPr marL="0" marR="0" algn="l">
                        <a:lnSpc>
                          <a:spcPct val="115000"/>
                        </a:lnSpc>
                        <a:spcBef>
                          <a:spcPts val="0"/>
                        </a:spcBef>
                        <a:spcAft>
                          <a:spcPts val="0"/>
                        </a:spcAft>
                      </a:pPr>
                      <a:endParaRPr lang="en-US" sz="1800" dirty="0">
                        <a:latin typeface="+mn-lt"/>
                        <a:ea typeface="Times New Roman"/>
                        <a:cs typeface="Times New Roman"/>
                      </a:endParaRPr>
                    </a:p>
                    <a:p>
                      <a:pPr marL="0" marR="0" algn="l">
                        <a:lnSpc>
                          <a:spcPct val="115000"/>
                        </a:lnSpc>
                        <a:spcBef>
                          <a:spcPts val="0"/>
                        </a:spcBef>
                        <a:spcAft>
                          <a:spcPts val="0"/>
                        </a:spcAft>
                      </a:pPr>
                      <a:r>
                        <a:rPr lang="en-US" sz="1800" dirty="0">
                          <a:latin typeface="+mn-lt"/>
                          <a:ea typeface="Times New Roman"/>
                          <a:cs typeface="Times New Roman"/>
                        </a:rPr>
                        <a:t>Estimating the individual requirement</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latin typeface="+mn-lt"/>
                          <a:ea typeface="Times New Roman"/>
                          <a:cs typeface="Times New Roman"/>
                        </a:rPr>
                        <a:t>Finalization the level of inventories &amp; Quotations</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latin typeface="+mn-lt"/>
                          <a:ea typeface="Times New Roman"/>
                          <a:cs typeface="Times New Roman"/>
                        </a:rPr>
                        <a:t>Physical control of material</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77043">
                <a:tc>
                  <a:txBody>
                    <a:bodyPr/>
                    <a:lstStyle/>
                    <a:p>
                      <a:pPr marL="0" marR="0" algn="l">
                        <a:lnSpc>
                          <a:spcPct val="115000"/>
                        </a:lnSpc>
                        <a:spcBef>
                          <a:spcPts val="0"/>
                        </a:spcBef>
                        <a:spcAft>
                          <a:spcPts val="0"/>
                        </a:spcAft>
                      </a:pPr>
                      <a:r>
                        <a:rPr lang="en-US" sz="1800" dirty="0">
                          <a:latin typeface="+mn-lt"/>
                          <a:ea typeface="Times New Roman"/>
                          <a:cs typeface="Times New Roman"/>
                        </a:rPr>
                        <a:t>Preparing the budget</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latin typeface="+mn-lt"/>
                          <a:ea typeface="Times New Roman"/>
                          <a:cs typeface="Times New Roman"/>
                        </a:rPr>
                        <a:t>Selection of source of supply</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latin typeface="+mn-lt"/>
                          <a:ea typeface="Times New Roman"/>
                          <a:cs typeface="Times New Roman"/>
                        </a:rPr>
                        <a:t>Minimization of obsolence &amp; damage through efficient handling</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51362">
                <a:tc>
                  <a:txBody>
                    <a:bodyPr/>
                    <a:lstStyle/>
                    <a:p>
                      <a:pPr marL="0" marR="0" algn="l">
                        <a:lnSpc>
                          <a:spcPct val="115000"/>
                        </a:lnSpc>
                        <a:spcBef>
                          <a:spcPts val="0"/>
                        </a:spcBef>
                        <a:spcAft>
                          <a:spcPts val="0"/>
                        </a:spcAft>
                      </a:pPr>
                      <a:r>
                        <a:rPr lang="en-US" sz="1800">
                          <a:latin typeface="+mn-lt"/>
                          <a:ea typeface="Times New Roman"/>
                          <a:cs typeface="Times New Roman"/>
                        </a:rPr>
                        <a:t>Forecasting the level of inventories</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latin typeface="+mn-lt"/>
                          <a:ea typeface="Times New Roman"/>
                          <a:cs typeface="Times New Roman"/>
                        </a:rPr>
                        <a:t>Placement of purchase order</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mn-lt"/>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7772400" cy="4572000"/>
          </a:xfrm>
        </p:spPr>
        <p:txBody>
          <a:bodyPr/>
          <a:lstStyle/>
          <a:p>
            <a:pPr>
              <a:buNone/>
            </a:pPr>
            <a:r>
              <a:rPr lang="en-US" sz="2400" b="1" dirty="0"/>
              <a:t>Process flow of supply chain</a:t>
            </a:r>
            <a:endParaRPr lang="en-IN" sz="2400" dirty="0"/>
          </a:p>
          <a:p>
            <a:endParaRPr lang="en-IN" dirty="0"/>
          </a:p>
          <a:p>
            <a:pPr>
              <a:buNone/>
            </a:pPr>
            <a:endParaRPr lang="en-US" dirty="0"/>
          </a:p>
        </p:txBody>
      </p:sp>
      <p:graphicFrame>
        <p:nvGraphicFramePr>
          <p:cNvPr id="9" name="Diagram 8"/>
          <p:cNvGraphicFramePr/>
          <p:nvPr/>
        </p:nvGraphicFramePr>
        <p:xfrm>
          <a:off x="1295400" y="762000"/>
          <a:ext cx="6934200" cy="485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99CC"/>
                </a:solidFill>
              </a:rPr>
              <a:t>Distribution of 2599 items</a:t>
            </a:r>
            <a:endParaRPr lang="en-US" dirty="0"/>
          </a:p>
        </p:txBody>
      </p:sp>
      <p:graphicFrame>
        <p:nvGraphicFramePr>
          <p:cNvPr id="5" name="Chart 4"/>
          <p:cNvGraphicFramePr/>
          <p:nvPr/>
        </p:nvGraphicFramePr>
        <p:xfrm>
          <a:off x="976745" y="1436914"/>
          <a:ext cx="4591050" cy="43869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857008" y="2819400"/>
          <a:ext cx="4876800" cy="32099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447800"/>
          <a:ext cx="3552825"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191000" y="2667000"/>
          <a:ext cx="3876675" cy="318135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sz="3200" b="1" dirty="0">
                <a:solidFill>
                  <a:srgbClr val="0099CC"/>
                </a:solidFill>
              </a:rPr>
              <a:t>ABC and FSN Analysis- Medical consumable</a:t>
            </a:r>
            <a:endParaRPr lang="en-US" sz="3200" dirty="0"/>
          </a:p>
        </p:txBody>
      </p:sp>
      <p:graphicFrame>
        <p:nvGraphicFramePr>
          <p:cNvPr id="7" name="Table 6"/>
          <p:cNvGraphicFramePr>
            <a:graphicFrameLocks noGrp="1"/>
          </p:cNvGraphicFramePr>
          <p:nvPr/>
        </p:nvGraphicFramePr>
        <p:xfrm>
          <a:off x="990600" y="4419600"/>
          <a:ext cx="3276599" cy="1839557"/>
        </p:xfrm>
        <a:graphic>
          <a:graphicData uri="http://schemas.openxmlformats.org/drawingml/2006/table">
            <a:tbl>
              <a:tblPr/>
              <a:tblGrid>
                <a:gridCol w="673562">
                  <a:extLst>
                    <a:ext uri="{9D8B030D-6E8A-4147-A177-3AD203B41FA5}">
                      <a16:colId xmlns="" xmlns:a16="http://schemas.microsoft.com/office/drawing/2014/main" val="20000"/>
                    </a:ext>
                  </a:extLst>
                </a:gridCol>
                <a:gridCol w="898083">
                  <a:extLst>
                    <a:ext uri="{9D8B030D-6E8A-4147-A177-3AD203B41FA5}">
                      <a16:colId xmlns="" xmlns:a16="http://schemas.microsoft.com/office/drawing/2014/main" val="20001"/>
                    </a:ext>
                  </a:extLst>
                </a:gridCol>
                <a:gridCol w="957721">
                  <a:extLst>
                    <a:ext uri="{9D8B030D-6E8A-4147-A177-3AD203B41FA5}">
                      <a16:colId xmlns="" xmlns:a16="http://schemas.microsoft.com/office/drawing/2014/main" val="20002"/>
                    </a:ext>
                  </a:extLst>
                </a:gridCol>
                <a:gridCol w="747233">
                  <a:extLst>
                    <a:ext uri="{9D8B030D-6E8A-4147-A177-3AD203B41FA5}">
                      <a16:colId xmlns="" xmlns:a16="http://schemas.microsoft.com/office/drawing/2014/main" val="20003"/>
                    </a:ext>
                  </a:extLst>
                </a:gridCol>
              </a:tblGrid>
              <a:tr h="451821">
                <a:tc>
                  <a:txBody>
                    <a:bodyPr/>
                    <a:lstStyle/>
                    <a:p>
                      <a:pPr algn="l"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B</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imes New Roman"/>
                        </a:rPr>
                        <a:t>C</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2579">
                <a:tc>
                  <a:txBody>
                    <a:bodyPr/>
                    <a:lstStyle/>
                    <a:p>
                      <a:pPr algn="ctr" fontAlgn="b"/>
                      <a:r>
                        <a:rPr lang="en-US" sz="1400" b="1" i="0" u="none" strike="noStrike" dirty="0">
                          <a:solidFill>
                            <a:srgbClr val="000000"/>
                          </a:solidFill>
                          <a:latin typeface="Times New Roman"/>
                        </a:rPr>
                        <a:t>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Times New Roman"/>
                        </a:rPr>
                        <a:t>13(17%)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a:solidFill>
                            <a:srgbClr val="000000"/>
                          </a:solidFill>
                          <a:latin typeface="Times New Roman"/>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dirty="0">
                          <a:solidFill>
                            <a:srgbClr val="000000"/>
                          </a:solidFill>
                          <a:latin typeface="Times New Roman"/>
                        </a:rPr>
                        <a:t>0(0%)</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 xmlns:a16="http://schemas.microsoft.com/office/drawing/2014/main" val="10001"/>
                  </a:ext>
                </a:extLst>
              </a:tr>
              <a:tr h="451821">
                <a:tc>
                  <a:txBody>
                    <a:bodyPr/>
                    <a:lstStyle/>
                    <a:p>
                      <a:pPr algn="ctr" fontAlgn="b"/>
                      <a:r>
                        <a:rPr lang="en-US" sz="1400" b="1" i="0" u="none" strike="noStrike" dirty="0">
                          <a:solidFill>
                            <a:srgbClr val="000000"/>
                          </a:solidFill>
                          <a:latin typeface="Times New Roman"/>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Times New Roman"/>
                        </a:rPr>
                        <a:t>28(31%)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a:solidFill>
                            <a:srgbClr val="000000"/>
                          </a:solidFill>
                          <a:latin typeface="Times New Roman"/>
                        </a:rPr>
                        <a:t>12(46%)</a:t>
                      </a:r>
                    </a:p>
                  </a:txBody>
                  <a:tcPr marL="0" marR="0" marT="0"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latin typeface="Times New Roman"/>
                        </a:rPr>
                        <a:t>5(2%)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2"/>
                  </a:ext>
                </a:extLst>
              </a:tr>
              <a:tr h="473336">
                <a:tc>
                  <a:txBody>
                    <a:bodyPr/>
                    <a:lstStyle/>
                    <a:p>
                      <a:pPr algn="ctr" fontAlgn="b"/>
                      <a:r>
                        <a:rPr lang="en-US" sz="1400" b="1" i="0" u="none" strike="noStrike" dirty="0">
                          <a:solidFill>
                            <a:srgbClr val="000000"/>
                          </a:solidFill>
                          <a:latin typeface="Times New Roman"/>
                        </a:rPr>
                        <a:t>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81(52%)</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dirty="0">
                          <a:solidFill>
                            <a:srgbClr val="000000"/>
                          </a:solidFill>
                          <a:latin typeface="Times New Roman"/>
                        </a:rPr>
                        <a:t>162(48%)</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latin typeface="Times New Roman"/>
                        </a:rPr>
                        <a:t>626(98%)</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99CC"/>
                </a:solidFill>
              </a:rPr>
              <a:t>ABC and FSN Analysis- Drugs</a:t>
            </a:r>
            <a:endParaRPr lang="en-US" sz="3200" dirty="0"/>
          </a:p>
        </p:txBody>
      </p:sp>
      <p:graphicFrame>
        <p:nvGraphicFramePr>
          <p:cNvPr id="3" name="Chart 2"/>
          <p:cNvGraphicFramePr/>
          <p:nvPr/>
        </p:nvGraphicFramePr>
        <p:xfrm>
          <a:off x="924295" y="1423058"/>
          <a:ext cx="3779323" cy="3187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3886200" y="1752600"/>
          <a:ext cx="4429125"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353787" y="4431475"/>
          <a:ext cx="2971800" cy="2133601"/>
        </p:xfrm>
        <a:graphic>
          <a:graphicData uri="http://schemas.openxmlformats.org/drawingml/2006/table">
            <a:tbl>
              <a:tblPr/>
              <a:tblGrid>
                <a:gridCol w="742950">
                  <a:extLst>
                    <a:ext uri="{9D8B030D-6E8A-4147-A177-3AD203B41FA5}">
                      <a16:colId xmlns="" xmlns:a16="http://schemas.microsoft.com/office/drawing/2014/main" val="20000"/>
                    </a:ext>
                  </a:extLst>
                </a:gridCol>
                <a:gridCol w="742950">
                  <a:extLst>
                    <a:ext uri="{9D8B030D-6E8A-4147-A177-3AD203B41FA5}">
                      <a16:colId xmlns="" xmlns:a16="http://schemas.microsoft.com/office/drawing/2014/main" val="20001"/>
                    </a:ext>
                  </a:extLst>
                </a:gridCol>
                <a:gridCol w="742950">
                  <a:extLst>
                    <a:ext uri="{9D8B030D-6E8A-4147-A177-3AD203B41FA5}">
                      <a16:colId xmlns="" xmlns:a16="http://schemas.microsoft.com/office/drawing/2014/main" val="20002"/>
                    </a:ext>
                  </a:extLst>
                </a:gridCol>
                <a:gridCol w="742950">
                  <a:extLst>
                    <a:ext uri="{9D8B030D-6E8A-4147-A177-3AD203B41FA5}">
                      <a16:colId xmlns="" xmlns:a16="http://schemas.microsoft.com/office/drawing/2014/main" val="20003"/>
                    </a:ext>
                  </a:extLst>
                </a:gridCol>
              </a:tblGrid>
              <a:tr h="527125">
                <a:tc>
                  <a:txBody>
                    <a:bodyPr/>
                    <a:lstStyle/>
                    <a:p>
                      <a:pPr algn="l"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imes New Roman"/>
                        </a:rPr>
                        <a:t>B</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imes New Roman"/>
                        </a:rPr>
                        <a:t>C</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27125">
                <a:tc>
                  <a:txBody>
                    <a:bodyPr/>
                    <a:lstStyle/>
                    <a:p>
                      <a:pPr algn="ctr" fontAlgn="b"/>
                      <a:r>
                        <a:rPr lang="en-US" sz="1400" b="1" i="0" u="none" strike="noStrike">
                          <a:solidFill>
                            <a:srgbClr val="000000"/>
                          </a:solidFill>
                          <a:latin typeface="Times New Roman"/>
                        </a:rPr>
                        <a:t>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Times New Roman"/>
                        </a:rPr>
                        <a:t>63(74%)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a:solidFill>
                            <a:srgbClr val="000000"/>
                          </a:solidFill>
                          <a:latin typeface="Times New Roman"/>
                        </a:rPr>
                        <a:t>55(34%)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dirty="0">
                          <a:solidFill>
                            <a:srgbClr val="000000"/>
                          </a:solidFill>
                          <a:latin typeface="Times New Roman"/>
                        </a:rPr>
                        <a:t>17(6%)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 xmlns:a16="http://schemas.microsoft.com/office/drawing/2014/main" val="10001"/>
                  </a:ext>
                </a:extLst>
              </a:tr>
              <a:tr h="527125">
                <a:tc>
                  <a:txBody>
                    <a:bodyPr/>
                    <a:lstStyle/>
                    <a:p>
                      <a:pPr algn="ctr" fontAlgn="b"/>
                      <a:r>
                        <a:rPr lang="en-US" sz="1400" b="1" i="0" u="none" strike="noStrike">
                          <a:solidFill>
                            <a:srgbClr val="000000"/>
                          </a:solidFill>
                          <a:latin typeface="Times New Roman"/>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Times New Roman"/>
                        </a:rPr>
                        <a:t>2619%)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dirty="0">
                          <a:solidFill>
                            <a:srgbClr val="000000"/>
                          </a:solidFill>
                          <a:latin typeface="Times New Roman"/>
                        </a:rPr>
                        <a:t>84(86%)</a:t>
                      </a:r>
                    </a:p>
                  </a:txBody>
                  <a:tcPr marL="0" marR="0" marT="0"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latin typeface="Times New Roman"/>
                        </a:rPr>
                        <a:t>86(22%)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2"/>
                  </a:ext>
                </a:extLst>
              </a:tr>
              <a:tr h="552226">
                <a:tc>
                  <a:txBody>
                    <a:bodyPr/>
                    <a:lstStyle/>
                    <a:p>
                      <a:pPr algn="ctr" fontAlgn="b"/>
                      <a:r>
                        <a:rPr lang="en-US" sz="1400" b="1" i="0" u="none" strike="noStrike">
                          <a:solidFill>
                            <a:srgbClr val="000000"/>
                          </a:solidFill>
                          <a:latin typeface="Times New Roman"/>
                        </a:rPr>
                        <a:t>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12(6%)</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a:solidFill>
                            <a:srgbClr val="000000"/>
                          </a:solidFill>
                          <a:latin typeface="Times New Roman"/>
                        </a:rPr>
                        <a:t>43(22%)</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latin typeface="Times New Roman"/>
                        </a:rPr>
                        <a:t>392(72%)</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solidFill>
                  <a:srgbClr val="0099CC"/>
                </a:solidFill>
              </a:rPr>
              <a:t>ABC and FSN Analysis- Other Drugs</a:t>
            </a:r>
            <a:endParaRPr lang="en-US" sz="3200" dirty="0"/>
          </a:p>
        </p:txBody>
      </p:sp>
      <p:graphicFrame>
        <p:nvGraphicFramePr>
          <p:cNvPr id="5" name="Chart 4"/>
          <p:cNvGraphicFramePr/>
          <p:nvPr/>
        </p:nvGraphicFramePr>
        <p:xfrm>
          <a:off x="152400" y="1066800"/>
          <a:ext cx="4419600" cy="3566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191000" y="1676400"/>
          <a:ext cx="4600575"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1143000" y="4495800"/>
          <a:ext cx="3048000" cy="1752599"/>
        </p:xfrm>
        <a:graphic>
          <a:graphicData uri="http://schemas.openxmlformats.org/drawingml/2006/table">
            <a:tbl>
              <a:tblPr/>
              <a:tblGrid>
                <a:gridCol w="735196">
                  <a:extLst>
                    <a:ext uri="{9D8B030D-6E8A-4147-A177-3AD203B41FA5}">
                      <a16:colId xmlns="" xmlns:a16="http://schemas.microsoft.com/office/drawing/2014/main" val="20000"/>
                    </a:ext>
                  </a:extLst>
                </a:gridCol>
                <a:gridCol w="735196">
                  <a:extLst>
                    <a:ext uri="{9D8B030D-6E8A-4147-A177-3AD203B41FA5}">
                      <a16:colId xmlns="" xmlns:a16="http://schemas.microsoft.com/office/drawing/2014/main" val="20001"/>
                    </a:ext>
                  </a:extLst>
                </a:gridCol>
                <a:gridCol w="735196">
                  <a:extLst>
                    <a:ext uri="{9D8B030D-6E8A-4147-A177-3AD203B41FA5}">
                      <a16:colId xmlns="" xmlns:a16="http://schemas.microsoft.com/office/drawing/2014/main" val="20002"/>
                    </a:ext>
                  </a:extLst>
                </a:gridCol>
                <a:gridCol w="842412">
                  <a:extLst>
                    <a:ext uri="{9D8B030D-6E8A-4147-A177-3AD203B41FA5}">
                      <a16:colId xmlns="" xmlns:a16="http://schemas.microsoft.com/office/drawing/2014/main" val="20003"/>
                    </a:ext>
                  </a:extLst>
                </a:gridCol>
              </a:tblGrid>
              <a:tr h="432995">
                <a:tc>
                  <a:txBody>
                    <a:bodyPr/>
                    <a:lstStyle/>
                    <a:p>
                      <a:pPr algn="l"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imes New Roman"/>
                        </a:rPr>
                        <a:t>B</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imes New Roman"/>
                        </a:rPr>
                        <a:t>C</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32995">
                <a:tc>
                  <a:txBody>
                    <a:bodyPr/>
                    <a:lstStyle/>
                    <a:p>
                      <a:pPr algn="ctr" fontAlgn="b"/>
                      <a:r>
                        <a:rPr lang="en-US" sz="1400" b="1" i="0" u="none" strike="noStrike" dirty="0">
                          <a:solidFill>
                            <a:srgbClr val="000000"/>
                          </a:solidFill>
                          <a:latin typeface="Times New Roman"/>
                        </a:rPr>
                        <a:t>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Times New Roman"/>
                        </a:rPr>
                        <a:t>27(40%)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a:solidFill>
                            <a:srgbClr val="000000"/>
                          </a:solidFill>
                          <a:latin typeface="Times New Roman"/>
                        </a:rPr>
                        <a:t>28(21%)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a:solidFill>
                            <a:srgbClr val="000000"/>
                          </a:solidFill>
                          <a:latin typeface="Times New Roman"/>
                        </a:rPr>
                        <a:t>5(2%)</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 xmlns:a16="http://schemas.microsoft.com/office/drawing/2014/main" val="10001"/>
                  </a:ext>
                </a:extLst>
              </a:tr>
              <a:tr h="432995">
                <a:tc>
                  <a:txBody>
                    <a:bodyPr/>
                    <a:lstStyle/>
                    <a:p>
                      <a:pPr algn="ctr" fontAlgn="b"/>
                      <a:r>
                        <a:rPr lang="en-US" sz="1400" b="1" i="0" u="none" strike="noStrike" dirty="0">
                          <a:solidFill>
                            <a:srgbClr val="000000"/>
                          </a:solidFill>
                          <a:latin typeface="Times New Roman"/>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Times New Roman"/>
                        </a:rPr>
                        <a:t>25(35%)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dirty="0">
                          <a:solidFill>
                            <a:srgbClr val="000000"/>
                          </a:solidFill>
                          <a:latin typeface="Times New Roman"/>
                        </a:rPr>
                        <a:t>44(25%)</a:t>
                      </a:r>
                    </a:p>
                  </a:txBody>
                  <a:tcPr marL="0" marR="0" marT="0"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latin typeface="Times New Roman"/>
                        </a:rPr>
                        <a:t>44(14%)</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2"/>
                  </a:ext>
                </a:extLst>
              </a:tr>
              <a:tr h="453614">
                <a:tc>
                  <a:txBody>
                    <a:bodyPr/>
                    <a:lstStyle/>
                    <a:p>
                      <a:pPr algn="ctr" fontAlgn="b"/>
                      <a:r>
                        <a:rPr lang="en-US" sz="1400" b="1" i="0" u="none" strike="noStrike" dirty="0">
                          <a:solidFill>
                            <a:srgbClr val="000000"/>
                          </a:solidFill>
                          <a:latin typeface="Times New Roman"/>
                        </a:rPr>
                        <a:t>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17(25%)</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0" i="0" u="none" strike="noStrike" dirty="0">
                          <a:solidFill>
                            <a:srgbClr val="000000"/>
                          </a:solidFill>
                          <a:latin typeface="Times New Roman"/>
                        </a:rPr>
                        <a:t>82(53%)</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latin typeface="Times New Roman"/>
                        </a:rPr>
                        <a:t>604(84%)</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Analysis of Other Drugs</a:t>
            </a:r>
            <a:endParaRPr lang="en-US" dirty="0"/>
          </a:p>
        </p:txBody>
      </p:sp>
      <p:graphicFrame>
        <p:nvGraphicFramePr>
          <p:cNvPr id="3" name="Table 2"/>
          <p:cNvGraphicFramePr>
            <a:graphicFrameLocks noGrp="1"/>
          </p:cNvGraphicFramePr>
          <p:nvPr/>
        </p:nvGraphicFramePr>
        <p:xfrm>
          <a:off x="2819400" y="2590800"/>
          <a:ext cx="4648200" cy="2362201"/>
        </p:xfrm>
        <a:graphic>
          <a:graphicData uri="http://schemas.openxmlformats.org/drawingml/2006/table">
            <a:tbl>
              <a:tblPr/>
              <a:tblGrid>
                <a:gridCol w="1162050"/>
                <a:gridCol w="1411061"/>
                <a:gridCol w="2075089"/>
              </a:tblGrid>
              <a:tr h="893773">
                <a:tc>
                  <a:txBody>
                    <a:bodyPr/>
                    <a:lstStyle/>
                    <a:p>
                      <a:pPr algn="l" fontAlgn="b"/>
                      <a:r>
                        <a:rPr lang="en-US" sz="1800" b="1" i="0" u="none" strike="noStrike" dirty="0">
                          <a:solidFill>
                            <a:srgbClr val="000000"/>
                          </a:solidFill>
                          <a:latin typeface="Calibri"/>
                        </a:rPr>
                        <a:t>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 Of </a:t>
                      </a:r>
                      <a:r>
                        <a:rPr lang="en-US" sz="1800" b="1" i="0" u="none" strike="noStrike" dirty="0" smtClean="0">
                          <a:solidFill>
                            <a:srgbClr val="000000"/>
                          </a:solidFill>
                          <a:latin typeface="Calibri"/>
                        </a:rPr>
                        <a:t>Annual Consumption</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 </a:t>
                      </a:r>
                      <a:r>
                        <a:rPr lang="en-US" sz="1800" b="1" i="0" u="none" strike="noStrike" dirty="0" smtClean="0">
                          <a:solidFill>
                            <a:srgbClr val="000000"/>
                          </a:solidFill>
                          <a:latin typeface="Calibri"/>
                        </a:rPr>
                        <a:t> No of </a:t>
                      </a:r>
                      <a:r>
                        <a:rPr lang="en-US" sz="1800" b="1" i="0" u="none" strike="noStrike" dirty="0">
                          <a:solidFill>
                            <a:srgbClr val="000000"/>
                          </a:solidFill>
                          <a:latin typeface="Calibri"/>
                        </a:rPr>
                        <a:t>items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476">
                <a:tc>
                  <a:txBody>
                    <a:bodyPr/>
                    <a:lstStyle/>
                    <a:p>
                      <a:pPr algn="l" fontAlgn="b"/>
                      <a:r>
                        <a:rPr lang="en-US" sz="1800" b="1" i="0" u="none" strike="noStrike">
                          <a:solidFill>
                            <a:srgbClr val="000000"/>
                          </a:solidFill>
                          <a:latin typeface="Calibri"/>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476">
                <a:tc>
                  <a:txBody>
                    <a:bodyPr/>
                    <a:lstStyle/>
                    <a:p>
                      <a:pPr algn="l" fontAlgn="b"/>
                      <a:r>
                        <a:rPr lang="en-US" sz="1800" b="1"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476">
                <a:tc>
                  <a:txBody>
                    <a:bodyPr/>
                    <a:lstStyle/>
                    <a:p>
                      <a:pPr algn="l" fontAlgn="b"/>
                      <a:r>
                        <a:rPr lang="en-US" sz="1800" b="1" i="0" u="none" strike="noStrike">
                          <a:solidFill>
                            <a:srgbClr val="000000"/>
                          </a:solidFill>
                          <a:latin typeface="Calibri"/>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676400"/>
          </a:xfrm>
        </p:spPr>
        <p:txBody>
          <a:bodyPr/>
          <a:lstStyle/>
          <a:p>
            <a:r>
              <a:rPr lang="en-US" sz="2800" b="1" dirty="0">
                <a:solidFill>
                  <a:srgbClr val="0099CC"/>
                </a:solidFill>
                <a:latin typeface="+mn-lt"/>
                <a:ea typeface="+mn-ea"/>
                <a:cs typeface="+mn-cs"/>
              </a:rPr>
              <a:t>ABOUT AAKASH HEALTHCARE</a:t>
            </a:r>
            <a:r>
              <a:rPr lang="en-US" sz="3200" b="1" dirty="0">
                <a:solidFill>
                  <a:srgbClr val="00B0F0"/>
                </a:solidFill>
                <a:latin typeface="Times New Roman" pitchFamily="18" charset="0"/>
                <a:cs typeface="Times New Roman" pitchFamily="18" charset="0"/>
              </a:rPr>
              <a:t/>
            </a:r>
            <a:br>
              <a:rPr lang="en-US" sz="3200" b="1" dirty="0">
                <a:solidFill>
                  <a:srgbClr val="00B0F0"/>
                </a:solidFill>
                <a:latin typeface="Times New Roman" pitchFamily="18" charset="0"/>
                <a:cs typeface="Times New Roman" pitchFamily="18" charset="0"/>
              </a:rPr>
            </a:br>
            <a:r>
              <a:rPr lang="en-US" sz="3200" b="1" dirty="0">
                <a:solidFill>
                  <a:srgbClr val="00B0F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en-US" sz="1600" b="1" dirty="0">
                <a:latin typeface="Times New Roman" pitchFamily="18" charset="0"/>
                <a:cs typeface="Times New Roman" pitchFamily="18" charset="0"/>
              </a:rPr>
              <a:t>- SECTOR 3 , DWARKA</a:t>
            </a:r>
            <a:endParaRPr lang="en-US" sz="3200" b="1" dirty="0">
              <a:latin typeface="Times New Roman" pitchFamily="18" charset="0"/>
              <a:cs typeface="Times New Roman" pitchFamily="18" charset="0"/>
            </a:endParaRPr>
          </a:p>
        </p:txBody>
      </p:sp>
      <p:pic>
        <p:nvPicPr>
          <p:cNvPr id="5" name="Picture 1" descr="Hospital Pic.jpg"/>
          <p:cNvPicPr>
            <a:picLocks noChangeAspect="1"/>
          </p:cNvPicPr>
          <p:nvPr/>
        </p:nvPicPr>
        <p:blipFill>
          <a:blip r:embed="rId2"/>
          <a:srcRect/>
          <a:stretch>
            <a:fillRect/>
          </a:stretch>
        </p:blipFill>
        <p:spPr bwMode="auto">
          <a:xfrm>
            <a:off x="3733800" y="3505200"/>
            <a:ext cx="5410200" cy="316172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99CC"/>
                </a:solidFill>
              </a:rPr>
              <a:t>ROL</a:t>
            </a:r>
            <a:endParaRPr lang="en-US" dirty="0"/>
          </a:p>
        </p:txBody>
      </p:sp>
      <p:sp>
        <p:nvSpPr>
          <p:cNvPr id="4" name="Content Placeholder 3"/>
          <p:cNvSpPr>
            <a:spLocks noGrp="1"/>
          </p:cNvSpPr>
          <p:nvPr>
            <p:ph idx="1"/>
          </p:nvPr>
        </p:nvSpPr>
        <p:spPr>
          <a:xfrm>
            <a:off x="1435608" y="1447800"/>
            <a:ext cx="7498080" cy="1981200"/>
          </a:xfrm>
        </p:spPr>
        <p:txBody>
          <a:bodyPr>
            <a:normAutofit lnSpcReduction="10000"/>
          </a:bodyPr>
          <a:lstStyle/>
          <a:p>
            <a:r>
              <a:rPr lang="en-US" sz="2400" dirty="0"/>
              <a:t>Calculated per day consumption.</a:t>
            </a:r>
          </a:p>
          <a:p>
            <a:r>
              <a:rPr lang="en-US" sz="2400" dirty="0"/>
              <a:t>Find out the maximum, minimum and safety stock level and lead time in days.</a:t>
            </a:r>
          </a:p>
          <a:p>
            <a:r>
              <a:rPr lang="en-US" sz="2400" dirty="0"/>
              <a:t>Reorder level = (Per Day Consumption x lead time) + Safety </a:t>
            </a:r>
            <a:r>
              <a:rPr lang="en-US" sz="2400" dirty="0" smtClean="0"/>
              <a:t>stock</a:t>
            </a:r>
          </a:p>
          <a:p>
            <a:endParaRPr lang="en-US" sz="2400" dirty="0"/>
          </a:p>
          <a:p>
            <a:endParaRPr lang="en-US" dirty="0"/>
          </a:p>
          <a:p>
            <a:endParaRPr lang="en-US" dirty="0"/>
          </a:p>
        </p:txBody>
      </p:sp>
      <p:graphicFrame>
        <p:nvGraphicFramePr>
          <p:cNvPr id="5" name="Table 4"/>
          <p:cNvGraphicFramePr>
            <a:graphicFrameLocks noGrp="1"/>
          </p:cNvGraphicFramePr>
          <p:nvPr/>
        </p:nvGraphicFramePr>
        <p:xfrm>
          <a:off x="1600200" y="3962400"/>
          <a:ext cx="5181600" cy="1524000"/>
        </p:xfrm>
        <a:graphic>
          <a:graphicData uri="http://schemas.openxmlformats.org/drawingml/2006/table">
            <a:tbl>
              <a:tblPr firstRow="1" bandRow="1">
                <a:tableStyleId>{5C22544A-7EE6-4342-B048-85BDC9FD1C3A}</a:tableStyleId>
              </a:tblPr>
              <a:tblGrid>
                <a:gridCol w="1727200"/>
                <a:gridCol w="1727200"/>
                <a:gridCol w="1727200"/>
              </a:tblGrid>
              <a:tr h="381000">
                <a:tc>
                  <a:txBody>
                    <a:bodyPr/>
                    <a:lstStyle/>
                    <a:p>
                      <a:r>
                        <a:rPr lang="en-US" dirty="0" smtClean="0"/>
                        <a:t>Category</a:t>
                      </a:r>
                      <a:endParaRPr lang="en-US" dirty="0"/>
                    </a:p>
                  </a:txBody>
                  <a:tcPr/>
                </a:tc>
                <a:tc>
                  <a:txBody>
                    <a:bodyPr/>
                    <a:lstStyle/>
                    <a:p>
                      <a:r>
                        <a:rPr lang="en-US" dirty="0" smtClean="0"/>
                        <a:t>ROL (days)</a:t>
                      </a:r>
                      <a:endParaRPr lang="en-US" dirty="0"/>
                    </a:p>
                  </a:txBody>
                  <a:tcPr/>
                </a:tc>
                <a:tc>
                  <a:txBody>
                    <a:bodyPr/>
                    <a:lstStyle/>
                    <a:p>
                      <a:r>
                        <a:rPr lang="en-US" dirty="0" smtClean="0"/>
                        <a:t>No of items</a:t>
                      </a:r>
                      <a:endParaRPr lang="en-US" dirty="0"/>
                    </a:p>
                  </a:txBody>
                  <a:tcPr/>
                </a:tc>
              </a:tr>
              <a:tr h="381000">
                <a:tc>
                  <a:txBody>
                    <a:bodyPr/>
                    <a:lstStyle/>
                    <a:p>
                      <a:pPr algn="ctr"/>
                      <a:r>
                        <a:rPr lang="en-US" dirty="0" smtClean="0"/>
                        <a:t>A</a:t>
                      </a:r>
                      <a:endParaRPr lang="en-US" dirty="0"/>
                    </a:p>
                  </a:txBody>
                  <a:tcPr/>
                </a:tc>
                <a:tc>
                  <a:txBody>
                    <a:bodyPr/>
                    <a:lstStyle/>
                    <a:p>
                      <a:pPr algn="ctr"/>
                      <a:r>
                        <a:rPr lang="en-US" dirty="0" smtClean="0"/>
                        <a:t>34</a:t>
                      </a:r>
                      <a:endParaRPr lang="en-US" dirty="0"/>
                    </a:p>
                  </a:txBody>
                  <a:tcPr/>
                </a:tc>
                <a:tc>
                  <a:txBody>
                    <a:bodyPr/>
                    <a:lstStyle/>
                    <a:p>
                      <a:pPr algn="ctr"/>
                      <a:r>
                        <a:rPr lang="en-US" dirty="0" smtClean="0"/>
                        <a:t>69</a:t>
                      </a:r>
                      <a:endParaRPr lang="en-US" dirty="0"/>
                    </a:p>
                  </a:txBody>
                  <a:tcPr/>
                </a:tc>
              </a:tr>
              <a:tr h="381000">
                <a:tc>
                  <a:txBody>
                    <a:bodyPr/>
                    <a:lstStyle/>
                    <a:p>
                      <a:pPr algn="ctr"/>
                      <a:r>
                        <a:rPr lang="en-US" dirty="0" smtClean="0"/>
                        <a:t>B</a:t>
                      </a:r>
                      <a:endParaRPr lang="en-US" dirty="0"/>
                    </a:p>
                  </a:txBody>
                  <a:tcPr/>
                </a:tc>
                <a:tc>
                  <a:txBody>
                    <a:bodyPr/>
                    <a:lstStyle/>
                    <a:p>
                      <a:pPr algn="ctr"/>
                      <a:r>
                        <a:rPr lang="en-US" dirty="0" smtClean="0"/>
                        <a:t>10</a:t>
                      </a:r>
                      <a:endParaRPr lang="en-US" dirty="0"/>
                    </a:p>
                  </a:txBody>
                  <a:tcPr/>
                </a:tc>
                <a:tc>
                  <a:txBody>
                    <a:bodyPr/>
                    <a:lstStyle/>
                    <a:p>
                      <a:pPr algn="ctr"/>
                      <a:r>
                        <a:rPr lang="en-US" dirty="0" smtClean="0"/>
                        <a:t>154</a:t>
                      </a:r>
                      <a:endParaRPr lang="en-US" dirty="0"/>
                    </a:p>
                  </a:txBody>
                  <a:tcPr/>
                </a:tc>
              </a:tr>
              <a:tr h="381000">
                <a:tc>
                  <a:txBody>
                    <a:bodyPr/>
                    <a:lstStyle/>
                    <a:p>
                      <a:pPr algn="ctr"/>
                      <a:r>
                        <a:rPr lang="en-US" dirty="0" smtClean="0"/>
                        <a:t>C</a:t>
                      </a:r>
                      <a:endParaRPr lang="en-US" dirty="0"/>
                    </a:p>
                  </a:txBody>
                  <a:tcPr/>
                </a:tc>
                <a:tc>
                  <a:txBody>
                    <a:bodyPr/>
                    <a:lstStyle/>
                    <a:p>
                      <a:pPr algn="ctr"/>
                      <a:r>
                        <a:rPr lang="en-US" dirty="0" smtClean="0"/>
                        <a:t>1</a:t>
                      </a:r>
                      <a:endParaRPr lang="en-US" dirty="0"/>
                    </a:p>
                  </a:txBody>
                  <a:tcPr/>
                </a:tc>
                <a:tc>
                  <a:txBody>
                    <a:bodyPr/>
                    <a:lstStyle/>
                    <a:p>
                      <a:pPr algn="ctr"/>
                      <a:r>
                        <a:rPr lang="en-US" dirty="0" smtClean="0"/>
                        <a:t>652</a:t>
                      </a:r>
                      <a:endParaRPr 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99CC"/>
                </a:solidFill>
              </a:rPr>
              <a:t>CONCLUSION</a:t>
            </a:r>
            <a:endParaRPr lang="en-US" dirty="0"/>
          </a:p>
        </p:txBody>
      </p:sp>
      <p:sp>
        <p:nvSpPr>
          <p:cNvPr id="3" name="Content Placeholder 2"/>
          <p:cNvSpPr>
            <a:spLocks noGrp="1"/>
          </p:cNvSpPr>
          <p:nvPr>
            <p:ph idx="1"/>
          </p:nvPr>
        </p:nvSpPr>
        <p:spPr>
          <a:xfrm>
            <a:off x="762000" y="1676400"/>
            <a:ext cx="7162800" cy="4419600"/>
          </a:xfrm>
        </p:spPr>
        <p:txBody>
          <a:bodyPr>
            <a:normAutofit fontScale="92500"/>
          </a:bodyPr>
          <a:lstStyle/>
          <a:p>
            <a:pPr fontAlgn="base"/>
            <a:r>
              <a:rPr lang="en-US" sz="2400" dirty="0"/>
              <a:t>1</a:t>
            </a:r>
            <a:r>
              <a:rPr lang="en-US" sz="2200" dirty="0"/>
              <a:t>.Category I composed of FA, FB, FC, NA, SA </a:t>
            </a:r>
          </a:p>
          <a:p>
            <a:pPr fontAlgn="base"/>
            <a:r>
              <a:rPr lang="en-US" sz="2200" dirty="0"/>
              <a:t>2.Category II composed of SB, SC, NB</a:t>
            </a:r>
          </a:p>
          <a:p>
            <a:pPr fontAlgn="base"/>
            <a:r>
              <a:rPr lang="en-US" sz="2200" dirty="0"/>
              <a:t>3. Category III includes NC.</a:t>
            </a:r>
          </a:p>
          <a:p>
            <a:pPr fontAlgn="base"/>
            <a:r>
              <a:rPr lang="en-US" sz="2200" dirty="0"/>
              <a:t>The use of inventory control techniques in the 230 bedded hospital could help in bringing about substantial improvement not only in patient care but also in form of optimal use of resources.</a:t>
            </a:r>
          </a:p>
          <a:p>
            <a:pPr fontAlgn="base"/>
            <a:r>
              <a:rPr lang="en-US" sz="2200" dirty="0"/>
              <a:t> With the right implementation of key inventory management principles Holding cost, ordering cost, Inventory cost can be brought down to a minimum. </a:t>
            </a:r>
          </a:p>
          <a:p>
            <a:pPr fontAlgn="base"/>
            <a:r>
              <a:rPr lang="en-US" sz="2200" dirty="0"/>
              <a:t>This enables organizations with much more liquidity and hence up scaling their business, growth and expansion potential.</a:t>
            </a:r>
          </a:p>
          <a:p>
            <a:pPr lvl="0"/>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Reduce the ROL days of Category A</a:t>
            </a:r>
          </a:p>
          <a:p>
            <a:r>
              <a:rPr lang="en-US" dirty="0" smtClean="0"/>
              <a:t>Increase the Safety Stock for less expensive and items with more shelf life &amp; more consumption</a:t>
            </a:r>
          </a:p>
          <a:p>
            <a:r>
              <a:rPr lang="en-US" dirty="0" smtClean="0"/>
              <a:t>Two bin inventory control is suggested – two storage bins ( working stock, reserve stock)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IN" sz="3600" b="1" dirty="0">
                <a:solidFill>
                  <a:srgbClr val="0099CC"/>
                </a:solidFill>
                <a:latin typeface="+mn-lt"/>
                <a:ea typeface="+mn-ea"/>
                <a:cs typeface="+mn-cs"/>
              </a:rPr>
              <a:t>REFERENCES</a:t>
            </a:r>
            <a:endParaRPr lang="en-US" sz="3600" b="1" dirty="0">
              <a:solidFill>
                <a:srgbClr val="0099CC"/>
              </a:solidFill>
              <a:latin typeface="+mn-lt"/>
              <a:ea typeface="+mn-ea"/>
              <a:cs typeface="+mn-cs"/>
            </a:endParaRPr>
          </a:p>
        </p:txBody>
      </p:sp>
      <p:sp>
        <p:nvSpPr>
          <p:cNvPr id="3" name="Content Placeholder 2"/>
          <p:cNvSpPr>
            <a:spLocks noGrp="1"/>
          </p:cNvSpPr>
          <p:nvPr>
            <p:ph idx="1"/>
          </p:nvPr>
        </p:nvSpPr>
        <p:spPr>
          <a:xfrm>
            <a:off x="914400" y="1143000"/>
            <a:ext cx="7772400" cy="4572000"/>
          </a:xfrm>
        </p:spPr>
        <p:txBody>
          <a:bodyPr>
            <a:normAutofit/>
          </a:bodyPr>
          <a:lstStyle/>
          <a:p>
            <a:pPr>
              <a:buNone/>
            </a:pPr>
            <a:r>
              <a:rPr lang="en-US" sz="1800" dirty="0"/>
              <a:t>1 .</a:t>
            </a:r>
            <a:r>
              <a:rPr lang="en-US" sz="1800" dirty="0">
                <a:latin typeface="Times New Roman" pitchFamily="18" charset="0"/>
                <a:cs typeface="Times New Roman" pitchFamily="18" charset="0"/>
              </a:rPr>
              <a:t>ABC and VED Analysis in Medical Stores Inventory </a:t>
            </a:r>
            <a:r>
              <a:rPr lang="en-US" sz="1800" dirty="0" err="1">
                <a:latin typeface="Times New Roman" pitchFamily="18" charset="0"/>
                <a:cs typeface="Times New Roman" pitchFamily="18" charset="0"/>
              </a:rPr>
              <a:t>Control,Lt</a:t>
            </a:r>
            <a:r>
              <a:rPr lang="en-US" sz="1800" dirty="0">
                <a:latin typeface="Times New Roman" pitchFamily="18" charset="0"/>
                <a:cs typeface="Times New Roman" pitchFamily="18" charset="0"/>
              </a:rPr>
              <a:t> Col R Gupta*, Col KK Gupta (</a:t>
            </a:r>
            <a:r>
              <a:rPr lang="en-US" sz="1800" dirty="0" err="1">
                <a:latin typeface="Times New Roman" pitchFamily="18" charset="0"/>
                <a:cs typeface="Times New Roman" pitchFamily="18" charset="0"/>
              </a:rPr>
              <a:t>Retd</a:t>
            </a:r>
            <a:r>
              <a:rPr lang="en-US" sz="1800" dirty="0">
                <a:latin typeface="Times New Roman" pitchFamily="18" charset="0"/>
                <a:cs typeface="Times New Roman" pitchFamily="18" charset="0"/>
              </a:rPr>
              <a:t>)+, Brig BR Jain (</a:t>
            </a:r>
            <a:r>
              <a:rPr lang="en-US" sz="1800" dirty="0" err="1">
                <a:latin typeface="Times New Roman" pitchFamily="18" charset="0"/>
                <a:cs typeface="Times New Roman" pitchFamily="18" charset="0"/>
              </a:rPr>
              <a:t>Retd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Maj</a:t>
            </a:r>
            <a:r>
              <a:rPr lang="en-US" sz="1800" dirty="0">
                <a:latin typeface="Times New Roman" pitchFamily="18" charset="0"/>
                <a:cs typeface="Times New Roman" pitchFamily="18" charset="0"/>
              </a:rPr>
              <a:t> Gen RK </a:t>
            </a:r>
            <a:r>
              <a:rPr lang="en-US" sz="1800" dirty="0" err="1">
                <a:latin typeface="Times New Roman" pitchFamily="18" charset="0"/>
                <a:cs typeface="Times New Roman" pitchFamily="18" charset="0"/>
              </a:rPr>
              <a:t>Garg</a:t>
            </a:r>
            <a:r>
              <a:rPr lang="en-US" sz="1800" dirty="0">
                <a:latin typeface="Times New Roman" pitchFamily="18" charset="0"/>
                <a:cs typeface="Times New Roman" pitchFamily="18" charset="0"/>
              </a:rPr>
              <a:t>**</a:t>
            </a:r>
          </a:p>
          <a:p>
            <a:pPr>
              <a:buNone/>
            </a:pPr>
            <a:r>
              <a:rPr lang="en-US" sz="1800" dirty="0">
                <a:latin typeface="Times New Roman" pitchFamily="18" charset="0"/>
                <a:cs typeface="Times New Roman" pitchFamily="18" charset="0"/>
              </a:rPr>
              <a:t>2. Inventory Analysis in a Private Dental Hospital in Bangalore, India, NITIN GUPTA1, PUSHPANJALI KRISHNAPPA2.</a:t>
            </a:r>
          </a:p>
          <a:p>
            <a:pPr>
              <a:buNone/>
            </a:pPr>
            <a:r>
              <a:rPr lang="en-US" sz="1800" dirty="0">
                <a:latin typeface="Times New Roman" pitchFamily="18" charset="0"/>
                <a:cs typeface="Times New Roman" pitchFamily="18" charset="0"/>
              </a:rPr>
              <a:t>3. </a:t>
            </a:r>
            <a:r>
              <a:rPr lang="en-US" sz="1800" dirty="0" err="1">
                <a:latin typeface="Times New Roman" pitchFamily="18" charset="0"/>
                <a:cs typeface="Times New Roman" pitchFamily="18" charset="0"/>
              </a:rPr>
              <a:t>Prortized</a:t>
            </a:r>
            <a:r>
              <a:rPr lang="en-US" sz="1800" dirty="0">
                <a:latin typeface="Times New Roman" pitchFamily="18" charset="0"/>
                <a:cs typeface="Times New Roman" pitchFamily="18" charset="0"/>
              </a:rPr>
              <a:t> ABC-FSN analysis of inventory management in private and hospital pharmacy followed by questionnaire</a:t>
            </a:r>
          </a:p>
          <a:p>
            <a:pPr>
              <a:buNone/>
            </a:pPr>
            <a:r>
              <a:rPr lang="en-US" sz="1800" dirty="0">
                <a:latin typeface="Times New Roman" pitchFamily="18" charset="0"/>
                <a:cs typeface="Times New Roman" pitchFamily="18" charset="0"/>
              </a:rPr>
              <a:t>4. R. </a:t>
            </a:r>
            <a:r>
              <a:rPr lang="en-US" sz="1800" dirty="0" err="1">
                <a:latin typeface="Times New Roman" pitchFamily="18" charset="0"/>
                <a:cs typeface="Times New Roman" pitchFamily="18" charset="0"/>
              </a:rPr>
              <a:t>Ramanathan</a:t>
            </a:r>
            <a:r>
              <a:rPr lang="en-US" sz="1800" dirty="0">
                <a:latin typeface="Times New Roman" pitchFamily="18" charset="0"/>
                <a:cs typeface="Times New Roman" pitchFamily="18" charset="0"/>
              </a:rPr>
              <a:t> “ABC inventory classification with multiple-criteria using weighted linear optimization”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3600"/>
            <a:ext cx="6215106" cy="1428760"/>
          </a:xfrm>
        </p:spPr>
        <p:txBody>
          <a:bodyPr>
            <a:normAutofit/>
          </a:bodyPr>
          <a:lstStyle/>
          <a:p>
            <a:pPr algn="ctr"/>
            <a:r>
              <a:rPr lang="en-US" sz="6000" b="1" dirty="0">
                <a:solidFill>
                  <a:srgbClr val="00B0F0"/>
                </a:solidFill>
                <a:latin typeface="SimSun-ExtB" pitchFamily="49" charset="-122"/>
                <a:ea typeface="SimSun-ExtB" pitchFamily="49" charset="-122"/>
                <a:cs typeface="Times New Roman"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solidFill>
                  <a:srgbClr val="0099CC"/>
                </a:solidFill>
                <a:latin typeface="+mn-lt"/>
                <a:ea typeface="+mn-ea"/>
                <a:cs typeface="+mn-cs"/>
              </a:rPr>
              <a:t>INTRODUCTION</a:t>
            </a:r>
          </a:p>
        </p:txBody>
      </p:sp>
      <p:sp>
        <p:nvSpPr>
          <p:cNvPr id="3" name="Content Placeholder 2"/>
          <p:cNvSpPr>
            <a:spLocks noGrp="1"/>
          </p:cNvSpPr>
          <p:nvPr>
            <p:ph idx="1"/>
          </p:nvPr>
        </p:nvSpPr>
        <p:spPr>
          <a:xfrm>
            <a:off x="381000" y="1285528"/>
            <a:ext cx="8435280" cy="5572472"/>
          </a:xfrm>
        </p:spPr>
        <p:txBody>
          <a:bodyPr>
            <a:normAutofit/>
          </a:bodyPr>
          <a:lstStyle/>
          <a:p>
            <a:pPr marL="274320" indent="-274320" algn="just" eaLnBrk="1" hangingPunct="1">
              <a:spcAft>
                <a:spcPts val="0"/>
              </a:spcAft>
              <a:buClr>
                <a:schemeClr val="accent3"/>
              </a:buClr>
              <a:buSzPct val="95000"/>
              <a:buFont typeface="Wingdings 2"/>
              <a:buChar char=""/>
            </a:pPr>
            <a:r>
              <a:rPr lang="en-US" altLang="en-US" sz="2400" b="1" dirty="0">
                <a:latin typeface="Times New Roman" pitchFamily="18" charset="0"/>
                <a:ea typeface="+mn-ea"/>
                <a:cs typeface="Times New Roman" pitchFamily="18" charset="0"/>
              </a:rPr>
              <a:t>Aakash Healthcare</a:t>
            </a:r>
            <a:r>
              <a:rPr lang="en-US" altLang="en-US" sz="2400" dirty="0">
                <a:latin typeface="Times New Roman" pitchFamily="18" charset="0"/>
                <a:ea typeface="+mn-ea"/>
                <a:cs typeface="Times New Roman" pitchFamily="18" charset="0"/>
              </a:rPr>
              <a:t> </a:t>
            </a:r>
            <a:r>
              <a:rPr lang="en-US" altLang="en-US" sz="2000" dirty="0">
                <a:latin typeface="Times New Roman" pitchFamily="18" charset="0"/>
                <a:ea typeface="+mn-ea"/>
                <a:cs typeface="Times New Roman" pitchFamily="18" charset="0"/>
              </a:rPr>
              <a:t>is a Private Limited Company (AHPL). It was incorporated on 19th November, 2013.</a:t>
            </a:r>
            <a:r>
              <a:rPr lang="en-IN" sz="2000" dirty="0">
                <a:latin typeface="Times New Roman" pitchFamily="18" charset="0"/>
                <a:ea typeface="+mn-ea"/>
                <a:cs typeface="Times New Roman" pitchFamily="18" charset="0"/>
              </a:rPr>
              <a:t> </a:t>
            </a:r>
          </a:p>
          <a:p>
            <a:pPr marL="274320" indent="-274320" algn="just" eaLnBrk="1" hangingPunct="1">
              <a:spcAft>
                <a:spcPts val="0"/>
              </a:spcAft>
              <a:buClr>
                <a:schemeClr val="accent3"/>
              </a:buClr>
              <a:buSzPct val="95000"/>
              <a:buNone/>
            </a:pPr>
            <a:endParaRPr lang="en-IN" sz="2000" dirty="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r>
              <a:rPr lang="en-IN" sz="2400" b="1" dirty="0">
                <a:latin typeface="Times New Roman" pitchFamily="18" charset="0"/>
                <a:ea typeface="+mn-ea"/>
                <a:cs typeface="Times New Roman" pitchFamily="18" charset="0"/>
              </a:rPr>
              <a:t>Dr. </a:t>
            </a:r>
            <a:r>
              <a:rPr lang="en-IN" sz="2400" b="1" dirty="0" err="1">
                <a:latin typeface="Times New Roman" pitchFamily="18" charset="0"/>
                <a:ea typeface="+mn-ea"/>
                <a:cs typeface="Times New Roman" pitchFamily="18" charset="0"/>
              </a:rPr>
              <a:t>Aashish</a:t>
            </a:r>
            <a:r>
              <a:rPr lang="en-IN" sz="2400" b="1" dirty="0">
                <a:latin typeface="Times New Roman" pitchFamily="18" charset="0"/>
                <a:ea typeface="+mn-ea"/>
                <a:cs typeface="Times New Roman" pitchFamily="18" charset="0"/>
              </a:rPr>
              <a:t> </a:t>
            </a:r>
            <a:r>
              <a:rPr lang="en-IN" sz="2400" b="1" dirty="0" err="1">
                <a:latin typeface="Times New Roman" pitchFamily="18" charset="0"/>
                <a:ea typeface="+mn-ea"/>
                <a:cs typeface="Times New Roman" pitchFamily="18" charset="0"/>
              </a:rPr>
              <a:t>Chaudhry</a:t>
            </a:r>
            <a:r>
              <a:rPr lang="en-IN" sz="2000" b="1" dirty="0">
                <a:latin typeface="Times New Roman" pitchFamily="18" charset="0"/>
                <a:cs typeface="Times New Roman" pitchFamily="18" charset="0"/>
              </a:rPr>
              <a:t> </a:t>
            </a:r>
            <a:r>
              <a:rPr lang="en-IN" sz="2000" dirty="0">
                <a:latin typeface="Times New Roman" pitchFamily="18" charset="0"/>
                <a:ea typeface="+mn-ea"/>
                <a:cs typeface="Times New Roman" pitchFamily="18" charset="0"/>
              </a:rPr>
              <a:t>is the founder and Managing Director of Aakash Healthcare is a celebrated orthopaedic surgeon, having performed innumerable successful orthopaedic surgeries. Dr. Chaudhry aims to make Aakash Healthcare ‘the healthcare destination’ for all health concerns.</a:t>
            </a:r>
          </a:p>
          <a:p>
            <a:pPr marL="274320" indent="-274320" algn="just" eaLnBrk="1" hangingPunct="1">
              <a:spcAft>
                <a:spcPts val="0"/>
              </a:spcAft>
              <a:buClr>
                <a:schemeClr val="accent3"/>
              </a:buClr>
              <a:buSzPct val="95000"/>
              <a:buFont typeface="Wingdings 2"/>
              <a:buChar char=""/>
            </a:pPr>
            <a:endParaRPr lang="en-US" sz="2400" dirty="0">
              <a:latin typeface="Times New Roman" pitchFamily="18" charset="0"/>
              <a:ea typeface="+mn-ea"/>
              <a:cs typeface="Times New Roman" pitchFamily="18" charset="0"/>
            </a:endParaRPr>
          </a:p>
          <a:p>
            <a:pPr>
              <a:buNone/>
            </a:pPr>
            <a:r>
              <a:rPr lang="en-US" sz="2000" b="1" dirty="0"/>
              <a:t>  </a:t>
            </a:r>
            <a:r>
              <a:rPr lang="en-US" sz="2000" b="1" u="sng" dirty="0"/>
              <a:t>CORE </a:t>
            </a:r>
            <a:r>
              <a:rPr lang="en-US" sz="2000" b="1" dirty="0"/>
              <a:t>VALUES: ICARE</a:t>
            </a:r>
            <a:endParaRPr lang="en-US" sz="2000" dirty="0"/>
          </a:p>
          <a:p>
            <a:pPr lvl="0"/>
            <a:r>
              <a:rPr lang="en-IN" sz="2000" b="1" dirty="0"/>
              <a:t>Integrity</a:t>
            </a:r>
            <a:endParaRPr lang="en-US" sz="2000" dirty="0"/>
          </a:p>
          <a:p>
            <a:pPr lvl="0"/>
            <a:r>
              <a:rPr lang="en-IN" sz="2000" b="1" dirty="0"/>
              <a:t>Compassion</a:t>
            </a:r>
            <a:r>
              <a:rPr lang="en-IN" sz="2000" dirty="0"/>
              <a:t> </a:t>
            </a:r>
            <a:endParaRPr lang="en-US" sz="2000" dirty="0"/>
          </a:p>
          <a:p>
            <a:pPr lvl="0"/>
            <a:r>
              <a:rPr lang="en-IN" sz="2000" b="1" dirty="0"/>
              <a:t>Accountability</a:t>
            </a:r>
            <a:endParaRPr lang="en-US" sz="2000" dirty="0"/>
          </a:p>
          <a:p>
            <a:pPr lvl="0"/>
            <a:r>
              <a:rPr lang="en-IN" sz="2000" b="1" dirty="0"/>
              <a:t>Respect</a:t>
            </a:r>
            <a:endParaRPr lang="en-US" sz="2000" dirty="0"/>
          </a:p>
          <a:p>
            <a:pPr lvl="0"/>
            <a:r>
              <a:rPr lang="en-IN" sz="2000" b="1" dirty="0"/>
              <a:t>Excellence</a:t>
            </a:r>
            <a:endParaRPr lang="en-US" sz="2000" dirty="0"/>
          </a:p>
          <a:p>
            <a:pPr marL="274320" indent="-274320" algn="just" eaLnBrk="1" hangingPunct="1">
              <a:spcAft>
                <a:spcPts val="0"/>
              </a:spcAft>
              <a:buClr>
                <a:schemeClr val="accent3"/>
              </a:buClr>
              <a:buSzPct val="95000"/>
              <a:buFont typeface="Wingdings 2"/>
              <a:buChar char=""/>
            </a:pPr>
            <a:endParaRPr lang="en-US" altLang="en-US" sz="2400" dirty="0">
              <a:latin typeface="Times New Roman" pitchFamily="18" charset="0"/>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76200"/>
            <a:ext cx="8229600" cy="850900"/>
          </a:xfrm>
        </p:spPr>
        <p:txBody>
          <a:bodyPr>
            <a:normAutofit/>
          </a:bodyPr>
          <a:lstStyle/>
          <a:p>
            <a:r>
              <a:rPr lang="en-US" altLang="en-US" sz="2800" b="1" dirty="0">
                <a:solidFill>
                  <a:srgbClr val="0099CC"/>
                </a:solidFill>
                <a:latin typeface="+mn-lt"/>
                <a:ea typeface="+mn-ea"/>
                <a:cs typeface="+mn-cs"/>
              </a:rPr>
              <a:t>SCOPE OF SERVICES</a:t>
            </a:r>
          </a:p>
        </p:txBody>
      </p:sp>
      <p:graphicFrame>
        <p:nvGraphicFramePr>
          <p:cNvPr id="7" name="Content Placeholder 6"/>
          <p:cNvGraphicFramePr>
            <a:graphicFrameLocks noGrp="1"/>
          </p:cNvGraphicFramePr>
          <p:nvPr>
            <p:ph idx="1"/>
          </p:nvPr>
        </p:nvGraphicFramePr>
        <p:xfrm>
          <a:off x="304800" y="685800"/>
          <a:ext cx="8534400" cy="6169819"/>
        </p:xfrm>
        <a:graphic>
          <a:graphicData uri="http://schemas.openxmlformats.org/drawingml/2006/table">
            <a:tbl>
              <a:tblPr firstRow="1" bandRow="1">
                <a:tableStyleId>{5C22544A-7EE6-4342-B048-85BDC9FD1C3A}</a:tableStyleId>
              </a:tblPr>
              <a:tblGrid>
                <a:gridCol w="2844800">
                  <a:extLst>
                    <a:ext uri="{9D8B030D-6E8A-4147-A177-3AD203B41FA5}">
                      <a16:colId xmlns="" xmlns:a16="http://schemas.microsoft.com/office/drawing/2014/main" val="20000"/>
                    </a:ext>
                  </a:extLst>
                </a:gridCol>
                <a:gridCol w="2844800">
                  <a:extLst>
                    <a:ext uri="{9D8B030D-6E8A-4147-A177-3AD203B41FA5}">
                      <a16:colId xmlns="" xmlns:a16="http://schemas.microsoft.com/office/drawing/2014/main" val="20001"/>
                    </a:ext>
                  </a:extLst>
                </a:gridCol>
                <a:gridCol w="2844800">
                  <a:extLst>
                    <a:ext uri="{9D8B030D-6E8A-4147-A177-3AD203B41FA5}">
                      <a16:colId xmlns="" xmlns:a16="http://schemas.microsoft.com/office/drawing/2014/main" val="20002"/>
                    </a:ext>
                  </a:extLst>
                </a:gridCol>
              </a:tblGrid>
              <a:tr h="309563">
                <a:tc gridSpan="3">
                  <a:txBody>
                    <a:bodyPr/>
                    <a:lstStyle/>
                    <a:p>
                      <a:pPr algn="ctr" fontAlgn="ctr"/>
                      <a:r>
                        <a:rPr lang="en-US" sz="2000" u="none" strike="noStrike" dirty="0">
                          <a:solidFill>
                            <a:schemeClr val="tx1"/>
                          </a:solidFill>
                          <a:effectLst/>
                        </a:rPr>
                        <a:t>Key Specialties</a:t>
                      </a:r>
                      <a:endParaRPr lang="en-US" sz="2000" b="1" i="0" u="none" strike="noStrike" dirty="0">
                        <a:solidFill>
                          <a:schemeClr val="tx1"/>
                        </a:solidFill>
                        <a:effectLst/>
                        <a:latin typeface="+mj-lt"/>
                      </a:endParaRPr>
                    </a:p>
                  </a:txBody>
                  <a:tcPr marL="0" marR="0" marT="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0"/>
                  </a:ext>
                </a:extLst>
              </a:tr>
              <a:tr h="650081">
                <a:tc>
                  <a:txBody>
                    <a:bodyPr/>
                    <a:lstStyle/>
                    <a:p>
                      <a:pPr algn="ctr"/>
                      <a:r>
                        <a:rPr lang="en-US" dirty="0"/>
                        <a:t>ORTHOPAEDICS</a:t>
                      </a:r>
                      <a:r>
                        <a:rPr lang="en-US" baseline="0" dirty="0"/>
                        <a:t> &amp;  JOINT REPLACEMENT</a:t>
                      </a:r>
                      <a:endParaRPr lang="en-IN" dirty="0"/>
                    </a:p>
                  </a:txBody>
                  <a:tcPr anchor="b"/>
                </a:tc>
                <a:tc>
                  <a:txBody>
                    <a:bodyPr/>
                    <a:lstStyle/>
                    <a:p>
                      <a:pPr algn="ctr"/>
                      <a:r>
                        <a:rPr lang="en-US" dirty="0"/>
                        <a:t>GENERAL &amp;</a:t>
                      </a:r>
                      <a:r>
                        <a:rPr lang="en-US" baseline="0" dirty="0"/>
                        <a:t> </a:t>
                      </a:r>
                      <a:r>
                        <a:rPr lang="en-US" dirty="0"/>
                        <a:t>MINIMAL ACCESS SURGERY</a:t>
                      </a:r>
                      <a:endParaRPr lang="en-IN" dirty="0"/>
                    </a:p>
                  </a:txBody>
                  <a:tcPr anchor="b"/>
                </a:tc>
                <a:tc>
                  <a:txBody>
                    <a:bodyPr/>
                    <a:lstStyle/>
                    <a:p>
                      <a:pPr algn="ctr"/>
                      <a:r>
                        <a:rPr lang="en-US" dirty="0"/>
                        <a:t>MOTHER &amp;</a:t>
                      </a:r>
                      <a:r>
                        <a:rPr lang="en-US" baseline="0" dirty="0"/>
                        <a:t> CHILD</a:t>
                      </a:r>
                      <a:endParaRPr lang="en-IN" dirty="0"/>
                    </a:p>
                  </a:txBody>
                  <a:tcPr anchor="b"/>
                </a:tc>
                <a:extLst>
                  <a:ext uri="{0D108BD9-81ED-4DB2-BD59-A6C34878D82A}">
                    <a16:rowId xmlns="" xmlns:a16="http://schemas.microsoft.com/office/drawing/2014/main" val="10001"/>
                  </a:ext>
                </a:extLst>
              </a:tr>
              <a:tr h="564356">
                <a:tc>
                  <a:txBody>
                    <a:bodyPr/>
                    <a:lstStyle/>
                    <a:p>
                      <a:pPr algn="ctr"/>
                      <a:r>
                        <a:rPr lang="en-US" dirty="0"/>
                        <a:t> CARDIOLOGY &amp; CARDIAC SURGERY</a:t>
                      </a:r>
                      <a:endParaRPr lang="en-IN" dirty="0"/>
                    </a:p>
                  </a:txBody>
                  <a:tcPr anchor="b"/>
                </a:tc>
                <a:tc>
                  <a:txBody>
                    <a:bodyPr/>
                    <a:lstStyle/>
                    <a:p>
                      <a:pPr algn="ctr"/>
                      <a:r>
                        <a:rPr lang="en-US" dirty="0"/>
                        <a:t>OPHTHALMOLOGY &amp; REFRACTIVE</a:t>
                      </a:r>
                      <a:r>
                        <a:rPr lang="en-US" baseline="0" dirty="0"/>
                        <a:t> SURGERY</a:t>
                      </a:r>
                      <a:endParaRPr lang="en-IN" dirty="0"/>
                    </a:p>
                  </a:txBody>
                  <a:tcPr anchor="b"/>
                </a:tc>
                <a:tc>
                  <a:txBody>
                    <a:bodyPr/>
                    <a:lstStyle/>
                    <a:p>
                      <a:pPr algn="ctr"/>
                      <a:r>
                        <a:rPr lang="en-IN" dirty="0"/>
                        <a:t>NEPHROLOGY</a:t>
                      </a:r>
                    </a:p>
                  </a:txBody>
                  <a:tcPr anchor="b"/>
                </a:tc>
                <a:extLst>
                  <a:ext uri="{0D108BD9-81ED-4DB2-BD59-A6C34878D82A}">
                    <a16:rowId xmlns="" xmlns:a16="http://schemas.microsoft.com/office/drawing/2014/main" val="10002"/>
                  </a:ext>
                </a:extLst>
              </a:tr>
              <a:tr h="309563">
                <a:tc gridSpan="3">
                  <a:txBody>
                    <a:bodyPr/>
                    <a:lstStyle/>
                    <a:p>
                      <a:pPr marL="0" algn="ctr" rtl="0" eaLnBrk="1" fontAlgn="ctr" latinLnBrk="0" hangingPunct="1"/>
                      <a:r>
                        <a:rPr kumimoji="0" lang="en-US" sz="2000" b="1" u="none" strike="noStrike" kern="1200" dirty="0">
                          <a:solidFill>
                            <a:schemeClr val="tx1"/>
                          </a:solidFill>
                          <a:effectLst/>
                          <a:latin typeface="+mn-lt"/>
                          <a:ea typeface="+mn-ea"/>
                          <a:cs typeface="+mn-cs"/>
                        </a:rPr>
                        <a:t>Other</a:t>
                      </a:r>
                      <a:r>
                        <a:rPr kumimoji="0" lang="en-US" sz="2000" b="1" u="none" strike="noStrike" kern="1200" baseline="0" dirty="0">
                          <a:solidFill>
                            <a:schemeClr val="tx1"/>
                          </a:solidFill>
                          <a:effectLst/>
                          <a:latin typeface="+mn-lt"/>
                          <a:ea typeface="+mn-ea"/>
                          <a:cs typeface="+mn-cs"/>
                        </a:rPr>
                        <a:t> Specialties</a:t>
                      </a:r>
                      <a:endParaRPr kumimoji="0" lang="en-US" sz="2000" b="1" u="none" strike="noStrike" kern="1200" dirty="0">
                        <a:solidFill>
                          <a:schemeClr val="tx1"/>
                        </a:solidFill>
                        <a:effectLst/>
                        <a:latin typeface="+mn-lt"/>
                        <a:ea typeface="+mn-ea"/>
                        <a:cs typeface="+mn-cs"/>
                      </a:endParaRPr>
                    </a:p>
                  </a:txBody>
                  <a:tcPr marL="0" marR="0" marT="0" marB="0" anchor="ctr"/>
                </a:tc>
                <a:tc hMerge="1">
                  <a:txBody>
                    <a:bodyPr/>
                    <a:lstStyle/>
                    <a:p>
                      <a:pPr algn="ctr" fontAlgn="ctr"/>
                      <a:endParaRPr lang="en-US" sz="20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20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78606">
                <a:tc>
                  <a:txBody>
                    <a:bodyPr/>
                    <a:lstStyle/>
                    <a:p>
                      <a:pPr lvl="1" algn="ctr" fontAlgn="ctr"/>
                      <a:r>
                        <a:rPr lang="en-US" sz="1600" u="none" strike="noStrike" dirty="0">
                          <a:effectLst/>
                        </a:rPr>
                        <a:t>INTERNAL MEDICINE    </a:t>
                      </a:r>
                      <a:endParaRPr lang="en-US" sz="1600" b="0" i="0" u="none" strike="noStrike" dirty="0">
                        <a:solidFill>
                          <a:srgbClr val="000000"/>
                        </a:solidFill>
                        <a:effectLst/>
                        <a:latin typeface="Calibri"/>
                      </a:endParaRPr>
                    </a:p>
                  </a:txBody>
                  <a:tcPr marL="0" marR="0" marT="0" marB="0" anchor="b"/>
                </a:tc>
                <a:tc>
                  <a:txBody>
                    <a:bodyPr/>
                    <a:lstStyle/>
                    <a:p>
                      <a:pPr lvl="1" algn="ctr" fontAlgn="b"/>
                      <a:endParaRPr lang="en-US" sz="1600" b="0" i="0" u="none" strike="noStrike" dirty="0">
                        <a:solidFill>
                          <a:schemeClr val="tx1"/>
                        </a:solidFill>
                        <a:effectLst/>
                        <a:latin typeface="Calibri"/>
                      </a:endParaRPr>
                    </a:p>
                  </a:txBody>
                  <a:tcPr marL="0" marR="0" marT="0" marB="0" anchor="b"/>
                </a:tc>
                <a:tc>
                  <a:txBody>
                    <a:bodyPr/>
                    <a:lstStyle/>
                    <a:p>
                      <a:pPr lvl="1" algn="ctr"/>
                      <a:r>
                        <a:rPr lang="en-US" dirty="0"/>
                        <a:t>LAB MEDICINE</a:t>
                      </a:r>
                      <a:endParaRPr lang="en-IN" dirty="0"/>
                    </a:p>
                  </a:txBody>
                  <a:tcPr marL="0" marR="0" marT="0" marB="0" anchor="b"/>
                </a:tc>
                <a:extLst>
                  <a:ext uri="{0D108BD9-81ED-4DB2-BD59-A6C34878D82A}">
                    <a16:rowId xmlns="" xmlns:a16="http://schemas.microsoft.com/office/drawing/2014/main" val="10004"/>
                  </a:ext>
                </a:extLst>
              </a:tr>
              <a:tr h="495300">
                <a:tc>
                  <a:txBody>
                    <a:bodyPr/>
                    <a:lstStyle/>
                    <a:p>
                      <a:pPr lvl="1" algn="ctr" fontAlgn="ctr"/>
                      <a:r>
                        <a:rPr lang="en-US" sz="1600" u="none" strike="noStrike" dirty="0">
                          <a:effectLst/>
                        </a:rPr>
                        <a:t>DERMATOLOGY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COSMETOLOGY &amp; PLASTIC SURGERY    </a:t>
                      </a:r>
                      <a:endParaRPr lang="en-US" sz="1600" b="0" i="0" u="none" strike="noStrike" dirty="0">
                        <a:solidFill>
                          <a:srgbClr val="000000"/>
                        </a:solidFill>
                        <a:effectLst/>
                        <a:latin typeface="Calibri"/>
                      </a:endParaRPr>
                    </a:p>
                  </a:txBody>
                  <a:tcPr marL="0" marR="0" marT="0" marB="0" anchor="b"/>
                </a:tc>
                <a:tc>
                  <a:txBody>
                    <a:bodyPr/>
                    <a:lstStyle/>
                    <a:p>
                      <a:pPr lvl="1" algn="ctr"/>
                      <a:r>
                        <a:rPr lang="en-US" dirty="0"/>
                        <a:t>HEARING AND SPEECH</a:t>
                      </a:r>
                      <a:endParaRPr lang="en-IN" dirty="0"/>
                    </a:p>
                  </a:txBody>
                  <a:tcPr marL="0" marR="0" marT="0" marB="0" anchor="b"/>
                </a:tc>
                <a:extLst>
                  <a:ext uri="{0D108BD9-81ED-4DB2-BD59-A6C34878D82A}">
                    <a16:rowId xmlns="" xmlns:a16="http://schemas.microsoft.com/office/drawing/2014/main" val="10005"/>
                  </a:ext>
                </a:extLst>
              </a:tr>
              <a:tr h="495300">
                <a:tc>
                  <a:txBody>
                    <a:bodyPr/>
                    <a:lstStyle/>
                    <a:p>
                      <a:pPr lvl="1" algn="ctr" fontAlgn="ctr"/>
                      <a:r>
                        <a:rPr lang="en-US" sz="1600" u="none" strike="noStrike" dirty="0">
                          <a:effectLst/>
                        </a:rPr>
                        <a:t>GASTROENTEROLOGY &amp; HEPATOBILLIARY SCIENCES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OBSTETRICS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PULMONOLOGY &amp; RESPIRATORY MEDICINE    </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06"/>
                  </a:ext>
                </a:extLst>
              </a:tr>
              <a:tr h="742950">
                <a:tc>
                  <a:txBody>
                    <a:bodyPr/>
                    <a:lstStyle/>
                    <a:p>
                      <a:pPr lvl="1" algn="ctr" fontAlgn="ctr"/>
                      <a:r>
                        <a:rPr lang="en-US" sz="1600" u="none" strike="noStrike" dirty="0">
                          <a:effectLst/>
                        </a:rPr>
                        <a:t>PHYSIOTHERAPY</a:t>
                      </a:r>
                      <a:r>
                        <a:rPr lang="en-US" sz="1600" u="none" strike="noStrike" baseline="0" dirty="0">
                          <a:effectLst/>
                        </a:rPr>
                        <a:t> &amp; REHABILITION</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ER &amp; TRAUMA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ENDOCRINOLOGY/DIABETES &amp; METABOLIC DISORDERS   </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07"/>
                  </a:ext>
                </a:extLst>
              </a:tr>
              <a:tr h="495300">
                <a:tc>
                  <a:txBody>
                    <a:bodyPr/>
                    <a:lstStyle/>
                    <a:p>
                      <a:pPr lvl="1" algn="ctr" fontAlgn="ctr"/>
                      <a:r>
                        <a:rPr lang="en-US" sz="1600" u="none" strike="noStrike" dirty="0">
                          <a:effectLst/>
                        </a:rPr>
                        <a:t>MENTAL HEALTH &amp; BEHAVIORAL SCIENCES</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DENTAL SCIENCES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INTERVENTIONAL</a:t>
                      </a:r>
                      <a:r>
                        <a:rPr lang="en-US" sz="1600" u="none" strike="noStrike" baseline="0" dirty="0">
                          <a:effectLst/>
                        </a:rPr>
                        <a:t> RADIOLOGY</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08"/>
                  </a:ext>
                </a:extLst>
              </a:tr>
              <a:tr h="247650">
                <a:tc>
                  <a:txBody>
                    <a:bodyPr/>
                    <a:lstStyle/>
                    <a:p>
                      <a:pPr lvl="1" algn="ctr" fontAlgn="ctr"/>
                      <a:r>
                        <a:rPr lang="en-US" sz="1600" u="none" strike="noStrike" dirty="0">
                          <a:effectLst/>
                        </a:rPr>
                        <a:t>RHEUMATOLOGY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NEUROSURGERY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NEUROLOGY    </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09"/>
                  </a:ext>
                </a:extLst>
              </a:tr>
              <a:tr h="495300">
                <a:tc>
                  <a:txBody>
                    <a:bodyPr/>
                    <a:lstStyle/>
                    <a:p>
                      <a:pPr lvl="1" algn="ctr" fontAlgn="ctr"/>
                      <a:r>
                        <a:rPr lang="en-US" sz="1600" u="none" strike="noStrike" dirty="0">
                          <a:effectLst/>
                        </a:rPr>
                        <a:t>PREVENTIVE</a:t>
                      </a:r>
                      <a:r>
                        <a:rPr lang="en-US" sz="1600" u="none" strike="noStrike" baseline="0" dirty="0">
                          <a:effectLst/>
                        </a:rPr>
                        <a:t> HEALTH CHECK UP</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SURGICAL ONCOLOGY</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MEDICAL ONCOLOGY</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10"/>
                  </a:ext>
                </a:extLst>
              </a:tr>
              <a:tr h="278606">
                <a:tc>
                  <a:txBody>
                    <a:bodyPr/>
                    <a:lstStyle/>
                    <a:p>
                      <a:pPr lvl="1" algn="ctr"/>
                      <a:r>
                        <a:rPr lang="en-US" dirty="0"/>
                        <a:t>G I SURGERY</a:t>
                      </a:r>
                      <a:endParaRPr lang="en-IN" dirty="0"/>
                    </a:p>
                  </a:txBody>
                  <a:tcPr marL="0" marR="0" marT="0" marB="0" anchor="b"/>
                </a:tc>
                <a:tc>
                  <a:txBody>
                    <a:bodyPr/>
                    <a:lstStyle/>
                    <a:p>
                      <a:pPr lvl="1" algn="ctr" fontAlgn="ctr"/>
                      <a:r>
                        <a:rPr lang="en-US" sz="1600" u="none" strike="noStrike" dirty="0">
                          <a:effectLst/>
                        </a:rPr>
                        <a:t>GYNAECOLOGY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RADIOLOGY</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11"/>
                  </a:ext>
                </a:extLst>
              </a:tr>
              <a:tr h="495300">
                <a:tc>
                  <a:txBody>
                    <a:bodyPr/>
                    <a:lstStyle/>
                    <a:p>
                      <a:pPr lvl="1" algn="ctr"/>
                      <a:r>
                        <a:rPr lang="en-US" dirty="0"/>
                        <a:t>CRITICAL CARE</a:t>
                      </a:r>
                      <a:endParaRPr lang="en-IN" dirty="0"/>
                    </a:p>
                  </a:txBody>
                  <a:tcPr marL="0" marR="0" marT="0" marB="0" anchor="b"/>
                </a:tc>
                <a:tc>
                  <a:txBody>
                    <a:bodyPr/>
                    <a:lstStyle/>
                    <a:p>
                      <a:pPr lvl="1" algn="ctr" fontAlgn="ctr"/>
                      <a:r>
                        <a:rPr lang="en-US" sz="1600" u="none" strike="noStrike" dirty="0">
                          <a:effectLst/>
                        </a:rPr>
                        <a:t>ENT</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BLOOD BANK &amp; TRANSFUSION MEDICINE</a:t>
                      </a:r>
                      <a:endParaRPr lang="en-US" sz="16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a:t>Internship </a:t>
            </a:r>
          </a:p>
        </p:txBody>
      </p:sp>
      <p:graphicFrame>
        <p:nvGraphicFramePr>
          <p:cNvPr id="5" name="Table 4"/>
          <p:cNvGraphicFramePr>
            <a:graphicFrameLocks noGrp="1"/>
          </p:cNvGraphicFramePr>
          <p:nvPr/>
        </p:nvGraphicFramePr>
        <p:xfrm>
          <a:off x="1524003" y="1684664"/>
          <a:ext cx="6095994" cy="4258937"/>
        </p:xfrm>
        <a:graphic>
          <a:graphicData uri="http://schemas.openxmlformats.org/drawingml/2006/table">
            <a:tbl>
              <a:tblPr/>
              <a:tblGrid>
                <a:gridCol w="325575">
                  <a:extLst>
                    <a:ext uri="{9D8B030D-6E8A-4147-A177-3AD203B41FA5}">
                      <a16:colId xmlns="" xmlns:a16="http://schemas.microsoft.com/office/drawing/2014/main" val="20000"/>
                    </a:ext>
                  </a:extLst>
                </a:gridCol>
                <a:gridCol w="1723996">
                  <a:extLst>
                    <a:ext uri="{9D8B030D-6E8A-4147-A177-3AD203B41FA5}">
                      <a16:colId xmlns="" xmlns:a16="http://schemas.microsoft.com/office/drawing/2014/main" val="20001"/>
                    </a:ext>
                  </a:extLst>
                </a:gridCol>
                <a:gridCol w="241855">
                  <a:extLst>
                    <a:ext uri="{9D8B030D-6E8A-4147-A177-3AD203B41FA5}">
                      <a16:colId xmlns="" xmlns:a16="http://schemas.microsoft.com/office/drawing/2014/main" val="20002"/>
                    </a:ext>
                  </a:extLst>
                </a:gridCol>
                <a:gridCol w="241855">
                  <a:extLst>
                    <a:ext uri="{9D8B030D-6E8A-4147-A177-3AD203B41FA5}">
                      <a16:colId xmlns="" xmlns:a16="http://schemas.microsoft.com/office/drawing/2014/main" val="20003"/>
                    </a:ext>
                  </a:extLst>
                </a:gridCol>
                <a:gridCol w="241855">
                  <a:extLst>
                    <a:ext uri="{9D8B030D-6E8A-4147-A177-3AD203B41FA5}">
                      <a16:colId xmlns="" xmlns:a16="http://schemas.microsoft.com/office/drawing/2014/main" val="20004"/>
                    </a:ext>
                  </a:extLst>
                </a:gridCol>
                <a:gridCol w="241855">
                  <a:extLst>
                    <a:ext uri="{9D8B030D-6E8A-4147-A177-3AD203B41FA5}">
                      <a16:colId xmlns="" xmlns:a16="http://schemas.microsoft.com/office/drawing/2014/main" val="20005"/>
                    </a:ext>
                  </a:extLst>
                </a:gridCol>
                <a:gridCol w="241855">
                  <a:extLst>
                    <a:ext uri="{9D8B030D-6E8A-4147-A177-3AD203B41FA5}">
                      <a16:colId xmlns="" xmlns:a16="http://schemas.microsoft.com/office/drawing/2014/main" val="20006"/>
                    </a:ext>
                  </a:extLst>
                </a:gridCol>
                <a:gridCol w="241855">
                  <a:extLst>
                    <a:ext uri="{9D8B030D-6E8A-4147-A177-3AD203B41FA5}">
                      <a16:colId xmlns="" xmlns:a16="http://schemas.microsoft.com/office/drawing/2014/main" val="20007"/>
                    </a:ext>
                  </a:extLst>
                </a:gridCol>
                <a:gridCol w="241855">
                  <a:extLst>
                    <a:ext uri="{9D8B030D-6E8A-4147-A177-3AD203B41FA5}">
                      <a16:colId xmlns="" xmlns:a16="http://schemas.microsoft.com/office/drawing/2014/main" val="20008"/>
                    </a:ext>
                  </a:extLst>
                </a:gridCol>
                <a:gridCol w="241855">
                  <a:extLst>
                    <a:ext uri="{9D8B030D-6E8A-4147-A177-3AD203B41FA5}">
                      <a16:colId xmlns="" xmlns:a16="http://schemas.microsoft.com/office/drawing/2014/main" val="20009"/>
                    </a:ext>
                  </a:extLst>
                </a:gridCol>
                <a:gridCol w="241855">
                  <a:extLst>
                    <a:ext uri="{9D8B030D-6E8A-4147-A177-3AD203B41FA5}">
                      <a16:colId xmlns="" xmlns:a16="http://schemas.microsoft.com/office/drawing/2014/main" val="20010"/>
                    </a:ext>
                  </a:extLst>
                </a:gridCol>
                <a:gridCol w="241855">
                  <a:extLst>
                    <a:ext uri="{9D8B030D-6E8A-4147-A177-3AD203B41FA5}">
                      <a16:colId xmlns="" xmlns:a16="http://schemas.microsoft.com/office/drawing/2014/main" val="20011"/>
                    </a:ext>
                  </a:extLst>
                </a:gridCol>
                <a:gridCol w="241855">
                  <a:extLst>
                    <a:ext uri="{9D8B030D-6E8A-4147-A177-3AD203B41FA5}">
                      <a16:colId xmlns="" xmlns:a16="http://schemas.microsoft.com/office/drawing/2014/main" val="20012"/>
                    </a:ext>
                  </a:extLst>
                </a:gridCol>
                <a:gridCol w="241855">
                  <a:extLst>
                    <a:ext uri="{9D8B030D-6E8A-4147-A177-3AD203B41FA5}">
                      <a16:colId xmlns="" xmlns:a16="http://schemas.microsoft.com/office/drawing/2014/main" val="20013"/>
                    </a:ext>
                  </a:extLst>
                </a:gridCol>
                <a:gridCol w="269762">
                  <a:extLst>
                    <a:ext uri="{9D8B030D-6E8A-4147-A177-3AD203B41FA5}">
                      <a16:colId xmlns="" xmlns:a16="http://schemas.microsoft.com/office/drawing/2014/main" val="20014"/>
                    </a:ext>
                  </a:extLst>
                </a:gridCol>
                <a:gridCol w="260460">
                  <a:extLst>
                    <a:ext uri="{9D8B030D-6E8A-4147-A177-3AD203B41FA5}">
                      <a16:colId xmlns="" xmlns:a16="http://schemas.microsoft.com/office/drawing/2014/main" val="20015"/>
                    </a:ext>
                  </a:extLst>
                </a:gridCol>
                <a:gridCol w="297668">
                  <a:extLst>
                    <a:ext uri="{9D8B030D-6E8A-4147-A177-3AD203B41FA5}">
                      <a16:colId xmlns="" xmlns:a16="http://schemas.microsoft.com/office/drawing/2014/main" val="20016"/>
                    </a:ext>
                  </a:extLst>
                </a:gridCol>
                <a:gridCol w="316273">
                  <a:extLst>
                    <a:ext uri="{9D8B030D-6E8A-4147-A177-3AD203B41FA5}">
                      <a16:colId xmlns="" xmlns:a16="http://schemas.microsoft.com/office/drawing/2014/main" val="20017"/>
                    </a:ext>
                  </a:extLst>
                </a:gridCol>
              </a:tblGrid>
              <a:tr h="313816">
                <a:tc gridSpan="18">
                  <a:txBody>
                    <a:bodyPr/>
                    <a:lstStyle/>
                    <a:p>
                      <a:pPr algn="ctr" fontAlgn="b"/>
                      <a:r>
                        <a:rPr lang="en-US" sz="1500" b="1" i="0" u="none" strike="noStrike" dirty="0">
                          <a:solidFill>
                            <a:srgbClr val="000000"/>
                          </a:solidFill>
                          <a:latin typeface="Calibri"/>
                        </a:rPr>
                        <a:t>Gantt Chart for the Period Feb 2018- till now</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24154">
                <a:tc>
                  <a:txBody>
                    <a:bodyPr/>
                    <a:lstStyle/>
                    <a:p>
                      <a:pPr algn="l" fontAlgn="b"/>
                      <a:r>
                        <a:rPr lang="en-US" sz="1100" b="1" i="0" u="none" strike="noStrike">
                          <a:solidFill>
                            <a:srgbClr val="000000"/>
                          </a:solidFill>
                          <a:latin typeface="Calibri"/>
                        </a:rPr>
                        <a:t>S.No</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Departments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1" i="0" u="none" strike="noStrike">
                          <a:solidFill>
                            <a:srgbClr val="000000"/>
                          </a:solidFill>
                          <a:latin typeface="Calibri"/>
                        </a:rPr>
                        <a:t>Feb-18</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1" i="0" u="none" strike="noStrike">
                          <a:solidFill>
                            <a:srgbClr val="000000"/>
                          </a:solidFill>
                          <a:latin typeface="Calibri"/>
                        </a:rPr>
                        <a:t>Mar-18</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1" i="0" u="none" strike="noStrike">
                          <a:solidFill>
                            <a:srgbClr val="000000"/>
                          </a:solidFill>
                          <a:latin typeface="Calibri"/>
                        </a:rPr>
                        <a:t>Apr-18</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1" i="0" u="none" strike="noStrike">
                          <a:solidFill>
                            <a:srgbClr val="000000"/>
                          </a:solidFill>
                          <a:latin typeface="Calibri"/>
                        </a:rPr>
                        <a:t>May-18</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24154">
                <a:tc>
                  <a:txBody>
                    <a:bodyPr/>
                    <a:lstStyle/>
                    <a:p>
                      <a:pPr algn="r" fontAlgn="b"/>
                      <a:r>
                        <a:rPr lang="en-US" sz="1100" b="0" i="0" u="none" strike="noStrike">
                          <a:solidFill>
                            <a:srgbClr val="000000"/>
                          </a:solidFill>
                          <a:latin typeface="Calibri"/>
                        </a:rPr>
                        <a:t>1</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Marketing &amp; Sales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8985">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Orientation of HealthCamps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48310">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Analysis of Revenue Generated</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4154">
                <a:tc>
                  <a:txBody>
                    <a:bodyPr/>
                    <a:lstStyle/>
                    <a:p>
                      <a:pPr algn="r" fontAlgn="b"/>
                      <a:r>
                        <a:rPr lang="en-US" sz="1100" b="0" i="0" u="none" strike="noStrike">
                          <a:solidFill>
                            <a:srgbClr val="000000"/>
                          </a:solidFill>
                          <a:latin typeface="Calibri"/>
                        </a:rPr>
                        <a:t>2</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Supply Chain</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37972">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Purchase Order development</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4154">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Inventory Analysis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4154">
                <a:tc>
                  <a:txBody>
                    <a:bodyPr/>
                    <a:lstStyle/>
                    <a:p>
                      <a:pPr algn="r" fontAlgn="b"/>
                      <a:r>
                        <a:rPr lang="en-US" sz="1100" b="0" i="0" u="none" strike="noStrike">
                          <a:solidFill>
                            <a:srgbClr val="000000"/>
                          </a:solidFill>
                          <a:latin typeface="Calibri"/>
                        </a:rPr>
                        <a:t>3</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Operations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48310">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Orientation of Discharge Process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48310">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Monitoring of Discharge Process at two floors</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 xmlns:a16="http://schemas.microsoft.com/office/drawing/2014/main" val="10010"/>
                  </a:ext>
                </a:extLst>
              </a:tr>
              <a:tr h="672464">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Monitoring  Discharge Patients Medicines availability</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dirty="0">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Learnings</a:t>
            </a:r>
            <a:r>
              <a:rPr lang="en-US" dirty="0"/>
              <a:t> </a:t>
            </a:r>
          </a:p>
        </p:txBody>
      </p:sp>
      <p:sp>
        <p:nvSpPr>
          <p:cNvPr id="3" name="Content Placeholder 2"/>
          <p:cNvSpPr>
            <a:spLocks noGrp="1"/>
          </p:cNvSpPr>
          <p:nvPr>
            <p:ph idx="1"/>
          </p:nvPr>
        </p:nvSpPr>
        <p:spPr/>
        <p:txBody>
          <a:bodyPr/>
          <a:lstStyle/>
          <a:p>
            <a:r>
              <a:rPr lang="en-US" dirty="0"/>
              <a:t>Organizing Health Camps</a:t>
            </a:r>
          </a:p>
          <a:p>
            <a:r>
              <a:rPr lang="en-US" dirty="0"/>
              <a:t>Analysis of revenues generated through health camps and referrals</a:t>
            </a:r>
          </a:p>
          <a:p>
            <a:r>
              <a:rPr lang="en-US" dirty="0"/>
              <a:t>Purchase order generation with and without indent</a:t>
            </a:r>
          </a:p>
          <a:p>
            <a:r>
              <a:rPr lang="en-US" dirty="0"/>
              <a:t>Developing goods receipt notes</a:t>
            </a:r>
          </a:p>
          <a:p>
            <a:r>
              <a:rPr lang="en-US" dirty="0"/>
              <a:t>Inventory Analysis and defining ROL</a:t>
            </a:r>
          </a:p>
          <a:p>
            <a:r>
              <a:rPr lang="en-US" dirty="0"/>
              <a:t>Monitoring discharge processes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0"/>
            <a:ext cx="7391400" cy="609600"/>
          </a:xfrm>
        </p:spPr>
        <p:txBody>
          <a:bodyPr/>
          <a:lstStyle/>
          <a:p>
            <a:r>
              <a:rPr lang="en-US" sz="3200" dirty="0"/>
              <a:t>DISSERTATION REPORT</a:t>
            </a:r>
          </a:p>
        </p:txBody>
      </p:sp>
      <p:pic>
        <p:nvPicPr>
          <p:cNvPr id="15" name="Picture Placeholder 14" descr="Capture7.PNG"/>
          <p:cNvPicPr>
            <a:picLocks noGrp="1" noChangeAspect="1"/>
          </p:cNvPicPr>
          <p:nvPr>
            <p:ph type="pic" idx="1"/>
          </p:nvPr>
        </p:nvPicPr>
        <p:blipFill>
          <a:blip r:embed="rId3"/>
          <a:srcRect t="19216" b="19216"/>
          <a:stretch>
            <a:fillRect/>
          </a:stretch>
        </p:blipFill>
        <p:spPr>
          <a:xfrm>
            <a:off x="68308" y="76201"/>
            <a:ext cx="9001873" cy="4267200"/>
          </a:xfrm>
        </p:spPr>
      </p:pic>
      <p:sp>
        <p:nvSpPr>
          <p:cNvPr id="5" name="Text Placeholder 4"/>
          <p:cNvSpPr>
            <a:spLocks noGrp="1"/>
          </p:cNvSpPr>
          <p:nvPr>
            <p:ph type="body" sz="half" idx="2"/>
          </p:nvPr>
        </p:nvSpPr>
        <p:spPr>
          <a:xfrm>
            <a:off x="685800" y="5791200"/>
            <a:ext cx="7924800" cy="685800"/>
          </a:xfrm>
        </p:spPr>
        <p:txBody>
          <a:bodyPr>
            <a:noAutofit/>
          </a:bodyPr>
          <a:lstStyle/>
          <a:p>
            <a:pPr marL="117475" indent="-117475">
              <a:lnSpc>
                <a:spcPct val="150000"/>
              </a:lnSpc>
            </a:pPr>
            <a:r>
              <a:rPr lang="en-US" sz="2400" b="1" dirty="0" smtClean="0">
                <a:solidFill>
                  <a:srgbClr val="FF0000"/>
                </a:solidFill>
              </a:rPr>
              <a:t>  </a:t>
            </a:r>
            <a:r>
              <a:rPr lang="en-US" sz="2400" b="1" dirty="0">
                <a:solidFill>
                  <a:srgbClr val="FF0000"/>
                </a:solidFill>
              </a:rPr>
              <a:t>Inventory Analysis in a 230 Bedded Hospital “Aakash </a:t>
            </a:r>
            <a:r>
              <a:rPr lang="en-US" sz="2400" b="1" dirty="0" smtClean="0">
                <a:solidFill>
                  <a:srgbClr val="FF0000"/>
                </a:solidFill>
              </a:rPr>
              <a:t>   Healthcare</a:t>
            </a:r>
            <a:r>
              <a:rPr lang="en-US" sz="2400" b="1" dirty="0">
                <a:solidFill>
                  <a:srgbClr val="FF0000"/>
                </a:solidFill>
              </a:rPr>
              <a:t>” Dwarka</a:t>
            </a:r>
            <a:endParaRPr lang="en-US" sz="24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b="1" dirty="0">
                <a:solidFill>
                  <a:srgbClr val="0099CC"/>
                </a:solidFill>
                <a:latin typeface="+mn-lt"/>
                <a:ea typeface="+mn-ea"/>
                <a:cs typeface="+mn-cs"/>
              </a:rPr>
              <a:t>BACKGROUND </a:t>
            </a:r>
            <a:endParaRPr lang="en-IN" sz="3600" b="1" dirty="0">
              <a:solidFill>
                <a:srgbClr val="0099CC"/>
              </a:solidFill>
              <a:latin typeface="+mn-lt"/>
              <a:ea typeface="+mn-ea"/>
              <a:cs typeface="+mn-cs"/>
            </a:endParaRPr>
          </a:p>
        </p:txBody>
      </p:sp>
      <p:sp>
        <p:nvSpPr>
          <p:cNvPr id="3" name="Content Placeholder 2"/>
          <p:cNvSpPr>
            <a:spLocks noGrp="1"/>
          </p:cNvSpPr>
          <p:nvPr>
            <p:ph idx="1"/>
          </p:nvPr>
        </p:nvSpPr>
        <p:spPr>
          <a:xfrm>
            <a:off x="685800" y="1066800"/>
            <a:ext cx="7772400" cy="4572000"/>
          </a:xfrm>
        </p:spPr>
        <p:txBody>
          <a:bodyPr>
            <a:normAutofit lnSpcReduction="10000"/>
          </a:bodyPr>
          <a:lstStyle/>
          <a:p>
            <a:r>
              <a:rPr lang="en-US" sz="2400" dirty="0"/>
              <a:t>Number of materials actually required vis-a vis finances involved and cost containment </a:t>
            </a:r>
          </a:p>
          <a:p>
            <a:r>
              <a:rPr lang="en-US" sz="2400" dirty="0"/>
              <a:t>Inventory analysis- Examination of inventory – maintaining optimum amount </a:t>
            </a:r>
          </a:p>
          <a:p>
            <a:r>
              <a:rPr lang="en-US" sz="2400" dirty="0"/>
              <a:t>Lack of proper inventory mechanism </a:t>
            </a:r>
          </a:p>
          <a:p>
            <a:pPr lvl="1"/>
            <a:r>
              <a:rPr lang="en-US" sz="2000" dirty="0"/>
              <a:t>Serious functional dislocation of patient care services </a:t>
            </a:r>
          </a:p>
          <a:p>
            <a:pPr lvl="1"/>
            <a:r>
              <a:rPr lang="en-US" sz="2000" dirty="0"/>
              <a:t>Important and essential drugs are not available</a:t>
            </a:r>
          </a:p>
          <a:p>
            <a:pPr lvl="1"/>
            <a:r>
              <a:rPr lang="en-US" sz="2000" dirty="0">
                <a:latin typeface="Times New Roman" pitchFamily="18" charset="0"/>
                <a:cs typeface="Times New Roman" pitchFamily="18" charset="0"/>
              </a:rPr>
              <a:t>Less quality care</a:t>
            </a:r>
          </a:p>
          <a:p>
            <a:pPr lvl="1"/>
            <a:r>
              <a:rPr lang="en-US" sz="2000" dirty="0">
                <a:latin typeface="Times New Roman" pitchFamily="18" charset="0"/>
                <a:cs typeface="Times New Roman" pitchFamily="18" charset="0"/>
              </a:rPr>
              <a:t>Loss of patient life ( at extreme conditions)</a:t>
            </a:r>
          </a:p>
          <a:p>
            <a:pPr lvl="1"/>
            <a:r>
              <a:rPr lang="en-US" sz="2000" dirty="0">
                <a:latin typeface="Times New Roman" pitchFamily="18" charset="0"/>
                <a:cs typeface="Times New Roman" pitchFamily="18" charset="0"/>
              </a:rPr>
              <a:t>Patient dissatisfaction</a:t>
            </a:r>
          </a:p>
          <a:p>
            <a:pPr lvl="1"/>
            <a:r>
              <a:rPr lang="en-US" sz="2000" dirty="0">
                <a:latin typeface="Times New Roman" pitchFamily="18" charset="0"/>
                <a:cs typeface="Times New Roman" pitchFamily="18" charset="0"/>
              </a:rPr>
              <a:t>Compromise on brand name </a:t>
            </a:r>
          </a:p>
          <a:p>
            <a:pPr lvl="1"/>
            <a:r>
              <a:rPr lang="en-US" sz="2000" dirty="0">
                <a:latin typeface="Times New Roman" pitchFamily="18" charset="0"/>
                <a:cs typeface="Times New Roman" pitchFamily="18" charset="0"/>
              </a:rPr>
              <a:t>Loss of revenue</a:t>
            </a:r>
          </a:p>
          <a:p>
            <a:pPr lvl="1"/>
            <a:endParaRPr lang="en-IN"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IN" sz="2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normAutofit/>
          </a:bodyPr>
          <a:lstStyle/>
          <a:p>
            <a:r>
              <a:rPr lang="en-US" sz="3600" b="1" dirty="0">
                <a:solidFill>
                  <a:srgbClr val="0099CC"/>
                </a:solidFill>
              </a:rPr>
              <a:t> Continued…</a:t>
            </a:r>
            <a:endParaRPr lang="en-US" sz="3600" b="1" dirty="0">
              <a:solidFill>
                <a:srgbClr val="0099CC"/>
              </a:solidFill>
              <a:latin typeface="+mn-lt"/>
              <a:ea typeface="+mn-ea"/>
              <a:cs typeface="+mn-cs"/>
            </a:endParaRPr>
          </a:p>
        </p:txBody>
      </p:sp>
      <p:sp>
        <p:nvSpPr>
          <p:cNvPr id="3" name="Content Placeholder 2"/>
          <p:cNvSpPr>
            <a:spLocks noGrp="1"/>
          </p:cNvSpPr>
          <p:nvPr>
            <p:ph idx="1"/>
          </p:nvPr>
        </p:nvSpPr>
        <p:spPr>
          <a:xfrm>
            <a:off x="914400" y="1295400"/>
            <a:ext cx="7772400" cy="4953000"/>
          </a:xfrm>
        </p:spPr>
        <p:txBody>
          <a:bodyPr>
            <a:normAutofit/>
          </a:bodyPr>
          <a:lstStyle/>
          <a:p>
            <a:pPr lvl="0"/>
            <a:r>
              <a:rPr lang="en-US" sz="2400" dirty="0"/>
              <a:t>A combination of ABC and FSN analysis (FSN-ABC matrix) can be gainfully employed to evolve a meaningful control over the material supplies. </a:t>
            </a:r>
          </a:p>
          <a:p>
            <a:pPr lvl="0">
              <a:buNone/>
            </a:pPr>
            <a:endParaRPr lang="en-US" sz="2400" dirty="0"/>
          </a:p>
          <a:p>
            <a:pPr lvl="0"/>
            <a:r>
              <a:rPr lang="en-US" sz="2400" dirty="0"/>
              <a:t>Category (I) include all Fast moving and expensive items (FA, FB, FC, NA, SA). Category II includes the remaining items of the E and B groups (SB, SC, and NB). Category III includes the Non Moving and cheaper group of items (NC).</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2933</TotalTime>
  <Words>1182</Words>
  <Application>Microsoft Office PowerPoint</Application>
  <PresentationFormat>On-screen Show (4:3)</PresentationFormat>
  <Paragraphs>463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             Dissertation                            Inventory Analysis in 230 bedded hospital - “Aakash Healthcare” Dwarka  </vt:lpstr>
      <vt:lpstr>ABOUT AAKASH HEALTHCARE                                       - SECTOR 3 , DWARKA</vt:lpstr>
      <vt:lpstr>INTRODUCTION</vt:lpstr>
      <vt:lpstr>SCOPE OF SERVICES</vt:lpstr>
      <vt:lpstr>Internship </vt:lpstr>
      <vt:lpstr>Learnings </vt:lpstr>
      <vt:lpstr>DISSERTATION REPORT</vt:lpstr>
      <vt:lpstr>BACKGROUND </vt:lpstr>
      <vt:lpstr> Continued…</vt:lpstr>
      <vt:lpstr>Review of literature</vt:lpstr>
      <vt:lpstr>OBJECTIVES</vt:lpstr>
      <vt:lpstr>METHODOLOGY:</vt:lpstr>
      <vt:lpstr>Results</vt:lpstr>
      <vt:lpstr>Slide 14</vt:lpstr>
      <vt:lpstr>Distribution of 2599 items</vt:lpstr>
      <vt:lpstr>ABC and FSN Analysis- Medical consumable</vt:lpstr>
      <vt:lpstr>ABC and FSN Analysis- Drugs</vt:lpstr>
      <vt:lpstr>ABC and FSN Analysis- Other Drugs</vt:lpstr>
      <vt:lpstr>ABC Analysis of Other Drugs</vt:lpstr>
      <vt:lpstr>ROL</vt:lpstr>
      <vt:lpstr>CONCLUSION</vt:lpstr>
      <vt:lpstr>Recommendations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Front</dc:creator>
  <cp:lastModifiedBy>HP-PC</cp:lastModifiedBy>
  <cp:revision>247</cp:revision>
  <dcterms:created xsi:type="dcterms:W3CDTF">2016-02-23T07:58:18Z</dcterms:created>
  <dcterms:modified xsi:type="dcterms:W3CDTF">2018-05-17T06:27:22Z</dcterms:modified>
</cp:coreProperties>
</file>