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68" r:id="rId10"/>
    <p:sldId id="274" r:id="rId11"/>
    <p:sldId id="261" r:id="rId12"/>
    <p:sldId id="269" r:id="rId13"/>
    <p:sldId id="270" r:id="rId14"/>
    <p:sldId id="271" r:id="rId15"/>
    <p:sldId id="272" r:id="rId16"/>
    <p:sldId id="262" r:id="rId17"/>
    <p:sldId id="263" r:id="rId18"/>
    <p:sldId id="27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tan\Desktop\NFHS%20Data\EXCEL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tan\Desktop\NFHS%20Data\EXCEL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0"/>
  <c:chart>
    <c:title>
      <c:tx>
        <c:rich>
          <a:bodyPr/>
          <a:lstStyle/>
          <a:p>
            <a:pPr>
              <a:defRPr/>
            </a:pPr>
            <a:r>
              <a:rPr lang="en-US"/>
              <a:t>GHI SCORE OF WORST 10 STATES AND UT'S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Sheet2!$C$3</c:f>
              <c:strCache>
                <c:ptCount val="1"/>
                <c:pt idx="0">
                  <c:v>score </c:v>
                </c:pt>
              </c:strCache>
            </c:strRef>
          </c:tx>
          <c:dLbls>
            <c:dLblPos val="inEnd"/>
            <c:showVal val="1"/>
          </c:dLbls>
          <c:cat>
            <c:strRef>
              <c:f>Sheet2!$B$4:$B$13</c:f>
              <c:strCache>
                <c:ptCount val="10"/>
                <c:pt idx="0">
                  <c:v>JHARKHAND</c:v>
                </c:pt>
                <c:pt idx="1">
                  <c:v>MP</c:v>
                </c:pt>
                <c:pt idx="2">
                  <c:v>DADAR AND NAGAR HAVELI</c:v>
                </c:pt>
                <c:pt idx="3">
                  <c:v>BIHAR</c:v>
                </c:pt>
                <c:pt idx="4">
                  <c:v>UP</c:v>
                </c:pt>
                <c:pt idx="5">
                  <c:v>GUJRAT</c:v>
                </c:pt>
                <c:pt idx="6">
                  <c:v>CHATTISHGARH</c:v>
                </c:pt>
                <c:pt idx="7">
                  <c:v>RAJASTHAN</c:v>
                </c:pt>
                <c:pt idx="8">
                  <c:v>KARNATAKA</c:v>
                </c:pt>
                <c:pt idx="9">
                  <c:v>MAHARASTHRA</c:v>
                </c:pt>
              </c:strCache>
            </c:strRef>
          </c:cat>
          <c:val>
            <c:numRef>
              <c:f>Sheet2!$C$4:$C$13</c:f>
              <c:numCache>
                <c:formatCode>General</c:formatCode>
                <c:ptCount val="10"/>
                <c:pt idx="0">
                  <c:v>38.370000000000005</c:v>
                </c:pt>
                <c:pt idx="1">
                  <c:v>36.86</c:v>
                </c:pt>
                <c:pt idx="2">
                  <c:v>35.6</c:v>
                </c:pt>
                <c:pt idx="3">
                  <c:v>34.910000000000004</c:v>
                </c:pt>
                <c:pt idx="4">
                  <c:v>34.730000000000011</c:v>
                </c:pt>
                <c:pt idx="5">
                  <c:v>34.260000000000012</c:v>
                </c:pt>
                <c:pt idx="6">
                  <c:v>34.21</c:v>
                </c:pt>
                <c:pt idx="7">
                  <c:v>33.28</c:v>
                </c:pt>
                <c:pt idx="8">
                  <c:v>32.5</c:v>
                </c:pt>
                <c:pt idx="9">
                  <c:v>31.51</c:v>
                </c:pt>
              </c:numCache>
            </c:numRef>
          </c:val>
        </c:ser>
        <c:dLbls>
          <c:showVal val="1"/>
        </c:dLbls>
        <c:axId val="149785600"/>
        <c:axId val="147768064"/>
      </c:barChart>
      <c:catAx>
        <c:axId val="149785600"/>
        <c:scaling>
          <c:orientation val="minMax"/>
        </c:scaling>
        <c:axPos val="b"/>
        <c:majorTickMark val="none"/>
        <c:tickLblPos val="nextTo"/>
        <c:crossAx val="147768064"/>
        <c:crosses val="autoZero"/>
        <c:auto val="1"/>
        <c:lblAlgn val="ctr"/>
        <c:lblOffset val="100"/>
      </c:catAx>
      <c:valAx>
        <c:axId val="147768064"/>
        <c:scaling>
          <c:orientation val="minMax"/>
        </c:scaling>
        <c:axPos val="l"/>
        <c:numFmt formatCode="General" sourceLinked="1"/>
        <c:majorTickMark val="none"/>
        <c:tickLblPos val="nextTo"/>
        <c:crossAx val="149785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0"/>
  <c:chart>
    <c:title>
      <c:tx>
        <c:rich>
          <a:bodyPr/>
          <a:lstStyle/>
          <a:p>
            <a:pPr>
              <a:defRPr/>
            </a:pPr>
            <a:r>
              <a:rPr lang="en-US"/>
              <a:t> GHI SCORE OF WORST 10 DISTRICTS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Sheet2!$C$16</c:f>
              <c:strCache>
                <c:ptCount val="1"/>
                <c:pt idx="0">
                  <c:v>SCORE</c:v>
                </c:pt>
              </c:strCache>
            </c:strRef>
          </c:tx>
          <c:dLbls>
            <c:dLblPos val="inEnd"/>
            <c:showVal val="1"/>
          </c:dLbls>
          <c:cat>
            <c:strRef>
              <c:f>Sheet2!$B$17:$B$26</c:f>
              <c:strCache>
                <c:ptCount val="10"/>
                <c:pt idx="0">
                  <c:v>West Singhbhum</c:v>
                </c:pt>
                <c:pt idx="1">
                  <c:v>KUNTI</c:v>
                </c:pt>
                <c:pt idx="2">
                  <c:v>MALKANGIRI</c:v>
                </c:pt>
                <c:pt idx="3">
                  <c:v>DUMKA</c:v>
                </c:pt>
                <c:pt idx="4">
                  <c:v>SIMDEGA</c:v>
                </c:pt>
                <c:pt idx="5">
                  <c:v>GADCHIROLI</c:v>
                </c:pt>
                <c:pt idx="6">
                  <c:v>GADAG</c:v>
                </c:pt>
                <c:pt idx="7">
                  <c:v>SOUTH BASTAR DANTEWADA</c:v>
                </c:pt>
                <c:pt idx="8">
                  <c:v>NANDURBAR</c:v>
                </c:pt>
                <c:pt idx="9">
                  <c:v>CHITRAKOOT</c:v>
                </c:pt>
              </c:strCache>
            </c:strRef>
          </c:cat>
          <c:val>
            <c:numRef>
              <c:f>Sheet2!$C$17:$C$26</c:f>
              <c:numCache>
                <c:formatCode>General</c:formatCode>
                <c:ptCount val="10"/>
                <c:pt idx="0">
                  <c:v>52.55</c:v>
                </c:pt>
                <c:pt idx="1">
                  <c:v>50.82</c:v>
                </c:pt>
                <c:pt idx="2">
                  <c:v>48.220000000000013</c:v>
                </c:pt>
                <c:pt idx="3">
                  <c:v>47.949999999999996</c:v>
                </c:pt>
                <c:pt idx="4">
                  <c:v>47.77</c:v>
                </c:pt>
                <c:pt idx="5">
                  <c:v>47.61</c:v>
                </c:pt>
                <c:pt idx="6">
                  <c:v>47.33</c:v>
                </c:pt>
                <c:pt idx="7">
                  <c:v>47.09</c:v>
                </c:pt>
                <c:pt idx="8">
                  <c:v>46.92</c:v>
                </c:pt>
                <c:pt idx="9">
                  <c:v>46.86</c:v>
                </c:pt>
              </c:numCache>
            </c:numRef>
          </c:val>
        </c:ser>
        <c:gapWidth val="75"/>
        <c:overlap val="-25"/>
        <c:axId val="148001920"/>
        <c:axId val="148003456"/>
      </c:barChart>
      <c:catAx>
        <c:axId val="148001920"/>
        <c:scaling>
          <c:orientation val="minMax"/>
        </c:scaling>
        <c:axPos val="b"/>
        <c:majorTickMark val="none"/>
        <c:tickLblPos val="nextTo"/>
        <c:crossAx val="148003456"/>
        <c:crosses val="autoZero"/>
        <c:auto val="1"/>
        <c:lblAlgn val="ctr"/>
        <c:lblOffset val="100"/>
      </c:catAx>
      <c:valAx>
        <c:axId val="148003456"/>
        <c:scaling>
          <c:orientation val="minMax"/>
        </c:scaling>
        <c:axPos val="l"/>
        <c:numFmt formatCode="General" sourceLinked="1"/>
        <c:majorTickMark val="none"/>
        <c:tickLblPos val="nextTo"/>
        <c:crossAx val="1480019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AA4A-822B-47C9-9192-A1DA3E6EB840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BB42DC6-AD07-41D6-B679-664B9AEBA481}">
      <dgm:prSet phldrT="[Text]" custT="1"/>
      <dgm:spPr/>
      <dgm:t>
        <a:bodyPr/>
        <a:lstStyle/>
        <a:p>
          <a:r>
            <a:rPr lang="en-IN" sz="2400" smtClean="0"/>
            <a:t>Standardise the component indicator</a:t>
          </a:r>
          <a:endParaRPr lang="en-IN" sz="2400" dirty="0"/>
        </a:p>
      </dgm:t>
    </dgm:pt>
    <dgm:pt modelId="{FC007DDB-6C6B-4E29-A5D6-66FD6806727B}" type="parTrans" cxnId="{F8188087-517B-411C-9A42-646BA72B3177}">
      <dgm:prSet/>
      <dgm:spPr/>
      <dgm:t>
        <a:bodyPr/>
        <a:lstStyle/>
        <a:p>
          <a:endParaRPr lang="en-IN"/>
        </a:p>
      </dgm:t>
    </dgm:pt>
    <dgm:pt modelId="{AA315BF8-9C03-4C87-8E17-71FB8B3A877E}" type="sibTrans" cxnId="{F8188087-517B-411C-9A42-646BA72B3177}">
      <dgm:prSet/>
      <dgm:spPr/>
      <dgm:t>
        <a:bodyPr/>
        <a:lstStyle/>
        <a:p>
          <a:endParaRPr lang="en-IN"/>
        </a:p>
      </dgm:t>
    </dgm:pt>
    <dgm:pt modelId="{CAD19E34-6045-4EEC-BB62-9F57D0626D6C}">
      <dgm:prSet phldrT="[Text]" custT="1"/>
      <dgm:spPr/>
      <dgm:t>
        <a:bodyPr/>
        <a:lstStyle/>
        <a:p>
          <a:r>
            <a:rPr lang="en-IN" sz="2400" smtClean="0"/>
            <a:t>Measure the result against 100 point scale GHI score.</a:t>
          </a:r>
          <a:endParaRPr lang="en-IN" sz="2400" dirty="0"/>
        </a:p>
      </dgm:t>
    </dgm:pt>
    <dgm:pt modelId="{2EBF7897-79D2-46EA-A183-9C12DC26DCA6}" type="parTrans" cxnId="{02479650-FAE8-4320-ADE4-F7C562EFE93E}">
      <dgm:prSet/>
      <dgm:spPr/>
      <dgm:t>
        <a:bodyPr/>
        <a:lstStyle/>
        <a:p>
          <a:endParaRPr lang="en-IN"/>
        </a:p>
      </dgm:t>
    </dgm:pt>
    <dgm:pt modelId="{26255A7F-FF6D-4874-B035-DCBF5A5E1FB7}" type="sibTrans" cxnId="{02479650-FAE8-4320-ADE4-F7C562EFE93E}">
      <dgm:prSet/>
      <dgm:spPr/>
      <dgm:t>
        <a:bodyPr/>
        <a:lstStyle/>
        <a:p>
          <a:endParaRPr lang="en-IN"/>
        </a:p>
      </dgm:t>
    </dgm:pt>
    <dgm:pt modelId="{93F97042-7B5C-4D10-B160-597C0B5167A3}">
      <dgm:prSet phldrT="[Text]" custT="1"/>
      <dgm:spPr/>
      <dgm:t>
        <a:bodyPr/>
        <a:lstStyle/>
        <a:p>
          <a:r>
            <a:rPr lang="en-IN" sz="2400" smtClean="0"/>
            <a:t>Aggregate component indicators</a:t>
          </a:r>
          <a:endParaRPr lang="en-IN" sz="2400" dirty="0"/>
        </a:p>
      </dgm:t>
    </dgm:pt>
    <dgm:pt modelId="{26211E69-9B22-424D-B3AB-7A5FCE21C0A7}" type="parTrans" cxnId="{48F7DD2D-8E18-4439-B965-583ED02C8823}">
      <dgm:prSet/>
      <dgm:spPr/>
      <dgm:t>
        <a:bodyPr/>
        <a:lstStyle/>
        <a:p>
          <a:endParaRPr lang="en-IN"/>
        </a:p>
      </dgm:t>
    </dgm:pt>
    <dgm:pt modelId="{B408031B-61DF-47A9-97A1-42FD150ECE0F}" type="sibTrans" cxnId="{48F7DD2D-8E18-4439-B965-583ED02C8823}">
      <dgm:prSet/>
      <dgm:spPr/>
      <dgm:t>
        <a:bodyPr/>
        <a:lstStyle/>
        <a:p>
          <a:endParaRPr lang="en-IN"/>
        </a:p>
      </dgm:t>
    </dgm:pt>
    <dgm:pt modelId="{0ACB5281-6457-4238-9CB7-BD4ECB661A1C}">
      <dgm:prSet custT="1"/>
      <dgm:spPr/>
      <dgm:t>
        <a:bodyPr/>
        <a:lstStyle/>
        <a:p>
          <a:r>
            <a:rPr lang="en-IN" sz="2400" smtClean="0"/>
            <a:t>Determine the values for each of the component indicators</a:t>
          </a:r>
          <a:endParaRPr lang="en-IN" sz="2400" dirty="0"/>
        </a:p>
      </dgm:t>
    </dgm:pt>
    <dgm:pt modelId="{E0028646-3FF5-4A83-8165-DC518903F216}" type="parTrans" cxnId="{AB3086F0-BD8F-4C3D-B7D0-7600A45608D4}">
      <dgm:prSet/>
      <dgm:spPr/>
      <dgm:t>
        <a:bodyPr/>
        <a:lstStyle/>
        <a:p>
          <a:endParaRPr lang="en-IN"/>
        </a:p>
      </dgm:t>
    </dgm:pt>
    <dgm:pt modelId="{A01C016A-0596-46EA-BA85-125959C1E0B4}" type="sibTrans" cxnId="{AB3086F0-BD8F-4C3D-B7D0-7600A45608D4}">
      <dgm:prSet/>
      <dgm:spPr/>
      <dgm:t>
        <a:bodyPr/>
        <a:lstStyle/>
        <a:p>
          <a:endParaRPr lang="en-IN"/>
        </a:p>
      </dgm:t>
    </dgm:pt>
    <dgm:pt modelId="{D4136B35-3217-47BA-8DA3-FB790D840E83}" type="pres">
      <dgm:prSet presAssocID="{023AAA4A-822B-47C9-9192-A1DA3E6EB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3CF344C-2D62-4F80-A291-B80818400054}" type="pres">
      <dgm:prSet presAssocID="{CAD19E34-6045-4EEC-BB62-9F57D0626D6C}" presName="boxAndChildren" presStyleCnt="0"/>
      <dgm:spPr/>
      <dgm:t>
        <a:bodyPr/>
        <a:lstStyle/>
        <a:p>
          <a:endParaRPr lang="en-IN"/>
        </a:p>
      </dgm:t>
    </dgm:pt>
    <dgm:pt modelId="{45B60B59-A5D6-40D2-B55B-408122F04BC0}" type="pres">
      <dgm:prSet presAssocID="{CAD19E34-6045-4EEC-BB62-9F57D0626D6C}" presName="parentTextBox" presStyleLbl="node1" presStyleIdx="0" presStyleCnt="4"/>
      <dgm:spPr/>
      <dgm:t>
        <a:bodyPr/>
        <a:lstStyle/>
        <a:p>
          <a:endParaRPr lang="en-IN"/>
        </a:p>
      </dgm:t>
    </dgm:pt>
    <dgm:pt modelId="{93B3F65B-CCCC-4583-90C0-2D346A4765A3}" type="pres">
      <dgm:prSet presAssocID="{B408031B-61DF-47A9-97A1-42FD150ECE0F}" presName="sp" presStyleCnt="0"/>
      <dgm:spPr/>
      <dgm:t>
        <a:bodyPr/>
        <a:lstStyle/>
        <a:p>
          <a:endParaRPr lang="en-IN"/>
        </a:p>
      </dgm:t>
    </dgm:pt>
    <dgm:pt modelId="{6D0192B0-9E4F-42B9-81CE-DAA9443073B1}" type="pres">
      <dgm:prSet presAssocID="{93F97042-7B5C-4D10-B160-597C0B5167A3}" presName="arrowAndChildren" presStyleCnt="0"/>
      <dgm:spPr/>
      <dgm:t>
        <a:bodyPr/>
        <a:lstStyle/>
        <a:p>
          <a:endParaRPr lang="en-IN"/>
        </a:p>
      </dgm:t>
    </dgm:pt>
    <dgm:pt modelId="{F04F2B93-0BF9-4C09-B790-7282C1BE5664}" type="pres">
      <dgm:prSet presAssocID="{93F97042-7B5C-4D10-B160-597C0B5167A3}" presName="parentTextArrow" presStyleLbl="node1" presStyleIdx="1" presStyleCnt="4"/>
      <dgm:spPr/>
      <dgm:t>
        <a:bodyPr/>
        <a:lstStyle/>
        <a:p>
          <a:endParaRPr lang="en-IN"/>
        </a:p>
      </dgm:t>
    </dgm:pt>
    <dgm:pt modelId="{1A7751A1-B808-4800-9399-01534573FFFB}" type="pres">
      <dgm:prSet presAssocID="{AA315BF8-9C03-4C87-8E17-71FB8B3A877E}" presName="sp" presStyleCnt="0"/>
      <dgm:spPr/>
      <dgm:t>
        <a:bodyPr/>
        <a:lstStyle/>
        <a:p>
          <a:endParaRPr lang="en-IN"/>
        </a:p>
      </dgm:t>
    </dgm:pt>
    <dgm:pt modelId="{6A772DDE-D13B-41F9-94D9-A14DE7947C9F}" type="pres">
      <dgm:prSet presAssocID="{BBB42DC6-AD07-41D6-B679-664B9AEBA481}" presName="arrowAndChildren" presStyleCnt="0"/>
      <dgm:spPr/>
      <dgm:t>
        <a:bodyPr/>
        <a:lstStyle/>
        <a:p>
          <a:endParaRPr lang="en-IN"/>
        </a:p>
      </dgm:t>
    </dgm:pt>
    <dgm:pt modelId="{66121A51-758F-4433-A93E-3F996D3EEA68}" type="pres">
      <dgm:prSet presAssocID="{BBB42DC6-AD07-41D6-B679-664B9AEBA481}" presName="parentTextArrow" presStyleLbl="node1" presStyleIdx="2" presStyleCnt="4"/>
      <dgm:spPr/>
      <dgm:t>
        <a:bodyPr/>
        <a:lstStyle/>
        <a:p>
          <a:endParaRPr lang="en-IN"/>
        </a:p>
      </dgm:t>
    </dgm:pt>
    <dgm:pt modelId="{1D8BA3D6-5478-48B8-AA85-D7C0A839285B}" type="pres">
      <dgm:prSet presAssocID="{A01C016A-0596-46EA-BA85-125959C1E0B4}" presName="sp" presStyleCnt="0"/>
      <dgm:spPr/>
      <dgm:t>
        <a:bodyPr/>
        <a:lstStyle/>
        <a:p>
          <a:endParaRPr lang="en-IN"/>
        </a:p>
      </dgm:t>
    </dgm:pt>
    <dgm:pt modelId="{EAAD22D6-103B-4BB6-AB56-164F66F114B0}" type="pres">
      <dgm:prSet presAssocID="{0ACB5281-6457-4238-9CB7-BD4ECB661A1C}" presName="arrowAndChildren" presStyleCnt="0"/>
      <dgm:spPr/>
      <dgm:t>
        <a:bodyPr/>
        <a:lstStyle/>
        <a:p>
          <a:endParaRPr lang="en-IN"/>
        </a:p>
      </dgm:t>
    </dgm:pt>
    <dgm:pt modelId="{93046BF6-712E-4CAF-924A-B0DF08FD7C26}" type="pres">
      <dgm:prSet presAssocID="{0ACB5281-6457-4238-9CB7-BD4ECB661A1C}" presName="parentTextArrow" presStyleLbl="node1" presStyleIdx="3" presStyleCnt="4"/>
      <dgm:spPr/>
      <dgm:t>
        <a:bodyPr/>
        <a:lstStyle/>
        <a:p>
          <a:endParaRPr lang="en-IN"/>
        </a:p>
      </dgm:t>
    </dgm:pt>
  </dgm:ptLst>
  <dgm:cxnLst>
    <dgm:cxn modelId="{F8188087-517B-411C-9A42-646BA72B3177}" srcId="{023AAA4A-822B-47C9-9192-A1DA3E6EB840}" destId="{BBB42DC6-AD07-41D6-B679-664B9AEBA481}" srcOrd="1" destOrd="0" parTransId="{FC007DDB-6C6B-4E29-A5D6-66FD6806727B}" sibTransId="{AA315BF8-9C03-4C87-8E17-71FB8B3A877E}"/>
    <dgm:cxn modelId="{02479650-FAE8-4320-ADE4-F7C562EFE93E}" srcId="{023AAA4A-822B-47C9-9192-A1DA3E6EB840}" destId="{CAD19E34-6045-4EEC-BB62-9F57D0626D6C}" srcOrd="3" destOrd="0" parTransId="{2EBF7897-79D2-46EA-A183-9C12DC26DCA6}" sibTransId="{26255A7F-FF6D-4874-B035-DCBF5A5E1FB7}"/>
    <dgm:cxn modelId="{4DE9B574-1872-4068-A40E-895727FA3367}" type="presOf" srcId="{93F97042-7B5C-4D10-B160-597C0B5167A3}" destId="{F04F2B93-0BF9-4C09-B790-7282C1BE5664}" srcOrd="0" destOrd="0" presId="urn:microsoft.com/office/officeart/2005/8/layout/process4"/>
    <dgm:cxn modelId="{CB84EC97-3B11-45A2-8D4F-5F8A7E46A2F6}" type="presOf" srcId="{023AAA4A-822B-47C9-9192-A1DA3E6EB840}" destId="{D4136B35-3217-47BA-8DA3-FB790D840E83}" srcOrd="0" destOrd="0" presId="urn:microsoft.com/office/officeart/2005/8/layout/process4"/>
    <dgm:cxn modelId="{311DBB03-D39B-4C66-828C-3D324EA4C81E}" type="presOf" srcId="{0ACB5281-6457-4238-9CB7-BD4ECB661A1C}" destId="{93046BF6-712E-4CAF-924A-B0DF08FD7C26}" srcOrd="0" destOrd="0" presId="urn:microsoft.com/office/officeart/2005/8/layout/process4"/>
    <dgm:cxn modelId="{AB3086F0-BD8F-4C3D-B7D0-7600A45608D4}" srcId="{023AAA4A-822B-47C9-9192-A1DA3E6EB840}" destId="{0ACB5281-6457-4238-9CB7-BD4ECB661A1C}" srcOrd="0" destOrd="0" parTransId="{E0028646-3FF5-4A83-8165-DC518903F216}" sibTransId="{A01C016A-0596-46EA-BA85-125959C1E0B4}"/>
    <dgm:cxn modelId="{B26C7D5D-96DA-4D2B-8B25-2D469222BDC6}" type="presOf" srcId="{BBB42DC6-AD07-41D6-B679-664B9AEBA481}" destId="{66121A51-758F-4433-A93E-3F996D3EEA68}" srcOrd="0" destOrd="0" presId="urn:microsoft.com/office/officeart/2005/8/layout/process4"/>
    <dgm:cxn modelId="{77CBB5BB-8401-4624-8388-DF4ED4327849}" type="presOf" srcId="{CAD19E34-6045-4EEC-BB62-9F57D0626D6C}" destId="{45B60B59-A5D6-40D2-B55B-408122F04BC0}" srcOrd="0" destOrd="0" presId="urn:microsoft.com/office/officeart/2005/8/layout/process4"/>
    <dgm:cxn modelId="{48F7DD2D-8E18-4439-B965-583ED02C8823}" srcId="{023AAA4A-822B-47C9-9192-A1DA3E6EB840}" destId="{93F97042-7B5C-4D10-B160-597C0B5167A3}" srcOrd="2" destOrd="0" parTransId="{26211E69-9B22-424D-B3AB-7A5FCE21C0A7}" sibTransId="{B408031B-61DF-47A9-97A1-42FD150ECE0F}"/>
    <dgm:cxn modelId="{4E08115B-8A14-4065-B378-EBE7BC959F02}" type="presParOf" srcId="{D4136B35-3217-47BA-8DA3-FB790D840E83}" destId="{E3CF344C-2D62-4F80-A291-B80818400054}" srcOrd="0" destOrd="0" presId="urn:microsoft.com/office/officeart/2005/8/layout/process4"/>
    <dgm:cxn modelId="{4284E47D-DC9D-4492-8090-50587AC6B383}" type="presParOf" srcId="{E3CF344C-2D62-4F80-A291-B80818400054}" destId="{45B60B59-A5D6-40D2-B55B-408122F04BC0}" srcOrd="0" destOrd="0" presId="urn:microsoft.com/office/officeart/2005/8/layout/process4"/>
    <dgm:cxn modelId="{E69B5416-9AB6-46DB-802E-A64994E61D7B}" type="presParOf" srcId="{D4136B35-3217-47BA-8DA3-FB790D840E83}" destId="{93B3F65B-CCCC-4583-90C0-2D346A4765A3}" srcOrd="1" destOrd="0" presId="urn:microsoft.com/office/officeart/2005/8/layout/process4"/>
    <dgm:cxn modelId="{1E20F0AB-CEA0-4717-BEEB-F42A49E92BFB}" type="presParOf" srcId="{D4136B35-3217-47BA-8DA3-FB790D840E83}" destId="{6D0192B0-9E4F-42B9-81CE-DAA9443073B1}" srcOrd="2" destOrd="0" presId="urn:microsoft.com/office/officeart/2005/8/layout/process4"/>
    <dgm:cxn modelId="{E04AA6BA-8637-44D6-9F44-2323D9DEDC76}" type="presParOf" srcId="{6D0192B0-9E4F-42B9-81CE-DAA9443073B1}" destId="{F04F2B93-0BF9-4C09-B790-7282C1BE5664}" srcOrd="0" destOrd="0" presId="urn:microsoft.com/office/officeart/2005/8/layout/process4"/>
    <dgm:cxn modelId="{450C1FCF-1390-4D25-AE96-81C228CB2413}" type="presParOf" srcId="{D4136B35-3217-47BA-8DA3-FB790D840E83}" destId="{1A7751A1-B808-4800-9399-01534573FFFB}" srcOrd="3" destOrd="0" presId="urn:microsoft.com/office/officeart/2005/8/layout/process4"/>
    <dgm:cxn modelId="{09F4FF8A-334B-4387-8BA3-D56A8CA4A3B8}" type="presParOf" srcId="{D4136B35-3217-47BA-8DA3-FB790D840E83}" destId="{6A772DDE-D13B-41F9-94D9-A14DE7947C9F}" srcOrd="4" destOrd="0" presId="urn:microsoft.com/office/officeart/2005/8/layout/process4"/>
    <dgm:cxn modelId="{3D119932-809A-4082-B8F3-2DFAA0A0F740}" type="presParOf" srcId="{6A772DDE-D13B-41F9-94D9-A14DE7947C9F}" destId="{66121A51-758F-4433-A93E-3F996D3EEA68}" srcOrd="0" destOrd="0" presId="urn:microsoft.com/office/officeart/2005/8/layout/process4"/>
    <dgm:cxn modelId="{6180150E-8195-4515-BF14-34ABBDC1F4F7}" type="presParOf" srcId="{D4136B35-3217-47BA-8DA3-FB790D840E83}" destId="{1D8BA3D6-5478-48B8-AA85-D7C0A839285B}" srcOrd="5" destOrd="0" presId="urn:microsoft.com/office/officeart/2005/8/layout/process4"/>
    <dgm:cxn modelId="{5CB819DA-9EAE-4E9A-AAB9-BFAF5AFB172A}" type="presParOf" srcId="{D4136B35-3217-47BA-8DA3-FB790D840E83}" destId="{EAAD22D6-103B-4BB6-AB56-164F66F114B0}" srcOrd="6" destOrd="0" presId="urn:microsoft.com/office/officeart/2005/8/layout/process4"/>
    <dgm:cxn modelId="{02E8945A-9EEE-4F04-9392-94ABEF715BA8}" type="presParOf" srcId="{EAAD22D6-103B-4BB6-AB56-164F66F114B0}" destId="{93046BF6-712E-4CAF-924A-B0DF08FD7C26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98ED3-AE8D-43DF-AF69-27108BAEEC75}" type="doc">
      <dgm:prSet loTypeId="urn:microsoft.com/office/officeart/2005/8/layout/radial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81DE9F6F-5761-42DF-A044-597590A220B1}">
      <dgm:prSet phldrT="[Text]" custT="1"/>
      <dgm:spPr/>
      <dgm:t>
        <a:bodyPr/>
        <a:lstStyle/>
        <a:p>
          <a:r>
            <a:rPr lang="en-IN" sz="2800" dirty="0" smtClean="0">
              <a:solidFill>
                <a:schemeClr val="bg1"/>
              </a:solidFill>
            </a:rPr>
            <a:t>factors</a:t>
          </a:r>
          <a:endParaRPr lang="en-IN" sz="2800" dirty="0">
            <a:solidFill>
              <a:schemeClr val="bg1"/>
            </a:solidFill>
          </a:endParaRPr>
        </a:p>
      </dgm:t>
    </dgm:pt>
    <dgm:pt modelId="{F605F8D8-0904-42FE-A637-3EE20A7438BA}" type="parTrans" cxnId="{FCD033B4-5183-4A1B-8713-EEEA0E4CC752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EC38C251-E52B-47E2-9012-7A31EF6BAA21}" type="sibTrans" cxnId="{FCD033B4-5183-4A1B-8713-EEEA0E4CC752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02A3F8EB-A751-400A-A60E-6F824DA76C47}">
      <dgm:prSet phldrT="[Text]" custT="1"/>
      <dgm:spPr/>
      <dgm:t>
        <a:bodyPr/>
        <a:lstStyle/>
        <a:p>
          <a:r>
            <a:rPr lang="en-IN" sz="1800" dirty="0" smtClean="0">
              <a:solidFill>
                <a:schemeClr val="bg1"/>
              </a:solidFill>
            </a:rPr>
            <a:t>Availability, accessibility and  affordability</a:t>
          </a:r>
          <a:endParaRPr lang="en-IN" sz="1800" dirty="0">
            <a:solidFill>
              <a:schemeClr val="bg1"/>
            </a:solidFill>
          </a:endParaRPr>
        </a:p>
      </dgm:t>
    </dgm:pt>
    <dgm:pt modelId="{E69DF142-3A52-4BA6-99C4-2B0C1BF4E16C}" type="parTrans" cxnId="{FBC874DA-DC98-4EF6-B665-C3548FC79DFB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9303E6EF-76B6-4CD9-B0C7-79C4C4F9B7F9}" type="sibTrans" cxnId="{FBC874DA-DC98-4EF6-B665-C3548FC79DFB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D177FCA6-9453-46D0-861C-A1DB51E57781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Food grain production</a:t>
          </a:r>
          <a:endParaRPr lang="en-IN" sz="2000" dirty="0">
            <a:solidFill>
              <a:schemeClr val="bg1"/>
            </a:solidFill>
          </a:endParaRPr>
        </a:p>
      </dgm:t>
    </dgm:pt>
    <dgm:pt modelId="{116EAE5C-4B5A-4DEF-97B5-C6A22B2BF82F}" type="parTrans" cxnId="{595D42FB-214C-4EBA-AC0B-6FAB005E1A60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AEFC67F9-AB7D-495C-96C5-9F08C6509BA5}" type="sibTrans" cxnId="{595D42FB-214C-4EBA-AC0B-6FAB005E1A60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7C75362A-7A5A-4727-A3EF-3483B3AD4CD0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Income and gender inequality</a:t>
          </a:r>
          <a:endParaRPr lang="en-IN" sz="2000" dirty="0">
            <a:solidFill>
              <a:schemeClr val="bg1"/>
            </a:solidFill>
          </a:endParaRPr>
        </a:p>
      </dgm:t>
    </dgm:pt>
    <dgm:pt modelId="{66593C85-7C11-450A-9CF3-9FA325F191A9}" type="parTrans" cxnId="{399D6C81-7E45-4965-83BF-A6DB73EE3F94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8470D638-DB47-4A24-BF7A-77542FE30E2B}" type="sibTrans" cxnId="{399D6C81-7E45-4965-83BF-A6DB73EE3F94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3FCC8BC1-A198-4DC4-A48E-CEBD0CB23230}">
      <dgm:prSet phldrT="[Text]" custT="1"/>
      <dgm:spPr/>
      <dgm:t>
        <a:bodyPr/>
        <a:lstStyle/>
        <a:p>
          <a:r>
            <a:rPr lang="en-IN" sz="1800" dirty="0" smtClean="0">
              <a:solidFill>
                <a:schemeClr val="bg1"/>
              </a:solidFill>
            </a:rPr>
            <a:t>Political involvement</a:t>
          </a:r>
          <a:endParaRPr lang="en-IN" sz="1800" dirty="0">
            <a:solidFill>
              <a:schemeClr val="bg1"/>
            </a:solidFill>
          </a:endParaRPr>
        </a:p>
      </dgm:t>
    </dgm:pt>
    <dgm:pt modelId="{02A3757C-30CD-486B-9BA5-921FA921BB8F}" type="parTrans" cxnId="{8D534A0B-BD33-4459-A055-B55798BF677B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6F111F2B-5FC6-4929-A6C5-E1C91C5B2656}" type="sibTrans" cxnId="{8D534A0B-BD33-4459-A055-B55798BF677B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74345B89-57A0-4434-8F34-B5C2C76645DD}">
      <dgm:prSet phldrT="[Text]" custT="1"/>
      <dgm:spPr/>
      <dgm:t>
        <a:bodyPr/>
        <a:lstStyle/>
        <a:p>
          <a:r>
            <a:rPr lang="en-IN" sz="2400" dirty="0" smtClean="0">
              <a:solidFill>
                <a:schemeClr val="bg1"/>
              </a:solidFill>
            </a:rPr>
            <a:t>Poverty</a:t>
          </a:r>
          <a:r>
            <a:rPr lang="en-IN" sz="1600" dirty="0" smtClean="0">
              <a:solidFill>
                <a:schemeClr val="bg1"/>
              </a:solidFill>
            </a:rPr>
            <a:t> </a:t>
          </a:r>
          <a:endParaRPr lang="en-IN" sz="1600" dirty="0">
            <a:solidFill>
              <a:schemeClr val="bg1"/>
            </a:solidFill>
          </a:endParaRPr>
        </a:p>
      </dgm:t>
    </dgm:pt>
    <dgm:pt modelId="{47225CAE-2218-42B9-8E4D-DC7D3A91D4CD}" type="parTrans" cxnId="{11B6EC97-9C46-4FD3-B38B-93FE2654F011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5148413A-153C-44EC-B258-032393052236}" type="sibTrans" cxnId="{11B6EC97-9C46-4FD3-B38B-93FE2654F011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7CAD94B3-DB4B-44D6-8661-B909E269B35D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Breast feeding  practices</a:t>
          </a:r>
          <a:endParaRPr lang="en-IN" sz="2000" dirty="0">
            <a:solidFill>
              <a:schemeClr val="bg1"/>
            </a:solidFill>
          </a:endParaRPr>
        </a:p>
      </dgm:t>
    </dgm:pt>
    <dgm:pt modelId="{2E905756-C5ED-4974-904C-522B7ED6FDEE}" type="sibTrans" cxnId="{F24EE8D3-C129-4DCD-B237-BC9CDFC31CC9}">
      <dgm:prSet/>
      <dgm:spPr/>
      <dgm:t>
        <a:bodyPr/>
        <a:lstStyle/>
        <a:p>
          <a:endParaRPr lang="en-IN" sz="1800">
            <a:solidFill>
              <a:schemeClr val="bg1"/>
            </a:solidFill>
          </a:endParaRPr>
        </a:p>
      </dgm:t>
    </dgm:pt>
    <dgm:pt modelId="{A0BB29B7-0D67-42CC-B215-6238F06193AD}" type="parTrans" cxnId="{F24EE8D3-C129-4DCD-B237-BC9CDFC31CC9}">
      <dgm:prSet custT="1"/>
      <dgm:spPr/>
      <dgm:t>
        <a:bodyPr/>
        <a:lstStyle/>
        <a:p>
          <a:endParaRPr lang="en-IN" sz="500">
            <a:solidFill>
              <a:schemeClr val="bg1"/>
            </a:solidFill>
          </a:endParaRPr>
        </a:p>
      </dgm:t>
    </dgm:pt>
    <dgm:pt modelId="{8B597D46-AE80-4A41-8E5A-684592D9EC35}" type="pres">
      <dgm:prSet presAssocID="{96F98ED3-AE8D-43DF-AF69-27108BAEEC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EFEC3DA-1D36-4144-8A25-4C466B4DCBE7}" type="pres">
      <dgm:prSet presAssocID="{81DE9F6F-5761-42DF-A044-597590A220B1}" presName="centerShape" presStyleLbl="node0" presStyleIdx="0" presStyleCnt="1" custLinFactNeighborY="372"/>
      <dgm:spPr/>
      <dgm:t>
        <a:bodyPr/>
        <a:lstStyle/>
        <a:p>
          <a:endParaRPr lang="en-IN"/>
        </a:p>
      </dgm:t>
    </dgm:pt>
    <dgm:pt modelId="{90997AFB-713E-4285-ADF4-395AE5D3A09B}" type="pres">
      <dgm:prSet presAssocID="{E69DF142-3A52-4BA6-99C4-2B0C1BF4E16C}" presName="Name9" presStyleLbl="parChTrans1D2" presStyleIdx="0" presStyleCnt="6"/>
      <dgm:spPr/>
      <dgm:t>
        <a:bodyPr/>
        <a:lstStyle/>
        <a:p>
          <a:endParaRPr lang="en-IN"/>
        </a:p>
      </dgm:t>
    </dgm:pt>
    <dgm:pt modelId="{8A3E0804-C038-4EF9-BE35-C28B1ECDC9B7}" type="pres">
      <dgm:prSet presAssocID="{E69DF142-3A52-4BA6-99C4-2B0C1BF4E16C}" presName="connTx" presStyleLbl="parChTrans1D2" presStyleIdx="0" presStyleCnt="6"/>
      <dgm:spPr/>
      <dgm:t>
        <a:bodyPr/>
        <a:lstStyle/>
        <a:p>
          <a:endParaRPr lang="en-IN"/>
        </a:p>
      </dgm:t>
    </dgm:pt>
    <dgm:pt modelId="{4429DA8A-A1B2-413D-9AC2-69CE62ADB11D}" type="pres">
      <dgm:prSet presAssocID="{02A3F8EB-A751-400A-A60E-6F824DA76C47}" presName="node" presStyleLbl="node1" presStyleIdx="0" presStyleCnt="6" custScaleX="110573" custScaleY="1109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30ED1A-4474-49BF-8046-9896F85B5FEB}" type="pres">
      <dgm:prSet presAssocID="{47225CAE-2218-42B9-8E4D-DC7D3A91D4CD}" presName="Name9" presStyleLbl="parChTrans1D2" presStyleIdx="1" presStyleCnt="6"/>
      <dgm:spPr/>
      <dgm:t>
        <a:bodyPr/>
        <a:lstStyle/>
        <a:p>
          <a:endParaRPr lang="en-IN"/>
        </a:p>
      </dgm:t>
    </dgm:pt>
    <dgm:pt modelId="{EFA094E0-07C3-4888-BA05-6ED1D6D8A66A}" type="pres">
      <dgm:prSet presAssocID="{47225CAE-2218-42B9-8E4D-DC7D3A91D4CD}" presName="connTx" presStyleLbl="parChTrans1D2" presStyleIdx="1" presStyleCnt="6"/>
      <dgm:spPr/>
      <dgm:t>
        <a:bodyPr/>
        <a:lstStyle/>
        <a:p>
          <a:endParaRPr lang="en-IN"/>
        </a:p>
      </dgm:t>
    </dgm:pt>
    <dgm:pt modelId="{733A391D-0141-4AC3-A59A-01A6DB71DBC1}" type="pres">
      <dgm:prSet presAssocID="{74345B89-57A0-4434-8F34-B5C2C76645D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F15F43-7E8E-4C7E-BF12-E961274664FA}" type="pres">
      <dgm:prSet presAssocID="{A0BB29B7-0D67-42CC-B215-6238F06193AD}" presName="Name9" presStyleLbl="parChTrans1D2" presStyleIdx="2" presStyleCnt="6"/>
      <dgm:spPr/>
      <dgm:t>
        <a:bodyPr/>
        <a:lstStyle/>
        <a:p>
          <a:endParaRPr lang="en-IN"/>
        </a:p>
      </dgm:t>
    </dgm:pt>
    <dgm:pt modelId="{F0C1646C-4665-465A-9714-2DD2303515B6}" type="pres">
      <dgm:prSet presAssocID="{A0BB29B7-0D67-42CC-B215-6238F06193AD}" presName="connTx" presStyleLbl="parChTrans1D2" presStyleIdx="2" presStyleCnt="6"/>
      <dgm:spPr/>
      <dgm:t>
        <a:bodyPr/>
        <a:lstStyle/>
        <a:p>
          <a:endParaRPr lang="en-IN"/>
        </a:p>
      </dgm:t>
    </dgm:pt>
    <dgm:pt modelId="{5796DA38-7F44-4A2C-B3ED-AA57FA2F0E1D}" type="pres">
      <dgm:prSet presAssocID="{7CAD94B3-DB4B-44D6-8661-B909E269B3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7A6050-1CE0-4D64-9FF6-4993F289C522}" type="pres">
      <dgm:prSet presAssocID="{116EAE5C-4B5A-4DEF-97B5-C6A22B2BF82F}" presName="Name9" presStyleLbl="parChTrans1D2" presStyleIdx="3" presStyleCnt="6"/>
      <dgm:spPr/>
      <dgm:t>
        <a:bodyPr/>
        <a:lstStyle/>
        <a:p>
          <a:endParaRPr lang="en-IN"/>
        </a:p>
      </dgm:t>
    </dgm:pt>
    <dgm:pt modelId="{4E6BABE9-B461-44F0-912D-5796F6A1119D}" type="pres">
      <dgm:prSet presAssocID="{116EAE5C-4B5A-4DEF-97B5-C6A22B2BF82F}" presName="connTx" presStyleLbl="parChTrans1D2" presStyleIdx="3" presStyleCnt="6"/>
      <dgm:spPr/>
      <dgm:t>
        <a:bodyPr/>
        <a:lstStyle/>
        <a:p>
          <a:endParaRPr lang="en-IN"/>
        </a:p>
      </dgm:t>
    </dgm:pt>
    <dgm:pt modelId="{5543F46D-9AB1-4759-B10A-C32485DF61E7}" type="pres">
      <dgm:prSet presAssocID="{D177FCA6-9453-46D0-861C-A1DB51E57781}" presName="node" presStyleLbl="node1" presStyleIdx="3" presStyleCnt="6" custScaleX="109074" custScaleY="1125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765AD8-D1D1-4379-BB2D-7F906B7655E0}" type="pres">
      <dgm:prSet presAssocID="{66593C85-7C11-450A-9CF3-9FA325F191A9}" presName="Name9" presStyleLbl="parChTrans1D2" presStyleIdx="4" presStyleCnt="6"/>
      <dgm:spPr/>
      <dgm:t>
        <a:bodyPr/>
        <a:lstStyle/>
        <a:p>
          <a:endParaRPr lang="en-IN"/>
        </a:p>
      </dgm:t>
    </dgm:pt>
    <dgm:pt modelId="{DB879C71-B0B6-4CAE-8540-5C87F63C6EA9}" type="pres">
      <dgm:prSet presAssocID="{66593C85-7C11-450A-9CF3-9FA325F191A9}" presName="connTx" presStyleLbl="parChTrans1D2" presStyleIdx="4" presStyleCnt="6"/>
      <dgm:spPr/>
      <dgm:t>
        <a:bodyPr/>
        <a:lstStyle/>
        <a:p>
          <a:endParaRPr lang="en-IN"/>
        </a:p>
      </dgm:t>
    </dgm:pt>
    <dgm:pt modelId="{9E34E60C-9D3E-47EF-95D6-3E7F62650364}" type="pres">
      <dgm:prSet presAssocID="{7C75362A-7A5A-4727-A3EF-3483B3AD4CD0}" presName="node" presStyleLbl="node1" presStyleIdx="4" presStyleCnt="6" custScaleX="116020" custScaleY="1114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AAEEBD-6623-46CC-8F32-E21456C58628}" type="pres">
      <dgm:prSet presAssocID="{02A3757C-30CD-486B-9BA5-921FA921BB8F}" presName="Name9" presStyleLbl="parChTrans1D2" presStyleIdx="5" presStyleCnt="6"/>
      <dgm:spPr/>
      <dgm:t>
        <a:bodyPr/>
        <a:lstStyle/>
        <a:p>
          <a:endParaRPr lang="en-IN"/>
        </a:p>
      </dgm:t>
    </dgm:pt>
    <dgm:pt modelId="{9AFD7768-9EFB-4321-9336-9AD102F63AC7}" type="pres">
      <dgm:prSet presAssocID="{02A3757C-30CD-486B-9BA5-921FA921BB8F}" presName="connTx" presStyleLbl="parChTrans1D2" presStyleIdx="5" presStyleCnt="6"/>
      <dgm:spPr/>
      <dgm:t>
        <a:bodyPr/>
        <a:lstStyle/>
        <a:p>
          <a:endParaRPr lang="en-IN"/>
        </a:p>
      </dgm:t>
    </dgm:pt>
    <dgm:pt modelId="{DADB53E5-98C6-489A-A6C2-6CD9D00A453E}" type="pres">
      <dgm:prSet presAssocID="{3FCC8BC1-A198-4DC4-A48E-CEBD0CB23230}" presName="node" presStyleLbl="node1" presStyleIdx="5" presStyleCnt="6" custScaleX="113021" custScaleY="1104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4AB7BBA-9A6F-4477-B30D-81387068FFD2}" type="presOf" srcId="{02A3757C-30CD-486B-9BA5-921FA921BB8F}" destId="{14AAEEBD-6623-46CC-8F32-E21456C58628}" srcOrd="0" destOrd="0" presId="urn:microsoft.com/office/officeart/2005/8/layout/radial1"/>
    <dgm:cxn modelId="{FCD033B4-5183-4A1B-8713-EEEA0E4CC752}" srcId="{96F98ED3-AE8D-43DF-AF69-27108BAEEC75}" destId="{81DE9F6F-5761-42DF-A044-597590A220B1}" srcOrd="0" destOrd="0" parTransId="{F605F8D8-0904-42FE-A637-3EE20A7438BA}" sibTransId="{EC38C251-E52B-47E2-9012-7A31EF6BAA21}"/>
    <dgm:cxn modelId="{464FECE6-C3ED-4F78-A746-74342A524515}" type="presOf" srcId="{3FCC8BC1-A198-4DC4-A48E-CEBD0CB23230}" destId="{DADB53E5-98C6-489A-A6C2-6CD9D00A453E}" srcOrd="0" destOrd="0" presId="urn:microsoft.com/office/officeart/2005/8/layout/radial1"/>
    <dgm:cxn modelId="{399D6C81-7E45-4965-83BF-A6DB73EE3F94}" srcId="{81DE9F6F-5761-42DF-A044-597590A220B1}" destId="{7C75362A-7A5A-4727-A3EF-3483B3AD4CD0}" srcOrd="4" destOrd="0" parTransId="{66593C85-7C11-450A-9CF3-9FA325F191A9}" sibTransId="{8470D638-DB47-4A24-BF7A-77542FE30E2B}"/>
    <dgm:cxn modelId="{9AB5DA62-7EC5-49C2-9833-A8FEF263E48B}" type="presOf" srcId="{81DE9F6F-5761-42DF-A044-597590A220B1}" destId="{FEFEC3DA-1D36-4144-8A25-4C466B4DCBE7}" srcOrd="0" destOrd="0" presId="urn:microsoft.com/office/officeart/2005/8/layout/radial1"/>
    <dgm:cxn modelId="{137F8C89-FB40-47F6-8127-1955E243EED5}" type="presOf" srcId="{02A3F8EB-A751-400A-A60E-6F824DA76C47}" destId="{4429DA8A-A1B2-413D-9AC2-69CE62ADB11D}" srcOrd="0" destOrd="0" presId="urn:microsoft.com/office/officeart/2005/8/layout/radial1"/>
    <dgm:cxn modelId="{06439B2F-C988-4494-A98C-653697CBE166}" type="presOf" srcId="{116EAE5C-4B5A-4DEF-97B5-C6A22B2BF82F}" destId="{557A6050-1CE0-4D64-9FF6-4993F289C522}" srcOrd="0" destOrd="0" presId="urn:microsoft.com/office/officeart/2005/8/layout/radial1"/>
    <dgm:cxn modelId="{4B7B194C-B355-46F3-B0D8-AAF03C772FA7}" type="presOf" srcId="{66593C85-7C11-450A-9CF3-9FA325F191A9}" destId="{DB879C71-B0B6-4CAE-8540-5C87F63C6EA9}" srcOrd="1" destOrd="0" presId="urn:microsoft.com/office/officeart/2005/8/layout/radial1"/>
    <dgm:cxn modelId="{6B633735-8CFC-4751-9F4A-EC492E56CB12}" type="presOf" srcId="{74345B89-57A0-4434-8F34-B5C2C76645DD}" destId="{733A391D-0141-4AC3-A59A-01A6DB71DBC1}" srcOrd="0" destOrd="0" presId="urn:microsoft.com/office/officeart/2005/8/layout/radial1"/>
    <dgm:cxn modelId="{63E441A1-3415-410D-8682-A0C1C8AAA1F9}" type="presOf" srcId="{E69DF142-3A52-4BA6-99C4-2B0C1BF4E16C}" destId="{8A3E0804-C038-4EF9-BE35-C28B1ECDC9B7}" srcOrd="1" destOrd="0" presId="urn:microsoft.com/office/officeart/2005/8/layout/radial1"/>
    <dgm:cxn modelId="{7553174F-AB3F-4557-A006-54CCBD4A25F0}" type="presOf" srcId="{02A3757C-30CD-486B-9BA5-921FA921BB8F}" destId="{9AFD7768-9EFB-4321-9336-9AD102F63AC7}" srcOrd="1" destOrd="0" presId="urn:microsoft.com/office/officeart/2005/8/layout/radial1"/>
    <dgm:cxn modelId="{35D76E00-D3C2-46A4-960D-2330BB843D20}" type="presOf" srcId="{47225CAE-2218-42B9-8E4D-DC7D3A91D4CD}" destId="{0D30ED1A-4474-49BF-8046-9896F85B5FEB}" srcOrd="0" destOrd="0" presId="urn:microsoft.com/office/officeart/2005/8/layout/radial1"/>
    <dgm:cxn modelId="{FF779A80-11B5-41F7-B864-2298BAE5E74C}" type="presOf" srcId="{7CAD94B3-DB4B-44D6-8661-B909E269B35D}" destId="{5796DA38-7F44-4A2C-B3ED-AA57FA2F0E1D}" srcOrd="0" destOrd="0" presId="urn:microsoft.com/office/officeart/2005/8/layout/radial1"/>
    <dgm:cxn modelId="{47E1AF5D-723F-4173-8DB9-9780EDBB3F7E}" type="presOf" srcId="{66593C85-7C11-450A-9CF3-9FA325F191A9}" destId="{2C765AD8-D1D1-4379-BB2D-7F906B7655E0}" srcOrd="0" destOrd="0" presId="urn:microsoft.com/office/officeart/2005/8/layout/radial1"/>
    <dgm:cxn modelId="{BABC436D-8ADA-4F1D-BCC2-C21AA20B88F1}" type="presOf" srcId="{96F98ED3-AE8D-43DF-AF69-27108BAEEC75}" destId="{8B597D46-AE80-4A41-8E5A-684592D9EC35}" srcOrd="0" destOrd="0" presId="urn:microsoft.com/office/officeart/2005/8/layout/radial1"/>
    <dgm:cxn modelId="{F5F2782F-FC19-42AF-B648-F64FCF0BF775}" type="presOf" srcId="{47225CAE-2218-42B9-8E4D-DC7D3A91D4CD}" destId="{EFA094E0-07C3-4888-BA05-6ED1D6D8A66A}" srcOrd="1" destOrd="0" presId="urn:microsoft.com/office/officeart/2005/8/layout/radial1"/>
    <dgm:cxn modelId="{C5A5B1ED-ACDA-4C1F-8C51-73E256F0DD1C}" type="presOf" srcId="{D177FCA6-9453-46D0-861C-A1DB51E57781}" destId="{5543F46D-9AB1-4759-B10A-C32485DF61E7}" srcOrd="0" destOrd="0" presId="urn:microsoft.com/office/officeart/2005/8/layout/radial1"/>
    <dgm:cxn modelId="{90002B95-6296-49BF-B700-2476957CB4FA}" type="presOf" srcId="{7C75362A-7A5A-4727-A3EF-3483B3AD4CD0}" destId="{9E34E60C-9D3E-47EF-95D6-3E7F62650364}" srcOrd="0" destOrd="0" presId="urn:microsoft.com/office/officeart/2005/8/layout/radial1"/>
    <dgm:cxn modelId="{11B6EC97-9C46-4FD3-B38B-93FE2654F011}" srcId="{81DE9F6F-5761-42DF-A044-597590A220B1}" destId="{74345B89-57A0-4434-8F34-B5C2C76645DD}" srcOrd="1" destOrd="0" parTransId="{47225CAE-2218-42B9-8E4D-DC7D3A91D4CD}" sibTransId="{5148413A-153C-44EC-B258-032393052236}"/>
    <dgm:cxn modelId="{CEC3E73D-2F44-4DFE-8EB3-6ED0BE06635E}" type="presOf" srcId="{A0BB29B7-0D67-42CC-B215-6238F06193AD}" destId="{F0C1646C-4665-465A-9714-2DD2303515B6}" srcOrd="1" destOrd="0" presId="urn:microsoft.com/office/officeart/2005/8/layout/radial1"/>
    <dgm:cxn modelId="{F24EE8D3-C129-4DCD-B237-BC9CDFC31CC9}" srcId="{81DE9F6F-5761-42DF-A044-597590A220B1}" destId="{7CAD94B3-DB4B-44D6-8661-B909E269B35D}" srcOrd="2" destOrd="0" parTransId="{A0BB29B7-0D67-42CC-B215-6238F06193AD}" sibTransId="{2E905756-C5ED-4974-904C-522B7ED6FDEE}"/>
    <dgm:cxn modelId="{8D534A0B-BD33-4459-A055-B55798BF677B}" srcId="{81DE9F6F-5761-42DF-A044-597590A220B1}" destId="{3FCC8BC1-A198-4DC4-A48E-CEBD0CB23230}" srcOrd="5" destOrd="0" parTransId="{02A3757C-30CD-486B-9BA5-921FA921BB8F}" sibTransId="{6F111F2B-5FC6-4929-A6C5-E1C91C5B2656}"/>
    <dgm:cxn modelId="{6FE06F5E-A334-4527-9F2A-AEC4CEC1A19E}" type="presOf" srcId="{E69DF142-3A52-4BA6-99C4-2B0C1BF4E16C}" destId="{90997AFB-713E-4285-ADF4-395AE5D3A09B}" srcOrd="0" destOrd="0" presId="urn:microsoft.com/office/officeart/2005/8/layout/radial1"/>
    <dgm:cxn modelId="{50B98EAD-98A6-4F7F-8FA7-53C0FAFFAE9A}" type="presOf" srcId="{A0BB29B7-0D67-42CC-B215-6238F06193AD}" destId="{B3F15F43-7E8E-4C7E-BF12-E961274664FA}" srcOrd="0" destOrd="0" presId="urn:microsoft.com/office/officeart/2005/8/layout/radial1"/>
    <dgm:cxn modelId="{90B05C39-2C53-4289-B56C-D66539B09C77}" type="presOf" srcId="{116EAE5C-4B5A-4DEF-97B5-C6A22B2BF82F}" destId="{4E6BABE9-B461-44F0-912D-5796F6A1119D}" srcOrd="1" destOrd="0" presId="urn:microsoft.com/office/officeart/2005/8/layout/radial1"/>
    <dgm:cxn modelId="{FBC874DA-DC98-4EF6-B665-C3548FC79DFB}" srcId="{81DE9F6F-5761-42DF-A044-597590A220B1}" destId="{02A3F8EB-A751-400A-A60E-6F824DA76C47}" srcOrd="0" destOrd="0" parTransId="{E69DF142-3A52-4BA6-99C4-2B0C1BF4E16C}" sibTransId="{9303E6EF-76B6-4CD9-B0C7-79C4C4F9B7F9}"/>
    <dgm:cxn modelId="{595D42FB-214C-4EBA-AC0B-6FAB005E1A60}" srcId="{81DE9F6F-5761-42DF-A044-597590A220B1}" destId="{D177FCA6-9453-46D0-861C-A1DB51E57781}" srcOrd="3" destOrd="0" parTransId="{116EAE5C-4B5A-4DEF-97B5-C6A22B2BF82F}" sibTransId="{AEFC67F9-AB7D-495C-96C5-9F08C6509BA5}"/>
    <dgm:cxn modelId="{7C29D622-24D1-477A-9325-86ED4C6FBEDD}" type="presParOf" srcId="{8B597D46-AE80-4A41-8E5A-684592D9EC35}" destId="{FEFEC3DA-1D36-4144-8A25-4C466B4DCBE7}" srcOrd="0" destOrd="0" presId="urn:microsoft.com/office/officeart/2005/8/layout/radial1"/>
    <dgm:cxn modelId="{0050E10F-DF59-486E-997A-04E493830C8A}" type="presParOf" srcId="{8B597D46-AE80-4A41-8E5A-684592D9EC35}" destId="{90997AFB-713E-4285-ADF4-395AE5D3A09B}" srcOrd="1" destOrd="0" presId="urn:microsoft.com/office/officeart/2005/8/layout/radial1"/>
    <dgm:cxn modelId="{135C2B86-C3D4-454A-B363-B4D0B0A243BB}" type="presParOf" srcId="{90997AFB-713E-4285-ADF4-395AE5D3A09B}" destId="{8A3E0804-C038-4EF9-BE35-C28B1ECDC9B7}" srcOrd="0" destOrd="0" presId="urn:microsoft.com/office/officeart/2005/8/layout/radial1"/>
    <dgm:cxn modelId="{2F0B0E5C-8ED8-4592-A172-6B4B8C0D1B7B}" type="presParOf" srcId="{8B597D46-AE80-4A41-8E5A-684592D9EC35}" destId="{4429DA8A-A1B2-413D-9AC2-69CE62ADB11D}" srcOrd="2" destOrd="0" presId="urn:microsoft.com/office/officeart/2005/8/layout/radial1"/>
    <dgm:cxn modelId="{ABBA5F46-0D6E-43E3-BE5E-E51DE099F7A7}" type="presParOf" srcId="{8B597D46-AE80-4A41-8E5A-684592D9EC35}" destId="{0D30ED1A-4474-49BF-8046-9896F85B5FEB}" srcOrd="3" destOrd="0" presId="urn:microsoft.com/office/officeart/2005/8/layout/radial1"/>
    <dgm:cxn modelId="{7661AF67-1129-4DE9-AAED-8025FFF75532}" type="presParOf" srcId="{0D30ED1A-4474-49BF-8046-9896F85B5FEB}" destId="{EFA094E0-07C3-4888-BA05-6ED1D6D8A66A}" srcOrd="0" destOrd="0" presId="urn:microsoft.com/office/officeart/2005/8/layout/radial1"/>
    <dgm:cxn modelId="{77455B89-B9E4-44BF-BA92-8447EEF1863F}" type="presParOf" srcId="{8B597D46-AE80-4A41-8E5A-684592D9EC35}" destId="{733A391D-0141-4AC3-A59A-01A6DB71DBC1}" srcOrd="4" destOrd="0" presId="urn:microsoft.com/office/officeart/2005/8/layout/radial1"/>
    <dgm:cxn modelId="{A43521BC-C912-49F4-9C16-9D77E5B010EE}" type="presParOf" srcId="{8B597D46-AE80-4A41-8E5A-684592D9EC35}" destId="{B3F15F43-7E8E-4C7E-BF12-E961274664FA}" srcOrd="5" destOrd="0" presId="urn:microsoft.com/office/officeart/2005/8/layout/radial1"/>
    <dgm:cxn modelId="{D8147AA5-24FB-4160-B332-5A19C3FCCE51}" type="presParOf" srcId="{B3F15F43-7E8E-4C7E-BF12-E961274664FA}" destId="{F0C1646C-4665-465A-9714-2DD2303515B6}" srcOrd="0" destOrd="0" presId="urn:microsoft.com/office/officeart/2005/8/layout/radial1"/>
    <dgm:cxn modelId="{9085C48C-3936-4AF5-8C86-2B74C60DDF5D}" type="presParOf" srcId="{8B597D46-AE80-4A41-8E5A-684592D9EC35}" destId="{5796DA38-7F44-4A2C-B3ED-AA57FA2F0E1D}" srcOrd="6" destOrd="0" presId="urn:microsoft.com/office/officeart/2005/8/layout/radial1"/>
    <dgm:cxn modelId="{10FC64B2-5CBA-40C1-949A-E34491C81F01}" type="presParOf" srcId="{8B597D46-AE80-4A41-8E5A-684592D9EC35}" destId="{557A6050-1CE0-4D64-9FF6-4993F289C522}" srcOrd="7" destOrd="0" presId="urn:microsoft.com/office/officeart/2005/8/layout/radial1"/>
    <dgm:cxn modelId="{AC93665B-B29F-4C0B-9177-326519DFBB6C}" type="presParOf" srcId="{557A6050-1CE0-4D64-9FF6-4993F289C522}" destId="{4E6BABE9-B461-44F0-912D-5796F6A1119D}" srcOrd="0" destOrd="0" presId="urn:microsoft.com/office/officeart/2005/8/layout/radial1"/>
    <dgm:cxn modelId="{DAFAE0DF-0472-4098-A39E-FBBDF9DA35CD}" type="presParOf" srcId="{8B597D46-AE80-4A41-8E5A-684592D9EC35}" destId="{5543F46D-9AB1-4759-B10A-C32485DF61E7}" srcOrd="8" destOrd="0" presId="urn:microsoft.com/office/officeart/2005/8/layout/radial1"/>
    <dgm:cxn modelId="{D78F65E2-5944-46C4-A5D9-501C65D26F02}" type="presParOf" srcId="{8B597D46-AE80-4A41-8E5A-684592D9EC35}" destId="{2C765AD8-D1D1-4379-BB2D-7F906B7655E0}" srcOrd="9" destOrd="0" presId="urn:microsoft.com/office/officeart/2005/8/layout/radial1"/>
    <dgm:cxn modelId="{F7D898CB-297C-4DFD-B7FC-68E2F0512C18}" type="presParOf" srcId="{2C765AD8-D1D1-4379-BB2D-7F906B7655E0}" destId="{DB879C71-B0B6-4CAE-8540-5C87F63C6EA9}" srcOrd="0" destOrd="0" presId="urn:microsoft.com/office/officeart/2005/8/layout/radial1"/>
    <dgm:cxn modelId="{7757E9A7-F2F6-427A-9E30-F3052B6C741D}" type="presParOf" srcId="{8B597D46-AE80-4A41-8E5A-684592D9EC35}" destId="{9E34E60C-9D3E-47EF-95D6-3E7F62650364}" srcOrd="10" destOrd="0" presId="urn:microsoft.com/office/officeart/2005/8/layout/radial1"/>
    <dgm:cxn modelId="{7FAB07E1-86F5-4062-9F5A-A334631AFE3A}" type="presParOf" srcId="{8B597D46-AE80-4A41-8E5A-684592D9EC35}" destId="{14AAEEBD-6623-46CC-8F32-E21456C58628}" srcOrd="11" destOrd="0" presId="urn:microsoft.com/office/officeart/2005/8/layout/radial1"/>
    <dgm:cxn modelId="{B76BCCB3-D775-467A-BF31-C2CC777B18C8}" type="presParOf" srcId="{14AAEEBD-6623-46CC-8F32-E21456C58628}" destId="{9AFD7768-9EFB-4321-9336-9AD102F63AC7}" srcOrd="0" destOrd="0" presId="urn:microsoft.com/office/officeart/2005/8/layout/radial1"/>
    <dgm:cxn modelId="{79149FAF-2EF3-4979-B6DE-46F5298E5EDF}" type="presParOf" srcId="{8B597D46-AE80-4A41-8E5A-684592D9EC35}" destId="{DADB53E5-98C6-489A-A6C2-6CD9D00A453E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54D7BE-C20D-4A09-93D8-AD9D48793EC1}" type="datetimeFigureOut">
              <a:rPr lang="en-US" smtClean="0"/>
              <a:pPr/>
              <a:t>5/15/2018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552EEC-2E14-411D-BBAD-049A5920BE6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chiips.org/NFHS/factsheet_%20NFHS-4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nicef.in/Whatwedo/10/Stunt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8429652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Global Hunger Index of India: Analysis of all states, UTs and 114 Backward districts of India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857760"/>
            <a:ext cx="4953000" cy="1752600"/>
          </a:xfrm>
        </p:spPr>
        <p:txBody>
          <a:bodyPr/>
          <a:lstStyle/>
          <a:p>
            <a:pPr algn="ctr"/>
            <a:r>
              <a:rPr lang="en-IN" dirty="0" smtClean="0"/>
              <a:t>               Presented by :</a:t>
            </a:r>
          </a:p>
          <a:p>
            <a:pPr algn="r"/>
            <a:r>
              <a:rPr lang="en-IN" dirty="0" smtClean="0"/>
              <a:t>Dr. Ratan </a:t>
            </a:r>
            <a:r>
              <a:rPr lang="en-IN" dirty="0" err="1" smtClean="0"/>
              <a:t>Shekhawat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8" y="4000528"/>
            <a:ext cx="52108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1500176"/>
          <a:ext cx="8215369" cy="50006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52471"/>
                <a:gridCol w="3779674"/>
                <a:gridCol w="3583224"/>
              </a:tblGrid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s.no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    GHI score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        Category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1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&lt; = 9.9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Low 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2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10.9 to 19.9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Moderate 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3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20.0 to 34.9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Serious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4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35.0 to 49.9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Alarming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33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5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/>
                        <a:t> &gt;= 50.0 </a:t>
                      </a:r>
                      <a:endParaRPr lang="en-IN" sz="200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Extremely alarming</a:t>
                      </a:r>
                      <a:endParaRPr lang="en-IN" sz="2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IN" dirty="0" smtClean="0"/>
              <a:t>GHI Scale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There are disparities in hunger situation of Indian states and UT’s and Districts.</a:t>
            </a:r>
          </a:p>
          <a:p>
            <a:endParaRPr lang="en-IN" dirty="0" smtClean="0"/>
          </a:p>
          <a:p>
            <a:r>
              <a:rPr lang="en-IN" dirty="0" smtClean="0"/>
              <a:t>States having worst score are Jharkhand with  38.37 ,MP with 36.86 and Dadar and Nagar Haveli with 35.60.</a:t>
            </a:r>
          </a:p>
          <a:p>
            <a:endParaRPr lang="en-IN" dirty="0" smtClean="0"/>
          </a:p>
          <a:p>
            <a:r>
              <a:rPr lang="en-IN" dirty="0" smtClean="0"/>
              <a:t>Out of 10 worst performing districts 4 districts are of Jharkhand , they are West </a:t>
            </a:r>
            <a:r>
              <a:rPr lang="en-IN" dirty="0" err="1" smtClean="0"/>
              <a:t>Singhubhum</a:t>
            </a:r>
            <a:r>
              <a:rPr lang="en-IN" dirty="0" smtClean="0"/>
              <a:t> (52.55), </a:t>
            </a:r>
            <a:r>
              <a:rPr lang="en-IN" dirty="0" err="1" smtClean="0"/>
              <a:t>Kunti</a:t>
            </a:r>
            <a:r>
              <a:rPr lang="en-IN" dirty="0" smtClean="0"/>
              <a:t> (50.82 ), </a:t>
            </a:r>
            <a:r>
              <a:rPr lang="en-IN" dirty="0" err="1" smtClean="0"/>
              <a:t>Dumka</a:t>
            </a:r>
            <a:r>
              <a:rPr lang="en-IN" dirty="0" smtClean="0"/>
              <a:t> (47.95 ),  and  </a:t>
            </a:r>
            <a:r>
              <a:rPr lang="en-IN" dirty="0" err="1" smtClean="0"/>
              <a:t>Simdega</a:t>
            </a:r>
            <a:r>
              <a:rPr lang="en-IN" dirty="0" smtClean="0"/>
              <a:t> (47.77).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43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1429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50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1429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r>
              <a:rPr lang="en-IN" dirty="0" smtClean="0"/>
              <a:t>In India none of the state, UT”s and districts fall in low category.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Himachal Pradesh and Manipur falls under moderate category with score 15.38 and 19.47.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Despite of having all indicators </a:t>
            </a:r>
            <a:r>
              <a:rPr lang="en-IN" dirty="0" err="1" smtClean="0"/>
              <a:t>good,Kerala</a:t>
            </a:r>
            <a:r>
              <a:rPr lang="en-IN" dirty="0" smtClean="0"/>
              <a:t> is in serious category of GHI with score 20.41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357166"/>
          <a:ext cx="8929718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IN" dirty="0" smtClean="0"/>
              <a:t>Conclusion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Different states and districts have different reasons for hunger status, therefore require different or according to situations interventions to overcome the hunger.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/>
          <a:lstStyle/>
          <a:p>
            <a:r>
              <a:rPr lang="en-IN" dirty="0" smtClean="0"/>
              <a:t>References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786842" cy="514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dirty="0" smtClean="0"/>
              <a:t>.International Journal of Community Medicine and Public Health </a:t>
            </a:r>
            <a:r>
              <a:rPr lang="en-IN" dirty="0" err="1" smtClean="0"/>
              <a:t>Khobragade</a:t>
            </a:r>
            <a:r>
              <a:rPr lang="en-IN" dirty="0" smtClean="0"/>
              <a:t> AW et al. </a:t>
            </a:r>
            <a:r>
              <a:rPr lang="en-IN" dirty="0" err="1" smtClean="0"/>
              <a:t>Int</a:t>
            </a:r>
            <a:r>
              <a:rPr lang="en-IN" dirty="0" smtClean="0"/>
              <a:t> J Community Med Public Health. 2017 Aug;4(8):2783-2786 </a:t>
            </a:r>
          </a:p>
          <a:p>
            <a:pPr lvl="0"/>
            <a:endParaRPr lang="en-IN" dirty="0" smtClean="0"/>
          </a:p>
          <a:p>
            <a:r>
              <a:rPr lang="en-IN" dirty="0" smtClean="0"/>
              <a:t>International Institute for Population Sciences (IIPS). National Family Health Survey 2015-16. Available at: </a:t>
            </a:r>
            <a:r>
              <a:rPr lang="en-IN" dirty="0" smtClean="0">
                <a:hlinkClick r:id="rId2"/>
              </a:rPr>
              <a:t>http://rchiips.org/NFHS/factsheet_ NFHS-4.shtml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Registrar General &amp; Census Commissioner, India. State of literacy, 2011. Available </a:t>
            </a:r>
            <a:r>
              <a:rPr lang="en-IN" dirty="0" err="1" smtClean="0"/>
              <a:t>at:http</a:t>
            </a:r>
            <a:r>
              <a:rPr lang="en-IN" dirty="0" smtClean="0"/>
              <a:t>://</a:t>
            </a:r>
            <a:r>
              <a:rPr lang="en-IN" dirty="0" err="1" smtClean="0"/>
              <a:t>censusindia.gov.in</a:t>
            </a:r>
            <a:r>
              <a:rPr lang="en-IN" dirty="0" smtClean="0"/>
              <a:t>/2011-prov-results/</a:t>
            </a:r>
            <a:r>
              <a:rPr lang="en-IN" dirty="0" err="1" smtClean="0"/>
              <a:t>data_files</a:t>
            </a:r>
            <a:r>
              <a:rPr lang="en-IN" dirty="0" smtClean="0"/>
              <a:t>/</a:t>
            </a:r>
            <a:r>
              <a:rPr lang="en-IN" dirty="0" err="1" smtClean="0"/>
              <a:t>india</a:t>
            </a:r>
            <a:r>
              <a:rPr lang="en-IN" dirty="0" smtClean="0"/>
              <a:t>/Final_PPT_2011_ chapter6 .</a:t>
            </a:r>
            <a:r>
              <a:rPr lang="en-IN" dirty="0" err="1" smtClean="0"/>
              <a:t>pdf</a:t>
            </a:r>
            <a:r>
              <a:rPr lang="en-IN" dirty="0" smtClean="0"/>
              <a:t> </a:t>
            </a:r>
          </a:p>
          <a:p>
            <a:pPr lvl="0"/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357850"/>
          </a:xfrm>
        </p:spPr>
        <p:txBody>
          <a:bodyPr/>
          <a:lstStyle/>
          <a:p>
            <a:pPr lvl="0"/>
            <a:r>
              <a:rPr lang="en-IN" dirty="0" smtClean="0"/>
              <a:t>International Food Policy Research Institute (IFPRI) Global Hunger Index. 2016 Available at: http://www.ifpri.org/topic/global-hunger-index Accessed on 3 November 2016</a:t>
            </a:r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Von Braun J. The 2009 Global Hunger Index: More Attention to Women’s Role Needed. (Cover story). 2009;89:4–7.</a:t>
            </a:r>
          </a:p>
          <a:p>
            <a:pPr lvl="0"/>
            <a:endParaRPr lang="en-IN" dirty="0" smtClean="0"/>
          </a:p>
          <a:p>
            <a:pPr lvl="0"/>
            <a:r>
              <a:rPr lang="en-IN" u="sng" dirty="0" smtClean="0">
                <a:hlinkClick r:id="rId2"/>
              </a:rPr>
              <a:t>http://unicef.in/Whatwedo/10/Stunting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4071942"/>
            <a:ext cx="8229600" cy="1069848"/>
          </a:xfrm>
        </p:spPr>
        <p:txBody>
          <a:bodyPr/>
          <a:lstStyle/>
          <a:p>
            <a:r>
              <a:rPr lang="en-IN" dirty="0" smtClean="0"/>
              <a:t>                  Thank you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Preface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Objective </a:t>
            </a:r>
          </a:p>
          <a:p>
            <a:r>
              <a:rPr lang="en-IN" dirty="0" smtClean="0"/>
              <a:t>Methodology</a:t>
            </a:r>
          </a:p>
          <a:p>
            <a:r>
              <a:rPr lang="en-IN" dirty="0" smtClean="0"/>
              <a:t>Result</a:t>
            </a:r>
          </a:p>
          <a:p>
            <a:r>
              <a:rPr lang="en-IN" dirty="0" smtClean="0"/>
              <a:t>Factors </a:t>
            </a:r>
          </a:p>
          <a:p>
            <a:r>
              <a:rPr lang="en-IN" dirty="0" smtClean="0"/>
              <a:t>Conclusion </a:t>
            </a:r>
          </a:p>
          <a:p>
            <a:r>
              <a:rPr lang="en-IN" dirty="0" smtClean="0"/>
              <a:t>References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pic>
        <p:nvPicPr>
          <p:cNvPr id="2050" name="Picture 2" descr="C:\Users\ratan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2143125" cy="178595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076" y="3571875"/>
            <a:ext cx="5064518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en-IN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/>
          <a:lstStyle/>
          <a:p>
            <a:r>
              <a:rPr lang="en-IN" dirty="0" smtClean="0"/>
              <a:t>Around 795 million people in the world do not have enough food to lead a healthy active life.</a:t>
            </a:r>
          </a:p>
          <a:p>
            <a:endParaRPr lang="en-IN" dirty="0" smtClean="0"/>
          </a:p>
          <a:p>
            <a:r>
              <a:rPr lang="en-IN" dirty="0" smtClean="0"/>
              <a:t>Asia is on top among all continents with 2/3</a:t>
            </a:r>
            <a:r>
              <a:rPr lang="en-IN" baseline="30000" dirty="0" smtClean="0"/>
              <a:t>rd</a:t>
            </a:r>
            <a:r>
              <a:rPr lang="en-IN" dirty="0" smtClean="0"/>
              <a:t>  hungry people.</a:t>
            </a:r>
          </a:p>
          <a:p>
            <a:endParaRPr lang="en-IN" dirty="0" smtClean="0"/>
          </a:p>
          <a:p>
            <a:r>
              <a:rPr lang="en-IN" dirty="0" smtClean="0"/>
              <a:t>100 million children in developing countries are underweight 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Among Asian countries,  India has a “serious” hunger problem and it ranks 100th out of 119 countries on the global hunger index.</a:t>
            </a:r>
          </a:p>
          <a:p>
            <a:endParaRPr lang="en-IN" dirty="0" smtClean="0"/>
          </a:p>
          <a:p>
            <a:r>
              <a:rPr lang="en-IN" dirty="0" smtClean="0"/>
              <a:t>The country's serious hunger level is driven by high child malnutrition.  </a:t>
            </a:r>
          </a:p>
          <a:p>
            <a:endParaRPr lang="en-IN" dirty="0" smtClean="0"/>
          </a:p>
          <a:p>
            <a:r>
              <a:rPr lang="en-IN" dirty="0" smtClean="0"/>
              <a:t>More than 1/5th of Indian children under five weight too little for their height and over a third are too short for their age. (IFPRI)</a:t>
            </a:r>
          </a:p>
          <a:p>
            <a:endParaRPr lang="en-IN" dirty="0" smtClean="0"/>
          </a:p>
          <a:p>
            <a:r>
              <a:rPr lang="en-IN" dirty="0" smtClean="0"/>
              <a:t>According to IFPRI score is 31.4 in 2017, which is towards seriousness on GHI scale.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To obtain the Global hunger index of States, UT’s and </a:t>
            </a:r>
            <a:r>
              <a:rPr lang="en-IN" b="1" dirty="0" smtClean="0"/>
              <a:t>114</a:t>
            </a:r>
            <a:r>
              <a:rPr lang="en-IN" dirty="0" smtClean="0"/>
              <a:t> backward Districts of India.</a:t>
            </a:r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To discuss the factors responsible for hunger situation.</a:t>
            </a:r>
          </a:p>
          <a:p>
            <a:endParaRPr lang="en-IN" dirty="0"/>
          </a:p>
        </p:txBody>
      </p:sp>
      <p:pic>
        <p:nvPicPr>
          <p:cNvPr id="3075" name="Picture 3" descr="C:\Users\ratan\Desktop\untitl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67"/>
            <a:ext cx="2143125" cy="19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r>
              <a:rPr lang="en-IN" dirty="0" smtClean="0"/>
              <a:t>Methodology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A secondary research was conducted using NFHS 4 and CENSUS 2011 data.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36 states ,UT’s and 114 backward district are selected.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Data  for U5MR of Districts was not there in NFHS4, so taken from Census 2011.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66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r>
              <a:rPr lang="en-IN" dirty="0" smtClean="0"/>
              <a:t>Data entry was done in Microsoft Excel and GHI was calculated by using new formula given by IFPRI.</a:t>
            </a:r>
          </a:p>
          <a:p>
            <a:endParaRPr lang="en-IN" dirty="0" smtClean="0"/>
          </a:p>
          <a:p>
            <a:r>
              <a:rPr lang="en-IN" dirty="0" smtClean="0"/>
              <a:t>There are four components in GHI formula:-</a:t>
            </a:r>
          </a:p>
          <a:p>
            <a:r>
              <a:rPr lang="en-IN" dirty="0" smtClean="0"/>
              <a:t>1. Undernourishment</a:t>
            </a:r>
          </a:p>
          <a:p>
            <a:r>
              <a:rPr lang="en-IN" dirty="0" smtClean="0"/>
              <a:t>2. Child stunting</a:t>
            </a:r>
          </a:p>
          <a:p>
            <a:r>
              <a:rPr lang="en-IN" dirty="0" smtClean="0"/>
              <a:t>3. Child wasting</a:t>
            </a:r>
          </a:p>
          <a:p>
            <a:r>
              <a:rPr lang="en-IN" dirty="0" smtClean="0"/>
              <a:t>4. U5MR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rgbClr val="002060"/>
                </a:solidFill>
              </a:rPr>
              <a:t>Steps for calculating GHI</a:t>
            </a:r>
            <a:endParaRPr lang="en-IN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447" y="3071810"/>
            <a:ext cx="62508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14348" y="928670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392</TotalTime>
  <Words>542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Global Hunger Index of India: Analysis of all states, UTs and 114 Backward districts of India </vt:lpstr>
      <vt:lpstr>Preface </vt:lpstr>
      <vt:lpstr>Introduction </vt:lpstr>
      <vt:lpstr>Slide 4</vt:lpstr>
      <vt:lpstr>Objective </vt:lpstr>
      <vt:lpstr>Methodology </vt:lpstr>
      <vt:lpstr>Slide 7</vt:lpstr>
      <vt:lpstr>Steps for calculating GHI</vt:lpstr>
      <vt:lpstr>Slide 9</vt:lpstr>
      <vt:lpstr>GHI Scale</vt:lpstr>
      <vt:lpstr>Results</vt:lpstr>
      <vt:lpstr>Slide 12</vt:lpstr>
      <vt:lpstr>Slide 13</vt:lpstr>
      <vt:lpstr>Slide 14</vt:lpstr>
      <vt:lpstr>Slide 15</vt:lpstr>
      <vt:lpstr>Conclusion </vt:lpstr>
      <vt:lpstr>References </vt:lpstr>
      <vt:lpstr>Slide 18</vt:lpstr>
      <vt:lpstr>            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Hunger Index of India: Analysis of all states, UTs and 114 Backward districts of India </dc:title>
  <dc:creator>ratan</dc:creator>
  <cp:lastModifiedBy>ratan</cp:lastModifiedBy>
  <cp:revision>19</cp:revision>
  <dcterms:created xsi:type="dcterms:W3CDTF">2018-05-06T16:45:52Z</dcterms:created>
  <dcterms:modified xsi:type="dcterms:W3CDTF">2018-05-15T17:48:21Z</dcterms:modified>
</cp:coreProperties>
</file>