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78" r:id="rId8"/>
    <p:sldId id="279" r:id="rId9"/>
    <p:sldId id="280" r:id="rId10"/>
    <p:sldId id="272" r:id="rId11"/>
    <p:sldId id="275" r:id="rId12"/>
    <p:sldId id="263" r:id="rId13"/>
    <p:sldId id="276" r:id="rId14"/>
    <p:sldId id="274" r:id="rId15"/>
    <p:sldId id="277" r:id="rId16"/>
    <p:sldId id="264" r:id="rId17"/>
    <p:sldId id="265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[Book1]Sheet2!PivotTable4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b="1" u="sng" dirty="0">
                <a:solidFill>
                  <a:schemeClr val="bg1"/>
                </a:solidFill>
                <a:latin typeface="+mj-lt"/>
              </a:rPr>
              <a:t>ABC</a:t>
            </a:r>
            <a:r>
              <a:rPr lang="en-US" b="1" u="sng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u="sng" baseline="0" dirty="0" smtClean="0">
                <a:solidFill>
                  <a:schemeClr val="bg1"/>
                </a:solidFill>
                <a:latin typeface="+mj-lt"/>
              </a:rPr>
              <a:t>ANALYSIS OF PERSENTAGE VALVE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pattFill prst="dkUpDiag">
            <a:fgClr>
              <a:srgbClr val="92D05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2"/>
        <c:spPr>
          <a:pattFill prst="dkUpDiag">
            <a:fgClr>
              <a:srgbClr val="FFC00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3"/>
        <c:spPr>
          <a:pattFill prst="dkUpDiag">
            <a:fgClr>
              <a:srgbClr val="00B0F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4"/>
        <c:spPr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pattFill prst="dkUpDiag">
            <a:fgClr>
              <a:srgbClr val="FFC00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6"/>
        <c:spPr>
          <a:pattFill prst="dkUpDiag">
            <a:fgClr>
              <a:srgbClr val="00B0F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7"/>
        <c:spPr>
          <a:pattFill prst="dkUpDiag">
            <a:fgClr>
              <a:srgbClr val="92D05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8"/>
        <c:spPr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1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pattFill prst="dkUpDiag">
            <a:fgClr>
              <a:srgbClr val="FFC00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10"/>
        <c:spPr>
          <a:pattFill prst="dkUpDiag">
            <a:fgClr>
              <a:srgbClr val="00B0F0"/>
            </a:fgClr>
            <a:bgClr>
              <a:schemeClr val="bg1"/>
            </a:bgClr>
          </a:pattFill>
          <a:ln>
            <a:noFill/>
          </a:ln>
          <a:effectLst/>
        </c:spPr>
      </c:pivotFmt>
      <c:pivotFmt>
        <c:idx val="11"/>
        <c:spPr>
          <a:pattFill prst="dkUpDiag">
            <a:fgClr>
              <a:srgbClr val="92D050"/>
            </a:fgClr>
            <a:bgClr>
              <a:schemeClr val="bg1"/>
            </a:bgClr>
          </a:pattFill>
          <a:ln>
            <a:noFill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Sheet2!$D$12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</c:spPr>
          <c:dPt>
            <c:idx val="0"/>
            <c:bubble3D val="0"/>
            <c:spPr>
              <a:pattFill prst="dkUpDiag">
                <a:fgClr>
                  <a:srgbClr val="FFC00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Pt>
            <c:idx val="1"/>
            <c:bubble3D val="0"/>
            <c:spPr>
              <a:pattFill prst="dkUpDiag">
                <a:fgClr>
                  <a:srgbClr val="00B0F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Pt>
            <c:idx val="2"/>
            <c:bubble3D val="0"/>
            <c:spPr>
              <a:pattFill prst="dkUpDiag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Sheet2!$C$13:$C$16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Sheet2!$D$13:$D$16</c:f>
              <c:numCache>
                <c:formatCode>General</c:formatCode>
                <c:ptCount val="3"/>
                <c:pt idx="0">
                  <c:v>62.18</c:v>
                </c:pt>
                <c:pt idx="1">
                  <c:v>27.94</c:v>
                </c:pt>
                <c:pt idx="2">
                  <c:v>9.8800000000000008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CC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[Book1]Sheet3!PivotTable7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b="1" u="sng" dirty="0">
                <a:solidFill>
                  <a:schemeClr val="bg1"/>
                </a:solidFill>
                <a:latin typeface="+mj-lt"/>
              </a:rPr>
              <a:t>VED</a:t>
            </a:r>
            <a:r>
              <a:rPr lang="en-US" b="1" u="sng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u="sng" baseline="0" dirty="0" smtClean="0">
                <a:solidFill>
                  <a:schemeClr val="bg1"/>
                </a:solidFill>
                <a:latin typeface="+mj-lt"/>
              </a:rPr>
              <a:t>ANALYSIS OF PERCENTAGE VALUE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pattFill prst="dkUpDiag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2"/>
        <c:spPr>
          <a:pattFill prst="dkUpDiag">
            <a:fgClr>
              <a:srgbClr val="00B0F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3"/>
        <c:spPr>
          <a:pattFill prst="dkUpDiag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pattFill prst="dkUpDiag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6"/>
        <c:spPr>
          <a:pattFill prst="dkUpDiag">
            <a:fgClr>
              <a:srgbClr val="00B0F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7"/>
        <c:spPr>
          <a:pattFill prst="dkUpDiag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bg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pattFill prst="dkUpDiag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10"/>
        <c:spPr>
          <a:pattFill prst="dkUpDiag">
            <a:fgClr>
              <a:srgbClr val="00B0F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  <c:pivotFmt>
        <c:idx val="11"/>
        <c:spPr>
          <a:pattFill prst="dkUpDiag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bg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Sheet3!$E$7</c:f>
              <c:strCache>
                <c:ptCount val="1"/>
                <c:pt idx="0">
                  <c:v>Total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pattFill prst="dkUpDiag">
                <a:fgClr>
                  <a:srgbClr val="FFC000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pattFill prst="dkUpDiag">
                <a:fgClr>
                  <a:srgbClr val="00B0F0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pattFill prst="dkUpDiag">
                <a:fgClr>
                  <a:srgbClr val="92D050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Sheet3!$D$8:$D$11</c:f>
              <c:strCache>
                <c:ptCount val="3"/>
                <c:pt idx="0">
                  <c:v>D</c:v>
                </c:pt>
                <c:pt idx="1">
                  <c:v>E</c:v>
                </c:pt>
                <c:pt idx="2">
                  <c:v>V</c:v>
                </c:pt>
              </c:strCache>
            </c:strRef>
          </c:cat>
          <c:val>
            <c:numRef>
              <c:f>Sheet3!$E$8:$E$11</c:f>
              <c:numCache>
                <c:formatCode>General</c:formatCode>
                <c:ptCount val="3"/>
                <c:pt idx="0">
                  <c:v>13.34</c:v>
                </c:pt>
                <c:pt idx="1">
                  <c:v>23.69</c:v>
                </c:pt>
                <c:pt idx="2">
                  <c:v>62.97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CC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[CORRECTED.xlsx]Sheet2!PivotTable15</c:name>
    <c:fmtId val="-1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rgbClr val="00B0F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layout/>
            </c:ext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rgbClr val="92D050"/>
          </a:solidFill>
          <a:ln>
            <a:noFill/>
          </a:ln>
          <a:effectLst/>
        </c:spPr>
      </c:pivotFmt>
      <c:pivotFmt>
        <c:idx val="3"/>
        <c:spPr>
          <a:solidFill>
            <a:srgbClr val="92D050"/>
          </a:solidFill>
          <a:ln>
            <a:noFill/>
          </a:ln>
          <a:effectLst/>
        </c:spPr>
      </c:pivotFmt>
      <c:pivotFmt>
        <c:idx val="4"/>
        <c:spPr>
          <a:solidFill>
            <a:srgbClr val="92D050"/>
          </a:solidFill>
          <a:ln>
            <a:noFill/>
          </a:ln>
          <a:effectLst/>
        </c:spPr>
      </c:pivotFmt>
      <c:pivotFmt>
        <c:idx val="5"/>
        <c:spPr>
          <a:solidFill>
            <a:srgbClr val="FFC000"/>
          </a:solidFill>
          <a:ln>
            <a:noFill/>
          </a:ln>
          <a:effectLst/>
        </c:spPr>
      </c:pivotFmt>
      <c:pivotFmt>
        <c:idx val="6"/>
        <c:spPr>
          <a:solidFill>
            <a:srgbClr val="00B0F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</c:pivotFmt>
      <c:pivotFmt>
        <c:idx val="8"/>
        <c:spPr>
          <a:solidFill>
            <a:srgbClr val="92D050"/>
          </a:solidFill>
          <a:ln>
            <a:noFill/>
          </a:ln>
          <a:effectLst/>
        </c:spPr>
      </c:pivotFmt>
      <c:pivotFmt>
        <c:idx val="9"/>
        <c:spPr>
          <a:solidFill>
            <a:srgbClr val="92D050"/>
          </a:solidFill>
          <a:ln>
            <a:noFill/>
          </a:ln>
          <a:effectLst/>
        </c:spPr>
      </c:pivotFmt>
      <c:pivotFmt>
        <c:idx val="10"/>
        <c:spPr>
          <a:solidFill>
            <a:srgbClr val="FFC000"/>
          </a:solidFill>
          <a:ln>
            <a:noFill/>
          </a:ln>
          <a:effectLst/>
        </c:spPr>
      </c:pivotFmt>
      <c:pivotFmt>
        <c:idx val="11"/>
        <c:spPr>
          <a:solidFill>
            <a:srgbClr val="00B0F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spPr>
          <a:solidFill>
            <a:srgbClr val="92D050"/>
          </a:solidFill>
          <a:ln>
            <a:noFill/>
          </a:ln>
          <a:effectLst/>
        </c:spPr>
      </c:pivotFmt>
      <c:pivotFmt>
        <c:idx val="13"/>
        <c:spPr>
          <a:solidFill>
            <a:srgbClr val="92D050"/>
          </a:solidFill>
          <a:ln>
            <a:noFill/>
          </a:ln>
          <a:effectLst/>
        </c:spPr>
      </c:pivotFmt>
      <c:pivotFmt>
        <c:idx val="14"/>
        <c:spPr>
          <a:solidFill>
            <a:srgbClr val="92D050"/>
          </a:solidFill>
          <a:ln>
            <a:noFill/>
          </a:ln>
          <a:effectLst/>
        </c:spPr>
      </c:pivotFmt>
      <c:pivotFmt>
        <c:idx val="15"/>
        <c:spPr>
          <a:solidFill>
            <a:srgbClr val="FFC000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Sheet2!$A$2:$A$14</c:f>
              <c:multiLvlStrCache>
                <c:ptCount val="9"/>
                <c:lvl>
                  <c:pt idx="0">
                    <c:v>AD</c:v>
                  </c:pt>
                  <c:pt idx="1">
                    <c:v>AE</c:v>
                  </c:pt>
                  <c:pt idx="2">
                    <c:v>AV</c:v>
                  </c:pt>
                  <c:pt idx="3">
                    <c:v>BV</c:v>
                  </c:pt>
                  <c:pt idx="4">
                    <c:v>CV</c:v>
                  </c:pt>
                  <c:pt idx="5">
                    <c:v>BD</c:v>
                  </c:pt>
                  <c:pt idx="6">
                    <c:v>BE</c:v>
                  </c:pt>
                  <c:pt idx="7">
                    <c:v>CE</c:v>
                  </c:pt>
                  <c:pt idx="8">
                    <c:v>CD</c:v>
                  </c:pt>
                </c:lvl>
                <c:lvl>
                  <c:pt idx="0">
                    <c:v>CATEGORY I</c:v>
                  </c:pt>
                  <c:pt idx="5">
                    <c:v>CATEGORY II</c:v>
                  </c:pt>
                  <c:pt idx="8">
                    <c:v>CATEGORY III</c:v>
                  </c:pt>
                </c:lvl>
              </c:multiLvlStrCache>
            </c:multiLvlStrRef>
          </c:cat>
          <c:val>
            <c:numRef>
              <c:f>Sheet2!$B$2:$B$14</c:f>
              <c:numCache>
                <c:formatCode>General</c:formatCode>
                <c:ptCount val="9"/>
                <c:pt idx="0">
                  <c:v>3</c:v>
                </c:pt>
                <c:pt idx="1">
                  <c:v>8</c:v>
                </c:pt>
                <c:pt idx="2">
                  <c:v>14</c:v>
                </c:pt>
                <c:pt idx="3">
                  <c:v>22</c:v>
                </c:pt>
                <c:pt idx="4">
                  <c:v>56</c:v>
                </c:pt>
                <c:pt idx="5">
                  <c:v>8</c:v>
                </c:pt>
                <c:pt idx="6">
                  <c:v>3</c:v>
                </c:pt>
                <c:pt idx="7">
                  <c:v>27</c:v>
                </c:pt>
                <c:pt idx="8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034240"/>
        <c:axId val="35035776"/>
      </c:barChart>
      <c:catAx>
        <c:axId val="3503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5776"/>
        <c:crosses val="autoZero"/>
        <c:auto val="1"/>
        <c:lblAlgn val="ctr"/>
        <c:lblOffset val="100"/>
        <c:noMultiLvlLbl val="0"/>
      </c:catAx>
      <c:valAx>
        <c:axId val="3503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4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9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17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73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2"/>
            <a:ext cx="3297256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0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3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8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34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9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04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19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65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079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03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420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23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9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3"/>
            <a:ext cx="131445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87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5/29/2018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61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48" y="304800"/>
            <a:ext cx="7565152" cy="3329581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Procurement 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 of OPEX Items for a Hospital Upgrading  from 50 to 80 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Bed </a:t>
            </a:r>
            <a:endParaRPr lang="en-GB" sz="40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LT COL TUSHAR SRIVASTAVA</a:t>
            </a:r>
            <a:endParaRPr lang="en-GB" sz="24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8507016" cy="140053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Inventory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Categorisation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Technique</a:t>
            </a:r>
            <a:endParaRPr lang="en-IN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10600" cy="4648200"/>
          </a:xfrm>
        </p:spPr>
        <p:txBody>
          <a:bodyPr/>
          <a:lstStyle/>
          <a:p>
            <a:pPr marL="0" indent="0">
              <a:buNone/>
            </a:pPr>
            <a:r>
              <a:rPr lang="en-IN" b="1" u="sng" dirty="0"/>
              <a:t>ABC </a:t>
            </a:r>
            <a:r>
              <a:rPr lang="en-IN" b="1" u="sng" dirty="0" smtClean="0"/>
              <a:t>Analysis-</a:t>
            </a:r>
            <a:r>
              <a:rPr lang="en-IN" b="1" dirty="0" smtClean="0"/>
              <a:t> </a:t>
            </a:r>
            <a:r>
              <a:rPr lang="en-IN" dirty="0"/>
              <a:t>It is an inventory categorization technique </a:t>
            </a:r>
            <a:r>
              <a:rPr lang="en-US" dirty="0" smtClean="0"/>
              <a:t>totally based on cost of items. </a:t>
            </a:r>
          </a:p>
          <a:p>
            <a:pPr marL="0" indent="0">
              <a:buNone/>
            </a:pPr>
            <a:r>
              <a:rPr lang="en-IN" dirty="0"/>
              <a:t>Selective Inventory </a:t>
            </a:r>
            <a:r>
              <a:rPr lang="en-IN" dirty="0" smtClean="0"/>
              <a:t>Control Policies </a:t>
            </a:r>
            <a:r>
              <a:rPr lang="en-IN" dirty="0"/>
              <a:t>based on ABC </a:t>
            </a:r>
            <a:r>
              <a:rPr lang="en-IN" dirty="0" smtClean="0"/>
              <a:t>category </a:t>
            </a:r>
            <a:r>
              <a:rPr lang="en-IN" dirty="0"/>
              <a:t>is utilized under following conditions:-</a:t>
            </a:r>
            <a:r>
              <a:rPr lang="en-US" dirty="0" smtClean="0"/>
              <a:t>. </a:t>
            </a:r>
          </a:p>
          <a:p>
            <a:pPr lvl="0" fontAlgn="base"/>
            <a:r>
              <a:rPr lang="en-IN" b="1" dirty="0"/>
              <a:t>A Items: </a:t>
            </a:r>
            <a:r>
              <a:rPr lang="en-IN" b="1" dirty="0" smtClean="0"/>
              <a:t> </a:t>
            </a:r>
            <a:r>
              <a:rPr lang="en-IN" dirty="0" smtClean="0"/>
              <a:t>Very </a:t>
            </a:r>
            <a:r>
              <a:rPr lang="en-IN" dirty="0"/>
              <a:t>tight control and accurate records</a:t>
            </a:r>
          </a:p>
          <a:p>
            <a:pPr lvl="0" fontAlgn="base"/>
            <a:r>
              <a:rPr lang="en-IN" b="1" dirty="0"/>
              <a:t>B Items: </a:t>
            </a:r>
            <a:r>
              <a:rPr lang="en-IN" b="1" dirty="0" smtClean="0"/>
              <a:t>  </a:t>
            </a:r>
            <a:r>
              <a:rPr lang="en-IN" dirty="0" smtClean="0"/>
              <a:t>Less </a:t>
            </a:r>
            <a:r>
              <a:rPr lang="en-IN" dirty="0"/>
              <a:t>tightly controlled and good records</a:t>
            </a:r>
          </a:p>
          <a:p>
            <a:pPr lvl="0" fontAlgn="base"/>
            <a:r>
              <a:rPr lang="en-IN" b="1" dirty="0"/>
              <a:t>C Items: </a:t>
            </a:r>
            <a:r>
              <a:rPr lang="en-IN" b="1" dirty="0" smtClean="0"/>
              <a:t> </a:t>
            </a:r>
            <a:r>
              <a:rPr lang="en-IN" dirty="0" smtClean="0"/>
              <a:t>Simplest </a:t>
            </a:r>
            <a:r>
              <a:rPr lang="en-IN" dirty="0"/>
              <a:t>controls possible and minimal </a:t>
            </a:r>
            <a:r>
              <a:rPr lang="en-IN" dirty="0" smtClean="0"/>
              <a:t>records</a:t>
            </a:r>
          </a:p>
          <a:p>
            <a:pPr marL="0" indent="0" fontAlgn="base">
              <a:buNone/>
            </a:pPr>
            <a:r>
              <a:rPr lang="en-IN" b="1" u="sng" dirty="0" smtClean="0"/>
              <a:t>Pareto’s Law</a:t>
            </a:r>
            <a:endParaRPr lang="en-IN" dirty="0"/>
          </a:p>
          <a:p>
            <a:pPr lvl="1" fontAlgn="base">
              <a:buFont typeface="Wingdings" pitchFamily="2" charset="2"/>
              <a:buChar char="Ø"/>
            </a:pPr>
            <a:r>
              <a:rPr lang="en-US" dirty="0" smtClean="0"/>
              <a:t>	10% of Items 70% of cost</a:t>
            </a:r>
          </a:p>
          <a:p>
            <a:pPr lvl="1" fontAlgn="base">
              <a:buFont typeface="Wingdings" pitchFamily="2" charset="2"/>
              <a:buChar char="Ø"/>
            </a:pPr>
            <a:r>
              <a:rPr lang="en-US" dirty="0" smtClean="0"/>
              <a:t>	20</a:t>
            </a:r>
            <a:r>
              <a:rPr lang="en-US" dirty="0"/>
              <a:t>% of Items </a:t>
            </a:r>
            <a:r>
              <a:rPr lang="en-US" dirty="0" smtClean="0"/>
              <a:t>20</a:t>
            </a:r>
            <a:r>
              <a:rPr lang="en-US" dirty="0"/>
              <a:t>% of cost</a:t>
            </a:r>
          </a:p>
          <a:p>
            <a:pPr lvl="1" fontAlgn="base">
              <a:buFont typeface="Wingdings" pitchFamily="2" charset="2"/>
              <a:buChar char="Ø"/>
            </a:pPr>
            <a:r>
              <a:rPr lang="en-US" dirty="0" smtClean="0"/>
              <a:t>	70</a:t>
            </a:r>
            <a:r>
              <a:rPr lang="en-US" dirty="0"/>
              <a:t>% of Items </a:t>
            </a:r>
            <a:r>
              <a:rPr lang="en-US" dirty="0" smtClean="0"/>
              <a:t>10</a:t>
            </a:r>
            <a:r>
              <a:rPr lang="en-US" dirty="0"/>
              <a:t>% of cost</a:t>
            </a:r>
          </a:p>
          <a:p>
            <a:pPr mar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88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228600"/>
            <a:ext cx="7053542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Findings</a:t>
            </a:r>
            <a:b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GB" sz="2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Phase I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555617"/>
              </p:ext>
            </p:extLst>
          </p:nvPr>
        </p:nvGraphicFramePr>
        <p:xfrm>
          <a:off x="1143000" y="1612390"/>
          <a:ext cx="6781800" cy="2070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/>
                <a:gridCol w="1121115"/>
                <a:gridCol w="1212384"/>
                <a:gridCol w="1705748"/>
                <a:gridCol w="1294753"/>
              </a:tblGrid>
              <a:tr h="368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Category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No. of items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% of items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Value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% Value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  <a:tr h="467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25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16.44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1451380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62.18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  <a:tr h="414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IN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35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23.02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651927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27.94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  <a:tr h="467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C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92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60.52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230842</a:t>
                      </a:r>
                      <a:endParaRPr lang="en-IN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9.88</a:t>
                      </a:r>
                      <a:endParaRPr lang="en-IN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7048836"/>
              </p:ext>
            </p:extLst>
          </p:nvPr>
        </p:nvGraphicFramePr>
        <p:xfrm>
          <a:off x="1219201" y="3886200"/>
          <a:ext cx="6781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71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8507016" cy="140053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Inventory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Categorisation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Technique</a:t>
            </a:r>
            <a:endParaRPr lang="en-IN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10600" cy="4648200"/>
          </a:xfrm>
        </p:spPr>
        <p:txBody>
          <a:bodyPr>
            <a:normAutofit/>
          </a:bodyPr>
          <a:lstStyle/>
          <a:p>
            <a:r>
              <a:rPr lang="en-US" b="1" u="sng" dirty="0"/>
              <a:t>VED Analysis</a:t>
            </a:r>
            <a:r>
              <a:rPr lang="en-US" dirty="0"/>
              <a:t> attempts to classify the items used into three broad categories, namely Vital, Essential, and Desirable. The analysis classifies items on the basis of their criticality requirement for the Hospital.</a:t>
            </a:r>
            <a:endParaRPr lang="en-IN" dirty="0"/>
          </a:p>
          <a:p>
            <a:pPr lvl="0"/>
            <a:r>
              <a:rPr lang="en-US" b="1" u="sng" dirty="0" smtClean="0"/>
              <a:t>Vital</a:t>
            </a:r>
            <a:r>
              <a:rPr lang="en-US" b="1" u="sng" dirty="0"/>
              <a:t>:</a:t>
            </a:r>
            <a:r>
              <a:rPr lang="en-US" dirty="0"/>
              <a:t> Vital category items are those items without which the </a:t>
            </a:r>
            <a:r>
              <a:rPr lang="en-US" dirty="0" smtClean="0"/>
              <a:t>activity </a:t>
            </a:r>
            <a:r>
              <a:rPr lang="en-US" dirty="0"/>
              <a:t>of the </a:t>
            </a:r>
            <a:r>
              <a:rPr lang="en-US" dirty="0" smtClean="0"/>
              <a:t>hospital, </a:t>
            </a:r>
            <a:r>
              <a:rPr lang="en-US" dirty="0"/>
              <a:t>would come to a halt, or at least be drastically affected.</a:t>
            </a:r>
            <a:endParaRPr lang="en-IN" dirty="0"/>
          </a:p>
          <a:p>
            <a:pPr lvl="0"/>
            <a:r>
              <a:rPr lang="en-US" b="1" u="sng" dirty="0"/>
              <a:t>Essential:</a:t>
            </a:r>
            <a:r>
              <a:rPr lang="en-US" dirty="0"/>
              <a:t> Essential items are those items whose stock – out cost is very </a:t>
            </a:r>
            <a:r>
              <a:rPr lang="en-US" dirty="0" smtClean="0"/>
              <a:t>high and would cause major disruption.</a:t>
            </a:r>
            <a:endParaRPr lang="en-IN" dirty="0"/>
          </a:p>
          <a:p>
            <a:pPr lvl="0"/>
            <a:r>
              <a:rPr lang="en-US" b="1" u="sng" dirty="0"/>
              <a:t>Desirable:</a:t>
            </a:r>
            <a:r>
              <a:rPr lang="en-US" dirty="0"/>
              <a:t> Desirable items are those items whose stock-out or shortage causes only a minor disruption for a short duration in the production schedule. The cost incurred is very nominal.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06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228600"/>
            <a:ext cx="7053542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Findings</a:t>
            </a:r>
            <a:b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GB" sz="2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Phase II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04254"/>
              </p:ext>
            </p:extLst>
          </p:nvPr>
        </p:nvGraphicFramePr>
        <p:xfrm>
          <a:off x="1295399" y="1447800"/>
          <a:ext cx="6553200" cy="2133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1"/>
                <a:gridCol w="1143000"/>
                <a:gridCol w="1143000"/>
                <a:gridCol w="1371600"/>
                <a:gridCol w="1371599"/>
              </a:tblGrid>
              <a:tr h="829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Category</a:t>
                      </a:r>
                      <a:endParaRPr lang="en-IN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No. of items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% of items</a:t>
                      </a:r>
                      <a:endParaRPr lang="en-IN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Value</a:t>
                      </a:r>
                      <a:endParaRPr lang="en-IN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% Value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  <a:tr h="434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V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94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61.8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1465614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62.97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  <a:tr h="434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E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36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23.68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553125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23.69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  <a:tr h="434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D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22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14.47</a:t>
                      </a:r>
                      <a:endParaRPr lang="en-IN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315410</a:t>
                      </a:r>
                      <a:endParaRPr lang="en-IN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13.34</a:t>
                      </a:r>
                      <a:endParaRPr lang="en-IN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/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43442269"/>
              </p:ext>
            </p:extLst>
          </p:nvPr>
        </p:nvGraphicFramePr>
        <p:xfrm>
          <a:off x="1981200" y="3810000"/>
          <a:ext cx="5181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0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8507016" cy="140053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Inventory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Categorisation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Technique</a:t>
            </a:r>
            <a:endParaRPr lang="en-IN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10600" cy="46482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b="1" u="sng" dirty="0">
                <a:ea typeface="Times New Roman"/>
                <a:cs typeface="Times New Roman"/>
              </a:rPr>
              <a:t>ABC-VED matrix: </a:t>
            </a:r>
            <a:r>
              <a:rPr lang="en-US" dirty="0">
                <a:ea typeface="Times New Roman"/>
                <a:cs typeface="Times New Roman"/>
              </a:rPr>
              <a:t>The ABC-VED matrix was formulated by cross tabulating the ABC and VED analysis. From the resultant combination three categories were classified (categories I, II and III). </a:t>
            </a:r>
            <a:endParaRPr lang="en-US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b="1" u="sng" dirty="0" smtClean="0">
                <a:ea typeface="Times New Roman"/>
                <a:cs typeface="Times New Roman"/>
              </a:rPr>
              <a:t>Category I:</a:t>
            </a:r>
            <a:r>
              <a:rPr lang="en-US" dirty="0" smtClean="0">
                <a:ea typeface="Times New Roman"/>
                <a:cs typeface="Times New Roman"/>
              </a:rPr>
              <a:t> It was </a:t>
            </a:r>
            <a:r>
              <a:rPr lang="en-US" dirty="0">
                <a:ea typeface="Times New Roman"/>
                <a:cs typeface="Times New Roman"/>
              </a:rPr>
              <a:t>constituted by </a:t>
            </a:r>
            <a:r>
              <a:rPr lang="en-US" dirty="0" smtClean="0">
                <a:ea typeface="Times New Roman"/>
                <a:cs typeface="Times New Roman"/>
              </a:rPr>
              <a:t>items </a:t>
            </a:r>
            <a:r>
              <a:rPr lang="en-US" dirty="0">
                <a:ea typeface="Times New Roman"/>
                <a:cs typeface="Times New Roman"/>
              </a:rPr>
              <a:t>belonging to AV, AE, AD, BV and CV sub-categories. </a:t>
            </a:r>
            <a:endParaRPr lang="en-US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b="1" u="sng" dirty="0" smtClean="0">
                <a:ea typeface="Times New Roman"/>
                <a:cs typeface="Times New Roman"/>
              </a:rPr>
              <a:t>Category </a:t>
            </a:r>
            <a:r>
              <a:rPr lang="en-US" b="1" u="sng" dirty="0">
                <a:ea typeface="Times New Roman"/>
                <a:cs typeface="Times New Roman"/>
              </a:rPr>
              <a:t>II </a:t>
            </a:r>
            <a:r>
              <a:rPr lang="en-US" b="1" u="sng" dirty="0" smtClean="0">
                <a:ea typeface="Times New Roman"/>
                <a:cs typeface="Times New Roman"/>
              </a:rPr>
              <a:t>: </a:t>
            </a:r>
            <a:r>
              <a:rPr lang="en-US" dirty="0">
                <a:ea typeface="Times New Roman"/>
                <a:cs typeface="Times New Roman"/>
              </a:rPr>
              <a:t> </a:t>
            </a:r>
            <a:r>
              <a:rPr lang="en-US" dirty="0" smtClean="0">
                <a:ea typeface="Times New Roman"/>
                <a:cs typeface="Times New Roman"/>
              </a:rPr>
              <a:t>Constituted he </a:t>
            </a:r>
            <a:r>
              <a:rPr lang="en-US" dirty="0">
                <a:ea typeface="Times New Roman"/>
                <a:cs typeface="Times New Roman"/>
              </a:rPr>
              <a:t>BE, CE and BD sub-categories </a:t>
            </a:r>
            <a:r>
              <a:rPr lang="en-US" dirty="0" smtClean="0"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b="1" u="sng" dirty="0" smtClean="0">
                <a:ea typeface="Times New Roman"/>
                <a:cs typeface="Times New Roman"/>
              </a:rPr>
              <a:t>Category III</a:t>
            </a:r>
            <a:r>
              <a:rPr lang="en-US" dirty="0" smtClean="0">
                <a:ea typeface="Times New Roman"/>
                <a:cs typeface="Times New Roman"/>
              </a:rPr>
              <a:t>: The </a:t>
            </a:r>
            <a:r>
              <a:rPr lang="en-US" dirty="0">
                <a:ea typeface="Times New Roman"/>
                <a:cs typeface="Times New Roman"/>
              </a:rPr>
              <a:t>remaining drugs in the CD sub </a:t>
            </a:r>
            <a:r>
              <a:rPr lang="en-US" dirty="0" smtClean="0">
                <a:ea typeface="Times New Roman"/>
                <a:cs typeface="Times New Roman"/>
              </a:rPr>
              <a:t>category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78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3299" y="152400"/>
            <a:ext cx="2298879" cy="437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000" b="1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</a:t>
            </a:r>
            <a:endParaRPr lang="en-GB" sz="3200" b="1" u="sng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688157"/>
              </p:ext>
            </p:extLst>
          </p:nvPr>
        </p:nvGraphicFramePr>
        <p:xfrm>
          <a:off x="228600" y="685800"/>
          <a:ext cx="8610601" cy="2667867"/>
        </p:xfrm>
        <a:graphic>
          <a:graphicData uri="http://schemas.openxmlformats.org/drawingml/2006/table">
            <a:tbl>
              <a:tblPr firstRow="1" firstCol="1" bandRow="1"/>
              <a:tblGrid>
                <a:gridCol w="823697"/>
                <a:gridCol w="572896"/>
                <a:gridCol w="728358"/>
                <a:gridCol w="728358"/>
                <a:gridCol w="596944"/>
                <a:gridCol w="572896"/>
                <a:gridCol w="705167"/>
                <a:gridCol w="705167"/>
                <a:gridCol w="596944"/>
                <a:gridCol w="572896"/>
                <a:gridCol w="705167"/>
                <a:gridCol w="705167"/>
                <a:gridCol w="596944"/>
              </a:tblGrid>
              <a:tr h="3733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Category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en-IN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en-IN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IN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296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No. of items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of items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Value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No. of items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of items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Value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No. of items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of items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Value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40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9.21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950300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40.47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5.26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424205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18.17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76875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3.29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IN" sz="1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14.47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404037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17.30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49500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5.26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198390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8.49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36.84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75337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17.76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115360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4.94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40145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95400" y="3505200"/>
            <a:ext cx="99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b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GB" b="1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GB" sz="2800" b="1" u="sng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805551"/>
              </p:ext>
            </p:extLst>
          </p:nvPr>
        </p:nvGraphicFramePr>
        <p:xfrm>
          <a:off x="228603" y="4038600"/>
          <a:ext cx="8686796" cy="2514599"/>
        </p:xfrm>
        <a:graphic>
          <a:graphicData uri="http://schemas.openxmlformats.org/drawingml/2006/table">
            <a:tbl>
              <a:tblPr firstRow="1" firstCol="1" bandRow="1"/>
              <a:tblGrid>
                <a:gridCol w="800472"/>
                <a:gridCol w="556645"/>
                <a:gridCol w="771462"/>
                <a:gridCol w="771462"/>
                <a:gridCol w="580165"/>
                <a:gridCol w="556645"/>
                <a:gridCol w="685223"/>
                <a:gridCol w="685223"/>
                <a:gridCol w="580165"/>
                <a:gridCol w="576245"/>
                <a:gridCol w="771462"/>
                <a:gridCol w="771462"/>
                <a:gridCol w="580165"/>
              </a:tblGrid>
              <a:tr h="2645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Category</a:t>
                      </a:r>
                      <a:endParaRPr lang="en-IN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en-IN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8720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No. of items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of items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Value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No. of items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of items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</a:t>
                      </a:r>
                      <a:endParaRPr lang="en-IN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Value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No. of items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of items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 </a:t>
                      </a:r>
                      <a:endParaRPr lang="en-IN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Value</a:t>
                      </a:r>
                      <a:endParaRPr lang="en-IN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IN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9.21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2161500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43.01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5.26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774690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15.41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3773875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3.80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IN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15.13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708450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14.09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97500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5.26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2768750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8.14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IN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36.18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383270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7.62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17.76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223580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4.44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7.24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366678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9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63416" cy="225425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of ABC - VED Matrix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777076"/>
              </p:ext>
            </p:extLst>
          </p:nvPr>
        </p:nvGraphicFramePr>
        <p:xfrm>
          <a:off x="3172461" y="381000"/>
          <a:ext cx="5742939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1498158"/>
                <a:gridCol w="1272689"/>
                <a:gridCol w="1498158"/>
                <a:gridCol w="1473934"/>
              </a:tblGrid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14(40.47%)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8(21.03%)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3(6.54</a:t>
                      </a: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22(17.30%)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3(1.78%)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8(4.80%)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56(3.22%)</a:t>
                      </a:r>
                      <a:endParaRPr lang="en-IN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27(3.34%)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11(0.64%)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9963"/>
              </p:ext>
            </p:extLst>
          </p:nvPr>
        </p:nvGraphicFramePr>
        <p:xfrm>
          <a:off x="228600" y="2940052"/>
          <a:ext cx="7543800" cy="3866085"/>
        </p:xfrm>
        <a:graphic>
          <a:graphicData uri="http://schemas.openxmlformats.org/drawingml/2006/table">
            <a:tbl>
              <a:tblPr firstRow="1" firstCol="1" bandRow="1"/>
              <a:tblGrid>
                <a:gridCol w="421212"/>
                <a:gridCol w="7122588"/>
              </a:tblGrid>
              <a:tr h="49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Comparatively higher inventory,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High safety stock and Inventories needs to be monitored on </a:t>
                      </a:r>
                      <a:r>
                        <a:rPr lang="en-IN" sz="1400" kern="1200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daily basis</a:t>
                      </a: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 inventory, 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 safety stock and inventory can to be monitored periodically </a:t>
                      </a: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(twice/ thrice a week)</a:t>
                      </a:r>
                      <a:endParaRPr lang="en-IN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 inventory, 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 safety stock, inventory can be monitored </a:t>
                      </a:r>
                      <a:r>
                        <a:rPr lang="en-IN" sz="1400" baseline="0" dirty="0" smtClean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once</a:t>
                      </a:r>
                      <a:r>
                        <a:rPr lang="en-IN" sz="1400" dirty="0" smtClean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month</a:t>
                      </a:r>
                      <a:endParaRPr lang="en-IN" sz="1400" dirty="0">
                        <a:solidFill>
                          <a:srgbClr val="FF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BV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Higher inventory, 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 safety stock and Inventories needs to be monitored on </a:t>
                      </a:r>
                      <a:r>
                        <a:rPr lang="en-IN" sz="1400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daily basis</a:t>
                      </a:r>
                      <a:endParaRPr lang="en-IN" sz="1400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 inventory,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Low safety stock and inventory can to be monitored periodically </a:t>
                      </a: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(twice or once a week)</a:t>
                      </a:r>
                      <a:endParaRPr lang="en-IN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BD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 inventory, 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 safety stock, alternative SKU's can be used, inventory can be monitored </a:t>
                      </a:r>
                      <a:r>
                        <a:rPr lang="en-IN" sz="1400" dirty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once a month</a:t>
                      </a:r>
                      <a:endParaRPr lang="en-IN" sz="1400" dirty="0">
                        <a:solidFill>
                          <a:srgbClr val="FF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CV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 inventory</a:t>
                      </a: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 safety stock and Inventories needs to be monitored on alternate days</a:t>
                      </a: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twice a week</a:t>
                      </a:r>
                      <a:endParaRPr lang="en-IN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Lower</a:t>
                      </a:r>
                      <a:r>
                        <a:rPr lang="en-IN" sz="1400" baseline="0" dirty="0" smtClean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1400" dirty="0" smtClean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inventory</a:t>
                      </a:r>
                      <a:r>
                        <a:rPr lang="en-IN" sz="1400" dirty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 safety stock and Inventories needs to be monitored </a:t>
                      </a:r>
                      <a:r>
                        <a:rPr lang="en-IN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1400" baseline="0" dirty="0" smtClean="0">
                          <a:solidFill>
                            <a:srgbClr val="FF66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once a month</a:t>
                      </a:r>
                      <a:endParaRPr lang="en-IN" sz="1400" dirty="0">
                        <a:solidFill>
                          <a:srgbClr val="FF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Lowest  </a:t>
                      </a: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inventory, no safety stock, alternative SKU's can be used, inventory can be monitored once a month or once in two months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96" marR="66196" marT="9194" marB="919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27088" y="2482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/>
              <a:t> </a:t>
            </a:r>
            <a:r>
              <a:rPr lang="en-IN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IN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IN" sz="2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ABC – VED MATRIS CATEGORY WISE</a:t>
            </a:r>
            <a:endParaRPr lang="en-IN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35835273"/>
              </p:ext>
            </p:extLst>
          </p:nvPr>
        </p:nvGraphicFramePr>
        <p:xfrm>
          <a:off x="838200" y="1905000"/>
          <a:ext cx="766921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748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86399"/>
          </a:xfrm>
        </p:spPr>
        <p:txBody>
          <a:bodyPr>
            <a:normAutofit/>
          </a:bodyPr>
          <a:lstStyle/>
          <a:p>
            <a:r>
              <a:rPr lang="en-IN" dirty="0"/>
              <a:t>The use of </a:t>
            </a:r>
            <a:r>
              <a:rPr lang="en-I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inventory control techniques </a:t>
            </a:r>
            <a:r>
              <a:rPr lang="en-IN" dirty="0"/>
              <a:t>in the up gradation to 80 bedded hospital could help in bringing about </a:t>
            </a:r>
            <a:r>
              <a:rPr lang="en-I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substantial improvement </a:t>
            </a:r>
            <a:r>
              <a:rPr lang="en-IN" dirty="0"/>
              <a:t>not only </a:t>
            </a:r>
            <a:r>
              <a:rPr lang="en-I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 patient care </a:t>
            </a:r>
            <a:r>
              <a:rPr lang="en-IN" dirty="0"/>
              <a:t>but also in form of </a:t>
            </a:r>
            <a:r>
              <a:rPr lang="en-I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optimal use of resources. </a:t>
            </a:r>
            <a:endParaRPr lang="en-IN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IN" dirty="0"/>
              <a:t>the </a:t>
            </a:r>
            <a:r>
              <a:rPr lang="en-I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right implementation </a:t>
            </a:r>
            <a:r>
              <a:rPr lang="en-IN" dirty="0"/>
              <a:t>of key inventory management principles </a:t>
            </a:r>
            <a:r>
              <a:rPr lang="en-I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Holding cost, ordering cost, Inventory cost </a:t>
            </a:r>
            <a:r>
              <a:rPr lang="en-IN" dirty="0"/>
              <a:t>can be brought </a:t>
            </a:r>
            <a:r>
              <a:rPr lang="en-I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down to a minimum.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en-IN" dirty="0"/>
              <a:t>This enables organizations with much more liquidity and hence up scaling their business, growth and expansion potential.</a:t>
            </a:r>
          </a:p>
          <a:p>
            <a:r>
              <a:rPr lang="en-IN" dirty="0">
                <a:solidFill>
                  <a:srgbClr val="92D050"/>
                </a:solidFill>
              </a:rPr>
              <a:t>Supply chain management </a:t>
            </a:r>
            <a:r>
              <a:rPr lang="en-IN" dirty="0"/>
              <a:t>is not only a whistle blower for departments incurring high expenses but also acts as a gate keeper and </a:t>
            </a:r>
            <a:r>
              <a:rPr lang="en-IN" dirty="0">
                <a:solidFill>
                  <a:srgbClr val="92D050"/>
                </a:solidFill>
              </a:rPr>
              <a:t>safeguards the capital of organization</a:t>
            </a:r>
            <a:r>
              <a:rPr lang="en-IN" dirty="0"/>
              <a:t>. </a:t>
            </a:r>
            <a:r>
              <a:rPr lang="en-GB" dirty="0" smtClean="0"/>
              <a:t>Doesn’t depends on mode of payment.</a:t>
            </a:r>
          </a:p>
          <a:p>
            <a:r>
              <a:rPr lang="en-IN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Cost containment </a:t>
            </a:r>
            <a:r>
              <a:rPr lang="en-IN" dirty="0"/>
              <a:t>is an important vertical of supply chain management and shall be </a:t>
            </a:r>
            <a:r>
              <a:rPr lang="en-IN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given its due importance</a:t>
            </a:r>
            <a:r>
              <a:rPr lang="en-IN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2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346" y="1853251"/>
            <a:ext cx="7508367" cy="4195481"/>
          </a:xfrm>
        </p:spPr>
        <p:txBody>
          <a:bodyPr>
            <a:normAutofit/>
          </a:bodyPr>
          <a:lstStyle/>
          <a:p>
            <a:r>
              <a:rPr lang="en-GB" dirty="0" smtClean="0"/>
              <a:t>Classify and record overhead costs accurately and consistently</a:t>
            </a:r>
          </a:p>
          <a:p>
            <a:r>
              <a:rPr lang="en-GB" dirty="0" smtClean="0"/>
              <a:t>Work on decreasing overheads costs that don’t contribute to better care</a:t>
            </a:r>
          </a:p>
          <a:p>
            <a:r>
              <a:rPr lang="en-GB" dirty="0" smtClean="0"/>
              <a:t>Using </a:t>
            </a:r>
            <a:r>
              <a:rPr lang="en-GB" dirty="0"/>
              <a:t>only one Analysis  may not give accurate observations </a:t>
            </a:r>
            <a:r>
              <a:rPr lang="en-GB" dirty="0" smtClean="0"/>
              <a:t>for inventory management</a:t>
            </a:r>
          </a:p>
          <a:p>
            <a:r>
              <a:rPr lang="en-GB" dirty="0" smtClean="0"/>
              <a:t>Take some tips from other industries</a:t>
            </a:r>
          </a:p>
          <a:p>
            <a:r>
              <a:rPr lang="en-GB" smtClean="0"/>
              <a:t>Use </a:t>
            </a:r>
            <a:r>
              <a:rPr lang="en-GB" dirty="0" smtClean="0"/>
              <a:t>IT to reduce costs</a:t>
            </a:r>
          </a:p>
          <a:p>
            <a:r>
              <a:rPr lang="en-GB" dirty="0" smtClean="0"/>
              <a:t>Use diagnostic imaging more efficiently</a:t>
            </a:r>
          </a:p>
          <a:p>
            <a:r>
              <a:rPr lang="en-GB" dirty="0" smtClean="0"/>
              <a:t>Get your staff on board</a:t>
            </a:r>
          </a:p>
        </p:txBody>
      </p:sp>
    </p:spTree>
    <p:extLst>
      <p:ext uri="{BB962C8B-B14F-4D97-AF65-F5344CB8AC3E}">
        <p14:creationId xmlns:p14="http://schemas.microsoft.com/office/powerpoint/2010/main" val="21475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671658"/>
            <a:ext cx="7053542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 Background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84" y="1904766"/>
            <a:ext cx="7831949" cy="4914553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Malik Radix Healthcare Pvt Ltd</a:t>
            </a:r>
          </a:p>
          <a:p>
            <a:pPr algn="just"/>
            <a:r>
              <a:rPr lang="en-GB" dirty="0" smtClean="0"/>
              <a:t>Inaugurated in March 2003 by </a:t>
            </a:r>
            <a:r>
              <a:rPr lang="en-GB" dirty="0" err="1" smtClean="0"/>
              <a:t>Dr.</a:t>
            </a:r>
            <a:r>
              <a:rPr lang="en-GB" dirty="0" smtClean="0"/>
              <a:t> Ravi Malik.</a:t>
            </a:r>
          </a:p>
          <a:p>
            <a:pPr algn="just"/>
            <a:r>
              <a:rPr lang="en-GB" dirty="0" smtClean="0"/>
              <a:t>50 bedded smart hospital in </a:t>
            </a:r>
            <a:r>
              <a:rPr lang="en-GB" dirty="0" err="1" smtClean="0"/>
              <a:t>Nirvan</a:t>
            </a:r>
            <a:r>
              <a:rPr lang="en-GB" dirty="0" smtClean="0"/>
              <a:t> </a:t>
            </a:r>
            <a:r>
              <a:rPr lang="en-GB" dirty="0" err="1" smtClean="0"/>
              <a:t>Vihar</a:t>
            </a:r>
            <a:endParaRPr lang="en-GB" dirty="0" smtClean="0"/>
          </a:p>
          <a:p>
            <a:pPr algn="just"/>
            <a:r>
              <a:rPr lang="en-GB" dirty="0" smtClean="0"/>
              <a:t>NABH and NABL Accredited.</a:t>
            </a:r>
            <a:endParaRPr lang="en-GB" dirty="0"/>
          </a:p>
          <a:p>
            <a:pPr algn="just"/>
            <a:r>
              <a:rPr lang="en-GB" dirty="0" smtClean="0"/>
              <a:t>Under process of up-gradation from 50 to 80 beds. </a:t>
            </a:r>
          </a:p>
          <a:p>
            <a:pPr algn="just"/>
            <a:r>
              <a:rPr lang="en-GB" dirty="0" smtClean="0"/>
              <a:t>Vision. </a:t>
            </a:r>
          </a:p>
          <a:p>
            <a:pPr algn="just"/>
            <a:r>
              <a:rPr lang="en-GB" dirty="0" smtClean="0"/>
              <a:t>Mission</a:t>
            </a:r>
          </a:p>
          <a:p>
            <a:pPr algn="just"/>
            <a:r>
              <a:rPr lang="en-GB" dirty="0" smtClean="0"/>
              <a:t>Key Specialities</a:t>
            </a:r>
          </a:p>
        </p:txBody>
      </p:sp>
    </p:spTree>
    <p:extLst>
      <p:ext uri="{BB962C8B-B14F-4D97-AF65-F5344CB8AC3E}">
        <p14:creationId xmlns:p14="http://schemas.microsoft.com/office/powerpoint/2010/main" val="9560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7475" y="2722639"/>
            <a:ext cx="506848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457200"/>
            <a:r>
              <a:rPr lang="en-US" sz="8000" b="1" dirty="0" smtClean="0">
                <a:ln w="12700">
                  <a:solidFill>
                    <a:srgbClr val="B01513"/>
                  </a:solidFill>
                  <a:prstDash val="solid"/>
                </a:ln>
                <a:pattFill prst="pct50">
                  <a:fgClr>
                    <a:srgbClr val="B01513"/>
                  </a:fgClr>
                  <a:bgClr>
                    <a:srgbClr val="B01513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B01513"/>
                  </a:outerShdw>
                </a:effectLst>
              </a:rPr>
              <a:t>Thank you!</a:t>
            </a:r>
            <a:endParaRPr lang="en-US" sz="8000" b="1" dirty="0">
              <a:ln w="12700">
                <a:solidFill>
                  <a:srgbClr val="B01513"/>
                </a:solidFill>
                <a:prstDash val="solid"/>
              </a:ln>
              <a:pattFill prst="pct50">
                <a:fgClr>
                  <a:srgbClr val="B01513"/>
                </a:fgClr>
                <a:bgClr>
                  <a:srgbClr val="B01513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B01513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46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49" y="438253"/>
            <a:ext cx="7053542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of Literature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GB" sz="2900" dirty="0" smtClean="0"/>
              <a:t>Understand the stocking policy in the pharmacy according to their cost and criticalness. </a:t>
            </a:r>
            <a:r>
              <a:rPr lang="en-GB" sz="2900" dirty="0" err="1" smtClean="0"/>
              <a:t>Manahas</a:t>
            </a:r>
            <a:r>
              <a:rPr lang="en-GB" sz="2900" dirty="0" smtClean="0"/>
              <a:t> Anil K (2005)- Pub in JISMA</a:t>
            </a:r>
          </a:p>
          <a:p>
            <a:pPr algn="just">
              <a:lnSpc>
                <a:spcPct val="120000"/>
              </a:lnSpc>
            </a:pPr>
            <a:r>
              <a:rPr lang="en-GB" sz="2900" dirty="0" smtClean="0"/>
              <a:t>Importance of regular checks of critical items which are not available of the shelf specially in India. </a:t>
            </a:r>
            <a:r>
              <a:rPr lang="en-GB" sz="2900" dirty="0" err="1" smtClean="0"/>
              <a:t>Sukbir</a:t>
            </a:r>
            <a:r>
              <a:rPr lang="en-GB" sz="2900" dirty="0" smtClean="0"/>
              <a:t> Singh(2015)-Pub in JYP</a:t>
            </a:r>
          </a:p>
          <a:p>
            <a:pPr algn="just">
              <a:lnSpc>
                <a:spcPct val="120000"/>
              </a:lnSpc>
            </a:pPr>
            <a:r>
              <a:rPr lang="en-GB" sz="2900" dirty="0" smtClean="0"/>
              <a:t>When only one parameter is applied in calculating  the </a:t>
            </a:r>
            <a:r>
              <a:rPr lang="en-GB" sz="2900" dirty="0" err="1" smtClean="0"/>
              <a:t>inventory,one</a:t>
            </a:r>
            <a:r>
              <a:rPr lang="en-GB" sz="2900" dirty="0" smtClean="0"/>
              <a:t> have to be careful to add all vital and life saving items. Seema-2016- IJPPR </a:t>
            </a:r>
          </a:p>
          <a:p>
            <a:pPr algn="just">
              <a:lnSpc>
                <a:spcPct val="120000"/>
              </a:lnSpc>
            </a:pPr>
            <a:r>
              <a:rPr lang="en-US" sz="2900" dirty="0" smtClean="0"/>
              <a:t>ABC-VED matrix gives better analysis for annual budget. VR </a:t>
            </a:r>
            <a:r>
              <a:rPr lang="en-US" sz="2900" dirty="0" err="1" smtClean="0"/>
              <a:t>Thawani</a:t>
            </a:r>
            <a:r>
              <a:rPr lang="en-US" sz="2900" dirty="0" smtClean="0"/>
              <a:t>-</a:t>
            </a:r>
            <a:r>
              <a:rPr lang="en-IN" sz="2900" dirty="0" smtClean="0"/>
              <a:t>(2003)-Indian </a:t>
            </a:r>
            <a:r>
              <a:rPr lang="en-IN" sz="2900" dirty="0"/>
              <a:t>J </a:t>
            </a:r>
            <a:r>
              <a:rPr lang="en-IN" sz="2900" dirty="0" err="1"/>
              <a:t>Pharmacol</a:t>
            </a:r>
            <a:endParaRPr lang="en-GB" sz="2900" dirty="0" smtClean="0"/>
          </a:p>
          <a:p>
            <a:pPr>
              <a:lnSpc>
                <a:spcPct val="120000"/>
              </a:lnSpc>
            </a:pPr>
            <a:r>
              <a:rPr lang="en-GB" sz="2900" dirty="0" smtClean="0"/>
              <a:t>Excel-Based management of inventory by putting ABC-VED analysis on to it gives regular monitoring of annual consumption pattern .</a:t>
            </a:r>
            <a:r>
              <a:rPr lang="en-GB" sz="2900" dirty="0" err="1" smtClean="0"/>
              <a:t>Hacer</a:t>
            </a:r>
            <a:r>
              <a:rPr lang="en-GB" sz="2900" dirty="0" smtClean="0"/>
              <a:t> Goren- 2017- international journal).</a:t>
            </a:r>
          </a:p>
          <a:p>
            <a:pPr algn="just">
              <a:lnSpc>
                <a:spcPct val="120000"/>
              </a:lnSpc>
            </a:pPr>
            <a:r>
              <a:rPr lang="en-GB" sz="2900" dirty="0" smtClean="0"/>
              <a:t>Av advance technology in use of RFID labels in supply chain management instead of bar coding. Joseph Mathews-2015- IIM </a:t>
            </a:r>
            <a:r>
              <a:rPr lang="en-GB" sz="2900" dirty="0" err="1" smtClean="0"/>
              <a:t>lucknow</a:t>
            </a:r>
            <a:r>
              <a:rPr lang="en-GB" sz="2900" dirty="0" smtClean="0"/>
              <a:t> Journal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1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55" y="375446"/>
            <a:ext cx="7053542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856" y="914400"/>
            <a:ext cx="8143089" cy="41845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To ascertain the volume of non-medical items to be procured for upgrading of </a:t>
            </a:r>
            <a:r>
              <a:rPr lang="en-IN" dirty="0" smtClean="0"/>
              <a:t>departments </a:t>
            </a:r>
            <a:r>
              <a:rPr lang="en-IN" dirty="0"/>
              <a:t>from a 50 to 80 </a:t>
            </a:r>
            <a:r>
              <a:rPr lang="en-IN" dirty="0" smtClean="0"/>
              <a:t>bed Hospital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Specific Objective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1. Quantification of the non-medical items required for all department.</a:t>
            </a:r>
          </a:p>
          <a:p>
            <a:r>
              <a:rPr lang="en-IN" dirty="0"/>
              <a:t>2. Budgeting the entire requirement of non-medical items for all.</a:t>
            </a:r>
          </a:p>
          <a:p>
            <a:r>
              <a:rPr lang="en-IN" dirty="0"/>
              <a:t>3. Phasing Plan for procuring the budgeted and planned items.</a:t>
            </a:r>
          </a:p>
          <a:p>
            <a:r>
              <a:rPr lang="en-IN" dirty="0"/>
              <a:t>4. Understanding and implementing the concept of ABC, VED and </a:t>
            </a:r>
            <a:r>
              <a:rPr lang="en-IN" dirty="0" smtClean="0"/>
              <a:t>ABC-VED </a:t>
            </a:r>
            <a:r>
              <a:rPr lang="en-IN" dirty="0"/>
              <a:t>Matrix.</a:t>
            </a:r>
          </a:p>
        </p:txBody>
      </p:sp>
    </p:spTree>
    <p:extLst>
      <p:ext uri="{BB962C8B-B14F-4D97-AF65-F5344CB8AC3E}">
        <p14:creationId xmlns:p14="http://schemas.microsoft.com/office/powerpoint/2010/main" val="9357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014" y="349688"/>
            <a:ext cx="7053542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15" y="1750221"/>
            <a:ext cx="8256952" cy="5795493"/>
          </a:xfrm>
        </p:spPr>
        <p:txBody>
          <a:bodyPr>
            <a:normAutofit/>
          </a:bodyPr>
          <a:lstStyle/>
          <a:p>
            <a:r>
              <a:rPr lang="en-IN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Study </a:t>
            </a:r>
            <a:r>
              <a:rPr lang="en-IN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Design</a:t>
            </a:r>
            <a:r>
              <a:rPr lang="en-IN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: </a:t>
            </a:r>
            <a:r>
              <a:rPr lang="en-IN" dirty="0">
                <a:cs typeface="Times New Roman" pitchFamily="18" charset="0"/>
              </a:rPr>
              <a:t>Cross-Sectional Study</a:t>
            </a:r>
          </a:p>
          <a:p>
            <a:r>
              <a:rPr lang="en-IN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Study Area</a:t>
            </a:r>
            <a:r>
              <a:rPr lang="en-IN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: </a:t>
            </a:r>
            <a:r>
              <a:rPr lang="en-IN" dirty="0">
                <a:cs typeface="Times New Roman" pitchFamily="18" charset="0"/>
              </a:rPr>
              <a:t>Malik Radix Healthcare, </a:t>
            </a:r>
            <a:r>
              <a:rPr lang="en-IN" dirty="0" err="1">
                <a:cs typeface="Times New Roman" pitchFamily="18" charset="0"/>
              </a:rPr>
              <a:t>Nirvan</a:t>
            </a:r>
            <a:r>
              <a:rPr lang="en-IN" dirty="0">
                <a:cs typeface="Times New Roman" pitchFamily="18" charset="0"/>
              </a:rPr>
              <a:t> </a:t>
            </a:r>
            <a:r>
              <a:rPr lang="en-IN" dirty="0" err="1">
                <a:cs typeface="Times New Roman" pitchFamily="18" charset="0"/>
              </a:rPr>
              <a:t>Vihar</a:t>
            </a:r>
            <a:r>
              <a:rPr lang="en-IN" dirty="0">
                <a:cs typeface="Times New Roman" pitchFamily="18" charset="0"/>
              </a:rPr>
              <a:t>, East Delhi</a:t>
            </a:r>
          </a:p>
          <a:p>
            <a:r>
              <a:rPr lang="en-IN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Study Population</a:t>
            </a:r>
            <a:r>
              <a:rPr lang="en-IN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: </a:t>
            </a:r>
            <a:r>
              <a:rPr lang="en-IN" dirty="0">
                <a:cs typeface="Times New Roman" pitchFamily="18" charset="0"/>
              </a:rPr>
              <a:t>Hospital staff, Officials of Finance &amp; Purchase Department and Vendors</a:t>
            </a:r>
          </a:p>
          <a:p>
            <a:r>
              <a:rPr lang="en-IN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Data Collection </a:t>
            </a:r>
            <a:r>
              <a:rPr lang="en-IN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tools and techniques</a:t>
            </a:r>
            <a:r>
              <a:rPr lang="en-IN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:</a:t>
            </a:r>
          </a:p>
          <a:p>
            <a:r>
              <a:rPr lang="en-IN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Tools: </a:t>
            </a:r>
            <a:r>
              <a:rPr lang="en-IN" dirty="0">
                <a:cs typeface="Times New Roman" pitchFamily="18" charset="0"/>
              </a:rPr>
              <a:t>Quotations by vendors</a:t>
            </a:r>
          </a:p>
          <a:p>
            <a:r>
              <a:rPr lang="en-IN" dirty="0">
                <a:cs typeface="Times New Roman" pitchFamily="18" charset="0"/>
              </a:rPr>
              <a:t>            List of items required for the initial phase is provided by the end users</a:t>
            </a:r>
          </a:p>
          <a:p>
            <a:r>
              <a:rPr lang="en-IN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Techniques</a:t>
            </a:r>
            <a:r>
              <a:rPr lang="en-IN" b="1" dirty="0">
                <a:cs typeface="Times New Roman" pitchFamily="18" charset="0"/>
              </a:rPr>
              <a:t>: </a:t>
            </a:r>
            <a:r>
              <a:rPr lang="en-IN" dirty="0">
                <a:cs typeface="Times New Roman" pitchFamily="18" charset="0"/>
              </a:rPr>
              <a:t>Requisition forms, ABC VED Analysis &amp; Matrix</a:t>
            </a:r>
          </a:p>
        </p:txBody>
      </p:sp>
    </p:spTree>
    <p:extLst>
      <p:ext uri="{BB962C8B-B14F-4D97-AF65-F5344CB8AC3E}">
        <p14:creationId xmlns:p14="http://schemas.microsoft.com/office/powerpoint/2010/main" val="32362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2388"/>
            <a:ext cx="9144000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 plan of OPEX items - Introduction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2052921"/>
            <a:ext cx="9601200" cy="4195481"/>
          </a:xfrm>
          <a:ln w="38100">
            <a:noFill/>
          </a:ln>
        </p:spPr>
        <p:txBody>
          <a:bodyPr>
            <a:noAutofit/>
          </a:bodyPr>
          <a:lstStyle/>
          <a:p>
            <a:r>
              <a:rPr lang="en-GB" b="1" u="sng" dirty="0" smtClean="0"/>
              <a:t>Quantification of the non medical items required for department.</a:t>
            </a:r>
          </a:p>
          <a:p>
            <a:pPr lvl="1"/>
            <a:r>
              <a:rPr lang="en-GB" sz="2000" b="1" dirty="0" smtClean="0">
                <a:solidFill>
                  <a:srgbClr val="FFFF00"/>
                </a:solidFill>
              </a:rPr>
              <a:t>The order quantity </a:t>
            </a:r>
            <a:r>
              <a:rPr lang="en-GB" sz="2000" dirty="0" smtClean="0">
                <a:solidFill>
                  <a:srgbClr val="FFFF00"/>
                </a:solidFill>
              </a:rPr>
              <a:t>=Time between order X Average monthly 															consumption</a:t>
            </a:r>
          </a:p>
          <a:p>
            <a:pPr lvl="1"/>
            <a:r>
              <a:rPr lang="en-GB" sz="2000" b="1" dirty="0" smtClean="0">
                <a:solidFill>
                  <a:srgbClr val="FFFF00"/>
                </a:solidFill>
              </a:rPr>
              <a:t>The max stock level </a:t>
            </a:r>
            <a:r>
              <a:rPr lang="en-GB" sz="2000" dirty="0" smtClean="0">
                <a:solidFill>
                  <a:srgbClr val="FFFF00"/>
                </a:solidFill>
              </a:rPr>
              <a:t>= Reserve stock level + Order quantity for one 													supply period</a:t>
            </a:r>
          </a:p>
          <a:p>
            <a:pPr lvl="1">
              <a:lnSpc>
                <a:spcPct val="110000"/>
              </a:lnSpc>
            </a:pPr>
            <a:r>
              <a:rPr lang="en-GB" sz="2000" b="1" dirty="0" smtClean="0">
                <a:solidFill>
                  <a:srgbClr val="FFFF00"/>
                </a:solidFill>
              </a:rPr>
              <a:t>The min stock level</a:t>
            </a:r>
            <a:r>
              <a:rPr lang="en-GB" sz="2000" dirty="0" smtClean="0">
                <a:solidFill>
                  <a:srgbClr val="FFFF00"/>
                </a:solidFill>
              </a:rPr>
              <a:t>=Reserve stock + stock used during lead time</a:t>
            </a:r>
            <a:r>
              <a:rPr lang="en-GB" sz="2000" dirty="0">
                <a:solidFill>
                  <a:srgbClr val="FFFF00"/>
                </a:solidFill>
              </a:rPr>
              <a:t>	</a:t>
            </a:r>
            <a:r>
              <a:rPr lang="en-GB" sz="2000" dirty="0" smtClean="0">
                <a:solidFill>
                  <a:srgbClr val="FFFF00"/>
                </a:solidFill>
              </a:rPr>
              <a:t>			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													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730115"/>
            <a:ext cx="8610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2000" b="1" dirty="0">
                <a:solidFill>
                  <a:srgbClr val="FFFF00"/>
                </a:solidFill>
                <a:latin typeface="+mj-lt"/>
              </a:rPr>
              <a:t>Average monthly </a:t>
            </a:r>
            <a:r>
              <a:rPr lang="en-GB" sz="2000" b="1" dirty="0" smtClean="0">
                <a:solidFill>
                  <a:srgbClr val="FFFF00"/>
                </a:solidFill>
                <a:latin typeface="+mj-lt"/>
              </a:rPr>
              <a:t>consumption=</a:t>
            </a:r>
            <a:r>
              <a:rPr lang="en-GB" sz="2000" u="sng" dirty="0">
                <a:solidFill>
                  <a:srgbClr val="FFFF00"/>
                </a:solidFill>
                <a:latin typeface="+mj-lt"/>
              </a:rPr>
              <a:t>Total quantities issued in the time </a:t>
            </a:r>
            <a:r>
              <a:rPr lang="en-GB" sz="2000" u="sng" dirty="0" err="1">
                <a:solidFill>
                  <a:srgbClr val="FFFF00"/>
                </a:solidFill>
                <a:latin typeface="+mj-lt"/>
              </a:rPr>
              <a:t>pd</a:t>
            </a:r>
            <a:endParaRPr lang="en-GB" sz="2000" u="sng" dirty="0">
              <a:solidFill>
                <a:srgbClr val="FFFF00"/>
              </a:solidFill>
              <a:latin typeface="+mj-lt"/>
            </a:endParaRPr>
          </a:p>
          <a:p>
            <a:pPr marL="0" lvl="1"/>
            <a:r>
              <a:rPr lang="en-GB" sz="2000" dirty="0" smtClean="0">
                <a:solidFill>
                  <a:srgbClr val="FFFF00"/>
                </a:solidFill>
                <a:latin typeface="+mj-lt"/>
              </a:rPr>
              <a:t> 				     Number of months in the time </a:t>
            </a:r>
            <a:r>
              <a:rPr lang="en-GB" sz="2000" dirty="0" err="1" smtClean="0">
                <a:solidFill>
                  <a:srgbClr val="FFFF00"/>
                </a:solidFill>
                <a:latin typeface="+mj-lt"/>
              </a:rPr>
              <a:t>pd</a:t>
            </a:r>
            <a:endParaRPr lang="en-GB" sz="2000" dirty="0">
              <a:solidFill>
                <a:srgbClr val="FFFF00"/>
              </a:solidFill>
              <a:latin typeface="+mj-lt"/>
            </a:endParaRPr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202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(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re-order level)</a:t>
            </a:r>
            <a:r>
              <a:rPr lang="en-GB" dirty="0">
                <a:solidFill>
                  <a:srgbClr val="FFFF00"/>
                </a:solidFill>
              </a:rPr>
              <a:t>	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6488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Contd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…..</a:t>
            </a:r>
            <a:endParaRPr lang="en-IN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88990"/>
              </p:ext>
            </p:extLst>
          </p:nvPr>
        </p:nvGraphicFramePr>
        <p:xfrm>
          <a:off x="304800" y="5602795"/>
          <a:ext cx="8534400" cy="84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600200"/>
                <a:gridCol w="1244600"/>
                <a:gridCol w="1422400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Item code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Item Name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Item Description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Manufacturer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Quantity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Date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9525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2388"/>
            <a:ext cx="9144000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 plan of OPEX items - Introduction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2052921"/>
            <a:ext cx="9601200" cy="4195481"/>
          </a:xfrm>
          <a:ln w="38100">
            <a:noFill/>
          </a:ln>
        </p:spPr>
        <p:txBody>
          <a:bodyPr>
            <a:noAutofit/>
          </a:bodyPr>
          <a:lstStyle/>
          <a:p>
            <a:r>
              <a:rPr lang="en-GB" b="1" u="sng" dirty="0" smtClean="0"/>
              <a:t>Budgeting for the all non medical items required.</a:t>
            </a:r>
            <a:r>
              <a:rPr lang="en-GB" sz="2000" dirty="0" smtClean="0">
                <a:solidFill>
                  <a:srgbClr val="FFFF00"/>
                </a:solidFill>
              </a:rPr>
              <a:t>			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Quantity Determination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Budget Preparation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Approval of the budget</a:t>
            </a:r>
          </a:p>
          <a:p>
            <a:r>
              <a:rPr lang="en-GB" sz="2000" b="1" u="sng" dirty="0" smtClean="0"/>
              <a:t>Phasing Plan for procuring of Budget along with the concept of Implementation of </a:t>
            </a:r>
            <a:r>
              <a:rPr lang="en-GB" b="1" u="sng" dirty="0"/>
              <a:t>M</a:t>
            </a:r>
            <a:r>
              <a:rPr lang="en-GB" sz="2000" b="1" u="sng" dirty="0" smtClean="0"/>
              <a:t>ixed Matrix</a:t>
            </a:r>
            <a:r>
              <a:rPr lang="en-GB" sz="2000" dirty="0" smtClean="0">
                <a:solidFill>
                  <a:srgbClr val="FFFF00"/>
                </a:solidFill>
              </a:rPr>
              <a:t>								</a:t>
            </a:r>
            <a:r>
              <a:rPr lang="en-GB" dirty="0">
                <a:solidFill>
                  <a:srgbClr val="FFFF00"/>
                </a:solidFill>
              </a:rPr>
              <a:t>			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Vender Hunting</a:t>
            </a:r>
            <a:endParaRPr lang="en-GB" sz="2000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Inviting Quotations</a:t>
            </a:r>
            <a:endParaRPr lang="en-GB" sz="2000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Selection of Venders			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3800" y="6183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…..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contd</a:t>
            </a:r>
            <a:endParaRPr lang="en-IN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64382"/>
              </p:ext>
            </p:extLst>
          </p:nvPr>
        </p:nvGraphicFramePr>
        <p:xfrm>
          <a:off x="4267200" y="2819400"/>
          <a:ext cx="4572000" cy="85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685800"/>
              </a:tblGrid>
              <a:tr h="337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Item</a:t>
                      </a:r>
                      <a:endParaRPr lang="en-IN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Unit price</a:t>
                      </a:r>
                      <a:endParaRPr lang="en-IN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No. of units</a:t>
                      </a:r>
                      <a:endParaRPr lang="en-IN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Price</a:t>
                      </a:r>
                      <a:endParaRPr lang="en-IN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2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2388"/>
            <a:ext cx="9144000" cy="140053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 plan of OPEX items - Introduction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1219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…..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contd</a:t>
            </a:r>
            <a:endParaRPr lang="en-IN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7484" y="2052919"/>
            <a:ext cx="6709906" cy="34522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b="1" dirty="0" smtClean="0"/>
              <a:t>Time of Delivery- Charge LD</a:t>
            </a:r>
            <a:endParaRPr lang="en-GB" b="1" dirty="0"/>
          </a:p>
          <a:p>
            <a:r>
              <a:rPr lang="en-GB" b="1" dirty="0" smtClean="0"/>
              <a:t>Assessment of Quality of Suppliers</a:t>
            </a:r>
          </a:p>
          <a:p>
            <a:pPr lvl="1"/>
            <a:r>
              <a:rPr lang="en-GB" sz="2000" dirty="0" smtClean="0">
                <a:solidFill>
                  <a:srgbClr val="FFFF00"/>
                </a:solidFill>
              </a:rPr>
              <a:t>Fresh Lot not within 6 month of expire</a:t>
            </a:r>
          </a:p>
          <a:p>
            <a:pPr lvl="1"/>
            <a:r>
              <a:rPr lang="en-GB" sz="2000" dirty="0" smtClean="0">
                <a:solidFill>
                  <a:srgbClr val="FFFF00"/>
                </a:solidFill>
              </a:rPr>
              <a:t>Storage and transit conditions</a:t>
            </a:r>
          </a:p>
          <a:p>
            <a:pPr lvl="1"/>
            <a:r>
              <a:rPr lang="en-GB" sz="2000" dirty="0" smtClean="0">
                <a:solidFill>
                  <a:srgbClr val="FFFF00"/>
                </a:solidFill>
              </a:rPr>
              <a:t>Compliance of return terms</a:t>
            </a:r>
          </a:p>
          <a:p>
            <a:pPr lvl="1"/>
            <a:r>
              <a:rPr lang="en-GB" sz="2000" dirty="0" smtClean="0">
                <a:solidFill>
                  <a:srgbClr val="FFFF00"/>
                </a:solidFill>
              </a:rPr>
              <a:t>Accurate Labelling</a:t>
            </a:r>
            <a:endParaRPr lang="en-GB" sz="2000" dirty="0">
              <a:solidFill>
                <a:srgbClr val="FFFF00"/>
              </a:solidFill>
            </a:endParaRPr>
          </a:p>
          <a:p>
            <a:r>
              <a:rPr lang="en-GB" b="1" dirty="0" smtClean="0"/>
              <a:t>Raising of Purchase Order</a:t>
            </a:r>
            <a:endParaRPr lang="en-GB" b="1" dirty="0"/>
          </a:p>
          <a:p>
            <a:r>
              <a:rPr lang="en-GB" b="1" dirty="0" smtClean="0"/>
              <a:t>Receipt of Material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96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8507016" cy="140053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Inventory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Categorisation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Technique</a:t>
            </a:r>
            <a:endParaRPr lang="en-IN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10600" cy="4648200"/>
          </a:xfrm>
        </p:spPr>
        <p:txBody>
          <a:bodyPr/>
          <a:lstStyle/>
          <a:p>
            <a:r>
              <a:rPr lang="en-US" dirty="0" smtClean="0"/>
              <a:t>Total of 152 items was quantified from all the departments</a:t>
            </a:r>
          </a:p>
          <a:p>
            <a:r>
              <a:rPr lang="en-US" dirty="0" smtClean="0"/>
              <a:t>AS per budget and up-gradation plan from 50 to 80 bed all 152 items was decided to purchase in two phases</a:t>
            </a:r>
          </a:p>
          <a:p>
            <a:r>
              <a:rPr lang="en-US" dirty="0" smtClean="0"/>
              <a:t>In phase one CEO decided to purchase 30% of total quantity since only ICU, NICU and PICU were being commissioned. </a:t>
            </a:r>
          </a:p>
          <a:p>
            <a:r>
              <a:rPr lang="en-US" dirty="0" smtClean="0"/>
              <a:t>After three month or so rest 70% when it will be fully </a:t>
            </a:r>
            <a:r>
              <a:rPr lang="en-US" dirty="0" err="1" smtClean="0"/>
              <a:t>funtion</a:t>
            </a:r>
            <a:r>
              <a:rPr lang="en-US" dirty="0" smtClean="0"/>
              <a:t> 80 bed hospital</a:t>
            </a:r>
          </a:p>
          <a:p>
            <a:r>
              <a:rPr lang="en-US" dirty="0"/>
              <a:t>Different types of </a:t>
            </a:r>
            <a:r>
              <a:rPr lang="en-US" dirty="0" err="1"/>
              <a:t>categorisation</a:t>
            </a:r>
            <a:r>
              <a:rPr lang="en-US" dirty="0"/>
              <a:t> technique </a:t>
            </a:r>
            <a:r>
              <a:rPr lang="en-US" dirty="0" smtClean="0"/>
              <a:t>were </a:t>
            </a:r>
            <a:r>
              <a:rPr lang="en-US" dirty="0"/>
              <a:t>available like ABC, VED, HML, SDE, FSN, GOLF, </a:t>
            </a:r>
            <a:r>
              <a:rPr lang="en-US" dirty="0" smtClean="0"/>
              <a:t>SOS</a:t>
            </a:r>
          </a:p>
          <a:p>
            <a:r>
              <a:rPr lang="en-US" dirty="0" smtClean="0"/>
              <a:t>Decided to work on Mixed Matrix of ABC -VED technique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35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1366</Words>
  <Application>Microsoft Office PowerPoint</Application>
  <PresentationFormat>On-screen Show (4:3)</PresentationFormat>
  <Paragraphs>314</Paragraphs>
  <Slides>20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Ion</vt:lpstr>
      <vt:lpstr>Procurement Plan of OPEX Items for a Hospital Upgrading  from 50 to 80  Bed </vt:lpstr>
      <vt:lpstr>Organisation Background</vt:lpstr>
      <vt:lpstr>Review of Literature</vt:lpstr>
      <vt:lpstr>Objective</vt:lpstr>
      <vt:lpstr>Methodology</vt:lpstr>
      <vt:lpstr>Procurement plan of OPEX items - Introduction</vt:lpstr>
      <vt:lpstr>Procurement plan of OPEX items - Introduction</vt:lpstr>
      <vt:lpstr>Procurement plan of OPEX items - Introduction</vt:lpstr>
      <vt:lpstr>Inventory Categorisation Technique</vt:lpstr>
      <vt:lpstr>Inventory Categorisation Technique</vt:lpstr>
      <vt:lpstr>Study Findings         Phase I </vt:lpstr>
      <vt:lpstr>Inventory Categorisation Technique</vt:lpstr>
      <vt:lpstr>Study Findings         Phase II </vt:lpstr>
      <vt:lpstr>Inventory Categorisation Technique</vt:lpstr>
      <vt:lpstr>PowerPoint Presentation</vt:lpstr>
      <vt:lpstr>Result of ABC - VED Matrix</vt:lpstr>
      <vt:lpstr>  ABC – VED MATRIS CATEGORY WISE</vt:lpstr>
      <vt:lpstr>Conclusion</vt:lpstr>
      <vt:lpstr>Recommendations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Length of stay of patients in a tertiary care hospital.</dc:title>
  <dc:creator>Admin</dc:creator>
  <cp:lastModifiedBy>Admin</cp:lastModifiedBy>
  <cp:revision>33</cp:revision>
  <dcterms:created xsi:type="dcterms:W3CDTF">2006-08-16T00:00:00Z</dcterms:created>
  <dcterms:modified xsi:type="dcterms:W3CDTF">2018-05-28T19:57:43Z</dcterms:modified>
</cp:coreProperties>
</file>