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4"/>
  </p:notesMasterIdLst>
  <p:sldIdLst>
    <p:sldId id="256" r:id="rId2"/>
    <p:sldId id="296" r:id="rId3"/>
    <p:sldId id="258" r:id="rId4"/>
    <p:sldId id="298" r:id="rId5"/>
    <p:sldId id="259" r:id="rId6"/>
    <p:sldId id="260" r:id="rId7"/>
    <p:sldId id="284" r:id="rId8"/>
    <p:sldId id="262" r:id="rId9"/>
    <p:sldId id="285" r:id="rId10"/>
    <p:sldId id="286" r:id="rId11"/>
    <p:sldId id="287" r:id="rId12"/>
    <p:sldId id="288" r:id="rId13"/>
    <p:sldId id="289" r:id="rId14"/>
    <p:sldId id="290" r:id="rId15"/>
    <p:sldId id="261" r:id="rId16"/>
    <p:sldId id="291" r:id="rId17"/>
    <p:sldId id="292" r:id="rId18"/>
    <p:sldId id="293" r:id="rId19"/>
    <p:sldId id="265" r:id="rId20"/>
    <p:sldId id="295" r:id="rId21"/>
    <p:sldId id="297" r:id="rId22"/>
    <p:sldId id="294" r:id="rId23"/>
  </p:sldIdLst>
  <p:sldSz cx="9144000" cy="5143500" type="screen16x9"/>
  <p:notesSz cx="6858000" cy="9144000"/>
  <p:embeddedFontLst>
    <p:embeddedFont>
      <p:font typeface="Roboto Condensed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Roboto Condensed Light" charset="0"/>
      <p:regular r:id="rId33"/>
      <p:bold r:id="rId34"/>
      <p:italic r:id="rId35"/>
      <p:boldItalic r:id="rId36"/>
    </p:embeddedFont>
    <p:embeddedFont>
      <p:font typeface="Arvo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B11D49C-CE92-4A1C-A029-5D5FBF82F2D0}">
  <a:tblStyle styleId="{0B11D49C-CE92-4A1C-A029-5D5FBF82F2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>
      <p:cViewPr varScale="1">
        <p:scale>
          <a:sx n="118" d="100"/>
          <a:sy n="118" d="100"/>
        </p:scale>
        <p:origin x="-461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imee\Desktop\DISSERTATION\New%20Microsoft%20Office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imee\Desktop\DISSERTATION\New%20Microsoft%20Office%20Excel%20Workshe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imee\Desktop\DISSERTATION\New%20Microsoft%20Office%20Excel%20Workshe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imee\Desktop\DISSERTATION\New%20Microsoft%20Office%20Excel%20Workshe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imee\Desktop\DISSERTATION\New%20Microsoft%20Office%20Excel%20Workshee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imee\Desktop\DISSERTATION\New%20Microsoft%20Office%20Excel%20Workshee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imee\Desktop\DISSERTATION\New%20Microsoft%20Office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1950487121313225"/>
          <c:y val="0.11149496937882766"/>
          <c:w val="0.75144290226433563"/>
          <c:h val="0.72159922717993585"/>
        </c:manualLayout>
      </c:layout>
      <c:barChart>
        <c:barDir val="bar"/>
        <c:grouping val="stacked"/>
        <c:ser>
          <c:idx val="0"/>
          <c:order val="0"/>
          <c:tx>
            <c:strRef>
              <c:f>FREQUENCIES!$B$20</c:f>
              <c:strCache>
                <c:ptCount val="1"/>
                <c:pt idx="0">
                  <c:v>Frequency</c:v>
                </c:pt>
              </c:strCache>
            </c:strRef>
          </c:tx>
          <c:cat>
            <c:strRef>
              <c:f>FREQUENCIES!$A$20</c:f>
              <c:strCache>
                <c:ptCount val="1"/>
                <c:pt idx="0">
                  <c:v>AGE_GROUP</c:v>
                </c:pt>
              </c:strCache>
            </c:strRef>
          </c:cat>
          <c:val>
            <c:numRef>
              <c:f>FREQUENCIES!$B$21:$B$23</c:f>
            </c:numRef>
          </c:val>
        </c:ser>
        <c:ser>
          <c:idx val="1"/>
          <c:order val="1"/>
          <c:tx>
            <c:strRef>
              <c:f>FREQUENCIES!$A$21</c:f>
              <c:strCache>
                <c:ptCount val="1"/>
                <c:pt idx="0">
                  <c:v>&lt;30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Val val="1"/>
          </c:dLbls>
          <c:cat>
            <c:strRef>
              <c:f>FREQUENCIES!$A$20</c:f>
              <c:strCache>
                <c:ptCount val="1"/>
                <c:pt idx="0">
                  <c:v>AGE_GROUP</c:v>
                </c:pt>
              </c:strCache>
            </c:strRef>
          </c:cat>
          <c:val>
            <c:numRef>
              <c:f>FREQUENCIES!$C$21</c:f>
              <c:numCache>
                <c:formatCode>###0.0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FREQUENCIES!$A$22</c:f>
              <c:strCache>
                <c:ptCount val="1"/>
                <c:pt idx="0">
                  <c:v>31-60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Val val="1"/>
          </c:dLbls>
          <c:cat>
            <c:strRef>
              <c:f>FREQUENCIES!$A$20</c:f>
              <c:strCache>
                <c:ptCount val="1"/>
                <c:pt idx="0">
                  <c:v>AGE_GROUP</c:v>
                </c:pt>
              </c:strCache>
            </c:strRef>
          </c:cat>
          <c:val>
            <c:numRef>
              <c:f>FREQUENCIES!$C$22</c:f>
              <c:numCache>
                <c:formatCode>###0.0</c:formatCode>
                <c:ptCount val="1"/>
                <c:pt idx="0">
                  <c:v>49.333333333333336</c:v>
                </c:pt>
              </c:numCache>
            </c:numRef>
          </c:val>
        </c:ser>
        <c:ser>
          <c:idx val="3"/>
          <c:order val="3"/>
          <c:tx>
            <c:strRef>
              <c:f>FREQUENCIES!$A$23</c:f>
              <c:strCache>
                <c:ptCount val="1"/>
                <c:pt idx="0">
                  <c:v>&gt;60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Val val="1"/>
          </c:dLbls>
          <c:cat>
            <c:strRef>
              <c:f>FREQUENCIES!$A$20</c:f>
              <c:strCache>
                <c:ptCount val="1"/>
                <c:pt idx="0">
                  <c:v>AGE_GROUP</c:v>
                </c:pt>
              </c:strCache>
            </c:strRef>
          </c:cat>
          <c:val>
            <c:numRef>
              <c:f>FREQUENCIES!$C$23</c:f>
              <c:numCache>
                <c:formatCode>###0.0</c:formatCode>
                <c:ptCount val="1"/>
                <c:pt idx="0">
                  <c:v>46.666666666666444</c:v>
                </c:pt>
              </c:numCache>
            </c:numRef>
          </c:val>
        </c:ser>
        <c:dLbls>
          <c:showVal val="1"/>
        </c:dLbls>
        <c:overlap val="100"/>
        <c:axId val="198691456"/>
        <c:axId val="198721920"/>
      </c:barChart>
      <c:catAx>
        <c:axId val="198691456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98721920"/>
        <c:crosses val="autoZero"/>
        <c:auto val="1"/>
        <c:lblAlgn val="ctr"/>
        <c:lblOffset val="100"/>
      </c:catAx>
      <c:valAx>
        <c:axId val="198721920"/>
        <c:scaling>
          <c:orientation val="minMax"/>
        </c:scaling>
        <c:axPos val="b"/>
        <c:numFmt formatCode="###0.0" sourceLinked="1"/>
        <c:tickLblPos val="nextTo"/>
        <c:crossAx val="1986914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07775590551183"/>
          <c:y val="0.20333333333333353"/>
          <c:w val="0.36622265966754286"/>
          <c:h val="8.3717191601050067E-2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6164441401346572"/>
          <c:y val="0.11805349698934688"/>
          <c:w val="0.71661645555175169"/>
          <c:h val="0.77410336575575056"/>
        </c:manualLayout>
      </c:layout>
      <c:barChart>
        <c:barDir val="bar"/>
        <c:grouping val="stacked"/>
        <c:ser>
          <c:idx val="0"/>
          <c:order val="0"/>
          <c:tx>
            <c:strRef>
              <c:f>FREQUENCIES!$A$26</c:f>
              <c:strCache>
                <c:ptCount val="1"/>
                <c:pt idx="0">
                  <c:v>WORKING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Val val="1"/>
          </c:dLbls>
          <c:cat>
            <c:strRef>
              <c:f>FREQUENCIES!$A$25</c:f>
              <c:strCache>
                <c:ptCount val="1"/>
                <c:pt idx="0">
                  <c:v>WORKING_STATUS</c:v>
                </c:pt>
              </c:strCache>
            </c:strRef>
          </c:cat>
          <c:val>
            <c:numRef>
              <c:f>FREQUENCIES!$B$26:$C$26</c:f>
              <c:numCache>
                <c:formatCode>###0.0</c:formatCode>
                <c:ptCount val="1"/>
                <c:pt idx="0">
                  <c:v>32</c:v>
                </c:pt>
              </c:numCache>
            </c:numRef>
          </c:val>
        </c:ser>
        <c:ser>
          <c:idx val="1"/>
          <c:order val="1"/>
          <c:tx>
            <c:strRef>
              <c:f>FREQUENCIES!$A$27</c:f>
              <c:strCache>
                <c:ptCount val="1"/>
                <c:pt idx="0">
                  <c:v>NOT WORKING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Val val="1"/>
          </c:dLbls>
          <c:cat>
            <c:strRef>
              <c:f>FREQUENCIES!$A$25</c:f>
              <c:strCache>
                <c:ptCount val="1"/>
                <c:pt idx="0">
                  <c:v>WORKING_STATUS</c:v>
                </c:pt>
              </c:strCache>
            </c:strRef>
          </c:cat>
          <c:val>
            <c:numRef>
              <c:f>FREQUENCIES!$B$27:$C$27</c:f>
              <c:numCache>
                <c:formatCode>###0.0</c:formatCode>
                <c:ptCount val="1"/>
                <c:pt idx="0">
                  <c:v>46.666666666666444</c:v>
                </c:pt>
              </c:numCache>
            </c:numRef>
          </c:val>
        </c:ser>
        <c:ser>
          <c:idx val="2"/>
          <c:order val="2"/>
          <c:tx>
            <c:strRef>
              <c:f>FREQUENCIES!$A$28</c:f>
              <c:strCache>
                <c:ptCount val="1"/>
                <c:pt idx="0">
                  <c:v>RETIRED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Val val="1"/>
          </c:dLbls>
          <c:cat>
            <c:strRef>
              <c:f>FREQUENCIES!$A$25</c:f>
              <c:strCache>
                <c:ptCount val="1"/>
                <c:pt idx="0">
                  <c:v>WORKING_STATUS</c:v>
                </c:pt>
              </c:strCache>
            </c:strRef>
          </c:cat>
          <c:val>
            <c:numRef>
              <c:f>FREQUENCIES!$B$28:$C$28</c:f>
              <c:numCache>
                <c:formatCode>###0.0</c:formatCode>
                <c:ptCount val="1"/>
                <c:pt idx="0">
                  <c:v>21.333333333333233</c:v>
                </c:pt>
              </c:numCache>
            </c:numRef>
          </c:val>
        </c:ser>
        <c:dLbls>
          <c:showVal val="1"/>
        </c:dLbls>
        <c:overlap val="100"/>
        <c:axId val="198752512"/>
        <c:axId val="211812352"/>
      </c:barChart>
      <c:catAx>
        <c:axId val="198752512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1812352"/>
        <c:crosses val="autoZero"/>
        <c:auto val="1"/>
        <c:lblAlgn val="ctr"/>
        <c:lblOffset val="100"/>
      </c:catAx>
      <c:valAx>
        <c:axId val="211812352"/>
        <c:scaling>
          <c:orientation val="minMax"/>
        </c:scaling>
        <c:axPos val="b"/>
        <c:numFmt formatCode="###0.0" sourceLinked="1"/>
        <c:tickLblPos val="nextTo"/>
        <c:crossAx val="1987525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379184332727638"/>
          <c:y val="0.19650767211790834"/>
          <c:w val="0.5318393208661415"/>
          <c:h val="0.10392478957371738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731086245798248"/>
          <c:y val="0.11696651554919282"/>
          <c:w val="0.78324469309757461"/>
          <c:h val="0.75449727437916636"/>
        </c:manualLayout>
      </c:layout>
      <c:barChart>
        <c:barDir val="bar"/>
        <c:grouping val="stacked"/>
        <c:ser>
          <c:idx val="0"/>
          <c:order val="0"/>
          <c:tx>
            <c:strRef>
              <c:f>FREQUENCIES!$A$17</c:f>
              <c:strCache>
                <c:ptCount val="1"/>
                <c:pt idx="0">
                  <c:v>MALE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FREQUENCIES!$A$16</c:f>
              <c:strCache>
                <c:ptCount val="1"/>
                <c:pt idx="0">
                  <c:v>GENDER</c:v>
                </c:pt>
              </c:strCache>
            </c:strRef>
          </c:cat>
          <c:val>
            <c:numRef>
              <c:f>FREQUENCIES!$B$17:$C$17</c:f>
              <c:numCache>
                <c:formatCode>###0.0</c:formatCode>
                <c:ptCount val="1"/>
                <c:pt idx="0">
                  <c:v>50.666666666666458</c:v>
                </c:pt>
              </c:numCache>
            </c:numRef>
          </c:val>
        </c:ser>
        <c:ser>
          <c:idx val="1"/>
          <c:order val="1"/>
          <c:tx>
            <c:strRef>
              <c:f>FREQUENCIES!$A$18</c:f>
              <c:strCache>
                <c:ptCount val="1"/>
                <c:pt idx="0">
                  <c:v>FEMALE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FREQUENCIES!$A$16</c:f>
              <c:strCache>
                <c:ptCount val="1"/>
                <c:pt idx="0">
                  <c:v>GENDER</c:v>
                </c:pt>
              </c:strCache>
            </c:strRef>
          </c:cat>
          <c:val>
            <c:numRef>
              <c:f>FREQUENCIES!$B$18:$C$18</c:f>
              <c:numCache>
                <c:formatCode>###0.0</c:formatCode>
                <c:ptCount val="1"/>
                <c:pt idx="0">
                  <c:v>49.333333333333336</c:v>
                </c:pt>
              </c:numCache>
            </c:numRef>
          </c:val>
        </c:ser>
        <c:dLbls>
          <c:showVal val="1"/>
        </c:dLbls>
        <c:gapWidth val="75"/>
        <c:overlap val="100"/>
        <c:axId val="211837696"/>
        <c:axId val="211839232"/>
      </c:barChart>
      <c:catAx>
        <c:axId val="21183769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1839232"/>
        <c:crosses val="autoZero"/>
        <c:auto val="1"/>
        <c:lblAlgn val="ctr"/>
        <c:lblOffset val="100"/>
      </c:catAx>
      <c:valAx>
        <c:axId val="211839232"/>
        <c:scaling>
          <c:orientation val="minMax"/>
        </c:scaling>
        <c:axPos val="b"/>
        <c:numFmt formatCode="###0.0" sourceLinked="1"/>
        <c:tickLblPos val="nextTo"/>
        <c:crossAx val="2118376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409218584519072"/>
          <c:y val="6.2415481646883798E-2"/>
          <c:w val="0.35163995947874926"/>
          <c:h val="9.1327845382964054E-2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tx>
            <c:strRef>
              <c:f>FREQUENCIES!$A$31</c:f>
              <c:strCache>
                <c:ptCount val="1"/>
                <c:pt idx="0">
                  <c:v>YES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Val val="1"/>
          </c:dLbls>
          <c:cat>
            <c:strRef>
              <c:f>FREQUENCIES!$A$30</c:f>
              <c:strCache>
                <c:ptCount val="1"/>
                <c:pt idx="0">
                  <c:v>DIABETES</c:v>
                </c:pt>
              </c:strCache>
            </c:strRef>
          </c:cat>
          <c:val>
            <c:numRef>
              <c:f>FREQUENCIES!$B$31:$C$31</c:f>
              <c:numCache>
                <c:formatCode>###0.0</c:formatCode>
                <c:ptCount val="1"/>
                <c:pt idx="0">
                  <c:v>45.333333333333329</c:v>
                </c:pt>
              </c:numCache>
            </c:numRef>
          </c:val>
        </c:ser>
        <c:ser>
          <c:idx val="1"/>
          <c:order val="1"/>
          <c:tx>
            <c:strRef>
              <c:f>FREQUENCIES!$A$32</c:f>
              <c:strCache>
                <c:ptCount val="1"/>
                <c:pt idx="0">
                  <c:v>NO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Val val="1"/>
          </c:dLbls>
          <c:cat>
            <c:strRef>
              <c:f>FREQUENCIES!$A$30</c:f>
              <c:strCache>
                <c:ptCount val="1"/>
                <c:pt idx="0">
                  <c:v>DIABETES</c:v>
                </c:pt>
              </c:strCache>
            </c:strRef>
          </c:cat>
          <c:val>
            <c:numRef>
              <c:f>FREQUENCIES!$B$32:$C$32</c:f>
              <c:numCache>
                <c:formatCode>###0.0</c:formatCode>
                <c:ptCount val="1"/>
                <c:pt idx="0">
                  <c:v>54.666666666666444</c:v>
                </c:pt>
              </c:numCache>
            </c:numRef>
          </c:val>
        </c:ser>
        <c:dLbls>
          <c:showVal val="1"/>
        </c:dLbls>
        <c:overlap val="100"/>
        <c:axId val="211864576"/>
        <c:axId val="212153088"/>
      </c:barChart>
      <c:catAx>
        <c:axId val="211864576"/>
        <c:scaling>
          <c:orientation val="minMax"/>
        </c:scaling>
        <c:axPos val="l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212153088"/>
        <c:crosses val="autoZero"/>
        <c:auto val="1"/>
        <c:lblAlgn val="ctr"/>
        <c:lblOffset val="100"/>
      </c:catAx>
      <c:valAx>
        <c:axId val="212153088"/>
        <c:scaling>
          <c:orientation val="minMax"/>
        </c:scaling>
        <c:axPos val="b"/>
        <c:numFmt formatCode="###0.0" sourceLinked="1"/>
        <c:tickLblPos val="nextTo"/>
        <c:crossAx val="211864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9513373328333956"/>
          <c:y val="0.28125"/>
          <c:w val="0.27463842881708755"/>
          <c:h val="9.4181840551181228E-2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3636540836807171"/>
          <c:y val="3.4482758620689655E-2"/>
          <c:w val="0.67804365446966353"/>
          <c:h val="0.85027785319938765"/>
        </c:manualLayout>
      </c:layout>
      <c:barChart>
        <c:barDir val="bar"/>
        <c:grouping val="stacked"/>
        <c:ser>
          <c:idx val="0"/>
          <c:order val="0"/>
          <c:tx>
            <c:strRef>
              <c:f>FREQUENCIES!$A$35</c:f>
              <c:strCache>
                <c:ptCount val="1"/>
                <c:pt idx="0">
                  <c:v>YES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Val val="1"/>
          </c:dLbls>
          <c:cat>
            <c:strRef>
              <c:f>FREQUENCIES!$A$34</c:f>
              <c:strCache>
                <c:ptCount val="1"/>
                <c:pt idx="0">
                  <c:v>HYPERTENSION</c:v>
                </c:pt>
              </c:strCache>
            </c:strRef>
          </c:cat>
          <c:val>
            <c:numRef>
              <c:f>FREQUENCIES!$B$35:$C$35</c:f>
              <c:numCache>
                <c:formatCode>###0.0</c:formatCode>
                <c:ptCount val="1"/>
                <c:pt idx="0">
                  <c:v>74.666666666666671</c:v>
                </c:pt>
              </c:numCache>
            </c:numRef>
          </c:val>
        </c:ser>
        <c:ser>
          <c:idx val="1"/>
          <c:order val="1"/>
          <c:tx>
            <c:strRef>
              <c:f>FREQUENCIES!$A$36</c:f>
              <c:strCache>
                <c:ptCount val="1"/>
                <c:pt idx="0">
                  <c:v>NO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Val val="1"/>
          </c:dLbls>
          <c:cat>
            <c:strRef>
              <c:f>FREQUENCIES!$A$34</c:f>
              <c:strCache>
                <c:ptCount val="1"/>
                <c:pt idx="0">
                  <c:v>HYPERTENSION</c:v>
                </c:pt>
              </c:strCache>
            </c:strRef>
          </c:cat>
          <c:val>
            <c:numRef>
              <c:f>FREQUENCIES!$B$36:$C$36</c:f>
              <c:numCache>
                <c:formatCode>###0.0</c:formatCode>
                <c:ptCount val="1"/>
                <c:pt idx="0">
                  <c:v>25.333333333333233</c:v>
                </c:pt>
              </c:numCache>
            </c:numRef>
          </c:val>
        </c:ser>
        <c:dLbls>
          <c:showVal val="1"/>
        </c:dLbls>
        <c:overlap val="100"/>
        <c:axId val="212274176"/>
        <c:axId val="212275968"/>
      </c:barChart>
      <c:catAx>
        <c:axId val="212274176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2275968"/>
        <c:crosses val="autoZero"/>
        <c:auto val="1"/>
        <c:lblAlgn val="ctr"/>
        <c:lblOffset val="100"/>
      </c:catAx>
      <c:valAx>
        <c:axId val="212275968"/>
        <c:scaling>
          <c:orientation val="minMax"/>
        </c:scaling>
        <c:axPos val="b"/>
        <c:numFmt formatCode="###0.0" sourceLinked="1"/>
        <c:tickLblPos val="nextTo"/>
        <c:crossAx val="212274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2192246096356784"/>
          <c:y val="0.10344827586206895"/>
          <c:w val="0.16745429067129403"/>
          <c:h val="0.10392478957371738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6806180917526207"/>
          <c:y val="6.666666666666668E-2"/>
          <c:w val="0.68848157184577286"/>
          <c:h val="0.79971303587051623"/>
        </c:manualLayout>
      </c:layout>
      <c:barChart>
        <c:barDir val="bar"/>
        <c:grouping val="stacked"/>
        <c:ser>
          <c:idx val="0"/>
          <c:order val="0"/>
          <c:tx>
            <c:strRef>
              <c:f>FREQUENCIES!$A$39</c:f>
              <c:strCache>
                <c:ptCount val="1"/>
                <c:pt idx="0">
                  <c:v>YES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Val val="1"/>
          </c:dLbls>
          <c:cat>
            <c:strRef>
              <c:f>FREQUENCIES!$A$38</c:f>
              <c:strCache>
                <c:ptCount val="1"/>
                <c:pt idx="0">
                  <c:v>CARDIAC_PROBLEM</c:v>
                </c:pt>
              </c:strCache>
            </c:strRef>
          </c:cat>
          <c:val>
            <c:numRef>
              <c:f>FREQUENCIES!$B$39:$C$39</c:f>
              <c:numCache>
                <c:formatCode>###0.0</c:formatCode>
                <c:ptCount val="1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FREQUENCIES!$A$40</c:f>
              <c:strCache>
                <c:ptCount val="1"/>
                <c:pt idx="0">
                  <c:v>NO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Val val="1"/>
          </c:dLbls>
          <c:cat>
            <c:strRef>
              <c:f>FREQUENCIES!$A$38</c:f>
              <c:strCache>
                <c:ptCount val="1"/>
                <c:pt idx="0">
                  <c:v>CARDIAC_PROBLEM</c:v>
                </c:pt>
              </c:strCache>
            </c:strRef>
          </c:cat>
          <c:val>
            <c:numRef>
              <c:f>FREQUENCIES!$B$40:$C$40</c:f>
              <c:numCache>
                <c:formatCode>###0.0</c:formatCode>
                <c:ptCount val="1"/>
                <c:pt idx="0">
                  <c:v>88</c:v>
                </c:pt>
              </c:numCache>
            </c:numRef>
          </c:val>
        </c:ser>
        <c:dLbls>
          <c:showVal val="1"/>
        </c:dLbls>
        <c:overlap val="100"/>
        <c:axId val="212297216"/>
        <c:axId val="212298752"/>
      </c:barChart>
      <c:catAx>
        <c:axId val="212297216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2298752"/>
        <c:crosses val="autoZero"/>
        <c:auto val="1"/>
        <c:lblAlgn val="ctr"/>
        <c:lblOffset val="100"/>
      </c:catAx>
      <c:valAx>
        <c:axId val="212298752"/>
        <c:scaling>
          <c:orientation val="minMax"/>
        </c:scaling>
        <c:axPos val="b"/>
        <c:numFmt formatCode="###0.0" sourceLinked="1"/>
        <c:tickLblPos val="nextTo"/>
        <c:crossAx val="212297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211607516451748"/>
          <c:y val="0.13333333333333341"/>
          <c:w val="0.26558132381889782"/>
          <c:h val="0.10046062992126024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7929110212574776E-2"/>
          <c:y val="2.6062252781782591E-2"/>
          <c:w val="0.90632084840746252"/>
          <c:h val="0.91513104875974949"/>
        </c:manualLayout>
      </c:layout>
      <c:barChart>
        <c:barDir val="col"/>
        <c:grouping val="stacked"/>
        <c:ser>
          <c:idx val="0"/>
          <c:order val="0"/>
          <c:tx>
            <c:strRef>
              <c:f>FREQUENCIES!$C$1</c:f>
              <c:strCache>
                <c:ptCount val="1"/>
                <c:pt idx="0">
                  <c:v>VERY POOR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(FREQUENCIES!$A$2,FREQUENCIES!$A$5,FREQUENCIES!$A$8,FREQUENCIES!$A$11)</c:f>
              <c:strCache>
                <c:ptCount val="4"/>
                <c:pt idx="0">
                  <c:v>PHYSICAL DOMAIN</c:v>
                </c:pt>
                <c:pt idx="1">
                  <c:v>PSYCHOLOGICAL DOMAIN</c:v>
                </c:pt>
                <c:pt idx="2">
                  <c:v>SOCIAL RELATIONSHIP DOMAIN</c:v>
                </c:pt>
                <c:pt idx="3">
                  <c:v>ENVIRONMENT DOMAIN</c:v>
                </c:pt>
              </c:strCache>
            </c:strRef>
          </c:cat>
          <c:val>
            <c:numRef>
              <c:f>(FREQUENCIES!$C$3,FREQUENCIES!$C$6,FREQUENCIES!$C$9,FREQUENCIES!$C$12)</c:f>
              <c:numCache>
                <c:formatCode>###0.0</c:formatCode>
                <c:ptCount val="4"/>
                <c:pt idx="0">
                  <c:v>22.666666666666664</c:v>
                </c:pt>
                <c:pt idx="1">
                  <c:v>17.333333333333233</c:v>
                </c:pt>
                <c:pt idx="2">
                  <c:v>6.666666666666667</c:v>
                </c:pt>
                <c:pt idx="3">
                  <c:v>13.333333333333334</c:v>
                </c:pt>
              </c:numCache>
            </c:numRef>
          </c:val>
        </c:ser>
        <c:ser>
          <c:idx val="1"/>
          <c:order val="1"/>
          <c:tx>
            <c:strRef>
              <c:f>FREQUENCIES!$D$1</c:f>
              <c:strCache>
                <c:ptCount val="1"/>
                <c:pt idx="0">
                  <c:v>POOR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(FREQUENCIES!$A$2,FREQUENCIES!$A$5,FREQUENCIES!$A$8,FREQUENCIES!$A$11)</c:f>
              <c:strCache>
                <c:ptCount val="4"/>
                <c:pt idx="0">
                  <c:v>PHYSICAL DOMAIN</c:v>
                </c:pt>
                <c:pt idx="1">
                  <c:v>PSYCHOLOGICAL DOMAIN</c:v>
                </c:pt>
                <c:pt idx="2">
                  <c:v>SOCIAL RELATIONSHIP DOMAIN</c:v>
                </c:pt>
                <c:pt idx="3">
                  <c:v>ENVIRONMENT DOMAIN</c:v>
                </c:pt>
              </c:strCache>
            </c:strRef>
          </c:cat>
          <c:val>
            <c:numRef>
              <c:f>(FREQUENCIES!$D$3,FREQUENCIES!$D$6,FREQUENCIES!$D$9,FREQUENCIES!$D$12)</c:f>
              <c:numCache>
                <c:formatCode>###0.0</c:formatCode>
                <c:ptCount val="4"/>
                <c:pt idx="0">
                  <c:v>38.666666666666444</c:v>
                </c:pt>
                <c:pt idx="1">
                  <c:v>34.666666666666458</c:v>
                </c:pt>
                <c:pt idx="2">
                  <c:v>14.666666666666698</c:v>
                </c:pt>
                <c:pt idx="3">
                  <c:v>32</c:v>
                </c:pt>
              </c:numCache>
            </c:numRef>
          </c:val>
        </c:ser>
        <c:ser>
          <c:idx val="2"/>
          <c:order val="2"/>
          <c:tx>
            <c:strRef>
              <c:f>FREQUENCIES!$E$1</c:f>
              <c:strCache>
                <c:ptCount val="1"/>
                <c:pt idx="0">
                  <c:v>MODERATE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(FREQUENCIES!$E$3,FREQUENCIES!$E$6,FREQUENCIES!$E$9,FREQUENCIES!$E$12)</c:f>
              <c:numCache>
                <c:formatCode>###0.0</c:formatCode>
                <c:ptCount val="4"/>
                <c:pt idx="0">
                  <c:v>17.333333333333233</c:v>
                </c:pt>
                <c:pt idx="1">
                  <c:v>32</c:v>
                </c:pt>
                <c:pt idx="2">
                  <c:v>46.666666666666444</c:v>
                </c:pt>
                <c:pt idx="3">
                  <c:v>32</c:v>
                </c:pt>
              </c:numCache>
            </c:numRef>
          </c:val>
        </c:ser>
        <c:ser>
          <c:idx val="3"/>
          <c:order val="3"/>
          <c:tx>
            <c:strRef>
              <c:f>FREQUENCIES!$F$1</c:f>
              <c:strCache>
                <c:ptCount val="1"/>
                <c:pt idx="0">
                  <c:v>GOOD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(FREQUENCIES!$F$3,FREQUENCIES!$F$6,FREQUENCIES!$F$9,FREQUENCIES!$F$12)</c:f>
              <c:numCache>
                <c:formatCode>###0.0</c:formatCode>
                <c:ptCount val="4"/>
                <c:pt idx="0">
                  <c:v>16</c:v>
                </c:pt>
                <c:pt idx="1">
                  <c:v>14.666666666666698</c:v>
                </c:pt>
                <c:pt idx="2">
                  <c:v>24</c:v>
                </c:pt>
                <c:pt idx="3">
                  <c:v>17.333333333333233</c:v>
                </c:pt>
              </c:numCache>
            </c:numRef>
          </c:val>
        </c:ser>
        <c:ser>
          <c:idx val="4"/>
          <c:order val="4"/>
          <c:tx>
            <c:strRef>
              <c:f>FREQUENCIES!$G$1</c:f>
              <c:strCache>
                <c:ptCount val="1"/>
                <c:pt idx="0">
                  <c:v>VERY GOOD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(FREQUENCIES!$G$3,FREQUENCIES!$G$6,FREQUENCIES!$G$9,FREQUENCIES!$G$12)</c:f>
              <c:numCache>
                <c:formatCode>###0.0</c:formatCode>
                <c:ptCount val="4"/>
                <c:pt idx="0">
                  <c:v>5.3333333333333508</c:v>
                </c:pt>
                <c:pt idx="1">
                  <c:v>1.3333333333333335</c:v>
                </c:pt>
                <c:pt idx="2">
                  <c:v>8</c:v>
                </c:pt>
                <c:pt idx="3">
                  <c:v>5.3333333333333508</c:v>
                </c:pt>
              </c:numCache>
            </c:numRef>
          </c:val>
        </c:ser>
        <c:dLbls>
          <c:showVal val="1"/>
        </c:dLbls>
        <c:overlap val="100"/>
        <c:axId val="212411520"/>
        <c:axId val="212413056"/>
      </c:barChart>
      <c:catAx>
        <c:axId val="21241152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2413056"/>
        <c:crosses val="autoZero"/>
        <c:auto val="1"/>
        <c:lblAlgn val="ctr"/>
        <c:lblOffset val="100"/>
      </c:catAx>
      <c:valAx>
        <c:axId val="212413056"/>
        <c:scaling>
          <c:orientation val="minMax"/>
        </c:scaling>
        <c:axPos val="l"/>
        <c:numFmt formatCode="###0.0" sourceLinked="1"/>
        <c:tickLblPos val="nextTo"/>
        <c:crossAx val="2124115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46609798775153"/>
          <c:y val="1.4084507042253521E-2"/>
          <c:w val="0.5482420773792166"/>
          <c:h val="7.0617167572363318E-2"/>
        </c:manualLayout>
      </c:layout>
      <c:txPr>
        <a:bodyPr/>
        <a:lstStyle/>
        <a:p>
          <a:pPr>
            <a:defRPr sz="1100" b="1"/>
          </a:pPr>
          <a:endParaRPr lang="en-US"/>
        </a:p>
      </c:txPr>
    </c:legend>
    <c:plotVisOnly val="1"/>
  </c:chart>
  <c:spPr>
    <a:ln w="22225">
      <a:solidFill>
        <a:schemeClr val="tx1"/>
      </a:solidFill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E373C0-A0D0-4663-8B44-2B162E6A6E8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707394-6B23-4C13-8F2C-40CDDD52F7C5}">
      <dgm:prSet phldrT="[Text]" custT="1"/>
      <dgm:spPr/>
      <dgm:t>
        <a:bodyPr/>
        <a:lstStyle/>
        <a:p>
          <a:pPr algn="ctr"/>
          <a:r>
            <a:rPr lang="en-US" sz="1800" b="1" dirty="0" smtClean="0"/>
            <a:t>Study Design</a:t>
          </a:r>
          <a:endParaRPr lang="en-US" sz="1800" b="1" dirty="0"/>
        </a:p>
      </dgm:t>
    </dgm:pt>
    <dgm:pt modelId="{7BA6F6E1-E644-4764-ABA0-0AFA321B836E}" type="parTrans" cxnId="{16E63F68-0491-4C05-BC7C-5C44C690E8F7}">
      <dgm:prSet/>
      <dgm:spPr/>
      <dgm:t>
        <a:bodyPr/>
        <a:lstStyle/>
        <a:p>
          <a:endParaRPr lang="en-US"/>
        </a:p>
      </dgm:t>
    </dgm:pt>
    <dgm:pt modelId="{63CE64D5-60C2-4DE7-A120-0197A0BFF614}" type="sibTrans" cxnId="{16E63F68-0491-4C05-BC7C-5C44C690E8F7}">
      <dgm:prSet/>
      <dgm:spPr/>
      <dgm:t>
        <a:bodyPr/>
        <a:lstStyle/>
        <a:p>
          <a:endParaRPr lang="en-US"/>
        </a:p>
      </dgm:t>
    </dgm:pt>
    <dgm:pt modelId="{2E948FCD-7FC6-4643-AE69-54A8EC185D13}">
      <dgm:prSet phldrT="[Text]" custT="1"/>
      <dgm:spPr/>
      <dgm:t>
        <a:bodyPr/>
        <a:lstStyle/>
        <a:p>
          <a:pPr algn="ctr"/>
          <a:r>
            <a:rPr lang="en-US" sz="1400" dirty="0" smtClean="0"/>
            <a:t>Cross-sectional</a:t>
          </a:r>
          <a:endParaRPr lang="en-US" sz="1400" dirty="0"/>
        </a:p>
      </dgm:t>
    </dgm:pt>
    <dgm:pt modelId="{A8BA6DEA-B54B-467A-9019-F141A418B2FE}" type="parTrans" cxnId="{805AD8BE-1F1A-4C9D-80A8-2C11B8F09219}">
      <dgm:prSet/>
      <dgm:spPr/>
      <dgm:t>
        <a:bodyPr/>
        <a:lstStyle/>
        <a:p>
          <a:endParaRPr lang="en-US"/>
        </a:p>
      </dgm:t>
    </dgm:pt>
    <dgm:pt modelId="{5B396976-5CB6-4B24-BBD7-D02D7882B1AC}" type="sibTrans" cxnId="{805AD8BE-1F1A-4C9D-80A8-2C11B8F09219}">
      <dgm:prSet/>
      <dgm:spPr/>
      <dgm:t>
        <a:bodyPr/>
        <a:lstStyle/>
        <a:p>
          <a:endParaRPr lang="en-US"/>
        </a:p>
      </dgm:t>
    </dgm:pt>
    <dgm:pt modelId="{883A775C-10CD-4BED-903C-410F1D67023A}">
      <dgm:prSet phldrT="[Text]" custT="1"/>
      <dgm:spPr/>
      <dgm:t>
        <a:bodyPr/>
        <a:lstStyle/>
        <a:p>
          <a:pPr algn="ctr"/>
          <a:r>
            <a:rPr lang="en-US" sz="1800" b="1" dirty="0" smtClean="0"/>
            <a:t>Study Area</a:t>
          </a:r>
          <a:endParaRPr lang="en-US" sz="1800" b="1" dirty="0"/>
        </a:p>
      </dgm:t>
    </dgm:pt>
    <dgm:pt modelId="{EAE1E448-F7DA-4979-B5E6-294DD74B8E9D}" type="parTrans" cxnId="{DBB6AA47-9127-4008-9D6D-6699C68D1696}">
      <dgm:prSet/>
      <dgm:spPr/>
      <dgm:t>
        <a:bodyPr/>
        <a:lstStyle/>
        <a:p>
          <a:endParaRPr lang="en-US"/>
        </a:p>
      </dgm:t>
    </dgm:pt>
    <dgm:pt modelId="{283790F7-9C5F-4483-A509-D74CA74B1D07}" type="sibTrans" cxnId="{DBB6AA47-9127-4008-9D6D-6699C68D1696}">
      <dgm:prSet/>
      <dgm:spPr/>
      <dgm:t>
        <a:bodyPr/>
        <a:lstStyle/>
        <a:p>
          <a:endParaRPr lang="en-US"/>
        </a:p>
      </dgm:t>
    </dgm:pt>
    <dgm:pt modelId="{0C9BCF3E-31E0-4CAE-965D-32F251754FE0}">
      <dgm:prSet phldrT="[Text]" custT="1"/>
      <dgm:spPr/>
      <dgm:t>
        <a:bodyPr/>
        <a:lstStyle/>
        <a:p>
          <a:pPr algn="ctr"/>
          <a:r>
            <a:rPr lang="en-US" sz="1400" dirty="0" err="1" smtClean="0"/>
            <a:t>DCDC</a:t>
          </a:r>
          <a:r>
            <a:rPr lang="en-US" sz="1400" dirty="0" smtClean="0"/>
            <a:t> Dialysis Unit, </a:t>
          </a:r>
          <a:r>
            <a:rPr lang="en-US" sz="1400" dirty="0" err="1" smtClean="0"/>
            <a:t>Venkateshwar</a:t>
          </a:r>
          <a:r>
            <a:rPr lang="en-US" sz="1400" dirty="0" smtClean="0"/>
            <a:t> Hospital</a:t>
          </a:r>
          <a:endParaRPr lang="en-US" sz="1400" dirty="0"/>
        </a:p>
      </dgm:t>
    </dgm:pt>
    <dgm:pt modelId="{93AAAF02-3283-45A9-A936-3973BC521F7F}" type="parTrans" cxnId="{7E918596-837A-412A-8806-DED9698DE39E}">
      <dgm:prSet/>
      <dgm:spPr/>
      <dgm:t>
        <a:bodyPr/>
        <a:lstStyle/>
        <a:p>
          <a:endParaRPr lang="en-US"/>
        </a:p>
      </dgm:t>
    </dgm:pt>
    <dgm:pt modelId="{BBAA5DAE-18A3-413E-8A3C-ADDA389091B2}" type="sibTrans" cxnId="{7E918596-837A-412A-8806-DED9698DE39E}">
      <dgm:prSet/>
      <dgm:spPr/>
      <dgm:t>
        <a:bodyPr/>
        <a:lstStyle/>
        <a:p>
          <a:endParaRPr lang="en-US"/>
        </a:p>
      </dgm:t>
    </dgm:pt>
    <dgm:pt modelId="{BB376F3D-3129-4C09-B12C-B2A01430277D}">
      <dgm:prSet phldrT="[Text]" custT="1"/>
      <dgm:spPr/>
      <dgm:t>
        <a:bodyPr/>
        <a:lstStyle/>
        <a:p>
          <a:pPr algn="ctr"/>
          <a:r>
            <a:rPr lang="en-US" sz="1800" b="1" dirty="0" smtClean="0"/>
            <a:t>Study Time Period</a:t>
          </a:r>
          <a:endParaRPr lang="en-US" sz="1800" b="1" dirty="0"/>
        </a:p>
      </dgm:t>
    </dgm:pt>
    <dgm:pt modelId="{4339E440-C634-49F4-A67D-98306D48C8FC}" type="parTrans" cxnId="{ACA11C83-C870-4FEE-9219-BA03A2C629C9}">
      <dgm:prSet/>
      <dgm:spPr/>
      <dgm:t>
        <a:bodyPr/>
        <a:lstStyle/>
        <a:p>
          <a:endParaRPr lang="en-US"/>
        </a:p>
      </dgm:t>
    </dgm:pt>
    <dgm:pt modelId="{4366792A-0E10-49E8-9810-47888A7E9933}" type="sibTrans" cxnId="{ACA11C83-C870-4FEE-9219-BA03A2C629C9}">
      <dgm:prSet/>
      <dgm:spPr/>
      <dgm:t>
        <a:bodyPr/>
        <a:lstStyle/>
        <a:p>
          <a:endParaRPr lang="en-US"/>
        </a:p>
      </dgm:t>
    </dgm:pt>
    <dgm:pt modelId="{108E46D9-322B-49FB-BC94-6CFB6FBEEF53}">
      <dgm:prSet phldrT="[Text]" custT="1"/>
      <dgm:spPr/>
      <dgm:t>
        <a:bodyPr/>
        <a:lstStyle/>
        <a:p>
          <a:pPr algn="ctr"/>
          <a:r>
            <a:rPr lang="en-US" sz="1400" dirty="0" smtClean="0"/>
            <a:t>3 Months (1 Feb- 30 April 2018)</a:t>
          </a:r>
          <a:endParaRPr lang="en-US" sz="1400" dirty="0"/>
        </a:p>
      </dgm:t>
    </dgm:pt>
    <dgm:pt modelId="{ACF26894-0522-42D7-AA70-E143B5EDEFF3}" type="parTrans" cxnId="{5E569871-6DA4-4434-AA76-66707DA6F8D2}">
      <dgm:prSet/>
      <dgm:spPr/>
      <dgm:t>
        <a:bodyPr/>
        <a:lstStyle/>
        <a:p>
          <a:endParaRPr lang="en-US"/>
        </a:p>
      </dgm:t>
    </dgm:pt>
    <dgm:pt modelId="{978F12C1-6E60-4D6A-A88F-5897A4D5844C}" type="sibTrans" cxnId="{5E569871-6DA4-4434-AA76-66707DA6F8D2}">
      <dgm:prSet/>
      <dgm:spPr/>
      <dgm:t>
        <a:bodyPr/>
        <a:lstStyle/>
        <a:p>
          <a:endParaRPr lang="en-US"/>
        </a:p>
      </dgm:t>
    </dgm:pt>
    <dgm:pt modelId="{C9D38711-130C-4A66-816D-8A4B554479DF}">
      <dgm:prSet phldrT="[Text]" custT="1"/>
      <dgm:spPr/>
      <dgm:t>
        <a:bodyPr/>
        <a:lstStyle/>
        <a:p>
          <a:pPr algn="ctr"/>
          <a:r>
            <a:rPr lang="en-US" sz="1800" b="1" dirty="0" smtClean="0"/>
            <a:t>Study Population</a:t>
          </a:r>
          <a:endParaRPr lang="en-US" sz="1800" b="1" dirty="0"/>
        </a:p>
      </dgm:t>
    </dgm:pt>
    <dgm:pt modelId="{427E5CCA-CC21-4A94-82AB-02569565711C}" type="parTrans" cxnId="{E3E9A0D6-F5DD-4A37-8AD3-ED72745224BA}">
      <dgm:prSet/>
      <dgm:spPr/>
      <dgm:t>
        <a:bodyPr/>
        <a:lstStyle/>
        <a:p>
          <a:endParaRPr lang="en-US"/>
        </a:p>
      </dgm:t>
    </dgm:pt>
    <dgm:pt modelId="{AD27127A-DD21-43E0-BBF8-237AE59AEAA8}" type="sibTrans" cxnId="{E3E9A0D6-F5DD-4A37-8AD3-ED72745224BA}">
      <dgm:prSet/>
      <dgm:spPr/>
      <dgm:t>
        <a:bodyPr/>
        <a:lstStyle/>
        <a:p>
          <a:endParaRPr lang="en-US"/>
        </a:p>
      </dgm:t>
    </dgm:pt>
    <dgm:pt modelId="{C1D3C941-862A-4D32-92D6-EE903172A373}">
      <dgm:prSet phldrT="[Text]" custT="1"/>
      <dgm:spPr/>
      <dgm:t>
        <a:bodyPr/>
        <a:lstStyle/>
        <a:p>
          <a:pPr algn="ctr"/>
          <a:r>
            <a:rPr lang="en-US" sz="1400" dirty="0" smtClean="0"/>
            <a:t>Patients on regular </a:t>
          </a:r>
          <a:r>
            <a:rPr lang="en-US" sz="1400" dirty="0" err="1" smtClean="0"/>
            <a:t>MHD</a:t>
          </a:r>
          <a:endParaRPr lang="en-US" sz="1400" dirty="0"/>
        </a:p>
      </dgm:t>
    </dgm:pt>
    <dgm:pt modelId="{7A5312BF-BDEC-4826-98D7-3A9E59839456}" type="parTrans" cxnId="{C13913E1-4A4D-4E39-913A-54C152AE5F13}">
      <dgm:prSet/>
      <dgm:spPr/>
      <dgm:t>
        <a:bodyPr/>
        <a:lstStyle/>
        <a:p>
          <a:endParaRPr lang="en-US"/>
        </a:p>
      </dgm:t>
    </dgm:pt>
    <dgm:pt modelId="{1454EB32-9B7C-408A-8034-3E52A1300DB0}" type="sibTrans" cxnId="{C13913E1-4A4D-4E39-913A-54C152AE5F13}">
      <dgm:prSet/>
      <dgm:spPr/>
      <dgm:t>
        <a:bodyPr/>
        <a:lstStyle/>
        <a:p>
          <a:endParaRPr lang="en-US"/>
        </a:p>
      </dgm:t>
    </dgm:pt>
    <dgm:pt modelId="{E9F691DD-BCD0-4AB6-B3BD-F281DA44F855}">
      <dgm:prSet phldrT="[Text]" custT="1"/>
      <dgm:spPr/>
      <dgm:t>
        <a:bodyPr/>
        <a:lstStyle/>
        <a:p>
          <a:pPr algn="ctr"/>
          <a:r>
            <a:rPr lang="en-US" sz="1800" b="1" dirty="0" smtClean="0"/>
            <a:t>Inclusion Criterion</a:t>
          </a:r>
          <a:endParaRPr lang="en-US" sz="1800" b="1" dirty="0"/>
        </a:p>
      </dgm:t>
    </dgm:pt>
    <dgm:pt modelId="{E576A1CF-5DD5-4F5D-8561-65BF4ABD390F}" type="parTrans" cxnId="{E28C9018-FBDB-4C74-AC15-43FB3A971479}">
      <dgm:prSet/>
      <dgm:spPr/>
      <dgm:t>
        <a:bodyPr/>
        <a:lstStyle/>
        <a:p>
          <a:endParaRPr lang="en-US"/>
        </a:p>
      </dgm:t>
    </dgm:pt>
    <dgm:pt modelId="{5CBEE2DF-C054-45CA-9CF8-15D34B223068}" type="sibTrans" cxnId="{E28C9018-FBDB-4C74-AC15-43FB3A971479}">
      <dgm:prSet/>
      <dgm:spPr/>
      <dgm:t>
        <a:bodyPr/>
        <a:lstStyle/>
        <a:p>
          <a:endParaRPr lang="en-US"/>
        </a:p>
      </dgm:t>
    </dgm:pt>
    <dgm:pt modelId="{C1E482C6-B3CD-4E17-8FE6-01E37E9E25F0}">
      <dgm:prSet phldrT="[Text]" custT="1"/>
      <dgm:spPr/>
      <dgm:t>
        <a:bodyPr/>
        <a:lstStyle/>
        <a:p>
          <a:pPr algn="ctr"/>
          <a:r>
            <a:rPr lang="en-US" sz="1400" dirty="0" err="1" smtClean="0"/>
            <a:t>ERSD</a:t>
          </a:r>
          <a:r>
            <a:rPr lang="en-US" sz="1400" dirty="0" smtClean="0"/>
            <a:t> patients &gt;18 years of either sex</a:t>
          </a:r>
          <a:endParaRPr lang="en-US" sz="1400" dirty="0"/>
        </a:p>
      </dgm:t>
    </dgm:pt>
    <dgm:pt modelId="{916B7F1C-800A-42BD-987B-B1AD09A415EE}" type="parTrans" cxnId="{EC092625-2DEE-4775-AAE8-5E87F3C1B655}">
      <dgm:prSet/>
      <dgm:spPr/>
      <dgm:t>
        <a:bodyPr/>
        <a:lstStyle/>
        <a:p>
          <a:endParaRPr lang="en-US"/>
        </a:p>
      </dgm:t>
    </dgm:pt>
    <dgm:pt modelId="{B5766D24-8FE4-4EBB-B757-930BF00E85E9}" type="sibTrans" cxnId="{EC092625-2DEE-4775-AAE8-5E87F3C1B655}">
      <dgm:prSet/>
      <dgm:spPr/>
      <dgm:t>
        <a:bodyPr/>
        <a:lstStyle/>
        <a:p>
          <a:endParaRPr lang="en-US"/>
        </a:p>
      </dgm:t>
    </dgm:pt>
    <dgm:pt modelId="{025C3240-B130-40FD-8542-9FF37420648D}">
      <dgm:prSet phldrT="[Text]" custT="1"/>
      <dgm:spPr/>
      <dgm:t>
        <a:bodyPr/>
        <a:lstStyle/>
        <a:p>
          <a:pPr algn="ctr"/>
          <a:r>
            <a:rPr lang="en-US" sz="1400" dirty="0" smtClean="0"/>
            <a:t>Patients on regular </a:t>
          </a:r>
          <a:r>
            <a:rPr lang="en-US" sz="1400" dirty="0" err="1" smtClean="0"/>
            <a:t>MHD</a:t>
          </a:r>
          <a:r>
            <a:rPr lang="en-US" sz="1400" dirty="0" smtClean="0"/>
            <a:t> &gt; 3 Months</a:t>
          </a:r>
          <a:endParaRPr lang="en-US" sz="1400" dirty="0"/>
        </a:p>
      </dgm:t>
    </dgm:pt>
    <dgm:pt modelId="{CFBEF299-6904-4B5E-A196-04B173D33AC9}" type="parTrans" cxnId="{BCC80777-6C8B-4A3D-8509-8BE08E3DA498}">
      <dgm:prSet/>
      <dgm:spPr/>
      <dgm:t>
        <a:bodyPr/>
        <a:lstStyle/>
        <a:p>
          <a:endParaRPr lang="en-US"/>
        </a:p>
      </dgm:t>
    </dgm:pt>
    <dgm:pt modelId="{C3C8C62E-D75E-42E9-A521-F756C43AF82E}" type="sibTrans" cxnId="{BCC80777-6C8B-4A3D-8509-8BE08E3DA498}">
      <dgm:prSet/>
      <dgm:spPr/>
      <dgm:t>
        <a:bodyPr/>
        <a:lstStyle/>
        <a:p>
          <a:endParaRPr lang="en-US"/>
        </a:p>
      </dgm:t>
    </dgm:pt>
    <dgm:pt modelId="{7AC9528D-B0ED-410E-B46D-3C657F5DECC1}" type="pres">
      <dgm:prSet presAssocID="{92E373C0-A0D0-4663-8B44-2B162E6A6E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185071-CDFE-4194-8502-F3E8190E035B}" type="pres">
      <dgm:prSet presAssocID="{92E373C0-A0D0-4663-8B44-2B162E6A6E8B}" presName="arrow" presStyleLbl="bgShp" presStyleIdx="0" presStyleCnt="1"/>
      <dgm:spPr/>
    </dgm:pt>
    <dgm:pt modelId="{35CDFD9D-B622-45C9-B208-6928C76381BD}" type="pres">
      <dgm:prSet presAssocID="{92E373C0-A0D0-4663-8B44-2B162E6A6E8B}" presName="points" presStyleCnt="0"/>
      <dgm:spPr/>
    </dgm:pt>
    <dgm:pt modelId="{66A6612A-230C-4585-9E5F-E8E50D7F2991}" type="pres">
      <dgm:prSet presAssocID="{58707394-6B23-4C13-8F2C-40CDDD52F7C5}" presName="compositeA" presStyleCnt="0"/>
      <dgm:spPr/>
    </dgm:pt>
    <dgm:pt modelId="{0BB46B24-6C50-43CF-8BCA-98E0E349A1EC}" type="pres">
      <dgm:prSet presAssocID="{58707394-6B23-4C13-8F2C-40CDDD52F7C5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1F159-16FD-4263-BCA5-DB9AEDB99657}" type="pres">
      <dgm:prSet presAssocID="{58707394-6B23-4C13-8F2C-40CDDD52F7C5}" presName="circleA" presStyleLbl="node1" presStyleIdx="0" presStyleCnt="5"/>
      <dgm:spPr/>
    </dgm:pt>
    <dgm:pt modelId="{10D45E44-69D7-489D-B5D7-05F5B4D0FDE7}" type="pres">
      <dgm:prSet presAssocID="{58707394-6B23-4C13-8F2C-40CDDD52F7C5}" presName="spaceA" presStyleCnt="0"/>
      <dgm:spPr/>
    </dgm:pt>
    <dgm:pt modelId="{85103AEA-0E53-42CB-957A-7AFBA1AE5607}" type="pres">
      <dgm:prSet presAssocID="{63CE64D5-60C2-4DE7-A120-0197A0BFF614}" presName="space" presStyleCnt="0"/>
      <dgm:spPr/>
    </dgm:pt>
    <dgm:pt modelId="{1BB21D3F-5872-47ED-915B-D9F45E35E156}" type="pres">
      <dgm:prSet presAssocID="{883A775C-10CD-4BED-903C-410F1D67023A}" presName="compositeB" presStyleCnt="0"/>
      <dgm:spPr/>
    </dgm:pt>
    <dgm:pt modelId="{C3B944A1-DCF6-4BEE-8EC1-ED649B6C61F3}" type="pres">
      <dgm:prSet presAssocID="{883A775C-10CD-4BED-903C-410F1D67023A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2B57E-D646-4769-AA92-3DC9309FCCDC}" type="pres">
      <dgm:prSet presAssocID="{883A775C-10CD-4BED-903C-410F1D67023A}" presName="circleB" presStyleLbl="node1" presStyleIdx="1" presStyleCnt="5"/>
      <dgm:spPr/>
    </dgm:pt>
    <dgm:pt modelId="{439C02D2-6469-47A6-8FA8-9E2A59F23C90}" type="pres">
      <dgm:prSet presAssocID="{883A775C-10CD-4BED-903C-410F1D67023A}" presName="spaceB" presStyleCnt="0"/>
      <dgm:spPr/>
    </dgm:pt>
    <dgm:pt modelId="{6EA59F75-1E59-4D7F-9ED9-D29C45BD7CB4}" type="pres">
      <dgm:prSet presAssocID="{283790F7-9C5F-4483-A509-D74CA74B1D07}" presName="space" presStyleCnt="0"/>
      <dgm:spPr/>
    </dgm:pt>
    <dgm:pt modelId="{A065309F-A113-4518-B2EE-6C3118C3CE5C}" type="pres">
      <dgm:prSet presAssocID="{BB376F3D-3129-4C09-B12C-B2A01430277D}" presName="compositeA" presStyleCnt="0"/>
      <dgm:spPr/>
    </dgm:pt>
    <dgm:pt modelId="{69E66B0E-DCA6-46C0-853F-BEDC6D18AC7E}" type="pres">
      <dgm:prSet presAssocID="{BB376F3D-3129-4C09-B12C-B2A01430277D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863A6-421E-4973-84DC-644ED30D68D6}" type="pres">
      <dgm:prSet presAssocID="{BB376F3D-3129-4C09-B12C-B2A01430277D}" presName="circleA" presStyleLbl="node1" presStyleIdx="2" presStyleCnt="5"/>
      <dgm:spPr/>
    </dgm:pt>
    <dgm:pt modelId="{69A776B2-CDFA-49CD-82FF-19FD1B2E0FA5}" type="pres">
      <dgm:prSet presAssocID="{BB376F3D-3129-4C09-B12C-B2A01430277D}" presName="spaceA" presStyleCnt="0"/>
      <dgm:spPr/>
    </dgm:pt>
    <dgm:pt modelId="{C8403FC7-7BC2-4B77-8C44-357A897BB361}" type="pres">
      <dgm:prSet presAssocID="{4366792A-0E10-49E8-9810-47888A7E9933}" presName="space" presStyleCnt="0"/>
      <dgm:spPr/>
    </dgm:pt>
    <dgm:pt modelId="{F49E54F2-27A5-4519-82F9-6A85C925207A}" type="pres">
      <dgm:prSet presAssocID="{C9D38711-130C-4A66-816D-8A4B554479DF}" presName="compositeB" presStyleCnt="0"/>
      <dgm:spPr/>
    </dgm:pt>
    <dgm:pt modelId="{E9CDCFBA-5F4C-4C61-A6C6-53F70A8BB1EA}" type="pres">
      <dgm:prSet presAssocID="{C9D38711-130C-4A66-816D-8A4B554479DF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A8B7D-7765-4D7A-A4B0-C64E19932FE0}" type="pres">
      <dgm:prSet presAssocID="{C9D38711-130C-4A66-816D-8A4B554479DF}" presName="circleB" presStyleLbl="node1" presStyleIdx="3" presStyleCnt="5"/>
      <dgm:spPr/>
    </dgm:pt>
    <dgm:pt modelId="{30B9AE3E-90E4-4DFD-83F4-9437E68AC06C}" type="pres">
      <dgm:prSet presAssocID="{C9D38711-130C-4A66-816D-8A4B554479DF}" presName="spaceB" presStyleCnt="0"/>
      <dgm:spPr/>
    </dgm:pt>
    <dgm:pt modelId="{4F602931-4328-4EF3-88C9-F31F8AFA2435}" type="pres">
      <dgm:prSet presAssocID="{AD27127A-DD21-43E0-BBF8-237AE59AEAA8}" presName="space" presStyleCnt="0"/>
      <dgm:spPr/>
    </dgm:pt>
    <dgm:pt modelId="{7AC8495B-5379-41BA-9D31-021543C941E4}" type="pres">
      <dgm:prSet presAssocID="{E9F691DD-BCD0-4AB6-B3BD-F281DA44F855}" presName="compositeA" presStyleCnt="0"/>
      <dgm:spPr/>
    </dgm:pt>
    <dgm:pt modelId="{2EB7588E-5902-4110-A165-6A5AE69FC568}" type="pres">
      <dgm:prSet presAssocID="{E9F691DD-BCD0-4AB6-B3BD-F281DA44F855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58F34-F2B3-41C8-A38E-AA644F82119B}" type="pres">
      <dgm:prSet presAssocID="{E9F691DD-BCD0-4AB6-B3BD-F281DA44F855}" presName="circleA" presStyleLbl="node1" presStyleIdx="4" presStyleCnt="5"/>
      <dgm:spPr/>
    </dgm:pt>
    <dgm:pt modelId="{5F505254-8DC4-4DB6-B288-24522540C2C5}" type="pres">
      <dgm:prSet presAssocID="{E9F691DD-BCD0-4AB6-B3BD-F281DA44F855}" presName="spaceA" presStyleCnt="0"/>
      <dgm:spPr/>
    </dgm:pt>
  </dgm:ptLst>
  <dgm:cxnLst>
    <dgm:cxn modelId="{E841A3D6-0B6C-4AC4-ADBA-56F3D3F1EB80}" type="presOf" srcId="{883A775C-10CD-4BED-903C-410F1D67023A}" destId="{C3B944A1-DCF6-4BEE-8EC1-ED649B6C61F3}" srcOrd="0" destOrd="0" presId="urn:microsoft.com/office/officeart/2005/8/layout/hProcess11"/>
    <dgm:cxn modelId="{C13913E1-4A4D-4E39-913A-54C152AE5F13}" srcId="{C9D38711-130C-4A66-816D-8A4B554479DF}" destId="{C1D3C941-862A-4D32-92D6-EE903172A373}" srcOrd="0" destOrd="0" parTransId="{7A5312BF-BDEC-4826-98D7-3A9E59839456}" sibTransId="{1454EB32-9B7C-408A-8034-3E52A1300DB0}"/>
    <dgm:cxn modelId="{E3E9A0D6-F5DD-4A37-8AD3-ED72745224BA}" srcId="{92E373C0-A0D0-4663-8B44-2B162E6A6E8B}" destId="{C9D38711-130C-4A66-816D-8A4B554479DF}" srcOrd="3" destOrd="0" parTransId="{427E5CCA-CC21-4A94-82AB-02569565711C}" sibTransId="{AD27127A-DD21-43E0-BBF8-237AE59AEAA8}"/>
    <dgm:cxn modelId="{747CDA6B-7F99-42A6-9099-8434183B26EA}" type="presOf" srcId="{2E948FCD-7FC6-4643-AE69-54A8EC185D13}" destId="{0BB46B24-6C50-43CF-8BCA-98E0E349A1EC}" srcOrd="0" destOrd="1" presId="urn:microsoft.com/office/officeart/2005/8/layout/hProcess11"/>
    <dgm:cxn modelId="{64FE4293-91C9-47AF-9048-19471E9BDCE7}" type="presOf" srcId="{C9D38711-130C-4A66-816D-8A4B554479DF}" destId="{E9CDCFBA-5F4C-4C61-A6C6-53F70A8BB1EA}" srcOrd="0" destOrd="0" presId="urn:microsoft.com/office/officeart/2005/8/layout/hProcess11"/>
    <dgm:cxn modelId="{5E569871-6DA4-4434-AA76-66707DA6F8D2}" srcId="{BB376F3D-3129-4C09-B12C-B2A01430277D}" destId="{108E46D9-322B-49FB-BC94-6CFB6FBEEF53}" srcOrd="0" destOrd="0" parTransId="{ACF26894-0522-42D7-AA70-E143B5EDEFF3}" sibTransId="{978F12C1-6E60-4D6A-A88F-5897A4D5844C}"/>
    <dgm:cxn modelId="{ACA11C83-C870-4FEE-9219-BA03A2C629C9}" srcId="{92E373C0-A0D0-4663-8B44-2B162E6A6E8B}" destId="{BB376F3D-3129-4C09-B12C-B2A01430277D}" srcOrd="2" destOrd="0" parTransId="{4339E440-C634-49F4-A67D-98306D48C8FC}" sibTransId="{4366792A-0E10-49E8-9810-47888A7E9933}"/>
    <dgm:cxn modelId="{C9E94B38-C5EF-4D7C-B9C8-4F96EE719D5F}" type="presOf" srcId="{0C9BCF3E-31E0-4CAE-965D-32F251754FE0}" destId="{C3B944A1-DCF6-4BEE-8EC1-ED649B6C61F3}" srcOrd="0" destOrd="1" presId="urn:microsoft.com/office/officeart/2005/8/layout/hProcess11"/>
    <dgm:cxn modelId="{348249CB-26F0-4007-94BB-814F466DFD3B}" type="presOf" srcId="{C1D3C941-862A-4D32-92D6-EE903172A373}" destId="{E9CDCFBA-5F4C-4C61-A6C6-53F70A8BB1EA}" srcOrd="0" destOrd="1" presId="urn:microsoft.com/office/officeart/2005/8/layout/hProcess11"/>
    <dgm:cxn modelId="{7E918596-837A-412A-8806-DED9698DE39E}" srcId="{883A775C-10CD-4BED-903C-410F1D67023A}" destId="{0C9BCF3E-31E0-4CAE-965D-32F251754FE0}" srcOrd="0" destOrd="0" parTransId="{93AAAF02-3283-45A9-A936-3973BC521F7F}" sibTransId="{BBAA5DAE-18A3-413E-8A3C-ADDA389091B2}"/>
    <dgm:cxn modelId="{E28C9018-FBDB-4C74-AC15-43FB3A971479}" srcId="{92E373C0-A0D0-4663-8B44-2B162E6A6E8B}" destId="{E9F691DD-BCD0-4AB6-B3BD-F281DA44F855}" srcOrd="4" destOrd="0" parTransId="{E576A1CF-5DD5-4F5D-8561-65BF4ABD390F}" sibTransId="{5CBEE2DF-C054-45CA-9CF8-15D34B223068}"/>
    <dgm:cxn modelId="{16E63F68-0491-4C05-BC7C-5C44C690E8F7}" srcId="{92E373C0-A0D0-4663-8B44-2B162E6A6E8B}" destId="{58707394-6B23-4C13-8F2C-40CDDD52F7C5}" srcOrd="0" destOrd="0" parTransId="{7BA6F6E1-E644-4764-ABA0-0AFA321B836E}" sibTransId="{63CE64D5-60C2-4DE7-A120-0197A0BFF614}"/>
    <dgm:cxn modelId="{EC092625-2DEE-4775-AAE8-5E87F3C1B655}" srcId="{E9F691DD-BCD0-4AB6-B3BD-F281DA44F855}" destId="{C1E482C6-B3CD-4E17-8FE6-01E37E9E25F0}" srcOrd="0" destOrd="0" parTransId="{916B7F1C-800A-42BD-987B-B1AD09A415EE}" sibTransId="{B5766D24-8FE4-4EBB-B757-930BF00E85E9}"/>
    <dgm:cxn modelId="{D499C13F-311D-4A18-AFD9-057876CF5C53}" type="presOf" srcId="{025C3240-B130-40FD-8542-9FF37420648D}" destId="{2EB7588E-5902-4110-A165-6A5AE69FC568}" srcOrd="0" destOrd="2" presId="urn:microsoft.com/office/officeart/2005/8/layout/hProcess11"/>
    <dgm:cxn modelId="{805AD8BE-1F1A-4C9D-80A8-2C11B8F09219}" srcId="{58707394-6B23-4C13-8F2C-40CDDD52F7C5}" destId="{2E948FCD-7FC6-4643-AE69-54A8EC185D13}" srcOrd="0" destOrd="0" parTransId="{A8BA6DEA-B54B-467A-9019-F141A418B2FE}" sibTransId="{5B396976-5CB6-4B24-BBD7-D02D7882B1AC}"/>
    <dgm:cxn modelId="{0AA3D0F3-489F-438E-9F4C-2CC4EB477FB7}" type="presOf" srcId="{C1E482C6-B3CD-4E17-8FE6-01E37E9E25F0}" destId="{2EB7588E-5902-4110-A165-6A5AE69FC568}" srcOrd="0" destOrd="1" presId="urn:microsoft.com/office/officeart/2005/8/layout/hProcess11"/>
    <dgm:cxn modelId="{DBB6AA47-9127-4008-9D6D-6699C68D1696}" srcId="{92E373C0-A0D0-4663-8B44-2B162E6A6E8B}" destId="{883A775C-10CD-4BED-903C-410F1D67023A}" srcOrd="1" destOrd="0" parTransId="{EAE1E448-F7DA-4979-B5E6-294DD74B8E9D}" sibTransId="{283790F7-9C5F-4483-A509-D74CA74B1D07}"/>
    <dgm:cxn modelId="{B71410F9-E555-40BE-A3E3-E3B61B151B33}" type="presOf" srcId="{92E373C0-A0D0-4663-8B44-2B162E6A6E8B}" destId="{7AC9528D-B0ED-410E-B46D-3C657F5DECC1}" srcOrd="0" destOrd="0" presId="urn:microsoft.com/office/officeart/2005/8/layout/hProcess11"/>
    <dgm:cxn modelId="{7EAFA862-A693-48AC-904B-797B8EFE9F69}" type="presOf" srcId="{108E46D9-322B-49FB-BC94-6CFB6FBEEF53}" destId="{69E66B0E-DCA6-46C0-853F-BEDC6D18AC7E}" srcOrd="0" destOrd="1" presId="urn:microsoft.com/office/officeart/2005/8/layout/hProcess11"/>
    <dgm:cxn modelId="{D08609E7-19A8-453F-8F80-31612078AE01}" type="presOf" srcId="{E9F691DD-BCD0-4AB6-B3BD-F281DA44F855}" destId="{2EB7588E-5902-4110-A165-6A5AE69FC568}" srcOrd="0" destOrd="0" presId="urn:microsoft.com/office/officeart/2005/8/layout/hProcess11"/>
    <dgm:cxn modelId="{BCC80777-6C8B-4A3D-8509-8BE08E3DA498}" srcId="{E9F691DD-BCD0-4AB6-B3BD-F281DA44F855}" destId="{025C3240-B130-40FD-8542-9FF37420648D}" srcOrd="1" destOrd="0" parTransId="{CFBEF299-6904-4B5E-A196-04B173D33AC9}" sibTransId="{C3C8C62E-D75E-42E9-A521-F756C43AF82E}"/>
    <dgm:cxn modelId="{286D5CB4-7F1B-4C2A-BAB9-C202A5D6FD1A}" type="presOf" srcId="{58707394-6B23-4C13-8F2C-40CDDD52F7C5}" destId="{0BB46B24-6C50-43CF-8BCA-98E0E349A1EC}" srcOrd="0" destOrd="0" presId="urn:microsoft.com/office/officeart/2005/8/layout/hProcess11"/>
    <dgm:cxn modelId="{20481952-9BB0-4B45-99B1-8ED0110DBD85}" type="presOf" srcId="{BB376F3D-3129-4C09-B12C-B2A01430277D}" destId="{69E66B0E-DCA6-46C0-853F-BEDC6D18AC7E}" srcOrd="0" destOrd="0" presId="urn:microsoft.com/office/officeart/2005/8/layout/hProcess11"/>
    <dgm:cxn modelId="{DFCBBA40-D314-43E8-BE15-70D02FAD394D}" type="presParOf" srcId="{7AC9528D-B0ED-410E-B46D-3C657F5DECC1}" destId="{6C185071-CDFE-4194-8502-F3E8190E035B}" srcOrd="0" destOrd="0" presId="urn:microsoft.com/office/officeart/2005/8/layout/hProcess11"/>
    <dgm:cxn modelId="{E670AE43-77A1-4EE0-BD74-9B7D345D9038}" type="presParOf" srcId="{7AC9528D-B0ED-410E-B46D-3C657F5DECC1}" destId="{35CDFD9D-B622-45C9-B208-6928C76381BD}" srcOrd="1" destOrd="0" presId="urn:microsoft.com/office/officeart/2005/8/layout/hProcess11"/>
    <dgm:cxn modelId="{9F29E13E-DDBE-4563-BA48-A2741044F7F3}" type="presParOf" srcId="{35CDFD9D-B622-45C9-B208-6928C76381BD}" destId="{66A6612A-230C-4585-9E5F-E8E50D7F2991}" srcOrd="0" destOrd="0" presId="urn:microsoft.com/office/officeart/2005/8/layout/hProcess11"/>
    <dgm:cxn modelId="{AF8B610A-01C1-4AAF-B347-05B64D359BC7}" type="presParOf" srcId="{66A6612A-230C-4585-9E5F-E8E50D7F2991}" destId="{0BB46B24-6C50-43CF-8BCA-98E0E349A1EC}" srcOrd="0" destOrd="0" presId="urn:microsoft.com/office/officeart/2005/8/layout/hProcess11"/>
    <dgm:cxn modelId="{01E58B6F-B1E0-4380-8D5D-513D4B593043}" type="presParOf" srcId="{66A6612A-230C-4585-9E5F-E8E50D7F2991}" destId="{1521F159-16FD-4263-BCA5-DB9AEDB99657}" srcOrd="1" destOrd="0" presId="urn:microsoft.com/office/officeart/2005/8/layout/hProcess11"/>
    <dgm:cxn modelId="{87B7153E-818F-4F4E-8DDD-33D68FFE9BBC}" type="presParOf" srcId="{66A6612A-230C-4585-9E5F-E8E50D7F2991}" destId="{10D45E44-69D7-489D-B5D7-05F5B4D0FDE7}" srcOrd="2" destOrd="0" presId="urn:microsoft.com/office/officeart/2005/8/layout/hProcess11"/>
    <dgm:cxn modelId="{B7C9C071-2882-4A53-8AA9-9863A05CF4D4}" type="presParOf" srcId="{35CDFD9D-B622-45C9-B208-6928C76381BD}" destId="{85103AEA-0E53-42CB-957A-7AFBA1AE5607}" srcOrd="1" destOrd="0" presId="urn:microsoft.com/office/officeart/2005/8/layout/hProcess11"/>
    <dgm:cxn modelId="{01E9A424-D301-4FCD-A8C2-754E0E76FB6C}" type="presParOf" srcId="{35CDFD9D-B622-45C9-B208-6928C76381BD}" destId="{1BB21D3F-5872-47ED-915B-D9F45E35E156}" srcOrd="2" destOrd="0" presId="urn:microsoft.com/office/officeart/2005/8/layout/hProcess11"/>
    <dgm:cxn modelId="{D5DB409A-CE75-4555-9FA5-E9F6BACC726B}" type="presParOf" srcId="{1BB21D3F-5872-47ED-915B-D9F45E35E156}" destId="{C3B944A1-DCF6-4BEE-8EC1-ED649B6C61F3}" srcOrd="0" destOrd="0" presId="urn:microsoft.com/office/officeart/2005/8/layout/hProcess11"/>
    <dgm:cxn modelId="{40EF3366-BB00-47A1-8F39-0D8BA759605D}" type="presParOf" srcId="{1BB21D3F-5872-47ED-915B-D9F45E35E156}" destId="{2052B57E-D646-4769-AA92-3DC9309FCCDC}" srcOrd="1" destOrd="0" presId="urn:microsoft.com/office/officeart/2005/8/layout/hProcess11"/>
    <dgm:cxn modelId="{B566F5D0-DBDF-48E4-94FB-B5F9E5D2E466}" type="presParOf" srcId="{1BB21D3F-5872-47ED-915B-D9F45E35E156}" destId="{439C02D2-6469-47A6-8FA8-9E2A59F23C90}" srcOrd="2" destOrd="0" presId="urn:microsoft.com/office/officeart/2005/8/layout/hProcess11"/>
    <dgm:cxn modelId="{28DEA784-BFA0-478A-ACE6-A52B84888F95}" type="presParOf" srcId="{35CDFD9D-B622-45C9-B208-6928C76381BD}" destId="{6EA59F75-1E59-4D7F-9ED9-D29C45BD7CB4}" srcOrd="3" destOrd="0" presId="urn:microsoft.com/office/officeart/2005/8/layout/hProcess11"/>
    <dgm:cxn modelId="{E1FEC832-A61B-429C-9899-A89437236FD3}" type="presParOf" srcId="{35CDFD9D-B622-45C9-B208-6928C76381BD}" destId="{A065309F-A113-4518-B2EE-6C3118C3CE5C}" srcOrd="4" destOrd="0" presId="urn:microsoft.com/office/officeart/2005/8/layout/hProcess11"/>
    <dgm:cxn modelId="{9B8E45E4-5566-430B-8AE6-70D0251FDD6A}" type="presParOf" srcId="{A065309F-A113-4518-B2EE-6C3118C3CE5C}" destId="{69E66B0E-DCA6-46C0-853F-BEDC6D18AC7E}" srcOrd="0" destOrd="0" presId="urn:microsoft.com/office/officeart/2005/8/layout/hProcess11"/>
    <dgm:cxn modelId="{FFE2F17E-3F6F-473E-96DA-9164590B0063}" type="presParOf" srcId="{A065309F-A113-4518-B2EE-6C3118C3CE5C}" destId="{DAD863A6-421E-4973-84DC-644ED30D68D6}" srcOrd="1" destOrd="0" presId="urn:microsoft.com/office/officeart/2005/8/layout/hProcess11"/>
    <dgm:cxn modelId="{1F7A5B77-037F-42C0-AE9D-B95815ED7357}" type="presParOf" srcId="{A065309F-A113-4518-B2EE-6C3118C3CE5C}" destId="{69A776B2-CDFA-49CD-82FF-19FD1B2E0FA5}" srcOrd="2" destOrd="0" presId="urn:microsoft.com/office/officeart/2005/8/layout/hProcess11"/>
    <dgm:cxn modelId="{9C193577-0046-4F64-AACB-EAAA0F48B589}" type="presParOf" srcId="{35CDFD9D-B622-45C9-B208-6928C76381BD}" destId="{C8403FC7-7BC2-4B77-8C44-357A897BB361}" srcOrd="5" destOrd="0" presId="urn:microsoft.com/office/officeart/2005/8/layout/hProcess11"/>
    <dgm:cxn modelId="{4FCE8D11-0B08-4A04-8EF5-AA7E5D173C42}" type="presParOf" srcId="{35CDFD9D-B622-45C9-B208-6928C76381BD}" destId="{F49E54F2-27A5-4519-82F9-6A85C925207A}" srcOrd="6" destOrd="0" presId="urn:microsoft.com/office/officeart/2005/8/layout/hProcess11"/>
    <dgm:cxn modelId="{9165280A-B8E4-4121-BABC-5C6680C6FA12}" type="presParOf" srcId="{F49E54F2-27A5-4519-82F9-6A85C925207A}" destId="{E9CDCFBA-5F4C-4C61-A6C6-53F70A8BB1EA}" srcOrd="0" destOrd="0" presId="urn:microsoft.com/office/officeart/2005/8/layout/hProcess11"/>
    <dgm:cxn modelId="{D50521D6-7FDC-42EF-A88B-31DE90684BC7}" type="presParOf" srcId="{F49E54F2-27A5-4519-82F9-6A85C925207A}" destId="{479A8B7D-7765-4D7A-A4B0-C64E19932FE0}" srcOrd="1" destOrd="0" presId="urn:microsoft.com/office/officeart/2005/8/layout/hProcess11"/>
    <dgm:cxn modelId="{BE3C4D80-0BAC-45EB-8F25-361E3AEABF0A}" type="presParOf" srcId="{F49E54F2-27A5-4519-82F9-6A85C925207A}" destId="{30B9AE3E-90E4-4DFD-83F4-9437E68AC06C}" srcOrd="2" destOrd="0" presId="urn:microsoft.com/office/officeart/2005/8/layout/hProcess11"/>
    <dgm:cxn modelId="{5ED3793C-AEAB-427D-AD25-F40374E3A57D}" type="presParOf" srcId="{35CDFD9D-B622-45C9-B208-6928C76381BD}" destId="{4F602931-4328-4EF3-88C9-F31F8AFA2435}" srcOrd="7" destOrd="0" presId="urn:microsoft.com/office/officeart/2005/8/layout/hProcess11"/>
    <dgm:cxn modelId="{DABA9973-8E16-49A1-A865-6F3D79539B31}" type="presParOf" srcId="{35CDFD9D-B622-45C9-B208-6928C76381BD}" destId="{7AC8495B-5379-41BA-9D31-021543C941E4}" srcOrd="8" destOrd="0" presId="urn:microsoft.com/office/officeart/2005/8/layout/hProcess11"/>
    <dgm:cxn modelId="{51023FB9-8280-46B7-87D8-D2E44050AE82}" type="presParOf" srcId="{7AC8495B-5379-41BA-9D31-021543C941E4}" destId="{2EB7588E-5902-4110-A165-6A5AE69FC568}" srcOrd="0" destOrd="0" presId="urn:microsoft.com/office/officeart/2005/8/layout/hProcess11"/>
    <dgm:cxn modelId="{86B96573-04A7-4D4B-A0BB-2F726E30056B}" type="presParOf" srcId="{7AC8495B-5379-41BA-9D31-021543C941E4}" destId="{CCA58F34-F2B3-41C8-A38E-AA644F82119B}" srcOrd="1" destOrd="0" presId="urn:microsoft.com/office/officeart/2005/8/layout/hProcess11"/>
    <dgm:cxn modelId="{17C7D275-32C3-4858-A0D2-9DC3A7022803}" type="presParOf" srcId="{7AC8495B-5379-41BA-9D31-021543C941E4}" destId="{5F505254-8DC4-4DB6-B288-24522540C2C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81DB32-8EE4-4E00-A6D9-0CDD503A61B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0D8D152E-4C31-41EC-980D-241AB08CD870}">
      <dgm:prSet phldrT="[Text]" custT="1"/>
      <dgm:spPr/>
      <dgm:t>
        <a:bodyPr/>
        <a:lstStyle/>
        <a:p>
          <a:pPr algn="ctr"/>
          <a:r>
            <a:rPr lang="en-US" sz="1800" b="1" dirty="0" smtClean="0"/>
            <a:t>Sampling Technique</a:t>
          </a:r>
          <a:endParaRPr lang="en-US" sz="1800" b="1" dirty="0"/>
        </a:p>
      </dgm:t>
    </dgm:pt>
    <dgm:pt modelId="{DDE21ED1-E3F1-4A07-AE95-B6F7C9220D8D}" type="parTrans" cxnId="{DA833888-489C-4EE1-B284-07D03460A243}">
      <dgm:prSet/>
      <dgm:spPr/>
      <dgm:t>
        <a:bodyPr/>
        <a:lstStyle/>
        <a:p>
          <a:endParaRPr lang="en-US"/>
        </a:p>
      </dgm:t>
    </dgm:pt>
    <dgm:pt modelId="{E0D446BA-C412-41A4-A575-F7BEA38D4026}" type="sibTrans" cxnId="{DA833888-489C-4EE1-B284-07D03460A243}">
      <dgm:prSet/>
      <dgm:spPr/>
      <dgm:t>
        <a:bodyPr/>
        <a:lstStyle/>
        <a:p>
          <a:endParaRPr lang="en-US"/>
        </a:p>
      </dgm:t>
    </dgm:pt>
    <dgm:pt modelId="{8E6B0718-A72A-42D6-861A-BED28C4787B0}">
      <dgm:prSet phldrT="[Text]" custT="1"/>
      <dgm:spPr/>
      <dgm:t>
        <a:bodyPr/>
        <a:lstStyle/>
        <a:p>
          <a:pPr algn="ctr"/>
          <a:r>
            <a:rPr lang="en-US" sz="1800" b="1" dirty="0" smtClean="0"/>
            <a:t>Sample Size</a:t>
          </a:r>
          <a:endParaRPr lang="en-US" sz="1800" b="1" dirty="0"/>
        </a:p>
      </dgm:t>
    </dgm:pt>
    <dgm:pt modelId="{9992BD3F-A142-4046-A26F-EA20888ADE48}" type="parTrans" cxnId="{D5D20D2E-0595-4106-B2EC-666661A515F9}">
      <dgm:prSet/>
      <dgm:spPr/>
      <dgm:t>
        <a:bodyPr/>
        <a:lstStyle/>
        <a:p>
          <a:endParaRPr lang="en-US"/>
        </a:p>
      </dgm:t>
    </dgm:pt>
    <dgm:pt modelId="{12723F97-6A5F-4BE0-BFDC-A9A954E10232}" type="sibTrans" cxnId="{D5D20D2E-0595-4106-B2EC-666661A515F9}">
      <dgm:prSet/>
      <dgm:spPr/>
      <dgm:t>
        <a:bodyPr/>
        <a:lstStyle/>
        <a:p>
          <a:endParaRPr lang="en-US"/>
        </a:p>
      </dgm:t>
    </dgm:pt>
    <dgm:pt modelId="{9ECC6BE9-0697-41E1-A496-A0ADA4424F47}">
      <dgm:prSet phldrT="[Text]" custT="1"/>
      <dgm:spPr/>
      <dgm:t>
        <a:bodyPr/>
        <a:lstStyle/>
        <a:p>
          <a:pPr algn="ctr"/>
          <a:r>
            <a:rPr lang="en-US" sz="1800" b="1" dirty="0" smtClean="0"/>
            <a:t>Analysis</a:t>
          </a:r>
          <a:endParaRPr lang="en-US" sz="1800" b="1" dirty="0"/>
        </a:p>
      </dgm:t>
    </dgm:pt>
    <dgm:pt modelId="{889B1183-C85C-4037-81D6-2D38AF3E5FF4}" type="parTrans" cxnId="{ACBDDFE1-F13F-4045-B3BF-33F5223827E6}">
      <dgm:prSet/>
      <dgm:spPr/>
      <dgm:t>
        <a:bodyPr/>
        <a:lstStyle/>
        <a:p>
          <a:endParaRPr lang="en-US"/>
        </a:p>
      </dgm:t>
    </dgm:pt>
    <dgm:pt modelId="{B2FE38EB-633D-4318-B7F7-256C6EA944BE}" type="sibTrans" cxnId="{ACBDDFE1-F13F-4045-B3BF-33F5223827E6}">
      <dgm:prSet/>
      <dgm:spPr/>
      <dgm:t>
        <a:bodyPr/>
        <a:lstStyle/>
        <a:p>
          <a:endParaRPr lang="en-US"/>
        </a:p>
      </dgm:t>
    </dgm:pt>
    <dgm:pt modelId="{094045F2-C9FD-4DCC-B2DD-788C7AC42793}">
      <dgm:prSet phldrT="[Text]" custT="1"/>
      <dgm:spPr/>
      <dgm:t>
        <a:bodyPr/>
        <a:lstStyle/>
        <a:p>
          <a:pPr algn="ctr"/>
          <a:r>
            <a:rPr lang="en-US" sz="1400" dirty="0" smtClean="0"/>
            <a:t>Convenience sampling</a:t>
          </a:r>
          <a:endParaRPr lang="en-US" sz="1400" dirty="0"/>
        </a:p>
      </dgm:t>
    </dgm:pt>
    <dgm:pt modelId="{3DC6F0F2-8B64-4DC4-9ED7-B9BFDF5B99CC}" type="parTrans" cxnId="{08D5BB65-0F35-496D-A65B-086673B539C9}">
      <dgm:prSet/>
      <dgm:spPr/>
      <dgm:t>
        <a:bodyPr/>
        <a:lstStyle/>
        <a:p>
          <a:endParaRPr lang="en-US"/>
        </a:p>
      </dgm:t>
    </dgm:pt>
    <dgm:pt modelId="{698E669D-C8F0-4CD5-903F-5940A2C15612}" type="sibTrans" cxnId="{08D5BB65-0F35-496D-A65B-086673B539C9}">
      <dgm:prSet/>
      <dgm:spPr/>
      <dgm:t>
        <a:bodyPr/>
        <a:lstStyle/>
        <a:p>
          <a:endParaRPr lang="en-US"/>
        </a:p>
      </dgm:t>
    </dgm:pt>
    <dgm:pt modelId="{C8E4AE39-AA10-40E1-B098-11DCB3F72C17}">
      <dgm:prSet phldrT="[Text]" custT="1"/>
      <dgm:spPr/>
      <dgm:t>
        <a:bodyPr/>
        <a:lstStyle/>
        <a:p>
          <a:pPr algn="ctr"/>
          <a:r>
            <a:rPr lang="en-US" sz="1400" dirty="0" smtClean="0"/>
            <a:t>75 patients</a:t>
          </a:r>
          <a:endParaRPr lang="en-US" sz="1400" dirty="0"/>
        </a:p>
      </dgm:t>
    </dgm:pt>
    <dgm:pt modelId="{C384C466-60E2-4B6B-85BC-C1E88B8093AE}" type="parTrans" cxnId="{AF7D66F2-9D00-42B1-AE6A-33D3BF767897}">
      <dgm:prSet/>
      <dgm:spPr/>
      <dgm:t>
        <a:bodyPr/>
        <a:lstStyle/>
        <a:p>
          <a:endParaRPr lang="en-US"/>
        </a:p>
      </dgm:t>
    </dgm:pt>
    <dgm:pt modelId="{DBA538FF-F72F-4F7D-B9A3-F0B939DFDA0F}" type="sibTrans" cxnId="{AF7D66F2-9D00-42B1-AE6A-33D3BF767897}">
      <dgm:prSet/>
      <dgm:spPr/>
      <dgm:t>
        <a:bodyPr/>
        <a:lstStyle/>
        <a:p>
          <a:endParaRPr lang="en-US"/>
        </a:p>
      </dgm:t>
    </dgm:pt>
    <dgm:pt modelId="{26D4B821-04D5-4D42-87E8-F271E4F13EF4}">
      <dgm:prSet phldrT="[Text]" custT="1"/>
      <dgm:spPr/>
      <dgm:t>
        <a:bodyPr/>
        <a:lstStyle/>
        <a:p>
          <a:pPr algn="ctr"/>
          <a:r>
            <a:rPr lang="en-US" sz="1800" b="1" dirty="0" smtClean="0"/>
            <a:t>Mode of Data Collection</a:t>
          </a:r>
          <a:endParaRPr lang="en-US" sz="1800" b="1" dirty="0"/>
        </a:p>
      </dgm:t>
    </dgm:pt>
    <dgm:pt modelId="{2EE541AA-CB67-487B-A02D-307CB35AF825}" type="parTrans" cxnId="{E0D06F24-B23D-4D73-823B-824F5AD21F51}">
      <dgm:prSet/>
      <dgm:spPr/>
      <dgm:t>
        <a:bodyPr/>
        <a:lstStyle/>
        <a:p>
          <a:endParaRPr lang="en-US"/>
        </a:p>
      </dgm:t>
    </dgm:pt>
    <dgm:pt modelId="{840289FE-AD5D-4B6A-B206-E15956A5B554}" type="sibTrans" cxnId="{E0D06F24-B23D-4D73-823B-824F5AD21F51}">
      <dgm:prSet/>
      <dgm:spPr/>
      <dgm:t>
        <a:bodyPr/>
        <a:lstStyle/>
        <a:p>
          <a:endParaRPr lang="en-US"/>
        </a:p>
      </dgm:t>
    </dgm:pt>
    <dgm:pt modelId="{C8162BE1-E209-423A-8E20-2E1B5D00CD3F}">
      <dgm:prSet phldrT="[Text]" custT="1"/>
      <dgm:spPr/>
      <dgm:t>
        <a:bodyPr/>
        <a:lstStyle/>
        <a:p>
          <a:pPr algn="ctr"/>
          <a:r>
            <a:rPr lang="en-US" sz="1400" dirty="0" smtClean="0"/>
            <a:t>Questionnaire: </a:t>
          </a:r>
          <a:r>
            <a:rPr lang="en-US" sz="1400" dirty="0" err="1" smtClean="0"/>
            <a:t>WHOQOL-BREF</a:t>
          </a:r>
          <a:endParaRPr lang="en-US" sz="1400" dirty="0"/>
        </a:p>
      </dgm:t>
    </dgm:pt>
    <dgm:pt modelId="{E95C9FAF-0F22-460D-9024-FA23C601B6F6}" type="parTrans" cxnId="{3596C1D6-1DCE-480C-81F7-4D4B7DE17067}">
      <dgm:prSet/>
      <dgm:spPr/>
      <dgm:t>
        <a:bodyPr/>
        <a:lstStyle/>
        <a:p>
          <a:endParaRPr lang="en-US"/>
        </a:p>
      </dgm:t>
    </dgm:pt>
    <dgm:pt modelId="{59E76A0C-1855-4888-8DEC-735B46D9C655}" type="sibTrans" cxnId="{3596C1D6-1DCE-480C-81F7-4D4B7DE17067}">
      <dgm:prSet/>
      <dgm:spPr/>
      <dgm:t>
        <a:bodyPr/>
        <a:lstStyle/>
        <a:p>
          <a:endParaRPr lang="en-US"/>
        </a:p>
      </dgm:t>
    </dgm:pt>
    <dgm:pt modelId="{E8A5B7E1-DE31-44F4-A808-1662AC03EF3E}">
      <dgm:prSet phldrT="[Text]" custT="1"/>
      <dgm:spPr/>
      <dgm:t>
        <a:bodyPr/>
        <a:lstStyle/>
        <a:p>
          <a:pPr algn="ctr"/>
          <a:r>
            <a:rPr lang="en-US" sz="1400" dirty="0" err="1" smtClean="0"/>
            <a:t>SPSS</a:t>
          </a:r>
          <a:endParaRPr lang="en-US" sz="1400" dirty="0"/>
        </a:p>
      </dgm:t>
    </dgm:pt>
    <dgm:pt modelId="{BA517F13-D260-487B-B823-629A7B1F91D5}" type="parTrans" cxnId="{6AA97898-57F4-49F8-A23B-71A15F515275}">
      <dgm:prSet/>
      <dgm:spPr/>
      <dgm:t>
        <a:bodyPr/>
        <a:lstStyle/>
        <a:p>
          <a:endParaRPr lang="en-US"/>
        </a:p>
      </dgm:t>
    </dgm:pt>
    <dgm:pt modelId="{B46738D8-8E46-4E13-85D5-FA500975FF87}" type="sibTrans" cxnId="{6AA97898-57F4-49F8-A23B-71A15F515275}">
      <dgm:prSet/>
      <dgm:spPr/>
      <dgm:t>
        <a:bodyPr/>
        <a:lstStyle/>
        <a:p>
          <a:endParaRPr lang="en-US"/>
        </a:p>
      </dgm:t>
    </dgm:pt>
    <dgm:pt modelId="{27411373-F8B6-47D9-957C-B4AB63C08111}">
      <dgm:prSet phldrT="[Text]" custT="1"/>
      <dgm:spPr/>
      <dgm:t>
        <a:bodyPr/>
        <a:lstStyle/>
        <a:p>
          <a:pPr algn="ctr"/>
          <a:r>
            <a:rPr lang="en-US" sz="1400" dirty="0" smtClean="0"/>
            <a:t>ANOVA and Post-hoc tests</a:t>
          </a:r>
          <a:endParaRPr lang="en-US" sz="1400" dirty="0"/>
        </a:p>
      </dgm:t>
    </dgm:pt>
    <dgm:pt modelId="{BDFF3594-E609-496A-B3BB-A0669AFF4996}" type="parTrans" cxnId="{A3ABCFAA-487A-47BC-9318-7EAA15CAFBC8}">
      <dgm:prSet/>
      <dgm:spPr/>
      <dgm:t>
        <a:bodyPr/>
        <a:lstStyle/>
        <a:p>
          <a:endParaRPr lang="en-US"/>
        </a:p>
      </dgm:t>
    </dgm:pt>
    <dgm:pt modelId="{7239BBAB-A376-4A52-8795-78288E84E04E}" type="sibTrans" cxnId="{A3ABCFAA-487A-47BC-9318-7EAA15CAFBC8}">
      <dgm:prSet/>
      <dgm:spPr/>
      <dgm:t>
        <a:bodyPr/>
        <a:lstStyle/>
        <a:p>
          <a:endParaRPr lang="en-US"/>
        </a:p>
      </dgm:t>
    </dgm:pt>
    <dgm:pt modelId="{51B632BE-0EAD-41BB-88AF-CB57383E07B5}">
      <dgm:prSet phldrT="[Text]" custT="1"/>
      <dgm:spPr/>
      <dgm:t>
        <a:bodyPr/>
        <a:lstStyle/>
        <a:p>
          <a:pPr algn="ctr"/>
          <a:r>
            <a:rPr lang="en-US" sz="1400" dirty="0" smtClean="0"/>
            <a:t>Pearson’s correlation</a:t>
          </a:r>
          <a:endParaRPr lang="en-US" sz="1400" dirty="0"/>
        </a:p>
      </dgm:t>
    </dgm:pt>
    <dgm:pt modelId="{8F73806A-5FE6-444A-A920-F56A595D999C}" type="parTrans" cxnId="{CF7EE49C-2B5D-4633-A69C-A8BF42B1800D}">
      <dgm:prSet/>
      <dgm:spPr/>
      <dgm:t>
        <a:bodyPr/>
        <a:lstStyle/>
        <a:p>
          <a:endParaRPr lang="en-US"/>
        </a:p>
      </dgm:t>
    </dgm:pt>
    <dgm:pt modelId="{9EF4FB13-5842-4253-A4E8-7BC56A060B8B}" type="sibTrans" cxnId="{CF7EE49C-2B5D-4633-A69C-A8BF42B1800D}">
      <dgm:prSet/>
      <dgm:spPr/>
      <dgm:t>
        <a:bodyPr/>
        <a:lstStyle/>
        <a:p>
          <a:endParaRPr lang="en-US"/>
        </a:p>
      </dgm:t>
    </dgm:pt>
    <dgm:pt modelId="{EA1F04F2-9852-43AE-9E2D-9C0FF1DC512A}" type="pres">
      <dgm:prSet presAssocID="{4981DB32-8EE4-4E00-A6D9-0CDD503A61B5}" presName="Name0" presStyleCnt="0">
        <dgm:presLayoutVars>
          <dgm:dir/>
          <dgm:resizeHandles val="exact"/>
        </dgm:presLayoutVars>
      </dgm:prSet>
      <dgm:spPr/>
    </dgm:pt>
    <dgm:pt modelId="{9E51961E-FD54-4D9B-B4E4-71E38EFB1CFA}" type="pres">
      <dgm:prSet presAssocID="{4981DB32-8EE4-4E00-A6D9-0CDD503A61B5}" presName="arrow" presStyleLbl="bgShp" presStyleIdx="0" presStyleCnt="1"/>
      <dgm:spPr/>
    </dgm:pt>
    <dgm:pt modelId="{45B4D365-DB61-448C-BF50-915AF92706AF}" type="pres">
      <dgm:prSet presAssocID="{4981DB32-8EE4-4E00-A6D9-0CDD503A61B5}" presName="points" presStyleCnt="0"/>
      <dgm:spPr/>
    </dgm:pt>
    <dgm:pt modelId="{E7E44C55-E5FD-4C04-93B5-70D2C321A63E}" type="pres">
      <dgm:prSet presAssocID="{0D8D152E-4C31-41EC-980D-241AB08CD870}" presName="compositeA" presStyleCnt="0"/>
      <dgm:spPr/>
    </dgm:pt>
    <dgm:pt modelId="{D3321514-7508-4CDB-8CD1-2F51841102BD}" type="pres">
      <dgm:prSet presAssocID="{0D8D152E-4C31-41EC-980D-241AB08CD870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6FE14-6FD4-4D5D-AE01-18CDC5F080DF}" type="pres">
      <dgm:prSet presAssocID="{0D8D152E-4C31-41EC-980D-241AB08CD870}" presName="circleA" presStyleLbl="node1" presStyleIdx="0" presStyleCnt="4"/>
      <dgm:spPr/>
    </dgm:pt>
    <dgm:pt modelId="{3D895050-E639-4F34-96CD-15C321B020E4}" type="pres">
      <dgm:prSet presAssocID="{0D8D152E-4C31-41EC-980D-241AB08CD870}" presName="spaceA" presStyleCnt="0"/>
      <dgm:spPr/>
    </dgm:pt>
    <dgm:pt modelId="{1E69952C-D921-4AEC-A821-72B018B0D9B0}" type="pres">
      <dgm:prSet presAssocID="{E0D446BA-C412-41A4-A575-F7BEA38D4026}" presName="space" presStyleCnt="0"/>
      <dgm:spPr/>
    </dgm:pt>
    <dgm:pt modelId="{CAF66404-008C-429A-98A1-C4BBDFDE0CD0}" type="pres">
      <dgm:prSet presAssocID="{8E6B0718-A72A-42D6-861A-BED28C4787B0}" presName="compositeB" presStyleCnt="0"/>
      <dgm:spPr/>
    </dgm:pt>
    <dgm:pt modelId="{DD05148C-DFAB-4FDA-99E5-AE9FAF835B02}" type="pres">
      <dgm:prSet presAssocID="{8E6B0718-A72A-42D6-861A-BED28C4787B0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466A1-635B-41B5-8B18-6802136E7E58}" type="pres">
      <dgm:prSet presAssocID="{8E6B0718-A72A-42D6-861A-BED28C4787B0}" presName="circleB" presStyleLbl="node1" presStyleIdx="1" presStyleCnt="4"/>
      <dgm:spPr/>
    </dgm:pt>
    <dgm:pt modelId="{718EB1E0-EC16-45CB-8F46-8769B8997342}" type="pres">
      <dgm:prSet presAssocID="{8E6B0718-A72A-42D6-861A-BED28C4787B0}" presName="spaceB" presStyleCnt="0"/>
      <dgm:spPr/>
    </dgm:pt>
    <dgm:pt modelId="{3A56151A-6142-46F2-9EEA-D4B9439B39B9}" type="pres">
      <dgm:prSet presAssocID="{12723F97-6A5F-4BE0-BFDC-A9A954E10232}" presName="space" presStyleCnt="0"/>
      <dgm:spPr/>
    </dgm:pt>
    <dgm:pt modelId="{9C67902D-EC36-42C4-84CF-29565DC7779C}" type="pres">
      <dgm:prSet presAssocID="{26D4B821-04D5-4D42-87E8-F271E4F13EF4}" presName="compositeA" presStyleCnt="0"/>
      <dgm:spPr/>
    </dgm:pt>
    <dgm:pt modelId="{6C43E979-8296-4405-B7E5-2885B70CEBD1}" type="pres">
      <dgm:prSet presAssocID="{26D4B821-04D5-4D42-87E8-F271E4F13EF4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50847-BA0F-4EC6-9D6E-C1D008040964}" type="pres">
      <dgm:prSet presAssocID="{26D4B821-04D5-4D42-87E8-F271E4F13EF4}" presName="circleA" presStyleLbl="node1" presStyleIdx="2" presStyleCnt="4"/>
      <dgm:spPr/>
    </dgm:pt>
    <dgm:pt modelId="{F8267953-025B-4C8F-A391-F8688A46C699}" type="pres">
      <dgm:prSet presAssocID="{26D4B821-04D5-4D42-87E8-F271E4F13EF4}" presName="spaceA" presStyleCnt="0"/>
      <dgm:spPr/>
    </dgm:pt>
    <dgm:pt modelId="{9067E928-D231-4362-BC50-335642170E2B}" type="pres">
      <dgm:prSet presAssocID="{840289FE-AD5D-4B6A-B206-E15956A5B554}" presName="space" presStyleCnt="0"/>
      <dgm:spPr/>
    </dgm:pt>
    <dgm:pt modelId="{47C686DD-B18E-42BE-8D57-9D53112E9102}" type="pres">
      <dgm:prSet presAssocID="{9ECC6BE9-0697-41E1-A496-A0ADA4424F47}" presName="compositeB" presStyleCnt="0"/>
      <dgm:spPr/>
    </dgm:pt>
    <dgm:pt modelId="{E082233C-306E-4001-B5F0-5F81E948CF0F}" type="pres">
      <dgm:prSet presAssocID="{9ECC6BE9-0697-41E1-A496-A0ADA4424F47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AC267-AA67-4D1E-B322-A049FBAB9EC0}" type="pres">
      <dgm:prSet presAssocID="{9ECC6BE9-0697-41E1-A496-A0ADA4424F47}" presName="circleB" presStyleLbl="node1" presStyleIdx="3" presStyleCnt="4"/>
      <dgm:spPr/>
    </dgm:pt>
    <dgm:pt modelId="{E25D20AD-D3B3-43D9-BE65-E2A6E89081FF}" type="pres">
      <dgm:prSet presAssocID="{9ECC6BE9-0697-41E1-A496-A0ADA4424F47}" presName="spaceB" presStyleCnt="0"/>
      <dgm:spPr/>
    </dgm:pt>
  </dgm:ptLst>
  <dgm:cxnLst>
    <dgm:cxn modelId="{4AFEDDF7-5D5F-4A27-BB65-21664C01A550}" type="presOf" srcId="{26D4B821-04D5-4D42-87E8-F271E4F13EF4}" destId="{6C43E979-8296-4405-B7E5-2885B70CEBD1}" srcOrd="0" destOrd="0" presId="urn:microsoft.com/office/officeart/2005/8/layout/hProcess11"/>
    <dgm:cxn modelId="{A3ABCFAA-487A-47BC-9318-7EAA15CAFBC8}" srcId="{9ECC6BE9-0697-41E1-A496-A0ADA4424F47}" destId="{27411373-F8B6-47D9-957C-B4AB63C08111}" srcOrd="1" destOrd="0" parTransId="{BDFF3594-E609-496A-B3BB-A0669AFF4996}" sibTransId="{7239BBAB-A376-4A52-8795-78288E84E04E}"/>
    <dgm:cxn modelId="{2505C648-081F-49BB-8B1C-1D043E315849}" type="presOf" srcId="{0D8D152E-4C31-41EC-980D-241AB08CD870}" destId="{D3321514-7508-4CDB-8CD1-2F51841102BD}" srcOrd="0" destOrd="0" presId="urn:microsoft.com/office/officeart/2005/8/layout/hProcess11"/>
    <dgm:cxn modelId="{B9F6CA46-106A-4D74-9202-62DBE70C8E80}" type="presOf" srcId="{4981DB32-8EE4-4E00-A6D9-0CDD503A61B5}" destId="{EA1F04F2-9852-43AE-9E2D-9C0FF1DC512A}" srcOrd="0" destOrd="0" presId="urn:microsoft.com/office/officeart/2005/8/layout/hProcess11"/>
    <dgm:cxn modelId="{D5D20D2E-0595-4106-B2EC-666661A515F9}" srcId="{4981DB32-8EE4-4E00-A6D9-0CDD503A61B5}" destId="{8E6B0718-A72A-42D6-861A-BED28C4787B0}" srcOrd="1" destOrd="0" parTransId="{9992BD3F-A142-4046-A26F-EA20888ADE48}" sibTransId="{12723F97-6A5F-4BE0-BFDC-A9A954E10232}"/>
    <dgm:cxn modelId="{E0D06F24-B23D-4D73-823B-824F5AD21F51}" srcId="{4981DB32-8EE4-4E00-A6D9-0CDD503A61B5}" destId="{26D4B821-04D5-4D42-87E8-F271E4F13EF4}" srcOrd="2" destOrd="0" parTransId="{2EE541AA-CB67-487B-A02D-307CB35AF825}" sibTransId="{840289FE-AD5D-4B6A-B206-E15956A5B554}"/>
    <dgm:cxn modelId="{03A4F012-505E-400A-92BD-926FFFD92446}" type="presOf" srcId="{9ECC6BE9-0697-41E1-A496-A0ADA4424F47}" destId="{E082233C-306E-4001-B5F0-5F81E948CF0F}" srcOrd="0" destOrd="0" presId="urn:microsoft.com/office/officeart/2005/8/layout/hProcess11"/>
    <dgm:cxn modelId="{E5823DCE-8AC4-483F-A0A4-B3F6EF4B2C07}" type="presOf" srcId="{E8A5B7E1-DE31-44F4-A808-1662AC03EF3E}" destId="{E082233C-306E-4001-B5F0-5F81E948CF0F}" srcOrd="0" destOrd="1" presId="urn:microsoft.com/office/officeart/2005/8/layout/hProcess11"/>
    <dgm:cxn modelId="{5508B976-BF2F-4797-AB83-8E124CFB8B88}" type="presOf" srcId="{094045F2-C9FD-4DCC-B2DD-788C7AC42793}" destId="{D3321514-7508-4CDB-8CD1-2F51841102BD}" srcOrd="0" destOrd="1" presId="urn:microsoft.com/office/officeart/2005/8/layout/hProcess11"/>
    <dgm:cxn modelId="{3596C1D6-1DCE-480C-81F7-4D4B7DE17067}" srcId="{26D4B821-04D5-4D42-87E8-F271E4F13EF4}" destId="{C8162BE1-E209-423A-8E20-2E1B5D00CD3F}" srcOrd="0" destOrd="0" parTransId="{E95C9FAF-0F22-460D-9024-FA23C601B6F6}" sibTransId="{59E76A0C-1855-4888-8DEC-735B46D9C655}"/>
    <dgm:cxn modelId="{59BC44BE-73B1-4822-B0D3-6049BAC36722}" type="presOf" srcId="{C8162BE1-E209-423A-8E20-2E1B5D00CD3F}" destId="{6C43E979-8296-4405-B7E5-2885B70CEBD1}" srcOrd="0" destOrd="1" presId="urn:microsoft.com/office/officeart/2005/8/layout/hProcess11"/>
    <dgm:cxn modelId="{DA833888-489C-4EE1-B284-07D03460A243}" srcId="{4981DB32-8EE4-4E00-A6D9-0CDD503A61B5}" destId="{0D8D152E-4C31-41EC-980D-241AB08CD870}" srcOrd="0" destOrd="0" parTransId="{DDE21ED1-E3F1-4A07-AE95-B6F7C9220D8D}" sibTransId="{E0D446BA-C412-41A4-A575-F7BEA38D4026}"/>
    <dgm:cxn modelId="{D78C2DA7-8719-4233-93C5-0F5CFBA9AA86}" type="presOf" srcId="{27411373-F8B6-47D9-957C-B4AB63C08111}" destId="{E082233C-306E-4001-B5F0-5F81E948CF0F}" srcOrd="0" destOrd="2" presId="urn:microsoft.com/office/officeart/2005/8/layout/hProcess11"/>
    <dgm:cxn modelId="{ACBDDFE1-F13F-4045-B3BF-33F5223827E6}" srcId="{4981DB32-8EE4-4E00-A6D9-0CDD503A61B5}" destId="{9ECC6BE9-0697-41E1-A496-A0ADA4424F47}" srcOrd="3" destOrd="0" parTransId="{889B1183-C85C-4037-81D6-2D38AF3E5FF4}" sibTransId="{B2FE38EB-633D-4318-B7F7-256C6EA944BE}"/>
    <dgm:cxn modelId="{6AA97898-57F4-49F8-A23B-71A15F515275}" srcId="{9ECC6BE9-0697-41E1-A496-A0ADA4424F47}" destId="{E8A5B7E1-DE31-44F4-A808-1662AC03EF3E}" srcOrd="0" destOrd="0" parTransId="{BA517F13-D260-487B-B823-629A7B1F91D5}" sibTransId="{B46738D8-8E46-4E13-85D5-FA500975FF87}"/>
    <dgm:cxn modelId="{08D5BB65-0F35-496D-A65B-086673B539C9}" srcId="{0D8D152E-4C31-41EC-980D-241AB08CD870}" destId="{094045F2-C9FD-4DCC-B2DD-788C7AC42793}" srcOrd="0" destOrd="0" parTransId="{3DC6F0F2-8B64-4DC4-9ED7-B9BFDF5B99CC}" sibTransId="{698E669D-C8F0-4CD5-903F-5940A2C15612}"/>
    <dgm:cxn modelId="{AF7D66F2-9D00-42B1-AE6A-33D3BF767897}" srcId="{8E6B0718-A72A-42D6-861A-BED28C4787B0}" destId="{C8E4AE39-AA10-40E1-B098-11DCB3F72C17}" srcOrd="0" destOrd="0" parTransId="{C384C466-60E2-4B6B-85BC-C1E88B8093AE}" sibTransId="{DBA538FF-F72F-4F7D-B9A3-F0B939DFDA0F}"/>
    <dgm:cxn modelId="{CF7EE49C-2B5D-4633-A69C-A8BF42B1800D}" srcId="{9ECC6BE9-0697-41E1-A496-A0ADA4424F47}" destId="{51B632BE-0EAD-41BB-88AF-CB57383E07B5}" srcOrd="2" destOrd="0" parTransId="{8F73806A-5FE6-444A-A920-F56A595D999C}" sibTransId="{9EF4FB13-5842-4253-A4E8-7BC56A060B8B}"/>
    <dgm:cxn modelId="{4C1139FF-A60F-44D1-8C1B-E68C43554D9A}" type="presOf" srcId="{51B632BE-0EAD-41BB-88AF-CB57383E07B5}" destId="{E082233C-306E-4001-B5F0-5F81E948CF0F}" srcOrd="0" destOrd="3" presId="urn:microsoft.com/office/officeart/2005/8/layout/hProcess11"/>
    <dgm:cxn modelId="{9206099C-D614-4358-833C-C7CB4EA43824}" type="presOf" srcId="{C8E4AE39-AA10-40E1-B098-11DCB3F72C17}" destId="{DD05148C-DFAB-4FDA-99E5-AE9FAF835B02}" srcOrd="0" destOrd="1" presId="urn:microsoft.com/office/officeart/2005/8/layout/hProcess11"/>
    <dgm:cxn modelId="{AF0F1165-3F34-4047-AFA2-E84B1B82B381}" type="presOf" srcId="{8E6B0718-A72A-42D6-861A-BED28C4787B0}" destId="{DD05148C-DFAB-4FDA-99E5-AE9FAF835B02}" srcOrd="0" destOrd="0" presId="urn:microsoft.com/office/officeart/2005/8/layout/hProcess11"/>
    <dgm:cxn modelId="{72F5B770-CE2D-48D0-9F59-C244B1D3BB87}" type="presParOf" srcId="{EA1F04F2-9852-43AE-9E2D-9C0FF1DC512A}" destId="{9E51961E-FD54-4D9B-B4E4-71E38EFB1CFA}" srcOrd="0" destOrd="0" presId="urn:microsoft.com/office/officeart/2005/8/layout/hProcess11"/>
    <dgm:cxn modelId="{1D354161-F560-4092-8D3D-46FA4730529D}" type="presParOf" srcId="{EA1F04F2-9852-43AE-9E2D-9C0FF1DC512A}" destId="{45B4D365-DB61-448C-BF50-915AF92706AF}" srcOrd="1" destOrd="0" presId="urn:microsoft.com/office/officeart/2005/8/layout/hProcess11"/>
    <dgm:cxn modelId="{855AECC4-9D78-458E-AD23-374E3292D2F7}" type="presParOf" srcId="{45B4D365-DB61-448C-BF50-915AF92706AF}" destId="{E7E44C55-E5FD-4C04-93B5-70D2C321A63E}" srcOrd="0" destOrd="0" presId="urn:microsoft.com/office/officeart/2005/8/layout/hProcess11"/>
    <dgm:cxn modelId="{46875A68-EE1C-4617-8AA8-F0AAAD2F3045}" type="presParOf" srcId="{E7E44C55-E5FD-4C04-93B5-70D2C321A63E}" destId="{D3321514-7508-4CDB-8CD1-2F51841102BD}" srcOrd="0" destOrd="0" presId="urn:microsoft.com/office/officeart/2005/8/layout/hProcess11"/>
    <dgm:cxn modelId="{12D5EE66-16AF-44FB-82D2-96FACD7794E4}" type="presParOf" srcId="{E7E44C55-E5FD-4C04-93B5-70D2C321A63E}" destId="{6566FE14-6FD4-4D5D-AE01-18CDC5F080DF}" srcOrd="1" destOrd="0" presId="urn:microsoft.com/office/officeart/2005/8/layout/hProcess11"/>
    <dgm:cxn modelId="{8E1C3DE8-4A08-4D18-8CA3-020FE7C9B734}" type="presParOf" srcId="{E7E44C55-E5FD-4C04-93B5-70D2C321A63E}" destId="{3D895050-E639-4F34-96CD-15C321B020E4}" srcOrd="2" destOrd="0" presId="urn:microsoft.com/office/officeart/2005/8/layout/hProcess11"/>
    <dgm:cxn modelId="{C2310437-4724-4D7C-99C1-5753E4DD471B}" type="presParOf" srcId="{45B4D365-DB61-448C-BF50-915AF92706AF}" destId="{1E69952C-D921-4AEC-A821-72B018B0D9B0}" srcOrd="1" destOrd="0" presId="urn:microsoft.com/office/officeart/2005/8/layout/hProcess11"/>
    <dgm:cxn modelId="{46FAEA25-27E7-4927-8C51-814035AA947E}" type="presParOf" srcId="{45B4D365-DB61-448C-BF50-915AF92706AF}" destId="{CAF66404-008C-429A-98A1-C4BBDFDE0CD0}" srcOrd="2" destOrd="0" presId="urn:microsoft.com/office/officeart/2005/8/layout/hProcess11"/>
    <dgm:cxn modelId="{C6713B4D-BDC7-4A5A-A42A-A0588FAAC93E}" type="presParOf" srcId="{CAF66404-008C-429A-98A1-C4BBDFDE0CD0}" destId="{DD05148C-DFAB-4FDA-99E5-AE9FAF835B02}" srcOrd="0" destOrd="0" presId="urn:microsoft.com/office/officeart/2005/8/layout/hProcess11"/>
    <dgm:cxn modelId="{0269F07E-1D2D-40F7-AA82-FF09B7A5331B}" type="presParOf" srcId="{CAF66404-008C-429A-98A1-C4BBDFDE0CD0}" destId="{08E466A1-635B-41B5-8B18-6802136E7E58}" srcOrd="1" destOrd="0" presId="urn:microsoft.com/office/officeart/2005/8/layout/hProcess11"/>
    <dgm:cxn modelId="{77E23072-8159-436B-9679-03F8B1395EDD}" type="presParOf" srcId="{CAF66404-008C-429A-98A1-C4BBDFDE0CD0}" destId="{718EB1E0-EC16-45CB-8F46-8769B8997342}" srcOrd="2" destOrd="0" presId="urn:microsoft.com/office/officeart/2005/8/layout/hProcess11"/>
    <dgm:cxn modelId="{D590DFA2-EDFD-4EB3-BEFF-314D4FC7310F}" type="presParOf" srcId="{45B4D365-DB61-448C-BF50-915AF92706AF}" destId="{3A56151A-6142-46F2-9EEA-D4B9439B39B9}" srcOrd="3" destOrd="0" presId="urn:microsoft.com/office/officeart/2005/8/layout/hProcess11"/>
    <dgm:cxn modelId="{C6F7B79B-5C67-447F-A4AC-203154D42DDB}" type="presParOf" srcId="{45B4D365-DB61-448C-BF50-915AF92706AF}" destId="{9C67902D-EC36-42C4-84CF-29565DC7779C}" srcOrd="4" destOrd="0" presId="urn:microsoft.com/office/officeart/2005/8/layout/hProcess11"/>
    <dgm:cxn modelId="{049067A3-629E-4E3A-91AC-5E85039D9737}" type="presParOf" srcId="{9C67902D-EC36-42C4-84CF-29565DC7779C}" destId="{6C43E979-8296-4405-B7E5-2885B70CEBD1}" srcOrd="0" destOrd="0" presId="urn:microsoft.com/office/officeart/2005/8/layout/hProcess11"/>
    <dgm:cxn modelId="{224AB373-EE1F-4804-B16D-5B0922667E75}" type="presParOf" srcId="{9C67902D-EC36-42C4-84CF-29565DC7779C}" destId="{08450847-BA0F-4EC6-9D6E-C1D008040964}" srcOrd="1" destOrd="0" presId="urn:microsoft.com/office/officeart/2005/8/layout/hProcess11"/>
    <dgm:cxn modelId="{73B1D6EB-38E0-4C57-9407-01870D05F686}" type="presParOf" srcId="{9C67902D-EC36-42C4-84CF-29565DC7779C}" destId="{F8267953-025B-4C8F-A391-F8688A46C699}" srcOrd="2" destOrd="0" presId="urn:microsoft.com/office/officeart/2005/8/layout/hProcess11"/>
    <dgm:cxn modelId="{9136D350-6BBC-44F2-8CF9-E3C14609BFC8}" type="presParOf" srcId="{45B4D365-DB61-448C-BF50-915AF92706AF}" destId="{9067E928-D231-4362-BC50-335642170E2B}" srcOrd="5" destOrd="0" presId="urn:microsoft.com/office/officeart/2005/8/layout/hProcess11"/>
    <dgm:cxn modelId="{E4097102-67AB-42E2-AEE0-8E71672190E7}" type="presParOf" srcId="{45B4D365-DB61-448C-BF50-915AF92706AF}" destId="{47C686DD-B18E-42BE-8D57-9D53112E9102}" srcOrd="6" destOrd="0" presId="urn:microsoft.com/office/officeart/2005/8/layout/hProcess11"/>
    <dgm:cxn modelId="{F48AF978-FBD7-4FFA-98CF-B069D0A7C697}" type="presParOf" srcId="{47C686DD-B18E-42BE-8D57-9D53112E9102}" destId="{E082233C-306E-4001-B5F0-5F81E948CF0F}" srcOrd="0" destOrd="0" presId="urn:microsoft.com/office/officeart/2005/8/layout/hProcess11"/>
    <dgm:cxn modelId="{6D471CA7-EF13-4A8C-9C1F-4C32EAD44BA3}" type="presParOf" srcId="{47C686DD-B18E-42BE-8D57-9D53112E9102}" destId="{BF2AC267-AA67-4D1E-B322-A049FBAB9EC0}" srcOrd="1" destOrd="0" presId="urn:microsoft.com/office/officeart/2005/8/layout/hProcess11"/>
    <dgm:cxn modelId="{135AE549-3025-41AF-88D3-6BEB58622F73}" type="presParOf" srcId="{47C686DD-B18E-42BE-8D57-9D53112E9102}" destId="{E25D20AD-D3B3-43D9-BE65-E2A6E89081F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185071-CDFE-4194-8502-F3E8190E035B}">
      <dsp:nvSpPr>
        <dsp:cNvPr id="0" name=""/>
        <dsp:cNvSpPr/>
      </dsp:nvSpPr>
      <dsp:spPr>
        <a:xfrm>
          <a:off x="0" y="1102995"/>
          <a:ext cx="9144000" cy="147066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46B24-6C50-43CF-8BCA-98E0E349A1EC}">
      <dsp:nvSpPr>
        <dsp:cNvPr id="0" name=""/>
        <dsp:cNvSpPr/>
      </dsp:nvSpPr>
      <dsp:spPr>
        <a:xfrm>
          <a:off x="3616" y="0"/>
          <a:ext cx="1581224" cy="147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1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Study Design</a:t>
          </a:r>
          <a:endParaRPr lang="en-US" sz="18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Cross-sectional</a:t>
          </a:r>
          <a:endParaRPr lang="en-US" sz="1400" kern="1200" dirty="0"/>
        </a:p>
      </dsp:txBody>
      <dsp:txXfrm>
        <a:off x="3616" y="0"/>
        <a:ext cx="1581224" cy="1470660"/>
      </dsp:txXfrm>
    </dsp:sp>
    <dsp:sp modelId="{1521F159-16FD-4263-BCA5-DB9AEDB99657}">
      <dsp:nvSpPr>
        <dsp:cNvPr id="0" name=""/>
        <dsp:cNvSpPr/>
      </dsp:nvSpPr>
      <dsp:spPr>
        <a:xfrm>
          <a:off x="610396" y="1654492"/>
          <a:ext cx="367665" cy="367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944A1-DCF6-4BEE-8EC1-ED649B6C61F3}">
      <dsp:nvSpPr>
        <dsp:cNvPr id="0" name=""/>
        <dsp:cNvSpPr/>
      </dsp:nvSpPr>
      <dsp:spPr>
        <a:xfrm>
          <a:off x="1663902" y="2205990"/>
          <a:ext cx="1581224" cy="147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Study Area</a:t>
          </a:r>
          <a:endParaRPr lang="en-US" sz="18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DCDC</a:t>
          </a:r>
          <a:r>
            <a:rPr lang="en-US" sz="1400" kern="1200" dirty="0" smtClean="0"/>
            <a:t> Dialysis Unit, </a:t>
          </a:r>
          <a:r>
            <a:rPr lang="en-US" sz="1400" kern="1200" dirty="0" err="1" smtClean="0"/>
            <a:t>Venkateshwar</a:t>
          </a:r>
          <a:r>
            <a:rPr lang="en-US" sz="1400" kern="1200" dirty="0" smtClean="0"/>
            <a:t> Hospital</a:t>
          </a:r>
          <a:endParaRPr lang="en-US" sz="1400" kern="1200" dirty="0"/>
        </a:p>
      </dsp:txBody>
      <dsp:txXfrm>
        <a:off x="1663902" y="2205990"/>
        <a:ext cx="1581224" cy="1470660"/>
      </dsp:txXfrm>
    </dsp:sp>
    <dsp:sp modelId="{2052B57E-D646-4769-AA92-3DC9309FCCDC}">
      <dsp:nvSpPr>
        <dsp:cNvPr id="0" name=""/>
        <dsp:cNvSpPr/>
      </dsp:nvSpPr>
      <dsp:spPr>
        <a:xfrm>
          <a:off x="2270681" y="1654492"/>
          <a:ext cx="367665" cy="367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66B0E-DCA6-46C0-853F-BEDC6D18AC7E}">
      <dsp:nvSpPr>
        <dsp:cNvPr id="0" name=""/>
        <dsp:cNvSpPr/>
      </dsp:nvSpPr>
      <dsp:spPr>
        <a:xfrm>
          <a:off x="3324187" y="0"/>
          <a:ext cx="1581224" cy="147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1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Study Time Period</a:t>
          </a:r>
          <a:endParaRPr lang="en-US" sz="18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3 Months (1 Feb- 30 April 2018)</a:t>
          </a:r>
          <a:endParaRPr lang="en-US" sz="1400" kern="1200" dirty="0"/>
        </a:p>
      </dsp:txBody>
      <dsp:txXfrm>
        <a:off x="3324187" y="0"/>
        <a:ext cx="1581224" cy="1470660"/>
      </dsp:txXfrm>
    </dsp:sp>
    <dsp:sp modelId="{DAD863A6-421E-4973-84DC-644ED30D68D6}">
      <dsp:nvSpPr>
        <dsp:cNvPr id="0" name=""/>
        <dsp:cNvSpPr/>
      </dsp:nvSpPr>
      <dsp:spPr>
        <a:xfrm>
          <a:off x="3930967" y="1654492"/>
          <a:ext cx="367665" cy="367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DCFBA-5F4C-4C61-A6C6-53F70A8BB1EA}">
      <dsp:nvSpPr>
        <dsp:cNvPr id="0" name=""/>
        <dsp:cNvSpPr/>
      </dsp:nvSpPr>
      <dsp:spPr>
        <a:xfrm>
          <a:off x="4984473" y="2205990"/>
          <a:ext cx="1581224" cy="147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Study Population</a:t>
          </a:r>
          <a:endParaRPr lang="en-US" sz="18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Patients on regular </a:t>
          </a:r>
          <a:r>
            <a:rPr lang="en-US" sz="1400" kern="1200" dirty="0" err="1" smtClean="0"/>
            <a:t>MHD</a:t>
          </a:r>
          <a:endParaRPr lang="en-US" sz="1400" kern="1200" dirty="0"/>
        </a:p>
      </dsp:txBody>
      <dsp:txXfrm>
        <a:off x="4984473" y="2205990"/>
        <a:ext cx="1581224" cy="1470660"/>
      </dsp:txXfrm>
    </dsp:sp>
    <dsp:sp modelId="{479A8B7D-7765-4D7A-A4B0-C64E19932FE0}">
      <dsp:nvSpPr>
        <dsp:cNvPr id="0" name=""/>
        <dsp:cNvSpPr/>
      </dsp:nvSpPr>
      <dsp:spPr>
        <a:xfrm>
          <a:off x="5591253" y="1654492"/>
          <a:ext cx="367665" cy="367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7588E-5902-4110-A165-6A5AE69FC568}">
      <dsp:nvSpPr>
        <dsp:cNvPr id="0" name=""/>
        <dsp:cNvSpPr/>
      </dsp:nvSpPr>
      <dsp:spPr>
        <a:xfrm>
          <a:off x="6644759" y="0"/>
          <a:ext cx="1581224" cy="147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1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Inclusion Criterion</a:t>
          </a:r>
          <a:endParaRPr lang="en-US" sz="18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ERSD</a:t>
          </a:r>
          <a:r>
            <a:rPr lang="en-US" sz="1400" kern="1200" dirty="0" smtClean="0"/>
            <a:t> patients &gt;18 years of either sex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Patients on regular </a:t>
          </a:r>
          <a:r>
            <a:rPr lang="en-US" sz="1400" kern="1200" dirty="0" err="1" smtClean="0"/>
            <a:t>MHD</a:t>
          </a:r>
          <a:r>
            <a:rPr lang="en-US" sz="1400" kern="1200" dirty="0" smtClean="0"/>
            <a:t> &gt; 3 Months</a:t>
          </a:r>
          <a:endParaRPr lang="en-US" sz="1400" kern="1200" dirty="0"/>
        </a:p>
      </dsp:txBody>
      <dsp:txXfrm>
        <a:off x="6644759" y="0"/>
        <a:ext cx="1581224" cy="1470660"/>
      </dsp:txXfrm>
    </dsp:sp>
    <dsp:sp modelId="{CCA58F34-F2B3-41C8-A38E-AA644F82119B}">
      <dsp:nvSpPr>
        <dsp:cNvPr id="0" name=""/>
        <dsp:cNvSpPr/>
      </dsp:nvSpPr>
      <dsp:spPr>
        <a:xfrm>
          <a:off x="7251538" y="1654492"/>
          <a:ext cx="367665" cy="367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51961E-FD54-4D9B-B4E4-71E38EFB1CFA}">
      <dsp:nvSpPr>
        <dsp:cNvPr id="0" name=""/>
        <dsp:cNvSpPr/>
      </dsp:nvSpPr>
      <dsp:spPr>
        <a:xfrm>
          <a:off x="0" y="1005840"/>
          <a:ext cx="9144000" cy="13411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21514-7508-4CDB-8CD1-2F51841102BD}">
      <dsp:nvSpPr>
        <dsp:cNvPr id="0" name=""/>
        <dsp:cNvSpPr/>
      </dsp:nvSpPr>
      <dsp:spPr>
        <a:xfrm>
          <a:off x="4118" y="0"/>
          <a:ext cx="1981051" cy="134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1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Sampling Technique</a:t>
          </a:r>
          <a:endParaRPr lang="en-US" sz="18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Convenience sampling</a:t>
          </a:r>
          <a:endParaRPr lang="en-US" sz="1400" kern="1200" dirty="0"/>
        </a:p>
      </dsp:txBody>
      <dsp:txXfrm>
        <a:off x="4118" y="0"/>
        <a:ext cx="1981051" cy="1341120"/>
      </dsp:txXfrm>
    </dsp:sp>
    <dsp:sp modelId="{6566FE14-6FD4-4D5D-AE01-18CDC5F080DF}">
      <dsp:nvSpPr>
        <dsp:cNvPr id="0" name=""/>
        <dsp:cNvSpPr/>
      </dsp:nvSpPr>
      <dsp:spPr>
        <a:xfrm>
          <a:off x="827004" y="1508760"/>
          <a:ext cx="335280" cy="335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5148C-DFAB-4FDA-99E5-AE9FAF835B02}">
      <dsp:nvSpPr>
        <dsp:cNvPr id="0" name=""/>
        <dsp:cNvSpPr/>
      </dsp:nvSpPr>
      <dsp:spPr>
        <a:xfrm>
          <a:off x="2084222" y="2011680"/>
          <a:ext cx="1981051" cy="134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Sample Size</a:t>
          </a:r>
          <a:endParaRPr lang="en-US" sz="18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75 patients</a:t>
          </a:r>
          <a:endParaRPr lang="en-US" sz="1400" kern="1200" dirty="0"/>
        </a:p>
      </dsp:txBody>
      <dsp:txXfrm>
        <a:off x="2084222" y="2011680"/>
        <a:ext cx="1981051" cy="1341120"/>
      </dsp:txXfrm>
    </dsp:sp>
    <dsp:sp modelId="{08E466A1-635B-41B5-8B18-6802136E7E58}">
      <dsp:nvSpPr>
        <dsp:cNvPr id="0" name=""/>
        <dsp:cNvSpPr/>
      </dsp:nvSpPr>
      <dsp:spPr>
        <a:xfrm>
          <a:off x="2907108" y="1508760"/>
          <a:ext cx="335280" cy="335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3E979-8296-4405-B7E5-2885B70CEBD1}">
      <dsp:nvSpPr>
        <dsp:cNvPr id="0" name=""/>
        <dsp:cNvSpPr/>
      </dsp:nvSpPr>
      <dsp:spPr>
        <a:xfrm>
          <a:off x="4164326" y="0"/>
          <a:ext cx="1981051" cy="134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1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Mode of Data Collection</a:t>
          </a:r>
          <a:endParaRPr lang="en-US" sz="18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Questionnaire: </a:t>
          </a:r>
          <a:r>
            <a:rPr lang="en-US" sz="1400" kern="1200" dirty="0" err="1" smtClean="0"/>
            <a:t>WHOQOL-BREF</a:t>
          </a:r>
          <a:endParaRPr lang="en-US" sz="1400" kern="1200" dirty="0"/>
        </a:p>
      </dsp:txBody>
      <dsp:txXfrm>
        <a:off x="4164326" y="0"/>
        <a:ext cx="1981051" cy="1341120"/>
      </dsp:txXfrm>
    </dsp:sp>
    <dsp:sp modelId="{08450847-BA0F-4EC6-9D6E-C1D008040964}">
      <dsp:nvSpPr>
        <dsp:cNvPr id="0" name=""/>
        <dsp:cNvSpPr/>
      </dsp:nvSpPr>
      <dsp:spPr>
        <a:xfrm>
          <a:off x="4987211" y="1508760"/>
          <a:ext cx="335280" cy="335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2233C-306E-4001-B5F0-5F81E948CF0F}">
      <dsp:nvSpPr>
        <dsp:cNvPr id="0" name=""/>
        <dsp:cNvSpPr/>
      </dsp:nvSpPr>
      <dsp:spPr>
        <a:xfrm>
          <a:off x="6244430" y="2011680"/>
          <a:ext cx="1981051" cy="134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Analysis</a:t>
          </a:r>
          <a:endParaRPr lang="en-US" sz="18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SPSS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ANOVA and Post-hoc tests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Pearson’s correlation</a:t>
          </a:r>
          <a:endParaRPr lang="en-US" sz="1400" kern="1200" dirty="0"/>
        </a:p>
      </dsp:txBody>
      <dsp:txXfrm>
        <a:off x="6244430" y="2011680"/>
        <a:ext cx="1981051" cy="1341120"/>
      </dsp:txXfrm>
    </dsp:sp>
    <dsp:sp modelId="{BF2AC267-AA67-4D1E-B322-A049FBAB9EC0}">
      <dsp:nvSpPr>
        <dsp:cNvPr id="0" name=""/>
        <dsp:cNvSpPr/>
      </dsp:nvSpPr>
      <dsp:spPr>
        <a:xfrm>
          <a:off x="7067315" y="1508760"/>
          <a:ext cx="335280" cy="335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Shape 29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Shape 4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5" name="Shape 45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Shape 47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8" name="Shape 48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9800"/>
                </a:solidFill>
              </a:rPr>
              <a:t>“</a:t>
            </a:r>
            <a:endParaRPr sz="7200" b="1">
              <a:solidFill>
                <a:srgbClr val="FF9800"/>
              </a:solidFill>
            </a:endParaRPr>
          </a:p>
        </p:txBody>
      </p:sp>
      <p:grpSp>
        <p:nvGrpSpPr>
          <p:cNvPr id="52" name="Shape 52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3" name="Shape 5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Shape 5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Shape 5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Shape 5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Shape 5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Shape 103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Shape 104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Shape 10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Shape 10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Shape 10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Shape 10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Shape 11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Shape 11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Shape 11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Shape 11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Shape 11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Shape 12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Shape 144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5" name="Shape 145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Shape 146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Shape 147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" name="Shape 14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Shape 150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54" name="Shape 154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Shape 15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Shape 15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Shape 15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Shape 16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64" name="Shape 16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371/journal.pone.0084152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ciencemag.org/news/2016/03/mysterious-kidney-disease-goes-global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685800" y="209550"/>
            <a:ext cx="5367900" cy="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DISSERTATION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28750"/>
            <a:ext cx="6248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Assessment of Quality of Life of patients on Maintenance </a:t>
            </a:r>
            <a:r>
              <a:rPr lang="en-US" sz="3200" dirty="0" err="1" smtClean="0">
                <a:solidFill>
                  <a:schemeClr val="bg1"/>
                </a:solidFill>
              </a:rPr>
              <a:t>Hemodialysis</a:t>
            </a:r>
            <a:r>
              <a:rPr lang="en-US" sz="3200" smtClean="0">
                <a:solidFill>
                  <a:schemeClr val="bg1"/>
                </a:solidFill>
              </a:rPr>
              <a:t> and determine the factors </a:t>
            </a:r>
            <a:r>
              <a:rPr lang="en-US" sz="3200" smtClean="0">
                <a:solidFill>
                  <a:schemeClr val="bg1"/>
                </a:solidFill>
              </a:rPr>
              <a:t>affecting </a:t>
            </a:r>
            <a:r>
              <a:rPr lang="en-US" sz="3200" smtClean="0">
                <a:solidFill>
                  <a:schemeClr val="bg1"/>
                </a:solidFill>
              </a:rPr>
              <a:t>it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17195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Guided By:</a:t>
            </a:r>
          </a:p>
          <a:p>
            <a:r>
              <a:rPr lang="en-US" sz="1800" dirty="0" smtClean="0"/>
              <a:t>Mrs. </a:t>
            </a:r>
            <a:r>
              <a:rPr lang="en-US" sz="1800" dirty="0" err="1" smtClean="0"/>
              <a:t>Kirti</a:t>
            </a:r>
            <a:r>
              <a:rPr lang="en-US" sz="1800" dirty="0" smtClean="0"/>
              <a:t> </a:t>
            </a:r>
            <a:r>
              <a:rPr lang="en-US" sz="1800" dirty="0" err="1" smtClean="0"/>
              <a:t>Udayai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401955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Presented By:</a:t>
            </a:r>
          </a:p>
          <a:p>
            <a:pPr algn="r"/>
            <a:r>
              <a:rPr lang="en-US" sz="1800" dirty="0" smtClean="0"/>
              <a:t>Ms. </a:t>
            </a:r>
            <a:r>
              <a:rPr lang="en-US" sz="1800" dirty="0" err="1" smtClean="0"/>
              <a:t>Daimee</a:t>
            </a:r>
            <a:r>
              <a:rPr lang="en-US" sz="1800" dirty="0" smtClean="0"/>
              <a:t> </a:t>
            </a:r>
            <a:r>
              <a:rPr lang="en-US" sz="1800" dirty="0" err="1" smtClean="0"/>
              <a:t>Sethi</a:t>
            </a:r>
            <a:endParaRPr lang="en-US" sz="1800" dirty="0" smtClean="0"/>
          </a:p>
          <a:p>
            <a:pPr algn="r"/>
            <a:r>
              <a:rPr lang="en-US" sz="1800" dirty="0" smtClean="0"/>
              <a:t>PG/16/011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graphicFrame>
        <p:nvGraphicFramePr>
          <p:cNvPr id="4" name="Chart 3"/>
          <p:cNvGraphicFramePr/>
          <p:nvPr/>
        </p:nvGraphicFramePr>
        <p:xfrm>
          <a:off x="0" y="590550"/>
          <a:ext cx="4724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114800" y="2419350"/>
          <a:ext cx="48768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/>
          <p:cNvSpPr txBox="1">
            <a:spLocks noGrp="1"/>
          </p:cNvSpPr>
          <p:nvPr>
            <p:ph type="body" idx="1"/>
          </p:nvPr>
        </p:nvSpPr>
        <p:spPr>
          <a:xfrm>
            <a:off x="2682800" y="4517316"/>
            <a:ext cx="6004200" cy="55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FFFF"/>
              </a:buClr>
              <a:buSzPts val="2000"/>
            </a:pPr>
            <a:r>
              <a:rPr lang="en-US" sz="2400" b="1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GRAPHS SHOWING DEMOGRAPHIC DETAILS</a:t>
            </a:r>
            <a:endParaRPr lang="en-US" sz="2400" b="1" dirty="0">
              <a:solidFill>
                <a:schemeClr val="tx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8" name="Shape 344"/>
          <p:cNvGrpSpPr/>
          <p:nvPr/>
        </p:nvGrpSpPr>
        <p:grpSpPr>
          <a:xfrm>
            <a:off x="304800" y="209550"/>
            <a:ext cx="318264" cy="282756"/>
            <a:chOff x="5292575" y="3681900"/>
            <a:chExt cx="420150" cy="373275"/>
          </a:xfrm>
        </p:grpSpPr>
        <p:sp>
          <p:nvSpPr>
            <p:cNvPr id="9" name="Shape 345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346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347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348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34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35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351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666750"/>
          <a:ext cx="8534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ctr" defTabSz="914400" eaLnBrk="1" fontAlgn="auto" latinLnBrk="0" hangingPunct="1">
              <a:buClr>
                <a:srgbClr val="FFFFFF"/>
              </a:buClr>
              <a:buSzPts val="2000"/>
              <a:buFont typeface="Arial"/>
              <a:buNone/>
              <a:tabLst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GRAPH SHOWING </a:t>
            </a:r>
            <a:r>
              <a:rPr lang="en-US" sz="2000" b="1" dirty="0" err="1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QOL</a:t>
            </a:r>
            <a:r>
              <a:rPr lang="en-US" sz="2000" b="1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 SCORES IN DIFFERENT DOMAINS</a:t>
            </a:r>
            <a:endParaRPr lang="en-US" sz="2000" b="1" dirty="0">
              <a:solidFill>
                <a:schemeClr val="tx1"/>
              </a:solidFill>
              <a:latin typeface="Roboto Condensed"/>
              <a:ea typeface="Roboto Condensed"/>
              <a:cs typeface="Roboto Condensed"/>
            </a:endParaRPr>
          </a:p>
        </p:txBody>
      </p:sp>
      <p:grpSp>
        <p:nvGrpSpPr>
          <p:cNvPr id="7" name="Shape 344"/>
          <p:cNvGrpSpPr/>
          <p:nvPr/>
        </p:nvGrpSpPr>
        <p:grpSpPr>
          <a:xfrm>
            <a:off x="304800" y="209550"/>
            <a:ext cx="318264" cy="282756"/>
            <a:chOff x="5292575" y="3681900"/>
            <a:chExt cx="420150" cy="373275"/>
          </a:xfrm>
        </p:grpSpPr>
        <p:sp>
          <p:nvSpPr>
            <p:cNvPr id="8" name="Shape 345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346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347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348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34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35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351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4294967295"/>
          </p:nvPr>
        </p:nvSpPr>
        <p:spPr>
          <a:xfrm>
            <a:off x="1981200" y="57150"/>
            <a:ext cx="7086600" cy="533400"/>
          </a:xfrm>
        </p:spPr>
        <p:txBody>
          <a:bodyPr/>
          <a:lstStyle/>
          <a:p>
            <a:pPr marL="0" indent="0" algn="ctr" fontAlgn="base">
              <a:spcBef>
                <a:spcPts val="0"/>
              </a:spcBef>
              <a:buClr>
                <a:srgbClr val="FFFFFF"/>
              </a:buClr>
              <a:buSzPts val="2000"/>
              <a:buNone/>
            </a:pPr>
            <a:r>
              <a:rPr lang="en-US" b="1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Arial"/>
              </a:rPr>
              <a:t>ASSOCIATION BETWEEN DEMOGRAPHIC CHARACTERS AND </a:t>
            </a:r>
            <a:r>
              <a:rPr lang="en-US" b="1" dirty="0" err="1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Arial"/>
              </a:rPr>
              <a:t>QOL</a:t>
            </a:r>
            <a:endParaRPr lang="en-US" b="1" dirty="0" smtClean="0">
              <a:solidFill>
                <a:schemeClr val="tx1"/>
              </a:solidFill>
              <a:latin typeface="Roboto Condensed"/>
              <a:ea typeface="Roboto Condensed"/>
              <a:cs typeface="Roboto Condensed"/>
              <a:sym typeface="Arial"/>
            </a:endParaRP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66750"/>
            <a:ext cx="6858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Shape 344"/>
          <p:cNvGrpSpPr/>
          <p:nvPr/>
        </p:nvGrpSpPr>
        <p:grpSpPr>
          <a:xfrm>
            <a:off x="304800" y="209550"/>
            <a:ext cx="318264" cy="282756"/>
            <a:chOff x="5292575" y="3681900"/>
            <a:chExt cx="420150" cy="373275"/>
          </a:xfrm>
        </p:grpSpPr>
        <p:sp>
          <p:nvSpPr>
            <p:cNvPr id="6" name="Shape 345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Shape 346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347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348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34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35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351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300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ctr" defTabSz="914400" eaLnBrk="1" fontAlgn="base" latinLnBrk="0" hangingPunct="1">
              <a:buClr>
                <a:srgbClr val="FFFFFF"/>
              </a:buClr>
              <a:buSzPts val="2000"/>
              <a:buFont typeface="Arial"/>
              <a:buNone/>
              <a:tabLst/>
            </a:pPr>
            <a:r>
              <a:rPr lang="en-US" sz="2400" b="1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ASSOCIATION BETWEEN CO-MORBIDITIES AND </a:t>
            </a:r>
            <a:r>
              <a:rPr lang="en-US" sz="2400" b="1" dirty="0" err="1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QOL</a:t>
            </a:r>
            <a:endParaRPr lang="en-US" sz="2400" b="1" dirty="0" smtClean="0">
              <a:solidFill>
                <a:schemeClr val="tx1"/>
              </a:solidFill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66750"/>
            <a:ext cx="7010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Shape 344"/>
          <p:cNvGrpSpPr/>
          <p:nvPr/>
        </p:nvGrpSpPr>
        <p:grpSpPr>
          <a:xfrm>
            <a:off x="304800" y="209550"/>
            <a:ext cx="318264" cy="282756"/>
            <a:chOff x="5292575" y="3681900"/>
            <a:chExt cx="420150" cy="373275"/>
          </a:xfrm>
        </p:grpSpPr>
        <p:sp>
          <p:nvSpPr>
            <p:cNvPr id="7" name="Shape 345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346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347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348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34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35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351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05000" y="0"/>
            <a:ext cx="7391400" cy="127635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700" b="1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PEARSON'S CORRELATION BETWEEN DEMOGRAPHIC CHARACTERISTICS, CO-MORBIDITIES AND DIMENSIONS OF </a:t>
            </a:r>
            <a:r>
              <a:rPr lang="en-US" sz="2700" b="1" dirty="0" err="1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WHOQOL-BREF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00150"/>
            <a:ext cx="701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0600" y="4171950"/>
            <a:ext cx="5628464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**: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Correlation is significant at the 0.01 level (two-tailed)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*: Correlation is significant at the 0.05 level (two-tailed)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Shape 344"/>
          <p:cNvGrpSpPr/>
          <p:nvPr/>
        </p:nvGrpSpPr>
        <p:grpSpPr>
          <a:xfrm>
            <a:off x="304800" y="209550"/>
            <a:ext cx="318264" cy="282756"/>
            <a:chOff x="5292575" y="3681900"/>
            <a:chExt cx="420150" cy="373275"/>
          </a:xfrm>
        </p:grpSpPr>
        <p:sp>
          <p:nvSpPr>
            <p:cNvPr id="7" name="Shape 345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346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347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348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34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35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351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r>
              <a:rPr lang="en-US" sz="6000" dirty="0" smtClean="0">
                <a:solidFill>
                  <a:srgbClr val="FF9800"/>
                </a:solidFill>
              </a:rPr>
              <a:t>DISCUSSION</a:t>
            </a:r>
            <a:endParaRPr lang="en-US" sz="6000" dirty="0">
              <a:solidFill>
                <a:srgbClr val="FF98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1000" y="1276350"/>
            <a:ext cx="3962400" cy="3505200"/>
          </a:xfrm>
        </p:spPr>
        <p:txBody>
          <a:bodyPr/>
          <a:lstStyle/>
          <a:p>
            <a:r>
              <a:rPr lang="en-US" sz="1600" dirty="0" err="1" smtClean="0"/>
              <a:t>QOL</a:t>
            </a:r>
            <a:r>
              <a:rPr lang="en-US" sz="1600" dirty="0" smtClean="0"/>
              <a:t> scores of </a:t>
            </a:r>
            <a:r>
              <a:rPr lang="en-US" sz="1600" dirty="0" err="1" smtClean="0"/>
              <a:t>hemodialysis</a:t>
            </a:r>
            <a:r>
              <a:rPr lang="en-US" sz="1600" dirty="0" smtClean="0"/>
              <a:t> patients poor to moderate in all four domains</a:t>
            </a:r>
          </a:p>
          <a:p>
            <a:r>
              <a:rPr lang="en-US" sz="1600" b="1" dirty="0" smtClean="0"/>
              <a:t>Impact of gender on </a:t>
            </a:r>
            <a:r>
              <a:rPr lang="en-US" sz="1600" b="1" dirty="0" err="1" smtClean="0"/>
              <a:t>QOL</a:t>
            </a:r>
            <a:r>
              <a:rPr lang="en-US" sz="1600" b="1" dirty="0" smtClean="0"/>
              <a:t> scores very minimal </a:t>
            </a:r>
          </a:p>
          <a:p>
            <a:pPr lvl="1"/>
            <a:r>
              <a:rPr lang="en-US" sz="1600" b="1" dirty="0" smtClean="0"/>
              <a:t>Environmental domain </a:t>
            </a:r>
            <a:r>
              <a:rPr lang="en-US" sz="1600" b="1" dirty="0" err="1" smtClean="0"/>
              <a:t>QOL</a:t>
            </a:r>
            <a:r>
              <a:rPr lang="en-US" sz="1600" b="1" dirty="0" smtClean="0"/>
              <a:t> score of females observed to be significantly higher</a:t>
            </a:r>
          </a:p>
          <a:p>
            <a:r>
              <a:rPr lang="en-US" sz="1600" dirty="0" smtClean="0"/>
              <a:t>Age, a very significant factor affecting </a:t>
            </a:r>
            <a:r>
              <a:rPr lang="en-US" sz="1600" dirty="0" err="1" smtClean="0"/>
              <a:t>QOL</a:t>
            </a:r>
            <a:r>
              <a:rPr lang="en-US" sz="1600" dirty="0" smtClean="0"/>
              <a:t> scores.</a:t>
            </a:r>
          </a:p>
          <a:p>
            <a:pPr lvl="1"/>
            <a:r>
              <a:rPr lang="en-US" sz="1600" dirty="0" smtClean="0"/>
              <a:t>Overall </a:t>
            </a:r>
            <a:r>
              <a:rPr lang="en-US" sz="1600" dirty="0" err="1" smtClean="0"/>
              <a:t>QOL</a:t>
            </a:r>
            <a:r>
              <a:rPr lang="en-US" sz="1600" dirty="0" smtClean="0"/>
              <a:t> of patients below 30 years of age substantially better than those in the higher age group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"/>
          </p:nvPr>
        </p:nvSpPr>
        <p:spPr>
          <a:xfrm>
            <a:off x="4495800" y="1276350"/>
            <a:ext cx="3886200" cy="3505200"/>
          </a:xfrm>
        </p:spPr>
        <p:txBody>
          <a:bodyPr/>
          <a:lstStyle/>
          <a:p>
            <a:r>
              <a:rPr lang="en-US" sz="1600" b="1" dirty="0" smtClean="0"/>
              <a:t>Employed patients exhibited substantially better </a:t>
            </a:r>
            <a:r>
              <a:rPr lang="en-US" sz="1600" b="1" dirty="0" err="1" smtClean="0"/>
              <a:t>QOL</a:t>
            </a:r>
            <a:r>
              <a:rPr lang="en-US" sz="1600" b="1" dirty="0" smtClean="0"/>
              <a:t> scores than retired and the unemployed groups. </a:t>
            </a:r>
          </a:p>
          <a:p>
            <a:r>
              <a:rPr lang="en-US" sz="1600" dirty="0" smtClean="0"/>
              <a:t>Influence of co-morbidities on </a:t>
            </a:r>
            <a:r>
              <a:rPr lang="en-US" sz="1600" dirty="0" err="1" smtClean="0"/>
              <a:t>QOL</a:t>
            </a:r>
            <a:r>
              <a:rPr lang="en-US" sz="1600" dirty="0" smtClean="0"/>
              <a:t> was very limited</a:t>
            </a:r>
          </a:p>
          <a:p>
            <a:pPr lvl="1"/>
            <a:r>
              <a:rPr lang="en-US" sz="1600" dirty="0" smtClean="0"/>
              <a:t>Diabetes affected environmental domain</a:t>
            </a:r>
          </a:p>
          <a:p>
            <a:pPr lvl="1"/>
            <a:r>
              <a:rPr lang="en-US" sz="1600" dirty="0" smtClean="0"/>
              <a:t>Hypertension affects physical and psychological health</a:t>
            </a:r>
          </a:p>
          <a:p>
            <a:pPr lvl="1"/>
            <a:r>
              <a:rPr lang="en-US" sz="1600" dirty="0" smtClean="0"/>
              <a:t>Cardiac problems have no effect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grpSp>
        <p:nvGrpSpPr>
          <p:cNvPr id="23" name="Shape 450"/>
          <p:cNvGrpSpPr/>
          <p:nvPr/>
        </p:nvGrpSpPr>
        <p:grpSpPr>
          <a:xfrm>
            <a:off x="305070" y="605926"/>
            <a:ext cx="323793" cy="339493"/>
            <a:chOff x="5961125" y="1623900"/>
            <a:chExt cx="427450" cy="448175"/>
          </a:xfrm>
        </p:grpSpPr>
        <p:sp>
          <p:nvSpPr>
            <p:cNvPr id="24" name="Shape 451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452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45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454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455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456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457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9800"/>
                </a:solidFill>
              </a:rPr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28750"/>
            <a:ext cx="3811575" cy="2724300"/>
          </a:xfrm>
        </p:spPr>
        <p:txBody>
          <a:bodyPr/>
          <a:lstStyle/>
          <a:p>
            <a:r>
              <a:rPr lang="en-US" dirty="0" err="1" smtClean="0"/>
              <a:t>QOL</a:t>
            </a:r>
            <a:r>
              <a:rPr lang="en-US" dirty="0" smtClean="0"/>
              <a:t> of patients severely impaired</a:t>
            </a:r>
          </a:p>
          <a:p>
            <a:r>
              <a:rPr lang="en-US" b="1" dirty="0" smtClean="0"/>
              <a:t>Gender affects environmental domain significantly</a:t>
            </a:r>
          </a:p>
          <a:p>
            <a:r>
              <a:rPr lang="en-US" dirty="0" smtClean="0"/>
              <a:t>Age group affects all domains significantly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19600" y="1428750"/>
            <a:ext cx="3757277" cy="2724300"/>
          </a:xfrm>
        </p:spPr>
        <p:txBody>
          <a:bodyPr/>
          <a:lstStyle/>
          <a:p>
            <a:r>
              <a:rPr lang="en-US" b="1" dirty="0" smtClean="0"/>
              <a:t>Employment status major determinant of the physical, psychological and social of health</a:t>
            </a:r>
          </a:p>
          <a:p>
            <a:r>
              <a:rPr lang="en-US" dirty="0" smtClean="0"/>
              <a:t>Diabetes affected environmental domain</a:t>
            </a:r>
          </a:p>
          <a:p>
            <a:r>
              <a:rPr lang="en-US" b="1" dirty="0" smtClean="0"/>
              <a:t>Hypertension affects physical and psychological health</a:t>
            </a:r>
          </a:p>
          <a:p>
            <a:r>
              <a:rPr lang="en-US" dirty="0" smtClean="0"/>
              <a:t>Cardiac problems have no effect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grpSp>
        <p:nvGrpSpPr>
          <p:cNvPr id="6" name="Shape 450"/>
          <p:cNvGrpSpPr/>
          <p:nvPr/>
        </p:nvGrpSpPr>
        <p:grpSpPr>
          <a:xfrm>
            <a:off x="305070" y="605926"/>
            <a:ext cx="323793" cy="339493"/>
            <a:chOff x="5961125" y="1623900"/>
            <a:chExt cx="427450" cy="448175"/>
          </a:xfrm>
        </p:grpSpPr>
        <p:sp>
          <p:nvSpPr>
            <p:cNvPr id="7" name="Shape 451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452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45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454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455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56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457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9800"/>
                </a:solidFill>
              </a:rPr>
              <a:t>LIMITATIONS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814274" y="1327350"/>
            <a:ext cx="6881925" cy="3145500"/>
          </a:xfrm>
        </p:spPr>
        <p:txBody>
          <a:bodyPr/>
          <a:lstStyle/>
          <a:p>
            <a:r>
              <a:rPr lang="en-US" sz="2800" dirty="0" smtClean="0"/>
              <a:t>Period of study was limited to three months</a:t>
            </a:r>
          </a:p>
          <a:p>
            <a:r>
              <a:rPr lang="en-US" sz="2800" dirty="0" smtClean="0"/>
              <a:t>Sample size was small</a:t>
            </a:r>
          </a:p>
          <a:p>
            <a:r>
              <a:rPr lang="en-US" sz="2800" dirty="0" smtClean="0"/>
              <a:t>Utility of the questionnaire limited based on interpretation by the patients</a:t>
            </a:r>
          </a:p>
          <a:p>
            <a:r>
              <a:rPr lang="en-US" sz="2800" dirty="0" smtClean="0"/>
              <a:t>Quality of responses limited due to recall bias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  <p:grpSp>
        <p:nvGrpSpPr>
          <p:cNvPr id="7" name="Shape 325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8" name="Shape 326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327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328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329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33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331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33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333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334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335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336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9800"/>
                </a:solidFill>
              </a:rPr>
              <a:t>REFERENCES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28750"/>
            <a:ext cx="7620000" cy="3145500"/>
          </a:xfrm>
        </p:spPr>
        <p:txBody>
          <a:bodyPr/>
          <a:lstStyle/>
          <a:p>
            <a:pPr marL="342900" lvl="2" indent="-342900"/>
            <a:r>
              <a:rPr lang="en-US" sz="1800" dirty="0" smtClean="0"/>
              <a:t>B. S. </a:t>
            </a:r>
            <a:r>
              <a:rPr lang="en-US" sz="1800" dirty="0" err="1" smtClean="0"/>
              <a:t>Sathvik</a:t>
            </a:r>
            <a:r>
              <a:rPr lang="en-US" sz="1800" dirty="0" smtClean="0"/>
              <a:t>, G. </a:t>
            </a:r>
            <a:r>
              <a:rPr lang="en-US" sz="1800" dirty="0" err="1" smtClean="0"/>
              <a:t>Parthasarathi</a:t>
            </a:r>
            <a:r>
              <a:rPr lang="en-US" sz="1800" dirty="0" smtClean="0"/>
              <a:t>, M. G. </a:t>
            </a:r>
            <a:r>
              <a:rPr lang="en-US" sz="1800" dirty="0" err="1" smtClean="0"/>
              <a:t>Narahari</a:t>
            </a:r>
            <a:r>
              <a:rPr lang="en-US" sz="1800" dirty="0" smtClean="0"/>
              <a:t>, K. C. </a:t>
            </a:r>
            <a:r>
              <a:rPr lang="en-US" sz="1800" dirty="0" err="1" smtClean="0"/>
              <a:t>Gurudev</a:t>
            </a:r>
            <a:r>
              <a:rPr lang="en-US" sz="1800" dirty="0" smtClean="0"/>
              <a:t> Indian J </a:t>
            </a:r>
            <a:r>
              <a:rPr lang="en-US" sz="1800" dirty="0" err="1" smtClean="0"/>
              <a:t>Nephrol</a:t>
            </a:r>
            <a:r>
              <a:rPr lang="en-US" sz="1800" dirty="0" smtClean="0"/>
              <a:t>. 2008 Oct; 18(4): 141–149. </a:t>
            </a:r>
            <a:r>
              <a:rPr lang="en-US" sz="1800" dirty="0" err="1" smtClean="0"/>
              <a:t>doi</a:t>
            </a:r>
            <a:r>
              <a:rPr lang="en-US" sz="1800" dirty="0" smtClean="0"/>
              <a:t>: 10.4103/0971-4065.45288, </a:t>
            </a:r>
            <a:r>
              <a:rPr lang="en-US" sz="1800" dirty="0" err="1" smtClean="0"/>
              <a:t>PMCID</a:t>
            </a:r>
            <a:r>
              <a:rPr lang="en-US" sz="1800" dirty="0" smtClean="0"/>
              <a:t>: PMC2813538</a:t>
            </a:r>
          </a:p>
          <a:p>
            <a:pPr marL="342900" lvl="2" indent="-342900">
              <a:buNone/>
            </a:pPr>
            <a:endParaRPr lang="en-US" sz="1600" dirty="0" smtClean="0"/>
          </a:p>
          <a:p>
            <a:pPr marL="342900" lvl="2" indent="-342900"/>
            <a:r>
              <a:rPr lang="en-US" sz="1800" dirty="0" err="1" smtClean="0"/>
              <a:t>Kwabena</a:t>
            </a:r>
            <a:r>
              <a:rPr lang="en-US" sz="1800" dirty="0" smtClean="0"/>
              <a:t> T. </a:t>
            </a:r>
            <a:r>
              <a:rPr lang="en-US" sz="1800" dirty="0" err="1" smtClean="0"/>
              <a:t>Awuah</a:t>
            </a:r>
            <a:r>
              <a:rPr lang="en-US" sz="1800" dirty="0" smtClean="0"/>
              <a:t>, Susan H. Finkelstein, Fredric O. Finkelstein. Quality of life of chronic kidney disease patients in developing countries</a:t>
            </a:r>
            <a:endParaRPr lang="en-US" sz="1600" dirty="0" smtClean="0"/>
          </a:p>
          <a:p>
            <a:endParaRPr lang="en-US" sz="1800" dirty="0" smtClean="0"/>
          </a:p>
          <a:p>
            <a:pPr marL="342900" lvl="2" indent="-342900"/>
            <a:r>
              <a:rPr lang="en-US" sz="1800" dirty="0" smtClean="0"/>
              <a:t>Md. </a:t>
            </a:r>
            <a:r>
              <a:rPr lang="en-US" sz="1800" dirty="0" err="1" smtClean="0"/>
              <a:t>Yusop</a:t>
            </a:r>
            <a:r>
              <a:rPr lang="en-US" sz="1800" dirty="0" smtClean="0"/>
              <a:t> NB, Yoke </a:t>
            </a:r>
            <a:r>
              <a:rPr lang="en-US" sz="1800" dirty="0" err="1" smtClean="0"/>
              <a:t>Mun</a:t>
            </a:r>
            <a:r>
              <a:rPr lang="en-US" sz="1800" dirty="0" smtClean="0"/>
              <a:t> C, </a:t>
            </a:r>
            <a:r>
              <a:rPr lang="en-US" sz="1800" dirty="0" err="1" smtClean="0"/>
              <a:t>Shariff</a:t>
            </a:r>
            <a:r>
              <a:rPr lang="en-US" sz="1800" dirty="0" smtClean="0"/>
              <a:t> </a:t>
            </a:r>
            <a:r>
              <a:rPr lang="en-US" sz="1800" dirty="0" err="1" smtClean="0"/>
              <a:t>ZM</a:t>
            </a:r>
            <a:r>
              <a:rPr lang="en-US" sz="1800" dirty="0" smtClean="0"/>
              <a:t>, </a:t>
            </a:r>
            <a:r>
              <a:rPr lang="en-US" sz="1800" dirty="0" err="1" smtClean="0"/>
              <a:t>Beng</a:t>
            </a:r>
            <a:r>
              <a:rPr lang="en-US" sz="1800" dirty="0" smtClean="0"/>
              <a:t> </a:t>
            </a:r>
            <a:r>
              <a:rPr lang="en-US" sz="1800" dirty="0" err="1" smtClean="0"/>
              <a:t>Huat</a:t>
            </a:r>
            <a:r>
              <a:rPr lang="en-US" sz="1800" dirty="0" smtClean="0"/>
              <a:t> C (2013) Factors Associated with Quality of Life among </a:t>
            </a:r>
            <a:r>
              <a:rPr lang="en-US" sz="1800" dirty="0" err="1" smtClean="0"/>
              <a:t>Hemodialysis</a:t>
            </a:r>
            <a:r>
              <a:rPr lang="en-US" sz="1800" dirty="0" smtClean="0"/>
              <a:t> Patients in Malaysia. </a:t>
            </a:r>
            <a:r>
              <a:rPr lang="en-US" sz="1800" dirty="0" err="1" smtClean="0"/>
              <a:t>PLoS</a:t>
            </a:r>
            <a:r>
              <a:rPr lang="en-US" sz="1800" dirty="0" smtClean="0"/>
              <a:t> ONE 8(12): e84152. </a:t>
            </a:r>
            <a:r>
              <a:rPr lang="en-US" sz="1800" u="sng" dirty="0" smtClean="0">
                <a:hlinkClick r:id="rId2"/>
              </a:rPr>
              <a:t>https://doi.org/10.1371/journal.pone.0084152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/>
          </a:p>
        </p:txBody>
      </p:sp>
      <p:sp>
        <p:nvSpPr>
          <p:cNvPr id="13" name="Shape 515"/>
          <p:cNvSpPr/>
          <p:nvPr/>
        </p:nvSpPr>
        <p:spPr>
          <a:xfrm>
            <a:off x="309226" y="634068"/>
            <a:ext cx="315499" cy="283210"/>
          </a:xfrm>
          <a:custGeom>
            <a:avLst/>
            <a:gdLst/>
            <a:ahLst/>
            <a:cxnLst/>
            <a:rect l="0" t="0" r="0" b="0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6000" dirty="0" smtClean="0">
                <a:solidFill>
                  <a:srgbClr val="FF9800"/>
                </a:solidFill>
              </a:rPr>
              <a:t>ABOUT </a:t>
            </a:r>
            <a:r>
              <a:rPr lang="en-US" sz="6000" dirty="0" err="1" smtClean="0">
                <a:solidFill>
                  <a:srgbClr val="FF9800"/>
                </a:solidFill>
              </a:rPr>
              <a:t>DCDC</a:t>
            </a:r>
            <a:endParaRPr lang="en-US" sz="6000" dirty="0">
              <a:solidFill>
                <a:srgbClr val="FF9800"/>
              </a:solidFill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0" y="1581150"/>
            <a:ext cx="5791200" cy="25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fontAlgn="base"/>
            <a:r>
              <a:rPr lang="en-US" sz="1600" dirty="0" smtClean="0"/>
              <a:t>One of the most trusted institutions in Dialysis care delivery in Delhi / NCR</a:t>
            </a:r>
          </a:p>
          <a:p>
            <a:pPr algn="just" fontAlgn="base"/>
            <a:r>
              <a:rPr lang="en-IN" sz="1600" b="1" dirty="0" smtClean="0"/>
              <a:t>As an epitome of trust and compassionate care</a:t>
            </a:r>
            <a:endParaRPr lang="en-US" sz="1600" b="1" dirty="0" smtClean="0"/>
          </a:p>
          <a:p>
            <a:pPr algn="just" fontAlgn="base"/>
            <a:r>
              <a:rPr lang="en-IN" sz="1600" dirty="0" smtClean="0"/>
              <a:t>Standardized dialysis protocol, well trained renal professionals and backend technology procedures</a:t>
            </a:r>
            <a:endParaRPr lang="en-US" sz="1600" dirty="0" smtClean="0"/>
          </a:p>
          <a:p>
            <a:pPr algn="just" fontAlgn="base"/>
            <a:r>
              <a:rPr lang="en-IN" sz="1600" b="1" dirty="0" smtClean="0"/>
              <a:t>State of the art equipment, RO system and support on life style management</a:t>
            </a:r>
            <a:endParaRPr lang="en-US" sz="1600" b="1" dirty="0" smtClean="0"/>
          </a:p>
          <a:p>
            <a:pPr algn="just" fontAlgn="base"/>
            <a:r>
              <a:rPr lang="en-IN" sz="1600" dirty="0" smtClean="0"/>
              <a:t>First dialysis institute to offer home </a:t>
            </a:r>
            <a:r>
              <a:rPr lang="en-IN" sz="1600" dirty="0" err="1" smtClean="0"/>
              <a:t>hemodialysis</a:t>
            </a:r>
            <a:r>
              <a:rPr lang="en-IN" sz="1600" dirty="0" smtClean="0"/>
              <a:t> at an affordable cost and with no initial investment</a:t>
            </a:r>
            <a:endParaRPr lang="en-US" sz="1600" dirty="0" smtClean="0"/>
          </a:p>
          <a:p>
            <a:pPr lvl="1" algn="just"/>
            <a:r>
              <a:rPr lang="en-IN" sz="1600" dirty="0" smtClean="0"/>
              <a:t>Good evidence that quality of life of these patients is much better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grpSp>
        <p:nvGrpSpPr>
          <p:cNvPr id="304" name="Shape 304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Shape 305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 descr="http://www.dcdc.co.in/images/logo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66950"/>
            <a:ext cx="3352800" cy="714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t="26923" b="22308"/>
          <a:stretch>
            <a:fillRect/>
          </a:stretch>
        </p:blipFill>
        <p:spPr bwMode="auto">
          <a:xfrm>
            <a:off x="0" y="4476750"/>
            <a:ext cx="9144000" cy="666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0" y="4629150"/>
            <a:ext cx="8534400" cy="314325"/>
          </a:xfrm>
        </p:spPr>
        <p:txBody>
          <a:bodyPr/>
          <a:lstStyle/>
          <a:p>
            <a:pPr lvl="0">
              <a:buNone/>
            </a:pPr>
            <a:r>
              <a:rPr lang="en-US" sz="14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IMAGE:</a:t>
            </a:r>
            <a:r>
              <a:rPr lang="en-US" sz="1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http://www.sciencemag.org/news/2016/03/mysterious-kidney-disease-goes-global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KidneyFailureMap850x478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14350"/>
            <a:ext cx="7772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79634" y="47302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6172199" cy="766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9800"/>
                </a:solidFill>
              </a:rPr>
              <a:t>ABOUT DIALYSIS UNIT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28750"/>
            <a:ext cx="7110525" cy="3145500"/>
          </a:xfrm>
        </p:spPr>
        <p:txBody>
          <a:bodyPr/>
          <a:lstStyle/>
          <a:p>
            <a:r>
              <a:rPr lang="en-US" sz="2800" dirty="0" smtClean="0"/>
              <a:t>Outsourced to </a:t>
            </a:r>
            <a:r>
              <a:rPr lang="en-US" sz="2800" dirty="0" err="1" smtClean="0"/>
              <a:t>DCDC</a:t>
            </a:r>
            <a:r>
              <a:rPr lang="en-US" sz="2800" dirty="0" smtClean="0"/>
              <a:t> Health Services Pvt. LTD since February 2018</a:t>
            </a:r>
          </a:p>
          <a:p>
            <a:r>
              <a:rPr lang="en-US" sz="2800" dirty="0" smtClean="0"/>
              <a:t>Equipped with 10 </a:t>
            </a:r>
            <a:r>
              <a:rPr lang="en-US" sz="2800" dirty="0" err="1" smtClean="0"/>
              <a:t>hemodialysis</a:t>
            </a:r>
            <a:r>
              <a:rPr lang="en-US" sz="2800" dirty="0" smtClean="0"/>
              <a:t> machines and one </a:t>
            </a:r>
            <a:r>
              <a:rPr lang="en-US" sz="2800" dirty="0" err="1" smtClean="0"/>
              <a:t>CRRT</a:t>
            </a:r>
            <a:r>
              <a:rPr lang="en-US" sz="2800" dirty="0" smtClean="0"/>
              <a:t> machine</a:t>
            </a:r>
          </a:p>
          <a:p>
            <a:r>
              <a:rPr lang="en-US" sz="2800" dirty="0" smtClean="0"/>
              <a:t>Runs four shifts a day, seven days a week</a:t>
            </a:r>
          </a:p>
          <a:p>
            <a:r>
              <a:rPr lang="en-US" sz="2800" dirty="0" smtClean="0"/>
              <a:t>Caters to </a:t>
            </a:r>
            <a:r>
              <a:rPr lang="en-US" sz="2800" dirty="0" err="1" smtClean="0"/>
              <a:t>IPD</a:t>
            </a:r>
            <a:r>
              <a:rPr lang="en-US" sz="2800" dirty="0" smtClean="0"/>
              <a:t> and emergency dialysis along with daily </a:t>
            </a:r>
            <a:r>
              <a:rPr lang="en-US" sz="2800" dirty="0" err="1" smtClean="0"/>
              <a:t>OPD</a:t>
            </a:r>
            <a:r>
              <a:rPr lang="en-US" sz="2800" dirty="0" smtClean="0"/>
              <a:t> dialysis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  <p:grpSp>
        <p:nvGrpSpPr>
          <p:cNvPr id="5" name="Shape 304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6" name="Shape 305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Shape 306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307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308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309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Clr>
                <a:srgbClr val="FFFFFF"/>
              </a:buClr>
              <a:buSzPts val="2000"/>
            </a:pPr>
            <a:r>
              <a:rPr lang="en-US" sz="2400" b="1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DIALYSIS 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  <p:pic>
        <p:nvPicPr>
          <p:cNvPr id="7" name="Picture 6" descr="asian-institute-of-nephrology-urology-hyderabad-1472101201-57be7b5120f88.jpg"/>
          <p:cNvPicPr>
            <a:picLocks noChangeAspect="1"/>
          </p:cNvPicPr>
          <p:nvPr/>
        </p:nvPicPr>
        <p:blipFill>
          <a:blip r:embed="rId2"/>
          <a:srcRect t="14444" b="12963"/>
          <a:stretch>
            <a:fillRect/>
          </a:stretch>
        </p:blipFill>
        <p:spPr>
          <a:xfrm>
            <a:off x="457200" y="666750"/>
            <a:ext cx="8239708" cy="38032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1047750"/>
            <a:ext cx="5090700" cy="2745000"/>
          </a:xfrm>
        </p:spPr>
        <p:txBody>
          <a:bodyPr/>
          <a:lstStyle/>
          <a:p>
            <a:pPr algn="ctr">
              <a:buNone/>
            </a:pPr>
            <a:r>
              <a:rPr lang="en-US" sz="9600" i="0" dirty="0" smtClean="0"/>
              <a:t>THANK YOU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9800"/>
                </a:solidFill>
              </a:rPr>
              <a:t>BACKGROUND</a:t>
            </a:r>
            <a:endParaRPr sz="6000" dirty="0">
              <a:solidFill>
                <a:srgbClr val="FF9800"/>
              </a:solidFill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52400" y="1352550"/>
            <a:ext cx="2819400" cy="3505200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smtClean="0"/>
              <a:t>Overall prevalence of CKD in India is 17.2%</a:t>
            </a:r>
          </a:p>
          <a:p>
            <a:r>
              <a:rPr lang="en-US" b="1" dirty="0" err="1" smtClean="0"/>
              <a:t>ESRD</a:t>
            </a:r>
            <a:r>
              <a:rPr lang="en-US" b="1" dirty="0" smtClean="0"/>
              <a:t> leads to impaired </a:t>
            </a:r>
            <a:r>
              <a:rPr lang="en-US" b="1" dirty="0" err="1" smtClean="0"/>
              <a:t>QOL</a:t>
            </a:r>
            <a:r>
              <a:rPr lang="en-US" b="1" dirty="0" smtClean="0"/>
              <a:t>; causes high disability in different domains</a:t>
            </a:r>
          </a:p>
          <a:p>
            <a:r>
              <a:rPr lang="en-US" dirty="0" smtClean="0"/>
              <a:t>Type of renal replacement therapy affect the quality of life (</a:t>
            </a:r>
            <a:r>
              <a:rPr lang="en-US" dirty="0" err="1" smtClean="0"/>
              <a:t>QOL</a:t>
            </a:r>
            <a:r>
              <a:rPr lang="en-US" dirty="0" smtClean="0"/>
              <a:t>) in patients with </a:t>
            </a:r>
            <a:r>
              <a:rPr lang="en-US" dirty="0" err="1" smtClean="0"/>
              <a:t>ESRD</a:t>
            </a:r>
            <a:endParaRPr lang="en-US" sz="16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2971800" y="1352550"/>
            <a:ext cx="2590800" cy="3505200"/>
          </a:xfrm>
          <a:ln w="15875">
            <a:solidFill>
              <a:schemeClr val="accent1"/>
            </a:solidFill>
          </a:ln>
        </p:spPr>
        <p:txBody>
          <a:bodyPr/>
          <a:lstStyle/>
          <a:p>
            <a:r>
              <a:rPr lang="en-US" dirty="0" err="1" smtClean="0"/>
              <a:t>Hemodialysis</a:t>
            </a:r>
            <a:r>
              <a:rPr lang="en-US" dirty="0" smtClean="0"/>
              <a:t> : most common type of renal replacement therapy</a:t>
            </a:r>
          </a:p>
          <a:p>
            <a:endParaRPr lang="en-US" dirty="0" smtClean="0"/>
          </a:p>
          <a:p>
            <a:r>
              <a:rPr lang="en-US" b="1" dirty="0" smtClean="0"/>
              <a:t>HD has improved mortality and morbidity associated with CKD; </a:t>
            </a:r>
            <a:r>
              <a:rPr lang="en-US" b="1" dirty="0" err="1" smtClean="0"/>
              <a:t>QOL</a:t>
            </a:r>
            <a:r>
              <a:rPr lang="en-US" b="1" dirty="0" smtClean="0"/>
              <a:t> parameter still remains </a:t>
            </a:r>
            <a:r>
              <a:rPr lang="en-US" b="1" dirty="0" err="1" smtClean="0"/>
              <a:t>unassessed</a:t>
            </a:r>
            <a:endParaRPr lang="en-US" b="1" dirty="0" smtClean="0"/>
          </a:p>
          <a:p>
            <a:pPr algn="just"/>
            <a:endParaRPr lang="en-US" sz="1600" dirty="0" smtClean="0"/>
          </a:p>
          <a:p>
            <a:endParaRPr lang="en-US" sz="1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>
          <a:xfrm>
            <a:off x="5562600" y="1352550"/>
            <a:ext cx="3352800" cy="3505200"/>
          </a:xfrm>
          <a:ln w="15875"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en-US" dirty="0" err="1" smtClean="0"/>
              <a:t>Hemodialysis</a:t>
            </a:r>
            <a:r>
              <a:rPr lang="en-US" dirty="0" smtClean="0"/>
              <a:t>: fluid and dietary restrictions, time-intensive, loss of freedom, disruption of marital, family, and social life</a:t>
            </a:r>
          </a:p>
          <a:p>
            <a:r>
              <a:rPr lang="en-US" b="1" dirty="0" smtClean="0"/>
              <a:t>All four domains i.e. physical, psychological, socioeconomic, and environmental aspects negatively affected, leading to compromised </a:t>
            </a:r>
            <a:r>
              <a:rPr lang="en-US" b="1" dirty="0" err="1" smtClean="0"/>
              <a:t>QOL</a:t>
            </a:r>
            <a:endParaRPr lang="en-US" b="1" dirty="0" smtClean="0"/>
          </a:p>
          <a:p>
            <a:endParaRPr lang="en-US" sz="1600" dirty="0"/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3</a:t>
            </a:fld>
            <a:endParaRPr lang="en"/>
          </a:p>
        </p:txBody>
      </p:sp>
      <p:grpSp>
        <p:nvGrpSpPr>
          <p:cNvPr id="14" name="Shape 271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15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6095999" cy="7662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9800"/>
                </a:solidFill>
              </a:rPr>
              <a:t>LITERATURE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7988"/>
            <a:ext cx="3735375" cy="3243562"/>
          </a:xfrm>
        </p:spPr>
        <p:txBody>
          <a:bodyPr/>
          <a:lstStyle/>
          <a:p>
            <a:r>
              <a:rPr lang="en-US" dirty="0" smtClean="0"/>
              <a:t>Research on </a:t>
            </a:r>
            <a:r>
              <a:rPr lang="en-US" dirty="0" err="1" smtClean="0"/>
              <a:t>QOL</a:t>
            </a:r>
            <a:r>
              <a:rPr lang="en-US" dirty="0" smtClean="0"/>
              <a:t> first began in Western countries</a:t>
            </a:r>
          </a:p>
          <a:p>
            <a:r>
              <a:rPr lang="en-US" dirty="0" smtClean="0"/>
              <a:t>Studies from Iran, Brazil, the Philippines, India, and Turkey</a:t>
            </a:r>
          </a:p>
          <a:p>
            <a:r>
              <a:rPr lang="en-US" dirty="0" smtClean="0"/>
              <a:t>Study conducted in Lahore, to assess the </a:t>
            </a:r>
            <a:r>
              <a:rPr lang="en-US" dirty="0" err="1" smtClean="0"/>
              <a:t>QOL</a:t>
            </a:r>
            <a:r>
              <a:rPr lang="en-US" dirty="0" smtClean="0"/>
              <a:t> of </a:t>
            </a:r>
            <a:r>
              <a:rPr lang="en-US" dirty="0" err="1" smtClean="0"/>
              <a:t>hemodialysis</a:t>
            </a:r>
            <a:r>
              <a:rPr lang="en-US" dirty="0" smtClean="0"/>
              <a:t> patients and compare it with caregivers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396122" y="1537988"/>
            <a:ext cx="4138278" cy="2724300"/>
          </a:xfrm>
        </p:spPr>
        <p:txBody>
          <a:bodyPr/>
          <a:lstStyle/>
          <a:p>
            <a:r>
              <a:rPr lang="en-US" dirty="0" smtClean="0"/>
              <a:t>Similar study conducted in Nepal. Results show </a:t>
            </a:r>
            <a:r>
              <a:rPr lang="en-US" dirty="0" err="1" smtClean="0"/>
              <a:t>QOL</a:t>
            </a:r>
            <a:r>
              <a:rPr lang="en-US" dirty="0" smtClean="0"/>
              <a:t> is poor in </a:t>
            </a:r>
            <a:r>
              <a:rPr lang="en-US" dirty="0" err="1" smtClean="0"/>
              <a:t>hemodialysis</a:t>
            </a:r>
            <a:r>
              <a:rPr lang="en-US" dirty="0" smtClean="0"/>
              <a:t> patients</a:t>
            </a:r>
          </a:p>
          <a:p>
            <a:r>
              <a:rPr lang="en-US" dirty="0" smtClean="0"/>
              <a:t>Age, gender and education status have a strong bearing on the </a:t>
            </a:r>
            <a:r>
              <a:rPr lang="en-US" dirty="0" err="1" smtClean="0"/>
              <a:t>QOL</a:t>
            </a:r>
            <a:endParaRPr lang="en-US" dirty="0" smtClean="0"/>
          </a:p>
          <a:p>
            <a:r>
              <a:rPr lang="en-US" dirty="0" smtClean="0"/>
              <a:t>Patients undergone kidney transplant (KT) achieved better </a:t>
            </a:r>
            <a:r>
              <a:rPr lang="en-US" dirty="0" err="1" smtClean="0"/>
              <a:t>QOL</a:t>
            </a:r>
            <a:r>
              <a:rPr lang="en-US" dirty="0" smtClean="0"/>
              <a:t> compared to dialysis patients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grpSp>
        <p:nvGrpSpPr>
          <p:cNvPr id="6" name="Shape 271"/>
          <p:cNvGrpSpPr/>
          <p:nvPr/>
        </p:nvGrpSpPr>
        <p:grpSpPr>
          <a:xfrm>
            <a:off x="228600" y="666750"/>
            <a:ext cx="309022" cy="376837"/>
            <a:chOff x="596350" y="929175"/>
            <a:chExt cx="407950" cy="497475"/>
          </a:xfrm>
        </p:grpSpPr>
        <p:sp>
          <p:nvSpPr>
            <p:cNvPr id="7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590550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6000" dirty="0" smtClean="0">
                <a:solidFill>
                  <a:srgbClr val="FF9800"/>
                </a:solidFill>
              </a:rPr>
              <a:t>OBJECTIVES</a:t>
            </a:r>
            <a:endParaRPr lang="en" sz="6000" dirty="0">
              <a:solidFill>
                <a:srgbClr val="FF9800"/>
              </a:solidFill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3735375" cy="3200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i="1" dirty="0" smtClean="0"/>
              <a:t>GENERAL OBJECTIVE</a:t>
            </a: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/>
              <a:t>To assess the quality of life of CKD patients on maintenance </a:t>
            </a:r>
            <a:r>
              <a:rPr lang="en-US" dirty="0" err="1" smtClean="0"/>
              <a:t>hemodialysis</a:t>
            </a:r>
            <a:r>
              <a:rPr lang="en-US" dirty="0" smtClean="0"/>
              <a:t> and determine the factors affecting it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343400" y="1428750"/>
            <a:ext cx="3810000" cy="3200400"/>
          </a:xfrm>
          <a:ln>
            <a:solidFill>
              <a:schemeClr val="accent1"/>
            </a:solidFill>
          </a:ln>
        </p:spPr>
        <p:txBody>
          <a:bodyPr/>
          <a:lstStyle/>
          <a:p>
            <a:pPr lvl="0" algn="ctr">
              <a:buNone/>
            </a:pPr>
            <a:r>
              <a:rPr lang="en-US" b="1" i="1" dirty="0" smtClean="0"/>
              <a:t>SPECIFIC OBJECTIVES</a:t>
            </a:r>
          </a:p>
          <a:p>
            <a:pPr lvl="0" algn="ctr">
              <a:buNone/>
            </a:pPr>
            <a:endParaRPr lang="en-US" dirty="0" smtClean="0"/>
          </a:p>
          <a:p>
            <a:pPr lvl="0"/>
            <a:r>
              <a:rPr lang="en-US" sz="1600" dirty="0" smtClean="0"/>
              <a:t>To study the effect of gender on quality of life of HD patients</a:t>
            </a:r>
          </a:p>
          <a:p>
            <a:pPr lvl="0"/>
            <a:r>
              <a:rPr lang="en-US" sz="1600" b="1" dirty="0" smtClean="0"/>
              <a:t>To study the effect of age on quality of life of HD patients</a:t>
            </a:r>
          </a:p>
          <a:p>
            <a:pPr lvl="0"/>
            <a:r>
              <a:rPr lang="en-US" sz="1600" dirty="0" smtClean="0"/>
              <a:t>To study the effect of working status on quality of life of HD patients</a:t>
            </a:r>
          </a:p>
          <a:p>
            <a:pPr lvl="0"/>
            <a:r>
              <a:rPr lang="en-US" sz="1600" b="1" dirty="0" smtClean="0"/>
              <a:t>To study the effect of co-morbidities on quality of life of HD patient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grpSp>
        <p:nvGrpSpPr>
          <p:cNvPr id="7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8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9800"/>
                </a:solidFill>
              </a:rPr>
              <a:t>METHODOLOGY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0" y="1352550"/>
          <a:ext cx="9144000" cy="367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Shape 435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13" name="Shape 436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43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9800"/>
                </a:solidFill>
              </a:rPr>
              <a:t>METHODOLOGY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1200150"/>
          <a:ext cx="9144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Shape 435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12" name="Shape 436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43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ctrTitle" idx="4294967295"/>
          </p:nvPr>
        </p:nvSpPr>
        <p:spPr>
          <a:xfrm>
            <a:off x="685800" y="2269150"/>
            <a:ext cx="556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solidFill>
                  <a:srgbClr val="FF9800"/>
                </a:solidFill>
              </a:rPr>
              <a:t>FINDINGS</a:t>
            </a:r>
            <a:endParaRPr sz="7200" dirty="0">
              <a:solidFill>
                <a:srgbClr val="FF9800"/>
              </a:solidFill>
            </a:endParaRPr>
          </a:p>
        </p:txBody>
      </p:sp>
      <p:grpSp>
        <p:nvGrpSpPr>
          <p:cNvPr id="250" name="Shape 250"/>
          <p:cNvGrpSpPr/>
          <p:nvPr/>
        </p:nvGrpSpPr>
        <p:grpSpPr>
          <a:xfrm>
            <a:off x="6682481" y="378837"/>
            <a:ext cx="1588639" cy="1588655"/>
            <a:chOff x="6643075" y="3664250"/>
            <a:chExt cx="407950" cy="407975"/>
          </a:xfrm>
        </p:grpSpPr>
        <p:sp>
          <p:nvSpPr>
            <p:cNvPr id="251" name="Shape 25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Shape 253"/>
          <p:cNvGrpSpPr/>
          <p:nvPr/>
        </p:nvGrpSpPr>
        <p:grpSpPr>
          <a:xfrm rot="-587363">
            <a:off x="6589251" y="2174497"/>
            <a:ext cx="653127" cy="653134"/>
            <a:chOff x="576250" y="4319400"/>
            <a:chExt cx="442075" cy="442050"/>
          </a:xfrm>
        </p:grpSpPr>
        <p:sp>
          <p:nvSpPr>
            <p:cNvPr id="254" name="Shape 254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Shape 258"/>
          <p:cNvSpPr/>
          <p:nvPr/>
        </p:nvSpPr>
        <p:spPr>
          <a:xfrm>
            <a:off x="6302724" y="745608"/>
            <a:ext cx="248336" cy="237120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 rot="2697322">
            <a:off x="7939080" y="1959478"/>
            <a:ext cx="376961" cy="35993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8237292" y="1754006"/>
            <a:ext cx="150972" cy="14422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/>
          <p:nvPr/>
        </p:nvSpPr>
        <p:spPr>
          <a:xfrm rot="1280149">
            <a:off x="6130690" y="1460796"/>
            <a:ext cx="150975" cy="144204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grpSp>
        <p:nvGrpSpPr>
          <p:cNvPr id="17" name="Shape 271"/>
          <p:cNvGrpSpPr/>
          <p:nvPr/>
        </p:nvGrpSpPr>
        <p:grpSpPr>
          <a:xfrm>
            <a:off x="228600" y="2647950"/>
            <a:ext cx="309022" cy="376837"/>
            <a:chOff x="596350" y="929175"/>
            <a:chExt cx="407950" cy="497475"/>
          </a:xfrm>
        </p:grpSpPr>
        <p:sp>
          <p:nvSpPr>
            <p:cNvPr id="18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graphicFrame>
        <p:nvGraphicFramePr>
          <p:cNvPr id="3" name="Chart 2"/>
          <p:cNvGraphicFramePr/>
          <p:nvPr/>
        </p:nvGraphicFramePr>
        <p:xfrm>
          <a:off x="0" y="590550"/>
          <a:ext cx="45720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191000" y="438150"/>
          <a:ext cx="4953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228600" y="3105150"/>
          <a:ext cx="4343400" cy="127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724400" y="2724150"/>
          <a:ext cx="4419600" cy="180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9" name="Shape 344"/>
          <p:cNvGrpSpPr/>
          <p:nvPr/>
        </p:nvGrpSpPr>
        <p:grpSpPr>
          <a:xfrm>
            <a:off x="304800" y="209550"/>
            <a:ext cx="318264" cy="282756"/>
            <a:chOff x="5292575" y="3681900"/>
            <a:chExt cx="420150" cy="373275"/>
          </a:xfrm>
        </p:grpSpPr>
        <p:sp>
          <p:nvSpPr>
            <p:cNvPr id="10" name="Shape 345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346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347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348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34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35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351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 Placeholder 17"/>
          <p:cNvSpPr txBox="1">
            <a:spLocks noGrp="1"/>
          </p:cNvSpPr>
          <p:nvPr>
            <p:ph type="body" idx="1"/>
          </p:nvPr>
        </p:nvSpPr>
        <p:spPr>
          <a:xfrm>
            <a:off x="2682800" y="4517316"/>
            <a:ext cx="6004200" cy="55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FFFF"/>
              </a:buClr>
              <a:buSzPts val="2000"/>
            </a:pPr>
            <a:r>
              <a:rPr lang="en-US" sz="2400" b="1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GRAPHS SHOWING DEMOGRAPHIC DETAILS</a:t>
            </a:r>
            <a:endParaRPr lang="en-US" sz="2400" b="1" dirty="0">
              <a:solidFill>
                <a:schemeClr val="tx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778</Words>
  <Application>Microsoft Office PowerPoint</Application>
  <PresentationFormat>On-screen Show (16:9)</PresentationFormat>
  <Paragraphs>131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Roboto Condensed</vt:lpstr>
      <vt:lpstr>Times New Roman</vt:lpstr>
      <vt:lpstr>Calibri</vt:lpstr>
      <vt:lpstr>Roboto Condensed Light</vt:lpstr>
      <vt:lpstr>Arvo</vt:lpstr>
      <vt:lpstr>Salerio template</vt:lpstr>
      <vt:lpstr>DISSERTATION</vt:lpstr>
      <vt:lpstr>Slide 2</vt:lpstr>
      <vt:lpstr>BACKGROUND</vt:lpstr>
      <vt:lpstr>LITERATURE REVIEW</vt:lpstr>
      <vt:lpstr>OBJECTIVES</vt:lpstr>
      <vt:lpstr>METHODOLOGY</vt:lpstr>
      <vt:lpstr>METHODOLOGY</vt:lpstr>
      <vt:lpstr>FINDINGS</vt:lpstr>
      <vt:lpstr>Slide 9</vt:lpstr>
      <vt:lpstr>Slide 10</vt:lpstr>
      <vt:lpstr>Slide 11</vt:lpstr>
      <vt:lpstr>Slide 12</vt:lpstr>
      <vt:lpstr>Slide 13</vt:lpstr>
      <vt:lpstr>Slide 14</vt:lpstr>
      <vt:lpstr>DISCUSSION</vt:lpstr>
      <vt:lpstr>CONCLUSION</vt:lpstr>
      <vt:lpstr>LIMITATIONS</vt:lpstr>
      <vt:lpstr>REFERENCES</vt:lpstr>
      <vt:lpstr>ABOUT DCDC</vt:lpstr>
      <vt:lpstr>ABOUT DIALYSIS UNIT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DISSERTATION</dc:title>
  <cp:lastModifiedBy>daimee sethi</cp:lastModifiedBy>
  <cp:revision>71</cp:revision>
  <dcterms:modified xsi:type="dcterms:W3CDTF">2018-05-14T06:33:02Z</dcterms:modified>
</cp:coreProperties>
</file>