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62" r:id="rId2"/>
    <p:sldId id="320" r:id="rId3"/>
    <p:sldId id="329" r:id="rId4"/>
    <p:sldId id="363" r:id="rId5"/>
    <p:sldId id="403" r:id="rId6"/>
    <p:sldId id="404" r:id="rId7"/>
    <p:sldId id="410" r:id="rId8"/>
    <p:sldId id="367" r:id="rId9"/>
    <p:sldId id="405" r:id="rId10"/>
    <p:sldId id="384" r:id="rId11"/>
    <p:sldId id="385" r:id="rId12"/>
    <p:sldId id="386" r:id="rId13"/>
    <p:sldId id="406" r:id="rId14"/>
    <p:sldId id="407" r:id="rId15"/>
    <p:sldId id="408" r:id="rId16"/>
    <p:sldId id="40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p:cViewPr>
        <p:scale>
          <a:sx n="66" d="100"/>
          <a:sy n="66" d="100"/>
        </p:scale>
        <p:origin x="-2240" y="-6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novo\Desktop\aakash%20healthcare\PPY%20U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novo\Desktop\aakash%20healthcare\PPY%20Up.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lenovo\Desktop\aakash%20healthcare\PPY%20Up.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751312335958"/>
          <c:y val="0.0266666666666667"/>
          <c:w val="0.759964027934008"/>
          <c:h val="0.774290113735783"/>
        </c:manualLayout>
      </c:layout>
      <c:barChart>
        <c:barDir val="col"/>
        <c:grouping val="clustered"/>
        <c:varyColors val="0"/>
        <c:ser>
          <c:idx val="0"/>
          <c:order val="0"/>
          <c:tx>
            <c:strRef>
              <c:f>Sheet5!$C$3</c:f>
              <c:strCache>
                <c:ptCount val="1"/>
                <c:pt idx="0">
                  <c:v>Feb</c:v>
                </c:pt>
              </c:strCache>
            </c:strRef>
          </c:tx>
          <c:invertIfNegative val="0"/>
          <c:cat>
            <c:strRef>
              <c:f>Sheet5!$B$4:$B$13</c:f>
              <c:strCache>
                <c:ptCount val="10"/>
                <c:pt idx="0">
                  <c:v>Chhawla</c:v>
                </c:pt>
                <c:pt idx="1">
                  <c:v>Dabri</c:v>
                </c:pt>
                <c:pt idx="2">
                  <c:v>Dwarka</c:v>
                </c:pt>
                <c:pt idx="3">
                  <c:v>Janakpuri</c:v>
                </c:pt>
                <c:pt idx="4">
                  <c:v>Mayapuri</c:v>
                </c:pt>
                <c:pt idx="5">
                  <c:v>Najafgarh</c:v>
                </c:pt>
                <c:pt idx="6">
                  <c:v>Nawada</c:v>
                </c:pt>
                <c:pt idx="7">
                  <c:v>Others</c:v>
                </c:pt>
                <c:pt idx="8">
                  <c:v>Palam</c:v>
                </c:pt>
                <c:pt idx="9">
                  <c:v>Uttam Nagar</c:v>
                </c:pt>
              </c:strCache>
            </c:strRef>
          </c:cat>
          <c:val>
            <c:numRef>
              <c:f>Sheet5!$C$4:$C$13</c:f>
              <c:numCache>
                <c:formatCode>General</c:formatCode>
                <c:ptCount val="10"/>
                <c:pt idx="0">
                  <c:v>3.0</c:v>
                </c:pt>
                <c:pt idx="1">
                  <c:v>7.0</c:v>
                </c:pt>
                <c:pt idx="2">
                  <c:v>1150.0</c:v>
                </c:pt>
                <c:pt idx="3">
                  <c:v>1.0</c:v>
                </c:pt>
                <c:pt idx="4">
                  <c:v>1.0</c:v>
                </c:pt>
                <c:pt idx="5">
                  <c:v>103.0</c:v>
                </c:pt>
                <c:pt idx="6">
                  <c:v>2.0</c:v>
                </c:pt>
                <c:pt idx="7">
                  <c:v>62.0</c:v>
                </c:pt>
                <c:pt idx="8">
                  <c:v>78.0</c:v>
                </c:pt>
                <c:pt idx="9">
                  <c:v>332.0</c:v>
                </c:pt>
              </c:numCache>
            </c:numRef>
          </c:val>
        </c:ser>
        <c:ser>
          <c:idx val="1"/>
          <c:order val="1"/>
          <c:tx>
            <c:strRef>
              <c:f>Sheet5!$D$3</c:f>
              <c:strCache>
                <c:ptCount val="1"/>
                <c:pt idx="0">
                  <c:v>March</c:v>
                </c:pt>
              </c:strCache>
            </c:strRef>
          </c:tx>
          <c:spPr>
            <a:solidFill>
              <a:schemeClr val="accent6"/>
            </a:solidFill>
          </c:spPr>
          <c:invertIfNegative val="0"/>
          <c:dLbls>
            <c:dLbl>
              <c:idx val="0"/>
              <c:layout>
                <c:manualLayout>
                  <c:x val="-0.00446428571428574"/>
                  <c:y val="-0.0266666666666667"/>
                </c:manualLayout>
              </c:layout>
              <c:showLegendKey val="0"/>
              <c:showVal val="1"/>
              <c:showCatName val="0"/>
              <c:showSerName val="0"/>
              <c:showPercent val="0"/>
              <c:showBubbleSize val="0"/>
            </c:dLbl>
            <c:dLbl>
              <c:idx val="1"/>
              <c:layout>
                <c:manualLayout>
                  <c:x val="0.0"/>
                  <c:y val="-0.0133333333333333"/>
                </c:manualLayout>
              </c:layout>
              <c:showLegendKey val="0"/>
              <c:showVal val="1"/>
              <c:showCatName val="0"/>
              <c:showSerName val="0"/>
              <c:showPercent val="0"/>
              <c:showBubbleSize val="0"/>
            </c:dLbl>
            <c:dLbl>
              <c:idx val="5"/>
              <c:layout>
                <c:manualLayout>
                  <c:x val="-0.00297619047619048"/>
                  <c:y val="-0.048888888888889"/>
                </c:manualLayout>
              </c:layout>
              <c:showLegendKey val="0"/>
              <c:showVal val="1"/>
              <c:showCatName val="0"/>
              <c:showSerName val="0"/>
              <c:showPercent val="0"/>
              <c:showBubbleSize val="0"/>
            </c:dLbl>
            <c:dLbl>
              <c:idx val="7"/>
              <c:layout>
                <c:manualLayout>
                  <c:x val="0.0"/>
                  <c:y val="-0.031111111111111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Sheet5!$B$4:$B$13</c:f>
              <c:strCache>
                <c:ptCount val="10"/>
                <c:pt idx="0">
                  <c:v>Chhawla</c:v>
                </c:pt>
                <c:pt idx="1">
                  <c:v>Dabri</c:v>
                </c:pt>
                <c:pt idx="2">
                  <c:v>Dwarka</c:v>
                </c:pt>
                <c:pt idx="3">
                  <c:v>Janakpuri</c:v>
                </c:pt>
                <c:pt idx="4">
                  <c:v>Mayapuri</c:v>
                </c:pt>
                <c:pt idx="5">
                  <c:v>Najafgarh</c:v>
                </c:pt>
                <c:pt idx="6">
                  <c:v>Nawada</c:v>
                </c:pt>
                <c:pt idx="7">
                  <c:v>Others</c:v>
                </c:pt>
                <c:pt idx="8">
                  <c:v>Palam</c:v>
                </c:pt>
                <c:pt idx="9">
                  <c:v>Uttam Nagar</c:v>
                </c:pt>
              </c:strCache>
            </c:strRef>
          </c:cat>
          <c:val>
            <c:numRef>
              <c:f>Sheet5!$D$4:$D$13</c:f>
              <c:numCache>
                <c:formatCode>General</c:formatCode>
                <c:ptCount val="10"/>
                <c:pt idx="0">
                  <c:v>13.0</c:v>
                </c:pt>
                <c:pt idx="1">
                  <c:v>11.0</c:v>
                </c:pt>
                <c:pt idx="2">
                  <c:v>2155.0</c:v>
                </c:pt>
                <c:pt idx="3">
                  <c:v>31.0</c:v>
                </c:pt>
                <c:pt idx="4">
                  <c:v>8.0</c:v>
                </c:pt>
                <c:pt idx="5">
                  <c:v>112.0</c:v>
                </c:pt>
                <c:pt idx="6">
                  <c:v>4.0</c:v>
                </c:pt>
                <c:pt idx="7">
                  <c:v>80.0</c:v>
                </c:pt>
                <c:pt idx="8">
                  <c:v>355.0</c:v>
                </c:pt>
                <c:pt idx="9">
                  <c:v>513.0</c:v>
                </c:pt>
              </c:numCache>
            </c:numRef>
          </c:val>
        </c:ser>
        <c:dLbls>
          <c:showLegendKey val="0"/>
          <c:showVal val="1"/>
          <c:showCatName val="0"/>
          <c:showSerName val="0"/>
          <c:showPercent val="0"/>
          <c:showBubbleSize val="0"/>
        </c:dLbls>
        <c:gapWidth val="150"/>
        <c:axId val="-2037421320"/>
        <c:axId val="-2037628392"/>
      </c:barChart>
      <c:catAx>
        <c:axId val="-2037421320"/>
        <c:scaling>
          <c:orientation val="minMax"/>
        </c:scaling>
        <c:delete val="0"/>
        <c:axPos val="b"/>
        <c:majorTickMark val="out"/>
        <c:minorTickMark val="none"/>
        <c:tickLblPos val="nextTo"/>
        <c:txPr>
          <a:bodyPr/>
          <a:lstStyle/>
          <a:p>
            <a:pPr>
              <a:defRPr sz="2400"/>
            </a:pPr>
            <a:endParaRPr lang="en-US"/>
          </a:p>
        </c:txPr>
        <c:crossAx val="-2037628392"/>
        <c:crosses val="autoZero"/>
        <c:auto val="1"/>
        <c:lblAlgn val="ctr"/>
        <c:lblOffset val="100"/>
        <c:noMultiLvlLbl val="0"/>
      </c:catAx>
      <c:valAx>
        <c:axId val="-2037628392"/>
        <c:scaling>
          <c:orientation val="minMax"/>
        </c:scaling>
        <c:delete val="0"/>
        <c:axPos val="l"/>
        <c:numFmt formatCode="General" sourceLinked="1"/>
        <c:majorTickMark val="out"/>
        <c:minorTickMark val="none"/>
        <c:tickLblPos val="nextTo"/>
        <c:txPr>
          <a:bodyPr/>
          <a:lstStyle/>
          <a:p>
            <a:pPr>
              <a:defRPr sz="2000"/>
            </a:pPr>
            <a:endParaRPr lang="en-US"/>
          </a:p>
        </c:txPr>
        <c:crossAx val="-2037421320"/>
        <c:crosses val="autoZero"/>
        <c:crossBetween val="between"/>
      </c:valAx>
    </c:plotArea>
    <c:legend>
      <c:legendPos val="r"/>
      <c:layout/>
      <c:overlay val="0"/>
      <c:txPr>
        <a:bodyPr/>
        <a:lstStyle/>
        <a:p>
          <a:pPr>
            <a:defRPr sz="2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41832513314379"/>
          <c:y val="0.0265411857764355"/>
          <c:w val="0.903269474686679"/>
          <c:h val="0.866152878150505"/>
        </c:manualLayout>
      </c:layout>
      <c:barChart>
        <c:barDir val="col"/>
        <c:grouping val="clustered"/>
        <c:varyColors val="1"/>
        <c:ser>
          <c:idx val="0"/>
          <c:order val="0"/>
          <c:tx>
            <c:strRef>
              <c:f>Sheet5!$O$3</c:f>
              <c:strCache>
                <c:ptCount val="1"/>
                <c:pt idx="0">
                  <c:v>% Growth</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cat>
            <c:strRef>
              <c:f>Sheet5!$N$4:$N$13</c:f>
              <c:strCache>
                <c:ptCount val="10"/>
                <c:pt idx="0">
                  <c:v>Chhawla</c:v>
                </c:pt>
                <c:pt idx="1">
                  <c:v>Dabri</c:v>
                </c:pt>
                <c:pt idx="2">
                  <c:v>Dwarka</c:v>
                </c:pt>
                <c:pt idx="3">
                  <c:v>Janakpuri</c:v>
                </c:pt>
                <c:pt idx="4">
                  <c:v>Mayapuri</c:v>
                </c:pt>
                <c:pt idx="5">
                  <c:v>Najafgarh</c:v>
                </c:pt>
                <c:pt idx="6">
                  <c:v>Nawada</c:v>
                </c:pt>
                <c:pt idx="7">
                  <c:v>Others</c:v>
                </c:pt>
                <c:pt idx="8">
                  <c:v>Palam</c:v>
                </c:pt>
                <c:pt idx="9">
                  <c:v>Uttam Nagar</c:v>
                </c:pt>
              </c:strCache>
            </c:strRef>
          </c:cat>
          <c:val>
            <c:numRef>
              <c:f>Sheet5!$O$4:$O$13</c:f>
              <c:numCache>
                <c:formatCode>0%</c:formatCode>
                <c:ptCount val="10"/>
                <c:pt idx="0">
                  <c:v>3.33</c:v>
                </c:pt>
                <c:pt idx="1">
                  <c:v>0.57</c:v>
                </c:pt>
                <c:pt idx="2">
                  <c:v>0.87</c:v>
                </c:pt>
                <c:pt idx="3">
                  <c:v>30.0</c:v>
                </c:pt>
                <c:pt idx="4">
                  <c:v>7.0</c:v>
                </c:pt>
                <c:pt idx="5">
                  <c:v>0.09</c:v>
                </c:pt>
                <c:pt idx="6">
                  <c:v>1.0</c:v>
                </c:pt>
                <c:pt idx="7">
                  <c:v>0.29</c:v>
                </c:pt>
                <c:pt idx="8">
                  <c:v>3.55</c:v>
                </c:pt>
                <c:pt idx="9">
                  <c:v>0.55</c:v>
                </c:pt>
              </c:numCache>
            </c:numRef>
          </c:val>
        </c:ser>
        <c:dLbls>
          <c:showLegendKey val="0"/>
          <c:showVal val="1"/>
          <c:showCatName val="0"/>
          <c:showSerName val="0"/>
          <c:showPercent val="0"/>
          <c:showBubbleSize val="0"/>
        </c:dLbls>
        <c:gapWidth val="100"/>
        <c:axId val="-2059077688"/>
        <c:axId val="-2053193080"/>
      </c:barChart>
      <c:catAx>
        <c:axId val="-2059077688"/>
        <c:scaling>
          <c:orientation val="minMax"/>
        </c:scaling>
        <c:delete val="0"/>
        <c:axPos val="b"/>
        <c:majorTickMark val="out"/>
        <c:minorTickMark val="none"/>
        <c:tickLblPos val="nextTo"/>
        <c:txPr>
          <a:bodyPr/>
          <a:lstStyle/>
          <a:p>
            <a:pPr>
              <a:defRPr sz="2400"/>
            </a:pPr>
            <a:endParaRPr lang="en-US"/>
          </a:p>
        </c:txPr>
        <c:crossAx val="-2053193080"/>
        <c:crosses val="autoZero"/>
        <c:auto val="1"/>
        <c:lblAlgn val="ctr"/>
        <c:lblOffset val="100"/>
        <c:noMultiLvlLbl val="0"/>
      </c:catAx>
      <c:valAx>
        <c:axId val="-2053193080"/>
        <c:scaling>
          <c:orientation val="minMax"/>
        </c:scaling>
        <c:delete val="0"/>
        <c:axPos val="l"/>
        <c:numFmt formatCode="0%" sourceLinked="1"/>
        <c:majorTickMark val="out"/>
        <c:minorTickMark val="none"/>
        <c:tickLblPos val="nextTo"/>
        <c:txPr>
          <a:bodyPr/>
          <a:lstStyle/>
          <a:p>
            <a:pPr>
              <a:defRPr sz="1200"/>
            </a:pPr>
            <a:endParaRPr lang="en-US"/>
          </a:p>
        </c:txPr>
        <c:crossAx val="-2059077688"/>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Sheet4!$R$5</c:f>
              <c:strCache>
                <c:ptCount val="1"/>
                <c:pt idx="0">
                  <c:v>% Growth</c:v>
                </c:pt>
              </c:strCache>
            </c:strRef>
          </c:tx>
          <c:invertIfNegative val="0"/>
          <c:dLbls>
            <c:dLbl>
              <c:idx val="0"/>
              <c:layout>
                <c:manualLayout>
                  <c:x val="0.0"/>
                  <c:y val="-0.106636464962428"/>
                </c:manualLayout>
              </c:layout>
              <c:dLblPos val="ctr"/>
              <c:showLegendKey val="0"/>
              <c:showVal val="1"/>
              <c:showCatName val="0"/>
              <c:showSerName val="0"/>
              <c:showPercent val="0"/>
              <c:showBubbleSize val="0"/>
            </c:dLbl>
            <c:dLbl>
              <c:idx val="1"/>
              <c:layout>
                <c:manualLayout>
                  <c:x val="0.00606060606060606"/>
                  <c:y val="-0.155603854312731"/>
                </c:manualLayout>
              </c:layout>
              <c:dLblPos val="ctr"/>
              <c:showLegendKey val="0"/>
              <c:showVal val="1"/>
              <c:showCatName val="0"/>
              <c:showSerName val="0"/>
              <c:showPercent val="0"/>
              <c:showBubbleSize val="0"/>
            </c:dLbl>
            <c:dLbl>
              <c:idx val="2"/>
              <c:layout>
                <c:manualLayout>
                  <c:x val="-0.00303030303030303"/>
                  <c:y val="-0.0588269873800022"/>
                </c:manualLayout>
              </c:layout>
              <c:dLblPos val="ctr"/>
              <c:showLegendKey val="0"/>
              <c:showVal val="1"/>
              <c:showCatName val="0"/>
              <c:showSerName val="0"/>
              <c:showPercent val="0"/>
              <c:showBubbleSize val="0"/>
            </c:dLbl>
            <c:dLbl>
              <c:idx val="3"/>
              <c:layout>
                <c:manualLayout>
                  <c:x val="-0.00606060606060606"/>
                  <c:y val="-0.0509193542587999"/>
                </c:manualLayout>
              </c:layout>
              <c:dLblPos val="ctr"/>
              <c:showLegendKey val="0"/>
              <c:showVal val="1"/>
              <c:showCatName val="0"/>
              <c:showSerName val="0"/>
              <c:showPercent val="0"/>
              <c:showBubbleSize val="0"/>
            </c:dLbl>
            <c:dLbl>
              <c:idx val="4"/>
              <c:layout>
                <c:manualLayout>
                  <c:x val="-0.00909090909090914"/>
                  <c:y val="-0.130359544098084"/>
                </c:manualLayout>
              </c:layout>
              <c:dLblPos val="ctr"/>
              <c:showLegendKey val="0"/>
              <c:showVal val="1"/>
              <c:showCatName val="0"/>
              <c:showSerName val="0"/>
              <c:showPercent val="0"/>
              <c:showBubbleSize val="0"/>
            </c:dLbl>
            <c:dLbl>
              <c:idx val="5"/>
              <c:layout>
                <c:manualLayout>
                  <c:x val="0.00606060606060606"/>
                  <c:y val="-0.153287491460828"/>
                </c:manualLayout>
              </c:layout>
              <c:dLblPos val="ctr"/>
              <c:showLegendKey val="0"/>
              <c:showVal val="1"/>
              <c:showCatName val="0"/>
              <c:showSerName val="0"/>
              <c:showPercent val="0"/>
              <c:showBubbleSize val="0"/>
            </c:dLbl>
            <c:dLbl>
              <c:idx val="6"/>
              <c:layout>
                <c:manualLayout>
                  <c:x val="-0.00303030303030303"/>
                  <c:y val="-0.340274871462985"/>
                </c:manualLayout>
              </c:layout>
              <c:dLblPos val="ctr"/>
              <c:showLegendKey val="0"/>
              <c:showVal val="1"/>
              <c:showCatName val="0"/>
              <c:showSerName val="0"/>
              <c:showPercent val="0"/>
              <c:showBubbleSize val="0"/>
            </c:dLbl>
            <c:dLbl>
              <c:idx val="7"/>
              <c:layout>
                <c:manualLayout>
                  <c:x val="0.0"/>
                  <c:y val="-0.157158343220796"/>
                </c:manualLayout>
              </c:layout>
              <c:dLblPos val="ctr"/>
              <c:showLegendKey val="0"/>
              <c:showVal val="1"/>
              <c:showCatName val="0"/>
              <c:showSerName val="0"/>
              <c:showPercent val="0"/>
              <c:showBubbleSize val="0"/>
            </c:dLbl>
            <c:dLbl>
              <c:idx val="8"/>
              <c:layout>
                <c:manualLayout>
                  <c:x val="0.00907909806728704"/>
                  <c:y val="-0.108589868047316"/>
                </c:manualLayout>
              </c:layout>
              <c:dLblPos val="ctr"/>
              <c:showLegendKey val="0"/>
              <c:showVal val="1"/>
              <c:showCatName val="0"/>
              <c:showSerName val="0"/>
              <c:showPercent val="0"/>
              <c:showBubbleSize val="0"/>
            </c:dLbl>
            <c:dLbl>
              <c:idx val="9"/>
              <c:layout>
                <c:manualLayout>
                  <c:x val="0.00700453352421856"/>
                  <c:y val="-0.0663720202782871"/>
                </c:manualLayout>
              </c:layout>
              <c:dLblPos val="ctr"/>
              <c:showLegendKey val="0"/>
              <c:showVal val="1"/>
              <c:showCatName val="0"/>
              <c:showSerName val="0"/>
              <c:showPercent val="0"/>
              <c:showBubbleSize val="0"/>
            </c:dLbl>
            <c:txPr>
              <a:bodyPr/>
              <a:lstStyle/>
              <a:p>
                <a:pPr>
                  <a:defRPr sz="2400"/>
                </a:pPr>
                <a:endParaRPr lang="en-US"/>
              </a:p>
            </c:txPr>
            <c:dLblPos val="inEnd"/>
            <c:showLegendKey val="0"/>
            <c:showVal val="1"/>
            <c:showCatName val="0"/>
            <c:showSerName val="0"/>
            <c:showPercent val="0"/>
            <c:showBubbleSize val="0"/>
            <c:showLeaderLines val="0"/>
          </c:dLbls>
          <c:cat>
            <c:strRef>
              <c:f>Sheet4!$Q$6:$Q$15</c:f>
              <c:strCache>
                <c:ptCount val="10"/>
                <c:pt idx="0">
                  <c:v>Chhawla</c:v>
                </c:pt>
                <c:pt idx="1">
                  <c:v>Dabri</c:v>
                </c:pt>
                <c:pt idx="2">
                  <c:v>Dwarka</c:v>
                </c:pt>
                <c:pt idx="3">
                  <c:v>Janakpuri</c:v>
                </c:pt>
                <c:pt idx="4">
                  <c:v>Mayapuri</c:v>
                </c:pt>
                <c:pt idx="5">
                  <c:v>Najafgarh</c:v>
                </c:pt>
                <c:pt idx="6">
                  <c:v>Nawada</c:v>
                </c:pt>
                <c:pt idx="7">
                  <c:v>Others</c:v>
                </c:pt>
                <c:pt idx="8">
                  <c:v>Palam</c:v>
                </c:pt>
                <c:pt idx="9">
                  <c:v>Uttam Nagar</c:v>
                </c:pt>
              </c:strCache>
            </c:strRef>
          </c:cat>
          <c:val>
            <c:numRef>
              <c:f>Sheet4!$R$6:$R$15</c:f>
              <c:numCache>
                <c:formatCode>0%</c:formatCode>
                <c:ptCount val="10"/>
                <c:pt idx="0">
                  <c:v>1.08</c:v>
                </c:pt>
                <c:pt idx="1">
                  <c:v>1.91</c:v>
                </c:pt>
                <c:pt idx="2">
                  <c:v>0.23</c:v>
                </c:pt>
                <c:pt idx="3">
                  <c:v>0.13</c:v>
                </c:pt>
                <c:pt idx="4">
                  <c:v>1.38</c:v>
                </c:pt>
                <c:pt idx="5">
                  <c:v>1.95</c:v>
                </c:pt>
                <c:pt idx="6">
                  <c:v>5.25</c:v>
                </c:pt>
                <c:pt idx="7">
                  <c:v>2.1</c:v>
                </c:pt>
                <c:pt idx="8">
                  <c:v>0.79</c:v>
                </c:pt>
                <c:pt idx="9">
                  <c:v>0.08</c:v>
                </c:pt>
              </c:numCache>
            </c:numRef>
          </c:val>
        </c:ser>
        <c:dLbls>
          <c:dLblPos val="inEnd"/>
          <c:showLegendKey val="0"/>
          <c:showVal val="1"/>
          <c:showCatName val="0"/>
          <c:showSerName val="0"/>
          <c:showPercent val="0"/>
          <c:showBubbleSize val="0"/>
        </c:dLbls>
        <c:gapWidth val="150"/>
        <c:overlap val="100"/>
        <c:axId val="-2036964568"/>
        <c:axId val="-2036961560"/>
      </c:barChart>
      <c:catAx>
        <c:axId val="-2036964568"/>
        <c:scaling>
          <c:orientation val="minMax"/>
        </c:scaling>
        <c:delete val="0"/>
        <c:axPos val="b"/>
        <c:majorTickMark val="out"/>
        <c:minorTickMark val="none"/>
        <c:tickLblPos val="nextTo"/>
        <c:txPr>
          <a:bodyPr/>
          <a:lstStyle/>
          <a:p>
            <a:pPr>
              <a:defRPr sz="2400"/>
            </a:pPr>
            <a:endParaRPr lang="en-US"/>
          </a:p>
        </c:txPr>
        <c:crossAx val="-2036961560"/>
        <c:crosses val="autoZero"/>
        <c:auto val="1"/>
        <c:lblAlgn val="ctr"/>
        <c:lblOffset val="100"/>
        <c:noMultiLvlLbl val="0"/>
      </c:catAx>
      <c:valAx>
        <c:axId val="-2036961560"/>
        <c:scaling>
          <c:orientation val="minMax"/>
        </c:scaling>
        <c:delete val="0"/>
        <c:axPos val="l"/>
        <c:numFmt formatCode="0%" sourceLinked="1"/>
        <c:majorTickMark val="out"/>
        <c:minorTickMark val="none"/>
        <c:tickLblPos val="nextTo"/>
        <c:txPr>
          <a:bodyPr/>
          <a:lstStyle/>
          <a:p>
            <a:pPr>
              <a:defRPr sz="2000"/>
            </a:pPr>
            <a:endParaRPr lang="en-US"/>
          </a:p>
        </c:txPr>
        <c:crossAx val="-2036964568"/>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0.474</cdr:x>
      <cdr:y>0.10959</cdr:y>
    </cdr:from>
    <cdr:to>
      <cdr:x>0.97131</cdr:x>
      <cdr:y>0.45205</cdr:y>
    </cdr:to>
    <cdr:sp macro="" textlink="">
      <cdr:nvSpPr>
        <cdr:cNvPr id="2" name="TextBox 1"/>
        <cdr:cNvSpPr txBox="1"/>
      </cdr:nvSpPr>
      <cdr:spPr>
        <a:xfrm xmlns:a="http://schemas.openxmlformats.org/drawingml/2006/main">
          <a:off x="3776702" y="609600"/>
          <a:ext cx="3962400" cy="1905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latin typeface="+mn-lt"/>
              <a:ea typeface="+mn-ea"/>
              <a:cs typeface="+mn-cs"/>
            </a:rPr>
            <a:t>Total footfall in from 5</a:t>
          </a:r>
          <a:r>
            <a:rPr lang="en-US" sz="2400" b="1" baseline="30000" dirty="0">
              <a:latin typeface="+mn-lt"/>
              <a:ea typeface="+mn-ea"/>
              <a:cs typeface="+mn-cs"/>
            </a:rPr>
            <a:t>th</a:t>
          </a:r>
          <a:r>
            <a:rPr lang="en-US" sz="2400" b="1" dirty="0">
              <a:latin typeface="+mn-lt"/>
              <a:ea typeface="+mn-ea"/>
              <a:cs typeface="+mn-cs"/>
            </a:rPr>
            <a:t> Feb - 15</a:t>
          </a:r>
          <a:r>
            <a:rPr lang="en-US" sz="2400" b="1" baseline="30000" dirty="0">
              <a:latin typeface="+mn-lt"/>
              <a:ea typeface="+mn-ea"/>
              <a:cs typeface="+mn-cs"/>
            </a:rPr>
            <a:t>th</a:t>
          </a:r>
          <a:r>
            <a:rPr lang="en-US" sz="2400" b="1" dirty="0">
              <a:latin typeface="+mn-lt"/>
              <a:ea typeface="+mn-ea"/>
              <a:cs typeface="+mn-cs"/>
            </a:rPr>
            <a:t> March : </a:t>
          </a:r>
          <a:r>
            <a:rPr lang="en-US" sz="2400" b="1" dirty="0">
              <a:solidFill>
                <a:srgbClr val="FF0000"/>
              </a:solidFill>
              <a:latin typeface="+mn-lt"/>
              <a:ea typeface="+mn-ea"/>
              <a:cs typeface="+mn-cs"/>
            </a:rPr>
            <a:t>1739</a:t>
          </a:r>
        </a:p>
        <a:p xmlns:a="http://schemas.openxmlformats.org/drawingml/2006/main">
          <a:r>
            <a:rPr lang="en-US" sz="2400" b="1" dirty="0">
              <a:latin typeface="+mn-lt"/>
              <a:ea typeface="+mn-ea"/>
              <a:cs typeface="+mn-cs"/>
            </a:rPr>
            <a:t>Total footfall from 1</a:t>
          </a:r>
          <a:r>
            <a:rPr lang="en-US" sz="2400" b="1" baseline="30000" dirty="0">
              <a:latin typeface="+mn-lt"/>
              <a:ea typeface="+mn-ea"/>
              <a:cs typeface="+mn-cs"/>
            </a:rPr>
            <a:t>st</a:t>
          </a:r>
          <a:r>
            <a:rPr lang="en-US" sz="2400" b="1" dirty="0">
              <a:latin typeface="+mn-lt"/>
              <a:ea typeface="+mn-ea"/>
              <a:cs typeface="+mn-cs"/>
            </a:rPr>
            <a:t> march to 15</a:t>
          </a:r>
          <a:r>
            <a:rPr lang="en-US" sz="2400" b="1" baseline="30000" dirty="0">
              <a:latin typeface="+mn-lt"/>
              <a:ea typeface="+mn-ea"/>
              <a:cs typeface="+mn-cs"/>
            </a:rPr>
            <a:t>th</a:t>
          </a:r>
          <a:r>
            <a:rPr lang="en-US" sz="2400" b="1" dirty="0">
              <a:latin typeface="+mn-lt"/>
              <a:ea typeface="+mn-ea"/>
              <a:cs typeface="+mn-cs"/>
            </a:rPr>
            <a:t> March : </a:t>
          </a:r>
          <a:r>
            <a:rPr lang="en-US" sz="2400" b="1" dirty="0">
              <a:solidFill>
                <a:srgbClr val="FF0000"/>
              </a:solidFill>
              <a:latin typeface="+mn-lt"/>
              <a:ea typeface="+mn-ea"/>
              <a:cs typeface="+mn-cs"/>
            </a:rPr>
            <a:t>3282</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0.56364</cdr:x>
      <cdr:y>0.18379</cdr:y>
    </cdr:from>
    <cdr:to>
      <cdr:x>0.58182</cdr:x>
      <cdr:y>0.23288</cdr:y>
    </cdr:to>
    <cdr:sp macro="" textlink="">
      <cdr:nvSpPr>
        <cdr:cNvPr id="2" name="Up Arrow 1"/>
        <cdr:cNvSpPr/>
      </cdr:nvSpPr>
      <cdr:spPr>
        <a:xfrm xmlns:a="http://schemas.openxmlformats.org/drawingml/2006/main">
          <a:off x="4724400" y="1022360"/>
          <a:ext cx="152400" cy="273040"/>
        </a:xfrm>
        <a:prstGeom xmlns:a="http://schemas.openxmlformats.org/drawingml/2006/main" prst="up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E6153568-4BD3-4467-808B-FE1E2BA1B8F1}" type="datetimeFigureOut">
              <a:rPr lang="en-US" smtClean="0"/>
              <a:pPr>
                <a:defRPr/>
              </a:pPr>
              <a:t>16/05/18</a:t>
            </a:fld>
            <a:endParaRPr lang="en-US" dirty="0"/>
          </a:p>
        </p:txBody>
      </p:sp>
      <p:sp>
        <p:nvSpPr>
          <p:cNvPr id="17" name="Footer Placeholder 16"/>
          <p:cNvSpPr>
            <a:spLocks noGrp="1"/>
          </p:cNvSpPr>
          <p:nvPr>
            <p:ph type="ftr" sz="quarter" idx="11"/>
          </p:nvPr>
        </p:nvSpPr>
        <p:spPr/>
        <p:txBody>
          <a:bodyPr/>
          <a:lstStyle/>
          <a:p>
            <a:pPr>
              <a:defRPr/>
            </a:pPr>
            <a:endParaRPr lang="en-IN"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65D9C009-CAB0-4C6E-AFC0-9B291FF27AD7}"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70E65FF-6304-494E-8697-C094ACB33784}" type="datetimeFigureOut">
              <a:rPr lang="en-US" smtClean="0"/>
              <a:pPr>
                <a:defRPr/>
              </a:pPr>
              <a:t>16/05/18</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50D38D0F-CFC7-4763-A479-F265F9DF8CD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9C6CC57-496D-4439-B81C-4D07C06F54A8}" type="datetimeFigureOut">
              <a:rPr lang="en-US" smtClean="0"/>
              <a:pPr>
                <a:defRPr/>
              </a:pPr>
              <a:t>16/05/18</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6B6463AA-C993-4955-A457-FE7DF16DDF9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11349551-883D-4CEE-AA40-C14F0EBB8E37}" type="datetimeFigureOut">
              <a:rPr lang="en-US" smtClean="0"/>
              <a:pPr>
                <a:defRPr/>
              </a:pPr>
              <a:t>16/05/18</a:t>
            </a:fld>
            <a:endParaRPr lang="en-US" dirty="0"/>
          </a:p>
        </p:txBody>
      </p:sp>
      <p:sp>
        <p:nvSpPr>
          <p:cNvPr id="5" name="Footer Placeholder 4"/>
          <p:cNvSpPr>
            <a:spLocks noGrp="1"/>
          </p:cNvSpPr>
          <p:nvPr>
            <p:ph type="ftr" sz="quarter" idx="11"/>
          </p:nvPr>
        </p:nvSpPr>
        <p:spPr/>
        <p:txBody>
          <a:bodyPr/>
          <a:lstStyle/>
          <a:p>
            <a:pPr>
              <a:defRPr/>
            </a:pPr>
            <a:endParaRPr lang="en-IN" dirty="0"/>
          </a:p>
        </p:txBody>
      </p:sp>
      <p:sp>
        <p:nvSpPr>
          <p:cNvPr id="6" name="Slide Number Placeholder 5"/>
          <p:cNvSpPr>
            <a:spLocks noGrp="1"/>
          </p:cNvSpPr>
          <p:nvPr>
            <p:ph type="sldNum" sz="quarter" idx="12"/>
          </p:nvPr>
        </p:nvSpPr>
        <p:spPr/>
        <p:txBody>
          <a:bodyPr/>
          <a:lstStyle/>
          <a:p>
            <a:pPr>
              <a:defRPr/>
            </a:pPr>
            <a:fld id="{B1CB68DA-F98B-40A3-8F15-1A9D0C72763B}"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F2E69FB5-E0F6-4E11-A298-4EC591F8E961}" type="datetimeFigureOut">
              <a:rPr lang="en-US" smtClean="0"/>
              <a:pPr>
                <a:defRPr/>
              </a:pPr>
              <a:t>16/05/18</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IN"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7363F058-FD8D-4CC0-8969-451B6C2D41D3}"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721543F7-9033-43FB-A2B7-F00E466302BA}" type="datetimeFigureOut">
              <a:rPr lang="en-US" smtClean="0"/>
              <a:pPr>
                <a:defRPr/>
              </a:pPr>
              <a:t>16/05/18</a:t>
            </a:fld>
            <a:endParaRPr lang="en-US"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p:txBody>
          <a:bodyPr/>
          <a:lstStyle/>
          <a:p>
            <a:pPr>
              <a:defRPr/>
            </a:pPr>
            <a:fld id="{911133B1-D6D8-4A18-AE69-B47412E308D4}"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159DAF3C-3D53-4649-8ABA-386DE58B5A6E}" type="datetimeFigureOut">
              <a:rPr lang="en-US" smtClean="0"/>
              <a:pPr>
                <a:defRPr/>
              </a:pPr>
              <a:t>16/05/18</a:t>
            </a:fld>
            <a:endParaRPr lang="en-US" dirty="0"/>
          </a:p>
        </p:txBody>
      </p:sp>
      <p:sp>
        <p:nvSpPr>
          <p:cNvPr id="8" name="Footer Placeholder 7"/>
          <p:cNvSpPr>
            <a:spLocks noGrp="1"/>
          </p:cNvSpPr>
          <p:nvPr>
            <p:ph type="ftr" sz="quarter" idx="11"/>
          </p:nvPr>
        </p:nvSpPr>
        <p:spPr/>
        <p:txBody>
          <a:bodyPr/>
          <a:lstStyle/>
          <a:p>
            <a:pPr>
              <a:defRPr/>
            </a:pPr>
            <a:endParaRPr lang="en-IN" dirty="0"/>
          </a:p>
        </p:txBody>
      </p:sp>
      <p:sp>
        <p:nvSpPr>
          <p:cNvPr id="9" name="Slide Number Placeholder 8"/>
          <p:cNvSpPr>
            <a:spLocks noGrp="1"/>
          </p:cNvSpPr>
          <p:nvPr>
            <p:ph type="sldNum" sz="quarter" idx="12"/>
          </p:nvPr>
        </p:nvSpPr>
        <p:spPr/>
        <p:txBody>
          <a:bodyPr/>
          <a:lstStyle/>
          <a:p>
            <a:pPr>
              <a:defRPr/>
            </a:pPr>
            <a:fld id="{A9AA7B5E-CC7C-421F-B826-4800F9B003F1}"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1E6208C-053C-4F32-A529-2C292E9D96FC}" type="datetimeFigureOut">
              <a:rPr lang="en-US" smtClean="0"/>
              <a:pPr>
                <a:defRPr/>
              </a:pPr>
              <a:t>16/05/18</a:t>
            </a:fld>
            <a:endParaRPr lang="en-US" dirty="0"/>
          </a:p>
        </p:txBody>
      </p:sp>
      <p:sp>
        <p:nvSpPr>
          <p:cNvPr id="4" name="Footer Placeholder 3"/>
          <p:cNvSpPr>
            <a:spLocks noGrp="1"/>
          </p:cNvSpPr>
          <p:nvPr>
            <p:ph type="ftr" sz="quarter" idx="11"/>
          </p:nvPr>
        </p:nvSpPr>
        <p:spPr/>
        <p:txBody>
          <a:bodyPr/>
          <a:lstStyle/>
          <a:p>
            <a:pPr>
              <a:defRPr/>
            </a:pPr>
            <a:endParaRPr lang="en-IN" dirty="0"/>
          </a:p>
        </p:txBody>
      </p:sp>
      <p:sp>
        <p:nvSpPr>
          <p:cNvPr id="5" name="Slide Number Placeholder 4"/>
          <p:cNvSpPr>
            <a:spLocks noGrp="1"/>
          </p:cNvSpPr>
          <p:nvPr>
            <p:ph type="sldNum" sz="quarter" idx="12"/>
          </p:nvPr>
        </p:nvSpPr>
        <p:spPr/>
        <p:txBody>
          <a:bodyPr/>
          <a:lstStyle/>
          <a:p>
            <a:pPr>
              <a:defRPr/>
            </a:pPr>
            <a:fld id="{DCAEA4D0-ECDF-42BF-891A-ECDE89594A59}"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B223F32-1EB2-429F-B4DD-4D18F2343430}" type="datetimeFigureOut">
              <a:rPr lang="en-US" smtClean="0"/>
              <a:pPr>
                <a:defRPr/>
              </a:pPr>
              <a:t>16/05/18</a:t>
            </a:fld>
            <a:endParaRPr lang="en-US" dirty="0"/>
          </a:p>
        </p:txBody>
      </p:sp>
      <p:sp>
        <p:nvSpPr>
          <p:cNvPr id="3" name="Footer Placeholder 2"/>
          <p:cNvSpPr>
            <a:spLocks noGrp="1"/>
          </p:cNvSpPr>
          <p:nvPr>
            <p:ph type="ftr" sz="quarter" idx="11"/>
          </p:nvPr>
        </p:nvSpPr>
        <p:spPr/>
        <p:txBody>
          <a:bodyPr/>
          <a:lstStyle/>
          <a:p>
            <a:pPr>
              <a:defRPr/>
            </a:pPr>
            <a:endParaRPr lang="en-IN" dirty="0"/>
          </a:p>
        </p:txBody>
      </p:sp>
      <p:sp>
        <p:nvSpPr>
          <p:cNvPr id="4" name="Slide Number Placeholder 3"/>
          <p:cNvSpPr>
            <a:spLocks noGrp="1"/>
          </p:cNvSpPr>
          <p:nvPr>
            <p:ph type="sldNum" sz="quarter" idx="12"/>
          </p:nvPr>
        </p:nvSpPr>
        <p:spPr/>
        <p:txBody>
          <a:bodyPr/>
          <a:lstStyle/>
          <a:p>
            <a:pPr>
              <a:defRPr/>
            </a:pPr>
            <a:fld id="{1AF347F0-F868-4FB1-9EBF-691F802778B3}"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01F0F20D-ADA1-4814-94CA-A961EA360D8C}" type="datetimeFigureOut">
              <a:rPr lang="en-US" smtClean="0"/>
              <a:pPr>
                <a:defRPr/>
              </a:pPr>
              <a:t>16/05/18</a:t>
            </a:fld>
            <a:endParaRPr lang="en-US" dirty="0"/>
          </a:p>
        </p:txBody>
      </p:sp>
      <p:sp>
        <p:nvSpPr>
          <p:cNvPr id="6" name="Footer Placeholder 5"/>
          <p:cNvSpPr>
            <a:spLocks noGrp="1"/>
          </p:cNvSpPr>
          <p:nvPr>
            <p:ph type="ftr" sz="quarter" idx="11"/>
          </p:nvPr>
        </p:nvSpPr>
        <p:spPr/>
        <p:txBody>
          <a:bodyPr/>
          <a:lstStyle/>
          <a:p>
            <a:pPr>
              <a:defRPr/>
            </a:pPr>
            <a:endParaRPr lang="en-IN" dirty="0"/>
          </a:p>
        </p:txBody>
      </p:sp>
      <p:sp>
        <p:nvSpPr>
          <p:cNvPr id="7" name="Slide Number Placeholder 6"/>
          <p:cNvSpPr>
            <a:spLocks noGrp="1"/>
          </p:cNvSpPr>
          <p:nvPr>
            <p:ph type="sldNum" sz="quarter" idx="12"/>
          </p:nvPr>
        </p:nvSpPr>
        <p:spPr/>
        <p:txBody>
          <a:bodyPr/>
          <a:lstStyle/>
          <a:p>
            <a:pPr>
              <a:defRPr/>
            </a:pPr>
            <a:fld id="{22960689-1E22-4FEE-A9BC-B4FD3E62C5FC}"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2CD79EEE-5C7F-4E76-AA77-67B5A8A487C8}" type="datetimeFigureOut">
              <a:rPr lang="en-US" smtClean="0"/>
              <a:pPr>
                <a:defRPr/>
              </a:pPr>
              <a:t>16/05/18</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IN"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DA00104A-D85B-402C-9F70-64776F3421E3}"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fld id="{FF71A325-D2C2-4E2C-A6FD-0AB69E6E9329}" type="datetimeFigureOut">
              <a:rPr lang="en-US" smtClean="0"/>
              <a:pPr>
                <a:defRPr/>
              </a:pPr>
              <a:t>16/05/18</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IN"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61898F22-20B0-4F19-8FCC-7CC6736EDFB5}"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2400" y="5105400"/>
            <a:ext cx="8991600" cy="1524000"/>
          </a:xfrm>
        </p:spPr>
        <p:txBody>
          <a:bodyPr>
            <a:normAutofit/>
          </a:bodyPr>
          <a:lstStyle/>
          <a:p>
            <a:pPr algn="l"/>
            <a:r>
              <a:rPr lang="en-US" dirty="0" smtClean="0"/>
              <a:t>Guided by:                                                                        Presented by:</a:t>
            </a:r>
          </a:p>
          <a:p>
            <a:pPr algn="l"/>
            <a:r>
              <a:rPr lang="en-US" dirty="0" smtClean="0"/>
              <a:t> Dr. Pradeep K Panda                                                      Dr Pratik Tyagi </a:t>
            </a:r>
            <a:endParaRPr lang="en-US" dirty="0"/>
          </a:p>
        </p:txBody>
      </p:sp>
      <p:sp>
        <p:nvSpPr>
          <p:cNvPr id="2" name="Title 1"/>
          <p:cNvSpPr>
            <a:spLocks noGrp="1"/>
          </p:cNvSpPr>
          <p:nvPr>
            <p:ph type="ctrTitle"/>
          </p:nvPr>
        </p:nvSpPr>
        <p:spPr>
          <a:xfrm>
            <a:off x="457200" y="1524000"/>
            <a:ext cx="8229600" cy="2362200"/>
          </a:xfrm>
        </p:spPr>
        <p:txBody>
          <a:bodyPr>
            <a:noAutofit/>
          </a:bodyPr>
          <a:lstStyle/>
          <a:p>
            <a:r>
              <a:rPr lang="en-US" sz="4400" b="1" dirty="0" smtClean="0">
                <a:solidFill>
                  <a:schemeClr val="tx1"/>
                </a:solidFill>
                <a:latin typeface="Arial Black" pitchFamily="34" charset="0"/>
              </a:rPr>
              <a:t>DISSERTATION </a:t>
            </a:r>
            <a:br>
              <a:rPr lang="en-US" sz="4400" b="1" dirty="0" smtClean="0">
                <a:solidFill>
                  <a:schemeClr val="tx1"/>
                </a:solidFill>
                <a:latin typeface="Arial Black" pitchFamily="34" charset="0"/>
              </a:rPr>
            </a:br>
            <a:r>
              <a:rPr lang="en-US" sz="2800" b="1" u="sng" dirty="0"/>
              <a:t>IMPACT OF COMMUNITY OUTREACH PROGRAMS ON THE PATIENT INFLOW OF A TERTIARY CARE HOSPITAL</a:t>
            </a:r>
            <a:r>
              <a:rPr lang="en-US" sz="2800" dirty="0"/>
              <a:t/>
            </a:r>
            <a:br>
              <a:rPr lang="en-US" sz="2800" dirty="0"/>
            </a:br>
            <a:r>
              <a:rPr lang="en-IN" sz="2800" dirty="0" smtClean="0">
                <a:solidFill>
                  <a:schemeClr val="tx1"/>
                </a:solidFill>
                <a:latin typeface="Times New Roman" pitchFamily="18" charset="0"/>
                <a:cs typeface="Times New Roman" pitchFamily="18" charset="0"/>
              </a:rPr>
              <a:t>.</a:t>
            </a:r>
            <a:r>
              <a:rPr lang="en-US" sz="1600" dirty="0" smtClean="0">
                <a:solidFill>
                  <a:schemeClr val="tx1"/>
                </a:solidFill>
              </a:rPr>
              <a:t/>
            </a:r>
            <a:br>
              <a:rPr lang="en-US" sz="1600" dirty="0" smtClean="0">
                <a:solidFill>
                  <a:schemeClr val="tx1"/>
                </a:solidFill>
              </a:rPr>
            </a:br>
            <a:r>
              <a:rPr lang="en-IN" sz="1600" b="1" dirty="0" smtClean="0">
                <a:solidFill>
                  <a:schemeClr val="tx1"/>
                </a:solidFill>
                <a:latin typeface="Times New Roman" pitchFamily="18" charset="0"/>
                <a:cs typeface="Times New Roman" pitchFamily="18" charset="0"/>
              </a:rPr>
              <a:t/>
            </a:r>
            <a:br>
              <a:rPr lang="en-IN" sz="1600" b="1" dirty="0" smtClean="0">
                <a:solidFill>
                  <a:schemeClr val="tx1"/>
                </a:solidFill>
                <a:latin typeface="Times New Roman" pitchFamily="18" charset="0"/>
                <a:cs typeface="Times New Roman" pitchFamily="18" charset="0"/>
              </a:rPr>
            </a:br>
            <a:r>
              <a:rPr lang="en-US" sz="1600" b="1" dirty="0" smtClean="0">
                <a:solidFill>
                  <a:schemeClr val="tx1"/>
                </a:solidFill>
              </a:rPr>
              <a:t> </a:t>
            </a:r>
            <a:endParaRPr lang="en-IN" sz="16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91257" y="499647"/>
            <a:ext cx="716148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PERCENTAGE GROWTH IN THE MONTH OF FEB-MARCH</a:t>
            </a:r>
            <a:endPar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Chart 7"/>
          <p:cNvGraphicFramePr/>
          <p:nvPr>
            <p:extLst>
              <p:ext uri="{D42A27DB-BD31-4B8C-83A1-F6EECF244321}">
                <p14:modId xmlns:p14="http://schemas.microsoft.com/office/powerpoint/2010/main" val="4122921692"/>
              </p:ext>
            </p:extLst>
          </p:nvPr>
        </p:nvGraphicFramePr>
        <p:xfrm>
          <a:off x="490498" y="1066800"/>
          <a:ext cx="7967702"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
            <a:ext cx="8229600" cy="923330"/>
          </a:xfrm>
          <a:prstGeom prst="rect">
            <a:avLst/>
          </a:prstGeom>
        </p:spPr>
        <p:txBody>
          <a:bodyPr wrap="square">
            <a:spAutoFit/>
          </a:bodyPr>
          <a:lstStyle/>
          <a:p>
            <a:pPr algn="ctr"/>
            <a:r>
              <a:rPr lang="en-US" b="1" u="sng" dirty="0"/>
              <a:t>INTERVENTION PHASE </a:t>
            </a:r>
            <a:endParaRPr lang="en-US" dirty="0"/>
          </a:p>
          <a:p>
            <a:pPr algn="ctr"/>
            <a:r>
              <a:rPr lang="en-US" b="1" u="sng" dirty="0"/>
              <a:t>COP ACTIVITIES &amp; VENUE DURING INTERVENTION PHASE</a:t>
            </a:r>
            <a:endParaRPr lang="en-US" dirty="0"/>
          </a:p>
          <a:p>
            <a:pPr algn="ctr"/>
            <a:r>
              <a:rPr lang="en-US" b="1" u="sng" dirty="0"/>
              <a:t>ACTION PLAN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0509245"/>
              </p:ext>
            </p:extLst>
          </p:nvPr>
        </p:nvGraphicFramePr>
        <p:xfrm>
          <a:off x="914400" y="1219200"/>
          <a:ext cx="6858000" cy="4095750"/>
        </p:xfrm>
        <a:graphic>
          <a:graphicData uri="http://schemas.openxmlformats.org/drawingml/2006/table">
            <a:tbl>
              <a:tblPr firstRow="1" bandRow="1">
                <a:tableStyleId>{5C22544A-7EE6-4342-B048-85BDC9FD1C3A}</a:tableStyleId>
              </a:tblPr>
              <a:tblGrid>
                <a:gridCol w="1714500"/>
                <a:gridCol w="1714500"/>
                <a:gridCol w="1714500"/>
                <a:gridCol w="1714500"/>
              </a:tblGrid>
              <a:tr h="609600">
                <a:tc>
                  <a:txBody>
                    <a:bodyPr/>
                    <a:lstStyle/>
                    <a:p>
                      <a:pPr marL="0" marR="0" algn="ctr" fontAlgn="base">
                        <a:lnSpc>
                          <a:spcPts val="2280"/>
                        </a:lnSpc>
                        <a:spcBef>
                          <a:spcPts val="0"/>
                        </a:spcBef>
                        <a:spcAft>
                          <a:spcPts val="3000"/>
                        </a:spcAft>
                      </a:pPr>
                      <a:r>
                        <a:rPr lang="en-US" sz="2000" b="1" dirty="0">
                          <a:solidFill>
                            <a:srgbClr val="000000"/>
                          </a:solidFill>
                          <a:effectLst/>
                          <a:latin typeface="Calibri"/>
                          <a:ea typeface="Times New Roman"/>
                          <a:cs typeface="Times New Roman"/>
                        </a:rPr>
                        <a:t>S. No.</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b="1" dirty="0">
                          <a:solidFill>
                            <a:srgbClr val="000000"/>
                          </a:solidFill>
                          <a:effectLst/>
                          <a:latin typeface="Calibri"/>
                          <a:ea typeface="Times New Roman"/>
                          <a:cs typeface="Times New Roman"/>
                        </a:rPr>
                        <a:t>Details</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b="1" dirty="0">
                          <a:solidFill>
                            <a:srgbClr val="000000"/>
                          </a:solidFill>
                          <a:effectLst/>
                          <a:latin typeface="Calibri"/>
                          <a:ea typeface="Times New Roman"/>
                          <a:cs typeface="Times New Roman"/>
                        </a:rPr>
                        <a:t>Numbers</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b="1" dirty="0">
                          <a:solidFill>
                            <a:srgbClr val="000000"/>
                          </a:solidFill>
                          <a:effectLst/>
                          <a:latin typeface="Calibri"/>
                          <a:ea typeface="Times New Roman"/>
                          <a:cs typeface="Times New Roman"/>
                        </a:rPr>
                        <a:t>%</a:t>
                      </a:r>
                      <a:endParaRPr lang="en-US" sz="2000" dirty="0">
                        <a:effectLst/>
                        <a:latin typeface="Calibri"/>
                        <a:ea typeface="Times New Roman"/>
                        <a:cs typeface="Times New Roman"/>
                      </a:endParaRPr>
                    </a:p>
                  </a:txBody>
                  <a:tcPr marL="68580" marR="68580" marT="0" marB="0"/>
                </a:tc>
              </a:tr>
              <a:tr h="1162050">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1</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General Specialty Health Camp</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15</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33%</a:t>
                      </a:r>
                      <a:endParaRPr lang="en-US" sz="2000" dirty="0">
                        <a:effectLst/>
                        <a:latin typeface="Calibri"/>
                        <a:ea typeface="Times New Roman"/>
                        <a:cs typeface="Times New Roman"/>
                      </a:endParaRPr>
                    </a:p>
                  </a:txBody>
                  <a:tcPr marL="68580" marR="68580" marT="0" marB="0"/>
                </a:tc>
              </a:tr>
              <a:tr h="1162050">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2</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Super – Specialty Health Camp</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15</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33%</a:t>
                      </a:r>
                      <a:endParaRPr lang="en-US" sz="2000" dirty="0">
                        <a:effectLst/>
                        <a:latin typeface="Calibri"/>
                        <a:ea typeface="Times New Roman"/>
                        <a:cs typeface="Times New Roman"/>
                      </a:endParaRPr>
                    </a:p>
                  </a:txBody>
                  <a:tcPr marL="68580" marR="68580" marT="0" marB="0"/>
                </a:tc>
              </a:tr>
              <a:tr h="1162050">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3</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Multi – Specialty Health Camp</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16</a:t>
                      </a:r>
                      <a:endParaRPr lang="en-US" sz="2000" dirty="0">
                        <a:effectLst/>
                        <a:latin typeface="Calibri"/>
                        <a:ea typeface="Times New Roman"/>
                        <a:cs typeface="Times New Roman"/>
                      </a:endParaRPr>
                    </a:p>
                  </a:txBody>
                  <a:tcPr marL="68580" marR="68580" marT="0" marB="0"/>
                </a:tc>
                <a:tc>
                  <a:txBody>
                    <a:bodyPr/>
                    <a:lstStyle/>
                    <a:p>
                      <a:pPr marL="0" marR="0" algn="ctr" fontAlgn="base">
                        <a:lnSpc>
                          <a:spcPts val="2280"/>
                        </a:lnSpc>
                        <a:spcBef>
                          <a:spcPts val="0"/>
                        </a:spcBef>
                        <a:spcAft>
                          <a:spcPts val="3000"/>
                        </a:spcAft>
                      </a:pPr>
                      <a:r>
                        <a:rPr lang="en-US" sz="2000" dirty="0">
                          <a:solidFill>
                            <a:srgbClr val="000000"/>
                          </a:solidFill>
                          <a:effectLst/>
                          <a:latin typeface="Calibri"/>
                          <a:ea typeface="Times New Roman"/>
                          <a:cs typeface="Times New Roman"/>
                        </a:rPr>
                        <a:t>35%</a:t>
                      </a:r>
                      <a:endParaRPr lang="en-US" sz="2000" dirty="0">
                        <a:effectLst/>
                        <a:latin typeface="Calibri"/>
                        <a:ea typeface="Times New Roman"/>
                        <a:cs typeface="Times New Roman"/>
                      </a:endParaRPr>
                    </a:p>
                  </a:txBody>
                  <a:tcPr marL="68580" marR="68580" marT="0" marB="0"/>
                </a:tc>
              </a:tr>
            </a:tbl>
          </a:graphicData>
        </a:graphic>
      </p:graphicFrame>
      <p:sp>
        <p:nvSpPr>
          <p:cNvPr id="6" name="TextBox 5"/>
          <p:cNvSpPr txBox="1"/>
          <p:nvPr/>
        </p:nvSpPr>
        <p:spPr>
          <a:xfrm>
            <a:off x="990600" y="5943600"/>
            <a:ext cx="6858000" cy="400110"/>
          </a:xfrm>
          <a:prstGeom prst="rect">
            <a:avLst/>
          </a:prstGeom>
          <a:noFill/>
        </p:spPr>
        <p:txBody>
          <a:bodyPr wrap="square" rtlCol="0">
            <a:spAutoFit/>
          </a:bodyPr>
          <a:lstStyle/>
          <a:p>
            <a:r>
              <a:rPr lang="en-US" sz="2000" b="1" u="sng" dirty="0"/>
              <a:t>Total number of health camps conducted: 47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38400" y="152400"/>
            <a:ext cx="3962400" cy="461665"/>
          </a:xfrm>
          <a:prstGeom prst="rect">
            <a:avLst/>
          </a:prstGeom>
        </p:spPr>
        <p:txBody>
          <a:bodyPr wrap="square">
            <a:spAutoFit/>
          </a:bodyPr>
          <a:lstStyle/>
          <a:p>
            <a:pPr algn="ctr"/>
            <a:r>
              <a:rPr lang="en-US" sz="2400" b="1" u="sng" dirty="0"/>
              <a:t>OUTCOME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836663386"/>
              </p:ext>
            </p:extLst>
          </p:nvPr>
        </p:nvGraphicFramePr>
        <p:xfrm>
          <a:off x="457197" y="614067"/>
          <a:ext cx="7848603" cy="5057106"/>
        </p:xfrm>
        <a:graphic>
          <a:graphicData uri="http://schemas.openxmlformats.org/drawingml/2006/table">
            <a:tbl>
              <a:tblPr firstRow="1" bandRow="1">
                <a:tableStyleId>{5C22544A-7EE6-4342-B048-85BDC9FD1C3A}</a:tableStyleId>
              </a:tblPr>
              <a:tblGrid>
                <a:gridCol w="1121229"/>
                <a:gridCol w="1121229"/>
                <a:gridCol w="1121229"/>
                <a:gridCol w="1121229"/>
                <a:gridCol w="1121229"/>
                <a:gridCol w="1121229"/>
                <a:gridCol w="1121229"/>
              </a:tblGrid>
              <a:tr h="573456">
                <a:tc>
                  <a:txBody>
                    <a:bodyPr/>
                    <a:lstStyle/>
                    <a:p>
                      <a:pPr marL="0" marR="0" algn="ctr">
                        <a:lnSpc>
                          <a:spcPct val="115000"/>
                        </a:lnSpc>
                        <a:spcBef>
                          <a:spcPts val="0"/>
                        </a:spcBef>
                        <a:spcAft>
                          <a:spcPts val="0"/>
                        </a:spcAft>
                      </a:pPr>
                      <a:r>
                        <a:rPr lang="en-US" sz="1800" dirty="0">
                          <a:solidFill>
                            <a:srgbClr val="000000"/>
                          </a:solidFill>
                          <a:effectLst/>
                          <a:latin typeface="Times New Roman"/>
                          <a:ea typeface="Times New Roman"/>
                          <a:cs typeface="Times New Roman"/>
                        </a:rPr>
                        <a:t>S. No.</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solidFill>
                            <a:srgbClr val="000000"/>
                          </a:solidFill>
                          <a:effectLst/>
                          <a:latin typeface="Times New Roman"/>
                          <a:ea typeface="Times New Roman"/>
                          <a:cs typeface="Times New Roman"/>
                        </a:rPr>
                        <a:t>Region</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solidFill>
                            <a:srgbClr val="000000"/>
                          </a:solidFill>
                          <a:effectLst/>
                          <a:latin typeface="Times New Roman"/>
                          <a:ea typeface="Times New Roman"/>
                          <a:cs typeface="Times New Roman"/>
                        </a:rPr>
                        <a:t>Feb</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solidFill>
                            <a:srgbClr val="000000"/>
                          </a:solidFill>
                          <a:effectLst/>
                          <a:latin typeface="Times New Roman"/>
                          <a:ea typeface="Times New Roman"/>
                          <a:cs typeface="Times New Roman"/>
                        </a:rPr>
                        <a:t>March</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solidFill>
                            <a:srgbClr val="000000"/>
                          </a:solidFill>
                          <a:effectLst/>
                          <a:latin typeface="Times New Roman"/>
                          <a:ea typeface="Times New Roman"/>
                          <a:cs typeface="Times New Roman"/>
                        </a:rPr>
                        <a:t>% Growth</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solidFill>
                            <a:srgbClr val="000000"/>
                          </a:solidFill>
                          <a:effectLst/>
                          <a:latin typeface="Times New Roman"/>
                          <a:ea typeface="Times New Roman"/>
                          <a:cs typeface="Times New Roman"/>
                        </a:rPr>
                        <a:t>April</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dirty="0">
                          <a:solidFill>
                            <a:srgbClr val="000000"/>
                          </a:solidFill>
                          <a:effectLst/>
                          <a:latin typeface="Times New Roman"/>
                          <a:ea typeface="Times New Roman"/>
                          <a:cs typeface="Times New Roman"/>
                        </a:rPr>
                        <a:t>% Growth</a:t>
                      </a:r>
                      <a:endParaRPr lang="en-US" sz="1600" dirty="0">
                        <a:effectLst/>
                        <a:latin typeface="Calibri"/>
                        <a:ea typeface="Calibri"/>
                        <a:cs typeface="Times New Roman"/>
                      </a:endParaRPr>
                    </a:p>
                  </a:txBody>
                  <a:tcPr marL="68580" marR="68580" marT="0" marB="0" anchor="b"/>
                </a:tc>
              </a:tr>
              <a:tr h="42948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a:t>
                      </a:r>
                      <a:endParaRPr lang="en-US" sz="14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Chhawla</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13</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333%</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27</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108%</a:t>
                      </a:r>
                      <a:endParaRPr lang="en-US" sz="1400" b="1" dirty="0">
                        <a:effectLst/>
                        <a:latin typeface="Calibri"/>
                        <a:ea typeface="Calibri"/>
                        <a:cs typeface="Times New Roman"/>
                      </a:endParaRPr>
                    </a:p>
                  </a:txBody>
                  <a:tcPr marL="68580" marR="68580" marT="0" marB="0" anchor="b"/>
                </a:tc>
              </a:tr>
              <a:tr h="42948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Dabri</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11</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57%</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32</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191%</a:t>
                      </a:r>
                      <a:endParaRPr lang="en-US" sz="1400" b="1" dirty="0">
                        <a:effectLst/>
                        <a:latin typeface="Calibri"/>
                        <a:ea typeface="Calibri"/>
                        <a:cs typeface="Times New Roman"/>
                      </a:endParaRPr>
                    </a:p>
                  </a:txBody>
                  <a:tcPr marL="68580" marR="68580" marT="0" marB="0" anchor="b">
                    <a:solidFill>
                      <a:srgbClr val="FFFF00"/>
                    </a:solidFill>
                  </a:tcPr>
                </a:tc>
              </a:tr>
              <a:tr h="42948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a:t>
                      </a:r>
                      <a:endParaRPr lang="en-US" sz="14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Dwarka</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1150</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2155</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87%</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2661</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23%</a:t>
                      </a:r>
                      <a:endParaRPr lang="en-US" sz="1400" b="1" dirty="0">
                        <a:effectLst/>
                        <a:latin typeface="Calibri"/>
                        <a:ea typeface="Calibri"/>
                        <a:cs typeface="Times New Roman"/>
                      </a:endParaRPr>
                    </a:p>
                  </a:txBody>
                  <a:tcPr marL="68580" marR="68580" marT="0" marB="0" anchor="b"/>
                </a:tc>
              </a:tr>
              <a:tr h="42948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4</a:t>
                      </a:r>
                      <a:endParaRPr lang="en-US" sz="14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Janakpuri</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31</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3000%</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35</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13%</a:t>
                      </a:r>
                      <a:endParaRPr lang="en-US" sz="1400" b="1" dirty="0">
                        <a:effectLst/>
                        <a:latin typeface="Calibri"/>
                        <a:ea typeface="Calibri"/>
                        <a:cs typeface="Times New Roman"/>
                      </a:endParaRPr>
                    </a:p>
                  </a:txBody>
                  <a:tcPr marL="68580" marR="68580" marT="0" marB="0" anchor="b"/>
                </a:tc>
              </a:tr>
              <a:tr h="42948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a:t>
                      </a:r>
                      <a:endParaRPr lang="en-US" sz="14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Mayapuri</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700%</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19</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138%</a:t>
                      </a:r>
                      <a:endParaRPr lang="en-US" sz="1400" b="1" dirty="0">
                        <a:effectLst/>
                        <a:latin typeface="Calibri"/>
                        <a:ea typeface="Calibri"/>
                        <a:cs typeface="Times New Roman"/>
                      </a:endParaRPr>
                    </a:p>
                  </a:txBody>
                  <a:tcPr marL="68580" marR="68580" marT="0" marB="0" anchor="b"/>
                </a:tc>
              </a:tr>
              <a:tr h="42948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6</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Najafgarh</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103</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112</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9%</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330</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195%</a:t>
                      </a:r>
                      <a:endParaRPr lang="en-US" sz="1400" b="1" dirty="0">
                        <a:effectLst/>
                        <a:latin typeface="Calibri"/>
                        <a:ea typeface="Calibri"/>
                        <a:cs typeface="Times New Roman"/>
                      </a:endParaRPr>
                    </a:p>
                  </a:txBody>
                  <a:tcPr marL="68580" marR="68580" marT="0" marB="0" anchor="b">
                    <a:solidFill>
                      <a:srgbClr val="FFFF00"/>
                    </a:solidFill>
                  </a:tcPr>
                </a:tc>
              </a:tr>
              <a:tr h="42948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Nawada</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4</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100%</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25</a:t>
                      </a:r>
                      <a:endParaRPr lang="en-US" sz="14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525%</a:t>
                      </a:r>
                      <a:endParaRPr lang="en-US" sz="1400" b="1" dirty="0">
                        <a:effectLst/>
                        <a:latin typeface="Calibri"/>
                        <a:ea typeface="Calibri"/>
                        <a:cs typeface="Times New Roman"/>
                      </a:endParaRPr>
                    </a:p>
                  </a:txBody>
                  <a:tcPr marL="68580" marR="68580" marT="0" marB="0" anchor="b">
                    <a:solidFill>
                      <a:srgbClr val="FFFF00"/>
                    </a:solidFill>
                  </a:tcPr>
                </a:tc>
              </a:tr>
              <a:tr h="42948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a:t>
                      </a:r>
                      <a:endParaRPr lang="en-US" sz="14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Others</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62</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80</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29%</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248</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210%</a:t>
                      </a:r>
                      <a:endParaRPr lang="en-US" sz="1400" b="1" dirty="0">
                        <a:effectLst/>
                        <a:latin typeface="Calibri"/>
                        <a:ea typeface="Calibri"/>
                        <a:cs typeface="Times New Roman"/>
                      </a:endParaRPr>
                    </a:p>
                  </a:txBody>
                  <a:tcPr marL="68580" marR="68580" marT="0" marB="0" anchor="b"/>
                </a:tc>
              </a:tr>
              <a:tr h="42948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9</a:t>
                      </a:r>
                      <a:endParaRPr lang="en-US" sz="14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Palam</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78</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355</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355%</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635</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79%</a:t>
                      </a:r>
                      <a:endParaRPr lang="en-US" sz="1400" b="1" dirty="0">
                        <a:effectLst/>
                        <a:latin typeface="Calibri"/>
                        <a:ea typeface="Calibri"/>
                        <a:cs typeface="Times New Roman"/>
                      </a:endParaRPr>
                    </a:p>
                  </a:txBody>
                  <a:tcPr marL="68580" marR="68580" marT="0" marB="0" anchor="b"/>
                </a:tc>
              </a:tr>
              <a:tr h="509739">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10</a:t>
                      </a:r>
                      <a:endParaRPr lang="en-US" sz="1400" b="1" dirty="0">
                        <a:effectLst/>
                        <a:latin typeface="Calibri"/>
                        <a:ea typeface="Calibri"/>
                        <a:cs typeface="Times New Roman"/>
                      </a:endParaRPr>
                    </a:p>
                  </a:txBody>
                  <a:tcPr marL="68580" marR="68580" marT="0" marB="0" anchor="b"/>
                </a:tc>
                <a:tc>
                  <a:txBody>
                    <a:bodyPr/>
                    <a:lstStyle/>
                    <a:p>
                      <a:pPr marL="0" marR="0">
                        <a:lnSpc>
                          <a:spcPct val="115000"/>
                        </a:lnSpc>
                        <a:spcBef>
                          <a:spcPts val="0"/>
                        </a:spcBef>
                        <a:spcAft>
                          <a:spcPts val="0"/>
                        </a:spcAft>
                      </a:pPr>
                      <a:r>
                        <a:rPr lang="en-US" sz="1600" b="1" dirty="0">
                          <a:solidFill>
                            <a:srgbClr val="000000"/>
                          </a:solidFill>
                          <a:effectLst/>
                          <a:latin typeface="Times New Roman"/>
                          <a:ea typeface="Times New Roman"/>
                          <a:cs typeface="Times New Roman"/>
                        </a:rPr>
                        <a:t>Uttam Nagar</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332</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513</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55%</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553</a:t>
                      </a:r>
                      <a:endParaRPr lang="en-US" sz="14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a:t>
                      </a:r>
                      <a:endParaRPr lang="en-US" sz="1400" b="1" dirty="0">
                        <a:effectLst/>
                        <a:latin typeface="Calibri"/>
                        <a:ea typeface="Calibri"/>
                        <a:cs typeface="Times New Roman"/>
                      </a:endParaRPr>
                    </a:p>
                  </a:txBody>
                  <a:tcPr marL="68580" marR="68580" marT="0" marB="0" anchor="b"/>
                </a:tc>
              </a:tr>
            </a:tbl>
          </a:graphicData>
        </a:graphic>
      </p:graphicFrame>
      <p:sp>
        <p:nvSpPr>
          <p:cNvPr id="5" name="TextBox 4"/>
          <p:cNvSpPr txBox="1"/>
          <p:nvPr/>
        </p:nvSpPr>
        <p:spPr>
          <a:xfrm>
            <a:off x="457200" y="5943600"/>
            <a:ext cx="8305800" cy="707886"/>
          </a:xfrm>
          <a:prstGeom prst="rect">
            <a:avLst/>
          </a:prstGeom>
          <a:noFill/>
        </p:spPr>
        <p:txBody>
          <a:bodyPr wrap="square" rtlCol="0">
            <a:spAutoFit/>
          </a:bodyPr>
          <a:lstStyle/>
          <a:p>
            <a:r>
              <a:rPr lang="en-US" sz="2000" b="1" dirty="0"/>
              <a:t>M</a:t>
            </a:r>
            <a:r>
              <a:rPr lang="en-US" sz="2000" b="1" dirty="0" smtClean="0"/>
              <a:t>aximum </a:t>
            </a:r>
            <a:r>
              <a:rPr lang="en-US" sz="2000" b="1" dirty="0"/>
              <a:t>increase can be seen in Nawada, Najafgarh and Dabri (After April).</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001133685"/>
              </p:ext>
            </p:extLst>
          </p:nvPr>
        </p:nvGraphicFramePr>
        <p:xfrm>
          <a:off x="381000" y="914400"/>
          <a:ext cx="83820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3"/>
          <p:cNvSpPr>
            <a:spLocks noChangeArrowheads="1"/>
          </p:cNvSpPr>
          <p:nvPr/>
        </p:nvSpPr>
        <p:spPr bwMode="auto">
          <a:xfrm>
            <a:off x="1143000" y="228600"/>
            <a:ext cx="68835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Growth </a:t>
            </a:r>
            <a:r>
              <a:rPr lang="en-US" sz="3600" b="1" dirty="0" smtClean="0">
                <a:solidFill>
                  <a:srgbClr val="000000"/>
                </a:solidFill>
                <a:latin typeface="Times New Roman" pitchFamily="18" charset="0"/>
                <a:ea typeface="Calibri" pitchFamily="34" charset="0"/>
                <a:cs typeface="Times New Roman" pitchFamily="18" charset="0"/>
              </a:rPr>
              <a:t>in patient footfall </a:t>
            </a:r>
            <a:r>
              <a:rPr kumimoji="0" lang="en-US" sz="36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 April</a:t>
            </a:r>
            <a:endParaRPr kumimoji="0" lang="en-US"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596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TextBox 1"/>
          <p:cNvSpPr txBox="1"/>
          <p:nvPr/>
        </p:nvSpPr>
        <p:spPr>
          <a:xfrm>
            <a:off x="1600200" y="1151930"/>
            <a:ext cx="3657600" cy="1200328"/>
          </a:xfrm>
          <a:prstGeom prst="rect">
            <a:avLst/>
          </a:prstGeom>
          <a:noFill/>
        </p:spPr>
        <p:txBody>
          <a:bodyPr wrap="square" rtlCol="0">
            <a:spAutoFit/>
          </a:bodyPr>
          <a:lstStyle/>
          <a:p>
            <a:r>
              <a:rPr lang="en-US" sz="2400" b="1" dirty="0"/>
              <a:t>T</a:t>
            </a:r>
            <a:r>
              <a:rPr lang="en-US" sz="2400" b="1" dirty="0" smtClean="0"/>
              <a:t>otal </a:t>
            </a:r>
            <a:r>
              <a:rPr lang="en-US" sz="2400" b="1" dirty="0"/>
              <a:t>footfall from 15</a:t>
            </a:r>
            <a:r>
              <a:rPr lang="en-US" sz="2400" b="1" baseline="30000" dirty="0"/>
              <a:t>th</a:t>
            </a:r>
            <a:r>
              <a:rPr lang="en-US" sz="2400" b="1" dirty="0"/>
              <a:t> March -30</a:t>
            </a:r>
            <a:r>
              <a:rPr lang="en-US" sz="2400" b="1" baseline="30000" dirty="0"/>
              <a:t>th</a:t>
            </a:r>
            <a:r>
              <a:rPr lang="en-US" sz="2400" b="1" dirty="0"/>
              <a:t> April: </a:t>
            </a:r>
            <a:r>
              <a:rPr lang="en-US" sz="2400" b="1" u="sng" dirty="0">
                <a:solidFill>
                  <a:srgbClr val="00B050"/>
                </a:solidFill>
              </a:rPr>
              <a:t>4565</a:t>
            </a:r>
          </a:p>
          <a:p>
            <a:endParaRPr lang="en-US" sz="2400" b="1" dirty="0"/>
          </a:p>
        </p:txBody>
      </p:sp>
    </p:spTree>
    <p:extLst>
      <p:ext uri="{BB962C8B-B14F-4D97-AF65-F5344CB8AC3E}">
        <p14:creationId xmlns:p14="http://schemas.microsoft.com/office/powerpoint/2010/main" val="18206922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762000"/>
          </a:xfrm>
          <a:solidFill>
            <a:schemeClr val="bg1"/>
          </a:solidFill>
        </p:spPr>
        <p:txBody>
          <a:bodyPr>
            <a:normAutofit/>
          </a:bodyPr>
          <a:lstStyle/>
          <a:p>
            <a:pPr algn="ctr"/>
            <a:r>
              <a:rPr lang="en-US" b="1" u="sng" dirty="0" smtClean="0">
                <a:solidFill>
                  <a:srgbClr val="0099FF"/>
                </a:solidFill>
              </a:rPr>
              <a:t>CONCLUSION</a:t>
            </a:r>
            <a:endParaRPr lang="en-US" b="1" u="sng" dirty="0">
              <a:solidFill>
                <a:srgbClr val="0099FF"/>
              </a:solidFill>
            </a:endParaRPr>
          </a:p>
        </p:txBody>
      </p:sp>
      <p:sp>
        <p:nvSpPr>
          <p:cNvPr id="3" name="Content Placeholder 2"/>
          <p:cNvSpPr>
            <a:spLocks noGrp="1"/>
          </p:cNvSpPr>
          <p:nvPr>
            <p:ph sz="quarter" idx="1"/>
          </p:nvPr>
        </p:nvSpPr>
        <p:spPr>
          <a:xfrm>
            <a:off x="457200" y="685800"/>
            <a:ext cx="8229600" cy="5867400"/>
          </a:xfrm>
        </p:spPr>
        <p:txBody>
          <a:bodyPr>
            <a:normAutofit fontScale="92500" lnSpcReduction="20000"/>
          </a:bodyPr>
          <a:lstStyle/>
          <a:p>
            <a:endParaRPr lang="en-US" dirty="0" smtClean="0"/>
          </a:p>
          <a:p>
            <a:pPr marL="571500" lvl="0" indent="-571500" fontAlgn="base">
              <a:buFont typeface="+mj-lt"/>
              <a:buAutoNum type="arabicParenR"/>
            </a:pPr>
            <a:r>
              <a:rPr lang="en-US" sz="2800" dirty="0"/>
              <a:t>Steep rise in footfall in all three areas namely Dabri, Najafgarh and Nawada was </a:t>
            </a:r>
            <a:r>
              <a:rPr lang="en-US" sz="2800" dirty="0" smtClean="0"/>
              <a:t>witnessed before intervention.</a:t>
            </a:r>
            <a:endParaRPr lang="en-US" sz="2800" dirty="0"/>
          </a:p>
          <a:p>
            <a:pPr marL="571500" lvl="0" indent="-571500" fontAlgn="base">
              <a:buFont typeface="+mj-lt"/>
              <a:buAutoNum type="arabicParenR"/>
            </a:pPr>
            <a:r>
              <a:rPr lang="en-US" sz="2800" dirty="0"/>
              <a:t>The footfall was low earlier on a/c of low awareness levels amongst the residents about the facility /consultant/services offered</a:t>
            </a:r>
          </a:p>
          <a:p>
            <a:pPr marL="514350" lvl="0" indent="-514350" fontAlgn="base">
              <a:buFont typeface="+mj-lt"/>
              <a:buAutoNum type="arabicParenR"/>
            </a:pPr>
            <a:r>
              <a:rPr lang="en-US" sz="2800" dirty="0"/>
              <a:t>An average size of 300% was witnessed across the “3” territory after the active intervention taken in COP</a:t>
            </a:r>
          </a:p>
          <a:p>
            <a:pPr marL="571500" indent="-571500">
              <a:buFont typeface="+mj-lt"/>
              <a:buAutoNum type="arabicParenR"/>
            </a:pPr>
            <a:r>
              <a:rPr lang="en-US" sz="2800" dirty="0" smtClean="0"/>
              <a:t>The </a:t>
            </a:r>
            <a:r>
              <a:rPr lang="en-US" sz="2800" dirty="0"/>
              <a:t>analysis shows the current drainage pattern from captive catchment area. It has been concluded that there is a need to intensify activities around Dabri, Najafgarh and Nawada as post COP in April; maximum rise in growth percentage of footfall of patients is seen here. </a:t>
            </a:r>
            <a:endParaRPr lang="en-US" sz="2800" dirty="0" smtClean="0"/>
          </a:p>
          <a:p>
            <a:pPr marL="571500" indent="-571500">
              <a:buFont typeface="+mj-lt"/>
              <a:buAutoNum type="arabicParenR"/>
            </a:pPr>
            <a:r>
              <a:rPr lang="en-US" sz="2800" dirty="0" smtClean="0"/>
              <a:t>General </a:t>
            </a:r>
            <a:r>
              <a:rPr lang="en-US" sz="2800" dirty="0"/>
              <a:t>specialties such as family medicine &amp; internal medicine camps were organized to attract maximum footfall. Such activities have to be continued in order to increase the number of patients.</a:t>
            </a:r>
          </a:p>
          <a:p>
            <a:pPr marL="571500" indent="-571500">
              <a:buFont typeface="+mj-lt"/>
              <a:buAutoNum type="arabicParenR"/>
            </a:pPr>
            <a:endParaRPr lang="en-US" sz="2800" dirty="0"/>
          </a:p>
        </p:txBody>
      </p:sp>
    </p:spTree>
    <p:extLst>
      <p:ext uri="{BB962C8B-B14F-4D97-AF65-F5344CB8AC3E}">
        <p14:creationId xmlns:p14="http://schemas.microsoft.com/office/powerpoint/2010/main" val="31318199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685800"/>
          </a:xfrm>
        </p:spPr>
        <p:txBody>
          <a:bodyPr>
            <a:normAutofit fontScale="90000"/>
          </a:bodyPr>
          <a:lstStyle/>
          <a:p>
            <a:pPr algn="ctr"/>
            <a:r>
              <a:rPr lang="en-US" b="1" u="sng" dirty="0" smtClean="0">
                <a:solidFill>
                  <a:srgbClr val="0099FF"/>
                </a:solidFill>
              </a:rPr>
              <a:t>RECOMMENDATIONS</a:t>
            </a:r>
            <a:endParaRPr lang="en-US" b="1" u="sng" dirty="0">
              <a:solidFill>
                <a:srgbClr val="0099FF"/>
              </a:solidFill>
            </a:endParaRPr>
          </a:p>
        </p:txBody>
      </p:sp>
      <p:sp>
        <p:nvSpPr>
          <p:cNvPr id="3" name="Content Placeholder 2"/>
          <p:cNvSpPr>
            <a:spLocks noGrp="1"/>
          </p:cNvSpPr>
          <p:nvPr>
            <p:ph sz="quarter" idx="1"/>
          </p:nvPr>
        </p:nvSpPr>
        <p:spPr/>
        <p:txBody>
          <a:bodyPr/>
          <a:lstStyle/>
          <a:p>
            <a:pPr lvl="0" fontAlgn="base"/>
            <a:r>
              <a:rPr lang="en-US" dirty="0"/>
              <a:t>COP activities need to be intensified not just in forms of frequency but also the gamut specialties needs to be increased</a:t>
            </a:r>
          </a:p>
          <a:p>
            <a:pPr lvl="0" fontAlgn="base"/>
            <a:r>
              <a:rPr lang="en-US" dirty="0"/>
              <a:t>Also after thoroughly understanding the disease pattern focused camps by specialty consultants need to be conducted to engage community at large </a:t>
            </a:r>
          </a:p>
          <a:p>
            <a:pPr lvl="0"/>
            <a:r>
              <a:rPr lang="en-US" dirty="0"/>
              <a:t>Further pockets of these areas which are still untapped need to be explored where conversion levels are lower </a:t>
            </a:r>
          </a:p>
          <a:p>
            <a:endParaRPr lang="en-US" dirty="0"/>
          </a:p>
        </p:txBody>
      </p:sp>
    </p:spTree>
    <p:extLst>
      <p:ext uri="{BB962C8B-B14F-4D97-AF65-F5344CB8AC3E}">
        <p14:creationId xmlns:p14="http://schemas.microsoft.com/office/powerpoint/2010/main" val="8321262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z="6000" b="1" dirty="0" smtClean="0">
                <a:latin typeface="Bell MT" pitchFamily="18" charset="0"/>
              </a:rPr>
              <a:t>THANK YOU </a:t>
            </a:r>
          </a:p>
          <a:p>
            <a:pPr marL="0" indent="0" algn="ctr">
              <a:buNone/>
            </a:pPr>
            <a:endParaRPr lang="en-US" dirty="0"/>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21504984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229600" cy="1676400"/>
          </a:xfrm>
        </p:spPr>
        <p:txBody>
          <a:bodyPr/>
          <a:lstStyle/>
          <a:p>
            <a:r>
              <a:rPr lang="en-US" sz="2800" b="1" dirty="0" smtClean="0">
                <a:solidFill>
                  <a:srgbClr val="0099CC"/>
                </a:solidFill>
                <a:latin typeface="+mn-lt"/>
                <a:ea typeface="+mn-ea"/>
                <a:cs typeface="+mn-cs"/>
              </a:rPr>
              <a:t>ABOUT AAKASH HEALTHCARE</a:t>
            </a:r>
            <a:r>
              <a:rPr lang="en-US" sz="3200" b="1" dirty="0" smtClean="0">
                <a:solidFill>
                  <a:srgbClr val="00B0F0"/>
                </a:solidFill>
                <a:latin typeface="Times New Roman" pitchFamily="18" charset="0"/>
                <a:cs typeface="Times New Roman" pitchFamily="18" charset="0"/>
              </a:rPr>
              <a:t/>
            </a:r>
            <a:br>
              <a:rPr lang="en-US" sz="3200" b="1" dirty="0" smtClean="0">
                <a:solidFill>
                  <a:srgbClr val="00B0F0"/>
                </a:solidFill>
                <a:latin typeface="Times New Roman" pitchFamily="18" charset="0"/>
                <a:cs typeface="Times New Roman" pitchFamily="18" charset="0"/>
              </a:rPr>
            </a:br>
            <a:r>
              <a:rPr lang="en-US" sz="3200" b="1" dirty="0" smtClean="0">
                <a:solidFill>
                  <a:srgbClr val="00B0F0"/>
                </a:solidFill>
                <a:latin typeface="Times New Roman" pitchFamily="18" charset="0"/>
                <a:cs typeface="Times New Roman" pitchFamily="18" charset="0"/>
              </a:rPr>
              <a:t>                                     </a:t>
            </a:r>
            <a:r>
              <a:rPr lang="en-US" sz="3200" b="1" dirty="0" smtClean="0">
                <a:solidFill>
                  <a:srgbClr val="FF0000"/>
                </a:solidFill>
                <a:latin typeface="Times New Roman" pitchFamily="18" charset="0"/>
                <a:cs typeface="Times New Roman" pitchFamily="18" charset="0"/>
              </a:rPr>
              <a:t> </a:t>
            </a:r>
            <a:r>
              <a:rPr lang="en-US" sz="1600" b="1" dirty="0" smtClean="0">
                <a:latin typeface="Times New Roman" pitchFamily="18" charset="0"/>
                <a:cs typeface="Times New Roman" pitchFamily="18" charset="0"/>
              </a:rPr>
              <a:t>- SECTOR 3 , DWARKA</a:t>
            </a:r>
            <a:endParaRPr lang="en-US" sz="3200" b="1" dirty="0">
              <a:latin typeface="Times New Roman" pitchFamily="18" charset="0"/>
              <a:cs typeface="Times New Roman" pitchFamily="18" charset="0"/>
            </a:endParaRPr>
          </a:p>
        </p:txBody>
      </p:sp>
      <p:pic>
        <p:nvPicPr>
          <p:cNvPr id="5" name="Picture 1" descr="Hospital Pic.jpg"/>
          <p:cNvPicPr>
            <a:picLocks noChangeAspect="1"/>
          </p:cNvPicPr>
          <p:nvPr/>
        </p:nvPicPr>
        <p:blipFill>
          <a:blip r:embed="rId2"/>
          <a:srcRect/>
          <a:stretch>
            <a:fillRect/>
          </a:stretch>
        </p:blipFill>
        <p:spPr bwMode="auto">
          <a:xfrm>
            <a:off x="3733800" y="3505200"/>
            <a:ext cx="5410200" cy="316172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3600" b="1" dirty="0" smtClean="0">
                <a:solidFill>
                  <a:srgbClr val="0099CC"/>
                </a:solidFill>
                <a:latin typeface="+mn-lt"/>
                <a:ea typeface="+mn-ea"/>
                <a:cs typeface="+mn-cs"/>
              </a:rPr>
              <a:t>INTRODUCTION</a:t>
            </a:r>
            <a:endParaRPr lang="en-US" sz="3600" b="1" dirty="0">
              <a:solidFill>
                <a:srgbClr val="0099CC"/>
              </a:solidFill>
              <a:latin typeface="+mn-lt"/>
              <a:ea typeface="+mn-ea"/>
              <a:cs typeface="+mn-cs"/>
            </a:endParaRPr>
          </a:p>
        </p:txBody>
      </p:sp>
      <p:sp>
        <p:nvSpPr>
          <p:cNvPr id="3" name="Content Placeholder 2"/>
          <p:cNvSpPr>
            <a:spLocks noGrp="1"/>
          </p:cNvSpPr>
          <p:nvPr>
            <p:ph sz="quarter" idx="1"/>
          </p:nvPr>
        </p:nvSpPr>
        <p:spPr>
          <a:xfrm>
            <a:off x="251520" y="980728"/>
            <a:ext cx="8435280" cy="5572472"/>
          </a:xfrm>
        </p:spPr>
        <p:txBody>
          <a:bodyPr/>
          <a:lstStyle/>
          <a:p>
            <a:pPr marL="274320" indent="-274320" algn="just" eaLnBrk="1" hangingPunct="1">
              <a:spcAft>
                <a:spcPts val="0"/>
              </a:spcAft>
              <a:buClr>
                <a:schemeClr val="accent3"/>
              </a:buClr>
              <a:buSzPct val="95000"/>
              <a:buFont typeface="Wingdings 2"/>
              <a:buChar char=""/>
            </a:pPr>
            <a:r>
              <a:rPr lang="en-US" altLang="en-US" sz="2000" b="1" dirty="0" smtClean="0">
                <a:latin typeface="Times New Roman" pitchFamily="18" charset="0"/>
                <a:ea typeface="+mn-ea"/>
                <a:cs typeface="Times New Roman" pitchFamily="18" charset="0"/>
              </a:rPr>
              <a:t>Aakash Healthcare</a:t>
            </a:r>
            <a:r>
              <a:rPr lang="en-US" altLang="en-US" sz="2000" dirty="0" smtClean="0">
                <a:latin typeface="Times New Roman" pitchFamily="18" charset="0"/>
                <a:ea typeface="+mn-ea"/>
                <a:cs typeface="Times New Roman" pitchFamily="18" charset="0"/>
              </a:rPr>
              <a:t> is a Private Limited Company (AHPL). It was incorporated on 19th November, 2013, and </a:t>
            </a:r>
            <a:r>
              <a:rPr lang="en-IN" sz="2000" dirty="0" smtClean="0">
                <a:latin typeface="Times New Roman" pitchFamily="18" charset="0"/>
                <a:ea typeface="+mn-ea"/>
                <a:cs typeface="Times New Roman" pitchFamily="18" charset="0"/>
              </a:rPr>
              <a:t>is </a:t>
            </a:r>
            <a:r>
              <a:rPr lang="en-IN" sz="2000" dirty="0">
                <a:latin typeface="Times New Roman" pitchFamily="18" charset="0"/>
                <a:ea typeface="+mn-ea"/>
                <a:cs typeface="Times New Roman" pitchFamily="18" charset="0"/>
              </a:rPr>
              <a:t>a subsidiary of the prestigious Aakash </a:t>
            </a:r>
            <a:r>
              <a:rPr lang="en-IN" sz="2000" dirty="0" smtClean="0">
                <a:latin typeface="Times New Roman" pitchFamily="18" charset="0"/>
                <a:ea typeface="+mn-ea"/>
                <a:cs typeface="Times New Roman" pitchFamily="18" charset="0"/>
              </a:rPr>
              <a:t>Group (AESPL). It is </a:t>
            </a:r>
            <a:r>
              <a:rPr lang="en-IN" sz="2000" dirty="0">
                <a:latin typeface="Times New Roman" pitchFamily="18" charset="0"/>
                <a:ea typeface="+mn-ea"/>
                <a:cs typeface="Times New Roman" pitchFamily="18" charset="0"/>
              </a:rPr>
              <a:t>a state of the art healthcare facility and the first smart hospital in South – West Delhi. </a:t>
            </a:r>
            <a:endParaRPr lang="en-IN" sz="2000" dirty="0" smtClean="0">
              <a:latin typeface="Times New Roman" pitchFamily="18" charset="0"/>
              <a:ea typeface="+mn-ea"/>
              <a:cs typeface="Times New Roman" pitchFamily="18" charset="0"/>
            </a:endParaRPr>
          </a:p>
          <a:p>
            <a:pPr marL="0" indent="0" algn="just" eaLnBrk="1" hangingPunct="1">
              <a:spcAft>
                <a:spcPts val="0"/>
              </a:spcAft>
              <a:buClr>
                <a:schemeClr val="accent3"/>
              </a:buClr>
              <a:buSzPct val="95000"/>
              <a:buNone/>
            </a:pPr>
            <a:endParaRPr lang="en-IN" sz="2000" b="1" dirty="0" smtClean="0">
              <a:latin typeface="Times New Roman" pitchFamily="18" charset="0"/>
              <a:ea typeface="+mn-ea"/>
              <a:cs typeface="Times New Roman" pitchFamily="18" charset="0"/>
            </a:endParaRPr>
          </a:p>
          <a:p>
            <a:pPr marL="274320" indent="-274320" algn="just" eaLnBrk="1" hangingPunct="1">
              <a:spcAft>
                <a:spcPts val="0"/>
              </a:spcAft>
              <a:buClr>
                <a:schemeClr val="accent3"/>
              </a:buClr>
              <a:buSzPct val="95000"/>
              <a:buFont typeface="Wingdings 2"/>
              <a:buChar char=""/>
            </a:pPr>
            <a:r>
              <a:rPr lang="en-IN" sz="2000" b="1" dirty="0" smtClean="0">
                <a:latin typeface="Times New Roman" pitchFamily="18" charset="0"/>
                <a:ea typeface="+mn-ea"/>
                <a:cs typeface="Times New Roman" pitchFamily="18" charset="0"/>
              </a:rPr>
              <a:t>Dr</a:t>
            </a:r>
            <a:r>
              <a:rPr lang="en-IN" sz="2000" b="1" dirty="0">
                <a:latin typeface="Times New Roman" pitchFamily="18" charset="0"/>
                <a:ea typeface="+mn-ea"/>
                <a:cs typeface="Times New Roman" pitchFamily="18" charset="0"/>
              </a:rPr>
              <a:t>. Aashish Chaudhry </a:t>
            </a:r>
            <a:r>
              <a:rPr lang="en-IN" sz="2000" dirty="0">
                <a:latin typeface="Times New Roman" pitchFamily="18" charset="0"/>
                <a:ea typeface="+mn-ea"/>
                <a:cs typeface="Times New Roman" pitchFamily="18" charset="0"/>
              </a:rPr>
              <a:t>the founder and Managing Director of Aakash Healthcare is a celebrated orthopaedic surgeon, having performed innumerable successful orthopaedic surgeries, giving agility and the ease of movement to the incapacitated. </a:t>
            </a:r>
            <a:r>
              <a:rPr lang="en-IN" sz="2000" dirty="0" smtClean="0">
                <a:latin typeface="Times New Roman" pitchFamily="18" charset="0"/>
                <a:ea typeface="+mn-ea"/>
                <a:cs typeface="Times New Roman" pitchFamily="18" charset="0"/>
              </a:rPr>
              <a:t>Dr. Chaudhry </a:t>
            </a:r>
            <a:r>
              <a:rPr lang="en-IN" sz="2000" dirty="0">
                <a:latin typeface="Times New Roman" pitchFamily="18" charset="0"/>
                <a:ea typeface="+mn-ea"/>
                <a:cs typeface="Times New Roman" pitchFamily="18" charset="0"/>
              </a:rPr>
              <a:t>aims to make Aakash Healthcare ‘the healthcare destination’ for all </a:t>
            </a:r>
            <a:r>
              <a:rPr lang="en-IN" sz="2000" dirty="0" smtClean="0">
                <a:latin typeface="Times New Roman" pitchFamily="18" charset="0"/>
                <a:ea typeface="+mn-ea"/>
                <a:cs typeface="Times New Roman" pitchFamily="18" charset="0"/>
              </a:rPr>
              <a:t>health concerns.</a:t>
            </a:r>
          </a:p>
          <a:p>
            <a:pPr marL="274320" indent="-274320" algn="just" eaLnBrk="1" hangingPunct="1">
              <a:spcAft>
                <a:spcPts val="0"/>
              </a:spcAft>
              <a:buClr>
                <a:schemeClr val="accent3"/>
              </a:buClr>
              <a:buSzPct val="95000"/>
              <a:buFont typeface="Wingdings 2"/>
              <a:buChar char=""/>
            </a:pPr>
            <a:endParaRPr lang="en-IN" sz="2000" dirty="0" smtClean="0">
              <a:latin typeface="Times New Roman" pitchFamily="18" charset="0"/>
              <a:ea typeface="+mn-ea"/>
              <a:cs typeface="Times New Roman" pitchFamily="18" charset="0"/>
            </a:endParaRPr>
          </a:p>
          <a:p>
            <a:pPr marL="274320" indent="-274320" algn="just" eaLnBrk="1" hangingPunct="1">
              <a:spcAft>
                <a:spcPts val="0"/>
              </a:spcAft>
              <a:buClr>
                <a:schemeClr val="accent3"/>
              </a:buClr>
              <a:buSzPct val="95000"/>
              <a:buFont typeface="Wingdings 2"/>
              <a:buChar char=""/>
            </a:pPr>
            <a:r>
              <a:rPr lang="en-IN" sz="2000" dirty="0" smtClean="0">
                <a:latin typeface="Times New Roman" pitchFamily="18" charset="0"/>
                <a:ea typeface="+mn-ea"/>
                <a:cs typeface="Times New Roman" pitchFamily="18" charset="0"/>
              </a:rPr>
              <a:t>Aakash </a:t>
            </a:r>
            <a:r>
              <a:rPr lang="en-IN" sz="2000" dirty="0">
                <a:latin typeface="Times New Roman" pitchFamily="18" charset="0"/>
                <a:ea typeface="+mn-ea"/>
                <a:cs typeface="Times New Roman" pitchFamily="18" charset="0"/>
              </a:rPr>
              <a:t>Healthcare is ready to set new </a:t>
            </a:r>
            <a:r>
              <a:rPr lang="en-IN" sz="2000" dirty="0" smtClean="0">
                <a:latin typeface="Times New Roman" pitchFamily="18" charset="0"/>
                <a:ea typeface="+mn-ea"/>
                <a:cs typeface="Times New Roman" pitchFamily="18" charset="0"/>
              </a:rPr>
              <a:t>milestones </a:t>
            </a:r>
            <a:r>
              <a:rPr lang="en-IN" sz="2000" dirty="0">
                <a:latin typeface="Times New Roman" pitchFamily="18" charset="0"/>
                <a:ea typeface="+mn-ea"/>
                <a:cs typeface="Times New Roman" pitchFamily="18" charset="0"/>
              </a:rPr>
              <a:t>in the healthcare segment, offering unrivalled healthcare services for the people of Dwarka and surrounding </a:t>
            </a:r>
            <a:r>
              <a:rPr lang="en-IN" sz="2000" dirty="0" smtClean="0">
                <a:latin typeface="Times New Roman" pitchFamily="18" charset="0"/>
                <a:ea typeface="+mn-ea"/>
                <a:cs typeface="Times New Roman" pitchFamily="18" charset="0"/>
              </a:rPr>
              <a:t>areas</a:t>
            </a:r>
            <a:r>
              <a:rPr lang="en-IN" sz="2400" dirty="0" smtClean="0">
                <a:latin typeface="Times New Roman" pitchFamily="18" charset="0"/>
                <a:ea typeface="+mn-ea"/>
                <a:cs typeface="Times New Roman" pitchFamily="18" charset="0"/>
              </a:rPr>
              <a:t>.</a:t>
            </a:r>
          </a:p>
          <a:p>
            <a:pPr marL="274320" indent="-274320" algn="just" eaLnBrk="1" hangingPunct="1">
              <a:spcAft>
                <a:spcPts val="0"/>
              </a:spcAft>
              <a:buClr>
                <a:schemeClr val="accent3"/>
              </a:buClr>
              <a:buSzPct val="95000"/>
              <a:buFont typeface="Wingdings 2"/>
              <a:buChar char=""/>
            </a:pPr>
            <a:endParaRPr lang="en-IN" sz="2400" dirty="0" smtClean="0">
              <a:latin typeface="Times New Roman" pitchFamily="18" charset="0"/>
              <a:ea typeface="+mn-ea"/>
              <a:cs typeface="Times New Roman" pitchFamily="18" charset="0"/>
            </a:endParaRPr>
          </a:p>
          <a:p>
            <a:pPr marL="274320" indent="-274320" algn="just" eaLnBrk="1" hangingPunct="1">
              <a:spcAft>
                <a:spcPts val="0"/>
              </a:spcAft>
              <a:buClr>
                <a:schemeClr val="accent3"/>
              </a:buClr>
              <a:buSzPct val="95000"/>
              <a:buFont typeface="Wingdings 2"/>
              <a:buChar char=""/>
            </a:pPr>
            <a:endParaRPr lang="en-US" sz="2400" dirty="0">
              <a:latin typeface="Times New Roman" pitchFamily="18" charset="0"/>
              <a:ea typeface="+mn-ea"/>
              <a:cs typeface="Times New Roman" pitchFamily="18" charset="0"/>
            </a:endParaRPr>
          </a:p>
          <a:p>
            <a:pPr marL="274320" indent="-274320" algn="just" eaLnBrk="1" hangingPunct="1">
              <a:spcAft>
                <a:spcPts val="0"/>
              </a:spcAft>
              <a:buClr>
                <a:schemeClr val="accent3"/>
              </a:buClr>
              <a:buSzPct val="95000"/>
              <a:buFont typeface="Wingdings 2"/>
              <a:buChar char=""/>
            </a:pPr>
            <a:endParaRPr lang="en-US" altLang="en-US" sz="2400" dirty="0" smtClean="0">
              <a:latin typeface="Times New Roman" pitchFamily="18" charset="0"/>
              <a:ea typeface="+mn-ea"/>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066800"/>
          </a:xfrm>
        </p:spPr>
        <p:txBody>
          <a:bodyPr>
            <a:normAutofit/>
          </a:bodyPr>
          <a:lstStyle/>
          <a:p>
            <a:pPr algn="ctr"/>
            <a:r>
              <a:rPr lang="en-US" sz="3600" b="1" u="sng" dirty="0" smtClean="0">
                <a:solidFill>
                  <a:srgbClr val="0099CC"/>
                </a:solidFill>
                <a:latin typeface="+mn-lt"/>
                <a:ea typeface="+mn-ea"/>
                <a:cs typeface="+mn-cs"/>
              </a:rPr>
              <a:t>RATIONALE</a:t>
            </a:r>
            <a:endParaRPr lang="en-IN" sz="3600" b="1" u="sng" dirty="0">
              <a:solidFill>
                <a:srgbClr val="0099CC"/>
              </a:solidFill>
              <a:latin typeface="+mn-lt"/>
              <a:ea typeface="+mn-ea"/>
              <a:cs typeface="+mn-cs"/>
            </a:endParaRPr>
          </a:p>
        </p:txBody>
      </p:sp>
      <p:sp>
        <p:nvSpPr>
          <p:cNvPr id="3" name="Content Placeholder 2"/>
          <p:cNvSpPr>
            <a:spLocks noGrp="1"/>
          </p:cNvSpPr>
          <p:nvPr>
            <p:ph sz="quarter" idx="1"/>
          </p:nvPr>
        </p:nvSpPr>
        <p:spPr>
          <a:xfrm>
            <a:off x="152400" y="533400"/>
            <a:ext cx="8991600" cy="6781800"/>
          </a:xfrm>
        </p:spPr>
        <p:txBody>
          <a:bodyPr>
            <a:normAutofit/>
          </a:bodyPr>
          <a:lstStyle/>
          <a:p>
            <a:endParaRPr lang="en-US" sz="2000" dirty="0" smtClean="0"/>
          </a:p>
          <a:p>
            <a:r>
              <a:rPr lang="en-US" sz="2000" dirty="0"/>
              <a:t>Community-Outreach- Programs work regularly with diverse/target populations and are aware of the outreach, needs, work &amp; disease profile of these populations, and as such are aware of the needs in the community.</a:t>
            </a:r>
            <a:endParaRPr lang="en-US" sz="2000" dirty="0" smtClean="0"/>
          </a:p>
          <a:p>
            <a:r>
              <a:rPr lang="en-US" sz="2000" dirty="0" smtClean="0"/>
              <a:t>COP </a:t>
            </a:r>
            <a:r>
              <a:rPr lang="en-US" sz="2000" dirty="0"/>
              <a:t>for large corporate hospitals has become a two way channel where they on one side deliver their CSR and on the other side it helps in the brand building exercise of the </a:t>
            </a:r>
            <a:endParaRPr lang="en-US" sz="2000" dirty="0" smtClean="0"/>
          </a:p>
          <a:p>
            <a:r>
              <a:rPr lang="en-US" sz="2000" dirty="0" smtClean="0"/>
              <a:t>Now</a:t>
            </a:r>
            <a:r>
              <a:rPr lang="en-US" sz="2000" dirty="0"/>
              <a:t>, instead of waiting for patients to arrive at the facility, hospitals are making an effort to involve community in its activities and become their primary healthcare provider at large. </a:t>
            </a:r>
            <a:endParaRPr lang="en-US" sz="2000" dirty="0" smtClean="0"/>
          </a:p>
          <a:p>
            <a:r>
              <a:rPr lang="en-US" sz="2000" dirty="0" smtClean="0"/>
              <a:t>It </a:t>
            </a:r>
            <a:r>
              <a:rPr lang="en-US" sz="2000" dirty="0"/>
              <a:t>is commonly known that </a:t>
            </a:r>
            <a:r>
              <a:rPr lang="en-US" sz="2000" b="1" dirty="0"/>
              <a:t>COP (Community Outreach Programs)</a:t>
            </a:r>
            <a:r>
              <a:rPr lang="en-US" sz="2000" dirty="0"/>
              <a:t> does establish and bind the hospital to the masses but also, the magnitude &amp; utility of same needs to be analyzed &amp; quantified for every new organization to ensure that the right pockets of captive catchment area are encashed.</a:t>
            </a:r>
          </a:p>
          <a:p>
            <a:r>
              <a:rPr lang="en-US" sz="2000" dirty="0"/>
              <a:t>In an effort to align these activities, the following study was conducted.  The study gave us insights on the current drainage pattern from the captive catchment area which further assisted in drafting COPs for the month of </a:t>
            </a:r>
            <a:r>
              <a:rPr lang="en-US" sz="2000" dirty="0" smtClean="0"/>
              <a:t>February, March </a:t>
            </a:r>
            <a:r>
              <a:rPr lang="en-US" sz="2000" smtClean="0"/>
              <a:t>and April. </a:t>
            </a:r>
            <a:r>
              <a:rPr lang="en-US" sz="2000" dirty="0"/>
              <a:t>The outcomes of the same have been discussed as a part of the study.</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772400" cy="1143000"/>
          </a:xfrm>
        </p:spPr>
        <p:txBody>
          <a:bodyPr>
            <a:normAutofit/>
          </a:bodyPr>
          <a:lstStyle/>
          <a:p>
            <a:pPr algn="ctr"/>
            <a:r>
              <a:rPr lang="en-US" sz="3600" b="1" u="sng" dirty="0" smtClean="0">
                <a:solidFill>
                  <a:srgbClr val="0099CC"/>
                </a:solidFill>
                <a:latin typeface="+mn-lt"/>
                <a:ea typeface="+mn-ea"/>
                <a:cs typeface="+mn-cs"/>
              </a:rPr>
              <a:t>OBJECTIVES </a:t>
            </a:r>
          </a:p>
        </p:txBody>
      </p:sp>
      <p:sp>
        <p:nvSpPr>
          <p:cNvPr id="3" name="Content Placeholder 2"/>
          <p:cNvSpPr>
            <a:spLocks noGrp="1"/>
          </p:cNvSpPr>
          <p:nvPr>
            <p:ph sz="quarter" idx="1"/>
          </p:nvPr>
        </p:nvSpPr>
        <p:spPr/>
        <p:txBody>
          <a:bodyPr>
            <a:normAutofit/>
          </a:bodyPr>
          <a:lstStyle/>
          <a:p>
            <a:r>
              <a:rPr lang="en-IN" b="1" dirty="0" smtClean="0"/>
              <a:t>General </a:t>
            </a:r>
            <a:r>
              <a:rPr lang="en-IN" b="1" dirty="0"/>
              <a:t>Objective</a:t>
            </a:r>
            <a:r>
              <a:rPr lang="en-IN" dirty="0"/>
              <a:t>:  To understand the drainage pattern to a 230 bedded multi super speciality hospital from its captive catchment area, devising a COP for the same and analysing its outcomes.</a:t>
            </a:r>
            <a:endParaRPr lang="en-US" dirty="0"/>
          </a:p>
          <a:p>
            <a:pPr marL="0" indent="0">
              <a:buNone/>
            </a:pPr>
            <a:endParaRPr lang="en-US" dirty="0"/>
          </a:p>
          <a:p>
            <a:r>
              <a:rPr lang="en-IN" b="1" dirty="0"/>
              <a:t>Specific Objective:</a:t>
            </a:r>
            <a:endParaRPr lang="en-US" dirty="0"/>
          </a:p>
          <a:p>
            <a:pPr lvl="0"/>
            <a:r>
              <a:rPr lang="en-IN" dirty="0"/>
              <a:t>To understand the drainage from captive catchment by analysing the footfall trends.</a:t>
            </a:r>
            <a:endParaRPr lang="en-US" dirty="0"/>
          </a:p>
          <a:p>
            <a:pPr lvl="0"/>
            <a:r>
              <a:rPr lang="en-IN" dirty="0"/>
              <a:t>Devising a COP for the said territory.</a:t>
            </a:r>
            <a:endParaRPr lang="en-US" dirty="0"/>
          </a:p>
          <a:p>
            <a:pPr lvl="0"/>
            <a:r>
              <a:rPr lang="en-IN" dirty="0"/>
              <a:t>Calculating the impact of COP in terms of Volume.</a:t>
            </a:r>
            <a:endParaRPr lang="en-US" dirty="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609600"/>
          </a:xfrm>
        </p:spPr>
        <p:txBody>
          <a:bodyPr>
            <a:normAutofit fontScale="90000"/>
          </a:bodyPr>
          <a:lstStyle/>
          <a:p>
            <a:pPr algn="ctr"/>
            <a:r>
              <a:rPr lang="en-US" sz="3200" b="1" u="sng" dirty="0" smtClean="0">
                <a:solidFill>
                  <a:srgbClr val="0099CC"/>
                </a:solidFill>
                <a:latin typeface="+mn-lt"/>
                <a:ea typeface="+mn-ea"/>
                <a:cs typeface="+mn-cs"/>
              </a:rPr>
              <a:t>METHODOLOGY</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844320577"/>
              </p:ext>
            </p:extLst>
          </p:nvPr>
        </p:nvGraphicFramePr>
        <p:xfrm>
          <a:off x="152400" y="533401"/>
          <a:ext cx="8915400" cy="6044280"/>
        </p:xfrm>
        <a:graphic>
          <a:graphicData uri="http://schemas.openxmlformats.org/drawingml/2006/table">
            <a:tbl>
              <a:tblPr firstRow="1" firstCol="1" bandRow="1">
                <a:tableStyleId>{5C22544A-7EE6-4342-B048-85BDC9FD1C3A}</a:tableStyleId>
              </a:tblPr>
              <a:tblGrid>
                <a:gridCol w="3509342"/>
                <a:gridCol w="2184527"/>
                <a:gridCol w="3221531"/>
              </a:tblGrid>
              <a:tr h="672944">
                <a:tc>
                  <a:txBody>
                    <a:bodyPr/>
                    <a:lstStyle/>
                    <a:p>
                      <a:pPr marL="0" marR="0" algn="ctr">
                        <a:lnSpc>
                          <a:spcPct val="115000"/>
                        </a:lnSpc>
                        <a:spcBef>
                          <a:spcPts val="0"/>
                        </a:spcBef>
                        <a:spcAft>
                          <a:spcPts val="1000"/>
                        </a:spcAft>
                      </a:pPr>
                      <a:r>
                        <a:rPr lang="en-US" sz="1100" dirty="0">
                          <a:effectLst/>
                        </a:rPr>
                        <a:t>    </a:t>
                      </a:r>
                      <a:r>
                        <a:rPr lang="en-US" sz="2000" dirty="0">
                          <a:effectLst/>
                        </a:rPr>
                        <a:t>BASELINE SCENARIO</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100" dirty="0">
                          <a:effectLst/>
                        </a:rPr>
                        <a:t> </a:t>
                      </a:r>
                      <a:r>
                        <a:rPr lang="en-US" sz="1800" dirty="0">
                          <a:effectLst/>
                        </a:rPr>
                        <a:t>INTERVENTION PHASE</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050" dirty="0">
                          <a:effectLst/>
                        </a:rPr>
                        <a:t> </a:t>
                      </a:r>
                      <a:r>
                        <a:rPr lang="en-US" sz="2000" dirty="0">
                          <a:effectLst/>
                        </a:rPr>
                        <a:t>OUTCOME</a:t>
                      </a:r>
                      <a:endParaRPr lang="en-US" sz="1050" dirty="0">
                        <a:effectLst/>
                        <a:latin typeface="Calibri"/>
                        <a:ea typeface="Calibri"/>
                        <a:cs typeface="Times New Roman"/>
                      </a:endParaRPr>
                    </a:p>
                  </a:txBody>
                  <a:tcPr marL="68580" marR="68580" marT="0" marB="0"/>
                </a:tc>
              </a:tr>
              <a:tr h="5270655">
                <a:tc>
                  <a:txBody>
                    <a:bodyPr/>
                    <a:lstStyle/>
                    <a:p>
                      <a:pPr marL="342900" marR="0" lvl="0" indent="-342900" algn="just">
                        <a:lnSpc>
                          <a:spcPct val="115000"/>
                        </a:lnSpc>
                        <a:spcBef>
                          <a:spcPts val="0"/>
                        </a:spcBef>
                        <a:spcAft>
                          <a:spcPts val="0"/>
                        </a:spcAft>
                        <a:buFont typeface="Wingdings"/>
                        <a:buChar char=""/>
                      </a:pPr>
                      <a:endParaRPr lang="en-IN" sz="1200" dirty="0" smtClean="0">
                        <a:effectLst/>
                      </a:endParaRPr>
                    </a:p>
                    <a:p>
                      <a:pPr marL="342900" marR="0" lvl="0" indent="-342900" algn="ctr">
                        <a:lnSpc>
                          <a:spcPct val="115000"/>
                        </a:lnSpc>
                        <a:spcBef>
                          <a:spcPts val="0"/>
                        </a:spcBef>
                        <a:spcAft>
                          <a:spcPts val="0"/>
                        </a:spcAft>
                        <a:buFont typeface="Wingdings"/>
                        <a:buChar char=""/>
                      </a:pPr>
                      <a:r>
                        <a:rPr lang="en-IN" sz="1400" b="0" dirty="0" smtClean="0">
                          <a:effectLst/>
                          <a:latin typeface="New Times Roman"/>
                        </a:rPr>
                        <a:t>The </a:t>
                      </a:r>
                      <a:r>
                        <a:rPr lang="en-IN" sz="1400" b="0" dirty="0">
                          <a:effectLst/>
                          <a:latin typeface="New Times Roman"/>
                        </a:rPr>
                        <a:t>study was carried out in Aakash Hospital, Dwarka</a:t>
                      </a:r>
                      <a:r>
                        <a:rPr lang="en-IN" sz="1400" dirty="0">
                          <a:effectLst/>
                          <a:latin typeface="New Times Roman"/>
                        </a:rPr>
                        <a:t>.</a:t>
                      </a:r>
                      <a:endParaRPr lang="en-US" sz="1200" dirty="0">
                        <a:effectLst/>
                        <a:latin typeface="New Times Roman"/>
                      </a:endParaRPr>
                    </a:p>
                    <a:p>
                      <a:pPr marL="342900" marR="0" lvl="0" indent="-342900" algn="ctr">
                        <a:lnSpc>
                          <a:spcPct val="115000"/>
                        </a:lnSpc>
                        <a:spcBef>
                          <a:spcPts val="0"/>
                        </a:spcBef>
                        <a:spcAft>
                          <a:spcPts val="0"/>
                        </a:spcAft>
                        <a:buFont typeface="Wingdings"/>
                        <a:buChar char=""/>
                      </a:pPr>
                      <a:endParaRPr lang="en-IN" sz="1400" dirty="0" smtClean="0">
                        <a:effectLst/>
                        <a:latin typeface="New Times Roman"/>
                      </a:endParaRPr>
                    </a:p>
                    <a:p>
                      <a:pPr marL="342900" marR="0" lvl="0" indent="-342900" algn="ctr">
                        <a:lnSpc>
                          <a:spcPct val="115000"/>
                        </a:lnSpc>
                        <a:spcBef>
                          <a:spcPts val="0"/>
                        </a:spcBef>
                        <a:spcAft>
                          <a:spcPts val="0"/>
                        </a:spcAft>
                        <a:buFont typeface="Wingdings"/>
                        <a:buChar char=""/>
                      </a:pPr>
                      <a:r>
                        <a:rPr lang="en-IN" sz="1400" b="0" dirty="0" smtClean="0">
                          <a:effectLst/>
                          <a:latin typeface="New Times Roman"/>
                        </a:rPr>
                        <a:t>Areas </a:t>
                      </a:r>
                      <a:r>
                        <a:rPr lang="en-IN" sz="1400" b="0" dirty="0">
                          <a:effectLst/>
                          <a:latin typeface="New Times Roman"/>
                        </a:rPr>
                        <a:t>approx. 5 KM radius from the Hospital facility were targeted, namely Dwarka, Najafgargh, Nawada, Uttam Nagar, Palam, Chawla, Janakpuri, Mayapuri, Dabri.</a:t>
                      </a:r>
                      <a:endParaRPr lang="en-US" sz="1200" b="0" dirty="0">
                        <a:effectLst/>
                        <a:latin typeface="New Times Roman"/>
                      </a:endParaRPr>
                    </a:p>
                    <a:p>
                      <a:pPr marL="342900" marR="0" lvl="0" indent="-342900" algn="ctr">
                        <a:lnSpc>
                          <a:spcPct val="115000"/>
                        </a:lnSpc>
                        <a:spcBef>
                          <a:spcPts val="0"/>
                        </a:spcBef>
                        <a:spcAft>
                          <a:spcPts val="0"/>
                        </a:spcAft>
                        <a:buFont typeface="Wingdings"/>
                        <a:buChar char=""/>
                      </a:pPr>
                      <a:endParaRPr lang="en-IN" sz="1400" b="0" dirty="0" smtClean="0">
                        <a:effectLst/>
                        <a:latin typeface="New Times Roman"/>
                      </a:endParaRPr>
                    </a:p>
                    <a:p>
                      <a:pPr marL="342900" marR="0" lvl="0" indent="-342900" algn="ctr">
                        <a:lnSpc>
                          <a:spcPct val="115000"/>
                        </a:lnSpc>
                        <a:spcBef>
                          <a:spcPts val="0"/>
                        </a:spcBef>
                        <a:spcAft>
                          <a:spcPts val="0"/>
                        </a:spcAft>
                        <a:buFont typeface="Wingdings"/>
                        <a:buChar char=""/>
                      </a:pPr>
                      <a:r>
                        <a:rPr lang="en-IN" sz="1400" b="0" dirty="0" smtClean="0">
                          <a:effectLst/>
                          <a:latin typeface="New Times Roman"/>
                        </a:rPr>
                        <a:t>Drainage </a:t>
                      </a:r>
                      <a:r>
                        <a:rPr lang="en-IN" sz="1400" b="0" dirty="0">
                          <a:effectLst/>
                          <a:latin typeface="New Times Roman"/>
                        </a:rPr>
                        <a:t>pattern to the Hospital was analysed.</a:t>
                      </a:r>
                      <a:endParaRPr lang="en-US" sz="1200" b="0" dirty="0">
                        <a:effectLst/>
                        <a:latin typeface="New Times Roman"/>
                      </a:endParaRPr>
                    </a:p>
                    <a:p>
                      <a:pPr marL="342900" marR="0" lvl="0" indent="-342900" algn="ctr">
                        <a:lnSpc>
                          <a:spcPct val="115000"/>
                        </a:lnSpc>
                        <a:spcBef>
                          <a:spcPts val="0"/>
                        </a:spcBef>
                        <a:spcAft>
                          <a:spcPts val="0"/>
                        </a:spcAft>
                        <a:buFont typeface="Wingdings"/>
                        <a:buChar char=""/>
                      </a:pPr>
                      <a:endParaRPr lang="en-IN" sz="1400" b="0" dirty="0" smtClean="0">
                        <a:effectLst/>
                        <a:latin typeface="New Times Roman"/>
                      </a:endParaRPr>
                    </a:p>
                    <a:p>
                      <a:pPr marL="342900" marR="0" lvl="0" indent="-342900" algn="ctr">
                        <a:lnSpc>
                          <a:spcPct val="115000"/>
                        </a:lnSpc>
                        <a:spcBef>
                          <a:spcPts val="0"/>
                        </a:spcBef>
                        <a:spcAft>
                          <a:spcPts val="0"/>
                        </a:spcAft>
                        <a:buFont typeface="Wingdings"/>
                        <a:buChar char=""/>
                      </a:pPr>
                      <a:r>
                        <a:rPr lang="en-IN" sz="1400" b="0" dirty="0" smtClean="0">
                          <a:effectLst/>
                          <a:latin typeface="New Times Roman"/>
                        </a:rPr>
                        <a:t>Data </a:t>
                      </a:r>
                      <a:r>
                        <a:rPr lang="en-IN" sz="1400" b="0" dirty="0">
                          <a:effectLst/>
                          <a:latin typeface="New Times Roman"/>
                        </a:rPr>
                        <a:t>was taken from HIS of hospital to analyze current trend of footfall during the period of 5</a:t>
                      </a:r>
                      <a:r>
                        <a:rPr lang="en-IN" sz="1400" b="0" baseline="30000" dirty="0">
                          <a:effectLst/>
                          <a:latin typeface="New Times Roman"/>
                        </a:rPr>
                        <a:t>th</a:t>
                      </a:r>
                      <a:r>
                        <a:rPr lang="en-IN" sz="1400" b="0" dirty="0">
                          <a:effectLst/>
                          <a:latin typeface="New Times Roman"/>
                        </a:rPr>
                        <a:t> February to 15</a:t>
                      </a:r>
                      <a:r>
                        <a:rPr lang="en-IN" sz="1400" b="0" baseline="30000" dirty="0">
                          <a:effectLst/>
                          <a:latin typeface="New Times Roman"/>
                        </a:rPr>
                        <a:t>th</a:t>
                      </a:r>
                      <a:r>
                        <a:rPr lang="en-IN" sz="1400" b="0" dirty="0">
                          <a:effectLst/>
                          <a:latin typeface="New Times Roman"/>
                        </a:rPr>
                        <a:t> March with the previous COP in action.</a:t>
                      </a:r>
                      <a:endParaRPr lang="en-US" sz="1200" b="0" dirty="0">
                        <a:effectLst/>
                        <a:latin typeface="New Times Roman"/>
                        <a:ea typeface="Times New Roman"/>
                        <a:cs typeface="Times New Roman"/>
                      </a:endParaRPr>
                    </a:p>
                  </a:txBody>
                  <a:tcPr marL="68580" marR="68580" marT="0" marB="0"/>
                </a:tc>
                <a:tc>
                  <a:txBody>
                    <a:bodyPr/>
                    <a:lstStyle/>
                    <a:p>
                      <a:pPr marL="342900" marR="0" lvl="0" indent="-342900" algn="just">
                        <a:lnSpc>
                          <a:spcPct val="115000"/>
                        </a:lnSpc>
                        <a:spcBef>
                          <a:spcPts val="0"/>
                        </a:spcBef>
                        <a:spcAft>
                          <a:spcPts val="0"/>
                        </a:spcAft>
                        <a:buFont typeface="Wingdings"/>
                        <a:buChar char=""/>
                      </a:pPr>
                      <a:endParaRPr lang="en-IN" sz="1400" dirty="0" smtClean="0">
                        <a:effectLst/>
                        <a:latin typeface="New Times Roman"/>
                      </a:endParaRPr>
                    </a:p>
                    <a:p>
                      <a:pPr marL="342900" marR="0" lvl="0" indent="-342900" algn="ctr">
                        <a:lnSpc>
                          <a:spcPct val="115000"/>
                        </a:lnSpc>
                        <a:spcBef>
                          <a:spcPts val="0"/>
                        </a:spcBef>
                        <a:spcAft>
                          <a:spcPts val="0"/>
                        </a:spcAft>
                        <a:buFont typeface="Wingdings"/>
                        <a:buChar char=""/>
                      </a:pPr>
                      <a:r>
                        <a:rPr lang="en-IN" sz="1600" dirty="0" smtClean="0">
                          <a:effectLst/>
                          <a:latin typeface="New Times Roman"/>
                        </a:rPr>
                        <a:t>COP </a:t>
                      </a:r>
                      <a:r>
                        <a:rPr lang="en-IN" sz="1600" dirty="0">
                          <a:effectLst/>
                          <a:latin typeface="New Times Roman"/>
                        </a:rPr>
                        <a:t>activities were planned on the basis of data analysed from 15</a:t>
                      </a:r>
                      <a:r>
                        <a:rPr lang="en-IN" sz="1600" baseline="30000" dirty="0">
                          <a:effectLst/>
                          <a:latin typeface="New Times Roman"/>
                        </a:rPr>
                        <a:t>th</a:t>
                      </a:r>
                      <a:r>
                        <a:rPr lang="en-IN" sz="1600" dirty="0">
                          <a:effectLst/>
                          <a:latin typeface="New Times Roman"/>
                        </a:rPr>
                        <a:t> March to 30</a:t>
                      </a:r>
                      <a:r>
                        <a:rPr lang="en-IN" sz="1600" baseline="30000" dirty="0">
                          <a:effectLst/>
                          <a:latin typeface="New Times Roman"/>
                        </a:rPr>
                        <a:t>th</a:t>
                      </a:r>
                      <a:r>
                        <a:rPr lang="en-IN" sz="1600" dirty="0">
                          <a:effectLst/>
                          <a:latin typeface="New Times Roman"/>
                        </a:rPr>
                        <a:t> April, 2018. </a:t>
                      </a:r>
                      <a:endParaRPr lang="en-US" sz="1400" dirty="0">
                        <a:effectLst/>
                        <a:latin typeface="New Times Roman"/>
                      </a:endParaRPr>
                    </a:p>
                    <a:p>
                      <a:pPr marL="457200" marR="0" algn="ctr">
                        <a:lnSpc>
                          <a:spcPct val="115000"/>
                        </a:lnSpc>
                        <a:spcBef>
                          <a:spcPts val="0"/>
                        </a:spcBef>
                        <a:spcAft>
                          <a:spcPts val="0"/>
                        </a:spcAft>
                      </a:pPr>
                      <a:r>
                        <a:rPr lang="en-IN" sz="1400" dirty="0">
                          <a:effectLst/>
                          <a:latin typeface="New Times Roman"/>
                        </a:rPr>
                        <a:t> </a:t>
                      </a:r>
                      <a:endParaRPr lang="en-US" sz="1400" dirty="0">
                        <a:effectLst/>
                        <a:latin typeface="New Times Roman"/>
                      </a:endParaRPr>
                    </a:p>
                    <a:p>
                      <a:pPr marL="342900" marR="0" lvl="0" indent="-342900" algn="ctr">
                        <a:lnSpc>
                          <a:spcPct val="115000"/>
                        </a:lnSpc>
                        <a:spcBef>
                          <a:spcPts val="0"/>
                        </a:spcBef>
                        <a:spcAft>
                          <a:spcPts val="0"/>
                        </a:spcAft>
                        <a:buFont typeface="Wingdings"/>
                        <a:buChar char=""/>
                      </a:pPr>
                      <a:r>
                        <a:rPr lang="en-IN" sz="1600" dirty="0">
                          <a:effectLst/>
                          <a:latin typeface="New Times Roman"/>
                        </a:rPr>
                        <a:t>Checklist was drafted to capture a few vital details of the patients visiting camp activities listing their Name, Address, Contact, Age, Gender etc</a:t>
                      </a:r>
                      <a:endParaRPr lang="en-US" sz="1400" dirty="0">
                        <a:effectLst/>
                        <a:latin typeface="New Times Roman"/>
                      </a:endParaRPr>
                    </a:p>
                    <a:p>
                      <a:pPr marL="457200" marR="0">
                        <a:lnSpc>
                          <a:spcPct val="115000"/>
                        </a:lnSpc>
                        <a:spcBef>
                          <a:spcPts val="0"/>
                        </a:spcBef>
                        <a:spcAft>
                          <a:spcPts val="0"/>
                        </a:spcAft>
                      </a:pPr>
                      <a:r>
                        <a:rPr lang="en-IN" sz="1400" dirty="0">
                          <a:effectLst/>
                          <a:latin typeface="New Times Roman"/>
                        </a:rPr>
                        <a:t> </a:t>
                      </a:r>
                      <a:endParaRPr lang="en-US" sz="1400" dirty="0">
                        <a:effectLst/>
                        <a:latin typeface="New Times Roman"/>
                        <a:ea typeface="Times New Roman"/>
                        <a:cs typeface="Times New Roman"/>
                      </a:endParaRPr>
                    </a:p>
                  </a:txBody>
                  <a:tcPr marL="68580" marR="68580" marT="0" marB="0"/>
                </a:tc>
                <a:tc>
                  <a:txBody>
                    <a:bodyPr/>
                    <a:lstStyle/>
                    <a:p>
                      <a:pPr marL="342900" marR="0" lvl="0" indent="-342900" algn="just">
                        <a:lnSpc>
                          <a:spcPct val="115000"/>
                        </a:lnSpc>
                        <a:spcBef>
                          <a:spcPts val="0"/>
                        </a:spcBef>
                        <a:spcAft>
                          <a:spcPts val="0"/>
                        </a:spcAft>
                        <a:buFont typeface="Wingdings"/>
                        <a:buChar char=""/>
                      </a:pPr>
                      <a:endParaRPr lang="en-IN" sz="1600" dirty="0" smtClean="0">
                        <a:effectLst/>
                        <a:latin typeface="New Times Roman"/>
                      </a:endParaRPr>
                    </a:p>
                    <a:p>
                      <a:pPr marL="342900" marR="0" lvl="0" indent="-342900" algn="ctr">
                        <a:lnSpc>
                          <a:spcPct val="115000"/>
                        </a:lnSpc>
                        <a:spcBef>
                          <a:spcPts val="0"/>
                        </a:spcBef>
                        <a:spcAft>
                          <a:spcPts val="0"/>
                        </a:spcAft>
                        <a:buFont typeface="Wingdings"/>
                        <a:buChar char=""/>
                      </a:pPr>
                      <a:r>
                        <a:rPr lang="en-IN" sz="1600" dirty="0" smtClean="0">
                          <a:effectLst/>
                          <a:latin typeface="New Times Roman"/>
                        </a:rPr>
                        <a:t>After </a:t>
                      </a:r>
                      <a:r>
                        <a:rPr lang="en-IN" sz="1600" dirty="0">
                          <a:effectLst/>
                          <a:latin typeface="New Times Roman"/>
                        </a:rPr>
                        <a:t>intervention of COP from 15</a:t>
                      </a:r>
                      <a:r>
                        <a:rPr lang="en-IN" sz="1600" baseline="30000" dirty="0">
                          <a:effectLst/>
                          <a:latin typeface="New Times Roman"/>
                        </a:rPr>
                        <a:t>th</a:t>
                      </a:r>
                      <a:r>
                        <a:rPr lang="en-IN" sz="1600" dirty="0">
                          <a:effectLst/>
                          <a:latin typeface="New Times Roman"/>
                        </a:rPr>
                        <a:t> March–30</a:t>
                      </a:r>
                      <a:r>
                        <a:rPr lang="en-IN" sz="1600" baseline="30000" dirty="0">
                          <a:effectLst/>
                          <a:latin typeface="New Times Roman"/>
                        </a:rPr>
                        <a:t>th</a:t>
                      </a:r>
                      <a:r>
                        <a:rPr lang="en-IN" sz="1600" dirty="0">
                          <a:effectLst/>
                          <a:latin typeface="New Times Roman"/>
                        </a:rPr>
                        <a:t> April</a:t>
                      </a:r>
                      <a:endParaRPr lang="en-US" sz="1400" dirty="0">
                        <a:effectLst/>
                        <a:latin typeface="New Times Roman"/>
                      </a:endParaRPr>
                    </a:p>
                    <a:p>
                      <a:pPr marL="457200" marR="0" algn="ctr">
                        <a:lnSpc>
                          <a:spcPct val="115000"/>
                        </a:lnSpc>
                        <a:spcBef>
                          <a:spcPts val="0"/>
                        </a:spcBef>
                        <a:spcAft>
                          <a:spcPts val="0"/>
                        </a:spcAft>
                      </a:pPr>
                      <a:r>
                        <a:rPr lang="en-IN" sz="1400" dirty="0">
                          <a:effectLst/>
                          <a:latin typeface="New Times Roman"/>
                        </a:rPr>
                        <a:t> </a:t>
                      </a:r>
                      <a:endParaRPr lang="en-US" sz="1400" dirty="0">
                        <a:effectLst/>
                        <a:latin typeface="New Times Roman"/>
                      </a:endParaRPr>
                    </a:p>
                    <a:p>
                      <a:pPr marL="342900" marR="0" lvl="0" indent="-342900" algn="ctr">
                        <a:lnSpc>
                          <a:spcPct val="115000"/>
                        </a:lnSpc>
                        <a:spcBef>
                          <a:spcPts val="0"/>
                        </a:spcBef>
                        <a:spcAft>
                          <a:spcPts val="0"/>
                        </a:spcAft>
                        <a:buFont typeface="Wingdings"/>
                        <a:buChar char=""/>
                      </a:pPr>
                      <a:r>
                        <a:rPr lang="en-IN" sz="1600" dirty="0">
                          <a:effectLst/>
                          <a:latin typeface="New Times Roman"/>
                        </a:rPr>
                        <a:t>COP was planned and specialty wise camps were conducted in target areas were potential was expected. After the intensive camp exercise a good growth in terms of patients was noted.</a:t>
                      </a:r>
                      <a:endParaRPr lang="en-US" sz="1600" dirty="0">
                        <a:effectLst/>
                        <a:latin typeface="New Times Roman"/>
                      </a:endParaRPr>
                    </a:p>
                    <a:p>
                      <a:pPr marL="457200" marR="0" algn="ctr" fontAlgn="base">
                        <a:lnSpc>
                          <a:spcPct val="115000"/>
                        </a:lnSpc>
                        <a:spcBef>
                          <a:spcPts val="0"/>
                        </a:spcBef>
                        <a:spcAft>
                          <a:spcPts val="3000"/>
                        </a:spcAft>
                      </a:pPr>
                      <a:r>
                        <a:rPr lang="en-US" sz="1400" dirty="0">
                          <a:effectLst/>
                          <a:latin typeface="New Times Roman"/>
                        </a:rPr>
                        <a:t> </a:t>
                      </a:r>
                    </a:p>
                    <a:p>
                      <a:pPr marL="342900" marR="0" lvl="0" indent="-342900" algn="ctr" fontAlgn="base">
                        <a:lnSpc>
                          <a:spcPct val="115000"/>
                        </a:lnSpc>
                        <a:spcBef>
                          <a:spcPts val="0"/>
                        </a:spcBef>
                        <a:spcAft>
                          <a:spcPts val="3000"/>
                        </a:spcAft>
                        <a:buFont typeface="Wingdings"/>
                        <a:buChar char=""/>
                      </a:pPr>
                      <a:r>
                        <a:rPr lang="en-US" sz="1600" dirty="0">
                          <a:effectLst/>
                          <a:latin typeface="New Times Roman"/>
                        </a:rPr>
                        <a:t>Hence COP had a positive impact in creating awareness &amp; footfall in given period of time.  </a:t>
                      </a:r>
                    </a:p>
                    <a:p>
                      <a:pPr marL="457200" marR="0">
                        <a:lnSpc>
                          <a:spcPct val="115000"/>
                        </a:lnSpc>
                        <a:spcBef>
                          <a:spcPts val="0"/>
                        </a:spcBef>
                        <a:spcAft>
                          <a:spcPts val="0"/>
                        </a:spcAft>
                      </a:pPr>
                      <a:r>
                        <a:rPr lang="en-IN" sz="1100" dirty="0">
                          <a:effectLst/>
                        </a:rPr>
                        <a:t> </a:t>
                      </a:r>
                      <a:endParaRPr lang="en-US" sz="1100" dirty="0">
                        <a:effectLst/>
                        <a:latin typeface="Calibri"/>
                        <a:ea typeface="Times New Roman"/>
                        <a:cs typeface="Times New Roman"/>
                      </a:endParaRPr>
                    </a:p>
                  </a:txBody>
                  <a:tcPr marL="68580" marR="68580" marT="0" marB="0"/>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1189038"/>
          </a:xfrm>
        </p:spPr>
        <p:txBody>
          <a:bodyPr>
            <a:normAutofit fontScale="90000"/>
          </a:bodyPr>
          <a:lstStyle/>
          <a:p>
            <a:pPr algn="ctr"/>
            <a:r>
              <a:rPr lang="en-US" b="1" u="sng" dirty="0"/>
              <a:t>Research Methodology</a:t>
            </a:r>
            <a:r>
              <a:rPr lang="en-US" b="1" dirty="0"/>
              <a:t/>
            </a:r>
            <a:br>
              <a:rPr lang="en-US" b="1" dirty="0"/>
            </a:br>
            <a:endParaRPr lang="en-US" dirty="0"/>
          </a:p>
        </p:txBody>
      </p:sp>
      <p:sp>
        <p:nvSpPr>
          <p:cNvPr id="3" name="Content Placeholder 2"/>
          <p:cNvSpPr>
            <a:spLocks noGrp="1"/>
          </p:cNvSpPr>
          <p:nvPr>
            <p:ph sz="quarter" idx="1"/>
          </p:nvPr>
        </p:nvSpPr>
        <p:spPr>
          <a:xfrm>
            <a:off x="914400" y="762000"/>
            <a:ext cx="7772400" cy="5257800"/>
          </a:xfrm>
        </p:spPr>
        <p:txBody>
          <a:bodyPr/>
          <a:lstStyle/>
          <a:p>
            <a:pPr marL="0" indent="0">
              <a:buNone/>
            </a:pPr>
            <a:endParaRPr lang="en-US" b="1" dirty="0"/>
          </a:p>
          <a:p>
            <a:r>
              <a:rPr lang="en-US" b="1" dirty="0"/>
              <a:t>Study Design</a:t>
            </a:r>
            <a:r>
              <a:rPr lang="en-US" dirty="0"/>
              <a:t>: Cross-Sectional Study (Before – After Study)</a:t>
            </a:r>
          </a:p>
          <a:p>
            <a:r>
              <a:rPr lang="en-US" b="1" dirty="0" smtClean="0"/>
              <a:t>Study </a:t>
            </a:r>
            <a:r>
              <a:rPr lang="en-US" b="1" dirty="0"/>
              <a:t>Area</a:t>
            </a:r>
            <a:r>
              <a:rPr lang="en-US" dirty="0"/>
              <a:t>: Aakash Healthcare, Dwarka</a:t>
            </a:r>
          </a:p>
          <a:p>
            <a:r>
              <a:rPr lang="en-US" b="1" dirty="0"/>
              <a:t>Study Population</a:t>
            </a:r>
            <a:r>
              <a:rPr lang="en-US" dirty="0"/>
              <a:t>: Dwarka, Najafgargh, Nawada , Uttam Nagar, Palam, Chawla, Janakpuri, Mayapuri, Dabri.</a:t>
            </a:r>
          </a:p>
          <a:p>
            <a:r>
              <a:rPr lang="en-US" b="1" dirty="0"/>
              <a:t>Tools: </a:t>
            </a:r>
            <a:r>
              <a:rPr lang="en-US" dirty="0"/>
              <a:t>Camp </a:t>
            </a:r>
            <a:r>
              <a:rPr lang="en-US" dirty="0" smtClean="0"/>
              <a:t>data, </a:t>
            </a:r>
            <a:r>
              <a:rPr lang="en-US" dirty="0"/>
              <a:t>Hospital Data (from HIS)</a:t>
            </a:r>
          </a:p>
          <a:p>
            <a:r>
              <a:rPr lang="en-US" b="1" dirty="0"/>
              <a:t>Data Analysis : </a:t>
            </a:r>
            <a:r>
              <a:rPr lang="en-US" dirty="0"/>
              <a:t>Descriptive statistics (average and percentage) are used for analyzing the data from  HIS &amp; Camp data</a:t>
            </a:r>
            <a:r>
              <a:rPr lang="en-US" dirty="0" smtClean="0"/>
              <a:t>.</a:t>
            </a:r>
          </a:p>
          <a:p>
            <a:r>
              <a:rPr lang="en-US" b="1" dirty="0" smtClean="0"/>
              <a:t>Sample Size </a:t>
            </a:r>
            <a:r>
              <a:rPr lang="en-US" dirty="0" smtClean="0"/>
              <a:t>: </a:t>
            </a:r>
            <a:r>
              <a:rPr lang="en-US" dirty="0" smtClean="0"/>
              <a:t>9568</a:t>
            </a:r>
            <a:endParaRPr lang="en-US" dirty="0"/>
          </a:p>
          <a:p>
            <a:endParaRPr lang="en-US" dirty="0"/>
          </a:p>
        </p:txBody>
      </p:sp>
    </p:spTree>
    <p:extLst>
      <p:ext uri="{BB962C8B-B14F-4D97-AF65-F5344CB8AC3E}">
        <p14:creationId xmlns:p14="http://schemas.microsoft.com/office/powerpoint/2010/main" val="19080845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772400" cy="533400"/>
          </a:xfrm>
        </p:spPr>
        <p:txBody>
          <a:bodyPr>
            <a:normAutofit fontScale="90000"/>
          </a:bodyPr>
          <a:lstStyle/>
          <a:p>
            <a:pPr algn="ctr"/>
            <a:r>
              <a:rPr lang="en-US" sz="3600" b="1" u="sng" dirty="0" smtClean="0">
                <a:solidFill>
                  <a:srgbClr val="0099CC"/>
                </a:solidFill>
                <a:latin typeface="+mn-lt"/>
                <a:ea typeface="+mn-ea"/>
                <a:cs typeface="+mn-cs"/>
              </a:rPr>
              <a:t>ANALYSIS</a:t>
            </a:r>
            <a:br>
              <a:rPr lang="en-US" sz="3600" b="1" u="sng" dirty="0" smtClean="0">
                <a:solidFill>
                  <a:srgbClr val="0099CC"/>
                </a:solidFill>
                <a:latin typeface="+mn-lt"/>
                <a:ea typeface="+mn-ea"/>
                <a:cs typeface="+mn-cs"/>
              </a:rPr>
            </a:br>
            <a:r>
              <a:rPr lang="en-US" sz="3600" b="1" u="sng" dirty="0" smtClean="0">
                <a:solidFill>
                  <a:srgbClr val="0099CC"/>
                </a:solidFill>
                <a:latin typeface="+mn-lt"/>
                <a:ea typeface="+mn-ea"/>
                <a:cs typeface="+mn-cs"/>
              </a:rPr>
              <a:t>BASELINE SCENARIO</a:t>
            </a:r>
            <a:endParaRPr lang="en-IN" sz="3600" b="1" u="sng" dirty="0">
              <a:solidFill>
                <a:srgbClr val="0099CC"/>
              </a:solidFill>
              <a:latin typeface="+mn-lt"/>
              <a:ea typeface="+mn-ea"/>
              <a:cs typeface="+mn-cs"/>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239969688"/>
              </p:ext>
            </p:extLst>
          </p:nvPr>
        </p:nvGraphicFramePr>
        <p:xfrm>
          <a:off x="457200" y="1066800"/>
          <a:ext cx="8153404" cy="5456936"/>
        </p:xfrm>
        <a:graphic>
          <a:graphicData uri="http://schemas.openxmlformats.org/drawingml/2006/table">
            <a:tbl>
              <a:tblPr firstRow="1" bandRow="1">
                <a:tableStyleId>{5C22544A-7EE6-4342-B048-85BDC9FD1C3A}</a:tableStyleId>
              </a:tblPr>
              <a:tblGrid>
                <a:gridCol w="1447802"/>
                <a:gridCol w="2302932"/>
                <a:gridCol w="1811868"/>
                <a:gridCol w="1371600"/>
                <a:gridCol w="1219202"/>
              </a:tblGrid>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S. No.</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Region</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Feb</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Mar</a:t>
                      </a:r>
                      <a:endParaRPr lang="en-US" sz="1600"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  Growth</a:t>
                      </a:r>
                      <a:endParaRPr lang="en-US" sz="1600" dirty="0">
                        <a:effectLst/>
                        <a:latin typeface="Calibri"/>
                        <a:ea typeface="Calibri"/>
                        <a:cs typeface="Times New Roman"/>
                      </a:endParaRPr>
                    </a:p>
                  </a:txBody>
                  <a:tcPr marL="68580" marR="68580" marT="0" marB="0" anchor="b"/>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Chhawla</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13</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333%</a:t>
                      </a:r>
                      <a:endParaRPr lang="en-US" sz="1600" b="1" dirty="0">
                        <a:effectLst/>
                        <a:latin typeface="Calibri"/>
                        <a:ea typeface="Calibri"/>
                        <a:cs typeface="Times New Roman"/>
                      </a:endParaRPr>
                    </a:p>
                  </a:txBody>
                  <a:tcPr marL="68580" marR="68580" marT="0" marB="0" anchor="b"/>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2</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Dabri</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7</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11</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57%</a:t>
                      </a:r>
                      <a:endParaRPr lang="en-US" sz="1600" b="1" dirty="0">
                        <a:effectLst/>
                        <a:latin typeface="Calibri"/>
                        <a:ea typeface="Calibri"/>
                        <a:cs typeface="Times New Roman"/>
                      </a:endParaRPr>
                    </a:p>
                  </a:txBody>
                  <a:tcPr marL="68580" marR="68580" marT="0" marB="0" anchor="b">
                    <a:solidFill>
                      <a:srgbClr val="FFFF00"/>
                    </a:solidFill>
                  </a:tcPr>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Dwarka</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1150</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2155</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87%</a:t>
                      </a:r>
                      <a:endParaRPr lang="en-US" sz="1600" b="1" dirty="0">
                        <a:effectLst/>
                        <a:latin typeface="Calibri"/>
                        <a:ea typeface="Calibri"/>
                        <a:cs typeface="Times New Roman"/>
                      </a:endParaRPr>
                    </a:p>
                  </a:txBody>
                  <a:tcPr marL="68580" marR="68580" marT="0" marB="0" anchor="b"/>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4</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Janakpuri</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31</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3000%</a:t>
                      </a:r>
                      <a:endParaRPr lang="en-US" sz="1600" b="1" dirty="0">
                        <a:effectLst/>
                        <a:latin typeface="Calibri"/>
                        <a:ea typeface="Calibri"/>
                        <a:cs typeface="Times New Roman"/>
                      </a:endParaRPr>
                    </a:p>
                  </a:txBody>
                  <a:tcPr marL="68580" marR="68580" marT="0" marB="0" anchor="b"/>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5</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Mayapuri</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8</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700%</a:t>
                      </a:r>
                      <a:endParaRPr lang="en-US" sz="1600" b="1" dirty="0">
                        <a:effectLst/>
                        <a:latin typeface="Calibri"/>
                        <a:ea typeface="Calibri"/>
                        <a:cs typeface="Times New Roman"/>
                      </a:endParaRPr>
                    </a:p>
                  </a:txBody>
                  <a:tcPr marL="68580" marR="68580" marT="0" marB="0" anchor="b"/>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6</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Najafgarh</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103</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112</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9%</a:t>
                      </a:r>
                      <a:endParaRPr lang="en-US" sz="1600" b="1" dirty="0">
                        <a:effectLst/>
                        <a:latin typeface="Calibri"/>
                        <a:ea typeface="Calibri"/>
                        <a:cs typeface="Times New Roman"/>
                      </a:endParaRPr>
                    </a:p>
                  </a:txBody>
                  <a:tcPr marL="68580" marR="68580" marT="0" marB="0" anchor="b">
                    <a:solidFill>
                      <a:srgbClr val="FFFF00"/>
                    </a:solidFill>
                  </a:tcPr>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7</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Nawada</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2</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4</a:t>
                      </a:r>
                      <a:endParaRPr lang="en-US" sz="1600" b="1" dirty="0">
                        <a:effectLst/>
                        <a:latin typeface="Calibri"/>
                        <a:ea typeface="Calibri"/>
                        <a:cs typeface="Times New Roman"/>
                      </a:endParaRPr>
                    </a:p>
                  </a:txBody>
                  <a:tcPr marL="68580" marR="68580" marT="0" marB="0" anchor="b">
                    <a:solidFill>
                      <a:srgbClr val="FFFF00"/>
                    </a:solidFill>
                  </a:tcPr>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100%</a:t>
                      </a:r>
                      <a:endParaRPr lang="en-US" sz="1600" b="1" dirty="0">
                        <a:effectLst/>
                        <a:latin typeface="Calibri"/>
                        <a:ea typeface="Calibri"/>
                        <a:cs typeface="Times New Roman"/>
                      </a:endParaRPr>
                    </a:p>
                  </a:txBody>
                  <a:tcPr marL="68580" marR="68580" marT="0" marB="0" anchor="b">
                    <a:solidFill>
                      <a:srgbClr val="FFFF00"/>
                    </a:solidFill>
                  </a:tcPr>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8</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Palam</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78</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355</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355%</a:t>
                      </a:r>
                      <a:endParaRPr lang="en-US" sz="1600" b="1" dirty="0">
                        <a:effectLst/>
                        <a:latin typeface="Calibri"/>
                        <a:ea typeface="Calibri"/>
                        <a:cs typeface="Times New Roman"/>
                      </a:endParaRPr>
                    </a:p>
                  </a:txBody>
                  <a:tcPr marL="68580" marR="68580" marT="0" marB="0" anchor="b"/>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9</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Uttam Nagar</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332</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513</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55%</a:t>
                      </a:r>
                      <a:endParaRPr lang="en-US" sz="1600" b="1" dirty="0">
                        <a:effectLst/>
                        <a:latin typeface="Calibri"/>
                        <a:ea typeface="Calibri"/>
                        <a:cs typeface="Times New Roman"/>
                      </a:endParaRPr>
                    </a:p>
                  </a:txBody>
                  <a:tcPr marL="68580" marR="68580" marT="0" marB="0" anchor="b"/>
                </a:tc>
              </a:tr>
              <a:tr h="482600">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10</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Others</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62</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80</a:t>
                      </a:r>
                      <a:endParaRPr lang="en-US" sz="16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1800" b="1" dirty="0">
                          <a:solidFill>
                            <a:srgbClr val="000000"/>
                          </a:solidFill>
                          <a:effectLst/>
                          <a:latin typeface="Times New Roman"/>
                          <a:ea typeface="Times New Roman"/>
                          <a:cs typeface="Times New Roman"/>
                        </a:rPr>
                        <a:t>29%</a:t>
                      </a:r>
                      <a:endParaRPr lang="en-US" sz="1600" b="1" dirty="0">
                        <a:effectLst/>
                        <a:latin typeface="Calibri"/>
                        <a:ea typeface="Calibri"/>
                        <a:cs typeface="Times New Roman"/>
                      </a:endParaRPr>
                    </a:p>
                  </a:txBody>
                  <a:tcPr marL="68580" marR="68580" marT="0" marB="0" anchor="b"/>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575270" y="343749"/>
            <a:ext cx="599346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b="1" u="sng" dirty="0" smtClean="0">
                <a:solidFill>
                  <a:srgbClr val="000000"/>
                </a:solidFill>
                <a:ea typeface="Times New Roman" pitchFamily="18" charset="0"/>
                <a:cs typeface="Arial" pitchFamily="34" charset="0"/>
              </a:rPr>
              <a:t>PATIENT </a:t>
            </a:r>
            <a:r>
              <a:rPr kumimoji="0" lang="en-US"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FOOTFALL IN THE MONTH OF FEB-MARCH</a:t>
            </a:r>
            <a:endPar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Chart 6"/>
          <p:cNvGraphicFramePr/>
          <p:nvPr>
            <p:extLst>
              <p:ext uri="{D42A27DB-BD31-4B8C-83A1-F6EECF244321}">
                <p14:modId xmlns:p14="http://schemas.microsoft.com/office/powerpoint/2010/main" val="3743446954"/>
              </p:ext>
            </p:extLst>
          </p:nvPr>
        </p:nvGraphicFramePr>
        <p:xfrm>
          <a:off x="304800" y="914400"/>
          <a:ext cx="8534400" cy="5715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3"/>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0038895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7424</TotalTime>
  <Words>1172</Words>
  <Application>Microsoft Macintosh PowerPoint</Application>
  <PresentationFormat>On-screen Show (4:3)</PresentationFormat>
  <Paragraphs>249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Equity</vt:lpstr>
      <vt:lpstr>DISSERTATION  IMPACT OF COMMUNITY OUTREACH PROGRAMS ON THE PATIENT INFLOW OF A TERTIARY CARE HOSPITAL .   </vt:lpstr>
      <vt:lpstr>ABOUT AAKASH HEALTHCARE                                       - SECTOR 3 , DWARKA</vt:lpstr>
      <vt:lpstr>INTRODUCTION</vt:lpstr>
      <vt:lpstr>RATIONALE</vt:lpstr>
      <vt:lpstr>OBJECTIVES </vt:lpstr>
      <vt:lpstr>METHODOLOGY</vt:lpstr>
      <vt:lpstr>Research Methodology </vt:lpstr>
      <vt:lpstr>ANALYSIS BASELINE SCENARIO</vt:lpstr>
      <vt:lpstr>PowerPoint Presentation</vt:lpstr>
      <vt:lpstr>PowerPoint Presentation</vt:lpstr>
      <vt:lpstr>PowerPoint Presentation</vt:lpstr>
      <vt:lpstr>PowerPoint Presentation</vt:lpstr>
      <vt:lpstr>PowerPoint Presentation</vt:lpstr>
      <vt:lpstr>CONCLUSION</vt:lpstr>
      <vt:lpstr>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Front</dc:creator>
  <cp:lastModifiedBy>Savarnee Ganguly</cp:lastModifiedBy>
  <cp:revision>263</cp:revision>
  <dcterms:created xsi:type="dcterms:W3CDTF">2016-02-23T07:58:18Z</dcterms:created>
  <dcterms:modified xsi:type="dcterms:W3CDTF">2018-05-16T05:23:18Z</dcterms:modified>
</cp:coreProperties>
</file>