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5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8" r:id="rId12"/>
    <p:sldId id="269" r:id="rId13"/>
    <p:sldId id="271" r:id="rId14"/>
    <p:sldId id="285" r:id="rId15"/>
    <p:sldId id="286" r:id="rId16"/>
    <p:sldId id="270" r:id="rId17"/>
    <p:sldId id="272" r:id="rId18"/>
    <p:sldId id="300" r:id="rId19"/>
    <p:sldId id="274" r:id="rId20"/>
    <p:sldId id="276" r:id="rId21"/>
    <p:sldId id="277" r:id="rId22"/>
    <p:sldId id="278" r:id="rId23"/>
    <p:sldId id="279" r:id="rId24"/>
    <p:sldId id="281" r:id="rId25"/>
    <p:sldId id="282" r:id="rId26"/>
    <p:sldId id="284" r:id="rId27"/>
    <p:sldId id="283" r:id="rId28"/>
    <p:sldId id="287" r:id="rId29"/>
    <p:sldId id="288" r:id="rId30"/>
    <p:sldId id="289" r:id="rId31"/>
    <p:sldId id="292" r:id="rId32"/>
    <p:sldId id="290" r:id="rId33"/>
    <p:sldId id="291" r:id="rId34"/>
    <p:sldId id="293" r:id="rId35"/>
    <p:sldId id="294" r:id="rId36"/>
    <p:sldId id="295" r:id="rId37"/>
    <p:sldId id="296" r:id="rId38"/>
    <p:sldId id="301" r:id="rId39"/>
    <p:sldId id="298" r:id="rId40"/>
    <p:sldId id="29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545EA-B376-4F2B-9DC9-0A190D5C48DE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D7756-94E2-4F9C-B610-43D87BB3E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7756-94E2-4F9C-B610-43D87BB3E05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7756-94E2-4F9C-B610-43D87BB3E05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42C2B-8909-45D6-B606-25C7029BB2F9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71F4E-AAA2-4AB6-BF3D-F217437D8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534400" cy="16002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100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u="sng" dirty="0" smtClean="0"/>
              <a:t>Service Readiness and Utilization of Reproductive and Child Health Services at Public Health Center of </a:t>
            </a:r>
            <a:r>
              <a:rPr lang="en-US" sz="2800" b="1" u="sng" dirty="0" err="1" smtClean="0"/>
              <a:t>Ukhimath</a:t>
            </a:r>
            <a:r>
              <a:rPr lang="en-US" sz="2800" b="1" u="sng" dirty="0" smtClean="0"/>
              <a:t>, District </a:t>
            </a:r>
            <a:r>
              <a:rPr lang="en-US" sz="2800" b="1" u="sng" dirty="0" err="1" smtClean="0"/>
              <a:t>Rudraprayag,Uttrakhand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100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0" y="5181600"/>
            <a:ext cx="441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Presented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by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Aman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Negi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Roll No PG/17/006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aman\Downloads\image00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133600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3657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International Institute of Health Management Research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New Delhi- 11075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5257800"/>
            <a:ext cx="4419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Mentor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Anandi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Ramachandran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Associate Professor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IIHMR, New Delhi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88245"/>
          <a:ext cx="8534400" cy="6405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/>
                <a:gridCol w="1168400"/>
                <a:gridCol w="1422400"/>
                <a:gridCol w="1896533"/>
                <a:gridCol w="2370667"/>
              </a:tblGrid>
              <a:tr h="51254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Sub-Centre/ SADs</a:t>
                      </a:r>
                      <a:endParaRPr lang="en-US" sz="1800" b="1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Distance (</a:t>
                      </a:r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Kms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b="1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Calibri"/>
                          <a:cs typeface="Arial" pitchFamily="34" charset="0"/>
                        </a:rPr>
                        <a:t>Surveyed for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1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PHC</a:t>
                      </a:r>
                      <a:endParaRPr lang="en-US" sz="1800" b="1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CHC</a:t>
                      </a:r>
                      <a:endParaRPr lang="en-US" sz="1800" b="1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Dist Hosp </a:t>
                      </a:r>
                      <a:endParaRPr lang="en-US" sz="1800" b="1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5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Ukhimath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**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Arial"/>
                        <a:buNone/>
                        <a:tabLst>
                          <a:tab pos="18034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-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44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Infrastructure and MCH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9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Mansoona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*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7.5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51.4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-do-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27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Kalimath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* 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21.8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-do-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321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Makkumath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28.5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29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-do-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54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Jaggibhagwan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 25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   50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   68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-do-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321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Parkandi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*(SC)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18.4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-do-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32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Guptkashi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*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30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        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MCH Only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54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i="1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Daira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* 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11.3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34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7175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Infrastructure Only</a:t>
                      </a:r>
                      <a:endParaRPr lang="en-US" sz="180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321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i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Ransi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20.2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45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64.2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 do-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32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i="1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Phata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29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26 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-do-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321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Paldwari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30.3 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 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49 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04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Gaurikund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*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44 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53 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72.4 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endParaRPr lang="en-US" sz="1800" b="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553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100" u="sng" dirty="0" smtClean="0">
                <a:cs typeface="Arial" pitchFamily="34" charset="0"/>
              </a:rPr>
              <a:t>Target </a:t>
            </a:r>
            <a:r>
              <a:rPr lang="en-US" sz="2100" u="sng" dirty="0">
                <a:cs typeface="Arial" pitchFamily="34" charset="0"/>
              </a:rPr>
              <a:t>Population</a:t>
            </a:r>
            <a:r>
              <a:rPr lang="en-US" sz="2100" dirty="0" smtClean="0">
                <a:cs typeface="Arial" pitchFamily="34" charset="0"/>
              </a:rPr>
              <a:t>:</a:t>
            </a:r>
          </a:p>
          <a:p>
            <a:pPr marL="465138" lvl="1" indent="-7938">
              <a:lnSpc>
                <a:spcPct val="120000"/>
              </a:lnSpc>
            </a:pPr>
            <a:r>
              <a:rPr lang="en-US" sz="2100" dirty="0" smtClean="0">
                <a:cs typeface="Arial" pitchFamily="34" charset="0"/>
              </a:rPr>
              <a:t>   ANMs, ASHAs</a:t>
            </a:r>
            <a:r>
              <a:rPr lang="en-US" sz="2100" dirty="0">
                <a:cs typeface="Arial" pitchFamily="34" charset="0"/>
              </a:rPr>
              <a:t>, </a:t>
            </a:r>
            <a:r>
              <a:rPr lang="en-US" sz="2100" dirty="0" smtClean="0">
                <a:cs typeface="Arial" pitchFamily="34" charset="0"/>
              </a:rPr>
              <a:t>CMO, </a:t>
            </a:r>
            <a:r>
              <a:rPr lang="en-US" sz="2100" dirty="0">
                <a:cs typeface="Arial" pitchFamily="34" charset="0"/>
              </a:rPr>
              <a:t>Pharmacist, </a:t>
            </a:r>
            <a:r>
              <a:rPr lang="en-US" sz="2100" dirty="0" err="1">
                <a:cs typeface="Arial" pitchFamily="34" charset="0"/>
              </a:rPr>
              <a:t>Centres</a:t>
            </a:r>
            <a:r>
              <a:rPr lang="en-US" sz="2100" dirty="0">
                <a:cs typeface="Arial" pitchFamily="34" charset="0"/>
              </a:rPr>
              <a:t> in Charge and community (Pregnant women &amp; mothers with children &lt; age 2 years</a:t>
            </a:r>
            <a:r>
              <a:rPr lang="en-US" sz="2100" dirty="0" smtClean="0">
                <a:cs typeface="Arial" pitchFamily="34" charset="0"/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en-US" sz="2100" dirty="0">
                <a:cs typeface="Arial" pitchFamily="34" charset="0"/>
              </a:rPr>
              <a:t> </a:t>
            </a:r>
            <a:r>
              <a:rPr lang="en-US" sz="2100" dirty="0" smtClean="0">
                <a:cs typeface="Arial" pitchFamily="34" charset="0"/>
              </a:rPr>
              <a:t>Exclusion </a:t>
            </a:r>
            <a:r>
              <a:rPr lang="en-US" sz="2100" dirty="0">
                <a:cs typeface="Arial" pitchFamily="34" charset="0"/>
              </a:rPr>
              <a:t>Criteria: Mothers whose child died during </a:t>
            </a:r>
            <a:r>
              <a:rPr lang="en-US" sz="2100" dirty="0" smtClean="0">
                <a:cs typeface="Arial" pitchFamily="34" charset="0"/>
              </a:rPr>
              <a:t>delivery</a:t>
            </a:r>
            <a:endParaRPr lang="en-US" sz="2100" dirty="0"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 u="sng" dirty="0">
                <a:cs typeface="Arial" pitchFamily="34" charset="0"/>
              </a:rPr>
              <a:t>Sample Size</a:t>
            </a:r>
            <a:r>
              <a:rPr lang="en-US" sz="2100" dirty="0">
                <a:cs typeface="Arial" pitchFamily="34" charset="0"/>
              </a:rPr>
              <a:t>: As </a:t>
            </a:r>
            <a:r>
              <a:rPr lang="en-US" sz="2100" dirty="0" smtClean="0">
                <a:cs typeface="Arial" pitchFamily="34" charset="0"/>
              </a:rPr>
              <a:t>under</a:t>
            </a:r>
          </a:p>
          <a:p>
            <a:pPr marL="349250" lvl="1" indent="107950">
              <a:lnSpc>
                <a:spcPct val="120000"/>
              </a:lnSpc>
            </a:pPr>
            <a:r>
              <a:rPr lang="en-US" sz="2100" dirty="0">
                <a:cs typeface="Arial" pitchFamily="34" charset="0"/>
              </a:rPr>
              <a:t> </a:t>
            </a:r>
            <a:r>
              <a:rPr lang="en-US" sz="2100" dirty="0" smtClean="0">
                <a:cs typeface="Arial" pitchFamily="34" charset="0"/>
              </a:rPr>
              <a:t>   Stakeholders</a:t>
            </a:r>
            <a:r>
              <a:rPr lang="en-US" sz="2100" dirty="0">
                <a:cs typeface="Arial" pitchFamily="34" charset="0"/>
              </a:rPr>
              <a:t>: Doctors, CMOs, Pharmacists, Lab Assistant: 10 (approx. 1 from each center)</a:t>
            </a:r>
          </a:p>
          <a:p>
            <a:pPr lvl="1">
              <a:lnSpc>
                <a:spcPct val="120000"/>
              </a:lnSpc>
            </a:pPr>
            <a:r>
              <a:rPr lang="en-US" sz="2100" dirty="0">
                <a:cs typeface="Arial" pitchFamily="34" charset="0"/>
              </a:rPr>
              <a:t>ASHA &amp; ANMs: 15 based on their availability during the survey</a:t>
            </a:r>
          </a:p>
          <a:p>
            <a:pPr lvl="1">
              <a:lnSpc>
                <a:spcPct val="120000"/>
              </a:lnSpc>
            </a:pPr>
            <a:r>
              <a:rPr lang="en-US" sz="2100" dirty="0">
                <a:cs typeface="Arial" pitchFamily="34" charset="0"/>
              </a:rPr>
              <a:t>Community: 28 (approx. 4 from each center</a:t>
            </a:r>
            <a:r>
              <a:rPr lang="en-US" sz="2100" dirty="0" smtClean="0">
                <a:cs typeface="Arial" pitchFamily="34" charset="0"/>
              </a:rPr>
              <a:t>)</a:t>
            </a:r>
            <a:endParaRPr lang="en-US" sz="2100" dirty="0"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 u="sng" dirty="0">
                <a:cs typeface="Arial" pitchFamily="34" charset="0"/>
              </a:rPr>
              <a:t>Data Type &amp; Data Collection Method</a:t>
            </a:r>
            <a:r>
              <a:rPr lang="en-US" sz="2100" dirty="0">
                <a:cs typeface="Arial" pitchFamily="34" charset="0"/>
              </a:rPr>
              <a:t>: As under</a:t>
            </a:r>
          </a:p>
          <a:p>
            <a:pPr marL="398463" lvl="1" indent="58738">
              <a:lnSpc>
                <a:spcPct val="120000"/>
              </a:lnSpc>
              <a:tabLst>
                <a:tab pos="865188" algn="l"/>
              </a:tabLst>
            </a:pPr>
            <a:r>
              <a:rPr lang="en-US" sz="2100" dirty="0" smtClean="0">
                <a:cs typeface="Arial" pitchFamily="34" charset="0"/>
              </a:rPr>
              <a:t>    Primary </a:t>
            </a:r>
            <a:r>
              <a:rPr lang="en-US" sz="2100" dirty="0">
                <a:cs typeface="Arial" pitchFamily="34" charset="0"/>
              </a:rPr>
              <a:t>Data: </a:t>
            </a:r>
            <a:r>
              <a:rPr lang="en-US" sz="2100" dirty="0" smtClean="0">
                <a:cs typeface="Arial" pitchFamily="34" charset="0"/>
              </a:rPr>
              <a:t>Quantitative - Facility </a:t>
            </a:r>
            <a:r>
              <a:rPr lang="en-US" sz="2100" dirty="0">
                <a:cs typeface="Arial" pitchFamily="34" charset="0"/>
              </a:rPr>
              <a:t>Survey to assess health </a:t>
            </a:r>
            <a:r>
              <a:rPr lang="en-US" sz="2100" dirty="0" err="1" smtClean="0">
                <a:cs typeface="Arial" pitchFamily="34" charset="0"/>
              </a:rPr>
              <a:t>Subcentres</a:t>
            </a:r>
            <a:r>
              <a:rPr lang="en-US" sz="2100" dirty="0" smtClean="0">
                <a:cs typeface="Arial" pitchFamily="34" charset="0"/>
              </a:rPr>
              <a:t> Questionnaire </a:t>
            </a:r>
            <a:r>
              <a:rPr lang="en-US" sz="2100" dirty="0">
                <a:cs typeface="Arial" pitchFamily="34" charset="0"/>
              </a:rPr>
              <a:t>and Checklist as for service assessment (IPHS Guideline). </a:t>
            </a:r>
          </a:p>
          <a:p>
            <a:pPr marL="465138" lvl="1" indent="-7938">
              <a:lnSpc>
                <a:spcPct val="120000"/>
              </a:lnSpc>
            </a:pPr>
            <a:r>
              <a:rPr lang="en-US" sz="2100" dirty="0" smtClean="0">
                <a:cs typeface="Arial" pitchFamily="34" charset="0"/>
              </a:rPr>
              <a:t>  Qualitative</a:t>
            </a:r>
            <a:r>
              <a:rPr lang="en-US" sz="2100" dirty="0">
                <a:cs typeface="Arial" pitchFamily="34" charset="0"/>
              </a:rPr>
              <a:t>:  Interviews/ Focused Group Discussions (FGDs) </a:t>
            </a:r>
            <a:r>
              <a:rPr lang="en-US" sz="2100" dirty="0" smtClean="0">
                <a:cs typeface="Arial" pitchFamily="34" charset="0"/>
              </a:rPr>
              <a:t> and Exit Interviews </a:t>
            </a:r>
            <a:r>
              <a:rPr lang="en-US" sz="2100" dirty="0">
                <a:cs typeface="Arial" pitchFamily="34" charset="0"/>
              </a:rPr>
              <a:t>of relevant </a:t>
            </a:r>
            <a:r>
              <a:rPr lang="en-US" sz="2100" dirty="0" smtClean="0">
                <a:cs typeface="Arial" pitchFamily="34" charset="0"/>
              </a:rPr>
              <a:t>Stakeholders (Health </a:t>
            </a:r>
            <a:r>
              <a:rPr lang="en-US" sz="2100" dirty="0">
                <a:cs typeface="Arial" pitchFamily="34" charset="0"/>
              </a:rPr>
              <a:t>providers and Community)</a:t>
            </a:r>
          </a:p>
          <a:p>
            <a:pPr lvl="1">
              <a:lnSpc>
                <a:spcPct val="120000"/>
              </a:lnSpc>
            </a:pPr>
            <a:r>
              <a:rPr lang="en-US" sz="2100" dirty="0">
                <a:cs typeface="Arial" pitchFamily="34" charset="0"/>
              </a:rPr>
              <a:t>Secondary Data: Literature Review and Registers </a:t>
            </a:r>
          </a:p>
          <a:p>
            <a:pPr>
              <a:lnSpc>
                <a:spcPct val="120000"/>
              </a:lnSpc>
            </a:pPr>
            <a:r>
              <a:rPr lang="en-IN" sz="2100" u="sng" dirty="0" smtClean="0">
                <a:cs typeface="Arial" pitchFamily="34" charset="0"/>
              </a:rPr>
              <a:t>Tools</a:t>
            </a:r>
            <a:r>
              <a:rPr lang="en-IN" sz="2100" dirty="0" smtClean="0">
                <a:cs typeface="Arial" pitchFamily="34" charset="0"/>
              </a:rPr>
              <a:t>: Questionnaires </a:t>
            </a:r>
            <a:r>
              <a:rPr lang="en-IN" sz="2100" dirty="0">
                <a:cs typeface="Arial" pitchFamily="34" charset="0"/>
              </a:rPr>
              <a:t>( as given at </a:t>
            </a:r>
            <a:r>
              <a:rPr lang="en-IN" sz="2100" dirty="0" smtClean="0">
                <a:cs typeface="Arial" pitchFamily="34" charset="0"/>
              </a:rPr>
              <a:t>Appendices </a:t>
            </a:r>
            <a:r>
              <a:rPr lang="en-IN" sz="2100" dirty="0">
                <a:cs typeface="Arial" pitchFamily="34" charset="0"/>
              </a:rPr>
              <a:t>’A’,’B’, ‘C’ and ‘D’)</a:t>
            </a:r>
            <a:endParaRPr lang="en-US" sz="2100" dirty="0">
              <a:cs typeface="Arial" pitchFamily="34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man\Pictures\overall map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648200" y="2286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41910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86400" y="28194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2200" y="46482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19800" y="53340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86200" y="18288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81400" y="32004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57800" y="36576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91000" y="32004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10000" y="38862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00600" y="3810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62800" y="5029200"/>
            <a:ext cx="76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u="sng" dirty="0" smtClean="0">
                <a:latin typeface="Arial" pitchFamily="34" charset="0"/>
                <a:cs typeface="Arial" pitchFamily="34" charset="0"/>
              </a:rPr>
              <a:t>RESULTS</a:t>
            </a:r>
            <a:endParaRPr lang="en-US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82296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To identify the existing gap in health care services provided in PHC and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Subcentres</a:t>
            </a:r>
            <a:r>
              <a:rPr lang="en-US" sz="9600" dirty="0" smtClean="0"/>
              <a:t/>
            </a:r>
            <a:br>
              <a:rPr lang="en-US" sz="960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PHC, </a:t>
            </a:r>
            <a:r>
              <a:rPr lang="en-US" u="sng" dirty="0" err="1" smtClean="0"/>
              <a:t>Ukhimath</a:t>
            </a:r>
            <a:endParaRPr lang="en-US" u="sng" dirty="0"/>
          </a:p>
        </p:txBody>
      </p:sp>
      <p:pic>
        <p:nvPicPr>
          <p:cNvPr id="4" name="Content Placeholder 3" descr="C:\Users\aman\Desktop\AHADEV\PHC\IMG_97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38862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aman\Desktop\AHADEV\PHC\IMG_97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43434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Users\aman\Desktop\AHADEV\PHC\IMG_97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114800"/>
            <a:ext cx="42672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:\Users\aman\Desktop\AHADEV\PHC\IMG_97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14800"/>
            <a:ext cx="37338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r>
              <a:rPr lang="en-US" sz="3200" u="sng" dirty="0" err="1" smtClean="0">
                <a:latin typeface="+mn-lt"/>
                <a:cs typeface="Arial" pitchFamily="34" charset="0"/>
              </a:rPr>
              <a:t>Utilisation</a:t>
            </a:r>
            <a:r>
              <a:rPr lang="en-US" sz="3200" u="sng" dirty="0" smtClean="0">
                <a:latin typeface="+mn-lt"/>
                <a:cs typeface="Arial" pitchFamily="34" charset="0"/>
              </a:rPr>
              <a:t> </a:t>
            </a:r>
            <a:r>
              <a:rPr lang="en-US" sz="3200" u="sng" dirty="0">
                <a:latin typeface="+mn-lt"/>
                <a:cs typeface="Arial" pitchFamily="34" charset="0"/>
              </a:rPr>
              <a:t>of MCH </a:t>
            </a:r>
            <a:r>
              <a:rPr lang="en-US" sz="3200" u="sng" dirty="0" smtClean="0">
                <a:latin typeface="+mn-lt"/>
                <a:cs typeface="Arial" pitchFamily="34" charset="0"/>
              </a:rPr>
              <a:t>Services: PHC </a:t>
            </a:r>
            <a:r>
              <a:rPr lang="en-US" sz="3200" u="sng" dirty="0">
                <a:latin typeface="+mn-lt"/>
                <a:cs typeface="Arial" pitchFamily="34" charset="0"/>
              </a:rPr>
              <a:t>( Last One Year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762000"/>
          <a:ext cx="8839200" cy="606585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87736"/>
                <a:gridCol w="3551464"/>
              </a:tblGrid>
              <a:tr h="517211"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/>
                        <a:t>Case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/>
                        <a:t>Numbers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11"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/>
                        <a:t>Number of cases provided with ANC services  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/>
                        <a:t>350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/>
                        <a:t>Number of Deliveries performed  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/>
                        <a:t>180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/>
                        <a:t>If deliveries performed, beneficiaries of  Janani Suraksha Yojana 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/>
                        <a:t>180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/>
                        <a:t>Complicated pregnancies/ delivery cases referred 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/>
                        <a:t>24</a:t>
                      </a:r>
                    </a:p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/>
                        <a:t>(18 High-Risk ANC ( before delivery) and 6 High-Risk PNC </a:t>
                      </a:r>
                      <a:r>
                        <a:rPr lang="en-US" sz="2200" dirty="0" smtClean="0"/>
                        <a:t>( </a:t>
                      </a:r>
                      <a:r>
                        <a:rPr lang="en-US" sz="2200" dirty="0"/>
                        <a:t>after delivery))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/>
                        <a:t>Women provided with PNC services  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/>
                        <a:t>224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/>
                        <a:t>Number of newborn care provided   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/>
                        <a:t>224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/>
                        <a:t>Number of children treated for Acute Respiratory Tract Infection (ARI) 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/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/>
                        <a:t>Number of infants and children immunized  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/>
                        <a:t>224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715962"/>
          </a:xfrm>
        </p:spPr>
        <p:txBody>
          <a:bodyPr>
            <a:noAutofit/>
          </a:bodyPr>
          <a:lstStyle/>
          <a:p>
            <a:r>
              <a:rPr lang="en-US" sz="2400" b="1" u="sng" dirty="0" err="1">
                <a:latin typeface="+mn-lt"/>
                <a:cs typeface="Arial" pitchFamily="34" charset="0"/>
              </a:rPr>
              <a:t>Utilisation</a:t>
            </a:r>
            <a:r>
              <a:rPr lang="en-US" sz="2400" b="1" u="sng" dirty="0">
                <a:latin typeface="+mn-lt"/>
                <a:cs typeface="Arial" pitchFamily="34" charset="0"/>
              </a:rPr>
              <a:t> of Family Planning and Contraception/Other Services</a:t>
            </a:r>
            <a:endParaRPr lang="en-US" sz="2400" b="1" dirty="0">
              <a:latin typeface="+mn-lt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685800"/>
          <a:ext cx="822960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4343400"/>
              </a:tblGrid>
              <a:tr h="370840">
                <a:tc>
                  <a:txBody>
                    <a:bodyPr/>
                    <a:lstStyle/>
                    <a:p>
                      <a:pPr marL="9715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Type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Numbers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No. of oral pills users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No. of condom users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No. of women given EC pills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No. of IUD insertion cases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Number of Sterilization cases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Males – 10 ( </a:t>
                      </a:r>
                      <a:r>
                        <a:rPr lang="en-US" sz="2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from </a:t>
                      </a:r>
                      <a:r>
                        <a:rPr lang="en-US" sz="2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 village of </a:t>
                      </a:r>
                      <a:r>
                        <a:rPr lang="en-US" sz="2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Trigunnarayan</a:t>
                      </a:r>
                      <a:r>
                        <a:rPr lang="en-US" sz="2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360045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Females -  60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36576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Observations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Approximately 30-40 Patients come to PHC on a daily basis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Poor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utilisation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of  ANC &amp; FP services. Sterilization prominent in women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ECG  and Pulse reader and Autoclave either not available or under repair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Lab facility does not cater TLC/DLC and Rapid Plasma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Reagin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Tests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Doctors are generally Dental Doctors. Dental OPD taken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No facility for Ultrasound etc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Vaccines are distributed to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Subcentres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 vaccine carriers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No Communication facilities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man\Desktop\AHADEV\IMG_966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25908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aman\Desktop\AHADEV\IMG_96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066800"/>
            <a:ext cx="3048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C:\Users\aman\Desktop\AHADEV\IMG_96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066800"/>
            <a:ext cx="32004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Users\aman\Desktop\AHADEV\mansoona\IMG_96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71800"/>
            <a:ext cx="25908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:\Users\aman\Desktop\AHADEV\mansoona\IMG_969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2971800"/>
            <a:ext cx="29718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:\Users\aman\Desktop\AHADEV\phata\2018-05-09-PHOTO-0000000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76800"/>
            <a:ext cx="25908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C:\Users\aman\Desktop\AHADEV\phata\2018-05-09-PHOTO-000000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4800600"/>
            <a:ext cx="28956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C:\Users\aman\Desktop\AHADEV\Guptkashi\IMG_023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V="1">
            <a:off x="5715000" y="2971800"/>
            <a:ext cx="32766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C:\Users\aman\Desktop\AHADEV\parkandi and ransi\PHOTO-2018-05-18-08-45-1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4800600"/>
            <a:ext cx="34290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52600" y="228600"/>
            <a:ext cx="5852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u="sng" dirty="0" smtClean="0"/>
              <a:t>Sub-centers under PHC, </a:t>
            </a:r>
            <a:r>
              <a:rPr lang="en-US" sz="3200" u="sng" dirty="0" err="1" smtClean="0"/>
              <a:t>Ukhimath</a:t>
            </a:r>
            <a:endParaRPr lang="en-US" sz="32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" y="76200"/>
          <a:ext cx="9144000" cy="6751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Arial"/>
                        </a:rPr>
                        <a:t>Items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Kalimath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 err="1">
                          <a:latin typeface="Times New Roman"/>
                          <a:ea typeface="Calibri"/>
                          <a:cs typeface="Arial"/>
                        </a:rPr>
                        <a:t>Jaggi-bhagwan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 err="1" smtClean="0">
                          <a:latin typeface="Times New Roman"/>
                          <a:ea typeface="Calibri"/>
                          <a:cs typeface="Arial"/>
                        </a:rPr>
                        <a:t>Parkandi</a:t>
                      </a:r>
                      <a:r>
                        <a:rPr lang="en-IN" sz="1200" b="1" dirty="0" smtClean="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 err="1">
                          <a:latin typeface="Times New Roman"/>
                          <a:ea typeface="Calibri"/>
                          <a:cs typeface="Arial"/>
                        </a:rPr>
                        <a:t>Makku</a:t>
                      </a:r>
                      <a:r>
                        <a:rPr lang="en-IN" sz="1200" b="1" dirty="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 err="1" smtClean="0">
                          <a:latin typeface="Times New Roman"/>
                          <a:ea typeface="Calibri"/>
                          <a:cs typeface="Arial"/>
                        </a:rPr>
                        <a:t>Mansoona</a:t>
                      </a:r>
                      <a:r>
                        <a:rPr lang="en-IN" sz="1200" b="1" dirty="0" smtClean="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Ransi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 err="1" smtClean="0">
                          <a:latin typeface="Times New Roman"/>
                          <a:ea typeface="Calibri"/>
                          <a:cs typeface="Arial"/>
                        </a:rPr>
                        <a:t>Daira</a:t>
                      </a:r>
                      <a:r>
                        <a:rPr lang="en-IN" sz="1200" b="1" dirty="0" smtClean="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40995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 err="1" smtClean="0">
                          <a:latin typeface="Times New Roman"/>
                          <a:ea typeface="Calibri"/>
                          <a:cs typeface="Arial"/>
                        </a:rPr>
                        <a:t>Phata</a:t>
                      </a:r>
                      <a:r>
                        <a:rPr lang="en-IN" sz="1200" b="1" dirty="0" smtClean="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Pop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Arial"/>
                        </a:rPr>
                        <a:t>ulation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4141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2139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1812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1816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Arial"/>
                        </a:rPr>
                        <a:t>4016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Arial"/>
                        </a:rPr>
                        <a:t>2013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3622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Arial"/>
                        </a:rPr>
                        <a:t>6130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2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Distance from PHC 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Arial"/>
                        </a:rPr>
                        <a:t>( Kms)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22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21</a:t>
                      </a:r>
                      <a:r>
                        <a:rPr lang="en-US" sz="1200" dirty="0" smtClean="0">
                          <a:latin typeface="Times New Roman"/>
                          <a:ea typeface="Calibri"/>
                          <a:cs typeface="Arial"/>
                        </a:rPr>
                        <a:t>(</a:t>
                      </a: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8 </a:t>
                      </a:r>
                      <a:r>
                        <a:rPr lang="en-IN" sz="1200" dirty="0">
                          <a:latin typeface="Times New Roman"/>
                          <a:ea typeface="Calibri"/>
                          <a:cs typeface="Arial"/>
                        </a:rPr>
                        <a:t>km trek to </a:t>
                      </a:r>
                      <a:r>
                        <a:rPr lang="en-IN" sz="1200" dirty="0" err="1" smtClean="0">
                          <a:latin typeface="Times New Roman"/>
                          <a:ea typeface="Calibri"/>
                          <a:cs typeface="Arial"/>
                        </a:rPr>
                        <a:t>Mansoona</a:t>
                      </a: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)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19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29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7.5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20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12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27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Distance from CHC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31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40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20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smtClean="0">
                          <a:latin typeface="Times New Roman"/>
                          <a:ea typeface="Calibri"/>
                          <a:cs typeface="Arial"/>
                        </a:rPr>
                        <a:t>29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smtClean="0">
                          <a:latin typeface="Times New Roman"/>
                          <a:ea typeface="Calibri"/>
                          <a:cs typeface="Arial"/>
                        </a:rPr>
                        <a:t>32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44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34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39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2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Labour  Room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Arial"/>
                        </a:rPr>
                        <a:t> Facilities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(SAD)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Family Planning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/>
                          <a:ea typeface="Calibri"/>
                          <a:cs typeface="Arial"/>
                        </a:rPr>
                        <a:t>Field Visits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Own Bldg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Manpower held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ANM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-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ANM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ANM &amp;  Ph</a:t>
                      </a:r>
                      <a:r>
                        <a:rPr lang="en-US" sz="1200">
                          <a:latin typeface="Times New Roman"/>
                          <a:ea typeface="Calibri"/>
                          <a:cs typeface="Arial"/>
                        </a:rPr>
                        <a:t>armacist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ANM( 2 Sub-centres)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ANM &amp; Pharmacist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ANM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ANM*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627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Facility for ANM to Stay at Sub-centres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 dirty="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2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ANM Staying at Sub-centres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Location(Inside)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Accessibility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Building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Old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-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SAD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Old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Old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Old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New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Old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Water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52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Times New Roman"/>
                          <a:ea typeface="Calibri"/>
                          <a:cs typeface="Arial"/>
                        </a:rPr>
                        <a:t>Elect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Arial"/>
                        </a:rPr>
                        <a:t>ricity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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20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/>
                          <a:ea typeface="Calibri"/>
                          <a:cs typeface="Arial"/>
                        </a:rPr>
                        <a:t>Conduct of </a:t>
                      </a:r>
                      <a:r>
                        <a:rPr lang="en-IN" sz="1200" b="1" dirty="0" err="1">
                          <a:latin typeface="Times New Roman"/>
                          <a:ea typeface="Calibri"/>
                          <a:cs typeface="Arial"/>
                        </a:rPr>
                        <a:t>Imm</a:t>
                      </a:r>
                      <a:r>
                        <a:rPr lang="en-US" sz="1200" b="1" dirty="0" err="1">
                          <a:latin typeface="Times New Roman"/>
                          <a:ea typeface="Calibri"/>
                          <a:cs typeface="Arial"/>
                        </a:rPr>
                        <a:t>unisation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en-IN" sz="1200" dirty="0"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55,845 sq. km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divisions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Garhwal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Kumaon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tabLst>
                <a:tab pos="747713" algn="l"/>
              </a:tabLs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13 districts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16,826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inhabited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villages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86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small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towns</a:t>
            </a:r>
          </a:p>
          <a:p>
            <a:pPr marL="465138" lvl="1" indent="-7938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It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has only five cities with a population over one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lakh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93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percent State is hilly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63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percent of it is covered with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forests</a:t>
            </a:r>
          </a:p>
          <a:p>
            <a:pPr marL="465138" lvl="1" indent="-7938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small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villages with 89 % of the villages having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less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than 500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81000"/>
          <a:ext cx="8229600" cy="282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Population Coverage</a:t>
                      </a:r>
                      <a:endParaRPr lang="en-US" sz="2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2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Population Covered by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Arial"/>
                        </a:rPr>
                        <a:t>Subcentres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 (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Arial"/>
                        </a:rPr>
                        <a:t>Nos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)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 smtClean="0">
                          <a:latin typeface="Times New Roman"/>
                          <a:ea typeface="Calibri"/>
                          <a:cs typeface="Arial"/>
                        </a:rPr>
                        <a:t>No 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of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Arial"/>
                        </a:rPr>
                        <a:t>Subcentres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 ( N=8</a:t>
                      </a:r>
                      <a:r>
                        <a:rPr lang="en-US" sz="2200" dirty="0" smtClean="0">
                          <a:latin typeface="Times New Roman"/>
                          <a:ea typeface="Calibri"/>
                          <a:cs typeface="Arial"/>
                        </a:rPr>
                        <a:t>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44577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2000 and less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3 ( 42%)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2001- 4000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 (28%)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4001 – 5000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 (28%)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&gt;5000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1 (14%)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3723640"/>
          <a:ext cx="8153400" cy="252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/>
                <a:gridCol w="327660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Availability of services in the sub-center</a:t>
                      </a:r>
                      <a:endParaRPr lang="en-US" sz="2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2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latin typeface="Times New Roman"/>
                          <a:ea typeface="Calibri"/>
                          <a:cs typeface="Arial"/>
                        </a:rPr>
                        <a:t>Services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 smtClean="0">
                          <a:latin typeface="Times New Roman"/>
                          <a:ea typeface="Calibri"/>
                          <a:cs typeface="Arial"/>
                        </a:rPr>
                        <a:t>No </a:t>
                      </a:r>
                      <a:r>
                        <a:rPr lang="en-US" sz="2200" b="1" dirty="0">
                          <a:latin typeface="Times New Roman"/>
                          <a:ea typeface="Calibri"/>
                          <a:cs typeface="Arial"/>
                        </a:rPr>
                        <a:t>of </a:t>
                      </a:r>
                      <a:r>
                        <a:rPr lang="en-US" sz="2200" b="1" dirty="0" err="1">
                          <a:latin typeface="Times New Roman"/>
                          <a:ea typeface="Calibri"/>
                          <a:cs typeface="Arial"/>
                        </a:rPr>
                        <a:t>Subcentres</a:t>
                      </a:r>
                      <a:r>
                        <a:rPr lang="en-US" sz="2200" b="1" dirty="0">
                          <a:latin typeface="Times New Roman"/>
                          <a:ea typeface="Calibri"/>
                          <a:cs typeface="Arial"/>
                        </a:rPr>
                        <a:t> ( N=8)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Nonavailability of ANM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 (14%)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Availability of Labour room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 (14%)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Family planning and Field </a:t>
                      </a:r>
                      <a:r>
                        <a:rPr lang="en-US" sz="2200" dirty="0" smtClean="0">
                          <a:latin typeface="Times New Roman"/>
                          <a:ea typeface="Calibri"/>
                          <a:cs typeface="Arial"/>
                        </a:rPr>
                        <a:t> Visits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8 ( 100%)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National Health programs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8 ( 100%)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609600"/>
          <a:ext cx="8229600" cy="245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3200400"/>
                <a:gridCol w="1676400"/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Existing Human Resources at the Sub-</a:t>
                      </a:r>
                      <a:r>
                        <a:rPr lang="en-US" sz="2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Centres</a:t>
                      </a:r>
                      <a:endParaRPr lang="en-US" sz="22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Human Resource as per IPHS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As per IPHS (for 8 </a:t>
                      </a:r>
                      <a:r>
                        <a:rPr lang="en-US" sz="2200" dirty="0" smtClean="0">
                          <a:latin typeface="Times New Roman"/>
                          <a:ea typeface="Calibri"/>
                          <a:cs typeface="Arial"/>
                        </a:rPr>
                        <a:t>SCs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)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 smtClean="0">
                          <a:latin typeface="Times New Roman"/>
                          <a:ea typeface="Calibri"/>
                          <a:cs typeface="Arial"/>
                        </a:rPr>
                        <a:t>Available</a:t>
                      </a:r>
                    </a:p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 smtClean="0">
                          <a:latin typeface="Times New Roman"/>
                          <a:ea typeface="Calibri"/>
                          <a:cs typeface="Arial"/>
                        </a:rPr>
                        <a:t>( N=8)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ANMs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8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7 ( 87%)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Pharmacists/ MHW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8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 (25%)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Housekeeping Staff(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Arial"/>
                        </a:rPr>
                        <a:t>Parttime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/fulltime)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8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-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3581400"/>
          <a:ext cx="8229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426720">
                <a:tc gridSpan="4">
                  <a:txBody>
                    <a:bodyPr/>
                    <a:lstStyle/>
                    <a:p>
                      <a:r>
                        <a:rPr lang="en-US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Distance of the Sub-centers from PHC, CHC and District Hospital </a:t>
                      </a:r>
                      <a:endParaRPr lang="en-US" sz="22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Distance in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Arial"/>
                        </a:rPr>
                        <a:t>Kms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PHC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CHC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095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District Hospital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44577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&gt; 10 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87%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100%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095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100%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44577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10 to 20 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50%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100%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095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100%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44577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20 to 30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25%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25%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095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25%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6720">
                <a:tc>
                  <a:txBody>
                    <a:bodyPr/>
                    <a:lstStyle/>
                    <a:p>
                      <a:pPr marL="44577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&gt;30 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13%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75%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095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75%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33400" y="2895600"/>
            <a:ext cx="73914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2400"/>
          <a:ext cx="8704580" cy="639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200"/>
                <a:gridCol w="291338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4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Maintenance and upkeep of the building and surroundings</a:t>
                      </a:r>
                      <a:endParaRPr lang="en-US" sz="2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State of Building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 of </a:t>
                      </a:r>
                      <a:r>
                        <a:rPr lang="en-US" sz="22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subcentres</a:t>
                      </a: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(N=8)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Building in good condition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(75%)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Building in bad condition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(25%)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Building Floor, Ceiling and walls broken at places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 (75%)</a:t>
                      </a: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Boundary wall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Complete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 (12.5%)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Partial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 (37%)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Not there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 (50%)</a:t>
                      </a: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Condition of Plaster, Ceiling, and walls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Good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(37%)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Coming out at few places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(37%)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Very poor condition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(25%)</a:t>
                      </a: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Condition of Floor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Good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(37%)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Coming out at few places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(50%)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Very poor condition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(12.5%)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2400"/>
          <a:ext cx="8534400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400"/>
                <a:gridCol w="35560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2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Patient utilities, Water and Electricity</a:t>
                      </a:r>
                      <a:endParaRPr lang="en-US" sz="2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Utilities Available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 of subcentres (N=8)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Display Boards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65138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</a:t>
                      </a:r>
                      <a:r>
                        <a:rPr lang="en-US" sz="2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8(100</a:t>
                      </a: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Toilets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1( 12%)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Toilets ( Separate for males and females)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Water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(37%)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Electricity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(50%)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Suggestion/complaint box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(87%)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Ambulance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3657600"/>
          <a:ext cx="8534400" cy="313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/>
                <a:gridCol w="3657600"/>
              </a:tblGrid>
              <a:tr h="446314">
                <a:tc gridSpan="2">
                  <a:txBody>
                    <a:bodyPr/>
                    <a:lstStyle/>
                    <a:p>
                      <a:r>
                        <a:rPr lang="en-US" sz="24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Facilities for staff</a:t>
                      </a:r>
                      <a:endParaRPr lang="en-US" sz="2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6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Facilities for staff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 of subcentres (N=8)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46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Residence for ANM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(50%)</a:t>
                      </a:r>
                    </a:p>
                  </a:txBody>
                  <a:tcPr marL="68580" marR="68580" marT="0" marB="0"/>
                </a:tc>
              </a:tr>
              <a:tr h="446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ANMs staying at Sub-center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(37%)</a:t>
                      </a:r>
                    </a:p>
                  </a:txBody>
                  <a:tcPr marL="68580" marR="68580" marT="0" marB="0"/>
                </a:tc>
              </a:tr>
              <a:tr h="446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Residence for MHW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446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Telephone  provided by the department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Nil ( earlier had a CUG)</a:t>
                      </a:r>
                    </a:p>
                  </a:txBody>
                  <a:tcPr marL="68580" marR="68580" marT="0" marB="0"/>
                </a:tc>
              </a:tr>
              <a:tr h="446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Transport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latin typeface="+mn-lt"/>
                <a:cs typeface="Arial" pitchFamily="34" charset="0"/>
              </a:rPr>
              <a:t>Barriers &amp; Challenges</a:t>
            </a:r>
            <a:endParaRPr lang="en-US" sz="3200" u="sng" dirty="0"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1816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300" dirty="0" smtClean="0">
                <a:cs typeface="Arial" pitchFamily="34" charset="0"/>
              </a:rPr>
              <a:t>ANMS not staying at Sub-centers</a:t>
            </a:r>
          </a:p>
          <a:p>
            <a:pPr>
              <a:lnSpc>
                <a:spcPct val="170000"/>
              </a:lnSpc>
            </a:pPr>
            <a:r>
              <a:rPr lang="en-US" sz="2300" dirty="0" smtClean="0">
                <a:cs typeface="Arial" pitchFamily="34" charset="0"/>
              </a:rPr>
              <a:t>Sub-centers/SADs not located in the village (</a:t>
            </a:r>
            <a:r>
              <a:rPr lang="en-US" sz="2300" dirty="0" err="1" smtClean="0">
                <a:cs typeface="Arial" pitchFamily="34" charset="0"/>
              </a:rPr>
              <a:t>Diara</a:t>
            </a:r>
            <a:r>
              <a:rPr lang="en-US" sz="2300" dirty="0" smtClean="0">
                <a:cs typeface="Arial" pitchFamily="34" charset="0"/>
              </a:rPr>
              <a:t> and </a:t>
            </a:r>
            <a:r>
              <a:rPr lang="en-US" sz="2300" dirty="0" err="1" smtClean="0">
                <a:cs typeface="Arial" pitchFamily="34" charset="0"/>
              </a:rPr>
              <a:t>Mansoona</a:t>
            </a:r>
            <a:r>
              <a:rPr lang="en-US" sz="2300" dirty="0" smtClean="0">
                <a:cs typeface="Arial" pitchFamily="34" charset="0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en-US" sz="2300" dirty="0" smtClean="0">
                <a:cs typeface="Arial" pitchFamily="34" charset="0"/>
              </a:rPr>
              <a:t>SC/SADs do not have water and  electricity</a:t>
            </a:r>
          </a:p>
          <a:p>
            <a:pPr>
              <a:lnSpc>
                <a:spcPct val="170000"/>
              </a:lnSpc>
            </a:pPr>
            <a:r>
              <a:rPr lang="en-US" sz="2300" dirty="0" smtClean="0">
                <a:cs typeface="Arial" pitchFamily="34" charset="0"/>
              </a:rPr>
              <a:t>Deficiency of manpower. Too much of a rotation.</a:t>
            </a:r>
          </a:p>
          <a:p>
            <a:pPr>
              <a:lnSpc>
                <a:spcPct val="170000"/>
              </a:lnSpc>
            </a:pPr>
            <a:r>
              <a:rPr lang="en-US" sz="2300" dirty="0" smtClean="0">
                <a:cs typeface="Arial" pitchFamily="34" charset="0"/>
              </a:rPr>
              <a:t>Deficiency of </a:t>
            </a:r>
            <a:r>
              <a:rPr lang="en-US" sz="2300" dirty="0" err="1" smtClean="0">
                <a:cs typeface="Arial" pitchFamily="34" charset="0"/>
              </a:rPr>
              <a:t>accomodation</a:t>
            </a:r>
            <a:endParaRPr lang="en-US" sz="2300" dirty="0" smtClean="0">
              <a:cs typeface="Arial" pitchFamily="34" charset="0"/>
            </a:endParaRPr>
          </a:p>
          <a:p>
            <a:pPr>
              <a:lnSpc>
                <a:spcPct val="170000"/>
              </a:lnSpc>
            </a:pPr>
            <a:r>
              <a:rPr lang="en-US" sz="2300" dirty="0" smtClean="0">
                <a:cs typeface="Arial" pitchFamily="34" charset="0"/>
              </a:rPr>
              <a:t>Shortages </a:t>
            </a:r>
            <a:r>
              <a:rPr lang="en-US" sz="2300" dirty="0">
                <a:cs typeface="Arial" pitchFamily="34" charset="0"/>
              </a:rPr>
              <a:t>of </a:t>
            </a:r>
            <a:r>
              <a:rPr lang="en-US" sz="2300" dirty="0" smtClean="0">
                <a:cs typeface="Arial" pitchFamily="34" charset="0"/>
              </a:rPr>
              <a:t>medicines</a:t>
            </a:r>
          </a:p>
          <a:p>
            <a:pPr>
              <a:lnSpc>
                <a:spcPct val="170000"/>
              </a:lnSpc>
            </a:pPr>
            <a:r>
              <a:rPr lang="en-US" sz="2300" dirty="0" smtClean="0">
                <a:cs typeface="Arial" pitchFamily="34" charset="0"/>
              </a:rPr>
              <a:t>Located away from Road head</a:t>
            </a:r>
          </a:p>
          <a:p>
            <a:pPr>
              <a:lnSpc>
                <a:spcPct val="170000"/>
              </a:lnSpc>
            </a:pPr>
            <a:r>
              <a:rPr lang="en-US" sz="2300" dirty="0" smtClean="0">
                <a:cs typeface="Arial" pitchFamily="34" charset="0"/>
              </a:rPr>
              <a:t>ANM not posted to a sub-center</a:t>
            </a:r>
          </a:p>
          <a:p>
            <a:pPr>
              <a:buNone/>
            </a:pPr>
            <a:endParaRPr lang="en-US" sz="2200" dirty="0" smtClean="0"/>
          </a:p>
          <a:p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latin typeface="+mn-lt"/>
                <a:cs typeface="Arial" pitchFamily="34" charset="0"/>
              </a:rPr>
              <a:t>Qualitative Assessment : </a:t>
            </a:r>
            <a:r>
              <a:rPr lang="en-US" sz="3200" u="sng" smtClean="0">
                <a:latin typeface="+mn-lt"/>
                <a:cs typeface="Arial" pitchFamily="34" charset="0"/>
              </a:rPr>
              <a:t>Interaction </a:t>
            </a:r>
            <a:endParaRPr lang="en-US" sz="3200" u="sng" dirty="0"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763000" cy="601980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70000"/>
              </a:lnSpc>
            </a:pPr>
            <a:r>
              <a:rPr lang="en-US" sz="7200" dirty="0" smtClean="0">
                <a:cs typeface="Arial" pitchFamily="34" charset="0"/>
              </a:rPr>
              <a:t>     Due </a:t>
            </a:r>
            <a:r>
              <a:rPr lang="en-US" sz="7200" dirty="0">
                <a:cs typeface="Arial" pitchFamily="34" charset="0"/>
              </a:rPr>
              <a:t>to location of the SAD, very few patients come to the </a:t>
            </a:r>
            <a:r>
              <a:rPr lang="en-US" sz="7200" dirty="0" smtClean="0">
                <a:cs typeface="Arial" pitchFamily="34" charset="0"/>
              </a:rPr>
              <a:t>SAD, no patient suffering </a:t>
            </a:r>
            <a:r>
              <a:rPr lang="en-US" sz="7200" dirty="0">
                <a:cs typeface="Arial" pitchFamily="34" charset="0"/>
              </a:rPr>
              <a:t>from Joint pain. </a:t>
            </a:r>
          </a:p>
          <a:p>
            <a:pPr marL="0" lvl="0" indent="0">
              <a:lnSpc>
                <a:spcPct val="170000"/>
              </a:lnSpc>
            </a:pPr>
            <a:r>
              <a:rPr lang="en-US" sz="7200" dirty="0" smtClean="0">
                <a:cs typeface="Arial" pitchFamily="34" charset="0"/>
              </a:rPr>
              <a:t>     SAD/SC has </a:t>
            </a:r>
            <a:r>
              <a:rPr lang="en-US" sz="7200" dirty="0">
                <a:cs typeface="Arial" pitchFamily="34" charset="0"/>
              </a:rPr>
              <a:t>been reconstructed again at the same location </a:t>
            </a:r>
            <a:r>
              <a:rPr lang="en-US" sz="7200" dirty="0" smtClean="0">
                <a:cs typeface="Arial" pitchFamily="34" charset="0"/>
              </a:rPr>
              <a:t>in spite </a:t>
            </a:r>
            <a:r>
              <a:rPr lang="en-US" sz="7200" dirty="0">
                <a:cs typeface="Arial" pitchFamily="34" charset="0"/>
              </a:rPr>
              <a:t>of it being distant </a:t>
            </a:r>
            <a:r>
              <a:rPr lang="en-US" sz="7200" dirty="0" smtClean="0">
                <a:cs typeface="Arial" pitchFamily="34" charset="0"/>
              </a:rPr>
              <a:t>  from </a:t>
            </a:r>
            <a:r>
              <a:rPr lang="en-US" sz="7200" dirty="0">
                <a:cs typeface="Arial" pitchFamily="34" charset="0"/>
              </a:rPr>
              <a:t>the </a:t>
            </a:r>
            <a:r>
              <a:rPr lang="en-US" sz="7200" dirty="0" smtClean="0">
                <a:cs typeface="Arial" pitchFamily="34" charset="0"/>
              </a:rPr>
              <a:t>RH.</a:t>
            </a:r>
            <a:endParaRPr lang="en-US" sz="7200" dirty="0">
              <a:cs typeface="Arial" pitchFamily="34" charset="0"/>
            </a:endParaRPr>
          </a:p>
          <a:p>
            <a:pPr lvl="0">
              <a:lnSpc>
                <a:spcPct val="170000"/>
              </a:lnSpc>
            </a:pPr>
            <a:r>
              <a:rPr lang="en-US" sz="7200" dirty="0">
                <a:cs typeface="Arial" pitchFamily="34" charset="0"/>
              </a:rPr>
              <a:t>No proper chair for the MO IC and benches for the Patients have been provided.</a:t>
            </a:r>
          </a:p>
          <a:p>
            <a:pPr marL="0" lvl="0" indent="0">
              <a:lnSpc>
                <a:spcPct val="170000"/>
              </a:lnSpc>
            </a:pPr>
            <a:r>
              <a:rPr lang="en-US" sz="7200" dirty="0" smtClean="0">
                <a:cs typeface="Arial" pitchFamily="34" charset="0"/>
              </a:rPr>
              <a:t>     No </a:t>
            </a:r>
            <a:r>
              <a:rPr lang="en-US" sz="7200" dirty="0">
                <a:cs typeface="Arial" pitchFamily="34" charset="0"/>
              </a:rPr>
              <a:t>deliveries can be undertaken due to location and non availability of water at the Sub center. </a:t>
            </a:r>
            <a:r>
              <a:rPr lang="en-US" sz="7200" dirty="0" smtClean="0">
                <a:cs typeface="Arial" pitchFamily="34" charset="0"/>
              </a:rPr>
              <a:t>Saline is being used by doctors to wash hands for and after dressing.</a:t>
            </a:r>
            <a:endParaRPr lang="en-US" sz="7200" dirty="0">
              <a:cs typeface="Arial" pitchFamily="34" charset="0"/>
            </a:endParaRPr>
          </a:p>
          <a:p>
            <a:pPr marL="49213" indent="-49213">
              <a:lnSpc>
                <a:spcPct val="170000"/>
              </a:lnSpc>
            </a:pPr>
            <a:r>
              <a:rPr lang="en-US" sz="7200" dirty="0" smtClean="0">
                <a:cs typeface="Arial" pitchFamily="34" charset="0"/>
              </a:rPr>
              <a:t>      SC is </a:t>
            </a:r>
            <a:r>
              <a:rPr lang="en-US" sz="7200" dirty="0">
                <a:cs typeface="Arial" pitchFamily="34" charset="0"/>
              </a:rPr>
              <a:t>away from the Village and a </a:t>
            </a:r>
            <a:r>
              <a:rPr lang="en-US" sz="7200" dirty="0" smtClean="0">
                <a:cs typeface="Arial" pitchFamily="34" charset="0"/>
              </a:rPr>
              <a:t>path through </a:t>
            </a:r>
            <a:r>
              <a:rPr lang="en-US" sz="7200" dirty="0">
                <a:cs typeface="Arial" pitchFamily="34" charset="0"/>
              </a:rPr>
              <a:t>the Jungle leads to the </a:t>
            </a:r>
            <a:r>
              <a:rPr lang="en-US" sz="7200" dirty="0" err="1">
                <a:cs typeface="Arial" pitchFamily="34" charset="0"/>
              </a:rPr>
              <a:t>Subcentre</a:t>
            </a:r>
            <a:r>
              <a:rPr lang="en-US" sz="7200" dirty="0">
                <a:cs typeface="Arial" pitchFamily="34" charset="0"/>
              </a:rPr>
              <a:t>. </a:t>
            </a:r>
            <a:r>
              <a:rPr lang="en-US" sz="7200" dirty="0" smtClean="0">
                <a:cs typeface="Arial" pitchFamily="34" charset="0"/>
              </a:rPr>
              <a:t>  Inhabited </a:t>
            </a:r>
            <a:r>
              <a:rPr lang="en-US" sz="7200" dirty="0">
                <a:cs typeface="Arial" pitchFamily="34" charset="0"/>
              </a:rPr>
              <a:t>by wild bears and Leopards. </a:t>
            </a:r>
            <a:endParaRPr lang="en-US" sz="7200" dirty="0" smtClean="0">
              <a:cs typeface="Arial" pitchFamily="34" charset="0"/>
            </a:endParaRPr>
          </a:p>
          <a:p>
            <a:pPr>
              <a:lnSpc>
                <a:spcPct val="170000"/>
              </a:lnSpc>
            </a:pPr>
            <a:r>
              <a:rPr lang="en-US" sz="7200" dirty="0" smtClean="0">
                <a:cs typeface="Arial" pitchFamily="34" charset="0"/>
              </a:rPr>
              <a:t>Villagers </a:t>
            </a:r>
            <a:r>
              <a:rPr lang="en-US" sz="7200" dirty="0">
                <a:cs typeface="Arial" pitchFamily="34" charset="0"/>
              </a:rPr>
              <a:t>are apprehensive about getting their children </a:t>
            </a:r>
            <a:r>
              <a:rPr lang="en-US" sz="7200" dirty="0" smtClean="0">
                <a:cs typeface="Arial" pitchFamily="34" charset="0"/>
              </a:rPr>
              <a:t>immunized</a:t>
            </a:r>
          </a:p>
          <a:p>
            <a:pPr>
              <a:lnSpc>
                <a:spcPct val="170000"/>
              </a:lnSpc>
            </a:pPr>
            <a:r>
              <a:rPr lang="en-US" sz="7200" dirty="0">
                <a:cs typeface="Arial" pitchFamily="34" charset="0"/>
              </a:rPr>
              <a:t> ANM has dedicated one room in her own </a:t>
            </a:r>
            <a:r>
              <a:rPr lang="en-US" sz="7200" dirty="0" smtClean="0">
                <a:cs typeface="Arial" pitchFamily="34" charset="0"/>
              </a:rPr>
              <a:t>house</a:t>
            </a:r>
          </a:p>
          <a:p>
            <a:pPr>
              <a:lnSpc>
                <a:spcPct val="170000"/>
              </a:lnSpc>
            </a:pPr>
            <a:r>
              <a:rPr lang="en-US" sz="7200" dirty="0">
                <a:cs typeface="Arial" pitchFamily="34" charset="0"/>
              </a:rPr>
              <a:t> </a:t>
            </a:r>
            <a:r>
              <a:rPr lang="en-US" sz="7200" dirty="0" err="1">
                <a:cs typeface="Arial" pitchFamily="34" charset="0"/>
              </a:rPr>
              <a:t>Subcentre</a:t>
            </a:r>
            <a:r>
              <a:rPr lang="en-US" sz="7200" dirty="0">
                <a:cs typeface="Arial" pitchFamily="34" charset="0"/>
              </a:rPr>
              <a:t> </a:t>
            </a:r>
            <a:r>
              <a:rPr lang="en-US" sz="7200" dirty="0" smtClean="0">
                <a:cs typeface="Arial" pitchFamily="34" charset="0"/>
              </a:rPr>
              <a:t> </a:t>
            </a:r>
            <a:r>
              <a:rPr lang="en-US" sz="7200" dirty="0">
                <a:cs typeface="Arial" pitchFamily="34" charset="0"/>
              </a:rPr>
              <a:t>is located around 1.5 </a:t>
            </a:r>
            <a:r>
              <a:rPr lang="en-US" sz="7200" dirty="0" err="1">
                <a:cs typeface="Arial" pitchFamily="34" charset="0"/>
              </a:rPr>
              <a:t>Kms</a:t>
            </a:r>
            <a:r>
              <a:rPr lang="en-US" sz="7200" dirty="0">
                <a:cs typeface="Arial" pitchFamily="34" charset="0"/>
              </a:rPr>
              <a:t> away from the Village at a hill </a:t>
            </a:r>
            <a:r>
              <a:rPr lang="en-US" sz="7200" dirty="0" smtClean="0">
                <a:cs typeface="Arial" pitchFamily="34" charset="0"/>
              </a:rPr>
              <a:t>top</a:t>
            </a:r>
          </a:p>
          <a:p>
            <a:pPr>
              <a:lnSpc>
                <a:spcPct val="170000"/>
              </a:lnSpc>
            </a:pPr>
            <a:r>
              <a:rPr lang="en-US" sz="7200" dirty="0">
                <a:cs typeface="Arial" pitchFamily="34" charset="0"/>
              </a:rPr>
              <a:t> </a:t>
            </a:r>
            <a:r>
              <a:rPr lang="en-US" sz="7200" dirty="0" smtClean="0">
                <a:cs typeface="Arial" pitchFamily="34" charset="0"/>
              </a:rPr>
              <a:t>Shows another  SC across in a opposite mountain at </a:t>
            </a:r>
            <a:r>
              <a:rPr lang="en-US" sz="7200" dirty="0" err="1" smtClean="0">
                <a:cs typeface="Arial" pitchFamily="34" charset="0"/>
              </a:rPr>
              <a:t>Jaggibhagwan</a:t>
            </a:r>
            <a:endParaRPr lang="en-US" sz="7200" dirty="0" smtClean="0">
              <a:cs typeface="Arial" pitchFamily="34" charset="0"/>
            </a:endParaRPr>
          </a:p>
          <a:p>
            <a:pPr>
              <a:lnSpc>
                <a:spcPct val="170000"/>
              </a:lnSpc>
            </a:pPr>
            <a:r>
              <a:rPr lang="en-US" sz="7200" dirty="0" smtClean="0">
                <a:cs typeface="Arial" pitchFamily="34" charset="0"/>
              </a:rPr>
              <a:t> I purchase  few  medicines myself.</a:t>
            </a:r>
            <a:endParaRPr lang="en-US" sz="7200" dirty="0">
              <a:cs typeface="Arial" pitchFamily="34" charset="0"/>
            </a:endParaRPr>
          </a:p>
          <a:p>
            <a:pPr lvl="0"/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10600" cy="1524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u="sng" dirty="0" smtClean="0">
                <a:latin typeface="+mn-lt"/>
                <a:cs typeface="Arial" pitchFamily="34" charset="0"/>
              </a:rPr>
              <a:t>To evaluate the existing coverage of RCH services related to antenatal checkups,  immunization services, Institutional/safe deliveries, and  JSY Beneficiaries </a:t>
            </a:r>
            <a:r>
              <a:rPr lang="en-US" sz="9600" u="sng" dirty="0" smtClean="0"/>
              <a:t/>
            </a:r>
            <a:br>
              <a:rPr lang="en-US" sz="9600" u="sng" dirty="0" smtClean="0"/>
            </a:br>
            <a:endParaRPr lang="en-US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187700"/>
            <a:ext cx="28956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aman\Downloads\PHOTO-2018-05-11-11-05-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200400"/>
            <a:ext cx="27432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aman\Desktop\AHADEV\phata\2018-05-09-PHOTO-000000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200400"/>
            <a:ext cx="27432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76200"/>
          <a:ext cx="8382000" cy="6652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  <a:gridCol w="1676400"/>
              </a:tblGrid>
              <a:tr h="464538">
                <a:tc gridSpan="5">
                  <a:txBody>
                    <a:bodyPr/>
                    <a:lstStyle/>
                    <a:p>
                      <a:r>
                        <a:rPr lang="en-US" sz="22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Antenatal, Natal and Post Natal Care</a:t>
                      </a:r>
                      <a:endParaRPr lang="en-US" sz="2200" i="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71444">
                <a:tc>
                  <a:txBody>
                    <a:bodyPr/>
                    <a:lstStyle/>
                    <a:p>
                      <a:pPr marL="0" marR="0" indent="12573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Mothers with children &lt; age 2 years 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Pregnant women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Total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4538">
                <a:tc gridSpan="5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ANC received at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45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Subcentre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L="68580" marR="68580" marT="0" marB="0"/>
                </a:tc>
              </a:tr>
              <a:tr h="4645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4645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4645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Dist Hospital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</a:tr>
              <a:tr h="4645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Home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464538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Pregnancy registered at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45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Subcentre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68580" marR="68580" marT="0" marB="0"/>
                </a:tc>
              </a:tr>
              <a:tr h="4645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Anganwadi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</a:tr>
              <a:tr h="4645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Dist Hospital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380998"/>
          <a:ext cx="8686800" cy="569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/>
                <a:gridCol w="1737360"/>
                <a:gridCol w="1737360"/>
                <a:gridCol w="1737360"/>
                <a:gridCol w="1737360"/>
              </a:tblGrid>
              <a:tr h="474785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 dirty="0">
                          <a:latin typeface="Times New Roman"/>
                          <a:ea typeface="Calibri"/>
                          <a:cs typeface="Arial"/>
                        </a:rPr>
                        <a:t>No of IFA tablets received from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47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Sub-center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7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19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79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47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Hospital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4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17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47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Yet to get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-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4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4785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>
                          <a:latin typeface="Times New Roman"/>
                          <a:ea typeface="Calibri"/>
                          <a:cs typeface="Arial"/>
                        </a:rPr>
                        <a:t>Tetanus Injection Given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47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Yes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9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88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47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Yet to get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-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4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47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Don’t know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8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4785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>
                          <a:latin typeface="Times New Roman"/>
                          <a:ea typeface="Calibri"/>
                          <a:cs typeface="Arial"/>
                        </a:rPr>
                        <a:t>Motivated by whom for ANC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47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ANM/ASHA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5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9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14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58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47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ANM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5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4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9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37.5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47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ASHA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-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4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04802"/>
          <a:ext cx="8229600" cy="6116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470486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 dirty="0">
                          <a:latin typeface="Times New Roman"/>
                          <a:ea typeface="Calibri"/>
                          <a:cs typeface="Arial"/>
                        </a:rPr>
                        <a:t>Delivery conducted by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Doctor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ANM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6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6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60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Staff Nurse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DAI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0486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>
                          <a:latin typeface="Times New Roman"/>
                          <a:ea typeface="Calibri"/>
                          <a:cs typeface="Arial"/>
                        </a:rPr>
                        <a:t>Mode of Transport taken to reach the Delivery location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Ambulance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6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6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60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Jeep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At home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0486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>
                          <a:latin typeface="Times New Roman"/>
                          <a:ea typeface="Calibri"/>
                          <a:cs typeface="Arial"/>
                        </a:rPr>
                        <a:t>Transport arranged by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ASHA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6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6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60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Family  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20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0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At Home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NA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2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Arial"/>
                        </a:rPr>
                        <a:t>20</a:t>
                      </a:r>
                      <a:endParaRPr lang="en-US" sz="2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Demographic and Health profile of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Uttarakhand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State compared to India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295400"/>
          <a:ext cx="8305800" cy="5223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400"/>
                <a:gridCol w="1143000"/>
                <a:gridCol w="1676400"/>
              </a:tblGrid>
              <a:tr h="457200">
                <a:tc>
                  <a:txBody>
                    <a:bodyPr/>
                    <a:lstStyle/>
                    <a:p>
                      <a:pPr marL="635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Indicator</a:t>
                      </a:r>
                      <a:endParaRPr lang="en-U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2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UKhand</a:t>
                      </a:r>
                      <a:endParaRPr lang="en-U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2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India</a:t>
                      </a:r>
                      <a:endParaRPr lang="en-U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635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Total population  (in millions)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12.11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635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Rural population (% Census 2001)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68.88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635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Population density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>
                          <a:latin typeface="Times New Roman" pitchFamily="18" charset="0"/>
                          <a:cs typeface="Times New Roman" pitchFamily="18" charset="0"/>
                        </a:rPr>
                        <a:t>382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635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Institutional deliveries (% of total -NFHS III)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40.8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635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Infant Mortality Rate (SRS 2011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635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Maternal Mortality Ratio (SRS 2011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212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635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Sex Ratio (Census 2001)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962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942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635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Complete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Immunisation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  (%NFHS- III)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62.99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43.5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381000"/>
          <a:ext cx="8534400" cy="5943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880"/>
                <a:gridCol w="1706880"/>
                <a:gridCol w="1706880"/>
                <a:gridCol w="1706880"/>
                <a:gridCol w="1706880"/>
              </a:tblGrid>
              <a:tr h="1013114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Received </a:t>
                      </a:r>
                      <a:r>
                        <a:rPr lang="en-US" sz="22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Govt</a:t>
                      </a:r>
                      <a:r>
                        <a:rPr lang="en-US" sz="2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Financial assistance ( JSY)</a:t>
                      </a:r>
                      <a:endParaRPr lang="en-US" sz="2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en-US" sz="2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08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</a:tr>
              <a:tr h="4108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Don’t know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410874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First, check up of child at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08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</a:tr>
              <a:tr h="4108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4108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Hospital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</a:tr>
              <a:tr h="4108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Home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410874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Exclusive breast feeding for</a:t>
                      </a:r>
                      <a:endParaRPr lang="en-US" sz="2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08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months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</a:tr>
              <a:tr h="4108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months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410874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Vaccination carried out</a:t>
                      </a:r>
                      <a:endParaRPr lang="en-US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08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Complete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53075" algn="l"/>
                        </a:tabLst>
                      </a:pPr>
                      <a:r>
                        <a:rPr lang="en-US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To understand the extent of ANMs and ASHA’s involvement in the provision of care and the barriers and challenges faced by them</a:t>
            </a:r>
            <a:r>
              <a:rPr lang="en-US" sz="9600" dirty="0" smtClean="0"/>
              <a:t/>
            </a:r>
            <a:br>
              <a:rPr lang="en-US" sz="9600" dirty="0" smtClean="0"/>
            </a:br>
            <a:endParaRPr lang="en-US" dirty="0"/>
          </a:p>
        </p:txBody>
      </p:sp>
      <p:pic>
        <p:nvPicPr>
          <p:cNvPr id="3" name="Picture 2" descr="C:\Users\aman\Downloads\PHOTO-2018-05-11-11-03-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14400" y="2667000"/>
            <a:ext cx="2895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aman\Desktop\AHADEV\IMG_95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219700" y="2628901"/>
            <a:ext cx="28956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0592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ANMs under PHC </a:t>
            </a:r>
            <a:r>
              <a:rPr lang="en-IN" dirty="0" err="1" smtClean="0"/>
              <a:t>Ukhimath</a:t>
            </a:r>
            <a:r>
              <a:rPr lang="en-IN" dirty="0" smtClean="0"/>
              <a:t> have an experience </a:t>
            </a:r>
            <a:r>
              <a:rPr lang="en-IN" dirty="0" err="1" smtClean="0"/>
              <a:t>atleast</a:t>
            </a:r>
            <a:r>
              <a:rPr lang="en-IN" dirty="0" smtClean="0"/>
              <a:t> of more than  25 years, except one recently posted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Result from coverage of RCH services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17220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US" dirty="0" smtClean="0"/>
              <a:t> </a:t>
            </a:r>
            <a:endParaRPr lang="en-US" dirty="0"/>
          </a:p>
          <a:p>
            <a:pPr lvl="0" algn="just">
              <a:lnSpc>
                <a:spcPct val="170000"/>
              </a:lnSpc>
            </a:pPr>
            <a:r>
              <a:rPr lang="en-US" sz="8000" b="1" dirty="0">
                <a:cs typeface="Times New Roman" pitchFamily="18" charset="0"/>
              </a:rPr>
              <a:t>Trend of early marriages and Pregnancy</a:t>
            </a:r>
            <a:r>
              <a:rPr lang="en-US" sz="8000" dirty="0">
                <a:cs typeface="Times New Roman" pitchFamily="18" charset="0"/>
              </a:rPr>
              <a:t>: </a:t>
            </a:r>
            <a:r>
              <a:rPr lang="en-US" sz="8000" dirty="0" smtClean="0">
                <a:cs typeface="Times New Roman" pitchFamily="18" charset="0"/>
              </a:rPr>
              <a:t> By </a:t>
            </a:r>
            <a:r>
              <a:rPr lang="en-US" sz="8000" dirty="0">
                <a:cs typeface="Times New Roman" pitchFamily="18" charset="0"/>
              </a:rPr>
              <a:t>age of 23, 82 % were married and 79%  were pregnant with first </a:t>
            </a:r>
            <a:r>
              <a:rPr lang="en-US" sz="8000" dirty="0" smtClean="0">
                <a:cs typeface="Times New Roman" pitchFamily="18" charset="0"/>
              </a:rPr>
              <a:t>child</a:t>
            </a:r>
            <a:endParaRPr lang="en-US" sz="8000" dirty="0"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</a:pPr>
            <a:r>
              <a:rPr lang="en-US" sz="8000" b="1" dirty="0">
                <a:cs typeface="Times New Roman" pitchFamily="18" charset="0"/>
              </a:rPr>
              <a:t>Educational Qualification </a:t>
            </a:r>
            <a:r>
              <a:rPr lang="en-US" sz="8000" dirty="0">
                <a:cs typeface="Times New Roman" pitchFamily="18" charset="0"/>
              </a:rPr>
              <a:t>: </a:t>
            </a:r>
            <a:r>
              <a:rPr lang="en-US" sz="8000" dirty="0" smtClean="0">
                <a:cs typeface="Times New Roman" pitchFamily="18" charset="0"/>
              </a:rPr>
              <a:t>33% were </a:t>
            </a:r>
            <a:r>
              <a:rPr lang="en-US" sz="8000" dirty="0">
                <a:cs typeface="Times New Roman" pitchFamily="18" charset="0"/>
              </a:rPr>
              <a:t>educated only till class 10</a:t>
            </a:r>
            <a:r>
              <a:rPr lang="en-US" sz="8000" baseline="30000" dirty="0">
                <a:cs typeface="Times New Roman" pitchFamily="18" charset="0"/>
              </a:rPr>
              <a:t>th</a:t>
            </a:r>
            <a:r>
              <a:rPr lang="en-US" sz="8000" dirty="0">
                <a:cs typeface="Times New Roman" pitchFamily="18" charset="0"/>
              </a:rPr>
              <a:t>, </a:t>
            </a:r>
            <a:r>
              <a:rPr lang="en-US" sz="8000" dirty="0" smtClean="0">
                <a:cs typeface="Times New Roman" pitchFamily="18" charset="0"/>
              </a:rPr>
              <a:t>50 % from </a:t>
            </a:r>
            <a:r>
              <a:rPr lang="en-US" sz="8000" dirty="0">
                <a:cs typeface="Times New Roman" pitchFamily="18" charset="0"/>
              </a:rPr>
              <a:t>class 10</a:t>
            </a:r>
            <a:r>
              <a:rPr lang="en-US" sz="8000" baseline="30000" dirty="0">
                <a:cs typeface="Times New Roman" pitchFamily="18" charset="0"/>
              </a:rPr>
              <a:t>th</a:t>
            </a:r>
            <a:r>
              <a:rPr lang="en-US" sz="8000" dirty="0">
                <a:cs typeface="Times New Roman" pitchFamily="18" charset="0"/>
              </a:rPr>
              <a:t> to class 12</a:t>
            </a:r>
            <a:r>
              <a:rPr lang="en-US" sz="8000" baseline="30000" dirty="0">
                <a:cs typeface="Times New Roman" pitchFamily="18" charset="0"/>
              </a:rPr>
              <a:t>th</a:t>
            </a:r>
            <a:r>
              <a:rPr lang="en-US" sz="8000" dirty="0">
                <a:cs typeface="Times New Roman" pitchFamily="18" charset="0"/>
              </a:rPr>
              <a:t> and </a:t>
            </a:r>
            <a:r>
              <a:rPr lang="en-US" sz="8000" dirty="0" smtClean="0">
                <a:cs typeface="Times New Roman" pitchFamily="18" charset="0"/>
              </a:rPr>
              <a:t>17% </a:t>
            </a:r>
            <a:r>
              <a:rPr lang="en-US" sz="8000" dirty="0">
                <a:cs typeface="Times New Roman" pitchFamily="18" charset="0"/>
              </a:rPr>
              <a:t>were graduates and postgraduates. </a:t>
            </a:r>
          </a:p>
          <a:p>
            <a:pPr lvl="0" algn="just">
              <a:lnSpc>
                <a:spcPct val="170000"/>
              </a:lnSpc>
            </a:pPr>
            <a:r>
              <a:rPr lang="en-US" sz="8000" b="1" dirty="0">
                <a:cs typeface="Times New Roman" pitchFamily="18" charset="0"/>
              </a:rPr>
              <a:t>Occupation:</a:t>
            </a:r>
            <a:r>
              <a:rPr lang="en-US" sz="8000" dirty="0">
                <a:cs typeface="Times New Roman" pitchFamily="18" charset="0"/>
              </a:rPr>
              <a:t>  All the respondents practiced Agriculture as Occupation, </a:t>
            </a:r>
            <a:r>
              <a:rPr lang="en-US" sz="8000" dirty="0" smtClean="0">
                <a:cs typeface="Times New Roman" pitchFamily="18" charset="0"/>
              </a:rPr>
              <a:t>92% stayed </a:t>
            </a:r>
            <a:r>
              <a:rPr lang="en-US" sz="8000" dirty="0">
                <a:cs typeface="Times New Roman" pitchFamily="18" charset="0"/>
              </a:rPr>
              <a:t>with their husband and only </a:t>
            </a:r>
            <a:r>
              <a:rPr lang="en-US" sz="8000" dirty="0" smtClean="0">
                <a:cs typeface="Times New Roman" pitchFamily="18" charset="0"/>
              </a:rPr>
              <a:t>8% </a:t>
            </a:r>
            <a:r>
              <a:rPr lang="en-US" sz="8000" dirty="0">
                <a:cs typeface="Times New Roman" pitchFamily="18" charset="0"/>
              </a:rPr>
              <a:t>had their husbands away</a:t>
            </a:r>
            <a:r>
              <a:rPr lang="en-US" sz="8000" dirty="0" smtClean="0">
                <a:cs typeface="Times New Roman" pitchFamily="18" charset="0"/>
              </a:rPr>
              <a:t>.</a:t>
            </a:r>
            <a:endParaRPr lang="en-US" sz="8000" dirty="0"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</a:pPr>
            <a:r>
              <a:rPr lang="en-US" sz="8000" dirty="0">
                <a:cs typeface="Times New Roman" pitchFamily="18" charset="0"/>
              </a:rPr>
              <a:t> </a:t>
            </a:r>
            <a:r>
              <a:rPr lang="en-US" sz="8000" b="1" dirty="0">
                <a:cs typeface="Times New Roman" pitchFamily="18" charset="0"/>
              </a:rPr>
              <a:t>ANC Care and Pregnancy Registration: </a:t>
            </a:r>
            <a:r>
              <a:rPr lang="en-US" sz="8000" dirty="0" smtClean="0">
                <a:cs typeface="Times New Roman" pitchFamily="18" charset="0"/>
              </a:rPr>
              <a:t>Maximum </a:t>
            </a:r>
            <a:r>
              <a:rPr lang="en-US" sz="8000" dirty="0">
                <a:cs typeface="Times New Roman" pitchFamily="18" charset="0"/>
              </a:rPr>
              <a:t>of the Pregnancies </a:t>
            </a:r>
            <a:r>
              <a:rPr lang="en-US" sz="8000" dirty="0" smtClean="0">
                <a:cs typeface="Times New Roman" pitchFamily="18" charset="0"/>
              </a:rPr>
              <a:t> 75% </a:t>
            </a:r>
            <a:r>
              <a:rPr lang="en-US" sz="8000" dirty="0">
                <a:cs typeface="Times New Roman" pitchFamily="18" charset="0"/>
              </a:rPr>
              <a:t>have been registered at sub-center.</a:t>
            </a:r>
          </a:p>
          <a:p>
            <a:pPr lvl="0" algn="just">
              <a:lnSpc>
                <a:spcPct val="170000"/>
              </a:lnSpc>
            </a:pPr>
            <a:r>
              <a:rPr lang="en-US" sz="8000" b="1" dirty="0">
                <a:cs typeface="Times New Roman" pitchFamily="18" charset="0"/>
              </a:rPr>
              <a:t>IFA Tablets and Tetanus Injection:</a:t>
            </a:r>
            <a:r>
              <a:rPr lang="en-US" sz="8000" dirty="0">
                <a:cs typeface="Times New Roman" pitchFamily="18" charset="0"/>
              </a:rPr>
              <a:t> </a:t>
            </a:r>
            <a:r>
              <a:rPr lang="en-US" sz="8000" dirty="0" smtClean="0">
                <a:cs typeface="Times New Roman" pitchFamily="18" charset="0"/>
              </a:rPr>
              <a:t>79% </a:t>
            </a:r>
            <a:r>
              <a:rPr lang="en-US" sz="8000" dirty="0">
                <a:cs typeface="Times New Roman" pitchFamily="18" charset="0"/>
              </a:rPr>
              <a:t>have received IFA tablets from the Sub-center itself. </a:t>
            </a:r>
            <a:r>
              <a:rPr lang="en-US" sz="8000" dirty="0" smtClean="0">
                <a:cs typeface="Times New Roman" pitchFamily="18" charset="0"/>
              </a:rPr>
              <a:t>88% </a:t>
            </a:r>
            <a:r>
              <a:rPr lang="en-US" sz="8000" dirty="0">
                <a:cs typeface="Times New Roman" pitchFamily="18" charset="0"/>
              </a:rPr>
              <a:t>respondents had received two tetanus </a:t>
            </a:r>
            <a:r>
              <a:rPr lang="en-US" sz="8000" dirty="0" smtClean="0">
                <a:cs typeface="Times New Roman" pitchFamily="18" charset="0"/>
              </a:rPr>
              <a:t>injections</a:t>
            </a:r>
            <a:endParaRPr lang="en-US" sz="8000" dirty="0"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</a:pPr>
            <a:r>
              <a:rPr lang="en-US" sz="8000" b="1" dirty="0">
                <a:cs typeface="Times New Roman" pitchFamily="18" charset="0"/>
              </a:rPr>
              <a:t>Delivery conducted by</a:t>
            </a:r>
            <a:r>
              <a:rPr lang="en-US" sz="8000" dirty="0">
                <a:cs typeface="Times New Roman" pitchFamily="18" charset="0"/>
              </a:rPr>
              <a:t> : </a:t>
            </a:r>
            <a:r>
              <a:rPr lang="en-US" sz="8000" dirty="0" smtClean="0">
                <a:cs typeface="Times New Roman" pitchFamily="18" charset="0"/>
              </a:rPr>
              <a:t>60%  </a:t>
            </a:r>
            <a:r>
              <a:rPr lang="en-US" sz="8000" dirty="0">
                <a:cs typeface="Times New Roman" pitchFamily="18" charset="0"/>
              </a:rPr>
              <a:t>deliveries have been conducted by </a:t>
            </a:r>
            <a:r>
              <a:rPr lang="en-US" sz="8000" dirty="0" smtClean="0">
                <a:cs typeface="Times New Roman" pitchFamily="18" charset="0"/>
              </a:rPr>
              <a:t>ANMs</a:t>
            </a:r>
            <a:endParaRPr lang="en-US" sz="8000" dirty="0"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</a:pPr>
            <a:r>
              <a:rPr lang="en-US" sz="8000" b="1" dirty="0">
                <a:cs typeface="Times New Roman" pitchFamily="18" charset="0"/>
              </a:rPr>
              <a:t>Mode of Transport </a:t>
            </a:r>
            <a:r>
              <a:rPr lang="en-US" sz="8000" dirty="0">
                <a:cs typeface="Times New Roman" pitchFamily="18" charset="0"/>
              </a:rPr>
              <a:t>: </a:t>
            </a:r>
            <a:r>
              <a:rPr lang="en-US" sz="8000" dirty="0" smtClean="0">
                <a:cs typeface="Times New Roman" pitchFamily="18" charset="0"/>
              </a:rPr>
              <a:t>60% </a:t>
            </a:r>
            <a:r>
              <a:rPr lang="en-US" sz="8000" dirty="0">
                <a:cs typeface="Times New Roman" pitchFamily="18" charset="0"/>
              </a:rPr>
              <a:t>have used </a:t>
            </a:r>
            <a:r>
              <a:rPr lang="en-US" sz="8000" dirty="0" smtClean="0">
                <a:cs typeface="Times New Roman" pitchFamily="18" charset="0"/>
              </a:rPr>
              <a:t>Ambulance arranged </a:t>
            </a:r>
            <a:r>
              <a:rPr lang="en-US" sz="8000" dirty="0">
                <a:cs typeface="Times New Roman" pitchFamily="18" charset="0"/>
              </a:rPr>
              <a:t>by </a:t>
            </a:r>
            <a:r>
              <a:rPr lang="en-US" sz="8000" dirty="0" smtClean="0">
                <a:cs typeface="Times New Roman" pitchFamily="18" charset="0"/>
              </a:rPr>
              <a:t>ASHA</a:t>
            </a:r>
            <a:endParaRPr lang="en-US" sz="8000" dirty="0"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</a:pPr>
            <a:r>
              <a:rPr lang="en-US" sz="8000" b="1" dirty="0">
                <a:cs typeface="Times New Roman" pitchFamily="18" charset="0"/>
              </a:rPr>
              <a:t>Financial Assistance under JSY</a:t>
            </a:r>
            <a:r>
              <a:rPr lang="en-US" sz="8000" dirty="0">
                <a:cs typeface="Times New Roman" pitchFamily="18" charset="0"/>
              </a:rPr>
              <a:t>: </a:t>
            </a:r>
            <a:r>
              <a:rPr lang="en-US" sz="8000" dirty="0" smtClean="0">
                <a:cs typeface="Times New Roman" pitchFamily="18" charset="0"/>
              </a:rPr>
              <a:t>70% have </a:t>
            </a:r>
            <a:r>
              <a:rPr lang="en-US" sz="8000" dirty="0">
                <a:cs typeface="Times New Roman" pitchFamily="18" charset="0"/>
              </a:rPr>
              <a:t>received assistance as per </a:t>
            </a:r>
            <a:r>
              <a:rPr lang="en-US" sz="8000" dirty="0" smtClean="0">
                <a:cs typeface="Times New Roman" pitchFamily="18" charset="0"/>
              </a:rPr>
              <a:t>JSY</a:t>
            </a:r>
            <a:endParaRPr lang="en-US" sz="80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382000" cy="6096000"/>
          </a:xfrm>
        </p:spPr>
        <p:txBody>
          <a:bodyPr>
            <a:normAutofit fontScale="32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sz="6800" b="1" dirty="0" smtClean="0">
                <a:latin typeface="Times New Roman" pitchFamily="18" charset="0"/>
                <a:cs typeface="Times New Roman" pitchFamily="18" charset="0"/>
              </a:rPr>
              <a:t>First Check up of Child </a:t>
            </a: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: 60%  checkups have taken place at PHC, </a:t>
            </a:r>
          </a:p>
          <a:p>
            <a:pPr lvl="0">
              <a:lnSpc>
                <a:spcPct val="120000"/>
              </a:lnSpc>
            </a:pPr>
            <a:r>
              <a:rPr lang="en-US" sz="6800" b="1" dirty="0" smtClean="0">
                <a:latin typeface="Times New Roman" pitchFamily="18" charset="0"/>
                <a:cs typeface="Times New Roman" pitchFamily="18" charset="0"/>
              </a:rPr>
              <a:t>Breast feeding</a:t>
            </a: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: 90% have breast fed for the entire 6 months</a:t>
            </a:r>
          </a:p>
          <a:p>
            <a:pPr lvl="0">
              <a:lnSpc>
                <a:spcPct val="120000"/>
              </a:lnSpc>
            </a:pPr>
            <a:r>
              <a:rPr lang="en-US" sz="6800" b="1" dirty="0" smtClean="0">
                <a:latin typeface="Times New Roman" pitchFamily="18" charset="0"/>
                <a:cs typeface="Times New Roman" pitchFamily="18" charset="0"/>
              </a:rPr>
              <a:t>All the cases have reported that</a:t>
            </a: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:-</a:t>
            </a:r>
          </a:p>
          <a:p>
            <a:pPr lvl="1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Come to know about the pregnancy within three months</a:t>
            </a:r>
          </a:p>
          <a:p>
            <a:pPr lvl="1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Underwent urine testing</a:t>
            </a:r>
          </a:p>
          <a:p>
            <a:pPr lvl="1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Registered their pregnancy</a:t>
            </a:r>
          </a:p>
          <a:p>
            <a:pPr lvl="1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Received antenatal check four times, except one case who was not aware</a:t>
            </a:r>
          </a:p>
          <a:p>
            <a:pPr lvl="1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Underwent  required checks during ANC</a:t>
            </a:r>
          </a:p>
          <a:p>
            <a:pPr lvl="1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Educated about signs of Pregnancy complications</a:t>
            </a:r>
          </a:p>
          <a:p>
            <a:pPr lvl="1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Advised on MCH activities</a:t>
            </a:r>
          </a:p>
          <a:p>
            <a:pPr marL="465138" lvl="1" indent="-7938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  Received  two Tetanus Injections, except one case who said ‘  Don’t know’</a:t>
            </a:r>
          </a:p>
          <a:p>
            <a:pPr lvl="1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The newborn child was examined within 24 hrs of birth.</a:t>
            </a:r>
          </a:p>
          <a:p>
            <a:pPr lvl="1">
              <a:lnSpc>
                <a:spcPct val="120000"/>
              </a:lnSpc>
            </a:pPr>
            <a:r>
              <a:rPr lang="en-US" sz="6800" dirty="0" smtClean="0">
                <a:latin typeface="Times New Roman" pitchFamily="18" charset="0"/>
                <a:cs typeface="Times New Roman" pitchFamily="18" charset="0"/>
              </a:rPr>
              <a:t>Are aware of care to be given to the newborn child.       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Result from coverage of RCH services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25908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u="sng" dirty="0" smtClean="0">
                <a:latin typeface="+mn-lt"/>
                <a:cs typeface="Times New Roman" pitchFamily="18" charset="0"/>
              </a:rPr>
              <a:t>To learn about the use of technology in the provision of services and from best Practices adopted by non-Public Health centers in the area</a:t>
            </a:r>
            <a:r>
              <a:rPr lang="en-US" sz="9600" dirty="0" smtClean="0"/>
              <a:t/>
            </a:r>
            <a:br>
              <a:rPr lang="en-US" sz="9600" dirty="0" smtClean="0"/>
            </a:b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445" y="3429000"/>
            <a:ext cx="4373355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429000"/>
            <a:ext cx="4360642" cy="3343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u="sng" dirty="0"/>
              <a:t>Youth Foundation </a:t>
            </a:r>
            <a:r>
              <a:rPr lang="en-US" sz="3200" u="sng" dirty="0" err="1"/>
              <a:t>Uttrakhand</a:t>
            </a:r>
            <a:r>
              <a:rPr lang="en-US" sz="3200" u="sng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cs typeface="Times New Roman" pitchFamily="18" charset="0"/>
              </a:rPr>
              <a:t>Youth </a:t>
            </a:r>
            <a:r>
              <a:rPr lang="en-US" dirty="0">
                <a:cs typeface="Times New Roman" pitchFamily="18" charset="0"/>
              </a:rPr>
              <a:t>Foundation has taken an initiative of </a:t>
            </a:r>
            <a:r>
              <a:rPr lang="en-US" dirty="0" smtClean="0">
                <a:cs typeface="Times New Roman" pitchFamily="18" charset="0"/>
              </a:rPr>
              <a:t>providing </a:t>
            </a:r>
            <a:r>
              <a:rPr lang="en-US" dirty="0">
                <a:cs typeface="Times New Roman" pitchFamily="18" charset="0"/>
              </a:rPr>
              <a:t>rehabilitative care for Patients </a:t>
            </a:r>
            <a:r>
              <a:rPr lang="en-US" dirty="0" smtClean="0">
                <a:cs typeface="Times New Roman" pitchFamily="18" charset="0"/>
              </a:rPr>
              <a:t>who probably suffer </a:t>
            </a:r>
            <a:r>
              <a:rPr lang="en-US" dirty="0">
                <a:cs typeface="Times New Roman" pitchFamily="18" charset="0"/>
              </a:rPr>
              <a:t>from life </a:t>
            </a:r>
            <a:r>
              <a:rPr lang="en-US" dirty="0" smtClean="0">
                <a:cs typeface="Times New Roman" pitchFamily="18" charset="0"/>
              </a:rPr>
              <a:t>long diseases / injuries </a:t>
            </a:r>
            <a:r>
              <a:rPr lang="en-US" dirty="0">
                <a:cs typeface="Times New Roman" pitchFamily="18" charset="0"/>
              </a:rPr>
              <a:t>and </a:t>
            </a:r>
            <a:r>
              <a:rPr lang="en-US" dirty="0" smtClean="0">
                <a:cs typeface="Times New Roman" pitchFamily="18" charset="0"/>
              </a:rPr>
              <a:t>been </a:t>
            </a:r>
            <a:r>
              <a:rPr lang="en-US" dirty="0">
                <a:cs typeface="Times New Roman" pitchFamily="18" charset="0"/>
              </a:rPr>
              <a:t>provided with dedicated care with an </a:t>
            </a:r>
            <a:r>
              <a:rPr lang="en-US" dirty="0" smtClean="0">
                <a:cs typeface="Times New Roman" pitchFamily="18" charset="0"/>
              </a:rPr>
              <a:t>attendant</a:t>
            </a:r>
            <a:endParaRPr lang="en-US" dirty="0">
              <a:cs typeface="Times New Roman" pitchFamily="18" charset="0"/>
            </a:endParaRPr>
          </a:p>
          <a:p>
            <a:pPr>
              <a:buNone/>
            </a:pPr>
            <a:endParaRPr lang="en-US" dirty="0">
              <a:cs typeface="Times New Roman" pitchFamily="18" charset="0"/>
            </a:endParaRPr>
          </a:p>
          <a:p>
            <a:r>
              <a:rPr lang="en-US" dirty="0">
                <a:cs typeface="Times New Roman" pitchFamily="18" charset="0"/>
              </a:rPr>
              <a:t>These patients were initially sent to Lady Harding, New </a:t>
            </a:r>
            <a:r>
              <a:rPr lang="en-US" dirty="0" smtClean="0">
                <a:cs typeface="Times New Roman" pitchFamily="18" charset="0"/>
              </a:rPr>
              <a:t>Delhi . Follow </a:t>
            </a:r>
            <a:r>
              <a:rPr lang="en-US" dirty="0">
                <a:cs typeface="Times New Roman" pitchFamily="18" charset="0"/>
              </a:rPr>
              <a:t>up is now carried out using Skype, where they are examined on a regular basis by Doctors at Lady </a:t>
            </a:r>
            <a:r>
              <a:rPr lang="en-US" dirty="0" smtClean="0">
                <a:cs typeface="Times New Roman" pitchFamily="18" charset="0"/>
              </a:rPr>
              <a:t>Harding/other Hospitals </a:t>
            </a:r>
          </a:p>
          <a:p>
            <a:endParaRPr lang="en-US" dirty="0" smtClean="0">
              <a:cs typeface="Times New Roman" pitchFamily="18" charset="0"/>
            </a:endParaRPr>
          </a:p>
          <a:p>
            <a:r>
              <a:rPr lang="en-US" dirty="0">
                <a:cs typeface="Times New Roman" pitchFamily="18" charset="0"/>
              </a:rPr>
              <a:t>A</a:t>
            </a:r>
            <a:r>
              <a:rPr lang="en-US" dirty="0" smtClean="0">
                <a:cs typeface="Times New Roman" pitchFamily="18" charset="0"/>
              </a:rPr>
              <a:t>pprox </a:t>
            </a:r>
            <a:r>
              <a:rPr lang="en-US" dirty="0">
                <a:cs typeface="Times New Roman" pitchFamily="18" charset="0"/>
              </a:rPr>
              <a:t>110 patients have been treated by Youth </a:t>
            </a:r>
            <a:r>
              <a:rPr lang="en-US" dirty="0" smtClean="0">
                <a:cs typeface="Times New Roman" pitchFamily="18" charset="0"/>
              </a:rPr>
              <a:t> Foundation </a:t>
            </a:r>
            <a:r>
              <a:rPr lang="en-US" dirty="0" err="1">
                <a:cs typeface="Times New Roman" pitchFamily="18" charset="0"/>
              </a:rPr>
              <a:t>Uttrakhand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dirty="0" smtClean="0">
                <a:cs typeface="Times New Roman" pitchFamily="18" charset="0"/>
              </a:rPr>
              <a:t>through </a:t>
            </a:r>
            <a:r>
              <a:rPr lang="en-US" dirty="0">
                <a:cs typeface="Times New Roman" pitchFamily="18" charset="0"/>
              </a:rPr>
              <a:t>various Hospitals at New </a:t>
            </a:r>
            <a:r>
              <a:rPr lang="en-US" dirty="0" smtClean="0">
                <a:cs typeface="Times New Roman" pitchFamily="18" charset="0"/>
              </a:rPr>
              <a:t>Delhi</a:t>
            </a:r>
          </a:p>
          <a:p>
            <a:endParaRPr lang="en-US" dirty="0" smtClean="0">
              <a:cs typeface="Times New Roman" pitchFamily="18" charset="0"/>
            </a:endParaRPr>
          </a:p>
          <a:p>
            <a:pPr lvl="0"/>
            <a:r>
              <a:rPr lang="en-IN" dirty="0" smtClean="0"/>
              <a:t>Skype </a:t>
            </a:r>
            <a:r>
              <a:rPr lang="en-IN" dirty="0"/>
              <a:t>usage by Youth Foundation, as a tool to monitor progress is a innovative step and not only helps in routine and regular progress of Patients health but is also economical.</a:t>
            </a:r>
            <a:endParaRPr lang="en-US" dirty="0"/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43000"/>
            <a:ext cx="86868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u="sng" dirty="0" smtClean="0">
                <a:latin typeface="+mn-lt"/>
                <a:cs typeface="Times New Roman" pitchFamily="18" charset="0"/>
              </a:rPr>
              <a:t>Based on the above provide possible recommendations</a:t>
            </a:r>
            <a:r>
              <a:rPr lang="en-US" sz="9600" dirty="0" smtClean="0"/>
              <a:t/>
            </a:r>
            <a:br>
              <a:rPr lang="en-US" sz="9600" dirty="0" smtClean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52800"/>
            <a:ext cx="2438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aman\Downloads\PHOTO-2018-05-11-11-02-25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352800"/>
            <a:ext cx="2514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aman\Desktop\AHADEV\mansoona\IMG_96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352800"/>
            <a:ext cx="29718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19800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smtClean="0">
                <a:cs typeface="Arial" pitchFamily="34" charset="0"/>
              </a:rPr>
              <a:t>Physical Infrastructure as per IPHS</a:t>
            </a:r>
            <a:endParaRPr lang="en-US" sz="2400" dirty="0"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cs typeface="Arial" pitchFamily="34" charset="0"/>
              </a:rPr>
              <a:t>Shortage of </a:t>
            </a:r>
            <a:r>
              <a:rPr lang="en-US" sz="2400" dirty="0" smtClean="0">
                <a:cs typeface="Arial" pitchFamily="34" charset="0"/>
              </a:rPr>
              <a:t>staff needs to be made up</a:t>
            </a:r>
            <a:endParaRPr lang="en-US" sz="2400" dirty="0"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cs typeface="Arial" pitchFamily="34" charset="0"/>
              </a:rPr>
              <a:t>Provision for water and </a:t>
            </a:r>
            <a:r>
              <a:rPr lang="en-US" sz="2400" dirty="0" smtClean="0">
                <a:cs typeface="Arial" pitchFamily="34" charset="0"/>
              </a:rPr>
              <a:t>electricity to be carried out on priority</a:t>
            </a:r>
            <a:endParaRPr lang="en-US" sz="2400" dirty="0">
              <a:cs typeface="Arial" pitchFamily="34" charset="0"/>
            </a:endParaRPr>
          </a:p>
          <a:p>
            <a:pPr marL="49213" lvl="0" indent="-49213">
              <a:lnSpc>
                <a:spcPct val="150000"/>
              </a:lnSpc>
            </a:pPr>
            <a:r>
              <a:rPr lang="en-US" sz="2400" dirty="0" smtClean="0">
                <a:cs typeface="Arial" pitchFamily="34" charset="0"/>
              </a:rPr>
              <a:t>    Provision </a:t>
            </a:r>
            <a:r>
              <a:rPr lang="en-US" sz="2400" dirty="0">
                <a:cs typeface="Arial" pitchFamily="34" charset="0"/>
              </a:rPr>
              <a:t>of communication and transport facilities for Sub </a:t>
            </a:r>
            <a:r>
              <a:rPr lang="en-US" sz="2400" dirty="0" smtClean="0">
                <a:cs typeface="Arial" pitchFamily="34" charset="0"/>
              </a:rPr>
              <a:t>center</a:t>
            </a:r>
            <a:endParaRPr lang="en-US" sz="2400" dirty="0"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cs typeface="Arial" pitchFamily="34" charset="0"/>
              </a:rPr>
              <a:t>ASHAs  to be made </a:t>
            </a:r>
            <a:r>
              <a:rPr lang="en-US" sz="2400" dirty="0">
                <a:cs typeface="Arial" pitchFamily="34" charset="0"/>
              </a:rPr>
              <a:t>a formal part of health service delivery. </a:t>
            </a:r>
            <a:endParaRPr lang="en-US" sz="2400" dirty="0" smtClean="0">
              <a:cs typeface="Arial" pitchFamily="34" charset="0"/>
            </a:endParaRPr>
          </a:p>
          <a:p>
            <a:pPr marL="49213" lvl="0" indent="-49213">
              <a:lnSpc>
                <a:spcPct val="150000"/>
              </a:lnSpc>
            </a:pPr>
            <a:r>
              <a:rPr lang="en-US" sz="2400" dirty="0" smtClean="0">
                <a:cs typeface="Arial" pitchFamily="34" charset="0"/>
              </a:rPr>
              <a:t>    Gynecologist </a:t>
            </a:r>
            <a:r>
              <a:rPr lang="en-US" sz="2400" dirty="0">
                <a:cs typeface="Arial" pitchFamily="34" charset="0"/>
              </a:rPr>
              <a:t>should 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>
                <a:cs typeface="Arial" pitchFamily="34" charset="0"/>
              </a:rPr>
              <a:t>posted to CHC </a:t>
            </a:r>
            <a:r>
              <a:rPr lang="en-US" sz="2400" dirty="0" err="1">
                <a:cs typeface="Arial" pitchFamily="34" charset="0"/>
              </a:rPr>
              <a:t>Agustmuni</a:t>
            </a:r>
            <a:r>
              <a:rPr lang="en-US" sz="2400" dirty="0">
                <a:cs typeface="Arial" pitchFamily="34" charset="0"/>
              </a:rPr>
              <a:t> and PHC </a:t>
            </a:r>
            <a:r>
              <a:rPr lang="en-US" sz="2400" dirty="0" err="1" smtClean="0">
                <a:cs typeface="Arial" pitchFamily="34" charset="0"/>
              </a:rPr>
              <a:t>Ukhimath</a:t>
            </a:r>
            <a:r>
              <a:rPr lang="en-US" sz="2400" dirty="0" smtClean="0">
                <a:cs typeface="Arial" pitchFamily="34" charset="0"/>
              </a:rPr>
              <a:t>. </a:t>
            </a:r>
            <a:r>
              <a:rPr lang="en-US" sz="2400" dirty="0" err="1" smtClean="0">
                <a:cs typeface="Arial" pitchFamily="34" charset="0"/>
              </a:rPr>
              <a:t>Upgradation</a:t>
            </a:r>
            <a:r>
              <a:rPr lang="en-US" sz="2400" dirty="0" smtClean="0">
                <a:cs typeface="Arial" pitchFamily="34" charset="0"/>
              </a:rPr>
              <a:t> of SAD </a:t>
            </a:r>
            <a:r>
              <a:rPr lang="en-US" sz="2400" dirty="0" err="1" smtClean="0">
                <a:cs typeface="Arial" pitchFamily="34" charset="0"/>
              </a:rPr>
              <a:t>Guptkashi</a:t>
            </a:r>
            <a:r>
              <a:rPr lang="en-US" sz="2400" dirty="0" smtClean="0">
                <a:cs typeface="Arial" pitchFamily="34" charset="0"/>
              </a:rPr>
              <a:t> to PHC be done on Priority</a:t>
            </a:r>
          </a:p>
          <a:p>
            <a:pPr>
              <a:lnSpc>
                <a:spcPct val="150000"/>
              </a:lnSpc>
              <a:buNone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5211763"/>
          </a:xfrm>
        </p:spPr>
        <p:txBody>
          <a:bodyPr>
            <a:normAutofit fontScale="40000" lnSpcReduction="20000"/>
          </a:bodyPr>
          <a:lstStyle/>
          <a:p>
            <a:pPr marL="49213" lvl="0" indent="-49213">
              <a:lnSpc>
                <a:spcPct val="150000"/>
              </a:lnSpc>
            </a:pPr>
            <a:r>
              <a:rPr lang="en-US" sz="6000" smtClean="0">
                <a:cs typeface="Arial" pitchFamily="34" charset="0"/>
              </a:rPr>
              <a:t>     Proper </a:t>
            </a:r>
            <a:r>
              <a:rPr lang="en-US" sz="6000" dirty="0" smtClean="0">
                <a:cs typeface="Arial" pitchFamily="34" charset="0"/>
              </a:rPr>
              <a:t>planning for  new Health facilities to take care of accessibility </a:t>
            </a:r>
          </a:p>
          <a:p>
            <a:pPr marL="0" indent="0">
              <a:lnSpc>
                <a:spcPct val="150000"/>
              </a:lnSpc>
              <a:tabLst>
                <a:tab pos="49213" algn="l"/>
              </a:tabLst>
            </a:pPr>
            <a:r>
              <a:rPr lang="en-US" sz="6000" dirty="0" smtClean="0">
                <a:cs typeface="Arial" pitchFamily="34" charset="0"/>
              </a:rPr>
              <a:t>    Communication </a:t>
            </a:r>
            <a:r>
              <a:rPr lang="en-US" sz="6000" dirty="0" err="1" smtClean="0">
                <a:cs typeface="Arial" pitchFamily="34" charset="0"/>
              </a:rPr>
              <a:t>facilites</a:t>
            </a:r>
            <a:r>
              <a:rPr lang="en-US" sz="6000" dirty="0" smtClean="0">
                <a:cs typeface="Arial" pitchFamily="34" charset="0"/>
              </a:rPr>
              <a:t>  and use of technology for telemedicine to be established, will assist delivery of health service to the people without having to travel large distances</a:t>
            </a:r>
          </a:p>
          <a:p>
            <a:pPr marL="0" indent="0">
              <a:lnSpc>
                <a:spcPct val="150000"/>
              </a:lnSpc>
            </a:pPr>
            <a:r>
              <a:rPr lang="en-US" sz="6000" dirty="0" smtClean="0">
                <a:cs typeface="Arial" pitchFamily="34" charset="0"/>
              </a:rPr>
              <a:t>    Cater for  Reverse innovation products like portable ultrasound machines</a:t>
            </a:r>
          </a:p>
          <a:p>
            <a:pPr marL="49213" indent="-49213">
              <a:lnSpc>
                <a:spcPct val="150000"/>
              </a:lnSpc>
            </a:pPr>
            <a:r>
              <a:rPr lang="en-US" sz="6000" dirty="0" smtClean="0">
                <a:cs typeface="Arial" pitchFamily="34" charset="0"/>
              </a:rPr>
              <a:t>     Provisions of Dormitories to women ( from inaccessible areas)   in the last phase of their pregnancy to encourage institutional deliveries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>
                <a:latin typeface="+mn-lt"/>
                <a:cs typeface="Times New Roman" pitchFamily="18" charset="0"/>
              </a:rPr>
              <a:t>Suggestion from ANMs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0593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8000" dirty="0" smtClean="0">
                <a:cs typeface="Arial" pitchFamily="34" charset="0"/>
              </a:rPr>
              <a:t>BCG and Measles Vaccines </a:t>
            </a:r>
          </a:p>
          <a:p>
            <a:pPr lvl="1">
              <a:lnSpc>
                <a:spcPct val="170000"/>
              </a:lnSpc>
            </a:pPr>
            <a:r>
              <a:rPr lang="en-US" sz="8000" dirty="0" smtClean="0">
                <a:cs typeface="Arial" pitchFamily="34" charset="0"/>
              </a:rPr>
              <a:t>BCG and Measles Vaccines should come in a smaller number of doses per vaccine. These vaccines come in a lot of 10 doses in one vaccine. </a:t>
            </a:r>
          </a:p>
          <a:p>
            <a:pPr marL="465138" lvl="1" indent="-7938">
              <a:lnSpc>
                <a:spcPct val="170000"/>
              </a:lnSpc>
            </a:pPr>
            <a:r>
              <a:rPr lang="en-US" sz="8000" dirty="0" smtClean="0">
                <a:cs typeface="Arial" pitchFamily="34" charset="0"/>
              </a:rPr>
              <a:t>    It becomes very difficult to find 10 children during each visit and this leads to wastage since BCG Vaccine has to be </a:t>
            </a:r>
            <a:r>
              <a:rPr lang="en-US" sz="8000" dirty="0" err="1" smtClean="0">
                <a:cs typeface="Arial" pitchFamily="34" charset="0"/>
              </a:rPr>
              <a:t>utilised</a:t>
            </a:r>
            <a:r>
              <a:rPr lang="en-US" sz="8000" dirty="0" smtClean="0">
                <a:cs typeface="Arial" pitchFamily="34" charset="0"/>
              </a:rPr>
              <a:t> within one hour of opening.</a:t>
            </a:r>
          </a:p>
          <a:p>
            <a:pPr>
              <a:lnSpc>
                <a:spcPct val="170000"/>
              </a:lnSpc>
            </a:pPr>
            <a:r>
              <a:rPr lang="en-US" sz="8000" dirty="0" smtClean="0">
                <a:cs typeface="Arial" pitchFamily="34" charset="0"/>
              </a:rPr>
              <a:t>One of the ANM says, she has an additional task of looking after one more sub-center which can only be reached after a trek of 8 </a:t>
            </a:r>
            <a:r>
              <a:rPr lang="en-US" sz="8000" dirty="0" err="1" smtClean="0">
                <a:cs typeface="Arial" pitchFamily="34" charset="0"/>
              </a:rPr>
              <a:t>Kms</a:t>
            </a:r>
            <a:r>
              <a:rPr lang="en-US" sz="8000" dirty="0" smtClean="0">
                <a:cs typeface="Arial" pitchFamily="34" charset="0"/>
              </a:rPr>
              <a:t> from the Road Head,</a:t>
            </a:r>
          </a:p>
          <a:p>
            <a:pPr lvl="1">
              <a:lnSpc>
                <a:spcPct val="170000"/>
              </a:lnSpc>
            </a:pPr>
            <a:r>
              <a:rPr lang="en-US" sz="8000" dirty="0" smtClean="0">
                <a:cs typeface="Arial" pitchFamily="34" charset="0"/>
              </a:rPr>
              <a:t> during last one year there were 32 women pregnant from villages ( which are further dispersed in the mountains) under that sub-center</a:t>
            </a:r>
          </a:p>
          <a:p>
            <a:pPr lvl="1">
              <a:lnSpc>
                <a:spcPct val="170000"/>
              </a:lnSpc>
            </a:pPr>
            <a:r>
              <a:rPr lang="en-US" sz="8000" dirty="0" smtClean="0">
                <a:cs typeface="Arial" pitchFamily="34" charset="0"/>
              </a:rPr>
              <a:t>most of the deliveries under that </a:t>
            </a:r>
            <a:r>
              <a:rPr lang="en-US" sz="8000" dirty="0" err="1" smtClean="0">
                <a:cs typeface="Arial" pitchFamily="34" charset="0"/>
              </a:rPr>
              <a:t>Subcenter</a:t>
            </a:r>
            <a:r>
              <a:rPr lang="en-US" sz="8000" dirty="0" smtClean="0">
                <a:cs typeface="Arial" pitchFamily="34" charset="0"/>
              </a:rPr>
              <a:t> fait accompli will be at home</a:t>
            </a:r>
          </a:p>
          <a:p>
            <a:pPr marL="465138" lvl="1" indent="-7938">
              <a:lnSpc>
                <a:spcPct val="170000"/>
              </a:lnSpc>
            </a:pPr>
            <a:r>
              <a:rPr lang="en-US" sz="8000" dirty="0" smtClean="0">
                <a:cs typeface="Arial" pitchFamily="34" charset="0"/>
              </a:rPr>
              <a:t>   accommodation for women in the last stage of pregnancy should be made either at PHC/ CHC or SC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Availability of Health Care Infrastructure and Human Resources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82000" cy="478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0"/>
                <a:gridCol w="12954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Arial"/>
                        </a:rPr>
                        <a:t>Particulars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>
                          <a:latin typeface="Times New Roman"/>
                          <a:ea typeface="Times New Roman"/>
                          <a:cs typeface="Arial"/>
                        </a:rPr>
                        <a:t>Required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>
                          <a:latin typeface="Times New Roman"/>
                          <a:ea typeface="Times New Roman"/>
                          <a:cs typeface="Arial"/>
                        </a:rPr>
                        <a:t>In position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>
                          <a:latin typeface="Times New Roman"/>
                          <a:ea typeface="Times New Roman"/>
                          <a:cs typeface="Arial"/>
                        </a:rPr>
                        <a:t>Shortfall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Sub-centre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1294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1765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Primary Health Centre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214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239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Arial"/>
                        </a:rPr>
                        <a:t>FHW</a:t>
                      </a:r>
                      <a:r>
                        <a:rPr lang="en-US" sz="2000" baseline="0" dirty="0" smtClean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Arial"/>
                        </a:rPr>
                        <a:t>(Female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)/ANM at 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Arial"/>
                        </a:rPr>
                        <a:t>SC</a:t>
                      </a:r>
                      <a:r>
                        <a:rPr lang="en-US" sz="2000" baseline="0" dirty="0" smtClean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Arial"/>
                        </a:rPr>
                        <a:t>&amp;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PHCs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2004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1903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101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Arial"/>
                        </a:rPr>
                        <a:t>MHW at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Sub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  <a:cs typeface="Arial"/>
                        </a:rPr>
                        <a:t>Centres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1765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616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1149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Health Assistant (Male) at PHCs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239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417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Doctor at PHCs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239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866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 smtClean="0">
                          <a:latin typeface="Times New Roman"/>
                          <a:ea typeface="Times New Roman"/>
                          <a:cs typeface="Arial"/>
                        </a:rPr>
                        <a:t>Gynaecologists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at CHCs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55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30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25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Physicians at CHCs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55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51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Paediatricians at CHCs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55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18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37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Total specialists at CHCs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220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67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153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76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Nurse/Midwife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624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Arial"/>
                        </a:rPr>
                        <a:t>292</a:t>
                      </a:r>
                      <a:endParaRPr lang="en-US" sz="2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Arial"/>
                        </a:rPr>
                        <a:t>332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7200" dirty="0" smtClean="0"/>
              <a:t>THANK YOU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096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Motherhood </a:t>
            </a:r>
            <a:r>
              <a:rPr lang="en-US" sz="2400" dirty="0"/>
              <a:t>is the most important phase </a:t>
            </a:r>
            <a:r>
              <a:rPr lang="en-US" sz="2400" dirty="0" smtClean="0"/>
              <a:t> in a woman’s  life</a:t>
            </a:r>
          </a:p>
          <a:p>
            <a:r>
              <a:rPr lang="en-US" sz="2400" dirty="0" smtClean="0"/>
              <a:t>Main </a:t>
            </a:r>
            <a:r>
              <a:rPr lang="en-US" sz="2400" dirty="0"/>
              <a:t>program of NRHM is to strengthen </a:t>
            </a:r>
            <a:r>
              <a:rPr lang="en-US" sz="2400" dirty="0" smtClean="0"/>
              <a:t>‘RCH’ Care</a:t>
            </a:r>
          </a:p>
          <a:p>
            <a:r>
              <a:rPr lang="en-US" sz="2400" dirty="0" smtClean="0"/>
              <a:t>Components </a:t>
            </a:r>
            <a:r>
              <a:rPr lang="en-US" sz="2400" dirty="0"/>
              <a:t>of antenatal, delivery and postnatal </a:t>
            </a:r>
            <a:r>
              <a:rPr lang="en-US" sz="2400" dirty="0" smtClean="0"/>
              <a:t>care</a:t>
            </a:r>
          </a:p>
          <a:p>
            <a:pPr lvl="1"/>
            <a:r>
              <a:rPr lang="en-US" sz="2400" dirty="0"/>
              <a:t> </a:t>
            </a:r>
            <a:r>
              <a:rPr lang="en-US" sz="2400" b="1" dirty="0"/>
              <a:t>Antenatal </a:t>
            </a:r>
            <a:r>
              <a:rPr lang="en-US" sz="2400" b="1" dirty="0" smtClean="0"/>
              <a:t>Care</a:t>
            </a:r>
          </a:p>
          <a:p>
            <a:pPr lvl="2"/>
            <a:r>
              <a:rPr lang="en-US" b="1" dirty="0"/>
              <a:t> </a:t>
            </a:r>
            <a:r>
              <a:rPr lang="en-US" dirty="0"/>
              <a:t>Focused ANC Visits and </a:t>
            </a:r>
            <a:r>
              <a:rPr lang="en-US" dirty="0" smtClean="0"/>
              <a:t>referral</a:t>
            </a:r>
          </a:p>
          <a:p>
            <a:pPr lvl="2"/>
            <a:r>
              <a:rPr lang="en-US" dirty="0"/>
              <a:t> Early detection and diagnosis of </a:t>
            </a:r>
            <a:r>
              <a:rPr lang="en-US" dirty="0" smtClean="0"/>
              <a:t>disease/abnormality</a:t>
            </a:r>
          </a:p>
          <a:p>
            <a:pPr lvl="2"/>
            <a:r>
              <a:rPr lang="en-US" dirty="0"/>
              <a:t> Components of ANC </a:t>
            </a:r>
            <a:endParaRPr lang="en-US" dirty="0" smtClean="0"/>
          </a:p>
          <a:p>
            <a:pPr lvl="2"/>
            <a:r>
              <a:rPr lang="en-US" dirty="0"/>
              <a:t> Counseling on health </a:t>
            </a:r>
            <a:r>
              <a:rPr lang="en-US" dirty="0" smtClean="0"/>
              <a:t>promotion</a:t>
            </a:r>
          </a:p>
          <a:p>
            <a:pPr lvl="1"/>
            <a:r>
              <a:rPr lang="en-US" sz="2400" dirty="0"/>
              <a:t> </a:t>
            </a:r>
            <a:r>
              <a:rPr lang="en-US" sz="2400" b="1" dirty="0"/>
              <a:t>Delivery </a:t>
            </a:r>
            <a:r>
              <a:rPr lang="en-US" sz="2400" b="1" dirty="0" smtClean="0"/>
              <a:t>Care</a:t>
            </a:r>
          </a:p>
          <a:p>
            <a:pPr lvl="2"/>
            <a:r>
              <a:rPr lang="en-US" b="1" dirty="0"/>
              <a:t> </a:t>
            </a:r>
            <a:r>
              <a:rPr lang="en-US" dirty="0"/>
              <a:t>Birth and emergency </a:t>
            </a:r>
            <a:r>
              <a:rPr lang="en-US" dirty="0" smtClean="0"/>
              <a:t>preparedness</a:t>
            </a:r>
          </a:p>
          <a:p>
            <a:pPr lvl="1"/>
            <a:r>
              <a:rPr lang="en-US" sz="2400" dirty="0"/>
              <a:t> </a:t>
            </a:r>
            <a:r>
              <a:rPr lang="en-US" sz="2400" b="1" dirty="0"/>
              <a:t>Postnatal </a:t>
            </a:r>
            <a:r>
              <a:rPr lang="en-US" sz="2400" b="1" dirty="0" smtClean="0"/>
              <a:t>Care</a:t>
            </a:r>
          </a:p>
          <a:p>
            <a:pPr lvl="2"/>
            <a:r>
              <a:rPr lang="en-US" b="1" dirty="0" smtClean="0"/>
              <a:t> </a:t>
            </a:r>
            <a:r>
              <a:rPr lang="en-US" dirty="0"/>
              <a:t>Promotion of healthy </a:t>
            </a:r>
            <a:r>
              <a:rPr lang="en-US" dirty="0" err="1" smtClean="0"/>
              <a:t>behaviours</a:t>
            </a:r>
            <a:endParaRPr lang="en-US" dirty="0" smtClean="0"/>
          </a:p>
          <a:p>
            <a:pPr lvl="2"/>
            <a:r>
              <a:rPr lang="en-US" dirty="0"/>
              <a:t> Extra care for low birth weight babies </a:t>
            </a:r>
            <a:endParaRPr lang="en-US" dirty="0" smtClean="0"/>
          </a:p>
          <a:p>
            <a:pPr lvl="2"/>
            <a:r>
              <a:rPr lang="en-US" dirty="0"/>
              <a:t> Check up by doctors within 48 hours of </a:t>
            </a:r>
            <a:r>
              <a:rPr lang="en-US" dirty="0" smtClean="0"/>
              <a:t>delivery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Literature 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Review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" y="762000"/>
          <a:ext cx="8915400" cy="5867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9430"/>
                <a:gridCol w="3865970"/>
              </a:tblGrid>
              <a:tr h="1466850"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Assessing Indian Public Health Standards for 24 × 7 Primary Health Centers : A case study with special reference to newborn care service 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Prahlad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Rai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Sodani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Kalpa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Sharma, Professor &amp; Dean (Training), Institute of Health Management Research,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Jaipur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Rajasthan, India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5722"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Perceived Barriers to Utilization of Maternal Health and Child Health Services:  Qualitative Insights from Rural Uttar Pradesh, India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Neelanjana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Pandey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  International Institute for Population Sciences, India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0"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Workload Assessment of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Auxillary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Nurse Midwives and Infrastructure Assessment of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Subcenters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 Selected High and Non High Priority Districts of Uttar Pradesh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International Institute of Health Management Research, New Delhi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7978">
                <a:tc>
                  <a:txBody>
                    <a:bodyPr/>
                    <a:lstStyle/>
                    <a:p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Quality of maternal healthcare in India:  Has the National Rural Health Mission  made a difference?  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By Harish Nair,  </a:t>
                      </a:r>
                      <a:r>
                        <a:rPr lang="en-IN" sz="2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Rajmohan</a:t>
                      </a:r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Panda , Centre for Population Health Sciences and Global Health Academy, University of Edinburgh, Scotland, UK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Purpose, Rationale &amp; Problem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Defination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953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800" u="sng" dirty="0" smtClean="0">
                <a:cs typeface="Times New Roman" pitchFamily="18" charset="0"/>
              </a:rPr>
              <a:t>Purpose</a:t>
            </a:r>
            <a:r>
              <a:rPr lang="en-US" sz="2800" dirty="0" smtClean="0">
                <a:cs typeface="Times New Roman" pitchFamily="18" charset="0"/>
              </a:rPr>
              <a:t>	</a:t>
            </a:r>
          </a:p>
          <a:p>
            <a:r>
              <a:rPr lang="en-US" sz="2800" dirty="0" smtClean="0">
                <a:cs typeface="Times New Roman" pitchFamily="18" charset="0"/>
              </a:rPr>
              <a:t>Understand the current situation related to healthcare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 service preparedness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 readiness to provide services </a:t>
            </a:r>
          </a:p>
          <a:p>
            <a:pPr marL="465138" lvl="1" indent="-7938"/>
            <a:r>
              <a:rPr lang="en-US" dirty="0" smtClean="0">
                <a:cs typeface="Times New Roman" pitchFamily="18" charset="0"/>
              </a:rPr>
              <a:t>   their existing utilization at PHC </a:t>
            </a:r>
            <a:r>
              <a:rPr lang="en-US" dirty="0" err="1" smtClean="0">
                <a:cs typeface="Times New Roman" pitchFamily="18" charset="0"/>
              </a:rPr>
              <a:t>Ukhimath</a:t>
            </a:r>
            <a:r>
              <a:rPr lang="en-US" dirty="0" smtClean="0">
                <a:cs typeface="Times New Roman" pitchFamily="18" charset="0"/>
              </a:rPr>
              <a:t>, under CHC </a:t>
            </a:r>
            <a:r>
              <a:rPr lang="en-US" dirty="0" err="1" smtClean="0">
                <a:cs typeface="Times New Roman" pitchFamily="18" charset="0"/>
              </a:rPr>
              <a:t>Agustmuni</a:t>
            </a:r>
            <a:r>
              <a:rPr lang="en-US" dirty="0" smtClean="0">
                <a:cs typeface="Times New Roman" pitchFamily="18" charset="0"/>
              </a:rPr>
              <a:t> in </a:t>
            </a:r>
            <a:r>
              <a:rPr lang="en-US" dirty="0" err="1" smtClean="0">
                <a:cs typeface="Times New Roman" pitchFamily="18" charset="0"/>
              </a:rPr>
              <a:t>Rudraprayag</a:t>
            </a:r>
            <a:r>
              <a:rPr lang="en-US" dirty="0" smtClean="0">
                <a:cs typeface="Times New Roman" pitchFamily="18" charset="0"/>
              </a:rPr>
              <a:t> District of </a:t>
            </a:r>
            <a:r>
              <a:rPr lang="en-US" dirty="0" err="1" smtClean="0">
                <a:cs typeface="Times New Roman" pitchFamily="18" charset="0"/>
              </a:rPr>
              <a:t>Uttrakhand</a:t>
            </a:r>
            <a:endParaRPr lang="en-US" dirty="0" smtClean="0">
              <a:cs typeface="Times New Roman" pitchFamily="18" charset="0"/>
            </a:endParaRPr>
          </a:p>
          <a:p>
            <a:pPr lvl="1">
              <a:buNone/>
            </a:pPr>
            <a:endParaRPr lang="en-US" dirty="0" smtClean="0">
              <a:cs typeface="Times New Roman" pitchFamily="18" charset="0"/>
            </a:endParaRPr>
          </a:p>
          <a:p>
            <a:pPr>
              <a:buNone/>
            </a:pPr>
            <a:r>
              <a:rPr lang="en-US" sz="2800" u="sng" dirty="0" smtClean="0">
                <a:cs typeface="Times New Roman" pitchFamily="18" charset="0"/>
              </a:rPr>
              <a:t>Rationale and Problem Definition</a:t>
            </a:r>
            <a:endParaRPr lang="en-US" sz="2800" dirty="0" smtClean="0">
              <a:cs typeface="Times New Roman" pitchFamily="18" charset="0"/>
            </a:endParaRPr>
          </a:p>
          <a:p>
            <a:pPr marL="0" indent="0"/>
            <a:r>
              <a:rPr lang="en-US" sz="2800" dirty="0" smtClean="0">
                <a:cs typeface="Times New Roman" pitchFamily="18" charset="0"/>
              </a:rPr>
              <a:t>    Imposes peculiar challenges to health service delivery due to inhospitable terrain and its geography. </a:t>
            </a:r>
          </a:p>
          <a:p>
            <a:r>
              <a:rPr lang="en-US" sz="2800" dirty="0" smtClean="0">
                <a:cs typeface="Times New Roman" pitchFamily="18" charset="0"/>
              </a:rPr>
              <a:t> Population of PHC </a:t>
            </a:r>
            <a:r>
              <a:rPr lang="en-US" sz="2800" dirty="0" err="1" smtClean="0">
                <a:cs typeface="Times New Roman" pitchFamily="18" charset="0"/>
              </a:rPr>
              <a:t>Ukhimath</a:t>
            </a:r>
            <a:r>
              <a:rPr lang="en-US" sz="2800" dirty="0" smtClean="0">
                <a:cs typeface="Times New Roman" pitchFamily="18" charset="0"/>
              </a:rPr>
              <a:t> is 52,280 (Year 2019)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 11 Sub-centers</a:t>
            </a:r>
            <a:endParaRPr lang="en-US" dirty="0">
              <a:cs typeface="Times New Roman" pitchFamily="18" charset="0"/>
            </a:endParaRPr>
          </a:p>
          <a:p>
            <a:pPr lvl="1"/>
            <a:r>
              <a:rPr lang="en-US" dirty="0" smtClean="0">
                <a:cs typeface="Times New Roman" pitchFamily="18" charset="0"/>
              </a:rPr>
              <a:t>Seven SADs (</a:t>
            </a:r>
            <a:r>
              <a:rPr lang="en-IN" dirty="0" smtClean="0">
                <a:cs typeface="Times New Roman" pitchFamily="18" charset="0"/>
              </a:rPr>
              <a:t>State Allopathic Dispensaries)</a:t>
            </a:r>
            <a:endParaRPr lang="en-US" dirty="0" smtClean="0"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Objective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8839200" cy="5791200"/>
          </a:xfrm>
        </p:spPr>
        <p:txBody>
          <a:bodyPr>
            <a:normAutofit fontScale="25000" lnSpcReduction="20000"/>
          </a:bodyPr>
          <a:lstStyle/>
          <a:p>
            <a:pPr marL="49213" indent="-49213">
              <a:lnSpc>
                <a:spcPct val="134000"/>
              </a:lnSpc>
            </a:pPr>
            <a:r>
              <a:rPr lang="en-US" sz="8800" dirty="0" smtClean="0"/>
              <a:t>     To </a:t>
            </a:r>
            <a:r>
              <a:rPr lang="en-US" sz="8800" dirty="0" smtClean="0"/>
              <a:t>evaluate the Readiness of PHC </a:t>
            </a:r>
            <a:r>
              <a:rPr lang="en-US" sz="8800" dirty="0" err="1" smtClean="0"/>
              <a:t>Ukhimath</a:t>
            </a:r>
            <a:r>
              <a:rPr lang="en-US" sz="8800" dirty="0" smtClean="0"/>
              <a:t> and its associate Health centers ( SC and SADs) </a:t>
            </a:r>
            <a:r>
              <a:rPr lang="en-US" sz="8800" dirty="0" smtClean="0"/>
              <a:t>to provide </a:t>
            </a:r>
            <a:r>
              <a:rPr lang="en-US" sz="8800" dirty="0" smtClean="0"/>
              <a:t>RCH </a:t>
            </a:r>
            <a:r>
              <a:rPr lang="en-US" sz="8800" dirty="0" smtClean="0"/>
              <a:t>services and </a:t>
            </a:r>
            <a:r>
              <a:rPr lang="en-US" sz="8800" dirty="0" smtClean="0"/>
              <a:t>their utilization </a:t>
            </a:r>
            <a:endParaRPr lang="en-US" sz="8800" dirty="0" smtClean="0"/>
          </a:p>
          <a:p>
            <a:pPr marL="49213" indent="-49213">
              <a:lnSpc>
                <a:spcPct val="134000"/>
              </a:lnSpc>
              <a:tabLst>
                <a:tab pos="465138" algn="l"/>
              </a:tabLst>
            </a:pPr>
            <a:r>
              <a:rPr lang="en-US" sz="8800" dirty="0" smtClean="0"/>
              <a:t>      Provide </a:t>
            </a:r>
            <a:r>
              <a:rPr lang="en-US" sz="8800" dirty="0" smtClean="0"/>
              <a:t>recommendations to improve the availability and provision of RCH services</a:t>
            </a:r>
            <a:endParaRPr lang="en-US" sz="8800" dirty="0">
              <a:cs typeface="Times New Roman" pitchFamily="18" charset="0"/>
            </a:endParaRPr>
          </a:p>
          <a:p>
            <a:pPr>
              <a:lnSpc>
                <a:spcPct val="134000"/>
              </a:lnSpc>
            </a:pPr>
            <a:r>
              <a:rPr lang="en-US" sz="8800" b="1" dirty="0" smtClean="0">
                <a:cs typeface="Times New Roman" pitchFamily="18" charset="0"/>
              </a:rPr>
              <a:t>Specific </a:t>
            </a:r>
            <a:r>
              <a:rPr lang="en-US" sz="8800" b="1" dirty="0" smtClean="0">
                <a:cs typeface="Times New Roman" pitchFamily="18" charset="0"/>
              </a:rPr>
              <a:t>Objectives</a:t>
            </a:r>
            <a:endParaRPr lang="en-US" sz="8800" b="1" dirty="0">
              <a:cs typeface="Times New Roman" pitchFamily="18" charset="0"/>
            </a:endParaRPr>
          </a:p>
          <a:p>
            <a:pPr marL="465138" lvl="1" indent="-7938">
              <a:lnSpc>
                <a:spcPct val="134000"/>
              </a:lnSpc>
            </a:pPr>
            <a:r>
              <a:rPr lang="en-US" sz="8800" dirty="0" smtClean="0">
                <a:cs typeface="Times New Roman" pitchFamily="18" charset="0"/>
              </a:rPr>
              <a:t>   To </a:t>
            </a:r>
            <a:r>
              <a:rPr lang="en-US" sz="8800" dirty="0">
                <a:cs typeface="Times New Roman" pitchFamily="18" charset="0"/>
              </a:rPr>
              <a:t>identify the existing gap in health care services provided in PHC and </a:t>
            </a:r>
            <a:r>
              <a:rPr lang="en-US" sz="8800" dirty="0" err="1" smtClean="0">
                <a:cs typeface="Times New Roman" pitchFamily="18" charset="0"/>
              </a:rPr>
              <a:t>Subcentres</a:t>
            </a:r>
            <a:endParaRPr lang="en-US" sz="8800" dirty="0" smtClean="0">
              <a:cs typeface="Times New Roman" pitchFamily="18" charset="0"/>
            </a:endParaRPr>
          </a:p>
          <a:p>
            <a:pPr marL="465138" lvl="1" indent="-7938">
              <a:lnSpc>
                <a:spcPct val="134000"/>
              </a:lnSpc>
            </a:pPr>
            <a:r>
              <a:rPr lang="en-US" sz="8800" dirty="0" smtClean="0">
                <a:cs typeface="Times New Roman" pitchFamily="18" charset="0"/>
              </a:rPr>
              <a:t>   To </a:t>
            </a:r>
            <a:r>
              <a:rPr lang="en-US" sz="8800" dirty="0">
                <a:cs typeface="Times New Roman" pitchFamily="18" charset="0"/>
              </a:rPr>
              <a:t>evaluate the existing coverage of RCH services related to antenatal checkups,  immunization services, Institutional/safe deliveries, and  JSY Beneficiaries </a:t>
            </a:r>
            <a:endParaRPr lang="en-US" sz="8800" dirty="0" smtClean="0">
              <a:cs typeface="Times New Roman" pitchFamily="18" charset="0"/>
            </a:endParaRPr>
          </a:p>
          <a:p>
            <a:pPr marL="465138" lvl="1" indent="0">
              <a:lnSpc>
                <a:spcPct val="134000"/>
              </a:lnSpc>
            </a:pPr>
            <a:r>
              <a:rPr lang="en-US" sz="8800" dirty="0" smtClean="0">
                <a:cs typeface="Times New Roman" pitchFamily="18" charset="0"/>
              </a:rPr>
              <a:t>   To </a:t>
            </a:r>
            <a:r>
              <a:rPr lang="en-US" sz="8800" dirty="0">
                <a:cs typeface="Times New Roman" pitchFamily="18" charset="0"/>
              </a:rPr>
              <a:t>understand the extent of ANMs and ASHA’s involvement in the provision of care and the barriers and challenges faced by </a:t>
            </a:r>
            <a:r>
              <a:rPr lang="en-US" sz="8800" dirty="0" smtClean="0">
                <a:cs typeface="Times New Roman" pitchFamily="18" charset="0"/>
              </a:rPr>
              <a:t>them</a:t>
            </a:r>
          </a:p>
          <a:p>
            <a:pPr marL="465138" lvl="1" indent="-7938">
              <a:lnSpc>
                <a:spcPct val="134000"/>
              </a:lnSpc>
            </a:pPr>
            <a:r>
              <a:rPr lang="en-US" sz="8800" dirty="0" smtClean="0">
                <a:cs typeface="Times New Roman" pitchFamily="18" charset="0"/>
              </a:rPr>
              <a:t>   To </a:t>
            </a:r>
            <a:r>
              <a:rPr lang="en-US" sz="8800" dirty="0">
                <a:cs typeface="Times New Roman" pitchFamily="18" charset="0"/>
              </a:rPr>
              <a:t>learn about the </a:t>
            </a:r>
            <a:r>
              <a:rPr lang="en-US" sz="8800" dirty="0" smtClean="0">
                <a:cs typeface="Times New Roman" pitchFamily="18" charset="0"/>
              </a:rPr>
              <a:t>use </a:t>
            </a:r>
            <a:r>
              <a:rPr lang="en-US" sz="8800" dirty="0">
                <a:cs typeface="Times New Roman" pitchFamily="18" charset="0"/>
              </a:rPr>
              <a:t>of technology in the provision of services and from best </a:t>
            </a:r>
            <a:r>
              <a:rPr lang="en-US" sz="8800" dirty="0" smtClean="0">
                <a:cs typeface="Times New Roman" pitchFamily="18" charset="0"/>
              </a:rPr>
              <a:t>practices </a:t>
            </a:r>
            <a:r>
              <a:rPr lang="en-US" sz="8800" dirty="0">
                <a:cs typeface="Times New Roman" pitchFamily="18" charset="0"/>
              </a:rPr>
              <a:t>adopted by non-Public Health centers in the area</a:t>
            </a:r>
            <a:r>
              <a:rPr lang="en-US" sz="8800" dirty="0" smtClean="0">
                <a:cs typeface="Times New Roman" pitchFamily="18" charset="0"/>
              </a:rPr>
              <a:t>.</a:t>
            </a:r>
          </a:p>
          <a:p>
            <a:pPr lvl="1">
              <a:lnSpc>
                <a:spcPct val="134000"/>
              </a:lnSpc>
              <a:tabLst>
                <a:tab pos="865188" algn="l"/>
              </a:tabLst>
            </a:pPr>
            <a:r>
              <a:rPr lang="en-US" sz="8800" dirty="0" smtClean="0">
                <a:cs typeface="Times New Roman" pitchFamily="18" charset="0"/>
              </a:rPr>
              <a:t> Based </a:t>
            </a:r>
            <a:r>
              <a:rPr lang="en-US" sz="8800" dirty="0">
                <a:cs typeface="Times New Roman" pitchFamily="18" charset="0"/>
              </a:rPr>
              <a:t>on the above provide possible </a:t>
            </a:r>
            <a:r>
              <a:rPr lang="en-US" sz="8800" dirty="0" smtClean="0">
                <a:cs typeface="Times New Roman" pitchFamily="18" charset="0"/>
              </a:rPr>
              <a:t>recommendations</a:t>
            </a:r>
            <a:endParaRPr lang="en-US" sz="8800" dirty="0"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Materials and Methodology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cs typeface="Times New Roman" pitchFamily="18" charset="0"/>
              </a:rPr>
              <a:t>Approval of </a:t>
            </a:r>
            <a:r>
              <a:rPr lang="en-US" sz="2400" dirty="0">
                <a:cs typeface="Times New Roman" pitchFamily="18" charset="0"/>
              </a:rPr>
              <a:t>the CMO </a:t>
            </a:r>
            <a:r>
              <a:rPr lang="en-US" sz="2400" dirty="0" err="1" smtClean="0">
                <a:cs typeface="Times New Roman" pitchFamily="18" charset="0"/>
              </a:rPr>
              <a:t>Rudraprayag</a:t>
            </a:r>
            <a:endParaRPr lang="en-US" sz="2400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cs typeface="Times New Roman" pitchFamily="18" charset="0"/>
              </a:rPr>
              <a:t>Study Design	:  </a:t>
            </a:r>
            <a:r>
              <a:rPr lang="en-IN" sz="2400" dirty="0">
                <a:cs typeface="Times New Roman" pitchFamily="18" charset="0"/>
              </a:rPr>
              <a:t>Descriptive study based on Mix Method Approach</a:t>
            </a:r>
            <a:endParaRPr lang="en-US" sz="2400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cs typeface="Times New Roman" pitchFamily="18" charset="0"/>
              </a:rPr>
              <a:t>Sample Units : </a:t>
            </a:r>
            <a:endParaRPr lang="en-US" sz="2400" dirty="0" smtClean="0"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PHC </a:t>
            </a:r>
            <a:r>
              <a:rPr lang="en-US" sz="2400" dirty="0" err="1" smtClean="0">
                <a:cs typeface="Times New Roman" pitchFamily="18" charset="0"/>
              </a:rPr>
              <a:t>Ukhimath</a:t>
            </a:r>
            <a:endParaRPr lang="en-US" sz="2400" dirty="0" smtClean="0">
              <a:cs typeface="Times New Roman" pitchFamily="18" charset="0"/>
            </a:endParaRPr>
          </a:p>
          <a:p>
            <a:pPr marL="465138" lvl="1" indent="-7938">
              <a:lnSpc>
                <a:spcPct val="150000"/>
              </a:lnSpc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   </a:t>
            </a:r>
            <a:r>
              <a:rPr lang="en-US" sz="2400" dirty="0" err="1" smtClean="0">
                <a:cs typeface="Times New Roman" pitchFamily="18" charset="0"/>
              </a:rPr>
              <a:t>Subcentres</a:t>
            </a:r>
            <a:r>
              <a:rPr lang="en-US" sz="2400" dirty="0" smtClean="0">
                <a:cs typeface="Times New Roman" pitchFamily="18" charset="0"/>
              </a:rPr>
              <a:t>/SADs </a:t>
            </a:r>
            <a:r>
              <a:rPr lang="en-US" sz="2400" dirty="0">
                <a:cs typeface="Times New Roman" pitchFamily="18" charset="0"/>
              </a:rPr>
              <a:t>located at </a:t>
            </a:r>
            <a:r>
              <a:rPr lang="en-US" sz="2400" dirty="0" err="1">
                <a:cs typeface="Times New Roman" pitchFamily="18" charset="0"/>
              </a:rPr>
              <a:t>Kalimath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Mansoona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Parkandi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Guptkashi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Jaggibhagwan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Makkumath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Ransi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Phata</a:t>
            </a:r>
            <a:r>
              <a:rPr lang="en-US" sz="2400" dirty="0">
                <a:cs typeface="Times New Roman" pitchFamily="18" charset="0"/>
              </a:rPr>
              <a:t> and </a:t>
            </a:r>
            <a:r>
              <a:rPr lang="en-US" sz="2400" dirty="0" err="1" smtClean="0">
                <a:cs typeface="Times New Roman" pitchFamily="18" charset="0"/>
              </a:rPr>
              <a:t>Diara</a:t>
            </a:r>
            <a:r>
              <a:rPr lang="en-US" sz="2400" dirty="0" smtClean="0">
                <a:cs typeface="Times New Roman" pitchFamily="18" charset="0"/>
              </a:rPr>
              <a:t> ( 8 Sub-centers out of 11 and 4 SADs out of 7) </a:t>
            </a:r>
          </a:p>
          <a:p>
            <a:pPr marL="49213" indent="-49213">
              <a:lnSpc>
                <a:spcPct val="150000"/>
              </a:lnSpc>
              <a:tabLst>
                <a:tab pos="349250" algn="l"/>
              </a:tabLst>
            </a:pPr>
            <a:r>
              <a:rPr lang="en-US" sz="2400" dirty="0" smtClean="0">
                <a:cs typeface="Times New Roman" pitchFamily="18" charset="0"/>
              </a:rPr>
              <a:t>      Rationale </a:t>
            </a:r>
            <a:r>
              <a:rPr lang="en-US" sz="2400" dirty="0">
                <a:cs typeface="Times New Roman" pitchFamily="18" charset="0"/>
              </a:rPr>
              <a:t>for selection </a:t>
            </a:r>
            <a:r>
              <a:rPr lang="en-US" sz="2400" dirty="0" smtClean="0">
                <a:cs typeface="Times New Roman" pitchFamily="18" charset="0"/>
              </a:rPr>
              <a:t>: based </a:t>
            </a:r>
            <a:r>
              <a:rPr lang="en-US" sz="2400" dirty="0">
                <a:cs typeface="Times New Roman" pitchFamily="18" charset="0"/>
              </a:rPr>
              <a:t>on their accessibility, distance and road condition from the PHC, </a:t>
            </a:r>
            <a:r>
              <a:rPr lang="en-US" sz="2400" dirty="0" err="1" smtClean="0">
                <a:cs typeface="Times New Roman" pitchFamily="18" charset="0"/>
              </a:rPr>
              <a:t>Ukhimath</a:t>
            </a:r>
            <a:endParaRPr lang="en-US" sz="2400" dirty="0"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3029</Words>
  <Application>Microsoft Office PowerPoint</Application>
  <PresentationFormat>On-screen Show (4:3)</PresentationFormat>
  <Paragraphs>822</Paragraphs>
  <Slides>40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 Service Readiness and Utilization of Reproductive and Child Health Services at Public Health Center of Ukhimath, District Rudraprayag,Uttrakhand    </vt:lpstr>
      <vt:lpstr>Introduction</vt:lpstr>
      <vt:lpstr>Demographic and Health profile of Uttarakhand State compared to India </vt:lpstr>
      <vt:lpstr> Availability of Health Care Infrastructure and Human Resources </vt:lpstr>
      <vt:lpstr>Slide 5</vt:lpstr>
      <vt:lpstr>Literature Review </vt:lpstr>
      <vt:lpstr>Purpose, Rationale &amp; Problem Defination</vt:lpstr>
      <vt:lpstr>Objective</vt:lpstr>
      <vt:lpstr>Materials and Methodology </vt:lpstr>
      <vt:lpstr>Slide 10</vt:lpstr>
      <vt:lpstr>Slide 11</vt:lpstr>
      <vt:lpstr>Slide 12</vt:lpstr>
      <vt:lpstr>RESULTS</vt:lpstr>
      <vt:lpstr>To identify the existing gap in health care services provided in PHC and Subcentres </vt:lpstr>
      <vt:lpstr>PHC, Ukhimath</vt:lpstr>
      <vt:lpstr>Utilisation of MCH Services: PHC ( Last One Year)</vt:lpstr>
      <vt:lpstr>Utilisation of Family Planning and Contraception/Other Services</vt:lpstr>
      <vt:lpstr>Slide 18</vt:lpstr>
      <vt:lpstr>Slide 19</vt:lpstr>
      <vt:lpstr>Slide 20</vt:lpstr>
      <vt:lpstr>Slide 21</vt:lpstr>
      <vt:lpstr>Slide 22</vt:lpstr>
      <vt:lpstr>Slide 23</vt:lpstr>
      <vt:lpstr>Barriers &amp; Challenges</vt:lpstr>
      <vt:lpstr>Qualitative Assessment : Interaction </vt:lpstr>
      <vt:lpstr>To evaluate the existing coverage of RCH services related to antenatal checkups,  immunization services, Institutional/safe deliveries, and  JSY Beneficiaries  </vt:lpstr>
      <vt:lpstr>Slide 27</vt:lpstr>
      <vt:lpstr>Slide 28</vt:lpstr>
      <vt:lpstr>Slide 29</vt:lpstr>
      <vt:lpstr>Slide 30</vt:lpstr>
      <vt:lpstr>To understand the extent of ANMs and ASHA’s involvement in the provision of care and the barriers and challenges faced by them </vt:lpstr>
      <vt:lpstr>Result from coverage of RCH services</vt:lpstr>
      <vt:lpstr>Result from coverage of RCH services</vt:lpstr>
      <vt:lpstr>To learn about the use of technology in the provision of services and from best Practices adopted by non-Public Health centers in the area </vt:lpstr>
      <vt:lpstr>Youth Foundation Uttrakhand </vt:lpstr>
      <vt:lpstr>Based on the above provide possible recommendations </vt:lpstr>
      <vt:lpstr>Slide 37</vt:lpstr>
      <vt:lpstr>Slide 38</vt:lpstr>
      <vt:lpstr>Suggestion from ANMs   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ntroduction --- Should provide brief of the subject or topic you are working on, statistics if public or hospital area. Market data if IT Purpose : It a general aim of the work Rationale: Why u selected the area or study topic specifically Objective - same as in synopsis Literature survey:Minimu 8 - 10 articles explained  Minimum  Methodology - should hv research design, sample, sampling, location, methods etc Do not attache tools here They should be in annexure Results: Just tables, graph, findings. Discussion : explanation of results with justification from previous articles Recommendation Annexure Conclusion References</dc:title>
  <dc:creator>AMANNEGI</dc:creator>
  <cp:lastModifiedBy>AMANNEGI</cp:lastModifiedBy>
  <cp:revision>77</cp:revision>
  <dcterms:created xsi:type="dcterms:W3CDTF">2019-05-30T13:05:01Z</dcterms:created>
  <dcterms:modified xsi:type="dcterms:W3CDTF">2019-06-17T04:00:31Z</dcterms:modified>
</cp:coreProperties>
</file>