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6" r:id="rId20"/>
    <p:sldId id="275" r:id="rId21"/>
    <p:sldId id="279" r:id="rId22"/>
    <p:sldId id="280" r:id="rId23"/>
    <p:sldId id="277" r:id="rId24"/>
    <p:sldId id="281" r:id="rId25"/>
    <p:sldId id="282" r:id="rId26"/>
    <p:sldId id="284" r:id="rId27"/>
    <p:sldId id="285" r:id="rId28"/>
    <p:sldId id="286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3" autoAdjust="0"/>
    <p:restoredTop sz="94660"/>
  </p:normalViewPr>
  <p:slideViewPr>
    <p:cSldViewPr>
      <p:cViewPr>
        <p:scale>
          <a:sx n="60" d="100"/>
          <a:sy n="60" d="100"/>
        </p:scale>
        <p:origin x="-170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sitation%202019\working%20file\excel%20sheets%20DISSERTATION\BAR%20GRAPH-excel%20final%20sheet%20totalled%20&amp;%20graphs%20made%20PANT-IP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sitation%202019\working%20file\excel%20sheets%20DISSERTATION\excel%20final%20sheet%20totalled%20&amp;%20graphs%20made%20PANT-IPD-Arju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sitation%202019\working%20file\excel%20sheets%20DISSERTATION\BAR%20GRAPH-excel%20final%20sheet%20totalled%20&amp;%20graphs%20made%20PANT-IPD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sitation%202019\working%20file\excel%20sheets%20DISSERTATION\BAR%20GRAPH-excel%20final%20sheet%20totalled%20&amp;%20graphs%20made%20PANT-IPD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sitation%202019\working%20file\excel%20sheets%20DISSERTATION\BAR%20GRAPH-excel%20final%20sheet%20totalled%20&amp;%20graphs%20made%20PANT-IPD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1600"/>
              <a:t>NURSING SERVICES :ICU &amp; WARD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'Nursing Services ICU and WARD'!$B$1</c:f>
              <c:strCache>
                <c:ptCount val="1"/>
                <c:pt idx="0">
                  <c:v>Completely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'Nursing Services ICU and WARD'!$B$3:$B$13</c:f>
              <c:numCache>
                <c:formatCode>General</c:formatCode>
                <c:ptCount val="11"/>
                <c:pt idx="1">
                  <c:v>155</c:v>
                </c:pt>
                <c:pt idx="2">
                  <c:v>207</c:v>
                </c:pt>
                <c:pt idx="3">
                  <c:v>212</c:v>
                </c:pt>
                <c:pt idx="4">
                  <c:v>89</c:v>
                </c:pt>
                <c:pt idx="5">
                  <c:v>118</c:v>
                </c:pt>
                <c:pt idx="7">
                  <c:v>169.2</c:v>
                </c:pt>
                <c:pt idx="8">
                  <c:v>197</c:v>
                </c:pt>
                <c:pt idx="9">
                  <c:v>42</c:v>
                </c:pt>
                <c:pt idx="10">
                  <c:v>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20-4175-B9CE-2046EA908C91}"/>
            </c:ext>
          </c:extLst>
        </c:ser>
        <c:ser>
          <c:idx val="1"/>
          <c:order val="1"/>
          <c:tx>
            <c:strRef>
              <c:f>'Nursing Services ICU and WARD'!$C$1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'Nursing Services ICU and WARD'!$C$3:$C$13</c:f>
              <c:numCache>
                <c:formatCode>General</c:formatCode>
                <c:ptCount val="11"/>
                <c:pt idx="1">
                  <c:v>14</c:v>
                </c:pt>
                <c:pt idx="2">
                  <c:v>9</c:v>
                </c:pt>
                <c:pt idx="3">
                  <c:v>0</c:v>
                </c:pt>
                <c:pt idx="4">
                  <c:v>28</c:v>
                </c:pt>
                <c:pt idx="5">
                  <c:v>19</c:v>
                </c:pt>
                <c:pt idx="7">
                  <c:v>23.5</c:v>
                </c:pt>
                <c:pt idx="8">
                  <c:v>5</c:v>
                </c:pt>
                <c:pt idx="9">
                  <c:v>5</c:v>
                </c:pt>
                <c:pt idx="1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20-4175-B9CE-2046EA908C91}"/>
            </c:ext>
          </c:extLst>
        </c:ser>
        <c:ser>
          <c:idx val="2"/>
          <c:order val="2"/>
          <c:tx>
            <c:strRef>
              <c:f>'Nursing Services ICU and WARD'!$D$1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'Nursing Services ICU and WARD'!$D$3:$D$13</c:f>
              <c:numCache>
                <c:formatCode>General</c:formatCode>
                <c:ptCount val="11"/>
                <c:pt idx="1">
                  <c:v>24</c:v>
                </c:pt>
                <c:pt idx="2">
                  <c:v>9</c:v>
                </c:pt>
                <c:pt idx="3">
                  <c:v>5</c:v>
                </c:pt>
                <c:pt idx="4">
                  <c:v>28</c:v>
                </c:pt>
                <c:pt idx="5">
                  <c:v>42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20-4175-B9CE-2046EA908C91}"/>
            </c:ext>
          </c:extLst>
        </c:ser>
        <c:ser>
          <c:idx val="3"/>
          <c:order val="3"/>
          <c:tx>
            <c:strRef>
              <c:f>'Nursing Services ICU and WARD'!$E$1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'Nursing Services ICU and WARD'!$E$3:$E$13</c:f>
              <c:numCache>
                <c:formatCode>General</c:formatCode>
                <c:ptCount val="11"/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33</c:v>
                </c:pt>
                <c:pt idx="5">
                  <c:v>28</c:v>
                </c:pt>
                <c:pt idx="7">
                  <c:v>0</c:v>
                </c:pt>
                <c:pt idx="8">
                  <c:v>28</c:v>
                </c:pt>
                <c:pt idx="9">
                  <c:v>47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B20-4175-B9CE-2046EA908C91}"/>
            </c:ext>
          </c:extLst>
        </c:ser>
        <c:ser>
          <c:idx val="4"/>
          <c:order val="4"/>
          <c:tx>
            <c:strRef>
              <c:f>'Nursing Services ICU and WARD'!$F$1</c:f>
              <c:strCache>
                <c:ptCount val="1"/>
                <c:pt idx="0">
                  <c:v>Completely Dissatisfied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'Nursing Services ICU and WARD'!$F$3:$F$13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7">
                  <c:v>4.7</c:v>
                </c:pt>
                <c:pt idx="8">
                  <c:v>0</c:v>
                </c:pt>
                <c:pt idx="9">
                  <c:v>66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20-4175-B9CE-2046EA908C91}"/>
            </c:ext>
          </c:extLst>
        </c:ser>
        <c:ser>
          <c:idx val="5"/>
          <c:order val="5"/>
          <c:tx>
            <c:strRef>
              <c:f>'Nursing Services ICU and WARD'!$G$1</c:f>
              <c:strCache>
                <c:ptCount val="1"/>
                <c:pt idx="0">
                  <c:v>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'Nursing Services ICU and WARD'!$G$3:$G$13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57</c:v>
                </c:pt>
                <c:pt idx="5">
                  <c:v>28</c:v>
                </c:pt>
                <c:pt idx="7">
                  <c:v>37.6</c:v>
                </c:pt>
                <c:pt idx="8">
                  <c:v>5</c:v>
                </c:pt>
                <c:pt idx="9">
                  <c:v>70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B20-4175-B9CE-2046EA908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888384"/>
        <c:axId val="83894272"/>
      </c:barChart>
      <c:catAx>
        <c:axId val="838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 u="none"/>
            </a:pPr>
            <a:endParaRPr lang="en-US"/>
          </a:p>
        </c:txPr>
        <c:crossAx val="83894272"/>
        <c:crosses val="autoZero"/>
        <c:auto val="1"/>
        <c:lblAlgn val="ctr"/>
        <c:lblOffset val="100"/>
        <c:noMultiLvlLbl val="0"/>
      </c:catAx>
      <c:valAx>
        <c:axId val="8389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 u="none"/>
            </a:pPr>
            <a:endParaRPr lang="en-US"/>
          </a:p>
        </c:txPr>
        <c:crossAx val="8388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10586788539545"/>
          <c:y val="0.81844069358351479"/>
          <c:w val="0.61589486628856716"/>
          <c:h val="0.153781621712179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b="1" u="none"/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u="sng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u="sng"/>
            </a:pPr>
            <a:r>
              <a:rPr lang="en-US" u="sng"/>
              <a:t>NURSING SERVICES : ICU AND WARD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strRef>
              <c:f>'[excel final sheet totalled &amp; graphs made PANT-IPD-Arjun.xlsx]Nursing Services ICU and WARD'!$A$3:$A$13</c:f>
              <c:strCache>
                <c:ptCount val="11"/>
                <c:pt idx="0">
                  <c:v>ICU</c:v>
                </c:pt>
                <c:pt idx="1">
                  <c:v>Over all rating of Nursing Services by Shift</c:v>
                </c:pt>
                <c:pt idx="2">
                  <c:v>Nursing attention and responsiveness to needs</c:v>
                </c:pt>
                <c:pt idx="3">
                  <c:v>Handing/taking over of patient information between nusing staff</c:v>
                </c:pt>
                <c:pt idx="4">
                  <c:v>Feeding Protocol explained by Nurse and practiced</c:v>
                </c:pt>
                <c:pt idx="5">
                  <c:v>Child Diet (maintenance and explained)</c:v>
                </c:pt>
                <c:pt idx="6">
                  <c:v>WARD</c:v>
                </c:pt>
                <c:pt idx="7">
                  <c:v>Wait time on call light</c:v>
                </c:pt>
                <c:pt idx="8">
                  <c:v>Consideration for family and visitors</c:v>
                </c:pt>
                <c:pt idx="9">
                  <c:v>Quality of Health Information material</c:v>
                </c:pt>
                <c:pt idx="10">
                  <c:v>Frequency of change of linen</c:v>
                </c:pt>
              </c:strCache>
            </c:strRef>
          </c:cat>
          <c:val>
            <c:numRef>
              <c:f>'[excel final sheet totalled &amp; graphs made PANT-IPD-Arjun.xlsx]Nursing Services ICU and WARD'!$H$3:$H$13</c:f>
              <c:numCache>
                <c:formatCode>General</c:formatCode>
                <c:ptCount val="11"/>
                <c:pt idx="1">
                  <c:v>4.6787564766839376</c:v>
                </c:pt>
                <c:pt idx="2">
                  <c:v>4.8173913043478258</c:v>
                </c:pt>
                <c:pt idx="3">
                  <c:v>4.6127659574468085</c:v>
                </c:pt>
                <c:pt idx="4">
                  <c:v>3.0085106382978721</c:v>
                </c:pt>
                <c:pt idx="5">
                  <c:v>3.6085106382978722</c:v>
                </c:pt>
                <c:pt idx="7">
                  <c:v>4.0200000000000005</c:v>
                </c:pt>
                <c:pt idx="8">
                  <c:v>4.5148936170212766</c:v>
                </c:pt>
                <c:pt idx="9">
                  <c:v>1.7234042553191489</c:v>
                </c:pt>
                <c:pt idx="10">
                  <c:v>4.9021276595744681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D-400E-9755-A0CE441BC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51584"/>
        <c:axId val="34053120"/>
      </c:barChart>
      <c:catAx>
        <c:axId val="34051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53120"/>
        <c:crosses val="autoZero"/>
        <c:auto val="1"/>
        <c:lblAlgn val="ctr"/>
        <c:lblOffset val="100"/>
        <c:noMultiLvlLbl val="0"/>
      </c:catAx>
      <c:valAx>
        <c:axId val="3405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515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FFF00"/>
        </a:solidFill>
      </c:spPr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TREATING PHYSICIAN SERVICES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'Treating Physician Service'!$B$1</c:f>
              <c:strCache>
                <c:ptCount val="1"/>
                <c:pt idx="0">
                  <c:v>Completlly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Service'!$B$3:$B$15</c:f>
              <c:numCache>
                <c:formatCode>General</c:formatCode>
                <c:ptCount val="13"/>
                <c:pt idx="0">
                  <c:v>212</c:v>
                </c:pt>
                <c:pt idx="2">
                  <c:v>99</c:v>
                </c:pt>
                <c:pt idx="3">
                  <c:v>235</c:v>
                </c:pt>
                <c:pt idx="4">
                  <c:v>212</c:v>
                </c:pt>
                <c:pt idx="5">
                  <c:v>212</c:v>
                </c:pt>
                <c:pt idx="6">
                  <c:v>235</c:v>
                </c:pt>
                <c:pt idx="7">
                  <c:v>235</c:v>
                </c:pt>
                <c:pt idx="8">
                  <c:v>221</c:v>
                </c:pt>
                <c:pt idx="9">
                  <c:v>179</c:v>
                </c:pt>
                <c:pt idx="10">
                  <c:v>179</c:v>
                </c:pt>
                <c:pt idx="11">
                  <c:v>207</c:v>
                </c:pt>
                <c:pt idx="12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D5-4FF5-97B0-3D4526F0C863}"/>
            </c:ext>
          </c:extLst>
        </c:ser>
        <c:ser>
          <c:idx val="1"/>
          <c:order val="1"/>
          <c:tx>
            <c:strRef>
              <c:f>'Treating Physician Service'!$C$1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Service'!$C$3:$C$15</c:f>
              <c:numCache>
                <c:formatCode>General</c:formatCode>
                <c:ptCount val="13"/>
                <c:pt idx="0">
                  <c:v>23</c:v>
                </c:pt>
                <c:pt idx="2">
                  <c:v>23</c:v>
                </c:pt>
                <c:pt idx="3">
                  <c:v>0</c:v>
                </c:pt>
                <c:pt idx="4">
                  <c:v>23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23</c:v>
                </c:pt>
                <c:pt idx="10">
                  <c:v>37</c:v>
                </c:pt>
                <c:pt idx="11">
                  <c:v>14</c:v>
                </c:pt>
                <c:pt idx="1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D5-4FF5-97B0-3D4526F0C863}"/>
            </c:ext>
          </c:extLst>
        </c:ser>
        <c:ser>
          <c:idx val="2"/>
          <c:order val="2"/>
          <c:tx>
            <c:strRef>
              <c:f>'Treating Physician Service'!$D$1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Service'!$D$3:$D$15</c:f>
              <c:numCache>
                <c:formatCode>General</c:formatCode>
                <c:ptCount val="13"/>
                <c:pt idx="0">
                  <c:v>0</c:v>
                </c:pt>
                <c:pt idx="2">
                  <c:v>47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  <c:pt idx="1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D5-4FF5-97B0-3D4526F0C863}"/>
            </c:ext>
          </c:extLst>
        </c:ser>
        <c:ser>
          <c:idx val="3"/>
          <c:order val="3"/>
          <c:tx>
            <c:strRef>
              <c:f>'Treating Physician Service'!$E$1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Service'!$E$3:$E$15</c:f>
              <c:numCache>
                <c:formatCode>General</c:formatCode>
                <c:ptCount val="13"/>
                <c:pt idx="0">
                  <c:v>0</c:v>
                </c:pt>
                <c:pt idx="2">
                  <c:v>19</c:v>
                </c:pt>
                <c:pt idx="3">
                  <c:v>0</c:v>
                </c:pt>
                <c:pt idx="4">
                  <c:v>0</c:v>
                </c:pt>
                <c:pt idx="5">
                  <c:v>23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14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D5-4FF5-97B0-3D4526F0C863}"/>
            </c:ext>
          </c:extLst>
        </c:ser>
        <c:ser>
          <c:idx val="4"/>
          <c:order val="4"/>
          <c:tx>
            <c:strRef>
              <c:f>'Treating Physician Service'!$F$1</c:f>
              <c:strCache>
                <c:ptCount val="1"/>
                <c:pt idx="0">
                  <c:v>Completely Dissatisfied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Service'!$F$3:$F$15</c:f>
              <c:numCache>
                <c:formatCode>General</c:formatCode>
                <c:ptCount val="13"/>
                <c:pt idx="0">
                  <c:v>0</c:v>
                </c:pt>
                <c:pt idx="2">
                  <c:v>47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D5-4FF5-97B0-3D4526F0C863}"/>
            </c:ext>
          </c:extLst>
        </c:ser>
        <c:ser>
          <c:idx val="5"/>
          <c:order val="5"/>
          <c:tx>
            <c:strRef>
              <c:f>'Treating Physician Service'!$G$1</c:f>
              <c:strCache>
                <c:ptCount val="1"/>
                <c:pt idx="0">
                  <c:v>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Service'!$G$3:$G$15</c:f>
              <c:numCache>
                <c:formatCode>General</c:formatCode>
                <c:ptCount val="13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19</c:v>
                </c:pt>
                <c:pt idx="11">
                  <c:v>0</c:v>
                </c:pt>
                <c:pt idx="1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ED5-4FF5-97B0-3D4526F0C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689856"/>
        <c:axId val="83691392"/>
      </c:barChart>
      <c:catAx>
        <c:axId val="8368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91392"/>
        <c:crosses val="autoZero"/>
        <c:auto val="1"/>
        <c:lblAlgn val="ctr"/>
        <c:lblOffset val="100"/>
        <c:noMultiLvlLbl val="0"/>
      </c:catAx>
      <c:valAx>
        <c:axId val="8369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8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1" u="sng"/>
              <a:t>TREATING</a:t>
            </a:r>
            <a:r>
              <a:rPr lang="en-US" b="1" u="sng" baseline="0"/>
              <a:t> PHYSICAN SERVICES</a:t>
            </a:r>
            <a:endParaRPr lang="en-US" b="1" u="sng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strRef>
              <c:f>'[excel final sheet totalled &amp; graphs made PANT-IPD-Arjun.xlsx]Treating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'[excel final sheet totalled &amp; graphs made PANT-IPD-Arjun.xlsx]Treating Physician Service'!$H$3:$H$15</c:f>
              <c:numCache>
                <c:formatCode>General</c:formatCode>
                <c:ptCount val="13"/>
                <c:pt idx="0">
                  <c:v>4.9021276595744681</c:v>
                </c:pt>
                <c:pt idx="2">
                  <c:v>3.4595744680851066</c:v>
                </c:pt>
                <c:pt idx="3">
                  <c:v>5</c:v>
                </c:pt>
                <c:pt idx="4">
                  <c:v>4.9021276595744681</c:v>
                </c:pt>
                <c:pt idx="5">
                  <c:v>4.7063829787234042</c:v>
                </c:pt>
                <c:pt idx="6">
                  <c:v>5</c:v>
                </c:pt>
                <c:pt idx="7">
                  <c:v>5</c:v>
                </c:pt>
                <c:pt idx="8">
                  <c:v>4.9404255319148938</c:v>
                </c:pt>
                <c:pt idx="9">
                  <c:v>4.3829787234042552</c:v>
                </c:pt>
                <c:pt idx="10">
                  <c:v>4.4382978723404252</c:v>
                </c:pt>
                <c:pt idx="11">
                  <c:v>4.7617021276595741</c:v>
                </c:pt>
                <c:pt idx="12">
                  <c:v>4.2851063829787233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BB-47A0-A827-0E316A5BF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6896"/>
        <c:axId val="5471232"/>
      </c:barChart>
      <c:catAx>
        <c:axId val="529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71232"/>
        <c:crosses val="autoZero"/>
        <c:auto val="1"/>
        <c:lblAlgn val="ctr"/>
        <c:lblOffset val="100"/>
        <c:noMultiLvlLbl val="0"/>
      </c:catAx>
      <c:valAx>
        <c:axId val="547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296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  <c:spPr>
        <a:solidFill>
          <a:srgbClr val="FFFF00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ICU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ICU!$B$1</c:f>
              <c:strCache>
                <c:ptCount val="1"/>
                <c:pt idx="0">
                  <c:v>Completely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ICU!$A$3:$A$10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ICU!$B$3:$B$10</c:f>
              <c:numCache>
                <c:formatCode>General</c:formatCode>
                <c:ptCount val="8"/>
                <c:pt idx="0">
                  <c:v>207</c:v>
                </c:pt>
                <c:pt idx="1">
                  <c:v>230</c:v>
                </c:pt>
                <c:pt idx="2">
                  <c:v>207</c:v>
                </c:pt>
                <c:pt idx="3">
                  <c:v>174</c:v>
                </c:pt>
                <c:pt idx="4">
                  <c:v>202</c:v>
                </c:pt>
                <c:pt idx="5">
                  <c:v>202</c:v>
                </c:pt>
                <c:pt idx="6">
                  <c:v>179</c:v>
                </c:pt>
                <c:pt idx="7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76-4443-9CD3-8A09BD85D1B0}"/>
            </c:ext>
          </c:extLst>
        </c:ser>
        <c:ser>
          <c:idx val="1"/>
          <c:order val="1"/>
          <c:tx>
            <c:strRef>
              <c:f>ICU!$C$1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ICU!$A$3:$A$10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ICU!$C$3:$C$10</c:f>
              <c:numCache>
                <c:formatCode>General</c:formatCode>
                <c:ptCount val="8"/>
                <c:pt idx="0">
                  <c:v>28</c:v>
                </c:pt>
                <c:pt idx="1">
                  <c:v>5</c:v>
                </c:pt>
                <c:pt idx="2">
                  <c:v>28</c:v>
                </c:pt>
                <c:pt idx="3">
                  <c:v>19</c:v>
                </c:pt>
                <c:pt idx="4">
                  <c:v>33</c:v>
                </c:pt>
                <c:pt idx="5">
                  <c:v>19</c:v>
                </c:pt>
                <c:pt idx="6">
                  <c:v>38</c:v>
                </c:pt>
                <c:pt idx="7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76-4443-9CD3-8A09BD85D1B0}"/>
            </c:ext>
          </c:extLst>
        </c:ser>
        <c:ser>
          <c:idx val="2"/>
          <c:order val="2"/>
          <c:tx>
            <c:strRef>
              <c:f>ICU!$D$1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ICU!$A$3:$A$10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ICU!$D$3:$D$10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14</c:v>
                </c:pt>
                <c:pt idx="6">
                  <c:v>9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76-4443-9CD3-8A09BD85D1B0}"/>
            </c:ext>
          </c:extLst>
        </c:ser>
        <c:ser>
          <c:idx val="3"/>
          <c:order val="3"/>
          <c:tx>
            <c:strRef>
              <c:f>ICU!$E$1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ICU!$A$3:$A$10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ICU!$E$3:$E$10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24</c:v>
                </c:pt>
                <c:pt idx="4">
                  <c:v>0</c:v>
                </c:pt>
                <c:pt idx="5">
                  <c:v>0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76-4443-9CD3-8A09BD85D1B0}"/>
            </c:ext>
          </c:extLst>
        </c:ser>
        <c:ser>
          <c:idx val="4"/>
          <c:order val="4"/>
          <c:tx>
            <c:strRef>
              <c:f>ICU!$F$1</c:f>
              <c:strCache>
                <c:ptCount val="1"/>
                <c:pt idx="0">
                  <c:v>Completely Dissatisfied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ICU!$A$3:$A$10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ICU!$F$3:$F$10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776-4443-9CD3-8A09BD85D1B0}"/>
            </c:ext>
          </c:extLst>
        </c:ser>
        <c:ser>
          <c:idx val="5"/>
          <c:order val="5"/>
          <c:tx>
            <c:strRef>
              <c:f>ICU!$G$1</c:f>
              <c:strCache>
                <c:ptCount val="1"/>
                <c:pt idx="0">
                  <c:v>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ICU!$A$3:$A$10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ICU!$G$3:$G$10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776-4443-9CD3-8A09BD85D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957632"/>
        <c:axId val="83959168"/>
      </c:barChart>
      <c:catAx>
        <c:axId val="8395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959168"/>
        <c:crosses val="autoZero"/>
        <c:auto val="1"/>
        <c:lblAlgn val="ctr"/>
        <c:lblOffset val="100"/>
        <c:noMultiLvlLbl val="0"/>
      </c:catAx>
      <c:valAx>
        <c:axId val="8395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95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u="sng"/>
            </a:pPr>
            <a:r>
              <a:rPr lang="en-US" u="sng"/>
              <a:t>ICU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'[excel final sheet totalled &amp; graphs made PANT-IPD-Arjun.xlsx]ICU'!$A$3:$A$10</c:f>
              <c:strCache>
                <c:ptCount val="8"/>
                <c:pt idx="0">
                  <c:v>Over all rating of ICU
services</c:v>
                </c:pt>
                <c:pt idx="1">
                  <c:v>Level of care
provided</c:v>
                </c:pt>
                <c:pt idx="2">
                  <c:v>Wait time</c:v>
                </c:pt>
                <c:pt idx="3">
                  <c:v>Explanation
of procedures
or services
provided</c:v>
                </c:pt>
                <c:pt idx="4">
                  <c:v>Emergency department facility</c:v>
                </c:pt>
                <c:pt idx="5">
                  <c:v>Nursing staff attitude</c:v>
                </c:pt>
                <c:pt idx="6">
                  <c:v>Quality of
aftercare
instruction</c:v>
                </c:pt>
                <c:pt idx="7">
                  <c:v>Were prescribed medicines administered on time?</c:v>
                </c:pt>
              </c:strCache>
            </c:strRef>
          </c:cat>
          <c:val>
            <c:numRef>
              <c:f>'[excel final sheet totalled &amp; graphs made PANT-IPD-Arjun.xlsx]ICU'!$H$3:$H$10</c:f>
              <c:numCache>
                <c:formatCode>General</c:formatCode>
                <c:ptCount val="8"/>
                <c:pt idx="0">
                  <c:v>4.8808510638297875</c:v>
                </c:pt>
                <c:pt idx="1">
                  <c:v>4.9787234042553195</c:v>
                </c:pt>
                <c:pt idx="2">
                  <c:v>4.8808510638297875</c:v>
                </c:pt>
                <c:pt idx="3">
                  <c:v>4.3829787234042552</c:v>
                </c:pt>
                <c:pt idx="4">
                  <c:v>4.8595744680851061</c:v>
                </c:pt>
                <c:pt idx="5">
                  <c:v>4.8</c:v>
                </c:pt>
                <c:pt idx="6">
                  <c:v>4.6468085106382979</c:v>
                </c:pt>
                <c:pt idx="7">
                  <c:v>4.731914893617021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23-443D-BFAB-47D73A79A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55104"/>
        <c:axId val="33583872"/>
      </c:barChart>
      <c:catAx>
        <c:axId val="3345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583872"/>
        <c:crosses val="autoZero"/>
        <c:auto val="1"/>
        <c:lblAlgn val="ctr"/>
        <c:lblOffset val="100"/>
        <c:noMultiLvlLbl val="0"/>
      </c:catAx>
      <c:valAx>
        <c:axId val="3358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45510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FFF00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MISCELLANIOUS</a:t>
            </a:r>
            <a:r>
              <a:rPr lang="en-US" b="1" u="sng" baseline="0"/>
              <a:t> POINTS</a:t>
            </a:r>
            <a:endParaRPr lang="en-US" b="1" u="sn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'Miscellaneous Points &amp; Facility'!$B$1</c:f>
              <c:strCache>
                <c:ptCount val="1"/>
                <c:pt idx="0">
                  <c:v>Completlly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'Miscellaneous Points &amp; Facility'!$B$3:$B$15</c:f>
              <c:numCache>
                <c:formatCode>General</c:formatCode>
                <c:ptCount val="13"/>
                <c:pt idx="1">
                  <c:v>207</c:v>
                </c:pt>
                <c:pt idx="2">
                  <c:v>188</c:v>
                </c:pt>
                <c:pt idx="3">
                  <c:v>207</c:v>
                </c:pt>
                <c:pt idx="4">
                  <c:v>198</c:v>
                </c:pt>
                <c:pt idx="5">
                  <c:v>207</c:v>
                </c:pt>
                <c:pt idx="6">
                  <c:v>221</c:v>
                </c:pt>
                <c:pt idx="8">
                  <c:v>235</c:v>
                </c:pt>
                <c:pt idx="9">
                  <c:v>207</c:v>
                </c:pt>
                <c:pt idx="10">
                  <c:v>207</c:v>
                </c:pt>
                <c:pt idx="11">
                  <c:v>174</c:v>
                </c:pt>
                <c:pt idx="12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E5-4B79-98FC-9C428C248FCD}"/>
            </c:ext>
          </c:extLst>
        </c:ser>
        <c:ser>
          <c:idx val="1"/>
          <c:order val="1"/>
          <c:tx>
            <c:strRef>
              <c:f>'Miscellaneous Points &amp; Facility'!$C$1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'Miscellaneous Points &amp; Facility'!$C$3:$C$15</c:f>
              <c:numCache>
                <c:formatCode>General</c:formatCode>
                <c:ptCount val="13"/>
                <c:pt idx="1">
                  <c:v>28</c:v>
                </c:pt>
                <c:pt idx="2">
                  <c:v>33</c:v>
                </c:pt>
                <c:pt idx="3">
                  <c:v>14</c:v>
                </c:pt>
                <c:pt idx="4">
                  <c:v>9</c:v>
                </c:pt>
                <c:pt idx="5">
                  <c:v>14</c:v>
                </c:pt>
                <c:pt idx="6">
                  <c:v>14</c:v>
                </c:pt>
                <c:pt idx="8">
                  <c:v>0</c:v>
                </c:pt>
                <c:pt idx="9">
                  <c:v>14</c:v>
                </c:pt>
                <c:pt idx="10">
                  <c:v>0</c:v>
                </c:pt>
                <c:pt idx="11">
                  <c:v>28</c:v>
                </c:pt>
                <c:pt idx="1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E5-4B79-98FC-9C428C248FCD}"/>
            </c:ext>
          </c:extLst>
        </c:ser>
        <c:ser>
          <c:idx val="2"/>
          <c:order val="2"/>
          <c:tx>
            <c:strRef>
              <c:f>'Miscellaneous Points &amp; Facility'!$D$1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'Miscellaneous Points &amp; Facility'!$D$3:$D$15</c:f>
              <c:numCache>
                <c:formatCode>General</c:formatCode>
                <c:ptCount val="13"/>
                <c:pt idx="1">
                  <c:v>0</c:v>
                </c:pt>
                <c:pt idx="2">
                  <c:v>14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E5-4B79-98FC-9C428C248FCD}"/>
            </c:ext>
          </c:extLst>
        </c:ser>
        <c:ser>
          <c:idx val="3"/>
          <c:order val="3"/>
          <c:tx>
            <c:strRef>
              <c:f>'Miscellaneous Points &amp; Facility'!$E$1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'Miscellaneous Points &amp; Facility'!$E$3:$E$15</c:f>
              <c:numCache>
                <c:formatCode>General</c:formatCode>
                <c:ptCount val="13"/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28</c:v>
                </c:pt>
                <c:pt idx="5">
                  <c:v>14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33</c:v>
                </c:pt>
                <c:pt idx="1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8E5-4B79-98FC-9C428C248FCD}"/>
            </c:ext>
          </c:extLst>
        </c:ser>
        <c:ser>
          <c:idx val="4"/>
          <c:order val="4"/>
          <c:tx>
            <c:strRef>
              <c:f>'Miscellaneous Points &amp; Facility'!$F$1</c:f>
              <c:strCache>
                <c:ptCount val="1"/>
                <c:pt idx="0">
                  <c:v>Completely Dissatisfied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'Miscellaneous Points &amp; Facility'!$F$3:$F$15</c:f>
              <c:numCache>
                <c:formatCode>General</c:formatCode>
                <c:ptCount val="1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14</c:v>
                </c:pt>
                <c:pt idx="10">
                  <c:v>0</c:v>
                </c:pt>
                <c:pt idx="11">
                  <c:v>0</c:v>
                </c:pt>
                <c:pt idx="1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E5-4B79-98FC-9C428C248FCD}"/>
            </c:ext>
          </c:extLst>
        </c:ser>
        <c:ser>
          <c:idx val="5"/>
          <c:order val="5"/>
          <c:tx>
            <c:strRef>
              <c:f>'Miscellaneous Points &amp; Facility'!$G$1</c:f>
              <c:strCache>
                <c:ptCount val="1"/>
                <c:pt idx="0">
                  <c:v>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'Miscellaneous Points &amp; Facility'!$G$3:$G$15</c:f>
              <c:numCache>
                <c:formatCode>General</c:formatCode>
                <c:ptCount val="1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8E5-4B79-98FC-9C428C248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28800"/>
        <c:axId val="84038784"/>
      </c:barChart>
      <c:catAx>
        <c:axId val="8402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38784"/>
        <c:crosses val="autoZero"/>
        <c:auto val="1"/>
        <c:lblAlgn val="ctr"/>
        <c:lblOffset val="100"/>
        <c:noMultiLvlLbl val="0"/>
      </c:catAx>
      <c:valAx>
        <c:axId val="8403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2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 MISCELLANIOUS</a:t>
            </a:r>
            <a:r>
              <a:rPr lang="en-US" b="1" u="sng" baseline="0"/>
              <a:t> POINTS</a:t>
            </a:r>
            <a:endParaRPr lang="en-US" b="1" u="sng"/>
          </a:p>
        </c:rich>
      </c:tx>
      <c:layout>
        <c:manualLayout>
          <c:xMode val="edge"/>
          <c:yMode val="edge"/>
          <c:x val="0.31769449491890434"/>
          <c:y val="2.4517385351694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'[excel final sheet totalled &amp; graphs made PANT-IPD-Arjun.xlsx]Miscellaneous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'[excel final sheet totalled &amp; graphs made PANT-IPD-Arjun.xlsx]Miscellaneous Points &amp; Facility'!$H$3:$H$15</c:f>
              <c:numCache>
                <c:formatCode>General</c:formatCode>
                <c:ptCount val="13"/>
                <c:pt idx="1">
                  <c:v>4.8808510638297875</c:v>
                </c:pt>
                <c:pt idx="2">
                  <c:v>4.7404255319148936</c:v>
                </c:pt>
                <c:pt idx="3">
                  <c:v>4.7617021276595741</c:v>
                </c:pt>
                <c:pt idx="4">
                  <c:v>4.6042553191489359</c:v>
                </c:pt>
                <c:pt idx="5">
                  <c:v>4.7617021276595741</c:v>
                </c:pt>
                <c:pt idx="6">
                  <c:v>4.9404255319148938</c:v>
                </c:pt>
                <c:pt idx="8">
                  <c:v>5</c:v>
                </c:pt>
                <c:pt idx="9">
                  <c:v>4.7021276595744679</c:v>
                </c:pt>
                <c:pt idx="10">
                  <c:v>5</c:v>
                </c:pt>
                <c:pt idx="11">
                  <c:v>4.4595744680851066</c:v>
                </c:pt>
                <c:pt idx="12">
                  <c:v>4.506382978723404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FA-475D-9EA2-FE88BD4EF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14080"/>
        <c:axId val="33697792"/>
      </c:barChart>
      <c:catAx>
        <c:axId val="3361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7792"/>
        <c:crosses val="autoZero"/>
        <c:auto val="1"/>
        <c:lblAlgn val="ctr"/>
        <c:lblOffset val="100"/>
        <c:noMultiLvlLbl val="0"/>
      </c:catAx>
      <c:valAx>
        <c:axId val="336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1408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FFF00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3B040-899F-43EE-A8C8-63CF394406FA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5176E-24C8-4232-ABB9-0B1DDA34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176E-24C8-4232-ABB9-0B1DDA34B0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/>
              <a:t>CARETAKER SATISFACTION STUDY (IPD)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u="sng" dirty="0" smtClean="0">
                <a:solidFill>
                  <a:schemeClr val="tx1"/>
                </a:solidFill>
              </a:rPr>
              <a:t>DEPARTMENT OF PAEDIATRIC CARDIAC SCIENCES, SIR GANGA RAM HOSPITAL,NEW DELHI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TREATING PHYSICIAN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b="1" dirty="0" smtClean="0"/>
              <a:t>HIGHER RANGE OF SATISFACTION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</a:rPr>
              <a:t>4.28 FOR EASE ACCESABILATY OVER TELEPHONE </a:t>
            </a:r>
          </a:p>
          <a:p>
            <a:pPr lvl="1"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</a:rPr>
              <a:t>5 FOR TREATMENT, ABILITY &amp; THOROUGHNESS.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IN" b="1" dirty="0" smtClean="0"/>
              <a:t>LOWER RANGE OF SATISFACTION </a:t>
            </a:r>
          </a:p>
          <a:p>
            <a:pPr lvl="1"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</a:rPr>
              <a:t>3.46 FOR  EXPLANATION OF DISEASE BY REFERRING AGENCY.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IN" b="1" dirty="0" smtClean="0"/>
              <a:t>MARGIN FOR IMPROVEMENT</a:t>
            </a:r>
          </a:p>
          <a:p>
            <a:pPr lvl="1"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</a:rPr>
              <a:t>30.8% PRESENT </a:t>
            </a:r>
          </a:p>
          <a:p>
            <a:pPr lvl="1"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</a:rPr>
              <a:t>EXPLANATION OF DISEASE BY THE REFERRING AGENCY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756"/>
            <a:ext cx="8229600" cy="703738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>PHYSICIAN SERVICE : BAR CHART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EBBD9CBD-9A23-45C9-AED1-6D4A27956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246355"/>
              </p:ext>
            </p:extLst>
          </p:nvPr>
        </p:nvGraphicFramePr>
        <p:xfrm>
          <a:off x="76200" y="990600"/>
          <a:ext cx="8915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4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/>
              <a:t>WEIGHTED AVERAGES :PHYSICIAN SERVICE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599122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7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IN" b="1" u="sng" dirty="0" smtClean="0"/>
              <a:t>ICU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HIGHER RANGE OF SATISFACTION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 4.98 FOR THE LEVEL OF CARE PROVIDED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4.38 FOR EXPLANATION OF PROCEDURES.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EXPLANATION OF PROCEDURES 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</a:rPr>
              <a:t>4.38  HAS A SCOPE OF IMPROVEMENT BY 13.6%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IN" dirty="0" smtClean="0"/>
              <a:t>LOCATION THE DYNAMICS 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WHICH CAN BE CONSIDERED CONCLUSIVE REMAIN DIVERSE.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 THIS NEED TO BE ADDRESSED SEPARATELY BECAUSE OF EMOTIVE &amp; PERCEPTIVE ISSUES INVOLVED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7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>BAR CHART: ICU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FD0B6D0A-5952-49A5-8D29-C81C75AE3B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294063"/>
              </p:ext>
            </p:extLst>
          </p:nvPr>
        </p:nvGraphicFramePr>
        <p:xfrm>
          <a:off x="152400" y="609600"/>
          <a:ext cx="8839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2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IN" sz="3600" b="1" u="sng" dirty="0" smtClean="0"/>
              <a:t>WEIGHTED AVERAGES:ICU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306B86D0-E3F7-4E43-B789-F82469237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79352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9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MISCELLANEOUS POINTS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85801"/>
          </a:xfrm>
        </p:spPr>
        <p:txBody>
          <a:bodyPr>
            <a:normAutofit fontScale="92500"/>
          </a:bodyPr>
          <a:lstStyle/>
          <a:p>
            <a:pPr marL="0" lvl="1"/>
            <a:r>
              <a:rPr lang="en-IN" dirty="0" smtClean="0"/>
              <a:t>FACILITIES. THE AVERAGE RATING FOR THE </a:t>
            </a:r>
            <a:r>
              <a:rPr lang="en-IN" sz="2200" dirty="0" smtClean="0"/>
              <a:t>SECTION</a:t>
            </a:r>
            <a:r>
              <a:rPr lang="en-IN" dirty="0" smtClean="0"/>
              <a:t> WAS 4.78 OUT OF 5.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572000"/>
          </a:xfrm>
        </p:spPr>
        <p:txBody>
          <a:bodyPr>
            <a:normAutofit fontScale="92500" lnSpcReduction="10000"/>
          </a:bodyPr>
          <a:lstStyle/>
          <a:p>
            <a:pPr marL="228600" lvl="2" algn="just"/>
            <a:r>
              <a:rPr lang="en-IN" b="1" dirty="0" smtClean="0"/>
              <a:t>HIGHER RANGE OF SATISFACTION</a:t>
            </a:r>
            <a:endParaRPr lang="en-US" sz="1200" b="1" dirty="0" smtClean="0"/>
          </a:p>
          <a:p>
            <a:pPr marL="685800" lvl="4" algn="just"/>
            <a:r>
              <a:rPr lang="en-IN" sz="1700" dirty="0" smtClean="0">
                <a:solidFill>
                  <a:srgbClr val="FF0000"/>
                </a:solidFill>
              </a:rPr>
              <a:t>SATISFACTION WITH THE EQUIPMENT AVAILABILITY &amp; UPKEEP RATED 4.94 OUT OF 5.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685800" lvl="4" algn="just"/>
            <a:r>
              <a:rPr lang="en-IN" sz="1700" dirty="0" smtClean="0">
                <a:solidFill>
                  <a:srgbClr val="FF0000"/>
                </a:solidFill>
              </a:rPr>
              <a:t>SATISFACTION WITH THE DEPARTMENT &amp; FACILITIES RATED 4.88 OUT OF 5.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685800" lvl="4" algn="just"/>
            <a:r>
              <a:rPr lang="en-IN" sz="1700" dirty="0" smtClean="0">
                <a:solidFill>
                  <a:srgbClr val="FF0000"/>
                </a:solidFill>
              </a:rPr>
              <a:t>SATISFACTION WITH THE EASE OF ACCESS TO &amp; FRO IN THE DEPARTMENT RATED 4.76 OUT OF 5.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685800" lvl="4" algn="just"/>
            <a:r>
              <a:rPr lang="en-IN" sz="1700" dirty="0" smtClean="0">
                <a:solidFill>
                  <a:srgbClr val="FF0000"/>
                </a:solidFill>
              </a:rPr>
              <a:t>SATISFACTION WITH THE TEMPERATURE CONTROL RATED 4.76 OUT OF 5.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685800" lvl="4" algn="just"/>
            <a:r>
              <a:rPr lang="en-IN" sz="1700" dirty="0" smtClean="0">
                <a:solidFill>
                  <a:srgbClr val="FF0000"/>
                </a:solidFill>
              </a:rPr>
              <a:t>SATISFACTION WITH THE COMFORT (PAITENT)RATED 4.60 OUT OF 5.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228600" lvl="2" algn="just"/>
            <a:r>
              <a:rPr lang="en-IN" b="1" dirty="0" smtClean="0"/>
              <a:t>THE LOWER RANGE OF SATISFACTION ARE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marL="685800" lvl="4" algn="just"/>
            <a:r>
              <a:rPr lang="en-IN" sz="1900" dirty="0" smtClean="0">
                <a:solidFill>
                  <a:srgbClr val="FF0000"/>
                </a:solidFill>
              </a:rPr>
              <a:t>4.6 FOR CLEANLINESS (RELATIVE).</a:t>
            </a:r>
            <a:endParaRPr lang="en-US" sz="1300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90902"/>
            <a:ext cx="4041775" cy="1066800"/>
          </a:xfrm>
        </p:spPr>
        <p:txBody>
          <a:bodyPr>
            <a:noAutofit/>
          </a:bodyPr>
          <a:lstStyle/>
          <a:p>
            <a:pPr marL="53975" lvl="1"/>
            <a:r>
              <a:rPr lang="en-IN" dirty="0" smtClean="0"/>
              <a:t>MISCELLANEOUS POINTS. THE AVERAGE RATING FOR THE SECTION WAS 4.73 OUT OF 5.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>
            <a:normAutofit lnSpcReduction="10000"/>
          </a:bodyPr>
          <a:lstStyle/>
          <a:p>
            <a:pPr marL="395288" lvl="2" indent="-285750" algn="just"/>
            <a:r>
              <a:rPr lang="en-IN" b="1" dirty="0" smtClean="0"/>
              <a:t>HIGHER RANGE OF SATISFACTION</a:t>
            </a:r>
            <a:endParaRPr lang="en-US" sz="1200" b="1" dirty="0" smtClean="0"/>
          </a:p>
          <a:p>
            <a:pPr marL="852488" lvl="4" indent="-285750" algn="just"/>
            <a:r>
              <a:rPr lang="en-IN" dirty="0" smtClean="0">
                <a:solidFill>
                  <a:srgbClr val="FF0000"/>
                </a:solidFill>
              </a:rPr>
              <a:t>SATISFACTION WITH THE TIMING BETWEEN DIAGNOSIS &amp; PROCEDURE RATED 5 OUT OF 5.</a:t>
            </a:r>
            <a:endParaRPr lang="en-US" sz="1100" dirty="0" smtClean="0">
              <a:solidFill>
                <a:srgbClr val="FF0000"/>
              </a:solidFill>
            </a:endParaRPr>
          </a:p>
          <a:p>
            <a:pPr marL="852488" lvl="4" indent="-285750" algn="just"/>
            <a:r>
              <a:rPr lang="en-IN" dirty="0" smtClean="0">
                <a:solidFill>
                  <a:srgbClr val="FF0000"/>
                </a:solidFill>
              </a:rPr>
              <a:t>SATISFACTION WITH EASE OF SEEING A DOCTOR OF CHOICE RATED 5 OUT OF 5.</a:t>
            </a:r>
            <a:endParaRPr lang="en-US" sz="1100" dirty="0" smtClean="0">
              <a:solidFill>
                <a:srgbClr val="FF0000"/>
              </a:solidFill>
            </a:endParaRPr>
          </a:p>
          <a:p>
            <a:pPr marL="852488" lvl="4" indent="-285750" algn="just"/>
            <a:r>
              <a:rPr lang="en-IN" dirty="0" smtClean="0">
                <a:solidFill>
                  <a:srgbClr val="FF0000"/>
                </a:solidFill>
              </a:rPr>
              <a:t>SATISFACTION WITH THE MONEY SPENT VS RISK SATISFACTION IN THE DEPARTMENT RATED 4.70 OUT OF 5.</a:t>
            </a:r>
            <a:endParaRPr lang="en-US" sz="1100" dirty="0" smtClean="0">
              <a:solidFill>
                <a:srgbClr val="FF0000"/>
              </a:solidFill>
            </a:endParaRPr>
          </a:p>
          <a:p>
            <a:pPr marL="395288" lvl="2" indent="-285750" algn="just"/>
            <a:r>
              <a:rPr lang="en-IN" b="1" dirty="0" smtClean="0"/>
              <a:t>THE LOWER RANGE OF SATISFACTION ARE </a:t>
            </a:r>
            <a:endParaRPr lang="en-US" sz="1200" b="1" dirty="0" smtClean="0"/>
          </a:p>
          <a:p>
            <a:pPr marL="852488" lvl="4" indent="-285750" algn="just"/>
            <a:r>
              <a:rPr lang="en-IN" dirty="0" smtClean="0">
                <a:solidFill>
                  <a:srgbClr val="FF0000"/>
                </a:solidFill>
              </a:rPr>
              <a:t>SATISFACTION WITH THE OUTCOME OF CARE RATED 4.46 OUT OF 5.</a:t>
            </a:r>
            <a:endParaRPr lang="en-US" sz="1100" dirty="0" smtClean="0">
              <a:solidFill>
                <a:srgbClr val="FF0000"/>
              </a:solidFill>
            </a:endParaRPr>
          </a:p>
          <a:p>
            <a:pPr marL="852488" lvl="4" indent="-285750" algn="just"/>
            <a:r>
              <a:rPr lang="en-IN" dirty="0" smtClean="0">
                <a:solidFill>
                  <a:srgbClr val="FF0000"/>
                </a:solidFill>
              </a:rPr>
              <a:t>SATISFACTION WITH THE COSTS INVOLVED RATED 4.50 OUT OF 5.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3200" b="1" u="sng" dirty="0" smtClean="0"/>
              <a:t>BAR CHART : MISCELLANEOUS POINTS &amp; FACILITIES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9E4761E5-0AD8-4469-A5D1-606D8F606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230373"/>
              </p:ext>
            </p:extLst>
          </p:nvPr>
        </p:nvGraphicFramePr>
        <p:xfrm>
          <a:off x="152400" y="8382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7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Autofit/>
          </a:bodyPr>
          <a:lstStyle/>
          <a:p>
            <a:r>
              <a:rPr lang="en-IN" sz="2800" b="1" u="sng" dirty="0" smtClean="0"/>
              <a:t>WEIGHTED AVERAGES: MISCELLANEOUS POINTS</a:t>
            </a:r>
            <a:endParaRPr lang="en-US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A48456DE-2316-46AB-B77A-C5F51B8A8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80330"/>
              </p:ext>
            </p:extLst>
          </p:nvPr>
        </p:nvGraphicFramePr>
        <p:xfrm>
          <a:off x="152400" y="914400"/>
          <a:ext cx="8839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80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Autofit/>
          </a:bodyPr>
          <a:lstStyle/>
          <a:p>
            <a:r>
              <a:rPr lang="en-IN" sz="3200" b="1" u="sng" dirty="0"/>
              <a:t>DISCUSSION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708129"/>
              </p:ext>
            </p:extLst>
          </p:nvPr>
        </p:nvGraphicFramePr>
        <p:xfrm>
          <a:off x="76201" y="533401"/>
          <a:ext cx="8991599" cy="6248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129"/>
                <a:gridCol w="1181185"/>
                <a:gridCol w="1110040"/>
                <a:gridCol w="866505"/>
                <a:gridCol w="1221318"/>
                <a:gridCol w="1221318"/>
                <a:gridCol w="552740"/>
                <a:gridCol w="1262364"/>
              </a:tblGrid>
              <a:tr h="295869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NURSING SERVICES :ICU &amp;WARD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COMPLETELY SATISFIED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SOMEWHAT SATISFIED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NEUTRAL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SOMEWHAT DISSATISFIED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COMPLETELY DISSATISFIED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NA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WEIGHTED AVERAGE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2958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RATING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2958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u="sng" dirty="0" smtClean="0">
                          <a:effectLst/>
                        </a:rPr>
                        <a:t>ICU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OVER ALL RATING OF NURSING SERVICES BY SHIFT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155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4.678756477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550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NURSING ATTENTION AND RESPONSIVENESS TO NEEDS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207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4.817391304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7363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HANDING/TAKING OVER OF PATIENT INFORMATION BETWEEN NURSING STAFF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4.612765957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647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FEEDING PROTOCOL EXPLAINED BY NURSE AND PRACTICED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89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3.008510638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550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CHILD DIET (MAINTENANCE AND EXPLAINED)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118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3.608510638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2958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u="sng" dirty="0" smtClean="0">
                          <a:effectLst/>
                        </a:rPr>
                        <a:t>WARD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WAIT TIME ON CALL LIGHT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169.2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23.5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37.6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4.02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388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CONSIDERATION FOR FAMILY AND VISITORS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197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4.514893617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550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QUALITY OF HEALTH INFORMATION MATERIAL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66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70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1.723404255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FREQUENCY OF CHANGE OF LINEN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4.90212766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14" marR="4981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8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BACKGROUND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CARE TAKER/PATIENT SATISFACTION INFLUENCES </a:t>
            </a: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QUALITY &amp; QUALITY OF CARE RECEIVED</a:t>
            </a: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REPLACING THE OLD-FASHIONED “PROTECTIVE PATERNAL MODEL”</a:t>
            </a: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IMPACT OF PROVIDER-PATIENT COMMUNICATION ON HEALTH OUTCOMES</a:t>
            </a:r>
          </a:p>
          <a:p>
            <a:pPr algn="just"/>
            <a:r>
              <a:rPr lang="en-IN" sz="2400" dirty="0" smtClean="0"/>
              <a:t>STUDY  ASSOCIATIONS AND THEIR EFFECTS IN VERY SPECIFIC AND WELL DEFINED FRAMEWORKS	</a:t>
            </a: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HEALTH SYSTEMS PER-SE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ATTITUDES TOWARDS HEALTHCARE 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DISCRIMINATIONS AND TRADITIONAL BELIEFS </a:t>
            </a:r>
          </a:p>
          <a:p>
            <a:pPr algn="just"/>
            <a:r>
              <a:rPr lang="en-IN" sz="2400" dirty="0" smtClean="0"/>
              <a:t>GRADUATE FROM “HEALTH PROFESSIONAL CENTRED CARE” TO A "FAMILY-CENTRED CARE “(FCC) 	</a:t>
            </a:r>
            <a:endParaRPr lang="en-US" sz="2400" dirty="0" smtClean="0"/>
          </a:p>
          <a:p>
            <a:pPr lvl="1" algn="just"/>
            <a:r>
              <a:rPr lang="en-IN" sz="2000" dirty="0" smtClean="0"/>
              <a:t>CO</a:t>
            </a:r>
            <a:r>
              <a:rPr lang="en-IN" sz="2000" dirty="0" smtClean="0">
                <a:solidFill>
                  <a:srgbClr val="FF0000"/>
                </a:solidFill>
              </a:rPr>
              <a:t>LLECTIVE ENTERPRISE WITH PARENTS {CARE TAKERS}</a:t>
            </a: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FREQUENT PARENTS REPORTING DISTRESS, FRUSTRATION, AND ALIENATION IF THEY ARE EXCLUDED FROM TAKING CARE OF SICK NEONATES.</a:t>
            </a:r>
          </a:p>
          <a:p>
            <a:pPr lvl="1" algn="just"/>
            <a:r>
              <a:rPr lang="en-IN" sz="2000" dirty="0" smtClean="0">
                <a:solidFill>
                  <a:srgbClr val="FF0000"/>
                </a:solidFill>
              </a:rPr>
              <a:t>DECREASE THE LENGTH OF STAY IN THE HOSPITAL FOR PATIENTS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IN" sz="3100" b="1" dirty="0" smtClean="0"/>
              <a:t>REASON FOR DISSATISFACTION</a:t>
            </a:r>
          </a:p>
          <a:p>
            <a:pPr>
              <a:lnSpc>
                <a:spcPct val="120000"/>
              </a:lnSpc>
            </a:pPr>
            <a:r>
              <a:rPr lang="en-IN" sz="2300" b="1" u="sng" dirty="0" smtClean="0"/>
              <a:t>ICU</a:t>
            </a:r>
            <a:endParaRPr lang="en-US" sz="2300" dirty="0" smtClean="0"/>
          </a:p>
          <a:p>
            <a:pPr lvl="1">
              <a:lnSpc>
                <a:spcPct val="120000"/>
              </a:lnSpc>
            </a:pPr>
            <a:r>
              <a:rPr lang="en-IN" sz="2300" b="1" dirty="0" smtClean="0">
                <a:solidFill>
                  <a:srgbClr val="FF0000"/>
                </a:solidFill>
              </a:rPr>
              <a:t>FEEDING PROTOCOL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FORMALISING THE PROCESS REQUIRED ,AS ALSO,</a:t>
            </a: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 INSTITUTING &amp; RECORDING PART OF THE DISCHARGE PROCEDURE.</a:t>
            </a:r>
            <a:endParaRPr lang="en-US" sz="2100" dirty="0" smtClean="0"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COMMUNICATION FEEDING PROTOCOL IN VERNACULAR LANGUAGE </a:t>
            </a: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CONFIRMATION BACK IN THE LANGUAGE HE/SHE UNDERSTANDS</a:t>
            </a:r>
          </a:p>
          <a:p>
            <a:pPr lvl="1">
              <a:lnSpc>
                <a:spcPct val="120000"/>
              </a:lnSpc>
            </a:pPr>
            <a:r>
              <a:rPr lang="en-IN" sz="2300" b="1" dirty="0" smtClean="0">
                <a:solidFill>
                  <a:srgbClr val="FF0000"/>
                </a:solidFill>
              </a:rPr>
              <a:t>CHILD DIET (MAINTAINING &amp; EXPLAINING).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CARETAKERS NOT COMPREHENDING &amp; RETAINING INSTRUCTIONS GIVEN.</a:t>
            </a:r>
            <a:endParaRPr lang="en-US" sz="2100" dirty="0" smtClean="0"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VERNACULAR LANGUAGE VIS-À-VIS THE QUASI MEDICAL TERMS IN WHICH EXPLAINED</a:t>
            </a:r>
          </a:p>
          <a:p>
            <a:pPr lvl="2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THE RUSH TO GET DISCHARGED.</a:t>
            </a:r>
            <a:endParaRPr lang="en-US" sz="21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IN" sz="2600" b="1" u="sng" dirty="0" smtClean="0"/>
              <a:t>WARD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IN" sz="2300" b="1" dirty="0" smtClean="0">
                <a:solidFill>
                  <a:srgbClr val="FF0000"/>
                </a:solidFill>
              </a:rPr>
              <a:t>QUALITY OF HEALTH INFORMATION MATERIAL. </a:t>
            </a:r>
          </a:p>
          <a:p>
            <a:pPr lvl="2">
              <a:lnSpc>
                <a:spcPct val="120000"/>
              </a:lnSpc>
            </a:pPr>
            <a:r>
              <a:rPr lang="en-IN" sz="2300" dirty="0" smtClean="0">
                <a:solidFill>
                  <a:srgbClr val="FF0000"/>
                </a:solidFill>
              </a:rPr>
              <a:t>COMMUNICATION GAPS.</a:t>
            </a:r>
            <a:endParaRPr lang="en-US" sz="2300" dirty="0" smtClean="0">
              <a:solidFill>
                <a:srgbClr val="002060"/>
              </a:solidFill>
            </a:endParaRPr>
          </a:p>
          <a:p>
            <a:pPr lvl="3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MULTIPLE VERNACULAR LANGUAGE PRINT  A REQUIREMENT</a:t>
            </a:r>
            <a:endParaRPr lang="en-US" sz="2100" dirty="0" smtClean="0">
              <a:solidFill>
                <a:srgbClr val="002060"/>
              </a:solidFill>
            </a:endParaRPr>
          </a:p>
          <a:p>
            <a:pPr lvl="3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TUTORIALS ON THE USAGE AND APPLICATION</a:t>
            </a:r>
            <a:endParaRPr lang="en-US" sz="2100" dirty="0" smtClean="0">
              <a:solidFill>
                <a:srgbClr val="002060"/>
              </a:solidFill>
            </a:endParaRPr>
          </a:p>
          <a:p>
            <a:pPr lvl="3">
              <a:lnSpc>
                <a:spcPct val="120000"/>
              </a:lnSpc>
            </a:pPr>
            <a:r>
              <a:rPr lang="en-IN" sz="2100" dirty="0" smtClean="0">
                <a:solidFill>
                  <a:srgbClr val="002060"/>
                </a:solidFill>
              </a:rPr>
              <a:t>COLLECTING A SET OF FAQ’S AND FOCUSES ON THEM AS RECKONERS &amp; IN TUTORIALS</a:t>
            </a:r>
            <a:endParaRPr lang="en-US" sz="2100" dirty="0" smtClean="0"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IN" sz="2300" b="1" dirty="0" smtClean="0">
                <a:solidFill>
                  <a:srgbClr val="FF0000"/>
                </a:solidFill>
              </a:rPr>
              <a:t>FORMAL PRESENTATION OF MATERIAL </a:t>
            </a:r>
            <a:r>
              <a:rPr lang="en-IN" sz="2300" dirty="0" smtClean="0">
                <a:solidFill>
                  <a:srgbClr val="FF0000"/>
                </a:solidFill>
              </a:rPr>
              <a:t>(PART OF DISCHARGE DOCUMENTS).</a:t>
            </a:r>
            <a:endParaRPr lang="en-US" sz="2300" dirty="0" smtClean="0">
              <a:solidFill>
                <a:srgbClr val="FF0000"/>
              </a:solidFill>
            </a:endParaRPr>
          </a:p>
          <a:p>
            <a:pPr lvl="3">
              <a:lnSpc>
                <a:spcPct val="120000"/>
              </a:lnSpc>
            </a:pPr>
            <a:r>
              <a:rPr lang="en-IN" sz="2300" dirty="0" smtClean="0">
                <a:solidFill>
                  <a:srgbClr val="002060"/>
                </a:solidFill>
              </a:rPr>
              <a:t>THE EASE OF ACCESS </a:t>
            </a:r>
          </a:p>
          <a:p>
            <a:pPr lvl="3">
              <a:lnSpc>
                <a:spcPct val="120000"/>
              </a:lnSpc>
            </a:pPr>
            <a:r>
              <a:rPr lang="en-IN" sz="2300" dirty="0" smtClean="0">
                <a:solidFill>
                  <a:srgbClr val="002060"/>
                </a:solidFill>
              </a:rPr>
              <a:t>INVERSE EFFECT ON PERCEPTION OF CARETAKERS (TENDED “NOT” TO READ IT).</a:t>
            </a:r>
            <a:endParaRPr lang="en-US" sz="23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lvl="0"/>
            <a:r>
              <a:rPr lang="en-IN" sz="3200" b="1" u="sng" dirty="0" smtClean="0"/>
              <a:t>TREATING PHYSICIAN</a:t>
            </a:r>
            <a:endParaRPr lang="en-US" sz="3200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749716"/>
              </p:ext>
            </p:extLst>
          </p:nvPr>
        </p:nvGraphicFramePr>
        <p:xfrm>
          <a:off x="60434" y="443552"/>
          <a:ext cx="9067800" cy="6523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177"/>
                <a:gridCol w="1003823"/>
                <a:gridCol w="1219200"/>
                <a:gridCol w="914400"/>
                <a:gridCol w="1371600"/>
                <a:gridCol w="1143000"/>
                <a:gridCol w="533400"/>
                <a:gridCol w="1219200"/>
              </a:tblGrid>
              <a:tr h="167197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TREATING PHYSICIAN SERVICES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COMPLETELY 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SOMEWHAT 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NEUTRAL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SOMEWHAT DISSATISFIED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COMPLETELY DISSATISFIED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NA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WEIGHTED AVERAGE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1879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RATING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OVER ALL RATING OF PHYSICIAN SERVICES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212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4.90212766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EXPLANATION OF DISEASE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(A) BY REFERRING AGENCY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99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3.459574468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5170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(B) BY TREATING SURGEON AT GANGARAM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5170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PHYSICIAN ATTENTION DURING PATIENT RECOVERY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4.90212766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5170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EXPLANATION OF PROCEDURES, TESTS AND TREATMENT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4.706382979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ABILITY TO DIAGNOSE PROBLEM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THOROUGHNESS OF EXAMINATION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SKILL IN TREATING CONDITION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221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4.940425532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5170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EXPLANATION OF POSSIBILITY OF NEGATIVE OUTCOME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179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4.382978723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246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AFTERCARE FOLLOW-UP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179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4.438297872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WERE ANXIETIES AND CONCERNS ADDRESSED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4.761702128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  <a:tr h="34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EASE OF GETTING THROUGH ON PHONE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174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4.285106383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637" marR="3963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REASON FOR DISSATISFACTION </a:t>
            </a:r>
          </a:p>
          <a:p>
            <a:pPr>
              <a:buFont typeface="Wingdings" pitchFamily="2" charset="2"/>
              <a:buChar char="ü"/>
            </a:pPr>
            <a:r>
              <a:rPr lang="en-IN" sz="2600" b="1" dirty="0" smtClean="0">
                <a:solidFill>
                  <a:srgbClr val="FF0000"/>
                </a:solidFill>
              </a:rPr>
              <a:t>“TRIGGER” FOR COST RELATED DISSATISFACTION </a:t>
            </a:r>
          </a:p>
          <a:p>
            <a:pPr marL="342900" lvl="1" indent="114300">
              <a:buFont typeface="Wingdings" pitchFamily="2" charset="2"/>
              <a:buChar char="Ø"/>
            </a:pPr>
            <a:r>
              <a:rPr lang="en-IN" sz="2400" dirty="0" smtClean="0">
                <a:solidFill>
                  <a:srgbClr val="002060"/>
                </a:solidFill>
              </a:rPr>
              <a:t>	“EXPLANATION OF THE DISEASE” BY THE REFERRING AGENCIES</a:t>
            </a:r>
          </a:p>
          <a:p>
            <a:pPr indent="114300">
              <a:buFont typeface="Wingdings" pitchFamily="2" charset="2"/>
              <a:buChar char="Ø"/>
            </a:pPr>
            <a:r>
              <a:rPr lang="en-IN" sz="2400" dirty="0" smtClean="0">
                <a:solidFill>
                  <a:srgbClr val="002060"/>
                </a:solidFill>
              </a:rPr>
              <a:t>	ENDORSEMENT OF A LESS COMPLEX DISEASE &amp; THUS A 	LESSER 	ASSOCIATED</a:t>
            </a:r>
          </a:p>
          <a:p>
            <a:pPr indent="114300">
              <a:buFont typeface="Wingdings" pitchFamily="2" charset="2"/>
              <a:buChar char="Ø"/>
            </a:pPr>
            <a:r>
              <a:rPr lang="en-IN" sz="2400" dirty="0" smtClean="0">
                <a:solidFill>
                  <a:srgbClr val="002060"/>
                </a:solidFill>
              </a:rPr>
              <a:t>	HELD NULL AND VOID ON INSPECTION BY THE TREATING 	PHYSICIAN</a:t>
            </a:r>
          </a:p>
          <a:p>
            <a:pPr indent="114300">
              <a:buFont typeface="Wingdings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</a:rPr>
              <a:t>	</a:t>
            </a:r>
            <a:r>
              <a:rPr lang="en-IN" sz="2600" dirty="0" smtClean="0">
                <a:solidFill>
                  <a:srgbClr val="002060"/>
                </a:solidFill>
              </a:rPr>
              <a:t>THIS BOLSTERS THE IMAGE OF A “BIG-CITY, BIG HOSPITAL” 	TRYING TO MAKE MONEY </a:t>
            </a:r>
            <a:endParaRPr lang="en-US" sz="2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600" b="1" dirty="0" smtClean="0">
                <a:solidFill>
                  <a:srgbClr val="FF0000"/>
                </a:solidFill>
              </a:rPr>
              <a:t>SOCIAL &amp; PEER PRESSURES</a:t>
            </a:r>
          </a:p>
          <a:p>
            <a:pPr marL="914400" lvl="2" indent="-523875">
              <a:buFont typeface="Wingdings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</a:rPr>
              <a:t>ADVISE OF ELDERS &amp; RELATIVES</a:t>
            </a:r>
          </a:p>
          <a:p>
            <a:pPr marL="914400" lvl="2" indent="-523875">
              <a:buFont typeface="Wingdings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</a:rPr>
              <a:t>ASSURANCES BY DOCTORS NOT SPECIALISING IN PAEDIATRIC &amp; NEONATAL CARDIAC SURGERIES)</a:t>
            </a:r>
          </a:p>
          <a:p>
            <a:pPr>
              <a:buFont typeface="Wingdings" pitchFamily="2" charset="2"/>
              <a:buChar char="ü"/>
            </a:pPr>
            <a:r>
              <a:rPr lang="en-IN" sz="2600" b="1" dirty="0" smtClean="0">
                <a:solidFill>
                  <a:srgbClr val="FF0000"/>
                </a:solidFill>
              </a:rPr>
              <a:t>DELAY IN  SURGERY INEVITABLE </a:t>
            </a:r>
          </a:p>
          <a:p>
            <a:pPr marL="393700" indent="0">
              <a:buFont typeface="Wingdings" pitchFamily="2" charset="2"/>
              <a:buChar char="Ø"/>
            </a:pPr>
            <a:r>
              <a:rPr lang="en-IN" sz="2600" b="1" dirty="0"/>
              <a:t>	</a:t>
            </a:r>
            <a:r>
              <a:rPr lang="en-IN" sz="2600" dirty="0" smtClean="0">
                <a:solidFill>
                  <a:srgbClr val="002060"/>
                </a:solidFill>
              </a:rPr>
              <a:t>TREATING PHYSICIAN IN UNABLE TO HOLD COST </a:t>
            </a:r>
          </a:p>
          <a:p>
            <a:pPr marL="393700" lvl="2" indent="0"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   THE PERVIOUS STATED LINE OF TREATMENT, OR,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393700" lvl="2" indent="0"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   THE PREVIOUS COST ESTIMATE DUE TO THE CHANGE IN THE LINE OF TREATMENT.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 fontScale="90000"/>
          </a:bodyPr>
          <a:lstStyle/>
          <a:p>
            <a:pPr lvl="0"/>
            <a:r>
              <a:rPr lang="en-IN" b="1" u="sng" dirty="0"/>
              <a:t>ICU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422692"/>
              </p:ext>
            </p:extLst>
          </p:nvPr>
        </p:nvGraphicFramePr>
        <p:xfrm>
          <a:off x="120867" y="578066"/>
          <a:ext cx="8915400" cy="6183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638"/>
                <a:gridCol w="1239852"/>
                <a:gridCol w="1165557"/>
                <a:gridCol w="868378"/>
                <a:gridCol w="1282306"/>
                <a:gridCol w="1282306"/>
                <a:gridCol w="586639"/>
                <a:gridCol w="1325724"/>
              </a:tblGrid>
              <a:tr h="418984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ICU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COMPLETELY 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SOMEWHAT 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NEUTRAL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SOMEWHAT DISSATISFIED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COMPLETELY DISSATISFIED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NA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WEIGHTED AVERAGE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4189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RATING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5738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OVER ALL RATING OF ICU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SERVICES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4.880851064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473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LEVEL OF CARE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PROVIDED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230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4.978723404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4189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WAIT TIME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4.880851064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880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EXPLANATION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OF PROCEDURES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OR SERVICES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PROVIDED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174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4.382978723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517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EMERGENCY DEPARTMENT FACILITY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4.859574468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4303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NURSING STAFF ATTITUDE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7027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QUALITY OF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AFTERCARE</a:t>
                      </a:r>
                      <a:br>
                        <a:rPr lang="en-IN" sz="1100" b="1" dirty="0" smtClean="0">
                          <a:effectLst/>
                          <a:latin typeface="+mn-lt"/>
                        </a:rPr>
                      </a:br>
                      <a:r>
                        <a:rPr lang="en-IN" sz="1100" b="1" dirty="0" smtClean="0">
                          <a:effectLst/>
                          <a:latin typeface="+mn-lt"/>
                        </a:rPr>
                        <a:t>INSTRUCTION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179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4.646808511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  <a:tr h="861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WERE PRESCRIBED MEDICINES ADMINISTERED ON TIME?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193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4.731914894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566" marR="5456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4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65532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70000"/>
              </a:lnSpc>
            </a:pPr>
            <a:r>
              <a:rPr lang="en-IN" sz="3000" b="1" dirty="0" smtClean="0"/>
              <a:t>REASON FOR DISSATISFACTION.</a:t>
            </a:r>
            <a:endParaRPr lang="en-US" sz="3000" b="1" dirty="0" smtClean="0"/>
          </a:p>
          <a:p>
            <a:pPr lvl="1">
              <a:lnSpc>
                <a:spcPct val="170000"/>
              </a:lnSpc>
            </a:pPr>
            <a:r>
              <a:rPr lang="en-IN" sz="3000" dirty="0" smtClean="0">
                <a:solidFill>
                  <a:srgbClr val="FF0000"/>
                </a:solidFill>
              </a:rPr>
              <a:t> </a:t>
            </a:r>
            <a:r>
              <a:rPr lang="en-IN" sz="2900" b="1" dirty="0" smtClean="0">
                <a:solidFill>
                  <a:srgbClr val="FF0000"/>
                </a:solidFill>
              </a:rPr>
              <a:t>EXPLANATION OF PROCEDURES OR SERVICES 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PROVIDED HAS LOWER ATTRIBUTABILATY (IN NUMBERS). 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FIFTY TWO (52) CASES HERE WERE FROM RURAL BACKGROUND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LESSER LEVEL OF UNDERSTANDING OF MEDICAL ACTIONS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EVEN WHEN EXPLAINED IN DETAIL.</a:t>
            </a:r>
            <a:endParaRPr lang="en-US" sz="2600" dirty="0" smtClean="0">
              <a:solidFill>
                <a:srgbClr val="002060"/>
              </a:solidFill>
            </a:endParaRPr>
          </a:p>
          <a:p>
            <a:pPr lvl="1">
              <a:lnSpc>
                <a:spcPct val="170000"/>
              </a:lnSpc>
            </a:pPr>
            <a:r>
              <a:rPr lang="en-IN" sz="2900" b="1" dirty="0" smtClean="0">
                <a:solidFill>
                  <a:srgbClr val="FF0000"/>
                </a:solidFill>
              </a:rPr>
              <a:t>EVALUATION OF  ICU LAPSES 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WARRANT A SEPARATE STAND-ALONE STUDY 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PROCESSES ARE RECORDED ON A DAY TO DAY BASIS</a:t>
            </a:r>
          </a:p>
          <a:p>
            <a:pPr lvl="2">
              <a:lnSpc>
                <a:spcPct val="17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 MANDATE THE INCORPORATION OF MEDICALLY QUALIFIED OBSERVERS.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 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pPr lvl="0"/>
            <a:r>
              <a:rPr lang="en-IN" sz="3200" b="1" u="sng" dirty="0" smtClean="0"/>
              <a:t>MISCELLANEOUS POINTS</a:t>
            </a:r>
            <a:endParaRPr lang="en-US" sz="32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720460"/>
              </p:ext>
            </p:extLst>
          </p:nvPr>
        </p:nvGraphicFramePr>
        <p:xfrm>
          <a:off x="2" y="448449"/>
          <a:ext cx="9117723" cy="6409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265"/>
                <a:gridCol w="1275768"/>
                <a:gridCol w="1198448"/>
                <a:gridCol w="893137"/>
                <a:gridCol w="1318392"/>
                <a:gridCol w="1318392"/>
                <a:gridCol w="498609"/>
                <a:gridCol w="1054712"/>
              </a:tblGrid>
              <a:tr h="227527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MISCELLANIOUS POINT &amp; FACILITIES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COMPLETELY SATISFIED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SOMEWHAT SATISFIED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NEUTRAL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SOMEWHAT DISSATISFIED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COMPLETELY DISSATISFIED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WEIGHTED AVERAGE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227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RATING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227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u="sng" dirty="0" smtClean="0">
                          <a:effectLst/>
                          <a:latin typeface="+mn-lt"/>
                        </a:rPr>
                        <a:t>FACILITIES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OVER ALL RATING OF DEPARTMENT AND  FACILITIES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4.880851064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264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EASE OF ACCESS 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188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33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4.740425532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264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COMFORT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4.761702128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264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CLEANLINESS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198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9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4.604255319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358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TEMPERATURE CONTROL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4.761702128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264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EQUIPMENT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221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4.940425532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4550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u="sng" dirty="0" smtClean="0">
                          <a:effectLst/>
                          <a:latin typeface="+mn-lt"/>
                        </a:rPr>
                        <a:t>MISCELLANEOUS POINTS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TIMELAG BETWEEN DIAGNOSIS AND PROCEDURE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235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4550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MONEY SPENT VS RISK SATISFACTION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4.70212766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5299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EASE OF SEEING A DOCTOR OF CHOICE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207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6825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OUTCOME OF CARE/ HOW EFFECTIVE WAS THE PROCEDURE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174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33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4.459574468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  <a:tr h="6825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EXPLANATION OF COST AND EXPECTED HOSPITAL BILL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174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38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14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9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+mn-lt"/>
                        </a:rPr>
                        <a:t>4.506382979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747" marR="4674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7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lvl="0">
              <a:tabLst>
                <a:tab pos="4972050" algn="l"/>
              </a:tabLst>
            </a:pPr>
            <a:r>
              <a:rPr lang="en-IN" sz="2400" b="1" dirty="0" smtClean="0"/>
              <a:t>REASON FOR DISSATISFACTION. </a:t>
            </a:r>
          </a:p>
          <a:p>
            <a:pPr lvl="1">
              <a:tabLst>
                <a:tab pos="4972050" algn="l"/>
              </a:tabLst>
            </a:pPr>
            <a:r>
              <a:rPr lang="en-IN" sz="2000" b="1" dirty="0" smtClean="0">
                <a:solidFill>
                  <a:srgbClr val="FF0000"/>
                </a:solidFill>
              </a:rPr>
              <a:t>“OUTCOME OF CARE”.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THIS VARIABLE INDICATES THIRTY THREE (33) AS “SOMEWHAT DISSATISFIED” (14%).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 CAUSE IS POST TREATMENT RESENTMENT IN CARETAKERS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 INVARIABLY HIGHER FOR THOSE WHO MAKE OUT OF POCKET EXPENDITURES. 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WHERE THE INITIAL DIAGNOSIS HAS GIVEN RISE TO A MISPLACED SENSE OF SIMPLICITY OF THE PREVALENT DISEASE &amp; MANAGEABLE COSTS . </a:t>
            </a:r>
          </a:p>
          <a:p>
            <a:pPr lvl="1">
              <a:tabLst>
                <a:tab pos="4972050" algn="l"/>
              </a:tabLst>
            </a:pPr>
            <a:r>
              <a:rPr lang="en-IN" sz="2000" b="1" dirty="0" smtClean="0">
                <a:solidFill>
                  <a:srgbClr val="FF0000"/>
                </a:solidFill>
              </a:rPr>
              <a:t>FINANCIAL SUPPORT. 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CSR GUIDELINES.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 EMBELLISH SUPPORT THOSE WHOSE INCOME IS IN THE BPL CLASS /CATEGORY OF PEOPLE.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 GENERAL CATEGORY  BORDERLINE CARETAKERS MAKE CATASTROPHIC EXPENDITURE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PRADHAN MANTRI PRADHAN MANTRI AYUSHMAN BHARAT-NATIONAL HEALTH PROTECTION SCHEME (AB-NHPS)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  <a:r>
              <a:rPr lang="en-IN" sz="1800" dirty="0" smtClean="0">
                <a:solidFill>
                  <a:srgbClr val="002060"/>
                </a:solidFill>
              </a:rPr>
              <a:t> 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002060"/>
                </a:solidFill>
              </a:rPr>
              <a:t>CD FOR THE RECORDING OF THE OPERATIONS / PROCEDURES CONDUCTED FOR RECORD KEEPING &amp; PROOF PROVISION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79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70" y="609600"/>
            <a:ext cx="8915400" cy="59436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IN" sz="1800" b="1" dirty="0" smtClean="0"/>
              <a:t>COMMUNICATION WITH THE CARETAKERS. </a:t>
            </a:r>
            <a:endParaRPr lang="en-US" sz="1800" b="1" dirty="0" smtClean="0"/>
          </a:p>
          <a:p>
            <a:pPr lvl="1">
              <a:lnSpc>
                <a:spcPct val="150000"/>
              </a:lnSpc>
            </a:pPr>
            <a:r>
              <a:rPr lang="en-IN" sz="1400" dirty="0" smtClean="0">
                <a:solidFill>
                  <a:srgbClr val="FF0000"/>
                </a:solidFill>
              </a:rPr>
              <a:t>VERBAL AND NON-VERBAL COMMUNICATION</a:t>
            </a:r>
          </a:p>
          <a:p>
            <a:pPr lvl="1">
              <a:lnSpc>
                <a:spcPct val="150000"/>
              </a:lnSpc>
            </a:pPr>
            <a:r>
              <a:rPr lang="en-IN" sz="1400" dirty="0" smtClean="0">
                <a:solidFill>
                  <a:srgbClr val="FF0000"/>
                </a:solidFill>
              </a:rPr>
              <a:t>BILLING SCHEDULE NEED TO BE STRUCTURED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SOPS IN PLACE FOR TIMINGS, INTERACTIONS AND REMUNERATION CONCORDS</a:t>
            </a:r>
          </a:p>
          <a:p>
            <a:pPr lvl="0">
              <a:lnSpc>
                <a:spcPct val="150000"/>
              </a:lnSpc>
            </a:pPr>
            <a:r>
              <a:rPr lang="en-IN" sz="1800" b="1" dirty="0" smtClean="0"/>
              <a:t>FEEDBACK SYSTEM &amp; PRACTISE.</a:t>
            </a:r>
            <a:endParaRPr lang="en-US" sz="1800" b="1" dirty="0" smtClean="0"/>
          </a:p>
          <a:p>
            <a:pPr lvl="1">
              <a:lnSpc>
                <a:spcPct val="150000"/>
              </a:lnSpc>
            </a:pPr>
            <a:r>
              <a:rPr lang="en-IN" sz="1600" dirty="0" smtClean="0">
                <a:solidFill>
                  <a:srgbClr val="FF0000"/>
                </a:solidFill>
              </a:rPr>
              <a:t>INSTITUTIONALISE ITS FEEDBACK SYSTEM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FEEDING PROTOCOL HAS TO BE PRACTISED &amp; INSTITUTIONALISED</a:t>
            </a:r>
          </a:p>
          <a:p>
            <a:pPr lvl="1">
              <a:lnSpc>
                <a:spcPct val="150000"/>
              </a:lnSpc>
            </a:pPr>
            <a:r>
              <a:rPr lang="en-IN" sz="1400" dirty="0" smtClean="0">
                <a:solidFill>
                  <a:srgbClr val="FF0000"/>
                </a:solidFill>
              </a:rPr>
              <a:t>USE OF VERNACULAR DIET &amp; FEEDING CARDS</a:t>
            </a:r>
          </a:p>
          <a:p>
            <a:pPr lvl="1">
              <a:lnSpc>
                <a:spcPct val="150000"/>
              </a:lnSpc>
            </a:pPr>
            <a:r>
              <a:rPr lang="en-IN" sz="1400" dirty="0" smtClean="0">
                <a:solidFill>
                  <a:srgbClr val="FF0000"/>
                </a:solidFill>
              </a:rPr>
              <a:t>FORMALISATION OF A SMALL PROTOCOL CLASS COMPULSRY FOR PRE-DISCHARGE CHECH LIST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ICU</a:t>
            </a:r>
          </a:p>
          <a:p>
            <a:pPr lvl="1">
              <a:lnSpc>
                <a:spcPct val="150000"/>
              </a:lnSpc>
            </a:pPr>
            <a:r>
              <a:rPr lang="en-IN" sz="1400" dirty="0" smtClean="0">
                <a:solidFill>
                  <a:srgbClr val="FF0000"/>
                </a:solidFill>
              </a:rPr>
              <a:t>NEED TO INSTITUTE A SENSITIVTY TRAINNIG I</a:t>
            </a:r>
          </a:p>
          <a:p>
            <a:pPr lvl="1">
              <a:lnSpc>
                <a:spcPct val="150000"/>
              </a:lnSpc>
            </a:pPr>
            <a:r>
              <a:rPr lang="en-IN" sz="1400" dirty="0" smtClean="0">
                <a:solidFill>
                  <a:srgbClr val="FF0000"/>
                </a:solidFill>
              </a:rPr>
              <a:t>XPLANATION OF  INVASIVE PROCEDURES (IV LINE INSERTION)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/>
              <a:t>BOLSTER INSURANCE COVERAGE 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 “</a:t>
            </a:r>
            <a:r>
              <a:rPr lang="en-IN" sz="1400" dirty="0" smtClean="0">
                <a:solidFill>
                  <a:srgbClr val="FF0000"/>
                </a:solidFill>
              </a:rPr>
              <a:t>PRADHAN MANTRI PRADHAN MANTRI AYUSHMAN BHARAT-NATIONAL HEALTH PROTECTION SCHEME”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LIMITATIONS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LIMITED TIME SPAN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FROM 01 MAY 2018 TO 30 </a:t>
            </a:r>
            <a:r>
              <a:rPr lang="en-IN" dirty="0" smtClean="0">
                <a:solidFill>
                  <a:srgbClr val="FF0000"/>
                </a:solidFill>
              </a:rPr>
              <a:t>APR 2019</a:t>
            </a:r>
            <a:endParaRPr lang="en-IN" dirty="0" smtClean="0">
              <a:solidFill>
                <a:srgbClr val="FF0000"/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NOT TYPICALLY REPRESENTATIVE</a:t>
            </a:r>
          </a:p>
          <a:p>
            <a:r>
              <a:rPr lang="en-IN" dirty="0" smtClean="0"/>
              <a:t>TIME LIMITATION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TRANSCRIPTION OF DATA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APPROVAL BY HOSPITAL AUTHORITIES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SAMPLE SIZE 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NON-CONTRIBUTORY POPULATION DEFINED BY THE GAPS IN SECONDARY DATA</a:t>
            </a:r>
          </a:p>
          <a:p>
            <a:r>
              <a:rPr lang="en-IN" dirty="0" smtClean="0"/>
              <a:t>THE RESULTS CANNOT BE GENERALISED 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TERTIARY CARE HOSPITALS IN OTHER REGIONS OF INDIA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1500" b="1" u="sng" dirty="0" smtClean="0">
                <a:solidFill>
                  <a:srgbClr val="00B050"/>
                </a:solidFill>
              </a:rPr>
              <a:t>THANK </a:t>
            </a:r>
            <a:r>
              <a:rPr lang="en-US" sz="11500" b="1" u="sng" dirty="0" smtClean="0">
                <a:solidFill>
                  <a:srgbClr val="00B05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30714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GENERAL OBJECTIVE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4040188" cy="639762"/>
          </a:xfrm>
        </p:spPr>
        <p:txBody>
          <a:bodyPr/>
          <a:lstStyle/>
          <a:p>
            <a:pPr lvl="0"/>
            <a:r>
              <a:rPr lang="en-IN" u="sng" dirty="0" smtClean="0"/>
              <a:t>IDENTIFICATION OF QR’S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11312"/>
            <a:ext cx="4040188" cy="48656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/>
              <a:t>NO IMMEDIATE OR RETROSPECTIVE FOLLOW UP OF NON-MEDICAL ISSUES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CARETAKER SATISFACTION W.R.T THE NON-MEDICAL VARIABLES ARE A NON-DEMARCATED, ZERO SPECIALSATION AREA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DEFINES THE INTERACTIVE SPREAD OF OPINIONS WITHIN THE CARETAKER’S PARENT’S COMMUNITY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71550"/>
            <a:ext cx="4041775" cy="639762"/>
          </a:xfrm>
        </p:spPr>
        <p:txBody>
          <a:bodyPr/>
          <a:lstStyle/>
          <a:p>
            <a:pPr lvl="0"/>
            <a:r>
              <a:rPr lang="en-IN" u="sng" dirty="0" smtClean="0"/>
              <a:t>GENERAL OBJECTIVES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11312"/>
            <a:ext cx="4041775" cy="4941888"/>
          </a:xfrm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/>
              <a:t>OBJECTIVE 1: TO CARRY OUT CARETAKER SATISFACTION SURVEY ON NON-MEDICAL PARAMETERS AFFECTING THE CARETAKER.</a:t>
            </a:r>
            <a:endParaRPr lang="en-US" sz="14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IN" dirty="0" smtClean="0"/>
              <a:t>OBJECTIVE 2: TO USE GAPS IN THE INFORMATION TO IDENTIFY EMOTIVE ISSUES GENERALLY SUPPRESSED AT THE CARETAKER END.</a:t>
            </a:r>
            <a:endParaRPr lang="en-US" sz="1400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4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METHODOLOGY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86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IN" dirty="0" smtClean="0"/>
              <a:t>SPECIFIC RESEARCH DESIGN</a:t>
            </a:r>
          </a:p>
          <a:p>
            <a:pPr algn="just">
              <a:lnSpc>
                <a:spcPct val="120000"/>
              </a:lnSpc>
            </a:pPr>
            <a:r>
              <a:rPr lang="en-IN" dirty="0" smtClean="0"/>
              <a:t>TYPICAL, SET PATTERN APPROACH WOULD NOT HAVE SHOWN CONCLUSIVE FINDINGS</a:t>
            </a:r>
            <a:endParaRPr lang="en-US" dirty="0" smtClean="0"/>
          </a:p>
          <a:p>
            <a:pPr lvl="0" algn="just">
              <a:lnSpc>
                <a:spcPct val="120000"/>
              </a:lnSpc>
            </a:pPr>
            <a:r>
              <a:rPr lang="en-IN" dirty="0" smtClean="0"/>
              <a:t>FACTORS  FOR OVERALL DESIGN.</a:t>
            </a:r>
          </a:p>
          <a:p>
            <a:pPr lvl="1" algn="just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DEPARTMENT IS A “SUPER SPECIALIST FIELD” 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MAXIMIZING NUMBERS NOT A PRIME PRIORITY.</a:t>
            </a:r>
          </a:p>
          <a:p>
            <a:pPr lvl="1" algn="just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 EMOTIVE BAGGAGE TREMENDOUS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IDENTIFICATION &amp; MINIMIZATION OF BIASES &amp; SUBJECTIVITY </a:t>
            </a:r>
          </a:p>
          <a:p>
            <a:pPr lvl="1" algn="just"/>
            <a:r>
              <a:rPr lang="en-IN" dirty="0" smtClean="0">
                <a:solidFill>
                  <a:srgbClr val="FF0000"/>
                </a:solidFill>
              </a:rPr>
              <a:t>SURVEYOR AND RESPONDENT END 	</a:t>
            </a:r>
          </a:p>
          <a:p>
            <a:pPr algn="just"/>
            <a:r>
              <a:rPr lang="en-IN" dirty="0" smtClean="0"/>
              <a:t>BIASES OBSERVED</a:t>
            </a:r>
          </a:p>
          <a:p>
            <a:pPr lvl="1" algn="just"/>
            <a:r>
              <a:rPr lang="en-IN" dirty="0" smtClean="0">
                <a:solidFill>
                  <a:srgbClr val="FF0000"/>
                </a:solidFill>
              </a:rPr>
              <a:t>PREPONDERANCE OF  PATREARCHIAL/MATREARCHIAL FEUDAL SYSTEM</a:t>
            </a:r>
          </a:p>
          <a:p>
            <a:pPr lvl="1" algn="just"/>
            <a:r>
              <a:rPr lang="en-IN" dirty="0" smtClean="0">
                <a:solidFill>
                  <a:srgbClr val="FF0000"/>
                </a:solidFill>
              </a:rPr>
              <a:t>UNWILLINGNESS TO DISCLOSE</a:t>
            </a:r>
          </a:p>
          <a:p>
            <a:pPr lvl="2" algn="just"/>
            <a:r>
              <a:rPr lang="en-IN" dirty="0" smtClean="0">
                <a:solidFill>
                  <a:srgbClr val="002060"/>
                </a:solidFill>
              </a:rPr>
              <a:t>FINANCIAL SOURCES</a:t>
            </a:r>
          </a:p>
          <a:p>
            <a:pPr lvl="2" algn="just"/>
            <a:r>
              <a:rPr lang="en-IN" dirty="0" smtClean="0">
                <a:solidFill>
                  <a:srgbClr val="002060"/>
                </a:solidFill>
              </a:rPr>
              <a:t>FEAR OF ILLEGITIMATE USE OF DATA</a:t>
            </a:r>
          </a:p>
          <a:p>
            <a:pPr lvl="1" algn="just"/>
            <a:r>
              <a:rPr lang="en-IN" dirty="0" smtClean="0">
                <a:solidFill>
                  <a:srgbClr val="FF0000"/>
                </a:solidFill>
              </a:rPr>
              <a:t>TRADITIONAL BIASES. STIGMA ATTACHED TO DISCUSSING MEDICAL PROBLEMS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6096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N" sz="2900" b="1" dirty="0" smtClean="0"/>
              <a:t>CROSS SECTIONAL, OBSERVATIONAL STUDY</a:t>
            </a:r>
          </a:p>
          <a:p>
            <a:pPr lvl="0" algn="just"/>
            <a:r>
              <a:rPr lang="en-IN" sz="2900" b="1" dirty="0" smtClean="0"/>
              <a:t>STUDY AREA.</a:t>
            </a:r>
            <a:endParaRPr lang="en-US" sz="2900" b="1" dirty="0" smtClean="0"/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DEPARTMENT OF PAEDIATRIC CARDIAC SCIENCES</a:t>
            </a:r>
          </a:p>
          <a:p>
            <a:pPr algn="just"/>
            <a:r>
              <a:rPr lang="en-IN" sz="2900" b="1" dirty="0" smtClean="0"/>
              <a:t>STUDY TIME PERIOD. </a:t>
            </a:r>
            <a:endParaRPr lang="en-US" sz="2900" b="1" dirty="0" smtClean="0"/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ONE (01) YEAR {01 MAY 2018 TO 30 APRIL 2019}</a:t>
            </a:r>
          </a:p>
          <a:p>
            <a:pPr algn="just"/>
            <a:r>
              <a:rPr lang="en-IN" sz="2900" b="1" dirty="0" smtClean="0"/>
              <a:t>STUDY POPULATION</a:t>
            </a:r>
          </a:p>
          <a:p>
            <a:pPr lvl="1" algn="just"/>
            <a:r>
              <a:rPr lang="en-IN" sz="2900" dirty="0">
                <a:solidFill>
                  <a:srgbClr val="FF0000"/>
                </a:solidFill>
              </a:rPr>
              <a:t>I</a:t>
            </a:r>
            <a:r>
              <a:rPr lang="en-IN" sz="2900" dirty="0" smtClean="0">
                <a:solidFill>
                  <a:srgbClr val="FF0000"/>
                </a:solidFill>
              </a:rPr>
              <a:t>PD CASES PRESENTING IN THE STUDY AREA</a:t>
            </a:r>
          </a:p>
          <a:p>
            <a:pPr algn="just"/>
            <a:r>
              <a:rPr lang="en-IN" sz="2900" b="1" dirty="0" smtClean="0"/>
              <a:t>INCLUSION CRITERIA</a:t>
            </a:r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OPD WEF 01MAY 2018 TO 30 APRIL 2019</a:t>
            </a:r>
          </a:p>
          <a:p>
            <a:pPr algn="just"/>
            <a:r>
              <a:rPr lang="en-IN" sz="2900" b="1" dirty="0" smtClean="0"/>
              <a:t>ETHICAL CONSIDERATION.</a:t>
            </a:r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REVIEWED AND APPROVED BY STUDENT RESEARCH BOARD OF IIHMR, NEW DELHI</a:t>
            </a:r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PRIMARY DATA GLEANED FROM SECONDARY DATA INFORMATION BASE</a:t>
            </a:r>
          </a:p>
          <a:p>
            <a:pPr algn="just"/>
            <a:r>
              <a:rPr lang="en-IN" sz="2900" b="1" dirty="0" smtClean="0"/>
              <a:t>SAMPLING TECHNIQUE</a:t>
            </a:r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RESTRICTED TO THE OPD CASES</a:t>
            </a:r>
          </a:p>
          <a:p>
            <a:pPr lvl="1" algn="just"/>
            <a:r>
              <a:rPr lang="en-IN" sz="2900" b="1" dirty="0" smtClean="0">
                <a:solidFill>
                  <a:srgbClr val="FF0000"/>
                </a:solidFill>
              </a:rPr>
              <a:t>CONVENIENCE SAMPLING</a:t>
            </a:r>
            <a:endParaRPr lang="en-IN" sz="29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TOTAL NUMBER OF CASES  4,666</a:t>
            </a:r>
          </a:p>
          <a:p>
            <a:pPr lvl="1" algn="just"/>
            <a:r>
              <a:rPr lang="en-IN" sz="2900" dirty="0" smtClean="0">
                <a:solidFill>
                  <a:srgbClr val="FF0000"/>
                </a:solidFill>
              </a:rPr>
              <a:t>CASES CONSIDERED ARE </a:t>
            </a:r>
            <a:r>
              <a:rPr lang="en-IN" sz="2900" dirty="0" smtClean="0">
                <a:solidFill>
                  <a:srgbClr val="FF0000"/>
                </a:solidFill>
              </a:rPr>
              <a:t>235</a:t>
            </a:r>
            <a:endParaRPr lang="en-IN" sz="2900" dirty="0" smtClean="0">
              <a:solidFill>
                <a:srgbClr val="FF0000"/>
              </a:solidFill>
            </a:endParaRPr>
          </a:p>
          <a:p>
            <a:pPr lvl="1" algn="just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715000"/>
          </a:xfrm>
        </p:spPr>
        <p:txBody>
          <a:bodyPr>
            <a:noAutofit/>
          </a:bodyPr>
          <a:lstStyle/>
          <a:p>
            <a:pPr algn="just"/>
            <a:r>
              <a:rPr lang="en-IN" sz="1400" b="1" dirty="0" smtClean="0"/>
              <a:t>METHOD OF DATA COLLECTION</a:t>
            </a:r>
          </a:p>
          <a:p>
            <a:pPr lvl="1" algn="just"/>
            <a:r>
              <a:rPr lang="en-IN" sz="1400" dirty="0" smtClean="0">
                <a:solidFill>
                  <a:srgbClr val="FF0000"/>
                </a:solidFill>
              </a:rPr>
              <a:t>COLLATE SECONDARY DATA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1400" dirty="0" smtClean="0">
                <a:solidFill>
                  <a:srgbClr val="FF0000"/>
                </a:solidFill>
              </a:rPr>
              <a:t>GLEANING INFORMATION FROM PAPER RECORDS</a:t>
            </a:r>
          </a:p>
          <a:p>
            <a:pPr lvl="2" algn="just"/>
            <a:r>
              <a:rPr lang="en-IN" sz="1400" dirty="0" smtClean="0">
                <a:solidFill>
                  <a:srgbClr val="FF0000"/>
                </a:solidFill>
              </a:rPr>
              <a:t>FORMALISING, PRESENTING AND APPROVAL OF THE DATA</a:t>
            </a:r>
          </a:p>
          <a:p>
            <a:pPr lvl="2" algn="just"/>
            <a:r>
              <a:rPr lang="en-IN" sz="1400" dirty="0" smtClean="0">
                <a:solidFill>
                  <a:srgbClr val="FF0000"/>
                </a:solidFill>
              </a:rPr>
              <a:t>DIGITALISATION OF PAPER RECORD</a:t>
            </a:r>
            <a:r>
              <a:rPr lang="en-IN" sz="1400" dirty="0" smtClean="0"/>
              <a:t>S </a:t>
            </a:r>
          </a:p>
          <a:p>
            <a:pPr lvl="1" algn="just"/>
            <a:r>
              <a:rPr lang="en-IN" sz="1400" dirty="0" smtClean="0"/>
              <a:t>PRIMARY DATA</a:t>
            </a:r>
          </a:p>
          <a:p>
            <a:pPr lvl="2" algn="just"/>
            <a:r>
              <a:rPr lang="en-IN" sz="1400" dirty="0" smtClean="0">
                <a:solidFill>
                  <a:srgbClr val="FF0000"/>
                </a:solidFill>
              </a:rPr>
              <a:t>TELEPHONIC INTERVIEWS BASED ON QUESTIONNAIRES </a:t>
            </a:r>
          </a:p>
          <a:p>
            <a:pPr lvl="2" algn="just"/>
            <a:r>
              <a:rPr lang="en-IN" sz="1400" dirty="0" smtClean="0">
                <a:solidFill>
                  <a:srgbClr val="FF0000"/>
                </a:solidFill>
              </a:rPr>
              <a:t>PRIME SOURCE OF DATA COLLECTION</a:t>
            </a:r>
          </a:p>
          <a:p>
            <a:pPr algn="just"/>
            <a:r>
              <a:rPr lang="en-IN" sz="1400" b="1" dirty="0" smtClean="0"/>
              <a:t>QUESTIONNAIRES</a:t>
            </a:r>
            <a:r>
              <a:rPr lang="en-IN" sz="1400" dirty="0" smtClean="0"/>
              <a:t>. CONSTRUCTED TO ENSURE</a:t>
            </a:r>
          </a:p>
          <a:p>
            <a:pPr lvl="1" algn="just"/>
            <a:r>
              <a:rPr lang="en-IN" sz="1400" dirty="0" smtClean="0">
                <a:solidFill>
                  <a:srgbClr val="FF0000"/>
                </a:solidFill>
              </a:rPr>
              <a:t>STANDARDISATION OF QUESTIONING.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1400" dirty="0" smtClean="0">
                <a:solidFill>
                  <a:srgbClr val="FF0000"/>
                </a:solidFill>
              </a:rPr>
              <a:t> COMMONALITY OF RESPONSE.</a:t>
            </a:r>
          </a:p>
          <a:p>
            <a:pPr algn="just"/>
            <a:r>
              <a:rPr lang="en-IN" sz="1400" b="1" dirty="0" smtClean="0"/>
              <a:t>DATA FROM RESPONSES COMPILED USING MS EXCEL</a:t>
            </a:r>
            <a:endParaRPr lang="en-US" sz="1400" b="1" dirty="0" smtClean="0"/>
          </a:p>
          <a:p>
            <a:pPr lvl="1" algn="just"/>
            <a:r>
              <a:rPr lang="en-IN" sz="1400" dirty="0" smtClean="0">
                <a:solidFill>
                  <a:srgbClr val="FF0000"/>
                </a:solidFill>
              </a:rPr>
              <a:t>QUANTIFIED ON </a:t>
            </a:r>
            <a:r>
              <a:rPr lang="en-IN" sz="1400" b="1" dirty="0" smtClean="0">
                <a:solidFill>
                  <a:srgbClr val="FF0000"/>
                </a:solidFill>
              </a:rPr>
              <a:t>(WEIGHTED AVERAGE METHOD)</a:t>
            </a:r>
          </a:p>
          <a:p>
            <a:pPr lvl="1" algn="just"/>
            <a:r>
              <a:rPr lang="en-IN" sz="1400" dirty="0" smtClean="0">
                <a:solidFill>
                  <a:srgbClr val="FF0000"/>
                </a:solidFill>
              </a:rPr>
              <a:t>EXCELLENT TO POOR  ( STAGGERED ASSOCIATION 5 TO 1)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1400" dirty="0" smtClean="0">
                <a:solidFill>
                  <a:srgbClr val="FF0000"/>
                </a:solidFill>
              </a:rPr>
              <a:t>WEIGHTED AVERAGE OF EACH VARIABLE  DEPICT INDICATING ITS STANDING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2600" dirty="0" smtClean="0"/>
              <a:t>TOTAL NUMBER OF CASES PRESENTED 4,666</a:t>
            </a:r>
          </a:p>
          <a:p>
            <a:pPr algn="just"/>
            <a:r>
              <a:rPr lang="en-IN" sz="2600" dirty="0" smtClean="0"/>
              <a:t>257 WERE IPD CASES</a:t>
            </a:r>
          </a:p>
          <a:p>
            <a:pPr algn="just"/>
            <a:r>
              <a:rPr lang="en-IN" sz="2600" dirty="0" smtClean="0"/>
              <a:t>235 ADMISSIONS AND SURGERIES WERE MADE</a:t>
            </a:r>
          </a:p>
          <a:p>
            <a:pPr algn="just"/>
            <a:r>
              <a:rPr lang="en-IN" sz="2600" dirty="0" smtClean="0"/>
              <a:t>235 OUR SAMPLE SIZE</a:t>
            </a:r>
          </a:p>
          <a:p>
            <a:pPr algn="just"/>
            <a:r>
              <a:rPr lang="en-IN" sz="2600" dirty="0" smtClean="0"/>
              <a:t>SURVEY RESPONSE RATE 91.43%</a:t>
            </a:r>
          </a:p>
          <a:p>
            <a:pPr algn="just"/>
            <a:r>
              <a:rPr lang="en-IN" sz="2600" dirty="0" smtClean="0"/>
              <a:t>OF THE TOTAL 235  CARETAKERS </a:t>
            </a:r>
          </a:p>
          <a:p>
            <a:pPr lvl="1" algn="just"/>
            <a:r>
              <a:rPr lang="en-IN" sz="2200" dirty="0" smtClean="0">
                <a:solidFill>
                  <a:srgbClr val="FF0000"/>
                </a:solidFill>
              </a:rPr>
              <a:t>100 % PATIENTS WERE FROM INDIA.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200" dirty="0" smtClean="0">
                <a:solidFill>
                  <a:srgbClr val="FF0000"/>
                </a:solidFill>
              </a:rPr>
              <a:t>AGE RANGES FOR THE PATIENTS VARIED FROM 1 MONTH TO 10 YEARS.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200" dirty="0" smtClean="0">
                <a:solidFill>
                  <a:srgbClr val="FF0000"/>
                </a:solidFill>
              </a:rPr>
              <a:t> 17% HAD ANNUAL INCOMES OF BPL RANGE.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200" dirty="0" smtClean="0">
                <a:solidFill>
                  <a:srgbClr val="FF0000"/>
                </a:solidFill>
              </a:rPr>
              <a:t> 4.7% HAD CORPORATE INSURANCE SUPPORT.</a:t>
            </a:r>
          </a:p>
          <a:p>
            <a:pPr algn="just"/>
            <a:r>
              <a:rPr lang="en-IN" sz="2600" dirty="0" smtClean="0"/>
              <a:t>UNDER-MENTIONED  SERVICE ASPECTS COVERED</a:t>
            </a:r>
            <a:endParaRPr lang="en-US" sz="2200" dirty="0" smtClean="0"/>
          </a:p>
          <a:p>
            <a:pPr lvl="1" algn="just"/>
            <a:r>
              <a:rPr lang="en-IN" sz="2400" dirty="0" smtClean="0">
                <a:solidFill>
                  <a:srgbClr val="FF0000"/>
                </a:solidFill>
              </a:rPr>
              <a:t>NURSING SERVICES {ICU &amp; WARD}.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400" dirty="0" smtClean="0">
                <a:solidFill>
                  <a:srgbClr val="FF0000"/>
                </a:solidFill>
              </a:rPr>
              <a:t>TREATING PHYSICIAN SERVICES.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400" dirty="0" smtClean="0">
                <a:solidFill>
                  <a:srgbClr val="FF0000"/>
                </a:solidFill>
              </a:rPr>
              <a:t>INTENSIVE CARE UNIT.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400" dirty="0" smtClean="0">
                <a:solidFill>
                  <a:srgbClr val="FF0000"/>
                </a:solidFill>
              </a:rPr>
              <a:t>MISCELLANEOUS POINTS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sz="4000" b="1" u="sng" dirty="0"/>
              <a:t>NURSING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91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N" sz="4200" b="1" dirty="0" smtClean="0"/>
              <a:t>HIGHER RANGE OF SATISFACTION</a:t>
            </a:r>
            <a:endParaRPr lang="en-US" sz="4200" b="1" dirty="0" smtClean="0"/>
          </a:p>
          <a:p>
            <a:pPr lvl="1" algn="just"/>
            <a:r>
              <a:rPr lang="en-IN" sz="2900" b="1" u="sng" dirty="0" smtClean="0"/>
              <a:t>ICU</a:t>
            </a:r>
            <a:endParaRPr lang="en-US" sz="2900" dirty="0" smtClean="0"/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SATISFACTION WITH  OVERALL NURSING SERVICES ( BY SHIFT) RATED 4.68 OUT OF 5 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SATISFACTION WITH  NURSING ATTENTION AND RESPONSE RATED 4.82 OUT OF 5.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SATISFACTION WITH HANDING TAKING OVER OF CARETAKER INFORMATION BETWEEN TWO NURSES RATED 4.6 OUT OF 5.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900" b="1" u="sng" dirty="0" smtClean="0"/>
              <a:t>WARD</a:t>
            </a:r>
            <a:endParaRPr lang="en-US" sz="2900" dirty="0" smtClean="0"/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FREQUENCY OF LINEN CHANGE RATED 4.9 OUT OF 5.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CONSIDERATION FOR FAMILY &amp; VISITORS RATED 4.53 OUT OF 5.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WAIT TIME FOR CALL LIGHT RATED 4.02 OUT OF 5.</a:t>
            </a:r>
            <a:endParaRPr lang="en-US" sz="2900" dirty="0" smtClean="0">
              <a:solidFill>
                <a:srgbClr val="FF0000"/>
              </a:solidFill>
            </a:endParaRPr>
          </a:p>
          <a:p>
            <a:pPr algn="just"/>
            <a:r>
              <a:rPr lang="en-IN" sz="4200" b="1" dirty="0" smtClean="0"/>
              <a:t>THE LOWER RANGE OF SATISFACTION ARE </a:t>
            </a:r>
            <a:endParaRPr lang="en-US" sz="4200" b="1" dirty="0" smtClean="0"/>
          </a:p>
          <a:p>
            <a:pPr lvl="1" algn="just"/>
            <a:r>
              <a:rPr lang="en-IN" sz="2900" b="1" u="sng" dirty="0" smtClean="0"/>
              <a:t>ICU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3.02 FOR FEEDING PROTOCOL EXPLAINED BY THE NURSE AND PRACTISED. 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3.6 FOR  CHILD DIET MAINTENANCE AND EXPLANATION.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900" b="1" u="sng" dirty="0" smtClean="0"/>
              <a:t>WARD</a:t>
            </a:r>
            <a:endParaRPr lang="en-US" sz="2900" dirty="0" smtClean="0"/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1.72 QUALITY OF HEALTH INFORMATION MATERIAL PROVIDED.</a:t>
            </a:r>
          </a:p>
          <a:p>
            <a:pPr lvl="0" algn="just"/>
            <a:r>
              <a:rPr lang="en-IN" sz="4400" b="1" dirty="0" smtClean="0"/>
              <a:t>MARGINS FOR IMPROVEMENT ARE PRESENT IN</a:t>
            </a:r>
            <a:endParaRPr lang="en-US" sz="4400" b="1" dirty="0" smtClean="0"/>
          </a:p>
          <a:p>
            <a:pPr lvl="1" algn="just"/>
            <a:r>
              <a:rPr lang="en-IN" sz="2900" b="1" u="sng" dirty="0" smtClean="0"/>
              <a:t>ICU</a:t>
            </a:r>
            <a:endParaRPr lang="en-US" sz="2900" dirty="0" smtClean="0"/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39.6% IN  FEEDING PROTOCOL EXPLAINED BY THE NURSE AND PRACTISED. 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2.85% IN CHILD DIET MAINTENANCE AND EXPLANATION.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1" algn="just"/>
            <a:r>
              <a:rPr lang="en-IN" sz="2900" b="1" u="sng" dirty="0" smtClean="0"/>
              <a:t>WARD</a:t>
            </a:r>
            <a:endParaRPr lang="en-US" sz="2900" dirty="0" smtClean="0"/>
          </a:p>
          <a:p>
            <a:pPr lvl="2" algn="just"/>
            <a:r>
              <a:rPr lang="en-IN" sz="2900" dirty="0" smtClean="0">
                <a:solidFill>
                  <a:srgbClr val="FF0000"/>
                </a:solidFill>
              </a:rPr>
              <a:t>65.6% IN QUALITY OF HEALTH INFORMATION MATERIAL PROVIDED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/>
            <a:endParaRPr lang="en-IN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57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>NURSING SERVICES: BAR CHART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835FF5B7-FAF8-488D-8328-158D793A0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05098"/>
              </p:ext>
            </p:extLst>
          </p:nvPr>
        </p:nvGraphicFramePr>
        <p:xfrm>
          <a:off x="228600" y="9906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1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2465"/>
          </a:xfrm>
        </p:spPr>
        <p:txBody>
          <a:bodyPr>
            <a:noAutofit/>
          </a:bodyPr>
          <a:lstStyle/>
          <a:p>
            <a:r>
              <a:rPr lang="en-IN" sz="3200" b="1" u="sng" dirty="0" smtClean="0"/>
              <a:t>WEIGHTED AVERAGES :NURSING SERVICES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00000000-0008-0000-04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990845"/>
              </p:ext>
            </p:extLst>
          </p:nvPr>
        </p:nvGraphicFramePr>
        <p:xfrm>
          <a:off x="228600" y="9144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6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2018</Words>
  <Application>Microsoft Office PowerPoint</Application>
  <PresentationFormat>On-screen Show (4:3)</PresentationFormat>
  <Paragraphs>637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CARETAKER SATISFACTION STUDY (IPD) </vt:lpstr>
      <vt:lpstr>BACKGROUND</vt:lpstr>
      <vt:lpstr>GENERAL OBJECTIVE </vt:lpstr>
      <vt:lpstr>METHODOLOGY</vt:lpstr>
      <vt:lpstr>METHODOLOGY</vt:lpstr>
      <vt:lpstr> RESULTS</vt:lpstr>
      <vt:lpstr>NURSING SERVICES</vt:lpstr>
      <vt:lpstr>NURSING SERVICES: BAR CHART</vt:lpstr>
      <vt:lpstr>WEIGHTED AVERAGES :NURSING SERVICES</vt:lpstr>
      <vt:lpstr>TREATING PHYSICIAN SERVICES</vt:lpstr>
      <vt:lpstr>PHYSICIAN SERVICE : BAR CHART</vt:lpstr>
      <vt:lpstr>WEIGHTED AVERAGES :PHYSICIAN SERVICE</vt:lpstr>
      <vt:lpstr>ICU</vt:lpstr>
      <vt:lpstr>BAR CHART: ICU</vt:lpstr>
      <vt:lpstr>WEIGHTED AVERAGES:ICU</vt:lpstr>
      <vt:lpstr>MISCELLANEOUS POINTS</vt:lpstr>
      <vt:lpstr>BAR CHART : MISCELLANEOUS POINTS &amp; FACILITIES</vt:lpstr>
      <vt:lpstr>WEIGHTED AVERAGES: MISCELLANEOUS POINTS</vt:lpstr>
      <vt:lpstr>DISCUSSION</vt:lpstr>
      <vt:lpstr>PowerPoint Presentation</vt:lpstr>
      <vt:lpstr>TREATING PHYSICIAN</vt:lpstr>
      <vt:lpstr>PowerPoint Presentation</vt:lpstr>
      <vt:lpstr>ICU</vt:lpstr>
      <vt:lpstr>PowerPoint Presentation</vt:lpstr>
      <vt:lpstr>MISCELLANEOUS POINTS</vt:lpstr>
      <vt:lpstr>PowerPoint Presentation</vt:lpstr>
      <vt:lpstr>CONCLUSIONS</vt:lpstr>
      <vt:lpstr>LIMITATIONS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CARETAKER SATISFACTION STUDY (IPD) </dc:title>
  <dc:creator>User</dc:creator>
  <cp:lastModifiedBy>User</cp:lastModifiedBy>
  <cp:revision>77</cp:revision>
  <dcterms:created xsi:type="dcterms:W3CDTF">2006-08-16T00:00:00Z</dcterms:created>
  <dcterms:modified xsi:type="dcterms:W3CDTF">2019-05-30T23:23:44Z</dcterms:modified>
</cp:coreProperties>
</file>