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57" r:id="rId3"/>
    <p:sldId id="258" r:id="rId4"/>
    <p:sldId id="259" r:id="rId5"/>
    <p:sldId id="260" r:id="rId6"/>
    <p:sldId id="262" r:id="rId7"/>
    <p:sldId id="264" r:id="rId8"/>
    <p:sldId id="269" r:id="rId9"/>
    <p:sldId id="270" r:id="rId10"/>
    <p:sldId id="271" r:id="rId11"/>
    <p:sldId id="272" r:id="rId12"/>
    <p:sldId id="273" r:id="rId13"/>
    <p:sldId id="274" r:id="rId14"/>
    <p:sldId id="275" r:id="rId15"/>
    <p:sldId id="278" r:id="rId16"/>
    <p:sldId id="276" r:id="rId17"/>
    <p:sldId id="279" r:id="rId18"/>
    <p:sldId id="277" r:id="rId19"/>
    <p:sldId id="280" r:id="rId20"/>
    <p:sldId id="265" r:id="rId21"/>
    <p:sldId id="266" r:id="rId22"/>
    <p:sldId id="267"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909" autoAdjust="0"/>
  </p:normalViewPr>
  <p:slideViewPr>
    <p:cSldViewPr snapToGrid="0">
      <p:cViewPr varScale="1">
        <p:scale>
          <a:sx n="43" d="100"/>
          <a:sy n="43" d="100"/>
        </p:scale>
        <p:origin x="7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D:\JASS\DISSERTATION%20REPORT\2_MINISTRY%2050\MINISTRY_50%20-%20graphs.final.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D:\JASS\DISSERTATION%20REPORT\3_MHA%2035\MHA_35%20for%20graphs.xlsx" TargetMode="External"/><Relationship Id="rId2" Type="http://schemas.microsoft.com/office/2011/relationships/chartColorStyle" Target="colors54.xml"/><Relationship Id="rId1" Type="http://schemas.microsoft.com/office/2011/relationships/chartStyle" Target="style54.xml"/></Relationships>
</file>

<file path=ppt/charts/_rels/chart6.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JASS\DISSERTATION%20REPORT\1_NITI%2030\niti30_ever%20and%20know%20FOR%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dirty="0"/>
              <a:t>Contraceptive discontinuation - Pill (by caste)</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'EVER USE'!$A$30</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USE'!$B$29:$E$29</c:f>
              <c:strCache>
                <c:ptCount val="4"/>
                <c:pt idx="0">
                  <c:v>Schedule caste</c:v>
                </c:pt>
                <c:pt idx="1">
                  <c:v>Schedule tribe</c:v>
                </c:pt>
                <c:pt idx="2">
                  <c:v>OBC</c:v>
                </c:pt>
                <c:pt idx="3">
                  <c:v>others</c:v>
                </c:pt>
              </c:strCache>
            </c:strRef>
          </c:cat>
          <c:val>
            <c:numRef>
              <c:f>'EVER USE'!$B$30:$E$30</c:f>
              <c:numCache>
                <c:formatCode>###0.0%</c:formatCode>
                <c:ptCount val="4"/>
                <c:pt idx="0">
                  <c:v>0.12671532846715328</c:v>
                </c:pt>
                <c:pt idx="1">
                  <c:v>0.10891963497203415</c:v>
                </c:pt>
                <c:pt idx="2">
                  <c:v>8.2914572864321606E-2</c:v>
                </c:pt>
                <c:pt idx="3" formatCode="0.0%">
                  <c:v>0.36686882300089846</c:v>
                </c:pt>
              </c:numCache>
            </c:numRef>
          </c:val>
          <c:extLst>
            <c:ext xmlns:c16="http://schemas.microsoft.com/office/drawing/2014/chart" uri="{C3380CC4-5D6E-409C-BE32-E72D297353CC}">
              <c16:uniqueId val="{00000000-C00C-4664-A947-9DDF2EC77ACA}"/>
            </c:ext>
          </c:extLst>
        </c:ser>
        <c:ser>
          <c:idx val="1"/>
          <c:order val="1"/>
          <c:tx>
            <c:strRef>
              <c:f>'EVER USE'!$A$31</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USE'!$B$29:$E$29</c:f>
              <c:strCache>
                <c:ptCount val="4"/>
                <c:pt idx="0">
                  <c:v>Schedule caste</c:v>
                </c:pt>
                <c:pt idx="1">
                  <c:v>Schedule tribe</c:v>
                </c:pt>
                <c:pt idx="2">
                  <c:v>OBC</c:v>
                </c:pt>
                <c:pt idx="3">
                  <c:v>others</c:v>
                </c:pt>
              </c:strCache>
            </c:strRef>
          </c:cat>
          <c:val>
            <c:numRef>
              <c:f>'EVER USE'!$B$31:$E$31</c:f>
              <c:numCache>
                <c:formatCode>###0.0%</c:formatCode>
                <c:ptCount val="4"/>
                <c:pt idx="0">
                  <c:v>5.6642335766423357E-2</c:v>
                </c:pt>
                <c:pt idx="1">
                  <c:v>5.2925610114672159E-2</c:v>
                </c:pt>
                <c:pt idx="2">
                  <c:v>3.9396479463537304E-2</c:v>
                </c:pt>
                <c:pt idx="3">
                  <c:v>0.20198152454829538</c:v>
                </c:pt>
              </c:numCache>
            </c:numRef>
          </c:val>
          <c:extLst>
            <c:ext xmlns:c16="http://schemas.microsoft.com/office/drawing/2014/chart" uri="{C3380CC4-5D6E-409C-BE32-E72D297353CC}">
              <c16:uniqueId val="{00000001-C00C-4664-A947-9DDF2EC77ACA}"/>
            </c:ext>
          </c:extLst>
        </c:ser>
        <c:ser>
          <c:idx val="2"/>
          <c:order val="2"/>
          <c:tx>
            <c:strRef>
              <c:f>'EVER USE'!$A$32</c:f>
              <c:strCache>
                <c:ptCount val="1"/>
                <c:pt idx="0">
                  <c:v>DISCONTINUATION</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USE'!$B$29:$E$29</c:f>
              <c:strCache>
                <c:ptCount val="4"/>
                <c:pt idx="0">
                  <c:v>Schedule caste</c:v>
                </c:pt>
                <c:pt idx="1">
                  <c:v>Schedule tribe</c:v>
                </c:pt>
                <c:pt idx="2">
                  <c:v>OBC</c:v>
                </c:pt>
                <c:pt idx="3">
                  <c:v>others</c:v>
                </c:pt>
              </c:strCache>
            </c:strRef>
          </c:cat>
          <c:val>
            <c:numRef>
              <c:f>'EVER USE'!$B$32:$E$32</c:f>
              <c:numCache>
                <c:formatCode>0.0%</c:formatCode>
                <c:ptCount val="4"/>
                <c:pt idx="0">
                  <c:v>7.0072992700729919E-2</c:v>
                </c:pt>
                <c:pt idx="1">
                  <c:v>5.599402485736199E-2</c:v>
                </c:pt>
                <c:pt idx="2">
                  <c:v>4.3518093400784302E-2</c:v>
                </c:pt>
                <c:pt idx="3">
                  <c:v>0.16488729845260308</c:v>
                </c:pt>
              </c:numCache>
            </c:numRef>
          </c:val>
          <c:extLst>
            <c:ext xmlns:c16="http://schemas.microsoft.com/office/drawing/2014/chart" uri="{C3380CC4-5D6E-409C-BE32-E72D297353CC}">
              <c16:uniqueId val="{00000002-C00C-4664-A947-9DDF2EC77ACA}"/>
            </c:ext>
          </c:extLst>
        </c:ser>
        <c:dLbls>
          <c:dLblPos val="inEnd"/>
          <c:showLegendKey val="0"/>
          <c:showVal val="1"/>
          <c:showCatName val="0"/>
          <c:showSerName val="0"/>
          <c:showPercent val="0"/>
          <c:showBubbleSize val="0"/>
        </c:dLbls>
        <c:gapWidth val="65"/>
        <c:axId val="479721951"/>
        <c:axId val="479723199"/>
      </c:barChart>
      <c:catAx>
        <c:axId val="4797219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479723199"/>
        <c:crosses val="autoZero"/>
        <c:auto val="1"/>
        <c:lblAlgn val="ctr"/>
        <c:lblOffset val="100"/>
        <c:noMultiLvlLbl val="0"/>
      </c:catAx>
      <c:valAx>
        <c:axId val="47972319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47972195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r>
              <a:rPr lang="en-US"/>
              <a:t>Contraceptive discontinuation - condoms (by  wealth quintile)</a:t>
            </a:r>
          </a:p>
        </c:rich>
      </c:tx>
      <c:overlay val="0"/>
      <c:spPr>
        <a:noFill/>
        <a:ln>
          <a:noFill/>
        </a:ln>
        <a:effectLst/>
      </c:spPr>
      <c:txPr>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condom!$X$2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condom!$Y$1:$AC$1</c:f>
              <c:strCache>
                <c:ptCount val="5"/>
                <c:pt idx="0">
                  <c:v>Poorest</c:v>
                </c:pt>
                <c:pt idx="1">
                  <c:v>Poorer</c:v>
                </c:pt>
                <c:pt idx="2">
                  <c:v>Middle</c:v>
                </c:pt>
                <c:pt idx="3">
                  <c:v>Richer</c:v>
                </c:pt>
                <c:pt idx="4">
                  <c:v>Richest</c:v>
                </c:pt>
              </c:strCache>
            </c:strRef>
          </c:cat>
          <c:val>
            <c:numRef>
              <c:f>condom!$Y$2:$AC$2</c:f>
              <c:numCache>
                <c:formatCode>###0.0%</c:formatCode>
                <c:ptCount val="5"/>
                <c:pt idx="0">
                  <c:v>2.9738302934179218E-2</c:v>
                </c:pt>
                <c:pt idx="1">
                  <c:v>5.1590008321414887E-2</c:v>
                </c:pt>
                <c:pt idx="2">
                  <c:v>7.6526875130042471E-2</c:v>
                </c:pt>
                <c:pt idx="3">
                  <c:v>0.11944321056203344</c:v>
                </c:pt>
                <c:pt idx="4">
                  <c:v>0.18950437317784255</c:v>
                </c:pt>
              </c:numCache>
            </c:numRef>
          </c:val>
          <c:extLst>
            <c:ext xmlns:c16="http://schemas.microsoft.com/office/drawing/2014/chart" uri="{C3380CC4-5D6E-409C-BE32-E72D297353CC}">
              <c16:uniqueId val="{00000000-14E5-424F-B74F-BC2F685B52D2}"/>
            </c:ext>
          </c:extLst>
        </c:ser>
        <c:ser>
          <c:idx val="1"/>
          <c:order val="1"/>
          <c:tx>
            <c:strRef>
              <c:f>condom!$X$3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condom!$Y$1:$AC$1</c:f>
              <c:strCache>
                <c:ptCount val="5"/>
                <c:pt idx="0">
                  <c:v>Poorest</c:v>
                </c:pt>
                <c:pt idx="1">
                  <c:v>Poorer</c:v>
                </c:pt>
                <c:pt idx="2">
                  <c:v>Middle</c:v>
                </c:pt>
                <c:pt idx="3">
                  <c:v>Richer</c:v>
                </c:pt>
                <c:pt idx="4">
                  <c:v>Richest</c:v>
                </c:pt>
              </c:strCache>
            </c:strRef>
          </c:cat>
          <c:val>
            <c:numRef>
              <c:f>condom!$Y$3:$AC$3</c:f>
              <c:numCache>
                <c:formatCode>###0.0%</c:formatCode>
                <c:ptCount val="5"/>
                <c:pt idx="0">
                  <c:v>1.2180629827688649E-2</c:v>
                </c:pt>
                <c:pt idx="1">
                  <c:v>1.9599999999999999E-2</c:v>
                </c:pt>
                <c:pt idx="2">
                  <c:v>3.6631290653885658E-2</c:v>
                </c:pt>
                <c:pt idx="3">
                  <c:v>6.1009428729894621E-2</c:v>
                </c:pt>
                <c:pt idx="4">
                  <c:v>9.6805421103581799E-2</c:v>
                </c:pt>
              </c:numCache>
            </c:numRef>
          </c:val>
          <c:extLst>
            <c:ext xmlns:c16="http://schemas.microsoft.com/office/drawing/2014/chart" uri="{C3380CC4-5D6E-409C-BE32-E72D297353CC}">
              <c16:uniqueId val="{00000001-14E5-424F-B74F-BC2F685B52D2}"/>
            </c:ext>
          </c:extLst>
        </c:ser>
        <c:ser>
          <c:idx val="2"/>
          <c:order val="2"/>
          <c:tx>
            <c:strRef>
              <c:f>condom!$X$4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condom!$Y$1:$AC$1</c:f>
              <c:strCache>
                <c:ptCount val="5"/>
                <c:pt idx="0">
                  <c:v>Poorest</c:v>
                </c:pt>
                <c:pt idx="1">
                  <c:v>Poorer</c:v>
                </c:pt>
                <c:pt idx="2">
                  <c:v>Middle</c:v>
                </c:pt>
                <c:pt idx="3">
                  <c:v>Richer</c:v>
                </c:pt>
                <c:pt idx="4">
                  <c:v>Richest</c:v>
                </c:pt>
              </c:strCache>
            </c:strRef>
          </c:cat>
          <c:val>
            <c:numRef>
              <c:f>condom!$Y$4:$AC$4</c:f>
              <c:numCache>
                <c:formatCode>0.0%</c:formatCode>
                <c:ptCount val="5"/>
                <c:pt idx="0">
                  <c:v>1.7557673106490569E-2</c:v>
                </c:pt>
                <c:pt idx="1">
                  <c:v>3.1990008321414888E-2</c:v>
                </c:pt>
                <c:pt idx="2">
                  <c:v>3.9895584476156813E-2</c:v>
                </c:pt>
                <c:pt idx="3">
                  <c:v>5.843378183213882E-2</c:v>
                </c:pt>
                <c:pt idx="4">
                  <c:v>9.2698952074260751E-2</c:v>
                </c:pt>
              </c:numCache>
            </c:numRef>
          </c:val>
          <c:extLst>
            <c:ext xmlns:c16="http://schemas.microsoft.com/office/drawing/2014/chart" uri="{C3380CC4-5D6E-409C-BE32-E72D297353CC}">
              <c16:uniqueId val="{00000002-14E5-424F-B74F-BC2F685B52D2}"/>
            </c:ext>
          </c:extLst>
        </c:ser>
        <c:dLbls>
          <c:dLblPos val="inEnd"/>
          <c:showLegendKey val="0"/>
          <c:showVal val="1"/>
          <c:showCatName val="0"/>
          <c:showSerName val="0"/>
          <c:showPercent val="0"/>
          <c:showBubbleSize val="0"/>
        </c:dLbls>
        <c:gapWidth val="65"/>
        <c:axId val="555235855"/>
        <c:axId val="555244591"/>
      </c:barChart>
      <c:catAx>
        <c:axId val="55523585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555244591"/>
        <c:crosses val="autoZero"/>
        <c:auto val="1"/>
        <c:lblAlgn val="ctr"/>
        <c:lblOffset val="100"/>
        <c:noMultiLvlLbl val="0"/>
      </c:catAx>
      <c:valAx>
        <c:axId val="55524459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55523585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Contraceptive discontinuation - condoms (by No. of living children at first use)</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condom!$AG$2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condom!$AH$1:$AK$1</c:f>
              <c:strCache>
                <c:ptCount val="4"/>
                <c:pt idx="0">
                  <c:v>0</c:v>
                </c:pt>
                <c:pt idx="1">
                  <c:v>1</c:v>
                </c:pt>
                <c:pt idx="2">
                  <c:v>2</c:v>
                </c:pt>
                <c:pt idx="3">
                  <c:v>3+</c:v>
                </c:pt>
              </c:strCache>
            </c:strRef>
          </c:cat>
          <c:val>
            <c:numRef>
              <c:f>condom!$AH$2:$AK$2</c:f>
              <c:numCache>
                <c:formatCode>###0.0%</c:formatCode>
                <c:ptCount val="4"/>
                <c:pt idx="0">
                  <c:v>0.23991275899672845</c:v>
                </c:pt>
                <c:pt idx="1">
                  <c:v>0.19400077911959485</c:v>
                </c:pt>
                <c:pt idx="2">
                  <c:v>8.5828343313373259E-2</c:v>
                </c:pt>
                <c:pt idx="3">
                  <c:v>0.121</c:v>
                </c:pt>
              </c:numCache>
            </c:numRef>
          </c:val>
          <c:extLst>
            <c:ext xmlns:c16="http://schemas.microsoft.com/office/drawing/2014/chart" uri="{C3380CC4-5D6E-409C-BE32-E72D297353CC}">
              <c16:uniqueId val="{00000000-ED5F-4F04-ACFE-B45482E5E6D7}"/>
            </c:ext>
          </c:extLst>
        </c:ser>
        <c:ser>
          <c:idx val="1"/>
          <c:order val="1"/>
          <c:tx>
            <c:strRef>
              <c:f>condom!$AG$3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condom!$AH$1:$AK$1</c:f>
              <c:strCache>
                <c:ptCount val="4"/>
                <c:pt idx="0">
                  <c:v>0</c:v>
                </c:pt>
                <c:pt idx="1">
                  <c:v>1</c:v>
                </c:pt>
                <c:pt idx="2">
                  <c:v>2</c:v>
                </c:pt>
                <c:pt idx="3">
                  <c:v>3+</c:v>
                </c:pt>
              </c:strCache>
            </c:strRef>
          </c:cat>
          <c:val>
            <c:numRef>
              <c:f>condom!$AH$3:$AK$3</c:f>
              <c:numCache>
                <c:formatCode>###0.0%</c:formatCode>
                <c:ptCount val="4"/>
                <c:pt idx="0">
                  <c:v>7.6754385964912283E-2</c:v>
                </c:pt>
                <c:pt idx="1">
                  <c:v>8.4699453551912565E-2</c:v>
                </c:pt>
                <c:pt idx="2">
                  <c:v>4.7885075818036714E-2</c:v>
                </c:pt>
                <c:pt idx="3">
                  <c:v>4.9652560208630708E-2</c:v>
                </c:pt>
              </c:numCache>
            </c:numRef>
          </c:val>
          <c:extLst>
            <c:ext xmlns:c16="http://schemas.microsoft.com/office/drawing/2014/chart" uri="{C3380CC4-5D6E-409C-BE32-E72D297353CC}">
              <c16:uniqueId val="{00000001-ED5F-4F04-ACFE-B45482E5E6D7}"/>
            </c:ext>
          </c:extLst>
        </c:ser>
        <c:ser>
          <c:idx val="2"/>
          <c:order val="2"/>
          <c:tx>
            <c:strRef>
              <c:f>condom!$AG$4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condom!$AH$1:$AK$1</c:f>
              <c:strCache>
                <c:ptCount val="4"/>
                <c:pt idx="0">
                  <c:v>0</c:v>
                </c:pt>
                <c:pt idx="1">
                  <c:v>1</c:v>
                </c:pt>
                <c:pt idx="2">
                  <c:v>2</c:v>
                </c:pt>
                <c:pt idx="3">
                  <c:v>3+</c:v>
                </c:pt>
              </c:strCache>
            </c:strRef>
          </c:cat>
          <c:val>
            <c:numRef>
              <c:f>condom!$AH$4:$AK$4</c:f>
              <c:numCache>
                <c:formatCode>0.0%</c:formatCode>
                <c:ptCount val="4"/>
                <c:pt idx="0">
                  <c:v>0.16315837303181618</c:v>
                </c:pt>
                <c:pt idx="1">
                  <c:v>0.10930132556768228</c:v>
                </c:pt>
                <c:pt idx="2">
                  <c:v>3.7943267495336545E-2</c:v>
                </c:pt>
                <c:pt idx="3">
                  <c:v>7.1347439791369288E-2</c:v>
                </c:pt>
              </c:numCache>
            </c:numRef>
          </c:val>
          <c:extLst>
            <c:ext xmlns:c16="http://schemas.microsoft.com/office/drawing/2014/chart" uri="{C3380CC4-5D6E-409C-BE32-E72D297353CC}">
              <c16:uniqueId val="{00000002-ED5F-4F04-ACFE-B45482E5E6D7}"/>
            </c:ext>
          </c:extLst>
        </c:ser>
        <c:dLbls>
          <c:dLblPos val="inEnd"/>
          <c:showLegendKey val="0"/>
          <c:showVal val="1"/>
          <c:showCatName val="0"/>
          <c:showSerName val="0"/>
          <c:showPercent val="0"/>
          <c:showBubbleSize val="0"/>
        </c:dLbls>
        <c:gapWidth val="65"/>
        <c:axId val="555235855"/>
        <c:axId val="555244591"/>
      </c:barChart>
      <c:catAx>
        <c:axId val="55523585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ysClr val="windowText" lastClr="000000"/>
                </a:solidFill>
                <a:latin typeface="+mn-lt"/>
                <a:ea typeface="+mn-ea"/>
                <a:cs typeface="+mn-cs"/>
              </a:defRPr>
            </a:pPr>
            <a:endParaRPr lang="en-US"/>
          </a:p>
        </c:txPr>
        <c:crossAx val="555244591"/>
        <c:crosses val="autoZero"/>
        <c:auto val="1"/>
        <c:lblAlgn val="ctr"/>
        <c:lblOffset val="100"/>
        <c:noMultiLvlLbl val="0"/>
      </c:catAx>
      <c:valAx>
        <c:axId val="55524459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55523585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Contraceptive discontinuation - condoms (by Age groups)</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condom!$AO$2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condom!$AP$1:$AR$1</c:f>
              <c:strCache>
                <c:ptCount val="3"/>
                <c:pt idx="0">
                  <c:v>15-24</c:v>
                </c:pt>
                <c:pt idx="1">
                  <c:v>25-34</c:v>
                </c:pt>
                <c:pt idx="2">
                  <c:v>35-49</c:v>
                </c:pt>
              </c:strCache>
            </c:strRef>
          </c:cat>
          <c:val>
            <c:numRef>
              <c:f>condom!$AP$2:$AR$2</c:f>
              <c:numCache>
                <c:formatCode>###0.0%</c:formatCode>
                <c:ptCount val="3"/>
                <c:pt idx="0">
                  <c:v>0.14699999999999999</c:v>
                </c:pt>
                <c:pt idx="1">
                  <c:v>0.13700000000000001</c:v>
                </c:pt>
                <c:pt idx="2">
                  <c:v>8.3000000000000004E-2</c:v>
                </c:pt>
              </c:numCache>
            </c:numRef>
          </c:val>
          <c:extLst>
            <c:ext xmlns:c16="http://schemas.microsoft.com/office/drawing/2014/chart" uri="{C3380CC4-5D6E-409C-BE32-E72D297353CC}">
              <c16:uniqueId val="{00000000-A452-4DFB-8782-4CBAA32DED3E}"/>
            </c:ext>
          </c:extLst>
        </c:ser>
        <c:ser>
          <c:idx val="1"/>
          <c:order val="1"/>
          <c:tx>
            <c:strRef>
              <c:f>condom!$AO$3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condom!$AP$1:$AR$1</c:f>
              <c:strCache>
                <c:ptCount val="3"/>
                <c:pt idx="0">
                  <c:v>15-24</c:v>
                </c:pt>
                <c:pt idx="1">
                  <c:v>25-34</c:v>
                </c:pt>
                <c:pt idx="2">
                  <c:v>35-49</c:v>
                </c:pt>
              </c:strCache>
            </c:strRef>
          </c:cat>
          <c:val>
            <c:numRef>
              <c:f>condom!$AP$3:$AR$3</c:f>
              <c:numCache>
                <c:formatCode>0.0%</c:formatCode>
                <c:ptCount val="3"/>
                <c:pt idx="0">
                  <c:v>7.3604688383243327E-2</c:v>
                </c:pt>
                <c:pt idx="1">
                  <c:v>6.4539508664892331E-2</c:v>
                </c:pt>
                <c:pt idx="2">
                  <c:v>3.4271964079287946E-2</c:v>
                </c:pt>
              </c:numCache>
            </c:numRef>
          </c:val>
          <c:extLst>
            <c:ext xmlns:c16="http://schemas.microsoft.com/office/drawing/2014/chart" uri="{C3380CC4-5D6E-409C-BE32-E72D297353CC}">
              <c16:uniqueId val="{00000001-A452-4DFB-8782-4CBAA32DED3E}"/>
            </c:ext>
          </c:extLst>
        </c:ser>
        <c:ser>
          <c:idx val="2"/>
          <c:order val="2"/>
          <c:tx>
            <c:strRef>
              <c:f>condom!$AO$4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condom!$AP$1:$AR$1</c:f>
              <c:strCache>
                <c:ptCount val="3"/>
                <c:pt idx="0">
                  <c:v>15-24</c:v>
                </c:pt>
                <c:pt idx="1">
                  <c:v>25-34</c:v>
                </c:pt>
                <c:pt idx="2">
                  <c:v>35-49</c:v>
                </c:pt>
              </c:strCache>
            </c:strRef>
          </c:cat>
          <c:val>
            <c:numRef>
              <c:f>condom!$AP$4:$AR$4</c:f>
              <c:numCache>
                <c:formatCode>0.0%</c:formatCode>
                <c:ptCount val="3"/>
                <c:pt idx="0">
                  <c:v>7.3395311616756664E-2</c:v>
                </c:pt>
                <c:pt idx="1">
                  <c:v>7.246049133510768E-2</c:v>
                </c:pt>
                <c:pt idx="2">
                  <c:v>4.8728035920712058E-2</c:v>
                </c:pt>
              </c:numCache>
            </c:numRef>
          </c:val>
          <c:extLst>
            <c:ext xmlns:c16="http://schemas.microsoft.com/office/drawing/2014/chart" uri="{C3380CC4-5D6E-409C-BE32-E72D297353CC}">
              <c16:uniqueId val="{00000002-A452-4DFB-8782-4CBAA32DED3E}"/>
            </c:ext>
          </c:extLst>
        </c:ser>
        <c:dLbls>
          <c:dLblPos val="inEnd"/>
          <c:showLegendKey val="0"/>
          <c:showVal val="1"/>
          <c:showCatName val="0"/>
          <c:showSerName val="0"/>
          <c:showPercent val="0"/>
          <c:showBubbleSize val="0"/>
        </c:dLbls>
        <c:gapWidth val="65"/>
        <c:axId val="555235855"/>
        <c:axId val="555244591"/>
      </c:barChart>
      <c:catAx>
        <c:axId val="55523585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ysClr val="windowText" lastClr="000000"/>
                </a:solidFill>
                <a:latin typeface="+mn-lt"/>
                <a:ea typeface="+mn-ea"/>
                <a:cs typeface="+mn-cs"/>
              </a:defRPr>
            </a:pPr>
            <a:endParaRPr lang="en-US"/>
          </a:p>
        </c:txPr>
        <c:crossAx val="555244591"/>
        <c:crosses val="autoZero"/>
        <c:auto val="1"/>
        <c:lblAlgn val="ctr"/>
        <c:lblOffset val="100"/>
        <c:noMultiLvlLbl val="0"/>
      </c:catAx>
      <c:valAx>
        <c:axId val="55524459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55523585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solidFill>
            <a:sysClr val="windowText" lastClr="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r>
              <a:rPr lang="en-US"/>
              <a:t>Contraceptive discontinuation – IUD/ PPIUD (by caste)</a:t>
            </a:r>
          </a:p>
        </c:rich>
      </c:tx>
      <c:overlay val="0"/>
      <c:spPr>
        <a:noFill/>
        <a:ln>
          <a:noFill/>
        </a:ln>
        <a:effectLst/>
      </c:spPr>
      <c:txPr>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iud!$A$2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iud!$B$1:$E$1</c:f>
              <c:strCache>
                <c:ptCount val="4"/>
                <c:pt idx="0">
                  <c:v>Schedule caste</c:v>
                </c:pt>
                <c:pt idx="1">
                  <c:v>Schedule tribe</c:v>
                </c:pt>
                <c:pt idx="2">
                  <c:v>OBC</c:v>
                </c:pt>
                <c:pt idx="3">
                  <c:v>others</c:v>
                </c:pt>
              </c:strCache>
            </c:strRef>
          </c:cat>
          <c:val>
            <c:numRef>
              <c:f>iud!$B$2:$E$2</c:f>
              <c:numCache>
                <c:formatCode>###0.0%</c:formatCode>
                <c:ptCount val="4"/>
                <c:pt idx="0">
                  <c:v>1.1960326721120186E-2</c:v>
                </c:pt>
                <c:pt idx="1">
                  <c:v>1.4142604596346496E-2</c:v>
                </c:pt>
                <c:pt idx="2">
                  <c:v>1.1371797941106057E-2</c:v>
                </c:pt>
                <c:pt idx="3" formatCode="0.0%">
                  <c:v>3.4955891911969544E-2</c:v>
                </c:pt>
              </c:numCache>
            </c:numRef>
          </c:val>
          <c:extLst>
            <c:ext xmlns:c16="http://schemas.microsoft.com/office/drawing/2014/chart" uri="{C3380CC4-5D6E-409C-BE32-E72D297353CC}">
              <c16:uniqueId val="{00000000-33C9-4372-9C14-C28D1471463D}"/>
            </c:ext>
          </c:extLst>
        </c:ser>
        <c:ser>
          <c:idx val="1"/>
          <c:order val="1"/>
          <c:tx>
            <c:strRef>
              <c:f>iud!$A$3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iud!$B$1:$E$1</c:f>
              <c:strCache>
                <c:ptCount val="4"/>
                <c:pt idx="0">
                  <c:v>Schedule caste</c:v>
                </c:pt>
                <c:pt idx="1">
                  <c:v>Schedule tribe</c:v>
                </c:pt>
                <c:pt idx="2">
                  <c:v>OBC</c:v>
                </c:pt>
                <c:pt idx="3">
                  <c:v>others</c:v>
                </c:pt>
              </c:strCache>
            </c:strRef>
          </c:cat>
          <c:val>
            <c:numRef>
              <c:f>iud!$B$3:$E$3</c:f>
              <c:numCache>
                <c:formatCode>###0.0%</c:formatCode>
                <c:ptCount val="4"/>
                <c:pt idx="0" formatCode="####.0%">
                  <c:v>4.9635036496350369E-3</c:v>
                </c:pt>
                <c:pt idx="1">
                  <c:v>1.0879153190238165E-2</c:v>
                </c:pt>
                <c:pt idx="2" formatCode="####.0%">
                  <c:v>6.5860376002873896E-3</c:v>
                </c:pt>
                <c:pt idx="3" formatCode="####.0%">
                  <c:v>1.8130987679225965E-2</c:v>
                </c:pt>
              </c:numCache>
            </c:numRef>
          </c:val>
          <c:extLst>
            <c:ext xmlns:c16="http://schemas.microsoft.com/office/drawing/2014/chart" uri="{C3380CC4-5D6E-409C-BE32-E72D297353CC}">
              <c16:uniqueId val="{00000001-33C9-4372-9C14-C28D1471463D}"/>
            </c:ext>
          </c:extLst>
        </c:ser>
        <c:ser>
          <c:idx val="2"/>
          <c:order val="2"/>
          <c:tx>
            <c:strRef>
              <c:f>iud!$A$4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iud!$B$1:$E$1</c:f>
              <c:strCache>
                <c:ptCount val="4"/>
                <c:pt idx="0">
                  <c:v>Schedule caste</c:v>
                </c:pt>
                <c:pt idx="1">
                  <c:v>Schedule tribe</c:v>
                </c:pt>
                <c:pt idx="2">
                  <c:v>OBC</c:v>
                </c:pt>
                <c:pt idx="3">
                  <c:v>others</c:v>
                </c:pt>
              </c:strCache>
            </c:strRef>
          </c:cat>
          <c:val>
            <c:numRef>
              <c:f>iud!$B$4:$E$4</c:f>
              <c:numCache>
                <c:formatCode>0.0%</c:formatCode>
                <c:ptCount val="4"/>
                <c:pt idx="0">
                  <c:v>6.9968230714851495E-3</c:v>
                </c:pt>
                <c:pt idx="1">
                  <c:v>3.2634514061083315E-3</c:v>
                </c:pt>
                <c:pt idx="2">
                  <c:v>4.7857603408186676E-3</c:v>
                </c:pt>
                <c:pt idx="3">
                  <c:v>1.682490423274358E-2</c:v>
                </c:pt>
              </c:numCache>
            </c:numRef>
          </c:val>
          <c:extLst>
            <c:ext xmlns:c16="http://schemas.microsoft.com/office/drawing/2014/chart" uri="{C3380CC4-5D6E-409C-BE32-E72D297353CC}">
              <c16:uniqueId val="{00000002-33C9-4372-9C14-C28D1471463D}"/>
            </c:ext>
          </c:extLst>
        </c:ser>
        <c:dLbls>
          <c:dLblPos val="inEnd"/>
          <c:showLegendKey val="0"/>
          <c:showVal val="1"/>
          <c:showCatName val="0"/>
          <c:showSerName val="0"/>
          <c:showPercent val="0"/>
          <c:showBubbleSize val="0"/>
        </c:dLbls>
        <c:gapWidth val="65"/>
        <c:axId val="475399567"/>
        <c:axId val="475398735"/>
      </c:barChart>
      <c:catAx>
        <c:axId val="4753995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475398735"/>
        <c:crosses val="autoZero"/>
        <c:auto val="1"/>
        <c:lblAlgn val="ctr"/>
        <c:lblOffset val="100"/>
        <c:noMultiLvlLbl val="0"/>
      </c:catAx>
      <c:valAx>
        <c:axId val="4753987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4753995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solidFill>
            <a:sysClr val="windowText" lastClr="00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ysClr val="windowText" lastClr="000000"/>
                </a:solidFill>
                <a:latin typeface="+mn-lt"/>
                <a:ea typeface="+mn-ea"/>
                <a:cs typeface="+mn-cs"/>
              </a:defRPr>
            </a:pPr>
            <a:r>
              <a:rPr lang="en-US"/>
              <a:t>Contraceptive discontinuation – IUD/ PPIUD (by place of residence)</a:t>
            </a:r>
          </a:p>
        </c:rich>
      </c:tx>
      <c:overlay val="0"/>
      <c:spPr>
        <a:noFill/>
        <a:ln>
          <a:noFill/>
        </a:ln>
        <a:effectLst/>
      </c:spPr>
      <c:txPr>
        <a:bodyPr rot="0" spcFirstLastPara="1" vertOverflow="ellipsis" vert="horz" wrap="square" anchor="ctr" anchorCtr="1"/>
        <a:lstStyle/>
        <a:p>
          <a:pPr>
            <a:defRPr sz="126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iud!$G$2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iud!$H$1:$I$1</c:f>
              <c:strCache>
                <c:ptCount val="2"/>
                <c:pt idx="0">
                  <c:v>Urban</c:v>
                </c:pt>
                <c:pt idx="1">
                  <c:v>Rural</c:v>
                </c:pt>
              </c:strCache>
            </c:strRef>
          </c:cat>
          <c:val>
            <c:numRef>
              <c:f>iud!$H$2:$I$2</c:f>
              <c:numCache>
                <c:formatCode>###0.0%</c:formatCode>
                <c:ptCount val="2"/>
                <c:pt idx="0">
                  <c:v>2.7402011793270901E-2</c:v>
                </c:pt>
                <c:pt idx="1">
                  <c:v>1.2972746769890676E-2</c:v>
                </c:pt>
              </c:numCache>
            </c:numRef>
          </c:val>
          <c:extLst>
            <c:ext xmlns:c16="http://schemas.microsoft.com/office/drawing/2014/chart" uri="{C3380CC4-5D6E-409C-BE32-E72D297353CC}">
              <c16:uniqueId val="{00000000-28DA-4996-A4E4-ED0BF14528DC}"/>
            </c:ext>
          </c:extLst>
        </c:ser>
        <c:ser>
          <c:idx val="1"/>
          <c:order val="1"/>
          <c:tx>
            <c:strRef>
              <c:f>iud!$G$3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iud!$H$1:$I$1</c:f>
              <c:strCache>
                <c:ptCount val="2"/>
                <c:pt idx="0">
                  <c:v>Urban</c:v>
                </c:pt>
                <c:pt idx="1">
                  <c:v>Rural</c:v>
                </c:pt>
              </c:strCache>
            </c:strRef>
          </c:cat>
          <c:val>
            <c:numRef>
              <c:f>iud!$H$3:$I$3</c:f>
              <c:numCache>
                <c:formatCode>####.0%</c:formatCode>
                <c:ptCount val="2"/>
                <c:pt idx="0" formatCode="###0.0%">
                  <c:v>1.282051282051282E-2</c:v>
                </c:pt>
                <c:pt idx="1">
                  <c:v>8.3660130718954256E-3</c:v>
                </c:pt>
              </c:numCache>
            </c:numRef>
          </c:val>
          <c:extLst>
            <c:ext xmlns:c16="http://schemas.microsoft.com/office/drawing/2014/chart" uri="{C3380CC4-5D6E-409C-BE32-E72D297353CC}">
              <c16:uniqueId val="{00000001-28DA-4996-A4E4-ED0BF14528DC}"/>
            </c:ext>
          </c:extLst>
        </c:ser>
        <c:ser>
          <c:idx val="2"/>
          <c:order val="2"/>
          <c:tx>
            <c:strRef>
              <c:f>iud!$G$4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iud!$H$1:$I$1</c:f>
              <c:strCache>
                <c:ptCount val="2"/>
                <c:pt idx="0">
                  <c:v>Urban</c:v>
                </c:pt>
                <c:pt idx="1">
                  <c:v>Rural</c:v>
                </c:pt>
              </c:strCache>
            </c:strRef>
          </c:cat>
          <c:val>
            <c:numRef>
              <c:f>iud!$H$4:$I$4</c:f>
              <c:numCache>
                <c:formatCode>0.0%</c:formatCode>
                <c:ptCount val="2"/>
                <c:pt idx="0">
                  <c:v>1.4581498972758081E-2</c:v>
                </c:pt>
                <c:pt idx="1">
                  <c:v>4.6067336979952501E-3</c:v>
                </c:pt>
              </c:numCache>
            </c:numRef>
          </c:val>
          <c:extLst>
            <c:ext xmlns:c16="http://schemas.microsoft.com/office/drawing/2014/chart" uri="{C3380CC4-5D6E-409C-BE32-E72D297353CC}">
              <c16:uniqueId val="{00000002-28DA-4996-A4E4-ED0BF14528DC}"/>
            </c:ext>
          </c:extLst>
        </c:ser>
        <c:dLbls>
          <c:dLblPos val="inEnd"/>
          <c:showLegendKey val="0"/>
          <c:showVal val="1"/>
          <c:showCatName val="0"/>
          <c:showSerName val="0"/>
          <c:showPercent val="0"/>
          <c:showBubbleSize val="0"/>
        </c:dLbls>
        <c:gapWidth val="65"/>
        <c:axId val="475399567"/>
        <c:axId val="475398735"/>
      </c:barChart>
      <c:catAx>
        <c:axId val="4753995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ysClr val="windowText" lastClr="000000"/>
                </a:solidFill>
                <a:latin typeface="+mn-lt"/>
                <a:ea typeface="+mn-ea"/>
                <a:cs typeface="+mn-cs"/>
              </a:defRPr>
            </a:pPr>
            <a:endParaRPr lang="en-US"/>
          </a:p>
        </c:txPr>
        <c:crossAx val="475398735"/>
        <c:crosses val="autoZero"/>
        <c:auto val="1"/>
        <c:lblAlgn val="ctr"/>
        <c:lblOffset val="100"/>
        <c:noMultiLvlLbl val="0"/>
      </c:catAx>
      <c:valAx>
        <c:axId val="4753987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4753995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a:solidFill>
            <a:sysClr val="windowText" lastClr="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r>
              <a:rPr lang="en-US"/>
              <a:t>Contraceptive discontinuation – IUD/ PPIUD (by highest educational attanment)</a:t>
            </a:r>
          </a:p>
        </c:rich>
      </c:tx>
      <c:overlay val="0"/>
      <c:spPr>
        <a:noFill/>
        <a:ln>
          <a:noFill/>
        </a:ln>
        <a:effectLst/>
      </c:spPr>
      <c:txPr>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iud!$M$2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iud!$N$1:$Q$1</c:f>
              <c:strCache>
                <c:ptCount val="4"/>
                <c:pt idx="0">
                  <c:v>No education</c:v>
                </c:pt>
                <c:pt idx="1">
                  <c:v>Primary</c:v>
                </c:pt>
                <c:pt idx="2">
                  <c:v>Secondary</c:v>
                </c:pt>
                <c:pt idx="3">
                  <c:v>Higher</c:v>
                </c:pt>
              </c:strCache>
            </c:strRef>
          </c:cat>
          <c:val>
            <c:numRef>
              <c:f>iud!$N$2:$Q$2</c:f>
              <c:numCache>
                <c:formatCode>###0.0%</c:formatCode>
                <c:ptCount val="4"/>
                <c:pt idx="0">
                  <c:v>7.1343638525564797E-3</c:v>
                </c:pt>
                <c:pt idx="1">
                  <c:v>1.5358361774744027E-2</c:v>
                </c:pt>
                <c:pt idx="2">
                  <c:v>2.2794552989934873E-2</c:v>
                </c:pt>
                <c:pt idx="3">
                  <c:v>4.5859872611464965E-2</c:v>
                </c:pt>
              </c:numCache>
            </c:numRef>
          </c:val>
          <c:extLst>
            <c:ext xmlns:c16="http://schemas.microsoft.com/office/drawing/2014/chart" uri="{C3380CC4-5D6E-409C-BE32-E72D297353CC}">
              <c16:uniqueId val="{00000000-2BE6-4DF7-A2C8-90774F3B4EC0}"/>
            </c:ext>
          </c:extLst>
        </c:ser>
        <c:ser>
          <c:idx val="1"/>
          <c:order val="1"/>
          <c:tx>
            <c:strRef>
              <c:f>iud!$M$3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iud!$N$1:$Q$1</c:f>
              <c:strCache>
                <c:ptCount val="4"/>
                <c:pt idx="0">
                  <c:v>No education</c:v>
                </c:pt>
                <c:pt idx="1">
                  <c:v>Primary</c:v>
                </c:pt>
                <c:pt idx="2">
                  <c:v>Secondary</c:v>
                </c:pt>
                <c:pt idx="3">
                  <c:v>Higher</c:v>
                </c:pt>
              </c:strCache>
            </c:strRef>
          </c:cat>
          <c:val>
            <c:numRef>
              <c:f>iud!$N$3:$Q$3</c:f>
              <c:numCache>
                <c:formatCode>####.0%</c:formatCode>
                <c:ptCount val="4"/>
                <c:pt idx="0">
                  <c:v>4.2945906432748536E-3</c:v>
                </c:pt>
                <c:pt idx="1">
                  <c:v>8.5324232081911266E-3</c:v>
                </c:pt>
                <c:pt idx="2" formatCode="###0.0%">
                  <c:v>1.4642804318887738E-2</c:v>
                </c:pt>
                <c:pt idx="3" formatCode="###0.0%">
                  <c:v>2.6785714285714284E-2</c:v>
                </c:pt>
              </c:numCache>
            </c:numRef>
          </c:val>
          <c:extLst>
            <c:ext xmlns:c16="http://schemas.microsoft.com/office/drawing/2014/chart" uri="{C3380CC4-5D6E-409C-BE32-E72D297353CC}">
              <c16:uniqueId val="{00000001-2BE6-4DF7-A2C8-90774F3B4EC0}"/>
            </c:ext>
          </c:extLst>
        </c:ser>
        <c:ser>
          <c:idx val="2"/>
          <c:order val="2"/>
          <c:tx>
            <c:strRef>
              <c:f>iud!$M$4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iud!$N$1:$Q$1</c:f>
              <c:strCache>
                <c:ptCount val="4"/>
                <c:pt idx="0">
                  <c:v>No education</c:v>
                </c:pt>
                <c:pt idx="1">
                  <c:v>Primary</c:v>
                </c:pt>
                <c:pt idx="2">
                  <c:v>Secondary</c:v>
                </c:pt>
                <c:pt idx="3">
                  <c:v>Higher</c:v>
                </c:pt>
              </c:strCache>
            </c:strRef>
          </c:cat>
          <c:val>
            <c:numRef>
              <c:f>iud!$N$4:$Q$4</c:f>
              <c:numCache>
                <c:formatCode>0.0%</c:formatCode>
                <c:ptCount val="4"/>
                <c:pt idx="0">
                  <c:v>2.8397732092816262E-3</c:v>
                </c:pt>
                <c:pt idx="1">
                  <c:v>6.8259385665529002E-3</c:v>
                </c:pt>
                <c:pt idx="2">
                  <c:v>8.1517486710471349E-3</c:v>
                </c:pt>
                <c:pt idx="3">
                  <c:v>1.9074158325750681E-2</c:v>
                </c:pt>
              </c:numCache>
            </c:numRef>
          </c:val>
          <c:extLst>
            <c:ext xmlns:c16="http://schemas.microsoft.com/office/drawing/2014/chart" uri="{C3380CC4-5D6E-409C-BE32-E72D297353CC}">
              <c16:uniqueId val="{00000002-2BE6-4DF7-A2C8-90774F3B4EC0}"/>
            </c:ext>
          </c:extLst>
        </c:ser>
        <c:dLbls>
          <c:dLblPos val="inEnd"/>
          <c:showLegendKey val="0"/>
          <c:showVal val="1"/>
          <c:showCatName val="0"/>
          <c:showSerName val="0"/>
          <c:showPercent val="0"/>
          <c:showBubbleSize val="0"/>
        </c:dLbls>
        <c:gapWidth val="65"/>
        <c:axId val="475399567"/>
        <c:axId val="475398735"/>
      </c:barChart>
      <c:catAx>
        <c:axId val="4753995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475398735"/>
        <c:crosses val="autoZero"/>
        <c:auto val="1"/>
        <c:lblAlgn val="ctr"/>
        <c:lblOffset val="100"/>
        <c:noMultiLvlLbl val="0"/>
      </c:catAx>
      <c:valAx>
        <c:axId val="4753987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4753995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solidFill>
            <a:sysClr val="windowText" lastClr="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r>
              <a:rPr lang="en-US"/>
              <a:t>Contraceptive discontinuation – IUD/ PPIUD (by wealth quintile)</a:t>
            </a:r>
          </a:p>
        </c:rich>
      </c:tx>
      <c:overlay val="0"/>
      <c:spPr>
        <a:noFill/>
        <a:ln>
          <a:noFill/>
        </a:ln>
        <a:effectLst/>
      </c:spPr>
      <c:txPr>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iud!$U$2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iud!$V$1:$Z$1</c:f>
              <c:strCache>
                <c:ptCount val="5"/>
                <c:pt idx="0">
                  <c:v>Poorest</c:v>
                </c:pt>
                <c:pt idx="1">
                  <c:v>Poorer</c:v>
                </c:pt>
                <c:pt idx="2">
                  <c:v>Middle</c:v>
                </c:pt>
                <c:pt idx="3">
                  <c:v>Richer</c:v>
                </c:pt>
                <c:pt idx="4">
                  <c:v>Richest</c:v>
                </c:pt>
              </c:strCache>
            </c:strRef>
          </c:cat>
          <c:val>
            <c:numRef>
              <c:f>iud!$V$2:$Z$2</c:f>
              <c:numCache>
                <c:formatCode>###0.0%</c:formatCode>
                <c:ptCount val="5"/>
                <c:pt idx="0" formatCode="####.0%">
                  <c:v>7.2356031321240957E-3</c:v>
                </c:pt>
                <c:pt idx="1">
                  <c:v>1.4445706865768545E-2</c:v>
                </c:pt>
                <c:pt idx="2">
                  <c:v>2.3311621528968117E-2</c:v>
                </c:pt>
                <c:pt idx="3">
                  <c:v>2.6125625347415232E-2</c:v>
                </c:pt>
                <c:pt idx="4">
                  <c:v>4.4703595724003883E-2</c:v>
                </c:pt>
              </c:numCache>
            </c:numRef>
          </c:val>
          <c:extLst>
            <c:ext xmlns:c16="http://schemas.microsoft.com/office/drawing/2014/chart" uri="{C3380CC4-5D6E-409C-BE32-E72D297353CC}">
              <c16:uniqueId val="{00000000-0040-48FA-9EE2-B662445B2581}"/>
            </c:ext>
          </c:extLst>
        </c:ser>
        <c:ser>
          <c:idx val="1"/>
          <c:order val="1"/>
          <c:tx>
            <c:strRef>
              <c:f>iud!$U$3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iud!$V$1:$Z$1</c:f>
              <c:strCache>
                <c:ptCount val="5"/>
                <c:pt idx="0">
                  <c:v>Poorest</c:v>
                </c:pt>
                <c:pt idx="1">
                  <c:v>Poorer</c:v>
                </c:pt>
                <c:pt idx="2">
                  <c:v>Middle</c:v>
                </c:pt>
                <c:pt idx="3">
                  <c:v>Richer</c:v>
                </c:pt>
                <c:pt idx="4">
                  <c:v>Richest</c:v>
                </c:pt>
              </c:strCache>
            </c:strRef>
          </c:cat>
          <c:val>
            <c:numRef>
              <c:f>iud!$V$3:$Z$3</c:f>
              <c:numCache>
                <c:formatCode>###0.0%</c:formatCode>
                <c:ptCount val="5"/>
                <c:pt idx="0" formatCode="####.0%">
                  <c:v>4.7534165181224008E-3</c:v>
                </c:pt>
                <c:pt idx="1">
                  <c:v>1.0371090584994328E-2</c:v>
                </c:pt>
                <c:pt idx="2">
                  <c:v>1.5405682985279012E-2</c:v>
                </c:pt>
                <c:pt idx="3">
                  <c:v>1.386577925679423E-2</c:v>
                </c:pt>
                <c:pt idx="4">
                  <c:v>1.5488867376573089E-2</c:v>
                </c:pt>
              </c:numCache>
            </c:numRef>
          </c:val>
          <c:extLst>
            <c:ext xmlns:c16="http://schemas.microsoft.com/office/drawing/2014/chart" uri="{C3380CC4-5D6E-409C-BE32-E72D297353CC}">
              <c16:uniqueId val="{00000001-0040-48FA-9EE2-B662445B2581}"/>
            </c:ext>
          </c:extLst>
        </c:ser>
        <c:ser>
          <c:idx val="2"/>
          <c:order val="2"/>
          <c:tx>
            <c:strRef>
              <c:f>iud!$U$4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iud!$V$1:$Z$1</c:f>
              <c:strCache>
                <c:ptCount val="5"/>
                <c:pt idx="0">
                  <c:v>Poorest</c:v>
                </c:pt>
                <c:pt idx="1">
                  <c:v>Poorer</c:v>
                </c:pt>
                <c:pt idx="2">
                  <c:v>Middle</c:v>
                </c:pt>
                <c:pt idx="3">
                  <c:v>Richer</c:v>
                </c:pt>
                <c:pt idx="4">
                  <c:v>Richest</c:v>
                </c:pt>
              </c:strCache>
            </c:strRef>
          </c:cat>
          <c:val>
            <c:numRef>
              <c:f>iud!$V$4:$Z$4</c:f>
              <c:numCache>
                <c:formatCode>0.0%</c:formatCode>
                <c:ptCount val="5"/>
                <c:pt idx="0">
                  <c:v>2.4821866140016949E-3</c:v>
                </c:pt>
                <c:pt idx="1">
                  <c:v>4.074616280774216E-3</c:v>
                </c:pt>
                <c:pt idx="2">
                  <c:v>7.9059385436891054E-3</c:v>
                </c:pt>
                <c:pt idx="3">
                  <c:v>1.2259846090621002E-2</c:v>
                </c:pt>
                <c:pt idx="4">
                  <c:v>2.9214728347430795E-2</c:v>
                </c:pt>
              </c:numCache>
            </c:numRef>
          </c:val>
          <c:extLst>
            <c:ext xmlns:c16="http://schemas.microsoft.com/office/drawing/2014/chart" uri="{C3380CC4-5D6E-409C-BE32-E72D297353CC}">
              <c16:uniqueId val="{00000002-0040-48FA-9EE2-B662445B2581}"/>
            </c:ext>
          </c:extLst>
        </c:ser>
        <c:dLbls>
          <c:dLblPos val="inEnd"/>
          <c:showLegendKey val="0"/>
          <c:showVal val="1"/>
          <c:showCatName val="0"/>
          <c:showSerName val="0"/>
          <c:showPercent val="0"/>
          <c:showBubbleSize val="0"/>
        </c:dLbls>
        <c:gapWidth val="65"/>
        <c:axId val="475399567"/>
        <c:axId val="475398735"/>
      </c:barChart>
      <c:catAx>
        <c:axId val="4753995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475398735"/>
        <c:crosses val="autoZero"/>
        <c:auto val="1"/>
        <c:lblAlgn val="ctr"/>
        <c:lblOffset val="100"/>
        <c:noMultiLvlLbl val="0"/>
      </c:catAx>
      <c:valAx>
        <c:axId val="4753987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753995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solidFill>
            <a:sysClr val="windowText" lastClr="000000"/>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Contraceptive discontinuation – IUD/ PPIUD (by no. of children alive at first use)</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iud!$AE$2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iud!$AF$1:$AI$1</c:f>
              <c:strCache>
                <c:ptCount val="4"/>
                <c:pt idx="0">
                  <c:v>0</c:v>
                </c:pt>
                <c:pt idx="1">
                  <c:v>1</c:v>
                </c:pt>
                <c:pt idx="2">
                  <c:v>2</c:v>
                </c:pt>
                <c:pt idx="3">
                  <c:v>3+</c:v>
                </c:pt>
              </c:strCache>
            </c:strRef>
          </c:cat>
          <c:val>
            <c:numRef>
              <c:f>iud!$AF$2:$AI$2</c:f>
              <c:numCache>
                <c:formatCode>###0.0%</c:formatCode>
                <c:ptCount val="4"/>
                <c:pt idx="0">
                  <c:v>2.1857923497267763E-2</c:v>
                </c:pt>
                <c:pt idx="1">
                  <c:v>4.8380803745610622E-2</c:v>
                </c:pt>
                <c:pt idx="2">
                  <c:v>3.6682615629984053E-2</c:v>
                </c:pt>
                <c:pt idx="3">
                  <c:v>5.7000000000000002E-2</c:v>
                </c:pt>
              </c:numCache>
            </c:numRef>
          </c:val>
          <c:extLst>
            <c:ext xmlns:c16="http://schemas.microsoft.com/office/drawing/2014/chart" uri="{C3380CC4-5D6E-409C-BE32-E72D297353CC}">
              <c16:uniqueId val="{00000000-F359-49A1-8DF9-C5C0094EECAE}"/>
            </c:ext>
          </c:extLst>
        </c:ser>
        <c:ser>
          <c:idx val="1"/>
          <c:order val="1"/>
          <c:tx>
            <c:strRef>
              <c:f>iud!$AE$3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iud!$AF$1:$AI$1</c:f>
              <c:strCache>
                <c:ptCount val="4"/>
                <c:pt idx="0">
                  <c:v>0</c:v>
                </c:pt>
                <c:pt idx="1">
                  <c:v>1</c:v>
                </c:pt>
                <c:pt idx="2">
                  <c:v>2</c:v>
                </c:pt>
                <c:pt idx="3">
                  <c:v>3+</c:v>
                </c:pt>
              </c:strCache>
            </c:strRef>
          </c:cat>
          <c:val>
            <c:numRef>
              <c:f>iud!$AF$3:$AI$3</c:f>
              <c:numCache>
                <c:formatCode>###0.0%</c:formatCode>
                <c:ptCount val="4"/>
                <c:pt idx="0" formatCode="####.0%">
                  <c:v>7.6754385964912276E-3</c:v>
                </c:pt>
                <c:pt idx="1">
                  <c:v>2.9274004683840751E-2</c:v>
                </c:pt>
                <c:pt idx="2">
                  <c:v>2.4740622505985636E-2</c:v>
                </c:pt>
                <c:pt idx="3">
                  <c:v>4.0729973318983675E-2</c:v>
                </c:pt>
              </c:numCache>
            </c:numRef>
          </c:val>
          <c:extLst>
            <c:ext xmlns:c16="http://schemas.microsoft.com/office/drawing/2014/chart" uri="{C3380CC4-5D6E-409C-BE32-E72D297353CC}">
              <c16:uniqueId val="{00000001-F359-49A1-8DF9-C5C0094EECAE}"/>
            </c:ext>
          </c:extLst>
        </c:ser>
        <c:ser>
          <c:idx val="2"/>
          <c:order val="2"/>
          <c:tx>
            <c:strRef>
              <c:f>iud!$AE$4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iud!$AF$1:$AI$1</c:f>
              <c:strCache>
                <c:ptCount val="4"/>
                <c:pt idx="0">
                  <c:v>0</c:v>
                </c:pt>
                <c:pt idx="1">
                  <c:v>1</c:v>
                </c:pt>
                <c:pt idx="2">
                  <c:v>2</c:v>
                </c:pt>
                <c:pt idx="3">
                  <c:v>3+</c:v>
                </c:pt>
              </c:strCache>
            </c:strRef>
          </c:cat>
          <c:val>
            <c:numRef>
              <c:f>iud!$AF$4:$AI$4</c:f>
              <c:numCache>
                <c:formatCode>0.0%</c:formatCode>
                <c:ptCount val="4"/>
                <c:pt idx="0">
                  <c:v>1.4182484900776535E-2</c:v>
                </c:pt>
                <c:pt idx="1">
                  <c:v>1.9106799061769871E-2</c:v>
                </c:pt>
                <c:pt idx="2">
                  <c:v>1.1941993123998417E-2</c:v>
                </c:pt>
                <c:pt idx="3">
                  <c:v>1.6270026681016327E-2</c:v>
                </c:pt>
              </c:numCache>
            </c:numRef>
          </c:val>
          <c:extLst>
            <c:ext xmlns:c16="http://schemas.microsoft.com/office/drawing/2014/chart" uri="{C3380CC4-5D6E-409C-BE32-E72D297353CC}">
              <c16:uniqueId val="{00000002-F359-49A1-8DF9-C5C0094EECAE}"/>
            </c:ext>
          </c:extLst>
        </c:ser>
        <c:dLbls>
          <c:dLblPos val="inEnd"/>
          <c:showLegendKey val="0"/>
          <c:showVal val="1"/>
          <c:showCatName val="0"/>
          <c:showSerName val="0"/>
          <c:showPercent val="0"/>
          <c:showBubbleSize val="0"/>
        </c:dLbls>
        <c:gapWidth val="65"/>
        <c:axId val="475399567"/>
        <c:axId val="475398735"/>
      </c:barChart>
      <c:catAx>
        <c:axId val="4753995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ysClr val="windowText" lastClr="000000"/>
                </a:solidFill>
                <a:latin typeface="+mn-lt"/>
                <a:ea typeface="+mn-ea"/>
                <a:cs typeface="+mn-cs"/>
              </a:defRPr>
            </a:pPr>
            <a:endParaRPr lang="en-US"/>
          </a:p>
        </c:txPr>
        <c:crossAx val="475398735"/>
        <c:crosses val="autoZero"/>
        <c:auto val="1"/>
        <c:lblAlgn val="ctr"/>
        <c:lblOffset val="100"/>
        <c:noMultiLvlLbl val="0"/>
      </c:catAx>
      <c:valAx>
        <c:axId val="4753987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4753995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ysClr val="windowText" lastClr="000000"/>
                </a:solidFill>
                <a:latin typeface="+mn-lt"/>
                <a:ea typeface="+mn-ea"/>
                <a:cs typeface="+mn-cs"/>
              </a:defRPr>
            </a:pPr>
            <a:r>
              <a:rPr lang="en-US"/>
              <a:t>Contraceptive discontinuation – IUD/ PPIUD (by age groups)</a:t>
            </a:r>
          </a:p>
        </c:rich>
      </c:tx>
      <c:overlay val="0"/>
      <c:spPr>
        <a:noFill/>
        <a:ln>
          <a:noFill/>
        </a:ln>
        <a:effectLst/>
      </c:spPr>
      <c:txPr>
        <a:bodyPr rot="0" spcFirstLastPara="1" vertOverflow="ellipsis" vert="horz" wrap="square" anchor="ctr" anchorCtr="1"/>
        <a:lstStyle/>
        <a:p>
          <a:pPr>
            <a:defRPr sz="132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iud!$AL$2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iud!$AM$1:$AO$1</c:f>
              <c:strCache>
                <c:ptCount val="3"/>
                <c:pt idx="0">
                  <c:v>15-24</c:v>
                </c:pt>
                <c:pt idx="1">
                  <c:v>25-34</c:v>
                </c:pt>
                <c:pt idx="2">
                  <c:v>35-49</c:v>
                </c:pt>
              </c:strCache>
            </c:strRef>
          </c:cat>
          <c:val>
            <c:numRef>
              <c:f>iud!$AM$2:$AO$2</c:f>
              <c:numCache>
                <c:formatCode>###0.0%</c:formatCode>
                <c:ptCount val="3"/>
                <c:pt idx="0" formatCode="####.0%">
                  <c:v>1.7732832154443549E-2</c:v>
                </c:pt>
                <c:pt idx="1">
                  <c:v>3.0639814676154717E-2</c:v>
                </c:pt>
                <c:pt idx="2">
                  <c:v>3.4205192322367031E-2</c:v>
                </c:pt>
              </c:numCache>
            </c:numRef>
          </c:val>
          <c:extLst>
            <c:ext xmlns:c16="http://schemas.microsoft.com/office/drawing/2014/chart" uri="{C3380CC4-5D6E-409C-BE32-E72D297353CC}">
              <c16:uniqueId val="{00000000-E3B0-4692-8198-2592ACE6BF1C}"/>
            </c:ext>
          </c:extLst>
        </c:ser>
        <c:ser>
          <c:idx val="1"/>
          <c:order val="1"/>
          <c:tx>
            <c:strRef>
              <c:f>iud!$AL$3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iud!$AM$1:$AO$1</c:f>
              <c:strCache>
                <c:ptCount val="3"/>
                <c:pt idx="0">
                  <c:v>15-24</c:v>
                </c:pt>
                <c:pt idx="1">
                  <c:v>25-34</c:v>
                </c:pt>
                <c:pt idx="2">
                  <c:v>35-49</c:v>
                </c:pt>
              </c:strCache>
            </c:strRef>
          </c:cat>
          <c:val>
            <c:numRef>
              <c:f>iud!$AM$3:$AO$3</c:f>
              <c:numCache>
                <c:formatCode>0.0%</c:formatCode>
                <c:ptCount val="3"/>
                <c:pt idx="0">
                  <c:v>1.5254952973145997E-2</c:v>
                </c:pt>
                <c:pt idx="1">
                  <c:v>2.2026093148008352E-2</c:v>
                </c:pt>
                <c:pt idx="2">
                  <c:v>1.7829210587332181E-2</c:v>
                </c:pt>
              </c:numCache>
            </c:numRef>
          </c:val>
          <c:extLst>
            <c:ext xmlns:c16="http://schemas.microsoft.com/office/drawing/2014/chart" uri="{C3380CC4-5D6E-409C-BE32-E72D297353CC}">
              <c16:uniqueId val="{00000001-E3B0-4692-8198-2592ACE6BF1C}"/>
            </c:ext>
          </c:extLst>
        </c:ser>
        <c:ser>
          <c:idx val="2"/>
          <c:order val="2"/>
          <c:tx>
            <c:strRef>
              <c:f>iud!$AL$4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iud!$AM$1:$AO$1</c:f>
              <c:strCache>
                <c:ptCount val="3"/>
                <c:pt idx="0">
                  <c:v>15-24</c:v>
                </c:pt>
                <c:pt idx="1">
                  <c:v>25-34</c:v>
                </c:pt>
                <c:pt idx="2">
                  <c:v>35-49</c:v>
                </c:pt>
              </c:strCache>
            </c:strRef>
          </c:cat>
          <c:val>
            <c:numRef>
              <c:f>iud!$AM$4:$AO$4</c:f>
              <c:numCache>
                <c:formatCode>0.0%</c:formatCode>
                <c:ptCount val="3"/>
                <c:pt idx="0">
                  <c:v>2.4778791812975522E-3</c:v>
                </c:pt>
                <c:pt idx="1">
                  <c:v>8.6137215281463647E-3</c:v>
                </c:pt>
                <c:pt idx="2">
                  <c:v>1.637598173503485E-2</c:v>
                </c:pt>
              </c:numCache>
            </c:numRef>
          </c:val>
          <c:extLst>
            <c:ext xmlns:c16="http://schemas.microsoft.com/office/drawing/2014/chart" uri="{C3380CC4-5D6E-409C-BE32-E72D297353CC}">
              <c16:uniqueId val="{00000002-E3B0-4692-8198-2592ACE6BF1C}"/>
            </c:ext>
          </c:extLst>
        </c:ser>
        <c:dLbls>
          <c:dLblPos val="inEnd"/>
          <c:showLegendKey val="0"/>
          <c:showVal val="1"/>
          <c:showCatName val="0"/>
          <c:showSerName val="0"/>
          <c:showPercent val="0"/>
          <c:showBubbleSize val="0"/>
        </c:dLbls>
        <c:gapWidth val="65"/>
        <c:axId val="475399567"/>
        <c:axId val="475398735"/>
      </c:barChart>
      <c:catAx>
        <c:axId val="4753995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ysClr val="windowText" lastClr="000000"/>
                </a:solidFill>
                <a:latin typeface="+mn-lt"/>
                <a:ea typeface="+mn-ea"/>
                <a:cs typeface="+mn-cs"/>
              </a:defRPr>
            </a:pPr>
            <a:endParaRPr lang="en-US"/>
          </a:p>
        </c:txPr>
        <c:crossAx val="475398735"/>
        <c:crosses val="autoZero"/>
        <c:auto val="1"/>
        <c:lblAlgn val="ctr"/>
        <c:lblOffset val="100"/>
        <c:noMultiLvlLbl val="0"/>
      </c:catAx>
      <c:valAx>
        <c:axId val="4753987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7539956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solidFill>
            <a:sysClr val="windowText" lastClr="00000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Contraceptive discontinuation - pills - by Caste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50'!$J$2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50'!$K$1:$N$1</c:f>
              <c:strCache>
                <c:ptCount val="4"/>
                <c:pt idx="0">
                  <c:v>Schedule caste</c:v>
                </c:pt>
                <c:pt idx="1">
                  <c:v>Schedule tribe</c:v>
                </c:pt>
                <c:pt idx="2">
                  <c:v>OBC</c:v>
                </c:pt>
                <c:pt idx="3">
                  <c:v>others</c:v>
                </c:pt>
              </c:strCache>
            </c:strRef>
          </c:cat>
          <c:val>
            <c:numRef>
              <c:f>'ministry 50'!$K$2:$N$2</c:f>
              <c:numCache>
                <c:formatCode>###0.0%</c:formatCode>
                <c:ptCount val="4"/>
                <c:pt idx="0">
                  <c:v>0.14603616133518776</c:v>
                </c:pt>
                <c:pt idx="1">
                  <c:v>0.15687361419068735</c:v>
                </c:pt>
                <c:pt idx="2">
                  <c:v>9.9455839263290075E-2</c:v>
                </c:pt>
                <c:pt idx="3">
                  <c:v>0.26900000000000002</c:v>
                </c:pt>
              </c:numCache>
            </c:numRef>
          </c:val>
          <c:extLst>
            <c:ext xmlns:c16="http://schemas.microsoft.com/office/drawing/2014/chart" uri="{C3380CC4-5D6E-409C-BE32-E72D297353CC}">
              <c16:uniqueId val="{00000000-34F2-46AE-8F5D-C3A678E5DFF3}"/>
            </c:ext>
          </c:extLst>
        </c:ser>
        <c:ser>
          <c:idx val="1"/>
          <c:order val="1"/>
          <c:tx>
            <c:strRef>
              <c:f>'ministry 50'!$J$3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50'!$K$1:$N$1</c:f>
              <c:strCache>
                <c:ptCount val="4"/>
                <c:pt idx="0">
                  <c:v>Schedule caste</c:v>
                </c:pt>
                <c:pt idx="1">
                  <c:v>Schedule tribe</c:v>
                </c:pt>
                <c:pt idx="2">
                  <c:v>OBC</c:v>
                </c:pt>
                <c:pt idx="3">
                  <c:v>others</c:v>
                </c:pt>
              </c:strCache>
            </c:strRef>
          </c:cat>
          <c:val>
            <c:numRef>
              <c:f>'ministry 50'!$K$3:$N$3</c:f>
              <c:numCache>
                <c:formatCode>###0.0%</c:formatCode>
                <c:ptCount val="4"/>
                <c:pt idx="0">
                  <c:v>5.0415800415800426E-2</c:v>
                </c:pt>
                <c:pt idx="1">
                  <c:v>7.7349086210079382E-2</c:v>
                </c:pt>
                <c:pt idx="2">
                  <c:v>3.8715611673216827E-2</c:v>
                </c:pt>
                <c:pt idx="3">
                  <c:v>0.08</c:v>
                </c:pt>
              </c:numCache>
            </c:numRef>
          </c:val>
          <c:extLst>
            <c:ext xmlns:c16="http://schemas.microsoft.com/office/drawing/2014/chart" uri="{C3380CC4-5D6E-409C-BE32-E72D297353CC}">
              <c16:uniqueId val="{00000001-34F2-46AE-8F5D-C3A678E5DFF3}"/>
            </c:ext>
          </c:extLst>
        </c:ser>
        <c:ser>
          <c:idx val="2"/>
          <c:order val="2"/>
          <c:tx>
            <c:strRef>
              <c:f>'ministry 50'!$J$4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50'!$K$1:$N$1</c:f>
              <c:strCache>
                <c:ptCount val="4"/>
                <c:pt idx="0">
                  <c:v>Schedule caste</c:v>
                </c:pt>
                <c:pt idx="1">
                  <c:v>Schedule tribe</c:v>
                </c:pt>
                <c:pt idx="2">
                  <c:v>OBC</c:v>
                </c:pt>
                <c:pt idx="3">
                  <c:v>others</c:v>
                </c:pt>
              </c:strCache>
            </c:strRef>
          </c:cat>
          <c:val>
            <c:numRef>
              <c:f>'ministry 50'!$K$4:$N$4</c:f>
              <c:numCache>
                <c:formatCode>0.0%</c:formatCode>
                <c:ptCount val="4"/>
                <c:pt idx="0">
                  <c:v>9.5620360919387332E-2</c:v>
                </c:pt>
                <c:pt idx="1">
                  <c:v>7.9524527980607967E-2</c:v>
                </c:pt>
                <c:pt idx="2">
                  <c:v>6.0740227590073248E-2</c:v>
                </c:pt>
                <c:pt idx="3">
                  <c:v>0.189</c:v>
                </c:pt>
              </c:numCache>
            </c:numRef>
          </c:val>
          <c:extLst>
            <c:ext xmlns:c16="http://schemas.microsoft.com/office/drawing/2014/chart" uri="{C3380CC4-5D6E-409C-BE32-E72D297353CC}">
              <c16:uniqueId val="{00000002-34F2-46AE-8F5D-C3A678E5DFF3}"/>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r>
              <a:rPr lang="en-US"/>
              <a:t>Contraceptive discontinuation - Pill (by place of residence) </a:t>
            </a:r>
          </a:p>
        </c:rich>
      </c:tx>
      <c:overlay val="0"/>
      <c:spPr>
        <a:noFill/>
        <a:ln>
          <a:noFill/>
        </a:ln>
        <a:effectLst/>
      </c:spPr>
      <c:txPr>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'EVER USE'!$A$36</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USE'!$B$35:$C$35</c:f>
              <c:strCache>
                <c:ptCount val="2"/>
                <c:pt idx="0">
                  <c:v>Urban</c:v>
                </c:pt>
                <c:pt idx="1">
                  <c:v>Rural</c:v>
                </c:pt>
              </c:strCache>
            </c:strRef>
          </c:cat>
          <c:val>
            <c:numRef>
              <c:f>'EVER USE'!$B$36:$C$36</c:f>
              <c:numCache>
                <c:formatCode>###0.0%</c:formatCode>
                <c:ptCount val="2"/>
                <c:pt idx="0">
                  <c:v>0.15568654646324548</c:v>
                </c:pt>
                <c:pt idx="1">
                  <c:v>0.15238892668376158</c:v>
                </c:pt>
              </c:numCache>
            </c:numRef>
          </c:val>
          <c:extLst>
            <c:ext xmlns:c16="http://schemas.microsoft.com/office/drawing/2014/chart" uri="{C3380CC4-5D6E-409C-BE32-E72D297353CC}">
              <c16:uniqueId val="{00000000-4C60-410D-AD4F-5A611F43CE1A}"/>
            </c:ext>
          </c:extLst>
        </c:ser>
        <c:ser>
          <c:idx val="1"/>
          <c:order val="1"/>
          <c:tx>
            <c:strRef>
              <c:f>'EVER USE'!$A$37</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USE'!$B$35:$C$35</c:f>
              <c:strCache>
                <c:ptCount val="2"/>
                <c:pt idx="0">
                  <c:v>Urban</c:v>
                </c:pt>
                <c:pt idx="1">
                  <c:v>Rural</c:v>
                </c:pt>
              </c:strCache>
            </c:strRef>
          </c:cat>
          <c:val>
            <c:numRef>
              <c:f>'EVER USE'!$B$37:$C$37</c:f>
              <c:numCache>
                <c:formatCode>###0.0%</c:formatCode>
                <c:ptCount val="2"/>
                <c:pt idx="0">
                  <c:v>7.5537075537075532E-2</c:v>
                </c:pt>
                <c:pt idx="1">
                  <c:v>8.9254901960784311E-2</c:v>
                </c:pt>
              </c:numCache>
            </c:numRef>
          </c:val>
          <c:extLst>
            <c:ext xmlns:c16="http://schemas.microsoft.com/office/drawing/2014/chart" uri="{C3380CC4-5D6E-409C-BE32-E72D297353CC}">
              <c16:uniqueId val="{00000001-4C60-410D-AD4F-5A611F43CE1A}"/>
            </c:ext>
          </c:extLst>
        </c:ser>
        <c:ser>
          <c:idx val="2"/>
          <c:order val="2"/>
          <c:tx>
            <c:strRef>
              <c:f>'EVER USE'!$A$38</c:f>
              <c:strCache>
                <c:ptCount val="1"/>
                <c:pt idx="0">
                  <c:v>DISCONTINUATION</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USE'!$B$35:$C$35</c:f>
              <c:strCache>
                <c:ptCount val="2"/>
                <c:pt idx="0">
                  <c:v>Urban</c:v>
                </c:pt>
                <c:pt idx="1">
                  <c:v>Rural</c:v>
                </c:pt>
              </c:strCache>
            </c:strRef>
          </c:cat>
          <c:val>
            <c:numRef>
              <c:f>'EVER USE'!$B$38:$C$38</c:f>
              <c:numCache>
                <c:formatCode>0.0%</c:formatCode>
                <c:ptCount val="2"/>
                <c:pt idx="0">
                  <c:v>8.0149470926169947E-2</c:v>
                </c:pt>
                <c:pt idx="1">
                  <c:v>6.3134024722977272E-2</c:v>
                </c:pt>
              </c:numCache>
            </c:numRef>
          </c:val>
          <c:extLst>
            <c:ext xmlns:c16="http://schemas.microsoft.com/office/drawing/2014/chart" uri="{C3380CC4-5D6E-409C-BE32-E72D297353CC}">
              <c16:uniqueId val="{00000002-4C60-410D-AD4F-5A611F43CE1A}"/>
            </c:ext>
          </c:extLst>
        </c:ser>
        <c:dLbls>
          <c:dLblPos val="inEnd"/>
          <c:showLegendKey val="0"/>
          <c:showVal val="1"/>
          <c:showCatName val="0"/>
          <c:showSerName val="0"/>
          <c:showPercent val="0"/>
          <c:showBubbleSize val="0"/>
        </c:dLbls>
        <c:gapWidth val="65"/>
        <c:axId val="415187119"/>
        <c:axId val="415187951"/>
      </c:barChart>
      <c:catAx>
        <c:axId val="41518711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415187951"/>
        <c:crosses val="autoZero"/>
        <c:auto val="1"/>
        <c:lblAlgn val="ctr"/>
        <c:lblOffset val="100"/>
        <c:noMultiLvlLbl val="0"/>
      </c:catAx>
      <c:valAx>
        <c:axId val="41518795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41518711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solidFill>
            <a:sysClr val="windowText" lastClr="000000"/>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Contraceptive discontinuation - Pills - By Residence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50'!$AD$2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50'!$AE$1:$AF$1</c:f>
              <c:strCache>
                <c:ptCount val="2"/>
                <c:pt idx="0">
                  <c:v>Urban</c:v>
                </c:pt>
                <c:pt idx="1">
                  <c:v>Rural</c:v>
                </c:pt>
              </c:strCache>
            </c:strRef>
          </c:cat>
          <c:val>
            <c:numRef>
              <c:f>'ministry 50'!$AE$2:$AF$2</c:f>
              <c:numCache>
                <c:formatCode>###0.0%</c:formatCode>
                <c:ptCount val="2"/>
                <c:pt idx="0">
                  <c:v>0.13868267256357605</c:v>
                </c:pt>
                <c:pt idx="1">
                  <c:v>0.13331945022907121</c:v>
                </c:pt>
              </c:numCache>
            </c:numRef>
          </c:val>
          <c:extLst>
            <c:ext xmlns:c16="http://schemas.microsoft.com/office/drawing/2014/chart" uri="{C3380CC4-5D6E-409C-BE32-E72D297353CC}">
              <c16:uniqueId val="{00000000-632E-4AF0-9EAF-5368167E6227}"/>
            </c:ext>
          </c:extLst>
        </c:ser>
        <c:ser>
          <c:idx val="1"/>
          <c:order val="1"/>
          <c:tx>
            <c:strRef>
              <c:f>'ministry 50'!$AD$3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50'!$AE$1:$AF$1</c:f>
              <c:strCache>
                <c:ptCount val="2"/>
                <c:pt idx="0">
                  <c:v>Urban</c:v>
                </c:pt>
                <c:pt idx="1">
                  <c:v>Rural</c:v>
                </c:pt>
              </c:strCache>
            </c:strRef>
          </c:cat>
          <c:val>
            <c:numRef>
              <c:f>'ministry 50'!$AE$3:$AF$3</c:f>
              <c:numCache>
                <c:formatCode>###0.0%</c:formatCode>
                <c:ptCount val="2"/>
                <c:pt idx="0">
                  <c:v>4.8903612557185679E-2</c:v>
                </c:pt>
                <c:pt idx="1">
                  <c:v>5.5541687468796806E-2</c:v>
                </c:pt>
              </c:numCache>
            </c:numRef>
          </c:val>
          <c:extLst>
            <c:ext xmlns:c16="http://schemas.microsoft.com/office/drawing/2014/chart" uri="{C3380CC4-5D6E-409C-BE32-E72D297353CC}">
              <c16:uniqueId val="{00000001-632E-4AF0-9EAF-5368167E6227}"/>
            </c:ext>
          </c:extLst>
        </c:ser>
        <c:ser>
          <c:idx val="2"/>
          <c:order val="2"/>
          <c:tx>
            <c:strRef>
              <c:f>'ministry 50'!$AD$4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50'!$AE$1:$AF$1</c:f>
              <c:strCache>
                <c:ptCount val="2"/>
                <c:pt idx="0">
                  <c:v>Urban</c:v>
                </c:pt>
                <c:pt idx="1">
                  <c:v>Rural</c:v>
                </c:pt>
              </c:strCache>
            </c:strRef>
          </c:cat>
          <c:val>
            <c:numRef>
              <c:f>'ministry 50'!$AE$4:$AF$4</c:f>
              <c:numCache>
                <c:formatCode>0.0%</c:formatCode>
                <c:ptCount val="2"/>
                <c:pt idx="0">
                  <c:v>8.9779060006390382E-2</c:v>
                </c:pt>
                <c:pt idx="1">
                  <c:v>7.7777762760274399E-2</c:v>
                </c:pt>
              </c:numCache>
            </c:numRef>
          </c:val>
          <c:extLst>
            <c:ext xmlns:c16="http://schemas.microsoft.com/office/drawing/2014/chart" uri="{C3380CC4-5D6E-409C-BE32-E72D297353CC}">
              <c16:uniqueId val="{00000002-632E-4AF0-9EAF-5368167E6227}"/>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Contraceptive discontinuation - PILLS - By Highest </a:t>
            </a:r>
            <a:r>
              <a:rPr lang="en-US" sz="1400" b="0" i="0" u="none" strike="noStrike" baseline="0" dirty="0" smtClean="0">
                <a:effectLst/>
              </a:rPr>
              <a:t>Education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50'!$AX$2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50'!$AY$1:$BB$1</c:f>
              <c:strCache>
                <c:ptCount val="4"/>
                <c:pt idx="0">
                  <c:v>No education</c:v>
                </c:pt>
                <c:pt idx="1">
                  <c:v>Primary</c:v>
                </c:pt>
                <c:pt idx="2">
                  <c:v>Secondary</c:v>
                </c:pt>
                <c:pt idx="3">
                  <c:v>Higher</c:v>
                </c:pt>
              </c:strCache>
            </c:strRef>
          </c:cat>
          <c:val>
            <c:numRef>
              <c:f>'ministry 50'!$AY$2:$BB$2</c:f>
              <c:numCache>
                <c:formatCode>###0.0%</c:formatCode>
                <c:ptCount val="4"/>
                <c:pt idx="0">
                  <c:v>0.10146194184013985</c:v>
                </c:pt>
                <c:pt idx="1">
                  <c:v>0.16155988857938719</c:v>
                </c:pt>
                <c:pt idx="2">
                  <c:v>0.16547297925774346</c:v>
                </c:pt>
                <c:pt idx="3">
                  <c:v>0.11010558069381599</c:v>
                </c:pt>
              </c:numCache>
            </c:numRef>
          </c:val>
          <c:extLst>
            <c:ext xmlns:c16="http://schemas.microsoft.com/office/drawing/2014/chart" uri="{C3380CC4-5D6E-409C-BE32-E72D297353CC}">
              <c16:uniqueId val="{00000000-EA30-4629-BF1F-87C31A8A7C24}"/>
            </c:ext>
          </c:extLst>
        </c:ser>
        <c:ser>
          <c:idx val="1"/>
          <c:order val="1"/>
          <c:tx>
            <c:strRef>
              <c:f>'ministry 50'!$AX$3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50'!$AY$1:$BB$1</c:f>
              <c:strCache>
                <c:ptCount val="4"/>
                <c:pt idx="0">
                  <c:v>No education</c:v>
                </c:pt>
                <c:pt idx="1">
                  <c:v>Primary</c:v>
                </c:pt>
                <c:pt idx="2">
                  <c:v>Secondary</c:v>
                </c:pt>
                <c:pt idx="3">
                  <c:v>Higher</c:v>
                </c:pt>
              </c:strCache>
            </c:strRef>
          </c:cat>
          <c:val>
            <c:numRef>
              <c:f>'ministry 50'!$AY$3:$BB$3</c:f>
              <c:numCache>
                <c:formatCode>###0.0%</c:formatCode>
                <c:ptCount val="4"/>
                <c:pt idx="0">
                  <c:v>3.5572809380446838E-2</c:v>
                </c:pt>
                <c:pt idx="1">
                  <c:v>6.7928286852589642E-2</c:v>
                </c:pt>
                <c:pt idx="2">
                  <c:v>7.258364312267658E-2</c:v>
                </c:pt>
                <c:pt idx="3">
                  <c:v>4.1309823677581861E-2</c:v>
                </c:pt>
              </c:numCache>
            </c:numRef>
          </c:val>
          <c:extLst>
            <c:ext xmlns:c16="http://schemas.microsoft.com/office/drawing/2014/chart" uri="{C3380CC4-5D6E-409C-BE32-E72D297353CC}">
              <c16:uniqueId val="{00000001-EA30-4629-BF1F-87C31A8A7C24}"/>
            </c:ext>
          </c:extLst>
        </c:ser>
        <c:ser>
          <c:idx val="2"/>
          <c:order val="2"/>
          <c:tx>
            <c:strRef>
              <c:f>'ministry 50'!$AX$4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50'!$AY$1:$BB$1</c:f>
              <c:strCache>
                <c:ptCount val="4"/>
                <c:pt idx="0">
                  <c:v>No education</c:v>
                </c:pt>
                <c:pt idx="1">
                  <c:v>Primary</c:v>
                </c:pt>
                <c:pt idx="2">
                  <c:v>Secondary</c:v>
                </c:pt>
                <c:pt idx="3">
                  <c:v>Higher</c:v>
                </c:pt>
              </c:strCache>
            </c:strRef>
          </c:cat>
          <c:val>
            <c:numRef>
              <c:f>'ministry 50'!$AY$4:$BB$4</c:f>
              <c:numCache>
                <c:formatCode>0.0%</c:formatCode>
                <c:ptCount val="4"/>
                <c:pt idx="0">
                  <c:v>6.5889132459693009E-2</c:v>
                </c:pt>
                <c:pt idx="1">
                  <c:v>9.3631601726797548E-2</c:v>
                </c:pt>
                <c:pt idx="2">
                  <c:v>9.2889336135066877E-2</c:v>
                </c:pt>
                <c:pt idx="3">
                  <c:v>6.8795757016234124E-2</c:v>
                </c:pt>
              </c:numCache>
            </c:numRef>
          </c:val>
          <c:extLst>
            <c:ext xmlns:c16="http://schemas.microsoft.com/office/drawing/2014/chart" uri="{C3380CC4-5D6E-409C-BE32-E72D297353CC}">
              <c16:uniqueId val="{00000002-EA30-4629-BF1F-87C31A8A7C24}"/>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Contraceptive discontinuation -PILLS - By Wealth Quintile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50'!$BU$2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50'!$BV$1:$BZ$1</c:f>
              <c:strCache>
                <c:ptCount val="5"/>
                <c:pt idx="0">
                  <c:v>Poorest</c:v>
                </c:pt>
                <c:pt idx="1">
                  <c:v>Poorer</c:v>
                </c:pt>
                <c:pt idx="2">
                  <c:v>Middle</c:v>
                </c:pt>
                <c:pt idx="3">
                  <c:v>Richer</c:v>
                </c:pt>
                <c:pt idx="4">
                  <c:v>Richest</c:v>
                </c:pt>
              </c:strCache>
            </c:strRef>
          </c:cat>
          <c:val>
            <c:numRef>
              <c:f>'ministry 50'!$BV$2:$BZ$2</c:f>
              <c:numCache>
                <c:formatCode>###0.0%</c:formatCode>
                <c:ptCount val="5"/>
                <c:pt idx="0">
                  <c:v>0.10751216545012167</c:v>
                </c:pt>
                <c:pt idx="1">
                  <c:v>0.13644570544235232</c:v>
                </c:pt>
                <c:pt idx="2">
                  <c:v>0.14717978848413632</c:v>
                </c:pt>
                <c:pt idx="3">
                  <c:v>0.14240443652208359</c:v>
                </c:pt>
                <c:pt idx="4">
                  <c:v>0.14402697495183045</c:v>
                </c:pt>
              </c:numCache>
            </c:numRef>
          </c:val>
          <c:extLst>
            <c:ext xmlns:c16="http://schemas.microsoft.com/office/drawing/2014/chart" uri="{C3380CC4-5D6E-409C-BE32-E72D297353CC}">
              <c16:uniqueId val="{00000000-DB50-40C2-9D9F-7CE593D8F018}"/>
            </c:ext>
          </c:extLst>
        </c:ser>
        <c:ser>
          <c:idx val="1"/>
          <c:order val="1"/>
          <c:tx>
            <c:strRef>
              <c:f>'ministry 50'!$BU$3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50'!$BV$1:$BZ$1</c:f>
              <c:strCache>
                <c:ptCount val="5"/>
                <c:pt idx="0">
                  <c:v>Poorest</c:v>
                </c:pt>
                <c:pt idx="1">
                  <c:v>Poorer</c:v>
                </c:pt>
                <c:pt idx="2">
                  <c:v>Middle</c:v>
                </c:pt>
                <c:pt idx="3">
                  <c:v>Richer</c:v>
                </c:pt>
                <c:pt idx="4">
                  <c:v>Richest</c:v>
                </c:pt>
              </c:strCache>
            </c:strRef>
          </c:cat>
          <c:val>
            <c:numRef>
              <c:f>'ministry 50'!$BV$3:$BZ$3</c:f>
              <c:numCache>
                <c:formatCode>###0.0%</c:formatCode>
                <c:ptCount val="5"/>
                <c:pt idx="0">
                  <c:v>4.8761962631019291E-2</c:v>
                </c:pt>
                <c:pt idx="1">
                  <c:v>6.3909290039943306E-2</c:v>
                </c:pt>
                <c:pt idx="2">
                  <c:v>6.0814771395076204E-2</c:v>
                </c:pt>
                <c:pt idx="3">
                  <c:v>4.9407114624505928E-2</c:v>
                </c:pt>
                <c:pt idx="4">
                  <c:v>3.9903846153846151E-2</c:v>
                </c:pt>
              </c:numCache>
            </c:numRef>
          </c:val>
          <c:extLst>
            <c:ext xmlns:c16="http://schemas.microsoft.com/office/drawing/2014/chart" uri="{C3380CC4-5D6E-409C-BE32-E72D297353CC}">
              <c16:uniqueId val="{00000001-DB50-40C2-9D9F-7CE593D8F018}"/>
            </c:ext>
          </c:extLst>
        </c:ser>
        <c:ser>
          <c:idx val="2"/>
          <c:order val="2"/>
          <c:tx>
            <c:strRef>
              <c:f>'ministry 50'!$BU$4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50'!$BV$1:$BZ$1</c:f>
              <c:strCache>
                <c:ptCount val="5"/>
                <c:pt idx="0">
                  <c:v>Poorest</c:v>
                </c:pt>
                <c:pt idx="1">
                  <c:v>Poorer</c:v>
                </c:pt>
                <c:pt idx="2">
                  <c:v>Middle</c:v>
                </c:pt>
                <c:pt idx="3">
                  <c:v>Richer</c:v>
                </c:pt>
                <c:pt idx="4">
                  <c:v>Richest</c:v>
                </c:pt>
              </c:strCache>
            </c:strRef>
          </c:cat>
          <c:val>
            <c:numRef>
              <c:f>'ministry 50'!$BV$4:$BZ$4</c:f>
              <c:numCache>
                <c:formatCode>0.0%</c:formatCode>
                <c:ptCount val="5"/>
                <c:pt idx="0">
                  <c:v>5.8750202819102378E-2</c:v>
                </c:pt>
                <c:pt idx="1">
                  <c:v>7.2536415402409016E-2</c:v>
                </c:pt>
                <c:pt idx="2">
                  <c:v>8.6365017089060109E-2</c:v>
                </c:pt>
                <c:pt idx="3">
                  <c:v>9.2997321897577673E-2</c:v>
                </c:pt>
                <c:pt idx="4">
                  <c:v>0.1041231287979843</c:v>
                </c:pt>
              </c:numCache>
            </c:numRef>
          </c:val>
          <c:extLst>
            <c:ext xmlns:c16="http://schemas.microsoft.com/office/drawing/2014/chart" uri="{C3380CC4-5D6E-409C-BE32-E72D297353CC}">
              <c16:uniqueId val="{00000002-DB50-40C2-9D9F-7CE593D8F018}"/>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baseline="0">
                <a:effectLst/>
              </a:rPr>
              <a:t>Contraceptive discontinuation -PILLS - By Age</a:t>
            </a:r>
            <a:endParaRPr lang="en-US"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50'!$DS$2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50'!$DT$1:$DV$1</c:f>
              <c:strCache>
                <c:ptCount val="3"/>
                <c:pt idx="0">
                  <c:v>15-24</c:v>
                </c:pt>
                <c:pt idx="1">
                  <c:v>25-34</c:v>
                </c:pt>
                <c:pt idx="2">
                  <c:v>35-49</c:v>
                </c:pt>
              </c:strCache>
            </c:strRef>
          </c:cat>
          <c:val>
            <c:numRef>
              <c:f>'ministry 50'!$DT$2:$DV$2</c:f>
              <c:numCache>
                <c:formatCode>0.0%</c:formatCode>
                <c:ptCount val="3"/>
                <c:pt idx="0">
                  <c:v>0.15202133944907503</c:v>
                </c:pt>
                <c:pt idx="1">
                  <c:v>0.31734323649033935</c:v>
                </c:pt>
                <c:pt idx="2" formatCode="###0.0%">
                  <c:v>0.39097730569875266</c:v>
                </c:pt>
              </c:numCache>
            </c:numRef>
          </c:val>
          <c:extLst>
            <c:ext xmlns:c16="http://schemas.microsoft.com/office/drawing/2014/chart" uri="{C3380CC4-5D6E-409C-BE32-E72D297353CC}">
              <c16:uniqueId val="{00000000-4CE4-44BC-BD22-5B0EB575BC67}"/>
            </c:ext>
          </c:extLst>
        </c:ser>
        <c:ser>
          <c:idx val="1"/>
          <c:order val="1"/>
          <c:tx>
            <c:strRef>
              <c:f>'ministry 50'!$DS$3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50'!$DT$1:$DV$1</c:f>
              <c:strCache>
                <c:ptCount val="3"/>
                <c:pt idx="0">
                  <c:v>15-24</c:v>
                </c:pt>
                <c:pt idx="1">
                  <c:v>25-34</c:v>
                </c:pt>
                <c:pt idx="2">
                  <c:v>35-49</c:v>
                </c:pt>
              </c:strCache>
            </c:strRef>
          </c:cat>
          <c:val>
            <c:numRef>
              <c:f>'ministry 50'!$DT$3:$DV$3</c:f>
              <c:numCache>
                <c:formatCode>###0.0%</c:formatCode>
                <c:ptCount val="3"/>
                <c:pt idx="0">
                  <c:v>7.0199519197584548E-2</c:v>
                </c:pt>
                <c:pt idx="1">
                  <c:v>0.14631376922999628</c:v>
                </c:pt>
                <c:pt idx="2">
                  <c:v>0.11988562789320283</c:v>
                </c:pt>
              </c:numCache>
            </c:numRef>
          </c:val>
          <c:extLst>
            <c:ext xmlns:c16="http://schemas.microsoft.com/office/drawing/2014/chart" uri="{C3380CC4-5D6E-409C-BE32-E72D297353CC}">
              <c16:uniqueId val="{00000001-4CE4-44BC-BD22-5B0EB575BC67}"/>
            </c:ext>
          </c:extLst>
        </c:ser>
        <c:ser>
          <c:idx val="2"/>
          <c:order val="2"/>
          <c:tx>
            <c:strRef>
              <c:f>'ministry 50'!$DS$4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50'!$DT$1:$DV$1</c:f>
              <c:strCache>
                <c:ptCount val="3"/>
                <c:pt idx="0">
                  <c:v>15-24</c:v>
                </c:pt>
                <c:pt idx="1">
                  <c:v>25-34</c:v>
                </c:pt>
                <c:pt idx="2">
                  <c:v>35-49</c:v>
                </c:pt>
              </c:strCache>
            </c:strRef>
          </c:cat>
          <c:val>
            <c:numRef>
              <c:f>'ministry 50'!$DT$4:$DV$4</c:f>
              <c:numCache>
                <c:formatCode>0.0%</c:formatCode>
                <c:ptCount val="3"/>
                <c:pt idx="0">
                  <c:v>8.1821820251490485E-2</c:v>
                </c:pt>
                <c:pt idx="1">
                  <c:v>0.17102946726034307</c:v>
                </c:pt>
                <c:pt idx="2">
                  <c:v>0.27109167780554982</c:v>
                </c:pt>
              </c:numCache>
            </c:numRef>
          </c:val>
          <c:extLst>
            <c:ext xmlns:c16="http://schemas.microsoft.com/office/drawing/2014/chart" uri="{C3380CC4-5D6E-409C-BE32-E72D297353CC}">
              <c16:uniqueId val="{00000002-4CE4-44BC-BD22-5B0EB575BC67}"/>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Contraceptive discontinuation - PILLS- By No. of living children at first use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50'!$CS$2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50'!$CT$1:$CW$1</c:f>
              <c:strCache>
                <c:ptCount val="4"/>
                <c:pt idx="0">
                  <c:v>0</c:v>
                </c:pt>
                <c:pt idx="1">
                  <c:v>1</c:v>
                </c:pt>
                <c:pt idx="2">
                  <c:v>2</c:v>
                </c:pt>
                <c:pt idx="3">
                  <c:v>3+</c:v>
                </c:pt>
              </c:strCache>
            </c:strRef>
          </c:cat>
          <c:val>
            <c:numRef>
              <c:f>'ministry 50'!$CT$2:$CW$2</c:f>
              <c:numCache>
                <c:formatCode>###0.0%</c:formatCode>
                <c:ptCount val="4"/>
                <c:pt idx="0">
                  <c:v>0.29930191972076786</c:v>
                </c:pt>
                <c:pt idx="1">
                  <c:v>0.3704615384615384</c:v>
                </c:pt>
                <c:pt idx="2">
                  <c:v>0.19406575781876506</c:v>
                </c:pt>
                <c:pt idx="3">
                  <c:v>0.503655515161608</c:v>
                </c:pt>
              </c:numCache>
            </c:numRef>
          </c:val>
          <c:extLst>
            <c:ext xmlns:c16="http://schemas.microsoft.com/office/drawing/2014/chart" uri="{C3380CC4-5D6E-409C-BE32-E72D297353CC}">
              <c16:uniqueId val="{00000000-AAAD-4E38-9AF5-15CF0E4D5708}"/>
            </c:ext>
          </c:extLst>
        </c:ser>
        <c:ser>
          <c:idx val="1"/>
          <c:order val="1"/>
          <c:tx>
            <c:strRef>
              <c:f>'ministry 50'!$CS$3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50'!$CT$1:$CW$1</c:f>
              <c:strCache>
                <c:ptCount val="4"/>
                <c:pt idx="0">
                  <c:v>0</c:v>
                </c:pt>
                <c:pt idx="1">
                  <c:v>1</c:v>
                </c:pt>
                <c:pt idx="2">
                  <c:v>2</c:v>
                </c:pt>
                <c:pt idx="3">
                  <c:v>3+</c:v>
                </c:pt>
              </c:strCache>
            </c:strRef>
          </c:cat>
          <c:val>
            <c:numRef>
              <c:f>'ministry 50'!$CT$3:$CW$3</c:f>
              <c:numCache>
                <c:formatCode>###0.0%</c:formatCode>
                <c:ptCount val="4"/>
                <c:pt idx="0">
                  <c:v>8.9487402258905308E-2</c:v>
                </c:pt>
                <c:pt idx="1">
                  <c:v>0.14643150123051682</c:v>
                </c:pt>
                <c:pt idx="2">
                  <c:v>8.2515521730422592E-2</c:v>
                </c:pt>
                <c:pt idx="3">
                  <c:v>0.21909822339155713</c:v>
                </c:pt>
              </c:numCache>
            </c:numRef>
          </c:val>
          <c:extLst>
            <c:ext xmlns:c16="http://schemas.microsoft.com/office/drawing/2014/chart" uri="{C3380CC4-5D6E-409C-BE32-E72D297353CC}">
              <c16:uniqueId val="{00000001-AAAD-4E38-9AF5-15CF0E4D5708}"/>
            </c:ext>
          </c:extLst>
        </c:ser>
        <c:ser>
          <c:idx val="2"/>
          <c:order val="2"/>
          <c:tx>
            <c:strRef>
              <c:f>'ministry 50'!$CS$4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50'!$CT$1:$CW$1</c:f>
              <c:strCache>
                <c:ptCount val="4"/>
                <c:pt idx="0">
                  <c:v>0</c:v>
                </c:pt>
                <c:pt idx="1">
                  <c:v>1</c:v>
                </c:pt>
                <c:pt idx="2">
                  <c:v>2</c:v>
                </c:pt>
                <c:pt idx="3">
                  <c:v>3+</c:v>
                </c:pt>
              </c:strCache>
            </c:strRef>
          </c:cat>
          <c:val>
            <c:numRef>
              <c:f>'ministry 50'!$CT$4:$CW$4</c:f>
              <c:numCache>
                <c:formatCode>0.0%</c:formatCode>
                <c:ptCount val="4"/>
                <c:pt idx="0">
                  <c:v>0.20981451746186255</c:v>
                </c:pt>
                <c:pt idx="1">
                  <c:v>0.22403003723102158</c:v>
                </c:pt>
                <c:pt idx="2">
                  <c:v>0.11155023608834247</c:v>
                </c:pt>
                <c:pt idx="3">
                  <c:v>0.28455729177005085</c:v>
                </c:pt>
              </c:numCache>
            </c:numRef>
          </c:val>
          <c:extLst>
            <c:ext xmlns:c16="http://schemas.microsoft.com/office/drawing/2014/chart" uri="{C3380CC4-5D6E-409C-BE32-E72D297353CC}">
              <c16:uniqueId val="{00000002-AAAD-4E38-9AF5-15CF0E4D5708}"/>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Contraceptive discontinuation - CONDOM - By No. of living children at first use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50'!$CL$2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50'!$CM$1:$CP$1</c:f>
              <c:strCache>
                <c:ptCount val="4"/>
                <c:pt idx="0">
                  <c:v>0</c:v>
                </c:pt>
                <c:pt idx="1">
                  <c:v>1</c:v>
                </c:pt>
                <c:pt idx="2">
                  <c:v>2</c:v>
                </c:pt>
                <c:pt idx="3">
                  <c:v>3+</c:v>
                </c:pt>
              </c:strCache>
            </c:strRef>
          </c:cat>
          <c:val>
            <c:numRef>
              <c:f>'ministry 50'!$CM$2:$CP$2</c:f>
              <c:numCache>
                <c:formatCode>###0.0%</c:formatCode>
                <c:ptCount val="4"/>
                <c:pt idx="0">
                  <c:v>0.46800000000000003</c:v>
                </c:pt>
                <c:pt idx="1">
                  <c:v>0.36299999999999999</c:v>
                </c:pt>
                <c:pt idx="2">
                  <c:v>0.17899999999999999</c:v>
                </c:pt>
                <c:pt idx="3">
                  <c:v>0.32600000000000001</c:v>
                </c:pt>
              </c:numCache>
            </c:numRef>
          </c:val>
          <c:extLst>
            <c:ext xmlns:c16="http://schemas.microsoft.com/office/drawing/2014/chart" uri="{C3380CC4-5D6E-409C-BE32-E72D297353CC}">
              <c16:uniqueId val="{00000000-621A-46DD-BAC9-02874A7E011E}"/>
            </c:ext>
          </c:extLst>
        </c:ser>
        <c:ser>
          <c:idx val="1"/>
          <c:order val="1"/>
          <c:tx>
            <c:strRef>
              <c:f>'ministry 50'!$CL$3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50'!$CM$1:$CP$1</c:f>
              <c:strCache>
                <c:ptCount val="4"/>
                <c:pt idx="0">
                  <c:v>0</c:v>
                </c:pt>
                <c:pt idx="1">
                  <c:v>1</c:v>
                </c:pt>
                <c:pt idx="2">
                  <c:v>2</c:v>
                </c:pt>
                <c:pt idx="3">
                  <c:v>3+</c:v>
                </c:pt>
              </c:strCache>
            </c:strRef>
          </c:cat>
          <c:val>
            <c:numRef>
              <c:f>'ministry 50'!$CM$3:$CP$3</c:f>
              <c:numCache>
                <c:formatCode>###0.0%</c:formatCode>
                <c:ptCount val="4"/>
                <c:pt idx="0">
                  <c:v>0.15638575152041703</c:v>
                </c:pt>
                <c:pt idx="1">
                  <c:v>0.15730106644790812</c:v>
                </c:pt>
                <c:pt idx="2">
                  <c:v>9.8137392349289018E-2</c:v>
                </c:pt>
                <c:pt idx="3">
                  <c:v>0.20123834073313276</c:v>
                </c:pt>
              </c:numCache>
            </c:numRef>
          </c:val>
          <c:extLst>
            <c:ext xmlns:c16="http://schemas.microsoft.com/office/drawing/2014/chart" uri="{C3380CC4-5D6E-409C-BE32-E72D297353CC}">
              <c16:uniqueId val="{00000001-621A-46DD-BAC9-02874A7E011E}"/>
            </c:ext>
          </c:extLst>
        </c:ser>
        <c:ser>
          <c:idx val="2"/>
          <c:order val="2"/>
          <c:tx>
            <c:strRef>
              <c:f>'ministry 50'!$CL$4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50'!$CM$1:$CP$1</c:f>
              <c:strCache>
                <c:ptCount val="4"/>
                <c:pt idx="0">
                  <c:v>0</c:v>
                </c:pt>
                <c:pt idx="1">
                  <c:v>1</c:v>
                </c:pt>
                <c:pt idx="2">
                  <c:v>2</c:v>
                </c:pt>
                <c:pt idx="3">
                  <c:v>3+</c:v>
                </c:pt>
              </c:strCache>
            </c:strRef>
          </c:cat>
          <c:val>
            <c:numRef>
              <c:f>'ministry 50'!$CM$4:$CP$4</c:f>
              <c:numCache>
                <c:formatCode>0.0%</c:formatCode>
                <c:ptCount val="4"/>
                <c:pt idx="0">
                  <c:v>0.31161424847958297</c:v>
                </c:pt>
                <c:pt idx="1">
                  <c:v>0.20569893355209187</c:v>
                </c:pt>
                <c:pt idx="2">
                  <c:v>8.0862607650710974E-2</c:v>
                </c:pt>
                <c:pt idx="3">
                  <c:v>0.12476165926686725</c:v>
                </c:pt>
              </c:numCache>
            </c:numRef>
          </c:val>
          <c:extLst>
            <c:ext xmlns:c16="http://schemas.microsoft.com/office/drawing/2014/chart" uri="{C3380CC4-5D6E-409C-BE32-E72D297353CC}">
              <c16:uniqueId val="{00000002-621A-46DD-BAC9-02874A7E011E}"/>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100" b="0" i="0" u="none" strike="noStrike" baseline="0">
                <a:effectLst/>
                <a:latin typeface="Calibri" panose="020F0502020204030204" pitchFamily="34" charset="0"/>
                <a:cs typeface="Calibri" panose="020F0502020204030204" pitchFamily="34" charset="0"/>
              </a:rPr>
              <a:t>Contraceptive discontinuation -CONDOM - By Age</a:t>
            </a:r>
            <a:endParaRPr lang="en-US" sz="110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2.7894002789400279E-2"/>
          <c:y val="9.7106663750364544E-2"/>
          <c:w val="0.94142259414225937"/>
          <c:h val="0.70317694663167107"/>
        </c:manualLayout>
      </c:layout>
      <c:barChart>
        <c:barDir val="col"/>
        <c:grouping val="clustered"/>
        <c:varyColors val="0"/>
        <c:ser>
          <c:idx val="0"/>
          <c:order val="0"/>
          <c:tx>
            <c:strRef>
              <c:f>'ministry 50'!$DK$2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50'!$DL$1:$DN$1</c:f>
              <c:strCache>
                <c:ptCount val="3"/>
                <c:pt idx="0">
                  <c:v>15-24</c:v>
                </c:pt>
                <c:pt idx="1">
                  <c:v>25-34</c:v>
                </c:pt>
                <c:pt idx="2">
                  <c:v>35-49</c:v>
                </c:pt>
              </c:strCache>
            </c:strRef>
          </c:cat>
          <c:val>
            <c:numRef>
              <c:f>'ministry 50'!$DL$2:$DN$2</c:f>
              <c:numCache>
                <c:formatCode>0.0%</c:formatCode>
                <c:ptCount val="3"/>
                <c:pt idx="0">
                  <c:v>0.21974882486515368</c:v>
                </c:pt>
                <c:pt idx="1">
                  <c:v>0.33</c:v>
                </c:pt>
                <c:pt idx="2" formatCode="###0.0%">
                  <c:v>0.30721548815029648</c:v>
                </c:pt>
              </c:numCache>
            </c:numRef>
          </c:val>
          <c:extLst>
            <c:ext xmlns:c16="http://schemas.microsoft.com/office/drawing/2014/chart" uri="{C3380CC4-5D6E-409C-BE32-E72D297353CC}">
              <c16:uniqueId val="{00000000-512C-4891-9016-914BF11BCCBE}"/>
            </c:ext>
          </c:extLst>
        </c:ser>
        <c:ser>
          <c:idx val="1"/>
          <c:order val="1"/>
          <c:tx>
            <c:strRef>
              <c:f>'ministry 50'!$DK$3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50'!$DL$1:$DN$1</c:f>
              <c:strCache>
                <c:ptCount val="3"/>
                <c:pt idx="0">
                  <c:v>15-24</c:v>
                </c:pt>
                <c:pt idx="1">
                  <c:v>25-34</c:v>
                </c:pt>
                <c:pt idx="2">
                  <c:v>35-49</c:v>
                </c:pt>
              </c:strCache>
            </c:strRef>
          </c:cat>
          <c:val>
            <c:numRef>
              <c:f>'ministry 50'!$DL$3:$DN$3</c:f>
              <c:numCache>
                <c:formatCode>###0.0%</c:formatCode>
                <c:ptCount val="3"/>
                <c:pt idx="0">
                  <c:v>0.11049442975216391</c:v>
                </c:pt>
                <c:pt idx="1">
                  <c:v>0.17161977684089041</c:v>
                </c:pt>
                <c:pt idx="2">
                  <c:v>0.10800908420226832</c:v>
                </c:pt>
              </c:numCache>
            </c:numRef>
          </c:val>
          <c:extLst>
            <c:ext xmlns:c16="http://schemas.microsoft.com/office/drawing/2014/chart" uri="{C3380CC4-5D6E-409C-BE32-E72D297353CC}">
              <c16:uniqueId val="{00000001-512C-4891-9016-914BF11BCCBE}"/>
            </c:ext>
          </c:extLst>
        </c:ser>
        <c:ser>
          <c:idx val="2"/>
          <c:order val="2"/>
          <c:tx>
            <c:strRef>
              <c:f>'ministry 50'!$DK$4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50'!$DL$1:$DN$1</c:f>
              <c:strCache>
                <c:ptCount val="3"/>
                <c:pt idx="0">
                  <c:v>15-24</c:v>
                </c:pt>
                <c:pt idx="1">
                  <c:v>25-34</c:v>
                </c:pt>
                <c:pt idx="2">
                  <c:v>35-49</c:v>
                </c:pt>
              </c:strCache>
            </c:strRef>
          </c:cat>
          <c:val>
            <c:numRef>
              <c:f>'ministry 50'!$DL$4:$DN$4</c:f>
              <c:numCache>
                <c:formatCode>0.0%</c:formatCode>
                <c:ptCount val="3"/>
                <c:pt idx="0">
                  <c:v>0.10925439511298977</c:v>
                </c:pt>
                <c:pt idx="1">
                  <c:v>0.1583802231591096</c:v>
                </c:pt>
                <c:pt idx="2">
                  <c:v>0.19920640394802816</c:v>
                </c:pt>
              </c:numCache>
            </c:numRef>
          </c:val>
          <c:extLst>
            <c:ext xmlns:c16="http://schemas.microsoft.com/office/drawing/2014/chart" uri="{C3380CC4-5D6E-409C-BE32-E72D297353CC}">
              <c16:uniqueId val="{00000002-512C-4891-9016-914BF11BCCBE}"/>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Contraceptive discontinuation - Condom - By Wealth quintile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50'!$BM$2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50'!$BN$1:$BR$1</c:f>
              <c:strCache>
                <c:ptCount val="5"/>
                <c:pt idx="0">
                  <c:v>Poorest</c:v>
                </c:pt>
                <c:pt idx="1">
                  <c:v>Poorer</c:v>
                </c:pt>
                <c:pt idx="2">
                  <c:v>Middle</c:v>
                </c:pt>
                <c:pt idx="3">
                  <c:v>Richer</c:v>
                </c:pt>
                <c:pt idx="4">
                  <c:v>Richest</c:v>
                </c:pt>
              </c:strCache>
            </c:strRef>
          </c:cat>
          <c:val>
            <c:numRef>
              <c:f>'ministry 50'!$BN$2:$BR$2</c:f>
              <c:numCache>
                <c:formatCode>###0.0%</c:formatCode>
                <c:ptCount val="5"/>
                <c:pt idx="0">
                  <c:v>4.1977186311787075E-2</c:v>
                </c:pt>
                <c:pt idx="1">
                  <c:v>7.8143133462282396E-2</c:v>
                </c:pt>
                <c:pt idx="2">
                  <c:v>0.12525697503671071</c:v>
                </c:pt>
                <c:pt idx="3">
                  <c:v>0.19769999999999999</c:v>
                </c:pt>
                <c:pt idx="4">
                  <c:v>0.31185381101226256</c:v>
                </c:pt>
              </c:numCache>
            </c:numRef>
          </c:val>
          <c:extLst>
            <c:ext xmlns:c16="http://schemas.microsoft.com/office/drawing/2014/chart" uri="{C3380CC4-5D6E-409C-BE32-E72D297353CC}">
              <c16:uniqueId val="{00000000-2E2A-48B3-942B-E41254422BAD}"/>
            </c:ext>
          </c:extLst>
        </c:ser>
        <c:ser>
          <c:idx val="1"/>
          <c:order val="1"/>
          <c:tx>
            <c:strRef>
              <c:f>'ministry 50'!$BM$3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50'!$BN$1:$BR$1</c:f>
              <c:strCache>
                <c:ptCount val="5"/>
                <c:pt idx="0">
                  <c:v>Poorest</c:v>
                </c:pt>
                <c:pt idx="1">
                  <c:v>Poorer</c:v>
                </c:pt>
                <c:pt idx="2">
                  <c:v>Middle</c:v>
                </c:pt>
                <c:pt idx="3">
                  <c:v>Richer</c:v>
                </c:pt>
                <c:pt idx="4">
                  <c:v>Richest</c:v>
                </c:pt>
              </c:strCache>
            </c:strRef>
          </c:cat>
          <c:val>
            <c:numRef>
              <c:f>'ministry 50'!$BN$3:$BR$3</c:f>
              <c:numCache>
                <c:formatCode>###0.0%</c:formatCode>
                <c:ptCount val="5"/>
                <c:pt idx="0">
                  <c:v>1.5798268266747684E-2</c:v>
                </c:pt>
                <c:pt idx="1">
                  <c:v>3.3629686896018557E-2</c:v>
                </c:pt>
                <c:pt idx="2">
                  <c:v>5.612543962485346E-2</c:v>
                </c:pt>
                <c:pt idx="3">
                  <c:v>9.2490118577075092E-2</c:v>
                </c:pt>
                <c:pt idx="4">
                  <c:v>0.15913461538461537</c:v>
                </c:pt>
              </c:numCache>
            </c:numRef>
          </c:val>
          <c:extLst>
            <c:ext xmlns:c16="http://schemas.microsoft.com/office/drawing/2014/chart" uri="{C3380CC4-5D6E-409C-BE32-E72D297353CC}">
              <c16:uniqueId val="{00000001-2E2A-48B3-942B-E41254422BAD}"/>
            </c:ext>
          </c:extLst>
        </c:ser>
        <c:ser>
          <c:idx val="2"/>
          <c:order val="2"/>
          <c:tx>
            <c:strRef>
              <c:f>'ministry 50'!$BM$4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50'!$BN$1:$BR$1</c:f>
              <c:strCache>
                <c:ptCount val="5"/>
                <c:pt idx="0">
                  <c:v>Poorest</c:v>
                </c:pt>
                <c:pt idx="1">
                  <c:v>Poorer</c:v>
                </c:pt>
                <c:pt idx="2">
                  <c:v>Middle</c:v>
                </c:pt>
                <c:pt idx="3">
                  <c:v>Richer</c:v>
                </c:pt>
                <c:pt idx="4">
                  <c:v>Richest</c:v>
                </c:pt>
              </c:strCache>
            </c:strRef>
          </c:cat>
          <c:val>
            <c:numRef>
              <c:f>'ministry 50'!$BN$4:$BR$4</c:f>
              <c:numCache>
                <c:formatCode>0.0%</c:formatCode>
                <c:ptCount val="5"/>
                <c:pt idx="0">
                  <c:v>2.6178918045039391E-2</c:v>
                </c:pt>
                <c:pt idx="1">
                  <c:v>4.451344656626384E-2</c:v>
                </c:pt>
                <c:pt idx="2">
                  <c:v>6.9131535411857251E-2</c:v>
                </c:pt>
                <c:pt idx="3">
                  <c:v>0.10520988142292489</c:v>
                </c:pt>
                <c:pt idx="4">
                  <c:v>0.15271919562764719</c:v>
                </c:pt>
              </c:numCache>
            </c:numRef>
          </c:val>
          <c:extLst>
            <c:ext xmlns:c16="http://schemas.microsoft.com/office/drawing/2014/chart" uri="{C3380CC4-5D6E-409C-BE32-E72D297353CC}">
              <c16:uniqueId val="{00000002-2E2A-48B3-942B-E41254422BAD}"/>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Contraceptive</a:t>
            </a:r>
            <a:r>
              <a:rPr lang="en-US" baseline="0"/>
              <a:t> discontinuation- condom - by Caste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50'!$B$2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50'!$C$1:$F$1</c:f>
              <c:strCache>
                <c:ptCount val="4"/>
                <c:pt idx="0">
                  <c:v>Schedule caste</c:v>
                </c:pt>
                <c:pt idx="1">
                  <c:v>Schedule tribe</c:v>
                </c:pt>
                <c:pt idx="2">
                  <c:v>OBC</c:v>
                </c:pt>
                <c:pt idx="3">
                  <c:v>others</c:v>
                </c:pt>
              </c:strCache>
            </c:strRef>
          </c:cat>
          <c:val>
            <c:numRef>
              <c:f>'ministry 50'!$C$2:$F$2</c:f>
              <c:numCache>
                <c:formatCode>###0.0%</c:formatCode>
                <c:ptCount val="4"/>
                <c:pt idx="0">
                  <c:v>0.167592914206322</c:v>
                </c:pt>
                <c:pt idx="1">
                  <c:v>6.1311309109006056E-2</c:v>
                </c:pt>
                <c:pt idx="2">
                  <c:v>0.11137160149688298</c:v>
                </c:pt>
                <c:pt idx="3">
                  <c:v>0.32200000000000001</c:v>
                </c:pt>
              </c:numCache>
            </c:numRef>
          </c:val>
          <c:extLst>
            <c:ext xmlns:c16="http://schemas.microsoft.com/office/drawing/2014/chart" uri="{C3380CC4-5D6E-409C-BE32-E72D297353CC}">
              <c16:uniqueId val="{00000000-F56F-4787-835A-D89BD845D66F}"/>
            </c:ext>
          </c:extLst>
        </c:ser>
        <c:ser>
          <c:idx val="1"/>
          <c:order val="1"/>
          <c:tx>
            <c:strRef>
              <c:f>'ministry 50'!$B$3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50'!$C$1:$F$1</c:f>
              <c:strCache>
                <c:ptCount val="4"/>
                <c:pt idx="0">
                  <c:v>Schedule caste</c:v>
                </c:pt>
                <c:pt idx="1">
                  <c:v>Schedule tribe</c:v>
                </c:pt>
                <c:pt idx="2">
                  <c:v>OBC</c:v>
                </c:pt>
                <c:pt idx="3">
                  <c:v>others</c:v>
                </c:pt>
              </c:strCache>
            </c:strRef>
          </c:cat>
          <c:val>
            <c:numRef>
              <c:f>'ministry 50'!$C$3:$F$3</c:f>
              <c:numCache>
                <c:formatCode>###0.0%</c:formatCode>
                <c:ptCount val="4"/>
                <c:pt idx="0">
                  <c:v>6.2543312543312538E-2</c:v>
                </c:pt>
                <c:pt idx="1">
                  <c:v>2.8798227801366073E-2</c:v>
                </c:pt>
                <c:pt idx="2">
                  <c:v>5.5272179948156197E-2</c:v>
                </c:pt>
                <c:pt idx="3">
                  <c:v>0.16700000000000001</c:v>
                </c:pt>
              </c:numCache>
            </c:numRef>
          </c:val>
          <c:extLst>
            <c:ext xmlns:c16="http://schemas.microsoft.com/office/drawing/2014/chart" uri="{C3380CC4-5D6E-409C-BE32-E72D297353CC}">
              <c16:uniqueId val="{00000001-F56F-4787-835A-D89BD845D66F}"/>
            </c:ext>
          </c:extLst>
        </c:ser>
        <c:ser>
          <c:idx val="2"/>
          <c:order val="2"/>
          <c:tx>
            <c:strRef>
              <c:f>'ministry 50'!$B$4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50'!$C$1:$F$1</c:f>
              <c:strCache>
                <c:ptCount val="4"/>
                <c:pt idx="0">
                  <c:v>Schedule caste</c:v>
                </c:pt>
                <c:pt idx="1">
                  <c:v>Schedule tribe</c:v>
                </c:pt>
                <c:pt idx="2">
                  <c:v>OBC</c:v>
                </c:pt>
                <c:pt idx="3">
                  <c:v>others</c:v>
                </c:pt>
              </c:strCache>
            </c:strRef>
          </c:cat>
          <c:val>
            <c:numRef>
              <c:f>'ministry 50'!$C$4:$F$4</c:f>
              <c:numCache>
                <c:formatCode>0.0%</c:formatCode>
                <c:ptCount val="4"/>
                <c:pt idx="0">
                  <c:v>0.10504960166300946</c:v>
                </c:pt>
                <c:pt idx="1">
                  <c:v>3.2513081307639982E-2</c:v>
                </c:pt>
                <c:pt idx="2">
                  <c:v>5.6099421548726783E-2</c:v>
                </c:pt>
                <c:pt idx="3">
                  <c:v>0.155</c:v>
                </c:pt>
              </c:numCache>
            </c:numRef>
          </c:val>
          <c:extLst>
            <c:ext xmlns:c16="http://schemas.microsoft.com/office/drawing/2014/chart" uri="{C3380CC4-5D6E-409C-BE32-E72D297353CC}">
              <c16:uniqueId val="{00000002-F56F-4787-835A-D89BD845D66F}"/>
            </c:ext>
          </c:extLst>
        </c:ser>
        <c:dLbls>
          <c:dLblPos val="outEnd"/>
          <c:showLegendKey val="0"/>
          <c:showVal val="1"/>
          <c:showCatName val="0"/>
          <c:showSerName val="0"/>
          <c:showPercent val="0"/>
          <c:showBubbleSize val="0"/>
        </c:dLbls>
        <c:gapWidth val="219"/>
        <c:overlap val="-27"/>
        <c:axId val="2030507343"/>
        <c:axId val="480831"/>
      </c:barChart>
      <c:catAx>
        <c:axId val="203050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831"/>
        <c:crosses val="autoZero"/>
        <c:auto val="1"/>
        <c:lblAlgn val="ctr"/>
        <c:lblOffset val="100"/>
        <c:noMultiLvlLbl val="0"/>
      </c:catAx>
      <c:valAx>
        <c:axId val="48083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30507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Contraceptive discontinuation - Condom</a:t>
            </a:r>
            <a:r>
              <a:rPr lang="en-US" baseline="0"/>
              <a:t> - Residence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50'!$X$2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50'!$Y$1:$Z$1</c:f>
              <c:strCache>
                <c:ptCount val="2"/>
                <c:pt idx="0">
                  <c:v>Urban</c:v>
                </c:pt>
                <c:pt idx="1">
                  <c:v>Rural</c:v>
                </c:pt>
              </c:strCache>
            </c:strRef>
          </c:cat>
          <c:val>
            <c:numRef>
              <c:f>'ministry 50'!$Y$2:$Z$2</c:f>
              <c:numCache>
                <c:formatCode>###0.0%</c:formatCode>
                <c:ptCount val="2"/>
                <c:pt idx="0">
                  <c:v>0.21864139020537124</c:v>
                </c:pt>
                <c:pt idx="1">
                  <c:v>0.10982008995502249</c:v>
                </c:pt>
              </c:numCache>
            </c:numRef>
          </c:val>
          <c:extLst>
            <c:ext xmlns:c16="http://schemas.microsoft.com/office/drawing/2014/chart" uri="{C3380CC4-5D6E-409C-BE32-E72D297353CC}">
              <c16:uniqueId val="{00000000-0891-4710-862A-C52A8387A95E}"/>
            </c:ext>
          </c:extLst>
        </c:ser>
        <c:ser>
          <c:idx val="1"/>
          <c:order val="1"/>
          <c:tx>
            <c:strRef>
              <c:f>'ministry 50'!$X$3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50'!$Y$1:$Z$1</c:f>
              <c:strCache>
                <c:ptCount val="2"/>
                <c:pt idx="0">
                  <c:v>Urban</c:v>
                </c:pt>
                <c:pt idx="1">
                  <c:v>Rural</c:v>
                </c:pt>
              </c:strCache>
            </c:strRef>
          </c:cat>
          <c:val>
            <c:numRef>
              <c:f>'ministry 50'!$Y$3:$Z$3</c:f>
              <c:numCache>
                <c:formatCode>###0.0%</c:formatCode>
                <c:ptCount val="2"/>
                <c:pt idx="0" formatCode="0.0%">
                  <c:v>0.114</c:v>
                </c:pt>
                <c:pt idx="1">
                  <c:v>4.8000000000000001E-2</c:v>
                </c:pt>
              </c:numCache>
            </c:numRef>
          </c:val>
          <c:extLst>
            <c:ext xmlns:c16="http://schemas.microsoft.com/office/drawing/2014/chart" uri="{C3380CC4-5D6E-409C-BE32-E72D297353CC}">
              <c16:uniqueId val="{00000001-0891-4710-862A-C52A8387A95E}"/>
            </c:ext>
          </c:extLst>
        </c:ser>
        <c:ser>
          <c:idx val="2"/>
          <c:order val="2"/>
          <c:tx>
            <c:strRef>
              <c:f>'ministry 50'!$X$4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50'!$Y$1:$Z$1</c:f>
              <c:strCache>
                <c:ptCount val="2"/>
                <c:pt idx="0">
                  <c:v>Urban</c:v>
                </c:pt>
                <c:pt idx="1">
                  <c:v>Rural</c:v>
                </c:pt>
              </c:strCache>
            </c:strRef>
          </c:cat>
          <c:val>
            <c:numRef>
              <c:f>'ministry 50'!$Y$4:$Z$4</c:f>
              <c:numCache>
                <c:formatCode>0.0%</c:formatCode>
                <c:ptCount val="2"/>
                <c:pt idx="0">
                  <c:v>0.10464139020537123</c:v>
                </c:pt>
                <c:pt idx="1">
                  <c:v>6.1820089955022486E-2</c:v>
                </c:pt>
              </c:numCache>
            </c:numRef>
          </c:val>
          <c:extLst>
            <c:ext xmlns:c16="http://schemas.microsoft.com/office/drawing/2014/chart" uri="{C3380CC4-5D6E-409C-BE32-E72D297353CC}">
              <c16:uniqueId val="{00000002-0891-4710-862A-C52A8387A95E}"/>
            </c:ext>
          </c:extLst>
        </c:ser>
        <c:dLbls>
          <c:dLblPos val="outEnd"/>
          <c:showLegendKey val="0"/>
          <c:showVal val="1"/>
          <c:showCatName val="0"/>
          <c:showSerName val="0"/>
          <c:showPercent val="0"/>
          <c:showBubbleSize val="0"/>
        </c:dLbls>
        <c:gapWidth val="219"/>
        <c:overlap val="-27"/>
        <c:axId val="158675488"/>
        <c:axId val="162196112"/>
      </c:barChart>
      <c:catAx>
        <c:axId val="15867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196112"/>
        <c:crosses val="autoZero"/>
        <c:auto val="1"/>
        <c:lblAlgn val="ctr"/>
        <c:lblOffset val="100"/>
        <c:noMultiLvlLbl val="0"/>
      </c:catAx>
      <c:valAx>
        <c:axId val="16219611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867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 Contraceptive discontinuation - Pill (by highest education level)</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'EVER USE'!$A$42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USE'!$B$41:$E$41</c:f>
              <c:strCache>
                <c:ptCount val="4"/>
                <c:pt idx="0">
                  <c:v>No education</c:v>
                </c:pt>
                <c:pt idx="1">
                  <c:v>Primary</c:v>
                </c:pt>
                <c:pt idx="2">
                  <c:v>Secondary</c:v>
                </c:pt>
                <c:pt idx="3">
                  <c:v>Higher</c:v>
                </c:pt>
              </c:strCache>
            </c:strRef>
          </c:cat>
          <c:val>
            <c:numRef>
              <c:f>'EVER USE'!$B$42:$E$42</c:f>
              <c:numCache>
                <c:formatCode>###0.0%</c:formatCode>
                <c:ptCount val="4"/>
                <c:pt idx="0">
                  <c:v>0.10768526989935957</c:v>
                </c:pt>
                <c:pt idx="1">
                  <c:v>0.17055808656036447</c:v>
                </c:pt>
                <c:pt idx="2">
                  <c:v>0.21789940828402368</c:v>
                </c:pt>
                <c:pt idx="3">
                  <c:v>0.14340101522842641</c:v>
                </c:pt>
              </c:numCache>
            </c:numRef>
          </c:val>
          <c:extLst>
            <c:ext xmlns:c16="http://schemas.microsoft.com/office/drawing/2014/chart" uri="{C3380CC4-5D6E-409C-BE32-E72D297353CC}">
              <c16:uniqueId val="{00000000-6FDD-4C75-BDA4-0855C8051257}"/>
            </c:ext>
          </c:extLst>
        </c:ser>
        <c:ser>
          <c:idx val="1"/>
          <c:order val="1"/>
          <c:tx>
            <c:strRef>
              <c:f>'EVER USE'!$A$43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USE'!$B$41:$E$41</c:f>
              <c:strCache>
                <c:ptCount val="4"/>
                <c:pt idx="0">
                  <c:v>No education</c:v>
                </c:pt>
                <c:pt idx="1">
                  <c:v>Primary</c:v>
                </c:pt>
                <c:pt idx="2">
                  <c:v>Secondary</c:v>
                </c:pt>
                <c:pt idx="3">
                  <c:v>Higher</c:v>
                </c:pt>
              </c:strCache>
            </c:strRef>
          </c:cat>
          <c:val>
            <c:numRef>
              <c:f>'EVER USE'!$B$43:$E$43</c:f>
              <c:numCache>
                <c:formatCode>###0.0%</c:formatCode>
                <c:ptCount val="4"/>
                <c:pt idx="0">
                  <c:v>6.0215643274853799E-2</c:v>
                </c:pt>
                <c:pt idx="1">
                  <c:v>9.4141069397042088E-2</c:v>
                </c:pt>
                <c:pt idx="2">
                  <c:v>0.12838337524034907</c:v>
                </c:pt>
                <c:pt idx="3">
                  <c:v>7.7806122448979595E-2</c:v>
                </c:pt>
              </c:numCache>
            </c:numRef>
          </c:val>
          <c:extLst>
            <c:ext xmlns:c16="http://schemas.microsoft.com/office/drawing/2014/chart" uri="{C3380CC4-5D6E-409C-BE32-E72D297353CC}">
              <c16:uniqueId val="{00000001-6FDD-4C75-BDA4-0855C8051257}"/>
            </c:ext>
          </c:extLst>
        </c:ser>
        <c:ser>
          <c:idx val="2"/>
          <c:order val="2"/>
          <c:tx>
            <c:strRef>
              <c:f>'EVER USE'!$A$44</c:f>
              <c:strCache>
                <c:ptCount val="1"/>
                <c:pt idx="0">
                  <c:v>DISCONTINUATION</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USE'!$B$41:$E$41</c:f>
              <c:strCache>
                <c:ptCount val="4"/>
                <c:pt idx="0">
                  <c:v>No education</c:v>
                </c:pt>
                <c:pt idx="1">
                  <c:v>Primary</c:v>
                </c:pt>
                <c:pt idx="2">
                  <c:v>Secondary</c:v>
                </c:pt>
                <c:pt idx="3">
                  <c:v>Higher</c:v>
                </c:pt>
              </c:strCache>
            </c:strRef>
          </c:cat>
          <c:val>
            <c:numRef>
              <c:f>'EVER USE'!$B$44:$E$44</c:f>
              <c:numCache>
                <c:formatCode>0.0%</c:formatCode>
                <c:ptCount val="4"/>
                <c:pt idx="0">
                  <c:v>4.7469626624505774E-2</c:v>
                </c:pt>
                <c:pt idx="1">
                  <c:v>7.6417017163322387E-2</c:v>
                </c:pt>
                <c:pt idx="2">
                  <c:v>8.9516033043674614E-2</c:v>
                </c:pt>
                <c:pt idx="3">
                  <c:v>6.5594892779446815E-2</c:v>
                </c:pt>
              </c:numCache>
            </c:numRef>
          </c:val>
          <c:extLst>
            <c:ext xmlns:c16="http://schemas.microsoft.com/office/drawing/2014/chart" uri="{C3380CC4-5D6E-409C-BE32-E72D297353CC}">
              <c16:uniqueId val="{00000002-6FDD-4C75-BDA4-0855C8051257}"/>
            </c:ext>
          </c:extLst>
        </c:ser>
        <c:dLbls>
          <c:dLblPos val="inEnd"/>
          <c:showLegendKey val="0"/>
          <c:showVal val="1"/>
          <c:showCatName val="0"/>
          <c:showSerName val="0"/>
          <c:showPercent val="0"/>
          <c:showBubbleSize val="0"/>
        </c:dLbls>
        <c:gapWidth val="65"/>
        <c:axId val="555234191"/>
        <c:axId val="555242511"/>
      </c:barChart>
      <c:catAx>
        <c:axId val="55523419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ysClr val="windowText" lastClr="000000"/>
                </a:solidFill>
                <a:latin typeface="+mn-lt"/>
                <a:ea typeface="+mn-ea"/>
                <a:cs typeface="+mn-cs"/>
              </a:defRPr>
            </a:pPr>
            <a:endParaRPr lang="en-US"/>
          </a:p>
        </c:txPr>
        <c:crossAx val="555242511"/>
        <c:crosses val="autoZero"/>
        <c:auto val="1"/>
        <c:lblAlgn val="ctr"/>
        <c:lblOffset val="100"/>
        <c:noMultiLvlLbl val="0"/>
      </c:catAx>
      <c:valAx>
        <c:axId val="55524251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55523419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a:solidFill>
            <a:sysClr val="windowText" lastClr="000000"/>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Contraceptive discontinuation - CONDOM - By Highest Eucation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50'!$AQ$2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50'!$AR$1:$AU$1</c:f>
              <c:strCache>
                <c:ptCount val="4"/>
                <c:pt idx="0">
                  <c:v>No education</c:v>
                </c:pt>
                <c:pt idx="1">
                  <c:v>Primary</c:v>
                </c:pt>
                <c:pt idx="2">
                  <c:v>Secondary</c:v>
                </c:pt>
                <c:pt idx="3">
                  <c:v>Higher</c:v>
                </c:pt>
              </c:strCache>
            </c:strRef>
          </c:cat>
          <c:val>
            <c:numRef>
              <c:f>'ministry 50'!$AR$2:$AU$2</c:f>
              <c:numCache>
                <c:formatCode>###0.0%</c:formatCode>
                <c:ptCount val="4"/>
                <c:pt idx="0">
                  <c:v>8.1242058449809404E-2</c:v>
                </c:pt>
                <c:pt idx="1">
                  <c:v>0.11387616961974915</c:v>
                </c:pt>
                <c:pt idx="2">
                  <c:v>0.17</c:v>
                </c:pt>
                <c:pt idx="3">
                  <c:v>0.311</c:v>
                </c:pt>
              </c:numCache>
            </c:numRef>
          </c:val>
          <c:extLst>
            <c:ext xmlns:c16="http://schemas.microsoft.com/office/drawing/2014/chart" uri="{C3380CC4-5D6E-409C-BE32-E72D297353CC}">
              <c16:uniqueId val="{00000000-641F-4BAF-A7F3-1C6812F510F1}"/>
            </c:ext>
          </c:extLst>
        </c:ser>
        <c:ser>
          <c:idx val="1"/>
          <c:order val="1"/>
          <c:tx>
            <c:strRef>
              <c:f>'ministry 50'!$AQ$3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50'!$AR$1:$AU$1</c:f>
              <c:strCache>
                <c:ptCount val="4"/>
                <c:pt idx="0">
                  <c:v>No education</c:v>
                </c:pt>
                <c:pt idx="1">
                  <c:v>Primary</c:v>
                </c:pt>
                <c:pt idx="2">
                  <c:v>Secondary</c:v>
                </c:pt>
                <c:pt idx="3">
                  <c:v>Higher</c:v>
                </c:pt>
              </c:strCache>
            </c:strRef>
          </c:cat>
          <c:val>
            <c:numRef>
              <c:f>'ministry 50'!$AR$3:$AU$3</c:f>
              <c:numCache>
                <c:formatCode>###0.0%</c:formatCode>
                <c:ptCount val="4"/>
                <c:pt idx="0">
                  <c:v>3.2007605767707177E-2</c:v>
                </c:pt>
                <c:pt idx="1">
                  <c:v>4.2430278884462151E-2</c:v>
                </c:pt>
                <c:pt idx="2">
                  <c:v>8.4479553903345744E-2</c:v>
                </c:pt>
                <c:pt idx="3">
                  <c:v>0.17581863979848866</c:v>
                </c:pt>
              </c:numCache>
            </c:numRef>
          </c:val>
          <c:extLst>
            <c:ext xmlns:c16="http://schemas.microsoft.com/office/drawing/2014/chart" uri="{C3380CC4-5D6E-409C-BE32-E72D297353CC}">
              <c16:uniqueId val="{00000001-641F-4BAF-A7F3-1C6812F510F1}"/>
            </c:ext>
          </c:extLst>
        </c:ser>
        <c:ser>
          <c:idx val="2"/>
          <c:order val="2"/>
          <c:tx>
            <c:strRef>
              <c:f>'ministry 50'!$AQ$4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50'!$AR$1:$AU$1</c:f>
              <c:strCache>
                <c:ptCount val="4"/>
                <c:pt idx="0">
                  <c:v>No education</c:v>
                </c:pt>
                <c:pt idx="1">
                  <c:v>Primary</c:v>
                </c:pt>
                <c:pt idx="2">
                  <c:v>Secondary</c:v>
                </c:pt>
                <c:pt idx="3">
                  <c:v>Higher</c:v>
                </c:pt>
              </c:strCache>
            </c:strRef>
          </c:cat>
          <c:val>
            <c:numRef>
              <c:f>'ministry 50'!$AR$4:$AU$4</c:f>
              <c:numCache>
                <c:formatCode>0.0%</c:formatCode>
                <c:ptCount val="4"/>
                <c:pt idx="0">
                  <c:v>4.9234452682102227E-2</c:v>
                </c:pt>
                <c:pt idx="1">
                  <c:v>7.144589073528701E-2</c:v>
                </c:pt>
                <c:pt idx="2">
                  <c:v>8.5520446096654268E-2</c:v>
                </c:pt>
                <c:pt idx="3">
                  <c:v>0.13518136020151134</c:v>
                </c:pt>
              </c:numCache>
            </c:numRef>
          </c:val>
          <c:extLst>
            <c:ext xmlns:c16="http://schemas.microsoft.com/office/drawing/2014/chart" uri="{C3380CC4-5D6E-409C-BE32-E72D297353CC}">
              <c16:uniqueId val="{00000002-641F-4BAF-A7F3-1C6812F510F1}"/>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ysClr val="windowText" lastClr="000000"/>
                </a:solidFill>
                <a:latin typeface="+mn-lt"/>
                <a:ea typeface="+mn-ea"/>
                <a:cs typeface="+mn-cs"/>
              </a:defRPr>
            </a:pPr>
            <a:r>
              <a:rPr lang="en-US"/>
              <a:t>Contraceptive discontinuation -IUD/PPIUD - By Age</a:t>
            </a:r>
          </a:p>
        </c:rich>
      </c:tx>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'ministry 50'!$EA$2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50'!$EB$1:$ED$1</c:f>
              <c:strCache>
                <c:ptCount val="3"/>
                <c:pt idx="0">
                  <c:v>15-24</c:v>
                </c:pt>
                <c:pt idx="1">
                  <c:v>25-34</c:v>
                </c:pt>
                <c:pt idx="2">
                  <c:v>35-49</c:v>
                </c:pt>
              </c:strCache>
            </c:strRef>
          </c:cat>
          <c:val>
            <c:numRef>
              <c:f>'ministry 50'!$EB$2:$ED$2</c:f>
              <c:numCache>
                <c:formatCode>0.0%</c:formatCode>
                <c:ptCount val="3"/>
                <c:pt idx="0">
                  <c:v>2.3492666974975103E-2</c:v>
                </c:pt>
                <c:pt idx="1">
                  <c:v>8.555282646585681E-2</c:v>
                </c:pt>
                <c:pt idx="2" formatCode="###0.0%">
                  <c:v>0.13628741746414624</c:v>
                </c:pt>
              </c:numCache>
            </c:numRef>
          </c:val>
          <c:extLst>
            <c:ext xmlns:c16="http://schemas.microsoft.com/office/drawing/2014/chart" uri="{C3380CC4-5D6E-409C-BE32-E72D297353CC}">
              <c16:uniqueId val="{00000000-AC7F-4340-923A-F8ABA6B7B41F}"/>
            </c:ext>
          </c:extLst>
        </c:ser>
        <c:ser>
          <c:idx val="1"/>
          <c:order val="1"/>
          <c:tx>
            <c:strRef>
              <c:f>'ministry 50'!$EA$3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50'!$EB$1:$ED$1</c:f>
              <c:strCache>
                <c:ptCount val="3"/>
                <c:pt idx="0">
                  <c:v>15-24</c:v>
                </c:pt>
                <c:pt idx="1">
                  <c:v>25-34</c:v>
                </c:pt>
                <c:pt idx="2">
                  <c:v>35-49</c:v>
                </c:pt>
              </c:strCache>
            </c:strRef>
          </c:cat>
          <c:val>
            <c:numRef>
              <c:f>'ministry 50'!$EB$3:$ED$3</c:f>
              <c:numCache>
                <c:formatCode>###0.0%</c:formatCode>
                <c:ptCount val="3"/>
                <c:pt idx="0" formatCode="####.0%">
                  <c:v>1.6591035933965593E-2</c:v>
                </c:pt>
                <c:pt idx="1">
                  <c:v>4.4320443236730581E-2</c:v>
                </c:pt>
                <c:pt idx="2">
                  <c:v>4.2893943172430997E-2</c:v>
                </c:pt>
              </c:numCache>
            </c:numRef>
          </c:val>
          <c:extLst>
            <c:ext xmlns:c16="http://schemas.microsoft.com/office/drawing/2014/chart" uri="{C3380CC4-5D6E-409C-BE32-E72D297353CC}">
              <c16:uniqueId val="{00000001-AC7F-4340-923A-F8ABA6B7B41F}"/>
            </c:ext>
          </c:extLst>
        </c:ser>
        <c:ser>
          <c:idx val="2"/>
          <c:order val="2"/>
          <c:tx>
            <c:strRef>
              <c:f>'ministry 50'!$EA$4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50'!$EB$1:$ED$1</c:f>
              <c:strCache>
                <c:ptCount val="3"/>
                <c:pt idx="0">
                  <c:v>15-24</c:v>
                </c:pt>
                <c:pt idx="1">
                  <c:v>25-34</c:v>
                </c:pt>
                <c:pt idx="2">
                  <c:v>35-49</c:v>
                </c:pt>
              </c:strCache>
            </c:strRef>
          </c:cat>
          <c:val>
            <c:numRef>
              <c:f>'ministry 50'!$EB$4:$ED$4</c:f>
              <c:numCache>
                <c:formatCode>0.0%</c:formatCode>
                <c:ptCount val="3"/>
                <c:pt idx="0">
                  <c:v>6.9016310410095101E-3</c:v>
                </c:pt>
                <c:pt idx="1">
                  <c:v>4.1232383229126229E-2</c:v>
                </c:pt>
                <c:pt idx="2">
                  <c:v>9.3393474291715239E-2</c:v>
                </c:pt>
              </c:numCache>
            </c:numRef>
          </c:val>
          <c:extLst>
            <c:ext xmlns:c16="http://schemas.microsoft.com/office/drawing/2014/chart" uri="{C3380CC4-5D6E-409C-BE32-E72D297353CC}">
              <c16:uniqueId val="{00000002-AC7F-4340-923A-F8ABA6B7B41F}"/>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ysClr val="windowText" lastClr="000000"/>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0" i="0" u="none" strike="noStrike" baseline="0">
                <a:effectLst/>
              </a:rPr>
              <a:t>Contraceptive discontinuation - IUD/PPIUD - By No. of living children at first use</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50'!$DC$2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50'!$DD$1:$DG$1</c:f>
              <c:strCache>
                <c:ptCount val="4"/>
                <c:pt idx="0">
                  <c:v>0</c:v>
                </c:pt>
                <c:pt idx="1">
                  <c:v>1</c:v>
                </c:pt>
                <c:pt idx="2">
                  <c:v>2</c:v>
                </c:pt>
                <c:pt idx="3">
                  <c:v>3+</c:v>
                </c:pt>
              </c:strCache>
            </c:strRef>
          </c:cat>
          <c:val>
            <c:numRef>
              <c:f>'ministry 50'!$DD$2:$DG$2</c:f>
              <c:numCache>
                <c:formatCode>###0.0%</c:formatCode>
                <c:ptCount val="4"/>
                <c:pt idx="0">
                  <c:v>4.7993019197207679E-2</c:v>
                </c:pt>
                <c:pt idx="1">
                  <c:v>0.10137492304535194</c:v>
                </c:pt>
                <c:pt idx="2">
                  <c:v>6.4929859719438876E-2</c:v>
                </c:pt>
                <c:pt idx="3">
                  <c:v>0.157</c:v>
                </c:pt>
              </c:numCache>
            </c:numRef>
          </c:val>
          <c:extLst>
            <c:ext xmlns:c16="http://schemas.microsoft.com/office/drawing/2014/chart" uri="{C3380CC4-5D6E-409C-BE32-E72D297353CC}">
              <c16:uniqueId val="{00000000-EC04-4ADC-885E-7CDDE0948FB7}"/>
            </c:ext>
          </c:extLst>
        </c:ser>
        <c:ser>
          <c:idx val="1"/>
          <c:order val="1"/>
          <c:tx>
            <c:strRef>
              <c:f>'ministry 50'!$DC$3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50'!$DD$1:$DG$1</c:f>
              <c:strCache>
                <c:ptCount val="4"/>
                <c:pt idx="0">
                  <c:v>0</c:v>
                </c:pt>
                <c:pt idx="1">
                  <c:v>1</c:v>
                </c:pt>
                <c:pt idx="2">
                  <c:v>2</c:v>
                </c:pt>
                <c:pt idx="3">
                  <c:v>3+</c:v>
                </c:pt>
              </c:strCache>
            </c:strRef>
          </c:cat>
          <c:val>
            <c:numRef>
              <c:f>'ministry 50'!$DD$3:$DG$3</c:f>
              <c:numCache>
                <c:formatCode>###0.0%</c:formatCode>
                <c:ptCount val="4"/>
                <c:pt idx="0">
                  <c:v>2.3457862728062554E-2</c:v>
                </c:pt>
                <c:pt idx="1">
                  <c:v>3.7530762920426577E-2</c:v>
                </c:pt>
                <c:pt idx="2">
                  <c:v>2.9441217704786703E-2</c:v>
                </c:pt>
                <c:pt idx="3">
                  <c:v>7.8211330627590517E-2</c:v>
                </c:pt>
              </c:numCache>
            </c:numRef>
          </c:val>
          <c:extLst>
            <c:ext xmlns:c16="http://schemas.microsoft.com/office/drawing/2014/chart" uri="{C3380CC4-5D6E-409C-BE32-E72D297353CC}">
              <c16:uniqueId val="{00000001-EC04-4ADC-885E-7CDDE0948FB7}"/>
            </c:ext>
          </c:extLst>
        </c:ser>
        <c:ser>
          <c:idx val="2"/>
          <c:order val="2"/>
          <c:tx>
            <c:strRef>
              <c:f>'ministry 50'!$DC$4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50'!$DD$1:$DG$1</c:f>
              <c:strCache>
                <c:ptCount val="4"/>
                <c:pt idx="0">
                  <c:v>0</c:v>
                </c:pt>
                <c:pt idx="1">
                  <c:v>1</c:v>
                </c:pt>
                <c:pt idx="2">
                  <c:v>2</c:v>
                </c:pt>
                <c:pt idx="3">
                  <c:v>3+</c:v>
                </c:pt>
              </c:strCache>
            </c:strRef>
          </c:cat>
          <c:val>
            <c:numRef>
              <c:f>'ministry 50'!$DD$4:$DG$4</c:f>
              <c:numCache>
                <c:formatCode>0.0%</c:formatCode>
                <c:ptCount val="4"/>
                <c:pt idx="0">
                  <c:v>2.4535156469145124E-2</c:v>
                </c:pt>
                <c:pt idx="1">
                  <c:v>6.3844160124925359E-2</c:v>
                </c:pt>
                <c:pt idx="2">
                  <c:v>3.5488642014652169E-2</c:v>
                </c:pt>
                <c:pt idx="3">
                  <c:v>7.8788669372409484E-2</c:v>
                </c:pt>
              </c:numCache>
            </c:numRef>
          </c:val>
          <c:extLst>
            <c:ext xmlns:c16="http://schemas.microsoft.com/office/drawing/2014/chart" uri="{C3380CC4-5D6E-409C-BE32-E72D297353CC}">
              <c16:uniqueId val="{00000002-EC04-4ADC-885E-7CDDE0948FB7}"/>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Contraceptive discontinuation - IUD/PPIUD - By Wealth quintile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50'!$CC$2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50'!$CD$1:$CH$1</c:f>
              <c:strCache>
                <c:ptCount val="5"/>
                <c:pt idx="0">
                  <c:v>Poorest</c:v>
                </c:pt>
                <c:pt idx="1">
                  <c:v>Poorer</c:v>
                </c:pt>
                <c:pt idx="2">
                  <c:v>Middle</c:v>
                </c:pt>
                <c:pt idx="3">
                  <c:v>Richer</c:v>
                </c:pt>
                <c:pt idx="4">
                  <c:v>Richest</c:v>
                </c:pt>
              </c:strCache>
            </c:strRef>
          </c:cat>
          <c:val>
            <c:numRef>
              <c:f>'ministry 50'!$CD$2:$CH$2</c:f>
              <c:numCache>
                <c:formatCode>###0.0%</c:formatCode>
                <c:ptCount val="5"/>
                <c:pt idx="0">
                  <c:v>1.0190114068441065E-2</c:v>
                </c:pt>
                <c:pt idx="1">
                  <c:v>2.6946879834966478E-2</c:v>
                </c:pt>
                <c:pt idx="2">
                  <c:v>3.9342337052260715E-2</c:v>
                </c:pt>
                <c:pt idx="3">
                  <c:v>5.661124307205067E-2</c:v>
                </c:pt>
                <c:pt idx="4">
                  <c:v>8.2531280076997116E-2</c:v>
                </c:pt>
              </c:numCache>
            </c:numRef>
          </c:val>
          <c:extLst>
            <c:ext xmlns:c16="http://schemas.microsoft.com/office/drawing/2014/chart" uri="{C3380CC4-5D6E-409C-BE32-E72D297353CC}">
              <c16:uniqueId val="{00000000-4863-4DFF-B86D-CA0DD8B645D9}"/>
            </c:ext>
          </c:extLst>
        </c:ser>
        <c:ser>
          <c:idx val="1"/>
          <c:order val="1"/>
          <c:tx>
            <c:strRef>
              <c:f>'ministry 50'!$CC$3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50'!$CD$1:$CH$1</c:f>
              <c:strCache>
                <c:ptCount val="5"/>
                <c:pt idx="0">
                  <c:v>Poorest</c:v>
                </c:pt>
                <c:pt idx="1">
                  <c:v>Poorer</c:v>
                </c:pt>
                <c:pt idx="2">
                  <c:v>Middle</c:v>
                </c:pt>
                <c:pt idx="3">
                  <c:v>Richer</c:v>
                </c:pt>
                <c:pt idx="4">
                  <c:v>Richest</c:v>
                </c:pt>
              </c:strCache>
            </c:strRef>
          </c:cat>
          <c:val>
            <c:numRef>
              <c:f>'ministry 50'!$CD$3:$CH$3</c:f>
              <c:numCache>
                <c:formatCode>###0.0%</c:formatCode>
                <c:ptCount val="5"/>
                <c:pt idx="0" formatCode="####.0%">
                  <c:v>3.9495670666869209E-3</c:v>
                </c:pt>
                <c:pt idx="1">
                  <c:v>1.2884937508053087E-2</c:v>
                </c:pt>
                <c:pt idx="2">
                  <c:v>2.036928487690504E-2</c:v>
                </c:pt>
                <c:pt idx="3">
                  <c:v>2.1739130434782608E-2</c:v>
                </c:pt>
                <c:pt idx="4">
                  <c:v>3.125E-2</c:v>
                </c:pt>
              </c:numCache>
            </c:numRef>
          </c:val>
          <c:extLst>
            <c:ext xmlns:c16="http://schemas.microsoft.com/office/drawing/2014/chart" uri="{C3380CC4-5D6E-409C-BE32-E72D297353CC}">
              <c16:uniqueId val="{00000001-4863-4DFF-B86D-CA0DD8B645D9}"/>
            </c:ext>
          </c:extLst>
        </c:ser>
        <c:ser>
          <c:idx val="2"/>
          <c:order val="2"/>
          <c:tx>
            <c:strRef>
              <c:f>'ministry 50'!$CC$4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50'!$CD$1:$CH$1</c:f>
              <c:strCache>
                <c:ptCount val="5"/>
                <c:pt idx="0">
                  <c:v>Poorest</c:v>
                </c:pt>
                <c:pt idx="1">
                  <c:v>Poorer</c:v>
                </c:pt>
                <c:pt idx="2">
                  <c:v>Middle</c:v>
                </c:pt>
                <c:pt idx="3">
                  <c:v>Richer</c:v>
                </c:pt>
                <c:pt idx="4">
                  <c:v>Richest</c:v>
                </c:pt>
              </c:strCache>
            </c:strRef>
          </c:cat>
          <c:val>
            <c:numRef>
              <c:f>'ministry 50'!$CD$4:$CH$4</c:f>
              <c:numCache>
                <c:formatCode>0.0%</c:formatCode>
                <c:ptCount val="5"/>
                <c:pt idx="0">
                  <c:v>6.2405470017541445E-3</c:v>
                </c:pt>
                <c:pt idx="1">
                  <c:v>1.4061942326913391E-2</c:v>
                </c:pt>
                <c:pt idx="2">
                  <c:v>1.8973052175355675E-2</c:v>
                </c:pt>
                <c:pt idx="3">
                  <c:v>3.4872112637268061E-2</c:v>
                </c:pt>
                <c:pt idx="4">
                  <c:v>5.1281280076997116E-2</c:v>
                </c:pt>
              </c:numCache>
            </c:numRef>
          </c:val>
          <c:extLst>
            <c:ext xmlns:c16="http://schemas.microsoft.com/office/drawing/2014/chart" uri="{C3380CC4-5D6E-409C-BE32-E72D297353CC}">
              <c16:uniqueId val="{00000002-4863-4DFF-B86D-CA0DD8B645D9}"/>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Contraceptive discontinuation - UID/PPIUD - by Caste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50'!$Q$2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50'!$R$1:$U$1</c:f>
              <c:strCache>
                <c:ptCount val="4"/>
                <c:pt idx="0">
                  <c:v>Schedule caste</c:v>
                </c:pt>
                <c:pt idx="1">
                  <c:v>Schedule tribe</c:v>
                </c:pt>
                <c:pt idx="2">
                  <c:v>OBC</c:v>
                </c:pt>
                <c:pt idx="3">
                  <c:v>others</c:v>
                </c:pt>
              </c:strCache>
            </c:strRef>
          </c:cat>
          <c:val>
            <c:numRef>
              <c:f>'ministry 50'!$R$2:$U$2</c:f>
              <c:numCache>
                <c:formatCode>###0.0%</c:formatCode>
                <c:ptCount val="4"/>
                <c:pt idx="0">
                  <c:v>3.3559380977221352E-2</c:v>
                </c:pt>
                <c:pt idx="1">
                  <c:v>4.3253234750462111E-2</c:v>
                </c:pt>
                <c:pt idx="2">
                  <c:v>2.3783602713340589E-2</c:v>
                </c:pt>
                <c:pt idx="3">
                  <c:v>9.1999999999999998E-2</c:v>
                </c:pt>
              </c:numCache>
            </c:numRef>
          </c:val>
          <c:extLst>
            <c:ext xmlns:c16="http://schemas.microsoft.com/office/drawing/2014/chart" uri="{C3380CC4-5D6E-409C-BE32-E72D297353CC}">
              <c16:uniqueId val="{00000000-5BD3-4B7F-8F41-9F17161003EA}"/>
            </c:ext>
          </c:extLst>
        </c:ser>
        <c:ser>
          <c:idx val="1"/>
          <c:order val="1"/>
          <c:tx>
            <c:strRef>
              <c:f>'ministry 50'!$Q$3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50'!$R$1:$U$1</c:f>
              <c:strCache>
                <c:ptCount val="4"/>
                <c:pt idx="0">
                  <c:v>Schedule caste</c:v>
                </c:pt>
                <c:pt idx="1">
                  <c:v>Schedule tribe</c:v>
                </c:pt>
                <c:pt idx="2">
                  <c:v>OBC</c:v>
                </c:pt>
                <c:pt idx="3">
                  <c:v>others</c:v>
                </c:pt>
              </c:strCache>
            </c:strRef>
          </c:cat>
          <c:val>
            <c:numRef>
              <c:f>'ministry 50'!$R$3:$U$3</c:f>
              <c:numCache>
                <c:formatCode>###0.0%</c:formatCode>
                <c:ptCount val="4"/>
                <c:pt idx="0">
                  <c:v>1.23007623007623E-2</c:v>
                </c:pt>
                <c:pt idx="1">
                  <c:v>2.5290751338379172E-2</c:v>
                </c:pt>
                <c:pt idx="2" formatCode="####.0%">
                  <c:v>9.7834267079187215E-3</c:v>
                </c:pt>
                <c:pt idx="3">
                  <c:v>4.1000000000000002E-2</c:v>
                </c:pt>
              </c:numCache>
            </c:numRef>
          </c:val>
          <c:extLst>
            <c:ext xmlns:c16="http://schemas.microsoft.com/office/drawing/2014/chart" uri="{C3380CC4-5D6E-409C-BE32-E72D297353CC}">
              <c16:uniqueId val="{00000001-5BD3-4B7F-8F41-9F17161003EA}"/>
            </c:ext>
          </c:extLst>
        </c:ser>
        <c:ser>
          <c:idx val="2"/>
          <c:order val="2"/>
          <c:tx>
            <c:strRef>
              <c:f>'ministry 50'!$Q$4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50'!$R$1:$U$1</c:f>
              <c:strCache>
                <c:ptCount val="4"/>
                <c:pt idx="0">
                  <c:v>Schedule caste</c:v>
                </c:pt>
                <c:pt idx="1">
                  <c:v>Schedule tribe</c:v>
                </c:pt>
                <c:pt idx="2">
                  <c:v>OBC</c:v>
                </c:pt>
                <c:pt idx="3">
                  <c:v>others</c:v>
                </c:pt>
              </c:strCache>
            </c:strRef>
          </c:cat>
          <c:val>
            <c:numRef>
              <c:f>'ministry 50'!$R$4:$U$4</c:f>
              <c:numCache>
                <c:formatCode>0.0%</c:formatCode>
                <c:ptCount val="4"/>
                <c:pt idx="0">
                  <c:v>2.1258618676459052E-2</c:v>
                </c:pt>
                <c:pt idx="1">
                  <c:v>1.7962483412082939E-2</c:v>
                </c:pt>
                <c:pt idx="2">
                  <c:v>1.4000176005421867E-2</c:v>
                </c:pt>
                <c:pt idx="3">
                  <c:v>5.0999999999999997E-2</c:v>
                </c:pt>
              </c:numCache>
            </c:numRef>
          </c:val>
          <c:extLst>
            <c:ext xmlns:c16="http://schemas.microsoft.com/office/drawing/2014/chart" uri="{C3380CC4-5D6E-409C-BE32-E72D297353CC}">
              <c16:uniqueId val="{00000002-5BD3-4B7F-8F41-9F17161003EA}"/>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0" i="0" u="none" strike="noStrike" baseline="0">
                <a:effectLst/>
              </a:rPr>
              <a:t>Contraceptive discontinuation - IUD/PPIUD</a:t>
            </a:r>
          </a:p>
          <a:p>
            <a:pPr>
              <a:defRPr sz="1050"/>
            </a:pPr>
            <a:r>
              <a:rPr lang="en-US" sz="1050" b="0" i="0" u="none" strike="noStrike" baseline="0">
                <a:effectLst/>
              </a:rPr>
              <a:t> - By Residence</a:t>
            </a:r>
            <a:endParaRPr lang="en-US" sz="105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'ministry 50'!$AK$2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50'!$AL$1:$AM$1</c:f>
              <c:strCache>
                <c:ptCount val="2"/>
                <c:pt idx="0">
                  <c:v>Urban</c:v>
                </c:pt>
                <c:pt idx="1">
                  <c:v>Rural</c:v>
                </c:pt>
              </c:strCache>
            </c:strRef>
          </c:cat>
          <c:val>
            <c:numRef>
              <c:f>'ministry 50'!$AL$2:$AM$2</c:f>
              <c:numCache>
                <c:formatCode>###0.0%</c:formatCode>
                <c:ptCount val="2"/>
                <c:pt idx="0">
                  <c:v>5.5599431369451911E-2</c:v>
                </c:pt>
                <c:pt idx="1">
                  <c:v>3.4146747730490548E-2</c:v>
                </c:pt>
              </c:numCache>
            </c:numRef>
          </c:val>
          <c:extLst>
            <c:ext xmlns:c16="http://schemas.microsoft.com/office/drawing/2014/chart" uri="{C3380CC4-5D6E-409C-BE32-E72D297353CC}">
              <c16:uniqueId val="{00000000-7894-4BFF-95B4-7FF7554C888D}"/>
            </c:ext>
          </c:extLst>
        </c:ser>
        <c:ser>
          <c:idx val="1"/>
          <c:order val="1"/>
          <c:tx>
            <c:strRef>
              <c:f>'ministry 50'!$AK$3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50'!$AL$1:$AM$1</c:f>
              <c:strCache>
                <c:ptCount val="2"/>
                <c:pt idx="0">
                  <c:v>Urban</c:v>
                </c:pt>
                <c:pt idx="1">
                  <c:v>Rural</c:v>
                </c:pt>
              </c:strCache>
            </c:strRef>
          </c:cat>
          <c:val>
            <c:numRef>
              <c:f>'ministry 50'!$AL$3:$AM$3</c:f>
              <c:numCache>
                <c:formatCode>###0.0%</c:formatCode>
                <c:ptCount val="2"/>
                <c:pt idx="0">
                  <c:v>2.2243256034074774E-2</c:v>
                </c:pt>
                <c:pt idx="1">
                  <c:v>1.5143950740555833E-2</c:v>
                </c:pt>
              </c:numCache>
            </c:numRef>
          </c:val>
          <c:extLst>
            <c:ext xmlns:c16="http://schemas.microsoft.com/office/drawing/2014/chart" uri="{C3380CC4-5D6E-409C-BE32-E72D297353CC}">
              <c16:uniqueId val="{00000001-7894-4BFF-95B4-7FF7554C888D}"/>
            </c:ext>
          </c:extLst>
        </c:ser>
        <c:ser>
          <c:idx val="2"/>
          <c:order val="2"/>
          <c:tx>
            <c:strRef>
              <c:f>'ministry 50'!$AK$4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50'!$AL$1:$AM$1</c:f>
              <c:strCache>
                <c:ptCount val="2"/>
                <c:pt idx="0">
                  <c:v>Urban</c:v>
                </c:pt>
                <c:pt idx="1">
                  <c:v>Rural</c:v>
                </c:pt>
              </c:strCache>
            </c:strRef>
          </c:cat>
          <c:val>
            <c:numRef>
              <c:f>'ministry 50'!$AL$4:$AM$4</c:f>
              <c:numCache>
                <c:formatCode>0.0%</c:formatCode>
                <c:ptCount val="2"/>
                <c:pt idx="0">
                  <c:v>3.3356175335377138E-2</c:v>
                </c:pt>
                <c:pt idx="1">
                  <c:v>1.9002796989934713E-2</c:v>
                </c:pt>
              </c:numCache>
            </c:numRef>
          </c:val>
          <c:extLst>
            <c:ext xmlns:c16="http://schemas.microsoft.com/office/drawing/2014/chart" uri="{C3380CC4-5D6E-409C-BE32-E72D297353CC}">
              <c16:uniqueId val="{00000002-7894-4BFF-95B4-7FF7554C888D}"/>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ysClr val="windowText" lastClr="000000"/>
                </a:solidFill>
                <a:latin typeface="+mn-lt"/>
                <a:ea typeface="+mn-ea"/>
                <a:cs typeface="+mn-cs"/>
              </a:defRPr>
            </a:pPr>
            <a:r>
              <a:rPr lang="en-US"/>
              <a:t>Contraceptive discontinuation - IUD/PPIUD - By Highest Education</a:t>
            </a:r>
          </a:p>
        </c:rich>
      </c:tx>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'ministry 50'!$BE$2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50'!$BF$1:$BI$1</c:f>
              <c:strCache>
                <c:ptCount val="4"/>
                <c:pt idx="0">
                  <c:v>No education</c:v>
                </c:pt>
                <c:pt idx="1">
                  <c:v>Primary</c:v>
                </c:pt>
                <c:pt idx="2">
                  <c:v>Secondary</c:v>
                </c:pt>
                <c:pt idx="3">
                  <c:v>Higher</c:v>
                </c:pt>
              </c:strCache>
            </c:strRef>
          </c:cat>
          <c:val>
            <c:numRef>
              <c:f>'ministry 50'!$BF$2:$BI$2</c:f>
              <c:numCache>
                <c:formatCode>###0.0%</c:formatCode>
                <c:ptCount val="4"/>
                <c:pt idx="0">
                  <c:v>2.2958373053701943E-2</c:v>
                </c:pt>
                <c:pt idx="1">
                  <c:v>3.3273560470213188E-2</c:v>
                </c:pt>
                <c:pt idx="2">
                  <c:v>5.4443927408096789E-2</c:v>
                </c:pt>
                <c:pt idx="3">
                  <c:v>6.1964735516372799E-2</c:v>
                </c:pt>
              </c:numCache>
            </c:numRef>
          </c:val>
          <c:extLst>
            <c:ext xmlns:c16="http://schemas.microsoft.com/office/drawing/2014/chart" uri="{C3380CC4-5D6E-409C-BE32-E72D297353CC}">
              <c16:uniqueId val="{00000000-009C-4F6A-BFE1-016739BA32B3}"/>
            </c:ext>
          </c:extLst>
        </c:ser>
        <c:ser>
          <c:idx val="1"/>
          <c:order val="1"/>
          <c:tx>
            <c:strRef>
              <c:f>'ministry 50'!$BE$3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50'!$BF$1:$BI$1</c:f>
              <c:strCache>
                <c:ptCount val="4"/>
                <c:pt idx="0">
                  <c:v>No education</c:v>
                </c:pt>
                <c:pt idx="1">
                  <c:v>Primary</c:v>
                </c:pt>
                <c:pt idx="2">
                  <c:v>Secondary</c:v>
                </c:pt>
                <c:pt idx="3">
                  <c:v>Higher</c:v>
                </c:pt>
              </c:strCache>
            </c:strRef>
          </c:cat>
          <c:val>
            <c:numRef>
              <c:f>'ministry 50'!$BF$3:$BI$3</c:f>
              <c:numCache>
                <c:formatCode>###0.0%</c:formatCode>
                <c:ptCount val="4"/>
                <c:pt idx="0" formatCode="####.0%">
                  <c:v>8.7941689114244964E-3</c:v>
                </c:pt>
                <c:pt idx="1">
                  <c:v>1.4342629482071713E-2</c:v>
                </c:pt>
                <c:pt idx="2">
                  <c:v>2.425650557620818E-2</c:v>
                </c:pt>
                <c:pt idx="3">
                  <c:v>3.1738035264483627E-2</c:v>
                </c:pt>
              </c:numCache>
            </c:numRef>
          </c:val>
          <c:extLst>
            <c:ext xmlns:c16="http://schemas.microsoft.com/office/drawing/2014/chart" uri="{C3380CC4-5D6E-409C-BE32-E72D297353CC}">
              <c16:uniqueId val="{00000001-009C-4F6A-BFE1-016739BA32B3}"/>
            </c:ext>
          </c:extLst>
        </c:ser>
        <c:ser>
          <c:idx val="2"/>
          <c:order val="2"/>
          <c:tx>
            <c:strRef>
              <c:f>'ministry 50'!$BE$4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'ministry 50'!$BF$1:$BI$1</c:f>
              <c:strCache>
                <c:ptCount val="4"/>
                <c:pt idx="0">
                  <c:v>No education</c:v>
                </c:pt>
                <c:pt idx="1">
                  <c:v>Primary</c:v>
                </c:pt>
                <c:pt idx="2">
                  <c:v>Secondary</c:v>
                </c:pt>
                <c:pt idx="3">
                  <c:v>Higher</c:v>
                </c:pt>
              </c:strCache>
            </c:strRef>
          </c:cat>
          <c:val>
            <c:numRef>
              <c:f>'ministry 50'!$BF$4:$BI$4</c:f>
              <c:numCache>
                <c:formatCode>0.0%</c:formatCode>
                <c:ptCount val="4"/>
                <c:pt idx="0">
                  <c:v>1.4164204142277446E-2</c:v>
                </c:pt>
                <c:pt idx="1">
                  <c:v>1.8930930988141477E-2</c:v>
                </c:pt>
                <c:pt idx="2">
                  <c:v>3.0187421831888609E-2</c:v>
                </c:pt>
                <c:pt idx="3">
                  <c:v>3.0226700251889171E-2</c:v>
                </c:pt>
              </c:numCache>
            </c:numRef>
          </c:val>
          <c:extLst>
            <c:ext xmlns:c16="http://schemas.microsoft.com/office/drawing/2014/chart" uri="{C3380CC4-5D6E-409C-BE32-E72D297353CC}">
              <c16:uniqueId val="{00000002-009C-4F6A-BFE1-016739BA32B3}"/>
            </c:ext>
          </c:extLst>
        </c:ser>
        <c:dLbls>
          <c:dLblPos val="outEnd"/>
          <c:showLegendKey val="0"/>
          <c:showVal val="1"/>
          <c:showCatName val="0"/>
          <c:showSerName val="0"/>
          <c:showPercent val="0"/>
          <c:showBubbleSize val="0"/>
        </c:dLbls>
        <c:gapWidth val="219"/>
        <c:overlap val="-27"/>
        <c:axId val="221442783"/>
        <c:axId val="221431135"/>
      </c:barChart>
      <c:catAx>
        <c:axId val="22144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21431135"/>
        <c:crosses val="autoZero"/>
        <c:auto val="1"/>
        <c:lblAlgn val="ctr"/>
        <c:lblOffset val="100"/>
        <c:noMultiLvlLbl val="0"/>
      </c:catAx>
      <c:valAx>
        <c:axId val="22143113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144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ysClr val="windowText" lastClr="000000"/>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PILLS- CASTE</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Sheet1!$K$1:$N$1</c:f>
              <c:strCache>
                <c:ptCount val="4"/>
                <c:pt idx="0">
                  <c:v>Schedule caste</c:v>
                </c:pt>
                <c:pt idx="1">
                  <c:v>Schedule tribe</c:v>
                </c:pt>
                <c:pt idx="2">
                  <c:v>OBC</c:v>
                </c:pt>
                <c:pt idx="3">
                  <c:v>others</c:v>
                </c:pt>
              </c:strCache>
            </c:strRef>
          </c:cat>
          <c:val>
            <c:numRef>
              <c:f>Sheet1!$K$2:$N$2</c:f>
              <c:numCache>
                <c:formatCode>###0.0%</c:formatCode>
                <c:ptCount val="4"/>
                <c:pt idx="0">
                  <c:v>4.2243604787608552E-2</c:v>
                </c:pt>
                <c:pt idx="1">
                  <c:v>7.5048298409867736E-2</c:v>
                </c:pt>
                <c:pt idx="2">
                  <c:v>4.6839685137557471E-2</c:v>
                </c:pt>
                <c:pt idx="3">
                  <c:v>6.5831727681438662E-2</c:v>
                </c:pt>
              </c:numCache>
            </c:numRef>
          </c:val>
          <c:extLst>
            <c:ext xmlns:c16="http://schemas.microsoft.com/office/drawing/2014/chart" uri="{C3380CC4-5D6E-409C-BE32-E72D297353CC}">
              <c16:uniqueId val="{00000000-4E92-4B98-94F5-071B85C184B3}"/>
            </c:ext>
          </c:extLst>
        </c:ser>
        <c:ser>
          <c:idx val="1"/>
          <c:order val="1"/>
          <c:tx>
            <c:strRef>
              <c:f>Sheet1!$J$3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Sheet1!$K$1:$N$1</c:f>
              <c:strCache>
                <c:ptCount val="4"/>
                <c:pt idx="0">
                  <c:v>Schedule caste</c:v>
                </c:pt>
                <c:pt idx="1">
                  <c:v>Schedule tribe</c:v>
                </c:pt>
                <c:pt idx="2">
                  <c:v>OBC</c:v>
                </c:pt>
                <c:pt idx="3">
                  <c:v>others</c:v>
                </c:pt>
              </c:strCache>
            </c:strRef>
          </c:cat>
          <c:val>
            <c:numRef>
              <c:f>Sheet1!$K$3:$N$3</c:f>
              <c:numCache>
                <c:formatCode>###0.0%</c:formatCode>
                <c:ptCount val="4"/>
                <c:pt idx="0">
                  <c:v>1.4074595355383532E-2</c:v>
                </c:pt>
                <c:pt idx="1">
                  <c:v>2.7934621099554236E-2</c:v>
                </c:pt>
                <c:pt idx="2">
                  <c:v>1.4877706807914006E-2</c:v>
                </c:pt>
                <c:pt idx="3">
                  <c:v>3.4000000000000002E-2</c:v>
                </c:pt>
              </c:numCache>
            </c:numRef>
          </c:val>
          <c:extLst>
            <c:ext xmlns:c16="http://schemas.microsoft.com/office/drawing/2014/chart" uri="{C3380CC4-5D6E-409C-BE32-E72D297353CC}">
              <c16:uniqueId val="{00000001-4E92-4B98-94F5-071B85C184B3}"/>
            </c:ext>
          </c:extLst>
        </c:ser>
        <c:ser>
          <c:idx val="2"/>
          <c:order val="2"/>
          <c:tx>
            <c:strRef>
              <c:f>Sheet1!$J$4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Sheet1!$K$1:$N$1</c:f>
              <c:strCache>
                <c:ptCount val="4"/>
                <c:pt idx="0">
                  <c:v>Schedule caste</c:v>
                </c:pt>
                <c:pt idx="1">
                  <c:v>Schedule tribe</c:v>
                </c:pt>
                <c:pt idx="2">
                  <c:v>OBC</c:v>
                </c:pt>
                <c:pt idx="3">
                  <c:v>others</c:v>
                </c:pt>
              </c:strCache>
            </c:strRef>
          </c:cat>
          <c:val>
            <c:numRef>
              <c:f>Sheet1!$K$4:$N$4</c:f>
              <c:numCache>
                <c:formatCode>0.0%</c:formatCode>
                <c:ptCount val="4"/>
                <c:pt idx="0">
                  <c:v>2.8169009432225021E-2</c:v>
                </c:pt>
                <c:pt idx="1">
                  <c:v>4.7113677310313504E-2</c:v>
                </c:pt>
                <c:pt idx="2">
                  <c:v>3.1961978329643467E-2</c:v>
                </c:pt>
                <c:pt idx="3">
                  <c:v>3.183172768143866E-2</c:v>
                </c:pt>
              </c:numCache>
            </c:numRef>
          </c:val>
          <c:extLst>
            <c:ext xmlns:c16="http://schemas.microsoft.com/office/drawing/2014/chart" uri="{C3380CC4-5D6E-409C-BE32-E72D297353CC}">
              <c16:uniqueId val="{00000002-4E92-4B98-94F5-071B85C184B3}"/>
            </c:ext>
          </c:extLst>
        </c:ser>
        <c:dLbls>
          <c:dLblPos val="outEnd"/>
          <c:showLegendKey val="0"/>
          <c:showVal val="1"/>
          <c:showCatName val="0"/>
          <c:showSerName val="0"/>
          <c:showPercent val="0"/>
          <c:showBubbleSize val="0"/>
        </c:dLbls>
        <c:gapWidth val="219"/>
        <c:overlap val="-27"/>
        <c:axId val="455113224"/>
        <c:axId val="455113552"/>
      </c:barChart>
      <c:catAx>
        <c:axId val="455113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113552"/>
        <c:crosses val="autoZero"/>
        <c:auto val="1"/>
        <c:lblAlgn val="ctr"/>
        <c:lblOffset val="100"/>
        <c:noMultiLvlLbl val="0"/>
      </c:catAx>
      <c:valAx>
        <c:axId val="45511355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55113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PILLS-RESI</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Sheet1!$AG$2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Sheet1!$AH$1:$AI$1</c:f>
              <c:strCache>
                <c:ptCount val="2"/>
                <c:pt idx="0">
                  <c:v>Urban</c:v>
                </c:pt>
                <c:pt idx="1">
                  <c:v>Rural</c:v>
                </c:pt>
              </c:strCache>
            </c:strRef>
          </c:cat>
          <c:val>
            <c:numRef>
              <c:f>Sheet1!$AH$2:$AI$2</c:f>
              <c:numCache>
                <c:formatCode>###0.0%</c:formatCode>
                <c:ptCount val="2"/>
                <c:pt idx="0">
                  <c:v>7.3428518449842384E-2</c:v>
                </c:pt>
                <c:pt idx="1">
                  <c:v>5.090674767559606E-2</c:v>
                </c:pt>
              </c:numCache>
            </c:numRef>
          </c:val>
          <c:extLst>
            <c:ext xmlns:c16="http://schemas.microsoft.com/office/drawing/2014/chart" uri="{C3380CC4-5D6E-409C-BE32-E72D297353CC}">
              <c16:uniqueId val="{00000000-D27A-4DA5-9C29-428BD9B0EC6D}"/>
            </c:ext>
          </c:extLst>
        </c:ser>
        <c:ser>
          <c:idx val="1"/>
          <c:order val="1"/>
          <c:tx>
            <c:strRef>
              <c:f>Sheet1!$AG$3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Sheet1!$AH$1:$AI$1</c:f>
              <c:strCache>
                <c:ptCount val="2"/>
                <c:pt idx="0">
                  <c:v>Urban</c:v>
                </c:pt>
                <c:pt idx="1">
                  <c:v>Rural</c:v>
                </c:pt>
              </c:strCache>
            </c:strRef>
          </c:cat>
          <c:val>
            <c:numRef>
              <c:f>Sheet1!$AH$3:$AI$3</c:f>
              <c:numCache>
                <c:formatCode>###0.0%</c:formatCode>
                <c:ptCount val="2"/>
                <c:pt idx="0">
                  <c:v>2.6481481481481481E-2</c:v>
                </c:pt>
                <c:pt idx="1">
                  <c:v>1.7615674730935515E-2</c:v>
                </c:pt>
              </c:numCache>
            </c:numRef>
          </c:val>
          <c:extLst>
            <c:ext xmlns:c16="http://schemas.microsoft.com/office/drawing/2014/chart" uri="{C3380CC4-5D6E-409C-BE32-E72D297353CC}">
              <c16:uniqueId val="{00000001-D27A-4DA5-9C29-428BD9B0EC6D}"/>
            </c:ext>
          </c:extLst>
        </c:ser>
        <c:ser>
          <c:idx val="2"/>
          <c:order val="2"/>
          <c:tx>
            <c:strRef>
              <c:f>Sheet1!$AG$4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Sheet1!$AH$1:$AI$1</c:f>
              <c:strCache>
                <c:ptCount val="2"/>
                <c:pt idx="0">
                  <c:v>Urban</c:v>
                </c:pt>
                <c:pt idx="1">
                  <c:v>Rural</c:v>
                </c:pt>
              </c:strCache>
            </c:strRef>
          </c:cat>
          <c:val>
            <c:numRef>
              <c:f>Sheet1!$AH$4:$AI$4</c:f>
              <c:numCache>
                <c:formatCode>0.0%</c:formatCode>
                <c:ptCount val="2"/>
                <c:pt idx="0">
                  <c:v>4.6947036968360903E-2</c:v>
                </c:pt>
                <c:pt idx="1">
                  <c:v>3.3291072944660549E-2</c:v>
                </c:pt>
              </c:numCache>
            </c:numRef>
          </c:val>
          <c:extLst>
            <c:ext xmlns:c16="http://schemas.microsoft.com/office/drawing/2014/chart" uri="{C3380CC4-5D6E-409C-BE32-E72D297353CC}">
              <c16:uniqueId val="{00000002-D27A-4DA5-9C29-428BD9B0EC6D}"/>
            </c:ext>
          </c:extLst>
        </c:ser>
        <c:dLbls>
          <c:dLblPos val="outEnd"/>
          <c:showLegendKey val="0"/>
          <c:showVal val="1"/>
          <c:showCatName val="0"/>
          <c:showSerName val="0"/>
          <c:showPercent val="0"/>
          <c:showBubbleSize val="0"/>
        </c:dLbls>
        <c:gapWidth val="219"/>
        <c:overlap val="-27"/>
        <c:axId val="453354008"/>
        <c:axId val="453360240"/>
      </c:barChart>
      <c:catAx>
        <c:axId val="45335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360240"/>
        <c:crosses val="autoZero"/>
        <c:auto val="1"/>
        <c:lblAlgn val="ctr"/>
        <c:lblOffset val="100"/>
        <c:noMultiLvlLbl val="0"/>
      </c:catAx>
      <c:valAx>
        <c:axId val="45336024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53354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PILLS-EDU</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Sheet1!$BH$2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Sheet1!$BI$1:$BL$1</c:f>
              <c:strCache>
                <c:ptCount val="4"/>
                <c:pt idx="0">
                  <c:v>No education</c:v>
                </c:pt>
                <c:pt idx="1">
                  <c:v>Primary</c:v>
                </c:pt>
                <c:pt idx="2">
                  <c:v>Secondary</c:v>
                </c:pt>
                <c:pt idx="3">
                  <c:v>Higher</c:v>
                </c:pt>
              </c:strCache>
            </c:strRef>
          </c:cat>
          <c:val>
            <c:numRef>
              <c:f>Sheet1!$BI$2:$BL$2</c:f>
              <c:numCache>
                <c:formatCode>###0.0%</c:formatCode>
                <c:ptCount val="4"/>
                <c:pt idx="0">
                  <c:v>3.839482812992747E-2</c:v>
                </c:pt>
                <c:pt idx="1">
                  <c:v>5.9388122375524904E-2</c:v>
                </c:pt>
                <c:pt idx="2">
                  <c:v>7.2983489325901776E-2</c:v>
                </c:pt>
                <c:pt idx="3">
                  <c:v>8.0323785803237874E-2</c:v>
                </c:pt>
              </c:numCache>
            </c:numRef>
          </c:val>
          <c:extLst>
            <c:ext xmlns:c16="http://schemas.microsoft.com/office/drawing/2014/chart" uri="{C3380CC4-5D6E-409C-BE32-E72D297353CC}">
              <c16:uniqueId val="{00000000-4E01-4DEC-BBA0-C2027D166D7C}"/>
            </c:ext>
          </c:extLst>
        </c:ser>
        <c:ser>
          <c:idx val="1"/>
          <c:order val="1"/>
          <c:tx>
            <c:strRef>
              <c:f>Sheet1!$BH$3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Sheet1!$BI$1:$BL$1</c:f>
              <c:strCache>
                <c:ptCount val="4"/>
                <c:pt idx="0">
                  <c:v>No education</c:v>
                </c:pt>
                <c:pt idx="1">
                  <c:v>Primary</c:v>
                </c:pt>
                <c:pt idx="2">
                  <c:v>Secondary</c:v>
                </c:pt>
                <c:pt idx="3">
                  <c:v>Higher</c:v>
                </c:pt>
              </c:strCache>
            </c:strRef>
          </c:cat>
          <c:val>
            <c:numRef>
              <c:f>Sheet1!$BI$3:$BL$3</c:f>
              <c:numCache>
                <c:formatCode>###0.0%</c:formatCode>
                <c:ptCount val="4"/>
                <c:pt idx="0">
                  <c:v>1.3073954477435614E-2</c:v>
                </c:pt>
                <c:pt idx="1">
                  <c:v>1.8935978358881875E-2</c:v>
                </c:pt>
                <c:pt idx="2">
                  <c:v>2.5554737616994429E-2</c:v>
                </c:pt>
                <c:pt idx="3">
                  <c:v>3.3021806853582553E-2</c:v>
                </c:pt>
              </c:numCache>
            </c:numRef>
          </c:val>
          <c:extLst>
            <c:ext xmlns:c16="http://schemas.microsoft.com/office/drawing/2014/chart" uri="{C3380CC4-5D6E-409C-BE32-E72D297353CC}">
              <c16:uniqueId val="{00000001-4E01-4DEC-BBA0-C2027D166D7C}"/>
            </c:ext>
          </c:extLst>
        </c:ser>
        <c:ser>
          <c:idx val="2"/>
          <c:order val="2"/>
          <c:tx>
            <c:strRef>
              <c:f>Sheet1!$BH$4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Sheet1!$BI$1:$BL$1</c:f>
              <c:strCache>
                <c:ptCount val="4"/>
                <c:pt idx="0">
                  <c:v>No education</c:v>
                </c:pt>
                <c:pt idx="1">
                  <c:v>Primary</c:v>
                </c:pt>
                <c:pt idx="2">
                  <c:v>Secondary</c:v>
                </c:pt>
                <c:pt idx="3">
                  <c:v>Higher</c:v>
                </c:pt>
              </c:strCache>
            </c:strRef>
          </c:cat>
          <c:val>
            <c:numRef>
              <c:f>Sheet1!$BI$4:$BL$4</c:f>
              <c:numCache>
                <c:formatCode>0.0%</c:formatCode>
                <c:ptCount val="4"/>
                <c:pt idx="0">
                  <c:v>2.5320873652491856E-2</c:v>
                </c:pt>
                <c:pt idx="1">
                  <c:v>4.045214401664303E-2</c:v>
                </c:pt>
                <c:pt idx="2">
                  <c:v>4.7428751708907348E-2</c:v>
                </c:pt>
                <c:pt idx="3">
                  <c:v>4.7301978949655321E-2</c:v>
                </c:pt>
              </c:numCache>
            </c:numRef>
          </c:val>
          <c:extLst>
            <c:ext xmlns:c16="http://schemas.microsoft.com/office/drawing/2014/chart" uri="{C3380CC4-5D6E-409C-BE32-E72D297353CC}">
              <c16:uniqueId val="{00000002-4E01-4DEC-BBA0-C2027D166D7C}"/>
            </c:ext>
          </c:extLst>
        </c:ser>
        <c:dLbls>
          <c:dLblPos val="outEnd"/>
          <c:showLegendKey val="0"/>
          <c:showVal val="1"/>
          <c:showCatName val="0"/>
          <c:showSerName val="0"/>
          <c:showPercent val="0"/>
          <c:showBubbleSize val="0"/>
        </c:dLbls>
        <c:gapWidth val="219"/>
        <c:overlap val="-27"/>
        <c:axId val="500711136"/>
        <c:axId val="500707856"/>
      </c:barChart>
      <c:catAx>
        <c:axId val="50071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707856"/>
        <c:crosses val="autoZero"/>
        <c:auto val="1"/>
        <c:lblAlgn val="ctr"/>
        <c:lblOffset val="100"/>
        <c:noMultiLvlLbl val="0"/>
      </c:catAx>
      <c:valAx>
        <c:axId val="50070785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0071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r>
              <a:rPr lang="en-US"/>
              <a:t>Contraceptive discontinuation  - pills (by wealth quintile)</a:t>
            </a:r>
          </a:p>
        </c:rich>
      </c:tx>
      <c:overlay val="0"/>
      <c:spPr>
        <a:noFill/>
        <a:ln>
          <a:noFill/>
        </a:ln>
        <a:effectLst/>
      </c:spPr>
      <c:txPr>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'EVER USE'!$A$50</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USE'!$B$49:$F$49</c:f>
              <c:strCache>
                <c:ptCount val="5"/>
                <c:pt idx="0">
                  <c:v>Poorest</c:v>
                </c:pt>
                <c:pt idx="1">
                  <c:v>Poorer</c:v>
                </c:pt>
                <c:pt idx="2">
                  <c:v>Middle</c:v>
                </c:pt>
                <c:pt idx="3">
                  <c:v>Richer</c:v>
                </c:pt>
                <c:pt idx="4">
                  <c:v>Richest</c:v>
                </c:pt>
              </c:strCache>
            </c:strRef>
          </c:cat>
          <c:val>
            <c:numRef>
              <c:f>'EVER USE'!$B$50:$F$50</c:f>
              <c:numCache>
                <c:formatCode>###0.0%</c:formatCode>
                <c:ptCount val="5"/>
                <c:pt idx="0">
                  <c:v>0.10711454617518827</c:v>
                </c:pt>
                <c:pt idx="1">
                  <c:v>0.19876683433392828</c:v>
                </c:pt>
                <c:pt idx="2">
                  <c:v>0.18522336769759451</c:v>
                </c:pt>
                <c:pt idx="3">
                  <c:v>0.20821765685730148</c:v>
                </c:pt>
                <c:pt idx="4">
                  <c:v>0.13729308666017526</c:v>
                </c:pt>
              </c:numCache>
            </c:numRef>
          </c:val>
          <c:extLst>
            <c:ext xmlns:c16="http://schemas.microsoft.com/office/drawing/2014/chart" uri="{C3380CC4-5D6E-409C-BE32-E72D297353CC}">
              <c16:uniqueId val="{00000000-AA28-4DC7-8240-A7AF5096D38D}"/>
            </c:ext>
          </c:extLst>
        </c:ser>
        <c:ser>
          <c:idx val="1"/>
          <c:order val="1"/>
          <c:tx>
            <c:strRef>
              <c:f>'EVER USE'!$A$51</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USE'!$B$49:$F$49</c:f>
              <c:strCache>
                <c:ptCount val="5"/>
                <c:pt idx="0">
                  <c:v>Poorest</c:v>
                </c:pt>
                <c:pt idx="1">
                  <c:v>Poorer</c:v>
                </c:pt>
                <c:pt idx="2">
                  <c:v>Middle</c:v>
                </c:pt>
                <c:pt idx="3">
                  <c:v>Richer</c:v>
                </c:pt>
                <c:pt idx="4">
                  <c:v>Richest</c:v>
                </c:pt>
              </c:strCache>
            </c:strRef>
          </c:cat>
          <c:val>
            <c:numRef>
              <c:f>'EVER USE'!$B$51:$F$51</c:f>
              <c:numCache>
                <c:formatCode>###0.0%</c:formatCode>
                <c:ptCount val="5"/>
                <c:pt idx="0">
                  <c:v>6.1200237670825913E-2</c:v>
                </c:pt>
                <c:pt idx="1">
                  <c:v>0.12267055582563606</c:v>
                </c:pt>
                <c:pt idx="2">
                  <c:v>0.10373159876754535</c:v>
                </c:pt>
                <c:pt idx="3">
                  <c:v>9.9833610648918464E-2</c:v>
                </c:pt>
                <c:pt idx="4">
                  <c:v>6.3891577928363988E-2</c:v>
                </c:pt>
              </c:numCache>
            </c:numRef>
          </c:val>
          <c:extLst>
            <c:ext xmlns:c16="http://schemas.microsoft.com/office/drawing/2014/chart" uri="{C3380CC4-5D6E-409C-BE32-E72D297353CC}">
              <c16:uniqueId val="{00000001-AA28-4DC7-8240-A7AF5096D38D}"/>
            </c:ext>
          </c:extLst>
        </c:ser>
        <c:ser>
          <c:idx val="2"/>
          <c:order val="2"/>
          <c:tx>
            <c:strRef>
              <c:f>'EVER USE'!$A$52</c:f>
              <c:strCache>
                <c:ptCount val="1"/>
                <c:pt idx="0">
                  <c:v>DISCONTINUATION</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USE'!$B$49:$F$49</c:f>
              <c:strCache>
                <c:ptCount val="5"/>
                <c:pt idx="0">
                  <c:v>Poorest</c:v>
                </c:pt>
                <c:pt idx="1">
                  <c:v>Poorer</c:v>
                </c:pt>
                <c:pt idx="2">
                  <c:v>Middle</c:v>
                </c:pt>
                <c:pt idx="3">
                  <c:v>Richer</c:v>
                </c:pt>
                <c:pt idx="4">
                  <c:v>Richest</c:v>
                </c:pt>
              </c:strCache>
            </c:strRef>
          </c:cat>
          <c:val>
            <c:numRef>
              <c:f>'EVER USE'!$B$52:$F$52</c:f>
              <c:numCache>
                <c:formatCode>0.0%</c:formatCode>
                <c:ptCount val="5"/>
                <c:pt idx="0">
                  <c:v>4.5914308504362358E-2</c:v>
                </c:pt>
                <c:pt idx="1">
                  <c:v>7.6096278508292217E-2</c:v>
                </c:pt>
                <c:pt idx="2">
                  <c:v>8.1491768930049155E-2</c:v>
                </c:pt>
                <c:pt idx="3">
                  <c:v>0.10838404620838302</c:v>
                </c:pt>
                <c:pt idx="4">
                  <c:v>7.3401508731811269E-2</c:v>
                </c:pt>
              </c:numCache>
            </c:numRef>
          </c:val>
          <c:extLst>
            <c:ext xmlns:c16="http://schemas.microsoft.com/office/drawing/2014/chart" uri="{C3380CC4-5D6E-409C-BE32-E72D297353CC}">
              <c16:uniqueId val="{00000002-AA28-4DC7-8240-A7AF5096D38D}"/>
            </c:ext>
          </c:extLst>
        </c:ser>
        <c:dLbls>
          <c:dLblPos val="inEnd"/>
          <c:showLegendKey val="0"/>
          <c:showVal val="1"/>
          <c:showCatName val="0"/>
          <c:showSerName val="0"/>
          <c:showPercent val="0"/>
          <c:showBubbleSize val="0"/>
        </c:dLbls>
        <c:gapWidth val="65"/>
        <c:axId val="562637327"/>
        <c:axId val="562631087"/>
      </c:barChart>
      <c:catAx>
        <c:axId val="56263732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562631087"/>
        <c:crosses val="autoZero"/>
        <c:auto val="1"/>
        <c:lblAlgn val="ctr"/>
        <c:lblOffset val="100"/>
        <c:noMultiLvlLbl val="0"/>
      </c:catAx>
      <c:valAx>
        <c:axId val="56263108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562637327"/>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solidFill>
            <a:sysClr val="windowText" lastClr="000000"/>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PILLS - WEALTH</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Sheet1!$CH$2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Sheet1!$CI$1:$CM$1</c:f>
              <c:strCache>
                <c:ptCount val="5"/>
                <c:pt idx="0">
                  <c:v>Poorest</c:v>
                </c:pt>
                <c:pt idx="1">
                  <c:v>Poorer</c:v>
                </c:pt>
                <c:pt idx="2">
                  <c:v>Middle</c:v>
                </c:pt>
                <c:pt idx="3">
                  <c:v>Richer</c:v>
                </c:pt>
                <c:pt idx="4">
                  <c:v>Richest</c:v>
                </c:pt>
              </c:strCache>
            </c:strRef>
          </c:cat>
          <c:val>
            <c:numRef>
              <c:f>Sheet1!$CI$2:$CM$2</c:f>
              <c:numCache>
                <c:formatCode>###0.0%</c:formatCode>
                <c:ptCount val="5"/>
                <c:pt idx="0">
                  <c:v>4.1961620469083159E-2</c:v>
                </c:pt>
                <c:pt idx="1">
                  <c:v>5.7503276539973787E-2</c:v>
                </c:pt>
                <c:pt idx="2">
                  <c:v>5.6989522105801174E-2</c:v>
                </c:pt>
                <c:pt idx="3">
                  <c:v>8.094603597601599E-2</c:v>
                </c:pt>
                <c:pt idx="4">
                  <c:v>8.3508182962652111E-2</c:v>
                </c:pt>
              </c:numCache>
            </c:numRef>
          </c:val>
          <c:extLst>
            <c:ext xmlns:c16="http://schemas.microsoft.com/office/drawing/2014/chart" uri="{C3380CC4-5D6E-409C-BE32-E72D297353CC}">
              <c16:uniqueId val="{00000000-34B9-42D8-BDBF-CA95837EAE5D}"/>
            </c:ext>
          </c:extLst>
        </c:ser>
        <c:ser>
          <c:idx val="1"/>
          <c:order val="1"/>
          <c:tx>
            <c:strRef>
              <c:f>Sheet1!$CH$3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Sheet1!$CI$1:$CM$1</c:f>
              <c:strCache>
                <c:ptCount val="5"/>
                <c:pt idx="0">
                  <c:v>Poorest</c:v>
                </c:pt>
                <c:pt idx="1">
                  <c:v>Poorer</c:v>
                </c:pt>
                <c:pt idx="2">
                  <c:v>Middle</c:v>
                </c:pt>
                <c:pt idx="3">
                  <c:v>Richer</c:v>
                </c:pt>
                <c:pt idx="4">
                  <c:v>Richest</c:v>
                </c:pt>
              </c:strCache>
            </c:strRef>
          </c:cat>
          <c:val>
            <c:numRef>
              <c:f>Sheet1!$CI$3:$CM$3</c:f>
              <c:numCache>
                <c:formatCode>###0.0%</c:formatCode>
                <c:ptCount val="5"/>
                <c:pt idx="0">
                  <c:v>1.6021816942219193E-2</c:v>
                </c:pt>
                <c:pt idx="1">
                  <c:v>1.7848370722122156E-2</c:v>
                </c:pt>
                <c:pt idx="2">
                  <c:v>2.0497053548552399E-2</c:v>
                </c:pt>
                <c:pt idx="3">
                  <c:v>3.1375166889185582E-2</c:v>
                </c:pt>
                <c:pt idx="4">
                  <c:v>2.2287636669470142E-2</c:v>
                </c:pt>
              </c:numCache>
            </c:numRef>
          </c:val>
          <c:extLst>
            <c:ext xmlns:c16="http://schemas.microsoft.com/office/drawing/2014/chart" uri="{C3380CC4-5D6E-409C-BE32-E72D297353CC}">
              <c16:uniqueId val="{00000001-34B9-42D8-BDBF-CA95837EAE5D}"/>
            </c:ext>
          </c:extLst>
        </c:ser>
        <c:ser>
          <c:idx val="2"/>
          <c:order val="2"/>
          <c:tx>
            <c:strRef>
              <c:f>Sheet1!$CH$4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Sheet1!$CI$1:$CM$1</c:f>
              <c:strCache>
                <c:ptCount val="5"/>
                <c:pt idx="0">
                  <c:v>Poorest</c:v>
                </c:pt>
                <c:pt idx="1">
                  <c:v>Poorer</c:v>
                </c:pt>
                <c:pt idx="2">
                  <c:v>Middle</c:v>
                </c:pt>
                <c:pt idx="3">
                  <c:v>Richer</c:v>
                </c:pt>
                <c:pt idx="4">
                  <c:v>Richest</c:v>
                </c:pt>
              </c:strCache>
            </c:strRef>
          </c:cat>
          <c:val>
            <c:numRef>
              <c:f>Sheet1!$CI$4:$CM$4</c:f>
              <c:numCache>
                <c:formatCode>0.0%</c:formatCode>
                <c:ptCount val="5"/>
                <c:pt idx="0">
                  <c:v>2.5939803526863967E-2</c:v>
                </c:pt>
                <c:pt idx="1">
                  <c:v>3.9654905817851631E-2</c:v>
                </c:pt>
                <c:pt idx="2">
                  <c:v>3.6492468557248775E-2</c:v>
                </c:pt>
                <c:pt idx="3">
                  <c:v>4.9570869086830407E-2</c:v>
                </c:pt>
                <c:pt idx="4">
                  <c:v>6.1220546293181966E-2</c:v>
                </c:pt>
              </c:numCache>
            </c:numRef>
          </c:val>
          <c:extLst>
            <c:ext xmlns:c16="http://schemas.microsoft.com/office/drawing/2014/chart" uri="{C3380CC4-5D6E-409C-BE32-E72D297353CC}">
              <c16:uniqueId val="{00000002-34B9-42D8-BDBF-CA95837EAE5D}"/>
            </c:ext>
          </c:extLst>
        </c:ser>
        <c:dLbls>
          <c:dLblPos val="outEnd"/>
          <c:showLegendKey val="0"/>
          <c:showVal val="1"/>
          <c:showCatName val="0"/>
          <c:showSerName val="0"/>
          <c:showPercent val="0"/>
          <c:showBubbleSize val="0"/>
        </c:dLbls>
        <c:gapWidth val="219"/>
        <c:overlap val="-27"/>
        <c:axId val="501313800"/>
        <c:axId val="501315768"/>
      </c:barChart>
      <c:catAx>
        <c:axId val="50131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315768"/>
        <c:crosses val="autoZero"/>
        <c:auto val="1"/>
        <c:lblAlgn val="ctr"/>
        <c:lblOffset val="100"/>
        <c:noMultiLvlLbl val="0"/>
      </c:catAx>
      <c:valAx>
        <c:axId val="50131576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01313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PILLS - LIV CHLD AT 1ST USE</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Sheet1!$DL$2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Sheet1!$DM$1:$DP$1</c:f>
              <c:strCache>
                <c:ptCount val="4"/>
                <c:pt idx="0">
                  <c:v>0</c:v>
                </c:pt>
                <c:pt idx="1">
                  <c:v>1</c:v>
                </c:pt>
                <c:pt idx="2">
                  <c:v>2</c:v>
                </c:pt>
                <c:pt idx="3">
                  <c:v>3+</c:v>
                </c:pt>
              </c:strCache>
            </c:strRef>
          </c:cat>
          <c:val>
            <c:numRef>
              <c:f>Sheet1!$DM$2:$DP$2</c:f>
              <c:numCache>
                <c:formatCode>###0.0%</c:formatCode>
                <c:ptCount val="4"/>
                <c:pt idx="0">
                  <c:v>0.21384928716904278</c:v>
                </c:pt>
                <c:pt idx="1">
                  <c:v>0.30871115639327562</c:v>
                </c:pt>
                <c:pt idx="2">
                  <c:v>0.1087193460490463</c:v>
                </c:pt>
                <c:pt idx="3">
                  <c:v>0.23699999999999999</c:v>
                </c:pt>
              </c:numCache>
            </c:numRef>
          </c:val>
          <c:extLst>
            <c:ext xmlns:c16="http://schemas.microsoft.com/office/drawing/2014/chart" uri="{C3380CC4-5D6E-409C-BE32-E72D297353CC}">
              <c16:uniqueId val="{00000000-81BD-418C-9702-C37005611BD1}"/>
            </c:ext>
          </c:extLst>
        </c:ser>
        <c:ser>
          <c:idx val="1"/>
          <c:order val="1"/>
          <c:tx>
            <c:strRef>
              <c:f>Sheet1!$DL$3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Sheet1!$DM$1:$DP$1</c:f>
              <c:strCache>
                <c:ptCount val="4"/>
                <c:pt idx="0">
                  <c:v>0</c:v>
                </c:pt>
                <c:pt idx="1">
                  <c:v>1</c:v>
                </c:pt>
                <c:pt idx="2">
                  <c:v>2</c:v>
                </c:pt>
                <c:pt idx="3">
                  <c:v>3+</c:v>
                </c:pt>
              </c:strCache>
            </c:strRef>
          </c:cat>
          <c:val>
            <c:numRef>
              <c:f>Sheet1!$DM$3:$DP$3</c:f>
              <c:numCache>
                <c:formatCode>###0.0%</c:formatCode>
                <c:ptCount val="4"/>
                <c:pt idx="0">
                  <c:v>3.7037037037037035E-2</c:v>
                </c:pt>
                <c:pt idx="1">
                  <c:v>8.7442806304016282E-2</c:v>
                </c:pt>
                <c:pt idx="2">
                  <c:v>4.7334058759521215E-2</c:v>
                </c:pt>
                <c:pt idx="3">
                  <c:v>9.6000000000000002E-2</c:v>
                </c:pt>
              </c:numCache>
            </c:numRef>
          </c:val>
          <c:extLst>
            <c:ext xmlns:c16="http://schemas.microsoft.com/office/drawing/2014/chart" uri="{C3380CC4-5D6E-409C-BE32-E72D297353CC}">
              <c16:uniqueId val="{00000001-81BD-418C-9702-C37005611BD1}"/>
            </c:ext>
          </c:extLst>
        </c:ser>
        <c:ser>
          <c:idx val="2"/>
          <c:order val="2"/>
          <c:tx>
            <c:strRef>
              <c:f>Sheet1!$DL$4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Sheet1!$DM$1:$DP$1</c:f>
              <c:strCache>
                <c:ptCount val="4"/>
                <c:pt idx="0">
                  <c:v>0</c:v>
                </c:pt>
                <c:pt idx="1">
                  <c:v>1</c:v>
                </c:pt>
                <c:pt idx="2">
                  <c:v>2</c:v>
                </c:pt>
                <c:pt idx="3">
                  <c:v>3+</c:v>
                </c:pt>
              </c:strCache>
            </c:strRef>
          </c:cat>
          <c:val>
            <c:numRef>
              <c:f>Sheet1!$DM$4:$DP$4</c:f>
              <c:numCache>
                <c:formatCode>0.0%</c:formatCode>
                <c:ptCount val="4"/>
                <c:pt idx="0">
                  <c:v>0.17681225013200574</c:v>
                </c:pt>
                <c:pt idx="1">
                  <c:v>0.22126835008925932</c:v>
                </c:pt>
                <c:pt idx="2">
                  <c:v>6.1385287289525088E-2</c:v>
                </c:pt>
                <c:pt idx="3">
                  <c:v>0.14099999999999999</c:v>
                </c:pt>
              </c:numCache>
            </c:numRef>
          </c:val>
          <c:extLst>
            <c:ext xmlns:c16="http://schemas.microsoft.com/office/drawing/2014/chart" uri="{C3380CC4-5D6E-409C-BE32-E72D297353CC}">
              <c16:uniqueId val="{00000002-81BD-418C-9702-C37005611BD1}"/>
            </c:ext>
          </c:extLst>
        </c:ser>
        <c:dLbls>
          <c:dLblPos val="outEnd"/>
          <c:showLegendKey val="0"/>
          <c:showVal val="1"/>
          <c:showCatName val="0"/>
          <c:showSerName val="0"/>
          <c:showPercent val="0"/>
          <c:showBubbleSize val="0"/>
        </c:dLbls>
        <c:gapWidth val="219"/>
        <c:overlap val="-27"/>
        <c:axId val="506024112"/>
        <c:axId val="506021160"/>
      </c:barChart>
      <c:catAx>
        <c:axId val="50602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021160"/>
        <c:crosses val="autoZero"/>
        <c:auto val="1"/>
        <c:lblAlgn val="ctr"/>
        <c:lblOffset val="100"/>
        <c:noMultiLvlLbl val="0"/>
      </c:catAx>
      <c:valAx>
        <c:axId val="50602116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0602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PILLS - AGE IN 5 YEAR GROUPS</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Sheet1!$EM$2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Sheet1!$EN$1:$EP$1</c:f>
              <c:strCache>
                <c:ptCount val="3"/>
                <c:pt idx="0">
                  <c:v>15-24</c:v>
                </c:pt>
                <c:pt idx="1">
                  <c:v>25-34</c:v>
                </c:pt>
                <c:pt idx="2">
                  <c:v>35-49</c:v>
                </c:pt>
              </c:strCache>
            </c:strRef>
          </c:cat>
          <c:val>
            <c:numRef>
              <c:f>Sheet1!$EN$2:$EP$2</c:f>
              <c:numCache>
                <c:formatCode>###0.0%</c:formatCode>
                <c:ptCount val="3"/>
                <c:pt idx="0">
                  <c:v>6.6000000000000003E-2</c:v>
                </c:pt>
                <c:pt idx="1">
                  <c:v>0.14000000000000001</c:v>
                </c:pt>
                <c:pt idx="2">
                  <c:v>0.14699999999999999</c:v>
                </c:pt>
              </c:numCache>
            </c:numRef>
          </c:val>
          <c:extLst>
            <c:ext xmlns:c16="http://schemas.microsoft.com/office/drawing/2014/chart" uri="{C3380CC4-5D6E-409C-BE32-E72D297353CC}">
              <c16:uniqueId val="{00000000-35B3-498A-9969-0E69586C7569}"/>
            </c:ext>
          </c:extLst>
        </c:ser>
        <c:ser>
          <c:idx val="1"/>
          <c:order val="1"/>
          <c:tx>
            <c:strRef>
              <c:f>Sheet1!$EM$3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Sheet1!$EN$1:$EP$1</c:f>
              <c:strCache>
                <c:ptCount val="3"/>
                <c:pt idx="0">
                  <c:v>15-24</c:v>
                </c:pt>
                <c:pt idx="1">
                  <c:v>25-34</c:v>
                </c:pt>
                <c:pt idx="2">
                  <c:v>35-49</c:v>
                </c:pt>
              </c:strCache>
            </c:strRef>
          </c:cat>
          <c:val>
            <c:numRef>
              <c:f>Sheet1!$EN$3:$EP$3</c:f>
              <c:numCache>
                <c:formatCode>###0.0%</c:formatCode>
                <c:ptCount val="3"/>
                <c:pt idx="0">
                  <c:v>3.5000000000000003E-2</c:v>
                </c:pt>
                <c:pt idx="1">
                  <c:v>5.2999999999999999E-2</c:v>
                </c:pt>
                <c:pt idx="2">
                  <c:v>3.1E-2</c:v>
                </c:pt>
              </c:numCache>
            </c:numRef>
          </c:val>
          <c:extLst>
            <c:ext xmlns:c16="http://schemas.microsoft.com/office/drawing/2014/chart" uri="{C3380CC4-5D6E-409C-BE32-E72D297353CC}">
              <c16:uniqueId val="{00000001-35B3-498A-9969-0E69586C7569}"/>
            </c:ext>
          </c:extLst>
        </c:ser>
        <c:ser>
          <c:idx val="2"/>
          <c:order val="2"/>
          <c:tx>
            <c:strRef>
              <c:f>Sheet1!$EM$4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Sheet1!$EN$1:$EP$1</c:f>
              <c:strCache>
                <c:ptCount val="3"/>
                <c:pt idx="0">
                  <c:v>15-24</c:v>
                </c:pt>
                <c:pt idx="1">
                  <c:v>25-34</c:v>
                </c:pt>
                <c:pt idx="2">
                  <c:v>35-49</c:v>
                </c:pt>
              </c:strCache>
            </c:strRef>
          </c:cat>
          <c:val>
            <c:numRef>
              <c:f>Sheet1!$EN$4:$EP$4</c:f>
              <c:numCache>
                <c:formatCode>0.0%</c:formatCode>
                <c:ptCount val="3"/>
                <c:pt idx="0">
                  <c:v>3.1E-2</c:v>
                </c:pt>
                <c:pt idx="1">
                  <c:v>8.7000000000000022E-2</c:v>
                </c:pt>
                <c:pt idx="2">
                  <c:v>0.11599999999999999</c:v>
                </c:pt>
              </c:numCache>
            </c:numRef>
          </c:val>
          <c:extLst>
            <c:ext xmlns:c16="http://schemas.microsoft.com/office/drawing/2014/chart" uri="{C3380CC4-5D6E-409C-BE32-E72D297353CC}">
              <c16:uniqueId val="{00000002-35B3-498A-9969-0E69586C7569}"/>
            </c:ext>
          </c:extLst>
        </c:ser>
        <c:dLbls>
          <c:dLblPos val="outEnd"/>
          <c:showLegendKey val="0"/>
          <c:showVal val="1"/>
          <c:showCatName val="0"/>
          <c:showSerName val="0"/>
          <c:showPercent val="0"/>
          <c:showBubbleSize val="0"/>
        </c:dLbls>
        <c:gapWidth val="219"/>
        <c:overlap val="-27"/>
        <c:axId val="538126704"/>
        <c:axId val="538134248"/>
      </c:barChart>
      <c:catAx>
        <c:axId val="53812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134248"/>
        <c:crosses val="autoZero"/>
        <c:auto val="1"/>
        <c:lblAlgn val="ctr"/>
        <c:lblOffset val="100"/>
        <c:noMultiLvlLbl val="0"/>
      </c:catAx>
      <c:valAx>
        <c:axId val="5381342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38126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CONDOM/NIRODH by CASTE.</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Sheet1!$C$1:$F$1</c:f>
              <c:strCache>
                <c:ptCount val="4"/>
                <c:pt idx="0">
                  <c:v>Schedule caste</c:v>
                </c:pt>
                <c:pt idx="1">
                  <c:v>Schedule tribe</c:v>
                </c:pt>
                <c:pt idx="2">
                  <c:v>OBC</c:v>
                </c:pt>
                <c:pt idx="3">
                  <c:v>others</c:v>
                </c:pt>
              </c:strCache>
            </c:strRef>
          </c:cat>
          <c:val>
            <c:numRef>
              <c:f>Sheet1!$C$2:$F$2</c:f>
              <c:numCache>
                <c:formatCode>###0.0%</c:formatCode>
                <c:ptCount val="4"/>
                <c:pt idx="0">
                  <c:v>4.2000000000000003E-2</c:v>
                </c:pt>
                <c:pt idx="1">
                  <c:v>6.8000000000000005E-2</c:v>
                </c:pt>
                <c:pt idx="2">
                  <c:v>6.9000000000000006E-2</c:v>
                </c:pt>
                <c:pt idx="3">
                  <c:v>0.13800000000000001</c:v>
                </c:pt>
              </c:numCache>
            </c:numRef>
          </c:val>
          <c:extLst>
            <c:ext xmlns:c16="http://schemas.microsoft.com/office/drawing/2014/chart" uri="{C3380CC4-5D6E-409C-BE32-E72D297353CC}">
              <c16:uniqueId val="{00000000-F54B-48FC-8AC6-953B92EF3AD4}"/>
            </c:ext>
          </c:extLst>
        </c:ser>
        <c:ser>
          <c:idx val="1"/>
          <c:order val="1"/>
          <c:tx>
            <c:strRef>
              <c:f>Sheet1!$B$3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Sheet1!$C$1:$F$1</c:f>
              <c:strCache>
                <c:ptCount val="4"/>
                <c:pt idx="0">
                  <c:v>Schedule caste</c:v>
                </c:pt>
                <c:pt idx="1">
                  <c:v>Schedule tribe</c:v>
                </c:pt>
                <c:pt idx="2">
                  <c:v>OBC</c:v>
                </c:pt>
                <c:pt idx="3">
                  <c:v>others</c:v>
                </c:pt>
              </c:strCache>
            </c:strRef>
          </c:cat>
          <c:val>
            <c:numRef>
              <c:f>Sheet1!$C$3:$F$3</c:f>
              <c:numCache>
                <c:formatCode>###0.0%</c:formatCode>
                <c:ptCount val="4"/>
                <c:pt idx="0">
                  <c:v>1.2432559230588787E-2</c:v>
                </c:pt>
                <c:pt idx="1">
                  <c:v>1.4710252600297175E-2</c:v>
                </c:pt>
                <c:pt idx="2">
                  <c:v>2.0096588253622059E-2</c:v>
                </c:pt>
                <c:pt idx="3">
                  <c:v>5.7000000000000002E-2</c:v>
                </c:pt>
              </c:numCache>
            </c:numRef>
          </c:val>
          <c:extLst>
            <c:ext xmlns:c16="http://schemas.microsoft.com/office/drawing/2014/chart" uri="{C3380CC4-5D6E-409C-BE32-E72D297353CC}">
              <c16:uniqueId val="{00000001-F54B-48FC-8AC6-953B92EF3AD4}"/>
            </c:ext>
          </c:extLst>
        </c:ser>
        <c:ser>
          <c:idx val="2"/>
          <c:order val="2"/>
          <c:tx>
            <c:strRef>
              <c:f>Sheet1!$B$4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Sheet1!$C$1:$F$1</c:f>
              <c:strCache>
                <c:ptCount val="4"/>
                <c:pt idx="0">
                  <c:v>Schedule caste</c:v>
                </c:pt>
                <c:pt idx="1">
                  <c:v>Schedule tribe</c:v>
                </c:pt>
                <c:pt idx="2">
                  <c:v>OBC</c:v>
                </c:pt>
                <c:pt idx="3">
                  <c:v>others</c:v>
                </c:pt>
              </c:strCache>
            </c:strRef>
          </c:cat>
          <c:val>
            <c:numRef>
              <c:f>Sheet1!$C$4:$F$4</c:f>
              <c:numCache>
                <c:formatCode>0.0%</c:formatCode>
                <c:ptCount val="4"/>
                <c:pt idx="0">
                  <c:v>2.9567440769411216E-2</c:v>
                </c:pt>
                <c:pt idx="1">
                  <c:v>5.3289747399702832E-2</c:v>
                </c:pt>
                <c:pt idx="2">
                  <c:v>4.8903411746377946E-2</c:v>
                </c:pt>
                <c:pt idx="3">
                  <c:v>8.1000000000000016E-2</c:v>
                </c:pt>
              </c:numCache>
            </c:numRef>
          </c:val>
          <c:extLst>
            <c:ext xmlns:c16="http://schemas.microsoft.com/office/drawing/2014/chart" uri="{C3380CC4-5D6E-409C-BE32-E72D297353CC}">
              <c16:uniqueId val="{00000002-F54B-48FC-8AC6-953B92EF3AD4}"/>
            </c:ext>
          </c:extLst>
        </c:ser>
        <c:dLbls>
          <c:dLblPos val="outEnd"/>
          <c:showLegendKey val="0"/>
          <c:showVal val="1"/>
          <c:showCatName val="0"/>
          <c:showSerName val="0"/>
          <c:showPercent val="0"/>
          <c:showBubbleSize val="0"/>
        </c:dLbls>
        <c:gapWidth val="219"/>
        <c:overlap val="-27"/>
        <c:axId val="455100104"/>
        <c:axId val="455103712"/>
      </c:barChart>
      <c:catAx>
        <c:axId val="455100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103712"/>
        <c:crosses val="autoZero"/>
        <c:auto val="1"/>
        <c:lblAlgn val="ctr"/>
        <c:lblOffset val="100"/>
        <c:noMultiLvlLbl val="0"/>
      </c:catAx>
      <c:valAx>
        <c:axId val="45510371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55100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i="0" u="none" strike="noStrike" baseline="0">
                <a:effectLst/>
              </a:rPr>
              <a:t>CONTRACEPTIVE DISCONTINUATION - CONDOMS-RESIDENCE</a:t>
            </a:r>
            <a:r>
              <a:rPr lang="en-US" sz="1050" b="0" i="0" u="none" strike="noStrike" baseline="0"/>
              <a:t> </a:t>
            </a:r>
            <a:endParaRPr lang="en-US" sz="105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Sheet1!$Z$2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Sheet1!$AA$1:$AB$1</c:f>
              <c:strCache>
                <c:ptCount val="2"/>
                <c:pt idx="0">
                  <c:v>Urban</c:v>
                </c:pt>
                <c:pt idx="1">
                  <c:v>Rural</c:v>
                </c:pt>
              </c:strCache>
            </c:strRef>
          </c:cat>
          <c:val>
            <c:numRef>
              <c:f>Sheet1!$AA$2:$AB$2</c:f>
              <c:numCache>
                <c:formatCode>###0.0%</c:formatCode>
                <c:ptCount val="2"/>
                <c:pt idx="0">
                  <c:v>8.4000000000000005E-2</c:v>
                </c:pt>
                <c:pt idx="1">
                  <c:v>4.1148853907760283E-2</c:v>
                </c:pt>
              </c:numCache>
            </c:numRef>
          </c:val>
          <c:extLst>
            <c:ext xmlns:c16="http://schemas.microsoft.com/office/drawing/2014/chart" uri="{C3380CC4-5D6E-409C-BE32-E72D297353CC}">
              <c16:uniqueId val="{00000000-FD13-4FBA-A333-C817A9FF7C33}"/>
            </c:ext>
          </c:extLst>
        </c:ser>
        <c:ser>
          <c:idx val="1"/>
          <c:order val="1"/>
          <c:tx>
            <c:strRef>
              <c:f>Sheet1!$Z$3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Sheet1!$AA$1:$AB$1</c:f>
              <c:strCache>
                <c:ptCount val="2"/>
                <c:pt idx="0">
                  <c:v>Urban</c:v>
                </c:pt>
                <c:pt idx="1">
                  <c:v>Rural</c:v>
                </c:pt>
              </c:strCache>
            </c:strRef>
          </c:cat>
          <c:val>
            <c:numRef>
              <c:f>Sheet1!$AA$3:$AB$3</c:f>
              <c:numCache>
                <c:formatCode>###0.0%</c:formatCode>
                <c:ptCount val="2"/>
                <c:pt idx="0">
                  <c:v>4.2999999999999997E-2</c:v>
                </c:pt>
                <c:pt idx="1">
                  <c:v>1.3798178640419465E-2</c:v>
                </c:pt>
              </c:numCache>
            </c:numRef>
          </c:val>
          <c:extLst>
            <c:ext xmlns:c16="http://schemas.microsoft.com/office/drawing/2014/chart" uri="{C3380CC4-5D6E-409C-BE32-E72D297353CC}">
              <c16:uniqueId val="{00000001-FD13-4FBA-A333-C817A9FF7C33}"/>
            </c:ext>
          </c:extLst>
        </c:ser>
        <c:ser>
          <c:idx val="2"/>
          <c:order val="2"/>
          <c:tx>
            <c:strRef>
              <c:f>Sheet1!$Z$4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Sheet1!$AA$1:$AB$1</c:f>
              <c:strCache>
                <c:ptCount val="2"/>
                <c:pt idx="0">
                  <c:v>Urban</c:v>
                </c:pt>
                <c:pt idx="1">
                  <c:v>Rural</c:v>
                </c:pt>
              </c:strCache>
            </c:strRef>
          </c:cat>
          <c:val>
            <c:numRef>
              <c:f>Sheet1!$AA$4:$AB$4</c:f>
              <c:numCache>
                <c:formatCode>0.0%</c:formatCode>
                <c:ptCount val="2"/>
                <c:pt idx="0">
                  <c:v>4.1000000000000009E-2</c:v>
                </c:pt>
                <c:pt idx="1">
                  <c:v>2.7350675267340818E-2</c:v>
                </c:pt>
              </c:numCache>
            </c:numRef>
          </c:val>
          <c:extLst>
            <c:ext xmlns:c16="http://schemas.microsoft.com/office/drawing/2014/chart" uri="{C3380CC4-5D6E-409C-BE32-E72D297353CC}">
              <c16:uniqueId val="{00000002-FD13-4FBA-A333-C817A9FF7C33}"/>
            </c:ext>
          </c:extLst>
        </c:ser>
        <c:dLbls>
          <c:dLblPos val="outEnd"/>
          <c:showLegendKey val="0"/>
          <c:showVal val="1"/>
          <c:showCatName val="0"/>
          <c:showSerName val="0"/>
          <c:showPercent val="0"/>
          <c:showBubbleSize val="0"/>
        </c:dLbls>
        <c:gapWidth val="219"/>
        <c:overlap val="-27"/>
        <c:axId val="500704576"/>
        <c:axId val="500709824"/>
      </c:barChart>
      <c:catAx>
        <c:axId val="5007045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709824"/>
        <c:crosses val="autoZero"/>
        <c:auto val="1"/>
        <c:lblAlgn val="ctr"/>
        <c:lblOffset val="100"/>
        <c:noMultiLvlLbl val="0"/>
      </c:catAx>
      <c:valAx>
        <c:axId val="50070982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50070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CONDOMS - EDU</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Sheet1!$AW$2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Sheet1!$AX$1:$BA$1</c:f>
              <c:strCache>
                <c:ptCount val="4"/>
                <c:pt idx="0">
                  <c:v>No education</c:v>
                </c:pt>
                <c:pt idx="1">
                  <c:v>Primary</c:v>
                </c:pt>
                <c:pt idx="2">
                  <c:v>Secondary</c:v>
                </c:pt>
                <c:pt idx="3">
                  <c:v>Higher</c:v>
                </c:pt>
              </c:strCache>
            </c:strRef>
          </c:cat>
          <c:val>
            <c:numRef>
              <c:f>Sheet1!$AX$2:$BA$2</c:f>
              <c:numCache>
                <c:formatCode>###0.0%</c:formatCode>
                <c:ptCount val="4"/>
                <c:pt idx="0">
                  <c:v>1.6474854169951127E-2</c:v>
                </c:pt>
                <c:pt idx="1">
                  <c:v>4.8663262240913191E-2</c:v>
                </c:pt>
                <c:pt idx="2">
                  <c:v>7.6999999999999999E-2</c:v>
                </c:pt>
                <c:pt idx="3">
                  <c:v>0.156</c:v>
                </c:pt>
              </c:numCache>
            </c:numRef>
          </c:val>
          <c:extLst>
            <c:ext xmlns:c16="http://schemas.microsoft.com/office/drawing/2014/chart" uri="{C3380CC4-5D6E-409C-BE32-E72D297353CC}">
              <c16:uniqueId val="{00000000-7F5F-49A4-9CD9-1896ABDC6894}"/>
            </c:ext>
          </c:extLst>
        </c:ser>
        <c:ser>
          <c:idx val="1"/>
          <c:order val="1"/>
          <c:tx>
            <c:strRef>
              <c:f>Sheet1!$AW$3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Sheet1!$AX$1:$BA$1</c:f>
              <c:strCache>
                <c:ptCount val="4"/>
                <c:pt idx="0">
                  <c:v>No education</c:v>
                </c:pt>
                <c:pt idx="1">
                  <c:v>Primary</c:v>
                </c:pt>
                <c:pt idx="2">
                  <c:v>Secondary</c:v>
                </c:pt>
                <c:pt idx="3">
                  <c:v>Higher</c:v>
                </c:pt>
              </c:strCache>
            </c:strRef>
          </c:cat>
          <c:val>
            <c:numRef>
              <c:f>Sheet1!$AX$3:$BA$3</c:f>
              <c:numCache>
                <c:formatCode>###0.0%</c:formatCode>
                <c:ptCount val="4"/>
                <c:pt idx="0" formatCode="####.0%">
                  <c:v>5.1193195242970804E-3</c:v>
                </c:pt>
                <c:pt idx="1">
                  <c:v>1.3525698827772768E-2</c:v>
                </c:pt>
                <c:pt idx="2">
                  <c:v>3.0287096434956359E-2</c:v>
                </c:pt>
                <c:pt idx="3">
                  <c:v>8.3000000000000004E-2</c:v>
                </c:pt>
              </c:numCache>
            </c:numRef>
          </c:val>
          <c:extLst>
            <c:ext xmlns:c16="http://schemas.microsoft.com/office/drawing/2014/chart" uri="{C3380CC4-5D6E-409C-BE32-E72D297353CC}">
              <c16:uniqueId val="{00000001-7F5F-49A4-9CD9-1896ABDC6894}"/>
            </c:ext>
          </c:extLst>
        </c:ser>
        <c:ser>
          <c:idx val="2"/>
          <c:order val="2"/>
          <c:tx>
            <c:strRef>
              <c:f>Sheet1!$AW$4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Sheet1!$AX$1:$BA$1</c:f>
              <c:strCache>
                <c:ptCount val="4"/>
                <c:pt idx="0">
                  <c:v>No education</c:v>
                </c:pt>
                <c:pt idx="1">
                  <c:v>Primary</c:v>
                </c:pt>
                <c:pt idx="2">
                  <c:v>Secondary</c:v>
                </c:pt>
                <c:pt idx="3">
                  <c:v>Higher</c:v>
                </c:pt>
              </c:strCache>
            </c:strRef>
          </c:cat>
          <c:val>
            <c:numRef>
              <c:f>Sheet1!$AX$4:$BA$4</c:f>
              <c:numCache>
                <c:formatCode>0.0%</c:formatCode>
                <c:ptCount val="4"/>
                <c:pt idx="0">
                  <c:v>1.1355534645654046E-2</c:v>
                </c:pt>
                <c:pt idx="1">
                  <c:v>3.5137563413140421E-2</c:v>
                </c:pt>
                <c:pt idx="2">
                  <c:v>4.6712903565043637E-2</c:v>
                </c:pt>
                <c:pt idx="3">
                  <c:v>7.2999999999999995E-2</c:v>
                </c:pt>
              </c:numCache>
            </c:numRef>
          </c:val>
          <c:extLst>
            <c:ext xmlns:c16="http://schemas.microsoft.com/office/drawing/2014/chart" uri="{C3380CC4-5D6E-409C-BE32-E72D297353CC}">
              <c16:uniqueId val="{00000002-7F5F-49A4-9CD9-1896ABDC6894}"/>
            </c:ext>
          </c:extLst>
        </c:ser>
        <c:dLbls>
          <c:dLblPos val="outEnd"/>
          <c:showLegendKey val="0"/>
          <c:showVal val="1"/>
          <c:showCatName val="0"/>
          <c:showSerName val="0"/>
          <c:showPercent val="0"/>
          <c:showBubbleSize val="0"/>
        </c:dLbls>
        <c:gapWidth val="219"/>
        <c:overlap val="-27"/>
        <c:axId val="501289200"/>
        <c:axId val="501292152"/>
      </c:barChart>
      <c:catAx>
        <c:axId val="50128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292152"/>
        <c:crosses val="autoZero"/>
        <c:auto val="1"/>
        <c:lblAlgn val="ctr"/>
        <c:lblOffset val="100"/>
        <c:noMultiLvlLbl val="0"/>
      </c:catAx>
      <c:valAx>
        <c:axId val="50129215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01289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dirty="0">
                <a:effectLst/>
              </a:rPr>
              <a:t>CONTRACEPTIVE DISCONTINUATION - CONDOMS - WEALTH</a:t>
            </a:r>
            <a:r>
              <a:rPr lang="en-US" sz="1100" b="0" i="0" u="none" strike="noStrike" baseline="0" dirty="0"/>
              <a:t> </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Sheet1!$BY$2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Sheet1!$BZ$1:$CD$1</c:f>
              <c:strCache>
                <c:ptCount val="5"/>
                <c:pt idx="0">
                  <c:v>Poorest</c:v>
                </c:pt>
                <c:pt idx="1">
                  <c:v>Poorer</c:v>
                </c:pt>
                <c:pt idx="2">
                  <c:v>Middle</c:v>
                </c:pt>
                <c:pt idx="3">
                  <c:v>Richer</c:v>
                </c:pt>
                <c:pt idx="4">
                  <c:v>Richest</c:v>
                </c:pt>
              </c:strCache>
            </c:strRef>
          </c:cat>
          <c:val>
            <c:numRef>
              <c:f>Sheet1!$BZ$2:$CD$2</c:f>
              <c:numCache>
                <c:formatCode>###0.0%</c:formatCode>
                <c:ptCount val="5"/>
                <c:pt idx="0">
                  <c:v>2.1574145135158186E-2</c:v>
                </c:pt>
                <c:pt idx="1">
                  <c:v>5.242463958060288E-2</c:v>
                </c:pt>
                <c:pt idx="2">
                  <c:v>6.1573837506387327E-2</c:v>
                </c:pt>
                <c:pt idx="3">
                  <c:v>7.3999999999999996E-2</c:v>
                </c:pt>
                <c:pt idx="4">
                  <c:v>0.13400000000000001</c:v>
                </c:pt>
              </c:numCache>
            </c:numRef>
          </c:val>
          <c:extLst>
            <c:ext xmlns:c16="http://schemas.microsoft.com/office/drawing/2014/chart" uri="{C3380CC4-5D6E-409C-BE32-E72D297353CC}">
              <c16:uniqueId val="{00000000-3559-416B-94E3-341138CA1A79}"/>
            </c:ext>
          </c:extLst>
        </c:ser>
        <c:ser>
          <c:idx val="1"/>
          <c:order val="1"/>
          <c:tx>
            <c:strRef>
              <c:f>Sheet1!$BY$3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Sheet1!$BZ$1:$CD$1</c:f>
              <c:strCache>
                <c:ptCount val="5"/>
                <c:pt idx="0">
                  <c:v>Poorest</c:v>
                </c:pt>
                <c:pt idx="1">
                  <c:v>Poorer</c:v>
                </c:pt>
                <c:pt idx="2">
                  <c:v>Middle</c:v>
                </c:pt>
                <c:pt idx="3">
                  <c:v>Richer</c:v>
                </c:pt>
                <c:pt idx="4">
                  <c:v>Richest</c:v>
                </c:pt>
              </c:strCache>
            </c:strRef>
          </c:cat>
          <c:val>
            <c:numRef>
              <c:f>Sheet1!$BZ$3:$CD$3</c:f>
              <c:numCache>
                <c:formatCode>###0.0%</c:formatCode>
                <c:ptCount val="5"/>
                <c:pt idx="0" formatCode="####.0%">
                  <c:v>6.5621271518663711E-3</c:v>
                </c:pt>
                <c:pt idx="1">
                  <c:v>1.5228426395939087E-2</c:v>
                </c:pt>
                <c:pt idx="2">
                  <c:v>2.1265693056623111E-2</c:v>
                </c:pt>
                <c:pt idx="3">
                  <c:v>3.5999999999999997E-2</c:v>
                </c:pt>
                <c:pt idx="4">
                  <c:v>6.8124474348191758E-2</c:v>
                </c:pt>
              </c:numCache>
            </c:numRef>
          </c:val>
          <c:extLst>
            <c:ext xmlns:c16="http://schemas.microsoft.com/office/drawing/2014/chart" uri="{C3380CC4-5D6E-409C-BE32-E72D297353CC}">
              <c16:uniqueId val="{00000001-3559-416B-94E3-341138CA1A79}"/>
            </c:ext>
          </c:extLst>
        </c:ser>
        <c:ser>
          <c:idx val="2"/>
          <c:order val="2"/>
          <c:tx>
            <c:strRef>
              <c:f>Sheet1!$BY$4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Sheet1!$BZ$1:$CD$1</c:f>
              <c:strCache>
                <c:ptCount val="5"/>
                <c:pt idx="0">
                  <c:v>Poorest</c:v>
                </c:pt>
                <c:pt idx="1">
                  <c:v>Poorer</c:v>
                </c:pt>
                <c:pt idx="2">
                  <c:v>Middle</c:v>
                </c:pt>
                <c:pt idx="3">
                  <c:v>Richer</c:v>
                </c:pt>
                <c:pt idx="4">
                  <c:v>Richest</c:v>
                </c:pt>
              </c:strCache>
            </c:strRef>
          </c:cat>
          <c:val>
            <c:numRef>
              <c:f>Sheet1!$BZ$4:$CD$4</c:f>
              <c:numCache>
                <c:formatCode>0.0%</c:formatCode>
                <c:ptCount val="5"/>
                <c:pt idx="0">
                  <c:v>1.5012017983291815E-2</c:v>
                </c:pt>
                <c:pt idx="1">
                  <c:v>3.719621318466379E-2</c:v>
                </c:pt>
                <c:pt idx="2">
                  <c:v>4.0308144449764216E-2</c:v>
                </c:pt>
                <c:pt idx="3">
                  <c:v>3.7999999999999999E-2</c:v>
                </c:pt>
                <c:pt idx="4">
                  <c:v>6.587552565180825E-2</c:v>
                </c:pt>
              </c:numCache>
            </c:numRef>
          </c:val>
          <c:extLst>
            <c:ext xmlns:c16="http://schemas.microsoft.com/office/drawing/2014/chart" uri="{C3380CC4-5D6E-409C-BE32-E72D297353CC}">
              <c16:uniqueId val="{00000002-3559-416B-94E3-341138CA1A79}"/>
            </c:ext>
          </c:extLst>
        </c:ser>
        <c:dLbls>
          <c:dLblPos val="outEnd"/>
          <c:showLegendKey val="0"/>
          <c:showVal val="1"/>
          <c:showCatName val="0"/>
          <c:showSerName val="0"/>
          <c:showPercent val="0"/>
          <c:showBubbleSize val="0"/>
        </c:dLbls>
        <c:gapWidth val="219"/>
        <c:overlap val="-27"/>
        <c:axId val="501304944"/>
        <c:axId val="501309864"/>
      </c:barChart>
      <c:catAx>
        <c:axId val="50130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309864"/>
        <c:crosses val="autoZero"/>
        <c:auto val="1"/>
        <c:lblAlgn val="ctr"/>
        <c:lblOffset val="100"/>
        <c:noMultiLvlLbl val="0"/>
      </c:catAx>
      <c:valAx>
        <c:axId val="5013098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0130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CONDOMS - LIV CHLD AT 1ST USE</a:t>
            </a:r>
            <a:r>
              <a:rPr lang="en-US" sz="1100" b="0" i="0" u="none" strike="noStrike" baseline="0"/>
              <a:t> </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Sheet1!$DD$2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Sheet1!$DE$1:$DH$1</c:f>
              <c:strCache>
                <c:ptCount val="4"/>
                <c:pt idx="0">
                  <c:v>0</c:v>
                </c:pt>
                <c:pt idx="1">
                  <c:v>1</c:v>
                </c:pt>
                <c:pt idx="2">
                  <c:v>2</c:v>
                </c:pt>
                <c:pt idx="3">
                  <c:v>3+</c:v>
                </c:pt>
              </c:strCache>
            </c:strRef>
          </c:cat>
          <c:val>
            <c:numRef>
              <c:f>Sheet1!$DE$2:$DH$2</c:f>
              <c:numCache>
                <c:formatCode>###0.0%</c:formatCode>
                <c:ptCount val="4"/>
                <c:pt idx="0">
                  <c:v>0.51844262295081966</c:v>
                </c:pt>
                <c:pt idx="1">
                  <c:v>0.28699999999999998</c:v>
                </c:pt>
                <c:pt idx="2">
                  <c:v>7.1999999999999995E-2</c:v>
                </c:pt>
                <c:pt idx="3">
                  <c:v>0.08</c:v>
                </c:pt>
              </c:numCache>
            </c:numRef>
          </c:val>
          <c:extLst>
            <c:ext xmlns:c16="http://schemas.microsoft.com/office/drawing/2014/chart" uri="{C3380CC4-5D6E-409C-BE32-E72D297353CC}">
              <c16:uniqueId val="{00000000-D597-4822-A441-FE1BD303A93C}"/>
            </c:ext>
          </c:extLst>
        </c:ser>
        <c:ser>
          <c:idx val="1"/>
          <c:order val="1"/>
          <c:tx>
            <c:strRef>
              <c:f>Sheet1!$DD$3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Sheet1!$DE$1:$DH$1</c:f>
              <c:strCache>
                <c:ptCount val="4"/>
                <c:pt idx="0">
                  <c:v>0</c:v>
                </c:pt>
                <c:pt idx="1">
                  <c:v>1</c:v>
                </c:pt>
                <c:pt idx="2">
                  <c:v>2</c:v>
                </c:pt>
                <c:pt idx="3">
                  <c:v>3+</c:v>
                </c:pt>
              </c:strCache>
            </c:strRef>
          </c:cat>
          <c:val>
            <c:numRef>
              <c:f>Sheet1!$DE$3:$DH$3</c:f>
              <c:numCache>
                <c:formatCode>###0.0%</c:formatCode>
                <c:ptCount val="4"/>
                <c:pt idx="0">
                  <c:v>7.407407407407407E-2</c:v>
                </c:pt>
                <c:pt idx="1">
                  <c:v>0.11</c:v>
                </c:pt>
                <c:pt idx="2">
                  <c:v>3.6999999999999998E-2</c:v>
                </c:pt>
                <c:pt idx="3">
                  <c:v>4.2000000000000003E-2</c:v>
                </c:pt>
              </c:numCache>
            </c:numRef>
          </c:val>
          <c:extLst>
            <c:ext xmlns:c16="http://schemas.microsoft.com/office/drawing/2014/chart" uri="{C3380CC4-5D6E-409C-BE32-E72D297353CC}">
              <c16:uniqueId val="{00000001-D597-4822-A441-FE1BD303A93C}"/>
            </c:ext>
          </c:extLst>
        </c:ser>
        <c:ser>
          <c:idx val="2"/>
          <c:order val="2"/>
          <c:tx>
            <c:strRef>
              <c:f>Sheet1!$DD$4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Sheet1!$DE$1:$DH$1</c:f>
              <c:strCache>
                <c:ptCount val="4"/>
                <c:pt idx="0">
                  <c:v>0</c:v>
                </c:pt>
                <c:pt idx="1">
                  <c:v>1</c:v>
                </c:pt>
                <c:pt idx="2">
                  <c:v>2</c:v>
                </c:pt>
                <c:pt idx="3">
                  <c:v>3+</c:v>
                </c:pt>
              </c:strCache>
            </c:strRef>
          </c:cat>
          <c:val>
            <c:numRef>
              <c:f>Sheet1!$DE$4:$DH$4</c:f>
              <c:numCache>
                <c:formatCode>0.0%</c:formatCode>
                <c:ptCount val="4"/>
                <c:pt idx="0">
                  <c:v>0.44436854887674559</c:v>
                </c:pt>
                <c:pt idx="1">
                  <c:v>0.17699999999999999</c:v>
                </c:pt>
                <c:pt idx="2">
                  <c:v>3.4999999999999996E-2</c:v>
                </c:pt>
                <c:pt idx="3">
                  <c:v>3.7999999999999999E-2</c:v>
                </c:pt>
              </c:numCache>
            </c:numRef>
          </c:val>
          <c:extLst>
            <c:ext xmlns:c16="http://schemas.microsoft.com/office/drawing/2014/chart" uri="{C3380CC4-5D6E-409C-BE32-E72D297353CC}">
              <c16:uniqueId val="{00000002-D597-4822-A441-FE1BD303A93C}"/>
            </c:ext>
          </c:extLst>
        </c:ser>
        <c:dLbls>
          <c:dLblPos val="outEnd"/>
          <c:showLegendKey val="0"/>
          <c:showVal val="1"/>
          <c:showCatName val="0"/>
          <c:showSerName val="0"/>
          <c:showPercent val="0"/>
          <c:showBubbleSize val="0"/>
        </c:dLbls>
        <c:gapWidth val="219"/>
        <c:overlap val="-27"/>
        <c:axId val="457362848"/>
        <c:axId val="457360880"/>
      </c:barChart>
      <c:catAx>
        <c:axId val="457362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360880"/>
        <c:crosses val="autoZero"/>
        <c:auto val="1"/>
        <c:lblAlgn val="ctr"/>
        <c:lblOffset val="100"/>
        <c:noMultiLvlLbl val="0"/>
      </c:catAx>
      <c:valAx>
        <c:axId val="45736088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45736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i="0" u="none" strike="noStrike" baseline="0">
                <a:effectLst/>
              </a:rPr>
              <a:t>CONTRACEPTIVE DISCONTINUATION - CONDOMS - AGE</a:t>
            </a:r>
            <a:r>
              <a:rPr lang="en-US" sz="1100" b="0" i="0" u="none" strike="noStrike" baseline="0"/>
              <a:t> </a:t>
            </a:r>
            <a:endParaRPr lang="en-US" sz="1100"/>
          </a:p>
        </c:rich>
      </c:tx>
      <c:layout>
        <c:manualLayout>
          <c:xMode val="edge"/>
          <c:yMode val="edge"/>
          <c:x val="0.16151053013798111"/>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Sheet1!$ED$2</c:f>
              <c:strCache>
                <c:ptCount val="1"/>
                <c:pt idx="0">
                  <c:v>EVER USE</c:v>
                </c:pt>
              </c:strCache>
            </c:strRef>
          </c:tx>
          <c:spPr>
            <a:solidFill>
              <a:schemeClr val="accent1"/>
            </a:solidFill>
            <a:ln>
              <a:noFill/>
            </a:ln>
            <a:effectLst/>
          </c:spPr>
          <c:invertIfNegative val="0"/>
          <c:cat>
            <c:strRef>
              <c:f>Sheet1!$EE$1:$EG$1</c:f>
              <c:strCache>
                <c:ptCount val="3"/>
                <c:pt idx="0">
                  <c:v>15-24</c:v>
                </c:pt>
                <c:pt idx="1">
                  <c:v>25-34</c:v>
                </c:pt>
                <c:pt idx="2">
                  <c:v>35-49</c:v>
                </c:pt>
              </c:strCache>
            </c:strRef>
          </c:cat>
          <c:val>
            <c:numRef>
              <c:f>Sheet1!$EE$2:$EG$2</c:f>
              <c:numCache>
                <c:formatCode>###0.0%</c:formatCode>
                <c:ptCount val="3"/>
                <c:pt idx="0">
                  <c:v>9.8000000000000004E-2</c:v>
                </c:pt>
                <c:pt idx="1">
                  <c:v>0.13900000000000001</c:v>
                </c:pt>
                <c:pt idx="2">
                  <c:v>7.4999999999999997E-2</c:v>
                </c:pt>
              </c:numCache>
            </c:numRef>
          </c:val>
          <c:extLst>
            <c:ext xmlns:c16="http://schemas.microsoft.com/office/drawing/2014/chart" uri="{C3380CC4-5D6E-409C-BE32-E72D297353CC}">
              <c16:uniqueId val="{00000000-2590-4876-BA8A-D0EC22D79657}"/>
            </c:ext>
          </c:extLst>
        </c:ser>
        <c:ser>
          <c:idx val="1"/>
          <c:order val="1"/>
          <c:tx>
            <c:strRef>
              <c:f>Sheet1!$ED$3</c:f>
              <c:strCache>
                <c:ptCount val="1"/>
                <c:pt idx="0">
                  <c:v>CURRENT USE</c:v>
                </c:pt>
              </c:strCache>
            </c:strRef>
          </c:tx>
          <c:spPr>
            <a:solidFill>
              <a:schemeClr val="accent3"/>
            </a:solidFill>
            <a:ln>
              <a:noFill/>
            </a:ln>
            <a:effectLst/>
          </c:spPr>
          <c:invertIfNegative val="0"/>
          <c:cat>
            <c:strRef>
              <c:f>Sheet1!$EE$1:$EG$1</c:f>
              <c:strCache>
                <c:ptCount val="3"/>
                <c:pt idx="0">
                  <c:v>15-24</c:v>
                </c:pt>
                <c:pt idx="1">
                  <c:v>25-34</c:v>
                </c:pt>
                <c:pt idx="2">
                  <c:v>35-49</c:v>
                </c:pt>
              </c:strCache>
            </c:strRef>
          </c:cat>
          <c:val>
            <c:numRef>
              <c:f>Sheet1!$EE$3:$EG$3</c:f>
              <c:numCache>
                <c:formatCode>###0.0%</c:formatCode>
                <c:ptCount val="3"/>
                <c:pt idx="0">
                  <c:v>4.1000000000000002E-2</c:v>
                </c:pt>
                <c:pt idx="1">
                  <c:v>5.5E-2</c:v>
                </c:pt>
                <c:pt idx="2">
                  <c:v>2.7E-2</c:v>
                </c:pt>
              </c:numCache>
            </c:numRef>
          </c:val>
          <c:extLst>
            <c:ext xmlns:c16="http://schemas.microsoft.com/office/drawing/2014/chart" uri="{C3380CC4-5D6E-409C-BE32-E72D297353CC}">
              <c16:uniqueId val="{00000001-2590-4876-BA8A-D0EC22D79657}"/>
            </c:ext>
          </c:extLst>
        </c:ser>
        <c:ser>
          <c:idx val="2"/>
          <c:order val="2"/>
          <c:tx>
            <c:strRef>
              <c:f>Sheet1!$ED$4</c:f>
              <c:strCache>
                <c:ptCount val="1"/>
                <c:pt idx="0">
                  <c:v>DISCONTINUATION </c:v>
                </c:pt>
              </c:strCache>
            </c:strRef>
          </c:tx>
          <c:spPr>
            <a:solidFill>
              <a:schemeClr val="accent5"/>
            </a:solidFill>
            <a:ln>
              <a:noFill/>
            </a:ln>
            <a:effectLst/>
          </c:spPr>
          <c:invertIfNegative val="0"/>
          <c:cat>
            <c:strRef>
              <c:f>Sheet1!$EE$1:$EG$1</c:f>
              <c:strCache>
                <c:ptCount val="3"/>
                <c:pt idx="0">
                  <c:v>15-24</c:v>
                </c:pt>
                <c:pt idx="1">
                  <c:v>25-34</c:v>
                </c:pt>
                <c:pt idx="2">
                  <c:v>35-49</c:v>
                </c:pt>
              </c:strCache>
            </c:strRef>
          </c:cat>
          <c:val>
            <c:numRef>
              <c:f>Sheet1!$EE$4:$EG$4</c:f>
              <c:numCache>
                <c:formatCode>0.0%</c:formatCode>
                <c:ptCount val="3"/>
                <c:pt idx="0">
                  <c:v>5.7000000000000002E-2</c:v>
                </c:pt>
                <c:pt idx="1">
                  <c:v>8.4000000000000019E-2</c:v>
                </c:pt>
                <c:pt idx="2">
                  <c:v>4.8000000000000001E-2</c:v>
                </c:pt>
              </c:numCache>
            </c:numRef>
          </c:val>
          <c:extLst>
            <c:ext xmlns:c16="http://schemas.microsoft.com/office/drawing/2014/chart" uri="{C3380CC4-5D6E-409C-BE32-E72D297353CC}">
              <c16:uniqueId val="{00000002-2590-4876-BA8A-D0EC22D79657}"/>
            </c:ext>
          </c:extLst>
        </c:ser>
        <c:dLbls>
          <c:showLegendKey val="0"/>
          <c:showVal val="0"/>
          <c:showCatName val="0"/>
          <c:showSerName val="0"/>
          <c:showPercent val="0"/>
          <c:showBubbleSize val="0"/>
        </c:dLbls>
        <c:gapWidth val="219"/>
        <c:overlap val="-27"/>
        <c:axId val="538120800"/>
        <c:axId val="538126376"/>
      </c:barChart>
      <c:catAx>
        <c:axId val="5381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126376"/>
        <c:crosses val="autoZero"/>
        <c:auto val="1"/>
        <c:lblAlgn val="ctr"/>
        <c:lblOffset val="100"/>
        <c:noMultiLvlLbl val="0"/>
      </c:catAx>
      <c:valAx>
        <c:axId val="5381263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812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CONTRACEPTIVE DISCONTINUATION - IUD - CASTE</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Sheet1!$Q$2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Sheet1!$R$1:$U$1</c:f>
              <c:strCache>
                <c:ptCount val="4"/>
                <c:pt idx="0">
                  <c:v>Schedule caste</c:v>
                </c:pt>
                <c:pt idx="1">
                  <c:v>Schedule tribe</c:v>
                </c:pt>
                <c:pt idx="2">
                  <c:v>OBC</c:v>
                </c:pt>
                <c:pt idx="3">
                  <c:v>others</c:v>
                </c:pt>
              </c:strCache>
            </c:strRef>
          </c:cat>
          <c:val>
            <c:numRef>
              <c:f>Sheet1!$R$2:$U$2</c:f>
              <c:numCache>
                <c:formatCode>###0.0%</c:formatCode>
                <c:ptCount val="4"/>
                <c:pt idx="0">
                  <c:v>1.1254396248534583E-2</c:v>
                </c:pt>
                <c:pt idx="1">
                  <c:v>2.1538918597742131E-2</c:v>
                </c:pt>
                <c:pt idx="2">
                  <c:v>1.5740668588794512E-2</c:v>
                </c:pt>
                <c:pt idx="3">
                  <c:v>2.2186495176848876E-2</c:v>
                </c:pt>
              </c:numCache>
            </c:numRef>
          </c:val>
          <c:extLst>
            <c:ext xmlns:c16="http://schemas.microsoft.com/office/drawing/2014/chart" uri="{C3380CC4-5D6E-409C-BE32-E72D297353CC}">
              <c16:uniqueId val="{00000000-8090-4782-9284-DDB761A564FA}"/>
            </c:ext>
          </c:extLst>
        </c:ser>
        <c:ser>
          <c:idx val="1"/>
          <c:order val="1"/>
          <c:tx>
            <c:strRef>
              <c:f>Sheet1!$Q$3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Sheet1!$R$1:$U$1</c:f>
              <c:strCache>
                <c:ptCount val="4"/>
                <c:pt idx="0">
                  <c:v>Schedule caste</c:v>
                </c:pt>
                <c:pt idx="1">
                  <c:v>Schedule tribe</c:v>
                </c:pt>
                <c:pt idx="2">
                  <c:v>OBC</c:v>
                </c:pt>
                <c:pt idx="3">
                  <c:v>others</c:v>
                </c:pt>
              </c:strCache>
            </c:strRef>
          </c:cat>
          <c:val>
            <c:numRef>
              <c:f>Sheet1!$R$3:$U$3</c:f>
              <c:numCache>
                <c:formatCode>###0.0%</c:formatCode>
                <c:ptCount val="4"/>
                <c:pt idx="0" formatCode="####.0%">
                  <c:v>5.629838142153413E-3</c:v>
                </c:pt>
                <c:pt idx="1">
                  <c:v>1.4561664190193164E-2</c:v>
                </c:pt>
                <c:pt idx="2" formatCode="####.0%">
                  <c:v>8.1009503037856364E-3</c:v>
                </c:pt>
                <c:pt idx="3" formatCode="####.0%">
                  <c:v>1.2999999999999999E-2</c:v>
                </c:pt>
              </c:numCache>
            </c:numRef>
          </c:val>
          <c:extLst>
            <c:ext xmlns:c16="http://schemas.microsoft.com/office/drawing/2014/chart" uri="{C3380CC4-5D6E-409C-BE32-E72D297353CC}">
              <c16:uniqueId val="{00000001-8090-4782-9284-DDB761A564FA}"/>
            </c:ext>
          </c:extLst>
        </c:ser>
        <c:ser>
          <c:idx val="2"/>
          <c:order val="2"/>
          <c:tx>
            <c:strRef>
              <c:f>Sheet1!$Q$4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Sheet1!$R$1:$U$1</c:f>
              <c:strCache>
                <c:ptCount val="4"/>
                <c:pt idx="0">
                  <c:v>Schedule caste</c:v>
                </c:pt>
                <c:pt idx="1">
                  <c:v>Schedule tribe</c:v>
                </c:pt>
                <c:pt idx="2">
                  <c:v>OBC</c:v>
                </c:pt>
                <c:pt idx="3">
                  <c:v>others</c:v>
                </c:pt>
              </c:strCache>
            </c:strRef>
          </c:cat>
          <c:val>
            <c:numRef>
              <c:f>Sheet1!$R$4:$U$4</c:f>
              <c:numCache>
                <c:formatCode>0.0%</c:formatCode>
                <c:ptCount val="4"/>
                <c:pt idx="0">
                  <c:v>5.6245581063811704E-3</c:v>
                </c:pt>
                <c:pt idx="1">
                  <c:v>6.9772544075489672E-3</c:v>
                </c:pt>
                <c:pt idx="2">
                  <c:v>7.6397182850088761E-3</c:v>
                </c:pt>
                <c:pt idx="3">
                  <c:v>9.1864951768488769E-3</c:v>
                </c:pt>
              </c:numCache>
            </c:numRef>
          </c:val>
          <c:extLst>
            <c:ext xmlns:c16="http://schemas.microsoft.com/office/drawing/2014/chart" uri="{C3380CC4-5D6E-409C-BE32-E72D297353CC}">
              <c16:uniqueId val="{00000002-8090-4782-9284-DDB761A564FA}"/>
            </c:ext>
          </c:extLst>
        </c:ser>
        <c:dLbls>
          <c:dLblPos val="outEnd"/>
          <c:showLegendKey val="0"/>
          <c:showVal val="1"/>
          <c:showCatName val="0"/>
          <c:showSerName val="0"/>
          <c:showPercent val="0"/>
          <c:showBubbleSize val="0"/>
        </c:dLbls>
        <c:gapWidth val="219"/>
        <c:overlap val="-27"/>
        <c:axId val="453363192"/>
        <c:axId val="453361552"/>
      </c:barChart>
      <c:catAx>
        <c:axId val="45336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361552"/>
        <c:crosses val="autoZero"/>
        <c:auto val="1"/>
        <c:lblAlgn val="ctr"/>
        <c:lblOffset val="100"/>
        <c:noMultiLvlLbl val="0"/>
      </c:catAx>
      <c:valAx>
        <c:axId val="45336155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5336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r>
              <a:rPr lang="en-US"/>
              <a:t>Contraceptive discontinuation  - pills (by number of living children at first use)</a:t>
            </a:r>
          </a:p>
        </c:rich>
      </c:tx>
      <c:layout>
        <c:manualLayout>
          <c:xMode val="edge"/>
          <c:yMode val="edge"/>
          <c:x val="0.12413888888888888"/>
          <c:y val="5.5555555555555552E-2"/>
        </c:manualLayout>
      </c:layout>
      <c:overlay val="0"/>
      <c:spPr>
        <a:noFill/>
        <a:ln>
          <a:noFill/>
        </a:ln>
        <a:effectLst/>
      </c:spPr>
      <c:txPr>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'EVER USE'!$A$56</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USE'!$B$55:$E$55</c:f>
              <c:strCache>
                <c:ptCount val="4"/>
                <c:pt idx="0">
                  <c:v>0</c:v>
                </c:pt>
                <c:pt idx="1">
                  <c:v>1</c:v>
                </c:pt>
                <c:pt idx="2">
                  <c:v>2</c:v>
                </c:pt>
                <c:pt idx="3">
                  <c:v>3+</c:v>
                </c:pt>
              </c:strCache>
            </c:strRef>
          </c:cat>
          <c:val>
            <c:numRef>
              <c:f>'EVER USE'!$B$56:$E$56</c:f>
              <c:numCache>
                <c:formatCode>###0.0%</c:formatCode>
                <c:ptCount val="4"/>
                <c:pt idx="0">
                  <c:v>0.52453653217011997</c:v>
                </c:pt>
                <c:pt idx="1">
                  <c:v>0.50409676160749117</c:v>
                </c:pt>
                <c:pt idx="2">
                  <c:v>0.29130087789305664</c:v>
                </c:pt>
                <c:pt idx="3">
                  <c:v>0.63600000000000001</c:v>
                </c:pt>
              </c:numCache>
            </c:numRef>
          </c:val>
          <c:extLst>
            <c:ext xmlns:c16="http://schemas.microsoft.com/office/drawing/2014/chart" uri="{C3380CC4-5D6E-409C-BE32-E72D297353CC}">
              <c16:uniqueId val="{00000000-A7B3-4123-A15D-0D2522DFAF5E}"/>
            </c:ext>
          </c:extLst>
        </c:ser>
        <c:ser>
          <c:idx val="1"/>
          <c:order val="1"/>
          <c:tx>
            <c:strRef>
              <c:f>'EVER USE'!$A$57</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USE'!$B$55:$E$55</c:f>
              <c:strCache>
                <c:ptCount val="4"/>
                <c:pt idx="0">
                  <c:v>0</c:v>
                </c:pt>
                <c:pt idx="1">
                  <c:v>1</c:v>
                </c:pt>
                <c:pt idx="2">
                  <c:v>2</c:v>
                </c:pt>
                <c:pt idx="3">
                  <c:v>3+</c:v>
                </c:pt>
              </c:strCache>
            </c:strRef>
          </c:cat>
          <c:val>
            <c:numRef>
              <c:f>'EVER USE'!$B$57:$E$57</c:f>
              <c:numCache>
                <c:formatCode>###0.0%</c:formatCode>
                <c:ptCount val="4"/>
                <c:pt idx="0">
                  <c:v>0.24561403508771928</c:v>
                </c:pt>
                <c:pt idx="1">
                  <c:v>0.27556596409055423</c:v>
                </c:pt>
                <c:pt idx="2">
                  <c:v>0.1827613727055068</c:v>
                </c:pt>
                <c:pt idx="3">
                  <c:v>0.38775156992797499</c:v>
                </c:pt>
              </c:numCache>
            </c:numRef>
          </c:val>
          <c:extLst>
            <c:ext xmlns:c16="http://schemas.microsoft.com/office/drawing/2014/chart" uri="{C3380CC4-5D6E-409C-BE32-E72D297353CC}">
              <c16:uniqueId val="{00000001-A7B3-4123-A15D-0D2522DFAF5E}"/>
            </c:ext>
          </c:extLst>
        </c:ser>
        <c:ser>
          <c:idx val="2"/>
          <c:order val="2"/>
          <c:tx>
            <c:strRef>
              <c:f>'EVER USE'!$A$58</c:f>
              <c:strCache>
                <c:ptCount val="1"/>
                <c:pt idx="0">
                  <c:v>DISCONTINUATION</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USE'!$B$55:$E$55</c:f>
              <c:strCache>
                <c:ptCount val="4"/>
                <c:pt idx="0">
                  <c:v>0</c:v>
                </c:pt>
                <c:pt idx="1">
                  <c:v>1</c:v>
                </c:pt>
                <c:pt idx="2">
                  <c:v>2</c:v>
                </c:pt>
                <c:pt idx="3">
                  <c:v>3+</c:v>
                </c:pt>
              </c:strCache>
            </c:strRef>
          </c:cat>
          <c:val>
            <c:numRef>
              <c:f>'EVER USE'!$B$58:$E$58</c:f>
              <c:numCache>
                <c:formatCode>0.0%</c:formatCode>
                <c:ptCount val="4"/>
                <c:pt idx="0">
                  <c:v>0.27892249708240069</c:v>
                </c:pt>
                <c:pt idx="1">
                  <c:v>0.22853079751693695</c:v>
                </c:pt>
                <c:pt idx="2">
                  <c:v>0.10853950518754985</c:v>
                </c:pt>
                <c:pt idx="3">
                  <c:v>0.24824843007202502</c:v>
                </c:pt>
              </c:numCache>
            </c:numRef>
          </c:val>
          <c:extLst>
            <c:ext xmlns:c16="http://schemas.microsoft.com/office/drawing/2014/chart" uri="{C3380CC4-5D6E-409C-BE32-E72D297353CC}">
              <c16:uniqueId val="{00000002-A7B3-4123-A15D-0D2522DFAF5E}"/>
            </c:ext>
          </c:extLst>
        </c:ser>
        <c:dLbls>
          <c:dLblPos val="inEnd"/>
          <c:showLegendKey val="0"/>
          <c:showVal val="1"/>
          <c:showCatName val="0"/>
          <c:showSerName val="0"/>
          <c:showPercent val="0"/>
          <c:showBubbleSize val="0"/>
        </c:dLbls>
        <c:gapWidth val="65"/>
        <c:axId val="370420319"/>
        <c:axId val="370421567"/>
      </c:barChart>
      <c:catAx>
        <c:axId val="37042031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370421567"/>
        <c:crosses val="autoZero"/>
        <c:auto val="1"/>
        <c:lblAlgn val="ctr"/>
        <c:lblOffset val="100"/>
        <c:noMultiLvlLbl val="0"/>
      </c:catAx>
      <c:valAx>
        <c:axId val="37042156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370420319"/>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solidFill>
            <a:sysClr val="windowText" lastClr="000000"/>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CONTRACEPTIVE DISCONTINUATION - IUD-RESI</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Sheet1!$AP$2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Sheet1!$AQ$1:$AR$1</c:f>
              <c:strCache>
                <c:ptCount val="2"/>
                <c:pt idx="0">
                  <c:v>Urban</c:v>
                </c:pt>
                <c:pt idx="1">
                  <c:v>Rural</c:v>
                </c:pt>
              </c:strCache>
            </c:strRef>
          </c:cat>
          <c:val>
            <c:numRef>
              <c:f>Sheet1!$AQ$2:$AR$2</c:f>
              <c:numCache>
                <c:formatCode>###0.0%</c:formatCode>
                <c:ptCount val="2"/>
                <c:pt idx="0">
                  <c:v>3.0925925925925926E-2</c:v>
                </c:pt>
                <c:pt idx="1">
                  <c:v>1.3945139911634758E-2</c:v>
                </c:pt>
              </c:numCache>
            </c:numRef>
          </c:val>
          <c:extLst>
            <c:ext xmlns:c16="http://schemas.microsoft.com/office/drawing/2014/chart" uri="{C3380CC4-5D6E-409C-BE32-E72D297353CC}">
              <c16:uniqueId val="{00000000-2E9E-4F84-8853-8B5132A14B8A}"/>
            </c:ext>
          </c:extLst>
        </c:ser>
        <c:ser>
          <c:idx val="1"/>
          <c:order val="1"/>
          <c:tx>
            <c:strRef>
              <c:f>Sheet1!$AP$3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Sheet1!$AQ$1:$AR$1</c:f>
              <c:strCache>
                <c:ptCount val="2"/>
                <c:pt idx="0">
                  <c:v>Urban</c:v>
                </c:pt>
                <c:pt idx="1">
                  <c:v>Rural</c:v>
                </c:pt>
              </c:strCache>
            </c:strRef>
          </c:cat>
          <c:val>
            <c:numRef>
              <c:f>Sheet1!$AQ$3:$AR$3</c:f>
              <c:numCache>
                <c:formatCode>####.0%</c:formatCode>
                <c:ptCount val="2"/>
                <c:pt idx="0" formatCode="###0.0%">
                  <c:v>1.462962962962963E-2</c:v>
                </c:pt>
                <c:pt idx="1">
                  <c:v>8.1869193266488824E-3</c:v>
                </c:pt>
              </c:numCache>
            </c:numRef>
          </c:val>
          <c:extLst>
            <c:ext xmlns:c16="http://schemas.microsoft.com/office/drawing/2014/chart" uri="{C3380CC4-5D6E-409C-BE32-E72D297353CC}">
              <c16:uniqueId val="{00000001-2E9E-4F84-8853-8B5132A14B8A}"/>
            </c:ext>
          </c:extLst>
        </c:ser>
        <c:ser>
          <c:idx val="2"/>
          <c:order val="2"/>
          <c:tx>
            <c:strRef>
              <c:f>Sheet1!$AP$4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Sheet1!$AQ$1:$AR$1</c:f>
              <c:strCache>
                <c:ptCount val="2"/>
                <c:pt idx="0">
                  <c:v>Urban</c:v>
                </c:pt>
                <c:pt idx="1">
                  <c:v>Rural</c:v>
                </c:pt>
              </c:strCache>
            </c:strRef>
          </c:cat>
          <c:val>
            <c:numRef>
              <c:f>Sheet1!$AQ$4:$AR$4</c:f>
              <c:numCache>
                <c:formatCode>0.0%</c:formatCode>
                <c:ptCount val="2"/>
                <c:pt idx="0">
                  <c:v>1.6296296296296295E-2</c:v>
                </c:pt>
                <c:pt idx="1">
                  <c:v>5.7582205849858754E-3</c:v>
                </c:pt>
              </c:numCache>
            </c:numRef>
          </c:val>
          <c:extLst>
            <c:ext xmlns:c16="http://schemas.microsoft.com/office/drawing/2014/chart" uri="{C3380CC4-5D6E-409C-BE32-E72D297353CC}">
              <c16:uniqueId val="{00000002-2E9E-4F84-8853-8B5132A14B8A}"/>
            </c:ext>
          </c:extLst>
        </c:ser>
        <c:dLbls>
          <c:dLblPos val="outEnd"/>
          <c:showLegendKey val="0"/>
          <c:showVal val="1"/>
          <c:showCatName val="0"/>
          <c:showSerName val="0"/>
          <c:showPercent val="0"/>
          <c:showBubbleSize val="0"/>
        </c:dLbls>
        <c:gapWidth val="219"/>
        <c:overlap val="-27"/>
        <c:axId val="453360896"/>
        <c:axId val="453357944"/>
      </c:barChart>
      <c:catAx>
        <c:axId val="45336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357944"/>
        <c:crosses val="autoZero"/>
        <c:auto val="1"/>
        <c:lblAlgn val="ctr"/>
        <c:lblOffset val="100"/>
        <c:noMultiLvlLbl val="0"/>
      </c:catAx>
      <c:valAx>
        <c:axId val="45335794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453360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CONTRACEPTIVE DISCONTINUATION - IUD-EDU</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Sheet1!$BP$2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Sheet1!$BQ$1:$BT$1</c:f>
              <c:strCache>
                <c:ptCount val="4"/>
                <c:pt idx="0">
                  <c:v>No education</c:v>
                </c:pt>
                <c:pt idx="1">
                  <c:v>Primary</c:v>
                </c:pt>
                <c:pt idx="2">
                  <c:v>Secondary</c:v>
                </c:pt>
                <c:pt idx="3">
                  <c:v>Higher</c:v>
                </c:pt>
              </c:strCache>
            </c:strRef>
          </c:cat>
          <c:val>
            <c:numRef>
              <c:f>Sheet1!$BQ$2:$BT$2</c:f>
              <c:numCache>
                <c:formatCode>###0.0%</c:formatCode>
                <c:ptCount val="4"/>
                <c:pt idx="0" formatCode="####.0%">
                  <c:v>5.9903838574919214E-3</c:v>
                </c:pt>
                <c:pt idx="1">
                  <c:v>1.5033072760072159E-2</c:v>
                </c:pt>
                <c:pt idx="2">
                  <c:v>2.7760252365930601E-2</c:v>
                </c:pt>
                <c:pt idx="3">
                  <c:v>4.9251870324189519E-2</c:v>
                </c:pt>
              </c:numCache>
            </c:numRef>
          </c:val>
          <c:extLst>
            <c:ext xmlns:c16="http://schemas.microsoft.com/office/drawing/2014/chart" uri="{C3380CC4-5D6E-409C-BE32-E72D297353CC}">
              <c16:uniqueId val="{00000000-5820-41B2-8046-965D48D9ADD8}"/>
            </c:ext>
          </c:extLst>
        </c:ser>
        <c:ser>
          <c:idx val="1"/>
          <c:order val="1"/>
          <c:tx>
            <c:strRef>
              <c:f>Sheet1!$BP$3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Sheet1!$BQ$1:$BT$1</c:f>
              <c:strCache>
                <c:ptCount val="4"/>
                <c:pt idx="0">
                  <c:v>No education</c:v>
                </c:pt>
                <c:pt idx="1">
                  <c:v>Primary</c:v>
                </c:pt>
                <c:pt idx="2">
                  <c:v>Secondary</c:v>
                </c:pt>
                <c:pt idx="3">
                  <c:v>Higher</c:v>
                </c:pt>
              </c:strCache>
            </c:strRef>
          </c:cat>
          <c:val>
            <c:numRef>
              <c:f>Sheet1!$BQ$3:$BT$3</c:f>
              <c:numCache>
                <c:formatCode>####.0%</c:formatCode>
                <c:ptCount val="4"/>
                <c:pt idx="0">
                  <c:v>2.7565566669291957E-3</c:v>
                </c:pt>
                <c:pt idx="1">
                  <c:v>8.4159903817252781E-3</c:v>
                </c:pt>
                <c:pt idx="2" formatCode="###0.0%">
                  <c:v>1.6405510568934693E-2</c:v>
                </c:pt>
                <c:pt idx="3" formatCode="###0.0%">
                  <c:v>2.3052959501557634E-2</c:v>
                </c:pt>
              </c:numCache>
            </c:numRef>
          </c:val>
          <c:extLst>
            <c:ext xmlns:c16="http://schemas.microsoft.com/office/drawing/2014/chart" uri="{C3380CC4-5D6E-409C-BE32-E72D297353CC}">
              <c16:uniqueId val="{00000001-5820-41B2-8046-965D48D9ADD8}"/>
            </c:ext>
          </c:extLst>
        </c:ser>
        <c:ser>
          <c:idx val="2"/>
          <c:order val="2"/>
          <c:tx>
            <c:strRef>
              <c:f>Sheet1!$BP$4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Sheet1!$BQ$1:$BT$1</c:f>
              <c:strCache>
                <c:ptCount val="4"/>
                <c:pt idx="0">
                  <c:v>No education</c:v>
                </c:pt>
                <c:pt idx="1">
                  <c:v>Primary</c:v>
                </c:pt>
                <c:pt idx="2">
                  <c:v>Secondary</c:v>
                </c:pt>
                <c:pt idx="3">
                  <c:v>Higher</c:v>
                </c:pt>
              </c:strCache>
            </c:strRef>
          </c:cat>
          <c:val>
            <c:numRef>
              <c:f>Sheet1!$BQ$4:$BT$4</c:f>
              <c:numCache>
                <c:formatCode>0.0%</c:formatCode>
                <c:ptCount val="4"/>
                <c:pt idx="0">
                  <c:v>3.2338271905627256E-3</c:v>
                </c:pt>
                <c:pt idx="1">
                  <c:v>6.6170823783468814E-3</c:v>
                </c:pt>
                <c:pt idx="2">
                  <c:v>1.1354741796995908E-2</c:v>
                </c:pt>
                <c:pt idx="3">
                  <c:v>2.6198910822631885E-2</c:v>
                </c:pt>
              </c:numCache>
            </c:numRef>
          </c:val>
          <c:extLst>
            <c:ext xmlns:c16="http://schemas.microsoft.com/office/drawing/2014/chart" uri="{C3380CC4-5D6E-409C-BE32-E72D297353CC}">
              <c16:uniqueId val="{00000002-5820-41B2-8046-965D48D9ADD8}"/>
            </c:ext>
          </c:extLst>
        </c:ser>
        <c:dLbls>
          <c:dLblPos val="outEnd"/>
          <c:showLegendKey val="0"/>
          <c:showVal val="1"/>
          <c:showCatName val="0"/>
          <c:showSerName val="0"/>
          <c:showPercent val="0"/>
          <c:showBubbleSize val="0"/>
        </c:dLbls>
        <c:gapWidth val="219"/>
        <c:overlap val="-27"/>
        <c:axId val="506011320"/>
        <c:axId val="506011648"/>
      </c:barChart>
      <c:catAx>
        <c:axId val="50601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011648"/>
        <c:crosses val="autoZero"/>
        <c:auto val="1"/>
        <c:lblAlgn val="ctr"/>
        <c:lblOffset val="100"/>
        <c:noMultiLvlLbl val="0"/>
      </c:catAx>
      <c:valAx>
        <c:axId val="5060116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06011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CONTRACEPTIVE DISCONTINUATION - IUD-WEALTH</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Sheet1!$CT$2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Sheet1!$CU$1:$CY$1</c:f>
              <c:strCache>
                <c:ptCount val="5"/>
                <c:pt idx="0">
                  <c:v>Poorest</c:v>
                </c:pt>
                <c:pt idx="1">
                  <c:v>Poorer</c:v>
                </c:pt>
                <c:pt idx="2">
                  <c:v>Middle</c:v>
                </c:pt>
                <c:pt idx="3">
                  <c:v>Richer</c:v>
                </c:pt>
                <c:pt idx="4">
                  <c:v>Richest</c:v>
                </c:pt>
              </c:strCache>
            </c:strRef>
          </c:cat>
          <c:val>
            <c:numRef>
              <c:f>Sheet1!$CU$2:$CY$2</c:f>
              <c:numCache>
                <c:formatCode>###0.0%</c:formatCode>
                <c:ptCount val="5"/>
                <c:pt idx="0" formatCode="####.0%">
                  <c:v>9.3784636371387169E-3</c:v>
                </c:pt>
                <c:pt idx="1">
                  <c:v>1.9806842363725652E-2</c:v>
                </c:pt>
                <c:pt idx="2">
                  <c:v>1.9943748401943236E-2</c:v>
                </c:pt>
                <c:pt idx="3">
                  <c:v>1.9993335554815063E-2</c:v>
                </c:pt>
                <c:pt idx="4">
                  <c:v>4.4388609715242874E-2</c:v>
                </c:pt>
              </c:numCache>
            </c:numRef>
          </c:val>
          <c:extLst>
            <c:ext xmlns:c16="http://schemas.microsoft.com/office/drawing/2014/chart" uri="{C3380CC4-5D6E-409C-BE32-E72D297353CC}">
              <c16:uniqueId val="{00000000-1C26-4E44-A666-B86790FAAF4A}"/>
            </c:ext>
          </c:extLst>
        </c:ser>
        <c:ser>
          <c:idx val="1"/>
          <c:order val="1"/>
          <c:tx>
            <c:strRef>
              <c:f>Sheet1!$CT$3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Sheet1!$CU$1:$CY$1</c:f>
              <c:strCache>
                <c:ptCount val="5"/>
                <c:pt idx="0">
                  <c:v>Poorest</c:v>
                </c:pt>
                <c:pt idx="1">
                  <c:v>Poorer</c:v>
                </c:pt>
                <c:pt idx="2">
                  <c:v>Middle</c:v>
                </c:pt>
                <c:pt idx="3">
                  <c:v>Richer</c:v>
                </c:pt>
                <c:pt idx="4">
                  <c:v>Richest</c:v>
                </c:pt>
              </c:strCache>
            </c:strRef>
          </c:cat>
          <c:val>
            <c:numRef>
              <c:f>Sheet1!$CU$3:$CY$3</c:f>
              <c:numCache>
                <c:formatCode>###0.0%</c:formatCode>
                <c:ptCount val="5"/>
                <c:pt idx="0" formatCode="####.0%">
                  <c:v>6.0507925686040563E-3</c:v>
                </c:pt>
                <c:pt idx="1">
                  <c:v>1.1134763386278041E-2</c:v>
                </c:pt>
                <c:pt idx="2">
                  <c:v>1.2042018959774532E-2</c:v>
                </c:pt>
                <c:pt idx="3" formatCode="####.0%">
                  <c:v>9.6795727636849131E-3</c:v>
                </c:pt>
                <c:pt idx="4">
                  <c:v>1.59798149705635E-2</c:v>
                </c:pt>
              </c:numCache>
            </c:numRef>
          </c:val>
          <c:extLst>
            <c:ext xmlns:c16="http://schemas.microsoft.com/office/drawing/2014/chart" uri="{C3380CC4-5D6E-409C-BE32-E72D297353CC}">
              <c16:uniqueId val="{00000001-1C26-4E44-A666-B86790FAAF4A}"/>
            </c:ext>
          </c:extLst>
        </c:ser>
        <c:ser>
          <c:idx val="2"/>
          <c:order val="2"/>
          <c:tx>
            <c:strRef>
              <c:f>Sheet1!$CT$4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Sheet1!$CU$1:$CY$1</c:f>
              <c:strCache>
                <c:ptCount val="5"/>
                <c:pt idx="0">
                  <c:v>Poorest</c:v>
                </c:pt>
                <c:pt idx="1">
                  <c:v>Poorer</c:v>
                </c:pt>
                <c:pt idx="2">
                  <c:v>Middle</c:v>
                </c:pt>
                <c:pt idx="3">
                  <c:v>Richer</c:v>
                </c:pt>
                <c:pt idx="4">
                  <c:v>Richest</c:v>
                </c:pt>
              </c:strCache>
            </c:strRef>
          </c:cat>
          <c:val>
            <c:numRef>
              <c:f>Sheet1!$CU$4:$CY$4</c:f>
              <c:numCache>
                <c:formatCode>0.0%</c:formatCode>
                <c:ptCount val="5"/>
                <c:pt idx="0">
                  <c:v>3.3276710685346605E-3</c:v>
                </c:pt>
                <c:pt idx="1">
                  <c:v>8.6720789774476104E-3</c:v>
                </c:pt>
                <c:pt idx="2">
                  <c:v>7.9017294421687041E-3</c:v>
                </c:pt>
                <c:pt idx="3">
                  <c:v>1.031376279113015E-2</c:v>
                </c:pt>
                <c:pt idx="4">
                  <c:v>2.8408794744679375E-2</c:v>
                </c:pt>
              </c:numCache>
            </c:numRef>
          </c:val>
          <c:extLst>
            <c:ext xmlns:c16="http://schemas.microsoft.com/office/drawing/2014/chart" uri="{C3380CC4-5D6E-409C-BE32-E72D297353CC}">
              <c16:uniqueId val="{00000002-1C26-4E44-A666-B86790FAAF4A}"/>
            </c:ext>
          </c:extLst>
        </c:ser>
        <c:dLbls>
          <c:dLblPos val="outEnd"/>
          <c:showLegendKey val="0"/>
          <c:showVal val="1"/>
          <c:showCatName val="0"/>
          <c:showSerName val="0"/>
          <c:showPercent val="0"/>
          <c:showBubbleSize val="0"/>
        </c:dLbls>
        <c:gapWidth val="219"/>
        <c:overlap val="-27"/>
        <c:axId val="506009680"/>
        <c:axId val="506005416"/>
      </c:barChart>
      <c:catAx>
        <c:axId val="50600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6005416"/>
        <c:crosses val="autoZero"/>
        <c:auto val="1"/>
        <c:lblAlgn val="ctr"/>
        <c:lblOffset val="100"/>
        <c:noMultiLvlLbl val="0"/>
      </c:catAx>
      <c:valAx>
        <c:axId val="50600541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0600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CONTRACEPTIVE DISCONTINUATION - IUD - LIV CHLD AT 1ST USE</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Sheet1!$DV$2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Sheet1!$DW$1:$DZ$1</c:f>
              <c:strCache>
                <c:ptCount val="4"/>
                <c:pt idx="0">
                  <c:v>0</c:v>
                </c:pt>
                <c:pt idx="1">
                  <c:v>1</c:v>
                </c:pt>
                <c:pt idx="2">
                  <c:v>2</c:v>
                </c:pt>
                <c:pt idx="3">
                  <c:v>3+</c:v>
                </c:pt>
              </c:strCache>
            </c:strRef>
          </c:cat>
          <c:val>
            <c:numRef>
              <c:f>Sheet1!$DW$2:$DZ$2</c:f>
              <c:numCache>
                <c:formatCode>###0.0%</c:formatCode>
                <c:ptCount val="4"/>
                <c:pt idx="0">
                  <c:v>4.7034764826175871E-2</c:v>
                </c:pt>
                <c:pt idx="1">
                  <c:v>9.7610574478901882E-2</c:v>
                </c:pt>
                <c:pt idx="2">
                  <c:v>3.9488017429193903E-2</c:v>
                </c:pt>
                <c:pt idx="3">
                  <c:v>6.2E-2</c:v>
                </c:pt>
              </c:numCache>
            </c:numRef>
          </c:val>
          <c:extLst>
            <c:ext xmlns:c16="http://schemas.microsoft.com/office/drawing/2014/chart" uri="{C3380CC4-5D6E-409C-BE32-E72D297353CC}">
              <c16:uniqueId val="{00000000-55CE-4F18-90D3-885B8EBDB691}"/>
            </c:ext>
          </c:extLst>
        </c:ser>
        <c:ser>
          <c:idx val="1"/>
          <c:order val="1"/>
          <c:tx>
            <c:strRef>
              <c:f>Sheet1!$DV$3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Sheet1!$DW$1:$DZ$1</c:f>
              <c:strCache>
                <c:ptCount val="4"/>
                <c:pt idx="0">
                  <c:v>0</c:v>
                </c:pt>
                <c:pt idx="1">
                  <c:v>1</c:v>
                </c:pt>
                <c:pt idx="2">
                  <c:v>2</c:v>
                </c:pt>
                <c:pt idx="3">
                  <c:v>3+</c:v>
                </c:pt>
              </c:strCache>
            </c:strRef>
          </c:cat>
          <c:val>
            <c:numRef>
              <c:f>Sheet1!$DW$3:$DZ$3</c:f>
              <c:numCache>
                <c:formatCode>###0.0%</c:formatCode>
                <c:ptCount val="4"/>
                <c:pt idx="0">
                  <c:v>2.0576131687242798E-2</c:v>
                </c:pt>
                <c:pt idx="1">
                  <c:v>4.8296898830706668E-2</c:v>
                </c:pt>
                <c:pt idx="2">
                  <c:v>2.2578890097932534E-2</c:v>
                </c:pt>
                <c:pt idx="3">
                  <c:v>3.7999999999999999E-2</c:v>
                </c:pt>
              </c:numCache>
            </c:numRef>
          </c:val>
          <c:extLst>
            <c:ext xmlns:c16="http://schemas.microsoft.com/office/drawing/2014/chart" uri="{C3380CC4-5D6E-409C-BE32-E72D297353CC}">
              <c16:uniqueId val="{00000001-55CE-4F18-90D3-885B8EBDB691}"/>
            </c:ext>
          </c:extLst>
        </c:ser>
        <c:ser>
          <c:idx val="2"/>
          <c:order val="2"/>
          <c:tx>
            <c:strRef>
              <c:f>Sheet1!$DV$4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Sheet1!$DW$1:$DZ$1</c:f>
              <c:strCache>
                <c:ptCount val="4"/>
                <c:pt idx="0">
                  <c:v>0</c:v>
                </c:pt>
                <c:pt idx="1">
                  <c:v>1</c:v>
                </c:pt>
                <c:pt idx="2">
                  <c:v>2</c:v>
                </c:pt>
                <c:pt idx="3">
                  <c:v>3+</c:v>
                </c:pt>
              </c:strCache>
            </c:strRef>
          </c:cat>
          <c:val>
            <c:numRef>
              <c:f>Sheet1!$DW$4:$DZ$4</c:f>
              <c:numCache>
                <c:formatCode>0.0%</c:formatCode>
                <c:ptCount val="4"/>
                <c:pt idx="0">
                  <c:v>2.6458633138933072E-2</c:v>
                </c:pt>
                <c:pt idx="1">
                  <c:v>4.9313675648195214E-2</c:v>
                </c:pt>
                <c:pt idx="2">
                  <c:v>1.6909127331261369E-2</c:v>
                </c:pt>
                <c:pt idx="3">
                  <c:v>2.4E-2</c:v>
                </c:pt>
              </c:numCache>
            </c:numRef>
          </c:val>
          <c:extLst>
            <c:ext xmlns:c16="http://schemas.microsoft.com/office/drawing/2014/chart" uri="{C3380CC4-5D6E-409C-BE32-E72D297353CC}">
              <c16:uniqueId val="{00000002-55CE-4F18-90D3-885B8EBDB691}"/>
            </c:ext>
          </c:extLst>
        </c:ser>
        <c:dLbls>
          <c:dLblPos val="outEnd"/>
          <c:showLegendKey val="0"/>
          <c:showVal val="1"/>
          <c:showCatName val="0"/>
          <c:showSerName val="0"/>
          <c:showPercent val="0"/>
          <c:showBubbleSize val="0"/>
        </c:dLbls>
        <c:gapWidth val="219"/>
        <c:overlap val="-27"/>
        <c:axId val="505192040"/>
        <c:axId val="505194992"/>
      </c:barChart>
      <c:catAx>
        <c:axId val="505192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194992"/>
        <c:crosses val="autoZero"/>
        <c:auto val="1"/>
        <c:lblAlgn val="ctr"/>
        <c:lblOffset val="100"/>
        <c:noMultiLvlLbl val="0"/>
      </c:catAx>
      <c:valAx>
        <c:axId val="50519499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505192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CONTRACEPTIVE DISCONTINUATION - IUD- AGE IN 5 YEAR GROUPS</a:t>
            </a:r>
            <a:r>
              <a:rPr lang="en-US" sz="1400" b="0" i="0" u="none" strike="noStrike"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Sheet1!$EV$2</c:f>
              <c:strCache>
                <c:ptCount val="1"/>
                <c:pt idx="0">
                  <c:v>EVER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Sheet1!$EW$1:$EY$1</c:f>
              <c:strCache>
                <c:ptCount val="3"/>
                <c:pt idx="0">
                  <c:v>15-24</c:v>
                </c:pt>
                <c:pt idx="1">
                  <c:v>25-34</c:v>
                </c:pt>
                <c:pt idx="2">
                  <c:v>35-49</c:v>
                </c:pt>
              </c:strCache>
            </c:strRef>
          </c:cat>
          <c:val>
            <c:numRef>
              <c:f>Sheet1!$EW$2:$EY$2</c:f>
              <c:numCache>
                <c:formatCode>###0.0%</c:formatCode>
                <c:ptCount val="3"/>
                <c:pt idx="0" formatCode="####.0%">
                  <c:v>2.1999999999999999E-2</c:v>
                </c:pt>
                <c:pt idx="1">
                  <c:v>4.5999999999999999E-2</c:v>
                </c:pt>
                <c:pt idx="2">
                  <c:v>3.7999999999999999E-2</c:v>
                </c:pt>
              </c:numCache>
            </c:numRef>
          </c:val>
          <c:extLst>
            <c:ext xmlns:c16="http://schemas.microsoft.com/office/drawing/2014/chart" uri="{C3380CC4-5D6E-409C-BE32-E72D297353CC}">
              <c16:uniqueId val="{00000000-07E2-4F49-A8E0-FC7D05168872}"/>
            </c:ext>
          </c:extLst>
        </c:ser>
        <c:ser>
          <c:idx val="1"/>
          <c:order val="1"/>
          <c:tx>
            <c:strRef>
              <c:f>Sheet1!$EV$3</c:f>
              <c:strCache>
                <c:ptCount val="1"/>
                <c:pt idx="0">
                  <c:v>CURRENT USE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Sheet1!$EW$1:$EY$1</c:f>
              <c:strCache>
                <c:ptCount val="3"/>
                <c:pt idx="0">
                  <c:v>15-24</c:v>
                </c:pt>
                <c:pt idx="1">
                  <c:v>25-34</c:v>
                </c:pt>
                <c:pt idx="2">
                  <c:v>35-49</c:v>
                </c:pt>
              </c:strCache>
            </c:strRef>
          </c:cat>
          <c:val>
            <c:numRef>
              <c:f>Sheet1!$EW$3:$EY$3</c:f>
              <c:numCache>
                <c:formatCode>###0.0%</c:formatCode>
                <c:ptCount val="3"/>
                <c:pt idx="0" formatCode="####.0%">
                  <c:v>1.7999999999999999E-2</c:v>
                </c:pt>
                <c:pt idx="1">
                  <c:v>2.8000000000000001E-2</c:v>
                </c:pt>
                <c:pt idx="2" formatCode="####.0%">
                  <c:v>1.0999999999999999E-2</c:v>
                </c:pt>
              </c:numCache>
            </c:numRef>
          </c:val>
          <c:extLst>
            <c:ext xmlns:c16="http://schemas.microsoft.com/office/drawing/2014/chart" uri="{C3380CC4-5D6E-409C-BE32-E72D297353CC}">
              <c16:uniqueId val="{00000001-07E2-4F49-A8E0-FC7D05168872}"/>
            </c:ext>
          </c:extLst>
        </c:ser>
        <c:ser>
          <c:idx val="2"/>
          <c:order val="2"/>
          <c:tx>
            <c:strRef>
              <c:f>Sheet1!$EV$4</c:f>
              <c:strCache>
                <c:ptCount val="1"/>
                <c:pt idx="0">
                  <c:v>DISCONTINUATION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Sheet1!$EW$1:$EY$1</c:f>
              <c:strCache>
                <c:ptCount val="3"/>
                <c:pt idx="0">
                  <c:v>15-24</c:v>
                </c:pt>
                <c:pt idx="1">
                  <c:v>25-34</c:v>
                </c:pt>
                <c:pt idx="2">
                  <c:v>35-49</c:v>
                </c:pt>
              </c:strCache>
            </c:strRef>
          </c:cat>
          <c:val>
            <c:numRef>
              <c:f>Sheet1!$EW$4:$EY$4</c:f>
              <c:numCache>
                <c:formatCode>0.0%</c:formatCode>
                <c:ptCount val="3"/>
                <c:pt idx="0">
                  <c:v>4.0000000000000001E-3</c:v>
                </c:pt>
                <c:pt idx="1">
                  <c:v>1.7999999999999999E-2</c:v>
                </c:pt>
                <c:pt idx="2">
                  <c:v>2.7E-2</c:v>
                </c:pt>
              </c:numCache>
            </c:numRef>
          </c:val>
          <c:extLst>
            <c:ext xmlns:c16="http://schemas.microsoft.com/office/drawing/2014/chart" uri="{C3380CC4-5D6E-409C-BE32-E72D297353CC}">
              <c16:uniqueId val="{00000002-07E2-4F49-A8E0-FC7D05168872}"/>
            </c:ext>
          </c:extLst>
        </c:ser>
        <c:dLbls>
          <c:dLblPos val="outEnd"/>
          <c:showLegendKey val="0"/>
          <c:showVal val="1"/>
          <c:showCatName val="0"/>
          <c:showSerName val="0"/>
          <c:showPercent val="0"/>
          <c:showBubbleSize val="0"/>
        </c:dLbls>
        <c:gapWidth val="219"/>
        <c:overlap val="-27"/>
        <c:axId val="513204712"/>
        <c:axId val="513204384"/>
      </c:barChart>
      <c:catAx>
        <c:axId val="513204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204384"/>
        <c:crosses val="autoZero"/>
        <c:auto val="1"/>
        <c:lblAlgn val="ctr"/>
        <c:lblOffset val="100"/>
        <c:noMultiLvlLbl val="0"/>
      </c:catAx>
      <c:valAx>
        <c:axId val="5132043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1320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ysClr val="windowText" lastClr="000000"/>
                </a:solidFill>
                <a:latin typeface="+mn-lt"/>
                <a:ea typeface="+mn-ea"/>
                <a:cs typeface="+mn-cs"/>
              </a:defRPr>
            </a:pPr>
            <a:r>
              <a:rPr lang="en-US"/>
              <a:t>Contraceptive discontinuation - pills (by Age groups)</a:t>
            </a:r>
          </a:p>
        </c:rich>
      </c:tx>
      <c:overlay val="0"/>
      <c:spPr>
        <a:noFill/>
        <a:ln>
          <a:noFill/>
        </a:ln>
        <a:effectLst/>
      </c:spPr>
      <c:txPr>
        <a:bodyPr rot="0" spcFirstLastPara="1" vertOverflow="ellipsis" vert="horz" wrap="square" anchor="ctr" anchorCtr="1"/>
        <a:lstStyle/>
        <a:p>
          <a:pPr>
            <a:defRPr sz="126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'EVER USE'!$A$62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USE'!$B$61:$D$61</c:f>
              <c:strCache>
                <c:ptCount val="3"/>
                <c:pt idx="0">
                  <c:v>15-24 years</c:v>
                </c:pt>
                <c:pt idx="1">
                  <c:v>25-34 years</c:v>
                </c:pt>
                <c:pt idx="2">
                  <c:v>35-49 years</c:v>
                </c:pt>
              </c:strCache>
            </c:strRef>
          </c:cat>
          <c:val>
            <c:numRef>
              <c:f>'EVER USE'!$B$62:$D$62</c:f>
              <c:numCache>
                <c:formatCode>###0.0%</c:formatCode>
                <c:ptCount val="3"/>
                <c:pt idx="0">
                  <c:v>0.24744490539958808</c:v>
                </c:pt>
                <c:pt idx="1">
                  <c:v>0.34747858487323513</c:v>
                </c:pt>
                <c:pt idx="2">
                  <c:v>0.30844764980925204</c:v>
                </c:pt>
              </c:numCache>
            </c:numRef>
          </c:val>
          <c:extLst>
            <c:ext xmlns:c16="http://schemas.microsoft.com/office/drawing/2014/chart" uri="{C3380CC4-5D6E-409C-BE32-E72D297353CC}">
              <c16:uniqueId val="{00000000-0844-4B37-8B9D-AA0BB538DA41}"/>
            </c:ext>
          </c:extLst>
        </c:ser>
        <c:ser>
          <c:idx val="1"/>
          <c:order val="1"/>
          <c:tx>
            <c:strRef>
              <c:f>'EVER USE'!$A$63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USE'!$B$61:$D$61</c:f>
              <c:strCache>
                <c:ptCount val="3"/>
                <c:pt idx="0">
                  <c:v>15-24 years</c:v>
                </c:pt>
                <c:pt idx="1">
                  <c:v>25-34 years</c:v>
                </c:pt>
                <c:pt idx="2">
                  <c:v>35-49 years</c:v>
                </c:pt>
              </c:strCache>
            </c:strRef>
          </c:cat>
          <c:val>
            <c:numRef>
              <c:f>'EVER USE'!$B$63:$D$63</c:f>
              <c:numCache>
                <c:formatCode>0.0%</c:formatCode>
                <c:ptCount val="3"/>
                <c:pt idx="0">
                  <c:v>0.17170522573570976</c:v>
                </c:pt>
                <c:pt idx="1">
                  <c:v>0.20648324583025573</c:v>
                </c:pt>
                <c:pt idx="2">
                  <c:v>0.18571713577302273</c:v>
                </c:pt>
              </c:numCache>
            </c:numRef>
          </c:val>
          <c:extLst>
            <c:ext xmlns:c16="http://schemas.microsoft.com/office/drawing/2014/chart" uri="{C3380CC4-5D6E-409C-BE32-E72D297353CC}">
              <c16:uniqueId val="{00000001-0844-4B37-8B9D-AA0BB538DA41}"/>
            </c:ext>
          </c:extLst>
        </c:ser>
        <c:ser>
          <c:idx val="2"/>
          <c:order val="2"/>
          <c:tx>
            <c:strRef>
              <c:f>'EVER USE'!$A$64</c:f>
              <c:strCache>
                <c:ptCount val="1"/>
                <c:pt idx="0">
                  <c:v>DISCONTINUATION</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'EVER USE'!$B$61:$D$61</c:f>
              <c:strCache>
                <c:ptCount val="3"/>
                <c:pt idx="0">
                  <c:v>15-24 years</c:v>
                </c:pt>
                <c:pt idx="1">
                  <c:v>25-34 years</c:v>
                </c:pt>
                <c:pt idx="2">
                  <c:v>35-49 years</c:v>
                </c:pt>
              </c:strCache>
            </c:strRef>
          </c:cat>
          <c:val>
            <c:numRef>
              <c:f>'EVER USE'!$B$64:$D$64</c:f>
              <c:numCache>
                <c:formatCode>0.0%</c:formatCode>
                <c:ptCount val="3"/>
                <c:pt idx="0">
                  <c:v>7.5739679663878318E-2</c:v>
                </c:pt>
                <c:pt idx="1">
                  <c:v>0.1409953390429794</c:v>
                </c:pt>
                <c:pt idx="2">
                  <c:v>0.12273051403622931</c:v>
                </c:pt>
              </c:numCache>
            </c:numRef>
          </c:val>
          <c:extLst>
            <c:ext xmlns:c16="http://schemas.microsoft.com/office/drawing/2014/chart" uri="{C3380CC4-5D6E-409C-BE32-E72D297353CC}">
              <c16:uniqueId val="{00000002-0844-4B37-8B9D-AA0BB538DA41}"/>
            </c:ext>
          </c:extLst>
        </c:ser>
        <c:dLbls>
          <c:dLblPos val="inEnd"/>
          <c:showLegendKey val="0"/>
          <c:showVal val="1"/>
          <c:showCatName val="0"/>
          <c:showSerName val="0"/>
          <c:showPercent val="0"/>
          <c:showBubbleSize val="0"/>
        </c:dLbls>
        <c:gapWidth val="65"/>
        <c:axId val="633373231"/>
        <c:axId val="633373647"/>
      </c:barChart>
      <c:catAx>
        <c:axId val="63337323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ysClr val="windowText" lastClr="000000"/>
                </a:solidFill>
                <a:latin typeface="+mn-lt"/>
                <a:ea typeface="+mn-ea"/>
                <a:cs typeface="+mn-cs"/>
              </a:defRPr>
            </a:pPr>
            <a:endParaRPr lang="en-US"/>
          </a:p>
        </c:txPr>
        <c:crossAx val="633373647"/>
        <c:crosses val="autoZero"/>
        <c:auto val="1"/>
        <c:lblAlgn val="ctr"/>
        <c:lblOffset val="100"/>
        <c:noMultiLvlLbl val="0"/>
      </c:catAx>
      <c:valAx>
        <c:axId val="63337364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63337323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r>
              <a:rPr lang="en-US"/>
              <a:t>Contraceptive discontinuation - condoms (by Caste)</a:t>
            </a:r>
          </a:p>
        </c:rich>
      </c:tx>
      <c:overlay val="0"/>
      <c:spPr>
        <a:noFill/>
        <a:ln>
          <a:noFill/>
        </a:ln>
        <a:effectLst/>
      </c:spPr>
      <c:txPr>
        <a:bodyPr rot="0" spcFirstLastPara="1" vertOverflow="ellipsis" vert="horz" wrap="square" anchor="ctr" anchorCtr="1"/>
        <a:lstStyle/>
        <a:p>
          <a:pPr>
            <a:defRPr sz="108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condom!$B$2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condom!$C$1:$F$1</c:f>
              <c:strCache>
                <c:ptCount val="4"/>
                <c:pt idx="0">
                  <c:v>Schedule caste</c:v>
                </c:pt>
                <c:pt idx="1">
                  <c:v>Schedule tribe</c:v>
                </c:pt>
                <c:pt idx="2">
                  <c:v>OBC</c:v>
                </c:pt>
                <c:pt idx="3">
                  <c:v>others</c:v>
                </c:pt>
              </c:strCache>
            </c:strRef>
          </c:cat>
          <c:val>
            <c:numRef>
              <c:f>condom!$C$2:$F$2</c:f>
              <c:numCache>
                <c:formatCode>###0.0%</c:formatCode>
                <c:ptCount val="4"/>
                <c:pt idx="0">
                  <c:v>5.6009334889148193E-2</c:v>
                </c:pt>
                <c:pt idx="1">
                  <c:v>3.7407952871870397E-2</c:v>
                </c:pt>
                <c:pt idx="2">
                  <c:v>4.6798324356672652E-2</c:v>
                </c:pt>
                <c:pt idx="3">
                  <c:v>0.1349225055817139</c:v>
                </c:pt>
              </c:numCache>
            </c:numRef>
          </c:val>
          <c:extLst>
            <c:ext xmlns:c16="http://schemas.microsoft.com/office/drawing/2014/chart" uri="{C3380CC4-5D6E-409C-BE32-E72D297353CC}">
              <c16:uniqueId val="{00000000-D706-43D7-94FF-EDEE439D669B}"/>
            </c:ext>
          </c:extLst>
        </c:ser>
        <c:ser>
          <c:idx val="1"/>
          <c:order val="1"/>
          <c:tx>
            <c:strRef>
              <c:f>condom!$B$3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condom!$C$1:$F$1</c:f>
              <c:strCache>
                <c:ptCount val="4"/>
                <c:pt idx="0">
                  <c:v>Schedule caste</c:v>
                </c:pt>
                <c:pt idx="1">
                  <c:v>Schedule tribe</c:v>
                </c:pt>
                <c:pt idx="2">
                  <c:v>OBC</c:v>
                </c:pt>
                <c:pt idx="3">
                  <c:v>others</c:v>
                </c:pt>
              </c:strCache>
            </c:strRef>
          </c:cat>
          <c:val>
            <c:numRef>
              <c:f>condom!$C$3:$F$3</c:f>
              <c:numCache>
                <c:formatCode>###0.0%</c:formatCode>
                <c:ptCount val="4"/>
                <c:pt idx="0">
                  <c:v>2.4233576642335768E-2</c:v>
                </c:pt>
                <c:pt idx="1">
                  <c:v>1.2643340194060571E-2</c:v>
                </c:pt>
                <c:pt idx="2">
                  <c:v>2.2632020117351215E-2</c:v>
                </c:pt>
                <c:pt idx="3">
                  <c:v>7.1176544473921605E-2</c:v>
                </c:pt>
              </c:numCache>
            </c:numRef>
          </c:val>
          <c:extLst>
            <c:ext xmlns:c16="http://schemas.microsoft.com/office/drawing/2014/chart" uri="{C3380CC4-5D6E-409C-BE32-E72D297353CC}">
              <c16:uniqueId val="{00000001-D706-43D7-94FF-EDEE439D669B}"/>
            </c:ext>
          </c:extLst>
        </c:ser>
        <c:ser>
          <c:idx val="2"/>
          <c:order val="2"/>
          <c:tx>
            <c:strRef>
              <c:f>condom!$B$4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condom!$C$1:$F$1</c:f>
              <c:strCache>
                <c:ptCount val="4"/>
                <c:pt idx="0">
                  <c:v>Schedule caste</c:v>
                </c:pt>
                <c:pt idx="1">
                  <c:v>Schedule tribe</c:v>
                </c:pt>
                <c:pt idx="2">
                  <c:v>OBC</c:v>
                </c:pt>
                <c:pt idx="3">
                  <c:v>others</c:v>
                </c:pt>
              </c:strCache>
            </c:strRef>
          </c:cat>
          <c:val>
            <c:numRef>
              <c:f>condom!$C$4:$F$4</c:f>
              <c:numCache>
                <c:formatCode>0.0%</c:formatCode>
                <c:ptCount val="4"/>
                <c:pt idx="0">
                  <c:v>3.1775758246812426E-2</c:v>
                </c:pt>
                <c:pt idx="1">
                  <c:v>2.4764612677809827E-2</c:v>
                </c:pt>
                <c:pt idx="2">
                  <c:v>2.4166304239321437E-2</c:v>
                </c:pt>
                <c:pt idx="3">
                  <c:v>6.3745961107792293E-2</c:v>
                </c:pt>
              </c:numCache>
            </c:numRef>
          </c:val>
          <c:extLst>
            <c:ext xmlns:c16="http://schemas.microsoft.com/office/drawing/2014/chart" uri="{C3380CC4-5D6E-409C-BE32-E72D297353CC}">
              <c16:uniqueId val="{00000002-D706-43D7-94FF-EDEE439D669B}"/>
            </c:ext>
          </c:extLst>
        </c:ser>
        <c:dLbls>
          <c:dLblPos val="inEnd"/>
          <c:showLegendKey val="0"/>
          <c:showVal val="1"/>
          <c:showCatName val="0"/>
          <c:showSerName val="0"/>
          <c:showPercent val="0"/>
          <c:showBubbleSize val="0"/>
        </c:dLbls>
        <c:gapWidth val="65"/>
        <c:axId val="555235855"/>
        <c:axId val="555244591"/>
      </c:barChart>
      <c:catAx>
        <c:axId val="55523585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555244591"/>
        <c:crosses val="autoZero"/>
        <c:auto val="1"/>
        <c:lblAlgn val="ctr"/>
        <c:lblOffset val="100"/>
        <c:noMultiLvlLbl val="0"/>
      </c:catAx>
      <c:valAx>
        <c:axId val="55524459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55523585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baseline="0">
                <a:solidFill>
                  <a:sysClr val="windowText" lastClr="000000"/>
                </a:solidFill>
                <a:latin typeface="+mn-lt"/>
                <a:ea typeface="+mn-ea"/>
                <a:cs typeface="+mn-cs"/>
              </a:defRPr>
            </a:pPr>
            <a:r>
              <a:rPr lang="en-US"/>
              <a:t>Contraceptive discontinuation - condoms (Place of residence)</a:t>
            </a:r>
          </a:p>
        </c:rich>
      </c:tx>
      <c:overlay val="0"/>
      <c:spPr>
        <a:noFill/>
        <a:ln>
          <a:noFill/>
        </a:ln>
        <a:effectLst/>
      </c:spPr>
      <c:txPr>
        <a:bodyPr rot="0" spcFirstLastPara="1" vertOverflow="ellipsis" vert="horz" wrap="square" anchor="ctr" anchorCtr="1"/>
        <a:lstStyle/>
        <a:p>
          <a:pPr>
            <a:defRPr sz="96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condom!$J$2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condom!$K$1:$L$1</c:f>
              <c:strCache>
                <c:ptCount val="2"/>
                <c:pt idx="0">
                  <c:v>Urban</c:v>
                </c:pt>
                <c:pt idx="1">
                  <c:v>Rural</c:v>
                </c:pt>
              </c:strCache>
            </c:strRef>
          </c:cat>
          <c:val>
            <c:numRef>
              <c:f>condom!$K$2:$L$2</c:f>
              <c:numCache>
                <c:formatCode>###0.0%</c:formatCode>
                <c:ptCount val="2"/>
                <c:pt idx="0">
                  <c:v>0.121</c:v>
                </c:pt>
                <c:pt idx="1">
                  <c:v>4.8000000000000001E-2</c:v>
                </c:pt>
              </c:numCache>
            </c:numRef>
          </c:val>
          <c:extLst>
            <c:ext xmlns:c16="http://schemas.microsoft.com/office/drawing/2014/chart" uri="{C3380CC4-5D6E-409C-BE32-E72D297353CC}">
              <c16:uniqueId val="{00000000-4139-4786-9D7F-61D8D567A2DD}"/>
            </c:ext>
          </c:extLst>
        </c:ser>
        <c:ser>
          <c:idx val="1"/>
          <c:order val="1"/>
          <c:tx>
            <c:strRef>
              <c:f>condom!$J$3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condom!$K$1:$L$1</c:f>
              <c:strCache>
                <c:ptCount val="2"/>
                <c:pt idx="0">
                  <c:v>Urban</c:v>
                </c:pt>
                <c:pt idx="1">
                  <c:v>Rural</c:v>
                </c:pt>
              </c:strCache>
            </c:strRef>
          </c:cat>
          <c:val>
            <c:numRef>
              <c:f>condom!$K$3:$L$3</c:f>
              <c:numCache>
                <c:formatCode>###0.0%</c:formatCode>
                <c:ptCount val="2"/>
                <c:pt idx="0" formatCode="0.0%">
                  <c:v>5.8000000000000003E-2</c:v>
                </c:pt>
                <c:pt idx="1">
                  <c:v>2.0392156862745103E-2</c:v>
                </c:pt>
              </c:numCache>
            </c:numRef>
          </c:val>
          <c:extLst>
            <c:ext xmlns:c16="http://schemas.microsoft.com/office/drawing/2014/chart" uri="{C3380CC4-5D6E-409C-BE32-E72D297353CC}">
              <c16:uniqueId val="{00000001-4139-4786-9D7F-61D8D567A2DD}"/>
            </c:ext>
          </c:extLst>
        </c:ser>
        <c:ser>
          <c:idx val="2"/>
          <c:order val="2"/>
          <c:tx>
            <c:strRef>
              <c:f>condom!$J$4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condom!$K$1:$L$1</c:f>
              <c:strCache>
                <c:ptCount val="2"/>
                <c:pt idx="0">
                  <c:v>Urban</c:v>
                </c:pt>
                <c:pt idx="1">
                  <c:v>Rural</c:v>
                </c:pt>
              </c:strCache>
            </c:strRef>
          </c:cat>
          <c:val>
            <c:numRef>
              <c:f>condom!$K$4:$L$4</c:f>
              <c:numCache>
                <c:formatCode>0.0%</c:formatCode>
                <c:ptCount val="2"/>
                <c:pt idx="0">
                  <c:v>6.3E-2</c:v>
                </c:pt>
                <c:pt idx="1">
                  <c:v>2.7607843137254898E-2</c:v>
                </c:pt>
              </c:numCache>
            </c:numRef>
          </c:val>
          <c:extLst>
            <c:ext xmlns:c16="http://schemas.microsoft.com/office/drawing/2014/chart" uri="{C3380CC4-5D6E-409C-BE32-E72D297353CC}">
              <c16:uniqueId val="{00000002-4139-4786-9D7F-61D8D567A2DD}"/>
            </c:ext>
          </c:extLst>
        </c:ser>
        <c:dLbls>
          <c:dLblPos val="inEnd"/>
          <c:showLegendKey val="0"/>
          <c:showVal val="1"/>
          <c:showCatName val="0"/>
          <c:showSerName val="0"/>
          <c:showPercent val="0"/>
          <c:showBubbleSize val="0"/>
        </c:dLbls>
        <c:gapWidth val="65"/>
        <c:axId val="555235855"/>
        <c:axId val="555244591"/>
      </c:barChart>
      <c:catAx>
        <c:axId val="55523585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ysClr val="windowText" lastClr="000000"/>
                </a:solidFill>
                <a:latin typeface="+mn-lt"/>
                <a:ea typeface="+mn-ea"/>
                <a:cs typeface="+mn-cs"/>
              </a:defRPr>
            </a:pPr>
            <a:endParaRPr lang="en-US"/>
          </a:p>
        </c:txPr>
        <c:crossAx val="555244591"/>
        <c:crosses val="autoZero"/>
        <c:auto val="1"/>
        <c:lblAlgn val="ctr"/>
        <c:lblOffset val="100"/>
        <c:noMultiLvlLbl val="0"/>
      </c:catAx>
      <c:valAx>
        <c:axId val="55524459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55523585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baseline="0">
                <a:solidFill>
                  <a:sysClr val="windowText" lastClr="000000"/>
                </a:solidFill>
                <a:latin typeface="+mn-lt"/>
                <a:ea typeface="+mn-ea"/>
                <a:cs typeface="+mn-cs"/>
              </a:defRPr>
            </a:pPr>
            <a:r>
              <a:rPr lang="en-US"/>
              <a:t>Contraceptive discontinuation - condoms (by highest education atttained)</a:t>
            </a:r>
          </a:p>
        </c:rich>
      </c:tx>
      <c:overlay val="0"/>
      <c:spPr>
        <a:noFill/>
        <a:ln>
          <a:noFill/>
        </a:ln>
        <a:effectLst/>
      </c:spPr>
      <c:txPr>
        <a:bodyPr rot="0" spcFirstLastPara="1" vertOverflow="ellipsis" vert="horz" wrap="square" anchor="ctr" anchorCtr="1"/>
        <a:lstStyle/>
        <a:p>
          <a:pPr>
            <a:defRPr sz="96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condom!$P$2</c:f>
              <c:strCache>
                <c:ptCount val="1"/>
                <c:pt idx="0">
                  <c:v>EVER USE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condom!$Q$1:$T$1</c:f>
              <c:strCache>
                <c:ptCount val="4"/>
                <c:pt idx="0">
                  <c:v>No education</c:v>
                </c:pt>
                <c:pt idx="1">
                  <c:v>Primary</c:v>
                </c:pt>
                <c:pt idx="2">
                  <c:v>Secondary</c:v>
                </c:pt>
                <c:pt idx="3">
                  <c:v>Higher</c:v>
                </c:pt>
              </c:strCache>
            </c:strRef>
          </c:cat>
          <c:val>
            <c:numRef>
              <c:f>condom!$Q$2:$T$2</c:f>
              <c:numCache>
                <c:formatCode>###0.0%</c:formatCode>
                <c:ptCount val="4"/>
                <c:pt idx="0">
                  <c:v>2.5976401719564623E-2</c:v>
                </c:pt>
                <c:pt idx="1">
                  <c:v>5.1508252703471834E-2</c:v>
                </c:pt>
                <c:pt idx="2">
                  <c:v>9.2999999999999999E-2</c:v>
                </c:pt>
                <c:pt idx="3">
                  <c:v>0.19700000000000001</c:v>
                </c:pt>
              </c:numCache>
            </c:numRef>
          </c:val>
          <c:extLst>
            <c:ext xmlns:c16="http://schemas.microsoft.com/office/drawing/2014/chart" uri="{C3380CC4-5D6E-409C-BE32-E72D297353CC}">
              <c16:uniqueId val="{00000000-E669-4D2B-9FE1-BE4C8B5AC3AE}"/>
            </c:ext>
          </c:extLst>
        </c:ser>
        <c:ser>
          <c:idx val="1"/>
          <c:order val="1"/>
          <c:tx>
            <c:strRef>
              <c:f>condom!$P$3</c:f>
              <c:strCache>
                <c:ptCount val="1"/>
                <c:pt idx="0">
                  <c:v>CURRENT USE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condom!$Q$1:$T$1</c:f>
              <c:strCache>
                <c:ptCount val="4"/>
                <c:pt idx="0">
                  <c:v>No education</c:v>
                </c:pt>
                <c:pt idx="1">
                  <c:v>Primary</c:v>
                </c:pt>
                <c:pt idx="2">
                  <c:v>Secondary</c:v>
                </c:pt>
                <c:pt idx="3">
                  <c:v>Higher</c:v>
                </c:pt>
              </c:strCache>
            </c:strRef>
          </c:cat>
          <c:val>
            <c:numRef>
              <c:f>condom!$Q$3:$T$3</c:f>
              <c:numCache>
                <c:formatCode>###0.0%</c:formatCode>
                <c:ptCount val="4"/>
                <c:pt idx="0" formatCode="####.0%">
                  <c:v>8.771929824561403E-3</c:v>
                </c:pt>
                <c:pt idx="1">
                  <c:v>2.0477815699658702E-2</c:v>
                </c:pt>
                <c:pt idx="2">
                  <c:v>4.4372134299659811E-2</c:v>
                </c:pt>
                <c:pt idx="3">
                  <c:v>0.126</c:v>
                </c:pt>
              </c:numCache>
            </c:numRef>
          </c:val>
          <c:extLst>
            <c:ext xmlns:c16="http://schemas.microsoft.com/office/drawing/2014/chart" uri="{C3380CC4-5D6E-409C-BE32-E72D297353CC}">
              <c16:uniqueId val="{00000001-E669-4D2B-9FE1-BE4C8B5AC3AE}"/>
            </c:ext>
          </c:extLst>
        </c:ser>
        <c:ser>
          <c:idx val="2"/>
          <c:order val="2"/>
          <c:tx>
            <c:strRef>
              <c:f>condom!$P$4</c:f>
              <c:strCache>
                <c:ptCount val="1"/>
                <c:pt idx="0">
                  <c:v>DISCONTINUATION </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condom!$Q$1:$T$1</c:f>
              <c:strCache>
                <c:ptCount val="4"/>
                <c:pt idx="0">
                  <c:v>No education</c:v>
                </c:pt>
                <c:pt idx="1">
                  <c:v>Primary</c:v>
                </c:pt>
                <c:pt idx="2">
                  <c:v>Secondary</c:v>
                </c:pt>
                <c:pt idx="3">
                  <c:v>Higher</c:v>
                </c:pt>
              </c:strCache>
            </c:strRef>
          </c:cat>
          <c:val>
            <c:numRef>
              <c:f>condom!$Q$4:$T$4</c:f>
              <c:numCache>
                <c:formatCode>0.0%</c:formatCode>
                <c:ptCount val="4"/>
                <c:pt idx="0">
                  <c:v>1.720447189500322E-2</c:v>
                </c:pt>
                <c:pt idx="1">
                  <c:v>3.1030437003813131E-2</c:v>
                </c:pt>
                <c:pt idx="2">
                  <c:v>4.8627865700340188E-2</c:v>
                </c:pt>
                <c:pt idx="3">
                  <c:v>7.1000000000000008E-2</c:v>
                </c:pt>
              </c:numCache>
            </c:numRef>
          </c:val>
          <c:extLst>
            <c:ext xmlns:c16="http://schemas.microsoft.com/office/drawing/2014/chart" uri="{C3380CC4-5D6E-409C-BE32-E72D297353CC}">
              <c16:uniqueId val="{00000002-E669-4D2B-9FE1-BE4C8B5AC3AE}"/>
            </c:ext>
          </c:extLst>
        </c:ser>
        <c:dLbls>
          <c:dLblPos val="inEnd"/>
          <c:showLegendKey val="0"/>
          <c:showVal val="1"/>
          <c:showCatName val="0"/>
          <c:showSerName val="0"/>
          <c:showPercent val="0"/>
          <c:showBubbleSize val="0"/>
        </c:dLbls>
        <c:gapWidth val="65"/>
        <c:axId val="555235855"/>
        <c:axId val="555244591"/>
      </c:barChart>
      <c:catAx>
        <c:axId val="55523585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ysClr val="windowText" lastClr="000000"/>
                </a:solidFill>
                <a:latin typeface="+mn-lt"/>
                <a:ea typeface="+mn-ea"/>
                <a:cs typeface="+mn-cs"/>
              </a:defRPr>
            </a:pPr>
            <a:endParaRPr lang="en-US"/>
          </a:p>
        </c:txPr>
        <c:crossAx val="555244591"/>
        <c:crosses val="autoZero"/>
        <c:auto val="1"/>
        <c:lblAlgn val="ctr"/>
        <c:lblOffset val="100"/>
        <c:noMultiLvlLbl val="0"/>
      </c:catAx>
      <c:valAx>
        <c:axId val="55524459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55523585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8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01-Jun-19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42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464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469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65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888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83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984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43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904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01-Jun-19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66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01-Jun-19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62361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32.xml"/><Relationship Id="rId7" Type="http://schemas.openxmlformats.org/officeDocument/2006/relationships/chart" Target="../charts/chart36.xml"/><Relationship Id="rId2" Type="http://schemas.openxmlformats.org/officeDocument/2006/relationships/chart" Target="../charts/chart31.xml"/><Relationship Id="rId1" Type="http://schemas.openxmlformats.org/officeDocument/2006/relationships/slideLayout" Target="../slideLayouts/slideLayout7.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11.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chart" Target="../charts/chart37.xml"/><Relationship Id="rId1" Type="http://schemas.openxmlformats.org/officeDocument/2006/relationships/slideLayout" Target="../slideLayouts/slideLayout7.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12.xml.rels><?xml version="1.0" encoding="UTF-8" standalone="yes"?>
<Relationships xmlns="http://schemas.openxmlformats.org/package/2006/relationships"><Relationship Id="rId3" Type="http://schemas.openxmlformats.org/officeDocument/2006/relationships/chart" Target="../charts/chart44.xml"/><Relationship Id="rId7" Type="http://schemas.openxmlformats.org/officeDocument/2006/relationships/chart" Target="../charts/chart48.xml"/><Relationship Id="rId2" Type="http://schemas.openxmlformats.org/officeDocument/2006/relationships/chart" Target="../charts/chart43.xml"/><Relationship Id="rId1" Type="http://schemas.openxmlformats.org/officeDocument/2006/relationships/slideLayout" Target="../slideLayouts/slideLayout7.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13.xml.rels><?xml version="1.0" encoding="UTF-8" standalone="yes"?>
<Relationships xmlns="http://schemas.openxmlformats.org/package/2006/relationships"><Relationship Id="rId3" Type="http://schemas.openxmlformats.org/officeDocument/2006/relationships/chart" Target="../charts/chart50.xml"/><Relationship Id="rId7" Type="http://schemas.openxmlformats.org/officeDocument/2006/relationships/chart" Target="../charts/chart54.xml"/><Relationship Id="rId2" Type="http://schemas.openxmlformats.org/officeDocument/2006/relationships/chart" Target="../charts/chart49.xml"/><Relationship Id="rId1" Type="http://schemas.openxmlformats.org/officeDocument/2006/relationships/slideLayout" Target="../slideLayouts/slideLayout7.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NITI_30_CPR.xlsx" TargetMode="Externa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chart" Target="../charts/chart19.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9.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chart" Target="../charts/chart30.xml"/><Relationship Id="rId2" Type="http://schemas.openxmlformats.org/officeDocument/2006/relationships/chart" Target="../charts/chart25.xml"/><Relationship Id="rId1" Type="http://schemas.openxmlformats.org/officeDocument/2006/relationships/slideLayout" Target="../slideLayouts/slideLayout7.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66" y="1350313"/>
            <a:ext cx="11900263" cy="2421464"/>
          </a:xfrm>
          <a:solidFill>
            <a:schemeClr val="accent4">
              <a:lumMod val="20000"/>
              <a:lumOff val="80000"/>
            </a:schemeClr>
          </a:solidFill>
        </p:spPr>
        <p:txBody>
          <a:bodyPr>
            <a:noAutofit/>
          </a:bodyPr>
          <a:lstStyle/>
          <a:p>
            <a:pPr algn="ctr"/>
            <a:r>
              <a:rPr lang="en-US" sz="2800" b="1" u="sng" dirty="0">
                <a:latin typeface="Castellar" panose="020A0402060406010301" pitchFamily="18" charset="0"/>
              </a:rPr>
              <a:t>Socio-Economic differentials in contraceptive discontinuation in aspirational districts of </a:t>
            </a:r>
            <a:r>
              <a:rPr lang="en-US" sz="2800" b="1" u="sng" dirty="0" smtClean="0">
                <a:latin typeface="Castellar" panose="020A0402060406010301" pitchFamily="18" charset="0"/>
              </a:rPr>
              <a:t>India: </a:t>
            </a:r>
            <a:br>
              <a:rPr lang="en-US" sz="2800" b="1" u="sng" dirty="0" smtClean="0">
                <a:latin typeface="Castellar" panose="020A0402060406010301" pitchFamily="18" charset="0"/>
              </a:rPr>
            </a:br>
            <a:r>
              <a:rPr lang="en-US" sz="2800" b="1" u="sng" dirty="0" smtClean="0">
                <a:latin typeface="Castellar" panose="020A0402060406010301" pitchFamily="18" charset="0"/>
              </a:rPr>
              <a:t>Re-analysis </a:t>
            </a:r>
            <a:r>
              <a:rPr lang="en-US" sz="2800" b="1" u="sng" dirty="0">
                <a:latin typeface="Castellar" panose="020A0402060406010301" pitchFamily="18" charset="0"/>
              </a:rPr>
              <a:t>of NFHS 4 data</a:t>
            </a:r>
            <a:r>
              <a:rPr lang="en-US" sz="2800" b="1" dirty="0">
                <a:latin typeface="Castellar" panose="020A0402060406010301" pitchFamily="18" charset="0"/>
              </a:rPr>
              <a:t/>
            </a:r>
            <a:br>
              <a:rPr lang="en-US" sz="2800" b="1" dirty="0">
                <a:latin typeface="Castellar" panose="020A0402060406010301" pitchFamily="18" charset="0"/>
              </a:rPr>
            </a:br>
            <a:endParaRPr lang="en-US" sz="2800" dirty="0">
              <a:latin typeface="Castellar" panose="020A0402060406010301" pitchFamily="18" charset="0"/>
            </a:endParaRPr>
          </a:p>
        </p:txBody>
      </p:sp>
      <p:sp>
        <p:nvSpPr>
          <p:cNvPr id="3" name="Subtitle 2"/>
          <p:cNvSpPr>
            <a:spLocks noGrp="1"/>
          </p:cNvSpPr>
          <p:nvPr>
            <p:ph type="subTitle" idx="1"/>
          </p:nvPr>
        </p:nvSpPr>
        <p:spPr/>
        <p:txBody>
          <a:bodyPr/>
          <a:lstStyle/>
          <a:p>
            <a:r>
              <a:rPr lang="en-US" i="1" dirty="0"/>
              <a:t>By: Dr. </a:t>
            </a:r>
            <a:r>
              <a:rPr lang="en-US" i="1" dirty="0" err="1"/>
              <a:t>Jaswinder</a:t>
            </a:r>
            <a:r>
              <a:rPr lang="en-US" i="1" dirty="0"/>
              <a:t> </a:t>
            </a:r>
            <a:r>
              <a:rPr lang="en-US" i="1" dirty="0" smtClean="0"/>
              <a:t>Kaur</a:t>
            </a:r>
          </a:p>
          <a:p>
            <a:r>
              <a:rPr lang="en-US" i="1" dirty="0" smtClean="0"/>
              <a:t> </a:t>
            </a:r>
            <a:r>
              <a:rPr lang="en-US" i="1" dirty="0"/>
              <a:t>(PG/17/022)</a:t>
            </a:r>
            <a:endParaRPr lang="en-US" dirty="0"/>
          </a:p>
          <a:p>
            <a:endParaRPr lang="en-US" dirty="0"/>
          </a:p>
        </p:txBody>
      </p:sp>
      <p:pic>
        <p:nvPicPr>
          <p:cNvPr id="4" name="Picture 3" descr="Pills-1"/>
          <p:cNvPicPr/>
          <p:nvPr/>
        </p:nvPicPr>
        <p:blipFill>
          <a:blip r:embed="rId2">
            <a:extLst>
              <a:ext uri="{28A0092B-C50C-407E-A947-70E740481C1C}">
                <a14:useLocalDpi xmlns:a14="http://schemas.microsoft.com/office/drawing/2010/main" val="0"/>
              </a:ext>
            </a:extLst>
          </a:blip>
          <a:srcRect/>
          <a:stretch>
            <a:fillRect/>
          </a:stretch>
        </p:blipFill>
        <p:spPr bwMode="auto">
          <a:xfrm rot="20818449">
            <a:off x="314721" y="4453214"/>
            <a:ext cx="3007409" cy="2092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o"/>
          <p:cNvPicPr/>
          <p:nvPr/>
        </p:nvPicPr>
        <p:blipFill>
          <a:blip r:embed="rId3">
            <a:extLst>
              <a:ext uri="{28A0092B-C50C-407E-A947-70E740481C1C}">
                <a14:useLocalDpi xmlns:a14="http://schemas.microsoft.com/office/drawing/2010/main" val="0"/>
              </a:ext>
            </a:extLst>
          </a:blip>
          <a:srcRect/>
          <a:stretch>
            <a:fillRect/>
          </a:stretch>
        </p:blipFill>
        <p:spPr bwMode="auto">
          <a:xfrm>
            <a:off x="6067697" y="5062131"/>
            <a:ext cx="2180493" cy="1795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ud"/>
          <p:cNvPicPr/>
          <p:nvPr/>
        </p:nvPicPr>
        <p:blipFill>
          <a:blip r:embed="rId4">
            <a:extLst>
              <a:ext uri="{28A0092B-C50C-407E-A947-70E740481C1C}">
                <a14:useLocalDpi xmlns:a14="http://schemas.microsoft.com/office/drawing/2010/main" val="0"/>
              </a:ext>
            </a:extLst>
          </a:blip>
          <a:srcRect/>
          <a:stretch>
            <a:fillRect/>
          </a:stretch>
        </p:blipFill>
        <p:spPr bwMode="auto">
          <a:xfrm>
            <a:off x="3468418" y="3573193"/>
            <a:ext cx="2236869" cy="258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89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6" name="TextBox 5"/>
          <p:cNvSpPr txBox="1"/>
          <p:nvPr/>
        </p:nvSpPr>
        <p:spPr>
          <a:xfrm>
            <a:off x="2287584" y="217558"/>
            <a:ext cx="8228015" cy="369332"/>
          </a:xfrm>
          <a:prstGeom prst="rect">
            <a:avLst/>
          </a:prstGeom>
          <a:noFill/>
        </p:spPr>
        <p:txBody>
          <a:bodyPr wrap="square" rtlCol="0">
            <a:spAutoFit/>
          </a:bodyPr>
          <a:lstStyle/>
          <a:p>
            <a:r>
              <a:rPr lang="en-US" b="1" dirty="0">
                <a:solidFill>
                  <a:sysClr val="windowText" lastClr="000000"/>
                </a:solidFill>
              </a:rPr>
              <a:t>Contraceptive discontinuation rates </a:t>
            </a:r>
            <a:r>
              <a:rPr lang="en-US" b="1" dirty="0" smtClean="0">
                <a:solidFill>
                  <a:sysClr val="windowText" lastClr="000000"/>
                </a:solidFill>
              </a:rPr>
              <a:t>(50 districts by Central ministries)- IUD/PPIUD</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788536754"/>
              </p:ext>
            </p:extLst>
          </p:nvPr>
        </p:nvGraphicFramePr>
        <p:xfrm>
          <a:off x="271913" y="1036867"/>
          <a:ext cx="3458712"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941066896"/>
              </p:ext>
            </p:extLst>
          </p:nvPr>
        </p:nvGraphicFramePr>
        <p:xfrm>
          <a:off x="4020865" y="4161876"/>
          <a:ext cx="3953728" cy="2420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950354978"/>
              </p:ext>
            </p:extLst>
          </p:nvPr>
        </p:nvGraphicFramePr>
        <p:xfrm>
          <a:off x="8030043" y="4161876"/>
          <a:ext cx="3912075" cy="2483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435189265"/>
              </p:ext>
            </p:extLst>
          </p:nvPr>
        </p:nvGraphicFramePr>
        <p:xfrm>
          <a:off x="64771" y="3939745"/>
          <a:ext cx="4099378" cy="27236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223929527"/>
              </p:ext>
            </p:extLst>
          </p:nvPr>
        </p:nvGraphicFramePr>
        <p:xfrm>
          <a:off x="8685466" y="1325801"/>
          <a:ext cx="2763584" cy="2325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4013113606"/>
              </p:ext>
            </p:extLst>
          </p:nvPr>
        </p:nvGraphicFramePr>
        <p:xfrm>
          <a:off x="3743479" y="1036867"/>
          <a:ext cx="45085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43802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5" name="TextBox 4"/>
          <p:cNvSpPr txBox="1"/>
          <p:nvPr/>
        </p:nvSpPr>
        <p:spPr>
          <a:xfrm>
            <a:off x="2287585" y="217558"/>
            <a:ext cx="8284162" cy="369332"/>
          </a:xfrm>
          <a:prstGeom prst="rect">
            <a:avLst/>
          </a:prstGeom>
          <a:noFill/>
        </p:spPr>
        <p:txBody>
          <a:bodyPr wrap="square" rtlCol="0">
            <a:spAutoFit/>
          </a:bodyPr>
          <a:lstStyle/>
          <a:p>
            <a:r>
              <a:rPr lang="en-US" b="1" dirty="0">
                <a:solidFill>
                  <a:sysClr val="windowText" lastClr="000000"/>
                </a:solidFill>
              </a:rPr>
              <a:t>Contraceptive discontinuation rates </a:t>
            </a:r>
            <a:r>
              <a:rPr lang="en-US" b="1" dirty="0" smtClean="0">
                <a:solidFill>
                  <a:sysClr val="windowText" lastClr="000000"/>
                </a:solidFill>
              </a:rPr>
              <a:t>(35 districts by Ministry of Home Affairs)- PILLS</a:t>
            </a:r>
            <a:endParaRPr lang="en-US" dirty="0"/>
          </a:p>
        </p:txBody>
      </p:sp>
      <p:graphicFrame>
        <p:nvGraphicFramePr>
          <p:cNvPr id="6" name="Chart 5">
            <a:extLst>
              <a:ext uri="{FF2B5EF4-FFF2-40B4-BE49-F238E27FC236}">
                <a16:creationId xmlns:a16="http://schemas.microsoft.com/office/drawing/2014/main" id="{EBB7CC54-921E-4442-BF32-EF6A64978CAA}"/>
              </a:ext>
            </a:extLst>
          </p:cNvPr>
          <p:cNvGraphicFramePr>
            <a:graphicFrameLocks/>
          </p:cNvGraphicFramePr>
          <p:nvPr>
            <p:extLst>
              <p:ext uri="{D42A27DB-BD31-4B8C-83A1-F6EECF244321}">
                <p14:modId xmlns:p14="http://schemas.microsoft.com/office/powerpoint/2010/main" val="3030675892"/>
              </p:ext>
            </p:extLst>
          </p:nvPr>
        </p:nvGraphicFramePr>
        <p:xfrm>
          <a:off x="0" y="3981450"/>
          <a:ext cx="4076699" cy="2343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1017E783-578D-4722-BD3A-0C21BEED1B82}"/>
              </a:ext>
            </a:extLst>
          </p:cNvPr>
          <p:cNvGraphicFramePr>
            <a:graphicFrameLocks/>
          </p:cNvGraphicFramePr>
          <p:nvPr>
            <p:extLst>
              <p:ext uri="{D42A27DB-BD31-4B8C-83A1-F6EECF244321}">
                <p14:modId xmlns:p14="http://schemas.microsoft.com/office/powerpoint/2010/main" val="1829476056"/>
              </p:ext>
            </p:extLst>
          </p:nvPr>
        </p:nvGraphicFramePr>
        <p:xfrm>
          <a:off x="7961949" y="1149444"/>
          <a:ext cx="3726179" cy="2145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EA28044-FC0E-4F13-8C6A-679C015CDC62}"/>
              </a:ext>
            </a:extLst>
          </p:cNvPr>
          <p:cNvGraphicFramePr>
            <a:graphicFrameLocks/>
          </p:cNvGraphicFramePr>
          <p:nvPr>
            <p:extLst>
              <p:ext uri="{D42A27DB-BD31-4B8C-83A1-F6EECF244321}">
                <p14:modId xmlns:p14="http://schemas.microsoft.com/office/powerpoint/2010/main" val="1346489199"/>
              </p:ext>
            </p:extLst>
          </p:nvPr>
        </p:nvGraphicFramePr>
        <p:xfrm>
          <a:off x="3857628" y="838200"/>
          <a:ext cx="3962399"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A4AD485D-976A-46F2-8903-467E29CBD90D}"/>
              </a:ext>
            </a:extLst>
          </p:cNvPr>
          <p:cNvGraphicFramePr>
            <a:graphicFrameLocks/>
          </p:cNvGraphicFramePr>
          <p:nvPr>
            <p:extLst>
              <p:ext uri="{D42A27DB-BD31-4B8C-83A1-F6EECF244321}">
                <p14:modId xmlns:p14="http://schemas.microsoft.com/office/powerpoint/2010/main" val="3719780318"/>
              </p:ext>
            </p:extLst>
          </p:nvPr>
        </p:nvGraphicFramePr>
        <p:xfrm>
          <a:off x="7820027" y="3857625"/>
          <a:ext cx="4010024" cy="24669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9246B784-022B-4665-8452-063B020AEDF8}"/>
              </a:ext>
            </a:extLst>
          </p:cNvPr>
          <p:cNvGraphicFramePr>
            <a:graphicFrameLocks/>
          </p:cNvGraphicFramePr>
          <p:nvPr>
            <p:extLst>
              <p:ext uri="{D42A27DB-BD31-4B8C-83A1-F6EECF244321}">
                <p14:modId xmlns:p14="http://schemas.microsoft.com/office/powerpoint/2010/main" val="1120589369"/>
              </p:ext>
            </p:extLst>
          </p:nvPr>
        </p:nvGraphicFramePr>
        <p:xfrm>
          <a:off x="4000500" y="4019550"/>
          <a:ext cx="3976688" cy="23050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15C5A0DD-4E2D-43F9-9F0F-53A5AFB123D8}"/>
              </a:ext>
            </a:extLst>
          </p:cNvPr>
          <p:cNvGraphicFramePr>
            <a:graphicFrameLocks/>
          </p:cNvGraphicFramePr>
          <p:nvPr>
            <p:extLst>
              <p:ext uri="{D42A27DB-BD31-4B8C-83A1-F6EECF244321}">
                <p14:modId xmlns:p14="http://schemas.microsoft.com/office/powerpoint/2010/main" val="3184222585"/>
              </p:ext>
            </p:extLst>
          </p:nvPr>
        </p:nvGraphicFramePr>
        <p:xfrm>
          <a:off x="31434" y="933450"/>
          <a:ext cx="3664266" cy="24765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48363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71" y="175466"/>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6" name="TextBox 5"/>
          <p:cNvSpPr txBox="1"/>
          <p:nvPr/>
        </p:nvSpPr>
        <p:spPr>
          <a:xfrm>
            <a:off x="2287585" y="217558"/>
            <a:ext cx="8284162" cy="646331"/>
          </a:xfrm>
          <a:prstGeom prst="rect">
            <a:avLst/>
          </a:prstGeom>
          <a:noFill/>
        </p:spPr>
        <p:txBody>
          <a:bodyPr wrap="square" rtlCol="0">
            <a:spAutoFit/>
          </a:bodyPr>
          <a:lstStyle/>
          <a:p>
            <a:r>
              <a:rPr lang="en-US" b="1" dirty="0">
                <a:solidFill>
                  <a:sysClr val="windowText" lastClr="000000"/>
                </a:solidFill>
              </a:rPr>
              <a:t>Contraceptive discontinuation rates </a:t>
            </a:r>
            <a:r>
              <a:rPr lang="en-US" b="1" dirty="0" smtClean="0">
                <a:solidFill>
                  <a:sysClr val="windowText" lastClr="000000"/>
                </a:solidFill>
              </a:rPr>
              <a:t>(35 districts by Ministry of Home Affairs)- CONDOM</a:t>
            </a:r>
            <a:endParaRPr lang="en-US" dirty="0"/>
          </a:p>
        </p:txBody>
      </p:sp>
      <p:graphicFrame>
        <p:nvGraphicFramePr>
          <p:cNvPr id="13" name="Chart 12">
            <a:extLst>
              <a:ext uri="{FF2B5EF4-FFF2-40B4-BE49-F238E27FC236}">
                <a16:creationId xmlns:a16="http://schemas.microsoft.com/office/drawing/2014/main" id="{081921A1-F37E-41DE-A6D5-B29A48929D34}"/>
              </a:ext>
            </a:extLst>
          </p:cNvPr>
          <p:cNvGraphicFramePr>
            <a:graphicFrameLocks/>
          </p:cNvGraphicFramePr>
          <p:nvPr>
            <p:extLst>
              <p:ext uri="{D42A27DB-BD31-4B8C-83A1-F6EECF244321}">
                <p14:modId xmlns:p14="http://schemas.microsoft.com/office/powerpoint/2010/main" val="3133739773"/>
              </p:ext>
            </p:extLst>
          </p:nvPr>
        </p:nvGraphicFramePr>
        <p:xfrm>
          <a:off x="0" y="4046532"/>
          <a:ext cx="3590925" cy="2332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8FA438BF-F45A-4511-8211-B7EE17F7858F}"/>
              </a:ext>
            </a:extLst>
          </p:cNvPr>
          <p:cNvGraphicFramePr>
            <a:graphicFrameLocks/>
          </p:cNvGraphicFramePr>
          <p:nvPr>
            <p:extLst>
              <p:ext uri="{D42A27DB-BD31-4B8C-83A1-F6EECF244321}">
                <p14:modId xmlns:p14="http://schemas.microsoft.com/office/powerpoint/2010/main" val="2857304830"/>
              </p:ext>
            </p:extLst>
          </p:nvPr>
        </p:nvGraphicFramePr>
        <p:xfrm>
          <a:off x="8257172" y="1350815"/>
          <a:ext cx="3352799" cy="2291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938703C-1AAA-4249-8C44-44DEBF15260A}"/>
              </a:ext>
            </a:extLst>
          </p:cNvPr>
          <p:cNvGraphicFramePr>
            <a:graphicFrameLocks/>
          </p:cNvGraphicFramePr>
          <p:nvPr>
            <p:extLst>
              <p:ext uri="{D42A27DB-BD31-4B8C-83A1-F6EECF244321}">
                <p14:modId xmlns:p14="http://schemas.microsoft.com/office/powerpoint/2010/main" val="3310009954"/>
              </p:ext>
            </p:extLst>
          </p:nvPr>
        </p:nvGraphicFramePr>
        <p:xfrm>
          <a:off x="4095751" y="1292224"/>
          <a:ext cx="3276600" cy="21669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9376CADC-E419-452A-9051-091605FBF8A2}"/>
              </a:ext>
            </a:extLst>
          </p:cNvPr>
          <p:cNvGraphicFramePr>
            <a:graphicFrameLocks/>
          </p:cNvGraphicFramePr>
          <p:nvPr>
            <p:extLst>
              <p:ext uri="{D42A27DB-BD31-4B8C-83A1-F6EECF244321}">
                <p14:modId xmlns:p14="http://schemas.microsoft.com/office/powerpoint/2010/main" val="3412513251"/>
              </p:ext>
            </p:extLst>
          </p:nvPr>
        </p:nvGraphicFramePr>
        <p:xfrm>
          <a:off x="8113794" y="4090696"/>
          <a:ext cx="3639553" cy="25133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DE0DE0EE-2349-4A60-80D6-367A6CD36AA2}"/>
              </a:ext>
            </a:extLst>
          </p:cNvPr>
          <p:cNvGraphicFramePr>
            <a:graphicFrameLocks/>
          </p:cNvGraphicFramePr>
          <p:nvPr>
            <p:extLst>
              <p:ext uri="{D42A27DB-BD31-4B8C-83A1-F6EECF244321}">
                <p14:modId xmlns:p14="http://schemas.microsoft.com/office/powerpoint/2010/main" val="3431391195"/>
              </p:ext>
            </p:extLst>
          </p:nvPr>
        </p:nvGraphicFramePr>
        <p:xfrm>
          <a:off x="4457700" y="3825585"/>
          <a:ext cx="3799472" cy="26212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5EE9A82C-3BE9-4B98-A783-3E24A9AADDE3}"/>
              </a:ext>
            </a:extLst>
          </p:cNvPr>
          <p:cNvGraphicFramePr>
            <a:graphicFrameLocks/>
          </p:cNvGraphicFramePr>
          <p:nvPr>
            <p:extLst>
              <p:ext uri="{D42A27DB-BD31-4B8C-83A1-F6EECF244321}">
                <p14:modId xmlns:p14="http://schemas.microsoft.com/office/powerpoint/2010/main" val="668713732"/>
              </p:ext>
            </p:extLst>
          </p:nvPr>
        </p:nvGraphicFramePr>
        <p:xfrm>
          <a:off x="608597" y="1455737"/>
          <a:ext cx="3144253" cy="18399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42449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6" name="TextBox 5"/>
          <p:cNvSpPr txBox="1"/>
          <p:nvPr/>
        </p:nvSpPr>
        <p:spPr>
          <a:xfrm>
            <a:off x="2287584" y="217558"/>
            <a:ext cx="8818565" cy="369332"/>
          </a:xfrm>
          <a:prstGeom prst="rect">
            <a:avLst/>
          </a:prstGeom>
          <a:noFill/>
        </p:spPr>
        <p:txBody>
          <a:bodyPr wrap="square" rtlCol="0">
            <a:spAutoFit/>
          </a:bodyPr>
          <a:lstStyle/>
          <a:p>
            <a:r>
              <a:rPr lang="en-US" b="1" dirty="0">
                <a:solidFill>
                  <a:sysClr val="windowText" lastClr="000000"/>
                </a:solidFill>
              </a:rPr>
              <a:t>Contraceptive discontinuation rates </a:t>
            </a:r>
            <a:r>
              <a:rPr lang="en-US" b="1" dirty="0" smtClean="0">
                <a:solidFill>
                  <a:sysClr val="windowText" lastClr="000000"/>
                </a:solidFill>
              </a:rPr>
              <a:t>(35 districts by Ministry of Home Affairs)- IUD/PPIUD</a:t>
            </a:r>
            <a:endParaRPr lang="en-US" dirty="0"/>
          </a:p>
        </p:txBody>
      </p:sp>
      <p:graphicFrame>
        <p:nvGraphicFramePr>
          <p:cNvPr id="7" name="Chart 6">
            <a:extLst>
              <a:ext uri="{FF2B5EF4-FFF2-40B4-BE49-F238E27FC236}">
                <a16:creationId xmlns:a16="http://schemas.microsoft.com/office/drawing/2014/main" id="{9E1BCEEB-B618-4FBE-AA7F-13660E8C1179}"/>
              </a:ext>
            </a:extLst>
          </p:cNvPr>
          <p:cNvGraphicFramePr>
            <a:graphicFrameLocks/>
          </p:cNvGraphicFramePr>
          <p:nvPr>
            <p:extLst>
              <p:ext uri="{D42A27DB-BD31-4B8C-83A1-F6EECF244321}">
                <p14:modId xmlns:p14="http://schemas.microsoft.com/office/powerpoint/2010/main" val="3250690802"/>
              </p:ext>
            </p:extLst>
          </p:nvPr>
        </p:nvGraphicFramePr>
        <p:xfrm>
          <a:off x="234573" y="3728430"/>
          <a:ext cx="4114384" cy="25886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D0019E51-D537-471B-8C51-83E8456FA7BC}"/>
              </a:ext>
            </a:extLst>
          </p:cNvPr>
          <p:cNvGraphicFramePr>
            <a:graphicFrameLocks/>
          </p:cNvGraphicFramePr>
          <p:nvPr>
            <p:extLst>
              <p:ext uri="{D42A27DB-BD31-4B8C-83A1-F6EECF244321}">
                <p14:modId xmlns:p14="http://schemas.microsoft.com/office/powerpoint/2010/main" val="1145237009"/>
              </p:ext>
            </p:extLst>
          </p:nvPr>
        </p:nvGraphicFramePr>
        <p:xfrm>
          <a:off x="7766052" y="840976"/>
          <a:ext cx="3910786" cy="2588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A572121-E8A1-42E0-9551-025F6E6C1144}"/>
              </a:ext>
            </a:extLst>
          </p:cNvPr>
          <p:cNvGraphicFramePr>
            <a:graphicFrameLocks/>
          </p:cNvGraphicFramePr>
          <p:nvPr>
            <p:extLst>
              <p:ext uri="{D42A27DB-BD31-4B8C-83A1-F6EECF244321}">
                <p14:modId xmlns:p14="http://schemas.microsoft.com/office/powerpoint/2010/main" val="3546315211"/>
              </p:ext>
            </p:extLst>
          </p:nvPr>
        </p:nvGraphicFramePr>
        <p:xfrm>
          <a:off x="4095166" y="935633"/>
          <a:ext cx="3842920" cy="25886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BB8B05C-ACC9-4C9B-A948-51B3FDAE6843}"/>
              </a:ext>
            </a:extLst>
          </p:cNvPr>
          <p:cNvGraphicFramePr>
            <a:graphicFrameLocks/>
          </p:cNvGraphicFramePr>
          <p:nvPr>
            <p:extLst>
              <p:ext uri="{D42A27DB-BD31-4B8C-83A1-F6EECF244321}">
                <p14:modId xmlns:p14="http://schemas.microsoft.com/office/powerpoint/2010/main" val="2942921086"/>
              </p:ext>
            </p:extLst>
          </p:nvPr>
        </p:nvGraphicFramePr>
        <p:xfrm>
          <a:off x="8077200" y="3728431"/>
          <a:ext cx="3893819" cy="25886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E119DC4-C3F1-4DBF-BBAA-57BD295087E0}"/>
              </a:ext>
            </a:extLst>
          </p:cNvPr>
          <p:cNvGraphicFramePr>
            <a:graphicFrameLocks/>
          </p:cNvGraphicFramePr>
          <p:nvPr>
            <p:extLst>
              <p:ext uri="{D42A27DB-BD31-4B8C-83A1-F6EECF244321}">
                <p14:modId xmlns:p14="http://schemas.microsoft.com/office/powerpoint/2010/main" val="21763651"/>
              </p:ext>
            </p:extLst>
          </p:nvPr>
        </p:nvGraphicFramePr>
        <p:xfrm>
          <a:off x="4348957" y="3872993"/>
          <a:ext cx="3335337" cy="22994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7FB8767E-0C94-479D-9C5E-835FD1BF2743}"/>
              </a:ext>
            </a:extLst>
          </p:cNvPr>
          <p:cNvGraphicFramePr>
            <a:graphicFrameLocks/>
          </p:cNvGraphicFramePr>
          <p:nvPr>
            <p:extLst>
              <p:ext uri="{D42A27DB-BD31-4B8C-83A1-F6EECF244321}">
                <p14:modId xmlns:p14="http://schemas.microsoft.com/office/powerpoint/2010/main" val="3799355211"/>
              </p:ext>
            </p:extLst>
          </p:nvPr>
        </p:nvGraphicFramePr>
        <p:xfrm>
          <a:off x="356414" y="1111048"/>
          <a:ext cx="3595687" cy="231854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8800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7" name="TextBox 6"/>
          <p:cNvSpPr txBox="1"/>
          <p:nvPr/>
        </p:nvSpPr>
        <p:spPr>
          <a:xfrm>
            <a:off x="2287584" y="217558"/>
            <a:ext cx="8818565" cy="369332"/>
          </a:xfrm>
          <a:prstGeom prst="rect">
            <a:avLst/>
          </a:prstGeom>
          <a:noFill/>
        </p:spPr>
        <p:txBody>
          <a:bodyPr wrap="square" rtlCol="0">
            <a:spAutoFit/>
          </a:bodyPr>
          <a:lstStyle/>
          <a:p>
            <a:r>
              <a:rPr lang="en-US" b="1" dirty="0" smtClean="0">
                <a:solidFill>
                  <a:sysClr val="windowText" lastClr="000000"/>
                </a:solidFill>
              </a:rPr>
              <a:t>Reasons for discontinuation – NITI </a:t>
            </a:r>
            <a:r>
              <a:rPr lang="en-US" b="1" dirty="0" err="1" smtClean="0">
                <a:solidFill>
                  <a:sysClr val="windowText" lastClr="000000"/>
                </a:solidFill>
              </a:rPr>
              <a:t>Aayog’s</a:t>
            </a:r>
            <a:r>
              <a:rPr lang="en-US" b="1" dirty="0" smtClean="0">
                <a:solidFill>
                  <a:sysClr val="windowText" lastClr="000000"/>
                </a:solidFill>
              </a:rPr>
              <a:t> 30 districts</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25" y="688813"/>
            <a:ext cx="8389912" cy="6067114"/>
          </a:xfrm>
          <a:prstGeom prst="rect">
            <a:avLst/>
          </a:prstGeom>
        </p:spPr>
      </p:pic>
    </p:spTree>
    <p:extLst>
      <p:ext uri="{BB962C8B-B14F-4D97-AF65-F5344CB8AC3E}">
        <p14:creationId xmlns:p14="http://schemas.microsoft.com/office/powerpoint/2010/main" val="442707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3" name="TextBox 2"/>
          <p:cNvSpPr txBox="1"/>
          <p:nvPr/>
        </p:nvSpPr>
        <p:spPr>
          <a:xfrm>
            <a:off x="2287584" y="217558"/>
            <a:ext cx="8818565" cy="369332"/>
          </a:xfrm>
          <a:prstGeom prst="rect">
            <a:avLst/>
          </a:prstGeom>
          <a:noFill/>
        </p:spPr>
        <p:txBody>
          <a:bodyPr wrap="square" rtlCol="0">
            <a:spAutoFit/>
          </a:bodyPr>
          <a:lstStyle/>
          <a:p>
            <a:r>
              <a:rPr lang="en-US" b="1" dirty="0" smtClean="0">
                <a:solidFill>
                  <a:sysClr val="windowText" lastClr="000000"/>
                </a:solidFill>
              </a:rPr>
              <a:t>Reasons for discontinuation – NITI </a:t>
            </a:r>
            <a:r>
              <a:rPr lang="en-US" b="1" dirty="0" err="1" smtClean="0">
                <a:solidFill>
                  <a:sysClr val="windowText" lastClr="000000"/>
                </a:solidFill>
              </a:rPr>
              <a:t>Aayog’s</a:t>
            </a:r>
            <a:r>
              <a:rPr lang="en-US" b="1" dirty="0" smtClean="0">
                <a:solidFill>
                  <a:sysClr val="windowText" lastClr="000000"/>
                </a:solidFill>
              </a:rPr>
              <a:t> 30 districts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738" y="1012491"/>
            <a:ext cx="5976262" cy="51772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1" y="987936"/>
            <a:ext cx="6141012" cy="5229984"/>
          </a:xfrm>
          <a:prstGeom prst="rect">
            <a:avLst/>
          </a:prstGeom>
        </p:spPr>
      </p:pic>
    </p:spTree>
    <p:extLst>
      <p:ext uri="{BB962C8B-B14F-4D97-AF65-F5344CB8AC3E}">
        <p14:creationId xmlns:p14="http://schemas.microsoft.com/office/powerpoint/2010/main" val="75448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6" name="TextBox 5"/>
          <p:cNvSpPr txBox="1"/>
          <p:nvPr/>
        </p:nvSpPr>
        <p:spPr>
          <a:xfrm>
            <a:off x="2287584" y="217558"/>
            <a:ext cx="8818565" cy="369332"/>
          </a:xfrm>
          <a:prstGeom prst="rect">
            <a:avLst/>
          </a:prstGeom>
          <a:noFill/>
        </p:spPr>
        <p:txBody>
          <a:bodyPr wrap="square" rtlCol="0">
            <a:spAutoFit/>
          </a:bodyPr>
          <a:lstStyle/>
          <a:p>
            <a:r>
              <a:rPr lang="en-US" b="1" dirty="0" smtClean="0">
                <a:solidFill>
                  <a:sysClr val="windowText" lastClr="000000"/>
                </a:solidFill>
              </a:rPr>
              <a:t>Reasons for discontinuation – </a:t>
            </a:r>
            <a:r>
              <a:rPr lang="en-US" b="1" dirty="0">
                <a:solidFill>
                  <a:sysClr val="windowText" lastClr="000000"/>
                </a:solidFill>
              </a:rPr>
              <a:t>50 districts by Central </a:t>
            </a:r>
            <a:r>
              <a:rPr lang="en-US" b="1" dirty="0" smtClean="0">
                <a:solidFill>
                  <a:sysClr val="windowText" lastClr="000000"/>
                </a:solidFill>
              </a:rPr>
              <a:t>ministries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425" y="942154"/>
            <a:ext cx="7118177" cy="5500849"/>
          </a:xfrm>
          <a:prstGeom prst="rect">
            <a:avLst/>
          </a:prstGeom>
        </p:spPr>
      </p:pic>
    </p:spTree>
    <p:extLst>
      <p:ext uri="{BB962C8B-B14F-4D97-AF65-F5344CB8AC3E}">
        <p14:creationId xmlns:p14="http://schemas.microsoft.com/office/powerpoint/2010/main" val="3076294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566" y="771947"/>
            <a:ext cx="5947691" cy="52068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28" y="931830"/>
            <a:ext cx="5515767" cy="5046939"/>
          </a:xfrm>
          <a:prstGeom prst="rect">
            <a:avLst/>
          </a:prstGeom>
        </p:spPr>
      </p:pic>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5" name="TextBox 4"/>
          <p:cNvSpPr txBox="1"/>
          <p:nvPr/>
        </p:nvSpPr>
        <p:spPr>
          <a:xfrm>
            <a:off x="2287584" y="217558"/>
            <a:ext cx="8818565" cy="369332"/>
          </a:xfrm>
          <a:prstGeom prst="rect">
            <a:avLst/>
          </a:prstGeom>
          <a:noFill/>
        </p:spPr>
        <p:txBody>
          <a:bodyPr wrap="square" rtlCol="0">
            <a:spAutoFit/>
          </a:bodyPr>
          <a:lstStyle/>
          <a:p>
            <a:r>
              <a:rPr lang="en-US" b="1" dirty="0" smtClean="0">
                <a:solidFill>
                  <a:sysClr val="windowText" lastClr="000000"/>
                </a:solidFill>
              </a:rPr>
              <a:t>Reasons for discontinuation – </a:t>
            </a:r>
            <a:r>
              <a:rPr lang="en-US" b="1" dirty="0">
                <a:solidFill>
                  <a:sysClr val="windowText" lastClr="000000"/>
                </a:solidFill>
              </a:rPr>
              <a:t>50 districts by Central </a:t>
            </a:r>
            <a:r>
              <a:rPr lang="en-US" b="1" dirty="0" smtClean="0">
                <a:solidFill>
                  <a:sysClr val="windowText" lastClr="000000"/>
                </a:solidFill>
              </a:rPr>
              <a:t>ministries</a:t>
            </a:r>
            <a:endParaRPr lang="en-US" dirty="0"/>
          </a:p>
        </p:txBody>
      </p:sp>
    </p:spTree>
    <p:extLst>
      <p:ext uri="{BB962C8B-B14F-4D97-AF65-F5344CB8AC3E}">
        <p14:creationId xmlns:p14="http://schemas.microsoft.com/office/powerpoint/2010/main" val="327210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36" y="797647"/>
            <a:ext cx="9824817" cy="5872466"/>
          </a:xfrm>
          <a:prstGeom prst="rect">
            <a:avLst/>
          </a:prstGeom>
        </p:spPr>
      </p:pic>
      <p:sp>
        <p:nvSpPr>
          <p:cNvPr id="10" name="TextBox 9"/>
          <p:cNvSpPr txBox="1"/>
          <p:nvPr/>
        </p:nvSpPr>
        <p:spPr>
          <a:xfrm>
            <a:off x="2287584" y="217558"/>
            <a:ext cx="8818565" cy="369332"/>
          </a:xfrm>
          <a:prstGeom prst="rect">
            <a:avLst/>
          </a:prstGeom>
          <a:noFill/>
        </p:spPr>
        <p:txBody>
          <a:bodyPr wrap="square" rtlCol="0">
            <a:spAutoFit/>
          </a:bodyPr>
          <a:lstStyle/>
          <a:p>
            <a:r>
              <a:rPr lang="en-US" b="1" dirty="0" smtClean="0">
                <a:solidFill>
                  <a:sysClr val="windowText" lastClr="000000"/>
                </a:solidFill>
              </a:rPr>
              <a:t>Reasons for discontinuation – 35 </a:t>
            </a:r>
            <a:r>
              <a:rPr lang="en-US" b="1" dirty="0">
                <a:solidFill>
                  <a:sysClr val="windowText" lastClr="000000"/>
                </a:solidFill>
              </a:rPr>
              <a:t>districts by </a:t>
            </a:r>
            <a:r>
              <a:rPr lang="en-US" b="1" dirty="0" smtClean="0">
                <a:solidFill>
                  <a:sysClr val="windowText" lastClr="000000"/>
                </a:solidFill>
              </a:rPr>
              <a:t>Ministry of Home Affairs</a:t>
            </a:r>
            <a:endParaRPr lang="en-US" dirty="0"/>
          </a:p>
        </p:txBody>
      </p:sp>
    </p:spTree>
    <p:extLst>
      <p:ext uri="{BB962C8B-B14F-4D97-AF65-F5344CB8AC3E}">
        <p14:creationId xmlns:p14="http://schemas.microsoft.com/office/powerpoint/2010/main" val="1050457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2" y="1069145"/>
            <a:ext cx="6050830" cy="49799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28" y="1069145"/>
            <a:ext cx="5893946" cy="4839285"/>
          </a:xfrm>
          <a:prstGeom prst="rect">
            <a:avLst/>
          </a:prstGeom>
        </p:spPr>
      </p:pic>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5" name="TextBox 4"/>
          <p:cNvSpPr txBox="1"/>
          <p:nvPr/>
        </p:nvSpPr>
        <p:spPr>
          <a:xfrm>
            <a:off x="2287584" y="217558"/>
            <a:ext cx="8818565" cy="369332"/>
          </a:xfrm>
          <a:prstGeom prst="rect">
            <a:avLst/>
          </a:prstGeom>
          <a:noFill/>
        </p:spPr>
        <p:txBody>
          <a:bodyPr wrap="square" rtlCol="0">
            <a:spAutoFit/>
          </a:bodyPr>
          <a:lstStyle/>
          <a:p>
            <a:r>
              <a:rPr lang="en-US" b="1" dirty="0" smtClean="0">
                <a:solidFill>
                  <a:sysClr val="windowText" lastClr="000000"/>
                </a:solidFill>
              </a:rPr>
              <a:t>Reasons for discontinuation – 35 </a:t>
            </a:r>
            <a:r>
              <a:rPr lang="en-US" b="1" dirty="0">
                <a:solidFill>
                  <a:sysClr val="windowText" lastClr="000000"/>
                </a:solidFill>
              </a:rPr>
              <a:t>districts by </a:t>
            </a:r>
            <a:r>
              <a:rPr lang="en-US" b="1" dirty="0" smtClean="0">
                <a:solidFill>
                  <a:sysClr val="windowText" lastClr="000000"/>
                </a:solidFill>
              </a:rPr>
              <a:t>Ministry of Home Affairs</a:t>
            </a:r>
            <a:endParaRPr lang="en-US" dirty="0"/>
          </a:p>
        </p:txBody>
      </p:sp>
    </p:spTree>
    <p:extLst>
      <p:ext uri="{BB962C8B-B14F-4D97-AF65-F5344CB8AC3E}">
        <p14:creationId xmlns:p14="http://schemas.microsoft.com/office/powerpoint/2010/main" val="285691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997" y="731523"/>
            <a:ext cx="2815043" cy="1039953"/>
          </a:xfrm>
        </p:spPr>
        <p:txBody>
          <a:bodyPr>
            <a:normAutofit/>
          </a:bodyPr>
          <a:lstStyle/>
          <a:p>
            <a:r>
              <a:rPr lang="en-US" sz="4000" b="1" u="sng" dirty="0" smtClean="0"/>
              <a:t>rationale</a:t>
            </a:r>
            <a:endParaRPr lang="en-US" sz="4000" dirty="0"/>
          </a:p>
        </p:txBody>
      </p:sp>
      <p:sp>
        <p:nvSpPr>
          <p:cNvPr id="4" name="Rectangle 1"/>
          <p:cNvSpPr>
            <a:spLocks noGrp="1" noChangeArrowheads="1"/>
          </p:cNvSpPr>
          <p:nvPr>
            <p:ph idx="1"/>
          </p:nvPr>
        </p:nvSpPr>
        <p:spPr bwMode="auto">
          <a:xfrm>
            <a:off x="592608" y="1636461"/>
            <a:ext cx="11333780" cy="502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ts val="600"/>
              </a:spcBef>
              <a:spcAft>
                <a:spcPct val="0"/>
              </a:spcAft>
              <a:buClrTx/>
              <a:buSzTx/>
              <a:buFont typeface="Wingdings" panose="05000000000000000000" pitchFamily="2" charset="2"/>
              <a:buChar char="§"/>
            </a:pPr>
            <a:r>
              <a:rPr lang="en-US" altLang="en-US" sz="2000" dirty="0">
                <a:solidFill>
                  <a:schemeClr val="tx1">
                    <a:lumMod val="95000"/>
                  </a:schemeClr>
                </a:solidFill>
                <a:latin typeface="Georgia" panose="02040502050405020303" pitchFamily="18" charset="0"/>
                <a:ea typeface="Calibri" panose="020F0502020204030204" pitchFamily="34" charset="0"/>
                <a:cs typeface="FrankRuehl"/>
              </a:rPr>
              <a:t>Investment on </a:t>
            </a:r>
            <a:r>
              <a:rPr lang="en-US" altLang="en-US" sz="2000" dirty="0" smtClean="0">
                <a:solidFill>
                  <a:schemeClr val="tx1">
                    <a:lumMod val="95000"/>
                  </a:schemeClr>
                </a:solidFill>
                <a:latin typeface="Georgia" panose="02040502050405020303" pitchFamily="18" charset="0"/>
                <a:ea typeface="Calibri" panose="020F0502020204030204" pitchFamily="34" charset="0"/>
                <a:cs typeface="FrankRuehl"/>
              </a:rPr>
              <a:t>FP </a:t>
            </a:r>
            <a:r>
              <a:rPr lang="en-US" altLang="en-US" sz="2000" dirty="0">
                <a:solidFill>
                  <a:schemeClr val="tx1">
                    <a:lumMod val="95000"/>
                  </a:schemeClr>
                </a:solidFill>
                <a:latin typeface="Georgia" panose="02040502050405020303" pitchFamily="18" charset="0"/>
                <a:ea typeface="Calibri" panose="020F0502020204030204" pitchFamily="34" charset="0"/>
                <a:cs typeface="FrankRuehl"/>
              </a:rPr>
              <a:t>provides multiple returns: demographic, social, health, and economic benefits </a:t>
            </a:r>
            <a:endParaRPr lang="en-US" altLang="en-US" sz="2000" dirty="0" smtClean="0">
              <a:solidFill>
                <a:schemeClr val="tx1">
                  <a:lumMod val="95000"/>
                </a:schemeClr>
              </a:solidFill>
              <a:latin typeface="Georgia" panose="02040502050405020303" pitchFamily="18" charset="0"/>
              <a:ea typeface="Calibri" panose="020F0502020204030204" pitchFamily="34" charset="0"/>
              <a:cs typeface="FrankRuehl"/>
            </a:endParaRPr>
          </a:p>
          <a:p>
            <a:pPr eaLnBrk="0" fontAlgn="base" hangingPunct="0">
              <a:lnSpc>
                <a:spcPct val="150000"/>
              </a:lnSpc>
              <a:spcBef>
                <a:spcPts val="600"/>
              </a:spcBef>
              <a:spcAft>
                <a:spcPct val="0"/>
              </a:spcAft>
              <a:buClrTx/>
              <a:buSzTx/>
              <a:buFont typeface="Wingdings" panose="05000000000000000000" pitchFamily="2" charset="2"/>
              <a:buChar char="§"/>
            </a:pPr>
            <a:r>
              <a:rPr lang="en-US" altLang="en-US" sz="2000" dirty="0" smtClean="0">
                <a:solidFill>
                  <a:schemeClr val="tx1">
                    <a:lumMod val="95000"/>
                  </a:schemeClr>
                </a:solidFill>
                <a:latin typeface="Georgia" panose="02040502050405020303" pitchFamily="18" charset="0"/>
                <a:ea typeface="Calibri" panose="020F0502020204030204" pitchFamily="34" charset="0"/>
                <a:cs typeface="FrankRuehl"/>
              </a:rPr>
              <a:t>Continuation </a:t>
            </a:r>
            <a:r>
              <a:rPr lang="en-US" altLang="en-US" sz="2000" dirty="0">
                <a:solidFill>
                  <a:schemeClr val="tx1">
                    <a:lumMod val="95000"/>
                  </a:schemeClr>
                </a:solidFill>
                <a:latin typeface="Georgia" panose="02040502050405020303" pitchFamily="18" charset="0"/>
                <a:ea typeface="Calibri" panose="020F0502020204030204" pitchFamily="34" charset="0"/>
                <a:cs typeface="FrankRuehl"/>
              </a:rPr>
              <a:t>of </a:t>
            </a:r>
            <a:r>
              <a:rPr lang="en-US" altLang="en-US" sz="2000" dirty="0" smtClean="0">
                <a:solidFill>
                  <a:schemeClr val="tx1">
                    <a:lumMod val="95000"/>
                  </a:schemeClr>
                </a:solidFill>
                <a:latin typeface="Georgia" panose="02040502050405020303" pitchFamily="18" charset="0"/>
                <a:ea typeface="Calibri" panose="020F0502020204030204" pitchFamily="34" charset="0"/>
                <a:cs typeface="FrankRuehl"/>
              </a:rPr>
              <a:t>contraceptives - </a:t>
            </a:r>
            <a:r>
              <a:rPr lang="en-US" altLang="en-US" sz="2000" dirty="0">
                <a:solidFill>
                  <a:schemeClr val="tx1">
                    <a:lumMod val="95000"/>
                  </a:schemeClr>
                </a:solidFill>
                <a:latin typeface="Georgia" panose="02040502050405020303" pitchFamily="18" charset="0"/>
                <a:ea typeface="Calibri" panose="020F0502020204030204" pitchFamily="34" charset="0"/>
                <a:cs typeface="FrankRuehl"/>
              </a:rPr>
              <a:t>a summarized outcome indicator of </a:t>
            </a:r>
            <a:r>
              <a:rPr lang="en-US" altLang="en-US" sz="2000" dirty="0" smtClean="0">
                <a:solidFill>
                  <a:schemeClr val="tx1">
                    <a:lumMod val="95000"/>
                  </a:schemeClr>
                </a:solidFill>
                <a:latin typeface="Georgia" panose="02040502050405020303" pitchFamily="18" charset="0"/>
                <a:ea typeface="Calibri" panose="020F0502020204030204" pitchFamily="34" charset="0"/>
                <a:cs typeface="FrankRuehl"/>
              </a:rPr>
              <a:t>FP </a:t>
            </a:r>
            <a:r>
              <a:rPr lang="en-US" altLang="en-US" sz="2000" dirty="0">
                <a:solidFill>
                  <a:schemeClr val="tx1">
                    <a:lumMod val="95000"/>
                  </a:schemeClr>
                </a:solidFill>
                <a:latin typeface="Georgia" panose="02040502050405020303" pitchFamily="18" charset="0"/>
                <a:ea typeface="Calibri" panose="020F0502020204030204" pitchFamily="34" charset="0"/>
                <a:cs typeface="FrankRuehl"/>
              </a:rPr>
              <a:t>services quality. </a:t>
            </a:r>
            <a:endParaRPr lang="en-US" altLang="en-US" sz="2000" dirty="0" smtClean="0">
              <a:solidFill>
                <a:schemeClr val="tx1">
                  <a:lumMod val="95000"/>
                </a:schemeClr>
              </a:solidFill>
              <a:latin typeface="Georgia" panose="02040502050405020303" pitchFamily="18" charset="0"/>
              <a:ea typeface="Calibri" panose="020F0502020204030204" pitchFamily="34" charset="0"/>
              <a:cs typeface="FrankRuehl"/>
            </a:endParaRPr>
          </a:p>
          <a:p>
            <a:pPr eaLnBrk="0" fontAlgn="base" hangingPunct="0">
              <a:lnSpc>
                <a:spcPct val="150000"/>
              </a:lnSpc>
              <a:spcBef>
                <a:spcPts val="600"/>
              </a:spcBef>
              <a:spcAft>
                <a:spcPct val="0"/>
              </a:spcAft>
              <a:buClrTx/>
              <a:buSzTx/>
              <a:buFont typeface="Wingdings" panose="05000000000000000000" pitchFamily="2" charset="2"/>
              <a:buChar char="§"/>
            </a:pPr>
            <a:r>
              <a:rPr lang="en-US" altLang="en-US" sz="2000" dirty="0" smtClean="0">
                <a:solidFill>
                  <a:schemeClr val="tx1">
                    <a:lumMod val="95000"/>
                  </a:schemeClr>
                </a:solidFill>
                <a:latin typeface="Georgia" panose="02040502050405020303" pitchFamily="18" charset="0"/>
                <a:ea typeface="Calibri" panose="020F0502020204030204" pitchFamily="34" charset="0"/>
                <a:cs typeface="FrankRuehl"/>
              </a:rPr>
              <a:t>Categories of reasons for </a:t>
            </a:r>
            <a:r>
              <a:rPr lang="en-US" altLang="en-US" sz="2000" dirty="0">
                <a:solidFill>
                  <a:schemeClr val="tx1">
                    <a:lumMod val="95000"/>
                  </a:schemeClr>
                </a:solidFill>
                <a:latin typeface="Georgia" panose="02040502050405020303" pitchFamily="18" charset="0"/>
                <a:ea typeface="Calibri" panose="020F0502020204030204" pitchFamily="34" charset="0"/>
                <a:cs typeface="FrankRuehl"/>
              </a:rPr>
              <a:t>contraceptive </a:t>
            </a:r>
            <a:r>
              <a:rPr lang="en-US" altLang="en-US" sz="2000" dirty="0" smtClean="0">
                <a:solidFill>
                  <a:schemeClr val="tx1">
                    <a:lumMod val="95000"/>
                  </a:schemeClr>
                </a:solidFill>
                <a:latin typeface="Georgia" panose="02040502050405020303" pitchFamily="18" charset="0"/>
                <a:ea typeface="Calibri" panose="020F0502020204030204" pitchFamily="34" charset="0"/>
                <a:cs typeface="FrankRuehl"/>
              </a:rPr>
              <a:t>discontinuation:</a:t>
            </a:r>
          </a:p>
          <a:p>
            <a:pPr marL="457200" lvl="1" indent="0" eaLnBrk="0" fontAlgn="base" hangingPunct="0">
              <a:spcBef>
                <a:spcPts val="600"/>
              </a:spcBef>
              <a:spcAft>
                <a:spcPct val="0"/>
              </a:spcAft>
              <a:buClrTx/>
              <a:buNone/>
            </a:pPr>
            <a:r>
              <a:rPr lang="en-US" altLang="en-US" sz="1600" dirty="0" smtClean="0">
                <a:solidFill>
                  <a:schemeClr val="tx1">
                    <a:lumMod val="95000"/>
                  </a:schemeClr>
                </a:solidFill>
                <a:latin typeface="Georgia" panose="02040502050405020303" pitchFamily="18" charset="0"/>
                <a:ea typeface="Calibri" panose="020F0502020204030204" pitchFamily="34" charset="0"/>
                <a:cs typeface="FrankRuehl"/>
              </a:rPr>
              <a:t>- Method-related </a:t>
            </a:r>
            <a:r>
              <a:rPr lang="en-US" altLang="en-US" sz="1600" dirty="0">
                <a:solidFill>
                  <a:schemeClr val="tx1">
                    <a:lumMod val="95000"/>
                  </a:schemeClr>
                </a:solidFill>
                <a:latin typeface="Georgia" panose="02040502050405020303" pitchFamily="18" charset="0"/>
                <a:ea typeface="Calibri" panose="020F0502020204030204" pitchFamily="34" charset="0"/>
                <a:cs typeface="FrankRuehl"/>
              </a:rPr>
              <a:t>reasons, contraceptive failure, reduced need, and non-method-related reasons (3). </a:t>
            </a:r>
            <a:endParaRPr lang="en-US" altLang="en-US" sz="1600" dirty="0">
              <a:latin typeface="Arial" panose="020B0604020202020204" pitchFamily="34" charset="0"/>
            </a:endParaRPr>
          </a:p>
          <a:p>
            <a:pPr eaLnBrk="0" fontAlgn="base" hangingPunct="0">
              <a:spcBef>
                <a:spcPts val="600"/>
              </a:spcBef>
              <a:spcAft>
                <a:spcPct val="0"/>
              </a:spcAft>
              <a:buClrTx/>
              <a:buSzTx/>
              <a:buFont typeface="Wingdings" panose="05000000000000000000" pitchFamily="2" charset="2"/>
              <a:buChar char="§"/>
            </a:pPr>
            <a:r>
              <a:rPr lang="en-US" sz="2000" dirty="0"/>
              <a:t>In the 5</a:t>
            </a:r>
            <a:r>
              <a:rPr lang="en-US" sz="2000" dirty="0" smtClean="0"/>
              <a:t> </a:t>
            </a:r>
            <a:r>
              <a:rPr lang="en-US" sz="2000" dirty="0"/>
              <a:t>years preceding the </a:t>
            </a:r>
            <a:r>
              <a:rPr lang="en-US" sz="2000" dirty="0" smtClean="0"/>
              <a:t>NFHS 4 survey</a:t>
            </a:r>
            <a:r>
              <a:rPr lang="en-US" sz="2000" dirty="0"/>
              <a:t>, </a:t>
            </a:r>
            <a:r>
              <a:rPr lang="en-US" sz="2000" b="1" dirty="0"/>
              <a:t>33 % </a:t>
            </a:r>
            <a:r>
              <a:rPr lang="en-US" sz="2000" dirty="0"/>
              <a:t>of the women who started using a </a:t>
            </a:r>
            <a:r>
              <a:rPr lang="en-US" sz="2000" b="1" dirty="0"/>
              <a:t>contraceptive method discontinued</a:t>
            </a:r>
            <a:r>
              <a:rPr lang="en-US" sz="2000" dirty="0"/>
              <a:t> the method in less than 12 </a:t>
            </a:r>
            <a:r>
              <a:rPr lang="en-US" sz="2000" dirty="0" smtClean="0"/>
              <a:t>months, </a:t>
            </a:r>
            <a:r>
              <a:rPr lang="en-US" sz="2000" b="1" dirty="0" smtClean="0"/>
              <a:t>major reason being need to get pregnant</a:t>
            </a:r>
            <a:r>
              <a:rPr lang="en-US" sz="2000" dirty="0" smtClean="0"/>
              <a:t>.</a:t>
            </a:r>
          </a:p>
          <a:p>
            <a:pPr eaLnBrk="0" fontAlgn="base" hangingPunct="0">
              <a:spcBef>
                <a:spcPts val="600"/>
              </a:spcBef>
              <a:spcAft>
                <a:spcPct val="0"/>
              </a:spcAft>
              <a:buClrTx/>
              <a:buSzTx/>
              <a:buFont typeface="Wingdings" panose="05000000000000000000" pitchFamily="2" charset="2"/>
              <a:buChar char="§"/>
            </a:pPr>
            <a:r>
              <a:rPr lang="en-US" sz="2000" dirty="0"/>
              <a:t>Contraceptive discontinuation rates were higher for </a:t>
            </a:r>
            <a:r>
              <a:rPr lang="en-US" sz="2000" dirty="0" smtClean="0"/>
              <a:t>condoms/</a:t>
            </a:r>
            <a:r>
              <a:rPr lang="en-US" sz="2000" i="1" dirty="0" err="1" smtClean="0"/>
              <a:t>Nirodhs</a:t>
            </a:r>
            <a:r>
              <a:rPr lang="en-US" sz="2000" i="1" dirty="0" smtClean="0"/>
              <a:t> </a:t>
            </a:r>
            <a:r>
              <a:rPr lang="en-US" sz="2000" dirty="0"/>
              <a:t>(47</a:t>
            </a:r>
            <a:r>
              <a:rPr lang="en-US" sz="2000" dirty="0" smtClean="0"/>
              <a:t>%), </a:t>
            </a:r>
            <a:r>
              <a:rPr lang="en-US" sz="2000" dirty="0"/>
              <a:t>pills (42%) </a:t>
            </a:r>
            <a:r>
              <a:rPr lang="en-US" sz="2000" dirty="0" smtClean="0"/>
              <a:t>and for </a:t>
            </a:r>
            <a:r>
              <a:rPr lang="en-US" sz="2000" dirty="0"/>
              <a:t>IUDs/PPIUDs (26%). </a:t>
            </a:r>
            <a:endParaRPr lang="en-US" sz="2000" dirty="0" smtClean="0"/>
          </a:p>
          <a:p>
            <a:pPr eaLnBrk="0" fontAlgn="base" hangingPunct="0">
              <a:spcBef>
                <a:spcPts val="600"/>
              </a:spcBef>
              <a:spcAft>
                <a:spcPct val="0"/>
              </a:spcAft>
              <a:buClrTx/>
              <a:buSzTx/>
              <a:buFont typeface="Wingdings" panose="05000000000000000000" pitchFamily="2" charset="2"/>
              <a:buChar char="§"/>
            </a:pPr>
            <a:r>
              <a:rPr lang="en-US" sz="2000" dirty="0"/>
              <a:t> </a:t>
            </a:r>
            <a:r>
              <a:rPr lang="en-US" sz="2000" b="1" dirty="0"/>
              <a:t>NITI </a:t>
            </a:r>
            <a:r>
              <a:rPr lang="en-US" sz="2000" b="1" dirty="0" err="1"/>
              <a:t>Aayog’s</a:t>
            </a:r>
            <a:r>
              <a:rPr lang="en-US" sz="2000" b="1" dirty="0"/>
              <a:t> “Transformation of Aspirational Districts” </a:t>
            </a:r>
            <a:r>
              <a:rPr lang="en-US" sz="2000" b="1" dirty="0" err="1" smtClean="0"/>
              <a:t>programme</a:t>
            </a:r>
            <a:r>
              <a:rPr lang="en-US" sz="2000" b="1" dirty="0" smtClean="0"/>
              <a:t> </a:t>
            </a:r>
            <a:r>
              <a:rPr lang="en-US" sz="2000" dirty="0" smtClean="0"/>
              <a:t>-  </a:t>
            </a:r>
            <a:r>
              <a:rPr lang="en-US" sz="2000" dirty="0"/>
              <a:t>115 Aspirational districts </a:t>
            </a:r>
            <a:r>
              <a:rPr lang="en-US" sz="2000" dirty="0" err="1"/>
              <a:t>districts</a:t>
            </a:r>
            <a:r>
              <a:rPr lang="en-US" sz="2000" dirty="0"/>
              <a:t> are encouraged to catch-up with the best district within their state</a:t>
            </a:r>
            <a:endParaRPr lang="en-US" sz="2000" dirty="0" smtClean="0"/>
          </a:p>
          <a:p>
            <a:pPr lvl="1" eaLnBrk="0" fontAlgn="base" hangingPunct="0">
              <a:lnSpc>
                <a:spcPct val="150000"/>
              </a:lnSpc>
              <a:spcBef>
                <a:spcPts val="600"/>
              </a:spcBef>
              <a:spcAft>
                <a:spcPct val="0"/>
              </a:spcAft>
              <a:buClrTx/>
              <a:buFont typeface="Wingdings" panose="05000000000000000000" pitchFamily="2" charset="2"/>
              <a:buChar char="§"/>
            </a:pPr>
            <a:r>
              <a:rPr lang="en-US" sz="1600" dirty="0" smtClean="0"/>
              <a:t>35 districts </a:t>
            </a:r>
            <a:r>
              <a:rPr lang="en-US" sz="1600" dirty="0"/>
              <a:t>chosen by Ministry of Home affairs </a:t>
            </a:r>
            <a:r>
              <a:rPr lang="en-US" sz="1600" dirty="0" smtClean="0"/>
              <a:t>(</a:t>
            </a:r>
            <a:r>
              <a:rPr lang="en-US" dirty="0"/>
              <a:t>on the basis of the density of violence</a:t>
            </a:r>
            <a:r>
              <a:rPr lang="en-US" sz="1600" dirty="0" smtClean="0"/>
              <a:t>)</a:t>
            </a:r>
          </a:p>
          <a:p>
            <a:pPr lvl="1" eaLnBrk="0" fontAlgn="base" hangingPunct="0">
              <a:spcBef>
                <a:spcPts val="600"/>
              </a:spcBef>
              <a:spcAft>
                <a:spcPct val="0"/>
              </a:spcAft>
              <a:buClrTx/>
              <a:buFont typeface="Wingdings" panose="05000000000000000000" pitchFamily="2" charset="2"/>
              <a:buChar char="§"/>
            </a:pPr>
            <a:r>
              <a:rPr lang="en-US" sz="1600" dirty="0" smtClean="0"/>
              <a:t>50 districts by </a:t>
            </a:r>
            <a:r>
              <a:rPr lang="en-US" sz="1600" dirty="0"/>
              <a:t>Central Ministries of </a:t>
            </a:r>
            <a:r>
              <a:rPr lang="en-US" sz="1600" dirty="0" err="1"/>
              <a:t>GoI</a:t>
            </a:r>
            <a:r>
              <a:rPr lang="en-US" sz="1600" dirty="0"/>
              <a:t> </a:t>
            </a:r>
            <a:r>
              <a:rPr lang="en-US" sz="1600" dirty="0" smtClean="0"/>
              <a:t>(</a:t>
            </a:r>
            <a:r>
              <a:rPr lang="en-US" dirty="0"/>
              <a:t>on the basis of severe deficiency or sensitivity in the district</a:t>
            </a:r>
            <a:r>
              <a:rPr lang="en-US" sz="1600" dirty="0" smtClean="0"/>
              <a:t>) </a:t>
            </a:r>
            <a:r>
              <a:rPr lang="en-US" sz="1600" dirty="0"/>
              <a:t>and </a:t>
            </a:r>
            <a:endParaRPr lang="en-US" sz="1600" dirty="0" smtClean="0"/>
          </a:p>
          <a:p>
            <a:pPr lvl="1" eaLnBrk="0" fontAlgn="base" hangingPunct="0">
              <a:spcBef>
                <a:spcPts val="600"/>
              </a:spcBef>
              <a:spcAft>
                <a:spcPct val="0"/>
              </a:spcAft>
              <a:buClrTx/>
              <a:buFont typeface="Wingdings" panose="05000000000000000000" pitchFamily="2" charset="2"/>
              <a:buChar char="§"/>
            </a:pPr>
            <a:r>
              <a:rPr lang="en-US" sz="1600" dirty="0" smtClean="0"/>
              <a:t>30 districts by NITI </a:t>
            </a:r>
            <a:r>
              <a:rPr lang="en-US" sz="1600" dirty="0" err="1"/>
              <a:t>Aayog</a:t>
            </a:r>
            <a:r>
              <a:rPr lang="en-US" sz="1600" dirty="0"/>
              <a:t> </a:t>
            </a:r>
            <a:r>
              <a:rPr lang="en-US" sz="1600" dirty="0" smtClean="0"/>
              <a:t>(out of 10 states). </a:t>
            </a:r>
          </a:p>
        </p:txBody>
      </p:sp>
    </p:spTree>
    <p:extLst>
      <p:ext uri="{BB962C8B-B14F-4D97-AF65-F5344CB8AC3E}">
        <p14:creationId xmlns:p14="http://schemas.microsoft.com/office/powerpoint/2010/main" val="3937470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7" y="982578"/>
            <a:ext cx="3513220" cy="822158"/>
          </a:xfrm>
        </p:spPr>
        <p:txBody>
          <a:bodyPr/>
          <a:lstStyle/>
          <a:p>
            <a:r>
              <a:rPr lang="en-US" dirty="0" smtClean="0"/>
              <a:t>Conclusion</a:t>
            </a:r>
            <a:endParaRPr lang="en-US" dirty="0"/>
          </a:p>
        </p:txBody>
      </p:sp>
      <p:sp>
        <p:nvSpPr>
          <p:cNvPr id="3" name="Content Placeholder 2"/>
          <p:cNvSpPr>
            <a:spLocks noGrp="1"/>
          </p:cNvSpPr>
          <p:nvPr>
            <p:ph idx="1"/>
          </p:nvPr>
        </p:nvSpPr>
        <p:spPr>
          <a:xfrm>
            <a:off x="1024128" y="1804736"/>
            <a:ext cx="9720073" cy="4504624"/>
          </a:xfrm>
        </p:spPr>
        <p:txBody>
          <a:bodyPr>
            <a:normAutofit/>
          </a:bodyPr>
          <a:lstStyle/>
          <a:p>
            <a:pPr>
              <a:buFont typeface="Wingdings" panose="05000000000000000000" pitchFamily="2" charset="2"/>
              <a:buChar char="Ø"/>
            </a:pPr>
            <a:r>
              <a:rPr lang="en-US" sz="2800" dirty="0" smtClean="0"/>
              <a:t>The usage of contraceptives and subsequently the discontinuation rates were associated </a:t>
            </a:r>
            <a:r>
              <a:rPr lang="en-US" sz="2800" dirty="0"/>
              <a:t>with socio economic </a:t>
            </a:r>
            <a:r>
              <a:rPr lang="en-US" sz="2800" dirty="0" smtClean="0"/>
              <a:t>differentials.</a:t>
            </a:r>
          </a:p>
          <a:p>
            <a:pPr>
              <a:buFont typeface="Wingdings" panose="05000000000000000000" pitchFamily="2" charset="2"/>
              <a:buChar char="Ø"/>
            </a:pPr>
            <a:r>
              <a:rPr lang="en-US" sz="2800" dirty="0" smtClean="0"/>
              <a:t>With increase in age, educational attainment and wealth quintile, the usage of contraceptives increased and subsequently, so did the discontinuation. Although, Higher than secondary education meant slight decrease in contraceptive discontinuation.</a:t>
            </a:r>
          </a:p>
          <a:p>
            <a:pPr>
              <a:buFont typeface="Wingdings" panose="05000000000000000000" pitchFamily="2" charset="2"/>
              <a:buChar char="Ø"/>
            </a:pPr>
            <a:r>
              <a:rPr lang="en-US" sz="2800" dirty="0" smtClean="0"/>
              <a:t>In terms of place of residence, the usage and discontinuation rates were more in urban and lesser in rural areas.</a:t>
            </a:r>
          </a:p>
          <a:p>
            <a:pPr>
              <a:buFont typeface="Wingdings" panose="05000000000000000000" pitchFamily="2" charset="2"/>
              <a:buChar char="Ø"/>
            </a:pPr>
            <a:r>
              <a:rPr lang="en-US" sz="2800" dirty="0" smtClean="0"/>
              <a:t>Scheduled Caste, schedule Tribe and other backwards class had very less usage of contraceptives and discontinuation rates.</a:t>
            </a:r>
          </a:p>
          <a:p>
            <a:pPr>
              <a:buFont typeface="Wingdings" panose="05000000000000000000" pitchFamily="2" charset="2"/>
              <a:buChar char="Ø"/>
            </a:pPr>
            <a:endParaRPr lang="en-US" sz="2800" dirty="0" smtClean="0"/>
          </a:p>
          <a:p>
            <a:pPr>
              <a:buFont typeface="Wingdings" panose="05000000000000000000" pitchFamily="2" charset="2"/>
              <a:buChar char="Ø"/>
            </a:pPr>
            <a:endParaRPr lang="en-US" sz="2800" dirty="0" smtClean="0"/>
          </a:p>
          <a:p>
            <a:pPr lvl="1">
              <a:buFont typeface="Wingdings" panose="05000000000000000000" pitchFamily="2" charset="2"/>
              <a:buChar char="Ø"/>
            </a:pPr>
            <a:endParaRPr lang="en-US" sz="2400" dirty="0" smtClean="0"/>
          </a:p>
          <a:p>
            <a:pPr marL="128016" lvl="1" indent="0">
              <a:buNone/>
            </a:pPr>
            <a:endParaRPr lang="en-US" sz="2400" dirty="0"/>
          </a:p>
        </p:txBody>
      </p:sp>
    </p:spTree>
    <p:extLst>
      <p:ext uri="{BB962C8B-B14F-4D97-AF65-F5344CB8AC3E}">
        <p14:creationId xmlns:p14="http://schemas.microsoft.com/office/powerpoint/2010/main" val="3901562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847850"/>
            <a:ext cx="9720073" cy="4461510"/>
          </a:xfrm>
        </p:spPr>
        <p:txBody>
          <a:bodyPr>
            <a:normAutofit/>
          </a:bodyPr>
          <a:lstStyle/>
          <a:p>
            <a:pPr>
              <a:buFont typeface="Wingdings" panose="05000000000000000000" pitchFamily="2" charset="2"/>
              <a:buChar char="Ø"/>
            </a:pPr>
            <a:r>
              <a:rPr lang="en-US" sz="2800" dirty="0"/>
              <a:t>Major reason for discontinuation observed, in various groups of aspirational districts </a:t>
            </a:r>
            <a:r>
              <a:rPr lang="en-US" sz="2800" dirty="0" smtClean="0"/>
              <a:t>were </a:t>
            </a:r>
          </a:p>
          <a:p>
            <a:pPr lvl="1">
              <a:buFont typeface="Wingdings" panose="05000000000000000000" pitchFamily="2" charset="2"/>
              <a:buChar char="Ø"/>
            </a:pPr>
            <a:r>
              <a:rPr lang="en-US" sz="2400" dirty="0" smtClean="0"/>
              <a:t>wanting </a:t>
            </a:r>
            <a:r>
              <a:rPr lang="en-US" sz="2400" dirty="0"/>
              <a:t>to become pregnant, </a:t>
            </a:r>
            <a:endParaRPr lang="en-US" sz="2400" dirty="0" smtClean="0"/>
          </a:p>
          <a:p>
            <a:pPr lvl="1">
              <a:buFont typeface="Wingdings" panose="05000000000000000000" pitchFamily="2" charset="2"/>
              <a:buChar char="Ø"/>
            </a:pPr>
            <a:r>
              <a:rPr lang="en-US" sz="2400" dirty="0" smtClean="0"/>
              <a:t>side </a:t>
            </a:r>
            <a:r>
              <a:rPr lang="en-US" sz="2400" dirty="0"/>
              <a:t>effects/ health concerns and menstrual problems for IUD, </a:t>
            </a:r>
            <a:endParaRPr lang="en-US" sz="2400" dirty="0" smtClean="0"/>
          </a:p>
          <a:p>
            <a:pPr lvl="1">
              <a:buFont typeface="Wingdings" panose="05000000000000000000" pitchFamily="2" charset="2"/>
              <a:buChar char="Ø"/>
            </a:pPr>
            <a:r>
              <a:rPr lang="en-US" sz="2400" dirty="0" smtClean="0"/>
              <a:t>husband </a:t>
            </a:r>
            <a:r>
              <a:rPr lang="en-US" sz="2400" dirty="0"/>
              <a:t>disapproved (for male condom), </a:t>
            </a:r>
            <a:endParaRPr lang="en-US" sz="2400" dirty="0" smtClean="0"/>
          </a:p>
          <a:p>
            <a:pPr lvl="1">
              <a:buFont typeface="Wingdings" panose="05000000000000000000" pitchFamily="2" charset="2"/>
              <a:buChar char="Ø"/>
            </a:pPr>
            <a:r>
              <a:rPr lang="en-US" sz="2400" dirty="0" smtClean="0"/>
              <a:t>husband </a:t>
            </a:r>
            <a:r>
              <a:rPr lang="en-US" sz="2400" dirty="0"/>
              <a:t>being away/infrequent sex, </a:t>
            </a:r>
            <a:endParaRPr lang="en-US" sz="2400" dirty="0" smtClean="0"/>
          </a:p>
          <a:p>
            <a:pPr lvl="1">
              <a:buFont typeface="Wingdings" panose="05000000000000000000" pitchFamily="2" charset="2"/>
              <a:buChar char="Ø"/>
            </a:pPr>
            <a:r>
              <a:rPr lang="en-US" sz="2400" dirty="0" smtClean="0"/>
              <a:t>Wanted </a:t>
            </a:r>
            <a:r>
              <a:rPr lang="en-US" sz="2400" dirty="0"/>
              <a:t>more effective method.</a:t>
            </a:r>
          </a:p>
          <a:p>
            <a:endParaRPr lang="en-US" sz="2400" dirty="0"/>
          </a:p>
        </p:txBody>
      </p:sp>
      <p:sp>
        <p:nvSpPr>
          <p:cNvPr id="4" name="Title 1"/>
          <p:cNvSpPr txBox="1">
            <a:spLocks/>
          </p:cNvSpPr>
          <p:nvPr/>
        </p:nvSpPr>
        <p:spPr>
          <a:xfrm>
            <a:off x="721897" y="982578"/>
            <a:ext cx="3513220" cy="82215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mtClean="0"/>
              <a:t>Conclusion</a:t>
            </a:r>
            <a:endParaRPr lang="en-US" dirty="0"/>
          </a:p>
        </p:txBody>
      </p:sp>
    </p:spTree>
    <p:extLst>
      <p:ext uri="{BB962C8B-B14F-4D97-AF65-F5344CB8AC3E}">
        <p14:creationId xmlns:p14="http://schemas.microsoft.com/office/powerpoint/2010/main" val="880388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1024128" y="1790700"/>
            <a:ext cx="9720073" cy="4518660"/>
          </a:xfrm>
        </p:spPr>
        <p:txBody>
          <a:bodyPr>
            <a:normAutofit lnSpcReduction="10000"/>
          </a:bodyPr>
          <a:lstStyle/>
          <a:p>
            <a:pPr marL="0" indent="0">
              <a:buNone/>
            </a:pPr>
            <a:endParaRPr lang="en-US" dirty="0" smtClean="0"/>
          </a:p>
          <a:p>
            <a:pPr>
              <a:buFont typeface="Wingdings" panose="05000000000000000000" pitchFamily="2" charset="2"/>
              <a:buChar char="q"/>
            </a:pPr>
            <a:r>
              <a:rPr lang="en-US" dirty="0" smtClean="0"/>
              <a:t>Providing equitable distribution of good quality family planning services along with counselling services. </a:t>
            </a:r>
          </a:p>
          <a:p>
            <a:pPr>
              <a:buFont typeface="Wingdings" panose="05000000000000000000" pitchFamily="2" charset="2"/>
              <a:buChar char="q"/>
            </a:pPr>
            <a:r>
              <a:rPr lang="en-US" dirty="0" smtClean="0"/>
              <a:t>Improving </a:t>
            </a:r>
            <a:r>
              <a:rPr lang="en-US" dirty="0"/>
              <a:t>the quality of family planning services includes counseling and follow-up visit in initial few months </a:t>
            </a:r>
            <a:endParaRPr lang="en-US" dirty="0" smtClean="0"/>
          </a:p>
          <a:p>
            <a:pPr>
              <a:buFont typeface="Wingdings" panose="05000000000000000000" pitchFamily="2" charset="2"/>
              <a:buChar char="q"/>
            </a:pPr>
            <a:r>
              <a:rPr lang="en-US" dirty="0" smtClean="0"/>
              <a:t> </a:t>
            </a:r>
            <a:r>
              <a:rPr lang="en-US" dirty="0"/>
              <a:t>I</a:t>
            </a:r>
            <a:r>
              <a:rPr lang="en-US" dirty="0" smtClean="0"/>
              <a:t>ncreasing </a:t>
            </a:r>
            <a:r>
              <a:rPr lang="en-US" dirty="0"/>
              <a:t>counseling for spacing method </a:t>
            </a:r>
            <a:r>
              <a:rPr lang="en-US" dirty="0" smtClean="0"/>
              <a:t>users and </a:t>
            </a:r>
            <a:r>
              <a:rPr lang="en-US" dirty="0"/>
              <a:t>Informing women about the risk of unintended pregnancies, induced abortion, and unwanted births, and promotes birth </a:t>
            </a:r>
            <a:r>
              <a:rPr lang="en-US" dirty="0" smtClean="0"/>
              <a:t>spacing</a:t>
            </a:r>
          </a:p>
          <a:p>
            <a:pPr>
              <a:buFont typeface="Wingdings" panose="05000000000000000000" pitchFamily="2" charset="2"/>
              <a:buChar char="q"/>
            </a:pPr>
            <a:r>
              <a:rPr lang="en-US" dirty="0" smtClean="0"/>
              <a:t>Motivating </a:t>
            </a:r>
            <a:r>
              <a:rPr lang="en-US" dirty="0"/>
              <a:t>the traditional method user to use modern spacing </a:t>
            </a:r>
            <a:r>
              <a:rPr lang="en-US" dirty="0" smtClean="0"/>
              <a:t>method and </a:t>
            </a:r>
          </a:p>
          <a:p>
            <a:pPr>
              <a:buFont typeface="Wingdings" panose="05000000000000000000" pitchFamily="2" charset="2"/>
              <a:buChar char="q"/>
            </a:pPr>
            <a:r>
              <a:rPr lang="en-US" dirty="0" smtClean="0"/>
              <a:t>Monitoring </a:t>
            </a:r>
            <a:r>
              <a:rPr lang="en-US" dirty="0"/>
              <a:t>the quality of contraceptive pills and IUDs; and </a:t>
            </a:r>
            <a:endParaRPr lang="en-US" dirty="0" smtClean="0"/>
          </a:p>
          <a:p>
            <a:pPr>
              <a:buFont typeface="Wingdings" panose="05000000000000000000" pitchFamily="2" charset="2"/>
              <a:buChar char="q"/>
            </a:pPr>
            <a:r>
              <a:rPr lang="en-US" dirty="0" smtClean="0"/>
              <a:t>increasing </a:t>
            </a:r>
            <a:r>
              <a:rPr lang="en-US" dirty="0"/>
              <a:t>provisioning of IUDs and condoms at public health centers can increase the contraceptive use and reduce the discontinuation of spacing method in India. </a:t>
            </a:r>
            <a:endParaRPr lang="en-US" dirty="0" smtClean="0"/>
          </a:p>
        </p:txBody>
      </p:sp>
    </p:spTree>
    <p:extLst>
      <p:ext uri="{BB962C8B-B14F-4D97-AF65-F5344CB8AC3E}">
        <p14:creationId xmlns:p14="http://schemas.microsoft.com/office/powerpoint/2010/main" val="1388941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7925" y="1072896"/>
            <a:ext cx="3790833" cy="1499616"/>
          </a:xfrm>
        </p:spPr>
        <p:txBody>
          <a:bodyPr>
            <a:normAutofit/>
          </a:bodyPr>
          <a:lstStyle/>
          <a:p>
            <a:pPr algn="ctr"/>
            <a:r>
              <a:rPr lang="en-US" sz="6600" dirty="0" smtClean="0"/>
              <a:t>Thank you</a:t>
            </a:r>
            <a:endParaRPr lang="en-US" sz="6600" dirty="0"/>
          </a:p>
        </p:txBody>
      </p:sp>
    </p:spTree>
    <p:extLst>
      <p:ext uri="{BB962C8B-B14F-4D97-AF65-F5344CB8AC3E}">
        <p14:creationId xmlns:p14="http://schemas.microsoft.com/office/powerpoint/2010/main" val="3988640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Objectives</a:t>
            </a:r>
            <a:endParaRPr lang="en-US" dirty="0"/>
          </a:p>
        </p:txBody>
      </p:sp>
      <p:sp>
        <p:nvSpPr>
          <p:cNvPr id="3" name="Content Placeholder 2"/>
          <p:cNvSpPr>
            <a:spLocks noGrp="1"/>
          </p:cNvSpPr>
          <p:nvPr>
            <p:ph idx="1"/>
          </p:nvPr>
        </p:nvSpPr>
        <p:spPr>
          <a:xfrm>
            <a:off x="1024128" y="2286000"/>
            <a:ext cx="10455109" cy="4023360"/>
          </a:xfrm>
        </p:spPr>
        <p:txBody>
          <a:bodyPr/>
          <a:lstStyle/>
          <a:p>
            <a:pPr>
              <a:lnSpc>
                <a:spcPct val="150000"/>
              </a:lnSpc>
              <a:buFont typeface="Wingdings" panose="05000000000000000000" pitchFamily="2" charset="2"/>
              <a:buChar char="Ø"/>
            </a:pPr>
            <a:r>
              <a:rPr lang="en-US" sz="2400" dirty="0"/>
              <a:t>To examine the socio-economic and demographic differentials in discontinuation of spacing </a:t>
            </a:r>
            <a:r>
              <a:rPr lang="en-US" sz="2400" dirty="0" smtClean="0"/>
              <a:t>methods (Pills, IUD and condoms) </a:t>
            </a:r>
            <a:r>
              <a:rPr lang="en-US" sz="2400" dirty="0"/>
              <a:t>in aspirational districts in India, and</a:t>
            </a:r>
          </a:p>
          <a:p>
            <a:pPr>
              <a:lnSpc>
                <a:spcPct val="150000"/>
              </a:lnSpc>
              <a:buFont typeface="Wingdings" panose="05000000000000000000" pitchFamily="2" charset="2"/>
              <a:buChar char="Ø"/>
            </a:pPr>
            <a:r>
              <a:rPr lang="en-US" sz="2400" dirty="0"/>
              <a:t>To understand </a:t>
            </a:r>
            <a:r>
              <a:rPr lang="en-US" sz="2400" dirty="0" smtClean="0"/>
              <a:t>the </a:t>
            </a:r>
            <a:r>
              <a:rPr lang="en-US" sz="2400" dirty="0"/>
              <a:t>reasons of discontinuation of spacing method in the aspirational districts in India.</a:t>
            </a:r>
          </a:p>
          <a:p>
            <a:pPr>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2498444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94" y="1210493"/>
            <a:ext cx="10131425" cy="706244"/>
          </a:xfrm>
        </p:spPr>
        <p:txBody>
          <a:bodyPr>
            <a:normAutofit fontScale="90000"/>
          </a:bodyPr>
          <a:lstStyle/>
          <a:p>
            <a:r>
              <a:rPr lang="en-US" b="1" u="sng" dirty="0"/>
              <a:t>Methodology</a:t>
            </a:r>
            <a:r>
              <a:rPr lang="en-US" b="1" dirty="0"/>
              <a:t/>
            </a:r>
            <a:br>
              <a:rPr lang="en-US" b="1" dirty="0"/>
            </a:br>
            <a:endParaRPr lang="en-US" dirty="0"/>
          </a:p>
        </p:txBody>
      </p:sp>
      <p:sp>
        <p:nvSpPr>
          <p:cNvPr id="3" name="Content Placeholder 2"/>
          <p:cNvSpPr>
            <a:spLocks noGrp="1"/>
          </p:cNvSpPr>
          <p:nvPr>
            <p:ph idx="1"/>
          </p:nvPr>
        </p:nvSpPr>
        <p:spPr>
          <a:xfrm>
            <a:off x="562638" y="1747921"/>
            <a:ext cx="11508058" cy="4047965"/>
          </a:xfrm>
        </p:spPr>
        <p:txBody>
          <a:bodyPr>
            <a:noAutofit/>
          </a:bodyPr>
          <a:lstStyle/>
          <a:p>
            <a:pPr>
              <a:buFont typeface="Wingdings" panose="05000000000000000000" pitchFamily="2" charset="2"/>
              <a:buChar char="q"/>
            </a:pPr>
            <a:r>
              <a:rPr lang="en-US" sz="2400" dirty="0" smtClean="0"/>
              <a:t>Secondary data analysis </a:t>
            </a:r>
          </a:p>
          <a:p>
            <a:pPr>
              <a:buFont typeface="Wingdings" panose="05000000000000000000" pitchFamily="2" charset="2"/>
              <a:buChar char="q"/>
            </a:pPr>
            <a:r>
              <a:rPr lang="en-US" sz="2400" dirty="0" smtClean="0"/>
              <a:t>Using the </a:t>
            </a:r>
            <a:r>
              <a:rPr lang="en-US" sz="2400" dirty="0"/>
              <a:t>r</a:t>
            </a:r>
            <a:r>
              <a:rPr lang="en-US" sz="2400" dirty="0" smtClean="0"/>
              <a:t>aw </a:t>
            </a:r>
            <a:r>
              <a:rPr lang="en-US" sz="2400" dirty="0"/>
              <a:t>data from the NFHS </a:t>
            </a:r>
            <a:r>
              <a:rPr lang="en-US" sz="2400" dirty="0" smtClean="0"/>
              <a:t>4 (from DHS program website), we examine </a:t>
            </a:r>
            <a:r>
              <a:rPr lang="en-US" sz="2400" dirty="0"/>
              <a:t>the </a:t>
            </a:r>
            <a:r>
              <a:rPr lang="en-US" sz="2400" dirty="0" smtClean="0"/>
              <a:t>knowledge among users and discontinuation rates for various modern spacing methods </a:t>
            </a:r>
            <a:r>
              <a:rPr lang="en-US" sz="2400" dirty="0"/>
              <a:t>of contraceptives </a:t>
            </a:r>
            <a:r>
              <a:rPr lang="en-US" sz="2400" dirty="0" smtClean="0"/>
              <a:t>method </a:t>
            </a:r>
            <a:r>
              <a:rPr lang="en-US" sz="2400" dirty="0"/>
              <a:t>by socio economic groups </a:t>
            </a:r>
            <a:r>
              <a:rPr lang="en-US" sz="2400" dirty="0" smtClean="0"/>
              <a:t>(Place of residence, </a:t>
            </a:r>
            <a:r>
              <a:rPr lang="en-US" sz="2400" dirty="0"/>
              <a:t>Age </a:t>
            </a:r>
            <a:r>
              <a:rPr lang="en-US" sz="2400" dirty="0" smtClean="0"/>
              <a:t>, Education, Religion, </a:t>
            </a:r>
            <a:r>
              <a:rPr lang="en-US" sz="2400" dirty="0"/>
              <a:t>Caste</a:t>
            </a:r>
            <a:r>
              <a:rPr lang="en-US" sz="2400" dirty="0" smtClean="0"/>
              <a:t>, living children at 1</a:t>
            </a:r>
            <a:r>
              <a:rPr lang="en-US" sz="2400" baseline="30000" dirty="0" smtClean="0"/>
              <a:t>st</a:t>
            </a:r>
            <a:r>
              <a:rPr lang="en-US" sz="2400" dirty="0" smtClean="0"/>
              <a:t> use and wealth quintile) </a:t>
            </a:r>
            <a:r>
              <a:rPr lang="en-US" sz="2400" dirty="0"/>
              <a:t>in </a:t>
            </a:r>
            <a:r>
              <a:rPr lang="en-US" sz="2400" dirty="0" smtClean="0"/>
              <a:t>115 Aspirational </a:t>
            </a:r>
            <a:r>
              <a:rPr lang="en-US" sz="2400" dirty="0"/>
              <a:t>districts of India. </a:t>
            </a:r>
            <a:endParaRPr lang="en-US" sz="2400" dirty="0" smtClean="0"/>
          </a:p>
          <a:p>
            <a:pPr>
              <a:buFont typeface="Wingdings" panose="05000000000000000000" pitchFamily="2" charset="2"/>
              <a:buChar char="q"/>
            </a:pPr>
            <a:r>
              <a:rPr lang="en-US" sz="2800" dirty="0" smtClean="0"/>
              <a:t>Data analysis tools used -  </a:t>
            </a:r>
          </a:p>
          <a:p>
            <a:pPr lvl="1">
              <a:buFont typeface="Wingdings" panose="05000000000000000000" pitchFamily="2" charset="2"/>
              <a:buChar char="q"/>
            </a:pPr>
            <a:r>
              <a:rPr lang="en-US" sz="2400" dirty="0" smtClean="0"/>
              <a:t>SPSS- Analysis was done </a:t>
            </a:r>
            <a:r>
              <a:rPr lang="en-US" sz="2400" b="1" dirty="0"/>
              <a:t>using SPSS syntax</a:t>
            </a:r>
            <a:r>
              <a:rPr lang="en-US" sz="2400" dirty="0"/>
              <a:t> (a programming language unique to SPSS – a statistical package) and developing various syntax commands for analyzing the raw data from NFHS </a:t>
            </a:r>
            <a:r>
              <a:rPr lang="en-US" sz="2400" dirty="0" smtClean="0"/>
              <a:t>4.</a:t>
            </a:r>
          </a:p>
          <a:p>
            <a:pPr lvl="1">
              <a:buFont typeface="Wingdings" panose="05000000000000000000" pitchFamily="2" charset="2"/>
              <a:buChar char="q"/>
            </a:pPr>
            <a:r>
              <a:rPr lang="en-US" sz="2400" dirty="0" smtClean="0"/>
              <a:t>Microsoft Excel  (data cleaning and presentation)</a:t>
            </a:r>
            <a:endParaRPr lang="en-US" sz="2400" dirty="0"/>
          </a:p>
          <a:p>
            <a:pPr>
              <a:buFont typeface="Wingdings" panose="05000000000000000000" pitchFamily="2" charset="2"/>
              <a:buChar char="q"/>
            </a:pPr>
            <a:r>
              <a:rPr lang="en-US" sz="2400" dirty="0" smtClean="0"/>
              <a:t>Study Period : 21</a:t>
            </a:r>
            <a:r>
              <a:rPr lang="en-US" sz="2400" baseline="30000" dirty="0" smtClean="0"/>
              <a:t>st</a:t>
            </a:r>
            <a:r>
              <a:rPr lang="en-US" sz="2400" dirty="0" smtClean="0"/>
              <a:t> February 2019 to 31</a:t>
            </a:r>
            <a:r>
              <a:rPr lang="en-US" sz="2400" baseline="30000" dirty="0" smtClean="0"/>
              <a:t>st</a:t>
            </a:r>
            <a:r>
              <a:rPr lang="en-US" sz="2400" dirty="0" smtClean="0"/>
              <a:t> May 2019</a:t>
            </a:r>
          </a:p>
          <a:p>
            <a:pPr marL="0" indent="0">
              <a:buNone/>
            </a:pPr>
            <a:endParaRPr lang="en-US" sz="2400" dirty="0"/>
          </a:p>
        </p:txBody>
      </p:sp>
    </p:spTree>
    <p:extLst>
      <p:ext uri="{BB962C8B-B14F-4D97-AF65-F5344CB8AC3E}">
        <p14:creationId xmlns:p14="http://schemas.microsoft.com/office/powerpoint/2010/main" val="2963065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17500094"/>
              </p:ext>
            </p:extLst>
          </p:nvPr>
        </p:nvGraphicFramePr>
        <p:xfrm>
          <a:off x="64771" y="3801291"/>
          <a:ext cx="3880884" cy="2651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574753143"/>
              </p:ext>
            </p:extLst>
          </p:nvPr>
        </p:nvGraphicFramePr>
        <p:xfrm>
          <a:off x="8690230" y="868210"/>
          <a:ext cx="2758335" cy="26446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084511584"/>
              </p:ext>
            </p:extLst>
          </p:nvPr>
        </p:nvGraphicFramePr>
        <p:xfrm>
          <a:off x="4148002" y="868211"/>
          <a:ext cx="4236343" cy="26446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1808454978"/>
              </p:ext>
            </p:extLst>
          </p:nvPr>
        </p:nvGraphicFramePr>
        <p:xfrm>
          <a:off x="8181258" y="3784105"/>
          <a:ext cx="3776280" cy="26446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1804464792"/>
              </p:ext>
            </p:extLst>
          </p:nvPr>
        </p:nvGraphicFramePr>
        <p:xfrm>
          <a:off x="4148001" y="3801291"/>
          <a:ext cx="3830911" cy="26517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val="3548113642"/>
              </p:ext>
            </p:extLst>
          </p:nvPr>
        </p:nvGraphicFramePr>
        <p:xfrm>
          <a:off x="165575" y="868211"/>
          <a:ext cx="3780080" cy="2651758"/>
        </p:xfrm>
        <a:graphic>
          <a:graphicData uri="http://schemas.openxmlformats.org/drawingml/2006/chart">
            <c:chart xmlns:c="http://schemas.openxmlformats.org/drawingml/2006/chart" xmlns:r="http://schemas.openxmlformats.org/officeDocument/2006/relationships" r:id="rId7"/>
          </a:graphicData>
        </a:graphic>
      </p:graphicFrame>
      <p:sp>
        <p:nvSpPr>
          <p:cNvPr id="11" name="Title 1"/>
          <p:cNvSpPr txBox="1">
            <a:spLocks/>
          </p:cNvSpPr>
          <p:nvPr/>
        </p:nvSpPr>
        <p:spPr>
          <a:xfrm>
            <a:off x="0" y="137529"/>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hlinkClick r:id="rId8" action="ppaction://hlinkfile"/>
              </a:rPr>
              <a:t>RESULTs</a:t>
            </a:r>
            <a:r>
              <a:rPr lang="en-US" sz="2000" b="1" dirty="0" smtClean="0">
                <a:solidFill>
                  <a:sysClr val="windowText" lastClr="000000"/>
                </a:solidFill>
              </a:rPr>
              <a:t> </a:t>
            </a:r>
          </a:p>
        </p:txBody>
      </p:sp>
      <p:sp>
        <p:nvSpPr>
          <p:cNvPr id="2" name="TextBox 1"/>
          <p:cNvSpPr txBox="1"/>
          <p:nvPr/>
        </p:nvSpPr>
        <p:spPr>
          <a:xfrm>
            <a:off x="2287585" y="217558"/>
            <a:ext cx="6695994" cy="369332"/>
          </a:xfrm>
          <a:prstGeom prst="rect">
            <a:avLst/>
          </a:prstGeom>
          <a:noFill/>
        </p:spPr>
        <p:txBody>
          <a:bodyPr wrap="square" rtlCol="0">
            <a:spAutoFit/>
          </a:bodyPr>
          <a:lstStyle/>
          <a:p>
            <a:r>
              <a:rPr lang="en-US" b="1" dirty="0">
                <a:solidFill>
                  <a:sysClr val="windowText" lastClr="000000"/>
                </a:solidFill>
              </a:rPr>
              <a:t>Contraceptive discontinuation rates </a:t>
            </a:r>
            <a:r>
              <a:rPr lang="en-US" b="1" dirty="0" smtClean="0">
                <a:solidFill>
                  <a:sysClr val="windowText" lastClr="000000"/>
                </a:solidFill>
              </a:rPr>
              <a:t>(NITI </a:t>
            </a:r>
            <a:r>
              <a:rPr lang="en-US" b="1" dirty="0" err="1" smtClean="0">
                <a:solidFill>
                  <a:sysClr val="windowText" lastClr="000000"/>
                </a:solidFill>
              </a:rPr>
              <a:t>Aayog’s</a:t>
            </a:r>
            <a:r>
              <a:rPr lang="en-US" b="1" dirty="0" smtClean="0">
                <a:solidFill>
                  <a:sysClr val="windowText" lastClr="000000"/>
                </a:solidFill>
              </a:rPr>
              <a:t> 30)- PILLS</a:t>
            </a:r>
            <a:endParaRPr lang="en-US" dirty="0"/>
          </a:p>
        </p:txBody>
      </p:sp>
    </p:spTree>
    <p:extLst>
      <p:ext uri="{BB962C8B-B14F-4D97-AF65-F5344CB8AC3E}">
        <p14:creationId xmlns:p14="http://schemas.microsoft.com/office/powerpoint/2010/main" val="3474409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82369378"/>
              </p:ext>
            </p:extLst>
          </p:nvPr>
        </p:nvGraphicFramePr>
        <p:xfrm>
          <a:off x="313897" y="3617349"/>
          <a:ext cx="3480017" cy="2727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10698038"/>
              </p:ext>
            </p:extLst>
          </p:nvPr>
        </p:nvGraphicFramePr>
        <p:xfrm>
          <a:off x="9009096" y="794541"/>
          <a:ext cx="2986388" cy="2683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833372211"/>
              </p:ext>
            </p:extLst>
          </p:nvPr>
        </p:nvGraphicFramePr>
        <p:xfrm>
          <a:off x="4226061" y="794542"/>
          <a:ext cx="4467773" cy="2683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4021936093"/>
              </p:ext>
            </p:extLst>
          </p:nvPr>
        </p:nvGraphicFramePr>
        <p:xfrm>
          <a:off x="8283455" y="3617349"/>
          <a:ext cx="3712029" cy="27271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358462549"/>
              </p:ext>
            </p:extLst>
          </p:nvPr>
        </p:nvGraphicFramePr>
        <p:xfrm>
          <a:off x="4226061" y="3617349"/>
          <a:ext cx="3898043" cy="27271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val="793152700"/>
              </p:ext>
            </p:extLst>
          </p:nvPr>
        </p:nvGraphicFramePr>
        <p:xfrm>
          <a:off x="313897" y="698288"/>
          <a:ext cx="3480017" cy="2779387"/>
        </p:xfrm>
        <a:graphic>
          <a:graphicData uri="http://schemas.openxmlformats.org/drawingml/2006/chart">
            <c:chart xmlns:c="http://schemas.openxmlformats.org/drawingml/2006/chart" xmlns:r="http://schemas.openxmlformats.org/officeDocument/2006/relationships" r:id="rId7"/>
          </a:graphicData>
        </a:graphic>
      </p:graphicFrame>
      <p:sp>
        <p:nvSpPr>
          <p:cNvPr id="11"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12" name="TextBox 11"/>
          <p:cNvSpPr txBox="1"/>
          <p:nvPr/>
        </p:nvSpPr>
        <p:spPr>
          <a:xfrm>
            <a:off x="2287585" y="217558"/>
            <a:ext cx="6695994" cy="369332"/>
          </a:xfrm>
          <a:prstGeom prst="rect">
            <a:avLst/>
          </a:prstGeom>
          <a:noFill/>
        </p:spPr>
        <p:txBody>
          <a:bodyPr wrap="square" rtlCol="0">
            <a:spAutoFit/>
          </a:bodyPr>
          <a:lstStyle/>
          <a:p>
            <a:r>
              <a:rPr lang="en-US" b="1" dirty="0">
                <a:solidFill>
                  <a:sysClr val="windowText" lastClr="000000"/>
                </a:solidFill>
              </a:rPr>
              <a:t>Contraceptive discontinuation rates </a:t>
            </a:r>
            <a:r>
              <a:rPr lang="en-US" b="1" dirty="0" smtClean="0">
                <a:solidFill>
                  <a:sysClr val="windowText" lastClr="000000"/>
                </a:solidFill>
              </a:rPr>
              <a:t>(NITI </a:t>
            </a:r>
            <a:r>
              <a:rPr lang="en-US" b="1" dirty="0" err="1" smtClean="0">
                <a:solidFill>
                  <a:sysClr val="windowText" lastClr="000000"/>
                </a:solidFill>
              </a:rPr>
              <a:t>Aayog’s</a:t>
            </a:r>
            <a:r>
              <a:rPr lang="en-US" b="1" dirty="0" smtClean="0">
                <a:solidFill>
                  <a:sysClr val="windowText" lastClr="000000"/>
                </a:solidFill>
              </a:rPr>
              <a:t> 30)- CONDOMS</a:t>
            </a:r>
            <a:endParaRPr lang="en-US" dirty="0"/>
          </a:p>
        </p:txBody>
      </p:sp>
    </p:spTree>
    <p:extLst>
      <p:ext uri="{BB962C8B-B14F-4D97-AF65-F5344CB8AC3E}">
        <p14:creationId xmlns:p14="http://schemas.microsoft.com/office/powerpoint/2010/main" val="2554692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51056705"/>
              </p:ext>
            </p:extLst>
          </p:nvPr>
        </p:nvGraphicFramePr>
        <p:xfrm>
          <a:off x="175619" y="3671668"/>
          <a:ext cx="3720911" cy="2599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854336734"/>
              </p:ext>
            </p:extLst>
          </p:nvPr>
        </p:nvGraphicFramePr>
        <p:xfrm>
          <a:off x="8265485" y="801858"/>
          <a:ext cx="3667125" cy="24628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094426838"/>
              </p:ext>
            </p:extLst>
          </p:nvPr>
        </p:nvGraphicFramePr>
        <p:xfrm>
          <a:off x="4023361" y="801857"/>
          <a:ext cx="3853872" cy="24628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235602178"/>
              </p:ext>
            </p:extLst>
          </p:nvPr>
        </p:nvGraphicFramePr>
        <p:xfrm>
          <a:off x="8112661" y="3671669"/>
          <a:ext cx="3819949" cy="25754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3813900592"/>
              </p:ext>
            </p:extLst>
          </p:nvPr>
        </p:nvGraphicFramePr>
        <p:xfrm>
          <a:off x="4166129" y="3671668"/>
          <a:ext cx="3819950" cy="25847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val="2121485455"/>
              </p:ext>
            </p:extLst>
          </p:nvPr>
        </p:nvGraphicFramePr>
        <p:xfrm>
          <a:off x="175619" y="801857"/>
          <a:ext cx="3509128" cy="2462805"/>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11" name="TextBox 10"/>
          <p:cNvSpPr txBox="1"/>
          <p:nvPr/>
        </p:nvSpPr>
        <p:spPr>
          <a:xfrm>
            <a:off x="2287585" y="217558"/>
            <a:ext cx="6695994" cy="369332"/>
          </a:xfrm>
          <a:prstGeom prst="rect">
            <a:avLst/>
          </a:prstGeom>
          <a:noFill/>
        </p:spPr>
        <p:txBody>
          <a:bodyPr wrap="square" rtlCol="0">
            <a:spAutoFit/>
          </a:bodyPr>
          <a:lstStyle/>
          <a:p>
            <a:r>
              <a:rPr lang="en-US" b="1" dirty="0">
                <a:solidFill>
                  <a:sysClr val="windowText" lastClr="000000"/>
                </a:solidFill>
              </a:rPr>
              <a:t>Contraceptive discontinuation rates </a:t>
            </a:r>
            <a:r>
              <a:rPr lang="en-US" b="1" dirty="0" smtClean="0">
                <a:solidFill>
                  <a:sysClr val="windowText" lastClr="000000"/>
                </a:solidFill>
              </a:rPr>
              <a:t>(NITI </a:t>
            </a:r>
            <a:r>
              <a:rPr lang="en-US" b="1" dirty="0" err="1" smtClean="0">
                <a:solidFill>
                  <a:sysClr val="windowText" lastClr="000000"/>
                </a:solidFill>
              </a:rPr>
              <a:t>Aayog’s</a:t>
            </a:r>
            <a:r>
              <a:rPr lang="en-US" b="1" dirty="0" smtClean="0">
                <a:solidFill>
                  <a:sysClr val="windowText" lastClr="000000"/>
                </a:solidFill>
              </a:rPr>
              <a:t> 30)- IUD/PPIUD</a:t>
            </a:r>
            <a:endParaRPr lang="en-US" dirty="0">
              <a:solidFill>
                <a:sysClr val="windowText" lastClr="000000"/>
              </a:solidFill>
            </a:endParaRPr>
          </a:p>
        </p:txBody>
      </p:sp>
    </p:spTree>
    <p:extLst>
      <p:ext uri="{BB962C8B-B14F-4D97-AF65-F5344CB8AC3E}">
        <p14:creationId xmlns:p14="http://schemas.microsoft.com/office/powerpoint/2010/main" val="2095228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5" name="TextBox 4"/>
          <p:cNvSpPr txBox="1"/>
          <p:nvPr/>
        </p:nvSpPr>
        <p:spPr>
          <a:xfrm>
            <a:off x="2287585" y="217558"/>
            <a:ext cx="7369762" cy="369332"/>
          </a:xfrm>
          <a:prstGeom prst="rect">
            <a:avLst/>
          </a:prstGeom>
          <a:noFill/>
        </p:spPr>
        <p:txBody>
          <a:bodyPr wrap="square" rtlCol="0">
            <a:spAutoFit/>
          </a:bodyPr>
          <a:lstStyle/>
          <a:p>
            <a:r>
              <a:rPr lang="en-US" b="1" dirty="0">
                <a:solidFill>
                  <a:sysClr val="windowText" lastClr="000000"/>
                </a:solidFill>
              </a:rPr>
              <a:t>Contraceptive discontinuation rates </a:t>
            </a:r>
            <a:r>
              <a:rPr lang="en-US" b="1" dirty="0" smtClean="0">
                <a:solidFill>
                  <a:sysClr val="windowText" lastClr="000000"/>
                </a:solidFill>
              </a:rPr>
              <a:t>(50 districts by Central ministries)- PILLS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18944728"/>
              </p:ext>
            </p:extLst>
          </p:nvPr>
        </p:nvGraphicFramePr>
        <p:xfrm>
          <a:off x="283321" y="3859786"/>
          <a:ext cx="361994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914742615"/>
              </p:ext>
            </p:extLst>
          </p:nvPr>
        </p:nvGraphicFramePr>
        <p:xfrm>
          <a:off x="8587967" y="1014663"/>
          <a:ext cx="2575901" cy="2417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697626152"/>
              </p:ext>
            </p:extLst>
          </p:nvPr>
        </p:nvGraphicFramePr>
        <p:xfrm>
          <a:off x="4290945" y="1014663"/>
          <a:ext cx="3822564" cy="25201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792687626"/>
              </p:ext>
            </p:extLst>
          </p:nvPr>
        </p:nvGraphicFramePr>
        <p:xfrm>
          <a:off x="3903261" y="3961709"/>
          <a:ext cx="3672753"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1963989146"/>
              </p:ext>
            </p:extLst>
          </p:nvPr>
        </p:nvGraphicFramePr>
        <p:xfrm>
          <a:off x="283320" y="902699"/>
          <a:ext cx="3851952" cy="25293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ext uri="{D42A27DB-BD31-4B8C-83A1-F6EECF244321}">
                <p14:modId xmlns:p14="http://schemas.microsoft.com/office/powerpoint/2010/main" val="1779899473"/>
              </p:ext>
            </p:extLst>
          </p:nvPr>
        </p:nvGraphicFramePr>
        <p:xfrm>
          <a:off x="7639050" y="3859785"/>
          <a:ext cx="4179911" cy="274320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32087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71" y="159424"/>
            <a:ext cx="1838709" cy="529389"/>
          </a:xfrm>
          <a:prstGeom prst="rect">
            <a:avLst/>
          </a:prstGeom>
          <a:solidFill>
            <a:schemeClr val="accent4">
              <a:lumMod val="20000"/>
              <a:lumOff val="80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ysClr val="windowText" lastClr="000000"/>
                </a:solidFill>
              </a:rPr>
              <a:t>RESULTs</a:t>
            </a:r>
            <a:r>
              <a:rPr lang="en-US" sz="2000" b="1" dirty="0" smtClean="0">
                <a:solidFill>
                  <a:sysClr val="windowText" lastClr="000000"/>
                </a:solidFill>
              </a:rPr>
              <a:t> </a:t>
            </a:r>
          </a:p>
        </p:txBody>
      </p:sp>
      <p:sp>
        <p:nvSpPr>
          <p:cNvPr id="6" name="TextBox 5"/>
          <p:cNvSpPr txBox="1"/>
          <p:nvPr/>
        </p:nvSpPr>
        <p:spPr>
          <a:xfrm>
            <a:off x="2287584" y="217558"/>
            <a:ext cx="8228015" cy="369332"/>
          </a:xfrm>
          <a:prstGeom prst="rect">
            <a:avLst/>
          </a:prstGeom>
          <a:noFill/>
        </p:spPr>
        <p:txBody>
          <a:bodyPr wrap="square" rtlCol="0">
            <a:spAutoFit/>
          </a:bodyPr>
          <a:lstStyle/>
          <a:p>
            <a:r>
              <a:rPr lang="en-US" b="1" dirty="0">
                <a:solidFill>
                  <a:sysClr val="windowText" lastClr="000000"/>
                </a:solidFill>
              </a:rPr>
              <a:t>Contraceptive discontinuation rates </a:t>
            </a:r>
            <a:r>
              <a:rPr lang="en-US" b="1" dirty="0" smtClean="0">
                <a:solidFill>
                  <a:sysClr val="windowText" lastClr="000000"/>
                </a:solidFill>
              </a:rPr>
              <a:t>(50 districts by Central ministries)- CONDOMS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666144394"/>
              </p:ext>
            </p:extLst>
          </p:nvPr>
        </p:nvGraphicFramePr>
        <p:xfrm>
          <a:off x="4076376" y="4070454"/>
          <a:ext cx="4022597" cy="2419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898338245"/>
              </p:ext>
            </p:extLst>
          </p:nvPr>
        </p:nvGraphicFramePr>
        <p:xfrm>
          <a:off x="326140" y="1236869"/>
          <a:ext cx="3477279" cy="21836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7553609"/>
              </p:ext>
            </p:extLst>
          </p:nvPr>
        </p:nvGraphicFramePr>
        <p:xfrm>
          <a:off x="7886817" y="4095821"/>
          <a:ext cx="3897443" cy="23683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195330196"/>
              </p:ext>
            </p:extLst>
          </p:nvPr>
        </p:nvGraphicFramePr>
        <p:xfrm>
          <a:off x="326140" y="4070454"/>
          <a:ext cx="3690032" cy="2378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89661083"/>
              </p:ext>
            </p:extLst>
          </p:nvPr>
        </p:nvGraphicFramePr>
        <p:xfrm>
          <a:off x="9022785" y="1264874"/>
          <a:ext cx="2588328" cy="24160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950758969"/>
              </p:ext>
            </p:extLst>
          </p:nvPr>
        </p:nvGraphicFramePr>
        <p:xfrm>
          <a:off x="4353712" y="1224875"/>
          <a:ext cx="3810441" cy="249608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822546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TM02900720[[fn=Integral]]</Template>
  <TotalTime>773</TotalTime>
  <Words>1254</Words>
  <Application>Microsoft Office PowerPoint</Application>
  <PresentationFormat>Widescreen</PresentationFormat>
  <Paragraphs>132</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Castellar</vt:lpstr>
      <vt:lpstr>FrankRuehl</vt:lpstr>
      <vt:lpstr>Georgia</vt:lpstr>
      <vt:lpstr>Tw Cen MT</vt:lpstr>
      <vt:lpstr>Tw Cen MT Condensed</vt:lpstr>
      <vt:lpstr>Wingdings</vt:lpstr>
      <vt:lpstr>Wingdings 3</vt:lpstr>
      <vt:lpstr>Integral</vt:lpstr>
      <vt:lpstr>Socio-Economic differentials in contraceptive discontinuation in aspirational districts of India:  Re-analysis of NFHS 4 data </vt:lpstr>
      <vt:lpstr>rationale</vt:lpstr>
      <vt:lpstr>Objectives</vt:lpstr>
      <vt:lpstr>Methodology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Socio-Economic differentials in contraceptive discontinuation in aspirational districts of India:  Re-analysis of NFHS 4 data</dc:title>
  <dc:creator>Windows User</dc:creator>
  <cp:lastModifiedBy>Windows User</cp:lastModifiedBy>
  <cp:revision>62</cp:revision>
  <dcterms:created xsi:type="dcterms:W3CDTF">2019-05-30T15:28:18Z</dcterms:created>
  <dcterms:modified xsi:type="dcterms:W3CDTF">2019-06-01T09:40:40Z</dcterms:modified>
</cp:coreProperties>
</file>