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5.xml" ContentType="application/vnd.openxmlformats-officedocument.drawingml.diagramLayout+xml"/>
  <Override PartName="/ppt/charts/chart7.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diagrams/layout2.xml" ContentType="application/vnd.openxmlformats-officedocument.drawingml.diagramLayout+xml"/>
  <Override PartName="/ppt/diagrams/data5.xml" ContentType="application/vnd.openxmlformats-officedocument.drawingml.diagramData+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1" r:id="rId2"/>
    <p:sldMasterId id="2147483855" r:id="rId3"/>
  </p:sldMasterIdLst>
  <p:notesMasterIdLst>
    <p:notesMasterId r:id="rId24"/>
  </p:notesMasterIdLst>
  <p:sldIdLst>
    <p:sldId id="282" r:id="rId4"/>
    <p:sldId id="264" r:id="rId5"/>
    <p:sldId id="276" r:id="rId6"/>
    <p:sldId id="265" r:id="rId7"/>
    <p:sldId id="258" r:id="rId8"/>
    <p:sldId id="278" r:id="rId9"/>
    <p:sldId id="266" r:id="rId10"/>
    <p:sldId id="260" r:id="rId11"/>
    <p:sldId id="273" r:id="rId12"/>
    <p:sldId id="267" r:id="rId13"/>
    <p:sldId id="268" r:id="rId14"/>
    <p:sldId id="269" r:id="rId15"/>
    <p:sldId id="283" r:id="rId16"/>
    <p:sldId id="272" r:id="rId17"/>
    <p:sldId id="279" r:id="rId18"/>
    <p:sldId id="271" r:id="rId19"/>
    <p:sldId id="285" r:id="rId20"/>
    <p:sldId id="280" r:id="rId21"/>
    <p:sldId id="287" r:id="rId22"/>
    <p:sldId id="28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040" autoAdjust="0"/>
    <p:restoredTop sz="94667" autoAdjust="0"/>
  </p:normalViewPr>
  <p:slideViewPr>
    <p:cSldViewPr>
      <p:cViewPr varScale="1">
        <p:scale>
          <a:sx n="71" d="100"/>
          <a:sy n="71" d="100"/>
        </p:scale>
        <p:origin x="-2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AAYUSH\Desktop\dessertation\comparison%20table%20for%20pp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AYUSH\Desktop\dessertation\comparison%20table%20for%20pp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AYUSH\Desktop\dessertation\comparison%20table%20for%20ppt.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AYUSH\Desktop\dessertation\comparison%20table%20for%20pp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AYUSH\Desktop\dessertation\comparison%20table%20for%20pp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AYUSH\Desktop\dessertation\comparison%20table%20for%20pp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AYUSH\Desktop\dessertation\comparison%20table%20for%20pp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AYUSH\Desktop\dessertation\comparison%20table%20for%20pp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AYUSH\Desktop\dessertation\comparison%20table%20for%20pp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AYUSH\Desktop\dessertation\comparison%20table%20for%20pp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AYUSH\Desktop\dessertation\comparison%20table%20for%20ppt.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AYUSH\Desktop\dessertation\comparison%20table%20for%20pp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lang="en-IN" sz="1200" b="1" i="0" u="none" strike="noStrike" baseline="0">
                <a:solidFill>
                  <a:srgbClr val="000000"/>
                </a:solidFill>
                <a:latin typeface="Arial"/>
                <a:ea typeface="Arial"/>
                <a:cs typeface="Arial"/>
              </a:defRPr>
            </a:pPr>
            <a:r>
              <a:rPr lang="en-US" sz="1600"/>
              <a:t>Top Ten Causes of Death</a:t>
            </a:r>
            <a:r>
              <a:rPr lang="en-US" sz="1600" baseline="0"/>
              <a:t> in India : </a:t>
            </a:r>
            <a:r>
              <a:rPr lang="en-US" sz="1600"/>
              <a:t>2010-2013</a:t>
            </a:r>
          </a:p>
        </c:rich>
      </c:tx>
      <c:layout>
        <c:manualLayout>
          <c:xMode val="edge"/>
          <c:yMode val="edge"/>
          <c:x val="0.11600608325244575"/>
          <c:y val="2.8714305049665406E-2"/>
        </c:manualLayout>
      </c:layout>
      <c:spPr>
        <a:noFill/>
        <a:ln w="25400">
          <a:noFill/>
        </a:ln>
      </c:spPr>
    </c:title>
    <c:view3D>
      <c:rotX val="35"/>
      <c:hPercent val="50"/>
      <c:perspective val="0"/>
    </c:view3D>
    <c:plotArea>
      <c:layout>
        <c:manualLayout>
          <c:layoutTarget val="inner"/>
          <c:xMode val="edge"/>
          <c:yMode val="edge"/>
          <c:x val="0.1797787740499259"/>
          <c:y val="0.13381259978895338"/>
          <c:w val="0.67093196056846016"/>
          <c:h val="0.62119855740956931"/>
        </c:manualLayout>
      </c:layout>
      <c:pie3DChart>
        <c:varyColors val="1"/>
        <c:ser>
          <c:idx val="0"/>
          <c:order val="0"/>
          <c:explosion val="3"/>
          <c:dPt>
            <c:idx val="0"/>
            <c:explosion val="0"/>
            <c:extLst xmlns:c16r2="http://schemas.microsoft.com/office/drawing/2015/06/chart">
              <c:ext xmlns:c16="http://schemas.microsoft.com/office/drawing/2014/chart" uri="{C3380CC4-5D6E-409C-BE32-E72D297353CC}">
                <c16:uniqueId val="{00000000-B466-4D9D-B368-4D1158471B9A}"/>
              </c:ext>
            </c:extLst>
          </c:dPt>
          <c:dPt>
            <c:idx val="1"/>
            <c:explosion val="0"/>
            <c:extLst xmlns:c16r2="http://schemas.microsoft.com/office/drawing/2015/06/chart">
              <c:ext xmlns:c16="http://schemas.microsoft.com/office/drawing/2014/chart" uri="{C3380CC4-5D6E-409C-BE32-E72D297353CC}">
                <c16:uniqueId val="{00000001-B466-4D9D-B368-4D1158471B9A}"/>
              </c:ext>
            </c:extLst>
          </c:dPt>
          <c:dPt>
            <c:idx val="2"/>
            <c:explosion val="0"/>
            <c:extLst xmlns:c16r2="http://schemas.microsoft.com/office/drawing/2015/06/chart">
              <c:ext xmlns:c16="http://schemas.microsoft.com/office/drawing/2014/chart" uri="{C3380CC4-5D6E-409C-BE32-E72D297353CC}">
                <c16:uniqueId val="{00000002-B466-4D9D-B368-4D1158471B9A}"/>
              </c:ext>
            </c:extLst>
          </c:dPt>
          <c:dPt>
            <c:idx val="3"/>
            <c:explosion val="0"/>
            <c:extLst xmlns:c16r2="http://schemas.microsoft.com/office/drawing/2015/06/chart">
              <c:ext xmlns:c16="http://schemas.microsoft.com/office/drawing/2014/chart" uri="{C3380CC4-5D6E-409C-BE32-E72D297353CC}">
                <c16:uniqueId val="{00000003-B466-4D9D-B368-4D1158471B9A}"/>
              </c:ext>
            </c:extLst>
          </c:dPt>
          <c:dPt>
            <c:idx val="4"/>
            <c:explosion val="0"/>
            <c:extLst xmlns:c16r2="http://schemas.microsoft.com/office/drawing/2015/06/chart">
              <c:ext xmlns:c16="http://schemas.microsoft.com/office/drawing/2014/chart" uri="{C3380CC4-5D6E-409C-BE32-E72D297353CC}">
                <c16:uniqueId val="{00000004-B466-4D9D-B368-4D1158471B9A}"/>
              </c:ext>
            </c:extLst>
          </c:dPt>
          <c:dPt>
            <c:idx val="5"/>
            <c:explosion val="0"/>
            <c:extLst xmlns:c16r2="http://schemas.microsoft.com/office/drawing/2015/06/chart">
              <c:ext xmlns:c16="http://schemas.microsoft.com/office/drawing/2014/chart" uri="{C3380CC4-5D6E-409C-BE32-E72D297353CC}">
                <c16:uniqueId val="{00000005-B466-4D9D-B368-4D1158471B9A}"/>
              </c:ext>
            </c:extLst>
          </c:dPt>
          <c:dPt>
            <c:idx val="6"/>
            <c:explosion val="0"/>
            <c:extLst xmlns:c16r2="http://schemas.microsoft.com/office/drawing/2015/06/chart">
              <c:ext xmlns:c16="http://schemas.microsoft.com/office/drawing/2014/chart" uri="{C3380CC4-5D6E-409C-BE32-E72D297353CC}">
                <c16:uniqueId val="{00000006-B466-4D9D-B368-4D1158471B9A}"/>
              </c:ext>
            </c:extLst>
          </c:dPt>
          <c:dPt>
            <c:idx val="7"/>
            <c:explosion val="0"/>
            <c:extLst xmlns:c16r2="http://schemas.microsoft.com/office/drawing/2015/06/chart">
              <c:ext xmlns:c16="http://schemas.microsoft.com/office/drawing/2014/chart" uri="{C3380CC4-5D6E-409C-BE32-E72D297353CC}">
                <c16:uniqueId val="{00000007-B466-4D9D-B368-4D1158471B9A}"/>
              </c:ext>
            </c:extLst>
          </c:dPt>
          <c:dPt>
            <c:idx val="8"/>
            <c:explosion val="0"/>
            <c:extLst xmlns:c16r2="http://schemas.microsoft.com/office/drawing/2015/06/chart">
              <c:ext xmlns:c16="http://schemas.microsoft.com/office/drawing/2014/chart" uri="{C3380CC4-5D6E-409C-BE32-E72D297353CC}">
                <c16:uniqueId val="{00000008-B466-4D9D-B368-4D1158471B9A}"/>
              </c:ext>
            </c:extLst>
          </c:dPt>
          <c:dPt>
            <c:idx val="9"/>
            <c:explosion val="0"/>
            <c:extLst xmlns:c16r2="http://schemas.microsoft.com/office/drawing/2015/06/chart">
              <c:ext xmlns:c16="http://schemas.microsoft.com/office/drawing/2014/chart" uri="{C3380CC4-5D6E-409C-BE32-E72D297353CC}">
                <c16:uniqueId val="{00000009-B466-4D9D-B368-4D1158471B9A}"/>
              </c:ext>
            </c:extLst>
          </c:dPt>
          <c:dPt>
            <c:idx val="10"/>
            <c:explosion val="0"/>
            <c:extLst xmlns:c16r2="http://schemas.microsoft.com/office/drawing/2015/06/chart">
              <c:ext xmlns:c16="http://schemas.microsoft.com/office/drawing/2014/chart" uri="{C3380CC4-5D6E-409C-BE32-E72D297353CC}">
                <c16:uniqueId val="{0000000A-B466-4D9D-B368-4D1158471B9A}"/>
              </c:ext>
            </c:extLst>
          </c:dPt>
          <c:dLbls>
            <c:dLbl>
              <c:idx val="0"/>
              <c:layout>
                <c:manualLayout>
                  <c:x val="2.4289997083698011E-2"/>
                  <c:y val="1.1308482082262521E-2"/>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B466-4D9D-B368-4D1158471B9A}"/>
                </c:ext>
              </c:extLst>
            </c:dLbl>
            <c:dLbl>
              <c:idx val="1"/>
              <c:layout>
                <c:manualLayout>
                  <c:x val="-1.6843472261311077E-16"/>
                  <c:y val="9.9770627641824594E-2"/>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B466-4D9D-B368-4D1158471B9A}"/>
                </c:ext>
              </c:extLst>
            </c:dLbl>
            <c:dLbl>
              <c:idx val="2"/>
              <c:layout>
                <c:manualLayout>
                  <c:x val="3.3906911636045492E-2"/>
                  <c:y val="8.5295455586727298E-2"/>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B466-4D9D-B368-4D1158471B9A}"/>
                </c:ext>
              </c:extLst>
            </c:dLbl>
            <c:dLbl>
              <c:idx val="3"/>
              <c:layout>
                <c:manualLayout>
                  <c:x val="-2.6774044911052786E-2"/>
                  <c:y val="6.3384606620048994E-2"/>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B466-4D9D-B368-4D1158471B9A}"/>
                </c:ext>
              </c:extLst>
            </c:dLbl>
            <c:dLbl>
              <c:idx val="4"/>
              <c:layout>
                <c:manualLayout>
                  <c:x val="2.1233690685530708E-2"/>
                  <c:y val="0.14948466079840741"/>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B466-4D9D-B368-4D1158471B9A}"/>
                </c:ext>
              </c:extLst>
            </c:dLbl>
            <c:dLbl>
              <c:idx val="5"/>
              <c:layout>
                <c:manualLayout>
                  <c:x val="-4.7433670827607403E-2"/>
                  <c:y val="0.11552509501285792"/>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B466-4D9D-B368-4D1158471B9A}"/>
                </c:ext>
              </c:extLst>
            </c:dLbl>
            <c:dLbl>
              <c:idx val="6"/>
              <c:layout>
                <c:manualLayout>
                  <c:x val="-0.1076981284539998"/>
                  <c:y val="8.5441502862063853E-2"/>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B466-4D9D-B368-4D1158471B9A}"/>
                </c:ext>
              </c:extLst>
            </c:dLbl>
            <c:dLbl>
              <c:idx val="7"/>
              <c:layout>
                <c:manualLayout>
                  <c:x val="-6.281614655364684E-2"/>
                  <c:y val="-4.5816978824680726E-3"/>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B466-4D9D-B368-4D1158471B9A}"/>
                </c:ext>
              </c:extLst>
            </c:dLbl>
            <c:dLbl>
              <c:idx val="8"/>
              <c:layout>
                <c:manualLayout>
                  <c:x val="-4.2259550889472065E-2"/>
                  <c:y val="-5.9549963527391184E-2"/>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B466-4D9D-B368-4D1158471B9A}"/>
                </c:ext>
              </c:extLst>
            </c:dLbl>
            <c:dLbl>
              <c:idx val="9"/>
              <c:layout>
                <c:manualLayout>
                  <c:x val="-4.5409040536599575E-2"/>
                  <c:y val="-6.6590180863300069E-2"/>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B466-4D9D-B368-4D1158471B9A}"/>
                </c:ext>
              </c:extLst>
            </c:dLbl>
            <c:dLbl>
              <c:idx val="10"/>
              <c:layout>
                <c:manualLayout>
                  <c:x val="-4.8804432779235928E-2"/>
                  <c:y val="-5.168625971895071E-3"/>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B466-4D9D-B368-4D1158471B9A}"/>
                </c:ext>
              </c:extLst>
            </c:dLbl>
            <c:numFmt formatCode="0.0%" sourceLinked="0"/>
            <c:spPr>
              <a:noFill/>
              <a:ln>
                <a:noFill/>
              </a:ln>
              <a:effectLst/>
            </c:spPr>
            <c:txPr>
              <a:bodyPr/>
              <a:lstStyle/>
              <a:p>
                <a:pPr>
                  <a:defRPr lang="en-IN" sz="800" b="1"/>
                </a:pPr>
                <a:endParaRPr lang="en-US"/>
              </a:p>
            </c:txPr>
            <c:showCatName val="1"/>
            <c:showPercent val="1"/>
            <c:showLeaderLines val="1"/>
            <c:extLst xmlns:c16r2="http://schemas.microsoft.com/office/drawing/2015/06/chart">
              <c:ext xmlns:c15="http://schemas.microsoft.com/office/drawing/2012/chart" uri="{CE6537A1-D6FC-4f65-9D91-7224C49458BB}"/>
            </c:extLst>
          </c:dLbls>
          <c:cat>
            <c:strRef>
              <c:f>'2.3A'!$B$61:$B$71</c:f>
              <c:strCache>
                <c:ptCount val="11"/>
                <c:pt idx="0">
                  <c:v>Cardiovascular diseases</c:v>
                </c:pt>
                <c:pt idx="1">
                  <c:v>Ill-defined/ All other symptoms,signs and abnormal clinical and laboratory findings</c:v>
                </c:pt>
                <c:pt idx="2">
                  <c:v>Respiratory diseases</c:v>
                </c:pt>
                <c:pt idx="3">
                  <c:v>Malignant and other Neoplasms</c:v>
                </c:pt>
                <c:pt idx="4">
                  <c:v>Perinatal conditions</c:v>
                </c:pt>
                <c:pt idx="5">
                  <c:v>Diarrhoeal diseases</c:v>
                </c:pt>
                <c:pt idx="6">
                  <c:v>Digestive diseases</c:v>
                </c:pt>
                <c:pt idx="7">
                  <c:v>Unintentional injuries: Other Than Motor Vehicle Accidents</c:v>
                </c:pt>
                <c:pt idx="8">
                  <c:v>Respiratory infections</c:v>
                </c:pt>
                <c:pt idx="9">
                  <c:v>Tuberculosis</c:v>
                </c:pt>
                <c:pt idx="10">
                  <c:v>All Other Remaining Causes</c:v>
                </c:pt>
              </c:strCache>
            </c:strRef>
          </c:cat>
          <c:val>
            <c:numRef>
              <c:f>'2.3A'!$C$61:$C$71</c:f>
              <c:numCache>
                <c:formatCode>General</c:formatCode>
                <c:ptCount val="11"/>
                <c:pt idx="0">
                  <c:v>42524</c:v>
                </c:pt>
                <c:pt idx="1">
                  <c:v>22583</c:v>
                </c:pt>
                <c:pt idx="2">
                  <c:v>13984</c:v>
                </c:pt>
                <c:pt idx="3">
                  <c:v>11201</c:v>
                </c:pt>
                <c:pt idx="4">
                  <c:v>10271</c:v>
                </c:pt>
                <c:pt idx="5">
                  <c:v>9361</c:v>
                </c:pt>
                <c:pt idx="6">
                  <c:v>8993</c:v>
                </c:pt>
                <c:pt idx="7">
                  <c:v>8625</c:v>
                </c:pt>
                <c:pt idx="8">
                  <c:v>7155</c:v>
                </c:pt>
                <c:pt idx="9">
                  <c:v>6845</c:v>
                </c:pt>
                <c:pt idx="10">
                  <c:v>41285</c:v>
                </c:pt>
              </c:numCache>
            </c:numRef>
          </c:val>
          <c:extLst xmlns:c16r2="http://schemas.microsoft.com/office/drawing/2015/06/chart">
            <c:ext xmlns:c16="http://schemas.microsoft.com/office/drawing/2014/chart" uri="{C3380CC4-5D6E-409C-BE32-E72D297353CC}">
              <c16:uniqueId val="{0000000B-B466-4D9D-B368-4D1158471B9A}"/>
            </c:ext>
          </c:extLst>
        </c:ser>
        <c:dLbls>
          <c:showCatName val="1"/>
          <c:showPercent val="1"/>
          <c:separator>
</c:separator>
        </c:dLbls>
      </c:pie3DChart>
      <c:spPr>
        <a:noFill/>
        <a:ln w="25400">
          <a:noFill/>
        </a:ln>
      </c:spPr>
    </c:plotArea>
    <c:plotVisOnly val="1"/>
    <c:dispBlanksAs val="zero"/>
  </c:chart>
  <c:spPr>
    <a:solidFill>
      <a:srgbClr val="A2CF49">
        <a:lumMod val="20000"/>
        <a:lumOff val="80000"/>
      </a:srgbClr>
    </a:solidFill>
    <a:ln w="3175">
      <a:solidFill>
        <a:schemeClr val="tx1"/>
      </a:solidFill>
    </a:ln>
  </c:spPr>
  <c:txPr>
    <a:bodyPr/>
    <a:lstStyle/>
    <a:p>
      <a:pPr>
        <a:defRPr sz="1000" b="0" i="0" u="none" strike="noStrike" baseline="0">
          <a:solidFill>
            <a:srgbClr val="000000"/>
          </a:solidFill>
          <a:latin typeface="Arial"/>
          <a:ea typeface="Arial"/>
          <a:cs typeface="Arial"/>
        </a:defRPr>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35"/>
  <c:chart>
    <c:plotArea>
      <c:layout/>
      <c:barChart>
        <c:barDir val="col"/>
        <c:grouping val="clustered"/>
        <c:ser>
          <c:idx val="0"/>
          <c:order val="0"/>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Sheet14!$A$2:$A$4</c:f>
              <c:strCache>
                <c:ptCount val="3"/>
                <c:pt idx="0">
                  <c:v>Normal Weight</c:v>
                </c:pt>
                <c:pt idx="1">
                  <c:v>Over Weight</c:v>
                </c:pt>
                <c:pt idx="2">
                  <c:v>Obese</c:v>
                </c:pt>
              </c:strCache>
            </c:strRef>
          </c:cat>
          <c:val>
            <c:numRef>
              <c:f>Sheet14!$B$2:$B$4</c:f>
              <c:numCache>
                <c:formatCode>0%</c:formatCode>
                <c:ptCount val="3"/>
                <c:pt idx="0">
                  <c:v>0.66000000000000059</c:v>
                </c:pt>
                <c:pt idx="1">
                  <c:v>0.31000000000000022</c:v>
                </c:pt>
                <c:pt idx="2">
                  <c:v>3.0000000000000002E-2</c:v>
                </c:pt>
              </c:numCache>
            </c:numRef>
          </c:val>
          <c:extLst xmlns:c16r2="http://schemas.microsoft.com/office/drawing/2015/06/chart">
            <c:ext xmlns:c16="http://schemas.microsoft.com/office/drawing/2014/chart" uri="{C3380CC4-5D6E-409C-BE32-E72D297353CC}">
              <c16:uniqueId val="{00000000-25BA-4BA5-AD16-089AC9BBC53F}"/>
            </c:ext>
          </c:extLst>
        </c:ser>
        <c:dLbls>
          <c:showVal val="1"/>
        </c:dLbls>
        <c:gapWidth val="75"/>
        <c:axId val="189761408"/>
        <c:axId val="189762944"/>
      </c:barChart>
      <c:catAx>
        <c:axId val="189761408"/>
        <c:scaling>
          <c:orientation val="minMax"/>
        </c:scaling>
        <c:axPos val="b"/>
        <c:numFmt formatCode="General" sourceLinked="0"/>
        <c:majorTickMark val="none"/>
        <c:tickLblPos val="nextTo"/>
        <c:crossAx val="189762944"/>
        <c:crosses val="autoZero"/>
        <c:auto val="1"/>
        <c:lblAlgn val="ctr"/>
        <c:lblOffset val="100"/>
      </c:catAx>
      <c:valAx>
        <c:axId val="189762944"/>
        <c:scaling>
          <c:orientation val="minMax"/>
        </c:scaling>
        <c:axPos val="l"/>
        <c:numFmt formatCode="0%" sourceLinked="1"/>
        <c:majorTickMark val="none"/>
        <c:tickLblPos val="nextTo"/>
        <c:crossAx val="189761408"/>
        <c:crosses val="autoZero"/>
        <c:crossBetween val="between"/>
      </c:valAx>
    </c:plotArea>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35"/>
  <c:chart>
    <c:plotArea>
      <c:layout/>
      <c:barChart>
        <c:barDir val="col"/>
        <c:grouping val="clustered"/>
        <c:ser>
          <c:idx val="0"/>
          <c:order val="0"/>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Smoking!$A$2:$A$3</c:f>
              <c:strCache>
                <c:ptCount val="2"/>
                <c:pt idx="0">
                  <c:v>Quit after surgery</c:v>
                </c:pt>
                <c:pt idx="1">
                  <c:v>No</c:v>
                </c:pt>
              </c:strCache>
            </c:strRef>
          </c:cat>
          <c:val>
            <c:numRef>
              <c:f>Smoking!$B$2:$B$3</c:f>
              <c:numCache>
                <c:formatCode>0%</c:formatCode>
                <c:ptCount val="2"/>
                <c:pt idx="0">
                  <c:v>0.05</c:v>
                </c:pt>
                <c:pt idx="1">
                  <c:v>0.9500000000000004</c:v>
                </c:pt>
              </c:numCache>
            </c:numRef>
          </c:val>
          <c:extLst xmlns:c16r2="http://schemas.microsoft.com/office/drawing/2015/06/chart">
            <c:ext xmlns:c16="http://schemas.microsoft.com/office/drawing/2014/chart" uri="{C3380CC4-5D6E-409C-BE32-E72D297353CC}">
              <c16:uniqueId val="{00000000-2521-4F57-A8ED-BC8FB2CD5C39}"/>
            </c:ext>
          </c:extLst>
        </c:ser>
        <c:dLbls>
          <c:showVal val="1"/>
        </c:dLbls>
        <c:gapWidth val="75"/>
        <c:axId val="190153856"/>
        <c:axId val="190155392"/>
      </c:barChart>
      <c:catAx>
        <c:axId val="190153856"/>
        <c:scaling>
          <c:orientation val="minMax"/>
        </c:scaling>
        <c:axPos val="b"/>
        <c:numFmt formatCode="General" sourceLinked="0"/>
        <c:majorTickMark val="none"/>
        <c:tickLblPos val="nextTo"/>
        <c:crossAx val="190155392"/>
        <c:crosses val="autoZero"/>
        <c:auto val="1"/>
        <c:lblAlgn val="ctr"/>
        <c:lblOffset val="100"/>
      </c:catAx>
      <c:valAx>
        <c:axId val="190155392"/>
        <c:scaling>
          <c:orientation val="minMax"/>
        </c:scaling>
        <c:axPos val="l"/>
        <c:numFmt formatCode="0%" sourceLinked="1"/>
        <c:majorTickMark val="none"/>
        <c:tickLblPos val="nextTo"/>
        <c:crossAx val="190153856"/>
        <c:crosses val="autoZero"/>
        <c:crossBetween val="between"/>
      </c:valAx>
    </c:plotArea>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35"/>
  <c:chart>
    <c:autoTitleDeleted val="1"/>
    <c:plotArea>
      <c:layout/>
      <c:barChart>
        <c:barDir val="col"/>
        <c:grouping val="clustered"/>
        <c:ser>
          <c:idx val="0"/>
          <c:order val="0"/>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Alcohol!$A$2:$A$4</c:f>
              <c:strCache>
                <c:ptCount val="3"/>
                <c:pt idx="0">
                  <c:v>Quit after surgery</c:v>
                </c:pt>
                <c:pt idx="1">
                  <c:v>Yes</c:v>
                </c:pt>
                <c:pt idx="2">
                  <c:v>No</c:v>
                </c:pt>
              </c:strCache>
            </c:strRef>
          </c:cat>
          <c:val>
            <c:numRef>
              <c:f>Alcohol!$B$2:$B$4</c:f>
              <c:numCache>
                <c:formatCode>0%</c:formatCode>
                <c:ptCount val="3"/>
                <c:pt idx="0">
                  <c:v>6.0000000000000032E-2</c:v>
                </c:pt>
                <c:pt idx="1">
                  <c:v>7.0000000000000021E-2</c:v>
                </c:pt>
                <c:pt idx="2">
                  <c:v>0.87000000000000044</c:v>
                </c:pt>
              </c:numCache>
            </c:numRef>
          </c:val>
          <c:extLst xmlns:c16r2="http://schemas.microsoft.com/office/drawing/2015/06/chart">
            <c:ext xmlns:c16="http://schemas.microsoft.com/office/drawing/2014/chart" uri="{C3380CC4-5D6E-409C-BE32-E72D297353CC}">
              <c16:uniqueId val="{00000000-C646-46A0-8E15-DCE5F1A2CA56}"/>
            </c:ext>
          </c:extLst>
        </c:ser>
        <c:dLbls>
          <c:showVal val="1"/>
        </c:dLbls>
        <c:gapWidth val="75"/>
        <c:axId val="190183296"/>
        <c:axId val="190184832"/>
      </c:barChart>
      <c:catAx>
        <c:axId val="190183296"/>
        <c:scaling>
          <c:orientation val="minMax"/>
        </c:scaling>
        <c:axPos val="b"/>
        <c:numFmt formatCode="General" sourceLinked="0"/>
        <c:majorTickMark val="none"/>
        <c:tickLblPos val="nextTo"/>
        <c:crossAx val="190184832"/>
        <c:crosses val="autoZero"/>
        <c:auto val="1"/>
        <c:lblAlgn val="ctr"/>
        <c:lblOffset val="100"/>
      </c:catAx>
      <c:valAx>
        <c:axId val="190184832"/>
        <c:scaling>
          <c:orientation val="minMax"/>
        </c:scaling>
        <c:axPos val="l"/>
        <c:numFmt formatCode="0%" sourceLinked="1"/>
        <c:majorTickMark val="none"/>
        <c:tickLblPos val="nextTo"/>
        <c:crossAx val="190183296"/>
        <c:crosses val="autoZero"/>
        <c:crossBetween val="between"/>
      </c:valAx>
    </c:plotArea>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style val="35"/>
  <c:chart>
    <c:plotArea>
      <c:layout/>
      <c:barChart>
        <c:barDir val="col"/>
        <c:grouping val="clustered"/>
        <c:ser>
          <c:idx val="0"/>
          <c:order val="0"/>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Tobacco!$A$2:$A$4</c:f>
              <c:strCache>
                <c:ptCount val="3"/>
                <c:pt idx="0">
                  <c:v>Quit after surgery</c:v>
                </c:pt>
                <c:pt idx="1">
                  <c:v>Yes</c:v>
                </c:pt>
                <c:pt idx="2">
                  <c:v>No</c:v>
                </c:pt>
              </c:strCache>
            </c:strRef>
          </c:cat>
          <c:val>
            <c:numRef>
              <c:f>Tobacco!$B$2:$B$4</c:f>
              <c:numCache>
                <c:formatCode>0%</c:formatCode>
                <c:ptCount val="3"/>
                <c:pt idx="0">
                  <c:v>0.05</c:v>
                </c:pt>
                <c:pt idx="1">
                  <c:v>3.0000000000000002E-2</c:v>
                </c:pt>
                <c:pt idx="2">
                  <c:v>0.92</c:v>
                </c:pt>
              </c:numCache>
            </c:numRef>
          </c:val>
          <c:extLst xmlns:c16r2="http://schemas.microsoft.com/office/drawing/2015/06/chart">
            <c:ext xmlns:c16="http://schemas.microsoft.com/office/drawing/2014/chart" uri="{C3380CC4-5D6E-409C-BE32-E72D297353CC}">
              <c16:uniqueId val="{00000000-8A30-406A-8CCE-EB2CBCB3CA3F}"/>
            </c:ext>
          </c:extLst>
        </c:ser>
        <c:dLbls>
          <c:showVal val="1"/>
        </c:dLbls>
        <c:gapWidth val="75"/>
        <c:axId val="190261888"/>
        <c:axId val="190280064"/>
      </c:barChart>
      <c:catAx>
        <c:axId val="190261888"/>
        <c:scaling>
          <c:orientation val="minMax"/>
        </c:scaling>
        <c:axPos val="b"/>
        <c:numFmt formatCode="General" sourceLinked="0"/>
        <c:majorTickMark val="none"/>
        <c:tickLblPos val="nextTo"/>
        <c:crossAx val="190280064"/>
        <c:crosses val="autoZero"/>
        <c:auto val="1"/>
        <c:lblAlgn val="ctr"/>
        <c:lblOffset val="100"/>
      </c:catAx>
      <c:valAx>
        <c:axId val="190280064"/>
        <c:scaling>
          <c:orientation val="minMax"/>
        </c:scaling>
        <c:axPos val="l"/>
        <c:numFmt formatCode="0%" sourceLinked="1"/>
        <c:majorTickMark val="none"/>
        <c:tickLblPos val="nextTo"/>
        <c:crossAx val="190261888"/>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1"/>
  <c:chart>
    <c:autoTitleDeleted val="1"/>
    <c:plotArea>
      <c:layout/>
      <c:barChart>
        <c:barDir val="col"/>
        <c:grouping val="clustered"/>
        <c:ser>
          <c:idx val="0"/>
          <c:order val="0"/>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'Claim experience'!$A$2:$A$5</c:f>
              <c:strCache>
                <c:ptCount val="4"/>
                <c:pt idx="0">
                  <c:v>Excellent</c:v>
                </c:pt>
                <c:pt idx="1">
                  <c:v>Very good</c:v>
                </c:pt>
                <c:pt idx="2">
                  <c:v>good</c:v>
                </c:pt>
                <c:pt idx="3">
                  <c:v>Poor</c:v>
                </c:pt>
              </c:strCache>
            </c:strRef>
          </c:cat>
          <c:val>
            <c:numRef>
              <c:f>'Claim experience'!$B$2:$B$5</c:f>
              <c:numCache>
                <c:formatCode>0.00%</c:formatCode>
                <c:ptCount val="4"/>
                <c:pt idx="0" formatCode="0%">
                  <c:v>0.4</c:v>
                </c:pt>
                <c:pt idx="1">
                  <c:v>0.17142000000000004</c:v>
                </c:pt>
                <c:pt idx="2">
                  <c:v>0.38570000000000032</c:v>
                </c:pt>
                <c:pt idx="3">
                  <c:v>4.2800000000000067E-2</c:v>
                </c:pt>
              </c:numCache>
            </c:numRef>
          </c:val>
          <c:extLst xmlns:c16r2="http://schemas.microsoft.com/office/drawing/2015/06/chart">
            <c:ext xmlns:c16="http://schemas.microsoft.com/office/drawing/2014/chart" uri="{C3380CC4-5D6E-409C-BE32-E72D297353CC}">
              <c16:uniqueId val="{00000000-609B-45D0-84EC-F5F2CCCDCA85}"/>
            </c:ext>
          </c:extLst>
        </c:ser>
        <c:dLbls>
          <c:showVal val="1"/>
        </c:dLbls>
        <c:gapWidth val="75"/>
        <c:axId val="188027264"/>
        <c:axId val="188028800"/>
      </c:barChart>
      <c:catAx>
        <c:axId val="188027264"/>
        <c:scaling>
          <c:orientation val="minMax"/>
        </c:scaling>
        <c:axPos val="b"/>
        <c:numFmt formatCode="General" sourceLinked="0"/>
        <c:majorTickMark val="none"/>
        <c:tickLblPos val="nextTo"/>
        <c:crossAx val="188028800"/>
        <c:crosses val="autoZero"/>
        <c:auto val="1"/>
        <c:lblAlgn val="ctr"/>
        <c:lblOffset val="100"/>
      </c:catAx>
      <c:valAx>
        <c:axId val="188028800"/>
        <c:scaling>
          <c:orientation val="minMax"/>
        </c:scaling>
        <c:axPos val="l"/>
        <c:numFmt formatCode="0%" sourceLinked="1"/>
        <c:majorTickMark val="none"/>
        <c:tickLblPos val="nextTo"/>
        <c:crossAx val="188027264"/>
        <c:crosses val="autoZero"/>
        <c:crossBetween val="between"/>
      </c:valAx>
      <c:spPr>
        <a:ln>
          <a:noFill/>
        </a:ln>
      </c:spPr>
    </c:plotArea>
    <c:plotVisOnly val="1"/>
    <c:dispBlanksAs val="gap"/>
  </c:chart>
  <c:spPr>
    <a:ln>
      <a:solidFill>
        <a:schemeClr val="accent1">
          <a:lumMod val="40000"/>
          <a:lumOff val="60000"/>
        </a:schemeClr>
      </a:solidFill>
    </a:ln>
  </c:spPr>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7"/>
  <c:chart>
    <c:autoTitleDeleted val="1"/>
    <c:plotArea>
      <c:layout/>
      <c:doughnutChart>
        <c:varyColors val="1"/>
        <c:ser>
          <c:idx val="0"/>
          <c:order val="0"/>
          <c:cat>
            <c:strRef>
              <c:f>Rating!$A$2:$A$6</c:f>
              <c:strCache>
                <c:ptCount val="5"/>
                <c:pt idx="0">
                  <c:v>one</c:v>
                </c:pt>
                <c:pt idx="1">
                  <c:v>two</c:v>
                </c:pt>
                <c:pt idx="2">
                  <c:v>three</c:v>
                </c:pt>
                <c:pt idx="3">
                  <c:v>four</c:v>
                </c:pt>
                <c:pt idx="4">
                  <c:v>five</c:v>
                </c:pt>
              </c:strCache>
            </c:strRef>
          </c:cat>
          <c:val>
            <c:numRef>
              <c:f>Rating!$B$2:$B$6</c:f>
              <c:numCache>
                <c:formatCode>0.00%</c:formatCode>
                <c:ptCount val="5"/>
                <c:pt idx="0">
                  <c:v>4.2800000000000032E-2</c:v>
                </c:pt>
                <c:pt idx="1">
                  <c:v>4.2800000000000032E-2</c:v>
                </c:pt>
                <c:pt idx="2" formatCode="General">
                  <c:v>11.42</c:v>
                </c:pt>
                <c:pt idx="3" formatCode="General">
                  <c:v>18.57</c:v>
                </c:pt>
                <c:pt idx="4" formatCode="General">
                  <c:v>61.42</c:v>
                </c:pt>
              </c:numCache>
            </c:numRef>
          </c:val>
          <c:extLst xmlns:c16r2="http://schemas.microsoft.com/office/drawing/2015/06/chart">
            <c:ext xmlns:c16="http://schemas.microsoft.com/office/drawing/2014/chart" uri="{C3380CC4-5D6E-409C-BE32-E72D297353CC}">
              <c16:uniqueId val="{00000000-1272-4D9E-84D7-AA50A6D08FCE}"/>
            </c:ext>
          </c:extLst>
        </c:ser>
        <c:firstSliceAng val="0"/>
        <c:holeSize val="50"/>
      </c:doughnutChart>
    </c:plotArea>
    <c:legend>
      <c:legendPos val="b"/>
      <c:layout/>
    </c:legend>
    <c:plotVisOnly val="1"/>
    <c:dispBlanksAs val="zero"/>
  </c:chart>
  <c:spPr>
    <a:ln>
      <a:solidFill>
        <a:schemeClr val="accent1">
          <a:lumMod val="40000"/>
          <a:lumOff val="60000"/>
        </a:schemeClr>
      </a:solidFill>
    </a:ln>
  </c:spPr>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35"/>
  <c:chart>
    <c:autoTitleDeleted val="1"/>
    <c:plotArea>
      <c:layout/>
      <c:barChart>
        <c:barDir val="col"/>
        <c:grouping val="clustered"/>
        <c:ser>
          <c:idx val="0"/>
          <c:order val="0"/>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disease!$A$2:$A$5</c:f>
              <c:strCache>
                <c:ptCount val="4"/>
                <c:pt idx="0">
                  <c:v>HTN</c:v>
                </c:pt>
                <c:pt idx="1">
                  <c:v>Diabetes</c:v>
                </c:pt>
                <c:pt idx="2">
                  <c:v>High cholestrol</c:v>
                </c:pt>
                <c:pt idx="3">
                  <c:v>No disease</c:v>
                </c:pt>
              </c:strCache>
            </c:strRef>
          </c:cat>
          <c:val>
            <c:numRef>
              <c:f>disease!$B$2:$B$5</c:f>
              <c:numCache>
                <c:formatCode>0%</c:formatCode>
                <c:ptCount val="4"/>
                <c:pt idx="0">
                  <c:v>0.22</c:v>
                </c:pt>
                <c:pt idx="1">
                  <c:v>0.12000000000000002</c:v>
                </c:pt>
                <c:pt idx="2">
                  <c:v>3.0000000000000002E-2</c:v>
                </c:pt>
                <c:pt idx="3">
                  <c:v>0.61000000000000043</c:v>
                </c:pt>
              </c:numCache>
            </c:numRef>
          </c:val>
          <c:extLst xmlns:c16r2="http://schemas.microsoft.com/office/drawing/2015/06/chart">
            <c:ext xmlns:c16="http://schemas.microsoft.com/office/drawing/2014/chart" uri="{C3380CC4-5D6E-409C-BE32-E72D297353CC}">
              <c16:uniqueId val="{00000000-FFA8-4C88-8F9B-4007F8374F78}"/>
            </c:ext>
          </c:extLst>
        </c:ser>
        <c:dLbls>
          <c:showVal val="1"/>
        </c:dLbls>
        <c:gapWidth val="75"/>
        <c:axId val="189494400"/>
        <c:axId val="189495936"/>
      </c:barChart>
      <c:catAx>
        <c:axId val="189494400"/>
        <c:scaling>
          <c:orientation val="minMax"/>
        </c:scaling>
        <c:axPos val="b"/>
        <c:numFmt formatCode="General" sourceLinked="0"/>
        <c:majorTickMark val="none"/>
        <c:tickLblPos val="nextTo"/>
        <c:crossAx val="189495936"/>
        <c:crosses val="autoZero"/>
        <c:auto val="1"/>
        <c:lblAlgn val="ctr"/>
        <c:lblOffset val="100"/>
      </c:catAx>
      <c:valAx>
        <c:axId val="189495936"/>
        <c:scaling>
          <c:orientation val="minMax"/>
        </c:scaling>
        <c:axPos val="l"/>
        <c:numFmt formatCode="0%" sourceLinked="1"/>
        <c:majorTickMark val="none"/>
        <c:tickLblPos val="nextTo"/>
        <c:crossAx val="189494400"/>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35"/>
  <c:chart>
    <c:plotArea>
      <c:layout/>
      <c:barChart>
        <c:barDir val="col"/>
        <c:grouping val="clustered"/>
        <c:ser>
          <c:idx val="0"/>
          <c:order val="0"/>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'Health checkups'!$A$2:$A$5</c:f>
              <c:strCache>
                <c:ptCount val="4"/>
                <c:pt idx="0">
                  <c:v>No health check ups</c:v>
                </c:pt>
                <c:pt idx="1">
                  <c:v>Once a year</c:v>
                </c:pt>
                <c:pt idx="2">
                  <c:v>Twice a year</c:v>
                </c:pt>
                <c:pt idx="3">
                  <c:v>More than twice a year</c:v>
                </c:pt>
              </c:strCache>
            </c:strRef>
          </c:cat>
          <c:val>
            <c:numRef>
              <c:f>'Health checkups'!$B$2:$B$5</c:f>
              <c:numCache>
                <c:formatCode>0%</c:formatCode>
                <c:ptCount val="4"/>
                <c:pt idx="0">
                  <c:v>0.45</c:v>
                </c:pt>
                <c:pt idx="1">
                  <c:v>7.0000000000000021E-2</c:v>
                </c:pt>
                <c:pt idx="2">
                  <c:v>0.33000000000000035</c:v>
                </c:pt>
                <c:pt idx="3">
                  <c:v>0.26</c:v>
                </c:pt>
              </c:numCache>
            </c:numRef>
          </c:val>
          <c:extLst xmlns:c16r2="http://schemas.microsoft.com/office/drawing/2015/06/chart">
            <c:ext xmlns:c16="http://schemas.microsoft.com/office/drawing/2014/chart" uri="{C3380CC4-5D6E-409C-BE32-E72D297353CC}">
              <c16:uniqueId val="{00000000-F13A-48E8-AA38-FAB59576116C}"/>
            </c:ext>
          </c:extLst>
        </c:ser>
        <c:dLbls>
          <c:showVal val="1"/>
        </c:dLbls>
        <c:gapWidth val="75"/>
        <c:axId val="189523840"/>
        <c:axId val="189525376"/>
      </c:barChart>
      <c:catAx>
        <c:axId val="189523840"/>
        <c:scaling>
          <c:orientation val="minMax"/>
        </c:scaling>
        <c:axPos val="b"/>
        <c:numFmt formatCode="General" sourceLinked="0"/>
        <c:majorTickMark val="none"/>
        <c:tickLblPos val="nextTo"/>
        <c:crossAx val="189525376"/>
        <c:crosses val="autoZero"/>
        <c:auto val="1"/>
        <c:lblAlgn val="ctr"/>
        <c:lblOffset val="100"/>
      </c:catAx>
      <c:valAx>
        <c:axId val="189525376"/>
        <c:scaling>
          <c:orientation val="minMax"/>
        </c:scaling>
        <c:axPos val="l"/>
        <c:numFmt formatCode="0%" sourceLinked="1"/>
        <c:majorTickMark val="none"/>
        <c:tickLblPos val="nextTo"/>
        <c:crossAx val="189523840"/>
        <c:crosses val="autoZero"/>
        <c:crossBetween val="between"/>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35"/>
  <c:chart>
    <c:autoTitleDeleted val="1"/>
    <c:plotArea>
      <c:layout/>
      <c:barChart>
        <c:barDir val="col"/>
        <c:grouping val="clustered"/>
        <c:ser>
          <c:idx val="0"/>
          <c:order val="0"/>
          <c:dLbls>
            <c:spPr>
              <a:noFill/>
              <a:ln>
                <a:noFill/>
              </a:ln>
              <a:effectLst/>
            </c:spPr>
            <c:txPr>
              <a:bodyPr/>
              <a:lstStyle/>
              <a:p>
                <a:pPr>
                  <a:defRPr sz="1200"/>
                </a:pPr>
                <a:endParaRPr lang="en-US"/>
              </a:p>
            </c:txPr>
            <c:showVal val="1"/>
            <c:extLst xmlns:c16r2="http://schemas.microsoft.com/office/drawing/2015/06/chart">
              <c:ext xmlns:c15="http://schemas.microsoft.com/office/drawing/2012/chart" uri="{CE6537A1-D6FC-4f65-9D91-7224C49458BB}">
                <c15:layout/>
                <c15:showLeaderLines val="0"/>
              </c:ext>
            </c:extLst>
          </c:dLbls>
          <c:cat>
            <c:strRef>
              <c:f>'food preference'!$A$2:$A$3</c:f>
              <c:strCache>
                <c:ptCount val="2"/>
                <c:pt idx="0">
                  <c:v>Yes</c:v>
                </c:pt>
                <c:pt idx="1">
                  <c:v>No</c:v>
                </c:pt>
              </c:strCache>
            </c:strRef>
          </c:cat>
          <c:val>
            <c:numRef>
              <c:f>'food preference'!$B$2:$B$3</c:f>
              <c:numCache>
                <c:formatCode>0%</c:formatCode>
                <c:ptCount val="2"/>
                <c:pt idx="0">
                  <c:v>0.94000000000000039</c:v>
                </c:pt>
                <c:pt idx="1">
                  <c:v>6.0000000000000032E-2</c:v>
                </c:pt>
              </c:numCache>
            </c:numRef>
          </c:val>
          <c:extLst xmlns:c16r2="http://schemas.microsoft.com/office/drawing/2015/06/chart">
            <c:ext xmlns:c16="http://schemas.microsoft.com/office/drawing/2014/chart" uri="{C3380CC4-5D6E-409C-BE32-E72D297353CC}">
              <c16:uniqueId val="{00000000-4896-4573-BA7F-E997616A585D}"/>
            </c:ext>
          </c:extLst>
        </c:ser>
        <c:dLbls>
          <c:showVal val="1"/>
        </c:dLbls>
        <c:overlap val="-25"/>
        <c:axId val="189046784"/>
        <c:axId val="189048320"/>
      </c:barChart>
      <c:catAx>
        <c:axId val="189046784"/>
        <c:scaling>
          <c:orientation val="minMax"/>
        </c:scaling>
        <c:axPos val="b"/>
        <c:numFmt formatCode="General" sourceLinked="0"/>
        <c:majorTickMark val="none"/>
        <c:tickLblPos val="nextTo"/>
        <c:txPr>
          <a:bodyPr/>
          <a:lstStyle/>
          <a:p>
            <a:pPr>
              <a:defRPr sz="1400"/>
            </a:pPr>
            <a:endParaRPr lang="en-US"/>
          </a:p>
        </c:txPr>
        <c:crossAx val="189048320"/>
        <c:crosses val="autoZero"/>
        <c:auto val="1"/>
        <c:lblAlgn val="ctr"/>
        <c:lblOffset val="100"/>
      </c:catAx>
      <c:valAx>
        <c:axId val="189048320"/>
        <c:scaling>
          <c:orientation val="minMax"/>
        </c:scaling>
        <c:delete val="1"/>
        <c:axPos val="l"/>
        <c:numFmt formatCode="0%" sourceLinked="1"/>
        <c:majorTickMark val="none"/>
        <c:tickLblPos val="nextTo"/>
        <c:crossAx val="189046784"/>
        <c:crosses val="autoZero"/>
        <c:crossBetween val="between"/>
      </c:valAx>
    </c:plotArea>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35"/>
  <c:chart>
    <c:autoTitleDeleted val="1"/>
    <c:plotArea>
      <c:layout/>
      <c:barChart>
        <c:barDir val="col"/>
        <c:grouping val="clustered"/>
        <c:ser>
          <c:idx val="0"/>
          <c:order val="0"/>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'salt intake'!$A$2:$A$3</c:f>
              <c:strCache>
                <c:ptCount val="2"/>
                <c:pt idx="0">
                  <c:v>less than 5 g</c:v>
                </c:pt>
                <c:pt idx="1">
                  <c:v>more than 5g</c:v>
                </c:pt>
              </c:strCache>
            </c:strRef>
          </c:cat>
          <c:val>
            <c:numRef>
              <c:f>'salt intake'!$B$2:$B$3</c:f>
              <c:numCache>
                <c:formatCode>0%</c:formatCode>
                <c:ptCount val="2"/>
                <c:pt idx="0">
                  <c:v>0.67000000000000071</c:v>
                </c:pt>
                <c:pt idx="1">
                  <c:v>0.32000000000000023</c:v>
                </c:pt>
              </c:numCache>
            </c:numRef>
          </c:val>
          <c:extLst xmlns:c16r2="http://schemas.microsoft.com/office/drawing/2015/06/chart">
            <c:ext xmlns:c16="http://schemas.microsoft.com/office/drawing/2014/chart" uri="{C3380CC4-5D6E-409C-BE32-E72D297353CC}">
              <c16:uniqueId val="{00000000-F54F-4776-88D0-8ADCB6983F62}"/>
            </c:ext>
          </c:extLst>
        </c:ser>
        <c:dLbls>
          <c:showVal val="1"/>
        </c:dLbls>
        <c:gapWidth val="75"/>
        <c:axId val="189062528"/>
        <c:axId val="189068416"/>
      </c:barChart>
      <c:catAx>
        <c:axId val="189062528"/>
        <c:scaling>
          <c:orientation val="minMax"/>
        </c:scaling>
        <c:axPos val="b"/>
        <c:numFmt formatCode="General" sourceLinked="0"/>
        <c:majorTickMark val="none"/>
        <c:tickLblPos val="nextTo"/>
        <c:crossAx val="189068416"/>
        <c:crosses val="autoZero"/>
        <c:auto val="1"/>
        <c:lblAlgn val="ctr"/>
        <c:lblOffset val="100"/>
      </c:catAx>
      <c:valAx>
        <c:axId val="189068416"/>
        <c:scaling>
          <c:orientation val="minMax"/>
        </c:scaling>
        <c:axPos val="l"/>
        <c:numFmt formatCode="0%" sourceLinked="1"/>
        <c:majorTickMark val="none"/>
        <c:tickLblPos val="nextTo"/>
        <c:crossAx val="189062528"/>
        <c:crosses val="autoZero"/>
        <c:crossBetween val="between"/>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35"/>
  <c:chart>
    <c:autoTitleDeleted val="1"/>
    <c:plotArea>
      <c:layout/>
      <c:barChart>
        <c:barDir val="col"/>
        <c:grouping val="clustered"/>
        <c:ser>
          <c:idx val="0"/>
          <c:order val="0"/>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Excersise!$A$2:$A$3</c:f>
              <c:strCache>
                <c:ptCount val="2"/>
                <c:pt idx="0">
                  <c:v>Yes</c:v>
                </c:pt>
                <c:pt idx="1">
                  <c:v>No</c:v>
                </c:pt>
              </c:strCache>
            </c:strRef>
          </c:cat>
          <c:val>
            <c:numRef>
              <c:f>Excersise!$B$2:$B$3</c:f>
              <c:numCache>
                <c:formatCode>0%</c:formatCode>
                <c:ptCount val="2"/>
                <c:pt idx="0">
                  <c:v>0.86000000000000043</c:v>
                </c:pt>
                <c:pt idx="1">
                  <c:v>0.14000000000000001</c:v>
                </c:pt>
              </c:numCache>
            </c:numRef>
          </c:val>
          <c:extLst xmlns:c16r2="http://schemas.microsoft.com/office/drawing/2015/06/chart">
            <c:ext xmlns:c16="http://schemas.microsoft.com/office/drawing/2014/chart" uri="{C3380CC4-5D6E-409C-BE32-E72D297353CC}">
              <c16:uniqueId val="{00000000-5135-490F-9DC4-32AAD509335F}"/>
            </c:ext>
          </c:extLst>
        </c:ser>
        <c:dLbls>
          <c:showVal val="1"/>
        </c:dLbls>
        <c:gapWidth val="75"/>
        <c:axId val="189563264"/>
        <c:axId val="189564800"/>
      </c:barChart>
      <c:catAx>
        <c:axId val="189563264"/>
        <c:scaling>
          <c:orientation val="minMax"/>
        </c:scaling>
        <c:axPos val="b"/>
        <c:numFmt formatCode="General" sourceLinked="0"/>
        <c:majorTickMark val="none"/>
        <c:tickLblPos val="nextTo"/>
        <c:crossAx val="189564800"/>
        <c:crosses val="autoZero"/>
        <c:auto val="1"/>
        <c:lblAlgn val="ctr"/>
        <c:lblOffset val="100"/>
      </c:catAx>
      <c:valAx>
        <c:axId val="189564800"/>
        <c:scaling>
          <c:orientation val="minMax"/>
        </c:scaling>
        <c:axPos val="l"/>
        <c:numFmt formatCode="0%" sourceLinked="1"/>
        <c:majorTickMark val="none"/>
        <c:tickLblPos val="nextTo"/>
        <c:crossAx val="189563264"/>
        <c:crosses val="autoZero"/>
        <c:crossBetween val="between"/>
      </c:valAx>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35"/>
  <c:chart>
    <c:autoTitleDeleted val="1"/>
    <c:plotArea>
      <c:layout/>
      <c:barChart>
        <c:barDir val="col"/>
        <c:grouping val="clustered"/>
        <c:ser>
          <c:idx val="0"/>
          <c:order val="0"/>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'Excersise regimen'!$A$2:$A$3</c:f>
              <c:strCache>
                <c:ptCount val="2"/>
                <c:pt idx="0">
                  <c:v>Yes</c:v>
                </c:pt>
                <c:pt idx="1">
                  <c:v>No</c:v>
                </c:pt>
              </c:strCache>
            </c:strRef>
          </c:cat>
          <c:val>
            <c:numRef>
              <c:f>'Excersise regimen'!$B$2:$B$3</c:f>
              <c:numCache>
                <c:formatCode>0%</c:formatCode>
                <c:ptCount val="2"/>
                <c:pt idx="0">
                  <c:v>0.93</c:v>
                </c:pt>
                <c:pt idx="1">
                  <c:v>7.0000000000000021E-2</c:v>
                </c:pt>
              </c:numCache>
            </c:numRef>
          </c:val>
          <c:extLst xmlns:c16r2="http://schemas.microsoft.com/office/drawing/2015/06/chart">
            <c:ext xmlns:c16="http://schemas.microsoft.com/office/drawing/2014/chart" uri="{C3380CC4-5D6E-409C-BE32-E72D297353CC}">
              <c16:uniqueId val="{00000000-68A3-4F66-8459-BA65387A93CB}"/>
            </c:ext>
          </c:extLst>
        </c:ser>
        <c:dLbls>
          <c:showVal val="1"/>
        </c:dLbls>
        <c:gapWidth val="75"/>
        <c:axId val="189736064"/>
        <c:axId val="189737600"/>
      </c:barChart>
      <c:catAx>
        <c:axId val="189736064"/>
        <c:scaling>
          <c:orientation val="minMax"/>
        </c:scaling>
        <c:axPos val="b"/>
        <c:numFmt formatCode="General" sourceLinked="0"/>
        <c:majorTickMark val="none"/>
        <c:tickLblPos val="nextTo"/>
        <c:crossAx val="189737600"/>
        <c:crosses val="autoZero"/>
        <c:auto val="1"/>
        <c:lblAlgn val="ctr"/>
        <c:lblOffset val="100"/>
      </c:catAx>
      <c:valAx>
        <c:axId val="189737600"/>
        <c:scaling>
          <c:orientation val="minMax"/>
        </c:scaling>
        <c:axPos val="l"/>
        <c:numFmt formatCode="0%" sourceLinked="1"/>
        <c:majorTickMark val="none"/>
        <c:tickLblPos val="nextTo"/>
        <c:crossAx val="189736064"/>
        <c:crosses val="autoZero"/>
        <c:crossBetween val="between"/>
      </c:valAx>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1F511E-3495-40CD-B77D-01411EEF67B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7C092082-DBEC-449A-8BF2-7BA82A066530}">
      <dgm:prSet custT="1"/>
      <dgm:spPr/>
      <dgm:t>
        <a:bodyPr/>
        <a:lstStyle/>
        <a:p>
          <a:pPr rtl="0"/>
          <a:r>
            <a:rPr lang="en-IN" sz="1600" dirty="0" smtClean="0"/>
            <a:t>Availability of AHF</a:t>
          </a:r>
          <a:endParaRPr lang="en-US" sz="1600" dirty="0"/>
        </a:p>
      </dgm:t>
    </dgm:pt>
    <dgm:pt modelId="{C4628FC7-1E1A-453C-9B26-DD068D2B3DD3}" type="parTrans" cxnId="{5ED89698-7F78-4F9C-9781-F46A7BC6A9DA}">
      <dgm:prSet/>
      <dgm:spPr/>
      <dgm:t>
        <a:bodyPr/>
        <a:lstStyle/>
        <a:p>
          <a:endParaRPr lang="en-US"/>
        </a:p>
      </dgm:t>
    </dgm:pt>
    <dgm:pt modelId="{AD1F24D3-52A7-4117-AC76-C89BFF849F69}" type="sibTrans" cxnId="{5ED89698-7F78-4F9C-9781-F46A7BC6A9DA}">
      <dgm:prSet/>
      <dgm:spPr/>
      <dgm:t>
        <a:bodyPr/>
        <a:lstStyle/>
        <a:p>
          <a:endParaRPr lang="en-US"/>
        </a:p>
      </dgm:t>
    </dgm:pt>
    <dgm:pt modelId="{2036D821-207D-442F-AB20-AF2ACF7156D6}">
      <dgm:prSet custT="1"/>
      <dgm:spPr/>
      <dgm:t>
        <a:bodyPr/>
        <a:lstStyle/>
        <a:p>
          <a:pPr rtl="0"/>
          <a:r>
            <a:rPr lang="en-IN" sz="1600" dirty="0" smtClean="0"/>
            <a:t>On demand/Prophylactic treatment</a:t>
          </a:r>
          <a:endParaRPr lang="en-US" sz="1600" dirty="0"/>
        </a:p>
      </dgm:t>
    </dgm:pt>
    <dgm:pt modelId="{4EE5AC1D-178E-49DA-85A7-FE2DB213B726}" type="parTrans" cxnId="{5E5E7C1F-AFA5-4E68-B9DF-7671F8BAB87E}">
      <dgm:prSet/>
      <dgm:spPr/>
      <dgm:t>
        <a:bodyPr/>
        <a:lstStyle/>
        <a:p>
          <a:endParaRPr lang="en-US"/>
        </a:p>
      </dgm:t>
    </dgm:pt>
    <dgm:pt modelId="{69AE592D-A57F-4832-8F17-8C1CE0324DE3}" type="sibTrans" cxnId="{5E5E7C1F-AFA5-4E68-B9DF-7671F8BAB87E}">
      <dgm:prSet/>
      <dgm:spPr/>
      <dgm:t>
        <a:bodyPr/>
        <a:lstStyle/>
        <a:p>
          <a:endParaRPr lang="en-US"/>
        </a:p>
      </dgm:t>
    </dgm:pt>
    <dgm:pt modelId="{43A2BCE4-55C6-48B1-A71B-14F89D0B6332}">
      <dgm:prSet custT="1"/>
      <dgm:spPr/>
      <dgm:t>
        <a:bodyPr/>
        <a:lstStyle/>
        <a:p>
          <a:pPr rtl="0"/>
          <a:r>
            <a:rPr lang="en-IN" sz="1600" dirty="0" smtClean="0"/>
            <a:t>Support therapy</a:t>
          </a:r>
          <a:endParaRPr lang="en-US" sz="1600" dirty="0"/>
        </a:p>
      </dgm:t>
    </dgm:pt>
    <dgm:pt modelId="{31ED1AA9-6742-4ABB-AFD5-E48A1FB12737}" type="parTrans" cxnId="{CF1B8742-2208-4A33-AB9D-E195FA5E9317}">
      <dgm:prSet/>
      <dgm:spPr/>
      <dgm:t>
        <a:bodyPr/>
        <a:lstStyle/>
        <a:p>
          <a:endParaRPr lang="en-US"/>
        </a:p>
      </dgm:t>
    </dgm:pt>
    <dgm:pt modelId="{5FA3EDE6-D996-4198-A044-9D2737AF6C83}" type="sibTrans" cxnId="{CF1B8742-2208-4A33-AB9D-E195FA5E9317}">
      <dgm:prSet/>
      <dgm:spPr/>
      <dgm:t>
        <a:bodyPr/>
        <a:lstStyle/>
        <a:p>
          <a:endParaRPr lang="en-US"/>
        </a:p>
      </dgm:t>
    </dgm:pt>
    <dgm:pt modelId="{902FAF4E-52FC-4944-8C39-66C1F5EE9D63}">
      <dgm:prSet custT="1"/>
      <dgm:spPr/>
      <dgm:t>
        <a:bodyPr/>
        <a:lstStyle/>
        <a:p>
          <a:pPr rtl="0"/>
          <a:r>
            <a:rPr lang="en-IN" sz="1600" dirty="0" smtClean="0"/>
            <a:t>Coagulation laboratories</a:t>
          </a:r>
          <a:endParaRPr lang="en-IN" sz="1600" dirty="0"/>
        </a:p>
      </dgm:t>
    </dgm:pt>
    <dgm:pt modelId="{F792F2AE-E10B-4CD1-BBBB-F8279BD8D3D2}" type="parTrans" cxnId="{560E3F09-9701-4CB9-AE67-67C3C6818599}">
      <dgm:prSet/>
      <dgm:spPr/>
      <dgm:t>
        <a:bodyPr/>
        <a:lstStyle/>
        <a:p>
          <a:endParaRPr lang="en-US"/>
        </a:p>
      </dgm:t>
    </dgm:pt>
    <dgm:pt modelId="{050368BA-26AE-4157-9184-671D50F10B26}" type="sibTrans" cxnId="{560E3F09-9701-4CB9-AE67-67C3C6818599}">
      <dgm:prSet/>
      <dgm:spPr/>
      <dgm:t>
        <a:bodyPr/>
        <a:lstStyle/>
        <a:p>
          <a:endParaRPr lang="en-US"/>
        </a:p>
      </dgm:t>
    </dgm:pt>
    <dgm:pt modelId="{96B36EA4-9FA0-4718-99A8-48865AC2EFF0}">
      <dgm:prSet custT="1"/>
      <dgm:spPr/>
      <dgm:t>
        <a:bodyPr/>
        <a:lstStyle/>
        <a:p>
          <a:pPr rtl="0"/>
          <a:r>
            <a:rPr lang="en-IN" sz="1600" dirty="0" smtClean="0"/>
            <a:t>Training program</a:t>
          </a:r>
          <a:endParaRPr lang="en-US" sz="1600" dirty="0"/>
        </a:p>
      </dgm:t>
    </dgm:pt>
    <dgm:pt modelId="{CB09D2D9-079C-4C46-9AB9-06C28CF875BE}" type="parTrans" cxnId="{26D8E4D1-D849-4882-AF29-C2BFE2780F5D}">
      <dgm:prSet/>
      <dgm:spPr/>
      <dgm:t>
        <a:bodyPr/>
        <a:lstStyle/>
        <a:p>
          <a:endParaRPr lang="en-US"/>
        </a:p>
      </dgm:t>
    </dgm:pt>
    <dgm:pt modelId="{BF702D61-30DC-4C05-8D6F-E9E6BBF01CAB}" type="sibTrans" cxnId="{26D8E4D1-D849-4882-AF29-C2BFE2780F5D}">
      <dgm:prSet/>
      <dgm:spPr/>
      <dgm:t>
        <a:bodyPr/>
        <a:lstStyle/>
        <a:p>
          <a:endParaRPr lang="en-US"/>
        </a:p>
      </dgm:t>
    </dgm:pt>
    <dgm:pt modelId="{AD22E878-C985-45C1-B987-042FD3A8A944}">
      <dgm:prSet custT="1"/>
      <dgm:spPr/>
      <dgm:t>
        <a:bodyPr/>
        <a:lstStyle/>
        <a:p>
          <a:pPr rtl="0"/>
          <a:r>
            <a:rPr lang="en-IN" sz="1600" dirty="0" smtClean="0"/>
            <a:t>Research activity</a:t>
          </a:r>
          <a:endParaRPr lang="en-US" sz="1600" dirty="0"/>
        </a:p>
      </dgm:t>
    </dgm:pt>
    <dgm:pt modelId="{72F31C4A-9A83-4BF7-BBBC-EA6BC2A66C30}" type="parTrans" cxnId="{E62FF0A0-47CD-4986-A513-70E51257B79C}">
      <dgm:prSet/>
      <dgm:spPr/>
      <dgm:t>
        <a:bodyPr/>
        <a:lstStyle/>
        <a:p>
          <a:endParaRPr lang="en-US"/>
        </a:p>
      </dgm:t>
    </dgm:pt>
    <dgm:pt modelId="{2ABDC678-9351-4FAC-8D77-1746C169C5EE}" type="sibTrans" cxnId="{E62FF0A0-47CD-4986-A513-70E51257B79C}">
      <dgm:prSet/>
      <dgm:spPr/>
      <dgm:t>
        <a:bodyPr/>
        <a:lstStyle/>
        <a:p>
          <a:endParaRPr lang="en-US"/>
        </a:p>
      </dgm:t>
    </dgm:pt>
    <dgm:pt modelId="{C73B057B-402B-4FFA-91F5-ACE1DA862D0A}" type="pres">
      <dgm:prSet presAssocID="{841F511E-3495-40CD-B77D-01411EEF67B6}" presName="compositeShape" presStyleCnt="0">
        <dgm:presLayoutVars>
          <dgm:chMax val="7"/>
          <dgm:dir/>
          <dgm:resizeHandles val="exact"/>
        </dgm:presLayoutVars>
      </dgm:prSet>
      <dgm:spPr/>
      <dgm:t>
        <a:bodyPr/>
        <a:lstStyle/>
        <a:p>
          <a:endParaRPr lang="en-US"/>
        </a:p>
      </dgm:t>
    </dgm:pt>
    <dgm:pt modelId="{2BCF70AD-B14E-4C7F-878D-729EF4BCC059}" type="pres">
      <dgm:prSet presAssocID="{7C092082-DBEC-449A-8BF2-7BA82A066530}" presName="circ1" presStyleLbl="vennNode1" presStyleIdx="0" presStyleCnt="6"/>
      <dgm:spPr/>
    </dgm:pt>
    <dgm:pt modelId="{9929E722-B70A-488F-BC8D-C18AE8C6F01E}" type="pres">
      <dgm:prSet presAssocID="{7C092082-DBEC-449A-8BF2-7BA82A066530}" presName="circ1Tx" presStyleLbl="revTx" presStyleIdx="0" presStyleCnt="0">
        <dgm:presLayoutVars>
          <dgm:chMax val="0"/>
          <dgm:chPref val="0"/>
          <dgm:bulletEnabled val="1"/>
        </dgm:presLayoutVars>
      </dgm:prSet>
      <dgm:spPr/>
      <dgm:t>
        <a:bodyPr/>
        <a:lstStyle/>
        <a:p>
          <a:endParaRPr lang="en-US"/>
        </a:p>
      </dgm:t>
    </dgm:pt>
    <dgm:pt modelId="{FC78AAB4-0107-4272-9445-AA51F8F9F555}" type="pres">
      <dgm:prSet presAssocID="{2036D821-207D-442F-AB20-AF2ACF7156D6}" presName="circ2" presStyleLbl="vennNode1" presStyleIdx="1" presStyleCnt="6"/>
      <dgm:spPr/>
    </dgm:pt>
    <dgm:pt modelId="{9A3F7819-E233-4EF6-8A55-7D3CEFCBEC9C}" type="pres">
      <dgm:prSet presAssocID="{2036D821-207D-442F-AB20-AF2ACF7156D6}" presName="circ2Tx" presStyleLbl="revTx" presStyleIdx="0" presStyleCnt="0" custScaleX="126134">
        <dgm:presLayoutVars>
          <dgm:chMax val="0"/>
          <dgm:chPref val="0"/>
          <dgm:bulletEnabled val="1"/>
        </dgm:presLayoutVars>
      </dgm:prSet>
      <dgm:spPr/>
      <dgm:t>
        <a:bodyPr/>
        <a:lstStyle/>
        <a:p>
          <a:endParaRPr lang="en-US"/>
        </a:p>
      </dgm:t>
    </dgm:pt>
    <dgm:pt modelId="{5B378700-09EF-4E4B-8266-04B5CD5AFAED}" type="pres">
      <dgm:prSet presAssocID="{43A2BCE4-55C6-48B1-A71B-14F89D0B6332}" presName="circ3" presStyleLbl="vennNode1" presStyleIdx="2" presStyleCnt="6"/>
      <dgm:spPr/>
    </dgm:pt>
    <dgm:pt modelId="{858628F5-4457-49EA-8C01-81E0825D5A8D}" type="pres">
      <dgm:prSet presAssocID="{43A2BCE4-55C6-48B1-A71B-14F89D0B6332}" presName="circ3Tx" presStyleLbl="revTx" presStyleIdx="0" presStyleCnt="0">
        <dgm:presLayoutVars>
          <dgm:chMax val="0"/>
          <dgm:chPref val="0"/>
          <dgm:bulletEnabled val="1"/>
        </dgm:presLayoutVars>
      </dgm:prSet>
      <dgm:spPr/>
      <dgm:t>
        <a:bodyPr/>
        <a:lstStyle/>
        <a:p>
          <a:endParaRPr lang="en-US"/>
        </a:p>
      </dgm:t>
    </dgm:pt>
    <dgm:pt modelId="{1141597D-8535-4A18-9C90-813FDFCA11DB}" type="pres">
      <dgm:prSet presAssocID="{902FAF4E-52FC-4944-8C39-66C1F5EE9D63}" presName="circ4" presStyleLbl="vennNode1" presStyleIdx="3" presStyleCnt="6"/>
      <dgm:spPr/>
    </dgm:pt>
    <dgm:pt modelId="{BB56606D-DC76-409A-B457-9173CFAC940E}" type="pres">
      <dgm:prSet presAssocID="{902FAF4E-52FC-4944-8C39-66C1F5EE9D63}" presName="circ4Tx" presStyleLbl="revTx" presStyleIdx="0" presStyleCnt="0" custScaleX="163586">
        <dgm:presLayoutVars>
          <dgm:chMax val="0"/>
          <dgm:chPref val="0"/>
          <dgm:bulletEnabled val="1"/>
        </dgm:presLayoutVars>
      </dgm:prSet>
      <dgm:spPr/>
      <dgm:t>
        <a:bodyPr/>
        <a:lstStyle/>
        <a:p>
          <a:endParaRPr lang="en-US"/>
        </a:p>
      </dgm:t>
    </dgm:pt>
    <dgm:pt modelId="{1B774643-2BC1-4370-883F-66B7BC26AEBB}" type="pres">
      <dgm:prSet presAssocID="{96B36EA4-9FA0-4718-99A8-48865AC2EFF0}" presName="circ5" presStyleLbl="vennNode1" presStyleIdx="4" presStyleCnt="6"/>
      <dgm:spPr/>
    </dgm:pt>
    <dgm:pt modelId="{ECE15553-792F-4C9A-95E3-79BF2027F55E}" type="pres">
      <dgm:prSet presAssocID="{96B36EA4-9FA0-4718-99A8-48865AC2EFF0}" presName="circ5Tx" presStyleLbl="revTx" presStyleIdx="0" presStyleCnt="0">
        <dgm:presLayoutVars>
          <dgm:chMax val="0"/>
          <dgm:chPref val="0"/>
          <dgm:bulletEnabled val="1"/>
        </dgm:presLayoutVars>
      </dgm:prSet>
      <dgm:spPr/>
      <dgm:t>
        <a:bodyPr/>
        <a:lstStyle/>
        <a:p>
          <a:endParaRPr lang="en-US"/>
        </a:p>
      </dgm:t>
    </dgm:pt>
    <dgm:pt modelId="{45D40B48-DFDB-4182-BC56-23B9D47DA525}" type="pres">
      <dgm:prSet presAssocID="{AD22E878-C985-45C1-B987-042FD3A8A944}" presName="circ6" presStyleLbl="vennNode1" presStyleIdx="5" presStyleCnt="6"/>
      <dgm:spPr/>
      <dgm:t>
        <a:bodyPr/>
        <a:lstStyle/>
        <a:p>
          <a:endParaRPr lang="en-US"/>
        </a:p>
      </dgm:t>
    </dgm:pt>
    <dgm:pt modelId="{48DF41A8-4006-4F17-B34E-6039F62A3B2A}" type="pres">
      <dgm:prSet presAssocID="{AD22E878-C985-45C1-B987-042FD3A8A944}" presName="circ6Tx" presStyleLbl="revTx" presStyleIdx="0" presStyleCnt="0">
        <dgm:presLayoutVars>
          <dgm:chMax val="0"/>
          <dgm:chPref val="0"/>
          <dgm:bulletEnabled val="1"/>
        </dgm:presLayoutVars>
      </dgm:prSet>
      <dgm:spPr/>
      <dgm:t>
        <a:bodyPr/>
        <a:lstStyle/>
        <a:p>
          <a:endParaRPr lang="en-US"/>
        </a:p>
      </dgm:t>
    </dgm:pt>
  </dgm:ptLst>
  <dgm:cxnLst>
    <dgm:cxn modelId="{CF1B8742-2208-4A33-AB9D-E195FA5E9317}" srcId="{841F511E-3495-40CD-B77D-01411EEF67B6}" destId="{43A2BCE4-55C6-48B1-A71B-14F89D0B6332}" srcOrd="2" destOrd="0" parTransId="{31ED1AA9-6742-4ABB-AFD5-E48A1FB12737}" sibTransId="{5FA3EDE6-D996-4198-A044-9D2737AF6C83}"/>
    <dgm:cxn modelId="{D06FA5A5-91CB-47EB-82EE-1763F44002C0}" type="presOf" srcId="{841F511E-3495-40CD-B77D-01411EEF67B6}" destId="{C73B057B-402B-4FFA-91F5-ACE1DA862D0A}" srcOrd="0" destOrd="0" presId="urn:microsoft.com/office/officeart/2005/8/layout/venn1"/>
    <dgm:cxn modelId="{560E3F09-9701-4CB9-AE67-67C3C6818599}" srcId="{841F511E-3495-40CD-B77D-01411EEF67B6}" destId="{902FAF4E-52FC-4944-8C39-66C1F5EE9D63}" srcOrd="3" destOrd="0" parTransId="{F792F2AE-E10B-4CD1-BBBB-F8279BD8D3D2}" sibTransId="{050368BA-26AE-4157-9184-671D50F10B26}"/>
    <dgm:cxn modelId="{F921E9EE-B8B4-46B1-8BAC-E920A8F6C0FD}" type="presOf" srcId="{7C092082-DBEC-449A-8BF2-7BA82A066530}" destId="{9929E722-B70A-488F-BC8D-C18AE8C6F01E}" srcOrd="0" destOrd="0" presId="urn:microsoft.com/office/officeart/2005/8/layout/venn1"/>
    <dgm:cxn modelId="{26D8E4D1-D849-4882-AF29-C2BFE2780F5D}" srcId="{841F511E-3495-40CD-B77D-01411EEF67B6}" destId="{96B36EA4-9FA0-4718-99A8-48865AC2EFF0}" srcOrd="4" destOrd="0" parTransId="{CB09D2D9-079C-4C46-9AB9-06C28CF875BE}" sibTransId="{BF702D61-30DC-4C05-8D6F-E9E6BBF01CAB}"/>
    <dgm:cxn modelId="{6112CDC0-BC89-4E87-90D2-006410E1C2B6}" type="presOf" srcId="{AD22E878-C985-45C1-B987-042FD3A8A944}" destId="{48DF41A8-4006-4F17-B34E-6039F62A3B2A}" srcOrd="0" destOrd="0" presId="urn:microsoft.com/office/officeart/2005/8/layout/venn1"/>
    <dgm:cxn modelId="{C2BFF0B4-4970-4434-9436-A2554DDFDA6B}" type="presOf" srcId="{43A2BCE4-55C6-48B1-A71B-14F89D0B6332}" destId="{858628F5-4457-49EA-8C01-81E0825D5A8D}" srcOrd="0" destOrd="0" presId="urn:microsoft.com/office/officeart/2005/8/layout/venn1"/>
    <dgm:cxn modelId="{B48FDF08-A941-495C-85CF-C5D9121067BD}" type="presOf" srcId="{902FAF4E-52FC-4944-8C39-66C1F5EE9D63}" destId="{BB56606D-DC76-409A-B457-9173CFAC940E}" srcOrd="0" destOrd="0" presId="urn:microsoft.com/office/officeart/2005/8/layout/venn1"/>
    <dgm:cxn modelId="{B02FF56B-A122-457F-9960-CD38E8768C0E}" type="presOf" srcId="{2036D821-207D-442F-AB20-AF2ACF7156D6}" destId="{9A3F7819-E233-4EF6-8A55-7D3CEFCBEC9C}" srcOrd="0" destOrd="0" presId="urn:microsoft.com/office/officeart/2005/8/layout/venn1"/>
    <dgm:cxn modelId="{626F7986-77F6-4AE5-9B68-249BF1227E28}" type="presOf" srcId="{96B36EA4-9FA0-4718-99A8-48865AC2EFF0}" destId="{ECE15553-792F-4C9A-95E3-79BF2027F55E}" srcOrd="0" destOrd="0" presId="urn:microsoft.com/office/officeart/2005/8/layout/venn1"/>
    <dgm:cxn modelId="{5ED89698-7F78-4F9C-9781-F46A7BC6A9DA}" srcId="{841F511E-3495-40CD-B77D-01411EEF67B6}" destId="{7C092082-DBEC-449A-8BF2-7BA82A066530}" srcOrd="0" destOrd="0" parTransId="{C4628FC7-1E1A-453C-9B26-DD068D2B3DD3}" sibTransId="{AD1F24D3-52A7-4117-AC76-C89BFF849F69}"/>
    <dgm:cxn modelId="{E62FF0A0-47CD-4986-A513-70E51257B79C}" srcId="{841F511E-3495-40CD-B77D-01411EEF67B6}" destId="{AD22E878-C985-45C1-B987-042FD3A8A944}" srcOrd="5" destOrd="0" parTransId="{72F31C4A-9A83-4BF7-BBBC-EA6BC2A66C30}" sibTransId="{2ABDC678-9351-4FAC-8D77-1746C169C5EE}"/>
    <dgm:cxn modelId="{5E5E7C1F-AFA5-4E68-B9DF-7671F8BAB87E}" srcId="{841F511E-3495-40CD-B77D-01411EEF67B6}" destId="{2036D821-207D-442F-AB20-AF2ACF7156D6}" srcOrd="1" destOrd="0" parTransId="{4EE5AC1D-178E-49DA-85A7-FE2DB213B726}" sibTransId="{69AE592D-A57F-4832-8F17-8C1CE0324DE3}"/>
    <dgm:cxn modelId="{7FA32498-75E9-41F9-AAF6-6640C1915C98}" type="presParOf" srcId="{C73B057B-402B-4FFA-91F5-ACE1DA862D0A}" destId="{2BCF70AD-B14E-4C7F-878D-729EF4BCC059}" srcOrd="0" destOrd="0" presId="urn:microsoft.com/office/officeart/2005/8/layout/venn1"/>
    <dgm:cxn modelId="{2CF812E3-7EA2-4F23-BD9E-02A3C04B5D39}" type="presParOf" srcId="{C73B057B-402B-4FFA-91F5-ACE1DA862D0A}" destId="{9929E722-B70A-488F-BC8D-C18AE8C6F01E}" srcOrd="1" destOrd="0" presId="urn:microsoft.com/office/officeart/2005/8/layout/venn1"/>
    <dgm:cxn modelId="{836354B4-315E-4D7F-B617-D5B3816E54AD}" type="presParOf" srcId="{C73B057B-402B-4FFA-91F5-ACE1DA862D0A}" destId="{FC78AAB4-0107-4272-9445-AA51F8F9F555}" srcOrd="2" destOrd="0" presId="urn:microsoft.com/office/officeart/2005/8/layout/venn1"/>
    <dgm:cxn modelId="{C77D3376-8837-4B4E-9F8B-BE95A33BB994}" type="presParOf" srcId="{C73B057B-402B-4FFA-91F5-ACE1DA862D0A}" destId="{9A3F7819-E233-4EF6-8A55-7D3CEFCBEC9C}" srcOrd="3" destOrd="0" presId="urn:microsoft.com/office/officeart/2005/8/layout/venn1"/>
    <dgm:cxn modelId="{349A62C5-5143-4285-8FE2-EF3368827A56}" type="presParOf" srcId="{C73B057B-402B-4FFA-91F5-ACE1DA862D0A}" destId="{5B378700-09EF-4E4B-8266-04B5CD5AFAED}" srcOrd="4" destOrd="0" presId="urn:microsoft.com/office/officeart/2005/8/layout/venn1"/>
    <dgm:cxn modelId="{DDB3F95A-34D6-4DCB-BBD5-272657BAC836}" type="presParOf" srcId="{C73B057B-402B-4FFA-91F5-ACE1DA862D0A}" destId="{858628F5-4457-49EA-8C01-81E0825D5A8D}" srcOrd="5" destOrd="0" presId="urn:microsoft.com/office/officeart/2005/8/layout/venn1"/>
    <dgm:cxn modelId="{C0281735-5D59-4565-9A23-36A67B45457E}" type="presParOf" srcId="{C73B057B-402B-4FFA-91F5-ACE1DA862D0A}" destId="{1141597D-8535-4A18-9C90-813FDFCA11DB}" srcOrd="6" destOrd="0" presId="urn:microsoft.com/office/officeart/2005/8/layout/venn1"/>
    <dgm:cxn modelId="{E28FB9E7-3EA2-4C04-B0BB-39D6645BCCBA}" type="presParOf" srcId="{C73B057B-402B-4FFA-91F5-ACE1DA862D0A}" destId="{BB56606D-DC76-409A-B457-9173CFAC940E}" srcOrd="7" destOrd="0" presId="urn:microsoft.com/office/officeart/2005/8/layout/venn1"/>
    <dgm:cxn modelId="{97CD2DF3-635E-47D8-AFAC-EEE99B3CAEBB}" type="presParOf" srcId="{C73B057B-402B-4FFA-91F5-ACE1DA862D0A}" destId="{1B774643-2BC1-4370-883F-66B7BC26AEBB}" srcOrd="8" destOrd="0" presId="urn:microsoft.com/office/officeart/2005/8/layout/venn1"/>
    <dgm:cxn modelId="{8AF8694D-856B-4122-90C2-AEFA20EA735F}" type="presParOf" srcId="{C73B057B-402B-4FFA-91F5-ACE1DA862D0A}" destId="{ECE15553-792F-4C9A-95E3-79BF2027F55E}" srcOrd="9" destOrd="0" presId="urn:microsoft.com/office/officeart/2005/8/layout/venn1"/>
    <dgm:cxn modelId="{81413F34-C34B-4F54-9B4F-E55953C19C0F}" type="presParOf" srcId="{C73B057B-402B-4FFA-91F5-ACE1DA862D0A}" destId="{45D40B48-DFDB-4182-BC56-23B9D47DA525}" srcOrd="10" destOrd="0" presId="urn:microsoft.com/office/officeart/2005/8/layout/venn1"/>
    <dgm:cxn modelId="{2D34B470-6778-4049-B1BE-9B151CEBDB4F}" type="presParOf" srcId="{C73B057B-402B-4FFA-91F5-ACE1DA862D0A}" destId="{48DF41A8-4006-4F17-B34E-6039F62A3B2A}" srcOrd="11"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4BBC46-3A1B-487A-927F-7C51E8CF42EA}"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D02CD4D2-5502-4BE2-904E-76DA56023313}">
      <dgm:prSet phldrT="[Text]"/>
      <dgm:spPr/>
      <dgm:t>
        <a:bodyPr/>
        <a:lstStyle/>
        <a:p>
          <a:pPr algn="l"/>
          <a:r>
            <a:rPr lang="en-IN" dirty="0" smtClean="0"/>
            <a:t>Customers</a:t>
          </a:r>
          <a:endParaRPr lang="en-US" dirty="0"/>
        </a:p>
      </dgm:t>
    </dgm:pt>
    <dgm:pt modelId="{2C71105D-D3CE-4A85-A337-6AFD51C0F131}" type="parTrans" cxnId="{10485D50-DB73-4945-99B6-352BFA86BE08}">
      <dgm:prSet/>
      <dgm:spPr/>
      <dgm:t>
        <a:bodyPr/>
        <a:lstStyle/>
        <a:p>
          <a:endParaRPr lang="en-US"/>
        </a:p>
      </dgm:t>
    </dgm:pt>
    <dgm:pt modelId="{9EAD0DF7-1646-42D5-BF89-C4CD79AB1DB6}" type="sibTrans" cxnId="{10485D50-DB73-4945-99B6-352BFA86BE08}">
      <dgm:prSet/>
      <dgm:spPr/>
      <dgm:t>
        <a:bodyPr/>
        <a:lstStyle/>
        <a:p>
          <a:endParaRPr lang="en-US"/>
        </a:p>
      </dgm:t>
    </dgm:pt>
    <dgm:pt modelId="{54B12157-34E0-422A-806A-9A7C4B512BCB}">
      <dgm:prSet phldrT="[Text]"/>
      <dgm:spPr/>
      <dgm:t>
        <a:bodyPr/>
        <a:lstStyle/>
        <a:p>
          <a:r>
            <a:rPr lang="en-IN" dirty="0" smtClean="0"/>
            <a:t>Agents</a:t>
          </a:r>
          <a:endParaRPr lang="en-US" dirty="0"/>
        </a:p>
      </dgm:t>
    </dgm:pt>
    <dgm:pt modelId="{826D018E-A5A4-4973-A299-AB1B6997A652}" type="parTrans" cxnId="{0B264D4F-D7FF-48B7-A2AE-C445DBA97DA6}">
      <dgm:prSet/>
      <dgm:spPr/>
      <dgm:t>
        <a:bodyPr/>
        <a:lstStyle/>
        <a:p>
          <a:endParaRPr lang="en-US"/>
        </a:p>
      </dgm:t>
    </dgm:pt>
    <dgm:pt modelId="{1ACA02A5-2E08-478C-AF86-FFCD040053D8}" type="sibTrans" cxnId="{0B264D4F-D7FF-48B7-A2AE-C445DBA97DA6}">
      <dgm:prSet/>
      <dgm:spPr/>
      <dgm:t>
        <a:bodyPr/>
        <a:lstStyle/>
        <a:p>
          <a:endParaRPr lang="en-US"/>
        </a:p>
      </dgm:t>
    </dgm:pt>
    <dgm:pt modelId="{898BADB8-F851-45EC-8DDD-4196347528AA}">
      <dgm:prSet phldrT="[Text]"/>
      <dgm:spPr/>
      <dgm:t>
        <a:bodyPr/>
        <a:lstStyle/>
        <a:p>
          <a:r>
            <a:rPr lang="en-IN" dirty="0" smtClean="0"/>
            <a:t>Correct Information</a:t>
          </a:r>
          <a:endParaRPr lang="en-US" dirty="0"/>
        </a:p>
      </dgm:t>
    </dgm:pt>
    <dgm:pt modelId="{D1533779-4492-4EBB-932D-28546ED4107D}" type="parTrans" cxnId="{2D04B26B-B096-4D58-82B8-E8525C90D62F}">
      <dgm:prSet/>
      <dgm:spPr/>
      <dgm:t>
        <a:bodyPr/>
        <a:lstStyle/>
        <a:p>
          <a:endParaRPr lang="en-US"/>
        </a:p>
      </dgm:t>
    </dgm:pt>
    <dgm:pt modelId="{C5B68CE2-C8B6-4F76-B5D8-E320E4AB3558}" type="sibTrans" cxnId="{2D04B26B-B096-4D58-82B8-E8525C90D62F}">
      <dgm:prSet/>
      <dgm:spPr/>
      <dgm:t>
        <a:bodyPr/>
        <a:lstStyle/>
        <a:p>
          <a:endParaRPr lang="en-US"/>
        </a:p>
      </dgm:t>
    </dgm:pt>
    <dgm:pt modelId="{6D5E5656-FE40-4576-88EA-A1B9B55E802E}">
      <dgm:prSet phldrT="[Text]"/>
      <dgm:spPr/>
      <dgm:t>
        <a:bodyPr/>
        <a:lstStyle/>
        <a:p>
          <a:r>
            <a:rPr lang="en-IN" dirty="0" smtClean="0"/>
            <a:t>Less Frauds</a:t>
          </a:r>
          <a:endParaRPr lang="en-US" dirty="0"/>
        </a:p>
      </dgm:t>
    </dgm:pt>
    <dgm:pt modelId="{6B5F21FA-3749-4C6F-86FA-37D6C63DF909}" type="parTrans" cxnId="{C33CA4F3-6A49-4D0C-8CF5-0DAAA6362AD7}">
      <dgm:prSet/>
      <dgm:spPr/>
      <dgm:t>
        <a:bodyPr/>
        <a:lstStyle/>
        <a:p>
          <a:endParaRPr lang="en-US"/>
        </a:p>
      </dgm:t>
    </dgm:pt>
    <dgm:pt modelId="{91090604-8AAE-47ED-8743-5360E271A7FA}" type="sibTrans" cxnId="{C33CA4F3-6A49-4D0C-8CF5-0DAAA6362AD7}">
      <dgm:prSet/>
      <dgm:spPr/>
      <dgm:t>
        <a:bodyPr/>
        <a:lstStyle/>
        <a:p>
          <a:endParaRPr lang="en-US"/>
        </a:p>
      </dgm:t>
    </dgm:pt>
    <dgm:pt modelId="{0B5C2378-CCD2-4A79-9A99-CF046921B8C2}">
      <dgm:prSet phldrT="[Text]"/>
      <dgm:spPr/>
      <dgm:t>
        <a:bodyPr/>
        <a:lstStyle/>
        <a:p>
          <a:r>
            <a:rPr lang="en-IN" dirty="0" smtClean="0"/>
            <a:t>Faster Reimbursement process</a:t>
          </a:r>
          <a:endParaRPr lang="en-US" dirty="0"/>
        </a:p>
      </dgm:t>
    </dgm:pt>
    <dgm:pt modelId="{BE6CED3F-7005-48D2-A6A9-71A52073C092}" type="parTrans" cxnId="{F60CBD81-0969-429C-A2CB-CAF4940E387E}">
      <dgm:prSet/>
      <dgm:spPr/>
      <dgm:t>
        <a:bodyPr/>
        <a:lstStyle/>
        <a:p>
          <a:endParaRPr lang="en-US"/>
        </a:p>
      </dgm:t>
    </dgm:pt>
    <dgm:pt modelId="{CC8AC9A9-EDAA-4818-B720-721DE40115A4}" type="sibTrans" cxnId="{F60CBD81-0969-429C-A2CB-CAF4940E387E}">
      <dgm:prSet/>
      <dgm:spPr/>
      <dgm:t>
        <a:bodyPr/>
        <a:lstStyle/>
        <a:p>
          <a:endParaRPr lang="en-US"/>
        </a:p>
      </dgm:t>
    </dgm:pt>
    <dgm:pt modelId="{361D3F93-1FDE-4958-837E-067B3AEB81B9}">
      <dgm:prSet phldrT="[Text]"/>
      <dgm:spPr/>
      <dgm:t>
        <a:bodyPr/>
        <a:lstStyle/>
        <a:p>
          <a:r>
            <a:rPr lang="en-IN" dirty="0" smtClean="0"/>
            <a:t>Less</a:t>
          </a:r>
          <a:r>
            <a:rPr lang="en-IN" baseline="0" dirty="0" smtClean="0"/>
            <a:t> service calls and Complains addressed at earliest</a:t>
          </a:r>
          <a:endParaRPr lang="en-US" dirty="0"/>
        </a:p>
      </dgm:t>
    </dgm:pt>
    <dgm:pt modelId="{2BE1124E-6B6C-4650-9843-66FA1596EA77}" type="parTrans" cxnId="{8D2437E7-A173-401B-9905-9AD3F28F757D}">
      <dgm:prSet/>
      <dgm:spPr/>
      <dgm:t>
        <a:bodyPr/>
        <a:lstStyle/>
        <a:p>
          <a:endParaRPr lang="en-US"/>
        </a:p>
      </dgm:t>
    </dgm:pt>
    <dgm:pt modelId="{08B5B737-473F-445A-80D5-C5F07123BF47}" type="sibTrans" cxnId="{8D2437E7-A173-401B-9905-9AD3F28F757D}">
      <dgm:prSet/>
      <dgm:spPr/>
      <dgm:t>
        <a:bodyPr/>
        <a:lstStyle/>
        <a:p>
          <a:endParaRPr lang="en-US"/>
        </a:p>
      </dgm:t>
    </dgm:pt>
    <dgm:pt modelId="{BFB1508B-2521-4732-9DBC-4A52563B84E8}" type="pres">
      <dgm:prSet presAssocID="{EB4BBC46-3A1B-487A-927F-7C51E8CF42EA}" presName="Name0" presStyleCnt="0">
        <dgm:presLayoutVars>
          <dgm:chPref val="1"/>
          <dgm:dir/>
          <dgm:animOne val="branch"/>
          <dgm:animLvl val="lvl"/>
          <dgm:resizeHandles/>
        </dgm:presLayoutVars>
      </dgm:prSet>
      <dgm:spPr/>
      <dgm:t>
        <a:bodyPr/>
        <a:lstStyle/>
        <a:p>
          <a:endParaRPr lang="en-US"/>
        </a:p>
      </dgm:t>
    </dgm:pt>
    <dgm:pt modelId="{D362AA5C-BA9C-484A-A00A-B9A885ECBF60}" type="pres">
      <dgm:prSet presAssocID="{D02CD4D2-5502-4BE2-904E-76DA56023313}" presName="vertOne" presStyleCnt="0"/>
      <dgm:spPr/>
    </dgm:pt>
    <dgm:pt modelId="{E2021023-9C36-4070-AE69-382CC3B92EE4}" type="pres">
      <dgm:prSet presAssocID="{D02CD4D2-5502-4BE2-904E-76DA56023313}" presName="txOne" presStyleLbl="node0" presStyleIdx="0" presStyleCnt="1">
        <dgm:presLayoutVars>
          <dgm:chPref val="3"/>
        </dgm:presLayoutVars>
      </dgm:prSet>
      <dgm:spPr/>
      <dgm:t>
        <a:bodyPr/>
        <a:lstStyle/>
        <a:p>
          <a:endParaRPr lang="en-US"/>
        </a:p>
      </dgm:t>
    </dgm:pt>
    <dgm:pt modelId="{BF378825-E8A0-4F0B-9E03-7254475EE03F}" type="pres">
      <dgm:prSet presAssocID="{D02CD4D2-5502-4BE2-904E-76DA56023313}" presName="parTransOne" presStyleCnt="0"/>
      <dgm:spPr/>
    </dgm:pt>
    <dgm:pt modelId="{7A44572A-58C2-40C2-AAE3-2448691C2C36}" type="pres">
      <dgm:prSet presAssocID="{D02CD4D2-5502-4BE2-904E-76DA56023313}" presName="horzOne" presStyleCnt="0"/>
      <dgm:spPr/>
    </dgm:pt>
    <dgm:pt modelId="{A83E23E2-B5AC-4918-A21A-B188D7275FBD}" type="pres">
      <dgm:prSet presAssocID="{54B12157-34E0-422A-806A-9A7C4B512BCB}" presName="vertTwo" presStyleCnt="0"/>
      <dgm:spPr/>
    </dgm:pt>
    <dgm:pt modelId="{21229169-93C8-4EB4-A839-DDB704D850F4}" type="pres">
      <dgm:prSet presAssocID="{54B12157-34E0-422A-806A-9A7C4B512BCB}" presName="txTwo" presStyleLbl="node2" presStyleIdx="0" presStyleCnt="2">
        <dgm:presLayoutVars>
          <dgm:chPref val="3"/>
        </dgm:presLayoutVars>
      </dgm:prSet>
      <dgm:spPr/>
      <dgm:t>
        <a:bodyPr/>
        <a:lstStyle/>
        <a:p>
          <a:endParaRPr lang="en-US"/>
        </a:p>
      </dgm:t>
    </dgm:pt>
    <dgm:pt modelId="{B91A6E09-7B42-4391-B5FC-72D30EB1E40B}" type="pres">
      <dgm:prSet presAssocID="{54B12157-34E0-422A-806A-9A7C4B512BCB}" presName="parTransTwo" presStyleCnt="0"/>
      <dgm:spPr/>
    </dgm:pt>
    <dgm:pt modelId="{D168B302-53ED-4AD8-8667-381C9BF92F88}" type="pres">
      <dgm:prSet presAssocID="{54B12157-34E0-422A-806A-9A7C4B512BCB}" presName="horzTwo" presStyleCnt="0"/>
      <dgm:spPr/>
    </dgm:pt>
    <dgm:pt modelId="{D1DF540F-D87E-4954-87B9-49D4202043C9}" type="pres">
      <dgm:prSet presAssocID="{898BADB8-F851-45EC-8DDD-4196347528AA}" presName="vertThree" presStyleCnt="0"/>
      <dgm:spPr/>
    </dgm:pt>
    <dgm:pt modelId="{D732037D-BA45-4DB7-A9C6-546E084D9091}" type="pres">
      <dgm:prSet presAssocID="{898BADB8-F851-45EC-8DDD-4196347528AA}" presName="txThree" presStyleLbl="node3" presStyleIdx="0" presStyleCnt="3">
        <dgm:presLayoutVars>
          <dgm:chPref val="3"/>
        </dgm:presLayoutVars>
      </dgm:prSet>
      <dgm:spPr/>
      <dgm:t>
        <a:bodyPr/>
        <a:lstStyle/>
        <a:p>
          <a:endParaRPr lang="en-US"/>
        </a:p>
      </dgm:t>
    </dgm:pt>
    <dgm:pt modelId="{03346413-6D6A-47A3-9F2F-BBE700B02225}" type="pres">
      <dgm:prSet presAssocID="{898BADB8-F851-45EC-8DDD-4196347528AA}" presName="horzThree" presStyleCnt="0"/>
      <dgm:spPr/>
    </dgm:pt>
    <dgm:pt modelId="{0A33558C-5D2C-44FC-B713-E7BF86AF437B}" type="pres">
      <dgm:prSet presAssocID="{C5B68CE2-C8B6-4F76-B5D8-E320E4AB3558}" presName="sibSpaceThree" presStyleCnt="0"/>
      <dgm:spPr/>
    </dgm:pt>
    <dgm:pt modelId="{9E0FDB01-CF15-4B86-917B-FC2CFCA43918}" type="pres">
      <dgm:prSet presAssocID="{6D5E5656-FE40-4576-88EA-A1B9B55E802E}" presName="vertThree" presStyleCnt="0"/>
      <dgm:spPr/>
    </dgm:pt>
    <dgm:pt modelId="{9DBB65FF-0FCA-4753-AA14-CC9489DDB148}" type="pres">
      <dgm:prSet presAssocID="{6D5E5656-FE40-4576-88EA-A1B9B55E802E}" presName="txThree" presStyleLbl="node3" presStyleIdx="1" presStyleCnt="3">
        <dgm:presLayoutVars>
          <dgm:chPref val="3"/>
        </dgm:presLayoutVars>
      </dgm:prSet>
      <dgm:spPr/>
      <dgm:t>
        <a:bodyPr/>
        <a:lstStyle/>
        <a:p>
          <a:endParaRPr lang="en-US"/>
        </a:p>
      </dgm:t>
    </dgm:pt>
    <dgm:pt modelId="{11A05BD6-0E6E-4F52-8ADA-21A8D1A0986A}" type="pres">
      <dgm:prSet presAssocID="{6D5E5656-FE40-4576-88EA-A1B9B55E802E}" presName="horzThree" presStyleCnt="0"/>
      <dgm:spPr/>
    </dgm:pt>
    <dgm:pt modelId="{CC923CDA-7D53-4F34-95E1-E9D4398A8A33}" type="pres">
      <dgm:prSet presAssocID="{1ACA02A5-2E08-478C-AF86-FFCD040053D8}" presName="sibSpaceTwo" presStyleCnt="0"/>
      <dgm:spPr/>
    </dgm:pt>
    <dgm:pt modelId="{C336ABC8-CD11-4F7E-8C3B-495BD686390F}" type="pres">
      <dgm:prSet presAssocID="{0B5C2378-CCD2-4A79-9A99-CF046921B8C2}" presName="vertTwo" presStyleCnt="0"/>
      <dgm:spPr/>
    </dgm:pt>
    <dgm:pt modelId="{054545B5-A578-40FC-BE12-F841AD9E3A86}" type="pres">
      <dgm:prSet presAssocID="{0B5C2378-CCD2-4A79-9A99-CF046921B8C2}" presName="txTwo" presStyleLbl="node2" presStyleIdx="1" presStyleCnt="2">
        <dgm:presLayoutVars>
          <dgm:chPref val="3"/>
        </dgm:presLayoutVars>
      </dgm:prSet>
      <dgm:spPr/>
      <dgm:t>
        <a:bodyPr/>
        <a:lstStyle/>
        <a:p>
          <a:endParaRPr lang="en-US"/>
        </a:p>
      </dgm:t>
    </dgm:pt>
    <dgm:pt modelId="{C81CD1F5-44C8-4591-80B6-B43B19D2A067}" type="pres">
      <dgm:prSet presAssocID="{0B5C2378-CCD2-4A79-9A99-CF046921B8C2}" presName="parTransTwo" presStyleCnt="0"/>
      <dgm:spPr/>
    </dgm:pt>
    <dgm:pt modelId="{F7BA2D9D-5678-4969-9FBF-49989296FFEB}" type="pres">
      <dgm:prSet presAssocID="{0B5C2378-CCD2-4A79-9A99-CF046921B8C2}" presName="horzTwo" presStyleCnt="0"/>
      <dgm:spPr/>
    </dgm:pt>
    <dgm:pt modelId="{49CCB016-8D4E-4005-809A-8ED5D930ED5C}" type="pres">
      <dgm:prSet presAssocID="{361D3F93-1FDE-4958-837E-067B3AEB81B9}" presName="vertThree" presStyleCnt="0"/>
      <dgm:spPr/>
    </dgm:pt>
    <dgm:pt modelId="{4BE5006A-A4EF-4898-B4A4-113946ED26DB}" type="pres">
      <dgm:prSet presAssocID="{361D3F93-1FDE-4958-837E-067B3AEB81B9}" presName="txThree" presStyleLbl="node3" presStyleIdx="2" presStyleCnt="3">
        <dgm:presLayoutVars>
          <dgm:chPref val="3"/>
        </dgm:presLayoutVars>
      </dgm:prSet>
      <dgm:spPr/>
      <dgm:t>
        <a:bodyPr/>
        <a:lstStyle/>
        <a:p>
          <a:endParaRPr lang="en-US"/>
        </a:p>
      </dgm:t>
    </dgm:pt>
    <dgm:pt modelId="{8A004D92-5A4B-4EA7-ADF2-1868AC3D042D}" type="pres">
      <dgm:prSet presAssocID="{361D3F93-1FDE-4958-837E-067B3AEB81B9}" presName="horzThree" presStyleCnt="0"/>
      <dgm:spPr/>
    </dgm:pt>
  </dgm:ptLst>
  <dgm:cxnLst>
    <dgm:cxn modelId="{72E0DCE3-B5FD-437D-B611-25BBAEA9EFE0}" type="presOf" srcId="{EB4BBC46-3A1B-487A-927F-7C51E8CF42EA}" destId="{BFB1508B-2521-4732-9DBC-4A52563B84E8}" srcOrd="0" destOrd="0" presId="urn:microsoft.com/office/officeart/2005/8/layout/hierarchy4"/>
    <dgm:cxn modelId="{DDC4AC51-4BDC-4A75-820B-AD45385904ED}" type="presOf" srcId="{54B12157-34E0-422A-806A-9A7C4B512BCB}" destId="{21229169-93C8-4EB4-A839-DDB704D850F4}" srcOrd="0" destOrd="0" presId="urn:microsoft.com/office/officeart/2005/8/layout/hierarchy4"/>
    <dgm:cxn modelId="{696F40F5-D77D-475F-8EFB-5ADB07AF2947}" type="presOf" srcId="{361D3F93-1FDE-4958-837E-067B3AEB81B9}" destId="{4BE5006A-A4EF-4898-B4A4-113946ED26DB}" srcOrd="0" destOrd="0" presId="urn:microsoft.com/office/officeart/2005/8/layout/hierarchy4"/>
    <dgm:cxn modelId="{2D04B26B-B096-4D58-82B8-E8525C90D62F}" srcId="{54B12157-34E0-422A-806A-9A7C4B512BCB}" destId="{898BADB8-F851-45EC-8DDD-4196347528AA}" srcOrd="0" destOrd="0" parTransId="{D1533779-4492-4EBB-932D-28546ED4107D}" sibTransId="{C5B68CE2-C8B6-4F76-B5D8-E320E4AB3558}"/>
    <dgm:cxn modelId="{C33CA4F3-6A49-4D0C-8CF5-0DAAA6362AD7}" srcId="{54B12157-34E0-422A-806A-9A7C4B512BCB}" destId="{6D5E5656-FE40-4576-88EA-A1B9B55E802E}" srcOrd="1" destOrd="0" parTransId="{6B5F21FA-3749-4C6F-86FA-37D6C63DF909}" sibTransId="{91090604-8AAE-47ED-8743-5360E271A7FA}"/>
    <dgm:cxn modelId="{10485D50-DB73-4945-99B6-352BFA86BE08}" srcId="{EB4BBC46-3A1B-487A-927F-7C51E8CF42EA}" destId="{D02CD4D2-5502-4BE2-904E-76DA56023313}" srcOrd="0" destOrd="0" parTransId="{2C71105D-D3CE-4A85-A337-6AFD51C0F131}" sibTransId="{9EAD0DF7-1646-42D5-BF89-C4CD79AB1DB6}"/>
    <dgm:cxn modelId="{F60CBD81-0969-429C-A2CB-CAF4940E387E}" srcId="{D02CD4D2-5502-4BE2-904E-76DA56023313}" destId="{0B5C2378-CCD2-4A79-9A99-CF046921B8C2}" srcOrd="1" destOrd="0" parTransId="{BE6CED3F-7005-48D2-A6A9-71A52073C092}" sibTransId="{CC8AC9A9-EDAA-4818-B720-721DE40115A4}"/>
    <dgm:cxn modelId="{0ECFA430-5EB4-48BA-AF97-D86C32246E87}" type="presOf" srcId="{6D5E5656-FE40-4576-88EA-A1B9B55E802E}" destId="{9DBB65FF-0FCA-4753-AA14-CC9489DDB148}" srcOrd="0" destOrd="0" presId="urn:microsoft.com/office/officeart/2005/8/layout/hierarchy4"/>
    <dgm:cxn modelId="{7AC20448-31C9-41DA-8331-EA621B2DE633}" type="presOf" srcId="{0B5C2378-CCD2-4A79-9A99-CF046921B8C2}" destId="{054545B5-A578-40FC-BE12-F841AD9E3A86}" srcOrd="0" destOrd="0" presId="urn:microsoft.com/office/officeart/2005/8/layout/hierarchy4"/>
    <dgm:cxn modelId="{DB38DD1D-B04E-4224-B83B-040E7471E8E2}" type="presOf" srcId="{D02CD4D2-5502-4BE2-904E-76DA56023313}" destId="{E2021023-9C36-4070-AE69-382CC3B92EE4}" srcOrd="0" destOrd="0" presId="urn:microsoft.com/office/officeart/2005/8/layout/hierarchy4"/>
    <dgm:cxn modelId="{0B264D4F-D7FF-48B7-A2AE-C445DBA97DA6}" srcId="{D02CD4D2-5502-4BE2-904E-76DA56023313}" destId="{54B12157-34E0-422A-806A-9A7C4B512BCB}" srcOrd="0" destOrd="0" parTransId="{826D018E-A5A4-4973-A299-AB1B6997A652}" sibTransId="{1ACA02A5-2E08-478C-AF86-FFCD040053D8}"/>
    <dgm:cxn modelId="{D63C9A87-9742-4716-B46F-F740FA4873D7}" type="presOf" srcId="{898BADB8-F851-45EC-8DDD-4196347528AA}" destId="{D732037D-BA45-4DB7-A9C6-546E084D9091}" srcOrd="0" destOrd="0" presId="urn:microsoft.com/office/officeart/2005/8/layout/hierarchy4"/>
    <dgm:cxn modelId="{8D2437E7-A173-401B-9905-9AD3F28F757D}" srcId="{0B5C2378-CCD2-4A79-9A99-CF046921B8C2}" destId="{361D3F93-1FDE-4958-837E-067B3AEB81B9}" srcOrd="0" destOrd="0" parTransId="{2BE1124E-6B6C-4650-9843-66FA1596EA77}" sibTransId="{08B5B737-473F-445A-80D5-C5F07123BF47}"/>
    <dgm:cxn modelId="{71E22ECC-3693-4AAB-81B1-F47D391CE424}" type="presParOf" srcId="{BFB1508B-2521-4732-9DBC-4A52563B84E8}" destId="{D362AA5C-BA9C-484A-A00A-B9A885ECBF60}" srcOrd="0" destOrd="0" presId="urn:microsoft.com/office/officeart/2005/8/layout/hierarchy4"/>
    <dgm:cxn modelId="{766FE24D-B2F4-4850-9570-9858E7B5C2A2}" type="presParOf" srcId="{D362AA5C-BA9C-484A-A00A-B9A885ECBF60}" destId="{E2021023-9C36-4070-AE69-382CC3B92EE4}" srcOrd="0" destOrd="0" presId="urn:microsoft.com/office/officeart/2005/8/layout/hierarchy4"/>
    <dgm:cxn modelId="{E7CC04FE-A105-4E61-BBDD-666F0970B427}" type="presParOf" srcId="{D362AA5C-BA9C-484A-A00A-B9A885ECBF60}" destId="{BF378825-E8A0-4F0B-9E03-7254475EE03F}" srcOrd="1" destOrd="0" presId="urn:microsoft.com/office/officeart/2005/8/layout/hierarchy4"/>
    <dgm:cxn modelId="{617BF0F2-ABE2-4D53-9F55-A66A9020227D}" type="presParOf" srcId="{D362AA5C-BA9C-484A-A00A-B9A885ECBF60}" destId="{7A44572A-58C2-40C2-AAE3-2448691C2C36}" srcOrd="2" destOrd="0" presId="urn:microsoft.com/office/officeart/2005/8/layout/hierarchy4"/>
    <dgm:cxn modelId="{C20E71BA-FCA8-4197-9402-F2997B77E27D}" type="presParOf" srcId="{7A44572A-58C2-40C2-AAE3-2448691C2C36}" destId="{A83E23E2-B5AC-4918-A21A-B188D7275FBD}" srcOrd="0" destOrd="0" presId="urn:microsoft.com/office/officeart/2005/8/layout/hierarchy4"/>
    <dgm:cxn modelId="{7CD5FCE6-A16C-4836-9502-F434637C4DE4}" type="presParOf" srcId="{A83E23E2-B5AC-4918-A21A-B188D7275FBD}" destId="{21229169-93C8-4EB4-A839-DDB704D850F4}" srcOrd="0" destOrd="0" presId="urn:microsoft.com/office/officeart/2005/8/layout/hierarchy4"/>
    <dgm:cxn modelId="{B93B93C2-AB77-432C-A587-018B6D025D89}" type="presParOf" srcId="{A83E23E2-B5AC-4918-A21A-B188D7275FBD}" destId="{B91A6E09-7B42-4391-B5FC-72D30EB1E40B}" srcOrd="1" destOrd="0" presId="urn:microsoft.com/office/officeart/2005/8/layout/hierarchy4"/>
    <dgm:cxn modelId="{A12C0B7A-B7CC-4028-AE41-3B8788E12884}" type="presParOf" srcId="{A83E23E2-B5AC-4918-A21A-B188D7275FBD}" destId="{D168B302-53ED-4AD8-8667-381C9BF92F88}" srcOrd="2" destOrd="0" presId="urn:microsoft.com/office/officeart/2005/8/layout/hierarchy4"/>
    <dgm:cxn modelId="{E273D50D-44A5-4D1D-998A-15045A2F75D1}" type="presParOf" srcId="{D168B302-53ED-4AD8-8667-381C9BF92F88}" destId="{D1DF540F-D87E-4954-87B9-49D4202043C9}" srcOrd="0" destOrd="0" presId="urn:microsoft.com/office/officeart/2005/8/layout/hierarchy4"/>
    <dgm:cxn modelId="{7BBDCD1E-8E24-4510-9039-915FE30CD486}" type="presParOf" srcId="{D1DF540F-D87E-4954-87B9-49D4202043C9}" destId="{D732037D-BA45-4DB7-A9C6-546E084D9091}" srcOrd="0" destOrd="0" presId="urn:microsoft.com/office/officeart/2005/8/layout/hierarchy4"/>
    <dgm:cxn modelId="{ECB5E3F3-7171-48C7-8F95-21469030D500}" type="presParOf" srcId="{D1DF540F-D87E-4954-87B9-49D4202043C9}" destId="{03346413-6D6A-47A3-9F2F-BBE700B02225}" srcOrd="1" destOrd="0" presId="urn:microsoft.com/office/officeart/2005/8/layout/hierarchy4"/>
    <dgm:cxn modelId="{0974FB43-A9BE-4E40-8432-50CDA59E2F7E}" type="presParOf" srcId="{D168B302-53ED-4AD8-8667-381C9BF92F88}" destId="{0A33558C-5D2C-44FC-B713-E7BF86AF437B}" srcOrd="1" destOrd="0" presId="urn:microsoft.com/office/officeart/2005/8/layout/hierarchy4"/>
    <dgm:cxn modelId="{826288DC-3516-4CE9-BC3B-629522FBFBE0}" type="presParOf" srcId="{D168B302-53ED-4AD8-8667-381C9BF92F88}" destId="{9E0FDB01-CF15-4B86-917B-FC2CFCA43918}" srcOrd="2" destOrd="0" presId="urn:microsoft.com/office/officeart/2005/8/layout/hierarchy4"/>
    <dgm:cxn modelId="{2A07FA15-1957-4ED2-829E-977E37B8053B}" type="presParOf" srcId="{9E0FDB01-CF15-4B86-917B-FC2CFCA43918}" destId="{9DBB65FF-0FCA-4753-AA14-CC9489DDB148}" srcOrd="0" destOrd="0" presId="urn:microsoft.com/office/officeart/2005/8/layout/hierarchy4"/>
    <dgm:cxn modelId="{54C75B02-08F1-4714-AD11-2A742D858F4B}" type="presParOf" srcId="{9E0FDB01-CF15-4B86-917B-FC2CFCA43918}" destId="{11A05BD6-0E6E-4F52-8ADA-21A8D1A0986A}" srcOrd="1" destOrd="0" presId="urn:microsoft.com/office/officeart/2005/8/layout/hierarchy4"/>
    <dgm:cxn modelId="{61AE5130-624C-4069-83B9-BFBA3F90926A}" type="presParOf" srcId="{7A44572A-58C2-40C2-AAE3-2448691C2C36}" destId="{CC923CDA-7D53-4F34-95E1-E9D4398A8A33}" srcOrd="1" destOrd="0" presId="urn:microsoft.com/office/officeart/2005/8/layout/hierarchy4"/>
    <dgm:cxn modelId="{C0B5D806-9D74-4204-8D7D-903733D6D613}" type="presParOf" srcId="{7A44572A-58C2-40C2-AAE3-2448691C2C36}" destId="{C336ABC8-CD11-4F7E-8C3B-495BD686390F}" srcOrd="2" destOrd="0" presId="urn:microsoft.com/office/officeart/2005/8/layout/hierarchy4"/>
    <dgm:cxn modelId="{92FD6C91-3DBD-4F96-BC52-857E10A684B2}" type="presParOf" srcId="{C336ABC8-CD11-4F7E-8C3B-495BD686390F}" destId="{054545B5-A578-40FC-BE12-F841AD9E3A86}" srcOrd="0" destOrd="0" presId="urn:microsoft.com/office/officeart/2005/8/layout/hierarchy4"/>
    <dgm:cxn modelId="{F0ADA8D2-065B-4B1C-B935-0ACD52748FBC}" type="presParOf" srcId="{C336ABC8-CD11-4F7E-8C3B-495BD686390F}" destId="{C81CD1F5-44C8-4591-80B6-B43B19D2A067}" srcOrd="1" destOrd="0" presId="urn:microsoft.com/office/officeart/2005/8/layout/hierarchy4"/>
    <dgm:cxn modelId="{695361DD-1FEA-4DCD-B655-0C741A005AB0}" type="presParOf" srcId="{C336ABC8-CD11-4F7E-8C3B-495BD686390F}" destId="{F7BA2D9D-5678-4969-9FBF-49989296FFEB}" srcOrd="2" destOrd="0" presId="urn:microsoft.com/office/officeart/2005/8/layout/hierarchy4"/>
    <dgm:cxn modelId="{F870526D-1D79-417E-B4B4-9D7F037A9CED}" type="presParOf" srcId="{F7BA2D9D-5678-4969-9FBF-49989296FFEB}" destId="{49CCB016-8D4E-4005-809A-8ED5D930ED5C}" srcOrd="0" destOrd="0" presId="urn:microsoft.com/office/officeart/2005/8/layout/hierarchy4"/>
    <dgm:cxn modelId="{5942D8B1-B0F9-44FB-9FE2-C6C8394E5EBA}" type="presParOf" srcId="{49CCB016-8D4E-4005-809A-8ED5D930ED5C}" destId="{4BE5006A-A4EF-4898-B4A4-113946ED26DB}" srcOrd="0" destOrd="0" presId="urn:microsoft.com/office/officeart/2005/8/layout/hierarchy4"/>
    <dgm:cxn modelId="{0F307A10-9F17-480C-83DE-0A76BACFE59D}" type="presParOf" srcId="{49CCB016-8D4E-4005-809A-8ED5D930ED5C}" destId="{8A004D92-5A4B-4EA7-ADF2-1868AC3D042D}" srcOrd="1" destOrd="0" presId="urn:microsoft.com/office/officeart/2005/8/layout/hierarchy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1F511E-3495-40CD-B77D-01411EEF67B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7C092082-DBEC-449A-8BF2-7BA82A066530}">
      <dgm:prSet custT="1"/>
      <dgm:spPr/>
      <dgm:t>
        <a:bodyPr/>
        <a:lstStyle/>
        <a:p>
          <a:pPr rtl="0"/>
          <a:r>
            <a:rPr lang="en-IN" sz="1600" dirty="0" smtClean="0"/>
            <a:t>Availability of AHF</a:t>
          </a:r>
          <a:endParaRPr lang="en-US" sz="1600" dirty="0"/>
        </a:p>
      </dgm:t>
    </dgm:pt>
    <dgm:pt modelId="{C4628FC7-1E1A-453C-9B26-DD068D2B3DD3}" type="parTrans" cxnId="{5ED89698-7F78-4F9C-9781-F46A7BC6A9DA}">
      <dgm:prSet/>
      <dgm:spPr/>
      <dgm:t>
        <a:bodyPr/>
        <a:lstStyle/>
        <a:p>
          <a:endParaRPr lang="en-US"/>
        </a:p>
      </dgm:t>
    </dgm:pt>
    <dgm:pt modelId="{AD1F24D3-52A7-4117-AC76-C89BFF849F69}" type="sibTrans" cxnId="{5ED89698-7F78-4F9C-9781-F46A7BC6A9DA}">
      <dgm:prSet/>
      <dgm:spPr/>
      <dgm:t>
        <a:bodyPr/>
        <a:lstStyle/>
        <a:p>
          <a:endParaRPr lang="en-US"/>
        </a:p>
      </dgm:t>
    </dgm:pt>
    <dgm:pt modelId="{2036D821-207D-442F-AB20-AF2ACF7156D6}">
      <dgm:prSet custT="1"/>
      <dgm:spPr/>
      <dgm:t>
        <a:bodyPr/>
        <a:lstStyle/>
        <a:p>
          <a:pPr rtl="0"/>
          <a:r>
            <a:rPr lang="en-IN" sz="1600" dirty="0" smtClean="0"/>
            <a:t>On demand/Prophylactic treatment</a:t>
          </a:r>
          <a:endParaRPr lang="en-US" sz="1600" dirty="0"/>
        </a:p>
      </dgm:t>
    </dgm:pt>
    <dgm:pt modelId="{4EE5AC1D-178E-49DA-85A7-FE2DB213B726}" type="parTrans" cxnId="{5E5E7C1F-AFA5-4E68-B9DF-7671F8BAB87E}">
      <dgm:prSet/>
      <dgm:spPr/>
      <dgm:t>
        <a:bodyPr/>
        <a:lstStyle/>
        <a:p>
          <a:endParaRPr lang="en-US"/>
        </a:p>
      </dgm:t>
    </dgm:pt>
    <dgm:pt modelId="{69AE592D-A57F-4832-8F17-8C1CE0324DE3}" type="sibTrans" cxnId="{5E5E7C1F-AFA5-4E68-B9DF-7671F8BAB87E}">
      <dgm:prSet/>
      <dgm:spPr/>
      <dgm:t>
        <a:bodyPr/>
        <a:lstStyle/>
        <a:p>
          <a:endParaRPr lang="en-US"/>
        </a:p>
      </dgm:t>
    </dgm:pt>
    <dgm:pt modelId="{43A2BCE4-55C6-48B1-A71B-14F89D0B6332}">
      <dgm:prSet custT="1"/>
      <dgm:spPr/>
      <dgm:t>
        <a:bodyPr/>
        <a:lstStyle/>
        <a:p>
          <a:pPr rtl="0"/>
          <a:r>
            <a:rPr lang="en-IN" sz="1600" dirty="0" smtClean="0"/>
            <a:t>Support therapy</a:t>
          </a:r>
          <a:endParaRPr lang="en-US" sz="1600" dirty="0"/>
        </a:p>
      </dgm:t>
    </dgm:pt>
    <dgm:pt modelId="{31ED1AA9-6742-4ABB-AFD5-E48A1FB12737}" type="parTrans" cxnId="{CF1B8742-2208-4A33-AB9D-E195FA5E9317}">
      <dgm:prSet/>
      <dgm:spPr/>
      <dgm:t>
        <a:bodyPr/>
        <a:lstStyle/>
        <a:p>
          <a:endParaRPr lang="en-US"/>
        </a:p>
      </dgm:t>
    </dgm:pt>
    <dgm:pt modelId="{5FA3EDE6-D996-4198-A044-9D2737AF6C83}" type="sibTrans" cxnId="{CF1B8742-2208-4A33-AB9D-E195FA5E9317}">
      <dgm:prSet/>
      <dgm:spPr/>
      <dgm:t>
        <a:bodyPr/>
        <a:lstStyle/>
        <a:p>
          <a:endParaRPr lang="en-US"/>
        </a:p>
      </dgm:t>
    </dgm:pt>
    <dgm:pt modelId="{902FAF4E-52FC-4944-8C39-66C1F5EE9D63}">
      <dgm:prSet custT="1"/>
      <dgm:spPr/>
      <dgm:t>
        <a:bodyPr/>
        <a:lstStyle/>
        <a:p>
          <a:pPr rtl="0"/>
          <a:r>
            <a:rPr lang="en-IN" sz="1600" dirty="0" smtClean="0"/>
            <a:t>Coagulation laboratories</a:t>
          </a:r>
          <a:endParaRPr lang="en-IN" sz="1600" dirty="0"/>
        </a:p>
      </dgm:t>
    </dgm:pt>
    <dgm:pt modelId="{F792F2AE-E10B-4CD1-BBBB-F8279BD8D3D2}" type="parTrans" cxnId="{560E3F09-9701-4CB9-AE67-67C3C6818599}">
      <dgm:prSet/>
      <dgm:spPr/>
      <dgm:t>
        <a:bodyPr/>
        <a:lstStyle/>
        <a:p>
          <a:endParaRPr lang="en-US"/>
        </a:p>
      </dgm:t>
    </dgm:pt>
    <dgm:pt modelId="{050368BA-26AE-4157-9184-671D50F10B26}" type="sibTrans" cxnId="{560E3F09-9701-4CB9-AE67-67C3C6818599}">
      <dgm:prSet/>
      <dgm:spPr/>
      <dgm:t>
        <a:bodyPr/>
        <a:lstStyle/>
        <a:p>
          <a:endParaRPr lang="en-US"/>
        </a:p>
      </dgm:t>
    </dgm:pt>
    <dgm:pt modelId="{96B36EA4-9FA0-4718-99A8-48865AC2EFF0}">
      <dgm:prSet custT="1"/>
      <dgm:spPr/>
      <dgm:t>
        <a:bodyPr/>
        <a:lstStyle/>
        <a:p>
          <a:pPr rtl="0"/>
          <a:r>
            <a:rPr lang="en-IN" sz="1600" dirty="0" smtClean="0"/>
            <a:t>Training program</a:t>
          </a:r>
          <a:endParaRPr lang="en-US" sz="1600" dirty="0"/>
        </a:p>
      </dgm:t>
    </dgm:pt>
    <dgm:pt modelId="{CB09D2D9-079C-4C46-9AB9-06C28CF875BE}" type="parTrans" cxnId="{26D8E4D1-D849-4882-AF29-C2BFE2780F5D}">
      <dgm:prSet/>
      <dgm:spPr/>
      <dgm:t>
        <a:bodyPr/>
        <a:lstStyle/>
        <a:p>
          <a:endParaRPr lang="en-US"/>
        </a:p>
      </dgm:t>
    </dgm:pt>
    <dgm:pt modelId="{BF702D61-30DC-4C05-8D6F-E9E6BBF01CAB}" type="sibTrans" cxnId="{26D8E4D1-D849-4882-AF29-C2BFE2780F5D}">
      <dgm:prSet/>
      <dgm:spPr/>
      <dgm:t>
        <a:bodyPr/>
        <a:lstStyle/>
        <a:p>
          <a:endParaRPr lang="en-US"/>
        </a:p>
      </dgm:t>
    </dgm:pt>
    <dgm:pt modelId="{AD22E878-C985-45C1-B987-042FD3A8A944}">
      <dgm:prSet custT="1"/>
      <dgm:spPr/>
      <dgm:t>
        <a:bodyPr/>
        <a:lstStyle/>
        <a:p>
          <a:pPr rtl="0"/>
          <a:r>
            <a:rPr lang="en-IN" sz="1600" dirty="0" smtClean="0"/>
            <a:t>Research activity</a:t>
          </a:r>
          <a:endParaRPr lang="en-US" sz="1600" dirty="0"/>
        </a:p>
      </dgm:t>
    </dgm:pt>
    <dgm:pt modelId="{72F31C4A-9A83-4BF7-BBBC-EA6BC2A66C30}" type="parTrans" cxnId="{E62FF0A0-47CD-4986-A513-70E51257B79C}">
      <dgm:prSet/>
      <dgm:spPr/>
      <dgm:t>
        <a:bodyPr/>
        <a:lstStyle/>
        <a:p>
          <a:endParaRPr lang="en-US"/>
        </a:p>
      </dgm:t>
    </dgm:pt>
    <dgm:pt modelId="{2ABDC678-9351-4FAC-8D77-1746C169C5EE}" type="sibTrans" cxnId="{E62FF0A0-47CD-4986-A513-70E51257B79C}">
      <dgm:prSet/>
      <dgm:spPr/>
      <dgm:t>
        <a:bodyPr/>
        <a:lstStyle/>
        <a:p>
          <a:endParaRPr lang="en-US"/>
        </a:p>
      </dgm:t>
    </dgm:pt>
    <dgm:pt modelId="{C73B057B-402B-4FFA-91F5-ACE1DA862D0A}" type="pres">
      <dgm:prSet presAssocID="{841F511E-3495-40CD-B77D-01411EEF67B6}" presName="compositeShape" presStyleCnt="0">
        <dgm:presLayoutVars>
          <dgm:chMax val="7"/>
          <dgm:dir/>
          <dgm:resizeHandles val="exact"/>
        </dgm:presLayoutVars>
      </dgm:prSet>
      <dgm:spPr/>
      <dgm:t>
        <a:bodyPr/>
        <a:lstStyle/>
        <a:p>
          <a:endParaRPr lang="en-US"/>
        </a:p>
      </dgm:t>
    </dgm:pt>
    <dgm:pt modelId="{2BCF70AD-B14E-4C7F-878D-729EF4BCC059}" type="pres">
      <dgm:prSet presAssocID="{7C092082-DBEC-449A-8BF2-7BA82A066530}" presName="circ1" presStyleLbl="vennNode1" presStyleIdx="0" presStyleCnt="6"/>
      <dgm:spPr/>
    </dgm:pt>
    <dgm:pt modelId="{9929E722-B70A-488F-BC8D-C18AE8C6F01E}" type="pres">
      <dgm:prSet presAssocID="{7C092082-DBEC-449A-8BF2-7BA82A066530}" presName="circ1Tx" presStyleLbl="revTx" presStyleIdx="0" presStyleCnt="0">
        <dgm:presLayoutVars>
          <dgm:chMax val="0"/>
          <dgm:chPref val="0"/>
          <dgm:bulletEnabled val="1"/>
        </dgm:presLayoutVars>
      </dgm:prSet>
      <dgm:spPr/>
      <dgm:t>
        <a:bodyPr/>
        <a:lstStyle/>
        <a:p>
          <a:endParaRPr lang="en-US"/>
        </a:p>
      </dgm:t>
    </dgm:pt>
    <dgm:pt modelId="{FC78AAB4-0107-4272-9445-AA51F8F9F555}" type="pres">
      <dgm:prSet presAssocID="{2036D821-207D-442F-AB20-AF2ACF7156D6}" presName="circ2" presStyleLbl="vennNode1" presStyleIdx="1" presStyleCnt="6"/>
      <dgm:spPr/>
    </dgm:pt>
    <dgm:pt modelId="{9A3F7819-E233-4EF6-8A55-7D3CEFCBEC9C}" type="pres">
      <dgm:prSet presAssocID="{2036D821-207D-442F-AB20-AF2ACF7156D6}" presName="circ2Tx" presStyleLbl="revTx" presStyleIdx="0" presStyleCnt="0" custScaleX="126134">
        <dgm:presLayoutVars>
          <dgm:chMax val="0"/>
          <dgm:chPref val="0"/>
          <dgm:bulletEnabled val="1"/>
        </dgm:presLayoutVars>
      </dgm:prSet>
      <dgm:spPr/>
      <dgm:t>
        <a:bodyPr/>
        <a:lstStyle/>
        <a:p>
          <a:endParaRPr lang="en-US"/>
        </a:p>
      </dgm:t>
    </dgm:pt>
    <dgm:pt modelId="{5B378700-09EF-4E4B-8266-04B5CD5AFAED}" type="pres">
      <dgm:prSet presAssocID="{43A2BCE4-55C6-48B1-A71B-14F89D0B6332}" presName="circ3" presStyleLbl="vennNode1" presStyleIdx="2" presStyleCnt="6"/>
      <dgm:spPr/>
    </dgm:pt>
    <dgm:pt modelId="{858628F5-4457-49EA-8C01-81E0825D5A8D}" type="pres">
      <dgm:prSet presAssocID="{43A2BCE4-55C6-48B1-A71B-14F89D0B6332}" presName="circ3Tx" presStyleLbl="revTx" presStyleIdx="0" presStyleCnt="0">
        <dgm:presLayoutVars>
          <dgm:chMax val="0"/>
          <dgm:chPref val="0"/>
          <dgm:bulletEnabled val="1"/>
        </dgm:presLayoutVars>
      </dgm:prSet>
      <dgm:spPr/>
      <dgm:t>
        <a:bodyPr/>
        <a:lstStyle/>
        <a:p>
          <a:endParaRPr lang="en-US"/>
        </a:p>
      </dgm:t>
    </dgm:pt>
    <dgm:pt modelId="{1141597D-8535-4A18-9C90-813FDFCA11DB}" type="pres">
      <dgm:prSet presAssocID="{902FAF4E-52FC-4944-8C39-66C1F5EE9D63}" presName="circ4" presStyleLbl="vennNode1" presStyleIdx="3" presStyleCnt="6"/>
      <dgm:spPr/>
    </dgm:pt>
    <dgm:pt modelId="{BB56606D-DC76-409A-B457-9173CFAC940E}" type="pres">
      <dgm:prSet presAssocID="{902FAF4E-52FC-4944-8C39-66C1F5EE9D63}" presName="circ4Tx" presStyleLbl="revTx" presStyleIdx="0" presStyleCnt="0" custScaleX="163586">
        <dgm:presLayoutVars>
          <dgm:chMax val="0"/>
          <dgm:chPref val="0"/>
          <dgm:bulletEnabled val="1"/>
        </dgm:presLayoutVars>
      </dgm:prSet>
      <dgm:spPr/>
      <dgm:t>
        <a:bodyPr/>
        <a:lstStyle/>
        <a:p>
          <a:endParaRPr lang="en-US"/>
        </a:p>
      </dgm:t>
    </dgm:pt>
    <dgm:pt modelId="{1B774643-2BC1-4370-883F-66B7BC26AEBB}" type="pres">
      <dgm:prSet presAssocID="{96B36EA4-9FA0-4718-99A8-48865AC2EFF0}" presName="circ5" presStyleLbl="vennNode1" presStyleIdx="4" presStyleCnt="6"/>
      <dgm:spPr/>
    </dgm:pt>
    <dgm:pt modelId="{ECE15553-792F-4C9A-95E3-79BF2027F55E}" type="pres">
      <dgm:prSet presAssocID="{96B36EA4-9FA0-4718-99A8-48865AC2EFF0}" presName="circ5Tx" presStyleLbl="revTx" presStyleIdx="0" presStyleCnt="0">
        <dgm:presLayoutVars>
          <dgm:chMax val="0"/>
          <dgm:chPref val="0"/>
          <dgm:bulletEnabled val="1"/>
        </dgm:presLayoutVars>
      </dgm:prSet>
      <dgm:spPr/>
      <dgm:t>
        <a:bodyPr/>
        <a:lstStyle/>
        <a:p>
          <a:endParaRPr lang="en-US"/>
        </a:p>
      </dgm:t>
    </dgm:pt>
    <dgm:pt modelId="{45D40B48-DFDB-4182-BC56-23B9D47DA525}" type="pres">
      <dgm:prSet presAssocID="{AD22E878-C985-45C1-B987-042FD3A8A944}" presName="circ6" presStyleLbl="vennNode1" presStyleIdx="5" presStyleCnt="6"/>
      <dgm:spPr/>
      <dgm:t>
        <a:bodyPr/>
        <a:lstStyle/>
        <a:p>
          <a:endParaRPr lang="en-US"/>
        </a:p>
      </dgm:t>
    </dgm:pt>
    <dgm:pt modelId="{48DF41A8-4006-4F17-B34E-6039F62A3B2A}" type="pres">
      <dgm:prSet presAssocID="{AD22E878-C985-45C1-B987-042FD3A8A944}" presName="circ6Tx" presStyleLbl="revTx" presStyleIdx="0" presStyleCnt="0">
        <dgm:presLayoutVars>
          <dgm:chMax val="0"/>
          <dgm:chPref val="0"/>
          <dgm:bulletEnabled val="1"/>
        </dgm:presLayoutVars>
      </dgm:prSet>
      <dgm:spPr/>
      <dgm:t>
        <a:bodyPr/>
        <a:lstStyle/>
        <a:p>
          <a:endParaRPr lang="en-US"/>
        </a:p>
      </dgm:t>
    </dgm:pt>
  </dgm:ptLst>
  <dgm:cxnLst>
    <dgm:cxn modelId="{9BFA2804-5572-459B-8791-CF4C5A76B436}" type="presOf" srcId="{43A2BCE4-55C6-48B1-A71B-14F89D0B6332}" destId="{858628F5-4457-49EA-8C01-81E0825D5A8D}" srcOrd="0" destOrd="0" presId="urn:microsoft.com/office/officeart/2005/8/layout/venn1"/>
    <dgm:cxn modelId="{B1369248-DBA5-458E-A639-DEAC6B9228D3}" type="presOf" srcId="{841F511E-3495-40CD-B77D-01411EEF67B6}" destId="{C73B057B-402B-4FFA-91F5-ACE1DA862D0A}" srcOrd="0" destOrd="0" presId="urn:microsoft.com/office/officeart/2005/8/layout/venn1"/>
    <dgm:cxn modelId="{CF1B8742-2208-4A33-AB9D-E195FA5E9317}" srcId="{841F511E-3495-40CD-B77D-01411EEF67B6}" destId="{43A2BCE4-55C6-48B1-A71B-14F89D0B6332}" srcOrd="2" destOrd="0" parTransId="{31ED1AA9-6742-4ABB-AFD5-E48A1FB12737}" sibTransId="{5FA3EDE6-D996-4198-A044-9D2737AF6C83}"/>
    <dgm:cxn modelId="{FC41A905-A6F6-4113-BF3B-70765B03E6EB}" type="presOf" srcId="{902FAF4E-52FC-4944-8C39-66C1F5EE9D63}" destId="{BB56606D-DC76-409A-B457-9173CFAC940E}" srcOrd="0" destOrd="0" presId="urn:microsoft.com/office/officeart/2005/8/layout/venn1"/>
    <dgm:cxn modelId="{560E3F09-9701-4CB9-AE67-67C3C6818599}" srcId="{841F511E-3495-40CD-B77D-01411EEF67B6}" destId="{902FAF4E-52FC-4944-8C39-66C1F5EE9D63}" srcOrd="3" destOrd="0" parTransId="{F792F2AE-E10B-4CD1-BBBB-F8279BD8D3D2}" sibTransId="{050368BA-26AE-4157-9184-671D50F10B26}"/>
    <dgm:cxn modelId="{B2F35231-DD53-47BB-9591-F2A1BDD84D99}" type="presOf" srcId="{2036D821-207D-442F-AB20-AF2ACF7156D6}" destId="{9A3F7819-E233-4EF6-8A55-7D3CEFCBEC9C}" srcOrd="0" destOrd="0" presId="urn:microsoft.com/office/officeart/2005/8/layout/venn1"/>
    <dgm:cxn modelId="{26D8E4D1-D849-4882-AF29-C2BFE2780F5D}" srcId="{841F511E-3495-40CD-B77D-01411EEF67B6}" destId="{96B36EA4-9FA0-4718-99A8-48865AC2EFF0}" srcOrd="4" destOrd="0" parTransId="{CB09D2D9-079C-4C46-9AB9-06C28CF875BE}" sibTransId="{BF702D61-30DC-4C05-8D6F-E9E6BBF01CAB}"/>
    <dgm:cxn modelId="{40B05FCF-3634-451D-826E-DECD088D6926}" type="presOf" srcId="{7C092082-DBEC-449A-8BF2-7BA82A066530}" destId="{9929E722-B70A-488F-BC8D-C18AE8C6F01E}" srcOrd="0" destOrd="0" presId="urn:microsoft.com/office/officeart/2005/8/layout/venn1"/>
    <dgm:cxn modelId="{97838802-7389-4287-B472-D3894F8848CC}" type="presOf" srcId="{96B36EA4-9FA0-4718-99A8-48865AC2EFF0}" destId="{ECE15553-792F-4C9A-95E3-79BF2027F55E}" srcOrd="0" destOrd="0" presId="urn:microsoft.com/office/officeart/2005/8/layout/venn1"/>
    <dgm:cxn modelId="{5ED89698-7F78-4F9C-9781-F46A7BC6A9DA}" srcId="{841F511E-3495-40CD-B77D-01411EEF67B6}" destId="{7C092082-DBEC-449A-8BF2-7BA82A066530}" srcOrd="0" destOrd="0" parTransId="{C4628FC7-1E1A-453C-9B26-DD068D2B3DD3}" sibTransId="{AD1F24D3-52A7-4117-AC76-C89BFF849F69}"/>
    <dgm:cxn modelId="{E62FF0A0-47CD-4986-A513-70E51257B79C}" srcId="{841F511E-3495-40CD-B77D-01411EEF67B6}" destId="{AD22E878-C985-45C1-B987-042FD3A8A944}" srcOrd="5" destOrd="0" parTransId="{72F31C4A-9A83-4BF7-BBBC-EA6BC2A66C30}" sibTransId="{2ABDC678-9351-4FAC-8D77-1746C169C5EE}"/>
    <dgm:cxn modelId="{27D1B428-7372-4109-A6A4-33789D593B18}" type="presOf" srcId="{AD22E878-C985-45C1-B987-042FD3A8A944}" destId="{48DF41A8-4006-4F17-B34E-6039F62A3B2A}" srcOrd="0" destOrd="0" presId="urn:microsoft.com/office/officeart/2005/8/layout/venn1"/>
    <dgm:cxn modelId="{5E5E7C1F-AFA5-4E68-B9DF-7671F8BAB87E}" srcId="{841F511E-3495-40CD-B77D-01411EEF67B6}" destId="{2036D821-207D-442F-AB20-AF2ACF7156D6}" srcOrd="1" destOrd="0" parTransId="{4EE5AC1D-178E-49DA-85A7-FE2DB213B726}" sibTransId="{69AE592D-A57F-4832-8F17-8C1CE0324DE3}"/>
    <dgm:cxn modelId="{F6907EE6-B66E-4780-BBE5-07095E5FF46B}" type="presParOf" srcId="{C73B057B-402B-4FFA-91F5-ACE1DA862D0A}" destId="{2BCF70AD-B14E-4C7F-878D-729EF4BCC059}" srcOrd="0" destOrd="0" presId="urn:microsoft.com/office/officeart/2005/8/layout/venn1"/>
    <dgm:cxn modelId="{03AC5C79-D4A6-4F13-A820-4FEE8CCFF5E8}" type="presParOf" srcId="{C73B057B-402B-4FFA-91F5-ACE1DA862D0A}" destId="{9929E722-B70A-488F-BC8D-C18AE8C6F01E}" srcOrd="1" destOrd="0" presId="urn:microsoft.com/office/officeart/2005/8/layout/venn1"/>
    <dgm:cxn modelId="{A3EB9071-1033-4045-9227-CE8A4885B19D}" type="presParOf" srcId="{C73B057B-402B-4FFA-91F5-ACE1DA862D0A}" destId="{FC78AAB4-0107-4272-9445-AA51F8F9F555}" srcOrd="2" destOrd="0" presId="urn:microsoft.com/office/officeart/2005/8/layout/venn1"/>
    <dgm:cxn modelId="{7D566BE4-1816-45DE-95BA-3B407EEDFA51}" type="presParOf" srcId="{C73B057B-402B-4FFA-91F5-ACE1DA862D0A}" destId="{9A3F7819-E233-4EF6-8A55-7D3CEFCBEC9C}" srcOrd="3" destOrd="0" presId="urn:microsoft.com/office/officeart/2005/8/layout/venn1"/>
    <dgm:cxn modelId="{8DB76867-C35D-4E39-B38D-8D294C10E3DD}" type="presParOf" srcId="{C73B057B-402B-4FFA-91F5-ACE1DA862D0A}" destId="{5B378700-09EF-4E4B-8266-04B5CD5AFAED}" srcOrd="4" destOrd="0" presId="urn:microsoft.com/office/officeart/2005/8/layout/venn1"/>
    <dgm:cxn modelId="{F92A0C04-DC83-4007-AC3C-B256B3EBC9FC}" type="presParOf" srcId="{C73B057B-402B-4FFA-91F5-ACE1DA862D0A}" destId="{858628F5-4457-49EA-8C01-81E0825D5A8D}" srcOrd="5" destOrd="0" presId="urn:microsoft.com/office/officeart/2005/8/layout/venn1"/>
    <dgm:cxn modelId="{77546E79-B2B9-4A0D-A72C-151C101C36D9}" type="presParOf" srcId="{C73B057B-402B-4FFA-91F5-ACE1DA862D0A}" destId="{1141597D-8535-4A18-9C90-813FDFCA11DB}" srcOrd="6" destOrd="0" presId="urn:microsoft.com/office/officeart/2005/8/layout/venn1"/>
    <dgm:cxn modelId="{75723932-26F0-4C53-ACC2-177838A880B6}" type="presParOf" srcId="{C73B057B-402B-4FFA-91F5-ACE1DA862D0A}" destId="{BB56606D-DC76-409A-B457-9173CFAC940E}" srcOrd="7" destOrd="0" presId="urn:microsoft.com/office/officeart/2005/8/layout/venn1"/>
    <dgm:cxn modelId="{5338DF81-EED0-4D6B-8994-7E9296A7DAFA}" type="presParOf" srcId="{C73B057B-402B-4FFA-91F5-ACE1DA862D0A}" destId="{1B774643-2BC1-4370-883F-66B7BC26AEBB}" srcOrd="8" destOrd="0" presId="urn:microsoft.com/office/officeart/2005/8/layout/venn1"/>
    <dgm:cxn modelId="{6D32F715-9E8A-4DA9-A762-AAAEE933DEBD}" type="presParOf" srcId="{C73B057B-402B-4FFA-91F5-ACE1DA862D0A}" destId="{ECE15553-792F-4C9A-95E3-79BF2027F55E}" srcOrd="9" destOrd="0" presId="urn:microsoft.com/office/officeart/2005/8/layout/venn1"/>
    <dgm:cxn modelId="{07EDE981-F91F-4F18-B8B7-F7753601E6FE}" type="presParOf" srcId="{C73B057B-402B-4FFA-91F5-ACE1DA862D0A}" destId="{45D40B48-DFDB-4182-BC56-23B9D47DA525}" srcOrd="10" destOrd="0" presId="urn:microsoft.com/office/officeart/2005/8/layout/venn1"/>
    <dgm:cxn modelId="{CBEA1FF8-949E-4C7D-BF5B-F6D76B77965C}" type="presParOf" srcId="{C73B057B-402B-4FFA-91F5-ACE1DA862D0A}" destId="{48DF41A8-4006-4F17-B34E-6039F62A3B2A}" srcOrd="11"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547601-8A7A-4919-A8DE-6051F37348B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693B9B1C-44ED-4103-AB89-84E4046860B4}">
      <dgm:prSet phldrT="[Text]"/>
      <dgm:spPr/>
      <dgm:t>
        <a:bodyPr/>
        <a:lstStyle/>
        <a:p>
          <a:r>
            <a:rPr lang="en-IN" dirty="0" smtClean="0"/>
            <a:t>Customers</a:t>
          </a:r>
          <a:endParaRPr lang="en-US" dirty="0"/>
        </a:p>
      </dgm:t>
    </dgm:pt>
    <dgm:pt modelId="{1C192C96-ECD0-4244-92BD-97DD5E50928F}" type="parTrans" cxnId="{8F449ABF-82EB-4354-B8A6-8C560CC38547}">
      <dgm:prSet/>
      <dgm:spPr/>
      <dgm:t>
        <a:bodyPr/>
        <a:lstStyle/>
        <a:p>
          <a:endParaRPr lang="en-US"/>
        </a:p>
      </dgm:t>
    </dgm:pt>
    <dgm:pt modelId="{8AB86A3E-CF3F-426E-A9A8-1F74E28BFF59}" type="sibTrans" cxnId="{8F449ABF-82EB-4354-B8A6-8C560CC38547}">
      <dgm:prSet/>
      <dgm:spPr/>
      <dgm:t>
        <a:bodyPr/>
        <a:lstStyle/>
        <a:p>
          <a:endParaRPr lang="en-US"/>
        </a:p>
      </dgm:t>
    </dgm:pt>
    <dgm:pt modelId="{3C0188A6-250C-47FB-82A4-2E7AFADB39C7}">
      <dgm:prSet phldrT="[Text]"/>
      <dgm:spPr/>
      <dgm:t>
        <a:bodyPr/>
        <a:lstStyle/>
        <a:p>
          <a:r>
            <a:rPr lang="en-IN" dirty="0" smtClean="0"/>
            <a:t>Policy kit</a:t>
          </a:r>
          <a:endParaRPr lang="en-US" dirty="0"/>
        </a:p>
      </dgm:t>
    </dgm:pt>
    <dgm:pt modelId="{054895A2-7E74-4A5D-9540-F7BFEC8ECEAB}" type="parTrans" cxnId="{37D316F4-A51E-4D9B-B789-02D28DA074DB}">
      <dgm:prSet/>
      <dgm:spPr/>
      <dgm:t>
        <a:bodyPr/>
        <a:lstStyle/>
        <a:p>
          <a:endParaRPr lang="en-US"/>
        </a:p>
      </dgm:t>
    </dgm:pt>
    <dgm:pt modelId="{AB4BADE8-D4B3-4C15-A706-B90E988DA416}" type="sibTrans" cxnId="{37D316F4-A51E-4D9B-B789-02D28DA074DB}">
      <dgm:prSet/>
      <dgm:spPr/>
      <dgm:t>
        <a:bodyPr/>
        <a:lstStyle/>
        <a:p>
          <a:endParaRPr lang="en-US"/>
        </a:p>
      </dgm:t>
    </dgm:pt>
    <dgm:pt modelId="{194067E6-91EF-4B5C-A9E6-59B75F2942BF}">
      <dgm:prSet phldrT="[Text]"/>
      <dgm:spPr/>
      <dgm:t>
        <a:bodyPr/>
        <a:lstStyle/>
        <a:p>
          <a:r>
            <a:rPr lang="en-IN" dirty="0" smtClean="0"/>
            <a:t>Better Coverage</a:t>
          </a:r>
          <a:endParaRPr lang="en-US" dirty="0"/>
        </a:p>
      </dgm:t>
    </dgm:pt>
    <dgm:pt modelId="{B242560E-8FD8-48F0-B1E0-242EE0F4F688}" type="parTrans" cxnId="{0E97A4D2-0625-4077-A484-5640C62B4351}">
      <dgm:prSet/>
      <dgm:spPr/>
      <dgm:t>
        <a:bodyPr/>
        <a:lstStyle/>
        <a:p>
          <a:endParaRPr lang="en-US"/>
        </a:p>
      </dgm:t>
    </dgm:pt>
    <dgm:pt modelId="{B3AE2DB2-2824-43F3-A54F-019399E49337}" type="sibTrans" cxnId="{0E97A4D2-0625-4077-A484-5640C62B4351}">
      <dgm:prSet/>
      <dgm:spPr/>
      <dgm:t>
        <a:bodyPr/>
        <a:lstStyle/>
        <a:p>
          <a:endParaRPr lang="en-US"/>
        </a:p>
      </dgm:t>
    </dgm:pt>
    <dgm:pt modelId="{943C6A6B-54D9-4006-B53B-5B1C3599F562}">
      <dgm:prSet phldrT="[Text]"/>
      <dgm:spPr/>
      <dgm:t>
        <a:bodyPr/>
        <a:lstStyle/>
        <a:p>
          <a:r>
            <a:rPr lang="en-IN" dirty="0" smtClean="0"/>
            <a:t>Lower premium rates</a:t>
          </a:r>
          <a:endParaRPr lang="en-US" dirty="0"/>
        </a:p>
      </dgm:t>
    </dgm:pt>
    <dgm:pt modelId="{479DAB24-E045-41AA-BF8A-5FB1B41FAF17}" type="parTrans" cxnId="{B7C61F7C-C6D1-4161-91F6-ED49FE6E5A31}">
      <dgm:prSet/>
      <dgm:spPr/>
      <dgm:t>
        <a:bodyPr/>
        <a:lstStyle/>
        <a:p>
          <a:endParaRPr lang="en-US"/>
        </a:p>
      </dgm:t>
    </dgm:pt>
    <dgm:pt modelId="{7A4A7B0E-10B6-4FA2-81DF-8BCDE0A3A431}" type="sibTrans" cxnId="{B7C61F7C-C6D1-4161-91F6-ED49FE6E5A31}">
      <dgm:prSet/>
      <dgm:spPr/>
      <dgm:t>
        <a:bodyPr/>
        <a:lstStyle/>
        <a:p>
          <a:endParaRPr lang="en-US"/>
        </a:p>
      </dgm:t>
    </dgm:pt>
    <dgm:pt modelId="{55467ABB-34BC-4D97-9305-E131351081D2}">
      <dgm:prSet phldrT="[Text]"/>
      <dgm:spPr/>
      <dgm:t>
        <a:bodyPr/>
        <a:lstStyle/>
        <a:p>
          <a:r>
            <a:rPr lang="en-IN" dirty="0" smtClean="0"/>
            <a:t>Free health checkups</a:t>
          </a:r>
          <a:endParaRPr lang="en-US" dirty="0"/>
        </a:p>
      </dgm:t>
    </dgm:pt>
    <dgm:pt modelId="{9AA8E794-BA1B-4B39-863D-739143147F49}" type="parTrans" cxnId="{B1398EB2-8B22-4D8B-9522-3E912DCA3960}">
      <dgm:prSet/>
      <dgm:spPr/>
      <dgm:t>
        <a:bodyPr/>
        <a:lstStyle/>
        <a:p>
          <a:endParaRPr lang="en-US"/>
        </a:p>
      </dgm:t>
    </dgm:pt>
    <dgm:pt modelId="{06E5FF0A-B721-4543-8EF4-A7CF41D83DA8}" type="sibTrans" cxnId="{B1398EB2-8B22-4D8B-9522-3E912DCA3960}">
      <dgm:prSet/>
      <dgm:spPr/>
      <dgm:t>
        <a:bodyPr/>
        <a:lstStyle/>
        <a:p>
          <a:endParaRPr lang="en-US"/>
        </a:p>
      </dgm:t>
    </dgm:pt>
    <dgm:pt modelId="{2B07B91C-DDEA-4BFF-B182-EE0DE7FC31B2}" type="pres">
      <dgm:prSet presAssocID="{C9547601-8A7A-4919-A8DE-6051F37348B1}" presName="Name0" presStyleCnt="0">
        <dgm:presLayoutVars>
          <dgm:chMax val="1"/>
          <dgm:dir/>
          <dgm:animLvl val="ctr"/>
          <dgm:resizeHandles val="exact"/>
        </dgm:presLayoutVars>
      </dgm:prSet>
      <dgm:spPr/>
      <dgm:t>
        <a:bodyPr/>
        <a:lstStyle/>
        <a:p>
          <a:endParaRPr lang="en-US"/>
        </a:p>
      </dgm:t>
    </dgm:pt>
    <dgm:pt modelId="{3A31FBEF-D0C4-4206-9F2E-A76C60ACFDD9}" type="pres">
      <dgm:prSet presAssocID="{693B9B1C-44ED-4103-AB89-84E4046860B4}" presName="centerShape" presStyleLbl="node0" presStyleIdx="0" presStyleCnt="1"/>
      <dgm:spPr/>
      <dgm:t>
        <a:bodyPr/>
        <a:lstStyle/>
        <a:p>
          <a:endParaRPr lang="en-US"/>
        </a:p>
      </dgm:t>
    </dgm:pt>
    <dgm:pt modelId="{B01C7EA3-042C-4470-AB43-97BE587984EC}" type="pres">
      <dgm:prSet presAssocID="{054895A2-7E74-4A5D-9540-F7BFEC8ECEAB}" presName="parTrans" presStyleLbl="sibTrans2D1" presStyleIdx="0" presStyleCnt="4"/>
      <dgm:spPr/>
      <dgm:t>
        <a:bodyPr/>
        <a:lstStyle/>
        <a:p>
          <a:endParaRPr lang="en-US"/>
        </a:p>
      </dgm:t>
    </dgm:pt>
    <dgm:pt modelId="{8257C6F3-6357-4D84-8674-DBFCD08AB8C8}" type="pres">
      <dgm:prSet presAssocID="{054895A2-7E74-4A5D-9540-F7BFEC8ECEAB}" presName="connectorText" presStyleLbl="sibTrans2D1" presStyleIdx="0" presStyleCnt="4"/>
      <dgm:spPr/>
      <dgm:t>
        <a:bodyPr/>
        <a:lstStyle/>
        <a:p>
          <a:endParaRPr lang="en-US"/>
        </a:p>
      </dgm:t>
    </dgm:pt>
    <dgm:pt modelId="{E576BD98-C785-450C-A295-9C67BBDFB725}" type="pres">
      <dgm:prSet presAssocID="{3C0188A6-250C-47FB-82A4-2E7AFADB39C7}" presName="node" presStyleLbl="node1" presStyleIdx="0" presStyleCnt="4">
        <dgm:presLayoutVars>
          <dgm:bulletEnabled val="1"/>
        </dgm:presLayoutVars>
      </dgm:prSet>
      <dgm:spPr/>
      <dgm:t>
        <a:bodyPr/>
        <a:lstStyle/>
        <a:p>
          <a:endParaRPr lang="en-US"/>
        </a:p>
      </dgm:t>
    </dgm:pt>
    <dgm:pt modelId="{9F09BB34-DA31-475D-90A7-B4E1E3F2184D}" type="pres">
      <dgm:prSet presAssocID="{B242560E-8FD8-48F0-B1E0-242EE0F4F688}" presName="parTrans" presStyleLbl="sibTrans2D1" presStyleIdx="1" presStyleCnt="4"/>
      <dgm:spPr/>
      <dgm:t>
        <a:bodyPr/>
        <a:lstStyle/>
        <a:p>
          <a:endParaRPr lang="en-US"/>
        </a:p>
      </dgm:t>
    </dgm:pt>
    <dgm:pt modelId="{A1F41433-1448-4E71-A120-05FAF1B89550}" type="pres">
      <dgm:prSet presAssocID="{B242560E-8FD8-48F0-B1E0-242EE0F4F688}" presName="connectorText" presStyleLbl="sibTrans2D1" presStyleIdx="1" presStyleCnt="4"/>
      <dgm:spPr/>
      <dgm:t>
        <a:bodyPr/>
        <a:lstStyle/>
        <a:p>
          <a:endParaRPr lang="en-US"/>
        </a:p>
      </dgm:t>
    </dgm:pt>
    <dgm:pt modelId="{F8582A86-3011-4C27-A1E0-11936CB30478}" type="pres">
      <dgm:prSet presAssocID="{194067E6-91EF-4B5C-A9E6-59B75F2942BF}" presName="node" presStyleLbl="node1" presStyleIdx="1" presStyleCnt="4">
        <dgm:presLayoutVars>
          <dgm:bulletEnabled val="1"/>
        </dgm:presLayoutVars>
      </dgm:prSet>
      <dgm:spPr/>
      <dgm:t>
        <a:bodyPr/>
        <a:lstStyle/>
        <a:p>
          <a:endParaRPr lang="en-US"/>
        </a:p>
      </dgm:t>
    </dgm:pt>
    <dgm:pt modelId="{677A3135-05A9-4A2D-80F4-AA4FE8447F1A}" type="pres">
      <dgm:prSet presAssocID="{479DAB24-E045-41AA-BF8A-5FB1B41FAF17}" presName="parTrans" presStyleLbl="sibTrans2D1" presStyleIdx="2" presStyleCnt="4"/>
      <dgm:spPr/>
      <dgm:t>
        <a:bodyPr/>
        <a:lstStyle/>
        <a:p>
          <a:endParaRPr lang="en-US"/>
        </a:p>
      </dgm:t>
    </dgm:pt>
    <dgm:pt modelId="{B846B357-5E36-4BAA-B60C-CB13F4CCF075}" type="pres">
      <dgm:prSet presAssocID="{479DAB24-E045-41AA-BF8A-5FB1B41FAF17}" presName="connectorText" presStyleLbl="sibTrans2D1" presStyleIdx="2" presStyleCnt="4"/>
      <dgm:spPr/>
      <dgm:t>
        <a:bodyPr/>
        <a:lstStyle/>
        <a:p>
          <a:endParaRPr lang="en-US"/>
        </a:p>
      </dgm:t>
    </dgm:pt>
    <dgm:pt modelId="{F1D19D6A-FC5C-4DB2-9D09-719EBD532C32}" type="pres">
      <dgm:prSet presAssocID="{943C6A6B-54D9-4006-B53B-5B1C3599F562}" presName="node" presStyleLbl="node1" presStyleIdx="2" presStyleCnt="4">
        <dgm:presLayoutVars>
          <dgm:bulletEnabled val="1"/>
        </dgm:presLayoutVars>
      </dgm:prSet>
      <dgm:spPr/>
      <dgm:t>
        <a:bodyPr/>
        <a:lstStyle/>
        <a:p>
          <a:endParaRPr lang="en-US"/>
        </a:p>
      </dgm:t>
    </dgm:pt>
    <dgm:pt modelId="{7F89E114-2FB3-4433-BA5E-206B4C80AC1E}" type="pres">
      <dgm:prSet presAssocID="{9AA8E794-BA1B-4B39-863D-739143147F49}" presName="parTrans" presStyleLbl="sibTrans2D1" presStyleIdx="3" presStyleCnt="4"/>
      <dgm:spPr/>
      <dgm:t>
        <a:bodyPr/>
        <a:lstStyle/>
        <a:p>
          <a:endParaRPr lang="en-US"/>
        </a:p>
      </dgm:t>
    </dgm:pt>
    <dgm:pt modelId="{A8D18A5D-6225-4949-AA20-EE603930CE86}" type="pres">
      <dgm:prSet presAssocID="{9AA8E794-BA1B-4B39-863D-739143147F49}" presName="connectorText" presStyleLbl="sibTrans2D1" presStyleIdx="3" presStyleCnt="4"/>
      <dgm:spPr/>
      <dgm:t>
        <a:bodyPr/>
        <a:lstStyle/>
        <a:p>
          <a:endParaRPr lang="en-US"/>
        </a:p>
      </dgm:t>
    </dgm:pt>
    <dgm:pt modelId="{31FC328C-0F79-40F4-A8E3-43B373E0A87C}" type="pres">
      <dgm:prSet presAssocID="{55467ABB-34BC-4D97-9305-E131351081D2}" presName="node" presStyleLbl="node1" presStyleIdx="3" presStyleCnt="4">
        <dgm:presLayoutVars>
          <dgm:bulletEnabled val="1"/>
        </dgm:presLayoutVars>
      </dgm:prSet>
      <dgm:spPr/>
      <dgm:t>
        <a:bodyPr/>
        <a:lstStyle/>
        <a:p>
          <a:endParaRPr lang="en-US"/>
        </a:p>
      </dgm:t>
    </dgm:pt>
  </dgm:ptLst>
  <dgm:cxnLst>
    <dgm:cxn modelId="{BE48040B-660B-4449-BDA9-DD447D5AF02B}" type="presOf" srcId="{479DAB24-E045-41AA-BF8A-5FB1B41FAF17}" destId="{677A3135-05A9-4A2D-80F4-AA4FE8447F1A}" srcOrd="0" destOrd="0" presId="urn:microsoft.com/office/officeart/2005/8/layout/radial5"/>
    <dgm:cxn modelId="{FFC2985D-AB3C-450D-8AAB-28C28F97A28C}" type="presOf" srcId="{693B9B1C-44ED-4103-AB89-84E4046860B4}" destId="{3A31FBEF-D0C4-4206-9F2E-A76C60ACFDD9}" srcOrd="0" destOrd="0" presId="urn:microsoft.com/office/officeart/2005/8/layout/radial5"/>
    <dgm:cxn modelId="{B1398EB2-8B22-4D8B-9522-3E912DCA3960}" srcId="{693B9B1C-44ED-4103-AB89-84E4046860B4}" destId="{55467ABB-34BC-4D97-9305-E131351081D2}" srcOrd="3" destOrd="0" parTransId="{9AA8E794-BA1B-4B39-863D-739143147F49}" sibTransId="{06E5FF0A-B721-4543-8EF4-A7CF41D83DA8}"/>
    <dgm:cxn modelId="{C1941F34-1978-461A-A77E-00CF11C32C53}" type="presOf" srcId="{B242560E-8FD8-48F0-B1E0-242EE0F4F688}" destId="{A1F41433-1448-4E71-A120-05FAF1B89550}" srcOrd="1" destOrd="0" presId="urn:microsoft.com/office/officeart/2005/8/layout/radial5"/>
    <dgm:cxn modelId="{66308A93-AD32-4190-B2F0-1D82A263E11E}" type="presOf" srcId="{B242560E-8FD8-48F0-B1E0-242EE0F4F688}" destId="{9F09BB34-DA31-475D-90A7-B4E1E3F2184D}" srcOrd="0" destOrd="0" presId="urn:microsoft.com/office/officeart/2005/8/layout/radial5"/>
    <dgm:cxn modelId="{A89EA792-8149-431B-A24D-02E98C1F7BAD}" type="presOf" srcId="{9AA8E794-BA1B-4B39-863D-739143147F49}" destId="{A8D18A5D-6225-4949-AA20-EE603930CE86}" srcOrd="1" destOrd="0" presId="urn:microsoft.com/office/officeart/2005/8/layout/radial5"/>
    <dgm:cxn modelId="{0B15FE71-883F-4599-B99A-03B006964F93}" type="presOf" srcId="{C9547601-8A7A-4919-A8DE-6051F37348B1}" destId="{2B07B91C-DDEA-4BFF-B182-EE0DE7FC31B2}" srcOrd="0" destOrd="0" presId="urn:microsoft.com/office/officeart/2005/8/layout/radial5"/>
    <dgm:cxn modelId="{42B33F19-AE98-4978-BD10-FD1215A248BE}" type="presOf" srcId="{054895A2-7E74-4A5D-9540-F7BFEC8ECEAB}" destId="{B01C7EA3-042C-4470-AB43-97BE587984EC}" srcOrd="0" destOrd="0" presId="urn:microsoft.com/office/officeart/2005/8/layout/radial5"/>
    <dgm:cxn modelId="{2605FB81-AFDD-4F68-8250-753579486975}" type="presOf" srcId="{3C0188A6-250C-47FB-82A4-2E7AFADB39C7}" destId="{E576BD98-C785-450C-A295-9C67BBDFB725}" srcOrd="0" destOrd="0" presId="urn:microsoft.com/office/officeart/2005/8/layout/radial5"/>
    <dgm:cxn modelId="{37D316F4-A51E-4D9B-B789-02D28DA074DB}" srcId="{693B9B1C-44ED-4103-AB89-84E4046860B4}" destId="{3C0188A6-250C-47FB-82A4-2E7AFADB39C7}" srcOrd="0" destOrd="0" parTransId="{054895A2-7E74-4A5D-9540-F7BFEC8ECEAB}" sibTransId="{AB4BADE8-D4B3-4C15-A706-B90E988DA416}"/>
    <dgm:cxn modelId="{C73AF119-9C81-44A9-AC7C-5BF78B16B7FF}" type="presOf" srcId="{479DAB24-E045-41AA-BF8A-5FB1B41FAF17}" destId="{B846B357-5E36-4BAA-B60C-CB13F4CCF075}" srcOrd="1" destOrd="0" presId="urn:microsoft.com/office/officeart/2005/8/layout/radial5"/>
    <dgm:cxn modelId="{249F62CA-70C8-47A8-AE89-ABC570A19E9C}" type="presOf" srcId="{55467ABB-34BC-4D97-9305-E131351081D2}" destId="{31FC328C-0F79-40F4-A8E3-43B373E0A87C}" srcOrd="0" destOrd="0" presId="urn:microsoft.com/office/officeart/2005/8/layout/radial5"/>
    <dgm:cxn modelId="{D43824E9-17E5-4B8E-A3C1-3E90A676B568}" type="presOf" srcId="{9AA8E794-BA1B-4B39-863D-739143147F49}" destId="{7F89E114-2FB3-4433-BA5E-206B4C80AC1E}" srcOrd="0" destOrd="0" presId="urn:microsoft.com/office/officeart/2005/8/layout/radial5"/>
    <dgm:cxn modelId="{0E97A4D2-0625-4077-A484-5640C62B4351}" srcId="{693B9B1C-44ED-4103-AB89-84E4046860B4}" destId="{194067E6-91EF-4B5C-A9E6-59B75F2942BF}" srcOrd="1" destOrd="0" parTransId="{B242560E-8FD8-48F0-B1E0-242EE0F4F688}" sibTransId="{B3AE2DB2-2824-43F3-A54F-019399E49337}"/>
    <dgm:cxn modelId="{8F449ABF-82EB-4354-B8A6-8C560CC38547}" srcId="{C9547601-8A7A-4919-A8DE-6051F37348B1}" destId="{693B9B1C-44ED-4103-AB89-84E4046860B4}" srcOrd="0" destOrd="0" parTransId="{1C192C96-ECD0-4244-92BD-97DD5E50928F}" sibTransId="{8AB86A3E-CF3F-426E-A9A8-1F74E28BFF59}"/>
    <dgm:cxn modelId="{1C6AD165-481E-4062-9AD3-BDAD7056FB75}" type="presOf" srcId="{194067E6-91EF-4B5C-A9E6-59B75F2942BF}" destId="{F8582A86-3011-4C27-A1E0-11936CB30478}" srcOrd="0" destOrd="0" presId="urn:microsoft.com/office/officeart/2005/8/layout/radial5"/>
    <dgm:cxn modelId="{B7C61F7C-C6D1-4161-91F6-ED49FE6E5A31}" srcId="{693B9B1C-44ED-4103-AB89-84E4046860B4}" destId="{943C6A6B-54D9-4006-B53B-5B1C3599F562}" srcOrd="2" destOrd="0" parTransId="{479DAB24-E045-41AA-BF8A-5FB1B41FAF17}" sibTransId="{7A4A7B0E-10B6-4FA2-81DF-8BCDE0A3A431}"/>
    <dgm:cxn modelId="{3F37BD05-2312-45BB-A978-84F8D4BFC7BB}" type="presOf" srcId="{054895A2-7E74-4A5D-9540-F7BFEC8ECEAB}" destId="{8257C6F3-6357-4D84-8674-DBFCD08AB8C8}" srcOrd="1" destOrd="0" presId="urn:microsoft.com/office/officeart/2005/8/layout/radial5"/>
    <dgm:cxn modelId="{7B433DC0-1709-41EF-A57E-5BEB3A862179}" type="presOf" srcId="{943C6A6B-54D9-4006-B53B-5B1C3599F562}" destId="{F1D19D6A-FC5C-4DB2-9D09-719EBD532C32}" srcOrd="0" destOrd="0" presId="urn:microsoft.com/office/officeart/2005/8/layout/radial5"/>
    <dgm:cxn modelId="{573D5F73-FC35-4F95-AD43-F2BD17DEA6BA}" type="presParOf" srcId="{2B07B91C-DDEA-4BFF-B182-EE0DE7FC31B2}" destId="{3A31FBEF-D0C4-4206-9F2E-A76C60ACFDD9}" srcOrd="0" destOrd="0" presId="urn:microsoft.com/office/officeart/2005/8/layout/radial5"/>
    <dgm:cxn modelId="{2047ED64-BADF-4525-9158-893866745B05}" type="presParOf" srcId="{2B07B91C-DDEA-4BFF-B182-EE0DE7FC31B2}" destId="{B01C7EA3-042C-4470-AB43-97BE587984EC}" srcOrd="1" destOrd="0" presId="urn:microsoft.com/office/officeart/2005/8/layout/radial5"/>
    <dgm:cxn modelId="{359EC7DD-0037-403C-B306-34C2BDCB4004}" type="presParOf" srcId="{B01C7EA3-042C-4470-AB43-97BE587984EC}" destId="{8257C6F3-6357-4D84-8674-DBFCD08AB8C8}" srcOrd="0" destOrd="0" presId="urn:microsoft.com/office/officeart/2005/8/layout/radial5"/>
    <dgm:cxn modelId="{739884B4-BC1E-4A58-AE77-62149F38E013}" type="presParOf" srcId="{2B07B91C-DDEA-4BFF-B182-EE0DE7FC31B2}" destId="{E576BD98-C785-450C-A295-9C67BBDFB725}" srcOrd="2" destOrd="0" presId="urn:microsoft.com/office/officeart/2005/8/layout/radial5"/>
    <dgm:cxn modelId="{0397BD04-B2DF-4663-8CD3-2EDE476F2F25}" type="presParOf" srcId="{2B07B91C-DDEA-4BFF-B182-EE0DE7FC31B2}" destId="{9F09BB34-DA31-475D-90A7-B4E1E3F2184D}" srcOrd="3" destOrd="0" presId="urn:microsoft.com/office/officeart/2005/8/layout/radial5"/>
    <dgm:cxn modelId="{3C7AD8D4-8A9F-4A00-A977-D186891735CC}" type="presParOf" srcId="{9F09BB34-DA31-475D-90A7-B4E1E3F2184D}" destId="{A1F41433-1448-4E71-A120-05FAF1B89550}" srcOrd="0" destOrd="0" presId="urn:microsoft.com/office/officeart/2005/8/layout/radial5"/>
    <dgm:cxn modelId="{0C499CCF-6976-4C5A-B4FF-D645B5BCF0E7}" type="presParOf" srcId="{2B07B91C-DDEA-4BFF-B182-EE0DE7FC31B2}" destId="{F8582A86-3011-4C27-A1E0-11936CB30478}" srcOrd="4" destOrd="0" presId="urn:microsoft.com/office/officeart/2005/8/layout/radial5"/>
    <dgm:cxn modelId="{2D92C509-E03B-4338-BCA1-29009B84D256}" type="presParOf" srcId="{2B07B91C-DDEA-4BFF-B182-EE0DE7FC31B2}" destId="{677A3135-05A9-4A2D-80F4-AA4FE8447F1A}" srcOrd="5" destOrd="0" presId="urn:microsoft.com/office/officeart/2005/8/layout/radial5"/>
    <dgm:cxn modelId="{F1C75D64-5B2B-483C-920D-E5D3E50EEAFE}" type="presParOf" srcId="{677A3135-05A9-4A2D-80F4-AA4FE8447F1A}" destId="{B846B357-5E36-4BAA-B60C-CB13F4CCF075}" srcOrd="0" destOrd="0" presId="urn:microsoft.com/office/officeart/2005/8/layout/radial5"/>
    <dgm:cxn modelId="{CADB80A0-FC84-4CC4-8C2B-D4E0165A9697}" type="presParOf" srcId="{2B07B91C-DDEA-4BFF-B182-EE0DE7FC31B2}" destId="{F1D19D6A-FC5C-4DB2-9D09-719EBD532C32}" srcOrd="6" destOrd="0" presId="urn:microsoft.com/office/officeart/2005/8/layout/radial5"/>
    <dgm:cxn modelId="{DC032477-086B-48F0-8283-ECA2320CE906}" type="presParOf" srcId="{2B07B91C-DDEA-4BFF-B182-EE0DE7FC31B2}" destId="{7F89E114-2FB3-4433-BA5E-206B4C80AC1E}" srcOrd="7" destOrd="0" presId="urn:microsoft.com/office/officeart/2005/8/layout/radial5"/>
    <dgm:cxn modelId="{B7AD3A4A-385F-4698-8CE4-D1FA34EBC114}" type="presParOf" srcId="{7F89E114-2FB3-4433-BA5E-206B4C80AC1E}" destId="{A8D18A5D-6225-4949-AA20-EE603930CE86}" srcOrd="0" destOrd="0" presId="urn:microsoft.com/office/officeart/2005/8/layout/radial5"/>
    <dgm:cxn modelId="{69264C37-90DD-4D38-BA68-EC32C9B3F7BC}" type="presParOf" srcId="{2B07B91C-DDEA-4BFF-B182-EE0DE7FC31B2}" destId="{31FC328C-0F79-40F4-A8E3-43B373E0A87C}" srcOrd="8" destOrd="0" presId="urn:microsoft.com/office/officeart/2005/8/layout/radial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1F511E-3495-40CD-B77D-01411EEF67B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7C092082-DBEC-449A-8BF2-7BA82A066530}">
      <dgm:prSet custT="1"/>
      <dgm:spPr/>
      <dgm:t>
        <a:bodyPr/>
        <a:lstStyle/>
        <a:p>
          <a:pPr rtl="0"/>
          <a:r>
            <a:rPr lang="en-IN" sz="1600" dirty="0" smtClean="0"/>
            <a:t>Availability of AHF</a:t>
          </a:r>
          <a:endParaRPr lang="en-US" sz="1600" dirty="0"/>
        </a:p>
      </dgm:t>
    </dgm:pt>
    <dgm:pt modelId="{C4628FC7-1E1A-453C-9B26-DD068D2B3DD3}" type="parTrans" cxnId="{5ED89698-7F78-4F9C-9781-F46A7BC6A9DA}">
      <dgm:prSet/>
      <dgm:spPr/>
      <dgm:t>
        <a:bodyPr/>
        <a:lstStyle/>
        <a:p>
          <a:endParaRPr lang="en-US"/>
        </a:p>
      </dgm:t>
    </dgm:pt>
    <dgm:pt modelId="{AD1F24D3-52A7-4117-AC76-C89BFF849F69}" type="sibTrans" cxnId="{5ED89698-7F78-4F9C-9781-F46A7BC6A9DA}">
      <dgm:prSet/>
      <dgm:spPr/>
      <dgm:t>
        <a:bodyPr/>
        <a:lstStyle/>
        <a:p>
          <a:endParaRPr lang="en-US"/>
        </a:p>
      </dgm:t>
    </dgm:pt>
    <dgm:pt modelId="{2036D821-207D-442F-AB20-AF2ACF7156D6}">
      <dgm:prSet custT="1"/>
      <dgm:spPr/>
      <dgm:t>
        <a:bodyPr/>
        <a:lstStyle/>
        <a:p>
          <a:pPr rtl="0"/>
          <a:r>
            <a:rPr lang="en-IN" sz="1600" dirty="0" smtClean="0"/>
            <a:t>On demand/Prophylactic treatment</a:t>
          </a:r>
          <a:endParaRPr lang="en-US" sz="1600" dirty="0"/>
        </a:p>
      </dgm:t>
    </dgm:pt>
    <dgm:pt modelId="{4EE5AC1D-178E-49DA-85A7-FE2DB213B726}" type="parTrans" cxnId="{5E5E7C1F-AFA5-4E68-B9DF-7671F8BAB87E}">
      <dgm:prSet/>
      <dgm:spPr/>
      <dgm:t>
        <a:bodyPr/>
        <a:lstStyle/>
        <a:p>
          <a:endParaRPr lang="en-US"/>
        </a:p>
      </dgm:t>
    </dgm:pt>
    <dgm:pt modelId="{69AE592D-A57F-4832-8F17-8C1CE0324DE3}" type="sibTrans" cxnId="{5E5E7C1F-AFA5-4E68-B9DF-7671F8BAB87E}">
      <dgm:prSet/>
      <dgm:spPr/>
      <dgm:t>
        <a:bodyPr/>
        <a:lstStyle/>
        <a:p>
          <a:endParaRPr lang="en-US"/>
        </a:p>
      </dgm:t>
    </dgm:pt>
    <dgm:pt modelId="{43A2BCE4-55C6-48B1-A71B-14F89D0B6332}">
      <dgm:prSet custT="1"/>
      <dgm:spPr/>
      <dgm:t>
        <a:bodyPr/>
        <a:lstStyle/>
        <a:p>
          <a:pPr rtl="0"/>
          <a:r>
            <a:rPr lang="en-IN" sz="1600" dirty="0" smtClean="0"/>
            <a:t>Support therapy</a:t>
          </a:r>
          <a:endParaRPr lang="en-US" sz="1600" dirty="0"/>
        </a:p>
      </dgm:t>
    </dgm:pt>
    <dgm:pt modelId="{31ED1AA9-6742-4ABB-AFD5-E48A1FB12737}" type="parTrans" cxnId="{CF1B8742-2208-4A33-AB9D-E195FA5E9317}">
      <dgm:prSet/>
      <dgm:spPr/>
      <dgm:t>
        <a:bodyPr/>
        <a:lstStyle/>
        <a:p>
          <a:endParaRPr lang="en-US"/>
        </a:p>
      </dgm:t>
    </dgm:pt>
    <dgm:pt modelId="{5FA3EDE6-D996-4198-A044-9D2737AF6C83}" type="sibTrans" cxnId="{CF1B8742-2208-4A33-AB9D-E195FA5E9317}">
      <dgm:prSet/>
      <dgm:spPr/>
      <dgm:t>
        <a:bodyPr/>
        <a:lstStyle/>
        <a:p>
          <a:endParaRPr lang="en-US"/>
        </a:p>
      </dgm:t>
    </dgm:pt>
    <dgm:pt modelId="{902FAF4E-52FC-4944-8C39-66C1F5EE9D63}">
      <dgm:prSet custT="1"/>
      <dgm:spPr/>
      <dgm:t>
        <a:bodyPr/>
        <a:lstStyle/>
        <a:p>
          <a:pPr rtl="0"/>
          <a:r>
            <a:rPr lang="en-IN" sz="1600" dirty="0" smtClean="0"/>
            <a:t>Coagulation laboratories</a:t>
          </a:r>
          <a:endParaRPr lang="en-IN" sz="1600" dirty="0"/>
        </a:p>
      </dgm:t>
    </dgm:pt>
    <dgm:pt modelId="{F792F2AE-E10B-4CD1-BBBB-F8279BD8D3D2}" type="parTrans" cxnId="{560E3F09-9701-4CB9-AE67-67C3C6818599}">
      <dgm:prSet/>
      <dgm:spPr/>
      <dgm:t>
        <a:bodyPr/>
        <a:lstStyle/>
        <a:p>
          <a:endParaRPr lang="en-US"/>
        </a:p>
      </dgm:t>
    </dgm:pt>
    <dgm:pt modelId="{050368BA-26AE-4157-9184-671D50F10B26}" type="sibTrans" cxnId="{560E3F09-9701-4CB9-AE67-67C3C6818599}">
      <dgm:prSet/>
      <dgm:spPr/>
      <dgm:t>
        <a:bodyPr/>
        <a:lstStyle/>
        <a:p>
          <a:endParaRPr lang="en-US"/>
        </a:p>
      </dgm:t>
    </dgm:pt>
    <dgm:pt modelId="{96B36EA4-9FA0-4718-99A8-48865AC2EFF0}">
      <dgm:prSet custT="1"/>
      <dgm:spPr/>
      <dgm:t>
        <a:bodyPr/>
        <a:lstStyle/>
        <a:p>
          <a:pPr rtl="0"/>
          <a:r>
            <a:rPr lang="en-IN" sz="1600" dirty="0" smtClean="0"/>
            <a:t>Training program</a:t>
          </a:r>
          <a:endParaRPr lang="en-US" sz="1600" dirty="0"/>
        </a:p>
      </dgm:t>
    </dgm:pt>
    <dgm:pt modelId="{CB09D2D9-079C-4C46-9AB9-06C28CF875BE}" type="parTrans" cxnId="{26D8E4D1-D849-4882-AF29-C2BFE2780F5D}">
      <dgm:prSet/>
      <dgm:spPr/>
      <dgm:t>
        <a:bodyPr/>
        <a:lstStyle/>
        <a:p>
          <a:endParaRPr lang="en-US"/>
        </a:p>
      </dgm:t>
    </dgm:pt>
    <dgm:pt modelId="{BF702D61-30DC-4C05-8D6F-E9E6BBF01CAB}" type="sibTrans" cxnId="{26D8E4D1-D849-4882-AF29-C2BFE2780F5D}">
      <dgm:prSet/>
      <dgm:spPr/>
      <dgm:t>
        <a:bodyPr/>
        <a:lstStyle/>
        <a:p>
          <a:endParaRPr lang="en-US"/>
        </a:p>
      </dgm:t>
    </dgm:pt>
    <dgm:pt modelId="{AD22E878-C985-45C1-B987-042FD3A8A944}">
      <dgm:prSet custT="1"/>
      <dgm:spPr/>
      <dgm:t>
        <a:bodyPr/>
        <a:lstStyle/>
        <a:p>
          <a:pPr rtl="0"/>
          <a:r>
            <a:rPr lang="en-IN" sz="1600" dirty="0" smtClean="0"/>
            <a:t>Research activity</a:t>
          </a:r>
          <a:endParaRPr lang="en-US" sz="1600" dirty="0"/>
        </a:p>
      </dgm:t>
    </dgm:pt>
    <dgm:pt modelId="{72F31C4A-9A83-4BF7-BBBC-EA6BC2A66C30}" type="parTrans" cxnId="{E62FF0A0-47CD-4986-A513-70E51257B79C}">
      <dgm:prSet/>
      <dgm:spPr/>
      <dgm:t>
        <a:bodyPr/>
        <a:lstStyle/>
        <a:p>
          <a:endParaRPr lang="en-US"/>
        </a:p>
      </dgm:t>
    </dgm:pt>
    <dgm:pt modelId="{2ABDC678-9351-4FAC-8D77-1746C169C5EE}" type="sibTrans" cxnId="{E62FF0A0-47CD-4986-A513-70E51257B79C}">
      <dgm:prSet/>
      <dgm:spPr/>
      <dgm:t>
        <a:bodyPr/>
        <a:lstStyle/>
        <a:p>
          <a:endParaRPr lang="en-US"/>
        </a:p>
      </dgm:t>
    </dgm:pt>
    <dgm:pt modelId="{C73B057B-402B-4FFA-91F5-ACE1DA862D0A}" type="pres">
      <dgm:prSet presAssocID="{841F511E-3495-40CD-B77D-01411EEF67B6}" presName="compositeShape" presStyleCnt="0">
        <dgm:presLayoutVars>
          <dgm:chMax val="7"/>
          <dgm:dir/>
          <dgm:resizeHandles val="exact"/>
        </dgm:presLayoutVars>
      </dgm:prSet>
      <dgm:spPr/>
      <dgm:t>
        <a:bodyPr/>
        <a:lstStyle/>
        <a:p>
          <a:endParaRPr lang="en-US"/>
        </a:p>
      </dgm:t>
    </dgm:pt>
    <dgm:pt modelId="{2BCF70AD-B14E-4C7F-878D-729EF4BCC059}" type="pres">
      <dgm:prSet presAssocID="{7C092082-DBEC-449A-8BF2-7BA82A066530}" presName="circ1" presStyleLbl="vennNode1" presStyleIdx="0" presStyleCnt="6"/>
      <dgm:spPr/>
    </dgm:pt>
    <dgm:pt modelId="{9929E722-B70A-488F-BC8D-C18AE8C6F01E}" type="pres">
      <dgm:prSet presAssocID="{7C092082-DBEC-449A-8BF2-7BA82A066530}" presName="circ1Tx" presStyleLbl="revTx" presStyleIdx="0" presStyleCnt="0">
        <dgm:presLayoutVars>
          <dgm:chMax val="0"/>
          <dgm:chPref val="0"/>
          <dgm:bulletEnabled val="1"/>
        </dgm:presLayoutVars>
      </dgm:prSet>
      <dgm:spPr/>
      <dgm:t>
        <a:bodyPr/>
        <a:lstStyle/>
        <a:p>
          <a:endParaRPr lang="en-US"/>
        </a:p>
      </dgm:t>
    </dgm:pt>
    <dgm:pt modelId="{FC78AAB4-0107-4272-9445-AA51F8F9F555}" type="pres">
      <dgm:prSet presAssocID="{2036D821-207D-442F-AB20-AF2ACF7156D6}" presName="circ2" presStyleLbl="vennNode1" presStyleIdx="1" presStyleCnt="6"/>
      <dgm:spPr/>
    </dgm:pt>
    <dgm:pt modelId="{9A3F7819-E233-4EF6-8A55-7D3CEFCBEC9C}" type="pres">
      <dgm:prSet presAssocID="{2036D821-207D-442F-AB20-AF2ACF7156D6}" presName="circ2Tx" presStyleLbl="revTx" presStyleIdx="0" presStyleCnt="0" custScaleX="126134">
        <dgm:presLayoutVars>
          <dgm:chMax val="0"/>
          <dgm:chPref val="0"/>
          <dgm:bulletEnabled val="1"/>
        </dgm:presLayoutVars>
      </dgm:prSet>
      <dgm:spPr/>
      <dgm:t>
        <a:bodyPr/>
        <a:lstStyle/>
        <a:p>
          <a:endParaRPr lang="en-US"/>
        </a:p>
      </dgm:t>
    </dgm:pt>
    <dgm:pt modelId="{5B378700-09EF-4E4B-8266-04B5CD5AFAED}" type="pres">
      <dgm:prSet presAssocID="{43A2BCE4-55C6-48B1-A71B-14F89D0B6332}" presName="circ3" presStyleLbl="vennNode1" presStyleIdx="2" presStyleCnt="6"/>
      <dgm:spPr/>
    </dgm:pt>
    <dgm:pt modelId="{858628F5-4457-49EA-8C01-81E0825D5A8D}" type="pres">
      <dgm:prSet presAssocID="{43A2BCE4-55C6-48B1-A71B-14F89D0B6332}" presName="circ3Tx" presStyleLbl="revTx" presStyleIdx="0" presStyleCnt="0">
        <dgm:presLayoutVars>
          <dgm:chMax val="0"/>
          <dgm:chPref val="0"/>
          <dgm:bulletEnabled val="1"/>
        </dgm:presLayoutVars>
      </dgm:prSet>
      <dgm:spPr/>
      <dgm:t>
        <a:bodyPr/>
        <a:lstStyle/>
        <a:p>
          <a:endParaRPr lang="en-US"/>
        </a:p>
      </dgm:t>
    </dgm:pt>
    <dgm:pt modelId="{1141597D-8535-4A18-9C90-813FDFCA11DB}" type="pres">
      <dgm:prSet presAssocID="{902FAF4E-52FC-4944-8C39-66C1F5EE9D63}" presName="circ4" presStyleLbl="vennNode1" presStyleIdx="3" presStyleCnt="6"/>
      <dgm:spPr/>
    </dgm:pt>
    <dgm:pt modelId="{BB56606D-DC76-409A-B457-9173CFAC940E}" type="pres">
      <dgm:prSet presAssocID="{902FAF4E-52FC-4944-8C39-66C1F5EE9D63}" presName="circ4Tx" presStyleLbl="revTx" presStyleIdx="0" presStyleCnt="0" custScaleX="163586">
        <dgm:presLayoutVars>
          <dgm:chMax val="0"/>
          <dgm:chPref val="0"/>
          <dgm:bulletEnabled val="1"/>
        </dgm:presLayoutVars>
      </dgm:prSet>
      <dgm:spPr/>
      <dgm:t>
        <a:bodyPr/>
        <a:lstStyle/>
        <a:p>
          <a:endParaRPr lang="en-US"/>
        </a:p>
      </dgm:t>
    </dgm:pt>
    <dgm:pt modelId="{1B774643-2BC1-4370-883F-66B7BC26AEBB}" type="pres">
      <dgm:prSet presAssocID="{96B36EA4-9FA0-4718-99A8-48865AC2EFF0}" presName="circ5" presStyleLbl="vennNode1" presStyleIdx="4" presStyleCnt="6"/>
      <dgm:spPr/>
    </dgm:pt>
    <dgm:pt modelId="{ECE15553-792F-4C9A-95E3-79BF2027F55E}" type="pres">
      <dgm:prSet presAssocID="{96B36EA4-9FA0-4718-99A8-48865AC2EFF0}" presName="circ5Tx" presStyleLbl="revTx" presStyleIdx="0" presStyleCnt="0">
        <dgm:presLayoutVars>
          <dgm:chMax val="0"/>
          <dgm:chPref val="0"/>
          <dgm:bulletEnabled val="1"/>
        </dgm:presLayoutVars>
      </dgm:prSet>
      <dgm:spPr/>
      <dgm:t>
        <a:bodyPr/>
        <a:lstStyle/>
        <a:p>
          <a:endParaRPr lang="en-US"/>
        </a:p>
      </dgm:t>
    </dgm:pt>
    <dgm:pt modelId="{45D40B48-DFDB-4182-BC56-23B9D47DA525}" type="pres">
      <dgm:prSet presAssocID="{AD22E878-C985-45C1-B987-042FD3A8A944}" presName="circ6" presStyleLbl="vennNode1" presStyleIdx="5" presStyleCnt="6"/>
      <dgm:spPr/>
      <dgm:t>
        <a:bodyPr/>
        <a:lstStyle/>
        <a:p>
          <a:endParaRPr lang="en-US"/>
        </a:p>
      </dgm:t>
    </dgm:pt>
    <dgm:pt modelId="{48DF41A8-4006-4F17-B34E-6039F62A3B2A}" type="pres">
      <dgm:prSet presAssocID="{AD22E878-C985-45C1-B987-042FD3A8A944}" presName="circ6Tx" presStyleLbl="revTx" presStyleIdx="0" presStyleCnt="0">
        <dgm:presLayoutVars>
          <dgm:chMax val="0"/>
          <dgm:chPref val="0"/>
          <dgm:bulletEnabled val="1"/>
        </dgm:presLayoutVars>
      </dgm:prSet>
      <dgm:spPr/>
      <dgm:t>
        <a:bodyPr/>
        <a:lstStyle/>
        <a:p>
          <a:endParaRPr lang="en-US"/>
        </a:p>
      </dgm:t>
    </dgm:pt>
  </dgm:ptLst>
  <dgm:cxnLst>
    <dgm:cxn modelId="{CF1B8742-2208-4A33-AB9D-E195FA5E9317}" srcId="{841F511E-3495-40CD-B77D-01411EEF67B6}" destId="{43A2BCE4-55C6-48B1-A71B-14F89D0B6332}" srcOrd="2" destOrd="0" parTransId="{31ED1AA9-6742-4ABB-AFD5-E48A1FB12737}" sibTransId="{5FA3EDE6-D996-4198-A044-9D2737AF6C83}"/>
    <dgm:cxn modelId="{560E3F09-9701-4CB9-AE67-67C3C6818599}" srcId="{841F511E-3495-40CD-B77D-01411EEF67B6}" destId="{902FAF4E-52FC-4944-8C39-66C1F5EE9D63}" srcOrd="3" destOrd="0" parTransId="{F792F2AE-E10B-4CD1-BBBB-F8279BD8D3D2}" sibTransId="{050368BA-26AE-4157-9184-671D50F10B26}"/>
    <dgm:cxn modelId="{C619A8A8-14CC-40D4-AD47-A5163754CA22}" type="presOf" srcId="{841F511E-3495-40CD-B77D-01411EEF67B6}" destId="{C73B057B-402B-4FFA-91F5-ACE1DA862D0A}" srcOrd="0" destOrd="0" presId="urn:microsoft.com/office/officeart/2005/8/layout/venn1"/>
    <dgm:cxn modelId="{FFDA79E7-D0AF-4960-A1C9-A7FEB82DE24A}" type="presOf" srcId="{7C092082-DBEC-449A-8BF2-7BA82A066530}" destId="{9929E722-B70A-488F-BC8D-C18AE8C6F01E}" srcOrd="0" destOrd="0" presId="urn:microsoft.com/office/officeart/2005/8/layout/venn1"/>
    <dgm:cxn modelId="{26D8E4D1-D849-4882-AF29-C2BFE2780F5D}" srcId="{841F511E-3495-40CD-B77D-01411EEF67B6}" destId="{96B36EA4-9FA0-4718-99A8-48865AC2EFF0}" srcOrd="4" destOrd="0" parTransId="{CB09D2D9-079C-4C46-9AB9-06C28CF875BE}" sibTransId="{BF702D61-30DC-4C05-8D6F-E9E6BBF01CAB}"/>
    <dgm:cxn modelId="{2B5F7C1F-FA39-4D7B-9523-71820C8F659C}" type="presOf" srcId="{902FAF4E-52FC-4944-8C39-66C1F5EE9D63}" destId="{BB56606D-DC76-409A-B457-9173CFAC940E}" srcOrd="0" destOrd="0" presId="urn:microsoft.com/office/officeart/2005/8/layout/venn1"/>
    <dgm:cxn modelId="{B98158D8-2275-4A7A-8684-9C0786223FFD}" type="presOf" srcId="{AD22E878-C985-45C1-B987-042FD3A8A944}" destId="{48DF41A8-4006-4F17-B34E-6039F62A3B2A}" srcOrd="0" destOrd="0" presId="urn:microsoft.com/office/officeart/2005/8/layout/venn1"/>
    <dgm:cxn modelId="{A2ECCBDA-436F-439F-8D21-AC8271AD04EC}" type="presOf" srcId="{2036D821-207D-442F-AB20-AF2ACF7156D6}" destId="{9A3F7819-E233-4EF6-8A55-7D3CEFCBEC9C}" srcOrd="0" destOrd="0" presId="urn:microsoft.com/office/officeart/2005/8/layout/venn1"/>
    <dgm:cxn modelId="{59B10AC8-DEF9-4C15-BDFF-89C367BAE9BC}" type="presOf" srcId="{43A2BCE4-55C6-48B1-A71B-14F89D0B6332}" destId="{858628F5-4457-49EA-8C01-81E0825D5A8D}" srcOrd="0" destOrd="0" presId="urn:microsoft.com/office/officeart/2005/8/layout/venn1"/>
    <dgm:cxn modelId="{5ED89698-7F78-4F9C-9781-F46A7BC6A9DA}" srcId="{841F511E-3495-40CD-B77D-01411EEF67B6}" destId="{7C092082-DBEC-449A-8BF2-7BA82A066530}" srcOrd="0" destOrd="0" parTransId="{C4628FC7-1E1A-453C-9B26-DD068D2B3DD3}" sibTransId="{AD1F24D3-52A7-4117-AC76-C89BFF849F69}"/>
    <dgm:cxn modelId="{E62FF0A0-47CD-4986-A513-70E51257B79C}" srcId="{841F511E-3495-40CD-B77D-01411EEF67B6}" destId="{AD22E878-C985-45C1-B987-042FD3A8A944}" srcOrd="5" destOrd="0" parTransId="{72F31C4A-9A83-4BF7-BBBC-EA6BC2A66C30}" sibTransId="{2ABDC678-9351-4FAC-8D77-1746C169C5EE}"/>
    <dgm:cxn modelId="{CDF7E825-0A71-4B83-A2B2-D58221D945C8}" type="presOf" srcId="{96B36EA4-9FA0-4718-99A8-48865AC2EFF0}" destId="{ECE15553-792F-4C9A-95E3-79BF2027F55E}" srcOrd="0" destOrd="0" presId="urn:microsoft.com/office/officeart/2005/8/layout/venn1"/>
    <dgm:cxn modelId="{5E5E7C1F-AFA5-4E68-B9DF-7671F8BAB87E}" srcId="{841F511E-3495-40CD-B77D-01411EEF67B6}" destId="{2036D821-207D-442F-AB20-AF2ACF7156D6}" srcOrd="1" destOrd="0" parTransId="{4EE5AC1D-178E-49DA-85A7-FE2DB213B726}" sibTransId="{69AE592D-A57F-4832-8F17-8C1CE0324DE3}"/>
    <dgm:cxn modelId="{B5F4B92E-1AA0-401B-B504-ED40D0312FE4}" type="presParOf" srcId="{C73B057B-402B-4FFA-91F5-ACE1DA862D0A}" destId="{2BCF70AD-B14E-4C7F-878D-729EF4BCC059}" srcOrd="0" destOrd="0" presId="urn:microsoft.com/office/officeart/2005/8/layout/venn1"/>
    <dgm:cxn modelId="{322EED6B-80CE-4243-8A2A-E15D69966D7A}" type="presParOf" srcId="{C73B057B-402B-4FFA-91F5-ACE1DA862D0A}" destId="{9929E722-B70A-488F-BC8D-C18AE8C6F01E}" srcOrd="1" destOrd="0" presId="urn:microsoft.com/office/officeart/2005/8/layout/venn1"/>
    <dgm:cxn modelId="{E0DBEE9B-967E-4353-BDC0-5C916FF5AA32}" type="presParOf" srcId="{C73B057B-402B-4FFA-91F5-ACE1DA862D0A}" destId="{FC78AAB4-0107-4272-9445-AA51F8F9F555}" srcOrd="2" destOrd="0" presId="urn:microsoft.com/office/officeart/2005/8/layout/venn1"/>
    <dgm:cxn modelId="{F3EDB445-5FEE-4011-A71D-95DF05E40997}" type="presParOf" srcId="{C73B057B-402B-4FFA-91F5-ACE1DA862D0A}" destId="{9A3F7819-E233-4EF6-8A55-7D3CEFCBEC9C}" srcOrd="3" destOrd="0" presId="urn:microsoft.com/office/officeart/2005/8/layout/venn1"/>
    <dgm:cxn modelId="{0B32B414-551A-4C96-83D1-FDC31D70DE8C}" type="presParOf" srcId="{C73B057B-402B-4FFA-91F5-ACE1DA862D0A}" destId="{5B378700-09EF-4E4B-8266-04B5CD5AFAED}" srcOrd="4" destOrd="0" presId="urn:microsoft.com/office/officeart/2005/8/layout/venn1"/>
    <dgm:cxn modelId="{B0EEE2BB-0DFE-4CCB-AD12-6B672E1C33AB}" type="presParOf" srcId="{C73B057B-402B-4FFA-91F5-ACE1DA862D0A}" destId="{858628F5-4457-49EA-8C01-81E0825D5A8D}" srcOrd="5" destOrd="0" presId="urn:microsoft.com/office/officeart/2005/8/layout/venn1"/>
    <dgm:cxn modelId="{CF8F500C-A33B-455D-9162-65B476A59452}" type="presParOf" srcId="{C73B057B-402B-4FFA-91F5-ACE1DA862D0A}" destId="{1141597D-8535-4A18-9C90-813FDFCA11DB}" srcOrd="6" destOrd="0" presId="urn:microsoft.com/office/officeart/2005/8/layout/venn1"/>
    <dgm:cxn modelId="{DFE2CC53-9B47-4FD0-8A35-BC428ADACBC6}" type="presParOf" srcId="{C73B057B-402B-4FFA-91F5-ACE1DA862D0A}" destId="{BB56606D-DC76-409A-B457-9173CFAC940E}" srcOrd="7" destOrd="0" presId="urn:microsoft.com/office/officeart/2005/8/layout/venn1"/>
    <dgm:cxn modelId="{F31A9F08-E78E-47FD-813D-076493FCA5B3}" type="presParOf" srcId="{C73B057B-402B-4FFA-91F5-ACE1DA862D0A}" destId="{1B774643-2BC1-4370-883F-66B7BC26AEBB}" srcOrd="8" destOrd="0" presId="urn:microsoft.com/office/officeart/2005/8/layout/venn1"/>
    <dgm:cxn modelId="{C20B90B1-C562-4793-9085-0F0B95AB0D35}" type="presParOf" srcId="{C73B057B-402B-4FFA-91F5-ACE1DA862D0A}" destId="{ECE15553-792F-4C9A-95E3-79BF2027F55E}" srcOrd="9" destOrd="0" presId="urn:microsoft.com/office/officeart/2005/8/layout/venn1"/>
    <dgm:cxn modelId="{12BC3829-40D6-4046-8837-02D973D288AE}" type="presParOf" srcId="{C73B057B-402B-4FFA-91F5-ACE1DA862D0A}" destId="{45D40B48-DFDB-4182-BC56-23B9D47DA525}" srcOrd="10" destOrd="0" presId="urn:microsoft.com/office/officeart/2005/8/layout/venn1"/>
    <dgm:cxn modelId="{4DFEDC59-E7B7-49D8-BCCA-155B05078C8D}" type="presParOf" srcId="{C73B057B-402B-4FFA-91F5-ACE1DA862D0A}" destId="{48DF41A8-4006-4F17-B34E-6039F62A3B2A}" srcOrd="11"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F70AD-B14E-4C7F-878D-729EF4BCC059}">
      <dsp:nvSpPr>
        <dsp:cNvPr id="0" name=""/>
        <dsp:cNvSpPr/>
      </dsp:nvSpPr>
      <dsp:spPr>
        <a:xfrm>
          <a:off x="1844551" y="581839"/>
          <a:ext cx="779493" cy="7794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929E722-B70A-488F-BC8D-C18AE8C6F01E}">
      <dsp:nvSpPr>
        <dsp:cNvPr id="0" name=""/>
        <dsp:cNvSpPr/>
      </dsp:nvSpPr>
      <dsp:spPr>
        <a:xfrm>
          <a:off x="1747114" y="0"/>
          <a:ext cx="974366" cy="5307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IN" sz="1600" kern="1200" dirty="0" smtClean="0"/>
            <a:t>Availability of AHF</a:t>
          </a:r>
          <a:endParaRPr lang="en-US" sz="1600" kern="1200" dirty="0"/>
        </a:p>
      </dsp:txBody>
      <dsp:txXfrm>
        <a:off x="1747114" y="0"/>
        <a:ext cx="974366" cy="530783"/>
      </dsp:txXfrm>
    </dsp:sp>
    <dsp:sp modelId="{FC78AAB4-0107-4272-9445-AA51F8F9F555}">
      <dsp:nvSpPr>
        <dsp:cNvPr id="0" name=""/>
        <dsp:cNvSpPr/>
      </dsp:nvSpPr>
      <dsp:spPr>
        <a:xfrm>
          <a:off x="2097562" y="727931"/>
          <a:ext cx="779493" cy="7794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A3F7819-E233-4EF6-8A55-7D3CEFCBEC9C}">
      <dsp:nvSpPr>
        <dsp:cNvPr id="0" name=""/>
        <dsp:cNvSpPr/>
      </dsp:nvSpPr>
      <dsp:spPr>
        <a:xfrm>
          <a:off x="2814210" y="505508"/>
          <a:ext cx="1164689" cy="5813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IN" sz="1600" kern="1200" dirty="0" smtClean="0"/>
            <a:t>On demand/Prophylactic treatment</a:t>
          </a:r>
          <a:endParaRPr lang="en-US" sz="1600" kern="1200" dirty="0"/>
        </a:p>
      </dsp:txBody>
      <dsp:txXfrm>
        <a:off x="2814210" y="505508"/>
        <a:ext cx="1164689" cy="581334"/>
      </dsp:txXfrm>
    </dsp:sp>
    <dsp:sp modelId="{5B378700-09EF-4E4B-8266-04B5CD5AFAED}">
      <dsp:nvSpPr>
        <dsp:cNvPr id="0" name=""/>
        <dsp:cNvSpPr/>
      </dsp:nvSpPr>
      <dsp:spPr>
        <a:xfrm>
          <a:off x="2097562" y="1020115"/>
          <a:ext cx="779493" cy="7794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58628F5-4457-49EA-8C01-81E0825D5A8D}">
      <dsp:nvSpPr>
        <dsp:cNvPr id="0" name=""/>
        <dsp:cNvSpPr/>
      </dsp:nvSpPr>
      <dsp:spPr>
        <a:xfrm>
          <a:off x="2934867" y="1372454"/>
          <a:ext cx="923374" cy="64957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IN" sz="1600" kern="1200" dirty="0" smtClean="0"/>
            <a:t>Support therapy</a:t>
          </a:r>
          <a:endParaRPr lang="en-US" sz="1600" kern="1200" dirty="0"/>
        </a:p>
      </dsp:txBody>
      <dsp:txXfrm>
        <a:off x="2934867" y="1372454"/>
        <a:ext cx="923374" cy="649577"/>
      </dsp:txXfrm>
    </dsp:sp>
    <dsp:sp modelId="{1141597D-8535-4A18-9C90-813FDFCA11DB}">
      <dsp:nvSpPr>
        <dsp:cNvPr id="0" name=""/>
        <dsp:cNvSpPr/>
      </dsp:nvSpPr>
      <dsp:spPr>
        <a:xfrm>
          <a:off x="1844551" y="1166459"/>
          <a:ext cx="779493" cy="7794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B56606D-DC76-409A-B457-9173CFAC940E}">
      <dsp:nvSpPr>
        <dsp:cNvPr id="0" name=""/>
        <dsp:cNvSpPr/>
      </dsp:nvSpPr>
      <dsp:spPr>
        <a:xfrm>
          <a:off x="1437334" y="1996756"/>
          <a:ext cx="1593927" cy="5307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IN" sz="1600" kern="1200" dirty="0" smtClean="0"/>
            <a:t>Coagulation laboratories</a:t>
          </a:r>
          <a:endParaRPr lang="en-IN" sz="1600" kern="1200" dirty="0"/>
        </a:p>
      </dsp:txBody>
      <dsp:txXfrm>
        <a:off x="1437334" y="1996756"/>
        <a:ext cx="1593927" cy="530783"/>
      </dsp:txXfrm>
    </dsp:sp>
    <dsp:sp modelId="{1B774643-2BC1-4370-883F-66B7BC26AEBB}">
      <dsp:nvSpPr>
        <dsp:cNvPr id="0" name=""/>
        <dsp:cNvSpPr/>
      </dsp:nvSpPr>
      <dsp:spPr>
        <a:xfrm>
          <a:off x="1591541" y="1020115"/>
          <a:ext cx="779493" cy="7794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CE15553-792F-4C9A-95E3-79BF2027F55E}">
      <dsp:nvSpPr>
        <dsp:cNvPr id="0" name=""/>
        <dsp:cNvSpPr/>
      </dsp:nvSpPr>
      <dsp:spPr>
        <a:xfrm>
          <a:off x="610353" y="1372454"/>
          <a:ext cx="923374" cy="64957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IN" sz="1600" kern="1200" dirty="0" smtClean="0"/>
            <a:t>Training program</a:t>
          </a:r>
          <a:endParaRPr lang="en-US" sz="1600" kern="1200" dirty="0"/>
        </a:p>
      </dsp:txBody>
      <dsp:txXfrm>
        <a:off x="610353" y="1372454"/>
        <a:ext cx="923374" cy="649577"/>
      </dsp:txXfrm>
    </dsp:sp>
    <dsp:sp modelId="{45D40B48-DFDB-4182-BC56-23B9D47DA525}">
      <dsp:nvSpPr>
        <dsp:cNvPr id="0" name=""/>
        <dsp:cNvSpPr/>
      </dsp:nvSpPr>
      <dsp:spPr>
        <a:xfrm>
          <a:off x="1591541" y="727931"/>
          <a:ext cx="779493" cy="7794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8DF41A8-4006-4F17-B34E-6039F62A3B2A}">
      <dsp:nvSpPr>
        <dsp:cNvPr id="0" name=""/>
        <dsp:cNvSpPr/>
      </dsp:nvSpPr>
      <dsp:spPr>
        <a:xfrm>
          <a:off x="610353" y="505508"/>
          <a:ext cx="923374" cy="64957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IN" sz="1600" kern="1200" dirty="0" smtClean="0"/>
            <a:t>Research activity</a:t>
          </a:r>
          <a:endParaRPr lang="en-US" sz="1600" kern="1200" dirty="0"/>
        </a:p>
      </dsp:txBody>
      <dsp:txXfrm>
        <a:off x="610353" y="505508"/>
        <a:ext cx="923374" cy="649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F70AD-B14E-4C7F-878D-729EF4BCC059}">
      <dsp:nvSpPr>
        <dsp:cNvPr id="0" name=""/>
        <dsp:cNvSpPr/>
      </dsp:nvSpPr>
      <dsp:spPr>
        <a:xfrm>
          <a:off x="1844551" y="581839"/>
          <a:ext cx="779493" cy="7794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929E722-B70A-488F-BC8D-C18AE8C6F01E}">
      <dsp:nvSpPr>
        <dsp:cNvPr id="0" name=""/>
        <dsp:cNvSpPr/>
      </dsp:nvSpPr>
      <dsp:spPr>
        <a:xfrm>
          <a:off x="1747114" y="0"/>
          <a:ext cx="974366" cy="5307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IN" sz="1600" kern="1200" dirty="0" smtClean="0"/>
            <a:t>Availability of AHF</a:t>
          </a:r>
          <a:endParaRPr lang="en-US" sz="1600" kern="1200" dirty="0"/>
        </a:p>
      </dsp:txBody>
      <dsp:txXfrm>
        <a:off x="1747114" y="0"/>
        <a:ext cx="974366" cy="530783"/>
      </dsp:txXfrm>
    </dsp:sp>
    <dsp:sp modelId="{FC78AAB4-0107-4272-9445-AA51F8F9F555}">
      <dsp:nvSpPr>
        <dsp:cNvPr id="0" name=""/>
        <dsp:cNvSpPr/>
      </dsp:nvSpPr>
      <dsp:spPr>
        <a:xfrm>
          <a:off x="2097562" y="727931"/>
          <a:ext cx="779493" cy="7794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A3F7819-E233-4EF6-8A55-7D3CEFCBEC9C}">
      <dsp:nvSpPr>
        <dsp:cNvPr id="0" name=""/>
        <dsp:cNvSpPr/>
      </dsp:nvSpPr>
      <dsp:spPr>
        <a:xfrm>
          <a:off x="2814210" y="505508"/>
          <a:ext cx="1164689" cy="5813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IN" sz="1600" kern="1200" dirty="0" smtClean="0"/>
            <a:t>On demand/Prophylactic treatment</a:t>
          </a:r>
          <a:endParaRPr lang="en-US" sz="1600" kern="1200" dirty="0"/>
        </a:p>
      </dsp:txBody>
      <dsp:txXfrm>
        <a:off x="2814210" y="505508"/>
        <a:ext cx="1164689" cy="581334"/>
      </dsp:txXfrm>
    </dsp:sp>
    <dsp:sp modelId="{5B378700-09EF-4E4B-8266-04B5CD5AFAED}">
      <dsp:nvSpPr>
        <dsp:cNvPr id="0" name=""/>
        <dsp:cNvSpPr/>
      </dsp:nvSpPr>
      <dsp:spPr>
        <a:xfrm>
          <a:off x="2097562" y="1020115"/>
          <a:ext cx="779493" cy="7794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58628F5-4457-49EA-8C01-81E0825D5A8D}">
      <dsp:nvSpPr>
        <dsp:cNvPr id="0" name=""/>
        <dsp:cNvSpPr/>
      </dsp:nvSpPr>
      <dsp:spPr>
        <a:xfrm>
          <a:off x="2934867" y="1372454"/>
          <a:ext cx="923374" cy="64957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IN" sz="1600" kern="1200" dirty="0" smtClean="0"/>
            <a:t>Support therapy</a:t>
          </a:r>
          <a:endParaRPr lang="en-US" sz="1600" kern="1200" dirty="0"/>
        </a:p>
      </dsp:txBody>
      <dsp:txXfrm>
        <a:off x="2934867" y="1372454"/>
        <a:ext cx="923374" cy="649577"/>
      </dsp:txXfrm>
    </dsp:sp>
    <dsp:sp modelId="{1141597D-8535-4A18-9C90-813FDFCA11DB}">
      <dsp:nvSpPr>
        <dsp:cNvPr id="0" name=""/>
        <dsp:cNvSpPr/>
      </dsp:nvSpPr>
      <dsp:spPr>
        <a:xfrm>
          <a:off x="1844551" y="1166459"/>
          <a:ext cx="779493" cy="7794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B56606D-DC76-409A-B457-9173CFAC940E}">
      <dsp:nvSpPr>
        <dsp:cNvPr id="0" name=""/>
        <dsp:cNvSpPr/>
      </dsp:nvSpPr>
      <dsp:spPr>
        <a:xfrm>
          <a:off x="1437334" y="1996756"/>
          <a:ext cx="1593927" cy="5307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IN" sz="1600" kern="1200" dirty="0" smtClean="0"/>
            <a:t>Coagulation laboratories</a:t>
          </a:r>
          <a:endParaRPr lang="en-IN" sz="1600" kern="1200" dirty="0"/>
        </a:p>
      </dsp:txBody>
      <dsp:txXfrm>
        <a:off x="1437334" y="1996756"/>
        <a:ext cx="1593927" cy="530783"/>
      </dsp:txXfrm>
    </dsp:sp>
    <dsp:sp modelId="{1B774643-2BC1-4370-883F-66B7BC26AEBB}">
      <dsp:nvSpPr>
        <dsp:cNvPr id="0" name=""/>
        <dsp:cNvSpPr/>
      </dsp:nvSpPr>
      <dsp:spPr>
        <a:xfrm>
          <a:off x="1591541" y="1020115"/>
          <a:ext cx="779493" cy="7794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CE15553-792F-4C9A-95E3-79BF2027F55E}">
      <dsp:nvSpPr>
        <dsp:cNvPr id="0" name=""/>
        <dsp:cNvSpPr/>
      </dsp:nvSpPr>
      <dsp:spPr>
        <a:xfrm>
          <a:off x="610353" y="1372454"/>
          <a:ext cx="923374" cy="64957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IN" sz="1600" kern="1200" dirty="0" smtClean="0"/>
            <a:t>Training program</a:t>
          </a:r>
          <a:endParaRPr lang="en-US" sz="1600" kern="1200" dirty="0"/>
        </a:p>
      </dsp:txBody>
      <dsp:txXfrm>
        <a:off x="610353" y="1372454"/>
        <a:ext cx="923374" cy="649577"/>
      </dsp:txXfrm>
    </dsp:sp>
    <dsp:sp modelId="{45D40B48-DFDB-4182-BC56-23B9D47DA525}">
      <dsp:nvSpPr>
        <dsp:cNvPr id="0" name=""/>
        <dsp:cNvSpPr/>
      </dsp:nvSpPr>
      <dsp:spPr>
        <a:xfrm>
          <a:off x="1591541" y="727931"/>
          <a:ext cx="779493" cy="7794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8DF41A8-4006-4F17-B34E-6039F62A3B2A}">
      <dsp:nvSpPr>
        <dsp:cNvPr id="0" name=""/>
        <dsp:cNvSpPr/>
      </dsp:nvSpPr>
      <dsp:spPr>
        <a:xfrm>
          <a:off x="610353" y="505508"/>
          <a:ext cx="923374" cy="64957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IN" sz="1600" kern="1200" dirty="0" smtClean="0"/>
            <a:t>Research activity</a:t>
          </a:r>
          <a:endParaRPr lang="en-US" sz="1600" kern="1200" dirty="0"/>
        </a:p>
      </dsp:txBody>
      <dsp:txXfrm>
        <a:off x="610353" y="505508"/>
        <a:ext cx="923374" cy="6495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21023-9C36-4070-AE69-382CC3B92EE4}">
      <dsp:nvSpPr>
        <dsp:cNvPr id="0" name=""/>
        <dsp:cNvSpPr/>
      </dsp:nvSpPr>
      <dsp:spPr>
        <a:xfrm>
          <a:off x="699" y="1460"/>
          <a:ext cx="6094601"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l" defTabSz="2444750">
            <a:lnSpc>
              <a:spcPct val="90000"/>
            </a:lnSpc>
            <a:spcBef>
              <a:spcPct val="0"/>
            </a:spcBef>
            <a:spcAft>
              <a:spcPct val="35000"/>
            </a:spcAft>
          </a:pPr>
          <a:r>
            <a:rPr lang="en-IN" sz="5500" kern="1200" dirty="0" smtClean="0"/>
            <a:t>Customers</a:t>
          </a:r>
          <a:endParaRPr lang="en-US" sz="5500" kern="1200" dirty="0"/>
        </a:p>
      </dsp:txBody>
      <dsp:txXfrm>
        <a:off x="38245" y="39006"/>
        <a:ext cx="6019509" cy="1206814"/>
      </dsp:txXfrm>
    </dsp:sp>
    <dsp:sp modelId="{21229169-93C8-4EB4-A839-DDB704D850F4}">
      <dsp:nvSpPr>
        <dsp:cNvPr id="0" name=""/>
        <dsp:cNvSpPr/>
      </dsp:nvSpPr>
      <dsp:spPr>
        <a:xfrm>
          <a:off x="699" y="1391046"/>
          <a:ext cx="3981182"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t>Agents</a:t>
          </a:r>
          <a:endParaRPr lang="en-US" sz="2000" kern="1200" dirty="0"/>
        </a:p>
      </dsp:txBody>
      <dsp:txXfrm>
        <a:off x="38245" y="1428592"/>
        <a:ext cx="3906090" cy="1206814"/>
      </dsp:txXfrm>
    </dsp:sp>
    <dsp:sp modelId="{D732037D-BA45-4DB7-A9C6-546E084D9091}">
      <dsp:nvSpPr>
        <dsp:cNvPr id="0" name=""/>
        <dsp:cNvSpPr/>
      </dsp:nvSpPr>
      <dsp:spPr>
        <a:xfrm>
          <a:off x="699" y="2780633"/>
          <a:ext cx="1949648"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dirty="0" smtClean="0"/>
            <a:t>Correct Information</a:t>
          </a:r>
          <a:endParaRPr lang="en-US" sz="1900" kern="1200" dirty="0"/>
        </a:p>
      </dsp:txBody>
      <dsp:txXfrm>
        <a:off x="38245" y="2818179"/>
        <a:ext cx="1874556" cy="1206814"/>
      </dsp:txXfrm>
    </dsp:sp>
    <dsp:sp modelId="{9DBB65FF-0FCA-4753-AA14-CC9489DDB148}">
      <dsp:nvSpPr>
        <dsp:cNvPr id="0" name=""/>
        <dsp:cNvSpPr/>
      </dsp:nvSpPr>
      <dsp:spPr>
        <a:xfrm>
          <a:off x="2032233" y="2780633"/>
          <a:ext cx="1949648"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dirty="0" smtClean="0"/>
            <a:t>Less Frauds</a:t>
          </a:r>
          <a:endParaRPr lang="en-US" sz="1900" kern="1200" dirty="0"/>
        </a:p>
      </dsp:txBody>
      <dsp:txXfrm>
        <a:off x="2069779" y="2818179"/>
        <a:ext cx="1874556" cy="1206814"/>
      </dsp:txXfrm>
    </dsp:sp>
    <dsp:sp modelId="{054545B5-A578-40FC-BE12-F841AD9E3A86}">
      <dsp:nvSpPr>
        <dsp:cNvPr id="0" name=""/>
        <dsp:cNvSpPr/>
      </dsp:nvSpPr>
      <dsp:spPr>
        <a:xfrm>
          <a:off x="4145652" y="1391046"/>
          <a:ext cx="1949648"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t>Faster Reimbursement process</a:t>
          </a:r>
          <a:endParaRPr lang="en-US" sz="2000" kern="1200" dirty="0"/>
        </a:p>
      </dsp:txBody>
      <dsp:txXfrm>
        <a:off x="4183198" y="1428592"/>
        <a:ext cx="1874556" cy="1206814"/>
      </dsp:txXfrm>
    </dsp:sp>
    <dsp:sp modelId="{4BE5006A-A4EF-4898-B4A4-113946ED26DB}">
      <dsp:nvSpPr>
        <dsp:cNvPr id="0" name=""/>
        <dsp:cNvSpPr/>
      </dsp:nvSpPr>
      <dsp:spPr>
        <a:xfrm>
          <a:off x="4145652" y="2780633"/>
          <a:ext cx="1949648"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dirty="0" smtClean="0"/>
            <a:t>Less</a:t>
          </a:r>
          <a:r>
            <a:rPr lang="en-IN" sz="1900" kern="1200" baseline="0" dirty="0" smtClean="0"/>
            <a:t> service calls </a:t>
          </a:r>
          <a:r>
            <a:rPr lang="en-IN" sz="1900" kern="1200" baseline="0" dirty="0" smtClean="0"/>
            <a:t>and Complains addressed at earliest</a:t>
          </a:r>
          <a:endParaRPr lang="en-US" sz="1900" kern="1200" dirty="0"/>
        </a:p>
      </dsp:txBody>
      <dsp:txXfrm>
        <a:off x="4183198" y="2818179"/>
        <a:ext cx="1874556" cy="12068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F70AD-B14E-4C7F-878D-729EF4BCC059}">
      <dsp:nvSpPr>
        <dsp:cNvPr id="0" name=""/>
        <dsp:cNvSpPr/>
      </dsp:nvSpPr>
      <dsp:spPr>
        <a:xfrm>
          <a:off x="1844551" y="581839"/>
          <a:ext cx="779493" cy="7794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929E722-B70A-488F-BC8D-C18AE8C6F01E}">
      <dsp:nvSpPr>
        <dsp:cNvPr id="0" name=""/>
        <dsp:cNvSpPr/>
      </dsp:nvSpPr>
      <dsp:spPr>
        <a:xfrm>
          <a:off x="1747114" y="0"/>
          <a:ext cx="974366" cy="5307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IN" sz="1600" kern="1200" dirty="0" smtClean="0"/>
            <a:t>Availability of AHF</a:t>
          </a:r>
          <a:endParaRPr lang="en-US" sz="1600" kern="1200" dirty="0"/>
        </a:p>
      </dsp:txBody>
      <dsp:txXfrm>
        <a:off x="1747114" y="0"/>
        <a:ext cx="974366" cy="530783"/>
      </dsp:txXfrm>
    </dsp:sp>
    <dsp:sp modelId="{FC78AAB4-0107-4272-9445-AA51F8F9F555}">
      <dsp:nvSpPr>
        <dsp:cNvPr id="0" name=""/>
        <dsp:cNvSpPr/>
      </dsp:nvSpPr>
      <dsp:spPr>
        <a:xfrm>
          <a:off x="2097562" y="727931"/>
          <a:ext cx="779493" cy="7794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A3F7819-E233-4EF6-8A55-7D3CEFCBEC9C}">
      <dsp:nvSpPr>
        <dsp:cNvPr id="0" name=""/>
        <dsp:cNvSpPr/>
      </dsp:nvSpPr>
      <dsp:spPr>
        <a:xfrm>
          <a:off x="2814210" y="505508"/>
          <a:ext cx="1164689" cy="5813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IN" sz="1600" kern="1200" dirty="0" smtClean="0"/>
            <a:t>On demand/Prophylactic treatment</a:t>
          </a:r>
          <a:endParaRPr lang="en-US" sz="1600" kern="1200" dirty="0"/>
        </a:p>
      </dsp:txBody>
      <dsp:txXfrm>
        <a:off x="2814210" y="505508"/>
        <a:ext cx="1164689" cy="581334"/>
      </dsp:txXfrm>
    </dsp:sp>
    <dsp:sp modelId="{5B378700-09EF-4E4B-8266-04B5CD5AFAED}">
      <dsp:nvSpPr>
        <dsp:cNvPr id="0" name=""/>
        <dsp:cNvSpPr/>
      </dsp:nvSpPr>
      <dsp:spPr>
        <a:xfrm>
          <a:off x="2097562" y="1020115"/>
          <a:ext cx="779493" cy="7794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58628F5-4457-49EA-8C01-81E0825D5A8D}">
      <dsp:nvSpPr>
        <dsp:cNvPr id="0" name=""/>
        <dsp:cNvSpPr/>
      </dsp:nvSpPr>
      <dsp:spPr>
        <a:xfrm>
          <a:off x="2934867" y="1372454"/>
          <a:ext cx="923374" cy="64957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IN" sz="1600" kern="1200" dirty="0" smtClean="0"/>
            <a:t>Support therapy</a:t>
          </a:r>
          <a:endParaRPr lang="en-US" sz="1600" kern="1200" dirty="0"/>
        </a:p>
      </dsp:txBody>
      <dsp:txXfrm>
        <a:off x="2934867" y="1372454"/>
        <a:ext cx="923374" cy="649577"/>
      </dsp:txXfrm>
    </dsp:sp>
    <dsp:sp modelId="{1141597D-8535-4A18-9C90-813FDFCA11DB}">
      <dsp:nvSpPr>
        <dsp:cNvPr id="0" name=""/>
        <dsp:cNvSpPr/>
      </dsp:nvSpPr>
      <dsp:spPr>
        <a:xfrm>
          <a:off x="1844551" y="1166459"/>
          <a:ext cx="779493" cy="7794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B56606D-DC76-409A-B457-9173CFAC940E}">
      <dsp:nvSpPr>
        <dsp:cNvPr id="0" name=""/>
        <dsp:cNvSpPr/>
      </dsp:nvSpPr>
      <dsp:spPr>
        <a:xfrm>
          <a:off x="1437334" y="1996756"/>
          <a:ext cx="1593927" cy="5307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IN" sz="1600" kern="1200" dirty="0" smtClean="0"/>
            <a:t>Coagulation laboratories</a:t>
          </a:r>
          <a:endParaRPr lang="en-IN" sz="1600" kern="1200" dirty="0"/>
        </a:p>
      </dsp:txBody>
      <dsp:txXfrm>
        <a:off x="1437334" y="1996756"/>
        <a:ext cx="1593927" cy="530783"/>
      </dsp:txXfrm>
    </dsp:sp>
    <dsp:sp modelId="{1B774643-2BC1-4370-883F-66B7BC26AEBB}">
      <dsp:nvSpPr>
        <dsp:cNvPr id="0" name=""/>
        <dsp:cNvSpPr/>
      </dsp:nvSpPr>
      <dsp:spPr>
        <a:xfrm>
          <a:off x="1591541" y="1020115"/>
          <a:ext cx="779493" cy="7794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CE15553-792F-4C9A-95E3-79BF2027F55E}">
      <dsp:nvSpPr>
        <dsp:cNvPr id="0" name=""/>
        <dsp:cNvSpPr/>
      </dsp:nvSpPr>
      <dsp:spPr>
        <a:xfrm>
          <a:off x="610353" y="1372454"/>
          <a:ext cx="923374" cy="64957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IN" sz="1600" kern="1200" dirty="0" smtClean="0"/>
            <a:t>Training program</a:t>
          </a:r>
          <a:endParaRPr lang="en-US" sz="1600" kern="1200" dirty="0"/>
        </a:p>
      </dsp:txBody>
      <dsp:txXfrm>
        <a:off x="610353" y="1372454"/>
        <a:ext cx="923374" cy="649577"/>
      </dsp:txXfrm>
    </dsp:sp>
    <dsp:sp modelId="{45D40B48-DFDB-4182-BC56-23B9D47DA525}">
      <dsp:nvSpPr>
        <dsp:cNvPr id="0" name=""/>
        <dsp:cNvSpPr/>
      </dsp:nvSpPr>
      <dsp:spPr>
        <a:xfrm>
          <a:off x="1591541" y="727931"/>
          <a:ext cx="779493" cy="7794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8DF41A8-4006-4F17-B34E-6039F62A3B2A}">
      <dsp:nvSpPr>
        <dsp:cNvPr id="0" name=""/>
        <dsp:cNvSpPr/>
      </dsp:nvSpPr>
      <dsp:spPr>
        <a:xfrm>
          <a:off x="610353" y="505508"/>
          <a:ext cx="923374" cy="64957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IN" sz="1600" kern="1200" dirty="0" smtClean="0"/>
            <a:t>Research activity</a:t>
          </a:r>
          <a:endParaRPr lang="en-US" sz="1600" kern="1200" dirty="0"/>
        </a:p>
      </dsp:txBody>
      <dsp:txXfrm>
        <a:off x="610353" y="505508"/>
        <a:ext cx="923374" cy="6495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1FBEF-D0C4-4206-9F2E-A76C60ACFDD9}">
      <dsp:nvSpPr>
        <dsp:cNvPr id="0" name=""/>
        <dsp:cNvSpPr/>
      </dsp:nvSpPr>
      <dsp:spPr>
        <a:xfrm>
          <a:off x="2856932" y="1498032"/>
          <a:ext cx="1067934" cy="10679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N" sz="1300" kern="1200" dirty="0" smtClean="0"/>
            <a:t>Customers</a:t>
          </a:r>
          <a:endParaRPr lang="en-US" sz="1300" kern="1200" dirty="0"/>
        </a:p>
      </dsp:txBody>
      <dsp:txXfrm>
        <a:off x="3013327" y="1654427"/>
        <a:ext cx="755144" cy="755144"/>
      </dsp:txXfrm>
    </dsp:sp>
    <dsp:sp modelId="{B01C7EA3-042C-4470-AB43-97BE587984EC}">
      <dsp:nvSpPr>
        <dsp:cNvPr id="0" name=""/>
        <dsp:cNvSpPr/>
      </dsp:nvSpPr>
      <dsp:spPr>
        <a:xfrm rot="16200000">
          <a:off x="3277793" y="1109477"/>
          <a:ext cx="226212" cy="3630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311725" y="1216028"/>
        <a:ext cx="158348" cy="217859"/>
      </dsp:txXfrm>
    </dsp:sp>
    <dsp:sp modelId="{E576BD98-C785-450C-A295-9C67BBDFB725}">
      <dsp:nvSpPr>
        <dsp:cNvPr id="0" name=""/>
        <dsp:cNvSpPr/>
      </dsp:nvSpPr>
      <dsp:spPr>
        <a:xfrm>
          <a:off x="2856932" y="3281"/>
          <a:ext cx="1067934" cy="10679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N" sz="1300" kern="1200" dirty="0" smtClean="0"/>
            <a:t>Policy kit</a:t>
          </a:r>
          <a:endParaRPr lang="en-US" sz="1300" kern="1200" dirty="0"/>
        </a:p>
      </dsp:txBody>
      <dsp:txXfrm>
        <a:off x="3013327" y="159676"/>
        <a:ext cx="755144" cy="755144"/>
      </dsp:txXfrm>
    </dsp:sp>
    <dsp:sp modelId="{9F09BB34-DA31-475D-90A7-B4E1E3F2184D}">
      <dsp:nvSpPr>
        <dsp:cNvPr id="0" name=""/>
        <dsp:cNvSpPr/>
      </dsp:nvSpPr>
      <dsp:spPr>
        <a:xfrm>
          <a:off x="4018767" y="1850451"/>
          <a:ext cx="226212" cy="3630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018767" y="1923070"/>
        <a:ext cx="158348" cy="217859"/>
      </dsp:txXfrm>
    </dsp:sp>
    <dsp:sp modelId="{F8582A86-3011-4C27-A1E0-11936CB30478}">
      <dsp:nvSpPr>
        <dsp:cNvPr id="0" name=""/>
        <dsp:cNvSpPr/>
      </dsp:nvSpPr>
      <dsp:spPr>
        <a:xfrm>
          <a:off x="4351684" y="1498032"/>
          <a:ext cx="1067934" cy="10679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N" sz="1300" kern="1200" dirty="0" smtClean="0"/>
            <a:t>Better Coverage</a:t>
          </a:r>
          <a:endParaRPr lang="en-US" sz="1300" kern="1200" dirty="0"/>
        </a:p>
      </dsp:txBody>
      <dsp:txXfrm>
        <a:off x="4508079" y="1654427"/>
        <a:ext cx="755144" cy="755144"/>
      </dsp:txXfrm>
    </dsp:sp>
    <dsp:sp modelId="{677A3135-05A9-4A2D-80F4-AA4FE8447F1A}">
      <dsp:nvSpPr>
        <dsp:cNvPr id="0" name=""/>
        <dsp:cNvSpPr/>
      </dsp:nvSpPr>
      <dsp:spPr>
        <a:xfrm rot="5400000">
          <a:off x="3277793" y="2591424"/>
          <a:ext cx="226212" cy="3630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311725" y="2630111"/>
        <a:ext cx="158348" cy="217859"/>
      </dsp:txXfrm>
    </dsp:sp>
    <dsp:sp modelId="{F1D19D6A-FC5C-4DB2-9D09-719EBD532C32}">
      <dsp:nvSpPr>
        <dsp:cNvPr id="0" name=""/>
        <dsp:cNvSpPr/>
      </dsp:nvSpPr>
      <dsp:spPr>
        <a:xfrm>
          <a:off x="2856932" y="2992784"/>
          <a:ext cx="1067934" cy="10679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N" sz="1300" kern="1200" dirty="0" smtClean="0"/>
            <a:t>Lower premium rates</a:t>
          </a:r>
          <a:endParaRPr lang="en-US" sz="1300" kern="1200" dirty="0"/>
        </a:p>
      </dsp:txBody>
      <dsp:txXfrm>
        <a:off x="3013327" y="3149179"/>
        <a:ext cx="755144" cy="755144"/>
      </dsp:txXfrm>
    </dsp:sp>
    <dsp:sp modelId="{7F89E114-2FB3-4433-BA5E-206B4C80AC1E}">
      <dsp:nvSpPr>
        <dsp:cNvPr id="0" name=""/>
        <dsp:cNvSpPr/>
      </dsp:nvSpPr>
      <dsp:spPr>
        <a:xfrm rot="10800000">
          <a:off x="2536820" y="1850451"/>
          <a:ext cx="226212" cy="3630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604684" y="1923070"/>
        <a:ext cx="158348" cy="217859"/>
      </dsp:txXfrm>
    </dsp:sp>
    <dsp:sp modelId="{31FC328C-0F79-40F4-A8E3-43B373E0A87C}">
      <dsp:nvSpPr>
        <dsp:cNvPr id="0" name=""/>
        <dsp:cNvSpPr/>
      </dsp:nvSpPr>
      <dsp:spPr>
        <a:xfrm>
          <a:off x="1362181" y="1498032"/>
          <a:ext cx="1067934" cy="10679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N" sz="1300" kern="1200" dirty="0" smtClean="0"/>
            <a:t>Free health checkups</a:t>
          </a:r>
          <a:endParaRPr lang="en-US" sz="1300" kern="1200" dirty="0"/>
        </a:p>
      </dsp:txBody>
      <dsp:txXfrm>
        <a:off x="1518576" y="1654427"/>
        <a:ext cx="755144" cy="75514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1A37C0-7C97-4810-A510-AE409D1B9418}" type="datetimeFigureOut">
              <a:rPr lang="en-US" smtClean="0"/>
              <a:pPr/>
              <a:t>6/18/2019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E1C8A7-ED03-4A92-821C-8C12FF80C7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E1C8A7-ED03-4A92-821C-8C12FF80C7B7}"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E1C8A7-ED03-4A92-821C-8C12FF80C7B7}"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amp;S - Divider slide">
    <p:spTree>
      <p:nvGrpSpPr>
        <p:cNvPr id="1" name=""/>
        <p:cNvGrpSpPr/>
        <p:nvPr/>
      </p:nvGrpSpPr>
      <p:grpSpPr>
        <a:xfrm>
          <a:off x="0" y="0"/>
          <a:ext cx="0" cy="0"/>
          <a:chOff x="0" y="0"/>
          <a:chExt cx="0" cy="0"/>
        </a:xfrm>
      </p:grpSpPr>
      <p:sp>
        <p:nvSpPr>
          <p:cNvPr id="8" name="Line 36"/>
          <p:cNvSpPr>
            <a:spLocks noChangeShapeType="1"/>
          </p:cNvSpPr>
          <p:nvPr userDrawn="1"/>
        </p:nvSpPr>
        <p:spPr bwMode="auto">
          <a:xfrm>
            <a:off x="381000" y="6400800"/>
            <a:ext cx="8382000" cy="0"/>
          </a:xfrm>
          <a:prstGeom prst="line">
            <a:avLst/>
          </a:prstGeom>
          <a:noFill/>
          <a:ln w="9525">
            <a:solidFill>
              <a:srgbClr val="C0C0C0"/>
            </a:solidFill>
            <a:round/>
            <a:headEnd/>
            <a:tailEnd/>
          </a:ln>
          <a:effectLst/>
        </p:spPr>
        <p:txBody>
          <a:bodyPr/>
          <a:lstStyle/>
          <a:p>
            <a:pPr>
              <a:defRPr/>
            </a:pPr>
            <a:endParaRPr lang="en-US">
              <a:solidFill>
                <a:prstClr val="black"/>
              </a:solidFill>
              <a:cs typeface="Arial" pitchFamily="34" charset="0"/>
            </a:endParaRPr>
          </a:p>
        </p:txBody>
      </p:sp>
      <p:pic>
        <p:nvPicPr>
          <p:cNvPr id="6" name="Picture 1" descr="360degree_diffused_blue_quarter.psd"/>
          <p:cNvPicPr>
            <a:picLocks noChangeAspect="1"/>
          </p:cNvPicPr>
          <p:nvPr userDrawn="1"/>
        </p:nvPicPr>
        <p:blipFill>
          <a:blip r:embed="rId2" cstate="print"/>
          <a:srcRect/>
          <a:stretch>
            <a:fillRect/>
          </a:stretch>
        </p:blipFill>
        <p:spPr bwMode="auto">
          <a:xfrm>
            <a:off x="5710238" y="3048000"/>
            <a:ext cx="3432175" cy="3338513"/>
          </a:xfrm>
          <a:prstGeom prst="rect">
            <a:avLst/>
          </a:prstGeom>
          <a:noFill/>
          <a:ln w="9525">
            <a:noFill/>
            <a:miter lim="800000"/>
            <a:headEnd/>
            <a:tailEnd/>
          </a:ln>
        </p:spPr>
      </p:pic>
      <p:sp>
        <p:nvSpPr>
          <p:cNvPr id="7" name="Title Placeholder 1"/>
          <p:cNvSpPr>
            <a:spLocks noGrp="1"/>
          </p:cNvSpPr>
          <p:nvPr>
            <p:ph type="title" hasCustomPrompt="1"/>
          </p:nvPr>
        </p:nvSpPr>
        <p:spPr bwMode="auto">
          <a:xfrm>
            <a:off x="381000" y="2161808"/>
            <a:ext cx="8382000" cy="1238617"/>
          </a:xfrm>
          <a:prstGeom prst="roundRect">
            <a:avLst>
              <a:gd name="adj" fmla="val 50000"/>
            </a:avLst>
          </a:prstGeom>
          <a:noFill/>
          <a:ln w="57150">
            <a:solidFill>
              <a:schemeClr val="accent3"/>
            </a:solidFill>
            <a:miter lim="800000"/>
            <a:headEnd/>
            <a:tailEnd/>
          </a:ln>
        </p:spPr>
        <p:txBody>
          <a:bodyPr vert="horz" wrap="square" lIns="91440" tIns="45720" rIns="91440" bIns="45720" numCol="1" anchor="ctr" anchorCtr="0" compatLnSpc="1">
            <a:prstTxWarp prst="textNoShape">
              <a:avLst/>
            </a:prstTxWarp>
            <a:noAutofit/>
          </a:bodyPr>
          <a:lstStyle>
            <a:lvl1pPr algn="ctr">
              <a:defRPr sz="3600" b="1" baseline="0">
                <a:latin typeface="+mj-lt"/>
              </a:defRPr>
            </a:lvl1pPr>
          </a:lstStyle>
          <a:p>
            <a:pPr lvl="0"/>
            <a:r>
              <a:rPr lang="en-US" dirty="0" smtClean="0"/>
              <a:t>Divider slide: Calibri; Font 36; Center aligned and Middle Anchored text</a:t>
            </a:r>
          </a:p>
        </p:txBody>
      </p:sp>
      <p:sp>
        <p:nvSpPr>
          <p:cNvPr id="9" name="Slide Number Placeholder 4"/>
          <p:cNvSpPr>
            <a:spLocks noGrp="1"/>
          </p:cNvSpPr>
          <p:nvPr>
            <p:ph type="sldNum" sz="quarter" idx="4"/>
          </p:nvPr>
        </p:nvSpPr>
        <p:spPr>
          <a:xfrm>
            <a:off x="8343900" y="6519381"/>
            <a:ext cx="419100" cy="184666"/>
          </a:xfrm>
          <a:prstGeom prst="rect">
            <a:avLst/>
          </a:prstGeom>
        </p:spPr>
        <p:txBody>
          <a:bodyPr wrap="square" lIns="0" tIns="0" rIns="0" bIns="0" anchor="ctr" anchorCtr="0">
            <a:spAutoFit/>
          </a:bodyPr>
          <a:lstStyle>
            <a:lvl1pPr algn="r">
              <a:defRPr lang="en-US" sz="1200" smtClean="0">
                <a:solidFill>
                  <a:schemeClr val="bg1">
                    <a:lumMod val="50000"/>
                  </a:schemeClr>
                </a:solidFill>
                <a:latin typeface="Calibri" pitchFamily="34" charset="0"/>
                <a:cs typeface="Arial" panose="020B0604020202020204" pitchFamily="34" charset="0"/>
              </a:defRPr>
            </a:lvl1p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Tree>
    <p:extLst>
      <p:ext uri="{BB962C8B-B14F-4D97-AF65-F5344CB8AC3E}">
        <p14:creationId xmlns:p14="http://schemas.microsoft.com/office/powerpoint/2010/main" xmlns="" val="28079407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amp;S - Divider slide">
    <p:spTree>
      <p:nvGrpSpPr>
        <p:cNvPr id="1" name=""/>
        <p:cNvGrpSpPr/>
        <p:nvPr/>
      </p:nvGrpSpPr>
      <p:grpSpPr>
        <a:xfrm>
          <a:off x="0" y="0"/>
          <a:ext cx="0" cy="0"/>
          <a:chOff x="0" y="0"/>
          <a:chExt cx="0" cy="0"/>
        </a:xfrm>
      </p:grpSpPr>
      <p:sp>
        <p:nvSpPr>
          <p:cNvPr id="8" name="Line 36"/>
          <p:cNvSpPr>
            <a:spLocks noChangeShapeType="1"/>
          </p:cNvSpPr>
          <p:nvPr userDrawn="1"/>
        </p:nvSpPr>
        <p:spPr bwMode="auto">
          <a:xfrm>
            <a:off x="381000" y="6400800"/>
            <a:ext cx="8382000" cy="0"/>
          </a:xfrm>
          <a:prstGeom prst="line">
            <a:avLst/>
          </a:prstGeom>
          <a:noFill/>
          <a:ln w="9525">
            <a:solidFill>
              <a:srgbClr val="C0C0C0"/>
            </a:solidFill>
            <a:round/>
            <a:headEnd/>
            <a:tailEnd/>
          </a:ln>
          <a:effectLst/>
        </p:spPr>
        <p:txBody>
          <a:bodyPr/>
          <a:lstStyle/>
          <a:p>
            <a:pPr>
              <a:defRPr/>
            </a:pPr>
            <a:endParaRPr lang="en-US">
              <a:solidFill>
                <a:prstClr val="black"/>
              </a:solidFill>
              <a:cs typeface="Arial" pitchFamily="34" charset="0"/>
            </a:endParaRPr>
          </a:p>
        </p:txBody>
      </p:sp>
      <p:pic>
        <p:nvPicPr>
          <p:cNvPr id="6" name="Picture 1" descr="360degree_diffused_blue_quarter.psd"/>
          <p:cNvPicPr>
            <a:picLocks noChangeAspect="1"/>
          </p:cNvPicPr>
          <p:nvPr userDrawn="1"/>
        </p:nvPicPr>
        <p:blipFill>
          <a:blip r:embed="rId2" cstate="print"/>
          <a:srcRect/>
          <a:stretch>
            <a:fillRect/>
          </a:stretch>
        </p:blipFill>
        <p:spPr bwMode="auto">
          <a:xfrm>
            <a:off x="5710238" y="3048000"/>
            <a:ext cx="3432175" cy="3338513"/>
          </a:xfrm>
          <a:prstGeom prst="rect">
            <a:avLst/>
          </a:prstGeom>
          <a:noFill/>
          <a:ln w="9525">
            <a:noFill/>
            <a:miter lim="800000"/>
            <a:headEnd/>
            <a:tailEnd/>
          </a:ln>
        </p:spPr>
      </p:pic>
      <p:sp>
        <p:nvSpPr>
          <p:cNvPr id="7" name="Title Placeholder 1"/>
          <p:cNvSpPr>
            <a:spLocks noGrp="1"/>
          </p:cNvSpPr>
          <p:nvPr>
            <p:ph type="title" hasCustomPrompt="1"/>
          </p:nvPr>
        </p:nvSpPr>
        <p:spPr bwMode="auto">
          <a:xfrm>
            <a:off x="381000" y="2161808"/>
            <a:ext cx="8382000" cy="1238617"/>
          </a:xfrm>
          <a:prstGeom prst="roundRect">
            <a:avLst>
              <a:gd name="adj" fmla="val 50000"/>
            </a:avLst>
          </a:prstGeom>
          <a:noFill/>
          <a:ln w="57150">
            <a:solidFill>
              <a:schemeClr val="accent3"/>
            </a:solidFill>
            <a:miter lim="800000"/>
            <a:headEnd/>
            <a:tailEnd/>
          </a:ln>
        </p:spPr>
        <p:txBody>
          <a:bodyPr vert="horz" wrap="square" lIns="91440" tIns="45720" rIns="91440" bIns="45720" numCol="1" anchor="ctr" anchorCtr="0" compatLnSpc="1">
            <a:prstTxWarp prst="textNoShape">
              <a:avLst/>
            </a:prstTxWarp>
            <a:noAutofit/>
          </a:bodyPr>
          <a:lstStyle>
            <a:lvl1pPr algn="ctr">
              <a:defRPr sz="3600" b="1" baseline="0">
                <a:latin typeface="+mj-lt"/>
              </a:defRPr>
            </a:lvl1pPr>
          </a:lstStyle>
          <a:p>
            <a:pPr lvl="0"/>
            <a:r>
              <a:rPr lang="en-US" dirty="0" smtClean="0"/>
              <a:t>Divider slide: Calibri; Font 36; Center aligned and Middle Anchored text</a:t>
            </a:r>
          </a:p>
        </p:txBody>
      </p:sp>
      <p:sp>
        <p:nvSpPr>
          <p:cNvPr id="9" name="Slide Number Placeholder 4"/>
          <p:cNvSpPr>
            <a:spLocks noGrp="1"/>
          </p:cNvSpPr>
          <p:nvPr>
            <p:ph type="sldNum" sz="quarter" idx="4"/>
          </p:nvPr>
        </p:nvSpPr>
        <p:spPr>
          <a:xfrm>
            <a:off x="8343900" y="6519381"/>
            <a:ext cx="419100" cy="184666"/>
          </a:xfrm>
          <a:prstGeom prst="rect">
            <a:avLst/>
          </a:prstGeom>
        </p:spPr>
        <p:txBody>
          <a:bodyPr wrap="square" lIns="0" tIns="0" rIns="0" bIns="0" anchor="ctr" anchorCtr="0">
            <a:spAutoFit/>
          </a:bodyPr>
          <a:lstStyle>
            <a:lvl1pPr algn="r">
              <a:defRPr lang="en-US" sz="1200" smtClean="0">
                <a:solidFill>
                  <a:schemeClr val="bg1">
                    <a:lumMod val="50000"/>
                  </a:schemeClr>
                </a:solidFill>
                <a:latin typeface="Calibri" pitchFamily="34" charset="0"/>
                <a:cs typeface="Arial" panose="020B0604020202020204" pitchFamily="34" charset="0"/>
              </a:defRPr>
            </a:lvl1p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Tree>
    <p:extLst>
      <p:ext uri="{BB962C8B-B14F-4D97-AF65-F5344CB8AC3E}">
        <p14:creationId xmlns:p14="http://schemas.microsoft.com/office/powerpoint/2010/main" xmlns="" val="28079407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7432675" y="14288"/>
            <a:ext cx="1711325" cy="9525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5" name="Picture 8" descr="AMHI Wide Logo Low Res.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019800" y="14288"/>
            <a:ext cx="3124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shutterstock_115601320.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96000" y="4840288"/>
            <a:ext cx="3048000" cy="201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p:nvPr userDrawn="1"/>
        </p:nvCxnSpPr>
        <p:spPr>
          <a:xfrm>
            <a:off x="717550" y="3578225"/>
            <a:ext cx="7740650" cy="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685800" y="3886200"/>
            <a:ext cx="7772400" cy="745926"/>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Date Placeholder 3"/>
          <p:cNvSpPr>
            <a:spLocks noGrp="1"/>
          </p:cNvSpPr>
          <p:nvPr>
            <p:ph type="dt" sz="half" idx="10"/>
          </p:nvPr>
        </p:nvSpPr>
        <p:spPr/>
        <p:txBody>
          <a:bodyPr rtlCol="0"/>
          <a:lstStyle>
            <a:lvl1pPr fontAlgn="auto">
              <a:spcBef>
                <a:spcPts val="0"/>
              </a:spcBef>
              <a:spcAft>
                <a:spcPts val="0"/>
              </a:spcAft>
              <a:defRPr>
                <a:solidFill>
                  <a:srgbClr val="000000">
                    <a:tint val="75000"/>
                  </a:srgb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E633ED5-4E17-47C0-A611-B420BAB23673}" type="datetime4">
              <a:rPr kumimoji="0" lang="en-IN" sz="1200" b="0" i="0" u="none" strike="noStrike" kern="1200" cap="none" spc="0" normalizeH="0" baseline="0" noProof="0">
                <a:ln>
                  <a:noFill/>
                </a:ln>
                <a:solidFill>
                  <a:srgbClr val="000000">
                    <a:tint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June 2019</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
        <p:nvSpPr>
          <p:cNvPr id="9" name="Footer Placeholder 4"/>
          <p:cNvSpPr>
            <a:spLocks noGrp="1"/>
          </p:cNvSpPr>
          <p:nvPr>
            <p:ph type="ftr" sz="quarter" idx="11"/>
          </p:nvPr>
        </p:nvSpPr>
        <p:spPr/>
        <p:txBody>
          <a:bodyPr rtlCol="0"/>
          <a:lstStyle>
            <a:lvl1pPr fontAlgn="auto">
              <a:spcBef>
                <a:spcPts val="0"/>
              </a:spcBef>
              <a:spcAft>
                <a:spcPts val="0"/>
              </a:spcAft>
              <a:defRPr>
                <a:solidFill>
                  <a:srgbClr val="000000">
                    <a:tint val="75000"/>
                  </a:srgb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rPr>
              <a:t>AMHI CONFIDENTIAL</a:t>
            </a:r>
          </a:p>
        </p:txBody>
      </p:sp>
      <p:sp>
        <p:nvSpPr>
          <p:cNvPr id="10"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E8EFD34-57EF-4F8C-B1C4-4B1EF017F6F8}" type="slidenum">
              <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777923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096963"/>
            <a:ext cx="7632700" cy="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rtlCol="0"/>
          <a:lstStyle>
            <a:lvl1pPr fontAlgn="auto">
              <a:spcBef>
                <a:spcPts val="0"/>
              </a:spcBef>
              <a:spcAft>
                <a:spcPts val="0"/>
              </a:spcAft>
              <a:defRPr>
                <a:solidFill>
                  <a:srgbClr val="000000">
                    <a:tint val="75000"/>
                  </a:srgb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595C97B-FDC9-474D-AD1C-B9D68EBF18EA}" type="datetime4">
              <a:rPr kumimoji="0" lang="en-IN" sz="1200" b="0" i="0" u="none" strike="noStrike" kern="1200" cap="none" spc="0" normalizeH="0" baseline="0" noProof="0">
                <a:ln>
                  <a:noFill/>
                </a:ln>
                <a:solidFill>
                  <a:srgbClr val="000000">
                    <a:tint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June 2019</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srgbClr val="000000">
                    <a:tint val="75000"/>
                  </a:srgb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rPr>
              <a:t>AMHI CONFIDENTIAL</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4D823DC-996C-4985-9C47-D826E8ED4B6C}" type="slidenum">
              <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454205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7FF1F8A-0015-4F7F-9D16-A99D26811D5E}" type="datetime4">
              <a:rPr kumimoji="0" lang="en-IN"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18 June 2019</a:t>
            </a:fld>
            <a:endPar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rPr>
              <a:t>AMHI CONFIDENTIAL</a:t>
            </a: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E2BD8F6-D61A-44EC-A8C5-C707B3C37FC2}" type="slidenum">
              <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0578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srgbClr val="000000">
                    <a:tint val="75000"/>
                  </a:srgb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4A6957C-1082-4AF4-9AF7-1411D961C03B}" type="datetime4">
              <a:rPr kumimoji="0" lang="en-IN" sz="1200" b="0" i="0" u="none" strike="noStrike" kern="1200" cap="none" spc="0" normalizeH="0" baseline="0" noProof="0">
                <a:ln>
                  <a:noFill/>
                </a:ln>
                <a:solidFill>
                  <a:srgbClr val="000000">
                    <a:tint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June 2019</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rgbClr val="000000">
                    <a:tint val="75000"/>
                  </a:srgb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rPr>
              <a:t>AMHI CONFIDENTIAL</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20B57CC-304C-4525-9E67-EABE3F6535A0}" type="slidenum">
              <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418601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57200" y="1096963"/>
            <a:ext cx="7632700" cy="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rtlCol="0"/>
          <a:lstStyle>
            <a:lvl1pPr fontAlgn="auto">
              <a:spcBef>
                <a:spcPts val="0"/>
              </a:spcBef>
              <a:spcAft>
                <a:spcPts val="0"/>
              </a:spcAft>
              <a:defRPr>
                <a:solidFill>
                  <a:srgbClr val="000000">
                    <a:tint val="75000"/>
                  </a:srgb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98CAE0-33E6-4282-9F42-211E371A57C8}" type="datetime4">
              <a:rPr kumimoji="0" lang="en-IN" sz="1200" b="0" i="0" u="none" strike="noStrike" kern="1200" cap="none" spc="0" normalizeH="0" baseline="0" noProof="0">
                <a:ln>
                  <a:noFill/>
                </a:ln>
                <a:solidFill>
                  <a:srgbClr val="000000">
                    <a:tint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June 2019</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
        <p:nvSpPr>
          <p:cNvPr id="7" name="Footer Placeholder 5"/>
          <p:cNvSpPr>
            <a:spLocks noGrp="1"/>
          </p:cNvSpPr>
          <p:nvPr>
            <p:ph type="ftr" sz="quarter" idx="11"/>
          </p:nvPr>
        </p:nvSpPr>
        <p:spPr/>
        <p:txBody>
          <a:bodyPr rtlCol="0"/>
          <a:lstStyle>
            <a:lvl1pPr fontAlgn="auto">
              <a:spcBef>
                <a:spcPts val="0"/>
              </a:spcBef>
              <a:spcAft>
                <a:spcPts val="0"/>
              </a:spcAft>
              <a:defRPr>
                <a:solidFill>
                  <a:srgbClr val="000000">
                    <a:tint val="75000"/>
                  </a:srgb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rPr>
              <a:t>AMHI CONFIDENTIAL</a:t>
            </a:r>
          </a:p>
        </p:txBody>
      </p:sp>
      <p:sp>
        <p:nvSpPr>
          <p:cNvPr id="8"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2B2C96-8B46-4DD1-8A30-8F72B2CDA8FD}" type="slidenum">
              <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97561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57200" y="1096963"/>
            <a:ext cx="7632700" cy="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rtlCol="0"/>
          <a:lstStyle>
            <a:lvl1pPr fontAlgn="auto">
              <a:spcBef>
                <a:spcPts val="0"/>
              </a:spcBef>
              <a:spcAft>
                <a:spcPts val="0"/>
              </a:spcAft>
              <a:defRPr>
                <a:solidFill>
                  <a:srgbClr val="000000">
                    <a:tint val="75000"/>
                  </a:srgb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8F0408-F3AC-4F92-AE6F-F111C5F31BC2}" type="datetime4">
              <a:rPr kumimoji="0" lang="en-IN" sz="1200" b="0" i="0" u="none" strike="noStrike" kern="1200" cap="none" spc="0" normalizeH="0" baseline="0" noProof="0">
                <a:ln>
                  <a:noFill/>
                </a:ln>
                <a:solidFill>
                  <a:srgbClr val="000000">
                    <a:tint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June 2019</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
        <p:nvSpPr>
          <p:cNvPr id="9" name="Footer Placeholder 7"/>
          <p:cNvSpPr>
            <a:spLocks noGrp="1"/>
          </p:cNvSpPr>
          <p:nvPr>
            <p:ph type="ftr" sz="quarter" idx="11"/>
          </p:nvPr>
        </p:nvSpPr>
        <p:spPr/>
        <p:txBody>
          <a:bodyPr rtlCol="0"/>
          <a:lstStyle>
            <a:lvl1pPr fontAlgn="auto">
              <a:spcBef>
                <a:spcPts val="0"/>
              </a:spcBef>
              <a:spcAft>
                <a:spcPts val="0"/>
              </a:spcAft>
              <a:defRPr>
                <a:solidFill>
                  <a:srgbClr val="000000">
                    <a:tint val="75000"/>
                  </a:srgb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rPr>
              <a:t>AMHI CONFIDENTIAL</a:t>
            </a:r>
          </a:p>
        </p:txBody>
      </p:sp>
      <p:sp>
        <p:nvSpPr>
          <p:cNvPr id="10" name="Slide Number Placeholder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8843525-0584-4DD8-A72D-4B0E4934A67B}" type="slidenum">
              <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994403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457200" y="1096963"/>
            <a:ext cx="7632700" cy="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rtlCol="0"/>
          <a:lstStyle>
            <a:lvl1pPr fontAlgn="auto">
              <a:spcBef>
                <a:spcPts val="0"/>
              </a:spcBef>
              <a:spcAft>
                <a:spcPts val="0"/>
              </a:spcAft>
              <a:defRPr>
                <a:solidFill>
                  <a:srgbClr val="000000">
                    <a:tint val="75000"/>
                  </a:srgb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F0A1D18-480F-431F-B6A0-EFBEC3062E98}" type="datetime4">
              <a:rPr kumimoji="0" lang="en-IN" sz="1200" b="0" i="0" u="none" strike="noStrike" kern="1200" cap="none" spc="0" normalizeH="0" baseline="0" noProof="0">
                <a:ln>
                  <a:noFill/>
                </a:ln>
                <a:solidFill>
                  <a:srgbClr val="000000">
                    <a:tint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June 2019</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
        <p:nvSpPr>
          <p:cNvPr id="5" name="Footer Placeholder 3"/>
          <p:cNvSpPr>
            <a:spLocks noGrp="1"/>
          </p:cNvSpPr>
          <p:nvPr>
            <p:ph type="ftr" sz="quarter" idx="11"/>
          </p:nvPr>
        </p:nvSpPr>
        <p:spPr/>
        <p:txBody>
          <a:bodyPr rtlCol="0"/>
          <a:lstStyle>
            <a:lvl1pPr fontAlgn="auto">
              <a:spcBef>
                <a:spcPts val="0"/>
              </a:spcBef>
              <a:spcAft>
                <a:spcPts val="0"/>
              </a:spcAft>
              <a:defRPr>
                <a:solidFill>
                  <a:srgbClr val="000000">
                    <a:tint val="75000"/>
                  </a:srgb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rPr>
              <a:t>AMHI CONFIDENTIAL</a:t>
            </a:r>
          </a:p>
        </p:txBody>
      </p:sp>
      <p:sp>
        <p:nvSpPr>
          <p:cNvPr id="6" name="Slide Number Placeholder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06ECE53-33CD-4BA8-9A6E-6EEC28EBDC45}" type="slidenum">
              <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743662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fontAlgn="auto">
              <a:spcBef>
                <a:spcPts val="0"/>
              </a:spcBef>
              <a:spcAft>
                <a:spcPts val="0"/>
              </a:spcAft>
              <a:defRPr>
                <a:solidFill>
                  <a:srgbClr val="000000">
                    <a:tint val="75000"/>
                  </a:srgb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BE8412-CB1A-4AAD-AE28-BCF75D4765E8}" type="datetime4">
              <a:rPr kumimoji="0" lang="en-IN" sz="1200" b="0" i="0" u="none" strike="noStrike" kern="1200" cap="none" spc="0" normalizeH="0" baseline="0" noProof="0">
                <a:ln>
                  <a:noFill/>
                </a:ln>
                <a:solidFill>
                  <a:srgbClr val="000000">
                    <a:tint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June 2019</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srgbClr val="000000">
                    <a:tint val="75000"/>
                  </a:srgb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rPr>
              <a:t>AMHI CONFIDENTIAL</a:t>
            </a: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E18569F-8FAF-422E-A21B-E101BFB44A9D}" type="slidenum">
              <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952546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srgbClr val="000000">
                    <a:tint val="75000"/>
                  </a:srgb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311F1A7-E299-41DE-9A50-EB71B4863BA1}" type="datetime4">
              <a:rPr kumimoji="0" lang="en-IN" sz="1200" b="0" i="0" u="none" strike="noStrike" kern="1200" cap="none" spc="0" normalizeH="0" baseline="0" noProof="0">
                <a:ln>
                  <a:noFill/>
                </a:ln>
                <a:solidFill>
                  <a:srgbClr val="000000">
                    <a:tint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June 2019</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rgbClr val="000000">
                    <a:tint val="75000"/>
                  </a:srgb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rPr>
              <a:t>AMHI CONFIDENTIAL</a:t>
            </a: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CD3F4A-02CE-4F48-92DF-8AD8E6AA914B}" type="slidenum">
              <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309478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srgbClr val="000000">
                    <a:tint val="75000"/>
                  </a:srgb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21615C3-389A-4F19-B7AE-389C743BA3C7}" type="datetime4">
              <a:rPr kumimoji="0" lang="en-IN" sz="1200" b="0" i="0" u="none" strike="noStrike" kern="1200" cap="none" spc="0" normalizeH="0" baseline="0" noProof="0">
                <a:ln>
                  <a:noFill/>
                </a:ln>
                <a:solidFill>
                  <a:srgbClr val="000000">
                    <a:tint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June 2019</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rgbClr val="000000">
                    <a:tint val="75000"/>
                  </a:srgb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rPr>
              <a:t>AMHI CONFIDENTIAL</a:t>
            </a: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092A1F8-1F82-47A6-BE93-A788D77B7945}" type="slidenum">
              <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74769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srgbClr val="000000">
                    <a:tint val="75000"/>
                  </a:srgb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AD50E6-A4DC-4BC9-AB81-2F59A0B8B41E}" type="datetime4">
              <a:rPr kumimoji="0" lang="en-IN" sz="1200" b="0" i="0" u="none" strike="noStrike" kern="1200" cap="none" spc="0" normalizeH="0" baseline="0" noProof="0">
                <a:ln>
                  <a:noFill/>
                </a:ln>
                <a:solidFill>
                  <a:srgbClr val="000000">
                    <a:tint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June 2019</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rgbClr val="000000">
                    <a:tint val="75000"/>
                  </a:srgb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rPr>
              <a:t>AMHI CONFIDENTIAL</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7E096F-64D9-4E74-828C-DE234AAFBE9A}" type="slidenum">
              <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478131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srgbClr val="000000">
                    <a:tint val="75000"/>
                  </a:srgb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7763C72-5BAC-4EC9-BB50-EF8B10E4F500}" type="datetime4">
              <a:rPr kumimoji="0" lang="en-IN" sz="1200" b="0" i="0" u="none" strike="noStrike" kern="1200" cap="none" spc="0" normalizeH="0" baseline="0" noProof="0">
                <a:ln>
                  <a:noFill/>
                </a:ln>
                <a:solidFill>
                  <a:srgbClr val="000000">
                    <a:tint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June 2019</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rgbClr val="000000">
                    <a:tint val="75000"/>
                  </a:srgb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rPr>
              <a:t>AMHI CONFIDENTIAL</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8DC28EE-16ED-4679-A8F0-F16852FB8199}" type="slidenum">
              <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38846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8750"/>
            <a:ext cx="7754938" cy="59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98575"/>
            <a:ext cx="8229600" cy="4827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Franklin Gothic Book" panose="020B05030201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9F0710B-A679-4BB2-A169-70076025BCA7}" type="datetime4">
              <a:rPr kumimoji="0" lang="en-IN"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18 June 2019</a:t>
            </a:fld>
            <a:endPar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Franklin Gothic Book" panose="020B05030201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rPr>
              <a:t>AMHI 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Franklin Gothic Book" panose="020B05030201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318622-8588-48F0-ACA0-51AFA7F56ABF}" type="slidenum">
              <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Franklin Gothic Book" panose="020B0503020102020204" pitchFamily="34" charset="0"/>
              <a:ea typeface="+mn-ea"/>
              <a:cs typeface="Arial" panose="020B0604020202020204" pitchFamily="34" charset="0"/>
            </a:endParaRPr>
          </a:p>
        </p:txBody>
      </p:sp>
      <p:pic>
        <p:nvPicPr>
          <p:cNvPr id="1031" name="Picture 6"/>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8089900" y="0"/>
            <a:ext cx="10541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3824783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hf hdr="0"/>
  <p:txStyles>
    <p:titleStyle>
      <a:lvl1pPr algn="l" defTabSz="457200" rtl="0" eaLnBrk="0" fontAlgn="base" hangingPunct="0">
        <a:spcBef>
          <a:spcPct val="0"/>
        </a:spcBef>
        <a:spcAft>
          <a:spcPct val="0"/>
        </a:spcAft>
        <a:defRPr sz="3200" kern="1200">
          <a:solidFill>
            <a:schemeClr val="tx1"/>
          </a:solidFill>
          <a:latin typeface="Franklin Gothic Medium"/>
          <a:ea typeface="Franklin Gothic Medium" panose="020B0603020102020204" pitchFamily="34" charset="0"/>
          <a:cs typeface="Franklin Gothic Medium"/>
        </a:defRPr>
      </a:lvl1pPr>
      <a:lvl2pPr algn="l" defTabSz="457200" rtl="0" eaLnBrk="0" fontAlgn="base" hangingPunct="0">
        <a:spcBef>
          <a:spcPct val="0"/>
        </a:spcBef>
        <a:spcAft>
          <a:spcPct val="0"/>
        </a:spcAft>
        <a:defRPr sz="3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2pPr>
      <a:lvl3pPr algn="l" defTabSz="457200" rtl="0" eaLnBrk="0" fontAlgn="base" hangingPunct="0">
        <a:spcBef>
          <a:spcPct val="0"/>
        </a:spcBef>
        <a:spcAft>
          <a:spcPct val="0"/>
        </a:spcAft>
        <a:defRPr sz="3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3pPr>
      <a:lvl4pPr algn="l" defTabSz="457200" rtl="0" eaLnBrk="0" fontAlgn="base" hangingPunct="0">
        <a:spcBef>
          <a:spcPct val="0"/>
        </a:spcBef>
        <a:spcAft>
          <a:spcPct val="0"/>
        </a:spcAft>
        <a:defRPr sz="3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4pPr>
      <a:lvl5pPr algn="l" defTabSz="457200" rtl="0" eaLnBrk="0" fontAlgn="base" hangingPunct="0">
        <a:spcBef>
          <a:spcPct val="0"/>
        </a:spcBef>
        <a:spcAft>
          <a:spcPct val="0"/>
        </a:spcAft>
        <a:defRPr sz="3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5pPr>
      <a:lvl6pPr marL="457200" algn="l" defTabSz="457200" rtl="0" fontAlgn="base">
        <a:spcBef>
          <a:spcPct val="0"/>
        </a:spcBef>
        <a:spcAft>
          <a:spcPct val="0"/>
        </a:spcAft>
        <a:defRPr sz="3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6pPr>
      <a:lvl7pPr marL="914400" algn="l" defTabSz="457200" rtl="0" fontAlgn="base">
        <a:spcBef>
          <a:spcPct val="0"/>
        </a:spcBef>
        <a:spcAft>
          <a:spcPct val="0"/>
        </a:spcAft>
        <a:defRPr sz="3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7pPr>
      <a:lvl8pPr marL="1371600" algn="l" defTabSz="457200" rtl="0" fontAlgn="base">
        <a:spcBef>
          <a:spcPct val="0"/>
        </a:spcBef>
        <a:spcAft>
          <a:spcPct val="0"/>
        </a:spcAft>
        <a:defRPr sz="3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8pPr>
      <a:lvl9pPr marL="1828800" algn="l" defTabSz="457200" rtl="0" fontAlgn="base">
        <a:spcBef>
          <a:spcPct val="0"/>
        </a:spcBef>
        <a:spcAft>
          <a:spcPct val="0"/>
        </a:spcAft>
        <a:defRPr sz="3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rgbClr val="404040"/>
          </a:solidFill>
          <a:latin typeface="Franklin Gothic Book"/>
          <a:ea typeface="Franklin Gothic Book" panose="020B0503020102020204" pitchFamily="34" charset="0"/>
          <a:cs typeface="Franklin Gothic Book"/>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Franklin Gothic Book"/>
          <a:ea typeface="Franklin Gothic Book" panose="020B0503020102020204" pitchFamily="34" charset="0"/>
          <a:cs typeface="Franklin Gothic Book"/>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404040"/>
          </a:solidFill>
          <a:latin typeface="Franklin Gothic Book"/>
          <a:ea typeface="Franklin Gothic Book" panose="020B0503020102020204" pitchFamily="34" charset="0"/>
          <a:cs typeface="Franklin Gothic Book"/>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404040"/>
          </a:solidFill>
          <a:latin typeface="Franklin Gothic Book"/>
          <a:ea typeface="Franklin Gothic Book" panose="020B0503020102020204" pitchFamily="34" charset="0"/>
          <a:cs typeface="Franklin Gothic Book"/>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404040"/>
          </a:solidFill>
          <a:latin typeface="Franklin Gothic Book"/>
          <a:ea typeface="Franklin Gothic Book" panose="020B0503020102020204" pitchFamily="34"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12" Type="http://schemas.microsoft.com/office/2007/relationships/diagramDrawing" Target="../diagrams/drawing4.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microsoft.com/office/2007/relationships/diagramDrawing" Target="../diagrams/drawing3.xml"/><Relationship Id="rId5" Type="http://schemas.openxmlformats.org/officeDocument/2006/relationships/diagramColors" Target="../diagrams/colors1.xml"/><Relationship Id="rId10"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Data" Target="../diagrams/data3.xml"/><Relationship Id="rId7" Type="http://schemas.openxmlformats.org/officeDocument/2006/relationships/diagramData" Target="../diagrams/data4.xml"/><Relationship Id="rId12"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microsoft.com/office/2007/relationships/diagramDrawing" Target="../diagrams/drawing5.xml"/><Relationship Id="rId5" Type="http://schemas.openxmlformats.org/officeDocument/2006/relationships/diagramQuickStyle" Target="../diagrams/quickStyle3.xml"/><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5.xm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apollomunichinsurance.com/downloads/Apollo-Munich-Fact-Sheet.pdf" TargetMode="External"/><Relationship Id="rId2" Type="http://schemas.openxmlformats.org/officeDocument/2006/relationships/hyperlink" Target="https://www.who.int/cardiovascular_diseases/hearts/Hearts_package.pdf" TargetMode="External"/><Relationship Id="rId1" Type="http://schemas.openxmlformats.org/officeDocument/2006/relationships/slideLayout" Target="../slideLayouts/slideLayout12.xml"/><Relationship Id="rId6" Type="http://schemas.openxmlformats.org/officeDocument/2006/relationships/hyperlink" Target="https://www.ibef.org/industry/insurance-sector-india.aspx" TargetMode="External"/><Relationship Id="rId5" Type="http://schemas.openxmlformats.org/officeDocument/2006/relationships/hyperlink" Target="http://www.censusindia.gov.in/vital_statistics/causesofdeath.html" TargetMode="External"/><Relationship Id="rId4" Type="http://schemas.openxmlformats.org/officeDocument/2006/relationships/hyperlink" Target="https://www2.deloitte.com/content/dam/Deloitte/in/Documents/life-sciences-health-care/in-lshc-cardio-noexp.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p:cNvSpPr>
          <p:nvPr>
            <p:ph type="ctrTitle"/>
          </p:nvPr>
        </p:nvSpPr>
        <p:spPr>
          <a:xfrm>
            <a:off x="457200" y="2349500"/>
            <a:ext cx="9144000" cy="1200150"/>
          </a:xfrm>
        </p:spPr>
        <p:txBody>
          <a:bodyPr/>
          <a:lstStyle/>
          <a:p>
            <a:pPr marL="342900" indent="-342900" eaLnBrk="1" hangingPunct="1">
              <a:spcBef>
                <a:spcPct val="20000"/>
              </a:spcBef>
            </a:pPr>
            <a:r>
              <a:rPr lang="en-IN" sz="3200" dirty="0" smtClean="0">
                <a:solidFill>
                  <a:schemeClr val="accent5">
                    <a:lumMod val="75000"/>
                  </a:schemeClr>
                </a:solidFill>
              </a:rPr>
              <a:t> </a:t>
            </a:r>
            <a:r>
              <a:rPr lang="en-IN" sz="3200" dirty="0">
                <a:solidFill>
                  <a:schemeClr val="accent5">
                    <a:lumMod val="75000"/>
                  </a:schemeClr>
                </a:solidFill>
              </a:rPr>
              <a:t>Assessment of Cardiac Care Insurance </a:t>
            </a:r>
            <a:r>
              <a:rPr lang="en-IN" sz="3200" dirty="0" smtClean="0">
                <a:solidFill>
                  <a:schemeClr val="accent5">
                    <a:lumMod val="75000"/>
                  </a:schemeClr>
                </a:solidFill>
              </a:rPr>
              <a:t>Market</a:t>
            </a:r>
            <a:endParaRPr lang="en-US" altLang="en-US" sz="3200" dirty="0" smtClean="0">
              <a:latin typeface="Franklin Gothic Medium" panose="020B0603020102020204" pitchFamily="34" charset="0"/>
              <a:cs typeface="Franklin Gothic Medium" panose="020B0603020102020204" pitchFamily="34" charset="0"/>
            </a:endParaRPr>
          </a:p>
        </p:txBody>
      </p:sp>
      <p:sp>
        <p:nvSpPr>
          <p:cNvPr id="7" name="TextBox 6"/>
          <p:cNvSpPr txBox="1"/>
          <p:nvPr/>
        </p:nvSpPr>
        <p:spPr>
          <a:xfrm>
            <a:off x="3357554" y="4286256"/>
            <a:ext cx="1857388" cy="646331"/>
          </a:xfrm>
          <a:prstGeom prst="rect">
            <a:avLst/>
          </a:prstGeom>
          <a:noFill/>
        </p:spPr>
        <p:txBody>
          <a:bodyPr wrap="square" rtlCol="0">
            <a:spAutoFit/>
          </a:bodyPr>
          <a:lstStyle/>
          <a:p>
            <a:endParaRPr lang="en-IN" dirty="0" smtClean="0"/>
          </a:p>
          <a:p>
            <a:endParaRPr lang="en-US" dirty="0"/>
          </a:p>
        </p:txBody>
      </p:sp>
    </p:spTree>
    <p:extLst>
      <p:ext uri="{BB962C8B-B14F-4D97-AF65-F5344CB8AC3E}">
        <p14:creationId xmlns:p14="http://schemas.microsoft.com/office/powerpoint/2010/main" xmlns="" val="2824997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p:nvPr/>
        </p:nvGrpSpPr>
        <p:grpSpPr>
          <a:xfrm>
            <a:off x="381000" y="838200"/>
            <a:ext cx="1723452" cy="216095"/>
            <a:chOff x="40362" y="2684116"/>
            <a:chExt cx="3894638" cy="254248"/>
          </a:xfrm>
          <a:solidFill>
            <a:srgbClr val="EABD00"/>
          </a:solidFill>
        </p:grpSpPr>
        <p:sp>
          <p:nvSpPr>
            <p:cNvPr id="17" name="Rounded Rectangle 16"/>
            <p:cNvSpPr/>
            <p:nvPr/>
          </p:nvSpPr>
          <p:spPr>
            <a:xfrm>
              <a:off x="60909" y="2692760"/>
              <a:ext cx="3874091" cy="245604"/>
            </a:xfrm>
            <a:prstGeom prst="roundRect">
              <a:avLst>
                <a:gd name="adj" fmla="val 50000"/>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IN" sz="1100" b="1" dirty="0">
                <a:solidFill>
                  <a:srgbClr val="6DB33F">
                    <a:lumMod val="50000"/>
                  </a:srgbClr>
                </a:solidFill>
                <a:cs typeface="Arial" panose="020B0604020202020204" pitchFamily="34" charset="0"/>
              </a:endParaRPr>
            </a:p>
          </p:txBody>
        </p:sp>
        <p:sp>
          <p:nvSpPr>
            <p:cNvPr id="18" name="Rounded Rectangle 71"/>
            <p:cNvSpPr/>
            <p:nvPr/>
          </p:nvSpPr>
          <p:spPr>
            <a:xfrm>
              <a:off x="40362" y="2692760"/>
              <a:ext cx="1952823" cy="245604"/>
            </a:xfrm>
            <a:custGeom>
              <a:avLst/>
              <a:gdLst/>
              <a:ahLst/>
              <a:cxnLst/>
              <a:rect l="l" t="t" r="r" b="b"/>
              <a:pathLst>
                <a:path w="1680261" h="245604">
                  <a:moveTo>
                    <a:pt x="122802" y="0"/>
                  </a:moveTo>
                  <a:lnTo>
                    <a:pt x="1680261" y="0"/>
                  </a:lnTo>
                  <a:lnTo>
                    <a:pt x="1680261" y="245604"/>
                  </a:lnTo>
                  <a:lnTo>
                    <a:pt x="122802" y="245604"/>
                  </a:lnTo>
                  <a:cubicBezTo>
                    <a:pt x="54980" y="245604"/>
                    <a:pt x="0" y="190624"/>
                    <a:pt x="0" y="122802"/>
                  </a:cubicBezTo>
                  <a:cubicBezTo>
                    <a:pt x="0" y="54980"/>
                    <a:pt x="54980" y="0"/>
                    <a:pt x="122802"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IN" sz="1100" b="1" dirty="0">
                <a:solidFill>
                  <a:srgbClr val="6DB33F">
                    <a:lumMod val="50000"/>
                  </a:srgbClr>
                </a:solidFill>
                <a:cs typeface="Arial" panose="020B0604020202020204" pitchFamily="34" charset="0"/>
              </a:endParaRPr>
            </a:p>
          </p:txBody>
        </p:sp>
        <p:sp>
          <p:nvSpPr>
            <p:cNvPr id="19" name="Rectangle 18"/>
            <p:cNvSpPr/>
            <p:nvPr/>
          </p:nvSpPr>
          <p:spPr>
            <a:xfrm>
              <a:off x="1633790" y="2730934"/>
              <a:ext cx="870431" cy="169277"/>
            </a:xfrm>
            <a:prstGeom prst="rect">
              <a:avLst/>
            </a:prstGeom>
            <a:grpFill/>
          </p:spPr>
          <p:txBody>
            <a:bodyPr wrap="none" lIns="0" tIns="0" rIns="0" bIns="0">
              <a:spAutoFit/>
            </a:bodyPr>
            <a:lstStyle/>
            <a:p>
              <a:pPr algn="ctr" fontAlgn="auto">
                <a:spcBef>
                  <a:spcPts val="0"/>
                </a:spcBef>
                <a:spcAft>
                  <a:spcPts val="0"/>
                </a:spcAft>
              </a:pPr>
              <a:r>
                <a:rPr lang="en-IN" sz="1100" b="1" dirty="0">
                  <a:solidFill>
                    <a:schemeClr val="bg1"/>
                  </a:solidFill>
                  <a:latin typeface="Calibri"/>
                </a:rPr>
                <a:t>Key takeaways</a:t>
              </a:r>
            </a:p>
          </p:txBody>
        </p:sp>
        <p:sp>
          <p:nvSpPr>
            <p:cNvPr id="21" name="Rounded Rectangle 20"/>
            <p:cNvSpPr/>
            <p:nvPr/>
          </p:nvSpPr>
          <p:spPr>
            <a:xfrm>
              <a:off x="147321" y="2684116"/>
              <a:ext cx="2837180" cy="61402"/>
            </a:xfrm>
            <a:prstGeom prst="roundRect">
              <a:avLst>
                <a:gd name="adj" fmla="val 50000"/>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prstClr val="white"/>
                </a:solidFill>
                <a:cs typeface="Arial" panose="020B0604020202020204" pitchFamily="34" charset="0"/>
              </a:endParaRPr>
            </a:p>
          </p:txBody>
        </p:sp>
      </p:grpSp>
      <p:sp>
        <p:nvSpPr>
          <p:cNvPr id="20" name="TextBox 19"/>
          <p:cNvSpPr txBox="1"/>
          <p:nvPr/>
        </p:nvSpPr>
        <p:spPr>
          <a:xfrm>
            <a:off x="228600" y="304800"/>
            <a:ext cx="7620000" cy="400110"/>
          </a:xfrm>
          <a:prstGeom prst="rect">
            <a:avLst/>
          </a:prstGeom>
          <a:noFill/>
        </p:spPr>
        <p:txBody>
          <a:bodyPr wrap="square" rtlCol="0">
            <a:spAutoFit/>
          </a:bodyPr>
          <a:lstStyle/>
          <a:p>
            <a:r>
              <a:rPr lang="en-IN" sz="2000" dirty="0" smtClean="0">
                <a:solidFill>
                  <a:srgbClr val="002060"/>
                </a:solidFill>
                <a:latin typeface="Arial" pitchFamily="34" charset="0"/>
                <a:cs typeface="Arial" pitchFamily="34" charset="0"/>
              </a:rPr>
              <a:t>CUSTOMER EXPERIENCE</a:t>
            </a:r>
            <a:endParaRPr lang="en-US" sz="2000" dirty="0">
              <a:solidFill>
                <a:srgbClr val="002060"/>
              </a:solidFill>
              <a:latin typeface="Arial" pitchFamily="34" charset="0"/>
              <a:cs typeface="Arial" pitchFamily="34" charset="0"/>
            </a:endParaRPr>
          </a:p>
        </p:txBody>
      </p:sp>
      <p:sp>
        <p:nvSpPr>
          <p:cNvPr id="24" name="Rectangle 23"/>
          <p:cNvSpPr/>
          <p:nvPr/>
        </p:nvSpPr>
        <p:spPr>
          <a:xfrm>
            <a:off x="228600" y="990600"/>
            <a:ext cx="8686800" cy="5715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5" name="Rectangle 24"/>
          <p:cNvSpPr/>
          <p:nvPr/>
        </p:nvSpPr>
        <p:spPr>
          <a:xfrm>
            <a:off x="228600" y="838200"/>
            <a:ext cx="21336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buFont typeface="+mj-lt"/>
              <a:buAutoNum type="romanUcPeriod"/>
            </a:pPr>
            <a:r>
              <a:rPr lang="en-IN" dirty="0" smtClean="0"/>
              <a:t>Out of all the customers only 4% rated their experience poor.</a:t>
            </a:r>
          </a:p>
          <a:p>
            <a:pPr marL="400050" indent="-400050">
              <a:buFont typeface="+mj-lt"/>
              <a:buAutoNum type="romanUcPeriod"/>
            </a:pPr>
            <a:endParaRPr lang="en-IN" dirty="0" smtClean="0"/>
          </a:p>
          <a:p>
            <a:pPr marL="400050" indent="-400050">
              <a:buFont typeface="+mj-lt"/>
              <a:buAutoNum type="romanUcPeriod"/>
            </a:pPr>
            <a:r>
              <a:rPr lang="en-IN" dirty="0" smtClean="0"/>
              <a:t>61% of the customers  rated insurance products as five.</a:t>
            </a:r>
          </a:p>
          <a:p>
            <a:pPr marL="400050" indent="-400050"/>
            <a:endParaRPr lang="en-IN" dirty="0" smtClean="0"/>
          </a:p>
          <a:p>
            <a:pPr marL="400050" indent="-400050">
              <a:buFont typeface="+mj-lt"/>
              <a:buAutoNum type="romanLcPeriod"/>
            </a:pPr>
            <a:endParaRPr lang="en-IN" dirty="0" smtClean="0"/>
          </a:p>
          <a:p>
            <a:pPr marL="400050" indent="-400050">
              <a:buFont typeface="+mj-lt"/>
              <a:buAutoNum type="romanUcPeriod"/>
            </a:pPr>
            <a:endParaRPr lang="en-IN" dirty="0" smtClean="0"/>
          </a:p>
          <a:p>
            <a:pPr marL="400050" indent="-400050" algn="ctr">
              <a:buFont typeface="+mj-lt"/>
              <a:buAutoNum type="romanUcPeriod"/>
            </a:pPr>
            <a:endParaRPr lang="en-US" dirty="0"/>
          </a:p>
        </p:txBody>
      </p:sp>
      <p:sp>
        <p:nvSpPr>
          <p:cNvPr id="32" name="Rounded Rectangle 31"/>
          <p:cNvSpPr/>
          <p:nvPr/>
        </p:nvSpPr>
        <p:spPr>
          <a:xfrm>
            <a:off x="304800" y="838200"/>
            <a:ext cx="19050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dirty="0" smtClean="0"/>
              <a:t>Key Takeaways</a:t>
            </a:r>
            <a:endParaRPr lang="en-US" dirty="0"/>
          </a:p>
        </p:txBody>
      </p:sp>
      <p:sp>
        <p:nvSpPr>
          <p:cNvPr id="34" name="Rectangle 33"/>
          <p:cNvSpPr/>
          <p:nvPr/>
        </p:nvSpPr>
        <p:spPr>
          <a:xfrm>
            <a:off x="2362200" y="838200"/>
            <a:ext cx="6553200" cy="458096"/>
          </a:xfrm>
          <a:prstGeom prst="rect">
            <a:avLst/>
          </a:prstGeom>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  Claim Experience</a:t>
            </a:r>
            <a:endParaRPr lang="en-IN" sz="1600" b="1" dirty="0">
              <a:latin typeface="Arial" panose="020B0604020202020204" pitchFamily="34" charset="0"/>
              <a:cs typeface="Arial" panose="020B0604020202020204" pitchFamily="34" charset="0"/>
            </a:endParaRPr>
          </a:p>
        </p:txBody>
      </p:sp>
      <p:sp>
        <p:nvSpPr>
          <p:cNvPr id="35" name="Rectangle 34"/>
          <p:cNvSpPr/>
          <p:nvPr/>
        </p:nvSpPr>
        <p:spPr>
          <a:xfrm>
            <a:off x="2362200" y="3657600"/>
            <a:ext cx="6553200" cy="458096"/>
          </a:xfrm>
          <a:prstGeom prst="rect">
            <a:avLst/>
          </a:prstGeom>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  Product Rating</a:t>
            </a:r>
            <a:endParaRPr lang="en-IN" sz="1600" b="1" dirty="0">
              <a:latin typeface="Arial" panose="020B0604020202020204" pitchFamily="34" charset="0"/>
              <a:cs typeface="Arial" panose="020B0604020202020204" pitchFamily="34" charset="0"/>
            </a:endParaRPr>
          </a:p>
        </p:txBody>
      </p:sp>
      <p:cxnSp>
        <p:nvCxnSpPr>
          <p:cNvPr id="36" name="Straight Connector 35"/>
          <p:cNvCxnSpPr/>
          <p:nvPr/>
        </p:nvCxnSpPr>
        <p:spPr>
          <a:xfrm>
            <a:off x="304800" y="685800"/>
            <a:ext cx="81534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8" name="Chart 37"/>
          <p:cNvGraphicFramePr/>
          <p:nvPr/>
        </p:nvGraphicFramePr>
        <p:xfrm>
          <a:off x="2971800" y="1371600"/>
          <a:ext cx="5410200"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Chart 38"/>
          <p:cNvGraphicFramePr/>
          <p:nvPr/>
        </p:nvGraphicFramePr>
        <p:xfrm>
          <a:off x="3276600" y="4267200"/>
          <a:ext cx="4572000" cy="205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944375FD-36B8-7342-8B86-E7DF8F248E43}" type="slidenum">
              <a:rPr lang="it-IT" smtClean="0"/>
              <a:pPr/>
              <a:t>11</a:t>
            </a:fld>
            <a:endParaRPr lang="it-IT" dirty="0"/>
          </a:p>
        </p:txBody>
      </p:sp>
      <p:sp>
        <p:nvSpPr>
          <p:cNvPr id="5" name="Rectangle 4"/>
          <p:cNvSpPr/>
          <p:nvPr/>
        </p:nvSpPr>
        <p:spPr>
          <a:xfrm>
            <a:off x="2133600" y="1066800"/>
            <a:ext cx="3391877" cy="458096"/>
          </a:xfrm>
          <a:prstGeom prst="rect">
            <a:avLst/>
          </a:prstGeom>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  People suffering from diseases</a:t>
            </a:r>
            <a:endParaRPr lang="en-IN" sz="1600" b="1" dirty="0">
              <a:latin typeface="Arial" panose="020B0604020202020204" pitchFamily="34" charset="0"/>
              <a:cs typeface="Arial" panose="020B0604020202020204" pitchFamily="34" charset="0"/>
            </a:endParaRPr>
          </a:p>
        </p:txBody>
      </p:sp>
      <p:sp>
        <p:nvSpPr>
          <p:cNvPr id="7" name="Rectangle 6"/>
          <p:cNvSpPr/>
          <p:nvPr/>
        </p:nvSpPr>
        <p:spPr>
          <a:xfrm>
            <a:off x="5486400" y="1066800"/>
            <a:ext cx="3657600" cy="457200"/>
          </a:xfrm>
          <a:prstGeom prst="rect">
            <a:avLst/>
          </a:prstGeom>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latin typeface="Arial" panose="020B0604020202020204" pitchFamily="34" charset="0"/>
                <a:cs typeface="Arial" panose="020B0604020202020204" pitchFamily="34" charset="0"/>
              </a:rPr>
              <a:t>Frequency of health checkups</a:t>
            </a:r>
            <a:endParaRPr lang="en-IN" sz="1600" b="1" dirty="0">
              <a:latin typeface="Arial" panose="020B0604020202020204" pitchFamily="34" charset="0"/>
              <a:cs typeface="Arial" panose="020B0604020202020204" pitchFamily="34" charset="0"/>
            </a:endParaRPr>
          </a:p>
        </p:txBody>
      </p:sp>
      <p:sp>
        <p:nvSpPr>
          <p:cNvPr id="15" name="Rounded Rectangle 4"/>
          <p:cNvSpPr/>
          <p:nvPr/>
        </p:nvSpPr>
        <p:spPr>
          <a:xfrm>
            <a:off x="0" y="1066800"/>
            <a:ext cx="2133600" cy="5489584"/>
          </a:xfrm>
          <a:custGeom>
            <a:avLst/>
            <a:gdLst/>
            <a:ahLst/>
            <a:cxnLst/>
            <a:rect l="l" t="t" r="r" b="b"/>
            <a:pathLst>
              <a:path w="3482340" h="4071009">
                <a:moveTo>
                  <a:pt x="0" y="0"/>
                </a:moveTo>
                <a:lnTo>
                  <a:pt x="3349055" y="0"/>
                </a:lnTo>
                <a:cubicBezTo>
                  <a:pt x="3422666" y="0"/>
                  <a:pt x="3482340" y="59674"/>
                  <a:pt x="3482340" y="133285"/>
                </a:cubicBezTo>
                <a:lnTo>
                  <a:pt x="3482340" y="3937724"/>
                </a:lnTo>
                <a:cubicBezTo>
                  <a:pt x="3482340" y="4011335"/>
                  <a:pt x="3422666" y="4071009"/>
                  <a:pt x="3349055" y="4071009"/>
                </a:cubicBezTo>
                <a:lnTo>
                  <a:pt x="0" y="4071009"/>
                </a:lnTo>
                <a:close/>
              </a:path>
            </a:pathLst>
          </a:custGeom>
          <a:solidFill>
            <a:schemeClr val="accent1">
              <a:lumMod val="10000"/>
              <a:lumOff val="90000"/>
            </a:schemeClr>
          </a:solidFill>
          <a:ln>
            <a:noFill/>
          </a:ln>
        </p:spPr>
        <p:style>
          <a:lnRef idx="1">
            <a:schemeClr val="accent6"/>
          </a:lnRef>
          <a:fillRef idx="3">
            <a:schemeClr val="accent6"/>
          </a:fillRef>
          <a:effectRef idx="2">
            <a:schemeClr val="accent6"/>
          </a:effectRef>
          <a:fontRef idx="minor">
            <a:schemeClr val="lt1"/>
          </a:fontRef>
        </p:style>
        <p:txBody>
          <a:bodyPr rtlCol="0" anchor="t"/>
          <a:lstStyle/>
          <a:p>
            <a:pPr marL="171450" indent="-171450">
              <a:spcBef>
                <a:spcPts val="400"/>
              </a:spcBef>
              <a:buFont typeface="Arial" pitchFamily="34" charset="0"/>
              <a:buChar char="•"/>
            </a:pPr>
            <a:r>
              <a:rPr lang="en-IN" sz="1600" dirty="0" err="1" smtClean="0">
                <a:solidFill>
                  <a:schemeClr val="tx2"/>
                </a:solidFill>
                <a:latin typeface="Calibri"/>
              </a:rPr>
              <a:t>Aaaaa</a:t>
            </a:r>
            <a:endParaRPr lang="en-IN" sz="1600" dirty="0" smtClean="0">
              <a:solidFill>
                <a:schemeClr val="tx2"/>
              </a:solidFill>
              <a:latin typeface="Calibri"/>
            </a:endParaRPr>
          </a:p>
          <a:p>
            <a:pPr marL="171450" indent="-171450">
              <a:spcBef>
                <a:spcPts val="400"/>
              </a:spcBef>
              <a:buFont typeface="Arial" pitchFamily="34" charset="0"/>
              <a:buChar char="•"/>
            </a:pPr>
            <a:endParaRPr lang="en-IN" sz="1600" dirty="0" smtClean="0">
              <a:solidFill>
                <a:schemeClr val="tx2"/>
              </a:solidFill>
              <a:latin typeface="Calibri"/>
            </a:endParaRPr>
          </a:p>
          <a:p>
            <a:pPr marL="171450" indent="-171450">
              <a:spcBef>
                <a:spcPts val="400"/>
              </a:spcBef>
              <a:buFont typeface="Arial" pitchFamily="34" charset="0"/>
              <a:buChar char="•"/>
            </a:pPr>
            <a:endParaRPr lang="en-IN" sz="1600" dirty="0" smtClean="0">
              <a:solidFill>
                <a:schemeClr val="tx2"/>
              </a:solidFill>
              <a:latin typeface="Calibri"/>
            </a:endParaRPr>
          </a:p>
          <a:p>
            <a:pPr marL="171450" indent="-171450">
              <a:spcBef>
                <a:spcPts val="400"/>
              </a:spcBef>
              <a:buFont typeface="Arial" pitchFamily="34" charset="0"/>
              <a:buChar char="•"/>
            </a:pPr>
            <a:r>
              <a:rPr lang="en-IN" sz="1600" dirty="0" smtClean="0">
                <a:solidFill>
                  <a:schemeClr val="tx2"/>
                </a:solidFill>
                <a:latin typeface="Calibri"/>
              </a:rPr>
              <a:t>Out of all the customers 61% are not suffering from htn, DM or high cholesterol  which are the risk factors for CVDs.</a:t>
            </a:r>
          </a:p>
          <a:p>
            <a:pPr marL="171450" indent="-171450">
              <a:spcBef>
                <a:spcPts val="400"/>
              </a:spcBef>
              <a:buFont typeface="Arial" pitchFamily="34" charset="0"/>
              <a:buChar char="•"/>
            </a:pPr>
            <a:r>
              <a:rPr lang="en-IN" sz="1600" dirty="0" smtClean="0">
                <a:solidFill>
                  <a:schemeClr val="tx2"/>
                </a:solidFill>
                <a:latin typeface="Calibri"/>
              </a:rPr>
              <a:t> Most of the customers  eat a heart healthy diet i.e. salt &lt;5g/day and avoid fast food, processed foods etc.</a:t>
            </a:r>
          </a:p>
        </p:txBody>
      </p:sp>
      <p:sp>
        <p:nvSpPr>
          <p:cNvPr id="20" name="Rectangle 19"/>
          <p:cNvSpPr/>
          <p:nvPr/>
        </p:nvSpPr>
        <p:spPr>
          <a:xfrm>
            <a:off x="2133600" y="3810000"/>
            <a:ext cx="3657600" cy="454188"/>
          </a:xfrm>
          <a:prstGeom prst="rect">
            <a:avLst/>
          </a:prstGeom>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latin typeface="Arial" panose="020B0604020202020204" pitchFamily="34" charset="0"/>
                <a:cs typeface="Arial" panose="020B0604020202020204" pitchFamily="34" charset="0"/>
              </a:rPr>
              <a:t>Preference for healthy foods</a:t>
            </a:r>
            <a:endParaRPr lang="en-IN" sz="1600" b="1" dirty="0">
              <a:latin typeface="Arial" panose="020B0604020202020204" pitchFamily="34" charset="0"/>
              <a:cs typeface="Arial" panose="020B0604020202020204" pitchFamily="34" charset="0"/>
            </a:endParaRPr>
          </a:p>
        </p:txBody>
      </p:sp>
      <p:sp>
        <p:nvSpPr>
          <p:cNvPr id="24" name="Rectangle 23"/>
          <p:cNvSpPr/>
          <p:nvPr/>
        </p:nvSpPr>
        <p:spPr>
          <a:xfrm>
            <a:off x="5486400" y="3810000"/>
            <a:ext cx="3657600" cy="454188"/>
          </a:xfrm>
          <a:prstGeom prst="rect">
            <a:avLst/>
          </a:prstGeom>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latin typeface="Arial" panose="020B0604020202020204" pitchFamily="34" charset="0"/>
                <a:cs typeface="Arial" panose="020B0604020202020204" pitchFamily="34" charset="0"/>
              </a:rPr>
              <a:t>Salt intake</a:t>
            </a:r>
            <a:endParaRPr lang="en-IN" sz="1600" b="1" dirty="0">
              <a:latin typeface="Arial" panose="020B0604020202020204" pitchFamily="34" charset="0"/>
              <a:cs typeface="Arial" panose="020B0604020202020204" pitchFamily="34" charset="0"/>
            </a:endParaRPr>
          </a:p>
        </p:txBody>
      </p:sp>
      <p:sp>
        <p:nvSpPr>
          <p:cNvPr id="25" name="TextBox 24"/>
          <p:cNvSpPr txBox="1"/>
          <p:nvPr/>
        </p:nvSpPr>
        <p:spPr>
          <a:xfrm>
            <a:off x="152400" y="304800"/>
            <a:ext cx="7620000" cy="400110"/>
          </a:xfrm>
          <a:prstGeom prst="rect">
            <a:avLst/>
          </a:prstGeom>
          <a:noFill/>
        </p:spPr>
        <p:txBody>
          <a:bodyPr wrap="square" rtlCol="0">
            <a:spAutoFit/>
          </a:bodyPr>
          <a:lstStyle/>
          <a:p>
            <a:r>
              <a:rPr lang="en-IN" sz="2000" dirty="0" smtClean="0">
                <a:solidFill>
                  <a:srgbClr val="002060"/>
                </a:solidFill>
                <a:latin typeface="Arial" pitchFamily="34" charset="0"/>
                <a:cs typeface="Arial" pitchFamily="34" charset="0"/>
              </a:rPr>
              <a:t>LIFESTYLE MANAGEMENT</a:t>
            </a:r>
            <a:endParaRPr lang="en-US" sz="2000" dirty="0">
              <a:solidFill>
                <a:srgbClr val="002060"/>
              </a:solidFill>
              <a:latin typeface="Arial" pitchFamily="34" charset="0"/>
              <a:cs typeface="Arial" pitchFamily="34" charset="0"/>
            </a:endParaRPr>
          </a:p>
        </p:txBody>
      </p:sp>
      <p:cxnSp>
        <p:nvCxnSpPr>
          <p:cNvPr id="26" name="Straight Connector 25"/>
          <p:cNvCxnSpPr/>
          <p:nvPr/>
        </p:nvCxnSpPr>
        <p:spPr>
          <a:xfrm>
            <a:off x="228600" y="685800"/>
            <a:ext cx="81534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76200" y="1143000"/>
            <a:ext cx="19812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dirty="0" smtClean="0"/>
              <a:t>Key Takeaways</a:t>
            </a:r>
            <a:endParaRPr lang="en-US" dirty="0"/>
          </a:p>
        </p:txBody>
      </p:sp>
      <p:graphicFrame>
        <p:nvGraphicFramePr>
          <p:cNvPr id="16" name="Chart 15"/>
          <p:cNvGraphicFramePr/>
          <p:nvPr/>
        </p:nvGraphicFramePr>
        <p:xfrm>
          <a:off x="2209800" y="1600200"/>
          <a:ext cx="3276600"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nvGraphicFramePr>
        <p:xfrm>
          <a:off x="5638800" y="1600200"/>
          <a:ext cx="33528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p:nvPr/>
        </p:nvGraphicFramePr>
        <p:xfrm>
          <a:off x="2209800" y="4343400"/>
          <a:ext cx="3276600"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p:nvPr/>
        </p:nvGraphicFramePr>
        <p:xfrm>
          <a:off x="5486400" y="4343400"/>
          <a:ext cx="3505200" cy="20574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38200"/>
            <a:ext cx="4114800" cy="458096"/>
          </a:xfrm>
          <a:prstGeom prst="rect">
            <a:avLst/>
          </a:prstGeom>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  Involved in exercise</a:t>
            </a:r>
            <a:endParaRPr lang="en-IN" sz="1600" b="1" dirty="0">
              <a:latin typeface="Arial" panose="020B0604020202020204" pitchFamily="34" charset="0"/>
              <a:cs typeface="Arial" panose="020B0604020202020204" pitchFamily="34" charset="0"/>
            </a:endParaRPr>
          </a:p>
        </p:txBody>
      </p:sp>
      <p:sp>
        <p:nvSpPr>
          <p:cNvPr id="7" name="Rectangle 6"/>
          <p:cNvSpPr/>
          <p:nvPr/>
        </p:nvSpPr>
        <p:spPr>
          <a:xfrm>
            <a:off x="4572000" y="838200"/>
            <a:ext cx="4419600" cy="457200"/>
          </a:xfrm>
          <a:prstGeom prst="rect">
            <a:avLst/>
          </a:prstGeom>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Engaged in more than 30 minutes of physical activity at least 5 days a week </a:t>
            </a:r>
            <a:endParaRPr lang="en-IN" sz="1600" b="1" dirty="0">
              <a:latin typeface="Arial" panose="020B0604020202020204" pitchFamily="34" charset="0"/>
              <a:cs typeface="Arial" panose="020B0604020202020204" pitchFamily="34" charset="0"/>
            </a:endParaRPr>
          </a:p>
        </p:txBody>
      </p:sp>
      <p:sp>
        <p:nvSpPr>
          <p:cNvPr id="26" name="TextBox 25"/>
          <p:cNvSpPr txBox="1"/>
          <p:nvPr/>
        </p:nvSpPr>
        <p:spPr>
          <a:xfrm>
            <a:off x="152400" y="304800"/>
            <a:ext cx="7620000" cy="400110"/>
          </a:xfrm>
          <a:prstGeom prst="rect">
            <a:avLst/>
          </a:prstGeom>
          <a:noFill/>
        </p:spPr>
        <p:txBody>
          <a:bodyPr wrap="square" rtlCol="0">
            <a:spAutoFit/>
          </a:bodyPr>
          <a:lstStyle/>
          <a:p>
            <a:r>
              <a:rPr lang="en-IN" sz="2000" dirty="0" smtClean="0">
                <a:solidFill>
                  <a:srgbClr val="002060"/>
                </a:solidFill>
                <a:latin typeface="Arial" pitchFamily="34" charset="0"/>
                <a:cs typeface="Arial" pitchFamily="34" charset="0"/>
              </a:rPr>
              <a:t>Exercise Regimen</a:t>
            </a:r>
            <a:endParaRPr lang="en-US" sz="2000" dirty="0">
              <a:solidFill>
                <a:srgbClr val="002060"/>
              </a:solidFill>
              <a:latin typeface="Arial" pitchFamily="34" charset="0"/>
              <a:cs typeface="Arial" pitchFamily="34" charset="0"/>
            </a:endParaRPr>
          </a:p>
        </p:txBody>
      </p:sp>
      <p:cxnSp>
        <p:nvCxnSpPr>
          <p:cNvPr id="27" name="Straight Connector 26"/>
          <p:cNvCxnSpPr/>
          <p:nvPr/>
        </p:nvCxnSpPr>
        <p:spPr>
          <a:xfrm>
            <a:off x="152400" y="685800"/>
            <a:ext cx="81534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5" name="Chart 14"/>
          <p:cNvGraphicFramePr/>
          <p:nvPr/>
        </p:nvGraphicFramePr>
        <p:xfrm>
          <a:off x="76200" y="1371600"/>
          <a:ext cx="4038600"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nvGraphicFramePr>
        <p:xfrm>
          <a:off x="4572000" y="1371600"/>
          <a:ext cx="44196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p:cNvSpPr/>
          <p:nvPr/>
        </p:nvSpPr>
        <p:spPr>
          <a:xfrm>
            <a:off x="0" y="3962400"/>
            <a:ext cx="4114800" cy="457200"/>
          </a:xfrm>
          <a:prstGeom prst="rect">
            <a:avLst/>
          </a:prstGeom>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latin typeface="Arial" panose="020B0604020202020204" pitchFamily="34" charset="0"/>
                <a:cs typeface="Arial" panose="020B0604020202020204" pitchFamily="34" charset="0"/>
              </a:rPr>
              <a:t>Body Weight </a:t>
            </a:r>
            <a:endParaRPr lang="en-IN" sz="1600" b="1" dirty="0">
              <a:latin typeface="Arial" panose="020B0604020202020204" pitchFamily="34" charset="0"/>
              <a:cs typeface="Arial" panose="020B0604020202020204" pitchFamily="34" charset="0"/>
            </a:endParaRPr>
          </a:p>
        </p:txBody>
      </p:sp>
      <p:graphicFrame>
        <p:nvGraphicFramePr>
          <p:cNvPr id="18" name="Chart 17"/>
          <p:cNvGraphicFramePr/>
          <p:nvPr/>
        </p:nvGraphicFramePr>
        <p:xfrm>
          <a:off x="0" y="4495800"/>
          <a:ext cx="4114800" cy="2057400"/>
        </p:xfrm>
        <a:graphic>
          <a:graphicData uri="http://schemas.openxmlformats.org/drawingml/2006/chart">
            <c:chart xmlns:c="http://schemas.openxmlformats.org/drawingml/2006/chart" xmlns:r="http://schemas.openxmlformats.org/officeDocument/2006/relationships" r:id="rId4"/>
          </a:graphicData>
        </a:graphic>
      </p:graphicFrame>
      <p:sp>
        <p:nvSpPr>
          <p:cNvPr id="19" name="Folded Corner 18"/>
          <p:cNvSpPr/>
          <p:nvPr/>
        </p:nvSpPr>
        <p:spPr>
          <a:xfrm>
            <a:off x="4495800" y="4191000"/>
            <a:ext cx="4495800" cy="24384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pPr marL="400050" indent="-400050">
              <a:buFont typeface="+mj-lt"/>
              <a:buAutoNum type="romanUcPeriod"/>
            </a:pPr>
            <a:r>
              <a:rPr lang="en-IN" dirty="0" smtClean="0"/>
              <a:t>86% of the customers are involved in physical activity such as brisk walking, yoga, swimming or gym workouts.</a:t>
            </a:r>
          </a:p>
          <a:p>
            <a:pPr marL="400050" indent="-400050">
              <a:buFont typeface="+mj-lt"/>
              <a:buAutoNum type="romanUcPeriod"/>
            </a:pPr>
            <a:r>
              <a:rPr lang="en-IN" dirty="0" smtClean="0"/>
              <a:t>93% of them are involved in </a:t>
            </a:r>
            <a:r>
              <a:rPr lang="en-US" dirty="0" smtClean="0"/>
              <a:t>more than 30 minutes of physical activity at least 5 days a week. </a:t>
            </a:r>
          </a:p>
          <a:p>
            <a:pPr marL="400050" indent="-400050">
              <a:buFont typeface="+mj-lt"/>
              <a:buAutoNum type="romanUcPeriod"/>
            </a:pPr>
            <a:r>
              <a:rPr lang="en-IN" dirty="0" smtClean="0"/>
              <a:t>66% are under normal weight as per their BMI. </a:t>
            </a:r>
          </a:p>
          <a:p>
            <a:endParaRPr lang="en-IN" dirty="0" smtClean="0"/>
          </a:p>
          <a:p>
            <a:endParaRPr lang="en-IN" dirty="0" smtClean="0"/>
          </a:p>
          <a:p>
            <a:endParaRPr lang="en-IN" dirty="0" smtClean="0"/>
          </a:p>
          <a:p>
            <a:endParaRPr lang="en-IN" dirty="0" smtClean="0"/>
          </a:p>
          <a:p>
            <a:endParaRPr lang="en-US" dirty="0"/>
          </a:p>
        </p:txBody>
      </p:sp>
      <p:sp>
        <p:nvSpPr>
          <p:cNvPr id="21" name="Rectangle 20"/>
          <p:cNvSpPr/>
          <p:nvPr/>
        </p:nvSpPr>
        <p:spPr>
          <a:xfrm>
            <a:off x="4495800" y="3962400"/>
            <a:ext cx="1752600" cy="2286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Key Takeaways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38200"/>
            <a:ext cx="4114800" cy="458096"/>
          </a:xfrm>
          <a:prstGeom prst="rect">
            <a:avLst/>
          </a:prstGeom>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Smoking habits</a:t>
            </a:r>
            <a:endParaRPr kumimoji="0" lang="en-IN"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4572000" y="838200"/>
            <a:ext cx="4419600" cy="457200"/>
          </a:xfrm>
          <a:prstGeom prst="rect">
            <a:avLst/>
          </a:prstGeom>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Alcohol Consumption</a:t>
            </a:r>
            <a:endParaRPr kumimoji="0" lang="en-IN"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p:cNvSpPr txBox="1"/>
          <p:nvPr/>
        </p:nvSpPr>
        <p:spPr>
          <a:xfrm>
            <a:off x="152400" y="304800"/>
            <a:ext cx="762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Personal Habits</a:t>
            </a:r>
            <a:endParaRPr kumimoji="0" lang="en-US" sz="2000" b="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cxnSp>
        <p:nvCxnSpPr>
          <p:cNvPr id="27" name="Straight Connector 26"/>
          <p:cNvCxnSpPr/>
          <p:nvPr/>
        </p:nvCxnSpPr>
        <p:spPr>
          <a:xfrm>
            <a:off x="152400" y="685800"/>
            <a:ext cx="81534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3962400"/>
            <a:ext cx="4114800" cy="457200"/>
          </a:xfrm>
          <a:prstGeom prst="rect">
            <a:avLst/>
          </a:prstGeom>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Tobacco Consumption </a:t>
            </a:r>
            <a:endParaRPr kumimoji="0" lang="en-IN"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olded Corner 18"/>
          <p:cNvSpPr/>
          <p:nvPr/>
        </p:nvSpPr>
        <p:spPr>
          <a:xfrm>
            <a:off x="4495800" y="4419600"/>
            <a:ext cx="4495800" cy="2209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smtClean="0">
              <a:ln>
                <a:noFill/>
              </a:ln>
              <a:solidFill>
                <a:prstClr val="white"/>
              </a:solidFill>
              <a:effectLst/>
              <a:uLnTx/>
              <a:uFillTx/>
              <a:latin typeface="Calibri"/>
              <a:ea typeface="+mn-ea"/>
              <a:cs typeface="+mn-cs"/>
            </a:endParaRP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The risk factors for CVD include behavioral factors, such as tobacco use, harmful use of alcohol &amp; smoking.</a:t>
            </a:r>
            <a:endParaRPr kumimoji="0" lang="en-IN" sz="1800" b="0" i="0" u="none" strike="noStrike" kern="1200" cap="none" spc="0" normalizeH="0" baseline="0" noProof="0" dirty="0" smtClean="0">
              <a:ln>
                <a:noFill/>
              </a:ln>
              <a:solidFill>
                <a:prstClr val="white"/>
              </a:solidFill>
              <a:effectLst/>
              <a:uLnTx/>
              <a:uFillTx/>
              <a:latin typeface="Calibri"/>
              <a:ea typeface="+mn-ea"/>
              <a:cs typeface="+mn-cs"/>
            </a:endParaRP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IN" sz="1800" b="0" i="0" u="none" strike="noStrike" kern="1200" cap="none" spc="0" normalizeH="0" baseline="0" noProof="0" dirty="0" smtClean="0">
                <a:ln>
                  <a:noFill/>
                </a:ln>
                <a:solidFill>
                  <a:prstClr val="white"/>
                </a:solidFill>
                <a:effectLst/>
                <a:uLnTx/>
                <a:uFillTx/>
                <a:latin typeface="Calibri"/>
                <a:ea typeface="+mn-ea"/>
                <a:cs typeface="+mn-cs"/>
              </a:rPr>
              <a:t>Only 7% of the customers consume alcohol  occasionally and 3 % of them consume pan masala in very limited amounts.</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IN" sz="1800" b="0" i="0" u="none" strike="noStrike" kern="1200" cap="none" spc="0" normalizeH="0" baseline="0" noProof="0" dirty="0" smtClean="0">
                <a:ln>
                  <a:noFill/>
                </a:ln>
                <a:solidFill>
                  <a:prstClr val="white"/>
                </a:solidFill>
                <a:effectLst/>
                <a:uLnTx/>
                <a:uFillTx/>
                <a:latin typeface="Calibri"/>
                <a:ea typeface="+mn-ea"/>
                <a:cs typeface="+mn-cs"/>
              </a:rPr>
              <a:t>None of them is involved in smoking.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err="1" smtClean="0">
                <a:ln>
                  <a:noFill/>
                </a:ln>
                <a:solidFill>
                  <a:prstClr val="white"/>
                </a:solidFill>
                <a:effectLst/>
                <a:uLnTx/>
                <a:uFillTx/>
                <a:latin typeface="Calibri"/>
                <a:ea typeface="+mn-ea"/>
                <a:cs typeface="+mn-cs"/>
              </a:rPr>
              <a:t>OnlyO</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ctangle 20"/>
          <p:cNvSpPr/>
          <p:nvPr/>
        </p:nvSpPr>
        <p:spPr>
          <a:xfrm>
            <a:off x="5562600" y="4038600"/>
            <a:ext cx="1752600" cy="2286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smtClean="0">
                <a:ln>
                  <a:noFill/>
                </a:ln>
                <a:solidFill>
                  <a:prstClr val="black"/>
                </a:solidFill>
                <a:effectLst/>
                <a:uLnTx/>
                <a:uFillTx/>
                <a:latin typeface="Calibri"/>
                <a:ea typeface="+mn-ea"/>
                <a:cs typeface="+mn-cs"/>
              </a:rPr>
              <a:t>Key Takeaways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2" name="Chart 11"/>
          <p:cNvGraphicFramePr/>
          <p:nvPr/>
        </p:nvGraphicFramePr>
        <p:xfrm>
          <a:off x="152400" y="1371600"/>
          <a:ext cx="3962400"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nvGraphicFramePr>
        <p:xfrm>
          <a:off x="4648200" y="1371600"/>
          <a:ext cx="4343400" cy="243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nvGraphicFramePr>
        <p:xfrm>
          <a:off x="76200" y="4495800"/>
          <a:ext cx="4038600" cy="2209800"/>
        </p:xfrm>
        <a:graphic>
          <a:graphicData uri="http://schemas.openxmlformats.org/drawingml/2006/chart">
            <c:chart xmlns:c="http://schemas.openxmlformats.org/drawingml/2006/chart" xmlns:r="http://schemas.openxmlformats.org/officeDocument/2006/relationships" r:id="rId4"/>
          </a:graphicData>
        </a:graphic>
      </p:graphicFrame>
      <p:pic>
        <p:nvPicPr>
          <p:cNvPr id="23" name="Picture 2" descr="Image result for pointing finger"/>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rightnessContrast bright="-40000"/>
                    </a14:imgEffect>
                  </a14:imgLayer>
                </a14:imgProps>
              </a:ext>
              <a:ext uri="{28A0092B-C50C-407E-A947-70E740481C1C}">
                <a14:useLocalDpi xmlns:a14="http://schemas.microsoft.com/office/drawing/2010/main" xmlns="" val="0"/>
              </a:ext>
            </a:extLst>
          </a:blip>
          <a:srcRect/>
          <a:stretch>
            <a:fillRect/>
          </a:stretch>
        </p:blipFill>
        <p:spPr bwMode="auto">
          <a:xfrm>
            <a:off x="4572000" y="3886200"/>
            <a:ext cx="942497" cy="5721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4060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82000" cy="62484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alpha val="54000"/>
                </a:schemeClr>
              </a:solidFill>
            </a:endParaRPr>
          </a:p>
        </p:txBody>
      </p:sp>
      <p:graphicFrame>
        <p:nvGraphicFramePr>
          <p:cNvPr id="8" name="Diagram 7"/>
          <p:cNvGraphicFramePr/>
          <p:nvPr/>
        </p:nvGraphicFramePr>
        <p:xfrm>
          <a:off x="5283483" y="25358370"/>
          <a:ext cx="4589254" cy="25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Connector 9"/>
          <p:cNvCxnSpPr/>
          <p:nvPr/>
        </p:nvCxnSpPr>
        <p:spPr>
          <a:xfrm>
            <a:off x="457200" y="762000"/>
            <a:ext cx="81534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304800"/>
            <a:ext cx="7620000" cy="400110"/>
          </a:xfrm>
          <a:prstGeom prst="rect">
            <a:avLst/>
          </a:prstGeom>
          <a:noFill/>
        </p:spPr>
        <p:txBody>
          <a:bodyPr wrap="square" rtlCol="0">
            <a:spAutoFit/>
          </a:bodyPr>
          <a:lstStyle/>
          <a:p>
            <a:r>
              <a:rPr lang="en-IN" sz="2000" dirty="0" smtClean="0">
                <a:solidFill>
                  <a:srgbClr val="002060"/>
                </a:solidFill>
                <a:latin typeface="Arial" pitchFamily="34" charset="0"/>
                <a:cs typeface="Arial" pitchFamily="34" charset="0"/>
              </a:rPr>
              <a:t>WHAT  CUSTOMERS REALLY WANT</a:t>
            </a:r>
            <a:endParaRPr lang="en-US" sz="2000" dirty="0">
              <a:solidFill>
                <a:srgbClr val="002060"/>
              </a:solidFill>
              <a:latin typeface="Arial" pitchFamily="34" charset="0"/>
              <a:cs typeface="Arial" pitchFamily="34" charset="0"/>
            </a:endParaRPr>
          </a:p>
        </p:txBody>
      </p:sp>
      <p:graphicFrame>
        <p:nvGraphicFramePr>
          <p:cNvPr id="15" name="Diagram 14"/>
          <p:cNvGraphicFramePr/>
          <p:nvPr>
            <p:extLst>
              <p:ext uri="{D42A27DB-BD31-4B8C-83A1-F6EECF244321}">
                <p14:modId xmlns:p14="http://schemas.microsoft.com/office/powerpoint/2010/main" xmlns="" val="229992400"/>
              </p:ext>
            </p:extLst>
          </p:nvPr>
        </p:nvGraphicFramePr>
        <p:xfrm>
          <a:off x="1524000" y="19812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TextBox 15"/>
          <p:cNvSpPr txBox="1"/>
          <p:nvPr/>
        </p:nvSpPr>
        <p:spPr>
          <a:xfrm>
            <a:off x="609600" y="914400"/>
            <a:ext cx="75438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IN" dirty="0" smtClean="0"/>
              <a:t>Customers have following concerns from a service point of view-</a:t>
            </a:r>
            <a:endParaRPr lang="en-US" dirty="0"/>
          </a:p>
        </p:txBody>
      </p:sp>
      <p:pic>
        <p:nvPicPr>
          <p:cNvPr id="17" name="Picture 16"/>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486400" y="2209800"/>
            <a:ext cx="1447800" cy="914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82000" cy="62484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alpha val="54000"/>
                </a:schemeClr>
              </a:solidFill>
            </a:endParaRPr>
          </a:p>
        </p:txBody>
      </p:sp>
      <p:graphicFrame>
        <p:nvGraphicFramePr>
          <p:cNvPr id="8" name="Diagram 7"/>
          <p:cNvGraphicFramePr/>
          <p:nvPr/>
        </p:nvGraphicFramePr>
        <p:xfrm>
          <a:off x="5283483" y="25358370"/>
          <a:ext cx="4589254" cy="2527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p:cNvCxnSpPr/>
          <p:nvPr/>
        </p:nvCxnSpPr>
        <p:spPr>
          <a:xfrm>
            <a:off x="457200" y="762000"/>
            <a:ext cx="81534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304800"/>
            <a:ext cx="7620000" cy="400110"/>
          </a:xfrm>
          <a:prstGeom prst="rect">
            <a:avLst/>
          </a:prstGeom>
          <a:noFill/>
        </p:spPr>
        <p:txBody>
          <a:bodyPr wrap="square" rtlCol="0">
            <a:spAutoFit/>
          </a:bodyPr>
          <a:lstStyle/>
          <a:p>
            <a:r>
              <a:rPr lang="en-IN" sz="2000" dirty="0" smtClean="0">
                <a:solidFill>
                  <a:srgbClr val="002060"/>
                </a:solidFill>
                <a:latin typeface="Arial" pitchFamily="34" charset="0"/>
                <a:cs typeface="Arial" pitchFamily="34" charset="0"/>
              </a:rPr>
              <a:t>WHAT  CUSTOMERS REALLY WANT</a:t>
            </a:r>
            <a:endParaRPr lang="en-US" sz="2000" dirty="0">
              <a:solidFill>
                <a:srgbClr val="002060"/>
              </a:solidFill>
              <a:latin typeface="Arial" pitchFamily="34" charset="0"/>
              <a:cs typeface="Arial" pitchFamily="34" charset="0"/>
            </a:endParaRPr>
          </a:p>
        </p:txBody>
      </p:sp>
      <p:sp>
        <p:nvSpPr>
          <p:cNvPr id="16" name="TextBox 15"/>
          <p:cNvSpPr txBox="1"/>
          <p:nvPr/>
        </p:nvSpPr>
        <p:spPr>
          <a:xfrm>
            <a:off x="609600" y="914400"/>
            <a:ext cx="75438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IN" dirty="0" smtClean="0"/>
              <a:t>Customers have following concerns from a product point of view-</a:t>
            </a:r>
            <a:endParaRPr lang="en-US" dirty="0"/>
          </a:p>
        </p:txBody>
      </p:sp>
      <p:graphicFrame>
        <p:nvGraphicFramePr>
          <p:cNvPr id="9" name="Diagram 8"/>
          <p:cNvGraphicFramePr/>
          <p:nvPr/>
        </p:nvGraphicFramePr>
        <p:xfrm>
          <a:off x="500034" y="1571612"/>
          <a:ext cx="7786742" cy="47863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518160"/>
          <a:ext cx="9143999" cy="633984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20000"/>
                    </a:ext>
                  </a:extLst>
                </a:gridCol>
                <a:gridCol w="4849091">
                  <a:extLst>
                    <a:ext uri="{9D8B030D-6E8A-4147-A177-3AD203B41FA5}">
                      <a16:colId xmlns:a16="http://schemas.microsoft.com/office/drawing/2014/main" xmlns="" val="20001"/>
                    </a:ext>
                  </a:extLst>
                </a:gridCol>
                <a:gridCol w="2161308">
                  <a:extLst>
                    <a:ext uri="{9D8B030D-6E8A-4147-A177-3AD203B41FA5}">
                      <a16:colId xmlns:a16="http://schemas.microsoft.com/office/drawing/2014/main" xmlns="" val="20004"/>
                    </a:ext>
                  </a:extLst>
                </a:gridCol>
              </a:tblGrid>
              <a:tr h="274834">
                <a:tc>
                  <a:txBody>
                    <a:bodyPr/>
                    <a:lstStyle/>
                    <a:p>
                      <a:r>
                        <a:rPr lang="en-IN" sz="1600" dirty="0" smtClean="0"/>
                        <a:t>Key Players</a:t>
                      </a:r>
                      <a:endParaRPr lang="en-US" sz="1600" dirty="0"/>
                    </a:p>
                  </a:txBody>
                  <a:tcPr/>
                </a:tc>
                <a:tc>
                  <a:txBody>
                    <a:bodyPr/>
                    <a:lstStyle/>
                    <a:p>
                      <a:r>
                        <a:rPr lang="en-IN" sz="1600" dirty="0" smtClean="0"/>
                        <a:t>Key</a:t>
                      </a:r>
                      <a:r>
                        <a:rPr lang="en-IN" sz="1600" baseline="0" dirty="0" smtClean="0"/>
                        <a:t> Strength</a:t>
                      </a:r>
                      <a:endParaRPr lang="en-US" sz="1600" dirty="0"/>
                    </a:p>
                  </a:txBody>
                  <a:tcPr/>
                </a:tc>
                <a:tc>
                  <a:txBody>
                    <a:bodyPr/>
                    <a:lstStyle/>
                    <a:p>
                      <a:r>
                        <a:rPr lang="en-IN" sz="1600" dirty="0" smtClean="0"/>
                        <a:t>Weakness</a:t>
                      </a:r>
                      <a:endParaRPr lang="en-US" sz="1600" dirty="0"/>
                    </a:p>
                  </a:txBody>
                  <a:tcPr/>
                </a:tc>
                <a:extLst>
                  <a:ext uri="{0D108BD9-81ED-4DB2-BD59-A6C34878D82A}">
                    <a16:rowId xmlns:a16="http://schemas.microsoft.com/office/drawing/2014/main" xmlns="" val="10000"/>
                  </a:ext>
                </a:extLst>
              </a:tr>
              <a:tr h="1673987">
                <a:tc>
                  <a:txBody>
                    <a:bodyPr/>
                    <a:lstStyle/>
                    <a:p>
                      <a:pPr algn="ctr" fontAlgn="b"/>
                      <a:r>
                        <a:rPr lang="en-US" sz="1600" b="0" i="0" u="none" strike="noStrike" dirty="0">
                          <a:solidFill>
                            <a:srgbClr val="000000"/>
                          </a:solidFill>
                          <a:latin typeface="Times New Roman"/>
                        </a:rPr>
                        <a:t>Star Health Insurance</a:t>
                      </a:r>
                    </a:p>
                  </a:txBody>
                  <a:tcPr marL="7620" marR="7620" marT="7620" marB="0" anchor="b"/>
                </a:tc>
                <a:tc>
                  <a:txBody>
                    <a:bodyPr/>
                    <a:lstStyle/>
                    <a:p>
                      <a:pPr marL="400050" indent="-400050">
                        <a:buFont typeface="+mj-lt"/>
                        <a:buAutoNum type="romanUcPeriod"/>
                      </a:pPr>
                      <a:r>
                        <a:rPr lang="en-US" sz="1600" dirty="0" smtClean="0"/>
                        <a:t>OPD benefit </a:t>
                      </a:r>
                    </a:p>
                    <a:p>
                      <a:pPr marL="400050" indent="-400050">
                        <a:buFont typeface="+mj-lt"/>
                        <a:buAutoNum type="romanUcPeriod"/>
                      </a:pPr>
                      <a:r>
                        <a:rPr lang="en-US" sz="1600" dirty="0" smtClean="0"/>
                        <a:t>Day care covered </a:t>
                      </a:r>
                    </a:p>
                    <a:p>
                      <a:pPr marL="400050" indent="-400050">
                        <a:buFont typeface="+mj-lt"/>
                        <a:buAutoNum type="romanUcPeriod"/>
                      </a:pPr>
                      <a:r>
                        <a:rPr lang="en-US" sz="1600" dirty="0" smtClean="0"/>
                        <a:t>Personal accident death cover</a:t>
                      </a:r>
                    </a:p>
                    <a:p>
                      <a:pPr marL="400050" indent="-400050">
                        <a:buFont typeface="+mj-lt"/>
                        <a:buAutoNum type="romanUcPeriod"/>
                      </a:pPr>
                      <a:r>
                        <a:rPr lang="en-IN" sz="1600" dirty="0" smtClean="0"/>
                        <a:t>For persons who have undergone heart surgery</a:t>
                      </a:r>
                    </a:p>
                    <a:p>
                      <a:pPr marL="400050" indent="-400050">
                        <a:buFont typeface="+mj-lt"/>
                        <a:buAutoNum type="romanUcPeriod"/>
                      </a:pPr>
                      <a:r>
                        <a:rPr lang="en-IN" sz="1600" dirty="0" smtClean="0"/>
                        <a:t>Easy Documentation</a:t>
                      </a:r>
                      <a:endParaRPr lang="en-US" sz="1600" dirty="0" smtClean="0"/>
                    </a:p>
                    <a:p>
                      <a:endParaRPr lang="en-US" sz="1600" dirty="0" smtClean="0"/>
                    </a:p>
                    <a:p>
                      <a:endParaRPr lang="en-US" sz="1600" dirty="0" smtClean="0"/>
                    </a:p>
                    <a:p>
                      <a:endParaRPr lang="en-US" sz="1600" dirty="0"/>
                    </a:p>
                  </a:txBody>
                  <a:tcPr/>
                </a:tc>
                <a:tc>
                  <a:txBody>
                    <a:bodyPr/>
                    <a:lstStyle/>
                    <a:p>
                      <a:pPr marL="400050" indent="-400050">
                        <a:buFont typeface="+mj-lt"/>
                        <a:buAutoNum type="romanUcPeriod"/>
                      </a:pPr>
                      <a:r>
                        <a:rPr lang="en-US" sz="1600" dirty="0" smtClean="0"/>
                        <a:t> Individual plan only</a:t>
                      </a:r>
                    </a:p>
                    <a:p>
                      <a:pPr marL="400050" indent="-400050">
                        <a:buFont typeface="+mj-lt"/>
                        <a:buAutoNum type="romanUcPeriod"/>
                      </a:pPr>
                      <a:r>
                        <a:rPr lang="en-US" sz="1600" dirty="0" smtClean="0"/>
                        <a:t>SI options available are only 3-4 lakhs</a:t>
                      </a:r>
                    </a:p>
                    <a:p>
                      <a:endParaRPr lang="en-US" sz="1600" dirty="0"/>
                    </a:p>
                  </a:txBody>
                  <a:tcPr/>
                </a:tc>
                <a:extLst>
                  <a:ext uri="{0D108BD9-81ED-4DB2-BD59-A6C34878D82A}">
                    <a16:rowId xmlns:a16="http://schemas.microsoft.com/office/drawing/2014/main" xmlns="" val="10001"/>
                  </a:ext>
                </a:extLst>
              </a:tr>
              <a:tr h="674592">
                <a:tc>
                  <a:txBody>
                    <a:bodyPr/>
                    <a:lstStyle/>
                    <a:p>
                      <a:pPr algn="ctr" fontAlgn="b"/>
                      <a:r>
                        <a:rPr lang="en-US" sz="1600" b="0" i="0" u="none" strike="noStrike" dirty="0">
                          <a:solidFill>
                            <a:srgbClr val="000000"/>
                          </a:solidFill>
                          <a:latin typeface="Calibri"/>
                        </a:rPr>
                        <a:t>HDFC life cardiac care plan</a:t>
                      </a:r>
                    </a:p>
                  </a:txBody>
                  <a:tcPr marL="7620" marR="7620" marT="7620" marB="0" anchor="b"/>
                </a:tc>
                <a:tc>
                  <a:txBody>
                    <a:bodyPr/>
                    <a:lstStyle/>
                    <a:p>
                      <a:pPr marL="400050" indent="-400050">
                        <a:buFont typeface="+mj-lt"/>
                        <a:buAutoNum type="romanUcPeriod"/>
                      </a:pPr>
                      <a:r>
                        <a:rPr lang="en-IN" sz="1600" dirty="0" smtClean="0"/>
                        <a:t>Regular</a:t>
                      </a:r>
                      <a:r>
                        <a:rPr lang="en-IN" sz="1600" baseline="0" dirty="0" smtClean="0"/>
                        <a:t> pay option available</a:t>
                      </a:r>
                    </a:p>
                    <a:p>
                      <a:pPr marL="400050" marR="0" indent="-400050" algn="l" defTabSz="914400" rtl="0" eaLnBrk="1" fontAlgn="auto" latinLnBrk="0" hangingPunct="1">
                        <a:lnSpc>
                          <a:spcPct val="100000"/>
                        </a:lnSpc>
                        <a:spcBef>
                          <a:spcPts val="0"/>
                        </a:spcBef>
                        <a:spcAft>
                          <a:spcPts val="0"/>
                        </a:spcAft>
                        <a:buClrTx/>
                        <a:buSzTx/>
                        <a:buFont typeface="+mj-lt"/>
                        <a:buAutoNum type="romanUcPeriod"/>
                        <a:tabLst/>
                        <a:defRPr/>
                      </a:pPr>
                      <a:r>
                        <a:rPr lang="en-IN" sz="1600" dirty="0" smtClean="0"/>
                        <a:t>Benefits as per disease severity</a:t>
                      </a:r>
                      <a:endParaRPr lang="en-US" sz="1600" dirty="0" smtClean="0"/>
                    </a:p>
                    <a:p>
                      <a:endParaRPr lang="en-US" sz="1600" dirty="0"/>
                    </a:p>
                  </a:txBody>
                  <a:tcPr/>
                </a:tc>
                <a:tc>
                  <a:txBody>
                    <a:bodyPr/>
                    <a:lstStyle/>
                    <a:p>
                      <a:r>
                        <a:rPr lang="en-US" sz="1600" b="0" i="0" u="none" strike="noStrike" kern="1200" dirty="0" smtClean="0">
                          <a:solidFill>
                            <a:schemeClr val="dk1"/>
                          </a:solidFill>
                          <a:latin typeface="+mn-lt"/>
                          <a:ea typeface="+mn-ea"/>
                          <a:cs typeface="+mn-cs"/>
                        </a:rPr>
                        <a:t>Loan Disbursal in 4 hours*</a:t>
                      </a:r>
                      <a:endParaRPr lang="en-US" sz="1600" dirty="0"/>
                    </a:p>
                  </a:txBody>
                  <a:tcPr/>
                </a:tc>
                <a:extLst>
                  <a:ext uri="{0D108BD9-81ED-4DB2-BD59-A6C34878D82A}">
                    <a16:rowId xmlns:a16="http://schemas.microsoft.com/office/drawing/2014/main" xmlns="" val="10003"/>
                  </a:ext>
                </a:extLst>
              </a:tr>
              <a:tr h="1274229">
                <a:tc>
                  <a:txBody>
                    <a:bodyPr/>
                    <a:lstStyle/>
                    <a:p>
                      <a:pPr algn="ctr" fontAlgn="ctr"/>
                      <a:r>
                        <a:rPr lang="en-US" sz="1600" b="0" i="0" u="none" strike="noStrike" dirty="0">
                          <a:solidFill>
                            <a:srgbClr val="000000"/>
                          </a:solidFill>
                          <a:latin typeface="Times New Roman"/>
                        </a:rPr>
                        <a:t>ICICI Pru Heart/Cancer Protect</a:t>
                      </a:r>
                    </a:p>
                  </a:txBody>
                  <a:tcPr marR="7620" marT="7620" marB="0" anchor="ctr"/>
                </a:tc>
                <a:tc>
                  <a:txBody>
                    <a:bodyPr/>
                    <a:lstStyle/>
                    <a:p>
                      <a:pPr marL="400050" indent="-400050">
                        <a:buFont typeface="+mj-lt"/>
                        <a:buAutoNum type="romanUcPeriod"/>
                      </a:pPr>
                      <a:r>
                        <a:rPr lang="en-US" sz="1600" dirty="0" smtClean="0"/>
                        <a:t>Heart+ cancer cover</a:t>
                      </a:r>
                    </a:p>
                    <a:p>
                      <a:pPr marL="400050" indent="-400050">
                        <a:buFont typeface="+mj-lt"/>
                        <a:buAutoNum type="romanUcPeriod"/>
                      </a:pPr>
                      <a:r>
                        <a:rPr lang="en-US" sz="1600" dirty="0" smtClean="0"/>
                        <a:t>High cover  at low premiums </a:t>
                      </a:r>
                    </a:p>
                    <a:p>
                      <a:pPr marL="400050" indent="-400050">
                        <a:buFont typeface="+mj-lt"/>
                        <a:buAutoNum type="romanUcPeriod"/>
                      </a:pPr>
                      <a:r>
                        <a:rPr lang="en-US" sz="1600" dirty="0" smtClean="0"/>
                        <a:t>No claim bonus </a:t>
                      </a:r>
                      <a:r>
                        <a:rPr lang="en-US" sz="1600" dirty="0" err="1" smtClean="0"/>
                        <a:t>upto</a:t>
                      </a:r>
                      <a:r>
                        <a:rPr lang="en-US" sz="1600" dirty="0" smtClean="0"/>
                        <a:t> 200%</a:t>
                      </a:r>
                    </a:p>
                    <a:p>
                      <a:pPr marL="400050" indent="-400050">
                        <a:buFont typeface="+mj-lt"/>
                        <a:buAutoNum type="romanUcPeriod"/>
                      </a:pPr>
                      <a:r>
                        <a:rPr lang="en-US" sz="1600" dirty="0" smtClean="0"/>
                        <a:t> Income benefit even after Individual+ couple plan</a:t>
                      </a:r>
                    </a:p>
                    <a:p>
                      <a:pPr marL="400050" indent="-400050">
                        <a:buFont typeface="+mj-lt"/>
                        <a:buAutoNum type="romanUcPeriod"/>
                      </a:pPr>
                      <a:r>
                        <a:rPr lang="en-US" sz="1600" dirty="0" smtClean="0"/>
                        <a:t>policy expires</a:t>
                      </a:r>
                    </a:p>
                    <a:p>
                      <a:pPr marL="400050" indent="-400050">
                        <a:buFont typeface="+mj-lt"/>
                        <a:buAutoNum type="romanUcPeriod"/>
                      </a:pPr>
                      <a:r>
                        <a:rPr lang="en-IN" sz="1600" dirty="0" smtClean="0"/>
                        <a:t>Customer friendly brochure</a:t>
                      </a:r>
                      <a:endParaRPr lang="en-US" sz="1600" dirty="0"/>
                    </a:p>
                  </a:txBody>
                  <a:tcPr/>
                </a:tc>
                <a:tc>
                  <a:txBody>
                    <a:bodyPr/>
                    <a:lstStyle/>
                    <a:p>
                      <a:r>
                        <a:rPr lang="en-US" sz="1800" b="0" i="0" u="none" strike="noStrike" kern="1200" dirty="0" smtClean="0">
                          <a:solidFill>
                            <a:schemeClr val="dk1"/>
                          </a:solidFill>
                          <a:latin typeface="+mn-lt"/>
                          <a:ea typeface="+mn-ea"/>
                          <a:cs typeface="+mn-cs"/>
                        </a:rPr>
                        <a:t>Consumer complaints filed against ICICI</a:t>
                      </a:r>
                      <a:endParaRPr lang="en-US" sz="1600" dirty="0"/>
                    </a:p>
                  </a:txBody>
                  <a:tcPr/>
                </a:tc>
                <a:extLst>
                  <a:ext uri="{0D108BD9-81ED-4DB2-BD59-A6C34878D82A}">
                    <a16:rowId xmlns:a16="http://schemas.microsoft.com/office/drawing/2014/main" xmlns="" val="10004"/>
                  </a:ext>
                </a:extLst>
              </a:tr>
              <a:tr h="1299214">
                <a:tc>
                  <a:txBody>
                    <a:bodyPr/>
                    <a:lstStyle/>
                    <a:p>
                      <a:pPr algn="ctr" fontAlgn="b"/>
                      <a:r>
                        <a:rPr lang="en-US" sz="1600" b="0" i="0" u="none" strike="noStrike" dirty="0" smtClean="0">
                          <a:solidFill>
                            <a:srgbClr val="000000"/>
                          </a:solidFill>
                          <a:latin typeface="Calibri"/>
                        </a:rPr>
                        <a:t>PNB MetLife Mera Heart</a:t>
                      </a:r>
                      <a:endParaRPr lang="en-US" sz="1600" b="0" i="0" u="none" strike="noStrike" dirty="0">
                        <a:solidFill>
                          <a:srgbClr val="000000"/>
                        </a:solidFill>
                        <a:latin typeface="Calibri"/>
                      </a:endParaRPr>
                    </a:p>
                  </a:txBody>
                  <a:tcPr marL="7620" marR="7620" marT="7620" marB="0" anchor="b"/>
                </a:tc>
                <a:tc>
                  <a:txBody>
                    <a:bodyPr/>
                    <a:lstStyle/>
                    <a:p>
                      <a:pPr marL="400050" indent="-400050">
                        <a:buFont typeface="+mj-lt"/>
                        <a:buAutoNum type="romanUcPeriod"/>
                      </a:pPr>
                      <a:r>
                        <a:rPr lang="en-US" sz="1600" dirty="0" smtClean="0"/>
                        <a:t>Optional return of balance premium if healthy</a:t>
                      </a:r>
                    </a:p>
                    <a:p>
                      <a:pPr marL="400050" indent="-400050">
                        <a:buFont typeface="+mj-lt"/>
                        <a:buAutoNum type="romanUcPeriod"/>
                      </a:pPr>
                      <a:r>
                        <a:rPr lang="en-IN" sz="1600" dirty="0" smtClean="0"/>
                        <a:t>Cohesive</a:t>
                      </a:r>
                      <a:r>
                        <a:rPr lang="en-IN" sz="1600" baseline="0" dirty="0" smtClean="0"/>
                        <a:t> omnichannel experience</a:t>
                      </a:r>
                    </a:p>
                    <a:p>
                      <a:pPr marL="400050" marR="0" indent="-400050" algn="l" defTabSz="914400" rtl="0" eaLnBrk="1" fontAlgn="auto" latinLnBrk="0" hangingPunct="1">
                        <a:lnSpc>
                          <a:spcPct val="100000"/>
                        </a:lnSpc>
                        <a:spcBef>
                          <a:spcPts val="0"/>
                        </a:spcBef>
                        <a:spcAft>
                          <a:spcPts val="0"/>
                        </a:spcAft>
                        <a:buClrTx/>
                        <a:buSzTx/>
                        <a:buFont typeface="+mj-lt"/>
                        <a:buAutoNum type="romanUcPeriod"/>
                        <a:tabLst/>
                        <a:defRPr/>
                      </a:pPr>
                      <a:r>
                        <a:rPr lang="en-US" sz="1600" dirty="0" smtClean="0"/>
                        <a:t>Heart+ cancer cover</a:t>
                      </a:r>
                    </a:p>
                    <a:p>
                      <a:pPr marL="400050" marR="0" indent="-400050" algn="l" defTabSz="914400" rtl="0" eaLnBrk="1" fontAlgn="auto" latinLnBrk="0" hangingPunct="1">
                        <a:lnSpc>
                          <a:spcPct val="100000"/>
                        </a:lnSpc>
                        <a:spcBef>
                          <a:spcPts val="0"/>
                        </a:spcBef>
                        <a:spcAft>
                          <a:spcPts val="0"/>
                        </a:spcAft>
                        <a:buClrTx/>
                        <a:buSzTx/>
                        <a:buFont typeface="+mj-lt"/>
                        <a:buAutoNum type="romanUcPeriod"/>
                        <a:tabLst/>
                        <a:defRPr/>
                      </a:pPr>
                      <a:r>
                        <a:rPr lang="en-US" sz="1800" b="0" i="0" u="none" strike="noStrike" kern="1200" dirty="0" smtClean="0">
                          <a:solidFill>
                            <a:schemeClr val="dk1"/>
                          </a:solidFill>
                          <a:latin typeface="+mn-lt"/>
                          <a:ea typeface="+mn-ea"/>
                          <a:cs typeface="+mn-cs"/>
                        </a:rPr>
                        <a:t>Pay outs at different stages of illness </a:t>
                      </a:r>
                    </a:p>
                    <a:p>
                      <a:pPr marL="400050" marR="0" indent="-400050" algn="l" defTabSz="914400" rtl="0" eaLnBrk="1" fontAlgn="auto" latinLnBrk="0" hangingPunct="1">
                        <a:lnSpc>
                          <a:spcPct val="100000"/>
                        </a:lnSpc>
                        <a:spcBef>
                          <a:spcPts val="0"/>
                        </a:spcBef>
                        <a:spcAft>
                          <a:spcPts val="0"/>
                        </a:spcAft>
                        <a:buClrTx/>
                        <a:buSzTx/>
                        <a:buFont typeface="+mj-lt"/>
                        <a:buAutoNum type="romanUcPeriod"/>
                        <a:tabLst/>
                        <a:defRPr/>
                      </a:pPr>
                      <a:endParaRPr lang="en-US" sz="1600" dirty="0" smtClean="0"/>
                    </a:p>
                    <a:p>
                      <a:pPr marL="400050" indent="-400050">
                        <a:buFont typeface="+mj-lt"/>
                        <a:buAutoNum type="romanUcPeriod"/>
                      </a:pPr>
                      <a:endParaRPr lang="en-US" sz="1600" dirty="0"/>
                    </a:p>
                  </a:txBody>
                  <a:tcPr/>
                </a:tc>
                <a:tc>
                  <a:txBody>
                    <a:bodyPr/>
                    <a:lstStyle/>
                    <a:p>
                      <a:r>
                        <a:rPr lang="en-IN" sz="1600" dirty="0" smtClean="0"/>
                        <a:t>Not a customer friendly brochure</a:t>
                      </a:r>
                      <a:endParaRPr lang="en-US" sz="1600" dirty="0"/>
                    </a:p>
                  </a:txBody>
                  <a:tcPr/>
                </a:tc>
                <a:extLst>
                  <a:ext uri="{0D108BD9-81ED-4DB2-BD59-A6C34878D82A}">
                    <a16:rowId xmlns:a16="http://schemas.microsoft.com/office/drawing/2014/main" xmlns="" val="10005"/>
                  </a:ext>
                </a:extLst>
              </a:tr>
            </a:tbl>
          </a:graphicData>
        </a:graphic>
      </p:graphicFrame>
      <p:cxnSp>
        <p:nvCxnSpPr>
          <p:cNvPr id="5" name="Straight Connector 4"/>
          <p:cNvCxnSpPr/>
          <p:nvPr/>
        </p:nvCxnSpPr>
        <p:spPr>
          <a:xfrm>
            <a:off x="0" y="428604"/>
            <a:ext cx="81534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0"/>
            <a:ext cx="5715040" cy="369332"/>
          </a:xfrm>
          <a:prstGeom prst="rect">
            <a:avLst/>
          </a:prstGeom>
          <a:noFill/>
        </p:spPr>
        <p:txBody>
          <a:bodyPr wrap="square" rtlCol="0">
            <a:spAutoFit/>
          </a:bodyPr>
          <a:lstStyle/>
          <a:p>
            <a:r>
              <a:rPr lang="en-IN" dirty="0" smtClean="0"/>
              <a:t>COMPETION SCENARIO</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chemeClr val="tx2"/>
            </a:solidFill>
          </a:ln>
        </p:spPr>
        <p:txBody>
          <a:bodyPr/>
          <a:lstStyle/>
          <a:p>
            <a:pPr lvl="0"/>
            <a:r>
              <a:rPr lang="en-IN" dirty="0" smtClean="0"/>
              <a:t>CONCLUSION AND RECOMMENDATIONS</a:t>
            </a:r>
            <a:endParaRPr lang="en-IN" dirty="0"/>
          </a:p>
        </p:txBody>
      </p:sp>
    </p:spTree>
    <p:extLst>
      <p:ext uri="{BB962C8B-B14F-4D97-AF65-F5344CB8AC3E}">
        <p14:creationId xmlns:p14="http://schemas.microsoft.com/office/powerpoint/2010/main" xmlns="" val="2439484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alpha val="54000"/>
                </a:schemeClr>
              </a:solidFill>
            </a:endParaRPr>
          </a:p>
        </p:txBody>
      </p:sp>
      <p:graphicFrame>
        <p:nvGraphicFramePr>
          <p:cNvPr id="8" name="Diagram 7"/>
          <p:cNvGraphicFramePr/>
          <p:nvPr/>
        </p:nvGraphicFramePr>
        <p:xfrm>
          <a:off x="5283483" y="25358370"/>
          <a:ext cx="4589254" cy="2527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p:cNvCxnSpPr/>
          <p:nvPr/>
        </p:nvCxnSpPr>
        <p:spPr>
          <a:xfrm>
            <a:off x="428596" y="642918"/>
            <a:ext cx="81534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7158" y="214290"/>
            <a:ext cx="7620000" cy="400110"/>
          </a:xfrm>
          <a:prstGeom prst="rect">
            <a:avLst/>
          </a:prstGeom>
          <a:noFill/>
        </p:spPr>
        <p:txBody>
          <a:bodyPr wrap="square" rtlCol="0">
            <a:spAutoFit/>
          </a:bodyPr>
          <a:lstStyle/>
          <a:p>
            <a:r>
              <a:rPr lang="en-IN" sz="2000" dirty="0" smtClean="0">
                <a:solidFill>
                  <a:srgbClr val="002060"/>
                </a:solidFill>
                <a:latin typeface="Arial" pitchFamily="34" charset="0"/>
                <a:cs typeface="Arial" pitchFamily="34" charset="0"/>
              </a:rPr>
              <a:t>CONCLUSION </a:t>
            </a:r>
            <a:endParaRPr lang="en-US" sz="2000" dirty="0">
              <a:solidFill>
                <a:srgbClr val="002060"/>
              </a:solidFill>
              <a:latin typeface="Arial" pitchFamily="34" charset="0"/>
              <a:cs typeface="Arial" pitchFamily="34" charset="0"/>
            </a:endParaRPr>
          </a:p>
        </p:txBody>
      </p:sp>
      <p:sp>
        <p:nvSpPr>
          <p:cNvPr id="16" name="TextBox 15"/>
          <p:cNvSpPr txBox="1"/>
          <p:nvPr/>
        </p:nvSpPr>
        <p:spPr>
          <a:xfrm>
            <a:off x="609600" y="914400"/>
            <a:ext cx="75438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dirty="0"/>
          </a:p>
        </p:txBody>
      </p:sp>
      <p:sp>
        <p:nvSpPr>
          <p:cNvPr id="12" name="Rectangle 11"/>
          <p:cNvSpPr/>
          <p:nvPr/>
        </p:nvSpPr>
        <p:spPr>
          <a:xfrm>
            <a:off x="357158" y="714356"/>
            <a:ext cx="8382000" cy="57849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pic>
        <p:nvPicPr>
          <p:cNvPr id="13" name="Picture 3" descr="C:\Users\GeethaJ\Downloads\puzzle (3).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14800" y="838200"/>
            <a:ext cx="531844" cy="53184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428596" y="1428736"/>
            <a:ext cx="8286808" cy="1200329"/>
          </a:xfrm>
          <a:prstGeom prst="rect">
            <a:avLst/>
          </a:prstGeom>
          <a:noFill/>
          <a:ln>
            <a:solidFill>
              <a:schemeClr val="tx2">
                <a:lumMod val="40000"/>
                <a:lumOff val="60000"/>
              </a:schemeClr>
            </a:solidFill>
          </a:ln>
        </p:spPr>
        <p:txBody>
          <a:bodyPr wrap="square" rtlCol="0">
            <a:spAutoFit/>
          </a:bodyPr>
          <a:lstStyle/>
          <a:p>
            <a:r>
              <a:rPr lang="en-IN" dirty="0" smtClean="0"/>
              <a:t>As Per the research customers are quite satisfied with AMHI products and services. And the lifestyle management of cardiac patients also suggests that they can be offered insurance cover and therefore a cardiac care insurance product can be designed.</a:t>
            </a:r>
            <a:endParaRPr lang="en-US" dirty="0"/>
          </a:p>
        </p:txBody>
      </p:sp>
      <p:sp>
        <p:nvSpPr>
          <p:cNvPr id="14" name="Freeform 7"/>
          <p:cNvSpPr>
            <a:spLocks noEditPoints="1"/>
          </p:cNvSpPr>
          <p:nvPr/>
        </p:nvSpPr>
        <p:spPr bwMode="auto">
          <a:xfrm>
            <a:off x="3428992" y="3286124"/>
            <a:ext cx="1615886" cy="1483676"/>
          </a:xfrm>
          <a:custGeom>
            <a:avLst/>
            <a:gdLst>
              <a:gd name="T0" fmla="*/ 1265 w 4290"/>
              <a:gd name="T1" fmla="*/ 1210 h 3939"/>
              <a:gd name="T2" fmla="*/ 1177 w 4290"/>
              <a:gd name="T3" fmla="*/ 1281 h 3939"/>
              <a:gd name="T4" fmla="*/ 1136 w 4290"/>
              <a:gd name="T5" fmla="*/ 1383 h 3939"/>
              <a:gd name="T6" fmla="*/ 1144 w 4290"/>
              <a:gd name="T7" fmla="*/ 1470 h 3939"/>
              <a:gd name="T8" fmla="*/ 1177 w 4290"/>
              <a:gd name="T9" fmla="*/ 1543 h 3939"/>
              <a:gd name="T10" fmla="*/ 1256 w 4290"/>
              <a:gd name="T11" fmla="*/ 1616 h 3939"/>
              <a:gd name="T12" fmla="*/ 1415 w 4290"/>
              <a:gd name="T13" fmla="*/ 1146 h 3939"/>
              <a:gd name="T14" fmla="*/ 1538 w 4290"/>
              <a:gd name="T15" fmla="*/ 1584 h 3939"/>
              <a:gd name="T16" fmla="*/ 2411 w 4290"/>
              <a:gd name="T17" fmla="*/ 718 h 3939"/>
              <a:gd name="T18" fmla="*/ 2312 w 4290"/>
              <a:gd name="T19" fmla="*/ 1251 h 3939"/>
              <a:gd name="T20" fmla="*/ 2631 w 4290"/>
              <a:gd name="T21" fmla="*/ 624 h 3939"/>
              <a:gd name="T22" fmla="*/ 2911 w 4290"/>
              <a:gd name="T23" fmla="*/ 503 h 3939"/>
              <a:gd name="T24" fmla="*/ 3034 w 4290"/>
              <a:gd name="T25" fmla="*/ 941 h 3939"/>
              <a:gd name="T26" fmla="*/ 3907 w 4290"/>
              <a:gd name="T27" fmla="*/ 77 h 3939"/>
              <a:gd name="T28" fmla="*/ 3808 w 4290"/>
              <a:gd name="T29" fmla="*/ 609 h 3939"/>
              <a:gd name="T30" fmla="*/ 3969 w 4290"/>
              <a:gd name="T31" fmla="*/ 52 h 3939"/>
              <a:gd name="T32" fmla="*/ 3968 w 4290"/>
              <a:gd name="T33" fmla="*/ 53 h 3939"/>
              <a:gd name="T34" fmla="*/ 4077 w 4290"/>
              <a:gd name="T35" fmla="*/ 57 h 3939"/>
              <a:gd name="T36" fmla="*/ 4109 w 4290"/>
              <a:gd name="T37" fmla="*/ 480 h 3939"/>
              <a:gd name="T38" fmla="*/ 4197 w 4290"/>
              <a:gd name="T39" fmla="*/ 409 h 3939"/>
              <a:gd name="T40" fmla="*/ 4238 w 4290"/>
              <a:gd name="T41" fmla="*/ 308 h 3939"/>
              <a:gd name="T42" fmla="*/ 4222 w 4290"/>
              <a:gd name="T43" fmla="*/ 195 h 3939"/>
              <a:gd name="T44" fmla="*/ 4182 w 4290"/>
              <a:gd name="T45" fmla="*/ 125 h 3939"/>
              <a:gd name="T46" fmla="*/ 4111 w 4290"/>
              <a:gd name="T47" fmla="*/ 70 h 3939"/>
              <a:gd name="T48" fmla="*/ 4042 w 4290"/>
              <a:gd name="T49" fmla="*/ 48 h 3939"/>
              <a:gd name="T50" fmla="*/ 4079 w 4290"/>
              <a:gd name="T51" fmla="*/ 6 h 3939"/>
              <a:gd name="T52" fmla="*/ 4187 w 4290"/>
              <a:gd name="T53" fmla="*/ 59 h 3939"/>
              <a:gd name="T54" fmla="*/ 4261 w 4290"/>
              <a:gd name="T55" fmla="*/ 159 h 3939"/>
              <a:gd name="T56" fmla="*/ 4290 w 4290"/>
              <a:gd name="T57" fmla="*/ 257 h 3939"/>
              <a:gd name="T58" fmla="*/ 4272 w 4290"/>
              <a:gd name="T59" fmla="*/ 378 h 3939"/>
              <a:gd name="T60" fmla="*/ 4201 w 4290"/>
              <a:gd name="T61" fmla="*/ 477 h 3939"/>
              <a:gd name="T62" fmla="*/ 4127 w 4290"/>
              <a:gd name="T63" fmla="*/ 524 h 3939"/>
              <a:gd name="T64" fmla="*/ 3513 w 4290"/>
              <a:gd name="T65" fmla="*/ 787 h 3939"/>
              <a:gd name="T66" fmla="*/ 2802 w 4290"/>
              <a:gd name="T67" fmla="*/ 1092 h 3939"/>
              <a:gd name="T68" fmla="*/ 2017 w 4290"/>
              <a:gd name="T69" fmla="*/ 1430 h 3939"/>
              <a:gd name="T70" fmla="*/ 1462 w 4290"/>
              <a:gd name="T71" fmla="*/ 1668 h 3939"/>
              <a:gd name="T72" fmla="*/ 1351 w 4290"/>
              <a:gd name="T73" fmla="*/ 1689 h 3939"/>
              <a:gd name="T74" fmla="*/ 1273 w 4290"/>
              <a:gd name="T75" fmla="*/ 1678 h 3939"/>
              <a:gd name="T76" fmla="*/ 1168 w 4290"/>
              <a:gd name="T77" fmla="*/ 1612 h 3939"/>
              <a:gd name="T78" fmla="*/ 1136 w 4290"/>
              <a:gd name="T79" fmla="*/ 2504 h 3939"/>
              <a:gd name="T80" fmla="*/ 1083 w 4290"/>
              <a:gd name="T81" fmla="*/ 2670 h 3939"/>
              <a:gd name="T82" fmla="*/ 1170 w 4290"/>
              <a:gd name="T83" fmla="*/ 2762 h 3939"/>
              <a:gd name="T84" fmla="*/ 1357 w 4290"/>
              <a:gd name="T85" fmla="*/ 3939 h 3939"/>
              <a:gd name="T86" fmla="*/ 162 w 4290"/>
              <a:gd name="T87" fmla="*/ 3675 h 3939"/>
              <a:gd name="T88" fmla="*/ 280 w 4290"/>
              <a:gd name="T89" fmla="*/ 2718 h 3939"/>
              <a:gd name="T90" fmla="*/ 207 w 4290"/>
              <a:gd name="T91" fmla="*/ 2563 h 3939"/>
              <a:gd name="T92" fmla="*/ 192 w 4290"/>
              <a:gd name="T93" fmla="*/ 1483 h 3939"/>
              <a:gd name="T94" fmla="*/ 224 w 4290"/>
              <a:gd name="T95" fmla="*/ 1313 h 3939"/>
              <a:gd name="T96" fmla="*/ 311 w 4290"/>
              <a:gd name="T97" fmla="*/ 1169 h 3939"/>
              <a:gd name="T98" fmla="*/ 443 w 4290"/>
              <a:gd name="T99" fmla="*/ 1065 h 3939"/>
              <a:gd name="T100" fmla="*/ 607 w 4290"/>
              <a:gd name="T101" fmla="*/ 1013 h 3939"/>
              <a:gd name="T102" fmla="*/ 782 w 4290"/>
              <a:gd name="T103" fmla="*/ 1025 h 3939"/>
              <a:gd name="T104" fmla="*/ 934 w 4290"/>
              <a:gd name="T105" fmla="*/ 1094 h 3939"/>
              <a:gd name="T106" fmla="*/ 1052 w 4290"/>
              <a:gd name="T107" fmla="*/ 1208 h 3939"/>
              <a:gd name="T108" fmla="*/ 1123 w 4290"/>
              <a:gd name="T109" fmla="*/ 1272 h 3939"/>
              <a:gd name="T110" fmla="*/ 1207 w 4290"/>
              <a:gd name="T111" fmla="*/ 1186 h 3939"/>
              <a:gd name="T112" fmla="*/ 1410 w 4290"/>
              <a:gd name="T113" fmla="*/ 1096 h 3939"/>
              <a:gd name="T114" fmla="*/ 2137 w 4290"/>
              <a:gd name="T115" fmla="*/ 783 h 3939"/>
              <a:gd name="T116" fmla="*/ 2922 w 4290"/>
              <a:gd name="T117" fmla="*/ 447 h 3939"/>
              <a:gd name="T118" fmla="*/ 3559 w 4290"/>
              <a:gd name="T119" fmla="*/ 173 h 3939"/>
              <a:gd name="T120" fmla="*/ 3955 w 4290"/>
              <a:gd name="T121" fmla="*/ 6 h 3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90" h="3939">
                <a:moveTo>
                  <a:pt x="1415" y="1146"/>
                </a:moveTo>
                <a:lnTo>
                  <a:pt x="1400" y="1154"/>
                </a:lnTo>
                <a:lnTo>
                  <a:pt x="1265" y="1210"/>
                </a:lnTo>
                <a:lnTo>
                  <a:pt x="1231" y="1229"/>
                </a:lnTo>
                <a:lnTo>
                  <a:pt x="1201" y="1253"/>
                </a:lnTo>
                <a:lnTo>
                  <a:pt x="1177" y="1281"/>
                </a:lnTo>
                <a:lnTo>
                  <a:pt x="1157" y="1313"/>
                </a:lnTo>
                <a:lnTo>
                  <a:pt x="1144" y="1347"/>
                </a:lnTo>
                <a:lnTo>
                  <a:pt x="1136" y="1383"/>
                </a:lnTo>
                <a:lnTo>
                  <a:pt x="1135" y="1421"/>
                </a:lnTo>
                <a:lnTo>
                  <a:pt x="1138" y="1446"/>
                </a:lnTo>
                <a:lnTo>
                  <a:pt x="1144" y="1470"/>
                </a:lnTo>
                <a:lnTo>
                  <a:pt x="1152" y="1494"/>
                </a:lnTo>
                <a:lnTo>
                  <a:pt x="1160" y="1511"/>
                </a:lnTo>
                <a:lnTo>
                  <a:pt x="1177" y="1543"/>
                </a:lnTo>
                <a:lnTo>
                  <a:pt x="1200" y="1572"/>
                </a:lnTo>
                <a:lnTo>
                  <a:pt x="1226" y="1597"/>
                </a:lnTo>
                <a:lnTo>
                  <a:pt x="1256" y="1616"/>
                </a:lnTo>
                <a:lnTo>
                  <a:pt x="1289" y="1629"/>
                </a:lnTo>
                <a:lnTo>
                  <a:pt x="1324" y="1639"/>
                </a:lnTo>
                <a:lnTo>
                  <a:pt x="1415" y="1146"/>
                </a:lnTo>
                <a:close/>
                <a:moveTo>
                  <a:pt x="1906" y="936"/>
                </a:moveTo>
                <a:lnTo>
                  <a:pt x="1637" y="1051"/>
                </a:lnTo>
                <a:lnTo>
                  <a:pt x="1538" y="1584"/>
                </a:lnTo>
                <a:lnTo>
                  <a:pt x="1806" y="1468"/>
                </a:lnTo>
                <a:lnTo>
                  <a:pt x="1906" y="936"/>
                </a:lnTo>
                <a:close/>
                <a:moveTo>
                  <a:pt x="2411" y="718"/>
                </a:moveTo>
                <a:lnTo>
                  <a:pt x="2127" y="841"/>
                </a:lnTo>
                <a:lnTo>
                  <a:pt x="2028" y="1373"/>
                </a:lnTo>
                <a:lnTo>
                  <a:pt x="2312" y="1251"/>
                </a:lnTo>
                <a:lnTo>
                  <a:pt x="2411" y="718"/>
                </a:lnTo>
                <a:close/>
                <a:moveTo>
                  <a:pt x="2911" y="503"/>
                </a:moveTo>
                <a:lnTo>
                  <a:pt x="2631" y="624"/>
                </a:lnTo>
                <a:lnTo>
                  <a:pt x="2532" y="1156"/>
                </a:lnTo>
                <a:lnTo>
                  <a:pt x="2812" y="1036"/>
                </a:lnTo>
                <a:lnTo>
                  <a:pt x="2911" y="503"/>
                </a:lnTo>
                <a:close/>
                <a:moveTo>
                  <a:pt x="3402" y="293"/>
                </a:moveTo>
                <a:lnTo>
                  <a:pt x="3133" y="409"/>
                </a:lnTo>
                <a:lnTo>
                  <a:pt x="3034" y="941"/>
                </a:lnTo>
                <a:lnTo>
                  <a:pt x="3303" y="825"/>
                </a:lnTo>
                <a:lnTo>
                  <a:pt x="3402" y="293"/>
                </a:lnTo>
                <a:close/>
                <a:moveTo>
                  <a:pt x="3907" y="77"/>
                </a:moveTo>
                <a:lnTo>
                  <a:pt x="3623" y="198"/>
                </a:lnTo>
                <a:lnTo>
                  <a:pt x="3524" y="730"/>
                </a:lnTo>
                <a:lnTo>
                  <a:pt x="3808" y="609"/>
                </a:lnTo>
                <a:lnTo>
                  <a:pt x="3907" y="77"/>
                </a:lnTo>
                <a:close/>
                <a:moveTo>
                  <a:pt x="4006" y="47"/>
                </a:moveTo>
                <a:lnTo>
                  <a:pt x="3969" y="52"/>
                </a:lnTo>
                <a:lnTo>
                  <a:pt x="3934" y="65"/>
                </a:lnTo>
                <a:lnTo>
                  <a:pt x="3932" y="65"/>
                </a:lnTo>
                <a:lnTo>
                  <a:pt x="3968" y="53"/>
                </a:lnTo>
                <a:lnTo>
                  <a:pt x="4004" y="48"/>
                </a:lnTo>
                <a:lnTo>
                  <a:pt x="4041" y="49"/>
                </a:lnTo>
                <a:lnTo>
                  <a:pt x="4077" y="57"/>
                </a:lnTo>
                <a:lnTo>
                  <a:pt x="4111" y="70"/>
                </a:lnTo>
                <a:lnTo>
                  <a:pt x="4028" y="514"/>
                </a:lnTo>
                <a:lnTo>
                  <a:pt x="4109" y="480"/>
                </a:lnTo>
                <a:lnTo>
                  <a:pt x="4143" y="461"/>
                </a:lnTo>
                <a:lnTo>
                  <a:pt x="4173" y="437"/>
                </a:lnTo>
                <a:lnTo>
                  <a:pt x="4197" y="409"/>
                </a:lnTo>
                <a:lnTo>
                  <a:pt x="4217" y="378"/>
                </a:lnTo>
                <a:lnTo>
                  <a:pt x="4230" y="343"/>
                </a:lnTo>
                <a:lnTo>
                  <a:pt x="4238" y="308"/>
                </a:lnTo>
                <a:lnTo>
                  <a:pt x="4239" y="270"/>
                </a:lnTo>
                <a:lnTo>
                  <a:pt x="4234" y="232"/>
                </a:lnTo>
                <a:lnTo>
                  <a:pt x="4222" y="195"/>
                </a:lnTo>
                <a:lnTo>
                  <a:pt x="4214" y="179"/>
                </a:lnTo>
                <a:lnTo>
                  <a:pt x="4200" y="151"/>
                </a:lnTo>
                <a:lnTo>
                  <a:pt x="4182" y="125"/>
                </a:lnTo>
                <a:lnTo>
                  <a:pt x="4161" y="104"/>
                </a:lnTo>
                <a:lnTo>
                  <a:pt x="4137" y="85"/>
                </a:lnTo>
                <a:lnTo>
                  <a:pt x="4111" y="70"/>
                </a:lnTo>
                <a:lnTo>
                  <a:pt x="4111" y="68"/>
                </a:lnTo>
                <a:lnTo>
                  <a:pt x="4077" y="56"/>
                </a:lnTo>
                <a:lnTo>
                  <a:pt x="4042" y="48"/>
                </a:lnTo>
                <a:lnTo>
                  <a:pt x="4006" y="47"/>
                </a:lnTo>
                <a:close/>
                <a:moveTo>
                  <a:pt x="4038" y="0"/>
                </a:moveTo>
                <a:lnTo>
                  <a:pt x="4079" y="6"/>
                </a:lnTo>
                <a:lnTo>
                  <a:pt x="4117" y="18"/>
                </a:lnTo>
                <a:lnTo>
                  <a:pt x="4153" y="36"/>
                </a:lnTo>
                <a:lnTo>
                  <a:pt x="4187" y="59"/>
                </a:lnTo>
                <a:lnTo>
                  <a:pt x="4217" y="87"/>
                </a:lnTo>
                <a:lnTo>
                  <a:pt x="4242" y="121"/>
                </a:lnTo>
                <a:lnTo>
                  <a:pt x="4261" y="159"/>
                </a:lnTo>
                <a:lnTo>
                  <a:pt x="4269" y="176"/>
                </a:lnTo>
                <a:lnTo>
                  <a:pt x="4282" y="216"/>
                </a:lnTo>
                <a:lnTo>
                  <a:pt x="4290" y="257"/>
                </a:lnTo>
                <a:lnTo>
                  <a:pt x="4290" y="298"/>
                </a:lnTo>
                <a:lnTo>
                  <a:pt x="4283" y="339"/>
                </a:lnTo>
                <a:lnTo>
                  <a:pt x="4272" y="378"/>
                </a:lnTo>
                <a:lnTo>
                  <a:pt x="4253" y="414"/>
                </a:lnTo>
                <a:lnTo>
                  <a:pt x="4230" y="447"/>
                </a:lnTo>
                <a:lnTo>
                  <a:pt x="4201" y="477"/>
                </a:lnTo>
                <a:lnTo>
                  <a:pt x="4169" y="502"/>
                </a:lnTo>
                <a:lnTo>
                  <a:pt x="4131" y="523"/>
                </a:lnTo>
                <a:lnTo>
                  <a:pt x="4127" y="524"/>
                </a:lnTo>
                <a:lnTo>
                  <a:pt x="4018" y="571"/>
                </a:lnTo>
                <a:lnTo>
                  <a:pt x="3797" y="666"/>
                </a:lnTo>
                <a:lnTo>
                  <a:pt x="3513" y="787"/>
                </a:lnTo>
                <a:lnTo>
                  <a:pt x="3292" y="882"/>
                </a:lnTo>
                <a:lnTo>
                  <a:pt x="3023" y="998"/>
                </a:lnTo>
                <a:lnTo>
                  <a:pt x="2802" y="1092"/>
                </a:lnTo>
                <a:lnTo>
                  <a:pt x="2522" y="1214"/>
                </a:lnTo>
                <a:lnTo>
                  <a:pt x="2300" y="1307"/>
                </a:lnTo>
                <a:lnTo>
                  <a:pt x="2017" y="1430"/>
                </a:lnTo>
                <a:lnTo>
                  <a:pt x="1796" y="1525"/>
                </a:lnTo>
                <a:lnTo>
                  <a:pt x="1526" y="1640"/>
                </a:lnTo>
                <a:lnTo>
                  <a:pt x="1462" y="1668"/>
                </a:lnTo>
                <a:lnTo>
                  <a:pt x="1426" y="1680"/>
                </a:lnTo>
                <a:lnTo>
                  <a:pt x="1388" y="1688"/>
                </a:lnTo>
                <a:lnTo>
                  <a:pt x="1351" y="1689"/>
                </a:lnTo>
                <a:lnTo>
                  <a:pt x="1315" y="1685"/>
                </a:lnTo>
                <a:lnTo>
                  <a:pt x="1315" y="1687"/>
                </a:lnTo>
                <a:lnTo>
                  <a:pt x="1273" y="1678"/>
                </a:lnTo>
                <a:lnTo>
                  <a:pt x="1235" y="1662"/>
                </a:lnTo>
                <a:lnTo>
                  <a:pt x="1199" y="1640"/>
                </a:lnTo>
                <a:lnTo>
                  <a:pt x="1168" y="1612"/>
                </a:lnTo>
                <a:lnTo>
                  <a:pt x="1140" y="1579"/>
                </a:lnTo>
                <a:lnTo>
                  <a:pt x="1140" y="2444"/>
                </a:lnTo>
                <a:lnTo>
                  <a:pt x="1136" y="2504"/>
                </a:lnTo>
                <a:lnTo>
                  <a:pt x="1125" y="2563"/>
                </a:lnTo>
                <a:lnTo>
                  <a:pt x="1106" y="2618"/>
                </a:lnTo>
                <a:lnTo>
                  <a:pt x="1083" y="2670"/>
                </a:lnTo>
                <a:lnTo>
                  <a:pt x="1053" y="2718"/>
                </a:lnTo>
                <a:lnTo>
                  <a:pt x="1016" y="2762"/>
                </a:lnTo>
                <a:lnTo>
                  <a:pt x="1170" y="2762"/>
                </a:lnTo>
                <a:lnTo>
                  <a:pt x="1170" y="3675"/>
                </a:lnTo>
                <a:lnTo>
                  <a:pt x="1357" y="3675"/>
                </a:lnTo>
                <a:lnTo>
                  <a:pt x="1357" y="3939"/>
                </a:lnTo>
                <a:lnTo>
                  <a:pt x="0" y="3939"/>
                </a:lnTo>
                <a:lnTo>
                  <a:pt x="0" y="3675"/>
                </a:lnTo>
                <a:lnTo>
                  <a:pt x="162" y="3675"/>
                </a:lnTo>
                <a:lnTo>
                  <a:pt x="162" y="2762"/>
                </a:lnTo>
                <a:lnTo>
                  <a:pt x="315" y="2762"/>
                </a:lnTo>
                <a:lnTo>
                  <a:pt x="280" y="2718"/>
                </a:lnTo>
                <a:lnTo>
                  <a:pt x="249" y="2670"/>
                </a:lnTo>
                <a:lnTo>
                  <a:pt x="225" y="2618"/>
                </a:lnTo>
                <a:lnTo>
                  <a:pt x="207" y="2563"/>
                </a:lnTo>
                <a:lnTo>
                  <a:pt x="195" y="2504"/>
                </a:lnTo>
                <a:lnTo>
                  <a:pt x="192" y="2444"/>
                </a:lnTo>
                <a:lnTo>
                  <a:pt x="192" y="1483"/>
                </a:lnTo>
                <a:lnTo>
                  <a:pt x="195" y="1425"/>
                </a:lnTo>
                <a:lnTo>
                  <a:pt x="206" y="1367"/>
                </a:lnTo>
                <a:lnTo>
                  <a:pt x="224" y="1313"/>
                </a:lnTo>
                <a:lnTo>
                  <a:pt x="248" y="1260"/>
                </a:lnTo>
                <a:lnTo>
                  <a:pt x="278" y="1214"/>
                </a:lnTo>
                <a:lnTo>
                  <a:pt x="311" y="1169"/>
                </a:lnTo>
                <a:lnTo>
                  <a:pt x="352" y="1129"/>
                </a:lnTo>
                <a:lnTo>
                  <a:pt x="395" y="1095"/>
                </a:lnTo>
                <a:lnTo>
                  <a:pt x="443" y="1065"/>
                </a:lnTo>
                <a:lnTo>
                  <a:pt x="495" y="1041"/>
                </a:lnTo>
                <a:lnTo>
                  <a:pt x="550" y="1025"/>
                </a:lnTo>
                <a:lnTo>
                  <a:pt x="607" y="1013"/>
                </a:lnTo>
                <a:lnTo>
                  <a:pt x="666" y="1010"/>
                </a:lnTo>
                <a:lnTo>
                  <a:pt x="725" y="1013"/>
                </a:lnTo>
                <a:lnTo>
                  <a:pt x="782" y="1025"/>
                </a:lnTo>
                <a:lnTo>
                  <a:pt x="835" y="1041"/>
                </a:lnTo>
                <a:lnTo>
                  <a:pt x="886" y="1064"/>
                </a:lnTo>
                <a:lnTo>
                  <a:pt x="934" y="1094"/>
                </a:lnTo>
                <a:lnTo>
                  <a:pt x="977" y="1128"/>
                </a:lnTo>
                <a:lnTo>
                  <a:pt x="1018" y="1165"/>
                </a:lnTo>
                <a:lnTo>
                  <a:pt x="1052" y="1208"/>
                </a:lnTo>
                <a:lnTo>
                  <a:pt x="1082" y="1257"/>
                </a:lnTo>
                <a:lnTo>
                  <a:pt x="1105" y="1306"/>
                </a:lnTo>
                <a:lnTo>
                  <a:pt x="1123" y="1272"/>
                </a:lnTo>
                <a:lnTo>
                  <a:pt x="1147" y="1240"/>
                </a:lnTo>
                <a:lnTo>
                  <a:pt x="1174" y="1211"/>
                </a:lnTo>
                <a:lnTo>
                  <a:pt x="1207" y="1186"/>
                </a:lnTo>
                <a:lnTo>
                  <a:pt x="1243" y="1168"/>
                </a:lnTo>
                <a:lnTo>
                  <a:pt x="1247" y="1167"/>
                </a:lnTo>
                <a:lnTo>
                  <a:pt x="1410" y="1096"/>
                </a:lnTo>
                <a:lnTo>
                  <a:pt x="1426" y="1090"/>
                </a:lnTo>
                <a:lnTo>
                  <a:pt x="1917" y="879"/>
                </a:lnTo>
                <a:lnTo>
                  <a:pt x="2137" y="783"/>
                </a:lnTo>
                <a:lnTo>
                  <a:pt x="2421" y="662"/>
                </a:lnTo>
                <a:lnTo>
                  <a:pt x="2641" y="567"/>
                </a:lnTo>
                <a:lnTo>
                  <a:pt x="2922" y="447"/>
                </a:lnTo>
                <a:lnTo>
                  <a:pt x="3069" y="383"/>
                </a:lnTo>
                <a:lnTo>
                  <a:pt x="3413" y="236"/>
                </a:lnTo>
                <a:lnTo>
                  <a:pt x="3559" y="173"/>
                </a:lnTo>
                <a:lnTo>
                  <a:pt x="3912" y="22"/>
                </a:lnTo>
                <a:lnTo>
                  <a:pt x="3915" y="21"/>
                </a:lnTo>
                <a:lnTo>
                  <a:pt x="3955" y="6"/>
                </a:lnTo>
                <a:lnTo>
                  <a:pt x="3997" y="0"/>
                </a:lnTo>
                <a:lnTo>
                  <a:pt x="4038" y="0"/>
                </a:lnTo>
                <a:close/>
              </a:path>
            </a:pathLst>
          </a:custGeom>
          <a:solidFill>
            <a:schemeClr val="tx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7" name="TextBox 16"/>
          <p:cNvSpPr txBox="1"/>
          <p:nvPr/>
        </p:nvSpPr>
        <p:spPr>
          <a:xfrm>
            <a:off x="1214414" y="4429132"/>
            <a:ext cx="1143008" cy="646331"/>
          </a:xfrm>
          <a:prstGeom prst="rect">
            <a:avLst/>
          </a:prstGeom>
          <a:noFill/>
        </p:spPr>
        <p:txBody>
          <a:bodyPr wrap="square" rtlCol="0">
            <a:spAutoFit/>
          </a:bodyPr>
          <a:lstStyle/>
          <a:p>
            <a:r>
              <a:rPr lang="en-IN" dirty="0" smtClean="0"/>
              <a:t>Agents</a:t>
            </a:r>
          </a:p>
          <a:p>
            <a:endParaRPr lang="en-US" dirty="0"/>
          </a:p>
        </p:txBody>
      </p:sp>
      <p:sp>
        <p:nvSpPr>
          <p:cNvPr id="18" name="TextBox 17"/>
          <p:cNvSpPr txBox="1"/>
          <p:nvPr/>
        </p:nvSpPr>
        <p:spPr>
          <a:xfrm>
            <a:off x="500034" y="5000636"/>
            <a:ext cx="2143140" cy="1477328"/>
          </a:xfrm>
          <a:prstGeom prst="rect">
            <a:avLst/>
          </a:prstGeom>
          <a:noFill/>
          <a:ln>
            <a:noFill/>
          </a:ln>
        </p:spPr>
        <p:txBody>
          <a:bodyPr wrap="square" rtlCol="0">
            <a:spAutoFit/>
          </a:bodyPr>
          <a:lstStyle/>
          <a:p>
            <a:pPr marL="400050" indent="-400050">
              <a:buFont typeface="+mj-lt"/>
              <a:buAutoNum type="romanUcPeriod"/>
            </a:pPr>
            <a:r>
              <a:rPr lang="en-IN" dirty="0" smtClean="0"/>
              <a:t>Frequent on job training and workshops</a:t>
            </a:r>
          </a:p>
          <a:p>
            <a:pPr marL="400050" indent="-400050">
              <a:buFont typeface="+mj-lt"/>
              <a:buAutoNum type="romanUcPeriod"/>
            </a:pPr>
            <a:r>
              <a:rPr lang="en-IN" dirty="0" smtClean="0"/>
              <a:t>Simplify medical terminologies</a:t>
            </a:r>
            <a:endParaRPr lang="en-US" dirty="0"/>
          </a:p>
        </p:txBody>
      </p:sp>
      <p:sp>
        <p:nvSpPr>
          <p:cNvPr id="19" name="Freeform 7"/>
          <p:cNvSpPr>
            <a:spLocks noEditPoints="1"/>
          </p:cNvSpPr>
          <p:nvPr/>
        </p:nvSpPr>
        <p:spPr bwMode="auto">
          <a:xfrm>
            <a:off x="714348" y="3357562"/>
            <a:ext cx="1615886" cy="1483676"/>
          </a:xfrm>
          <a:custGeom>
            <a:avLst/>
            <a:gdLst>
              <a:gd name="T0" fmla="*/ 1265 w 4290"/>
              <a:gd name="T1" fmla="*/ 1210 h 3939"/>
              <a:gd name="T2" fmla="*/ 1177 w 4290"/>
              <a:gd name="T3" fmla="*/ 1281 h 3939"/>
              <a:gd name="T4" fmla="*/ 1136 w 4290"/>
              <a:gd name="T5" fmla="*/ 1383 h 3939"/>
              <a:gd name="T6" fmla="*/ 1144 w 4290"/>
              <a:gd name="T7" fmla="*/ 1470 h 3939"/>
              <a:gd name="T8" fmla="*/ 1177 w 4290"/>
              <a:gd name="T9" fmla="*/ 1543 h 3939"/>
              <a:gd name="T10" fmla="*/ 1256 w 4290"/>
              <a:gd name="T11" fmla="*/ 1616 h 3939"/>
              <a:gd name="T12" fmla="*/ 1415 w 4290"/>
              <a:gd name="T13" fmla="*/ 1146 h 3939"/>
              <a:gd name="T14" fmla="*/ 1538 w 4290"/>
              <a:gd name="T15" fmla="*/ 1584 h 3939"/>
              <a:gd name="T16" fmla="*/ 2411 w 4290"/>
              <a:gd name="T17" fmla="*/ 718 h 3939"/>
              <a:gd name="T18" fmla="*/ 2312 w 4290"/>
              <a:gd name="T19" fmla="*/ 1251 h 3939"/>
              <a:gd name="T20" fmla="*/ 2631 w 4290"/>
              <a:gd name="T21" fmla="*/ 624 h 3939"/>
              <a:gd name="T22" fmla="*/ 2911 w 4290"/>
              <a:gd name="T23" fmla="*/ 503 h 3939"/>
              <a:gd name="T24" fmla="*/ 3034 w 4290"/>
              <a:gd name="T25" fmla="*/ 941 h 3939"/>
              <a:gd name="T26" fmla="*/ 3907 w 4290"/>
              <a:gd name="T27" fmla="*/ 77 h 3939"/>
              <a:gd name="T28" fmla="*/ 3808 w 4290"/>
              <a:gd name="T29" fmla="*/ 609 h 3939"/>
              <a:gd name="T30" fmla="*/ 3969 w 4290"/>
              <a:gd name="T31" fmla="*/ 52 h 3939"/>
              <a:gd name="T32" fmla="*/ 3968 w 4290"/>
              <a:gd name="T33" fmla="*/ 53 h 3939"/>
              <a:gd name="T34" fmla="*/ 4077 w 4290"/>
              <a:gd name="T35" fmla="*/ 57 h 3939"/>
              <a:gd name="T36" fmla="*/ 4109 w 4290"/>
              <a:gd name="T37" fmla="*/ 480 h 3939"/>
              <a:gd name="T38" fmla="*/ 4197 w 4290"/>
              <a:gd name="T39" fmla="*/ 409 h 3939"/>
              <a:gd name="T40" fmla="*/ 4238 w 4290"/>
              <a:gd name="T41" fmla="*/ 308 h 3939"/>
              <a:gd name="T42" fmla="*/ 4222 w 4290"/>
              <a:gd name="T43" fmla="*/ 195 h 3939"/>
              <a:gd name="T44" fmla="*/ 4182 w 4290"/>
              <a:gd name="T45" fmla="*/ 125 h 3939"/>
              <a:gd name="T46" fmla="*/ 4111 w 4290"/>
              <a:gd name="T47" fmla="*/ 70 h 3939"/>
              <a:gd name="T48" fmla="*/ 4042 w 4290"/>
              <a:gd name="T49" fmla="*/ 48 h 3939"/>
              <a:gd name="T50" fmla="*/ 4079 w 4290"/>
              <a:gd name="T51" fmla="*/ 6 h 3939"/>
              <a:gd name="T52" fmla="*/ 4187 w 4290"/>
              <a:gd name="T53" fmla="*/ 59 h 3939"/>
              <a:gd name="T54" fmla="*/ 4261 w 4290"/>
              <a:gd name="T55" fmla="*/ 159 h 3939"/>
              <a:gd name="T56" fmla="*/ 4290 w 4290"/>
              <a:gd name="T57" fmla="*/ 257 h 3939"/>
              <a:gd name="T58" fmla="*/ 4272 w 4290"/>
              <a:gd name="T59" fmla="*/ 378 h 3939"/>
              <a:gd name="T60" fmla="*/ 4201 w 4290"/>
              <a:gd name="T61" fmla="*/ 477 h 3939"/>
              <a:gd name="T62" fmla="*/ 4127 w 4290"/>
              <a:gd name="T63" fmla="*/ 524 h 3939"/>
              <a:gd name="T64" fmla="*/ 3513 w 4290"/>
              <a:gd name="T65" fmla="*/ 787 h 3939"/>
              <a:gd name="T66" fmla="*/ 2802 w 4290"/>
              <a:gd name="T67" fmla="*/ 1092 h 3939"/>
              <a:gd name="T68" fmla="*/ 2017 w 4290"/>
              <a:gd name="T69" fmla="*/ 1430 h 3939"/>
              <a:gd name="T70" fmla="*/ 1462 w 4290"/>
              <a:gd name="T71" fmla="*/ 1668 h 3939"/>
              <a:gd name="T72" fmla="*/ 1351 w 4290"/>
              <a:gd name="T73" fmla="*/ 1689 h 3939"/>
              <a:gd name="T74" fmla="*/ 1273 w 4290"/>
              <a:gd name="T75" fmla="*/ 1678 h 3939"/>
              <a:gd name="T76" fmla="*/ 1168 w 4290"/>
              <a:gd name="T77" fmla="*/ 1612 h 3939"/>
              <a:gd name="T78" fmla="*/ 1136 w 4290"/>
              <a:gd name="T79" fmla="*/ 2504 h 3939"/>
              <a:gd name="T80" fmla="*/ 1083 w 4290"/>
              <a:gd name="T81" fmla="*/ 2670 h 3939"/>
              <a:gd name="T82" fmla="*/ 1170 w 4290"/>
              <a:gd name="T83" fmla="*/ 2762 h 3939"/>
              <a:gd name="T84" fmla="*/ 1357 w 4290"/>
              <a:gd name="T85" fmla="*/ 3939 h 3939"/>
              <a:gd name="T86" fmla="*/ 162 w 4290"/>
              <a:gd name="T87" fmla="*/ 3675 h 3939"/>
              <a:gd name="T88" fmla="*/ 280 w 4290"/>
              <a:gd name="T89" fmla="*/ 2718 h 3939"/>
              <a:gd name="T90" fmla="*/ 207 w 4290"/>
              <a:gd name="T91" fmla="*/ 2563 h 3939"/>
              <a:gd name="T92" fmla="*/ 192 w 4290"/>
              <a:gd name="T93" fmla="*/ 1483 h 3939"/>
              <a:gd name="T94" fmla="*/ 224 w 4290"/>
              <a:gd name="T95" fmla="*/ 1313 h 3939"/>
              <a:gd name="T96" fmla="*/ 311 w 4290"/>
              <a:gd name="T97" fmla="*/ 1169 h 3939"/>
              <a:gd name="T98" fmla="*/ 443 w 4290"/>
              <a:gd name="T99" fmla="*/ 1065 h 3939"/>
              <a:gd name="T100" fmla="*/ 607 w 4290"/>
              <a:gd name="T101" fmla="*/ 1013 h 3939"/>
              <a:gd name="T102" fmla="*/ 782 w 4290"/>
              <a:gd name="T103" fmla="*/ 1025 h 3939"/>
              <a:gd name="T104" fmla="*/ 934 w 4290"/>
              <a:gd name="T105" fmla="*/ 1094 h 3939"/>
              <a:gd name="T106" fmla="*/ 1052 w 4290"/>
              <a:gd name="T107" fmla="*/ 1208 h 3939"/>
              <a:gd name="T108" fmla="*/ 1123 w 4290"/>
              <a:gd name="T109" fmla="*/ 1272 h 3939"/>
              <a:gd name="T110" fmla="*/ 1207 w 4290"/>
              <a:gd name="T111" fmla="*/ 1186 h 3939"/>
              <a:gd name="T112" fmla="*/ 1410 w 4290"/>
              <a:gd name="T113" fmla="*/ 1096 h 3939"/>
              <a:gd name="T114" fmla="*/ 2137 w 4290"/>
              <a:gd name="T115" fmla="*/ 783 h 3939"/>
              <a:gd name="T116" fmla="*/ 2922 w 4290"/>
              <a:gd name="T117" fmla="*/ 447 h 3939"/>
              <a:gd name="T118" fmla="*/ 3559 w 4290"/>
              <a:gd name="T119" fmla="*/ 173 h 3939"/>
              <a:gd name="T120" fmla="*/ 3955 w 4290"/>
              <a:gd name="T121" fmla="*/ 6 h 3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90" h="3939">
                <a:moveTo>
                  <a:pt x="1415" y="1146"/>
                </a:moveTo>
                <a:lnTo>
                  <a:pt x="1400" y="1154"/>
                </a:lnTo>
                <a:lnTo>
                  <a:pt x="1265" y="1210"/>
                </a:lnTo>
                <a:lnTo>
                  <a:pt x="1231" y="1229"/>
                </a:lnTo>
                <a:lnTo>
                  <a:pt x="1201" y="1253"/>
                </a:lnTo>
                <a:lnTo>
                  <a:pt x="1177" y="1281"/>
                </a:lnTo>
                <a:lnTo>
                  <a:pt x="1157" y="1313"/>
                </a:lnTo>
                <a:lnTo>
                  <a:pt x="1144" y="1347"/>
                </a:lnTo>
                <a:lnTo>
                  <a:pt x="1136" y="1383"/>
                </a:lnTo>
                <a:lnTo>
                  <a:pt x="1135" y="1421"/>
                </a:lnTo>
                <a:lnTo>
                  <a:pt x="1138" y="1446"/>
                </a:lnTo>
                <a:lnTo>
                  <a:pt x="1144" y="1470"/>
                </a:lnTo>
                <a:lnTo>
                  <a:pt x="1152" y="1494"/>
                </a:lnTo>
                <a:lnTo>
                  <a:pt x="1160" y="1511"/>
                </a:lnTo>
                <a:lnTo>
                  <a:pt x="1177" y="1543"/>
                </a:lnTo>
                <a:lnTo>
                  <a:pt x="1200" y="1572"/>
                </a:lnTo>
                <a:lnTo>
                  <a:pt x="1226" y="1597"/>
                </a:lnTo>
                <a:lnTo>
                  <a:pt x="1256" y="1616"/>
                </a:lnTo>
                <a:lnTo>
                  <a:pt x="1289" y="1629"/>
                </a:lnTo>
                <a:lnTo>
                  <a:pt x="1324" y="1639"/>
                </a:lnTo>
                <a:lnTo>
                  <a:pt x="1415" y="1146"/>
                </a:lnTo>
                <a:close/>
                <a:moveTo>
                  <a:pt x="1906" y="936"/>
                </a:moveTo>
                <a:lnTo>
                  <a:pt x="1637" y="1051"/>
                </a:lnTo>
                <a:lnTo>
                  <a:pt x="1538" y="1584"/>
                </a:lnTo>
                <a:lnTo>
                  <a:pt x="1806" y="1468"/>
                </a:lnTo>
                <a:lnTo>
                  <a:pt x="1906" y="936"/>
                </a:lnTo>
                <a:close/>
                <a:moveTo>
                  <a:pt x="2411" y="718"/>
                </a:moveTo>
                <a:lnTo>
                  <a:pt x="2127" y="841"/>
                </a:lnTo>
                <a:lnTo>
                  <a:pt x="2028" y="1373"/>
                </a:lnTo>
                <a:lnTo>
                  <a:pt x="2312" y="1251"/>
                </a:lnTo>
                <a:lnTo>
                  <a:pt x="2411" y="718"/>
                </a:lnTo>
                <a:close/>
                <a:moveTo>
                  <a:pt x="2911" y="503"/>
                </a:moveTo>
                <a:lnTo>
                  <a:pt x="2631" y="624"/>
                </a:lnTo>
                <a:lnTo>
                  <a:pt x="2532" y="1156"/>
                </a:lnTo>
                <a:lnTo>
                  <a:pt x="2812" y="1036"/>
                </a:lnTo>
                <a:lnTo>
                  <a:pt x="2911" y="503"/>
                </a:lnTo>
                <a:close/>
                <a:moveTo>
                  <a:pt x="3402" y="293"/>
                </a:moveTo>
                <a:lnTo>
                  <a:pt x="3133" y="409"/>
                </a:lnTo>
                <a:lnTo>
                  <a:pt x="3034" y="941"/>
                </a:lnTo>
                <a:lnTo>
                  <a:pt x="3303" y="825"/>
                </a:lnTo>
                <a:lnTo>
                  <a:pt x="3402" y="293"/>
                </a:lnTo>
                <a:close/>
                <a:moveTo>
                  <a:pt x="3907" y="77"/>
                </a:moveTo>
                <a:lnTo>
                  <a:pt x="3623" y="198"/>
                </a:lnTo>
                <a:lnTo>
                  <a:pt x="3524" y="730"/>
                </a:lnTo>
                <a:lnTo>
                  <a:pt x="3808" y="609"/>
                </a:lnTo>
                <a:lnTo>
                  <a:pt x="3907" y="77"/>
                </a:lnTo>
                <a:close/>
                <a:moveTo>
                  <a:pt x="4006" y="47"/>
                </a:moveTo>
                <a:lnTo>
                  <a:pt x="3969" y="52"/>
                </a:lnTo>
                <a:lnTo>
                  <a:pt x="3934" y="65"/>
                </a:lnTo>
                <a:lnTo>
                  <a:pt x="3932" y="65"/>
                </a:lnTo>
                <a:lnTo>
                  <a:pt x="3968" y="53"/>
                </a:lnTo>
                <a:lnTo>
                  <a:pt x="4004" y="48"/>
                </a:lnTo>
                <a:lnTo>
                  <a:pt x="4041" y="49"/>
                </a:lnTo>
                <a:lnTo>
                  <a:pt x="4077" y="57"/>
                </a:lnTo>
                <a:lnTo>
                  <a:pt x="4111" y="70"/>
                </a:lnTo>
                <a:lnTo>
                  <a:pt x="4028" y="514"/>
                </a:lnTo>
                <a:lnTo>
                  <a:pt x="4109" y="480"/>
                </a:lnTo>
                <a:lnTo>
                  <a:pt x="4143" y="461"/>
                </a:lnTo>
                <a:lnTo>
                  <a:pt x="4173" y="437"/>
                </a:lnTo>
                <a:lnTo>
                  <a:pt x="4197" y="409"/>
                </a:lnTo>
                <a:lnTo>
                  <a:pt x="4217" y="378"/>
                </a:lnTo>
                <a:lnTo>
                  <a:pt x="4230" y="343"/>
                </a:lnTo>
                <a:lnTo>
                  <a:pt x="4238" y="308"/>
                </a:lnTo>
                <a:lnTo>
                  <a:pt x="4239" y="270"/>
                </a:lnTo>
                <a:lnTo>
                  <a:pt x="4234" y="232"/>
                </a:lnTo>
                <a:lnTo>
                  <a:pt x="4222" y="195"/>
                </a:lnTo>
                <a:lnTo>
                  <a:pt x="4214" y="179"/>
                </a:lnTo>
                <a:lnTo>
                  <a:pt x="4200" y="151"/>
                </a:lnTo>
                <a:lnTo>
                  <a:pt x="4182" y="125"/>
                </a:lnTo>
                <a:lnTo>
                  <a:pt x="4161" y="104"/>
                </a:lnTo>
                <a:lnTo>
                  <a:pt x="4137" y="85"/>
                </a:lnTo>
                <a:lnTo>
                  <a:pt x="4111" y="70"/>
                </a:lnTo>
                <a:lnTo>
                  <a:pt x="4111" y="68"/>
                </a:lnTo>
                <a:lnTo>
                  <a:pt x="4077" y="56"/>
                </a:lnTo>
                <a:lnTo>
                  <a:pt x="4042" y="48"/>
                </a:lnTo>
                <a:lnTo>
                  <a:pt x="4006" y="47"/>
                </a:lnTo>
                <a:close/>
                <a:moveTo>
                  <a:pt x="4038" y="0"/>
                </a:moveTo>
                <a:lnTo>
                  <a:pt x="4079" y="6"/>
                </a:lnTo>
                <a:lnTo>
                  <a:pt x="4117" y="18"/>
                </a:lnTo>
                <a:lnTo>
                  <a:pt x="4153" y="36"/>
                </a:lnTo>
                <a:lnTo>
                  <a:pt x="4187" y="59"/>
                </a:lnTo>
                <a:lnTo>
                  <a:pt x="4217" y="87"/>
                </a:lnTo>
                <a:lnTo>
                  <a:pt x="4242" y="121"/>
                </a:lnTo>
                <a:lnTo>
                  <a:pt x="4261" y="159"/>
                </a:lnTo>
                <a:lnTo>
                  <a:pt x="4269" y="176"/>
                </a:lnTo>
                <a:lnTo>
                  <a:pt x="4282" y="216"/>
                </a:lnTo>
                <a:lnTo>
                  <a:pt x="4290" y="257"/>
                </a:lnTo>
                <a:lnTo>
                  <a:pt x="4290" y="298"/>
                </a:lnTo>
                <a:lnTo>
                  <a:pt x="4283" y="339"/>
                </a:lnTo>
                <a:lnTo>
                  <a:pt x="4272" y="378"/>
                </a:lnTo>
                <a:lnTo>
                  <a:pt x="4253" y="414"/>
                </a:lnTo>
                <a:lnTo>
                  <a:pt x="4230" y="447"/>
                </a:lnTo>
                <a:lnTo>
                  <a:pt x="4201" y="477"/>
                </a:lnTo>
                <a:lnTo>
                  <a:pt x="4169" y="502"/>
                </a:lnTo>
                <a:lnTo>
                  <a:pt x="4131" y="523"/>
                </a:lnTo>
                <a:lnTo>
                  <a:pt x="4127" y="524"/>
                </a:lnTo>
                <a:lnTo>
                  <a:pt x="4018" y="571"/>
                </a:lnTo>
                <a:lnTo>
                  <a:pt x="3797" y="666"/>
                </a:lnTo>
                <a:lnTo>
                  <a:pt x="3513" y="787"/>
                </a:lnTo>
                <a:lnTo>
                  <a:pt x="3292" y="882"/>
                </a:lnTo>
                <a:lnTo>
                  <a:pt x="3023" y="998"/>
                </a:lnTo>
                <a:lnTo>
                  <a:pt x="2802" y="1092"/>
                </a:lnTo>
                <a:lnTo>
                  <a:pt x="2522" y="1214"/>
                </a:lnTo>
                <a:lnTo>
                  <a:pt x="2300" y="1307"/>
                </a:lnTo>
                <a:lnTo>
                  <a:pt x="2017" y="1430"/>
                </a:lnTo>
                <a:lnTo>
                  <a:pt x="1796" y="1525"/>
                </a:lnTo>
                <a:lnTo>
                  <a:pt x="1526" y="1640"/>
                </a:lnTo>
                <a:lnTo>
                  <a:pt x="1462" y="1668"/>
                </a:lnTo>
                <a:lnTo>
                  <a:pt x="1426" y="1680"/>
                </a:lnTo>
                <a:lnTo>
                  <a:pt x="1388" y="1688"/>
                </a:lnTo>
                <a:lnTo>
                  <a:pt x="1351" y="1689"/>
                </a:lnTo>
                <a:lnTo>
                  <a:pt x="1315" y="1685"/>
                </a:lnTo>
                <a:lnTo>
                  <a:pt x="1315" y="1687"/>
                </a:lnTo>
                <a:lnTo>
                  <a:pt x="1273" y="1678"/>
                </a:lnTo>
                <a:lnTo>
                  <a:pt x="1235" y="1662"/>
                </a:lnTo>
                <a:lnTo>
                  <a:pt x="1199" y="1640"/>
                </a:lnTo>
                <a:lnTo>
                  <a:pt x="1168" y="1612"/>
                </a:lnTo>
                <a:lnTo>
                  <a:pt x="1140" y="1579"/>
                </a:lnTo>
                <a:lnTo>
                  <a:pt x="1140" y="2444"/>
                </a:lnTo>
                <a:lnTo>
                  <a:pt x="1136" y="2504"/>
                </a:lnTo>
                <a:lnTo>
                  <a:pt x="1125" y="2563"/>
                </a:lnTo>
                <a:lnTo>
                  <a:pt x="1106" y="2618"/>
                </a:lnTo>
                <a:lnTo>
                  <a:pt x="1083" y="2670"/>
                </a:lnTo>
                <a:lnTo>
                  <a:pt x="1053" y="2718"/>
                </a:lnTo>
                <a:lnTo>
                  <a:pt x="1016" y="2762"/>
                </a:lnTo>
                <a:lnTo>
                  <a:pt x="1170" y="2762"/>
                </a:lnTo>
                <a:lnTo>
                  <a:pt x="1170" y="3675"/>
                </a:lnTo>
                <a:lnTo>
                  <a:pt x="1357" y="3675"/>
                </a:lnTo>
                <a:lnTo>
                  <a:pt x="1357" y="3939"/>
                </a:lnTo>
                <a:lnTo>
                  <a:pt x="0" y="3939"/>
                </a:lnTo>
                <a:lnTo>
                  <a:pt x="0" y="3675"/>
                </a:lnTo>
                <a:lnTo>
                  <a:pt x="162" y="3675"/>
                </a:lnTo>
                <a:lnTo>
                  <a:pt x="162" y="2762"/>
                </a:lnTo>
                <a:lnTo>
                  <a:pt x="315" y="2762"/>
                </a:lnTo>
                <a:lnTo>
                  <a:pt x="280" y="2718"/>
                </a:lnTo>
                <a:lnTo>
                  <a:pt x="249" y="2670"/>
                </a:lnTo>
                <a:lnTo>
                  <a:pt x="225" y="2618"/>
                </a:lnTo>
                <a:lnTo>
                  <a:pt x="207" y="2563"/>
                </a:lnTo>
                <a:lnTo>
                  <a:pt x="195" y="2504"/>
                </a:lnTo>
                <a:lnTo>
                  <a:pt x="192" y="2444"/>
                </a:lnTo>
                <a:lnTo>
                  <a:pt x="192" y="1483"/>
                </a:lnTo>
                <a:lnTo>
                  <a:pt x="195" y="1425"/>
                </a:lnTo>
                <a:lnTo>
                  <a:pt x="206" y="1367"/>
                </a:lnTo>
                <a:lnTo>
                  <a:pt x="224" y="1313"/>
                </a:lnTo>
                <a:lnTo>
                  <a:pt x="248" y="1260"/>
                </a:lnTo>
                <a:lnTo>
                  <a:pt x="278" y="1214"/>
                </a:lnTo>
                <a:lnTo>
                  <a:pt x="311" y="1169"/>
                </a:lnTo>
                <a:lnTo>
                  <a:pt x="352" y="1129"/>
                </a:lnTo>
                <a:lnTo>
                  <a:pt x="395" y="1095"/>
                </a:lnTo>
                <a:lnTo>
                  <a:pt x="443" y="1065"/>
                </a:lnTo>
                <a:lnTo>
                  <a:pt x="495" y="1041"/>
                </a:lnTo>
                <a:lnTo>
                  <a:pt x="550" y="1025"/>
                </a:lnTo>
                <a:lnTo>
                  <a:pt x="607" y="1013"/>
                </a:lnTo>
                <a:lnTo>
                  <a:pt x="666" y="1010"/>
                </a:lnTo>
                <a:lnTo>
                  <a:pt x="725" y="1013"/>
                </a:lnTo>
                <a:lnTo>
                  <a:pt x="782" y="1025"/>
                </a:lnTo>
                <a:lnTo>
                  <a:pt x="835" y="1041"/>
                </a:lnTo>
                <a:lnTo>
                  <a:pt x="886" y="1064"/>
                </a:lnTo>
                <a:lnTo>
                  <a:pt x="934" y="1094"/>
                </a:lnTo>
                <a:lnTo>
                  <a:pt x="977" y="1128"/>
                </a:lnTo>
                <a:lnTo>
                  <a:pt x="1018" y="1165"/>
                </a:lnTo>
                <a:lnTo>
                  <a:pt x="1052" y="1208"/>
                </a:lnTo>
                <a:lnTo>
                  <a:pt x="1082" y="1257"/>
                </a:lnTo>
                <a:lnTo>
                  <a:pt x="1105" y="1306"/>
                </a:lnTo>
                <a:lnTo>
                  <a:pt x="1123" y="1272"/>
                </a:lnTo>
                <a:lnTo>
                  <a:pt x="1147" y="1240"/>
                </a:lnTo>
                <a:lnTo>
                  <a:pt x="1174" y="1211"/>
                </a:lnTo>
                <a:lnTo>
                  <a:pt x="1207" y="1186"/>
                </a:lnTo>
                <a:lnTo>
                  <a:pt x="1243" y="1168"/>
                </a:lnTo>
                <a:lnTo>
                  <a:pt x="1247" y="1167"/>
                </a:lnTo>
                <a:lnTo>
                  <a:pt x="1410" y="1096"/>
                </a:lnTo>
                <a:lnTo>
                  <a:pt x="1426" y="1090"/>
                </a:lnTo>
                <a:lnTo>
                  <a:pt x="1917" y="879"/>
                </a:lnTo>
                <a:lnTo>
                  <a:pt x="2137" y="783"/>
                </a:lnTo>
                <a:lnTo>
                  <a:pt x="2421" y="662"/>
                </a:lnTo>
                <a:lnTo>
                  <a:pt x="2641" y="567"/>
                </a:lnTo>
                <a:lnTo>
                  <a:pt x="2922" y="447"/>
                </a:lnTo>
                <a:lnTo>
                  <a:pt x="3069" y="383"/>
                </a:lnTo>
                <a:lnTo>
                  <a:pt x="3413" y="236"/>
                </a:lnTo>
                <a:lnTo>
                  <a:pt x="3559" y="173"/>
                </a:lnTo>
                <a:lnTo>
                  <a:pt x="3912" y="22"/>
                </a:lnTo>
                <a:lnTo>
                  <a:pt x="3915" y="21"/>
                </a:lnTo>
                <a:lnTo>
                  <a:pt x="3955" y="6"/>
                </a:lnTo>
                <a:lnTo>
                  <a:pt x="3997" y="0"/>
                </a:lnTo>
                <a:lnTo>
                  <a:pt x="4038" y="0"/>
                </a:lnTo>
                <a:close/>
              </a:path>
            </a:pathLst>
          </a:custGeom>
          <a:solidFill>
            <a:schemeClr val="tx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0" name="TextBox 19"/>
          <p:cNvSpPr txBox="1"/>
          <p:nvPr/>
        </p:nvSpPr>
        <p:spPr>
          <a:xfrm>
            <a:off x="3929058" y="4429132"/>
            <a:ext cx="1000132" cy="369332"/>
          </a:xfrm>
          <a:prstGeom prst="rect">
            <a:avLst/>
          </a:prstGeom>
          <a:noFill/>
        </p:spPr>
        <p:txBody>
          <a:bodyPr wrap="square" rtlCol="0">
            <a:spAutoFit/>
          </a:bodyPr>
          <a:lstStyle/>
          <a:p>
            <a:r>
              <a:rPr lang="en-IN" dirty="0" smtClean="0"/>
              <a:t>Product</a:t>
            </a:r>
            <a:endParaRPr lang="en-US" dirty="0"/>
          </a:p>
        </p:txBody>
      </p:sp>
      <p:sp>
        <p:nvSpPr>
          <p:cNvPr id="21" name="TextBox 20"/>
          <p:cNvSpPr txBox="1"/>
          <p:nvPr/>
        </p:nvSpPr>
        <p:spPr>
          <a:xfrm>
            <a:off x="3214678" y="4826675"/>
            <a:ext cx="2143140" cy="2031325"/>
          </a:xfrm>
          <a:prstGeom prst="rect">
            <a:avLst/>
          </a:prstGeom>
          <a:noFill/>
          <a:ln>
            <a:noFill/>
          </a:ln>
        </p:spPr>
        <p:txBody>
          <a:bodyPr wrap="square" rtlCol="0">
            <a:spAutoFit/>
          </a:bodyPr>
          <a:lstStyle/>
          <a:p>
            <a:pPr marL="400050" indent="-400050">
              <a:buFont typeface="+mj-lt"/>
              <a:buAutoNum type="romanUcPeriod"/>
            </a:pPr>
            <a:r>
              <a:rPr lang="en-IN" dirty="0" smtClean="0"/>
              <a:t>Free Health checkup</a:t>
            </a:r>
          </a:p>
          <a:p>
            <a:pPr marL="400050" indent="-400050">
              <a:buFont typeface="+mj-lt"/>
              <a:buAutoNum type="romanUcPeriod"/>
            </a:pPr>
            <a:r>
              <a:rPr lang="en-IN" dirty="0" smtClean="0"/>
              <a:t>Cover both cardiac and non cardiac patients</a:t>
            </a:r>
          </a:p>
          <a:p>
            <a:pPr marL="400050" indent="-400050">
              <a:buFont typeface="+mj-lt"/>
              <a:buAutoNum type="romanUcPeriod"/>
            </a:pPr>
            <a:r>
              <a:rPr lang="en-IN" dirty="0" smtClean="0"/>
              <a:t>Classify disease severity</a:t>
            </a:r>
            <a:endParaRPr lang="en-US" dirty="0"/>
          </a:p>
        </p:txBody>
      </p:sp>
      <p:sp>
        <p:nvSpPr>
          <p:cNvPr id="23" name="Freeform 7"/>
          <p:cNvSpPr>
            <a:spLocks noEditPoints="1"/>
          </p:cNvSpPr>
          <p:nvPr/>
        </p:nvSpPr>
        <p:spPr bwMode="auto">
          <a:xfrm>
            <a:off x="6429388" y="3286124"/>
            <a:ext cx="1615886" cy="1483676"/>
          </a:xfrm>
          <a:custGeom>
            <a:avLst/>
            <a:gdLst>
              <a:gd name="T0" fmla="*/ 1265 w 4290"/>
              <a:gd name="T1" fmla="*/ 1210 h 3939"/>
              <a:gd name="T2" fmla="*/ 1177 w 4290"/>
              <a:gd name="T3" fmla="*/ 1281 h 3939"/>
              <a:gd name="T4" fmla="*/ 1136 w 4290"/>
              <a:gd name="T5" fmla="*/ 1383 h 3939"/>
              <a:gd name="T6" fmla="*/ 1144 w 4290"/>
              <a:gd name="T7" fmla="*/ 1470 h 3939"/>
              <a:gd name="T8" fmla="*/ 1177 w 4290"/>
              <a:gd name="T9" fmla="*/ 1543 h 3939"/>
              <a:gd name="T10" fmla="*/ 1256 w 4290"/>
              <a:gd name="T11" fmla="*/ 1616 h 3939"/>
              <a:gd name="T12" fmla="*/ 1415 w 4290"/>
              <a:gd name="T13" fmla="*/ 1146 h 3939"/>
              <a:gd name="T14" fmla="*/ 1538 w 4290"/>
              <a:gd name="T15" fmla="*/ 1584 h 3939"/>
              <a:gd name="T16" fmla="*/ 2411 w 4290"/>
              <a:gd name="T17" fmla="*/ 718 h 3939"/>
              <a:gd name="T18" fmla="*/ 2312 w 4290"/>
              <a:gd name="T19" fmla="*/ 1251 h 3939"/>
              <a:gd name="T20" fmla="*/ 2631 w 4290"/>
              <a:gd name="T21" fmla="*/ 624 h 3939"/>
              <a:gd name="T22" fmla="*/ 2911 w 4290"/>
              <a:gd name="T23" fmla="*/ 503 h 3939"/>
              <a:gd name="T24" fmla="*/ 3034 w 4290"/>
              <a:gd name="T25" fmla="*/ 941 h 3939"/>
              <a:gd name="T26" fmla="*/ 3907 w 4290"/>
              <a:gd name="T27" fmla="*/ 77 h 3939"/>
              <a:gd name="T28" fmla="*/ 3808 w 4290"/>
              <a:gd name="T29" fmla="*/ 609 h 3939"/>
              <a:gd name="T30" fmla="*/ 3969 w 4290"/>
              <a:gd name="T31" fmla="*/ 52 h 3939"/>
              <a:gd name="T32" fmla="*/ 3968 w 4290"/>
              <a:gd name="T33" fmla="*/ 53 h 3939"/>
              <a:gd name="T34" fmla="*/ 4077 w 4290"/>
              <a:gd name="T35" fmla="*/ 57 h 3939"/>
              <a:gd name="T36" fmla="*/ 4109 w 4290"/>
              <a:gd name="T37" fmla="*/ 480 h 3939"/>
              <a:gd name="T38" fmla="*/ 4197 w 4290"/>
              <a:gd name="T39" fmla="*/ 409 h 3939"/>
              <a:gd name="T40" fmla="*/ 4238 w 4290"/>
              <a:gd name="T41" fmla="*/ 308 h 3939"/>
              <a:gd name="T42" fmla="*/ 4222 w 4290"/>
              <a:gd name="T43" fmla="*/ 195 h 3939"/>
              <a:gd name="T44" fmla="*/ 4182 w 4290"/>
              <a:gd name="T45" fmla="*/ 125 h 3939"/>
              <a:gd name="T46" fmla="*/ 4111 w 4290"/>
              <a:gd name="T47" fmla="*/ 70 h 3939"/>
              <a:gd name="T48" fmla="*/ 4042 w 4290"/>
              <a:gd name="T49" fmla="*/ 48 h 3939"/>
              <a:gd name="T50" fmla="*/ 4079 w 4290"/>
              <a:gd name="T51" fmla="*/ 6 h 3939"/>
              <a:gd name="T52" fmla="*/ 4187 w 4290"/>
              <a:gd name="T53" fmla="*/ 59 h 3939"/>
              <a:gd name="T54" fmla="*/ 4261 w 4290"/>
              <a:gd name="T55" fmla="*/ 159 h 3939"/>
              <a:gd name="T56" fmla="*/ 4290 w 4290"/>
              <a:gd name="T57" fmla="*/ 257 h 3939"/>
              <a:gd name="T58" fmla="*/ 4272 w 4290"/>
              <a:gd name="T59" fmla="*/ 378 h 3939"/>
              <a:gd name="T60" fmla="*/ 4201 w 4290"/>
              <a:gd name="T61" fmla="*/ 477 h 3939"/>
              <a:gd name="T62" fmla="*/ 4127 w 4290"/>
              <a:gd name="T63" fmla="*/ 524 h 3939"/>
              <a:gd name="T64" fmla="*/ 3513 w 4290"/>
              <a:gd name="T65" fmla="*/ 787 h 3939"/>
              <a:gd name="T66" fmla="*/ 2802 w 4290"/>
              <a:gd name="T67" fmla="*/ 1092 h 3939"/>
              <a:gd name="T68" fmla="*/ 2017 w 4290"/>
              <a:gd name="T69" fmla="*/ 1430 h 3939"/>
              <a:gd name="T70" fmla="*/ 1462 w 4290"/>
              <a:gd name="T71" fmla="*/ 1668 h 3939"/>
              <a:gd name="T72" fmla="*/ 1351 w 4290"/>
              <a:gd name="T73" fmla="*/ 1689 h 3939"/>
              <a:gd name="T74" fmla="*/ 1273 w 4290"/>
              <a:gd name="T75" fmla="*/ 1678 h 3939"/>
              <a:gd name="T76" fmla="*/ 1168 w 4290"/>
              <a:gd name="T77" fmla="*/ 1612 h 3939"/>
              <a:gd name="T78" fmla="*/ 1136 w 4290"/>
              <a:gd name="T79" fmla="*/ 2504 h 3939"/>
              <a:gd name="T80" fmla="*/ 1083 w 4290"/>
              <a:gd name="T81" fmla="*/ 2670 h 3939"/>
              <a:gd name="T82" fmla="*/ 1170 w 4290"/>
              <a:gd name="T83" fmla="*/ 2762 h 3939"/>
              <a:gd name="T84" fmla="*/ 1357 w 4290"/>
              <a:gd name="T85" fmla="*/ 3939 h 3939"/>
              <a:gd name="T86" fmla="*/ 162 w 4290"/>
              <a:gd name="T87" fmla="*/ 3675 h 3939"/>
              <a:gd name="T88" fmla="*/ 280 w 4290"/>
              <a:gd name="T89" fmla="*/ 2718 h 3939"/>
              <a:gd name="T90" fmla="*/ 207 w 4290"/>
              <a:gd name="T91" fmla="*/ 2563 h 3939"/>
              <a:gd name="T92" fmla="*/ 192 w 4290"/>
              <a:gd name="T93" fmla="*/ 1483 h 3939"/>
              <a:gd name="T94" fmla="*/ 224 w 4290"/>
              <a:gd name="T95" fmla="*/ 1313 h 3939"/>
              <a:gd name="T96" fmla="*/ 311 w 4290"/>
              <a:gd name="T97" fmla="*/ 1169 h 3939"/>
              <a:gd name="T98" fmla="*/ 443 w 4290"/>
              <a:gd name="T99" fmla="*/ 1065 h 3939"/>
              <a:gd name="T100" fmla="*/ 607 w 4290"/>
              <a:gd name="T101" fmla="*/ 1013 h 3939"/>
              <a:gd name="T102" fmla="*/ 782 w 4290"/>
              <a:gd name="T103" fmla="*/ 1025 h 3939"/>
              <a:gd name="T104" fmla="*/ 934 w 4290"/>
              <a:gd name="T105" fmla="*/ 1094 h 3939"/>
              <a:gd name="T106" fmla="*/ 1052 w 4290"/>
              <a:gd name="T107" fmla="*/ 1208 h 3939"/>
              <a:gd name="T108" fmla="*/ 1123 w 4290"/>
              <a:gd name="T109" fmla="*/ 1272 h 3939"/>
              <a:gd name="T110" fmla="*/ 1207 w 4290"/>
              <a:gd name="T111" fmla="*/ 1186 h 3939"/>
              <a:gd name="T112" fmla="*/ 1410 w 4290"/>
              <a:gd name="T113" fmla="*/ 1096 h 3939"/>
              <a:gd name="T114" fmla="*/ 2137 w 4290"/>
              <a:gd name="T115" fmla="*/ 783 h 3939"/>
              <a:gd name="T116" fmla="*/ 2922 w 4290"/>
              <a:gd name="T117" fmla="*/ 447 h 3939"/>
              <a:gd name="T118" fmla="*/ 3559 w 4290"/>
              <a:gd name="T119" fmla="*/ 173 h 3939"/>
              <a:gd name="T120" fmla="*/ 3955 w 4290"/>
              <a:gd name="T121" fmla="*/ 6 h 3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90" h="3939">
                <a:moveTo>
                  <a:pt x="1415" y="1146"/>
                </a:moveTo>
                <a:lnTo>
                  <a:pt x="1400" y="1154"/>
                </a:lnTo>
                <a:lnTo>
                  <a:pt x="1265" y="1210"/>
                </a:lnTo>
                <a:lnTo>
                  <a:pt x="1231" y="1229"/>
                </a:lnTo>
                <a:lnTo>
                  <a:pt x="1201" y="1253"/>
                </a:lnTo>
                <a:lnTo>
                  <a:pt x="1177" y="1281"/>
                </a:lnTo>
                <a:lnTo>
                  <a:pt x="1157" y="1313"/>
                </a:lnTo>
                <a:lnTo>
                  <a:pt x="1144" y="1347"/>
                </a:lnTo>
                <a:lnTo>
                  <a:pt x="1136" y="1383"/>
                </a:lnTo>
                <a:lnTo>
                  <a:pt x="1135" y="1421"/>
                </a:lnTo>
                <a:lnTo>
                  <a:pt x="1138" y="1446"/>
                </a:lnTo>
                <a:lnTo>
                  <a:pt x="1144" y="1470"/>
                </a:lnTo>
                <a:lnTo>
                  <a:pt x="1152" y="1494"/>
                </a:lnTo>
                <a:lnTo>
                  <a:pt x="1160" y="1511"/>
                </a:lnTo>
                <a:lnTo>
                  <a:pt x="1177" y="1543"/>
                </a:lnTo>
                <a:lnTo>
                  <a:pt x="1200" y="1572"/>
                </a:lnTo>
                <a:lnTo>
                  <a:pt x="1226" y="1597"/>
                </a:lnTo>
                <a:lnTo>
                  <a:pt x="1256" y="1616"/>
                </a:lnTo>
                <a:lnTo>
                  <a:pt x="1289" y="1629"/>
                </a:lnTo>
                <a:lnTo>
                  <a:pt x="1324" y="1639"/>
                </a:lnTo>
                <a:lnTo>
                  <a:pt x="1415" y="1146"/>
                </a:lnTo>
                <a:close/>
                <a:moveTo>
                  <a:pt x="1906" y="936"/>
                </a:moveTo>
                <a:lnTo>
                  <a:pt x="1637" y="1051"/>
                </a:lnTo>
                <a:lnTo>
                  <a:pt x="1538" y="1584"/>
                </a:lnTo>
                <a:lnTo>
                  <a:pt x="1806" y="1468"/>
                </a:lnTo>
                <a:lnTo>
                  <a:pt x="1906" y="936"/>
                </a:lnTo>
                <a:close/>
                <a:moveTo>
                  <a:pt x="2411" y="718"/>
                </a:moveTo>
                <a:lnTo>
                  <a:pt x="2127" y="841"/>
                </a:lnTo>
                <a:lnTo>
                  <a:pt x="2028" y="1373"/>
                </a:lnTo>
                <a:lnTo>
                  <a:pt x="2312" y="1251"/>
                </a:lnTo>
                <a:lnTo>
                  <a:pt x="2411" y="718"/>
                </a:lnTo>
                <a:close/>
                <a:moveTo>
                  <a:pt x="2911" y="503"/>
                </a:moveTo>
                <a:lnTo>
                  <a:pt x="2631" y="624"/>
                </a:lnTo>
                <a:lnTo>
                  <a:pt x="2532" y="1156"/>
                </a:lnTo>
                <a:lnTo>
                  <a:pt x="2812" y="1036"/>
                </a:lnTo>
                <a:lnTo>
                  <a:pt x="2911" y="503"/>
                </a:lnTo>
                <a:close/>
                <a:moveTo>
                  <a:pt x="3402" y="293"/>
                </a:moveTo>
                <a:lnTo>
                  <a:pt x="3133" y="409"/>
                </a:lnTo>
                <a:lnTo>
                  <a:pt x="3034" y="941"/>
                </a:lnTo>
                <a:lnTo>
                  <a:pt x="3303" y="825"/>
                </a:lnTo>
                <a:lnTo>
                  <a:pt x="3402" y="293"/>
                </a:lnTo>
                <a:close/>
                <a:moveTo>
                  <a:pt x="3907" y="77"/>
                </a:moveTo>
                <a:lnTo>
                  <a:pt x="3623" y="198"/>
                </a:lnTo>
                <a:lnTo>
                  <a:pt x="3524" y="730"/>
                </a:lnTo>
                <a:lnTo>
                  <a:pt x="3808" y="609"/>
                </a:lnTo>
                <a:lnTo>
                  <a:pt x="3907" y="77"/>
                </a:lnTo>
                <a:close/>
                <a:moveTo>
                  <a:pt x="4006" y="47"/>
                </a:moveTo>
                <a:lnTo>
                  <a:pt x="3969" y="52"/>
                </a:lnTo>
                <a:lnTo>
                  <a:pt x="3934" y="65"/>
                </a:lnTo>
                <a:lnTo>
                  <a:pt x="3932" y="65"/>
                </a:lnTo>
                <a:lnTo>
                  <a:pt x="3968" y="53"/>
                </a:lnTo>
                <a:lnTo>
                  <a:pt x="4004" y="48"/>
                </a:lnTo>
                <a:lnTo>
                  <a:pt x="4041" y="49"/>
                </a:lnTo>
                <a:lnTo>
                  <a:pt x="4077" y="57"/>
                </a:lnTo>
                <a:lnTo>
                  <a:pt x="4111" y="70"/>
                </a:lnTo>
                <a:lnTo>
                  <a:pt x="4028" y="514"/>
                </a:lnTo>
                <a:lnTo>
                  <a:pt x="4109" y="480"/>
                </a:lnTo>
                <a:lnTo>
                  <a:pt x="4143" y="461"/>
                </a:lnTo>
                <a:lnTo>
                  <a:pt x="4173" y="437"/>
                </a:lnTo>
                <a:lnTo>
                  <a:pt x="4197" y="409"/>
                </a:lnTo>
                <a:lnTo>
                  <a:pt x="4217" y="378"/>
                </a:lnTo>
                <a:lnTo>
                  <a:pt x="4230" y="343"/>
                </a:lnTo>
                <a:lnTo>
                  <a:pt x="4238" y="308"/>
                </a:lnTo>
                <a:lnTo>
                  <a:pt x="4239" y="270"/>
                </a:lnTo>
                <a:lnTo>
                  <a:pt x="4234" y="232"/>
                </a:lnTo>
                <a:lnTo>
                  <a:pt x="4222" y="195"/>
                </a:lnTo>
                <a:lnTo>
                  <a:pt x="4214" y="179"/>
                </a:lnTo>
                <a:lnTo>
                  <a:pt x="4200" y="151"/>
                </a:lnTo>
                <a:lnTo>
                  <a:pt x="4182" y="125"/>
                </a:lnTo>
                <a:lnTo>
                  <a:pt x="4161" y="104"/>
                </a:lnTo>
                <a:lnTo>
                  <a:pt x="4137" y="85"/>
                </a:lnTo>
                <a:lnTo>
                  <a:pt x="4111" y="70"/>
                </a:lnTo>
                <a:lnTo>
                  <a:pt x="4111" y="68"/>
                </a:lnTo>
                <a:lnTo>
                  <a:pt x="4077" y="56"/>
                </a:lnTo>
                <a:lnTo>
                  <a:pt x="4042" y="48"/>
                </a:lnTo>
                <a:lnTo>
                  <a:pt x="4006" y="47"/>
                </a:lnTo>
                <a:close/>
                <a:moveTo>
                  <a:pt x="4038" y="0"/>
                </a:moveTo>
                <a:lnTo>
                  <a:pt x="4079" y="6"/>
                </a:lnTo>
                <a:lnTo>
                  <a:pt x="4117" y="18"/>
                </a:lnTo>
                <a:lnTo>
                  <a:pt x="4153" y="36"/>
                </a:lnTo>
                <a:lnTo>
                  <a:pt x="4187" y="59"/>
                </a:lnTo>
                <a:lnTo>
                  <a:pt x="4217" y="87"/>
                </a:lnTo>
                <a:lnTo>
                  <a:pt x="4242" y="121"/>
                </a:lnTo>
                <a:lnTo>
                  <a:pt x="4261" y="159"/>
                </a:lnTo>
                <a:lnTo>
                  <a:pt x="4269" y="176"/>
                </a:lnTo>
                <a:lnTo>
                  <a:pt x="4282" y="216"/>
                </a:lnTo>
                <a:lnTo>
                  <a:pt x="4290" y="257"/>
                </a:lnTo>
                <a:lnTo>
                  <a:pt x="4290" y="298"/>
                </a:lnTo>
                <a:lnTo>
                  <a:pt x="4283" y="339"/>
                </a:lnTo>
                <a:lnTo>
                  <a:pt x="4272" y="378"/>
                </a:lnTo>
                <a:lnTo>
                  <a:pt x="4253" y="414"/>
                </a:lnTo>
                <a:lnTo>
                  <a:pt x="4230" y="447"/>
                </a:lnTo>
                <a:lnTo>
                  <a:pt x="4201" y="477"/>
                </a:lnTo>
                <a:lnTo>
                  <a:pt x="4169" y="502"/>
                </a:lnTo>
                <a:lnTo>
                  <a:pt x="4131" y="523"/>
                </a:lnTo>
                <a:lnTo>
                  <a:pt x="4127" y="524"/>
                </a:lnTo>
                <a:lnTo>
                  <a:pt x="4018" y="571"/>
                </a:lnTo>
                <a:lnTo>
                  <a:pt x="3797" y="666"/>
                </a:lnTo>
                <a:lnTo>
                  <a:pt x="3513" y="787"/>
                </a:lnTo>
                <a:lnTo>
                  <a:pt x="3292" y="882"/>
                </a:lnTo>
                <a:lnTo>
                  <a:pt x="3023" y="998"/>
                </a:lnTo>
                <a:lnTo>
                  <a:pt x="2802" y="1092"/>
                </a:lnTo>
                <a:lnTo>
                  <a:pt x="2522" y="1214"/>
                </a:lnTo>
                <a:lnTo>
                  <a:pt x="2300" y="1307"/>
                </a:lnTo>
                <a:lnTo>
                  <a:pt x="2017" y="1430"/>
                </a:lnTo>
                <a:lnTo>
                  <a:pt x="1796" y="1525"/>
                </a:lnTo>
                <a:lnTo>
                  <a:pt x="1526" y="1640"/>
                </a:lnTo>
                <a:lnTo>
                  <a:pt x="1462" y="1668"/>
                </a:lnTo>
                <a:lnTo>
                  <a:pt x="1426" y="1680"/>
                </a:lnTo>
                <a:lnTo>
                  <a:pt x="1388" y="1688"/>
                </a:lnTo>
                <a:lnTo>
                  <a:pt x="1351" y="1689"/>
                </a:lnTo>
                <a:lnTo>
                  <a:pt x="1315" y="1685"/>
                </a:lnTo>
                <a:lnTo>
                  <a:pt x="1315" y="1687"/>
                </a:lnTo>
                <a:lnTo>
                  <a:pt x="1273" y="1678"/>
                </a:lnTo>
                <a:lnTo>
                  <a:pt x="1235" y="1662"/>
                </a:lnTo>
                <a:lnTo>
                  <a:pt x="1199" y="1640"/>
                </a:lnTo>
                <a:lnTo>
                  <a:pt x="1168" y="1612"/>
                </a:lnTo>
                <a:lnTo>
                  <a:pt x="1140" y="1579"/>
                </a:lnTo>
                <a:lnTo>
                  <a:pt x="1140" y="2444"/>
                </a:lnTo>
                <a:lnTo>
                  <a:pt x="1136" y="2504"/>
                </a:lnTo>
                <a:lnTo>
                  <a:pt x="1125" y="2563"/>
                </a:lnTo>
                <a:lnTo>
                  <a:pt x="1106" y="2618"/>
                </a:lnTo>
                <a:lnTo>
                  <a:pt x="1083" y="2670"/>
                </a:lnTo>
                <a:lnTo>
                  <a:pt x="1053" y="2718"/>
                </a:lnTo>
                <a:lnTo>
                  <a:pt x="1016" y="2762"/>
                </a:lnTo>
                <a:lnTo>
                  <a:pt x="1170" y="2762"/>
                </a:lnTo>
                <a:lnTo>
                  <a:pt x="1170" y="3675"/>
                </a:lnTo>
                <a:lnTo>
                  <a:pt x="1357" y="3675"/>
                </a:lnTo>
                <a:lnTo>
                  <a:pt x="1357" y="3939"/>
                </a:lnTo>
                <a:lnTo>
                  <a:pt x="0" y="3939"/>
                </a:lnTo>
                <a:lnTo>
                  <a:pt x="0" y="3675"/>
                </a:lnTo>
                <a:lnTo>
                  <a:pt x="162" y="3675"/>
                </a:lnTo>
                <a:lnTo>
                  <a:pt x="162" y="2762"/>
                </a:lnTo>
                <a:lnTo>
                  <a:pt x="315" y="2762"/>
                </a:lnTo>
                <a:lnTo>
                  <a:pt x="280" y="2718"/>
                </a:lnTo>
                <a:lnTo>
                  <a:pt x="249" y="2670"/>
                </a:lnTo>
                <a:lnTo>
                  <a:pt x="225" y="2618"/>
                </a:lnTo>
                <a:lnTo>
                  <a:pt x="207" y="2563"/>
                </a:lnTo>
                <a:lnTo>
                  <a:pt x="195" y="2504"/>
                </a:lnTo>
                <a:lnTo>
                  <a:pt x="192" y="2444"/>
                </a:lnTo>
                <a:lnTo>
                  <a:pt x="192" y="1483"/>
                </a:lnTo>
                <a:lnTo>
                  <a:pt x="195" y="1425"/>
                </a:lnTo>
                <a:lnTo>
                  <a:pt x="206" y="1367"/>
                </a:lnTo>
                <a:lnTo>
                  <a:pt x="224" y="1313"/>
                </a:lnTo>
                <a:lnTo>
                  <a:pt x="248" y="1260"/>
                </a:lnTo>
                <a:lnTo>
                  <a:pt x="278" y="1214"/>
                </a:lnTo>
                <a:lnTo>
                  <a:pt x="311" y="1169"/>
                </a:lnTo>
                <a:lnTo>
                  <a:pt x="352" y="1129"/>
                </a:lnTo>
                <a:lnTo>
                  <a:pt x="395" y="1095"/>
                </a:lnTo>
                <a:lnTo>
                  <a:pt x="443" y="1065"/>
                </a:lnTo>
                <a:lnTo>
                  <a:pt x="495" y="1041"/>
                </a:lnTo>
                <a:lnTo>
                  <a:pt x="550" y="1025"/>
                </a:lnTo>
                <a:lnTo>
                  <a:pt x="607" y="1013"/>
                </a:lnTo>
                <a:lnTo>
                  <a:pt x="666" y="1010"/>
                </a:lnTo>
                <a:lnTo>
                  <a:pt x="725" y="1013"/>
                </a:lnTo>
                <a:lnTo>
                  <a:pt x="782" y="1025"/>
                </a:lnTo>
                <a:lnTo>
                  <a:pt x="835" y="1041"/>
                </a:lnTo>
                <a:lnTo>
                  <a:pt x="886" y="1064"/>
                </a:lnTo>
                <a:lnTo>
                  <a:pt x="934" y="1094"/>
                </a:lnTo>
                <a:lnTo>
                  <a:pt x="977" y="1128"/>
                </a:lnTo>
                <a:lnTo>
                  <a:pt x="1018" y="1165"/>
                </a:lnTo>
                <a:lnTo>
                  <a:pt x="1052" y="1208"/>
                </a:lnTo>
                <a:lnTo>
                  <a:pt x="1082" y="1257"/>
                </a:lnTo>
                <a:lnTo>
                  <a:pt x="1105" y="1306"/>
                </a:lnTo>
                <a:lnTo>
                  <a:pt x="1123" y="1272"/>
                </a:lnTo>
                <a:lnTo>
                  <a:pt x="1147" y="1240"/>
                </a:lnTo>
                <a:lnTo>
                  <a:pt x="1174" y="1211"/>
                </a:lnTo>
                <a:lnTo>
                  <a:pt x="1207" y="1186"/>
                </a:lnTo>
                <a:lnTo>
                  <a:pt x="1243" y="1168"/>
                </a:lnTo>
                <a:lnTo>
                  <a:pt x="1247" y="1167"/>
                </a:lnTo>
                <a:lnTo>
                  <a:pt x="1410" y="1096"/>
                </a:lnTo>
                <a:lnTo>
                  <a:pt x="1426" y="1090"/>
                </a:lnTo>
                <a:lnTo>
                  <a:pt x="1917" y="879"/>
                </a:lnTo>
                <a:lnTo>
                  <a:pt x="2137" y="783"/>
                </a:lnTo>
                <a:lnTo>
                  <a:pt x="2421" y="662"/>
                </a:lnTo>
                <a:lnTo>
                  <a:pt x="2641" y="567"/>
                </a:lnTo>
                <a:lnTo>
                  <a:pt x="2922" y="447"/>
                </a:lnTo>
                <a:lnTo>
                  <a:pt x="3069" y="383"/>
                </a:lnTo>
                <a:lnTo>
                  <a:pt x="3413" y="236"/>
                </a:lnTo>
                <a:lnTo>
                  <a:pt x="3559" y="173"/>
                </a:lnTo>
                <a:lnTo>
                  <a:pt x="3912" y="22"/>
                </a:lnTo>
                <a:lnTo>
                  <a:pt x="3915" y="21"/>
                </a:lnTo>
                <a:lnTo>
                  <a:pt x="3955" y="6"/>
                </a:lnTo>
                <a:lnTo>
                  <a:pt x="3997" y="0"/>
                </a:lnTo>
                <a:lnTo>
                  <a:pt x="4038" y="0"/>
                </a:lnTo>
                <a:close/>
              </a:path>
            </a:pathLst>
          </a:custGeom>
          <a:solidFill>
            <a:schemeClr val="tx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4" name="TextBox 23"/>
          <p:cNvSpPr txBox="1"/>
          <p:nvPr/>
        </p:nvSpPr>
        <p:spPr>
          <a:xfrm>
            <a:off x="6858016" y="4071942"/>
            <a:ext cx="1857388" cy="646331"/>
          </a:xfrm>
          <a:prstGeom prst="rect">
            <a:avLst/>
          </a:prstGeom>
          <a:noFill/>
        </p:spPr>
        <p:txBody>
          <a:bodyPr wrap="square" rtlCol="0">
            <a:spAutoFit/>
          </a:bodyPr>
          <a:lstStyle/>
          <a:p>
            <a:r>
              <a:rPr lang="en-IN" dirty="0" smtClean="0"/>
              <a:t>Benefits under product</a:t>
            </a:r>
            <a:endParaRPr lang="en-US" dirty="0"/>
          </a:p>
        </p:txBody>
      </p:sp>
      <p:sp>
        <p:nvSpPr>
          <p:cNvPr id="26" name="TextBox 25"/>
          <p:cNvSpPr txBox="1"/>
          <p:nvPr/>
        </p:nvSpPr>
        <p:spPr>
          <a:xfrm>
            <a:off x="6500826" y="4786322"/>
            <a:ext cx="2071702" cy="2585323"/>
          </a:xfrm>
          <a:prstGeom prst="rect">
            <a:avLst/>
          </a:prstGeom>
          <a:noFill/>
        </p:spPr>
        <p:txBody>
          <a:bodyPr wrap="square" rtlCol="0">
            <a:spAutoFit/>
          </a:bodyPr>
          <a:lstStyle/>
          <a:p>
            <a:r>
              <a:rPr lang="en-US" dirty="0" smtClean="0"/>
              <a:t>High cover  at low premiums </a:t>
            </a:r>
          </a:p>
          <a:p>
            <a:r>
              <a:rPr lang="en-US" dirty="0" smtClean="0"/>
              <a:t>Individual+ couple plan </a:t>
            </a:r>
          </a:p>
          <a:p>
            <a:r>
              <a:rPr lang="en-US" dirty="0" smtClean="0"/>
              <a:t>No claim bonus upto 200%</a:t>
            </a:r>
          </a:p>
          <a:p>
            <a:endParaRPr lang="en-US" dirty="0" smtClean="0"/>
          </a:p>
          <a:p>
            <a:endParaRPr lang="en-US" dirty="0" smtClean="0"/>
          </a:p>
          <a:p>
            <a:endParaRPr lang="en-US" dirty="0"/>
          </a:p>
        </p:txBody>
      </p:sp>
      <p:sp>
        <p:nvSpPr>
          <p:cNvPr id="27" name="Rectangle 26"/>
          <p:cNvSpPr/>
          <p:nvPr/>
        </p:nvSpPr>
        <p:spPr>
          <a:xfrm>
            <a:off x="3000364" y="2643182"/>
            <a:ext cx="2714644" cy="5000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dirty="0" smtClean="0"/>
              <a:t>Recommendations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720" y="428604"/>
            <a:ext cx="8382000" cy="1238617"/>
          </a:xfrm>
          <a:ln>
            <a:solidFill>
              <a:schemeClr val="tx2"/>
            </a:solidFill>
          </a:ln>
        </p:spPr>
        <p:txBody>
          <a:bodyPr/>
          <a:lstStyle/>
          <a:p>
            <a:pPr lvl="0"/>
            <a:r>
              <a:rPr lang="en-IN" dirty="0" smtClean="0"/>
              <a:t>REFERENCES</a:t>
            </a:r>
            <a:endParaRPr lang="en-IN" dirty="0"/>
          </a:p>
        </p:txBody>
      </p:sp>
      <p:sp>
        <p:nvSpPr>
          <p:cNvPr id="3" name="TextBox 2"/>
          <p:cNvSpPr txBox="1"/>
          <p:nvPr/>
        </p:nvSpPr>
        <p:spPr>
          <a:xfrm>
            <a:off x="357158" y="1857364"/>
            <a:ext cx="8286808" cy="2585323"/>
          </a:xfrm>
          <a:prstGeom prst="rect">
            <a:avLst/>
          </a:prstGeom>
          <a:noFill/>
        </p:spPr>
        <p:txBody>
          <a:bodyPr wrap="square" rtlCol="0">
            <a:spAutoFit/>
          </a:bodyPr>
          <a:lstStyle/>
          <a:p>
            <a:pPr marL="400050" indent="-400050">
              <a:buFont typeface="+mj-lt"/>
              <a:buAutoNum type="romanUcPeriod"/>
            </a:pPr>
            <a:r>
              <a:rPr lang="en-US" dirty="0" smtClean="0">
                <a:hlinkClick r:id="rId2"/>
              </a:rPr>
              <a:t>https://www.who.int/cardiovascular_diseases/hearts/Hearts_package.pdf</a:t>
            </a:r>
            <a:endParaRPr lang="en-US" dirty="0" smtClean="0"/>
          </a:p>
          <a:p>
            <a:pPr marL="400050" indent="-400050">
              <a:buFont typeface="+mj-lt"/>
              <a:buAutoNum type="romanUcPeriod"/>
            </a:pPr>
            <a:r>
              <a:rPr lang="en-US" dirty="0" smtClean="0">
                <a:hlinkClick r:id="rId3"/>
              </a:rPr>
              <a:t>https://www.apollomunichinsurance.com/downloads/Apollo-Munich-Fact-Sheet.pdf</a:t>
            </a:r>
            <a:endParaRPr lang="en-US" dirty="0" smtClean="0"/>
          </a:p>
          <a:p>
            <a:pPr marL="400050" indent="-400050">
              <a:buFont typeface="+mj-lt"/>
              <a:buAutoNum type="romanUcPeriod"/>
            </a:pPr>
            <a:r>
              <a:rPr lang="en-US" dirty="0" smtClean="0">
                <a:hlinkClick r:id="rId4"/>
              </a:rPr>
              <a:t>https://www2.deloitte.com/content/dam/Deloitte/in/Documents/life-sciences-health-care/in-lshc-cardio-noexp.pdf</a:t>
            </a:r>
            <a:endParaRPr lang="en-US" dirty="0" smtClean="0"/>
          </a:p>
          <a:p>
            <a:pPr marL="400050" indent="-400050">
              <a:buFont typeface="+mj-lt"/>
              <a:buAutoNum type="romanUcPeriod"/>
            </a:pPr>
            <a:r>
              <a:rPr lang="en-US" dirty="0" smtClean="0">
                <a:hlinkClick r:id="rId5"/>
              </a:rPr>
              <a:t>http://www.censusindia.gov.in/vital_statistics/causesofdeath.html</a:t>
            </a:r>
            <a:endParaRPr lang="en-US" dirty="0" smtClean="0"/>
          </a:p>
          <a:p>
            <a:pPr marL="400050" indent="-400050">
              <a:buFont typeface="+mj-lt"/>
              <a:buAutoNum type="romanUcPeriod"/>
            </a:pPr>
            <a:r>
              <a:rPr lang="en-US" dirty="0" smtClean="0">
                <a:hlinkClick r:id="rId6"/>
              </a:rPr>
              <a:t>https://www.ibef.org/industry/insurance-sector-india.aspx</a:t>
            </a:r>
            <a:endParaRPr lang="en-US" dirty="0" smtClean="0"/>
          </a:p>
          <a:p>
            <a:pPr marL="400050" indent="-400050">
              <a:buFont typeface="+mj-lt"/>
              <a:buAutoNum type="romanUcPeriod"/>
            </a:pPr>
            <a:r>
              <a:rPr lang="en-US" dirty="0" smtClean="0"/>
              <a:t>https://www.irdai.gov.in/Defaulthome.aspx?page=H1</a:t>
            </a:r>
          </a:p>
          <a:p>
            <a:endParaRPr lang="en-US" dirty="0"/>
          </a:p>
        </p:txBody>
      </p:sp>
    </p:spTree>
    <p:extLst>
      <p:ext uri="{BB962C8B-B14F-4D97-AF65-F5344CB8AC3E}">
        <p14:creationId xmlns:p14="http://schemas.microsoft.com/office/powerpoint/2010/main" xmlns="" val="2439484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1000" y="404664"/>
            <a:ext cx="8382000" cy="455712"/>
          </a:xfrm>
          <a:prstGeom prst="rect">
            <a:avLst/>
          </a:prstGeom>
        </p:spPr>
        <p:txBody>
          <a:bodyPr/>
          <a:lst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pitchFamily="34" charset="0"/>
                <a:cs typeface="Arial" pitchFamily="34" charset="0"/>
              </a:defRPr>
            </a:lvl2pPr>
            <a:lvl3pPr algn="ctr" rtl="0" eaLnBrk="0" fontAlgn="base" hangingPunct="0">
              <a:spcBef>
                <a:spcPct val="0"/>
              </a:spcBef>
              <a:spcAft>
                <a:spcPct val="0"/>
              </a:spcAft>
              <a:defRPr sz="4400">
                <a:solidFill>
                  <a:schemeClr val="tx1"/>
                </a:solidFill>
                <a:latin typeface="Arial" pitchFamily="34" charset="0"/>
                <a:cs typeface="Arial" pitchFamily="34" charset="0"/>
              </a:defRPr>
            </a:lvl3pPr>
            <a:lvl4pPr algn="ctr" rtl="0" eaLnBrk="0" fontAlgn="base" hangingPunct="0">
              <a:spcBef>
                <a:spcPct val="0"/>
              </a:spcBef>
              <a:spcAft>
                <a:spcPct val="0"/>
              </a:spcAft>
              <a:defRPr sz="4400">
                <a:solidFill>
                  <a:schemeClr val="tx1"/>
                </a:solidFill>
                <a:latin typeface="Arial" pitchFamily="34" charset="0"/>
                <a:cs typeface="Arial" pitchFamily="34" charset="0"/>
              </a:defRPr>
            </a:lvl4pPr>
            <a:lvl5pPr algn="ctr" rtl="0" eaLnBrk="0" fontAlgn="base" hangingPunct="0">
              <a:spcBef>
                <a:spcPct val="0"/>
              </a:spcBef>
              <a:spcAft>
                <a:spcPct val="0"/>
              </a:spcAft>
              <a:defRPr sz="4400">
                <a:solidFill>
                  <a:schemeClr val="tx1"/>
                </a:solidFill>
                <a:latin typeface="Arial" pitchFamily="34" charset="0"/>
                <a:cs typeface="Arial" pitchFamily="34" charset="0"/>
              </a:defRPr>
            </a:lvl5pPr>
            <a:lvl6pPr marL="457200" algn="ctr" rtl="0" fontAlgn="base">
              <a:spcBef>
                <a:spcPct val="0"/>
              </a:spcBef>
              <a:spcAft>
                <a:spcPct val="0"/>
              </a:spcAft>
              <a:defRPr sz="4400">
                <a:solidFill>
                  <a:schemeClr val="tx1"/>
                </a:solidFill>
                <a:latin typeface="Arial" pitchFamily="34" charset="0"/>
                <a:cs typeface="Arial" pitchFamily="34" charset="0"/>
              </a:defRPr>
            </a:lvl6pPr>
            <a:lvl7pPr marL="914400" algn="ctr" rtl="0" fontAlgn="base">
              <a:spcBef>
                <a:spcPct val="0"/>
              </a:spcBef>
              <a:spcAft>
                <a:spcPct val="0"/>
              </a:spcAft>
              <a:defRPr sz="4400">
                <a:solidFill>
                  <a:schemeClr val="tx1"/>
                </a:solidFill>
                <a:latin typeface="Arial" pitchFamily="34" charset="0"/>
                <a:cs typeface="Arial" pitchFamily="34" charset="0"/>
              </a:defRPr>
            </a:lvl7pPr>
            <a:lvl8pPr marL="1371600" algn="ctr" rtl="0" fontAlgn="base">
              <a:spcBef>
                <a:spcPct val="0"/>
              </a:spcBef>
              <a:spcAft>
                <a:spcPct val="0"/>
              </a:spcAft>
              <a:defRPr sz="4400">
                <a:solidFill>
                  <a:schemeClr val="tx1"/>
                </a:solidFill>
                <a:latin typeface="Arial" pitchFamily="34" charset="0"/>
                <a:cs typeface="Arial" pitchFamily="34" charset="0"/>
              </a:defRPr>
            </a:lvl8pPr>
            <a:lvl9pPr marL="1828800" algn="ctr" rtl="0" fontAlgn="base">
              <a:spcBef>
                <a:spcPct val="0"/>
              </a:spcBef>
              <a:spcAft>
                <a:spcPct val="0"/>
              </a:spcAft>
              <a:defRPr sz="4400">
                <a:solidFill>
                  <a:schemeClr val="tx1"/>
                </a:solidFill>
                <a:latin typeface="Arial" pitchFamily="34" charset="0"/>
                <a:cs typeface="Arial" pitchFamily="34" charset="0"/>
              </a:defRPr>
            </a:lvl9pPr>
          </a:lstStyle>
          <a:p>
            <a:pPr algn="l"/>
            <a:r>
              <a:rPr lang="en-US" altLang="zh-CN" sz="2400" b="1" dirty="0">
                <a:solidFill>
                  <a:prstClr val="black"/>
                </a:solidFill>
                <a:latin typeface="Calibri"/>
              </a:rPr>
              <a:t>Table of Contents</a:t>
            </a:r>
            <a:endParaRPr lang="en-IN" sz="2400" b="1" dirty="0">
              <a:solidFill>
                <a:prstClr val="black"/>
              </a:solidFill>
              <a:latin typeface="Calibri"/>
            </a:endParaRPr>
          </a:p>
        </p:txBody>
      </p:sp>
      <p:sp>
        <p:nvSpPr>
          <p:cNvPr id="27" name="Rectangle 26"/>
          <p:cNvSpPr/>
          <p:nvPr/>
        </p:nvSpPr>
        <p:spPr>
          <a:xfrm>
            <a:off x="914400" y="1143000"/>
            <a:ext cx="6686723" cy="5013680"/>
          </a:xfrm>
          <a:prstGeom prst="rect">
            <a:avLst/>
          </a:prstGeom>
          <a:gradFill flip="none" rotWithShape="1">
            <a:gsLst>
              <a:gs pos="0">
                <a:schemeClr val="accent1">
                  <a:tint val="66000"/>
                  <a:satMod val="160000"/>
                </a:schemeClr>
              </a:gs>
              <a:gs pos="83000">
                <a:schemeClr val="bg1"/>
              </a:gs>
              <a:gs pos="63000">
                <a:schemeClr val="bg1"/>
              </a:gs>
              <a:gs pos="42903">
                <a:schemeClr val="bg1">
                  <a:lumMod val="95000"/>
                </a:schemeClr>
              </a:gs>
              <a:gs pos="100000">
                <a:schemeClr val="bg1"/>
              </a:gs>
            </a:gsLst>
            <a:lin ang="0" scaled="1"/>
            <a:tileRect/>
          </a:gra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buClrTx/>
              <a:buFontTx/>
              <a:buNone/>
            </a:pPr>
            <a:endParaRPr lang="en-GB" sz="1800" b="0">
              <a:solidFill>
                <a:prstClr val="white"/>
              </a:solidFill>
            </a:endParaRPr>
          </a:p>
        </p:txBody>
      </p:sp>
      <p:sp>
        <p:nvSpPr>
          <p:cNvPr id="28" name="Content Placeholder 2"/>
          <p:cNvSpPr txBox="1">
            <a:spLocks/>
          </p:cNvSpPr>
          <p:nvPr/>
        </p:nvSpPr>
        <p:spPr>
          <a:xfrm>
            <a:off x="1066801" y="1324618"/>
            <a:ext cx="5410200" cy="3711785"/>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50000"/>
              </a:lnSpc>
              <a:buClr>
                <a:schemeClr val="accent6">
                  <a:lumMod val="75000"/>
                </a:schemeClr>
              </a:buClr>
              <a:buFont typeface="Wingdings" panose="05000000000000000000" pitchFamily="2" charset="2"/>
              <a:buChar char="v"/>
            </a:pPr>
            <a:r>
              <a:rPr lang="en-IN" sz="1800" dirty="0" smtClean="0"/>
              <a:t>Project Background</a:t>
            </a:r>
            <a:endParaRPr lang="en-IN" sz="1800" dirty="0"/>
          </a:p>
          <a:p>
            <a:pPr lvl="0">
              <a:lnSpc>
                <a:spcPct val="150000"/>
              </a:lnSpc>
              <a:buClr>
                <a:schemeClr val="accent6">
                  <a:lumMod val="75000"/>
                </a:schemeClr>
              </a:buClr>
              <a:buFont typeface="Wingdings" panose="05000000000000000000" pitchFamily="2" charset="2"/>
              <a:buChar char="v"/>
            </a:pPr>
            <a:r>
              <a:rPr lang="en-IN" sz="1800" dirty="0" smtClean="0"/>
              <a:t>Aim</a:t>
            </a:r>
            <a:endParaRPr lang="en-IN" sz="1800" dirty="0"/>
          </a:p>
          <a:p>
            <a:pPr>
              <a:lnSpc>
                <a:spcPct val="150000"/>
              </a:lnSpc>
              <a:buClr>
                <a:schemeClr val="accent6">
                  <a:lumMod val="75000"/>
                </a:schemeClr>
              </a:buClr>
              <a:buFont typeface="Wingdings" panose="05000000000000000000" pitchFamily="2" charset="2"/>
              <a:buChar char="v"/>
            </a:pPr>
            <a:r>
              <a:rPr lang="en-IN" sz="1800" dirty="0" smtClean="0"/>
              <a:t>Objectives</a:t>
            </a:r>
          </a:p>
          <a:p>
            <a:pPr>
              <a:lnSpc>
                <a:spcPct val="150000"/>
              </a:lnSpc>
              <a:buClr>
                <a:schemeClr val="accent6">
                  <a:lumMod val="75000"/>
                </a:schemeClr>
              </a:buClr>
              <a:buFont typeface="Wingdings" panose="05000000000000000000" pitchFamily="2" charset="2"/>
              <a:buChar char="v"/>
            </a:pPr>
            <a:r>
              <a:rPr lang="en-IN" sz="1800" dirty="0" smtClean="0"/>
              <a:t>Review of Literature</a:t>
            </a:r>
            <a:endParaRPr lang="en-IN" sz="1800" dirty="0"/>
          </a:p>
          <a:p>
            <a:pPr>
              <a:lnSpc>
                <a:spcPct val="150000"/>
              </a:lnSpc>
              <a:buClr>
                <a:schemeClr val="accent6">
                  <a:lumMod val="75000"/>
                </a:schemeClr>
              </a:buClr>
              <a:buFont typeface="Wingdings" panose="05000000000000000000" pitchFamily="2" charset="2"/>
              <a:buChar char="v"/>
            </a:pPr>
            <a:r>
              <a:rPr lang="en-IN" sz="1800" dirty="0" smtClean="0"/>
              <a:t>Methodology</a:t>
            </a:r>
            <a:endParaRPr lang="en-IN" sz="1800" dirty="0"/>
          </a:p>
          <a:p>
            <a:pPr>
              <a:lnSpc>
                <a:spcPct val="150000"/>
              </a:lnSpc>
              <a:buClr>
                <a:schemeClr val="accent6">
                  <a:lumMod val="75000"/>
                </a:schemeClr>
              </a:buClr>
              <a:buFont typeface="Wingdings" panose="05000000000000000000" pitchFamily="2" charset="2"/>
              <a:buChar char="v"/>
            </a:pPr>
            <a:r>
              <a:rPr lang="en-IN" sz="1800" dirty="0" smtClean="0"/>
              <a:t>Findings and Discussion</a:t>
            </a:r>
            <a:endParaRPr lang="en-IN" sz="1800" dirty="0"/>
          </a:p>
          <a:p>
            <a:pPr>
              <a:lnSpc>
                <a:spcPct val="150000"/>
              </a:lnSpc>
              <a:buClr>
                <a:schemeClr val="accent6">
                  <a:lumMod val="75000"/>
                </a:schemeClr>
              </a:buClr>
              <a:buFont typeface="Wingdings" panose="05000000000000000000" pitchFamily="2" charset="2"/>
              <a:buChar char="v"/>
            </a:pPr>
            <a:r>
              <a:rPr lang="en-IN" sz="1800" dirty="0" smtClean="0"/>
              <a:t>Conclusion and Recommendation</a:t>
            </a:r>
          </a:p>
          <a:p>
            <a:pPr>
              <a:lnSpc>
                <a:spcPct val="150000"/>
              </a:lnSpc>
              <a:buClr>
                <a:schemeClr val="accent6">
                  <a:lumMod val="75000"/>
                </a:schemeClr>
              </a:buClr>
              <a:buNone/>
            </a:pPr>
            <a:endParaRPr lang="en-IN" sz="1800" dirty="0"/>
          </a:p>
        </p:txBody>
      </p:sp>
      <p:sp>
        <p:nvSpPr>
          <p:cNvPr id="29" name="Freeform 28"/>
          <p:cNvSpPr/>
          <p:nvPr/>
        </p:nvSpPr>
        <p:spPr>
          <a:xfrm>
            <a:off x="7584561" y="1721729"/>
            <a:ext cx="405683" cy="377142"/>
          </a:xfrm>
          <a:custGeom>
            <a:avLst/>
            <a:gdLst>
              <a:gd name="connsiteX0" fmla="*/ 0 w 600075"/>
              <a:gd name="connsiteY0" fmla="*/ 0 h 415925"/>
              <a:gd name="connsiteX1" fmla="*/ 0 w 600075"/>
              <a:gd name="connsiteY1" fmla="*/ 415925 h 415925"/>
              <a:gd name="connsiteX2" fmla="*/ 600075 w 600075"/>
              <a:gd name="connsiteY2" fmla="*/ 196850 h 415925"/>
              <a:gd name="connsiteX3" fmla="*/ 0 w 600075"/>
              <a:gd name="connsiteY3" fmla="*/ 0 h 415925"/>
              <a:gd name="connsiteX0" fmla="*/ 0 w 600075"/>
              <a:gd name="connsiteY0" fmla="*/ 0 h 415925"/>
              <a:gd name="connsiteX1" fmla="*/ 0 w 600075"/>
              <a:gd name="connsiteY1" fmla="*/ 415925 h 415925"/>
              <a:gd name="connsiteX2" fmla="*/ 600075 w 600075"/>
              <a:gd name="connsiteY2" fmla="*/ 196850 h 415925"/>
              <a:gd name="connsiteX3" fmla="*/ 346075 w 600075"/>
              <a:gd name="connsiteY3" fmla="*/ 38100 h 415925"/>
              <a:gd name="connsiteX4" fmla="*/ 0 w 600075"/>
              <a:gd name="connsiteY4"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6075 w 600075"/>
              <a:gd name="connsiteY4" fmla="*/ 38100 h 415925"/>
              <a:gd name="connsiteX5" fmla="*/ 0 w 600075"/>
              <a:gd name="connsiteY5" fmla="*/ 0 h 415925"/>
              <a:gd name="connsiteX0" fmla="*/ 0 w 600075"/>
              <a:gd name="connsiteY0" fmla="*/ 0 h 447540"/>
              <a:gd name="connsiteX1" fmla="*/ 0 w 600075"/>
              <a:gd name="connsiteY1" fmla="*/ 415925 h 447540"/>
              <a:gd name="connsiteX2" fmla="*/ 400050 w 600075"/>
              <a:gd name="connsiteY2" fmla="*/ 377825 h 447540"/>
              <a:gd name="connsiteX3" fmla="*/ 600075 w 600075"/>
              <a:gd name="connsiteY3" fmla="*/ 196850 h 447540"/>
              <a:gd name="connsiteX4" fmla="*/ 346075 w 600075"/>
              <a:gd name="connsiteY4" fmla="*/ 38100 h 447540"/>
              <a:gd name="connsiteX5" fmla="*/ 0 w 600075"/>
              <a:gd name="connsiteY5" fmla="*/ 0 h 447540"/>
              <a:gd name="connsiteX0" fmla="*/ 0 w 600075"/>
              <a:gd name="connsiteY0" fmla="*/ 0 h 438819"/>
              <a:gd name="connsiteX1" fmla="*/ 0 w 600075"/>
              <a:gd name="connsiteY1" fmla="*/ 415925 h 438819"/>
              <a:gd name="connsiteX2" fmla="*/ 400050 w 600075"/>
              <a:gd name="connsiteY2" fmla="*/ 377825 h 438819"/>
              <a:gd name="connsiteX3" fmla="*/ 600075 w 600075"/>
              <a:gd name="connsiteY3" fmla="*/ 196850 h 438819"/>
              <a:gd name="connsiteX4" fmla="*/ 346075 w 600075"/>
              <a:gd name="connsiteY4" fmla="*/ 38100 h 438819"/>
              <a:gd name="connsiteX5" fmla="*/ 0 w 600075"/>
              <a:gd name="connsiteY5" fmla="*/ 0 h 438819"/>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6075 w 600075"/>
              <a:gd name="connsiteY4" fmla="*/ 38100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6075 w 600075"/>
              <a:gd name="connsiteY4" fmla="*/ 38100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6075 w 600075"/>
              <a:gd name="connsiteY4" fmla="*/ 38100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6075 w 600075"/>
              <a:gd name="connsiteY4" fmla="*/ 38100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6075 w 600075"/>
              <a:gd name="connsiteY4" fmla="*/ 38100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6075 w 600075"/>
              <a:gd name="connsiteY4" fmla="*/ 38100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9250 w 600075"/>
              <a:gd name="connsiteY4" fmla="*/ 44450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9250 w 600075"/>
              <a:gd name="connsiteY4" fmla="*/ 44450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9250 w 600075"/>
              <a:gd name="connsiteY4" fmla="*/ 44450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9250 w 600075"/>
              <a:gd name="connsiteY4" fmla="*/ 44450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9250 w 600075"/>
              <a:gd name="connsiteY4" fmla="*/ 44450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33375 w 600075"/>
              <a:gd name="connsiteY4" fmla="*/ 28575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33375 w 600075"/>
              <a:gd name="connsiteY4" fmla="*/ 28575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33375 w 600075"/>
              <a:gd name="connsiteY4" fmla="*/ 28575 h 415925"/>
              <a:gd name="connsiteX5" fmla="*/ 0 w 600075"/>
              <a:gd name="connsiteY5" fmla="*/ 0 h 415925"/>
              <a:gd name="connsiteX0" fmla="*/ 0 w 588065"/>
              <a:gd name="connsiteY0" fmla="*/ 0 h 415925"/>
              <a:gd name="connsiteX1" fmla="*/ 0 w 588065"/>
              <a:gd name="connsiteY1" fmla="*/ 415925 h 415925"/>
              <a:gd name="connsiteX2" fmla="*/ 400050 w 588065"/>
              <a:gd name="connsiteY2" fmla="*/ 377825 h 415925"/>
              <a:gd name="connsiteX3" fmla="*/ 588065 w 588065"/>
              <a:gd name="connsiteY3" fmla="*/ 206375 h 415925"/>
              <a:gd name="connsiteX4" fmla="*/ 333375 w 588065"/>
              <a:gd name="connsiteY4" fmla="*/ 28575 h 415925"/>
              <a:gd name="connsiteX5" fmla="*/ 0 w 588065"/>
              <a:gd name="connsiteY5" fmla="*/ 0 h 415925"/>
              <a:gd name="connsiteX0" fmla="*/ 0 w 588065"/>
              <a:gd name="connsiteY0" fmla="*/ 0 h 415925"/>
              <a:gd name="connsiteX1" fmla="*/ 0 w 588065"/>
              <a:gd name="connsiteY1" fmla="*/ 415925 h 415925"/>
              <a:gd name="connsiteX2" fmla="*/ 400050 w 588065"/>
              <a:gd name="connsiteY2" fmla="*/ 377825 h 415925"/>
              <a:gd name="connsiteX3" fmla="*/ 588065 w 588065"/>
              <a:gd name="connsiteY3" fmla="*/ 227807 h 415925"/>
              <a:gd name="connsiteX4" fmla="*/ 333375 w 588065"/>
              <a:gd name="connsiteY4" fmla="*/ 28575 h 415925"/>
              <a:gd name="connsiteX5" fmla="*/ 0 w 588065"/>
              <a:gd name="connsiteY5" fmla="*/ 0 h 415925"/>
              <a:gd name="connsiteX0" fmla="*/ 0 w 588065"/>
              <a:gd name="connsiteY0" fmla="*/ 0 h 415925"/>
              <a:gd name="connsiteX1" fmla="*/ 0 w 588065"/>
              <a:gd name="connsiteY1" fmla="*/ 415925 h 415925"/>
              <a:gd name="connsiteX2" fmla="*/ 400050 w 588065"/>
              <a:gd name="connsiteY2" fmla="*/ 377825 h 415925"/>
              <a:gd name="connsiteX3" fmla="*/ 588065 w 588065"/>
              <a:gd name="connsiteY3" fmla="*/ 227807 h 415925"/>
              <a:gd name="connsiteX4" fmla="*/ 333375 w 588065"/>
              <a:gd name="connsiteY4" fmla="*/ 28575 h 415925"/>
              <a:gd name="connsiteX5" fmla="*/ 0 w 588065"/>
              <a:gd name="connsiteY5" fmla="*/ 0 h 415925"/>
              <a:gd name="connsiteX0" fmla="*/ 0 w 588065"/>
              <a:gd name="connsiteY0" fmla="*/ 0 h 415925"/>
              <a:gd name="connsiteX1" fmla="*/ 0 w 588065"/>
              <a:gd name="connsiteY1" fmla="*/ 415925 h 415925"/>
              <a:gd name="connsiteX2" fmla="*/ 400050 w 588065"/>
              <a:gd name="connsiteY2" fmla="*/ 377825 h 415925"/>
              <a:gd name="connsiteX3" fmla="*/ 588065 w 588065"/>
              <a:gd name="connsiteY3" fmla="*/ 227807 h 415925"/>
              <a:gd name="connsiteX4" fmla="*/ 333375 w 588065"/>
              <a:gd name="connsiteY4" fmla="*/ 28575 h 415925"/>
              <a:gd name="connsiteX5" fmla="*/ 0 w 588065"/>
              <a:gd name="connsiteY5" fmla="*/ 0 h 415925"/>
              <a:gd name="connsiteX0" fmla="*/ 0 w 588065"/>
              <a:gd name="connsiteY0" fmla="*/ 0 h 415925"/>
              <a:gd name="connsiteX1" fmla="*/ 0 w 588065"/>
              <a:gd name="connsiteY1" fmla="*/ 415925 h 415925"/>
              <a:gd name="connsiteX2" fmla="*/ 400050 w 588065"/>
              <a:gd name="connsiteY2" fmla="*/ 377825 h 415925"/>
              <a:gd name="connsiteX3" fmla="*/ 588065 w 588065"/>
              <a:gd name="connsiteY3" fmla="*/ 227807 h 415925"/>
              <a:gd name="connsiteX4" fmla="*/ 333375 w 588065"/>
              <a:gd name="connsiteY4" fmla="*/ 28575 h 415925"/>
              <a:gd name="connsiteX5" fmla="*/ 0 w 588065"/>
              <a:gd name="connsiteY5" fmla="*/ 0 h 415925"/>
              <a:gd name="connsiteX0" fmla="*/ 0 w 588065"/>
              <a:gd name="connsiteY0" fmla="*/ 0 h 415925"/>
              <a:gd name="connsiteX1" fmla="*/ 0 w 588065"/>
              <a:gd name="connsiteY1" fmla="*/ 415925 h 415925"/>
              <a:gd name="connsiteX2" fmla="*/ 403052 w 588065"/>
              <a:gd name="connsiteY2" fmla="*/ 387350 h 415925"/>
              <a:gd name="connsiteX3" fmla="*/ 588065 w 588065"/>
              <a:gd name="connsiteY3" fmla="*/ 227807 h 415925"/>
              <a:gd name="connsiteX4" fmla="*/ 333375 w 588065"/>
              <a:gd name="connsiteY4" fmla="*/ 28575 h 415925"/>
              <a:gd name="connsiteX5" fmla="*/ 0 w 588065"/>
              <a:gd name="connsiteY5" fmla="*/ 0 h 415925"/>
              <a:gd name="connsiteX0" fmla="*/ 0 w 588065"/>
              <a:gd name="connsiteY0" fmla="*/ 0 h 415925"/>
              <a:gd name="connsiteX1" fmla="*/ 0 w 588065"/>
              <a:gd name="connsiteY1" fmla="*/ 415925 h 415925"/>
              <a:gd name="connsiteX2" fmla="*/ 403052 w 588065"/>
              <a:gd name="connsiteY2" fmla="*/ 387350 h 415925"/>
              <a:gd name="connsiteX3" fmla="*/ 588065 w 588065"/>
              <a:gd name="connsiteY3" fmla="*/ 227807 h 415925"/>
              <a:gd name="connsiteX4" fmla="*/ 333375 w 588065"/>
              <a:gd name="connsiteY4" fmla="*/ 28575 h 415925"/>
              <a:gd name="connsiteX5" fmla="*/ 0 w 588065"/>
              <a:gd name="connsiteY5" fmla="*/ 0 h 415925"/>
              <a:gd name="connsiteX0" fmla="*/ 0 w 588065"/>
              <a:gd name="connsiteY0" fmla="*/ 0 h 408781"/>
              <a:gd name="connsiteX1" fmla="*/ 6005 w 588065"/>
              <a:gd name="connsiteY1" fmla="*/ 408781 h 408781"/>
              <a:gd name="connsiteX2" fmla="*/ 403052 w 588065"/>
              <a:gd name="connsiteY2" fmla="*/ 387350 h 408781"/>
              <a:gd name="connsiteX3" fmla="*/ 588065 w 588065"/>
              <a:gd name="connsiteY3" fmla="*/ 227807 h 408781"/>
              <a:gd name="connsiteX4" fmla="*/ 333375 w 588065"/>
              <a:gd name="connsiteY4" fmla="*/ 28575 h 408781"/>
              <a:gd name="connsiteX5" fmla="*/ 0 w 588065"/>
              <a:gd name="connsiteY5" fmla="*/ 0 h 408781"/>
              <a:gd name="connsiteX0" fmla="*/ 577 w 588642"/>
              <a:gd name="connsiteY0" fmla="*/ 0 h 408781"/>
              <a:gd name="connsiteX1" fmla="*/ 578 w 588642"/>
              <a:gd name="connsiteY1" fmla="*/ 408781 h 408781"/>
              <a:gd name="connsiteX2" fmla="*/ 403629 w 588642"/>
              <a:gd name="connsiteY2" fmla="*/ 387350 h 408781"/>
              <a:gd name="connsiteX3" fmla="*/ 588642 w 588642"/>
              <a:gd name="connsiteY3" fmla="*/ 227807 h 408781"/>
              <a:gd name="connsiteX4" fmla="*/ 333952 w 588642"/>
              <a:gd name="connsiteY4" fmla="*/ 28575 h 408781"/>
              <a:gd name="connsiteX5" fmla="*/ 577 w 588642"/>
              <a:gd name="connsiteY5" fmla="*/ 0 h 4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2" h="408781">
                <a:moveTo>
                  <a:pt x="577" y="0"/>
                </a:moveTo>
                <a:cubicBezTo>
                  <a:pt x="2579" y="136260"/>
                  <a:pt x="-1424" y="272521"/>
                  <a:pt x="578" y="408781"/>
                </a:cubicBezTo>
                <a:cubicBezTo>
                  <a:pt x="251403" y="401902"/>
                  <a:pt x="351517" y="403225"/>
                  <a:pt x="403629" y="387350"/>
                </a:cubicBezTo>
                <a:cubicBezTo>
                  <a:pt x="456673" y="365124"/>
                  <a:pt x="544192" y="345282"/>
                  <a:pt x="588642" y="227807"/>
                </a:cubicBezTo>
                <a:cubicBezTo>
                  <a:pt x="537301" y="65882"/>
                  <a:pt x="385810" y="38100"/>
                  <a:pt x="333952" y="28575"/>
                </a:cubicBezTo>
                <a:cubicBezTo>
                  <a:pt x="258810" y="10583"/>
                  <a:pt x="119375" y="530"/>
                  <a:pt x="577" y="0"/>
                </a:cubicBezTo>
                <a:close/>
              </a:path>
            </a:pathLst>
          </a:custGeom>
          <a:gradFill flip="none" rotWithShape="1">
            <a:gsLst>
              <a:gs pos="0">
                <a:schemeClr val="tx2"/>
              </a:gs>
              <a:gs pos="100000">
                <a:schemeClr val="tx2">
                  <a:lumMod val="60000"/>
                  <a:lumOff val="40000"/>
                </a:schemeClr>
              </a:gs>
            </a:gsLst>
            <a:lin ang="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buClrTx/>
              <a:buFontTx/>
              <a:buNone/>
            </a:pPr>
            <a:endParaRPr lang="en-GB" sz="1800" b="0">
              <a:solidFill>
                <a:prstClr val="white"/>
              </a:solidFill>
            </a:endParaRPr>
          </a:p>
        </p:txBody>
      </p:sp>
      <p:sp>
        <p:nvSpPr>
          <p:cNvPr id="30" name="Freeform 29"/>
          <p:cNvSpPr/>
          <p:nvPr/>
        </p:nvSpPr>
        <p:spPr>
          <a:xfrm>
            <a:off x="6250404" y="1912178"/>
            <a:ext cx="1750597" cy="1104960"/>
          </a:xfrm>
          <a:custGeom>
            <a:avLst/>
            <a:gdLst>
              <a:gd name="connsiteX0" fmla="*/ 19050 w 1571625"/>
              <a:gd name="connsiteY0" fmla="*/ 209550 h 762000"/>
              <a:gd name="connsiteX1" fmla="*/ 1133475 w 1571625"/>
              <a:gd name="connsiteY1" fmla="*/ 219075 h 762000"/>
              <a:gd name="connsiteX2" fmla="*/ 1562100 w 1571625"/>
              <a:gd name="connsiteY2" fmla="*/ 0 h 762000"/>
              <a:gd name="connsiteX3" fmla="*/ 1571625 w 1571625"/>
              <a:gd name="connsiteY3" fmla="*/ 609600 h 762000"/>
              <a:gd name="connsiteX4" fmla="*/ 1171575 w 1571625"/>
              <a:gd name="connsiteY4" fmla="*/ 762000 h 762000"/>
              <a:gd name="connsiteX5" fmla="*/ 0 w 1571625"/>
              <a:gd name="connsiteY5" fmla="*/ 762000 h 762000"/>
              <a:gd name="connsiteX6" fmla="*/ 19050 w 1571625"/>
              <a:gd name="connsiteY6" fmla="*/ 209550 h 762000"/>
              <a:gd name="connsiteX0" fmla="*/ 2381 w 1554956"/>
              <a:gd name="connsiteY0" fmla="*/ 209550 h 762000"/>
              <a:gd name="connsiteX1" fmla="*/ 1116806 w 1554956"/>
              <a:gd name="connsiteY1" fmla="*/ 219075 h 762000"/>
              <a:gd name="connsiteX2" fmla="*/ 1545431 w 1554956"/>
              <a:gd name="connsiteY2" fmla="*/ 0 h 762000"/>
              <a:gd name="connsiteX3" fmla="*/ 1554956 w 1554956"/>
              <a:gd name="connsiteY3" fmla="*/ 609600 h 762000"/>
              <a:gd name="connsiteX4" fmla="*/ 1154906 w 1554956"/>
              <a:gd name="connsiteY4" fmla="*/ 762000 h 762000"/>
              <a:gd name="connsiteX5" fmla="*/ 0 w 1554956"/>
              <a:gd name="connsiteY5" fmla="*/ 762000 h 762000"/>
              <a:gd name="connsiteX6" fmla="*/ 2381 w 1554956"/>
              <a:gd name="connsiteY6" fmla="*/ 209550 h 762000"/>
              <a:gd name="connsiteX0" fmla="*/ 2381 w 1554956"/>
              <a:gd name="connsiteY0" fmla="*/ 220338 h 772788"/>
              <a:gd name="connsiteX1" fmla="*/ 1116806 w 1554956"/>
              <a:gd name="connsiteY1" fmla="*/ 229863 h 772788"/>
              <a:gd name="connsiteX2" fmla="*/ 1545431 w 1554956"/>
              <a:gd name="connsiteY2" fmla="*/ 10788 h 772788"/>
              <a:gd name="connsiteX3" fmla="*/ 1554956 w 1554956"/>
              <a:gd name="connsiteY3" fmla="*/ 620388 h 772788"/>
              <a:gd name="connsiteX4" fmla="*/ 1154906 w 1554956"/>
              <a:gd name="connsiteY4" fmla="*/ 772788 h 772788"/>
              <a:gd name="connsiteX5" fmla="*/ 0 w 1554956"/>
              <a:gd name="connsiteY5" fmla="*/ 772788 h 772788"/>
              <a:gd name="connsiteX6" fmla="*/ 2381 w 1554956"/>
              <a:gd name="connsiteY6" fmla="*/ 220338 h 772788"/>
              <a:gd name="connsiteX0" fmla="*/ 2381 w 1554956"/>
              <a:gd name="connsiteY0" fmla="*/ 220338 h 819959"/>
              <a:gd name="connsiteX1" fmla="*/ 1116806 w 1554956"/>
              <a:gd name="connsiteY1" fmla="*/ 229863 h 819959"/>
              <a:gd name="connsiteX2" fmla="*/ 1545431 w 1554956"/>
              <a:gd name="connsiteY2" fmla="*/ 10788 h 819959"/>
              <a:gd name="connsiteX3" fmla="*/ 1554956 w 1554956"/>
              <a:gd name="connsiteY3" fmla="*/ 620388 h 819959"/>
              <a:gd name="connsiteX4" fmla="*/ 1154906 w 1554956"/>
              <a:gd name="connsiteY4" fmla="*/ 772788 h 819959"/>
              <a:gd name="connsiteX5" fmla="*/ 0 w 1554956"/>
              <a:gd name="connsiteY5" fmla="*/ 772788 h 819959"/>
              <a:gd name="connsiteX6" fmla="*/ 2381 w 1554956"/>
              <a:gd name="connsiteY6" fmla="*/ 220338 h 819959"/>
              <a:gd name="connsiteX0" fmla="*/ 2381 w 1554956"/>
              <a:gd name="connsiteY0" fmla="*/ 220338 h 819959"/>
              <a:gd name="connsiteX1" fmla="*/ 1116806 w 1554956"/>
              <a:gd name="connsiteY1" fmla="*/ 229863 h 819959"/>
              <a:gd name="connsiteX2" fmla="*/ 1545431 w 1554956"/>
              <a:gd name="connsiteY2" fmla="*/ 10788 h 819959"/>
              <a:gd name="connsiteX3" fmla="*/ 1554956 w 1554956"/>
              <a:gd name="connsiteY3" fmla="*/ 620388 h 819959"/>
              <a:gd name="connsiteX4" fmla="*/ 1154906 w 1554956"/>
              <a:gd name="connsiteY4" fmla="*/ 772788 h 819959"/>
              <a:gd name="connsiteX5" fmla="*/ 0 w 1554956"/>
              <a:gd name="connsiteY5" fmla="*/ 772788 h 819959"/>
              <a:gd name="connsiteX6" fmla="*/ 2381 w 1554956"/>
              <a:gd name="connsiteY6" fmla="*/ 220338 h 819959"/>
              <a:gd name="connsiteX0" fmla="*/ 2381 w 1554956"/>
              <a:gd name="connsiteY0" fmla="*/ 221078 h 820699"/>
              <a:gd name="connsiteX1" fmla="*/ 1173956 w 1554956"/>
              <a:gd name="connsiteY1" fmla="*/ 211553 h 820699"/>
              <a:gd name="connsiteX2" fmla="*/ 1545431 w 1554956"/>
              <a:gd name="connsiteY2" fmla="*/ 11528 h 820699"/>
              <a:gd name="connsiteX3" fmla="*/ 1554956 w 1554956"/>
              <a:gd name="connsiteY3" fmla="*/ 621128 h 820699"/>
              <a:gd name="connsiteX4" fmla="*/ 1154906 w 1554956"/>
              <a:gd name="connsiteY4" fmla="*/ 773528 h 820699"/>
              <a:gd name="connsiteX5" fmla="*/ 0 w 1554956"/>
              <a:gd name="connsiteY5" fmla="*/ 773528 h 820699"/>
              <a:gd name="connsiteX6" fmla="*/ 2381 w 1554956"/>
              <a:gd name="connsiteY6" fmla="*/ 221078 h 820699"/>
              <a:gd name="connsiteX0" fmla="*/ 2381 w 1554956"/>
              <a:gd name="connsiteY0" fmla="*/ 221078 h 820699"/>
              <a:gd name="connsiteX1" fmla="*/ 1173956 w 1554956"/>
              <a:gd name="connsiteY1" fmla="*/ 211553 h 820699"/>
              <a:gd name="connsiteX2" fmla="*/ 1545431 w 1554956"/>
              <a:gd name="connsiteY2" fmla="*/ 11528 h 820699"/>
              <a:gd name="connsiteX3" fmla="*/ 1554956 w 1554956"/>
              <a:gd name="connsiteY3" fmla="*/ 621128 h 820699"/>
              <a:gd name="connsiteX4" fmla="*/ 1154906 w 1554956"/>
              <a:gd name="connsiteY4" fmla="*/ 773528 h 820699"/>
              <a:gd name="connsiteX5" fmla="*/ 0 w 1554956"/>
              <a:gd name="connsiteY5" fmla="*/ 773528 h 820699"/>
              <a:gd name="connsiteX6" fmla="*/ 2381 w 1554956"/>
              <a:gd name="connsiteY6" fmla="*/ 221078 h 820699"/>
              <a:gd name="connsiteX0" fmla="*/ 2381 w 1554956"/>
              <a:gd name="connsiteY0" fmla="*/ 221078 h 820699"/>
              <a:gd name="connsiteX1" fmla="*/ 1173956 w 1554956"/>
              <a:gd name="connsiteY1" fmla="*/ 211553 h 820699"/>
              <a:gd name="connsiteX2" fmla="*/ 1545431 w 1554956"/>
              <a:gd name="connsiteY2" fmla="*/ 11528 h 820699"/>
              <a:gd name="connsiteX3" fmla="*/ 1554956 w 1554956"/>
              <a:gd name="connsiteY3" fmla="*/ 621128 h 820699"/>
              <a:gd name="connsiteX4" fmla="*/ 1154906 w 1554956"/>
              <a:gd name="connsiteY4" fmla="*/ 773528 h 820699"/>
              <a:gd name="connsiteX5" fmla="*/ 0 w 1554956"/>
              <a:gd name="connsiteY5" fmla="*/ 773528 h 820699"/>
              <a:gd name="connsiteX6" fmla="*/ 2381 w 1554956"/>
              <a:gd name="connsiteY6" fmla="*/ 221078 h 820699"/>
              <a:gd name="connsiteX0" fmla="*/ 2381 w 1554956"/>
              <a:gd name="connsiteY0" fmla="*/ 209550 h 809171"/>
              <a:gd name="connsiteX1" fmla="*/ 1173956 w 1554956"/>
              <a:gd name="connsiteY1" fmla="*/ 200025 h 809171"/>
              <a:gd name="connsiteX2" fmla="*/ 1545431 w 1554956"/>
              <a:gd name="connsiteY2" fmla="*/ 0 h 809171"/>
              <a:gd name="connsiteX3" fmla="*/ 1554956 w 1554956"/>
              <a:gd name="connsiteY3" fmla="*/ 609600 h 809171"/>
              <a:gd name="connsiteX4" fmla="*/ 1154906 w 1554956"/>
              <a:gd name="connsiteY4" fmla="*/ 762000 h 809171"/>
              <a:gd name="connsiteX5" fmla="*/ 0 w 1554956"/>
              <a:gd name="connsiteY5" fmla="*/ 762000 h 809171"/>
              <a:gd name="connsiteX6" fmla="*/ 2381 w 1554956"/>
              <a:gd name="connsiteY6" fmla="*/ 209550 h 809171"/>
              <a:gd name="connsiteX0" fmla="*/ 106 w 1552681"/>
              <a:gd name="connsiteY0" fmla="*/ 209550 h 809171"/>
              <a:gd name="connsiteX1" fmla="*/ 1171681 w 1552681"/>
              <a:gd name="connsiteY1" fmla="*/ 200025 h 809171"/>
              <a:gd name="connsiteX2" fmla="*/ 1543156 w 1552681"/>
              <a:gd name="connsiteY2" fmla="*/ 0 h 809171"/>
              <a:gd name="connsiteX3" fmla="*/ 1552681 w 1552681"/>
              <a:gd name="connsiteY3" fmla="*/ 609600 h 809171"/>
              <a:gd name="connsiteX4" fmla="*/ 1152631 w 1552681"/>
              <a:gd name="connsiteY4" fmla="*/ 762000 h 809171"/>
              <a:gd name="connsiteX5" fmla="*/ 2488 w 1552681"/>
              <a:gd name="connsiteY5" fmla="*/ 762000 h 809171"/>
              <a:gd name="connsiteX6" fmla="*/ 106 w 1552681"/>
              <a:gd name="connsiteY6" fmla="*/ 209550 h 809171"/>
              <a:gd name="connsiteX0" fmla="*/ 106 w 1552681"/>
              <a:gd name="connsiteY0" fmla="*/ 209550 h 778479"/>
              <a:gd name="connsiteX1" fmla="*/ 1171681 w 1552681"/>
              <a:gd name="connsiteY1" fmla="*/ 200025 h 778479"/>
              <a:gd name="connsiteX2" fmla="*/ 1543156 w 1552681"/>
              <a:gd name="connsiteY2" fmla="*/ 0 h 778479"/>
              <a:gd name="connsiteX3" fmla="*/ 1552681 w 1552681"/>
              <a:gd name="connsiteY3" fmla="*/ 609600 h 778479"/>
              <a:gd name="connsiteX4" fmla="*/ 1152631 w 1552681"/>
              <a:gd name="connsiteY4" fmla="*/ 762000 h 778479"/>
              <a:gd name="connsiteX5" fmla="*/ 2488 w 1552681"/>
              <a:gd name="connsiteY5" fmla="*/ 762000 h 778479"/>
              <a:gd name="connsiteX6" fmla="*/ 106 w 1552681"/>
              <a:gd name="connsiteY6" fmla="*/ 209550 h 778479"/>
              <a:gd name="connsiteX0" fmla="*/ 106 w 1552681"/>
              <a:gd name="connsiteY0" fmla="*/ 209550 h 773913"/>
              <a:gd name="connsiteX1" fmla="*/ 1171681 w 1552681"/>
              <a:gd name="connsiteY1" fmla="*/ 200025 h 773913"/>
              <a:gd name="connsiteX2" fmla="*/ 1543156 w 1552681"/>
              <a:gd name="connsiteY2" fmla="*/ 0 h 773913"/>
              <a:gd name="connsiteX3" fmla="*/ 1552681 w 1552681"/>
              <a:gd name="connsiteY3" fmla="*/ 609600 h 773913"/>
              <a:gd name="connsiteX4" fmla="*/ 1162156 w 1552681"/>
              <a:gd name="connsiteY4" fmla="*/ 752475 h 773913"/>
              <a:gd name="connsiteX5" fmla="*/ 2488 w 1552681"/>
              <a:gd name="connsiteY5" fmla="*/ 762000 h 773913"/>
              <a:gd name="connsiteX6" fmla="*/ 106 w 1552681"/>
              <a:gd name="connsiteY6" fmla="*/ 209550 h 773913"/>
              <a:gd name="connsiteX0" fmla="*/ 106 w 1552681"/>
              <a:gd name="connsiteY0" fmla="*/ 209550 h 770645"/>
              <a:gd name="connsiteX1" fmla="*/ 1171681 w 1552681"/>
              <a:gd name="connsiteY1" fmla="*/ 200025 h 770645"/>
              <a:gd name="connsiteX2" fmla="*/ 1543156 w 1552681"/>
              <a:gd name="connsiteY2" fmla="*/ 0 h 770645"/>
              <a:gd name="connsiteX3" fmla="*/ 1552681 w 1552681"/>
              <a:gd name="connsiteY3" fmla="*/ 609600 h 770645"/>
              <a:gd name="connsiteX4" fmla="*/ 1162156 w 1552681"/>
              <a:gd name="connsiteY4" fmla="*/ 752475 h 770645"/>
              <a:gd name="connsiteX5" fmla="*/ 2488 w 1552681"/>
              <a:gd name="connsiteY5" fmla="*/ 762000 h 770645"/>
              <a:gd name="connsiteX6" fmla="*/ 106 w 1552681"/>
              <a:gd name="connsiteY6" fmla="*/ 209550 h 770645"/>
              <a:gd name="connsiteX0" fmla="*/ 106 w 1552681"/>
              <a:gd name="connsiteY0" fmla="*/ 209550 h 770645"/>
              <a:gd name="connsiteX1" fmla="*/ 1171681 w 1552681"/>
              <a:gd name="connsiteY1" fmla="*/ 200025 h 770645"/>
              <a:gd name="connsiteX2" fmla="*/ 1543156 w 1552681"/>
              <a:gd name="connsiteY2" fmla="*/ 0 h 770645"/>
              <a:gd name="connsiteX3" fmla="*/ 1552681 w 1552681"/>
              <a:gd name="connsiteY3" fmla="*/ 609600 h 770645"/>
              <a:gd name="connsiteX4" fmla="*/ 1162156 w 1552681"/>
              <a:gd name="connsiteY4" fmla="*/ 752475 h 770645"/>
              <a:gd name="connsiteX5" fmla="*/ 2488 w 1552681"/>
              <a:gd name="connsiteY5" fmla="*/ 762000 h 770645"/>
              <a:gd name="connsiteX6" fmla="*/ 106 w 1552681"/>
              <a:gd name="connsiteY6" fmla="*/ 209550 h 770645"/>
              <a:gd name="connsiteX0" fmla="*/ 106 w 1547919"/>
              <a:gd name="connsiteY0" fmla="*/ 209550 h 770645"/>
              <a:gd name="connsiteX1" fmla="*/ 1171681 w 1547919"/>
              <a:gd name="connsiteY1" fmla="*/ 200025 h 770645"/>
              <a:gd name="connsiteX2" fmla="*/ 1543156 w 1547919"/>
              <a:gd name="connsiteY2" fmla="*/ 0 h 770645"/>
              <a:gd name="connsiteX3" fmla="*/ 1547919 w 1547919"/>
              <a:gd name="connsiteY3" fmla="*/ 592931 h 770645"/>
              <a:gd name="connsiteX4" fmla="*/ 1162156 w 1547919"/>
              <a:gd name="connsiteY4" fmla="*/ 752475 h 770645"/>
              <a:gd name="connsiteX5" fmla="*/ 2488 w 1547919"/>
              <a:gd name="connsiteY5" fmla="*/ 762000 h 770645"/>
              <a:gd name="connsiteX6" fmla="*/ 106 w 1547919"/>
              <a:gd name="connsiteY6" fmla="*/ 209550 h 770645"/>
              <a:gd name="connsiteX0" fmla="*/ 106 w 1547919"/>
              <a:gd name="connsiteY0" fmla="*/ 209550 h 770645"/>
              <a:gd name="connsiteX1" fmla="*/ 1171681 w 1547919"/>
              <a:gd name="connsiteY1" fmla="*/ 200025 h 770645"/>
              <a:gd name="connsiteX2" fmla="*/ 1543156 w 1547919"/>
              <a:gd name="connsiteY2" fmla="*/ 0 h 770645"/>
              <a:gd name="connsiteX3" fmla="*/ 1547919 w 1547919"/>
              <a:gd name="connsiteY3" fmla="*/ 592931 h 770645"/>
              <a:gd name="connsiteX4" fmla="*/ 1162156 w 1547919"/>
              <a:gd name="connsiteY4" fmla="*/ 752475 h 770645"/>
              <a:gd name="connsiteX5" fmla="*/ 2488 w 1547919"/>
              <a:gd name="connsiteY5" fmla="*/ 762000 h 770645"/>
              <a:gd name="connsiteX6" fmla="*/ 106 w 1547919"/>
              <a:gd name="connsiteY6" fmla="*/ 209550 h 770645"/>
              <a:gd name="connsiteX0" fmla="*/ 106 w 1547919"/>
              <a:gd name="connsiteY0" fmla="*/ 209550 h 770645"/>
              <a:gd name="connsiteX1" fmla="*/ 1171681 w 1547919"/>
              <a:gd name="connsiteY1" fmla="*/ 200025 h 770645"/>
              <a:gd name="connsiteX2" fmla="*/ 1543156 w 1547919"/>
              <a:gd name="connsiteY2" fmla="*/ 0 h 770645"/>
              <a:gd name="connsiteX3" fmla="*/ 1547919 w 1547919"/>
              <a:gd name="connsiteY3" fmla="*/ 592931 h 770645"/>
              <a:gd name="connsiteX4" fmla="*/ 1162156 w 1547919"/>
              <a:gd name="connsiteY4" fmla="*/ 752475 h 770645"/>
              <a:gd name="connsiteX5" fmla="*/ 2488 w 1547919"/>
              <a:gd name="connsiteY5" fmla="*/ 762000 h 770645"/>
              <a:gd name="connsiteX6" fmla="*/ 106 w 1547919"/>
              <a:gd name="connsiteY6" fmla="*/ 209550 h 770645"/>
              <a:gd name="connsiteX0" fmla="*/ 106 w 1547919"/>
              <a:gd name="connsiteY0" fmla="*/ 209550 h 770645"/>
              <a:gd name="connsiteX1" fmla="*/ 1171681 w 1547919"/>
              <a:gd name="connsiteY1" fmla="*/ 200025 h 770645"/>
              <a:gd name="connsiteX2" fmla="*/ 1543156 w 1547919"/>
              <a:gd name="connsiteY2" fmla="*/ 0 h 770645"/>
              <a:gd name="connsiteX3" fmla="*/ 1547919 w 1547919"/>
              <a:gd name="connsiteY3" fmla="*/ 592931 h 770645"/>
              <a:gd name="connsiteX4" fmla="*/ 1162156 w 1547919"/>
              <a:gd name="connsiteY4" fmla="*/ 752475 h 770645"/>
              <a:gd name="connsiteX5" fmla="*/ 2488 w 1547919"/>
              <a:gd name="connsiteY5" fmla="*/ 762000 h 770645"/>
              <a:gd name="connsiteX6" fmla="*/ 106 w 1547919"/>
              <a:gd name="connsiteY6" fmla="*/ 209550 h 770645"/>
              <a:gd name="connsiteX0" fmla="*/ 106 w 1547919"/>
              <a:gd name="connsiteY0" fmla="*/ 209550 h 770645"/>
              <a:gd name="connsiteX1" fmla="*/ 1171681 w 1547919"/>
              <a:gd name="connsiteY1" fmla="*/ 200025 h 770645"/>
              <a:gd name="connsiteX2" fmla="*/ 1543156 w 1547919"/>
              <a:gd name="connsiteY2" fmla="*/ 0 h 770645"/>
              <a:gd name="connsiteX3" fmla="*/ 1547919 w 1547919"/>
              <a:gd name="connsiteY3" fmla="*/ 592931 h 770645"/>
              <a:gd name="connsiteX4" fmla="*/ 1162156 w 1547919"/>
              <a:gd name="connsiteY4" fmla="*/ 752475 h 770645"/>
              <a:gd name="connsiteX5" fmla="*/ 2488 w 1547919"/>
              <a:gd name="connsiteY5" fmla="*/ 762000 h 770645"/>
              <a:gd name="connsiteX6" fmla="*/ 106 w 1547919"/>
              <a:gd name="connsiteY6" fmla="*/ 209550 h 770645"/>
              <a:gd name="connsiteX0" fmla="*/ 106 w 1547919"/>
              <a:gd name="connsiteY0" fmla="*/ 209550 h 770645"/>
              <a:gd name="connsiteX1" fmla="*/ 1171681 w 1547919"/>
              <a:gd name="connsiteY1" fmla="*/ 200025 h 770645"/>
              <a:gd name="connsiteX2" fmla="*/ 1543156 w 1547919"/>
              <a:gd name="connsiteY2" fmla="*/ 0 h 770645"/>
              <a:gd name="connsiteX3" fmla="*/ 1547919 w 1547919"/>
              <a:gd name="connsiteY3" fmla="*/ 592931 h 770645"/>
              <a:gd name="connsiteX4" fmla="*/ 1162156 w 1547919"/>
              <a:gd name="connsiteY4" fmla="*/ 752475 h 770645"/>
              <a:gd name="connsiteX5" fmla="*/ 2488 w 1547919"/>
              <a:gd name="connsiteY5" fmla="*/ 762000 h 770645"/>
              <a:gd name="connsiteX6" fmla="*/ 106 w 1547919"/>
              <a:gd name="connsiteY6" fmla="*/ 209550 h 770645"/>
              <a:gd name="connsiteX0" fmla="*/ 106 w 1547919"/>
              <a:gd name="connsiteY0" fmla="*/ 209550 h 770645"/>
              <a:gd name="connsiteX1" fmla="*/ 1169300 w 1547919"/>
              <a:gd name="connsiteY1" fmla="*/ 219075 h 770645"/>
              <a:gd name="connsiteX2" fmla="*/ 1543156 w 1547919"/>
              <a:gd name="connsiteY2" fmla="*/ 0 h 770645"/>
              <a:gd name="connsiteX3" fmla="*/ 1547919 w 1547919"/>
              <a:gd name="connsiteY3" fmla="*/ 592931 h 770645"/>
              <a:gd name="connsiteX4" fmla="*/ 1162156 w 1547919"/>
              <a:gd name="connsiteY4" fmla="*/ 752475 h 770645"/>
              <a:gd name="connsiteX5" fmla="*/ 2488 w 1547919"/>
              <a:gd name="connsiteY5" fmla="*/ 762000 h 770645"/>
              <a:gd name="connsiteX6" fmla="*/ 106 w 1547919"/>
              <a:gd name="connsiteY6" fmla="*/ 209550 h 770645"/>
              <a:gd name="connsiteX0" fmla="*/ 106 w 1547919"/>
              <a:gd name="connsiteY0" fmla="*/ 209550 h 770645"/>
              <a:gd name="connsiteX1" fmla="*/ 1176444 w 1547919"/>
              <a:gd name="connsiteY1" fmla="*/ 207169 h 770645"/>
              <a:gd name="connsiteX2" fmla="*/ 1543156 w 1547919"/>
              <a:gd name="connsiteY2" fmla="*/ 0 h 770645"/>
              <a:gd name="connsiteX3" fmla="*/ 1547919 w 1547919"/>
              <a:gd name="connsiteY3" fmla="*/ 592931 h 770645"/>
              <a:gd name="connsiteX4" fmla="*/ 1162156 w 1547919"/>
              <a:gd name="connsiteY4" fmla="*/ 752475 h 770645"/>
              <a:gd name="connsiteX5" fmla="*/ 2488 w 1547919"/>
              <a:gd name="connsiteY5" fmla="*/ 762000 h 770645"/>
              <a:gd name="connsiteX6" fmla="*/ 106 w 1547919"/>
              <a:gd name="connsiteY6" fmla="*/ 209550 h 770645"/>
              <a:gd name="connsiteX0" fmla="*/ 106 w 1547919"/>
              <a:gd name="connsiteY0" fmla="*/ 209550 h 770645"/>
              <a:gd name="connsiteX1" fmla="*/ 1176444 w 1547919"/>
              <a:gd name="connsiteY1" fmla="*/ 207169 h 770645"/>
              <a:gd name="connsiteX2" fmla="*/ 1543156 w 1547919"/>
              <a:gd name="connsiteY2" fmla="*/ 0 h 770645"/>
              <a:gd name="connsiteX3" fmla="*/ 1547919 w 1547919"/>
              <a:gd name="connsiteY3" fmla="*/ 592931 h 770645"/>
              <a:gd name="connsiteX4" fmla="*/ 1162156 w 1547919"/>
              <a:gd name="connsiteY4" fmla="*/ 752475 h 770645"/>
              <a:gd name="connsiteX5" fmla="*/ 2488 w 1547919"/>
              <a:gd name="connsiteY5" fmla="*/ 762000 h 770645"/>
              <a:gd name="connsiteX6" fmla="*/ 106 w 1547919"/>
              <a:gd name="connsiteY6" fmla="*/ 209550 h 770645"/>
              <a:gd name="connsiteX0" fmla="*/ 106 w 1547919"/>
              <a:gd name="connsiteY0" fmla="*/ 209550 h 769517"/>
              <a:gd name="connsiteX1" fmla="*/ 1176444 w 1547919"/>
              <a:gd name="connsiteY1" fmla="*/ 207169 h 769517"/>
              <a:gd name="connsiteX2" fmla="*/ 1543156 w 1547919"/>
              <a:gd name="connsiteY2" fmla="*/ 0 h 769517"/>
              <a:gd name="connsiteX3" fmla="*/ 1547919 w 1547919"/>
              <a:gd name="connsiteY3" fmla="*/ 592931 h 769517"/>
              <a:gd name="connsiteX4" fmla="*/ 1164537 w 1547919"/>
              <a:gd name="connsiteY4" fmla="*/ 747712 h 769517"/>
              <a:gd name="connsiteX5" fmla="*/ 2488 w 1547919"/>
              <a:gd name="connsiteY5" fmla="*/ 762000 h 769517"/>
              <a:gd name="connsiteX6" fmla="*/ 106 w 1547919"/>
              <a:gd name="connsiteY6" fmla="*/ 209550 h 769517"/>
              <a:gd name="connsiteX0" fmla="*/ 106 w 1547919"/>
              <a:gd name="connsiteY0" fmla="*/ 209550 h 769517"/>
              <a:gd name="connsiteX1" fmla="*/ 1176444 w 1547919"/>
              <a:gd name="connsiteY1" fmla="*/ 207169 h 769517"/>
              <a:gd name="connsiteX2" fmla="*/ 1543156 w 1547919"/>
              <a:gd name="connsiteY2" fmla="*/ 0 h 769517"/>
              <a:gd name="connsiteX3" fmla="*/ 1547919 w 1547919"/>
              <a:gd name="connsiteY3" fmla="*/ 592931 h 769517"/>
              <a:gd name="connsiteX4" fmla="*/ 1164537 w 1547919"/>
              <a:gd name="connsiteY4" fmla="*/ 747712 h 769517"/>
              <a:gd name="connsiteX5" fmla="*/ 2488 w 1547919"/>
              <a:gd name="connsiteY5" fmla="*/ 762000 h 769517"/>
              <a:gd name="connsiteX6" fmla="*/ 106 w 1547919"/>
              <a:gd name="connsiteY6" fmla="*/ 209550 h 769517"/>
              <a:gd name="connsiteX0" fmla="*/ 285752 w 1833565"/>
              <a:gd name="connsiteY0" fmla="*/ 209550 h 769517"/>
              <a:gd name="connsiteX1" fmla="*/ 1462090 w 1833565"/>
              <a:gd name="connsiteY1" fmla="*/ 207169 h 769517"/>
              <a:gd name="connsiteX2" fmla="*/ 1828802 w 1833565"/>
              <a:gd name="connsiteY2" fmla="*/ 0 h 769517"/>
              <a:gd name="connsiteX3" fmla="*/ 1833565 w 1833565"/>
              <a:gd name="connsiteY3" fmla="*/ 592931 h 769517"/>
              <a:gd name="connsiteX4" fmla="*/ 1450183 w 1833565"/>
              <a:gd name="connsiteY4" fmla="*/ 747712 h 769517"/>
              <a:gd name="connsiteX5" fmla="*/ 288134 w 1833565"/>
              <a:gd name="connsiteY5" fmla="*/ 762000 h 769517"/>
              <a:gd name="connsiteX6" fmla="*/ 1 w 1833565"/>
              <a:gd name="connsiteY6" fmla="*/ 492919 h 769517"/>
              <a:gd name="connsiteX7" fmla="*/ 285752 w 1833565"/>
              <a:gd name="connsiteY7" fmla="*/ 209550 h 769517"/>
              <a:gd name="connsiteX0" fmla="*/ 285752 w 1833565"/>
              <a:gd name="connsiteY0" fmla="*/ 209550 h 769517"/>
              <a:gd name="connsiteX1" fmla="*/ 1462090 w 1833565"/>
              <a:gd name="connsiteY1" fmla="*/ 207169 h 769517"/>
              <a:gd name="connsiteX2" fmla="*/ 1828802 w 1833565"/>
              <a:gd name="connsiteY2" fmla="*/ 0 h 769517"/>
              <a:gd name="connsiteX3" fmla="*/ 1833565 w 1833565"/>
              <a:gd name="connsiteY3" fmla="*/ 602456 h 769517"/>
              <a:gd name="connsiteX4" fmla="*/ 1450183 w 1833565"/>
              <a:gd name="connsiteY4" fmla="*/ 747712 h 769517"/>
              <a:gd name="connsiteX5" fmla="*/ 288134 w 1833565"/>
              <a:gd name="connsiteY5" fmla="*/ 762000 h 769517"/>
              <a:gd name="connsiteX6" fmla="*/ 1 w 1833565"/>
              <a:gd name="connsiteY6" fmla="*/ 492919 h 769517"/>
              <a:gd name="connsiteX7" fmla="*/ 285752 w 1833565"/>
              <a:gd name="connsiteY7" fmla="*/ 209550 h 769517"/>
              <a:gd name="connsiteX0" fmla="*/ 308852 w 1833565"/>
              <a:gd name="connsiteY0" fmla="*/ 201299 h 769517"/>
              <a:gd name="connsiteX1" fmla="*/ 1462090 w 1833565"/>
              <a:gd name="connsiteY1" fmla="*/ 207169 h 769517"/>
              <a:gd name="connsiteX2" fmla="*/ 1828802 w 1833565"/>
              <a:gd name="connsiteY2" fmla="*/ 0 h 769517"/>
              <a:gd name="connsiteX3" fmla="*/ 1833565 w 1833565"/>
              <a:gd name="connsiteY3" fmla="*/ 602456 h 769517"/>
              <a:gd name="connsiteX4" fmla="*/ 1450183 w 1833565"/>
              <a:gd name="connsiteY4" fmla="*/ 747712 h 769517"/>
              <a:gd name="connsiteX5" fmla="*/ 288134 w 1833565"/>
              <a:gd name="connsiteY5" fmla="*/ 762000 h 769517"/>
              <a:gd name="connsiteX6" fmla="*/ 1 w 1833565"/>
              <a:gd name="connsiteY6" fmla="*/ 492919 h 769517"/>
              <a:gd name="connsiteX7" fmla="*/ 308852 w 1833565"/>
              <a:gd name="connsiteY7" fmla="*/ 201299 h 769517"/>
              <a:gd name="connsiteX0" fmla="*/ 308852 w 1833565"/>
              <a:gd name="connsiteY0" fmla="*/ 201299 h 769517"/>
              <a:gd name="connsiteX1" fmla="*/ 1462090 w 1833565"/>
              <a:gd name="connsiteY1" fmla="*/ 207169 h 769517"/>
              <a:gd name="connsiteX2" fmla="*/ 1828802 w 1833565"/>
              <a:gd name="connsiteY2" fmla="*/ 0 h 769517"/>
              <a:gd name="connsiteX3" fmla="*/ 1833565 w 1833565"/>
              <a:gd name="connsiteY3" fmla="*/ 602456 h 769517"/>
              <a:gd name="connsiteX4" fmla="*/ 1450183 w 1833565"/>
              <a:gd name="connsiteY4" fmla="*/ 747712 h 769517"/>
              <a:gd name="connsiteX5" fmla="*/ 288134 w 1833565"/>
              <a:gd name="connsiteY5" fmla="*/ 762000 h 769517"/>
              <a:gd name="connsiteX6" fmla="*/ 1 w 1833565"/>
              <a:gd name="connsiteY6" fmla="*/ 492919 h 769517"/>
              <a:gd name="connsiteX7" fmla="*/ 308852 w 1833565"/>
              <a:gd name="connsiteY7" fmla="*/ 201299 h 769517"/>
              <a:gd name="connsiteX0" fmla="*/ 308852 w 1833565"/>
              <a:gd name="connsiteY0" fmla="*/ 201299 h 769517"/>
              <a:gd name="connsiteX1" fmla="*/ 1465940 w 1833565"/>
              <a:gd name="connsiteY1" fmla="*/ 198919 h 769517"/>
              <a:gd name="connsiteX2" fmla="*/ 1828802 w 1833565"/>
              <a:gd name="connsiteY2" fmla="*/ 0 h 769517"/>
              <a:gd name="connsiteX3" fmla="*/ 1833565 w 1833565"/>
              <a:gd name="connsiteY3" fmla="*/ 602456 h 769517"/>
              <a:gd name="connsiteX4" fmla="*/ 1450183 w 1833565"/>
              <a:gd name="connsiteY4" fmla="*/ 747712 h 769517"/>
              <a:gd name="connsiteX5" fmla="*/ 288134 w 1833565"/>
              <a:gd name="connsiteY5" fmla="*/ 762000 h 769517"/>
              <a:gd name="connsiteX6" fmla="*/ 1 w 1833565"/>
              <a:gd name="connsiteY6" fmla="*/ 492919 h 769517"/>
              <a:gd name="connsiteX7" fmla="*/ 308852 w 1833565"/>
              <a:gd name="connsiteY7" fmla="*/ 201299 h 769517"/>
              <a:gd name="connsiteX0" fmla="*/ 308852 w 1833565"/>
              <a:gd name="connsiteY0" fmla="*/ 201299 h 769517"/>
              <a:gd name="connsiteX1" fmla="*/ 1465940 w 1833565"/>
              <a:gd name="connsiteY1" fmla="*/ 198919 h 769517"/>
              <a:gd name="connsiteX2" fmla="*/ 1828802 w 1833565"/>
              <a:gd name="connsiteY2" fmla="*/ 0 h 769517"/>
              <a:gd name="connsiteX3" fmla="*/ 1833565 w 1833565"/>
              <a:gd name="connsiteY3" fmla="*/ 602456 h 769517"/>
              <a:gd name="connsiteX4" fmla="*/ 1450183 w 1833565"/>
              <a:gd name="connsiteY4" fmla="*/ 747712 h 769517"/>
              <a:gd name="connsiteX5" fmla="*/ 288134 w 1833565"/>
              <a:gd name="connsiteY5" fmla="*/ 762000 h 769517"/>
              <a:gd name="connsiteX6" fmla="*/ 1 w 1833565"/>
              <a:gd name="connsiteY6" fmla="*/ 492919 h 769517"/>
              <a:gd name="connsiteX7" fmla="*/ 308852 w 1833565"/>
              <a:gd name="connsiteY7" fmla="*/ 201299 h 769517"/>
              <a:gd name="connsiteX0" fmla="*/ 308852 w 1833565"/>
              <a:gd name="connsiteY0" fmla="*/ 201299 h 778726"/>
              <a:gd name="connsiteX1" fmla="*/ 1465940 w 1833565"/>
              <a:gd name="connsiteY1" fmla="*/ 198919 h 778726"/>
              <a:gd name="connsiteX2" fmla="*/ 1828802 w 1833565"/>
              <a:gd name="connsiteY2" fmla="*/ 0 h 778726"/>
              <a:gd name="connsiteX3" fmla="*/ 1833565 w 1833565"/>
              <a:gd name="connsiteY3" fmla="*/ 602456 h 778726"/>
              <a:gd name="connsiteX4" fmla="*/ 1450183 w 1833565"/>
              <a:gd name="connsiteY4" fmla="*/ 747712 h 778726"/>
              <a:gd name="connsiteX5" fmla="*/ 303534 w 1833565"/>
              <a:gd name="connsiteY5" fmla="*/ 773001 h 778726"/>
              <a:gd name="connsiteX6" fmla="*/ 1 w 1833565"/>
              <a:gd name="connsiteY6" fmla="*/ 492919 h 778726"/>
              <a:gd name="connsiteX7" fmla="*/ 308852 w 1833565"/>
              <a:gd name="connsiteY7" fmla="*/ 201299 h 778726"/>
              <a:gd name="connsiteX0" fmla="*/ 308852 w 1833565"/>
              <a:gd name="connsiteY0" fmla="*/ 201299 h 778726"/>
              <a:gd name="connsiteX1" fmla="*/ 1465940 w 1833565"/>
              <a:gd name="connsiteY1" fmla="*/ 198919 h 778726"/>
              <a:gd name="connsiteX2" fmla="*/ 1828802 w 1833565"/>
              <a:gd name="connsiteY2" fmla="*/ 0 h 778726"/>
              <a:gd name="connsiteX3" fmla="*/ 1833565 w 1833565"/>
              <a:gd name="connsiteY3" fmla="*/ 602456 h 778726"/>
              <a:gd name="connsiteX4" fmla="*/ 1450183 w 1833565"/>
              <a:gd name="connsiteY4" fmla="*/ 747712 h 778726"/>
              <a:gd name="connsiteX5" fmla="*/ 303534 w 1833565"/>
              <a:gd name="connsiteY5" fmla="*/ 773001 h 778726"/>
              <a:gd name="connsiteX6" fmla="*/ 1 w 1833565"/>
              <a:gd name="connsiteY6" fmla="*/ 520421 h 778726"/>
              <a:gd name="connsiteX7" fmla="*/ 308852 w 1833565"/>
              <a:gd name="connsiteY7" fmla="*/ 201299 h 778726"/>
              <a:gd name="connsiteX0" fmla="*/ 308852 w 1833565"/>
              <a:gd name="connsiteY0" fmla="*/ 201299 h 778726"/>
              <a:gd name="connsiteX1" fmla="*/ 1465940 w 1833565"/>
              <a:gd name="connsiteY1" fmla="*/ 198919 h 778726"/>
              <a:gd name="connsiteX2" fmla="*/ 1828802 w 1833565"/>
              <a:gd name="connsiteY2" fmla="*/ 0 h 778726"/>
              <a:gd name="connsiteX3" fmla="*/ 1833565 w 1833565"/>
              <a:gd name="connsiteY3" fmla="*/ 602456 h 778726"/>
              <a:gd name="connsiteX4" fmla="*/ 1450183 w 1833565"/>
              <a:gd name="connsiteY4" fmla="*/ 747712 h 778726"/>
              <a:gd name="connsiteX5" fmla="*/ 303534 w 1833565"/>
              <a:gd name="connsiteY5" fmla="*/ 773001 h 778726"/>
              <a:gd name="connsiteX6" fmla="*/ 1 w 1833565"/>
              <a:gd name="connsiteY6" fmla="*/ 492919 h 778726"/>
              <a:gd name="connsiteX7" fmla="*/ 308852 w 1833565"/>
              <a:gd name="connsiteY7" fmla="*/ 201299 h 778726"/>
              <a:gd name="connsiteX0" fmla="*/ 308852 w 1833565"/>
              <a:gd name="connsiteY0" fmla="*/ 201299 h 783629"/>
              <a:gd name="connsiteX1" fmla="*/ 1465940 w 1833565"/>
              <a:gd name="connsiteY1" fmla="*/ 198919 h 783629"/>
              <a:gd name="connsiteX2" fmla="*/ 1828802 w 1833565"/>
              <a:gd name="connsiteY2" fmla="*/ 0 h 783629"/>
              <a:gd name="connsiteX3" fmla="*/ 1833565 w 1833565"/>
              <a:gd name="connsiteY3" fmla="*/ 602456 h 783629"/>
              <a:gd name="connsiteX4" fmla="*/ 1454033 w 1833565"/>
              <a:gd name="connsiteY4" fmla="*/ 769713 h 783629"/>
              <a:gd name="connsiteX5" fmla="*/ 303534 w 1833565"/>
              <a:gd name="connsiteY5" fmla="*/ 773001 h 783629"/>
              <a:gd name="connsiteX6" fmla="*/ 1 w 1833565"/>
              <a:gd name="connsiteY6" fmla="*/ 492919 h 783629"/>
              <a:gd name="connsiteX7" fmla="*/ 308852 w 1833565"/>
              <a:gd name="connsiteY7" fmla="*/ 201299 h 783629"/>
              <a:gd name="connsiteX0" fmla="*/ 308852 w 1833565"/>
              <a:gd name="connsiteY0" fmla="*/ 201299 h 781430"/>
              <a:gd name="connsiteX1" fmla="*/ 1465940 w 1833565"/>
              <a:gd name="connsiteY1" fmla="*/ 198919 h 781430"/>
              <a:gd name="connsiteX2" fmla="*/ 1828802 w 1833565"/>
              <a:gd name="connsiteY2" fmla="*/ 0 h 781430"/>
              <a:gd name="connsiteX3" fmla="*/ 1833565 w 1833565"/>
              <a:gd name="connsiteY3" fmla="*/ 602456 h 781430"/>
              <a:gd name="connsiteX4" fmla="*/ 1454033 w 1833565"/>
              <a:gd name="connsiteY4" fmla="*/ 769713 h 781430"/>
              <a:gd name="connsiteX5" fmla="*/ 303534 w 1833565"/>
              <a:gd name="connsiteY5" fmla="*/ 773001 h 781430"/>
              <a:gd name="connsiteX6" fmla="*/ 1 w 1833565"/>
              <a:gd name="connsiteY6" fmla="*/ 492919 h 781430"/>
              <a:gd name="connsiteX7" fmla="*/ 308852 w 1833565"/>
              <a:gd name="connsiteY7" fmla="*/ 201299 h 781430"/>
              <a:gd name="connsiteX0" fmla="*/ 308852 w 1833565"/>
              <a:gd name="connsiteY0" fmla="*/ 201299 h 774115"/>
              <a:gd name="connsiteX1" fmla="*/ 1465940 w 1833565"/>
              <a:gd name="connsiteY1" fmla="*/ 198919 h 774115"/>
              <a:gd name="connsiteX2" fmla="*/ 1828802 w 1833565"/>
              <a:gd name="connsiteY2" fmla="*/ 0 h 774115"/>
              <a:gd name="connsiteX3" fmla="*/ 1833565 w 1833565"/>
              <a:gd name="connsiteY3" fmla="*/ 602456 h 774115"/>
              <a:gd name="connsiteX4" fmla="*/ 1454033 w 1833565"/>
              <a:gd name="connsiteY4" fmla="*/ 769713 h 774115"/>
              <a:gd name="connsiteX5" fmla="*/ 303534 w 1833565"/>
              <a:gd name="connsiteY5" fmla="*/ 773001 h 774115"/>
              <a:gd name="connsiteX6" fmla="*/ 1 w 1833565"/>
              <a:gd name="connsiteY6" fmla="*/ 492919 h 774115"/>
              <a:gd name="connsiteX7" fmla="*/ 308852 w 1833565"/>
              <a:gd name="connsiteY7" fmla="*/ 201299 h 774115"/>
              <a:gd name="connsiteX0" fmla="*/ 308852 w 1833565"/>
              <a:gd name="connsiteY0" fmla="*/ 201299 h 774115"/>
              <a:gd name="connsiteX1" fmla="*/ 1465940 w 1833565"/>
              <a:gd name="connsiteY1" fmla="*/ 198919 h 774115"/>
              <a:gd name="connsiteX2" fmla="*/ 1828802 w 1833565"/>
              <a:gd name="connsiteY2" fmla="*/ 0 h 774115"/>
              <a:gd name="connsiteX3" fmla="*/ 1833565 w 1833565"/>
              <a:gd name="connsiteY3" fmla="*/ 602456 h 774115"/>
              <a:gd name="connsiteX4" fmla="*/ 1454033 w 1833565"/>
              <a:gd name="connsiteY4" fmla="*/ 769713 h 774115"/>
              <a:gd name="connsiteX5" fmla="*/ 303534 w 1833565"/>
              <a:gd name="connsiteY5" fmla="*/ 773001 h 774115"/>
              <a:gd name="connsiteX6" fmla="*/ 1 w 1833565"/>
              <a:gd name="connsiteY6" fmla="*/ 492919 h 774115"/>
              <a:gd name="connsiteX7" fmla="*/ 308852 w 1833565"/>
              <a:gd name="connsiteY7" fmla="*/ 201299 h 774115"/>
              <a:gd name="connsiteX0" fmla="*/ 308852 w 1833565"/>
              <a:gd name="connsiteY0" fmla="*/ 118793 h 691609"/>
              <a:gd name="connsiteX1" fmla="*/ 1465940 w 1833565"/>
              <a:gd name="connsiteY1" fmla="*/ 116413 h 691609"/>
              <a:gd name="connsiteX2" fmla="*/ 1821102 w 1833565"/>
              <a:gd name="connsiteY2" fmla="*/ 0 h 691609"/>
              <a:gd name="connsiteX3" fmla="*/ 1833565 w 1833565"/>
              <a:gd name="connsiteY3" fmla="*/ 519950 h 691609"/>
              <a:gd name="connsiteX4" fmla="*/ 1454033 w 1833565"/>
              <a:gd name="connsiteY4" fmla="*/ 687207 h 691609"/>
              <a:gd name="connsiteX5" fmla="*/ 303534 w 1833565"/>
              <a:gd name="connsiteY5" fmla="*/ 690495 h 691609"/>
              <a:gd name="connsiteX6" fmla="*/ 1 w 1833565"/>
              <a:gd name="connsiteY6" fmla="*/ 410413 h 691609"/>
              <a:gd name="connsiteX7" fmla="*/ 308852 w 1833565"/>
              <a:gd name="connsiteY7" fmla="*/ 118793 h 691609"/>
              <a:gd name="connsiteX0" fmla="*/ 308852 w 1825865"/>
              <a:gd name="connsiteY0" fmla="*/ 118793 h 691609"/>
              <a:gd name="connsiteX1" fmla="*/ 1465940 w 1825865"/>
              <a:gd name="connsiteY1" fmla="*/ 116413 h 691609"/>
              <a:gd name="connsiteX2" fmla="*/ 1821102 w 1825865"/>
              <a:gd name="connsiteY2" fmla="*/ 0 h 691609"/>
              <a:gd name="connsiteX3" fmla="*/ 1825865 w 1825865"/>
              <a:gd name="connsiteY3" fmla="*/ 528201 h 691609"/>
              <a:gd name="connsiteX4" fmla="*/ 1454033 w 1825865"/>
              <a:gd name="connsiteY4" fmla="*/ 687207 h 691609"/>
              <a:gd name="connsiteX5" fmla="*/ 303534 w 1825865"/>
              <a:gd name="connsiteY5" fmla="*/ 690495 h 691609"/>
              <a:gd name="connsiteX6" fmla="*/ 1 w 1825865"/>
              <a:gd name="connsiteY6" fmla="*/ 410413 h 691609"/>
              <a:gd name="connsiteX7" fmla="*/ 308852 w 1825865"/>
              <a:gd name="connsiteY7" fmla="*/ 118793 h 691609"/>
              <a:gd name="connsiteX0" fmla="*/ 308852 w 1825865"/>
              <a:gd name="connsiteY0" fmla="*/ 118793 h 691609"/>
              <a:gd name="connsiteX1" fmla="*/ 1465940 w 1825865"/>
              <a:gd name="connsiteY1" fmla="*/ 116413 h 691609"/>
              <a:gd name="connsiteX2" fmla="*/ 1821102 w 1825865"/>
              <a:gd name="connsiteY2" fmla="*/ 0 h 691609"/>
              <a:gd name="connsiteX3" fmla="*/ 1825865 w 1825865"/>
              <a:gd name="connsiteY3" fmla="*/ 528201 h 691609"/>
              <a:gd name="connsiteX4" fmla="*/ 1454033 w 1825865"/>
              <a:gd name="connsiteY4" fmla="*/ 687207 h 691609"/>
              <a:gd name="connsiteX5" fmla="*/ 303534 w 1825865"/>
              <a:gd name="connsiteY5" fmla="*/ 690495 h 691609"/>
              <a:gd name="connsiteX6" fmla="*/ 1 w 1825865"/>
              <a:gd name="connsiteY6" fmla="*/ 410413 h 691609"/>
              <a:gd name="connsiteX7" fmla="*/ 308852 w 1825865"/>
              <a:gd name="connsiteY7" fmla="*/ 118793 h 691609"/>
              <a:gd name="connsiteX0" fmla="*/ 308852 w 1825865"/>
              <a:gd name="connsiteY0" fmla="*/ 118793 h 691609"/>
              <a:gd name="connsiteX1" fmla="*/ 1465940 w 1825865"/>
              <a:gd name="connsiteY1" fmla="*/ 116413 h 691609"/>
              <a:gd name="connsiteX2" fmla="*/ 1821102 w 1825865"/>
              <a:gd name="connsiteY2" fmla="*/ 0 h 691609"/>
              <a:gd name="connsiteX3" fmla="*/ 1825865 w 1825865"/>
              <a:gd name="connsiteY3" fmla="*/ 528201 h 691609"/>
              <a:gd name="connsiteX4" fmla="*/ 1454033 w 1825865"/>
              <a:gd name="connsiteY4" fmla="*/ 687207 h 691609"/>
              <a:gd name="connsiteX5" fmla="*/ 303534 w 1825865"/>
              <a:gd name="connsiteY5" fmla="*/ 690495 h 691609"/>
              <a:gd name="connsiteX6" fmla="*/ 1 w 1825865"/>
              <a:gd name="connsiteY6" fmla="*/ 410413 h 691609"/>
              <a:gd name="connsiteX7" fmla="*/ 308852 w 1825865"/>
              <a:gd name="connsiteY7" fmla="*/ 118793 h 691609"/>
              <a:gd name="connsiteX0" fmla="*/ 308852 w 1829715"/>
              <a:gd name="connsiteY0" fmla="*/ 118793 h 691609"/>
              <a:gd name="connsiteX1" fmla="*/ 1465940 w 1829715"/>
              <a:gd name="connsiteY1" fmla="*/ 116413 h 691609"/>
              <a:gd name="connsiteX2" fmla="*/ 1821102 w 1829715"/>
              <a:gd name="connsiteY2" fmla="*/ 0 h 691609"/>
              <a:gd name="connsiteX3" fmla="*/ 1829715 w 1829715"/>
              <a:gd name="connsiteY3" fmla="*/ 533701 h 691609"/>
              <a:gd name="connsiteX4" fmla="*/ 1454033 w 1829715"/>
              <a:gd name="connsiteY4" fmla="*/ 687207 h 691609"/>
              <a:gd name="connsiteX5" fmla="*/ 303534 w 1829715"/>
              <a:gd name="connsiteY5" fmla="*/ 690495 h 691609"/>
              <a:gd name="connsiteX6" fmla="*/ 1 w 1829715"/>
              <a:gd name="connsiteY6" fmla="*/ 410413 h 691609"/>
              <a:gd name="connsiteX7" fmla="*/ 308852 w 1829715"/>
              <a:gd name="connsiteY7" fmla="*/ 118793 h 691609"/>
              <a:gd name="connsiteX0" fmla="*/ 308852 w 1829715"/>
              <a:gd name="connsiteY0" fmla="*/ 118793 h 691609"/>
              <a:gd name="connsiteX1" fmla="*/ 1465940 w 1829715"/>
              <a:gd name="connsiteY1" fmla="*/ 116413 h 691609"/>
              <a:gd name="connsiteX2" fmla="*/ 1821102 w 1829715"/>
              <a:gd name="connsiteY2" fmla="*/ 0 h 691609"/>
              <a:gd name="connsiteX3" fmla="*/ 1829715 w 1829715"/>
              <a:gd name="connsiteY3" fmla="*/ 533701 h 691609"/>
              <a:gd name="connsiteX4" fmla="*/ 1454033 w 1829715"/>
              <a:gd name="connsiteY4" fmla="*/ 687207 h 691609"/>
              <a:gd name="connsiteX5" fmla="*/ 303534 w 1829715"/>
              <a:gd name="connsiteY5" fmla="*/ 690495 h 691609"/>
              <a:gd name="connsiteX6" fmla="*/ 1 w 1829715"/>
              <a:gd name="connsiteY6" fmla="*/ 410413 h 691609"/>
              <a:gd name="connsiteX7" fmla="*/ 308852 w 1829715"/>
              <a:gd name="connsiteY7" fmla="*/ 118793 h 691609"/>
              <a:gd name="connsiteX0" fmla="*/ 308852 w 1829715"/>
              <a:gd name="connsiteY0" fmla="*/ 118793 h 691609"/>
              <a:gd name="connsiteX1" fmla="*/ 1465940 w 1829715"/>
              <a:gd name="connsiteY1" fmla="*/ 116413 h 691609"/>
              <a:gd name="connsiteX2" fmla="*/ 1821102 w 1829715"/>
              <a:gd name="connsiteY2" fmla="*/ 0 h 691609"/>
              <a:gd name="connsiteX3" fmla="*/ 1829715 w 1829715"/>
              <a:gd name="connsiteY3" fmla="*/ 533701 h 691609"/>
              <a:gd name="connsiteX4" fmla="*/ 1454033 w 1829715"/>
              <a:gd name="connsiteY4" fmla="*/ 687207 h 691609"/>
              <a:gd name="connsiteX5" fmla="*/ 303534 w 1829715"/>
              <a:gd name="connsiteY5" fmla="*/ 690495 h 691609"/>
              <a:gd name="connsiteX6" fmla="*/ 1 w 1829715"/>
              <a:gd name="connsiteY6" fmla="*/ 410413 h 691609"/>
              <a:gd name="connsiteX7" fmla="*/ 308852 w 1829715"/>
              <a:gd name="connsiteY7" fmla="*/ 118793 h 691609"/>
              <a:gd name="connsiteX0" fmla="*/ 308852 w 1829715"/>
              <a:gd name="connsiteY0" fmla="*/ 118793 h 691609"/>
              <a:gd name="connsiteX1" fmla="*/ 1465940 w 1829715"/>
              <a:gd name="connsiteY1" fmla="*/ 116413 h 691609"/>
              <a:gd name="connsiteX2" fmla="*/ 1821102 w 1829715"/>
              <a:gd name="connsiteY2" fmla="*/ 0 h 691609"/>
              <a:gd name="connsiteX3" fmla="*/ 1829715 w 1829715"/>
              <a:gd name="connsiteY3" fmla="*/ 533701 h 691609"/>
              <a:gd name="connsiteX4" fmla="*/ 1454033 w 1829715"/>
              <a:gd name="connsiteY4" fmla="*/ 687207 h 691609"/>
              <a:gd name="connsiteX5" fmla="*/ 303534 w 1829715"/>
              <a:gd name="connsiteY5" fmla="*/ 690495 h 691609"/>
              <a:gd name="connsiteX6" fmla="*/ 1 w 1829715"/>
              <a:gd name="connsiteY6" fmla="*/ 410413 h 691609"/>
              <a:gd name="connsiteX7" fmla="*/ 308852 w 1829715"/>
              <a:gd name="connsiteY7" fmla="*/ 118793 h 69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9715" h="691609">
                <a:moveTo>
                  <a:pt x="308852" y="118793"/>
                </a:moveTo>
                <a:lnTo>
                  <a:pt x="1465940" y="116413"/>
                </a:lnTo>
                <a:cubicBezTo>
                  <a:pt x="1657713" y="117241"/>
                  <a:pt x="1774271" y="101601"/>
                  <a:pt x="1821102" y="0"/>
                </a:cubicBezTo>
                <a:cubicBezTo>
                  <a:pt x="1822690" y="194894"/>
                  <a:pt x="1828127" y="388311"/>
                  <a:pt x="1829715" y="533701"/>
                </a:cubicBezTo>
                <a:cubicBezTo>
                  <a:pt x="1745264" y="656677"/>
                  <a:pt x="1621910" y="661806"/>
                  <a:pt x="1454033" y="687207"/>
                </a:cubicBezTo>
                <a:cubicBezTo>
                  <a:pt x="1166893" y="692451"/>
                  <a:pt x="843598" y="692250"/>
                  <a:pt x="303534" y="690495"/>
                </a:cubicBezTo>
                <a:cubicBezTo>
                  <a:pt x="109859" y="647236"/>
                  <a:pt x="398" y="502488"/>
                  <a:pt x="1" y="410413"/>
                </a:cubicBezTo>
                <a:cubicBezTo>
                  <a:pt x="-396" y="318338"/>
                  <a:pt x="113193" y="165624"/>
                  <a:pt x="308852" y="118793"/>
                </a:cubicBezTo>
                <a:close/>
              </a:path>
            </a:pathLst>
          </a:cu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buClrTx/>
              <a:buFontTx/>
              <a:buNone/>
            </a:pPr>
            <a:endParaRPr lang="en-GB" sz="1800" b="0">
              <a:solidFill>
                <a:prstClr val="white"/>
              </a:solidFill>
            </a:endParaRPr>
          </a:p>
        </p:txBody>
      </p:sp>
      <p:sp>
        <p:nvSpPr>
          <p:cNvPr id="32" name="Freeform 31"/>
          <p:cNvSpPr/>
          <p:nvPr/>
        </p:nvSpPr>
        <p:spPr>
          <a:xfrm>
            <a:off x="7584561" y="3843297"/>
            <a:ext cx="405683" cy="377142"/>
          </a:xfrm>
          <a:custGeom>
            <a:avLst/>
            <a:gdLst>
              <a:gd name="connsiteX0" fmla="*/ 0 w 600075"/>
              <a:gd name="connsiteY0" fmla="*/ 0 h 415925"/>
              <a:gd name="connsiteX1" fmla="*/ 0 w 600075"/>
              <a:gd name="connsiteY1" fmla="*/ 415925 h 415925"/>
              <a:gd name="connsiteX2" fmla="*/ 600075 w 600075"/>
              <a:gd name="connsiteY2" fmla="*/ 196850 h 415925"/>
              <a:gd name="connsiteX3" fmla="*/ 0 w 600075"/>
              <a:gd name="connsiteY3" fmla="*/ 0 h 415925"/>
              <a:gd name="connsiteX0" fmla="*/ 0 w 600075"/>
              <a:gd name="connsiteY0" fmla="*/ 0 h 415925"/>
              <a:gd name="connsiteX1" fmla="*/ 0 w 600075"/>
              <a:gd name="connsiteY1" fmla="*/ 415925 h 415925"/>
              <a:gd name="connsiteX2" fmla="*/ 600075 w 600075"/>
              <a:gd name="connsiteY2" fmla="*/ 196850 h 415925"/>
              <a:gd name="connsiteX3" fmla="*/ 346075 w 600075"/>
              <a:gd name="connsiteY3" fmla="*/ 38100 h 415925"/>
              <a:gd name="connsiteX4" fmla="*/ 0 w 600075"/>
              <a:gd name="connsiteY4"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6075 w 600075"/>
              <a:gd name="connsiteY4" fmla="*/ 38100 h 415925"/>
              <a:gd name="connsiteX5" fmla="*/ 0 w 600075"/>
              <a:gd name="connsiteY5" fmla="*/ 0 h 415925"/>
              <a:gd name="connsiteX0" fmla="*/ 0 w 600075"/>
              <a:gd name="connsiteY0" fmla="*/ 0 h 447540"/>
              <a:gd name="connsiteX1" fmla="*/ 0 w 600075"/>
              <a:gd name="connsiteY1" fmla="*/ 415925 h 447540"/>
              <a:gd name="connsiteX2" fmla="*/ 400050 w 600075"/>
              <a:gd name="connsiteY2" fmla="*/ 377825 h 447540"/>
              <a:gd name="connsiteX3" fmla="*/ 600075 w 600075"/>
              <a:gd name="connsiteY3" fmla="*/ 196850 h 447540"/>
              <a:gd name="connsiteX4" fmla="*/ 346075 w 600075"/>
              <a:gd name="connsiteY4" fmla="*/ 38100 h 447540"/>
              <a:gd name="connsiteX5" fmla="*/ 0 w 600075"/>
              <a:gd name="connsiteY5" fmla="*/ 0 h 447540"/>
              <a:gd name="connsiteX0" fmla="*/ 0 w 600075"/>
              <a:gd name="connsiteY0" fmla="*/ 0 h 438819"/>
              <a:gd name="connsiteX1" fmla="*/ 0 w 600075"/>
              <a:gd name="connsiteY1" fmla="*/ 415925 h 438819"/>
              <a:gd name="connsiteX2" fmla="*/ 400050 w 600075"/>
              <a:gd name="connsiteY2" fmla="*/ 377825 h 438819"/>
              <a:gd name="connsiteX3" fmla="*/ 600075 w 600075"/>
              <a:gd name="connsiteY3" fmla="*/ 196850 h 438819"/>
              <a:gd name="connsiteX4" fmla="*/ 346075 w 600075"/>
              <a:gd name="connsiteY4" fmla="*/ 38100 h 438819"/>
              <a:gd name="connsiteX5" fmla="*/ 0 w 600075"/>
              <a:gd name="connsiteY5" fmla="*/ 0 h 438819"/>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6075 w 600075"/>
              <a:gd name="connsiteY4" fmla="*/ 38100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6075 w 600075"/>
              <a:gd name="connsiteY4" fmla="*/ 38100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6075 w 600075"/>
              <a:gd name="connsiteY4" fmla="*/ 38100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6075 w 600075"/>
              <a:gd name="connsiteY4" fmla="*/ 38100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6075 w 600075"/>
              <a:gd name="connsiteY4" fmla="*/ 38100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6075 w 600075"/>
              <a:gd name="connsiteY4" fmla="*/ 38100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9250 w 600075"/>
              <a:gd name="connsiteY4" fmla="*/ 44450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9250 w 600075"/>
              <a:gd name="connsiteY4" fmla="*/ 44450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9250 w 600075"/>
              <a:gd name="connsiteY4" fmla="*/ 44450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9250 w 600075"/>
              <a:gd name="connsiteY4" fmla="*/ 44450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49250 w 600075"/>
              <a:gd name="connsiteY4" fmla="*/ 44450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33375 w 600075"/>
              <a:gd name="connsiteY4" fmla="*/ 28575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33375 w 600075"/>
              <a:gd name="connsiteY4" fmla="*/ 28575 h 415925"/>
              <a:gd name="connsiteX5" fmla="*/ 0 w 600075"/>
              <a:gd name="connsiteY5" fmla="*/ 0 h 415925"/>
              <a:gd name="connsiteX0" fmla="*/ 0 w 600075"/>
              <a:gd name="connsiteY0" fmla="*/ 0 h 415925"/>
              <a:gd name="connsiteX1" fmla="*/ 0 w 600075"/>
              <a:gd name="connsiteY1" fmla="*/ 415925 h 415925"/>
              <a:gd name="connsiteX2" fmla="*/ 400050 w 600075"/>
              <a:gd name="connsiteY2" fmla="*/ 377825 h 415925"/>
              <a:gd name="connsiteX3" fmla="*/ 600075 w 600075"/>
              <a:gd name="connsiteY3" fmla="*/ 196850 h 415925"/>
              <a:gd name="connsiteX4" fmla="*/ 333375 w 600075"/>
              <a:gd name="connsiteY4" fmla="*/ 28575 h 415925"/>
              <a:gd name="connsiteX5" fmla="*/ 0 w 600075"/>
              <a:gd name="connsiteY5" fmla="*/ 0 h 415925"/>
              <a:gd name="connsiteX0" fmla="*/ 0 w 588065"/>
              <a:gd name="connsiteY0" fmla="*/ 0 h 415925"/>
              <a:gd name="connsiteX1" fmla="*/ 0 w 588065"/>
              <a:gd name="connsiteY1" fmla="*/ 415925 h 415925"/>
              <a:gd name="connsiteX2" fmla="*/ 400050 w 588065"/>
              <a:gd name="connsiteY2" fmla="*/ 377825 h 415925"/>
              <a:gd name="connsiteX3" fmla="*/ 588065 w 588065"/>
              <a:gd name="connsiteY3" fmla="*/ 206375 h 415925"/>
              <a:gd name="connsiteX4" fmla="*/ 333375 w 588065"/>
              <a:gd name="connsiteY4" fmla="*/ 28575 h 415925"/>
              <a:gd name="connsiteX5" fmla="*/ 0 w 588065"/>
              <a:gd name="connsiteY5" fmla="*/ 0 h 415925"/>
              <a:gd name="connsiteX0" fmla="*/ 0 w 588065"/>
              <a:gd name="connsiteY0" fmla="*/ 0 h 415925"/>
              <a:gd name="connsiteX1" fmla="*/ 0 w 588065"/>
              <a:gd name="connsiteY1" fmla="*/ 415925 h 415925"/>
              <a:gd name="connsiteX2" fmla="*/ 400050 w 588065"/>
              <a:gd name="connsiteY2" fmla="*/ 377825 h 415925"/>
              <a:gd name="connsiteX3" fmla="*/ 588065 w 588065"/>
              <a:gd name="connsiteY3" fmla="*/ 227807 h 415925"/>
              <a:gd name="connsiteX4" fmla="*/ 333375 w 588065"/>
              <a:gd name="connsiteY4" fmla="*/ 28575 h 415925"/>
              <a:gd name="connsiteX5" fmla="*/ 0 w 588065"/>
              <a:gd name="connsiteY5" fmla="*/ 0 h 415925"/>
              <a:gd name="connsiteX0" fmla="*/ 0 w 588065"/>
              <a:gd name="connsiteY0" fmla="*/ 0 h 415925"/>
              <a:gd name="connsiteX1" fmla="*/ 0 w 588065"/>
              <a:gd name="connsiteY1" fmla="*/ 415925 h 415925"/>
              <a:gd name="connsiteX2" fmla="*/ 400050 w 588065"/>
              <a:gd name="connsiteY2" fmla="*/ 377825 h 415925"/>
              <a:gd name="connsiteX3" fmla="*/ 588065 w 588065"/>
              <a:gd name="connsiteY3" fmla="*/ 227807 h 415925"/>
              <a:gd name="connsiteX4" fmla="*/ 333375 w 588065"/>
              <a:gd name="connsiteY4" fmla="*/ 28575 h 415925"/>
              <a:gd name="connsiteX5" fmla="*/ 0 w 588065"/>
              <a:gd name="connsiteY5" fmla="*/ 0 h 415925"/>
              <a:gd name="connsiteX0" fmla="*/ 0 w 588065"/>
              <a:gd name="connsiteY0" fmla="*/ 0 h 415925"/>
              <a:gd name="connsiteX1" fmla="*/ 0 w 588065"/>
              <a:gd name="connsiteY1" fmla="*/ 415925 h 415925"/>
              <a:gd name="connsiteX2" fmla="*/ 400050 w 588065"/>
              <a:gd name="connsiteY2" fmla="*/ 377825 h 415925"/>
              <a:gd name="connsiteX3" fmla="*/ 588065 w 588065"/>
              <a:gd name="connsiteY3" fmla="*/ 227807 h 415925"/>
              <a:gd name="connsiteX4" fmla="*/ 333375 w 588065"/>
              <a:gd name="connsiteY4" fmla="*/ 28575 h 415925"/>
              <a:gd name="connsiteX5" fmla="*/ 0 w 588065"/>
              <a:gd name="connsiteY5" fmla="*/ 0 h 415925"/>
              <a:gd name="connsiteX0" fmla="*/ 0 w 588065"/>
              <a:gd name="connsiteY0" fmla="*/ 0 h 415925"/>
              <a:gd name="connsiteX1" fmla="*/ 0 w 588065"/>
              <a:gd name="connsiteY1" fmla="*/ 415925 h 415925"/>
              <a:gd name="connsiteX2" fmla="*/ 400050 w 588065"/>
              <a:gd name="connsiteY2" fmla="*/ 377825 h 415925"/>
              <a:gd name="connsiteX3" fmla="*/ 588065 w 588065"/>
              <a:gd name="connsiteY3" fmla="*/ 227807 h 415925"/>
              <a:gd name="connsiteX4" fmla="*/ 333375 w 588065"/>
              <a:gd name="connsiteY4" fmla="*/ 28575 h 415925"/>
              <a:gd name="connsiteX5" fmla="*/ 0 w 588065"/>
              <a:gd name="connsiteY5" fmla="*/ 0 h 415925"/>
              <a:gd name="connsiteX0" fmla="*/ 0 w 588065"/>
              <a:gd name="connsiteY0" fmla="*/ 0 h 415925"/>
              <a:gd name="connsiteX1" fmla="*/ 0 w 588065"/>
              <a:gd name="connsiteY1" fmla="*/ 415925 h 415925"/>
              <a:gd name="connsiteX2" fmla="*/ 403052 w 588065"/>
              <a:gd name="connsiteY2" fmla="*/ 387350 h 415925"/>
              <a:gd name="connsiteX3" fmla="*/ 588065 w 588065"/>
              <a:gd name="connsiteY3" fmla="*/ 227807 h 415925"/>
              <a:gd name="connsiteX4" fmla="*/ 333375 w 588065"/>
              <a:gd name="connsiteY4" fmla="*/ 28575 h 415925"/>
              <a:gd name="connsiteX5" fmla="*/ 0 w 588065"/>
              <a:gd name="connsiteY5" fmla="*/ 0 h 415925"/>
              <a:gd name="connsiteX0" fmla="*/ 0 w 588065"/>
              <a:gd name="connsiteY0" fmla="*/ 0 h 415925"/>
              <a:gd name="connsiteX1" fmla="*/ 0 w 588065"/>
              <a:gd name="connsiteY1" fmla="*/ 415925 h 415925"/>
              <a:gd name="connsiteX2" fmla="*/ 403052 w 588065"/>
              <a:gd name="connsiteY2" fmla="*/ 387350 h 415925"/>
              <a:gd name="connsiteX3" fmla="*/ 588065 w 588065"/>
              <a:gd name="connsiteY3" fmla="*/ 227807 h 415925"/>
              <a:gd name="connsiteX4" fmla="*/ 333375 w 588065"/>
              <a:gd name="connsiteY4" fmla="*/ 28575 h 415925"/>
              <a:gd name="connsiteX5" fmla="*/ 0 w 588065"/>
              <a:gd name="connsiteY5" fmla="*/ 0 h 415925"/>
              <a:gd name="connsiteX0" fmla="*/ 0 w 588065"/>
              <a:gd name="connsiteY0" fmla="*/ 0 h 408781"/>
              <a:gd name="connsiteX1" fmla="*/ 6005 w 588065"/>
              <a:gd name="connsiteY1" fmla="*/ 408781 h 408781"/>
              <a:gd name="connsiteX2" fmla="*/ 403052 w 588065"/>
              <a:gd name="connsiteY2" fmla="*/ 387350 h 408781"/>
              <a:gd name="connsiteX3" fmla="*/ 588065 w 588065"/>
              <a:gd name="connsiteY3" fmla="*/ 227807 h 408781"/>
              <a:gd name="connsiteX4" fmla="*/ 333375 w 588065"/>
              <a:gd name="connsiteY4" fmla="*/ 28575 h 408781"/>
              <a:gd name="connsiteX5" fmla="*/ 0 w 588065"/>
              <a:gd name="connsiteY5" fmla="*/ 0 h 408781"/>
              <a:gd name="connsiteX0" fmla="*/ 577 w 588642"/>
              <a:gd name="connsiteY0" fmla="*/ 0 h 408781"/>
              <a:gd name="connsiteX1" fmla="*/ 578 w 588642"/>
              <a:gd name="connsiteY1" fmla="*/ 408781 h 408781"/>
              <a:gd name="connsiteX2" fmla="*/ 403629 w 588642"/>
              <a:gd name="connsiteY2" fmla="*/ 387350 h 408781"/>
              <a:gd name="connsiteX3" fmla="*/ 588642 w 588642"/>
              <a:gd name="connsiteY3" fmla="*/ 227807 h 408781"/>
              <a:gd name="connsiteX4" fmla="*/ 333952 w 588642"/>
              <a:gd name="connsiteY4" fmla="*/ 28575 h 408781"/>
              <a:gd name="connsiteX5" fmla="*/ 577 w 588642"/>
              <a:gd name="connsiteY5" fmla="*/ 0 h 4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2" h="408781">
                <a:moveTo>
                  <a:pt x="577" y="0"/>
                </a:moveTo>
                <a:cubicBezTo>
                  <a:pt x="2579" y="136260"/>
                  <a:pt x="-1424" y="272521"/>
                  <a:pt x="578" y="408781"/>
                </a:cubicBezTo>
                <a:cubicBezTo>
                  <a:pt x="251403" y="401902"/>
                  <a:pt x="351517" y="403225"/>
                  <a:pt x="403629" y="387350"/>
                </a:cubicBezTo>
                <a:cubicBezTo>
                  <a:pt x="456673" y="365124"/>
                  <a:pt x="544192" y="345282"/>
                  <a:pt x="588642" y="227807"/>
                </a:cubicBezTo>
                <a:cubicBezTo>
                  <a:pt x="537301" y="65882"/>
                  <a:pt x="385810" y="38100"/>
                  <a:pt x="333952" y="28575"/>
                </a:cubicBezTo>
                <a:cubicBezTo>
                  <a:pt x="258810" y="10583"/>
                  <a:pt x="119375" y="530"/>
                  <a:pt x="577" y="0"/>
                </a:cubicBezTo>
                <a:close/>
              </a:path>
            </a:pathLst>
          </a:custGeom>
          <a:gradFill flip="none" rotWithShape="1">
            <a:gsLst>
              <a:gs pos="0">
                <a:schemeClr val="bg1">
                  <a:lumMod val="50000"/>
                </a:schemeClr>
              </a:gs>
              <a:gs pos="100000">
                <a:schemeClr val="bg1">
                  <a:lumMod val="85000"/>
                </a:schemeClr>
              </a:gs>
            </a:gsLst>
            <a:lin ang="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buClrTx/>
              <a:buFontTx/>
              <a:buNone/>
            </a:pPr>
            <a:endParaRPr lang="en-GB" sz="1800" b="0">
              <a:solidFill>
                <a:prstClr val="white"/>
              </a:solidFill>
            </a:endParaRPr>
          </a:p>
        </p:txBody>
      </p:sp>
      <p:sp>
        <p:nvSpPr>
          <p:cNvPr id="33" name="Freeform 32"/>
          <p:cNvSpPr/>
          <p:nvPr/>
        </p:nvSpPr>
        <p:spPr>
          <a:xfrm>
            <a:off x="6250404" y="4033746"/>
            <a:ext cx="1750597" cy="1104960"/>
          </a:xfrm>
          <a:custGeom>
            <a:avLst/>
            <a:gdLst>
              <a:gd name="connsiteX0" fmla="*/ 19050 w 1571625"/>
              <a:gd name="connsiteY0" fmla="*/ 209550 h 762000"/>
              <a:gd name="connsiteX1" fmla="*/ 1133475 w 1571625"/>
              <a:gd name="connsiteY1" fmla="*/ 219075 h 762000"/>
              <a:gd name="connsiteX2" fmla="*/ 1562100 w 1571625"/>
              <a:gd name="connsiteY2" fmla="*/ 0 h 762000"/>
              <a:gd name="connsiteX3" fmla="*/ 1571625 w 1571625"/>
              <a:gd name="connsiteY3" fmla="*/ 609600 h 762000"/>
              <a:gd name="connsiteX4" fmla="*/ 1171575 w 1571625"/>
              <a:gd name="connsiteY4" fmla="*/ 762000 h 762000"/>
              <a:gd name="connsiteX5" fmla="*/ 0 w 1571625"/>
              <a:gd name="connsiteY5" fmla="*/ 762000 h 762000"/>
              <a:gd name="connsiteX6" fmla="*/ 19050 w 1571625"/>
              <a:gd name="connsiteY6" fmla="*/ 209550 h 762000"/>
              <a:gd name="connsiteX0" fmla="*/ 2381 w 1554956"/>
              <a:gd name="connsiteY0" fmla="*/ 209550 h 762000"/>
              <a:gd name="connsiteX1" fmla="*/ 1116806 w 1554956"/>
              <a:gd name="connsiteY1" fmla="*/ 219075 h 762000"/>
              <a:gd name="connsiteX2" fmla="*/ 1545431 w 1554956"/>
              <a:gd name="connsiteY2" fmla="*/ 0 h 762000"/>
              <a:gd name="connsiteX3" fmla="*/ 1554956 w 1554956"/>
              <a:gd name="connsiteY3" fmla="*/ 609600 h 762000"/>
              <a:gd name="connsiteX4" fmla="*/ 1154906 w 1554956"/>
              <a:gd name="connsiteY4" fmla="*/ 762000 h 762000"/>
              <a:gd name="connsiteX5" fmla="*/ 0 w 1554956"/>
              <a:gd name="connsiteY5" fmla="*/ 762000 h 762000"/>
              <a:gd name="connsiteX6" fmla="*/ 2381 w 1554956"/>
              <a:gd name="connsiteY6" fmla="*/ 209550 h 762000"/>
              <a:gd name="connsiteX0" fmla="*/ 2381 w 1554956"/>
              <a:gd name="connsiteY0" fmla="*/ 220338 h 772788"/>
              <a:gd name="connsiteX1" fmla="*/ 1116806 w 1554956"/>
              <a:gd name="connsiteY1" fmla="*/ 229863 h 772788"/>
              <a:gd name="connsiteX2" fmla="*/ 1545431 w 1554956"/>
              <a:gd name="connsiteY2" fmla="*/ 10788 h 772788"/>
              <a:gd name="connsiteX3" fmla="*/ 1554956 w 1554956"/>
              <a:gd name="connsiteY3" fmla="*/ 620388 h 772788"/>
              <a:gd name="connsiteX4" fmla="*/ 1154906 w 1554956"/>
              <a:gd name="connsiteY4" fmla="*/ 772788 h 772788"/>
              <a:gd name="connsiteX5" fmla="*/ 0 w 1554956"/>
              <a:gd name="connsiteY5" fmla="*/ 772788 h 772788"/>
              <a:gd name="connsiteX6" fmla="*/ 2381 w 1554956"/>
              <a:gd name="connsiteY6" fmla="*/ 220338 h 772788"/>
              <a:gd name="connsiteX0" fmla="*/ 2381 w 1554956"/>
              <a:gd name="connsiteY0" fmla="*/ 220338 h 819959"/>
              <a:gd name="connsiteX1" fmla="*/ 1116806 w 1554956"/>
              <a:gd name="connsiteY1" fmla="*/ 229863 h 819959"/>
              <a:gd name="connsiteX2" fmla="*/ 1545431 w 1554956"/>
              <a:gd name="connsiteY2" fmla="*/ 10788 h 819959"/>
              <a:gd name="connsiteX3" fmla="*/ 1554956 w 1554956"/>
              <a:gd name="connsiteY3" fmla="*/ 620388 h 819959"/>
              <a:gd name="connsiteX4" fmla="*/ 1154906 w 1554956"/>
              <a:gd name="connsiteY4" fmla="*/ 772788 h 819959"/>
              <a:gd name="connsiteX5" fmla="*/ 0 w 1554956"/>
              <a:gd name="connsiteY5" fmla="*/ 772788 h 819959"/>
              <a:gd name="connsiteX6" fmla="*/ 2381 w 1554956"/>
              <a:gd name="connsiteY6" fmla="*/ 220338 h 819959"/>
              <a:gd name="connsiteX0" fmla="*/ 2381 w 1554956"/>
              <a:gd name="connsiteY0" fmla="*/ 220338 h 819959"/>
              <a:gd name="connsiteX1" fmla="*/ 1116806 w 1554956"/>
              <a:gd name="connsiteY1" fmla="*/ 229863 h 819959"/>
              <a:gd name="connsiteX2" fmla="*/ 1545431 w 1554956"/>
              <a:gd name="connsiteY2" fmla="*/ 10788 h 819959"/>
              <a:gd name="connsiteX3" fmla="*/ 1554956 w 1554956"/>
              <a:gd name="connsiteY3" fmla="*/ 620388 h 819959"/>
              <a:gd name="connsiteX4" fmla="*/ 1154906 w 1554956"/>
              <a:gd name="connsiteY4" fmla="*/ 772788 h 819959"/>
              <a:gd name="connsiteX5" fmla="*/ 0 w 1554956"/>
              <a:gd name="connsiteY5" fmla="*/ 772788 h 819959"/>
              <a:gd name="connsiteX6" fmla="*/ 2381 w 1554956"/>
              <a:gd name="connsiteY6" fmla="*/ 220338 h 819959"/>
              <a:gd name="connsiteX0" fmla="*/ 2381 w 1554956"/>
              <a:gd name="connsiteY0" fmla="*/ 221078 h 820699"/>
              <a:gd name="connsiteX1" fmla="*/ 1173956 w 1554956"/>
              <a:gd name="connsiteY1" fmla="*/ 211553 h 820699"/>
              <a:gd name="connsiteX2" fmla="*/ 1545431 w 1554956"/>
              <a:gd name="connsiteY2" fmla="*/ 11528 h 820699"/>
              <a:gd name="connsiteX3" fmla="*/ 1554956 w 1554956"/>
              <a:gd name="connsiteY3" fmla="*/ 621128 h 820699"/>
              <a:gd name="connsiteX4" fmla="*/ 1154906 w 1554956"/>
              <a:gd name="connsiteY4" fmla="*/ 773528 h 820699"/>
              <a:gd name="connsiteX5" fmla="*/ 0 w 1554956"/>
              <a:gd name="connsiteY5" fmla="*/ 773528 h 820699"/>
              <a:gd name="connsiteX6" fmla="*/ 2381 w 1554956"/>
              <a:gd name="connsiteY6" fmla="*/ 221078 h 820699"/>
              <a:gd name="connsiteX0" fmla="*/ 2381 w 1554956"/>
              <a:gd name="connsiteY0" fmla="*/ 221078 h 820699"/>
              <a:gd name="connsiteX1" fmla="*/ 1173956 w 1554956"/>
              <a:gd name="connsiteY1" fmla="*/ 211553 h 820699"/>
              <a:gd name="connsiteX2" fmla="*/ 1545431 w 1554956"/>
              <a:gd name="connsiteY2" fmla="*/ 11528 h 820699"/>
              <a:gd name="connsiteX3" fmla="*/ 1554956 w 1554956"/>
              <a:gd name="connsiteY3" fmla="*/ 621128 h 820699"/>
              <a:gd name="connsiteX4" fmla="*/ 1154906 w 1554956"/>
              <a:gd name="connsiteY4" fmla="*/ 773528 h 820699"/>
              <a:gd name="connsiteX5" fmla="*/ 0 w 1554956"/>
              <a:gd name="connsiteY5" fmla="*/ 773528 h 820699"/>
              <a:gd name="connsiteX6" fmla="*/ 2381 w 1554956"/>
              <a:gd name="connsiteY6" fmla="*/ 221078 h 820699"/>
              <a:gd name="connsiteX0" fmla="*/ 2381 w 1554956"/>
              <a:gd name="connsiteY0" fmla="*/ 221078 h 820699"/>
              <a:gd name="connsiteX1" fmla="*/ 1173956 w 1554956"/>
              <a:gd name="connsiteY1" fmla="*/ 211553 h 820699"/>
              <a:gd name="connsiteX2" fmla="*/ 1545431 w 1554956"/>
              <a:gd name="connsiteY2" fmla="*/ 11528 h 820699"/>
              <a:gd name="connsiteX3" fmla="*/ 1554956 w 1554956"/>
              <a:gd name="connsiteY3" fmla="*/ 621128 h 820699"/>
              <a:gd name="connsiteX4" fmla="*/ 1154906 w 1554956"/>
              <a:gd name="connsiteY4" fmla="*/ 773528 h 820699"/>
              <a:gd name="connsiteX5" fmla="*/ 0 w 1554956"/>
              <a:gd name="connsiteY5" fmla="*/ 773528 h 820699"/>
              <a:gd name="connsiteX6" fmla="*/ 2381 w 1554956"/>
              <a:gd name="connsiteY6" fmla="*/ 221078 h 820699"/>
              <a:gd name="connsiteX0" fmla="*/ 2381 w 1554956"/>
              <a:gd name="connsiteY0" fmla="*/ 209550 h 809171"/>
              <a:gd name="connsiteX1" fmla="*/ 1173956 w 1554956"/>
              <a:gd name="connsiteY1" fmla="*/ 200025 h 809171"/>
              <a:gd name="connsiteX2" fmla="*/ 1545431 w 1554956"/>
              <a:gd name="connsiteY2" fmla="*/ 0 h 809171"/>
              <a:gd name="connsiteX3" fmla="*/ 1554956 w 1554956"/>
              <a:gd name="connsiteY3" fmla="*/ 609600 h 809171"/>
              <a:gd name="connsiteX4" fmla="*/ 1154906 w 1554956"/>
              <a:gd name="connsiteY4" fmla="*/ 762000 h 809171"/>
              <a:gd name="connsiteX5" fmla="*/ 0 w 1554956"/>
              <a:gd name="connsiteY5" fmla="*/ 762000 h 809171"/>
              <a:gd name="connsiteX6" fmla="*/ 2381 w 1554956"/>
              <a:gd name="connsiteY6" fmla="*/ 209550 h 809171"/>
              <a:gd name="connsiteX0" fmla="*/ 106 w 1552681"/>
              <a:gd name="connsiteY0" fmla="*/ 209550 h 809171"/>
              <a:gd name="connsiteX1" fmla="*/ 1171681 w 1552681"/>
              <a:gd name="connsiteY1" fmla="*/ 200025 h 809171"/>
              <a:gd name="connsiteX2" fmla="*/ 1543156 w 1552681"/>
              <a:gd name="connsiteY2" fmla="*/ 0 h 809171"/>
              <a:gd name="connsiteX3" fmla="*/ 1552681 w 1552681"/>
              <a:gd name="connsiteY3" fmla="*/ 609600 h 809171"/>
              <a:gd name="connsiteX4" fmla="*/ 1152631 w 1552681"/>
              <a:gd name="connsiteY4" fmla="*/ 762000 h 809171"/>
              <a:gd name="connsiteX5" fmla="*/ 2488 w 1552681"/>
              <a:gd name="connsiteY5" fmla="*/ 762000 h 809171"/>
              <a:gd name="connsiteX6" fmla="*/ 106 w 1552681"/>
              <a:gd name="connsiteY6" fmla="*/ 209550 h 809171"/>
              <a:gd name="connsiteX0" fmla="*/ 106 w 1552681"/>
              <a:gd name="connsiteY0" fmla="*/ 209550 h 778479"/>
              <a:gd name="connsiteX1" fmla="*/ 1171681 w 1552681"/>
              <a:gd name="connsiteY1" fmla="*/ 200025 h 778479"/>
              <a:gd name="connsiteX2" fmla="*/ 1543156 w 1552681"/>
              <a:gd name="connsiteY2" fmla="*/ 0 h 778479"/>
              <a:gd name="connsiteX3" fmla="*/ 1552681 w 1552681"/>
              <a:gd name="connsiteY3" fmla="*/ 609600 h 778479"/>
              <a:gd name="connsiteX4" fmla="*/ 1152631 w 1552681"/>
              <a:gd name="connsiteY4" fmla="*/ 762000 h 778479"/>
              <a:gd name="connsiteX5" fmla="*/ 2488 w 1552681"/>
              <a:gd name="connsiteY5" fmla="*/ 762000 h 778479"/>
              <a:gd name="connsiteX6" fmla="*/ 106 w 1552681"/>
              <a:gd name="connsiteY6" fmla="*/ 209550 h 778479"/>
              <a:gd name="connsiteX0" fmla="*/ 106 w 1552681"/>
              <a:gd name="connsiteY0" fmla="*/ 209550 h 773913"/>
              <a:gd name="connsiteX1" fmla="*/ 1171681 w 1552681"/>
              <a:gd name="connsiteY1" fmla="*/ 200025 h 773913"/>
              <a:gd name="connsiteX2" fmla="*/ 1543156 w 1552681"/>
              <a:gd name="connsiteY2" fmla="*/ 0 h 773913"/>
              <a:gd name="connsiteX3" fmla="*/ 1552681 w 1552681"/>
              <a:gd name="connsiteY3" fmla="*/ 609600 h 773913"/>
              <a:gd name="connsiteX4" fmla="*/ 1162156 w 1552681"/>
              <a:gd name="connsiteY4" fmla="*/ 752475 h 773913"/>
              <a:gd name="connsiteX5" fmla="*/ 2488 w 1552681"/>
              <a:gd name="connsiteY5" fmla="*/ 762000 h 773913"/>
              <a:gd name="connsiteX6" fmla="*/ 106 w 1552681"/>
              <a:gd name="connsiteY6" fmla="*/ 209550 h 773913"/>
              <a:gd name="connsiteX0" fmla="*/ 106 w 1552681"/>
              <a:gd name="connsiteY0" fmla="*/ 209550 h 770645"/>
              <a:gd name="connsiteX1" fmla="*/ 1171681 w 1552681"/>
              <a:gd name="connsiteY1" fmla="*/ 200025 h 770645"/>
              <a:gd name="connsiteX2" fmla="*/ 1543156 w 1552681"/>
              <a:gd name="connsiteY2" fmla="*/ 0 h 770645"/>
              <a:gd name="connsiteX3" fmla="*/ 1552681 w 1552681"/>
              <a:gd name="connsiteY3" fmla="*/ 609600 h 770645"/>
              <a:gd name="connsiteX4" fmla="*/ 1162156 w 1552681"/>
              <a:gd name="connsiteY4" fmla="*/ 752475 h 770645"/>
              <a:gd name="connsiteX5" fmla="*/ 2488 w 1552681"/>
              <a:gd name="connsiteY5" fmla="*/ 762000 h 770645"/>
              <a:gd name="connsiteX6" fmla="*/ 106 w 1552681"/>
              <a:gd name="connsiteY6" fmla="*/ 209550 h 770645"/>
              <a:gd name="connsiteX0" fmla="*/ 106 w 1552681"/>
              <a:gd name="connsiteY0" fmla="*/ 209550 h 770645"/>
              <a:gd name="connsiteX1" fmla="*/ 1171681 w 1552681"/>
              <a:gd name="connsiteY1" fmla="*/ 200025 h 770645"/>
              <a:gd name="connsiteX2" fmla="*/ 1543156 w 1552681"/>
              <a:gd name="connsiteY2" fmla="*/ 0 h 770645"/>
              <a:gd name="connsiteX3" fmla="*/ 1552681 w 1552681"/>
              <a:gd name="connsiteY3" fmla="*/ 609600 h 770645"/>
              <a:gd name="connsiteX4" fmla="*/ 1162156 w 1552681"/>
              <a:gd name="connsiteY4" fmla="*/ 752475 h 770645"/>
              <a:gd name="connsiteX5" fmla="*/ 2488 w 1552681"/>
              <a:gd name="connsiteY5" fmla="*/ 762000 h 770645"/>
              <a:gd name="connsiteX6" fmla="*/ 106 w 1552681"/>
              <a:gd name="connsiteY6" fmla="*/ 209550 h 770645"/>
              <a:gd name="connsiteX0" fmla="*/ 106 w 1547919"/>
              <a:gd name="connsiteY0" fmla="*/ 209550 h 770645"/>
              <a:gd name="connsiteX1" fmla="*/ 1171681 w 1547919"/>
              <a:gd name="connsiteY1" fmla="*/ 200025 h 770645"/>
              <a:gd name="connsiteX2" fmla="*/ 1543156 w 1547919"/>
              <a:gd name="connsiteY2" fmla="*/ 0 h 770645"/>
              <a:gd name="connsiteX3" fmla="*/ 1547919 w 1547919"/>
              <a:gd name="connsiteY3" fmla="*/ 592931 h 770645"/>
              <a:gd name="connsiteX4" fmla="*/ 1162156 w 1547919"/>
              <a:gd name="connsiteY4" fmla="*/ 752475 h 770645"/>
              <a:gd name="connsiteX5" fmla="*/ 2488 w 1547919"/>
              <a:gd name="connsiteY5" fmla="*/ 762000 h 770645"/>
              <a:gd name="connsiteX6" fmla="*/ 106 w 1547919"/>
              <a:gd name="connsiteY6" fmla="*/ 209550 h 770645"/>
              <a:gd name="connsiteX0" fmla="*/ 106 w 1547919"/>
              <a:gd name="connsiteY0" fmla="*/ 209550 h 770645"/>
              <a:gd name="connsiteX1" fmla="*/ 1171681 w 1547919"/>
              <a:gd name="connsiteY1" fmla="*/ 200025 h 770645"/>
              <a:gd name="connsiteX2" fmla="*/ 1543156 w 1547919"/>
              <a:gd name="connsiteY2" fmla="*/ 0 h 770645"/>
              <a:gd name="connsiteX3" fmla="*/ 1547919 w 1547919"/>
              <a:gd name="connsiteY3" fmla="*/ 592931 h 770645"/>
              <a:gd name="connsiteX4" fmla="*/ 1162156 w 1547919"/>
              <a:gd name="connsiteY4" fmla="*/ 752475 h 770645"/>
              <a:gd name="connsiteX5" fmla="*/ 2488 w 1547919"/>
              <a:gd name="connsiteY5" fmla="*/ 762000 h 770645"/>
              <a:gd name="connsiteX6" fmla="*/ 106 w 1547919"/>
              <a:gd name="connsiteY6" fmla="*/ 209550 h 770645"/>
              <a:gd name="connsiteX0" fmla="*/ 106 w 1547919"/>
              <a:gd name="connsiteY0" fmla="*/ 209550 h 770645"/>
              <a:gd name="connsiteX1" fmla="*/ 1171681 w 1547919"/>
              <a:gd name="connsiteY1" fmla="*/ 200025 h 770645"/>
              <a:gd name="connsiteX2" fmla="*/ 1543156 w 1547919"/>
              <a:gd name="connsiteY2" fmla="*/ 0 h 770645"/>
              <a:gd name="connsiteX3" fmla="*/ 1547919 w 1547919"/>
              <a:gd name="connsiteY3" fmla="*/ 592931 h 770645"/>
              <a:gd name="connsiteX4" fmla="*/ 1162156 w 1547919"/>
              <a:gd name="connsiteY4" fmla="*/ 752475 h 770645"/>
              <a:gd name="connsiteX5" fmla="*/ 2488 w 1547919"/>
              <a:gd name="connsiteY5" fmla="*/ 762000 h 770645"/>
              <a:gd name="connsiteX6" fmla="*/ 106 w 1547919"/>
              <a:gd name="connsiteY6" fmla="*/ 209550 h 770645"/>
              <a:gd name="connsiteX0" fmla="*/ 106 w 1547919"/>
              <a:gd name="connsiteY0" fmla="*/ 209550 h 770645"/>
              <a:gd name="connsiteX1" fmla="*/ 1171681 w 1547919"/>
              <a:gd name="connsiteY1" fmla="*/ 200025 h 770645"/>
              <a:gd name="connsiteX2" fmla="*/ 1543156 w 1547919"/>
              <a:gd name="connsiteY2" fmla="*/ 0 h 770645"/>
              <a:gd name="connsiteX3" fmla="*/ 1547919 w 1547919"/>
              <a:gd name="connsiteY3" fmla="*/ 592931 h 770645"/>
              <a:gd name="connsiteX4" fmla="*/ 1162156 w 1547919"/>
              <a:gd name="connsiteY4" fmla="*/ 752475 h 770645"/>
              <a:gd name="connsiteX5" fmla="*/ 2488 w 1547919"/>
              <a:gd name="connsiteY5" fmla="*/ 762000 h 770645"/>
              <a:gd name="connsiteX6" fmla="*/ 106 w 1547919"/>
              <a:gd name="connsiteY6" fmla="*/ 209550 h 770645"/>
              <a:gd name="connsiteX0" fmla="*/ 106 w 1547919"/>
              <a:gd name="connsiteY0" fmla="*/ 209550 h 770645"/>
              <a:gd name="connsiteX1" fmla="*/ 1171681 w 1547919"/>
              <a:gd name="connsiteY1" fmla="*/ 200025 h 770645"/>
              <a:gd name="connsiteX2" fmla="*/ 1543156 w 1547919"/>
              <a:gd name="connsiteY2" fmla="*/ 0 h 770645"/>
              <a:gd name="connsiteX3" fmla="*/ 1547919 w 1547919"/>
              <a:gd name="connsiteY3" fmla="*/ 592931 h 770645"/>
              <a:gd name="connsiteX4" fmla="*/ 1162156 w 1547919"/>
              <a:gd name="connsiteY4" fmla="*/ 752475 h 770645"/>
              <a:gd name="connsiteX5" fmla="*/ 2488 w 1547919"/>
              <a:gd name="connsiteY5" fmla="*/ 762000 h 770645"/>
              <a:gd name="connsiteX6" fmla="*/ 106 w 1547919"/>
              <a:gd name="connsiteY6" fmla="*/ 209550 h 770645"/>
              <a:gd name="connsiteX0" fmla="*/ 106 w 1547919"/>
              <a:gd name="connsiteY0" fmla="*/ 209550 h 770645"/>
              <a:gd name="connsiteX1" fmla="*/ 1171681 w 1547919"/>
              <a:gd name="connsiteY1" fmla="*/ 200025 h 770645"/>
              <a:gd name="connsiteX2" fmla="*/ 1543156 w 1547919"/>
              <a:gd name="connsiteY2" fmla="*/ 0 h 770645"/>
              <a:gd name="connsiteX3" fmla="*/ 1547919 w 1547919"/>
              <a:gd name="connsiteY3" fmla="*/ 592931 h 770645"/>
              <a:gd name="connsiteX4" fmla="*/ 1162156 w 1547919"/>
              <a:gd name="connsiteY4" fmla="*/ 752475 h 770645"/>
              <a:gd name="connsiteX5" fmla="*/ 2488 w 1547919"/>
              <a:gd name="connsiteY5" fmla="*/ 762000 h 770645"/>
              <a:gd name="connsiteX6" fmla="*/ 106 w 1547919"/>
              <a:gd name="connsiteY6" fmla="*/ 209550 h 770645"/>
              <a:gd name="connsiteX0" fmla="*/ 106 w 1547919"/>
              <a:gd name="connsiteY0" fmla="*/ 209550 h 770645"/>
              <a:gd name="connsiteX1" fmla="*/ 1169300 w 1547919"/>
              <a:gd name="connsiteY1" fmla="*/ 219075 h 770645"/>
              <a:gd name="connsiteX2" fmla="*/ 1543156 w 1547919"/>
              <a:gd name="connsiteY2" fmla="*/ 0 h 770645"/>
              <a:gd name="connsiteX3" fmla="*/ 1547919 w 1547919"/>
              <a:gd name="connsiteY3" fmla="*/ 592931 h 770645"/>
              <a:gd name="connsiteX4" fmla="*/ 1162156 w 1547919"/>
              <a:gd name="connsiteY4" fmla="*/ 752475 h 770645"/>
              <a:gd name="connsiteX5" fmla="*/ 2488 w 1547919"/>
              <a:gd name="connsiteY5" fmla="*/ 762000 h 770645"/>
              <a:gd name="connsiteX6" fmla="*/ 106 w 1547919"/>
              <a:gd name="connsiteY6" fmla="*/ 209550 h 770645"/>
              <a:gd name="connsiteX0" fmla="*/ 106 w 1547919"/>
              <a:gd name="connsiteY0" fmla="*/ 209550 h 770645"/>
              <a:gd name="connsiteX1" fmla="*/ 1176444 w 1547919"/>
              <a:gd name="connsiteY1" fmla="*/ 207169 h 770645"/>
              <a:gd name="connsiteX2" fmla="*/ 1543156 w 1547919"/>
              <a:gd name="connsiteY2" fmla="*/ 0 h 770645"/>
              <a:gd name="connsiteX3" fmla="*/ 1547919 w 1547919"/>
              <a:gd name="connsiteY3" fmla="*/ 592931 h 770645"/>
              <a:gd name="connsiteX4" fmla="*/ 1162156 w 1547919"/>
              <a:gd name="connsiteY4" fmla="*/ 752475 h 770645"/>
              <a:gd name="connsiteX5" fmla="*/ 2488 w 1547919"/>
              <a:gd name="connsiteY5" fmla="*/ 762000 h 770645"/>
              <a:gd name="connsiteX6" fmla="*/ 106 w 1547919"/>
              <a:gd name="connsiteY6" fmla="*/ 209550 h 770645"/>
              <a:gd name="connsiteX0" fmla="*/ 106 w 1547919"/>
              <a:gd name="connsiteY0" fmla="*/ 209550 h 770645"/>
              <a:gd name="connsiteX1" fmla="*/ 1176444 w 1547919"/>
              <a:gd name="connsiteY1" fmla="*/ 207169 h 770645"/>
              <a:gd name="connsiteX2" fmla="*/ 1543156 w 1547919"/>
              <a:gd name="connsiteY2" fmla="*/ 0 h 770645"/>
              <a:gd name="connsiteX3" fmla="*/ 1547919 w 1547919"/>
              <a:gd name="connsiteY3" fmla="*/ 592931 h 770645"/>
              <a:gd name="connsiteX4" fmla="*/ 1162156 w 1547919"/>
              <a:gd name="connsiteY4" fmla="*/ 752475 h 770645"/>
              <a:gd name="connsiteX5" fmla="*/ 2488 w 1547919"/>
              <a:gd name="connsiteY5" fmla="*/ 762000 h 770645"/>
              <a:gd name="connsiteX6" fmla="*/ 106 w 1547919"/>
              <a:gd name="connsiteY6" fmla="*/ 209550 h 770645"/>
              <a:gd name="connsiteX0" fmla="*/ 106 w 1547919"/>
              <a:gd name="connsiteY0" fmla="*/ 209550 h 769517"/>
              <a:gd name="connsiteX1" fmla="*/ 1176444 w 1547919"/>
              <a:gd name="connsiteY1" fmla="*/ 207169 h 769517"/>
              <a:gd name="connsiteX2" fmla="*/ 1543156 w 1547919"/>
              <a:gd name="connsiteY2" fmla="*/ 0 h 769517"/>
              <a:gd name="connsiteX3" fmla="*/ 1547919 w 1547919"/>
              <a:gd name="connsiteY3" fmla="*/ 592931 h 769517"/>
              <a:gd name="connsiteX4" fmla="*/ 1164537 w 1547919"/>
              <a:gd name="connsiteY4" fmla="*/ 747712 h 769517"/>
              <a:gd name="connsiteX5" fmla="*/ 2488 w 1547919"/>
              <a:gd name="connsiteY5" fmla="*/ 762000 h 769517"/>
              <a:gd name="connsiteX6" fmla="*/ 106 w 1547919"/>
              <a:gd name="connsiteY6" fmla="*/ 209550 h 769517"/>
              <a:gd name="connsiteX0" fmla="*/ 106 w 1547919"/>
              <a:gd name="connsiteY0" fmla="*/ 209550 h 769517"/>
              <a:gd name="connsiteX1" fmla="*/ 1176444 w 1547919"/>
              <a:gd name="connsiteY1" fmla="*/ 207169 h 769517"/>
              <a:gd name="connsiteX2" fmla="*/ 1543156 w 1547919"/>
              <a:gd name="connsiteY2" fmla="*/ 0 h 769517"/>
              <a:gd name="connsiteX3" fmla="*/ 1547919 w 1547919"/>
              <a:gd name="connsiteY3" fmla="*/ 592931 h 769517"/>
              <a:gd name="connsiteX4" fmla="*/ 1164537 w 1547919"/>
              <a:gd name="connsiteY4" fmla="*/ 747712 h 769517"/>
              <a:gd name="connsiteX5" fmla="*/ 2488 w 1547919"/>
              <a:gd name="connsiteY5" fmla="*/ 762000 h 769517"/>
              <a:gd name="connsiteX6" fmla="*/ 106 w 1547919"/>
              <a:gd name="connsiteY6" fmla="*/ 209550 h 769517"/>
              <a:gd name="connsiteX0" fmla="*/ 285752 w 1833565"/>
              <a:gd name="connsiteY0" fmla="*/ 209550 h 769517"/>
              <a:gd name="connsiteX1" fmla="*/ 1462090 w 1833565"/>
              <a:gd name="connsiteY1" fmla="*/ 207169 h 769517"/>
              <a:gd name="connsiteX2" fmla="*/ 1828802 w 1833565"/>
              <a:gd name="connsiteY2" fmla="*/ 0 h 769517"/>
              <a:gd name="connsiteX3" fmla="*/ 1833565 w 1833565"/>
              <a:gd name="connsiteY3" fmla="*/ 592931 h 769517"/>
              <a:gd name="connsiteX4" fmla="*/ 1450183 w 1833565"/>
              <a:gd name="connsiteY4" fmla="*/ 747712 h 769517"/>
              <a:gd name="connsiteX5" fmla="*/ 288134 w 1833565"/>
              <a:gd name="connsiteY5" fmla="*/ 762000 h 769517"/>
              <a:gd name="connsiteX6" fmla="*/ 1 w 1833565"/>
              <a:gd name="connsiteY6" fmla="*/ 492919 h 769517"/>
              <a:gd name="connsiteX7" fmla="*/ 285752 w 1833565"/>
              <a:gd name="connsiteY7" fmla="*/ 209550 h 769517"/>
              <a:gd name="connsiteX0" fmla="*/ 285752 w 1833565"/>
              <a:gd name="connsiteY0" fmla="*/ 209550 h 769517"/>
              <a:gd name="connsiteX1" fmla="*/ 1462090 w 1833565"/>
              <a:gd name="connsiteY1" fmla="*/ 207169 h 769517"/>
              <a:gd name="connsiteX2" fmla="*/ 1828802 w 1833565"/>
              <a:gd name="connsiteY2" fmla="*/ 0 h 769517"/>
              <a:gd name="connsiteX3" fmla="*/ 1833565 w 1833565"/>
              <a:gd name="connsiteY3" fmla="*/ 602456 h 769517"/>
              <a:gd name="connsiteX4" fmla="*/ 1450183 w 1833565"/>
              <a:gd name="connsiteY4" fmla="*/ 747712 h 769517"/>
              <a:gd name="connsiteX5" fmla="*/ 288134 w 1833565"/>
              <a:gd name="connsiteY5" fmla="*/ 762000 h 769517"/>
              <a:gd name="connsiteX6" fmla="*/ 1 w 1833565"/>
              <a:gd name="connsiteY6" fmla="*/ 492919 h 769517"/>
              <a:gd name="connsiteX7" fmla="*/ 285752 w 1833565"/>
              <a:gd name="connsiteY7" fmla="*/ 209550 h 769517"/>
              <a:gd name="connsiteX0" fmla="*/ 308852 w 1833565"/>
              <a:gd name="connsiteY0" fmla="*/ 201299 h 769517"/>
              <a:gd name="connsiteX1" fmla="*/ 1462090 w 1833565"/>
              <a:gd name="connsiteY1" fmla="*/ 207169 h 769517"/>
              <a:gd name="connsiteX2" fmla="*/ 1828802 w 1833565"/>
              <a:gd name="connsiteY2" fmla="*/ 0 h 769517"/>
              <a:gd name="connsiteX3" fmla="*/ 1833565 w 1833565"/>
              <a:gd name="connsiteY3" fmla="*/ 602456 h 769517"/>
              <a:gd name="connsiteX4" fmla="*/ 1450183 w 1833565"/>
              <a:gd name="connsiteY4" fmla="*/ 747712 h 769517"/>
              <a:gd name="connsiteX5" fmla="*/ 288134 w 1833565"/>
              <a:gd name="connsiteY5" fmla="*/ 762000 h 769517"/>
              <a:gd name="connsiteX6" fmla="*/ 1 w 1833565"/>
              <a:gd name="connsiteY6" fmla="*/ 492919 h 769517"/>
              <a:gd name="connsiteX7" fmla="*/ 308852 w 1833565"/>
              <a:gd name="connsiteY7" fmla="*/ 201299 h 769517"/>
              <a:gd name="connsiteX0" fmla="*/ 308852 w 1833565"/>
              <a:gd name="connsiteY0" fmla="*/ 201299 h 769517"/>
              <a:gd name="connsiteX1" fmla="*/ 1462090 w 1833565"/>
              <a:gd name="connsiteY1" fmla="*/ 207169 h 769517"/>
              <a:gd name="connsiteX2" fmla="*/ 1828802 w 1833565"/>
              <a:gd name="connsiteY2" fmla="*/ 0 h 769517"/>
              <a:gd name="connsiteX3" fmla="*/ 1833565 w 1833565"/>
              <a:gd name="connsiteY3" fmla="*/ 602456 h 769517"/>
              <a:gd name="connsiteX4" fmla="*/ 1450183 w 1833565"/>
              <a:gd name="connsiteY4" fmla="*/ 747712 h 769517"/>
              <a:gd name="connsiteX5" fmla="*/ 288134 w 1833565"/>
              <a:gd name="connsiteY5" fmla="*/ 762000 h 769517"/>
              <a:gd name="connsiteX6" fmla="*/ 1 w 1833565"/>
              <a:gd name="connsiteY6" fmla="*/ 492919 h 769517"/>
              <a:gd name="connsiteX7" fmla="*/ 308852 w 1833565"/>
              <a:gd name="connsiteY7" fmla="*/ 201299 h 769517"/>
              <a:gd name="connsiteX0" fmla="*/ 308852 w 1833565"/>
              <a:gd name="connsiteY0" fmla="*/ 201299 h 769517"/>
              <a:gd name="connsiteX1" fmla="*/ 1465940 w 1833565"/>
              <a:gd name="connsiteY1" fmla="*/ 198919 h 769517"/>
              <a:gd name="connsiteX2" fmla="*/ 1828802 w 1833565"/>
              <a:gd name="connsiteY2" fmla="*/ 0 h 769517"/>
              <a:gd name="connsiteX3" fmla="*/ 1833565 w 1833565"/>
              <a:gd name="connsiteY3" fmla="*/ 602456 h 769517"/>
              <a:gd name="connsiteX4" fmla="*/ 1450183 w 1833565"/>
              <a:gd name="connsiteY4" fmla="*/ 747712 h 769517"/>
              <a:gd name="connsiteX5" fmla="*/ 288134 w 1833565"/>
              <a:gd name="connsiteY5" fmla="*/ 762000 h 769517"/>
              <a:gd name="connsiteX6" fmla="*/ 1 w 1833565"/>
              <a:gd name="connsiteY6" fmla="*/ 492919 h 769517"/>
              <a:gd name="connsiteX7" fmla="*/ 308852 w 1833565"/>
              <a:gd name="connsiteY7" fmla="*/ 201299 h 769517"/>
              <a:gd name="connsiteX0" fmla="*/ 308852 w 1833565"/>
              <a:gd name="connsiteY0" fmla="*/ 201299 h 769517"/>
              <a:gd name="connsiteX1" fmla="*/ 1465940 w 1833565"/>
              <a:gd name="connsiteY1" fmla="*/ 198919 h 769517"/>
              <a:gd name="connsiteX2" fmla="*/ 1828802 w 1833565"/>
              <a:gd name="connsiteY2" fmla="*/ 0 h 769517"/>
              <a:gd name="connsiteX3" fmla="*/ 1833565 w 1833565"/>
              <a:gd name="connsiteY3" fmla="*/ 602456 h 769517"/>
              <a:gd name="connsiteX4" fmla="*/ 1450183 w 1833565"/>
              <a:gd name="connsiteY4" fmla="*/ 747712 h 769517"/>
              <a:gd name="connsiteX5" fmla="*/ 288134 w 1833565"/>
              <a:gd name="connsiteY5" fmla="*/ 762000 h 769517"/>
              <a:gd name="connsiteX6" fmla="*/ 1 w 1833565"/>
              <a:gd name="connsiteY6" fmla="*/ 492919 h 769517"/>
              <a:gd name="connsiteX7" fmla="*/ 308852 w 1833565"/>
              <a:gd name="connsiteY7" fmla="*/ 201299 h 769517"/>
              <a:gd name="connsiteX0" fmla="*/ 308852 w 1833565"/>
              <a:gd name="connsiteY0" fmla="*/ 201299 h 778726"/>
              <a:gd name="connsiteX1" fmla="*/ 1465940 w 1833565"/>
              <a:gd name="connsiteY1" fmla="*/ 198919 h 778726"/>
              <a:gd name="connsiteX2" fmla="*/ 1828802 w 1833565"/>
              <a:gd name="connsiteY2" fmla="*/ 0 h 778726"/>
              <a:gd name="connsiteX3" fmla="*/ 1833565 w 1833565"/>
              <a:gd name="connsiteY3" fmla="*/ 602456 h 778726"/>
              <a:gd name="connsiteX4" fmla="*/ 1450183 w 1833565"/>
              <a:gd name="connsiteY4" fmla="*/ 747712 h 778726"/>
              <a:gd name="connsiteX5" fmla="*/ 303534 w 1833565"/>
              <a:gd name="connsiteY5" fmla="*/ 773001 h 778726"/>
              <a:gd name="connsiteX6" fmla="*/ 1 w 1833565"/>
              <a:gd name="connsiteY6" fmla="*/ 492919 h 778726"/>
              <a:gd name="connsiteX7" fmla="*/ 308852 w 1833565"/>
              <a:gd name="connsiteY7" fmla="*/ 201299 h 778726"/>
              <a:gd name="connsiteX0" fmla="*/ 308852 w 1833565"/>
              <a:gd name="connsiteY0" fmla="*/ 201299 h 778726"/>
              <a:gd name="connsiteX1" fmla="*/ 1465940 w 1833565"/>
              <a:gd name="connsiteY1" fmla="*/ 198919 h 778726"/>
              <a:gd name="connsiteX2" fmla="*/ 1828802 w 1833565"/>
              <a:gd name="connsiteY2" fmla="*/ 0 h 778726"/>
              <a:gd name="connsiteX3" fmla="*/ 1833565 w 1833565"/>
              <a:gd name="connsiteY3" fmla="*/ 602456 h 778726"/>
              <a:gd name="connsiteX4" fmla="*/ 1450183 w 1833565"/>
              <a:gd name="connsiteY4" fmla="*/ 747712 h 778726"/>
              <a:gd name="connsiteX5" fmla="*/ 303534 w 1833565"/>
              <a:gd name="connsiteY5" fmla="*/ 773001 h 778726"/>
              <a:gd name="connsiteX6" fmla="*/ 1 w 1833565"/>
              <a:gd name="connsiteY6" fmla="*/ 520421 h 778726"/>
              <a:gd name="connsiteX7" fmla="*/ 308852 w 1833565"/>
              <a:gd name="connsiteY7" fmla="*/ 201299 h 778726"/>
              <a:gd name="connsiteX0" fmla="*/ 308852 w 1833565"/>
              <a:gd name="connsiteY0" fmla="*/ 201299 h 778726"/>
              <a:gd name="connsiteX1" fmla="*/ 1465940 w 1833565"/>
              <a:gd name="connsiteY1" fmla="*/ 198919 h 778726"/>
              <a:gd name="connsiteX2" fmla="*/ 1828802 w 1833565"/>
              <a:gd name="connsiteY2" fmla="*/ 0 h 778726"/>
              <a:gd name="connsiteX3" fmla="*/ 1833565 w 1833565"/>
              <a:gd name="connsiteY3" fmla="*/ 602456 h 778726"/>
              <a:gd name="connsiteX4" fmla="*/ 1450183 w 1833565"/>
              <a:gd name="connsiteY4" fmla="*/ 747712 h 778726"/>
              <a:gd name="connsiteX5" fmla="*/ 303534 w 1833565"/>
              <a:gd name="connsiteY5" fmla="*/ 773001 h 778726"/>
              <a:gd name="connsiteX6" fmla="*/ 1 w 1833565"/>
              <a:gd name="connsiteY6" fmla="*/ 492919 h 778726"/>
              <a:gd name="connsiteX7" fmla="*/ 308852 w 1833565"/>
              <a:gd name="connsiteY7" fmla="*/ 201299 h 778726"/>
              <a:gd name="connsiteX0" fmla="*/ 308852 w 1833565"/>
              <a:gd name="connsiteY0" fmla="*/ 201299 h 783629"/>
              <a:gd name="connsiteX1" fmla="*/ 1465940 w 1833565"/>
              <a:gd name="connsiteY1" fmla="*/ 198919 h 783629"/>
              <a:gd name="connsiteX2" fmla="*/ 1828802 w 1833565"/>
              <a:gd name="connsiteY2" fmla="*/ 0 h 783629"/>
              <a:gd name="connsiteX3" fmla="*/ 1833565 w 1833565"/>
              <a:gd name="connsiteY3" fmla="*/ 602456 h 783629"/>
              <a:gd name="connsiteX4" fmla="*/ 1454033 w 1833565"/>
              <a:gd name="connsiteY4" fmla="*/ 769713 h 783629"/>
              <a:gd name="connsiteX5" fmla="*/ 303534 w 1833565"/>
              <a:gd name="connsiteY5" fmla="*/ 773001 h 783629"/>
              <a:gd name="connsiteX6" fmla="*/ 1 w 1833565"/>
              <a:gd name="connsiteY6" fmla="*/ 492919 h 783629"/>
              <a:gd name="connsiteX7" fmla="*/ 308852 w 1833565"/>
              <a:gd name="connsiteY7" fmla="*/ 201299 h 783629"/>
              <a:gd name="connsiteX0" fmla="*/ 308852 w 1833565"/>
              <a:gd name="connsiteY0" fmla="*/ 201299 h 781430"/>
              <a:gd name="connsiteX1" fmla="*/ 1465940 w 1833565"/>
              <a:gd name="connsiteY1" fmla="*/ 198919 h 781430"/>
              <a:gd name="connsiteX2" fmla="*/ 1828802 w 1833565"/>
              <a:gd name="connsiteY2" fmla="*/ 0 h 781430"/>
              <a:gd name="connsiteX3" fmla="*/ 1833565 w 1833565"/>
              <a:gd name="connsiteY3" fmla="*/ 602456 h 781430"/>
              <a:gd name="connsiteX4" fmla="*/ 1454033 w 1833565"/>
              <a:gd name="connsiteY4" fmla="*/ 769713 h 781430"/>
              <a:gd name="connsiteX5" fmla="*/ 303534 w 1833565"/>
              <a:gd name="connsiteY5" fmla="*/ 773001 h 781430"/>
              <a:gd name="connsiteX6" fmla="*/ 1 w 1833565"/>
              <a:gd name="connsiteY6" fmla="*/ 492919 h 781430"/>
              <a:gd name="connsiteX7" fmla="*/ 308852 w 1833565"/>
              <a:gd name="connsiteY7" fmla="*/ 201299 h 781430"/>
              <a:gd name="connsiteX0" fmla="*/ 308852 w 1833565"/>
              <a:gd name="connsiteY0" fmla="*/ 201299 h 774115"/>
              <a:gd name="connsiteX1" fmla="*/ 1465940 w 1833565"/>
              <a:gd name="connsiteY1" fmla="*/ 198919 h 774115"/>
              <a:gd name="connsiteX2" fmla="*/ 1828802 w 1833565"/>
              <a:gd name="connsiteY2" fmla="*/ 0 h 774115"/>
              <a:gd name="connsiteX3" fmla="*/ 1833565 w 1833565"/>
              <a:gd name="connsiteY3" fmla="*/ 602456 h 774115"/>
              <a:gd name="connsiteX4" fmla="*/ 1454033 w 1833565"/>
              <a:gd name="connsiteY4" fmla="*/ 769713 h 774115"/>
              <a:gd name="connsiteX5" fmla="*/ 303534 w 1833565"/>
              <a:gd name="connsiteY5" fmla="*/ 773001 h 774115"/>
              <a:gd name="connsiteX6" fmla="*/ 1 w 1833565"/>
              <a:gd name="connsiteY6" fmla="*/ 492919 h 774115"/>
              <a:gd name="connsiteX7" fmla="*/ 308852 w 1833565"/>
              <a:gd name="connsiteY7" fmla="*/ 201299 h 774115"/>
              <a:gd name="connsiteX0" fmla="*/ 308852 w 1833565"/>
              <a:gd name="connsiteY0" fmla="*/ 201299 h 774115"/>
              <a:gd name="connsiteX1" fmla="*/ 1465940 w 1833565"/>
              <a:gd name="connsiteY1" fmla="*/ 198919 h 774115"/>
              <a:gd name="connsiteX2" fmla="*/ 1828802 w 1833565"/>
              <a:gd name="connsiteY2" fmla="*/ 0 h 774115"/>
              <a:gd name="connsiteX3" fmla="*/ 1833565 w 1833565"/>
              <a:gd name="connsiteY3" fmla="*/ 602456 h 774115"/>
              <a:gd name="connsiteX4" fmla="*/ 1454033 w 1833565"/>
              <a:gd name="connsiteY4" fmla="*/ 769713 h 774115"/>
              <a:gd name="connsiteX5" fmla="*/ 303534 w 1833565"/>
              <a:gd name="connsiteY5" fmla="*/ 773001 h 774115"/>
              <a:gd name="connsiteX6" fmla="*/ 1 w 1833565"/>
              <a:gd name="connsiteY6" fmla="*/ 492919 h 774115"/>
              <a:gd name="connsiteX7" fmla="*/ 308852 w 1833565"/>
              <a:gd name="connsiteY7" fmla="*/ 201299 h 774115"/>
              <a:gd name="connsiteX0" fmla="*/ 308852 w 1833565"/>
              <a:gd name="connsiteY0" fmla="*/ 118793 h 691609"/>
              <a:gd name="connsiteX1" fmla="*/ 1465940 w 1833565"/>
              <a:gd name="connsiteY1" fmla="*/ 116413 h 691609"/>
              <a:gd name="connsiteX2" fmla="*/ 1821102 w 1833565"/>
              <a:gd name="connsiteY2" fmla="*/ 0 h 691609"/>
              <a:gd name="connsiteX3" fmla="*/ 1833565 w 1833565"/>
              <a:gd name="connsiteY3" fmla="*/ 519950 h 691609"/>
              <a:gd name="connsiteX4" fmla="*/ 1454033 w 1833565"/>
              <a:gd name="connsiteY4" fmla="*/ 687207 h 691609"/>
              <a:gd name="connsiteX5" fmla="*/ 303534 w 1833565"/>
              <a:gd name="connsiteY5" fmla="*/ 690495 h 691609"/>
              <a:gd name="connsiteX6" fmla="*/ 1 w 1833565"/>
              <a:gd name="connsiteY6" fmla="*/ 410413 h 691609"/>
              <a:gd name="connsiteX7" fmla="*/ 308852 w 1833565"/>
              <a:gd name="connsiteY7" fmla="*/ 118793 h 691609"/>
              <a:gd name="connsiteX0" fmla="*/ 308852 w 1825865"/>
              <a:gd name="connsiteY0" fmla="*/ 118793 h 691609"/>
              <a:gd name="connsiteX1" fmla="*/ 1465940 w 1825865"/>
              <a:gd name="connsiteY1" fmla="*/ 116413 h 691609"/>
              <a:gd name="connsiteX2" fmla="*/ 1821102 w 1825865"/>
              <a:gd name="connsiteY2" fmla="*/ 0 h 691609"/>
              <a:gd name="connsiteX3" fmla="*/ 1825865 w 1825865"/>
              <a:gd name="connsiteY3" fmla="*/ 528201 h 691609"/>
              <a:gd name="connsiteX4" fmla="*/ 1454033 w 1825865"/>
              <a:gd name="connsiteY4" fmla="*/ 687207 h 691609"/>
              <a:gd name="connsiteX5" fmla="*/ 303534 w 1825865"/>
              <a:gd name="connsiteY5" fmla="*/ 690495 h 691609"/>
              <a:gd name="connsiteX6" fmla="*/ 1 w 1825865"/>
              <a:gd name="connsiteY6" fmla="*/ 410413 h 691609"/>
              <a:gd name="connsiteX7" fmla="*/ 308852 w 1825865"/>
              <a:gd name="connsiteY7" fmla="*/ 118793 h 691609"/>
              <a:gd name="connsiteX0" fmla="*/ 308852 w 1825865"/>
              <a:gd name="connsiteY0" fmla="*/ 118793 h 691609"/>
              <a:gd name="connsiteX1" fmla="*/ 1465940 w 1825865"/>
              <a:gd name="connsiteY1" fmla="*/ 116413 h 691609"/>
              <a:gd name="connsiteX2" fmla="*/ 1821102 w 1825865"/>
              <a:gd name="connsiteY2" fmla="*/ 0 h 691609"/>
              <a:gd name="connsiteX3" fmla="*/ 1825865 w 1825865"/>
              <a:gd name="connsiteY3" fmla="*/ 528201 h 691609"/>
              <a:gd name="connsiteX4" fmla="*/ 1454033 w 1825865"/>
              <a:gd name="connsiteY4" fmla="*/ 687207 h 691609"/>
              <a:gd name="connsiteX5" fmla="*/ 303534 w 1825865"/>
              <a:gd name="connsiteY5" fmla="*/ 690495 h 691609"/>
              <a:gd name="connsiteX6" fmla="*/ 1 w 1825865"/>
              <a:gd name="connsiteY6" fmla="*/ 410413 h 691609"/>
              <a:gd name="connsiteX7" fmla="*/ 308852 w 1825865"/>
              <a:gd name="connsiteY7" fmla="*/ 118793 h 691609"/>
              <a:gd name="connsiteX0" fmla="*/ 308852 w 1825865"/>
              <a:gd name="connsiteY0" fmla="*/ 118793 h 691609"/>
              <a:gd name="connsiteX1" fmla="*/ 1465940 w 1825865"/>
              <a:gd name="connsiteY1" fmla="*/ 116413 h 691609"/>
              <a:gd name="connsiteX2" fmla="*/ 1821102 w 1825865"/>
              <a:gd name="connsiteY2" fmla="*/ 0 h 691609"/>
              <a:gd name="connsiteX3" fmla="*/ 1825865 w 1825865"/>
              <a:gd name="connsiteY3" fmla="*/ 528201 h 691609"/>
              <a:gd name="connsiteX4" fmla="*/ 1454033 w 1825865"/>
              <a:gd name="connsiteY4" fmla="*/ 687207 h 691609"/>
              <a:gd name="connsiteX5" fmla="*/ 303534 w 1825865"/>
              <a:gd name="connsiteY5" fmla="*/ 690495 h 691609"/>
              <a:gd name="connsiteX6" fmla="*/ 1 w 1825865"/>
              <a:gd name="connsiteY6" fmla="*/ 410413 h 691609"/>
              <a:gd name="connsiteX7" fmla="*/ 308852 w 1825865"/>
              <a:gd name="connsiteY7" fmla="*/ 118793 h 691609"/>
              <a:gd name="connsiteX0" fmla="*/ 308852 w 1829715"/>
              <a:gd name="connsiteY0" fmla="*/ 118793 h 691609"/>
              <a:gd name="connsiteX1" fmla="*/ 1465940 w 1829715"/>
              <a:gd name="connsiteY1" fmla="*/ 116413 h 691609"/>
              <a:gd name="connsiteX2" fmla="*/ 1821102 w 1829715"/>
              <a:gd name="connsiteY2" fmla="*/ 0 h 691609"/>
              <a:gd name="connsiteX3" fmla="*/ 1829715 w 1829715"/>
              <a:gd name="connsiteY3" fmla="*/ 533701 h 691609"/>
              <a:gd name="connsiteX4" fmla="*/ 1454033 w 1829715"/>
              <a:gd name="connsiteY4" fmla="*/ 687207 h 691609"/>
              <a:gd name="connsiteX5" fmla="*/ 303534 w 1829715"/>
              <a:gd name="connsiteY5" fmla="*/ 690495 h 691609"/>
              <a:gd name="connsiteX6" fmla="*/ 1 w 1829715"/>
              <a:gd name="connsiteY6" fmla="*/ 410413 h 691609"/>
              <a:gd name="connsiteX7" fmla="*/ 308852 w 1829715"/>
              <a:gd name="connsiteY7" fmla="*/ 118793 h 691609"/>
              <a:gd name="connsiteX0" fmla="*/ 308852 w 1829715"/>
              <a:gd name="connsiteY0" fmla="*/ 118793 h 691609"/>
              <a:gd name="connsiteX1" fmla="*/ 1465940 w 1829715"/>
              <a:gd name="connsiteY1" fmla="*/ 116413 h 691609"/>
              <a:gd name="connsiteX2" fmla="*/ 1821102 w 1829715"/>
              <a:gd name="connsiteY2" fmla="*/ 0 h 691609"/>
              <a:gd name="connsiteX3" fmla="*/ 1829715 w 1829715"/>
              <a:gd name="connsiteY3" fmla="*/ 533701 h 691609"/>
              <a:gd name="connsiteX4" fmla="*/ 1454033 w 1829715"/>
              <a:gd name="connsiteY4" fmla="*/ 687207 h 691609"/>
              <a:gd name="connsiteX5" fmla="*/ 303534 w 1829715"/>
              <a:gd name="connsiteY5" fmla="*/ 690495 h 691609"/>
              <a:gd name="connsiteX6" fmla="*/ 1 w 1829715"/>
              <a:gd name="connsiteY6" fmla="*/ 410413 h 691609"/>
              <a:gd name="connsiteX7" fmla="*/ 308852 w 1829715"/>
              <a:gd name="connsiteY7" fmla="*/ 118793 h 691609"/>
              <a:gd name="connsiteX0" fmla="*/ 308852 w 1829715"/>
              <a:gd name="connsiteY0" fmla="*/ 118793 h 691609"/>
              <a:gd name="connsiteX1" fmla="*/ 1465940 w 1829715"/>
              <a:gd name="connsiteY1" fmla="*/ 116413 h 691609"/>
              <a:gd name="connsiteX2" fmla="*/ 1821102 w 1829715"/>
              <a:gd name="connsiteY2" fmla="*/ 0 h 691609"/>
              <a:gd name="connsiteX3" fmla="*/ 1829715 w 1829715"/>
              <a:gd name="connsiteY3" fmla="*/ 533701 h 691609"/>
              <a:gd name="connsiteX4" fmla="*/ 1454033 w 1829715"/>
              <a:gd name="connsiteY4" fmla="*/ 687207 h 691609"/>
              <a:gd name="connsiteX5" fmla="*/ 303534 w 1829715"/>
              <a:gd name="connsiteY5" fmla="*/ 690495 h 691609"/>
              <a:gd name="connsiteX6" fmla="*/ 1 w 1829715"/>
              <a:gd name="connsiteY6" fmla="*/ 410413 h 691609"/>
              <a:gd name="connsiteX7" fmla="*/ 308852 w 1829715"/>
              <a:gd name="connsiteY7" fmla="*/ 118793 h 691609"/>
              <a:gd name="connsiteX0" fmla="*/ 308852 w 1829715"/>
              <a:gd name="connsiteY0" fmla="*/ 118793 h 691609"/>
              <a:gd name="connsiteX1" fmla="*/ 1465940 w 1829715"/>
              <a:gd name="connsiteY1" fmla="*/ 116413 h 691609"/>
              <a:gd name="connsiteX2" fmla="*/ 1821102 w 1829715"/>
              <a:gd name="connsiteY2" fmla="*/ 0 h 691609"/>
              <a:gd name="connsiteX3" fmla="*/ 1829715 w 1829715"/>
              <a:gd name="connsiteY3" fmla="*/ 533701 h 691609"/>
              <a:gd name="connsiteX4" fmla="*/ 1454033 w 1829715"/>
              <a:gd name="connsiteY4" fmla="*/ 687207 h 691609"/>
              <a:gd name="connsiteX5" fmla="*/ 303534 w 1829715"/>
              <a:gd name="connsiteY5" fmla="*/ 690495 h 691609"/>
              <a:gd name="connsiteX6" fmla="*/ 1 w 1829715"/>
              <a:gd name="connsiteY6" fmla="*/ 410413 h 691609"/>
              <a:gd name="connsiteX7" fmla="*/ 308852 w 1829715"/>
              <a:gd name="connsiteY7" fmla="*/ 118793 h 69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9715" h="691609">
                <a:moveTo>
                  <a:pt x="308852" y="118793"/>
                </a:moveTo>
                <a:lnTo>
                  <a:pt x="1465940" y="116413"/>
                </a:lnTo>
                <a:cubicBezTo>
                  <a:pt x="1657713" y="117241"/>
                  <a:pt x="1774271" y="101601"/>
                  <a:pt x="1821102" y="0"/>
                </a:cubicBezTo>
                <a:cubicBezTo>
                  <a:pt x="1822690" y="194894"/>
                  <a:pt x="1828127" y="388311"/>
                  <a:pt x="1829715" y="533701"/>
                </a:cubicBezTo>
                <a:cubicBezTo>
                  <a:pt x="1745264" y="656677"/>
                  <a:pt x="1621910" y="661806"/>
                  <a:pt x="1454033" y="687207"/>
                </a:cubicBezTo>
                <a:cubicBezTo>
                  <a:pt x="1166893" y="692451"/>
                  <a:pt x="843598" y="692250"/>
                  <a:pt x="303534" y="690495"/>
                </a:cubicBezTo>
                <a:cubicBezTo>
                  <a:pt x="109859" y="647236"/>
                  <a:pt x="398" y="502488"/>
                  <a:pt x="1" y="410413"/>
                </a:cubicBezTo>
                <a:cubicBezTo>
                  <a:pt x="-396" y="318338"/>
                  <a:pt x="113193" y="165624"/>
                  <a:pt x="308852" y="118793"/>
                </a:cubicBezTo>
                <a:close/>
              </a:path>
            </a:pathLst>
          </a:custGeom>
          <a:gradFill flip="none" rotWithShape="1">
            <a:gsLst>
              <a:gs pos="0">
                <a:schemeClr val="bg1">
                  <a:lumMod val="65000"/>
                </a:schemeClr>
              </a:gs>
              <a:gs pos="100000">
                <a:schemeClr val="bg1">
                  <a:lumMod val="95000"/>
                </a:schemeClr>
              </a:gs>
            </a:gsLst>
            <a:lin ang="108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buClrTx/>
              <a:buFontTx/>
              <a:buNone/>
            </a:pPr>
            <a:endParaRPr lang="en-GB" sz="1800" b="0">
              <a:solidFill>
                <a:prstClr val="white"/>
              </a:solidFill>
            </a:endParaRPr>
          </a:p>
        </p:txBody>
      </p:sp>
      <p:cxnSp>
        <p:nvCxnSpPr>
          <p:cNvPr id="10" name="Straight Connector 9"/>
          <p:cNvCxnSpPr/>
          <p:nvPr/>
        </p:nvCxnSpPr>
        <p:spPr>
          <a:xfrm>
            <a:off x="304800" y="914400"/>
            <a:ext cx="8153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6477000"/>
            <a:ext cx="91440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4869895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chemeClr val="tx2"/>
            </a:solidFill>
          </a:ln>
        </p:spPr>
        <p:txBody>
          <a:bodyPr/>
          <a:lstStyle/>
          <a:p>
            <a:pPr lvl="0"/>
            <a:r>
              <a:rPr lang="en-IN" dirty="0" smtClean="0"/>
              <a:t>THANK YOU</a:t>
            </a:r>
            <a:endParaRPr lang="en-IN" dirty="0"/>
          </a:p>
        </p:txBody>
      </p:sp>
    </p:spTree>
    <p:extLst>
      <p:ext uri="{BB962C8B-B14F-4D97-AF65-F5344CB8AC3E}">
        <p14:creationId xmlns:p14="http://schemas.microsoft.com/office/powerpoint/2010/main" xmlns="" val="2439484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04800"/>
            <a:ext cx="8382000" cy="62484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alpha val="54000"/>
                </a:schemeClr>
              </a:solidFill>
            </a:endParaRPr>
          </a:p>
        </p:txBody>
      </p:sp>
      <p:sp>
        <p:nvSpPr>
          <p:cNvPr id="4" name="Rectangle 3"/>
          <p:cNvSpPr/>
          <p:nvPr/>
        </p:nvSpPr>
        <p:spPr>
          <a:xfrm>
            <a:off x="457200" y="944303"/>
            <a:ext cx="1573726" cy="5056465"/>
          </a:xfrm>
          <a:prstGeom prst="rect">
            <a:avLst/>
          </a:prstGeom>
          <a:solidFill>
            <a:srgbClr val="00206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IN" sz="1400" b="1" kern="0" dirty="0" smtClean="0">
                <a:solidFill>
                  <a:srgbClr val="FFFFFF"/>
                </a:solidFill>
                <a:latin typeface="Arial" pitchFamily="34" charset="0"/>
                <a:ea typeface="굴림"/>
                <a:cs typeface="Arial" pitchFamily="34" charset="0"/>
              </a:rPr>
              <a:t>Background</a:t>
            </a:r>
            <a:endParaRPr lang="en-SG" sz="1400" b="1" kern="0" dirty="0">
              <a:solidFill>
                <a:srgbClr val="FFFFFF"/>
              </a:solidFill>
              <a:latin typeface="Arial" pitchFamily="34" charset="0"/>
              <a:ea typeface="굴림"/>
              <a:cs typeface="Arial" pitchFamily="34" charset="0"/>
            </a:endParaRPr>
          </a:p>
        </p:txBody>
      </p:sp>
      <p:sp>
        <p:nvSpPr>
          <p:cNvPr id="9" name="TextBox 8"/>
          <p:cNvSpPr txBox="1"/>
          <p:nvPr/>
        </p:nvSpPr>
        <p:spPr>
          <a:xfrm>
            <a:off x="457200" y="457200"/>
            <a:ext cx="7620000" cy="400110"/>
          </a:xfrm>
          <a:prstGeom prst="rect">
            <a:avLst/>
          </a:prstGeom>
          <a:noFill/>
        </p:spPr>
        <p:txBody>
          <a:bodyPr wrap="square" rtlCol="0">
            <a:spAutoFit/>
          </a:bodyPr>
          <a:lstStyle/>
          <a:p>
            <a:r>
              <a:rPr lang="en-IN" sz="2000" dirty="0" smtClean="0">
                <a:solidFill>
                  <a:srgbClr val="002060"/>
                </a:solidFill>
                <a:latin typeface="Arial" pitchFamily="34" charset="0"/>
                <a:cs typeface="Arial" pitchFamily="34" charset="0"/>
              </a:rPr>
              <a:t>PROJECT  BACKGROUND  </a:t>
            </a:r>
            <a:endParaRPr lang="en-US" sz="2000" dirty="0">
              <a:solidFill>
                <a:srgbClr val="002060"/>
              </a:solidFill>
              <a:latin typeface="Arial" pitchFamily="34" charset="0"/>
              <a:cs typeface="Arial" pitchFamily="34" charset="0"/>
            </a:endParaRPr>
          </a:p>
        </p:txBody>
      </p:sp>
      <p:cxnSp>
        <p:nvCxnSpPr>
          <p:cNvPr id="11" name="Straight Connector 10"/>
          <p:cNvCxnSpPr/>
          <p:nvPr/>
        </p:nvCxnSpPr>
        <p:spPr>
          <a:xfrm>
            <a:off x="457200" y="838200"/>
            <a:ext cx="815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6248400"/>
            <a:ext cx="8153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057400" y="990600"/>
            <a:ext cx="6553200" cy="502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209800" y="1066801"/>
            <a:ext cx="6172200" cy="5078313"/>
          </a:xfrm>
          <a:prstGeom prst="rect">
            <a:avLst/>
          </a:prstGeom>
          <a:noFill/>
        </p:spPr>
        <p:txBody>
          <a:bodyPr wrap="square" rtlCol="0">
            <a:spAutoFit/>
          </a:bodyPr>
          <a:lstStyle/>
          <a:p>
            <a:r>
              <a:rPr lang="en-IN" dirty="0" smtClean="0"/>
              <a:t>AMHI </a:t>
            </a:r>
            <a:r>
              <a:rPr lang="en-US" dirty="0" smtClean="0"/>
              <a:t>operates as a standalone health insurer and offers innovative Health, Accident and Travel insurance solutions on a PAN India basis. </a:t>
            </a:r>
          </a:p>
          <a:p>
            <a:endParaRPr lang="en-US" dirty="0" smtClean="0"/>
          </a:p>
          <a:p>
            <a:r>
              <a:rPr lang="en-US" dirty="0" smtClean="0"/>
              <a:t>AMHI has unique insurance plans such as Energy for Diabetic patients, cancer-specific health insurance plan, named iCan.</a:t>
            </a:r>
          </a:p>
          <a:p>
            <a:r>
              <a:rPr lang="en-US" dirty="0" smtClean="0"/>
              <a:t>and is in the process of setting up a sustainable cardiac care insurance plan .</a:t>
            </a:r>
          </a:p>
          <a:p>
            <a:endParaRPr lang="en-IN" dirty="0" smtClean="0"/>
          </a:p>
          <a:p>
            <a:r>
              <a:rPr lang="en-IN" dirty="0" smtClean="0"/>
              <a:t>Thus , AMHI wants to understand-</a:t>
            </a:r>
          </a:p>
          <a:p>
            <a:pPr marL="342900" indent="-342900">
              <a:buFont typeface="+mj-lt"/>
              <a:buAutoNum type="alphaUcPeriod"/>
            </a:pPr>
            <a:r>
              <a:rPr lang="en-IN" dirty="0" smtClean="0"/>
              <a:t> the level of satisfaction of customers towards existing products and services and their needs.</a:t>
            </a:r>
          </a:p>
          <a:p>
            <a:pPr marL="342900" indent="-342900">
              <a:buFont typeface="+mj-lt"/>
              <a:buAutoNum type="alphaUcPeriod"/>
            </a:pPr>
            <a:r>
              <a:rPr lang="en-IN" dirty="0" smtClean="0"/>
              <a:t>the lifestyle management of cardiac patients </a:t>
            </a:r>
          </a:p>
          <a:p>
            <a:pPr marL="342900" lvl="0" indent="-342900">
              <a:buFont typeface="+mj-lt"/>
              <a:buAutoNum type="alphaUcPeriod"/>
            </a:pPr>
            <a:r>
              <a:rPr lang="en-IN" dirty="0" smtClean="0"/>
              <a:t>the competition scenario : Key Players in cardiac care Insurance </a:t>
            </a:r>
            <a:endParaRPr lang="en-US" dirty="0" smtClean="0"/>
          </a:p>
          <a:p>
            <a:r>
              <a:rPr lang="en-IN" dirty="0" smtClean="0"/>
              <a:t> </a:t>
            </a:r>
            <a:endParaRPr lang="en-US" dirty="0" smtClean="0"/>
          </a:p>
          <a:p>
            <a:pPr marL="342900" indent="-342900"/>
            <a:endParaRPr lang="en-US" dirty="0" smtClean="0"/>
          </a:p>
          <a:p>
            <a:r>
              <a:rPr lang="en-US" dirty="0" smtClean="0"/>
              <a:t> </a:t>
            </a:r>
            <a:endParaRPr lang="en-US" dirty="0"/>
          </a:p>
        </p:txBody>
      </p:sp>
      <p:sp>
        <p:nvSpPr>
          <p:cNvPr id="20" name="Freeform 19"/>
          <p:cNvSpPr>
            <a:spLocks noChangeAspect="1" noEditPoints="1"/>
          </p:cNvSpPr>
          <p:nvPr/>
        </p:nvSpPr>
        <p:spPr bwMode="auto">
          <a:xfrm>
            <a:off x="1357290" y="5286388"/>
            <a:ext cx="580334" cy="628482"/>
          </a:xfrm>
          <a:custGeom>
            <a:avLst/>
            <a:gdLst>
              <a:gd name="T0" fmla="*/ 790 w 3206"/>
              <a:gd name="T1" fmla="*/ 774 h 3472"/>
              <a:gd name="T2" fmla="*/ 1042 w 3206"/>
              <a:gd name="T3" fmla="*/ 836 h 3472"/>
              <a:gd name="T4" fmla="*/ 1252 w 3206"/>
              <a:gd name="T5" fmla="*/ 1007 h 3472"/>
              <a:gd name="T6" fmla="*/ 1399 w 3206"/>
              <a:gd name="T7" fmla="*/ 1263 h 3472"/>
              <a:gd name="T8" fmla="*/ 1486 w 3206"/>
              <a:gd name="T9" fmla="*/ 1529 h 3472"/>
              <a:gd name="T10" fmla="*/ 1536 w 3206"/>
              <a:gd name="T11" fmla="*/ 1629 h 3472"/>
              <a:gd name="T12" fmla="*/ 1625 w 3206"/>
              <a:gd name="T13" fmla="*/ 1653 h 3472"/>
              <a:gd name="T14" fmla="*/ 1726 w 3206"/>
              <a:gd name="T15" fmla="*/ 1699 h 3472"/>
              <a:gd name="T16" fmla="*/ 2184 w 3206"/>
              <a:gd name="T17" fmla="*/ 1329 h 3472"/>
              <a:gd name="T18" fmla="*/ 2135 w 3206"/>
              <a:gd name="T19" fmla="*/ 1305 h 3472"/>
              <a:gd name="T20" fmla="*/ 2491 w 3206"/>
              <a:gd name="T21" fmla="*/ 1101 h 3472"/>
              <a:gd name="T22" fmla="*/ 3040 w 3206"/>
              <a:gd name="T23" fmla="*/ 1180 h 3472"/>
              <a:gd name="T24" fmla="*/ 2993 w 3206"/>
              <a:gd name="T25" fmla="*/ 1211 h 3472"/>
              <a:gd name="T26" fmla="*/ 2454 w 3206"/>
              <a:gd name="T27" fmla="*/ 1178 h 3472"/>
              <a:gd name="T28" fmla="*/ 1737 w 3206"/>
              <a:gd name="T29" fmla="*/ 1861 h 3472"/>
              <a:gd name="T30" fmla="*/ 1629 w 3206"/>
              <a:gd name="T31" fmla="*/ 1917 h 3472"/>
              <a:gd name="T32" fmla="*/ 1486 w 3206"/>
              <a:gd name="T33" fmla="*/ 1890 h 3472"/>
              <a:gd name="T34" fmla="*/ 1332 w 3206"/>
              <a:gd name="T35" fmla="*/ 1798 h 3472"/>
              <a:gd name="T36" fmla="*/ 1241 w 3206"/>
              <a:gd name="T37" fmla="*/ 1630 h 3472"/>
              <a:gd name="T38" fmla="*/ 1177 w 3206"/>
              <a:gd name="T39" fmla="*/ 1414 h 3472"/>
              <a:gd name="T40" fmla="*/ 1079 w 3206"/>
              <a:gd name="T41" fmla="*/ 1213 h 3472"/>
              <a:gd name="T42" fmla="*/ 1079 w 3206"/>
              <a:gd name="T43" fmla="*/ 1416 h 3472"/>
              <a:gd name="T44" fmla="*/ 1101 w 3206"/>
              <a:gd name="T45" fmla="*/ 1753 h 3472"/>
              <a:gd name="T46" fmla="*/ 1203 w 3206"/>
              <a:gd name="T47" fmla="*/ 3292 h 3472"/>
              <a:gd name="T48" fmla="*/ 1150 w 3206"/>
              <a:gd name="T49" fmla="*/ 3425 h 3472"/>
              <a:gd name="T50" fmla="*/ 1038 w 3206"/>
              <a:gd name="T51" fmla="*/ 3472 h 3472"/>
              <a:gd name="T52" fmla="*/ 927 w 3206"/>
              <a:gd name="T53" fmla="*/ 3435 h 3472"/>
              <a:gd name="T54" fmla="*/ 861 w 3206"/>
              <a:gd name="T55" fmla="*/ 3314 h 3472"/>
              <a:gd name="T56" fmla="*/ 713 w 3206"/>
              <a:gd name="T57" fmla="*/ 2149 h 3472"/>
              <a:gd name="T58" fmla="*/ 576 w 3206"/>
              <a:gd name="T59" fmla="*/ 3416 h 3472"/>
              <a:gd name="T60" fmla="*/ 447 w 3206"/>
              <a:gd name="T61" fmla="*/ 3461 h 3472"/>
              <a:gd name="T62" fmla="*/ 321 w 3206"/>
              <a:gd name="T63" fmla="*/ 3392 h 3472"/>
              <a:gd name="T64" fmla="*/ 394 w 3206"/>
              <a:gd name="T65" fmla="*/ 1814 h 3472"/>
              <a:gd name="T66" fmla="*/ 409 w 3206"/>
              <a:gd name="T67" fmla="*/ 1558 h 3472"/>
              <a:gd name="T68" fmla="*/ 424 w 3206"/>
              <a:gd name="T69" fmla="*/ 1235 h 3472"/>
              <a:gd name="T70" fmla="*/ 333 w 3206"/>
              <a:gd name="T71" fmla="*/ 1379 h 3472"/>
              <a:gd name="T72" fmla="*/ 269 w 3206"/>
              <a:gd name="T73" fmla="*/ 1723 h 3472"/>
              <a:gd name="T74" fmla="*/ 223 w 3206"/>
              <a:gd name="T75" fmla="*/ 1894 h 3472"/>
              <a:gd name="T76" fmla="*/ 125 w 3206"/>
              <a:gd name="T77" fmla="*/ 1930 h 3472"/>
              <a:gd name="T78" fmla="*/ 19 w 3206"/>
              <a:gd name="T79" fmla="*/ 1868 h 3472"/>
              <a:gd name="T80" fmla="*/ 16 w 3206"/>
              <a:gd name="T81" fmla="*/ 1610 h 3472"/>
              <a:gd name="T82" fmla="*/ 104 w 3206"/>
              <a:gd name="T83" fmla="*/ 1234 h 3472"/>
              <a:gd name="T84" fmla="*/ 266 w 3206"/>
              <a:gd name="T85" fmla="*/ 970 h 3472"/>
              <a:gd name="T86" fmla="*/ 485 w 3206"/>
              <a:gd name="T87" fmla="*/ 815 h 3472"/>
              <a:gd name="T88" fmla="*/ 709 w 3206"/>
              <a:gd name="T89" fmla="*/ 773 h 3472"/>
              <a:gd name="T90" fmla="*/ 2271 w 3206"/>
              <a:gd name="T91" fmla="*/ 1457 h 3472"/>
              <a:gd name="T92" fmla="*/ 2082 w 3206"/>
              <a:gd name="T93" fmla="*/ 1348 h 3472"/>
              <a:gd name="T94" fmla="*/ 835 w 3206"/>
              <a:gd name="T95" fmla="*/ 12 h 3472"/>
              <a:gd name="T96" fmla="*/ 1021 w 3206"/>
              <a:gd name="T97" fmla="*/ 123 h 3472"/>
              <a:gd name="T98" fmla="*/ 1112 w 3206"/>
              <a:gd name="T99" fmla="*/ 322 h 3472"/>
              <a:gd name="T100" fmla="*/ 1071 w 3206"/>
              <a:gd name="T101" fmla="*/ 541 h 3472"/>
              <a:gd name="T102" fmla="*/ 918 w 3206"/>
              <a:gd name="T103" fmla="*/ 692 h 3472"/>
              <a:gd name="T104" fmla="*/ 698 w 3206"/>
              <a:gd name="T105" fmla="*/ 732 h 3472"/>
              <a:gd name="T106" fmla="*/ 497 w 3206"/>
              <a:gd name="T107" fmla="*/ 643 h 3472"/>
              <a:gd name="T108" fmla="*/ 384 w 3206"/>
              <a:gd name="T109" fmla="*/ 459 h 3472"/>
              <a:gd name="T110" fmla="*/ 398 w 3206"/>
              <a:gd name="T111" fmla="*/ 235 h 3472"/>
              <a:gd name="T112" fmla="*/ 532 w 3206"/>
              <a:gd name="T113" fmla="*/ 66 h 3472"/>
              <a:gd name="T114" fmla="*/ 744 w 3206"/>
              <a:gd name="T115" fmla="*/ 0 h 3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06" h="3472">
                <a:moveTo>
                  <a:pt x="709" y="773"/>
                </a:moveTo>
                <a:lnTo>
                  <a:pt x="589" y="1770"/>
                </a:lnTo>
                <a:lnTo>
                  <a:pt x="747" y="1931"/>
                </a:lnTo>
                <a:lnTo>
                  <a:pt x="886" y="1770"/>
                </a:lnTo>
                <a:lnTo>
                  <a:pt x="790" y="774"/>
                </a:lnTo>
                <a:lnTo>
                  <a:pt x="848" y="780"/>
                </a:lnTo>
                <a:lnTo>
                  <a:pt x="905" y="789"/>
                </a:lnTo>
                <a:lnTo>
                  <a:pt x="961" y="805"/>
                </a:lnTo>
                <a:lnTo>
                  <a:pt x="1002" y="819"/>
                </a:lnTo>
                <a:lnTo>
                  <a:pt x="1042" y="836"/>
                </a:lnTo>
                <a:lnTo>
                  <a:pt x="1089" y="864"/>
                </a:lnTo>
                <a:lnTo>
                  <a:pt x="1134" y="894"/>
                </a:lnTo>
                <a:lnTo>
                  <a:pt x="1177" y="929"/>
                </a:lnTo>
                <a:lnTo>
                  <a:pt x="1216" y="967"/>
                </a:lnTo>
                <a:lnTo>
                  <a:pt x="1252" y="1007"/>
                </a:lnTo>
                <a:lnTo>
                  <a:pt x="1286" y="1050"/>
                </a:lnTo>
                <a:lnTo>
                  <a:pt x="1316" y="1095"/>
                </a:lnTo>
                <a:lnTo>
                  <a:pt x="1342" y="1143"/>
                </a:lnTo>
                <a:lnTo>
                  <a:pt x="1372" y="1203"/>
                </a:lnTo>
                <a:lnTo>
                  <a:pt x="1399" y="1263"/>
                </a:lnTo>
                <a:lnTo>
                  <a:pt x="1423" y="1324"/>
                </a:lnTo>
                <a:lnTo>
                  <a:pt x="1445" y="1385"/>
                </a:lnTo>
                <a:lnTo>
                  <a:pt x="1464" y="1444"/>
                </a:lnTo>
                <a:lnTo>
                  <a:pt x="1479" y="1501"/>
                </a:lnTo>
                <a:lnTo>
                  <a:pt x="1486" y="1529"/>
                </a:lnTo>
                <a:lnTo>
                  <a:pt x="1494" y="1556"/>
                </a:lnTo>
                <a:lnTo>
                  <a:pt x="1503" y="1581"/>
                </a:lnTo>
                <a:lnTo>
                  <a:pt x="1514" y="1603"/>
                </a:lnTo>
                <a:lnTo>
                  <a:pt x="1526" y="1621"/>
                </a:lnTo>
                <a:lnTo>
                  <a:pt x="1536" y="1629"/>
                </a:lnTo>
                <a:lnTo>
                  <a:pt x="1549" y="1635"/>
                </a:lnTo>
                <a:lnTo>
                  <a:pt x="1566" y="1640"/>
                </a:lnTo>
                <a:lnTo>
                  <a:pt x="1585" y="1644"/>
                </a:lnTo>
                <a:lnTo>
                  <a:pt x="1605" y="1649"/>
                </a:lnTo>
                <a:lnTo>
                  <a:pt x="1625" y="1653"/>
                </a:lnTo>
                <a:lnTo>
                  <a:pt x="1656" y="1659"/>
                </a:lnTo>
                <a:lnTo>
                  <a:pt x="1681" y="1667"/>
                </a:lnTo>
                <a:lnTo>
                  <a:pt x="1704" y="1679"/>
                </a:lnTo>
                <a:lnTo>
                  <a:pt x="1723" y="1696"/>
                </a:lnTo>
                <a:lnTo>
                  <a:pt x="1726" y="1699"/>
                </a:lnTo>
                <a:lnTo>
                  <a:pt x="2454" y="1178"/>
                </a:lnTo>
                <a:lnTo>
                  <a:pt x="2366" y="1075"/>
                </a:lnTo>
                <a:lnTo>
                  <a:pt x="2204" y="1314"/>
                </a:lnTo>
                <a:lnTo>
                  <a:pt x="2195" y="1324"/>
                </a:lnTo>
                <a:lnTo>
                  <a:pt x="2184" y="1329"/>
                </a:lnTo>
                <a:lnTo>
                  <a:pt x="2171" y="1331"/>
                </a:lnTo>
                <a:lnTo>
                  <a:pt x="2160" y="1330"/>
                </a:lnTo>
                <a:lnTo>
                  <a:pt x="2149" y="1325"/>
                </a:lnTo>
                <a:lnTo>
                  <a:pt x="2140" y="1315"/>
                </a:lnTo>
                <a:lnTo>
                  <a:pt x="2135" y="1305"/>
                </a:lnTo>
                <a:lnTo>
                  <a:pt x="2131" y="1293"/>
                </a:lnTo>
                <a:lnTo>
                  <a:pt x="2133" y="1280"/>
                </a:lnTo>
                <a:lnTo>
                  <a:pt x="2139" y="1269"/>
                </a:lnTo>
                <a:lnTo>
                  <a:pt x="2359" y="944"/>
                </a:lnTo>
                <a:lnTo>
                  <a:pt x="2491" y="1101"/>
                </a:lnTo>
                <a:lnTo>
                  <a:pt x="2711" y="775"/>
                </a:lnTo>
                <a:lnTo>
                  <a:pt x="3032" y="1146"/>
                </a:lnTo>
                <a:lnTo>
                  <a:pt x="3038" y="1157"/>
                </a:lnTo>
                <a:lnTo>
                  <a:pt x="3041" y="1169"/>
                </a:lnTo>
                <a:lnTo>
                  <a:pt x="3040" y="1180"/>
                </a:lnTo>
                <a:lnTo>
                  <a:pt x="3036" y="1192"/>
                </a:lnTo>
                <a:lnTo>
                  <a:pt x="3027" y="1203"/>
                </a:lnTo>
                <a:lnTo>
                  <a:pt x="3017" y="1209"/>
                </a:lnTo>
                <a:lnTo>
                  <a:pt x="3005" y="1212"/>
                </a:lnTo>
                <a:lnTo>
                  <a:pt x="2993" y="1211"/>
                </a:lnTo>
                <a:lnTo>
                  <a:pt x="2982" y="1207"/>
                </a:lnTo>
                <a:lnTo>
                  <a:pt x="2972" y="1198"/>
                </a:lnTo>
                <a:lnTo>
                  <a:pt x="2719" y="906"/>
                </a:lnTo>
                <a:lnTo>
                  <a:pt x="2498" y="1231"/>
                </a:lnTo>
                <a:lnTo>
                  <a:pt x="2454" y="1178"/>
                </a:lnTo>
                <a:lnTo>
                  <a:pt x="1761" y="1785"/>
                </a:lnTo>
                <a:lnTo>
                  <a:pt x="1761" y="1787"/>
                </a:lnTo>
                <a:lnTo>
                  <a:pt x="1757" y="1813"/>
                </a:lnTo>
                <a:lnTo>
                  <a:pt x="1750" y="1838"/>
                </a:lnTo>
                <a:lnTo>
                  <a:pt x="1737" y="1861"/>
                </a:lnTo>
                <a:lnTo>
                  <a:pt x="1721" y="1880"/>
                </a:lnTo>
                <a:lnTo>
                  <a:pt x="1702" y="1896"/>
                </a:lnTo>
                <a:lnTo>
                  <a:pt x="1679" y="1907"/>
                </a:lnTo>
                <a:lnTo>
                  <a:pt x="1654" y="1915"/>
                </a:lnTo>
                <a:lnTo>
                  <a:pt x="1629" y="1917"/>
                </a:lnTo>
                <a:lnTo>
                  <a:pt x="1602" y="1915"/>
                </a:lnTo>
                <a:lnTo>
                  <a:pt x="1576" y="1910"/>
                </a:lnTo>
                <a:lnTo>
                  <a:pt x="1547" y="1904"/>
                </a:lnTo>
                <a:lnTo>
                  <a:pt x="1518" y="1897"/>
                </a:lnTo>
                <a:lnTo>
                  <a:pt x="1486" y="1890"/>
                </a:lnTo>
                <a:lnTo>
                  <a:pt x="1454" y="1878"/>
                </a:lnTo>
                <a:lnTo>
                  <a:pt x="1422" y="1864"/>
                </a:lnTo>
                <a:lnTo>
                  <a:pt x="1391" y="1846"/>
                </a:lnTo>
                <a:lnTo>
                  <a:pt x="1360" y="1824"/>
                </a:lnTo>
                <a:lnTo>
                  <a:pt x="1332" y="1798"/>
                </a:lnTo>
                <a:lnTo>
                  <a:pt x="1306" y="1767"/>
                </a:lnTo>
                <a:lnTo>
                  <a:pt x="1285" y="1733"/>
                </a:lnTo>
                <a:lnTo>
                  <a:pt x="1267" y="1699"/>
                </a:lnTo>
                <a:lnTo>
                  <a:pt x="1253" y="1664"/>
                </a:lnTo>
                <a:lnTo>
                  <a:pt x="1241" y="1630"/>
                </a:lnTo>
                <a:lnTo>
                  <a:pt x="1231" y="1595"/>
                </a:lnTo>
                <a:lnTo>
                  <a:pt x="1223" y="1562"/>
                </a:lnTo>
                <a:lnTo>
                  <a:pt x="1210" y="1515"/>
                </a:lnTo>
                <a:lnTo>
                  <a:pt x="1194" y="1465"/>
                </a:lnTo>
                <a:lnTo>
                  <a:pt x="1177" y="1414"/>
                </a:lnTo>
                <a:lnTo>
                  <a:pt x="1156" y="1362"/>
                </a:lnTo>
                <a:lnTo>
                  <a:pt x="1132" y="1312"/>
                </a:lnTo>
                <a:lnTo>
                  <a:pt x="1108" y="1261"/>
                </a:lnTo>
                <a:lnTo>
                  <a:pt x="1095" y="1238"/>
                </a:lnTo>
                <a:lnTo>
                  <a:pt x="1079" y="1213"/>
                </a:lnTo>
                <a:lnTo>
                  <a:pt x="1061" y="1188"/>
                </a:lnTo>
                <a:lnTo>
                  <a:pt x="1065" y="1237"/>
                </a:lnTo>
                <a:lnTo>
                  <a:pt x="1069" y="1292"/>
                </a:lnTo>
                <a:lnTo>
                  <a:pt x="1075" y="1352"/>
                </a:lnTo>
                <a:lnTo>
                  <a:pt x="1079" y="1416"/>
                </a:lnTo>
                <a:lnTo>
                  <a:pt x="1084" y="1482"/>
                </a:lnTo>
                <a:lnTo>
                  <a:pt x="1088" y="1550"/>
                </a:lnTo>
                <a:lnTo>
                  <a:pt x="1094" y="1618"/>
                </a:lnTo>
                <a:lnTo>
                  <a:pt x="1098" y="1687"/>
                </a:lnTo>
                <a:lnTo>
                  <a:pt x="1101" y="1753"/>
                </a:lnTo>
                <a:lnTo>
                  <a:pt x="1105" y="1816"/>
                </a:lnTo>
                <a:lnTo>
                  <a:pt x="1107" y="1876"/>
                </a:lnTo>
                <a:lnTo>
                  <a:pt x="1110" y="1891"/>
                </a:lnTo>
                <a:lnTo>
                  <a:pt x="1112" y="1906"/>
                </a:lnTo>
                <a:lnTo>
                  <a:pt x="1203" y="3292"/>
                </a:lnTo>
                <a:lnTo>
                  <a:pt x="1202" y="3323"/>
                </a:lnTo>
                <a:lnTo>
                  <a:pt x="1196" y="3351"/>
                </a:lnTo>
                <a:lnTo>
                  <a:pt x="1185" y="3378"/>
                </a:lnTo>
                <a:lnTo>
                  <a:pt x="1170" y="3404"/>
                </a:lnTo>
                <a:lnTo>
                  <a:pt x="1150" y="3425"/>
                </a:lnTo>
                <a:lnTo>
                  <a:pt x="1128" y="3444"/>
                </a:lnTo>
                <a:lnTo>
                  <a:pt x="1102" y="3457"/>
                </a:lnTo>
                <a:lnTo>
                  <a:pt x="1074" y="3467"/>
                </a:lnTo>
                <a:lnTo>
                  <a:pt x="1043" y="3472"/>
                </a:lnTo>
                <a:lnTo>
                  <a:pt x="1038" y="3472"/>
                </a:lnTo>
                <a:lnTo>
                  <a:pt x="1033" y="3472"/>
                </a:lnTo>
                <a:lnTo>
                  <a:pt x="1003" y="3470"/>
                </a:lnTo>
                <a:lnTo>
                  <a:pt x="975" y="3463"/>
                </a:lnTo>
                <a:lnTo>
                  <a:pt x="950" y="3451"/>
                </a:lnTo>
                <a:lnTo>
                  <a:pt x="927" y="3435"/>
                </a:lnTo>
                <a:lnTo>
                  <a:pt x="905" y="3416"/>
                </a:lnTo>
                <a:lnTo>
                  <a:pt x="889" y="3394"/>
                </a:lnTo>
                <a:lnTo>
                  <a:pt x="875" y="3370"/>
                </a:lnTo>
                <a:lnTo>
                  <a:pt x="867" y="3343"/>
                </a:lnTo>
                <a:lnTo>
                  <a:pt x="861" y="3314"/>
                </a:lnTo>
                <a:lnTo>
                  <a:pt x="786" y="2146"/>
                </a:lnTo>
                <a:lnTo>
                  <a:pt x="767" y="2144"/>
                </a:lnTo>
                <a:lnTo>
                  <a:pt x="748" y="2143"/>
                </a:lnTo>
                <a:lnTo>
                  <a:pt x="731" y="2145"/>
                </a:lnTo>
                <a:lnTo>
                  <a:pt x="713" y="2149"/>
                </a:lnTo>
                <a:lnTo>
                  <a:pt x="630" y="3305"/>
                </a:lnTo>
                <a:lnTo>
                  <a:pt x="625" y="3336"/>
                </a:lnTo>
                <a:lnTo>
                  <a:pt x="613" y="3367"/>
                </a:lnTo>
                <a:lnTo>
                  <a:pt x="597" y="3393"/>
                </a:lnTo>
                <a:lnTo>
                  <a:pt x="576" y="3416"/>
                </a:lnTo>
                <a:lnTo>
                  <a:pt x="551" y="3435"/>
                </a:lnTo>
                <a:lnTo>
                  <a:pt x="523" y="3450"/>
                </a:lnTo>
                <a:lnTo>
                  <a:pt x="493" y="3458"/>
                </a:lnTo>
                <a:lnTo>
                  <a:pt x="460" y="3461"/>
                </a:lnTo>
                <a:lnTo>
                  <a:pt x="447" y="3461"/>
                </a:lnTo>
                <a:lnTo>
                  <a:pt x="417" y="3456"/>
                </a:lnTo>
                <a:lnTo>
                  <a:pt x="389" y="3447"/>
                </a:lnTo>
                <a:lnTo>
                  <a:pt x="363" y="3432"/>
                </a:lnTo>
                <a:lnTo>
                  <a:pt x="341" y="3414"/>
                </a:lnTo>
                <a:lnTo>
                  <a:pt x="321" y="3392"/>
                </a:lnTo>
                <a:lnTo>
                  <a:pt x="307" y="3367"/>
                </a:lnTo>
                <a:lnTo>
                  <a:pt x="296" y="3340"/>
                </a:lnTo>
                <a:lnTo>
                  <a:pt x="290" y="3311"/>
                </a:lnTo>
                <a:lnTo>
                  <a:pt x="290" y="3281"/>
                </a:lnTo>
                <a:lnTo>
                  <a:pt x="394" y="1814"/>
                </a:lnTo>
                <a:lnTo>
                  <a:pt x="396" y="1803"/>
                </a:lnTo>
                <a:lnTo>
                  <a:pt x="398" y="1793"/>
                </a:lnTo>
                <a:lnTo>
                  <a:pt x="401" y="1714"/>
                </a:lnTo>
                <a:lnTo>
                  <a:pt x="404" y="1635"/>
                </a:lnTo>
                <a:lnTo>
                  <a:pt x="409" y="1558"/>
                </a:lnTo>
                <a:lnTo>
                  <a:pt x="412" y="1485"/>
                </a:lnTo>
                <a:lnTo>
                  <a:pt x="415" y="1415"/>
                </a:lnTo>
                <a:lnTo>
                  <a:pt x="418" y="1350"/>
                </a:lnTo>
                <a:lnTo>
                  <a:pt x="421" y="1290"/>
                </a:lnTo>
                <a:lnTo>
                  <a:pt x="424" y="1235"/>
                </a:lnTo>
                <a:lnTo>
                  <a:pt x="426" y="1189"/>
                </a:lnTo>
                <a:lnTo>
                  <a:pt x="400" y="1229"/>
                </a:lnTo>
                <a:lnTo>
                  <a:pt x="375" y="1274"/>
                </a:lnTo>
                <a:lnTo>
                  <a:pt x="353" y="1324"/>
                </a:lnTo>
                <a:lnTo>
                  <a:pt x="333" y="1379"/>
                </a:lnTo>
                <a:lnTo>
                  <a:pt x="315" y="1438"/>
                </a:lnTo>
                <a:lnTo>
                  <a:pt x="300" y="1503"/>
                </a:lnTo>
                <a:lnTo>
                  <a:pt x="288" y="1572"/>
                </a:lnTo>
                <a:lnTo>
                  <a:pt x="277" y="1646"/>
                </a:lnTo>
                <a:lnTo>
                  <a:pt x="269" y="1723"/>
                </a:lnTo>
                <a:lnTo>
                  <a:pt x="264" y="1806"/>
                </a:lnTo>
                <a:lnTo>
                  <a:pt x="259" y="1832"/>
                </a:lnTo>
                <a:lnTo>
                  <a:pt x="251" y="1855"/>
                </a:lnTo>
                <a:lnTo>
                  <a:pt x="238" y="1876"/>
                </a:lnTo>
                <a:lnTo>
                  <a:pt x="223" y="1894"/>
                </a:lnTo>
                <a:lnTo>
                  <a:pt x="203" y="1910"/>
                </a:lnTo>
                <a:lnTo>
                  <a:pt x="181" y="1920"/>
                </a:lnTo>
                <a:lnTo>
                  <a:pt x="158" y="1927"/>
                </a:lnTo>
                <a:lnTo>
                  <a:pt x="131" y="1931"/>
                </a:lnTo>
                <a:lnTo>
                  <a:pt x="125" y="1930"/>
                </a:lnTo>
                <a:lnTo>
                  <a:pt x="99" y="1926"/>
                </a:lnTo>
                <a:lnTo>
                  <a:pt x="75" y="1917"/>
                </a:lnTo>
                <a:lnTo>
                  <a:pt x="53" y="1904"/>
                </a:lnTo>
                <a:lnTo>
                  <a:pt x="34" y="1888"/>
                </a:lnTo>
                <a:lnTo>
                  <a:pt x="19" y="1868"/>
                </a:lnTo>
                <a:lnTo>
                  <a:pt x="7" y="1844"/>
                </a:lnTo>
                <a:lnTo>
                  <a:pt x="1" y="1819"/>
                </a:lnTo>
                <a:lnTo>
                  <a:pt x="0" y="1793"/>
                </a:lnTo>
                <a:lnTo>
                  <a:pt x="6" y="1699"/>
                </a:lnTo>
                <a:lnTo>
                  <a:pt x="16" y="1610"/>
                </a:lnTo>
                <a:lnTo>
                  <a:pt x="27" y="1526"/>
                </a:lnTo>
                <a:lnTo>
                  <a:pt x="42" y="1446"/>
                </a:lnTo>
                <a:lnTo>
                  <a:pt x="60" y="1370"/>
                </a:lnTo>
                <a:lnTo>
                  <a:pt x="81" y="1299"/>
                </a:lnTo>
                <a:lnTo>
                  <a:pt x="104" y="1234"/>
                </a:lnTo>
                <a:lnTo>
                  <a:pt x="130" y="1172"/>
                </a:lnTo>
                <a:lnTo>
                  <a:pt x="160" y="1115"/>
                </a:lnTo>
                <a:lnTo>
                  <a:pt x="192" y="1063"/>
                </a:lnTo>
                <a:lnTo>
                  <a:pt x="227" y="1014"/>
                </a:lnTo>
                <a:lnTo>
                  <a:pt x="266" y="970"/>
                </a:lnTo>
                <a:lnTo>
                  <a:pt x="307" y="931"/>
                </a:lnTo>
                <a:lnTo>
                  <a:pt x="350" y="895"/>
                </a:lnTo>
                <a:lnTo>
                  <a:pt x="395" y="863"/>
                </a:lnTo>
                <a:lnTo>
                  <a:pt x="442" y="835"/>
                </a:lnTo>
                <a:lnTo>
                  <a:pt x="485" y="815"/>
                </a:lnTo>
                <a:lnTo>
                  <a:pt x="529" y="800"/>
                </a:lnTo>
                <a:lnTo>
                  <a:pt x="574" y="789"/>
                </a:lnTo>
                <a:lnTo>
                  <a:pt x="619" y="781"/>
                </a:lnTo>
                <a:lnTo>
                  <a:pt x="664" y="775"/>
                </a:lnTo>
                <a:lnTo>
                  <a:pt x="709" y="773"/>
                </a:lnTo>
                <a:close/>
                <a:moveTo>
                  <a:pt x="1964" y="615"/>
                </a:moveTo>
                <a:lnTo>
                  <a:pt x="3206" y="615"/>
                </a:lnTo>
                <a:lnTo>
                  <a:pt x="3206" y="1576"/>
                </a:lnTo>
                <a:lnTo>
                  <a:pt x="2271" y="1576"/>
                </a:lnTo>
                <a:lnTo>
                  <a:pt x="2271" y="1457"/>
                </a:lnTo>
                <a:lnTo>
                  <a:pt x="3087" y="1457"/>
                </a:lnTo>
                <a:lnTo>
                  <a:pt x="3087" y="734"/>
                </a:lnTo>
                <a:lnTo>
                  <a:pt x="2082" y="734"/>
                </a:lnTo>
                <a:lnTo>
                  <a:pt x="2082" y="1347"/>
                </a:lnTo>
                <a:lnTo>
                  <a:pt x="2082" y="1348"/>
                </a:lnTo>
                <a:lnTo>
                  <a:pt x="1964" y="1348"/>
                </a:lnTo>
                <a:lnTo>
                  <a:pt x="1964" y="615"/>
                </a:lnTo>
                <a:close/>
                <a:moveTo>
                  <a:pt x="744" y="0"/>
                </a:moveTo>
                <a:lnTo>
                  <a:pt x="791" y="3"/>
                </a:lnTo>
                <a:lnTo>
                  <a:pt x="835" y="12"/>
                </a:lnTo>
                <a:lnTo>
                  <a:pt x="878" y="25"/>
                </a:lnTo>
                <a:lnTo>
                  <a:pt x="918" y="43"/>
                </a:lnTo>
                <a:lnTo>
                  <a:pt x="956" y="66"/>
                </a:lnTo>
                <a:lnTo>
                  <a:pt x="991" y="93"/>
                </a:lnTo>
                <a:lnTo>
                  <a:pt x="1021" y="123"/>
                </a:lnTo>
                <a:lnTo>
                  <a:pt x="1048" y="158"/>
                </a:lnTo>
                <a:lnTo>
                  <a:pt x="1071" y="195"/>
                </a:lnTo>
                <a:lnTo>
                  <a:pt x="1090" y="235"/>
                </a:lnTo>
                <a:lnTo>
                  <a:pt x="1104" y="277"/>
                </a:lnTo>
                <a:lnTo>
                  <a:pt x="1112" y="322"/>
                </a:lnTo>
                <a:lnTo>
                  <a:pt x="1115" y="368"/>
                </a:lnTo>
                <a:lnTo>
                  <a:pt x="1112" y="413"/>
                </a:lnTo>
                <a:lnTo>
                  <a:pt x="1104" y="459"/>
                </a:lnTo>
                <a:lnTo>
                  <a:pt x="1090" y="501"/>
                </a:lnTo>
                <a:lnTo>
                  <a:pt x="1071" y="541"/>
                </a:lnTo>
                <a:lnTo>
                  <a:pt x="1048" y="578"/>
                </a:lnTo>
                <a:lnTo>
                  <a:pt x="1021" y="612"/>
                </a:lnTo>
                <a:lnTo>
                  <a:pt x="991" y="643"/>
                </a:lnTo>
                <a:lnTo>
                  <a:pt x="956" y="670"/>
                </a:lnTo>
                <a:lnTo>
                  <a:pt x="918" y="692"/>
                </a:lnTo>
                <a:lnTo>
                  <a:pt x="878" y="711"/>
                </a:lnTo>
                <a:lnTo>
                  <a:pt x="835" y="724"/>
                </a:lnTo>
                <a:lnTo>
                  <a:pt x="791" y="732"/>
                </a:lnTo>
                <a:lnTo>
                  <a:pt x="744" y="735"/>
                </a:lnTo>
                <a:lnTo>
                  <a:pt x="698" y="732"/>
                </a:lnTo>
                <a:lnTo>
                  <a:pt x="652" y="724"/>
                </a:lnTo>
                <a:lnTo>
                  <a:pt x="609" y="711"/>
                </a:lnTo>
                <a:lnTo>
                  <a:pt x="569" y="692"/>
                </a:lnTo>
                <a:lnTo>
                  <a:pt x="532" y="670"/>
                </a:lnTo>
                <a:lnTo>
                  <a:pt x="497" y="643"/>
                </a:lnTo>
                <a:lnTo>
                  <a:pt x="466" y="612"/>
                </a:lnTo>
                <a:lnTo>
                  <a:pt x="439" y="578"/>
                </a:lnTo>
                <a:lnTo>
                  <a:pt x="416" y="541"/>
                </a:lnTo>
                <a:lnTo>
                  <a:pt x="398" y="501"/>
                </a:lnTo>
                <a:lnTo>
                  <a:pt x="384" y="459"/>
                </a:lnTo>
                <a:lnTo>
                  <a:pt x="375" y="413"/>
                </a:lnTo>
                <a:lnTo>
                  <a:pt x="373" y="368"/>
                </a:lnTo>
                <a:lnTo>
                  <a:pt x="375" y="322"/>
                </a:lnTo>
                <a:lnTo>
                  <a:pt x="384" y="277"/>
                </a:lnTo>
                <a:lnTo>
                  <a:pt x="398" y="235"/>
                </a:lnTo>
                <a:lnTo>
                  <a:pt x="416" y="195"/>
                </a:lnTo>
                <a:lnTo>
                  <a:pt x="439" y="158"/>
                </a:lnTo>
                <a:lnTo>
                  <a:pt x="466" y="123"/>
                </a:lnTo>
                <a:lnTo>
                  <a:pt x="497" y="93"/>
                </a:lnTo>
                <a:lnTo>
                  <a:pt x="532" y="66"/>
                </a:lnTo>
                <a:lnTo>
                  <a:pt x="569" y="43"/>
                </a:lnTo>
                <a:lnTo>
                  <a:pt x="609" y="25"/>
                </a:lnTo>
                <a:lnTo>
                  <a:pt x="652" y="12"/>
                </a:lnTo>
                <a:lnTo>
                  <a:pt x="698" y="3"/>
                </a:lnTo>
                <a:lnTo>
                  <a:pt x="74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2400" kern="0" dirty="0">
              <a:solidFill>
                <a:srgbClr val="000000"/>
              </a:solidFill>
              <a:latin typeface="Arial"/>
              <a:ea typeface="ＭＳ Ｐゴシック" charset="-128"/>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1001" y="208558"/>
            <a:ext cx="8382000" cy="307777"/>
          </a:xfrm>
          <a:prstGeom prst="rect">
            <a:avLst/>
          </a:prstGeom>
        </p:spPr>
        <p:txBody>
          <a:bodyPr vert="horz" wrap="square" lIns="0" tIns="0" rIns="0" bIns="0" rtlCol="0" anchor="b" anchorCtr="0">
            <a:spAutoFit/>
          </a:bodyPr>
          <a:lstStyle>
            <a:lvl1pPr algn="l" rtl="0" eaLnBrk="0" fontAlgn="base" hangingPunct="0">
              <a:spcBef>
                <a:spcPct val="0"/>
              </a:spcBef>
              <a:spcAft>
                <a:spcPct val="0"/>
              </a:spcAft>
              <a:defRPr sz="2400" b="1" kern="1200">
                <a:solidFill>
                  <a:schemeClr val="tx1"/>
                </a:solidFill>
                <a:latin typeface="Calibri"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pitchFamily="34" charset="0"/>
                <a:cs typeface="Arial" pitchFamily="34" charset="0"/>
              </a:defRPr>
            </a:lvl2pPr>
            <a:lvl3pPr algn="ctr" rtl="0" eaLnBrk="0" fontAlgn="base" hangingPunct="0">
              <a:spcBef>
                <a:spcPct val="0"/>
              </a:spcBef>
              <a:spcAft>
                <a:spcPct val="0"/>
              </a:spcAft>
              <a:defRPr sz="4400">
                <a:solidFill>
                  <a:schemeClr val="tx1"/>
                </a:solidFill>
                <a:latin typeface="Arial" pitchFamily="34" charset="0"/>
                <a:cs typeface="Arial" pitchFamily="34" charset="0"/>
              </a:defRPr>
            </a:lvl3pPr>
            <a:lvl4pPr algn="ctr" rtl="0" eaLnBrk="0" fontAlgn="base" hangingPunct="0">
              <a:spcBef>
                <a:spcPct val="0"/>
              </a:spcBef>
              <a:spcAft>
                <a:spcPct val="0"/>
              </a:spcAft>
              <a:defRPr sz="4400">
                <a:solidFill>
                  <a:schemeClr val="tx1"/>
                </a:solidFill>
                <a:latin typeface="Arial" pitchFamily="34" charset="0"/>
                <a:cs typeface="Arial" pitchFamily="34" charset="0"/>
              </a:defRPr>
            </a:lvl4pPr>
            <a:lvl5pPr algn="ctr" rtl="0" eaLnBrk="0" fontAlgn="base" hangingPunct="0">
              <a:spcBef>
                <a:spcPct val="0"/>
              </a:spcBef>
              <a:spcAft>
                <a:spcPct val="0"/>
              </a:spcAft>
              <a:defRPr sz="4400">
                <a:solidFill>
                  <a:schemeClr val="tx1"/>
                </a:solidFill>
                <a:latin typeface="Arial" pitchFamily="34" charset="0"/>
                <a:cs typeface="Arial" pitchFamily="34" charset="0"/>
              </a:defRPr>
            </a:lvl5pPr>
            <a:lvl6pPr marL="457200" algn="ctr" rtl="0" fontAlgn="base">
              <a:spcBef>
                <a:spcPct val="0"/>
              </a:spcBef>
              <a:spcAft>
                <a:spcPct val="0"/>
              </a:spcAft>
              <a:defRPr sz="4400">
                <a:solidFill>
                  <a:schemeClr val="tx1"/>
                </a:solidFill>
                <a:latin typeface="Arial" pitchFamily="34" charset="0"/>
                <a:cs typeface="Arial" pitchFamily="34" charset="0"/>
              </a:defRPr>
            </a:lvl6pPr>
            <a:lvl7pPr marL="914400" algn="ctr" rtl="0" fontAlgn="base">
              <a:spcBef>
                <a:spcPct val="0"/>
              </a:spcBef>
              <a:spcAft>
                <a:spcPct val="0"/>
              </a:spcAft>
              <a:defRPr sz="4400">
                <a:solidFill>
                  <a:schemeClr val="tx1"/>
                </a:solidFill>
                <a:latin typeface="Arial" pitchFamily="34" charset="0"/>
                <a:cs typeface="Arial" pitchFamily="34" charset="0"/>
              </a:defRPr>
            </a:lvl7pPr>
            <a:lvl8pPr marL="1371600" algn="ctr" rtl="0" fontAlgn="base">
              <a:spcBef>
                <a:spcPct val="0"/>
              </a:spcBef>
              <a:spcAft>
                <a:spcPct val="0"/>
              </a:spcAft>
              <a:defRPr sz="4400">
                <a:solidFill>
                  <a:schemeClr val="tx1"/>
                </a:solidFill>
                <a:latin typeface="Arial" pitchFamily="34" charset="0"/>
                <a:cs typeface="Arial" pitchFamily="34" charset="0"/>
              </a:defRPr>
            </a:lvl8pPr>
            <a:lvl9pPr marL="1828800" algn="ctr" rtl="0" fontAlgn="base">
              <a:spcBef>
                <a:spcPct val="0"/>
              </a:spcBef>
              <a:spcAft>
                <a:spcPct val="0"/>
              </a:spcAft>
              <a:defRPr sz="4400">
                <a:solidFill>
                  <a:schemeClr val="tx1"/>
                </a:solidFill>
                <a:latin typeface="Arial" pitchFamily="34" charset="0"/>
                <a:cs typeface="Arial" pitchFamily="34" charset="0"/>
              </a:defRPr>
            </a:lvl9pPr>
          </a:lstStyle>
          <a:p>
            <a:r>
              <a:rPr lang="en-GB" sz="2000" dirty="0" smtClean="0">
                <a:latin typeface="+mj-lt"/>
              </a:rPr>
              <a:t>PROJECT AIM</a:t>
            </a:r>
            <a:endParaRPr lang="en-GB" sz="2000" dirty="0">
              <a:latin typeface="+mj-lt"/>
            </a:endParaRPr>
          </a:p>
        </p:txBody>
      </p:sp>
      <p:sp>
        <p:nvSpPr>
          <p:cNvPr id="5" name="Rectangle 4"/>
          <p:cNvSpPr/>
          <p:nvPr/>
        </p:nvSpPr>
        <p:spPr>
          <a:xfrm>
            <a:off x="191935" y="1037982"/>
            <a:ext cx="8540750" cy="5299590"/>
          </a:xfrm>
          <a:prstGeom prst="rect">
            <a:avLst/>
          </a:prstGeom>
          <a:gradFill flip="none" rotWithShape="1">
            <a:gsLst>
              <a:gs pos="100000">
                <a:schemeClr val="accent1">
                  <a:lumMod val="20000"/>
                  <a:lumOff val="80000"/>
                </a:schemeClr>
              </a:gs>
              <a:gs pos="11000">
                <a:schemeClr val="bg1"/>
              </a:gs>
              <a:gs pos="41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p:nvPr/>
        </p:nvCxnSpPr>
        <p:spPr>
          <a:xfrm>
            <a:off x="1650380" y="2362880"/>
            <a:ext cx="7126908" cy="0"/>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16927" y="5012676"/>
            <a:ext cx="7160361" cy="0"/>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Oval 18"/>
          <p:cNvSpPr/>
          <p:nvPr/>
        </p:nvSpPr>
        <p:spPr>
          <a:xfrm>
            <a:off x="190687" y="1016086"/>
            <a:ext cx="1962616" cy="5343382"/>
          </a:xfrm>
          <a:custGeom>
            <a:avLst/>
            <a:gdLst/>
            <a:ahLst/>
            <a:cxnLst/>
            <a:rect l="l" t="t" r="r" b="b"/>
            <a:pathLst>
              <a:path w="1532112" h="5343382">
                <a:moveTo>
                  <a:pt x="0" y="0"/>
                </a:moveTo>
                <a:cubicBezTo>
                  <a:pt x="865260" y="173919"/>
                  <a:pt x="1532112" y="1303983"/>
                  <a:pt x="1532112" y="2671691"/>
                </a:cubicBezTo>
                <a:cubicBezTo>
                  <a:pt x="1532112" y="4039400"/>
                  <a:pt x="865260" y="5169463"/>
                  <a:pt x="0" y="5343382"/>
                </a:cubicBezTo>
                <a:close/>
              </a:path>
            </a:pathLst>
          </a:custGeom>
          <a:solidFill>
            <a:srgbClr val="00206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8"/>
          <p:cNvSpPr/>
          <p:nvPr/>
        </p:nvSpPr>
        <p:spPr>
          <a:xfrm>
            <a:off x="227603" y="1277742"/>
            <a:ext cx="1695534" cy="4820070"/>
          </a:xfrm>
          <a:custGeom>
            <a:avLst/>
            <a:gdLst/>
            <a:ahLst/>
            <a:cxnLst/>
            <a:rect l="l" t="t" r="r" b="b"/>
            <a:pathLst>
              <a:path w="1532112" h="5343382">
                <a:moveTo>
                  <a:pt x="0" y="0"/>
                </a:moveTo>
                <a:cubicBezTo>
                  <a:pt x="865260" y="173919"/>
                  <a:pt x="1532112" y="1303983"/>
                  <a:pt x="1532112" y="2671691"/>
                </a:cubicBezTo>
                <a:cubicBezTo>
                  <a:pt x="1532112" y="4039400"/>
                  <a:pt x="865260" y="5169463"/>
                  <a:pt x="0" y="5343382"/>
                </a:cubicBezTo>
                <a:close/>
              </a:path>
            </a:pathLst>
          </a:custGeom>
          <a:solidFill>
            <a:schemeClr val="bg1">
              <a:lumMod val="9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146209" y="1571301"/>
            <a:ext cx="295132" cy="295132"/>
          </a:xfrm>
          <a:prstGeom prst="ellipse">
            <a:avLst/>
          </a:prstGeom>
          <a:gradFill flip="none" rotWithShape="1">
            <a:gsLst>
              <a:gs pos="0">
                <a:schemeClr val="bg1"/>
              </a:gs>
              <a:gs pos="37000">
                <a:schemeClr val="accent6">
                  <a:lumMod val="75000"/>
                </a:schemeClr>
              </a:gs>
            </a:gsLst>
            <a:path path="circle">
              <a:fillToRect l="50000" t="50000" r="50000" b="50000"/>
            </a:path>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805448" y="2778659"/>
            <a:ext cx="295132" cy="295132"/>
          </a:xfrm>
          <a:prstGeom prst="ellipse">
            <a:avLst/>
          </a:prstGeom>
          <a:gradFill flip="none" rotWithShape="1">
            <a:gsLst>
              <a:gs pos="0">
                <a:schemeClr val="bg1"/>
              </a:gs>
              <a:gs pos="37000">
                <a:schemeClr val="accent6">
                  <a:lumMod val="75000"/>
                </a:schemeClr>
              </a:gs>
            </a:gsLst>
            <a:path path="circle">
              <a:fillToRect l="50000" t="50000" r="50000" b="50000"/>
            </a:path>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1805448" y="4267200"/>
            <a:ext cx="295132" cy="295132"/>
          </a:xfrm>
          <a:prstGeom prst="ellipse">
            <a:avLst/>
          </a:prstGeom>
          <a:gradFill flip="none" rotWithShape="1">
            <a:gsLst>
              <a:gs pos="0">
                <a:schemeClr val="bg1"/>
              </a:gs>
              <a:gs pos="37000">
                <a:schemeClr val="accent6">
                  <a:lumMod val="75000"/>
                </a:schemeClr>
              </a:gs>
            </a:gsLst>
            <a:path path="circle">
              <a:fillToRect l="50000" t="50000" r="50000" b="50000"/>
            </a:path>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1146209" y="5562717"/>
            <a:ext cx="295132" cy="295132"/>
          </a:xfrm>
          <a:prstGeom prst="ellipse">
            <a:avLst/>
          </a:prstGeom>
          <a:gradFill flip="none" rotWithShape="1">
            <a:gsLst>
              <a:gs pos="0">
                <a:schemeClr val="bg1"/>
              </a:gs>
              <a:gs pos="37000">
                <a:schemeClr val="accent6">
                  <a:lumMod val="75000"/>
                </a:schemeClr>
              </a:gs>
            </a:gsLst>
            <a:path path="circle">
              <a:fillToRect l="50000" t="50000" r="50000" b="50000"/>
            </a:path>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a:off x="228600" y="533400"/>
            <a:ext cx="81534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38400" y="2590800"/>
            <a:ext cx="6172200" cy="2308324"/>
          </a:xfrm>
          <a:prstGeom prst="rect">
            <a:avLst/>
          </a:prstGeom>
          <a:noFill/>
        </p:spPr>
        <p:txBody>
          <a:bodyPr wrap="square" rtlCol="0">
            <a:spAutoFit/>
          </a:bodyPr>
          <a:lstStyle/>
          <a:p>
            <a:r>
              <a:rPr lang="en-IN" sz="2400" dirty="0" smtClean="0"/>
              <a:t>The study is an attempt to understand the cardiac care insurance market and it would be apt to highlight here that the proposed baseline study will provide important insights for designing a sustainable cardiac care insurance product. </a:t>
            </a:r>
            <a:endParaRPr lang="en-US" sz="2400" dirty="0" smtClean="0"/>
          </a:p>
          <a:p>
            <a:endParaRPr lang="en-US" sz="2400" dirty="0"/>
          </a:p>
        </p:txBody>
      </p:sp>
      <p:sp>
        <p:nvSpPr>
          <p:cNvPr id="25" name="Rectangle 24"/>
          <p:cNvSpPr/>
          <p:nvPr/>
        </p:nvSpPr>
        <p:spPr>
          <a:xfrm>
            <a:off x="0" y="6477000"/>
            <a:ext cx="9144000" cy="381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06401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04800"/>
            <a:ext cx="8382000" cy="6248400"/>
          </a:xfrm>
          <a:prstGeom prst="rect">
            <a:avLst/>
          </a:prstGeom>
          <a:solidFill>
            <a:schemeClr val="bg1">
              <a:lumMod val="95000"/>
            </a:schemeClr>
          </a:solidFill>
          <a:ln>
            <a:noFill/>
          </a:ln>
        </p:spPr>
        <p:style>
          <a:lnRef idx="1">
            <a:schemeClr val="accent5"/>
          </a:lnRef>
          <a:fillRef idx="1003">
            <a:schemeClr val="lt1"/>
          </a:fillRef>
          <a:effectRef idx="1">
            <a:schemeClr val="accent5"/>
          </a:effectRef>
          <a:fontRef idx="minor">
            <a:schemeClr val="dk1"/>
          </a:fontRef>
        </p:style>
        <p:txBody>
          <a:bodyPr rtlCol="0" anchor="ctr"/>
          <a:lstStyle/>
          <a:p>
            <a:pPr algn="ctr"/>
            <a:endParaRPr lang="en-US" dirty="0"/>
          </a:p>
        </p:txBody>
      </p:sp>
      <p:sp>
        <p:nvSpPr>
          <p:cNvPr id="4" name="Rectangle 3"/>
          <p:cNvSpPr/>
          <p:nvPr/>
        </p:nvSpPr>
        <p:spPr>
          <a:xfrm>
            <a:off x="457200" y="944302"/>
            <a:ext cx="1573726" cy="5076301"/>
          </a:xfrm>
          <a:prstGeom prst="rect">
            <a:avLst/>
          </a:prstGeom>
          <a:solidFill>
            <a:srgbClr val="00206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sz="1400" b="1" kern="0" dirty="0">
                <a:solidFill>
                  <a:srgbClr val="FFFFFF"/>
                </a:solidFill>
                <a:latin typeface="Arial" pitchFamily="34" charset="0"/>
                <a:ea typeface="굴림"/>
                <a:cs typeface="Arial" pitchFamily="34" charset="0"/>
              </a:rPr>
              <a:t>Objectives</a:t>
            </a:r>
            <a:endParaRPr lang="en-SG" sz="1400" b="1" kern="0" dirty="0">
              <a:solidFill>
                <a:srgbClr val="FFFFFF"/>
              </a:solidFill>
              <a:latin typeface="Arial" pitchFamily="34" charset="0"/>
              <a:ea typeface="굴림"/>
              <a:cs typeface="Arial" pitchFamily="34" charset="0"/>
            </a:endParaRPr>
          </a:p>
        </p:txBody>
      </p:sp>
      <p:grpSp>
        <p:nvGrpSpPr>
          <p:cNvPr id="5" name="Group 9"/>
          <p:cNvGrpSpPr>
            <a:grpSpLocks noChangeAspect="1"/>
          </p:cNvGrpSpPr>
          <p:nvPr/>
        </p:nvGrpSpPr>
        <p:grpSpPr bwMode="auto">
          <a:xfrm>
            <a:off x="1414416" y="5382458"/>
            <a:ext cx="542442" cy="538856"/>
            <a:chOff x="2727" y="2007"/>
            <a:chExt cx="303" cy="301"/>
          </a:xfrm>
          <a:solidFill>
            <a:schemeClr val="bg1">
              <a:lumMod val="85000"/>
            </a:schemeClr>
          </a:solidFill>
        </p:grpSpPr>
        <p:sp>
          <p:nvSpPr>
            <p:cNvPr id="6" name="Freeform 11"/>
            <p:cNvSpPr>
              <a:spLocks/>
            </p:cNvSpPr>
            <p:nvPr/>
          </p:nvSpPr>
          <p:spPr bwMode="auto">
            <a:xfrm>
              <a:off x="2727" y="2053"/>
              <a:ext cx="256" cy="255"/>
            </a:xfrm>
            <a:custGeom>
              <a:avLst/>
              <a:gdLst>
                <a:gd name="T0" fmla="*/ 910 w 2818"/>
                <a:gd name="T1" fmla="*/ 10 h 2801"/>
                <a:gd name="T2" fmla="*/ 1156 w 2818"/>
                <a:gd name="T3" fmla="*/ 65 h 2801"/>
                <a:gd name="T4" fmla="*/ 1408 w 2818"/>
                <a:gd name="T5" fmla="*/ 164 h 2801"/>
                <a:gd name="T6" fmla="*/ 1660 w 2818"/>
                <a:gd name="T7" fmla="*/ 305 h 2801"/>
                <a:gd name="T8" fmla="*/ 1667 w 2818"/>
                <a:gd name="T9" fmla="*/ 440 h 2801"/>
                <a:gd name="T10" fmla="*/ 1530 w 2818"/>
                <a:gd name="T11" fmla="*/ 624 h 2801"/>
                <a:gd name="T12" fmla="*/ 1309 w 2818"/>
                <a:gd name="T13" fmla="*/ 493 h 2801"/>
                <a:gd name="T14" fmla="*/ 1092 w 2818"/>
                <a:gd name="T15" fmla="*/ 400 h 2801"/>
                <a:gd name="T16" fmla="*/ 884 w 2818"/>
                <a:gd name="T17" fmla="*/ 348 h 2801"/>
                <a:gd name="T18" fmla="*/ 697 w 2818"/>
                <a:gd name="T19" fmla="*/ 340 h 2801"/>
                <a:gd name="T20" fmla="*/ 554 w 2818"/>
                <a:gd name="T21" fmla="*/ 372 h 2801"/>
                <a:gd name="T22" fmla="*/ 445 w 2818"/>
                <a:gd name="T23" fmla="*/ 444 h 2801"/>
                <a:gd name="T24" fmla="*/ 377 w 2818"/>
                <a:gd name="T25" fmla="*/ 547 h 2801"/>
                <a:gd name="T26" fmla="*/ 344 w 2818"/>
                <a:gd name="T27" fmla="*/ 684 h 2801"/>
                <a:gd name="T28" fmla="*/ 348 w 2818"/>
                <a:gd name="T29" fmla="*/ 849 h 2801"/>
                <a:gd name="T30" fmla="*/ 388 w 2818"/>
                <a:gd name="T31" fmla="*/ 1035 h 2801"/>
                <a:gd name="T32" fmla="*/ 465 w 2818"/>
                <a:gd name="T33" fmla="*/ 1236 h 2801"/>
                <a:gd name="T34" fmla="*/ 580 w 2818"/>
                <a:gd name="T35" fmla="*/ 1449 h 2801"/>
                <a:gd name="T36" fmla="*/ 734 w 2818"/>
                <a:gd name="T37" fmla="*/ 1665 h 2801"/>
                <a:gd name="T38" fmla="*/ 927 w 2818"/>
                <a:gd name="T39" fmla="*/ 1879 h 2801"/>
                <a:gd name="T40" fmla="*/ 1138 w 2818"/>
                <a:gd name="T41" fmla="*/ 2066 h 2801"/>
                <a:gd name="T42" fmla="*/ 1357 w 2818"/>
                <a:gd name="T43" fmla="*/ 2222 h 2801"/>
                <a:gd name="T44" fmla="*/ 1578 w 2818"/>
                <a:gd name="T45" fmla="*/ 2342 h 2801"/>
                <a:gd name="T46" fmla="*/ 1795 w 2818"/>
                <a:gd name="T47" fmla="*/ 2422 h 2801"/>
                <a:gd name="T48" fmla="*/ 2000 w 2818"/>
                <a:gd name="T49" fmla="*/ 2461 h 2801"/>
                <a:gd name="T50" fmla="*/ 2171 w 2818"/>
                <a:gd name="T51" fmla="*/ 2454 h 2801"/>
                <a:gd name="T52" fmla="*/ 2303 w 2818"/>
                <a:gd name="T53" fmla="*/ 2409 h 2801"/>
                <a:gd name="T54" fmla="*/ 2399 w 2818"/>
                <a:gd name="T55" fmla="*/ 2326 h 2801"/>
                <a:gd name="T56" fmla="*/ 2455 w 2818"/>
                <a:gd name="T57" fmla="*/ 2214 h 2801"/>
                <a:gd name="T58" fmla="*/ 2477 w 2818"/>
                <a:gd name="T59" fmla="*/ 2073 h 2801"/>
                <a:gd name="T60" fmla="*/ 2465 w 2818"/>
                <a:gd name="T61" fmla="*/ 1906 h 2801"/>
                <a:gd name="T62" fmla="*/ 2410 w 2818"/>
                <a:gd name="T63" fmla="*/ 1701 h 2801"/>
                <a:gd name="T64" fmla="*/ 2294 w 2818"/>
                <a:gd name="T65" fmla="*/ 1449 h 2801"/>
                <a:gd name="T66" fmla="*/ 2252 w 2818"/>
                <a:gd name="T67" fmla="*/ 1241 h 2801"/>
                <a:gd name="T68" fmla="*/ 2436 w 2818"/>
                <a:gd name="T69" fmla="*/ 1087 h 2801"/>
                <a:gd name="T70" fmla="*/ 2568 w 2818"/>
                <a:gd name="T71" fmla="*/ 1244 h 2801"/>
                <a:gd name="T72" fmla="*/ 2701 w 2818"/>
                <a:gd name="T73" fmla="*/ 1513 h 2801"/>
                <a:gd name="T74" fmla="*/ 2785 w 2818"/>
                <a:gd name="T75" fmla="*/ 1772 h 2801"/>
                <a:gd name="T76" fmla="*/ 2817 w 2818"/>
                <a:gd name="T77" fmla="*/ 2001 h 2801"/>
                <a:gd name="T78" fmla="*/ 2807 w 2818"/>
                <a:gd name="T79" fmla="*/ 2209 h 2801"/>
                <a:gd name="T80" fmla="*/ 2751 w 2818"/>
                <a:gd name="T81" fmla="*/ 2393 h 2801"/>
                <a:gd name="T82" fmla="*/ 2654 w 2818"/>
                <a:gd name="T83" fmla="*/ 2550 h 2801"/>
                <a:gd name="T84" fmla="*/ 2525 w 2818"/>
                <a:gd name="T85" fmla="*/ 2669 h 2801"/>
                <a:gd name="T86" fmla="*/ 2371 w 2818"/>
                <a:gd name="T87" fmla="*/ 2749 h 2801"/>
                <a:gd name="T88" fmla="*/ 2194 w 2818"/>
                <a:gd name="T89" fmla="*/ 2792 h 2801"/>
                <a:gd name="T90" fmla="*/ 1982 w 2818"/>
                <a:gd name="T91" fmla="*/ 2799 h 2801"/>
                <a:gd name="T92" fmla="*/ 1727 w 2818"/>
                <a:gd name="T93" fmla="*/ 2755 h 2801"/>
                <a:gd name="T94" fmla="*/ 1464 w 2818"/>
                <a:gd name="T95" fmla="*/ 2661 h 2801"/>
                <a:gd name="T96" fmla="*/ 1198 w 2818"/>
                <a:gd name="T97" fmla="*/ 2522 h 2801"/>
                <a:gd name="T98" fmla="*/ 936 w 2818"/>
                <a:gd name="T99" fmla="*/ 2340 h 2801"/>
                <a:gd name="T100" fmla="*/ 686 w 2818"/>
                <a:gd name="T101" fmla="*/ 2118 h 2801"/>
                <a:gd name="T102" fmla="*/ 486 w 2818"/>
                <a:gd name="T103" fmla="*/ 1897 h 2801"/>
                <a:gd name="T104" fmla="*/ 317 w 2818"/>
                <a:gd name="T105" fmla="*/ 1669 h 2801"/>
                <a:gd name="T106" fmla="*/ 184 w 2818"/>
                <a:gd name="T107" fmla="*/ 1438 h 2801"/>
                <a:gd name="T108" fmla="*/ 86 w 2818"/>
                <a:gd name="T109" fmla="*/ 1209 h 2801"/>
                <a:gd name="T110" fmla="*/ 24 w 2818"/>
                <a:gd name="T111" fmla="*/ 987 h 2801"/>
                <a:gd name="T112" fmla="*/ 0 w 2818"/>
                <a:gd name="T113" fmla="*/ 776 h 2801"/>
                <a:gd name="T114" fmla="*/ 14 w 2818"/>
                <a:gd name="T115" fmla="*/ 579 h 2801"/>
                <a:gd name="T116" fmla="*/ 68 w 2818"/>
                <a:gd name="T117" fmla="*/ 401 h 2801"/>
                <a:gd name="T118" fmla="*/ 163 w 2818"/>
                <a:gd name="T119" fmla="*/ 249 h 2801"/>
                <a:gd name="T120" fmla="*/ 292 w 2818"/>
                <a:gd name="T121" fmla="*/ 132 h 2801"/>
                <a:gd name="T122" fmla="*/ 445 w 2818"/>
                <a:gd name="T123" fmla="*/ 52 h 2801"/>
                <a:gd name="T124" fmla="*/ 623 w 2818"/>
                <a:gd name="T125" fmla="*/ 8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8" h="2801">
                  <a:moveTo>
                    <a:pt x="753" y="0"/>
                  </a:moveTo>
                  <a:lnTo>
                    <a:pt x="830" y="2"/>
                  </a:lnTo>
                  <a:lnTo>
                    <a:pt x="910" y="10"/>
                  </a:lnTo>
                  <a:lnTo>
                    <a:pt x="991" y="24"/>
                  </a:lnTo>
                  <a:lnTo>
                    <a:pt x="1073" y="41"/>
                  </a:lnTo>
                  <a:lnTo>
                    <a:pt x="1156" y="65"/>
                  </a:lnTo>
                  <a:lnTo>
                    <a:pt x="1240" y="93"/>
                  </a:lnTo>
                  <a:lnTo>
                    <a:pt x="1323" y="127"/>
                  </a:lnTo>
                  <a:lnTo>
                    <a:pt x="1408" y="164"/>
                  </a:lnTo>
                  <a:lnTo>
                    <a:pt x="1492" y="207"/>
                  </a:lnTo>
                  <a:lnTo>
                    <a:pt x="1577" y="254"/>
                  </a:lnTo>
                  <a:lnTo>
                    <a:pt x="1660" y="305"/>
                  </a:lnTo>
                  <a:lnTo>
                    <a:pt x="1744" y="360"/>
                  </a:lnTo>
                  <a:lnTo>
                    <a:pt x="1724" y="379"/>
                  </a:lnTo>
                  <a:lnTo>
                    <a:pt x="1667" y="440"/>
                  </a:lnTo>
                  <a:lnTo>
                    <a:pt x="1615" y="500"/>
                  </a:lnTo>
                  <a:lnTo>
                    <a:pt x="1570" y="563"/>
                  </a:lnTo>
                  <a:lnTo>
                    <a:pt x="1530" y="624"/>
                  </a:lnTo>
                  <a:lnTo>
                    <a:pt x="1456" y="576"/>
                  </a:lnTo>
                  <a:lnTo>
                    <a:pt x="1383" y="532"/>
                  </a:lnTo>
                  <a:lnTo>
                    <a:pt x="1309" y="493"/>
                  </a:lnTo>
                  <a:lnTo>
                    <a:pt x="1236" y="457"/>
                  </a:lnTo>
                  <a:lnTo>
                    <a:pt x="1163" y="426"/>
                  </a:lnTo>
                  <a:lnTo>
                    <a:pt x="1092" y="400"/>
                  </a:lnTo>
                  <a:lnTo>
                    <a:pt x="1021" y="378"/>
                  </a:lnTo>
                  <a:lnTo>
                    <a:pt x="952" y="361"/>
                  </a:lnTo>
                  <a:lnTo>
                    <a:pt x="884" y="348"/>
                  </a:lnTo>
                  <a:lnTo>
                    <a:pt x="817" y="340"/>
                  </a:lnTo>
                  <a:lnTo>
                    <a:pt x="753" y="338"/>
                  </a:lnTo>
                  <a:lnTo>
                    <a:pt x="697" y="340"/>
                  </a:lnTo>
                  <a:lnTo>
                    <a:pt x="646" y="346"/>
                  </a:lnTo>
                  <a:lnTo>
                    <a:pt x="598" y="358"/>
                  </a:lnTo>
                  <a:lnTo>
                    <a:pt x="554" y="372"/>
                  </a:lnTo>
                  <a:lnTo>
                    <a:pt x="514" y="392"/>
                  </a:lnTo>
                  <a:lnTo>
                    <a:pt x="477" y="416"/>
                  </a:lnTo>
                  <a:lnTo>
                    <a:pt x="445" y="444"/>
                  </a:lnTo>
                  <a:lnTo>
                    <a:pt x="419" y="474"/>
                  </a:lnTo>
                  <a:lnTo>
                    <a:pt x="396" y="508"/>
                  </a:lnTo>
                  <a:lnTo>
                    <a:pt x="377" y="547"/>
                  </a:lnTo>
                  <a:lnTo>
                    <a:pt x="362" y="590"/>
                  </a:lnTo>
                  <a:lnTo>
                    <a:pt x="352" y="635"/>
                  </a:lnTo>
                  <a:lnTo>
                    <a:pt x="344" y="684"/>
                  </a:lnTo>
                  <a:lnTo>
                    <a:pt x="341" y="736"/>
                  </a:lnTo>
                  <a:lnTo>
                    <a:pt x="343" y="791"/>
                  </a:lnTo>
                  <a:lnTo>
                    <a:pt x="348" y="849"/>
                  </a:lnTo>
                  <a:lnTo>
                    <a:pt x="357" y="908"/>
                  </a:lnTo>
                  <a:lnTo>
                    <a:pt x="371" y="970"/>
                  </a:lnTo>
                  <a:lnTo>
                    <a:pt x="388" y="1035"/>
                  </a:lnTo>
                  <a:lnTo>
                    <a:pt x="409" y="1100"/>
                  </a:lnTo>
                  <a:lnTo>
                    <a:pt x="436" y="1168"/>
                  </a:lnTo>
                  <a:lnTo>
                    <a:pt x="465" y="1236"/>
                  </a:lnTo>
                  <a:lnTo>
                    <a:pt x="499" y="1306"/>
                  </a:lnTo>
                  <a:lnTo>
                    <a:pt x="538" y="1377"/>
                  </a:lnTo>
                  <a:lnTo>
                    <a:pt x="580" y="1449"/>
                  </a:lnTo>
                  <a:lnTo>
                    <a:pt x="627" y="1520"/>
                  </a:lnTo>
                  <a:lnTo>
                    <a:pt x="678" y="1592"/>
                  </a:lnTo>
                  <a:lnTo>
                    <a:pt x="734" y="1665"/>
                  </a:lnTo>
                  <a:lnTo>
                    <a:pt x="794" y="1737"/>
                  </a:lnTo>
                  <a:lnTo>
                    <a:pt x="859" y="1807"/>
                  </a:lnTo>
                  <a:lnTo>
                    <a:pt x="927" y="1879"/>
                  </a:lnTo>
                  <a:lnTo>
                    <a:pt x="996" y="1945"/>
                  </a:lnTo>
                  <a:lnTo>
                    <a:pt x="1066" y="2007"/>
                  </a:lnTo>
                  <a:lnTo>
                    <a:pt x="1138" y="2066"/>
                  </a:lnTo>
                  <a:lnTo>
                    <a:pt x="1210" y="2123"/>
                  </a:lnTo>
                  <a:lnTo>
                    <a:pt x="1284" y="2173"/>
                  </a:lnTo>
                  <a:lnTo>
                    <a:pt x="1357" y="2222"/>
                  </a:lnTo>
                  <a:lnTo>
                    <a:pt x="1431" y="2266"/>
                  </a:lnTo>
                  <a:lnTo>
                    <a:pt x="1504" y="2306"/>
                  </a:lnTo>
                  <a:lnTo>
                    <a:pt x="1578" y="2342"/>
                  </a:lnTo>
                  <a:lnTo>
                    <a:pt x="1651" y="2373"/>
                  </a:lnTo>
                  <a:lnTo>
                    <a:pt x="1723" y="2400"/>
                  </a:lnTo>
                  <a:lnTo>
                    <a:pt x="1795" y="2422"/>
                  </a:lnTo>
                  <a:lnTo>
                    <a:pt x="1865" y="2440"/>
                  </a:lnTo>
                  <a:lnTo>
                    <a:pt x="1933" y="2452"/>
                  </a:lnTo>
                  <a:lnTo>
                    <a:pt x="2000" y="2461"/>
                  </a:lnTo>
                  <a:lnTo>
                    <a:pt x="2065" y="2463"/>
                  </a:lnTo>
                  <a:lnTo>
                    <a:pt x="2119" y="2461"/>
                  </a:lnTo>
                  <a:lnTo>
                    <a:pt x="2171" y="2454"/>
                  </a:lnTo>
                  <a:lnTo>
                    <a:pt x="2220" y="2443"/>
                  </a:lnTo>
                  <a:lnTo>
                    <a:pt x="2264" y="2428"/>
                  </a:lnTo>
                  <a:lnTo>
                    <a:pt x="2303" y="2409"/>
                  </a:lnTo>
                  <a:lnTo>
                    <a:pt x="2340" y="2385"/>
                  </a:lnTo>
                  <a:lnTo>
                    <a:pt x="2371" y="2357"/>
                  </a:lnTo>
                  <a:lnTo>
                    <a:pt x="2399" y="2326"/>
                  </a:lnTo>
                  <a:lnTo>
                    <a:pt x="2421" y="2293"/>
                  </a:lnTo>
                  <a:lnTo>
                    <a:pt x="2439" y="2256"/>
                  </a:lnTo>
                  <a:lnTo>
                    <a:pt x="2455" y="2214"/>
                  </a:lnTo>
                  <a:lnTo>
                    <a:pt x="2467" y="2170"/>
                  </a:lnTo>
                  <a:lnTo>
                    <a:pt x="2474" y="2123"/>
                  </a:lnTo>
                  <a:lnTo>
                    <a:pt x="2477" y="2073"/>
                  </a:lnTo>
                  <a:lnTo>
                    <a:pt x="2477" y="2020"/>
                  </a:lnTo>
                  <a:lnTo>
                    <a:pt x="2473" y="1964"/>
                  </a:lnTo>
                  <a:lnTo>
                    <a:pt x="2465" y="1906"/>
                  </a:lnTo>
                  <a:lnTo>
                    <a:pt x="2453" y="1847"/>
                  </a:lnTo>
                  <a:lnTo>
                    <a:pt x="2436" y="1785"/>
                  </a:lnTo>
                  <a:lnTo>
                    <a:pt x="2410" y="1701"/>
                  </a:lnTo>
                  <a:lnTo>
                    <a:pt x="2377" y="1618"/>
                  </a:lnTo>
                  <a:lnTo>
                    <a:pt x="2338" y="1533"/>
                  </a:lnTo>
                  <a:lnTo>
                    <a:pt x="2294" y="1449"/>
                  </a:lnTo>
                  <a:lnTo>
                    <a:pt x="2245" y="1364"/>
                  </a:lnTo>
                  <a:lnTo>
                    <a:pt x="2190" y="1280"/>
                  </a:lnTo>
                  <a:lnTo>
                    <a:pt x="2252" y="1241"/>
                  </a:lnTo>
                  <a:lnTo>
                    <a:pt x="2314" y="1195"/>
                  </a:lnTo>
                  <a:lnTo>
                    <a:pt x="2376" y="1144"/>
                  </a:lnTo>
                  <a:lnTo>
                    <a:pt x="2436" y="1087"/>
                  </a:lnTo>
                  <a:lnTo>
                    <a:pt x="2455" y="1068"/>
                  </a:lnTo>
                  <a:lnTo>
                    <a:pt x="2514" y="1155"/>
                  </a:lnTo>
                  <a:lnTo>
                    <a:pt x="2568" y="1244"/>
                  </a:lnTo>
                  <a:lnTo>
                    <a:pt x="2617" y="1333"/>
                  </a:lnTo>
                  <a:lnTo>
                    <a:pt x="2662" y="1424"/>
                  </a:lnTo>
                  <a:lnTo>
                    <a:pt x="2701" y="1513"/>
                  </a:lnTo>
                  <a:lnTo>
                    <a:pt x="2736" y="1603"/>
                  </a:lnTo>
                  <a:lnTo>
                    <a:pt x="2764" y="1692"/>
                  </a:lnTo>
                  <a:lnTo>
                    <a:pt x="2785" y="1772"/>
                  </a:lnTo>
                  <a:lnTo>
                    <a:pt x="2801" y="1850"/>
                  </a:lnTo>
                  <a:lnTo>
                    <a:pt x="2812" y="1927"/>
                  </a:lnTo>
                  <a:lnTo>
                    <a:pt x="2817" y="2001"/>
                  </a:lnTo>
                  <a:lnTo>
                    <a:pt x="2818" y="2073"/>
                  </a:lnTo>
                  <a:lnTo>
                    <a:pt x="2815" y="2142"/>
                  </a:lnTo>
                  <a:lnTo>
                    <a:pt x="2807" y="2209"/>
                  </a:lnTo>
                  <a:lnTo>
                    <a:pt x="2793" y="2273"/>
                  </a:lnTo>
                  <a:lnTo>
                    <a:pt x="2774" y="2335"/>
                  </a:lnTo>
                  <a:lnTo>
                    <a:pt x="2751" y="2393"/>
                  </a:lnTo>
                  <a:lnTo>
                    <a:pt x="2724" y="2449"/>
                  </a:lnTo>
                  <a:lnTo>
                    <a:pt x="2692" y="2501"/>
                  </a:lnTo>
                  <a:lnTo>
                    <a:pt x="2654" y="2550"/>
                  </a:lnTo>
                  <a:lnTo>
                    <a:pt x="2612" y="2596"/>
                  </a:lnTo>
                  <a:lnTo>
                    <a:pt x="2570" y="2634"/>
                  </a:lnTo>
                  <a:lnTo>
                    <a:pt x="2525" y="2669"/>
                  </a:lnTo>
                  <a:lnTo>
                    <a:pt x="2477" y="2700"/>
                  </a:lnTo>
                  <a:lnTo>
                    <a:pt x="2426" y="2726"/>
                  </a:lnTo>
                  <a:lnTo>
                    <a:pt x="2371" y="2749"/>
                  </a:lnTo>
                  <a:lnTo>
                    <a:pt x="2315" y="2767"/>
                  </a:lnTo>
                  <a:lnTo>
                    <a:pt x="2256" y="2782"/>
                  </a:lnTo>
                  <a:lnTo>
                    <a:pt x="2194" y="2792"/>
                  </a:lnTo>
                  <a:lnTo>
                    <a:pt x="2131" y="2799"/>
                  </a:lnTo>
                  <a:lnTo>
                    <a:pt x="2065" y="2801"/>
                  </a:lnTo>
                  <a:lnTo>
                    <a:pt x="1982" y="2799"/>
                  </a:lnTo>
                  <a:lnTo>
                    <a:pt x="1898" y="2789"/>
                  </a:lnTo>
                  <a:lnTo>
                    <a:pt x="1813" y="2775"/>
                  </a:lnTo>
                  <a:lnTo>
                    <a:pt x="1727" y="2755"/>
                  </a:lnTo>
                  <a:lnTo>
                    <a:pt x="1640" y="2729"/>
                  </a:lnTo>
                  <a:lnTo>
                    <a:pt x="1552" y="2698"/>
                  </a:lnTo>
                  <a:lnTo>
                    <a:pt x="1464" y="2661"/>
                  </a:lnTo>
                  <a:lnTo>
                    <a:pt x="1375" y="2620"/>
                  </a:lnTo>
                  <a:lnTo>
                    <a:pt x="1286" y="2574"/>
                  </a:lnTo>
                  <a:lnTo>
                    <a:pt x="1198" y="2522"/>
                  </a:lnTo>
                  <a:lnTo>
                    <a:pt x="1110" y="2466"/>
                  </a:lnTo>
                  <a:lnTo>
                    <a:pt x="1022" y="2405"/>
                  </a:lnTo>
                  <a:lnTo>
                    <a:pt x="936" y="2340"/>
                  </a:lnTo>
                  <a:lnTo>
                    <a:pt x="851" y="2270"/>
                  </a:lnTo>
                  <a:lnTo>
                    <a:pt x="767" y="2196"/>
                  </a:lnTo>
                  <a:lnTo>
                    <a:pt x="686" y="2118"/>
                  </a:lnTo>
                  <a:lnTo>
                    <a:pt x="616" y="2046"/>
                  </a:lnTo>
                  <a:lnTo>
                    <a:pt x="549" y="1972"/>
                  </a:lnTo>
                  <a:lnTo>
                    <a:pt x="486" y="1897"/>
                  </a:lnTo>
                  <a:lnTo>
                    <a:pt x="426" y="1822"/>
                  </a:lnTo>
                  <a:lnTo>
                    <a:pt x="370" y="1746"/>
                  </a:lnTo>
                  <a:lnTo>
                    <a:pt x="317" y="1669"/>
                  </a:lnTo>
                  <a:lnTo>
                    <a:pt x="269" y="1592"/>
                  </a:lnTo>
                  <a:lnTo>
                    <a:pt x="225" y="1515"/>
                  </a:lnTo>
                  <a:lnTo>
                    <a:pt x="184" y="1438"/>
                  </a:lnTo>
                  <a:lnTo>
                    <a:pt x="148" y="1362"/>
                  </a:lnTo>
                  <a:lnTo>
                    <a:pt x="114" y="1285"/>
                  </a:lnTo>
                  <a:lnTo>
                    <a:pt x="86" y="1209"/>
                  </a:lnTo>
                  <a:lnTo>
                    <a:pt x="61" y="1135"/>
                  </a:lnTo>
                  <a:lnTo>
                    <a:pt x="41" y="1061"/>
                  </a:lnTo>
                  <a:lnTo>
                    <a:pt x="24" y="987"/>
                  </a:lnTo>
                  <a:lnTo>
                    <a:pt x="12" y="915"/>
                  </a:lnTo>
                  <a:lnTo>
                    <a:pt x="3" y="844"/>
                  </a:lnTo>
                  <a:lnTo>
                    <a:pt x="0" y="776"/>
                  </a:lnTo>
                  <a:lnTo>
                    <a:pt x="0" y="708"/>
                  </a:lnTo>
                  <a:lnTo>
                    <a:pt x="5" y="643"/>
                  </a:lnTo>
                  <a:lnTo>
                    <a:pt x="14" y="579"/>
                  </a:lnTo>
                  <a:lnTo>
                    <a:pt x="27" y="518"/>
                  </a:lnTo>
                  <a:lnTo>
                    <a:pt x="46" y="459"/>
                  </a:lnTo>
                  <a:lnTo>
                    <a:pt x="68" y="401"/>
                  </a:lnTo>
                  <a:lnTo>
                    <a:pt x="95" y="348"/>
                  </a:lnTo>
                  <a:lnTo>
                    <a:pt x="127" y="297"/>
                  </a:lnTo>
                  <a:lnTo>
                    <a:pt x="163" y="249"/>
                  </a:lnTo>
                  <a:lnTo>
                    <a:pt x="204" y="205"/>
                  </a:lnTo>
                  <a:lnTo>
                    <a:pt x="247" y="166"/>
                  </a:lnTo>
                  <a:lnTo>
                    <a:pt x="292" y="132"/>
                  </a:lnTo>
                  <a:lnTo>
                    <a:pt x="340" y="101"/>
                  </a:lnTo>
                  <a:lnTo>
                    <a:pt x="392" y="75"/>
                  </a:lnTo>
                  <a:lnTo>
                    <a:pt x="445" y="52"/>
                  </a:lnTo>
                  <a:lnTo>
                    <a:pt x="501" y="33"/>
                  </a:lnTo>
                  <a:lnTo>
                    <a:pt x="561" y="19"/>
                  </a:lnTo>
                  <a:lnTo>
                    <a:pt x="623" y="8"/>
                  </a:lnTo>
                  <a:lnTo>
                    <a:pt x="687" y="2"/>
                  </a:lnTo>
                  <a:lnTo>
                    <a:pt x="7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2400" kern="0" dirty="0">
                <a:solidFill>
                  <a:srgbClr val="000000"/>
                </a:solidFill>
                <a:latin typeface="Arial"/>
                <a:ea typeface="ＭＳ Ｐゴシック" charset="-128"/>
                <a:cs typeface="+mn-cs"/>
              </a:endParaRPr>
            </a:p>
          </p:txBody>
        </p:sp>
        <p:sp>
          <p:nvSpPr>
            <p:cNvPr id="7" name="Freeform 12"/>
            <p:cNvSpPr>
              <a:spLocks/>
            </p:cNvSpPr>
            <p:nvPr/>
          </p:nvSpPr>
          <p:spPr bwMode="auto">
            <a:xfrm>
              <a:off x="2792" y="2107"/>
              <a:ext cx="137" cy="136"/>
            </a:xfrm>
            <a:custGeom>
              <a:avLst/>
              <a:gdLst>
                <a:gd name="T0" fmla="*/ 370 w 1504"/>
                <a:gd name="T1" fmla="*/ 2 h 1493"/>
                <a:gd name="T2" fmla="*/ 469 w 1504"/>
                <a:gd name="T3" fmla="*/ 22 h 1493"/>
                <a:gd name="T4" fmla="*/ 576 w 1504"/>
                <a:gd name="T5" fmla="*/ 60 h 1493"/>
                <a:gd name="T6" fmla="*/ 688 w 1504"/>
                <a:gd name="T7" fmla="*/ 115 h 1493"/>
                <a:gd name="T8" fmla="*/ 717 w 1504"/>
                <a:gd name="T9" fmla="*/ 206 h 1493"/>
                <a:gd name="T10" fmla="*/ 674 w 1504"/>
                <a:gd name="T11" fmla="*/ 315 h 1493"/>
                <a:gd name="T12" fmla="*/ 644 w 1504"/>
                <a:gd name="T13" fmla="*/ 413 h 1493"/>
                <a:gd name="T14" fmla="*/ 624 w 1504"/>
                <a:gd name="T15" fmla="*/ 497 h 1493"/>
                <a:gd name="T16" fmla="*/ 614 w 1504"/>
                <a:gd name="T17" fmla="*/ 562 h 1493"/>
                <a:gd name="T18" fmla="*/ 608 w 1504"/>
                <a:gd name="T19" fmla="*/ 606 h 1493"/>
                <a:gd name="T20" fmla="*/ 606 w 1504"/>
                <a:gd name="T21" fmla="*/ 626 h 1493"/>
                <a:gd name="T22" fmla="*/ 614 w 1504"/>
                <a:gd name="T23" fmla="*/ 695 h 1493"/>
                <a:gd name="T24" fmla="*/ 639 w 1504"/>
                <a:gd name="T25" fmla="*/ 761 h 1493"/>
                <a:gd name="T26" fmla="*/ 682 w 1504"/>
                <a:gd name="T27" fmla="*/ 816 h 1493"/>
                <a:gd name="T28" fmla="*/ 737 w 1504"/>
                <a:gd name="T29" fmla="*/ 859 h 1493"/>
                <a:gd name="T30" fmla="*/ 802 w 1504"/>
                <a:gd name="T31" fmla="*/ 884 h 1493"/>
                <a:gd name="T32" fmla="*/ 872 w 1504"/>
                <a:gd name="T33" fmla="*/ 890 h 1493"/>
                <a:gd name="T34" fmla="*/ 892 w 1504"/>
                <a:gd name="T35" fmla="*/ 889 h 1493"/>
                <a:gd name="T36" fmla="*/ 937 w 1504"/>
                <a:gd name="T37" fmla="*/ 884 h 1493"/>
                <a:gd name="T38" fmla="*/ 1003 w 1504"/>
                <a:gd name="T39" fmla="*/ 872 h 1493"/>
                <a:gd name="T40" fmla="*/ 1088 w 1504"/>
                <a:gd name="T41" fmla="*/ 853 h 1493"/>
                <a:gd name="T42" fmla="*/ 1186 w 1504"/>
                <a:gd name="T43" fmla="*/ 823 h 1493"/>
                <a:gd name="T44" fmla="*/ 1296 w 1504"/>
                <a:gd name="T45" fmla="*/ 780 h 1493"/>
                <a:gd name="T46" fmla="*/ 1386 w 1504"/>
                <a:gd name="T47" fmla="*/ 807 h 1493"/>
                <a:gd name="T48" fmla="*/ 1440 w 1504"/>
                <a:gd name="T49" fmla="*/ 911 h 1493"/>
                <a:gd name="T50" fmla="*/ 1477 w 1504"/>
                <a:gd name="T51" fmla="*/ 1011 h 1493"/>
                <a:gd name="T52" fmla="*/ 1497 w 1504"/>
                <a:gd name="T53" fmla="*/ 1098 h 1493"/>
                <a:gd name="T54" fmla="*/ 1504 w 1504"/>
                <a:gd name="T55" fmla="*/ 1175 h 1493"/>
                <a:gd name="T56" fmla="*/ 1497 w 1504"/>
                <a:gd name="T57" fmla="*/ 1240 h 1493"/>
                <a:gd name="T58" fmla="*/ 1483 w 1504"/>
                <a:gd name="T59" fmla="*/ 1295 h 1493"/>
                <a:gd name="T60" fmla="*/ 1463 w 1504"/>
                <a:gd name="T61" fmla="*/ 1340 h 1493"/>
                <a:gd name="T62" fmla="*/ 1439 w 1504"/>
                <a:gd name="T63" fmla="*/ 1377 h 1493"/>
                <a:gd name="T64" fmla="*/ 1414 w 1504"/>
                <a:gd name="T65" fmla="*/ 1405 h 1493"/>
                <a:gd name="T66" fmla="*/ 1382 w 1504"/>
                <a:gd name="T67" fmla="*/ 1432 h 1493"/>
                <a:gd name="T68" fmla="*/ 1339 w 1504"/>
                <a:gd name="T69" fmla="*/ 1458 h 1493"/>
                <a:gd name="T70" fmla="*/ 1285 w 1504"/>
                <a:gd name="T71" fmla="*/ 1479 h 1493"/>
                <a:gd name="T72" fmla="*/ 1219 w 1504"/>
                <a:gd name="T73" fmla="*/ 1491 h 1493"/>
                <a:gd name="T74" fmla="*/ 1134 w 1504"/>
                <a:gd name="T75" fmla="*/ 1491 h 1493"/>
                <a:gd name="T76" fmla="*/ 1036 w 1504"/>
                <a:gd name="T77" fmla="*/ 1471 h 1493"/>
                <a:gd name="T78" fmla="*/ 930 w 1504"/>
                <a:gd name="T79" fmla="*/ 1435 h 1493"/>
                <a:gd name="T80" fmla="*/ 819 w 1504"/>
                <a:gd name="T81" fmla="*/ 1381 h 1493"/>
                <a:gd name="T82" fmla="*/ 706 w 1504"/>
                <a:gd name="T83" fmla="*/ 1311 h 1493"/>
                <a:gd name="T84" fmla="*/ 591 w 1504"/>
                <a:gd name="T85" fmla="*/ 1227 h 1493"/>
                <a:gd name="T86" fmla="*/ 477 w 1504"/>
                <a:gd name="T87" fmla="*/ 1129 h 1493"/>
                <a:gd name="T88" fmla="*/ 362 w 1504"/>
                <a:gd name="T89" fmla="*/ 1015 h 1493"/>
                <a:gd name="T90" fmla="*/ 257 w 1504"/>
                <a:gd name="T91" fmla="*/ 892 h 1493"/>
                <a:gd name="T92" fmla="*/ 166 w 1504"/>
                <a:gd name="T93" fmla="*/ 766 h 1493"/>
                <a:gd name="T94" fmla="*/ 93 w 1504"/>
                <a:gd name="T95" fmla="*/ 642 h 1493"/>
                <a:gd name="T96" fmla="*/ 43 w 1504"/>
                <a:gd name="T97" fmla="*/ 531 h 1493"/>
                <a:gd name="T98" fmla="*/ 15 w 1504"/>
                <a:gd name="T99" fmla="*/ 437 h 1493"/>
                <a:gd name="T100" fmla="*/ 1 w 1504"/>
                <a:gd name="T101" fmla="*/ 355 h 1493"/>
                <a:gd name="T102" fmla="*/ 2 w 1504"/>
                <a:gd name="T103" fmla="*/ 285 h 1493"/>
                <a:gd name="T104" fmla="*/ 13 w 1504"/>
                <a:gd name="T105" fmla="*/ 224 h 1493"/>
                <a:gd name="T106" fmla="*/ 31 w 1504"/>
                <a:gd name="T107" fmla="*/ 173 h 1493"/>
                <a:gd name="T108" fmla="*/ 53 w 1504"/>
                <a:gd name="T109" fmla="*/ 133 h 1493"/>
                <a:gd name="T110" fmla="*/ 78 w 1504"/>
                <a:gd name="T111" fmla="*/ 102 h 1493"/>
                <a:gd name="T112" fmla="*/ 105 w 1504"/>
                <a:gd name="T113" fmla="*/ 75 h 1493"/>
                <a:gd name="T114" fmla="*/ 142 w 1504"/>
                <a:gd name="T115" fmla="*/ 48 h 1493"/>
                <a:gd name="T116" fmla="*/ 190 w 1504"/>
                <a:gd name="T117" fmla="*/ 24 h 1493"/>
                <a:gd name="T118" fmla="*/ 250 w 1504"/>
                <a:gd name="T119" fmla="*/ 6 h 1493"/>
                <a:gd name="T120" fmla="*/ 323 w 1504"/>
                <a:gd name="T121" fmla="*/ 0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4" h="1493">
                  <a:moveTo>
                    <a:pt x="323" y="0"/>
                  </a:moveTo>
                  <a:lnTo>
                    <a:pt x="370" y="2"/>
                  </a:lnTo>
                  <a:lnTo>
                    <a:pt x="418" y="10"/>
                  </a:lnTo>
                  <a:lnTo>
                    <a:pt x="469" y="22"/>
                  </a:lnTo>
                  <a:lnTo>
                    <a:pt x="522" y="39"/>
                  </a:lnTo>
                  <a:lnTo>
                    <a:pt x="576" y="60"/>
                  </a:lnTo>
                  <a:lnTo>
                    <a:pt x="631" y="86"/>
                  </a:lnTo>
                  <a:lnTo>
                    <a:pt x="688" y="115"/>
                  </a:lnTo>
                  <a:lnTo>
                    <a:pt x="745" y="148"/>
                  </a:lnTo>
                  <a:lnTo>
                    <a:pt x="717" y="206"/>
                  </a:lnTo>
                  <a:lnTo>
                    <a:pt x="694" y="262"/>
                  </a:lnTo>
                  <a:lnTo>
                    <a:pt x="674" y="315"/>
                  </a:lnTo>
                  <a:lnTo>
                    <a:pt x="658" y="366"/>
                  </a:lnTo>
                  <a:lnTo>
                    <a:pt x="644" y="413"/>
                  </a:lnTo>
                  <a:lnTo>
                    <a:pt x="634" y="456"/>
                  </a:lnTo>
                  <a:lnTo>
                    <a:pt x="624" y="497"/>
                  </a:lnTo>
                  <a:lnTo>
                    <a:pt x="618" y="531"/>
                  </a:lnTo>
                  <a:lnTo>
                    <a:pt x="614" y="562"/>
                  </a:lnTo>
                  <a:lnTo>
                    <a:pt x="611" y="587"/>
                  </a:lnTo>
                  <a:lnTo>
                    <a:pt x="608" y="606"/>
                  </a:lnTo>
                  <a:lnTo>
                    <a:pt x="607" y="620"/>
                  </a:lnTo>
                  <a:lnTo>
                    <a:pt x="606" y="626"/>
                  </a:lnTo>
                  <a:lnTo>
                    <a:pt x="607" y="661"/>
                  </a:lnTo>
                  <a:lnTo>
                    <a:pt x="614" y="695"/>
                  </a:lnTo>
                  <a:lnTo>
                    <a:pt x="624" y="729"/>
                  </a:lnTo>
                  <a:lnTo>
                    <a:pt x="639" y="761"/>
                  </a:lnTo>
                  <a:lnTo>
                    <a:pt x="658" y="790"/>
                  </a:lnTo>
                  <a:lnTo>
                    <a:pt x="682" y="816"/>
                  </a:lnTo>
                  <a:lnTo>
                    <a:pt x="708" y="839"/>
                  </a:lnTo>
                  <a:lnTo>
                    <a:pt x="737" y="859"/>
                  </a:lnTo>
                  <a:lnTo>
                    <a:pt x="769" y="873"/>
                  </a:lnTo>
                  <a:lnTo>
                    <a:pt x="802" y="884"/>
                  </a:lnTo>
                  <a:lnTo>
                    <a:pt x="838" y="890"/>
                  </a:lnTo>
                  <a:lnTo>
                    <a:pt x="872" y="890"/>
                  </a:lnTo>
                  <a:lnTo>
                    <a:pt x="880" y="890"/>
                  </a:lnTo>
                  <a:lnTo>
                    <a:pt x="892" y="889"/>
                  </a:lnTo>
                  <a:lnTo>
                    <a:pt x="912" y="887"/>
                  </a:lnTo>
                  <a:lnTo>
                    <a:pt x="937" y="884"/>
                  </a:lnTo>
                  <a:lnTo>
                    <a:pt x="968" y="880"/>
                  </a:lnTo>
                  <a:lnTo>
                    <a:pt x="1003" y="872"/>
                  </a:lnTo>
                  <a:lnTo>
                    <a:pt x="1044" y="864"/>
                  </a:lnTo>
                  <a:lnTo>
                    <a:pt x="1088" y="853"/>
                  </a:lnTo>
                  <a:lnTo>
                    <a:pt x="1136" y="839"/>
                  </a:lnTo>
                  <a:lnTo>
                    <a:pt x="1186" y="823"/>
                  </a:lnTo>
                  <a:lnTo>
                    <a:pt x="1241" y="804"/>
                  </a:lnTo>
                  <a:lnTo>
                    <a:pt x="1296" y="780"/>
                  </a:lnTo>
                  <a:lnTo>
                    <a:pt x="1355" y="753"/>
                  </a:lnTo>
                  <a:lnTo>
                    <a:pt x="1386" y="807"/>
                  </a:lnTo>
                  <a:lnTo>
                    <a:pt x="1415" y="859"/>
                  </a:lnTo>
                  <a:lnTo>
                    <a:pt x="1440" y="911"/>
                  </a:lnTo>
                  <a:lnTo>
                    <a:pt x="1461" y="962"/>
                  </a:lnTo>
                  <a:lnTo>
                    <a:pt x="1477" y="1011"/>
                  </a:lnTo>
                  <a:lnTo>
                    <a:pt x="1489" y="1056"/>
                  </a:lnTo>
                  <a:lnTo>
                    <a:pt x="1497" y="1098"/>
                  </a:lnTo>
                  <a:lnTo>
                    <a:pt x="1502" y="1137"/>
                  </a:lnTo>
                  <a:lnTo>
                    <a:pt x="1504" y="1175"/>
                  </a:lnTo>
                  <a:lnTo>
                    <a:pt x="1502" y="1208"/>
                  </a:lnTo>
                  <a:lnTo>
                    <a:pt x="1497" y="1240"/>
                  </a:lnTo>
                  <a:lnTo>
                    <a:pt x="1491" y="1269"/>
                  </a:lnTo>
                  <a:lnTo>
                    <a:pt x="1483" y="1295"/>
                  </a:lnTo>
                  <a:lnTo>
                    <a:pt x="1473" y="1318"/>
                  </a:lnTo>
                  <a:lnTo>
                    <a:pt x="1463" y="1340"/>
                  </a:lnTo>
                  <a:lnTo>
                    <a:pt x="1450" y="1360"/>
                  </a:lnTo>
                  <a:lnTo>
                    <a:pt x="1439" y="1377"/>
                  </a:lnTo>
                  <a:lnTo>
                    <a:pt x="1426" y="1391"/>
                  </a:lnTo>
                  <a:lnTo>
                    <a:pt x="1414" y="1405"/>
                  </a:lnTo>
                  <a:lnTo>
                    <a:pt x="1399" y="1418"/>
                  </a:lnTo>
                  <a:lnTo>
                    <a:pt x="1382" y="1432"/>
                  </a:lnTo>
                  <a:lnTo>
                    <a:pt x="1361" y="1445"/>
                  </a:lnTo>
                  <a:lnTo>
                    <a:pt x="1339" y="1458"/>
                  </a:lnTo>
                  <a:lnTo>
                    <a:pt x="1313" y="1469"/>
                  </a:lnTo>
                  <a:lnTo>
                    <a:pt x="1285" y="1479"/>
                  </a:lnTo>
                  <a:lnTo>
                    <a:pt x="1253" y="1487"/>
                  </a:lnTo>
                  <a:lnTo>
                    <a:pt x="1219" y="1491"/>
                  </a:lnTo>
                  <a:lnTo>
                    <a:pt x="1180" y="1493"/>
                  </a:lnTo>
                  <a:lnTo>
                    <a:pt x="1134" y="1491"/>
                  </a:lnTo>
                  <a:lnTo>
                    <a:pt x="1086" y="1484"/>
                  </a:lnTo>
                  <a:lnTo>
                    <a:pt x="1036" y="1471"/>
                  </a:lnTo>
                  <a:lnTo>
                    <a:pt x="983" y="1456"/>
                  </a:lnTo>
                  <a:lnTo>
                    <a:pt x="930" y="1435"/>
                  </a:lnTo>
                  <a:lnTo>
                    <a:pt x="875" y="1410"/>
                  </a:lnTo>
                  <a:lnTo>
                    <a:pt x="819" y="1381"/>
                  </a:lnTo>
                  <a:lnTo>
                    <a:pt x="762" y="1348"/>
                  </a:lnTo>
                  <a:lnTo>
                    <a:pt x="706" y="1311"/>
                  </a:lnTo>
                  <a:lnTo>
                    <a:pt x="648" y="1271"/>
                  </a:lnTo>
                  <a:lnTo>
                    <a:pt x="591" y="1227"/>
                  </a:lnTo>
                  <a:lnTo>
                    <a:pt x="533" y="1180"/>
                  </a:lnTo>
                  <a:lnTo>
                    <a:pt x="477" y="1129"/>
                  </a:lnTo>
                  <a:lnTo>
                    <a:pt x="421" y="1075"/>
                  </a:lnTo>
                  <a:lnTo>
                    <a:pt x="362" y="1015"/>
                  </a:lnTo>
                  <a:lnTo>
                    <a:pt x="308" y="954"/>
                  </a:lnTo>
                  <a:lnTo>
                    <a:pt x="257" y="892"/>
                  </a:lnTo>
                  <a:lnTo>
                    <a:pt x="210" y="830"/>
                  </a:lnTo>
                  <a:lnTo>
                    <a:pt x="166" y="766"/>
                  </a:lnTo>
                  <a:lnTo>
                    <a:pt x="127" y="705"/>
                  </a:lnTo>
                  <a:lnTo>
                    <a:pt x="93" y="642"/>
                  </a:lnTo>
                  <a:lnTo>
                    <a:pt x="64" y="582"/>
                  </a:lnTo>
                  <a:lnTo>
                    <a:pt x="43" y="531"/>
                  </a:lnTo>
                  <a:lnTo>
                    <a:pt x="26" y="482"/>
                  </a:lnTo>
                  <a:lnTo>
                    <a:pt x="15" y="437"/>
                  </a:lnTo>
                  <a:lnTo>
                    <a:pt x="6" y="395"/>
                  </a:lnTo>
                  <a:lnTo>
                    <a:pt x="1" y="355"/>
                  </a:lnTo>
                  <a:lnTo>
                    <a:pt x="0" y="318"/>
                  </a:lnTo>
                  <a:lnTo>
                    <a:pt x="2" y="285"/>
                  </a:lnTo>
                  <a:lnTo>
                    <a:pt x="6" y="252"/>
                  </a:lnTo>
                  <a:lnTo>
                    <a:pt x="13" y="224"/>
                  </a:lnTo>
                  <a:lnTo>
                    <a:pt x="21" y="197"/>
                  </a:lnTo>
                  <a:lnTo>
                    <a:pt x="31" y="173"/>
                  </a:lnTo>
                  <a:lnTo>
                    <a:pt x="41" y="153"/>
                  </a:lnTo>
                  <a:lnTo>
                    <a:pt x="53" y="133"/>
                  </a:lnTo>
                  <a:lnTo>
                    <a:pt x="65" y="116"/>
                  </a:lnTo>
                  <a:lnTo>
                    <a:pt x="78" y="102"/>
                  </a:lnTo>
                  <a:lnTo>
                    <a:pt x="89" y="88"/>
                  </a:lnTo>
                  <a:lnTo>
                    <a:pt x="105" y="75"/>
                  </a:lnTo>
                  <a:lnTo>
                    <a:pt x="122" y="61"/>
                  </a:lnTo>
                  <a:lnTo>
                    <a:pt x="142" y="48"/>
                  </a:lnTo>
                  <a:lnTo>
                    <a:pt x="165" y="35"/>
                  </a:lnTo>
                  <a:lnTo>
                    <a:pt x="190" y="24"/>
                  </a:lnTo>
                  <a:lnTo>
                    <a:pt x="219" y="14"/>
                  </a:lnTo>
                  <a:lnTo>
                    <a:pt x="250" y="6"/>
                  </a:lnTo>
                  <a:lnTo>
                    <a:pt x="285" y="2"/>
                  </a:lnTo>
                  <a:lnTo>
                    <a:pt x="3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2400" kern="0" dirty="0">
                <a:solidFill>
                  <a:srgbClr val="000000"/>
                </a:solidFill>
                <a:latin typeface="Arial"/>
                <a:ea typeface="ＭＳ Ｐゴシック" charset="-128"/>
                <a:cs typeface="+mn-cs"/>
              </a:endParaRPr>
            </a:p>
          </p:txBody>
        </p:sp>
        <p:sp>
          <p:nvSpPr>
            <p:cNvPr id="8" name="Freeform 13"/>
            <p:cNvSpPr>
              <a:spLocks/>
            </p:cNvSpPr>
            <p:nvPr/>
          </p:nvSpPr>
          <p:spPr bwMode="auto">
            <a:xfrm>
              <a:off x="2863" y="2007"/>
              <a:ext cx="167" cy="166"/>
            </a:xfrm>
            <a:custGeom>
              <a:avLst/>
              <a:gdLst>
                <a:gd name="T0" fmla="*/ 1289 w 1835"/>
                <a:gd name="T1" fmla="*/ 2 h 1823"/>
                <a:gd name="T2" fmla="*/ 1327 w 1835"/>
                <a:gd name="T3" fmla="*/ 23 h 1823"/>
                <a:gd name="T4" fmla="*/ 1350 w 1835"/>
                <a:gd name="T5" fmla="*/ 60 h 1823"/>
                <a:gd name="T6" fmla="*/ 1776 w 1835"/>
                <a:gd name="T7" fmla="*/ 482 h 1823"/>
                <a:gd name="T8" fmla="*/ 1812 w 1835"/>
                <a:gd name="T9" fmla="*/ 505 h 1823"/>
                <a:gd name="T10" fmla="*/ 1833 w 1835"/>
                <a:gd name="T11" fmla="*/ 543 h 1823"/>
                <a:gd name="T12" fmla="*/ 1832 w 1835"/>
                <a:gd name="T13" fmla="*/ 586 h 1823"/>
                <a:gd name="T14" fmla="*/ 1810 w 1835"/>
                <a:gd name="T15" fmla="*/ 622 h 1823"/>
                <a:gd name="T16" fmla="*/ 1498 w 1835"/>
                <a:gd name="T17" fmla="*/ 929 h 1823"/>
                <a:gd name="T18" fmla="*/ 1459 w 1835"/>
                <a:gd name="T19" fmla="*/ 942 h 1823"/>
                <a:gd name="T20" fmla="*/ 1253 w 1835"/>
                <a:gd name="T21" fmla="*/ 903 h 1823"/>
                <a:gd name="T22" fmla="*/ 1194 w 1835"/>
                <a:gd name="T23" fmla="*/ 1011 h 1823"/>
                <a:gd name="T24" fmla="*/ 1118 w 1835"/>
                <a:gd name="T25" fmla="*/ 1126 h 1823"/>
                <a:gd name="T26" fmla="*/ 1030 w 1835"/>
                <a:gd name="T27" fmla="*/ 1243 h 1823"/>
                <a:gd name="T28" fmla="*/ 930 w 1835"/>
                <a:gd name="T29" fmla="*/ 1362 h 1823"/>
                <a:gd name="T30" fmla="*/ 823 w 1835"/>
                <a:gd name="T31" fmla="*/ 1475 h 1823"/>
                <a:gd name="T32" fmla="*/ 705 w 1835"/>
                <a:gd name="T33" fmla="*/ 1578 h 1823"/>
                <a:gd name="T34" fmla="*/ 585 w 1835"/>
                <a:gd name="T35" fmla="*/ 1659 h 1823"/>
                <a:gd name="T36" fmla="*/ 470 w 1835"/>
                <a:gd name="T37" fmla="*/ 1719 h 1823"/>
                <a:gd name="T38" fmla="*/ 363 w 1835"/>
                <a:gd name="T39" fmla="*/ 1763 h 1823"/>
                <a:gd name="T40" fmla="*/ 268 w 1835"/>
                <a:gd name="T41" fmla="*/ 1792 h 1823"/>
                <a:gd name="T42" fmla="*/ 187 w 1835"/>
                <a:gd name="T43" fmla="*/ 1810 h 1823"/>
                <a:gd name="T44" fmla="*/ 130 w 1835"/>
                <a:gd name="T45" fmla="*/ 1819 h 1823"/>
                <a:gd name="T46" fmla="*/ 95 w 1835"/>
                <a:gd name="T47" fmla="*/ 1823 h 1823"/>
                <a:gd name="T48" fmla="*/ 71 w 1835"/>
                <a:gd name="T49" fmla="*/ 1822 h 1823"/>
                <a:gd name="T50" fmla="*/ 39 w 1835"/>
                <a:gd name="T51" fmla="*/ 1810 h 1823"/>
                <a:gd name="T52" fmla="*/ 14 w 1835"/>
                <a:gd name="T53" fmla="*/ 1785 h 1823"/>
                <a:gd name="T54" fmla="*/ 1 w 1835"/>
                <a:gd name="T55" fmla="*/ 1753 h 1823"/>
                <a:gd name="T56" fmla="*/ 0 w 1835"/>
                <a:gd name="T57" fmla="*/ 1729 h 1823"/>
                <a:gd name="T58" fmla="*/ 3 w 1835"/>
                <a:gd name="T59" fmla="*/ 1695 h 1823"/>
                <a:gd name="T60" fmla="*/ 13 w 1835"/>
                <a:gd name="T61" fmla="*/ 1636 h 1823"/>
                <a:gd name="T62" fmla="*/ 30 w 1835"/>
                <a:gd name="T63" fmla="*/ 1557 h 1823"/>
                <a:gd name="T64" fmla="*/ 61 w 1835"/>
                <a:gd name="T65" fmla="*/ 1463 h 1823"/>
                <a:gd name="T66" fmla="*/ 105 w 1835"/>
                <a:gd name="T67" fmla="*/ 1357 h 1823"/>
                <a:gd name="T68" fmla="*/ 165 w 1835"/>
                <a:gd name="T69" fmla="*/ 1242 h 1823"/>
                <a:gd name="T70" fmla="*/ 247 w 1835"/>
                <a:gd name="T71" fmla="*/ 1124 h 1823"/>
                <a:gd name="T72" fmla="*/ 351 w 1835"/>
                <a:gd name="T73" fmla="*/ 1007 h 1823"/>
                <a:gd name="T74" fmla="*/ 465 w 1835"/>
                <a:gd name="T75" fmla="*/ 899 h 1823"/>
                <a:gd name="T76" fmla="*/ 583 w 1835"/>
                <a:gd name="T77" fmla="*/ 800 h 1823"/>
                <a:gd name="T78" fmla="*/ 703 w 1835"/>
                <a:gd name="T79" fmla="*/ 712 h 1823"/>
                <a:gd name="T80" fmla="*/ 818 w 1835"/>
                <a:gd name="T81" fmla="*/ 637 h 1823"/>
                <a:gd name="T82" fmla="*/ 927 w 1835"/>
                <a:gd name="T83" fmla="*/ 579 h 1823"/>
                <a:gd name="T84" fmla="*/ 888 w 1835"/>
                <a:gd name="T85" fmla="*/ 374 h 1823"/>
                <a:gd name="T86" fmla="*/ 900 w 1835"/>
                <a:gd name="T87" fmla="*/ 335 h 1823"/>
                <a:gd name="T88" fmla="*/ 1208 w 1835"/>
                <a:gd name="T89" fmla="*/ 25 h 1823"/>
                <a:gd name="T90" fmla="*/ 1246 w 1835"/>
                <a:gd name="T91" fmla="*/ 3 h 1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35" h="1823">
                  <a:moveTo>
                    <a:pt x="1267" y="0"/>
                  </a:moveTo>
                  <a:lnTo>
                    <a:pt x="1289" y="2"/>
                  </a:lnTo>
                  <a:lnTo>
                    <a:pt x="1310" y="11"/>
                  </a:lnTo>
                  <a:lnTo>
                    <a:pt x="1327" y="23"/>
                  </a:lnTo>
                  <a:lnTo>
                    <a:pt x="1341" y="40"/>
                  </a:lnTo>
                  <a:lnTo>
                    <a:pt x="1350" y="60"/>
                  </a:lnTo>
                  <a:lnTo>
                    <a:pt x="1451" y="381"/>
                  </a:lnTo>
                  <a:lnTo>
                    <a:pt x="1776" y="482"/>
                  </a:lnTo>
                  <a:lnTo>
                    <a:pt x="1796" y="491"/>
                  </a:lnTo>
                  <a:lnTo>
                    <a:pt x="1812" y="505"/>
                  </a:lnTo>
                  <a:lnTo>
                    <a:pt x="1825" y="522"/>
                  </a:lnTo>
                  <a:lnTo>
                    <a:pt x="1833" y="543"/>
                  </a:lnTo>
                  <a:lnTo>
                    <a:pt x="1835" y="565"/>
                  </a:lnTo>
                  <a:lnTo>
                    <a:pt x="1832" y="586"/>
                  </a:lnTo>
                  <a:lnTo>
                    <a:pt x="1824" y="606"/>
                  </a:lnTo>
                  <a:lnTo>
                    <a:pt x="1810" y="622"/>
                  </a:lnTo>
                  <a:lnTo>
                    <a:pt x="1515" y="917"/>
                  </a:lnTo>
                  <a:lnTo>
                    <a:pt x="1498" y="929"/>
                  </a:lnTo>
                  <a:lnTo>
                    <a:pt x="1479" y="937"/>
                  </a:lnTo>
                  <a:lnTo>
                    <a:pt x="1459" y="942"/>
                  </a:lnTo>
                  <a:lnTo>
                    <a:pt x="1439" y="939"/>
                  </a:lnTo>
                  <a:lnTo>
                    <a:pt x="1253" y="903"/>
                  </a:lnTo>
                  <a:lnTo>
                    <a:pt x="1226" y="956"/>
                  </a:lnTo>
                  <a:lnTo>
                    <a:pt x="1194" y="1011"/>
                  </a:lnTo>
                  <a:lnTo>
                    <a:pt x="1158" y="1067"/>
                  </a:lnTo>
                  <a:lnTo>
                    <a:pt x="1118" y="1126"/>
                  </a:lnTo>
                  <a:lnTo>
                    <a:pt x="1075" y="1184"/>
                  </a:lnTo>
                  <a:lnTo>
                    <a:pt x="1030" y="1243"/>
                  </a:lnTo>
                  <a:lnTo>
                    <a:pt x="981" y="1302"/>
                  </a:lnTo>
                  <a:lnTo>
                    <a:pt x="930" y="1362"/>
                  </a:lnTo>
                  <a:lnTo>
                    <a:pt x="877" y="1419"/>
                  </a:lnTo>
                  <a:lnTo>
                    <a:pt x="823" y="1475"/>
                  </a:lnTo>
                  <a:lnTo>
                    <a:pt x="763" y="1529"/>
                  </a:lnTo>
                  <a:lnTo>
                    <a:pt x="705" y="1578"/>
                  </a:lnTo>
                  <a:lnTo>
                    <a:pt x="645" y="1622"/>
                  </a:lnTo>
                  <a:lnTo>
                    <a:pt x="585" y="1659"/>
                  </a:lnTo>
                  <a:lnTo>
                    <a:pt x="528" y="1691"/>
                  </a:lnTo>
                  <a:lnTo>
                    <a:pt x="470" y="1719"/>
                  </a:lnTo>
                  <a:lnTo>
                    <a:pt x="416" y="1743"/>
                  </a:lnTo>
                  <a:lnTo>
                    <a:pt x="363" y="1763"/>
                  </a:lnTo>
                  <a:lnTo>
                    <a:pt x="314" y="1780"/>
                  </a:lnTo>
                  <a:lnTo>
                    <a:pt x="268" y="1792"/>
                  </a:lnTo>
                  <a:lnTo>
                    <a:pt x="226" y="1803"/>
                  </a:lnTo>
                  <a:lnTo>
                    <a:pt x="187" y="1810"/>
                  </a:lnTo>
                  <a:lnTo>
                    <a:pt x="156" y="1816"/>
                  </a:lnTo>
                  <a:lnTo>
                    <a:pt x="130" y="1819"/>
                  </a:lnTo>
                  <a:lnTo>
                    <a:pt x="109" y="1821"/>
                  </a:lnTo>
                  <a:lnTo>
                    <a:pt x="95" y="1823"/>
                  </a:lnTo>
                  <a:lnTo>
                    <a:pt x="88" y="1823"/>
                  </a:lnTo>
                  <a:lnTo>
                    <a:pt x="71" y="1822"/>
                  </a:lnTo>
                  <a:lnTo>
                    <a:pt x="54" y="1817"/>
                  </a:lnTo>
                  <a:lnTo>
                    <a:pt x="39" y="1810"/>
                  </a:lnTo>
                  <a:lnTo>
                    <a:pt x="25" y="1799"/>
                  </a:lnTo>
                  <a:lnTo>
                    <a:pt x="14" y="1785"/>
                  </a:lnTo>
                  <a:lnTo>
                    <a:pt x="5" y="1769"/>
                  </a:lnTo>
                  <a:lnTo>
                    <a:pt x="1" y="1753"/>
                  </a:lnTo>
                  <a:lnTo>
                    <a:pt x="0" y="1735"/>
                  </a:lnTo>
                  <a:lnTo>
                    <a:pt x="0" y="1729"/>
                  </a:lnTo>
                  <a:lnTo>
                    <a:pt x="1" y="1715"/>
                  </a:lnTo>
                  <a:lnTo>
                    <a:pt x="3" y="1695"/>
                  </a:lnTo>
                  <a:lnTo>
                    <a:pt x="7" y="1669"/>
                  </a:lnTo>
                  <a:lnTo>
                    <a:pt x="13" y="1636"/>
                  </a:lnTo>
                  <a:lnTo>
                    <a:pt x="21" y="1599"/>
                  </a:lnTo>
                  <a:lnTo>
                    <a:pt x="30" y="1557"/>
                  </a:lnTo>
                  <a:lnTo>
                    <a:pt x="44" y="1511"/>
                  </a:lnTo>
                  <a:lnTo>
                    <a:pt x="61" y="1463"/>
                  </a:lnTo>
                  <a:lnTo>
                    <a:pt x="81" y="1411"/>
                  </a:lnTo>
                  <a:lnTo>
                    <a:pt x="105" y="1357"/>
                  </a:lnTo>
                  <a:lnTo>
                    <a:pt x="133" y="1299"/>
                  </a:lnTo>
                  <a:lnTo>
                    <a:pt x="165" y="1242"/>
                  </a:lnTo>
                  <a:lnTo>
                    <a:pt x="203" y="1183"/>
                  </a:lnTo>
                  <a:lnTo>
                    <a:pt x="247" y="1124"/>
                  </a:lnTo>
                  <a:lnTo>
                    <a:pt x="295" y="1065"/>
                  </a:lnTo>
                  <a:lnTo>
                    <a:pt x="351" y="1007"/>
                  </a:lnTo>
                  <a:lnTo>
                    <a:pt x="407" y="952"/>
                  </a:lnTo>
                  <a:lnTo>
                    <a:pt x="465" y="899"/>
                  </a:lnTo>
                  <a:lnTo>
                    <a:pt x="525" y="849"/>
                  </a:lnTo>
                  <a:lnTo>
                    <a:pt x="583" y="800"/>
                  </a:lnTo>
                  <a:lnTo>
                    <a:pt x="643" y="754"/>
                  </a:lnTo>
                  <a:lnTo>
                    <a:pt x="703" y="712"/>
                  </a:lnTo>
                  <a:lnTo>
                    <a:pt x="761" y="673"/>
                  </a:lnTo>
                  <a:lnTo>
                    <a:pt x="818" y="637"/>
                  </a:lnTo>
                  <a:lnTo>
                    <a:pt x="873" y="606"/>
                  </a:lnTo>
                  <a:lnTo>
                    <a:pt x="927" y="579"/>
                  </a:lnTo>
                  <a:lnTo>
                    <a:pt x="890" y="395"/>
                  </a:lnTo>
                  <a:lnTo>
                    <a:pt x="888" y="374"/>
                  </a:lnTo>
                  <a:lnTo>
                    <a:pt x="892" y="354"/>
                  </a:lnTo>
                  <a:lnTo>
                    <a:pt x="900" y="335"/>
                  </a:lnTo>
                  <a:lnTo>
                    <a:pt x="913" y="319"/>
                  </a:lnTo>
                  <a:lnTo>
                    <a:pt x="1208" y="25"/>
                  </a:lnTo>
                  <a:lnTo>
                    <a:pt x="1226" y="12"/>
                  </a:lnTo>
                  <a:lnTo>
                    <a:pt x="1246" y="3"/>
                  </a:lnTo>
                  <a:lnTo>
                    <a:pt x="1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2400" kern="0" dirty="0">
                <a:solidFill>
                  <a:srgbClr val="000000"/>
                </a:solidFill>
                <a:latin typeface="Arial"/>
                <a:ea typeface="ＭＳ Ｐゴシック" charset="-128"/>
                <a:cs typeface="+mn-cs"/>
              </a:endParaRPr>
            </a:p>
          </p:txBody>
        </p:sp>
      </p:grpSp>
      <p:sp>
        <p:nvSpPr>
          <p:cNvPr id="9" name="TextBox 8"/>
          <p:cNvSpPr txBox="1"/>
          <p:nvPr/>
        </p:nvSpPr>
        <p:spPr>
          <a:xfrm>
            <a:off x="457200" y="457200"/>
            <a:ext cx="7620000" cy="400110"/>
          </a:xfrm>
          <a:prstGeom prst="rect">
            <a:avLst/>
          </a:prstGeom>
          <a:noFill/>
        </p:spPr>
        <p:txBody>
          <a:bodyPr wrap="square" rtlCol="0">
            <a:spAutoFit/>
          </a:bodyPr>
          <a:lstStyle/>
          <a:p>
            <a:r>
              <a:rPr lang="en-US" sz="2000" dirty="0" smtClean="0">
                <a:solidFill>
                  <a:srgbClr val="002060"/>
                </a:solidFill>
                <a:latin typeface="Arial" pitchFamily="34" charset="0"/>
                <a:cs typeface="Arial" pitchFamily="34" charset="0"/>
              </a:rPr>
              <a:t>PROJECT  OBJECTIVES</a:t>
            </a:r>
            <a:endParaRPr lang="en-US" sz="2000" dirty="0">
              <a:solidFill>
                <a:srgbClr val="002060"/>
              </a:solidFill>
              <a:latin typeface="Arial" pitchFamily="34" charset="0"/>
              <a:cs typeface="Arial" pitchFamily="34" charset="0"/>
            </a:endParaRPr>
          </a:p>
        </p:txBody>
      </p:sp>
      <p:cxnSp>
        <p:nvCxnSpPr>
          <p:cNvPr id="11" name="Straight Connector 10"/>
          <p:cNvCxnSpPr/>
          <p:nvPr/>
        </p:nvCxnSpPr>
        <p:spPr>
          <a:xfrm>
            <a:off x="457200" y="838200"/>
            <a:ext cx="815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6248400"/>
            <a:ext cx="8153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057400" y="990600"/>
            <a:ext cx="6553200" cy="502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2214546" y="1928802"/>
            <a:ext cx="6248400" cy="3970318"/>
          </a:xfrm>
          <a:prstGeom prst="rect">
            <a:avLst/>
          </a:prstGeom>
          <a:noFill/>
        </p:spPr>
        <p:txBody>
          <a:bodyPr wrap="square" rtlCol="0">
            <a:spAutoFit/>
          </a:bodyPr>
          <a:lstStyle/>
          <a:p>
            <a:pPr marL="400050" lvl="0" indent="-400050">
              <a:buFont typeface="+mj-lt"/>
              <a:buAutoNum type="romanUcPeriod"/>
            </a:pPr>
            <a:r>
              <a:rPr lang="en-IN" dirty="0" smtClean="0"/>
              <a:t>To know the level of satisfaction of customers towards “Apollo Munich Health Insurance Services’’.</a:t>
            </a:r>
          </a:p>
          <a:p>
            <a:pPr marL="400050" lvl="0" indent="-400050">
              <a:buFont typeface="+mj-lt"/>
              <a:buAutoNum type="romanUcPeriod"/>
            </a:pPr>
            <a:endParaRPr lang="en-IN" dirty="0" smtClean="0"/>
          </a:p>
          <a:p>
            <a:pPr marL="400050" indent="-400050">
              <a:buFont typeface="+mj-lt"/>
              <a:buAutoNum type="romanUcPeriod"/>
            </a:pPr>
            <a:r>
              <a:rPr lang="en-IN" dirty="0" smtClean="0"/>
              <a:t>To assess the current health status of cardiac patients (Lifestyle management-Exercise regimen, alcohol intake, eating habits etc) who have already taken claims from Apollo Munich Health Insurance.</a:t>
            </a:r>
          </a:p>
          <a:p>
            <a:pPr marL="400050" indent="-400050">
              <a:buFont typeface="+mj-lt"/>
              <a:buAutoNum type="romanUcPeriod"/>
            </a:pPr>
            <a:endParaRPr lang="en-IN" dirty="0" smtClean="0"/>
          </a:p>
          <a:p>
            <a:pPr marL="400050" lvl="0" indent="-400050">
              <a:buFont typeface="+mj-lt"/>
              <a:buAutoNum type="romanUcPeriod"/>
            </a:pPr>
            <a:r>
              <a:rPr lang="en-IN" dirty="0" smtClean="0"/>
              <a:t>To assess the competition scenario : Key Players in cardiac care Insurance </a:t>
            </a:r>
            <a:endParaRPr lang="en-US" dirty="0" smtClean="0"/>
          </a:p>
          <a:p>
            <a:pPr marL="400050" indent="-400050">
              <a:buFont typeface="+mj-lt"/>
              <a:buAutoNum type="romanUcPeriod"/>
            </a:pPr>
            <a:endParaRPr lang="en-US" dirty="0" smtClean="0"/>
          </a:p>
          <a:p>
            <a:pPr marL="400050" lvl="0" indent="-400050">
              <a:buFont typeface="+mj-lt"/>
              <a:buAutoNum type="romanUcPeriod"/>
            </a:pPr>
            <a:endParaRPr lang="en-IN" dirty="0" smtClean="0"/>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chemeClr val="tx2"/>
            </a:solidFill>
          </a:ln>
        </p:spPr>
        <p:txBody>
          <a:bodyPr/>
          <a:lstStyle/>
          <a:p>
            <a:pPr lvl="0"/>
            <a:r>
              <a:rPr lang="en-IN" dirty="0" smtClean="0"/>
              <a:t>REVIEW OF LITERATURE</a:t>
            </a:r>
            <a:endParaRPr lang="en-IN" dirty="0"/>
          </a:p>
        </p:txBody>
      </p:sp>
    </p:spTree>
    <p:extLst>
      <p:ext uri="{BB962C8B-B14F-4D97-AF65-F5344CB8AC3E}">
        <p14:creationId xmlns:p14="http://schemas.microsoft.com/office/powerpoint/2010/main" xmlns="" val="1244180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2400"/>
            <a:ext cx="8458200" cy="646331"/>
          </a:xfrm>
          <a:prstGeom prst="rect">
            <a:avLst/>
          </a:prstGeom>
          <a:noFill/>
        </p:spPr>
        <p:txBody>
          <a:bodyPr wrap="square" rtlCol="0">
            <a:spAutoFit/>
          </a:bodyPr>
          <a:lstStyle/>
          <a:p>
            <a:r>
              <a:rPr lang="en-IN" dirty="0" smtClean="0">
                <a:latin typeface="+mj-lt"/>
              </a:rPr>
              <a:t>In India, </a:t>
            </a:r>
            <a:r>
              <a:rPr lang="en-US" dirty="0" smtClean="0">
                <a:latin typeface="+mj-lt"/>
                <a:cs typeface="Arabic Typesetting" panose="03020402040406030203" pitchFamily="66" charset="-78"/>
              </a:rPr>
              <a:t>CVDs remains the most dominant cause of deaths in the population and is causing 23.3% of deaths compared to 19.9% in 2004-06.</a:t>
            </a:r>
            <a:endParaRPr lang="en-US" dirty="0">
              <a:latin typeface="+mj-lt"/>
            </a:endParaRPr>
          </a:p>
        </p:txBody>
      </p:sp>
      <p:cxnSp>
        <p:nvCxnSpPr>
          <p:cNvPr id="4" name="Straight Connector 3"/>
          <p:cNvCxnSpPr/>
          <p:nvPr/>
        </p:nvCxnSpPr>
        <p:spPr>
          <a:xfrm>
            <a:off x="304800" y="838200"/>
            <a:ext cx="81534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ound Same Side Corner Rectangle 4"/>
          <p:cNvSpPr>
            <a:spLocks/>
          </p:cNvSpPr>
          <p:nvPr/>
        </p:nvSpPr>
        <p:spPr>
          <a:xfrm>
            <a:off x="304800" y="990600"/>
            <a:ext cx="3962400" cy="381000"/>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90000" anchor="ctr" anchorCtr="0">
            <a:noAutofit/>
          </a:bodyPr>
          <a:lstStyle/>
          <a:p>
            <a:pPr algn="ctr">
              <a:spcBef>
                <a:spcPts val="600"/>
              </a:spcBef>
            </a:pPr>
            <a:r>
              <a:rPr lang="en-US" sz="1200" b="1" dirty="0" smtClean="0"/>
              <a:t>Top Ten Causes of Deaths –All Ages :2010-2013</a:t>
            </a:r>
            <a:endParaRPr lang="en-US" sz="1200" b="1" dirty="0">
              <a:solidFill>
                <a:prstClr val="white"/>
              </a:solidFill>
              <a:cs typeface="Arial" panose="020B0604020202020204"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xmlns="" val="2954350781"/>
              </p:ext>
            </p:extLst>
          </p:nvPr>
        </p:nvGraphicFramePr>
        <p:xfrm>
          <a:off x="304801" y="1524000"/>
          <a:ext cx="39624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4495800" y="990600"/>
            <a:ext cx="4191000" cy="5410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buFont typeface="+mj-lt"/>
              <a:buAutoNum type="romanUcPeriod"/>
            </a:pPr>
            <a:r>
              <a:rPr lang="en-IN" sz="1600" dirty="0" smtClean="0"/>
              <a:t>India, today, is poised to become the country with the highest incidence of CVDs in the world. Out of the estimated population of 1.27 billion, around 45 million people suffer from coronary artery diseases.</a:t>
            </a:r>
          </a:p>
          <a:p>
            <a:pPr marL="400050" indent="-400050">
              <a:buFont typeface="+mj-lt"/>
              <a:buAutoNum type="romanUcPeriod"/>
            </a:pPr>
            <a:r>
              <a:rPr lang="en-IN" sz="1600" dirty="0" smtClean="0"/>
              <a:t> As per  IIB (Insurance Information Bureau) data, the average amount claimed from health insurers for circulatory diseases (mostly heart related) increased at an astounding 52.5% annually between 2007-08 .</a:t>
            </a:r>
          </a:p>
          <a:p>
            <a:pPr marL="400050" indent="-400050">
              <a:buFont typeface="+mj-lt"/>
              <a:buAutoNum type="romanUcPeriod"/>
            </a:pPr>
            <a:r>
              <a:rPr lang="en-IN" sz="1600" dirty="0" smtClean="0"/>
              <a:t>The estimated expenses in hospital for CAD is $5500-8000. It is only Health Insurance policy taken by a person that can take care of hospitalisation cost of this magnitude.</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04800"/>
            <a:ext cx="8382000" cy="6248400"/>
          </a:xfrm>
          <a:prstGeom prst="rect">
            <a:avLst/>
          </a:prstGeom>
          <a:solidFill>
            <a:schemeClr val="bg1">
              <a:lumMod val="95000"/>
            </a:schemeClr>
          </a:solidFill>
          <a:ln>
            <a:noFill/>
          </a:ln>
        </p:spPr>
        <p:style>
          <a:lnRef idx="1">
            <a:schemeClr val="accent5"/>
          </a:lnRef>
          <a:fillRef idx="1003">
            <a:schemeClr val="lt1"/>
          </a:fillRef>
          <a:effectRef idx="1">
            <a:schemeClr val="accent5"/>
          </a:effectRef>
          <a:fontRef idx="minor">
            <a:schemeClr val="dk1"/>
          </a:fontRef>
        </p:style>
        <p:txBody>
          <a:bodyPr rtlCol="0" anchor="ctr"/>
          <a:lstStyle/>
          <a:p>
            <a:pPr algn="ctr"/>
            <a:endParaRPr lang="en-US" dirty="0"/>
          </a:p>
        </p:txBody>
      </p:sp>
      <p:sp>
        <p:nvSpPr>
          <p:cNvPr id="4" name="Rectangle 3"/>
          <p:cNvSpPr/>
          <p:nvPr/>
        </p:nvSpPr>
        <p:spPr>
          <a:xfrm>
            <a:off x="457200" y="944302"/>
            <a:ext cx="1573726" cy="5304098"/>
          </a:xfrm>
          <a:prstGeom prst="rect">
            <a:avLst/>
          </a:prstGeom>
          <a:solidFill>
            <a:srgbClr val="00206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IN" sz="1400" b="1" kern="0" dirty="0" smtClean="0">
                <a:solidFill>
                  <a:srgbClr val="FFFFFF"/>
                </a:solidFill>
                <a:latin typeface="Arial" pitchFamily="34" charset="0"/>
                <a:ea typeface="굴림"/>
                <a:cs typeface="Arial" pitchFamily="34" charset="0"/>
              </a:rPr>
              <a:t>Methodology</a:t>
            </a:r>
            <a:endParaRPr lang="en-SG" sz="1400" b="1" kern="0" dirty="0">
              <a:solidFill>
                <a:srgbClr val="FFFFFF"/>
              </a:solidFill>
              <a:latin typeface="Arial" pitchFamily="34" charset="0"/>
              <a:ea typeface="굴림"/>
              <a:cs typeface="Arial" pitchFamily="34" charset="0"/>
            </a:endParaRPr>
          </a:p>
        </p:txBody>
      </p:sp>
      <p:sp>
        <p:nvSpPr>
          <p:cNvPr id="9" name="TextBox 8"/>
          <p:cNvSpPr txBox="1"/>
          <p:nvPr/>
        </p:nvSpPr>
        <p:spPr>
          <a:xfrm>
            <a:off x="457200" y="457200"/>
            <a:ext cx="7620000" cy="400110"/>
          </a:xfrm>
          <a:prstGeom prst="rect">
            <a:avLst/>
          </a:prstGeom>
          <a:noFill/>
        </p:spPr>
        <p:txBody>
          <a:bodyPr wrap="square" rtlCol="0">
            <a:spAutoFit/>
          </a:bodyPr>
          <a:lstStyle/>
          <a:p>
            <a:r>
              <a:rPr lang="en-IN" sz="2000" dirty="0" smtClean="0">
                <a:solidFill>
                  <a:srgbClr val="002060"/>
                </a:solidFill>
                <a:latin typeface="Arial" pitchFamily="34" charset="0"/>
                <a:cs typeface="Arial" pitchFamily="34" charset="0"/>
              </a:rPr>
              <a:t>METHODOLOGY</a:t>
            </a:r>
            <a:endParaRPr lang="en-US" sz="2000" dirty="0">
              <a:solidFill>
                <a:srgbClr val="002060"/>
              </a:solidFill>
              <a:latin typeface="Arial" pitchFamily="34" charset="0"/>
              <a:cs typeface="Arial" pitchFamily="34" charset="0"/>
            </a:endParaRPr>
          </a:p>
        </p:txBody>
      </p:sp>
      <p:cxnSp>
        <p:nvCxnSpPr>
          <p:cNvPr id="11" name="Straight Connector 10"/>
          <p:cNvCxnSpPr/>
          <p:nvPr/>
        </p:nvCxnSpPr>
        <p:spPr>
          <a:xfrm>
            <a:off x="457200" y="838200"/>
            <a:ext cx="81534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16"/>
          <p:cNvGrpSpPr>
            <a:grpSpLocks noChangeAspect="1"/>
          </p:cNvGrpSpPr>
          <p:nvPr/>
        </p:nvGrpSpPr>
        <p:grpSpPr bwMode="auto">
          <a:xfrm>
            <a:off x="1295400" y="5257800"/>
            <a:ext cx="670916" cy="666486"/>
            <a:chOff x="2727" y="2007"/>
            <a:chExt cx="303" cy="301"/>
          </a:xfrm>
          <a:solidFill>
            <a:schemeClr val="tx2">
              <a:lumMod val="40000"/>
              <a:lumOff val="60000"/>
            </a:schemeClr>
          </a:solidFill>
        </p:grpSpPr>
        <p:sp>
          <p:nvSpPr>
            <p:cNvPr id="15" name="Freeform 18"/>
            <p:cNvSpPr>
              <a:spLocks noEditPoints="1"/>
            </p:cNvSpPr>
            <p:nvPr/>
          </p:nvSpPr>
          <p:spPr bwMode="auto">
            <a:xfrm>
              <a:off x="2727" y="2007"/>
              <a:ext cx="303" cy="301"/>
            </a:xfrm>
            <a:custGeom>
              <a:avLst/>
              <a:gdLst>
                <a:gd name="T0" fmla="*/ 807 w 3331"/>
                <a:gd name="T1" fmla="*/ 2417 h 3309"/>
                <a:gd name="T2" fmla="*/ 1288 w 3331"/>
                <a:gd name="T3" fmla="*/ 2736 h 3309"/>
                <a:gd name="T4" fmla="*/ 1560 w 3331"/>
                <a:gd name="T5" fmla="*/ 2601 h 3309"/>
                <a:gd name="T6" fmla="*/ 1716 w 3331"/>
                <a:gd name="T7" fmla="*/ 2556 h 3309"/>
                <a:gd name="T8" fmla="*/ 1793 w 3331"/>
                <a:gd name="T9" fmla="*/ 2793 h 3309"/>
                <a:gd name="T10" fmla="*/ 2340 w 3331"/>
                <a:gd name="T11" fmla="*/ 2583 h 3309"/>
                <a:gd name="T12" fmla="*/ 2708 w 3331"/>
                <a:gd name="T13" fmla="*/ 2143 h 3309"/>
                <a:gd name="T14" fmla="*/ 2474 w 3331"/>
                <a:gd name="T15" fmla="*/ 2185 h 3309"/>
                <a:gd name="T16" fmla="*/ 1932 w 3331"/>
                <a:gd name="T17" fmla="*/ 2392 h 3309"/>
                <a:gd name="T18" fmla="*/ 1315 w 3331"/>
                <a:gd name="T19" fmla="*/ 2373 h 3309"/>
                <a:gd name="T20" fmla="*/ 791 w 3331"/>
                <a:gd name="T21" fmla="*/ 2146 h 3309"/>
                <a:gd name="T22" fmla="*/ 2413 w 3331"/>
                <a:gd name="T23" fmla="*/ 1475 h 3309"/>
                <a:gd name="T24" fmla="*/ 2396 w 3331"/>
                <a:gd name="T25" fmla="*/ 1891 h 3309"/>
                <a:gd name="T26" fmla="*/ 2667 w 3331"/>
                <a:gd name="T27" fmla="*/ 1741 h 3309"/>
                <a:gd name="T28" fmla="*/ 2626 w 3331"/>
                <a:gd name="T29" fmla="*/ 1535 h 3309"/>
                <a:gd name="T30" fmla="*/ 900 w 3331"/>
                <a:gd name="T31" fmla="*/ 1397 h 3309"/>
                <a:gd name="T32" fmla="*/ 596 w 3331"/>
                <a:gd name="T33" fmla="*/ 1628 h 3309"/>
                <a:gd name="T34" fmla="*/ 797 w 3331"/>
                <a:gd name="T35" fmla="*/ 1841 h 3309"/>
                <a:gd name="T36" fmla="*/ 899 w 3331"/>
                <a:gd name="T37" fmla="*/ 1715 h 3309"/>
                <a:gd name="T38" fmla="*/ 1666 w 3331"/>
                <a:gd name="T39" fmla="*/ 1145 h 3309"/>
                <a:gd name="T40" fmla="*/ 1322 w 3331"/>
                <a:gd name="T41" fmla="*/ 1276 h 3309"/>
                <a:gd name="T42" fmla="*/ 1157 w 3331"/>
                <a:gd name="T43" fmla="*/ 1599 h 3309"/>
                <a:gd name="T44" fmla="*/ 1252 w 3331"/>
                <a:gd name="T45" fmla="*/ 1955 h 3309"/>
                <a:gd name="T46" fmla="*/ 1556 w 3331"/>
                <a:gd name="T47" fmla="*/ 2152 h 3309"/>
                <a:gd name="T48" fmla="*/ 1924 w 3331"/>
                <a:gd name="T49" fmla="*/ 2094 h 3309"/>
                <a:gd name="T50" fmla="*/ 2153 w 3331"/>
                <a:gd name="T51" fmla="*/ 1815 h 3309"/>
                <a:gd name="T52" fmla="*/ 2133 w 3331"/>
                <a:gd name="T53" fmla="*/ 1445 h 3309"/>
                <a:gd name="T54" fmla="*/ 1877 w 3331"/>
                <a:gd name="T55" fmla="*/ 1191 h 3309"/>
                <a:gd name="T56" fmla="*/ 1368 w 3331"/>
                <a:gd name="T57" fmla="*/ 548 h 3309"/>
                <a:gd name="T58" fmla="*/ 865 w 3331"/>
                <a:gd name="T59" fmla="*/ 832 h 3309"/>
                <a:gd name="T60" fmla="*/ 562 w 3331"/>
                <a:gd name="T61" fmla="*/ 1322 h 3309"/>
                <a:gd name="T62" fmla="*/ 1000 w 3331"/>
                <a:gd name="T63" fmla="*/ 1051 h 3309"/>
                <a:gd name="T64" fmla="*/ 1576 w 3331"/>
                <a:gd name="T65" fmla="*/ 894 h 3309"/>
                <a:gd name="T66" fmla="*/ 2180 w 3331"/>
                <a:gd name="T67" fmla="*/ 987 h 3309"/>
                <a:gd name="T68" fmla="*/ 2661 w 3331"/>
                <a:gd name="T69" fmla="*/ 1243 h 3309"/>
                <a:gd name="T70" fmla="*/ 2578 w 3331"/>
                <a:gd name="T71" fmla="*/ 955 h 3309"/>
                <a:gd name="T72" fmla="*/ 2123 w 3331"/>
                <a:gd name="T73" fmla="*/ 604 h 3309"/>
                <a:gd name="T74" fmla="*/ 1784 w 3331"/>
                <a:gd name="T75" fmla="*/ 686 h 3309"/>
                <a:gd name="T76" fmla="*/ 1640 w 3331"/>
                <a:gd name="T77" fmla="*/ 761 h 3309"/>
                <a:gd name="T78" fmla="*/ 1538 w 3331"/>
                <a:gd name="T79" fmla="*/ 637 h 3309"/>
                <a:gd name="T80" fmla="*/ 1757 w 3331"/>
                <a:gd name="T81" fmla="*/ 38 h 3309"/>
                <a:gd name="T82" fmla="*/ 1983 w 3331"/>
                <a:gd name="T83" fmla="*/ 291 h 3309"/>
                <a:gd name="T84" fmla="*/ 2560 w 3331"/>
                <a:gd name="T85" fmla="*/ 573 h 3309"/>
                <a:gd name="T86" fmla="*/ 2948 w 3331"/>
                <a:gd name="T87" fmla="*/ 1076 h 3309"/>
                <a:gd name="T88" fmla="*/ 3229 w 3331"/>
                <a:gd name="T89" fmla="*/ 1530 h 3309"/>
                <a:gd name="T90" fmla="*/ 3331 w 3331"/>
                <a:gd name="T91" fmla="*/ 1655 h 3309"/>
                <a:gd name="T92" fmla="*/ 3229 w 3331"/>
                <a:gd name="T93" fmla="*/ 1779 h 3309"/>
                <a:gd name="T94" fmla="*/ 2948 w 3331"/>
                <a:gd name="T95" fmla="*/ 2233 h 3309"/>
                <a:gd name="T96" fmla="*/ 2560 w 3331"/>
                <a:gd name="T97" fmla="*/ 2736 h 3309"/>
                <a:gd name="T98" fmla="*/ 1983 w 3331"/>
                <a:gd name="T99" fmla="*/ 3018 h 3309"/>
                <a:gd name="T100" fmla="*/ 1757 w 3331"/>
                <a:gd name="T101" fmla="*/ 3272 h 3309"/>
                <a:gd name="T102" fmla="*/ 1594 w 3331"/>
                <a:gd name="T103" fmla="*/ 3288 h 3309"/>
                <a:gd name="T104" fmla="*/ 1443 w 3331"/>
                <a:gd name="T105" fmla="*/ 3036 h 3309"/>
                <a:gd name="T106" fmla="*/ 845 w 3331"/>
                <a:gd name="T107" fmla="*/ 2791 h 3309"/>
                <a:gd name="T108" fmla="*/ 424 w 3331"/>
                <a:gd name="T109" fmla="*/ 2315 h 3309"/>
                <a:gd name="T110" fmla="*/ 129 w 3331"/>
                <a:gd name="T111" fmla="*/ 1782 h 3309"/>
                <a:gd name="T112" fmla="*/ 3 w 3331"/>
                <a:gd name="T113" fmla="*/ 1680 h 3309"/>
                <a:gd name="T114" fmla="*/ 78 w 3331"/>
                <a:gd name="T115" fmla="*/ 1537 h 3309"/>
                <a:gd name="T116" fmla="*/ 348 w 3331"/>
                <a:gd name="T117" fmla="*/ 1161 h 3309"/>
                <a:gd name="T118" fmla="*/ 702 w 3331"/>
                <a:gd name="T119" fmla="*/ 634 h 3309"/>
                <a:gd name="T120" fmla="*/ 1257 w 3331"/>
                <a:gd name="T121" fmla="*/ 314 h 3309"/>
                <a:gd name="T122" fmla="*/ 1560 w 3331"/>
                <a:gd name="T123" fmla="*/ 57 h 3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31" h="3309">
                  <a:moveTo>
                    <a:pt x="562" y="1987"/>
                  </a:moveTo>
                  <a:lnTo>
                    <a:pt x="590" y="2067"/>
                  </a:lnTo>
                  <a:lnTo>
                    <a:pt x="623" y="2143"/>
                  </a:lnTo>
                  <a:lnTo>
                    <a:pt x="662" y="2217"/>
                  </a:lnTo>
                  <a:lnTo>
                    <a:pt x="706" y="2287"/>
                  </a:lnTo>
                  <a:lnTo>
                    <a:pt x="754" y="2354"/>
                  </a:lnTo>
                  <a:lnTo>
                    <a:pt x="807" y="2417"/>
                  </a:lnTo>
                  <a:lnTo>
                    <a:pt x="865" y="2477"/>
                  </a:lnTo>
                  <a:lnTo>
                    <a:pt x="927" y="2532"/>
                  </a:lnTo>
                  <a:lnTo>
                    <a:pt x="991" y="2583"/>
                  </a:lnTo>
                  <a:lnTo>
                    <a:pt x="1061" y="2628"/>
                  </a:lnTo>
                  <a:lnTo>
                    <a:pt x="1133" y="2670"/>
                  </a:lnTo>
                  <a:lnTo>
                    <a:pt x="1209" y="2705"/>
                  </a:lnTo>
                  <a:lnTo>
                    <a:pt x="1288" y="2736"/>
                  </a:lnTo>
                  <a:lnTo>
                    <a:pt x="1368" y="2761"/>
                  </a:lnTo>
                  <a:lnTo>
                    <a:pt x="1452" y="2779"/>
                  </a:lnTo>
                  <a:lnTo>
                    <a:pt x="1538" y="2793"/>
                  </a:lnTo>
                  <a:lnTo>
                    <a:pt x="1538" y="2673"/>
                  </a:lnTo>
                  <a:lnTo>
                    <a:pt x="1540" y="2647"/>
                  </a:lnTo>
                  <a:lnTo>
                    <a:pt x="1547" y="2623"/>
                  </a:lnTo>
                  <a:lnTo>
                    <a:pt x="1560" y="2601"/>
                  </a:lnTo>
                  <a:lnTo>
                    <a:pt x="1576" y="2583"/>
                  </a:lnTo>
                  <a:lnTo>
                    <a:pt x="1594" y="2567"/>
                  </a:lnTo>
                  <a:lnTo>
                    <a:pt x="1615" y="2556"/>
                  </a:lnTo>
                  <a:lnTo>
                    <a:pt x="1640" y="2547"/>
                  </a:lnTo>
                  <a:lnTo>
                    <a:pt x="1666" y="2545"/>
                  </a:lnTo>
                  <a:lnTo>
                    <a:pt x="1692" y="2547"/>
                  </a:lnTo>
                  <a:lnTo>
                    <a:pt x="1716" y="2556"/>
                  </a:lnTo>
                  <a:lnTo>
                    <a:pt x="1737" y="2567"/>
                  </a:lnTo>
                  <a:lnTo>
                    <a:pt x="1757" y="2583"/>
                  </a:lnTo>
                  <a:lnTo>
                    <a:pt x="1772" y="2601"/>
                  </a:lnTo>
                  <a:lnTo>
                    <a:pt x="1784" y="2623"/>
                  </a:lnTo>
                  <a:lnTo>
                    <a:pt x="1791" y="2647"/>
                  </a:lnTo>
                  <a:lnTo>
                    <a:pt x="1793" y="2673"/>
                  </a:lnTo>
                  <a:lnTo>
                    <a:pt x="1793" y="2793"/>
                  </a:lnTo>
                  <a:lnTo>
                    <a:pt x="1879" y="2779"/>
                  </a:lnTo>
                  <a:lnTo>
                    <a:pt x="1963" y="2761"/>
                  </a:lnTo>
                  <a:lnTo>
                    <a:pt x="2045" y="2736"/>
                  </a:lnTo>
                  <a:lnTo>
                    <a:pt x="2123" y="2705"/>
                  </a:lnTo>
                  <a:lnTo>
                    <a:pt x="2199" y="2670"/>
                  </a:lnTo>
                  <a:lnTo>
                    <a:pt x="2271" y="2628"/>
                  </a:lnTo>
                  <a:lnTo>
                    <a:pt x="2340" y="2583"/>
                  </a:lnTo>
                  <a:lnTo>
                    <a:pt x="2406" y="2532"/>
                  </a:lnTo>
                  <a:lnTo>
                    <a:pt x="2467" y="2477"/>
                  </a:lnTo>
                  <a:lnTo>
                    <a:pt x="2524" y="2417"/>
                  </a:lnTo>
                  <a:lnTo>
                    <a:pt x="2578" y="2354"/>
                  </a:lnTo>
                  <a:lnTo>
                    <a:pt x="2626" y="2287"/>
                  </a:lnTo>
                  <a:lnTo>
                    <a:pt x="2670" y="2217"/>
                  </a:lnTo>
                  <a:lnTo>
                    <a:pt x="2708" y="2143"/>
                  </a:lnTo>
                  <a:lnTo>
                    <a:pt x="2742" y="2067"/>
                  </a:lnTo>
                  <a:lnTo>
                    <a:pt x="2769" y="1987"/>
                  </a:lnTo>
                  <a:lnTo>
                    <a:pt x="2717" y="2026"/>
                  </a:lnTo>
                  <a:lnTo>
                    <a:pt x="2661" y="2066"/>
                  </a:lnTo>
                  <a:lnTo>
                    <a:pt x="2603" y="2106"/>
                  </a:lnTo>
                  <a:lnTo>
                    <a:pt x="2540" y="2146"/>
                  </a:lnTo>
                  <a:lnTo>
                    <a:pt x="2474" y="2185"/>
                  </a:lnTo>
                  <a:lnTo>
                    <a:pt x="2405" y="2223"/>
                  </a:lnTo>
                  <a:lnTo>
                    <a:pt x="2333" y="2258"/>
                  </a:lnTo>
                  <a:lnTo>
                    <a:pt x="2257" y="2291"/>
                  </a:lnTo>
                  <a:lnTo>
                    <a:pt x="2180" y="2323"/>
                  </a:lnTo>
                  <a:lnTo>
                    <a:pt x="2099" y="2350"/>
                  </a:lnTo>
                  <a:lnTo>
                    <a:pt x="2016" y="2373"/>
                  </a:lnTo>
                  <a:lnTo>
                    <a:pt x="1932" y="2392"/>
                  </a:lnTo>
                  <a:lnTo>
                    <a:pt x="1845" y="2406"/>
                  </a:lnTo>
                  <a:lnTo>
                    <a:pt x="1757" y="2415"/>
                  </a:lnTo>
                  <a:lnTo>
                    <a:pt x="1666" y="2418"/>
                  </a:lnTo>
                  <a:lnTo>
                    <a:pt x="1576" y="2415"/>
                  </a:lnTo>
                  <a:lnTo>
                    <a:pt x="1487" y="2406"/>
                  </a:lnTo>
                  <a:lnTo>
                    <a:pt x="1400" y="2392"/>
                  </a:lnTo>
                  <a:lnTo>
                    <a:pt x="1315" y="2373"/>
                  </a:lnTo>
                  <a:lnTo>
                    <a:pt x="1232" y="2350"/>
                  </a:lnTo>
                  <a:lnTo>
                    <a:pt x="1152" y="2323"/>
                  </a:lnTo>
                  <a:lnTo>
                    <a:pt x="1074" y="2291"/>
                  </a:lnTo>
                  <a:lnTo>
                    <a:pt x="1000" y="2258"/>
                  </a:lnTo>
                  <a:lnTo>
                    <a:pt x="928" y="2223"/>
                  </a:lnTo>
                  <a:lnTo>
                    <a:pt x="857" y="2185"/>
                  </a:lnTo>
                  <a:lnTo>
                    <a:pt x="791" y="2146"/>
                  </a:lnTo>
                  <a:lnTo>
                    <a:pt x="730" y="2106"/>
                  </a:lnTo>
                  <a:lnTo>
                    <a:pt x="670" y="2066"/>
                  </a:lnTo>
                  <a:lnTo>
                    <a:pt x="615" y="2026"/>
                  </a:lnTo>
                  <a:lnTo>
                    <a:pt x="562" y="1987"/>
                  </a:lnTo>
                  <a:close/>
                  <a:moveTo>
                    <a:pt x="2377" y="1364"/>
                  </a:moveTo>
                  <a:lnTo>
                    <a:pt x="2396" y="1419"/>
                  </a:lnTo>
                  <a:lnTo>
                    <a:pt x="2413" y="1475"/>
                  </a:lnTo>
                  <a:lnTo>
                    <a:pt x="2425" y="1533"/>
                  </a:lnTo>
                  <a:lnTo>
                    <a:pt x="2432" y="1594"/>
                  </a:lnTo>
                  <a:lnTo>
                    <a:pt x="2434" y="1655"/>
                  </a:lnTo>
                  <a:lnTo>
                    <a:pt x="2432" y="1716"/>
                  </a:lnTo>
                  <a:lnTo>
                    <a:pt x="2425" y="1776"/>
                  </a:lnTo>
                  <a:lnTo>
                    <a:pt x="2412" y="1835"/>
                  </a:lnTo>
                  <a:lnTo>
                    <a:pt x="2396" y="1891"/>
                  </a:lnTo>
                  <a:lnTo>
                    <a:pt x="2376" y="1946"/>
                  </a:lnTo>
                  <a:lnTo>
                    <a:pt x="2432" y="1912"/>
                  </a:lnTo>
                  <a:lnTo>
                    <a:pt x="2484" y="1878"/>
                  </a:lnTo>
                  <a:lnTo>
                    <a:pt x="2535" y="1842"/>
                  </a:lnTo>
                  <a:lnTo>
                    <a:pt x="2582" y="1808"/>
                  </a:lnTo>
                  <a:lnTo>
                    <a:pt x="2626" y="1775"/>
                  </a:lnTo>
                  <a:lnTo>
                    <a:pt x="2667" y="1741"/>
                  </a:lnTo>
                  <a:lnTo>
                    <a:pt x="2703" y="1710"/>
                  </a:lnTo>
                  <a:lnTo>
                    <a:pt x="2737" y="1681"/>
                  </a:lnTo>
                  <a:lnTo>
                    <a:pt x="2766" y="1655"/>
                  </a:lnTo>
                  <a:lnTo>
                    <a:pt x="2737" y="1628"/>
                  </a:lnTo>
                  <a:lnTo>
                    <a:pt x="2703" y="1599"/>
                  </a:lnTo>
                  <a:lnTo>
                    <a:pt x="2667" y="1568"/>
                  </a:lnTo>
                  <a:lnTo>
                    <a:pt x="2626" y="1535"/>
                  </a:lnTo>
                  <a:lnTo>
                    <a:pt x="2582" y="1502"/>
                  </a:lnTo>
                  <a:lnTo>
                    <a:pt x="2535" y="1468"/>
                  </a:lnTo>
                  <a:lnTo>
                    <a:pt x="2484" y="1432"/>
                  </a:lnTo>
                  <a:lnTo>
                    <a:pt x="2432" y="1398"/>
                  </a:lnTo>
                  <a:lnTo>
                    <a:pt x="2377" y="1364"/>
                  </a:lnTo>
                  <a:close/>
                  <a:moveTo>
                    <a:pt x="956" y="1363"/>
                  </a:moveTo>
                  <a:lnTo>
                    <a:pt x="900" y="1397"/>
                  </a:lnTo>
                  <a:lnTo>
                    <a:pt x="847" y="1431"/>
                  </a:lnTo>
                  <a:lnTo>
                    <a:pt x="797" y="1467"/>
                  </a:lnTo>
                  <a:lnTo>
                    <a:pt x="750" y="1501"/>
                  </a:lnTo>
                  <a:lnTo>
                    <a:pt x="706" y="1535"/>
                  </a:lnTo>
                  <a:lnTo>
                    <a:pt x="666" y="1568"/>
                  </a:lnTo>
                  <a:lnTo>
                    <a:pt x="628" y="1599"/>
                  </a:lnTo>
                  <a:lnTo>
                    <a:pt x="596" y="1628"/>
                  </a:lnTo>
                  <a:lnTo>
                    <a:pt x="566" y="1654"/>
                  </a:lnTo>
                  <a:lnTo>
                    <a:pt x="596" y="1680"/>
                  </a:lnTo>
                  <a:lnTo>
                    <a:pt x="628" y="1710"/>
                  </a:lnTo>
                  <a:lnTo>
                    <a:pt x="666" y="1740"/>
                  </a:lnTo>
                  <a:lnTo>
                    <a:pt x="706" y="1774"/>
                  </a:lnTo>
                  <a:lnTo>
                    <a:pt x="750" y="1807"/>
                  </a:lnTo>
                  <a:lnTo>
                    <a:pt x="797" y="1841"/>
                  </a:lnTo>
                  <a:lnTo>
                    <a:pt x="847" y="1877"/>
                  </a:lnTo>
                  <a:lnTo>
                    <a:pt x="899" y="1911"/>
                  </a:lnTo>
                  <a:lnTo>
                    <a:pt x="956" y="1945"/>
                  </a:lnTo>
                  <a:lnTo>
                    <a:pt x="935" y="1890"/>
                  </a:lnTo>
                  <a:lnTo>
                    <a:pt x="919" y="1834"/>
                  </a:lnTo>
                  <a:lnTo>
                    <a:pt x="907" y="1776"/>
                  </a:lnTo>
                  <a:lnTo>
                    <a:pt x="899" y="1715"/>
                  </a:lnTo>
                  <a:lnTo>
                    <a:pt x="897" y="1655"/>
                  </a:lnTo>
                  <a:lnTo>
                    <a:pt x="899" y="1594"/>
                  </a:lnTo>
                  <a:lnTo>
                    <a:pt x="907" y="1533"/>
                  </a:lnTo>
                  <a:lnTo>
                    <a:pt x="919" y="1475"/>
                  </a:lnTo>
                  <a:lnTo>
                    <a:pt x="935" y="1418"/>
                  </a:lnTo>
                  <a:lnTo>
                    <a:pt x="956" y="1363"/>
                  </a:lnTo>
                  <a:close/>
                  <a:moveTo>
                    <a:pt x="1666" y="1145"/>
                  </a:moveTo>
                  <a:lnTo>
                    <a:pt x="1610" y="1149"/>
                  </a:lnTo>
                  <a:lnTo>
                    <a:pt x="1556" y="1157"/>
                  </a:lnTo>
                  <a:lnTo>
                    <a:pt x="1504" y="1171"/>
                  </a:lnTo>
                  <a:lnTo>
                    <a:pt x="1454" y="1191"/>
                  </a:lnTo>
                  <a:lnTo>
                    <a:pt x="1407" y="1215"/>
                  </a:lnTo>
                  <a:lnTo>
                    <a:pt x="1363" y="1244"/>
                  </a:lnTo>
                  <a:lnTo>
                    <a:pt x="1322" y="1276"/>
                  </a:lnTo>
                  <a:lnTo>
                    <a:pt x="1286" y="1314"/>
                  </a:lnTo>
                  <a:lnTo>
                    <a:pt x="1252" y="1354"/>
                  </a:lnTo>
                  <a:lnTo>
                    <a:pt x="1224" y="1398"/>
                  </a:lnTo>
                  <a:lnTo>
                    <a:pt x="1199" y="1445"/>
                  </a:lnTo>
                  <a:lnTo>
                    <a:pt x="1180" y="1494"/>
                  </a:lnTo>
                  <a:lnTo>
                    <a:pt x="1165" y="1546"/>
                  </a:lnTo>
                  <a:lnTo>
                    <a:pt x="1157" y="1599"/>
                  </a:lnTo>
                  <a:lnTo>
                    <a:pt x="1154" y="1655"/>
                  </a:lnTo>
                  <a:lnTo>
                    <a:pt x="1157" y="1710"/>
                  </a:lnTo>
                  <a:lnTo>
                    <a:pt x="1165" y="1763"/>
                  </a:lnTo>
                  <a:lnTo>
                    <a:pt x="1180" y="1815"/>
                  </a:lnTo>
                  <a:lnTo>
                    <a:pt x="1199" y="1864"/>
                  </a:lnTo>
                  <a:lnTo>
                    <a:pt x="1224" y="1911"/>
                  </a:lnTo>
                  <a:lnTo>
                    <a:pt x="1252" y="1955"/>
                  </a:lnTo>
                  <a:lnTo>
                    <a:pt x="1286" y="1995"/>
                  </a:lnTo>
                  <a:lnTo>
                    <a:pt x="1322" y="2033"/>
                  </a:lnTo>
                  <a:lnTo>
                    <a:pt x="1363" y="2065"/>
                  </a:lnTo>
                  <a:lnTo>
                    <a:pt x="1407" y="2094"/>
                  </a:lnTo>
                  <a:lnTo>
                    <a:pt x="1454" y="2118"/>
                  </a:lnTo>
                  <a:lnTo>
                    <a:pt x="1504" y="2138"/>
                  </a:lnTo>
                  <a:lnTo>
                    <a:pt x="1556" y="2152"/>
                  </a:lnTo>
                  <a:lnTo>
                    <a:pt x="1610" y="2160"/>
                  </a:lnTo>
                  <a:lnTo>
                    <a:pt x="1666" y="2164"/>
                  </a:lnTo>
                  <a:lnTo>
                    <a:pt x="1721" y="2160"/>
                  </a:lnTo>
                  <a:lnTo>
                    <a:pt x="1776" y="2152"/>
                  </a:lnTo>
                  <a:lnTo>
                    <a:pt x="1828" y="2138"/>
                  </a:lnTo>
                  <a:lnTo>
                    <a:pt x="1877" y="2118"/>
                  </a:lnTo>
                  <a:lnTo>
                    <a:pt x="1924" y="2094"/>
                  </a:lnTo>
                  <a:lnTo>
                    <a:pt x="1968" y="2065"/>
                  </a:lnTo>
                  <a:lnTo>
                    <a:pt x="2009" y="2033"/>
                  </a:lnTo>
                  <a:lnTo>
                    <a:pt x="2046" y="1995"/>
                  </a:lnTo>
                  <a:lnTo>
                    <a:pt x="2079" y="1955"/>
                  </a:lnTo>
                  <a:lnTo>
                    <a:pt x="2109" y="1911"/>
                  </a:lnTo>
                  <a:lnTo>
                    <a:pt x="2133" y="1864"/>
                  </a:lnTo>
                  <a:lnTo>
                    <a:pt x="2153" y="1815"/>
                  </a:lnTo>
                  <a:lnTo>
                    <a:pt x="2166" y="1763"/>
                  </a:lnTo>
                  <a:lnTo>
                    <a:pt x="2176" y="1710"/>
                  </a:lnTo>
                  <a:lnTo>
                    <a:pt x="2179" y="1655"/>
                  </a:lnTo>
                  <a:lnTo>
                    <a:pt x="2176" y="1599"/>
                  </a:lnTo>
                  <a:lnTo>
                    <a:pt x="2166" y="1546"/>
                  </a:lnTo>
                  <a:lnTo>
                    <a:pt x="2153" y="1494"/>
                  </a:lnTo>
                  <a:lnTo>
                    <a:pt x="2133" y="1445"/>
                  </a:lnTo>
                  <a:lnTo>
                    <a:pt x="2109" y="1398"/>
                  </a:lnTo>
                  <a:lnTo>
                    <a:pt x="2079" y="1354"/>
                  </a:lnTo>
                  <a:lnTo>
                    <a:pt x="2046" y="1314"/>
                  </a:lnTo>
                  <a:lnTo>
                    <a:pt x="2009" y="1276"/>
                  </a:lnTo>
                  <a:lnTo>
                    <a:pt x="1968" y="1244"/>
                  </a:lnTo>
                  <a:lnTo>
                    <a:pt x="1924" y="1215"/>
                  </a:lnTo>
                  <a:lnTo>
                    <a:pt x="1877" y="1191"/>
                  </a:lnTo>
                  <a:lnTo>
                    <a:pt x="1828" y="1171"/>
                  </a:lnTo>
                  <a:lnTo>
                    <a:pt x="1776" y="1157"/>
                  </a:lnTo>
                  <a:lnTo>
                    <a:pt x="1721" y="1149"/>
                  </a:lnTo>
                  <a:lnTo>
                    <a:pt x="1666" y="1145"/>
                  </a:lnTo>
                  <a:close/>
                  <a:moveTo>
                    <a:pt x="1538" y="517"/>
                  </a:moveTo>
                  <a:lnTo>
                    <a:pt x="1452" y="530"/>
                  </a:lnTo>
                  <a:lnTo>
                    <a:pt x="1368" y="548"/>
                  </a:lnTo>
                  <a:lnTo>
                    <a:pt x="1288" y="573"/>
                  </a:lnTo>
                  <a:lnTo>
                    <a:pt x="1209" y="604"/>
                  </a:lnTo>
                  <a:lnTo>
                    <a:pt x="1133" y="639"/>
                  </a:lnTo>
                  <a:lnTo>
                    <a:pt x="1061" y="681"/>
                  </a:lnTo>
                  <a:lnTo>
                    <a:pt x="991" y="726"/>
                  </a:lnTo>
                  <a:lnTo>
                    <a:pt x="927" y="777"/>
                  </a:lnTo>
                  <a:lnTo>
                    <a:pt x="865" y="832"/>
                  </a:lnTo>
                  <a:lnTo>
                    <a:pt x="807" y="892"/>
                  </a:lnTo>
                  <a:lnTo>
                    <a:pt x="754" y="955"/>
                  </a:lnTo>
                  <a:lnTo>
                    <a:pt x="706" y="1022"/>
                  </a:lnTo>
                  <a:lnTo>
                    <a:pt x="662" y="1092"/>
                  </a:lnTo>
                  <a:lnTo>
                    <a:pt x="623" y="1166"/>
                  </a:lnTo>
                  <a:lnTo>
                    <a:pt x="590" y="1243"/>
                  </a:lnTo>
                  <a:lnTo>
                    <a:pt x="562" y="1322"/>
                  </a:lnTo>
                  <a:lnTo>
                    <a:pt x="615" y="1283"/>
                  </a:lnTo>
                  <a:lnTo>
                    <a:pt x="670" y="1243"/>
                  </a:lnTo>
                  <a:lnTo>
                    <a:pt x="730" y="1203"/>
                  </a:lnTo>
                  <a:lnTo>
                    <a:pt x="791" y="1163"/>
                  </a:lnTo>
                  <a:lnTo>
                    <a:pt x="857" y="1125"/>
                  </a:lnTo>
                  <a:lnTo>
                    <a:pt x="928" y="1086"/>
                  </a:lnTo>
                  <a:lnTo>
                    <a:pt x="1000" y="1051"/>
                  </a:lnTo>
                  <a:lnTo>
                    <a:pt x="1074" y="1017"/>
                  </a:lnTo>
                  <a:lnTo>
                    <a:pt x="1152" y="987"/>
                  </a:lnTo>
                  <a:lnTo>
                    <a:pt x="1232" y="959"/>
                  </a:lnTo>
                  <a:lnTo>
                    <a:pt x="1315" y="936"/>
                  </a:lnTo>
                  <a:lnTo>
                    <a:pt x="1400" y="918"/>
                  </a:lnTo>
                  <a:lnTo>
                    <a:pt x="1487" y="903"/>
                  </a:lnTo>
                  <a:lnTo>
                    <a:pt x="1576" y="894"/>
                  </a:lnTo>
                  <a:lnTo>
                    <a:pt x="1666" y="891"/>
                  </a:lnTo>
                  <a:lnTo>
                    <a:pt x="1757" y="894"/>
                  </a:lnTo>
                  <a:lnTo>
                    <a:pt x="1845" y="903"/>
                  </a:lnTo>
                  <a:lnTo>
                    <a:pt x="1932" y="918"/>
                  </a:lnTo>
                  <a:lnTo>
                    <a:pt x="2016" y="936"/>
                  </a:lnTo>
                  <a:lnTo>
                    <a:pt x="2099" y="959"/>
                  </a:lnTo>
                  <a:lnTo>
                    <a:pt x="2180" y="987"/>
                  </a:lnTo>
                  <a:lnTo>
                    <a:pt x="2257" y="1017"/>
                  </a:lnTo>
                  <a:lnTo>
                    <a:pt x="2333" y="1051"/>
                  </a:lnTo>
                  <a:lnTo>
                    <a:pt x="2405" y="1086"/>
                  </a:lnTo>
                  <a:lnTo>
                    <a:pt x="2474" y="1125"/>
                  </a:lnTo>
                  <a:lnTo>
                    <a:pt x="2540" y="1163"/>
                  </a:lnTo>
                  <a:lnTo>
                    <a:pt x="2603" y="1203"/>
                  </a:lnTo>
                  <a:lnTo>
                    <a:pt x="2661" y="1243"/>
                  </a:lnTo>
                  <a:lnTo>
                    <a:pt x="2717" y="1283"/>
                  </a:lnTo>
                  <a:lnTo>
                    <a:pt x="2769" y="1322"/>
                  </a:lnTo>
                  <a:lnTo>
                    <a:pt x="2742" y="1243"/>
                  </a:lnTo>
                  <a:lnTo>
                    <a:pt x="2708" y="1166"/>
                  </a:lnTo>
                  <a:lnTo>
                    <a:pt x="2670" y="1092"/>
                  </a:lnTo>
                  <a:lnTo>
                    <a:pt x="2626" y="1022"/>
                  </a:lnTo>
                  <a:lnTo>
                    <a:pt x="2578" y="955"/>
                  </a:lnTo>
                  <a:lnTo>
                    <a:pt x="2524" y="892"/>
                  </a:lnTo>
                  <a:lnTo>
                    <a:pt x="2467" y="832"/>
                  </a:lnTo>
                  <a:lnTo>
                    <a:pt x="2406" y="777"/>
                  </a:lnTo>
                  <a:lnTo>
                    <a:pt x="2340" y="726"/>
                  </a:lnTo>
                  <a:lnTo>
                    <a:pt x="2271" y="681"/>
                  </a:lnTo>
                  <a:lnTo>
                    <a:pt x="2199" y="640"/>
                  </a:lnTo>
                  <a:lnTo>
                    <a:pt x="2123" y="604"/>
                  </a:lnTo>
                  <a:lnTo>
                    <a:pt x="2045" y="573"/>
                  </a:lnTo>
                  <a:lnTo>
                    <a:pt x="1963" y="548"/>
                  </a:lnTo>
                  <a:lnTo>
                    <a:pt x="1879" y="530"/>
                  </a:lnTo>
                  <a:lnTo>
                    <a:pt x="1793" y="517"/>
                  </a:lnTo>
                  <a:lnTo>
                    <a:pt x="1793" y="637"/>
                  </a:lnTo>
                  <a:lnTo>
                    <a:pt x="1791" y="662"/>
                  </a:lnTo>
                  <a:lnTo>
                    <a:pt x="1784" y="686"/>
                  </a:lnTo>
                  <a:lnTo>
                    <a:pt x="1772" y="708"/>
                  </a:lnTo>
                  <a:lnTo>
                    <a:pt x="1757" y="726"/>
                  </a:lnTo>
                  <a:lnTo>
                    <a:pt x="1737" y="742"/>
                  </a:lnTo>
                  <a:lnTo>
                    <a:pt x="1716" y="753"/>
                  </a:lnTo>
                  <a:lnTo>
                    <a:pt x="1692" y="761"/>
                  </a:lnTo>
                  <a:lnTo>
                    <a:pt x="1666" y="764"/>
                  </a:lnTo>
                  <a:lnTo>
                    <a:pt x="1640" y="761"/>
                  </a:lnTo>
                  <a:lnTo>
                    <a:pt x="1615" y="753"/>
                  </a:lnTo>
                  <a:lnTo>
                    <a:pt x="1594" y="742"/>
                  </a:lnTo>
                  <a:lnTo>
                    <a:pt x="1576" y="726"/>
                  </a:lnTo>
                  <a:lnTo>
                    <a:pt x="1560" y="708"/>
                  </a:lnTo>
                  <a:lnTo>
                    <a:pt x="1547" y="686"/>
                  </a:lnTo>
                  <a:lnTo>
                    <a:pt x="1540" y="662"/>
                  </a:lnTo>
                  <a:lnTo>
                    <a:pt x="1538" y="637"/>
                  </a:lnTo>
                  <a:lnTo>
                    <a:pt x="1538" y="517"/>
                  </a:lnTo>
                  <a:close/>
                  <a:moveTo>
                    <a:pt x="1666" y="0"/>
                  </a:moveTo>
                  <a:lnTo>
                    <a:pt x="1666" y="0"/>
                  </a:lnTo>
                  <a:lnTo>
                    <a:pt x="1692" y="2"/>
                  </a:lnTo>
                  <a:lnTo>
                    <a:pt x="1716" y="10"/>
                  </a:lnTo>
                  <a:lnTo>
                    <a:pt x="1737" y="22"/>
                  </a:lnTo>
                  <a:lnTo>
                    <a:pt x="1757" y="38"/>
                  </a:lnTo>
                  <a:lnTo>
                    <a:pt x="1772" y="57"/>
                  </a:lnTo>
                  <a:lnTo>
                    <a:pt x="1784" y="78"/>
                  </a:lnTo>
                  <a:lnTo>
                    <a:pt x="1791" y="101"/>
                  </a:lnTo>
                  <a:lnTo>
                    <a:pt x="1793" y="127"/>
                  </a:lnTo>
                  <a:lnTo>
                    <a:pt x="1793" y="260"/>
                  </a:lnTo>
                  <a:lnTo>
                    <a:pt x="1890" y="273"/>
                  </a:lnTo>
                  <a:lnTo>
                    <a:pt x="1983" y="291"/>
                  </a:lnTo>
                  <a:lnTo>
                    <a:pt x="2074" y="314"/>
                  </a:lnTo>
                  <a:lnTo>
                    <a:pt x="2162" y="345"/>
                  </a:lnTo>
                  <a:lnTo>
                    <a:pt x="2248" y="380"/>
                  </a:lnTo>
                  <a:lnTo>
                    <a:pt x="2332" y="422"/>
                  </a:lnTo>
                  <a:lnTo>
                    <a:pt x="2411" y="467"/>
                  </a:lnTo>
                  <a:lnTo>
                    <a:pt x="2488" y="518"/>
                  </a:lnTo>
                  <a:lnTo>
                    <a:pt x="2560" y="573"/>
                  </a:lnTo>
                  <a:lnTo>
                    <a:pt x="2629" y="634"/>
                  </a:lnTo>
                  <a:lnTo>
                    <a:pt x="2694" y="698"/>
                  </a:lnTo>
                  <a:lnTo>
                    <a:pt x="2753" y="767"/>
                  </a:lnTo>
                  <a:lnTo>
                    <a:pt x="2810" y="839"/>
                  </a:lnTo>
                  <a:lnTo>
                    <a:pt x="2861" y="915"/>
                  </a:lnTo>
                  <a:lnTo>
                    <a:pt x="2907" y="994"/>
                  </a:lnTo>
                  <a:lnTo>
                    <a:pt x="2948" y="1076"/>
                  </a:lnTo>
                  <a:lnTo>
                    <a:pt x="2984" y="1161"/>
                  </a:lnTo>
                  <a:lnTo>
                    <a:pt x="3014" y="1249"/>
                  </a:lnTo>
                  <a:lnTo>
                    <a:pt x="3038" y="1340"/>
                  </a:lnTo>
                  <a:lnTo>
                    <a:pt x="3057" y="1432"/>
                  </a:lnTo>
                  <a:lnTo>
                    <a:pt x="3069" y="1527"/>
                  </a:lnTo>
                  <a:lnTo>
                    <a:pt x="3203" y="1527"/>
                  </a:lnTo>
                  <a:lnTo>
                    <a:pt x="3229" y="1530"/>
                  </a:lnTo>
                  <a:lnTo>
                    <a:pt x="3253" y="1537"/>
                  </a:lnTo>
                  <a:lnTo>
                    <a:pt x="3275" y="1549"/>
                  </a:lnTo>
                  <a:lnTo>
                    <a:pt x="3294" y="1565"/>
                  </a:lnTo>
                  <a:lnTo>
                    <a:pt x="3309" y="1583"/>
                  </a:lnTo>
                  <a:lnTo>
                    <a:pt x="3321" y="1605"/>
                  </a:lnTo>
                  <a:lnTo>
                    <a:pt x="3329" y="1629"/>
                  </a:lnTo>
                  <a:lnTo>
                    <a:pt x="3331" y="1655"/>
                  </a:lnTo>
                  <a:lnTo>
                    <a:pt x="3329" y="1680"/>
                  </a:lnTo>
                  <a:lnTo>
                    <a:pt x="3321" y="1704"/>
                  </a:lnTo>
                  <a:lnTo>
                    <a:pt x="3309" y="1726"/>
                  </a:lnTo>
                  <a:lnTo>
                    <a:pt x="3294" y="1744"/>
                  </a:lnTo>
                  <a:lnTo>
                    <a:pt x="3275" y="1760"/>
                  </a:lnTo>
                  <a:lnTo>
                    <a:pt x="3253" y="1771"/>
                  </a:lnTo>
                  <a:lnTo>
                    <a:pt x="3229" y="1779"/>
                  </a:lnTo>
                  <a:lnTo>
                    <a:pt x="3204" y="1782"/>
                  </a:lnTo>
                  <a:lnTo>
                    <a:pt x="3069" y="1782"/>
                  </a:lnTo>
                  <a:lnTo>
                    <a:pt x="3057" y="1877"/>
                  </a:lnTo>
                  <a:lnTo>
                    <a:pt x="3039" y="1969"/>
                  </a:lnTo>
                  <a:lnTo>
                    <a:pt x="3014" y="2060"/>
                  </a:lnTo>
                  <a:lnTo>
                    <a:pt x="2985" y="2148"/>
                  </a:lnTo>
                  <a:lnTo>
                    <a:pt x="2948" y="2233"/>
                  </a:lnTo>
                  <a:lnTo>
                    <a:pt x="2907" y="2315"/>
                  </a:lnTo>
                  <a:lnTo>
                    <a:pt x="2861" y="2394"/>
                  </a:lnTo>
                  <a:lnTo>
                    <a:pt x="2810" y="2470"/>
                  </a:lnTo>
                  <a:lnTo>
                    <a:pt x="2755" y="2543"/>
                  </a:lnTo>
                  <a:lnTo>
                    <a:pt x="2694" y="2611"/>
                  </a:lnTo>
                  <a:lnTo>
                    <a:pt x="2629" y="2675"/>
                  </a:lnTo>
                  <a:lnTo>
                    <a:pt x="2560" y="2736"/>
                  </a:lnTo>
                  <a:lnTo>
                    <a:pt x="2488" y="2791"/>
                  </a:lnTo>
                  <a:lnTo>
                    <a:pt x="2411" y="2842"/>
                  </a:lnTo>
                  <a:lnTo>
                    <a:pt x="2332" y="2888"/>
                  </a:lnTo>
                  <a:lnTo>
                    <a:pt x="2248" y="2929"/>
                  </a:lnTo>
                  <a:lnTo>
                    <a:pt x="2162" y="2964"/>
                  </a:lnTo>
                  <a:lnTo>
                    <a:pt x="2074" y="2995"/>
                  </a:lnTo>
                  <a:lnTo>
                    <a:pt x="1983" y="3018"/>
                  </a:lnTo>
                  <a:lnTo>
                    <a:pt x="1890" y="3036"/>
                  </a:lnTo>
                  <a:lnTo>
                    <a:pt x="1793" y="3049"/>
                  </a:lnTo>
                  <a:lnTo>
                    <a:pt x="1793" y="3182"/>
                  </a:lnTo>
                  <a:lnTo>
                    <a:pt x="1791" y="3208"/>
                  </a:lnTo>
                  <a:lnTo>
                    <a:pt x="1784" y="3232"/>
                  </a:lnTo>
                  <a:lnTo>
                    <a:pt x="1772" y="3252"/>
                  </a:lnTo>
                  <a:lnTo>
                    <a:pt x="1757" y="3272"/>
                  </a:lnTo>
                  <a:lnTo>
                    <a:pt x="1737" y="3288"/>
                  </a:lnTo>
                  <a:lnTo>
                    <a:pt x="1716" y="3299"/>
                  </a:lnTo>
                  <a:lnTo>
                    <a:pt x="1692" y="3307"/>
                  </a:lnTo>
                  <a:lnTo>
                    <a:pt x="1666" y="3309"/>
                  </a:lnTo>
                  <a:lnTo>
                    <a:pt x="1641" y="3307"/>
                  </a:lnTo>
                  <a:lnTo>
                    <a:pt x="1616" y="3299"/>
                  </a:lnTo>
                  <a:lnTo>
                    <a:pt x="1594" y="3288"/>
                  </a:lnTo>
                  <a:lnTo>
                    <a:pt x="1576" y="3272"/>
                  </a:lnTo>
                  <a:lnTo>
                    <a:pt x="1560" y="3252"/>
                  </a:lnTo>
                  <a:lnTo>
                    <a:pt x="1547" y="3232"/>
                  </a:lnTo>
                  <a:lnTo>
                    <a:pt x="1540" y="3208"/>
                  </a:lnTo>
                  <a:lnTo>
                    <a:pt x="1538" y="3182"/>
                  </a:lnTo>
                  <a:lnTo>
                    <a:pt x="1538" y="3049"/>
                  </a:lnTo>
                  <a:lnTo>
                    <a:pt x="1443" y="3036"/>
                  </a:lnTo>
                  <a:lnTo>
                    <a:pt x="1348" y="3018"/>
                  </a:lnTo>
                  <a:lnTo>
                    <a:pt x="1257" y="2995"/>
                  </a:lnTo>
                  <a:lnTo>
                    <a:pt x="1169" y="2964"/>
                  </a:lnTo>
                  <a:lnTo>
                    <a:pt x="1084" y="2929"/>
                  </a:lnTo>
                  <a:lnTo>
                    <a:pt x="1001" y="2888"/>
                  </a:lnTo>
                  <a:lnTo>
                    <a:pt x="920" y="2842"/>
                  </a:lnTo>
                  <a:lnTo>
                    <a:pt x="845" y="2791"/>
                  </a:lnTo>
                  <a:lnTo>
                    <a:pt x="772" y="2736"/>
                  </a:lnTo>
                  <a:lnTo>
                    <a:pt x="702" y="2675"/>
                  </a:lnTo>
                  <a:lnTo>
                    <a:pt x="639" y="2611"/>
                  </a:lnTo>
                  <a:lnTo>
                    <a:pt x="578" y="2543"/>
                  </a:lnTo>
                  <a:lnTo>
                    <a:pt x="521" y="2470"/>
                  </a:lnTo>
                  <a:lnTo>
                    <a:pt x="470" y="2394"/>
                  </a:lnTo>
                  <a:lnTo>
                    <a:pt x="424" y="2315"/>
                  </a:lnTo>
                  <a:lnTo>
                    <a:pt x="383" y="2233"/>
                  </a:lnTo>
                  <a:lnTo>
                    <a:pt x="348" y="2148"/>
                  </a:lnTo>
                  <a:lnTo>
                    <a:pt x="317" y="2060"/>
                  </a:lnTo>
                  <a:lnTo>
                    <a:pt x="293" y="1969"/>
                  </a:lnTo>
                  <a:lnTo>
                    <a:pt x="274" y="1877"/>
                  </a:lnTo>
                  <a:lnTo>
                    <a:pt x="263" y="1782"/>
                  </a:lnTo>
                  <a:lnTo>
                    <a:pt x="129" y="1782"/>
                  </a:lnTo>
                  <a:lnTo>
                    <a:pt x="103" y="1779"/>
                  </a:lnTo>
                  <a:lnTo>
                    <a:pt x="78" y="1771"/>
                  </a:lnTo>
                  <a:lnTo>
                    <a:pt x="56" y="1760"/>
                  </a:lnTo>
                  <a:lnTo>
                    <a:pt x="38" y="1744"/>
                  </a:lnTo>
                  <a:lnTo>
                    <a:pt x="22" y="1726"/>
                  </a:lnTo>
                  <a:lnTo>
                    <a:pt x="10" y="1704"/>
                  </a:lnTo>
                  <a:lnTo>
                    <a:pt x="3" y="1680"/>
                  </a:lnTo>
                  <a:lnTo>
                    <a:pt x="0" y="1655"/>
                  </a:lnTo>
                  <a:lnTo>
                    <a:pt x="3" y="1629"/>
                  </a:lnTo>
                  <a:lnTo>
                    <a:pt x="10" y="1605"/>
                  </a:lnTo>
                  <a:lnTo>
                    <a:pt x="22" y="1583"/>
                  </a:lnTo>
                  <a:lnTo>
                    <a:pt x="38" y="1565"/>
                  </a:lnTo>
                  <a:lnTo>
                    <a:pt x="56" y="1549"/>
                  </a:lnTo>
                  <a:lnTo>
                    <a:pt x="78" y="1537"/>
                  </a:lnTo>
                  <a:lnTo>
                    <a:pt x="103" y="1530"/>
                  </a:lnTo>
                  <a:lnTo>
                    <a:pt x="129" y="1527"/>
                  </a:lnTo>
                  <a:lnTo>
                    <a:pt x="263" y="1527"/>
                  </a:lnTo>
                  <a:lnTo>
                    <a:pt x="274" y="1432"/>
                  </a:lnTo>
                  <a:lnTo>
                    <a:pt x="293" y="1340"/>
                  </a:lnTo>
                  <a:lnTo>
                    <a:pt x="317" y="1249"/>
                  </a:lnTo>
                  <a:lnTo>
                    <a:pt x="348" y="1161"/>
                  </a:lnTo>
                  <a:lnTo>
                    <a:pt x="383" y="1076"/>
                  </a:lnTo>
                  <a:lnTo>
                    <a:pt x="424" y="994"/>
                  </a:lnTo>
                  <a:lnTo>
                    <a:pt x="470" y="915"/>
                  </a:lnTo>
                  <a:lnTo>
                    <a:pt x="521" y="839"/>
                  </a:lnTo>
                  <a:lnTo>
                    <a:pt x="578" y="767"/>
                  </a:lnTo>
                  <a:lnTo>
                    <a:pt x="639" y="698"/>
                  </a:lnTo>
                  <a:lnTo>
                    <a:pt x="702" y="634"/>
                  </a:lnTo>
                  <a:lnTo>
                    <a:pt x="772" y="573"/>
                  </a:lnTo>
                  <a:lnTo>
                    <a:pt x="845" y="518"/>
                  </a:lnTo>
                  <a:lnTo>
                    <a:pt x="920" y="467"/>
                  </a:lnTo>
                  <a:lnTo>
                    <a:pt x="1001" y="422"/>
                  </a:lnTo>
                  <a:lnTo>
                    <a:pt x="1084" y="380"/>
                  </a:lnTo>
                  <a:lnTo>
                    <a:pt x="1169" y="345"/>
                  </a:lnTo>
                  <a:lnTo>
                    <a:pt x="1257" y="314"/>
                  </a:lnTo>
                  <a:lnTo>
                    <a:pt x="1348" y="291"/>
                  </a:lnTo>
                  <a:lnTo>
                    <a:pt x="1443" y="273"/>
                  </a:lnTo>
                  <a:lnTo>
                    <a:pt x="1538" y="260"/>
                  </a:lnTo>
                  <a:lnTo>
                    <a:pt x="1538" y="127"/>
                  </a:lnTo>
                  <a:lnTo>
                    <a:pt x="1540" y="101"/>
                  </a:lnTo>
                  <a:lnTo>
                    <a:pt x="1547" y="78"/>
                  </a:lnTo>
                  <a:lnTo>
                    <a:pt x="1560" y="57"/>
                  </a:lnTo>
                  <a:lnTo>
                    <a:pt x="1576" y="38"/>
                  </a:lnTo>
                  <a:lnTo>
                    <a:pt x="1594" y="22"/>
                  </a:lnTo>
                  <a:lnTo>
                    <a:pt x="1615" y="10"/>
                  </a:lnTo>
                  <a:lnTo>
                    <a:pt x="1640" y="2"/>
                  </a:lnTo>
                  <a:lnTo>
                    <a:pt x="16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400" kern="0" dirty="0">
                <a:solidFill>
                  <a:srgbClr val="000000"/>
                </a:solidFill>
                <a:ea typeface="ＭＳ Ｐゴシック" charset="-128"/>
              </a:endParaRPr>
            </a:p>
          </p:txBody>
        </p:sp>
        <p:sp>
          <p:nvSpPr>
            <p:cNvPr id="16" name="Freeform 19"/>
            <p:cNvSpPr>
              <a:spLocks/>
            </p:cNvSpPr>
            <p:nvPr/>
          </p:nvSpPr>
          <p:spPr bwMode="auto">
            <a:xfrm>
              <a:off x="2849" y="2129"/>
              <a:ext cx="58" cy="57"/>
            </a:xfrm>
            <a:custGeom>
              <a:avLst/>
              <a:gdLst>
                <a:gd name="T0" fmla="*/ 321 w 641"/>
                <a:gd name="T1" fmla="*/ 0 h 635"/>
                <a:gd name="T2" fmla="*/ 365 w 641"/>
                <a:gd name="T3" fmla="*/ 2 h 635"/>
                <a:gd name="T4" fmla="*/ 405 w 641"/>
                <a:gd name="T5" fmla="*/ 11 h 635"/>
                <a:gd name="T6" fmla="*/ 445 w 641"/>
                <a:gd name="T7" fmla="*/ 25 h 635"/>
                <a:gd name="T8" fmla="*/ 482 w 641"/>
                <a:gd name="T9" fmla="*/ 42 h 635"/>
                <a:gd name="T10" fmla="*/ 516 w 641"/>
                <a:gd name="T11" fmla="*/ 65 h 635"/>
                <a:gd name="T12" fmla="*/ 547 w 641"/>
                <a:gd name="T13" fmla="*/ 92 h 635"/>
                <a:gd name="T14" fmla="*/ 574 w 641"/>
                <a:gd name="T15" fmla="*/ 124 h 635"/>
                <a:gd name="T16" fmla="*/ 597 w 641"/>
                <a:gd name="T17" fmla="*/ 157 h 635"/>
                <a:gd name="T18" fmla="*/ 616 w 641"/>
                <a:gd name="T19" fmla="*/ 194 h 635"/>
                <a:gd name="T20" fmla="*/ 630 w 641"/>
                <a:gd name="T21" fmla="*/ 233 h 635"/>
                <a:gd name="T22" fmla="*/ 638 w 641"/>
                <a:gd name="T23" fmla="*/ 274 h 635"/>
                <a:gd name="T24" fmla="*/ 641 w 641"/>
                <a:gd name="T25" fmla="*/ 318 h 635"/>
                <a:gd name="T26" fmla="*/ 638 w 641"/>
                <a:gd name="T27" fmla="*/ 361 h 635"/>
                <a:gd name="T28" fmla="*/ 630 w 641"/>
                <a:gd name="T29" fmla="*/ 402 h 635"/>
                <a:gd name="T30" fmla="*/ 616 w 641"/>
                <a:gd name="T31" fmla="*/ 442 h 635"/>
                <a:gd name="T32" fmla="*/ 597 w 641"/>
                <a:gd name="T33" fmla="*/ 478 h 635"/>
                <a:gd name="T34" fmla="*/ 574 w 641"/>
                <a:gd name="T35" fmla="*/ 511 h 635"/>
                <a:gd name="T36" fmla="*/ 547 w 641"/>
                <a:gd name="T37" fmla="*/ 543 h 635"/>
                <a:gd name="T38" fmla="*/ 516 w 641"/>
                <a:gd name="T39" fmla="*/ 570 h 635"/>
                <a:gd name="T40" fmla="*/ 482 w 641"/>
                <a:gd name="T41" fmla="*/ 593 h 635"/>
                <a:gd name="T42" fmla="*/ 445 w 641"/>
                <a:gd name="T43" fmla="*/ 610 h 635"/>
                <a:gd name="T44" fmla="*/ 405 w 641"/>
                <a:gd name="T45" fmla="*/ 624 h 635"/>
                <a:gd name="T46" fmla="*/ 365 w 641"/>
                <a:gd name="T47" fmla="*/ 633 h 635"/>
                <a:gd name="T48" fmla="*/ 321 w 641"/>
                <a:gd name="T49" fmla="*/ 635 h 635"/>
                <a:gd name="T50" fmla="*/ 278 w 641"/>
                <a:gd name="T51" fmla="*/ 633 h 635"/>
                <a:gd name="T52" fmla="*/ 236 w 641"/>
                <a:gd name="T53" fmla="*/ 624 h 635"/>
                <a:gd name="T54" fmla="*/ 196 w 641"/>
                <a:gd name="T55" fmla="*/ 610 h 635"/>
                <a:gd name="T56" fmla="*/ 159 w 641"/>
                <a:gd name="T57" fmla="*/ 593 h 635"/>
                <a:gd name="T58" fmla="*/ 125 w 641"/>
                <a:gd name="T59" fmla="*/ 570 h 635"/>
                <a:gd name="T60" fmla="*/ 95 w 641"/>
                <a:gd name="T61" fmla="*/ 543 h 635"/>
                <a:gd name="T62" fmla="*/ 67 w 641"/>
                <a:gd name="T63" fmla="*/ 511 h 635"/>
                <a:gd name="T64" fmla="*/ 44 w 641"/>
                <a:gd name="T65" fmla="*/ 478 h 635"/>
                <a:gd name="T66" fmla="*/ 25 w 641"/>
                <a:gd name="T67" fmla="*/ 442 h 635"/>
                <a:gd name="T68" fmla="*/ 12 w 641"/>
                <a:gd name="T69" fmla="*/ 402 h 635"/>
                <a:gd name="T70" fmla="*/ 3 w 641"/>
                <a:gd name="T71" fmla="*/ 361 h 635"/>
                <a:gd name="T72" fmla="*/ 0 w 641"/>
                <a:gd name="T73" fmla="*/ 318 h 635"/>
                <a:gd name="T74" fmla="*/ 3 w 641"/>
                <a:gd name="T75" fmla="*/ 274 h 635"/>
                <a:gd name="T76" fmla="*/ 12 w 641"/>
                <a:gd name="T77" fmla="*/ 233 h 635"/>
                <a:gd name="T78" fmla="*/ 25 w 641"/>
                <a:gd name="T79" fmla="*/ 194 h 635"/>
                <a:gd name="T80" fmla="*/ 44 w 641"/>
                <a:gd name="T81" fmla="*/ 157 h 635"/>
                <a:gd name="T82" fmla="*/ 67 w 641"/>
                <a:gd name="T83" fmla="*/ 124 h 635"/>
                <a:gd name="T84" fmla="*/ 95 w 641"/>
                <a:gd name="T85" fmla="*/ 92 h 635"/>
                <a:gd name="T86" fmla="*/ 125 w 641"/>
                <a:gd name="T87" fmla="*/ 65 h 635"/>
                <a:gd name="T88" fmla="*/ 159 w 641"/>
                <a:gd name="T89" fmla="*/ 42 h 635"/>
                <a:gd name="T90" fmla="*/ 196 w 641"/>
                <a:gd name="T91" fmla="*/ 25 h 635"/>
                <a:gd name="T92" fmla="*/ 236 w 641"/>
                <a:gd name="T93" fmla="*/ 11 h 635"/>
                <a:gd name="T94" fmla="*/ 278 w 641"/>
                <a:gd name="T95" fmla="*/ 2 h 635"/>
                <a:gd name="T96" fmla="*/ 321 w 641"/>
                <a:gd name="T97"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1" h="635">
                  <a:moveTo>
                    <a:pt x="321" y="0"/>
                  </a:moveTo>
                  <a:lnTo>
                    <a:pt x="365" y="2"/>
                  </a:lnTo>
                  <a:lnTo>
                    <a:pt x="405" y="11"/>
                  </a:lnTo>
                  <a:lnTo>
                    <a:pt x="445" y="25"/>
                  </a:lnTo>
                  <a:lnTo>
                    <a:pt x="482" y="42"/>
                  </a:lnTo>
                  <a:lnTo>
                    <a:pt x="516" y="65"/>
                  </a:lnTo>
                  <a:lnTo>
                    <a:pt x="547" y="92"/>
                  </a:lnTo>
                  <a:lnTo>
                    <a:pt x="574" y="124"/>
                  </a:lnTo>
                  <a:lnTo>
                    <a:pt x="597" y="157"/>
                  </a:lnTo>
                  <a:lnTo>
                    <a:pt x="616" y="194"/>
                  </a:lnTo>
                  <a:lnTo>
                    <a:pt x="630" y="233"/>
                  </a:lnTo>
                  <a:lnTo>
                    <a:pt x="638" y="274"/>
                  </a:lnTo>
                  <a:lnTo>
                    <a:pt x="641" y="318"/>
                  </a:lnTo>
                  <a:lnTo>
                    <a:pt x="638" y="361"/>
                  </a:lnTo>
                  <a:lnTo>
                    <a:pt x="630" y="402"/>
                  </a:lnTo>
                  <a:lnTo>
                    <a:pt x="616" y="442"/>
                  </a:lnTo>
                  <a:lnTo>
                    <a:pt x="597" y="478"/>
                  </a:lnTo>
                  <a:lnTo>
                    <a:pt x="574" y="511"/>
                  </a:lnTo>
                  <a:lnTo>
                    <a:pt x="547" y="543"/>
                  </a:lnTo>
                  <a:lnTo>
                    <a:pt x="516" y="570"/>
                  </a:lnTo>
                  <a:lnTo>
                    <a:pt x="482" y="593"/>
                  </a:lnTo>
                  <a:lnTo>
                    <a:pt x="445" y="610"/>
                  </a:lnTo>
                  <a:lnTo>
                    <a:pt x="405" y="624"/>
                  </a:lnTo>
                  <a:lnTo>
                    <a:pt x="365" y="633"/>
                  </a:lnTo>
                  <a:lnTo>
                    <a:pt x="321" y="635"/>
                  </a:lnTo>
                  <a:lnTo>
                    <a:pt x="278" y="633"/>
                  </a:lnTo>
                  <a:lnTo>
                    <a:pt x="236" y="624"/>
                  </a:lnTo>
                  <a:lnTo>
                    <a:pt x="196" y="610"/>
                  </a:lnTo>
                  <a:lnTo>
                    <a:pt x="159" y="593"/>
                  </a:lnTo>
                  <a:lnTo>
                    <a:pt x="125" y="570"/>
                  </a:lnTo>
                  <a:lnTo>
                    <a:pt x="95" y="543"/>
                  </a:lnTo>
                  <a:lnTo>
                    <a:pt x="67" y="511"/>
                  </a:lnTo>
                  <a:lnTo>
                    <a:pt x="44" y="478"/>
                  </a:lnTo>
                  <a:lnTo>
                    <a:pt x="25" y="442"/>
                  </a:lnTo>
                  <a:lnTo>
                    <a:pt x="12" y="402"/>
                  </a:lnTo>
                  <a:lnTo>
                    <a:pt x="3" y="361"/>
                  </a:lnTo>
                  <a:lnTo>
                    <a:pt x="0" y="318"/>
                  </a:lnTo>
                  <a:lnTo>
                    <a:pt x="3" y="274"/>
                  </a:lnTo>
                  <a:lnTo>
                    <a:pt x="12" y="233"/>
                  </a:lnTo>
                  <a:lnTo>
                    <a:pt x="25" y="194"/>
                  </a:lnTo>
                  <a:lnTo>
                    <a:pt x="44" y="157"/>
                  </a:lnTo>
                  <a:lnTo>
                    <a:pt x="67" y="124"/>
                  </a:lnTo>
                  <a:lnTo>
                    <a:pt x="95" y="92"/>
                  </a:lnTo>
                  <a:lnTo>
                    <a:pt x="125" y="65"/>
                  </a:lnTo>
                  <a:lnTo>
                    <a:pt x="159" y="42"/>
                  </a:lnTo>
                  <a:lnTo>
                    <a:pt x="196" y="25"/>
                  </a:lnTo>
                  <a:lnTo>
                    <a:pt x="236" y="11"/>
                  </a:lnTo>
                  <a:lnTo>
                    <a:pt x="278" y="2"/>
                  </a:lnTo>
                  <a:lnTo>
                    <a:pt x="3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400" kern="0" dirty="0">
                <a:solidFill>
                  <a:srgbClr val="000000"/>
                </a:solidFill>
                <a:ea typeface="ＭＳ Ｐゴシック" charset="-128"/>
              </a:endParaRPr>
            </a:p>
          </p:txBody>
        </p:sp>
      </p:grpSp>
      <p:sp>
        <p:nvSpPr>
          <p:cNvPr id="17" name="Rectangle 16"/>
          <p:cNvSpPr/>
          <p:nvPr/>
        </p:nvSpPr>
        <p:spPr>
          <a:xfrm>
            <a:off x="2057400" y="990600"/>
            <a:ext cx="6553200" cy="525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209800" y="1143000"/>
            <a:ext cx="5943600" cy="5355312"/>
          </a:xfrm>
          <a:prstGeom prst="rect">
            <a:avLst/>
          </a:prstGeom>
          <a:noFill/>
        </p:spPr>
        <p:txBody>
          <a:bodyPr wrap="square" rtlCol="0">
            <a:spAutoFit/>
          </a:bodyPr>
          <a:lstStyle/>
          <a:p>
            <a:pPr marL="400050" indent="-400050"/>
            <a:r>
              <a:rPr lang="en-IN" dirty="0" smtClean="0">
                <a:solidFill>
                  <a:srgbClr val="002060"/>
                </a:solidFill>
              </a:rPr>
              <a:t>Study design</a:t>
            </a:r>
          </a:p>
          <a:p>
            <a:pPr marL="400050" indent="-400050">
              <a:buFont typeface="+mj-lt"/>
              <a:buAutoNum type="romanUcPeriod"/>
            </a:pPr>
            <a:r>
              <a:rPr lang="en-IN" dirty="0" smtClean="0"/>
              <a:t>Descriptive study</a:t>
            </a:r>
            <a:endParaRPr lang="en-US" dirty="0" smtClean="0"/>
          </a:p>
          <a:p>
            <a:pPr marL="400050" indent="-400050"/>
            <a:r>
              <a:rPr lang="en-IN" dirty="0" smtClean="0">
                <a:solidFill>
                  <a:srgbClr val="002060"/>
                </a:solidFill>
              </a:rPr>
              <a:t>Study population</a:t>
            </a:r>
          </a:p>
          <a:p>
            <a:pPr marL="400050" indent="-400050">
              <a:buFont typeface="+mj-lt"/>
              <a:buAutoNum type="romanUcPeriod"/>
            </a:pPr>
            <a:r>
              <a:rPr lang="en-IN" dirty="0" smtClean="0"/>
              <a:t>Those who have taken claims for Ischemic heart diseases from AMHI in the year 2018 were included in the study. Customers were telephonically interviewed from 6-17 May 2019.</a:t>
            </a:r>
          </a:p>
          <a:p>
            <a:pPr marL="400050" indent="-400050">
              <a:buFont typeface="+mj-lt"/>
              <a:buAutoNum type="romanUcPeriod"/>
            </a:pPr>
            <a:r>
              <a:rPr lang="en-IN" dirty="0" smtClean="0"/>
              <a:t> A total of 258 calls were made and completed responses recorded from 71 customers. A total of 38 respondents either gave very few responses or refused to participate in the telephonic survey. Customers of more than 65 years of age were excluded from the sample.</a:t>
            </a:r>
          </a:p>
          <a:p>
            <a:pPr marL="400050" indent="-400050"/>
            <a:r>
              <a:rPr lang="en-IN" dirty="0" smtClean="0"/>
              <a:t> </a:t>
            </a:r>
            <a:r>
              <a:rPr lang="en-IN" dirty="0" smtClean="0">
                <a:solidFill>
                  <a:srgbClr val="002060"/>
                </a:solidFill>
              </a:rPr>
              <a:t>Instrument-</a:t>
            </a:r>
          </a:p>
          <a:p>
            <a:pPr marL="400050" indent="-400050">
              <a:buFont typeface="+mj-lt"/>
              <a:buAutoNum type="romanUcPeriod"/>
            </a:pPr>
            <a:r>
              <a:rPr lang="en-IN" dirty="0" smtClean="0"/>
              <a:t>A questionnaire was developed in consultation with the experts from the organisation. </a:t>
            </a:r>
            <a:endParaRPr lang="en-US" dirty="0" smtClean="0"/>
          </a:p>
          <a:p>
            <a:pPr marL="400050" indent="-400050"/>
            <a:r>
              <a:rPr lang="en-IN" dirty="0" smtClean="0"/>
              <a:t> </a:t>
            </a:r>
            <a:r>
              <a:rPr lang="en-IN" dirty="0" smtClean="0">
                <a:solidFill>
                  <a:srgbClr val="002060"/>
                </a:solidFill>
              </a:rPr>
              <a:t>Data Analysis</a:t>
            </a:r>
          </a:p>
          <a:p>
            <a:pPr marL="400050" indent="-400050">
              <a:buFont typeface="+mj-lt"/>
              <a:buAutoNum type="romanUcPeriod"/>
            </a:pPr>
            <a:r>
              <a:rPr lang="en-IN" dirty="0" smtClean="0"/>
              <a:t>Ms- Excel was used for entering the data as well as for carrying out the data analysis.</a:t>
            </a:r>
            <a:endParaRPr lang="en-US" dirty="0" smtClean="0"/>
          </a:p>
          <a:p>
            <a:endParaRPr lang="en-US" dirty="0"/>
          </a:p>
        </p:txBody>
      </p:sp>
      <p:cxnSp>
        <p:nvCxnSpPr>
          <p:cNvPr id="19" name="Straight Connector 18"/>
          <p:cNvCxnSpPr/>
          <p:nvPr/>
        </p:nvCxnSpPr>
        <p:spPr>
          <a:xfrm>
            <a:off x="457200" y="6400800"/>
            <a:ext cx="8153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chemeClr val="tx2"/>
            </a:solidFill>
          </a:ln>
        </p:spPr>
        <p:txBody>
          <a:bodyPr/>
          <a:lstStyle/>
          <a:p>
            <a:pPr lvl="0"/>
            <a:r>
              <a:rPr lang="en-IN" dirty="0" smtClean="0"/>
              <a:t>Findings and Discussion</a:t>
            </a:r>
            <a:endParaRPr lang="en-IN" dirty="0"/>
          </a:p>
        </p:txBody>
      </p:sp>
    </p:spTree>
    <p:extLst>
      <p:ext uri="{BB962C8B-B14F-4D97-AF65-F5344CB8AC3E}">
        <p14:creationId xmlns:p14="http://schemas.microsoft.com/office/powerpoint/2010/main" xmlns="" val="1244180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MHI 2013">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7184</TotalTime>
  <Words>1133</Words>
  <Application>Microsoft Office PowerPoint</Application>
  <PresentationFormat>On-screen Show (4:3)</PresentationFormat>
  <Paragraphs>219</Paragraphs>
  <Slides>20</Slides>
  <Notes>2</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Office Theme</vt:lpstr>
      <vt:lpstr>1_Office Theme</vt:lpstr>
      <vt:lpstr>AMHI 2013</vt:lpstr>
      <vt:lpstr> Assessment of Cardiac Care Insurance Market</vt:lpstr>
      <vt:lpstr>Slide 2</vt:lpstr>
      <vt:lpstr>Slide 3</vt:lpstr>
      <vt:lpstr>Slide 4</vt:lpstr>
      <vt:lpstr>Slide 5</vt:lpstr>
      <vt:lpstr>REVIEW OF LITERATURE</vt:lpstr>
      <vt:lpstr>Slide 7</vt:lpstr>
      <vt:lpstr>Slide 8</vt:lpstr>
      <vt:lpstr>Findings and Discussion</vt:lpstr>
      <vt:lpstr>Slide 10</vt:lpstr>
      <vt:lpstr>Slide 11</vt:lpstr>
      <vt:lpstr>Slide 12</vt:lpstr>
      <vt:lpstr>Slide 13</vt:lpstr>
      <vt:lpstr>Slide 14</vt:lpstr>
      <vt:lpstr>Slide 15</vt:lpstr>
      <vt:lpstr>Slide 16</vt:lpstr>
      <vt:lpstr>CONCLUSION AND RECOMMENDATIONS</vt:lpstr>
      <vt:lpstr>Slide 18</vt:lpstr>
      <vt:lpstr>REFERENCES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Methodology</dc:title>
  <dc:creator>AAYUSH</dc:creator>
  <cp:lastModifiedBy>AAYUSH</cp:lastModifiedBy>
  <cp:revision>29</cp:revision>
  <dcterms:created xsi:type="dcterms:W3CDTF">2006-08-16T00:00:00Z</dcterms:created>
  <dcterms:modified xsi:type="dcterms:W3CDTF">2019-06-18T18:14:08Z</dcterms:modified>
</cp:coreProperties>
</file>