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6" r:id="rId2"/>
    <p:sldId id="290" r:id="rId3"/>
    <p:sldId id="284" r:id="rId4"/>
    <p:sldId id="324" r:id="rId5"/>
    <p:sldId id="277" r:id="rId6"/>
    <p:sldId id="328" r:id="rId7"/>
    <p:sldId id="330" r:id="rId8"/>
    <p:sldId id="331" r:id="rId9"/>
    <p:sldId id="332" r:id="rId10"/>
    <p:sldId id="333" r:id="rId11"/>
    <p:sldId id="298" r:id="rId12"/>
    <p:sldId id="316" r:id="rId13"/>
    <p:sldId id="327" r:id="rId14"/>
    <p:sldId id="334" r:id="rId15"/>
    <p:sldId id="326" r:id="rId1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55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Sutapa Bandyopadhyay Neogi" initials="DSBN" lastIdx="4" clrIdx="0">
    <p:extLst>
      <p:ext uri="{19B8F6BF-5375-455C-9EA6-DF929625EA0E}">
        <p15:presenceInfo xmlns:p15="http://schemas.microsoft.com/office/powerpoint/2012/main" userId="Dr. Sutapa Bandyopadhyay Neog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82"/>
    <a:srgbClr val="00DE99"/>
    <a:srgbClr val="009969"/>
    <a:srgbClr val="E8E8E8"/>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4" autoAdjust="0"/>
    <p:restoredTop sz="90619" autoAdjust="0"/>
  </p:normalViewPr>
  <p:slideViewPr>
    <p:cSldViewPr>
      <p:cViewPr varScale="1">
        <p:scale>
          <a:sx n="62" d="100"/>
          <a:sy n="62" d="100"/>
        </p:scale>
        <p:origin x="894" y="96"/>
      </p:cViewPr>
      <p:guideLst>
        <p:guide orient="horz" pos="2160"/>
        <p:guide pos="355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[Feasibility, Benefits, And Complexities of Using Teleconsultation Services (Responses) (1).xlsx]Sheet3!PivotTable17</c:name>
    <c:fmtId val="1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What</a:t>
            </a:r>
            <a:r>
              <a:rPr lang="en-US" baseline="0"/>
              <a:t> is your Profile?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s>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[Feasibility, Benefits, And Complexities of Using Teleconsultation Services (Responses) (1).xlsx]Sheet13!PivotTable81</c:name>
    <c:fmtId val="4"/>
  </c:pivotSource>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 </a:t>
            </a:r>
            <a:r>
              <a:rPr lang="en-US" sz="1600" dirty="0">
                <a:latin typeface="Times New Roman" panose="02020603050405020304" pitchFamily="18" charset="0"/>
                <a:cs typeface="Times New Roman" panose="02020603050405020304" pitchFamily="18" charset="0"/>
              </a:rPr>
              <a:t>Does teleconsultation provide convenient way for scheduling the appointment on time ?</a:t>
            </a:r>
          </a:p>
        </c:rich>
      </c:tx>
      <c:layout>
        <c:manualLayout>
          <c:xMode val="edge"/>
          <c:yMode val="edge"/>
          <c:x val="0.11732633420822394"/>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ivotFmts>
      <c:pivotFmt>
        <c:idx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lightRig rig="brightRoom" dir="t"/>
          </a:scene3d>
          <a:sp3d prstMaterial="flat">
            <a:bevelT w="50800" h="101600" prst="angle"/>
            <a:contourClr>
              <a:srgbClr val="000000"/>
            </a:contourClr>
          </a:sp3d>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extLst>
        </c:dLbl>
      </c:pivotFmt>
      <c:pivotFmt>
        <c:idx val="1"/>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extLst>
        </c:dLbl>
      </c:pivotFmt>
      <c:pivotFmt>
        <c:idx val="2"/>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lightRig rig="brightRoom" dir="t"/>
          </a:scene3d>
          <a:sp3d prstMaterial="flat">
            <a:bevelT w="50800" h="101600" prst="angle"/>
            <a:contourClr>
              <a:srgbClr val="000000"/>
            </a:contourClr>
          </a:sp3d>
        </c:spPr>
      </c:pivotFmt>
      <c:pivotFmt>
        <c:idx val="3"/>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lightRig rig="brightRoom" dir="t"/>
          </a:scene3d>
          <a:sp3d prstMaterial="flat">
            <a:bevelT w="50800" h="101600" prst="angle"/>
            <a:contourClr>
              <a:srgbClr val="000000"/>
            </a:contourClr>
          </a:sp3d>
        </c:spPr>
      </c:pivotFmt>
      <c:pivotFmt>
        <c:idx val="4"/>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lightRig rig="brightRoom" dir="t"/>
          </a:scene3d>
          <a:sp3d prstMaterial="flat">
            <a:bevelT w="50800" h="101600" prst="angle"/>
            <a:contourClr>
              <a:srgbClr val="000000"/>
            </a:contourClr>
          </a:sp3d>
        </c:spPr>
      </c:pivotFmt>
      <c:pivotFmt>
        <c:idx val="5"/>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extLst>
        </c:dLbl>
      </c:pivotFmt>
      <c:pivotFmt>
        <c:idx val="6"/>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lightRig rig="brightRoom" dir="t"/>
          </a:scene3d>
          <a:sp3d prstMaterial="flat">
            <a:bevelT w="50800" h="101600" prst="angle"/>
            <a:contourClr>
              <a:srgbClr val="000000"/>
            </a:contourClr>
          </a:sp3d>
        </c:spPr>
      </c:pivotFmt>
      <c:pivotFmt>
        <c:idx val="7"/>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lightRig rig="brightRoom" dir="t"/>
          </a:scene3d>
          <a:sp3d prstMaterial="flat">
            <a:bevelT w="50800" h="101600" prst="angle"/>
            <a:contourClr>
              <a:srgbClr val="000000"/>
            </a:contourClr>
          </a:sp3d>
        </c:spPr>
      </c:pivotFmt>
      <c:pivotFmt>
        <c:idx val="8"/>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scene3d>
            <a:camera prst="orthographicFront"/>
            <a:lightRig rig="brightRoom" dir="t"/>
          </a:scene3d>
          <a:sp3d prstMaterial="flat">
            <a:bevelT w="50800" h="101600" prst="angle"/>
            <a:contourClr>
              <a:srgbClr val="000000"/>
            </a:contourClr>
          </a:sp3d>
        </c:spPr>
      </c:pivotFmt>
    </c:pivotFmts>
    <c:plotArea>
      <c:layout/>
      <c:pieChart>
        <c:varyColors val="1"/>
        <c:ser>
          <c:idx val="0"/>
          <c:order val="0"/>
          <c:tx>
            <c:strRef>
              <c:f>Sheet13!$B$3</c:f>
              <c:strCache>
                <c:ptCount val="1"/>
                <c:pt idx="0">
                  <c:v>Total</c:v>
                </c:pt>
              </c:strCache>
            </c:strRef>
          </c:tx>
          <c:dPt>
            <c:idx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07C0-4D53-A4F3-88D4B303A7AB}"/>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07C0-4D53-A4F3-88D4B303A7AB}"/>
              </c:ext>
            </c:extLst>
          </c:dPt>
          <c:dPt>
            <c:idx val="2"/>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07C0-4D53-A4F3-88D4B303A7A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Sheet13!$A$4:$A$6</c:f>
              <c:strCache>
                <c:ptCount val="3"/>
                <c:pt idx="0">
                  <c:v>Maybe</c:v>
                </c:pt>
                <c:pt idx="1">
                  <c:v>No</c:v>
                </c:pt>
                <c:pt idx="2">
                  <c:v>Yes</c:v>
                </c:pt>
              </c:strCache>
            </c:strRef>
          </c:cat>
          <c:val>
            <c:numRef>
              <c:f>Sheet13!$B$4:$B$6</c:f>
              <c:numCache>
                <c:formatCode>General</c:formatCode>
                <c:ptCount val="3"/>
                <c:pt idx="0">
                  <c:v>9</c:v>
                </c:pt>
                <c:pt idx="1">
                  <c:v>2</c:v>
                </c:pt>
                <c:pt idx="2">
                  <c:v>41</c:v>
                </c:pt>
              </c:numCache>
            </c:numRef>
          </c:val>
          <c:extLst>
            <c:ext xmlns:c16="http://schemas.microsoft.com/office/drawing/2014/chart" uri="{C3380CC4-5D6E-409C-BE32-E72D297353CC}">
              <c16:uniqueId val="{00000006-E1D9-498C-929D-317A823E1CAB}"/>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[Feasibility, Benefits, And Complexities of Using Teleconsultation Services (Responses) (1).xlsx]Sheet14!PivotTable86</c:name>
    <c:fmtId val="4"/>
  </c:pivotSource>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tx2">
                    <a:lumMod val="75000"/>
                  </a:schemeClr>
                </a:solidFill>
                <a:latin typeface="Times New Roman" panose="02020603050405020304" pitchFamily="18" charset="0"/>
                <a:cs typeface="Times New Roman" panose="02020603050405020304" pitchFamily="18" charset="0"/>
              </a:rPr>
              <a:t> Do you face any issues like data connectivity, technical issues or confidentiality?</a:t>
            </a:r>
          </a:p>
        </c:rich>
      </c:tx>
      <c:layout>
        <c:manualLayout>
          <c:xMode val="edge"/>
          <c:yMode val="edge"/>
          <c:x val="8.6092667788626481E-2"/>
          <c:y val="6.018518518518518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noFill/>
          </a:ln>
          <a:effectLst>
            <a:outerShdw blurRad="317500" algn="ctr" rotWithShape="0">
              <a:prstClr val="black">
                <a:alpha val="25000"/>
              </a:prstClr>
            </a:outerShdw>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w="19050">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w="19050">
            <a:noFill/>
          </a:ln>
          <a:effectLst>
            <a:outerShdw blurRad="317500" algn="ctr" rotWithShape="0">
              <a:prstClr val="black">
                <a:alpha val="25000"/>
              </a:prstClr>
            </a:outerShdw>
          </a:effectLst>
        </c:spPr>
      </c:pivotFmt>
      <c:pivotFmt>
        <c:idx val="3"/>
        <c:spPr>
          <a:solidFill>
            <a:schemeClr val="accent1"/>
          </a:solidFill>
          <a:ln w="19050">
            <a:noFill/>
          </a:ln>
          <a:effectLst>
            <a:outerShdw blurRad="317500" algn="ctr" rotWithShape="0">
              <a:prstClr val="black">
                <a:alpha val="25000"/>
              </a:prstClr>
            </a:outerShdw>
          </a:effectLst>
        </c:spPr>
      </c:pivotFmt>
      <c:pivotFmt>
        <c:idx val="4"/>
        <c:spPr>
          <a:solidFill>
            <a:schemeClr val="accent1"/>
          </a:solidFill>
          <a:ln w="19050">
            <a:noFill/>
          </a:ln>
          <a:effectLst>
            <a:outerShdw blurRad="317500" algn="ctr" rotWithShape="0">
              <a:prstClr val="black">
                <a:alpha val="25000"/>
              </a:prstClr>
            </a:outerShdw>
          </a:effectLst>
        </c:spPr>
      </c:pivotFmt>
      <c:pivotFmt>
        <c:idx val="5"/>
        <c:spPr>
          <a:solidFill>
            <a:schemeClr val="accent1"/>
          </a:solidFill>
          <a:ln w="19050">
            <a:noFill/>
          </a:ln>
          <a:effectLst>
            <a:outerShdw blurRad="317500" algn="ctr" rotWithShape="0">
              <a:prstClr val="black">
                <a:alpha val="25000"/>
              </a:prstClr>
            </a:outerShdw>
          </a:effectLst>
        </c:spPr>
      </c:pivotFmt>
      <c:pivotFmt>
        <c:idx val="6"/>
        <c:spPr>
          <a:solidFill>
            <a:schemeClr val="accent1"/>
          </a:solidFill>
          <a:ln w="19050">
            <a:noFill/>
          </a:ln>
          <a:effectLst>
            <a:outerShdw blurRad="317500" algn="ctr" rotWithShape="0">
              <a:prstClr val="black">
                <a:alpha val="25000"/>
              </a:prstClr>
            </a:outerShdw>
          </a:effectLst>
        </c:spPr>
      </c:pivotFmt>
      <c:pivotFmt>
        <c:idx val="7"/>
        <c:spPr>
          <a:solidFill>
            <a:schemeClr val="accent1"/>
          </a:solidFill>
          <a:ln w="19050">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8"/>
        <c:spPr>
          <a:solidFill>
            <a:schemeClr val="accent1"/>
          </a:solidFill>
          <a:ln w="19050">
            <a:noFill/>
          </a:ln>
          <a:effectLst>
            <a:outerShdw blurRad="317500" algn="ctr" rotWithShape="0">
              <a:prstClr val="black">
                <a:alpha val="25000"/>
              </a:prstClr>
            </a:outerShdw>
          </a:effectLst>
        </c:spPr>
      </c:pivotFmt>
      <c:pivotFmt>
        <c:idx val="9"/>
        <c:spPr>
          <a:solidFill>
            <a:schemeClr val="accent1"/>
          </a:solidFill>
          <a:ln w="19050">
            <a:noFill/>
          </a:ln>
          <a:effectLst>
            <a:outerShdw blurRad="317500" algn="ctr" rotWithShape="0">
              <a:prstClr val="black">
                <a:alpha val="25000"/>
              </a:prstClr>
            </a:outerShdw>
          </a:effectLst>
        </c:spPr>
      </c:pivotFmt>
      <c:pivotFmt>
        <c:idx val="10"/>
        <c:spPr>
          <a:solidFill>
            <a:schemeClr val="accent1"/>
          </a:solidFill>
          <a:ln w="19050">
            <a:noFill/>
          </a:ln>
          <a:effectLst>
            <a:outerShdw blurRad="317500" algn="ctr" rotWithShape="0">
              <a:prstClr val="black">
                <a:alpha val="25000"/>
              </a:prstClr>
            </a:outerShdw>
          </a:effectLst>
        </c:spPr>
      </c:pivotFmt>
      <c:pivotFmt>
        <c:idx val="11"/>
        <c:spPr>
          <a:solidFill>
            <a:schemeClr val="accent1"/>
          </a:solidFill>
          <a:ln w="19050">
            <a:noFill/>
          </a:ln>
          <a:effectLst>
            <a:outerShdw blurRad="317500" algn="ctr" rotWithShape="0">
              <a:prstClr val="black">
                <a:alpha val="25000"/>
              </a:prstClr>
            </a:outerShdw>
          </a:effectLst>
        </c:spPr>
      </c:pivotFmt>
      <c:pivotFmt>
        <c:idx val="12"/>
        <c:spPr>
          <a:solidFill>
            <a:schemeClr val="accent1"/>
          </a:solidFill>
          <a:ln w="19050">
            <a:noFill/>
          </a:ln>
          <a:effectLst>
            <a:outerShdw blurRad="317500" algn="ctr" rotWithShape="0">
              <a:prstClr val="black">
                <a:alpha val="25000"/>
              </a:prstClr>
            </a:outerShdw>
          </a:effectLst>
        </c:spPr>
      </c:pivotFmt>
    </c:pivotFmts>
    <c:plotArea>
      <c:layout/>
      <c:pieChart>
        <c:varyColors val="1"/>
        <c:ser>
          <c:idx val="0"/>
          <c:order val="0"/>
          <c:tx>
            <c:strRef>
              <c:f>Sheet14!$B$3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BE-4291-B49F-BE4BCD721A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BE-4291-B49F-BE4BCD721A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BE-4291-B49F-BE4BCD721A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2BE-4291-B49F-BE4BCD721AD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2BE-4291-B49F-BE4BCD721AD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Sheet14!$A$4:$A$8</c:f>
              <c:strCache>
                <c:ptCount val="5"/>
                <c:pt idx="0">
                  <c:v>Not at all</c:v>
                </c:pt>
                <c:pt idx="1">
                  <c:v>To a small extent</c:v>
                </c:pt>
                <c:pt idx="2">
                  <c:v>To a very great extent</c:v>
                </c:pt>
                <c:pt idx="3">
                  <c:v>To some extent</c:v>
                </c:pt>
                <c:pt idx="4">
                  <c:v>(blank)</c:v>
                </c:pt>
              </c:strCache>
            </c:strRef>
          </c:cat>
          <c:val>
            <c:numRef>
              <c:f>Sheet14!$B$4:$B$8</c:f>
              <c:numCache>
                <c:formatCode>General</c:formatCode>
                <c:ptCount val="5"/>
                <c:pt idx="0">
                  <c:v>12</c:v>
                </c:pt>
                <c:pt idx="1">
                  <c:v>14</c:v>
                </c:pt>
                <c:pt idx="2">
                  <c:v>6</c:v>
                </c:pt>
                <c:pt idx="3">
                  <c:v>19</c:v>
                </c:pt>
              </c:numCache>
            </c:numRef>
          </c:val>
          <c:extLst>
            <c:ext xmlns:c16="http://schemas.microsoft.com/office/drawing/2014/chart" uri="{C3380CC4-5D6E-409C-BE32-E72D297353CC}">
              <c16:uniqueId val="{0000000A-42BE-4291-B49F-BE4BCD721AD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71509642632821"/>
          <c:y val="0.47083187518226888"/>
          <c:w val="0.41674168853893256"/>
          <c:h val="0.399886993292505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[Feasibility, Benefits, And Complexities of Using Teleconsultation Services (Responses) (1).xlsx]Sheet15!PivotTable91</c:name>
    <c:fmtId val="4"/>
  </c:pivotSource>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sz="1600" cap="none" dirty="0">
                <a:solidFill>
                  <a:schemeClr val="tx2">
                    <a:lumMod val="75000"/>
                  </a:schemeClr>
                </a:solidFill>
                <a:latin typeface="Times New Roman" panose="02020603050405020304" pitchFamily="18" charset="0"/>
                <a:cs typeface="Times New Roman" panose="02020603050405020304" pitchFamily="18" charset="0"/>
              </a:rPr>
              <a:t>Do you think that like teleconsultation other teleservices such as virtual </a:t>
            </a:r>
            <a:r>
              <a:rPr lang="en-US" sz="1600" cap="none" dirty="0" err="1">
                <a:solidFill>
                  <a:schemeClr val="tx2">
                    <a:lumMod val="75000"/>
                  </a:schemeClr>
                </a:solidFill>
                <a:latin typeface="Times New Roman" panose="02020603050405020304" pitchFamily="18" charset="0"/>
                <a:cs typeface="Times New Roman" panose="02020603050405020304" pitchFamily="18" charset="0"/>
              </a:rPr>
              <a:t>Icus</a:t>
            </a:r>
            <a:r>
              <a:rPr lang="en-US" sz="1600" cap="none" dirty="0">
                <a:solidFill>
                  <a:schemeClr val="tx2">
                    <a:lumMod val="75000"/>
                  </a:schemeClr>
                </a:solidFill>
                <a:latin typeface="Times New Roman" panose="02020603050405020304" pitchFamily="18" charset="0"/>
                <a:cs typeface="Times New Roman" panose="02020603050405020304" pitchFamily="18" charset="0"/>
              </a:rPr>
              <a:t>, teleradiology are future of healthcare ?</a:t>
            </a:r>
          </a:p>
        </c:rich>
      </c:tx>
      <c:layout>
        <c:manualLayout>
          <c:xMode val="edge"/>
          <c:yMode val="edge"/>
          <c:x val="0.112745957158581"/>
          <c:y val="4.5275590551181105E-2"/>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3"/>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4"/>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5"/>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6"/>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7"/>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8"/>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9"/>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10"/>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11"/>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12"/>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s>
    <c:plotArea>
      <c:layout>
        <c:manualLayout>
          <c:layoutTarget val="inner"/>
          <c:xMode val="edge"/>
          <c:yMode val="edge"/>
          <c:x val="0.16165057996782661"/>
          <c:y val="0.32500000000000007"/>
          <c:w val="0.34892473118279571"/>
          <c:h val="0.60092592592592597"/>
        </c:manualLayout>
      </c:layout>
      <c:pieChart>
        <c:varyColors val="1"/>
        <c:ser>
          <c:idx val="0"/>
          <c:order val="0"/>
          <c:tx>
            <c:strRef>
              <c:f>Sheet15!$B$3</c:f>
              <c:strCache>
                <c:ptCount val="1"/>
                <c:pt idx="0">
                  <c:v>Total</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896-42BF-9359-4B7E66BB0F7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896-42BF-9359-4B7E66BB0F7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896-42BF-9359-4B7E66BB0F7E}"/>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896-42BF-9359-4B7E66BB0F7E}"/>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896-42BF-9359-4B7E66BB0F7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Sheet15!$A$4:$A$8</c:f>
              <c:strCache>
                <c:ptCount val="5"/>
                <c:pt idx="0">
                  <c:v>Agree</c:v>
                </c:pt>
                <c:pt idx="1">
                  <c:v>Disagree</c:v>
                </c:pt>
                <c:pt idx="2">
                  <c:v>Neither agree nor disagree</c:v>
                </c:pt>
                <c:pt idx="3">
                  <c:v>Strongly agree</c:v>
                </c:pt>
                <c:pt idx="4">
                  <c:v>(blank)</c:v>
                </c:pt>
              </c:strCache>
            </c:strRef>
          </c:cat>
          <c:val>
            <c:numRef>
              <c:f>Sheet15!$B$4:$B$8</c:f>
              <c:numCache>
                <c:formatCode>General</c:formatCode>
                <c:ptCount val="5"/>
                <c:pt idx="0">
                  <c:v>21</c:v>
                </c:pt>
                <c:pt idx="1">
                  <c:v>3</c:v>
                </c:pt>
                <c:pt idx="2">
                  <c:v>12</c:v>
                </c:pt>
                <c:pt idx="3">
                  <c:v>15</c:v>
                </c:pt>
              </c:numCache>
            </c:numRef>
          </c:val>
          <c:extLst>
            <c:ext xmlns:c16="http://schemas.microsoft.com/office/drawing/2014/chart" uri="{C3380CC4-5D6E-409C-BE32-E72D297353CC}">
              <c16:uniqueId val="{0000000A-D896-42BF-9359-4B7E66BB0F7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695728558123773"/>
          <c:y val="0.45329724409448818"/>
          <c:w val="0.3869136821606976"/>
          <c:h val="0.436924030329542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[Feasibility, Benefits, And Complexities of Using Teleconsultation Services (Responses) (1).xlsx]Sheet16!PivotTable102</c:name>
    <c:fmtId val="3"/>
  </c:pivotSource>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1600" dirty="0">
                <a:latin typeface="Times New Roman" panose="02020603050405020304" pitchFamily="18" charset="0"/>
                <a:cs typeface="Times New Roman" panose="02020603050405020304" pitchFamily="18" charset="0"/>
              </a:rPr>
              <a:t>Do you believe that Indian Healthcare System provides the necessary push to use the Teleconsultation services in Remote Areas ?</a:t>
            </a:r>
          </a:p>
        </c:rich>
      </c:tx>
      <c:layout>
        <c:manualLayout>
          <c:xMode val="edge"/>
          <c:yMode val="edge"/>
          <c:x val="0.13250000000000003"/>
          <c:y val="4.6296296296296294E-3"/>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ivotFmts>
      <c:pivotFm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317500" algn="ctr" rotWithShape="0">
              <a:prstClr val="black">
                <a:alpha val="25000"/>
              </a:prstClr>
            </a:outerShdw>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317500" algn="ctr" rotWithShape="0">
              <a:prstClr val="black">
                <a:alpha val="25000"/>
              </a:prstClr>
            </a:outerShdw>
          </a:effectLst>
        </c:spPr>
      </c:pivotFmt>
      <c:pivotFmt>
        <c:idx val="3"/>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317500" algn="ctr" rotWithShape="0">
              <a:prstClr val="black">
                <a:alpha val="25000"/>
              </a:prstClr>
            </a:outerShdw>
          </a:effectLst>
        </c:spPr>
      </c:pivotFmt>
      <c:pivotFmt>
        <c:idx val="4"/>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317500" algn="ctr" rotWithShape="0">
              <a:prstClr val="black">
                <a:alpha val="25000"/>
              </a:prstClr>
            </a:outerShdw>
          </a:effectLst>
        </c:spPr>
      </c:pivotFmt>
      <c:pivotFmt>
        <c:idx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317500" algn="ctr" rotWithShape="0">
              <a:prstClr val="black">
                <a:alpha val="25000"/>
              </a:prstClr>
            </a:outerShdw>
          </a:effectLst>
        </c:spPr>
      </c:pivotFmt>
      <c:pivotFmt>
        <c:idx val="7"/>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317500" algn="ctr" rotWithShape="0">
              <a:prstClr val="black">
                <a:alpha val="25000"/>
              </a:prstClr>
            </a:outerShdw>
          </a:effectLst>
        </c:spPr>
      </c:pivotFmt>
      <c:pivotFmt>
        <c:idx val="8"/>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317500" algn="ctr" rotWithShape="0">
              <a:prstClr val="black">
                <a:alpha val="25000"/>
              </a:prstClr>
            </a:outerShdw>
          </a:effectLst>
        </c:spPr>
      </c:pivotFmt>
    </c:pivotFmts>
    <c:plotArea>
      <c:layout/>
      <c:pieChart>
        <c:varyColors val="1"/>
        <c:ser>
          <c:idx val="0"/>
          <c:order val="0"/>
          <c:tx>
            <c:strRef>
              <c:f>Sheet16!$B$3</c:f>
              <c:strCache>
                <c:ptCount val="1"/>
                <c:pt idx="0">
                  <c:v>Total</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D007-4A92-BA61-94541D8639C8}"/>
              </c:ext>
            </c:extLst>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D007-4A92-BA61-94541D8639C8}"/>
              </c:ext>
            </c:extLst>
          </c:dPt>
          <c:dPt>
            <c:idx val="2"/>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D007-4A92-BA61-94541D8639C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Sheet16!$A$4:$A$6</c:f>
              <c:strCache>
                <c:ptCount val="3"/>
                <c:pt idx="0">
                  <c:v>Maybe</c:v>
                </c:pt>
                <c:pt idx="1">
                  <c:v>No</c:v>
                </c:pt>
                <c:pt idx="2">
                  <c:v>Yes</c:v>
                </c:pt>
              </c:strCache>
            </c:strRef>
          </c:cat>
          <c:val>
            <c:numRef>
              <c:f>Sheet16!$B$4:$B$6</c:f>
              <c:numCache>
                <c:formatCode>General</c:formatCode>
                <c:ptCount val="3"/>
                <c:pt idx="0">
                  <c:v>5</c:v>
                </c:pt>
                <c:pt idx="1">
                  <c:v>10</c:v>
                </c:pt>
                <c:pt idx="2">
                  <c:v>37</c:v>
                </c:pt>
              </c:numCache>
            </c:numRef>
          </c:val>
          <c:extLst>
            <c:ext xmlns:c16="http://schemas.microsoft.com/office/drawing/2014/chart" uri="{C3380CC4-5D6E-409C-BE32-E72D297353CC}">
              <c16:uniqueId val="{00000006-4890-4B17-BF91-56778244A1F8}"/>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[Feasibility, Benefits, And Complexities of Using Teleconsultation Services (Responses) (1).xlsx]Sheet3!PivotTable17</c:name>
    <c:fmtId val="22"/>
  </c:pivotSource>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1600" dirty="0">
                <a:latin typeface="Times New Roman" panose="02020603050405020304" pitchFamily="18" charset="0"/>
                <a:cs typeface="Times New Roman" panose="02020603050405020304" pitchFamily="18" charset="0"/>
              </a:rPr>
              <a:t>What is your Profile?</a:t>
            </a:r>
          </a:p>
        </c:rich>
      </c:tx>
      <c:layout>
        <c:manualLayout>
          <c:xMode val="edge"/>
          <c:yMode val="edge"/>
          <c:x val="0.18539566929133858"/>
          <c:y val="1.5957446808510637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ivotFmts>
      <c:pivotFmt>
        <c:idx val="0"/>
        <c:dLbl>
          <c:idx val="0"/>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a:outerShdw blurRad="317500" algn="ctr" rotWithShape="0">
              <a:prstClr val="black">
                <a:alpha val="25000"/>
              </a:prstClr>
            </a:outerShdw>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317500" algn="ctr" rotWithShape="0">
              <a:prstClr val="black">
                <a:alpha val="25000"/>
              </a:prstClr>
            </a:outerShdw>
          </a:effectLst>
        </c:spPr>
      </c:pivotFmt>
      <c:pivotFmt>
        <c:idx val="3"/>
        <c:spPr>
          <a:solidFill>
            <a:schemeClr val="accent2"/>
          </a:solidFill>
          <a:ln>
            <a:noFill/>
          </a:ln>
          <a:effectLst>
            <a:outerShdw blurRad="317500" algn="ctr" rotWithShape="0">
              <a:prstClr val="black">
                <a:alpha val="25000"/>
              </a:prstClr>
            </a:outerShdw>
          </a:effectLst>
        </c:spPr>
      </c:pivotFmt>
      <c:pivotFmt>
        <c:idx val="4"/>
        <c:spPr>
          <a:solidFill>
            <a:schemeClr val="accent3"/>
          </a:solidFill>
          <a:ln>
            <a:noFill/>
          </a:ln>
          <a:effectLst>
            <a:outerShdw blurRad="317500" algn="ctr" rotWithShape="0">
              <a:prstClr val="black">
                <a:alpha val="25000"/>
              </a:prstClr>
            </a:outerShdw>
          </a:effectLst>
        </c:spPr>
      </c:pivotFmt>
      <c:pivotFmt>
        <c:idx val="5"/>
        <c:spPr>
          <a:solidFill>
            <a:schemeClr val="accent4"/>
          </a:solidFill>
          <a:ln>
            <a:noFill/>
          </a:ln>
          <a:effectLst>
            <a:outerShdw blurRad="317500" algn="ctr" rotWithShape="0">
              <a:prstClr val="black">
                <a:alpha val="25000"/>
              </a:prstClr>
            </a:outerShdw>
          </a:effectLst>
        </c:spPr>
      </c:pivotFmt>
      <c:pivotFmt>
        <c:idx val="6"/>
        <c:spPr>
          <a:solidFill>
            <a:schemeClr val="accent5"/>
          </a:solidFill>
          <a:ln>
            <a:noFill/>
          </a:ln>
          <a:effectLst>
            <a:outerShdw blurRad="317500" algn="ctr" rotWithShape="0">
              <a:prstClr val="black">
                <a:alpha val="25000"/>
              </a:prstClr>
            </a:outerShdw>
          </a:effectLst>
        </c:spPr>
      </c:pivotFmt>
      <c:pivotFmt>
        <c:idx val="7"/>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extLst>
            <c:ext xmlns:c15="http://schemas.microsoft.com/office/drawing/2012/chart" uri="{CE6537A1-D6FC-4f65-9D91-7224C49458BB}"/>
          </c:extLst>
        </c:dLbl>
      </c:pivotFmt>
      <c:pivotFmt>
        <c:idx val="8"/>
        <c:spPr>
          <a:solidFill>
            <a:schemeClr val="accent1"/>
          </a:solidFill>
          <a:ln>
            <a:noFill/>
          </a:ln>
          <a:effectLst>
            <a:outerShdw blurRad="317500" algn="ctr" rotWithShape="0">
              <a:prstClr val="black">
                <a:alpha val="25000"/>
              </a:prstClr>
            </a:outerShdw>
          </a:effectLst>
        </c:spPr>
      </c:pivotFmt>
      <c:pivotFmt>
        <c:idx val="9"/>
        <c:spPr>
          <a:solidFill>
            <a:schemeClr val="accent1"/>
          </a:solidFill>
          <a:ln>
            <a:noFill/>
          </a:ln>
          <a:effectLst>
            <a:outerShdw blurRad="317500" algn="ctr" rotWithShape="0">
              <a:prstClr val="black">
                <a:alpha val="25000"/>
              </a:prstClr>
            </a:outerShdw>
          </a:effectLst>
        </c:spPr>
      </c:pivotFmt>
      <c:pivotFmt>
        <c:idx val="10"/>
        <c:spPr>
          <a:solidFill>
            <a:schemeClr val="accent1"/>
          </a:solidFill>
          <a:ln>
            <a:noFill/>
          </a:ln>
          <a:effectLst>
            <a:outerShdw blurRad="317500" algn="ctr" rotWithShape="0">
              <a:prstClr val="black">
                <a:alpha val="25000"/>
              </a:prstClr>
            </a:outerShdw>
          </a:effectLst>
        </c:spPr>
      </c:pivotFmt>
      <c:pivotFmt>
        <c:idx val="11"/>
        <c:spPr>
          <a:solidFill>
            <a:schemeClr val="accent1"/>
          </a:solidFill>
          <a:ln>
            <a:noFill/>
          </a:ln>
          <a:effectLst>
            <a:outerShdw blurRad="317500" algn="ctr" rotWithShape="0">
              <a:prstClr val="black">
                <a:alpha val="25000"/>
              </a:prstClr>
            </a:outerShdw>
          </a:effectLst>
        </c:spPr>
      </c:pivotFmt>
      <c:pivotFmt>
        <c:idx val="12"/>
        <c:spPr>
          <a:solidFill>
            <a:schemeClr val="accent1"/>
          </a:solidFill>
          <a:ln>
            <a:noFill/>
          </a:ln>
          <a:effectLst>
            <a:outerShdw blurRad="317500" algn="ctr" rotWithShape="0">
              <a:prstClr val="black">
                <a:alpha val="25000"/>
              </a:prstClr>
            </a:outerShdw>
          </a:effectLst>
        </c:spPr>
      </c:pivotFmt>
      <c:pivotFmt>
        <c:idx val="13"/>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a:outerShdw blurRad="317500" algn="ctr" rotWithShape="0">
              <a:prstClr val="black">
                <a:alpha val="25000"/>
              </a:prstClr>
            </a:outerShdw>
          </a:effectLst>
        </c:spPr>
      </c:pivotFmt>
      <c:pivotFmt>
        <c:idx val="15"/>
        <c:spPr>
          <a:solidFill>
            <a:schemeClr val="accent1"/>
          </a:solidFill>
          <a:ln>
            <a:noFill/>
          </a:ln>
          <a:effectLst>
            <a:outerShdw blurRad="317500" algn="ctr" rotWithShape="0">
              <a:prstClr val="black">
                <a:alpha val="25000"/>
              </a:prstClr>
            </a:outerShdw>
          </a:effectLst>
        </c:spPr>
      </c:pivotFmt>
      <c:pivotFmt>
        <c:idx val="16"/>
        <c:spPr>
          <a:solidFill>
            <a:schemeClr val="accent1"/>
          </a:solidFill>
          <a:ln>
            <a:noFill/>
          </a:ln>
          <a:effectLst>
            <a:outerShdw blurRad="317500" algn="ctr" rotWithShape="0">
              <a:prstClr val="black">
                <a:alpha val="25000"/>
              </a:prstClr>
            </a:outerShdw>
          </a:effectLst>
        </c:spPr>
      </c:pivotFmt>
      <c:pivotFmt>
        <c:idx val="17"/>
        <c:spPr>
          <a:solidFill>
            <a:schemeClr val="accent1"/>
          </a:solidFill>
          <a:ln>
            <a:noFill/>
          </a:ln>
          <a:effectLst>
            <a:outerShdw blurRad="317500" algn="ctr" rotWithShape="0">
              <a:prstClr val="black">
                <a:alpha val="25000"/>
              </a:prstClr>
            </a:outerShdw>
          </a:effectLst>
        </c:spPr>
      </c:pivotFmt>
      <c:pivotFmt>
        <c:idx val="18"/>
        <c:spPr>
          <a:solidFill>
            <a:schemeClr val="accent1"/>
          </a:solidFill>
          <a:ln>
            <a:noFill/>
          </a:ln>
          <a:effectLst>
            <a:outerShdw blurRad="317500" algn="ctr" rotWithShape="0">
              <a:prstClr val="black">
                <a:alpha val="25000"/>
              </a:prstClr>
            </a:outerShdw>
          </a:effectLst>
        </c:spPr>
      </c:pivotFmt>
    </c:pivotFmts>
    <c:plotArea>
      <c:layout/>
      <c:barChart>
        <c:barDir val="bar"/>
        <c:grouping val="clustered"/>
        <c:varyColors val="0"/>
        <c:ser>
          <c:idx val="0"/>
          <c:order val="0"/>
          <c:tx>
            <c:strRef>
              <c:f>Sheet3!$B$3</c:f>
              <c:strCache>
                <c:ptCount val="1"/>
                <c:pt idx="0">
                  <c:v>Total</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Sheet3!$A$4:$A$8</c:f>
              <c:strCache>
                <c:ptCount val="5"/>
                <c:pt idx="0">
                  <c:v>Doctor</c:v>
                </c:pt>
                <c:pt idx="1">
                  <c:v>Other</c:v>
                </c:pt>
                <c:pt idx="2">
                  <c:v>Patient</c:v>
                </c:pt>
                <c:pt idx="3">
                  <c:v>User</c:v>
                </c:pt>
                <c:pt idx="4">
                  <c:v>(blank)</c:v>
                </c:pt>
              </c:strCache>
            </c:strRef>
          </c:cat>
          <c:val>
            <c:numRef>
              <c:f>Sheet3!$B$4:$B$8</c:f>
              <c:numCache>
                <c:formatCode>General</c:formatCode>
                <c:ptCount val="5"/>
                <c:pt idx="0">
                  <c:v>10</c:v>
                </c:pt>
                <c:pt idx="1">
                  <c:v>1</c:v>
                </c:pt>
                <c:pt idx="2">
                  <c:v>11</c:v>
                </c:pt>
                <c:pt idx="3">
                  <c:v>29</c:v>
                </c:pt>
              </c:numCache>
            </c:numRef>
          </c:val>
          <c:extLst>
            <c:ext xmlns:c16="http://schemas.microsoft.com/office/drawing/2014/chart" uri="{C3380CC4-5D6E-409C-BE32-E72D297353CC}">
              <c16:uniqueId val="{0000000A-2CBD-469A-830A-D26FDC259823}"/>
            </c:ext>
          </c:extLst>
        </c:ser>
        <c:dLbls>
          <c:showLegendKey val="0"/>
          <c:showVal val="0"/>
          <c:showCatName val="0"/>
          <c:showSerName val="0"/>
          <c:showPercent val="0"/>
          <c:showBubbleSize val="0"/>
        </c:dLbls>
        <c:gapWidth val="100"/>
        <c:axId val="1928031583"/>
        <c:axId val="1928031167"/>
      </c:barChart>
      <c:valAx>
        <c:axId val="1928031167"/>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928031583"/>
        <c:crosses val="autoZero"/>
        <c:crossBetween val="between"/>
      </c:valAx>
      <c:catAx>
        <c:axId val="1928031583"/>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28031167"/>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[Feasibility, Benefits, And Complexities of Using Teleconsultation Services (Responses) (1).xlsx]Sheet6!PivotTable36</c:name>
    <c:fmtId val="5"/>
  </c:pivotSource>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600" dirty="0">
                <a:solidFill>
                  <a:schemeClr val="tx2">
                    <a:lumMod val="75000"/>
                  </a:schemeClr>
                </a:solidFill>
                <a:latin typeface="Times New Roman" panose="02020603050405020304" pitchFamily="18" charset="0"/>
                <a:cs typeface="Times New Roman" panose="02020603050405020304" pitchFamily="18" charset="0"/>
              </a:rPr>
              <a:t>In which condition you preferred to take teleconsultation services ?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ivotFmts>
      <c:pivotFm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317500" algn="ctr" rotWithShape="0">
              <a:prstClr val="black">
                <a:alpha val="25000"/>
              </a:prstClr>
            </a:outerShdw>
          </a:effectLst>
          <a:scene3d>
            <a:camera prst="orthographicFront">
              <a:rot lat="0" lon="0" rev="0"/>
            </a:camera>
            <a:lightRig rig="threePt" dir="t">
              <a:rot lat="0" lon="0" rev="1200000"/>
            </a:lightRig>
          </a:scene3d>
          <a:sp3d>
            <a:bevelT w="63500" h="25400"/>
          </a:sp3d>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extLst>
            <c:ext xmlns:c15="http://schemas.microsoft.com/office/drawing/2012/chart" uri="{CE6537A1-D6FC-4f65-9D91-7224C49458BB}"/>
          </c:extLst>
        </c:dLbl>
      </c:pivotFmt>
      <c:pivotFmt>
        <c:idx val="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317500" algn="ctr" rotWithShape="0">
              <a:prstClr val="black">
                <a:alpha val="25000"/>
              </a:prst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extLst>
            <c:ext xmlns:c15="http://schemas.microsoft.com/office/drawing/2012/chart" uri="{CE6537A1-D6FC-4f65-9D91-7224C49458BB}"/>
          </c:extLst>
        </c:dLbl>
      </c:pivotFmt>
      <c:pivotFmt>
        <c:idx val="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317500" algn="ctr" rotWithShape="0">
              <a:prstClr val="black">
                <a:alpha val="25000"/>
              </a:prstClr>
            </a:outerShdw>
          </a:effectLst>
          <a:scene3d>
            <a:camera prst="orthographicFront">
              <a:rot lat="0" lon="0" rev="0"/>
            </a:camera>
            <a:lightRig rig="threePt" dir="t">
              <a:rot lat="0" lon="0" rev="1200000"/>
            </a:lightRig>
          </a:scene3d>
          <a:sp3d>
            <a:bevelT w="63500" h="25400"/>
          </a:sp3d>
        </c:spPr>
      </c:pivotFmt>
      <c:pivotFmt>
        <c:idx val="3"/>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317500" algn="ctr" rotWithShape="0">
              <a:prstClr val="black">
                <a:alpha val="25000"/>
              </a:prstClr>
            </a:outerShdw>
          </a:effectLst>
          <a:scene3d>
            <a:camera prst="orthographicFront">
              <a:rot lat="0" lon="0" rev="0"/>
            </a:camera>
            <a:lightRig rig="threePt" dir="t">
              <a:rot lat="0" lon="0" rev="1200000"/>
            </a:lightRig>
          </a:scene3d>
          <a:sp3d>
            <a:bevelT w="63500" h="25400"/>
          </a:sp3d>
        </c:spPr>
      </c:pivotFmt>
      <c:pivotFmt>
        <c:idx val="4"/>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317500" algn="ctr" rotWithShape="0">
              <a:prstClr val="black">
                <a:alpha val="25000"/>
              </a:prstClr>
            </a:outerShdw>
          </a:effectLst>
          <a:scene3d>
            <a:camera prst="orthographicFront">
              <a:rot lat="0" lon="0" rev="0"/>
            </a:camera>
            <a:lightRig rig="threePt" dir="t">
              <a:rot lat="0" lon="0" rev="1200000"/>
            </a:lightRig>
          </a:scene3d>
          <a:sp3d>
            <a:bevelT w="63500" h="25400"/>
          </a:sp3d>
        </c:spPr>
      </c:pivotFmt>
      <c:pivotFmt>
        <c:idx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317500" algn="ctr" rotWithShape="0">
              <a:prstClr val="black">
                <a:alpha val="25000"/>
              </a:prstClr>
            </a:outerShdw>
          </a:effectLst>
          <a:scene3d>
            <a:camera prst="orthographicFront">
              <a:rot lat="0" lon="0" rev="0"/>
            </a:camera>
            <a:lightRig rig="threePt" dir="t">
              <a:rot lat="0" lon="0" rev="1200000"/>
            </a:lightRig>
          </a:scene3d>
          <a:sp3d>
            <a:bevelT w="63500" h="25400"/>
          </a:sp3d>
        </c:spPr>
      </c:pivotFmt>
      <c:pivotFmt>
        <c:idx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317500" algn="ctr" rotWithShape="0">
              <a:prstClr val="black">
                <a:alpha val="25000"/>
              </a:prstClr>
            </a:outerShdw>
          </a:effectLst>
          <a:scene3d>
            <a:camera prst="orthographicFront">
              <a:rot lat="0" lon="0" rev="0"/>
            </a:camera>
            <a:lightRig rig="threePt" dir="t">
              <a:rot lat="0" lon="0" rev="1200000"/>
            </a:lightRig>
          </a:scene3d>
          <a:sp3d>
            <a:bevelT w="63500" h="25400"/>
          </a:sp3d>
        </c:spPr>
      </c:pivotFmt>
      <c:pivotFmt>
        <c:idx val="7"/>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317500" algn="ctr" rotWithShape="0">
              <a:prstClr val="black">
                <a:alpha val="25000"/>
              </a:prst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extLst>
            <c:ext xmlns:c15="http://schemas.microsoft.com/office/drawing/2012/chart" uri="{CE6537A1-D6FC-4f65-9D91-7224C49458BB}"/>
          </c:extLst>
        </c:dLbl>
      </c:pivotFmt>
      <c:pivotFmt>
        <c:idx val="8"/>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317500" algn="ctr" rotWithShape="0">
              <a:prstClr val="black">
                <a:alpha val="25000"/>
              </a:prstClr>
            </a:outerShdw>
          </a:effectLst>
          <a:scene3d>
            <a:camera prst="orthographicFront">
              <a:rot lat="0" lon="0" rev="0"/>
            </a:camera>
            <a:lightRig rig="threePt" dir="t">
              <a:rot lat="0" lon="0" rev="1200000"/>
            </a:lightRig>
          </a:scene3d>
          <a:sp3d>
            <a:bevelT w="63500" h="25400"/>
          </a:sp3d>
        </c:spPr>
      </c:pivotFmt>
      <c:pivotFmt>
        <c:idx val="9"/>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317500" algn="ctr" rotWithShape="0">
              <a:prstClr val="black">
                <a:alpha val="25000"/>
              </a:prstClr>
            </a:outerShdw>
          </a:effectLst>
          <a:scene3d>
            <a:camera prst="orthographicFront">
              <a:rot lat="0" lon="0" rev="0"/>
            </a:camera>
            <a:lightRig rig="threePt" dir="t">
              <a:rot lat="0" lon="0" rev="1200000"/>
            </a:lightRig>
          </a:scene3d>
          <a:sp3d>
            <a:bevelT w="63500" h="25400"/>
          </a:sp3d>
        </c:spPr>
      </c:pivotFmt>
      <c:pivotFmt>
        <c:idx val="1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317500" algn="ctr" rotWithShape="0">
              <a:prstClr val="black">
                <a:alpha val="25000"/>
              </a:prstClr>
            </a:outerShdw>
          </a:effectLst>
          <a:scene3d>
            <a:camera prst="orthographicFront">
              <a:rot lat="0" lon="0" rev="0"/>
            </a:camera>
            <a:lightRig rig="threePt" dir="t">
              <a:rot lat="0" lon="0" rev="1200000"/>
            </a:lightRig>
          </a:scene3d>
          <a:sp3d>
            <a:bevelT w="63500" h="25400"/>
          </a:sp3d>
        </c:spPr>
      </c:pivotFmt>
      <c:pivotFmt>
        <c:idx val="1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317500" algn="ctr" rotWithShape="0">
              <a:prstClr val="black">
                <a:alpha val="25000"/>
              </a:prstClr>
            </a:outerShdw>
          </a:effectLst>
          <a:scene3d>
            <a:camera prst="orthographicFront">
              <a:rot lat="0" lon="0" rev="0"/>
            </a:camera>
            <a:lightRig rig="threePt" dir="t">
              <a:rot lat="0" lon="0" rev="1200000"/>
            </a:lightRig>
          </a:scene3d>
          <a:sp3d>
            <a:bevelT w="63500" h="25400"/>
          </a:sp3d>
        </c:spPr>
      </c:pivotFmt>
      <c:pivotFmt>
        <c:idx val="1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317500" algn="ctr" rotWithShape="0">
              <a:prstClr val="black">
                <a:alpha val="25000"/>
              </a:prstClr>
            </a:outerShdw>
          </a:effectLst>
          <a:scene3d>
            <a:camera prst="orthographicFront">
              <a:rot lat="0" lon="0" rev="0"/>
            </a:camera>
            <a:lightRig rig="threePt" dir="t">
              <a:rot lat="0" lon="0" rev="1200000"/>
            </a:lightRig>
          </a:scene3d>
          <a:sp3d>
            <a:bevelT w="63500" h="25400"/>
          </a:sp3d>
        </c:spPr>
      </c:pivotFmt>
    </c:pivotFmts>
    <c:plotArea>
      <c:layout>
        <c:manualLayout>
          <c:layoutTarget val="inner"/>
          <c:xMode val="edge"/>
          <c:yMode val="edge"/>
          <c:x val="0.20532932638284945"/>
          <c:y val="0.23925295098938276"/>
          <c:w val="0.30064511966051627"/>
          <c:h val="0.63121519656413594"/>
        </c:manualLayout>
      </c:layout>
      <c:barChart>
        <c:barDir val="bar"/>
        <c:grouping val="clustered"/>
        <c:varyColors val="0"/>
        <c:ser>
          <c:idx val="0"/>
          <c:order val="0"/>
          <c:tx>
            <c:strRef>
              <c:f>Sheet6!$B$3</c:f>
              <c:strCache>
                <c:ptCount val="1"/>
                <c:pt idx="0">
                  <c:v>Total</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c:ext xmlns:c16="http://schemas.microsoft.com/office/drawing/2014/chart" uri="{C3380CC4-5D6E-409C-BE32-E72D297353CC}">
                <c16:uniqueId val="{00000001-FBA0-436B-A625-66C244ACC9E0}"/>
              </c:ext>
            </c:extLst>
          </c:dPt>
          <c:dPt>
            <c:idx val="1"/>
            <c:invertIfNegative val="0"/>
            <c:bubble3D val="0"/>
            <c:extLst>
              <c:ext xmlns:c16="http://schemas.microsoft.com/office/drawing/2014/chart" uri="{C3380CC4-5D6E-409C-BE32-E72D297353CC}">
                <c16:uniqueId val="{00000003-FBA0-436B-A625-66C244ACC9E0}"/>
              </c:ext>
            </c:extLst>
          </c:dPt>
          <c:dPt>
            <c:idx val="2"/>
            <c:invertIfNegative val="0"/>
            <c:bubble3D val="0"/>
            <c:extLst>
              <c:ext xmlns:c16="http://schemas.microsoft.com/office/drawing/2014/chart" uri="{C3380CC4-5D6E-409C-BE32-E72D297353CC}">
                <c16:uniqueId val="{00000005-FBA0-436B-A625-66C244ACC9E0}"/>
              </c:ext>
            </c:extLst>
          </c:dPt>
          <c:dPt>
            <c:idx val="3"/>
            <c:invertIfNegative val="0"/>
            <c:bubble3D val="0"/>
            <c:extLst>
              <c:ext xmlns:c16="http://schemas.microsoft.com/office/drawing/2014/chart" uri="{C3380CC4-5D6E-409C-BE32-E72D297353CC}">
                <c16:uniqueId val="{00000007-FBA0-436B-A625-66C244ACC9E0}"/>
              </c:ext>
            </c:extLst>
          </c:dPt>
          <c:dPt>
            <c:idx val="4"/>
            <c:invertIfNegative val="0"/>
            <c:bubble3D val="0"/>
            <c:extLst>
              <c:ext xmlns:c16="http://schemas.microsoft.com/office/drawing/2014/chart" uri="{C3380CC4-5D6E-409C-BE32-E72D297353CC}">
                <c16:uniqueId val="{00000009-FBA0-436B-A625-66C244ACC9E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Sheet6!$A$4:$A$8</c:f>
              <c:strCache>
                <c:ptCount val="5"/>
                <c:pt idx="0">
                  <c:v>All time, till visit is not necessary</c:v>
                </c:pt>
                <c:pt idx="1">
                  <c:v>When you experience signs of COVID or another condition that can be transmitted</c:v>
                </c:pt>
                <c:pt idx="2">
                  <c:v>When you have common cold or viral</c:v>
                </c:pt>
                <c:pt idx="3">
                  <c:v>When you have no choice to go and visit the doctor</c:v>
                </c:pt>
                <c:pt idx="4">
                  <c:v>(blank)</c:v>
                </c:pt>
              </c:strCache>
            </c:strRef>
          </c:cat>
          <c:val>
            <c:numRef>
              <c:f>Sheet6!$B$4:$B$8</c:f>
              <c:numCache>
                <c:formatCode>General</c:formatCode>
                <c:ptCount val="5"/>
                <c:pt idx="0">
                  <c:v>1</c:v>
                </c:pt>
                <c:pt idx="1">
                  <c:v>23</c:v>
                </c:pt>
                <c:pt idx="2">
                  <c:v>5</c:v>
                </c:pt>
                <c:pt idx="3">
                  <c:v>22</c:v>
                </c:pt>
              </c:numCache>
            </c:numRef>
          </c:val>
          <c:extLst>
            <c:ext xmlns:c16="http://schemas.microsoft.com/office/drawing/2014/chart" uri="{C3380CC4-5D6E-409C-BE32-E72D297353CC}">
              <c16:uniqueId val="{0000000A-FBA0-436B-A625-66C244ACC9E0}"/>
            </c:ext>
          </c:extLst>
        </c:ser>
        <c:dLbls>
          <c:showLegendKey val="0"/>
          <c:showVal val="0"/>
          <c:showCatName val="0"/>
          <c:showSerName val="0"/>
          <c:showPercent val="0"/>
          <c:showBubbleSize val="0"/>
        </c:dLbls>
        <c:gapWidth val="115"/>
        <c:overlap val="-20"/>
        <c:axId val="1848711216"/>
        <c:axId val="1848709968"/>
      </c:barChart>
      <c:valAx>
        <c:axId val="1848709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48711216"/>
        <c:crosses val="autoZero"/>
        <c:crossBetween val="between"/>
      </c:valAx>
      <c:catAx>
        <c:axId val="184871121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48709968"/>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[Feasibility, Benefits, And Complexities of Using Teleconsultation Services (Responses) (1).xlsx]Sheet7!PivotTable41</c:name>
    <c:fmtId val="8"/>
  </c:pivotSource>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solidFill>
                  <a:schemeClr val="tx2">
                    <a:lumMod val="75000"/>
                  </a:schemeClr>
                </a:solidFill>
                <a:latin typeface="Times New Roman" panose="02020603050405020304" pitchFamily="18" charset="0"/>
                <a:cs typeface="Times New Roman" panose="02020603050405020304" pitchFamily="18" charset="0"/>
              </a:rPr>
              <a:t> </a:t>
            </a:r>
            <a:r>
              <a:rPr lang="en-US" sz="1600" dirty="0">
                <a:solidFill>
                  <a:schemeClr val="tx2">
                    <a:lumMod val="75000"/>
                  </a:schemeClr>
                </a:solidFill>
                <a:latin typeface="Times New Roman" panose="02020603050405020304" pitchFamily="18" charset="0"/>
                <a:cs typeface="Times New Roman" panose="02020603050405020304" pitchFamily="18" charset="0"/>
              </a:rPr>
              <a:t>How the mobile app for teleconsultation is beneficial to take the clinical information ?</a:t>
            </a:r>
            <a:endParaRPr lang="en-US" sz="1800" dirty="0">
              <a:solidFill>
                <a:schemeClr val="tx2">
                  <a:lumMod val="75000"/>
                </a:schemeClr>
              </a:solidFill>
              <a:latin typeface="Times New Roman" panose="02020603050405020304" pitchFamily="18" charset="0"/>
              <a:cs typeface="Times New Roman" panose="02020603050405020304" pitchFamily="18" charset="0"/>
            </a:endParaRPr>
          </a:p>
        </c:rich>
      </c:tx>
      <c:layout>
        <c:manualLayout>
          <c:xMode val="edge"/>
          <c:yMode val="edge"/>
          <c:x val="8.3436595972948641E-2"/>
          <c:y val="6.086956521739130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1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1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s>
    <c:plotArea>
      <c:layout/>
      <c:barChart>
        <c:barDir val="bar"/>
        <c:grouping val="clustered"/>
        <c:varyColors val="0"/>
        <c:ser>
          <c:idx val="0"/>
          <c:order val="0"/>
          <c:tx>
            <c:strRef>
              <c:f>Sheet7!$B$3</c:f>
              <c:strCache>
                <c:ptCount val="1"/>
                <c:pt idx="0">
                  <c:v>Total</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9C9E-416E-8B4B-5DB99925C9A0}"/>
              </c:ext>
            </c:extLst>
          </c:dPt>
          <c:dPt>
            <c:idx val="1"/>
            <c:invertIfNegative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9C9E-416E-8B4B-5DB99925C9A0}"/>
              </c:ext>
            </c:extLst>
          </c:dPt>
          <c:dPt>
            <c:idx val="2"/>
            <c:invertIfNegative val="0"/>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9C9E-416E-8B4B-5DB99925C9A0}"/>
              </c:ext>
            </c:extLst>
          </c:dPt>
          <c:dPt>
            <c:idx val="3"/>
            <c:invertIfNegative val="0"/>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9C9E-416E-8B4B-5DB99925C9A0}"/>
              </c:ext>
            </c:extLst>
          </c:dPt>
          <c:dPt>
            <c:idx val="4"/>
            <c:invertIfNegative val="0"/>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9C9E-416E-8B4B-5DB99925C9A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Sheet7!$A$4:$A$8</c:f>
              <c:strCache>
                <c:ptCount val="5"/>
                <c:pt idx="0">
                  <c:v>Beneficial</c:v>
                </c:pt>
                <c:pt idx="1">
                  <c:v>In Emergency  like pandemic, endemic</c:v>
                </c:pt>
                <c:pt idx="2">
                  <c:v>Not at all Beneficial</c:v>
                </c:pt>
                <c:pt idx="3">
                  <c:v>Strongly Beneficial</c:v>
                </c:pt>
                <c:pt idx="4">
                  <c:v>(blank)</c:v>
                </c:pt>
              </c:strCache>
            </c:strRef>
          </c:cat>
          <c:val>
            <c:numRef>
              <c:f>Sheet7!$B$4:$B$8</c:f>
              <c:numCache>
                <c:formatCode>General</c:formatCode>
                <c:ptCount val="5"/>
                <c:pt idx="0">
                  <c:v>27</c:v>
                </c:pt>
                <c:pt idx="1">
                  <c:v>1</c:v>
                </c:pt>
                <c:pt idx="2">
                  <c:v>2</c:v>
                </c:pt>
                <c:pt idx="3">
                  <c:v>21</c:v>
                </c:pt>
              </c:numCache>
            </c:numRef>
          </c:val>
          <c:extLst>
            <c:ext xmlns:c16="http://schemas.microsoft.com/office/drawing/2014/chart" uri="{C3380CC4-5D6E-409C-BE32-E72D297353CC}">
              <c16:uniqueId val="{0000000A-9C9E-416E-8B4B-5DB99925C9A0}"/>
            </c:ext>
          </c:extLst>
        </c:ser>
        <c:dLbls>
          <c:showLegendKey val="0"/>
          <c:showVal val="0"/>
          <c:showCatName val="0"/>
          <c:showSerName val="0"/>
          <c:showPercent val="0"/>
          <c:showBubbleSize val="0"/>
        </c:dLbls>
        <c:gapWidth val="100"/>
        <c:axId val="217178672"/>
        <c:axId val="217186992"/>
      </c:barChart>
      <c:valAx>
        <c:axId val="217186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178672"/>
        <c:crosses val="autoZero"/>
        <c:crossBetween val="between"/>
      </c:valAx>
      <c:catAx>
        <c:axId val="217178672"/>
        <c:scaling>
          <c:orientation val="minMax"/>
        </c:scaling>
        <c:delete val="0"/>
        <c:axPos val="l"/>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7186992"/>
        <c:crosses val="autoZero"/>
        <c:auto val="1"/>
        <c:lblAlgn val="ctr"/>
        <c:lblOffset val="100"/>
        <c:noMultiLvlLbl val="0"/>
      </c:catAx>
      <c:spPr>
        <a:noFill/>
        <a:ln>
          <a:noFill/>
        </a:ln>
        <a:effectLst/>
      </c:spPr>
    </c:plotArea>
    <c:legend>
      <c:legendPos val="r"/>
      <c:layout>
        <c:manualLayout>
          <c:xMode val="edge"/>
          <c:yMode val="edge"/>
          <c:x val="0.61425285251122708"/>
          <c:y val="0.34075830195138651"/>
          <c:w val="0.33951842816990024"/>
          <c:h val="0.558836849095593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[Feasibility, Benefits, And Complexities of Using Teleconsultation Services (Responses) (1).xlsx]Sheet8!PivotTable46</c:name>
    <c:fmtId val="3"/>
  </c:pivotSource>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1600" dirty="0">
                <a:solidFill>
                  <a:schemeClr val="tx2">
                    <a:lumMod val="50000"/>
                  </a:schemeClr>
                </a:solidFill>
                <a:latin typeface="Times New Roman" panose="02020603050405020304" pitchFamily="18" charset="0"/>
                <a:cs typeface="Times New Roman" panose="02020603050405020304" pitchFamily="18" charset="0"/>
              </a:rPr>
              <a:t>Are the mobile app helping you for smoothing the process of consultation during pandemic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ivotFmts>
      <c:pivotFmt>
        <c:idx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c:spPr>
        <c:marker>
          <c:symbol val="circle"/>
          <c:size val="5"/>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c:spPr>
      </c:pivotFmt>
      <c:pivotFmt>
        <c:idx val="3"/>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c:spPr>
      </c:pivotFmt>
      <c:pivotFmt>
        <c:idx val="4"/>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c:spPr>
      </c:pivotFmt>
      <c:pivotFmt>
        <c:idx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c:spPr>
      </c:pivotFmt>
      <c:pivotFmt>
        <c:idx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c:spPr>
      </c:pivotFmt>
      <c:pivotFmt>
        <c:idx val="7"/>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Lst>
        </c:dLbl>
      </c:pivotFmt>
      <c:pivotFmt>
        <c:idx val="8"/>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c:spPr>
      </c:pivotFmt>
      <c:pivotFmt>
        <c:idx val="9"/>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c:spPr>
      </c:pivotFmt>
      <c:pivotFmt>
        <c:idx val="1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c:spPr>
      </c:pivotFmt>
      <c:pivotFmt>
        <c:idx val="1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c:spPr>
      </c:pivotFmt>
      <c:pivotFmt>
        <c:idx val="12"/>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c:spPr>
      </c:pivotFmt>
    </c:pivotFmts>
    <c:plotArea>
      <c:layout/>
      <c:barChart>
        <c:barDir val="bar"/>
        <c:grouping val="clustered"/>
        <c:varyColors val="0"/>
        <c:ser>
          <c:idx val="0"/>
          <c:order val="0"/>
          <c:tx>
            <c:strRef>
              <c:f>Sheet8!$B$3</c:f>
              <c:strCache>
                <c:ptCount val="1"/>
                <c:pt idx="0">
                  <c:v>Total</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Sheet8!$A$4:$A$8</c:f>
              <c:strCache>
                <c:ptCount val="5"/>
                <c:pt idx="0">
                  <c:v>Not at all</c:v>
                </c:pt>
                <c:pt idx="1">
                  <c:v>To a great Extent</c:v>
                </c:pt>
                <c:pt idx="2">
                  <c:v>To a moderate Extent</c:v>
                </c:pt>
                <c:pt idx="3">
                  <c:v>To a small Extent</c:v>
                </c:pt>
                <c:pt idx="4">
                  <c:v>(blank)</c:v>
                </c:pt>
              </c:strCache>
            </c:strRef>
          </c:cat>
          <c:val>
            <c:numRef>
              <c:f>Sheet8!$B$4:$B$8</c:f>
              <c:numCache>
                <c:formatCode>General</c:formatCode>
                <c:ptCount val="5"/>
                <c:pt idx="0">
                  <c:v>1</c:v>
                </c:pt>
                <c:pt idx="1">
                  <c:v>32</c:v>
                </c:pt>
                <c:pt idx="2">
                  <c:v>16</c:v>
                </c:pt>
                <c:pt idx="3">
                  <c:v>2</c:v>
                </c:pt>
              </c:numCache>
            </c:numRef>
          </c:val>
          <c:extLst>
            <c:ext xmlns:c16="http://schemas.microsoft.com/office/drawing/2014/chart" uri="{C3380CC4-5D6E-409C-BE32-E72D297353CC}">
              <c16:uniqueId val="{0000000A-91A7-41E3-B6ED-2FEDDD14426C}"/>
            </c:ext>
          </c:extLst>
        </c:ser>
        <c:dLbls>
          <c:showLegendKey val="0"/>
          <c:showVal val="0"/>
          <c:showCatName val="0"/>
          <c:showSerName val="0"/>
          <c:showPercent val="0"/>
          <c:showBubbleSize val="0"/>
        </c:dLbls>
        <c:gapWidth val="100"/>
        <c:axId val="1818300239"/>
        <c:axId val="1818301487"/>
      </c:barChart>
      <c:valAx>
        <c:axId val="1818301487"/>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818300239"/>
        <c:crosses val="autoZero"/>
        <c:crossBetween val="between"/>
      </c:valAx>
      <c:catAx>
        <c:axId val="1818300239"/>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18301487"/>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[Feasibility, Benefits, And Complexities of Using Teleconsultation Services (Responses) (1).xlsx]Sheet9!PivotTable57</c:name>
    <c:fmtId val="4"/>
  </c:pivotSource>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600" dirty="0">
                <a:solidFill>
                  <a:schemeClr val="tx2">
                    <a:lumMod val="75000"/>
                  </a:schemeClr>
                </a:solidFill>
                <a:latin typeface="Times New Roman" panose="02020603050405020304" pitchFamily="18" charset="0"/>
                <a:cs typeface="Times New Roman" panose="02020603050405020304" pitchFamily="18" charset="0"/>
              </a:rPr>
              <a:t>Does Teleconsultation services reduces the stress of the patient by providing medical treatment at home ?</a:t>
            </a:r>
          </a:p>
        </c:rich>
      </c:tx>
      <c:layout>
        <c:manualLayout>
          <c:xMode val="edge"/>
          <c:yMode val="edge"/>
          <c:x val="0.1341111111111111"/>
          <c:y val="5.331641110650643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317500" algn="ctr" rotWithShape="0">
              <a:prstClr val="black">
                <a:alpha val="25000"/>
              </a:prstClr>
            </a:outerShdw>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317500" algn="ctr" rotWithShape="0">
              <a:prstClr val="black">
                <a:alpha val="25000"/>
              </a:prstClr>
            </a:outerShdw>
          </a:effectLst>
        </c:spPr>
      </c:pivotFmt>
      <c:pivotFmt>
        <c:idx val="3"/>
        <c:spPr>
          <a:solidFill>
            <a:schemeClr val="accent1"/>
          </a:solidFill>
          <a:ln>
            <a:noFill/>
          </a:ln>
          <a:effectLst>
            <a:outerShdw blurRad="317500" algn="ctr" rotWithShape="0">
              <a:prstClr val="black">
                <a:alpha val="25000"/>
              </a:prstClr>
            </a:outerShdw>
          </a:effectLst>
        </c:spPr>
      </c:pivotFmt>
      <c:pivotFmt>
        <c:idx val="4"/>
        <c:spPr>
          <a:solidFill>
            <a:schemeClr val="accent1"/>
          </a:solidFill>
          <a:ln>
            <a:noFill/>
          </a:ln>
          <a:effectLst>
            <a:outerShdw blurRad="317500" algn="ctr" rotWithShape="0">
              <a:prstClr val="black">
                <a:alpha val="25000"/>
              </a:prstClr>
            </a:outerShdw>
          </a:effectLst>
        </c:spPr>
      </c:pivotFmt>
      <c:pivotFmt>
        <c:idx val="5"/>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317500" algn="ctr" rotWithShape="0">
              <a:prstClr val="black">
                <a:alpha val="25000"/>
              </a:prstClr>
            </a:outerShdw>
          </a:effectLst>
        </c:spPr>
      </c:pivotFmt>
      <c:pivotFmt>
        <c:idx val="7"/>
        <c:spPr>
          <a:solidFill>
            <a:schemeClr val="accent1"/>
          </a:solidFill>
          <a:ln>
            <a:noFill/>
          </a:ln>
          <a:effectLst>
            <a:outerShdw blurRad="317500" algn="ctr" rotWithShape="0">
              <a:prstClr val="black">
                <a:alpha val="25000"/>
              </a:prstClr>
            </a:outerShdw>
          </a:effectLst>
        </c:spPr>
      </c:pivotFmt>
      <c:pivotFmt>
        <c:idx val="8"/>
        <c:spPr>
          <a:solidFill>
            <a:schemeClr val="accent1"/>
          </a:solidFill>
          <a:ln>
            <a:noFill/>
          </a:ln>
          <a:effectLst>
            <a:outerShdw blurRad="317500" algn="ctr" rotWithShape="0">
              <a:prstClr val="black">
                <a:alpha val="25000"/>
              </a:prstClr>
            </a:outerShdw>
          </a:effectLst>
        </c:spPr>
      </c:pivotFmt>
    </c:pivotFmts>
    <c:plotArea>
      <c:layout/>
      <c:barChart>
        <c:barDir val="col"/>
        <c:grouping val="clustered"/>
        <c:varyColors val="0"/>
        <c:ser>
          <c:idx val="0"/>
          <c:order val="0"/>
          <c:tx>
            <c:strRef>
              <c:f>Sheet9!$B$3</c:f>
              <c:strCache>
                <c:ptCount val="1"/>
                <c:pt idx="0">
                  <c:v>Total</c:v>
                </c:pt>
              </c:strCache>
            </c:strRef>
          </c:tx>
          <c:spPr>
            <a:solidFill>
              <a:schemeClr val="accent1"/>
            </a:solidFill>
            <a:ln>
              <a:noFill/>
            </a:ln>
            <a:effectLst>
              <a:outerShdw blurRad="317500" algn="ctr" rotWithShape="0">
                <a:prstClr val="black">
                  <a:alpha val="25000"/>
                </a:prstClr>
              </a:outerShdw>
            </a:effectLst>
          </c:spPr>
          <c:invertIfNegative val="0"/>
          <c:dPt>
            <c:idx val="0"/>
            <c:invertIfNegative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7D2F-4364-A3DA-C68AE59CA40A}"/>
              </c:ext>
            </c:extLst>
          </c:dPt>
          <c:dPt>
            <c:idx val="1"/>
            <c:invertIfNegative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7D2F-4364-A3DA-C68AE59CA40A}"/>
              </c:ext>
            </c:extLst>
          </c:dPt>
          <c:dPt>
            <c:idx val="2"/>
            <c:invertIfNegative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7D2F-4364-A3DA-C68AE59CA40A}"/>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Sheet9!$A$4:$A$6</c:f>
              <c:strCache>
                <c:ptCount val="3"/>
                <c:pt idx="0">
                  <c:v>Maybe</c:v>
                </c:pt>
                <c:pt idx="1">
                  <c:v>No</c:v>
                </c:pt>
                <c:pt idx="2">
                  <c:v>Yes</c:v>
                </c:pt>
              </c:strCache>
            </c:strRef>
          </c:cat>
          <c:val>
            <c:numRef>
              <c:f>Sheet9!$B$4:$B$6</c:f>
              <c:numCache>
                <c:formatCode>General</c:formatCode>
                <c:ptCount val="3"/>
                <c:pt idx="0">
                  <c:v>8</c:v>
                </c:pt>
                <c:pt idx="1">
                  <c:v>2</c:v>
                </c:pt>
                <c:pt idx="2">
                  <c:v>42</c:v>
                </c:pt>
              </c:numCache>
            </c:numRef>
          </c:val>
          <c:extLst>
            <c:ext xmlns:c16="http://schemas.microsoft.com/office/drawing/2014/chart" uri="{C3380CC4-5D6E-409C-BE32-E72D297353CC}">
              <c16:uniqueId val="{00000006-7D2F-4364-A3DA-C68AE59CA40A}"/>
            </c:ext>
          </c:extLst>
        </c:ser>
        <c:dLbls>
          <c:showLegendKey val="0"/>
          <c:showVal val="0"/>
          <c:showCatName val="0"/>
          <c:showSerName val="0"/>
          <c:showPercent val="0"/>
          <c:showBubbleSize val="0"/>
        </c:dLbls>
        <c:gapWidth val="100"/>
        <c:axId val="2027901775"/>
        <c:axId val="2027906767"/>
      </c:barChart>
      <c:catAx>
        <c:axId val="2027901775"/>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2027906767"/>
        <c:crosses val="autoZero"/>
        <c:auto val="1"/>
        <c:lblAlgn val="ctr"/>
        <c:lblOffset val="100"/>
        <c:noMultiLvlLbl val="0"/>
      </c:catAx>
      <c:valAx>
        <c:axId val="2027906767"/>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2027901775"/>
        <c:crosses val="autoZero"/>
        <c:crossBetween val="between"/>
      </c:valAx>
      <c:spPr>
        <a:noFill/>
        <a:ln>
          <a:noFill/>
        </a:ln>
        <a:effectLst/>
      </c:spPr>
    </c:plotArea>
    <c:legend>
      <c:legendPos val="r"/>
      <c:layout>
        <c:manualLayout>
          <c:xMode val="edge"/>
          <c:yMode val="edge"/>
          <c:x val="0.86339829396325463"/>
          <c:y val="0.5296131013727996"/>
          <c:w val="0.11993503937007874"/>
          <c:h val="0.2601455250030919"/>
        </c:manualLayout>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[Feasibility, Benefits, And Complexities of Using Teleconsultation Services (Responses) (1).xlsx]Sheet10!PivotTable64</c:name>
    <c:fmtId val="4"/>
  </c:pivotSource>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600" dirty="0">
                <a:solidFill>
                  <a:schemeClr val="tx2">
                    <a:lumMod val="75000"/>
                  </a:schemeClr>
                </a:solidFill>
                <a:latin typeface="Times New Roman" panose="02020603050405020304" pitchFamily="18" charset="0"/>
                <a:cs typeface="Times New Roman" panose="02020603050405020304" pitchFamily="18" charset="0"/>
              </a:rPr>
              <a:t>Does teleconsultation services are more useful as compared to face to face consultations?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317500" algn="ctr" rotWithShape="0">
              <a:prstClr val="black">
                <a:alpha val="25000"/>
              </a:prstClr>
            </a:outerShdw>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317500" algn="ctr" rotWithShape="0">
              <a:prstClr val="black">
                <a:alpha val="25000"/>
              </a:prstClr>
            </a:outerShdw>
          </a:effectLst>
        </c:spPr>
      </c:pivotFmt>
      <c:pivotFmt>
        <c:idx val="3"/>
        <c:spPr>
          <a:solidFill>
            <a:schemeClr val="accent1"/>
          </a:solidFill>
          <a:ln>
            <a:noFill/>
          </a:ln>
          <a:effectLst>
            <a:outerShdw blurRad="317500" algn="ctr" rotWithShape="0">
              <a:prstClr val="black">
                <a:alpha val="25000"/>
              </a:prstClr>
            </a:outerShdw>
          </a:effectLst>
        </c:spPr>
      </c:pivotFmt>
      <c:pivotFmt>
        <c:idx val="4"/>
        <c:spPr>
          <a:solidFill>
            <a:schemeClr val="accent1"/>
          </a:solidFill>
          <a:ln>
            <a:noFill/>
          </a:ln>
          <a:effectLst>
            <a:outerShdw blurRad="317500" algn="ctr" rotWithShape="0">
              <a:prstClr val="black">
                <a:alpha val="25000"/>
              </a:prstClr>
            </a:outerShdw>
          </a:effectLst>
        </c:spPr>
      </c:pivotFmt>
      <c:pivotFmt>
        <c:idx val="5"/>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a:outerShdw blurRad="317500" algn="ctr" rotWithShape="0">
              <a:prstClr val="black">
                <a:alpha val="25000"/>
              </a:prstClr>
            </a:outerShdw>
          </a:effectLst>
        </c:spPr>
      </c:pivotFmt>
      <c:pivotFmt>
        <c:idx val="7"/>
        <c:spPr>
          <a:solidFill>
            <a:schemeClr val="accent1"/>
          </a:solidFill>
          <a:ln>
            <a:noFill/>
          </a:ln>
          <a:effectLst>
            <a:outerShdw blurRad="317500" algn="ctr" rotWithShape="0">
              <a:prstClr val="black">
                <a:alpha val="25000"/>
              </a:prstClr>
            </a:outerShdw>
          </a:effectLst>
        </c:spPr>
      </c:pivotFmt>
      <c:pivotFmt>
        <c:idx val="8"/>
        <c:spPr>
          <a:solidFill>
            <a:schemeClr val="accent1"/>
          </a:solidFill>
          <a:ln>
            <a:noFill/>
          </a:ln>
          <a:effectLst>
            <a:outerShdw blurRad="317500" algn="ctr" rotWithShape="0">
              <a:prstClr val="black">
                <a:alpha val="25000"/>
              </a:prstClr>
            </a:outerShdw>
          </a:effectLst>
        </c:spPr>
      </c:pivotFmt>
    </c:pivotFmts>
    <c:plotArea>
      <c:layout/>
      <c:barChart>
        <c:barDir val="col"/>
        <c:grouping val="clustered"/>
        <c:varyColors val="0"/>
        <c:ser>
          <c:idx val="0"/>
          <c:order val="0"/>
          <c:tx>
            <c:strRef>
              <c:f>Sheet10!$B$3</c:f>
              <c:strCache>
                <c:ptCount val="1"/>
                <c:pt idx="0">
                  <c:v>Total</c:v>
                </c:pt>
              </c:strCache>
            </c:strRef>
          </c:tx>
          <c:spPr>
            <a:solidFill>
              <a:schemeClr val="accent1"/>
            </a:solidFill>
            <a:ln>
              <a:noFill/>
            </a:ln>
            <a:effectLst>
              <a:outerShdw blurRad="317500" algn="ctr" rotWithShape="0">
                <a:prstClr val="black">
                  <a:alpha val="25000"/>
                </a:prstClr>
              </a:outerShdw>
            </a:effectLst>
          </c:spPr>
          <c:invertIfNegative val="0"/>
          <c:dPt>
            <c:idx val="0"/>
            <c:invertIfNegative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D648-4A6B-A49F-27474DB3A570}"/>
              </c:ext>
            </c:extLst>
          </c:dPt>
          <c:dPt>
            <c:idx val="1"/>
            <c:invertIfNegative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648-4A6B-A49F-27474DB3A570}"/>
              </c:ext>
            </c:extLst>
          </c:dPt>
          <c:dPt>
            <c:idx val="2"/>
            <c:invertIfNegative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D648-4A6B-A49F-27474DB3A570}"/>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Sheet10!$A$4:$A$6</c:f>
              <c:strCache>
                <c:ptCount val="3"/>
                <c:pt idx="0">
                  <c:v>Maybe</c:v>
                </c:pt>
                <c:pt idx="1">
                  <c:v>No</c:v>
                </c:pt>
                <c:pt idx="2">
                  <c:v>Yes</c:v>
                </c:pt>
              </c:strCache>
            </c:strRef>
          </c:cat>
          <c:val>
            <c:numRef>
              <c:f>Sheet10!$B$4:$B$6</c:f>
              <c:numCache>
                <c:formatCode>General</c:formatCode>
                <c:ptCount val="3"/>
                <c:pt idx="0">
                  <c:v>13</c:v>
                </c:pt>
                <c:pt idx="1">
                  <c:v>17</c:v>
                </c:pt>
                <c:pt idx="2">
                  <c:v>22</c:v>
                </c:pt>
              </c:numCache>
            </c:numRef>
          </c:val>
          <c:extLst>
            <c:ext xmlns:c16="http://schemas.microsoft.com/office/drawing/2014/chart" uri="{C3380CC4-5D6E-409C-BE32-E72D297353CC}">
              <c16:uniqueId val="{00000006-D648-4A6B-A49F-27474DB3A570}"/>
            </c:ext>
          </c:extLst>
        </c:ser>
        <c:dLbls>
          <c:showLegendKey val="0"/>
          <c:showVal val="0"/>
          <c:showCatName val="0"/>
          <c:showSerName val="0"/>
          <c:showPercent val="0"/>
          <c:showBubbleSize val="0"/>
        </c:dLbls>
        <c:gapWidth val="100"/>
        <c:axId val="25542048"/>
        <c:axId val="25535808"/>
      </c:barChart>
      <c:catAx>
        <c:axId val="25542048"/>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25535808"/>
        <c:crosses val="autoZero"/>
        <c:auto val="1"/>
        <c:lblAlgn val="ctr"/>
        <c:lblOffset val="100"/>
        <c:noMultiLvlLbl val="0"/>
      </c:catAx>
      <c:valAx>
        <c:axId val="2553580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25542048"/>
        <c:crosses val="autoZero"/>
        <c:crossBetween val="between"/>
      </c:valAx>
      <c:spPr>
        <a:noFill/>
        <a:ln>
          <a:noFill/>
        </a:ln>
        <a:effectLst/>
      </c:spPr>
    </c:plotArea>
    <c:legend>
      <c:legendPos val="r"/>
      <c:layout>
        <c:manualLayout>
          <c:xMode val="edge"/>
          <c:yMode val="edge"/>
          <c:x val="0.85098000617569858"/>
          <c:y val="0.51216109439199686"/>
          <c:w val="0.10092307395399104"/>
          <c:h val="0.22087850929628561"/>
        </c:manualLayout>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[Feasibility, Benefits, And Complexities of Using Teleconsultation Services (Responses) (1).xlsx]Sheet11!PivotTable69</c:name>
    <c:fmtId val="4"/>
  </c:pivotSource>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600" dirty="0">
                <a:solidFill>
                  <a:schemeClr val="tx2">
                    <a:lumMod val="75000"/>
                  </a:schemeClr>
                </a:solidFill>
                <a:latin typeface="Times New Roman" panose="02020603050405020304" pitchFamily="18" charset="0"/>
                <a:cs typeface="Times New Roman" panose="02020603050405020304" pitchFamily="18" charset="0"/>
              </a:rPr>
              <a:t>Which method do you prefer the most during the Teleconsultation?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a:outerShdw blurRad="317500" algn="ctr" rotWithShape="0">
              <a:prstClr val="black">
                <a:alpha val="25000"/>
              </a:prstClr>
            </a:outerShdw>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a:outerShdw blurRad="317500" algn="ctr" rotWithShape="0">
              <a:prstClr val="black">
                <a:alpha val="25000"/>
              </a:prstClr>
            </a:outerShdw>
          </a:effectLst>
        </c:spPr>
      </c:pivotFmt>
      <c:pivotFmt>
        <c:idx val="3"/>
        <c:spPr>
          <a:solidFill>
            <a:schemeClr val="accent1"/>
          </a:solidFill>
          <a:ln>
            <a:noFill/>
          </a:ln>
          <a:effectLst>
            <a:outerShdw blurRad="317500" algn="ctr" rotWithShape="0">
              <a:prstClr val="black">
                <a:alpha val="25000"/>
              </a:prstClr>
            </a:outerShdw>
          </a:effectLst>
        </c:spPr>
      </c:pivotFmt>
      <c:pivotFmt>
        <c:idx val="4"/>
        <c:spPr>
          <a:solidFill>
            <a:schemeClr val="accent1"/>
          </a:solidFill>
          <a:ln>
            <a:noFill/>
          </a:ln>
          <a:effectLst>
            <a:outerShdw blurRad="317500" algn="ctr" rotWithShape="0">
              <a:prstClr val="black">
                <a:alpha val="25000"/>
              </a:prstClr>
            </a:outerShdw>
          </a:effectLst>
        </c:spPr>
      </c:pivotFmt>
      <c:pivotFmt>
        <c:idx val="5"/>
        <c:spPr>
          <a:solidFill>
            <a:schemeClr val="accent1"/>
          </a:solidFill>
          <a:ln>
            <a:noFill/>
          </a:ln>
          <a:effectLst>
            <a:outerShdw blurRad="317500" algn="ctr" rotWithShape="0">
              <a:prstClr val="black">
                <a:alpha val="25000"/>
              </a:prstClr>
            </a:outerShdw>
          </a:effectLst>
        </c:spPr>
      </c:pivotFmt>
      <c:pivotFmt>
        <c:idx val="6"/>
        <c:spPr>
          <a:solidFill>
            <a:schemeClr val="accent1"/>
          </a:solidFill>
          <a:ln>
            <a:noFill/>
          </a:ln>
          <a:effectLst>
            <a:outerShdw blurRad="317500" algn="ctr" rotWithShape="0">
              <a:prstClr val="black">
                <a:alpha val="25000"/>
              </a:prstClr>
            </a:outerShdw>
          </a:effectLst>
        </c:spPr>
      </c:pivotFmt>
      <c:pivotFmt>
        <c:idx val="7"/>
        <c:spPr>
          <a:solidFill>
            <a:schemeClr val="accent1"/>
          </a:solidFill>
          <a:ln>
            <a:noFill/>
          </a:ln>
          <a:effectLst>
            <a:outerShdw blurRad="317500" algn="ctr" rotWithShape="0">
              <a:prstClr val="black">
                <a:alpha val="25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extLst>
        </c:dLbl>
      </c:pivotFmt>
      <c:pivotFmt>
        <c:idx val="8"/>
        <c:spPr>
          <a:solidFill>
            <a:schemeClr val="accent1"/>
          </a:solidFill>
          <a:ln>
            <a:noFill/>
          </a:ln>
          <a:effectLst>
            <a:outerShdw blurRad="317500" algn="ctr" rotWithShape="0">
              <a:prstClr val="black">
                <a:alpha val="25000"/>
              </a:prstClr>
            </a:outerShdw>
          </a:effectLst>
        </c:spPr>
      </c:pivotFmt>
      <c:pivotFmt>
        <c:idx val="9"/>
        <c:spPr>
          <a:solidFill>
            <a:schemeClr val="accent1"/>
          </a:solidFill>
          <a:ln>
            <a:noFill/>
          </a:ln>
          <a:effectLst>
            <a:outerShdw blurRad="317500" algn="ctr" rotWithShape="0">
              <a:prstClr val="black">
                <a:alpha val="25000"/>
              </a:prstClr>
            </a:outerShdw>
          </a:effectLst>
        </c:spPr>
      </c:pivotFmt>
      <c:pivotFmt>
        <c:idx val="10"/>
        <c:spPr>
          <a:solidFill>
            <a:schemeClr val="accent1"/>
          </a:solidFill>
          <a:ln>
            <a:noFill/>
          </a:ln>
          <a:effectLst>
            <a:outerShdw blurRad="317500" algn="ctr" rotWithShape="0">
              <a:prstClr val="black">
                <a:alpha val="25000"/>
              </a:prstClr>
            </a:outerShdw>
          </a:effectLst>
        </c:spPr>
      </c:pivotFmt>
      <c:pivotFmt>
        <c:idx val="11"/>
        <c:spPr>
          <a:solidFill>
            <a:schemeClr val="accent1"/>
          </a:solidFill>
          <a:ln>
            <a:noFill/>
          </a:ln>
          <a:effectLst>
            <a:outerShdw blurRad="317500" algn="ctr" rotWithShape="0">
              <a:prstClr val="black">
                <a:alpha val="25000"/>
              </a:prstClr>
            </a:outerShdw>
          </a:effectLst>
        </c:spPr>
      </c:pivotFmt>
      <c:pivotFmt>
        <c:idx val="12"/>
        <c:spPr>
          <a:solidFill>
            <a:schemeClr val="accent1"/>
          </a:solidFill>
          <a:ln>
            <a:noFill/>
          </a:ln>
          <a:effectLst>
            <a:outerShdw blurRad="317500" algn="ctr" rotWithShape="0">
              <a:prstClr val="black">
                <a:alpha val="25000"/>
              </a:prstClr>
            </a:outerShdw>
          </a:effectLst>
        </c:spPr>
      </c:pivotFmt>
    </c:pivotFmts>
    <c:plotArea>
      <c:layout/>
      <c:barChart>
        <c:barDir val="col"/>
        <c:grouping val="clustered"/>
        <c:varyColors val="0"/>
        <c:ser>
          <c:idx val="0"/>
          <c:order val="0"/>
          <c:tx>
            <c:strRef>
              <c:f>Sheet11!$B$3</c:f>
              <c:strCache>
                <c:ptCount val="1"/>
                <c:pt idx="0">
                  <c:v>Total</c:v>
                </c:pt>
              </c:strCache>
            </c:strRef>
          </c:tx>
          <c:spPr>
            <a:solidFill>
              <a:schemeClr val="accent1"/>
            </a:solidFill>
            <a:ln>
              <a:noFill/>
            </a:ln>
            <a:effectLst>
              <a:outerShdw blurRad="317500" algn="ctr" rotWithShape="0">
                <a:prstClr val="black">
                  <a:alpha val="25000"/>
                </a:prstClr>
              </a:outerShdw>
            </a:effectLst>
          </c:spPr>
          <c:invertIfNegative val="0"/>
          <c:dPt>
            <c:idx val="0"/>
            <c:invertIfNegative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BD60-4AAD-A327-BA6737277052}"/>
              </c:ext>
            </c:extLst>
          </c:dPt>
          <c:dPt>
            <c:idx val="1"/>
            <c:invertIfNegative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BD60-4AAD-A327-BA6737277052}"/>
              </c:ext>
            </c:extLst>
          </c:dPt>
          <c:dPt>
            <c:idx val="2"/>
            <c:invertIfNegative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BD60-4AAD-A327-BA6737277052}"/>
              </c:ext>
            </c:extLst>
          </c:dPt>
          <c:dPt>
            <c:idx val="3"/>
            <c:invertIfNegative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BD60-4AAD-A327-BA6737277052}"/>
              </c:ext>
            </c:extLst>
          </c:dPt>
          <c:dPt>
            <c:idx val="4"/>
            <c:invertIfNegative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BD60-4AAD-A327-BA673727705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Sheet11!$A$4:$A$8</c:f>
              <c:strCache>
                <c:ptCount val="5"/>
                <c:pt idx="0">
                  <c:v>All</c:v>
                </c:pt>
                <c:pt idx="1">
                  <c:v>Audio Call</c:v>
                </c:pt>
                <c:pt idx="2">
                  <c:v>F2f</c:v>
                </c:pt>
                <c:pt idx="3">
                  <c:v>Video Call</c:v>
                </c:pt>
                <c:pt idx="4">
                  <c:v>(blank)</c:v>
                </c:pt>
              </c:strCache>
            </c:strRef>
          </c:cat>
          <c:val>
            <c:numRef>
              <c:f>Sheet11!$B$4:$B$8</c:f>
              <c:numCache>
                <c:formatCode>General</c:formatCode>
                <c:ptCount val="5"/>
                <c:pt idx="0">
                  <c:v>1</c:v>
                </c:pt>
                <c:pt idx="1">
                  <c:v>4</c:v>
                </c:pt>
                <c:pt idx="2">
                  <c:v>1</c:v>
                </c:pt>
                <c:pt idx="3">
                  <c:v>45</c:v>
                </c:pt>
              </c:numCache>
            </c:numRef>
          </c:val>
          <c:extLst>
            <c:ext xmlns:c16="http://schemas.microsoft.com/office/drawing/2014/chart" uri="{C3380CC4-5D6E-409C-BE32-E72D297353CC}">
              <c16:uniqueId val="{0000000A-BD60-4AAD-A327-BA6737277052}"/>
            </c:ext>
          </c:extLst>
        </c:ser>
        <c:dLbls>
          <c:showLegendKey val="0"/>
          <c:showVal val="0"/>
          <c:showCatName val="0"/>
          <c:showSerName val="0"/>
          <c:showPercent val="0"/>
          <c:showBubbleSize val="0"/>
        </c:dLbls>
        <c:gapWidth val="100"/>
        <c:axId val="217147888"/>
        <c:axId val="217141232"/>
      </c:barChart>
      <c:catAx>
        <c:axId val="217147888"/>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217141232"/>
        <c:crosses val="autoZero"/>
        <c:auto val="1"/>
        <c:lblAlgn val="ctr"/>
        <c:lblOffset val="100"/>
        <c:noMultiLvlLbl val="0"/>
      </c:catAx>
      <c:valAx>
        <c:axId val="21714123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217147888"/>
        <c:crosses val="autoZero"/>
        <c:crossBetween val="between"/>
      </c:valAx>
      <c:spPr>
        <a:noFill/>
        <a:ln>
          <a:noFill/>
        </a:ln>
        <a:effectLst/>
      </c:spPr>
    </c:plotArea>
    <c:legend>
      <c:legendPos val="r"/>
      <c:layout>
        <c:manualLayout>
          <c:xMode val="edge"/>
          <c:yMode val="edge"/>
          <c:x val="0.68155074365704271"/>
          <c:y val="0.41070465150189561"/>
          <c:w val="0.13535187235238336"/>
          <c:h val="0.3681308488271427"/>
        </c:manualLayout>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[Feasibility, Benefits, And Complexities of Using Teleconsultation Services (Responses) (1).xlsx]Sheet18!PivotTable112</c:name>
    <c:fmtId val="8"/>
  </c:pivotSource>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dirty="0"/>
              <a:t> </a:t>
            </a:r>
            <a:r>
              <a:rPr lang="en-US" sz="1600" b="1" dirty="0">
                <a:solidFill>
                  <a:schemeClr val="tx2">
                    <a:lumMod val="75000"/>
                  </a:schemeClr>
                </a:solidFill>
                <a:latin typeface="Times New Roman" panose="02020603050405020304" pitchFamily="18" charset="0"/>
                <a:cs typeface="Times New Roman" panose="02020603050405020304" pitchFamily="18" charset="0"/>
              </a:rPr>
              <a:t>Is the treatment quality, including picture, video call, and audio sound, satisfactory during a teleconsultation?</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Sheet18!$B$3</c:f>
              <c:strCache>
                <c:ptCount val="1"/>
                <c:pt idx="0">
                  <c:v>Total</c:v>
                </c:pt>
              </c:strCache>
            </c:strRef>
          </c:tx>
          <c:spPr>
            <a:solidFill>
              <a:schemeClr val="accent1"/>
            </a:solidFill>
            <a:ln>
              <a:noFill/>
            </a:ln>
            <a:effectLst/>
          </c:spPr>
          <c:invertIfNegative val="0"/>
          <c:cat>
            <c:strRef>
              <c:f>Sheet18!$A$4:$A$7</c:f>
              <c:strCache>
                <c:ptCount val="4"/>
                <c:pt idx="0">
                  <c:v>Dissatisfied</c:v>
                </c:pt>
                <c:pt idx="1">
                  <c:v>Highly satisfied</c:v>
                </c:pt>
                <c:pt idx="2">
                  <c:v>Neither satisfied nor dissatisfied</c:v>
                </c:pt>
                <c:pt idx="3">
                  <c:v>Satisfied</c:v>
                </c:pt>
              </c:strCache>
            </c:strRef>
          </c:cat>
          <c:val>
            <c:numRef>
              <c:f>Sheet18!$B$4:$B$7</c:f>
              <c:numCache>
                <c:formatCode>General</c:formatCode>
                <c:ptCount val="4"/>
                <c:pt idx="0">
                  <c:v>2</c:v>
                </c:pt>
                <c:pt idx="1">
                  <c:v>11</c:v>
                </c:pt>
                <c:pt idx="2">
                  <c:v>5</c:v>
                </c:pt>
                <c:pt idx="3">
                  <c:v>33</c:v>
                </c:pt>
              </c:numCache>
            </c:numRef>
          </c:val>
          <c:extLst>
            <c:ext xmlns:c16="http://schemas.microsoft.com/office/drawing/2014/chart" uri="{C3380CC4-5D6E-409C-BE32-E72D297353CC}">
              <c16:uniqueId val="{00000000-76B2-49C5-97AE-CD6AA0A1D98D}"/>
            </c:ext>
          </c:extLst>
        </c:ser>
        <c:dLbls>
          <c:showLegendKey val="0"/>
          <c:showVal val="0"/>
          <c:showCatName val="0"/>
          <c:showSerName val="0"/>
          <c:showPercent val="0"/>
          <c:showBubbleSize val="0"/>
        </c:dLbls>
        <c:gapWidth val="199"/>
        <c:axId val="72688784"/>
        <c:axId val="27445344"/>
      </c:barChart>
      <c:catAx>
        <c:axId val="7268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27445344"/>
        <c:crosses val="autoZero"/>
        <c:auto val="1"/>
        <c:lblAlgn val="ctr"/>
        <c:lblOffset val="100"/>
        <c:noMultiLvlLbl val="0"/>
      </c:catAx>
      <c:valAx>
        <c:axId val="274453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688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92959-AB1B-46C1-B417-55A02021CA2A}"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375CEA69-AE8D-4D63-B545-D3E2E8261813}">
      <dgm:prSet phldrT="[Text]" custT="1"/>
      <dgm:spPr/>
      <dgm:t>
        <a:bodyPr/>
        <a:lstStyle/>
        <a:p>
          <a:r>
            <a:rPr lang="en-US" sz="1400" dirty="0">
              <a:solidFill>
                <a:schemeClr val="tx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Seamless Audio/Video Consultation</a:t>
          </a:r>
        </a:p>
      </dgm:t>
    </dgm:pt>
    <dgm:pt modelId="{39B324EA-7584-4EA8-9B20-D9708E6D140E}" type="parTrans" cxnId="{D5B675F1-173D-4C1C-9FA8-2F5F4D2CE261}">
      <dgm:prSet/>
      <dgm:spPr/>
      <dgm:t>
        <a:bodyPr/>
        <a:lstStyle/>
        <a:p>
          <a:endParaRPr lang="en-US"/>
        </a:p>
      </dgm:t>
    </dgm:pt>
    <dgm:pt modelId="{A33C45B3-E55A-4A7B-AD8E-9B52331E6700}" type="sibTrans" cxnId="{D5B675F1-173D-4C1C-9FA8-2F5F4D2CE261}">
      <dgm:prSet/>
      <dgm:spPr/>
      <dgm:t>
        <a:bodyPr/>
        <a:lstStyle/>
        <a:p>
          <a:endParaRPr lang="en-US"/>
        </a:p>
      </dgm:t>
    </dgm:pt>
    <dgm:pt modelId="{9D3DCF5B-2BDA-46CB-821D-10CA8CA11822}">
      <dgm:prSet phldrT="[Text]" custT="1"/>
      <dgm:spPr/>
      <dgm:t>
        <a:bodyPr/>
        <a:lstStyle/>
        <a:p>
          <a:r>
            <a:rPr lang="en-US" sz="1400" b="0" dirty="0">
              <a:solidFill>
                <a:schemeClr val="tx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Share the medical Docs (Upload/Download) feature</a:t>
          </a:r>
        </a:p>
      </dgm:t>
    </dgm:pt>
    <dgm:pt modelId="{347AB14F-7E0A-400A-AE67-A2656F888F51}" type="parTrans" cxnId="{030BC9D1-0DD0-493F-AD6A-695A90358EBE}">
      <dgm:prSet/>
      <dgm:spPr/>
      <dgm:t>
        <a:bodyPr/>
        <a:lstStyle/>
        <a:p>
          <a:endParaRPr lang="en-US"/>
        </a:p>
      </dgm:t>
    </dgm:pt>
    <dgm:pt modelId="{4A130076-C028-43D4-8987-DD8D3DA125D0}" type="sibTrans" cxnId="{030BC9D1-0DD0-493F-AD6A-695A90358EBE}">
      <dgm:prSet/>
      <dgm:spPr/>
      <dgm:t>
        <a:bodyPr/>
        <a:lstStyle/>
        <a:p>
          <a:endParaRPr lang="en-US"/>
        </a:p>
      </dgm:t>
    </dgm:pt>
    <dgm:pt modelId="{442DFCEB-BF2C-4627-9567-836A14FDE4A6}">
      <dgm:prSet phldrT="[Text]"/>
      <dgm:spPr/>
      <dgm:t>
        <a:bodyPr/>
        <a:lstStyle/>
        <a:p>
          <a:r>
            <a:rPr lang="en-US" dirty="0">
              <a:solidFill>
                <a:schemeClr val="tx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SMS intimation to Patients at every step</a:t>
          </a:r>
        </a:p>
      </dgm:t>
    </dgm:pt>
    <dgm:pt modelId="{5B93DEAC-EFE6-42A1-97B5-F8AFD1EE9D25}" type="parTrans" cxnId="{B1D53462-AC7B-49B1-89C9-4FDAB2F92D0F}">
      <dgm:prSet/>
      <dgm:spPr/>
      <dgm:t>
        <a:bodyPr/>
        <a:lstStyle/>
        <a:p>
          <a:endParaRPr lang="en-US"/>
        </a:p>
      </dgm:t>
    </dgm:pt>
    <dgm:pt modelId="{7DF22FDF-65DA-4053-A234-9EFED969C4F6}" type="sibTrans" cxnId="{B1D53462-AC7B-49B1-89C9-4FDAB2F92D0F}">
      <dgm:prSet/>
      <dgm:spPr/>
      <dgm:t>
        <a:bodyPr/>
        <a:lstStyle/>
        <a:p>
          <a:endParaRPr lang="en-US"/>
        </a:p>
      </dgm:t>
    </dgm:pt>
    <dgm:pt modelId="{C9854075-D583-4D49-8454-02EFC06230FA}">
      <dgm:prSet phldrT="[Text]"/>
      <dgm:spPr/>
      <dgm:t>
        <a:bodyPr/>
        <a:lstStyle/>
        <a:p>
          <a:r>
            <a:rPr lang="en-US" dirty="0">
              <a:solidFill>
                <a:schemeClr val="tx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Available via message web link and Mobile App</a:t>
          </a:r>
        </a:p>
      </dgm:t>
    </dgm:pt>
    <dgm:pt modelId="{8B377E94-F969-449E-A911-9A56EBDC75F2}" type="parTrans" cxnId="{056488F0-9D84-4B30-B2BB-74DDD34E2C19}">
      <dgm:prSet/>
      <dgm:spPr/>
      <dgm:t>
        <a:bodyPr/>
        <a:lstStyle/>
        <a:p>
          <a:endParaRPr lang="en-US"/>
        </a:p>
      </dgm:t>
    </dgm:pt>
    <dgm:pt modelId="{88D8F6F7-81B7-4AC6-84E3-0C879CE4C3A7}" type="sibTrans" cxnId="{056488F0-9D84-4B30-B2BB-74DDD34E2C19}">
      <dgm:prSet/>
      <dgm:spPr/>
      <dgm:t>
        <a:bodyPr/>
        <a:lstStyle/>
        <a:p>
          <a:endParaRPr lang="en-US"/>
        </a:p>
      </dgm:t>
    </dgm:pt>
    <dgm:pt modelId="{532F04BE-3DEB-44B4-86AF-61E71F7A45FE}">
      <dgm:prSet phldrT="[Text]"/>
      <dgm:spPr/>
      <dgm:t>
        <a:bodyPr/>
        <a:lstStyle/>
        <a:p>
          <a:r>
            <a:rPr lang="en-US" dirty="0">
              <a:solidFill>
                <a:schemeClr val="tx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Integrated with payment Gateway solution</a:t>
          </a:r>
        </a:p>
      </dgm:t>
    </dgm:pt>
    <dgm:pt modelId="{7B2A1A34-F57F-42A5-A051-5E576E0664EE}" type="parTrans" cxnId="{512353CD-0422-4345-BD1B-E6C07A0A5AA8}">
      <dgm:prSet/>
      <dgm:spPr/>
      <dgm:t>
        <a:bodyPr/>
        <a:lstStyle/>
        <a:p>
          <a:endParaRPr lang="en-US"/>
        </a:p>
      </dgm:t>
    </dgm:pt>
    <dgm:pt modelId="{526C1F71-F54B-4779-84BD-550C5F942B62}" type="sibTrans" cxnId="{512353CD-0422-4345-BD1B-E6C07A0A5AA8}">
      <dgm:prSet/>
      <dgm:spPr/>
      <dgm:t>
        <a:bodyPr/>
        <a:lstStyle/>
        <a:p>
          <a:endParaRPr lang="en-US"/>
        </a:p>
      </dgm:t>
    </dgm:pt>
    <dgm:pt modelId="{F26ECC56-BAA8-4A63-B281-879F21C3F024}" type="pres">
      <dgm:prSet presAssocID="{EB792959-AB1B-46C1-B417-55A02021CA2A}" presName="cycle" presStyleCnt="0">
        <dgm:presLayoutVars>
          <dgm:dir/>
          <dgm:resizeHandles val="exact"/>
        </dgm:presLayoutVars>
      </dgm:prSet>
      <dgm:spPr/>
    </dgm:pt>
    <dgm:pt modelId="{34122EB0-12E7-4D58-8761-6ED9FA932C13}" type="pres">
      <dgm:prSet presAssocID="{375CEA69-AE8D-4D63-B545-D3E2E8261813}" presName="node" presStyleLbl="node1" presStyleIdx="0" presStyleCnt="5">
        <dgm:presLayoutVars>
          <dgm:bulletEnabled val="1"/>
        </dgm:presLayoutVars>
      </dgm:prSet>
      <dgm:spPr/>
    </dgm:pt>
    <dgm:pt modelId="{84BA0436-FEE5-468F-9C00-DC5A3703DD88}" type="pres">
      <dgm:prSet presAssocID="{A33C45B3-E55A-4A7B-AD8E-9B52331E6700}" presName="sibTrans" presStyleLbl="sibTrans2D1" presStyleIdx="0" presStyleCnt="5"/>
      <dgm:spPr/>
    </dgm:pt>
    <dgm:pt modelId="{A9A73F8B-1523-4BF2-85B4-1B288B1743C0}" type="pres">
      <dgm:prSet presAssocID="{A33C45B3-E55A-4A7B-AD8E-9B52331E6700}" presName="connectorText" presStyleLbl="sibTrans2D1" presStyleIdx="0" presStyleCnt="5"/>
      <dgm:spPr/>
    </dgm:pt>
    <dgm:pt modelId="{FF0033E9-AB47-4504-BD96-DCBA593A9CCE}" type="pres">
      <dgm:prSet presAssocID="{9D3DCF5B-2BDA-46CB-821D-10CA8CA11822}" presName="node" presStyleLbl="node1" presStyleIdx="1" presStyleCnt="5">
        <dgm:presLayoutVars>
          <dgm:bulletEnabled val="1"/>
        </dgm:presLayoutVars>
      </dgm:prSet>
      <dgm:spPr/>
    </dgm:pt>
    <dgm:pt modelId="{62B2A83F-F800-4D6D-A9CD-DD9A3F211A4F}" type="pres">
      <dgm:prSet presAssocID="{4A130076-C028-43D4-8987-DD8D3DA125D0}" presName="sibTrans" presStyleLbl="sibTrans2D1" presStyleIdx="1" presStyleCnt="5"/>
      <dgm:spPr/>
    </dgm:pt>
    <dgm:pt modelId="{2B6FD3C5-5717-474C-9759-76EFB83629FF}" type="pres">
      <dgm:prSet presAssocID="{4A130076-C028-43D4-8987-DD8D3DA125D0}" presName="connectorText" presStyleLbl="sibTrans2D1" presStyleIdx="1" presStyleCnt="5"/>
      <dgm:spPr/>
    </dgm:pt>
    <dgm:pt modelId="{BEBD3533-3730-484F-B116-45BC07C82372}" type="pres">
      <dgm:prSet presAssocID="{442DFCEB-BF2C-4627-9567-836A14FDE4A6}" presName="node" presStyleLbl="node1" presStyleIdx="2" presStyleCnt="5" custRadScaleRad="100355" custRadScaleInc="-1616">
        <dgm:presLayoutVars>
          <dgm:bulletEnabled val="1"/>
        </dgm:presLayoutVars>
      </dgm:prSet>
      <dgm:spPr/>
    </dgm:pt>
    <dgm:pt modelId="{BBC898E4-9B4E-431D-8B3A-85F7B0C8F370}" type="pres">
      <dgm:prSet presAssocID="{7DF22FDF-65DA-4053-A234-9EFED969C4F6}" presName="sibTrans" presStyleLbl="sibTrans2D1" presStyleIdx="2" presStyleCnt="5"/>
      <dgm:spPr/>
    </dgm:pt>
    <dgm:pt modelId="{2E407862-66E6-4391-87B3-8691388C14E3}" type="pres">
      <dgm:prSet presAssocID="{7DF22FDF-65DA-4053-A234-9EFED969C4F6}" presName="connectorText" presStyleLbl="sibTrans2D1" presStyleIdx="2" presStyleCnt="5"/>
      <dgm:spPr/>
    </dgm:pt>
    <dgm:pt modelId="{1FD8D16B-9D58-4594-BCAE-9313D7BD1F3F}" type="pres">
      <dgm:prSet presAssocID="{C9854075-D583-4D49-8454-02EFC06230FA}" presName="node" presStyleLbl="node1" presStyleIdx="3" presStyleCnt="5">
        <dgm:presLayoutVars>
          <dgm:bulletEnabled val="1"/>
        </dgm:presLayoutVars>
      </dgm:prSet>
      <dgm:spPr/>
    </dgm:pt>
    <dgm:pt modelId="{4A8247A5-2634-4813-887B-CBC2B7E4818D}" type="pres">
      <dgm:prSet presAssocID="{88D8F6F7-81B7-4AC6-84E3-0C879CE4C3A7}" presName="sibTrans" presStyleLbl="sibTrans2D1" presStyleIdx="3" presStyleCnt="5"/>
      <dgm:spPr/>
    </dgm:pt>
    <dgm:pt modelId="{5F490FB3-0E79-4AB3-A650-F4513C04C00D}" type="pres">
      <dgm:prSet presAssocID="{88D8F6F7-81B7-4AC6-84E3-0C879CE4C3A7}" presName="connectorText" presStyleLbl="sibTrans2D1" presStyleIdx="3" presStyleCnt="5"/>
      <dgm:spPr/>
    </dgm:pt>
    <dgm:pt modelId="{2D3DFF8E-7162-43AC-BEE8-1520BF99F22C}" type="pres">
      <dgm:prSet presAssocID="{532F04BE-3DEB-44B4-86AF-61E71F7A45FE}" presName="node" presStyleLbl="node1" presStyleIdx="4" presStyleCnt="5">
        <dgm:presLayoutVars>
          <dgm:bulletEnabled val="1"/>
        </dgm:presLayoutVars>
      </dgm:prSet>
      <dgm:spPr/>
    </dgm:pt>
    <dgm:pt modelId="{B7604338-8256-40F5-A880-51941D7BFE41}" type="pres">
      <dgm:prSet presAssocID="{526C1F71-F54B-4779-84BD-550C5F942B62}" presName="sibTrans" presStyleLbl="sibTrans2D1" presStyleIdx="4" presStyleCnt="5"/>
      <dgm:spPr/>
    </dgm:pt>
    <dgm:pt modelId="{C2C449FC-DF96-491C-88F5-ABE75DD4F588}" type="pres">
      <dgm:prSet presAssocID="{526C1F71-F54B-4779-84BD-550C5F942B62}" presName="connectorText" presStyleLbl="sibTrans2D1" presStyleIdx="4" presStyleCnt="5"/>
      <dgm:spPr/>
    </dgm:pt>
  </dgm:ptLst>
  <dgm:cxnLst>
    <dgm:cxn modelId="{4761F301-B622-4D7C-9D19-25929016E8B3}" type="presOf" srcId="{532F04BE-3DEB-44B4-86AF-61E71F7A45FE}" destId="{2D3DFF8E-7162-43AC-BEE8-1520BF99F22C}" srcOrd="0" destOrd="0" presId="urn:microsoft.com/office/officeart/2005/8/layout/cycle2"/>
    <dgm:cxn modelId="{EF9FDF04-7118-4639-A08B-626D8F617F43}" type="presOf" srcId="{9D3DCF5B-2BDA-46CB-821D-10CA8CA11822}" destId="{FF0033E9-AB47-4504-BD96-DCBA593A9CCE}" srcOrd="0" destOrd="0" presId="urn:microsoft.com/office/officeart/2005/8/layout/cycle2"/>
    <dgm:cxn modelId="{9B41CC0F-0CF5-453F-9D15-0DB8AEE289F4}" type="presOf" srcId="{7DF22FDF-65DA-4053-A234-9EFED969C4F6}" destId="{BBC898E4-9B4E-431D-8B3A-85F7B0C8F370}" srcOrd="0" destOrd="0" presId="urn:microsoft.com/office/officeart/2005/8/layout/cycle2"/>
    <dgm:cxn modelId="{5FFC2E14-911D-4CC1-A2E0-7597B106E66F}" type="presOf" srcId="{EB792959-AB1B-46C1-B417-55A02021CA2A}" destId="{F26ECC56-BAA8-4A63-B281-879F21C3F024}" srcOrd="0" destOrd="0" presId="urn:microsoft.com/office/officeart/2005/8/layout/cycle2"/>
    <dgm:cxn modelId="{6859DF19-E650-4230-9DFC-AEF8C54FB383}" type="presOf" srcId="{375CEA69-AE8D-4D63-B545-D3E2E8261813}" destId="{34122EB0-12E7-4D58-8761-6ED9FA932C13}" srcOrd="0" destOrd="0" presId="urn:microsoft.com/office/officeart/2005/8/layout/cycle2"/>
    <dgm:cxn modelId="{02D8BD30-7B23-4671-8BFB-4F89710968C1}" type="presOf" srcId="{A33C45B3-E55A-4A7B-AD8E-9B52331E6700}" destId="{A9A73F8B-1523-4BF2-85B4-1B288B1743C0}" srcOrd="1" destOrd="0" presId="urn:microsoft.com/office/officeart/2005/8/layout/cycle2"/>
    <dgm:cxn modelId="{A94FFE41-33D1-4A08-B47A-2B34CBCAF4CD}" type="presOf" srcId="{4A130076-C028-43D4-8987-DD8D3DA125D0}" destId="{2B6FD3C5-5717-474C-9759-76EFB83629FF}" srcOrd="1" destOrd="0" presId="urn:microsoft.com/office/officeart/2005/8/layout/cycle2"/>
    <dgm:cxn modelId="{B1D53462-AC7B-49B1-89C9-4FDAB2F92D0F}" srcId="{EB792959-AB1B-46C1-B417-55A02021CA2A}" destId="{442DFCEB-BF2C-4627-9567-836A14FDE4A6}" srcOrd="2" destOrd="0" parTransId="{5B93DEAC-EFE6-42A1-97B5-F8AFD1EE9D25}" sibTransId="{7DF22FDF-65DA-4053-A234-9EFED969C4F6}"/>
    <dgm:cxn modelId="{8171E16D-0C25-4321-B77C-9803A784786D}" type="presOf" srcId="{526C1F71-F54B-4779-84BD-550C5F942B62}" destId="{B7604338-8256-40F5-A880-51941D7BFE41}" srcOrd="0" destOrd="0" presId="urn:microsoft.com/office/officeart/2005/8/layout/cycle2"/>
    <dgm:cxn modelId="{096A2576-F66E-4DFC-95AA-CB2AAC6AC3A8}" type="presOf" srcId="{442DFCEB-BF2C-4627-9567-836A14FDE4A6}" destId="{BEBD3533-3730-484F-B116-45BC07C82372}" srcOrd="0" destOrd="0" presId="urn:microsoft.com/office/officeart/2005/8/layout/cycle2"/>
    <dgm:cxn modelId="{86C289B6-CF5F-4E41-8F74-E95562648E81}" type="presOf" srcId="{C9854075-D583-4D49-8454-02EFC06230FA}" destId="{1FD8D16B-9D58-4594-BCAE-9313D7BD1F3F}" srcOrd="0" destOrd="0" presId="urn:microsoft.com/office/officeart/2005/8/layout/cycle2"/>
    <dgm:cxn modelId="{F9EEB5C1-8A15-4EC2-ABE2-D4E13D070EFB}" type="presOf" srcId="{7DF22FDF-65DA-4053-A234-9EFED969C4F6}" destId="{2E407862-66E6-4391-87B3-8691388C14E3}" srcOrd="1" destOrd="0" presId="urn:microsoft.com/office/officeart/2005/8/layout/cycle2"/>
    <dgm:cxn modelId="{CC3BCFC7-C828-426C-B335-00F7797E76A2}" type="presOf" srcId="{4A130076-C028-43D4-8987-DD8D3DA125D0}" destId="{62B2A83F-F800-4D6D-A9CD-DD9A3F211A4F}" srcOrd="0" destOrd="0" presId="urn:microsoft.com/office/officeart/2005/8/layout/cycle2"/>
    <dgm:cxn modelId="{512353CD-0422-4345-BD1B-E6C07A0A5AA8}" srcId="{EB792959-AB1B-46C1-B417-55A02021CA2A}" destId="{532F04BE-3DEB-44B4-86AF-61E71F7A45FE}" srcOrd="4" destOrd="0" parTransId="{7B2A1A34-F57F-42A5-A051-5E576E0664EE}" sibTransId="{526C1F71-F54B-4779-84BD-550C5F942B62}"/>
    <dgm:cxn modelId="{030BC9D1-0DD0-493F-AD6A-695A90358EBE}" srcId="{EB792959-AB1B-46C1-B417-55A02021CA2A}" destId="{9D3DCF5B-2BDA-46CB-821D-10CA8CA11822}" srcOrd="1" destOrd="0" parTransId="{347AB14F-7E0A-400A-AE67-A2656F888F51}" sibTransId="{4A130076-C028-43D4-8987-DD8D3DA125D0}"/>
    <dgm:cxn modelId="{383510DD-53F5-4C4D-9192-56DBB5AA32E0}" type="presOf" srcId="{526C1F71-F54B-4779-84BD-550C5F942B62}" destId="{C2C449FC-DF96-491C-88F5-ABE75DD4F588}" srcOrd="1" destOrd="0" presId="urn:microsoft.com/office/officeart/2005/8/layout/cycle2"/>
    <dgm:cxn modelId="{C6164CE8-F2B0-48AC-8098-DF3D98D8C191}" type="presOf" srcId="{88D8F6F7-81B7-4AC6-84E3-0C879CE4C3A7}" destId="{4A8247A5-2634-4813-887B-CBC2B7E4818D}" srcOrd="0" destOrd="0" presId="urn:microsoft.com/office/officeart/2005/8/layout/cycle2"/>
    <dgm:cxn modelId="{F5D775E8-FF63-40AF-8CD8-2D5F8DEA9ADF}" type="presOf" srcId="{88D8F6F7-81B7-4AC6-84E3-0C879CE4C3A7}" destId="{5F490FB3-0E79-4AB3-A650-F4513C04C00D}" srcOrd="1" destOrd="0" presId="urn:microsoft.com/office/officeart/2005/8/layout/cycle2"/>
    <dgm:cxn modelId="{375DF0EA-E33B-415E-A52E-D119FA5D86D9}" type="presOf" srcId="{A33C45B3-E55A-4A7B-AD8E-9B52331E6700}" destId="{84BA0436-FEE5-468F-9C00-DC5A3703DD88}" srcOrd="0" destOrd="0" presId="urn:microsoft.com/office/officeart/2005/8/layout/cycle2"/>
    <dgm:cxn modelId="{056488F0-9D84-4B30-B2BB-74DDD34E2C19}" srcId="{EB792959-AB1B-46C1-B417-55A02021CA2A}" destId="{C9854075-D583-4D49-8454-02EFC06230FA}" srcOrd="3" destOrd="0" parTransId="{8B377E94-F969-449E-A911-9A56EBDC75F2}" sibTransId="{88D8F6F7-81B7-4AC6-84E3-0C879CE4C3A7}"/>
    <dgm:cxn modelId="{D5B675F1-173D-4C1C-9FA8-2F5F4D2CE261}" srcId="{EB792959-AB1B-46C1-B417-55A02021CA2A}" destId="{375CEA69-AE8D-4D63-B545-D3E2E8261813}" srcOrd="0" destOrd="0" parTransId="{39B324EA-7584-4EA8-9B20-D9708E6D140E}" sibTransId="{A33C45B3-E55A-4A7B-AD8E-9B52331E6700}"/>
    <dgm:cxn modelId="{2B0AE1D0-C43F-44F3-BD44-C1816E084B57}" type="presParOf" srcId="{F26ECC56-BAA8-4A63-B281-879F21C3F024}" destId="{34122EB0-12E7-4D58-8761-6ED9FA932C13}" srcOrd="0" destOrd="0" presId="urn:microsoft.com/office/officeart/2005/8/layout/cycle2"/>
    <dgm:cxn modelId="{CEA436D6-8442-4427-9A5F-5B63A4367230}" type="presParOf" srcId="{F26ECC56-BAA8-4A63-B281-879F21C3F024}" destId="{84BA0436-FEE5-468F-9C00-DC5A3703DD88}" srcOrd="1" destOrd="0" presId="urn:microsoft.com/office/officeart/2005/8/layout/cycle2"/>
    <dgm:cxn modelId="{4560A653-4928-4CA1-B706-780A4CBE14B3}" type="presParOf" srcId="{84BA0436-FEE5-468F-9C00-DC5A3703DD88}" destId="{A9A73F8B-1523-4BF2-85B4-1B288B1743C0}" srcOrd="0" destOrd="0" presId="urn:microsoft.com/office/officeart/2005/8/layout/cycle2"/>
    <dgm:cxn modelId="{7CFABCB1-4013-4852-801F-DD7CFBDB22F6}" type="presParOf" srcId="{F26ECC56-BAA8-4A63-B281-879F21C3F024}" destId="{FF0033E9-AB47-4504-BD96-DCBA593A9CCE}" srcOrd="2" destOrd="0" presId="urn:microsoft.com/office/officeart/2005/8/layout/cycle2"/>
    <dgm:cxn modelId="{2CD1C0DD-7190-4EA3-B5F0-EF0C218869E4}" type="presParOf" srcId="{F26ECC56-BAA8-4A63-B281-879F21C3F024}" destId="{62B2A83F-F800-4D6D-A9CD-DD9A3F211A4F}" srcOrd="3" destOrd="0" presId="urn:microsoft.com/office/officeart/2005/8/layout/cycle2"/>
    <dgm:cxn modelId="{076978AF-245D-4E51-B9C5-335B23D2B88F}" type="presParOf" srcId="{62B2A83F-F800-4D6D-A9CD-DD9A3F211A4F}" destId="{2B6FD3C5-5717-474C-9759-76EFB83629FF}" srcOrd="0" destOrd="0" presId="urn:microsoft.com/office/officeart/2005/8/layout/cycle2"/>
    <dgm:cxn modelId="{D5B02515-74E9-4EA7-AB63-857A517B26FB}" type="presParOf" srcId="{F26ECC56-BAA8-4A63-B281-879F21C3F024}" destId="{BEBD3533-3730-484F-B116-45BC07C82372}" srcOrd="4" destOrd="0" presId="urn:microsoft.com/office/officeart/2005/8/layout/cycle2"/>
    <dgm:cxn modelId="{9EC6DA40-593B-4F3C-B5D5-887A64339CE2}" type="presParOf" srcId="{F26ECC56-BAA8-4A63-B281-879F21C3F024}" destId="{BBC898E4-9B4E-431D-8B3A-85F7B0C8F370}" srcOrd="5" destOrd="0" presId="urn:microsoft.com/office/officeart/2005/8/layout/cycle2"/>
    <dgm:cxn modelId="{83AD85F7-6BAE-442D-848E-C713124514B8}" type="presParOf" srcId="{BBC898E4-9B4E-431D-8B3A-85F7B0C8F370}" destId="{2E407862-66E6-4391-87B3-8691388C14E3}" srcOrd="0" destOrd="0" presId="urn:microsoft.com/office/officeart/2005/8/layout/cycle2"/>
    <dgm:cxn modelId="{9CA31CC1-A3C0-479A-91B4-E7CEEFC2F94B}" type="presParOf" srcId="{F26ECC56-BAA8-4A63-B281-879F21C3F024}" destId="{1FD8D16B-9D58-4594-BCAE-9313D7BD1F3F}" srcOrd="6" destOrd="0" presId="urn:microsoft.com/office/officeart/2005/8/layout/cycle2"/>
    <dgm:cxn modelId="{37EF7E0A-11AC-4444-8546-31903369FFE7}" type="presParOf" srcId="{F26ECC56-BAA8-4A63-B281-879F21C3F024}" destId="{4A8247A5-2634-4813-887B-CBC2B7E4818D}" srcOrd="7" destOrd="0" presId="urn:microsoft.com/office/officeart/2005/8/layout/cycle2"/>
    <dgm:cxn modelId="{43A2F942-511C-4E69-97A0-66E0E49B6F39}" type="presParOf" srcId="{4A8247A5-2634-4813-887B-CBC2B7E4818D}" destId="{5F490FB3-0E79-4AB3-A650-F4513C04C00D}" srcOrd="0" destOrd="0" presId="urn:microsoft.com/office/officeart/2005/8/layout/cycle2"/>
    <dgm:cxn modelId="{877341D6-0EE8-4A1A-BA20-C53E78758AE4}" type="presParOf" srcId="{F26ECC56-BAA8-4A63-B281-879F21C3F024}" destId="{2D3DFF8E-7162-43AC-BEE8-1520BF99F22C}" srcOrd="8" destOrd="0" presId="urn:microsoft.com/office/officeart/2005/8/layout/cycle2"/>
    <dgm:cxn modelId="{14862CDC-E216-4B3B-854D-CD5CD974E869}" type="presParOf" srcId="{F26ECC56-BAA8-4A63-B281-879F21C3F024}" destId="{B7604338-8256-40F5-A880-51941D7BFE41}" srcOrd="9" destOrd="0" presId="urn:microsoft.com/office/officeart/2005/8/layout/cycle2"/>
    <dgm:cxn modelId="{8B42824D-D067-4D63-B1E4-40445EACEFA5}" type="presParOf" srcId="{B7604338-8256-40F5-A880-51941D7BFE41}" destId="{C2C449FC-DF96-491C-88F5-ABE75DD4F58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4AC6D8-87BE-424C-A897-C351CB55C2C6}"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n-US"/>
        </a:p>
      </dgm:t>
    </dgm:pt>
    <dgm:pt modelId="{A646FB2A-3B9A-4465-9BBA-6E9DA6ABFBC0}">
      <dgm:prSet phldrT="[Text]"/>
      <dgm:spPr/>
      <dgm:t>
        <a:bodyPr/>
        <a:lstStyle/>
        <a:p>
          <a:r>
            <a:rPr lang="en-US" b="1" dirty="0">
              <a:latin typeface="Times New Roman" panose="02020603050405020304" pitchFamily="18" charset="0"/>
              <a:cs typeface="Times New Roman" panose="02020603050405020304" pitchFamily="18" charset="0"/>
            </a:rPr>
            <a:t>Feasibility</a:t>
          </a:r>
        </a:p>
      </dgm:t>
    </dgm:pt>
    <dgm:pt modelId="{46795A73-65A7-4D26-8C2B-3B90EE1255A2}" type="parTrans" cxnId="{F7AA98C3-5365-44C8-81DA-C5D8A0320965}">
      <dgm:prSet/>
      <dgm:spPr/>
      <dgm:t>
        <a:bodyPr/>
        <a:lstStyle/>
        <a:p>
          <a:endParaRPr lang="en-US"/>
        </a:p>
      </dgm:t>
    </dgm:pt>
    <dgm:pt modelId="{8E2530E4-30F5-49D2-A435-4CB5B63AB70E}" type="sibTrans" cxnId="{F7AA98C3-5365-44C8-81DA-C5D8A0320965}">
      <dgm:prSet/>
      <dgm:spPr/>
      <dgm:t>
        <a:bodyPr/>
        <a:lstStyle/>
        <a:p>
          <a:endParaRPr lang="en-US"/>
        </a:p>
      </dgm:t>
    </dgm:pt>
    <dgm:pt modelId="{7E3FA587-D8F8-41CD-87C6-65E25AC26255}">
      <dgm:prSet phldrT="[Text]" custT="1"/>
      <dgm:spPr/>
      <dgm:t>
        <a:bodyPr/>
        <a:lstStyle/>
        <a:p>
          <a:pPr algn="just"/>
          <a:r>
            <a:rPr lang="en-US" sz="2000" dirty="0">
              <a:latin typeface="Times New Roman" panose="02020603050405020304" pitchFamily="18" charset="0"/>
              <a:cs typeface="Times New Roman" panose="02020603050405020304" pitchFamily="18" charset="0"/>
            </a:rPr>
            <a:t>Teleconsultation saved a significant amount of time and money.
Appointments for Teleconsultation were scheduled on time, with no waiting in line.
Teleconsultation was considered "less stressful" than going to the hospital.</a:t>
          </a:r>
        </a:p>
      </dgm:t>
    </dgm:pt>
    <dgm:pt modelId="{BF51C802-FCA0-4511-A7E0-02377FFFE281}" type="parTrans" cxnId="{14CF38B2-7950-4DB3-8234-625591DC81D6}">
      <dgm:prSet/>
      <dgm:spPr/>
      <dgm:t>
        <a:bodyPr/>
        <a:lstStyle/>
        <a:p>
          <a:endParaRPr lang="en-US"/>
        </a:p>
      </dgm:t>
    </dgm:pt>
    <dgm:pt modelId="{684480CC-964A-4793-8964-1770207CE209}" type="sibTrans" cxnId="{14CF38B2-7950-4DB3-8234-625591DC81D6}">
      <dgm:prSet/>
      <dgm:spPr/>
      <dgm:t>
        <a:bodyPr/>
        <a:lstStyle/>
        <a:p>
          <a:endParaRPr lang="en-US"/>
        </a:p>
      </dgm:t>
    </dgm:pt>
    <dgm:pt modelId="{25821564-E19D-4ABC-8E15-1C2A1BCC99AC}">
      <dgm:prSet phldrT="[Text]"/>
      <dgm:spPr/>
      <dgm:t>
        <a:bodyPr/>
        <a:lstStyle/>
        <a:p>
          <a:r>
            <a:rPr lang="en-US" b="1" dirty="0">
              <a:latin typeface="Times New Roman" panose="02020603050405020304" pitchFamily="18" charset="0"/>
              <a:cs typeface="Times New Roman" panose="02020603050405020304" pitchFamily="18" charset="0"/>
            </a:rPr>
            <a:t>Benefits</a:t>
          </a:r>
        </a:p>
      </dgm:t>
    </dgm:pt>
    <dgm:pt modelId="{1CE9AB16-531D-48ED-A120-6702AA33FE7A}" type="parTrans" cxnId="{3A18D676-5F2A-418D-A94A-534E4CAF297D}">
      <dgm:prSet/>
      <dgm:spPr/>
      <dgm:t>
        <a:bodyPr/>
        <a:lstStyle/>
        <a:p>
          <a:endParaRPr lang="en-US"/>
        </a:p>
      </dgm:t>
    </dgm:pt>
    <dgm:pt modelId="{9FF318A2-1816-4CE3-9D1E-C64E696FE473}" type="sibTrans" cxnId="{3A18D676-5F2A-418D-A94A-534E4CAF297D}">
      <dgm:prSet/>
      <dgm:spPr/>
      <dgm:t>
        <a:bodyPr/>
        <a:lstStyle/>
        <a:p>
          <a:endParaRPr lang="en-US"/>
        </a:p>
      </dgm:t>
    </dgm:pt>
    <dgm:pt modelId="{46CC4B64-6F52-407F-91C4-43ADC9CA0FA9}">
      <dgm:prSet phldrT="[Text]" custT="1"/>
      <dgm:spPr/>
      <dgm:t>
        <a:bodyPr/>
        <a:lstStyle/>
        <a:p>
          <a:pPr algn="just"/>
          <a:endParaRPr lang="en-US" sz="1800" dirty="0">
            <a:latin typeface="Times New Roman" panose="02020603050405020304" pitchFamily="18" charset="0"/>
            <a:cs typeface="Times New Roman" panose="02020603050405020304" pitchFamily="18" charset="0"/>
          </a:endParaRPr>
        </a:p>
      </dgm:t>
    </dgm:pt>
    <dgm:pt modelId="{46824906-5FF6-458E-B6BF-664691D132C9}" type="parTrans" cxnId="{0EB96D73-59D9-495B-B539-E5F66E2EEFF3}">
      <dgm:prSet/>
      <dgm:spPr/>
      <dgm:t>
        <a:bodyPr/>
        <a:lstStyle/>
        <a:p>
          <a:endParaRPr lang="en-US"/>
        </a:p>
      </dgm:t>
    </dgm:pt>
    <dgm:pt modelId="{ABB9CBD2-1CA1-4B5B-8E5A-2A4152F0CCA2}" type="sibTrans" cxnId="{0EB96D73-59D9-495B-B539-E5F66E2EEFF3}">
      <dgm:prSet/>
      <dgm:spPr/>
      <dgm:t>
        <a:bodyPr/>
        <a:lstStyle/>
        <a:p>
          <a:endParaRPr lang="en-US"/>
        </a:p>
      </dgm:t>
    </dgm:pt>
    <dgm:pt modelId="{779E9142-E8E3-44A2-868A-7AB02988D13C}">
      <dgm:prSet phldrT="[Text]"/>
      <dgm:spPr/>
      <dgm:t>
        <a:bodyPr/>
        <a:lstStyle/>
        <a:p>
          <a:r>
            <a:rPr lang="en-US" b="1" dirty="0">
              <a:latin typeface="Times New Roman" panose="02020603050405020304" pitchFamily="18" charset="0"/>
              <a:cs typeface="Times New Roman" panose="02020603050405020304" pitchFamily="18" charset="0"/>
            </a:rPr>
            <a:t>Challenges</a:t>
          </a:r>
        </a:p>
      </dgm:t>
    </dgm:pt>
    <dgm:pt modelId="{F42D26CB-0877-4415-97F7-51841A32E51B}" type="parTrans" cxnId="{E0F89C8A-D227-4C06-A454-7372AD622DE2}">
      <dgm:prSet/>
      <dgm:spPr/>
      <dgm:t>
        <a:bodyPr/>
        <a:lstStyle/>
        <a:p>
          <a:endParaRPr lang="en-US"/>
        </a:p>
      </dgm:t>
    </dgm:pt>
    <dgm:pt modelId="{D13F18F6-01CC-4650-84F5-86CACC0A088D}" type="sibTrans" cxnId="{E0F89C8A-D227-4C06-A454-7372AD622DE2}">
      <dgm:prSet/>
      <dgm:spPr/>
      <dgm:t>
        <a:bodyPr/>
        <a:lstStyle/>
        <a:p>
          <a:endParaRPr lang="en-US"/>
        </a:p>
      </dgm:t>
    </dgm:pt>
    <dgm:pt modelId="{D49EA3DE-6C3E-4DEC-A340-4D52E27FB261}">
      <dgm:prSet phldrT="[Text]" custT="1"/>
      <dgm:spPr/>
      <dgm:t>
        <a:bodyPr/>
        <a:lstStyle/>
        <a:p>
          <a:pPr algn="just"/>
          <a:r>
            <a:rPr lang="en-US" sz="2000" dirty="0">
              <a:latin typeface="Times New Roman" panose="02020603050405020304" pitchFamily="18" charset="0"/>
              <a:cs typeface="Times New Roman" panose="02020603050405020304" pitchFamily="18" charset="0"/>
            </a:rPr>
            <a:t>Teleconsultation services may be less useful than face-to-face consultation</a:t>
          </a:r>
        </a:p>
      </dgm:t>
    </dgm:pt>
    <dgm:pt modelId="{03336D78-6D2E-4F79-BEAC-252959C36407}" type="parTrans" cxnId="{017831ED-CADD-4157-B2AD-A87DECA86CD3}">
      <dgm:prSet/>
      <dgm:spPr/>
      <dgm:t>
        <a:bodyPr/>
        <a:lstStyle/>
        <a:p>
          <a:endParaRPr lang="en-US"/>
        </a:p>
      </dgm:t>
    </dgm:pt>
    <dgm:pt modelId="{C4D242BC-BDAB-4FAF-B8E5-C26DDF116CFE}" type="sibTrans" cxnId="{017831ED-CADD-4157-B2AD-A87DECA86CD3}">
      <dgm:prSet/>
      <dgm:spPr/>
      <dgm:t>
        <a:bodyPr/>
        <a:lstStyle/>
        <a:p>
          <a:endParaRPr lang="en-US"/>
        </a:p>
      </dgm:t>
    </dgm:pt>
    <dgm:pt modelId="{9B214001-FF2A-4933-BCC3-AB4F6C188A49}">
      <dgm:prSet custT="1"/>
      <dgm:spPr/>
      <dgm:t>
        <a:bodyPr/>
        <a:lstStyle/>
        <a:p>
          <a:pPr algn="just"/>
          <a:r>
            <a:rPr lang="en-US" sz="2000" dirty="0">
              <a:latin typeface="Times New Roman" panose="02020603050405020304" pitchFamily="18" charset="0"/>
              <a:cs typeface="Times New Roman" panose="02020603050405020304" pitchFamily="18" charset="0"/>
            </a:rPr>
            <a:t>Participant's clinical information can be accessed from Mobile Application. 
Video consultations have the potential to lessen the risk of misunderstandings.
Patients and users have the access to submit feedback during their Teleconsultation appointment.</a:t>
          </a:r>
        </a:p>
      </dgm:t>
    </dgm:pt>
    <dgm:pt modelId="{967090E7-6BF8-45E0-A419-71BB75643FD1}" type="parTrans" cxnId="{8445D803-83B1-477D-B846-C243C4EE6A12}">
      <dgm:prSet/>
      <dgm:spPr/>
      <dgm:t>
        <a:bodyPr/>
        <a:lstStyle/>
        <a:p>
          <a:endParaRPr lang="en-US"/>
        </a:p>
      </dgm:t>
    </dgm:pt>
    <dgm:pt modelId="{33ACA563-0CD7-42B8-B326-DFB7CD1E9096}" type="sibTrans" cxnId="{8445D803-83B1-477D-B846-C243C4EE6A12}">
      <dgm:prSet/>
      <dgm:spPr/>
      <dgm:t>
        <a:bodyPr/>
        <a:lstStyle/>
        <a:p>
          <a:endParaRPr lang="en-US"/>
        </a:p>
      </dgm:t>
    </dgm:pt>
    <dgm:pt modelId="{F62695AB-FF9D-45D0-92EC-73CB1BABD094}">
      <dgm:prSet phldrT="[Text]" custT="1"/>
      <dgm:spPr/>
      <dgm:t>
        <a:bodyPr/>
        <a:lstStyle/>
        <a:p>
          <a:pPr algn="just"/>
          <a:r>
            <a:rPr lang="en-US" sz="2000" dirty="0">
              <a:latin typeface="Times New Roman" panose="02020603050405020304" pitchFamily="18" charset="0"/>
              <a:cs typeface="Times New Roman" panose="02020603050405020304" pitchFamily="18" charset="0"/>
            </a:rPr>
            <a:t>Issues with Data Connectivity</a:t>
          </a:r>
        </a:p>
      </dgm:t>
    </dgm:pt>
    <dgm:pt modelId="{4D5021F8-7739-4566-916A-9E82922F5EE0}" type="parTrans" cxnId="{8EAF95FD-5587-4632-AFEB-78CDC11E29F7}">
      <dgm:prSet/>
      <dgm:spPr/>
    </dgm:pt>
    <dgm:pt modelId="{24A087F7-3565-4FDE-9928-EEA75214F74E}" type="sibTrans" cxnId="{8EAF95FD-5587-4632-AFEB-78CDC11E29F7}">
      <dgm:prSet/>
      <dgm:spPr/>
    </dgm:pt>
    <dgm:pt modelId="{DADAAE08-54AC-40ED-990C-B9099905D93F}" type="pres">
      <dgm:prSet presAssocID="{F04AC6D8-87BE-424C-A897-C351CB55C2C6}" presName="linearFlow" presStyleCnt="0">
        <dgm:presLayoutVars>
          <dgm:dir/>
          <dgm:animLvl val="lvl"/>
          <dgm:resizeHandles val="exact"/>
        </dgm:presLayoutVars>
      </dgm:prSet>
      <dgm:spPr/>
    </dgm:pt>
    <dgm:pt modelId="{8240A2F3-B255-4353-B00B-B18164234F13}" type="pres">
      <dgm:prSet presAssocID="{A646FB2A-3B9A-4465-9BBA-6E9DA6ABFBC0}" presName="composite" presStyleCnt="0"/>
      <dgm:spPr/>
    </dgm:pt>
    <dgm:pt modelId="{F937FB74-CFD1-4EBF-898A-84074E987D2F}" type="pres">
      <dgm:prSet presAssocID="{A646FB2A-3B9A-4465-9BBA-6E9DA6ABFBC0}" presName="parentText" presStyleLbl="alignNode1" presStyleIdx="0" presStyleCnt="3" custScaleX="97994">
        <dgm:presLayoutVars>
          <dgm:chMax val="1"/>
          <dgm:bulletEnabled val="1"/>
        </dgm:presLayoutVars>
      </dgm:prSet>
      <dgm:spPr/>
    </dgm:pt>
    <dgm:pt modelId="{3452F729-EDC6-4387-982D-442824752F57}" type="pres">
      <dgm:prSet presAssocID="{A646FB2A-3B9A-4465-9BBA-6E9DA6ABFBC0}" presName="descendantText" presStyleLbl="alignAcc1" presStyleIdx="0" presStyleCnt="3" custScaleX="98863" custScaleY="100000" custLinFactNeighborX="-7" custLinFactNeighborY="3576">
        <dgm:presLayoutVars>
          <dgm:bulletEnabled val="1"/>
        </dgm:presLayoutVars>
      </dgm:prSet>
      <dgm:spPr/>
    </dgm:pt>
    <dgm:pt modelId="{4249331E-0A8B-4C04-9E79-4968CCC38DA7}" type="pres">
      <dgm:prSet presAssocID="{8E2530E4-30F5-49D2-A435-4CB5B63AB70E}" presName="sp" presStyleCnt="0"/>
      <dgm:spPr/>
    </dgm:pt>
    <dgm:pt modelId="{018EA4F0-E15F-44F1-A806-9834FE5EDF13}" type="pres">
      <dgm:prSet presAssocID="{25821564-E19D-4ABC-8E15-1C2A1BCC99AC}" presName="composite" presStyleCnt="0"/>
      <dgm:spPr/>
    </dgm:pt>
    <dgm:pt modelId="{BE1B1C77-9ADA-4E2F-A37D-BF43F5797BB1}" type="pres">
      <dgm:prSet presAssocID="{25821564-E19D-4ABC-8E15-1C2A1BCC99AC}" presName="parentText" presStyleLbl="alignNode1" presStyleIdx="1" presStyleCnt="3" custScaleX="106482" custLinFactNeighborX="-2012" custLinFactNeighborY="-10182">
        <dgm:presLayoutVars>
          <dgm:chMax val="1"/>
          <dgm:bulletEnabled val="1"/>
        </dgm:presLayoutVars>
      </dgm:prSet>
      <dgm:spPr/>
    </dgm:pt>
    <dgm:pt modelId="{EE03528F-1CA1-4A63-9A7B-201AECDC4699}" type="pres">
      <dgm:prSet presAssocID="{25821564-E19D-4ABC-8E15-1C2A1BCC99AC}" presName="descendantText" presStyleLbl="alignAcc1" presStyleIdx="1" presStyleCnt="3" custScaleX="98521" custScaleY="183911" custLinFactNeighborX="113" custLinFactNeighborY="-919">
        <dgm:presLayoutVars>
          <dgm:bulletEnabled val="1"/>
        </dgm:presLayoutVars>
      </dgm:prSet>
      <dgm:spPr/>
    </dgm:pt>
    <dgm:pt modelId="{3784DA84-3C4F-4D8C-985D-80DD4F2A923A}" type="pres">
      <dgm:prSet presAssocID="{9FF318A2-1816-4CE3-9D1E-C64E696FE473}" presName="sp" presStyleCnt="0"/>
      <dgm:spPr/>
    </dgm:pt>
    <dgm:pt modelId="{23A016AF-CE80-40F7-B5F4-AFF56AD9C90D}" type="pres">
      <dgm:prSet presAssocID="{779E9142-E8E3-44A2-868A-7AB02988D13C}" presName="composite" presStyleCnt="0"/>
      <dgm:spPr/>
    </dgm:pt>
    <dgm:pt modelId="{80E2350D-60AD-45AC-A999-02B7DA2CC0F2}" type="pres">
      <dgm:prSet presAssocID="{779E9142-E8E3-44A2-868A-7AB02988D13C}" presName="parentText" presStyleLbl="alignNode1" presStyleIdx="2" presStyleCnt="3" custLinFactNeighborX="2417" custLinFactNeighborY="20318">
        <dgm:presLayoutVars>
          <dgm:chMax val="1"/>
          <dgm:bulletEnabled val="1"/>
        </dgm:presLayoutVars>
      </dgm:prSet>
      <dgm:spPr/>
    </dgm:pt>
    <dgm:pt modelId="{2ACB3A9D-91AD-48CE-953D-6BBEEF248D2C}" type="pres">
      <dgm:prSet presAssocID="{779E9142-E8E3-44A2-868A-7AB02988D13C}" presName="descendantText" presStyleLbl="alignAcc1" presStyleIdx="2" presStyleCnt="3" custScaleX="99207" custLinFactNeighborX="1089" custLinFactNeighborY="36751">
        <dgm:presLayoutVars>
          <dgm:bulletEnabled val="1"/>
        </dgm:presLayoutVars>
      </dgm:prSet>
      <dgm:spPr/>
    </dgm:pt>
  </dgm:ptLst>
  <dgm:cxnLst>
    <dgm:cxn modelId="{8445D803-83B1-477D-B846-C243C4EE6A12}" srcId="{25821564-E19D-4ABC-8E15-1C2A1BCC99AC}" destId="{9B214001-FF2A-4933-BCC3-AB4F6C188A49}" srcOrd="1" destOrd="0" parTransId="{967090E7-6BF8-45E0-A419-71BB75643FD1}" sibTransId="{33ACA563-0CD7-42B8-B326-DFB7CD1E9096}"/>
    <dgm:cxn modelId="{AA9CCF10-98C8-49D8-9F97-B7BA7970CBC5}" type="presOf" srcId="{779E9142-E8E3-44A2-868A-7AB02988D13C}" destId="{80E2350D-60AD-45AC-A999-02B7DA2CC0F2}" srcOrd="0" destOrd="0" presId="urn:microsoft.com/office/officeart/2005/8/layout/chevron2"/>
    <dgm:cxn modelId="{78422932-5980-4179-B8A6-6AC748452FE4}" type="presOf" srcId="{A646FB2A-3B9A-4465-9BBA-6E9DA6ABFBC0}" destId="{F937FB74-CFD1-4EBF-898A-84074E987D2F}" srcOrd="0" destOrd="0" presId="urn:microsoft.com/office/officeart/2005/8/layout/chevron2"/>
    <dgm:cxn modelId="{952C9B46-D80D-4EE8-BA17-8AC5687834D1}" type="presOf" srcId="{25821564-E19D-4ABC-8E15-1C2A1BCC99AC}" destId="{BE1B1C77-9ADA-4E2F-A37D-BF43F5797BB1}" srcOrd="0" destOrd="0" presId="urn:microsoft.com/office/officeart/2005/8/layout/chevron2"/>
    <dgm:cxn modelId="{0EB96D73-59D9-495B-B539-E5F66E2EEFF3}" srcId="{25821564-E19D-4ABC-8E15-1C2A1BCC99AC}" destId="{46CC4B64-6F52-407F-91C4-43ADC9CA0FA9}" srcOrd="0" destOrd="0" parTransId="{46824906-5FF6-458E-B6BF-664691D132C9}" sibTransId="{ABB9CBD2-1CA1-4B5B-8E5A-2A4152F0CCA2}"/>
    <dgm:cxn modelId="{3A18D676-5F2A-418D-A94A-534E4CAF297D}" srcId="{F04AC6D8-87BE-424C-A897-C351CB55C2C6}" destId="{25821564-E19D-4ABC-8E15-1C2A1BCC99AC}" srcOrd="1" destOrd="0" parTransId="{1CE9AB16-531D-48ED-A120-6702AA33FE7A}" sibTransId="{9FF318A2-1816-4CE3-9D1E-C64E696FE473}"/>
    <dgm:cxn modelId="{C23C6B77-5024-43F3-AC3B-1C438714007A}" type="presOf" srcId="{7E3FA587-D8F8-41CD-87C6-65E25AC26255}" destId="{3452F729-EDC6-4387-982D-442824752F57}" srcOrd="0" destOrd="0" presId="urn:microsoft.com/office/officeart/2005/8/layout/chevron2"/>
    <dgm:cxn modelId="{E0F89C8A-D227-4C06-A454-7372AD622DE2}" srcId="{F04AC6D8-87BE-424C-A897-C351CB55C2C6}" destId="{779E9142-E8E3-44A2-868A-7AB02988D13C}" srcOrd="2" destOrd="0" parTransId="{F42D26CB-0877-4415-97F7-51841A32E51B}" sibTransId="{D13F18F6-01CC-4650-84F5-86CACC0A088D}"/>
    <dgm:cxn modelId="{28F05E9B-9609-4CCF-93C6-76AA5171267E}" type="presOf" srcId="{9B214001-FF2A-4933-BCC3-AB4F6C188A49}" destId="{EE03528F-1CA1-4A63-9A7B-201AECDC4699}" srcOrd="0" destOrd="1" presId="urn:microsoft.com/office/officeart/2005/8/layout/chevron2"/>
    <dgm:cxn modelId="{4CFEB79C-7F31-40E6-9360-0AA43EF6AEA9}" type="presOf" srcId="{F04AC6D8-87BE-424C-A897-C351CB55C2C6}" destId="{DADAAE08-54AC-40ED-990C-B9099905D93F}" srcOrd="0" destOrd="0" presId="urn:microsoft.com/office/officeart/2005/8/layout/chevron2"/>
    <dgm:cxn modelId="{14CF38B2-7950-4DB3-8234-625591DC81D6}" srcId="{A646FB2A-3B9A-4465-9BBA-6E9DA6ABFBC0}" destId="{7E3FA587-D8F8-41CD-87C6-65E25AC26255}" srcOrd="0" destOrd="0" parTransId="{BF51C802-FCA0-4511-A7E0-02377FFFE281}" sibTransId="{684480CC-964A-4793-8964-1770207CE209}"/>
    <dgm:cxn modelId="{F7AA98C3-5365-44C8-81DA-C5D8A0320965}" srcId="{F04AC6D8-87BE-424C-A897-C351CB55C2C6}" destId="{A646FB2A-3B9A-4465-9BBA-6E9DA6ABFBC0}" srcOrd="0" destOrd="0" parTransId="{46795A73-65A7-4D26-8C2B-3B90EE1255A2}" sibTransId="{8E2530E4-30F5-49D2-A435-4CB5B63AB70E}"/>
    <dgm:cxn modelId="{02FFF1E2-328E-4222-B87F-A167CBFE09BE}" type="presOf" srcId="{F62695AB-FF9D-45D0-92EC-73CB1BABD094}" destId="{2ACB3A9D-91AD-48CE-953D-6BBEEF248D2C}" srcOrd="0" destOrd="1" presId="urn:microsoft.com/office/officeart/2005/8/layout/chevron2"/>
    <dgm:cxn modelId="{FD44D8E8-353A-425C-B32D-7B585926D871}" type="presOf" srcId="{46CC4B64-6F52-407F-91C4-43ADC9CA0FA9}" destId="{EE03528F-1CA1-4A63-9A7B-201AECDC4699}" srcOrd="0" destOrd="0" presId="urn:microsoft.com/office/officeart/2005/8/layout/chevron2"/>
    <dgm:cxn modelId="{00A529EC-09B5-4AE3-A721-93899AC394F7}" type="presOf" srcId="{D49EA3DE-6C3E-4DEC-A340-4D52E27FB261}" destId="{2ACB3A9D-91AD-48CE-953D-6BBEEF248D2C}" srcOrd="0" destOrd="0" presId="urn:microsoft.com/office/officeart/2005/8/layout/chevron2"/>
    <dgm:cxn modelId="{017831ED-CADD-4157-B2AD-A87DECA86CD3}" srcId="{779E9142-E8E3-44A2-868A-7AB02988D13C}" destId="{D49EA3DE-6C3E-4DEC-A340-4D52E27FB261}" srcOrd="0" destOrd="0" parTransId="{03336D78-6D2E-4F79-BEAC-252959C36407}" sibTransId="{C4D242BC-BDAB-4FAF-B8E5-C26DDF116CFE}"/>
    <dgm:cxn modelId="{8EAF95FD-5587-4632-AFEB-78CDC11E29F7}" srcId="{779E9142-E8E3-44A2-868A-7AB02988D13C}" destId="{F62695AB-FF9D-45D0-92EC-73CB1BABD094}" srcOrd="1" destOrd="0" parTransId="{4D5021F8-7739-4566-916A-9E82922F5EE0}" sibTransId="{24A087F7-3565-4FDE-9928-EEA75214F74E}"/>
    <dgm:cxn modelId="{57E2D764-2E48-4D9D-A1D4-8265A1ECEA2F}" type="presParOf" srcId="{DADAAE08-54AC-40ED-990C-B9099905D93F}" destId="{8240A2F3-B255-4353-B00B-B18164234F13}" srcOrd="0" destOrd="0" presId="urn:microsoft.com/office/officeart/2005/8/layout/chevron2"/>
    <dgm:cxn modelId="{4CCFAFEA-FA68-4A0F-8780-96B5C42BD018}" type="presParOf" srcId="{8240A2F3-B255-4353-B00B-B18164234F13}" destId="{F937FB74-CFD1-4EBF-898A-84074E987D2F}" srcOrd="0" destOrd="0" presId="urn:microsoft.com/office/officeart/2005/8/layout/chevron2"/>
    <dgm:cxn modelId="{0D78D674-A9C6-4B23-9337-2F98010E42A1}" type="presParOf" srcId="{8240A2F3-B255-4353-B00B-B18164234F13}" destId="{3452F729-EDC6-4387-982D-442824752F57}" srcOrd="1" destOrd="0" presId="urn:microsoft.com/office/officeart/2005/8/layout/chevron2"/>
    <dgm:cxn modelId="{A75CCCB6-7519-4EBF-9C4E-A20D609F7FA4}" type="presParOf" srcId="{DADAAE08-54AC-40ED-990C-B9099905D93F}" destId="{4249331E-0A8B-4C04-9E79-4968CCC38DA7}" srcOrd="1" destOrd="0" presId="urn:microsoft.com/office/officeart/2005/8/layout/chevron2"/>
    <dgm:cxn modelId="{50810CCA-F15F-45FB-AE5E-DC95C4C47C2B}" type="presParOf" srcId="{DADAAE08-54AC-40ED-990C-B9099905D93F}" destId="{018EA4F0-E15F-44F1-A806-9834FE5EDF13}" srcOrd="2" destOrd="0" presId="urn:microsoft.com/office/officeart/2005/8/layout/chevron2"/>
    <dgm:cxn modelId="{F5E007E3-3E73-4139-9D55-5393D8AEEF3D}" type="presParOf" srcId="{018EA4F0-E15F-44F1-A806-9834FE5EDF13}" destId="{BE1B1C77-9ADA-4E2F-A37D-BF43F5797BB1}" srcOrd="0" destOrd="0" presId="urn:microsoft.com/office/officeart/2005/8/layout/chevron2"/>
    <dgm:cxn modelId="{3B768F32-DBEE-4F3F-A004-4FBCF09AF154}" type="presParOf" srcId="{018EA4F0-E15F-44F1-A806-9834FE5EDF13}" destId="{EE03528F-1CA1-4A63-9A7B-201AECDC4699}" srcOrd="1" destOrd="0" presId="urn:microsoft.com/office/officeart/2005/8/layout/chevron2"/>
    <dgm:cxn modelId="{2EC31FF5-2D8D-49CB-9432-09AEE7CDFB74}" type="presParOf" srcId="{DADAAE08-54AC-40ED-990C-B9099905D93F}" destId="{3784DA84-3C4F-4D8C-985D-80DD4F2A923A}" srcOrd="3" destOrd="0" presId="urn:microsoft.com/office/officeart/2005/8/layout/chevron2"/>
    <dgm:cxn modelId="{5C8FD5FC-C595-465D-A1F8-2EEEEF15E9E7}" type="presParOf" srcId="{DADAAE08-54AC-40ED-990C-B9099905D93F}" destId="{23A016AF-CE80-40F7-B5F4-AFF56AD9C90D}" srcOrd="4" destOrd="0" presId="urn:microsoft.com/office/officeart/2005/8/layout/chevron2"/>
    <dgm:cxn modelId="{DFAA2EF3-9846-493F-A680-086891426A52}" type="presParOf" srcId="{23A016AF-CE80-40F7-B5F4-AFF56AD9C90D}" destId="{80E2350D-60AD-45AC-A999-02B7DA2CC0F2}" srcOrd="0" destOrd="0" presId="urn:microsoft.com/office/officeart/2005/8/layout/chevron2"/>
    <dgm:cxn modelId="{189236F3-C545-4916-9256-9237294565C3}" type="presParOf" srcId="{23A016AF-CE80-40F7-B5F4-AFF56AD9C90D}" destId="{2ACB3A9D-91AD-48CE-953D-6BBEEF248D2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5B3571-A042-48E4-9CA4-81F874498CC5}"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IN"/>
        </a:p>
      </dgm:t>
    </dgm:pt>
    <dgm:pt modelId="{D4714547-BF6F-4E3A-A7FC-0B36BB79AD16}">
      <dgm:prSet custT="1"/>
      <dgm:spPr/>
      <dgm:t>
        <a:bodyPr/>
        <a:lstStyle/>
        <a:p>
          <a:pPr>
            <a:buFont typeface="Symbol" panose="05050102010706020507" pitchFamily="18" charset="2"/>
            <a:buChar char=""/>
          </a:pPr>
          <a:r>
            <a:rPr lang="en-US" sz="2000" dirty="0">
              <a:latin typeface="Times New Roman" panose="02020603050405020304" pitchFamily="18" charset="0"/>
              <a:cs typeface="Times New Roman" panose="02020603050405020304" pitchFamily="18" charset="0"/>
            </a:rPr>
            <a:t>There is a prime need to have a proper Data connectivity and confidentiality maintained even in the remote areas as well as urban areas.</a:t>
          </a:r>
        </a:p>
      </dgm:t>
    </dgm:pt>
    <dgm:pt modelId="{61F13D95-19F6-48F3-B883-814605C84979}" type="parTrans" cxnId="{ABC54CD9-0A4D-4486-A5D9-2E997F90552C}">
      <dgm:prSet/>
      <dgm:spPr/>
      <dgm:t>
        <a:bodyPr/>
        <a:lstStyle/>
        <a:p>
          <a:endParaRPr lang="en-US"/>
        </a:p>
      </dgm:t>
    </dgm:pt>
    <dgm:pt modelId="{CCF1F964-1B8F-4EAE-B0E5-6791D2695F68}" type="sibTrans" cxnId="{ABC54CD9-0A4D-4486-A5D9-2E997F90552C}">
      <dgm:prSet/>
      <dgm:spPr/>
      <dgm:t>
        <a:bodyPr/>
        <a:lstStyle/>
        <a:p>
          <a:endParaRPr lang="en-US"/>
        </a:p>
      </dgm:t>
    </dgm:pt>
    <dgm:pt modelId="{DFBF5F38-27C9-417B-A8DC-B54F93D72A14}">
      <dgm:prSet custT="1"/>
      <dgm:spPr/>
      <dgm:t>
        <a:bodyPr/>
        <a:lstStyle/>
        <a:p>
          <a:pPr>
            <a:buFont typeface="Symbol" panose="05050102010706020507" pitchFamily="18" charset="2"/>
            <a:buChar char=""/>
          </a:pPr>
          <a:r>
            <a:rPr lang="en-US" sz="2000" dirty="0">
              <a:latin typeface="Times New Roman" panose="02020603050405020304" pitchFamily="18" charset="0"/>
              <a:cs typeface="Times New Roman" panose="02020603050405020304" pitchFamily="18" charset="0"/>
            </a:rPr>
            <a:t>There should be a proper protocol for training the end- users as well as the setting of the use of Teleconsultation Mobile application</a:t>
          </a:r>
          <a:r>
            <a:rPr lang="en-US" sz="2000" dirty="0"/>
            <a:t>.</a:t>
          </a:r>
        </a:p>
      </dgm:t>
    </dgm:pt>
    <dgm:pt modelId="{DEC8A1C0-A0AC-48F4-BECF-AE93581D87D4}" type="parTrans" cxnId="{79849730-DBB0-4C08-82C6-ED8C233EA5F6}">
      <dgm:prSet/>
      <dgm:spPr/>
      <dgm:t>
        <a:bodyPr/>
        <a:lstStyle/>
        <a:p>
          <a:endParaRPr lang="en-US"/>
        </a:p>
      </dgm:t>
    </dgm:pt>
    <dgm:pt modelId="{F57B54A8-9587-4A63-92B1-DE6E602D29E0}" type="sibTrans" cxnId="{79849730-DBB0-4C08-82C6-ED8C233EA5F6}">
      <dgm:prSet/>
      <dgm:spPr/>
      <dgm:t>
        <a:bodyPr/>
        <a:lstStyle/>
        <a:p>
          <a:endParaRPr lang="en-US"/>
        </a:p>
      </dgm:t>
    </dgm:pt>
    <dgm:pt modelId="{81E208EA-2C53-4DE3-99A3-4BC77867B4F9}">
      <dgm:prSet custT="1"/>
      <dgm:spPr/>
      <dgm:t>
        <a:bodyPr/>
        <a:lstStyle/>
        <a:p>
          <a:pPr>
            <a:buFont typeface="Symbol" panose="05050102010706020507" pitchFamily="18" charset="2"/>
            <a:buChar char=""/>
          </a:pPr>
          <a:r>
            <a:rPr lang="en-US" sz="2000" dirty="0">
              <a:latin typeface="Times New Roman" panose="02020603050405020304" pitchFamily="18" charset="0"/>
              <a:cs typeface="Times New Roman" panose="02020603050405020304" pitchFamily="18" charset="0"/>
            </a:rPr>
            <a:t>Teleconsultation must be leveraged not just for COVID-19 but across as many healthcare programs to bring in faster test reports and better data management</a:t>
          </a:r>
          <a:r>
            <a:rPr lang="en-US" sz="2000" dirty="0"/>
            <a:t>.</a:t>
          </a:r>
        </a:p>
      </dgm:t>
    </dgm:pt>
    <dgm:pt modelId="{B182D82C-D2A5-4BB9-97B0-AFC419F25798}" type="parTrans" cxnId="{F3DD1A00-CF30-487F-8BA3-AC4E5B0504C6}">
      <dgm:prSet/>
      <dgm:spPr/>
      <dgm:t>
        <a:bodyPr/>
        <a:lstStyle/>
        <a:p>
          <a:endParaRPr lang="en-US"/>
        </a:p>
      </dgm:t>
    </dgm:pt>
    <dgm:pt modelId="{2A8549DA-22E6-4045-9674-6A0D9585D547}" type="sibTrans" cxnId="{F3DD1A00-CF30-487F-8BA3-AC4E5B0504C6}">
      <dgm:prSet/>
      <dgm:spPr/>
      <dgm:t>
        <a:bodyPr/>
        <a:lstStyle/>
        <a:p>
          <a:endParaRPr lang="en-US"/>
        </a:p>
      </dgm:t>
    </dgm:pt>
    <dgm:pt modelId="{16A1FB9E-F1E4-43AD-AF3C-57973E53D1A8}">
      <dgm:prSet custT="1"/>
      <dgm:spPr/>
      <dgm:t>
        <a:bodyPr/>
        <a:lstStyle/>
        <a:p>
          <a:pPr>
            <a:buFont typeface="Symbol" panose="05050102010706020507" pitchFamily="18" charset="2"/>
            <a:buChar char=""/>
          </a:pPr>
          <a:r>
            <a:rPr lang="en-US" sz="2000" dirty="0">
              <a:latin typeface="Times New Roman" panose="02020603050405020304" pitchFamily="18" charset="0"/>
              <a:cs typeface="Times New Roman" panose="02020603050405020304" pitchFamily="18" charset="0"/>
            </a:rPr>
            <a:t> Teleconsultation should be deployed on a larger and appropriate sample size to prove the accuracy and efficiency of its services</a:t>
          </a:r>
          <a:r>
            <a:rPr lang="en-US" sz="2100" dirty="0">
              <a:latin typeface="Times New Roman" panose="02020603050405020304" pitchFamily="18" charset="0"/>
              <a:cs typeface="Times New Roman" panose="02020603050405020304" pitchFamily="18" charset="0"/>
            </a:rPr>
            <a:t>.</a:t>
          </a:r>
        </a:p>
      </dgm:t>
    </dgm:pt>
    <dgm:pt modelId="{0516734D-2D11-429E-89F9-516980824998}" type="parTrans" cxnId="{AA7DAD3B-4FE2-4646-A3AA-ACB4D5185373}">
      <dgm:prSet/>
      <dgm:spPr/>
      <dgm:t>
        <a:bodyPr/>
        <a:lstStyle/>
        <a:p>
          <a:endParaRPr lang="en-US"/>
        </a:p>
      </dgm:t>
    </dgm:pt>
    <dgm:pt modelId="{F01D6D4D-3517-4258-B962-63D4838BA985}" type="sibTrans" cxnId="{AA7DAD3B-4FE2-4646-A3AA-ACB4D5185373}">
      <dgm:prSet/>
      <dgm:spPr/>
      <dgm:t>
        <a:bodyPr/>
        <a:lstStyle/>
        <a:p>
          <a:endParaRPr lang="en-US"/>
        </a:p>
      </dgm:t>
    </dgm:pt>
    <dgm:pt modelId="{011BE290-71AB-4097-94DC-FCFCF44BA5DC}">
      <dgm:prSet custT="1"/>
      <dgm:spPr/>
      <dgm:t>
        <a:bodyPr/>
        <a:lstStyle/>
        <a:p>
          <a:r>
            <a:rPr lang="en-US" sz="2000" b="0" i="0" dirty="0">
              <a:latin typeface="Times New Roman" panose="02020603050405020304" pitchFamily="18" charset="0"/>
              <a:cs typeface="Times New Roman" panose="02020603050405020304" pitchFamily="18" charset="0"/>
            </a:rPr>
            <a:t>Indian Healthcare System should provide the necessary push to use the Teleconsultation services in Remote Areas</a:t>
          </a:r>
          <a:endParaRPr lang="en-US" sz="2000" dirty="0">
            <a:latin typeface="Times New Roman" panose="02020603050405020304" pitchFamily="18" charset="0"/>
            <a:cs typeface="Times New Roman" panose="02020603050405020304" pitchFamily="18" charset="0"/>
          </a:endParaRPr>
        </a:p>
      </dgm:t>
    </dgm:pt>
    <dgm:pt modelId="{79FB1262-964D-4AF0-A891-03F91365A874}" type="parTrans" cxnId="{6738A2FE-81F6-42B4-ABF5-C127E48E6E28}">
      <dgm:prSet/>
      <dgm:spPr/>
      <dgm:t>
        <a:bodyPr/>
        <a:lstStyle/>
        <a:p>
          <a:endParaRPr lang="en-US"/>
        </a:p>
      </dgm:t>
    </dgm:pt>
    <dgm:pt modelId="{58291C35-94CB-4CB8-A398-63FEA838DA25}" type="sibTrans" cxnId="{6738A2FE-81F6-42B4-ABF5-C127E48E6E28}">
      <dgm:prSet/>
      <dgm:spPr/>
      <dgm:t>
        <a:bodyPr/>
        <a:lstStyle/>
        <a:p>
          <a:endParaRPr lang="en-US"/>
        </a:p>
      </dgm:t>
    </dgm:pt>
    <dgm:pt modelId="{A0E7F477-0B69-4310-9F7C-2208FB1807A6}" type="pres">
      <dgm:prSet presAssocID="{985B3571-A042-48E4-9CA4-81F874498CC5}" presName="Name0" presStyleCnt="0">
        <dgm:presLayoutVars>
          <dgm:chMax val="7"/>
          <dgm:chPref val="7"/>
          <dgm:dir/>
        </dgm:presLayoutVars>
      </dgm:prSet>
      <dgm:spPr/>
    </dgm:pt>
    <dgm:pt modelId="{77DDCBFE-4EB4-4C7D-AACC-FCB8313CF5B4}" type="pres">
      <dgm:prSet presAssocID="{985B3571-A042-48E4-9CA4-81F874498CC5}" presName="Name1" presStyleCnt="0"/>
      <dgm:spPr/>
    </dgm:pt>
    <dgm:pt modelId="{8C1A60D2-BABB-4112-A1C5-F602EB05DFFC}" type="pres">
      <dgm:prSet presAssocID="{985B3571-A042-48E4-9CA4-81F874498CC5}" presName="cycle" presStyleCnt="0"/>
      <dgm:spPr/>
    </dgm:pt>
    <dgm:pt modelId="{DBA068EF-66A3-49FC-8798-99836E41166A}" type="pres">
      <dgm:prSet presAssocID="{985B3571-A042-48E4-9CA4-81F874498CC5}" presName="srcNode" presStyleLbl="node1" presStyleIdx="0" presStyleCnt="5"/>
      <dgm:spPr/>
    </dgm:pt>
    <dgm:pt modelId="{EE05171D-DE3E-4587-A849-21688C3E58BD}" type="pres">
      <dgm:prSet presAssocID="{985B3571-A042-48E4-9CA4-81F874498CC5}" presName="conn" presStyleLbl="parChTrans1D2" presStyleIdx="0" presStyleCnt="1"/>
      <dgm:spPr/>
    </dgm:pt>
    <dgm:pt modelId="{C10BC844-3D05-4B21-8516-BD3183F190EC}" type="pres">
      <dgm:prSet presAssocID="{985B3571-A042-48E4-9CA4-81F874498CC5}" presName="extraNode" presStyleLbl="node1" presStyleIdx="0" presStyleCnt="5"/>
      <dgm:spPr/>
    </dgm:pt>
    <dgm:pt modelId="{2E7C00F3-997D-4335-BE46-6326F16B0504}" type="pres">
      <dgm:prSet presAssocID="{985B3571-A042-48E4-9CA4-81F874498CC5}" presName="dstNode" presStyleLbl="node1" presStyleIdx="0" presStyleCnt="5"/>
      <dgm:spPr/>
    </dgm:pt>
    <dgm:pt modelId="{86B5E197-2879-4166-B947-87DD1EFE6A00}" type="pres">
      <dgm:prSet presAssocID="{81E208EA-2C53-4DE3-99A3-4BC77867B4F9}" presName="text_1" presStyleLbl="node1" presStyleIdx="0" presStyleCnt="5">
        <dgm:presLayoutVars>
          <dgm:bulletEnabled val="1"/>
        </dgm:presLayoutVars>
      </dgm:prSet>
      <dgm:spPr/>
    </dgm:pt>
    <dgm:pt modelId="{39D25109-E5C6-42EF-9782-FC24C2DCCC39}" type="pres">
      <dgm:prSet presAssocID="{81E208EA-2C53-4DE3-99A3-4BC77867B4F9}" presName="accent_1" presStyleCnt="0"/>
      <dgm:spPr/>
    </dgm:pt>
    <dgm:pt modelId="{C8D603BE-FDB6-49A7-92F3-B955DD2EBA04}" type="pres">
      <dgm:prSet presAssocID="{81E208EA-2C53-4DE3-99A3-4BC77867B4F9}" presName="accentRepeatNode" presStyleLbl="solidFgAcc1" presStyleIdx="0" presStyleCnt="5"/>
      <dgm:spPr/>
    </dgm:pt>
    <dgm:pt modelId="{51226925-8412-462F-B26B-E477FBC8806C}" type="pres">
      <dgm:prSet presAssocID="{DFBF5F38-27C9-417B-A8DC-B54F93D72A14}" presName="text_2" presStyleLbl="node1" presStyleIdx="1" presStyleCnt="5">
        <dgm:presLayoutVars>
          <dgm:bulletEnabled val="1"/>
        </dgm:presLayoutVars>
      </dgm:prSet>
      <dgm:spPr/>
    </dgm:pt>
    <dgm:pt modelId="{6C102BE5-EEBE-4670-AE4D-F31FD01E9C2C}" type="pres">
      <dgm:prSet presAssocID="{DFBF5F38-27C9-417B-A8DC-B54F93D72A14}" presName="accent_2" presStyleCnt="0"/>
      <dgm:spPr/>
    </dgm:pt>
    <dgm:pt modelId="{37A38545-F978-4F2B-B0B2-78E4FC0F83B2}" type="pres">
      <dgm:prSet presAssocID="{DFBF5F38-27C9-417B-A8DC-B54F93D72A14}" presName="accentRepeatNode" presStyleLbl="solidFgAcc1" presStyleIdx="1" presStyleCnt="5"/>
      <dgm:spPr/>
    </dgm:pt>
    <dgm:pt modelId="{671DD87D-EE6B-477C-BBF2-A5FFDD8A500B}" type="pres">
      <dgm:prSet presAssocID="{D4714547-BF6F-4E3A-A7FC-0B36BB79AD16}" presName="text_3" presStyleLbl="node1" presStyleIdx="2" presStyleCnt="5">
        <dgm:presLayoutVars>
          <dgm:bulletEnabled val="1"/>
        </dgm:presLayoutVars>
      </dgm:prSet>
      <dgm:spPr/>
    </dgm:pt>
    <dgm:pt modelId="{AD82221E-F99A-4C04-9585-A75B1EDB1B10}" type="pres">
      <dgm:prSet presAssocID="{D4714547-BF6F-4E3A-A7FC-0B36BB79AD16}" presName="accent_3" presStyleCnt="0"/>
      <dgm:spPr/>
    </dgm:pt>
    <dgm:pt modelId="{A6E13E6D-49D4-4F87-A2B1-880A7A4FB172}" type="pres">
      <dgm:prSet presAssocID="{D4714547-BF6F-4E3A-A7FC-0B36BB79AD16}" presName="accentRepeatNode" presStyleLbl="solidFgAcc1" presStyleIdx="2" presStyleCnt="5"/>
      <dgm:spPr/>
    </dgm:pt>
    <dgm:pt modelId="{16FBBE21-9BDD-490E-830E-7119A65851EC}" type="pres">
      <dgm:prSet presAssocID="{011BE290-71AB-4097-94DC-FCFCF44BA5DC}" presName="text_4" presStyleLbl="node1" presStyleIdx="3" presStyleCnt="5">
        <dgm:presLayoutVars>
          <dgm:bulletEnabled val="1"/>
        </dgm:presLayoutVars>
      </dgm:prSet>
      <dgm:spPr/>
    </dgm:pt>
    <dgm:pt modelId="{0FDD26C4-052A-43D9-AB51-0A5EED1D4E07}" type="pres">
      <dgm:prSet presAssocID="{011BE290-71AB-4097-94DC-FCFCF44BA5DC}" presName="accent_4" presStyleCnt="0"/>
      <dgm:spPr/>
    </dgm:pt>
    <dgm:pt modelId="{B8CB203A-79E2-42C8-86F3-08EDE2EB453E}" type="pres">
      <dgm:prSet presAssocID="{011BE290-71AB-4097-94DC-FCFCF44BA5DC}" presName="accentRepeatNode" presStyleLbl="solidFgAcc1" presStyleIdx="3" presStyleCnt="5"/>
      <dgm:spPr/>
    </dgm:pt>
    <dgm:pt modelId="{6953C6BD-39B2-4B48-8C1D-C1437D4B7CEC}" type="pres">
      <dgm:prSet presAssocID="{16A1FB9E-F1E4-43AD-AF3C-57973E53D1A8}" presName="text_5" presStyleLbl="node1" presStyleIdx="4" presStyleCnt="5">
        <dgm:presLayoutVars>
          <dgm:bulletEnabled val="1"/>
        </dgm:presLayoutVars>
      </dgm:prSet>
      <dgm:spPr/>
    </dgm:pt>
    <dgm:pt modelId="{8C87CFEF-156B-4C5F-B407-6E2CD006EFA3}" type="pres">
      <dgm:prSet presAssocID="{16A1FB9E-F1E4-43AD-AF3C-57973E53D1A8}" presName="accent_5" presStyleCnt="0"/>
      <dgm:spPr/>
    </dgm:pt>
    <dgm:pt modelId="{DBB068D5-D5C7-4DD4-AFAB-77DD99B9AA98}" type="pres">
      <dgm:prSet presAssocID="{16A1FB9E-F1E4-43AD-AF3C-57973E53D1A8}" presName="accentRepeatNode" presStyleLbl="solidFgAcc1" presStyleIdx="4" presStyleCnt="5"/>
      <dgm:spPr/>
    </dgm:pt>
  </dgm:ptLst>
  <dgm:cxnLst>
    <dgm:cxn modelId="{F3DD1A00-CF30-487F-8BA3-AC4E5B0504C6}" srcId="{985B3571-A042-48E4-9CA4-81F874498CC5}" destId="{81E208EA-2C53-4DE3-99A3-4BC77867B4F9}" srcOrd="0" destOrd="0" parTransId="{B182D82C-D2A5-4BB9-97B0-AFC419F25798}" sibTransId="{2A8549DA-22E6-4045-9674-6A0D9585D547}"/>
    <dgm:cxn modelId="{46D55425-C071-4766-8CAC-214D8E84C2EC}" type="presOf" srcId="{81E208EA-2C53-4DE3-99A3-4BC77867B4F9}" destId="{86B5E197-2879-4166-B947-87DD1EFE6A00}" srcOrd="0" destOrd="0" presId="urn:microsoft.com/office/officeart/2008/layout/VerticalCurvedList"/>
    <dgm:cxn modelId="{79849730-DBB0-4C08-82C6-ED8C233EA5F6}" srcId="{985B3571-A042-48E4-9CA4-81F874498CC5}" destId="{DFBF5F38-27C9-417B-A8DC-B54F93D72A14}" srcOrd="1" destOrd="0" parTransId="{DEC8A1C0-A0AC-48F4-BECF-AE93581D87D4}" sibTransId="{F57B54A8-9587-4A63-92B1-DE6E602D29E0}"/>
    <dgm:cxn modelId="{AA7DAD3B-4FE2-4646-A3AA-ACB4D5185373}" srcId="{985B3571-A042-48E4-9CA4-81F874498CC5}" destId="{16A1FB9E-F1E4-43AD-AF3C-57973E53D1A8}" srcOrd="4" destOrd="0" parTransId="{0516734D-2D11-429E-89F9-516980824998}" sibTransId="{F01D6D4D-3517-4258-B962-63D4838BA985}"/>
    <dgm:cxn modelId="{7BC00D68-C60F-4088-9B4E-A4D0B858ABFF}" type="presOf" srcId="{D4714547-BF6F-4E3A-A7FC-0B36BB79AD16}" destId="{671DD87D-EE6B-477C-BBF2-A5FFDD8A500B}" srcOrd="0" destOrd="0" presId="urn:microsoft.com/office/officeart/2008/layout/VerticalCurvedList"/>
    <dgm:cxn modelId="{82B32B4A-6756-49A0-BFA0-3A5D7D0684CA}" type="presOf" srcId="{011BE290-71AB-4097-94DC-FCFCF44BA5DC}" destId="{16FBBE21-9BDD-490E-830E-7119A65851EC}" srcOrd="0" destOrd="0" presId="urn:microsoft.com/office/officeart/2008/layout/VerticalCurvedList"/>
    <dgm:cxn modelId="{FCF69C84-8DAF-415D-8D53-706268409850}" type="presOf" srcId="{DFBF5F38-27C9-417B-A8DC-B54F93D72A14}" destId="{51226925-8412-462F-B26B-E477FBC8806C}" srcOrd="0" destOrd="0" presId="urn:microsoft.com/office/officeart/2008/layout/VerticalCurvedList"/>
    <dgm:cxn modelId="{49FBFE85-09B6-405F-85F9-959F3D67190B}" type="presOf" srcId="{16A1FB9E-F1E4-43AD-AF3C-57973E53D1A8}" destId="{6953C6BD-39B2-4B48-8C1D-C1437D4B7CEC}" srcOrd="0" destOrd="0" presId="urn:microsoft.com/office/officeart/2008/layout/VerticalCurvedList"/>
    <dgm:cxn modelId="{B51AE3A3-0D4C-4748-9C68-92978A649803}" type="presOf" srcId="{2A8549DA-22E6-4045-9674-6A0D9585D547}" destId="{EE05171D-DE3E-4587-A849-21688C3E58BD}" srcOrd="0" destOrd="0" presId="urn:microsoft.com/office/officeart/2008/layout/VerticalCurvedList"/>
    <dgm:cxn modelId="{ABC54CD9-0A4D-4486-A5D9-2E997F90552C}" srcId="{985B3571-A042-48E4-9CA4-81F874498CC5}" destId="{D4714547-BF6F-4E3A-A7FC-0B36BB79AD16}" srcOrd="2" destOrd="0" parTransId="{61F13D95-19F6-48F3-B883-814605C84979}" sibTransId="{CCF1F964-1B8F-4EAE-B0E5-6791D2695F68}"/>
    <dgm:cxn modelId="{6C3ECAF9-8B3E-431A-B809-534F1857BF32}" type="presOf" srcId="{985B3571-A042-48E4-9CA4-81F874498CC5}" destId="{A0E7F477-0B69-4310-9F7C-2208FB1807A6}" srcOrd="0" destOrd="0" presId="urn:microsoft.com/office/officeart/2008/layout/VerticalCurvedList"/>
    <dgm:cxn modelId="{6738A2FE-81F6-42B4-ABF5-C127E48E6E28}" srcId="{985B3571-A042-48E4-9CA4-81F874498CC5}" destId="{011BE290-71AB-4097-94DC-FCFCF44BA5DC}" srcOrd="3" destOrd="0" parTransId="{79FB1262-964D-4AF0-A891-03F91365A874}" sibTransId="{58291C35-94CB-4CB8-A398-63FEA838DA25}"/>
    <dgm:cxn modelId="{397844BE-DEBA-4C82-9A1B-ECC4AA0A27E6}" type="presParOf" srcId="{A0E7F477-0B69-4310-9F7C-2208FB1807A6}" destId="{77DDCBFE-4EB4-4C7D-AACC-FCB8313CF5B4}" srcOrd="0" destOrd="0" presId="urn:microsoft.com/office/officeart/2008/layout/VerticalCurvedList"/>
    <dgm:cxn modelId="{00DEB647-9682-4DD0-96C0-9D980B9B3C8F}" type="presParOf" srcId="{77DDCBFE-4EB4-4C7D-AACC-FCB8313CF5B4}" destId="{8C1A60D2-BABB-4112-A1C5-F602EB05DFFC}" srcOrd="0" destOrd="0" presId="urn:microsoft.com/office/officeart/2008/layout/VerticalCurvedList"/>
    <dgm:cxn modelId="{6AF34A49-68E4-4985-98D2-A81A3276916D}" type="presParOf" srcId="{8C1A60D2-BABB-4112-A1C5-F602EB05DFFC}" destId="{DBA068EF-66A3-49FC-8798-99836E41166A}" srcOrd="0" destOrd="0" presId="urn:microsoft.com/office/officeart/2008/layout/VerticalCurvedList"/>
    <dgm:cxn modelId="{4D57B121-327A-4C38-A118-052FE93A24D5}" type="presParOf" srcId="{8C1A60D2-BABB-4112-A1C5-F602EB05DFFC}" destId="{EE05171D-DE3E-4587-A849-21688C3E58BD}" srcOrd="1" destOrd="0" presId="urn:microsoft.com/office/officeart/2008/layout/VerticalCurvedList"/>
    <dgm:cxn modelId="{B8606041-75A0-4DB9-9F71-CFFDC190EDA3}" type="presParOf" srcId="{8C1A60D2-BABB-4112-A1C5-F602EB05DFFC}" destId="{C10BC844-3D05-4B21-8516-BD3183F190EC}" srcOrd="2" destOrd="0" presId="urn:microsoft.com/office/officeart/2008/layout/VerticalCurvedList"/>
    <dgm:cxn modelId="{102FC366-2E0C-46C1-ACFC-6B5BA5A17099}" type="presParOf" srcId="{8C1A60D2-BABB-4112-A1C5-F602EB05DFFC}" destId="{2E7C00F3-997D-4335-BE46-6326F16B0504}" srcOrd="3" destOrd="0" presId="urn:microsoft.com/office/officeart/2008/layout/VerticalCurvedList"/>
    <dgm:cxn modelId="{96C749B9-E268-4D3E-A040-31FD0D992B91}" type="presParOf" srcId="{77DDCBFE-4EB4-4C7D-AACC-FCB8313CF5B4}" destId="{86B5E197-2879-4166-B947-87DD1EFE6A00}" srcOrd="1" destOrd="0" presId="urn:microsoft.com/office/officeart/2008/layout/VerticalCurvedList"/>
    <dgm:cxn modelId="{4366BA44-E186-411E-84D4-51FABF492F96}" type="presParOf" srcId="{77DDCBFE-4EB4-4C7D-AACC-FCB8313CF5B4}" destId="{39D25109-E5C6-42EF-9782-FC24C2DCCC39}" srcOrd="2" destOrd="0" presId="urn:microsoft.com/office/officeart/2008/layout/VerticalCurvedList"/>
    <dgm:cxn modelId="{B25D59BE-F809-4F52-803F-D2D8486989C8}" type="presParOf" srcId="{39D25109-E5C6-42EF-9782-FC24C2DCCC39}" destId="{C8D603BE-FDB6-49A7-92F3-B955DD2EBA04}" srcOrd="0" destOrd="0" presId="urn:microsoft.com/office/officeart/2008/layout/VerticalCurvedList"/>
    <dgm:cxn modelId="{C28ECF91-1C12-44B7-BFD5-8F2EC406217B}" type="presParOf" srcId="{77DDCBFE-4EB4-4C7D-AACC-FCB8313CF5B4}" destId="{51226925-8412-462F-B26B-E477FBC8806C}" srcOrd="3" destOrd="0" presId="urn:microsoft.com/office/officeart/2008/layout/VerticalCurvedList"/>
    <dgm:cxn modelId="{9287427D-F1BA-4DAC-8996-18A39261500A}" type="presParOf" srcId="{77DDCBFE-4EB4-4C7D-AACC-FCB8313CF5B4}" destId="{6C102BE5-EEBE-4670-AE4D-F31FD01E9C2C}" srcOrd="4" destOrd="0" presId="urn:microsoft.com/office/officeart/2008/layout/VerticalCurvedList"/>
    <dgm:cxn modelId="{B55C1A94-29C7-436A-9A4A-5F246F096B96}" type="presParOf" srcId="{6C102BE5-EEBE-4670-AE4D-F31FD01E9C2C}" destId="{37A38545-F978-4F2B-B0B2-78E4FC0F83B2}" srcOrd="0" destOrd="0" presId="urn:microsoft.com/office/officeart/2008/layout/VerticalCurvedList"/>
    <dgm:cxn modelId="{45992952-1352-4802-B90B-CF46FD9748D3}" type="presParOf" srcId="{77DDCBFE-4EB4-4C7D-AACC-FCB8313CF5B4}" destId="{671DD87D-EE6B-477C-BBF2-A5FFDD8A500B}" srcOrd="5" destOrd="0" presId="urn:microsoft.com/office/officeart/2008/layout/VerticalCurvedList"/>
    <dgm:cxn modelId="{6DC68921-00C8-418E-8EB3-C1ADFFCBAE78}" type="presParOf" srcId="{77DDCBFE-4EB4-4C7D-AACC-FCB8313CF5B4}" destId="{AD82221E-F99A-4C04-9585-A75B1EDB1B10}" srcOrd="6" destOrd="0" presId="urn:microsoft.com/office/officeart/2008/layout/VerticalCurvedList"/>
    <dgm:cxn modelId="{4C7067C8-D209-471B-A0BD-84656B32683F}" type="presParOf" srcId="{AD82221E-F99A-4C04-9585-A75B1EDB1B10}" destId="{A6E13E6D-49D4-4F87-A2B1-880A7A4FB172}" srcOrd="0" destOrd="0" presId="urn:microsoft.com/office/officeart/2008/layout/VerticalCurvedList"/>
    <dgm:cxn modelId="{B5292F73-9DDC-4DF1-8A36-B3E290D91748}" type="presParOf" srcId="{77DDCBFE-4EB4-4C7D-AACC-FCB8313CF5B4}" destId="{16FBBE21-9BDD-490E-830E-7119A65851EC}" srcOrd="7" destOrd="0" presId="urn:microsoft.com/office/officeart/2008/layout/VerticalCurvedList"/>
    <dgm:cxn modelId="{6188BD26-6924-4EDC-8B44-AE5544A6F21E}" type="presParOf" srcId="{77DDCBFE-4EB4-4C7D-AACC-FCB8313CF5B4}" destId="{0FDD26C4-052A-43D9-AB51-0A5EED1D4E07}" srcOrd="8" destOrd="0" presId="urn:microsoft.com/office/officeart/2008/layout/VerticalCurvedList"/>
    <dgm:cxn modelId="{EFFC293D-565F-4D55-AFF2-789ABDB66852}" type="presParOf" srcId="{0FDD26C4-052A-43D9-AB51-0A5EED1D4E07}" destId="{B8CB203A-79E2-42C8-86F3-08EDE2EB453E}" srcOrd="0" destOrd="0" presId="urn:microsoft.com/office/officeart/2008/layout/VerticalCurvedList"/>
    <dgm:cxn modelId="{C1A2EE78-E672-4D81-B65C-9080E3568B26}" type="presParOf" srcId="{77DDCBFE-4EB4-4C7D-AACC-FCB8313CF5B4}" destId="{6953C6BD-39B2-4B48-8C1D-C1437D4B7CEC}" srcOrd="9" destOrd="0" presId="urn:microsoft.com/office/officeart/2008/layout/VerticalCurvedList"/>
    <dgm:cxn modelId="{CD2128EE-7B85-4112-8A1A-F52AEA42D463}" type="presParOf" srcId="{77DDCBFE-4EB4-4C7D-AACC-FCB8313CF5B4}" destId="{8C87CFEF-156B-4C5F-B407-6E2CD006EFA3}" srcOrd="10" destOrd="0" presId="urn:microsoft.com/office/officeart/2008/layout/VerticalCurvedList"/>
    <dgm:cxn modelId="{162F7341-17B3-485D-BD39-739E1ECD5FD3}" type="presParOf" srcId="{8C87CFEF-156B-4C5F-B407-6E2CD006EFA3}" destId="{DBB068D5-D5C7-4DD4-AFAB-77DD99B9AA98}" srcOrd="0" destOrd="0" presId="urn:microsoft.com/office/officeart/2008/layout/VerticalCurvedList"/>
  </dgm:cxnLst>
  <dgm:bg>
    <a:gradFill>
      <a:gsLst>
        <a:gs pos="0">
          <a:schemeClr val="tx2">
            <a:lumMod val="60000"/>
            <a:lumOff val="40000"/>
          </a:schemeClr>
        </a:gs>
        <a:gs pos="58400">
          <a:srgbClr val="EBD9AA"/>
        </a:gs>
        <a:gs pos="88000">
          <a:schemeClr val="accent1">
            <a:lumMod val="45000"/>
            <a:lumOff val="55000"/>
          </a:schemeClr>
        </a:gs>
        <a:gs pos="36000">
          <a:schemeClr val="accent1">
            <a:lumMod val="45000"/>
            <a:lumOff val="55000"/>
          </a:schemeClr>
        </a:gs>
        <a:gs pos="100000">
          <a:schemeClr val="accent1">
            <a:lumMod val="30000"/>
            <a:lumOff val="70000"/>
          </a:schemeClr>
        </a:gs>
      </a:gsLst>
      <a:path path="circle">
        <a:fillToRect l="100000" t="100000"/>
      </a:path>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22EB0-12E7-4D58-8761-6ED9FA932C13}">
      <dsp:nvSpPr>
        <dsp:cNvPr id="0" name=""/>
        <dsp:cNvSpPr/>
      </dsp:nvSpPr>
      <dsp:spPr>
        <a:xfrm>
          <a:off x="3245591" y="534"/>
          <a:ext cx="1634699" cy="163469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Seamless Audio/Video Consultation</a:t>
          </a:r>
        </a:p>
      </dsp:txBody>
      <dsp:txXfrm>
        <a:off x="3484987" y="239930"/>
        <a:ext cx="1155907" cy="1155907"/>
      </dsp:txXfrm>
    </dsp:sp>
    <dsp:sp modelId="{84BA0436-FEE5-468F-9C00-DC5A3703DD88}">
      <dsp:nvSpPr>
        <dsp:cNvPr id="0" name=""/>
        <dsp:cNvSpPr/>
      </dsp:nvSpPr>
      <dsp:spPr>
        <a:xfrm rot="2160000">
          <a:off x="4828976" y="1256975"/>
          <a:ext cx="436010" cy="55171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841467" y="1328875"/>
        <a:ext cx="305207" cy="331026"/>
      </dsp:txXfrm>
    </dsp:sp>
    <dsp:sp modelId="{FF0033E9-AB47-4504-BD96-DCBA593A9CCE}">
      <dsp:nvSpPr>
        <dsp:cNvPr id="0" name=""/>
        <dsp:cNvSpPr/>
      </dsp:nvSpPr>
      <dsp:spPr>
        <a:xfrm>
          <a:off x="5233637" y="1444934"/>
          <a:ext cx="1634699" cy="1634699"/>
        </a:xfrm>
        <a:prstGeom prst="ellipse">
          <a:avLst/>
        </a:prstGeom>
        <a:solidFill>
          <a:schemeClr val="accent5">
            <a:hueOff val="-2685773"/>
            <a:satOff val="12710"/>
            <a:lumOff val="18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tx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Share the medical Docs (Upload/Download) feature</a:t>
          </a:r>
        </a:p>
      </dsp:txBody>
      <dsp:txXfrm>
        <a:off x="5473033" y="1684330"/>
        <a:ext cx="1155907" cy="1155907"/>
      </dsp:txXfrm>
    </dsp:sp>
    <dsp:sp modelId="{62B2A83F-F800-4D6D-A9CD-DD9A3F211A4F}">
      <dsp:nvSpPr>
        <dsp:cNvPr id="0" name=""/>
        <dsp:cNvSpPr/>
      </dsp:nvSpPr>
      <dsp:spPr>
        <a:xfrm rot="6454073">
          <a:off x="5471139" y="3140090"/>
          <a:ext cx="429192" cy="551710"/>
        </a:xfrm>
        <a:prstGeom prst="rightArrow">
          <a:avLst>
            <a:gd name="adj1" fmla="val 60000"/>
            <a:gd name="adj2" fmla="val 50000"/>
          </a:avLst>
        </a:prstGeom>
        <a:solidFill>
          <a:schemeClr val="accent5">
            <a:hueOff val="-2685773"/>
            <a:satOff val="12710"/>
            <a:lumOff val="18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554950" y="3189056"/>
        <a:ext cx="300434" cy="331026"/>
      </dsp:txXfrm>
    </dsp:sp>
    <dsp:sp modelId="{BEBD3533-3730-484F-B116-45BC07C82372}">
      <dsp:nvSpPr>
        <dsp:cNvPr id="0" name=""/>
        <dsp:cNvSpPr/>
      </dsp:nvSpPr>
      <dsp:spPr>
        <a:xfrm>
          <a:off x="4495801" y="3775418"/>
          <a:ext cx="1634699" cy="1634699"/>
        </a:xfrm>
        <a:prstGeom prst="ellipse">
          <a:avLst/>
        </a:prstGeom>
        <a:solidFill>
          <a:schemeClr val="accent5">
            <a:hueOff val="-5371545"/>
            <a:satOff val="25420"/>
            <a:lumOff val="36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SMS intimation to Patients at every step</a:t>
          </a:r>
        </a:p>
      </dsp:txBody>
      <dsp:txXfrm>
        <a:off x="4735197" y="4014814"/>
        <a:ext cx="1155907" cy="1155907"/>
      </dsp:txXfrm>
    </dsp:sp>
    <dsp:sp modelId="{BBC898E4-9B4E-431D-8B3A-85F7B0C8F370}">
      <dsp:nvSpPr>
        <dsp:cNvPr id="0" name=""/>
        <dsp:cNvSpPr/>
      </dsp:nvSpPr>
      <dsp:spPr>
        <a:xfrm rot="10790842">
          <a:off x="3862656" y="4320180"/>
          <a:ext cx="447425" cy="551710"/>
        </a:xfrm>
        <a:prstGeom prst="rightArrow">
          <a:avLst>
            <a:gd name="adj1" fmla="val 60000"/>
            <a:gd name="adj2" fmla="val 50000"/>
          </a:avLst>
        </a:prstGeom>
        <a:solidFill>
          <a:schemeClr val="accent5">
            <a:hueOff val="-5371545"/>
            <a:satOff val="25420"/>
            <a:lumOff val="36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996883" y="4430343"/>
        <a:ext cx="313198" cy="331026"/>
      </dsp:txXfrm>
    </dsp:sp>
    <dsp:sp modelId="{1FD8D16B-9D58-4594-BCAE-9313D7BD1F3F}">
      <dsp:nvSpPr>
        <dsp:cNvPr id="0" name=""/>
        <dsp:cNvSpPr/>
      </dsp:nvSpPr>
      <dsp:spPr>
        <a:xfrm>
          <a:off x="2016912" y="3782022"/>
          <a:ext cx="1634699" cy="1634699"/>
        </a:xfrm>
        <a:prstGeom prst="ellipse">
          <a:avLst/>
        </a:prstGeom>
        <a:solidFill>
          <a:schemeClr val="accent5">
            <a:hueOff val="-8057318"/>
            <a:satOff val="38131"/>
            <a:lumOff val="54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Available via message web link and Mobile App</a:t>
          </a:r>
        </a:p>
      </dsp:txBody>
      <dsp:txXfrm>
        <a:off x="2256308" y="4021418"/>
        <a:ext cx="1155907" cy="1155907"/>
      </dsp:txXfrm>
    </dsp:sp>
    <dsp:sp modelId="{4A8247A5-2634-4813-887B-CBC2B7E4818D}">
      <dsp:nvSpPr>
        <dsp:cNvPr id="0" name=""/>
        <dsp:cNvSpPr/>
      </dsp:nvSpPr>
      <dsp:spPr>
        <a:xfrm rot="15120000">
          <a:off x="2240386" y="3166708"/>
          <a:ext cx="436010" cy="551710"/>
        </a:xfrm>
        <a:prstGeom prst="rightArrow">
          <a:avLst>
            <a:gd name="adj1" fmla="val 60000"/>
            <a:gd name="adj2" fmla="val 50000"/>
          </a:avLst>
        </a:prstGeom>
        <a:solidFill>
          <a:schemeClr val="accent5">
            <a:hueOff val="-8057318"/>
            <a:satOff val="38131"/>
            <a:lumOff val="54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325998" y="3339251"/>
        <a:ext cx="305207" cy="331026"/>
      </dsp:txXfrm>
    </dsp:sp>
    <dsp:sp modelId="{2D3DFF8E-7162-43AC-BEE8-1520BF99F22C}">
      <dsp:nvSpPr>
        <dsp:cNvPr id="0" name=""/>
        <dsp:cNvSpPr/>
      </dsp:nvSpPr>
      <dsp:spPr>
        <a:xfrm>
          <a:off x="1257546" y="1444934"/>
          <a:ext cx="1634699" cy="1634699"/>
        </a:xfrm>
        <a:prstGeom prst="ellipse">
          <a:avLst/>
        </a:prstGeom>
        <a:solidFill>
          <a:schemeClr val="accent5">
            <a:hueOff val="-10743091"/>
            <a:satOff val="50841"/>
            <a:lumOff val="7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Integrated with payment Gateway solution</a:t>
          </a:r>
        </a:p>
      </dsp:txBody>
      <dsp:txXfrm>
        <a:off x="1496942" y="1684330"/>
        <a:ext cx="1155907" cy="1155907"/>
      </dsp:txXfrm>
    </dsp:sp>
    <dsp:sp modelId="{B7604338-8256-40F5-A880-51941D7BFE41}">
      <dsp:nvSpPr>
        <dsp:cNvPr id="0" name=""/>
        <dsp:cNvSpPr/>
      </dsp:nvSpPr>
      <dsp:spPr>
        <a:xfrm rot="19440000">
          <a:off x="2840930" y="1271481"/>
          <a:ext cx="436010" cy="551710"/>
        </a:xfrm>
        <a:prstGeom prst="rightArrow">
          <a:avLst>
            <a:gd name="adj1" fmla="val 60000"/>
            <a:gd name="adj2" fmla="val 50000"/>
          </a:avLst>
        </a:prstGeom>
        <a:solidFill>
          <a:schemeClr val="accent5">
            <a:hueOff val="-10743091"/>
            <a:satOff val="50841"/>
            <a:lumOff val="72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853421" y="1420265"/>
        <a:ext cx="305207" cy="331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7FB74-CFD1-4EBF-898A-84074E987D2F}">
      <dsp:nvSpPr>
        <dsp:cNvPr id="0" name=""/>
        <dsp:cNvSpPr/>
      </dsp:nvSpPr>
      <dsp:spPr>
        <a:xfrm rot="5400000">
          <a:off x="-271661" y="293361"/>
          <a:ext cx="1723368" cy="1136315"/>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Times New Roman" panose="02020603050405020304" pitchFamily="18" charset="0"/>
              <a:cs typeface="Times New Roman" panose="02020603050405020304" pitchFamily="18" charset="0"/>
            </a:rPr>
            <a:t>Feasibility</a:t>
          </a:r>
        </a:p>
      </dsp:txBody>
      <dsp:txXfrm rot="-5400000">
        <a:off x="21866" y="567993"/>
        <a:ext cx="1136315" cy="587053"/>
      </dsp:txXfrm>
    </dsp:sp>
    <dsp:sp modelId="{3452F729-EDC6-4387-982D-442824752F57}">
      <dsp:nvSpPr>
        <dsp:cNvPr id="0" name=""/>
        <dsp:cNvSpPr/>
      </dsp:nvSpPr>
      <dsp:spPr>
        <a:xfrm rot="5400000">
          <a:off x="6116965" y="-4844858"/>
          <a:ext cx="1133396" cy="1090384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Teleconsultation saved a significant amount of time and money.
Appointments for Teleconsultation were scheduled on time, with no waiting in line.
Teleconsultation was considered "less stressful" than going to the hospital.</a:t>
          </a:r>
        </a:p>
      </dsp:txBody>
      <dsp:txXfrm rot="-5400000">
        <a:off x="1231741" y="95694"/>
        <a:ext cx="10848517" cy="1022740"/>
      </dsp:txXfrm>
    </dsp:sp>
    <dsp:sp modelId="{BE1B1C77-9ADA-4E2F-A37D-BF43F5797BB1}">
      <dsp:nvSpPr>
        <dsp:cNvPr id="0" name=""/>
        <dsp:cNvSpPr/>
      </dsp:nvSpPr>
      <dsp:spPr>
        <a:xfrm rot="5400000">
          <a:off x="-244314" y="2093275"/>
          <a:ext cx="1723368" cy="123474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Times New Roman" panose="02020603050405020304" pitchFamily="18" charset="0"/>
              <a:cs typeface="Times New Roman" panose="02020603050405020304" pitchFamily="18" charset="0"/>
            </a:rPr>
            <a:t>Benefits</a:t>
          </a:r>
        </a:p>
      </dsp:txBody>
      <dsp:txXfrm rot="-5400000">
        <a:off x="0" y="2466331"/>
        <a:ext cx="1234740" cy="488628"/>
      </dsp:txXfrm>
    </dsp:sp>
    <dsp:sp modelId="{EE03528F-1CA1-4A63-9A7B-201AECDC4699}">
      <dsp:nvSpPr>
        <dsp:cNvPr id="0" name=""/>
        <dsp:cNvSpPr/>
      </dsp:nvSpPr>
      <dsp:spPr>
        <a:xfrm rot="5400000">
          <a:off x="5703891" y="-2852345"/>
          <a:ext cx="2084440" cy="10866125"/>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endParaRPr lang="en-US" sz="1800" kern="1200" dirty="0">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Participant's clinical information can be accessed from Mobile Application. 
Video consultations have the potential to lessen the risk of misunderstandings.
Patients and users have the access to submit feedback during their Teleconsultation appointment.</a:t>
          </a:r>
        </a:p>
      </dsp:txBody>
      <dsp:txXfrm rot="-5400000">
        <a:off x="1313049" y="1640251"/>
        <a:ext cx="10764371" cy="1880932"/>
      </dsp:txXfrm>
    </dsp:sp>
    <dsp:sp modelId="{80E2350D-60AD-45AC-A999-02B7DA2CC0F2}">
      <dsp:nvSpPr>
        <dsp:cNvPr id="0" name=""/>
        <dsp:cNvSpPr/>
      </dsp:nvSpPr>
      <dsp:spPr>
        <a:xfrm rot="5400000">
          <a:off x="-232003" y="3855407"/>
          <a:ext cx="1723368" cy="1159576"/>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Times New Roman" panose="02020603050405020304" pitchFamily="18" charset="0"/>
              <a:cs typeface="Times New Roman" panose="02020603050405020304" pitchFamily="18" charset="0"/>
            </a:rPr>
            <a:t>Challenges</a:t>
          </a:r>
        </a:p>
      </dsp:txBody>
      <dsp:txXfrm rot="-5400000">
        <a:off x="49893" y="4153299"/>
        <a:ext cx="1159576" cy="563792"/>
      </dsp:txXfrm>
    </dsp:sp>
    <dsp:sp modelId="{2ACB3A9D-91AD-48CE-953D-6BBEEF248D2C}">
      <dsp:nvSpPr>
        <dsp:cNvPr id="0" name=""/>
        <dsp:cNvSpPr/>
      </dsp:nvSpPr>
      <dsp:spPr>
        <a:xfrm rot="5400000">
          <a:off x="6151233" y="-914148"/>
          <a:ext cx="1133396" cy="1094178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Teleconsultation services may be less useful than face-to-face consultation</a:t>
          </a:r>
        </a:p>
        <a:p>
          <a:pPr marL="228600" lvl="1" indent="-228600" algn="just"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Issues with Data Connectivity</a:t>
          </a:r>
        </a:p>
      </dsp:txBody>
      <dsp:txXfrm rot="-5400000">
        <a:off x="1247038" y="4045375"/>
        <a:ext cx="10886458" cy="1022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5171D-DE3E-4587-A849-21688C3E58BD}">
      <dsp:nvSpPr>
        <dsp:cNvPr id="0" name=""/>
        <dsp:cNvSpPr/>
      </dsp:nvSpPr>
      <dsp:spPr>
        <a:xfrm>
          <a:off x="-6007769" y="-919287"/>
          <a:ext cx="7151873" cy="7151873"/>
        </a:xfrm>
        <a:prstGeom prst="blockArc">
          <a:avLst>
            <a:gd name="adj1" fmla="val 18900000"/>
            <a:gd name="adj2" fmla="val 2700000"/>
            <a:gd name="adj3" fmla="val 302"/>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B5E197-2879-4166-B947-87DD1EFE6A00}">
      <dsp:nvSpPr>
        <dsp:cNvPr id="0" name=""/>
        <dsp:cNvSpPr/>
      </dsp:nvSpPr>
      <dsp:spPr>
        <a:xfrm>
          <a:off x="499981" y="331974"/>
          <a:ext cx="11261271" cy="66437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348" tIns="50800" rIns="50800" bIns="5080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kern="1200" dirty="0">
              <a:latin typeface="Times New Roman" panose="02020603050405020304" pitchFamily="18" charset="0"/>
              <a:cs typeface="Times New Roman" panose="02020603050405020304" pitchFamily="18" charset="0"/>
            </a:rPr>
            <a:t>Teleconsultation must be leveraged not just for COVID-19 but across as many healthcare programs to bring in faster test reports and better data management</a:t>
          </a:r>
          <a:r>
            <a:rPr lang="en-US" sz="2000" kern="1200" dirty="0"/>
            <a:t>.</a:t>
          </a:r>
        </a:p>
      </dsp:txBody>
      <dsp:txXfrm>
        <a:off x="499981" y="331974"/>
        <a:ext cx="11261271" cy="664374"/>
      </dsp:txXfrm>
    </dsp:sp>
    <dsp:sp modelId="{C8D603BE-FDB6-49A7-92F3-B955DD2EBA04}">
      <dsp:nvSpPr>
        <dsp:cNvPr id="0" name=""/>
        <dsp:cNvSpPr/>
      </dsp:nvSpPr>
      <dsp:spPr>
        <a:xfrm>
          <a:off x="84746" y="248928"/>
          <a:ext cx="830468" cy="83046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226925-8412-462F-B26B-E477FBC8806C}">
      <dsp:nvSpPr>
        <dsp:cNvPr id="0" name=""/>
        <dsp:cNvSpPr/>
      </dsp:nvSpPr>
      <dsp:spPr>
        <a:xfrm>
          <a:off x="976052" y="1328218"/>
          <a:ext cx="10785199" cy="66437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348" tIns="50800" rIns="50800" bIns="5080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kern="1200" dirty="0">
              <a:latin typeface="Times New Roman" panose="02020603050405020304" pitchFamily="18" charset="0"/>
              <a:cs typeface="Times New Roman" panose="02020603050405020304" pitchFamily="18" charset="0"/>
            </a:rPr>
            <a:t>There should be a proper protocol for training the end- users as well as the setting of the use of Teleconsultation Mobile application</a:t>
          </a:r>
          <a:r>
            <a:rPr lang="en-US" sz="2000" kern="1200" dirty="0"/>
            <a:t>.</a:t>
          </a:r>
        </a:p>
      </dsp:txBody>
      <dsp:txXfrm>
        <a:off x="976052" y="1328218"/>
        <a:ext cx="10785199" cy="664374"/>
      </dsp:txXfrm>
    </dsp:sp>
    <dsp:sp modelId="{37A38545-F978-4F2B-B0B2-78E4FC0F83B2}">
      <dsp:nvSpPr>
        <dsp:cNvPr id="0" name=""/>
        <dsp:cNvSpPr/>
      </dsp:nvSpPr>
      <dsp:spPr>
        <a:xfrm>
          <a:off x="560818" y="1245171"/>
          <a:ext cx="830468" cy="83046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1DD87D-EE6B-477C-BBF2-A5FFDD8A500B}">
      <dsp:nvSpPr>
        <dsp:cNvPr id="0" name=""/>
        <dsp:cNvSpPr/>
      </dsp:nvSpPr>
      <dsp:spPr>
        <a:xfrm>
          <a:off x="1122168" y="2324462"/>
          <a:ext cx="10639083" cy="66437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348" tIns="50800" rIns="50800" bIns="5080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kern="1200" dirty="0">
              <a:latin typeface="Times New Roman" panose="02020603050405020304" pitchFamily="18" charset="0"/>
              <a:cs typeface="Times New Roman" panose="02020603050405020304" pitchFamily="18" charset="0"/>
            </a:rPr>
            <a:t>There is a prime need to have a proper Data connectivity and confidentiality maintained even in the remote areas as well as urban areas.</a:t>
          </a:r>
        </a:p>
      </dsp:txBody>
      <dsp:txXfrm>
        <a:off x="1122168" y="2324462"/>
        <a:ext cx="10639083" cy="664374"/>
      </dsp:txXfrm>
    </dsp:sp>
    <dsp:sp modelId="{A6E13E6D-49D4-4F87-A2B1-880A7A4FB172}">
      <dsp:nvSpPr>
        <dsp:cNvPr id="0" name=""/>
        <dsp:cNvSpPr/>
      </dsp:nvSpPr>
      <dsp:spPr>
        <a:xfrm>
          <a:off x="706934" y="2241415"/>
          <a:ext cx="830468" cy="83046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FBBE21-9BDD-490E-830E-7119A65851EC}">
      <dsp:nvSpPr>
        <dsp:cNvPr id="0" name=""/>
        <dsp:cNvSpPr/>
      </dsp:nvSpPr>
      <dsp:spPr>
        <a:xfrm>
          <a:off x="976052" y="3320705"/>
          <a:ext cx="10785199" cy="66437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348"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i="0" kern="1200" dirty="0">
              <a:latin typeface="Times New Roman" panose="02020603050405020304" pitchFamily="18" charset="0"/>
              <a:cs typeface="Times New Roman" panose="02020603050405020304" pitchFamily="18" charset="0"/>
            </a:rPr>
            <a:t>Indian Healthcare System should provide the necessary push to use the Teleconsultation services in Remote Areas</a:t>
          </a:r>
          <a:endParaRPr lang="en-US" sz="2000" kern="1200" dirty="0">
            <a:latin typeface="Times New Roman" panose="02020603050405020304" pitchFamily="18" charset="0"/>
            <a:cs typeface="Times New Roman" panose="02020603050405020304" pitchFamily="18" charset="0"/>
          </a:endParaRPr>
        </a:p>
      </dsp:txBody>
      <dsp:txXfrm>
        <a:off x="976052" y="3320705"/>
        <a:ext cx="10785199" cy="664374"/>
      </dsp:txXfrm>
    </dsp:sp>
    <dsp:sp modelId="{B8CB203A-79E2-42C8-86F3-08EDE2EB453E}">
      <dsp:nvSpPr>
        <dsp:cNvPr id="0" name=""/>
        <dsp:cNvSpPr/>
      </dsp:nvSpPr>
      <dsp:spPr>
        <a:xfrm>
          <a:off x="560818" y="3237658"/>
          <a:ext cx="830468" cy="83046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53C6BD-39B2-4B48-8C1D-C1437D4B7CEC}">
      <dsp:nvSpPr>
        <dsp:cNvPr id="0" name=""/>
        <dsp:cNvSpPr/>
      </dsp:nvSpPr>
      <dsp:spPr>
        <a:xfrm>
          <a:off x="499981" y="4316949"/>
          <a:ext cx="11261271" cy="66437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7348" tIns="50800" rIns="50800" bIns="5080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kern="1200" dirty="0">
              <a:latin typeface="Times New Roman" panose="02020603050405020304" pitchFamily="18" charset="0"/>
              <a:cs typeface="Times New Roman" panose="02020603050405020304" pitchFamily="18" charset="0"/>
            </a:rPr>
            <a:t> Teleconsultation should be deployed on a larger and appropriate sample size to prove the accuracy and efficiency of its services</a:t>
          </a:r>
          <a:r>
            <a:rPr lang="en-US" sz="2100" kern="1200" dirty="0">
              <a:latin typeface="Times New Roman" panose="02020603050405020304" pitchFamily="18" charset="0"/>
              <a:cs typeface="Times New Roman" panose="02020603050405020304" pitchFamily="18" charset="0"/>
            </a:rPr>
            <a:t>.</a:t>
          </a:r>
        </a:p>
      </dsp:txBody>
      <dsp:txXfrm>
        <a:off x="499981" y="4316949"/>
        <a:ext cx="11261271" cy="664374"/>
      </dsp:txXfrm>
    </dsp:sp>
    <dsp:sp modelId="{DBB068D5-D5C7-4DD4-AFAB-77DD99B9AA98}">
      <dsp:nvSpPr>
        <dsp:cNvPr id="0" name=""/>
        <dsp:cNvSpPr/>
      </dsp:nvSpPr>
      <dsp:spPr>
        <a:xfrm>
          <a:off x="84746" y="4233902"/>
          <a:ext cx="830468" cy="83046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19-Jun-21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2</a:t>
            </a:fld>
            <a:endParaRPr lang="en-US"/>
          </a:p>
        </p:txBody>
      </p:sp>
    </p:spTree>
    <p:extLst>
      <p:ext uri="{BB962C8B-B14F-4D97-AF65-F5344CB8AC3E}">
        <p14:creationId xmlns:p14="http://schemas.microsoft.com/office/powerpoint/2010/main" val="252526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a:t>
            </a:fld>
            <a:endParaRPr lang="en-US"/>
          </a:p>
        </p:txBody>
      </p:sp>
    </p:spTree>
    <p:extLst>
      <p:ext uri="{BB962C8B-B14F-4D97-AF65-F5344CB8AC3E}">
        <p14:creationId xmlns:p14="http://schemas.microsoft.com/office/powerpoint/2010/main" val="3526606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4</a:t>
            </a:fld>
            <a:endParaRPr lang="en-US"/>
          </a:p>
        </p:txBody>
      </p:sp>
    </p:spTree>
    <p:extLst>
      <p:ext uri="{BB962C8B-B14F-4D97-AF65-F5344CB8AC3E}">
        <p14:creationId xmlns:p14="http://schemas.microsoft.com/office/powerpoint/2010/main" val="1322521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5</a:t>
            </a:fld>
            <a:endParaRPr lang="en-US"/>
          </a:p>
        </p:txBody>
      </p:sp>
    </p:spTree>
    <p:extLst>
      <p:ext uri="{BB962C8B-B14F-4D97-AF65-F5344CB8AC3E}">
        <p14:creationId xmlns:p14="http://schemas.microsoft.com/office/powerpoint/2010/main" val="2741657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8</a:t>
            </a:fld>
            <a:endParaRPr lang="en-US"/>
          </a:p>
        </p:txBody>
      </p:sp>
    </p:spTree>
    <p:extLst>
      <p:ext uri="{BB962C8B-B14F-4D97-AF65-F5344CB8AC3E}">
        <p14:creationId xmlns:p14="http://schemas.microsoft.com/office/powerpoint/2010/main" val="629549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9</a:t>
            </a:fld>
            <a:endParaRPr lang="en-US"/>
          </a:p>
        </p:txBody>
      </p:sp>
    </p:spTree>
    <p:extLst>
      <p:ext uri="{BB962C8B-B14F-4D97-AF65-F5344CB8AC3E}">
        <p14:creationId xmlns:p14="http://schemas.microsoft.com/office/powerpoint/2010/main" val="574708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11</a:t>
            </a:fld>
            <a:endParaRPr lang="en-US"/>
          </a:p>
        </p:txBody>
      </p:sp>
    </p:spTree>
    <p:extLst>
      <p:ext uri="{BB962C8B-B14F-4D97-AF65-F5344CB8AC3E}">
        <p14:creationId xmlns:p14="http://schemas.microsoft.com/office/powerpoint/2010/main" val="167453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12</a:t>
            </a:fld>
            <a:endParaRPr lang="en-US"/>
          </a:p>
        </p:txBody>
      </p:sp>
    </p:spTree>
    <p:extLst>
      <p:ext uri="{BB962C8B-B14F-4D97-AF65-F5344CB8AC3E}">
        <p14:creationId xmlns:p14="http://schemas.microsoft.com/office/powerpoint/2010/main" val="322643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8745AF1-587F-47CC-9064-09FF7F1240EA}"/>
              </a:ext>
            </a:extLst>
          </p:cNvPr>
          <p:cNvSpPr>
            <a:spLocks noGrp="1"/>
          </p:cNvSpPr>
          <p:nvPr>
            <p:ph type="pic" sz="quarter" idx="13"/>
          </p:nvPr>
        </p:nvSpPr>
        <p:spPr>
          <a:xfrm>
            <a:off x="0" y="0"/>
            <a:ext cx="12188825" cy="6858000"/>
          </a:xfrm>
        </p:spPr>
        <p:txBody>
          <a:bodyPr anchor="ctr"/>
          <a:lstStyle>
            <a:lvl1pPr marL="0" indent="0" algn="ctr">
              <a:buFontTx/>
              <a:buNone/>
              <a:defRPr/>
            </a:lvl1pPr>
          </a:lstStyle>
          <a:p>
            <a:endParaRPr lang="en-IN"/>
          </a:p>
        </p:txBody>
      </p:sp>
      <p:sp>
        <p:nvSpPr>
          <p:cNvPr id="2" name="Title 1"/>
          <p:cNvSpPr>
            <a:spLocks noGrp="1"/>
          </p:cNvSpPr>
          <p:nvPr>
            <p:ph type="ctrTitle"/>
          </p:nvPr>
        </p:nvSpPr>
        <p:spPr>
          <a:xfrm>
            <a:off x="914162" y="4194720"/>
            <a:ext cx="10360501" cy="610820"/>
          </a:xfrm>
        </p:spPr>
        <p:txBody>
          <a:bodyPr>
            <a:noAutofit/>
          </a:bodyPr>
          <a:lstStyle>
            <a:lvl1pPr algn="ctr">
              <a:defRPr lang="en-US" sz="6600" b="1" kern="120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902435" y="4752792"/>
            <a:ext cx="10383954" cy="764440"/>
          </a:xfrm>
        </p:spPr>
        <p:txBody>
          <a:bodyPr>
            <a:normAutofit/>
          </a:bodyPr>
          <a:lstStyle>
            <a:lvl1pPr marL="0" indent="0" algn="ctr">
              <a:buNone/>
              <a:defRPr lang="en-US" sz="2400" kern="120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19-Jun-21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1741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us ">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9D12C68-5B89-4EDB-A2B3-7F8A32E8939D}"/>
              </a:ext>
            </a:extLst>
          </p:cNvPr>
          <p:cNvSpPr>
            <a:spLocks noGrp="1"/>
          </p:cNvSpPr>
          <p:nvPr>
            <p:ph type="pic" sz="quarter" idx="14"/>
          </p:nvPr>
        </p:nvSpPr>
        <p:spPr>
          <a:xfrm>
            <a:off x="5266865" y="252248"/>
            <a:ext cx="6671992" cy="6353504"/>
          </a:xfrm>
          <a:custGeom>
            <a:avLst/>
            <a:gdLst>
              <a:gd name="connsiteX0" fmla="*/ 1196196 w 4064282"/>
              <a:gd name="connsiteY0" fmla="*/ 347059 h 3870274"/>
              <a:gd name="connsiteX1" fmla="*/ 2392391 w 4064282"/>
              <a:gd name="connsiteY1" fmla="*/ 1543254 h 3870274"/>
              <a:gd name="connsiteX2" fmla="*/ 2019056 w 4064282"/>
              <a:gd name="connsiteY2" fmla="*/ 1916589 h 3870274"/>
              <a:gd name="connsiteX3" fmla="*/ 2064605 w 4064282"/>
              <a:gd name="connsiteY3" fmla="*/ 1962138 h 3870274"/>
              <a:gd name="connsiteX4" fmla="*/ 2868087 w 4064282"/>
              <a:gd name="connsiteY4" fmla="*/ 1158656 h 3870274"/>
              <a:gd name="connsiteX5" fmla="*/ 4064282 w 4064282"/>
              <a:gd name="connsiteY5" fmla="*/ 2354851 h 3870274"/>
              <a:gd name="connsiteX6" fmla="*/ 2868087 w 4064282"/>
              <a:gd name="connsiteY6" fmla="*/ 3551045 h 3870274"/>
              <a:gd name="connsiteX7" fmla="*/ 2383834 w 4064282"/>
              <a:gd name="connsiteY7" fmla="*/ 3066793 h 3870274"/>
              <a:gd name="connsiteX8" fmla="*/ 1580352 w 4064282"/>
              <a:gd name="connsiteY8" fmla="*/ 3870274 h 3870274"/>
              <a:gd name="connsiteX9" fmla="*/ 384156 w 4064282"/>
              <a:gd name="connsiteY9" fmla="*/ 2674080 h 3870274"/>
              <a:gd name="connsiteX10" fmla="*/ 757492 w 4064282"/>
              <a:gd name="connsiteY10" fmla="*/ 2300745 h 3870274"/>
              <a:gd name="connsiteX11" fmla="*/ 0 w 4064282"/>
              <a:gd name="connsiteY11" fmla="*/ 1543254 h 3870274"/>
              <a:gd name="connsiteX12" fmla="*/ 2443501 w 4064282"/>
              <a:gd name="connsiteY12" fmla="*/ 0 h 3870274"/>
              <a:gd name="connsiteX13" fmla="*/ 3197460 w 4064282"/>
              <a:gd name="connsiteY13" fmla="*/ 753959 h 3870274"/>
              <a:gd name="connsiteX14" fmla="*/ 2443501 w 4064282"/>
              <a:gd name="connsiteY14" fmla="*/ 1507917 h 3870274"/>
              <a:gd name="connsiteX15" fmla="*/ 1689542 w 4064282"/>
              <a:gd name="connsiteY15" fmla="*/ 753959 h 387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64282" h="3870274">
                <a:moveTo>
                  <a:pt x="1196196" y="347059"/>
                </a:moveTo>
                <a:lnTo>
                  <a:pt x="2392391" y="1543254"/>
                </a:lnTo>
                <a:lnTo>
                  <a:pt x="2019056" y="1916589"/>
                </a:lnTo>
                <a:lnTo>
                  <a:pt x="2064605" y="1962138"/>
                </a:lnTo>
                <a:lnTo>
                  <a:pt x="2868087" y="1158656"/>
                </a:lnTo>
                <a:lnTo>
                  <a:pt x="4064282" y="2354851"/>
                </a:lnTo>
                <a:lnTo>
                  <a:pt x="2868087" y="3551045"/>
                </a:lnTo>
                <a:lnTo>
                  <a:pt x="2383834" y="3066793"/>
                </a:lnTo>
                <a:lnTo>
                  <a:pt x="1580352" y="3870274"/>
                </a:lnTo>
                <a:lnTo>
                  <a:pt x="384156" y="2674080"/>
                </a:lnTo>
                <a:lnTo>
                  <a:pt x="757492" y="2300745"/>
                </a:lnTo>
                <a:lnTo>
                  <a:pt x="0" y="1543254"/>
                </a:lnTo>
                <a:close/>
                <a:moveTo>
                  <a:pt x="2443501" y="0"/>
                </a:moveTo>
                <a:lnTo>
                  <a:pt x="3197460" y="753959"/>
                </a:lnTo>
                <a:lnTo>
                  <a:pt x="2443501" y="1507917"/>
                </a:lnTo>
                <a:lnTo>
                  <a:pt x="1689542" y="753959"/>
                </a:lnTo>
                <a:close/>
              </a:path>
            </a:pathLst>
          </a:custGeom>
          <a:solidFill>
            <a:schemeClr val="accent4"/>
          </a:solidFill>
        </p:spPr>
        <p:txBody>
          <a:bodyPr wrap="square" anchor="ctr">
            <a:noAutofit/>
          </a:bodyPr>
          <a:lstStyle>
            <a:lvl1pPr marL="0" indent="0" algn="ctr">
              <a:buFontTx/>
              <a:buNone/>
              <a:defRPr sz="2400">
                <a:latin typeface="Arial" panose="020B0604020202020204" pitchFamily="34" charset="0"/>
                <a:cs typeface="Arial" panose="020B0604020202020204" pitchFamily="34" charset="0"/>
              </a:defRPr>
            </a:lvl1pPr>
          </a:lstStyle>
          <a:p>
            <a:endParaRPr lang="en-IN" dirty="0"/>
          </a:p>
        </p:txBody>
      </p:sp>
      <p:sp>
        <p:nvSpPr>
          <p:cNvPr id="14" name="Slide Number Placeholder 4">
            <a:extLst>
              <a:ext uri="{FF2B5EF4-FFF2-40B4-BE49-F238E27FC236}">
                <a16:creationId xmlns:a16="http://schemas.microsoft.com/office/drawing/2014/main" id="{A08C02D2-8AAA-4067-901C-B8CE80A50F8B}"/>
              </a:ext>
            </a:extLst>
          </p:cNvPr>
          <p:cNvSpPr>
            <a:spLocks noGrp="1"/>
          </p:cNvSpPr>
          <p:nvPr>
            <p:ph type="sldNum" sz="quarter" idx="12"/>
          </p:nvPr>
        </p:nvSpPr>
        <p:spPr>
          <a:xfrm>
            <a:off x="11062964" y="359888"/>
            <a:ext cx="516420" cy="522110"/>
          </a:xfrm>
        </p:spPr>
        <p:txBody>
          <a:bodyPr lIns="0" tIns="0" rIns="0" bIns="0" anchor="ctr" anchorCtr="1"/>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96E69268-9C8B-4EBF-A9EE-DC5DC2D48DC3}" type="slidenum">
              <a:rPr lang="en-US" smtClean="0"/>
              <a:pPr/>
              <a:t>‹#›</a:t>
            </a:fld>
            <a:endParaRPr lang="en-US" dirty="0"/>
          </a:p>
        </p:txBody>
      </p:sp>
      <p:sp>
        <p:nvSpPr>
          <p:cNvPr id="15" name="Diamond 14">
            <a:extLst>
              <a:ext uri="{FF2B5EF4-FFF2-40B4-BE49-F238E27FC236}">
                <a16:creationId xmlns:a16="http://schemas.microsoft.com/office/drawing/2014/main" id="{A5B65961-F3A9-4578-BA5F-AACBDA8B9A24}"/>
              </a:ext>
            </a:extLst>
          </p:cNvPr>
          <p:cNvSpPr/>
          <p:nvPr userDrawn="1"/>
        </p:nvSpPr>
        <p:spPr>
          <a:xfrm>
            <a:off x="11057533" y="359431"/>
            <a:ext cx="522110" cy="52211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8275405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9A60F6A-F2C1-4D58-BB6D-2E01DCE1E5AA}"/>
              </a:ext>
            </a:extLst>
          </p:cNvPr>
          <p:cNvSpPr>
            <a:spLocks noGrp="1"/>
          </p:cNvSpPr>
          <p:nvPr>
            <p:ph type="pic" sz="quarter" idx="10"/>
          </p:nvPr>
        </p:nvSpPr>
        <p:spPr>
          <a:xfrm>
            <a:off x="0" y="0"/>
            <a:ext cx="12188825" cy="6857999"/>
          </a:xfrm>
        </p:spPr>
        <p:txBody>
          <a:bodyPr anchor="ctr"/>
          <a:lstStyle>
            <a:lvl1pPr marL="0" indent="0" algn="ctr">
              <a:buFontTx/>
              <a:buNone/>
              <a:defRPr/>
            </a:lvl1pPr>
          </a:lstStyle>
          <a:p>
            <a:endParaRPr lang="en-IN" dirty="0"/>
          </a:p>
        </p:txBody>
      </p:sp>
      <p:sp>
        <p:nvSpPr>
          <p:cNvPr id="9" name="Text Placeholder 8">
            <a:extLst>
              <a:ext uri="{FF2B5EF4-FFF2-40B4-BE49-F238E27FC236}">
                <a16:creationId xmlns:a16="http://schemas.microsoft.com/office/drawing/2014/main" id="{88375175-94C9-4D06-9717-D72E1703EF41}"/>
              </a:ext>
            </a:extLst>
          </p:cNvPr>
          <p:cNvSpPr>
            <a:spLocks noGrp="1"/>
          </p:cNvSpPr>
          <p:nvPr>
            <p:ph type="body" sz="quarter" idx="11" hasCustomPrompt="1"/>
          </p:nvPr>
        </p:nvSpPr>
        <p:spPr>
          <a:xfrm>
            <a:off x="909836" y="3789040"/>
            <a:ext cx="6268995" cy="1007567"/>
          </a:xfrm>
        </p:spPr>
        <p:txBody>
          <a:bodyPr anchor="b">
            <a:noAutofit/>
          </a:bodyPr>
          <a:lstStyle>
            <a:lvl1pPr marL="0" indent="0" algn="l">
              <a:buNone/>
              <a:defRPr sz="6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endParaRPr lang="en-IN" dirty="0"/>
          </a:p>
        </p:txBody>
      </p:sp>
      <p:sp>
        <p:nvSpPr>
          <p:cNvPr id="15" name="Text Placeholder 14">
            <a:extLst>
              <a:ext uri="{FF2B5EF4-FFF2-40B4-BE49-F238E27FC236}">
                <a16:creationId xmlns:a16="http://schemas.microsoft.com/office/drawing/2014/main" id="{3CA56485-A34A-4468-9450-A8C680886FD9}"/>
              </a:ext>
            </a:extLst>
          </p:cNvPr>
          <p:cNvSpPr>
            <a:spLocks noGrp="1"/>
          </p:cNvSpPr>
          <p:nvPr>
            <p:ph type="body" sz="quarter" idx="12"/>
          </p:nvPr>
        </p:nvSpPr>
        <p:spPr>
          <a:xfrm>
            <a:off x="909638" y="4797177"/>
            <a:ext cx="6264275" cy="1368127"/>
          </a:xfrm>
        </p:spPr>
        <p:txBody>
          <a:bodyPr>
            <a:normAutofit/>
          </a:bodyPr>
          <a:lstStyle>
            <a:lvl1pPr marL="0" indent="0">
              <a:buFontTx/>
              <a:buNone/>
              <a:defRPr sz="16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Edit Master text styles</a:t>
            </a:r>
            <a:endParaRPr lang="en-IN" dirty="0"/>
          </a:p>
        </p:txBody>
      </p:sp>
    </p:spTree>
    <p:extLst>
      <p:ext uri="{BB962C8B-B14F-4D97-AF65-F5344CB8AC3E}">
        <p14:creationId xmlns:p14="http://schemas.microsoft.com/office/powerpoint/2010/main" val="2740260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19-Jun-21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19-Jun-21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19-Jun-21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
        <p:nvSpPr>
          <p:cNvPr id="6" name="Picture Placeholder 5">
            <a:extLst>
              <a:ext uri="{FF2B5EF4-FFF2-40B4-BE49-F238E27FC236}">
                <a16:creationId xmlns:a16="http://schemas.microsoft.com/office/drawing/2014/main" id="{96FFA150-3A7A-4D6C-B6E1-743DE95362C4}"/>
              </a:ext>
            </a:extLst>
          </p:cNvPr>
          <p:cNvSpPr>
            <a:spLocks noGrp="1"/>
          </p:cNvSpPr>
          <p:nvPr>
            <p:ph type="pic" sz="quarter" idx="13"/>
          </p:nvPr>
        </p:nvSpPr>
        <p:spPr>
          <a:xfrm>
            <a:off x="6094411" y="0"/>
            <a:ext cx="6111195" cy="6860105"/>
          </a:xfrm>
          <a:custGeom>
            <a:avLst/>
            <a:gdLst>
              <a:gd name="connsiteX0" fmla="*/ 0 w 9535674"/>
              <a:gd name="connsiteY0" fmla="*/ 4767837 h 9535674"/>
              <a:gd name="connsiteX1" fmla="*/ 4767837 w 9535674"/>
              <a:gd name="connsiteY1" fmla="*/ 0 h 9535674"/>
              <a:gd name="connsiteX2" fmla="*/ 9535674 w 9535674"/>
              <a:gd name="connsiteY2" fmla="*/ 4767837 h 9535674"/>
              <a:gd name="connsiteX3" fmla="*/ 4767837 w 9535674"/>
              <a:gd name="connsiteY3" fmla="*/ 9535674 h 9535674"/>
              <a:gd name="connsiteX4" fmla="*/ 0 w 9535674"/>
              <a:gd name="connsiteY4" fmla="*/ 4767837 h 9535674"/>
              <a:gd name="connsiteX0" fmla="*/ 0 w 9535674"/>
              <a:gd name="connsiteY0" fmla="*/ 4767837 h 9535674"/>
              <a:gd name="connsiteX1" fmla="*/ 3425145 w 9535674"/>
              <a:gd name="connsiteY1" fmla="*/ 1338837 h 9535674"/>
              <a:gd name="connsiteX2" fmla="*/ 4767837 w 9535674"/>
              <a:gd name="connsiteY2" fmla="*/ 0 h 9535674"/>
              <a:gd name="connsiteX3" fmla="*/ 9535674 w 9535674"/>
              <a:gd name="connsiteY3" fmla="*/ 4767837 h 9535674"/>
              <a:gd name="connsiteX4" fmla="*/ 4767837 w 9535674"/>
              <a:gd name="connsiteY4" fmla="*/ 9535674 h 9535674"/>
              <a:gd name="connsiteX5" fmla="*/ 0 w 9535674"/>
              <a:gd name="connsiteY5" fmla="*/ 4767837 h 9535674"/>
              <a:gd name="connsiteX0" fmla="*/ 0 w 9535674"/>
              <a:gd name="connsiteY0" fmla="*/ 4767837 h 9535674"/>
              <a:gd name="connsiteX1" fmla="*/ 3425145 w 9535674"/>
              <a:gd name="connsiteY1" fmla="*/ 1338837 h 9535674"/>
              <a:gd name="connsiteX2" fmla="*/ 4767837 w 9535674"/>
              <a:gd name="connsiteY2" fmla="*/ 0 h 9535674"/>
              <a:gd name="connsiteX3" fmla="*/ 6111195 w 9535674"/>
              <a:gd name="connsiteY3" fmla="*/ 1338837 h 9535674"/>
              <a:gd name="connsiteX4" fmla="*/ 9535674 w 9535674"/>
              <a:gd name="connsiteY4" fmla="*/ 4767837 h 9535674"/>
              <a:gd name="connsiteX5" fmla="*/ 4767837 w 9535674"/>
              <a:gd name="connsiteY5" fmla="*/ 9535674 h 9535674"/>
              <a:gd name="connsiteX6" fmla="*/ 0 w 9535674"/>
              <a:gd name="connsiteY6" fmla="*/ 4767837 h 9535674"/>
              <a:gd name="connsiteX0" fmla="*/ 0 w 9535674"/>
              <a:gd name="connsiteY0" fmla="*/ 3429000 h 8196837"/>
              <a:gd name="connsiteX1" fmla="*/ 3425145 w 9535674"/>
              <a:gd name="connsiteY1" fmla="*/ 0 h 8196837"/>
              <a:gd name="connsiteX2" fmla="*/ 6111195 w 9535674"/>
              <a:gd name="connsiteY2" fmla="*/ 0 h 8196837"/>
              <a:gd name="connsiteX3" fmla="*/ 9535674 w 9535674"/>
              <a:gd name="connsiteY3" fmla="*/ 3429000 h 8196837"/>
              <a:gd name="connsiteX4" fmla="*/ 4767837 w 9535674"/>
              <a:gd name="connsiteY4" fmla="*/ 8196837 h 8196837"/>
              <a:gd name="connsiteX5" fmla="*/ 0 w 9535674"/>
              <a:gd name="connsiteY5" fmla="*/ 3429000 h 8196837"/>
              <a:gd name="connsiteX0" fmla="*/ 0 w 9535674"/>
              <a:gd name="connsiteY0" fmla="*/ 3429000 h 8196837"/>
              <a:gd name="connsiteX1" fmla="*/ 3425145 w 9535674"/>
              <a:gd name="connsiteY1" fmla="*/ 0 h 8196837"/>
              <a:gd name="connsiteX2" fmla="*/ 6111195 w 9535674"/>
              <a:gd name="connsiteY2" fmla="*/ 0 h 8196837"/>
              <a:gd name="connsiteX3" fmla="*/ 9535674 w 9535674"/>
              <a:gd name="connsiteY3" fmla="*/ 3429000 h 8196837"/>
              <a:gd name="connsiteX4" fmla="*/ 4767837 w 9535674"/>
              <a:gd name="connsiteY4" fmla="*/ 8196837 h 8196837"/>
              <a:gd name="connsiteX5" fmla="*/ 3444699 w 9535674"/>
              <a:gd name="connsiteY5" fmla="*/ 6874933 h 8196837"/>
              <a:gd name="connsiteX6" fmla="*/ 0 w 9535674"/>
              <a:gd name="connsiteY6" fmla="*/ 3429000 h 8196837"/>
              <a:gd name="connsiteX0" fmla="*/ 0 w 9535674"/>
              <a:gd name="connsiteY0" fmla="*/ 3429000 h 8196837"/>
              <a:gd name="connsiteX1" fmla="*/ 3425145 w 9535674"/>
              <a:gd name="connsiteY1" fmla="*/ 0 h 8196837"/>
              <a:gd name="connsiteX2" fmla="*/ 6111195 w 9535674"/>
              <a:gd name="connsiteY2" fmla="*/ 0 h 8196837"/>
              <a:gd name="connsiteX3" fmla="*/ 9535674 w 9535674"/>
              <a:gd name="connsiteY3" fmla="*/ 3429000 h 8196837"/>
              <a:gd name="connsiteX4" fmla="*/ 6108877 w 9535674"/>
              <a:gd name="connsiteY4" fmla="*/ 6852356 h 8196837"/>
              <a:gd name="connsiteX5" fmla="*/ 4767837 w 9535674"/>
              <a:gd name="connsiteY5" fmla="*/ 8196837 h 8196837"/>
              <a:gd name="connsiteX6" fmla="*/ 3444699 w 9535674"/>
              <a:gd name="connsiteY6" fmla="*/ 6874933 h 8196837"/>
              <a:gd name="connsiteX7" fmla="*/ 0 w 9535674"/>
              <a:gd name="connsiteY7" fmla="*/ 3429000 h 8196837"/>
              <a:gd name="connsiteX0" fmla="*/ 0 w 9535674"/>
              <a:gd name="connsiteY0" fmla="*/ 3429000 h 6874933"/>
              <a:gd name="connsiteX1" fmla="*/ 3425145 w 9535674"/>
              <a:gd name="connsiteY1" fmla="*/ 0 h 6874933"/>
              <a:gd name="connsiteX2" fmla="*/ 6111195 w 9535674"/>
              <a:gd name="connsiteY2" fmla="*/ 0 h 6874933"/>
              <a:gd name="connsiteX3" fmla="*/ 9535674 w 9535674"/>
              <a:gd name="connsiteY3" fmla="*/ 3429000 h 6874933"/>
              <a:gd name="connsiteX4" fmla="*/ 6108877 w 9535674"/>
              <a:gd name="connsiteY4" fmla="*/ 6852356 h 6874933"/>
              <a:gd name="connsiteX5" fmla="*/ 3444699 w 9535674"/>
              <a:gd name="connsiteY5" fmla="*/ 6874933 h 6874933"/>
              <a:gd name="connsiteX6" fmla="*/ 0 w 9535674"/>
              <a:gd name="connsiteY6" fmla="*/ 3429000 h 6874933"/>
              <a:gd name="connsiteX0" fmla="*/ 0 w 9535674"/>
              <a:gd name="connsiteY0" fmla="*/ 3429000 h 6874933"/>
              <a:gd name="connsiteX1" fmla="*/ 3425145 w 9535674"/>
              <a:gd name="connsiteY1" fmla="*/ 0 h 6874933"/>
              <a:gd name="connsiteX2" fmla="*/ 6111195 w 9535674"/>
              <a:gd name="connsiteY2" fmla="*/ 0 h 6874933"/>
              <a:gd name="connsiteX3" fmla="*/ 9535674 w 9535674"/>
              <a:gd name="connsiteY3" fmla="*/ 3429000 h 6874933"/>
              <a:gd name="connsiteX4" fmla="*/ 6097588 w 9535674"/>
              <a:gd name="connsiteY4" fmla="*/ 6852356 h 6874933"/>
              <a:gd name="connsiteX5" fmla="*/ 3444699 w 9535674"/>
              <a:gd name="connsiteY5" fmla="*/ 6874933 h 6874933"/>
              <a:gd name="connsiteX6" fmla="*/ 0 w 9535674"/>
              <a:gd name="connsiteY6" fmla="*/ 3429000 h 6874933"/>
              <a:gd name="connsiteX0" fmla="*/ 0 w 9535674"/>
              <a:gd name="connsiteY0" fmla="*/ 3429000 h 6886222"/>
              <a:gd name="connsiteX1" fmla="*/ 3425145 w 9535674"/>
              <a:gd name="connsiteY1" fmla="*/ 0 h 6886222"/>
              <a:gd name="connsiteX2" fmla="*/ 6111195 w 9535674"/>
              <a:gd name="connsiteY2" fmla="*/ 0 h 6886222"/>
              <a:gd name="connsiteX3" fmla="*/ 9535674 w 9535674"/>
              <a:gd name="connsiteY3" fmla="*/ 3429000 h 6886222"/>
              <a:gd name="connsiteX4" fmla="*/ 6063721 w 9535674"/>
              <a:gd name="connsiteY4" fmla="*/ 6886222 h 6886222"/>
              <a:gd name="connsiteX5" fmla="*/ 3444699 w 9535674"/>
              <a:gd name="connsiteY5" fmla="*/ 6874933 h 6886222"/>
              <a:gd name="connsiteX6" fmla="*/ 0 w 9535674"/>
              <a:gd name="connsiteY6" fmla="*/ 3429000 h 6886222"/>
              <a:gd name="connsiteX0" fmla="*/ 0 w 9535674"/>
              <a:gd name="connsiteY0" fmla="*/ 3429000 h 6874933"/>
              <a:gd name="connsiteX1" fmla="*/ 3425145 w 9535674"/>
              <a:gd name="connsiteY1" fmla="*/ 0 h 6874933"/>
              <a:gd name="connsiteX2" fmla="*/ 6111195 w 9535674"/>
              <a:gd name="connsiteY2" fmla="*/ 0 h 6874933"/>
              <a:gd name="connsiteX3" fmla="*/ 9535674 w 9535674"/>
              <a:gd name="connsiteY3" fmla="*/ 3429000 h 6874933"/>
              <a:gd name="connsiteX4" fmla="*/ 6061250 w 9535674"/>
              <a:gd name="connsiteY4" fmla="*/ 6861508 h 6874933"/>
              <a:gd name="connsiteX5" fmla="*/ 3444699 w 9535674"/>
              <a:gd name="connsiteY5" fmla="*/ 6874933 h 6874933"/>
              <a:gd name="connsiteX6" fmla="*/ 0 w 9535674"/>
              <a:gd name="connsiteY6" fmla="*/ 3429000 h 6874933"/>
              <a:gd name="connsiteX0" fmla="*/ 0 w 9535674"/>
              <a:gd name="connsiteY0" fmla="*/ 3429000 h 6874933"/>
              <a:gd name="connsiteX1" fmla="*/ 3425145 w 9535674"/>
              <a:gd name="connsiteY1" fmla="*/ 0 h 6874933"/>
              <a:gd name="connsiteX2" fmla="*/ 6111195 w 9535674"/>
              <a:gd name="connsiteY2" fmla="*/ 0 h 6874933"/>
              <a:gd name="connsiteX3" fmla="*/ 9535674 w 9535674"/>
              <a:gd name="connsiteY3" fmla="*/ 3429000 h 6874933"/>
              <a:gd name="connsiteX4" fmla="*/ 6095849 w 9535674"/>
              <a:gd name="connsiteY4" fmla="*/ 6854094 h 6874933"/>
              <a:gd name="connsiteX5" fmla="*/ 3444699 w 9535674"/>
              <a:gd name="connsiteY5" fmla="*/ 6874933 h 6874933"/>
              <a:gd name="connsiteX6" fmla="*/ 0 w 9535674"/>
              <a:gd name="connsiteY6" fmla="*/ 3429000 h 6874933"/>
              <a:gd name="connsiteX0" fmla="*/ 0 w 9535674"/>
              <a:gd name="connsiteY0" fmla="*/ 3429000 h 6860105"/>
              <a:gd name="connsiteX1" fmla="*/ 3425145 w 9535674"/>
              <a:gd name="connsiteY1" fmla="*/ 0 h 6860105"/>
              <a:gd name="connsiteX2" fmla="*/ 6111195 w 9535674"/>
              <a:gd name="connsiteY2" fmla="*/ 0 h 6860105"/>
              <a:gd name="connsiteX3" fmla="*/ 9535674 w 9535674"/>
              <a:gd name="connsiteY3" fmla="*/ 3429000 h 6860105"/>
              <a:gd name="connsiteX4" fmla="*/ 6095849 w 9535674"/>
              <a:gd name="connsiteY4" fmla="*/ 6854094 h 6860105"/>
              <a:gd name="connsiteX5" fmla="*/ 3442228 w 9535674"/>
              <a:gd name="connsiteY5" fmla="*/ 6860105 h 6860105"/>
              <a:gd name="connsiteX6" fmla="*/ 0 w 9535674"/>
              <a:gd name="connsiteY6" fmla="*/ 3429000 h 6860105"/>
              <a:gd name="connsiteX0" fmla="*/ 0 w 6111195"/>
              <a:gd name="connsiteY0" fmla="*/ 3429000 h 6860105"/>
              <a:gd name="connsiteX1" fmla="*/ 3425145 w 6111195"/>
              <a:gd name="connsiteY1" fmla="*/ 0 h 6860105"/>
              <a:gd name="connsiteX2" fmla="*/ 6111195 w 6111195"/>
              <a:gd name="connsiteY2" fmla="*/ 0 h 6860105"/>
              <a:gd name="connsiteX3" fmla="*/ 6095849 w 6111195"/>
              <a:gd name="connsiteY3" fmla="*/ 6854094 h 6860105"/>
              <a:gd name="connsiteX4" fmla="*/ 3442228 w 6111195"/>
              <a:gd name="connsiteY4" fmla="*/ 6860105 h 6860105"/>
              <a:gd name="connsiteX5" fmla="*/ 0 w 6111195"/>
              <a:gd name="connsiteY5" fmla="*/ 3429000 h 686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1195" h="6860105">
                <a:moveTo>
                  <a:pt x="0" y="3429000"/>
                </a:moveTo>
                <a:lnTo>
                  <a:pt x="3425145" y="0"/>
                </a:lnTo>
                <a:lnTo>
                  <a:pt x="6111195" y="0"/>
                </a:lnTo>
                <a:cubicBezTo>
                  <a:pt x="6106080" y="2284698"/>
                  <a:pt x="6100964" y="4569396"/>
                  <a:pt x="6095849" y="6854094"/>
                </a:cubicBezTo>
                <a:lnTo>
                  <a:pt x="3442228" y="6860105"/>
                </a:lnTo>
                <a:lnTo>
                  <a:pt x="0" y="3429000"/>
                </a:lnTo>
                <a:close/>
              </a:path>
            </a:pathLst>
          </a:custGeom>
          <a:solidFill>
            <a:schemeClr val="bg1">
              <a:lumMod val="95000"/>
            </a:schemeClr>
          </a:solidFill>
        </p:spPr>
        <p:txBody>
          <a:bodyPr anchor="ctr"/>
          <a:lstStyle>
            <a:lvl1pPr marL="0" indent="0" algn="ctr">
              <a:buFontTx/>
              <a:buNone/>
              <a:defRPr/>
            </a:lvl1pPr>
          </a:lstStyle>
          <a:p>
            <a:endParaRPr lang="en-IN"/>
          </a:p>
        </p:txBody>
      </p:sp>
    </p:spTree>
    <p:extLst>
      <p:ext uri="{BB962C8B-B14F-4D97-AF65-F5344CB8AC3E}">
        <p14:creationId xmlns:p14="http://schemas.microsoft.com/office/powerpoint/2010/main" val="2940579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ckup">
    <p:spTree>
      <p:nvGrpSpPr>
        <p:cNvPr id="1" name=""/>
        <p:cNvGrpSpPr/>
        <p:nvPr/>
      </p:nvGrpSpPr>
      <p:grpSpPr>
        <a:xfrm>
          <a:off x="0" y="0"/>
          <a:ext cx="0" cy="0"/>
          <a:chOff x="0" y="0"/>
          <a:chExt cx="0" cy="0"/>
        </a:xfrm>
      </p:grpSpPr>
      <p:sp>
        <p:nvSpPr>
          <p:cNvPr id="13" name="Diamond 12">
            <a:extLst>
              <a:ext uri="{FF2B5EF4-FFF2-40B4-BE49-F238E27FC236}">
                <a16:creationId xmlns:a16="http://schemas.microsoft.com/office/drawing/2014/main" id="{E4973F43-2A8D-46DA-8FB2-E077D384393F}"/>
              </a:ext>
            </a:extLst>
          </p:cNvPr>
          <p:cNvSpPr/>
          <p:nvPr userDrawn="1"/>
        </p:nvSpPr>
        <p:spPr>
          <a:xfrm>
            <a:off x="11057533" y="359431"/>
            <a:ext cx="522110" cy="522110"/>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noAutofit/>
          </a:bodyPr>
          <a:lstStyle>
            <a:lvl1pPr>
              <a:defRPr sz="3600">
                <a:solidFill>
                  <a:schemeClr val="bg1"/>
                </a:solidFill>
              </a:defRPr>
            </a:lvl1pPr>
          </a:lstStyle>
          <a:p>
            <a:r>
              <a:rPr lang="en-US" dirty="0"/>
              <a:t>Click to edit Master title style</a:t>
            </a:r>
          </a:p>
        </p:txBody>
      </p:sp>
      <p:sp>
        <p:nvSpPr>
          <p:cNvPr id="4" name="Footer Placeholder 3"/>
          <p:cNvSpPr>
            <a:spLocks noGrp="1"/>
          </p:cNvSpPr>
          <p:nvPr>
            <p:ph type="ftr" sz="quarter" idx="11"/>
          </p:nvPr>
        </p:nvSpPr>
        <p:spPr>
          <a:xfrm>
            <a:off x="3539348" y="6291034"/>
            <a:ext cx="5110130" cy="365125"/>
          </a:xfrm>
        </p:spPr>
        <p:txBody>
          <a:bodyPr/>
          <a:lstStyle>
            <a:lvl1pPr algn="ct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companyname.com</a:t>
            </a:r>
            <a:endParaRPr lang="en-US" dirty="0"/>
          </a:p>
        </p:txBody>
      </p:sp>
      <p:cxnSp>
        <p:nvCxnSpPr>
          <p:cNvPr id="7" name="Straight Connector 6">
            <a:extLst>
              <a:ext uri="{FF2B5EF4-FFF2-40B4-BE49-F238E27FC236}">
                <a16:creationId xmlns:a16="http://schemas.microsoft.com/office/drawing/2014/main" id="{78C5BB68-63BE-4133-B93A-26D74F70393C}"/>
              </a:ext>
            </a:extLst>
          </p:cNvPr>
          <p:cNvCxnSpPr/>
          <p:nvPr userDrawn="1"/>
        </p:nvCxnSpPr>
        <p:spPr>
          <a:xfrm>
            <a:off x="765820" y="985922"/>
            <a:ext cx="86409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11062964" y="359888"/>
            <a:ext cx="516420" cy="522110"/>
          </a:xfrm>
        </p:spPr>
        <p:txBody>
          <a:bodyPr lIns="0" tIns="0" rIns="0" bIns="0" anchor="ctr" anchorCtr="1"/>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96E69268-9C8B-4EBF-A9EE-DC5DC2D48DC3}" type="slidenum">
              <a:rPr lang="en-US" smtClean="0"/>
              <a:pPr/>
              <a:t>‹#›</a:t>
            </a:fld>
            <a:endParaRPr lang="en-US" dirty="0"/>
          </a:p>
        </p:txBody>
      </p:sp>
      <p:grpSp>
        <p:nvGrpSpPr>
          <p:cNvPr id="12" name="Group 11">
            <a:extLst>
              <a:ext uri="{FF2B5EF4-FFF2-40B4-BE49-F238E27FC236}">
                <a16:creationId xmlns:a16="http://schemas.microsoft.com/office/drawing/2014/main" id="{E902C626-C53F-407E-96FB-80FAB11371E0}"/>
              </a:ext>
            </a:extLst>
          </p:cNvPr>
          <p:cNvGrpSpPr/>
          <p:nvPr userDrawn="1"/>
        </p:nvGrpSpPr>
        <p:grpSpPr>
          <a:xfrm>
            <a:off x="765820" y="6473596"/>
            <a:ext cx="10810529" cy="0"/>
            <a:chOff x="765820" y="6453336"/>
            <a:chExt cx="10810529" cy="0"/>
          </a:xfrm>
        </p:grpSpPr>
        <p:cxnSp>
          <p:nvCxnSpPr>
            <p:cNvPr id="10" name="Straight Connector 9">
              <a:extLst>
                <a:ext uri="{FF2B5EF4-FFF2-40B4-BE49-F238E27FC236}">
                  <a16:creationId xmlns:a16="http://schemas.microsoft.com/office/drawing/2014/main" id="{598359EE-D792-4018-9297-434F84B6A10E}"/>
                </a:ext>
              </a:extLst>
            </p:cNvPr>
            <p:cNvCxnSpPr/>
            <p:nvPr userDrawn="1"/>
          </p:nvCxnSpPr>
          <p:spPr>
            <a:xfrm flipH="1">
              <a:off x="765820" y="6453336"/>
              <a:ext cx="4176464" cy="0"/>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5B62C18-9C61-493A-B1F4-C0B177EE31A0}"/>
                </a:ext>
              </a:extLst>
            </p:cNvPr>
            <p:cNvCxnSpPr/>
            <p:nvPr userDrawn="1"/>
          </p:nvCxnSpPr>
          <p:spPr>
            <a:xfrm flipH="1">
              <a:off x="7399885" y="6453336"/>
              <a:ext cx="4176464" cy="0"/>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5300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Mock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934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0695BF93-A27D-4025-B5BB-F611D1E5C305}"/>
              </a:ext>
            </a:extLst>
          </p:cNvPr>
          <p:cNvSpPr>
            <a:spLocks noGrp="1"/>
          </p:cNvSpPr>
          <p:nvPr>
            <p:ph type="pic" sz="quarter" idx="10"/>
          </p:nvPr>
        </p:nvSpPr>
        <p:spPr>
          <a:xfrm>
            <a:off x="0" y="0"/>
            <a:ext cx="12188825" cy="6858000"/>
          </a:xfrm>
        </p:spPr>
        <p:txBody>
          <a:bodyPr anchor="ctr">
            <a:normAutofit/>
          </a:bodyPr>
          <a:lstStyle>
            <a:lvl1pPr marL="0" indent="0" algn="ctr">
              <a:buFontTx/>
              <a:buNone/>
              <a:defRPr sz="2800">
                <a:solidFill>
                  <a:schemeClr val="tx1">
                    <a:lumMod val="75000"/>
                    <a:lumOff val="25000"/>
                  </a:schemeClr>
                </a:solidFill>
                <a:latin typeface="Arial" panose="020B0604020202020204" pitchFamily="34" charset="0"/>
                <a:cs typeface="Arial" panose="020B0604020202020204" pitchFamily="34" charset="0"/>
              </a:defRPr>
            </a:lvl1pPr>
          </a:lstStyle>
          <a:p>
            <a:endParaRPr lang="en-IN"/>
          </a:p>
        </p:txBody>
      </p:sp>
    </p:spTree>
    <p:extLst>
      <p:ext uri="{BB962C8B-B14F-4D97-AF65-F5344CB8AC3E}">
        <p14:creationId xmlns:p14="http://schemas.microsoft.com/office/powerpoint/2010/main" val="2561428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19-Jun-21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29081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19-Jun-21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5381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19-Jun-21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57718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19-Jun-21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84158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19-Jun-21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35022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60DD81-CE53-4988-AA8C-DCFE75779A28}"/>
              </a:ext>
            </a:extLst>
          </p:cNvPr>
          <p:cNvSpPr/>
          <p:nvPr userDrawn="1"/>
        </p:nvSpPr>
        <p:spPr>
          <a:xfrm>
            <a:off x="0" y="6237312"/>
            <a:ext cx="12188825" cy="6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Slide Number Placeholder 4">
            <a:extLst>
              <a:ext uri="{FF2B5EF4-FFF2-40B4-BE49-F238E27FC236}">
                <a16:creationId xmlns:a16="http://schemas.microsoft.com/office/drawing/2014/main" id="{2B50C96E-20AF-4CD4-8A5C-F241839AB6F2}"/>
              </a:ext>
            </a:extLst>
          </p:cNvPr>
          <p:cNvSpPr>
            <a:spLocks noGrp="1"/>
          </p:cNvSpPr>
          <p:nvPr>
            <p:ph type="sldNum" sz="quarter" idx="12"/>
          </p:nvPr>
        </p:nvSpPr>
        <p:spPr>
          <a:xfrm>
            <a:off x="8735325" y="6356351"/>
            <a:ext cx="2844059" cy="365125"/>
          </a:xfrm>
        </p:spPr>
        <p:txBody>
          <a:bodyPr lIns="0" rIns="0"/>
          <a:lstStyle>
            <a:lvl1pPr>
              <a:defRPr>
                <a:solidFill>
                  <a:schemeClr val="bg1"/>
                </a:solidFill>
              </a:defRPr>
            </a:lvl1pPr>
          </a:lstStyle>
          <a:p>
            <a:fld id="{96E69268-9C8B-4EBF-A9EE-DC5DC2D48DC3}" type="slidenum">
              <a:rPr lang="en-US" smtClean="0"/>
              <a:pPr/>
              <a:t>‹#›</a:t>
            </a:fld>
            <a:endParaRPr lang="en-US"/>
          </a:p>
        </p:txBody>
      </p:sp>
      <p:sp>
        <p:nvSpPr>
          <p:cNvPr id="8" name="Footer Placeholder 3">
            <a:extLst>
              <a:ext uri="{FF2B5EF4-FFF2-40B4-BE49-F238E27FC236}">
                <a16:creationId xmlns:a16="http://schemas.microsoft.com/office/drawing/2014/main" id="{015B24E8-709E-4BB1-8463-62BE6D60AC17}"/>
              </a:ext>
            </a:extLst>
          </p:cNvPr>
          <p:cNvSpPr>
            <a:spLocks noGrp="1"/>
          </p:cNvSpPr>
          <p:nvPr>
            <p:ph type="ftr" sz="quarter" idx="11"/>
          </p:nvPr>
        </p:nvSpPr>
        <p:spPr>
          <a:xfrm>
            <a:off x="623960" y="6356351"/>
            <a:ext cx="3859795" cy="365125"/>
          </a:xfrm>
        </p:spPr>
        <p:txBody>
          <a:bodyPr lIns="0" rIns="0"/>
          <a:lstStyle>
            <a:lvl1pPr algn="l">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Companyname.com</a:t>
            </a:r>
          </a:p>
        </p:txBody>
      </p:sp>
    </p:spTree>
    <p:extLst>
      <p:ext uri="{BB962C8B-B14F-4D97-AF65-F5344CB8AC3E}">
        <p14:creationId xmlns:p14="http://schemas.microsoft.com/office/powerpoint/2010/main" val="34467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19-Jun-21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19-Jun-21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1817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19-Jun-21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19-Jun-21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9589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4" name="Footer Placeholder 3"/>
          <p:cNvSpPr>
            <a:spLocks noGrp="1"/>
          </p:cNvSpPr>
          <p:nvPr>
            <p:ph type="ftr" sz="quarter" idx="11"/>
          </p:nvPr>
        </p:nvSpPr>
        <p:spPr>
          <a:xfrm>
            <a:off x="3539348" y="6291034"/>
            <a:ext cx="5110130" cy="365125"/>
          </a:xfrm>
        </p:spPr>
        <p:txBody>
          <a:bodyPr/>
          <a:lstStyle>
            <a:lvl1pPr algn="ctr">
              <a:defRPr sz="13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companyname.com</a:t>
            </a:r>
            <a:endParaRPr lang="en-US" dirty="0"/>
          </a:p>
        </p:txBody>
      </p:sp>
      <p:cxnSp>
        <p:nvCxnSpPr>
          <p:cNvPr id="7" name="Straight Connector 6">
            <a:extLst>
              <a:ext uri="{FF2B5EF4-FFF2-40B4-BE49-F238E27FC236}">
                <a16:creationId xmlns:a16="http://schemas.microsoft.com/office/drawing/2014/main" id="{78C5BB68-63BE-4133-B93A-26D74F70393C}"/>
              </a:ext>
            </a:extLst>
          </p:cNvPr>
          <p:cNvCxnSpPr/>
          <p:nvPr userDrawn="1"/>
        </p:nvCxnSpPr>
        <p:spPr>
          <a:xfrm>
            <a:off x="765820" y="985922"/>
            <a:ext cx="864096"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11062964" y="359888"/>
            <a:ext cx="516420" cy="522110"/>
          </a:xfrm>
        </p:spPr>
        <p:txBody>
          <a:bodyPr lIns="0" tIns="0" rIns="0" bIns="0" anchor="ctr" anchorCtr="1"/>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96E69268-9C8B-4EBF-A9EE-DC5DC2D48DC3}" type="slidenum">
              <a:rPr lang="en-US" smtClean="0"/>
              <a:pPr/>
              <a:t>‹#›</a:t>
            </a:fld>
            <a:endParaRPr lang="en-US" dirty="0"/>
          </a:p>
        </p:txBody>
      </p:sp>
      <p:sp>
        <p:nvSpPr>
          <p:cNvPr id="13" name="Diamond 12">
            <a:extLst>
              <a:ext uri="{FF2B5EF4-FFF2-40B4-BE49-F238E27FC236}">
                <a16:creationId xmlns:a16="http://schemas.microsoft.com/office/drawing/2014/main" id="{E4973F43-2A8D-46DA-8FB2-E077D384393F}"/>
              </a:ext>
            </a:extLst>
          </p:cNvPr>
          <p:cNvSpPr/>
          <p:nvPr userDrawn="1"/>
        </p:nvSpPr>
        <p:spPr>
          <a:xfrm>
            <a:off x="11057533" y="359431"/>
            <a:ext cx="522110" cy="52211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4" name="Group 33">
            <a:extLst>
              <a:ext uri="{FF2B5EF4-FFF2-40B4-BE49-F238E27FC236}">
                <a16:creationId xmlns:a16="http://schemas.microsoft.com/office/drawing/2014/main" id="{FF26A855-D2C8-4657-852A-1144FF2C76FD}"/>
              </a:ext>
            </a:extLst>
          </p:cNvPr>
          <p:cNvGrpSpPr/>
          <p:nvPr userDrawn="1"/>
        </p:nvGrpSpPr>
        <p:grpSpPr>
          <a:xfrm>
            <a:off x="765820" y="6473596"/>
            <a:ext cx="10810529" cy="0"/>
            <a:chOff x="765820" y="6453336"/>
            <a:chExt cx="10810529" cy="0"/>
          </a:xfrm>
        </p:grpSpPr>
        <p:cxnSp>
          <p:nvCxnSpPr>
            <p:cNvPr id="35" name="Straight Connector 34">
              <a:extLst>
                <a:ext uri="{FF2B5EF4-FFF2-40B4-BE49-F238E27FC236}">
                  <a16:creationId xmlns:a16="http://schemas.microsoft.com/office/drawing/2014/main" id="{8F86ECE5-BEBF-4B8E-B5AC-3D7902444F17}"/>
                </a:ext>
              </a:extLst>
            </p:cNvPr>
            <p:cNvCxnSpPr/>
            <p:nvPr userDrawn="1"/>
          </p:nvCxnSpPr>
          <p:spPr>
            <a:xfrm flipH="1">
              <a:off x="765820" y="6453336"/>
              <a:ext cx="4176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DE7DEAD-E565-41EC-A7FE-3210F6139698}"/>
                </a:ext>
              </a:extLst>
            </p:cNvPr>
            <p:cNvCxnSpPr/>
            <p:nvPr userDrawn="1"/>
          </p:nvCxnSpPr>
          <p:spPr>
            <a:xfrm flipH="1">
              <a:off x="7399885" y="6453336"/>
              <a:ext cx="4176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98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539348" y="6291034"/>
            <a:ext cx="5110130" cy="365125"/>
          </a:xfrm>
        </p:spPr>
        <p:txBody>
          <a:bodyPr/>
          <a:lstStyle>
            <a:lvl1pPr algn="ctr">
              <a:defRPr sz="13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companyname.com</a:t>
            </a:r>
            <a:endParaRPr lang="en-US" dirty="0"/>
          </a:p>
        </p:txBody>
      </p:sp>
      <p:sp>
        <p:nvSpPr>
          <p:cNvPr id="5" name="Slide Number Placeholder 4"/>
          <p:cNvSpPr>
            <a:spLocks noGrp="1"/>
          </p:cNvSpPr>
          <p:nvPr>
            <p:ph type="sldNum" sz="quarter" idx="12"/>
          </p:nvPr>
        </p:nvSpPr>
        <p:spPr>
          <a:xfrm>
            <a:off x="11062964" y="359888"/>
            <a:ext cx="516420" cy="522110"/>
          </a:xfrm>
        </p:spPr>
        <p:txBody>
          <a:bodyPr lIns="0" tIns="0" rIns="0" bIns="0" anchor="ctr" anchorCtr="1"/>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96E69268-9C8B-4EBF-A9EE-DC5DC2D48DC3}" type="slidenum">
              <a:rPr lang="en-US" smtClean="0"/>
              <a:pPr/>
              <a:t>‹#›</a:t>
            </a:fld>
            <a:endParaRPr lang="en-US" dirty="0"/>
          </a:p>
        </p:txBody>
      </p:sp>
      <p:sp>
        <p:nvSpPr>
          <p:cNvPr id="13" name="Diamond 12">
            <a:extLst>
              <a:ext uri="{FF2B5EF4-FFF2-40B4-BE49-F238E27FC236}">
                <a16:creationId xmlns:a16="http://schemas.microsoft.com/office/drawing/2014/main" id="{E4973F43-2A8D-46DA-8FB2-E077D384393F}"/>
              </a:ext>
            </a:extLst>
          </p:cNvPr>
          <p:cNvSpPr/>
          <p:nvPr userDrawn="1"/>
        </p:nvSpPr>
        <p:spPr>
          <a:xfrm>
            <a:off x="11057533" y="359431"/>
            <a:ext cx="522110" cy="52211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4" name="Group 33">
            <a:extLst>
              <a:ext uri="{FF2B5EF4-FFF2-40B4-BE49-F238E27FC236}">
                <a16:creationId xmlns:a16="http://schemas.microsoft.com/office/drawing/2014/main" id="{FF26A855-D2C8-4657-852A-1144FF2C76FD}"/>
              </a:ext>
            </a:extLst>
          </p:cNvPr>
          <p:cNvGrpSpPr/>
          <p:nvPr userDrawn="1"/>
        </p:nvGrpSpPr>
        <p:grpSpPr>
          <a:xfrm>
            <a:off x="765820" y="6473596"/>
            <a:ext cx="10810529" cy="0"/>
            <a:chOff x="765820" y="6453336"/>
            <a:chExt cx="10810529" cy="0"/>
          </a:xfrm>
        </p:grpSpPr>
        <p:cxnSp>
          <p:nvCxnSpPr>
            <p:cNvPr id="35" name="Straight Connector 34">
              <a:extLst>
                <a:ext uri="{FF2B5EF4-FFF2-40B4-BE49-F238E27FC236}">
                  <a16:creationId xmlns:a16="http://schemas.microsoft.com/office/drawing/2014/main" id="{8F86ECE5-BEBF-4B8E-B5AC-3D7902444F17}"/>
                </a:ext>
              </a:extLst>
            </p:cNvPr>
            <p:cNvCxnSpPr/>
            <p:nvPr userDrawn="1"/>
          </p:nvCxnSpPr>
          <p:spPr>
            <a:xfrm flipH="1">
              <a:off x="765820" y="6453336"/>
              <a:ext cx="4176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DE7DEAD-E565-41EC-A7FE-3210F6139698}"/>
                </a:ext>
              </a:extLst>
            </p:cNvPr>
            <p:cNvCxnSpPr/>
            <p:nvPr userDrawn="1"/>
          </p:nvCxnSpPr>
          <p:spPr>
            <a:xfrm flipH="1">
              <a:off x="7399885" y="6453336"/>
              <a:ext cx="4176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0080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4" name="Footer Placeholder 3"/>
          <p:cNvSpPr>
            <a:spLocks noGrp="1"/>
          </p:cNvSpPr>
          <p:nvPr>
            <p:ph type="ftr" sz="quarter" idx="11"/>
          </p:nvPr>
        </p:nvSpPr>
        <p:spPr>
          <a:xfrm>
            <a:off x="3539348" y="6291034"/>
            <a:ext cx="5110130" cy="365125"/>
          </a:xfrm>
        </p:spPr>
        <p:txBody>
          <a:bodyPr/>
          <a:lstStyle>
            <a:lvl1pPr algn="ctr">
              <a:defRPr sz="13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companyname.com</a:t>
            </a:r>
            <a:endParaRPr lang="en-US" dirty="0"/>
          </a:p>
        </p:txBody>
      </p:sp>
      <p:cxnSp>
        <p:nvCxnSpPr>
          <p:cNvPr id="7" name="Straight Connector 6">
            <a:extLst>
              <a:ext uri="{FF2B5EF4-FFF2-40B4-BE49-F238E27FC236}">
                <a16:creationId xmlns:a16="http://schemas.microsoft.com/office/drawing/2014/main" id="{78C5BB68-63BE-4133-B93A-26D74F70393C}"/>
              </a:ext>
            </a:extLst>
          </p:cNvPr>
          <p:cNvCxnSpPr/>
          <p:nvPr userDrawn="1"/>
        </p:nvCxnSpPr>
        <p:spPr>
          <a:xfrm>
            <a:off x="765820" y="985922"/>
            <a:ext cx="864096"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11062964" y="359888"/>
            <a:ext cx="516420" cy="522110"/>
          </a:xfrm>
        </p:spPr>
        <p:txBody>
          <a:bodyPr lIns="0" tIns="0" rIns="0" bIns="0" anchor="ctr" anchorCtr="1"/>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96E69268-9C8B-4EBF-A9EE-DC5DC2D48DC3}" type="slidenum">
              <a:rPr lang="en-US" smtClean="0"/>
              <a:pPr/>
              <a:t>‹#›</a:t>
            </a:fld>
            <a:endParaRPr lang="en-US" dirty="0"/>
          </a:p>
        </p:txBody>
      </p:sp>
      <p:grpSp>
        <p:nvGrpSpPr>
          <p:cNvPr id="12" name="Group 11">
            <a:extLst>
              <a:ext uri="{FF2B5EF4-FFF2-40B4-BE49-F238E27FC236}">
                <a16:creationId xmlns:a16="http://schemas.microsoft.com/office/drawing/2014/main" id="{E902C626-C53F-407E-96FB-80FAB11371E0}"/>
              </a:ext>
            </a:extLst>
          </p:cNvPr>
          <p:cNvGrpSpPr/>
          <p:nvPr userDrawn="1"/>
        </p:nvGrpSpPr>
        <p:grpSpPr>
          <a:xfrm>
            <a:off x="765820" y="6473596"/>
            <a:ext cx="10810529" cy="0"/>
            <a:chOff x="765820" y="6453336"/>
            <a:chExt cx="10810529" cy="0"/>
          </a:xfrm>
        </p:grpSpPr>
        <p:cxnSp>
          <p:nvCxnSpPr>
            <p:cNvPr id="10" name="Straight Connector 9">
              <a:extLst>
                <a:ext uri="{FF2B5EF4-FFF2-40B4-BE49-F238E27FC236}">
                  <a16:creationId xmlns:a16="http://schemas.microsoft.com/office/drawing/2014/main" id="{598359EE-D792-4018-9297-434F84B6A10E}"/>
                </a:ext>
              </a:extLst>
            </p:cNvPr>
            <p:cNvCxnSpPr/>
            <p:nvPr userDrawn="1"/>
          </p:nvCxnSpPr>
          <p:spPr>
            <a:xfrm flipH="1">
              <a:off x="765820" y="6453336"/>
              <a:ext cx="4176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5B62C18-9C61-493A-B1F4-C0B177EE31A0}"/>
                </a:ext>
              </a:extLst>
            </p:cNvPr>
            <p:cNvCxnSpPr/>
            <p:nvPr userDrawn="1"/>
          </p:nvCxnSpPr>
          <p:spPr>
            <a:xfrm flipH="1">
              <a:off x="7399885" y="6453336"/>
              <a:ext cx="4176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3" name="Diamond 12">
            <a:extLst>
              <a:ext uri="{FF2B5EF4-FFF2-40B4-BE49-F238E27FC236}">
                <a16:creationId xmlns:a16="http://schemas.microsoft.com/office/drawing/2014/main" id="{E4973F43-2A8D-46DA-8FB2-E077D384393F}"/>
              </a:ext>
            </a:extLst>
          </p:cNvPr>
          <p:cNvSpPr/>
          <p:nvPr userDrawn="1"/>
        </p:nvSpPr>
        <p:spPr>
          <a:xfrm>
            <a:off x="11057533" y="359431"/>
            <a:ext cx="522110" cy="52211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Picture Placeholder 32">
            <a:extLst>
              <a:ext uri="{FF2B5EF4-FFF2-40B4-BE49-F238E27FC236}">
                <a16:creationId xmlns:a16="http://schemas.microsoft.com/office/drawing/2014/main" id="{89D12C68-5B89-4EDB-A2B3-7F8A32E8939D}"/>
              </a:ext>
            </a:extLst>
          </p:cNvPr>
          <p:cNvSpPr>
            <a:spLocks noGrp="1"/>
          </p:cNvSpPr>
          <p:nvPr>
            <p:ph type="pic" sz="quarter" idx="14"/>
          </p:nvPr>
        </p:nvSpPr>
        <p:spPr>
          <a:xfrm>
            <a:off x="1069997" y="1699355"/>
            <a:ext cx="4064282" cy="3870274"/>
          </a:xfrm>
          <a:custGeom>
            <a:avLst/>
            <a:gdLst>
              <a:gd name="connsiteX0" fmla="*/ 1196196 w 4064282"/>
              <a:gd name="connsiteY0" fmla="*/ 347059 h 3870274"/>
              <a:gd name="connsiteX1" fmla="*/ 2392391 w 4064282"/>
              <a:gd name="connsiteY1" fmla="*/ 1543254 h 3870274"/>
              <a:gd name="connsiteX2" fmla="*/ 2019056 w 4064282"/>
              <a:gd name="connsiteY2" fmla="*/ 1916589 h 3870274"/>
              <a:gd name="connsiteX3" fmla="*/ 2064605 w 4064282"/>
              <a:gd name="connsiteY3" fmla="*/ 1962138 h 3870274"/>
              <a:gd name="connsiteX4" fmla="*/ 2868087 w 4064282"/>
              <a:gd name="connsiteY4" fmla="*/ 1158656 h 3870274"/>
              <a:gd name="connsiteX5" fmla="*/ 4064282 w 4064282"/>
              <a:gd name="connsiteY5" fmla="*/ 2354851 h 3870274"/>
              <a:gd name="connsiteX6" fmla="*/ 2868087 w 4064282"/>
              <a:gd name="connsiteY6" fmla="*/ 3551045 h 3870274"/>
              <a:gd name="connsiteX7" fmla="*/ 2383834 w 4064282"/>
              <a:gd name="connsiteY7" fmla="*/ 3066793 h 3870274"/>
              <a:gd name="connsiteX8" fmla="*/ 1580352 w 4064282"/>
              <a:gd name="connsiteY8" fmla="*/ 3870274 h 3870274"/>
              <a:gd name="connsiteX9" fmla="*/ 384156 w 4064282"/>
              <a:gd name="connsiteY9" fmla="*/ 2674080 h 3870274"/>
              <a:gd name="connsiteX10" fmla="*/ 757492 w 4064282"/>
              <a:gd name="connsiteY10" fmla="*/ 2300745 h 3870274"/>
              <a:gd name="connsiteX11" fmla="*/ 0 w 4064282"/>
              <a:gd name="connsiteY11" fmla="*/ 1543254 h 3870274"/>
              <a:gd name="connsiteX12" fmla="*/ 2443501 w 4064282"/>
              <a:gd name="connsiteY12" fmla="*/ 0 h 3870274"/>
              <a:gd name="connsiteX13" fmla="*/ 3197460 w 4064282"/>
              <a:gd name="connsiteY13" fmla="*/ 753959 h 3870274"/>
              <a:gd name="connsiteX14" fmla="*/ 2443501 w 4064282"/>
              <a:gd name="connsiteY14" fmla="*/ 1507917 h 3870274"/>
              <a:gd name="connsiteX15" fmla="*/ 1689542 w 4064282"/>
              <a:gd name="connsiteY15" fmla="*/ 753959 h 387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64282" h="3870274">
                <a:moveTo>
                  <a:pt x="1196196" y="347059"/>
                </a:moveTo>
                <a:lnTo>
                  <a:pt x="2392391" y="1543254"/>
                </a:lnTo>
                <a:lnTo>
                  <a:pt x="2019056" y="1916589"/>
                </a:lnTo>
                <a:lnTo>
                  <a:pt x="2064605" y="1962138"/>
                </a:lnTo>
                <a:lnTo>
                  <a:pt x="2868087" y="1158656"/>
                </a:lnTo>
                <a:lnTo>
                  <a:pt x="4064282" y="2354851"/>
                </a:lnTo>
                <a:lnTo>
                  <a:pt x="2868087" y="3551045"/>
                </a:lnTo>
                <a:lnTo>
                  <a:pt x="2383834" y="3066793"/>
                </a:lnTo>
                <a:lnTo>
                  <a:pt x="1580352" y="3870274"/>
                </a:lnTo>
                <a:lnTo>
                  <a:pt x="384156" y="2674080"/>
                </a:lnTo>
                <a:lnTo>
                  <a:pt x="757492" y="2300745"/>
                </a:lnTo>
                <a:lnTo>
                  <a:pt x="0" y="1543254"/>
                </a:lnTo>
                <a:close/>
                <a:moveTo>
                  <a:pt x="2443501" y="0"/>
                </a:moveTo>
                <a:lnTo>
                  <a:pt x="3197460" y="753959"/>
                </a:lnTo>
                <a:lnTo>
                  <a:pt x="2443501" y="1507917"/>
                </a:lnTo>
                <a:lnTo>
                  <a:pt x="1689542" y="753959"/>
                </a:lnTo>
                <a:close/>
              </a:path>
            </a:pathLst>
          </a:custGeom>
          <a:solidFill>
            <a:schemeClr val="accent4"/>
          </a:solidFill>
        </p:spPr>
        <p:txBody>
          <a:bodyPr wrap="square" anchor="ctr">
            <a:noAutofit/>
          </a:bodyPr>
          <a:lstStyle>
            <a:lvl1pPr marL="0" indent="0" algn="ctr">
              <a:buFontTx/>
              <a:buNone/>
              <a:defRPr sz="2400">
                <a:latin typeface="Arial" panose="020B0604020202020204" pitchFamily="34" charset="0"/>
                <a:cs typeface="Arial" panose="020B0604020202020204" pitchFamily="34" charset="0"/>
              </a:defRPr>
            </a:lvl1pPr>
          </a:lstStyle>
          <a:p>
            <a:endParaRPr lang="en-IN" dirty="0"/>
          </a:p>
        </p:txBody>
      </p:sp>
    </p:spTree>
    <p:extLst>
      <p:ext uri="{BB962C8B-B14F-4D97-AF65-F5344CB8AC3E}">
        <p14:creationId xmlns:p14="http://schemas.microsoft.com/office/powerpoint/2010/main" val="42296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19-Jun-21</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70" r:id="rId8"/>
    <p:sldLayoutId id="2147483663" r:id="rId9"/>
    <p:sldLayoutId id="2147483668" r:id="rId10"/>
    <p:sldLayoutId id="2147483664" r:id="rId11"/>
    <p:sldLayoutId id="2147483662" r:id="rId12"/>
    <p:sldLayoutId id="2147483655" r:id="rId13"/>
    <p:sldLayoutId id="2147483665" r:id="rId14"/>
    <p:sldLayoutId id="2147483666" r:id="rId15"/>
    <p:sldLayoutId id="2147483667" r:id="rId16"/>
    <p:sldLayoutId id="2147483669" r:id="rId17"/>
    <p:sldLayoutId id="2147483656" r:id="rId18"/>
    <p:sldLayoutId id="2147483657" r:id="rId19"/>
    <p:sldLayoutId id="2147483658" r:id="rId20"/>
    <p:sldLayoutId id="2147483659" r:id="rId21"/>
    <p:sldLayoutId id="2147483686" r:id="rId22"/>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9.xml"/><Relationship Id="rId5" Type="http://schemas.openxmlformats.org/officeDocument/2006/relationships/chart" Target="../charts/chart13.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48CFE-D144-4037-8E62-8BBEDC0603C1}"/>
              </a:ext>
            </a:extLst>
          </p:cNvPr>
          <p:cNvSpPr>
            <a:spLocks noGrp="1"/>
          </p:cNvSpPr>
          <p:nvPr>
            <p:ph type="ctrTitle"/>
          </p:nvPr>
        </p:nvSpPr>
        <p:spPr>
          <a:xfrm>
            <a:off x="897032" y="2288794"/>
            <a:ext cx="10360501" cy="1344084"/>
          </a:xfrm>
        </p:spPr>
        <p:txBody>
          <a:bodyPr anchor="b">
            <a:noAutofit/>
          </a:bodyPr>
          <a:lstStyle/>
          <a:p>
            <a:r>
              <a:rPr lang="en-US" sz="4800" dirty="0">
                <a:solidFill>
                  <a:schemeClr val="bg2">
                    <a:lumMod val="25000"/>
                  </a:schemeClr>
                </a:solidFill>
                <a:latin typeface="Cambria Math" panose="02040503050406030204" pitchFamily="18" charset="0"/>
                <a:ea typeface="Cambria Math" panose="02040503050406030204" pitchFamily="18" charset="0"/>
              </a:rPr>
              <a:t>Feasibility, Benefits, And Complexities of Using Teleconsultation Services</a:t>
            </a:r>
            <a:br>
              <a:rPr lang="en-IN" sz="4400" b="0" dirty="0">
                <a:solidFill>
                  <a:schemeClr val="bg1"/>
                </a:solidFill>
              </a:rPr>
            </a:br>
            <a:endParaRPr lang="en-IN" sz="4400" b="1" dirty="0">
              <a:solidFill>
                <a:schemeClr val="bg1"/>
              </a:solidFill>
              <a:latin typeface="Times New Roman" panose="02020603050405020304" pitchFamily="18" charset="0"/>
              <a:cs typeface="Times New Roman" panose="02020603050405020304" pitchFamily="18" charset="0"/>
            </a:endParaRPr>
          </a:p>
        </p:txBody>
      </p:sp>
      <p:sp>
        <p:nvSpPr>
          <p:cNvPr id="4" name="Subtitle 3">
            <a:extLst>
              <a:ext uri="{FF2B5EF4-FFF2-40B4-BE49-F238E27FC236}">
                <a16:creationId xmlns:a16="http://schemas.microsoft.com/office/drawing/2014/main" id="{49D1B319-E23E-40A1-BEE8-EC38E7556A39}"/>
              </a:ext>
            </a:extLst>
          </p:cNvPr>
          <p:cNvSpPr>
            <a:spLocks noGrp="1"/>
          </p:cNvSpPr>
          <p:nvPr>
            <p:ph type="subTitle" idx="1"/>
          </p:nvPr>
        </p:nvSpPr>
        <p:spPr>
          <a:xfrm>
            <a:off x="8380412" y="5224758"/>
            <a:ext cx="10383954" cy="764440"/>
          </a:xfrm>
        </p:spPr>
        <p:txBody>
          <a:bodyPr>
            <a:noAutofit/>
          </a:bodyPr>
          <a:lstStyle/>
          <a:p>
            <a:pPr algn="l"/>
            <a:endParaRPr lang="en-IN" sz="2000" b="1" cap="all" spc="500" dirty="0">
              <a:solidFill>
                <a:schemeClr val="bg1"/>
              </a:solidFill>
              <a:latin typeface="Times New Roman" panose="02020603050405020304" pitchFamily="18" charset="0"/>
              <a:cs typeface="Times New Roman" panose="02020603050405020304" pitchFamily="18" charset="0"/>
            </a:endParaRPr>
          </a:p>
          <a:p>
            <a:pPr algn="l"/>
            <a:endParaRPr lang="en-IN" sz="2000" b="1" cap="all" spc="5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065211" y="4483592"/>
            <a:ext cx="5524501" cy="2062103"/>
          </a:xfrm>
          <a:prstGeom prst="rect">
            <a:avLst/>
          </a:prstGeom>
          <a:noFill/>
        </p:spPr>
        <p:txBody>
          <a:bodyPr wrap="square" rtlCol="0">
            <a:spAutoFit/>
          </a:bodyPr>
          <a:lstStyle/>
          <a:p>
            <a:r>
              <a:rPr lang="en-IN" sz="3200" b="1" dirty="0">
                <a:solidFill>
                  <a:schemeClr val="accent1">
                    <a:lumMod val="50000"/>
                  </a:schemeClr>
                </a:solidFill>
                <a:latin typeface="Cambria Math" panose="02040503050406030204" pitchFamily="18" charset="0"/>
                <a:ea typeface="Cambria Math" panose="02040503050406030204" pitchFamily="18" charset="0"/>
              </a:rPr>
              <a:t>Under the guidance of: </a:t>
            </a:r>
          </a:p>
          <a:p>
            <a:r>
              <a:rPr lang="en-IN" sz="3200" b="1" dirty="0" err="1">
                <a:solidFill>
                  <a:schemeClr val="accent1">
                    <a:lumMod val="50000"/>
                  </a:schemeClr>
                </a:solidFill>
                <a:latin typeface="Cambria Math" panose="02040503050406030204" pitchFamily="18" charset="0"/>
                <a:ea typeface="Cambria Math" panose="02040503050406030204" pitchFamily="18" charset="0"/>
              </a:rPr>
              <a:t>Dr.</a:t>
            </a:r>
            <a:r>
              <a:rPr lang="en-IN" sz="3200" b="1" dirty="0">
                <a:solidFill>
                  <a:schemeClr val="accent1">
                    <a:lumMod val="50000"/>
                  </a:schemeClr>
                </a:solidFill>
                <a:latin typeface="Cambria Math" panose="02040503050406030204" pitchFamily="18" charset="0"/>
                <a:ea typeface="Cambria Math" panose="02040503050406030204" pitchFamily="18" charset="0"/>
              </a:rPr>
              <a:t> Nitish Dogra</a:t>
            </a:r>
          </a:p>
          <a:p>
            <a:r>
              <a:rPr lang="en-IN" sz="3200" b="1" dirty="0">
                <a:solidFill>
                  <a:schemeClr val="accent1">
                    <a:lumMod val="50000"/>
                  </a:schemeClr>
                </a:solidFill>
                <a:latin typeface="Cambria Math" panose="02040503050406030204" pitchFamily="18" charset="0"/>
                <a:ea typeface="Cambria Math" panose="02040503050406030204" pitchFamily="18" charset="0"/>
              </a:rPr>
              <a:t>Associate Professor, </a:t>
            </a:r>
          </a:p>
          <a:p>
            <a:r>
              <a:rPr lang="en-IN" sz="3200" b="1" dirty="0">
                <a:solidFill>
                  <a:schemeClr val="accent1">
                    <a:lumMod val="50000"/>
                  </a:schemeClr>
                </a:solidFill>
                <a:latin typeface="Cambria Math" panose="02040503050406030204" pitchFamily="18" charset="0"/>
                <a:ea typeface="Cambria Math" panose="02040503050406030204" pitchFamily="18" charset="0"/>
              </a:rPr>
              <a:t>IIHMR, New Delhi</a:t>
            </a:r>
          </a:p>
        </p:txBody>
      </p:sp>
      <p:sp>
        <p:nvSpPr>
          <p:cNvPr id="5" name="TextBox 4"/>
          <p:cNvSpPr txBox="1"/>
          <p:nvPr/>
        </p:nvSpPr>
        <p:spPr>
          <a:xfrm>
            <a:off x="8151812" y="4483592"/>
            <a:ext cx="5159909" cy="2431435"/>
          </a:xfrm>
          <a:prstGeom prst="rect">
            <a:avLst/>
          </a:prstGeom>
          <a:noFill/>
        </p:spPr>
        <p:txBody>
          <a:bodyPr wrap="square" rtlCol="0">
            <a:spAutoFit/>
          </a:bodyPr>
          <a:lstStyle/>
          <a:p>
            <a:pPr algn="just"/>
            <a:r>
              <a:rPr lang="en-IN" sz="3200" b="1" dirty="0">
                <a:solidFill>
                  <a:schemeClr val="accent1">
                    <a:lumMod val="50000"/>
                  </a:schemeClr>
                </a:solidFill>
                <a:latin typeface="Cambria Math" panose="02040503050406030204" pitchFamily="18" charset="0"/>
                <a:ea typeface="Cambria Math" panose="02040503050406030204" pitchFamily="18" charset="0"/>
              </a:rPr>
              <a:t>By:</a:t>
            </a:r>
          </a:p>
          <a:p>
            <a:pPr algn="just"/>
            <a:r>
              <a:rPr lang="en-IN" sz="3200" b="1" dirty="0">
                <a:solidFill>
                  <a:schemeClr val="accent1">
                    <a:lumMod val="50000"/>
                  </a:schemeClr>
                </a:solidFill>
                <a:latin typeface="Cambria Math" panose="02040503050406030204" pitchFamily="18" charset="0"/>
                <a:ea typeface="Cambria Math" panose="02040503050406030204" pitchFamily="18" charset="0"/>
              </a:rPr>
              <a:t>Kritika Arora</a:t>
            </a:r>
          </a:p>
          <a:p>
            <a:pPr algn="just"/>
            <a:r>
              <a:rPr lang="en-IN" sz="3200" b="1" dirty="0">
                <a:solidFill>
                  <a:schemeClr val="accent1">
                    <a:lumMod val="50000"/>
                  </a:schemeClr>
                </a:solidFill>
                <a:latin typeface="Cambria Math" panose="02040503050406030204" pitchFamily="18" charset="0"/>
                <a:ea typeface="Cambria Math" panose="02040503050406030204" pitchFamily="18" charset="0"/>
              </a:rPr>
              <a:t>PG/19/039</a:t>
            </a:r>
          </a:p>
          <a:p>
            <a:pPr algn="just"/>
            <a:r>
              <a:rPr lang="en-IN" sz="3200" b="1" dirty="0">
                <a:solidFill>
                  <a:schemeClr val="accent1">
                    <a:lumMod val="50000"/>
                  </a:schemeClr>
                </a:solidFill>
                <a:latin typeface="Cambria Math" panose="02040503050406030204" pitchFamily="18" charset="0"/>
                <a:ea typeface="Cambria Math" panose="02040503050406030204" pitchFamily="18" charset="0"/>
              </a:rPr>
              <a:t>IIHMR, New Delhi</a:t>
            </a:r>
          </a:p>
          <a:p>
            <a:endParaRPr lang="en-IN" dirty="0"/>
          </a:p>
        </p:txBody>
      </p:sp>
    </p:spTree>
    <p:extLst>
      <p:ext uri="{BB962C8B-B14F-4D97-AF65-F5344CB8AC3E}">
        <p14:creationId xmlns:p14="http://schemas.microsoft.com/office/powerpoint/2010/main" val="68641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2B5DE03-18ED-4CE1-9B7B-872CCF27DCDC}"/>
              </a:ext>
            </a:extLst>
          </p:cNvPr>
          <p:cNvGraphicFramePr>
            <a:graphicFrameLocks/>
          </p:cNvGraphicFramePr>
          <p:nvPr>
            <p:extLst>
              <p:ext uri="{D42A27DB-BD31-4B8C-83A1-F6EECF244321}">
                <p14:modId xmlns:p14="http://schemas.microsoft.com/office/powerpoint/2010/main" val="260885357"/>
              </p:ext>
            </p:extLst>
          </p:nvPr>
        </p:nvGraphicFramePr>
        <p:xfrm>
          <a:off x="379412" y="1524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9A39A86D-42E1-421A-8541-3E047EEB74AC}"/>
              </a:ext>
            </a:extLst>
          </p:cNvPr>
          <p:cNvGraphicFramePr>
            <a:graphicFrameLocks/>
          </p:cNvGraphicFramePr>
          <p:nvPr>
            <p:extLst>
              <p:ext uri="{D42A27DB-BD31-4B8C-83A1-F6EECF244321}">
                <p14:modId xmlns:p14="http://schemas.microsoft.com/office/powerpoint/2010/main" val="1353272784"/>
              </p:ext>
            </p:extLst>
          </p:nvPr>
        </p:nvGraphicFramePr>
        <p:xfrm>
          <a:off x="6416040" y="304800"/>
          <a:ext cx="5164772"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5D02449-32A2-4267-909F-005D9DA1C706}"/>
              </a:ext>
            </a:extLst>
          </p:cNvPr>
          <p:cNvGraphicFramePr>
            <a:graphicFrameLocks/>
          </p:cNvGraphicFramePr>
          <p:nvPr>
            <p:extLst>
              <p:ext uri="{D42A27DB-BD31-4B8C-83A1-F6EECF244321}">
                <p14:modId xmlns:p14="http://schemas.microsoft.com/office/powerpoint/2010/main" val="4177354257"/>
              </p:ext>
            </p:extLst>
          </p:nvPr>
        </p:nvGraphicFramePr>
        <p:xfrm>
          <a:off x="399595" y="3611880"/>
          <a:ext cx="5105401" cy="27736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E941800F-DF16-4D18-82C6-CD2E5B1C9673}"/>
              </a:ext>
            </a:extLst>
          </p:cNvPr>
          <p:cNvGraphicFramePr>
            <a:graphicFrameLocks/>
          </p:cNvGraphicFramePr>
          <p:nvPr>
            <p:extLst>
              <p:ext uri="{D42A27DB-BD31-4B8C-83A1-F6EECF244321}">
                <p14:modId xmlns:p14="http://schemas.microsoft.com/office/powerpoint/2010/main" val="3032603636"/>
              </p:ext>
            </p:extLst>
          </p:nvPr>
        </p:nvGraphicFramePr>
        <p:xfrm>
          <a:off x="6399212" y="3611880"/>
          <a:ext cx="5164772"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534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7D51834E-9F96-469D-9D0F-A686859D5AD9}"/>
              </a:ext>
            </a:extLst>
          </p:cNvPr>
          <p:cNvSpPr>
            <a:spLocks noGrp="1"/>
          </p:cNvSpPr>
          <p:nvPr>
            <p:ph type="sldNum" sz="quarter" idx="12"/>
          </p:nvPr>
        </p:nvSpPr>
        <p:spPr/>
        <p:txBody>
          <a:bodyPr/>
          <a:lstStyle/>
          <a:p>
            <a:r>
              <a:rPr lang="en-US" dirty="0"/>
              <a:t>7</a:t>
            </a:r>
          </a:p>
        </p:txBody>
      </p:sp>
      <p:sp>
        <p:nvSpPr>
          <p:cNvPr id="6" name="Rectangle 5">
            <a:extLst>
              <a:ext uri="{FF2B5EF4-FFF2-40B4-BE49-F238E27FC236}">
                <a16:creationId xmlns:a16="http://schemas.microsoft.com/office/drawing/2014/main" id="{090AFAA4-3850-4389-87CB-144362A4FE82}"/>
              </a:ext>
            </a:extLst>
          </p:cNvPr>
          <p:cNvSpPr/>
          <p:nvPr/>
        </p:nvSpPr>
        <p:spPr>
          <a:xfrm>
            <a:off x="0" y="95457"/>
            <a:ext cx="3808412" cy="720390"/>
          </a:xfrm>
          <a:prstGeom prst="rect">
            <a:avLst/>
          </a:prstGeom>
          <a:gradFill>
            <a:gsLst>
              <a:gs pos="14000">
                <a:schemeClr val="accent1"/>
              </a:gs>
              <a:gs pos="100000">
                <a:schemeClr val="accent2"/>
              </a:gs>
            </a:gsLst>
            <a:lin ang="8100000" scaled="1"/>
          </a:gradFill>
          <a:ln>
            <a:noFill/>
          </a:ln>
          <a:effectLst>
            <a:outerShdw blurRad="495300" dist="3429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4" name="Group 13">
            <a:extLst>
              <a:ext uri="{FF2B5EF4-FFF2-40B4-BE49-F238E27FC236}">
                <a16:creationId xmlns:a16="http://schemas.microsoft.com/office/drawing/2014/main" id="{46898ED4-057C-406A-89AE-EAB4E555321F}"/>
              </a:ext>
            </a:extLst>
          </p:cNvPr>
          <p:cNvGrpSpPr/>
          <p:nvPr/>
        </p:nvGrpSpPr>
        <p:grpSpPr>
          <a:xfrm>
            <a:off x="825519" y="2355305"/>
            <a:ext cx="5626561" cy="2399772"/>
            <a:chOff x="5950395" y="2132856"/>
            <a:chExt cx="5626561" cy="2399772"/>
          </a:xfrm>
        </p:grpSpPr>
        <p:sp>
          <p:nvSpPr>
            <p:cNvPr id="13" name="TextBox 12">
              <a:extLst>
                <a:ext uri="{FF2B5EF4-FFF2-40B4-BE49-F238E27FC236}">
                  <a16:creationId xmlns:a16="http://schemas.microsoft.com/office/drawing/2014/main" id="{2D8DFADC-B573-4E62-8147-389320A6402D}"/>
                </a:ext>
              </a:extLst>
            </p:cNvPr>
            <p:cNvSpPr txBox="1"/>
            <p:nvPr/>
          </p:nvSpPr>
          <p:spPr>
            <a:xfrm>
              <a:off x="5950395" y="2132856"/>
              <a:ext cx="5626561" cy="830997"/>
            </a:xfrm>
            <a:prstGeom prst="rect">
              <a:avLst/>
            </a:prstGeom>
            <a:noFill/>
          </p:spPr>
          <p:txBody>
            <a:bodyPr wrap="square" lIns="0" rIns="0" rtlCol="0">
              <a:spAutoFit/>
            </a:bodyPr>
            <a:lstStyle/>
            <a:p>
              <a:endParaRPr lang="en-IN" sz="48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962DE143-3E83-4CA2-A1D1-371799E7CB3F}"/>
                </a:ext>
              </a:extLst>
            </p:cNvPr>
            <p:cNvSpPr txBox="1"/>
            <p:nvPr/>
          </p:nvSpPr>
          <p:spPr>
            <a:xfrm>
              <a:off x="5950396" y="4159513"/>
              <a:ext cx="5614338" cy="373115"/>
            </a:xfrm>
            <a:prstGeom prst="rect">
              <a:avLst/>
            </a:prstGeom>
            <a:noFill/>
          </p:spPr>
          <p:txBody>
            <a:bodyPr wrap="square" lIns="0" rIns="0" rtlCol="0" anchor="b">
              <a:spAutoFit/>
            </a:bodyPr>
            <a:lstStyle/>
            <a:p>
              <a:pPr>
                <a:lnSpc>
                  <a:spcPct val="110000"/>
                </a:lnSpc>
                <a:defRPr/>
              </a:pPr>
              <a:r>
                <a:rPr lang="en-US" sz="18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grpSp>
      <p:sp>
        <p:nvSpPr>
          <p:cNvPr id="30" name="TextBox 29">
            <a:extLst>
              <a:ext uri="{FF2B5EF4-FFF2-40B4-BE49-F238E27FC236}">
                <a16:creationId xmlns:a16="http://schemas.microsoft.com/office/drawing/2014/main" id="{68C0EE89-6337-4466-B3D6-6E83CDF19B3D}"/>
              </a:ext>
            </a:extLst>
          </p:cNvPr>
          <p:cNvSpPr txBox="1"/>
          <p:nvPr/>
        </p:nvSpPr>
        <p:spPr>
          <a:xfrm>
            <a:off x="-12474" y="141592"/>
            <a:ext cx="3808412" cy="720390"/>
          </a:xfrm>
          <a:prstGeom prst="rect">
            <a:avLst/>
          </a:prstGeom>
          <a:noFill/>
        </p:spPr>
        <p:txBody>
          <a:bodyPr wrap="square" lIns="0" rIns="0" rtlCol="0" anchor="b">
            <a:spAutoFit/>
          </a:bodyPr>
          <a:lstStyle/>
          <a:p>
            <a:pPr algn="r">
              <a:lnSpc>
                <a:spcPct val="110000"/>
              </a:lnSpc>
              <a:defRPr/>
            </a:pPr>
            <a:r>
              <a:rPr lang="en-US" sz="4000" kern="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5. CONCLUSION</a:t>
            </a:r>
          </a:p>
        </p:txBody>
      </p:sp>
      <p:graphicFrame>
        <p:nvGraphicFramePr>
          <p:cNvPr id="9" name="Diagram 8">
            <a:extLst>
              <a:ext uri="{FF2B5EF4-FFF2-40B4-BE49-F238E27FC236}">
                <a16:creationId xmlns:a16="http://schemas.microsoft.com/office/drawing/2014/main" id="{189D3048-FAD4-48DD-B113-8E25DC2E1E64}"/>
              </a:ext>
            </a:extLst>
          </p:cNvPr>
          <p:cNvGraphicFramePr/>
          <p:nvPr>
            <p:extLst>
              <p:ext uri="{D42A27DB-BD31-4B8C-83A1-F6EECF244321}">
                <p14:modId xmlns:p14="http://schemas.microsoft.com/office/powerpoint/2010/main" val="175261841"/>
              </p:ext>
            </p:extLst>
          </p:nvPr>
        </p:nvGraphicFramePr>
        <p:xfrm>
          <a:off x="-12474" y="951684"/>
          <a:ext cx="12188825" cy="5296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91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41093" y="4216069"/>
            <a:ext cx="10969943" cy="711081"/>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endParaRPr lang="en-IN" dirty="0"/>
          </a:p>
        </p:txBody>
      </p:sp>
      <p:sp>
        <p:nvSpPr>
          <p:cNvPr id="7" name="Rectangle 6">
            <a:extLst>
              <a:ext uri="{FF2B5EF4-FFF2-40B4-BE49-F238E27FC236}">
                <a16:creationId xmlns:a16="http://schemas.microsoft.com/office/drawing/2014/main" id="{090AFAA4-3850-4389-87CB-144362A4FE82}"/>
              </a:ext>
            </a:extLst>
          </p:cNvPr>
          <p:cNvSpPr/>
          <p:nvPr/>
        </p:nvSpPr>
        <p:spPr>
          <a:xfrm>
            <a:off x="0" y="95457"/>
            <a:ext cx="6323012" cy="1139552"/>
          </a:xfrm>
          <a:prstGeom prst="rect">
            <a:avLst/>
          </a:prstGeom>
          <a:gradFill>
            <a:gsLst>
              <a:gs pos="14000">
                <a:schemeClr val="accent1"/>
              </a:gs>
              <a:gs pos="100000">
                <a:schemeClr val="accent2"/>
              </a:gs>
            </a:gsLst>
            <a:lin ang="8100000" scaled="1"/>
          </a:gradFill>
          <a:ln>
            <a:noFill/>
          </a:ln>
          <a:effectLst>
            <a:outerShdw blurRad="495300" dist="3429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itle 5"/>
          <p:cNvSpPr>
            <a:spLocks noGrp="1"/>
          </p:cNvSpPr>
          <p:nvPr>
            <p:ph type="title"/>
          </p:nvPr>
        </p:nvSpPr>
        <p:spPr>
          <a:xfrm>
            <a:off x="125643" y="309692"/>
            <a:ext cx="10969943" cy="711081"/>
          </a:xfrm>
        </p:spPr>
        <p:txBody>
          <a:bodyPr/>
          <a:lstStyle/>
          <a:p>
            <a:r>
              <a:rPr lang="en-US" sz="4000" b="1" dirty="0">
                <a:solidFill>
                  <a:schemeClr val="bg1"/>
                </a:solidFill>
                <a:latin typeface="Times New Roman" panose="02020603050405020304" pitchFamily="18" charset="0"/>
                <a:cs typeface="Times New Roman" panose="02020603050405020304" pitchFamily="18" charset="0"/>
              </a:rPr>
              <a:t>6. RECOMMENDATIONS</a:t>
            </a:r>
          </a:p>
        </p:txBody>
      </p:sp>
      <p:graphicFrame>
        <p:nvGraphicFramePr>
          <p:cNvPr id="3" name="Diagram 2"/>
          <p:cNvGraphicFramePr/>
          <p:nvPr>
            <p:extLst>
              <p:ext uri="{D42A27DB-BD31-4B8C-83A1-F6EECF244321}">
                <p14:modId xmlns:p14="http://schemas.microsoft.com/office/powerpoint/2010/main" val="3813897743"/>
              </p:ext>
            </p:extLst>
          </p:nvPr>
        </p:nvGraphicFramePr>
        <p:xfrm>
          <a:off x="125643" y="1449244"/>
          <a:ext cx="11836170" cy="5313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227012" y="1905000"/>
            <a:ext cx="228600" cy="461665"/>
          </a:xfrm>
          <a:prstGeom prst="rect">
            <a:avLst/>
          </a:prstGeom>
          <a:noFill/>
        </p:spPr>
        <p:txBody>
          <a:bodyPr wrap="square" rtlCol="0">
            <a:spAutoFit/>
          </a:bodyPr>
          <a:lstStyle/>
          <a:p>
            <a:r>
              <a:rPr lang="en-IN" dirty="0"/>
              <a:t>1</a:t>
            </a:r>
          </a:p>
        </p:txBody>
      </p:sp>
      <p:sp>
        <p:nvSpPr>
          <p:cNvPr id="12" name="TextBox 11"/>
          <p:cNvSpPr txBox="1"/>
          <p:nvPr/>
        </p:nvSpPr>
        <p:spPr>
          <a:xfrm>
            <a:off x="722677" y="2831655"/>
            <a:ext cx="228600" cy="461665"/>
          </a:xfrm>
          <a:prstGeom prst="rect">
            <a:avLst/>
          </a:prstGeom>
          <a:noFill/>
        </p:spPr>
        <p:txBody>
          <a:bodyPr wrap="square" rtlCol="0">
            <a:spAutoFit/>
          </a:bodyPr>
          <a:lstStyle/>
          <a:p>
            <a:r>
              <a:rPr lang="en-IN" dirty="0"/>
              <a:t>2</a:t>
            </a:r>
          </a:p>
        </p:txBody>
      </p:sp>
      <p:sp>
        <p:nvSpPr>
          <p:cNvPr id="13" name="TextBox 12"/>
          <p:cNvSpPr txBox="1"/>
          <p:nvPr/>
        </p:nvSpPr>
        <p:spPr>
          <a:xfrm>
            <a:off x="836612" y="3857178"/>
            <a:ext cx="228600" cy="461665"/>
          </a:xfrm>
          <a:prstGeom prst="rect">
            <a:avLst/>
          </a:prstGeom>
          <a:noFill/>
        </p:spPr>
        <p:txBody>
          <a:bodyPr wrap="square" rtlCol="0">
            <a:spAutoFit/>
          </a:bodyPr>
          <a:lstStyle/>
          <a:p>
            <a:r>
              <a:rPr lang="en-IN" dirty="0"/>
              <a:t>3</a:t>
            </a:r>
          </a:p>
        </p:txBody>
      </p:sp>
      <p:sp>
        <p:nvSpPr>
          <p:cNvPr id="14" name="TextBox 13"/>
          <p:cNvSpPr txBox="1"/>
          <p:nvPr/>
        </p:nvSpPr>
        <p:spPr>
          <a:xfrm>
            <a:off x="697864" y="4889687"/>
            <a:ext cx="228600" cy="461665"/>
          </a:xfrm>
          <a:prstGeom prst="rect">
            <a:avLst/>
          </a:prstGeom>
          <a:noFill/>
        </p:spPr>
        <p:txBody>
          <a:bodyPr wrap="square" rtlCol="0">
            <a:spAutoFit/>
          </a:bodyPr>
          <a:lstStyle/>
          <a:p>
            <a:r>
              <a:rPr lang="en-IN" dirty="0"/>
              <a:t>4</a:t>
            </a:r>
          </a:p>
        </p:txBody>
      </p:sp>
      <p:sp>
        <p:nvSpPr>
          <p:cNvPr id="15" name="TextBox 14"/>
          <p:cNvSpPr txBox="1"/>
          <p:nvPr/>
        </p:nvSpPr>
        <p:spPr>
          <a:xfrm>
            <a:off x="227012" y="5943600"/>
            <a:ext cx="228600" cy="461665"/>
          </a:xfrm>
          <a:prstGeom prst="rect">
            <a:avLst/>
          </a:prstGeom>
          <a:noFill/>
        </p:spPr>
        <p:txBody>
          <a:bodyPr wrap="square" rtlCol="0">
            <a:spAutoFit/>
          </a:bodyPr>
          <a:lstStyle/>
          <a:p>
            <a:r>
              <a:rPr lang="en-IN" dirty="0"/>
              <a:t>5</a:t>
            </a:r>
          </a:p>
        </p:txBody>
      </p:sp>
    </p:spTree>
    <p:extLst>
      <p:ext uri="{BB962C8B-B14F-4D97-AF65-F5344CB8AC3E}">
        <p14:creationId xmlns:p14="http://schemas.microsoft.com/office/powerpoint/2010/main" val="647401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0AFAA4-3850-4389-87CB-144362A4FE82}"/>
              </a:ext>
            </a:extLst>
          </p:cNvPr>
          <p:cNvSpPr/>
          <p:nvPr/>
        </p:nvSpPr>
        <p:spPr>
          <a:xfrm>
            <a:off x="0" y="95457"/>
            <a:ext cx="4265612" cy="971343"/>
          </a:xfrm>
          <a:prstGeom prst="rect">
            <a:avLst/>
          </a:prstGeom>
          <a:gradFill>
            <a:gsLst>
              <a:gs pos="14000">
                <a:schemeClr val="accent1"/>
              </a:gs>
              <a:gs pos="100000">
                <a:schemeClr val="accent2"/>
              </a:gs>
            </a:gsLst>
            <a:lin ang="8100000" scaled="1"/>
          </a:gradFill>
          <a:ln>
            <a:noFill/>
          </a:ln>
          <a:effectLst>
            <a:outerShdw blurRad="495300" dist="3429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600" dirty="0"/>
              <a:t>7. </a:t>
            </a:r>
            <a:r>
              <a:rPr lang="en-IN" sz="4000" b="1" dirty="0">
                <a:latin typeface="Times New Roman" panose="02020603050405020304" pitchFamily="18" charset="0"/>
                <a:cs typeface="Times New Roman" panose="02020603050405020304" pitchFamily="18" charset="0"/>
              </a:rPr>
              <a:t>REFERENCES</a:t>
            </a:r>
          </a:p>
        </p:txBody>
      </p:sp>
      <p:sp>
        <p:nvSpPr>
          <p:cNvPr id="2" name="TextBox 1">
            <a:extLst>
              <a:ext uri="{FF2B5EF4-FFF2-40B4-BE49-F238E27FC236}">
                <a16:creationId xmlns:a16="http://schemas.microsoft.com/office/drawing/2014/main" id="{803E7960-8BAE-46E0-B542-9A0750C6BDC7}"/>
              </a:ext>
            </a:extLst>
          </p:cNvPr>
          <p:cNvSpPr txBox="1"/>
          <p:nvPr/>
        </p:nvSpPr>
        <p:spPr>
          <a:xfrm>
            <a:off x="0" y="1524000"/>
            <a:ext cx="11961812" cy="4832092"/>
          </a:xfrm>
          <a:prstGeom prst="rect">
            <a:avLst/>
          </a:prstGeom>
          <a:noFill/>
        </p:spPr>
        <p:txBody>
          <a:bodyPr wrap="square" rtlCol="0">
            <a:spAutoFit/>
          </a:bodyPr>
          <a:lstStyle/>
          <a:p>
            <a:pPr marL="342900" indent="-342900" algn="just">
              <a:buFont typeface="Arial" panose="020B0604020202020204" pitchFamily="34" charset="0"/>
              <a:buChar char="•"/>
            </a:pPr>
            <a:r>
              <a:rPr lang="en-US" sz="1800" b="0" i="0" dirty="0">
                <a:effectLst/>
                <a:latin typeface="Times New Roman" panose="02020603050405020304" pitchFamily="18" charset="0"/>
                <a:cs typeface="Times New Roman" panose="02020603050405020304" pitchFamily="18" charset="0"/>
              </a:rPr>
              <a:t>Shaw, S. E., </a:t>
            </a:r>
            <a:r>
              <a:rPr lang="en-US" sz="1800" b="0" i="0" dirty="0" err="1">
                <a:effectLst/>
                <a:latin typeface="Times New Roman" panose="02020603050405020304" pitchFamily="18" charset="0"/>
                <a:cs typeface="Times New Roman" panose="02020603050405020304" pitchFamily="18" charset="0"/>
              </a:rPr>
              <a:t>Seuren</a:t>
            </a:r>
            <a:r>
              <a:rPr lang="en-US" sz="1800" b="0" i="0" dirty="0">
                <a:effectLst/>
                <a:latin typeface="Times New Roman" panose="02020603050405020304" pitchFamily="18" charset="0"/>
                <a:cs typeface="Times New Roman" panose="02020603050405020304" pitchFamily="18" charset="0"/>
              </a:rPr>
              <a:t>, L. M., </a:t>
            </a:r>
            <a:r>
              <a:rPr lang="en-US" sz="1800" b="0" i="0" dirty="0" err="1">
                <a:effectLst/>
                <a:latin typeface="Times New Roman" panose="02020603050405020304" pitchFamily="18" charset="0"/>
                <a:cs typeface="Times New Roman" panose="02020603050405020304" pitchFamily="18" charset="0"/>
              </a:rPr>
              <a:t>Wherton</a:t>
            </a:r>
            <a:r>
              <a:rPr lang="en-US" sz="1800" b="0" i="0" dirty="0">
                <a:effectLst/>
                <a:latin typeface="Times New Roman" panose="02020603050405020304" pitchFamily="18" charset="0"/>
                <a:cs typeface="Times New Roman" panose="02020603050405020304" pitchFamily="18" charset="0"/>
              </a:rPr>
              <a:t>, J., Cameron, D., </a:t>
            </a:r>
            <a:r>
              <a:rPr lang="en-US" sz="1800" b="0" i="0" dirty="0" err="1">
                <a:effectLst/>
                <a:latin typeface="Times New Roman" panose="02020603050405020304" pitchFamily="18" charset="0"/>
                <a:cs typeface="Times New Roman" panose="02020603050405020304" pitchFamily="18" charset="0"/>
              </a:rPr>
              <a:t>A'Court</a:t>
            </a:r>
            <a:r>
              <a:rPr lang="en-US" sz="1800" b="0" i="0" dirty="0">
                <a:effectLst/>
                <a:latin typeface="Times New Roman" panose="02020603050405020304" pitchFamily="18" charset="0"/>
                <a:cs typeface="Times New Roman" panose="02020603050405020304" pitchFamily="18" charset="0"/>
              </a:rPr>
              <a:t>, C., </a:t>
            </a:r>
            <a:r>
              <a:rPr lang="en-US" sz="1800" b="0" i="0" dirty="0" err="1">
                <a:effectLst/>
                <a:latin typeface="Times New Roman" panose="02020603050405020304" pitchFamily="18" charset="0"/>
                <a:cs typeface="Times New Roman" panose="02020603050405020304" pitchFamily="18" charset="0"/>
              </a:rPr>
              <a:t>Vijayaraghavan</a:t>
            </a:r>
            <a:r>
              <a:rPr lang="en-US" sz="1800" b="0" i="0" dirty="0">
                <a:effectLst/>
                <a:latin typeface="Times New Roman" panose="02020603050405020304" pitchFamily="18" charset="0"/>
                <a:cs typeface="Times New Roman" panose="02020603050405020304" pitchFamily="18" charset="0"/>
              </a:rPr>
              <a:t>, S., Morris, J., Bhattacharya, S., &amp; Greenhalgh, T. (2020). Video Consultations Between Patients and Clinicians in Diabetes, Cancer, and Heart Failure Services: Linguistic Ethnographic Study of Video-Mediated Interaction. </a:t>
            </a:r>
            <a:r>
              <a:rPr lang="en-US" sz="1800" b="0" i="1" dirty="0">
                <a:effectLst/>
                <a:latin typeface="Times New Roman" panose="02020603050405020304" pitchFamily="18" charset="0"/>
                <a:cs typeface="Times New Roman" panose="02020603050405020304" pitchFamily="18" charset="0"/>
              </a:rPr>
              <a:t>Journal of medical Internet research</a:t>
            </a:r>
            <a:r>
              <a:rPr lang="en-US" sz="1800" b="0" i="0" dirty="0">
                <a:effectLst/>
                <a:latin typeface="Times New Roman" panose="02020603050405020304" pitchFamily="18" charset="0"/>
                <a:cs typeface="Times New Roman" panose="02020603050405020304" pitchFamily="18" charset="0"/>
              </a:rPr>
              <a:t>, </a:t>
            </a:r>
            <a:r>
              <a:rPr lang="en-US" sz="1800" b="0" i="1" dirty="0">
                <a:effectLst/>
                <a:latin typeface="Times New Roman" panose="02020603050405020304" pitchFamily="18" charset="0"/>
                <a:cs typeface="Times New Roman" panose="02020603050405020304" pitchFamily="18" charset="0"/>
              </a:rPr>
              <a:t>22</a:t>
            </a:r>
            <a:r>
              <a:rPr lang="en-US" sz="1800" b="0" i="0" dirty="0">
                <a:effectLst/>
                <a:latin typeface="Times New Roman" panose="02020603050405020304" pitchFamily="18" charset="0"/>
                <a:cs typeface="Times New Roman" panose="02020603050405020304" pitchFamily="18" charset="0"/>
              </a:rPr>
              <a:t>(5), e18378</a:t>
            </a:r>
            <a:r>
              <a:rPr lang="en-US" sz="1800" b="0" i="0" dirty="0">
                <a:solidFill>
                  <a:srgbClr val="303030"/>
                </a:solidFill>
                <a:effectLst/>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Donaghy, E., Atherton, H., Hammersley, V., McNeilly, H., </a:t>
            </a:r>
            <a:r>
              <a:rPr lang="en-US" sz="1800" dirty="0" err="1">
                <a:latin typeface="Times New Roman" panose="02020603050405020304" pitchFamily="18" charset="0"/>
                <a:cs typeface="Times New Roman" panose="02020603050405020304" pitchFamily="18" charset="0"/>
              </a:rPr>
              <a:t>Bikker</a:t>
            </a:r>
            <a:r>
              <a:rPr lang="en-US" sz="1800" dirty="0">
                <a:latin typeface="Times New Roman" panose="02020603050405020304" pitchFamily="18" charset="0"/>
                <a:cs typeface="Times New Roman" panose="02020603050405020304" pitchFamily="18" charset="0"/>
              </a:rPr>
              <a:t>, A., Robbins, L., Campbell, J., &amp; McKinstry, B. (2019). Acceptability, benefits, and challenges of video consulting: a qualitative study in primary care. The British journal of general practice : the journal of the Royal College of General Practitioners, 69(686), e586–e594. </a:t>
            </a:r>
          </a:p>
          <a:p>
            <a:pPr marL="342900" indent="-342900"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Pandey, N., Srivastava, R. M., Kumar, G., </a:t>
            </a:r>
            <a:r>
              <a:rPr lang="en-US" sz="1800" dirty="0" err="1">
                <a:latin typeface="Times New Roman" panose="02020603050405020304" pitchFamily="18" charset="0"/>
                <a:cs typeface="Times New Roman" panose="02020603050405020304" pitchFamily="18" charset="0"/>
              </a:rPr>
              <a:t>Katiyar</a:t>
            </a:r>
            <a:r>
              <a:rPr lang="en-US" sz="1800" dirty="0">
                <a:latin typeface="Times New Roman" panose="02020603050405020304" pitchFamily="18" charset="0"/>
                <a:cs typeface="Times New Roman" panose="02020603050405020304" pitchFamily="18" charset="0"/>
              </a:rPr>
              <a:t>, V., &amp; Agrawal, S. (2020). Teleconsultation at a tertiary care government medical university during COVID-19 Lockdown in India - A pilot study. Indian journal of ophthalmology, 68(7), 1381–1384. </a:t>
            </a:r>
          </a:p>
          <a:p>
            <a:pPr marL="342900" indent="-342900" algn="jus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Sharma, L. K; Rajput, M. (2009). Telemedicine: Socio-Ethical Considerations in the Indian Milieu. Medico-Legal Journal, 77(2), 61–65. doi:10.1258/rsmmlj.77.2.61</a:t>
            </a:r>
          </a:p>
          <a:p>
            <a:pPr marL="342900" indent="-342900" algn="just">
              <a:buFont typeface="Arial" panose="020B0604020202020204" pitchFamily="34" charset="0"/>
              <a:buChar char="•"/>
            </a:pPr>
            <a:r>
              <a:rPr lang="en-US" sz="1800" dirty="0" err="1">
                <a:latin typeface="Times New Roman" panose="02020603050405020304" pitchFamily="18" charset="0"/>
                <a:cs typeface="Times New Roman" panose="02020603050405020304" pitchFamily="18" charset="0"/>
              </a:rPr>
              <a:t>Monaghesh</a:t>
            </a:r>
            <a:r>
              <a:rPr lang="en-US" sz="1800" dirty="0">
                <a:latin typeface="Times New Roman" panose="02020603050405020304" pitchFamily="18" charset="0"/>
                <a:cs typeface="Times New Roman" panose="02020603050405020304" pitchFamily="18" charset="0"/>
              </a:rPr>
              <a:t>, E., </a:t>
            </a:r>
            <a:r>
              <a:rPr lang="en-US" sz="1800" dirty="0" err="1">
                <a:latin typeface="Times New Roman" panose="02020603050405020304" pitchFamily="18" charset="0"/>
                <a:cs typeface="Times New Roman" panose="02020603050405020304" pitchFamily="18" charset="0"/>
              </a:rPr>
              <a:t>Hajizadeh</a:t>
            </a:r>
            <a:r>
              <a:rPr lang="en-US" sz="1800" dirty="0">
                <a:latin typeface="Times New Roman" panose="02020603050405020304" pitchFamily="18" charset="0"/>
                <a:cs typeface="Times New Roman" panose="02020603050405020304" pitchFamily="18" charset="0"/>
              </a:rPr>
              <a:t>, A. The role of telehealth during COVID-19 outbreak: a systematic review based on current evidence. BMC Public Health 20, 1193 (2020). </a:t>
            </a:r>
            <a:r>
              <a:rPr lang="en-US" sz="1800" dirty="0" err="1">
                <a:latin typeface="Times New Roman" panose="02020603050405020304" pitchFamily="18" charset="0"/>
                <a:cs typeface="Times New Roman" panose="02020603050405020304" pitchFamily="18" charset="0"/>
              </a:rPr>
              <a:t>Baudier</a:t>
            </a:r>
            <a:r>
              <a:rPr lang="en-US" sz="1800" dirty="0">
                <a:latin typeface="Times New Roman" panose="02020603050405020304" pitchFamily="18" charset="0"/>
                <a:cs typeface="Times New Roman" panose="02020603050405020304" pitchFamily="18" charset="0"/>
              </a:rPr>
              <a:t>, Patricia; </a:t>
            </a:r>
            <a:r>
              <a:rPr lang="en-US" sz="1800" dirty="0" err="1">
                <a:latin typeface="Times New Roman" panose="02020603050405020304" pitchFamily="18" charset="0"/>
                <a:cs typeface="Times New Roman" panose="02020603050405020304" pitchFamily="18" charset="0"/>
              </a:rPr>
              <a:t>Kondrateva</a:t>
            </a:r>
            <a:r>
              <a:rPr lang="en-US" sz="1800" dirty="0">
                <a:latin typeface="Times New Roman" panose="02020603050405020304" pitchFamily="18" charset="0"/>
                <a:cs typeface="Times New Roman" panose="02020603050405020304" pitchFamily="18" charset="0"/>
              </a:rPr>
              <a:t>, Galina; Ammi, Chantal; Chang, Victor; Schiavone, Francesco (2020). </a:t>
            </a:r>
            <a:r>
              <a:rPr lang="en-US" sz="1800" dirty="0" err="1">
                <a:latin typeface="Times New Roman" panose="02020603050405020304" pitchFamily="18" charset="0"/>
                <a:cs typeface="Times New Roman" panose="02020603050405020304" pitchFamily="18" charset="0"/>
              </a:rPr>
              <a:t>Patientsâ</a:t>
            </a:r>
            <a:r>
              <a:rPr lang="en-US" sz="1800" dirty="0">
                <a:latin typeface="Times New Roman" panose="02020603050405020304" pitchFamily="18" charset="0"/>
                <a:cs typeface="Times New Roman" panose="02020603050405020304" pitchFamily="18" charset="0"/>
              </a:rPr>
              <a:t> perceptions of teleconsultation during COVID-19: A cross-national study. Technological Forecasting and Social Change, (), 120510–. doi:10.1016/j.techfore.2020.120510 </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808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0025-60A3-4A9C-9666-516FE8B2767D}"/>
              </a:ext>
            </a:extLst>
          </p:cNvPr>
          <p:cNvSpPr>
            <a:spLocks noGrp="1"/>
          </p:cNvSpPr>
          <p:nvPr>
            <p:ph type="title"/>
          </p:nvPr>
        </p:nvSpPr>
        <p:spPr>
          <a:xfrm>
            <a:off x="265826" y="533400"/>
            <a:ext cx="11657172" cy="711081"/>
          </a:xfrm>
        </p:spPr>
        <p:txBody>
          <a:bodyPr/>
          <a:lstStyle/>
          <a:p>
            <a:pPr algn="ctr"/>
            <a:r>
              <a:rPr lang="en-GB" sz="4000" u="sng" dirty="0">
                <a:latin typeface="Times New Roman" panose="02020603050405020304" pitchFamily="18" charset="0"/>
                <a:cs typeface="Times New Roman" panose="02020603050405020304" pitchFamily="18" charset="0"/>
              </a:rPr>
              <a:t>RATING: </a:t>
            </a:r>
            <a:br>
              <a:rPr lang="en-GB" sz="4000" u="sng" dirty="0">
                <a:latin typeface="Times New Roman" panose="02020603050405020304" pitchFamily="18" charset="0"/>
                <a:cs typeface="Times New Roman" panose="02020603050405020304" pitchFamily="18" charset="0"/>
              </a:rPr>
            </a:br>
            <a:r>
              <a:rPr lang="en-GB" sz="4000" u="sng" dirty="0">
                <a:latin typeface="Times New Roman" panose="02020603050405020304" pitchFamily="18" charset="0"/>
                <a:cs typeface="Times New Roman" panose="02020603050405020304" pitchFamily="18" charset="0"/>
              </a:rPr>
              <a:t>How PGDHM Course addresses the program outcomes</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479FA60-E21B-4D24-A785-AC118292D365}"/>
              </a:ext>
            </a:extLst>
          </p:cNvPr>
          <p:cNvSpPr txBox="1">
            <a:spLocks/>
          </p:cNvSpPr>
          <p:nvPr/>
        </p:nvSpPr>
        <p:spPr>
          <a:xfrm>
            <a:off x="0" y="1868757"/>
            <a:ext cx="11922998" cy="4308206"/>
          </a:xfrm>
          <a:prstGeom prst="rect">
            <a:avLst/>
          </a:prstGeom>
        </p:spPr>
        <p:txBody>
          <a:bodyPr vert="horz" lIns="91440" tIns="45720" rIns="91440" bIns="45720" rtlCol="0" anchor="t">
            <a:normAutofit/>
          </a:bodyPr>
          <a:lst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514350" indent="-514350" algn="just">
              <a:buFont typeface="Arial" pitchFamily="34" charset="0"/>
              <a:buAutoNum type="arabicPeriod"/>
            </a:pPr>
            <a:r>
              <a:rPr lang="en-GB" sz="2400" dirty="0">
                <a:latin typeface="Times New Roman" panose="02020603050405020304" pitchFamily="18" charset="0"/>
                <a:cs typeface="Times New Roman" panose="02020603050405020304" pitchFamily="18" charset="0"/>
              </a:rPr>
              <a:t>Internalize the concepts of management such as healthcare delivery system, strategic planning, HR, Marketing, finance and operations- SCORE </a:t>
            </a:r>
            <a:r>
              <a:rPr lang="en-GB" sz="2400" dirty="0">
                <a:solidFill>
                  <a:srgbClr val="C00000"/>
                </a:solidFill>
                <a:latin typeface="Times New Roman" panose="02020603050405020304" pitchFamily="18" charset="0"/>
                <a:cs typeface="Times New Roman" panose="02020603050405020304" pitchFamily="18" charset="0"/>
              </a:rPr>
              <a:t>2</a:t>
            </a:r>
          </a:p>
          <a:p>
            <a:pPr marL="514350" indent="-514350" algn="just">
              <a:buFont typeface="Arial" pitchFamily="34" charset="0"/>
              <a:buAutoNum type="arabicPeriod"/>
            </a:pPr>
            <a:r>
              <a:rPr lang="en-GB" sz="2400" dirty="0">
                <a:latin typeface="Times New Roman" panose="02020603050405020304" pitchFamily="18" charset="0"/>
                <a:cs typeface="Times New Roman" panose="02020603050405020304" pitchFamily="18" charset="0"/>
              </a:rPr>
              <a:t>Apply knowledge of research and management techniques and functions in an integrated manner-SCORE </a:t>
            </a:r>
            <a:r>
              <a:rPr lang="en-GB" sz="2400" dirty="0">
                <a:solidFill>
                  <a:srgbClr val="C00000"/>
                </a:solidFill>
                <a:latin typeface="Times New Roman" panose="02020603050405020304" pitchFamily="18" charset="0"/>
                <a:cs typeface="Times New Roman" panose="02020603050405020304" pitchFamily="18" charset="0"/>
              </a:rPr>
              <a:t>3</a:t>
            </a:r>
          </a:p>
          <a:p>
            <a:pPr marL="514350" indent="-514350" algn="just">
              <a:buFont typeface="Arial" pitchFamily="34" charset="0"/>
              <a:buAutoNum type="arabicPeriod"/>
            </a:pPr>
            <a:r>
              <a:rPr lang="en-GB" sz="2400" dirty="0">
                <a:latin typeface="Times New Roman" panose="02020603050405020304" pitchFamily="18" charset="0"/>
                <a:cs typeface="Times New Roman" panose="02020603050405020304" pitchFamily="18" charset="0"/>
              </a:rPr>
              <a:t>Use appropriate skills to support healthcare organizations to take informed decision in planning, building and managing organization-SCORE </a:t>
            </a:r>
            <a:r>
              <a:rPr lang="en-GB" sz="2400" dirty="0">
                <a:solidFill>
                  <a:srgbClr val="C00000"/>
                </a:solidFill>
                <a:latin typeface="Times New Roman" panose="02020603050405020304" pitchFamily="18" charset="0"/>
                <a:cs typeface="Times New Roman" panose="02020603050405020304" pitchFamily="18" charset="0"/>
              </a:rPr>
              <a:t>3</a:t>
            </a:r>
          </a:p>
          <a:p>
            <a:pPr marL="514350" indent="-514350" algn="just">
              <a:buFont typeface="Arial" pitchFamily="34" charset="0"/>
              <a:buAutoNum type="arabicPeriod"/>
            </a:pPr>
            <a:r>
              <a:rPr lang="en-GB" sz="2400" dirty="0">
                <a:latin typeface="Times New Roman" panose="02020603050405020304" pitchFamily="18" charset="0"/>
                <a:cs typeface="Times New Roman" panose="02020603050405020304" pitchFamily="18" charset="0"/>
              </a:rPr>
              <a:t>Utilize learning acquired from trainings and practical exposure in real time situations-SCORE </a:t>
            </a:r>
            <a:r>
              <a:rPr lang="en-GB" sz="2400" dirty="0">
                <a:solidFill>
                  <a:srgbClr val="C00000"/>
                </a:solidFill>
                <a:latin typeface="Times New Roman" panose="02020603050405020304" pitchFamily="18" charset="0"/>
                <a:cs typeface="Times New Roman" panose="02020603050405020304" pitchFamily="18" charset="0"/>
              </a:rPr>
              <a:t>2</a:t>
            </a:r>
          </a:p>
          <a:p>
            <a:pPr marL="0" indent="0" algn="just">
              <a:buFont typeface="Arial" pitchFamily="34" charset="0"/>
              <a:buNone/>
            </a:pPr>
            <a:endParaRPr lang="en-GB" sz="2400" dirty="0">
              <a:latin typeface="Times New Roman" panose="02020603050405020304" pitchFamily="18" charset="0"/>
              <a:cs typeface="Times New Roman" panose="02020603050405020304" pitchFamily="18" charset="0"/>
            </a:endParaRPr>
          </a:p>
          <a:p>
            <a:pPr marL="0" indent="0" algn="just">
              <a:buFont typeface="Arial" pitchFamily="34" charset="0"/>
              <a:buNone/>
            </a:pPr>
            <a:r>
              <a:rPr lang="en-GB" sz="2400" dirty="0">
                <a:latin typeface="Times New Roman" panose="02020603050405020304" pitchFamily="18" charset="0"/>
                <a:cs typeface="Times New Roman" panose="02020603050405020304" pitchFamily="18" charset="0"/>
              </a:rPr>
              <a:t>SCORE-1:LOW 2: MEDIUM 3: HIGH</a:t>
            </a:r>
          </a:p>
        </p:txBody>
      </p:sp>
    </p:spTree>
    <p:extLst>
      <p:ext uri="{BB962C8B-B14F-4D97-AF65-F5344CB8AC3E}">
        <p14:creationId xmlns:p14="http://schemas.microsoft.com/office/powerpoint/2010/main" val="3418301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2F57FA-AF73-4D9E-A593-E53EBD7F45F7}"/>
              </a:ext>
            </a:extLst>
          </p:cNvPr>
          <p:cNvSpPr txBox="1"/>
          <p:nvPr/>
        </p:nvSpPr>
        <p:spPr>
          <a:xfrm>
            <a:off x="2513012" y="2536150"/>
            <a:ext cx="6629400" cy="1107996"/>
          </a:xfrm>
          <a:prstGeom prst="rect">
            <a:avLst/>
          </a:prstGeom>
          <a:noFill/>
        </p:spPr>
        <p:txBody>
          <a:bodyPr wrap="square" rtlCol="0">
            <a:spAutoFit/>
          </a:bodyPr>
          <a:lstStyle/>
          <a:p>
            <a:pPr algn="ctr"/>
            <a:r>
              <a:rPr lang="en-US" sz="6600" b="1" dirty="0">
                <a:solidFill>
                  <a:schemeClr val="accent1">
                    <a:lumMod val="50000"/>
                  </a:schemeClr>
                </a:solidFill>
                <a:latin typeface="Cambria Math" panose="02040503050406030204" pitchFamily="18" charset="0"/>
                <a:ea typeface="Cambria Math" panose="02040503050406030204" pitchFamily="18" charset="0"/>
              </a:rPr>
              <a:t>THANKYOU</a:t>
            </a:r>
          </a:p>
        </p:txBody>
      </p:sp>
    </p:spTree>
    <p:extLst>
      <p:ext uri="{BB962C8B-B14F-4D97-AF65-F5344CB8AC3E}">
        <p14:creationId xmlns:p14="http://schemas.microsoft.com/office/powerpoint/2010/main" val="317102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6EE50B4-4B13-4FFA-8BCC-76D7D38110AD}"/>
              </a:ext>
            </a:extLst>
          </p:cNvPr>
          <p:cNvSpPr txBox="1"/>
          <p:nvPr/>
        </p:nvSpPr>
        <p:spPr>
          <a:xfrm>
            <a:off x="669461" y="142259"/>
            <a:ext cx="9935504" cy="535531"/>
          </a:xfrm>
          <a:prstGeom prst="rect">
            <a:avLst/>
          </a:prstGeom>
          <a:noFill/>
        </p:spPr>
        <p:txBody>
          <a:bodyPr wrap="square" lIns="0" rIns="0" rtlCol="0">
            <a:spAutoFit/>
          </a:bodyPr>
          <a:lstStyle/>
          <a:p>
            <a:pPr algn="ctr">
              <a:lnSpc>
                <a:spcPct val="80000"/>
              </a:lnSpc>
            </a:pPr>
            <a:r>
              <a:rPr lang="en-IN" sz="3600" b="1" dirty="0">
                <a:latin typeface="Times New Roman" panose="02020603050405020304" pitchFamily="18" charset="0"/>
                <a:cs typeface="Times New Roman" panose="02020603050405020304" pitchFamily="18" charset="0"/>
              </a:rPr>
              <a:t> Akhil Systems Teleconsultation Solution </a:t>
            </a:r>
          </a:p>
        </p:txBody>
      </p:sp>
      <p:sp>
        <p:nvSpPr>
          <p:cNvPr id="18" name="TextBox 17">
            <a:extLst>
              <a:ext uri="{FF2B5EF4-FFF2-40B4-BE49-F238E27FC236}">
                <a16:creationId xmlns:a16="http://schemas.microsoft.com/office/drawing/2014/main" id="{F029CD32-E2B4-4D67-8C7D-17DE655DBA12}"/>
              </a:ext>
            </a:extLst>
          </p:cNvPr>
          <p:cNvSpPr txBox="1"/>
          <p:nvPr/>
        </p:nvSpPr>
        <p:spPr>
          <a:xfrm>
            <a:off x="227012" y="1143000"/>
            <a:ext cx="5181600" cy="6043257"/>
          </a:xfrm>
          <a:prstGeom prst="rect">
            <a:avLst/>
          </a:prstGeom>
          <a:noFill/>
        </p:spPr>
        <p:txBody>
          <a:bodyPr wrap="square" lIns="0" rIns="0" rtlCol="0" anchor="t">
            <a:spAutoFit/>
          </a:bodyPr>
          <a:lstStyle/>
          <a:p>
            <a:pPr marL="342900" indent="-342900" algn="just">
              <a:lnSpc>
                <a:spcPct val="120000"/>
              </a:lnSpc>
              <a:buFont typeface="Wingdings" panose="05000000000000000000" pitchFamily="2" charset="2"/>
              <a:buChar char="Ø"/>
            </a:pPr>
            <a:r>
              <a:rPr lang="en-US" kern="0" dirty="0">
                <a:latin typeface="Times New Roman" panose="02020603050405020304" pitchFamily="18" charset="0"/>
                <a:ea typeface="Open Sans" panose="020B0606030504020204" pitchFamily="34" charset="0"/>
                <a:cs typeface="Times New Roman" panose="02020603050405020304" pitchFamily="18" charset="0"/>
              </a:rPr>
              <a:t>Akhil Systems Pvt. Ltd is one of the pioneer hospital information system (HIS/EMR) organization with more than 26 years of experience in the single domain of healthcare. </a:t>
            </a:r>
          </a:p>
          <a:p>
            <a:pPr marL="342900" indent="-342900" algn="just">
              <a:lnSpc>
                <a:spcPct val="120000"/>
              </a:lnSpc>
              <a:buFont typeface="Wingdings" panose="05000000000000000000" pitchFamily="2" charset="2"/>
              <a:buChar char="Ø"/>
            </a:pPr>
            <a:r>
              <a:rPr lang="en-US" kern="0" dirty="0">
                <a:latin typeface="Times New Roman" panose="02020603050405020304" pitchFamily="18" charset="0"/>
                <a:ea typeface="Open Sans" panose="020B0606030504020204" pitchFamily="34" charset="0"/>
                <a:cs typeface="Times New Roman" panose="02020603050405020304" pitchFamily="18" charset="0"/>
              </a:rPr>
              <a:t>A complete teleconsultation solution which gives freedom to connect providers and patients through virtual channels.</a:t>
            </a:r>
          </a:p>
          <a:p>
            <a:pPr marL="342900" indent="-342900" algn="just">
              <a:lnSpc>
                <a:spcPct val="120000"/>
              </a:lnSpc>
              <a:buFont typeface="Wingdings" panose="05000000000000000000" pitchFamily="2" charset="2"/>
              <a:buChar char="Ø"/>
            </a:pPr>
            <a:r>
              <a:rPr lang="en-US" kern="0" dirty="0">
                <a:latin typeface="Times New Roman" panose="02020603050405020304" pitchFamily="18" charset="0"/>
                <a:ea typeface="Open Sans" panose="020B0606030504020204" pitchFamily="34" charset="0"/>
                <a:cs typeface="Times New Roman" panose="02020603050405020304" pitchFamily="18" charset="0"/>
              </a:rPr>
              <a:t>Some features of the Miracle Telehealth solution are as follows:</a:t>
            </a:r>
          </a:p>
          <a:p>
            <a:pPr marL="342900" indent="-342900" algn="just">
              <a:lnSpc>
                <a:spcPct val="120000"/>
              </a:lnSpc>
              <a:buFont typeface="Wingdings" panose="05000000000000000000" pitchFamily="2" charset="2"/>
              <a:buChar char="Ø"/>
            </a:pPr>
            <a:endParaRPr lang="en-US" sz="2000" kern="0" dirty="0">
              <a:latin typeface="Times New Roman" panose="02020603050405020304" pitchFamily="18" charset="0"/>
              <a:ea typeface="Open Sans" panose="020B0606030504020204" pitchFamily="34" charset="0"/>
              <a:cs typeface="Times New Roman" panose="02020603050405020304" pitchFamily="18" charset="0"/>
            </a:endParaRPr>
          </a:p>
          <a:p>
            <a:pPr marL="342900" indent="-342900" algn="just">
              <a:lnSpc>
                <a:spcPct val="120000"/>
              </a:lnSpc>
              <a:buFont typeface="Wingdings" panose="05000000000000000000" pitchFamily="2" charset="2"/>
              <a:buChar char="Ø"/>
            </a:pPr>
            <a:endParaRPr lang="en-US" sz="2000" kern="0" dirty="0">
              <a:latin typeface="Times New Roman" panose="02020603050405020304" pitchFamily="18" charset="0"/>
              <a:ea typeface="Open Sans" panose="020B0606030504020204" pitchFamily="34" charset="0"/>
              <a:cs typeface="Times New Roman" panose="02020603050405020304" pitchFamily="18" charset="0"/>
            </a:endParaRPr>
          </a:p>
          <a:p>
            <a:pPr marL="342900" indent="-342900" algn="just">
              <a:lnSpc>
                <a:spcPct val="120000"/>
              </a:lnSpc>
              <a:buFont typeface="Wingdings" panose="05000000000000000000" pitchFamily="2" charset="2"/>
              <a:buChar char="Ø"/>
            </a:pPr>
            <a:endParaRPr lang="en-US" sz="2000" kern="0" dirty="0">
              <a:latin typeface="Times New Roman" panose="02020603050405020304" pitchFamily="18" charset="0"/>
              <a:ea typeface="Open Sans" panose="020B0606030504020204" pitchFamily="34"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9F07E857-0253-4455-9D3E-C40450C9A645}"/>
              </a:ext>
            </a:extLst>
          </p:cNvPr>
          <p:cNvGraphicFramePr/>
          <p:nvPr>
            <p:extLst>
              <p:ext uri="{D42A27DB-BD31-4B8C-83A1-F6EECF244321}">
                <p14:modId xmlns:p14="http://schemas.microsoft.com/office/powerpoint/2010/main" val="4054154570"/>
              </p:ext>
            </p:extLst>
          </p:nvPr>
        </p:nvGraphicFramePr>
        <p:xfrm>
          <a:off x="4951412" y="720372"/>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092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0AFAA4-3850-4389-87CB-144362A4FE82}"/>
              </a:ext>
            </a:extLst>
          </p:cNvPr>
          <p:cNvSpPr/>
          <p:nvPr/>
        </p:nvSpPr>
        <p:spPr>
          <a:xfrm>
            <a:off x="0" y="140186"/>
            <a:ext cx="4860171" cy="982335"/>
          </a:xfrm>
          <a:prstGeom prst="rect">
            <a:avLst/>
          </a:prstGeom>
          <a:gradFill>
            <a:gsLst>
              <a:gs pos="100000">
                <a:schemeClr val="accent3">
                  <a:lumMod val="50000"/>
                </a:schemeClr>
              </a:gs>
              <a:gs pos="100000">
                <a:schemeClr val="accent2"/>
              </a:gs>
            </a:gsLst>
            <a:lin ang="8100000" scaled="1"/>
          </a:gradFill>
          <a:ln>
            <a:noFill/>
          </a:ln>
          <a:effectLst>
            <a:outerShdw blurRad="495300" dist="3429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solidFill>
                <a:schemeClr val="bg1"/>
              </a:solidFill>
            </a:endParaRPr>
          </a:p>
        </p:txBody>
      </p:sp>
      <p:grpSp>
        <p:nvGrpSpPr>
          <p:cNvPr id="14" name="Group 13">
            <a:extLst>
              <a:ext uri="{FF2B5EF4-FFF2-40B4-BE49-F238E27FC236}">
                <a16:creationId xmlns:a16="http://schemas.microsoft.com/office/drawing/2014/main" id="{46898ED4-057C-406A-89AE-EAB4E555321F}"/>
              </a:ext>
            </a:extLst>
          </p:cNvPr>
          <p:cNvGrpSpPr/>
          <p:nvPr/>
        </p:nvGrpSpPr>
        <p:grpSpPr>
          <a:xfrm>
            <a:off x="5950395" y="1905078"/>
            <a:ext cx="5626561" cy="2399772"/>
            <a:chOff x="5950395" y="2132856"/>
            <a:chExt cx="5626561" cy="2399772"/>
          </a:xfrm>
        </p:grpSpPr>
        <p:sp>
          <p:nvSpPr>
            <p:cNvPr id="13" name="TextBox 12">
              <a:extLst>
                <a:ext uri="{FF2B5EF4-FFF2-40B4-BE49-F238E27FC236}">
                  <a16:creationId xmlns:a16="http://schemas.microsoft.com/office/drawing/2014/main" id="{2D8DFADC-B573-4E62-8147-389320A6402D}"/>
                </a:ext>
              </a:extLst>
            </p:cNvPr>
            <p:cNvSpPr txBox="1"/>
            <p:nvPr/>
          </p:nvSpPr>
          <p:spPr>
            <a:xfrm>
              <a:off x="5950395" y="2132856"/>
              <a:ext cx="5626561" cy="830997"/>
            </a:xfrm>
            <a:prstGeom prst="rect">
              <a:avLst/>
            </a:prstGeom>
            <a:noFill/>
          </p:spPr>
          <p:txBody>
            <a:bodyPr wrap="square" lIns="0" rIns="0" rtlCol="0">
              <a:spAutoFit/>
            </a:bodyPr>
            <a:lstStyle/>
            <a:p>
              <a:endParaRPr lang="en-IN" sz="48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962DE143-3E83-4CA2-A1D1-371799E7CB3F}"/>
                </a:ext>
              </a:extLst>
            </p:cNvPr>
            <p:cNvSpPr txBox="1"/>
            <p:nvPr/>
          </p:nvSpPr>
          <p:spPr>
            <a:xfrm>
              <a:off x="5950396" y="4159513"/>
              <a:ext cx="5614338" cy="373115"/>
            </a:xfrm>
            <a:prstGeom prst="rect">
              <a:avLst/>
            </a:prstGeom>
            <a:noFill/>
          </p:spPr>
          <p:txBody>
            <a:bodyPr wrap="square" lIns="0" rIns="0" rtlCol="0" anchor="b">
              <a:spAutoFit/>
            </a:bodyPr>
            <a:lstStyle/>
            <a:p>
              <a:pPr>
                <a:lnSpc>
                  <a:spcPct val="110000"/>
                </a:lnSpc>
                <a:defRPr/>
              </a:pPr>
              <a:endParaRPr lang="en-US" sz="18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0" name="TextBox 29">
            <a:extLst>
              <a:ext uri="{FF2B5EF4-FFF2-40B4-BE49-F238E27FC236}">
                <a16:creationId xmlns:a16="http://schemas.microsoft.com/office/drawing/2014/main" id="{68C0EE89-6337-4466-B3D6-6E83CDF19B3D}"/>
              </a:ext>
            </a:extLst>
          </p:cNvPr>
          <p:cNvSpPr txBox="1"/>
          <p:nvPr/>
        </p:nvSpPr>
        <p:spPr>
          <a:xfrm>
            <a:off x="0" y="165734"/>
            <a:ext cx="4860171" cy="720390"/>
          </a:xfrm>
          <a:prstGeom prst="rect">
            <a:avLst/>
          </a:prstGeom>
          <a:noFill/>
        </p:spPr>
        <p:txBody>
          <a:bodyPr wrap="square" lIns="0" rIns="0" rtlCol="0" anchor="b">
            <a:spAutoFit/>
          </a:bodyPr>
          <a:lstStyle/>
          <a:p>
            <a:pPr>
              <a:lnSpc>
                <a:spcPct val="110000"/>
              </a:lnSpc>
              <a:defRPr/>
            </a:pPr>
            <a:r>
              <a:rPr lang="en-US" sz="4000" b="1" kern="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1. INTRODUCTION</a:t>
            </a:r>
          </a:p>
        </p:txBody>
      </p:sp>
      <p:pic>
        <p:nvPicPr>
          <p:cNvPr id="2" name="Picture 1">
            <a:extLst>
              <a:ext uri="{FF2B5EF4-FFF2-40B4-BE49-F238E27FC236}">
                <a16:creationId xmlns:a16="http://schemas.microsoft.com/office/drawing/2014/main" id="{B4BB5CE3-8258-4AC3-B2C4-3EAB30FC644D}"/>
              </a:ext>
            </a:extLst>
          </p:cNvPr>
          <p:cNvPicPr>
            <a:picLocks noChangeAspect="1"/>
          </p:cNvPicPr>
          <p:nvPr/>
        </p:nvPicPr>
        <p:blipFill>
          <a:blip r:embed="rId3"/>
          <a:stretch>
            <a:fillRect/>
          </a:stretch>
        </p:blipFill>
        <p:spPr>
          <a:xfrm>
            <a:off x="7082009" y="3931735"/>
            <a:ext cx="4860171" cy="2058943"/>
          </a:xfrm>
          <a:prstGeom prst="rect">
            <a:avLst/>
          </a:prstGeom>
          <a:solidFill>
            <a:schemeClr val="accent2"/>
          </a:solidFill>
          <a:ln>
            <a:solidFill>
              <a:schemeClr val="tx2"/>
            </a:solidFill>
          </a:ln>
        </p:spPr>
      </p:pic>
      <p:sp>
        <p:nvSpPr>
          <p:cNvPr id="35" name="TextBox 34">
            <a:extLst>
              <a:ext uri="{FF2B5EF4-FFF2-40B4-BE49-F238E27FC236}">
                <a16:creationId xmlns:a16="http://schemas.microsoft.com/office/drawing/2014/main" id="{9ADDE6E0-42DF-4148-B8ED-74C533F43FD9}"/>
              </a:ext>
            </a:extLst>
          </p:cNvPr>
          <p:cNvSpPr txBox="1"/>
          <p:nvPr/>
        </p:nvSpPr>
        <p:spPr>
          <a:xfrm>
            <a:off x="246645" y="1122522"/>
            <a:ext cx="11730744" cy="2241960"/>
          </a:xfrm>
          <a:prstGeom prst="rect">
            <a:avLst/>
          </a:prstGeom>
          <a:noFill/>
        </p:spPr>
        <p:txBody>
          <a:bodyPr wrap="square">
            <a:spAutoFit/>
          </a:bodyPr>
          <a:lstStyle/>
          <a:p>
            <a:pPr algn="just">
              <a:lnSpc>
                <a:spcPct val="150000"/>
              </a:lnSpc>
            </a:pPr>
            <a:r>
              <a:rPr lang="en-US" dirty="0">
                <a:latin typeface="Times New Roman" panose="02020603050405020304" pitchFamily="18" charset="0"/>
                <a:ea typeface="Arial Unicode MS" panose="020B0604020202020204" pitchFamily="34" charset="-128"/>
                <a:cs typeface="Times New Roman" panose="02020603050405020304" pitchFamily="18" charset="0"/>
              </a:rPr>
              <a:t>Teleconsultation is the process of providing medical services over long distances leveraging information and communication technologies. Doctors and medical professionals deliver these services to patients. Telecommunication is also useful when patients and caregivers are unable to reach medical specialists due to situations beyond their control.</a:t>
            </a:r>
          </a:p>
        </p:txBody>
      </p:sp>
    </p:spTree>
    <p:extLst>
      <p:ext uri="{BB962C8B-B14F-4D97-AF65-F5344CB8AC3E}">
        <p14:creationId xmlns:p14="http://schemas.microsoft.com/office/powerpoint/2010/main" val="4127574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88825"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b="1" dirty="0">
                <a:solidFill>
                  <a:schemeClr val="tx1"/>
                </a:solidFill>
                <a:latin typeface="Times New Roman" panose="02020603050405020304" pitchFamily="18" charset="0"/>
              </a:rPr>
              <a:t>Teleconsultation services bridge the gap between healthcare providers and patients by offering healthcare services wherever and whenever they are needed.</a:t>
            </a:r>
            <a:endParaRPr lang="en-IN" b="1" dirty="0">
              <a:solidFill>
                <a:schemeClr val="tx1"/>
              </a:solidFill>
              <a:latin typeface="Times New Roman" panose="02020603050405020304" pitchFamily="18" charset="0"/>
            </a:endParaRPr>
          </a:p>
        </p:txBody>
      </p:sp>
      <p:sp>
        <p:nvSpPr>
          <p:cNvPr id="10" name="Rectangle 9"/>
          <p:cNvSpPr/>
          <p:nvPr/>
        </p:nvSpPr>
        <p:spPr>
          <a:xfrm>
            <a:off x="16805" y="6180138"/>
            <a:ext cx="12188825" cy="369332"/>
          </a:xfrm>
          <a:prstGeom prst="rect">
            <a:avLst/>
          </a:prstGeom>
        </p:spPr>
        <p:txBody>
          <a:bodyPr wrap="square">
            <a:spAutoFit/>
          </a:bodyPr>
          <a:lstStyle/>
          <a:p>
            <a:r>
              <a:rPr lang="en-IN" sz="1800" dirty="0">
                <a:solidFill>
                  <a:schemeClr val="bg1"/>
                </a:solidFill>
                <a:latin typeface="Times New Roman" panose="02020603050405020304" pitchFamily="18" charset="0"/>
              </a:rPr>
              <a:t> </a:t>
            </a:r>
            <a:endParaRPr lang="en-IN" sz="1800" dirty="0">
              <a:solidFill>
                <a:schemeClr val="bg1"/>
              </a:solidFill>
            </a:endParaRPr>
          </a:p>
        </p:txBody>
      </p:sp>
      <p:grpSp>
        <p:nvGrpSpPr>
          <p:cNvPr id="12" name="Group 11"/>
          <p:cNvGrpSpPr/>
          <p:nvPr/>
        </p:nvGrpSpPr>
        <p:grpSpPr>
          <a:xfrm>
            <a:off x="303212" y="1676400"/>
            <a:ext cx="11049000" cy="3259281"/>
            <a:chOff x="379412" y="1752600"/>
            <a:chExt cx="11049000" cy="3259281"/>
          </a:xfrm>
        </p:grpSpPr>
        <p:sp>
          <p:nvSpPr>
            <p:cNvPr id="4" name="Rounded Rectangle 3"/>
            <p:cNvSpPr/>
            <p:nvPr/>
          </p:nvSpPr>
          <p:spPr>
            <a:xfrm>
              <a:off x="4646612" y="2416798"/>
              <a:ext cx="2362200" cy="108587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Improved quality of life</a:t>
              </a:r>
            </a:p>
          </p:txBody>
        </p:sp>
        <p:sp>
          <p:nvSpPr>
            <p:cNvPr id="5" name="Rounded Rectangle 4"/>
            <p:cNvSpPr/>
            <p:nvPr/>
          </p:nvSpPr>
          <p:spPr>
            <a:xfrm>
              <a:off x="8683624" y="3657600"/>
              <a:ext cx="2662784" cy="135428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No long Que or Waiting time</a:t>
              </a:r>
            </a:p>
          </p:txBody>
        </p:sp>
        <p:sp>
          <p:nvSpPr>
            <p:cNvPr id="6" name="Rounded Rectangle 5"/>
            <p:cNvSpPr/>
            <p:nvPr/>
          </p:nvSpPr>
          <p:spPr>
            <a:xfrm>
              <a:off x="379412" y="3657600"/>
              <a:ext cx="2819400" cy="135428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Reduced Travel Time</a:t>
              </a:r>
            </a:p>
          </p:txBody>
        </p:sp>
        <p:sp>
          <p:nvSpPr>
            <p:cNvPr id="7" name="Rounded Rectangle 6"/>
            <p:cNvSpPr/>
            <p:nvPr/>
          </p:nvSpPr>
          <p:spPr>
            <a:xfrm>
              <a:off x="8685212" y="1752600"/>
              <a:ext cx="2743200" cy="123759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Reduced Management Costs</a:t>
              </a:r>
            </a:p>
          </p:txBody>
        </p:sp>
        <p:sp>
          <p:nvSpPr>
            <p:cNvPr id="8" name="Rounded Rectangle 7"/>
            <p:cNvSpPr/>
            <p:nvPr/>
          </p:nvSpPr>
          <p:spPr>
            <a:xfrm>
              <a:off x="379412" y="1752600"/>
              <a:ext cx="2819400" cy="12573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Reduced Costs</a:t>
              </a:r>
            </a:p>
          </p:txBody>
        </p:sp>
      </p:grpSp>
      <p:pic>
        <p:nvPicPr>
          <p:cNvPr id="3" name="Picture 2">
            <a:extLst>
              <a:ext uri="{FF2B5EF4-FFF2-40B4-BE49-F238E27FC236}">
                <a16:creationId xmlns:a16="http://schemas.microsoft.com/office/drawing/2014/main" id="{230EA660-4E32-419D-BB98-A42AD05DDBB0}"/>
              </a:ext>
            </a:extLst>
          </p:cNvPr>
          <p:cNvPicPr>
            <a:picLocks noChangeAspect="1"/>
          </p:cNvPicPr>
          <p:nvPr/>
        </p:nvPicPr>
        <p:blipFill>
          <a:blip r:embed="rId3"/>
          <a:stretch>
            <a:fillRect/>
          </a:stretch>
        </p:blipFill>
        <p:spPr>
          <a:xfrm>
            <a:off x="3960813" y="4144188"/>
            <a:ext cx="4267200" cy="1735386"/>
          </a:xfrm>
          <a:prstGeom prst="rect">
            <a:avLst/>
          </a:prstGeom>
          <a:ln>
            <a:solidFill>
              <a:schemeClr val="tx2"/>
            </a:solidFill>
          </a:ln>
        </p:spPr>
      </p:pic>
    </p:spTree>
    <p:extLst>
      <p:ext uri="{BB962C8B-B14F-4D97-AF65-F5344CB8AC3E}">
        <p14:creationId xmlns:p14="http://schemas.microsoft.com/office/powerpoint/2010/main" val="1061386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438B557-2290-4B9C-B94B-4B9C1D48DA35}"/>
              </a:ext>
            </a:extLst>
          </p:cNvPr>
          <p:cNvGrpSpPr/>
          <p:nvPr/>
        </p:nvGrpSpPr>
        <p:grpSpPr>
          <a:xfrm>
            <a:off x="6845792" y="1100149"/>
            <a:ext cx="5039820" cy="1104190"/>
            <a:chOff x="6845792" y="1155566"/>
            <a:chExt cx="3994175" cy="1013334"/>
          </a:xfrm>
        </p:grpSpPr>
        <p:sp>
          <p:nvSpPr>
            <p:cNvPr id="21" name="TextBox 20">
              <a:extLst>
                <a:ext uri="{FF2B5EF4-FFF2-40B4-BE49-F238E27FC236}">
                  <a16:creationId xmlns:a16="http://schemas.microsoft.com/office/drawing/2014/main" id="{6BD46236-05D8-481D-B84F-5F9E63DB2B38}"/>
                </a:ext>
              </a:extLst>
            </p:cNvPr>
            <p:cNvSpPr txBox="1"/>
            <p:nvPr/>
          </p:nvSpPr>
          <p:spPr>
            <a:xfrm>
              <a:off x="6845792" y="1745222"/>
              <a:ext cx="3881459" cy="423678"/>
            </a:xfrm>
            <a:prstGeom prst="rect">
              <a:avLst/>
            </a:prstGeom>
            <a:noFill/>
          </p:spPr>
          <p:txBody>
            <a:bodyPr wrap="square" rtlCol="0" anchor="t">
              <a:spAutoFit/>
            </a:bodyPr>
            <a:lstStyle/>
            <a:p>
              <a:pPr algn="just"/>
              <a:endParaRPr lang="en-US" kern="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AC4CC99A-D43F-441F-900F-794F224D1B2B}"/>
                </a:ext>
              </a:extLst>
            </p:cNvPr>
            <p:cNvSpPr txBox="1"/>
            <p:nvPr/>
          </p:nvSpPr>
          <p:spPr>
            <a:xfrm>
              <a:off x="6958508" y="1155566"/>
              <a:ext cx="3881459" cy="535531"/>
            </a:xfrm>
            <a:prstGeom prst="rect">
              <a:avLst/>
            </a:prstGeom>
            <a:noFill/>
          </p:spPr>
          <p:txBody>
            <a:bodyPr wrap="square" rtlCol="0" anchor="t">
              <a:spAutoFit/>
            </a:bodyPr>
            <a:lstStyle/>
            <a:p>
              <a:pPr algn="just">
                <a:lnSpc>
                  <a:spcPct val="120000"/>
                </a:lnSpc>
              </a:pPr>
              <a:endParaRPr lang="en-US" b="1" kern="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sp>
        <p:nvSpPr>
          <p:cNvPr id="30" name="TextBox 29">
            <a:extLst>
              <a:ext uri="{FF2B5EF4-FFF2-40B4-BE49-F238E27FC236}">
                <a16:creationId xmlns:a16="http://schemas.microsoft.com/office/drawing/2014/main" id="{BEB12DD7-A24F-46F1-9808-597F9D5C834D}"/>
              </a:ext>
            </a:extLst>
          </p:cNvPr>
          <p:cNvSpPr txBox="1"/>
          <p:nvPr/>
        </p:nvSpPr>
        <p:spPr>
          <a:xfrm>
            <a:off x="6824079" y="4131076"/>
            <a:ext cx="3881459" cy="326884"/>
          </a:xfrm>
          <a:prstGeom prst="rect">
            <a:avLst/>
          </a:prstGeom>
          <a:noFill/>
        </p:spPr>
        <p:txBody>
          <a:bodyPr wrap="square" rtlCol="0" anchor="t">
            <a:spAutoFit/>
          </a:bodyPr>
          <a:lstStyle/>
          <a:p>
            <a:pPr>
              <a:lnSpc>
                <a:spcPct val="120000"/>
              </a:lnSpc>
            </a:pPr>
            <a:endParaRPr lang="en-US" sz="1400"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37F4ED59-23CC-421E-B2FD-0707635B4EF7}"/>
              </a:ext>
            </a:extLst>
          </p:cNvPr>
          <p:cNvSpPr txBox="1"/>
          <p:nvPr/>
        </p:nvSpPr>
        <p:spPr>
          <a:xfrm>
            <a:off x="6958508" y="5138419"/>
            <a:ext cx="3881459" cy="326884"/>
          </a:xfrm>
          <a:prstGeom prst="rect">
            <a:avLst/>
          </a:prstGeom>
          <a:noFill/>
        </p:spPr>
        <p:txBody>
          <a:bodyPr wrap="square" rtlCol="0" anchor="t">
            <a:spAutoFit/>
          </a:bodyPr>
          <a:lstStyle/>
          <a:p>
            <a:pPr>
              <a:lnSpc>
                <a:spcPct val="120000"/>
              </a:lnSpc>
            </a:pPr>
            <a:endParaRPr lang="en-US" sz="1400"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a:extLst>
              <a:ext uri="{FF2B5EF4-FFF2-40B4-BE49-F238E27FC236}">
                <a16:creationId xmlns:a16="http://schemas.microsoft.com/office/drawing/2014/main" id="{090AFAA4-3850-4389-87CB-144362A4FE82}"/>
              </a:ext>
            </a:extLst>
          </p:cNvPr>
          <p:cNvSpPr/>
          <p:nvPr/>
        </p:nvSpPr>
        <p:spPr>
          <a:xfrm>
            <a:off x="0" y="76200"/>
            <a:ext cx="3960812" cy="1158809"/>
          </a:xfrm>
          <a:prstGeom prst="rect">
            <a:avLst/>
          </a:prstGeom>
          <a:gradFill>
            <a:gsLst>
              <a:gs pos="14000">
                <a:schemeClr val="accent1"/>
              </a:gs>
              <a:gs pos="100000">
                <a:schemeClr val="accent2"/>
              </a:gs>
            </a:gsLst>
            <a:lin ang="8100000" scaled="1"/>
          </a:gradFill>
          <a:ln>
            <a:noFill/>
          </a:ln>
          <a:effectLst>
            <a:outerShdw blurRad="495300" dist="3429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itle 3">
            <a:extLst>
              <a:ext uri="{FF2B5EF4-FFF2-40B4-BE49-F238E27FC236}">
                <a16:creationId xmlns:a16="http://schemas.microsoft.com/office/drawing/2014/main" id="{1E2D885C-0A15-4D6B-8EEE-E5B9550E37EC}"/>
              </a:ext>
            </a:extLst>
          </p:cNvPr>
          <p:cNvSpPr>
            <a:spLocks noGrp="1"/>
          </p:cNvSpPr>
          <p:nvPr>
            <p:ph type="title"/>
          </p:nvPr>
        </p:nvSpPr>
        <p:spPr>
          <a:xfrm>
            <a:off x="150812" y="336008"/>
            <a:ext cx="10969943" cy="711081"/>
          </a:xfrm>
        </p:spPr>
        <p:txBody>
          <a:bodyPr/>
          <a:lstStyle/>
          <a:p>
            <a:r>
              <a:rPr lang="en-IN" sz="40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2. OBJECTIVE</a:t>
            </a:r>
          </a:p>
        </p:txBody>
      </p:sp>
      <p:pic>
        <p:nvPicPr>
          <p:cNvPr id="12" name="Picture 11">
            <a:extLst>
              <a:ext uri="{FF2B5EF4-FFF2-40B4-BE49-F238E27FC236}">
                <a16:creationId xmlns:a16="http://schemas.microsoft.com/office/drawing/2014/main" id="{D2CADBFD-30D7-4D42-80DC-43796AC2C3A0}"/>
              </a:ext>
            </a:extLst>
          </p:cNvPr>
          <p:cNvPicPr>
            <a:picLocks noChangeAspect="1"/>
          </p:cNvPicPr>
          <p:nvPr/>
        </p:nvPicPr>
        <p:blipFill>
          <a:blip r:embed="rId3"/>
          <a:stretch>
            <a:fillRect/>
          </a:stretch>
        </p:blipFill>
        <p:spPr>
          <a:xfrm>
            <a:off x="7355855" y="4800600"/>
            <a:ext cx="4387533" cy="1633364"/>
          </a:xfrm>
          <a:prstGeom prst="rect">
            <a:avLst/>
          </a:prstGeom>
          <a:ln>
            <a:solidFill>
              <a:schemeClr val="tx2"/>
            </a:solidFill>
          </a:ln>
        </p:spPr>
      </p:pic>
      <p:sp>
        <p:nvSpPr>
          <p:cNvPr id="13" name="TextBox 12">
            <a:extLst>
              <a:ext uri="{FF2B5EF4-FFF2-40B4-BE49-F238E27FC236}">
                <a16:creationId xmlns:a16="http://schemas.microsoft.com/office/drawing/2014/main" id="{7324809F-9477-4E8F-AA91-E0ECA9B1ED8F}"/>
              </a:ext>
            </a:extLst>
          </p:cNvPr>
          <p:cNvSpPr txBox="1"/>
          <p:nvPr/>
        </p:nvSpPr>
        <p:spPr>
          <a:xfrm>
            <a:off x="609440" y="1469620"/>
            <a:ext cx="10969943" cy="3146887"/>
          </a:xfrm>
          <a:prstGeom prst="rect">
            <a:avLst/>
          </a:prstGeom>
          <a:noFill/>
        </p:spPr>
        <p:txBody>
          <a:bodyPr wrap="square" rtlCol="0">
            <a:spAutoFit/>
          </a:bodyPr>
          <a:lstStyle/>
          <a:p>
            <a:pPr marL="0" marR="0" algn="just">
              <a:lnSpc>
                <a:spcPct val="107000"/>
              </a:lnSpc>
              <a:spcBef>
                <a:spcPts val="0"/>
              </a:spcBef>
              <a:spcAft>
                <a:spcPts val="800"/>
              </a:spcAft>
            </a:pPr>
            <a:r>
              <a:rPr lang="en-IN" sz="2400" dirty="0">
                <a:effectLst/>
                <a:latin typeface="Times New Roman" panose="02020603050405020304" pitchFamily="18" charset="0"/>
                <a:ea typeface="Times New Roman" panose="02020603050405020304" pitchFamily="18" charset="0"/>
                <a:cs typeface="Mangal" panose="02040503050203030202" pitchFamily="18" charset="0"/>
              </a:rPr>
              <a:t>The </a:t>
            </a:r>
            <a:r>
              <a:rPr lang="en-IN" dirty="0">
                <a:latin typeface="Times New Roman" panose="02020603050405020304" pitchFamily="18" charset="0"/>
                <a:ea typeface="Times New Roman" panose="02020603050405020304" pitchFamily="18" charset="0"/>
                <a:cs typeface="Mangal" panose="02040503050203030202" pitchFamily="18" charset="0"/>
              </a:rPr>
              <a:t>objective</a:t>
            </a:r>
            <a:r>
              <a:rPr lang="en-IN" sz="2400" dirty="0">
                <a:effectLst/>
                <a:latin typeface="Times New Roman" panose="02020603050405020304" pitchFamily="18" charset="0"/>
                <a:ea typeface="Times New Roman" panose="02020603050405020304" pitchFamily="18" charset="0"/>
                <a:cs typeface="Mangal" panose="02040503050203030202" pitchFamily="18" charset="0"/>
              </a:rPr>
              <a:t> of this study is to assess the feasibility, benefits, and Complexities of Teleconsultation services.</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n-IN" sz="2400" dirty="0">
                <a:effectLst/>
                <a:latin typeface="Times New Roman" panose="02020603050405020304" pitchFamily="18" charset="0"/>
                <a:ea typeface="Times New Roman" panose="02020603050405020304" pitchFamily="18" charset="0"/>
                <a:cs typeface="Mangal" panose="02040503050203030202" pitchFamily="18" charset="0"/>
              </a:rPr>
              <a:t>This study aimed to assess the evidence of people accessing and using Tele-consultation services through Mobile App.</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n-IN" sz="2400" dirty="0">
                <a:effectLst/>
                <a:latin typeface="Times New Roman" panose="02020603050405020304" pitchFamily="18" charset="0"/>
                <a:ea typeface="Times New Roman" panose="02020603050405020304" pitchFamily="18" charset="0"/>
                <a:cs typeface="Mangal" panose="02040503050203030202" pitchFamily="18" charset="0"/>
              </a:rPr>
              <a:t>To understand people’s perception of the outcomes of Teleconsultation on specialist access and patient care.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n-IN" sz="2400" dirty="0">
                <a:effectLst/>
                <a:latin typeface="Times New Roman" panose="02020603050405020304" pitchFamily="18" charset="0"/>
                <a:ea typeface="Times New Roman" panose="02020603050405020304" pitchFamily="18" charset="0"/>
                <a:cs typeface="Mangal" panose="02040503050203030202" pitchFamily="18" charset="0"/>
              </a:rPr>
              <a:t>To study the challenges faced during the use of Teleconsultation services.</a:t>
            </a:r>
            <a:endParaRPr lang="en-US"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540366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0AFAA4-3850-4389-87CB-144362A4FE82}"/>
              </a:ext>
            </a:extLst>
          </p:cNvPr>
          <p:cNvSpPr/>
          <p:nvPr/>
        </p:nvSpPr>
        <p:spPr>
          <a:xfrm>
            <a:off x="0" y="95457"/>
            <a:ext cx="4799012" cy="1139552"/>
          </a:xfrm>
          <a:prstGeom prst="rect">
            <a:avLst/>
          </a:prstGeom>
          <a:gradFill>
            <a:gsLst>
              <a:gs pos="14000">
                <a:schemeClr val="accent1"/>
              </a:gs>
              <a:gs pos="100000">
                <a:schemeClr val="accent2"/>
              </a:gs>
            </a:gsLst>
            <a:lin ang="8100000" scaled="1"/>
          </a:gradFill>
          <a:ln>
            <a:noFill/>
          </a:ln>
          <a:effectLst>
            <a:outerShdw blurRad="495300" dist="3429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000" dirty="0">
                <a:latin typeface="Times New Roman" panose="02020603050405020304" pitchFamily="18" charset="0"/>
                <a:cs typeface="Times New Roman" panose="02020603050405020304" pitchFamily="18" charset="0"/>
              </a:rPr>
              <a:t>3. METHODOLOGY</a:t>
            </a:r>
          </a:p>
        </p:txBody>
      </p:sp>
      <p:sp>
        <p:nvSpPr>
          <p:cNvPr id="10" name="Slide Number Placeholder 21">
            <a:extLst>
              <a:ext uri="{FF2B5EF4-FFF2-40B4-BE49-F238E27FC236}">
                <a16:creationId xmlns:a16="http://schemas.microsoft.com/office/drawing/2014/main" id="{7D51834E-9F96-469D-9D0F-A686859D5AD9}"/>
              </a:ext>
            </a:extLst>
          </p:cNvPr>
          <p:cNvSpPr>
            <a:spLocks noGrp="1"/>
          </p:cNvSpPr>
          <p:nvPr>
            <p:ph type="sldNum" sz="quarter" idx="12"/>
          </p:nvPr>
        </p:nvSpPr>
        <p:spPr>
          <a:xfrm>
            <a:off x="9849537" y="424036"/>
            <a:ext cx="2844059" cy="365125"/>
          </a:xfrm>
        </p:spPr>
        <p:txBody>
          <a:bodyPr/>
          <a:lstStyle/>
          <a:p>
            <a:endParaRPr lang="en-US" dirty="0">
              <a:solidFill>
                <a:schemeClr val="tx1"/>
              </a:solidFill>
            </a:endParaRPr>
          </a:p>
        </p:txBody>
      </p:sp>
      <p:sp>
        <p:nvSpPr>
          <p:cNvPr id="11" name="TextBox 10">
            <a:extLst>
              <a:ext uri="{FF2B5EF4-FFF2-40B4-BE49-F238E27FC236}">
                <a16:creationId xmlns:a16="http://schemas.microsoft.com/office/drawing/2014/main" id="{553D0835-7C04-4A0E-B6CF-21581B292EA4}"/>
              </a:ext>
            </a:extLst>
          </p:cNvPr>
          <p:cNvSpPr txBox="1"/>
          <p:nvPr/>
        </p:nvSpPr>
        <p:spPr>
          <a:xfrm>
            <a:off x="227012" y="1524000"/>
            <a:ext cx="11734800" cy="6180153"/>
          </a:xfrm>
          <a:prstGeom prst="rect">
            <a:avLst/>
          </a:prstGeom>
          <a:noFill/>
        </p:spPr>
        <p:txBody>
          <a:bodyPr wrap="square">
            <a:sp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sng"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Study design and setting:</a:t>
            </a:r>
          </a:p>
          <a:p>
            <a:pPr marL="342900" indent="-342900" algn="just" defTabSz="914400">
              <a:spcBef>
                <a:spcPct val="20000"/>
              </a:spcBef>
              <a:buFont typeface="Arial" pitchFamily="34" charset="0"/>
              <a:buChar char="•"/>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 study </a:t>
            </a:r>
            <a:r>
              <a:rPr lang="en-US" sz="2600" dirty="0">
                <a:solidFill>
                  <a:prstClr val="black"/>
                </a:solidFill>
                <a:latin typeface="Times New Roman" panose="02020603050405020304" pitchFamily="18" charset="0"/>
                <a:ea typeface="+mn-lt"/>
                <a:cs typeface="Times New Roman" panose="02020603050405020304" pitchFamily="18" charset="0"/>
              </a:rPr>
              <a:t>was</a:t>
            </a:r>
            <a:r>
              <a:rPr lang="en-US" sz="2600" dirty="0">
                <a:latin typeface="Times New Roman" panose="02020603050405020304" pitchFamily="18" charset="0"/>
                <a:ea typeface="+mn-lt"/>
                <a:cs typeface="Times New Roman" panose="02020603050405020304" pitchFamily="18" charset="0"/>
              </a:rPr>
              <a:t> a descriptive cross sectional study using primary and secondary data.</a:t>
            </a:r>
          </a:p>
          <a:p>
            <a:pPr algn="just" defTabSz="914400">
              <a:spcBef>
                <a:spcPct val="20000"/>
              </a:spcBef>
              <a:defRPr/>
            </a:pPr>
            <a:r>
              <a:rPr lang="en-US" sz="2600" u="sng" dirty="0">
                <a:solidFill>
                  <a:schemeClr val="tx2">
                    <a:lumMod val="75000"/>
                  </a:schemeClr>
                </a:solidFill>
                <a:latin typeface="Times New Roman" panose="02020603050405020304" pitchFamily="18" charset="0"/>
                <a:ea typeface="+mn-lt"/>
                <a:cs typeface="Times New Roman" panose="02020603050405020304" pitchFamily="18" charset="0"/>
              </a:rPr>
              <a:t>Research Tool: </a:t>
            </a:r>
          </a:p>
          <a:p>
            <a:pPr marL="342900" indent="-342900" algn="just" defTabSz="914400">
              <a:spcBef>
                <a:spcPct val="20000"/>
              </a:spcBef>
              <a:buFont typeface="Arial" panose="020B0604020202020204" pitchFamily="34" charset="0"/>
              <a:buChar char="•"/>
              <a:defRPr/>
            </a:pPr>
            <a:r>
              <a:rPr lang="en-US" sz="2600" dirty="0">
                <a:latin typeface="Times New Roman" panose="02020603050405020304" pitchFamily="18" charset="0"/>
                <a:ea typeface="+mn-lt"/>
                <a:cs typeface="Times New Roman" panose="02020603050405020304" pitchFamily="18" charset="0"/>
              </a:rPr>
              <a:t> Quantitative questionnaire Based Study</a:t>
            </a:r>
          </a:p>
          <a:p>
            <a:pPr algn="just"/>
            <a:r>
              <a:rPr lang="en-US" sz="2600" u="sng" dirty="0">
                <a:solidFill>
                  <a:schemeClr val="tx2">
                    <a:lumMod val="75000"/>
                  </a:schemeClr>
                </a:solidFill>
                <a:ea typeface="+mn-lt"/>
                <a:cs typeface="+mn-lt"/>
              </a:rPr>
              <a:t>Sample Size: </a:t>
            </a:r>
          </a:p>
          <a:p>
            <a:pPr marL="342900" indent="-342900" algn="just">
              <a:buFont typeface="Arial" panose="020B0604020202020204" pitchFamily="34" charset="0"/>
              <a:buChar char="•"/>
            </a:pPr>
            <a:r>
              <a:rPr lang="en-US" sz="2600" dirty="0">
                <a:ea typeface="+mn-lt"/>
                <a:cs typeface="+mn-lt"/>
              </a:rPr>
              <a:t>n=52</a:t>
            </a:r>
          </a:p>
          <a:p>
            <a:pPr algn="just"/>
            <a:r>
              <a:rPr lang="en-US" sz="2600" u="sng" dirty="0">
                <a:solidFill>
                  <a:schemeClr val="tx2">
                    <a:lumMod val="75000"/>
                  </a:schemeClr>
                </a:solidFill>
                <a:ea typeface="+mn-lt"/>
                <a:cs typeface="+mn-lt"/>
              </a:rPr>
              <a:t>Target population:</a:t>
            </a:r>
          </a:p>
          <a:p>
            <a:pPr marL="342900" indent="-342900" algn="just">
              <a:buFont typeface="Arial" panose="020B0604020202020204" pitchFamily="34" charset="0"/>
              <a:buChar char="•"/>
            </a:pPr>
            <a:r>
              <a:rPr lang="en-US" sz="2600" dirty="0">
                <a:latin typeface="Times New Roman" panose="02020603050405020304" pitchFamily="18" charset="0"/>
                <a:ea typeface="+mn-lt"/>
                <a:cs typeface="Times New Roman" panose="02020603050405020304" pitchFamily="18" charset="0"/>
              </a:rPr>
              <a:t>Client and users of Akhil System’s</a:t>
            </a:r>
          </a:p>
          <a:p>
            <a:pPr algn="just"/>
            <a:r>
              <a:rPr lang="en-US" sz="2600" u="sng" dirty="0">
                <a:solidFill>
                  <a:schemeClr val="tx2">
                    <a:lumMod val="75000"/>
                  </a:schemeClr>
                </a:solidFill>
                <a:ea typeface="+mn-lt"/>
                <a:cs typeface="+mn-lt"/>
              </a:rPr>
              <a:t>Time of Study:</a:t>
            </a:r>
          </a:p>
          <a:p>
            <a:pPr marL="342900" indent="-342900" algn="just">
              <a:buFont typeface="Arial" panose="020B0604020202020204" pitchFamily="34" charset="0"/>
              <a:buChar char="•"/>
            </a:pPr>
            <a:r>
              <a:rPr lang="en-US" sz="2600" dirty="0">
                <a:ea typeface="+mn-lt"/>
                <a:cs typeface="+mn-lt"/>
              </a:rPr>
              <a:t> March - May 2021</a:t>
            </a:r>
            <a:endParaRPr lang="en-GB" sz="2600" dirty="0">
              <a:ea typeface="+mn-lt"/>
              <a:cs typeface="+mn-lt"/>
            </a:endParaRPr>
          </a:p>
          <a:p>
            <a:pPr marL="342900" indent="-342900" algn="just" defTabSz="914400">
              <a:spcBef>
                <a:spcPct val="20000"/>
              </a:spcBef>
              <a:buFont typeface="Arial" panose="020B0604020202020204" pitchFamily="34" charset="0"/>
              <a:buChar char="•"/>
              <a:defRPr/>
            </a:pPr>
            <a:endParaRPr lang="en-GB" sz="2800" dirty="0">
              <a:latin typeface="Times New Roman" panose="02020603050405020304" pitchFamily="18" charset="0"/>
              <a:ea typeface="+mn-lt"/>
              <a:cs typeface="Times New Roman" panose="02020603050405020304"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7628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E89029-5DA6-48D2-A49C-B1E762C2A220}"/>
              </a:ext>
            </a:extLst>
          </p:cNvPr>
          <p:cNvSpPr txBox="1"/>
          <p:nvPr/>
        </p:nvSpPr>
        <p:spPr>
          <a:xfrm>
            <a:off x="325866" y="152400"/>
            <a:ext cx="11537091" cy="6370975"/>
          </a:xfrm>
          <a:prstGeom prst="rect">
            <a:avLst/>
          </a:prstGeom>
          <a:noFill/>
        </p:spPr>
        <p:txBody>
          <a:bodyPr wrap="square">
            <a:spAutoFit/>
          </a:bodyPr>
          <a:lstStyle/>
          <a:p>
            <a:pPr marL="0" indent="0" algn="just">
              <a:buNone/>
            </a:pPr>
            <a:r>
              <a:rPr lang="en-US" u="sng" dirty="0">
                <a:solidFill>
                  <a:srgbClr val="002060"/>
                </a:solidFill>
                <a:latin typeface="Times New Roman" panose="02020603050405020304" pitchFamily="18" charset="0"/>
                <a:cs typeface="Times New Roman" panose="02020603050405020304" pitchFamily="18" charset="0"/>
              </a:rPr>
              <a:t>Inclusion criteria</a:t>
            </a:r>
            <a:r>
              <a:rPr lang="en-US" dirty="0">
                <a:solidFill>
                  <a:srgbClr val="002060"/>
                </a:solidFill>
                <a:latin typeface="Times New Roman" panose="02020603050405020304" pitchFamily="18" charset="0"/>
                <a:cs typeface="Times New Roman" panose="02020603050405020304" pitchFamily="18" charset="0"/>
              </a:rPr>
              <a:t>:</a:t>
            </a:r>
            <a:endParaRPr lang="en-US" b="0" dirty="0">
              <a:solidFill>
                <a:srgbClr val="002060"/>
              </a:solidFill>
              <a:effectLst/>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Patients, Users and Doctors who have deployed Akhil’s Teleconsultation Mobile App.</a:t>
            </a:r>
          </a:p>
          <a:p>
            <a:pPr algn="just" fontAlgn="base"/>
            <a:endParaRPr lang="en-US" dirty="0">
              <a:latin typeface="Times New Roman" panose="02020603050405020304" pitchFamily="18" charset="0"/>
              <a:cs typeface="Times New Roman" panose="02020603050405020304" pitchFamily="18" charset="0"/>
            </a:endParaRPr>
          </a:p>
          <a:p>
            <a:pPr marL="0" indent="0" algn="just">
              <a:buNone/>
            </a:pPr>
            <a:r>
              <a:rPr lang="en-US" u="sng" dirty="0">
                <a:solidFill>
                  <a:srgbClr val="002060"/>
                </a:solidFill>
                <a:latin typeface="Times New Roman" panose="02020603050405020304" pitchFamily="18" charset="0"/>
                <a:cs typeface="Times New Roman" panose="02020603050405020304" pitchFamily="18" charset="0"/>
              </a:rPr>
              <a:t>Exclusion criteria:</a:t>
            </a:r>
          </a:p>
          <a:p>
            <a:pPr marL="0" indent="0" algn="just">
              <a:buNone/>
            </a:pPr>
            <a:r>
              <a:rPr lang="en-US" dirty="0">
                <a:latin typeface="Times New Roman" panose="02020603050405020304" pitchFamily="18" charset="0"/>
                <a:cs typeface="Times New Roman" panose="02020603050405020304" pitchFamily="18" charset="0"/>
              </a:rPr>
              <a:t>Other’s who have not deployed or used Akhil’s Teleconsultation Mobile Application.</a:t>
            </a:r>
            <a:endParaRPr lang="en-US" b="0" dirty="0">
              <a:effectLst/>
              <a:latin typeface="Times New Roman" panose="02020603050405020304" pitchFamily="18" charset="0"/>
              <a:cs typeface="Times New Roman" panose="02020603050405020304" pitchFamily="18" charset="0"/>
            </a:endParaRPr>
          </a:p>
          <a:p>
            <a:pPr marL="0" indent="0" algn="just">
              <a:buNone/>
            </a:pPr>
            <a:endParaRPr lang="en-US" b="0" u="sng" dirty="0">
              <a:solidFill>
                <a:srgbClr val="002060"/>
              </a:solidFill>
              <a:effectLst/>
              <a:latin typeface="Times New Roman" panose="02020603050405020304" pitchFamily="18" charset="0"/>
              <a:cs typeface="Times New Roman" panose="02020603050405020304" pitchFamily="18" charset="0"/>
            </a:endParaRPr>
          </a:p>
          <a:p>
            <a:pPr marL="0" indent="0" algn="just">
              <a:buNone/>
            </a:pPr>
            <a:r>
              <a:rPr lang="en-US" u="sng" dirty="0">
                <a:solidFill>
                  <a:srgbClr val="002060"/>
                </a:solidFill>
                <a:latin typeface="Times New Roman" panose="02020603050405020304" pitchFamily="18" charset="0"/>
                <a:cs typeface="Times New Roman" panose="02020603050405020304" pitchFamily="18" charset="0"/>
              </a:rPr>
              <a:t>Limitations:</a:t>
            </a:r>
            <a:endParaRPr lang="en-US" b="0" u="sng" dirty="0">
              <a:solidFill>
                <a:srgbClr val="002060"/>
              </a:solidFill>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Due to lack of resources the sample has been limited to people responded until June 8’2021. </a:t>
            </a: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survey only addressed people who have been using the Teleconsultation Mobile Application.</a:t>
            </a:r>
          </a:p>
          <a:p>
            <a:pPr marL="342900" indent="-34290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r>
              <a:rPr lang="en-US" u="sng" dirty="0">
                <a:solidFill>
                  <a:schemeClr val="tx2">
                    <a:lumMod val="50000"/>
                  </a:schemeClr>
                </a:solidFill>
                <a:latin typeface="Times New Roman" panose="02020603050405020304" pitchFamily="18" charset="0"/>
                <a:cs typeface="Times New Roman" panose="02020603050405020304" pitchFamily="18" charset="0"/>
              </a:rPr>
              <a:t>Ethical Considerations:</a:t>
            </a:r>
          </a:p>
          <a:p>
            <a:pPr marL="457200" indent="-4572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Confidentiality was ensured and was explicitly stated in the consent form. </a:t>
            </a:r>
          </a:p>
          <a:p>
            <a:pPr marL="457200" indent="-4572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During the process of data collection and data entry due data security was followed.</a:t>
            </a:r>
          </a:p>
          <a:p>
            <a:pPr marL="457200" indent="-4572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Google forms were collected and stored securely.</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2305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640B8A-AE97-4091-A349-2AE9160BB5E0}"/>
              </a:ext>
            </a:extLst>
          </p:cNvPr>
          <p:cNvSpPr/>
          <p:nvPr/>
        </p:nvSpPr>
        <p:spPr>
          <a:xfrm>
            <a:off x="0" y="95457"/>
            <a:ext cx="2894012" cy="717343"/>
          </a:xfrm>
          <a:prstGeom prst="rect">
            <a:avLst/>
          </a:prstGeom>
          <a:gradFill>
            <a:gsLst>
              <a:gs pos="14000">
                <a:schemeClr val="accent1"/>
              </a:gs>
              <a:gs pos="100000">
                <a:schemeClr val="accent2"/>
              </a:gs>
            </a:gsLst>
            <a:lin ang="8100000" scaled="1"/>
          </a:gradFill>
          <a:ln>
            <a:noFill/>
          </a:ln>
          <a:effectLst>
            <a:outerShdw blurRad="495300" dist="3429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4000" dirty="0">
                <a:latin typeface="Times New Roman" panose="02020603050405020304" pitchFamily="18" charset="0"/>
                <a:cs typeface="Times New Roman" panose="02020603050405020304" pitchFamily="18" charset="0"/>
              </a:rPr>
              <a:t>4. RESULTS</a:t>
            </a:r>
          </a:p>
        </p:txBody>
      </p:sp>
      <p:graphicFrame>
        <p:nvGraphicFramePr>
          <p:cNvPr id="9" name="Chart 8">
            <a:extLst>
              <a:ext uri="{FF2B5EF4-FFF2-40B4-BE49-F238E27FC236}">
                <a16:creationId xmlns:a16="http://schemas.microsoft.com/office/drawing/2014/main" id="{4A07112A-7DED-4FF8-BE59-B1CD5E2F307D}"/>
              </a:ext>
            </a:extLst>
          </p:cNvPr>
          <p:cNvGraphicFramePr>
            <a:graphicFrameLocks/>
          </p:cNvGraphicFramePr>
          <p:nvPr>
            <p:extLst>
              <p:ext uri="{D42A27DB-BD31-4B8C-83A1-F6EECF244321}">
                <p14:modId xmlns:p14="http://schemas.microsoft.com/office/powerpoint/2010/main" val="1048112192"/>
              </p:ext>
            </p:extLst>
          </p:nvPr>
        </p:nvGraphicFramePr>
        <p:xfrm>
          <a:off x="-306388" y="1008743"/>
          <a:ext cx="4572000" cy="26488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4A07112A-7DED-4FF8-BE59-B1CD5E2F307D}"/>
              </a:ext>
            </a:extLst>
          </p:cNvPr>
          <p:cNvGraphicFramePr>
            <a:graphicFrameLocks/>
          </p:cNvGraphicFramePr>
          <p:nvPr>
            <p:extLst>
              <p:ext uri="{D42A27DB-BD31-4B8C-83A1-F6EECF244321}">
                <p14:modId xmlns:p14="http://schemas.microsoft.com/office/powerpoint/2010/main" val="2863970016"/>
              </p:ext>
            </p:extLst>
          </p:nvPr>
        </p:nvGraphicFramePr>
        <p:xfrm>
          <a:off x="455612" y="1041400"/>
          <a:ext cx="4724400" cy="238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536F4920-3AF7-4578-A4D4-EF9C6B07CBC4}"/>
              </a:ext>
            </a:extLst>
          </p:cNvPr>
          <p:cNvGraphicFramePr>
            <a:graphicFrameLocks/>
          </p:cNvGraphicFramePr>
          <p:nvPr>
            <p:extLst>
              <p:ext uri="{D42A27DB-BD31-4B8C-83A1-F6EECF244321}">
                <p14:modId xmlns:p14="http://schemas.microsoft.com/office/powerpoint/2010/main" val="125299963"/>
              </p:ext>
            </p:extLst>
          </p:nvPr>
        </p:nvGraphicFramePr>
        <p:xfrm>
          <a:off x="5942012" y="80217"/>
          <a:ext cx="6323013" cy="33335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56F6D567-546A-4519-B266-F02378D50524}"/>
              </a:ext>
            </a:extLst>
          </p:cNvPr>
          <p:cNvGraphicFramePr>
            <a:graphicFrameLocks/>
          </p:cNvGraphicFramePr>
          <p:nvPr>
            <p:extLst>
              <p:ext uri="{D42A27DB-BD31-4B8C-83A1-F6EECF244321}">
                <p14:modId xmlns:p14="http://schemas.microsoft.com/office/powerpoint/2010/main" val="3007381430"/>
              </p:ext>
            </p:extLst>
          </p:nvPr>
        </p:nvGraphicFramePr>
        <p:xfrm>
          <a:off x="284162" y="3461657"/>
          <a:ext cx="5219699" cy="31532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a:extLst>
              <a:ext uri="{FF2B5EF4-FFF2-40B4-BE49-F238E27FC236}">
                <a16:creationId xmlns:a16="http://schemas.microsoft.com/office/drawing/2014/main" id="{58E1280B-3B3E-4FF2-AC98-B268A4542961}"/>
              </a:ext>
            </a:extLst>
          </p:cNvPr>
          <p:cNvGraphicFramePr>
            <a:graphicFrameLocks/>
          </p:cNvGraphicFramePr>
          <p:nvPr>
            <p:extLst>
              <p:ext uri="{D42A27DB-BD31-4B8C-83A1-F6EECF244321}">
                <p14:modId xmlns:p14="http://schemas.microsoft.com/office/powerpoint/2010/main" val="309249489"/>
              </p:ext>
            </p:extLst>
          </p:nvPr>
        </p:nvGraphicFramePr>
        <p:xfrm>
          <a:off x="6246812" y="3657600"/>
          <a:ext cx="5219699" cy="274319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1783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067E795-A344-46B8-A525-D5A084E9A721}"/>
              </a:ext>
            </a:extLst>
          </p:cNvPr>
          <p:cNvGraphicFramePr>
            <a:graphicFrameLocks/>
          </p:cNvGraphicFramePr>
          <p:nvPr>
            <p:extLst>
              <p:ext uri="{D42A27DB-BD31-4B8C-83A1-F6EECF244321}">
                <p14:modId xmlns:p14="http://schemas.microsoft.com/office/powerpoint/2010/main" val="4249512082"/>
              </p:ext>
            </p:extLst>
          </p:nvPr>
        </p:nvGraphicFramePr>
        <p:xfrm>
          <a:off x="455612" y="365760"/>
          <a:ext cx="4907280" cy="29108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F2017C9C-09E1-4EA7-906F-271547E9D883}"/>
              </a:ext>
            </a:extLst>
          </p:cNvPr>
          <p:cNvGraphicFramePr>
            <a:graphicFrameLocks/>
          </p:cNvGraphicFramePr>
          <p:nvPr>
            <p:extLst>
              <p:ext uri="{D42A27DB-BD31-4B8C-83A1-F6EECF244321}">
                <p14:modId xmlns:p14="http://schemas.microsoft.com/office/powerpoint/2010/main" val="949049897"/>
              </p:ext>
            </p:extLst>
          </p:nvPr>
        </p:nvGraphicFramePr>
        <p:xfrm>
          <a:off x="6399212" y="335280"/>
          <a:ext cx="5181600" cy="2910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0BE754B9-F6BD-42CD-A166-5AD88FC2A12C}"/>
              </a:ext>
            </a:extLst>
          </p:cNvPr>
          <p:cNvGraphicFramePr>
            <a:graphicFrameLocks/>
          </p:cNvGraphicFramePr>
          <p:nvPr>
            <p:extLst>
              <p:ext uri="{D42A27DB-BD31-4B8C-83A1-F6EECF244321}">
                <p14:modId xmlns:p14="http://schemas.microsoft.com/office/powerpoint/2010/main" val="103153135"/>
              </p:ext>
            </p:extLst>
          </p:nvPr>
        </p:nvGraphicFramePr>
        <p:xfrm>
          <a:off x="423544" y="3764280"/>
          <a:ext cx="4939348" cy="2910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4611C904-049E-45AE-BBF1-FACA6994B5FC}"/>
              </a:ext>
            </a:extLst>
          </p:cNvPr>
          <p:cNvGraphicFramePr>
            <a:graphicFrameLocks/>
          </p:cNvGraphicFramePr>
          <p:nvPr>
            <p:extLst>
              <p:ext uri="{D42A27DB-BD31-4B8C-83A1-F6EECF244321}">
                <p14:modId xmlns:p14="http://schemas.microsoft.com/office/powerpoint/2010/main" val="2513817970"/>
              </p:ext>
            </p:extLst>
          </p:nvPr>
        </p:nvGraphicFramePr>
        <p:xfrm>
          <a:off x="6399211" y="3764280"/>
          <a:ext cx="51816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17869003"/>
      </p:ext>
    </p:extLst>
  </p:cSld>
  <p:clrMapOvr>
    <a:masterClrMapping/>
  </p:clrMapOvr>
</p:sld>
</file>

<file path=ppt/theme/theme1.xml><?xml version="1.0" encoding="utf-8"?>
<a:theme xmlns:a="http://schemas.openxmlformats.org/drawingml/2006/main" name="Office Theme">
  <a:themeElements>
    <a:clrScheme name="Custom 36">
      <a:dk1>
        <a:sysClr val="windowText" lastClr="000000"/>
      </a:dk1>
      <a:lt1>
        <a:sysClr val="window" lastClr="FFFFFF"/>
      </a:lt1>
      <a:dk2>
        <a:srgbClr val="1F497D"/>
      </a:dk2>
      <a:lt2>
        <a:srgbClr val="EEECE1"/>
      </a:lt2>
      <a:accent1>
        <a:srgbClr val="C79C2F"/>
      </a:accent1>
      <a:accent2>
        <a:srgbClr val="2B1E5C"/>
      </a:accent2>
      <a:accent3>
        <a:srgbClr val="9C319F"/>
      </a:accent3>
      <a:accent4>
        <a:srgbClr val="00BC82"/>
      </a:accent4>
      <a:accent5>
        <a:srgbClr val="5D92B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11722</TotalTime>
  <Words>1280</Words>
  <Application>Microsoft Office PowerPoint</Application>
  <PresentationFormat>Custom</PresentationFormat>
  <Paragraphs>117</Paragraphs>
  <Slides>15</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 Unicode MS</vt:lpstr>
      <vt:lpstr>Arial</vt:lpstr>
      <vt:lpstr>Calibri</vt:lpstr>
      <vt:lpstr>Cambria Math</vt:lpstr>
      <vt:lpstr>Open Sans</vt:lpstr>
      <vt:lpstr>Symbol</vt:lpstr>
      <vt:lpstr>Times New Roman</vt:lpstr>
      <vt:lpstr>Wingdings</vt:lpstr>
      <vt:lpstr>Office Theme</vt:lpstr>
      <vt:lpstr>Feasibility, Benefits, And Complexities of Using Teleconsultation Services </vt:lpstr>
      <vt:lpstr>PowerPoint Presentation</vt:lpstr>
      <vt:lpstr>PowerPoint Presentation</vt:lpstr>
      <vt:lpstr>PowerPoint Presentation</vt:lpstr>
      <vt:lpstr>2. OBJECTIVE</vt:lpstr>
      <vt:lpstr>PowerPoint Presentation</vt:lpstr>
      <vt:lpstr>PowerPoint Presentation</vt:lpstr>
      <vt:lpstr>PowerPoint Presentation</vt:lpstr>
      <vt:lpstr>PowerPoint Presentation</vt:lpstr>
      <vt:lpstr>PowerPoint Presentation</vt:lpstr>
      <vt:lpstr>PowerPoint Presentation</vt:lpstr>
      <vt:lpstr>6. RECOMMENDATIONS</vt:lpstr>
      <vt:lpstr>PowerPoint Presentation</vt:lpstr>
      <vt:lpstr>RATING:  How PGDHM Course addresses the program outcomes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CAPM Efficient Frontier Curve for PowerPoint</dc:title>
  <dc:creator>Julian</dc:creator>
  <cp:lastModifiedBy>Kritika Arora</cp:lastModifiedBy>
  <cp:revision>337</cp:revision>
  <dcterms:created xsi:type="dcterms:W3CDTF">2013-09-12T13:05:01Z</dcterms:created>
  <dcterms:modified xsi:type="dcterms:W3CDTF">2021-06-19T12:36:22Z</dcterms:modified>
</cp:coreProperties>
</file>