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9" r:id="rId6"/>
    <p:sldId id="290" r:id="rId7"/>
    <p:sldId id="291" r:id="rId8"/>
    <p:sldId id="292" r:id="rId9"/>
    <p:sldId id="293" r:id="rId10"/>
    <p:sldId id="306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was telemedicine beneficial?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was teleconsultation beneficial?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C-4428-A99D-98FED8415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Satisfaction with the treatment through telemedicine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 with the treatment through teleconsulation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5-4A2C-9CCA-C537461DE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Mode of receiving medicine prescription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Whatsapp</c:v>
                </c:pt>
                <c:pt idx="1">
                  <c:v>SMS</c:v>
                </c:pt>
                <c:pt idx="2">
                  <c:v>Phone call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23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0-407F-A814-1D756DE5A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Satisfaction with the telemedicine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 with the teleconsultation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67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2-4503-80DF-D47D5EE30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Would you recommend telemedicine to others?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Would you recommend teleconsultation to others?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4-4D99-808E-11682F02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407407407407426E-2"/>
          <c:y val="0.20515873015873021"/>
          <c:w val="0.65350120297462855"/>
          <c:h val="0.794841269841269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 of Pocket Expenditure (OOPE)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Less than 1000</c:v>
                </c:pt>
                <c:pt idx="1">
                  <c:v>Between 1000 to 10000</c:v>
                </c:pt>
                <c:pt idx="2">
                  <c:v>More than 10000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50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AD-4FF0-90B9-7A10D57E8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859686734925914E-2"/>
          <c:y val="4.9665317770043987E-2"/>
          <c:w val="0.90904855035353849"/>
          <c:h val="0.69709575210693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benefited from teleconsultation</c:v>
                </c:pt>
              </c:strCache>
            </c:strRef>
          </c:tx>
          <c:invertIfNegative val="0"/>
          <c:dLbls>
            <c:numFmt formatCode="\&gt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 Doctor 1</c:v>
                </c:pt>
                <c:pt idx="1">
                  <c:v>Doctor 2</c:v>
                </c:pt>
                <c:pt idx="2">
                  <c:v>Doctor 3</c:v>
                </c:pt>
                <c:pt idx="3">
                  <c:v>Doctor 4</c:v>
                </c:pt>
                <c:pt idx="4">
                  <c:v>Doctor 5</c:v>
                </c:pt>
                <c:pt idx="5">
                  <c:v>Doctor 6</c:v>
                </c:pt>
                <c:pt idx="6">
                  <c:v>Doctor 7</c:v>
                </c:pt>
                <c:pt idx="7">
                  <c:v>Doctor 8</c:v>
                </c:pt>
                <c:pt idx="8">
                  <c:v>Doctor 9</c:v>
                </c:pt>
                <c:pt idx="9">
                  <c:v>Doctor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30</c:v>
                </c:pt>
                <c:pt idx="5">
                  <c:v>10</c:v>
                </c:pt>
                <c:pt idx="6">
                  <c:v>50</c:v>
                </c:pt>
                <c:pt idx="7">
                  <c:v>50</c:v>
                </c:pt>
                <c:pt idx="8">
                  <c:v>30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1-4356-AADD-CA3E76D114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41175808"/>
        <c:axId val="141174272"/>
        <c:axId val="0"/>
      </c:bar3DChart>
      <c:valAx>
        <c:axId val="14117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1175808"/>
        <c:crosses val="autoZero"/>
        <c:crossBetween val="between"/>
      </c:valAx>
      <c:catAx>
        <c:axId val="141175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11742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0044506046570871"/>
          <c:w val="0.85800782835638023"/>
          <c:h val="9.955493953429141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 of Doctor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1-4E1D-AF1D-567136B54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Desirable results from the treatment of patients through telemedicine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Desirable results from the treatment of patients thorugh telemedicine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Most of the times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F-41E5-8E50-16161D7DC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Patient follow up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8-4ED5-B582-C591E2102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Doctors attending telemedicine per day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No. of patients &lt;10</c:v>
                </c:pt>
                <c:pt idx="1">
                  <c:v>No. of patients  &gt;20</c:v>
                </c:pt>
                <c:pt idx="2">
                  <c:v>No. of patients  &gt;30</c:v>
                </c:pt>
                <c:pt idx="3">
                  <c:v>No. of patients  &gt;40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0.60000000000000064</c:v>
                </c:pt>
                <c:pt idx="2">
                  <c:v>0.2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9-493B-82C2-551ECDB13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613821370154847E-2"/>
          <c:y val="0.26180545454823823"/>
          <c:w val="0.70919300848263533"/>
          <c:h val="0.6179446154976787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Appointment was appropriately scheduled?</c:v>
                </c:pt>
              </c:strCache>
            </c:strRef>
          </c:tx>
          <c:explosion val="19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88F5-4099-B650-6634FD4987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5-4099-B650-6634FD498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Preferred mode of telemedicine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Preferred mode of teleconsultation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Video Call</c:v>
                </c:pt>
                <c:pt idx="1">
                  <c:v>Audio Call</c:v>
                </c:pt>
                <c:pt idx="2">
                  <c:v>SMS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8.0000000000000043E-2</c:v>
                </c:pt>
                <c:pt idx="2">
                  <c:v>2.0000000000000011E-2</c:v>
                </c:pt>
                <c:pt idx="3" formatCode="General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B-41F0-8876-5ED36008D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Platforms on which Doctors are consulting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Government Institution</c:v>
                </c:pt>
                <c:pt idx="1">
                  <c:v>Private institution</c:v>
                </c:pt>
                <c:pt idx="2">
                  <c:v>self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9-4955-B5D3-6C3CD5F33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difficulties on applying telemedicine during COVID 19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difficulties on applying telemedicine during Covid 19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Connectivity issues</c:v>
                </c:pt>
                <c:pt idx="1">
                  <c:v>Lack of good teleconsultation tools</c:v>
                </c:pt>
                <c:pt idx="2">
                  <c:v>Others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0.15000000000000024</c:v>
                </c:pt>
                <c:pt idx="2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D-4777-8760-4FABF1CB3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• Does telemedicine achieve same result as physical face to face consultation does?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9-485A-B2CE-D0DF23312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spent on consultation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Adequate</c:v>
                </c:pt>
                <c:pt idx="1">
                  <c:v>Not adequate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4-4A06-BB31-03D3E7EB9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Ease of booking an appointment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easy</c:v>
                </c:pt>
                <c:pt idx="1">
                  <c:v>Easy</c:v>
                </c:pt>
                <c:pt idx="2">
                  <c:v>Difficult</c:v>
                </c:pt>
                <c:pt idx="3">
                  <c:v>Very difficult</c:v>
                </c:pt>
                <c:pt idx="4">
                  <c:v>No comments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61</c:v>
                </c:pt>
                <c:pt idx="2">
                  <c:v>17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8-4ABE-801B-218EDA3F9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71648"/>
        <c:axId val="146978304"/>
      </c:barChart>
      <c:catAx>
        <c:axId val="14697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978304"/>
        <c:crosses val="autoZero"/>
        <c:auto val="1"/>
        <c:lblAlgn val="ctr"/>
        <c:lblOffset val="100"/>
        <c:noMultiLvlLbl val="0"/>
      </c:catAx>
      <c:valAx>
        <c:axId val="14697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97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Behavior of the service provider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Behaviour of the service provider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No comments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62</c:v>
                </c:pt>
                <c:pt idx="2">
                  <c:v>22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C-4F1B-A1A3-6D62EE982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Waiting time for consultation with Doctor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Long</c:v>
                </c:pt>
                <c:pt idx="1">
                  <c:v>Reasonable</c:v>
                </c:pt>
                <c:pt idx="2">
                  <c:v>Prompt</c:v>
                </c:pt>
                <c:pt idx="3">
                  <c:v>No comments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73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8-457C-8327-4082B2B6A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Was detailed medical history and consent been taken before treating you?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A-447A-B106-A87974DC8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Interruption or disturbance during consultation?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comments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4-4FC9-B3C0-9513A726B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Quality of consultation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64</c:v>
                </c:pt>
                <c:pt idx="2">
                  <c:v>19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E-4FA9-A4DD-038B4767B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70368"/>
        <c:axId val="147371904"/>
      </c:barChart>
      <c:catAx>
        <c:axId val="14737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71904"/>
        <c:crosses val="autoZero"/>
        <c:auto val="1"/>
        <c:lblAlgn val="ctr"/>
        <c:lblOffset val="100"/>
        <c:noMultiLvlLbl val="0"/>
      </c:catAx>
      <c:valAx>
        <c:axId val="14737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370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7FB20-36C3-4649-B9CB-47E94767AB3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05929417-AEBB-4BA8-AD74-97D9713CF39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Widened scope of RMP</a:t>
          </a:r>
          <a:endParaRPr lang="en-IN" dirty="0"/>
        </a:p>
      </dgm:t>
    </dgm:pt>
    <dgm:pt modelId="{0874A542-31BB-4704-BF63-8193944C1271}" type="parTrans" cxnId="{22BAF45D-0DBD-45AB-80E8-05E8AA582F61}">
      <dgm:prSet/>
      <dgm:spPr/>
      <dgm:t>
        <a:bodyPr/>
        <a:lstStyle/>
        <a:p>
          <a:endParaRPr lang="en-IN"/>
        </a:p>
      </dgm:t>
    </dgm:pt>
    <dgm:pt modelId="{154B7995-FD2A-4CFE-8B69-4A7A8F35E0B0}" type="sibTrans" cxnId="{22BAF45D-0DBD-45AB-80E8-05E8AA582F61}">
      <dgm:prSet/>
      <dgm:spPr/>
      <dgm:t>
        <a:bodyPr/>
        <a:lstStyle/>
        <a:p>
          <a:endParaRPr lang="en-IN"/>
        </a:p>
      </dgm:t>
    </dgm:pt>
    <dgm:pt modelId="{64D3C284-0528-4783-A056-A74CB4FC4B5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Institutionalized Platform</a:t>
          </a:r>
          <a:endParaRPr lang="en-IN" dirty="0"/>
        </a:p>
      </dgm:t>
    </dgm:pt>
    <dgm:pt modelId="{32477C8C-627B-491D-A08C-4281D3FB5A2B}" type="parTrans" cxnId="{F53391E6-F5AF-464A-B1D3-4012B00FE9B0}">
      <dgm:prSet/>
      <dgm:spPr/>
      <dgm:t>
        <a:bodyPr/>
        <a:lstStyle/>
        <a:p>
          <a:endParaRPr lang="en-IN"/>
        </a:p>
      </dgm:t>
    </dgm:pt>
    <dgm:pt modelId="{30BEA71A-FA6D-4F54-B5FE-EBF13281653F}" type="sibTrans" cxnId="{F53391E6-F5AF-464A-B1D3-4012B00FE9B0}">
      <dgm:prSet/>
      <dgm:spPr/>
      <dgm:t>
        <a:bodyPr/>
        <a:lstStyle/>
        <a:p>
          <a:endParaRPr lang="en-IN"/>
        </a:p>
      </dgm:t>
    </dgm:pt>
    <dgm:pt modelId="{F53BF935-CE97-4E30-A53C-1BDC41A497B9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Need of quality audit</a:t>
          </a:r>
          <a:endParaRPr lang="en-IN" dirty="0"/>
        </a:p>
      </dgm:t>
    </dgm:pt>
    <dgm:pt modelId="{5733EAA3-AB27-4BB5-A4FF-1995C7053B66}" type="parTrans" cxnId="{7DE4DDE0-F621-47AB-9819-759E87023502}">
      <dgm:prSet/>
      <dgm:spPr/>
      <dgm:t>
        <a:bodyPr/>
        <a:lstStyle/>
        <a:p>
          <a:endParaRPr lang="en-IN"/>
        </a:p>
      </dgm:t>
    </dgm:pt>
    <dgm:pt modelId="{A1102940-BCD8-402E-8391-00620523639D}" type="sibTrans" cxnId="{7DE4DDE0-F621-47AB-9819-759E87023502}">
      <dgm:prSet/>
      <dgm:spPr/>
      <dgm:t>
        <a:bodyPr/>
        <a:lstStyle/>
        <a:p>
          <a:endParaRPr lang="en-IN"/>
        </a:p>
      </dgm:t>
    </dgm:pt>
    <dgm:pt modelId="{6C133728-203D-474E-9217-E5BF9059FD3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Patients satisfaction</a:t>
          </a:r>
          <a:endParaRPr lang="en-IN" dirty="0"/>
        </a:p>
      </dgm:t>
    </dgm:pt>
    <dgm:pt modelId="{6AC99784-51CF-485B-9DC7-82B9DB14DDA6}" type="parTrans" cxnId="{C7226E7D-F6DF-4A21-A798-B509472CF06C}">
      <dgm:prSet/>
      <dgm:spPr/>
      <dgm:t>
        <a:bodyPr/>
        <a:lstStyle/>
        <a:p>
          <a:endParaRPr lang="en-IN"/>
        </a:p>
      </dgm:t>
    </dgm:pt>
    <dgm:pt modelId="{1F84CE86-C286-4ED8-8948-7526FB7BAB9A}" type="sibTrans" cxnId="{C7226E7D-F6DF-4A21-A798-B509472CF06C}">
      <dgm:prSet/>
      <dgm:spPr/>
      <dgm:t>
        <a:bodyPr/>
        <a:lstStyle/>
        <a:p>
          <a:endParaRPr lang="en-IN"/>
        </a:p>
      </dgm:t>
    </dgm:pt>
    <dgm:pt modelId="{03FD49F2-915D-426F-BD2B-9ED487F448B0}">
      <dgm:prSet/>
      <dgm:spPr/>
      <dgm:t>
        <a:bodyPr/>
        <a:lstStyle/>
        <a:p>
          <a:r>
            <a:rPr lang="en-US" dirty="0"/>
            <a:t>Providers satisfaction</a:t>
          </a:r>
          <a:endParaRPr lang="en-IN" dirty="0"/>
        </a:p>
      </dgm:t>
    </dgm:pt>
    <dgm:pt modelId="{C8EADEA7-32D9-4404-B01D-F8C9A1C642B0}" type="parTrans" cxnId="{8E7F7DCD-B3BA-42C2-8F04-D59BE625CD8B}">
      <dgm:prSet/>
      <dgm:spPr/>
      <dgm:t>
        <a:bodyPr/>
        <a:lstStyle/>
        <a:p>
          <a:endParaRPr lang="en-IN"/>
        </a:p>
      </dgm:t>
    </dgm:pt>
    <dgm:pt modelId="{5E8D0738-1265-48A1-A1D1-4DCC82B56695}" type="sibTrans" cxnId="{8E7F7DCD-B3BA-42C2-8F04-D59BE625CD8B}">
      <dgm:prSet/>
      <dgm:spPr/>
      <dgm:t>
        <a:bodyPr/>
        <a:lstStyle/>
        <a:p>
          <a:endParaRPr lang="en-IN"/>
        </a:p>
      </dgm:t>
    </dgm:pt>
    <dgm:pt modelId="{D92B93A2-2501-4B92-80DB-9221609A22A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Upgradation of existing digital tools</a:t>
          </a:r>
          <a:endParaRPr lang="en-IN" dirty="0"/>
        </a:p>
      </dgm:t>
    </dgm:pt>
    <dgm:pt modelId="{33EA1228-1B07-4669-97AE-E34B9DD5849C}" type="parTrans" cxnId="{6AD57220-E00B-428E-B969-6CF308AE3CB8}">
      <dgm:prSet/>
      <dgm:spPr/>
      <dgm:t>
        <a:bodyPr/>
        <a:lstStyle/>
        <a:p>
          <a:endParaRPr lang="en-IN"/>
        </a:p>
      </dgm:t>
    </dgm:pt>
    <dgm:pt modelId="{9EFB31BF-F02E-4D68-ADAC-5500C4162A21}" type="sibTrans" cxnId="{6AD57220-E00B-428E-B969-6CF308AE3CB8}">
      <dgm:prSet/>
      <dgm:spPr/>
      <dgm:t>
        <a:bodyPr/>
        <a:lstStyle/>
        <a:p>
          <a:endParaRPr lang="en-IN"/>
        </a:p>
      </dgm:t>
    </dgm:pt>
    <dgm:pt modelId="{1B9B3627-DB46-4437-B448-BADB85E26670}" type="pres">
      <dgm:prSet presAssocID="{3B57FB20-36C3-4649-B9CB-47E94767AB37}" presName="Name0" presStyleCnt="0">
        <dgm:presLayoutVars>
          <dgm:dir/>
          <dgm:resizeHandles val="exact"/>
        </dgm:presLayoutVars>
      </dgm:prSet>
      <dgm:spPr/>
    </dgm:pt>
    <dgm:pt modelId="{016C0FB4-B860-4538-91C2-5B4F1F4D531C}" type="pres">
      <dgm:prSet presAssocID="{3B57FB20-36C3-4649-B9CB-47E94767AB37}" presName="fgShape" presStyleLbl="fgShp" presStyleIdx="0" presStyleCnt="1"/>
      <dgm:spPr/>
    </dgm:pt>
    <dgm:pt modelId="{C68F569E-E9E7-4E3E-AF9D-8B51FAF14E2E}" type="pres">
      <dgm:prSet presAssocID="{3B57FB20-36C3-4649-B9CB-47E94767AB37}" presName="linComp" presStyleCnt="0"/>
      <dgm:spPr/>
    </dgm:pt>
    <dgm:pt modelId="{85AEFA71-E39E-4A96-BA7E-B27F0392900E}" type="pres">
      <dgm:prSet presAssocID="{05929417-AEBB-4BA8-AD74-97D9713CF39C}" presName="compNode" presStyleCnt="0"/>
      <dgm:spPr/>
    </dgm:pt>
    <dgm:pt modelId="{C0C4837A-C38D-4EB4-9B63-94E212C90DE8}" type="pres">
      <dgm:prSet presAssocID="{05929417-AEBB-4BA8-AD74-97D9713CF39C}" presName="bkgdShape" presStyleLbl="node1" presStyleIdx="0" presStyleCnt="6"/>
      <dgm:spPr/>
    </dgm:pt>
    <dgm:pt modelId="{6154C5E1-8CDF-4A9D-A109-6B44BA669E39}" type="pres">
      <dgm:prSet presAssocID="{05929417-AEBB-4BA8-AD74-97D9713CF39C}" presName="nodeTx" presStyleLbl="node1" presStyleIdx="0" presStyleCnt="6">
        <dgm:presLayoutVars>
          <dgm:bulletEnabled val="1"/>
        </dgm:presLayoutVars>
      </dgm:prSet>
      <dgm:spPr/>
    </dgm:pt>
    <dgm:pt modelId="{BE6FA3BE-E088-4652-B86B-70369F184EE2}" type="pres">
      <dgm:prSet presAssocID="{05929417-AEBB-4BA8-AD74-97D9713CF39C}" presName="invisiNode" presStyleLbl="node1" presStyleIdx="0" presStyleCnt="6"/>
      <dgm:spPr/>
    </dgm:pt>
    <dgm:pt modelId="{7CCC7998-5E3C-483E-AE97-946D3B1A3C70}" type="pres">
      <dgm:prSet presAssocID="{05929417-AEBB-4BA8-AD74-97D9713CF39C}" presName="imagNode" presStyleLbl="fgImgPlace1" presStyleIdx="0" presStyleCnt="6" custScaleX="105773" custScaleY="1043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C38EB2D6-959C-4A30-BDDD-E0256D528D7F}" type="pres">
      <dgm:prSet presAssocID="{154B7995-FD2A-4CFE-8B69-4A7A8F35E0B0}" presName="sibTrans" presStyleLbl="sibTrans2D1" presStyleIdx="0" presStyleCnt="0"/>
      <dgm:spPr/>
    </dgm:pt>
    <dgm:pt modelId="{0068C83D-DEAB-483F-B3E7-6A71B301F16A}" type="pres">
      <dgm:prSet presAssocID="{64D3C284-0528-4783-A056-A74CB4FC4B53}" presName="compNode" presStyleCnt="0"/>
      <dgm:spPr/>
    </dgm:pt>
    <dgm:pt modelId="{3EAD4767-21E9-450F-BCB4-B2781B375FFF}" type="pres">
      <dgm:prSet presAssocID="{64D3C284-0528-4783-A056-A74CB4FC4B53}" presName="bkgdShape" presStyleLbl="node1" presStyleIdx="1" presStyleCnt="6"/>
      <dgm:spPr/>
    </dgm:pt>
    <dgm:pt modelId="{59F5F657-CF74-467B-922A-06ABF85A0C6C}" type="pres">
      <dgm:prSet presAssocID="{64D3C284-0528-4783-A056-A74CB4FC4B53}" presName="nodeTx" presStyleLbl="node1" presStyleIdx="1" presStyleCnt="6">
        <dgm:presLayoutVars>
          <dgm:bulletEnabled val="1"/>
        </dgm:presLayoutVars>
      </dgm:prSet>
      <dgm:spPr/>
    </dgm:pt>
    <dgm:pt modelId="{3CFCC6EB-C64C-413F-BA4A-FD89F5DEECD9}" type="pres">
      <dgm:prSet presAssocID="{64D3C284-0528-4783-A056-A74CB4FC4B53}" presName="invisiNode" presStyleLbl="node1" presStyleIdx="1" presStyleCnt="6"/>
      <dgm:spPr/>
    </dgm:pt>
    <dgm:pt modelId="{E248564A-5163-4E50-9952-2100F97AD607}" type="pres">
      <dgm:prSet presAssocID="{64D3C284-0528-4783-A056-A74CB4FC4B53}" presName="imagNode" presStyleLbl="fgImgPlace1" presStyleIdx="1" presStyleCnt="6" custScaleY="1043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BE7951AD-531D-4671-8394-EB6AD1633AE0}" type="pres">
      <dgm:prSet presAssocID="{30BEA71A-FA6D-4F54-B5FE-EBF13281653F}" presName="sibTrans" presStyleLbl="sibTrans2D1" presStyleIdx="0" presStyleCnt="0"/>
      <dgm:spPr/>
    </dgm:pt>
    <dgm:pt modelId="{89913470-8965-4AC7-8F25-716BFA6F6F3C}" type="pres">
      <dgm:prSet presAssocID="{F53BF935-CE97-4E30-A53C-1BDC41A497B9}" presName="compNode" presStyleCnt="0"/>
      <dgm:spPr/>
    </dgm:pt>
    <dgm:pt modelId="{B770BB8A-F8EF-486A-B218-0F7217B45AB4}" type="pres">
      <dgm:prSet presAssocID="{F53BF935-CE97-4E30-A53C-1BDC41A497B9}" presName="bkgdShape" presStyleLbl="node1" presStyleIdx="2" presStyleCnt="6" custScaleX="109057"/>
      <dgm:spPr/>
    </dgm:pt>
    <dgm:pt modelId="{F1AC0B17-81BF-4EAE-8494-D62A2D99CF2B}" type="pres">
      <dgm:prSet presAssocID="{F53BF935-CE97-4E30-A53C-1BDC41A497B9}" presName="nodeTx" presStyleLbl="node1" presStyleIdx="2" presStyleCnt="6">
        <dgm:presLayoutVars>
          <dgm:bulletEnabled val="1"/>
        </dgm:presLayoutVars>
      </dgm:prSet>
      <dgm:spPr/>
    </dgm:pt>
    <dgm:pt modelId="{B323B8AA-396F-4FA7-B7F5-2540DE751F7E}" type="pres">
      <dgm:prSet presAssocID="{F53BF935-CE97-4E30-A53C-1BDC41A497B9}" presName="invisiNode" presStyleLbl="node1" presStyleIdx="2" presStyleCnt="6"/>
      <dgm:spPr/>
    </dgm:pt>
    <dgm:pt modelId="{BFA4E39E-56ED-4CD5-916E-AE49138770BB}" type="pres">
      <dgm:prSet presAssocID="{F53BF935-CE97-4E30-A53C-1BDC41A497B9}" presName="imagNode" presStyleLbl="fgImgPlace1" presStyleIdx="2" presStyleCnt="6" custLinFactNeighborY="6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DD7190-01AC-4B0B-924C-0F9DDE8860F7}" type="pres">
      <dgm:prSet presAssocID="{A1102940-BCD8-402E-8391-00620523639D}" presName="sibTrans" presStyleLbl="sibTrans2D1" presStyleIdx="0" presStyleCnt="0"/>
      <dgm:spPr/>
    </dgm:pt>
    <dgm:pt modelId="{81B9B283-3F1F-43C1-996E-27DD377F1A13}" type="pres">
      <dgm:prSet presAssocID="{D92B93A2-2501-4B92-80DB-9221609A22A9}" presName="compNode" presStyleCnt="0"/>
      <dgm:spPr/>
    </dgm:pt>
    <dgm:pt modelId="{70281A5E-872F-4C8B-A605-37A6BE548434}" type="pres">
      <dgm:prSet presAssocID="{D92B93A2-2501-4B92-80DB-9221609A22A9}" presName="bkgdShape" presStyleLbl="node1" presStyleIdx="3" presStyleCnt="6"/>
      <dgm:spPr/>
    </dgm:pt>
    <dgm:pt modelId="{9C54B8EB-FB98-435E-A35E-B9F011980B0D}" type="pres">
      <dgm:prSet presAssocID="{D92B93A2-2501-4B92-80DB-9221609A22A9}" presName="nodeTx" presStyleLbl="node1" presStyleIdx="3" presStyleCnt="6">
        <dgm:presLayoutVars>
          <dgm:bulletEnabled val="1"/>
        </dgm:presLayoutVars>
      </dgm:prSet>
      <dgm:spPr/>
    </dgm:pt>
    <dgm:pt modelId="{7273E30D-60C2-4DB8-852C-D5CC11C107A8}" type="pres">
      <dgm:prSet presAssocID="{D92B93A2-2501-4B92-80DB-9221609A22A9}" presName="invisiNode" presStyleLbl="node1" presStyleIdx="3" presStyleCnt="6"/>
      <dgm:spPr/>
    </dgm:pt>
    <dgm:pt modelId="{BB19D11F-41A8-443E-9FDB-A250BD325F04}" type="pres">
      <dgm:prSet presAssocID="{D92B93A2-2501-4B92-80DB-9221609A22A9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85CA5F6F-C1D3-4C2E-8FC7-5EEB22BED686}" type="pres">
      <dgm:prSet presAssocID="{9EFB31BF-F02E-4D68-ADAC-5500C4162A21}" presName="sibTrans" presStyleLbl="sibTrans2D1" presStyleIdx="0" presStyleCnt="0"/>
      <dgm:spPr/>
    </dgm:pt>
    <dgm:pt modelId="{0F4CE4DB-7B3C-4E75-9CFC-2656E93291A1}" type="pres">
      <dgm:prSet presAssocID="{6C133728-203D-474E-9217-E5BF9059FD30}" presName="compNode" presStyleCnt="0"/>
      <dgm:spPr/>
    </dgm:pt>
    <dgm:pt modelId="{CCE8A7A2-A3F8-42D1-ABAF-0A715AAFA8C4}" type="pres">
      <dgm:prSet presAssocID="{6C133728-203D-474E-9217-E5BF9059FD30}" presName="bkgdShape" presStyleLbl="node1" presStyleIdx="4" presStyleCnt="6" custLinFactNeighborX="672"/>
      <dgm:spPr/>
    </dgm:pt>
    <dgm:pt modelId="{3F66C42F-D2FE-4D76-85E2-9DE16F77A714}" type="pres">
      <dgm:prSet presAssocID="{6C133728-203D-474E-9217-E5BF9059FD30}" presName="nodeTx" presStyleLbl="node1" presStyleIdx="4" presStyleCnt="6">
        <dgm:presLayoutVars>
          <dgm:bulletEnabled val="1"/>
        </dgm:presLayoutVars>
      </dgm:prSet>
      <dgm:spPr/>
    </dgm:pt>
    <dgm:pt modelId="{93E6A9AA-1309-46D5-9650-3CB81EA1A324}" type="pres">
      <dgm:prSet presAssocID="{6C133728-203D-474E-9217-E5BF9059FD30}" presName="invisiNode" presStyleLbl="node1" presStyleIdx="4" presStyleCnt="6"/>
      <dgm:spPr/>
    </dgm:pt>
    <dgm:pt modelId="{824780FF-A06F-4123-B357-9100C1D450F8}" type="pres">
      <dgm:prSet presAssocID="{6C133728-203D-474E-9217-E5BF9059FD30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CCD7093-BF7D-448A-962C-37EDE39F1E6D}" type="pres">
      <dgm:prSet presAssocID="{1F84CE86-C286-4ED8-8948-7526FB7BAB9A}" presName="sibTrans" presStyleLbl="sibTrans2D1" presStyleIdx="0" presStyleCnt="0"/>
      <dgm:spPr/>
    </dgm:pt>
    <dgm:pt modelId="{77559A64-1838-4606-80A2-B218FC61B625}" type="pres">
      <dgm:prSet presAssocID="{03FD49F2-915D-426F-BD2B-9ED487F448B0}" presName="compNode" presStyleCnt="0"/>
      <dgm:spPr/>
    </dgm:pt>
    <dgm:pt modelId="{818804EB-7631-4CCA-88E0-5F37C8ED43C3}" type="pres">
      <dgm:prSet presAssocID="{03FD49F2-915D-426F-BD2B-9ED487F448B0}" presName="bkgdShape" presStyleLbl="node1" presStyleIdx="5" presStyleCnt="6"/>
      <dgm:spPr/>
    </dgm:pt>
    <dgm:pt modelId="{C9DE49A7-2622-467A-9DF2-4052CF5B4B83}" type="pres">
      <dgm:prSet presAssocID="{03FD49F2-915D-426F-BD2B-9ED487F448B0}" presName="nodeTx" presStyleLbl="node1" presStyleIdx="5" presStyleCnt="6">
        <dgm:presLayoutVars>
          <dgm:bulletEnabled val="1"/>
        </dgm:presLayoutVars>
      </dgm:prSet>
      <dgm:spPr/>
    </dgm:pt>
    <dgm:pt modelId="{755A174B-B30D-4AF0-9CBC-2CA38A1C6080}" type="pres">
      <dgm:prSet presAssocID="{03FD49F2-915D-426F-BD2B-9ED487F448B0}" presName="invisiNode" presStyleLbl="node1" presStyleIdx="5" presStyleCnt="6"/>
      <dgm:spPr/>
    </dgm:pt>
    <dgm:pt modelId="{4495DC36-9370-4961-8100-97AAE7004279}" type="pres">
      <dgm:prSet presAssocID="{03FD49F2-915D-426F-BD2B-9ED487F448B0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3DD5601-BB7D-448D-BDCF-F44A8EB13727}" type="presOf" srcId="{1F84CE86-C286-4ED8-8948-7526FB7BAB9A}" destId="{4CCD7093-BF7D-448A-962C-37EDE39F1E6D}" srcOrd="0" destOrd="0" presId="urn:microsoft.com/office/officeart/2005/8/layout/hList7#1"/>
    <dgm:cxn modelId="{FAC0C804-9BAC-426C-A4C1-E08A495A716F}" type="presOf" srcId="{05929417-AEBB-4BA8-AD74-97D9713CF39C}" destId="{6154C5E1-8CDF-4A9D-A109-6B44BA669E39}" srcOrd="1" destOrd="0" presId="urn:microsoft.com/office/officeart/2005/8/layout/hList7#1"/>
    <dgm:cxn modelId="{41736A07-15B3-427B-AE79-8AF8C97BAF45}" type="presOf" srcId="{F53BF935-CE97-4E30-A53C-1BDC41A497B9}" destId="{B770BB8A-F8EF-486A-B218-0F7217B45AB4}" srcOrd="0" destOrd="0" presId="urn:microsoft.com/office/officeart/2005/8/layout/hList7#1"/>
    <dgm:cxn modelId="{C20B3A08-3CA8-44AB-9D25-4A7B653E63F1}" type="presOf" srcId="{03FD49F2-915D-426F-BD2B-9ED487F448B0}" destId="{C9DE49A7-2622-467A-9DF2-4052CF5B4B83}" srcOrd="1" destOrd="0" presId="urn:microsoft.com/office/officeart/2005/8/layout/hList7#1"/>
    <dgm:cxn modelId="{674EA113-3973-4F21-98D6-FE00BF525800}" type="presOf" srcId="{6C133728-203D-474E-9217-E5BF9059FD30}" destId="{CCE8A7A2-A3F8-42D1-ABAF-0A715AAFA8C4}" srcOrd="0" destOrd="0" presId="urn:microsoft.com/office/officeart/2005/8/layout/hList7#1"/>
    <dgm:cxn modelId="{B8B5281F-1224-4A7A-9227-F440D8861D86}" type="presOf" srcId="{3B57FB20-36C3-4649-B9CB-47E94767AB37}" destId="{1B9B3627-DB46-4437-B448-BADB85E26670}" srcOrd="0" destOrd="0" presId="urn:microsoft.com/office/officeart/2005/8/layout/hList7#1"/>
    <dgm:cxn modelId="{6AD57220-E00B-428E-B969-6CF308AE3CB8}" srcId="{3B57FB20-36C3-4649-B9CB-47E94767AB37}" destId="{D92B93A2-2501-4B92-80DB-9221609A22A9}" srcOrd="3" destOrd="0" parTransId="{33EA1228-1B07-4669-97AE-E34B9DD5849C}" sibTransId="{9EFB31BF-F02E-4D68-ADAC-5500C4162A21}"/>
    <dgm:cxn modelId="{22BAF45D-0DBD-45AB-80E8-05E8AA582F61}" srcId="{3B57FB20-36C3-4649-B9CB-47E94767AB37}" destId="{05929417-AEBB-4BA8-AD74-97D9713CF39C}" srcOrd="0" destOrd="0" parTransId="{0874A542-31BB-4704-BF63-8193944C1271}" sibTransId="{154B7995-FD2A-4CFE-8B69-4A7A8F35E0B0}"/>
    <dgm:cxn modelId="{B179E962-05DD-480D-837A-F198985871E6}" type="presOf" srcId="{9EFB31BF-F02E-4D68-ADAC-5500C4162A21}" destId="{85CA5F6F-C1D3-4C2E-8FC7-5EEB22BED686}" srcOrd="0" destOrd="0" presId="urn:microsoft.com/office/officeart/2005/8/layout/hList7#1"/>
    <dgm:cxn modelId="{453E9644-BF71-44E3-9A18-E69B4CA08E37}" type="presOf" srcId="{03FD49F2-915D-426F-BD2B-9ED487F448B0}" destId="{818804EB-7631-4CCA-88E0-5F37C8ED43C3}" srcOrd="0" destOrd="0" presId="urn:microsoft.com/office/officeart/2005/8/layout/hList7#1"/>
    <dgm:cxn modelId="{328F6265-F8B1-498E-A42A-BD999D33EE01}" type="presOf" srcId="{64D3C284-0528-4783-A056-A74CB4FC4B53}" destId="{3EAD4767-21E9-450F-BCB4-B2781B375FFF}" srcOrd="0" destOrd="0" presId="urn:microsoft.com/office/officeart/2005/8/layout/hList7#1"/>
    <dgm:cxn modelId="{D5D1514B-1929-45B1-B794-6BB2740AC1C3}" type="presOf" srcId="{64D3C284-0528-4783-A056-A74CB4FC4B53}" destId="{59F5F657-CF74-467B-922A-06ABF85A0C6C}" srcOrd="1" destOrd="0" presId="urn:microsoft.com/office/officeart/2005/8/layout/hList7#1"/>
    <dgm:cxn modelId="{FD383279-EDEB-4262-AAE2-E91C224616C3}" type="presOf" srcId="{D92B93A2-2501-4B92-80DB-9221609A22A9}" destId="{9C54B8EB-FB98-435E-A35E-B9F011980B0D}" srcOrd="1" destOrd="0" presId="urn:microsoft.com/office/officeart/2005/8/layout/hList7#1"/>
    <dgm:cxn modelId="{C7226E7D-F6DF-4A21-A798-B509472CF06C}" srcId="{3B57FB20-36C3-4649-B9CB-47E94767AB37}" destId="{6C133728-203D-474E-9217-E5BF9059FD30}" srcOrd="4" destOrd="0" parTransId="{6AC99784-51CF-485B-9DC7-82B9DB14DDA6}" sibTransId="{1F84CE86-C286-4ED8-8948-7526FB7BAB9A}"/>
    <dgm:cxn modelId="{C9B53E8B-8102-49D0-B65F-AE4A22120BBF}" type="presOf" srcId="{A1102940-BCD8-402E-8391-00620523639D}" destId="{4ADD7190-01AC-4B0B-924C-0F9DDE8860F7}" srcOrd="0" destOrd="0" presId="urn:microsoft.com/office/officeart/2005/8/layout/hList7#1"/>
    <dgm:cxn modelId="{1BAAA79C-720C-4BAC-8816-8A9163116691}" type="presOf" srcId="{30BEA71A-FA6D-4F54-B5FE-EBF13281653F}" destId="{BE7951AD-531D-4671-8394-EB6AD1633AE0}" srcOrd="0" destOrd="0" presId="urn:microsoft.com/office/officeart/2005/8/layout/hList7#1"/>
    <dgm:cxn modelId="{2F33F3A0-936A-4395-ABFA-42E56782F112}" type="presOf" srcId="{D92B93A2-2501-4B92-80DB-9221609A22A9}" destId="{70281A5E-872F-4C8B-A605-37A6BE548434}" srcOrd="0" destOrd="0" presId="urn:microsoft.com/office/officeart/2005/8/layout/hList7#1"/>
    <dgm:cxn modelId="{EA179CC4-3898-42AB-B626-567997ABCF2A}" type="presOf" srcId="{154B7995-FD2A-4CFE-8B69-4A7A8F35E0B0}" destId="{C38EB2D6-959C-4A30-BDDD-E0256D528D7F}" srcOrd="0" destOrd="0" presId="urn:microsoft.com/office/officeart/2005/8/layout/hList7#1"/>
    <dgm:cxn modelId="{5E97B5C5-6FCF-47A1-9E0F-555C70528F97}" type="presOf" srcId="{F53BF935-CE97-4E30-A53C-1BDC41A497B9}" destId="{F1AC0B17-81BF-4EAE-8494-D62A2D99CF2B}" srcOrd="1" destOrd="0" presId="urn:microsoft.com/office/officeart/2005/8/layout/hList7#1"/>
    <dgm:cxn modelId="{8E7F7DCD-B3BA-42C2-8F04-D59BE625CD8B}" srcId="{3B57FB20-36C3-4649-B9CB-47E94767AB37}" destId="{03FD49F2-915D-426F-BD2B-9ED487F448B0}" srcOrd="5" destOrd="0" parTransId="{C8EADEA7-32D9-4404-B01D-F8C9A1C642B0}" sibTransId="{5E8D0738-1265-48A1-A1D1-4DCC82B56695}"/>
    <dgm:cxn modelId="{A262FBD9-2D79-41F8-9799-C1B925637B7B}" type="presOf" srcId="{05929417-AEBB-4BA8-AD74-97D9713CF39C}" destId="{C0C4837A-C38D-4EB4-9B63-94E212C90DE8}" srcOrd="0" destOrd="0" presId="urn:microsoft.com/office/officeart/2005/8/layout/hList7#1"/>
    <dgm:cxn modelId="{7DE4DDE0-F621-47AB-9819-759E87023502}" srcId="{3B57FB20-36C3-4649-B9CB-47E94767AB37}" destId="{F53BF935-CE97-4E30-A53C-1BDC41A497B9}" srcOrd="2" destOrd="0" parTransId="{5733EAA3-AB27-4BB5-A4FF-1995C7053B66}" sibTransId="{A1102940-BCD8-402E-8391-00620523639D}"/>
    <dgm:cxn modelId="{F53391E6-F5AF-464A-B1D3-4012B00FE9B0}" srcId="{3B57FB20-36C3-4649-B9CB-47E94767AB37}" destId="{64D3C284-0528-4783-A056-A74CB4FC4B53}" srcOrd="1" destOrd="0" parTransId="{32477C8C-627B-491D-A08C-4281D3FB5A2B}" sibTransId="{30BEA71A-FA6D-4F54-B5FE-EBF13281653F}"/>
    <dgm:cxn modelId="{005515F5-D34F-404C-A1E4-84720F7088EE}" type="presOf" srcId="{6C133728-203D-474E-9217-E5BF9059FD30}" destId="{3F66C42F-D2FE-4D76-85E2-9DE16F77A714}" srcOrd="1" destOrd="0" presId="urn:microsoft.com/office/officeart/2005/8/layout/hList7#1"/>
    <dgm:cxn modelId="{A7FE357C-BE2E-4CCB-9B80-D826D420CB77}" type="presParOf" srcId="{1B9B3627-DB46-4437-B448-BADB85E26670}" destId="{016C0FB4-B860-4538-91C2-5B4F1F4D531C}" srcOrd="0" destOrd="0" presId="urn:microsoft.com/office/officeart/2005/8/layout/hList7#1"/>
    <dgm:cxn modelId="{6F4BF1B1-B330-4A16-A11A-3D50600617D9}" type="presParOf" srcId="{1B9B3627-DB46-4437-B448-BADB85E26670}" destId="{C68F569E-E9E7-4E3E-AF9D-8B51FAF14E2E}" srcOrd="1" destOrd="0" presId="urn:microsoft.com/office/officeart/2005/8/layout/hList7#1"/>
    <dgm:cxn modelId="{F8414AAA-A67A-4E5E-9F26-5024A4675237}" type="presParOf" srcId="{C68F569E-E9E7-4E3E-AF9D-8B51FAF14E2E}" destId="{85AEFA71-E39E-4A96-BA7E-B27F0392900E}" srcOrd="0" destOrd="0" presId="urn:microsoft.com/office/officeart/2005/8/layout/hList7#1"/>
    <dgm:cxn modelId="{72D2D837-6861-4D23-89BA-EF7D497ED5C0}" type="presParOf" srcId="{85AEFA71-E39E-4A96-BA7E-B27F0392900E}" destId="{C0C4837A-C38D-4EB4-9B63-94E212C90DE8}" srcOrd="0" destOrd="0" presId="urn:microsoft.com/office/officeart/2005/8/layout/hList7#1"/>
    <dgm:cxn modelId="{55B74E18-3E81-435D-8546-0F1DBBE0B4CA}" type="presParOf" srcId="{85AEFA71-E39E-4A96-BA7E-B27F0392900E}" destId="{6154C5E1-8CDF-4A9D-A109-6B44BA669E39}" srcOrd="1" destOrd="0" presId="urn:microsoft.com/office/officeart/2005/8/layout/hList7#1"/>
    <dgm:cxn modelId="{03862CF7-4D79-47A3-8E01-75ADF4384EF5}" type="presParOf" srcId="{85AEFA71-E39E-4A96-BA7E-B27F0392900E}" destId="{BE6FA3BE-E088-4652-B86B-70369F184EE2}" srcOrd="2" destOrd="0" presId="urn:microsoft.com/office/officeart/2005/8/layout/hList7#1"/>
    <dgm:cxn modelId="{BCBF329B-CCB7-4213-ABC4-A37E906E1A1A}" type="presParOf" srcId="{85AEFA71-E39E-4A96-BA7E-B27F0392900E}" destId="{7CCC7998-5E3C-483E-AE97-946D3B1A3C70}" srcOrd="3" destOrd="0" presId="urn:microsoft.com/office/officeart/2005/8/layout/hList7#1"/>
    <dgm:cxn modelId="{8316C537-02E6-40AB-ADFF-A6AC4A176A9E}" type="presParOf" srcId="{C68F569E-E9E7-4E3E-AF9D-8B51FAF14E2E}" destId="{C38EB2D6-959C-4A30-BDDD-E0256D528D7F}" srcOrd="1" destOrd="0" presId="urn:microsoft.com/office/officeart/2005/8/layout/hList7#1"/>
    <dgm:cxn modelId="{887F9648-A6CA-4408-A3E8-4E9BBF67DA57}" type="presParOf" srcId="{C68F569E-E9E7-4E3E-AF9D-8B51FAF14E2E}" destId="{0068C83D-DEAB-483F-B3E7-6A71B301F16A}" srcOrd="2" destOrd="0" presId="urn:microsoft.com/office/officeart/2005/8/layout/hList7#1"/>
    <dgm:cxn modelId="{8DB3D9E4-509B-4C81-B9A5-12DE93692C43}" type="presParOf" srcId="{0068C83D-DEAB-483F-B3E7-6A71B301F16A}" destId="{3EAD4767-21E9-450F-BCB4-B2781B375FFF}" srcOrd="0" destOrd="0" presId="urn:microsoft.com/office/officeart/2005/8/layout/hList7#1"/>
    <dgm:cxn modelId="{ECF17464-4898-426C-94F4-678FD1C39634}" type="presParOf" srcId="{0068C83D-DEAB-483F-B3E7-6A71B301F16A}" destId="{59F5F657-CF74-467B-922A-06ABF85A0C6C}" srcOrd="1" destOrd="0" presId="urn:microsoft.com/office/officeart/2005/8/layout/hList7#1"/>
    <dgm:cxn modelId="{FCBEEAFA-03ED-4A0D-8182-68DFC3B0E7A6}" type="presParOf" srcId="{0068C83D-DEAB-483F-B3E7-6A71B301F16A}" destId="{3CFCC6EB-C64C-413F-BA4A-FD89F5DEECD9}" srcOrd="2" destOrd="0" presId="urn:microsoft.com/office/officeart/2005/8/layout/hList7#1"/>
    <dgm:cxn modelId="{B85EB58F-7E66-4967-AB42-ECE1D740E858}" type="presParOf" srcId="{0068C83D-DEAB-483F-B3E7-6A71B301F16A}" destId="{E248564A-5163-4E50-9952-2100F97AD607}" srcOrd="3" destOrd="0" presId="urn:microsoft.com/office/officeart/2005/8/layout/hList7#1"/>
    <dgm:cxn modelId="{ADA65171-305A-46AA-9A88-257347296436}" type="presParOf" srcId="{C68F569E-E9E7-4E3E-AF9D-8B51FAF14E2E}" destId="{BE7951AD-531D-4671-8394-EB6AD1633AE0}" srcOrd="3" destOrd="0" presId="urn:microsoft.com/office/officeart/2005/8/layout/hList7#1"/>
    <dgm:cxn modelId="{E5B3BCBC-CBD1-4CA0-9BEC-116E109DF907}" type="presParOf" srcId="{C68F569E-E9E7-4E3E-AF9D-8B51FAF14E2E}" destId="{89913470-8965-4AC7-8F25-716BFA6F6F3C}" srcOrd="4" destOrd="0" presId="urn:microsoft.com/office/officeart/2005/8/layout/hList7#1"/>
    <dgm:cxn modelId="{EAF8BE3C-7831-4C34-B40C-F6E718AFABE0}" type="presParOf" srcId="{89913470-8965-4AC7-8F25-716BFA6F6F3C}" destId="{B770BB8A-F8EF-486A-B218-0F7217B45AB4}" srcOrd="0" destOrd="0" presId="urn:microsoft.com/office/officeart/2005/8/layout/hList7#1"/>
    <dgm:cxn modelId="{EC89AC94-DEA8-4341-A53D-9EBAAC4C4E22}" type="presParOf" srcId="{89913470-8965-4AC7-8F25-716BFA6F6F3C}" destId="{F1AC0B17-81BF-4EAE-8494-D62A2D99CF2B}" srcOrd="1" destOrd="0" presId="urn:microsoft.com/office/officeart/2005/8/layout/hList7#1"/>
    <dgm:cxn modelId="{5B546D24-C572-4499-AD30-278EC2138CD4}" type="presParOf" srcId="{89913470-8965-4AC7-8F25-716BFA6F6F3C}" destId="{B323B8AA-396F-4FA7-B7F5-2540DE751F7E}" srcOrd="2" destOrd="0" presId="urn:microsoft.com/office/officeart/2005/8/layout/hList7#1"/>
    <dgm:cxn modelId="{7BD6B296-F8E3-41C9-9A16-A58909054925}" type="presParOf" srcId="{89913470-8965-4AC7-8F25-716BFA6F6F3C}" destId="{BFA4E39E-56ED-4CD5-916E-AE49138770BB}" srcOrd="3" destOrd="0" presId="urn:microsoft.com/office/officeart/2005/8/layout/hList7#1"/>
    <dgm:cxn modelId="{89917F50-F1DB-44F2-BD9C-1876C3201582}" type="presParOf" srcId="{C68F569E-E9E7-4E3E-AF9D-8B51FAF14E2E}" destId="{4ADD7190-01AC-4B0B-924C-0F9DDE8860F7}" srcOrd="5" destOrd="0" presId="urn:microsoft.com/office/officeart/2005/8/layout/hList7#1"/>
    <dgm:cxn modelId="{3123F4E5-3783-4B62-A839-74D19DAB457A}" type="presParOf" srcId="{C68F569E-E9E7-4E3E-AF9D-8B51FAF14E2E}" destId="{81B9B283-3F1F-43C1-996E-27DD377F1A13}" srcOrd="6" destOrd="0" presId="urn:microsoft.com/office/officeart/2005/8/layout/hList7#1"/>
    <dgm:cxn modelId="{2B65C1FD-B94D-44FD-8ECD-104ABB995D86}" type="presParOf" srcId="{81B9B283-3F1F-43C1-996E-27DD377F1A13}" destId="{70281A5E-872F-4C8B-A605-37A6BE548434}" srcOrd="0" destOrd="0" presId="urn:microsoft.com/office/officeart/2005/8/layout/hList7#1"/>
    <dgm:cxn modelId="{84978E0A-595E-463E-93D2-8836B3E74924}" type="presParOf" srcId="{81B9B283-3F1F-43C1-996E-27DD377F1A13}" destId="{9C54B8EB-FB98-435E-A35E-B9F011980B0D}" srcOrd="1" destOrd="0" presId="urn:microsoft.com/office/officeart/2005/8/layout/hList7#1"/>
    <dgm:cxn modelId="{93D53AC7-D823-4D20-934E-27123615F784}" type="presParOf" srcId="{81B9B283-3F1F-43C1-996E-27DD377F1A13}" destId="{7273E30D-60C2-4DB8-852C-D5CC11C107A8}" srcOrd="2" destOrd="0" presId="urn:microsoft.com/office/officeart/2005/8/layout/hList7#1"/>
    <dgm:cxn modelId="{7676295E-E87A-405D-A9C3-047691D47E04}" type="presParOf" srcId="{81B9B283-3F1F-43C1-996E-27DD377F1A13}" destId="{BB19D11F-41A8-443E-9FDB-A250BD325F04}" srcOrd="3" destOrd="0" presId="urn:microsoft.com/office/officeart/2005/8/layout/hList7#1"/>
    <dgm:cxn modelId="{D2963252-D06A-4BAF-977E-7796558AF20F}" type="presParOf" srcId="{C68F569E-E9E7-4E3E-AF9D-8B51FAF14E2E}" destId="{85CA5F6F-C1D3-4C2E-8FC7-5EEB22BED686}" srcOrd="7" destOrd="0" presId="urn:microsoft.com/office/officeart/2005/8/layout/hList7#1"/>
    <dgm:cxn modelId="{CB154981-AEA3-4AB1-9322-7F371FB57418}" type="presParOf" srcId="{C68F569E-E9E7-4E3E-AF9D-8B51FAF14E2E}" destId="{0F4CE4DB-7B3C-4E75-9CFC-2656E93291A1}" srcOrd="8" destOrd="0" presId="urn:microsoft.com/office/officeart/2005/8/layout/hList7#1"/>
    <dgm:cxn modelId="{FCE3F39F-2B81-4660-B1F7-98F77D06295B}" type="presParOf" srcId="{0F4CE4DB-7B3C-4E75-9CFC-2656E93291A1}" destId="{CCE8A7A2-A3F8-42D1-ABAF-0A715AAFA8C4}" srcOrd="0" destOrd="0" presId="urn:microsoft.com/office/officeart/2005/8/layout/hList7#1"/>
    <dgm:cxn modelId="{59F06231-EAF8-4780-9BF7-BA8AF775189E}" type="presParOf" srcId="{0F4CE4DB-7B3C-4E75-9CFC-2656E93291A1}" destId="{3F66C42F-D2FE-4D76-85E2-9DE16F77A714}" srcOrd="1" destOrd="0" presId="urn:microsoft.com/office/officeart/2005/8/layout/hList7#1"/>
    <dgm:cxn modelId="{E4DABA43-9015-4360-844E-42D0F75545A7}" type="presParOf" srcId="{0F4CE4DB-7B3C-4E75-9CFC-2656E93291A1}" destId="{93E6A9AA-1309-46D5-9650-3CB81EA1A324}" srcOrd="2" destOrd="0" presId="urn:microsoft.com/office/officeart/2005/8/layout/hList7#1"/>
    <dgm:cxn modelId="{ECDCA2AC-A791-4A11-91FD-E5040B0088FD}" type="presParOf" srcId="{0F4CE4DB-7B3C-4E75-9CFC-2656E93291A1}" destId="{824780FF-A06F-4123-B357-9100C1D450F8}" srcOrd="3" destOrd="0" presId="urn:microsoft.com/office/officeart/2005/8/layout/hList7#1"/>
    <dgm:cxn modelId="{7F84437F-A4E9-4CBC-835E-3B2B3B5811B8}" type="presParOf" srcId="{C68F569E-E9E7-4E3E-AF9D-8B51FAF14E2E}" destId="{4CCD7093-BF7D-448A-962C-37EDE39F1E6D}" srcOrd="9" destOrd="0" presId="urn:microsoft.com/office/officeart/2005/8/layout/hList7#1"/>
    <dgm:cxn modelId="{1003318F-B219-4DC9-93F6-534820DAC9B9}" type="presParOf" srcId="{C68F569E-E9E7-4E3E-AF9D-8B51FAF14E2E}" destId="{77559A64-1838-4606-80A2-B218FC61B625}" srcOrd="10" destOrd="0" presId="urn:microsoft.com/office/officeart/2005/8/layout/hList7#1"/>
    <dgm:cxn modelId="{7DE95FC6-B0FE-4546-9889-F62A03A582CC}" type="presParOf" srcId="{77559A64-1838-4606-80A2-B218FC61B625}" destId="{818804EB-7631-4CCA-88E0-5F37C8ED43C3}" srcOrd="0" destOrd="0" presId="urn:microsoft.com/office/officeart/2005/8/layout/hList7#1"/>
    <dgm:cxn modelId="{37B053C8-63CB-445B-9560-15E74247958A}" type="presParOf" srcId="{77559A64-1838-4606-80A2-B218FC61B625}" destId="{C9DE49A7-2622-467A-9DF2-4052CF5B4B83}" srcOrd="1" destOrd="0" presId="urn:microsoft.com/office/officeart/2005/8/layout/hList7#1"/>
    <dgm:cxn modelId="{CE1B55F3-B3BA-458D-9A15-840B14E9EF39}" type="presParOf" srcId="{77559A64-1838-4606-80A2-B218FC61B625}" destId="{755A174B-B30D-4AF0-9CBC-2CA38A1C6080}" srcOrd="2" destOrd="0" presId="urn:microsoft.com/office/officeart/2005/8/layout/hList7#1"/>
    <dgm:cxn modelId="{67398BE5-A8E7-43BC-89E6-D802C7FECBE8}" type="presParOf" srcId="{77559A64-1838-4606-80A2-B218FC61B625}" destId="{4495DC36-9370-4961-8100-97AAE700427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4837A-C38D-4EB4-9B63-94E212C90DE8}">
      <dsp:nvSpPr>
        <dsp:cNvPr id="0" name=""/>
        <dsp:cNvSpPr/>
      </dsp:nvSpPr>
      <dsp:spPr>
        <a:xfrm>
          <a:off x="2943" y="0"/>
          <a:ext cx="1766515" cy="363378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Widened scope of RMP</a:t>
          </a:r>
          <a:endParaRPr lang="en-IN" sz="1700" kern="1200" dirty="0"/>
        </a:p>
      </dsp:txBody>
      <dsp:txXfrm>
        <a:off x="2943" y="1453514"/>
        <a:ext cx="1766515" cy="1453514"/>
      </dsp:txXfrm>
    </dsp:sp>
    <dsp:sp modelId="{7CCC7998-5E3C-483E-AE97-946D3B1A3C70}">
      <dsp:nvSpPr>
        <dsp:cNvPr id="0" name=""/>
        <dsp:cNvSpPr/>
      </dsp:nvSpPr>
      <dsp:spPr>
        <a:xfrm>
          <a:off x="246247" y="191847"/>
          <a:ext cx="1279907" cy="12624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D4767-21E9-450F-BCB4-B2781B375FFF}">
      <dsp:nvSpPr>
        <dsp:cNvPr id="0" name=""/>
        <dsp:cNvSpPr/>
      </dsp:nvSpPr>
      <dsp:spPr>
        <a:xfrm>
          <a:off x="1822454" y="0"/>
          <a:ext cx="1766515" cy="3633787"/>
        </a:xfrm>
        <a:prstGeom prst="roundRect">
          <a:avLst>
            <a:gd name="adj" fmla="val 10000"/>
          </a:avLst>
        </a:prstGeom>
        <a:solidFill>
          <a:srgbClr val="00B0F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Institutionalized Platform</a:t>
          </a:r>
          <a:endParaRPr lang="en-IN" sz="1700" kern="1200" dirty="0"/>
        </a:p>
      </dsp:txBody>
      <dsp:txXfrm>
        <a:off x="1822454" y="1453514"/>
        <a:ext cx="1766515" cy="1453514"/>
      </dsp:txXfrm>
    </dsp:sp>
    <dsp:sp modelId="{E248564A-5163-4E50-9952-2100F97AD607}">
      <dsp:nvSpPr>
        <dsp:cNvPr id="0" name=""/>
        <dsp:cNvSpPr/>
      </dsp:nvSpPr>
      <dsp:spPr>
        <a:xfrm>
          <a:off x="2100686" y="191847"/>
          <a:ext cx="1210051" cy="126240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0BB8A-F8EF-486A-B218-0F7217B45AB4}">
      <dsp:nvSpPr>
        <dsp:cNvPr id="0" name=""/>
        <dsp:cNvSpPr/>
      </dsp:nvSpPr>
      <dsp:spPr>
        <a:xfrm>
          <a:off x="3641965" y="0"/>
          <a:ext cx="1926508" cy="363378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Need of quality audit</a:t>
          </a:r>
          <a:endParaRPr lang="en-IN" sz="1700" kern="1200" dirty="0"/>
        </a:p>
      </dsp:txBody>
      <dsp:txXfrm>
        <a:off x="3641965" y="1453514"/>
        <a:ext cx="1926508" cy="1453514"/>
      </dsp:txXfrm>
    </dsp:sp>
    <dsp:sp modelId="{BFA4E39E-56ED-4CD5-916E-AE49138770BB}">
      <dsp:nvSpPr>
        <dsp:cNvPr id="0" name=""/>
        <dsp:cNvSpPr/>
      </dsp:nvSpPr>
      <dsp:spPr>
        <a:xfrm>
          <a:off x="4000194" y="226001"/>
          <a:ext cx="1210051" cy="12100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81A5E-872F-4C8B-A605-37A6BE548434}">
      <dsp:nvSpPr>
        <dsp:cNvPr id="0" name=""/>
        <dsp:cNvSpPr/>
      </dsp:nvSpPr>
      <dsp:spPr>
        <a:xfrm>
          <a:off x="5621469" y="0"/>
          <a:ext cx="1766515" cy="363378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Upgradation of existing digital tools</a:t>
          </a:r>
          <a:endParaRPr lang="en-IN" sz="1700" kern="1200" dirty="0"/>
        </a:p>
      </dsp:txBody>
      <dsp:txXfrm>
        <a:off x="5621469" y="1453514"/>
        <a:ext cx="1766515" cy="1453514"/>
      </dsp:txXfrm>
    </dsp:sp>
    <dsp:sp modelId="{BB19D11F-41A8-443E-9FDB-A250BD325F04}">
      <dsp:nvSpPr>
        <dsp:cNvPr id="0" name=""/>
        <dsp:cNvSpPr/>
      </dsp:nvSpPr>
      <dsp:spPr>
        <a:xfrm>
          <a:off x="5899701" y="218027"/>
          <a:ext cx="1210051" cy="12100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8A7A2-A3F8-42D1-ABAF-0A715AAFA8C4}">
      <dsp:nvSpPr>
        <dsp:cNvPr id="0" name=""/>
        <dsp:cNvSpPr/>
      </dsp:nvSpPr>
      <dsp:spPr>
        <a:xfrm>
          <a:off x="7452851" y="0"/>
          <a:ext cx="1766515" cy="363378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Patients satisfaction</a:t>
          </a:r>
          <a:endParaRPr lang="en-IN" sz="1700" kern="1200" dirty="0"/>
        </a:p>
      </dsp:txBody>
      <dsp:txXfrm>
        <a:off x="7452851" y="1453514"/>
        <a:ext cx="1766515" cy="1453514"/>
      </dsp:txXfrm>
    </dsp:sp>
    <dsp:sp modelId="{824780FF-A06F-4123-B357-9100C1D450F8}">
      <dsp:nvSpPr>
        <dsp:cNvPr id="0" name=""/>
        <dsp:cNvSpPr/>
      </dsp:nvSpPr>
      <dsp:spPr>
        <a:xfrm>
          <a:off x="7719212" y="218027"/>
          <a:ext cx="1210051" cy="121005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804EB-7631-4CCA-88E0-5F37C8ED43C3}">
      <dsp:nvSpPr>
        <dsp:cNvPr id="0" name=""/>
        <dsp:cNvSpPr/>
      </dsp:nvSpPr>
      <dsp:spPr>
        <a:xfrm>
          <a:off x="9260491" y="0"/>
          <a:ext cx="1766515" cy="3633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Providers satisfaction</a:t>
          </a:r>
          <a:endParaRPr lang="en-IN" sz="1700" kern="1200" dirty="0"/>
        </a:p>
      </dsp:txBody>
      <dsp:txXfrm>
        <a:off x="9260491" y="1453514"/>
        <a:ext cx="1766515" cy="1453514"/>
      </dsp:txXfrm>
    </dsp:sp>
    <dsp:sp modelId="{4495DC36-9370-4961-8100-97AAE7004279}">
      <dsp:nvSpPr>
        <dsp:cNvPr id="0" name=""/>
        <dsp:cNvSpPr/>
      </dsp:nvSpPr>
      <dsp:spPr>
        <a:xfrm>
          <a:off x="9538723" y="218027"/>
          <a:ext cx="1210051" cy="121005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C0FB4-B860-4538-91C2-5B4F1F4D531C}">
      <dsp:nvSpPr>
        <dsp:cNvPr id="0" name=""/>
        <dsp:cNvSpPr/>
      </dsp:nvSpPr>
      <dsp:spPr>
        <a:xfrm>
          <a:off x="441197" y="2907029"/>
          <a:ext cx="10147554" cy="54506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199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 fontScale="90000"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role and effectiveness of telemedicine during covid – 19 pandemic in India : study on health worker and patient perspective</a:t>
            </a: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b="1" u="sng" dirty="0">
                <a:solidFill>
                  <a:srgbClr val="FF0000"/>
                </a:solidFill>
              </a:rPr>
              <a:t>      </a:t>
            </a:r>
            <a:br>
              <a:rPr lang="en-US" sz="2000" b="1" u="sng" dirty="0">
                <a:solidFill>
                  <a:srgbClr val="FF0000"/>
                </a:solidFill>
              </a:rPr>
            </a:br>
            <a:br>
              <a:rPr lang="en-US" sz="2000" b="1" u="sng" dirty="0">
                <a:solidFill>
                  <a:srgbClr val="FF0000"/>
                </a:solidFill>
              </a:rPr>
            </a:br>
            <a:br>
              <a:rPr lang="en-US" sz="2000" b="1" u="sng" dirty="0">
                <a:solidFill>
                  <a:srgbClr val="FF0000"/>
                </a:solidFill>
              </a:rPr>
            </a:br>
            <a:br>
              <a:rPr lang="en-US" sz="2000" b="1" u="sng" dirty="0">
                <a:solidFill>
                  <a:srgbClr val="FF0000"/>
                </a:solidFill>
              </a:rPr>
            </a:br>
            <a:r>
              <a:rPr lang="en-US" sz="2000" b="1" u="sng" dirty="0">
                <a:solidFill>
                  <a:srgbClr val="FFFF00"/>
                </a:solidFill>
              </a:rPr>
              <a:t>under guidance of - Dr. preetha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b="1" u="sng" dirty="0">
                <a:solidFill>
                  <a:srgbClr val="FFFF00">
                    <a:alpha val="75000"/>
                  </a:srgbClr>
                </a:solidFill>
              </a:rPr>
              <a:t>Presented by dr. Nalini Tripathi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82C4D-02FA-4AF7-86A1-8220CC05A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61" y="580101"/>
            <a:ext cx="3400425" cy="1543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55D809-B009-4F7D-9AFE-D060C8B94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95369" y="973492"/>
            <a:ext cx="3065756" cy="2299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D669ED-0A8E-4C55-9F76-6D694059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07" y="457199"/>
            <a:ext cx="7688880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" y="679023"/>
          <a:ext cx="4937760" cy="286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914958" y="713864"/>
          <a:ext cx="5277042" cy="294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4036422"/>
          <a:ext cx="4558937" cy="282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949441" y="4023360"/>
          <a:ext cx="524256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640080"/>
          <a:ext cx="5055326" cy="296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705600" y="64008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143794" y="36576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Doctors’ feedback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244046" y="2246812"/>
          <a:ext cx="5947954" cy="387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249500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64008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483532" y="65314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36576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705600" y="36576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70539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705600" y="731519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566161" y="3749040"/>
          <a:ext cx="4728754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Analysis-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7200" b="1" dirty="0"/>
              <a:t>Benefits: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Telemedicine has appeared to be a preferred mode of consultation with more than 90% of Doctors as well as patients showing satisfaction for it.</a:t>
            </a:r>
          </a:p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It made getting the medical expertise and benefits possible while being at home.</a:t>
            </a:r>
          </a:p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It makes booking an appointment with the doctor relatively easier and less time taking.</a:t>
            </a:r>
          </a:p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It nearly eliminates the in office waiting time for consultation.</a:t>
            </a:r>
          </a:p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With elimination of  in office waiting time, the time for consultation gets longer, thus comprehensive.</a:t>
            </a:r>
          </a:p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Telemedicine eliminates the transportation time and cost.</a:t>
            </a:r>
          </a:p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With Telemedicine it is relatively easier to get consultation with the specialists.</a:t>
            </a:r>
          </a:p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Telemedicine eliminates the interaction with the crowd thus, eliminating the  chances of catching contagious diseases in the hospital facilities.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/>
              <a:t>Complications:</a:t>
            </a:r>
          </a:p>
          <a:p>
            <a:endParaRPr lang="en-US" sz="1800" dirty="0"/>
          </a:p>
          <a:p>
            <a:r>
              <a:rPr lang="en-US" sz="1800" dirty="0"/>
              <a:t>Low connectivity issues pose a problem in establishing virtual connection between doctor and patient.</a:t>
            </a:r>
          </a:p>
          <a:p>
            <a:r>
              <a:rPr lang="en-US" sz="1800" dirty="0"/>
              <a:t>Lack of good telemedicine tools.</a:t>
            </a:r>
          </a:p>
          <a:p>
            <a:r>
              <a:rPr lang="en-US" sz="1800" dirty="0"/>
              <a:t>Less human interaction may lead to  increase in risk of errors in clinical services.</a:t>
            </a:r>
          </a:p>
          <a:p>
            <a:r>
              <a:rPr lang="en-US" sz="1800" dirty="0"/>
              <a:t>No proper implementation of telemedicine guidelines.</a:t>
            </a:r>
          </a:p>
          <a:p>
            <a:r>
              <a:rPr lang="en-US" sz="1800" dirty="0"/>
              <a:t>No adequate telemedicine infrastructure in place.</a:t>
            </a:r>
          </a:p>
          <a:p>
            <a:pPr>
              <a:buClr>
                <a:schemeClr val="tx1"/>
              </a:buCl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TAKE AWAY-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Telemedicine could become a whole new sector  of opportunities.</a:t>
            </a:r>
          </a:p>
          <a:p>
            <a:r>
              <a:rPr lang="en-US" dirty="0"/>
              <a:t>Telemedicine could be a one stop solution in pandemic times.</a:t>
            </a:r>
          </a:p>
          <a:p>
            <a:r>
              <a:rPr lang="en-US" dirty="0"/>
              <a:t>It could benefit people residing in inaccessible  areas.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Conclusion-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show the potential and possibilities associated with the telemedicine system.</a:t>
            </a:r>
          </a:p>
          <a:p>
            <a:r>
              <a:rPr lang="en-US" dirty="0"/>
              <a:t>It’s could be a solution to avoid crowding in hospitals,</a:t>
            </a:r>
          </a:p>
          <a:p>
            <a:r>
              <a:rPr lang="en-US" dirty="0"/>
              <a:t>It’s could be a solution to decrease the workload on healthcare workers in hospital set ups.</a:t>
            </a:r>
          </a:p>
          <a:p>
            <a:r>
              <a:rPr lang="en-US" dirty="0"/>
              <a:t>The satisfaction of the doctors and patients with this system deems it to be fit for an alternate mode of doctor patient interaction in coming time.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PPU\Desktop\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154"/>
            <a:ext cx="12192000" cy="5786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5E88-237B-4FDE-8BEB-0FB62868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introduction</a:t>
            </a:r>
            <a:endParaRPr lang="en-IN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93B88-532E-43DE-B504-7C2F5041C9B1}"/>
              </a:ext>
            </a:extLst>
          </p:cNvPr>
          <p:cNvSpPr txBox="1"/>
          <p:nvPr/>
        </p:nvSpPr>
        <p:spPr>
          <a:xfrm>
            <a:off x="665825" y="2290439"/>
            <a:ext cx="7963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endParaRPr lang="en-US" b="0" cap="none" spc="0" dirty="0">
              <a:ln w="0"/>
              <a:solidFill>
                <a:schemeClr val="accent2"/>
              </a:solidFill>
              <a:effectLst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>
                <a:ln w="0"/>
                <a:solidFill>
                  <a:schemeClr val="accent2"/>
                </a:solidFill>
              </a:rPr>
              <a:t>The delivery of health care services ,</a:t>
            </a:r>
            <a:r>
              <a:rPr lang="en-US" b="0" i="0" dirty="0">
                <a:solidFill>
                  <a:schemeClr val="accent2"/>
                </a:solidFill>
                <a:effectLst/>
                <a:latin typeface="ff2"/>
              </a:rPr>
              <a:t> use of information and </a:t>
            </a:r>
          </a:p>
          <a:p>
            <a:pPr algn="l"/>
            <a:r>
              <a:rPr lang="en-US" b="0" i="0" dirty="0">
                <a:solidFill>
                  <a:schemeClr val="accent2"/>
                </a:solidFill>
                <a:effectLst/>
                <a:latin typeface="ff2"/>
              </a:rPr>
              <a:t>      communications technology (computer, phone, video services,</a:t>
            </a:r>
          </a:p>
          <a:p>
            <a:pPr algn="l"/>
            <a:r>
              <a:rPr lang="en-US" b="0" i="0" dirty="0">
                <a:solidFill>
                  <a:schemeClr val="accent2"/>
                </a:solidFill>
                <a:effectLst/>
                <a:latin typeface="ff2"/>
              </a:rPr>
              <a:t>      messaging) by a medical professional to provide health care </a:t>
            </a:r>
          </a:p>
          <a:p>
            <a:pPr algn="l"/>
            <a:r>
              <a:rPr lang="en-US" b="0" i="0" dirty="0">
                <a:solidFill>
                  <a:schemeClr val="accent2"/>
                </a:solidFill>
                <a:effectLst/>
                <a:latin typeface="ff2"/>
              </a:rPr>
              <a:t>      services to individuals who are some distance from </a:t>
            </a:r>
          </a:p>
          <a:p>
            <a:pPr algn="l"/>
            <a:r>
              <a:rPr lang="en-US" dirty="0">
                <a:solidFill>
                  <a:schemeClr val="accent2"/>
                </a:solidFill>
                <a:latin typeface="ff2"/>
              </a:rPr>
              <a:t>      t</a:t>
            </a:r>
            <a:r>
              <a:rPr lang="en-US" b="0" i="0" dirty="0">
                <a:solidFill>
                  <a:schemeClr val="accent2"/>
                </a:solidFill>
                <a:effectLst/>
                <a:latin typeface="ff2"/>
              </a:rPr>
              <a:t>he health care provider.</a:t>
            </a:r>
            <a:endParaRPr lang="en-US" dirty="0">
              <a:ln w="0"/>
              <a:solidFill>
                <a:schemeClr val="accent2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0" cap="none" spc="0" dirty="0">
                <a:ln w="0"/>
                <a:solidFill>
                  <a:schemeClr val="accent2"/>
                </a:solidFill>
                <a:effectLst/>
              </a:rPr>
              <a:t>  Telemedicine practice guidelines 2020 by Ministry of Health and Family</a:t>
            </a:r>
          </a:p>
          <a:p>
            <a:pPr algn="l"/>
            <a:r>
              <a:rPr lang="en-US" dirty="0">
                <a:ln w="0"/>
                <a:solidFill>
                  <a:schemeClr val="accent2"/>
                </a:solidFill>
              </a:rPr>
              <a:t>     </a:t>
            </a:r>
            <a:r>
              <a:rPr lang="en-US" b="0" cap="none" spc="0" dirty="0">
                <a:ln w="0"/>
                <a:solidFill>
                  <a:schemeClr val="accent2"/>
                </a:solidFill>
                <a:effectLst/>
              </a:rPr>
              <a:t>Welfare.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ln w="0"/>
                <a:solidFill>
                  <a:schemeClr val="accent2"/>
                </a:solidFill>
              </a:rPr>
              <a:t>  Outbreak of COVID-19 pandemic followed by making</a:t>
            </a:r>
          </a:p>
          <a:p>
            <a:pPr algn="l"/>
            <a:r>
              <a:rPr lang="en-US" dirty="0">
                <a:ln w="0"/>
                <a:solidFill>
                  <a:schemeClr val="accent2"/>
                </a:solidFill>
              </a:rPr>
              <a:t>     telemedicine a necessity in India.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803D2C-5EF6-42E0-BC68-BDCC762B7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7557" y="635563"/>
            <a:ext cx="3724583" cy="2793437"/>
          </a:xfrm>
        </p:spPr>
      </p:pic>
    </p:spTree>
    <p:extLst>
      <p:ext uri="{BB962C8B-B14F-4D97-AF65-F5344CB8AC3E}">
        <p14:creationId xmlns:p14="http://schemas.microsoft.com/office/powerpoint/2010/main" val="221934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1F17-0278-4A22-9916-4D25334C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Rationale-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C621-6A8A-4635-9319-54B482F4C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Reduced healthcare costs by saving on transportation and time </a:t>
            </a:r>
            <a:endParaRPr lang="en-IN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Improves Remote Patient Monitoring (RPM)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Improves quality of care delivery for patients.</a:t>
            </a:r>
            <a:endParaRPr lang="en-IN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Improving patient satisfaction and engagement as it provides them convenience, flexibility and real-time care with their providers.</a:t>
            </a:r>
            <a:endParaRPr lang="en-IN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Improving provider’s satisfaction as it can balance their work and family life in really  challenging and stressful   environment. </a:t>
            </a:r>
            <a:endParaRPr lang="en-IN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Avoiding the risk of exposure and  reduce chance to infect  others.</a:t>
            </a:r>
            <a:endParaRPr lang="en-IN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E26A6-40EC-40C5-B786-FD6BD25A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373" y="-578435"/>
            <a:ext cx="4857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62A7-A121-4F44-9E88-4E103EF69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29" y="1146293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en-US" sz="3100" b="1" u="sng" cap="none" dirty="0"/>
              <a:t>Literature review-</a:t>
            </a:r>
            <a:r>
              <a:rPr lang="en-IN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An in-depth review of literary articles from, pub med, google scholar, lancet etc, published reports and official websites of Indian government (MOHFWs )conducted to come up with the following themes 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EBD8C0-F3C7-4320-B50D-3298BB3164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57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9EB0CB-25C7-477F-A265-6D4F27E9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56" y="2177571"/>
            <a:ext cx="6076950" cy="4562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7A08C-8617-4DAA-ADF1-D00A3EF6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OBJECTIVE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8B03-708F-4FCB-8D5B-8751FD0A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1669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objective of this study to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role and effectiveness of telemedicine during COVID-19 pandemic in India and look into the possibility of optimizing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 utilising it against impending third wave of the pandemic by alleviating the overall burden on the hospitals  and  patients by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Containing the spread of virus by limiting the exposure of the frontline workers, and increasing their availability  as health workers in telemedicine,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Facilitating the healthcare providers to attend a greater number of patients seeking medical assistance and upgrading and equipping digital tool of practicing telemedicine.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510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1990-7A8F-4173-9D7A-2A74238C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F672-F03E-4ACC-A174-79A203EFA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Two sets of questionnaires.</a:t>
            </a:r>
          </a:p>
          <a:p>
            <a:r>
              <a:rPr lang="en-IN" dirty="0"/>
              <a:t>Sample size: 100 patients and 10 Doctors.</a:t>
            </a:r>
          </a:p>
          <a:p>
            <a:r>
              <a:rPr lang="en-IN" dirty="0"/>
              <a:t>Tools for Data collection: Google forms, Telephonic  and personal interviews.</a:t>
            </a:r>
          </a:p>
          <a:p>
            <a:r>
              <a:rPr lang="en-IN" dirty="0"/>
              <a:t>Time of study: May’21 to June ‘21.</a:t>
            </a:r>
          </a:p>
        </p:txBody>
      </p:sp>
    </p:spTree>
    <p:extLst>
      <p:ext uri="{BB962C8B-B14F-4D97-AF65-F5344CB8AC3E}">
        <p14:creationId xmlns:p14="http://schemas.microsoft.com/office/powerpoint/2010/main" val="27324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04A6-DDFA-4CF1-9C5D-56AF24DD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75" y="192705"/>
            <a:ext cx="11029616" cy="1188720"/>
          </a:xfrm>
        </p:spPr>
        <p:txBody>
          <a:bodyPr/>
          <a:lstStyle/>
          <a:p>
            <a:r>
              <a:rPr lang="en-US" b="1" u="sng" dirty="0"/>
              <a:t>Ethical consideration 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22C2-547A-49F4-A350-00D03989C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2340863"/>
            <a:ext cx="11193558" cy="2626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ethics is a core aspect of any primary research work, regarding which; following aspects have been kept in mind while preparing questionnaires for both patient and the doctor-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Each patient and doctor was asked for the consent before conducting the survey or interviews.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confidentiality aspect of participants was strictly adhered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with, 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during this COVID-19 pandemic, telemedicine is the platform which keeps all the data of the patient,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be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totally encrypted.</a:t>
            </a:r>
          </a:p>
          <a:p>
            <a:pPr marL="0" indent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 was taken care of any risks posed to the privacy or identity of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participant during and after the completion of the study.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duration of each survey was designed for not more than 10 to 15 minutes so as to avoid mental fatigue for the participants.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data collected during the study will solely be used for the particular informed study and will not be distributed in any circumstances without the consent of the participant.</a:t>
            </a:r>
          </a:p>
        </p:txBody>
      </p:sp>
    </p:spTree>
    <p:extLst>
      <p:ext uri="{BB962C8B-B14F-4D97-AF65-F5344CB8AC3E}">
        <p14:creationId xmlns:p14="http://schemas.microsoft.com/office/powerpoint/2010/main" val="157498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Result and analysis: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atients feedback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50123"/>
          <a:ext cx="3677466" cy="378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775166" y="2390505"/>
          <a:ext cx="4206240" cy="326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8007530" y="2403567"/>
          <a:ext cx="4184469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22217" y="77070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704115" y="757645"/>
          <a:ext cx="5987142" cy="322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4101737"/>
          <a:ext cx="5342709" cy="275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361612" y="4114800"/>
          <a:ext cx="53362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{15D197E7-EB7A-45D6-A8F5-4E0680E03035}tf67061901_win32</Template>
  <TotalTime>1753</TotalTime>
  <Words>929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ff2</vt:lpstr>
      <vt:lpstr>Franklin Gothic Book</vt:lpstr>
      <vt:lpstr>Franklin Gothic Demi</vt:lpstr>
      <vt:lpstr>Gill Sans MT</vt:lpstr>
      <vt:lpstr>Wingdings</vt:lpstr>
      <vt:lpstr>Wingdings 2</vt:lpstr>
      <vt:lpstr>DividendVTI</vt:lpstr>
      <vt:lpstr>role and effectiveness of telemedicine during covid – 19 pandemic in India : study on health worker and patient perspective                under guidance of - Dr. preetha</vt:lpstr>
      <vt:lpstr>introduction</vt:lpstr>
      <vt:lpstr>Rationale-</vt:lpstr>
      <vt:lpstr>Literature review-   An in-depth review of literary articles from, pub med, google scholar, lancet etc, published reports and official websites of Indian government (MOHFWs )conducted to come up with the following themes  </vt:lpstr>
      <vt:lpstr>OBJECTIVE</vt:lpstr>
      <vt:lpstr>Methodology</vt:lpstr>
      <vt:lpstr>Ethical consideration </vt:lpstr>
      <vt:lpstr>Result and analysis: Patients feedback</vt:lpstr>
      <vt:lpstr>PowerPoint Presentation</vt:lpstr>
      <vt:lpstr>PowerPoint Presentation</vt:lpstr>
      <vt:lpstr>PowerPoint Presentation</vt:lpstr>
      <vt:lpstr>Doctors’ feedback</vt:lpstr>
      <vt:lpstr>PowerPoint Presentation</vt:lpstr>
      <vt:lpstr>PowerPoint Presentation</vt:lpstr>
      <vt:lpstr>Analysis-</vt:lpstr>
      <vt:lpstr>PowerPoint Presentation</vt:lpstr>
      <vt:lpstr>TAKE AWAY-</vt:lpstr>
      <vt:lpstr>Conclusion-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role and effectiveness of telemedicine during covid 19pandamic in India : study on health worker and patient prospective</dc:title>
  <dc:creator>nalini.tripathi1@gmail.com</dc:creator>
  <cp:lastModifiedBy>nalini.tripathi1@gmail.com</cp:lastModifiedBy>
  <cp:revision>51</cp:revision>
  <dcterms:created xsi:type="dcterms:W3CDTF">2021-06-12T17:59:43Z</dcterms:created>
  <dcterms:modified xsi:type="dcterms:W3CDTF">2021-07-01T10:49:13Z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