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56" r:id="rId2"/>
    <p:sldId id="259" r:id="rId3"/>
    <p:sldId id="257" r:id="rId4"/>
    <p:sldId id="267" r:id="rId5"/>
    <p:sldId id="261" r:id="rId6"/>
    <p:sldId id="268" r:id="rId7"/>
    <p:sldId id="262" r:id="rId8"/>
    <p:sldId id="260" r:id="rId9"/>
    <p:sldId id="264" r:id="rId10"/>
    <p:sldId id="265" r:id="rId11"/>
    <p:sldId id="263"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48C16-F57C-72AF-DAD4-676683378C75}" v="1126" dt="2021-06-09T13:59:54.920"/>
    <p1510:client id="{1AD65420-0B21-4AEC-86B0-2B50F2BBAD3A}" v="37" dt="2021-06-09T00:05:48.217"/>
    <p1510:client id="{AD036270-589D-5B1D-3636-47811F837316}" v="5761" dt="2021-06-10T06:56:52.956"/>
    <p1510:client id="{B10A2CAB-584D-04AB-0E13-2E532EE2FDA0}" v="1983" dt="2021-06-10T12:45:29.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232" autoAdjust="0"/>
    <p:restoredTop sz="94660"/>
  </p:normalViewPr>
  <p:slideViewPr>
    <p:cSldViewPr snapToGrid="0">
      <p:cViewPr varScale="1">
        <p:scale>
          <a:sx n="89" d="100"/>
          <a:sy n="89" d="100"/>
        </p:scale>
        <p:origin x="96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6/20/2021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824852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87325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41267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2000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6/20/2021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33925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3072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6/20/2021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5943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2681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3328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6/20/2021</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80300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6/20/2021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2921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6/20/2021</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29555983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79" r:id="rId5"/>
    <p:sldLayoutId id="2147483674"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02DC0967-ECFB-46A2-ADEB-01374F3D3C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 xmlns:a16="http://schemas.microsoft.com/office/drawing/2014/main" id="{533173E3-A708-4A63-AB1F-6729F5E53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8" name="Rectangle 17">
            <a:extLst>
              <a:ext uri="{FF2B5EF4-FFF2-40B4-BE49-F238E27FC236}">
                <a16:creationId xmlns="" xmlns:a16="http://schemas.microsoft.com/office/drawing/2014/main" id="{9D98FDEF-0256-4AA6-B4F5-14FEE180D8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sp>
      <p:sp>
        <p:nvSpPr>
          <p:cNvPr id="2" name="Title 1"/>
          <p:cNvSpPr>
            <a:spLocks noGrp="1"/>
          </p:cNvSpPr>
          <p:nvPr>
            <p:ph type="ctrTitle"/>
          </p:nvPr>
        </p:nvSpPr>
        <p:spPr>
          <a:xfrm>
            <a:off x="5353249" y="1907953"/>
            <a:ext cx="5716338" cy="3042706"/>
          </a:xfrm>
        </p:spPr>
        <p:txBody>
          <a:bodyPr>
            <a:normAutofit fontScale="90000"/>
          </a:bodyPr>
          <a:lstStyle/>
          <a:p>
            <a:r>
              <a:rPr lang="en-US" sz="3000" b="1" dirty="0">
                <a:ea typeface="+mj-lt"/>
                <a:cs typeface="+mj-lt"/>
              </a:rPr>
              <a:t/>
            </a:r>
            <a:br>
              <a:rPr lang="en-US" sz="3000" b="1" dirty="0">
                <a:ea typeface="+mj-lt"/>
                <a:cs typeface="+mj-lt"/>
              </a:rPr>
            </a:br>
            <a:r>
              <a:rPr lang="en-US" sz="3000" b="1" u="sng" dirty="0">
                <a:solidFill>
                  <a:schemeClr val="tx1"/>
                </a:solidFill>
                <a:ea typeface="+mj-lt"/>
                <a:cs typeface="+mj-lt"/>
              </a:rPr>
              <a:t>Dissertation Report-</a:t>
            </a:r>
            <a:r>
              <a:rPr lang="en-US" sz="3000" b="1" dirty="0">
                <a:ea typeface="+mj-lt"/>
                <a:cs typeface="+mj-lt"/>
              </a:rPr>
              <a:t/>
            </a:r>
            <a:br>
              <a:rPr lang="en-US" sz="3000" b="1" dirty="0">
                <a:ea typeface="+mj-lt"/>
                <a:cs typeface="+mj-lt"/>
              </a:rPr>
            </a:br>
            <a:endParaRPr lang="en-US" sz="3000" dirty="0">
              <a:solidFill>
                <a:schemeClr val="tx1"/>
              </a:solidFill>
            </a:endParaRPr>
          </a:p>
          <a:p>
            <a:r>
              <a:rPr lang="en-US" sz="3000" b="1" dirty="0" smtClean="0">
                <a:solidFill>
                  <a:schemeClr val="tx1"/>
                </a:solidFill>
                <a:ea typeface="+mj-lt"/>
                <a:cs typeface="+mj-lt"/>
              </a:rPr>
              <a:t>Rising need of patient safety: Impact of Covid-19</a:t>
            </a:r>
            <a:endParaRPr lang="en-US" sz="3000" dirty="0">
              <a:solidFill>
                <a:schemeClr val="tx1"/>
              </a:solidFill>
            </a:endParaRPr>
          </a:p>
          <a:p>
            <a:r>
              <a:rPr lang="en-US" sz="2000" dirty="0" smtClean="0"/>
              <a:t/>
            </a:r>
            <a:br>
              <a:rPr lang="en-US" sz="2000" dirty="0" smtClean="0"/>
            </a:br>
            <a:r>
              <a:rPr lang="en-US" sz="2000" dirty="0" smtClean="0"/>
              <a:t>Under </a:t>
            </a:r>
            <a:r>
              <a:rPr lang="en-US" sz="2000" dirty="0" smtClean="0"/>
              <a:t>the guidance of :</a:t>
            </a:r>
            <a:br>
              <a:rPr lang="en-US" sz="2000" dirty="0" smtClean="0"/>
            </a:br>
            <a:r>
              <a:rPr lang="en-US" sz="2000" dirty="0" smtClean="0"/>
              <a:t>Dr. Sumesh Kumar</a:t>
            </a:r>
            <a:br>
              <a:rPr lang="en-US" sz="2000" dirty="0" smtClean="0"/>
            </a:br>
            <a:r>
              <a:rPr lang="en-US" sz="2000" dirty="0" smtClean="0"/>
              <a:t>Associate Professor</a:t>
            </a:r>
            <a:r>
              <a:rPr lang="en-US" sz="3000" dirty="0"/>
              <a:t/>
            </a:r>
            <a:br>
              <a:rPr lang="en-US" sz="3000" dirty="0"/>
            </a:br>
            <a:endParaRPr lang="en-US" sz="3000" dirty="0">
              <a:solidFill>
                <a:schemeClr val="tx1"/>
              </a:solidFill>
            </a:endParaRPr>
          </a:p>
        </p:txBody>
      </p:sp>
      <p:sp>
        <p:nvSpPr>
          <p:cNvPr id="3" name="Subtitle 2"/>
          <p:cNvSpPr>
            <a:spLocks noGrp="1"/>
          </p:cNvSpPr>
          <p:nvPr>
            <p:ph type="subTitle" idx="1"/>
          </p:nvPr>
        </p:nvSpPr>
        <p:spPr>
          <a:xfrm>
            <a:off x="5533786" y="4614658"/>
            <a:ext cx="5355264" cy="672001"/>
          </a:xfrm>
        </p:spPr>
        <p:txBody>
          <a:bodyPr vert="horz" lIns="91440" tIns="45720" rIns="91440" bIns="45720" rtlCol="0" anchor="t">
            <a:normAutofit/>
          </a:bodyPr>
          <a:lstStyle/>
          <a:p>
            <a:r>
              <a:rPr lang="en-US" dirty="0" smtClean="0"/>
              <a:t>Submitted by : </a:t>
            </a:r>
            <a:r>
              <a:rPr lang="en-US" dirty="0" err="1" smtClean="0"/>
              <a:t>Shradha</a:t>
            </a:r>
            <a:r>
              <a:rPr lang="en-US" dirty="0" smtClean="0"/>
              <a:t> </a:t>
            </a:r>
            <a:r>
              <a:rPr lang="en-US" dirty="0"/>
              <a:t>Chandak</a:t>
            </a:r>
          </a:p>
          <a:p>
            <a:r>
              <a:rPr lang="en-US" dirty="0"/>
              <a:t>PG/019/080</a:t>
            </a:r>
          </a:p>
        </p:txBody>
      </p:sp>
      <p:sp>
        <p:nvSpPr>
          <p:cNvPr id="20" name="Rectangle 19">
            <a:extLst>
              <a:ext uri="{FF2B5EF4-FFF2-40B4-BE49-F238E27FC236}">
                <a16:creationId xmlns="" xmlns:a16="http://schemas.microsoft.com/office/drawing/2014/main" id="{8ABEB269-2208-4181-9DDB-A5C2D189B2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 xmlns:a16="http://schemas.microsoft.com/office/drawing/2014/main" id="{384CBE60-0977-4285-9BF5-9D8271989AD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1911CEBB-5C08-41C5-8954-C727FC87556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E56FA950-4DFC-4710-A30A-6E55033CA4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4" descr="A picture containing text&#10;&#10;Description automatically generated">
            <a:extLst>
              <a:ext uri="{FF2B5EF4-FFF2-40B4-BE49-F238E27FC236}">
                <a16:creationId xmlns="" xmlns:a16="http://schemas.microsoft.com/office/drawing/2014/main" id="{BEE17080-2F98-429F-97E5-E0B5BDCC50FD}"/>
              </a:ext>
            </a:extLst>
          </p:cNvPr>
          <p:cNvPicPr>
            <a:picLocks noChangeAspect="1"/>
          </p:cNvPicPr>
          <p:nvPr/>
        </p:nvPicPr>
        <p:blipFill rotWithShape="1">
          <a:blip r:embed="rId2"/>
          <a:srcRect l="21028"/>
          <a:stretch/>
        </p:blipFill>
        <p:spPr>
          <a:xfrm>
            <a:off x="1241170" y="1871316"/>
            <a:ext cx="3234135" cy="311598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EEBECE-EEC9-494B-9876-6048A34AF55A}"/>
              </a:ext>
            </a:extLst>
          </p:cNvPr>
          <p:cNvSpPr>
            <a:spLocks noGrp="1"/>
          </p:cNvSpPr>
          <p:nvPr>
            <p:ph type="title"/>
          </p:nvPr>
        </p:nvSpPr>
        <p:spPr>
          <a:xfrm>
            <a:off x="1063752" y="409681"/>
            <a:ext cx="10058400" cy="798017"/>
          </a:xfrm>
        </p:spPr>
        <p:txBody>
          <a:bodyPr>
            <a:normAutofit/>
          </a:bodyPr>
          <a:lstStyle/>
          <a:p>
            <a:pPr algn="ctr"/>
            <a:r>
              <a:rPr lang="en-US" u="sng" dirty="0">
                <a:latin typeface="Calibri" panose="020F0502020204030204" pitchFamily="34" charset="0"/>
                <a:cs typeface="Calibri" panose="020F0502020204030204" pitchFamily="34" charset="0"/>
              </a:rPr>
              <a:t>Conclusion</a:t>
            </a:r>
          </a:p>
        </p:txBody>
      </p:sp>
      <p:sp>
        <p:nvSpPr>
          <p:cNvPr id="3" name="Content Placeholder 2">
            <a:extLst>
              <a:ext uri="{FF2B5EF4-FFF2-40B4-BE49-F238E27FC236}">
                <a16:creationId xmlns="" xmlns:a16="http://schemas.microsoft.com/office/drawing/2014/main" id="{0D86978E-2F89-4A90-8864-8728FF807639}"/>
              </a:ext>
            </a:extLst>
          </p:cNvPr>
          <p:cNvSpPr>
            <a:spLocks noGrp="1"/>
          </p:cNvSpPr>
          <p:nvPr>
            <p:ph sz="half" idx="2"/>
          </p:nvPr>
        </p:nvSpPr>
        <p:spPr>
          <a:xfrm>
            <a:off x="4563375" y="1371815"/>
            <a:ext cx="7154000" cy="4666891"/>
          </a:xfrm>
        </p:spPr>
        <p:txBody>
          <a:bodyPr vert="horz" lIns="91440" tIns="45720" rIns="91440" bIns="45720" rtlCol="0" anchor="t">
            <a:noAutofit/>
          </a:bodyPr>
          <a:lstStyle/>
          <a:p>
            <a:pPr algn="just">
              <a:buClr>
                <a:prstClr val="black">
                  <a:lumMod val="85000"/>
                  <a:lumOff val="15000"/>
                </a:prstClr>
              </a:buClr>
            </a:pPr>
            <a:endParaRPr lang="en-US" sz="1600" dirty="0">
              <a:latin typeface="Calibri" panose="020F0502020204030204" pitchFamily="34" charset="0"/>
              <a:ea typeface="+mn-lt"/>
              <a:cs typeface="Calibri" panose="020F0502020204030204" pitchFamily="34" charset="0"/>
            </a:endParaRPr>
          </a:p>
          <a:p>
            <a:pPr algn="just">
              <a:buClr>
                <a:srgbClr val="262626"/>
              </a:buClr>
            </a:pPr>
            <a:r>
              <a:rPr lang="en-US" sz="1600" dirty="0">
                <a:latin typeface="Calibri" panose="020F0502020204030204" pitchFamily="34" charset="0"/>
                <a:cs typeface="Calibri" panose="020F0502020204030204" pitchFamily="34" charset="0"/>
              </a:rPr>
              <a:t>In the study, it was concluded that there is need for patient safety due to increase number of medical errors, </a:t>
            </a:r>
            <a:r>
              <a:rPr lang="en-US" sz="1600" dirty="0" smtClean="0">
                <a:latin typeface="Calibri" panose="020F0502020204030204" pitchFamily="34" charset="0"/>
                <a:cs typeface="Calibri" panose="020F0502020204030204" pitchFamily="34" charset="0"/>
              </a:rPr>
              <a:t>diagnostic </a:t>
            </a:r>
            <a:r>
              <a:rPr lang="en-US" sz="1600" dirty="0">
                <a:latin typeface="Calibri" panose="020F0502020204030204" pitchFamily="34" charset="0"/>
                <a:cs typeface="Calibri" panose="020F0502020204030204" pitchFamily="34" charset="0"/>
              </a:rPr>
              <a:t>errors, adverse events, HAI's to prevent patient harm. </a:t>
            </a:r>
            <a:endParaRPr lang="en-US" sz="1600" dirty="0" smtClean="0">
              <a:latin typeface="Calibri" panose="020F0502020204030204" pitchFamily="34" charset="0"/>
              <a:cs typeface="Calibri" panose="020F0502020204030204" pitchFamily="34" charset="0"/>
            </a:endParaRPr>
          </a:p>
          <a:p>
            <a:pPr algn="just">
              <a:buClr>
                <a:srgbClr val="262626"/>
              </a:buClr>
            </a:pPr>
            <a:r>
              <a:rPr lang="en-US" sz="1600" dirty="0" smtClean="0">
                <a:latin typeface="Calibri" panose="020F0502020204030204" pitchFamily="34" charset="0"/>
                <a:cs typeface="Calibri" panose="020F0502020204030204" pitchFamily="34" charset="0"/>
              </a:rPr>
              <a:t>Due </a:t>
            </a:r>
            <a:r>
              <a:rPr lang="en-US" sz="1600" dirty="0">
                <a:latin typeface="Calibri" panose="020F0502020204030204" pitchFamily="34" charset="0"/>
                <a:cs typeface="Calibri" panose="020F0502020204030204" pitchFamily="34" charset="0"/>
              </a:rPr>
              <a:t>to </a:t>
            </a:r>
            <a:r>
              <a:rPr lang="en-US" sz="1600" dirty="0" smtClean="0">
                <a:latin typeface="Calibri" panose="020F0502020204030204" pitchFamily="34" charset="0"/>
                <a:cs typeface="Calibri" panose="020F0502020204030204" pitchFamily="34" charset="0"/>
              </a:rPr>
              <a:t>covid, the number of cases </a:t>
            </a:r>
            <a:r>
              <a:rPr lang="en-US" sz="1600" dirty="0">
                <a:latin typeface="Calibri" panose="020F0502020204030204" pitchFamily="34" charset="0"/>
                <a:cs typeface="Calibri" panose="020F0502020204030204" pitchFamily="34" charset="0"/>
              </a:rPr>
              <a:t>has increased several folds</a:t>
            </a:r>
            <a:r>
              <a:rPr lang="en-US" sz="1600" dirty="0" smtClean="0">
                <a:latin typeface="Calibri" panose="020F0502020204030204" pitchFamily="34" charset="0"/>
                <a:cs typeface="Calibri" panose="020F0502020204030204" pitchFamily="34" charset="0"/>
              </a:rPr>
              <a:t>. The pandemic acts as an reminder for us that besides providing care, we need to improve and adapt to new things and technologies.</a:t>
            </a:r>
            <a:endParaRPr lang="en-US" sz="1600" dirty="0">
              <a:latin typeface="Calibri" panose="020F0502020204030204" pitchFamily="34" charset="0"/>
              <a:cs typeface="Calibri" panose="020F0502020204030204" pitchFamily="34" charset="0"/>
            </a:endParaRPr>
          </a:p>
          <a:p>
            <a:pPr algn="just">
              <a:buClr>
                <a:srgbClr val="262626"/>
              </a:buClr>
            </a:pPr>
            <a:r>
              <a:rPr lang="en-US" sz="1600" dirty="0">
                <a:latin typeface="Calibri" panose="020F0502020204030204" pitchFamily="34" charset="0"/>
                <a:cs typeface="Calibri" panose="020F0502020204030204" pitchFamily="34" charset="0"/>
              </a:rPr>
              <a:t>Healthcare technology helps in improving patient safety by reducing medication </a:t>
            </a:r>
            <a:r>
              <a:rPr lang="en-US" sz="1600" dirty="0" smtClean="0">
                <a:latin typeface="Calibri" panose="020F0502020204030204" pitchFamily="34" charset="0"/>
                <a:cs typeface="Calibri" panose="020F0502020204030204" pitchFamily="34" charset="0"/>
              </a:rPr>
              <a:t>errors, adverse </a:t>
            </a:r>
            <a:r>
              <a:rPr lang="en-US" sz="1600" dirty="0">
                <a:latin typeface="Calibri" panose="020F0502020204030204" pitchFamily="34" charset="0"/>
                <a:cs typeface="Calibri" panose="020F0502020204030204" pitchFamily="34" charset="0"/>
              </a:rPr>
              <a:t>drug reactions, hospital acquired events, improving patient compliance .  </a:t>
            </a:r>
            <a:endParaRPr lang="en-US" sz="1600" dirty="0" smtClean="0">
              <a:latin typeface="Calibri" panose="020F0502020204030204" pitchFamily="34" charset="0"/>
              <a:cs typeface="Calibri" panose="020F0502020204030204" pitchFamily="34" charset="0"/>
            </a:endParaRPr>
          </a:p>
          <a:p>
            <a:pPr algn="just">
              <a:buClr>
                <a:srgbClr val="262626"/>
              </a:buClr>
            </a:pPr>
            <a:r>
              <a:rPr lang="en-US" sz="1600" dirty="0" smtClean="0">
                <a:latin typeface="Calibri" panose="020F0502020204030204" pitchFamily="34" charset="0"/>
                <a:ea typeface="+mn-lt"/>
                <a:cs typeface="Calibri" panose="020F0502020204030204" pitchFamily="34" charset="0"/>
              </a:rPr>
              <a:t>We </a:t>
            </a:r>
            <a:r>
              <a:rPr lang="en-US" sz="1600" dirty="0">
                <a:latin typeface="Calibri" panose="020F0502020204030204" pitchFamily="34" charset="0"/>
                <a:ea typeface="+mn-lt"/>
                <a:cs typeface="Calibri" panose="020F0502020204030204" pitchFamily="34" charset="0"/>
              </a:rPr>
              <a:t>have a unique to transform our way of work so that once the pandemic is fully over we can look and back and appreciate the changes we made amongst ourselves and amongst the society and conclude that critical care is stronger than before.</a:t>
            </a:r>
            <a:endParaRPr lang="en-US" sz="1600" dirty="0">
              <a:latin typeface="Calibri" panose="020F0502020204030204" pitchFamily="34" charset="0"/>
              <a:cs typeface="Calibri" panose="020F0502020204030204" pitchFamily="34" charset="0"/>
            </a:endParaRPr>
          </a:p>
        </p:txBody>
      </p:sp>
      <p:pic>
        <p:nvPicPr>
          <p:cNvPr id="8" name="Content Placeholder 7"/>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16130" y="2449902"/>
            <a:ext cx="3507296" cy="2320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23719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4AB5CA-F5CF-4468-A5F3-DACE60C4E925}"/>
              </a:ext>
            </a:extLst>
          </p:cNvPr>
          <p:cNvSpPr>
            <a:spLocks noGrp="1"/>
          </p:cNvSpPr>
          <p:nvPr>
            <p:ph type="title"/>
          </p:nvPr>
        </p:nvSpPr>
        <p:spPr>
          <a:xfrm>
            <a:off x="526211" y="457200"/>
            <a:ext cx="5014823" cy="776377"/>
          </a:xfrm>
        </p:spPr>
        <p:txBody>
          <a:bodyPr>
            <a:normAutofit/>
          </a:bodyPr>
          <a:lstStyle/>
          <a:p>
            <a:pPr algn="ctr"/>
            <a:r>
              <a:rPr lang="en-US" sz="4000" u="sng" dirty="0" smtClean="0">
                <a:latin typeface="Calibri" panose="020F0502020204030204" pitchFamily="34" charset="0"/>
                <a:cs typeface="Calibri" panose="020F0502020204030204" pitchFamily="34" charset="0"/>
              </a:rPr>
              <a:t>Recommendations</a:t>
            </a:r>
            <a:endParaRPr lang="en-US" sz="4000" u="sng"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123" t="1527" r="12028" b="2761"/>
          <a:stretch/>
        </p:blipFill>
        <p:spPr>
          <a:xfrm>
            <a:off x="8428007" y="1906437"/>
            <a:ext cx="3347050" cy="2903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a:extLst>
              <a:ext uri="{FF2B5EF4-FFF2-40B4-BE49-F238E27FC236}">
                <a16:creationId xmlns="" xmlns:a16="http://schemas.microsoft.com/office/drawing/2014/main" id="{584AB5CA-F5CF-4468-A5F3-DACE60C4E925}"/>
              </a:ext>
            </a:extLst>
          </p:cNvPr>
          <p:cNvSpPr txBox="1">
            <a:spLocks/>
          </p:cNvSpPr>
          <p:nvPr/>
        </p:nvSpPr>
        <p:spPr>
          <a:xfrm>
            <a:off x="454324" y="3044775"/>
            <a:ext cx="5014823" cy="7763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i="0" kern="1200" cap="none" spc="0" baseline="0" dirty="0">
                <a:solidFill>
                  <a:schemeClr val="tx1">
                    <a:lumMod val="85000"/>
                    <a:lumOff val="15000"/>
                  </a:schemeClr>
                </a:solidFill>
                <a:effectLst/>
                <a:latin typeface="+mj-lt"/>
                <a:ea typeface="+mn-ea"/>
                <a:cs typeface="+mn-cs"/>
              </a:defRPr>
            </a:lvl1pPr>
          </a:lstStyle>
          <a:p>
            <a:pPr algn="ctr"/>
            <a:r>
              <a:rPr lang="en-US" sz="4000" u="sng" dirty="0" smtClean="0">
                <a:latin typeface="Calibri" panose="020F0502020204030204" pitchFamily="34" charset="0"/>
                <a:cs typeface="Calibri" panose="020F0502020204030204" pitchFamily="34" charset="0"/>
              </a:rPr>
              <a:t>Limitations</a:t>
            </a:r>
            <a:endParaRPr lang="en-US" sz="4000" u="sng" dirty="0">
              <a:latin typeface="Calibri" panose="020F0502020204030204" pitchFamily="34" charset="0"/>
              <a:cs typeface="Calibri" panose="020F0502020204030204" pitchFamily="34" charset="0"/>
            </a:endParaRPr>
          </a:p>
        </p:txBody>
      </p:sp>
      <p:sp>
        <p:nvSpPr>
          <p:cNvPr id="8" name="TextBox 7"/>
          <p:cNvSpPr txBox="1"/>
          <p:nvPr/>
        </p:nvSpPr>
        <p:spPr>
          <a:xfrm>
            <a:off x="526210" y="1354346"/>
            <a:ext cx="6331789" cy="1569660"/>
          </a:xfrm>
          <a:prstGeom prst="rect">
            <a:avLst/>
          </a:prstGeom>
          <a:noFill/>
        </p:spPr>
        <p:txBody>
          <a:bodyPr wrap="square" rtlCol="0">
            <a:spAutoFit/>
          </a:bodyPr>
          <a:lstStyle/>
          <a:p>
            <a:pPr marL="342900" indent="-342900" algn="just">
              <a:buAutoNum type="arabicPeriod"/>
            </a:pPr>
            <a:r>
              <a:rPr lang="en-US" sz="1600" dirty="0" smtClean="0">
                <a:latin typeface="Calibri" panose="020F0502020204030204" pitchFamily="34" charset="0"/>
                <a:cs typeface="Calibri" panose="020F0502020204030204" pitchFamily="34" charset="0"/>
              </a:rPr>
              <a:t>RTLS (Real time location system technology) can be used to ensure patient safety by reducing patient risks.</a:t>
            </a:r>
          </a:p>
          <a:p>
            <a:pPr marL="342900" indent="-342900" algn="just">
              <a:buAutoNum type="arabicPeriod"/>
            </a:pPr>
            <a:r>
              <a:rPr lang="en-US" sz="1600" dirty="0" smtClean="0">
                <a:latin typeface="Calibri" panose="020F0502020204030204" pitchFamily="34" charset="0"/>
                <a:cs typeface="Calibri" panose="020F0502020204030204" pitchFamily="34" charset="0"/>
              </a:rPr>
              <a:t>More of virtual visits to hospital to reduce HAI (Hospital acquired infections) rather than physical visits.</a:t>
            </a:r>
          </a:p>
          <a:p>
            <a:pPr marL="342900" indent="-342900" algn="just">
              <a:buAutoNum type="arabicPeriod"/>
            </a:pPr>
            <a:r>
              <a:rPr lang="en-US" sz="1600" dirty="0" smtClean="0">
                <a:latin typeface="Calibri" panose="020F0502020204030204" pitchFamily="34" charset="0"/>
                <a:cs typeface="Calibri" panose="020F0502020204030204" pitchFamily="34" charset="0"/>
              </a:rPr>
              <a:t>Contactless check-in physical visits</a:t>
            </a:r>
          </a:p>
          <a:p>
            <a:pPr algn="just"/>
            <a:endParaRPr lang="en-US" sz="1600" dirty="0">
              <a:latin typeface="Calibri" panose="020F0502020204030204" pitchFamily="34" charset="0"/>
              <a:cs typeface="Calibri" panose="020F0502020204030204" pitchFamily="34" charset="0"/>
            </a:endParaRPr>
          </a:p>
        </p:txBody>
      </p:sp>
      <p:sp>
        <p:nvSpPr>
          <p:cNvPr id="9" name="Rectangle 8"/>
          <p:cNvSpPr/>
          <p:nvPr/>
        </p:nvSpPr>
        <p:spPr>
          <a:xfrm>
            <a:off x="471575" y="3941921"/>
            <a:ext cx="6403676" cy="1673150"/>
          </a:xfrm>
          <a:prstGeom prst="rect">
            <a:avLst/>
          </a:prstGeom>
        </p:spPr>
        <p:txBody>
          <a:bodyPr wrap="square">
            <a:spAutoFit/>
          </a:bodyPr>
          <a:lstStyle/>
          <a:p>
            <a:pPr marL="342900" marR="0" lvl="0" indent="-342900" algn="just">
              <a:lnSpc>
                <a:spcPct val="107000"/>
              </a:lnSpc>
              <a:spcBef>
                <a:spcPts val="0"/>
              </a:spcBef>
              <a:spcAft>
                <a:spcPts val="0"/>
              </a:spcAft>
              <a:buFont typeface="+mj-lt"/>
              <a:buAutoNum type="arabicPeriod"/>
            </a:pPr>
            <a:r>
              <a:rPr lang="en-IN" sz="1600" dirty="0">
                <a:latin typeface="Calibri" panose="020F0502020204030204" pitchFamily="34" charset="0"/>
                <a:ea typeface="Calibri" panose="020F0502020204030204" pitchFamily="34" charset="0"/>
                <a:cs typeface="Calibri" panose="020F0502020204030204" pitchFamily="34" charset="0"/>
              </a:rPr>
              <a:t>Research articles were </a:t>
            </a:r>
            <a:r>
              <a:rPr lang="en-IN" sz="1600" dirty="0" smtClean="0">
                <a:latin typeface="Calibri" panose="020F0502020204030204" pitchFamily="34" charset="0"/>
                <a:ea typeface="Calibri" panose="020F0502020204030204" pitchFamily="34" charset="0"/>
                <a:cs typeface="Calibri" panose="020F0502020204030204" pitchFamily="34" charset="0"/>
              </a:rPr>
              <a:t>taken between 2017-2021</a:t>
            </a:r>
            <a:r>
              <a:rPr lang="en-IN" sz="1600" dirty="0">
                <a:latin typeface="Calibri" panose="020F0502020204030204" pitchFamily="34" charset="0"/>
                <a:ea typeface="Calibri" panose="020F0502020204030204" pitchFamily="34" charset="0"/>
                <a:cs typeface="Calibri" panose="020F0502020204030204" pitchFamily="34" charset="0"/>
              </a:rPr>
              <a:t>. Several cases of issues of patient harm was reported before that. However</a:t>
            </a:r>
            <a:r>
              <a:rPr lang="en-IN" sz="1600" dirty="0" smtClean="0">
                <a:latin typeface="Calibri" panose="020F0502020204030204" pitchFamily="34" charset="0"/>
                <a:ea typeface="Calibri" panose="020F0502020204030204" pitchFamily="34" charset="0"/>
                <a:cs typeface="Calibri" panose="020F0502020204030204" pitchFamily="34" charset="0"/>
              </a:rPr>
              <a:t>, </a:t>
            </a:r>
            <a:r>
              <a:rPr lang="en-IN" sz="1600" dirty="0">
                <a:latin typeface="Calibri" panose="020F0502020204030204" pitchFamily="34" charset="0"/>
                <a:ea typeface="Calibri" panose="020F0502020204030204" pitchFamily="34" charset="0"/>
                <a:cs typeface="Calibri" panose="020F0502020204030204" pitchFamily="34" charset="0"/>
              </a:rPr>
              <a:t>the study searching was </a:t>
            </a:r>
            <a:r>
              <a:rPr lang="en-IN" sz="1600" dirty="0" smtClean="0">
                <a:latin typeface="Calibri" panose="020F0502020204030204" pitchFamily="34" charset="0"/>
                <a:ea typeface="Calibri" panose="020F0502020204030204" pitchFamily="34" charset="0"/>
                <a:cs typeface="Calibri" panose="020F0502020204030204" pitchFamily="34" charset="0"/>
              </a:rPr>
              <a:t>for limited period so </a:t>
            </a:r>
            <a:r>
              <a:rPr lang="en-IN" sz="1600" dirty="0">
                <a:latin typeface="Calibri" panose="020F0502020204030204" pitchFamily="34" charset="0"/>
                <a:ea typeface="Calibri" panose="020F0502020204030204" pitchFamily="34" charset="0"/>
                <a:cs typeface="Calibri" panose="020F0502020204030204" pitchFamily="34" charset="0"/>
              </a:rPr>
              <a:t>could not include the cases of patient safety errors before that. </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342900" marR="0" lvl="0" indent="-342900" algn="just">
              <a:lnSpc>
                <a:spcPct val="107000"/>
              </a:lnSpc>
              <a:spcBef>
                <a:spcPts val="0"/>
              </a:spcBef>
              <a:spcAft>
                <a:spcPts val="800"/>
              </a:spcAft>
              <a:buFont typeface="+mj-lt"/>
              <a:buAutoNum type="arabicPeriod"/>
            </a:pPr>
            <a:r>
              <a:rPr lang="en-IN" sz="1600" dirty="0" smtClean="0">
                <a:latin typeface="Calibri" panose="020F0502020204030204" pitchFamily="34" charset="0"/>
                <a:ea typeface="Calibri" panose="020F0502020204030204" pitchFamily="34" charset="0"/>
                <a:cs typeface="Calibri" panose="020F0502020204030204" pitchFamily="34" charset="0"/>
              </a:rPr>
              <a:t>Despite </a:t>
            </a:r>
            <a:r>
              <a:rPr lang="en-IN" sz="1600" dirty="0">
                <a:latin typeface="Calibri" panose="020F0502020204030204" pitchFamily="34" charset="0"/>
                <a:ea typeface="Calibri" panose="020F0502020204030204" pitchFamily="34" charset="0"/>
                <a:cs typeface="Calibri" panose="020F0502020204030204" pitchFamily="34" charset="0"/>
              </a:rPr>
              <a:t>the efforts, it is possible that some relevant studies and relevant data about the deaths due to patient harm has been missed.</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5379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37F44-04E7-4054-977D-6EC2A175D5A2}"/>
              </a:ext>
            </a:extLst>
          </p:cNvPr>
          <p:cNvSpPr>
            <a:spLocks noGrp="1"/>
          </p:cNvSpPr>
          <p:nvPr>
            <p:ph type="title"/>
          </p:nvPr>
        </p:nvSpPr>
        <p:spPr>
          <a:xfrm>
            <a:off x="451771" y="505325"/>
            <a:ext cx="11288486" cy="847856"/>
          </a:xfrm>
        </p:spPr>
        <p:txBody>
          <a:bodyPr>
            <a:normAutofit fontScale="90000"/>
          </a:bodyPr>
          <a:lstStyle/>
          <a:p>
            <a:pPr algn="ctr"/>
            <a:r>
              <a:rPr lang="en-IN" dirty="0">
                <a:latin typeface="Calibri" panose="020F0502020204030204" pitchFamily="34" charset="0"/>
                <a:cs typeface="Calibri" panose="020F0502020204030204" pitchFamily="34" charset="0"/>
              </a:rPr>
              <a:t>How Dissertation Work Meet Program Outcomes:</a:t>
            </a:r>
          </a:p>
        </p:txBody>
      </p:sp>
      <p:sp>
        <p:nvSpPr>
          <p:cNvPr id="3" name="Content Placeholder 2">
            <a:extLst>
              <a:ext uri="{FF2B5EF4-FFF2-40B4-BE49-F238E27FC236}">
                <a16:creationId xmlns:a16="http://schemas.microsoft.com/office/drawing/2014/main" xmlns="" id="{F89C50CA-EE23-4595-A0FD-642FC18DBA0F}"/>
              </a:ext>
            </a:extLst>
          </p:cNvPr>
          <p:cNvSpPr>
            <a:spLocks noGrp="1"/>
          </p:cNvSpPr>
          <p:nvPr>
            <p:ph idx="1"/>
          </p:nvPr>
        </p:nvSpPr>
        <p:spPr>
          <a:xfrm>
            <a:off x="546165" y="1642670"/>
            <a:ext cx="8114756" cy="4351338"/>
          </a:xfrm>
        </p:spPr>
        <p:txBody>
          <a:bodyPr>
            <a:normAutofit/>
          </a:bodyPr>
          <a:lstStyle/>
          <a:p>
            <a:pPr algn="just">
              <a:buAutoNum type="arabicPeriod"/>
            </a:pPr>
            <a:r>
              <a:rPr lang="en-IN" sz="2000" dirty="0">
                <a:latin typeface="Calibri" panose="020F0502020204030204" pitchFamily="34" charset="0"/>
                <a:cs typeface="Calibri" panose="020F0502020204030204" pitchFamily="34" charset="0"/>
              </a:rPr>
              <a:t>Internalize the concepts of management such as healthcare delivery system, strategic planning, HR, marketing, finance and operations- </a:t>
            </a:r>
            <a:r>
              <a:rPr lang="en-IN" sz="2000" dirty="0" smtClean="0">
                <a:latin typeface="Calibri" panose="020F0502020204030204" pitchFamily="34" charset="0"/>
                <a:cs typeface="Calibri" panose="020F0502020204030204" pitchFamily="34" charset="0"/>
              </a:rPr>
              <a:t>3(</a:t>
            </a:r>
            <a:r>
              <a:rPr lang="en-IN" sz="2000" b="1" dirty="0">
                <a:latin typeface="Calibri" panose="020F0502020204030204" pitchFamily="34" charset="0"/>
                <a:cs typeface="Calibri" panose="020F0502020204030204" pitchFamily="34" charset="0"/>
              </a:rPr>
              <a:t>Substantial</a:t>
            </a:r>
            <a:r>
              <a:rPr lang="en-IN" sz="2000" dirty="0" smtClean="0">
                <a:latin typeface="Calibri" panose="020F0502020204030204" pitchFamily="34" charset="0"/>
                <a:cs typeface="Calibri" panose="020F0502020204030204" pitchFamily="34" charset="0"/>
              </a:rPr>
              <a:t>)</a:t>
            </a:r>
            <a:endParaRPr lang="en-IN" sz="2000" dirty="0">
              <a:latin typeface="Calibri" panose="020F0502020204030204" pitchFamily="34" charset="0"/>
              <a:cs typeface="Calibri" panose="020F0502020204030204" pitchFamily="34" charset="0"/>
            </a:endParaRPr>
          </a:p>
          <a:p>
            <a:pPr algn="just">
              <a:buAutoNum type="arabicPeriod"/>
            </a:pPr>
            <a:r>
              <a:rPr lang="en-IN" sz="2000" dirty="0">
                <a:latin typeface="Calibri" panose="020F0502020204030204" pitchFamily="34" charset="0"/>
                <a:cs typeface="Calibri" panose="020F0502020204030204" pitchFamily="34" charset="0"/>
              </a:rPr>
              <a:t>Apply knowledge of research and management techniques and functions in an integrated manner in healthcare set up- 3(</a:t>
            </a:r>
            <a:r>
              <a:rPr lang="en-IN" sz="2000" b="1" dirty="0">
                <a:latin typeface="Calibri" panose="020F0502020204030204" pitchFamily="34" charset="0"/>
                <a:cs typeface="Calibri" panose="020F0502020204030204" pitchFamily="34" charset="0"/>
              </a:rPr>
              <a:t>Substantial</a:t>
            </a:r>
            <a:r>
              <a:rPr lang="en-IN" sz="2000" dirty="0">
                <a:latin typeface="Calibri" panose="020F0502020204030204" pitchFamily="34" charset="0"/>
                <a:cs typeface="Calibri" panose="020F0502020204030204" pitchFamily="34" charset="0"/>
              </a:rPr>
              <a:t>)</a:t>
            </a:r>
          </a:p>
          <a:p>
            <a:pPr algn="just">
              <a:buAutoNum type="arabicPeriod"/>
            </a:pPr>
            <a:r>
              <a:rPr lang="en-IN" sz="2000" dirty="0">
                <a:latin typeface="Calibri" panose="020F0502020204030204" pitchFamily="34" charset="0"/>
                <a:cs typeface="Calibri" panose="020F0502020204030204" pitchFamily="34" charset="0"/>
              </a:rPr>
              <a:t>Use of appropriate skills to support healthcare organizations to take informed decision in planning, building and managing healthcare organizations- 3</a:t>
            </a:r>
            <a:r>
              <a:rPr lang="en-IN" sz="2000" dirty="0" smtClean="0">
                <a:latin typeface="Calibri" panose="020F0502020204030204" pitchFamily="34" charset="0"/>
                <a:cs typeface="Calibri" panose="020F0502020204030204" pitchFamily="34" charset="0"/>
              </a:rPr>
              <a:t>(</a:t>
            </a:r>
            <a:r>
              <a:rPr lang="en-IN" sz="2000" b="1" dirty="0" smtClean="0">
                <a:latin typeface="Calibri" panose="020F0502020204030204" pitchFamily="34" charset="0"/>
                <a:cs typeface="Calibri" panose="020F0502020204030204" pitchFamily="34" charset="0"/>
              </a:rPr>
              <a:t>Substantial </a:t>
            </a:r>
            <a:r>
              <a:rPr lang="en-IN" sz="2000" dirty="0">
                <a:latin typeface="Calibri" panose="020F0502020204030204" pitchFamily="34" charset="0"/>
                <a:cs typeface="Calibri" panose="020F0502020204030204" pitchFamily="34" charset="0"/>
              </a:rPr>
              <a:t>)</a:t>
            </a:r>
          </a:p>
          <a:p>
            <a:pPr algn="just">
              <a:buAutoNum type="arabicPeriod"/>
            </a:pPr>
            <a:r>
              <a:rPr lang="en-IN" sz="2000" dirty="0">
                <a:latin typeface="Calibri" panose="020F0502020204030204" pitchFamily="34" charset="0"/>
                <a:cs typeface="Calibri" panose="020F0502020204030204" pitchFamily="34" charset="0"/>
              </a:rPr>
              <a:t>Utilize learning acquired from trainings and practical exposures in real time situations- </a:t>
            </a:r>
            <a:r>
              <a:rPr lang="en-IN" sz="2000" dirty="0" smtClean="0">
                <a:latin typeface="Calibri" panose="020F0502020204030204" pitchFamily="34" charset="0"/>
                <a:cs typeface="Calibri" panose="020F0502020204030204" pitchFamily="34" charset="0"/>
              </a:rPr>
              <a:t>2(</a:t>
            </a:r>
            <a:r>
              <a:rPr lang="en-IN" sz="2000" b="1" dirty="0" smtClean="0">
                <a:latin typeface="Calibri" panose="020F0502020204030204" pitchFamily="34" charset="0"/>
                <a:cs typeface="Calibri" panose="020F0502020204030204" pitchFamily="34" charset="0"/>
              </a:rPr>
              <a:t>Moderate</a:t>
            </a:r>
            <a:r>
              <a:rPr lang="en-IN" sz="2000" dirty="0" smtClean="0">
                <a:latin typeface="Calibri" panose="020F0502020204030204" pitchFamily="34" charset="0"/>
                <a:cs typeface="Calibri" panose="020F0502020204030204" pitchFamily="34" charset="0"/>
              </a:rPr>
              <a:t>)</a:t>
            </a:r>
            <a:endParaRPr lang="en-IN" sz="2000" dirty="0">
              <a:latin typeface="Calibri" panose="020F0502020204030204" pitchFamily="34" charset="0"/>
              <a:cs typeface="Calibri" panose="020F0502020204030204" pitchFamily="34" charset="0"/>
            </a:endParaRPr>
          </a:p>
          <a:p>
            <a:pPr algn="just"/>
            <a:endParaRPr lang="en-IN" sz="2000" dirty="0">
              <a:latin typeface="Calibri" panose="020F0502020204030204" pitchFamily="34" charset="0"/>
              <a:cs typeface="Calibri" panose="020F0502020204030204" pitchFamily="34" charset="0"/>
            </a:endParaRPr>
          </a:p>
          <a:p>
            <a:pPr algn="just"/>
            <a:endParaRPr lang="en-IN" sz="20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xmlns="" id="{F476FB94-F1AC-4BC9-AC09-472207E585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8672" y="2510287"/>
            <a:ext cx="2104845" cy="18460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098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93925" y="1196181"/>
            <a:ext cx="7810500" cy="4457700"/>
          </a:xfrm>
        </p:spPr>
      </p:pic>
    </p:spTree>
    <p:extLst>
      <p:ext uri="{BB962C8B-B14F-4D97-AF65-F5344CB8AC3E}">
        <p14:creationId xmlns:p14="http://schemas.microsoft.com/office/powerpoint/2010/main" val="356437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9E1D60-BC62-4D59-8B31-0E4B4F10CD69}"/>
              </a:ext>
            </a:extLst>
          </p:cNvPr>
          <p:cNvSpPr>
            <a:spLocks noGrp="1"/>
          </p:cNvSpPr>
          <p:nvPr>
            <p:ph type="title"/>
          </p:nvPr>
        </p:nvSpPr>
        <p:spPr>
          <a:xfrm>
            <a:off x="868680" y="362446"/>
            <a:ext cx="6603538" cy="668419"/>
          </a:xfrm>
        </p:spPr>
        <p:txBody>
          <a:bodyPr>
            <a:normAutofit fontScale="90000"/>
          </a:bodyPr>
          <a:lstStyle/>
          <a:p>
            <a:pPr algn="ctr"/>
            <a:r>
              <a:rPr lang="en-US" b="1" u="sng"/>
              <a:t>Introduction</a:t>
            </a:r>
            <a:endParaRPr lang="en-US"/>
          </a:p>
        </p:txBody>
      </p:sp>
      <p:sp>
        <p:nvSpPr>
          <p:cNvPr id="20" name="Content Placeholder 19">
            <a:extLst>
              <a:ext uri="{FF2B5EF4-FFF2-40B4-BE49-F238E27FC236}">
                <a16:creationId xmlns="" xmlns:a16="http://schemas.microsoft.com/office/drawing/2014/main" id="{444A1434-5F7E-4AB2-8CF6-1C921AE41BAF}"/>
              </a:ext>
            </a:extLst>
          </p:cNvPr>
          <p:cNvSpPr>
            <a:spLocks noGrp="1"/>
          </p:cNvSpPr>
          <p:nvPr>
            <p:ph idx="1"/>
          </p:nvPr>
        </p:nvSpPr>
        <p:spPr>
          <a:xfrm>
            <a:off x="375621" y="1328468"/>
            <a:ext cx="7741836" cy="5154807"/>
          </a:xfrm>
        </p:spPr>
        <p:txBody>
          <a:bodyPr vert="horz" lIns="91440" tIns="45720" rIns="91440" bIns="45720" rtlCol="0" anchor="t">
            <a:normAutofit/>
          </a:bodyPr>
          <a:lstStyle/>
          <a:p>
            <a:pPr algn="just">
              <a:lnSpc>
                <a:spcPct val="90000"/>
              </a:lnSpc>
            </a:pPr>
            <a:r>
              <a:rPr lang="en-IN" sz="1700" dirty="0">
                <a:ea typeface="+mn-lt"/>
                <a:cs typeface="+mn-lt"/>
              </a:rPr>
              <a:t>Patient </a:t>
            </a:r>
            <a:r>
              <a:rPr lang="en-IN" sz="1700" dirty="0" smtClean="0">
                <a:ea typeface="+mn-lt"/>
                <a:cs typeface="+mn-lt"/>
              </a:rPr>
              <a:t>harm- any </a:t>
            </a:r>
            <a:r>
              <a:rPr lang="en-IN" sz="1700" dirty="0">
                <a:ea typeface="+mn-lt"/>
                <a:cs typeface="+mn-lt"/>
              </a:rPr>
              <a:t>injury (major, minor, psychological) or death of a patient </a:t>
            </a:r>
            <a:r>
              <a:rPr lang="en-IN" sz="1700" dirty="0" smtClean="0">
                <a:ea typeface="+mn-lt"/>
                <a:cs typeface="+mn-lt"/>
              </a:rPr>
              <a:t>due to hospital negligence rather than underlying disease.</a:t>
            </a:r>
            <a:r>
              <a:rPr lang="en-IN" sz="1700" dirty="0">
                <a:ea typeface="+mn-lt"/>
                <a:cs typeface="+mn-lt"/>
              </a:rPr>
              <a:t> </a:t>
            </a:r>
            <a:endParaRPr lang="en-US" sz="1700" dirty="0">
              <a:ea typeface="+mn-lt"/>
              <a:cs typeface="+mn-lt"/>
            </a:endParaRPr>
          </a:p>
          <a:p>
            <a:pPr algn="just">
              <a:lnSpc>
                <a:spcPct val="90000"/>
              </a:lnSpc>
              <a:buClr>
                <a:srgbClr val="262626"/>
              </a:buClr>
            </a:pPr>
            <a:r>
              <a:rPr lang="en-IN" sz="1700" dirty="0">
                <a:ea typeface="+mn-lt"/>
                <a:cs typeface="+mn-lt"/>
              </a:rPr>
              <a:t>Patient safety </a:t>
            </a:r>
            <a:r>
              <a:rPr lang="en-IN" sz="1700" dirty="0" smtClean="0">
                <a:ea typeface="+mn-lt"/>
                <a:cs typeface="+mn-lt"/>
              </a:rPr>
              <a:t>emerged </a:t>
            </a:r>
            <a:r>
              <a:rPr lang="en-IN" sz="1700" dirty="0">
                <a:ea typeface="+mn-lt"/>
                <a:cs typeface="+mn-lt"/>
              </a:rPr>
              <a:t>to balance the act of patient harm.</a:t>
            </a:r>
            <a:r>
              <a:rPr lang="en-US" sz="1700" dirty="0">
                <a:ea typeface="+mn-lt"/>
                <a:cs typeface="+mn-lt"/>
              </a:rPr>
              <a:t> It</a:t>
            </a:r>
            <a:r>
              <a:rPr lang="en-IN" sz="1700" dirty="0">
                <a:ea typeface="+mn-lt"/>
                <a:cs typeface="+mn-lt"/>
              </a:rPr>
              <a:t> aims to reduce the risk of patient </a:t>
            </a:r>
            <a:r>
              <a:rPr lang="en-IN" sz="1700" dirty="0" smtClean="0">
                <a:ea typeface="+mn-lt"/>
                <a:cs typeface="+mn-lt"/>
              </a:rPr>
              <a:t>errors.</a:t>
            </a:r>
            <a:endParaRPr lang="en-US" sz="1700" dirty="0">
              <a:ea typeface="+mn-lt"/>
              <a:cs typeface="+mn-lt"/>
            </a:endParaRPr>
          </a:p>
          <a:p>
            <a:pPr algn="just">
              <a:lnSpc>
                <a:spcPct val="90000"/>
              </a:lnSpc>
              <a:buClr>
                <a:srgbClr val="262626"/>
              </a:buClr>
            </a:pPr>
            <a:r>
              <a:rPr lang="en-IN" sz="1700" dirty="0">
                <a:ea typeface="+mn-lt"/>
                <a:cs typeface="+mn-lt"/>
              </a:rPr>
              <a:t>It is one of the global causes of death in the world. </a:t>
            </a:r>
          </a:p>
          <a:p>
            <a:pPr algn="just">
              <a:lnSpc>
                <a:spcPct val="90000"/>
              </a:lnSpc>
              <a:buClr>
                <a:srgbClr val="262626"/>
              </a:buClr>
            </a:pPr>
            <a:r>
              <a:rPr lang="en-IN" sz="1700" dirty="0">
                <a:ea typeface="+mn-lt"/>
                <a:cs typeface="+mn-lt"/>
              </a:rPr>
              <a:t>Globally, </a:t>
            </a:r>
            <a:r>
              <a:rPr lang="en-IN" sz="1700" b="1" dirty="0">
                <a:ea typeface="+mn-lt"/>
                <a:cs typeface="+mn-lt"/>
              </a:rPr>
              <a:t>4 in 10 patients</a:t>
            </a:r>
            <a:r>
              <a:rPr lang="en-IN" sz="1700" dirty="0">
                <a:ea typeface="+mn-lt"/>
                <a:cs typeface="+mn-lt"/>
              </a:rPr>
              <a:t> are harmed in primary and outpatient health care. </a:t>
            </a:r>
            <a:r>
              <a:rPr lang="en-IN" sz="1700" dirty="0" smtClean="0">
                <a:ea typeface="+mn-lt"/>
                <a:cs typeface="+mn-lt"/>
              </a:rPr>
              <a:t>Unsafe care results in over </a:t>
            </a:r>
            <a:r>
              <a:rPr lang="en-IN" sz="1700" b="1" dirty="0" smtClean="0">
                <a:ea typeface="+mn-lt"/>
                <a:cs typeface="+mn-lt"/>
              </a:rPr>
              <a:t>3 million </a:t>
            </a:r>
            <a:r>
              <a:rPr lang="en-IN" sz="1700" dirty="0" smtClean="0">
                <a:ea typeface="+mn-lt"/>
                <a:cs typeface="+mn-lt"/>
              </a:rPr>
              <a:t>deaths each year. </a:t>
            </a:r>
          </a:p>
          <a:p>
            <a:pPr algn="just">
              <a:lnSpc>
                <a:spcPct val="90000"/>
              </a:lnSpc>
              <a:buClr>
                <a:srgbClr val="262626"/>
              </a:buClr>
            </a:pPr>
            <a:r>
              <a:rPr lang="en-IN" sz="1700" dirty="0" smtClean="0">
                <a:ea typeface="+mn-lt"/>
                <a:cs typeface="+mn-lt"/>
              </a:rPr>
              <a:t>Up </a:t>
            </a:r>
            <a:r>
              <a:rPr lang="en-IN" sz="1700" dirty="0">
                <a:ea typeface="+mn-lt"/>
                <a:cs typeface="+mn-lt"/>
              </a:rPr>
              <a:t>to </a:t>
            </a:r>
            <a:r>
              <a:rPr lang="en-IN" sz="1700" b="1" dirty="0">
                <a:ea typeface="+mn-lt"/>
                <a:cs typeface="+mn-lt"/>
              </a:rPr>
              <a:t>80% of </a:t>
            </a:r>
            <a:r>
              <a:rPr lang="en-IN" sz="1700" dirty="0">
                <a:ea typeface="+mn-lt"/>
                <a:cs typeface="+mn-lt"/>
              </a:rPr>
              <a:t>harm is </a:t>
            </a:r>
            <a:r>
              <a:rPr lang="en-IN" sz="1700" dirty="0" smtClean="0">
                <a:ea typeface="+mn-lt"/>
                <a:cs typeface="+mn-lt"/>
              </a:rPr>
              <a:t>preventable. </a:t>
            </a:r>
            <a:endParaRPr lang="en-IN" sz="1700" dirty="0">
              <a:ea typeface="+mn-lt"/>
              <a:cs typeface="+mn-lt"/>
            </a:endParaRPr>
          </a:p>
          <a:p>
            <a:pPr algn="just">
              <a:lnSpc>
                <a:spcPct val="90000"/>
              </a:lnSpc>
              <a:buClr>
                <a:srgbClr val="262626"/>
              </a:buClr>
            </a:pPr>
            <a:r>
              <a:rPr lang="en-IN" sz="1700" dirty="0"/>
              <a:t>D</a:t>
            </a:r>
            <a:r>
              <a:rPr lang="en-IN" sz="1700" dirty="0" smtClean="0"/>
              <a:t>uring </a:t>
            </a:r>
            <a:r>
              <a:rPr lang="en-IN" sz="1700" dirty="0"/>
              <a:t>the covid-19 pandemic, </a:t>
            </a:r>
            <a:r>
              <a:rPr lang="en-IN" sz="1700" dirty="0">
                <a:ea typeface="+mn-lt"/>
                <a:cs typeface="+mn-lt"/>
              </a:rPr>
              <a:t>the risk of patient harm </a:t>
            </a:r>
            <a:r>
              <a:rPr lang="en-IN" sz="1700" dirty="0"/>
              <a:t>proportion has increased </a:t>
            </a:r>
            <a:r>
              <a:rPr lang="en-IN" sz="1700" dirty="0">
                <a:ea typeface="+mn-lt"/>
                <a:cs typeface="+mn-lt"/>
              </a:rPr>
              <a:t> from </a:t>
            </a:r>
            <a:r>
              <a:rPr lang="en-IN" sz="1700" b="1" dirty="0">
                <a:ea typeface="+mn-lt"/>
                <a:cs typeface="+mn-lt"/>
              </a:rPr>
              <a:t>12.5% to </a:t>
            </a:r>
            <a:r>
              <a:rPr lang="en-IN" sz="1700" b="1" dirty="0" smtClean="0">
                <a:ea typeface="+mn-lt"/>
                <a:cs typeface="+mn-lt"/>
              </a:rPr>
              <a:t>44% </a:t>
            </a:r>
            <a:r>
              <a:rPr lang="en-IN" sz="1700" dirty="0" smtClean="0">
                <a:ea typeface="+mn-lt"/>
                <a:cs typeface="+mn-lt"/>
              </a:rPr>
              <a:t>due to</a:t>
            </a:r>
            <a:r>
              <a:rPr lang="en-IN" sz="1700" dirty="0" smtClean="0"/>
              <a:t> </a:t>
            </a:r>
            <a:r>
              <a:rPr lang="en-IN" sz="1700" dirty="0"/>
              <a:t>hospital-acquired</a:t>
            </a:r>
            <a:r>
              <a:rPr lang="en-IN" sz="1700" dirty="0">
                <a:ea typeface="+mn-lt"/>
                <a:cs typeface="+mn-lt"/>
              </a:rPr>
              <a:t> </a:t>
            </a:r>
            <a:r>
              <a:rPr lang="en-IN" sz="1700" dirty="0" smtClean="0">
                <a:ea typeface="+mn-lt"/>
                <a:cs typeface="+mn-lt"/>
              </a:rPr>
              <a:t>infection.</a:t>
            </a:r>
            <a:endParaRPr lang="en-IN" sz="1700" dirty="0">
              <a:ea typeface="+mn-lt"/>
              <a:cs typeface="+mn-lt"/>
            </a:endParaRPr>
          </a:p>
          <a:p>
            <a:pPr algn="just">
              <a:lnSpc>
                <a:spcPct val="90000"/>
              </a:lnSpc>
              <a:buClr>
                <a:srgbClr val="262626"/>
              </a:buClr>
            </a:pPr>
            <a:r>
              <a:rPr lang="en-IN" sz="1700" dirty="0"/>
              <a:t>To solve all the patient harm errors, several technology like, bar code medication </a:t>
            </a:r>
            <a:r>
              <a:rPr lang="en-IN" sz="1700" dirty="0" smtClean="0"/>
              <a:t>error etc. can be used. </a:t>
            </a:r>
            <a:r>
              <a:rPr lang="en-IN" sz="1700" dirty="0"/>
              <a:t>Consistent use of technology </a:t>
            </a:r>
            <a:r>
              <a:rPr lang="en-IN" sz="1700" dirty="0" smtClean="0"/>
              <a:t>help </a:t>
            </a:r>
            <a:r>
              <a:rPr lang="en-IN" sz="1700" dirty="0"/>
              <a:t>in improving patient safety and </a:t>
            </a:r>
            <a:r>
              <a:rPr lang="en-IN" sz="1700" dirty="0" smtClean="0"/>
              <a:t> </a:t>
            </a:r>
            <a:r>
              <a:rPr lang="en-IN" sz="1700" dirty="0"/>
              <a:t>decrease the case of patient harm.</a:t>
            </a:r>
          </a:p>
          <a:p>
            <a:pPr algn="just">
              <a:lnSpc>
                <a:spcPct val="90000"/>
              </a:lnSpc>
              <a:buClr>
                <a:srgbClr val="262626"/>
              </a:buClr>
            </a:pPr>
            <a:r>
              <a:rPr lang="en-IN" sz="1700" dirty="0"/>
              <a:t>Thus, the study aims to access the reason for rise in cases of patient harm due to covid and what factors can help to solve the problem.</a:t>
            </a:r>
          </a:p>
        </p:txBody>
      </p:sp>
      <p:pic>
        <p:nvPicPr>
          <p:cNvPr id="5" name="Picture 5" descr="Graphical user interface, text&#10;&#10;Description automatically generated">
            <a:extLst>
              <a:ext uri="{FF2B5EF4-FFF2-40B4-BE49-F238E27FC236}">
                <a16:creationId xmlns="" xmlns:a16="http://schemas.microsoft.com/office/drawing/2014/main" id="{0FC1E71E-FB73-4877-84EF-415D3819089B}"/>
              </a:ext>
            </a:extLst>
          </p:cNvPr>
          <p:cNvPicPr>
            <a:picLocks noChangeAspect="1"/>
          </p:cNvPicPr>
          <p:nvPr/>
        </p:nvPicPr>
        <p:blipFill>
          <a:blip r:embed="rId2"/>
          <a:stretch>
            <a:fillRect/>
          </a:stretch>
        </p:blipFill>
        <p:spPr>
          <a:xfrm>
            <a:off x="8733046" y="833092"/>
            <a:ext cx="2843024" cy="2843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A picture containing timeline&#10;&#10;Description automatically generated">
            <a:extLst>
              <a:ext uri="{FF2B5EF4-FFF2-40B4-BE49-F238E27FC236}">
                <a16:creationId xmlns="" xmlns:a16="http://schemas.microsoft.com/office/drawing/2014/main" id="{6EC54F12-B0D0-4BBF-B753-E943558CC69E}"/>
              </a:ext>
            </a:extLst>
          </p:cNvPr>
          <p:cNvPicPr>
            <a:picLocks noChangeAspect="1"/>
          </p:cNvPicPr>
          <p:nvPr/>
        </p:nvPicPr>
        <p:blipFill>
          <a:blip r:embed="rId3"/>
          <a:stretch>
            <a:fillRect/>
          </a:stretch>
        </p:blipFill>
        <p:spPr>
          <a:xfrm>
            <a:off x="8194382" y="3823253"/>
            <a:ext cx="3623090" cy="2217309"/>
          </a:xfrm>
          <a:prstGeom prst="rect">
            <a:avLst/>
          </a:prstGeom>
        </p:spPr>
      </p:pic>
      <p:sp>
        <p:nvSpPr>
          <p:cNvPr id="32" name="Rectangle 31">
            <a:extLst>
              <a:ext uri="{FF2B5EF4-FFF2-40B4-BE49-F238E27FC236}">
                <a16:creationId xmlns="" xmlns:a16="http://schemas.microsoft.com/office/drawing/2014/main" id="{1EE8F117-D5DC-4AF4-AD72-FB7A93BAA4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4812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48749E-291E-4555-A413-14EE2C47C8D0}"/>
              </a:ext>
            </a:extLst>
          </p:cNvPr>
          <p:cNvSpPr>
            <a:spLocks noGrp="1"/>
          </p:cNvSpPr>
          <p:nvPr>
            <p:ph type="title"/>
          </p:nvPr>
        </p:nvSpPr>
        <p:spPr>
          <a:xfrm>
            <a:off x="1066800" y="396066"/>
            <a:ext cx="10058400" cy="1315570"/>
          </a:xfrm>
        </p:spPr>
        <p:txBody>
          <a:bodyPr/>
          <a:lstStyle/>
          <a:p>
            <a:pPr algn="ctr"/>
            <a:r>
              <a:rPr lang="en-US" u="sng" dirty="0">
                <a:latin typeface="Calibri"/>
                <a:cs typeface="Calibri"/>
              </a:rPr>
              <a:t>Objectives</a:t>
            </a:r>
            <a:endParaRPr lang="en-US" dirty="0">
              <a:latin typeface="Calibri"/>
              <a:cs typeface="Calibri"/>
            </a:endParaRPr>
          </a:p>
        </p:txBody>
      </p:sp>
      <p:pic>
        <p:nvPicPr>
          <p:cNvPr id="48" name="Graphic 49" descr="Inpatient with solid fill">
            <a:extLst>
              <a:ext uri="{FF2B5EF4-FFF2-40B4-BE49-F238E27FC236}">
                <a16:creationId xmlns="" xmlns:a16="http://schemas.microsoft.com/office/drawing/2014/main" id="{69281024-9AED-4558-A2FB-E65DEF7F01A2}"/>
              </a:ext>
            </a:extLst>
          </p:cNvPr>
          <p:cNvPicPr>
            <a:picLocks noGrp="1" noChangeAspect="1"/>
          </p:cNvPicPr>
          <p:nvPr>
            <p:ph idx="4294967295"/>
          </p:nvPr>
        </p:nvPicPr>
        <p:blipFill>
          <a:blip r:embed="rId2">
            <a:extLst>
              <a:ext uri="{96DAC541-7B7A-43D3-8B79-37D633B846F1}">
                <asvg:svgBlip xmlns="" xmlns:asvg="http://schemas.microsoft.com/office/drawing/2016/SVG/main" r:embed="rId3"/>
              </a:ext>
            </a:extLst>
          </a:blip>
          <a:stretch>
            <a:fillRect/>
          </a:stretch>
        </p:blipFill>
        <p:spPr>
          <a:xfrm>
            <a:off x="1624853" y="2518242"/>
            <a:ext cx="914400" cy="914400"/>
          </a:xfrm>
        </p:spPr>
      </p:pic>
      <p:pic>
        <p:nvPicPr>
          <p:cNvPr id="52" name="Graphic 61" descr="Construction worker female with solid fill">
            <a:extLst>
              <a:ext uri="{FF2B5EF4-FFF2-40B4-BE49-F238E27FC236}">
                <a16:creationId xmlns="" xmlns:a16="http://schemas.microsoft.com/office/drawing/2014/main" id="{32AEAB78-5166-46BE-9418-798E13C50E65}"/>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347447" y="2512359"/>
            <a:ext cx="914400" cy="914400"/>
          </a:xfrm>
          <a:prstGeom prst="rect">
            <a:avLst/>
          </a:prstGeom>
        </p:spPr>
      </p:pic>
      <p:sp>
        <p:nvSpPr>
          <p:cNvPr id="66" name="TextBox 65">
            <a:extLst>
              <a:ext uri="{FF2B5EF4-FFF2-40B4-BE49-F238E27FC236}">
                <a16:creationId xmlns="" xmlns:a16="http://schemas.microsoft.com/office/drawing/2014/main" id="{904A3407-E502-4DD0-B8D2-524544EAFB56}"/>
              </a:ext>
            </a:extLst>
          </p:cNvPr>
          <p:cNvSpPr txBox="1"/>
          <p:nvPr/>
        </p:nvSpPr>
        <p:spPr>
          <a:xfrm>
            <a:off x="8399929" y="3547781"/>
            <a:ext cx="306817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IN" sz="2000" dirty="0">
                <a:latin typeface="Calibri"/>
                <a:cs typeface="Times New Roman"/>
              </a:rPr>
              <a:t>To formulate technological factors for improvement of patient safety based on reasons </a:t>
            </a:r>
            <a:r>
              <a:rPr lang="en-IN" sz="2000" dirty="0" smtClean="0">
                <a:latin typeface="Calibri"/>
                <a:cs typeface="Times New Roman"/>
              </a:rPr>
              <a:t>identified</a:t>
            </a:r>
            <a:endParaRPr lang="en-IN" sz="2000" dirty="0">
              <a:latin typeface="Calibri"/>
              <a:cs typeface="Times New Roman"/>
            </a:endParaRPr>
          </a:p>
        </p:txBody>
      </p:sp>
      <p:pic>
        <p:nvPicPr>
          <p:cNvPr id="67" name="Graphic 67" descr="Medical with solid fill">
            <a:extLst>
              <a:ext uri="{FF2B5EF4-FFF2-40B4-BE49-F238E27FC236}">
                <a16:creationId xmlns="" xmlns:a16="http://schemas.microsoft.com/office/drawing/2014/main" id="{B09EA5B2-09E5-4D2B-833A-C7E208ECA91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415182" y="2512358"/>
            <a:ext cx="914400" cy="914400"/>
          </a:xfrm>
          <a:prstGeom prst="rect">
            <a:avLst/>
          </a:prstGeom>
        </p:spPr>
      </p:pic>
      <p:sp>
        <p:nvSpPr>
          <p:cNvPr id="3" name="TextBox 2">
            <a:extLst>
              <a:ext uri="{FF2B5EF4-FFF2-40B4-BE49-F238E27FC236}">
                <a16:creationId xmlns="" xmlns:a16="http://schemas.microsoft.com/office/drawing/2014/main" id="{93EAB05D-AA4A-4D65-8EF9-A6D20B24FDA2}"/>
              </a:ext>
            </a:extLst>
          </p:cNvPr>
          <p:cNvSpPr txBox="1"/>
          <p:nvPr/>
        </p:nvSpPr>
        <p:spPr>
          <a:xfrm>
            <a:off x="858371" y="3547782"/>
            <a:ext cx="2743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IN" sz="2000">
                <a:latin typeface="Calibri"/>
                <a:cs typeface="Arial"/>
              </a:rPr>
              <a:t>To identify the reasons why there is rise in need of patient safety in hospitals.</a:t>
            </a:r>
            <a:r>
              <a:rPr lang="en-US" sz="2000">
                <a:latin typeface="Calibri"/>
                <a:cs typeface="Arial"/>
              </a:rPr>
              <a:t>​</a:t>
            </a:r>
            <a:endParaRPr lang="en-US" sz="2000">
              <a:latin typeface="Calibri"/>
              <a:cs typeface="Calibri"/>
            </a:endParaRPr>
          </a:p>
        </p:txBody>
      </p:sp>
      <p:sp>
        <p:nvSpPr>
          <p:cNvPr id="4" name="TextBox 3">
            <a:extLst>
              <a:ext uri="{FF2B5EF4-FFF2-40B4-BE49-F238E27FC236}">
                <a16:creationId xmlns="" xmlns:a16="http://schemas.microsoft.com/office/drawing/2014/main" id="{605EA77B-9793-4A3F-8C8C-E461B2587155}"/>
              </a:ext>
            </a:extLst>
          </p:cNvPr>
          <p:cNvSpPr txBox="1"/>
          <p:nvPr/>
        </p:nvSpPr>
        <p:spPr>
          <a:xfrm>
            <a:off x="4511488" y="3570194"/>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IN" sz="2000">
                <a:latin typeface="Calibri"/>
                <a:cs typeface="Arial"/>
              </a:rPr>
              <a:t>To identify the impact of covid-19 on patient safety</a:t>
            </a:r>
            <a:r>
              <a:rPr lang="en-US" sz="2000" dirty="0">
                <a:latin typeface="Calibri"/>
                <a:cs typeface="Arial"/>
              </a:rPr>
              <a:t>​</a:t>
            </a:r>
            <a:endParaRPr lang="en-US" sz="2000">
              <a:latin typeface="Calibri"/>
              <a:cs typeface="Calibri"/>
            </a:endParaRPr>
          </a:p>
        </p:txBody>
      </p:sp>
    </p:spTree>
    <p:extLst>
      <p:ext uri="{BB962C8B-B14F-4D97-AF65-F5344CB8AC3E}">
        <p14:creationId xmlns:p14="http://schemas.microsoft.com/office/powerpoint/2010/main" val="43297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4AB5CA-F5CF-4468-A5F3-DACE60C4E925}"/>
              </a:ext>
            </a:extLst>
          </p:cNvPr>
          <p:cNvSpPr>
            <a:spLocks noGrp="1"/>
          </p:cNvSpPr>
          <p:nvPr>
            <p:ph type="title"/>
          </p:nvPr>
        </p:nvSpPr>
        <p:spPr>
          <a:xfrm>
            <a:off x="1066800" y="373653"/>
            <a:ext cx="10058400" cy="856131"/>
          </a:xfrm>
        </p:spPr>
        <p:txBody>
          <a:bodyPr/>
          <a:lstStyle/>
          <a:p>
            <a:pPr algn="ctr"/>
            <a:r>
              <a:rPr lang="en-US" u="sng" dirty="0">
                <a:latin typeface="Calibri" panose="020F0502020204030204" pitchFamily="34" charset="0"/>
                <a:cs typeface="Calibri" panose="020F0502020204030204" pitchFamily="34" charset="0"/>
              </a:rPr>
              <a:t>Research Methodology</a:t>
            </a:r>
          </a:p>
        </p:txBody>
      </p:sp>
      <p:sp>
        <p:nvSpPr>
          <p:cNvPr id="3" name="Content Placeholder 2">
            <a:extLst>
              <a:ext uri="{FF2B5EF4-FFF2-40B4-BE49-F238E27FC236}">
                <a16:creationId xmlns="" xmlns:a16="http://schemas.microsoft.com/office/drawing/2014/main" id="{7A6486A1-28E4-4CA0-A4EE-5D7EACC52A60}"/>
              </a:ext>
            </a:extLst>
          </p:cNvPr>
          <p:cNvSpPr>
            <a:spLocks noGrp="1"/>
          </p:cNvSpPr>
          <p:nvPr>
            <p:ph sz="half" idx="1"/>
          </p:nvPr>
        </p:nvSpPr>
        <p:spPr>
          <a:xfrm>
            <a:off x="405653" y="1240267"/>
            <a:ext cx="6602057" cy="5250628"/>
          </a:xfrm>
        </p:spPr>
        <p:txBody>
          <a:bodyPr vert="horz" lIns="91440" tIns="45720" rIns="91440" bIns="45720" rtlCol="0" anchor="t">
            <a:normAutofit fontScale="92500"/>
          </a:bodyPr>
          <a:lstStyle/>
          <a:p>
            <a:pPr algn="just">
              <a:buFont typeface="Wingdings" pitchFamily="18" charset="0"/>
              <a:buChar char="q"/>
            </a:pPr>
            <a:r>
              <a:rPr lang="en-US" sz="1600" b="1" u="sng" dirty="0">
                <a:latin typeface="Calibri"/>
                <a:cs typeface="Calibri"/>
              </a:rPr>
              <a:t>Study Design</a:t>
            </a:r>
            <a:r>
              <a:rPr lang="en-US" sz="1600" dirty="0">
                <a:latin typeface="Calibri"/>
                <a:cs typeface="Calibri"/>
              </a:rPr>
              <a:t>- </a:t>
            </a:r>
            <a:r>
              <a:rPr lang="en-IN" sz="1600" dirty="0" smtClean="0">
                <a:latin typeface="Calibri"/>
                <a:ea typeface="+mn-lt"/>
                <a:cs typeface="+mn-lt"/>
              </a:rPr>
              <a:t>Review based study</a:t>
            </a:r>
            <a:endParaRPr lang="en-US" sz="1600" dirty="0">
              <a:latin typeface="Calibri"/>
              <a:cs typeface="Calibri"/>
            </a:endParaRPr>
          </a:p>
          <a:p>
            <a:pPr algn="just">
              <a:buClr>
                <a:srgbClr val="262626"/>
              </a:buClr>
              <a:buFont typeface="Wingdings" pitchFamily="18" charset="0"/>
              <a:buChar char="q"/>
            </a:pPr>
            <a:r>
              <a:rPr lang="en-IN" sz="1600" b="1" u="sng" dirty="0">
                <a:latin typeface="Calibri"/>
                <a:cs typeface="Calibri"/>
              </a:rPr>
              <a:t>Data </a:t>
            </a:r>
            <a:r>
              <a:rPr lang="en-IN" sz="1600" b="1" u="sng" dirty="0" smtClean="0">
                <a:latin typeface="Calibri"/>
                <a:cs typeface="Calibri"/>
              </a:rPr>
              <a:t>collection</a:t>
            </a:r>
            <a:r>
              <a:rPr lang="en-IN" sz="1600" dirty="0" smtClean="0">
                <a:latin typeface="Calibri"/>
                <a:cs typeface="Calibri"/>
              </a:rPr>
              <a:t>-</a:t>
            </a:r>
          </a:p>
          <a:p>
            <a:pPr algn="just">
              <a:buClr>
                <a:srgbClr val="262626"/>
              </a:buClr>
              <a:buFont typeface="Arial" panose="020B0604020202020204" pitchFamily="34" charset="0"/>
              <a:buChar char="•"/>
            </a:pPr>
            <a:r>
              <a:rPr lang="en-IN" sz="1600" u="sng" dirty="0" smtClean="0">
                <a:latin typeface="Calibri"/>
                <a:cs typeface="Calibri"/>
              </a:rPr>
              <a:t>Search</a:t>
            </a:r>
            <a:r>
              <a:rPr lang="en-IN" sz="1600" u="sng" dirty="0" smtClean="0">
                <a:latin typeface="Calibri"/>
                <a:ea typeface="+mn-lt"/>
                <a:cs typeface="+mn-lt"/>
              </a:rPr>
              <a:t> </a:t>
            </a:r>
            <a:r>
              <a:rPr lang="en-IN" sz="1600" u="sng" dirty="0">
                <a:latin typeface="Calibri"/>
                <a:ea typeface="+mn-lt"/>
                <a:cs typeface="+mn-lt"/>
              </a:rPr>
              <a:t>Strategies</a:t>
            </a:r>
            <a:r>
              <a:rPr lang="en-IN" sz="1600" dirty="0">
                <a:latin typeface="Calibri"/>
                <a:ea typeface="+mn-lt"/>
                <a:cs typeface="+mn-lt"/>
              </a:rPr>
              <a:t> - </a:t>
            </a:r>
            <a:r>
              <a:rPr lang="en-IN" sz="1600" b="1" i="1" dirty="0">
                <a:latin typeface="Calibri"/>
                <a:ea typeface="+mn-lt"/>
                <a:cs typeface="+mn-lt"/>
              </a:rPr>
              <a:t> </a:t>
            </a:r>
            <a:r>
              <a:rPr lang="en-IN" sz="1600" dirty="0">
                <a:latin typeface="Calibri"/>
                <a:ea typeface="+mn-lt"/>
                <a:cs typeface="+mn-lt"/>
              </a:rPr>
              <a:t>Database used for searching the articles were: PubMed, Google </a:t>
            </a:r>
            <a:r>
              <a:rPr lang="en-IN" sz="1600" dirty="0" smtClean="0">
                <a:latin typeface="Calibri"/>
                <a:ea typeface="+mn-lt"/>
                <a:cs typeface="+mn-lt"/>
              </a:rPr>
              <a:t>Scholar, ProQuest</a:t>
            </a:r>
            <a:r>
              <a:rPr lang="en-IN" sz="1600" dirty="0">
                <a:latin typeface="Calibri"/>
                <a:ea typeface="+mn-lt"/>
                <a:cs typeface="+mn-lt"/>
              </a:rPr>
              <a:t>, and Reasearchgate. </a:t>
            </a:r>
            <a:endParaRPr lang="en-IN" sz="1600" dirty="0" smtClean="0">
              <a:latin typeface="Calibri"/>
              <a:ea typeface="+mn-lt"/>
              <a:cs typeface="+mn-lt"/>
            </a:endParaRPr>
          </a:p>
          <a:p>
            <a:pPr algn="just">
              <a:buClr>
                <a:srgbClr val="262626"/>
              </a:buClr>
              <a:buFont typeface="Arial" pitchFamily="18" charset="0"/>
              <a:buChar char="•"/>
            </a:pPr>
            <a:r>
              <a:rPr lang="en-IN" sz="1600" dirty="0" smtClean="0">
                <a:latin typeface="Calibri"/>
                <a:ea typeface="+mn-lt"/>
                <a:cs typeface="+mn-lt"/>
              </a:rPr>
              <a:t>Multi-Tier </a:t>
            </a:r>
            <a:r>
              <a:rPr lang="en-IN" sz="1600" dirty="0">
                <a:latin typeface="Calibri"/>
                <a:ea typeface="+mn-lt"/>
                <a:cs typeface="+mn-lt"/>
              </a:rPr>
              <a:t>search strategy was </a:t>
            </a:r>
            <a:r>
              <a:rPr lang="en-IN" sz="1600" dirty="0" smtClean="0">
                <a:latin typeface="Calibri"/>
                <a:ea typeface="+mn-lt"/>
                <a:cs typeface="+mn-lt"/>
              </a:rPr>
              <a:t>used.</a:t>
            </a:r>
          </a:p>
          <a:p>
            <a:pPr algn="just">
              <a:buClr>
                <a:srgbClr val="262626"/>
              </a:buClr>
              <a:buFont typeface="Arial" pitchFamily="18" charset="0"/>
              <a:buChar char="•"/>
            </a:pPr>
            <a:r>
              <a:rPr lang="en-IN" sz="1600" dirty="0" smtClean="0">
                <a:latin typeface="Calibri"/>
                <a:ea typeface="+mn-lt"/>
                <a:cs typeface="+mn-lt"/>
              </a:rPr>
              <a:t>Keyword- Patient safety</a:t>
            </a:r>
            <a:r>
              <a:rPr lang="en-IN" sz="1600" dirty="0">
                <a:latin typeface="Calibri"/>
                <a:ea typeface="+mn-lt"/>
                <a:cs typeface="+mn-lt"/>
              </a:rPr>
              <a:t>, </a:t>
            </a:r>
            <a:r>
              <a:rPr lang="en-IN" sz="1600" dirty="0" smtClean="0">
                <a:latin typeface="Calibri"/>
                <a:ea typeface="+mn-lt"/>
                <a:cs typeface="+mn-lt"/>
              </a:rPr>
              <a:t>Adverse </a:t>
            </a:r>
            <a:r>
              <a:rPr lang="en-IN" sz="1600" dirty="0">
                <a:latin typeface="Calibri"/>
                <a:ea typeface="+mn-lt"/>
                <a:cs typeface="+mn-lt"/>
              </a:rPr>
              <a:t>events, </a:t>
            </a:r>
            <a:r>
              <a:rPr lang="en-IN" sz="1600" dirty="0" smtClean="0">
                <a:latin typeface="Calibri"/>
                <a:ea typeface="+mn-lt"/>
                <a:cs typeface="+mn-lt"/>
              </a:rPr>
              <a:t>covid-19, Patient harm</a:t>
            </a:r>
          </a:p>
          <a:p>
            <a:pPr algn="just">
              <a:buClr>
                <a:srgbClr val="262626"/>
              </a:buClr>
              <a:buFont typeface="Arial" pitchFamily="18" charset="0"/>
              <a:buChar char="•"/>
            </a:pPr>
            <a:r>
              <a:rPr lang="en-IN" sz="1600" dirty="0" smtClean="0">
                <a:latin typeface="Calibri"/>
                <a:ea typeface="+mn-lt"/>
                <a:cs typeface="+mn-lt"/>
              </a:rPr>
              <a:t>The </a:t>
            </a:r>
            <a:r>
              <a:rPr lang="en-IN" sz="1600" dirty="0">
                <a:latin typeface="Calibri"/>
                <a:ea typeface="+mn-lt"/>
                <a:cs typeface="+mn-lt"/>
              </a:rPr>
              <a:t>reference section of each article was searched in  find the additional details.</a:t>
            </a:r>
          </a:p>
          <a:p>
            <a:pPr algn="just">
              <a:buClr>
                <a:srgbClr val="262626"/>
              </a:buClr>
              <a:buFont typeface="Arial" pitchFamily="18" charset="0"/>
              <a:buChar char="•"/>
            </a:pPr>
            <a:r>
              <a:rPr lang="en-IN" sz="1600" u="sng" dirty="0">
                <a:latin typeface="Calibri"/>
                <a:ea typeface="+mn-lt"/>
                <a:cs typeface="+mn-lt"/>
              </a:rPr>
              <a:t>Study Selection</a:t>
            </a:r>
            <a:r>
              <a:rPr lang="en-IN" sz="1600" dirty="0">
                <a:latin typeface="Calibri"/>
                <a:ea typeface="+mn-lt"/>
                <a:cs typeface="+mn-lt"/>
              </a:rPr>
              <a:t>- Studies were selected on the basis of titles, keywords, abstracts of the articles and inclusion/exclusion criteria.</a:t>
            </a:r>
          </a:p>
          <a:p>
            <a:pPr algn="just">
              <a:buClr>
                <a:srgbClr val="262626"/>
              </a:buClr>
              <a:buFont typeface="Wingdings" panose="05000000000000000000" pitchFamily="2" charset="2"/>
              <a:buChar char="§"/>
            </a:pPr>
            <a:r>
              <a:rPr lang="en-IN" sz="1600" b="1" u="sng" dirty="0">
                <a:latin typeface="Calibri"/>
                <a:cs typeface="Calibri"/>
              </a:rPr>
              <a:t>Inclusion </a:t>
            </a:r>
            <a:r>
              <a:rPr lang="en-IN" sz="1600" b="1" u="sng" dirty="0" smtClean="0">
                <a:latin typeface="Calibri"/>
                <a:cs typeface="Calibri"/>
              </a:rPr>
              <a:t>criteria-</a:t>
            </a:r>
            <a:r>
              <a:rPr lang="en-IN" sz="1600" dirty="0">
                <a:latin typeface="Calibri"/>
                <a:cs typeface="Calibri"/>
              </a:rPr>
              <a:t> </a:t>
            </a:r>
          </a:p>
          <a:p>
            <a:pPr algn="just">
              <a:buClr>
                <a:srgbClr val="262626"/>
              </a:buClr>
            </a:pPr>
            <a:r>
              <a:rPr lang="en-IN" sz="1600" dirty="0">
                <a:latin typeface="Calibri"/>
                <a:ea typeface="+mn-lt"/>
                <a:cs typeface="+mn-lt"/>
              </a:rPr>
              <a:t>The Literature review was confined only of the articles in Scientific Journals. </a:t>
            </a:r>
            <a:endParaRPr lang="en-IN" sz="1600" dirty="0" smtClean="0">
              <a:latin typeface="Calibri"/>
              <a:ea typeface="+mn-lt"/>
              <a:cs typeface="+mn-lt"/>
            </a:endParaRPr>
          </a:p>
          <a:p>
            <a:pPr algn="just">
              <a:buClr>
                <a:srgbClr val="262626"/>
              </a:buClr>
            </a:pPr>
            <a:r>
              <a:rPr lang="en-IN" sz="1600" dirty="0">
                <a:latin typeface="Calibri"/>
                <a:cs typeface="Calibri"/>
              </a:rPr>
              <a:t>Articles of year range 2017-2021 were included in study.</a:t>
            </a:r>
          </a:p>
          <a:p>
            <a:pPr algn="just">
              <a:buClr>
                <a:srgbClr val="262626"/>
              </a:buClr>
            </a:pPr>
            <a:r>
              <a:rPr lang="en-IN" sz="1600" dirty="0">
                <a:latin typeface="Calibri"/>
                <a:cs typeface="Calibri"/>
              </a:rPr>
              <a:t>Articles published in English were selected for review</a:t>
            </a:r>
            <a:r>
              <a:rPr lang="en-IN" sz="1600" dirty="0" smtClean="0">
                <a:latin typeface="Calibri"/>
                <a:cs typeface="Calibri"/>
              </a:rPr>
              <a:t>.</a:t>
            </a:r>
            <a:endParaRPr lang="en-IN" sz="1600" dirty="0" smtClean="0">
              <a:latin typeface="Calibri"/>
              <a:ea typeface="+mn-lt"/>
              <a:cs typeface="+mn-lt"/>
            </a:endParaRPr>
          </a:p>
          <a:p>
            <a:pPr algn="just">
              <a:buClr>
                <a:srgbClr val="262626"/>
              </a:buClr>
              <a:buFont typeface="Wingdings" panose="05000000000000000000" pitchFamily="2" charset="2"/>
              <a:buChar char="§"/>
            </a:pPr>
            <a:r>
              <a:rPr lang="en-IN" sz="1600" b="1" u="sng" dirty="0">
                <a:latin typeface="Calibri"/>
                <a:cs typeface="Calibri"/>
              </a:rPr>
              <a:t>Exclusion Criteria</a:t>
            </a:r>
          </a:p>
          <a:p>
            <a:pPr algn="just">
              <a:buClr>
                <a:srgbClr val="262626"/>
              </a:buClr>
            </a:pPr>
            <a:r>
              <a:rPr lang="en-IN" sz="1600" dirty="0">
                <a:latin typeface="Calibri"/>
                <a:ea typeface="+mn-lt"/>
                <a:cs typeface="+mn-lt"/>
              </a:rPr>
              <a:t>Commentaries, unpublished articles, case reports, abstracts, conferences, and dissertation were excluded.</a:t>
            </a:r>
            <a:endParaRPr lang="en-IN" sz="1600" dirty="0">
              <a:latin typeface="Calibri"/>
              <a:cs typeface="Calibri"/>
            </a:endParaRPr>
          </a:p>
          <a:p>
            <a:pPr marL="0" indent="0" algn="just">
              <a:buClr>
                <a:srgbClr val="262626"/>
              </a:buClr>
              <a:buNone/>
            </a:pPr>
            <a:endParaRPr lang="en-IN" dirty="0">
              <a:latin typeface="Calibri"/>
              <a:cs typeface="Calibri"/>
            </a:endParaRPr>
          </a:p>
          <a:p>
            <a:pPr algn="just">
              <a:buClr>
                <a:srgbClr val="262626"/>
              </a:buClr>
            </a:pPr>
            <a:endParaRPr lang="en-IN" dirty="0">
              <a:latin typeface="Calibri"/>
              <a:cs typeface="Calibri"/>
            </a:endParaRPr>
          </a:p>
        </p:txBody>
      </p:sp>
      <p:pic>
        <p:nvPicPr>
          <p:cNvPr id="7" name="Picture 6"/>
          <p:cNvPicPr>
            <a:picLocks noChangeAspect="1"/>
          </p:cNvPicPr>
          <p:nvPr/>
        </p:nvPicPr>
        <p:blipFill>
          <a:blip r:embed="rId2"/>
          <a:stretch>
            <a:fillRect/>
          </a:stretch>
        </p:blipFill>
        <p:spPr>
          <a:xfrm>
            <a:off x="7053647" y="1656272"/>
            <a:ext cx="4723251" cy="4278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7288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490CD9-7C76-4FB1-BCC0-16D4BC0BE5A1}"/>
              </a:ext>
            </a:extLst>
          </p:cNvPr>
          <p:cNvSpPr>
            <a:spLocks noGrp="1"/>
          </p:cNvSpPr>
          <p:nvPr>
            <p:ph type="title"/>
          </p:nvPr>
        </p:nvSpPr>
        <p:spPr>
          <a:xfrm>
            <a:off x="1066800" y="418477"/>
            <a:ext cx="10058400" cy="553571"/>
          </a:xfrm>
        </p:spPr>
        <p:txBody>
          <a:bodyPr>
            <a:noAutofit/>
          </a:bodyPr>
          <a:lstStyle/>
          <a:p>
            <a:pPr algn="ctr"/>
            <a:r>
              <a:rPr lang="en-US" u="sng" dirty="0">
                <a:latin typeface="Calibri" panose="020F0502020204030204" pitchFamily="34" charset="0"/>
                <a:cs typeface="Calibri" panose="020F0502020204030204" pitchFamily="34" charset="0"/>
              </a:rPr>
              <a:t>Literature Review</a:t>
            </a:r>
          </a:p>
        </p:txBody>
      </p:sp>
      <p:graphicFrame>
        <p:nvGraphicFramePr>
          <p:cNvPr id="4" name="Table 4">
            <a:extLst>
              <a:ext uri="{FF2B5EF4-FFF2-40B4-BE49-F238E27FC236}">
                <a16:creationId xmlns="" xmlns:a16="http://schemas.microsoft.com/office/drawing/2014/main" id="{DCD8DC50-2E9E-4FEB-AF9E-13C6051B4E24}"/>
              </a:ext>
            </a:extLst>
          </p:cNvPr>
          <p:cNvGraphicFramePr>
            <a:graphicFrameLocks noGrp="1"/>
          </p:cNvGraphicFramePr>
          <p:nvPr>
            <p:ph idx="1"/>
            <p:extLst>
              <p:ext uri="{D42A27DB-BD31-4B8C-83A1-F6EECF244321}">
                <p14:modId xmlns:p14="http://schemas.microsoft.com/office/powerpoint/2010/main" val="3298781768"/>
              </p:ext>
            </p:extLst>
          </p:nvPr>
        </p:nvGraphicFramePr>
        <p:xfrm>
          <a:off x="424131" y="2009953"/>
          <a:ext cx="11343737" cy="4310674"/>
        </p:xfrm>
        <a:graphic>
          <a:graphicData uri="http://schemas.openxmlformats.org/drawingml/2006/table">
            <a:tbl>
              <a:tblPr firstRow="1" bandRow="1">
                <a:tableStyleId>{5C22544A-7EE6-4342-B048-85BDC9FD1C3A}</a:tableStyleId>
              </a:tblPr>
              <a:tblGrid>
                <a:gridCol w="2003440">
                  <a:extLst>
                    <a:ext uri="{9D8B030D-6E8A-4147-A177-3AD203B41FA5}">
                      <a16:colId xmlns="" xmlns:a16="http://schemas.microsoft.com/office/drawing/2014/main" val="3720774847"/>
                    </a:ext>
                  </a:extLst>
                </a:gridCol>
                <a:gridCol w="2423744">
                  <a:extLst>
                    <a:ext uri="{9D8B030D-6E8A-4147-A177-3AD203B41FA5}">
                      <a16:colId xmlns="" xmlns:a16="http://schemas.microsoft.com/office/drawing/2014/main" val="756833408"/>
                    </a:ext>
                  </a:extLst>
                </a:gridCol>
                <a:gridCol w="3488511">
                  <a:extLst>
                    <a:ext uri="{9D8B030D-6E8A-4147-A177-3AD203B41FA5}">
                      <a16:colId xmlns="" xmlns:a16="http://schemas.microsoft.com/office/drawing/2014/main" val="1619252110"/>
                    </a:ext>
                  </a:extLst>
                </a:gridCol>
                <a:gridCol w="3428042">
                  <a:extLst>
                    <a:ext uri="{9D8B030D-6E8A-4147-A177-3AD203B41FA5}">
                      <a16:colId xmlns="" xmlns:a16="http://schemas.microsoft.com/office/drawing/2014/main" val="3868885747"/>
                    </a:ext>
                  </a:extLst>
                </a:gridCol>
              </a:tblGrid>
              <a:tr h="468447">
                <a:tc>
                  <a:txBody>
                    <a:bodyPr/>
                    <a:lstStyle/>
                    <a:p>
                      <a:pPr lvl="0" algn="ctr">
                        <a:buNone/>
                      </a:pPr>
                      <a:r>
                        <a:rPr lang="en-US" sz="1800" b="1" i="0" u="sng" strike="noStrike" noProof="0" dirty="0">
                          <a:latin typeface="Garamond"/>
                        </a:rPr>
                        <a:t>Author </a:t>
                      </a:r>
                    </a:p>
                  </a:txBody>
                  <a:tcPr/>
                </a:tc>
                <a:tc>
                  <a:txBody>
                    <a:bodyPr/>
                    <a:lstStyle/>
                    <a:p>
                      <a:pPr lvl="0" algn="ctr">
                        <a:buNone/>
                      </a:pPr>
                      <a:r>
                        <a:rPr lang="en-US" sz="1800" b="1" i="0" u="sng" strike="noStrike" noProof="0" dirty="0">
                          <a:latin typeface="Garamond"/>
                        </a:rPr>
                        <a:t>Year of Publication</a:t>
                      </a:r>
                    </a:p>
                  </a:txBody>
                  <a:tcPr/>
                </a:tc>
                <a:tc>
                  <a:txBody>
                    <a:bodyPr/>
                    <a:lstStyle/>
                    <a:p>
                      <a:pPr lvl="0" algn="ctr">
                        <a:buNone/>
                      </a:pPr>
                      <a:r>
                        <a:rPr lang="en-US" sz="1800" b="1" u="sng" dirty="0"/>
                        <a:t>Study Methodology and sample</a:t>
                      </a:r>
                    </a:p>
                  </a:txBody>
                  <a:tcPr/>
                </a:tc>
                <a:tc>
                  <a:txBody>
                    <a:bodyPr/>
                    <a:lstStyle/>
                    <a:p>
                      <a:pPr lvl="0" algn="ctr">
                        <a:buNone/>
                      </a:pPr>
                      <a:r>
                        <a:rPr lang="en-US" sz="1800" b="1" u="sng" dirty="0"/>
                        <a:t>Results</a:t>
                      </a:r>
                    </a:p>
                  </a:txBody>
                  <a:tcPr/>
                </a:tc>
                <a:extLst>
                  <a:ext uri="{0D108BD9-81ED-4DB2-BD59-A6C34878D82A}">
                    <a16:rowId xmlns="" xmlns:a16="http://schemas.microsoft.com/office/drawing/2014/main" val="4229221035"/>
                  </a:ext>
                </a:extLst>
              </a:tr>
              <a:tr h="771148">
                <a:tc>
                  <a:txBody>
                    <a:bodyPr/>
                    <a:lstStyle/>
                    <a:p>
                      <a:pPr lvl="0">
                        <a:buNone/>
                      </a:pPr>
                      <a:r>
                        <a:rPr lang="en-IN" sz="1500" b="0" i="0" u="none" strike="noStrike" noProof="0" dirty="0">
                          <a:latin typeface="Calibri"/>
                        </a:rPr>
                        <a:t>Li H, Dong S, Liao Z, et al</a:t>
                      </a:r>
                      <a:r>
                        <a:rPr lang="en-US" sz="1500" b="0" i="0" u="none" strike="noStrike" noProof="0" dirty="0">
                          <a:latin typeface="Calibri"/>
                        </a:rPr>
                        <a:t> </a:t>
                      </a:r>
                      <a:endParaRPr lang="en-IN" sz="1500" b="0" i="0" u="none" strike="noStrike" noProof="0" dirty="0">
                        <a:latin typeface="Calibri"/>
                      </a:endParaRPr>
                    </a:p>
                  </a:txBody>
                  <a:tcPr/>
                </a:tc>
                <a:tc>
                  <a:txBody>
                    <a:bodyPr/>
                    <a:lstStyle/>
                    <a:p>
                      <a:pPr lvl="0" algn="ctr">
                        <a:buNone/>
                      </a:pPr>
                      <a:r>
                        <a:rPr lang="en-IN" sz="1500" b="0" i="0" u="none" strike="noStrike" noProof="0" dirty="0">
                          <a:latin typeface="Calibri"/>
                        </a:rPr>
                        <a:t>2020</a:t>
                      </a:r>
                    </a:p>
                    <a:p>
                      <a:pPr lvl="0" algn="ctr">
                        <a:buNone/>
                      </a:pPr>
                      <a:endParaRPr lang="en-IN" sz="1500" b="0" i="0" u="none" strike="noStrike" noProof="0" dirty="0">
                        <a:latin typeface="Calibri"/>
                      </a:endParaRPr>
                    </a:p>
                  </a:txBody>
                  <a:tcPr/>
                </a:tc>
                <a:tc>
                  <a:txBody>
                    <a:bodyPr/>
                    <a:lstStyle/>
                    <a:p>
                      <a:pPr lvl="0">
                        <a:buNone/>
                      </a:pPr>
                      <a:r>
                        <a:rPr lang="en-IN" sz="1500" b="0" i="0" u="none" strike="noStrike" noProof="0" dirty="0">
                          <a:latin typeface="Calibri"/>
                        </a:rPr>
                        <a:t>Retrospective cohort study; data obtained from computerized database.</a:t>
                      </a:r>
                      <a:endParaRPr lang="en-US" sz="1500" dirty="0">
                        <a:latin typeface="Calibri"/>
                      </a:endParaRPr>
                    </a:p>
                  </a:txBody>
                  <a:tcPr/>
                </a:tc>
                <a:tc>
                  <a:txBody>
                    <a:bodyPr/>
                    <a:lstStyle/>
                    <a:p>
                      <a:pPr marL="0" lvl="0" algn="l" defTabSz="914400" rtl="0" eaLnBrk="1" latinLnBrk="0" hangingPunct="1">
                        <a:buNone/>
                      </a:pPr>
                      <a:r>
                        <a:rPr lang="en-US" sz="1500" b="0" i="0" u="none" strike="noStrike" kern="1200" dirty="0" smtClean="0">
                          <a:solidFill>
                            <a:schemeClr val="dk1"/>
                          </a:solidFill>
                          <a:latin typeface="Calibri"/>
                          <a:ea typeface="+mn-ea"/>
                          <a:cs typeface="+mn-cs"/>
                        </a:rPr>
                        <a:t>72.5% (3175 claims) had</a:t>
                      </a:r>
                      <a:r>
                        <a:rPr lang="en-US" sz="1500" b="0" i="0" u="none" strike="noStrike" kern="1200" baseline="0" dirty="0" smtClean="0">
                          <a:solidFill>
                            <a:schemeClr val="dk1"/>
                          </a:solidFill>
                          <a:latin typeface="Calibri"/>
                          <a:ea typeface="+mn-ea"/>
                          <a:cs typeface="+mn-cs"/>
                        </a:rPr>
                        <a:t> </a:t>
                      </a:r>
                      <a:r>
                        <a:rPr lang="en-US" sz="1500" b="0" i="0" u="none" strike="noStrike" kern="1200" dirty="0" smtClean="0">
                          <a:solidFill>
                            <a:schemeClr val="dk1"/>
                          </a:solidFill>
                          <a:latin typeface="Calibri"/>
                          <a:ea typeface="+mn-ea"/>
                          <a:cs typeface="+mn-cs"/>
                        </a:rPr>
                        <a:t>medical errors. 23.4% (1025 claims) had no medical errors</a:t>
                      </a:r>
                      <a:endParaRPr lang="en-US" sz="1500" b="0" i="0" u="none" strike="noStrike" kern="1200" dirty="0">
                        <a:solidFill>
                          <a:schemeClr val="dk1"/>
                        </a:solidFill>
                        <a:latin typeface="Calibri"/>
                        <a:ea typeface="+mn-ea"/>
                        <a:cs typeface="+mn-cs"/>
                      </a:endParaRPr>
                    </a:p>
                  </a:txBody>
                  <a:tcPr/>
                </a:tc>
                <a:extLst>
                  <a:ext uri="{0D108BD9-81ED-4DB2-BD59-A6C34878D82A}">
                    <a16:rowId xmlns="" xmlns:a16="http://schemas.microsoft.com/office/drawing/2014/main" val="1231234640"/>
                  </a:ext>
                </a:extLst>
              </a:tr>
              <a:tr h="1055718">
                <a:tc>
                  <a:txBody>
                    <a:bodyPr/>
                    <a:lstStyle/>
                    <a:p>
                      <a:pPr lvl="0">
                        <a:buNone/>
                      </a:pPr>
                      <a:r>
                        <a:rPr lang="en-US" sz="1500" b="0" i="0" u="none" strike="noStrike" kern="1200" noProof="0" dirty="0">
                          <a:latin typeface="Calibri"/>
                        </a:rPr>
                        <a:t>Eva </a:t>
                      </a:r>
                      <a:r>
                        <a:rPr lang="en-US" sz="1500" b="0" i="0" u="none" strike="noStrike" kern="1200" noProof="0" dirty="0" err="1">
                          <a:latin typeface="Calibri"/>
                        </a:rPr>
                        <a:t>Montané</a:t>
                      </a:r>
                      <a:r>
                        <a:rPr lang="en-US" sz="1500" b="0" i="0" u="none" strike="noStrike" kern="1200" noProof="0" dirty="0">
                          <a:latin typeface="Calibri"/>
                        </a:rPr>
                        <a:t> et.al </a:t>
                      </a:r>
                      <a:endParaRPr lang="en-US" sz="1500" dirty="0">
                        <a:latin typeface="Calibri"/>
                      </a:endParaRPr>
                    </a:p>
                  </a:txBody>
                  <a:tcPr/>
                </a:tc>
                <a:tc>
                  <a:txBody>
                    <a:bodyPr/>
                    <a:lstStyle/>
                    <a:p>
                      <a:pPr lvl="0" algn="ctr">
                        <a:buNone/>
                      </a:pPr>
                      <a:r>
                        <a:rPr lang="en-US" sz="1500" b="0" i="0" u="none" strike="noStrike" kern="1200" noProof="0" dirty="0">
                          <a:latin typeface="Calibri"/>
                        </a:rPr>
                        <a:t>2018</a:t>
                      </a:r>
                    </a:p>
                  </a:txBody>
                  <a:tcPr/>
                </a:tc>
                <a:tc>
                  <a:txBody>
                    <a:bodyPr/>
                    <a:lstStyle/>
                    <a:p>
                      <a:pPr lvl="0" algn="l">
                        <a:lnSpc>
                          <a:spcPct val="100000"/>
                        </a:lnSpc>
                        <a:spcBef>
                          <a:spcPts val="0"/>
                        </a:spcBef>
                        <a:spcAft>
                          <a:spcPts val="0"/>
                        </a:spcAft>
                        <a:buNone/>
                      </a:pPr>
                      <a:r>
                        <a:rPr lang="en-US" sz="1500" b="0" i="0" u="none" strike="noStrike" kern="1200" noProof="0" dirty="0">
                          <a:solidFill>
                            <a:schemeClr val="dk1"/>
                          </a:solidFill>
                          <a:latin typeface="Calibri"/>
                          <a:ea typeface="+mn-ea"/>
                          <a:cs typeface="+mn-cs"/>
                        </a:rPr>
                        <a:t>an analytic and  and retrospective cohort study; </a:t>
                      </a:r>
                      <a:r>
                        <a:rPr lang="en-US" sz="1500" b="0" i="0" u="none" strike="noStrike" kern="1200" noProof="0" dirty="0">
                          <a:latin typeface="Calibri"/>
                        </a:rPr>
                        <a:t>Germans Trias Pujol Hospital, with 511 beds for a population of about 850 000 people living  Barcelona</a:t>
                      </a:r>
                      <a:endParaRPr lang="en-US" sz="1500" dirty="0">
                        <a:latin typeface="Calibri"/>
                      </a:endParaRPr>
                    </a:p>
                  </a:txBody>
                  <a:tcPr/>
                </a:tc>
                <a:tc>
                  <a:txBody>
                    <a:bodyPr/>
                    <a:lstStyle/>
                    <a:p>
                      <a:pPr lvl="0">
                        <a:buNone/>
                      </a:pPr>
                      <a:r>
                        <a:rPr lang="en-US" sz="1500" b="0" i="0" u="none" strike="noStrike" kern="1200" noProof="0" dirty="0">
                          <a:solidFill>
                            <a:schemeClr val="dk1"/>
                          </a:solidFill>
                          <a:latin typeface="Calibri"/>
                        </a:rPr>
                        <a:t>Drug Related Deaths; hospital acquired adverse drug reactions</a:t>
                      </a:r>
                      <a:endParaRPr lang="en-US" sz="1500" dirty="0">
                        <a:latin typeface="Calibri"/>
                      </a:endParaRPr>
                    </a:p>
                  </a:txBody>
                  <a:tcPr/>
                </a:tc>
                <a:extLst>
                  <a:ext uri="{0D108BD9-81ED-4DB2-BD59-A6C34878D82A}">
                    <a16:rowId xmlns="" xmlns:a16="http://schemas.microsoft.com/office/drawing/2014/main" val="1843996563"/>
                  </a:ext>
                </a:extLst>
              </a:tr>
              <a:tr h="2009269">
                <a:tc>
                  <a:txBody>
                    <a:bodyPr/>
                    <a:lstStyle/>
                    <a:p>
                      <a:pPr marL="0" lvl="0" algn="l" rtl="0" eaLnBrk="1" latinLnBrk="0" hangingPunct="1">
                        <a:buNone/>
                      </a:pPr>
                      <a:r>
                        <a:rPr lang="en-US" sz="1500" b="0" i="0" u="none" strike="noStrike" kern="1200" noProof="0" dirty="0">
                          <a:solidFill>
                            <a:schemeClr val="dk1"/>
                          </a:solidFill>
                          <a:latin typeface="Calibri"/>
                          <a:ea typeface="+mn-ea"/>
                          <a:cs typeface="+mn-cs"/>
                        </a:rPr>
                        <a:t>Faris Hussain et.al </a:t>
                      </a:r>
                      <a:endParaRPr lang="en-US" sz="1500" b="0" i="0" u="none" strike="noStrike" kern="1200">
                        <a:solidFill>
                          <a:schemeClr val="dk1"/>
                        </a:solidFill>
                        <a:latin typeface="Calibri"/>
                        <a:ea typeface="+mn-ea"/>
                        <a:cs typeface="+mn-cs"/>
                      </a:endParaRPr>
                    </a:p>
                  </a:txBody>
                  <a:tcPr/>
                </a:tc>
                <a:tc>
                  <a:txBody>
                    <a:bodyPr/>
                    <a:lstStyle/>
                    <a:p>
                      <a:pPr marL="0" lvl="0" algn="ctr" defTabSz="914400">
                        <a:buNone/>
                      </a:pPr>
                      <a:r>
                        <a:rPr lang="en-US" sz="1500" b="0" i="0" u="none" strike="noStrike" kern="1200" noProof="0" dirty="0">
                          <a:solidFill>
                            <a:schemeClr val="dk1"/>
                          </a:solidFill>
                          <a:latin typeface="Calibri"/>
                          <a:ea typeface="+mn-ea"/>
                          <a:cs typeface="+mn-cs"/>
                        </a:rPr>
                        <a:t>2019</a:t>
                      </a:r>
                    </a:p>
                  </a:txBody>
                  <a:tcPr/>
                </a:tc>
                <a:tc>
                  <a:txBody>
                    <a:bodyPr/>
                    <a:lstStyle/>
                    <a:p>
                      <a:pPr marL="0" lvl="0" algn="l" rtl="0" eaLnBrk="1" latinLnBrk="0" hangingPunct="1">
                        <a:lnSpc>
                          <a:spcPct val="100000"/>
                        </a:lnSpc>
                        <a:spcBef>
                          <a:spcPts val="0"/>
                        </a:spcBef>
                        <a:spcAft>
                          <a:spcPts val="0"/>
                        </a:spcAft>
                        <a:buNone/>
                      </a:pPr>
                      <a:r>
                        <a:rPr lang="en-US" sz="1500" b="0" i="0" u="none" strike="noStrike" kern="1200" noProof="0" dirty="0">
                          <a:solidFill>
                            <a:schemeClr val="dk1"/>
                          </a:solidFill>
                          <a:latin typeface="Calibri"/>
                          <a:ea typeface="+mn-ea"/>
                          <a:cs typeface="+mn-cs"/>
                        </a:rPr>
                        <a:t>cross-sectional mixed-methods design using an exploratory descriptive analysis and thematic analysis of patient safety incident reports. Primary data were extracted from a national database of patient safety incidents</a:t>
                      </a:r>
                      <a:endParaRPr lang="en-US" sz="1500" b="0" i="0" u="none" strike="noStrike" kern="1200" dirty="0">
                        <a:solidFill>
                          <a:schemeClr val="dk1"/>
                        </a:solidFill>
                        <a:latin typeface="Calibri"/>
                        <a:ea typeface="+mn-ea"/>
                        <a:cs typeface="+mn-cs"/>
                      </a:endParaRPr>
                    </a:p>
                  </a:txBody>
                  <a:tcPr/>
                </a:tc>
                <a:tc>
                  <a:txBody>
                    <a:bodyPr/>
                    <a:lstStyle/>
                    <a:p>
                      <a:pPr marL="0" lvl="0" algn="l">
                        <a:lnSpc>
                          <a:spcPct val="100000"/>
                        </a:lnSpc>
                        <a:spcBef>
                          <a:spcPts val="0"/>
                        </a:spcBef>
                        <a:spcAft>
                          <a:spcPts val="0"/>
                        </a:spcAft>
                        <a:buNone/>
                      </a:pPr>
                      <a:r>
                        <a:rPr lang="en-US" sz="1500" b="0" i="0" u="none" strike="noStrike" kern="1200" noProof="0" dirty="0">
                          <a:solidFill>
                            <a:schemeClr val="dk1"/>
                          </a:solidFill>
                          <a:latin typeface="Calibri"/>
                        </a:rPr>
                        <a:t>2288 cases of confirmed diagnostic error: 1973 (86%) delayed and 315 (14%) wrong diagnoses. Staff human factors, including mistakes, were common. Other contributory factors with these reports include inadequate skill and clinician mistakes.</a:t>
                      </a:r>
                      <a:endParaRPr lang="en-US" sz="1500" b="0" i="0" u="none" strike="noStrike" kern="1200" noProof="0" dirty="0">
                        <a:latin typeface="Calibri"/>
                      </a:endParaRPr>
                    </a:p>
                    <a:p>
                      <a:pPr marL="0" lvl="0" algn="l">
                        <a:buNone/>
                      </a:pPr>
                      <a:endParaRPr lang="en-US" sz="1500" b="0" i="0" u="none" strike="noStrike" kern="1200" noProof="0" dirty="0">
                        <a:solidFill>
                          <a:schemeClr val="dk1"/>
                        </a:solidFill>
                        <a:latin typeface="Calibri"/>
                      </a:endParaRPr>
                    </a:p>
                  </a:txBody>
                  <a:tcPr/>
                </a:tc>
                <a:extLst>
                  <a:ext uri="{0D108BD9-81ED-4DB2-BD59-A6C34878D82A}">
                    <a16:rowId xmlns="" xmlns:a16="http://schemas.microsoft.com/office/drawing/2014/main" val="246476937"/>
                  </a:ext>
                </a:extLst>
              </a:tr>
            </a:tbl>
          </a:graphicData>
        </a:graphic>
      </p:graphicFrame>
      <p:sp>
        <p:nvSpPr>
          <p:cNvPr id="5" name="TextBox 4">
            <a:extLst>
              <a:ext uri="{FF2B5EF4-FFF2-40B4-BE49-F238E27FC236}">
                <a16:creationId xmlns="" xmlns:a16="http://schemas.microsoft.com/office/drawing/2014/main" id="{ACD7124D-C0E1-41FF-B6E2-BEFAD3482543}"/>
              </a:ext>
            </a:extLst>
          </p:cNvPr>
          <p:cNvSpPr txBox="1"/>
          <p:nvPr/>
        </p:nvSpPr>
        <p:spPr>
          <a:xfrm>
            <a:off x="327802" y="1386491"/>
            <a:ext cx="3873261" cy="4768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u="sng" dirty="0">
                <a:latin typeface="Calibri" panose="020F0502020204030204" pitchFamily="34" charset="0"/>
                <a:cs typeface="Calibri" panose="020F0502020204030204" pitchFamily="34" charset="0"/>
              </a:rPr>
              <a:t>Before Covid</a:t>
            </a:r>
          </a:p>
        </p:txBody>
      </p:sp>
    </p:spTree>
    <p:extLst>
      <p:ext uri="{BB962C8B-B14F-4D97-AF65-F5344CB8AC3E}">
        <p14:creationId xmlns:p14="http://schemas.microsoft.com/office/powerpoint/2010/main" val="204794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 xmlns:a16="http://schemas.microsoft.com/office/drawing/2014/main" id="{BA3FA757-582C-4784-9652-151D7D1C18AA}"/>
              </a:ext>
            </a:extLst>
          </p:cNvPr>
          <p:cNvGraphicFramePr>
            <a:graphicFrameLocks noGrp="1"/>
          </p:cNvGraphicFramePr>
          <p:nvPr>
            <p:extLst>
              <p:ext uri="{D42A27DB-BD31-4B8C-83A1-F6EECF244321}">
                <p14:modId xmlns:p14="http://schemas.microsoft.com/office/powerpoint/2010/main" val="3101692548"/>
              </p:ext>
            </p:extLst>
          </p:nvPr>
        </p:nvGraphicFramePr>
        <p:xfrm>
          <a:off x="403411" y="784411"/>
          <a:ext cx="11389218" cy="2971800"/>
        </p:xfrm>
        <a:graphic>
          <a:graphicData uri="http://schemas.openxmlformats.org/drawingml/2006/table">
            <a:tbl>
              <a:tblPr firstRow="1" bandRow="1">
                <a:tableStyleId>{5C22544A-7EE6-4342-B048-85BDC9FD1C3A}</a:tableStyleId>
              </a:tblPr>
              <a:tblGrid>
                <a:gridCol w="1947020">
                  <a:extLst>
                    <a:ext uri="{9D8B030D-6E8A-4147-A177-3AD203B41FA5}">
                      <a16:colId xmlns="" xmlns:a16="http://schemas.microsoft.com/office/drawing/2014/main" val="779992798"/>
                    </a:ext>
                  </a:extLst>
                </a:gridCol>
                <a:gridCol w="1975036">
                  <a:extLst>
                    <a:ext uri="{9D8B030D-6E8A-4147-A177-3AD203B41FA5}">
                      <a16:colId xmlns="" xmlns:a16="http://schemas.microsoft.com/office/drawing/2014/main" val="3614750039"/>
                    </a:ext>
                  </a:extLst>
                </a:gridCol>
                <a:gridCol w="3347757">
                  <a:extLst>
                    <a:ext uri="{9D8B030D-6E8A-4147-A177-3AD203B41FA5}">
                      <a16:colId xmlns="" xmlns:a16="http://schemas.microsoft.com/office/drawing/2014/main" val="2855565819"/>
                    </a:ext>
                  </a:extLst>
                </a:gridCol>
                <a:gridCol w="4119405">
                  <a:extLst>
                    <a:ext uri="{9D8B030D-6E8A-4147-A177-3AD203B41FA5}">
                      <a16:colId xmlns="" xmlns:a16="http://schemas.microsoft.com/office/drawing/2014/main" val="3682448424"/>
                    </a:ext>
                  </a:extLst>
                </a:gridCol>
              </a:tblGrid>
              <a:tr h="294154">
                <a:tc>
                  <a:txBody>
                    <a:bodyPr/>
                    <a:lstStyle/>
                    <a:p>
                      <a:pPr lvl="0" algn="ctr">
                        <a:buNone/>
                      </a:pPr>
                      <a:r>
                        <a:rPr lang="en-US" sz="1500" b="1" i="0" u="sng" strike="noStrike" noProof="0" dirty="0">
                          <a:latin typeface="Calibri"/>
                        </a:rPr>
                        <a:t>Author</a:t>
                      </a:r>
                    </a:p>
                  </a:txBody>
                  <a:tcPr/>
                </a:tc>
                <a:tc>
                  <a:txBody>
                    <a:bodyPr/>
                    <a:lstStyle/>
                    <a:p>
                      <a:pPr lvl="0" algn="ctr">
                        <a:buNone/>
                      </a:pPr>
                      <a:r>
                        <a:rPr lang="en-US" sz="1500" b="1" u="sng" dirty="0">
                          <a:latin typeface="Calibri"/>
                        </a:rPr>
                        <a:t>Year of Publication</a:t>
                      </a:r>
                    </a:p>
                  </a:txBody>
                  <a:tcPr/>
                </a:tc>
                <a:tc>
                  <a:txBody>
                    <a:bodyPr/>
                    <a:lstStyle/>
                    <a:p>
                      <a:pPr lvl="0" algn="ctr">
                        <a:buNone/>
                      </a:pPr>
                      <a:r>
                        <a:rPr lang="en-US" sz="1500" b="1" u="sng" dirty="0">
                          <a:latin typeface="Calibri"/>
                        </a:rPr>
                        <a:t>Study Methodology and sample</a:t>
                      </a:r>
                    </a:p>
                  </a:txBody>
                  <a:tcPr/>
                </a:tc>
                <a:tc>
                  <a:txBody>
                    <a:bodyPr/>
                    <a:lstStyle/>
                    <a:p>
                      <a:pPr lvl="0" algn="ctr">
                        <a:buNone/>
                      </a:pPr>
                      <a:r>
                        <a:rPr lang="en-US" sz="1500" b="1" u="sng" kern="1200" noProof="0" dirty="0">
                          <a:solidFill>
                            <a:schemeClr val="lt1"/>
                          </a:solidFill>
                          <a:latin typeface="Calibri"/>
                          <a:ea typeface="+mn-ea"/>
                          <a:cs typeface="+mn-cs"/>
                        </a:rPr>
                        <a:t>Results</a:t>
                      </a:r>
                    </a:p>
                  </a:txBody>
                  <a:tcPr/>
                </a:tc>
                <a:extLst>
                  <a:ext uri="{0D108BD9-81ED-4DB2-BD59-A6C34878D82A}">
                    <a16:rowId xmlns="" xmlns:a16="http://schemas.microsoft.com/office/drawing/2014/main" val="659816549"/>
                  </a:ext>
                </a:extLst>
              </a:tr>
              <a:tr h="647559">
                <a:tc>
                  <a:txBody>
                    <a:bodyPr/>
                    <a:lstStyle/>
                    <a:p>
                      <a:pPr lvl="0" algn="just">
                        <a:buNone/>
                      </a:pPr>
                      <a:r>
                        <a:rPr lang="en-US" sz="1300" b="0" i="0" u="none" strike="noStrike" kern="1200" noProof="0" dirty="0">
                          <a:solidFill>
                            <a:schemeClr val="dk1"/>
                          </a:solidFill>
                          <a:latin typeface="Calibri"/>
                          <a:ea typeface="+mn-ea"/>
                          <a:cs typeface="+mn-cs"/>
                        </a:rPr>
                        <a:t>Niccolò Buetti et.al </a:t>
                      </a:r>
                      <a:endParaRPr lang="en-US" sz="1300" b="0" i="0" u="none" strike="noStrike" kern="1200">
                        <a:solidFill>
                          <a:schemeClr val="dk1"/>
                        </a:solidFill>
                        <a:latin typeface="Calibri"/>
                        <a:ea typeface="+mn-ea"/>
                        <a:cs typeface="+mn-cs"/>
                      </a:endParaRPr>
                    </a:p>
                  </a:txBody>
                  <a:tcPr/>
                </a:tc>
                <a:tc>
                  <a:txBody>
                    <a:bodyPr/>
                    <a:lstStyle/>
                    <a:p>
                      <a:pPr lvl="0" algn="just">
                        <a:buNone/>
                      </a:pPr>
                      <a:r>
                        <a:rPr lang="en-US" sz="1300" b="0" i="0" u="none" strike="noStrike" kern="1200" noProof="0" dirty="0">
                          <a:solidFill>
                            <a:schemeClr val="dk1"/>
                          </a:solidFill>
                          <a:latin typeface="Calibri"/>
                          <a:ea typeface="+mn-ea"/>
                          <a:cs typeface="+mn-cs"/>
                        </a:rPr>
                        <a:t>2021</a:t>
                      </a:r>
                    </a:p>
                  </a:txBody>
                  <a:tcPr/>
                </a:tc>
                <a:tc>
                  <a:txBody>
                    <a:bodyPr/>
                    <a:lstStyle/>
                    <a:p>
                      <a:pPr lvl="0" algn="just">
                        <a:lnSpc>
                          <a:spcPct val="100000"/>
                        </a:lnSpc>
                        <a:spcBef>
                          <a:spcPts val="0"/>
                        </a:spcBef>
                        <a:spcAft>
                          <a:spcPts val="0"/>
                        </a:spcAft>
                        <a:buNone/>
                      </a:pPr>
                      <a:r>
                        <a:rPr lang="en-US" sz="1300" b="0" i="0" u="none" strike="noStrike" kern="1200" noProof="0" dirty="0">
                          <a:solidFill>
                            <a:schemeClr val="dk1"/>
                          </a:solidFill>
                          <a:latin typeface="Calibri"/>
                          <a:ea typeface="+mn-ea"/>
                          <a:cs typeface="+mn-cs"/>
                        </a:rPr>
                        <a:t>matched case-cohort study; collected data from a large ICU</a:t>
                      </a:r>
                      <a:endParaRPr lang="en-US" sz="1300" b="0" i="0" u="none" strike="noStrike" kern="1200">
                        <a:solidFill>
                          <a:schemeClr val="dk1"/>
                        </a:solidFill>
                        <a:latin typeface="Calibri"/>
                        <a:ea typeface="+mn-ea"/>
                        <a:cs typeface="+mn-cs"/>
                      </a:endParaRPr>
                    </a:p>
                    <a:p>
                      <a:pPr lvl="0" algn="just">
                        <a:buNone/>
                      </a:pPr>
                      <a:r>
                        <a:rPr lang="en-US" sz="1300" b="0" i="0" u="none" strike="noStrike" kern="1200" noProof="0" dirty="0">
                          <a:solidFill>
                            <a:schemeClr val="dk1"/>
                          </a:solidFill>
                          <a:latin typeface="Calibri"/>
                          <a:ea typeface="+mn-ea"/>
                          <a:cs typeface="+mn-cs"/>
                        </a:rPr>
                        <a:t>cohort in France. Critically ill COVID-19 patients were matched with similar non-COVID-19 patients</a:t>
                      </a:r>
                      <a:endParaRPr lang="en-US" sz="1300" b="0" i="0" u="none" strike="noStrike" kern="1200">
                        <a:solidFill>
                          <a:schemeClr val="dk1"/>
                        </a:solidFill>
                        <a:latin typeface="Calibri"/>
                        <a:ea typeface="+mn-ea"/>
                        <a:cs typeface="+mn-cs"/>
                      </a:endParaRPr>
                    </a:p>
                  </a:txBody>
                  <a:tcPr/>
                </a:tc>
                <a:tc>
                  <a:txBody>
                    <a:bodyPr/>
                    <a:lstStyle/>
                    <a:p>
                      <a:pPr lvl="0" algn="just">
                        <a:lnSpc>
                          <a:spcPct val="100000"/>
                        </a:lnSpc>
                        <a:spcBef>
                          <a:spcPts val="0"/>
                        </a:spcBef>
                        <a:spcAft>
                          <a:spcPts val="0"/>
                        </a:spcAft>
                        <a:buNone/>
                      </a:pPr>
                      <a:r>
                        <a:rPr lang="en-US" sz="1300" b="0" i="0" u="none" strike="noStrike" kern="1200" noProof="0" dirty="0">
                          <a:solidFill>
                            <a:schemeClr val="dk1"/>
                          </a:solidFill>
                          <a:latin typeface="Calibri"/>
                          <a:ea typeface="+mn-ea"/>
                          <a:cs typeface="+mn-cs"/>
                        </a:rPr>
                        <a:t>the ICU-BSI risk was higher for COVID-19 than non-COVID-19 critically ill patients after seven days of ICU stay</a:t>
                      </a:r>
                      <a:endParaRPr lang="en-US" sz="1300" b="0" i="0" u="none" strike="noStrike" kern="1200">
                        <a:solidFill>
                          <a:schemeClr val="dk1"/>
                        </a:solidFill>
                        <a:latin typeface="Calibri"/>
                        <a:ea typeface="+mn-ea"/>
                        <a:cs typeface="+mn-cs"/>
                      </a:endParaRPr>
                    </a:p>
                  </a:txBody>
                  <a:tcPr/>
                </a:tc>
                <a:extLst>
                  <a:ext uri="{0D108BD9-81ED-4DB2-BD59-A6C34878D82A}">
                    <a16:rowId xmlns="" xmlns:a16="http://schemas.microsoft.com/office/drawing/2014/main" val="34581215"/>
                  </a:ext>
                </a:extLst>
              </a:tr>
              <a:tr h="672466">
                <a:tc>
                  <a:txBody>
                    <a:bodyPr/>
                    <a:lstStyle/>
                    <a:p>
                      <a:pPr lvl="0" algn="just">
                        <a:buNone/>
                      </a:pPr>
                      <a:r>
                        <a:rPr lang="en-US" sz="1300" b="0" i="0" u="none" strike="noStrike" kern="1200" noProof="0" dirty="0">
                          <a:solidFill>
                            <a:schemeClr val="dk1"/>
                          </a:solidFill>
                          <a:latin typeface="Calibri"/>
                          <a:ea typeface="+mn-ea"/>
                          <a:cs typeface="+mn-cs"/>
                        </a:rPr>
                        <a:t>Giacomo </a:t>
                      </a:r>
                      <a:r>
                        <a:rPr lang="en-US" sz="1300" b="0" i="0" u="none" strike="noStrike" kern="1200" noProof="0" dirty="0" err="1">
                          <a:solidFill>
                            <a:schemeClr val="dk1"/>
                          </a:solidFill>
                          <a:latin typeface="Calibri"/>
                          <a:ea typeface="+mn-ea"/>
                          <a:cs typeface="+mn-cs"/>
                        </a:rPr>
                        <a:t>Grasselli</a:t>
                      </a:r>
                      <a:r>
                        <a:rPr lang="en-US" sz="1300" b="0" i="0" u="none" strike="noStrike" kern="1200" noProof="0" dirty="0">
                          <a:solidFill>
                            <a:schemeClr val="dk1"/>
                          </a:solidFill>
                          <a:latin typeface="Calibri"/>
                          <a:ea typeface="+mn-ea"/>
                          <a:cs typeface="+mn-cs"/>
                        </a:rPr>
                        <a:t> et.al</a:t>
                      </a:r>
                      <a:endParaRPr lang="en-US" sz="1300" b="0" i="0" u="none" strike="noStrike" kern="1200">
                        <a:solidFill>
                          <a:schemeClr val="dk1"/>
                        </a:solidFill>
                        <a:latin typeface="Calibri"/>
                        <a:ea typeface="+mn-ea"/>
                        <a:cs typeface="+mn-cs"/>
                      </a:endParaRPr>
                    </a:p>
                  </a:txBody>
                  <a:tcPr/>
                </a:tc>
                <a:tc>
                  <a:txBody>
                    <a:bodyPr/>
                    <a:lstStyle/>
                    <a:p>
                      <a:pPr lvl="0" algn="just">
                        <a:buNone/>
                      </a:pPr>
                      <a:r>
                        <a:rPr lang="en-US" sz="1300" b="0" i="0" u="none" strike="noStrike" kern="1200" dirty="0" smtClean="0">
                          <a:solidFill>
                            <a:schemeClr val="dk1"/>
                          </a:solidFill>
                          <a:latin typeface="Calibri"/>
                          <a:ea typeface="+mn-ea"/>
                          <a:cs typeface="+mn-cs"/>
                        </a:rPr>
                        <a:t>2020</a:t>
                      </a:r>
                      <a:endParaRPr lang="en-US" sz="1300" b="0" i="0" u="none" strike="noStrike" kern="1200" dirty="0">
                        <a:solidFill>
                          <a:schemeClr val="dk1"/>
                        </a:solidFill>
                        <a:latin typeface="Calibri"/>
                        <a:ea typeface="+mn-ea"/>
                        <a:cs typeface="+mn-cs"/>
                      </a:endParaRPr>
                    </a:p>
                  </a:txBody>
                  <a:tcPr/>
                </a:tc>
                <a:tc>
                  <a:txBody>
                    <a:bodyPr/>
                    <a:lstStyle/>
                    <a:p>
                      <a:pPr lvl="0" algn="just">
                        <a:lnSpc>
                          <a:spcPct val="100000"/>
                        </a:lnSpc>
                        <a:spcBef>
                          <a:spcPts val="0"/>
                        </a:spcBef>
                        <a:spcAft>
                          <a:spcPts val="0"/>
                        </a:spcAft>
                        <a:buNone/>
                      </a:pPr>
                      <a:r>
                        <a:rPr lang="en-US" sz="1300" b="0" i="0" u="none" strike="noStrike" kern="1200" noProof="0" dirty="0">
                          <a:solidFill>
                            <a:schemeClr val="dk1"/>
                          </a:solidFill>
                          <a:latin typeface="Calibri"/>
                          <a:ea typeface="+mn-ea"/>
                          <a:cs typeface="+mn-cs"/>
                        </a:rPr>
                        <a:t>retrospective analysis; collected</a:t>
                      </a:r>
                      <a:endParaRPr lang="en-US" sz="1300" b="0" i="0" u="none" strike="noStrike" kern="1200">
                        <a:solidFill>
                          <a:schemeClr val="dk1"/>
                        </a:solidFill>
                        <a:latin typeface="Calibri"/>
                        <a:ea typeface="+mn-ea"/>
                        <a:cs typeface="+mn-cs"/>
                      </a:endParaRPr>
                    </a:p>
                    <a:p>
                      <a:pPr lvl="0" algn="just">
                        <a:buNone/>
                      </a:pPr>
                      <a:r>
                        <a:rPr lang="en-US" sz="1300" b="0" i="0" u="none" strike="noStrike" kern="1200" noProof="0" dirty="0">
                          <a:solidFill>
                            <a:schemeClr val="dk1"/>
                          </a:solidFill>
                          <a:latin typeface="Calibri"/>
                          <a:ea typeface="+mn-ea"/>
                          <a:cs typeface="+mn-cs"/>
                        </a:rPr>
                        <a:t>data including adult patients with severe COVID-19</a:t>
                      </a:r>
                      <a:endParaRPr lang="en-US" sz="1300" b="0" i="0" u="none" strike="noStrike" kern="1200">
                        <a:solidFill>
                          <a:schemeClr val="dk1"/>
                        </a:solidFill>
                        <a:latin typeface="Calibri"/>
                        <a:ea typeface="+mn-ea"/>
                        <a:cs typeface="+mn-cs"/>
                      </a:endParaRPr>
                    </a:p>
                  </a:txBody>
                  <a:tcPr/>
                </a:tc>
                <a:tc>
                  <a:txBody>
                    <a:bodyPr/>
                    <a:lstStyle/>
                    <a:p>
                      <a:pPr lvl="0" algn="just">
                        <a:lnSpc>
                          <a:spcPct val="100000"/>
                        </a:lnSpc>
                        <a:spcBef>
                          <a:spcPts val="0"/>
                        </a:spcBef>
                        <a:spcAft>
                          <a:spcPts val="0"/>
                        </a:spcAft>
                        <a:buNone/>
                      </a:pPr>
                      <a:r>
                        <a:rPr lang="en-US" sz="1300" b="0" i="0" u="none" strike="noStrike" kern="1200" noProof="0" dirty="0">
                          <a:solidFill>
                            <a:schemeClr val="dk1"/>
                          </a:solidFill>
                          <a:latin typeface="Calibri"/>
                          <a:ea typeface="+mn-ea"/>
                          <a:cs typeface="+mn-cs"/>
                        </a:rPr>
                        <a:t>Critically ill patients with COVID-19 are at high risk of Hospital acquired infections. </a:t>
                      </a:r>
                      <a:r>
                        <a:rPr lang="en-US" sz="1300" b="0" i="0" u="none" strike="noStrike" kern="1200" noProof="0" dirty="0">
                          <a:solidFill>
                            <a:schemeClr val="dk1"/>
                          </a:solidFill>
                          <a:latin typeface="Calibri"/>
                        </a:rPr>
                        <a:t>Hospital acquired multidrug-resistant [MDR] bacteria. Ventilator associated pneumonia</a:t>
                      </a:r>
                      <a:endParaRPr lang="en-US" sz="1300" b="0" i="0" u="none" strike="noStrike" kern="1200">
                        <a:solidFill>
                          <a:schemeClr val="dk1"/>
                        </a:solidFill>
                        <a:latin typeface="Calibri"/>
                        <a:ea typeface="+mn-ea"/>
                        <a:cs typeface="+mn-cs"/>
                      </a:endParaRPr>
                    </a:p>
                  </a:txBody>
                  <a:tcPr/>
                </a:tc>
                <a:extLst>
                  <a:ext uri="{0D108BD9-81ED-4DB2-BD59-A6C34878D82A}">
                    <a16:rowId xmlns="" xmlns:a16="http://schemas.microsoft.com/office/drawing/2014/main" val="1768460815"/>
                  </a:ext>
                </a:extLst>
              </a:tr>
              <a:tr h="722277">
                <a:tc>
                  <a:txBody>
                    <a:bodyPr/>
                    <a:lstStyle/>
                    <a:p>
                      <a:pPr lvl="0" algn="just">
                        <a:buNone/>
                      </a:pPr>
                      <a:r>
                        <a:rPr lang="en-US" sz="1300" b="0" i="0" u="none" strike="noStrike" kern="1200" noProof="0" dirty="0">
                          <a:solidFill>
                            <a:schemeClr val="dk1"/>
                          </a:solidFill>
                          <a:latin typeface="Calibri"/>
                          <a:ea typeface="+mn-ea"/>
                          <a:cs typeface="+mn-cs"/>
                        </a:rPr>
                        <a:t>Xu </a:t>
                      </a:r>
                      <a:r>
                        <a:rPr lang="en-US" sz="1300" b="0" i="0" u="none" strike="noStrike" kern="1200" noProof="0" dirty="0" err="1">
                          <a:solidFill>
                            <a:schemeClr val="dk1"/>
                          </a:solidFill>
                          <a:latin typeface="Calibri"/>
                          <a:ea typeface="+mn-ea"/>
                          <a:cs typeface="+mn-cs"/>
                        </a:rPr>
                        <a:t>Xiaominga</a:t>
                      </a:r>
                      <a:r>
                        <a:rPr lang="en-US" sz="1300" b="0" i="0" u="none" strike="noStrike" kern="1200" noProof="0" dirty="0">
                          <a:solidFill>
                            <a:schemeClr val="dk1"/>
                          </a:solidFill>
                          <a:latin typeface="Calibri"/>
                          <a:ea typeface="+mn-ea"/>
                          <a:cs typeface="+mn-cs"/>
                        </a:rPr>
                        <a:t> </a:t>
                      </a:r>
                      <a:endParaRPr lang="en-US" sz="1300" b="0" i="0" u="none" strike="noStrike" kern="1200">
                        <a:solidFill>
                          <a:schemeClr val="dk1"/>
                        </a:solidFill>
                        <a:latin typeface="Calibri"/>
                        <a:ea typeface="+mn-ea"/>
                        <a:cs typeface="+mn-cs"/>
                      </a:endParaRPr>
                    </a:p>
                  </a:txBody>
                  <a:tcPr/>
                </a:tc>
                <a:tc>
                  <a:txBody>
                    <a:bodyPr/>
                    <a:lstStyle/>
                    <a:p>
                      <a:pPr lvl="0" algn="just">
                        <a:buNone/>
                      </a:pPr>
                      <a:r>
                        <a:rPr lang="en-US" sz="1300" b="0" i="0" u="none" strike="noStrike" kern="1200" dirty="0">
                          <a:solidFill>
                            <a:schemeClr val="dk1"/>
                          </a:solidFill>
                          <a:latin typeface="Calibri"/>
                          <a:ea typeface="+mn-ea"/>
                          <a:cs typeface="+mn-cs"/>
                        </a:rPr>
                        <a:t>2020</a:t>
                      </a:r>
                    </a:p>
                  </a:txBody>
                  <a:tcPr/>
                </a:tc>
                <a:tc>
                  <a:txBody>
                    <a:bodyPr/>
                    <a:lstStyle/>
                    <a:p>
                      <a:pPr lvl="0" algn="just">
                        <a:buNone/>
                      </a:pPr>
                      <a:r>
                        <a:rPr lang="en-US" sz="1300" b="0" i="0" u="none" strike="noStrike" kern="1200" noProof="0" dirty="0">
                          <a:solidFill>
                            <a:schemeClr val="dk1"/>
                          </a:solidFill>
                          <a:latin typeface="Calibri"/>
                          <a:ea typeface="+mn-ea"/>
                          <a:cs typeface="+mn-cs"/>
                        </a:rPr>
                        <a:t>Cross sectional study; An online survey</a:t>
                      </a:r>
                      <a:endParaRPr lang="en-US" sz="1300" b="0" i="0" u="none" strike="noStrike" kern="1200">
                        <a:solidFill>
                          <a:schemeClr val="dk1"/>
                        </a:solidFill>
                        <a:latin typeface="Calibri"/>
                        <a:ea typeface="+mn-ea"/>
                        <a:cs typeface="+mn-cs"/>
                      </a:endParaRPr>
                    </a:p>
                  </a:txBody>
                  <a:tcPr/>
                </a:tc>
                <a:tc>
                  <a:txBody>
                    <a:bodyPr/>
                    <a:lstStyle/>
                    <a:p>
                      <a:pPr lvl="0" algn="just">
                        <a:lnSpc>
                          <a:spcPct val="100000"/>
                        </a:lnSpc>
                        <a:spcBef>
                          <a:spcPts val="0"/>
                        </a:spcBef>
                        <a:spcAft>
                          <a:spcPts val="0"/>
                        </a:spcAft>
                        <a:buNone/>
                      </a:pPr>
                      <a:r>
                        <a:rPr lang="en-US" sz="1300" b="0" i="0" u="none" strike="noStrike" kern="1200" noProof="0" dirty="0">
                          <a:solidFill>
                            <a:schemeClr val="dk1"/>
                          </a:solidFill>
                          <a:latin typeface="Calibri"/>
                          <a:ea typeface="+mn-ea"/>
                          <a:cs typeface="+mn-cs"/>
                        </a:rPr>
                        <a:t>The prevalence of depression, anxiety, somatic symptoms, and SSI were 30.2%, 20.7%, 46.2%, and 6.5%, respectively. There were a high level of psychological impact and SSI among hospital workers</a:t>
                      </a:r>
                      <a:endParaRPr lang="en-US" sz="1300" b="0" i="0" u="none" strike="noStrike" kern="1200">
                        <a:solidFill>
                          <a:schemeClr val="dk1"/>
                        </a:solidFill>
                        <a:latin typeface="Calibri"/>
                        <a:ea typeface="+mn-ea"/>
                        <a:cs typeface="+mn-cs"/>
                      </a:endParaRPr>
                    </a:p>
                  </a:txBody>
                  <a:tcPr/>
                </a:tc>
                <a:extLst>
                  <a:ext uri="{0D108BD9-81ED-4DB2-BD59-A6C34878D82A}">
                    <a16:rowId xmlns="" xmlns:a16="http://schemas.microsoft.com/office/drawing/2014/main" val="3033518987"/>
                  </a:ext>
                </a:extLst>
              </a:tr>
            </a:tbl>
          </a:graphicData>
        </a:graphic>
      </p:graphicFrame>
      <p:sp>
        <p:nvSpPr>
          <p:cNvPr id="5" name="TextBox 4">
            <a:extLst>
              <a:ext uri="{FF2B5EF4-FFF2-40B4-BE49-F238E27FC236}">
                <a16:creationId xmlns="" xmlns:a16="http://schemas.microsoft.com/office/drawing/2014/main" id="{F776ACBA-79A9-4C25-91E0-31EF033FE984}"/>
              </a:ext>
            </a:extLst>
          </p:cNvPr>
          <p:cNvSpPr txBox="1"/>
          <p:nvPr/>
        </p:nvSpPr>
        <p:spPr>
          <a:xfrm>
            <a:off x="398930" y="354106"/>
            <a:ext cx="114053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u="sng" dirty="0">
                <a:latin typeface="Calibri"/>
                <a:cs typeface="Calibri"/>
              </a:rPr>
              <a:t>After Covid</a:t>
            </a:r>
          </a:p>
        </p:txBody>
      </p:sp>
      <p:sp>
        <p:nvSpPr>
          <p:cNvPr id="6" name="TextBox 5">
            <a:extLst>
              <a:ext uri="{FF2B5EF4-FFF2-40B4-BE49-F238E27FC236}">
                <a16:creationId xmlns="" xmlns:a16="http://schemas.microsoft.com/office/drawing/2014/main" id="{E871FA9B-866C-4046-9170-701B09405E7D}"/>
              </a:ext>
            </a:extLst>
          </p:cNvPr>
          <p:cNvSpPr txBox="1"/>
          <p:nvPr/>
        </p:nvSpPr>
        <p:spPr>
          <a:xfrm>
            <a:off x="398930" y="3637430"/>
            <a:ext cx="1140534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u="sng" dirty="0">
                <a:latin typeface="Calibri"/>
                <a:cs typeface="Calibri"/>
              </a:rPr>
              <a:t>Technology that can be used to reduce harm and ensure patient safety</a:t>
            </a:r>
            <a:endParaRPr lang="en-US" sz="2000" u="sng"/>
          </a:p>
        </p:txBody>
      </p:sp>
      <p:graphicFrame>
        <p:nvGraphicFramePr>
          <p:cNvPr id="7" name="Table 7">
            <a:extLst>
              <a:ext uri="{FF2B5EF4-FFF2-40B4-BE49-F238E27FC236}">
                <a16:creationId xmlns="" xmlns:a16="http://schemas.microsoft.com/office/drawing/2014/main" id="{5402BC78-7F77-4870-BAAD-61C37A1993DB}"/>
              </a:ext>
            </a:extLst>
          </p:cNvPr>
          <p:cNvGraphicFramePr>
            <a:graphicFrameLocks noGrp="1"/>
          </p:cNvGraphicFramePr>
          <p:nvPr>
            <p:extLst>
              <p:ext uri="{D42A27DB-BD31-4B8C-83A1-F6EECF244321}">
                <p14:modId xmlns:p14="http://schemas.microsoft.com/office/powerpoint/2010/main" val="2355039261"/>
              </p:ext>
            </p:extLst>
          </p:nvPr>
        </p:nvGraphicFramePr>
        <p:xfrm>
          <a:off x="403412" y="4000500"/>
          <a:ext cx="11460384" cy="2667000"/>
        </p:xfrm>
        <a:graphic>
          <a:graphicData uri="http://schemas.openxmlformats.org/drawingml/2006/table">
            <a:tbl>
              <a:tblPr firstRow="1" bandRow="1">
                <a:tableStyleId>{5C22544A-7EE6-4342-B048-85BDC9FD1C3A}</a:tableStyleId>
              </a:tblPr>
              <a:tblGrid>
                <a:gridCol w="1947020">
                  <a:extLst>
                    <a:ext uri="{9D8B030D-6E8A-4147-A177-3AD203B41FA5}">
                      <a16:colId xmlns="" xmlns:a16="http://schemas.microsoft.com/office/drawing/2014/main" val="1178205715"/>
                    </a:ext>
                  </a:extLst>
                </a:gridCol>
                <a:gridCol w="2045073">
                  <a:extLst>
                    <a:ext uri="{9D8B030D-6E8A-4147-A177-3AD203B41FA5}">
                      <a16:colId xmlns="" xmlns:a16="http://schemas.microsoft.com/office/drawing/2014/main" val="3318516749"/>
                    </a:ext>
                  </a:extLst>
                </a:gridCol>
                <a:gridCol w="3263713">
                  <a:extLst>
                    <a:ext uri="{9D8B030D-6E8A-4147-A177-3AD203B41FA5}">
                      <a16:colId xmlns="" xmlns:a16="http://schemas.microsoft.com/office/drawing/2014/main" val="1495088956"/>
                    </a:ext>
                  </a:extLst>
                </a:gridCol>
                <a:gridCol w="4204578">
                  <a:extLst>
                    <a:ext uri="{9D8B030D-6E8A-4147-A177-3AD203B41FA5}">
                      <a16:colId xmlns="" xmlns:a16="http://schemas.microsoft.com/office/drawing/2014/main" val="3863088344"/>
                    </a:ext>
                  </a:extLst>
                </a:gridCol>
              </a:tblGrid>
              <a:tr h="294153">
                <a:tc>
                  <a:txBody>
                    <a:bodyPr/>
                    <a:lstStyle/>
                    <a:p>
                      <a:pPr lvl="0" algn="ctr">
                        <a:buNone/>
                      </a:pPr>
                      <a:r>
                        <a:rPr lang="en-US" sz="1400" b="1" i="0" u="sng" strike="noStrike" noProof="0" dirty="0">
                          <a:latin typeface="Garamond"/>
                        </a:rPr>
                        <a:t>Author</a:t>
                      </a:r>
                    </a:p>
                  </a:txBody>
                  <a:tcPr/>
                </a:tc>
                <a:tc>
                  <a:txBody>
                    <a:bodyPr/>
                    <a:lstStyle/>
                    <a:p>
                      <a:pPr lvl="0" algn="ctr">
                        <a:buNone/>
                      </a:pPr>
                      <a:r>
                        <a:rPr lang="en-US" sz="1400" b="1" u="sng" dirty="0"/>
                        <a:t>Year of Publication</a:t>
                      </a:r>
                    </a:p>
                  </a:txBody>
                  <a:tcPr/>
                </a:tc>
                <a:tc>
                  <a:txBody>
                    <a:bodyPr/>
                    <a:lstStyle/>
                    <a:p>
                      <a:pPr lvl="0" algn="ctr">
                        <a:buNone/>
                      </a:pPr>
                      <a:r>
                        <a:rPr lang="en-US" sz="1400" b="1" u="sng" dirty="0"/>
                        <a:t>Study Methodology and sample</a:t>
                      </a:r>
                    </a:p>
                  </a:txBody>
                  <a:tcPr/>
                </a:tc>
                <a:tc>
                  <a:txBody>
                    <a:bodyPr/>
                    <a:lstStyle/>
                    <a:p>
                      <a:pPr lvl="0" algn="ctr" defTabSz="914400">
                        <a:buNone/>
                      </a:pPr>
                      <a:r>
                        <a:rPr lang="en-US" sz="1400" b="1" u="sng" kern="1200" noProof="0" dirty="0">
                          <a:solidFill>
                            <a:schemeClr val="lt1"/>
                          </a:solidFill>
                          <a:latin typeface="+mn-lt"/>
                          <a:ea typeface="+mn-ea"/>
                          <a:cs typeface="+mn-cs"/>
                        </a:rPr>
                        <a:t>Results</a:t>
                      </a:r>
                      <a:endParaRPr lang="en-US" sz="1400" b="1" i="0" u="sng" strike="noStrike" kern="1200" noProof="0" dirty="0">
                        <a:solidFill>
                          <a:schemeClr val="lt1"/>
                        </a:solidFill>
                        <a:latin typeface="+mn-lt"/>
                        <a:ea typeface="+mn-ea"/>
                        <a:cs typeface="+mn-cs"/>
                      </a:endParaRPr>
                    </a:p>
                  </a:txBody>
                  <a:tcPr/>
                </a:tc>
                <a:extLst>
                  <a:ext uri="{0D108BD9-81ED-4DB2-BD59-A6C34878D82A}">
                    <a16:rowId xmlns="" xmlns:a16="http://schemas.microsoft.com/office/drawing/2014/main" val="263575601"/>
                  </a:ext>
                </a:extLst>
              </a:tr>
              <a:tr h="1027538">
                <a:tc>
                  <a:txBody>
                    <a:bodyPr/>
                    <a:lstStyle/>
                    <a:p>
                      <a:pPr marL="0" lvl="0" algn="just" rtl="0" eaLnBrk="1" latinLnBrk="0" hangingPunct="1">
                        <a:buNone/>
                      </a:pPr>
                      <a:r>
                        <a:rPr lang="en-US" sz="1300" b="0" i="0" u="none" strike="noStrike" kern="1200" noProof="0" dirty="0">
                          <a:solidFill>
                            <a:schemeClr val="dk1"/>
                          </a:solidFill>
                          <a:latin typeface="Calibri"/>
                          <a:ea typeface="+mn-ea"/>
                          <a:cs typeface="+mn-cs"/>
                        </a:rPr>
                        <a:t>Kristine M. Thompson et.al </a:t>
                      </a:r>
                      <a:endParaRPr lang="en-US" sz="1300" b="0" i="0" u="none" strike="noStrike" kern="1200">
                        <a:solidFill>
                          <a:schemeClr val="dk1"/>
                        </a:solidFill>
                        <a:latin typeface="Calibri"/>
                        <a:ea typeface="+mn-ea"/>
                        <a:cs typeface="+mn-cs"/>
                      </a:endParaRPr>
                    </a:p>
                  </a:txBody>
                  <a:tcPr/>
                </a:tc>
                <a:tc>
                  <a:txBody>
                    <a:bodyPr/>
                    <a:lstStyle/>
                    <a:p>
                      <a:pPr marL="0" lvl="0" algn="just" defTabSz="914400">
                        <a:buNone/>
                      </a:pPr>
                      <a:r>
                        <a:rPr lang="en-US" sz="1300" b="0" i="0" u="none" strike="noStrike" kern="1200" noProof="0" dirty="0">
                          <a:solidFill>
                            <a:schemeClr val="dk1"/>
                          </a:solidFill>
                          <a:latin typeface="Calibri"/>
                          <a:ea typeface="+mn-ea"/>
                          <a:cs typeface="+mn-cs"/>
                        </a:rPr>
                        <a:t>2018</a:t>
                      </a:r>
                    </a:p>
                  </a:txBody>
                  <a:tcPr/>
                </a:tc>
                <a:tc>
                  <a:txBody>
                    <a:bodyPr/>
                    <a:lstStyle/>
                    <a:p>
                      <a:pPr lvl="0" algn="just">
                        <a:lnSpc>
                          <a:spcPct val="100000"/>
                        </a:lnSpc>
                        <a:spcBef>
                          <a:spcPts val="0"/>
                        </a:spcBef>
                        <a:spcAft>
                          <a:spcPts val="0"/>
                        </a:spcAft>
                        <a:buNone/>
                      </a:pPr>
                      <a:r>
                        <a:rPr lang="en-US" sz="1300" b="0" i="0" u="none" strike="noStrike" kern="1200" noProof="0" dirty="0">
                          <a:latin typeface="Calibri"/>
                        </a:rPr>
                        <a:t>Intervention based study. All inpatient nursing units at a large academic medical center with recognition as a Magnet organization. Also had existing technology in the form of computerized physician order entry.</a:t>
                      </a:r>
                      <a:endParaRPr lang="en-US" sz="1300" dirty="0">
                        <a:latin typeface="Calibri"/>
                      </a:endParaRPr>
                    </a:p>
                  </a:txBody>
                  <a:tcPr/>
                </a:tc>
                <a:tc>
                  <a:txBody>
                    <a:bodyPr/>
                    <a:lstStyle/>
                    <a:p>
                      <a:pPr marL="0" lvl="0" algn="just" rtl="0" eaLnBrk="1" latinLnBrk="0" hangingPunct="1">
                        <a:lnSpc>
                          <a:spcPct val="100000"/>
                        </a:lnSpc>
                        <a:spcBef>
                          <a:spcPts val="0"/>
                        </a:spcBef>
                        <a:spcAft>
                          <a:spcPts val="0"/>
                        </a:spcAft>
                        <a:buNone/>
                      </a:pPr>
                      <a:r>
                        <a:rPr lang="en-US" sz="1300" b="0" i="0" u="none" strike="noStrike" kern="1200" noProof="0" dirty="0">
                          <a:solidFill>
                            <a:schemeClr val="dk1"/>
                          </a:solidFill>
                          <a:latin typeface="Calibri"/>
                          <a:ea typeface="+mn-ea"/>
                          <a:cs typeface="+mn-cs"/>
                        </a:rPr>
                        <a:t>After the BCMA technology was introduced, reported medication administration errors decreased by 43.5%. </a:t>
                      </a:r>
                      <a:r>
                        <a:rPr lang="en-US" sz="1300" b="0" i="0" u="none" strike="noStrike" kern="1200" noProof="0" dirty="0">
                          <a:latin typeface="Calibri"/>
                        </a:rPr>
                        <a:t>the rate of harmful medication errors decreased from 0.65 per100,000 medications preintervention to 0.29 per 100,000 medications postintervention. This resulted in a 55.4% decrease in actual patient harm events.</a:t>
                      </a:r>
                      <a:endParaRPr lang="en-US" sz="1300">
                        <a:latin typeface="Calibri"/>
                      </a:endParaRPr>
                    </a:p>
                  </a:txBody>
                  <a:tcPr/>
                </a:tc>
                <a:extLst>
                  <a:ext uri="{0D108BD9-81ED-4DB2-BD59-A6C34878D82A}">
                    <a16:rowId xmlns="" xmlns:a16="http://schemas.microsoft.com/office/drawing/2014/main" val="3243703492"/>
                  </a:ext>
                </a:extLst>
              </a:tr>
              <a:tr h="321879">
                <a:tc>
                  <a:txBody>
                    <a:bodyPr/>
                    <a:lstStyle/>
                    <a:p>
                      <a:pPr lvl="0" algn="just">
                        <a:buNone/>
                      </a:pPr>
                      <a:r>
                        <a:rPr lang="en-US" sz="1300" b="0" i="0" u="none" strike="noStrike" kern="1200" noProof="0" dirty="0">
                          <a:solidFill>
                            <a:schemeClr val="dk1"/>
                          </a:solidFill>
                          <a:latin typeface="Garamond"/>
                          <a:ea typeface="+mn-ea"/>
                          <a:cs typeface="+mn-cs"/>
                        </a:rPr>
                        <a:t>Yasser K. Alotaibi </a:t>
                      </a:r>
                      <a:endParaRPr lang="en-US" sz="1300" b="0" i="0" u="none" strike="noStrike" kern="1200" dirty="0">
                        <a:solidFill>
                          <a:schemeClr val="dk1"/>
                        </a:solidFill>
                        <a:latin typeface="Garamond"/>
                        <a:ea typeface="+mn-ea"/>
                        <a:cs typeface="+mn-cs"/>
                      </a:endParaRPr>
                    </a:p>
                  </a:txBody>
                  <a:tcPr/>
                </a:tc>
                <a:tc>
                  <a:txBody>
                    <a:bodyPr/>
                    <a:lstStyle/>
                    <a:p>
                      <a:pPr lvl="0" algn="just">
                        <a:buNone/>
                      </a:pPr>
                      <a:r>
                        <a:rPr lang="en-US" sz="1300" b="0" i="0" u="none" strike="noStrike" kern="1200" noProof="0" dirty="0">
                          <a:solidFill>
                            <a:schemeClr val="dk1"/>
                          </a:solidFill>
                          <a:latin typeface="Garamond"/>
                          <a:ea typeface="+mn-ea"/>
                          <a:cs typeface="+mn-cs"/>
                        </a:rPr>
                        <a:t>2017</a:t>
                      </a:r>
                    </a:p>
                  </a:txBody>
                  <a:tcPr/>
                </a:tc>
                <a:tc>
                  <a:txBody>
                    <a:bodyPr/>
                    <a:lstStyle/>
                    <a:p>
                      <a:pPr algn="just"/>
                      <a:r>
                        <a:rPr lang="en-US" sz="1300" b="0" i="0" u="none" strike="noStrike" kern="1200" dirty="0">
                          <a:solidFill>
                            <a:schemeClr val="dk1"/>
                          </a:solidFill>
                          <a:latin typeface="Garamond"/>
                          <a:ea typeface="+mn-ea"/>
                          <a:cs typeface="+mn-cs"/>
                        </a:rPr>
                        <a:t>Descriptive Study</a:t>
                      </a:r>
                    </a:p>
                  </a:txBody>
                  <a:tcPr/>
                </a:tc>
                <a:tc>
                  <a:txBody>
                    <a:bodyPr/>
                    <a:lstStyle/>
                    <a:p>
                      <a:pPr lvl="0" algn="just">
                        <a:lnSpc>
                          <a:spcPct val="100000"/>
                        </a:lnSpc>
                        <a:spcBef>
                          <a:spcPts val="0"/>
                        </a:spcBef>
                        <a:spcAft>
                          <a:spcPts val="0"/>
                        </a:spcAft>
                        <a:buNone/>
                      </a:pPr>
                      <a:r>
                        <a:rPr lang="en-US" sz="1300" b="0" i="0" u="none" strike="noStrike" kern="1200" noProof="0" dirty="0">
                          <a:solidFill>
                            <a:schemeClr val="dk1"/>
                          </a:solidFill>
                          <a:latin typeface="Garamond"/>
                          <a:ea typeface="+mn-ea"/>
                          <a:cs typeface="+mn-cs"/>
                        </a:rPr>
                        <a:t>There is substantial evidence that implementing an electronic medical record reduces medical errors and improves patient’s safety. Computerized physician order entry and CDS are probably one of the most beneficial health information</a:t>
                      </a:r>
                      <a:endParaRPr lang="en-US" sz="1300" b="0" i="0" u="none" strike="noStrike" kern="1200" dirty="0">
                        <a:solidFill>
                          <a:schemeClr val="dk1"/>
                        </a:solidFill>
                        <a:latin typeface="Garamond"/>
                        <a:ea typeface="+mn-ea"/>
                        <a:cs typeface="+mn-cs"/>
                      </a:endParaRPr>
                    </a:p>
                    <a:p>
                      <a:pPr lvl="0" algn="just">
                        <a:buNone/>
                      </a:pPr>
                      <a:r>
                        <a:rPr lang="en-US" sz="1300" b="0" i="0" u="none" strike="noStrike" kern="1200" noProof="0" dirty="0">
                          <a:solidFill>
                            <a:schemeClr val="dk1"/>
                          </a:solidFill>
                          <a:latin typeface="Garamond"/>
                          <a:ea typeface="+mn-ea"/>
                          <a:cs typeface="+mn-cs"/>
                        </a:rPr>
                        <a:t>technologies for improving patient safety</a:t>
                      </a:r>
                      <a:endParaRPr lang="en-US" sz="1300" b="0" i="0" u="none" strike="noStrike" kern="1200" dirty="0">
                        <a:solidFill>
                          <a:schemeClr val="dk1"/>
                        </a:solidFill>
                        <a:latin typeface="Garamond"/>
                        <a:ea typeface="+mn-ea"/>
                        <a:cs typeface="+mn-cs"/>
                      </a:endParaRPr>
                    </a:p>
                  </a:txBody>
                  <a:tcPr/>
                </a:tc>
                <a:extLst>
                  <a:ext uri="{0D108BD9-81ED-4DB2-BD59-A6C34878D82A}">
                    <a16:rowId xmlns="" xmlns:a16="http://schemas.microsoft.com/office/drawing/2014/main" val="2424276350"/>
                  </a:ext>
                </a:extLst>
              </a:tr>
            </a:tbl>
          </a:graphicData>
        </a:graphic>
      </p:graphicFrame>
    </p:spTree>
    <p:extLst>
      <p:ext uri="{BB962C8B-B14F-4D97-AF65-F5344CB8AC3E}">
        <p14:creationId xmlns:p14="http://schemas.microsoft.com/office/powerpoint/2010/main" val="248269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 xmlns:a16="http://schemas.microsoft.com/office/drawing/2014/main" id="{282E2A95-1A08-4118-83C6-B1CA5648E0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2FFEFC7E-85EE-4AC9-A351-FBEB13A1D62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5534" y="237744"/>
            <a:ext cx="2926080"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 xmlns:a16="http://schemas.microsoft.com/office/drawing/2014/main" id="{CB2511BB-FC4C-45F3-94EB-661D6806C9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9100" y="413053"/>
            <a:ext cx="2616201" cy="606459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6EEBECE-EEC9-494B-9876-6048A34AF55A}"/>
              </a:ext>
            </a:extLst>
          </p:cNvPr>
          <p:cNvSpPr>
            <a:spLocks noGrp="1"/>
          </p:cNvSpPr>
          <p:nvPr>
            <p:ph type="title"/>
          </p:nvPr>
        </p:nvSpPr>
        <p:spPr>
          <a:xfrm>
            <a:off x="557720" y="612843"/>
            <a:ext cx="2312480" cy="446386"/>
          </a:xfrm>
        </p:spPr>
        <p:txBody>
          <a:bodyPr anchor="b">
            <a:noAutofit/>
          </a:bodyPr>
          <a:lstStyle/>
          <a:p>
            <a:pPr algn="ctr"/>
            <a:r>
              <a:rPr lang="en-US" sz="3500" b="1" u="sng" dirty="0"/>
              <a:t>Results</a:t>
            </a:r>
            <a:endParaRPr lang="en-US" sz="3500" b="1" dirty="0"/>
          </a:p>
        </p:txBody>
      </p:sp>
      <p:sp>
        <p:nvSpPr>
          <p:cNvPr id="3" name="Content Placeholder 2">
            <a:extLst>
              <a:ext uri="{FF2B5EF4-FFF2-40B4-BE49-F238E27FC236}">
                <a16:creationId xmlns="" xmlns:a16="http://schemas.microsoft.com/office/drawing/2014/main" id="{0D86978E-2F89-4A90-8864-8728FF807639}"/>
              </a:ext>
            </a:extLst>
          </p:cNvPr>
          <p:cNvSpPr>
            <a:spLocks noGrp="1"/>
          </p:cNvSpPr>
          <p:nvPr>
            <p:ph idx="1"/>
          </p:nvPr>
        </p:nvSpPr>
        <p:spPr>
          <a:xfrm>
            <a:off x="423249" y="1477461"/>
            <a:ext cx="2626243" cy="4862725"/>
          </a:xfrm>
        </p:spPr>
        <p:txBody>
          <a:bodyPr vert="horz" lIns="91440" tIns="45720" rIns="91440" bIns="45720" rtlCol="0" anchor="t">
            <a:normAutofit/>
          </a:bodyPr>
          <a:lstStyle/>
          <a:p>
            <a:pPr algn="just"/>
            <a:r>
              <a:rPr lang="en-US" sz="1600" dirty="0">
                <a:solidFill>
                  <a:schemeClr val="tx1">
                    <a:lumMod val="85000"/>
                    <a:lumOff val="15000"/>
                  </a:schemeClr>
                </a:solidFill>
                <a:latin typeface="Calibri"/>
                <a:cs typeface="Calibri"/>
              </a:rPr>
              <a:t>From the literatures, it was found that:</a:t>
            </a:r>
          </a:p>
          <a:p>
            <a:pPr algn="just">
              <a:buClr>
                <a:srgbClr val="262626"/>
              </a:buClr>
              <a:buFont typeface="Wingdings" pitchFamily="18" charset="0"/>
              <a:buChar char="q"/>
            </a:pPr>
            <a:r>
              <a:rPr lang="en-US" sz="1600" dirty="0">
                <a:latin typeface="Calibri"/>
                <a:cs typeface="Calibri"/>
              </a:rPr>
              <a:t>Before</a:t>
            </a:r>
            <a:r>
              <a:rPr lang="en-US" sz="1600" dirty="0">
                <a:solidFill>
                  <a:schemeClr val="tx1">
                    <a:lumMod val="85000"/>
                    <a:lumOff val="15000"/>
                  </a:schemeClr>
                </a:solidFill>
                <a:latin typeface="Calibri"/>
                <a:cs typeface="Calibri"/>
              </a:rPr>
              <a:t> covid pandemic, medication error was more prominent in causing patient harm</a:t>
            </a:r>
          </a:p>
          <a:p>
            <a:pPr algn="just">
              <a:buFont typeface="Wingdings" pitchFamily="18" charset="0"/>
              <a:buChar char="q"/>
            </a:pPr>
            <a:r>
              <a:rPr lang="en-US" sz="1600" dirty="0">
                <a:solidFill>
                  <a:schemeClr val="tx1">
                    <a:lumMod val="85000"/>
                    <a:lumOff val="15000"/>
                  </a:schemeClr>
                </a:solidFill>
                <a:latin typeface="Calibri"/>
                <a:cs typeface="Calibri"/>
              </a:rPr>
              <a:t>After covid pandemic, hospital acquired infection (HAI)</a:t>
            </a:r>
            <a:r>
              <a:rPr lang="en-US" sz="1600" dirty="0">
                <a:solidFill>
                  <a:schemeClr val="tx1">
                    <a:lumMod val="85000"/>
                    <a:lumOff val="15000"/>
                  </a:schemeClr>
                </a:solidFill>
                <a:latin typeface="Calibri"/>
                <a:ea typeface="+mn-lt"/>
                <a:cs typeface="+mn-lt"/>
              </a:rPr>
              <a:t> is  more prominent in causing patient harm.</a:t>
            </a:r>
          </a:p>
          <a:p>
            <a:pPr algn="just">
              <a:buClr>
                <a:srgbClr val="262626"/>
              </a:buClr>
              <a:buFont typeface="Wingdings" pitchFamily="18" charset="0"/>
              <a:buChar char="q"/>
            </a:pPr>
            <a:r>
              <a:rPr lang="en-US" sz="1600" dirty="0">
                <a:solidFill>
                  <a:schemeClr val="tx1">
                    <a:lumMod val="85000"/>
                    <a:lumOff val="15000"/>
                  </a:schemeClr>
                </a:solidFill>
                <a:latin typeface="Calibri"/>
                <a:cs typeface="Calibri"/>
              </a:rPr>
              <a:t>Other Patient safety issues include: Diagnostic errors, Unsafe surgical care procedures, unsafe injection practices, radiation errors, sepsis.</a:t>
            </a:r>
          </a:p>
          <a:p>
            <a:pPr marL="0" indent="0" algn="just">
              <a:buNone/>
            </a:pPr>
            <a:endParaRPr lang="en-US" sz="1600" dirty="0">
              <a:solidFill>
                <a:schemeClr val="tx1">
                  <a:lumMod val="85000"/>
                  <a:lumOff val="15000"/>
                </a:schemeClr>
              </a:solidFill>
              <a:latin typeface="Calibri"/>
              <a:cs typeface="Calibri"/>
            </a:endParaRPr>
          </a:p>
          <a:p>
            <a:pPr marL="0" indent="0" algn="just">
              <a:buNone/>
            </a:pPr>
            <a:endParaRPr lang="en-US" sz="1600" dirty="0">
              <a:solidFill>
                <a:schemeClr val="tx1">
                  <a:lumMod val="85000"/>
                  <a:lumOff val="15000"/>
                </a:schemeClr>
              </a:solidFill>
              <a:latin typeface="Calibri"/>
              <a:cs typeface="Calibri"/>
            </a:endParaRPr>
          </a:p>
          <a:p>
            <a:pPr marL="0" indent="0" algn="just">
              <a:buNone/>
            </a:pPr>
            <a:endParaRPr lang="en-US" sz="1600" dirty="0">
              <a:solidFill>
                <a:schemeClr val="tx1">
                  <a:lumMod val="85000"/>
                  <a:lumOff val="15000"/>
                </a:schemeClr>
              </a:solidFill>
              <a:latin typeface="Calibri"/>
              <a:cs typeface="Calibri"/>
            </a:endParaRPr>
          </a:p>
        </p:txBody>
      </p:sp>
      <p:sp>
        <p:nvSpPr>
          <p:cNvPr id="28" name="Rectangle 27">
            <a:extLst>
              <a:ext uri="{FF2B5EF4-FFF2-40B4-BE49-F238E27FC236}">
                <a16:creationId xmlns="" xmlns:a16="http://schemas.microsoft.com/office/drawing/2014/main" id="{68DC0EC7-60EA-4BD3-BC04-D547DE1B28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69764" y="413053"/>
            <a:ext cx="8212114" cy="6064596"/>
          </a:xfrm>
          <a:prstGeom prst="rect">
            <a:avLst/>
          </a:prstGeom>
          <a:noFill/>
          <a:ln w="6350" cap="sq" cmpd="sng" algn="ctr">
            <a:solidFill>
              <a:srgbClr val="404040"/>
            </a:solidFill>
            <a:prstDash val="solid"/>
            <a:miter lim="800000"/>
          </a:ln>
          <a:effectLst/>
        </p:spPr>
      </p:sp>
      <p:pic>
        <p:nvPicPr>
          <p:cNvPr id="6" name="Picture 6" descr="Diagram, schematic&#10;&#10;Description automatically generated">
            <a:extLst>
              <a:ext uri="{FF2B5EF4-FFF2-40B4-BE49-F238E27FC236}">
                <a16:creationId xmlns="" xmlns:a16="http://schemas.microsoft.com/office/drawing/2014/main" id="{1DF4026C-0AF3-422D-A9CF-B4FFE73835DA}"/>
              </a:ext>
            </a:extLst>
          </p:cNvPr>
          <p:cNvPicPr>
            <a:picLocks noChangeAspect="1"/>
          </p:cNvPicPr>
          <p:nvPr/>
        </p:nvPicPr>
        <p:blipFill>
          <a:blip r:embed="rId2"/>
          <a:stretch>
            <a:fillRect/>
          </a:stretch>
        </p:blipFill>
        <p:spPr>
          <a:xfrm>
            <a:off x="5224401" y="1263398"/>
            <a:ext cx="5134449" cy="5121612"/>
          </a:xfrm>
          <a:prstGeom prst="rect">
            <a:avLst/>
          </a:prstGeom>
        </p:spPr>
      </p:pic>
      <p:sp>
        <p:nvSpPr>
          <p:cNvPr id="4" name="TextBox 3">
            <a:extLst>
              <a:ext uri="{FF2B5EF4-FFF2-40B4-BE49-F238E27FC236}">
                <a16:creationId xmlns="" xmlns:a16="http://schemas.microsoft.com/office/drawing/2014/main" id="{614E36B7-0DC8-442C-8F34-1193C0637BD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a:p>
        </p:txBody>
      </p:sp>
      <p:sp>
        <p:nvSpPr>
          <p:cNvPr id="7" name="TextBox 6">
            <a:extLst>
              <a:ext uri="{FF2B5EF4-FFF2-40B4-BE49-F238E27FC236}">
                <a16:creationId xmlns="" xmlns:a16="http://schemas.microsoft.com/office/drawing/2014/main" id="{A8C6781F-C25A-4A6E-8E90-2A6B0CC1B5B5}"/>
              </a:ext>
            </a:extLst>
          </p:cNvPr>
          <p:cNvSpPr txBox="1"/>
          <p:nvPr/>
        </p:nvSpPr>
        <p:spPr>
          <a:xfrm>
            <a:off x="3749488" y="533400"/>
            <a:ext cx="7640168" cy="7302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600"/>
              </a:spcAft>
            </a:pPr>
            <a:r>
              <a:rPr lang="en-US" sz="2000" b="1" dirty="0">
                <a:solidFill>
                  <a:schemeClr val="bg1"/>
                </a:solidFill>
                <a:latin typeface="Calibri"/>
                <a:cs typeface="Calibri"/>
              </a:rPr>
              <a:t>Rise in need of Patient Safety- </a:t>
            </a:r>
            <a:r>
              <a:rPr lang="en-US" sz="2000" dirty="0">
                <a:solidFill>
                  <a:schemeClr val="bg1"/>
                </a:solidFill>
                <a:latin typeface="Calibri"/>
                <a:cs typeface="Calibri"/>
              </a:rPr>
              <a:t>Because of the following challenges faced in hospital , there is need of patient safety</a:t>
            </a:r>
            <a:endParaRPr lang="en-US"/>
          </a:p>
        </p:txBody>
      </p:sp>
    </p:spTree>
    <p:extLst>
      <p:ext uri="{BB962C8B-B14F-4D97-AF65-F5344CB8AC3E}">
        <p14:creationId xmlns:p14="http://schemas.microsoft.com/office/powerpoint/2010/main" val="10416766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90E816C5-2849-4ADC-940D-35FDEC3E485A}"/>
              </a:ext>
            </a:extLst>
          </p:cNvPr>
          <p:cNvSpPr txBox="1"/>
          <p:nvPr/>
        </p:nvSpPr>
        <p:spPr>
          <a:xfrm>
            <a:off x="600635" y="499782"/>
            <a:ext cx="5387788" cy="4462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300" b="1" u="sng" dirty="0"/>
              <a:t>Impact of Covid-19 on patient safety</a:t>
            </a:r>
            <a:endParaRPr lang="en-US" sz="2300" dirty="0"/>
          </a:p>
        </p:txBody>
      </p:sp>
      <p:pic>
        <p:nvPicPr>
          <p:cNvPr id="47" name="Picture 47" descr="Text&#10;&#10;Description automatically generated">
            <a:extLst>
              <a:ext uri="{FF2B5EF4-FFF2-40B4-BE49-F238E27FC236}">
                <a16:creationId xmlns="" xmlns:a16="http://schemas.microsoft.com/office/drawing/2014/main" id="{4666825B-5F5E-47F6-B764-42DE4A907F49}"/>
              </a:ext>
            </a:extLst>
          </p:cNvPr>
          <p:cNvPicPr>
            <a:picLocks noChangeAspect="1"/>
          </p:cNvPicPr>
          <p:nvPr/>
        </p:nvPicPr>
        <p:blipFill>
          <a:blip r:embed="rId2"/>
          <a:stretch>
            <a:fillRect/>
          </a:stretch>
        </p:blipFill>
        <p:spPr>
          <a:xfrm>
            <a:off x="510988" y="1130222"/>
            <a:ext cx="5813611" cy="50233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1" name="Text Placeholder 50">
            <a:extLst>
              <a:ext uri="{FF2B5EF4-FFF2-40B4-BE49-F238E27FC236}">
                <a16:creationId xmlns="" xmlns:a16="http://schemas.microsoft.com/office/drawing/2014/main" id="{4E9ABABD-DF37-489B-B297-11B0CC852C45}"/>
              </a:ext>
            </a:extLst>
          </p:cNvPr>
          <p:cNvSpPr>
            <a:spLocks noGrp="1"/>
          </p:cNvSpPr>
          <p:nvPr>
            <p:ph type="body" sz="quarter" idx="3"/>
          </p:nvPr>
        </p:nvSpPr>
        <p:spPr>
          <a:xfrm>
            <a:off x="6636242" y="380468"/>
            <a:ext cx="4988410" cy="684903"/>
          </a:xfrm>
        </p:spPr>
        <p:txBody>
          <a:bodyPr>
            <a:normAutofit/>
          </a:bodyPr>
          <a:lstStyle/>
          <a:p>
            <a:pPr algn="ctr"/>
            <a:r>
              <a:rPr lang="en-US" sz="2300" u="sng" dirty="0"/>
              <a:t>Technology to ensure patient safety</a:t>
            </a:r>
          </a:p>
        </p:txBody>
      </p:sp>
      <p:graphicFrame>
        <p:nvGraphicFramePr>
          <p:cNvPr id="53" name="Table 53">
            <a:extLst>
              <a:ext uri="{FF2B5EF4-FFF2-40B4-BE49-F238E27FC236}">
                <a16:creationId xmlns="" xmlns:a16="http://schemas.microsoft.com/office/drawing/2014/main" id="{C7494CAE-8F61-4E8D-950C-196A0480BE47}"/>
              </a:ext>
            </a:extLst>
          </p:cNvPr>
          <p:cNvGraphicFramePr>
            <a:graphicFrameLocks noGrp="1"/>
          </p:cNvGraphicFramePr>
          <p:nvPr>
            <p:ph sz="quarter" idx="4"/>
            <p:extLst>
              <p:ext uri="{D42A27DB-BD31-4B8C-83A1-F6EECF244321}">
                <p14:modId xmlns:p14="http://schemas.microsoft.com/office/powerpoint/2010/main" val="2992635387"/>
              </p:ext>
            </p:extLst>
          </p:nvPr>
        </p:nvGraphicFramePr>
        <p:xfrm>
          <a:off x="6465793" y="1077745"/>
          <a:ext cx="5329307" cy="5128331"/>
        </p:xfrm>
        <a:graphic>
          <a:graphicData uri="http://schemas.openxmlformats.org/drawingml/2006/table">
            <a:tbl>
              <a:tblPr firstRow="1" bandRow="1">
                <a:tableStyleId>{5C22544A-7EE6-4342-B048-85BDC9FD1C3A}</a:tableStyleId>
              </a:tblPr>
              <a:tblGrid>
                <a:gridCol w="2146431">
                  <a:extLst>
                    <a:ext uri="{9D8B030D-6E8A-4147-A177-3AD203B41FA5}">
                      <a16:colId xmlns="" xmlns:a16="http://schemas.microsoft.com/office/drawing/2014/main" val="2356877671"/>
                    </a:ext>
                  </a:extLst>
                </a:gridCol>
                <a:gridCol w="3182876">
                  <a:extLst>
                    <a:ext uri="{9D8B030D-6E8A-4147-A177-3AD203B41FA5}">
                      <a16:colId xmlns="" xmlns:a16="http://schemas.microsoft.com/office/drawing/2014/main" val="3286421567"/>
                    </a:ext>
                  </a:extLst>
                </a:gridCol>
              </a:tblGrid>
              <a:tr h="601135">
                <a:tc>
                  <a:txBody>
                    <a:bodyPr/>
                    <a:lstStyle/>
                    <a:p>
                      <a:pPr algn="ctr"/>
                      <a:r>
                        <a:rPr lang="en-US" dirty="0"/>
                        <a:t>Technology</a:t>
                      </a:r>
                    </a:p>
                  </a:txBody>
                  <a:tcPr/>
                </a:tc>
                <a:tc>
                  <a:txBody>
                    <a:bodyPr/>
                    <a:lstStyle/>
                    <a:p>
                      <a:pPr algn="ctr"/>
                      <a:r>
                        <a:rPr lang="en-US" dirty="0"/>
                        <a:t>Used against Errors</a:t>
                      </a:r>
                    </a:p>
                  </a:txBody>
                  <a:tcPr/>
                </a:tc>
                <a:extLst>
                  <a:ext uri="{0D108BD9-81ED-4DB2-BD59-A6C34878D82A}">
                    <a16:rowId xmlns="" xmlns:a16="http://schemas.microsoft.com/office/drawing/2014/main" val="3458305465"/>
                  </a:ext>
                </a:extLst>
              </a:tr>
              <a:tr h="498502">
                <a:tc>
                  <a:txBody>
                    <a:bodyPr/>
                    <a:lstStyle/>
                    <a:p>
                      <a:pPr lvl="0" algn="ctr">
                        <a:buNone/>
                      </a:pPr>
                      <a:r>
                        <a:rPr lang="en-US" sz="1300" b="0" i="0" u="none" strike="noStrike" noProof="0" dirty="0">
                          <a:latin typeface="Calibri"/>
                        </a:rPr>
                        <a:t>Computerized physician order entry (</a:t>
                      </a:r>
                      <a:r>
                        <a:rPr lang="en-US" sz="1300" b="0" i="0" u="none" strike="noStrike" noProof="0" dirty="0" smtClean="0">
                          <a:latin typeface="Calibri"/>
                        </a:rPr>
                        <a:t>CPOE)</a:t>
                      </a:r>
                      <a:endParaRPr lang="en-US" sz="1300" dirty="0">
                        <a:latin typeface="Calibri"/>
                      </a:endParaRPr>
                    </a:p>
                  </a:txBody>
                  <a:tcPr/>
                </a:tc>
                <a:tc>
                  <a:txBody>
                    <a:bodyPr/>
                    <a:lstStyle/>
                    <a:p>
                      <a:pPr lvl="0" algn="just">
                        <a:buNone/>
                      </a:pPr>
                      <a:r>
                        <a:rPr lang="en-US" sz="1300" b="0" i="0" u="none" strike="noStrike" noProof="0" dirty="0">
                          <a:latin typeface="Calibri"/>
                        </a:rPr>
                        <a:t>Reduction in the rate of medication errors.</a:t>
                      </a:r>
                      <a:endParaRPr lang="en-US" sz="1300" dirty="0">
                        <a:latin typeface="Calibri"/>
                      </a:endParaRPr>
                    </a:p>
                  </a:txBody>
                  <a:tcPr/>
                </a:tc>
                <a:extLst>
                  <a:ext uri="{0D108BD9-81ED-4DB2-BD59-A6C34878D82A}">
                    <a16:rowId xmlns="" xmlns:a16="http://schemas.microsoft.com/office/drawing/2014/main" val="3626769329"/>
                  </a:ext>
                </a:extLst>
              </a:tr>
              <a:tr h="689105">
                <a:tc>
                  <a:txBody>
                    <a:bodyPr/>
                    <a:lstStyle/>
                    <a:p>
                      <a:pPr lvl="0" algn="ctr">
                        <a:buNone/>
                      </a:pPr>
                      <a:r>
                        <a:rPr lang="en-US" sz="1300" b="0" i="0" u="none" strike="noStrike" noProof="0" dirty="0">
                          <a:latin typeface="Calibri"/>
                        </a:rPr>
                        <a:t>B</a:t>
                      </a:r>
                      <a:r>
                        <a:rPr lang="en-US" sz="1300" b="0" i="0" u="none" strike="noStrike" kern="1200" noProof="0" dirty="0">
                          <a:solidFill>
                            <a:schemeClr val="dk1"/>
                          </a:solidFill>
                          <a:latin typeface="Calibri"/>
                          <a:ea typeface="+mn-ea"/>
                          <a:cs typeface="+mn-cs"/>
                        </a:rPr>
                        <a:t>ar code medication administration (BCMA)</a:t>
                      </a:r>
                      <a:endParaRPr lang="en-US" sz="1300" b="0" i="0" u="none" strike="noStrike" kern="1200" dirty="0">
                        <a:solidFill>
                          <a:schemeClr val="dk1"/>
                        </a:solidFill>
                        <a:latin typeface="Calibri"/>
                        <a:ea typeface="+mn-ea"/>
                        <a:cs typeface="+mn-cs"/>
                      </a:endParaRPr>
                    </a:p>
                  </a:txBody>
                  <a:tcPr/>
                </a:tc>
                <a:tc>
                  <a:txBody>
                    <a:bodyPr/>
                    <a:lstStyle/>
                    <a:p>
                      <a:pPr lvl="0" algn="just">
                        <a:lnSpc>
                          <a:spcPct val="100000"/>
                        </a:lnSpc>
                        <a:spcBef>
                          <a:spcPts val="0"/>
                        </a:spcBef>
                        <a:spcAft>
                          <a:spcPts val="0"/>
                        </a:spcAft>
                        <a:buNone/>
                      </a:pPr>
                      <a:r>
                        <a:rPr lang="en-US" sz="1300" b="0" i="0" u="none" strike="noStrike" noProof="0" dirty="0">
                          <a:latin typeface="Calibri"/>
                        </a:rPr>
                        <a:t>Reduction </a:t>
                      </a:r>
                      <a:r>
                        <a:rPr lang="en-US" sz="1300" b="0" i="0" u="none" strike="noStrike" noProof="0" dirty="0" smtClean="0">
                          <a:latin typeface="Calibri"/>
                        </a:rPr>
                        <a:t>in</a:t>
                      </a:r>
                      <a:r>
                        <a:rPr lang="en-US" sz="1300" b="0" i="0" u="none" strike="noStrike" baseline="0" noProof="0" dirty="0" smtClean="0">
                          <a:latin typeface="Calibri"/>
                        </a:rPr>
                        <a:t> </a:t>
                      </a:r>
                      <a:r>
                        <a:rPr lang="en-US" sz="1300" b="0" i="0" u="none" strike="noStrike" noProof="0" dirty="0" smtClean="0">
                          <a:latin typeface="Calibri"/>
                        </a:rPr>
                        <a:t>medication </a:t>
                      </a:r>
                      <a:r>
                        <a:rPr lang="en-US" sz="1300" b="0" i="0" u="none" strike="noStrike" noProof="0" dirty="0">
                          <a:latin typeface="Calibri"/>
                        </a:rPr>
                        <a:t>errors &amp; adverse drug reactions. Reduction in mislabeled laboratory specimens.</a:t>
                      </a:r>
                      <a:endParaRPr lang="en-US" sz="1300" dirty="0">
                        <a:latin typeface="Calibri"/>
                      </a:endParaRPr>
                    </a:p>
                  </a:txBody>
                  <a:tcPr/>
                </a:tc>
                <a:extLst>
                  <a:ext uri="{0D108BD9-81ED-4DB2-BD59-A6C34878D82A}">
                    <a16:rowId xmlns="" xmlns:a16="http://schemas.microsoft.com/office/drawing/2014/main" val="3755509579"/>
                  </a:ext>
                </a:extLst>
              </a:tr>
              <a:tr h="703767">
                <a:tc>
                  <a:txBody>
                    <a:bodyPr/>
                    <a:lstStyle/>
                    <a:p>
                      <a:pPr lvl="0" algn="ctr">
                        <a:buNone/>
                      </a:pPr>
                      <a:r>
                        <a:rPr lang="en-US" sz="1300" b="0" i="0" u="none" strike="noStrike" kern="1200" noProof="0" dirty="0">
                          <a:solidFill>
                            <a:schemeClr val="dk1"/>
                          </a:solidFill>
                          <a:latin typeface="Calibri"/>
                          <a:ea typeface="+mn-ea"/>
                          <a:cs typeface="+mn-cs"/>
                        </a:rPr>
                        <a:t>Clinical Decision support (CDS)</a:t>
                      </a:r>
                      <a:endParaRPr lang="en-US" sz="1300" b="0" i="0" u="none" strike="noStrike" kern="1200" dirty="0">
                        <a:solidFill>
                          <a:schemeClr val="dk1"/>
                        </a:solidFill>
                        <a:latin typeface="Calibri"/>
                        <a:ea typeface="+mn-ea"/>
                        <a:cs typeface="+mn-cs"/>
                      </a:endParaRPr>
                    </a:p>
                  </a:txBody>
                  <a:tcPr/>
                </a:tc>
                <a:tc>
                  <a:txBody>
                    <a:bodyPr/>
                    <a:lstStyle/>
                    <a:p>
                      <a:pPr lvl="0" algn="just">
                        <a:lnSpc>
                          <a:spcPct val="100000"/>
                        </a:lnSpc>
                        <a:spcBef>
                          <a:spcPts val="0"/>
                        </a:spcBef>
                        <a:spcAft>
                          <a:spcPts val="0"/>
                        </a:spcAft>
                        <a:buNone/>
                      </a:pPr>
                      <a:r>
                        <a:rPr lang="en-US" sz="1300" b="0" i="0" u="none" strike="noStrike" kern="1200" noProof="0" dirty="0">
                          <a:solidFill>
                            <a:schemeClr val="dk1"/>
                          </a:solidFill>
                          <a:latin typeface="Calibri"/>
                          <a:ea typeface="+mn-ea"/>
                          <a:cs typeface="+mn-cs"/>
                        </a:rPr>
                        <a:t>Improvement in process adherence, medication ordering, vaccination, lab ordering and clinical outcomes.</a:t>
                      </a:r>
                      <a:endParaRPr lang="en-US" sz="1300" b="0" i="0" u="none" strike="noStrike" kern="1200" dirty="0">
                        <a:solidFill>
                          <a:schemeClr val="dk1"/>
                        </a:solidFill>
                        <a:latin typeface="Calibri"/>
                        <a:ea typeface="+mn-ea"/>
                        <a:cs typeface="+mn-cs"/>
                      </a:endParaRPr>
                    </a:p>
                  </a:txBody>
                  <a:tcPr/>
                </a:tc>
                <a:extLst>
                  <a:ext uri="{0D108BD9-81ED-4DB2-BD59-A6C34878D82A}">
                    <a16:rowId xmlns="" xmlns:a16="http://schemas.microsoft.com/office/drawing/2014/main" val="3611151427"/>
                  </a:ext>
                </a:extLst>
              </a:tr>
              <a:tr h="586473">
                <a:tc>
                  <a:txBody>
                    <a:bodyPr/>
                    <a:lstStyle/>
                    <a:p>
                      <a:pPr lvl="0" algn="ctr">
                        <a:buNone/>
                      </a:pPr>
                      <a:r>
                        <a:rPr lang="en-US" sz="1300" b="0" i="0" u="none" strike="noStrike" kern="1200" noProof="0" dirty="0">
                          <a:solidFill>
                            <a:schemeClr val="dk1"/>
                          </a:solidFill>
                          <a:latin typeface="Calibri"/>
                          <a:ea typeface="+mn-ea"/>
                          <a:cs typeface="+mn-cs"/>
                        </a:rPr>
                        <a:t>Telemedicine - virtual visits</a:t>
                      </a:r>
                      <a:endParaRPr lang="en-US" sz="1300" b="0" i="0" u="none" strike="noStrike" kern="1200" dirty="0">
                        <a:solidFill>
                          <a:schemeClr val="dk1"/>
                        </a:solidFill>
                        <a:latin typeface="Calibri"/>
                        <a:ea typeface="+mn-ea"/>
                        <a:cs typeface="+mn-cs"/>
                      </a:endParaRPr>
                    </a:p>
                  </a:txBody>
                  <a:tcPr/>
                </a:tc>
                <a:tc>
                  <a:txBody>
                    <a:bodyPr/>
                    <a:lstStyle/>
                    <a:p>
                      <a:pPr lvl="0" algn="just">
                        <a:buNone/>
                      </a:pPr>
                      <a:r>
                        <a:rPr lang="en-US" sz="1300" b="0" i="0" u="none" strike="noStrike" kern="1200" noProof="0" dirty="0">
                          <a:solidFill>
                            <a:schemeClr val="dk1"/>
                          </a:solidFill>
                          <a:latin typeface="Calibri"/>
                          <a:ea typeface="+mn-ea"/>
                          <a:cs typeface="+mn-cs"/>
                        </a:rPr>
                        <a:t>Improved clinical outcomes. Used in providing clinical care</a:t>
                      </a:r>
                      <a:endParaRPr lang="en-US" sz="1300" b="0" i="0" u="none" strike="noStrike" kern="1200" dirty="0">
                        <a:solidFill>
                          <a:schemeClr val="dk1"/>
                        </a:solidFill>
                        <a:latin typeface="Calibri"/>
                        <a:ea typeface="+mn-ea"/>
                        <a:cs typeface="+mn-cs"/>
                      </a:endParaRPr>
                    </a:p>
                  </a:txBody>
                  <a:tcPr/>
                </a:tc>
                <a:extLst>
                  <a:ext uri="{0D108BD9-81ED-4DB2-BD59-A6C34878D82A}">
                    <a16:rowId xmlns="" xmlns:a16="http://schemas.microsoft.com/office/drawing/2014/main" val="3782434959"/>
                  </a:ext>
                </a:extLst>
              </a:tr>
              <a:tr h="689105">
                <a:tc>
                  <a:txBody>
                    <a:bodyPr/>
                    <a:lstStyle/>
                    <a:p>
                      <a:pPr lvl="0" algn="ctr">
                        <a:buNone/>
                      </a:pPr>
                      <a:r>
                        <a:rPr lang="en-US" sz="1300" b="0" i="0" u="none" strike="noStrike" kern="1200" noProof="0" dirty="0">
                          <a:solidFill>
                            <a:schemeClr val="dk1"/>
                          </a:solidFill>
                          <a:latin typeface="Calibri"/>
                          <a:ea typeface="+mn-ea"/>
                          <a:cs typeface="+mn-cs"/>
                        </a:rPr>
                        <a:t>Electronic Medical Record EMR</a:t>
                      </a:r>
                      <a:endParaRPr lang="en-US" sz="1300" b="0" i="0" u="none" strike="noStrike" kern="1200" dirty="0">
                        <a:solidFill>
                          <a:schemeClr val="dk1"/>
                        </a:solidFill>
                        <a:latin typeface="Calibri"/>
                        <a:ea typeface="+mn-ea"/>
                        <a:cs typeface="+mn-cs"/>
                      </a:endParaRPr>
                    </a:p>
                  </a:txBody>
                  <a:tcPr/>
                </a:tc>
                <a:tc>
                  <a:txBody>
                    <a:bodyPr/>
                    <a:lstStyle/>
                    <a:p>
                      <a:pPr lvl="0" algn="just">
                        <a:lnSpc>
                          <a:spcPct val="100000"/>
                        </a:lnSpc>
                        <a:spcBef>
                          <a:spcPts val="0"/>
                        </a:spcBef>
                        <a:spcAft>
                          <a:spcPts val="0"/>
                        </a:spcAft>
                        <a:buNone/>
                      </a:pPr>
                      <a:r>
                        <a:rPr lang="en-US" sz="1300" b="0" i="0" u="none" strike="noStrike" kern="1200" noProof="0" dirty="0" smtClean="0">
                          <a:solidFill>
                            <a:schemeClr val="dk1"/>
                          </a:solidFill>
                          <a:latin typeface="Calibri"/>
                          <a:ea typeface="+mn-ea"/>
                          <a:cs typeface="+mn-cs"/>
                        </a:rPr>
                        <a:t>Reduction </a:t>
                      </a:r>
                      <a:r>
                        <a:rPr lang="en-US" sz="1300" b="0" i="0" u="none" strike="noStrike" kern="1200" noProof="0" dirty="0">
                          <a:solidFill>
                            <a:schemeClr val="dk1"/>
                          </a:solidFill>
                          <a:latin typeface="Calibri"/>
                          <a:ea typeface="+mn-ea"/>
                          <a:cs typeface="+mn-cs"/>
                        </a:rPr>
                        <a:t>in Medication errors.</a:t>
                      </a:r>
                      <a:endParaRPr lang="en-US" sz="1300" b="0" i="0" u="none" strike="noStrike" kern="1200" dirty="0">
                        <a:solidFill>
                          <a:schemeClr val="dk1"/>
                        </a:solidFill>
                        <a:latin typeface="Calibri"/>
                        <a:ea typeface="+mn-ea"/>
                        <a:cs typeface="+mn-cs"/>
                      </a:endParaRPr>
                    </a:p>
                    <a:p>
                      <a:pPr lvl="0" algn="just">
                        <a:buNone/>
                      </a:pPr>
                      <a:r>
                        <a:rPr lang="en-US" sz="1300" b="0" i="0" u="none" strike="noStrike" kern="1200" noProof="0" dirty="0">
                          <a:solidFill>
                            <a:schemeClr val="dk1"/>
                          </a:solidFill>
                          <a:latin typeface="Calibri"/>
                          <a:ea typeface="+mn-ea"/>
                          <a:cs typeface="+mn-cs"/>
                        </a:rPr>
                        <a:t>Reduction in Adverse drug reactions.</a:t>
                      </a:r>
                      <a:endParaRPr lang="en-US" sz="1300" b="0" i="0" u="none" strike="noStrike" kern="1200" dirty="0">
                        <a:solidFill>
                          <a:schemeClr val="dk1"/>
                        </a:solidFill>
                        <a:latin typeface="Calibri"/>
                        <a:ea typeface="+mn-ea"/>
                        <a:cs typeface="+mn-cs"/>
                      </a:endParaRPr>
                    </a:p>
                  </a:txBody>
                  <a:tcPr/>
                </a:tc>
                <a:extLst>
                  <a:ext uri="{0D108BD9-81ED-4DB2-BD59-A6C34878D82A}">
                    <a16:rowId xmlns="" xmlns:a16="http://schemas.microsoft.com/office/drawing/2014/main" val="1233601886"/>
                  </a:ext>
                </a:extLst>
              </a:tr>
              <a:tr h="674444">
                <a:tc>
                  <a:txBody>
                    <a:bodyPr/>
                    <a:lstStyle/>
                    <a:p>
                      <a:pPr lvl="0" algn="ctr">
                        <a:lnSpc>
                          <a:spcPct val="100000"/>
                        </a:lnSpc>
                        <a:spcBef>
                          <a:spcPts val="0"/>
                        </a:spcBef>
                        <a:spcAft>
                          <a:spcPts val="0"/>
                        </a:spcAft>
                        <a:buNone/>
                      </a:pPr>
                      <a:r>
                        <a:rPr lang="en-US" sz="1300" b="0" i="0" u="none" strike="noStrike" kern="1200" noProof="0" dirty="0">
                          <a:solidFill>
                            <a:schemeClr val="dk1"/>
                          </a:solidFill>
                          <a:latin typeface="Calibri"/>
                          <a:ea typeface="+mn-ea"/>
                          <a:cs typeface="+mn-cs"/>
                        </a:rPr>
                        <a:t>Smartphone app, low-power Bluetooth technology</a:t>
                      </a:r>
                      <a:endParaRPr lang="en-US" sz="1300" b="0" i="0" u="none" strike="noStrike" kern="1200" dirty="0">
                        <a:solidFill>
                          <a:schemeClr val="dk1"/>
                        </a:solidFill>
                        <a:latin typeface="Calibri"/>
                        <a:ea typeface="+mn-ea"/>
                        <a:cs typeface="+mn-cs"/>
                      </a:endParaRPr>
                    </a:p>
                  </a:txBody>
                  <a:tcPr/>
                </a:tc>
                <a:tc>
                  <a:txBody>
                    <a:bodyPr/>
                    <a:lstStyle/>
                    <a:p>
                      <a:pPr algn="just"/>
                      <a:r>
                        <a:rPr lang="en-US" sz="1300" b="0" i="0" u="none" strike="noStrike" kern="1200" dirty="0">
                          <a:solidFill>
                            <a:schemeClr val="dk1"/>
                          </a:solidFill>
                          <a:latin typeface="Calibri"/>
                          <a:ea typeface="+mn-ea"/>
                          <a:cs typeface="+mn-cs"/>
                        </a:rPr>
                        <a:t>Digital Contact tracing (to prevent community transmission in case of covid-19)</a:t>
                      </a:r>
                    </a:p>
                  </a:txBody>
                  <a:tcPr/>
                </a:tc>
                <a:extLst>
                  <a:ext uri="{0D108BD9-81ED-4DB2-BD59-A6C34878D82A}">
                    <a16:rowId xmlns="" xmlns:a16="http://schemas.microsoft.com/office/drawing/2014/main" val="1196497028"/>
                  </a:ext>
                </a:extLst>
              </a:tr>
              <a:tr h="586473">
                <a:tc>
                  <a:txBody>
                    <a:bodyPr/>
                    <a:lstStyle/>
                    <a:p>
                      <a:pPr algn="ctr"/>
                      <a:r>
                        <a:rPr lang="en-US" sz="1300" b="0" i="0" u="none" strike="noStrike" kern="1200" dirty="0">
                          <a:solidFill>
                            <a:schemeClr val="dk1"/>
                          </a:solidFill>
                          <a:latin typeface="Calibri"/>
                          <a:ea typeface="+mn-ea"/>
                          <a:cs typeface="+mn-cs"/>
                        </a:rPr>
                        <a:t>Robotic Surgeries</a:t>
                      </a:r>
                    </a:p>
                  </a:txBody>
                  <a:tcPr/>
                </a:tc>
                <a:tc>
                  <a:txBody>
                    <a:bodyPr/>
                    <a:lstStyle/>
                    <a:p>
                      <a:pPr lvl="0" algn="just">
                        <a:buNone/>
                      </a:pPr>
                      <a:r>
                        <a:rPr lang="en-US" sz="1300" b="0" i="0" u="none" strike="noStrike" kern="1200" noProof="0" dirty="0">
                          <a:solidFill>
                            <a:schemeClr val="dk1"/>
                          </a:solidFill>
                          <a:latin typeface="Calibri"/>
                          <a:ea typeface="+mn-ea"/>
                          <a:cs typeface="+mn-cs"/>
                        </a:rPr>
                        <a:t>to promote surgical skill proficiency and mastery and to minimize the risk of patient harm.</a:t>
                      </a:r>
                      <a:endParaRPr lang="en-US" sz="1300" b="0" i="0" u="none" strike="noStrike" kern="1200" dirty="0">
                        <a:solidFill>
                          <a:schemeClr val="dk1"/>
                        </a:solidFill>
                        <a:latin typeface="Calibri"/>
                        <a:ea typeface="+mn-ea"/>
                        <a:cs typeface="+mn-cs"/>
                      </a:endParaRPr>
                    </a:p>
                  </a:txBody>
                  <a:tcPr/>
                </a:tc>
                <a:extLst>
                  <a:ext uri="{0D108BD9-81ED-4DB2-BD59-A6C34878D82A}">
                    <a16:rowId xmlns="" xmlns:a16="http://schemas.microsoft.com/office/drawing/2014/main" val="178657236"/>
                  </a:ext>
                </a:extLst>
              </a:tr>
            </a:tbl>
          </a:graphicData>
        </a:graphic>
      </p:graphicFrame>
    </p:spTree>
    <p:extLst>
      <p:ext uri="{BB962C8B-B14F-4D97-AF65-F5344CB8AC3E}">
        <p14:creationId xmlns:p14="http://schemas.microsoft.com/office/powerpoint/2010/main" val="81686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1657BF2-BFFB-4FF0-9FE2-4D7F7A7C9D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397171-E233-4F26-9A8C-29C436537D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EA830B9C-C9EB-4D80-9552-AE9DE30758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1A490CD9-7C76-4FB1-BCC0-16D4BC0BE5A1}"/>
              </a:ext>
            </a:extLst>
          </p:cNvPr>
          <p:cNvSpPr>
            <a:spLocks noGrp="1"/>
          </p:cNvSpPr>
          <p:nvPr>
            <p:ph type="title"/>
          </p:nvPr>
        </p:nvSpPr>
        <p:spPr>
          <a:xfrm>
            <a:off x="868680" y="373651"/>
            <a:ext cx="6281928" cy="1060625"/>
          </a:xfrm>
        </p:spPr>
        <p:txBody>
          <a:bodyPr>
            <a:normAutofit/>
          </a:bodyPr>
          <a:lstStyle/>
          <a:p>
            <a:pPr algn="ctr"/>
            <a:r>
              <a:rPr lang="en-US" u="sng" dirty="0">
                <a:latin typeface="Calibri"/>
                <a:cs typeface="Calibri"/>
              </a:rPr>
              <a:t>Discussion</a:t>
            </a:r>
            <a:endParaRPr lang="en-US" dirty="0"/>
          </a:p>
        </p:txBody>
      </p:sp>
      <p:sp>
        <p:nvSpPr>
          <p:cNvPr id="3" name="Content Placeholder 2">
            <a:extLst>
              <a:ext uri="{FF2B5EF4-FFF2-40B4-BE49-F238E27FC236}">
                <a16:creationId xmlns="" xmlns:a16="http://schemas.microsoft.com/office/drawing/2014/main" id="{012CEE60-195A-4526-83FA-779221DB780E}"/>
              </a:ext>
            </a:extLst>
          </p:cNvPr>
          <p:cNvSpPr>
            <a:spLocks noGrp="1"/>
          </p:cNvSpPr>
          <p:nvPr>
            <p:ph idx="1"/>
          </p:nvPr>
        </p:nvSpPr>
        <p:spPr>
          <a:xfrm>
            <a:off x="403636" y="1570183"/>
            <a:ext cx="7212015" cy="5356397"/>
          </a:xfrm>
        </p:spPr>
        <p:txBody>
          <a:bodyPr vert="horz" lIns="91440" tIns="45720" rIns="91440" bIns="45720" rtlCol="0" anchor="t">
            <a:normAutofit/>
          </a:bodyPr>
          <a:lstStyle/>
          <a:p>
            <a:pPr algn="just"/>
            <a:r>
              <a:rPr lang="en-US" sz="2000" dirty="0">
                <a:latin typeface="Calibri" panose="020F0502020204030204" pitchFamily="34" charset="0"/>
                <a:cs typeface="Calibri" panose="020F0502020204030204" pitchFamily="34" charset="0"/>
              </a:rPr>
              <a:t>The </a:t>
            </a:r>
            <a:r>
              <a:rPr lang="en-US" sz="2000" dirty="0" smtClean="0">
                <a:latin typeface="Calibri" panose="020F0502020204030204" pitchFamily="34" charset="0"/>
                <a:cs typeface="Calibri" panose="020F0502020204030204" pitchFamily="34" charset="0"/>
              </a:rPr>
              <a:t>study </a:t>
            </a:r>
            <a:r>
              <a:rPr lang="en-US" sz="2000" dirty="0">
                <a:latin typeface="Calibri" panose="020F0502020204030204" pitchFamily="34" charset="0"/>
                <a:cs typeface="Calibri" panose="020F0502020204030204" pitchFamily="34" charset="0"/>
              </a:rPr>
              <a:t>was to understand the need of the patient safety as it is one of the global cause of death. </a:t>
            </a:r>
            <a:endParaRPr lang="en-US" sz="2000" dirty="0" smtClean="0">
              <a:latin typeface="Calibri" panose="020F0502020204030204" pitchFamily="34" charset="0"/>
              <a:cs typeface="Calibri" panose="020F0502020204030204" pitchFamily="34" charset="0"/>
            </a:endParaRPr>
          </a:p>
          <a:p>
            <a:pPr algn="just"/>
            <a:r>
              <a:rPr lang="en-US" sz="2000" dirty="0" smtClean="0">
                <a:latin typeface="Calibri" panose="020F0502020204030204" pitchFamily="34" charset="0"/>
                <a:cs typeface="Calibri" panose="020F0502020204030204" pitchFamily="34" charset="0"/>
              </a:rPr>
              <a:t>Literature </a:t>
            </a:r>
            <a:r>
              <a:rPr lang="en-US" sz="2000" dirty="0">
                <a:latin typeface="Calibri" panose="020F0502020204030204" pitchFamily="34" charset="0"/>
                <a:cs typeface="Calibri" panose="020F0502020204030204" pitchFamily="34" charset="0"/>
              </a:rPr>
              <a:t>was </a:t>
            </a:r>
            <a:r>
              <a:rPr lang="en-US" sz="2000" dirty="0" smtClean="0">
                <a:latin typeface="Calibri" panose="020F0502020204030204" pitchFamily="34" charset="0"/>
                <a:cs typeface="Calibri" panose="020F0502020204030204" pitchFamily="34" charset="0"/>
              </a:rPr>
              <a:t>reviewed and </a:t>
            </a:r>
            <a:r>
              <a:rPr lang="en-US" sz="2000" dirty="0">
                <a:latin typeface="Calibri" panose="020F0502020204030204" pitchFamily="34" charset="0"/>
                <a:cs typeface="Calibri" panose="020F0502020204030204" pitchFamily="34" charset="0"/>
              </a:rPr>
              <a:t>it was found that mainly the rise in cases of patient </a:t>
            </a:r>
            <a:r>
              <a:rPr lang="en-US" sz="2000" dirty="0" smtClean="0">
                <a:latin typeface="Calibri" panose="020F0502020204030204" pitchFamily="34" charset="0"/>
                <a:cs typeface="Calibri" panose="020F0502020204030204" pitchFamily="34" charset="0"/>
              </a:rPr>
              <a:t>harm in covid-19 </a:t>
            </a:r>
            <a:r>
              <a:rPr lang="en-US" sz="2000" dirty="0">
                <a:latin typeface="Calibri" panose="020F0502020204030204" pitchFamily="34" charset="0"/>
                <a:cs typeface="Calibri" panose="020F0502020204030204" pitchFamily="34" charset="0"/>
              </a:rPr>
              <a:t>due to clinician negligence </a:t>
            </a:r>
            <a:endParaRPr lang="en-US" sz="2000" dirty="0" smtClean="0">
              <a:latin typeface="Calibri" panose="020F0502020204030204" pitchFamily="34" charset="0"/>
              <a:cs typeface="Calibri" panose="020F0502020204030204" pitchFamily="34" charset="0"/>
            </a:endParaRPr>
          </a:p>
          <a:p>
            <a:pPr algn="just"/>
            <a:r>
              <a:rPr lang="en-US" sz="2000" dirty="0" smtClean="0">
                <a:latin typeface="Calibri" panose="020F0502020204030204" pitchFamily="34" charset="0"/>
                <a:ea typeface="+mn-lt"/>
                <a:cs typeface="Calibri" panose="020F0502020204030204" pitchFamily="34" charset="0"/>
              </a:rPr>
              <a:t>The </a:t>
            </a:r>
            <a:r>
              <a:rPr lang="en-US" sz="2000" dirty="0">
                <a:latin typeface="Calibri" panose="020F0502020204030204" pitchFamily="34" charset="0"/>
                <a:ea typeface="+mn-lt"/>
                <a:cs typeface="Calibri" panose="020F0502020204030204" pitchFamily="34" charset="0"/>
              </a:rPr>
              <a:t>provision of safe services will also help to restore people's trust in the health care systems and hence will also increase patient satisfaction.</a:t>
            </a:r>
            <a:endParaRPr lang="en-US" sz="2000" dirty="0">
              <a:latin typeface="Calibri" panose="020F0502020204030204" pitchFamily="34" charset="0"/>
              <a:cs typeface="Calibri" panose="020F0502020204030204" pitchFamily="34" charset="0"/>
            </a:endParaRPr>
          </a:p>
          <a:p>
            <a:pPr algn="just">
              <a:buClr>
                <a:srgbClr val="262626"/>
              </a:buClr>
            </a:pPr>
            <a:r>
              <a:rPr lang="en-US" sz="2000" dirty="0">
                <a:latin typeface="Calibri" panose="020F0502020204030204" pitchFamily="34" charset="0"/>
                <a:cs typeface="Calibri" panose="020F0502020204030204" pitchFamily="34" charset="0"/>
              </a:rPr>
              <a:t>There should be no doubt that health information technology is an important tool for improving healthcare quality and safety, but organization needs to be selective of which technology to use for which purpose.</a:t>
            </a:r>
          </a:p>
          <a:p>
            <a:pPr algn="just">
              <a:buClr>
                <a:srgbClr val="262626"/>
              </a:buClr>
            </a:pPr>
            <a:endParaRPr lang="en-US" sz="2000" dirty="0">
              <a:latin typeface="Calibri" panose="020F0502020204030204" pitchFamily="34" charset="0"/>
              <a:cs typeface="Calibri" panose="020F0502020204030204" pitchFamily="34" charset="0"/>
            </a:endParaRPr>
          </a:p>
        </p:txBody>
      </p:sp>
      <p:pic>
        <p:nvPicPr>
          <p:cNvPr id="4" name="Picture 4" descr="A picture containing arrow&#10;&#10;Description automatically generated">
            <a:extLst>
              <a:ext uri="{FF2B5EF4-FFF2-40B4-BE49-F238E27FC236}">
                <a16:creationId xmlns="" xmlns:a16="http://schemas.microsoft.com/office/drawing/2014/main" id="{86B68C1E-8DAE-42A4-9AC6-58DE94449632}"/>
              </a:ext>
            </a:extLst>
          </p:cNvPr>
          <p:cNvPicPr>
            <a:picLocks noChangeAspect="1"/>
          </p:cNvPicPr>
          <p:nvPr/>
        </p:nvPicPr>
        <p:blipFill rotWithShape="1">
          <a:blip r:embed="rId2"/>
          <a:srcRect l="15470" r="11921" b="-2"/>
          <a:stretch/>
        </p:blipFill>
        <p:spPr>
          <a:xfrm>
            <a:off x="7837371" y="237744"/>
            <a:ext cx="4124416" cy="6382512"/>
          </a:xfrm>
          <a:prstGeom prst="rect">
            <a:avLst/>
          </a:prstGeom>
        </p:spPr>
      </p:pic>
    </p:spTree>
    <p:extLst>
      <p:ext uri="{BB962C8B-B14F-4D97-AF65-F5344CB8AC3E}">
        <p14:creationId xmlns:p14="http://schemas.microsoft.com/office/powerpoint/2010/main" val="22115959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emplate>office theme</Template>
  <TotalTime>752</TotalTime>
  <Words>872</Words>
  <Application>Microsoft Office PowerPoint</Application>
  <PresentationFormat>Widescreen</PresentationFormat>
  <Paragraphs>132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Garamond</vt:lpstr>
      <vt:lpstr>Times New Roman</vt:lpstr>
      <vt:lpstr>Wingdings</vt:lpstr>
      <vt:lpstr>SavonVTI</vt:lpstr>
      <vt:lpstr> Dissertation Report-  Rising need of patient safety: Impact of Covid-19  Under the guidance of : Dr. Sumesh Kumar Associate Professor </vt:lpstr>
      <vt:lpstr>Introduction</vt:lpstr>
      <vt:lpstr>Objectives</vt:lpstr>
      <vt:lpstr>Research Methodology</vt:lpstr>
      <vt:lpstr>Literature Review</vt:lpstr>
      <vt:lpstr>PowerPoint Presentation</vt:lpstr>
      <vt:lpstr>Results</vt:lpstr>
      <vt:lpstr>PowerPoint Presentation</vt:lpstr>
      <vt:lpstr>Discussion</vt:lpstr>
      <vt:lpstr>Conclusion</vt:lpstr>
      <vt:lpstr>Recommendations</vt:lpstr>
      <vt:lpstr>How Dissertation Work Meet Program Outcomes: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SHRADHA</cp:lastModifiedBy>
  <cp:revision>1122</cp:revision>
  <dcterms:created xsi:type="dcterms:W3CDTF">2021-06-09T00:03:09Z</dcterms:created>
  <dcterms:modified xsi:type="dcterms:W3CDTF">2021-06-20T04:25:41Z</dcterms:modified>
</cp:coreProperties>
</file>