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9" r:id="rId1"/>
  </p:sldMasterIdLst>
  <p:notesMasterIdLst>
    <p:notesMasterId r:id="rId17"/>
  </p:notesMasterIdLst>
  <p:sldIdLst>
    <p:sldId id="256" r:id="rId2"/>
    <p:sldId id="257" r:id="rId3"/>
    <p:sldId id="258" r:id="rId4"/>
    <p:sldId id="259" r:id="rId5"/>
    <p:sldId id="260" r:id="rId6"/>
    <p:sldId id="261" r:id="rId7"/>
    <p:sldId id="262" r:id="rId8"/>
    <p:sldId id="268" r:id="rId9"/>
    <p:sldId id="269" r:id="rId10"/>
    <p:sldId id="270" r:id="rId11"/>
    <p:sldId id="267" r:id="rId12"/>
    <p:sldId id="264" r:id="rId13"/>
    <p:sldId id="265" r:id="rId14"/>
    <p:sldId id="266"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E7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Average waiting time (</a:t>
            </a:r>
            <a:r>
              <a:rPr lang="en-US" b="1" dirty="0" err="1"/>
              <a:t>mins</a:t>
            </a:r>
            <a:r>
              <a:rPr lang="en-US" b="1" dirty="0"/>
              <a:t>) for admission of COVID patients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waiting time (mins) for admission of COVID patients</c:v>
                </c:pt>
              </c:strCache>
            </c:strRef>
          </c:tx>
          <c:spPr>
            <a:solidFill>
              <a:schemeClr val="accent1"/>
            </a:solidFill>
            <a:ln>
              <a:noFill/>
            </a:ln>
            <a:effectLst/>
          </c:spPr>
          <c:invertIfNegative val="0"/>
          <c:cat>
            <c:strRef>
              <c:f>Sheet1!$A$2:$A$5</c:f>
              <c:strCache>
                <c:ptCount val="4"/>
                <c:pt idx="0">
                  <c:v>Waiting time for Registration</c:v>
                </c:pt>
                <c:pt idx="1">
                  <c:v>Waiting time for Consultation (before tests) </c:v>
                </c:pt>
                <c:pt idx="2">
                  <c:v>Waiting time for Tests</c:v>
                </c:pt>
                <c:pt idx="3">
                  <c:v>Waiting time for Consultation (after tests)</c:v>
                </c:pt>
              </c:strCache>
            </c:strRef>
          </c:cat>
          <c:val>
            <c:numRef>
              <c:f>Sheet1!$B$2:$B$5</c:f>
              <c:numCache>
                <c:formatCode>General</c:formatCode>
                <c:ptCount val="4"/>
                <c:pt idx="0">
                  <c:v>5</c:v>
                </c:pt>
                <c:pt idx="1">
                  <c:v>25</c:v>
                </c:pt>
                <c:pt idx="2">
                  <c:v>6</c:v>
                </c:pt>
                <c:pt idx="3">
                  <c:v>15</c:v>
                </c:pt>
              </c:numCache>
            </c:numRef>
          </c:val>
          <c:extLst>
            <c:ext xmlns:c16="http://schemas.microsoft.com/office/drawing/2014/chart" uri="{C3380CC4-5D6E-409C-BE32-E72D297353CC}">
              <c16:uniqueId val="{00000000-A8B8-2D4E-8784-DB827C927BBC}"/>
            </c:ext>
          </c:extLst>
        </c:ser>
        <c:dLbls>
          <c:showLegendKey val="0"/>
          <c:showVal val="0"/>
          <c:showCatName val="0"/>
          <c:showSerName val="0"/>
          <c:showPercent val="0"/>
          <c:showBubbleSize val="0"/>
        </c:dLbls>
        <c:gapWidth val="219"/>
        <c:overlap val="-27"/>
        <c:axId val="934859952"/>
        <c:axId val="934863216"/>
      </c:barChart>
      <c:catAx>
        <c:axId val="93485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34863216"/>
        <c:crosses val="autoZero"/>
        <c:auto val="1"/>
        <c:lblAlgn val="ctr"/>
        <c:lblOffset val="100"/>
        <c:noMultiLvlLbl val="0"/>
      </c:catAx>
      <c:valAx>
        <c:axId val="934863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485995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Average waiting time (</a:t>
            </a:r>
            <a:r>
              <a:rPr lang="en-US" b="1" dirty="0" err="1"/>
              <a:t>mins</a:t>
            </a:r>
            <a:r>
              <a:rPr lang="en-US" b="1" dirty="0"/>
              <a:t>) for discharge of COVID patients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waiting time (mins) for admission of COVID patients</c:v>
                </c:pt>
              </c:strCache>
            </c:strRef>
          </c:tx>
          <c:spPr>
            <a:solidFill>
              <a:schemeClr val="accent1"/>
            </a:solidFill>
            <a:ln>
              <a:noFill/>
            </a:ln>
            <a:effectLst/>
          </c:spPr>
          <c:invertIfNegative val="0"/>
          <c:cat>
            <c:strRef>
              <c:f>Sheet1!$A$2:$A$5</c:f>
              <c:strCache>
                <c:ptCount val="4"/>
                <c:pt idx="0">
                  <c:v>Waiting time for Nursing staff to finish the file</c:v>
                </c:pt>
                <c:pt idx="1">
                  <c:v>Waiting time for MT to finish the file</c:v>
                </c:pt>
                <c:pt idx="2">
                  <c:v>Waiting time at billing (if cash)</c:v>
                </c:pt>
                <c:pt idx="3">
                  <c:v>Waiting time at billing (if TPA)</c:v>
                </c:pt>
              </c:strCache>
            </c:strRef>
          </c:cat>
          <c:val>
            <c:numRef>
              <c:f>Sheet1!$B$2:$B$5</c:f>
              <c:numCache>
                <c:formatCode>General</c:formatCode>
                <c:ptCount val="4"/>
                <c:pt idx="0">
                  <c:v>35</c:v>
                </c:pt>
                <c:pt idx="1">
                  <c:v>25</c:v>
                </c:pt>
                <c:pt idx="2">
                  <c:v>20</c:v>
                </c:pt>
                <c:pt idx="3">
                  <c:v>185</c:v>
                </c:pt>
              </c:numCache>
            </c:numRef>
          </c:val>
          <c:extLst>
            <c:ext xmlns:c16="http://schemas.microsoft.com/office/drawing/2014/chart" uri="{C3380CC4-5D6E-409C-BE32-E72D297353CC}">
              <c16:uniqueId val="{00000000-61E3-4245-B287-60C1EA86CB5C}"/>
            </c:ext>
          </c:extLst>
        </c:ser>
        <c:dLbls>
          <c:showLegendKey val="0"/>
          <c:showVal val="0"/>
          <c:showCatName val="0"/>
          <c:showSerName val="0"/>
          <c:showPercent val="0"/>
          <c:showBubbleSize val="0"/>
        </c:dLbls>
        <c:gapWidth val="219"/>
        <c:overlap val="-27"/>
        <c:axId val="934859408"/>
        <c:axId val="934863760"/>
      </c:barChart>
      <c:catAx>
        <c:axId val="93485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34863760"/>
        <c:crosses val="autoZero"/>
        <c:auto val="1"/>
        <c:lblAlgn val="ctr"/>
        <c:lblOffset val="100"/>
        <c:noMultiLvlLbl val="0"/>
      </c:catAx>
      <c:valAx>
        <c:axId val="934863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4859408"/>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30BAD-D193-4AEF-86A9-6EE923F30E60}" type="datetimeFigureOut">
              <a:rPr lang="en-IN" smtClean="0"/>
              <a:t>18-06-2021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879BB-E0F7-4C6A-910B-514E7AC093B6}" type="slidenum">
              <a:rPr lang="en-IN" smtClean="0"/>
              <a:t>‹#›</a:t>
            </a:fld>
            <a:endParaRPr lang="en-IN"/>
          </a:p>
        </p:txBody>
      </p:sp>
    </p:spTree>
    <p:extLst>
      <p:ext uri="{BB962C8B-B14F-4D97-AF65-F5344CB8AC3E}">
        <p14:creationId xmlns:p14="http://schemas.microsoft.com/office/powerpoint/2010/main" val="23387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6A879BB-E0F7-4C6A-910B-514E7AC093B6}" type="slidenum">
              <a:rPr lang="en-IN" smtClean="0"/>
              <a:t>10</a:t>
            </a:fld>
            <a:endParaRPr lang="en-IN"/>
          </a:p>
        </p:txBody>
      </p:sp>
    </p:spTree>
    <p:extLst>
      <p:ext uri="{BB962C8B-B14F-4D97-AF65-F5344CB8AC3E}">
        <p14:creationId xmlns:p14="http://schemas.microsoft.com/office/powerpoint/2010/main" val="373581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6A879BB-E0F7-4C6A-910B-514E7AC093B6}" type="slidenum">
              <a:rPr lang="en-IN" smtClean="0"/>
              <a:t>11</a:t>
            </a:fld>
            <a:endParaRPr lang="en-IN"/>
          </a:p>
        </p:txBody>
      </p:sp>
    </p:spTree>
    <p:extLst>
      <p:ext uri="{BB962C8B-B14F-4D97-AF65-F5344CB8AC3E}">
        <p14:creationId xmlns:p14="http://schemas.microsoft.com/office/powerpoint/2010/main" val="204849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737D67-D6CC-4FD5-9591-002F4FE4A139}"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19653564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37D67-D6CC-4FD5-9591-002F4FE4A139}"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274644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37D67-D6CC-4FD5-9591-002F4FE4A139}"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67E3E6-088A-42F3-BAED-8C53F95D3D47}"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9135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3737D67-D6CC-4FD5-9591-002F4FE4A139}" type="datetimeFigureOut">
              <a:rPr lang="en-IN" smtClean="0"/>
              <a:t>18-06-2021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1045480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3737D67-D6CC-4FD5-9591-002F4FE4A139}" type="datetimeFigureOut">
              <a:rPr lang="en-IN" smtClean="0"/>
              <a:t>18-06-2021</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67E3E6-088A-42F3-BAED-8C53F95D3D47}"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7154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3737D67-D6CC-4FD5-9591-002F4FE4A139}" type="datetimeFigureOut">
              <a:rPr lang="en-IN" smtClean="0"/>
              <a:t>18-06-2021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1573628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37D67-D6CC-4FD5-9591-002F4FE4A139}"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1640849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37D67-D6CC-4FD5-9591-002F4FE4A139}"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34778117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37D67-D6CC-4FD5-9591-002F4FE4A139}"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105736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37D67-D6CC-4FD5-9591-002F4FE4A139}" type="datetimeFigureOut">
              <a:rPr lang="en-IN" smtClean="0"/>
              <a:t>18-06-2021</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18521387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737D67-D6CC-4FD5-9591-002F4FE4A139}" type="datetimeFigureOut">
              <a:rPr lang="en-IN" smtClean="0"/>
              <a:t>18-06-2021</a:t>
            </a:fld>
            <a:endParaRPr lang="en-IN"/>
          </a:p>
        </p:txBody>
      </p:sp>
      <p:sp>
        <p:nvSpPr>
          <p:cNvPr id="6" name="Footer Placeholder 5"/>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16008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737D67-D6CC-4FD5-9591-002F4FE4A139}" type="datetimeFigureOut">
              <a:rPr lang="en-IN" smtClean="0"/>
              <a:t>18-06-2021</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370711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737D67-D6CC-4FD5-9591-002F4FE4A139}" type="datetimeFigureOut">
              <a:rPr lang="en-IN" smtClean="0"/>
              <a:t>18-06-2021</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19018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37D67-D6CC-4FD5-9591-002F4FE4A139}" type="datetimeFigureOut">
              <a:rPr lang="en-IN" smtClean="0"/>
              <a:t>18-06-2021</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8657482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737D67-D6CC-4FD5-9591-002F4FE4A139}" type="datetimeFigureOut">
              <a:rPr lang="en-IN" smtClean="0"/>
              <a:t>18-06-2021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9325614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737D67-D6CC-4FD5-9591-002F4FE4A139}" type="datetimeFigureOut">
              <a:rPr lang="en-IN" smtClean="0"/>
              <a:t>18-06-2021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67E3E6-088A-42F3-BAED-8C53F95D3D47}" type="slidenum">
              <a:rPr lang="en-IN" smtClean="0"/>
              <a:t>‹#›</a:t>
            </a:fld>
            <a:endParaRPr lang="en-IN"/>
          </a:p>
        </p:txBody>
      </p:sp>
    </p:spTree>
    <p:extLst>
      <p:ext uri="{BB962C8B-B14F-4D97-AF65-F5344CB8AC3E}">
        <p14:creationId xmlns:p14="http://schemas.microsoft.com/office/powerpoint/2010/main" val="71657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3737D67-D6CC-4FD5-9591-002F4FE4A139}" type="datetimeFigureOut">
              <a:rPr lang="en-IN" smtClean="0"/>
              <a:t>18-06-2021</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267E3E6-088A-42F3-BAED-8C53F95D3D47}" type="slidenum">
              <a:rPr lang="en-IN" smtClean="0"/>
              <a:t>‹#›</a:t>
            </a:fld>
            <a:endParaRPr lang="en-IN"/>
          </a:p>
        </p:txBody>
      </p:sp>
    </p:spTree>
    <p:extLst>
      <p:ext uri="{BB962C8B-B14F-4D97-AF65-F5344CB8AC3E}">
        <p14:creationId xmlns:p14="http://schemas.microsoft.com/office/powerpoint/2010/main" val="90590717"/>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461" r:id="rId12"/>
    <p:sldLayoutId id="2147484462" r:id="rId13"/>
    <p:sldLayoutId id="2147484463" r:id="rId14"/>
    <p:sldLayoutId id="2147484464" r:id="rId15"/>
    <p:sldLayoutId id="214748446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7152" y="188538"/>
            <a:ext cx="8927182" cy="5693789"/>
          </a:xfrm>
        </p:spPr>
        <p:txBody>
          <a:bodyPr>
            <a:noAutofit/>
          </a:bodyPr>
          <a:lstStyle/>
          <a:p>
            <a:pPr algn="ctr"/>
            <a:r>
              <a:rPr lang="en-US" sz="2000" b="1" dirty="0">
                <a:solidFill>
                  <a:schemeClr val="tx1"/>
                </a:solidFill>
                <a:latin typeface="Baskerville Old Face" panose="02020602080505020303" pitchFamily="18" charset="0"/>
              </a:rPr>
              <a:t>Internship Training </a:t>
            </a:r>
            <a:br>
              <a:rPr lang="en-IN" sz="2000" dirty="0">
                <a:solidFill>
                  <a:schemeClr val="tx1"/>
                </a:solidFill>
                <a:latin typeface="Baskerville Old Face" panose="02020602080505020303" pitchFamily="18" charset="0"/>
              </a:rPr>
            </a:br>
            <a:r>
              <a:rPr lang="en-US" sz="2000" b="1" dirty="0">
                <a:solidFill>
                  <a:schemeClr val="tx1"/>
                </a:solidFill>
                <a:latin typeface="Baskerville Old Face" panose="02020602080505020303" pitchFamily="18" charset="0"/>
              </a:rPr>
              <a:t>at</a:t>
            </a:r>
            <a:br>
              <a:rPr lang="en-IN" sz="2000" dirty="0">
                <a:solidFill>
                  <a:schemeClr val="tx1"/>
                </a:solidFill>
                <a:latin typeface="Baskerville Old Face" panose="02020602080505020303" pitchFamily="18" charset="0"/>
              </a:rPr>
            </a:br>
            <a:r>
              <a:rPr lang="en-US" sz="2000" b="1" dirty="0" err="1">
                <a:solidFill>
                  <a:schemeClr val="tx1"/>
                </a:solidFill>
                <a:latin typeface="Baskerville Old Face" panose="02020602080505020303" pitchFamily="18" charset="0"/>
              </a:rPr>
              <a:t>Yatharth</a:t>
            </a:r>
            <a:r>
              <a:rPr lang="en-US" sz="2000" b="1" dirty="0">
                <a:solidFill>
                  <a:schemeClr val="tx1"/>
                </a:solidFill>
                <a:latin typeface="Baskerville Old Face" panose="02020602080505020303" pitchFamily="18" charset="0"/>
              </a:rPr>
              <a:t> Super Specialty hospital, Greater Noida</a:t>
            </a:r>
            <a:br>
              <a:rPr lang="en-IN" sz="2000" dirty="0">
                <a:solidFill>
                  <a:schemeClr val="tx1"/>
                </a:solidFill>
                <a:latin typeface="Baskerville Old Face" panose="02020602080505020303" pitchFamily="18" charset="0"/>
              </a:rPr>
            </a:br>
            <a:r>
              <a:rPr lang="en-US" sz="2000" b="1" dirty="0">
                <a:solidFill>
                  <a:schemeClr val="tx1"/>
                </a:solidFill>
                <a:latin typeface="Baskerville Old Face" panose="02020602080505020303" pitchFamily="18" charset="0"/>
              </a:rPr>
              <a:t>(11</a:t>
            </a:r>
            <a:r>
              <a:rPr lang="en-US" sz="2000" b="1" baseline="30000" dirty="0">
                <a:solidFill>
                  <a:schemeClr val="tx1"/>
                </a:solidFill>
                <a:latin typeface="Baskerville Old Face" panose="02020602080505020303" pitchFamily="18" charset="0"/>
              </a:rPr>
              <a:t>th</a:t>
            </a:r>
            <a:r>
              <a:rPr lang="en-US" sz="2000" b="1" dirty="0">
                <a:solidFill>
                  <a:schemeClr val="tx1"/>
                </a:solidFill>
                <a:latin typeface="Baskerville Old Face" panose="02020602080505020303" pitchFamily="18" charset="0"/>
              </a:rPr>
              <a:t> April – 8</a:t>
            </a:r>
            <a:r>
              <a:rPr lang="en-US" sz="2000" b="1" baseline="30000" dirty="0">
                <a:solidFill>
                  <a:schemeClr val="tx1"/>
                </a:solidFill>
                <a:latin typeface="Baskerville Old Face" panose="02020602080505020303" pitchFamily="18" charset="0"/>
              </a:rPr>
              <a:t>th</a:t>
            </a:r>
            <a:r>
              <a:rPr lang="en-US" sz="2000" b="1" dirty="0">
                <a:solidFill>
                  <a:schemeClr val="tx1"/>
                </a:solidFill>
                <a:latin typeface="Baskerville Old Face" panose="02020602080505020303" pitchFamily="18" charset="0"/>
              </a:rPr>
              <a:t> May 2021)</a:t>
            </a:r>
            <a:br>
              <a:rPr lang="en-IN" sz="2000" dirty="0">
                <a:solidFill>
                  <a:schemeClr val="tx1"/>
                </a:solidFill>
                <a:latin typeface="Baskerville Old Face" panose="02020602080505020303" pitchFamily="18" charset="0"/>
              </a:rPr>
            </a:br>
            <a:r>
              <a:rPr lang="en-IN" sz="2000" dirty="0">
                <a:solidFill>
                  <a:schemeClr val="tx1"/>
                </a:solidFill>
                <a:latin typeface="Baskerville Old Face" panose="02020602080505020303" pitchFamily="18" charset="0"/>
              </a:rPr>
              <a:t> </a:t>
            </a:r>
            <a:br>
              <a:rPr lang="en-IN" sz="2000" dirty="0">
                <a:solidFill>
                  <a:schemeClr val="tx1"/>
                </a:solidFill>
                <a:latin typeface="Baskerville Old Face" panose="02020602080505020303" pitchFamily="18" charset="0"/>
              </a:rPr>
            </a:br>
            <a:r>
              <a:rPr lang="en-IN" sz="2000" dirty="0">
                <a:solidFill>
                  <a:schemeClr val="tx1"/>
                </a:solidFill>
                <a:latin typeface="Baskerville Old Face" panose="02020602080505020303" pitchFamily="18" charset="0"/>
              </a:rPr>
              <a:t> </a:t>
            </a:r>
            <a:br>
              <a:rPr lang="en-IN" sz="2000" dirty="0">
                <a:solidFill>
                  <a:schemeClr val="tx1"/>
                </a:solidFill>
                <a:latin typeface="Baskerville Old Face" panose="02020602080505020303" pitchFamily="18" charset="0"/>
              </a:rPr>
            </a:br>
            <a:r>
              <a:rPr lang="en-US" sz="2400" b="1" dirty="0">
                <a:solidFill>
                  <a:schemeClr val="accent5">
                    <a:lumMod val="50000"/>
                  </a:schemeClr>
                </a:solidFill>
                <a:latin typeface="Baskerville Old Face" panose="02020602080505020303" pitchFamily="18" charset="0"/>
              </a:rPr>
              <a:t>AN OBSERVATIONAL STUDY ON THE DELAYS IN ADMISSION &amp; DISCHARGE OF COVID PATIENTS </a:t>
            </a:r>
            <a:br>
              <a:rPr lang="en-IN" sz="2000" dirty="0">
                <a:solidFill>
                  <a:schemeClr val="tx1"/>
                </a:solidFill>
                <a:latin typeface="Baskerville Old Face" panose="02020602080505020303" pitchFamily="18" charset="0"/>
              </a:rPr>
            </a:br>
            <a:r>
              <a:rPr lang="en-IN" sz="2000" dirty="0">
                <a:solidFill>
                  <a:schemeClr val="tx1"/>
                </a:solidFill>
                <a:latin typeface="Baskerville Old Face" panose="02020602080505020303" pitchFamily="18" charset="0"/>
              </a:rPr>
              <a:t> </a:t>
            </a:r>
            <a:br>
              <a:rPr lang="en-IN" sz="2000" dirty="0">
                <a:solidFill>
                  <a:schemeClr val="tx1"/>
                </a:solidFill>
                <a:latin typeface="Baskerville Old Face" panose="02020602080505020303" pitchFamily="18" charset="0"/>
              </a:rPr>
            </a:br>
            <a:r>
              <a:rPr lang="en-IN" sz="2000" b="1" dirty="0">
                <a:solidFill>
                  <a:schemeClr val="tx1"/>
                </a:solidFill>
                <a:latin typeface="Baskerville Old Face" panose="02020602080505020303" pitchFamily="18" charset="0"/>
              </a:rPr>
              <a:t>Submitted by:-</a:t>
            </a:r>
            <a:r>
              <a:rPr lang="en-IN" sz="2000" dirty="0">
                <a:solidFill>
                  <a:schemeClr val="tx1"/>
                </a:solidFill>
                <a:latin typeface="Baskerville Old Face" panose="02020602080505020303" pitchFamily="18" charset="0"/>
              </a:rPr>
              <a:t>  </a:t>
            </a:r>
            <a:r>
              <a:rPr lang="en-IN" sz="2000" b="1" dirty="0">
                <a:solidFill>
                  <a:schemeClr val="accent5">
                    <a:lumMod val="50000"/>
                  </a:schemeClr>
                </a:solidFill>
                <a:latin typeface="Baskerville Old Face" panose="02020602080505020303" pitchFamily="18" charset="0"/>
              </a:rPr>
              <a:t>NEELU SINGH </a:t>
            </a:r>
            <a:br>
              <a:rPr lang="en-IN" sz="2000" dirty="0">
                <a:solidFill>
                  <a:schemeClr val="tx1"/>
                </a:solidFill>
                <a:latin typeface="Baskerville Old Face" panose="02020602080505020303" pitchFamily="18" charset="0"/>
              </a:rPr>
            </a:br>
            <a:r>
              <a:rPr lang="en-IN" sz="2000" b="1" dirty="0" err="1">
                <a:solidFill>
                  <a:schemeClr val="tx1"/>
                </a:solidFill>
                <a:latin typeface="Baskerville Old Face" panose="02020602080505020303" pitchFamily="18" charset="0"/>
              </a:rPr>
              <a:t>Enroll</a:t>
            </a:r>
            <a:r>
              <a:rPr lang="en-IN" sz="2000" b="1" dirty="0">
                <a:solidFill>
                  <a:schemeClr val="tx1"/>
                </a:solidFill>
                <a:latin typeface="Baskerville Old Face" panose="02020602080505020303" pitchFamily="18" charset="0"/>
              </a:rPr>
              <a:t> no:-</a:t>
            </a:r>
            <a:r>
              <a:rPr lang="en-IN" sz="2000" dirty="0">
                <a:solidFill>
                  <a:schemeClr val="tx1"/>
                </a:solidFill>
                <a:latin typeface="Baskerville Old Face" panose="02020602080505020303" pitchFamily="18" charset="0"/>
              </a:rPr>
              <a:t> </a:t>
            </a:r>
            <a:r>
              <a:rPr lang="en-IN" sz="2000" b="1" dirty="0">
                <a:solidFill>
                  <a:schemeClr val="accent5">
                    <a:lumMod val="50000"/>
                  </a:schemeClr>
                </a:solidFill>
                <a:latin typeface="Baskerville Old Face" panose="02020602080505020303" pitchFamily="18" charset="0"/>
              </a:rPr>
              <a:t>PG/19/050</a:t>
            </a:r>
            <a:br>
              <a:rPr lang="en-IN" sz="2000" dirty="0">
                <a:solidFill>
                  <a:schemeClr val="tx1"/>
                </a:solidFill>
                <a:latin typeface="Baskerville Old Face" panose="02020602080505020303" pitchFamily="18" charset="0"/>
              </a:rPr>
            </a:br>
            <a:br>
              <a:rPr lang="en-IN" sz="2000" dirty="0">
                <a:solidFill>
                  <a:schemeClr val="tx1"/>
                </a:solidFill>
                <a:latin typeface="Baskerville Old Face" panose="02020602080505020303" pitchFamily="18" charset="0"/>
              </a:rPr>
            </a:br>
            <a:br>
              <a:rPr lang="en-IN" sz="2000" dirty="0">
                <a:solidFill>
                  <a:schemeClr val="tx1"/>
                </a:solidFill>
                <a:latin typeface="Baskerville Old Face" panose="02020602080505020303" pitchFamily="18" charset="0"/>
              </a:rPr>
            </a:br>
            <a:r>
              <a:rPr lang="en-IN" sz="2000" b="1" dirty="0">
                <a:solidFill>
                  <a:schemeClr val="tx1"/>
                </a:solidFill>
                <a:latin typeface="Baskerville Old Face" panose="02020602080505020303" pitchFamily="18" charset="0"/>
              </a:rPr>
              <a:t>Under the guidance of</a:t>
            </a:r>
            <a:br>
              <a:rPr lang="en-IN" sz="2000" dirty="0">
                <a:solidFill>
                  <a:schemeClr val="tx1"/>
                </a:solidFill>
                <a:latin typeface="Baskerville Old Face" panose="02020602080505020303" pitchFamily="18" charset="0"/>
              </a:rPr>
            </a:br>
            <a:r>
              <a:rPr lang="en-IN" sz="2000" b="1" dirty="0" err="1">
                <a:solidFill>
                  <a:schemeClr val="tx1"/>
                </a:solidFill>
                <a:latin typeface="Baskerville Old Face" panose="02020602080505020303" pitchFamily="18" charset="0"/>
              </a:rPr>
              <a:t>Dr.</a:t>
            </a:r>
            <a:r>
              <a:rPr lang="en-IN" sz="2000" b="1" dirty="0">
                <a:solidFill>
                  <a:schemeClr val="tx1"/>
                </a:solidFill>
                <a:latin typeface="Baskerville Old Face" panose="02020602080505020303" pitchFamily="18" charset="0"/>
              </a:rPr>
              <a:t> B. S. Singh (Associate professor, IIHMR, New Delhi)</a:t>
            </a:r>
            <a:br>
              <a:rPr lang="en-IN" sz="2000" dirty="0">
                <a:solidFill>
                  <a:schemeClr val="tx1"/>
                </a:solidFill>
                <a:latin typeface="Baskerville Old Face" panose="02020602080505020303" pitchFamily="18" charset="0"/>
              </a:rPr>
            </a:br>
            <a:r>
              <a:rPr lang="en-IN" sz="2000" b="1" dirty="0">
                <a:solidFill>
                  <a:schemeClr val="tx1"/>
                </a:solidFill>
                <a:latin typeface="Baskerville Old Face" panose="02020602080505020303" pitchFamily="18" charset="0"/>
              </a:rPr>
              <a:t> </a:t>
            </a:r>
            <a:br>
              <a:rPr lang="en-IN" sz="2000" dirty="0">
                <a:solidFill>
                  <a:schemeClr val="tx1"/>
                </a:solidFill>
                <a:latin typeface="Baskerville Old Face" panose="02020602080505020303" pitchFamily="18" charset="0"/>
              </a:rPr>
            </a:br>
            <a:r>
              <a:rPr lang="en-US" sz="2000" b="1" dirty="0">
                <a:solidFill>
                  <a:schemeClr val="tx1"/>
                </a:solidFill>
                <a:latin typeface="Baskerville Old Face" panose="02020602080505020303" pitchFamily="18" charset="0"/>
              </a:rPr>
              <a:t>Post-graduate Diploma in Hospital and Health Management</a:t>
            </a:r>
            <a:br>
              <a:rPr lang="en-US" sz="2000" b="1" dirty="0">
                <a:solidFill>
                  <a:schemeClr val="tx1"/>
                </a:solidFill>
                <a:latin typeface="Baskerville Old Face" panose="02020602080505020303" pitchFamily="18" charset="0"/>
              </a:rPr>
            </a:br>
            <a:r>
              <a:rPr lang="en-US" sz="2000" b="1" dirty="0">
                <a:solidFill>
                  <a:schemeClr val="tx1"/>
                </a:solidFill>
                <a:latin typeface="Baskerville Old Face" panose="02020602080505020303" pitchFamily="18" charset="0"/>
              </a:rPr>
              <a:t>(2019-2021)</a:t>
            </a:r>
            <a:endParaRPr lang="en-IN" sz="2000" dirty="0">
              <a:solidFill>
                <a:schemeClr val="tx1"/>
              </a:solidFill>
              <a:latin typeface="Baskerville Old Face" panose="02020602080505020303" pitchFamily="18" charset="0"/>
            </a:endParaRPr>
          </a:p>
        </p:txBody>
      </p:sp>
      <p:pic>
        <p:nvPicPr>
          <p:cNvPr id="4" name="Picture 3"/>
          <p:cNvPicPr>
            <a:picLocks noChangeAspect="1"/>
          </p:cNvPicPr>
          <p:nvPr/>
        </p:nvPicPr>
        <p:blipFill>
          <a:blip r:embed="rId2"/>
          <a:stretch>
            <a:fillRect/>
          </a:stretch>
        </p:blipFill>
        <p:spPr>
          <a:xfrm>
            <a:off x="0" y="3308807"/>
            <a:ext cx="3007152" cy="3549193"/>
          </a:xfrm>
          <a:prstGeom prst="rect">
            <a:avLst/>
          </a:prstGeom>
        </p:spPr>
      </p:pic>
      <p:sp>
        <p:nvSpPr>
          <p:cNvPr id="5" name="TextBox 4"/>
          <p:cNvSpPr txBox="1"/>
          <p:nvPr/>
        </p:nvSpPr>
        <p:spPr>
          <a:xfrm>
            <a:off x="3007152" y="6283635"/>
            <a:ext cx="8374143" cy="400110"/>
          </a:xfrm>
          <a:prstGeom prst="rect">
            <a:avLst/>
          </a:prstGeom>
          <a:noFill/>
        </p:spPr>
        <p:txBody>
          <a:bodyPr wrap="square" rtlCol="0">
            <a:spAutoFit/>
          </a:bodyPr>
          <a:lstStyle/>
          <a:p>
            <a:pPr algn="ctr"/>
            <a:r>
              <a:rPr lang="en-IN" sz="2000" b="1" dirty="0">
                <a:solidFill>
                  <a:schemeClr val="accent5">
                    <a:lumMod val="50000"/>
                  </a:schemeClr>
                </a:solidFill>
              </a:rPr>
              <a:t>International Institute of Health Management Research, New Delhi</a:t>
            </a:r>
            <a:r>
              <a:rPr lang="en-IN" sz="2000" b="1" u="sng" dirty="0">
                <a:solidFill>
                  <a:schemeClr val="accent5">
                    <a:lumMod val="50000"/>
                  </a:schemeClr>
                </a:solidFill>
              </a:rPr>
              <a:t> </a:t>
            </a:r>
            <a:endParaRPr lang="en-IN" sz="2000" dirty="0">
              <a:solidFill>
                <a:schemeClr val="accent5">
                  <a:lumMod val="50000"/>
                </a:schemeClr>
              </a:solidFill>
            </a:endParaRPr>
          </a:p>
        </p:txBody>
      </p:sp>
    </p:spTree>
    <p:extLst>
      <p:ext uri="{BB962C8B-B14F-4D97-AF65-F5344CB8AC3E}">
        <p14:creationId xmlns:p14="http://schemas.microsoft.com/office/powerpoint/2010/main" val="344071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57042354"/>
              </p:ext>
            </p:extLst>
          </p:nvPr>
        </p:nvGraphicFramePr>
        <p:xfrm>
          <a:off x="5901178" y="0"/>
          <a:ext cx="6290821"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60901973"/>
              </p:ext>
            </p:extLst>
          </p:nvPr>
        </p:nvGraphicFramePr>
        <p:xfrm>
          <a:off x="-2" y="0"/>
          <a:ext cx="5872900" cy="6858004"/>
        </p:xfrm>
        <a:graphic>
          <a:graphicData uri="http://schemas.openxmlformats.org/drawingml/2006/table">
            <a:tbl>
              <a:tblPr firstRow="1" bandRow="1">
                <a:tableStyleId>{21E4AEA4-8DFA-4A89-87EB-49C32662AFE0}</a:tableStyleId>
              </a:tblPr>
              <a:tblGrid>
                <a:gridCol w="2936450">
                  <a:extLst>
                    <a:ext uri="{9D8B030D-6E8A-4147-A177-3AD203B41FA5}">
                      <a16:colId xmlns:a16="http://schemas.microsoft.com/office/drawing/2014/main" val="20000"/>
                    </a:ext>
                  </a:extLst>
                </a:gridCol>
                <a:gridCol w="2936450">
                  <a:extLst>
                    <a:ext uri="{9D8B030D-6E8A-4147-A177-3AD203B41FA5}">
                      <a16:colId xmlns:a16="http://schemas.microsoft.com/office/drawing/2014/main" val="20001"/>
                    </a:ext>
                  </a:extLst>
                </a:gridCol>
              </a:tblGrid>
              <a:tr h="709586">
                <a:tc gridSpan="2">
                  <a:txBody>
                    <a:bodyPr/>
                    <a:lstStyle/>
                    <a:p>
                      <a:pPr algn="ctr">
                        <a:lnSpc>
                          <a:spcPct val="150000"/>
                        </a:lnSpc>
                        <a:spcAft>
                          <a:spcPts val="1000"/>
                        </a:spcAft>
                        <a:tabLst>
                          <a:tab pos="584200" algn="l"/>
                        </a:tabLst>
                      </a:pPr>
                      <a:r>
                        <a:rPr lang="en-IN" sz="2400" b="1" u="sng" dirty="0">
                          <a:solidFill>
                            <a:schemeClr val="tx1"/>
                          </a:solidFill>
                          <a:latin typeface="Baskerville Old Face" panose="02020602080505020303" pitchFamily="18" charset="0"/>
                          <a:ea typeface="Calibri" panose="020F0502020204030204" pitchFamily="34" charset="0"/>
                          <a:cs typeface="Mangal"/>
                        </a:rPr>
                        <a:t>Average discharge timings of COVID patients </a:t>
                      </a:r>
                      <a:endParaRPr lang="en-IN" sz="1800" b="1" dirty="0">
                        <a:solidFill>
                          <a:schemeClr val="tx1"/>
                        </a:solidFill>
                        <a:latin typeface="Baskerville Old Face" panose="02020602080505020303" pitchFamily="18" charset="0"/>
                        <a:ea typeface="Calibri" panose="020F0502020204030204" pitchFamily="34" charset="0"/>
                        <a:cs typeface="Mangal"/>
                      </a:endParaRPr>
                    </a:p>
                  </a:txBody>
                  <a:tcPr/>
                </a:tc>
                <a:tc hMerge="1">
                  <a:txBody>
                    <a:bodyPr/>
                    <a:lstStyle/>
                    <a:p>
                      <a:endParaRPr lang="en-IN" dirty="0"/>
                    </a:p>
                  </a:txBody>
                  <a:tcPr/>
                </a:tc>
                <a:extLst>
                  <a:ext uri="{0D108BD9-81ED-4DB2-BD59-A6C34878D82A}">
                    <a16:rowId xmlns:a16="http://schemas.microsoft.com/office/drawing/2014/main" val="10000"/>
                  </a:ext>
                </a:extLst>
              </a:tr>
              <a:tr h="314844">
                <a:tc gridSpan="2">
                  <a:txBody>
                    <a:bodyPr/>
                    <a:lstStyle/>
                    <a:p>
                      <a:pPr algn="ctr"/>
                      <a:r>
                        <a:rPr lang="en-US" sz="1400" dirty="0">
                          <a:latin typeface="Baskerville Old Face" panose="02020602080505020303" pitchFamily="18" charset="0"/>
                          <a:ea typeface="Calibri" panose="020F0502020204030204" pitchFamily="34" charset="0"/>
                          <a:cs typeface="Mangal"/>
                        </a:rPr>
                        <a:t> </a:t>
                      </a:r>
                      <a:r>
                        <a:rPr lang="en-US" sz="1400" b="1" dirty="0">
                          <a:latin typeface="Baskerville Old Face" panose="02020602080505020303" pitchFamily="18" charset="0"/>
                          <a:ea typeface="Calibri" panose="020F0502020204030204" pitchFamily="34" charset="0"/>
                          <a:cs typeface="Mangal"/>
                        </a:rPr>
                        <a:t>Doctor confirms the Discharge</a:t>
                      </a:r>
                    </a:p>
                  </a:txBody>
                  <a:tcPr/>
                </a:tc>
                <a:tc hMerge="1">
                  <a:txBody>
                    <a:bodyPr/>
                    <a:lstStyle/>
                    <a:p>
                      <a:pPr algn="ctr"/>
                      <a:endParaRPr lang="en-IN" b="1" dirty="0">
                        <a:solidFill>
                          <a:schemeClr val="tx1"/>
                        </a:solidFill>
                      </a:endParaRPr>
                    </a:p>
                  </a:txBody>
                  <a:tcPr/>
                </a:tc>
                <a:extLst>
                  <a:ext uri="{0D108BD9-81ED-4DB2-BD59-A6C34878D82A}">
                    <a16:rowId xmlns:a16="http://schemas.microsoft.com/office/drawing/2014/main" val="10001"/>
                  </a:ext>
                </a:extLst>
              </a:tr>
              <a:tr h="398037">
                <a:tc>
                  <a:txBody>
                    <a:bodyPr/>
                    <a:lstStyle/>
                    <a:p>
                      <a:pPr marL="0" lvl="0" indent="0" algn="ctr">
                        <a:lnSpc>
                          <a:spcPct val="150000"/>
                        </a:lnSpc>
                        <a:spcAft>
                          <a:spcPts val="0"/>
                        </a:spcAft>
                        <a:buFont typeface="Wingdings" panose="05000000000000000000" pitchFamily="2" charset="2"/>
                        <a:buNone/>
                        <a:tabLst>
                          <a:tab pos="1783715" algn="l"/>
                        </a:tabLst>
                      </a:pPr>
                      <a:r>
                        <a:rPr lang="en-US" sz="1400" b="1" dirty="0">
                          <a:latin typeface="Baskerville Old Face" panose="02020602080505020303" pitchFamily="18" charset="0"/>
                          <a:ea typeface="Calibri" panose="020F0502020204030204" pitchFamily="34" charset="0"/>
                          <a:cs typeface="Mangal"/>
                        </a:rPr>
                        <a:t>Waiting Time</a:t>
                      </a:r>
                      <a:endParaRPr lang="en-IN" sz="1200" dirty="0">
                        <a:latin typeface="Baskerville Old Face" panose="02020602080505020303" pitchFamily="18" charset="0"/>
                        <a:ea typeface="Calibri" panose="020F0502020204030204" pitchFamily="34" charset="0"/>
                        <a:cs typeface="Mangal"/>
                      </a:endParaRPr>
                    </a:p>
                  </a:txBody>
                  <a:tcPr/>
                </a:tc>
                <a:tc>
                  <a:txBody>
                    <a:bodyPr/>
                    <a:lstStyle/>
                    <a:p>
                      <a:pPr algn="ctr"/>
                      <a:r>
                        <a:rPr lang="en-US" sz="1400" b="1" dirty="0">
                          <a:latin typeface="Baskerville Old Face" panose="02020602080505020303" pitchFamily="18" charset="0"/>
                          <a:ea typeface="Calibri" panose="020F0502020204030204" pitchFamily="34" charset="0"/>
                          <a:cs typeface="Mangal"/>
                        </a:rPr>
                        <a:t>5 min</a:t>
                      </a:r>
                      <a:endParaRPr lang="en-IN" sz="1400" b="1" dirty="0">
                        <a:solidFill>
                          <a:schemeClr val="tx1"/>
                        </a:solidFill>
                      </a:endParaRPr>
                    </a:p>
                  </a:txBody>
                  <a:tcPr/>
                </a:tc>
                <a:extLst>
                  <a:ext uri="{0D108BD9-81ED-4DB2-BD59-A6C34878D82A}">
                    <a16:rowId xmlns:a16="http://schemas.microsoft.com/office/drawing/2014/main" val="10002"/>
                  </a:ext>
                </a:extLst>
              </a:tr>
              <a:tr h="550976">
                <a:tc>
                  <a:txBody>
                    <a:bodyPr/>
                    <a:lstStyle/>
                    <a:p>
                      <a:pPr algn="ctr"/>
                      <a:r>
                        <a:rPr lang="en-US" sz="1400" b="1" dirty="0">
                          <a:latin typeface="Baskerville Old Face" panose="02020602080505020303" pitchFamily="18" charset="0"/>
                          <a:ea typeface="Calibri" panose="020F0502020204030204" pitchFamily="34" charset="0"/>
                          <a:cs typeface="Mangal"/>
                        </a:rPr>
                        <a:t>Nursing staff files request for medicine return</a:t>
                      </a:r>
                      <a:endParaRPr lang="en-IN" sz="1400" b="1" dirty="0">
                        <a:solidFill>
                          <a:schemeClr val="tx1"/>
                        </a:solidFill>
                      </a:endParaRPr>
                    </a:p>
                  </a:txBody>
                  <a:tcPr/>
                </a:tc>
                <a:tc>
                  <a:txBody>
                    <a:bodyPr/>
                    <a:lstStyle/>
                    <a:p>
                      <a:pPr marL="0" lvl="0" indent="0" algn="ctr">
                        <a:lnSpc>
                          <a:spcPct val="150000"/>
                        </a:lnSpc>
                        <a:spcAft>
                          <a:spcPts val="0"/>
                        </a:spcAft>
                        <a:buFont typeface="Wingdings" panose="05000000000000000000" pitchFamily="2" charset="2"/>
                        <a:buNone/>
                        <a:tabLst>
                          <a:tab pos="1783715" algn="l"/>
                        </a:tabLst>
                      </a:pPr>
                      <a:r>
                        <a:rPr lang="en-US" sz="1400" b="1" dirty="0">
                          <a:latin typeface="Baskerville Old Face" panose="02020602080505020303" pitchFamily="18" charset="0"/>
                          <a:ea typeface="Calibri" panose="020F0502020204030204" pitchFamily="34" charset="0"/>
                          <a:cs typeface="Mangal"/>
                        </a:rPr>
                        <a:t>5 min</a:t>
                      </a:r>
                      <a:endParaRPr lang="en-IN" sz="1200" b="1" dirty="0">
                        <a:latin typeface="Baskerville Old Face" panose="02020602080505020303" pitchFamily="18" charset="0"/>
                        <a:ea typeface="Calibri" panose="020F0502020204030204" pitchFamily="34" charset="0"/>
                        <a:cs typeface="Mangal"/>
                      </a:endParaRPr>
                    </a:p>
                  </a:txBody>
                  <a:tcPr/>
                </a:tc>
                <a:extLst>
                  <a:ext uri="{0D108BD9-81ED-4DB2-BD59-A6C34878D82A}">
                    <a16:rowId xmlns:a16="http://schemas.microsoft.com/office/drawing/2014/main" val="10003"/>
                  </a:ext>
                </a:extLst>
              </a:tr>
              <a:tr h="398037">
                <a:tc>
                  <a:txBody>
                    <a:bodyPr/>
                    <a:lstStyle/>
                    <a:p>
                      <a:pPr algn="ctr"/>
                      <a:r>
                        <a:rPr lang="en-US" sz="1400" b="1" dirty="0">
                          <a:latin typeface="Baskerville Old Face" panose="02020602080505020303" pitchFamily="18" charset="0"/>
                          <a:ea typeface="Calibri" panose="020F0502020204030204" pitchFamily="34" charset="0"/>
                          <a:cs typeface="Mangal"/>
                        </a:rPr>
                        <a:t>File completion by nursing staff</a:t>
                      </a:r>
                      <a:endParaRPr lang="en-IN" sz="1400" b="1" dirty="0">
                        <a:solidFill>
                          <a:schemeClr val="tx1"/>
                        </a:solidFill>
                      </a:endParaRPr>
                    </a:p>
                  </a:txBody>
                  <a:tcPr/>
                </a:tc>
                <a:tc>
                  <a:txBody>
                    <a:bodyPr/>
                    <a:lstStyle/>
                    <a:p>
                      <a:pPr marL="0" lvl="0" indent="0" algn="ctr">
                        <a:lnSpc>
                          <a:spcPct val="150000"/>
                        </a:lnSpc>
                        <a:spcAft>
                          <a:spcPts val="0"/>
                        </a:spcAft>
                        <a:buFont typeface="Wingdings" panose="05000000000000000000" pitchFamily="2" charset="2"/>
                        <a:buNone/>
                        <a:tabLst>
                          <a:tab pos="1783715" algn="l"/>
                        </a:tabLst>
                      </a:pPr>
                      <a:r>
                        <a:rPr lang="en-US" sz="1400" b="1" dirty="0">
                          <a:latin typeface="Baskerville Old Face" panose="02020602080505020303" pitchFamily="18" charset="0"/>
                          <a:ea typeface="Calibri" panose="020F0502020204030204" pitchFamily="34" charset="0"/>
                          <a:cs typeface="Mangal"/>
                        </a:rPr>
                        <a:t>25 min</a:t>
                      </a:r>
                      <a:endParaRPr lang="en-IN" sz="1200" dirty="0">
                        <a:latin typeface="Baskerville Old Face" panose="02020602080505020303" pitchFamily="18" charset="0"/>
                        <a:ea typeface="Calibri" panose="020F0502020204030204" pitchFamily="34" charset="0"/>
                        <a:cs typeface="Mangal"/>
                      </a:endParaRPr>
                    </a:p>
                  </a:txBody>
                  <a:tcPr/>
                </a:tc>
                <a:extLst>
                  <a:ext uri="{0D108BD9-81ED-4DB2-BD59-A6C34878D82A}">
                    <a16:rowId xmlns:a16="http://schemas.microsoft.com/office/drawing/2014/main" val="10004"/>
                  </a:ext>
                </a:extLst>
              </a:tr>
              <a:tr h="550976">
                <a:tc>
                  <a:txBody>
                    <a:bodyPr/>
                    <a:lstStyle/>
                    <a:p>
                      <a:pPr algn="ctr"/>
                      <a:r>
                        <a:rPr lang="en-US" sz="1400" b="1" dirty="0">
                          <a:latin typeface="Baskerville Old Face" panose="02020602080505020303" pitchFamily="18" charset="0"/>
                          <a:ea typeface="Calibri" panose="020F0502020204030204" pitchFamily="34" charset="0"/>
                          <a:cs typeface="Mangal"/>
                        </a:rPr>
                        <a:t>File sent by nursing staff to MT (Medical Transcription)</a:t>
                      </a:r>
                      <a:endParaRPr lang="en-IN" sz="1400" b="1" dirty="0">
                        <a:solidFill>
                          <a:schemeClr val="tx1"/>
                        </a:solidFill>
                      </a:endParaRPr>
                    </a:p>
                  </a:txBody>
                  <a:tcPr/>
                </a:tc>
                <a:tc>
                  <a:txBody>
                    <a:bodyPr/>
                    <a:lstStyle/>
                    <a:p>
                      <a:pPr algn="ctr"/>
                      <a:r>
                        <a:rPr lang="en-IN" sz="1400" b="1" dirty="0">
                          <a:solidFill>
                            <a:schemeClr val="tx1"/>
                          </a:solidFill>
                          <a:latin typeface="Baskerville Old Face" panose="02020602080505020303" pitchFamily="18" charset="0"/>
                        </a:rPr>
                        <a:t>15 min</a:t>
                      </a:r>
                    </a:p>
                  </a:txBody>
                  <a:tcPr/>
                </a:tc>
                <a:extLst>
                  <a:ext uri="{0D108BD9-81ED-4DB2-BD59-A6C34878D82A}">
                    <a16:rowId xmlns:a16="http://schemas.microsoft.com/office/drawing/2014/main" val="10005"/>
                  </a:ext>
                </a:extLst>
              </a:tr>
              <a:tr h="314844">
                <a:tc>
                  <a:txBody>
                    <a:bodyPr/>
                    <a:lstStyle/>
                    <a:p>
                      <a:pPr algn="ctr"/>
                      <a:r>
                        <a:rPr lang="en-US" sz="1400" b="1" dirty="0">
                          <a:latin typeface="Baskerville Old Face" panose="02020602080505020303" pitchFamily="18" charset="0"/>
                          <a:ea typeface="Calibri" panose="020F0502020204030204" pitchFamily="34" charset="0"/>
                          <a:cs typeface="Mangal"/>
                        </a:rPr>
                        <a:t>Waiting time</a:t>
                      </a:r>
                      <a:endParaRPr lang="en-IN" sz="1400" b="1" dirty="0">
                        <a:solidFill>
                          <a:schemeClr val="tx1"/>
                        </a:solidFill>
                      </a:endParaRPr>
                    </a:p>
                  </a:txBody>
                  <a:tcPr/>
                </a:tc>
                <a:tc>
                  <a:txBody>
                    <a:bodyPr/>
                    <a:lstStyle/>
                    <a:p>
                      <a:pPr algn="ctr"/>
                      <a:r>
                        <a:rPr lang="en-IN" sz="1400" b="1" dirty="0">
                          <a:solidFill>
                            <a:schemeClr val="tx1"/>
                          </a:solidFill>
                          <a:latin typeface="Baskerville Old Face" panose="02020602080505020303" pitchFamily="18" charset="0"/>
                        </a:rPr>
                        <a:t>4 min</a:t>
                      </a:r>
                    </a:p>
                  </a:txBody>
                  <a:tcPr/>
                </a:tc>
                <a:extLst>
                  <a:ext uri="{0D108BD9-81ED-4DB2-BD59-A6C34878D82A}">
                    <a16:rowId xmlns:a16="http://schemas.microsoft.com/office/drawing/2014/main" val="10006"/>
                  </a:ext>
                </a:extLst>
              </a:tr>
              <a:tr h="550976">
                <a:tc>
                  <a:txBody>
                    <a:bodyPr/>
                    <a:lstStyle/>
                    <a:p>
                      <a:pPr algn="ctr"/>
                      <a:r>
                        <a:rPr lang="en-US" sz="1400" b="1" dirty="0">
                          <a:latin typeface="Baskerville Old Face" panose="02020602080505020303" pitchFamily="18" charset="0"/>
                          <a:ea typeface="Calibri" panose="020F0502020204030204" pitchFamily="34" charset="0"/>
                          <a:cs typeface="Mangal"/>
                        </a:rPr>
                        <a:t>Completed file received from MT</a:t>
                      </a:r>
                      <a:endParaRPr lang="en-IN" sz="1400" b="1" dirty="0">
                        <a:solidFill>
                          <a:schemeClr val="tx1"/>
                        </a:solidFill>
                      </a:endParaRPr>
                    </a:p>
                  </a:txBody>
                  <a:tcPr/>
                </a:tc>
                <a:tc>
                  <a:txBody>
                    <a:bodyPr/>
                    <a:lstStyle/>
                    <a:p>
                      <a:pPr algn="ctr"/>
                      <a:r>
                        <a:rPr lang="en-IN" sz="1400" b="1" dirty="0">
                          <a:solidFill>
                            <a:schemeClr val="tx1"/>
                          </a:solidFill>
                          <a:latin typeface="Baskerville Old Face" panose="02020602080505020303" pitchFamily="18" charset="0"/>
                        </a:rPr>
                        <a:t>6 min</a:t>
                      </a:r>
                    </a:p>
                  </a:txBody>
                  <a:tcPr/>
                </a:tc>
                <a:extLst>
                  <a:ext uri="{0D108BD9-81ED-4DB2-BD59-A6C34878D82A}">
                    <a16:rowId xmlns:a16="http://schemas.microsoft.com/office/drawing/2014/main" val="10007"/>
                  </a:ext>
                </a:extLst>
              </a:tr>
              <a:tr h="314844">
                <a:tc>
                  <a:txBody>
                    <a:bodyPr/>
                    <a:lstStyle/>
                    <a:p>
                      <a:pPr algn="ctr"/>
                      <a:r>
                        <a:rPr lang="en-US" sz="1400" b="1" dirty="0">
                          <a:latin typeface="Baskerville Old Face" panose="02020602080505020303" pitchFamily="18" charset="0"/>
                          <a:ea typeface="Calibri" panose="020F0502020204030204" pitchFamily="34" charset="0"/>
                          <a:cs typeface="Mangal"/>
                        </a:rPr>
                        <a:t>File sent to billing department</a:t>
                      </a:r>
                    </a:p>
                  </a:txBody>
                  <a:tcPr/>
                </a:tc>
                <a:tc>
                  <a:txBody>
                    <a:bodyPr/>
                    <a:lstStyle/>
                    <a:p>
                      <a:pPr algn="ctr"/>
                      <a:r>
                        <a:rPr lang="en-IN" sz="1400" b="1" dirty="0">
                          <a:solidFill>
                            <a:schemeClr val="tx1"/>
                          </a:solidFill>
                          <a:latin typeface="Baskerville Old Face" panose="02020602080505020303" pitchFamily="18" charset="0"/>
                        </a:rPr>
                        <a:t>10 min</a:t>
                      </a:r>
                    </a:p>
                  </a:txBody>
                  <a:tcPr/>
                </a:tc>
                <a:extLst>
                  <a:ext uri="{0D108BD9-81ED-4DB2-BD59-A6C34878D82A}">
                    <a16:rowId xmlns:a16="http://schemas.microsoft.com/office/drawing/2014/main" val="10008"/>
                  </a:ext>
                </a:extLst>
              </a:tr>
              <a:tr h="314844">
                <a:tc>
                  <a:txBody>
                    <a:bodyPr/>
                    <a:lstStyle/>
                    <a:p>
                      <a:pPr algn="ctr"/>
                      <a:r>
                        <a:rPr lang="en-US" sz="1400" b="1" dirty="0">
                          <a:latin typeface="Baskerville Old Face" panose="02020602080505020303" pitchFamily="18" charset="0"/>
                          <a:ea typeface="Calibri" panose="020F0502020204030204" pitchFamily="34" charset="0"/>
                          <a:cs typeface="Mangal"/>
                        </a:rPr>
                        <a:t>Waiting time </a:t>
                      </a:r>
                      <a:endParaRPr lang="en-IN" sz="1400" b="1" dirty="0">
                        <a:solidFill>
                          <a:schemeClr val="tx1"/>
                        </a:solidFill>
                      </a:endParaRPr>
                    </a:p>
                  </a:txBody>
                  <a:tcPr/>
                </a:tc>
                <a:tc>
                  <a:txBody>
                    <a:bodyPr/>
                    <a:lstStyle/>
                    <a:p>
                      <a:pPr algn="ctr"/>
                      <a:r>
                        <a:rPr lang="en-IN" sz="1400" b="1" dirty="0">
                          <a:solidFill>
                            <a:schemeClr val="tx1"/>
                          </a:solidFill>
                          <a:latin typeface="Baskerville Old Face" panose="02020602080505020303" pitchFamily="18" charset="0"/>
                        </a:rPr>
                        <a:t>10 min</a:t>
                      </a:r>
                    </a:p>
                  </a:txBody>
                  <a:tcPr/>
                </a:tc>
                <a:extLst>
                  <a:ext uri="{0D108BD9-81ED-4DB2-BD59-A6C34878D82A}">
                    <a16:rowId xmlns:a16="http://schemas.microsoft.com/office/drawing/2014/main" val="10009"/>
                  </a:ext>
                </a:extLst>
              </a:tr>
              <a:tr h="550976">
                <a:tc>
                  <a:txBody>
                    <a:bodyPr/>
                    <a:lstStyle/>
                    <a:p>
                      <a:pPr algn="ctr"/>
                      <a:r>
                        <a:rPr lang="en-US" sz="1400" b="1" dirty="0">
                          <a:latin typeface="Baskerville Old Face" panose="02020602080505020303" pitchFamily="18" charset="0"/>
                          <a:ea typeface="Calibri" panose="020F0502020204030204" pitchFamily="34" charset="0"/>
                          <a:cs typeface="Mangal"/>
                        </a:rPr>
                        <a:t>Patient attendant clears the bills at the billing department </a:t>
                      </a:r>
                    </a:p>
                  </a:txBody>
                  <a:tcPr/>
                </a:tc>
                <a:tc>
                  <a:txBody>
                    <a:bodyPr/>
                    <a:lstStyle/>
                    <a:p>
                      <a:pPr algn="ctr"/>
                      <a:r>
                        <a:rPr lang="en-IN" sz="1400" b="1" dirty="0">
                          <a:solidFill>
                            <a:schemeClr val="tx1"/>
                          </a:solidFill>
                          <a:latin typeface="Baskerville Old Face" panose="02020602080505020303" pitchFamily="18" charset="0"/>
                        </a:rPr>
                        <a:t>10 min</a:t>
                      </a:r>
                    </a:p>
                  </a:txBody>
                  <a:tcPr/>
                </a:tc>
                <a:extLst>
                  <a:ext uri="{0D108BD9-81ED-4DB2-BD59-A6C34878D82A}">
                    <a16:rowId xmlns:a16="http://schemas.microsoft.com/office/drawing/2014/main" val="10010"/>
                  </a:ext>
                </a:extLst>
              </a:tr>
              <a:tr h="314844">
                <a:tc>
                  <a:txBody>
                    <a:bodyPr/>
                    <a:lstStyle/>
                    <a:p>
                      <a:pPr algn="ctr"/>
                      <a:r>
                        <a:rPr lang="en-US" sz="1400" b="1" dirty="0">
                          <a:latin typeface="Baskerville Old Face" panose="02020602080505020303" pitchFamily="18" charset="0"/>
                          <a:ea typeface="Calibri" panose="020F0502020204030204" pitchFamily="34" charset="0"/>
                          <a:cs typeface="Mangal"/>
                        </a:rPr>
                        <a:t>If cash, waiting time</a:t>
                      </a:r>
                    </a:p>
                  </a:txBody>
                  <a:tcPr/>
                </a:tc>
                <a:tc>
                  <a:txBody>
                    <a:bodyPr/>
                    <a:lstStyle/>
                    <a:p>
                      <a:pPr algn="ctr"/>
                      <a:r>
                        <a:rPr lang="en-IN" sz="1400" b="1" dirty="0">
                          <a:solidFill>
                            <a:schemeClr val="tx1"/>
                          </a:solidFill>
                          <a:latin typeface="Baskerville Old Face" panose="02020602080505020303" pitchFamily="18" charset="0"/>
                        </a:rPr>
                        <a:t>15 min</a:t>
                      </a:r>
                    </a:p>
                  </a:txBody>
                  <a:tcPr/>
                </a:tc>
                <a:extLst>
                  <a:ext uri="{0D108BD9-81ED-4DB2-BD59-A6C34878D82A}">
                    <a16:rowId xmlns:a16="http://schemas.microsoft.com/office/drawing/2014/main" val="10011"/>
                  </a:ext>
                </a:extLst>
              </a:tr>
              <a:tr h="314844">
                <a:tc>
                  <a:txBody>
                    <a:bodyPr/>
                    <a:lstStyle/>
                    <a:p>
                      <a:pPr algn="ctr"/>
                      <a:r>
                        <a:rPr lang="en-US" sz="1400" b="1" dirty="0">
                          <a:latin typeface="Baskerville Old Face" panose="02020602080505020303" pitchFamily="18" charset="0"/>
                          <a:ea typeface="Calibri" panose="020F0502020204030204" pitchFamily="34" charset="0"/>
                          <a:cs typeface="Mangal"/>
                        </a:rPr>
                        <a:t>If  TPA, waiting time</a:t>
                      </a:r>
                    </a:p>
                  </a:txBody>
                  <a:tcPr/>
                </a:tc>
                <a:tc>
                  <a:txBody>
                    <a:bodyPr/>
                    <a:lstStyle/>
                    <a:p>
                      <a:pPr algn="ctr"/>
                      <a:r>
                        <a:rPr lang="en-IN" sz="1400" b="1" dirty="0">
                          <a:solidFill>
                            <a:schemeClr val="tx1"/>
                          </a:solidFill>
                          <a:latin typeface="Baskerville Old Face" panose="02020602080505020303" pitchFamily="18" charset="0"/>
                        </a:rPr>
                        <a:t>180 min (3 </a:t>
                      </a:r>
                      <a:r>
                        <a:rPr lang="en-IN" sz="1400" b="1" dirty="0" err="1">
                          <a:solidFill>
                            <a:schemeClr val="tx1"/>
                          </a:solidFill>
                          <a:latin typeface="Baskerville Old Face" panose="02020602080505020303" pitchFamily="18" charset="0"/>
                        </a:rPr>
                        <a:t>hrs</a:t>
                      </a:r>
                      <a:r>
                        <a:rPr lang="en-IN" sz="1400" b="1" dirty="0">
                          <a:solidFill>
                            <a:schemeClr val="tx1"/>
                          </a:solidFill>
                          <a:latin typeface="Baskerville Old Face" panose="02020602080505020303" pitchFamily="18" charset="0"/>
                        </a:rPr>
                        <a:t>)</a:t>
                      </a:r>
                    </a:p>
                  </a:txBody>
                  <a:tcPr/>
                </a:tc>
                <a:extLst>
                  <a:ext uri="{0D108BD9-81ED-4DB2-BD59-A6C34878D82A}">
                    <a16:rowId xmlns:a16="http://schemas.microsoft.com/office/drawing/2014/main" val="10012"/>
                  </a:ext>
                </a:extLst>
              </a:tr>
              <a:tr h="314844">
                <a:tc gridSpan="2">
                  <a:txBody>
                    <a:bodyPr/>
                    <a:lstStyle/>
                    <a:p>
                      <a:pPr algn="ctr"/>
                      <a:r>
                        <a:rPr lang="en-US" sz="1400" b="1" dirty="0">
                          <a:latin typeface="Baskerville Old Face" panose="02020602080505020303" pitchFamily="18" charset="0"/>
                          <a:ea typeface="Calibri" panose="020F0502020204030204" pitchFamily="34" charset="0"/>
                          <a:cs typeface="Mangal"/>
                        </a:rPr>
                        <a:t>Clearance given by billing department to patient attendant</a:t>
                      </a:r>
                    </a:p>
                  </a:txBody>
                  <a:tcPr/>
                </a:tc>
                <a:tc hMerge="1">
                  <a:txBody>
                    <a:bodyPr/>
                    <a:lstStyle/>
                    <a:p>
                      <a:pPr algn="ctr"/>
                      <a:endParaRPr lang="en-IN" b="1" dirty="0">
                        <a:solidFill>
                          <a:schemeClr val="tx1"/>
                        </a:solidFill>
                        <a:latin typeface="Baskerville Old Face" panose="02020602080505020303" pitchFamily="18" charset="0"/>
                      </a:endParaRPr>
                    </a:p>
                  </a:txBody>
                  <a:tcPr/>
                </a:tc>
                <a:extLst>
                  <a:ext uri="{0D108BD9-81ED-4DB2-BD59-A6C34878D82A}">
                    <a16:rowId xmlns:a16="http://schemas.microsoft.com/office/drawing/2014/main" val="10013"/>
                  </a:ext>
                </a:extLst>
              </a:tr>
              <a:tr h="314844">
                <a:tc>
                  <a:txBody>
                    <a:bodyPr/>
                    <a:lstStyle/>
                    <a:p>
                      <a:pPr algn="ctr"/>
                      <a:r>
                        <a:rPr lang="en-US" sz="1400" b="1" dirty="0">
                          <a:latin typeface="Baskerville Old Face" panose="02020602080505020303" pitchFamily="18" charset="0"/>
                          <a:ea typeface="Calibri" panose="020F0502020204030204" pitchFamily="34" charset="0"/>
                          <a:cs typeface="Mangal"/>
                        </a:rPr>
                        <a:t>Waiting time</a:t>
                      </a:r>
                    </a:p>
                  </a:txBody>
                  <a:tcPr/>
                </a:tc>
                <a:tc>
                  <a:txBody>
                    <a:bodyPr/>
                    <a:lstStyle/>
                    <a:p>
                      <a:pPr algn="ctr"/>
                      <a:r>
                        <a:rPr lang="en-IN" sz="1400" b="1" dirty="0">
                          <a:solidFill>
                            <a:schemeClr val="tx1"/>
                          </a:solidFill>
                          <a:latin typeface="Baskerville Old Face" panose="02020602080505020303" pitchFamily="18" charset="0"/>
                        </a:rPr>
                        <a:t>5 min</a:t>
                      </a:r>
                    </a:p>
                  </a:txBody>
                  <a:tcPr/>
                </a:tc>
                <a:extLst>
                  <a:ext uri="{0D108BD9-81ED-4DB2-BD59-A6C34878D82A}">
                    <a16:rowId xmlns:a16="http://schemas.microsoft.com/office/drawing/2014/main" val="10014"/>
                  </a:ext>
                </a:extLst>
              </a:tr>
              <a:tr h="314844">
                <a:tc gridSpan="2">
                  <a:txBody>
                    <a:bodyPr/>
                    <a:lstStyle/>
                    <a:p>
                      <a:pPr algn="ctr"/>
                      <a:r>
                        <a:rPr lang="en-US" sz="1400" b="1" dirty="0">
                          <a:latin typeface="Baskerville Old Face" panose="02020602080505020303" pitchFamily="18" charset="0"/>
                          <a:ea typeface="Calibri" panose="020F0502020204030204" pitchFamily="34" charset="0"/>
                          <a:cs typeface="Mangal"/>
                        </a:rPr>
                        <a:t>Patient attendant hand overs the clearance slip to nursing staff</a:t>
                      </a:r>
                    </a:p>
                  </a:txBody>
                  <a:tcPr/>
                </a:tc>
                <a:tc hMerge="1">
                  <a:txBody>
                    <a:bodyPr/>
                    <a:lstStyle/>
                    <a:p>
                      <a:pPr algn="ctr"/>
                      <a:endParaRPr lang="en-IN" b="1" dirty="0">
                        <a:solidFill>
                          <a:schemeClr val="tx1"/>
                        </a:solidFill>
                        <a:latin typeface="Baskerville Old Face" panose="02020602080505020303" pitchFamily="18" charset="0"/>
                      </a:endParaRPr>
                    </a:p>
                  </a:txBody>
                  <a:tcPr/>
                </a:tc>
                <a:extLst>
                  <a:ext uri="{0D108BD9-81ED-4DB2-BD59-A6C34878D82A}">
                    <a16:rowId xmlns:a16="http://schemas.microsoft.com/office/drawing/2014/main" val="10015"/>
                  </a:ext>
                </a:extLst>
              </a:tr>
              <a:tr h="314844">
                <a:tc gridSpan="2">
                  <a:txBody>
                    <a:bodyPr/>
                    <a:lstStyle/>
                    <a:p>
                      <a:pPr algn="ctr"/>
                      <a:r>
                        <a:rPr lang="en-US" sz="1400" b="1" dirty="0">
                          <a:latin typeface="Baskerville Old Face" panose="02020602080505020303" pitchFamily="18" charset="0"/>
                          <a:ea typeface="Calibri" panose="020F0502020204030204" pitchFamily="34" charset="0"/>
                          <a:cs typeface="Mangal"/>
                        </a:rPr>
                        <a:t>Patient leaves the hospital</a:t>
                      </a:r>
                    </a:p>
                  </a:txBody>
                  <a:tcPr/>
                </a:tc>
                <a:tc hMerge="1">
                  <a:txBody>
                    <a:bodyPr/>
                    <a:lstStyle/>
                    <a:p>
                      <a:pPr algn="ctr"/>
                      <a:endParaRPr lang="en-IN" b="1" dirty="0">
                        <a:solidFill>
                          <a:schemeClr val="tx1"/>
                        </a:solidFill>
                        <a:latin typeface="Baskerville Old Face" panose="02020602080505020303" pitchFamily="18" charset="0"/>
                      </a:endParaRP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43183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6" y="28715"/>
            <a:ext cx="12178644" cy="681402"/>
          </a:xfrm>
        </p:spPr>
        <p:txBody>
          <a:bodyPr>
            <a:noAutofit/>
          </a:bodyPr>
          <a:lstStyle/>
          <a:p>
            <a:pPr algn="ctr"/>
            <a:r>
              <a:rPr lang="en-US" sz="4400" b="1" dirty="0">
                <a:solidFill>
                  <a:srgbClr val="0F5E7C"/>
                </a:solidFill>
                <a:latin typeface="Baskerville Old Face" panose="02020602080505020303" pitchFamily="18" charset="0"/>
              </a:rPr>
              <a:t>Major Bottlenecks of Admission &amp; Discharge process</a:t>
            </a:r>
            <a:endParaRPr lang="en-IN" sz="4400" b="1" dirty="0">
              <a:solidFill>
                <a:srgbClr val="0F5E7C"/>
              </a:solidFill>
              <a:latin typeface="Baskerville Old Face" panose="02020602080505020303" pitchFamily="18" charset="0"/>
            </a:endParaRPr>
          </a:p>
        </p:txBody>
      </p:sp>
      <p:sp>
        <p:nvSpPr>
          <p:cNvPr id="3" name="Text Placeholder 2"/>
          <p:cNvSpPr>
            <a:spLocks noGrp="1"/>
          </p:cNvSpPr>
          <p:nvPr>
            <p:ph type="body" idx="1"/>
          </p:nvPr>
        </p:nvSpPr>
        <p:spPr>
          <a:xfrm>
            <a:off x="0" y="904590"/>
            <a:ext cx="6079786" cy="713314"/>
          </a:xfrm>
          <a:solidFill>
            <a:schemeClr val="bg2"/>
          </a:solidFill>
          <a:ln>
            <a:solidFill>
              <a:srgbClr val="002060"/>
            </a:solidFill>
          </a:ln>
        </p:spPr>
        <p:txBody>
          <a:bodyPr anchor="ctr">
            <a:noAutofit/>
          </a:bodyPr>
          <a:lstStyle/>
          <a:p>
            <a:pPr algn="ctr"/>
            <a:r>
              <a:rPr lang="en-US" sz="2800" b="1" dirty="0">
                <a:solidFill>
                  <a:srgbClr val="002060"/>
                </a:solidFill>
                <a:latin typeface="Baskerville Old Face" panose="02020602080505020303" pitchFamily="18" charset="0"/>
              </a:rPr>
              <a:t>Bottlenecks in the admission process</a:t>
            </a:r>
          </a:p>
        </p:txBody>
      </p:sp>
      <p:sp>
        <p:nvSpPr>
          <p:cNvPr id="7" name="Content Placeholder 6"/>
          <p:cNvSpPr>
            <a:spLocks noGrp="1"/>
          </p:cNvSpPr>
          <p:nvPr>
            <p:ph sz="half" idx="2"/>
          </p:nvPr>
        </p:nvSpPr>
        <p:spPr>
          <a:xfrm>
            <a:off x="13355" y="1617905"/>
            <a:ext cx="6066431" cy="5240096"/>
          </a:xfrm>
          <a:solidFill>
            <a:schemeClr val="bg2"/>
          </a:solidFill>
          <a:ln>
            <a:solidFill>
              <a:srgbClr val="002060"/>
            </a:solidFill>
          </a:ln>
        </p:spPr>
        <p:txBody>
          <a:bodyPr>
            <a:noAutofit/>
          </a:bodyPr>
          <a:lstStyle/>
          <a:p>
            <a:pPr algn="ctr">
              <a:buFont typeface="Wingdings" panose="05000000000000000000" pitchFamily="2" charset="2"/>
              <a:buChar char="Ø"/>
            </a:pPr>
            <a:endParaRPr lang="en-US" sz="2400" b="1" dirty="0">
              <a:solidFill>
                <a:srgbClr val="002060"/>
              </a:solidFill>
              <a:latin typeface="Baskerville Old Face" panose="02020602080505020303" pitchFamily="18" charset="0"/>
            </a:endParaRPr>
          </a:p>
          <a:p>
            <a:pPr algn="ctr">
              <a:buFont typeface="Wingdings" panose="05000000000000000000" pitchFamily="2" charset="2"/>
              <a:buChar char="Ø"/>
            </a:pPr>
            <a:r>
              <a:rPr lang="en-US" sz="2400" b="1" dirty="0">
                <a:solidFill>
                  <a:srgbClr val="002060"/>
                </a:solidFill>
                <a:latin typeface="Baskerville Old Face" panose="02020602080505020303" pitchFamily="18" charset="0"/>
              </a:rPr>
              <a:t>Increased waiting time at billing</a:t>
            </a:r>
          </a:p>
          <a:p>
            <a:pPr lvl="0" algn="ctr">
              <a:buFontTx/>
              <a:buChar char="-"/>
            </a:pPr>
            <a:r>
              <a:rPr lang="en-US" sz="1600" dirty="0">
                <a:solidFill>
                  <a:srgbClr val="002060"/>
                </a:solidFill>
                <a:latin typeface="Baskerville Old Face" panose="02020602080505020303" pitchFamily="18" charset="0"/>
              </a:rPr>
              <a:t>Reception acts as enquiry counter</a:t>
            </a:r>
          </a:p>
          <a:p>
            <a:pPr lvl="0" algn="ctr">
              <a:buFontTx/>
              <a:buChar char="-"/>
            </a:pPr>
            <a:r>
              <a:rPr lang="en-US" sz="1600" dirty="0">
                <a:solidFill>
                  <a:srgbClr val="002060"/>
                </a:solidFill>
                <a:latin typeface="Baskerville Old Face" panose="02020602080505020303" pitchFamily="18" charset="0"/>
              </a:rPr>
              <a:t>Printing &amp; delivery of lab reports done at billing</a:t>
            </a:r>
          </a:p>
          <a:p>
            <a:pPr lvl="0" algn="ctr">
              <a:buFontTx/>
              <a:buChar char="-"/>
            </a:pPr>
            <a:r>
              <a:rPr lang="en-US" sz="1600" dirty="0">
                <a:solidFill>
                  <a:srgbClr val="002060"/>
                </a:solidFill>
                <a:latin typeface="Baskerville Old Face" panose="02020602080505020303" pitchFamily="18" charset="0"/>
              </a:rPr>
              <a:t>New staff takes time to get acquainted</a:t>
            </a:r>
          </a:p>
          <a:p>
            <a:pPr lvl="0" algn="ctr">
              <a:buFontTx/>
              <a:buChar char="-"/>
            </a:pPr>
            <a:r>
              <a:rPr lang="en-US" sz="1600" dirty="0">
                <a:solidFill>
                  <a:srgbClr val="002060"/>
                </a:solidFill>
                <a:latin typeface="Baskerville Old Face" panose="02020602080505020303" pitchFamily="18" charset="0"/>
              </a:rPr>
              <a:t>No queues, patients gather around counters</a:t>
            </a:r>
          </a:p>
          <a:p>
            <a:pPr lvl="0" algn="ctr"/>
            <a:endParaRPr lang="en-US" sz="2400" dirty="0">
              <a:solidFill>
                <a:srgbClr val="002060"/>
              </a:solidFill>
              <a:latin typeface="Baskerville Old Face" panose="02020602080505020303" pitchFamily="18" charset="0"/>
            </a:endParaRPr>
          </a:p>
          <a:p>
            <a:pPr lvl="0" algn="ctr">
              <a:buFont typeface="Wingdings" panose="05000000000000000000" pitchFamily="2" charset="2"/>
              <a:buChar char="Ø"/>
            </a:pPr>
            <a:r>
              <a:rPr lang="en-US" sz="2400" b="1" dirty="0">
                <a:solidFill>
                  <a:srgbClr val="002060"/>
                </a:solidFill>
                <a:latin typeface="Baskerville Old Face" panose="02020602080505020303" pitchFamily="18" charset="0"/>
              </a:rPr>
              <a:t>Increased waiting time at consultation</a:t>
            </a:r>
          </a:p>
          <a:p>
            <a:pPr lvl="0" algn="ctr">
              <a:buFontTx/>
              <a:buChar char="-"/>
            </a:pPr>
            <a:r>
              <a:rPr lang="en-US" sz="1600" dirty="0">
                <a:solidFill>
                  <a:srgbClr val="002060"/>
                </a:solidFill>
                <a:latin typeface="Baskerville Old Face" panose="02020602080505020303" pitchFamily="18" charset="0"/>
              </a:rPr>
              <a:t>Doctors do not adhere to COVID IPD timings</a:t>
            </a:r>
          </a:p>
          <a:p>
            <a:pPr lvl="0" algn="ctr">
              <a:buFontTx/>
              <a:buChar char="-"/>
            </a:pPr>
            <a:r>
              <a:rPr lang="en-US" sz="1600" dirty="0">
                <a:solidFill>
                  <a:srgbClr val="002060"/>
                </a:solidFill>
                <a:latin typeface="Baskerville Old Face" panose="02020602080505020303" pitchFamily="18" charset="0"/>
              </a:rPr>
              <a:t>Doctors may be in the OT during OPD timings</a:t>
            </a:r>
          </a:p>
          <a:p>
            <a:pPr lvl="0" algn="ctr">
              <a:buFontTx/>
              <a:buChar char="-"/>
            </a:pPr>
            <a:r>
              <a:rPr lang="en-US" sz="1600" dirty="0">
                <a:solidFill>
                  <a:srgbClr val="002060"/>
                </a:solidFill>
                <a:latin typeface="Baskerville Old Face" panose="02020602080505020303" pitchFamily="18" charset="0"/>
              </a:rPr>
              <a:t>Overcrowding due to first come first serve basis of many</a:t>
            </a:r>
          </a:p>
        </p:txBody>
      </p:sp>
      <p:sp>
        <p:nvSpPr>
          <p:cNvPr id="8" name="Text Placeholder 7"/>
          <p:cNvSpPr>
            <a:spLocks noGrp="1"/>
          </p:cNvSpPr>
          <p:nvPr>
            <p:ph type="body" sz="quarter" idx="3"/>
          </p:nvPr>
        </p:nvSpPr>
        <p:spPr>
          <a:xfrm>
            <a:off x="6093141" y="904590"/>
            <a:ext cx="6098859" cy="713314"/>
          </a:xfrm>
          <a:solidFill>
            <a:schemeClr val="bg2"/>
          </a:solidFill>
          <a:ln>
            <a:solidFill>
              <a:srgbClr val="002060"/>
            </a:solidFill>
          </a:ln>
        </p:spPr>
        <p:txBody>
          <a:bodyPr anchor="ctr"/>
          <a:lstStyle/>
          <a:p>
            <a:pPr lvl="0" algn="ctr"/>
            <a:r>
              <a:rPr lang="en-US" sz="2800" b="1" dirty="0">
                <a:solidFill>
                  <a:srgbClr val="002060"/>
                </a:solidFill>
                <a:latin typeface="Baskerville Old Face" panose="02020602080505020303" pitchFamily="18" charset="0"/>
              </a:rPr>
              <a:t>Bottlenecks in the discharge process</a:t>
            </a:r>
          </a:p>
        </p:txBody>
      </p:sp>
      <p:sp>
        <p:nvSpPr>
          <p:cNvPr id="10" name="Content Placeholder 6"/>
          <p:cNvSpPr>
            <a:spLocks noGrp="1"/>
          </p:cNvSpPr>
          <p:nvPr>
            <p:ph sz="half" idx="2"/>
          </p:nvPr>
        </p:nvSpPr>
        <p:spPr>
          <a:xfrm>
            <a:off x="6093142" y="1617905"/>
            <a:ext cx="6098858" cy="5240096"/>
          </a:xfrm>
          <a:solidFill>
            <a:schemeClr val="bg2"/>
          </a:solidFill>
          <a:ln>
            <a:solidFill>
              <a:srgbClr val="002060"/>
            </a:solidFill>
          </a:ln>
        </p:spPr>
        <p:txBody>
          <a:bodyPr>
            <a:noAutofit/>
          </a:bodyPr>
          <a:lstStyle/>
          <a:p>
            <a:pPr lvl="0">
              <a:lnSpc>
                <a:spcPct val="150000"/>
              </a:lnSpc>
              <a:buFont typeface="Wingdings" panose="05000000000000000000" pitchFamily="2" charset="2"/>
              <a:buChar char="Ø"/>
            </a:pPr>
            <a:r>
              <a:rPr lang="en-US" b="1" dirty="0">
                <a:solidFill>
                  <a:srgbClr val="002060"/>
                </a:solidFill>
                <a:latin typeface="Baskerville Old Face" panose="02020602080505020303" pitchFamily="18" charset="0"/>
                <a:ea typeface="Calibri" panose="020F0502020204030204" pitchFamily="34" charset="0"/>
              </a:rPr>
              <a:t>Delay in initiating discharge process:</a:t>
            </a:r>
            <a:r>
              <a:rPr lang="en-IN" dirty="0">
                <a:solidFill>
                  <a:srgbClr val="002060"/>
                </a:solidFill>
                <a:latin typeface="Baskerville Old Face" panose="02020602080505020303" pitchFamily="18" charset="0"/>
                <a:ea typeface="SimSun" panose="02010600030101010101" pitchFamily="2" charset="-122"/>
              </a:rPr>
              <a:t> </a:t>
            </a:r>
            <a:r>
              <a:rPr lang="en-US" sz="1550" dirty="0">
                <a:solidFill>
                  <a:srgbClr val="002060"/>
                </a:solidFill>
                <a:latin typeface="Baskerville Old Face" panose="02020602080505020303" pitchFamily="18" charset="0"/>
                <a:ea typeface="Calibri" panose="020F0502020204030204" pitchFamily="34" charset="0"/>
              </a:rPr>
              <a:t>Discharge not pre-planned, Delay in doctor’s round due to overlapping of OPD timings, Delay in Lab reports.</a:t>
            </a:r>
            <a:endParaRPr lang="en-IN" sz="1550" dirty="0">
              <a:solidFill>
                <a:srgbClr val="002060"/>
              </a:solidFill>
              <a:latin typeface="Baskerville Old Face" panose="02020602080505020303" pitchFamily="18" charset="0"/>
              <a:ea typeface="SimSun" panose="02010600030101010101" pitchFamily="2" charset="-122"/>
            </a:endParaRPr>
          </a:p>
          <a:p>
            <a:pPr lvl="0">
              <a:lnSpc>
                <a:spcPct val="150000"/>
              </a:lnSpc>
              <a:buFont typeface="Wingdings" panose="05000000000000000000" pitchFamily="2" charset="2"/>
              <a:buChar char="Ø"/>
            </a:pPr>
            <a:r>
              <a:rPr lang="en-US" b="1" dirty="0">
                <a:solidFill>
                  <a:srgbClr val="002060"/>
                </a:solidFill>
                <a:latin typeface="Baskerville Old Face" panose="02020602080505020303" pitchFamily="18" charset="0"/>
                <a:ea typeface="Calibri" panose="020F0502020204030204" pitchFamily="34" charset="0"/>
              </a:rPr>
              <a:t>Delay in completion of Discharge summary: </a:t>
            </a:r>
            <a:r>
              <a:rPr lang="en-US" sz="1550" dirty="0">
                <a:solidFill>
                  <a:srgbClr val="002060"/>
                </a:solidFill>
                <a:latin typeface="Baskerville Old Face" panose="02020602080505020303" pitchFamily="18" charset="0"/>
                <a:ea typeface="Calibri" panose="020F0502020204030204" pitchFamily="34" charset="0"/>
              </a:rPr>
              <a:t>Majority of discharge summaries are not prepared overnight and start only after discharge intimation, </a:t>
            </a:r>
            <a:r>
              <a:rPr lang="en-US" sz="1550" dirty="0">
                <a:solidFill>
                  <a:srgbClr val="002060"/>
                </a:solidFill>
                <a:latin typeface="Baskerville Old Face" panose="02020602080505020303" pitchFamily="18" charset="0"/>
                <a:ea typeface="Calibri" panose="020F0502020204030204" pitchFamily="34" charset="0"/>
                <a:cs typeface="Segoe UI Semibold" panose="020B0702040204020203" pitchFamily="34" charset="0"/>
              </a:rPr>
              <a:t>Discharges are not planned in most cases, Discharge not signed by the admitting doctor, Correction of discharge summary.</a:t>
            </a:r>
            <a:endParaRPr lang="en-IN" sz="1550" dirty="0">
              <a:solidFill>
                <a:srgbClr val="002060"/>
              </a:solidFill>
              <a:latin typeface="Baskerville Old Face" panose="02020602080505020303" pitchFamily="18" charset="0"/>
              <a:ea typeface="SimSun" panose="02010600030101010101" pitchFamily="2" charset="-122"/>
              <a:cs typeface="Segoe UI Semibold" panose="020B0702040204020203" pitchFamily="34" charset="0"/>
            </a:endParaRPr>
          </a:p>
          <a:p>
            <a:pPr lvl="0">
              <a:lnSpc>
                <a:spcPct val="150000"/>
              </a:lnSpc>
              <a:buFont typeface="Wingdings" panose="05000000000000000000" pitchFamily="2" charset="2"/>
              <a:buChar char=""/>
            </a:pPr>
            <a:r>
              <a:rPr lang="en-US" b="1" dirty="0">
                <a:solidFill>
                  <a:srgbClr val="002060"/>
                </a:solidFill>
                <a:latin typeface="Baskerville Old Face" panose="02020602080505020303" pitchFamily="18" charset="0"/>
                <a:ea typeface="Calibri" panose="020F0502020204030204" pitchFamily="34" charset="0"/>
              </a:rPr>
              <a:t>Delay in preparation of  final bill:</a:t>
            </a:r>
            <a:r>
              <a:rPr lang="en-IN" dirty="0">
                <a:solidFill>
                  <a:srgbClr val="002060"/>
                </a:solidFill>
                <a:latin typeface="Baskerville Old Face" panose="02020602080505020303" pitchFamily="18" charset="0"/>
                <a:ea typeface="SimSun" panose="02010600030101010101" pitchFamily="2" charset="-122"/>
              </a:rPr>
              <a:t> </a:t>
            </a:r>
            <a:r>
              <a:rPr lang="en-US" sz="1550" dirty="0">
                <a:solidFill>
                  <a:srgbClr val="002060"/>
                </a:solidFill>
                <a:latin typeface="Baskerville Old Face" panose="02020602080505020303" pitchFamily="18" charset="0"/>
                <a:ea typeface="Calibri" panose="020F0502020204030204" pitchFamily="34" charset="0"/>
              </a:rPr>
              <a:t>Due to any issue raised by the Patient’s attendant.</a:t>
            </a:r>
            <a:endParaRPr lang="en-IN" sz="1550" dirty="0">
              <a:solidFill>
                <a:srgbClr val="002060"/>
              </a:solidFill>
              <a:latin typeface="Baskerville Old Face" panose="02020602080505020303" pitchFamily="18" charset="0"/>
              <a:ea typeface="SimSun" panose="02010600030101010101" pitchFamily="2" charset="-122"/>
            </a:endParaRPr>
          </a:p>
          <a:p>
            <a:pPr lvl="0">
              <a:lnSpc>
                <a:spcPct val="150000"/>
              </a:lnSpc>
              <a:buFont typeface="Symbol" panose="05050102010706020507" pitchFamily="18" charset="2"/>
              <a:buChar char=""/>
            </a:pPr>
            <a:r>
              <a:rPr lang="en-US" b="1" dirty="0">
                <a:solidFill>
                  <a:srgbClr val="002060"/>
                </a:solidFill>
                <a:latin typeface="Baskerville Old Face" panose="02020602080505020303" pitchFamily="18" charset="0"/>
                <a:ea typeface="Calibri" panose="020F0502020204030204" pitchFamily="34" charset="0"/>
              </a:rPr>
              <a:t>Some Other Reasons: </a:t>
            </a:r>
            <a:r>
              <a:rPr lang="en-US" sz="1550" dirty="0">
                <a:solidFill>
                  <a:srgbClr val="002060"/>
                </a:solidFill>
                <a:latin typeface="Times New Roman" panose="02020603050405020304" pitchFamily="18" charset="0"/>
                <a:ea typeface="Calibri" panose="020F0502020204030204" pitchFamily="34" charset="0"/>
              </a:rPr>
              <a:t>Patient/ Attendant wants Medical certificate, </a:t>
            </a:r>
            <a:r>
              <a:rPr lang="en-US" sz="1550" dirty="0">
                <a:solidFill>
                  <a:srgbClr val="002060"/>
                </a:solidFill>
                <a:latin typeface="Baskerville Old Face" panose="02020602080505020303" pitchFamily="18" charset="0"/>
                <a:ea typeface="Calibri" panose="020F0502020204030204" pitchFamily="34" charset="0"/>
              </a:rPr>
              <a:t>Patient demands to leave after having lunch even if discharge process completes before 12pm.</a:t>
            </a:r>
            <a:endParaRPr lang="en-IN" sz="1550" dirty="0">
              <a:solidFill>
                <a:srgbClr val="002060"/>
              </a:solidFill>
              <a:effectLst/>
              <a:latin typeface="Baskerville Old Face" panose="02020602080505020303" pitchFamily="18" charset="0"/>
              <a:ea typeface="SimSun" panose="02010600030101010101" pitchFamily="2" charset="-122"/>
            </a:endParaRPr>
          </a:p>
        </p:txBody>
      </p:sp>
    </p:spTree>
    <p:extLst>
      <p:ext uri="{BB962C8B-B14F-4D97-AF65-F5344CB8AC3E}">
        <p14:creationId xmlns:p14="http://schemas.microsoft.com/office/powerpoint/2010/main" val="120822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267" y="131975"/>
            <a:ext cx="7692272" cy="1070949"/>
          </a:xfrm>
        </p:spPr>
        <p:txBody>
          <a:bodyPr>
            <a:normAutofit fontScale="90000"/>
          </a:bodyPr>
          <a:lstStyle/>
          <a:p>
            <a:pPr algn="ctr"/>
            <a:r>
              <a:rPr lang="en-IN" sz="6000" b="1" dirty="0">
                <a:solidFill>
                  <a:srgbClr val="0F5E7C"/>
                </a:solidFill>
                <a:latin typeface="Baskerville Old Face" panose="02020602080505020303" pitchFamily="18" charset="0"/>
              </a:rPr>
              <a:t>RECOMMENDATIONS</a:t>
            </a:r>
            <a:endParaRPr lang="en-IN" sz="6000" dirty="0">
              <a:solidFill>
                <a:srgbClr val="0F5E7C"/>
              </a:solidFill>
              <a:latin typeface="Baskerville Old Face" panose="02020602080505020303" pitchFamily="18" charset="0"/>
            </a:endParaRPr>
          </a:p>
        </p:txBody>
      </p:sp>
      <p:sp>
        <p:nvSpPr>
          <p:cNvPr id="3" name="Text Placeholder 2"/>
          <p:cNvSpPr>
            <a:spLocks noGrp="1"/>
          </p:cNvSpPr>
          <p:nvPr>
            <p:ph type="body" idx="1"/>
          </p:nvPr>
        </p:nvSpPr>
        <p:spPr>
          <a:xfrm>
            <a:off x="2007910" y="1536569"/>
            <a:ext cx="9982986" cy="5250730"/>
          </a:xfrm>
        </p:spPr>
        <p:txBody>
          <a:bodyPr>
            <a:normAutofit/>
          </a:bodyPr>
          <a:lstStyle/>
          <a:p>
            <a:pPr marL="285750" indent="-285750">
              <a:buFont typeface="Wingdings" panose="05000000000000000000" pitchFamily="2" charset="2"/>
              <a:buChar char="Ø"/>
            </a:pPr>
            <a:r>
              <a:rPr lang="en-US" sz="1800" b="1" dirty="0">
                <a:solidFill>
                  <a:srgbClr val="002060"/>
                </a:solidFill>
                <a:latin typeface="Baskerville Old Face" panose="02020602080505020303" pitchFamily="18" charset="0"/>
              </a:rPr>
              <a:t>The following recommendations are made to reduce waiting time for admission of COVID patient :</a:t>
            </a:r>
          </a:p>
          <a:p>
            <a:pPr marL="1200150" lvl="2" indent="-285750">
              <a:buFont typeface="Arial" panose="020B0604020202020204" pitchFamily="34" charset="0"/>
              <a:buChar char="•"/>
            </a:pPr>
            <a:r>
              <a:rPr lang="en-US" dirty="0">
                <a:solidFill>
                  <a:srgbClr val="002060"/>
                </a:solidFill>
                <a:latin typeface="Baskerville Old Face" panose="02020602080505020303" pitchFamily="18" charset="0"/>
              </a:rPr>
              <a:t>Introducing online appointment bookings</a:t>
            </a:r>
          </a:p>
          <a:p>
            <a:pPr marL="1200150" lvl="2" indent="-285750">
              <a:buFont typeface="Arial" panose="020B0604020202020204" pitchFamily="34" charset="0"/>
              <a:buChar char="•"/>
            </a:pPr>
            <a:r>
              <a:rPr lang="en-US" dirty="0">
                <a:solidFill>
                  <a:srgbClr val="002060"/>
                </a:solidFill>
                <a:latin typeface="Baskerville Old Face" panose="02020602080505020303" pitchFamily="18" charset="0"/>
              </a:rPr>
              <a:t>Proper training of the staff</a:t>
            </a:r>
          </a:p>
          <a:p>
            <a:pPr marL="1200150" lvl="2" indent="-285750">
              <a:buFont typeface="Arial" panose="020B0604020202020204" pitchFamily="34" charset="0"/>
              <a:buChar char="•"/>
            </a:pPr>
            <a:r>
              <a:rPr lang="en-US" dirty="0">
                <a:solidFill>
                  <a:srgbClr val="002060"/>
                </a:solidFill>
                <a:latin typeface="Baskerville Old Face" panose="02020602080505020303" pitchFamily="18" charset="0"/>
              </a:rPr>
              <a:t>Doctors should be advised to adhere to their allotted slots</a:t>
            </a:r>
          </a:p>
          <a:p>
            <a:pPr marL="1200150" lvl="2" indent="-285750">
              <a:buFont typeface="Arial" panose="020B0604020202020204" pitchFamily="34" charset="0"/>
              <a:buChar char="•"/>
            </a:pPr>
            <a:r>
              <a:rPr lang="en-US" dirty="0">
                <a:solidFill>
                  <a:srgbClr val="002060"/>
                </a:solidFill>
                <a:latin typeface="Baskerville Old Face" panose="02020602080505020303" pitchFamily="18" charset="0"/>
              </a:rPr>
              <a:t>Use of HMIS based appointment system</a:t>
            </a:r>
            <a:endParaRPr lang="en-US" sz="1800" dirty="0">
              <a:solidFill>
                <a:srgbClr val="002060"/>
              </a:solidFill>
              <a:latin typeface="Baskerville Old Face" panose="02020602080505020303" pitchFamily="18" charset="0"/>
            </a:endParaRPr>
          </a:p>
          <a:p>
            <a:pPr marL="285750" indent="-285750">
              <a:buFont typeface="Wingdings" panose="05000000000000000000" pitchFamily="2" charset="2"/>
              <a:buChar char="Ø"/>
            </a:pPr>
            <a:endParaRPr lang="en-US" sz="1800" b="1" dirty="0">
              <a:solidFill>
                <a:srgbClr val="002060"/>
              </a:solidFill>
              <a:latin typeface="Baskerville Old Face" panose="02020602080505020303" pitchFamily="18" charset="0"/>
            </a:endParaRPr>
          </a:p>
          <a:p>
            <a:pPr marL="285750" indent="-285750">
              <a:buFont typeface="Wingdings" panose="05000000000000000000" pitchFamily="2" charset="2"/>
              <a:buChar char="Ø"/>
            </a:pPr>
            <a:r>
              <a:rPr lang="en-US" sz="1800" b="1" dirty="0">
                <a:solidFill>
                  <a:srgbClr val="002060"/>
                </a:solidFill>
                <a:latin typeface="Baskerville Old Face" panose="02020602080505020303" pitchFamily="18" charset="0"/>
              </a:rPr>
              <a:t>The following recommendations are made to reduce waiting time for discharge of COVID patient:</a:t>
            </a:r>
          </a:p>
          <a:p>
            <a:pPr marL="1200150" lvl="2" indent="-285750">
              <a:buFont typeface="Arial" panose="020B0604020202020204" pitchFamily="34" charset="0"/>
              <a:buChar char="•"/>
            </a:pPr>
            <a:r>
              <a:rPr lang="en-US" dirty="0">
                <a:solidFill>
                  <a:srgbClr val="002060"/>
                </a:solidFill>
                <a:latin typeface="Baskerville Old Face" panose="02020602080505020303" pitchFamily="18" charset="0"/>
              </a:rPr>
              <a:t>Increase the number of pre-planned discharges (planning discharges overnight)</a:t>
            </a:r>
          </a:p>
          <a:p>
            <a:pPr marL="1200150" lvl="2" indent="-285750">
              <a:buFont typeface="Arial" panose="020B0604020202020204" pitchFamily="34" charset="0"/>
              <a:buChar char="•"/>
            </a:pPr>
            <a:r>
              <a:rPr lang="en-US" dirty="0">
                <a:solidFill>
                  <a:srgbClr val="002060"/>
                </a:solidFill>
                <a:latin typeface="Baskerville Old Face" panose="02020602080505020303" pitchFamily="18" charset="0"/>
              </a:rPr>
              <a:t>Fixed Consultant timings in COVID IPD</a:t>
            </a:r>
          </a:p>
          <a:p>
            <a:pPr marL="1200150" lvl="2" indent="-285750">
              <a:buFont typeface="Arial" panose="020B0604020202020204" pitchFamily="34" charset="0"/>
              <a:buChar char="•"/>
            </a:pPr>
            <a:r>
              <a:rPr lang="en-US" dirty="0">
                <a:solidFill>
                  <a:srgbClr val="002060"/>
                </a:solidFill>
                <a:latin typeface="Baskerville Old Face" panose="02020602080505020303" pitchFamily="18" charset="0"/>
              </a:rPr>
              <a:t>Doctors &amp; Nursing staff should be advised to adhere to their allotted slots</a:t>
            </a:r>
          </a:p>
          <a:p>
            <a:pPr marL="1200150" lvl="2" indent="-285750">
              <a:buFont typeface="Arial" panose="020B0604020202020204" pitchFamily="34" charset="0"/>
              <a:buChar char="•"/>
            </a:pPr>
            <a:r>
              <a:rPr lang="en-US" dirty="0">
                <a:solidFill>
                  <a:srgbClr val="002060"/>
                </a:solidFill>
                <a:latin typeface="Baskerville Old Face" panose="02020602080505020303" pitchFamily="18" charset="0"/>
              </a:rPr>
              <a:t>Regular briefings to the specialties lacking and struggling to achieve fair planned discharge percentage as well daily feedback should be taken</a:t>
            </a:r>
          </a:p>
          <a:p>
            <a:pPr marL="1200150" lvl="2" indent="-285750">
              <a:buFont typeface="Arial" panose="020B0604020202020204" pitchFamily="34" charset="0"/>
              <a:buChar char="•"/>
            </a:pPr>
            <a:r>
              <a:rPr lang="en-US" dirty="0">
                <a:solidFill>
                  <a:srgbClr val="002060"/>
                </a:solidFill>
                <a:latin typeface="Baskerville Old Face" panose="02020602080505020303" pitchFamily="18" charset="0"/>
              </a:rPr>
              <a:t>Bring down the discharge turnaround time (TAT) for both cash and TPA cases by discussing the requirement of the patient during discharge i.e. medical certificate etc. with the attendant or patient itself</a:t>
            </a:r>
          </a:p>
        </p:txBody>
      </p:sp>
    </p:spTree>
    <p:extLst>
      <p:ext uri="{BB962C8B-B14F-4D97-AF65-F5344CB8AC3E}">
        <p14:creationId xmlns:p14="http://schemas.microsoft.com/office/powerpoint/2010/main" val="333687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985" y="116828"/>
            <a:ext cx="5451852" cy="1089803"/>
          </a:xfrm>
        </p:spPr>
        <p:txBody>
          <a:bodyPr>
            <a:normAutofit/>
          </a:bodyPr>
          <a:lstStyle/>
          <a:p>
            <a:pPr algn="ctr"/>
            <a:r>
              <a:rPr lang="en-IN" sz="6000" b="1" dirty="0">
                <a:solidFill>
                  <a:srgbClr val="0F5E7C"/>
                </a:solidFill>
                <a:latin typeface="Baskerville Old Face" panose="02020602080505020303" pitchFamily="18" charset="0"/>
              </a:rPr>
              <a:t>CONCLUSION</a:t>
            </a:r>
            <a:endParaRPr lang="en-IN" sz="6000" dirty="0">
              <a:solidFill>
                <a:srgbClr val="0F5E7C"/>
              </a:solidFill>
              <a:latin typeface="Baskerville Old Face" panose="02020602080505020303" pitchFamily="18" charset="0"/>
            </a:endParaRPr>
          </a:p>
        </p:txBody>
      </p:sp>
      <p:sp>
        <p:nvSpPr>
          <p:cNvPr id="3" name="Text Placeholder 2"/>
          <p:cNvSpPr>
            <a:spLocks noGrp="1"/>
          </p:cNvSpPr>
          <p:nvPr>
            <p:ph type="body" idx="1"/>
          </p:nvPr>
        </p:nvSpPr>
        <p:spPr>
          <a:xfrm>
            <a:off x="1904214" y="1451728"/>
            <a:ext cx="9973559" cy="5184742"/>
          </a:xfrm>
        </p:spPr>
        <p:txBody>
          <a:bodyPr>
            <a:normAutofit fontScale="92500" lnSpcReduction="10000"/>
          </a:bodyPr>
          <a:lstStyle/>
          <a:p>
            <a:pPr marL="342900" lvl="0" indent="-342900">
              <a:buFont typeface="Wingdings" panose="05000000000000000000" pitchFamily="2" charset="2"/>
              <a:buChar char="Ø"/>
            </a:pPr>
            <a:r>
              <a:rPr lang="en-IN" dirty="0">
                <a:solidFill>
                  <a:srgbClr val="002060"/>
                </a:solidFill>
                <a:latin typeface="Baskerville Old Face" panose="02020602080505020303" pitchFamily="18" charset="0"/>
              </a:rPr>
              <a:t>From our study we concluded that, the major bottlenecks during admission of COVID patients included delay in billing, which can be corrected by introducing online bookings &amp; by giving proper training to the staff.</a:t>
            </a:r>
          </a:p>
          <a:p>
            <a:pPr marL="342900" lvl="0" indent="-342900">
              <a:buFont typeface="Wingdings" panose="05000000000000000000" pitchFamily="2" charset="2"/>
              <a:buChar char="Ø"/>
            </a:pPr>
            <a:endParaRPr lang="en-IN" dirty="0">
              <a:solidFill>
                <a:srgbClr val="002060"/>
              </a:solidFill>
              <a:latin typeface="Baskerville Old Face" panose="02020602080505020303" pitchFamily="18" charset="0"/>
            </a:endParaRPr>
          </a:p>
          <a:p>
            <a:pPr marL="342900" indent="-342900">
              <a:buFont typeface="Wingdings" panose="05000000000000000000" pitchFamily="2" charset="2"/>
              <a:buChar char="Ø"/>
            </a:pPr>
            <a:r>
              <a:rPr lang="en-IN" dirty="0">
                <a:solidFill>
                  <a:srgbClr val="002060"/>
                </a:solidFill>
                <a:latin typeface="Baskerville Old Face" panose="02020602080505020303" pitchFamily="18" charset="0"/>
              </a:rPr>
              <a:t>Besides this, delay during consultation was found out to be another major bottleneck occurring during admission, recommendations were given to correct this by advising doctors to </a:t>
            </a:r>
            <a:r>
              <a:rPr lang="en-US" dirty="0">
                <a:solidFill>
                  <a:srgbClr val="002060"/>
                </a:solidFill>
                <a:latin typeface="Baskerville Old Face" panose="02020602080505020303" pitchFamily="18" charset="0"/>
              </a:rPr>
              <a:t>adhere to their allotted slots.</a:t>
            </a:r>
          </a:p>
          <a:p>
            <a:pPr marL="342900" indent="-342900">
              <a:buFont typeface="Wingdings" panose="05000000000000000000" pitchFamily="2" charset="2"/>
              <a:buChar char="Ø"/>
            </a:pPr>
            <a:endParaRPr lang="en-US" dirty="0">
              <a:solidFill>
                <a:srgbClr val="002060"/>
              </a:solidFill>
              <a:latin typeface="Baskerville Old Face" panose="02020602080505020303" pitchFamily="18" charset="0"/>
            </a:endParaRPr>
          </a:p>
          <a:p>
            <a:pPr marL="342900" indent="-342900">
              <a:buFont typeface="Wingdings" panose="05000000000000000000" pitchFamily="2" charset="2"/>
              <a:buChar char="Ø"/>
            </a:pPr>
            <a:r>
              <a:rPr lang="en-US" dirty="0">
                <a:solidFill>
                  <a:srgbClr val="002060"/>
                </a:solidFill>
                <a:latin typeface="Baskerville Old Face" panose="02020602080505020303" pitchFamily="18" charset="0"/>
              </a:rPr>
              <a:t>Another major problem was increased waiting time during discharge of COVID patients, one of the major issues causing delay was improper planning of discharges, to rectify this delay it was recommended that the discharges should be pre-planned i.e. they should be planned overnight.</a:t>
            </a:r>
          </a:p>
          <a:p>
            <a:pPr marL="342900" indent="-342900">
              <a:buFont typeface="Wingdings" panose="05000000000000000000" pitchFamily="2" charset="2"/>
              <a:buChar char="Ø"/>
            </a:pPr>
            <a:endParaRPr lang="en-US" dirty="0">
              <a:solidFill>
                <a:srgbClr val="002060"/>
              </a:solidFill>
              <a:latin typeface="Baskerville Old Face" panose="02020602080505020303" pitchFamily="18" charset="0"/>
            </a:endParaRPr>
          </a:p>
          <a:p>
            <a:pPr marL="342900" indent="-342900">
              <a:buFont typeface="Wingdings" panose="05000000000000000000" pitchFamily="2" charset="2"/>
              <a:buChar char="Ø"/>
            </a:pPr>
            <a:r>
              <a:rPr lang="en-IN" dirty="0">
                <a:solidFill>
                  <a:srgbClr val="002060"/>
                </a:solidFill>
                <a:latin typeface="Baskerville Old Face" panose="02020602080505020303" pitchFamily="18" charset="0"/>
              </a:rPr>
              <a:t>Other issues causing delay in discharges included high waiting time during TPA clearance, to address this issue, it was recommended that, </a:t>
            </a:r>
            <a:r>
              <a:rPr lang="en-US" dirty="0">
                <a:solidFill>
                  <a:srgbClr val="002060"/>
                </a:solidFill>
                <a:latin typeface="Baskerville Old Face" panose="02020602080505020303" pitchFamily="18" charset="0"/>
              </a:rPr>
              <a:t>discharge turnaround time (TAT) for both cash and TPA cases should be reduced by discussing the requirement of the patient during discharge i.e. medical certificate etc. with the attendant or patient itself</a:t>
            </a:r>
            <a:r>
              <a:rPr lang="en-IN" dirty="0">
                <a:solidFill>
                  <a:srgbClr val="002060"/>
                </a:solidFill>
                <a:latin typeface="Baskerville Old Face" panose="02020602080505020303" pitchFamily="18" charset="0"/>
              </a:rPr>
              <a:t>.</a:t>
            </a:r>
            <a:endParaRPr lang="en-US" dirty="0">
              <a:solidFill>
                <a:srgbClr val="002060"/>
              </a:solidFill>
              <a:latin typeface="Baskerville Old Face" panose="02020602080505020303" pitchFamily="18" charset="0"/>
            </a:endParaRPr>
          </a:p>
        </p:txBody>
      </p:sp>
    </p:spTree>
    <p:extLst>
      <p:ext uri="{BB962C8B-B14F-4D97-AF65-F5344CB8AC3E}">
        <p14:creationId xmlns:p14="http://schemas.microsoft.com/office/powerpoint/2010/main" val="317883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4424" y="0"/>
            <a:ext cx="5564974" cy="1042669"/>
          </a:xfrm>
        </p:spPr>
        <p:txBody>
          <a:bodyPr>
            <a:normAutofit/>
          </a:bodyPr>
          <a:lstStyle/>
          <a:p>
            <a:pPr algn="ctr"/>
            <a:r>
              <a:rPr lang="en-US" sz="6000" dirty="0">
                <a:solidFill>
                  <a:srgbClr val="0F5E7C"/>
                </a:solidFill>
                <a:latin typeface="Baskerville Old Face" panose="02020602080505020303" pitchFamily="18" charset="0"/>
              </a:rPr>
              <a:t>REFERENCES</a:t>
            </a:r>
            <a:endParaRPr lang="en-IN" sz="6000" dirty="0">
              <a:solidFill>
                <a:srgbClr val="0F5E7C"/>
              </a:solidFill>
              <a:latin typeface="Baskerville Old Face" panose="02020602080505020303" pitchFamily="18" charset="0"/>
            </a:endParaRPr>
          </a:p>
        </p:txBody>
      </p:sp>
      <p:sp>
        <p:nvSpPr>
          <p:cNvPr id="3" name="Text Placeholder 2"/>
          <p:cNvSpPr>
            <a:spLocks noGrp="1"/>
          </p:cNvSpPr>
          <p:nvPr>
            <p:ph type="body" idx="1"/>
          </p:nvPr>
        </p:nvSpPr>
        <p:spPr>
          <a:xfrm>
            <a:off x="1913642" y="1366886"/>
            <a:ext cx="10143240" cy="5316717"/>
          </a:xfrm>
        </p:spPr>
        <p:txBody>
          <a:bodyPr>
            <a:normAutofit fontScale="85000" lnSpcReduction="20000"/>
          </a:bodyPr>
          <a:lstStyle/>
          <a:p>
            <a:pPr marL="457200" lvl="0" indent="-457200">
              <a:buFont typeface="+mj-lt"/>
              <a:buAutoNum type="arabicPeriod"/>
            </a:pPr>
            <a:r>
              <a:rPr lang="en-US" dirty="0">
                <a:latin typeface="Baskerville Old Face" panose="02020602080505020303" pitchFamily="18" charset="0"/>
              </a:rPr>
              <a:t>Anderson P, </a:t>
            </a:r>
            <a:r>
              <a:rPr lang="en-US" dirty="0" err="1">
                <a:latin typeface="Baskerville Old Face" panose="02020602080505020303" pitchFamily="18" charset="0"/>
              </a:rPr>
              <a:t>Meara</a:t>
            </a:r>
            <a:r>
              <a:rPr lang="en-US" dirty="0">
                <a:latin typeface="Baskerville Old Face" panose="02020602080505020303" pitchFamily="18" charset="0"/>
              </a:rPr>
              <a:t> J, </a:t>
            </a:r>
            <a:r>
              <a:rPr lang="en-US" dirty="0" err="1">
                <a:latin typeface="Baskerville Old Face" panose="02020602080505020303" pitchFamily="18" charset="0"/>
              </a:rPr>
              <a:t>Brodhurst</a:t>
            </a:r>
            <a:r>
              <a:rPr lang="en-US" dirty="0">
                <a:latin typeface="Baskerville Old Face" panose="02020602080505020303" pitchFamily="18" charset="0"/>
              </a:rPr>
              <a:t> S, Attwood S, </a:t>
            </a:r>
            <a:r>
              <a:rPr lang="en-US" dirty="0" err="1">
                <a:latin typeface="Baskerville Old Face" panose="02020602080505020303" pitchFamily="18" charset="0"/>
              </a:rPr>
              <a:t>Timbrell</a:t>
            </a:r>
            <a:r>
              <a:rPr lang="en-US" dirty="0">
                <a:latin typeface="Baskerville Old Face" panose="02020602080505020303" pitchFamily="18" charset="0"/>
              </a:rPr>
              <a:t> M, Gatherer A. Use of hospital beds: a cohort study of admissions to a provincial teaching hospital. BMJ. 1998;297(6653):910-2.</a:t>
            </a:r>
          </a:p>
          <a:p>
            <a:pPr marL="457200" lvl="0" indent="-457200">
              <a:buFont typeface="+mj-lt"/>
              <a:buAutoNum type="arabicPeriod"/>
            </a:pPr>
            <a:r>
              <a:rPr lang="en-US" dirty="0" err="1">
                <a:latin typeface="Baskerville Old Face" panose="02020602080505020303" pitchFamily="18" charset="0"/>
              </a:rPr>
              <a:t>Papautsky</a:t>
            </a:r>
            <a:r>
              <a:rPr lang="en-US" dirty="0">
                <a:latin typeface="Baskerville Old Face" panose="02020602080505020303" pitchFamily="18" charset="0"/>
              </a:rPr>
              <a:t> E, </a:t>
            </a:r>
            <a:r>
              <a:rPr lang="en-US" dirty="0" err="1">
                <a:latin typeface="Baskerville Old Face" panose="02020602080505020303" pitchFamily="18" charset="0"/>
              </a:rPr>
              <a:t>Hamlish</a:t>
            </a:r>
            <a:r>
              <a:rPr lang="en-US" dirty="0">
                <a:latin typeface="Baskerville Old Face" panose="02020602080505020303" pitchFamily="18" charset="0"/>
              </a:rPr>
              <a:t> T. Patient-reported treatment delays in breast cancer care during the COVID-19 pandemic. Breast Cancer Research and Treatment. 2020;184(1):249-254.</a:t>
            </a:r>
          </a:p>
          <a:p>
            <a:pPr marL="457200" lvl="0" indent="-457200">
              <a:buFont typeface="+mj-lt"/>
              <a:buAutoNum type="arabicPeriod"/>
            </a:pPr>
            <a:r>
              <a:rPr lang="en-US" dirty="0">
                <a:latin typeface="Baskerville Old Face" panose="02020602080505020303" pitchFamily="18" charset="0"/>
              </a:rPr>
              <a:t>Carey MR, </a:t>
            </a:r>
            <a:r>
              <a:rPr lang="en-US" dirty="0" err="1">
                <a:latin typeface="Baskerville Old Face" panose="02020602080505020303" pitchFamily="18" charset="0"/>
              </a:rPr>
              <a:t>Sheth</a:t>
            </a:r>
            <a:r>
              <a:rPr lang="en-US" dirty="0">
                <a:latin typeface="Baskerville Old Face" panose="02020602080505020303" pitchFamily="18" charset="0"/>
              </a:rPr>
              <a:t> H, Braithwaite S. A prospective study of reasons for prolonged hospitalizations on a general medicine teaching service. J Gen Intern Med. 2005:20(2):108-15. DOI:10.1111/j.1525-1497.2005.40269.x</a:t>
            </a:r>
          </a:p>
          <a:p>
            <a:pPr marL="457200" lvl="0" indent="-457200">
              <a:buFont typeface="+mj-lt"/>
              <a:buAutoNum type="arabicPeriod"/>
            </a:pPr>
            <a:r>
              <a:rPr lang="en-US" dirty="0" err="1">
                <a:latin typeface="Baskerville Old Face" panose="02020602080505020303" pitchFamily="18" charset="0"/>
              </a:rPr>
              <a:t>McDonagh</a:t>
            </a:r>
            <a:r>
              <a:rPr lang="en-US" dirty="0">
                <a:latin typeface="Baskerville Old Face" panose="02020602080505020303" pitchFamily="18" charset="0"/>
              </a:rPr>
              <a:t> SM, Smith DH, Goddard M. Measuring appropriate use of acute beds: a systematic review of methods and results. Health Policy. 2000;53(3):157-84. DOI:10.1016/S0168-8510(00)00092-0</a:t>
            </a:r>
          </a:p>
          <a:p>
            <a:pPr marL="457200" lvl="0" indent="-457200">
              <a:buFont typeface="+mj-lt"/>
              <a:buAutoNum type="arabicPeriod"/>
            </a:pPr>
            <a:r>
              <a:rPr lang="en-US" dirty="0">
                <a:latin typeface="Baskerville Old Face" panose="02020602080505020303" pitchFamily="18" charset="0"/>
              </a:rPr>
              <a:t>Bailey, 1952; Fetter and Thompson, 1966; </a:t>
            </a:r>
            <a:r>
              <a:rPr lang="en-US" dirty="0" err="1">
                <a:latin typeface="Baskerville Old Face" panose="02020602080505020303" pitchFamily="18" charset="0"/>
              </a:rPr>
              <a:t>Visser</a:t>
            </a:r>
            <a:r>
              <a:rPr lang="en-US" dirty="0">
                <a:latin typeface="Baskerville Old Face" panose="02020602080505020303" pitchFamily="18" charset="0"/>
              </a:rPr>
              <a:t> &amp;</a:t>
            </a:r>
            <a:r>
              <a:rPr lang="en-US" dirty="0" err="1">
                <a:latin typeface="Baskerville Old Face" panose="02020602080505020303" pitchFamily="18" charset="0"/>
              </a:rPr>
              <a:t>Wijngaard</a:t>
            </a:r>
            <a:r>
              <a:rPr lang="en-US" dirty="0">
                <a:latin typeface="Baskerville Old Face" panose="02020602080505020303" pitchFamily="18" charset="0"/>
              </a:rPr>
              <a:t>, 1979; </a:t>
            </a:r>
            <a:r>
              <a:rPr lang="en-US" dirty="0" err="1">
                <a:latin typeface="Baskerville Old Face" panose="02020602080505020303" pitchFamily="18" charset="0"/>
              </a:rPr>
              <a:t>Brahimi</a:t>
            </a:r>
            <a:r>
              <a:rPr lang="en-US" dirty="0">
                <a:latin typeface="Baskerville Old Face" panose="02020602080505020303" pitchFamily="18" charset="0"/>
              </a:rPr>
              <a:t> &amp; Worthington, 1991. studies often focus on reducing idle time of healthcare professionals at the expense of increasing patient waiting time.</a:t>
            </a:r>
            <a:endParaRPr lang="en-IN" dirty="0">
              <a:latin typeface="Baskerville Old Face" panose="02020602080505020303" pitchFamily="18" charset="0"/>
            </a:endParaRPr>
          </a:p>
          <a:p>
            <a:pPr marL="457200" lvl="0" indent="-457200">
              <a:buFont typeface="+mj-lt"/>
              <a:buAutoNum type="arabicPeriod"/>
            </a:pPr>
            <a:r>
              <a:rPr lang="en-US" dirty="0">
                <a:latin typeface="Baskerville Old Face" panose="02020602080505020303" pitchFamily="18" charset="0"/>
              </a:rPr>
              <a:t>Prof. Dinesh T.A, Prof. Dr. </a:t>
            </a:r>
            <a:r>
              <a:rPr lang="en-US" dirty="0" err="1">
                <a:latin typeface="Baskerville Old Face" panose="02020602080505020303" pitchFamily="18" charset="0"/>
              </a:rPr>
              <a:t>Sanjeev</a:t>
            </a:r>
            <a:r>
              <a:rPr lang="en-US" dirty="0">
                <a:latin typeface="Baskerville Old Face" panose="02020602080505020303" pitchFamily="18" charset="0"/>
              </a:rPr>
              <a:t> Singh, </a:t>
            </a:r>
            <a:r>
              <a:rPr lang="en-US" dirty="0" err="1">
                <a:latin typeface="Baskerville Old Face" panose="02020602080505020303" pitchFamily="18" charset="0"/>
              </a:rPr>
              <a:t>Prem</a:t>
            </a:r>
            <a:r>
              <a:rPr lang="en-US" dirty="0">
                <a:latin typeface="Baskerville Old Face" panose="02020602080505020303" pitchFamily="18" charset="0"/>
              </a:rPr>
              <a:t> Nair, </a:t>
            </a:r>
            <a:r>
              <a:rPr lang="en-US" dirty="0" err="1">
                <a:latin typeface="Baskerville Old Face" panose="02020602080505020303" pitchFamily="18" charset="0"/>
              </a:rPr>
              <a:t>Remya</a:t>
            </a:r>
            <a:r>
              <a:rPr lang="en-US" dirty="0">
                <a:latin typeface="Baskerville Old Face" panose="02020602080505020303" pitchFamily="18" charset="0"/>
              </a:rPr>
              <a:t> T R. Reducing Waiting Time in Outpatient Services of a large University Teaching Hospital. Management in health XVII/1/2013; pp.31-37.</a:t>
            </a:r>
            <a:endParaRPr lang="en-IN" dirty="0">
              <a:latin typeface="Baskerville Old Face" panose="02020602080505020303" pitchFamily="18" charset="0"/>
            </a:endParaRPr>
          </a:p>
          <a:p>
            <a:pPr marL="457200" lvl="0" indent="-457200">
              <a:buFont typeface="+mj-lt"/>
              <a:buAutoNum type="arabicPeriod"/>
            </a:pPr>
            <a:r>
              <a:rPr lang="en-US" dirty="0" err="1">
                <a:latin typeface="Baskerville Old Face" panose="02020602080505020303" pitchFamily="18" charset="0"/>
              </a:rPr>
              <a:t>Gibony</a:t>
            </a:r>
            <a:r>
              <a:rPr lang="en-US" dirty="0">
                <a:latin typeface="Baskerville Old Face" panose="02020602080505020303" pitchFamily="18" charset="0"/>
              </a:rPr>
              <a:t> Jr. MC., In: Principles of Health Administration, Second edition New York'; GP Putnam's Sons,1959.</a:t>
            </a:r>
            <a:endParaRPr lang="en-IN" dirty="0">
              <a:latin typeface="Baskerville Old Face" panose="02020602080505020303" pitchFamily="18" charset="0"/>
            </a:endParaRPr>
          </a:p>
          <a:p>
            <a:pPr marL="457200" lvl="0" indent="-457200">
              <a:buFont typeface="+mj-lt"/>
              <a:buAutoNum type="arabicPeriod"/>
            </a:pPr>
            <a:r>
              <a:rPr lang="en-US" dirty="0" err="1">
                <a:latin typeface="Baskerville Old Face" panose="02020602080505020303" pitchFamily="18" charset="0"/>
              </a:rPr>
              <a:t>JochemWesteneng</a:t>
            </a:r>
            <a:r>
              <a:rPr lang="en-US" dirty="0">
                <a:latin typeface="Baskerville Old Face" panose="02020602080505020303" pitchFamily="18" charset="0"/>
              </a:rPr>
              <a:t> July 2007.An evaluation of alternative appointment systems to reduce waiting times. University of </a:t>
            </a:r>
            <a:r>
              <a:rPr lang="en-US" dirty="0" err="1">
                <a:latin typeface="Baskerville Old Face" panose="02020602080505020303" pitchFamily="18" charset="0"/>
              </a:rPr>
              <a:t>Twente</a:t>
            </a:r>
            <a:r>
              <a:rPr lang="en-US" dirty="0">
                <a:latin typeface="Baskerville Old Face" panose="02020602080505020303" pitchFamily="18" charset="0"/>
              </a:rPr>
              <a:t>, </a:t>
            </a:r>
            <a:r>
              <a:rPr lang="en-US" dirty="0" err="1">
                <a:latin typeface="Baskerville Old Face" panose="02020602080505020303" pitchFamily="18" charset="0"/>
              </a:rPr>
              <a:t>Enschede</a:t>
            </a:r>
            <a:r>
              <a:rPr lang="en-US" dirty="0">
                <a:latin typeface="Baskerville Old Face" panose="02020602080505020303" pitchFamily="18" charset="0"/>
              </a:rPr>
              <a:t>, The Netherlands School of Management and Governance Department of Operational Methods for Production and Logistics.</a:t>
            </a:r>
            <a:endParaRPr lang="en-IN" dirty="0">
              <a:latin typeface="Baskerville Old Face" panose="02020602080505020303" pitchFamily="18" charset="0"/>
            </a:endParaRPr>
          </a:p>
          <a:p>
            <a:pPr marL="457200" lvl="0" indent="-457200">
              <a:buFont typeface="+mj-lt"/>
              <a:buAutoNum type="arabicPeriod"/>
            </a:pPr>
            <a:r>
              <a:rPr lang="en-US" dirty="0">
                <a:latin typeface="Baskerville Old Face" panose="02020602080505020303" pitchFamily="18" charset="0"/>
              </a:rPr>
              <a:t>Huang XM. Patient attitude towards waiting in an outpatient clinic and its applications. Health </a:t>
            </a:r>
            <a:r>
              <a:rPr lang="en-US" dirty="0" err="1">
                <a:latin typeface="Baskerville Old Face" panose="02020602080505020303" pitchFamily="18" charset="0"/>
              </a:rPr>
              <a:t>Serv</a:t>
            </a:r>
            <a:r>
              <a:rPr lang="en-US" dirty="0">
                <a:latin typeface="Baskerville Old Face" panose="02020602080505020303" pitchFamily="18" charset="0"/>
              </a:rPr>
              <a:t> Mange Res.1994;7:2-8[PubMed]</a:t>
            </a:r>
            <a:endParaRPr lang="en-IN" dirty="0">
              <a:latin typeface="Baskerville Old Face" panose="02020602080505020303" pitchFamily="18" charset="0"/>
            </a:endParaRPr>
          </a:p>
          <a:p>
            <a:pPr marL="457200" lvl="0" indent="-457200">
              <a:buFont typeface="+mj-lt"/>
              <a:buAutoNum type="arabicPeriod"/>
            </a:pPr>
            <a:r>
              <a:rPr lang="en-US" dirty="0">
                <a:latin typeface="Baskerville Old Face" panose="02020602080505020303" pitchFamily="18" charset="0"/>
              </a:rPr>
              <a:t>Standard Operating Procedures of </a:t>
            </a:r>
            <a:r>
              <a:rPr lang="en-US" dirty="0" err="1">
                <a:latin typeface="Baskerville Old Face" panose="02020602080505020303" pitchFamily="18" charset="0"/>
              </a:rPr>
              <a:t>Yatharth</a:t>
            </a:r>
            <a:r>
              <a:rPr lang="en-US" dirty="0">
                <a:latin typeface="Baskerville Old Face" panose="02020602080505020303" pitchFamily="18" charset="0"/>
              </a:rPr>
              <a:t> Super specialty Hospital </a:t>
            </a:r>
            <a:r>
              <a:rPr lang="en-US" dirty="0" err="1">
                <a:latin typeface="Baskerville Old Face" panose="02020602080505020303" pitchFamily="18" charset="0"/>
              </a:rPr>
              <a:t>hospital</a:t>
            </a:r>
            <a:endParaRPr lang="en-IN" dirty="0">
              <a:latin typeface="Baskerville Old Face" panose="02020602080505020303" pitchFamily="18" charset="0"/>
            </a:endParaRPr>
          </a:p>
        </p:txBody>
      </p:sp>
    </p:spTree>
    <p:extLst>
      <p:ext uri="{BB962C8B-B14F-4D97-AF65-F5344CB8AC3E}">
        <p14:creationId xmlns:p14="http://schemas.microsoft.com/office/powerpoint/2010/main" val="125302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097" t="52379" r="2004" b="19269"/>
          <a:stretch/>
        </p:blipFill>
        <p:spPr>
          <a:xfrm>
            <a:off x="0" y="1274324"/>
            <a:ext cx="12191998" cy="4367718"/>
          </a:xfrm>
          <a:prstGeom prst="rect">
            <a:avLst/>
          </a:prstGeom>
        </p:spPr>
      </p:pic>
      <p:sp>
        <p:nvSpPr>
          <p:cNvPr id="5" name="Title 4"/>
          <p:cNvSpPr>
            <a:spLocks noGrp="1"/>
          </p:cNvSpPr>
          <p:nvPr>
            <p:ph type="title"/>
          </p:nvPr>
        </p:nvSpPr>
        <p:spPr>
          <a:xfrm>
            <a:off x="0" y="0"/>
            <a:ext cx="12191999" cy="1274323"/>
          </a:xfrm>
          <a:solidFill>
            <a:srgbClr val="0F5E7C"/>
          </a:solidFill>
        </p:spPr>
        <p:txBody>
          <a:bodyPr>
            <a:normAutofit/>
          </a:bodyPr>
          <a:lstStyle/>
          <a:p>
            <a:pPr algn="ctr"/>
            <a:r>
              <a:rPr lang="en-US" b="1" dirty="0">
                <a:solidFill>
                  <a:schemeClr val="bg1"/>
                </a:solidFill>
                <a:latin typeface="Baskerville Old Face" panose="02020602080505020303" pitchFamily="18" charset="0"/>
              </a:rPr>
              <a:t>HOW DISSERTATION WORK/ EXPERIENCE MEETS PROGRAM OUTCOMES</a:t>
            </a:r>
            <a:endParaRPr lang="en-IN" b="1" dirty="0">
              <a:solidFill>
                <a:schemeClr val="bg1"/>
              </a:solidFill>
              <a:latin typeface="Baskerville Old Face" panose="02020602080505020303" pitchFamily="18" charset="0"/>
            </a:endParaRPr>
          </a:p>
        </p:txBody>
      </p:sp>
      <p:sp>
        <p:nvSpPr>
          <p:cNvPr id="6" name="Content Placeholder 5"/>
          <p:cNvSpPr>
            <a:spLocks noGrp="1"/>
          </p:cNvSpPr>
          <p:nvPr>
            <p:ph idx="1"/>
          </p:nvPr>
        </p:nvSpPr>
        <p:spPr>
          <a:xfrm>
            <a:off x="-1" y="5642042"/>
            <a:ext cx="12191999" cy="1222490"/>
          </a:xfrm>
          <a:solidFill>
            <a:schemeClr val="accent3">
              <a:lumMod val="50000"/>
            </a:schemeClr>
          </a:solidFill>
        </p:spPr>
        <p:txBody>
          <a:bodyPr>
            <a:normAutofit/>
          </a:bodyPr>
          <a:lstStyle/>
          <a:p>
            <a:pPr algn="ctr"/>
            <a:r>
              <a:rPr lang="en-US" sz="2800" dirty="0">
                <a:solidFill>
                  <a:schemeClr val="bg1"/>
                </a:solidFill>
                <a:latin typeface="Baskerville Old Face" panose="02020602080505020303" pitchFamily="18" charset="0"/>
              </a:rPr>
              <a:t>My rating is </a:t>
            </a:r>
            <a:r>
              <a:rPr lang="en-US" sz="2800" b="1" dirty="0">
                <a:solidFill>
                  <a:schemeClr val="bg1"/>
                </a:solidFill>
                <a:latin typeface="Baskerville Old Face" panose="02020602080505020303" pitchFamily="18" charset="0"/>
              </a:rPr>
              <a:t>3</a:t>
            </a:r>
            <a:r>
              <a:rPr lang="en-US" sz="2800" dirty="0">
                <a:solidFill>
                  <a:schemeClr val="bg1"/>
                </a:solidFill>
                <a:latin typeface="Baskerville Old Face" panose="02020602080505020303" pitchFamily="18" charset="0"/>
              </a:rPr>
              <a:t> i.e. my Dissertation work/ Experience Substantially meets the program outcomes (PO).</a:t>
            </a:r>
            <a:endParaRPr lang="en-IN" sz="28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32418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988" y="311084"/>
            <a:ext cx="6872140" cy="1319753"/>
          </a:xfrm>
        </p:spPr>
        <p:txBody>
          <a:bodyPr>
            <a:noAutofit/>
          </a:bodyPr>
          <a:lstStyle/>
          <a:p>
            <a:pPr algn="ctr"/>
            <a:r>
              <a:rPr lang="en-IN" sz="4000" b="1" dirty="0">
                <a:solidFill>
                  <a:schemeClr val="accent2">
                    <a:lumMod val="50000"/>
                  </a:schemeClr>
                </a:solidFill>
                <a:latin typeface="Baskerville Old Face" panose="02020602080505020303" pitchFamily="18" charset="0"/>
              </a:rPr>
              <a:t>INTRODUCTION TO THE ORGANIZATION</a:t>
            </a:r>
          </a:p>
        </p:txBody>
      </p:sp>
      <p:sp>
        <p:nvSpPr>
          <p:cNvPr id="3" name="Content Placeholder 2"/>
          <p:cNvSpPr>
            <a:spLocks noGrp="1"/>
          </p:cNvSpPr>
          <p:nvPr>
            <p:ph idx="1"/>
          </p:nvPr>
        </p:nvSpPr>
        <p:spPr>
          <a:xfrm>
            <a:off x="2705493" y="2218444"/>
            <a:ext cx="9172280" cy="4440023"/>
          </a:xfrm>
        </p:spPr>
        <p:txBody>
          <a:bodyPr>
            <a:normAutofit/>
          </a:bodyPr>
          <a:lstStyle/>
          <a:p>
            <a:pPr>
              <a:buFont typeface="Wingdings" panose="05000000000000000000" pitchFamily="2" charset="2"/>
              <a:buChar char="Ø"/>
            </a:pPr>
            <a:r>
              <a:rPr lang="en-IN" b="1" dirty="0" err="1">
                <a:solidFill>
                  <a:srgbClr val="002060"/>
                </a:solidFill>
                <a:latin typeface="Baskerville Old Face" panose="02020602080505020303" pitchFamily="18" charset="0"/>
                <a:cs typeface="Times New Roman" panose="02020603050405020304" pitchFamily="18" charset="0"/>
              </a:rPr>
              <a:t>Yatharth</a:t>
            </a:r>
            <a:r>
              <a:rPr lang="en-IN" b="1" dirty="0">
                <a:solidFill>
                  <a:srgbClr val="002060"/>
                </a:solidFill>
                <a:latin typeface="Baskerville Old Face" panose="02020602080505020303" pitchFamily="18" charset="0"/>
                <a:cs typeface="Times New Roman" panose="02020603050405020304" pitchFamily="18" charset="0"/>
              </a:rPr>
              <a:t> Super Speciality Hospital </a:t>
            </a:r>
            <a:r>
              <a:rPr lang="en-IN" dirty="0">
                <a:solidFill>
                  <a:srgbClr val="002060"/>
                </a:solidFill>
                <a:latin typeface="Baskerville Old Face" panose="02020602080505020303" pitchFamily="18" charset="0"/>
                <a:cs typeface="Times New Roman" panose="02020603050405020304" pitchFamily="18" charset="0"/>
              </a:rPr>
              <a:t>at Greater Noida is the flagship hospital of the </a:t>
            </a:r>
            <a:r>
              <a:rPr lang="en-IN" b="1" dirty="0" err="1">
                <a:solidFill>
                  <a:srgbClr val="002060"/>
                </a:solidFill>
                <a:latin typeface="Baskerville Old Face" panose="02020602080505020303" pitchFamily="18" charset="0"/>
                <a:cs typeface="Times New Roman" panose="02020603050405020304" pitchFamily="18" charset="0"/>
              </a:rPr>
              <a:t>Yatharth</a:t>
            </a:r>
            <a:r>
              <a:rPr lang="en-IN" b="1" dirty="0">
                <a:solidFill>
                  <a:srgbClr val="002060"/>
                </a:solidFill>
                <a:latin typeface="Baskerville Old Face" panose="02020602080505020303" pitchFamily="18" charset="0"/>
                <a:cs typeface="Times New Roman" panose="02020603050405020304" pitchFamily="18" charset="0"/>
              </a:rPr>
              <a:t> Group</a:t>
            </a:r>
            <a:r>
              <a:rPr lang="en-IN" dirty="0">
                <a:solidFill>
                  <a:srgbClr val="002060"/>
                </a:solidFill>
                <a:latin typeface="Baskerville Old Face" panose="02020602080505020303" pitchFamily="18" charset="0"/>
                <a:cs typeface="Times New Roman" panose="02020603050405020304" pitchFamily="18" charset="0"/>
              </a:rPr>
              <a:t>, which heralds the group’s noble intention to enter the healthcare space. </a:t>
            </a:r>
          </a:p>
          <a:p>
            <a:pPr>
              <a:buFont typeface="Wingdings" panose="05000000000000000000" pitchFamily="2" charset="2"/>
              <a:buChar char="Ø"/>
            </a:pPr>
            <a:endParaRPr lang="en-IN" dirty="0">
              <a:solidFill>
                <a:srgbClr val="002060"/>
              </a:solidFill>
              <a:latin typeface="Baskerville Old Face" panose="02020602080505020303" pitchFamily="18" charset="0"/>
              <a:cs typeface="Times New Roman" panose="02020603050405020304" pitchFamily="18" charset="0"/>
            </a:endParaRPr>
          </a:p>
          <a:p>
            <a:pPr>
              <a:buFont typeface="Wingdings" panose="05000000000000000000" pitchFamily="2" charset="2"/>
              <a:buChar char="Ø"/>
            </a:pPr>
            <a:r>
              <a:rPr lang="en-IN" dirty="0">
                <a:solidFill>
                  <a:srgbClr val="002060"/>
                </a:solidFill>
                <a:latin typeface="Baskerville Old Face" panose="02020602080505020303" pitchFamily="18" charset="0"/>
                <a:cs typeface="Times New Roman" panose="02020603050405020304" pitchFamily="18" charset="0"/>
              </a:rPr>
              <a:t>This hospital has been planned and designed as a </a:t>
            </a:r>
            <a:r>
              <a:rPr lang="en-IN" b="1" dirty="0">
                <a:solidFill>
                  <a:srgbClr val="002060"/>
                </a:solidFill>
                <a:latin typeface="Baskerville Old Face" panose="02020602080505020303" pitchFamily="18" charset="0"/>
                <a:cs typeface="Times New Roman" panose="02020603050405020304" pitchFamily="18" charset="0"/>
              </a:rPr>
              <a:t>400 bedded </a:t>
            </a:r>
            <a:r>
              <a:rPr lang="en-IN" dirty="0">
                <a:solidFill>
                  <a:srgbClr val="002060"/>
                </a:solidFill>
                <a:latin typeface="Baskerville Old Face" panose="02020602080505020303" pitchFamily="18" charset="0"/>
                <a:cs typeface="Times New Roman" panose="02020603050405020304" pitchFamily="18" charset="0"/>
              </a:rPr>
              <a:t>multi-specialty facility and with dedicated </a:t>
            </a:r>
            <a:r>
              <a:rPr lang="en-IN" b="1" dirty="0">
                <a:solidFill>
                  <a:srgbClr val="002060"/>
                </a:solidFill>
                <a:latin typeface="Baskerville Old Face" panose="02020602080505020303" pitchFamily="18" charset="0"/>
                <a:cs typeface="Times New Roman" panose="02020603050405020304" pitchFamily="18" charset="0"/>
              </a:rPr>
              <a:t>90 critical care beds</a:t>
            </a:r>
            <a:r>
              <a:rPr lang="en-IN" dirty="0">
                <a:solidFill>
                  <a:srgbClr val="002060"/>
                </a:solidFill>
                <a:latin typeface="Baskerville Old Face" panose="02020602080505020303" pitchFamily="18" charset="0"/>
                <a:cs typeface="Times New Roman" panose="02020603050405020304" pitchFamily="18" charset="0"/>
              </a:rPr>
              <a:t>, </a:t>
            </a:r>
            <a:r>
              <a:rPr lang="en-IN" b="1" dirty="0">
                <a:solidFill>
                  <a:srgbClr val="002060"/>
                </a:solidFill>
                <a:latin typeface="Baskerville Old Face" panose="02020602080505020303" pitchFamily="18" charset="0"/>
                <a:cs typeface="Times New Roman" panose="02020603050405020304" pitchFamily="18" charset="0"/>
              </a:rPr>
              <a:t>9 modular operation theatres</a:t>
            </a:r>
            <a:r>
              <a:rPr lang="en-IN" dirty="0">
                <a:solidFill>
                  <a:srgbClr val="002060"/>
                </a:solidFill>
                <a:latin typeface="Baskerville Old Face" panose="02020602080505020303" pitchFamily="18" charset="0"/>
                <a:cs typeface="Times New Roman" panose="02020603050405020304" pitchFamily="18" charset="0"/>
              </a:rPr>
              <a:t> and </a:t>
            </a:r>
            <a:r>
              <a:rPr lang="en-IN" b="1" dirty="0">
                <a:solidFill>
                  <a:srgbClr val="002060"/>
                </a:solidFill>
                <a:latin typeface="Baskerville Old Face" panose="02020602080505020303" pitchFamily="18" charset="0"/>
                <a:cs typeface="Times New Roman" panose="02020603050405020304" pitchFamily="18" charset="0"/>
              </a:rPr>
              <a:t>specialty-specific dedicated OPD blocks. </a:t>
            </a:r>
          </a:p>
          <a:p>
            <a:pPr>
              <a:buFont typeface="Wingdings" panose="05000000000000000000" pitchFamily="2" charset="2"/>
              <a:buChar char="Ø"/>
            </a:pPr>
            <a:endParaRPr lang="en-US" dirty="0">
              <a:solidFill>
                <a:srgbClr val="002060"/>
              </a:solidFill>
              <a:latin typeface="Baskerville Old Face" panose="02020602080505020303" pitchFamily="18" charset="0"/>
              <a:cs typeface="Times New Roman" panose="02020603050405020304" pitchFamily="18" charset="0"/>
            </a:endParaRPr>
          </a:p>
          <a:p>
            <a:pPr>
              <a:buFont typeface="Wingdings" panose="05000000000000000000" pitchFamily="2" charset="2"/>
              <a:buChar char="Ø"/>
            </a:pPr>
            <a:r>
              <a:rPr lang="en-US" b="1" u="sng" dirty="0">
                <a:solidFill>
                  <a:srgbClr val="002060"/>
                </a:solidFill>
                <a:latin typeface="Baskerville Old Face" panose="02020602080505020303" pitchFamily="18" charset="0"/>
                <a:cs typeface="Times New Roman" panose="02020603050405020304" pitchFamily="18" charset="0"/>
              </a:rPr>
              <a:t>VISION</a:t>
            </a:r>
            <a:r>
              <a:rPr lang="en-US" b="1" dirty="0">
                <a:solidFill>
                  <a:srgbClr val="002060"/>
                </a:solidFill>
                <a:latin typeface="Baskerville Old Face" panose="02020602080505020303" pitchFamily="18" charset="0"/>
                <a:cs typeface="Times New Roman" panose="02020603050405020304" pitchFamily="18" charset="0"/>
              </a:rPr>
              <a:t>: </a:t>
            </a:r>
            <a:r>
              <a:rPr lang="en-US" dirty="0">
                <a:solidFill>
                  <a:srgbClr val="002060"/>
                </a:solidFill>
                <a:latin typeface="Baskerville Old Face" panose="02020602080505020303" pitchFamily="18" charset="0"/>
                <a:cs typeface="Times New Roman" panose="02020603050405020304" pitchFamily="18" charset="0"/>
              </a:rPr>
              <a:t>To become the most desired healthcare brand by providing compassionate, caring and world class services with the help of talented team of doctors, professional and latest technology.</a:t>
            </a:r>
          </a:p>
          <a:p>
            <a:pPr>
              <a:buFont typeface="Wingdings" panose="05000000000000000000" pitchFamily="2" charset="2"/>
              <a:buChar char="Ø"/>
            </a:pPr>
            <a:endParaRPr lang="en-US" dirty="0">
              <a:solidFill>
                <a:srgbClr val="002060"/>
              </a:solidFill>
              <a:latin typeface="Baskerville Old Face" panose="02020602080505020303" pitchFamily="18" charset="0"/>
              <a:cs typeface="Times New Roman" panose="02020603050405020304" pitchFamily="18" charset="0"/>
            </a:endParaRPr>
          </a:p>
          <a:p>
            <a:pPr>
              <a:buFont typeface="Wingdings" panose="05000000000000000000" pitchFamily="2" charset="2"/>
              <a:buChar char="Ø"/>
            </a:pPr>
            <a:r>
              <a:rPr lang="en-US" b="1" u="sng" dirty="0">
                <a:solidFill>
                  <a:srgbClr val="002060"/>
                </a:solidFill>
                <a:latin typeface="Baskerville Old Face" panose="02020602080505020303" pitchFamily="18" charset="0"/>
                <a:cs typeface="Times New Roman" panose="02020603050405020304" pitchFamily="18" charset="0"/>
              </a:rPr>
              <a:t>MISSION</a:t>
            </a:r>
            <a:r>
              <a:rPr lang="en-US" b="1" dirty="0">
                <a:solidFill>
                  <a:srgbClr val="002060"/>
                </a:solidFill>
                <a:latin typeface="Baskerville Old Face" panose="02020602080505020303" pitchFamily="18" charset="0"/>
                <a:cs typeface="Times New Roman" panose="02020603050405020304" pitchFamily="18" charset="0"/>
              </a:rPr>
              <a:t>:</a:t>
            </a:r>
            <a:r>
              <a:rPr lang="en-US" dirty="0">
                <a:solidFill>
                  <a:srgbClr val="002060"/>
                </a:solidFill>
                <a:latin typeface="Baskerville Old Face" panose="02020602080505020303" pitchFamily="18" charset="0"/>
                <a:cs typeface="Times New Roman" panose="02020603050405020304" pitchFamily="18" charset="0"/>
              </a:rPr>
              <a:t> To achieve highest patient satisfaction index by delivering patient centric, best healthcare services amongst the local and extended community.</a:t>
            </a:r>
          </a:p>
        </p:txBody>
      </p:sp>
      <p:pic>
        <p:nvPicPr>
          <p:cNvPr id="6" name="Picture 5"/>
          <p:cNvPicPr>
            <a:picLocks noChangeAspect="1"/>
          </p:cNvPicPr>
          <p:nvPr/>
        </p:nvPicPr>
        <p:blipFill>
          <a:blip r:embed="rId2"/>
          <a:stretch>
            <a:fillRect/>
          </a:stretch>
        </p:blipFill>
        <p:spPr>
          <a:xfrm>
            <a:off x="0" y="0"/>
            <a:ext cx="4411744" cy="2103749"/>
          </a:xfrm>
          <a:prstGeom prst="rect">
            <a:avLst/>
          </a:prstGeom>
        </p:spPr>
      </p:pic>
    </p:spTree>
    <p:extLst>
      <p:ext uri="{BB962C8B-B14F-4D97-AF65-F5344CB8AC3E}">
        <p14:creationId xmlns:p14="http://schemas.microsoft.com/office/powerpoint/2010/main" val="214154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88603" y="283038"/>
            <a:ext cx="7413104" cy="772767"/>
          </a:xfrm>
        </p:spPr>
        <p:txBody>
          <a:bodyPr>
            <a:noAutofit/>
          </a:bodyPr>
          <a:lstStyle/>
          <a:p>
            <a:pPr algn="ctr"/>
            <a:r>
              <a:rPr lang="en-US" sz="6000" b="1" dirty="0">
                <a:solidFill>
                  <a:schemeClr val="accent2">
                    <a:lumMod val="50000"/>
                  </a:schemeClr>
                </a:solidFill>
                <a:latin typeface="Baskerville Old Face" panose="02020602080505020303" pitchFamily="18" charset="0"/>
              </a:rPr>
              <a:t>INTRODUCTION</a:t>
            </a:r>
            <a:endParaRPr lang="en-IN" sz="6000" dirty="0">
              <a:solidFill>
                <a:schemeClr val="accent2">
                  <a:lumMod val="50000"/>
                </a:schemeClr>
              </a:solidFill>
              <a:latin typeface="Baskerville Old Face" panose="02020602080505020303" pitchFamily="18" charset="0"/>
            </a:endParaRPr>
          </a:p>
        </p:txBody>
      </p:sp>
      <p:sp>
        <p:nvSpPr>
          <p:cNvPr id="7" name="Content Placeholder 6"/>
          <p:cNvSpPr>
            <a:spLocks noGrp="1"/>
          </p:cNvSpPr>
          <p:nvPr>
            <p:ph idx="1"/>
          </p:nvPr>
        </p:nvSpPr>
        <p:spPr>
          <a:xfrm>
            <a:off x="1787951" y="1564848"/>
            <a:ext cx="10014408" cy="5090477"/>
          </a:xfrm>
        </p:spPr>
        <p:txBody>
          <a:bodyPr>
            <a:normAutofit/>
          </a:bodyPr>
          <a:lstStyle/>
          <a:p>
            <a:pPr fontAlgn="base"/>
            <a:r>
              <a:rPr lang="en-US" dirty="0">
                <a:solidFill>
                  <a:srgbClr val="002060"/>
                </a:solidFill>
                <a:latin typeface="Baskerville Old Face" panose="02020602080505020303" pitchFamily="18" charset="0"/>
              </a:rPr>
              <a:t>In a country where the bed strength is too low to cater the masses, especially during </a:t>
            </a:r>
            <a:r>
              <a:rPr lang="en-US" b="1" dirty="0">
                <a:solidFill>
                  <a:srgbClr val="002060"/>
                </a:solidFill>
                <a:latin typeface="Baskerville Old Face" panose="02020602080505020303" pitchFamily="18" charset="0"/>
              </a:rPr>
              <a:t>COVID</a:t>
            </a:r>
            <a:r>
              <a:rPr lang="en-US" dirty="0">
                <a:solidFill>
                  <a:srgbClr val="002060"/>
                </a:solidFill>
                <a:latin typeface="Baskerville Old Face" panose="02020602080505020303" pitchFamily="18" charset="0"/>
              </a:rPr>
              <a:t>, it is always a challenge to make beds available for patients in time. Hence admission &amp; discharge process plays a vital role in the same. Implementation of proper admission &amp; discharge timings are important criterion. </a:t>
            </a:r>
            <a:endParaRPr lang="en-IN" dirty="0">
              <a:solidFill>
                <a:srgbClr val="002060"/>
              </a:solidFill>
              <a:latin typeface="Baskerville Old Face" panose="02020602080505020303" pitchFamily="18" charset="0"/>
            </a:endParaRPr>
          </a:p>
          <a:p>
            <a:pPr fontAlgn="base"/>
            <a:endParaRPr lang="en-US" b="1" dirty="0">
              <a:solidFill>
                <a:srgbClr val="002060"/>
              </a:solidFill>
              <a:latin typeface="Baskerville Old Face" panose="02020602080505020303" pitchFamily="18" charset="0"/>
            </a:endParaRPr>
          </a:p>
          <a:p>
            <a:pPr fontAlgn="base"/>
            <a:r>
              <a:rPr lang="en-US" b="1" dirty="0">
                <a:solidFill>
                  <a:srgbClr val="002060"/>
                </a:solidFill>
                <a:latin typeface="Baskerville Old Face" panose="02020602080505020303" pitchFamily="18" charset="0"/>
              </a:rPr>
              <a:t>Healthcare</a:t>
            </a:r>
            <a:r>
              <a:rPr lang="en-US" dirty="0">
                <a:solidFill>
                  <a:srgbClr val="002060"/>
                </a:solidFill>
                <a:latin typeface="Baskerville Old Face" panose="02020602080505020303" pitchFamily="18" charset="0"/>
              </a:rPr>
              <a:t> is the fastest growing and competitive industry which cannot bear any error. </a:t>
            </a:r>
            <a:r>
              <a:rPr lang="en-US" b="1" dirty="0">
                <a:solidFill>
                  <a:srgbClr val="002060"/>
                </a:solidFill>
                <a:latin typeface="Baskerville Old Face" panose="02020602080505020303" pitchFamily="18" charset="0"/>
              </a:rPr>
              <a:t>Operations management </a:t>
            </a:r>
            <a:r>
              <a:rPr lang="en-US" dirty="0">
                <a:solidFill>
                  <a:srgbClr val="002060"/>
                </a:solidFill>
                <a:latin typeface="Baskerville Old Face" panose="02020602080505020303" pitchFamily="18" charset="0"/>
              </a:rPr>
              <a:t>has been the key to customer satisfaction in various service industries like hospitality, aviation, and healthcare etc. </a:t>
            </a:r>
          </a:p>
          <a:p>
            <a:endParaRPr lang="en-US" dirty="0">
              <a:solidFill>
                <a:srgbClr val="002060"/>
              </a:solidFill>
              <a:latin typeface="Baskerville Old Face" panose="02020602080505020303" pitchFamily="18" charset="0"/>
            </a:endParaRPr>
          </a:p>
          <a:p>
            <a:r>
              <a:rPr lang="en-US" dirty="0">
                <a:solidFill>
                  <a:srgbClr val="002060"/>
                </a:solidFill>
                <a:latin typeface="Baskerville Old Face" panose="02020602080505020303" pitchFamily="18" charset="0"/>
              </a:rPr>
              <a:t>The concepts of operations management when applied on the </a:t>
            </a:r>
            <a:r>
              <a:rPr lang="en-US" b="1" dirty="0">
                <a:solidFill>
                  <a:srgbClr val="002060"/>
                </a:solidFill>
                <a:latin typeface="Baskerville Old Face" panose="02020602080505020303" pitchFamily="18" charset="0"/>
              </a:rPr>
              <a:t>admission &amp; discharge process </a:t>
            </a:r>
            <a:r>
              <a:rPr lang="en-US" dirty="0">
                <a:solidFill>
                  <a:srgbClr val="002060"/>
                </a:solidFill>
                <a:latin typeface="Baskerville Old Face" panose="02020602080505020303" pitchFamily="18" charset="0"/>
              </a:rPr>
              <a:t>help us iron-out a lot of routine problems in the hospital setup. </a:t>
            </a:r>
            <a:r>
              <a:rPr lang="en-US" b="1" dirty="0">
                <a:solidFill>
                  <a:srgbClr val="002060"/>
                </a:solidFill>
                <a:latin typeface="Baskerville Old Face" panose="02020602080505020303" pitchFamily="18" charset="0"/>
              </a:rPr>
              <a:t>Good admission &amp; discharge turnaround time management</a:t>
            </a:r>
            <a:r>
              <a:rPr lang="en-US" dirty="0">
                <a:solidFill>
                  <a:srgbClr val="002060"/>
                </a:solidFill>
                <a:latin typeface="Baskerville Old Face" panose="02020602080505020303" pitchFamily="18" charset="0"/>
              </a:rPr>
              <a:t> is very important during the COVID pandemic to ensure patient satisfaction; bed availability and admissions; and quality of patient care remains high.</a:t>
            </a:r>
          </a:p>
          <a:p>
            <a:endParaRPr lang="en-US" dirty="0">
              <a:solidFill>
                <a:srgbClr val="002060"/>
              </a:solidFill>
              <a:latin typeface="Baskerville Old Face" panose="02020602080505020303" pitchFamily="18" charset="0"/>
            </a:endParaRPr>
          </a:p>
          <a:p>
            <a:r>
              <a:rPr lang="en-US" dirty="0">
                <a:solidFill>
                  <a:srgbClr val="002060"/>
                </a:solidFill>
                <a:latin typeface="Baskerville Old Face" panose="02020602080505020303" pitchFamily="18" charset="0"/>
              </a:rPr>
              <a:t>This study provides an </a:t>
            </a:r>
            <a:r>
              <a:rPr lang="en-US" b="1" dirty="0">
                <a:solidFill>
                  <a:srgbClr val="002060"/>
                </a:solidFill>
                <a:latin typeface="Baskerville Old Face" panose="02020602080505020303" pitchFamily="18" charset="0"/>
              </a:rPr>
              <a:t>observational analysis of the delays </a:t>
            </a:r>
            <a:r>
              <a:rPr lang="en-US" dirty="0">
                <a:solidFill>
                  <a:srgbClr val="002060"/>
                </a:solidFill>
                <a:latin typeface="Baskerville Old Face" panose="02020602080505020303" pitchFamily="18" charset="0"/>
              </a:rPr>
              <a:t>that occur during admission &amp; discharge process in the hospital by using and tracking patient &amp; file timings. </a:t>
            </a:r>
            <a:endParaRPr lang="en-IN" dirty="0">
              <a:solidFill>
                <a:srgbClr val="002060"/>
              </a:solidFill>
              <a:latin typeface="Baskerville Old Face" panose="02020602080505020303" pitchFamily="18" charset="0"/>
            </a:endParaRPr>
          </a:p>
        </p:txBody>
      </p:sp>
    </p:spTree>
    <p:extLst>
      <p:ext uri="{BB962C8B-B14F-4D97-AF65-F5344CB8AC3E}">
        <p14:creationId xmlns:p14="http://schemas.microsoft.com/office/powerpoint/2010/main" val="297378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408" y="475049"/>
            <a:ext cx="5451853" cy="741011"/>
          </a:xfrm>
        </p:spPr>
        <p:txBody>
          <a:bodyPr>
            <a:noAutofit/>
          </a:bodyPr>
          <a:lstStyle/>
          <a:p>
            <a:pPr algn="ctr"/>
            <a:r>
              <a:rPr lang="en-US" sz="6000" b="1" dirty="0">
                <a:solidFill>
                  <a:schemeClr val="accent2">
                    <a:lumMod val="50000"/>
                  </a:schemeClr>
                </a:solidFill>
                <a:latin typeface="Baskerville Old Face" panose="02020602080505020303" pitchFamily="18" charset="0"/>
              </a:rPr>
              <a:t>OBJECTIVE</a:t>
            </a:r>
            <a:endParaRPr lang="en-IN" sz="6000" b="1" dirty="0">
              <a:solidFill>
                <a:schemeClr val="accent2">
                  <a:lumMod val="50000"/>
                </a:schemeClr>
              </a:solidFill>
              <a:latin typeface="Baskerville Old Face" panose="02020602080505020303" pitchFamily="18" charset="0"/>
            </a:endParaRPr>
          </a:p>
        </p:txBody>
      </p:sp>
      <p:sp>
        <p:nvSpPr>
          <p:cNvPr id="3" name="Text Placeholder 2"/>
          <p:cNvSpPr>
            <a:spLocks noGrp="1"/>
          </p:cNvSpPr>
          <p:nvPr>
            <p:ph type="body" idx="1"/>
          </p:nvPr>
        </p:nvSpPr>
        <p:spPr>
          <a:xfrm>
            <a:off x="1690531" y="2139885"/>
            <a:ext cx="9709608" cy="4430596"/>
          </a:xfrm>
        </p:spPr>
        <p:txBody>
          <a:bodyPr>
            <a:normAutofit/>
          </a:bodyPr>
          <a:lstStyle/>
          <a:p>
            <a:pPr marL="342900" indent="-342900">
              <a:buFont typeface="Wingdings" panose="05000000000000000000" pitchFamily="2" charset="2"/>
              <a:buChar char="Ø"/>
            </a:pPr>
            <a:r>
              <a:rPr lang="en-US" sz="2400" dirty="0">
                <a:solidFill>
                  <a:srgbClr val="002060"/>
                </a:solidFill>
                <a:latin typeface="Baskerville Old Face" panose="02020602080505020303" pitchFamily="18" charset="0"/>
              </a:rPr>
              <a:t>To analyze delays in admission &amp; discharge of COVID patients. </a:t>
            </a:r>
          </a:p>
          <a:p>
            <a:pPr marL="342900" indent="-342900">
              <a:buFont typeface="Wingdings" panose="05000000000000000000" pitchFamily="2" charset="2"/>
              <a:buChar char="Ø"/>
            </a:pPr>
            <a:endParaRPr lang="en-US" sz="2400" dirty="0">
              <a:solidFill>
                <a:srgbClr val="002060"/>
              </a:solidFill>
              <a:latin typeface="Baskerville Old Face" panose="02020602080505020303" pitchFamily="18" charset="0"/>
            </a:endParaRPr>
          </a:p>
          <a:p>
            <a:pPr marL="342900" indent="-342900">
              <a:buFont typeface="Wingdings" panose="05000000000000000000" pitchFamily="2" charset="2"/>
              <a:buChar char="Ø"/>
            </a:pPr>
            <a:endParaRPr lang="en-US" sz="2400" dirty="0">
              <a:solidFill>
                <a:srgbClr val="002060"/>
              </a:solidFill>
              <a:latin typeface="Baskerville Old Face" panose="02020602080505020303" pitchFamily="18" charset="0"/>
            </a:endParaRPr>
          </a:p>
          <a:p>
            <a:pPr marL="342900" indent="-342900">
              <a:buFont typeface="Wingdings" panose="05000000000000000000" pitchFamily="2" charset="2"/>
              <a:buChar char="Ø"/>
            </a:pPr>
            <a:r>
              <a:rPr lang="en-US" sz="2400" dirty="0">
                <a:solidFill>
                  <a:srgbClr val="002060"/>
                </a:solidFill>
                <a:latin typeface="Baskerville Old Face" panose="02020602080505020303" pitchFamily="18" charset="0"/>
              </a:rPr>
              <a:t>To identify the gaps and challenges for delay in discharge of COVID patients at </a:t>
            </a:r>
            <a:r>
              <a:rPr lang="en-US" sz="2400" dirty="0" err="1">
                <a:solidFill>
                  <a:srgbClr val="002060"/>
                </a:solidFill>
                <a:latin typeface="Baskerville Old Face" panose="02020602080505020303" pitchFamily="18" charset="0"/>
              </a:rPr>
              <a:t>Yatharth</a:t>
            </a:r>
            <a:r>
              <a:rPr lang="en-US" sz="2400" dirty="0">
                <a:solidFill>
                  <a:srgbClr val="002060"/>
                </a:solidFill>
                <a:latin typeface="Baskerville Old Face" panose="02020602080505020303" pitchFamily="18" charset="0"/>
              </a:rPr>
              <a:t> Super </a:t>
            </a:r>
            <a:r>
              <a:rPr lang="en-US" sz="2400" dirty="0" err="1">
                <a:solidFill>
                  <a:srgbClr val="002060"/>
                </a:solidFill>
                <a:latin typeface="Baskerville Old Face" panose="02020602080505020303" pitchFamily="18" charset="0"/>
              </a:rPr>
              <a:t>Speciality</a:t>
            </a:r>
            <a:r>
              <a:rPr lang="en-US" sz="2400" dirty="0">
                <a:solidFill>
                  <a:srgbClr val="002060"/>
                </a:solidFill>
                <a:latin typeface="Baskerville Old Face" panose="02020602080505020303" pitchFamily="18" charset="0"/>
              </a:rPr>
              <a:t> Hospital, Greater Noida by analyzing the whole discharge process, using appropriate tools.</a:t>
            </a:r>
          </a:p>
        </p:txBody>
      </p:sp>
    </p:spTree>
    <p:extLst>
      <p:ext uri="{BB962C8B-B14F-4D97-AF65-F5344CB8AC3E}">
        <p14:creationId xmlns:p14="http://schemas.microsoft.com/office/powerpoint/2010/main" val="294426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665" y="192242"/>
            <a:ext cx="10387963" cy="872985"/>
          </a:xfrm>
        </p:spPr>
        <p:txBody>
          <a:bodyPr>
            <a:noAutofit/>
          </a:bodyPr>
          <a:lstStyle/>
          <a:p>
            <a:pPr algn="ctr"/>
            <a:r>
              <a:rPr lang="en-IN" sz="6000" b="1" dirty="0">
                <a:solidFill>
                  <a:schemeClr val="accent2">
                    <a:lumMod val="50000"/>
                  </a:schemeClr>
                </a:solidFill>
                <a:latin typeface="Baskerville Old Face" panose="02020602080505020303" pitchFamily="18" charset="0"/>
              </a:rPr>
              <a:t>REVIEW OF LITERATURE</a:t>
            </a:r>
            <a:endParaRPr lang="en-IN" sz="6000" dirty="0">
              <a:solidFill>
                <a:schemeClr val="accent2">
                  <a:lumMod val="50000"/>
                </a:schemeClr>
              </a:solidFill>
              <a:latin typeface="Baskerville Old Face" panose="02020602080505020303" pitchFamily="18" charset="0"/>
            </a:endParaRPr>
          </a:p>
        </p:txBody>
      </p:sp>
      <p:sp>
        <p:nvSpPr>
          <p:cNvPr id="3" name="Text Placeholder 2"/>
          <p:cNvSpPr>
            <a:spLocks noGrp="1"/>
          </p:cNvSpPr>
          <p:nvPr>
            <p:ph type="body" idx="1"/>
          </p:nvPr>
        </p:nvSpPr>
        <p:spPr>
          <a:xfrm>
            <a:off x="1376314" y="1404593"/>
            <a:ext cx="10520314" cy="5274297"/>
          </a:xfrm>
        </p:spPr>
        <p:txBody>
          <a:bodyPr>
            <a:noAutofit/>
          </a:bodyPr>
          <a:lstStyle/>
          <a:p>
            <a:pPr marL="342900" indent="-342900">
              <a:buFont typeface="Wingdings" panose="05000000000000000000" pitchFamily="2" charset="2"/>
              <a:buChar char="Ø"/>
            </a:pPr>
            <a:r>
              <a:rPr lang="en-IN" sz="1700" dirty="0">
                <a:latin typeface="Baskerville Old Face" panose="02020602080505020303" pitchFamily="18" charset="0"/>
              </a:rPr>
              <a:t>Elizabeth Lerner Papautsky et. al, 2020 concluded in a study that</a:t>
            </a:r>
            <a:r>
              <a:rPr lang="en-US" sz="1700" dirty="0">
                <a:latin typeface="Baskerville Old Face" panose="02020602080505020303" pitchFamily="18" charset="0"/>
              </a:rPr>
              <a:t> delays are critical to capture and characterize to help cancer providers and healthcare systems develop effective and patient–tailored processes and strategies to manage cases during the current pandemic wave, subsequent waves, and future disasters.</a:t>
            </a:r>
          </a:p>
          <a:p>
            <a:pPr marL="342900" lvl="0" indent="-342900">
              <a:buFont typeface="Wingdings" panose="05000000000000000000" pitchFamily="2" charset="2"/>
              <a:buChar char="Ø"/>
            </a:pPr>
            <a:r>
              <a:rPr lang="en-IN" sz="1700" dirty="0">
                <a:latin typeface="Baskerville Old Face" panose="02020602080505020303" pitchFamily="18" charset="0"/>
              </a:rPr>
              <a:t>Silva SA et al, 2014 conducted a study which suggested that </a:t>
            </a:r>
            <a:r>
              <a:rPr lang="en-US" sz="1700" dirty="0">
                <a:latin typeface="Baskerville Old Face" panose="02020602080505020303" pitchFamily="18" charset="0"/>
              </a:rPr>
              <a:t>delays in discharge occurred in 60.0% of 207 hospital admissions &amp; the delays were mainly related to processes that could be improved by interventions by care teams and managers. The impact on mean length of stay and hospital occupancy rates was significant and troubling in a scenario of relative shortage of beds and long waiting lists for hospital admission.</a:t>
            </a:r>
          </a:p>
          <a:p>
            <a:pPr marL="342900" lvl="0" indent="-342900">
              <a:buFont typeface="Wingdings" panose="05000000000000000000" pitchFamily="2" charset="2"/>
              <a:buChar char="Ø"/>
            </a:pPr>
            <a:r>
              <a:rPr lang="en-US" sz="1700" dirty="0">
                <a:latin typeface="Baskerville Old Face" panose="02020602080505020303" pitchFamily="18" charset="0"/>
              </a:rPr>
              <a:t>Gijs Hesselink et. al, in a study suggested that : Ineffective discharge is related to factors at the level of the individual care provider, the patient, the relationship between providers, and the organizational and technical support for care providers. Providers can reduce hospital readmission rates and adverse events by focusing on high-quality discharge information, well coordinated care, and direct and timely communication with their counterpart colleagues. </a:t>
            </a:r>
          </a:p>
          <a:p>
            <a:pPr marL="342900" lvl="0" indent="-342900">
              <a:spcAft>
                <a:spcPts val="1000"/>
              </a:spcAft>
              <a:buFont typeface="Wingdings" panose="05000000000000000000" pitchFamily="2" charset="2"/>
              <a:buChar char=""/>
              <a:tabLst>
                <a:tab pos="228600" algn="l"/>
              </a:tabLst>
            </a:pPr>
            <a:r>
              <a:rPr lang="en-IN" sz="1700" dirty="0">
                <a:latin typeface="Baskerville Old Face" panose="02020602080505020303" pitchFamily="18" charset="0"/>
                <a:ea typeface="Calibri" panose="020F0502020204030204" pitchFamily="34" charset="0"/>
                <a:cs typeface="Mangal"/>
              </a:rPr>
              <a:t>Prof. Dinesh T.A et. al, 2013 reported that patients' waiting time has been defined as "the length of time from when the patient entered the outpatient clinic to the time the patient actually leaves the OPD". Whether it's a time used for registration of patient, routine doctor's appointment, emergency room treatment, laboratory/diagnostic test, procedures, receiving the results of various tests, waiting happens to just about everyone seeking medical care.</a:t>
            </a:r>
          </a:p>
          <a:p>
            <a:pPr marL="342900" lvl="0" indent="-342900">
              <a:spcAft>
                <a:spcPts val="1000"/>
              </a:spcAft>
              <a:buFont typeface="Wingdings" panose="05000000000000000000" pitchFamily="2" charset="2"/>
              <a:buChar char=""/>
              <a:tabLst>
                <a:tab pos="228600" algn="l"/>
              </a:tabLst>
            </a:pPr>
            <a:r>
              <a:rPr lang="en-IN" sz="1700" dirty="0">
                <a:latin typeface="Baskerville Old Face" panose="02020602080505020303" pitchFamily="18" charset="0"/>
                <a:ea typeface="Calibri" panose="020F0502020204030204" pitchFamily="34" charset="0"/>
                <a:cs typeface="Mangal"/>
              </a:rPr>
              <a:t>Mark R. Carey et. al, 2004 suggested that unnecessary inpatient-days may needlessly increase the exposure of patients to iatrogenic infections and other complications, as well as decrease economic efficiency.</a:t>
            </a:r>
            <a:r>
              <a:rPr lang="en-US" sz="1700" dirty="0">
                <a:latin typeface="Baskerville Old Face" panose="02020602080505020303" pitchFamily="18" charset="0"/>
              </a:rPr>
              <a:t>  </a:t>
            </a:r>
          </a:p>
        </p:txBody>
      </p:sp>
    </p:spTree>
    <p:extLst>
      <p:ext uri="{BB962C8B-B14F-4D97-AF65-F5344CB8AC3E}">
        <p14:creationId xmlns:p14="http://schemas.microsoft.com/office/powerpoint/2010/main" val="323728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2850" y="286512"/>
            <a:ext cx="6548121" cy="788145"/>
          </a:xfrm>
        </p:spPr>
        <p:txBody>
          <a:bodyPr>
            <a:noAutofit/>
          </a:bodyPr>
          <a:lstStyle/>
          <a:p>
            <a:pPr algn="ctr"/>
            <a:r>
              <a:rPr lang="en-IN" sz="6000" b="1" dirty="0">
                <a:solidFill>
                  <a:schemeClr val="accent2">
                    <a:lumMod val="50000"/>
                  </a:schemeClr>
                </a:solidFill>
                <a:latin typeface="Baskerville Old Face" panose="02020602080505020303" pitchFamily="18" charset="0"/>
              </a:rPr>
              <a:t>METHODOLOGY</a:t>
            </a:r>
            <a:endParaRPr lang="en-IN" sz="6000" dirty="0">
              <a:solidFill>
                <a:schemeClr val="accent2">
                  <a:lumMod val="50000"/>
                </a:schemeClr>
              </a:solidFill>
              <a:latin typeface="Baskerville Old Face" panose="02020602080505020303" pitchFamily="18" charset="0"/>
            </a:endParaRPr>
          </a:p>
        </p:txBody>
      </p:sp>
      <p:sp>
        <p:nvSpPr>
          <p:cNvPr id="3" name="Text Placeholder 2"/>
          <p:cNvSpPr>
            <a:spLocks noGrp="1"/>
          </p:cNvSpPr>
          <p:nvPr>
            <p:ph type="body" idx="1"/>
          </p:nvPr>
        </p:nvSpPr>
        <p:spPr>
          <a:xfrm>
            <a:off x="1791092" y="1234912"/>
            <a:ext cx="10228083" cy="5486399"/>
          </a:xfrm>
        </p:spPr>
        <p:txBody>
          <a:bodyPr>
            <a:normAutofit fontScale="85000" lnSpcReduction="20000"/>
          </a:bodyPr>
          <a:lstStyle/>
          <a:p>
            <a:r>
              <a:rPr lang="en-IN" b="1" dirty="0">
                <a:solidFill>
                  <a:srgbClr val="002060"/>
                </a:solidFill>
                <a:latin typeface="Baskerville Old Face" panose="02020602080505020303" pitchFamily="18" charset="0"/>
              </a:rPr>
              <a:t>Place Of Study: </a:t>
            </a:r>
            <a:r>
              <a:rPr lang="en-IN" dirty="0" err="1">
                <a:solidFill>
                  <a:srgbClr val="002060"/>
                </a:solidFill>
                <a:latin typeface="Baskerville Old Face" panose="02020602080505020303" pitchFamily="18" charset="0"/>
              </a:rPr>
              <a:t>Yatharth</a:t>
            </a:r>
            <a:r>
              <a:rPr lang="en-IN" dirty="0">
                <a:solidFill>
                  <a:srgbClr val="002060"/>
                </a:solidFill>
                <a:latin typeface="Baskerville Old Face" panose="02020602080505020303" pitchFamily="18" charset="0"/>
              </a:rPr>
              <a:t> Super specialty Hospital, Greater Noida </a:t>
            </a:r>
          </a:p>
          <a:p>
            <a:endParaRPr lang="en-IN" b="1" dirty="0">
              <a:solidFill>
                <a:srgbClr val="002060"/>
              </a:solidFill>
              <a:latin typeface="Baskerville Old Face" panose="02020602080505020303" pitchFamily="18" charset="0"/>
            </a:endParaRPr>
          </a:p>
          <a:p>
            <a:r>
              <a:rPr lang="en-IN" b="1" dirty="0">
                <a:solidFill>
                  <a:srgbClr val="002060"/>
                </a:solidFill>
                <a:latin typeface="Baskerville Old Face" panose="02020602080505020303" pitchFamily="18" charset="0"/>
              </a:rPr>
              <a:t>Duration of Study:</a:t>
            </a:r>
            <a:r>
              <a:rPr lang="en-IN" dirty="0">
                <a:solidFill>
                  <a:srgbClr val="002060"/>
                </a:solidFill>
                <a:latin typeface="Baskerville Old Face" panose="02020602080505020303" pitchFamily="18" charset="0"/>
              </a:rPr>
              <a:t> 1 Month (11</a:t>
            </a:r>
            <a:r>
              <a:rPr lang="en-IN" baseline="30000" dirty="0">
                <a:solidFill>
                  <a:srgbClr val="002060"/>
                </a:solidFill>
                <a:latin typeface="Baskerville Old Face" panose="02020602080505020303" pitchFamily="18" charset="0"/>
              </a:rPr>
              <a:t>th</a:t>
            </a:r>
            <a:r>
              <a:rPr lang="en-IN" dirty="0">
                <a:solidFill>
                  <a:srgbClr val="002060"/>
                </a:solidFill>
                <a:latin typeface="Baskerville Old Face" panose="02020602080505020303" pitchFamily="18" charset="0"/>
              </a:rPr>
              <a:t> April 2021 - 8</a:t>
            </a:r>
            <a:r>
              <a:rPr lang="en-IN" baseline="30000" dirty="0">
                <a:solidFill>
                  <a:srgbClr val="002060"/>
                </a:solidFill>
                <a:latin typeface="Baskerville Old Face" panose="02020602080505020303" pitchFamily="18" charset="0"/>
              </a:rPr>
              <a:t>th</a:t>
            </a:r>
            <a:r>
              <a:rPr lang="en-IN" dirty="0">
                <a:solidFill>
                  <a:srgbClr val="002060"/>
                </a:solidFill>
                <a:latin typeface="Baskerville Old Face" panose="02020602080505020303" pitchFamily="18" charset="0"/>
              </a:rPr>
              <a:t> May 2021)</a:t>
            </a:r>
          </a:p>
          <a:p>
            <a:endParaRPr lang="en-IN" b="1" dirty="0">
              <a:solidFill>
                <a:srgbClr val="002060"/>
              </a:solidFill>
              <a:latin typeface="Baskerville Old Face" panose="02020602080505020303" pitchFamily="18" charset="0"/>
            </a:endParaRPr>
          </a:p>
          <a:p>
            <a:r>
              <a:rPr lang="en-IN" b="1" dirty="0">
                <a:solidFill>
                  <a:srgbClr val="002060"/>
                </a:solidFill>
                <a:latin typeface="Baskerville Old Face" panose="02020602080505020303" pitchFamily="18" charset="0"/>
              </a:rPr>
              <a:t>Study Population:</a:t>
            </a:r>
            <a:r>
              <a:rPr lang="en-IN" dirty="0">
                <a:solidFill>
                  <a:srgbClr val="002060"/>
                </a:solidFill>
                <a:latin typeface="Baskerville Old Face" panose="02020602080505020303" pitchFamily="18" charset="0"/>
              </a:rPr>
              <a:t> 160 COVID patients getting discharged from IPD in </a:t>
            </a:r>
            <a:r>
              <a:rPr lang="en-IN" dirty="0" err="1">
                <a:solidFill>
                  <a:srgbClr val="002060"/>
                </a:solidFill>
                <a:latin typeface="Baskerville Old Face" panose="02020602080505020303" pitchFamily="18" charset="0"/>
              </a:rPr>
              <a:t>Yatharth</a:t>
            </a:r>
            <a:r>
              <a:rPr lang="en-IN" dirty="0">
                <a:solidFill>
                  <a:srgbClr val="002060"/>
                </a:solidFill>
                <a:latin typeface="Baskerville Old Face" panose="02020602080505020303" pitchFamily="18" charset="0"/>
              </a:rPr>
              <a:t> Super Speciality Hospital, Greater Noida, from 11</a:t>
            </a:r>
            <a:r>
              <a:rPr lang="en-IN" baseline="30000" dirty="0">
                <a:solidFill>
                  <a:srgbClr val="002060"/>
                </a:solidFill>
                <a:latin typeface="Baskerville Old Face" panose="02020602080505020303" pitchFamily="18" charset="0"/>
              </a:rPr>
              <a:t>th</a:t>
            </a:r>
            <a:r>
              <a:rPr lang="en-IN" dirty="0">
                <a:solidFill>
                  <a:srgbClr val="002060"/>
                </a:solidFill>
                <a:latin typeface="Baskerville Old Face" panose="02020602080505020303" pitchFamily="18" charset="0"/>
              </a:rPr>
              <a:t> April – 8</a:t>
            </a:r>
            <a:r>
              <a:rPr lang="en-IN" baseline="30000" dirty="0">
                <a:solidFill>
                  <a:srgbClr val="002060"/>
                </a:solidFill>
                <a:latin typeface="Baskerville Old Face" panose="02020602080505020303" pitchFamily="18" charset="0"/>
              </a:rPr>
              <a:t>th</a:t>
            </a:r>
            <a:r>
              <a:rPr lang="en-IN" dirty="0">
                <a:solidFill>
                  <a:srgbClr val="002060"/>
                </a:solidFill>
                <a:latin typeface="Baskerville Old Face" panose="02020602080505020303" pitchFamily="18" charset="0"/>
              </a:rPr>
              <a:t> May 2021 were observed and tracked during the study.</a:t>
            </a:r>
          </a:p>
          <a:p>
            <a:endParaRPr lang="en-IN" b="1" dirty="0">
              <a:solidFill>
                <a:srgbClr val="002060"/>
              </a:solidFill>
              <a:latin typeface="Baskerville Old Face" panose="02020602080505020303" pitchFamily="18" charset="0"/>
            </a:endParaRPr>
          </a:p>
          <a:p>
            <a:r>
              <a:rPr lang="en-IN" b="1" dirty="0">
                <a:solidFill>
                  <a:srgbClr val="002060"/>
                </a:solidFill>
                <a:latin typeface="Baskerville Old Face" panose="02020602080505020303" pitchFamily="18" charset="0"/>
              </a:rPr>
              <a:t>Method of Study</a:t>
            </a:r>
            <a:r>
              <a:rPr lang="en-IN" dirty="0">
                <a:solidFill>
                  <a:srgbClr val="002060"/>
                </a:solidFill>
                <a:latin typeface="Baskerville Old Face" panose="02020602080505020303" pitchFamily="18" charset="0"/>
              </a:rPr>
              <a:t>- Observational study. </a:t>
            </a:r>
          </a:p>
          <a:p>
            <a:r>
              <a:rPr lang="en-IN" dirty="0">
                <a:solidFill>
                  <a:srgbClr val="002060"/>
                </a:solidFill>
                <a:latin typeface="Baskerville Old Face" panose="02020602080505020303" pitchFamily="18" charset="0"/>
              </a:rPr>
              <a:t>Time-motion study. The details of the patients, time of his/her entry, the time taken by the COVID patient to recover &amp; finally time taken for patient to be discharged from the hospital was noted and recorded.</a:t>
            </a:r>
          </a:p>
          <a:p>
            <a:pPr algn="just">
              <a:lnSpc>
                <a:spcPct val="150000"/>
              </a:lnSpc>
              <a:spcAft>
                <a:spcPts val="1000"/>
              </a:spcAft>
            </a:pPr>
            <a:r>
              <a:rPr lang="en-IN" b="1" u="sng" dirty="0">
                <a:solidFill>
                  <a:srgbClr val="002060"/>
                </a:solidFill>
                <a:latin typeface="Times New Roman" panose="02020603050405020304" pitchFamily="18" charset="0"/>
                <a:ea typeface="Calibri" panose="020F0502020204030204" pitchFamily="34" charset="0"/>
                <a:cs typeface="Mangal"/>
              </a:rPr>
              <a:t>Data Sources</a:t>
            </a:r>
            <a:r>
              <a:rPr lang="en-IN" b="1" dirty="0">
                <a:solidFill>
                  <a:srgbClr val="002060"/>
                </a:solidFill>
                <a:latin typeface="Times New Roman" panose="02020603050405020304" pitchFamily="18" charset="0"/>
                <a:ea typeface="Calibri" panose="020F0502020204030204" pitchFamily="34" charset="0"/>
                <a:cs typeface="Mangal"/>
              </a:rPr>
              <a:t>:</a:t>
            </a:r>
            <a:r>
              <a:rPr lang="en-IN" dirty="0">
                <a:solidFill>
                  <a:srgbClr val="002060"/>
                </a:solidFill>
                <a:latin typeface="Calibri" panose="020F0502020204030204" pitchFamily="34" charset="0"/>
                <a:ea typeface="Calibri" panose="020F0502020204030204" pitchFamily="34" charset="0"/>
                <a:cs typeface="Mangal"/>
              </a:rPr>
              <a:t> </a:t>
            </a:r>
          </a:p>
          <a:p>
            <a:pPr marL="342900" indent="-342900" algn="just">
              <a:lnSpc>
                <a:spcPct val="150000"/>
              </a:lnSpc>
              <a:spcAft>
                <a:spcPts val="1000"/>
              </a:spcAft>
              <a:buFont typeface="+mj-lt"/>
              <a:buAutoNum type="arabicPeriod"/>
            </a:pPr>
            <a:r>
              <a:rPr lang="en-IN" sz="1800" b="1" dirty="0">
                <a:solidFill>
                  <a:srgbClr val="002060"/>
                </a:solidFill>
                <a:latin typeface="Times New Roman" panose="02020603050405020304" pitchFamily="18" charset="0"/>
                <a:ea typeface="Calibri" panose="020F0502020204030204" pitchFamily="34" charset="0"/>
                <a:cs typeface="Mangal"/>
              </a:rPr>
              <a:t>Primary sources: </a:t>
            </a:r>
            <a:r>
              <a:rPr lang="en-US" sz="1800" dirty="0">
                <a:solidFill>
                  <a:srgbClr val="002060"/>
                </a:solidFill>
                <a:latin typeface="Times New Roman" panose="02020603050405020304" pitchFamily="18" charset="0"/>
                <a:ea typeface="Calibri" panose="020F0502020204030204" pitchFamily="34" charset="0"/>
                <a:cs typeface="Mangal"/>
              </a:rPr>
              <a:t>Direct observation, Consult with the employees of the Hospital, Data collection from the IPD department</a:t>
            </a:r>
            <a:endParaRPr lang="en-IN" sz="1800" dirty="0">
              <a:solidFill>
                <a:srgbClr val="002060"/>
              </a:solidFill>
              <a:latin typeface="Calibri" panose="020F0502020204030204" pitchFamily="34" charset="0"/>
              <a:ea typeface="Calibri" panose="020F0502020204030204" pitchFamily="34" charset="0"/>
              <a:cs typeface="Mangal"/>
            </a:endParaRPr>
          </a:p>
          <a:p>
            <a:pPr marL="342900" indent="-342900" algn="just">
              <a:lnSpc>
                <a:spcPct val="150000"/>
              </a:lnSpc>
              <a:spcAft>
                <a:spcPts val="1000"/>
              </a:spcAft>
              <a:buFont typeface="+mj-lt"/>
              <a:buAutoNum type="arabicPeriod"/>
            </a:pPr>
            <a:r>
              <a:rPr lang="en-IN" sz="1800" b="1" dirty="0">
                <a:solidFill>
                  <a:srgbClr val="002060"/>
                </a:solidFill>
                <a:latin typeface="Times New Roman" panose="02020603050405020304" pitchFamily="18" charset="0"/>
                <a:ea typeface="Calibri" panose="020F0502020204030204" pitchFamily="34" charset="0"/>
                <a:cs typeface="Mangal"/>
              </a:rPr>
              <a:t>Secondary sources: </a:t>
            </a:r>
            <a:r>
              <a:rPr lang="en-US" sz="1800" dirty="0">
                <a:solidFill>
                  <a:srgbClr val="002060"/>
                </a:solidFill>
                <a:latin typeface="Times New Roman" panose="02020603050405020304" pitchFamily="18" charset="0"/>
                <a:ea typeface="Calibri" panose="020F0502020204030204" pitchFamily="34" charset="0"/>
                <a:cs typeface="Mangal"/>
              </a:rPr>
              <a:t>Study of data from HIS, Analysis of data, Registered records of particular departments.</a:t>
            </a:r>
            <a:endParaRPr lang="en-IN" sz="1800" dirty="0">
              <a:solidFill>
                <a:srgbClr val="002060"/>
              </a:solidFill>
              <a:latin typeface="Calibri" panose="020F0502020204030204" pitchFamily="34" charset="0"/>
              <a:ea typeface="Calibri" panose="020F0502020204030204" pitchFamily="34" charset="0"/>
              <a:cs typeface="Mangal"/>
            </a:endParaRPr>
          </a:p>
          <a:p>
            <a:pPr marL="342900" indent="-342900" algn="just">
              <a:lnSpc>
                <a:spcPct val="150000"/>
              </a:lnSpc>
              <a:buFont typeface="+mj-lt"/>
              <a:buAutoNum type="arabicPeriod"/>
            </a:pPr>
            <a:r>
              <a:rPr lang="en-US" sz="1800" b="1" dirty="0">
                <a:solidFill>
                  <a:srgbClr val="002060"/>
                </a:solidFill>
                <a:latin typeface="Times New Roman" panose="02020603050405020304" pitchFamily="18" charset="0"/>
                <a:ea typeface="Calibri" panose="020F0502020204030204" pitchFamily="34" charset="0"/>
              </a:rPr>
              <a:t>Interview Guidelines: </a:t>
            </a:r>
            <a:r>
              <a:rPr lang="en-US" sz="1800" b="1" dirty="0">
                <a:solidFill>
                  <a:srgbClr val="002060"/>
                </a:solidFill>
                <a:latin typeface="Times New Roman" panose="02020603050405020304" pitchFamily="18" charset="0"/>
                <a:ea typeface="SimSun" panose="02010600030101010101" pitchFamily="2" charset="-122"/>
              </a:rPr>
              <a:t>Discussion with MODs and other service providers regarding: </a:t>
            </a:r>
            <a:r>
              <a:rPr lang="en-US" sz="1800" dirty="0">
                <a:solidFill>
                  <a:srgbClr val="002060"/>
                </a:solidFill>
                <a:latin typeface="Times New Roman" panose="02020603050405020304" pitchFamily="18" charset="0"/>
                <a:ea typeface="Calibri" panose="020F0502020204030204" pitchFamily="34" charset="0"/>
              </a:rPr>
              <a:t>Delays in initiating discharge process, Delay in completion of Discharge summary, Delay in preparation of final bill, Other Reasons for delay</a:t>
            </a:r>
            <a:endParaRPr lang="en-IN" sz="1800" dirty="0">
              <a:solidFill>
                <a:srgbClr val="002060"/>
              </a:solidFill>
              <a:latin typeface="Times New Roman" panose="02020603050405020304" pitchFamily="18" charset="0"/>
              <a:ea typeface="Calibri" panose="020F0502020204030204" pitchFamily="34" charset="0"/>
            </a:endParaRPr>
          </a:p>
          <a:p>
            <a:endParaRPr lang="en-IN" dirty="0">
              <a:solidFill>
                <a:srgbClr val="002060"/>
              </a:solidFill>
              <a:latin typeface="Baskerville Old Face" panose="02020602080505020303" pitchFamily="18" charset="0"/>
            </a:endParaRPr>
          </a:p>
          <a:p>
            <a:endParaRPr lang="en-IN" b="1" u="sng" dirty="0">
              <a:solidFill>
                <a:srgbClr val="002060"/>
              </a:solidFill>
              <a:latin typeface="Baskerville Old Face" panose="02020602080505020303" pitchFamily="18" charset="0"/>
            </a:endParaRPr>
          </a:p>
        </p:txBody>
      </p:sp>
    </p:spTree>
    <p:extLst>
      <p:ext uri="{BB962C8B-B14F-4D97-AF65-F5344CB8AC3E}">
        <p14:creationId xmlns:p14="http://schemas.microsoft.com/office/powerpoint/2010/main" val="273388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867" y="-109419"/>
            <a:ext cx="4198087" cy="1136937"/>
          </a:xfrm>
        </p:spPr>
        <p:txBody>
          <a:bodyPr>
            <a:normAutofit/>
          </a:bodyPr>
          <a:lstStyle/>
          <a:p>
            <a:pPr algn="ctr"/>
            <a:r>
              <a:rPr lang="en-US" sz="6000" b="1" dirty="0">
                <a:solidFill>
                  <a:schemeClr val="accent2">
                    <a:lumMod val="50000"/>
                  </a:schemeClr>
                </a:solidFill>
                <a:latin typeface="Baskerville Old Face" panose="02020602080505020303" pitchFamily="18" charset="0"/>
              </a:rPr>
              <a:t>RESULTS</a:t>
            </a:r>
            <a:endParaRPr lang="en-IN" sz="6000" dirty="0">
              <a:solidFill>
                <a:schemeClr val="accent2">
                  <a:lumMod val="50000"/>
                </a:schemeClr>
              </a:solidFill>
              <a:latin typeface="Baskerville Old Face" panose="02020602080505020303" pitchFamily="18" charset="0"/>
            </a:endParaRPr>
          </a:p>
        </p:txBody>
      </p:sp>
      <p:sp>
        <p:nvSpPr>
          <p:cNvPr id="3" name="Text Placeholder 2"/>
          <p:cNvSpPr>
            <a:spLocks noGrp="1"/>
          </p:cNvSpPr>
          <p:nvPr>
            <p:ph type="body" idx="1"/>
          </p:nvPr>
        </p:nvSpPr>
        <p:spPr>
          <a:xfrm>
            <a:off x="1932495" y="1310325"/>
            <a:ext cx="10030119" cy="848413"/>
          </a:xfrm>
        </p:spPr>
        <p:txBody>
          <a:bodyPr/>
          <a:lstStyle/>
          <a:p>
            <a:pPr marL="342900" indent="-342900">
              <a:buFont typeface="Wingdings" panose="05000000000000000000" pitchFamily="2" charset="2"/>
              <a:buChar char="Ø"/>
            </a:pPr>
            <a:r>
              <a:rPr lang="en-US" dirty="0">
                <a:solidFill>
                  <a:srgbClr val="002060"/>
                </a:solidFill>
                <a:latin typeface="Baskerville Old Face" panose="02020602080505020303" pitchFamily="18" charset="0"/>
              </a:rPr>
              <a:t>Data was collected by directly observing every COVID patient or patients’ attendant during the admission and discharge process. Results were formulated on the basis of observational data. </a:t>
            </a:r>
          </a:p>
          <a:p>
            <a:pPr marL="342900" indent="-342900">
              <a:buFont typeface="Wingdings" panose="05000000000000000000" pitchFamily="2" charset="2"/>
              <a:buChar char="Ø"/>
            </a:pPr>
            <a:endParaRPr lang="en-US" dirty="0">
              <a:latin typeface="Baskerville Old Face" panose="02020602080505020303" pitchFamily="18" charset="0"/>
            </a:endParaRPr>
          </a:p>
          <a:p>
            <a:pPr marL="342900" indent="-342900">
              <a:buFont typeface="Wingdings" panose="05000000000000000000" pitchFamily="2" charset="2"/>
              <a:buChar char="Ø"/>
            </a:pPr>
            <a:endParaRPr lang="en-IN" dirty="0">
              <a:latin typeface="Baskerville Old Face" panose="02020602080505020303" pitchFamily="18" charset="0"/>
            </a:endParaRPr>
          </a:p>
        </p:txBody>
      </p:sp>
      <p:pic>
        <p:nvPicPr>
          <p:cNvPr id="4" name="Picture 3"/>
          <p:cNvPicPr>
            <a:picLocks noChangeAspect="1"/>
          </p:cNvPicPr>
          <p:nvPr/>
        </p:nvPicPr>
        <p:blipFill rotWithShape="1">
          <a:blip r:embed="rId2"/>
          <a:srcRect l="28529" t="19978" r="28546" b="8155"/>
          <a:stretch/>
        </p:blipFill>
        <p:spPr>
          <a:xfrm>
            <a:off x="2668159" y="2158739"/>
            <a:ext cx="8757501" cy="4699261"/>
          </a:xfrm>
          <a:prstGeom prst="rect">
            <a:avLst/>
          </a:prstGeom>
        </p:spPr>
      </p:pic>
    </p:spTree>
    <p:extLst>
      <p:ext uri="{BB962C8B-B14F-4D97-AF65-F5344CB8AC3E}">
        <p14:creationId xmlns:p14="http://schemas.microsoft.com/office/powerpoint/2010/main" val="372057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7092" t="23097" r="55195" b="12302"/>
          <a:stretch/>
        </p:blipFill>
        <p:spPr>
          <a:xfrm>
            <a:off x="0" y="0"/>
            <a:ext cx="6089715" cy="6858000"/>
          </a:xfrm>
          <a:prstGeom prst="rect">
            <a:avLst/>
          </a:prstGeom>
        </p:spPr>
      </p:pic>
      <p:pic>
        <p:nvPicPr>
          <p:cNvPr id="8" name="Picture 7"/>
          <p:cNvPicPr>
            <a:picLocks noChangeAspect="1"/>
          </p:cNvPicPr>
          <p:nvPr/>
        </p:nvPicPr>
        <p:blipFill rotWithShape="1">
          <a:blip r:embed="rId3"/>
          <a:srcRect l="51772" t="19220" r="14823" b="7966"/>
          <a:stretch/>
        </p:blipFill>
        <p:spPr>
          <a:xfrm>
            <a:off x="6089715" y="0"/>
            <a:ext cx="6102285" cy="6858001"/>
          </a:xfrm>
          <a:prstGeom prst="rect">
            <a:avLst/>
          </a:prstGeom>
        </p:spPr>
      </p:pic>
    </p:spTree>
    <p:extLst>
      <p:ext uri="{BB962C8B-B14F-4D97-AF65-F5344CB8AC3E}">
        <p14:creationId xmlns:p14="http://schemas.microsoft.com/office/powerpoint/2010/main" val="123960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652117879"/>
              </p:ext>
            </p:extLst>
          </p:nvPr>
        </p:nvGraphicFramePr>
        <p:xfrm>
          <a:off x="6205978" y="1"/>
          <a:ext cx="5986022"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666055052"/>
              </p:ext>
            </p:extLst>
          </p:nvPr>
        </p:nvGraphicFramePr>
        <p:xfrm>
          <a:off x="0" y="0"/>
          <a:ext cx="6183984" cy="6857999"/>
        </p:xfrm>
        <a:graphic>
          <a:graphicData uri="http://schemas.openxmlformats.org/drawingml/2006/table">
            <a:tbl>
              <a:tblPr firstRow="1" bandRow="1">
                <a:tableStyleId>{21E4AEA4-8DFA-4A89-87EB-49C32662AFE0}</a:tableStyleId>
              </a:tblPr>
              <a:tblGrid>
                <a:gridCol w="3091992">
                  <a:extLst>
                    <a:ext uri="{9D8B030D-6E8A-4147-A177-3AD203B41FA5}">
                      <a16:colId xmlns:a16="http://schemas.microsoft.com/office/drawing/2014/main" val="20000"/>
                    </a:ext>
                  </a:extLst>
                </a:gridCol>
                <a:gridCol w="3091992">
                  <a:extLst>
                    <a:ext uri="{9D8B030D-6E8A-4147-A177-3AD203B41FA5}">
                      <a16:colId xmlns:a16="http://schemas.microsoft.com/office/drawing/2014/main" val="20001"/>
                    </a:ext>
                  </a:extLst>
                </a:gridCol>
              </a:tblGrid>
              <a:tr h="1033356">
                <a:tc gridSpan="2">
                  <a:txBody>
                    <a:bodyPr/>
                    <a:lstStyle/>
                    <a:p>
                      <a:pPr algn="ctr">
                        <a:lnSpc>
                          <a:spcPct val="150000"/>
                        </a:lnSpc>
                        <a:spcAft>
                          <a:spcPts val="1000"/>
                        </a:spcAft>
                        <a:tabLst>
                          <a:tab pos="584200" algn="l"/>
                        </a:tabLst>
                      </a:pPr>
                      <a:r>
                        <a:rPr lang="en-IN" sz="2400" b="1" u="sng" dirty="0">
                          <a:solidFill>
                            <a:schemeClr val="tx1"/>
                          </a:solidFill>
                          <a:latin typeface="Baskerville Old Face" panose="02020602080505020303" pitchFamily="18" charset="0"/>
                          <a:ea typeface="Calibri" panose="020F0502020204030204" pitchFamily="34" charset="0"/>
                          <a:cs typeface="Mangal"/>
                        </a:rPr>
                        <a:t>Average admission timings of COVID patients </a:t>
                      </a:r>
                      <a:endParaRPr lang="en-IN" sz="1800" b="1" dirty="0">
                        <a:solidFill>
                          <a:schemeClr val="tx1"/>
                        </a:solidFill>
                        <a:latin typeface="Baskerville Old Face" panose="02020602080505020303" pitchFamily="18" charset="0"/>
                        <a:ea typeface="Calibri" panose="020F0502020204030204" pitchFamily="34" charset="0"/>
                        <a:cs typeface="Mangal"/>
                      </a:endParaRPr>
                    </a:p>
                  </a:txBody>
                  <a:tcPr/>
                </a:tc>
                <a:tc hMerge="1">
                  <a:txBody>
                    <a:bodyPr/>
                    <a:lstStyle/>
                    <a:p>
                      <a:endParaRPr lang="en-IN" dirty="0"/>
                    </a:p>
                  </a:txBody>
                  <a:tcPr/>
                </a:tc>
                <a:extLst>
                  <a:ext uri="{0D108BD9-81ED-4DB2-BD59-A6C34878D82A}">
                    <a16:rowId xmlns:a16="http://schemas.microsoft.com/office/drawing/2014/main" val="10000"/>
                  </a:ext>
                </a:extLst>
              </a:tr>
              <a:tr h="399347">
                <a:tc>
                  <a:txBody>
                    <a:bodyPr/>
                    <a:lstStyle/>
                    <a:p>
                      <a:pPr algn="ctr"/>
                      <a:r>
                        <a:rPr lang="en-US" dirty="0">
                          <a:latin typeface="Baskerville Old Face" panose="02020602080505020303" pitchFamily="18" charset="0"/>
                          <a:ea typeface="Calibri" panose="020F0502020204030204" pitchFamily="34" charset="0"/>
                          <a:cs typeface="Mangal"/>
                        </a:rPr>
                        <a:t> </a:t>
                      </a:r>
                      <a:r>
                        <a:rPr lang="en-US" b="1" dirty="0">
                          <a:latin typeface="Baskerville Old Face" panose="02020602080505020303" pitchFamily="18" charset="0"/>
                          <a:ea typeface="Calibri" panose="020F0502020204030204" pitchFamily="34" charset="0"/>
                          <a:cs typeface="Mangal"/>
                        </a:rPr>
                        <a:t>Patient enters the Hospital</a:t>
                      </a:r>
                      <a:endParaRPr lang="en-IN" b="1" dirty="0">
                        <a:solidFill>
                          <a:schemeClr val="tx1"/>
                        </a:solidFill>
                      </a:endParaRPr>
                    </a:p>
                  </a:txBody>
                  <a:tcPr/>
                </a:tc>
                <a:tc>
                  <a:txBody>
                    <a:bodyPr/>
                    <a:lstStyle/>
                    <a:p>
                      <a:pPr algn="ctr"/>
                      <a:endParaRPr lang="en-IN" b="1">
                        <a:solidFill>
                          <a:schemeClr val="tx1"/>
                        </a:solidFill>
                      </a:endParaRPr>
                    </a:p>
                  </a:txBody>
                  <a:tcPr/>
                </a:tc>
                <a:extLst>
                  <a:ext uri="{0D108BD9-81ED-4DB2-BD59-A6C34878D82A}">
                    <a16:rowId xmlns:a16="http://schemas.microsoft.com/office/drawing/2014/main" val="10001"/>
                  </a:ext>
                </a:extLst>
              </a:tr>
              <a:tr h="504869">
                <a:tc>
                  <a:txBody>
                    <a:bodyPr/>
                    <a:lstStyle/>
                    <a:p>
                      <a:pPr marL="0" lvl="0" indent="0" algn="ctr">
                        <a:lnSpc>
                          <a:spcPct val="150000"/>
                        </a:lnSpc>
                        <a:spcAft>
                          <a:spcPts val="0"/>
                        </a:spcAft>
                        <a:buFont typeface="Wingdings" panose="05000000000000000000" pitchFamily="2" charset="2"/>
                        <a:buNone/>
                        <a:tabLst>
                          <a:tab pos="1783715" algn="l"/>
                        </a:tabLst>
                      </a:pPr>
                      <a:r>
                        <a:rPr lang="en-US" b="1" dirty="0">
                          <a:latin typeface="Baskerville Old Face" panose="02020602080505020303" pitchFamily="18" charset="0"/>
                          <a:ea typeface="Calibri" panose="020F0502020204030204" pitchFamily="34" charset="0"/>
                          <a:cs typeface="Mangal"/>
                        </a:rPr>
                        <a:t>Waiting Time</a:t>
                      </a:r>
                      <a:endParaRPr lang="en-IN" sz="1600" dirty="0">
                        <a:latin typeface="Baskerville Old Face" panose="02020602080505020303" pitchFamily="18" charset="0"/>
                        <a:ea typeface="Calibri" panose="020F0502020204030204" pitchFamily="34" charset="0"/>
                        <a:cs typeface="Mangal"/>
                      </a:endParaRPr>
                    </a:p>
                  </a:txBody>
                  <a:tcPr/>
                </a:tc>
                <a:tc>
                  <a:txBody>
                    <a:bodyPr/>
                    <a:lstStyle/>
                    <a:p>
                      <a:pPr algn="ctr"/>
                      <a:r>
                        <a:rPr lang="en-US" b="1" dirty="0">
                          <a:latin typeface="Baskerville Old Face" panose="02020602080505020303" pitchFamily="18" charset="0"/>
                          <a:ea typeface="Calibri" panose="020F0502020204030204" pitchFamily="34" charset="0"/>
                          <a:cs typeface="Mangal"/>
                        </a:rPr>
                        <a:t>5 min</a:t>
                      </a:r>
                      <a:endParaRPr lang="en-IN" b="1" dirty="0">
                        <a:solidFill>
                          <a:schemeClr val="tx1"/>
                        </a:solidFill>
                      </a:endParaRPr>
                    </a:p>
                  </a:txBody>
                  <a:tcPr/>
                </a:tc>
                <a:extLst>
                  <a:ext uri="{0D108BD9-81ED-4DB2-BD59-A6C34878D82A}">
                    <a16:rowId xmlns:a16="http://schemas.microsoft.com/office/drawing/2014/main" val="10002"/>
                  </a:ext>
                </a:extLst>
              </a:tr>
              <a:tr h="504869">
                <a:tc>
                  <a:txBody>
                    <a:bodyPr/>
                    <a:lstStyle/>
                    <a:p>
                      <a:pPr algn="ctr"/>
                      <a:r>
                        <a:rPr lang="en-US" b="1" dirty="0">
                          <a:latin typeface="Baskerville Old Face" panose="02020602080505020303" pitchFamily="18" charset="0"/>
                          <a:ea typeface="Calibri" panose="020F0502020204030204" pitchFamily="34" charset="0"/>
                          <a:cs typeface="Mangal"/>
                        </a:rPr>
                        <a:t>Registration</a:t>
                      </a:r>
                      <a:endParaRPr lang="en-IN" b="1" dirty="0">
                        <a:solidFill>
                          <a:schemeClr val="tx1"/>
                        </a:solidFill>
                      </a:endParaRPr>
                    </a:p>
                  </a:txBody>
                  <a:tcPr/>
                </a:tc>
                <a:tc>
                  <a:txBody>
                    <a:bodyPr/>
                    <a:lstStyle/>
                    <a:p>
                      <a:pPr marL="0" lvl="0" indent="0" algn="ctr">
                        <a:lnSpc>
                          <a:spcPct val="150000"/>
                        </a:lnSpc>
                        <a:spcAft>
                          <a:spcPts val="0"/>
                        </a:spcAft>
                        <a:buFont typeface="Wingdings" panose="05000000000000000000" pitchFamily="2" charset="2"/>
                        <a:buNone/>
                        <a:tabLst>
                          <a:tab pos="1783715" algn="l"/>
                        </a:tabLst>
                      </a:pPr>
                      <a:r>
                        <a:rPr lang="en-US" b="1" dirty="0">
                          <a:latin typeface="Baskerville Old Face" panose="02020602080505020303" pitchFamily="18" charset="0"/>
                          <a:ea typeface="Calibri" panose="020F0502020204030204" pitchFamily="34" charset="0"/>
                          <a:cs typeface="Mangal"/>
                        </a:rPr>
                        <a:t>5 min</a:t>
                      </a:r>
                      <a:endParaRPr lang="en-IN" sz="1600" b="1" dirty="0">
                        <a:latin typeface="Baskerville Old Face" panose="02020602080505020303" pitchFamily="18" charset="0"/>
                        <a:ea typeface="Calibri" panose="020F0502020204030204" pitchFamily="34" charset="0"/>
                        <a:cs typeface="Mangal"/>
                      </a:endParaRPr>
                    </a:p>
                  </a:txBody>
                  <a:tcPr/>
                </a:tc>
                <a:extLst>
                  <a:ext uri="{0D108BD9-81ED-4DB2-BD59-A6C34878D82A}">
                    <a16:rowId xmlns:a16="http://schemas.microsoft.com/office/drawing/2014/main" val="10003"/>
                  </a:ext>
                </a:extLst>
              </a:tr>
              <a:tr h="504869">
                <a:tc>
                  <a:txBody>
                    <a:bodyPr/>
                    <a:lstStyle/>
                    <a:p>
                      <a:pPr algn="ctr"/>
                      <a:r>
                        <a:rPr lang="en-US" b="1" dirty="0">
                          <a:latin typeface="Baskerville Old Face" panose="02020602080505020303" pitchFamily="18" charset="0"/>
                          <a:ea typeface="Calibri" panose="020F0502020204030204" pitchFamily="34" charset="0"/>
                          <a:cs typeface="Mangal"/>
                        </a:rPr>
                        <a:t>Waiting time for consultation </a:t>
                      </a:r>
                      <a:endParaRPr lang="en-IN" b="1" dirty="0">
                        <a:solidFill>
                          <a:schemeClr val="tx1"/>
                        </a:solidFill>
                      </a:endParaRPr>
                    </a:p>
                  </a:txBody>
                  <a:tcPr/>
                </a:tc>
                <a:tc>
                  <a:txBody>
                    <a:bodyPr/>
                    <a:lstStyle/>
                    <a:p>
                      <a:pPr marL="0" lvl="0" indent="0" algn="ctr">
                        <a:lnSpc>
                          <a:spcPct val="150000"/>
                        </a:lnSpc>
                        <a:spcAft>
                          <a:spcPts val="0"/>
                        </a:spcAft>
                        <a:buFont typeface="Wingdings" panose="05000000000000000000" pitchFamily="2" charset="2"/>
                        <a:buNone/>
                        <a:tabLst>
                          <a:tab pos="1783715" algn="l"/>
                        </a:tabLst>
                      </a:pPr>
                      <a:r>
                        <a:rPr lang="en-US" b="1" dirty="0">
                          <a:latin typeface="Baskerville Old Face" panose="02020602080505020303" pitchFamily="18" charset="0"/>
                          <a:ea typeface="Calibri" panose="020F0502020204030204" pitchFamily="34" charset="0"/>
                          <a:cs typeface="Mangal"/>
                        </a:rPr>
                        <a:t>25 min</a:t>
                      </a:r>
                      <a:endParaRPr lang="en-IN" sz="1600" dirty="0">
                        <a:latin typeface="Baskerville Old Face" panose="02020602080505020303" pitchFamily="18" charset="0"/>
                        <a:ea typeface="Calibri" panose="020F0502020204030204" pitchFamily="34" charset="0"/>
                        <a:cs typeface="Mangal"/>
                      </a:endParaRPr>
                    </a:p>
                  </a:txBody>
                  <a:tcPr/>
                </a:tc>
                <a:extLst>
                  <a:ext uri="{0D108BD9-81ED-4DB2-BD59-A6C34878D82A}">
                    <a16:rowId xmlns:a16="http://schemas.microsoft.com/office/drawing/2014/main" val="10004"/>
                  </a:ext>
                </a:extLst>
              </a:tr>
              <a:tr h="399347">
                <a:tc>
                  <a:txBody>
                    <a:bodyPr/>
                    <a:lstStyle/>
                    <a:p>
                      <a:pPr algn="ctr"/>
                      <a:r>
                        <a:rPr lang="en-US" b="1" dirty="0">
                          <a:latin typeface="Baskerville Old Face" panose="02020602080505020303" pitchFamily="18" charset="0"/>
                          <a:ea typeface="Calibri" panose="020F0502020204030204" pitchFamily="34" charset="0"/>
                          <a:cs typeface="Mangal"/>
                        </a:rPr>
                        <a:t>IPD consultation</a:t>
                      </a:r>
                      <a:endParaRPr lang="en-IN" b="1" dirty="0">
                        <a:solidFill>
                          <a:schemeClr val="tx1"/>
                        </a:solidFill>
                      </a:endParaRPr>
                    </a:p>
                  </a:txBody>
                  <a:tcPr/>
                </a:tc>
                <a:tc>
                  <a:txBody>
                    <a:bodyPr/>
                    <a:lstStyle/>
                    <a:p>
                      <a:pPr algn="ctr"/>
                      <a:r>
                        <a:rPr lang="en-IN" b="1" dirty="0">
                          <a:solidFill>
                            <a:schemeClr val="tx1"/>
                          </a:solidFill>
                          <a:latin typeface="Baskerville Old Face" panose="02020602080505020303" pitchFamily="18" charset="0"/>
                        </a:rPr>
                        <a:t>15 min</a:t>
                      </a:r>
                    </a:p>
                  </a:txBody>
                  <a:tcPr/>
                </a:tc>
                <a:extLst>
                  <a:ext uri="{0D108BD9-81ED-4DB2-BD59-A6C34878D82A}">
                    <a16:rowId xmlns:a16="http://schemas.microsoft.com/office/drawing/2014/main" val="10005"/>
                  </a:ext>
                </a:extLst>
              </a:tr>
              <a:tr h="399347">
                <a:tc>
                  <a:txBody>
                    <a:bodyPr/>
                    <a:lstStyle/>
                    <a:p>
                      <a:pPr algn="ctr"/>
                      <a:r>
                        <a:rPr lang="en-US" b="1" dirty="0">
                          <a:latin typeface="Baskerville Old Face" panose="02020602080505020303" pitchFamily="18" charset="0"/>
                          <a:ea typeface="Calibri" panose="020F0502020204030204" pitchFamily="34" charset="0"/>
                          <a:cs typeface="Mangal"/>
                        </a:rPr>
                        <a:t>X-ray Billing </a:t>
                      </a:r>
                      <a:endParaRPr lang="en-IN" b="1" dirty="0">
                        <a:solidFill>
                          <a:schemeClr val="tx1"/>
                        </a:solidFill>
                      </a:endParaRPr>
                    </a:p>
                  </a:txBody>
                  <a:tcPr/>
                </a:tc>
                <a:tc>
                  <a:txBody>
                    <a:bodyPr/>
                    <a:lstStyle/>
                    <a:p>
                      <a:pPr algn="ctr"/>
                      <a:r>
                        <a:rPr lang="en-IN" b="1" dirty="0">
                          <a:solidFill>
                            <a:schemeClr val="tx1"/>
                          </a:solidFill>
                          <a:latin typeface="Baskerville Old Face" panose="02020602080505020303" pitchFamily="18" charset="0"/>
                        </a:rPr>
                        <a:t>4 min</a:t>
                      </a:r>
                    </a:p>
                  </a:txBody>
                  <a:tcPr/>
                </a:tc>
                <a:extLst>
                  <a:ext uri="{0D108BD9-81ED-4DB2-BD59-A6C34878D82A}">
                    <a16:rowId xmlns:a16="http://schemas.microsoft.com/office/drawing/2014/main" val="10006"/>
                  </a:ext>
                </a:extLst>
              </a:tr>
              <a:tr h="399347">
                <a:tc>
                  <a:txBody>
                    <a:bodyPr/>
                    <a:lstStyle/>
                    <a:p>
                      <a:pPr algn="ctr"/>
                      <a:r>
                        <a:rPr lang="en-US" b="1" dirty="0">
                          <a:latin typeface="Baskerville Old Face" panose="02020602080505020303" pitchFamily="18" charset="0"/>
                          <a:ea typeface="Calibri" panose="020F0502020204030204" pitchFamily="34" charset="0"/>
                          <a:cs typeface="Mangal"/>
                        </a:rPr>
                        <a:t>Waiting time </a:t>
                      </a:r>
                      <a:endParaRPr lang="en-IN" b="1" dirty="0">
                        <a:solidFill>
                          <a:schemeClr val="tx1"/>
                        </a:solidFill>
                      </a:endParaRPr>
                    </a:p>
                  </a:txBody>
                  <a:tcPr/>
                </a:tc>
                <a:tc>
                  <a:txBody>
                    <a:bodyPr/>
                    <a:lstStyle/>
                    <a:p>
                      <a:pPr algn="ctr"/>
                      <a:r>
                        <a:rPr lang="en-IN" b="1" dirty="0">
                          <a:solidFill>
                            <a:schemeClr val="tx1"/>
                          </a:solidFill>
                          <a:latin typeface="Baskerville Old Face" panose="02020602080505020303" pitchFamily="18" charset="0"/>
                        </a:rPr>
                        <a:t>6 min</a:t>
                      </a:r>
                    </a:p>
                  </a:txBody>
                  <a:tcPr/>
                </a:tc>
                <a:extLst>
                  <a:ext uri="{0D108BD9-81ED-4DB2-BD59-A6C34878D82A}">
                    <a16:rowId xmlns:a16="http://schemas.microsoft.com/office/drawing/2014/main" val="10007"/>
                  </a:ext>
                </a:extLst>
              </a:tr>
              <a:tr h="399347">
                <a:tc>
                  <a:txBody>
                    <a:bodyPr/>
                    <a:lstStyle/>
                    <a:p>
                      <a:pPr algn="ctr"/>
                      <a:r>
                        <a:rPr lang="en-US" b="1" dirty="0">
                          <a:latin typeface="Baskerville Old Face" panose="02020602080505020303" pitchFamily="18" charset="0"/>
                          <a:ea typeface="Calibri" panose="020F0502020204030204" pitchFamily="34" charset="0"/>
                          <a:cs typeface="Mangal"/>
                        </a:rPr>
                        <a:t>X-ray</a:t>
                      </a:r>
                      <a:endParaRPr lang="en-IN" b="1" dirty="0">
                        <a:solidFill>
                          <a:schemeClr val="tx1"/>
                        </a:solidFill>
                      </a:endParaRPr>
                    </a:p>
                  </a:txBody>
                  <a:tcPr/>
                </a:tc>
                <a:tc>
                  <a:txBody>
                    <a:bodyPr/>
                    <a:lstStyle/>
                    <a:p>
                      <a:pPr algn="ctr"/>
                      <a:r>
                        <a:rPr lang="en-IN" b="1" dirty="0">
                          <a:solidFill>
                            <a:schemeClr val="tx1"/>
                          </a:solidFill>
                          <a:latin typeface="Baskerville Old Face" panose="02020602080505020303" pitchFamily="18" charset="0"/>
                        </a:rPr>
                        <a:t>10 min</a:t>
                      </a:r>
                    </a:p>
                  </a:txBody>
                  <a:tcPr/>
                </a:tc>
                <a:extLst>
                  <a:ext uri="{0D108BD9-81ED-4DB2-BD59-A6C34878D82A}">
                    <a16:rowId xmlns:a16="http://schemas.microsoft.com/office/drawing/2014/main" val="10008"/>
                  </a:ext>
                </a:extLst>
              </a:tr>
              <a:tr h="399347">
                <a:tc>
                  <a:txBody>
                    <a:bodyPr/>
                    <a:lstStyle/>
                    <a:p>
                      <a:pPr algn="ctr"/>
                      <a:r>
                        <a:rPr lang="en-US" b="1" dirty="0">
                          <a:latin typeface="Baskerville Old Face" panose="02020602080505020303" pitchFamily="18" charset="0"/>
                          <a:ea typeface="Calibri" panose="020F0502020204030204" pitchFamily="34" charset="0"/>
                          <a:cs typeface="Mangal"/>
                        </a:rPr>
                        <a:t>Waiting time for consultation </a:t>
                      </a:r>
                      <a:endParaRPr lang="en-IN" b="1" dirty="0">
                        <a:solidFill>
                          <a:schemeClr val="tx1"/>
                        </a:solidFill>
                      </a:endParaRPr>
                    </a:p>
                  </a:txBody>
                  <a:tcPr/>
                </a:tc>
                <a:tc>
                  <a:txBody>
                    <a:bodyPr/>
                    <a:lstStyle/>
                    <a:p>
                      <a:pPr algn="ctr"/>
                      <a:r>
                        <a:rPr lang="en-IN" b="1" dirty="0">
                          <a:solidFill>
                            <a:schemeClr val="tx1"/>
                          </a:solidFill>
                          <a:latin typeface="Baskerville Old Face" panose="02020602080505020303" pitchFamily="18" charset="0"/>
                        </a:rPr>
                        <a:t>10 min</a:t>
                      </a:r>
                    </a:p>
                  </a:txBody>
                  <a:tcPr/>
                </a:tc>
                <a:extLst>
                  <a:ext uri="{0D108BD9-81ED-4DB2-BD59-A6C34878D82A}">
                    <a16:rowId xmlns:a16="http://schemas.microsoft.com/office/drawing/2014/main" val="10009"/>
                  </a:ext>
                </a:extLst>
              </a:tr>
              <a:tr h="399347">
                <a:tc>
                  <a:txBody>
                    <a:bodyPr/>
                    <a:lstStyle/>
                    <a:p>
                      <a:pPr algn="ctr"/>
                      <a:r>
                        <a:rPr lang="en-US" b="1" dirty="0">
                          <a:latin typeface="Baskerville Old Face" panose="02020602080505020303" pitchFamily="18" charset="0"/>
                          <a:ea typeface="Calibri" panose="020F0502020204030204" pitchFamily="34" charset="0"/>
                          <a:cs typeface="Mangal"/>
                        </a:rPr>
                        <a:t>Consultation</a:t>
                      </a:r>
                      <a:endParaRPr lang="en-IN" b="1" dirty="0">
                        <a:solidFill>
                          <a:schemeClr val="tx1"/>
                        </a:solidFill>
                      </a:endParaRPr>
                    </a:p>
                  </a:txBody>
                  <a:tcPr/>
                </a:tc>
                <a:tc>
                  <a:txBody>
                    <a:bodyPr/>
                    <a:lstStyle/>
                    <a:p>
                      <a:pPr algn="ctr"/>
                      <a:r>
                        <a:rPr lang="en-IN" b="1" dirty="0">
                          <a:solidFill>
                            <a:schemeClr val="tx1"/>
                          </a:solidFill>
                          <a:latin typeface="Baskerville Old Face" panose="02020602080505020303" pitchFamily="18" charset="0"/>
                        </a:rPr>
                        <a:t>10 min</a:t>
                      </a:r>
                    </a:p>
                  </a:txBody>
                  <a:tcPr/>
                </a:tc>
                <a:extLst>
                  <a:ext uri="{0D108BD9-81ED-4DB2-BD59-A6C34878D82A}">
                    <a16:rowId xmlns:a16="http://schemas.microsoft.com/office/drawing/2014/main" val="10010"/>
                  </a:ext>
                </a:extLst>
              </a:tr>
              <a:tr h="504869">
                <a:tc gridSpan="2">
                  <a:txBody>
                    <a:bodyPr/>
                    <a:lstStyle/>
                    <a:p>
                      <a:pPr marL="0" lvl="0" indent="0" algn="ctr">
                        <a:lnSpc>
                          <a:spcPct val="150000"/>
                        </a:lnSpc>
                        <a:spcAft>
                          <a:spcPts val="0"/>
                        </a:spcAft>
                        <a:buFont typeface="Wingdings" panose="05000000000000000000" pitchFamily="2" charset="2"/>
                        <a:buNone/>
                        <a:tabLst>
                          <a:tab pos="1783715" algn="l"/>
                        </a:tabLst>
                      </a:pPr>
                      <a:r>
                        <a:rPr lang="en-US" b="1" dirty="0">
                          <a:latin typeface="Baskerville Old Face" panose="02020602080505020303" pitchFamily="18" charset="0"/>
                          <a:ea typeface="Calibri" panose="020F0502020204030204" pitchFamily="34" charset="0"/>
                          <a:cs typeface="Mangal"/>
                        </a:rPr>
                        <a:t>Patient transferred to IPD </a:t>
                      </a:r>
                      <a:endParaRPr lang="en-IN" sz="1600" b="1" dirty="0">
                        <a:latin typeface="Baskerville Old Face" panose="02020602080505020303" pitchFamily="18" charset="0"/>
                        <a:ea typeface="Calibri" panose="020F0502020204030204" pitchFamily="34" charset="0"/>
                        <a:cs typeface="Mangal"/>
                      </a:endParaRPr>
                    </a:p>
                  </a:txBody>
                  <a:tcPr/>
                </a:tc>
                <a:tc hMerge="1">
                  <a:txBody>
                    <a:bodyPr/>
                    <a:lstStyle/>
                    <a:p>
                      <a:pPr algn="ctr"/>
                      <a:endParaRPr lang="en-IN" b="1" dirty="0">
                        <a:solidFill>
                          <a:schemeClr val="tx1"/>
                        </a:solidFill>
                        <a:latin typeface="Baskerville Old Face" panose="02020602080505020303" pitchFamily="18" charset="0"/>
                      </a:endParaRPr>
                    </a:p>
                  </a:txBody>
                  <a:tcPr/>
                </a:tc>
                <a:extLst>
                  <a:ext uri="{0D108BD9-81ED-4DB2-BD59-A6C34878D82A}">
                    <a16:rowId xmlns:a16="http://schemas.microsoft.com/office/drawing/2014/main" val="10011"/>
                  </a:ext>
                </a:extLst>
              </a:tr>
              <a:tr h="504869">
                <a:tc gridSpan="2">
                  <a:txBody>
                    <a:bodyPr/>
                    <a:lstStyle/>
                    <a:p>
                      <a:pPr marL="0" lvl="0" indent="0" algn="ctr">
                        <a:lnSpc>
                          <a:spcPct val="150000"/>
                        </a:lnSpc>
                        <a:spcAft>
                          <a:spcPts val="0"/>
                        </a:spcAft>
                        <a:buFont typeface="Wingdings" panose="05000000000000000000" pitchFamily="2" charset="2"/>
                        <a:buNone/>
                        <a:tabLst>
                          <a:tab pos="1783715" algn="l"/>
                        </a:tabLst>
                      </a:pPr>
                      <a:r>
                        <a:rPr lang="en-US" b="0" dirty="0">
                          <a:latin typeface="Baskerville Old Face" panose="02020602080505020303" pitchFamily="18" charset="0"/>
                          <a:ea typeface="Calibri" panose="020F0502020204030204" pitchFamily="34" charset="0"/>
                          <a:cs typeface="Mangal"/>
                        </a:rPr>
                        <a:t>Overall waiting time – 51min</a:t>
                      </a:r>
                      <a:endParaRPr lang="en-IN" sz="1600" b="0" dirty="0">
                        <a:latin typeface="Baskerville Old Face" panose="02020602080505020303" pitchFamily="18" charset="0"/>
                        <a:ea typeface="Calibri" panose="020F0502020204030204" pitchFamily="34" charset="0"/>
                        <a:cs typeface="Mangal"/>
                      </a:endParaRPr>
                    </a:p>
                  </a:txBody>
                  <a:tcPr/>
                </a:tc>
                <a:tc hMerge="1">
                  <a:txBody>
                    <a:bodyPr/>
                    <a:lstStyle/>
                    <a:p>
                      <a:pPr algn="ctr"/>
                      <a:endParaRPr lang="en-IN" b="1" dirty="0">
                        <a:solidFill>
                          <a:schemeClr val="tx1"/>
                        </a:solidFill>
                      </a:endParaRPr>
                    </a:p>
                  </a:txBody>
                  <a:tcPr/>
                </a:tc>
                <a:extLst>
                  <a:ext uri="{0D108BD9-81ED-4DB2-BD59-A6C34878D82A}">
                    <a16:rowId xmlns:a16="http://schemas.microsoft.com/office/drawing/2014/main" val="10012"/>
                  </a:ext>
                </a:extLst>
              </a:tr>
              <a:tr h="504869">
                <a:tc gridSpan="2">
                  <a:txBody>
                    <a:bodyPr/>
                    <a:lstStyle/>
                    <a:p>
                      <a:pPr marL="0" lvl="0" indent="0" algn="ctr">
                        <a:lnSpc>
                          <a:spcPct val="150000"/>
                        </a:lnSpc>
                        <a:spcAft>
                          <a:spcPts val="1000"/>
                        </a:spcAft>
                        <a:buFont typeface="Wingdings" panose="05000000000000000000" pitchFamily="2" charset="2"/>
                        <a:buNone/>
                        <a:tabLst>
                          <a:tab pos="1783715" algn="l"/>
                        </a:tabLst>
                      </a:pPr>
                      <a:r>
                        <a:rPr lang="en-US" b="0" dirty="0">
                          <a:latin typeface="Baskerville Old Face" panose="02020602080505020303" pitchFamily="18" charset="0"/>
                          <a:ea typeface="Calibri" panose="020F0502020204030204" pitchFamily="34" charset="0"/>
                          <a:cs typeface="Mangal"/>
                        </a:rPr>
                        <a:t>Overall time – 1Hr 50 min</a:t>
                      </a:r>
                      <a:endParaRPr lang="en-IN" sz="1600" b="0" dirty="0">
                        <a:effectLst/>
                        <a:latin typeface="Baskerville Old Face" panose="02020602080505020303" pitchFamily="18" charset="0"/>
                        <a:ea typeface="Calibri" panose="020F0502020204030204" pitchFamily="34" charset="0"/>
                        <a:cs typeface="Mangal"/>
                      </a:endParaRPr>
                    </a:p>
                  </a:txBody>
                  <a:tcPr/>
                </a:tc>
                <a:tc hMerge="1">
                  <a:txBody>
                    <a:bodyPr/>
                    <a:lstStyle/>
                    <a:p>
                      <a:pPr algn="ctr"/>
                      <a:endParaRPr lang="en-IN" b="1" dirty="0">
                        <a:solidFill>
                          <a:schemeClr val="tx1"/>
                        </a:solidFill>
                      </a:endParaRP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4631539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500</TotalTime>
  <Words>2071</Words>
  <Application>Microsoft Office PowerPoint</Application>
  <PresentationFormat>Widescreen</PresentationFormat>
  <Paragraphs>152</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Baskerville Old Face</vt:lpstr>
      <vt:lpstr>Calibri</vt:lpstr>
      <vt:lpstr>Century Gothic</vt:lpstr>
      <vt:lpstr>Symbol</vt:lpstr>
      <vt:lpstr>Times New Roman</vt:lpstr>
      <vt:lpstr>Wingdings</vt:lpstr>
      <vt:lpstr>Wingdings 3</vt:lpstr>
      <vt:lpstr>Wisp</vt:lpstr>
      <vt:lpstr>Internship Training  at Yatharth Super Specialty hospital, Greater Noida (11th April – 8th May 2021)     AN OBSERVATIONAL STUDY ON THE DELAYS IN ADMISSION &amp; DISCHARGE OF COVID PATIENTS    Submitted by:-  NEELU SINGH  Enroll no:- PG/19/050   Under the guidance of Dr. B. S. Singh (Associate professor, IIHMR, New Delhi)   Post-graduate Diploma in Hospital and Health Management (2019-2021)</vt:lpstr>
      <vt:lpstr>INTRODUCTION TO THE ORGANIZATION</vt:lpstr>
      <vt:lpstr>INTRODUCTION</vt:lpstr>
      <vt:lpstr>OBJECTIVE</vt:lpstr>
      <vt:lpstr>REVIEW OF LITERATURE</vt:lpstr>
      <vt:lpstr>METHODOLOGY</vt:lpstr>
      <vt:lpstr>RESULTS</vt:lpstr>
      <vt:lpstr>PowerPoint Presentation</vt:lpstr>
      <vt:lpstr>PowerPoint Presentation</vt:lpstr>
      <vt:lpstr>PowerPoint Presentation</vt:lpstr>
      <vt:lpstr>Major Bottlenecks of Admission &amp; Discharge process</vt:lpstr>
      <vt:lpstr>RECOMMENDATIONS</vt:lpstr>
      <vt:lpstr>CONCLUSION</vt:lpstr>
      <vt:lpstr>REFERENCES</vt:lpstr>
      <vt:lpstr>HOW DISSERTATION WORK/ EXPERIENCE MEETS PROGRAM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 Training  at Yatharth Super Specialty hospital, Greater Noida (11th April – 8th May 2021)      Analysis of delays in admission &amp; discharge of COVID patients    Submitted by:-  NEELU SINGH  Enroll no:- PG/19/050       Under the Guidance of Dr Sanjiv Kumar (Director, IIHMR, New Delhi)   Post-graduate Diploma in Hospital and Health Management</dc:title>
  <dc:creator>Microsoft account</dc:creator>
  <cp:lastModifiedBy>Neelu Chauhan</cp:lastModifiedBy>
  <cp:revision>96</cp:revision>
  <dcterms:created xsi:type="dcterms:W3CDTF">2021-06-12T13:59:38Z</dcterms:created>
  <dcterms:modified xsi:type="dcterms:W3CDTF">2021-06-18T18:30:21Z</dcterms:modified>
</cp:coreProperties>
</file>