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80" r:id="rId6"/>
    <p:sldId id="270" r:id="rId7"/>
    <p:sldId id="259" r:id="rId8"/>
    <p:sldId id="260" r:id="rId9"/>
    <p:sldId id="261" r:id="rId10"/>
    <p:sldId id="274" r:id="rId11"/>
    <p:sldId id="271" r:id="rId12"/>
    <p:sldId id="272" r:id="rId13"/>
    <p:sldId id="276" r:id="rId14"/>
    <p:sldId id="277" r:id="rId15"/>
    <p:sldId id="278" r:id="rId16"/>
    <p:sldId id="279" r:id="rId17"/>
    <p:sldId id="281" r:id="rId18"/>
    <p:sldId id="282" r:id="rId19"/>
    <p:sldId id="283" r:id="rId20"/>
    <p:sldId id="266" r:id="rId21"/>
    <p:sldId id="265" r:id="rId22"/>
    <p:sldId id="269" r:id="rId23"/>
    <p:sldId id="275"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2FBDAF8-341E-4E20-8573-4179CC1FD14E}" type="datetimeFigureOut">
              <a:rPr lang="en-IN" smtClean="0"/>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5B1910-5BAD-4CCF-9ECA-D83167383C59}"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0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BDAF8-341E-4E20-8573-4179CC1FD14E}" type="datetimeFigureOut">
              <a:rPr lang="en-IN" smtClean="0"/>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353215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BDAF8-341E-4E20-8573-4179CC1FD14E}" type="datetimeFigureOut">
              <a:rPr lang="en-IN" smtClean="0"/>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5B1910-5BAD-4CCF-9ECA-D83167383C59}" type="slidenum">
              <a:rPr lang="en-IN" smtClean="0"/>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61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FBDAF8-341E-4E20-8573-4179CC1FD14E}" type="datetimeFigureOut">
              <a:rPr lang="en-IN" smtClean="0"/>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166828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FBDAF8-341E-4E20-8573-4179CC1FD14E}" type="datetimeFigureOut">
              <a:rPr lang="en-IN" smtClean="0"/>
              <a:t>30-06-2021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A5B1910-5BAD-4CCF-9ECA-D83167383C59}"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FBDAF8-341E-4E20-8573-4179CC1FD14E}" type="datetimeFigureOut">
              <a:rPr lang="en-IN" smtClean="0"/>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152970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FBDAF8-341E-4E20-8573-4179CC1FD14E}" type="datetimeFigureOut">
              <a:rPr lang="en-IN" smtClean="0"/>
              <a:t>30-06-2021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90737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FBDAF8-341E-4E20-8573-4179CC1FD14E}" type="datetimeFigureOut">
              <a:rPr lang="en-IN" smtClean="0"/>
              <a:t>30-06-2021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87636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BDAF8-341E-4E20-8573-4179CC1FD14E}" type="datetimeFigureOut">
              <a:rPr lang="en-IN" smtClean="0"/>
              <a:t>30-06-2021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249842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2FBDAF8-341E-4E20-8573-4179CC1FD14E}" type="datetimeFigureOut">
              <a:rPr lang="en-IN" smtClean="0"/>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5B1910-5BAD-4CCF-9ECA-D83167383C59}" type="slidenum">
              <a:rPr lang="en-IN" smtClean="0"/>
              <a:t>‹#›</a:t>
            </a:fld>
            <a:endParaRPr lang="en-IN"/>
          </a:p>
        </p:txBody>
      </p:sp>
    </p:spTree>
    <p:extLst>
      <p:ext uri="{BB962C8B-B14F-4D97-AF65-F5344CB8AC3E}">
        <p14:creationId xmlns:p14="http://schemas.microsoft.com/office/powerpoint/2010/main" val="246838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FBDAF8-341E-4E20-8573-4179CC1FD14E}" type="datetimeFigureOut">
              <a:rPr lang="en-IN" smtClean="0"/>
              <a:t>30-06-2021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A5B1910-5BAD-4CCF-9ECA-D83167383C59}" type="slidenum">
              <a:rPr lang="en-IN" smtClean="0"/>
              <a:t>‹#›</a:t>
            </a:fld>
            <a:endParaRPr lang="en-IN"/>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82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FBDAF8-341E-4E20-8573-4179CC1FD14E}" type="datetimeFigureOut">
              <a:rPr lang="en-IN" smtClean="0"/>
              <a:t>30-06-2021</a:t>
            </a:fld>
            <a:endParaRPr lang="en-IN"/>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5B1910-5BAD-4CCF-9ECA-D83167383C59}" type="slidenum">
              <a:rPr lang="en-IN" smtClean="0"/>
              <a:t>‹#›</a:t>
            </a:fld>
            <a:endParaRPr lang="en-IN"/>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86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Social barriers in accessing caesarean delivery by women in Assam- A descriptive study</a:t>
            </a:r>
            <a:endParaRPr lang="en-IN" sz="3200" dirty="0"/>
          </a:p>
        </p:txBody>
      </p:sp>
      <p:sp>
        <p:nvSpPr>
          <p:cNvPr id="3" name="Subtitle 2"/>
          <p:cNvSpPr>
            <a:spLocks noGrp="1"/>
          </p:cNvSpPr>
          <p:nvPr>
            <p:ph type="subTitle" idx="1"/>
          </p:nvPr>
        </p:nvSpPr>
        <p:spPr/>
        <p:txBody>
          <a:bodyPr>
            <a:normAutofit lnSpcReduction="10000"/>
          </a:bodyPr>
          <a:lstStyle/>
          <a:p>
            <a:r>
              <a:rPr lang="en-IN" dirty="0" smtClean="0"/>
              <a:t>By Aman </a:t>
            </a:r>
            <a:r>
              <a:rPr lang="en-IN" dirty="0"/>
              <a:t>C</a:t>
            </a:r>
            <a:r>
              <a:rPr lang="en-IN" dirty="0" smtClean="0"/>
              <a:t>hugh</a:t>
            </a:r>
          </a:p>
          <a:p>
            <a:r>
              <a:rPr lang="en-IN" dirty="0" smtClean="0"/>
              <a:t>PG/19/009</a:t>
            </a:r>
          </a:p>
          <a:p>
            <a:endParaRPr lang="en-IN" dirty="0"/>
          </a:p>
          <a:p>
            <a:r>
              <a:rPr lang="en-IN" dirty="0" smtClean="0"/>
              <a:t>Guided by</a:t>
            </a:r>
          </a:p>
          <a:p>
            <a:r>
              <a:rPr lang="en-IN" dirty="0" smtClean="0"/>
              <a:t>Dr A K </a:t>
            </a:r>
            <a:r>
              <a:rPr lang="en-IN" dirty="0" err="1"/>
              <a:t>K</a:t>
            </a:r>
            <a:r>
              <a:rPr lang="en-IN" dirty="0" err="1" smtClean="0"/>
              <a:t>hokhar</a:t>
            </a:r>
            <a:endParaRPr lang="en-IN" dirty="0" smtClean="0"/>
          </a:p>
        </p:txBody>
      </p:sp>
    </p:spTree>
    <p:extLst>
      <p:ext uri="{BB962C8B-B14F-4D97-AF65-F5344CB8AC3E}">
        <p14:creationId xmlns:p14="http://schemas.microsoft.com/office/powerpoint/2010/main" val="118889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IN" dirty="0" smtClean="0"/>
              <a:t>Results  </a:t>
            </a:r>
            <a:endParaRPr lang="en-IN" dirty="0"/>
          </a:p>
        </p:txBody>
      </p:sp>
    </p:spTree>
    <p:extLst>
      <p:ext uri="{BB962C8B-B14F-4D97-AF65-F5344CB8AC3E}">
        <p14:creationId xmlns:p14="http://schemas.microsoft.com/office/powerpoint/2010/main" val="183641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9348501"/>
              </p:ext>
            </p:extLst>
          </p:nvPr>
        </p:nvGraphicFramePr>
        <p:xfrm>
          <a:off x="424875" y="1727202"/>
          <a:ext cx="11185234" cy="4939144"/>
        </p:xfrm>
        <a:graphic>
          <a:graphicData uri="http://schemas.openxmlformats.org/drawingml/2006/table">
            <a:tbl>
              <a:tblPr firstRow="1" firstCol="1" bandRow="1"/>
              <a:tblGrid>
                <a:gridCol w="1394689">
                  <a:extLst>
                    <a:ext uri="{9D8B030D-6E8A-4147-A177-3AD203B41FA5}">
                      <a16:colId xmlns:a16="http://schemas.microsoft.com/office/drawing/2014/main" val="231377188"/>
                    </a:ext>
                  </a:extLst>
                </a:gridCol>
                <a:gridCol w="749127">
                  <a:extLst>
                    <a:ext uri="{9D8B030D-6E8A-4147-A177-3AD203B41FA5}">
                      <a16:colId xmlns:a16="http://schemas.microsoft.com/office/drawing/2014/main" val="3296679410"/>
                    </a:ext>
                  </a:extLst>
                </a:gridCol>
                <a:gridCol w="2206120">
                  <a:extLst>
                    <a:ext uri="{9D8B030D-6E8A-4147-A177-3AD203B41FA5}">
                      <a16:colId xmlns:a16="http://schemas.microsoft.com/office/drawing/2014/main" val="437461352"/>
                    </a:ext>
                  </a:extLst>
                </a:gridCol>
                <a:gridCol w="3417649">
                  <a:extLst>
                    <a:ext uri="{9D8B030D-6E8A-4147-A177-3AD203B41FA5}">
                      <a16:colId xmlns:a16="http://schemas.microsoft.com/office/drawing/2014/main" val="2645941098"/>
                    </a:ext>
                  </a:extLst>
                </a:gridCol>
                <a:gridCol w="3417649">
                  <a:extLst>
                    <a:ext uri="{9D8B030D-6E8A-4147-A177-3AD203B41FA5}">
                      <a16:colId xmlns:a16="http://schemas.microsoft.com/office/drawing/2014/main" val="3319659487"/>
                    </a:ext>
                  </a:extLst>
                </a:gridCol>
              </a:tblGrid>
              <a:tr h="416733">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STUDY TITLE </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STUDY TYPE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SELECTION CRITERIA FOR SAMPLE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METHODOLOGY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IN" sz="800" b="1" dirty="0" smtClean="0">
                          <a:effectLst/>
                          <a:latin typeface="Calibri" panose="020F0502020204030204" pitchFamily="34" charset="0"/>
                          <a:ea typeface="Calibri" panose="020F0502020204030204" pitchFamily="34" charset="0"/>
                          <a:cs typeface="Times New Roman" panose="02020603050405020304" pitchFamily="18" charset="0"/>
                        </a:rPr>
                        <a:t>RESULTS</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42018957"/>
                  </a:ext>
                </a:extLst>
              </a:tr>
              <a:tr h="1507562">
                <a:tc>
                  <a:txBody>
                    <a:bodyPr/>
                    <a:lstStyle/>
                    <a:p>
                      <a:pPr>
                        <a:lnSpc>
                          <a:spcPct val="115000"/>
                        </a:lnSpc>
                        <a:spcAft>
                          <a:spcPts val="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Maternal</a:t>
                      </a:r>
                      <a:r>
                        <a:rPr lang="en-US" sz="1000" b="1" baseline="0" dirty="0" smtClean="0">
                          <a:effectLst/>
                          <a:latin typeface="Arial" panose="020B0604020202020204" pitchFamily="34" charset="0"/>
                          <a:ea typeface="Calibri" panose="020F0502020204030204" pitchFamily="34" charset="0"/>
                          <a:cs typeface="Times New Roman" panose="02020603050405020304" pitchFamily="18" charset="0"/>
                        </a:rPr>
                        <a:t> health and maternal mortality:</a:t>
                      </a:r>
                    </a:p>
                    <a:p>
                      <a:pPr>
                        <a:lnSpc>
                          <a:spcPct val="115000"/>
                        </a:lnSpc>
                        <a:spcAft>
                          <a:spcPts val="0"/>
                        </a:spcAft>
                      </a:pPr>
                      <a:r>
                        <a:rPr lang="en-US" sz="1000" b="1" baseline="0" dirty="0" smtClean="0">
                          <a:effectLst/>
                          <a:latin typeface="Arial" panose="020B0604020202020204" pitchFamily="34" charset="0"/>
                          <a:ea typeface="Calibri" panose="020F0502020204030204" pitchFamily="34" charset="0"/>
                          <a:cs typeface="Times New Roman" panose="02020603050405020304" pitchFamily="18" charset="0"/>
                        </a:rPr>
                        <a:t>A study of  four selected districts of Assam</a:t>
                      </a: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r>
                        <a:rPr lang="en-IN" sz="1000" dirty="0" smtClean="0"/>
                        <a:t>Systematic literature review</a:t>
                      </a:r>
                      <a:r>
                        <a:rPr lang="en-IN" sz="1000" baseline="0" dirty="0" smtClean="0"/>
                        <a:t>/ </a:t>
                      </a:r>
                      <a:r>
                        <a:rPr lang="en-IN" sz="1000" baseline="0" dirty="0" err="1" smtClean="0"/>
                        <a:t>coss</a:t>
                      </a:r>
                      <a:r>
                        <a:rPr lang="en-IN" sz="1000" baseline="0" dirty="0" smtClean="0"/>
                        <a:t>-sectional study</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IN" sz="1000" dirty="0" smtClean="0"/>
                        <a:t>Multistage sampling to identify</a:t>
                      </a:r>
                      <a:r>
                        <a:rPr lang="en-IN" sz="1000" baseline="0" dirty="0" smtClean="0"/>
                        <a:t> the villagers</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IN" sz="1000" dirty="0" smtClean="0"/>
                        <a:t>Systematic literature review followed</a:t>
                      </a:r>
                      <a:r>
                        <a:rPr lang="en-IN" sz="1000" baseline="0" dirty="0" smtClean="0"/>
                        <a:t> up by community survey </a:t>
                      </a:r>
                    </a:p>
                    <a:p>
                      <a:r>
                        <a:rPr lang="en-IN" sz="1000" baseline="0" dirty="0" smtClean="0"/>
                        <a:t>-Secondary data collected from SRS, NFHS, NRHM</a:t>
                      </a:r>
                    </a:p>
                    <a:p>
                      <a:r>
                        <a:rPr lang="en-IN" sz="1000" baseline="0" dirty="0" smtClean="0"/>
                        <a:t>-Primary data collected from 8 villages of 4 districts.</a:t>
                      </a:r>
                    </a:p>
                    <a:p>
                      <a:r>
                        <a:rPr lang="en-IN" sz="1000" baseline="0" dirty="0" smtClean="0"/>
                        <a:t>Statistical methods used- one way </a:t>
                      </a:r>
                      <a:r>
                        <a:rPr lang="en-IN" sz="1000" baseline="0" dirty="0" err="1" smtClean="0"/>
                        <a:t>anova</a:t>
                      </a:r>
                      <a:r>
                        <a:rPr lang="en-IN" sz="1000" baseline="0" dirty="0" smtClean="0"/>
                        <a:t>, Pearson's chi-square test, Bayesian logistic regression for various variables</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IN" sz="1000" dirty="0" smtClean="0">
                          <a:effectLst/>
                          <a:latin typeface="Calibri" panose="020F0502020204030204" pitchFamily="34" charset="0"/>
                          <a:ea typeface="Calibri" panose="020F0502020204030204" pitchFamily="34" charset="0"/>
                          <a:cs typeface="Times New Roman" panose="02020603050405020304" pitchFamily="18" charset="0"/>
                        </a:rPr>
                        <a:t>Districts with better socioeconomic conditions have better maternal</a:t>
                      </a:r>
                      <a:r>
                        <a:rPr lang="en-IN" sz="1000" baseline="0" dirty="0" smtClean="0">
                          <a:effectLst/>
                          <a:latin typeface="Calibri" panose="020F0502020204030204" pitchFamily="34" charset="0"/>
                          <a:ea typeface="Calibri" panose="020F0502020204030204" pitchFamily="34" charset="0"/>
                          <a:cs typeface="Times New Roman" panose="02020603050405020304" pitchFamily="18" charset="0"/>
                        </a:rPr>
                        <a:t> health facility </a:t>
                      </a:r>
                    </a:p>
                    <a:p>
                      <a:pPr>
                        <a:lnSpc>
                          <a:spcPct val="115000"/>
                        </a:lnSpc>
                        <a:spcAft>
                          <a:spcPts val="0"/>
                        </a:spcAft>
                      </a:pPr>
                      <a:r>
                        <a:rPr lang="en-IN" sz="1000" baseline="0" dirty="0" smtClean="0">
                          <a:effectLst/>
                          <a:latin typeface="Calibri" panose="020F0502020204030204" pitchFamily="34" charset="0"/>
                          <a:ea typeface="Calibri" panose="020F0502020204030204" pitchFamily="34" charset="0"/>
                          <a:cs typeface="Times New Roman" panose="02020603050405020304" pitchFamily="18" charset="0"/>
                        </a:rPr>
                        <a:t>Maternal health seeking behaviours are influence by socioeconomic factors like no care taker at home for pregnant women, heavy work loads, long queue at facility; cultural factors such as hesitation and ignorance</a:t>
                      </a:r>
                    </a:p>
                    <a:p>
                      <a:pPr>
                        <a:lnSpc>
                          <a:spcPct val="115000"/>
                        </a:lnSpc>
                        <a:spcAft>
                          <a:spcPts val="0"/>
                        </a:spcAft>
                      </a:pPr>
                      <a:r>
                        <a:rPr lang="en-IN" sz="1000" baseline="0" dirty="0" smtClean="0">
                          <a:effectLst/>
                          <a:latin typeface="Calibri" panose="020F0502020204030204" pitchFamily="34" charset="0"/>
                          <a:ea typeface="Calibri" panose="020F0502020204030204" pitchFamily="34" charset="0"/>
                          <a:cs typeface="Times New Roman" panose="02020603050405020304" pitchFamily="18" charset="0"/>
                        </a:rPr>
                        <a:t>;Lack of transport and referral support in areas of respondents</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084122150"/>
                  </a:ext>
                </a:extLst>
              </a:tr>
              <a:tr h="1262249">
                <a:tc>
                  <a:txBody>
                    <a:bodyPr/>
                    <a:lstStyle/>
                    <a:p>
                      <a:pPr>
                        <a:lnSpc>
                          <a:spcPct val="115000"/>
                        </a:lnSpc>
                        <a:spcAft>
                          <a:spcPts val="0"/>
                        </a:spcAft>
                      </a:pPr>
                      <a:r>
                        <a:rPr lang="en-US" sz="1200" b="1" dirty="0" smtClean="0"/>
                        <a:t>Prevalence of the Caesarean Section in India</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r>
                        <a:rPr lang="en-IN" sz="1000" dirty="0" smtClean="0"/>
                        <a:t>Observational</a:t>
                      </a:r>
                      <a:r>
                        <a:rPr lang="en-IN" sz="1000" baseline="0" dirty="0" smtClean="0"/>
                        <a:t> study</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objective of the study was to investigate the prevalence of caesarean section among the married women, in India, so all of the 29 states are considered. The study analyzes data on ever-married women from the NFHS-II (1998-1999) and NFHS-III (2005-2006).</a:t>
                      </a:r>
                      <a:endParaRPr lang="en-IN" sz="1000" dirty="0" smtClean="0"/>
                    </a:p>
                    <a:p>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To assess the impact of socio-demographic factors towards the use of caesarean section, both bivariate and multivariate binary logistic regression models</a:t>
                      </a:r>
                      <a:r>
                        <a:rPr lang="en-US" sz="1000" baseline="0" dirty="0" smtClean="0"/>
                        <a:t> were used.</a:t>
                      </a:r>
                      <a:r>
                        <a:rPr lang="en-US" sz="1000" dirty="0" smtClean="0"/>
                        <a:t>.</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US" sz="1000" dirty="0" smtClean="0"/>
                        <a:t>The analysis confirmed that age of delivery, maternal education, choice of medical institution, place of residence and birth order were important predictors for the prevalence of caesarean sections during childbirth.</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8844312"/>
                  </a:ext>
                </a:extLst>
              </a:tr>
              <a:tr h="1507562">
                <a:tc>
                  <a:txBody>
                    <a:bodyPr/>
                    <a:lstStyle/>
                    <a:p>
                      <a:pPr>
                        <a:lnSpc>
                          <a:spcPct val="115000"/>
                        </a:lnSpc>
                        <a:spcAft>
                          <a:spcPts val="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Caesarean section delivery in India: causes and concerns</a:t>
                      </a: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r>
                        <a:rPr lang="en-IN" sz="1000" dirty="0" smtClean="0"/>
                        <a:t>A cross  sectional</a:t>
                      </a:r>
                      <a:r>
                        <a:rPr lang="en-IN" sz="1000" baseline="0" dirty="0" smtClean="0"/>
                        <a:t> studies</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000" dirty="0" smtClean="0"/>
                        <a:t>latest birth of ever-married women aged 15-49, who had given birth (both live and still</a:t>
                      </a:r>
                      <a:r>
                        <a:rPr lang="en-US" sz="1000" baseline="0" dirty="0" smtClean="0"/>
                        <a:t> </a:t>
                      </a:r>
                      <a:r>
                        <a:rPr lang="en-US" sz="1000" dirty="0" smtClean="0"/>
                        <a:t>birth) since January 1, 2004 and reported the type of delivery were included</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000" dirty="0" smtClean="0"/>
                        <a:t>To understand the trend of the</a:t>
                      </a:r>
                      <a:r>
                        <a:rPr lang="en-US" sz="1000" baseline="0" dirty="0" smtClean="0"/>
                        <a:t> </a:t>
                      </a:r>
                      <a:r>
                        <a:rPr lang="en-US" sz="1000" dirty="0" smtClean="0"/>
                        <a:t>rates of C-section delivery, along with DLHS-3, data from 1st, 2nd and 3rd round of NFHS</a:t>
                      </a:r>
                      <a:r>
                        <a:rPr lang="en-US" sz="1000" baseline="0" dirty="0" smtClean="0"/>
                        <a:t> </a:t>
                      </a:r>
                      <a:r>
                        <a:rPr lang="en-US" sz="1000" dirty="0" smtClean="0"/>
                        <a:t> has been used. </a:t>
                      </a:r>
                    </a:p>
                    <a:p>
                      <a:r>
                        <a:rPr lang="en-US" sz="1000" dirty="0" smtClean="0"/>
                        <a:t>A logistic regression model has been used to</a:t>
                      </a:r>
                    </a:p>
                    <a:p>
                      <a:r>
                        <a:rPr lang="en-US" sz="1000" dirty="0" smtClean="0"/>
                        <a:t>identify the net impact of demographic, socio-economic and institutional factors on woman’s</a:t>
                      </a:r>
                    </a:p>
                    <a:p>
                      <a:r>
                        <a:rPr lang="en-US" sz="1000" dirty="0" smtClean="0"/>
                        <a:t>experience of caesarean section delivery</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-Higher percentage of CS is observed among non SC/ST (SC-Scheduled Caste, ST-Scheduled Tribe) women than the SC/ST group.</a:t>
                      </a:r>
                    </a:p>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-women who have completed</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5-10 years schooling or higher are significantly more likely to experience caesarean delivery</a:t>
                      </a:r>
                    </a:p>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than those who never attended school.</a:t>
                      </a:r>
                    </a:p>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-caesarean delivery is higher among those who are under any insurance coverage/health</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scheme and living in urban areas.</a:t>
                      </a:r>
                    </a:p>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-Women</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from rich families are significantly more likely to undergo C-section than women from poor</a:t>
                      </a:r>
                      <a:r>
                        <a:rPr lang="en-US" sz="1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families</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425683379"/>
                  </a:ext>
                </a:extLst>
              </a:tr>
            </a:tbl>
          </a:graphicData>
        </a:graphic>
      </p:graphicFrame>
      <p:sp>
        <p:nvSpPr>
          <p:cNvPr id="5" name="TextBox 4"/>
          <p:cNvSpPr txBox="1"/>
          <p:nvPr/>
        </p:nvSpPr>
        <p:spPr>
          <a:xfrm>
            <a:off x="895927" y="766618"/>
            <a:ext cx="9873672" cy="707886"/>
          </a:xfrm>
          <a:prstGeom prst="rect">
            <a:avLst/>
          </a:prstGeom>
          <a:noFill/>
        </p:spPr>
        <p:txBody>
          <a:bodyPr wrap="square" rtlCol="0">
            <a:spAutoFit/>
          </a:bodyPr>
          <a:lstStyle/>
          <a:p>
            <a:r>
              <a:rPr lang="en-IN" sz="4000" dirty="0" smtClean="0"/>
              <a:t>Literature review </a:t>
            </a:r>
            <a:endParaRPr lang="en-IN" sz="4000" dirty="0"/>
          </a:p>
        </p:txBody>
      </p:sp>
    </p:spTree>
    <p:extLst>
      <p:ext uri="{BB962C8B-B14F-4D97-AF65-F5344CB8AC3E}">
        <p14:creationId xmlns:p14="http://schemas.microsoft.com/office/powerpoint/2010/main" val="367451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66810856"/>
              </p:ext>
            </p:extLst>
          </p:nvPr>
        </p:nvGraphicFramePr>
        <p:xfrm>
          <a:off x="387926" y="400499"/>
          <a:ext cx="11443855" cy="6370472"/>
        </p:xfrm>
        <a:graphic>
          <a:graphicData uri="http://schemas.openxmlformats.org/drawingml/2006/table">
            <a:tbl>
              <a:tblPr firstRow="1" firstCol="1" bandRow="1"/>
              <a:tblGrid>
                <a:gridCol w="1426936">
                  <a:extLst>
                    <a:ext uri="{9D8B030D-6E8A-4147-A177-3AD203B41FA5}">
                      <a16:colId xmlns:a16="http://schemas.microsoft.com/office/drawing/2014/main" val="231377188"/>
                    </a:ext>
                  </a:extLst>
                </a:gridCol>
                <a:gridCol w="766448">
                  <a:extLst>
                    <a:ext uri="{9D8B030D-6E8A-4147-A177-3AD203B41FA5}">
                      <a16:colId xmlns:a16="http://schemas.microsoft.com/office/drawing/2014/main" val="3296679410"/>
                    </a:ext>
                  </a:extLst>
                </a:gridCol>
                <a:gridCol w="3256072">
                  <a:extLst>
                    <a:ext uri="{9D8B030D-6E8A-4147-A177-3AD203B41FA5}">
                      <a16:colId xmlns:a16="http://schemas.microsoft.com/office/drawing/2014/main" val="437461352"/>
                    </a:ext>
                  </a:extLst>
                </a:gridCol>
                <a:gridCol w="2497728">
                  <a:extLst>
                    <a:ext uri="{9D8B030D-6E8A-4147-A177-3AD203B41FA5}">
                      <a16:colId xmlns:a16="http://schemas.microsoft.com/office/drawing/2014/main" val="2645941098"/>
                    </a:ext>
                  </a:extLst>
                </a:gridCol>
                <a:gridCol w="3496671">
                  <a:extLst>
                    <a:ext uri="{9D8B030D-6E8A-4147-A177-3AD203B41FA5}">
                      <a16:colId xmlns:a16="http://schemas.microsoft.com/office/drawing/2014/main" val="3319659487"/>
                    </a:ext>
                  </a:extLst>
                </a:gridCol>
              </a:tblGrid>
              <a:tr h="361213">
                <a:tc>
                  <a:txBody>
                    <a:bodyPr/>
                    <a:lstStyle/>
                    <a:p>
                      <a:pPr>
                        <a:lnSpc>
                          <a:spcPct val="115000"/>
                        </a:lnSpc>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STUDY TITLE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STUDY TYPE</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dirty="0">
                          <a:effectLst/>
                          <a:latin typeface="Arial" panose="020B0604020202020204" pitchFamily="34" charset="0"/>
                          <a:ea typeface="Calibri" panose="020F0502020204030204" pitchFamily="34" charset="0"/>
                          <a:cs typeface="Times New Roman" panose="02020603050405020304" pitchFamily="18" charset="0"/>
                        </a:rPr>
                        <a:t>SELECTION CRITERIA FOR SAMPLE</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US" sz="800" b="1">
                          <a:effectLst/>
                          <a:latin typeface="Arial" panose="020B0604020202020204" pitchFamily="34" charset="0"/>
                          <a:ea typeface="Calibri" panose="020F0502020204030204" pitchFamily="34" charset="0"/>
                          <a:cs typeface="Times New Roman" panose="02020603050405020304" pitchFamily="18" charset="0"/>
                        </a:rPr>
                        <a:t>METHODOLOGY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15000"/>
                        </a:lnSpc>
                        <a:spcAft>
                          <a:spcPts val="0"/>
                        </a:spcAft>
                      </a:pPr>
                      <a:r>
                        <a:rPr lang="en-IN" sz="800" b="1" dirty="0" smtClean="0">
                          <a:effectLst/>
                          <a:latin typeface="Calibri" panose="020F0502020204030204" pitchFamily="34" charset="0"/>
                          <a:ea typeface="Calibri" panose="020F0502020204030204" pitchFamily="34" charset="0"/>
                          <a:cs typeface="Times New Roman" panose="02020603050405020304" pitchFamily="18" charset="0"/>
                        </a:rPr>
                        <a:t>RESULTS</a:t>
                      </a:r>
                      <a:endParaRPr lang="en-IN"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742018957"/>
                  </a:ext>
                </a:extLst>
              </a:tr>
              <a:tr h="2785052">
                <a:tc>
                  <a:txBody>
                    <a:bodyPr/>
                    <a:lstStyle/>
                    <a:p>
                      <a:r>
                        <a:rPr lang="en-US" sz="1200" b="1" dirty="0" smtClean="0"/>
                        <a:t>Socioeconomic inequalities in the use of caesarean section delivery in Ghana: a cross-sectional study using nationally representative data</a:t>
                      </a:r>
                      <a:endParaRPr lang="en-IN" sz="1200" b="1"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r>
                        <a:rPr lang="en-US" sz="1200" dirty="0" smtClean="0"/>
                        <a:t>a cross-sectional study</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smtClean="0"/>
                        <a:t>The data was</a:t>
                      </a:r>
                      <a:r>
                        <a:rPr lang="en-US" sz="1200" baseline="0" dirty="0" smtClean="0"/>
                        <a:t> </a:t>
                      </a:r>
                      <a:r>
                        <a:rPr lang="en-US" sz="1200" dirty="0" smtClean="0"/>
                        <a:t>drawn from the 2014 Ghana Demographic and Health Survey (GDHS).</a:t>
                      </a:r>
                    </a:p>
                    <a:p>
                      <a:r>
                        <a:rPr lang="en-US" sz="1200" dirty="0" smtClean="0"/>
                        <a:t>-study includes only females between 15 and 49 years old residing in Ghana.</a:t>
                      </a:r>
                    </a:p>
                    <a:p>
                      <a:r>
                        <a:rPr lang="en-US" sz="1200" dirty="0" smtClean="0"/>
                        <a:t> Based on the updated 2010 Ghana Population and housing Census (PHC) respondents were selected in all the ten regions of the country.</a:t>
                      </a:r>
                    </a:p>
                    <a:p>
                      <a:r>
                        <a:rPr lang="en-US" sz="1200" dirty="0" smtClean="0"/>
                        <a:t> Participants were selected into the survey in two stages. 427 clusters were selected and subsequently 30 households from each cluster were selected through systematic sampling.</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err="1" smtClean="0"/>
                        <a:t>Univariable</a:t>
                      </a:r>
                      <a:r>
                        <a:rPr lang="en-US" sz="1200" dirty="0" smtClean="0"/>
                        <a:t> and multivariable logistic regression models were fitted to examine the socioeconomic inequalities in CS use.</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smtClean="0"/>
                        <a:t>-the proportion of women who had a CS delivery is</a:t>
                      </a:r>
                      <a:r>
                        <a:rPr lang="en-US" sz="1200" baseline="0" dirty="0" smtClean="0"/>
                        <a:t> higher </a:t>
                      </a:r>
                      <a:r>
                        <a:rPr lang="en-US" sz="1200" dirty="0" smtClean="0"/>
                        <a:t>among women with higher education.</a:t>
                      </a:r>
                    </a:p>
                    <a:p>
                      <a:r>
                        <a:rPr lang="en-US" sz="1200" dirty="0" smtClean="0"/>
                        <a:t>-CS delivery rate was more than two-folds higher in urban</a:t>
                      </a:r>
                      <a:r>
                        <a:rPr lang="en-US" sz="1200" baseline="0" dirty="0" smtClean="0"/>
                        <a:t> residents</a:t>
                      </a:r>
                      <a:r>
                        <a:rPr lang="en-US" sz="1200" dirty="0" smtClean="0"/>
                        <a:t> than women living in rural areas</a:t>
                      </a:r>
                    </a:p>
                    <a:p>
                      <a:r>
                        <a:rPr lang="en-US" sz="1200" dirty="0" smtClean="0"/>
                        <a:t>-(27.5%) of the richest group had CS birth whilst the percentage was 5% for the poorest group.</a:t>
                      </a:r>
                    </a:p>
                    <a:p>
                      <a:r>
                        <a:rPr lang="en-US" sz="1200" dirty="0" smtClean="0"/>
                        <a:t>-no substantial difference in the proportion of CS births among employed and unemployed women</a:t>
                      </a:r>
                    </a:p>
                    <a:p>
                      <a:r>
                        <a:rPr lang="en-US" sz="1200" dirty="0" smtClean="0"/>
                        <a:t>-CS births for Christians were about twice that of the traditional and other </a:t>
                      </a:r>
                      <a:r>
                        <a:rPr lang="en-US" sz="1200" dirty="0" err="1" smtClean="0"/>
                        <a:t>believers;the</a:t>
                      </a:r>
                      <a:r>
                        <a:rPr lang="en-US" sz="1200" dirty="0" smtClean="0"/>
                        <a:t> proportion of Muslim women who reported having had a CS was 9.9%</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98844312"/>
                  </a:ext>
                </a:extLst>
              </a:tr>
              <a:tr h="1578287">
                <a:tc>
                  <a:txBody>
                    <a:bodyPr/>
                    <a:lstStyle/>
                    <a:p>
                      <a:r>
                        <a:rPr lang="en-US" sz="1200" b="1" dirty="0" smtClean="0"/>
                        <a:t>Cesarean delivery and associated socioeconomic factors and neonatal survival outcome in Kenya and Tanzania: analysis of national survey data</a:t>
                      </a:r>
                      <a:endParaRPr lang="en-IN" sz="1200" b="1"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smtClean="0"/>
                        <a:t>Cross-sectional study</a:t>
                      </a:r>
                    </a:p>
                    <a:p>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smtClean="0"/>
                        <a:t> (DHS) data from Kenya (2014) and Tanzania (2015–2016) with ≥90% response rates were used.</a:t>
                      </a:r>
                      <a:endParaRPr lang="en-IN" sz="1200" dirty="0" smtClean="0"/>
                    </a:p>
                    <a:p>
                      <a:r>
                        <a:rPr lang="en-IN" sz="1200" dirty="0" smtClean="0"/>
                        <a:t>-</a:t>
                      </a:r>
                      <a:r>
                        <a:rPr lang="en-US" sz="1200" dirty="0" smtClean="0"/>
                        <a:t>only institutional birth records of the most recent live-born neonates were used</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smtClean="0"/>
                        <a:t>binary logistic regression used to analyze cross-sectional demographic and health survey data</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200" dirty="0" smtClean="0"/>
                        <a:t>higher rates of cesarean delivery among mothers from richest households, compared to middle class, no insurance, primary education and unemployed, respectively.</a:t>
                      </a:r>
                      <a:endParaRPr lang="en-IN" sz="12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733715700"/>
                  </a:ext>
                </a:extLst>
              </a:tr>
              <a:tr h="1578287">
                <a:tc>
                  <a:txBody>
                    <a:bodyPr/>
                    <a:lstStyle/>
                    <a:p>
                      <a:pPr>
                        <a:lnSpc>
                          <a:spcPct val="115000"/>
                        </a:lnSpc>
                        <a:spcAft>
                          <a:spcPts val="0"/>
                        </a:spcAft>
                      </a:pP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Perception and Socio-cultural Barriers to the Acceptance of Caesarean Delivery in A Tertiary Hospital in </a:t>
                      </a:r>
                      <a:r>
                        <a:rPr lang="en-US" sz="1000" b="1" dirty="0" err="1" smtClean="0">
                          <a:effectLst/>
                          <a:latin typeface="Arial" panose="020B0604020202020204" pitchFamily="34" charset="0"/>
                          <a:ea typeface="Calibri" panose="020F0502020204030204" pitchFamily="34" charset="0"/>
                          <a:cs typeface="Times New Roman" panose="02020603050405020304" pitchFamily="18" charset="0"/>
                        </a:rPr>
                        <a:t>Abakaliki</a:t>
                      </a:r>
                      <a:r>
                        <a:rPr lang="en-US" sz="1000" b="1" dirty="0" smtClean="0">
                          <a:effectLst/>
                          <a:latin typeface="Arial" panose="020B0604020202020204" pitchFamily="34" charset="0"/>
                          <a:ea typeface="Calibri" panose="020F0502020204030204" pitchFamily="34" charset="0"/>
                          <a:cs typeface="Times New Roman" panose="02020603050405020304" pitchFamily="18" charset="0"/>
                        </a:rPr>
                        <a:t>, South East Nigeria </a:t>
                      </a:r>
                      <a:endParaRPr lang="en-US" sz="1000" b="1" dirty="0">
                        <a:effectLst/>
                        <a:latin typeface="Arial" panose="020B060402020202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r>
                        <a:rPr lang="en-IN" sz="1000" dirty="0" smtClean="0"/>
                        <a:t>A cross-sectional study </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000" dirty="0" smtClean="0"/>
                        <a:t>study included pregnant women attending the antenatal clinic at the Federal Teaching Hospital </a:t>
                      </a:r>
                      <a:r>
                        <a:rPr lang="en-US" sz="1000" dirty="0" err="1" smtClean="0"/>
                        <a:t>Abakaliki</a:t>
                      </a:r>
                      <a:r>
                        <a:rPr lang="en-US" sz="1000" dirty="0" smtClean="0"/>
                        <a:t>.</a:t>
                      </a:r>
                    </a:p>
                    <a:p>
                      <a:r>
                        <a:rPr lang="en-US" sz="1000" dirty="0" smtClean="0"/>
                        <a:t>The total sample size was 360. 16 participants were excluded from the study due to incorrectly filled questionnaires, giving a total of 344 eligible respondent</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r>
                        <a:rPr lang="en-US" sz="1000" dirty="0" smtClean="0"/>
                        <a:t> Data were collated using a self-administered questionnaire and was analyzed using SPSS version 20.0 and conclusions were drawn by means of descriptive statistics.</a:t>
                      </a:r>
                      <a:endParaRPr lang="en-IN" sz="1000" dirty="0"/>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nSpc>
                          <a:spcPct val="115000"/>
                        </a:lnSpc>
                        <a:spcAft>
                          <a:spcPts val="0"/>
                        </a:spcAft>
                      </a:pPr>
                      <a:r>
                        <a:rPr lang="en-US" sz="1000" b="0" i="0" dirty="0" smtClean="0">
                          <a:solidFill>
                            <a:srgbClr val="333333"/>
                          </a:solidFill>
                          <a:effectLst/>
                          <a:latin typeface="Roboto"/>
                        </a:rPr>
                        <a:t>The major barriers to acceptance were being considered by peers as a reproductive failure, high cost</a:t>
                      </a:r>
                      <a:r>
                        <a:rPr lang="en-US" sz="1000" b="0" i="0" baseline="0" dirty="0" smtClean="0">
                          <a:solidFill>
                            <a:srgbClr val="333333"/>
                          </a:solidFill>
                          <a:effectLst/>
                          <a:latin typeface="Roboto"/>
                        </a:rPr>
                        <a:t> </a:t>
                      </a:r>
                      <a:r>
                        <a:rPr lang="en-US" sz="1000" b="0" i="0" dirty="0" smtClean="0">
                          <a:solidFill>
                            <a:srgbClr val="333333"/>
                          </a:solidFill>
                          <a:effectLst/>
                          <a:latin typeface="Roboto"/>
                        </a:rPr>
                        <a:t>and religious beliefs.</a:t>
                      </a:r>
                    </a:p>
                    <a:p>
                      <a:pPr>
                        <a:lnSpc>
                          <a:spcPct val="115000"/>
                        </a:lnSpc>
                        <a:spcAft>
                          <a:spcPts val="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more than four-fifths of the respondents had secondary and tertiary formal education, the majority continued to have aversion to caesarean.</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107" marR="51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250666706"/>
                  </a:ext>
                </a:extLst>
              </a:tr>
            </a:tbl>
          </a:graphicData>
        </a:graphic>
      </p:graphicFrame>
    </p:spTree>
    <p:extLst>
      <p:ext uri="{BB962C8B-B14F-4D97-AF65-F5344CB8AC3E}">
        <p14:creationId xmlns:p14="http://schemas.microsoft.com/office/powerpoint/2010/main" val="54440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54" y="3050968"/>
            <a:ext cx="9642763" cy="3139321"/>
          </a:xfrm>
          <a:prstGeom prst="rect">
            <a:avLst/>
          </a:prstGeom>
        </p:spPr>
        <p:txBody>
          <a:bodyPr wrap="square">
            <a:spAutoFit/>
          </a:bodyPr>
          <a:lstStyle/>
          <a:p>
            <a:endParaRPr lang="en-US" dirty="0"/>
          </a:p>
          <a:p>
            <a:endParaRPr lang="en-US" dirty="0"/>
          </a:p>
          <a:p>
            <a:r>
              <a:rPr lang="en-US" dirty="0"/>
              <a:t> </a:t>
            </a:r>
          </a:p>
          <a:p>
            <a:r>
              <a:rPr lang="en-US" dirty="0"/>
              <a:t>Fig2.1 (Religion * Delivery by caesarean section)</a:t>
            </a:r>
          </a:p>
          <a:p>
            <a:endParaRPr lang="en-US" dirty="0"/>
          </a:p>
          <a:p>
            <a:r>
              <a:rPr lang="en-US" dirty="0"/>
              <a:t>The result of this analysis show how various Religious beliefs influence in opting the caesarean delivery.</a:t>
            </a:r>
          </a:p>
          <a:p>
            <a:r>
              <a:rPr lang="en-US" dirty="0"/>
              <a:t>It is notable that the women belonging to Hindu and SIKH Religion has the highest percentage of 18.10% and 66.7% respectively who preferred Caesarean delivery. </a:t>
            </a:r>
          </a:p>
          <a:p>
            <a:r>
              <a:rPr lang="en-US" dirty="0"/>
              <a:t>The figures vary for the religions like BUDDHIST opting for 12.5%, CHRISTIANS for 9.7% and MUSLIMS as low as 5.9%.</a:t>
            </a:r>
          </a:p>
          <a:p>
            <a:r>
              <a:rPr lang="en-US" dirty="0"/>
              <a:t>Conversely the JAIN Community / OTHER RELIGION has the lowest percentage of 0.0% or NIL.</a:t>
            </a:r>
          </a:p>
        </p:txBody>
      </p:sp>
      <p:pic>
        <p:nvPicPr>
          <p:cNvPr id="5" name="Picture 4"/>
          <p:cNvPicPr>
            <a:picLocks noChangeAspect="1"/>
          </p:cNvPicPr>
          <p:nvPr/>
        </p:nvPicPr>
        <p:blipFill>
          <a:blip r:embed="rId2"/>
          <a:stretch>
            <a:fillRect/>
          </a:stretch>
        </p:blipFill>
        <p:spPr>
          <a:xfrm>
            <a:off x="3164878" y="350982"/>
            <a:ext cx="6385522" cy="3389256"/>
          </a:xfrm>
          <a:prstGeom prst="rect">
            <a:avLst/>
          </a:prstGeom>
        </p:spPr>
      </p:pic>
    </p:spTree>
    <p:extLst>
      <p:ext uri="{BB962C8B-B14F-4D97-AF65-F5344CB8AC3E}">
        <p14:creationId xmlns:p14="http://schemas.microsoft.com/office/powerpoint/2010/main" val="41697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41964" y="138545"/>
            <a:ext cx="5182049" cy="2743438"/>
          </a:xfrm>
          <a:prstGeom prst="rect">
            <a:avLst/>
          </a:prstGeom>
        </p:spPr>
      </p:pic>
      <p:sp>
        <p:nvSpPr>
          <p:cNvPr id="3" name="Content Placeholder 2"/>
          <p:cNvSpPr>
            <a:spLocks noGrp="1"/>
          </p:cNvSpPr>
          <p:nvPr>
            <p:ph idx="1"/>
          </p:nvPr>
        </p:nvSpPr>
        <p:spPr>
          <a:xfrm>
            <a:off x="1024128" y="3048000"/>
            <a:ext cx="9720073" cy="3261360"/>
          </a:xfrm>
        </p:spPr>
        <p:txBody>
          <a:bodyPr>
            <a:normAutofit fontScale="70000" lnSpcReduction="20000"/>
          </a:bodyPr>
          <a:lstStyle/>
          <a:p>
            <a:r>
              <a:rPr lang="en-US" dirty="0"/>
              <a:t>Fig2.2 (Educational attainment* Delivery by caesarean section)</a:t>
            </a:r>
          </a:p>
          <a:p>
            <a:r>
              <a:rPr lang="en-US" dirty="0"/>
              <a:t>This analysis was performed to see how Educational attainment affects the caesarean delivery.</a:t>
            </a:r>
          </a:p>
          <a:p>
            <a:r>
              <a:rPr lang="en-US" dirty="0"/>
              <a:t>It is worth discussing these crucial facts revealed by the results of the investigation.</a:t>
            </a:r>
          </a:p>
          <a:p>
            <a:r>
              <a:rPr lang="en-US" dirty="0"/>
              <a:t>These findings are consistent with the data showing that with Educational Attainment as low as Nil/No Education, only 2.9% people opt for caesarean delivery and 97.1% refuses for the same.</a:t>
            </a:r>
          </a:p>
          <a:p>
            <a:r>
              <a:rPr lang="en-US" dirty="0"/>
              <a:t>This rise exponentially with the higher education as Incomplete Primary group 5.6% opted for Caesarean delivery and 94.4% refuses.</a:t>
            </a:r>
          </a:p>
          <a:p>
            <a:r>
              <a:rPr lang="en-US" dirty="0"/>
              <a:t>The complete Primary group and the incomplete secondary group opted for caesarean delivery as 7.9% and 13.8% respectively.</a:t>
            </a:r>
          </a:p>
          <a:p>
            <a:r>
              <a:rPr lang="en-US" dirty="0"/>
              <a:t>With the attainment of education as high as complete secondary about 31.90% people opted for caesarean delivery and the number rises with Educational background as 51.30% people who have their education qualification as Higher secondary opted for caesarean delivery. </a:t>
            </a:r>
            <a:endParaRPr lang="en-IN" dirty="0"/>
          </a:p>
        </p:txBody>
      </p:sp>
    </p:spTree>
    <p:extLst>
      <p:ext uri="{BB962C8B-B14F-4D97-AF65-F5344CB8AC3E}">
        <p14:creationId xmlns:p14="http://schemas.microsoft.com/office/powerpoint/2010/main" val="389097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916218"/>
            <a:ext cx="9720073" cy="2393142"/>
          </a:xfrm>
        </p:spPr>
        <p:txBody>
          <a:bodyPr>
            <a:normAutofit fontScale="77500" lnSpcReduction="20000"/>
          </a:bodyPr>
          <a:lstStyle/>
          <a:p>
            <a:r>
              <a:rPr lang="en-US" dirty="0"/>
              <a:t>Fig2.3 (Type of place of residence * Delivery by caesarean section)</a:t>
            </a:r>
          </a:p>
          <a:p>
            <a:r>
              <a:rPr lang="en-US" dirty="0"/>
              <a:t>This bar graph illustrates how the Type of Residence influence in choosing the caesarean delivery.</a:t>
            </a:r>
          </a:p>
          <a:p>
            <a:r>
              <a:rPr lang="en-US" dirty="0"/>
              <a:t>The results of this analysis revealed there is significant difference between people's type of residence and their willingness to opt for caesarean delivery.</a:t>
            </a:r>
          </a:p>
          <a:p>
            <a:r>
              <a:rPr lang="en-US" dirty="0"/>
              <a:t>In the Urban areas nearly 34.0% people choose caesarean as their method of delivery while 66.0% refused.</a:t>
            </a:r>
          </a:p>
          <a:p>
            <a:r>
              <a:rPr lang="en-US" dirty="0"/>
              <a:t>On the contrary in the Rural areas only 10.90% people opted for caesarean delivery and nearly 89.10% refused.</a:t>
            </a:r>
          </a:p>
          <a:p>
            <a:endParaRPr lang="en-IN" dirty="0"/>
          </a:p>
        </p:txBody>
      </p:sp>
      <p:pic>
        <p:nvPicPr>
          <p:cNvPr id="4" name="Picture 3"/>
          <p:cNvPicPr>
            <a:picLocks noChangeAspect="1"/>
          </p:cNvPicPr>
          <p:nvPr/>
        </p:nvPicPr>
        <p:blipFill>
          <a:blip r:embed="rId2"/>
          <a:stretch>
            <a:fillRect/>
          </a:stretch>
        </p:blipFill>
        <p:spPr>
          <a:xfrm>
            <a:off x="3062899" y="278142"/>
            <a:ext cx="5914846" cy="3438442"/>
          </a:xfrm>
          <a:prstGeom prst="rect">
            <a:avLst/>
          </a:prstGeom>
        </p:spPr>
      </p:pic>
    </p:spTree>
    <p:extLst>
      <p:ext uri="{BB962C8B-B14F-4D97-AF65-F5344CB8AC3E}">
        <p14:creationId xmlns:p14="http://schemas.microsoft.com/office/powerpoint/2010/main" val="379954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5" name="Picture 88" descr="https://lh5.googleusercontent.com/99x8YPatZXfnDkcYMDlwMIY6uxhs7KpyHJf3pke8MFmzHu81LPsRq2QfxfiIDy9IpV9ZDpKXBBsD7TGTxIEx0NdxfnJYgahRCpfe9ZMBzg4bbVkGqmEo_FPouLIbjycdVU-c_j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964" y="798946"/>
            <a:ext cx="6669918" cy="31185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14764" y="2480625"/>
            <a:ext cx="986229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Fig2.4 (Wealth index * Delivery by caesarean section)</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This analysis shows whether wealth index contributes in people's choice for opting/choosing the caesarean delivery.</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These basic findings are consistent with the data showing that with the health index as Poorest only 3.40% chose for caesarean delivery.</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While the 8.30% Poorer and 19.80% middle wealth index opted for caesarean delivery.</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A similar pattern of results was obtained and nearly 37.10% of the Richer and 59.50% of the Richest opted for the caesarean delivery method.</a:t>
            </a: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57202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2049" name="Picture 89" descr="https://lh4.googleusercontent.com/AtDquWsE7ILqCof3oz7WI7rwo_VXbqWTKe1mNQ5-iwy_kS0Q2kNzm8Rh5AnI8XcqbHGRvNvhjWB03Zs3A9_W7Vtn4Ek8RQjaZ9mNLXfDeBsfn9yblunu7fJBWTXgYIfu1M7GX9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946" y="411018"/>
            <a:ext cx="5403850" cy="37274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81018" y="4443363"/>
            <a:ext cx="95781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Fig2.5 (Respondent's occupation (grouped) * Delivery by caesarean section)</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There is another important finding in the understanding how the respondent's occupation impacts the delivery by caesarean section.</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In the professional/technical/managerial class about 47.80% people chose caesarean delivery method which is highest amongst all the classes in this category.</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In the service/household/ domestic category 12.50% and in the Sales category 11.10% opt for caesarean while those are not in workforce or has no occupation about 14.20%people chose caesarean method.</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The manual skilled or unskilled group has 9.60% while the clerical and agricultural has 0.00%and 1.10% people opting for C-section delivery.</a:t>
            </a:r>
            <a:endParaRPr kumimoji="0" lang="en-US"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676624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05527" y="812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3073" name="Picture 90" descr="https://lh6.googleusercontent.com/YXio32h6IwyOk7kefkURLWNVQ1W-GXNtX5zeNAHxGzd5SXLxUZU6vyn238tgmPsHH-vCkR9tqjxd6msHyVUP6ANdK9j0qtVIPOwEU5nWP-o3OOAMDHT70HyHnDTVwM08ok0fJ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6327" y="1362364"/>
            <a:ext cx="5403850" cy="2482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rot="10800000" flipV="1">
            <a:off x="1209964" y="4368538"/>
            <a:ext cx="986443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Fig2.6 (Respondent's mother tongue * Delivery by caesarean section)</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We also acknowledge that there are considerable difference in data as to know how respondent's mother tongue influence the delivery by c section.</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The Nepali community as 27.0%, Manipuri as 26.30%, Hindi as 25.20%, Assamese as 15.10% Oriya as 11.50% and Bengali as 8.10%.</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The data depicts that the Gujarati community has the highest no as about 33.30%opting for caesarean.</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While the other classes as 9.90%</a:t>
            </a:r>
            <a:endParaRPr kumimoji="0" lang="en-US" altLang="en-US" sz="1600" b="0" i="0" u="none" strike="noStrike" cap="none" normalizeH="0" baseline="0" dirty="0" smtClean="0">
              <a:ln>
                <a:noFill/>
              </a:ln>
              <a:solidFill>
                <a:srgbClr val="00000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rPr>
              <a:t>However the Telugu/Urdu/Garo and Khasi has shown  0.0% or Nil  C-section rates</a:t>
            </a: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r>
            <a:b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063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31444" y="1251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4097" name="Picture 91" descr="https://lh4.googleusercontent.com/XoeZSoz_nAWwKbiFfCjSQDKNwzU_SSUeK8d-C67PirdDFDZ4g7Nhhe97g_Lg3xIeVxa0T5-W_KSWNLZDaig6zUUgCrhIHiggBbRfqdOdCPa4zAbA90e7nNhIlc-yGMPSVpb7y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971" y="249819"/>
            <a:ext cx="5264150" cy="3797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rot="10800000" flipV="1">
            <a:off x="1704740" y="4220814"/>
            <a:ext cx="907662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Fig2.7 (Belong to a scheduled caste, a scheduled tribe, other backward class * Delivery by caesarean section)</a:t>
            </a: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
            </a:r>
            <a:b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b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It is particularly important when investigating whether the caste impacts the caesarean delivery or not.</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t>It is important to highlight the fact that 16.40% scheduled caste , 11.70% scheduled tribe and 16.40% OBC said yes to the delivery by C-section while 14.60%  people lies in the none of them and 12.70% don't know about their preferences.</a:t>
            </a:r>
            <a:br>
              <a:rPr kumimoji="0" lang="en-US" altLang="en-US" sz="1600" b="0" i="0" u="none" strike="noStrike" cap="none" normalizeH="0" baseline="0" dirty="0" smtClean="0">
                <a:ln>
                  <a:noFill/>
                </a:ln>
                <a:solidFill>
                  <a:srgbClr val="000000"/>
                </a:solidFill>
                <a:effectLst/>
                <a:ea typeface="Times New Roman" panose="02020603050405020304" pitchFamily="18" charset="0"/>
                <a:cs typeface="Times New Roman" panose="02020603050405020304" pitchFamily="18" charset="0"/>
              </a:rPr>
            </a:br>
            <a:endParaRPr kumimoji="0" lang="en-US" altLang="en-US" sz="1600" b="0" i="0" u="none" strike="noStrike" cap="none" normalizeH="0" baseline="0" dirty="0" smtClean="0">
              <a:ln>
                <a:noFill/>
              </a:ln>
              <a:solidFill>
                <a:schemeClr val="tx1"/>
              </a:solidFill>
              <a:effectLst/>
            </a:endParaRPr>
          </a:p>
        </p:txBody>
      </p:sp>
      <p:sp>
        <p:nvSpPr>
          <p:cNvPr id="5" name="Rectangle 4"/>
          <p:cNvSpPr/>
          <p:nvPr/>
        </p:nvSpPr>
        <p:spPr>
          <a:xfrm>
            <a:off x="1173019" y="6126125"/>
            <a:ext cx="10123054" cy="646331"/>
          </a:xfrm>
          <a:prstGeom prst="rect">
            <a:avLst/>
          </a:prstGeom>
          <a:solidFill>
            <a:srgbClr val="C00000"/>
          </a:solidFill>
        </p:spPr>
        <p:txBody>
          <a:bodyPr wrap="square">
            <a:spAutoFit/>
          </a:bodyPr>
          <a:lstStyle/>
          <a:p>
            <a:r>
              <a:rPr lang="en-US" dirty="0">
                <a:solidFill>
                  <a:schemeClr val="bg1"/>
                </a:solidFill>
              </a:rPr>
              <a:t>Data is significant as Pearson’s Chi-square value is seen to be less than 0.05% for every parameter considered.</a:t>
            </a:r>
          </a:p>
        </p:txBody>
      </p:sp>
    </p:spTree>
    <p:extLst>
      <p:ext uri="{BB962C8B-B14F-4D97-AF65-F5344CB8AC3E}">
        <p14:creationId xmlns:p14="http://schemas.microsoft.com/office/powerpoint/2010/main" val="4267971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  </a:t>
            </a:r>
            <a:endParaRPr lang="en-IN" dirty="0"/>
          </a:p>
        </p:txBody>
      </p:sp>
      <p:sp>
        <p:nvSpPr>
          <p:cNvPr id="3" name="Subtitle 2"/>
          <p:cNvSpPr>
            <a:spLocks noGrp="1"/>
          </p:cNvSpPr>
          <p:nvPr>
            <p:ph idx="1"/>
          </p:nvPr>
        </p:nvSpPr>
        <p:spPr/>
        <p:txBody>
          <a:bodyPr>
            <a:normAutofit lnSpcReduction="10000"/>
          </a:bodyPr>
          <a:lstStyle/>
          <a:p>
            <a:r>
              <a:rPr lang="en-US" dirty="0" smtClean="0"/>
              <a:t>“Caesarean </a:t>
            </a:r>
            <a:r>
              <a:rPr lang="en-US" dirty="0"/>
              <a:t>section (CS or C-section) is a surgical intervention which is carried out to ensure safety of mother and child when vaginal delivery is not possible (emergency CS) or when the doctors consider that the danger to the mother and baby would be greater with a vaginal delivery (planned CS) . Proportion of CS to the total births is considered as one of </a:t>
            </a:r>
            <a:r>
              <a:rPr lang="en-US" dirty="0" smtClean="0"/>
              <a:t>the important </a:t>
            </a:r>
            <a:r>
              <a:rPr lang="en-US" dirty="0"/>
              <a:t>indicators of emergency obstetric care”</a:t>
            </a:r>
            <a:endParaRPr lang="en-IN" dirty="0" smtClean="0"/>
          </a:p>
          <a:p>
            <a:r>
              <a:rPr lang="en-IN" dirty="0" smtClean="0"/>
              <a:t>As </a:t>
            </a:r>
            <a:r>
              <a:rPr lang="en-IN" dirty="0"/>
              <a:t>an emergency operative procedure Caesarean section has contributed to improve the obstetric care </a:t>
            </a:r>
            <a:r>
              <a:rPr lang="en-IN" dirty="0" smtClean="0"/>
              <a:t>at global level.</a:t>
            </a:r>
            <a:r>
              <a:rPr lang="en-IN" dirty="0"/>
              <a:t> </a:t>
            </a:r>
            <a:r>
              <a:rPr lang="en-IN" dirty="0" smtClean="0"/>
              <a:t>Yet, Many </a:t>
            </a:r>
            <a:r>
              <a:rPr lang="en-IN" dirty="0"/>
              <a:t>women refuse to have caesarean birth even when it is the only option to save their lives, such cases are more prominent in low socio-economic demographics. </a:t>
            </a:r>
          </a:p>
          <a:p>
            <a:endParaRPr lang="en-IN" dirty="0"/>
          </a:p>
          <a:p>
            <a:r>
              <a:rPr lang="en-IN" dirty="0" smtClean="0"/>
              <a:t>(World </a:t>
            </a:r>
            <a:r>
              <a:rPr lang="en-IN" dirty="0"/>
              <a:t>Health Organization (WHO) suggest that caesarean section is a safe method of delivery and its adoption rate should lie between 5-15</a:t>
            </a:r>
            <a:r>
              <a:rPr lang="en-IN" dirty="0" smtClean="0"/>
              <a:t>%.)</a:t>
            </a:r>
            <a:endParaRPr lang="en-IN" dirty="0"/>
          </a:p>
        </p:txBody>
      </p:sp>
    </p:spTree>
    <p:extLst>
      <p:ext uri="{BB962C8B-B14F-4D97-AF65-F5344CB8AC3E}">
        <p14:creationId xmlns:p14="http://schemas.microsoft.com/office/powerpoint/2010/main" val="213848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864" y="622523"/>
            <a:ext cx="10515600" cy="4351338"/>
          </a:xfrm>
        </p:spPr>
        <p:txBody>
          <a:bodyPr>
            <a:normAutofit fontScale="25000" lnSpcReduction="20000"/>
          </a:bodyPr>
          <a:lstStyle/>
          <a:p>
            <a:pPr marL="0" indent="0">
              <a:buNone/>
            </a:pPr>
            <a:r>
              <a:rPr lang="en-IN" sz="8000" b="1" dirty="0"/>
              <a:t>O</a:t>
            </a:r>
            <a:r>
              <a:rPr lang="en-IN" sz="8000" b="1" dirty="0" smtClean="0"/>
              <a:t>ther social barriers identified are:</a:t>
            </a:r>
          </a:p>
          <a:p>
            <a:pPr marL="0" indent="0">
              <a:buNone/>
            </a:pPr>
            <a:r>
              <a:rPr lang="en-IN" sz="6400" dirty="0" smtClean="0"/>
              <a:t>1)High cost of procedure(OOPE)</a:t>
            </a:r>
          </a:p>
          <a:p>
            <a:pPr marL="0" indent="0">
              <a:buNone/>
            </a:pPr>
            <a:r>
              <a:rPr lang="en-IN" sz="6400" dirty="0" smtClean="0"/>
              <a:t>2) Fear: </a:t>
            </a:r>
          </a:p>
          <a:p>
            <a:pPr marL="0" indent="0">
              <a:buNone/>
            </a:pPr>
            <a:r>
              <a:rPr lang="en-IN" sz="6400" dirty="0"/>
              <a:t>-</a:t>
            </a:r>
            <a:r>
              <a:rPr lang="en-IN" sz="6400" dirty="0" smtClean="0"/>
              <a:t>Fear of immense pain or death due to Caesarean delivery </a:t>
            </a:r>
          </a:p>
          <a:p>
            <a:pPr marL="0" indent="0">
              <a:buNone/>
            </a:pPr>
            <a:r>
              <a:rPr lang="en-IN" sz="6400" dirty="0" smtClean="0"/>
              <a:t>- fear of harming the baby(as heard from peers and relatives)</a:t>
            </a:r>
          </a:p>
          <a:p>
            <a:pPr marL="0" indent="0">
              <a:buNone/>
            </a:pPr>
            <a:r>
              <a:rPr lang="en-IN" sz="6400" dirty="0"/>
              <a:t>3</a:t>
            </a:r>
            <a:r>
              <a:rPr lang="en-IN" sz="6400" dirty="0" smtClean="0"/>
              <a:t>) Myths and stigma related to caesarean deliveries</a:t>
            </a:r>
          </a:p>
          <a:p>
            <a:pPr marL="0" indent="0">
              <a:buNone/>
            </a:pPr>
            <a:r>
              <a:rPr lang="en-IN" sz="6400" dirty="0" smtClean="0"/>
              <a:t>-unable to conceive </a:t>
            </a:r>
          </a:p>
          <a:p>
            <a:pPr marL="0" indent="0">
              <a:buNone/>
            </a:pPr>
            <a:r>
              <a:rPr lang="en-IN" sz="6400" dirty="0" smtClean="0"/>
              <a:t>-prolonged hospital stay</a:t>
            </a:r>
          </a:p>
          <a:p>
            <a:pPr marL="0" indent="0">
              <a:buNone/>
            </a:pPr>
            <a:r>
              <a:rPr lang="en-IN" sz="6400" dirty="0" smtClean="0"/>
              <a:t>4) Negative perception of the community or culture:</a:t>
            </a:r>
          </a:p>
          <a:p>
            <a:pPr>
              <a:buFontTx/>
              <a:buChar char="-"/>
            </a:pPr>
            <a:r>
              <a:rPr lang="en-IN" sz="6400" dirty="0" smtClean="0"/>
              <a:t>fear of abandonment from the community</a:t>
            </a:r>
          </a:p>
          <a:p>
            <a:pPr>
              <a:buFontTx/>
              <a:buChar char="-"/>
            </a:pPr>
            <a:r>
              <a:rPr lang="en-IN" sz="6400" dirty="0" smtClean="0"/>
              <a:t>Not accepted in the culture</a:t>
            </a:r>
          </a:p>
          <a:p>
            <a:pPr>
              <a:buFontTx/>
              <a:buChar char="-"/>
            </a:pPr>
            <a:r>
              <a:rPr lang="en-IN" sz="6400" dirty="0" smtClean="0"/>
              <a:t>Caesarean delivery is curse on a unfaithful woman</a:t>
            </a:r>
          </a:p>
          <a:p>
            <a:pPr>
              <a:buFontTx/>
              <a:buChar char="-"/>
            </a:pPr>
            <a:r>
              <a:rPr lang="en-IN" sz="6400" dirty="0" smtClean="0"/>
              <a:t>Caesarean delivery is sign of failure of her reproductive functions</a:t>
            </a:r>
          </a:p>
          <a:p>
            <a:pPr>
              <a:buFontTx/>
              <a:buChar char="-"/>
            </a:pPr>
            <a:r>
              <a:rPr lang="en-IN" sz="6400" dirty="0" smtClean="0"/>
              <a:t>Caesarean delivery is result of spiritual attacks </a:t>
            </a:r>
          </a:p>
          <a:p>
            <a:pPr marL="0" indent="0">
              <a:buNone/>
            </a:pPr>
            <a:r>
              <a:rPr lang="en-IN" sz="6400" dirty="0" smtClean="0"/>
              <a:t>3) Insufficiency of roads and transport</a:t>
            </a:r>
          </a:p>
          <a:p>
            <a:pPr marL="0" indent="0">
              <a:buNone/>
            </a:pPr>
            <a:r>
              <a:rPr lang="en-IN" sz="6400" dirty="0" smtClean="0"/>
              <a:t>-women avoided going to the facility due to their previous experiences during emergencies</a:t>
            </a:r>
          </a:p>
          <a:p>
            <a:pPr marL="0" indent="0">
              <a:buNone/>
            </a:pPr>
            <a:r>
              <a:rPr lang="en-IN" dirty="0" smtClean="0"/>
              <a:t>.</a:t>
            </a:r>
          </a:p>
          <a:p>
            <a:pPr marL="0" indent="0">
              <a:buNone/>
            </a:pPr>
            <a:endParaRPr lang="en-IN" dirty="0"/>
          </a:p>
        </p:txBody>
      </p:sp>
      <p:sp>
        <p:nvSpPr>
          <p:cNvPr id="2" name="TextBox 1"/>
          <p:cNvSpPr txBox="1"/>
          <p:nvPr/>
        </p:nvSpPr>
        <p:spPr>
          <a:xfrm>
            <a:off x="7620000" y="591127"/>
            <a:ext cx="3786909" cy="4247317"/>
          </a:xfrm>
          <a:prstGeom prst="rect">
            <a:avLst/>
          </a:prstGeom>
          <a:solidFill>
            <a:schemeClr val="accent1">
              <a:lumMod val="60000"/>
              <a:lumOff val="40000"/>
            </a:schemeClr>
          </a:solidFill>
        </p:spPr>
        <p:txBody>
          <a:bodyPr wrap="square" rtlCol="0">
            <a:spAutoFit/>
          </a:bodyPr>
          <a:lstStyle/>
          <a:p>
            <a:r>
              <a:rPr lang="en-IN" dirty="0" smtClean="0"/>
              <a:t>Results </a:t>
            </a:r>
            <a:r>
              <a:rPr lang="en-IN" dirty="0" smtClean="0"/>
              <a:t>were </a:t>
            </a:r>
            <a:r>
              <a:rPr lang="en-IN" dirty="0" smtClean="0"/>
              <a:t>found </a:t>
            </a:r>
            <a:r>
              <a:rPr lang="en-IN" dirty="0" smtClean="0"/>
              <a:t>as per studies </a:t>
            </a:r>
            <a:r>
              <a:rPr lang="en-IN" dirty="0" smtClean="0"/>
              <a:t>reviewed</a:t>
            </a:r>
          </a:p>
          <a:p>
            <a:r>
              <a:rPr lang="en-IN" dirty="0"/>
              <a:t>S</a:t>
            </a:r>
            <a:r>
              <a:rPr lang="en-IN" dirty="0" smtClean="0"/>
              <a:t>ocial barriers :</a:t>
            </a:r>
          </a:p>
          <a:p>
            <a:r>
              <a:rPr lang="en-IN" dirty="0"/>
              <a:t>Wealth index: </a:t>
            </a:r>
            <a:r>
              <a:rPr lang="en-IN" dirty="0" smtClean="0"/>
              <a:t>CDs are more common among women with high wealth index mentioned </a:t>
            </a:r>
            <a:r>
              <a:rPr lang="en-IN" dirty="0"/>
              <a:t>in 5/6 studies </a:t>
            </a:r>
            <a:endParaRPr lang="en-IN" dirty="0" smtClean="0"/>
          </a:p>
          <a:p>
            <a:r>
              <a:rPr lang="en-IN" dirty="0" smtClean="0"/>
              <a:t>Education</a:t>
            </a:r>
            <a:r>
              <a:rPr lang="en-IN" dirty="0" smtClean="0"/>
              <a:t>: </a:t>
            </a:r>
            <a:r>
              <a:rPr lang="en-IN" dirty="0"/>
              <a:t>CDs are more common </a:t>
            </a:r>
            <a:r>
              <a:rPr lang="en-IN" dirty="0" smtClean="0"/>
              <a:t>among </a:t>
            </a:r>
            <a:r>
              <a:rPr lang="en-IN" dirty="0"/>
              <a:t>women with </a:t>
            </a:r>
            <a:r>
              <a:rPr lang="en-IN" dirty="0" smtClean="0"/>
              <a:t>higher education mentioned in 4/6 studies </a:t>
            </a:r>
            <a:endParaRPr lang="en-IN" dirty="0" smtClean="0"/>
          </a:p>
          <a:p>
            <a:r>
              <a:rPr lang="en-IN" dirty="0" smtClean="0"/>
              <a:t>Cultural </a:t>
            </a:r>
            <a:r>
              <a:rPr lang="en-IN" dirty="0" smtClean="0"/>
              <a:t>beliefs: CDs are averted where there are strict cultural norms- mentioned in 2/6 studies</a:t>
            </a:r>
          </a:p>
          <a:p>
            <a:r>
              <a:rPr lang="en-IN" dirty="0" smtClean="0"/>
              <a:t>1/6 studies suggest that CDs are more common among </a:t>
            </a:r>
            <a:r>
              <a:rPr lang="en-IN" dirty="0" smtClean="0"/>
              <a:t>SC/ST</a:t>
            </a:r>
            <a:endParaRPr lang="en-IN" dirty="0" smtClean="0"/>
          </a:p>
          <a:p>
            <a:endParaRPr lang="en-IN" dirty="0"/>
          </a:p>
        </p:txBody>
      </p:sp>
    </p:spTree>
    <p:extLst>
      <p:ext uri="{BB962C8B-B14F-4D97-AF65-F5344CB8AC3E}">
        <p14:creationId xmlns:p14="http://schemas.microsoft.com/office/powerpoint/2010/main" val="4025235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Conclusion</a:t>
            </a:r>
            <a:endParaRPr lang="en-IN" dirty="0"/>
          </a:p>
        </p:txBody>
      </p:sp>
      <p:sp>
        <p:nvSpPr>
          <p:cNvPr id="3" name="Content Placeholder 2"/>
          <p:cNvSpPr>
            <a:spLocks noGrp="1"/>
          </p:cNvSpPr>
          <p:nvPr>
            <p:ph idx="1"/>
          </p:nvPr>
        </p:nvSpPr>
        <p:spPr>
          <a:xfrm>
            <a:off x="941001" y="1787236"/>
            <a:ext cx="9720073" cy="4023360"/>
          </a:xfrm>
        </p:spPr>
        <p:txBody>
          <a:bodyPr>
            <a:normAutofit fontScale="92500" lnSpcReduction="20000"/>
          </a:bodyPr>
          <a:lstStyle/>
          <a:p>
            <a:r>
              <a:rPr lang="en-US" dirty="0" smtClean="0"/>
              <a:t>women who are poor and are living in remote/tribal </a:t>
            </a:r>
            <a:r>
              <a:rPr lang="en-US" dirty="0"/>
              <a:t>areas are the least likely to </a:t>
            </a:r>
            <a:r>
              <a:rPr lang="en-US" dirty="0" smtClean="0"/>
              <a:t>receive emergency obstetric care. India alone</a:t>
            </a:r>
            <a:r>
              <a:rPr lang="en-US" dirty="0"/>
              <a:t> </a:t>
            </a:r>
            <a:r>
              <a:rPr lang="en-US" dirty="0" smtClean="0"/>
              <a:t>contributes 1/5 of total burden of maternal death and Assam is biggest </a:t>
            </a:r>
            <a:r>
              <a:rPr lang="en-US" dirty="0" err="1" smtClean="0"/>
              <a:t>contributer</a:t>
            </a:r>
            <a:r>
              <a:rPr lang="en-US" dirty="0" smtClean="0"/>
              <a:t>.</a:t>
            </a:r>
            <a:endParaRPr lang="en-US" dirty="0"/>
          </a:p>
          <a:p>
            <a:r>
              <a:rPr lang="en-US" dirty="0" smtClean="0"/>
              <a:t>The major social barriers </a:t>
            </a:r>
            <a:r>
              <a:rPr lang="en-US" dirty="0"/>
              <a:t>that prevent women from receiving or seeking </a:t>
            </a:r>
            <a:r>
              <a:rPr lang="en-US" dirty="0" smtClean="0"/>
              <a:t>emergency obstetric care </a:t>
            </a:r>
            <a:r>
              <a:rPr lang="en-US" dirty="0"/>
              <a:t>during pregnancy and childbirth are</a:t>
            </a:r>
            <a:r>
              <a:rPr lang="en-US" dirty="0" smtClean="0"/>
              <a:t>:</a:t>
            </a:r>
            <a:r>
              <a:rPr lang="en-US" dirty="0"/>
              <a:t> </a:t>
            </a:r>
          </a:p>
          <a:p>
            <a:r>
              <a:rPr lang="en-US" dirty="0"/>
              <a:t>poverty</a:t>
            </a:r>
          </a:p>
          <a:p>
            <a:r>
              <a:rPr lang="en-US" dirty="0"/>
              <a:t>lack of education/information</a:t>
            </a:r>
          </a:p>
          <a:p>
            <a:r>
              <a:rPr lang="en-US" dirty="0"/>
              <a:t>Religion, cultural beliefs and practices.</a:t>
            </a:r>
          </a:p>
          <a:p>
            <a:r>
              <a:rPr lang="en-US" dirty="0" smtClean="0"/>
              <a:t>distance </a:t>
            </a:r>
            <a:r>
              <a:rPr lang="en-US" dirty="0"/>
              <a:t>to </a:t>
            </a:r>
            <a:r>
              <a:rPr lang="en-US" dirty="0" smtClean="0"/>
              <a:t>facilities/residence</a:t>
            </a:r>
            <a:endParaRPr lang="en-US" dirty="0"/>
          </a:p>
          <a:p>
            <a:r>
              <a:rPr lang="en-US" dirty="0" smtClean="0"/>
              <a:t>inadequate </a:t>
            </a:r>
            <a:r>
              <a:rPr lang="en-US" dirty="0"/>
              <a:t>and poor quality services</a:t>
            </a:r>
          </a:p>
          <a:p>
            <a:r>
              <a:rPr lang="en-US" dirty="0" smtClean="0"/>
              <a:t>To </a:t>
            </a:r>
            <a:r>
              <a:rPr lang="en-US" dirty="0"/>
              <a:t>improve maternal health, barriers that limit access to quality maternal health services must be identified and addressed at both health system and societal levels.</a:t>
            </a:r>
          </a:p>
          <a:p>
            <a:pPr marL="0" indent="0">
              <a:buNone/>
            </a:pPr>
            <a:endParaRPr lang="en-IN" dirty="0"/>
          </a:p>
        </p:txBody>
      </p:sp>
    </p:spTree>
    <p:extLst>
      <p:ext uri="{BB962C8B-B14F-4D97-AF65-F5344CB8AC3E}">
        <p14:creationId xmlns:p14="http://schemas.microsoft.com/office/powerpoint/2010/main" val="2817119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Way forward</a:t>
            </a:r>
            <a:endParaRPr lang="en-IN"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maternal mortality due to social barriers can be prevented by:</a:t>
            </a:r>
            <a:endParaRPr lang="en-US" dirty="0"/>
          </a:p>
          <a:p>
            <a:pPr marL="0" indent="0">
              <a:buNone/>
            </a:pPr>
            <a:r>
              <a:rPr lang="en-US" dirty="0"/>
              <a:t>addressing inequalities in access to and quality of </a:t>
            </a:r>
            <a:r>
              <a:rPr lang="en-US" dirty="0" smtClean="0"/>
              <a:t>emergency obstetric care reproductive</a:t>
            </a:r>
            <a:r>
              <a:rPr lang="en-US" dirty="0"/>
              <a:t>, maternal, and newborn health care services;</a:t>
            </a:r>
          </a:p>
          <a:p>
            <a:pPr marL="0" indent="0">
              <a:buNone/>
            </a:pPr>
            <a:r>
              <a:rPr lang="en-US" dirty="0"/>
              <a:t>ensuring universal health coverage for comprehensive reproductive, maternal, and newborn health care;</a:t>
            </a:r>
          </a:p>
          <a:p>
            <a:pPr marL="0" indent="0">
              <a:buNone/>
            </a:pPr>
            <a:r>
              <a:rPr lang="en-US" dirty="0"/>
              <a:t>addressing </a:t>
            </a:r>
            <a:r>
              <a:rPr lang="en-US" dirty="0" smtClean="0"/>
              <a:t>social barriers of </a:t>
            </a:r>
            <a:r>
              <a:rPr lang="en-US" dirty="0"/>
              <a:t>maternal mortality, reproductive and maternal morbidities, and related </a:t>
            </a:r>
            <a:r>
              <a:rPr lang="en-US" dirty="0" smtClean="0"/>
              <a:t>disabilities</a:t>
            </a:r>
            <a:r>
              <a:rPr lang="en-US" dirty="0"/>
              <a:t> </a:t>
            </a:r>
            <a:r>
              <a:rPr lang="en-US" dirty="0" smtClean="0"/>
              <a:t>and initiate Social and behavior change practices.</a:t>
            </a:r>
            <a:endParaRPr lang="en-US" dirty="0"/>
          </a:p>
          <a:p>
            <a:pPr marL="0" indent="0">
              <a:buNone/>
            </a:pPr>
            <a:r>
              <a:rPr lang="en-US" dirty="0"/>
              <a:t>strengthening health systems to collect high quality data in order to respond to the needs and priorities of women and girls; and</a:t>
            </a:r>
          </a:p>
          <a:p>
            <a:pPr marL="0" indent="0">
              <a:buNone/>
            </a:pPr>
            <a:r>
              <a:rPr lang="en-US" dirty="0"/>
              <a:t>ensuring accountability in order to improve quality of care and equity</a:t>
            </a:r>
            <a:r>
              <a:rPr lang="en-US" dirty="0" smtClean="0"/>
              <a:t>.</a:t>
            </a:r>
          </a:p>
          <a:p>
            <a:pPr marL="0" indent="0">
              <a:buNone/>
            </a:pPr>
            <a:r>
              <a:rPr lang="en-US" dirty="0" smtClean="0"/>
              <a:t>Addressing barriers related to gender and self efficacy, as that women are able to make decisions themselves. </a:t>
            </a:r>
          </a:p>
          <a:p>
            <a:pPr marL="0" indent="0">
              <a:buNone/>
            </a:pPr>
            <a:r>
              <a:rPr lang="en-US" dirty="0" smtClean="0"/>
              <a:t>Some social barriers are state specific hence, a differential approach can be adapted to address those issues.</a:t>
            </a:r>
            <a:endParaRPr lang="en-IN" dirty="0"/>
          </a:p>
        </p:txBody>
      </p:sp>
    </p:spTree>
    <p:extLst>
      <p:ext uri="{BB962C8B-B14F-4D97-AF65-F5344CB8AC3E}">
        <p14:creationId xmlns:p14="http://schemas.microsoft.com/office/powerpoint/2010/main" val="84438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0210837"/>
              </p:ext>
            </p:extLst>
          </p:nvPr>
        </p:nvGraphicFramePr>
        <p:xfrm>
          <a:off x="1108363" y="1154544"/>
          <a:ext cx="9855201" cy="4793673"/>
        </p:xfrm>
        <a:graphic>
          <a:graphicData uri="http://schemas.openxmlformats.org/drawingml/2006/table">
            <a:tbl>
              <a:tblPr/>
              <a:tblGrid>
                <a:gridCol w="2944032">
                  <a:extLst>
                    <a:ext uri="{9D8B030D-6E8A-4147-A177-3AD203B41FA5}">
                      <a16:colId xmlns:a16="http://schemas.microsoft.com/office/drawing/2014/main" val="2238370513"/>
                    </a:ext>
                  </a:extLst>
                </a:gridCol>
                <a:gridCol w="2108846">
                  <a:extLst>
                    <a:ext uri="{9D8B030D-6E8A-4147-A177-3AD203B41FA5}">
                      <a16:colId xmlns:a16="http://schemas.microsoft.com/office/drawing/2014/main" val="729420426"/>
                    </a:ext>
                  </a:extLst>
                </a:gridCol>
                <a:gridCol w="2672597">
                  <a:extLst>
                    <a:ext uri="{9D8B030D-6E8A-4147-A177-3AD203B41FA5}">
                      <a16:colId xmlns:a16="http://schemas.microsoft.com/office/drawing/2014/main" val="2783242444"/>
                    </a:ext>
                  </a:extLst>
                </a:gridCol>
                <a:gridCol w="2129726">
                  <a:extLst>
                    <a:ext uri="{9D8B030D-6E8A-4147-A177-3AD203B41FA5}">
                      <a16:colId xmlns:a16="http://schemas.microsoft.com/office/drawing/2014/main" val="210625546"/>
                    </a:ext>
                  </a:extLst>
                </a:gridCol>
              </a:tblGrid>
              <a:tr h="1736290">
                <a:tc gridSpan="4">
                  <a:txBody>
                    <a:bodyPr/>
                    <a:lstStyle/>
                    <a:p>
                      <a:pPr algn="ctr" fontAlgn="ctr"/>
                      <a:r>
                        <a:rPr lang="en-US" sz="2000" b="1" dirty="0">
                          <a:solidFill>
                            <a:srgbClr val="000000"/>
                          </a:solidFill>
                          <a:effectLst/>
                          <a:latin typeface="Calibri" panose="020F0502020204030204" pitchFamily="34" charset="0"/>
                        </a:rPr>
                        <a:t>Program Outcomes </a:t>
                      </a:r>
                      <a:endParaRPr lang="en-US" sz="2000" b="1" dirty="0" smtClean="0">
                        <a:solidFill>
                          <a:srgbClr val="000000"/>
                        </a:solidFill>
                        <a:effectLst/>
                        <a:latin typeface="Calibri" panose="020F0502020204030204" pitchFamily="34" charset="0"/>
                      </a:endParaRPr>
                    </a:p>
                    <a:p>
                      <a:pPr algn="ctr" fontAlgn="ctr"/>
                      <a:r>
                        <a:rPr lang="en-US" sz="2000" b="1" dirty="0" smtClean="0">
                          <a:solidFill>
                            <a:srgbClr val="000000"/>
                          </a:solidFill>
                          <a:effectLst/>
                          <a:latin typeface="Calibri" panose="020F0502020204030204" pitchFamily="34" charset="0"/>
                        </a:rPr>
                        <a:t>(</a:t>
                      </a:r>
                      <a:r>
                        <a:rPr lang="en-US" sz="2000" b="1" dirty="0">
                          <a:solidFill>
                            <a:srgbClr val="000000"/>
                          </a:solidFill>
                          <a:effectLst/>
                          <a:latin typeface="Calibri" panose="020F0502020204030204" pitchFamily="34" charset="0"/>
                        </a:rPr>
                        <a:t>rate how your course addresses the POs by giving a score </a:t>
                      </a:r>
                      <a:r>
                        <a:rPr lang="en-US" sz="2000" b="1">
                          <a:solidFill>
                            <a:srgbClr val="000000"/>
                          </a:solidFill>
                          <a:effectLst/>
                          <a:latin typeface="Calibri" panose="020F0502020204030204" pitchFamily="34" charset="0"/>
                        </a:rPr>
                        <a:t>of </a:t>
                      </a:r>
                      <a:r>
                        <a:rPr lang="en-US" sz="2000" b="1" smtClean="0">
                          <a:solidFill>
                            <a:srgbClr val="000000"/>
                          </a:solidFill>
                          <a:effectLst/>
                          <a:latin typeface="Calibri" panose="020F0502020204030204" pitchFamily="34" charset="0"/>
                        </a:rPr>
                        <a:t>1,2,3-</a:t>
                      </a:r>
                      <a:r>
                        <a:rPr lang="en-US" sz="2000" b="1" dirty="0">
                          <a:solidFill>
                            <a:srgbClr val="000000"/>
                          </a:solidFill>
                          <a:effectLst/>
                          <a:latin typeface="Calibri" panose="020F0502020204030204" pitchFamily="34" charset="0"/>
                        </a:rPr>
                        <a:t> </a:t>
                      </a:r>
                      <a:r>
                        <a:rPr lang="en-US" sz="2000" b="1" dirty="0" smtClean="0">
                          <a:solidFill>
                            <a:srgbClr val="000000"/>
                          </a:solidFill>
                          <a:effectLst/>
                          <a:latin typeface="Calibri" panose="020F0502020204030204" pitchFamily="34" charset="0"/>
                        </a:rPr>
                        <a:t>1: Slight (Low) 2: Moderate (Medium) 3</a:t>
                      </a:r>
                      <a:r>
                        <a:rPr lang="en-US" sz="2000" b="1" dirty="0">
                          <a:solidFill>
                            <a:srgbClr val="000000"/>
                          </a:solidFill>
                          <a:effectLst/>
                          <a:latin typeface="Calibri" panose="020F0502020204030204" pitchFamily="34" charset="0"/>
                        </a:rPr>
                        <a:t>: Substantial (High)</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809694639"/>
                  </a:ext>
                </a:extLst>
              </a:tr>
              <a:tr h="3057383">
                <a:tc>
                  <a:txBody>
                    <a:bodyPr/>
                    <a:lstStyle/>
                    <a:p>
                      <a:pPr marL="228600" indent="-228600" algn="l" fontAlgn="ctr">
                        <a:buAutoNum type="arabicPeriod"/>
                      </a:pPr>
                      <a:r>
                        <a:rPr lang="en-US" sz="800" b="1" dirty="0" smtClean="0">
                          <a:solidFill>
                            <a:srgbClr val="464646"/>
                          </a:solidFill>
                          <a:effectLst/>
                          <a:latin typeface="Calibri" panose="020F0502020204030204" pitchFamily="34" charset="0"/>
                        </a:rPr>
                        <a:t>Internalize </a:t>
                      </a:r>
                      <a:r>
                        <a:rPr lang="en-US" sz="800" b="1" dirty="0">
                          <a:solidFill>
                            <a:srgbClr val="464646"/>
                          </a:solidFill>
                          <a:effectLst/>
                          <a:latin typeface="Calibri" panose="020F0502020204030204" pitchFamily="34" charset="0"/>
                        </a:rPr>
                        <a:t>the concepts of management such as healthcare delivery system, strategic planning, HR, marketing, finance and </a:t>
                      </a:r>
                      <a:r>
                        <a:rPr lang="en-US" sz="800" b="1" dirty="0" smtClean="0">
                          <a:solidFill>
                            <a:srgbClr val="464646"/>
                          </a:solidFill>
                          <a:effectLst/>
                          <a:latin typeface="Calibri" panose="020F0502020204030204" pitchFamily="34" charset="0"/>
                        </a:rPr>
                        <a:t>operations</a:t>
                      </a:r>
                    </a:p>
                    <a:p>
                      <a:pPr marL="228600" indent="-228600" algn="l" fontAlgn="ctr">
                        <a:buAutoNum type="arabicPeriod"/>
                      </a:pPr>
                      <a:endParaRPr lang="en-US" sz="800" b="1" dirty="0" smtClean="0">
                        <a:solidFill>
                          <a:srgbClr val="464646"/>
                        </a:solidFill>
                        <a:effectLst/>
                        <a:latin typeface="Calibri" panose="020F0502020204030204" pitchFamily="34" charset="0"/>
                      </a:endParaRPr>
                    </a:p>
                    <a:p>
                      <a:pPr marL="228600" indent="-228600" algn="l" fontAlgn="ctr">
                        <a:buAutoNum type="arabicPeriod"/>
                      </a:pPr>
                      <a:endParaRPr lang="en-US" sz="800" b="1" dirty="0">
                        <a:solidFill>
                          <a:srgbClr val="464646"/>
                        </a:solidFill>
                        <a:effectLst/>
                        <a:latin typeface="Calibri" panose="020F0502020204030204" pitchFamily="34" charset="0"/>
                      </a:endParaRPr>
                    </a:p>
                  </a:txBody>
                  <a:tcPr marL="571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en-US" sz="800" b="1" dirty="0">
                          <a:solidFill>
                            <a:srgbClr val="464646"/>
                          </a:solidFill>
                          <a:effectLst/>
                          <a:latin typeface="Calibri" panose="020F0502020204030204" pitchFamily="34" charset="0"/>
                        </a:rPr>
                        <a:t>2. Apply knowledge of research and management techniques and functions in an integrated manner in healthcare set up</a:t>
                      </a:r>
                    </a:p>
                  </a:txBody>
                  <a:tcPr marL="571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en-US" sz="800" b="1">
                          <a:solidFill>
                            <a:srgbClr val="464646"/>
                          </a:solidFill>
                          <a:effectLst/>
                          <a:latin typeface="Calibri" panose="020F0502020204030204" pitchFamily="34" charset="0"/>
                        </a:rPr>
                        <a:t>3. Use appropriate skills to support healthcare organizations to take informed decision in planning, building and managing healthcare organizations</a:t>
                      </a:r>
                    </a:p>
                  </a:txBody>
                  <a:tcPr marL="571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l" fontAlgn="ctr"/>
                      <a:r>
                        <a:rPr lang="en-US" sz="800" b="1" dirty="0">
                          <a:solidFill>
                            <a:srgbClr val="464646"/>
                          </a:solidFill>
                          <a:effectLst/>
                          <a:latin typeface="Calibri" panose="020F0502020204030204" pitchFamily="34" charset="0"/>
                        </a:rPr>
                        <a:t>4. Utilize learning acquired from trainings and practical exposures in real time situations.</a:t>
                      </a:r>
                    </a:p>
                  </a:txBody>
                  <a:tcPr marL="571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115862497"/>
                  </a:ext>
                </a:extLst>
              </a:tr>
            </a:tbl>
          </a:graphicData>
        </a:graphic>
      </p:graphicFrame>
    </p:spTree>
    <p:extLst>
      <p:ext uri="{BB962C8B-B14F-4D97-AF65-F5344CB8AC3E}">
        <p14:creationId xmlns:p14="http://schemas.microsoft.com/office/powerpoint/2010/main" val="116926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TextBox 2"/>
          <p:cNvSpPr txBox="1"/>
          <p:nvPr/>
        </p:nvSpPr>
        <p:spPr>
          <a:xfrm>
            <a:off x="812800" y="1985818"/>
            <a:ext cx="10778836" cy="4524315"/>
          </a:xfrm>
          <a:prstGeom prst="rect">
            <a:avLst/>
          </a:prstGeom>
          <a:noFill/>
        </p:spPr>
        <p:txBody>
          <a:bodyPr wrap="square" rtlCol="0">
            <a:spAutoFit/>
          </a:bodyPr>
          <a:lstStyle/>
          <a:p>
            <a:r>
              <a:rPr lang="en-US" b="1" dirty="0" smtClean="0"/>
              <a:t>Emmanuel </a:t>
            </a:r>
            <a:r>
              <a:rPr lang="en-US" b="1" dirty="0" err="1"/>
              <a:t>Dankwah</a:t>
            </a:r>
            <a:r>
              <a:rPr lang="en-US" b="1" dirty="0"/>
              <a:t>, Shelley </a:t>
            </a:r>
            <a:r>
              <a:rPr lang="en-US" b="1" dirty="0" err="1"/>
              <a:t>Kirychuk</a:t>
            </a:r>
            <a:r>
              <a:rPr lang="en-US" b="1" dirty="0"/>
              <a:t>, Wu Zeng, Cindy Feng &amp; </a:t>
            </a:r>
            <a:r>
              <a:rPr lang="en-US" b="1" dirty="0" err="1"/>
              <a:t>Marwa</a:t>
            </a:r>
            <a:r>
              <a:rPr lang="en-US" b="1" dirty="0"/>
              <a:t> </a:t>
            </a:r>
            <a:r>
              <a:rPr lang="en-US" b="1" dirty="0" err="1" smtClean="0"/>
              <a:t>Farag</a:t>
            </a:r>
            <a:r>
              <a:rPr lang="en-US" b="1" dirty="0" smtClean="0"/>
              <a:t>. Socioeconomic </a:t>
            </a:r>
            <a:r>
              <a:rPr lang="en-US" b="1" dirty="0"/>
              <a:t>inequalities in the use of caesarean section delivery in Ghana: a cross-sectional study using nationally representative data. International Journal for Equity in Health volume. 25 October 2019. 162 (2019</a:t>
            </a:r>
            <a:r>
              <a:rPr lang="en-US" b="1" dirty="0" smtClean="0"/>
              <a:t>). </a:t>
            </a:r>
          </a:p>
          <a:p>
            <a:endParaRPr lang="en-US" b="1" dirty="0"/>
          </a:p>
          <a:p>
            <a:r>
              <a:rPr lang="en-IN" b="1" dirty="0" smtClean="0"/>
              <a:t>Malachi </a:t>
            </a:r>
            <a:r>
              <a:rPr lang="en-IN" b="1" dirty="0" err="1"/>
              <a:t>Ochieng</a:t>
            </a:r>
            <a:r>
              <a:rPr lang="en-IN" b="1" dirty="0"/>
              <a:t> </a:t>
            </a:r>
            <a:r>
              <a:rPr lang="en-IN" b="1" dirty="0" err="1" smtClean="0"/>
              <a:t>Arunda</a:t>
            </a:r>
            <a:r>
              <a:rPr lang="en-IN" b="1" dirty="0" smtClean="0"/>
              <a:t>, </a:t>
            </a:r>
            <a:r>
              <a:rPr lang="en-IN" b="1" dirty="0" err="1" smtClean="0"/>
              <a:t>Anette</a:t>
            </a:r>
            <a:r>
              <a:rPr lang="en-IN" b="1" dirty="0" smtClean="0"/>
              <a:t> </a:t>
            </a:r>
            <a:r>
              <a:rPr lang="en-IN" b="1" dirty="0" err="1" smtClean="0"/>
              <a:t>Agardh</a:t>
            </a:r>
            <a:r>
              <a:rPr lang="en-IN" b="1" dirty="0" smtClean="0"/>
              <a:t> &amp; Benedict </a:t>
            </a:r>
            <a:r>
              <a:rPr lang="en-IN" b="1" dirty="0" err="1"/>
              <a:t>Oppong</a:t>
            </a:r>
            <a:r>
              <a:rPr lang="en-IN" b="1" dirty="0"/>
              <a:t> </a:t>
            </a:r>
            <a:r>
              <a:rPr lang="en-IN" b="1" dirty="0" err="1" smtClean="0"/>
              <a:t>Asamoah</a:t>
            </a:r>
            <a:r>
              <a:rPr lang="en-IN" b="1" dirty="0" smtClean="0"/>
              <a:t>.</a:t>
            </a:r>
            <a:r>
              <a:rPr lang="en-US" b="1" dirty="0"/>
              <a:t> Cesarean delivery and associated socioeconomic factors and neonatal survival outcome in Kenya and Tanzania: analysis of national survey data. Global Health </a:t>
            </a:r>
            <a:r>
              <a:rPr lang="en-US" b="1" dirty="0" smtClean="0"/>
              <a:t>Action Volume </a:t>
            </a:r>
            <a:r>
              <a:rPr lang="en-US" b="1" dirty="0"/>
              <a:t>13, 2020 - Issue 1, 29 Apr </a:t>
            </a:r>
            <a:r>
              <a:rPr lang="en-US" b="1" dirty="0" smtClean="0"/>
              <a:t>2020,  1748403</a:t>
            </a:r>
          </a:p>
          <a:p>
            <a:endParaRPr lang="en-US" b="1" dirty="0"/>
          </a:p>
          <a:p>
            <a:r>
              <a:rPr lang="en-US" b="1" dirty="0" err="1"/>
              <a:t>Tushar</a:t>
            </a:r>
            <a:r>
              <a:rPr lang="en-US" b="1" dirty="0"/>
              <a:t> </a:t>
            </a:r>
            <a:r>
              <a:rPr lang="en-US" b="1" dirty="0" err="1" smtClean="0"/>
              <a:t>Rane</a:t>
            </a:r>
            <a:r>
              <a:rPr lang="en-US" b="1" dirty="0" smtClean="0"/>
              <a:t>, </a:t>
            </a:r>
            <a:r>
              <a:rPr lang="en-US" b="1" dirty="0" err="1" smtClean="0"/>
              <a:t>Tulika</a:t>
            </a:r>
            <a:r>
              <a:rPr lang="en-US" b="1" dirty="0" smtClean="0"/>
              <a:t> </a:t>
            </a:r>
            <a:r>
              <a:rPr lang="en-US" b="1" dirty="0" err="1"/>
              <a:t>Goswami</a:t>
            </a:r>
            <a:r>
              <a:rPr lang="en-US" b="1" dirty="0"/>
              <a:t> </a:t>
            </a:r>
            <a:r>
              <a:rPr lang="en-US" b="1" dirty="0" err="1" smtClean="0"/>
              <a:t>Mahanta</a:t>
            </a:r>
            <a:r>
              <a:rPr lang="en-US" b="1" dirty="0" smtClean="0"/>
              <a:t>, </a:t>
            </a:r>
            <a:r>
              <a:rPr lang="en-US" b="1" dirty="0" err="1" smtClean="0"/>
              <a:t>Manjit</a:t>
            </a:r>
            <a:r>
              <a:rPr lang="en-US" b="1" dirty="0" smtClean="0"/>
              <a:t> Boruah, </a:t>
            </a:r>
            <a:r>
              <a:rPr lang="en-US" b="1" dirty="0" err="1" smtClean="0"/>
              <a:t>Swarnali</a:t>
            </a:r>
            <a:r>
              <a:rPr lang="en-US" b="1" dirty="0" smtClean="0"/>
              <a:t> </a:t>
            </a:r>
            <a:r>
              <a:rPr lang="en-US" b="1" dirty="0" err="1" smtClean="0"/>
              <a:t>Baruah</a:t>
            </a:r>
            <a:r>
              <a:rPr lang="en-US" b="1" dirty="0" smtClean="0"/>
              <a:t>. Epidemiological </a:t>
            </a:r>
            <a:r>
              <a:rPr lang="en-US" b="1" dirty="0"/>
              <a:t>study of maternal death in </a:t>
            </a:r>
            <a:r>
              <a:rPr lang="en-US" b="1" dirty="0" smtClean="0"/>
              <a:t>Assam, Clinical </a:t>
            </a:r>
            <a:r>
              <a:rPr lang="en-US" b="1" dirty="0"/>
              <a:t>Epidemiology and Global Health 7(4</a:t>
            </a:r>
            <a:r>
              <a:rPr lang="en-US" b="1" dirty="0" smtClean="0"/>
              <a:t>),  </a:t>
            </a:r>
            <a:r>
              <a:rPr lang="en-US" b="1" dirty="0"/>
              <a:t>February 2019</a:t>
            </a:r>
          </a:p>
          <a:p>
            <a:endParaRPr lang="en-US" b="1" dirty="0"/>
          </a:p>
          <a:p>
            <a:endParaRPr lang="en-US" b="1" dirty="0"/>
          </a:p>
          <a:p>
            <a:r>
              <a:rPr lang="en-US" b="1" dirty="0" err="1" smtClean="0"/>
              <a:t>Shewli</a:t>
            </a:r>
            <a:r>
              <a:rPr lang="en-US" b="1" dirty="0" smtClean="0"/>
              <a:t> </a:t>
            </a:r>
            <a:r>
              <a:rPr lang="en-US" b="1" dirty="0" err="1" smtClean="0"/>
              <a:t>Shabnam</a:t>
            </a:r>
            <a:r>
              <a:rPr lang="en-IN" b="1" dirty="0" smtClean="0"/>
              <a:t>, </a:t>
            </a:r>
            <a:r>
              <a:rPr lang="en-US" b="1" dirty="0" smtClean="0"/>
              <a:t>Caesarean </a:t>
            </a:r>
            <a:r>
              <a:rPr lang="en-US" b="1" dirty="0"/>
              <a:t>section delivery in India: causes and </a:t>
            </a:r>
            <a:r>
              <a:rPr lang="en-US" b="1" dirty="0" smtClean="0"/>
              <a:t>concerns.</a:t>
            </a:r>
          </a:p>
          <a:p>
            <a:r>
              <a:rPr lang="en-US" b="1" dirty="0" err="1" smtClean="0"/>
              <a:t>Vivek</a:t>
            </a:r>
            <a:r>
              <a:rPr lang="en-US" b="1" dirty="0" smtClean="0"/>
              <a:t> </a:t>
            </a:r>
            <a:r>
              <a:rPr lang="en-US" b="1" dirty="0" err="1"/>
              <a:t>Verma</a:t>
            </a:r>
            <a:r>
              <a:rPr lang="en-US" b="1" dirty="0"/>
              <a:t>, </a:t>
            </a:r>
            <a:r>
              <a:rPr lang="en-US" b="1" dirty="0" err="1"/>
              <a:t>Dilip</a:t>
            </a:r>
            <a:r>
              <a:rPr lang="en-US" b="1" dirty="0"/>
              <a:t> C. </a:t>
            </a:r>
            <a:r>
              <a:rPr lang="en-US" b="1" dirty="0" err="1" smtClean="0"/>
              <a:t>Nath</a:t>
            </a:r>
            <a:r>
              <a:rPr lang="en-US" b="1" dirty="0" smtClean="0"/>
              <a:t>. Prevalence </a:t>
            </a:r>
            <a:r>
              <a:rPr lang="en-US" b="1" dirty="0"/>
              <a:t>of the Caesarean Section in </a:t>
            </a:r>
            <a:r>
              <a:rPr lang="en-US" b="1" dirty="0" smtClean="0"/>
              <a:t>India</a:t>
            </a:r>
            <a:endParaRPr lang="en-US" b="1" dirty="0"/>
          </a:p>
          <a:p>
            <a:r>
              <a:rPr lang="en-US" b="1" dirty="0" err="1" smtClean="0"/>
              <a:t>Pranti</a:t>
            </a:r>
            <a:r>
              <a:rPr lang="en-US" b="1" dirty="0" smtClean="0"/>
              <a:t> </a:t>
            </a:r>
            <a:r>
              <a:rPr lang="en-US" b="1" dirty="0" err="1" smtClean="0"/>
              <a:t>dutta</a:t>
            </a:r>
            <a:r>
              <a:rPr lang="en-US" b="1" dirty="0" smtClean="0"/>
              <a:t>, Maternal </a:t>
            </a:r>
            <a:r>
              <a:rPr lang="en-US" b="1" dirty="0"/>
              <a:t>health and maternal </a:t>
            </a:r>
            <a:r>
              <a:rPr lang="en-US" b="1" dirty="0" err="1" smtClean="0"/>
              <a:t>mortality:A</a:t>
            </a:r>
            <a:r>
              <a:rPr lang="en-US" b="1" dirty="0" smtClean="0"/>
              <a:t> </a:t>
            </a:r>
            <a:r>
              <a:rPr lang="en-US" b="1" dirty="0"/>
              <a:t>study of  four selected districts of Assam</a:t>
            </a:r>
          </a:p>
          <a:p>
            <a:endParaRPr lang="en-US" b="1" dirty="0"/>
          </a:p>
        </p:txBody>
      </p:sp>
    </p:spTree>
    <p:extLst>
      <p:ext uri="{BB962C8B-B14F-4D97-AF65-F5344CB8AC3E}">
        <p14:creationId xmlns:p14="http://schemas.microsoft.com/office/powerpoint/2010/main" val="318091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Rationale </a:t>
            </a:r>
            <a:endParaRPr lang="en-IN" dirty="0"/>
          </a:p>
        </p:txBody>
      </p:sp>
      <p:sp>
        <p:nvSpPr>
          <p:cNvPr id="3" name="Content Placeholder 2"/>
          <p:cNvSpPr>
            <a:spLocks noGrp="1"/>
          </p:cNvSpPr>
          <p:nvPr>
            <p:ph idx="1"/>
          </p:nvPr>
        </p:nvSpPr>
        <p:spPr/>
        <p:txBody>
          <a:bodyPr>
            <a:normAutofit fontScale="77500" lnSpcReduction="20000"/>
          </a:bodyPr>
          <a:lstStyle/>
          <a:p>
            <a:pPr>
              <a:lnSpc>
                <a:spcPct val="107000"/>
              </a:lnSpc>
              <a:spcAft>
                <a:spcPts val="800"/>
              </a:spcAft>
            </a:pPr>
            <a:r>
              <a:rPr lang="en-US" sz="2300" dirty="0" smtClean="0">
                <a:ea typeface="Calibri" panose="020F0502020204030204" pitchFamily="34" charset="0"/>
                <a:cs typeface="Times New Roman" panose="02020603050405020304" pitchFamily="18" charset="0"/>
              </a:rPr>
              <a:t>Assam </a:t>
            </a:r>
            <a:r>
              <a:rPr lang="en-US" sz="2300" dirty="0" smtClean="0"/>
              <a:t>has </a:t>
            </a:r>
            <a:r>
              <a:rPr lang="en-US" sz="2300" dirty="0"/>
              <a:t>over 3 crore population as per the Census 2011 data, has nearly 86% population residing in rural areas and only around 14% population in urban areas. Maternal Mortality Rate (MMR) 300 (as per SRS Bulletin 2011-13) and 215(as per SRS Bulletin 2016-18). Distribution of maternal death as per district has been shown in fig 1(source HMIS</a:t>
            </a:r>
            <a:r>
              <a:rPr lang="en-US" sz="2300" dirty="0" smtClean="0"/>
              <a:t>). Hence, Assam </a:t>
            </a:r>
            <a:r>
              <a:rPr lang="en-US" sz="2300" dirty="0"/>
              <a:t>is purposely selected for this study </a:t>
            </a:r>
            <a:endParaRPr lang="en-US" sz="2300" dirty="0" smtClean="0"/>
          </a:p>
          <a:p>
            <a:r>
              <a:rPr lang="en-US" sz="2300" dirty="0" smtClean="0"/>
              <a:t>Acc.  to WHO The </a:t>
            </a:r>
            <a:r>
              <a:rPr lang="en-US" sz="2300" dirty="0"/>
              <a:t>major complications that account for nearly 75% of all maternal deaths are </a:t>
            </a:r>
            <a:r>
              <a:rPr lang="en-US" sz="2300" dirty="0" smtClean="0"/>
              <a:t>:</a:t>
            </a:r>
            <a:endParaRPr lang="en-US" sz="2300" dirty="0"/>
          </a:p>
          <a:p>
            <a:pPr marL="457200" indent="-457200">
              <a:buFont typeface="+mj-lt"/>
              <a:buAutoNum type="arabicPeriod"/>
            </a:pPr>
            <a:r>
              <a:rPr lang="en-US" sz="2300" dirty="0"/>
              <a:t> </a:t>
            </a:r>
            <a:r>
              <a:rPr lang="en-US" sz="2300" dirty="0" smtClean="0"/>
              <a:t>severe </a:t>
            </a:r>
            <a:r>
              <a:rPr lang="en-US" sz="2300" dirty="0"/>
              <a:t>bleeding (mostly bleeding after childbirth</a:t>
            </a:r>
            <a:r>
              <a:rPr lang="en-US" sz="2300" dirty="0" smtClean="0"/>
              <a:t>)</a:t>
            </a:r>
            <a:endParaRPr lang="en-US" sz="2300" dirty="0"/>
          </a:p>
          <a:p>
            <a:pPr marL="514350" indent="-514350">
              <a:buFont typeface="+mj-lt"/>
              <a:buAutoNum type="arabicPeriod"/>
            </a:pPr>
            <a:r>
              <a:rPr lang="en-US" sz="2300" dirty="0"/>
              <a:t>infections (usually after childbirth)</a:t>
            </a:r>
          </a:p>
          <a:p>
            <a:pPr marL="514350" indent="-514350">
              <a:buFont typeface="+mj-lt"/>
              <a:buAutoNum type="arabicPeriod"/>
            </a:pPr>
            <a:r>
              <a:rPr lang="en-US" sz="2300" dirty="0"/>
              <a:t>high blood pressure during pregnancy (pre-eclampsia and eclampsia)</a:t>
            </a:r>
          </a:p>
          <a:p>
            <a:pPr marL="514350" indent="-514350">
              <a:buFont typeface="+mj-lt"/>
              <a:buAutoNum type="arabicPeriod"/>
            </a:pPr>
            <a:r>
              <a:rPr lang="en-US" sz="2300" dirty="0"/>
              <a:t>complications from delivery</a:t>
            </a:r>
          </a:p>
          <a:p>
            <a:pPr marL="514350" indent="-514350">
              <a:buFont typeface="+mj-lt"/>
              <a:buAutoNum type="arabicPeriod"/>
            </a:pPr>
            <a:r>
              <a:rPr lang="en-US" sz="2300" dirty="0"/>
              <a:t>unsafe abortion.</a:t>
            </a:r>
          </a:p>
          <a:p>
            <a:pPr>
              <a:lnSpc>
                <a:spcPct val="107000"/>
              </a:lnSpc>
              <a:spcAft>
                <a:spcPts val="800"/>
              </a:spcAft>
            </a:pPr>
            <a:r>
              <a:rPr lang="en-US" sz="2300" dirty="0" smtClean="0"/>
              <a:t>Most of these complications develop during pregnancy and most are preventable or treatable.</a:t>
            </a:r>
            <a:endParaRPr lang="en-IN" sz="2300" dirty="0"/>
          </a:p>
          <a:p>
            <a:pPr marL="0" indent="0">
              <a:buNone/>
            </a:pPr>
            <a:endParaRPr lang="en-IN" dirty="0"/>
          </a:p>
        </p:txBody>
      </p:sp>
    </p:spTree>
    <p:extLst>
      <p:ext uri="{BB962C8B-B14F-4D97-AF65-F5344CB8AC3E}">
        <p14:creationId xmlns:p14="http://schemas.microsoft.com/office/powerpoint/2010/main" val="120760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214204" y="369189"/>
            <a:ext cx="9818558" cy="2943637"/>
          </a:xfrm>
          <a:prstGeom prst="rect">
            <a:avLst/>
          </a:prstGeom>
        </p:spPr>
      </p:pic>
      <p:pic>
        <p:nvPicPr>
          <p:cNvPr id="5" name="Picture 4"/>
          <p:cNvPicPr/>
          <p:nvPr/>
        </p:nvPicPr>
        <p:blipFill>
          <a:blip r:embed="rId3"/>
          <a:stretch>
            <a:fillRect/>
          </a:stretch>
        </p:blipFill>
        <p:spPr>
          <a:xfrm>
            <a:off x="1118547" y="3646815"/>
            <a:ext cx="3059430" cy="2382520"/>
          </a:xfrm>
          <a:prstGeom prst="rect">
            <a:avLst/>
          </a:prstGeom>
        </p:spPr>
      </p:pic>
      <p:pic>
        <p:nvPicPr>
          <p:cNvPr id="6" name="Picture 5"/>
          <p:cNvPicPr/>
          <p:nvPr/>
        </p:nvPicPr>
        <p:blipFill>
          <a:blip r:embed="rId4"/>
          <a:stretch>
            <a:fillRect/>
          </a:stretch>
        </p:blipFill>
        <p:spPr>
          <a:xfrm>
            <a:off x="7781638" y="3690131"/>
            <a:ext cx="3254375" cy="2355850"/>
          </a:xfrm>
          <a:prstGeom prst="rect">
            <a:avLst/>
          </a:prstGeom>
        </p:spPr>
      </p:pic>
      <p:pic>
        <p:nvPicPr>
          <p:cNvPr id="7" name="table"/>
          <p:cNvPicPr/>
          <p:nvPr/>
        </p:nvPicPr>
        <p:blipFill>
          <a:blip r:embed="rId5"/>
          <a:stretch>
            <a:fillRect/>
          </a:stretch>
        </p:blipFill>
        <p:spPr>
          <a:xfrm>
            <a:off x="1258410" y="5423202"/>
            <a:ext cx="1574732" cy="1434798"/>
          </a:xfrm>
          <a:prstGeom prst="rect">
            <a:avLst/>
          </a:prstGeom>
        </p:spPr>
      </p:pic>
      <p:pic>
        <p:nvPicPr>
          <p:cNvPr id="8" name="table"/>
          <p:cNvPicPr/>
          <p:nvPr/>
        </p:nvPicPr>
        <p:blipFill>
          <a:blip r:embed="rId6"/>
          <a:stretch>
            <a:fillRect/>
          </a:stretch>
        </p:blipFill>
        <p:spPr>
          <a:xfrm>
            <a:off x="7961713" y="5859295"/>
            <a:ext cx="1766903" cy="998705"/>
          </a:xfrm>
          <a:prstGeom prst="rect">
            <a:avLst/>
          </a:prstGeom>
        </p:spPr>
      </p:pic>
      <p:sp>
        <p:nvSpPr>
          <p:cNvPr id="9" name="Rectangle 8"/>
          <p:cNvSpPr/>
          <p:nvPr/>
        </p:nvSpPr>
        <p:spPr>
          <a:xfrm>
            <a:off x="6225915" y="3825362"/>
            <a:ext cx="1494020" cy="1384995"/>
          </a:xfrm>
          <a:prstGeom prst="rect">
            <a:avLst/>
          </a:prstGeom>
        </p:spPr>
        <p:txBody>
          <a:bodyPr wrap="square">
            <a:spAutoFit/>
          </a:bodyPr>
          <a:lstStyle/>
          <a:p>
            <a:pPr fontAlgn="b">
              <a:spcAft>
                <a:spcPts val="0"/>
              </a:spcAft>
            </a:pPr>
            <a:r>
              <a:rPr lang="en-US" sz="1200" b="1" dirty="0">
                <a:solidFill>
                  <a:srgbClr val="000000"/>
                </a:solidFill>
                <a:latin typeface="Calibri" panose="020F0502020204030204" pitchFamily="34" charset="0"/>
                <a:ea typeface="Arial" panose="020B0604020202020204" pitchFamily="34" charset="0"/>
                <a:cs typeface="Arial" panose="020B0604020202020204" pitchFamily="34" charset="0"/>
              </a:rPr>
              <a:t>% C-sections conducted at Private facilities to Deliveries conducted at private facilities (2019-2020)</a:t>
            </a:r>
            <a:endParaRPr lang="en-IN" sz="1200" dirty="0">
              <a:latin typeface="Times New Roman" panose="02020603050405020304" pitchFamily="18" charset="0"/>
              <a:ea typeface="Times New Roman" panose="02020603050405020304" pitchFamily="18" charset="0"/>
            </a:endParaRPr>
          </a:p>
        </p:txBody>
      </p:sp>
      <p:sp>
        <p:nvSpPr>
          <p:cNvPr id="10" name="Rectangle 9"/>
          <p:cNvSpPr/>
          <p:nvPr/>
        </p:nvSpPr>
        <p:spPr>
          <a:xfrm>
            <a:off x="4232223" y="3835980"/>
            <a:ext cx="1524001" cy="1475660"/>
          </a:xfrm>
          <a:prstGeom prst="rect">
            <a:avLst/>
          </a:prstGeom>
        </p:spPr>
        <p:txBody>
          <a:bodyPr wrap="square">
            <a:spAutoFit/>
          </a:bodyPr>
          <a:lstStyle/>
          <a:p>
            <a:pPr>
              <a:lnSpc>
                <a:spcPct val="107000"/>
              </a:lnSpc>
              <a:spcAft>
                <a:spcPts val="800"/>
              </a:spcAft>
            </a:pPr>
            <a:r>
              <a:rPr lang="en-IN" sz="1200" b="1" dirty="0">
                <a:latin typeface="Times New Roman" panose="02020603050405020304" pitchFamily="18" charset="0"/>
                <a:ea typeface="Calibri" panose="020F0502020204030204" pitchFamily="34" charset="0"/>
                <a:cs typeface="Times New Roman" panose="02020603050405020304" pitchFamily="18" charset="0"/>
              </a:rPr>
              <a:t>% C-sections conducted at public facilities to Deliveries conducted at public facilities (2019-2020)</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42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Although overall increase in Caesarean delivery has been seen but state like Assam where majority of population (86%) live in rural areas, especially tea plantation communities (6 million people (approx.) which is around 20% of total population of Assam) and boat communities where situation is much worse and access to sexual and reproductive resources is scarce. Which in turn leads to poor maternal health. There is need to study the parameters which contributes in increasing Maternal and child deaths, hence the study aims to find the social barriers that limit the access of caesarean delivery to women in Assam.</a:t>
            </a:r>
            <a:endParaRPr lang="en-IN" dirty="0"/>
          </a:p>
        </p:txBody>
      </p:sp>
    </p:spTree>
    <p:extLst>
      <p:ext uri="{BB962C8B-B14F-4D97-AF65-F5344CB8AC3E}">
        <p14:creationId xmlns:p14="http://schemas.microsoft.com/office/powerpoint/2010/main" val="317795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a:t>
            </a:r>
            <a:endParaRPr lang="en-IN" dirty="0"/>
          </a:p>
        </p:txBody>
      </p:sp>
      <p:sp>
        <p:nvSpPr>
          <p:cNvPr id="3" name="Content Placeholder 2"/>
          <p:cNvSpPr>
            <a:spLocks noGrp="1"/>
          </p:cNvSpPr>
          <p:nvPr>
            <p:ph idx="1"/>
          </p:nvPr>
        </p:nvSpPr>
        <p:spPr/>
        <p:txBody>
          <a:bodyPr/>
          <a:lstStyle/>
          <a:p>
            <a:endParaRPr lang="en-IN" dirty="0" smtClean="0"/>
          </a:p>
          <a:p>
            <a:r>
              <a:rPr lang="en-IN" dirty="0"/>
              <a:t>As per WHO, the most causes of maternal deaths are preventable</a:t>
            </a:r>
          </a:p>
          <a:p>
            <a:r>
              <a:rPr lang="en-IN" dirty="0" smtClean="0"/>
              <a:t>Questions: Are there any social barriers that limit access to emergency obstetric care(caesarean delivery) when needed and hinders preventing maternal deaths during </a:t>
            </a:r>
            <a:r>
              <a:rPr lang="en-IN" dirty="0" err="1" smtClean="0"/>
              <a:t>labor</a:t>
            </a:r>
            <a:r>
              <a:rPr lang="en-IN" dirty="0" smtClean="0"/>
              <a:t>? If yes what are they</a:t>
            </a:r>
            <a:r>
              <a:rPr lang="en-IN" dirty="0"/>
              <a:t>? </a:t>
            </a:r>
            <a:endParaRPr lang="en-IN" dirty="0" smtClean="0"/>
          </a:p>
          <a:p>
            <a:r>
              <a:rPr lang="en-IN" dirty="0" smtClean="0"/>
              <a:t>1) To identify and address the social barriers that limit access to caesarean delivery in Assam.</a:t>
            </a:r>
          </a:p>
          <a:p>
            <a:r>
              <a:rPr lang="en-IN" dirty="0" smtClean="0"/>
              <a:t>2) To define possible solutions to improve the maternal and child health.</a:t>
            </a:r>
          </a:p>
          <a:p>
            <a:endParaRPr lang="en-IN" dirty="0"/>
          </a:p>
        </p:txBody>
      </p:sp>
    </p:spTree>
    <p:extLst>
      <p:ext uri="{BB962C8B-B14F-4D97-AF65-F5344CB8AC3E}">
        <p14:creationId xmlns:p14="http://schemas.microsoft.com/office/powerpoint/2010/main" val="3274352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0"/>
            <a:ext cx="8054413" cy="1325563"/>
          </a:xfrm>
        </p:spPr>
        <p:txBody>
          <a:bodyPr/>
          <a:lstStyle/>
          <a:p>
            <a:r>
              <a:rPr lang="en-IN" dirty="0" smtClean="0"/>
              <a:t>Methodology </a:t>
            </a:r>
            <a:endParaRPr lang="en-IN" dirty="0"/>
          </a:p>
        </p:txBody>
      </p:sp>
      <p:sp>
        <p:nvSpPr>
          <p:cNvPr id="3" name="Content Placeholder 2"/>
          <p:cNvSpPr>
            <a:spLocks noGrp="1"/>
          </p:cNvSpPr>
          <p:nvPr>
            <p:ph idx="1"/>
          </p:nvPr>
        </p:nvSpPr>
        <p:spPr>
          <a:xfrm>
            <a:off x="930715" y="1282724"/>
            <a:ext cx="9571030" cy="5575276"/>
          </a:xfrm>
        </p:spPr>
        <p:txBody>
          <a:bodyPr>
            <a:normAutofit/>
          </a:bodyPr>
          <a:lstStyle/>
          <a:p>
            <a:pPr marL="0" indent="0">
              <a:buNone/>
            </a:pPr>
            <a:r>
              <a:rPr lang="en-IN" sz="2300" b="1" u="sng" dirty="0" smtClean="0"/>
              <a:t>Literature review</a:t>
            </a:r>
          </a:p>
          <a:p>
            <a:pPr marL="0" indent="0">
              <a:buNone/>
            </a:pPr>
            <a:r>
              <a:rPr lang="en-IN" sz="2300" b="1" dirty="0" smtClean="0"/>
              <a:t>For </a:t>
            </a:r>
            <a:r>
              <a:rPr lang="en-IN" sz="2300" b="1" dirty="0"/>
              <a:t>qualitative data:</a:t>
            </a:r>
            <a:endParaRPr lang="en-IN" sz="2300" dirty="0"/>
          </a:p>
          <a:p>
            <a:pPr marL="0" indent="0">
              <a:buNone/>
            </a:pPr>
            <a:r>
              <a:rPr lang="en-IN" sz="2300" dirty="0"/>
              <a:t>Relevant policy and program documents related to the C-section were reviewed, sources for information are:</a:t>
            </a:r>
          </a:p>
          <a:p>
            <a:pPr marL="0" indent="0">
              <a:buNone/>
            </a:pPr>
            <a:r>
              <a:rPr lang="en-IN" sz="2300" dirty="0"/>
              <a:t>•	</a:t>
            </a:r>
            <a:r>
              <a:rPr lang="en-IN" sz="2300" dirty="0" err="1"/>
              <a:t>Govt</a:t>
            </a:r>
            <a:r>
              <a:rPr lang="en-IN" sz="2300" dirty="0"/>
              <a:t> websites (MOHFW, NHM, NITI </a:t>
            </a:r>
            <a:r>
              <a:rPr lang="en-IN" sz="2300" dirty="0" err="1"/>
              <a:t>Aayog</a:t>
            </a:r>
            <a:r>
              <a:rPr lang="en-IN" sz="2300" dirty="0"/>
              <a:t>, State </a:t>
            </a:r>
            <a:r>
              <a:rPr lang="en-IN" sz="2300" dirty="0" err="1"/>
              <a:t>DoH</a:t>
            </a:r>
            <a:r>
              <a:rPr lang="en-IN" sz="2300" dirty="0"/>
              <a:t> websites)</a:t>
            </a:r>
          </a:p>
          <a:p>
            <a:pPr marL="0" indent="0">
              <a:buNone/>
            </a:pPr>
            <a:r>
              <a:rPr lang="en-IN" sz="2300" dirty="0"/>
              <a:t>•	Scientific databases: (</a:t>
            </a:r>
            <a:r>
              <a:rPr lang="en-IN" sz="2300" dirty="0" err="1"/>
              <a:t>i</a:t>
            </a:r>
            <a:r>
              <a:rPr lang="en-IN" sz="2300" dirty="0"/>
              <a:t>) PubMed, (ii) NCBI, (iii) </a:t>
            </a:r>
            <a:r>
              <a:rPr lang="en-IN" sz="2300" dirty="0" err="1"/>
              <a:t>Researchgate</a:t>
            </a:r>
            <a:endParaRPr lang="en-IN" sz="2300" dirty="0"/>
          </a:p>
          <a:p>
            <a:pPr marL="0" indent="0">
              <a:buNone/>
            </a:pPr>
            <a:r>
              <a:rPr lang="en-IN" sz="2300" dirty="0"/>
              <a:t>•	Other sources for published literature: Bibliography, subject-specific key journals/ reports and development partners’ websites, free-hand web-search</a:t>
            </a:r>
          </a:p>
          <a:p>
            <a:pPr marL="0" indent="0">
              <a:buNone/>
            </a:pPr>
            <a:r>
              <a:rPr lang="en-IN" sz="2300" dirty="0"/>
              <a:t>Secondary data has been reviewed from NFHS, HMIS and available literature</a:t>
            </a:r>
          </a:p>
          <a:p>
            <a:pPr marL="0" indent="0">
              <a:buNone/>
            </a:pPr>
            <a:r>
              <a:rPr lang="en-IN" sz="2300" dirty="0"/>
              <a:t>KEY WORDS: caesarean delivery, social barriers, Emergency obstetric care, maternal mortality, Tea garden population</a:t>
            </a:r>
          </a:p>
          <a:p>
            <a:pPr marL="0" indent="0">
              <a:buNone/>
            </a:pPr>
            <a:endParaRPr lang="en-IN" b="1" u="sng" dirty="0" smtClean="0"/>
          </a:p>
        </p:txBody>
      </p:sp>
    </p:spTree>
    <p:extLst>
      <p:ext uri="{BB962C8B-B14F-4D97-AF65-F5344CB8AC3E}">
        <p14:creationId xmlns:p14="http://schemas.microsoft.com/office/powerpoint/2010/main" val="143562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912091" y="514062"/>
            <a:ext cx="10515600" cy="600681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t>Data collection:</a:t>
            </a:r>
          </a:p>
          <a:p>
            <a:pPr marL="0" indent="0">
              <a:buNone/>
            </a:pPr>
            <a:r>
              <a:rPr lang="en-US" sz="4800" dirty="0"/>
              <a:t>For quantitative data:</a:t>
            </a:r>
          </a:p>
          <a:p>
            <a:pPr marL="0" indent="0">
              <a:buNone/>
            </a:pPr>
            <a:r>
              <a:rPr lang="en-US" sz="4800" dirty="0"/>
              <a:t>Secondary data is used for this study</a:t>
            </a:r>
          </a:p>
          <a:p>
            <a:pPr marL="0" indent="0">
              <a:buNone/>
            </a:pPr>
            <a:r>
              <a:rPr lang="en-US" sz="4800" dirty="0"/>
              <a:t>Data-sets for the study is collected from “THE DHS PROGRAM DEMOGRAPHY AND HEALTH SURVEYS” for KIDS RECODE India-2015-2016.</a:t>
            </a:r>
          </a:p>
          <a:p>
            <a:pPr marL="0" indent="0">
              <a:buNone/>
            </a:pPr>
            <a:r>
              <a:rPr lang="en-US" sz="4800" b="1" dirty="0"/>
              <a:t>Inclusion and exclusion criteria:</a:t>
            </a:r>
          </a:p>
          <a:p>
            <a:pPr marL="0" indent="0">
              <a:buNone/>
            </a:pPr>
            <a:r>
              <a:rPr lang="en-US" sz="4800" dirty="0"/>
              <a:t>1) Cases of births happened in last 5 years to women of only Assam state were taken from the datasets of India; rest were excluded</a:t>
            </a:r>
          </a:p>
          <a:p>
            <a:pPr marL="0" indent="0">
              <a:buNone/>
            </a:pPr>
            <a:r>
              <a:rPr lang="en-US" sz="4800" dirty="0"/>
              <a:t>Data of Assam state was filtered and extracted out of the dataset.</a:t>
            </a:r>
          </a:p>
          <a:p>
            <a:pPr marL="0" indent="0">
              <a:buNone/>
            </a:pPr>
            <a:r>
              <a:rPr lang="en-US" sz="4800" dirty="0"/>
              <a:t>Data cleaning and filtering, calculation and analysis for Assam state was done using IBM SPSS</a:t>
            </a:r>
          </a:p>
          <a:p>
            <a:pPr marL="0" indent="0">
              <a:buNone/>
            </a:pPr>
            <a:r>
              <a:rPr lang="en-US" sz="4800" dirty="0"/>
              <a:t>Analysis is done on IBM SPSS, cross tabs was done for various variables and chi square test done for significance testing.</a:t>
            </a:r>
          </a:p>
          <a:p>
            <a:pPr marL="0" indent="0">
              <a:buNone/>
            </a:pPr>
            <a:endParaRPr lang="en-US" sz="4800" b="1" dirty="0" smtClean="0"/>
          </a:p>
          <a:p>
            <a:pPr marL="0" indent="0">
              <a:buNone/>
            </a:pPr>
            <a:r>
              <a:rPr lang="en-US" sz="4800" b="1" dirty="0" smtClean="0"/>
              <a:t>Sample </a:t>
            </a:r>
            <a:r>
              <a:rPr lang="en-US" sz="4800" b="1" dirty="0"/>
              <a:t>size:</a:t>
            </a:r>
          </a:p>
          <a:p>
            <a:pPr marL="0" indent="0">
              <a:buNone/>
            </a:pPr>
            <a:r>
              <a:rPr lang="en-US" sz="4800" dirty="0"/>
              <a:t>Total no. recorded cases of births in last 5 years in Assam were recorded to be 10309</a:t>
            </a:r>
          </a:p>
          <a:p>
            <a:pPr marL="0" indent="0">
              <a:buNone/>
            </a:pPr>
            <a:endParaRPr lang="en-US" sz="4800" dirty="0"/>
          </a:p>
          <a:p>
            <a:pPr marL="0" indent="0">
              <a:buNone/>
            </a:pPr>
            <a:r>
              <a:rPr lang="en-US" sz="4800" b="1" dirty="0"/>
              <a:t>Variable considered:</a:t>
            </a:r>
          </a:p>
          <a:p>
            <a:pPr marL="0" indent="0">
              <a:buNone/>
            </a:pPr>
            <a:r>
              <a:rPr lang="en-US" sz="4800" dirty="0"/>
              <a:t>Religion; Education status; Type of place of resident; Wealth index; respondent’s occupation(grouped); respondents’ mother tongue; respondent’s caste and tribe- for women who had delivery by caesarean section.</a:t>
            </a:r>
          </a:p>
          <a:p>
            <a:pPr marL="0" indent="0">
              <a:buFont typeface="Arial" panose="020B0604020202020204" pitchFamily="34" charset="0"/>
              <a:buNone/>
            </a:pPr>
            <a:r>
              <a:rPr lang="en-IN" sz="4800" dirty="0" smtClean="0"/>
              <a:t> </a:t>
            </a:r>
          </a:p>
        </p:txBody>
      </p:sp>
    </p:spTree>
    <p:extLst>
      <p:ext uri="{BB962C8B-B14F-4D97-AF65-F5344CB8AC3E}">
        <p14:creationId xmlns:p14="http://schemas.microsoft.com/office/powerpoint/2010/main" val="707251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Ethical consideration</a:t>
            </a:r>
            <a:endParaRPr lang="en-IN" dirty="0"/>
          </a:p>
        </p:txBody>
      </p:sp>
      <p:sp>
        <p:nvSpPr>
          <p:cNvPr id="3" name="Content Placeholder 2"/>
          <p:cNvSpPr>
            <a:spLocks noGrp="1"/>
          </p:cNvSpPr>
          <p:nvPr>
            <p:ph idx="1"/>
          </p:nvPr>
        </p:nvSpPr>
        <p:spPr>
          <a:xfrm>
            <a:off x="838200" y="1825625"/>
            <a:ext cx="9912927" cy="4351338"/>
          </a:xfrm>
        </p:spPr>
        <p:txBody>
          <a:bodyPr/>
          <a:lstStyle/>
          <a:p>
            <a:pPr marL="0" indent="0">
              <a:buNone/>
            </a:pPr>
            <a:r>
              <a:rPr lang="en-US" dirty="0"/>
              <a:t>D</a:t>
            </a:r>
            <a:r>
              <a:rPr lang="en-US" dirty="0" smtClean="0"/>
              <a:t>ata used for study is available on public domain; registration was done for accessing DHS datasets.</a:t>
            </a:r>
            <a:endParaRPr lang="en-IN" dirty="0"/>
          </a:p>
        </p:txBody>
      </p:sp>
    </p:spTree>
    <p:extLst>
      <p:ext uri="{BB962C8B-B14F-4D97-AF65-F5344CB8AC3E}">
        <p14:creationId xmlns:p14="http://schemas.microsoft.com/office/powerpoint/2010/main" val="4032617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507</TotalTime>
  <Words>2706</Words>
  <Application>Microsoft Office PowerPoint</Application>
  <PresentationFormat>Widescreen</PresentationFormat>
  <Paragraphs>228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Roboto</vt:lpstr>
      <vt:lpstr>Times New Roman</vt:lpstr>
      <vt:lpstr>Tw Cen MT</vt:lpstr>
      <vt:lpstr>Tw Cen MT Condensed</vt:lpstr>
      <vt:lpstr>Wingdings 3</vt:lpstr>
      <vt:lpstr>Integral</vt:lpstr>
      <vt:lpstr>Social barriers in accessing caesarean delivery by women in Assam- A descriptive study</vt:lpstr>
      <vt:lpstr>Introduction  </vt:lpstr>
      <vt:lpstr>Rationale </vt:lpstr>
      <vt:lpstr>PowerPoint Presentation</vt:lpstr>
      <vt:lpstr>PowerPoint Presentation</vt:lpstr>
      <vt:lpstr>objectives</vt:lpstr>
      <vt:lpstr>Methodology </vt:lpstr>
      <vt:lpstr>PowerPoint Presentation</vt:lpstr>
      <vt:lpstr>Ethical consideration</vt:lpstr>
      <vt:lpstr>Results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Way forward</vt:lpstr>
      <vt:lpstr>PowerPoint Presentation</vt:lpstr>
      <vt:lpstr>references</vt:lpstr>
    </vt:vector>
  </TitlesOfParts>
  <Company>ENGENDERHEALTH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Aman Chugh</dc:creator>
  <cp:lastModifiedBy>Aman Chugh</cp:lastModifiedBy>
  <cp:revision>54</cp:revision>
  <dcterms:created xsi:type="dcterms:W3CDTF">2021-06-09T14:27:31Z</dcterms:created>
  <dcterms:modified xsi:type="dcterms:W3CDTF">2021-06-30T07:21:13Z</dcterms:modified>
</cp:coreProperties>
</file>