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60" r:id="rId5"/>
    <p:sldId id="264" r:id="rId6"/>
    <p:sldId id="261" r:id="rId7"/>
    <p:sldId id="265" r:id="rId8"/>
    <p:sldId id="267" r:id="rId9"/>
    <p:sldId id="269" r:id="rId10"/>
    <p:sldId id="271" r:id="rId11"/>
    <p:sldId id="272" r:id="rId12"/>
    <p:sldId id="263" r:id="rId13"/>
    <p:sldId id="274" r:id="rId14"/>
    <p:sldId id="273" r:id="rId15"/>
  </p:sldIdLst>
  <p:sldSz cx="12192000" cy="6858000"/>
  <p:notesSz cx="6858000" cy="9144000"/>
  <p:defaultTextStyle>
    <a:defPPr>
      <a:defRPr lang="en-GB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EA62262-FB87-447D-B7E1-86DC17B6068E}" v="9123" dt="2021-06-09T16:35:52.844"/>
    <p1510:client id="{60C5F696-5108-4276-8214-43249A9425D0}" v="240" dt="2021-06-09T07:00:11.850"/>
    <p1510:client id="{872FDB2C-0A07-45B5-B054-27C7BD03E10A}" v="98" dt="2021-06-10T06:10:25.619"/>
    <p1510:client id="{D89BB11A-7F3E-4B1B-A10D-45575BE2EF5C}" v="3" dt="2021-06-09T05:17:40.51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09/06/2021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09/06/2021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09/06/2021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09/06/2021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09/06/2021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09/06/2021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09/06/2021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09/06/2021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09/06/2021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09/06/2021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09/06/2021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GB" smtClean="0"/>
              <a:t>09/06/2021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GB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b="1">
                <a:ea typeface="+mj-lt"/>
                <a:cs typeface="+mj-lt"/>
              </a:rPr>
              <a:t>TELECONSULTATION FOR COVID-19: OPPORTUNITIES AND CHALLENGES for PHYSICIANS</a:t>
            </a:r>
            <a:endParaRPr lang="en-US" b="1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 lnSpcReduction="10000"/>
          </a:bodyPr>
          <a:lstStyle/>
          <a:p>
            <a:r>
              <a:rPr lang="en-GB" dirty="0">
                <a:cs typeface="Calibri"/>
              </a:rPr>
              <a:t>By Dr Fathima Rashid Sheikh</a:t>
            </a:r>
          </a:p>
          <a:p>
            <a:r>
              <a:rPr lang="en-GB" dirty="0">
                <a:cs typeface="Calibri"/>
              </a:rPr>
              <a:t>PG/19/030</a:t>
            </a:r>
          </a:p>
          <a:p>
            <a:r>
              <a:rPr lang="en-GB">
                <a:cs typeface="Calibri"/>
              </a:rPr>
              <a:t>Under guidance of  Dr PREETHA GS</a:t>
            </a:r>
          </a:p>
          <a:p>
            <a:r>
              <a:rPr lang="en-GB">
                <a:cs typeface="Calibri"/>
              </a:rPr>
              <a:t>IIHMR ,NEW DELHI</a:t>
            </a:r>
            <a:endParaRPr lang="en-GB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3">
            <a:extLst>
              <a:ext uri="{FF2B5EF4-FFF2-40B4-BE49-F238E27FC236}">
                <a16:creationId xmlns:a16="http://schemas.microsoft.com/office/drawing/2014/main" id="{2B566528-1B12-4246-9431-5C2D7D0811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32" name="Group 35">
            <a:extLst>
              <a:ext uri="{FF2B5EF4-FFF2-40B4-BE49-F238E27FC236}">
                <a16:creationId xmlns:a16="http://schemas.microsoft.com/office/drawing/2014/main" id="{828A5161-06F1-46CF-8AD7-844680A59E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4601497"/>
            <a:ext cx="1014060" cy="2017580"/>
            <a:chOff x="0" y="4601497"/>
            <a:chExt cx="1014060" cy="2017580"/>
          </a:xfrm>
        </p:grpSpPr>
        <p:sp>
          <p:nvSpPr>
            <p:cNvPr id="37" name="Isosceles Triangle 36">
              <a:extLst>
                <a:ext uri="{FF2B5EF4-FFF2-40B4-BE49-F238E27FC236}">
                  <a16:creationId xmlns:a16="http://schemas.microsoft.com/office/drawing/2014/main" id="{D3F51FEB-38FB-4F6C-9F7B-2F2AFAB654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-501760" y="5103257"/>
              <a:ext cx="2017580" cy="1014060"/>
            </a:xfrm>
            <a:prstGeom prst="triangle">
              <a:avLst>
                <a:gd name="adj" fmla="val 50000"/>
              </a:avLst>
            </a:prstGeom>
            <a:solidFill>
              <a:schemeClr val="accent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Rectangle 37">
              <a:extLst>
                <a:ext uri="{FF2B5EF4-FFF2-40B4-BE49-F238E27FC236}">
                  <a16:creationId xmlns:a16="http://schemas.microsoft.com/office/drawing/2014/main" id="{1E547BA6-BAE0-43BB-A7CA-60F69CE252F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700000">
              <a:off x="427916" y="5728708"/>
              <a:ext cx="485578" cy="485578"/>
            </a:xfrm>
            <a:prstGeom prst="rect">
              <a:avLst/>
            </a:prstGeom>
            <a:solidFill>
              <a:schemeClr val="accent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5" name="Picture 5" descr="Chart, bar chart&#10;&#10;Description automatically generated">
            <a:extLst>
              <a:ext uri="{FF2B5EF4-FFF2-40B4-BE49-F238E27FC236}">
                <a16:creationId xmlns:a16="http://schemas.microsoft.com/office/drawing/2014/main" id="{E3F6A29B-121F-460E-9DF1-5D108136DF1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5245" y="371314"/>
            <a:ext cx="10422644" cy="6480735"/>
          </a:xfrm>
          <a:prstGeom prst="rect">
            <a:avLst/>
          </a:prstGeom>
        </p:spPr>
      </p:pic>
      <p:grpSp>
        <p:nvGrpSpPr>
          <p:cNvPr id="40" name="Group 39">
            <a:extLst>
              <a:ext uri="{FF2B5EF4-FFF2-40B4-BE49-F238E27FC236}">
                <a16:creationId xmlns:a16="http://schemas.microsoft.com/office/drawing/2014/main" id="{5995D10D-E9C9-47DB-AE7E-801FEF38F5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219290" y="1"/>
            <a:ext cx="972709" cy="1935307"/>
            <a:chOff x="10918968" y="713127"/>
            <a:chExt cx="1273032" cy="2532832"/>
          </a:xfrm>
        </p:grpSpPr>
        <p:sp>
          <p:nvSpPr>
            <p:cNvPr id="41" name="Rectangle 40">
              <a:extLst>
                <a:ext uri="{FF2B5EF4-FFF2-40B4-BE49-F238E27FC236}">
                  <a16:creationId xmlns:a16="http://schemas.microsoft.com/office/drawing/2014/main" id="{CC1A72C6-3DE4-4EC3-9AD5-9E0D40D8CE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700000">
              <a:off x="11052629" y="2120024"/>
              <a:ext cx="645368" cy="645368"/>
            </a:xfrm>
            <a:prstGeom prst="rect">
              <a:avLst/>
            </a:prstGeom>
            <a:solidFill>
              <a:schemeClr val="accent4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Isosceles Triangle 41">
              <a:extLst>
                <a:ext uri="{FF2B5EF4-FFF2-40B4-BE49-F238E27FC236}">
                  <a16:creationId xmlns:a16="http://schemas.microsoft.com/office/drawing/2014/main" id="{0B0DA1F1-C391-4EDF-9FE0-23E86E13776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10289068" y="1343027"/>
              <a:ext cx="2532832" cy="1273032"/>
            </a:xfrm>
            <a:prstGeom prst="triangle">
              <a:avLst>
                <a:gd name="adj" fmla="val 50000"/>
              </a:avLst>
            </a:prstGeom>
            <a:solidFill>
              <a:schemeClr val="accent4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42111192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FCBBC20-92B2-4434-9AC6-9D9D719631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en-GB" b="1" u="sng">
                <a:solidFill>
                  <a:srgbClr val="FFFFFF"/>
                </a:solidFill>
                <a:cs typeface="Calibri Light"/>
              </a:rPr>
              <a:t>CONCLUSION</a:t>
            </a:r>
            <a:endParaRPr lang="en-GB" b="1" u="sng">
              <a:solidFill>
                <a:srgbClr val="FFFFFF"/>
              </a:solidFill>
            </a:endParaRPr>
          </a:p>
        </p:txBody>
      </p:sp>
      <p:sp>
        <p:nvSpPr>
          <p:cNvPr id="21" name="Arc 20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1C14FC-8529-4603-A5EA-ABCB6766E0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73760"/>
            <a:ext cx="6906491" cy="68508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342900" indent="-342900">
              <a:buAutoNum type="arabicPeriod"/>
            </a:pPr>
            <a:r>
              <a:rPr lang="en-GB" sz="1800" b="1">
                <a:cs typeface="Calibri"/>
              </a:rPr>
              <a:t>Technical challenges</a:t>
            </a:r>
            <a:endParaRPr lang="en-GB" sz="1800" b="1" dirty="0">
              <a:cs typeface="Calibri"/>
            </a:endParaRPr>
          </a:p>
          <a:p>
            <a:r>
              <a:rPr lang="en-GB" sz="1800" dirty="0">
                <a:cs typeface="Calibri"/>
              </a:rPr>
              <a:t> </a:t>
            </a:r>
            <a:r>
              <a:rPr lang="en-GB" sz="1800">
                <a:cs typeface="Calibri"/>
              </a:rPr>
              <a:t>connectivity and interoperability issues.</a:t>
            </a:r>
            <a:r>
              <a:rPr lang="en-US" sz="1800">
                <a:ea typeface="+mn-lt"/>
                <a:cs typeface="+mn-lt"/>
              </a:rPr>
              <a:t>Computer literacy, linguistic barriers between the provider and patient, and unawareness of the existence of services can lead to failure in adopting telemedicine in community</a:t>
            </a:r>
            <a:endParaRPr lang="en-GB" sz="1800" dirty="0">
              <a:cs typeface="Calibri"/>
            </a:endParaRPr>
          </a:p>
          <a:p>
            <a:r>
              <a:rPr lang="en-US" sz="1800" dirty="0">
                <a:cs typeface="Calibri"/>
              </a:rPr>
              <a:t> </a:t>
            </a:r>
            <a:r>
              <a:rPr lang="en-US" sz="1800">
                <a:cs typeface="Calibri"/>
              </a:rPr>
              <a:t>lack of expertise around 18% of the sample physicians are not well compatible with the technology.</a:t>
            </a:r>
            <a:endParaRPr lang="en-GB" sz="1800">
              <a:cs typeface="Calibri"/>
            </a:endParaRPr>
          </a:p>
          <a:p>
            <a:pPr marL="0" indent="0">
              <a:buNone/>
            </a:pPr>
            <a:r>
              <a:rPr lang="en-GB" sz="1800">
                <a:cs typeface="Calibri"/>
              </a:rPr>
              <a:t>2.  </a:t>
            </a:r>
            <a:r>
              <a:rPr lang="en-GB" sz="1800" b="1">
                <a:cs typeface="Calibri"/>
              </a:rPr>
              <a:t>Clinical challenges</a:t>
            </a:r>
            <a:endParaRPr lang="en-GB" sz="1800" b="1" dirty="0">
              <a:cs typeface="Calibri"/>
            </a:endParaRPr>
          </a:p>
          <a:p>
            <a:r>
              <a:rPr lang="en-GB" sz="1800">
                <a:cs typeface="Calibri"/>
              </a:rPr>
              <a:t>90% Physicians say patients do not </a:t>
            </a:r>
            <a:r>
              <a:rPr lang="en-GB" sz="1800" dirty="0">
                <a:cs typeface="Calibri"/>
              </a:rPr>
              <a:t>have vital monitoring instruments/skills,  due to ignorance of diagnostic tests and follow ups resulting in severity of disease.Triaging of covid-19 severity  remains the main challenge.</a:t>
            </a:r>
          </a:p>
          <a:p>
            <a:pPr marL="0" indent="0">
              <a:buNone/>
            </a:pPr>
            <a:r>
              <a:rPr lang="en-US" sz="1800">
                <a:cs typeface="Calibri"/>
              </a:rPr>
              <a:t>3. </a:t>
            </a:r>
            <a:r>
              <a:rPr lang="en-US" sz="1800" b="1">
                <a:cs typeface="Calibri"/>
              </a:rPr>
              <a:t>Opportunities</a:t>
            </a:r>
            <a:endParaRPr lang="en-US" sz="1800" b="1" dirty="0">
              <a:cs typeface="Calibri"/>
            </a:endParaRPr>
          </a:p>
          <a:p>
            <a:r>
              <a:rPr lang="en-GB" sz="1800">
                <a:ea typeface="+mn-lt"/>
                <a:cs typeface="+mn-lt"/>
              </a:rPr>
              <a:t>About 75%  (30 physicians) worked for 6-10 hrs/day with the flexibility in timing and thus having more personal time and comparatively less stress.</a:t>
            </a:r>
            <a:endParaRPr lang="en-US" sz="1800">
              <a:cs typeface="Calibri"/>
            </a:endParaRPr>
          </a:p>
          <a:p>
            <a:r>
              <a:rPr lang="en-US" sz="1800" dirty="0">
                <a:cs typeface="Calibri"/>
              </a:rPr>
              <a:t> </a:t>
            </a:r>
            <a:r>
              <a:rPr lang="en-US" sz="1800">
                <a:cs typeface="Calibri"/>
              </a:rPr>
              <a:t>Convenient and real time interactions with  patients,easy monitoring of discharged patients</a:t>
            </a:r>
            <a:endParaRPr lang="en-US">
              <a:cs typeface="Calibri"/>
            </a:endParaRPr>
          </a:p>
          <a:p>
            <a:r>
              <a:rPr lang="en-US" sz="1800">
                <a:cs typeface="Calibri"/>
              </a:rPr>
              <a:t>Safety to doctors</a:t>
            </a:r>
            <a:endParaRPr lang="en-US">
              <a:cs typeface="Calibri"/>
            </a:endParaRPr>
          </a:p>
          <a:p>
            <a:r>
              <a:rPr lang="en-US" sz="1800">
                <a:cs typeface="Calibri"/>
              </a:rPr>
              <a:t>Learn new skills</a:t>
            </a:r>
            <a:endParaRPr lang="en-US">
              <a:cs typeface="Calibri"/>
            </a:endParaRPr>
          </a:p>
          <a:p>
            <a:r>
              <a:rPr lang="en-US" sz="1800">
                <a:cs typeface="Calibri"/>
              </a:rPr>
              <a:t>Reach masses</a:t>
            </a:r>
            <a:endParaRPr lang="en-US" sz="1800" dirty="0">
              <a:cs typeface="Calibri"/>
            </a:endParaRPr>
          </a:p>
          <a:p>
            <a:endParaRPr lang="en-GB" sz="180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6288694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11">
            <a:extLst>
              <a:ext uri="{FF2B5EF4-FFF2-40B4-BE49-F238E27FC236}">
                <a16:creationId xmlns:a16="http://schemas.microsoft.com/office/drawing/2014/main" id="{1BB867FF-FC45-48F7-8104-F89BE54909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8BB56887-D0D5-4F0C-9E19-7247EB83C8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6" name="Arc 15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V="1">
            <a:off x="555710" y="2183223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A40646-D6F0-4F31-B462-6B2A1D4743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502" y="474153"/>
            <a:ext cx="10515600" cy="4351338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buNone/>
            </a:pPr>
            <a:r>
              <a:rPr lang="en-US" sz="2000" b="1" u="sng" dirty="0">
                <a:cs typeface="Calibri"/>
              </a:rPr>
              <a:t> RECOMMENDATIONS</a:t>
            </a:r>
            <a:r>
              <a:rPr lang="en-US" sz="1800" b="1" u="sng" dirty="0">
                <a:cs typeface="Calibri"/>
              </a:rPr>
              <a:t>- </a:t>
            </a:r>
          </a:p>
          <a:p>
            <a:pPr marL="285750" indent="-285750"/>
            <a:r>
              <a:rPr lang="en-US" sz="1800" dirty="0">
                <a:cs typeface="Calibri"/>
              </a:rPr>
              <a:t>Training and change-management techniques</a:t>
            </a:r>
            <a:endParaRPr lang="en-US" sz="1800" b="1" u="sng" dirty="0">
              <a:cs typeface="Calibri"/>
            </a:endParaRPr>
          </a:p>
          <a:p>
            <a:r>
              <a:rPr lang="en-US" sz="1800" dirty="0">
                <a:cs typeface="Calibri"/>
              </a:rPr>
              <a:t>Reimbursement plan</a:t>
            </a:r>
          </a:p>
          <a:p>
            <a:r>
              <a:rPr lang="en-US" sz="1800" dirty="0">
                <a:cs typeface="Calibri"/>
              </a:rPr>
              <a:t>Integrating EHR and Improving user experience </a:t>
            </a:r>
          </a:p>
          <a:p>
            <a:r>
              <a:rPr lang="en-US" sz="1800" dirty="0">
                <a:cs typeface="Calibri"/>
              </a:rPr>
              <a:t>Incorporation of blueprint on NDH for privacy.</a:t>
            </a:r>
            <a:endParaRPr lang="en-US" sz="1800" b="1" u="sng">
              <a:cs typeface="Calibri"/>
            </a:endParaRPr>
          </a:p>
          <a:p>
            <a:r>
              <a:rPr lang="en-US" sz="1800" dirty="0">
                <a:cs typeface="Calibri"/>
              </a:rPr>
              <a:t>Good network and Camps for service awareness </a:t>
            </a:r>
          </a:p>
          <a:p>
            <a:pPr marL="285750" indent="-285750"/>
            <a:r>
              <a:rPr lang="en-US" sz="1800" dirty="0">
                <a:cs typeface="Calibri"/>
              </a:rPr>
              <a:t>Providing packages to patients with the clinical equipment, Lab testing facility, medicine delivery and follow up team of healthcare managers/coordinators along with physician is needed in this pandemic situation.</a:t>
            </a:r>
          </a:p>
          <a:p>
            <a:pPr marL="0" indent="0">
              <a:buNone/>
            </a:pPr>
            <a:r>
              <a:rPr lang="en-US" sz="2000" b="1" u="sng" dirty="0">
                <a:cs typeface="Calibri"/>
              </a:rPr>
              <a:t>Limitation of the study</a:t>
            </a:r>
            <a:r>
              <a:rPr lang="en-US" sz="1800" b="1" u="sng" dirty="0">
                <a:cs typeface="Calibri"/>
              </a:rPr>
              <a:t>-</a:t>
            </a:r>
            <a:r>
              <a:rPr lang="en-US" sz="1800" dirty="0">
                <a:cs typeface="Calibri"/>
              </a:rPr>
              <a:t> As the study was conducted at the peak time of the pandemic, there were some limitations of the study noted.</a:t>
            </a:r>
            <a:endParaRPr lang="en-GB" sz="1800">
              <a:ea typeface="+mn-lt"/>
              <a:cs typeface="+mn-lt"/>
            </a:endParaRPr>
          </a:p>
          <a:p>
            <a:pPr marL="285750" indent="-285750"/>
            <a:r>
              <a:rPr lang="en-US" sz="1800" dirty="0">
                <a:cs typeface="Calibri"/>
              </a:rPr>
              <a:t>Targeted physicians were less responsive</a:t>
            </a:r>
            <a:endParaRPr lang="en-GB" sz="1800">
              <a:ea typeface="+mn-lt"/>
              <a:cs typeface="+mn-lt"/>
            </a:endParaRPr>
          </a:p>
          <a:p>
            <a:r>
              <a:rPr lang="en-US" sz="1800" dirty="0">
                <a:cs typeface="Calibri"/>
              </a:rPr>
              <a:t>The study area is limited to Delhi NCR private physicians only</a:t>
            </a:r>
            <a:endParaRPr lang="en-GB" sz="1800" dirty="0">
              <a:ea typeface="+mn-lt"/>
              <a:cs typeface="+mn-lt"/>
            </a:endParaRPr>
          </a:p>
          <a:p>
            <a:r>
              <a:rPr lang="en-US" sz="1800" dirty="0">
                <a:cs typeface="Calibri"/>
              </a:rPr>
              <a:t>Physicians seeing only COVID cases were reached.</a:t>
            </a:r>
            <a:endParaRPr lang="en-GB" sz="1800">
              <a:ea typeface="+mn-lt"/>
              <a:cs typeface="+mn-lt"/>
            </a:endParaRPr>
          </a:p>
          <a:p>
            <a:r>
              <a:rPr lang="en-US" sz="1800" dirty="0">
                <a:cs typeface="Calibri"/>
              </a:rPr>
              <a:t>Small sample size</a:t>
            </a:r>
            <a:endParaRPr lang="en-GB" sz="1800">
              <a:ea typeface="+mn-lt"/>
              <a:cs typeface="+mn-lt"/>
            </a:endParaRPr>
          </a:p>
          <a:p>
            <a:r>
              <a:rPr lang="en-US" sz="1800" dirty="0">
                <a:cs typeface="Calibri"/>
              </a:rPr>
              <a:t>Limited time </a:t>
            </a:r>
            <a:endParaRPr lang="en-GB" sz="1800"/>
          </a:p>
        </p:txBody>
      </p:sp>
    </p:spTree>
    <p:extLst>
      <p:ext uri="{BB962C8B-B14F-4D97-AF65-F5344CB8AC3E}">
        <p14:creationId xmlns:p14="http://schemas.microsoft.com/office/powerpoint/2010/main" val="200114569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124D88-92EB-488B-A4DD-DC22DEC554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600" u="sng" dirty="0">
                <a:cs typeface="Calibri Light"/>
              </a:rPr>
              <a:t>RATING: How PGDHM Course addresses the </a:t>
            </a:r>
            <a:r>
              <a:rPr lang="en-GB" sz="3600" u="sng">
                <a:cs typeface="Calibri Light"/>
              </a:rPr>
              <a:t>program outcomes</a:t>
            </a:r>
            <a:endParaRPr lang="en-GB" sz="3600" u="sng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F0138A-7DE6-4A1C-8265-E6033B14CB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68757"/>
            <a:ext cx="9164129" cy="4308206"/>
          </a:xfrm>
        </p:spPr>
        <p:txBody>
          <a:bodyPr vert="horz" lIns="91440" tIns="45720" rIns="91440" bIns="45720" rtlCol="0" anchor="t">
            <a:normAutofit fontScale="92500" lnSpcReduction="20000"/>
          </a:bodyPr>
          <a:lstStyle/>
          <a:p>
            <a:pPr marL="514350" indent="-514350">
              <a:buAutoNum type="arabicPeriod"/>
            </a:pPr>
            <a:r>
              <a:rPr lang="en-GB">
                <a:cs typeface="Calibri"/>
              </a:rPr>
              <a:t>Iternalize the concepts of management such as healthcare delivery system,strategic planning,HR,Marketing, finance and operations- SCORE </a:t>
            </a:r>
            <a:r>
              <a:rPr lang="en-GB">
                <a:solidFill>
                  <a:srgbClr val="C00000"/>
                </a:solidFill>
                <a:cs typeface="Calibri"/>
              </a:rPr>
              <a:t>2</a:t>
            </a:r>
          </a:p>
          <a:p>
            <a:pPr marL="514350" indent="-514350">
              <a:buAutoNum type="arabicPeriod"/>
            </a:pPr>
            <a:r>
              <a:rPr lang="en-GB">
                <a:cs typeface="Calibri"/>
              </a:rPr>
              <a:t>Apply knowledge of research and management techniques and functions in an integrated manner-SCORE </a:t>
            </a:r>
            <a:r>
              <a:rPr lang="en-GB">
                <a:solidFill>
                  <a:srgbClr val="C00000"/>
                </a:solidFill>
                <a:cs typeface="Calibri"/>
              </a:rPr>
              <a:t>3</a:t>
            </a:r>
            <a:endParaRPr lang="en-GB" dirty="0">
              <a:solidFill>
                <a:srgbClr val="C00000"/>
              </a:solidFill>
              <a:cs typeface="Calibri"/>
            </a:endParaRPr>
          </a:p>
          <a:p>
            <a:pPr marL="514350" indent="-514350">
              <a:buAutoNum type="arabicPeriod"/>
            </a:pPr>
            <a:r>
              <a:rPr lang="en-GB">
                <a:cs typeface="Calibri"/>
              </a:rPr>
              <a:t>Use appropriate skills to support healthcare organizatons to take informed decision in planning,building and managing organization-SCORE </a:t>
            </a:r>
            <a:r>
              <a:rPr lang="en-GB">
                <a:solidFill>
                  <a:srgbClr val="C00000"/>
                </a:solidFill>
                <a:cs typeface="Calibri"/>
              </a:rPr>
              <a:t>3</a:t>
            </a:r>
          </a:p>
          <a:p>
            <a:pPr marL="514350" indent="-514350">
              <a:buAutoNum type="arabicPeriod"/>
            </a:pPr>
            <a:r>
              <a:rPr lang="en-GB">
                <a:cs typeface="Calibri"/>
              </a:rPr>
              <a:t>Utilize learning acquired from trainings and practical exposure in real time situations-SCORE </a:t>
            </a:r>
            <a:r>
              <a:rPr lang="en-GB">
                <a:solidFill>
                  <a:srgbClr val="C00000"/>
                </a:solidFill>
                <a:cs typeface="Calibri"/>
              </a:rPr>
              <a:t>2</a:t>
            </a:r>
          </a:p>
          <a:p>
            <a:pPr marL="0" indent="0">
              <a:buNone/>
            </a:pPr>
            <a:endParaRPr lang="en-GB" dirty="0">
              <a:cs typeface="Calibri"/>
            </a:endParaRPr>
          </a:p>
          <a:p>
            <a:pPr marL="0" indent="0">
              <a:buNone/>
            </a:pPr>
            <a:r>
              <a:rPr lang="en-GB">
                <a:cs typeface="Calibri"/>
              </a:rPr>
              <a:t>SCORE-1:LOW 2: MEDIUM 3: HIGH</a:t>
            </a:r>
            <a:endParaRPr lang="en-GB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19743107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843278-0036-4A30-8F5C-50610BCFCD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95163"/>
            <a:ext cx="10515600" cy="5379977"/>
          </a:xfrm>
        </p:spPr>
        <p:txBody>
          <a:bodyPr/>
          <a:lstStyle/>
          <a:p>
            <a:r>
              <a:rPr lang="en-GB" b="1" dirty="0">
                <a:cs typeface="Calibri Light"/>
              </a:rPr>
              <a:t>                               </a:t>
            </a:r>
            <a:r>
              <a:rPr lang="en-GB" sz="4800" b="1">
                <a:cs typeface="Calibri Light"/>
              </a:rPr>
              <a:t>THANK YOU</a:t>
            </a:r>
            <a:endParaRPr lang="en-GB" sz="4800">
              <a:cs typeface="Calibri Light" panose="020F03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15040814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B81EBD-B80C-4523-B8D3-2C88F67F22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22356"/>
          </a:xfrm>
        </p:spPr>
        <p:txBody>
          <a:bodyPr/>
          <a:lstStyle/>
          <a:p>
            <a:r>
              <a:rPr lang="en-GB" b="1">
                <a:cs typeface="Calibri Light"/>
              </a:rPr>
              <a:t>INTRODUCTION</a:t>
            </a:r>
            <a:endParaRPr lang="en-GB" b="1" dirty="0">
              <a:cs typeface="Calibri Ligh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AEF716-4E28-4000-ABD7-46650553B5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49890"/>
            <a:ext cx="10515600" cy="5544657"/>
          </a:xfrm>
        </p:spPr>
        <p:txBody>
          <a:bodyPr vert="horz" lIns="91440" tIns="45720" rIns="91440" bIns="45720" rtlCol="0" anchor="t">
            <a:normAutofit fontScale="85000" lnSpcReduction="10000"/>
          </a:bodyPr>
          <a:lstStyle/>
          <a:p>
            <a:pPr marL="0" indent="0">
              <a:buNone/>
            </a:pPr>
            <a:r>
              <a:rPr lang="en-GB" dirty="0">
                <a:cs typeface="Calibri"/>
              </a:rPr>
              <a:t>     </a:t>
            </a:r>
          </a:p>
          <a:p>
            <a:r>
              <a:rPr lang="en-GB">
                <a:ea typeface="+mn-lt"/>
                <a:cs typeface="+mn-lt"/>
              </a:rPr>
              <a:t>India is a developing country with over 1.3 billion population and majority residing in rural areas. There are </a:t>
            </a:r>
            <a:r>
              <a:rPr lang="en-GB" dirty="0">
                <a:ea typeface="+mn-lt"/>
                <a:cs typeface="+mn-lt"/>
              </a:rPr>
              <a:t>concerns of un-equitable health care delivery due to poor access and availability </a:t>
            </a:r>
            <a:r>
              <a:rPr lang="en-GB">
                <a:ea typeface="+mn-lt"/>
                <a:cs typeface="+mn-lt"/>
              </a:rPr>
              <a:t>along with a weak public health care system. </a:t>
            </a:r>
            <a:endParaRPr lang="en-GB">
              <a:cs typeface="Calibri" panose="020F0502020204030204"/>
            </a:endParaRPr>
          </a:p>
          <a:p>
            <a:r>
              <a:rPr lang="en-GB" dirty="0">
                <a:ea typeface="+mn-lt"/>
                <a:cs typeface="+mn-lt"/>
              </a:rPr>
              <a:t>India has seen a surge in cases of COVID-19 despite its measures to contain the transmission of the virus by social distancing and stringent lockdown measures. Lack of access to health care is a major challenge in the </a:t>
            </a:r>
            <a:r>
              <a:rPr lang="en-GB">
                <a:ea typeface="+mn-lt"/>
                <a:cs typeface="+mn-lt"/>
              </a:rPr>
              <a:t>period of lockdown. Such incidents have paved the way for recognition of telemedicine where health care </a:t>
            </a:r>
            <a:r>
              <a:rPr lang="en-GB" dirty="0">
                <a:ea typeface="+mn-lt"/>
                <a:cs typeface="+mn-lt"/>
              </a:rPr>
              <a:t>delivery could be made ubiquitously available.</a:t>
            </a:r>
            <a:endParaRPr lang="en-GB" dirty="0">
              <a:cs typeface="Calibri" panose="020F0502020204030204"/>
            </a:endParaRPr>
          </a:p>
          <a:p>
            <a:r>
              <a:rPr lang="en-GB" dirty="0">
                <a:ea typeface="+mn-lt"/>
                <a:cs typeface="+mn-lt"/>
              </a:rPr>
              <a:t>Telemedicine and related e-health facilities facilitate care from a distance through </a:t>
            </a:r>
            <a:r>
              <a:rPr lang="en-GB">
                <a:ea typeface="+mn-lt"/>
                <a:cs typeface="+mn-lt"/>
              </a:rPr>
              <a:t>electronic information systems. </a:t>
            </a:r>
            <a:r>
              <a:rPr lang="en-GB" dirty="0">
                <a:ea typeface="+mn-lt"/>
                <a:cs typeface="+mn-lt"/>
              </a:rPr>
              <a:t> For mild-to-moderate symptoms of COVID-19 or any illness, telehealth services might represent a better, efficient way to receive initial care and perform triaging.</a:t>
            </a:r>
            <a:endParaRPr lang="en-GB" dirty="0">
              <a:cs typeface="Calibri" panose="020F0502020204030204"/>
            </a:endParaRPr>
          </a:p>
          <a:p>
            <a:r>
              <a:rPr lang="en-GB">
                <a:ea typeface="+mn-lt"/>
                <a:cs typeface="+mn-lt"/>
              </a:rPr>
              <a:t>Teleconsultation has come up with many clinical and techical challenges for physicians.</a:t>
            </a:r>
            <a:endParaRPr lang="en-GB" dirty="0">
              <a:ea typeface="+mn-lt"/>
              <a:cs typeface="+mn-lt"/>
            </a:endParaRPr>
          </a:p>
          <a:p>
            <a:pPr marL="0" indent="0">
              <a:buNone/>
            </a:pPr>
            <a:r>
              <a:rPr lang="en-GB">
                <a:ea typeface="+mn-lt"/>
                <a:cs typeface="+mn-lt"/>
              </a:rPr>
              <a:t>. </a:t>
            </a:r>
            <a:endParaRPr lang="en-GB">
              <a:cs typeface="Calibri"/>
            </a:endParaRPr>
          </a:p>
          <a:p>
            <a:pPr marL="0" indent="0">
              <a:buNone/>
            </a:pPr>
            <a:endParaRPr lang="en-GB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5759580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E8B47E-333B-406C-BDF3-CB96EDED2F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cs typeface="Calibri Light"/>
              </a:rPr>
              <a:t> OBJECTIVES</a:t>
            </a:r>
            <a:endParaRPr lang="en-GB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11F264-B5F3-4D48-A943-A1F9E84C03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algn="just"/>
            <a:endParaRPr lang="en-US" b="1" u="sng" dirty="0">
              <a:ea typeface="+mn-lt"/>
              <a:cs typeface="+mn-lt"/>
            </a:endParaRPr>
          </a:p>
          <a:p>
            <a:pPr algn="just"/>
            <a:r>
              <a:rPr lang="en-US" dirty="0">
                <a:ea typeface="+mn-lt"/>
                <a:cs typeface="+mn-lt"/>
              </a:rPr>
              <a:t>To review recent measures of telemedicine adopted during pandemic</a:t>
            </a:r>
            <a:endParaRPr lang="en-GB" dirty="0">
              <a:ea typeface="+mn-lt"/>
              <a:cs typeface="+mn-lt"/>
            </a:endParaRPr>
          </a:p>
          <a:p>
            <a:pPr algn="just"/>
            <a:endParaRPr lang="en-US" dirty="0">
              <a:ea typeface="+mn-lt"/>
              <a:cs typeface="+mn-lt"/>
            </a:endParaRPr>
          </a:p>
          <a:p>
            <a:pPr algn="just"/>
            <a:endParaRPr lang="en-US" dirty="0">
              <a:ea typeface="+mn-lt"/>
              <a:cs typeface="+mn-lt"/>
            </a:endParaRPr>
          </a:p>
          <a:p>
            <a:pPr algn="just"/>
            <a:r>
              <a:rPr lang="en-US" dirty="0">
                <a:ea typeface="+mn-lt"/>
                <a:cs typeface="+mn-lt"/>
              </a:rPr>
              <a:t>To enumerate the challenges and opportunities faced by physicians in tele-consultation of SARS2 COVID19 patients</a:t>
            </a:r>
            <a:endParaRPr lang="en-GB" dirty="0">
              <a:ea typeface="+mn-lt"/>
              <a:cs typeface="+mn-lt"/>
            </a:endParaRPr>
          </a:p>
          <a:p>
            <a:endParaRPr lang="en-GB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5063064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316A53-92D3-4CE8-AD5E-B99F0615F5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21714"/>
          </a:xfrm>
        </p:spPr>
        <p:txBody>
          <a:bodyPr>
            <a:normAutofit/>
          </a:bodyPr>
          <a:lstStyle/>
          <a:p>
            <a:r>
              <a:rPr lang="en-GB" b="1">
                <a:cs typeface="Calibri Light"/>
              </a:rPr>
              <a:t>METHODOLOGY</a:t>
            </a:r>
            <a:endParaRPr lang="en-GB" b="1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6FE514-2D28-4700-A042-177E9190C3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92381"/>
            <a:ext cx="10515600" cy="5674053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 algn="just">
              <a:buNone/>
            </a:pPr>
            <a:endParaRPr lang="en-US" sz="1800" b="1" u="sng" dirty="0">
              <a:ea typeface="+mn-lt"/>
              <a:cs typeface="+mn-lt"/>
            </a:endParaRPr>
          </a:p>
          <a:p>
            <a:pPr algn="just"/>
            <a:r>
              <a:rPr lang="en-US" sz="2000">
                <a:ea typeface="+mn-lt"/>
                <a:cs typeface="+mn-lt"/>
              </a:rPr>
              <a:t>It is a cross sectional study using primary and secondary data.</a:t>
            </a:r>
            <a:endParaRPr lang="en-GB" sz="2000">
              <a:ea typeface="+mn-lt"/>
              <a:cs typeface="+mn-lt"/>
            </a:endParaRPr>
          </a:p>
          <a:p>
            <a:pPr algn="just"/>
            <a:r>
              <a:rPr lang="en-US" sz="2000">
                <a:ea typeface="+mn-lt"/>
                <a:cs typeface="+mn-lt"/>
              </a:rPr>
              <a:t>Research Tool - Cross-Sectional Questionnaire Based Study</a:t>
            </a:r>
            <a:endParaRPr lang="en-GB" sz="2000">
              <a:ea typeface="+mn-lt"/>
              <a:cs typeface="+mn-lt"/>
            </a:endParaRPr>
          </a:p>
          <a:p>
            <a:pPr algn="just"/>
            <a:r>
              <a:rPr lang="en-US" sz="2000">
                <a:ea typeface="+mn-lt"/>
                <a:cs typeface="+mn-lt"/>
              </a:rPr>
              <a:t>Sample Size: 40</a:t>
            </a:r>
            <a:endParaRPr lang="en-GB" sz="2000">
              <a:ea typeface="+mn-lt"/>
              <a:cs typeface="+mn-lt"/>
            </a:endParaRPr>
          </a:p>
          <a:p>
            <a:pPr algn="just"/>
            <a:r>
              <a:rPr lang="en-US" sz="2000">
                <a:ea typeface="+mn-lt"/>
                <a:cs typeface="+mn-lt"/>
              </a:rPr>
              <a:t>Target population: General Physicians of Delhi NCR</a:t>
            </a:r>
            <a:endParaRPr lang="en-GB" sz="2000">
              <a:ea typeface="+mn-lt"/>
              <a:cs typeface="+mn-lt"/>
            </a:endParaRPr>
          </a:p>
          <a:p>
            <a:pPr algn="just"/>
            <a:r>
              <a:rPr lang="en-US" sz="2000">
                <a:ea typeface="+mn-lt"/>
                <a:cs typeface="+mn-lt"/>
              </a:rPr>
              <a:t>Time of Study: April- May 2021</a:t>
            </a:r>
            <a:endParaRPr lang="en-GB" sz="2000">
              <a:ea typeface="+mn-lt"/>
              <a:cs typeface="+mn-lt"/>
            </a:endParaRPr>
          </a:p>
          <a:p>
            <a:pPr algn="just"/>
            <a:r>
              <a:rPr lang="en-US" sz="2000">
                <a:ea typeface="+mn-lt"/>
                <a:cs typeface="+mn-lt"/>
              </a:rPr>
              <a:t>Research procedure – Data was collected through google form link and analyzed by using the SPSS package and Microsoft Excel Package 2020.</a:t>
            </a:r>
            <a:endParaRPr lang="en-GB" sz="2000">
              <a:ea typeface="+mn-lt"/>
              <a:cs typeface="+mn-lt"/>
            </a:endParaRPr>
          </a:p>
          <a:p>
            <a:pPr algn="just"/>
            <a:r>
              <a:rPr lang="en-US" sz="2000" b="1">
                <a:ea typeface="+mn-lt"/>
                <a:cs typeface="+mn-lt"/>
              </a:rPr>
              <a:t>Aspects covered in questionnaire are as follows:  </a:t>
            </a:r>
            <a:endParaRPr lang="en-GB" sz="2000">
              <a:ea typeface="+mn-lt"/>
              <a:cs typeface="+mn-lt"/>
            </a:endParaRPr>
          </a:p>
          <a:p>
            <a:pPr algn="just"/>
            <a:r>
              <a:rPr lang="en-US" sz="2000">
                <a:ea typeface="+mn-lt"/>
                <a:cs typeface="+mn-lt"/>
              </a:rPr>
              <a:t>Technical challenges</a:t>
            </a:r>
            <a:endParaRPr lang="en-GB" sz="2000">
              <a:ea typeface="+mn-lt"/>
              <a:cs typeface="+mn-lt"/>
            </a:endParaRPr>
          </a:p>
          <a:p>
            <a:pPr algn="just"/>
            <a:r>
              <a:rPr lang="en-US" sz="2000">
                <a:ea typeface="+mn-lt"/>
                <a:cs typeface="+mn-lt"/>
              </a:rPr>
              <a:t>Clinical challenges </a:t>
            </a:r>
            <a:endParaRPr lang="en-GB" sz="2000">
              <a:ea typeface="+mn-lt"/>
              <a:cs typeface="+mn-lt"/>
            </a:endParaRPr>
          </a:p>
          <a:p>
            <a:pPr algn="just"/>
            <a:r>
              <a:rPr lang="en-US" sz="2000">
                <a:ea typeface="+mn-lt"/>
                <a:cs typeface="+mn-lt"/>
              </a:rPr>
              <a:t>Burnouts</a:t>
            </a:r>
            <a:endParaRPr lang="en-GB" sz="2000">
              <a:ea typeface="+mn-lt"/>
              <a:cs typeface="+mn-lt"/>
            </a:endParaRPr>
          </a:p>
          <a:p>
            <a:endParaRPr lang="en-GB" dirty="0">
              <a:ea typeface="+mn-lt"/>
              <a:cs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3932389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51E3F4-C590-4951-92C8-C08612ED22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46682"/>
            <a:ext cx="10515600" cy="5530281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pPr marL="0" indent="0" algn="just">
              <a:buNone/>
            </a:pPr>
            <a:endParaRPr lang="en-US" b="1" u="sng" dirty="0">
              <a:ea typeface="+mn-lt"/>
              <a:cs typeface="+mn-lt"/>
            </a:endParaRPr>
          </a:p>
          <a:p>
            <a:pPr algn="just"/>
            <a:r>
              <a:rPr lang="en-US" b="1" u="sng" dirty="0">
                <a:cs typeface="Calibri"/>
              </a:rPr>
              <a:t>Inclusion criteria</a:t>
            </a:r>
            <a:endParaRPr lang="en-GB" dirty="0">
              <a:ea typeface="+mn-lt"/>
              <a:cs typeface="+mn-lt"/>
            </a:endParaRPr>
          </a:p>
          <a:p>
            <a:pPr algn="just"/>
            <a:r>
              <a:rPr lang="en-US" dirty="0">
                <a:cs typeface="Calibri"/>
              </a:rPr>
              <a:t>Physicians consulting SARS2 COVID19 diagnosed patients via teleconsultation.</a:t>
            </a:r>
          </a:p>
          <a:p>
            <a:pPr algn="just"/>
            <a:endParaRPr lang="en-US" dirty="0">
              <a:cs typeface="Calibri"/>
            </a:endParaRPr>
          </a:p>
          <a:p>
            <a:pPr algn="just"/>
            <a:r>
              <a:rPr lang="en-US" b="1" u="sng" dirty="0">
                <a:ea typeface="+mn-lt"/>
                <a:cs typeface="+mn-lt"/>
              </a:rPr>
              <a:t>Ethical Consideration</a:t>
            </a:r>
            <a:endParaRPr lang="en-US" dirty="0">
              <a:ea typeface="+mn-lt"/>
              <a:cs typeface="+mn-lt"/>
            </a:endParaRPr>
          </a:p>
          <a:p>
            <a:pPr algn="just"/>
            <a:r>
              <a:rPr lang="en-US" dirty="0">
                <a:ea typeface="+mn-lt"/>
                <a:cs typeface="+mn-lt"/>
              </a:rPr>
              <a:t>Informed consent was obtained from all the voluntary study participants. No personal identifiers like </a:t>
            </a:r>
            <a:r>
              <a:rPr lang="en-US" dirty="0" err="1">
                <a:ea typeface="+mn-lt"/>
                <a:cs typeface="+mn-lt"/>
              </a:rPr>
              <a:t>name,age,sex,address</a:t>
            </a:r>
            <a:r>
              <a:rPr lang="en-US" dirty="0">
                <a:ea typeface="+mn-lt"/>
                <a:cs typeface="+mn-lt"/>
              </a:rPr>
              <a:t> was used. A unique ID was given to each participant. Data is kept under my custody and no information will be shared with any </a:t>
            </a:r>
            <a:r>
              <a:rPr lang="en-US" dirty="0" err="1">
                <a:ea typeface="+mn-lt"/>
                <a:cs typeface="+mn-lt"/>
              </a:rPr>
              <a:t>person,institution</a:t>
            </a:r>
            <a:r>
              <a:rPr lang="en-US" dirty="0">
                <a:ea typeface="+mn-lt"/>
                <a:cs typeface="+mn-lt"/>
              </a:rPr>
              <a:t> or organization. Appropriate measures were taken to ensure data security, privacy, and confidentiality. Data is only used to analyze the objective of the study for internship report.</a:t>
            </a:r>
            <a:r>
              <a:rPr lang="en-US" i="1" dirty="0">
                <a:ea typeface="+mn-lt"/>
                <a:cs typeface="+mn-lt"/>
              </a:rPr>
              <a:t>(*Please refer Consent form in the Annexures.)</a:t>
            </a:r>
            <a:endParaRPr lang="en-US">
              <a:ea typeface="+mn-lt"/>
              <a:cs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982329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468DCB-CA6A-48D9-A9E0-4883C3BE30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91677"/>
          </a:xfrm>
        </p:spPr>
        <p:txBody>
          <a:bodyPr>
            <a:normAutofit fontScale="90000"/>
          </a:bodyPr>
          <a:lstStyle/>
          <a:p>
            <a:r>
              <a:rPr lang="en-GB">
                <a:cs typeface="Calibri Light"/>
              </a:rPr>
              <a:t>RESULT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D8CCD3-3F90-4032-A451-4321DE23D3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50531"/>
            <a:ext cx="10515600" cy="5328998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 algn="just">
              <a:buNone/>
            </a:pPr>
            <a:r>
              <a:rPr lang="en-US" b="1" dirty="0">
                <a:ea typeface="+mn-lt"/>
                <a:cs typeface="+mn-lt"/>
              </a:rPr>
              <a:t>1)Review of Telemedicine measures in India during Pandemic</a:t>
            </a:r>
            <a:r>
              <a:rPr lang="en-US" dirty="0">
                <a:ea typeface="+mn-lt"/>
                <a:cs typeface="+mn-lt"/>
              </a:rPr>
              <a:t> </a:t>
            </a:r>
            <a:endParaRPr lang="en-GB" dirty="0">
              <a:ea typeface="+mn-lt"/>
              <a:cs typeface="+mn-lt"/>
            </a:endParaRPr>
          </a:p>
          <a:p>
            <a:pPr marL="0" indent="0" algn="just">
              <a:buNone/>
            </a:pPr>
            <a:endParaRPr lang="en-GB" dirty="0">
              <a:ea typeface="+mn-lt"/>
              <a:cs typeface="+mn-lt"/>
            </a:endParaRPr>
          </a:p>
          <a:p>
            <a:pPr algn="just"/>
            <a:r>
              <a:rPr lang="en-US" dirty="0">
                <a:ea typeface="+mn-lt"/>
                <a:cs typeface="+mn-lt"/>
              </a:rPr>
              <a:t> Government of India delivered the 'Telemedicine Practice Guidelines' in March 2020.</a:t>
            </a:r>
          </a:p>
          <a:p>
            <a:pPr algn="just"/>
            <a:r>
              <a:rPr lang="en-US" dirty="0">
                <a:ea typeface="+mn-lt"/>
                <a:cs typeface="+mn-lt"/>
              </a:rPr>
              <a:t>The rules are centered around the Registered Medical Practitioner (RMP).</a:t>
            </a:r>
          </a:p>
          <a:p>
            <a:pPr algn="just"/>
            <a:r>
              <a:rPr lang="en-US" dirty="0">
                <a:cs typeface="Calibri"/>
              </a:rPr>
              <a:t>The Ayushman Bharat Telemedicine Guidelines for Health and Wellness Centers (HWC) were given in 2019.</a:t>
            </a:r>
          </a:p>
          <a:p>
            <a:pPr algn="just"/>
            <a:r>
              <a:rPr lang="en-US" dirty="0">
                <a:cs typeface="Calibri"/>
              </a:rPr>
              <a:t>E-Sanjeevani</a:t>
            </a:r>
          </a:p>
          <a:p>
            <a:pPr algn="just"/>
            <a:r>
              <a:rPr lang="en-US" dirty="0">
                <a:cs typeface="Calibri"/>
              </a:rPr>
              <a:t>Step One</a:t>
            </a:r>
          </a:p>
        </p:txBody>
      </p:sp>
    </p:spTree>
    <p:extLst>
      <p:ext uri="{BB962C8B-B14F-4D97-AF65-F5344CB8AC3E}">
        <p14:creationId xmlns:p14="http://schemas.microsoft.com/office/powerpoint/2010/main" val="36833527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FF9B822F-893E-44C8-963C-64F50ACECB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BF87945-A001-489F-9D9B-7D9435F0B9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48639" y="347471"/>
            <a:ext cx="11100816" cy="1801368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79AB90E-4CCB-49B3-81B1-51D15AF1D8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85216"/>
            <a:ext cx="10515600" cy="1325563"/>
          </a:xfrm>
        </p:spPr>
        <p:txBody>
          <a:bodyPr>
            <a:normAutofit/>
          </a:bodyPr>
          <a:lstStyle/>
          <a:p>
            <a:r>
              <a:rPr lang="en-US" sz="3400" b="1">
                <a:solidFill>
                  <a:schemeClr val="bg1"/>
                </a:solidFill>
                <a:ea typeface="+mj-lt"/>
                <a:cs typeface="+mj-lt"/>
              </a:rPr>
              <a:t>2)Enumerate the challenges and Opportunities faced by physicians in teleconsultation of SARS2 COVID-19 patients</a:t>
            </a:r>
            <a:endParaRPr lang="en-GB" sz="3400">
              <a:solidFill>
                <a:schemeClr val="bg1"/>
              </a:solidFill>
              <a:ea typeface="+mj-lt"/>
              <a:cs typeface="+mj-lt"/>
            </a:endParaRPr>
          </a:p>
        </p:txBody>
      </p:sp>
      <p:pic>
        <p:nvPicPr>
          <p:cNvPr id="4" name="Picture 4" descr="Chart&#10;&#10;Description automatically generated">
            <a:extLst>
              <a:ext uri="{FF2B5EF4-FFF2-40B4-BE49-F238E27FC236}">
                <a16:creationId xmlns:a16="http://schemas.microsoft.com/office/drawing/2014/main" id="{9FD877D5-ECD5-4253-B8BD-F3502729D20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3" b="2182"/>
          <a:stretch/>
        </p:blipFill>
        <p:spPr>
          <a:xfrm>
            <a:off x="553701" y="2085456"/>
            <a:ext cx="11095754" cy="47672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39318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3" name="Rectangle 33">
            <a:extLst>
              <a:ext uri="{FF2B5EF4-FFF2-40B4-BE49-F238E27FC236}">
                <a16:creationId xmlns:a16="http://schemas.microsoft.com/office/drawing/2014/main" id="{6EFFF4A2-EB01-4738-9824-8D9A72A51B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5" descr="Chart, pie chart&#10;&#10;Description automatically generated">
            <a:extLst>
              <a:ext uri="{FF2B5EF4-FFF2-40B4-BE49-F238E27FC236}">
                <a16:creationId xmlns:a16="http://schemas.microsoft.com/office/drawing/2014/main" id="{52115B2B-0006-4918-AE57-56D1B2437EF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97266" y="140260"/>
            <a:ext cx="4247965" cy="3265835"/>
          </a:xfrm>
          <a:prstGeom prst="rect">
            <a:avLst/>
          </a:prstGeom>
        </p:spPr>
      </p:pic>
      <p:pic>
        <p:nvPicPr>
          <p:cNvPr id="3" name="Picture 4" descr="Chart, pie chart&#10;&#10;Description automatically generated">
            <a:extLst>
              <a:ext uri="{FF2B5EF4-FFF2-40B4-BE49-F238E27FC236}">
                <a16:creationId xmlns:a16="http://schemas.microsoft.com/office/drawing/2014/main" id="{AFE8BD7A-341E-420C-A6B4-6918E6AE1B7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58652" y="3432676"/>
            <a:ext cx="2896717" cy="3294589"/>
          </a:xfrm>
          <a:prstGeom prst="rect">
            <a:avLst/>
          </a:prstGeom>
        </p:spPr>
      </p:pic>
      <p:grpSp>
        <p:nvGrpSpPr>
          <p:cNvPr id="54" name="Group 35">
            <a:extLst>
              <a:ext uri="{FF2B5EF4-FFF2-40B4-BE49-F238E27FC236}">
                <a16:creationId xmlns:a16="http://schemas.microsoft.com/office/drawing/2014/main" id="{D4469D90-62FA-49B2-981E-5305361D5A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292474" y="4592474"/>
            <a:ext cx="1128382" cy="847206"/>
            <a:chOff x="8183879" y="1000124"/>
            <a:chExt cx="1562267" cy="1172973"/>
          </a:xfrm>
        </p:grpSpPr>
        <p:sp>
          <p:nvSpPr>
            <p:cNvPr id="57" name="Freeform 5">
              <a:extLst>
                <a:ext uri="{FF2B5EF4-FFF2-40B4-BE49-F238E27FC236}">
                  <a16:creationId xmlns:a16="http://schemas.microsoft.com/office/drawing/2014/main" id="{281E6897-9689-4C48-ADC3-9F41AAE3A9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183879" y="1348782"/>
              <a:ext cx="935037" cy="824315"/>
            </a:xfrm>
            <a:custGeom>
              <a:avLst/>
              <a:gdLst>
                <a:gd name="T0" fmla="*/ 225 w 785"/>
                <a:gd name="T1" fmla="*/ 692 h 692"/>
                <a:gd name="T2" fmla="*/ 177 w 785"/>
                <a:gd name="T3" fmla="*/ 665 h 692"/>
                <a:gd name="T4" fmla="*/ 9 w 785"/>
                <a:gd name="T5" fmla="*/ 374 h 692"/>
                <a:gd name="T6" fmla="*/ 9 w 785"/>
                <a:gd name="T7" fmla="*/ 318 h 692"/>
                <a:gd name="T8" fmla="*/ 177 w 785"/>
                <a:gd name="T9" fmla="*/ 27 h 692"/>
                <a:gd name="T10" fmla="*/ 225 w 785"/>
                <a:gd name="T11" fmla="*/ 0 h 692"/>
                <a:gd name="T12" fmla="*/ 561 w 785"/>
                <a:gd name="T13" fmla="*/ 0 h 692"/>
                <a:gd name="T14" fmla="*/ 609 w 785"/>
                <a:gd name="T15" fmla="*/ 27 h 692"/>
                <a:gd name="T16" fmla="*/ 777 w 785"/>
                <a:gd name="T17" fmla="*/ 318 h 692"/>
                <a:gd name="T18" fmla="*/ 777 w 785"/>
                <a:gd name="T19" fmla="*/ 374 h 692"/>
                <a:gd name="T20" fmla="*/ 609 w 785"/>
                <a:gd name="T21" fmla="*/ 665 h 692"/>
                <a:gd name="T22" fmla="*/ 561 w 785"/>
                <a:gd name="T23" fmla="*/ 692 h 692"/>
                <a:gd name="T24" fmla="*/ 225 w 785"/>
                <a:gd name="T25" fmla="*/ 692 h 6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85" h="692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w="28575" cmpd="sng">
              <a:solidFill>
                <a:schemeClr val="tx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" name="Freeform 5">
              <a:extLst>
                <a:ext uri="{FF2B5EF4-FFF2-40B4-BE49-F238E27FC236}">
                  <a16:creationId xmlns:a16="http://schemas.microsoft.com/office/drawing/2014/main" id="{404E145C-C4EA-4DED-B029-22B811FCEBA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983979" y="1000124"/>
              <a:ext cx="762167" cy="671915"/>
            </a:xfrm>
            <a:custGeom>
              <a:avLst/>
              <a:gdLst>
                <a:gd name="T0" fmla="*/ 225 w 785"/>
                <a:gd name="T1" fmla="*/ 692 h 692"/>
                <a:gd name="T2" fmla="*/ 177 w 785"/>
                <a:gd name="T3" fmla="*/ 665 h 692"/>
                <a:gd name="T4" fmla="*/ 9 w 785"/>
                <a:gd name="T5" fmla="*/ 374 h 692"/>
                <a:gd name="T6" fmla="*/ 9 w 785"/>
                <a:gd name="T7" fmla="*/ 318 h 692"/>
                <a:gd name="T8" fmla="*/ 177 w 785"/>
                <a:gd name="T9" fmla="*/ 27 h 692"/>
                <a:gd name="T10" fmla="*/ 225 w 785"/>
                <a:gd name="T11" fmla="*/ 0 h 692"/>
                <a:gd name="T12" fmla="*/ 561 w 785"/>
                <a:gd name="T13" fmla="*/ 0 h 692"/>
                <a:gd name="T14" fmla="*/ 609 w 785"/>
                <a:gd name="T15" fmla="*/ 27 h 692"/>
                <a:gd name="T16" fmla="*/ 777 w 785"/>
                <a:gd name="T17" fmla="*/ 318 h 692"/>
                <a:gd name="T18" fmla="*/ 777 w 785"/>
                <a:gd name="T19" fmla="*/ 374 h 692"/>
                <a:gd name="T20" fmla="*/ 609 w 785"/>
                <a:gd name="T21" fmla="*/ 665 h 692"/>
                <a:gd name="T22" fmla="*/ 561 w 785"/>
                <a:gd name="T23" fmla="*/ 692 h 692"/>
                <a:gd name="T24" fmla="*/ 225 w 785"/>
                <a:gd name="T25" fmla="*/ 692 h 6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85" h="692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w="28575" cmpd="sng">
              <a:solidFill>
                <a:schemeClr val="tx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pic>
        <p:nvPicPr>
          <p:cNvPr id="8" name="Picture 8" descr="Chart, bar chart&#10;&#10;Description automatically generated">
            <a:extLst>
              <a:ext uri="{FF2B5EF4-FFF2-40B4-BE49-F238E27FC236}">
                <a16:creationId xmlns:a16="http://schemas.microsoft.com/office/drawing/2014/main" id="{3E204C01-A9FF-4604-8C60-789A47843F0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4930" y="86648"/>
            <a:ext cx="7401463" cy="66415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52660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8">
            <a:extLst>
              <a:ext uri="{FF2B5EF4-FFF2-40B4-BE49-F238E27FC236}">
                <a16:creationId xmlns:a16="http://schemas.microsoft.com/office/drawing/2014/main" id="{2B566528-1B12-4246-9431-5C2D7D0811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27" name="Group 30">
            <a:extLst>
              <a:ext uri="{FF2B5EF4-FFF2-40B4-BE49-F238E27FC236}">
                <a16:creationId xmlns:a16="http://schemas.microsoft.com/office/drawing/2014/main" id="{828A5161-06F1-46CF-8AD7-844680A59E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4601497"/>
            <a:ext cx="1014060" cy="2017580"/>
            <a:chOff x="0" y="4601497"/>
            <a:chExt cx="1014060" cy="2017580"/>
          </a:xfrm>
        </p:grpSpPr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D3F51FEB-38FB-4F6C-9F7B-2F2AFAB654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-501760" y="5103257"/>
              <a:ext cx="2017580" cy="1014060"/>
            </a:xfrm>
            <a:prstGeom prst="triangle">
              <a:avLst>
                <a:gd name="adj" fmla="val 50000"/>
              </a:avLst>
            </a:prstGeom>
            <a:solidFill>
              <a:schemeClr val="accent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1E547BA6-BAE0-43BB-A7CA-60F69CE252F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700000">
              <a:off x="427916" y="5728708"/>
              <a:ext cx="485578" cy="485578"/>
            </a:xfrm>
            <a:prstGeom prst="rect">
              <a:avLst/>
            </a:prstGeom>
            <a:solidFill>
              <a:schemeClr val="accent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4" name="Picture 4" descr="Chart, bar chart&#10;&#10;Description automatically generated">
            <a:extLst>
              <a:ext uri="{FF2B5EF4-FFF2-40B4-BE49-F238E27FC236}">
                <a16:creationId xmlns:a16="http://schemas.microsoft.com/office/drawing/2014/main" id="{99D464A4-3C99-4977-8C4B-1627844FED9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754"/>
          <a:stretch/>
        </p:blipFill>
        <p:spPr>
          <a:xfrm>
            <a:off x="105094" y="994"/>
            <a:ext cx="12090418" cy="7020091"/>
          </a:xfrm>
          <a:prstGeom prst="rect">
            <a:avLst/>
          </a:prstGeom>
        </p:spPr>
      </p:pic>
      <p:grpSp>
        <p:nvGrpSpPr>
          <p:cNvPr id="35" name="Group 34">
            <a:extLst>
              <a:ext uri="{FF2B5EF4-FFF2-40B4-BE49-F238E27FC236}">
                <a16:creationId xmlns:a16="http://schemas.microsoft.com/office/drawing/2014/main" id="{5995D10D-E9C9-47DB-AE7E-801FEF38F5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219290" y="1"/>
            <a:ext cx="972709" cy="1935307"/>
            <a:chOff x="10918968" y="713127"/>
            <a:chExt cx="1273032" cy="2532832"/>
          </a:xfrm>
        </p:grpSpPr>
        <p:sp>
          <p:nvSpPr>
            <p:cNvPr id="36" name="Rectangle 35">
              <a:extLst>
                <a:ext uri="{FF2B5EF4-FFF2-40B4-BE49-F238E27FC236}">
                  <a16:creationId xmlns:a16="http://schemas.microsoft.com/office/drawing/2014/main" id="{CC1A72C6-3DE4-4EC3-9AD5-9E0D40D8CE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700000">
              <a:off x="11052629" y="2120024"/>
              <a:ext cx="645368" cy="645368"/>
            </a:xfrm>
            <a:prstGeom prst="rect">
              <a:avLst/>
            </a:prstGeom>
            <a:solidFill>
              <a:schemeClr val="accent4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Isosceles Triangle 36">
              <a:extLst>
                <a:ext uri="{FF2B5EF4-FFF2-40B4-BE49-F238E27FC236}">
                  <a16:creationId xmlns:a16="http://schemas.microsoft.com/office/drawing/2014/main" id="{0B0DA1F1-C391-4EDF-9FE0-23E86E13776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10289068" y="1343027"/>
              <a:ext cx="2532832" cy="1273032"/>
            </a:xfrm>
            <a:prstGeom prst="triangle">
              <a:avLst>
                <a:gd name="adj" fmla="val 50000"/>
              </a:avLst>
            </a:prstGeom>
            <a:solidFill>
              <a:schemeClr val="accent4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23054359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TELECONSULTATION FOR COVID-19: OPPORTUNITIES AND CHALLENGES for PHYSICIANS</vt:lpstr>
      <vt:lpstr>INTRODUCTION</vt:lpstr>
      <vt:lpstr> OBJECTIVES</vt:lpstr>
      <vt:lpstr>METHODOLOGY</vt:lpstr>
      <vt:lpstr>PowerPoint Presentation</vt:lpstr>
      <vt:lpstr>RESULT</vt:lpstr>
      <vt:lpstr>2)Enumerate the challenges and Opportunities faced by physicians in teleconsultation of SARS2 COVID-19 patients</vt:lpstr>
      <vt:lpstr>PowerPoint Presentation</vt:lpstr>
      <vt:lpstr>PowerPoint Presentation</vt:lpstr>
      <vt:lpstr>PowerPoint Presentation</vt:lpstr>
      <vt:lpstr>CONCLUSION</vt:lpstr>
      <vt:lpstr>PowerPoint Presentation</vt:lpstr>
      <vt:lpstr>RATING: How PGDHM Course addresses the program outcomes</vt:lpstr>
      <vt:lpstr>                               THANK YOU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1080</cp:revision>
  <dcterms:created xsi:type="dcterms:W3CDTF">2021-06-09T05:00:34Z</dcterms:created>
  <dcterms:modified xsi:type="dcterms:W3CDTF">2021-06-10T06:10:34Z</dcterms:modified>
</cp:coreProperties>
</file>