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64" r:id="rId7"/>
    <p:sldId id="265" r:id="rId8"/>
    <p:sldId id="263" r:id="rId9"/>
    <p:sldId id="272" r:id="rId10"/>
    <p:sldId id="271"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E8760-7956-293E-92A9-210C9D77ECEB}" v="9" dt="2021-06-10T08:13:19.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64" d="100"/>
          <a:sy n="64" d="100"/>
        </p:scale>
        <p:origin x="6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ivanand\Desktop\Cancer%20Partnership\Dissertation_Papers_Priyanka\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ivanand\Desktop\Cancer%20Partnership\Dissertation_Papers_Priyanka\Figur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IN" sz="1500" b="1" i="0" u="none" strike="noStrike" baseline="0">
                <a:solidFill>
                  <a:sysClr val="windowText" lastClr="000000"/>
                </a:solidFill>
                <a:latin typeface="Times New Roman" panose="02020603050405020304" pitchFamily="18" charset="0"/>
                <a:cs typeface="Times New Roman" panose="02020603050405020304" pitchFamily="18" charset="0"/>
              </a:rPr>
              <a:t>Impact of COVID-19 crisis on cancer treatment practice</a:t>
            </a:r>
            <a:endParaRPr lang="en-IN" sz="1500" b="1">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9.3522049978127728E-2"/>
          <c:y val="3.048780487804878E-2"/>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Sheet1!$D$18</c:f>
              <c:strCache>
                <c:ptCount val="1"/>
                <c:pt idx="0">
                  <c:v>Wave 1</c:v>
                </c:pt>
              </c:strCache>
            </c:strRef>
          </c:tx>
          <c:spPr>
            <a:solidFill>
              <a:schemeClr val="accent1"/>
            </a:solidFill>
            <a:ln>
              <a:noFill/>
            </a:ln>
            <a:effectLst/>
          </c:spPr>
          <c:invertIfNegative val="0"/>
          <c:cat>
            <c:strRef>
              <c:f>Sheet1!$C$19:$C$22</c:f>
              <c:strCache>
                <c:ptCount val="4"/>
                <c:pt idx="0">
                  <c:v>Delay in surgeries</c:v>
                </c:pt>
                <c:pt idx="1">
                  <c:v>Conduct of fewer diagnosis</c:v>
                </c:pt>
                <c:pt idx="2">
                  <c:v>Change in treatment protocol</c:v>
                </c:pt>
                <c:pt idx="3">
                  <c:v>Delay in chemotherapy</c:v>
                </c:pt>
              </c:strCache>
            </c:strRef>
          </c:cat>
          <c:val>
            <c:numRef>
              <c:f>Sheet1!$D$19:$D$22</c:f>
              <c:numCache>
                <c:formatCode>0%</c:formatCode>
                <c:ptCount val="4"/>
                <c:pt idx="0">
                  <c:v>0.82</c:v>
                </c:pt>
                <c:pt idx="1">
                  <c:v>0.71</c:v>
                </c:pt>
                <c:pt idx="2" formatCode="General">
                  <c:v>0</c:v>
                </c:pt>
                <c:pt idx="3">
                  <c:v>0.93</c:v>
                </c:pt>
              </c:numCache>
            </c:numRef>
          </c:val>
          <c:extLst>
            <c:ext xmlns:c16="http://schemas.microsoft.com/office/drawing/2014/chart" uri="{C3380CC4-5D6E-409C-BE32-E72D297353CC}">
              <c16:uniqueId val="{00000000-D440-4C97-B561-55158F0797E1}"/>
            </c:ext>
          </c:extLst>
        </c:ser>
        <c:ser>
          <c:idx val="1"/>
          <c:order val="1"/>
          <c:tx>
            <c:strRef>
              <c:f>Sheet1!$E$18</c:f>
              <c:strCache>
                <c:ptCount val="1"/>
                <c:pt idx="0">
                  <c:v>Wave 2</c:v>
                </c:pt>
              </c:strCache>
            </c:strRef>
          </c:tx>
          <c:spPr>
            <a:solidFill>
              <a:schemeClr val="accent2"/>
            </a:solidFill>
            <a:ln>
              <a:noFill/>
            </a:ln>
            <a:effectLst/>
          </c:spPr>
          <c:invertIfNegative val="0"/>
          <c:cat>
            <c:strRef>
              <c:f>Sheet1!$C$19:$C$22</c:f>
              <c:strCache>
                <c:ptCount val="4"/>
                <c:pt idx="0">
                  <c:v>Delay in surgeries</c:v>
                </c:pt>
                <c:pt idx="1">
                  <c:v>Conduct of fewer diagnosis</c:v>
                </c:pt>
                <c:pt idx="2">
                  <c:v>Change in treatment protocol</c:v>
                </c:pt>
                <c:pt idx="3">
                  <c:v>Delay in chemotherapy</c:v>
                </c:pt>
              </c:strCache>
            </c:strRef>
          </c:cat>
          <c:val>
            <c:numRef>
              <c:f>Sheet1!$E$19:$E$22</c:f>
              <c:numCache>
                <c:formatCode>0%</c:formatCode>
                <c:ptCount val="4"/>
                <c:pt idx="0">
                  <c:v>0.73</c:v>
                </c:pt>
                <c:pt idx="1">
                  <c:v>0.63</c:v>
                </c:pt>
                <c:pt idx="2" formatCode="General">
                  <c:v>0</c:v>
                </c:pt>
                <c:pt idx="3">
                  <c:v>0.65</c:v>
                </c:pt>
              </c:numCache>
            </c:numRef>
          </c:val>
          <c:extLst>
            <c:ext xmlns:c16="http://schemas.microsoft.com/office/drawing/2014/chart" uri="{C3380CC4-5D6E-409C-BE32-E72D297353CC}">
              <c16:uniqueId val="{00000001-D440-4C97-B561-55158F0797E1}"/>
            </c:ext>
          </c:extLst>
        </c:ser>
        <c:ser>
          <c:idx val="2"/>
          <c:order val="2"/>
          <c:tx>
            <c:strRef>
              <c:f>Sheet1!$F$18</c:f>
              <c:strCache>
                <c:ptCount val="1"/>
                <c:pt idx="0">
                  <c:v>Wave 3</c:v>
                </c:pt>
              </c:strCache>
            </c:strRef>
          </c:tx>
          <c:spPr>
            <a:solidFill>
              <a:schemeClr val="accent3"/>
            </a:solidFill>
            <a:ln>
              <a:noFill/>
            </a:ln>
            <a:effectLst/>
          </c:spPr>
          <c:invertIfNegative val="0"/>
          <c:cat>
            <c:strRef>
              <c:f>Sheet1!$C$19:$C$22</c:f>
              <c:strCache>
                <c:ptCount val="4"/>
                <c:pt idx="0">
                  <c:v>Delay in surgeries</c:v>
                </c:pt>
                <c:pt idx="1">
                  <c:v>Conduct of fewer diagnosis</c:v>
                </c:pt>
                <c:pt idx="2">
                  <c:v>Change in treatment protocol</c:v>
                </c:pt>
                <c:pt idx="3">
                  <c:v>Delay in chemotherapy</c:v>
                </c:pt>
              </c:strCache>
            </c:strRef>
          </c:cat>
          <c:val>
            <c:numRef>
              <c:f>Sheet1!$F$19:$F$22</c:f>
              <c:numCache>
                <c:formatCode>0%</c:formatCode>
                <c:ptCount val="4"/>
                <c:pt idx="0">
                  <c:v>0.83</c:v>
                </c:pt>
                <c:pt idx="1">
                  <c:v>0.67</c:v>
                </c:pt>
                <c:pt idx="2">
                  <c:v>0.72</c:v>
                </c:pt>
                <c:pt idx="3">
                  <c:v>0.56999999999999995</c:v>
                </c:pt>
              </c:numCache>
            </c:numRef>
          </c:val>
          <c:extLst>
            <c:ext xmlns:c16="http://schemas.microsoft.com/office/drawing/2014/chart" uri="{C3380CC4-5D6E-409C-BE32-E72D297353CC}">
              <c16:uniqueId val="{00000002-D440-4C97-B561-55158F0797E1}"/>
            </c:ext>
          </c:extLst>
        </c:ser>
        <c:ser>
          <c:idx val="3"/>
          <c:order val="3"/>
          <c:tx>
            <c:strRef>
              <c:f>Sheet1!$G$18</c:f>
              <c:strCache>
                <c:ptCount val="1"/>
                <c:pt idx="0">
                  <c:v>Wave 4</c:v>
                </c:pt>
              </c:strCache>
            </c:strRef>
          </c:tx>
          <c:spPr>
            <a:solidFill>
              <a:schemeClr val="accent4"/>
            </a:solidFill>
            <a:ln>
              <a:noFill/>
            </a:ln>
            <a:effectLst/>
          </c:spPr>
          <c:invertIfNegative val="0"/>
          <c:cat>
            <c:strRef>
              <c:f>Sheet1!$C$19:$C$22</c:f>
              <c:strCache>
                <c:ptCount val="4"/>
                <c:pt idx="0">
                  <c:v>Delay in surgeries</c:v>
                </c:pt>
                <c:pt idx="1">
                  <c:v>Conduct of fewer diagnosis</c:v>
                </c:pt>
                <c:pt idx="2">
                  <c:v>Change in treatment protocol</c:v>
                </c:pt>
                <c:pt idx="3">
                  <c:v>Delay in chemotherapy</c:v>
                </c:pt>
              </c:strCache>
            </c:strRef>
          </c:cat>
          <c:val>
            <c:numRef>
              <c:f>Sheet1!$G$19:$G$22</c:f>
              <c:numCache>
                <c:formatCode>0%</c:formatCode>
                <c:ptCount val="4"/>
                <c:pt idx="0">
                  <c:v>0.78</c:v>
                </c:pt>
                <c:pt idx="1">
                  <c:v>0.72</c:v>
                </c:pt>
                <c:pt idx="2">
                  <c:v>0.69</c:v>
                </c:pt>
                <c:pt idx="3">
                  <c:v>0.56000000000000005</c:v>
                </c:pt>
              </c:numCache>
            </c:numRef>
          </c:val>
          <c:extLst>
            <c:ext xmlns:c16="http://schemas.microsoft.com/office/drawing/2014/chart" uri="{C3380CC4-5D6E-409C-BE32-E72D297353CC}">
              <c16:uniqueId val="{00000003-D440-4C97-B561-55158F0797E1}"/>
            </c:ext>
          </c:extLst>
        </c:ser>
        <c:dLbls>
          <c:showLegendKey val="0"/>
          <c:showVal val="0"/>
          <c:showCatName val="0"/>
          <c:showSerName val="0"/>
          <c:showPercent val="0"/>
          <c:showBubbleSize val="0"/>
        </c:dLbls>
        <c:gapWidth val="182"/>
        <c:axId val="422625576"/>
        <c:axId val="422624920"/>
      </c:barChart>
      <c:catAx>
        <c:axId val="422625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2624920"/>
        <c:crosses val="autoZero"/>
        <c:auto val="1"/>
        <c:lblAlgn val="ctr"/>
        <c:lblOffset val="100"/>
        <c:noMultiLvlLbl val="0"/>
      </c:catAx>
      <c:valAx>
        <c:axId val="422624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2625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IN" sz="1500" b="1" i="0" baseline="0" dirty="0">
                <a:solidFill>
                  <a:schemeClr val="tx1"/>
                </a:solidFill>
                <a:effectLst/>
                <a:latin typeface="Times New Roman" panose="02020603050405020304" pitchFamily="18" charset="0"/>
                <a:cs typeface="Times New Roman" panose="02020603050405020304" pitchFamily="18" charset="0"/>
              </a:rPr>
              <a:t>Impact of COVID-19 crisis on cancer treatment practice</a:t>
            </a:r>
            <a:endParaRPr lang="en-IN" sz="1500" dirty="0">
              <a:solidFill>
                <a:schemeClr val="tx1"/>
              </a:solidFill>
              <a:effectLst/>
              <a:latin typeface="Times New Roman" panose="02020603050405020304" pitchFamily="18" charset="0"/>
              <a:cs typeface="Times New Roman" panose="02020603050405020304" pitchFamily="18" charset="0"/>
            </a:endParaRPr>
          </a:p>
        </c:rich>
      </c:tx>
      <c:layout>
        <c:manualLayout>
          <c:xMode val="edge"/>
          <c:yMode val="edge"/>
          <c:x val="0.1056353344448835"/>
          <c:y val="3.03030303030303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Sheet1!$D$39</c:f>
              <c:strCache>
                <c:ptCount val="1"/>
                <c:pt idx="0">
                  <c:v>Wave 1</c:v>
                </c:pt>
              </c:strCache>
            </c:strRef>
          </c:tx>
          <c:spPr>
            <a:solidFill>
              <a:schemeClr val="accent1"/>
            </a:solidFill>
            <a:ln>
              <a:noFill/>
            </a:ln>
            <a:effectLst/>
          </c:spPr>
          <c:invertIfNegative val="0"/>
          <c:cat>
            <c:strRef>
              <c:f>Sheet1!$C$40:$C$43</c:f>
              <c:strCache>
                <c:ptCount val="4"/>
                <c:pt idx="0">
                  <c:v>Delay in surgeries</c:v>
                </c:pt>
                <c:pt idx="1">
                  <c:v>Conduct of fewer diagnosis</c:v>
                </c:pt>
                <c:pt idx="2">
                  <c:v>Change in treatment protocol</c:v>
                </c:pt>
                <c:pt idx="3">
                  <c:v>Delay in chemotherapy</c:v>
                </c:pt>
              </c:strCache>
            </c:strRef>
          </c:cat>
          <c:val>
            <c:numRef>
              <c:f>Sheet1!$D$40:$D$43</c:f>
              <c:numCache>
                <c:formatCode>0%</c:formatCode>
                <c:ptCount val="4"/>
                <c:pt idx="0">
                  <c:v>0.74</c:v>
                </c:pt>
                <c:pt idx="1">
                  <c:v>0.55000000000000004</c:v>
                </c:pt>
                <c:pt idx="2" formatCode="General">
                  <c:v>0</c:v>
                </c:pt>
                <c:pt idx="3">
                  <c:v>0.48</c:v>
                </c:pt>
              </c:numCache>
            </c:numRef>
          </c:val>
          <c:extLst>
            <c:ext xmlns:c16="http://schemas.microsoft.com/office/drawing/2014/chart" uri="{C3380CC4-5D6E-409C-BE32-E72D297353CC}">
              <c16:uniqueId val="{00000000-D32C-46CC-842E-B0AE4578D54A}"/>
            </c:ext>
          </c:extLst>
        </c:ser>
        <c:ser>
          <c:idx val="1"/>
          <c:order val="1"/>
          <c:tx>
            <c:strRef>
              <c:f>Sheet1!$E$39</c:f>
              <c:strCache>
                <c:ptCount val="1"/>
                <c:pt idx="0">
                  <c:v>Wave 2</c:v>
                </c:pt>
              </c:strCache>
            </c:strRef>
          </c:tx>
          <c:spPr>
            <a:solidFill>
              <a:schemeClr val="accent2"/>
            </a:solidFill>
            <a:ln>
              <a:noFill/>
            </a:ln>
            <a:effectLst/>
          </c:spPr>
          <c:invertIfNegative val="0"/>
          <c:cat>
            <c:strRef>
              <c:f>Sheet1!$C$40:$C$43</c:f>
              <c:strCache>
                <c:ptCount val="4"/>
                <c:pt idx="0">
                  <c:v>Delay in surgeries</c:v>
                </c:pt>
                <c:pt idx="1">
                  <c:v>Conduct of fewer diagnosis</c:v>
                </c:pt>
                <c:pt idx="2">
                  <c:v>Change in treatment protocol</c:v>
                </c:pt>
                <c:pt idx="3">
                  <c:v>Delay in chemotherapy</c:v>
                </c:pt>
              </c:strCache>
            </c:strRef>
          </c:cat>
          <c:val>
            <c:numRef>
              <c:f>Sheet1!$E$40:$E$43</c:f>
              <c:numCache>
                <c:formatCode>0%</c:formatCode>
                <c:ptCount val="4"/>
                <c:pt idx="0">
                  <c:v>0.79</c:v>
                </c:pt>
                <c:pt idx="1">
                  <c:v>0</c:v>
                </c:pt>
                <c:pt idx="2">
                  <c:v>0.33</c:v>
                </c:pt>
                <c:pt idx="3">
                  <c:v>0.48</c:v>
                </c:pt>
              </c:numCache>
            </c:numRef>
          </c:val>
          <c:extLst>
            <c:ext xmlns:c16="http://schemas.microsoft.com/office/drawing/2014/chart" uri="{C3380CC4-5D6E-409C-BE32-E72D297353CC}">
              <c16:uniqueId val="{00000001-D32C-46CC-842E-B0AE4578D54A}"/>
            </c:ext>
          </c:extLst>
        </c:ser>
        <c:ser>
          <c:idx val="2"/>
          <c:order val="2"/>
          <c:tx>
            <c:strRef>
              <c:f>Sheet1!$F$39</c:f>
              <c:strCache>
                <c:ptCount val="1"/>
                <c:pt idx="0">
                  <c:v>Wave 3</c:v>
                </c:pt>
              </c:strCache>
            </c:strRef>
          </c:tx>
          <c:spPr>
            <a:solidFill>
              <a:schemeClr val="accent3"/>
            </a:solidFill>
            <a:ln>
              <a:noFill/>
            </a:ln>
            <a:effectLst/>
          </c:spPr>
          <c:invertIfNegative val="0"/>
          <c:cat>
            <c:strRef>
              <c:f>Sheet1!$C$40:$C$43</c:f>
              <c:strCache>
                <c:ptCount val="4"/>
                <c:pt idx="0">
                  <c:v>Delay in surgeries</c:v>
                </c:pt>
                <c:pt idx="1">
                  <c:v>Conduct of fewer diagnosis</c:v>
                </c:pt>
                <c:pt idx="2">
                  <c:v>Change in treatment protocol</c:v>
                </c:pt>
                <c:pt idx="3">
                  <c:v>Delay in chemotherapy</c:v>
                </c:pt>
              </c:strCache>
            </c:strRef>
          </c:cat>
          <c:val>
            <c:numRef>
              <c:f>Sheet1!$F$40:$F$43</c:f>
              <c:numCache>
                <c:formatCode>0%</c:formatCode>
                <c:ptCount val="4"/>
                <c:pt idx="0">
                  <c:v>0.71</c:v>
                </c:pt>
                <c:pt idx="1">
                  <c:v>0.56999999999999995</c:v>
                </c:pt>
                <c:pt idx="2">
                  <c:v>0.31</c:v>
                </c:pt>
                <c:pt idx="3">
                  <c:v>0.48</c:v>
                </c:pt>
              </c:numCache>
            </c:numRef>
          </c:val>
          <c:extLst>
            <c:ext xmlns:c16="http://schemas.microsoft.com/office/drawing/2014/chart" uri="{C3380CC4-5D6E-409C-BE32-E72D297353CC}">
              <c16:uniqueId val="{00000002-D32C-46CC-842E-B0AE4578D54A}"/>
            </c:ext>
          </c:extLst>
        </c:ser>
        <c:ser>
          <c:idx val="3"/>
          <c:order val="3"/>
          <c:tx>
            <c:strRef>
              <c:f>Sheet1!$G$39</c:f>
              <c:strCache>
                <c:ptCount val="1"/>
                <c:pt idx="0">
                  <c:v>Wave 4</c:v>
                </c:pt>
              </c:strCache>
            </c:strRef>
          </c:tx>
          <c:spPr>
            <a:solidFill>
              <a:schemeClr val="accent4"/>
            </a:solidFill>
            <a:ln>
              <a:noFill/>
            </a:ln>
            <a:effectLst/>
          </c:spPr>
          <c:invertIfNegative val="0"/>
          <c:cat>
            <c:strRef>
              <c:f>Sheet1!$C$40:$C$43</c:f>
              <c:strCache>
                <c:ptCount val="4"/>
                <c:pt idx="0">
                  <c:v>Delay in surgeries</c:v>
                </c:pt>
                <c:pt idx="1">
                  <c:v>Conduct of fewer diagnosis</c:v>
                </c:pt>
                <c:pt idx="2">
                  <c:v>Change in treatment protocol</c:v>
                </c:pt>
                <c:pt idx="3">
                  <c:v>Delay in chemotherapy</c:v>
                </c:pt>
              </c:strCache>
            </c:strRef>
          </c:cat>
          <c:val>
            <c:numRef>
              <c:f>Sheet1!$G$40:$G$43</c:f>
              <c:numCache>
                <c:formatCode>0%</c:formatCode>
                <c:ptCount val="4"/>
                <c:pt idx="0">
                  <c:v>0.77</c:v>
                </c:pt>
                <c:pt idx="1">
                  <c:v>0.55000000000000004</c:v>
                </c:pt>
                <c:pt idx="2">
                  <c:v>0.43</c:v>
                </c:pt>
                <c:pt idx="3">
                  <c:v>0.47</c:v>
                </c:pt>
              </c:numCache>
            </c:numRef>
          </c:val>
          <c:extLst>
            <c:ext xmlns:c16="http://schemas.microsoft.com/office/drawing/2014/chart" uri="{C3380CC4-5D6E-409C-BE32-E72D297353CC}">
              <c16:uniqueId val="{00000003-D32C-46CC-842E-B0AE4578D54A}"/>
            </c:ext>
          </c:extLst>
        </c:ser>
        <c:dLbls>
          <c:showLegendKey val="0"/>
          <c:showVal val="0"/>
          <c:showCatName val="0"/>
          <c:showSerName val="0"/>
          <c:showPercent val="0"/>
          <c:showBubbleSize val="0"/>
        </c:dLbls>
        <c:gapWidth val="182"/>
        <c:axId val="420767640"/>
        <c:axId val="420767968"/>
      </c:barChart>
      <c:catAx>
        <c:axId val="420767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0767968"/>
        <c:crosses val="autoZero"/>
        <c:auto val="1"/>
        <c:lblAlgn val="ctr"/>
        <c:lblOffset val="100"/>
        <c:noMultiLvlLbl val="0"/>
      </c:catAx>
      <c:valAx>
        <c:axId val="420767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076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4520-EFC5-435F-9A9E-DA790EAAA7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C91C977-DB64-46E7-A397-520C8FC91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7E6368C-57BE-432D-AF7E-FAC65B9DFE15}"/>
              </a:ext>
            </a:extLst>
          </p:cNvPr>
          <p:cNvSpPr>
            <a:spLocks noGrp="1"/>
          </p:cNvSpPr>
          <p:nvPr>
            <p:ph type="dt" sz="half" idx="10"/>
          </p:nvPr>
        </p:nvSpPr>
        <p:spPr/>
        <p:txBody>
          <a:bodyPr/>
          <a:lstStyle/>
          <a:p>
            <a:fld id="{1966C65B-9E08-452F-B2D0-95CD223FC3E3}" type="datetimeFigureOut">
              <a:rPr lang="en-IN" smtClean="0"/>
              <a:t>11-06-2021</a:t>
            </a:fld>
            <a:endParaRPr lang="en-IN"/>
          </a:p>
        </p:txBody>
      </p:sp>
      <p:sp>
        <p:nvSpPr>
          <p:cNvPr id="5" name="Footer Placeholder 4">
            <a:extLst>
              <a:ext uri="{FF2B5EF4-FFF2-40B4-BE49-F238E27FC236}">
                <a16:creationId xmlns:a16="http://schemas.microsoft.com/office/drawing/2014/main" id="{7D743CA5-5167-409E-828D-8B32AB5D9C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6129C1-6790-499D-89C1-389BF607F9C2}"/>
              </a:ext>
            </a:extLst>
          </p:cNvPr>
          <p:cNvSpPr>
            <a:spLocks noGrp="1"/>
          </p:cNvSpPr>
          <p:nvPr>
            <p:ph type="sldNum" sz="quarter" idx="12"/>
          </p:nvPr>
        </p:nvSpPr>
        <p:spPr/>
        <p:txBody>
          <a:bodyPr/>
          <a:lstStyle/>
          <a:p>
            <a:fld id="{B65A589C-01C6-4F28-826C-4ED727AA94B2}" type="slidenum">
              <a:rPr lang="en-IN" smtClean="0"/>
              <a:t>‹#›</a:t>
            </a:fld>
            <a:endParaRPr lang="en-IN"/>
          </a:p>
        </p:txBody>
      </p:sp>
    </p:spTree>
    <p:extLst>
      <p:ext uri="{BB962C8B-B14F-4D97-AF65-F5344CB8AC3E}">
        <p14:creationId xmlns:p14="http://schemas.microsoft.com/office/powerpoint/2010/main" val="363481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23CB-4D18-42F8-970B-A04F55E8926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FF03F89-F731-498A-9EF6-F9BE846BCC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F3F54E3-5DCD-4ABF-BEE2-AEF059A01EAC}"/>
              </a:ext>
            </a:extLst>
          </p:cNvPr>
          <p:cNvSpPr>
            <a:spLocks noGrp="1"/>
          </p:cNvSpPr>
          <p:nvPr>
            <p:ph type="dt" sz="half" idx="10"/>
          </p:nvPr>
        </p:nvSpPr>
        <p:spPr/>
        <p:txBody>
          <a:bodyPr/>
          <a:lstStyle/>
          <a:p>
            <a:fld id="{1966C65B-9E08-452F-B2D0-95CD223FC3E3}" type="datetimeFigureOut">
              <a:rPr lang="en-IN" smtClean="0"/>
              <a:t>11-06-2021</a:t>
            </a:fld>
            <a:endParaRPr lang="en-IN"/>
          </a:p>
        </p:txBody>
      </p:sp>
      <p:sp>
        <p:nvSpPr>
          <p:cNvPr id="5" name="Footer Placeholder 4">
            <a:extLst>
              <a:ext uri="{FF2B5EF4-FFF2-40B4-BE49-F238E27FC236}">
                <a16:creationId xmlns:a16="http://schemas.microsoft.com/office/drawing/2014/main" id="{BDE1D6E7-1EFB-415B-B36E-CBB53F8D46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E8EADF7-BCD7-4DD6-B740-5A7D179E91E4}"/>
              </a:ext>
            </a:extLst>
          </p:cNvPr>
          <p:cNvSpPr>
            <a:spLocks noGrp="1"/>
          </p:cNvSpPr>
          <p:nvPr>
            <p:ph type="sldNum" sz="quarter" idx="12"/>
          </p:nvPr>
        </p:nvSpPr>
        <p:spPr/>
        <p:txBody>
          <a:bodyPr/>
          <a:lstStyle/>
          <a:p>
            <a:fld id="{B65A589C-01C6-4F28-826C-4ED727AA94B2}" type="slidenum">
              <a:rPr lang="en-IN" smtClean="0"/>
              <a:t>‹#›</a:t>
            </a:fld>
            <a:endParaRPr lang="en-IN"/>
          </a:p>
        </p:txBody>
      </p:sp>
    </p:spTree>
    <p:extLst>
      <p:ext uri="{BB962C8B-B14F-4D97-AF65-F5344CB8AC3E}">
        <p14:creationId xmlns:p14="http://schemas.microsoft.com/office/powerpoint/2010/main" val="261197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5CCB5-2F1F-4C56-8684-A68B43C149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8B56606-1E40-4D1E-A8B1-37F8D55455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475D27E-CEAD-4B6B-9EDF-52F94C88AD9E}"/>
              </a:ext>
            </a:extLst>
          </p:cNvPr>
          <p:cNvSpPr>
            <a:spLocks noGrp="1"/>
          </p:cNvSpPr>
          <p:nvPr>
            <p:ph type="dt" sz="half" idx="10"/>
          </p:nvPr>
        </p:nvSpPr>
        <p:spPr/>
        <p:txBody>
          <a:bodyPr/>
          <a:lstStyle/>
          <a:p>
            <a:fld id="{1966C65B-9E08-452F-B2D0-95CD223FC3E3}" type="datetimeFigureOut">
              <a:rPr lang="en-IN" smtClean="0"/>
              <a:t>11-06-2021</a:t>
            </a:fld>
            <a:endParaRPr lang="en-IN"/>
          </a:p>
        </p:txBody>
      </p:sp>
      <p:sp>
        <p:nvSpPr>
          <p:cNvPr id="5" name="Footer Placeholder 4">
            <a:extLst>
              <a:ext uri="{FF2B5EF4-FFF2-40B4-BE49-F238E27FC236}">
                <a16:creationId xmlns:a16="http://schemas.microsoft.com/office/drawing/2014/main" id="{414905B1-371E-4D9A-B346-87EA7506C7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C0FC7B-025E-4412-B0E2-07F38EA83743}"/>
              </a:ext>
            </a:extLst>
          </p:cNvPr>
          <p:cNvSpPr>
            <a:spLocks noGrp="1"/>
          </p:cNvSpPr>
          <p:nvPr>
            <p:ph type="sldNum" sz="quarter" idx="12"/>
          </p:nvPr>
        </p:nvSpPr>
        <p:spPr/>
        <p:txBody>
          <a:bodyPr/>
          <a:lstStyle/>
          <a:p>
            <a:fld id="{B65A589C-01C6-4F28-826C-4ED727AA94B2}" type="slidenum">
              <a:rPr lang="en-IN" smtClean="0"/>
              <a:t>‹#›</a:t>
            </a:fld>
            <a:endParaRPr lang="en-IN"/>
          </a:p>
        </p:txBody>
      </p:sp>
    </p:spTree>
    <p:extLst>
      <p:ext uri="{BB962C8B-B14F-4D97-AF65-F5344CB8AC3E}">
        <p14:creationId xmlns:p14="http://schemas.microsoft.com/office/powerpoint/2010/main" val="298714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3AC8-E264-4569-ABFC-26D985D5FD9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DE071DF-FF12-4117-93F1-C3342414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4FAED24-6E6C-49DB-BE2F-330A20C1C956}"/>
              </a:ext>
            </a:extLst>
          </p:cNvPr>
          <p:cNvSpPr>
            <a:spLocks noGrp="1"/>
          </p:cNvSpPr>
          <p:nvPr>
            <p:ph type="dt" sz="half" idx="10"/>
          </p:nvPr>
        </p:nvSpPr>
        <p:spPr/>
        <p:txBody>
          <a:bodyPr/>
          <a:lstStyle/>
          <a:p>
            <a:fld id="{1966C65B-9E08-452F-B2D0-95CD223FC3E3}" type="datetimeFigureOut">
              <a:rPr lang="en-IN" smtClean="0"/>
              <a:t>11-06-2021</a:t>
            </a:fld>
            <a:endParaRPr lang="en-IN"/>
          </a:p>
        </p:txBody>
      </p:sp>
      <p:sp>
        <p:nvSpPr>
          <p:cNvPr id="5" name="Footer Placeholder 4">
            <a:extLst>
              <a:ext uri="{FF2B5EF4-FFF2-40B4-BE49-F238E27FC236}">
                <a16:creationId xmlns:a16="http://schemas.microsoft.com/office/drawing/2014/main" id="{B5277133-34A1-4B02-933E-A8FE99A6DF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40760E3-40D8-42FA-812E-20B63EBC57E0}"/>
              </a:ext>
            </a:extLst>
          </p:cNvPr>
          <p:cNvSpPr>
            <a:spLocks noGrp="1"/>
          </p:cNvSpPr>
          <p:nvPr>
            <p:ph type="sldNum" sz="quarter" idx="12"/>
          </p:nvPr>
        </p:nvSpPr>
        <p:spPr/>
        <p:txBody>
          <a:bodyPr/>
          <a:lstStyle/>
          <a:p>
            <a:fld id="{B65A589C-01C6-4F28-826C-4ED727AA94B2}" type="slidenum">
              <a:rPr lang="en-IN" smtClean="0"/>
              <a:t>‹#›</a:t>
            </a:fld>
            <a:endParaRPr lang="en-IN"/>
          </a:p>
        </p:txBody>
      </p:sp>
    </p:spTree>
    <p:extLst>
      <p:ext uri="{BB962C8B-B14F-4D97-AF65-F5344CB8AC3E}">
        <p14:creationId xmlns:p14="http://schemas.microsoft.com/office/powerpoint/2010/main" val="240325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9A0F-AAE8-49EC-BDE1-DF8D6BB419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B522B0E-4002-4151-ACC8-2132AEA73C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2BCCC9-4130-42FE-AC1E-1645FA4B6613}"/>
              </a:ext>
            </a:extLst>
          </p:cNvPr>
          <p:cNvSpPr>
            <a:spLocks noGrp="1"/>
          </p:cNvSpPr>
          <p:nvPr>
            <p:ph type="dt" sz="half" idx="10"/>
          </p:nvPr>
        </p:nvSpPr>
        <p:spPr/>
        <p:txBody>
          <a:bodyPr/>
          <a:lstStyle/>
          <a:p>
            <a:fld id="{1966C65B-9E08-452F-B2D0-95CD223FC3E3}" type="datetimeFigureOut">
              <a:rPr lang="en-IN" smtClean="0"/>
              <a:t>11-06-2021</a:t>
            </a:fld>
            <a:endParaRPr lang="en-IN"/>
          </a:p>
        </p:txBody>
      </p:sp>
      <p:sp>
        <p:nvSpPr>
          <p:cNvPr id="5" name="Footer Placeholder 4">
            <a:extLst>
              <a:ext uri="{FF2B5EF4-FFF2-40B4-BE49-F238E27FC236}">
                <a16:creationId xmlns:a16="http://schemas.microsoft.com/office/drawing/2014/main" id="{951FCD93-75DD-4DA1-AB01-2BC61BC2BF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AF128A-E24D-449D-96F3-35462944F0B8}"/>
              </a:ext>
            </a:extLst>
          </p:cNvPr>
          <p:cNvSpPr>
            <a:spLocks noGrp="1"/>
          </p:cNvSpPr>
          <p:nvPr>
            <p:ph type="sldNum" sz="quarter" idx="12"/>
          </p:nvPr>
        </p:nvSpPr>
        <p:spPr/>
        <p:txBody>
          <a:bodyPr/>
          <a:lstStyle/>
          <a:p>
            <a:fld id="{B65A589C-01C6-4F28-826C-4ED727AA94B2}" type="slidenum">
              <a:rPr lang="en-IN" smtClean="0"/>
              <a:t>‹#›</a:t>
            </a:fld>
            <a:endParaRPr lang="en-IN"/>
          </a:p>
        </p:txBody>
      </p:sp>
    </p:spTree>
    <p:extLst>
      <p:ext uri="{BB962C8B-B14F-4D97-AF65-F5344CB8AC3E}">
        <p14:creationId xmlns:p14="http://schemas.microsoft.com/office/powerpoint/2010/main" val="347303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D8D3-4984-4D26-8955-9C7192D99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F30C8F9-7D6A-45B4-A2EF-2644DBC0AD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7BAFD1C-660A-4DA9-B9F4-2CCA2DF16F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40872C0-3719-420B-AD73-AFF19B35A9EF}"/>
              </a:ext>
            </a:extLst>
          </p:cNvPr>
          <p:cNvSpPr>
            <a:spLocks noGrp="1"/>
          </p:cNvSpPr>
          <p:nvPr>
            <p:ph type="dt" sz="half" idx="10"/>
          </p:nvPr>
        </p:nvSpPr>
        <p:spPr/>
        <p:txBody>
          <a:bodyPr/>
          <a:lstStyle/>
          <a:p>
            <a:fld id="{1966C65B-9E08-452F-B2D0-95CD223FC3E3}" type="datetimeFigureOut">
              <a:rPr lang="en-IN" smtClean="0"/>
              <a:t>11-06-2021</a:t>
            </a:fld>
            <a:endParaRPr lang="en-IN"/>
          </a:p>
        </p:txBody>
      </p:sp>
      <p:sp>
        <p:nvSpPr>
          <p:cNvPr id="6" name="Footer Placeholder 5">
            <a:extLst>
              <a:ext uri="{FF2B5EF4-FFF2-40B4-BE49-F238E27FC236}">
                <a16:creationId xmlns:a16="http://schemas.microsoft.com/office/drawing/2014/main" id="{E11A963E-A223-4BFE-85E7-D5AF8FB14FD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ADE845D-5B0D-4B1F-AE9B-071BAECB19C3}"/>
              </a:ext>
            </a:extLst>
          </p:cNvPr>
          <p:cNvSpPr>
            <a:spLocks noGrp="1"/>
          </p:cNvSpPr>
          <p:nvPr>
            <p:ph type="sldNum" sz="quarter" idx="12"/>
          </p:nvPr>
        </p:nvSpPr>
        <p:spPr/>
        <p:txBody>
          <a:bodyPr/>
          <a:lstStyle/>
          <a:p>
            <a:fld id="{B65A589C-01C6-4F28-826C-4ED727AA94B2}" type="slidenum">
              <a:rPr lang="en-IN" smtClean="0"/>
              <a:t>‹#›</a:t>
            </a:fld>
            <a:endParaRPr lang="en-IN"/>
          </a:p>
        </p:txBody>
      </p:sp>
    </p:spTree>
    <p:extLst>
      <p:ext uri="{BB962C8B-B14F-4D97-AF65-F5344CB8AC3E}">
        <p14:creationId xmlns:p14="http://schemas.microsoft.com/office/powerpoint/2010/main" val="221109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BD2B-1E86-4FA8-B80E-CDEF7838AE2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1B92DF5-B500-4173-B3E1-ECC1ACC1D1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2D9FA4-F5DB-4C05-AEA6-933E986DD6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3914973-F741-400C-BE8C-2DD4A02F9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DF2E31-5A0A-4E57-A5D8-DAE767168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3D1C274-4808-4877-A461-9E746868D1E0}"/>
              </a:ext>
            </a:extLst>
          </p:cNvPr>
          <p:cNvSpPr>
            <a:spLocks noGrp="1"/>
          </p:cNvSpPr>
          <p:nvPr>
            <p:ph type="dt" sz="half" idx="10"/>
          </p:nvPr>
        </p:nvSpPr>
        <p:spPr/>
        <p:txBody>
          <a:bodyPr/>
          <a:lstStyle/>
          <a:p>
            <a:fld id="{1966C65B-9E08-452F-B2D0-95CD223FC3E3}" type="datetimeFigureOut">
              <a:rPr lang="en-IN" smtClean="0"/>
              <a:t>11-06-2021</a:t>
            </a:fld>
            <a:endParaRPr lang="en-IN"/>
          </a:p>
        </p:txBody>
      </p:sp>
      <p:sp>
        <p:nvSpPr>
          <p:cNvPr id="8" name="Footer Placeholder 7">
            <a:extLst>
              <a:ext uri="{FF2B5EF4-FFF2-40B4-BE49-F238E27FC236}">
                <a16:creationId xmlns:a16="http://schemas.microsoft.com/office/drawing/2014/main" id="{71DF8472-C5E6-4186-9388-DD3D3C5324F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02B4DED-A8D7-4801-96A9-D90CA64C48BB}"/>
              </a:ext>
            </a:extLst>
          </p:cNvPr>
          <p:cNvSpPr>
            <a:spLocks noGrp="1"/>
          </p:cNvSpPr>
          <p:nvPr>
            <p:ph type="sldNum" sz="quarter" idx="12"/>
          </p:nvPr>
        </p:nvSpPr>
        <p:spPr/>
        <p:txBody>
          <a:bodyPr/>
          <a:lstStyle/>
          <a:p>
            <a:fld id="{B65A589C-01C6-4F28-826C-4ED727AA94B2}" type="slidenum">
              <a:rPr lang="en-IN" smtClean="0"/>
              <a:t>‹#›</a:t>
            </a:fld>
            <a:endParaRPr lang="en-IN"/>
          </a:p>
        </p:txBody>
      </p:sp>
    </p:spTree>
    <p:extLst>
      <p:ext uri="{BB962C8B-B14F-4D97-AF65-F5344CB8AC3E}">
        <p14:creationId xmlns:p14="http://schemas.microsoft.com/office/powerpoint/2010/main" val="332035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F1CA-5350-49E1-8157-7D3961244ED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F8C8E35-4CE2-4E63-8E43-AF47CB878F15}"/>
              </a:ext>
            </a:extLst>
          </p:cNvPr>
          <p:cNvSpPr>
            <a:spLocks noGrp="1"/>
          </p:cNvSpPr>
          <p:nvPr>
            <p:ph type="dt" sz="half" idx="10"/>
          </p:nvPr>
        </p:nvSpPr>
        <p:spPr/>
        <p:txBody>
          <a:bodyPr/>
          <a:lstStyle/>
          <a:p>
            <a:fld id="{1966C65B-9E08-452F-B2D0-95CD223FC3E3}" type="datetimeFigureOut">
              <a:rPr lang="en-IN" smtClean="0"/>
              <a:t>11-06-2021</a:t>
            </a:fld>
            <a:endParaRPr lang="en-IN"/>
          </a:p>
        </p:txBody>
      </p:sp>
      <p:sp>
        <p:nvSpPr>
          <p:cNvPr id="4" name="Footer Placeholder 3">
            <a:extLst>
              <a:ext uri="{FF2B5EF4-FFF2-40B4-BE49-F238E27FC236}">
                <a16:creationId xmlns:a16="http://schemas.microsoft.com/office/drawing/2014/main" id="{8C3E30D6-2017-4138-A835-83D829B56B9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7B66756-48C9-40DB-B861-F4323FF9917F}"/>
              </a:ext>
            </a:extLst>
          </p:cNvPr>
          <p:cNvSpPr>
            <a:spLocks noGrp="1"/>
          </p:cNvSpPr>
          <p:nvPr>
            <p:ph type="sldNum" sz="quarter" idx="12"/>
          </p:nvPr>
        </p:nvSpPr>
        <p:spPr/>
        <p:txBody>
          <a:bodyPr/>
          <a:lstStyle/>
          <a:p>
            <a:fld id="{B65A589C-01C6-4F28-826C-4ED727AA94B2}" type="slidenum">
              <a:rPr lang="en-IN" smtClean="0"/>
              <a:t>‹#›</a:t>
            </a:fld>
            <a:endParaRPr lang="en-IN"/>
          </a:p>
        </p:txBody>
      </p:sp>
    </p:spTree>
    <p:extLst>
      <p:ext uri="{BB962C8B-B14F-4D97-AF65-F5344CB8AC3E}">
        <p14:creationId xmlns:p14="http://schemas.microsoft.com/office/powerpoint/2010/main" val="261833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28613-EF86-4216-81A0-CB7300B6D0B6}"/>
              </a:ext>
            </a:extLst>
          </p:cNvPr>
          <p:cNvSpPr>
            <a:spLocks noGrp="1"/>
          </p:cNvSpPr>
          <p:nvPr>
            <p:ph type="dt" sz="half" idx="10"/>
          </p:nvPr>
        </p:nvSpPr>
        <p:spPr/>
        <p:txBody>
          <a:bodyPr/>
          <a:lstStyle/>
          <a:p>
            <a:fld id="{1966C65B-9E08-452F-B2D0-95CD223FC3E3}" type="datetimeFigureOut">
              <a:rPr lang="en-IN" smtClean="0"/>
              <a:t>11-06-2021</a:t>
            </a:fld>
            <a:endParaRPr lang="en-IN"/>
          </a:p>
        </p:txBody>
      </p:sp>
      <p:sp>
        <p:nvSpPr>
          <p:cNvPr id="3" name="Footer Placeholder 2">
            <a:extLst>
              <a:ext uri="{FF2B5EF4-FFF2-40B4-BE49-F238E27FC236}">
                <a16:creationId xmlns:a16="http://schemas.microsoft.com/office/drawing/2014/main" id="{52B49B41-AA84-4EFF-B336-5EDC80CA744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99BD93E-F926-465D-BAC6-3E4BC8C0D68A}"/>
              </a:ext>
            </a:extLst>
          </p:cNvPr>
          <p:cNvSpPr>
            <a:spLocks noGrp="1"/>
          </p:cNvSpPr>
          <p:nvPr>
            <p:ph type="sldNum" sz="quarter" idx="12"/>
          </p:nvPr>
        </p:nvSpPr>
        <p:spPr/>
        <p:txBody>
          <a:bodyPr/>
          <a:lstStyle/>
          <a:p>
            <a:fld id="{B65A589C-01C6-4F28-826C-4ED727AA94B2}" type="slidenum">
              <a:rPr lang="en-IN" smtClean="0"/>
              <a:t>‹#›</a:t>
            </a:fld>
            <a:endParaRPr lang="en-IN"/>
          </a:p>
        </p:txBody>
      </p:sp>
    </p:spTree>
    <p:extLst>
      <p:ext uri="{BB962C8B-B14F-4D97-AF65-F5344CB8AC3E}">
        <p14:creationId xmlns:p14="http://schemas.microsoft.com/office/powerpoint/2010/main" val="101963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CBF0-74C3-4213-B12F-AF055DD37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0800162-E49E-4364-8D8F-39E849938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67A86A9-6CF0-41AC-8A17-61F200A71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84EBD2-53BA-4074-BDB5-BBE4D58725E4}"/>
              </a:ext>
            </a:extLst>
          </p:cNvPr>
          <p:cNvSpPr>
            <a:spLocks noGrp="1"/>
          </p:cNvSpPr>
          <p:nvPr>
            <p:ph type="dt" sz="half" idx="10"/>
          </p:nvPr>
        </p:nvSpPr>
        <p:spPr/>
        <p:txBody>
          <a:bodyPr/>
          <a:lstStyle/>
          <a:p>
            <a:fld id="{1966C65B-9E08-452F-B2D0-95CD223FC3E3}" type="datetimeFigureOut">
              <a:rPr lang="en-IN" smtClean="0"/>
              <a:t>11-06-2021</a:t>
            </a:fld>
            <a:endParaRPr lang="en-IN"/>
          </a:p>
        </p:txBody>
      </p:sp>
      <p:sp>
        <p:nvSpPr>
          <p:cNvPr id="6" name="Footer Placeholder 5">
            <a:extLst>
              <a:ext uri="{FF2B5EF4-FFF2-40B4-BE49-F238E27FC236}">
                <a16:creationId xmlns:a16="http://schemas.microsoft.com/office/drawing/2014/main" id="{D74FDE42-6729-411C-BCD2-CA10DD5BA78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3875CF7-3E13-45D2-AD37-B1F09F697F69}"/>
              </a:ext>
            </a:extLst>
          </p:cNvPr>
          <p:cNvSpPr>
            <a:spLocks noGrp="1"/>
          </p:cNvSpPr>
          <p:nvPr>
            <p:ph type="sldNum" sz="quarter" idx="12"/>
          </p:nvPr>
        </p:nvSpPr>
        <p:spPr/>
        <p:txBody>
          <a:bodyPr/>
          <a:lstStyle/>
          <a:p>
            <a:fld id="{B65A589C-01C6-4F28-826C-4ED727AA94B2}" type="slidenum">
              <a:rPr lang="en-IN" smtClean="0"/>
              <a:t>‹#›</a:t>
            </a:fld>
            <a:endParaRPr lang="en-IN"/>
          </a:p>
        </p:txBody>
      </p:sp>
    </p:spTree>
    <p:extLst>
      <p:ext uri="{BB962C8B-B14F-4D97-AF65-F5344CB8AC3E}">
        <p14:creationId xmlns:p14="http://schemas.microsoft.com/office/powerpoint/2010/main" val="113889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1FC5-5546-41C8-B853-F03B19918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0841273-1FEF-4657-B686-35901F0D3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7EC97E8-8B38-4924-832D-B6F3B89D1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A8F4F-51AD-423F-8EBF-19512F2D966A}"/>
              </a:ext>
            </a:extLst>
          </p:cNvPr>
          <p:cNvSpPr>
            <a:spLocks noGrp="1"/>
          </p:cNvSpPr>
          <p:nvPr>
            <p:ph type="dt" sz="half" idx="10"/>
          </p:nvPr>
        </p:nvSpPr>
        <p:spPr/>
        <p:txBody>
          <a:bodyPr/>
          <a:lstStyle/>
          <a:p>
            <a:fld id="{1966C65B-9E08-452F-B2D0-95CD223FC3E3}" type="datetimeFigureOut">
              <a:rPr lang="en-IN" smtClean="0"/>
              <a:t>11-06-2021</a:t>
            </a:fld>
            <a:endParaRPr lang="en-IN"/>
          </a:p>
        </p:txBody>
      </p:sp>
      <p:sp>
        <p:nvSpPr>
          <p:cNvPr id="6" name="Footer Placeholder 5">
            <a:extLst>
              <a:ext uri="{FF2B5EF4-FFF2-40B4-BE49-F238E27FC236}">
                <a16:creationId xmlns:a16="http://schemas.microsoft.com/office/drawing/2014/main" id="{F080F6DC-7BC3-41B8-8788-1DEA3F727B7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1946C87-8118-4B3A-BBC8-B10039D894E4}"/>
              </a:ext>
            </a:extLst>
          </p:cNvPr>
          <p:cNvSpPr>
            <a:spLocks noGrp="1"/>
          </p:cNvSpPr>
          <p:nvPr>
            <p:ph type="sldNum" sz="quarter" idx="12"/>
          </p:nvPr>
        </p:nvSpPr>
        <p:spPr/>
        <p:txBody>
          <a:bodyPr/>
          <a:lstStyle/>
          <a:p>
            <a:fld id="{B65A589C-01C6-4F28-826C-4ED727AA94B2}" type="slidenum">
              <a:rPr lang="en-IN" smtClean="0"/>
              <a:t>‹#›</a:t>
            </a:fld>
            <a:endParaRPr lang="en-IN"/>
          </a:p>
        </p:txBody>
      </p:sp>
    </p:spTree>
    <p:extLst>
      <p:ext uri="{BB962C8B-B14F-4D97-AF65-F5344CB8AC3E}">
        <p14:creationId xmlns:p14="http://schemas.microsoft.com/office/powerpoint/2010/main" val="129571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C8E0F8-1685-4B41-AC2D-9CC2343C8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F6E4520-63FD-4316-9E64-E9C1A57150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218C422-C580-49C9-9834-247C092FC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6C65B-9E08-452F-B2D0-95CD223FC3E3}" type="datetimeFigureOut">
              <a:rPr lang="en-IN" smtClean="0"/>
              <a:t>11-06-2021</a:t>
            </a:fld>
            <a:endParaRPr lang="en-IN"/>
          </a:p>
        </p:txBody>
      </p:sp>
      <p:sp>
        <p:nvSpPr>
          <p:cNvPr id="5" name="Footer Placeholder 4">
            <a:extLst>
              <a:ext uri="{FF2B5EF4-FFF2-40B4-BE49-F238E27FC236}">
                <a16:creationId xmlns:a16="http://schemas.microsoft.com/office/drawing/2014/main" id="{802A93D0-8F3B-406A-B3B5-36E8E5CF3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2E7503E-B1A4-4AB3-A38F-54112C0D2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589C-01C6-4F28-826C-4ED727AA94B2}" type="slidenum">
              <a:rPr lang="en-IN" smtClean="0"/>
              <a:t>‹#›</a:t>
            </a:fld>
            <a:endParaRPr lang="en-IN"/>
          </a:p>
        </p:txBody>
      </p:sp>
    </p:spTree>
    <p:extLst>
      <p:ext uri="{BB962C8B-B14F-4D97-AF65-F5344CB8AC3E}">
        <p14:creationId xmlns:p14="http://schemas.microsoft.com/office/powerpoint/2010/main" val="2557865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cn.org/professionals/physician_gls/pdf/palliative.pdf" TargetMode="External"/><Relationship Id="rId2" Type="http://schemas.openxmlformats.org/officeDocument/2006/relationships/hyperlink" Target="https://www.nccn.org/professionals/physician_gls/pdf/lung.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s://pixabay.com/en/world-map-countries-vector-earth-1748403/"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60">
            <a:extLst>
              <a:ext uri="{FF2B5EF4-FFF2-40B4-BE49-F238E27FC236}">
                <a16:creationId xmlns:a16="http://schemas.microsoft.com/office/drawing/2014/main" id="{42AC59C3-83C3-4034-BB94-10236DACC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7" y="476777"/>
            <a:ext cx="3864383" cy="3480257"/>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2">
            <a:extLst>
              <a:ext uri="{FF2B5EF4-FFF2-40B4-BE49-F238E27FC236}">
                <a16:creationId xmlns:a16="http://schemas.microsoft.com/office/drawing/2014/main" id="{CBD3CA6B-6DC5-4402-A8F7-AC4EC7F44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7" y="4118658"/>
            <a:ext cx="3864383" cy="2278771"/>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chemeClr val="accent5">
              <a:alpha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14CC43-0565-4568-92B4-2F41EF941AD4}"/>
              </a:ext>
            </a:extLst>
          </p:cNvPr>
          <p:cNvSpPr>
            <a:spLocks noGrp="1"/>
          </p:cNvSpPr>
          <p:nvPr>
            <p:ph type="ctrTitle"/>
          </p:nvPr>
        </p:nvSpPr>
        <p:spPr>
          <a:xfrm>
            <a:off x="5141495" y="760490"/>
            <a:ext cx="5956353" cy="3129827"/>
          </a:xfrm>
        </p:spPr>
        <p:txBody>
          <a:bodyPr>
            <a:normAutofit/>
          </a:bodyPr>
          <a:lstStyle/>
          <a:p>
            <a:pPr algn="l"/>
            <a:r>
              <a:rPr lang="en-IN" sz="4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STUDY OF TELEHEALTH IN ONCOLOGY CARE: A COVID-19 RESPONSE</a:t>
            </a:r>
            <a:br>
              <a:rPr lang="en-IN" sz="4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IN" sz="4400" dirty="0">
              <a:solidFill>
                <a:srgbClr val="FFFFFF"/>
              </a:solidFill>
            </a:endParaRPr>
          </a:p>
        </p:txBody>
      </p:sp>
      <p:sp>
        <p:nvSpPr>
          <p:cNvPr id="3" name="Subtitle 2">
            <a:extLst>
              <a:ext uri="{FF2B5EF4-FFF2-40B4-BE49-F238E27FC236}">
                <a16:creationId xmlns:a16="http://schemas.microsoft.com/office/drawing/2014/main" id="{32846BCA-F5BB-4967-AD95-342BBD57FC88}"/>
              </a:ext>
            </a:extLst>
          </p:cNvPr>
          <p:cNvSpPr>
            <a:spLocks noGrp="1"/>
          </p:cNvSpPr>
          <p:nvPr>
            <p:ph type="subTitle" idx="1"/>
          </p:nvPr>
        </p:nvSpPr>
        <p:spPr>
          <a:xfrm>
            <a:off x="4680562" y="4173604"/>
            <a:ext cx="6695259" cy="1923891"/>
          </a:xfrm>
        </p:spPr>
        <p:txBody>
          <a:bodyPr>
            <a:noAutofit/>
          </a:bodyPr>
          <a:lstStyle/>
          <a:p>
            <a:r>
              <a:rPr lang="en-US" sz="2000" b="1" dirty="0">
                <a:solidFill>
                  <a:srgbClr val="FFFFFF"/>
                </a:solidFill>
                <a:latin typeface="Times New Roman" panose="02020603050405020304" pitchFamily="18" charset="0"/>
                <a:cs typeface="Times New Roman" panose="02020603050405020304" pitchFamily="18" charset="0"/>
              </a:rPr>
              <a:t>PRESENTED BY:  PRIYANKA RUTH CHATTREE</a:t>
            </a:r>
          </a:p>
          <a:p>
            <a:r>
              <a:rPr lang="en-US" sz="2000" b="1" dirty="0">
                <a:solidFill>
                  <a:srgbClr val="FFFFFF"/>
                </a:solidFill>
                <a:latin typeface="Times New Roman" panose="02020603050405020304" pitchFamily="18" charset="0"/>
                <a:cs typeface="Times New Roman" panose="02020603050405020304" pitchFamily="18" charset="0"/>
              </a:rPr>
              <a:t>PG/19/066 </a:t>
            </a:r>
          </a:p>
          <a:p>
            <a:r>
              <a:rPr lang="en-US" sz="2000" b="1" dirty="0">
                <a:solidFill>
                  <a:srgbClr val="FFFFFF"/>
                </a:solidFill>
                <a:latin typeface="Times New Roman" panose="02020603050405020304" pitchFamily="18" charset="0"/>
                <a:cs typeface="Times New Roman" panose="02020603050405020304" pitchFamily="18" charset="0"/>
              </a:rPr>
              <a:t>(Hospital Management) </a:t>
            </a:r>
          </a:p>
          <a:p>
            <a:r>
              <a:rPr lang="en-US" sz="2000" b="1" dirty="0">
                <a:solidFill>
                  <a:srgbClr val="FFFFFF"/>
                </a:solidFill>
                <a:latin typeface="Times New Roman" panose="02020603050405020304" pitchFamily="18" charset="0"/>
                <a:cs typeface="Times New Roman" panose="02020603050405020304" pitchFamily="18" charset="0"/>
              </a:rPr>
              <a:t>UNDER THE GUIDANCE: PROF. </a:t>
            </a:r>
            <a:r>
              <a:rPr lang="en-US" sz="2000" b="1">
                <a:solidFill>
                  <a:srgbClr val="FFFFFF"/>
                </a:solidFill>
                <a:latin typeface="Times New Roman" panose="02020603050405020304" pitchFamily="18" charset="0"/>
                <a:cs typeface="Times New Roman" panose="02020603050405020304" pitchFamily="18" charset="0"/>
              </a:rPr>
              <a:t>DIVYA AGGARWAL</a:t>
            </a:r>
            <a:endParaRPr lang="en-US" sz="2000" b="1" dirty="0">
              <a:solidFill>
                <a:srgbClr val="FFFFFF"/>
              </a:solidFill>
              <a:latin typeface="Times New Roman" panose="02020603050405020304" pitchFamily="18" charset="0"/>
              <a:cs typeface="Times New Roman" panose="02020603050405020304" pitchFamily="18" charset="0"/>
            </a:endParaRPr>
          </a:p>
          <a:p>
            <a:pPr algn="l"/>
            <a:endParaRPr lang="en-IN" sz="1800" b="1" dirty="0">
              <a:latin typeface="Times New Roman" panose="02020603050405020304" pitchFamily="18" charset="0"/>
              <a:cs typeface="Times New Roman" panose="02020603050405020304" pitchFamily="18" charset="0"/>
            </a:endParaRPr>
          </a:p>
        </p:txBody>
      </p:sp>
      <p:pic>
        <p:nvPicPr>
          <p:cNvPr id="41" name="Graphic 6" descr="Doctor">
            <a:extLst>
              <a:ext uri="{FF2B5EF4-FFF2-40B4-BE49-F238E27FC236}">
                <a16:creationId xmlns:a16="http://schemas.microsoft.com/office/drawing/2014/main" id="{F6096CE5-14AE-446F-9EAE-F475822ADC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725" y="549500"/>
            <a:ext cx="3182966" cy="3182966"/>
          </a:xfrm>
          <a:prstGeom prst="rect">
            <a:avLst/>
          </a:prstGeom>
        </p:spPr>
      </p:pic>
      <p:cxnSp>
        <p:nvCxnSpPr>
          <p:cNvPr id="66" name="Straight Connector 66">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020397"/>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7" name="Picture 48" descr="Free Images : blood, pressure, heart, low, high, doctor, medical ...">
            <a:extLst>
              <a:ext uri="{FF2B5EF4-FFF2-40B4-BE49-F238E27FC236}">
                <a16:creationId xmlns:a16="http://schemas.microsoft.com/office/drawing/2014/main" id="{37B3D15B-110E-43FD-B897-CEA5C3658913}"/>
              </a:ext>
            </a:extLst>
          </p:cNvPr>
          <p:cNvPicPr>
            <a:picLocks noChangeAspect="1"/>
          </p:cNvPicPr>
          <p:nvPr/>
        </p:nvPicPr>
        <p:blipFill>
          <a:blip r:embed="rId4"/>
          <a:stretch>
            <a:fillRect/>
          </a:stretch>
        </p:blipFill>
        <p:spPr>
          <a:xfrm>
            <a:off x="816179" y="4278039"/>
            <a:ext cx="3200011" cy="1960007"/>
          </a:xfrm>
          <a:prstGeom prst="rect">
            <a:avLst/>
          </a:prstGeom>
        </p:spPr>
      </p:pic>
    </p:spTree>
    <p:extLst>
      <p:ext uri="{BB962C8B-B14F-4D97-AF65-F5344CB8AC3E}">
        <p14:creationId xmlns:p14="http://schemas.microsoft.com/office/powerpoint/2010/main" val="2244944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27A1-057B-46AD-ACF4-F4C8EE0D9104}"/>
              </a:ext>
            </a:extLst>
          </p:cNvPr>
          <p:cNvSpPr>
            <a:spLocks noGrp="1"/>
          </p:cNvSpPr>
          <p:nvPr>
            <p:ph type="title"/>
          </p:nvPr>
        </p:nvSpPr>
        <p:spPr>
          <a:xfrm>
            <a:off x="642892" y="231961"/>
            <a:ext cx="10515600" cy="371722"/>
          </a:xfrm>
        </p:spPr>
        <p:txBody>
          <a:bodyPr>
            <a:noAutofit/>
          </a:bodyPr>
          <a:lstStyle/>
          <a:p>
            <a:pPr algn="ctr"/>
            <a:r>
              <a:rPr lang="en-US" sz="3200" b="1" dirty="0">
                <a:latin typeface="Times New Roman" panose="02020603050405020304" pitchFamily="18" charset="0"/>
                <a:cs typeface="Times New Roman" panose="02020603050405020304" pitchFamily="18" charset="0"/>
              </a:rPr>
              <a:t>Program Outcomes</a:t>
            </a:r>
            <a:endParaRPr lang="en-IN"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2751914-4F3A-48E6-9013-968CF1882239}"/>
              </a:ext>
            </a:extLst>
          </p:cNvPr>
          <p:cNvPicPr>
            <a:picLocks noChangeAspect="1"/>
          </p:cNvPicPr>
          <p:nvPr/>
        </p:nvPicPr>
        <p:blipFill>
          <a:blip r:embed="rId2"/>
          <a:stretch>
            <a:fillRect/>
          </a:stretch>
        </p:blipFill>
        <p:spPr>
          <a:xfrm>
            <a:off x="2054301" y="729674"/>
            <a:ext cx="7515225" cy="1581150"/>
          </a:xfrm>
          <a:prstGeom prst="rect">
            <a:avLst/>
          </a:prstGeom>
        </p:spPr>
      </p:pic>
      <p:sp>
        <p:nvSpPr>
          <p:cNvPr id="6" name="Rectangle 5">
            <a:extLst>
              <a:ext uri="{FF2B5EF4-FFF2-40B4-BE49-F238E27FC236}">
                <a16:creationId xmlns:a16="http://schemas.microsoft.com/office/drawing/2014/main" id="{70F40D3F-6C48-4C5B-8274-0D5B2EAE5AE7}"/>
              </a:ext>
            </a:extLst>
          </p:cNvPr>
          <p:cNvSpPr/>
          <p:nvPr/>
        </p:nvSpPr>
        <p:spPr>
          <a:xfrm>
            <a:off x="292963" y="2534574"/>
            <a:ext cx="2192785" cy="427459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Times New Roman" panose="02020603050405020304" pitchFamily="18" charset="0"/>
                <a:cs typeface="Times New Roman" panose="02020603050405020304" pitchFamily="18" charset="0"/>
              </a:rPr>
              <a:t>1. My topic of dissertation has a less of management concepts but has concept of technology use in healthcare delivery system which can be useful for cancer patients during and post pandemic response. </a:t>
            </a:r>
          </a:p>
          <a:p>
            <a:pPr algn="just"/>
            <a:endParaRPr lang="en-IN" sz="1600" dirty="0">
              <a:solidFill>
                <a:schemeClr val="tx1"/>
              </a:solidFill>
              <a:latin typeface="Times New Roman" panose="02020603050405020304" pitchFamily="18" charset="0"/>
              <a:cs typeface="Times New Roman" panose="02020603050405020304" pitchFamily="18" charset="0"/>
            </a:endParaRPr>
          </a:p>
          <a:p>
            <a:pPr algn="ctr"/>
            <a:r>
              <a:rPr lang="en-IN" sz="1600" b="1" dirty="0">
                <a:solidFill>
                  <a:schemeClr val="tx1"/>
                </a:solidFill>
                <a:latin typeface="Times New Roman" panose="02020603050405020304" pitchFamily="18" charset="0"/>
                <a:cs typeface="Times New Roman" panose="02020603050405020304" pitchFamily="18" charset="0"/>
              </a:rPr>
              <a:t>Score- Moderate (Medium) </a:t>
            </a:r>
          </a:p>
        </p:txBody>
      </p:sp>
      <p:sp>
        <p:nvSpPr>
          <p:cNvPr id="7" name="Rectangle 6">
            <a:extLst>
              <a:ext uri="{FF2B5EF4-FFF2-40B4-BE49-F238E27FC236}">
                <a16:creationId xmlns:a16="http://schemas.microsoft.com/office/drawing/2014/main" id="{BDAF6B1B-2F55-44BD-B93F-4E39CAF51C7D}"/>
              </a:ext>
            </a:extLst>
          </p:cNvPr>
          <p:cNvSpPr/>
          <p:nvPr/>
        </p:nvSpPr>
        <p:spPr>
          <a:xfrm>
            <a:off x="3147873" y="2485748"/>
            <a:ext cx="2421385" cy="437225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Times New Roman" panose="02020603050405020304" pitchFamily="18" charset="0"/>
                <a:cs typeface="Times New Roman" panose="02020603050405020304" pitchFamily="18" charset="0"/>
              </a:rPr>
              <a:t>2. My dissertation topic is a secondary study which has been conducted with all the protocols and ethical consideration about the data. The cancer guidelines from the international experts and review committees which has been referred will have a major impact in research during and post COVID for the cancer patients.</a:t>
            </a:r>
          </a:p>
          <a:p>
            <a:pPr algn="ctr"/>
            <a:endParaRPr lang="en-IN" sz="1600" b="1" dirty="0">
              <a:solidFill>
                <a:schemeClr val="tx1"/>
              </a:solidFill>
              <a:latin typeface="Times New Roman" panose="02020603050405020304" pitchFamily="18" charset="0"/>
              <a:cs typeface="Times New Roman" panose="02020603050405020304" pitchFamily="18" charset="0"/>
            </a:endParaRPr>
          </a:p>
          <a:p>
            <a:pPr algn="ctr"/>
            <a:r>
              <a:rPr lang="en-IN" sz="1600" b="1" dirty="0">
                <a:solidFill>
                  <a:schemeClr val="tx1"/>
                </a:solidFill>
                <a:latin typeface="Times New Roman" panose="02020603050405020304" pitchFamily="18" charset="0"/>
                <a:cs typeface="Times New Roman" panose="02020603050405020304" pitchFamily="18" charset="0"/>
              </a:rPr>
              <a:t>Score- Moderate (Medium) </a:t>
            </a:r>
          </a:p>
          <a:p>
            <a:pPr algn="ct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916D612-CB78-43F3-BAD5-7777F3D65327}"/>
              </a:ext>
            </a:extLst>
          </p:cNvPr>
          <p:cNvSpPr/>
          <p:nvPr/>
        </p:nvSpPr>
        <p:spPr>
          <a:xfrm>
            <a:off x="6096000" y="2499064"/>
            <a:ext cx="2466513" cy="42745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Times New Roman" panose="02020603050405020304" pitchFamily="18" charset="0"/>
                <a:cs typeface="Times New Roman" panose="02020603050405020304" pitchFamily="18" charset="0"/>
              </a:rPr>
              <a:t>3. The results of my dissertation will support the healthcare organizations in analysing business requirements where in the cancer pathways can be automated through automation tools and help the physicians and oncologists in recommending the optimal treatment procedure for the cancer patient during and post pandemic.  </a:t>
            </a:r>
          </a:p>
          <a:p>
            <a:pPr algn="just"/>
            <a:endParaRPr lang="en-US" sz="1600" dirty="0">
              <a:solidFill>
                <a:schemeClr val="tx1"/>
              </a:solidFill>
              <a:latin typeface="Times New Roman" panose="02020603050405020304" pitchFamily="18" charset="0"/>
              <a:cs typeface="Times New Roman" panose="02020603050405020304" pitchFamily="18" charset="0"/>
            </a:endParaRPr>
          </a:p>
          <a:p>
            <a:pPr algn="ctr"/>
            <a:r>
              <a:rPr lang="en-US" sz="1600" b="1" dirty="0">
                <a:solidFill>
                  <a:schemeClr val="tx1"/>
                </a:solidFill>
                <a:latin typeface="Times New Roman" panose="02020603050405020304" pitchFamily="18" charset="0"/>
                <a:cs typeface="Times New Roman" panose="02020603050405020304" pitchFamily="18" charset="0"/>
              </a:rPr>
              <a:t>Score- Substantial </a:t>
            </a:r>
          </a:p>
          <a:p>
            <a:pPr algn="ctr"/>
            <a:r>
              <a:rPr lang="en-US" sz="1600" b="1" dirty="0">
                <a:solidFill>
                  <a:schemeClr val="tx1"/>
                </a:solidFill>
                <a:latin typeface="Times New Roman" panose="02020603050405020304" pitchFamily="18" charset="0"/>
                <a:cs typeface="Times New Roman" panose="02020603050405020304" pitchFamily="18" charset="0"/>
              </a:rPr>
              <a:t>(High)</a:t>
            </a:r>
            <a:r>
              <a:rPr lang="en-US" sz="1600" dirty="0">
                <a:solidFill>
                  <a:schemeClr val="tx1"/>
                </a:solidFill>
                <a:latin typeface="Times New Roman" panose="02020603050405020304" pitchFamily="18" charset="0"/>
                <a:cs typeface="Times New Roman" panose="02020603050405020304" pitchFamily="18" charset="0"/>
              </a:rPr>
              <a:t>  </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10B19C69-BA17-47A9-88FF-8F5297EF6623}"/>
              </a:ext>
            </a:extLst>
          </p:cNvPr>
          <p:cNvSpPr/>
          <p:nvPr/>
        </p:nvSpPr>
        <p:spPr>
          <a:xfrm>
            <a:off x="9089254" y="2534682"/>
            <a:ext cx="2466513" cy="427448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Times New Roman" panose="02020603050405020304" pitchFamily="18" charset="0"/>
                <a:cs typeface="Times New Roman" panose="02020603050405020304" pitchFamily="18" charset="0"/>
              </a:rPr>
              <a:t>4. My dissertation will be more informative and application-based when subsequent trainings and courses for automating the cancer pathways will be taken to fulfill the doctors and oncologists’ requirements for a better care plan for the cancer patient post COVID.   </a:t>
            </a:r>
          </a:p>
          <a:p>
            <a:pPr algn="just"/>
            <a:endParaRPr lang="en-US" sz="1600" dirty="0">
              <a:solidFill>
                <a:schemeClr val="tx1"/>
              </a:solidFill>
              <a:latin typeface="Times New Roman" panose="02020603050405020304" pitchFamily="18" charset="0"/>
              <a:cs typeface="Times New Roman" panose="02020603050405020304" pitchFamily="18" charset="0"/>
            </a:endParaRPr>
          </a:p>
          <a:p>
            <a:pPr algn="ctr"/>
            <a:r>
              <a:rPr lang="en-US" sz="1600" b="1" dirty="0">
                <a:solidFill>
                  <a:schemeClr val="tx1"/>
                </a:solidFill>
                <a:latin typeface="Times New Roman" panose="02020603050405020304" pitchFamily="18" charset="0"/>
                <a:cs typeface="Times New Roman" panose="02020603050405020304" pitchFamily="18" charset="0"/>
              </a:rPr>
              <a:t>Score- Substantial </a:t>
            </a:r>
          </a:p>
          <a:p>
            <a:pPr algn="ctr"/>
            <a:r>
              <a:rPr lang="en-US" sz="1600" b="1" dirty="0">
                <a:solidFill>
                  <a:schemeClr val="tx1"/>
                </a:solidFill>
                <a:latin typeface="Times New Roman" panose="02020603050405020304" pitchFamily="18" charset="0"/>
                <a:cs typeface="Times New Roman" panose="02020603050405020304" pitchFamily="18" charset="0"/>
              </a:rPr>
              <a:t>(High)</a:t>
            </a:r>
            <a:endParaRPr lang="en-IN"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12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5C04F-7631-4842-9C14-CCA12E14B099}"/>
              </a:ext>
            </a:extLst>
          </p:cNvPr>
          <p:cNvSpPr>
            <a:spLocks noGrp="1"/>
          </p:cNvSpPr>
          <p:nvPr>
            <p:ph type="title"/>
          </p:nvPr>
        </p:nvSpPr>
        <p:spPr>
          <a:xfrm>
            <a:off x="466722" y="586855"/>
            <a:ext cx="3201366" cy="3387497"/>
          </a:xfrm>
        </p:spPr>
        <p:txBody>
          <a:bodyPr anchor="b">
            <a:normAutofit/>
          </a:bodyPr>
          <a:lstStyle/>
          <a:p>
            <a:pPr algn="r"/>
            <a:r>
              <a:rPr lang="en-US" sz="2800" b="1">
                <a:solidFill>
                  <a:srgbClr val="FFFFFF"/>
                </a:solidFill>
                <a:latin typeface="Times New Roman" panose="02020603050405020304" pitchFamily="18" charset="0"/>
                <a:cs typeface="Times New Roman" panose="02020603050405020304" pitchFamily="18" charset="0"/>
              </a:rPr>
              <a:t>BIBLIOGRAPHY</a:t>
            </a:r>
            <a:endParaRPr lang="en-IN" sz="2800" b="1">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22FDD8-9CAE-4ADB-9DFE-66BBD4B0AECF}"/>
              </a:ext>
            </a:extLst>
          </p:cNvPr>
          <p:cNvSpPr>
            <a:spLocks noGrp="1"/>
          </p:cNvSpPr>
          <p:nvPr>
            <p:ph idx="1"/>
          </p:nvPr>
        </p:nvSpPr>
        <p:spPr>
          <a:xfrm>
            <a:off x="4216893" y="115411"/>
            <a:ext cx="7838983" cy="6613864"/>
          </a:xfrm>
        </p:spPr>
        <p:txBody>
          <a:bodyPr anchor="ctr">
            <a:noAutofit/>
          </a:bodyPr>
          <a:lstStyle/>
          <a:p>
            <a:r>
              <a:rPr lang="en-US" sz="1450" dirty="0">
                <a:effectLst/>
                <a:latin typeface="Times New Roman" panose="02020603050405020304" pitchFamily="18" charset="0"/>
                <a:ea typeface="Calibri" panose="020F0502020204030204" pitchFamily="34" charset="0"/>
                <a:cs typeface="Times New Roman" panose="02020603050405020304" pitchFamily="18" charset="0"/>
              </a:rPr>
              <a:t>Becky, M. (2020, August). Could telemedicine solve the cancer backlog? </a:t>
            </a:r>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The Lancet, 2</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 456-457. doi:10.1016/S2589-7500(20)30194-1</a:t>
            </a:r>
            <a:endParaRPr lang="en-IN" sz="145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Lung Cancer Guidelines.</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 (2020, April). Retrieved from National Comprehensive Cancer Care Network: </a:t>
            </a:r>
            <a:r>
              <a:rPr lang="en-US" sz="145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https://www.nccn.org/professionals/physician_gls/pdf/lung.pdf</a:t>
            </a:r>
            <a:endParaRPr lang="en-US" sz="145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50" dirty="0" err="1">
                <a:effectLst/>
                <a:latin typeface="Times New Roman" panose="02020603050405020304" pitchFamily="18" charset="0"/>
                <a:ea typeface="Calibri" panose="020F0502020204030204" pitchFamily="34" charset="0"/>
                <a:cs typeface="Times New Roman" panose="02020603050405020304" pitchFamily="18" charset="0"/>
              </a:rPr>
              <a:t>Cancino</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 S R, W. J. (2020). Impact of COVID-19 on Cancer Screening: Challenges and Opportunities. </a:t>
            </a:r>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Journal of Medical Internet Research, 6</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(2), 1-13.</a:t>
            </a:r>
            <a:endParaRPr lang="en-IN" sz="145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50" dirty="0">
                <a:effectLst/>
                <a:latin typeface="Times New Roman" panose="02020603050405020304" pitchFamily="18" charset="0"/>
                <a:ea typeface="Calibri" panose="020F0502020204030204" pitchFamily="34" charset="0"/>
                <a:cs typeface="Times New Roman" panose="02020603050405020304" pitchFamily="18" charset="0"/>
              </a:rPr>
              <a:t>Dinesh, S. C. (2020, May). Lockdown poses new challenges for cancer care in India. </a:t>
            </a:r>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The Lancet, 21</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 1. doi:10.1016/S1470-2045(20)30312-0</a:t>
            </a:r>
            <a:endParaRPr lang="en-IN" sz="1450" dirty="0">
              <a:latin typeface="Times New Roman" panose="02020603050405020304" pitchFamily="18" charset="0"/>
              <a:ea typeface="Calibri" panose="020F0502020204030204" pitchFamily="34" charset="0"/>
              <a:cs typeface="Times New Roman" panose="02020603050405020304" pitchFamily="18" charset="0"/>
            </a:endParaRPr>
          </a:p>
          <a:p>
            <a:r>
              <a:rPr lang="en-US" sz="1450" dirty="0">
                <a:effectLst/>
                <a:latin typeface="Times New Roman" panose="02020603050405020304" pitchFamily="18" charset="0"/>
                <a:ea typeface="Calibri" panose="020F0502020204030204" pitchFamily="34" charset="0"/>
                <a:cs typeface="Times New Roman" panose="02020603050405020304" pitchFamily="18" charset="0"/>
              </a:rPr>
              <a:t>IQVIA. (2021). </a:t>
            </a:r>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Impact of COVID-19 on the Treatment of Cancer in UK</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5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50" dirty="0">
                <a:effectLst/>
                <a:latin typeface="Times New Roman" panose="02020603050405020304" pitchFamily="18" charset="0"/>
                <a:ea typeface="Calibri" panose="020F0502020204030204" pitchFamily="34" charset="0"/>
                <a:cs typeface="Times New Roman" panose="02020603050405020304" pitchFamily="18" charset="0"/>
              </a:rPr>
              <a:t>IQVIA. (2021). </a:t>
            </a:r>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Impact of COVID-19 on the Treatment of Cancer in US.</a:t>
            </a:r>
          </a:p>
          <a:p>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Palliative Care during Cancer.</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 (2021, February). Retrieved from National Comprehensive Cancer Network: </a:t>
            </a:r>
            <a:r>
              <a:rPr lang="en-US" sz="145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https://www.nccn.org/professionals/physician_gls/pdf/palliative.pdf</a:t>
            </a:r>
            <a:endParaRPr lang="en-US" sz="145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50" dirty="0">
                <a:effectLst/>
                <a:latin typeface="Times New Roman" panose="02020603050405020304" pitchFamily="18" charset="0"/>
                <a:ea typeface="Calibri" panose="020F0502020204030204" pitchFamily="34" charset="0"/>
                <a:cs typeface="Times New Roman" panose="02020603050405020304" pitchFamily="18" charset="0"/>
              </a:rPr>
              <a:t>Liu R, S. T. (2020, May). Telehealth in Oncology During the COVID-19 Outbreak: Bringing the House Call Back Virtually. </a:t>
            </a:r>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American Society of Clinical Oncology, 16</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(6). doi:10.1200/OP.20.00199</a:t>
            </a:r>
          </a:p>
          <a:p>
            <a:r>
              <a:rPr lang="en-US" sz="1450" dirty="0">
                <a:effectLst/>
                <a:latin typeface="Times New Roman" panose="02020603050405020304" pitchFamily="18" charset="0"/>
                <a:ea typeface="Calibri" panose="020F0502020204030204" pitchFamily="34" charset="0"/>
                <a:cs typeface="Times New Roman" panose="02020603050405020304" pitchFamily="18" charset="0"/>
              </a:rPr>
              <a:t>Organization, W. H. (2020). </a:t>
            </a:r>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India Fact Sheets in Cancer Cases.</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 International Agency for Research on Cancer. Retrieved 2021</a:t>
            </a:r>
            <a:endParaRPr lang="en-IN" sz="145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50" dirty="0">
                <a:effectLst/>
                <a:latin typeface="Times New Roman" panose="02020603050405020304" pitchFamily="18" charset="0"/>
                <a:ea typeface="Calibri" panose="020F0502020204030204" pitchFamily="34" charset="0"/>
                <a:cs typeface="Times New Roman" panose="02020603050405020304" pitchFamily="18" charset="0"/>
              </a:rPr>
              <a:t>Richards M, A. M. (2020, May). The impact of the COVID-19 pandemic on cancer care. </a:t>
            </a:r>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Nature Cancer</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 565-567. doi:10.1038/s43018-020-0074-y</a:t>
            </a:r>
            <a:endParaRPr lang="en-IN" sz="145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50" dirty="0">
                <a:effectLst/>
                <a:latin typeface="Times New Roman" panose="02020603050405020304" pitchFamily="18" charset="0"/>
                <a:ea typeface="Calibri" panose="020F0502020204030204" pitchFamily="34" charset="0"/>
                <a:cs typeface="Times New Roman" panose="02020603050405020304" pitchFamily="18" charset="0"/>
              </a:rPr>
              <a:t>Pareek P, V. J. (2020, August). Tele oncology: The Youngest Pillar of Oncology. </a:t>
            </a:r>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American Society of Clinical Oncology, 6</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 1455-1460. doi:10.1200/GO.20.</a:t>
            </a:r>
            <a:endParaRPr lang="en-IN" sz="145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50" dirty="0">
                <a:effectLst/>
                <a:latin typeface="Times New Roman" panose="02020603050405020304" pitchFamily="18" charset="0"/>
                <a:ea typeface="Calibri" panose="020F0502020204030204" pitchFamily="34" charset="0"/>
                <a:cs typeface="Times New Roman" panose="02020603050405020304" pitchFamily="18" charset="0"/>
              </a:rPr>
              <a:t>Burbury K, Y. D. (2021). Telehealth in cancer care: during and beyond the COVID-19 pandemic. </a:t>
            </a:r>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Internal Medicine Journal, 51</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 125-133.</a:t>
            </a:r>
            <a:endParaRPr lang="en-IN" sz="145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50" dirty="0">
                <a:effectLst/>
                <a:latin typeface="Times New Roman" panose="02020603050405020304" pitchFamily="18" charset="0"/>
                <a:ea typeface="Calibri" panose="020F0502020204030204" pitchFamily="34" charset="0"/>
                <a:cs typeface="Times New Roman" panose="02020603050405020304" pitchFamily="18" charset="0"/>
              </a:rPr>
              <a:t>Schade Caroline E, E. R. (2020, July). The psychological challenges for oncological patients in times of COVID-19 pandemic: telemedicine, a solution? </a:t>
            </a:r>
            <a:r>
              <a:rPr lang="en-US" sz="1450" i="1" dirty="0">
                <a:effectLst/>
                <a:latin typeface="Times New Roman" panose="02020603050405020304" pitchFamily="18" charset="0"/>
                <a:ea typeface="Calibri" panose="020F0502020204030204" pitchFamily="34" charset="0"/>
                <a:cs typeface="Times New Roman" panose="02020603050405020304" pitchFamily="18" charset="0"/>
              </a:rPr>
              <a:t>Future Oncology, 16</a:t>
            </a:r>
            <a:r>
              <a:rPr lang="en-US" sz="1450" dirty="0">
                <a:effectLst/>
                <a:latin typeface="Times New Roman" panose="02020603050405020304" pitchFamily="18" charset="0"/>
                <a:ea typeface="Calibri" panose="020F0502020204030204" pitchFamily="34" charset="0"/>
                <a:cs typeface="Times New Roman" panose="02020603050405020304" pitchFamily="18" charset="0"/>
              </a:rPr>
              <a:t>(29), pp. 2265-2268.</a:t>
            </a:r>
            <a:endParaRPr lang="en-IN" sz="145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14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12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92159-87BB-4C7A-8F2A-2C27D8229E87}"/>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latin typeface="Times New Roman" panose="02020603050405020304" pitchFamily="18" charset="0"/>
                <a:cs typeface="Times New Roman" panose="02020603050405020304" pitchFamily="18" charset="0"/>
              </a:rPr>
              <a:t>Introduction and Rationale</a:t>
            </a:r>
            <a:endParaRPr lang="en-IN" sz="4000" b="1">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E9F3EE-9416-41E9-BE81-6501121218B5}"/>
              </a:ext>
            </a:extLst>
          </p:cNvPr>
          <p:cNvSpPr>
            <a:spLocks noGrp="1"/>
          </p:cNvSpPr>
          <p:nvPr>
            <p:ph idx="1"/>
          </p:nvPr>
        </p:nvSpPr>
        <p:spPr>
          <a:xfrm>
            <a:off x="4261283" y="248575"/>
            <a:ext cx="7821228" cy="6383045"/>
          </a:xfrm>
        </p:spPr>
        <p:txBody>
          <a:bodyPr anchor="ctr">
            <a:noAutofit/>
          </a:bodyPr>
          <a:lstStyle/>
          <a:p>
            <a:pPr marL="0" indent="0">
              <a:buNone/>
            </a:pPr>
            <a:r>
              <a:rPr lang="en-US" sz="1800" b="1" dirty="0">
                <a:effectLst/>
                <a:latin typeface="Times New Roman" panose="02020603050405020304" pitchFamily="18" charset="0"/>
                <a:ea typeface="Calibri" panose="020F0502020204030204" pitchFamily="34" charset="0"/>
              </a:rPr>
              <a:t>Introduction</a:t>
            </a:r>
          </a:p>
          <a:p>
            <a:r>
              <a:rPr lang="en-US" sz="1800" dirty="0">
                <a:effectLst/>
                <a:latin typeface="Times New Roman" panose="02020603050405020304" pitchFamily="18" charset="0"/>
                <a:ea typeface="Calibri" panose="020F0502020204030204" pitchFamily="34" charset="0"/>
              </a:rPr>
              <a:t>The first half of 2020 saw the rise of COVID-19 as a pandemic, which had an immediate and drastic effect on cancer treatment. Many cancer patients, who need regular visits and intensive use of the health-care system to handle their illness and treatment complications, have had their health-care delivery disrupted by the crisis. This vulnerable population is at a higher risk of serious COVID-19 infection and mortality, as well as an elevated cancer burden due to uncontrolled tumor growth due to delayed cancer diagnosis or treatment interruption </a:t>
            </a:r>
          </a:p>
          <a:p>
            <a:r>
              <a:rPr lang="en-US" sz="1800" dirty="0">
                <a:effectLst/>
                <a:latin typeface="Times New Roman" panose="02020603050405020304" pitchFamily="18" charset="0"/>
                <a:ea typeface="Calibri" panose="020F0502020204030204" pitchFamily="34" charset="0"/>
              </a:rPr>
              <a:t>In this situation, digital solutions have proven to be able to strengthen the healthcare system in emergency situations. The introduction of virtual care during the onset of the pandemic was an emergency strategy for treating the cancer patients. COVID-19 has sparked a rapid shift toward virtual consultations in oncology and medicine in general. Tele-oncology has been shown to increase access to treatment while also lowering health-care costs. </a:t>
            </a:r>
          </a:p>
          <a:p>
            <a:pPr marL="0" indent="0">
              <a:buNone/>
            </a:pPr>
            <a:r>
              <a:rPr lang="en-US" sz="1800" b="1" dirty="0">
                <a:effectLst/>
                <a:latin typeface="Times New Roman" panose="02020603050405020304" pitchFamily="18" charset="0"/>
                <a:ea typeface="Calibri" panose="020F0502020204030204" pitchFamily="34" charset="0"/>
              </a:rPr>
              <a:t>Rationale</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use of telehealth in routine cancer treatment during the COVID-19 pandemic has shown benefits for patients and clinicians due to the need for physical distancing and reduced foot traffic via healthcare institutions.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study therefore focusses on the various interventions in tele-oncology and its impact on the virtualization of the oncology practices that has changed/will change the optimal care pathways of various cancer types during and post COVID 19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790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C14E-307D-4A83-ABE4-8476FF8687AF}"/>
              </a:ext>
            </a:extLst>
          </p:cNvPr>
          <p:cNvSpPr>
            <a:spLocks noGrp="1"/>
          </p:cNvSpPr>
          <p:nvPr>
            <p:ph type="title"/>
          </p:nvPr>
        </p:nvSpPr>
        <p:spPr>
          <a:xfrm>
            <a:off x="838200" y="81661"/>
            <a:ext cx="10515600" cy="695579"/>
          </a:xfrm>
        </p:spPr>
        <p:txBody>
          <a:bodyPr/>
          <a:lstStyle/>
          <a:p>
            <a:pPr algn="ctr"/>
            <a:r>
              <a:rPr lang="en-US" b="1" dirty="0">
                <a:latin typeface="Times New Roman" panose="02020603050405020304" pitchFamily="18" charset="0"/>
                <a:cs typeface="Times New Roman" panose="02020603050405020304" pitchFamily="18" charset="0"/>
              </a:rPr>
              <a:t>Objective and Specific Objectives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6FA949-CE26-4E45-939D-D832B49CD76E}"/>
              </a:ext>
            </a:extLst>
          </p:cNvPr>
          <p:cNvSpPr>
            <a:spLocks noGrp="1"/>
          </p:cNvSpPr>
          <p:nvPr>
            <p:ph sz="half" idx="1"/>
          </p:nvPr>
        </p:nvSpPr>
        <p:spPr>
          <a:xfrm>
            <a:off x="150669" y="1020953"/>
            <a:ext cx="5892376" cy="6205564"/>
          </a:xfrm>
        </p:spPr>
        <p:txBody>
          <a:bodyPr>
            <a:noAutofit/>
          </a:bodyPr>
          <a:lstStyle/>
          <a:p>
            <a:pPr marL="0" indent="0">
              <a:buNone/>
            </a:pPr>
            <a:r>
              <a:rPr lang="en-US" sz="2200" b="1" dirty="0">
                <a:latin typeface="Times New Roman" panose="02020603050405020304" pitchFamily="18" charset="0"/>
                <a:cs typeface="Times New Roman" panose="02020603050405020304" pitchFamily="18" charset="0"/>
              </a:rPr>
              <a:t>Objective</a:t>
            </a:r>
          </a:p>
          <a:p>
            <a:pPr marL="0" indent="0">
              <a:buNone/>
            </a:pPr>
            <a:r>
              <a:rPr lang="en-IN" sz="2200" dirty="0">
                <a:effectLst/>
                <a:latin typeface="Times New Roman" panose="02020603050405020304" pitchFamily="18" charset="0"/>
                <a:ea typeface="Calibri" panose="020F0502020204030204" pitchFamily="34" charset="0"/>
                <a:cs typeface="Times New Roman" panose="02020603050405020304" pitchFamily="18" charset="0"/>
              </a:rPr>
              <a:t>To address the impact of digital technology in cancer care during COVID 19</a:t>
            </a:r>
          </a:p>
          <a:p>
            <a:pPr marL="0" indent="0">
              <a:buNone/>
            </a:pPr>
            <a:r>
              <a:rPr lang="en-US" sz="2200" b="1" dirty="0">
                <a:latin typeface="Times New Roman" panose="02020603050405020304" pitchFamily="18" charset="0"/>
                <a:cs typeface="Times New Roman" panose="02020603050405020304" pitchFamily="18" charset="0"/>
              </a:rPr>
              <a:t>Specific Objective</a:t>
            </a:r>
          </a:p>
          <a:p>
            <a:pPr algn="just">
              <a:lnSpc>
                <a:spcPct val="107000"/>
              </a:lnSpc>
              <a:buSzPts val="1200"/>
            </a:pPr>
            <a:r>
              <a:rPr lang="en-IN" sz="2200" dirty="0">
                <a:effectLst/>
                <a:latin typeface="Times New Roman" panose="02020603050405020304" pitchFamily="18" charset="0"/>
                <a:ea typeface="Calibri" panose="020F0502020204030204" pitchFamily="34" charset="0"/>
                <a:cs typeface="Times New Roman" panose="02020603050405020304" pitchFamily="18" charset="0"/>
              </a:rPr>
              <a:t>To conduct a detailed analysis of cancer cases worldwide and  </a:t>
            </a:r>
            <a:r>
              <a:rPr lang="en-IN" sz="2200" dirty="0">
                <a:latin typeface="Times New Roman" panose="02020603050405020304" pitchFamily="18" charset="0"/>
                <a:ea typeface="Calibri" panose="020F0502020204030204" pitchFamily="34" charset="0"/>
                <a:cs typeface="Times New Roman" panose="02020603050405020304" pitchFamily="18" charset="0"/>
              </a:rPr>
              <a:t>its </a:t>
            </a:r>
            <a:r>
              <a:rPr lang="en-IN" sz="2200" dirty="0">
                <a:effectLst/>
                <a:latin typeface="Times New Roman" panose="02020603050405020304" pitchFamily="18" charset="0"/>
                <a:ea typeface="Calibri" panose="020F0502020204030204" pitchFamily="34" charset="0"/>
                <a:cs typeface="Times New Roman" panose="02020603050405020304" pitchFamily="18" charset="0"/>
              </a:rPr>
              <a:t>effect of COVID 19 on cancer care </a:t>
            </a:r>
            <a:r>
              <a:rPr lang="en-IN" sz="2200" dirty="0">
                <a:latin typeface="Times New Roman" panose="02020603050405020304" pitchFamily="18" charset="0"/>
                <a:ea typeface="Calibri" panose="020F0502020204030204" pitchFamily="34" charset="0"/>
                <a:cs typeface="Times New Roman" panose="02020603050405020304" pitchFamily="18" charset="0"/>
              </a:rPr>
              <a:t>(US, UK and India)</a:t>
            </a:r>
          </a:p>
          <a:p>
            <a:pPr algn="just">
              <a:lnSpc>
                <a:spcPct val="107000"/>
              </a:lnSpc>
              <a:buSzPts val="1200"/>
            </a:pPr>
            <a:r>
              <a:rPr lang="en-IN" sz="2200" dirty="0">
                <a:effectLst/>
                <a:latin typeface="Times New Roman" panose="02020603050405020304" pitchFamily="18" charset="0"/>
                <a:ea typeface="Calibri" panose="020F0502020204030204" pitchFamily="34" charset="0"/>
                <a:cs typeface="Times New Roman" panose="02020603050405020304" pitchFamily="18" charset="0"/>
              </a:rPr>
              <a:t>To put forward the digital solutions in the care pathway of lung cancer, bottlenecks associated during the pandemic and </a:t>
            </a:r>
            <a:r>
              <a:rPr lang="en-IN" sz="2200" dirty="0">
                <a:latin typeface="Times New Roman" panose="02020603050405020304" pitchFamily="18" charset="0"/>
                <a:ea typeface="Calibri" panose="020F0502020204030204" pitchFamily="34" charset="0"/>
                <a:cs typeface="Times New Roman" panose="02020603050405020304" pitchFamily="18" charset="0"/>
              </a:rPr>
              <a:t>tele-</a:t>
            </a:r>
            <a:r>
              <a:rPr lang="en-IN" sz="2200" dirty="0">
                <a:effectLst/>
                <a:latin typeface="Times New Roman" panose="02020603050405020304" pitchFamily="18" charset="0"/>
                <a:ea typeface="Calibri" panose="020F0502020204030204" pitchFamily="34" charset="0"/>
                <a:cs typeface="Times New Roman" panose="02020603050405020304" pitchFamily="18" charset="0"/>
              </a:rPr>
              <a:t>palliative care plan for cancer patients. </a:t>
            </a:r>
            <a:endParaRPr lang="en-IN" sz="2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2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A046775-2D5D-442A-9A6F-E28BFDB310B4}"/>
              </a:ext>
            </a:extLst>
          </p:cNvPr>
          <p:cNvPicPr>
            <a:picLocks noChangeAspect="1"/>
          </p:cNvPicPr>
          <p:nvPr/>
        </p:nvPicPr>
        <p:blipFill rotWithShape="1">
          <a:blip r:embed="rId2"/>
          <a:srcRect t="7817" r="388" b="4243"/>
          <a:stretch/>
        </p:blipFill>
        <p:spPr>
          <a:xfrm>
            <a:off x="6116975" y="4426331"/>
            <a:ext cx="5924356" cy="2431669"/>
          </a:xfrm>
          <a:prstGeom prst="rect">
            <a:avLst/>
          </a:prstGeom>
        </p:spPr>
      </p:pic>
      <p:pic>
        <p:nvPicPr>
          <p:cNvPr id="9" name="Picture 8">
            <a:extLst>
              <a:ext uri="{FF2B5EF4-FFF2-40B4-BE49-F238E27FC236}">
                <a16:creationId xmlns:a16="http://schemas.microsoft.com/office/drawing/2014/main" id="{45B77E89-28E9-46E3-9EF8-A12F832D17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2961" y="840199"/>
            <a:ext cx="6197084" cy="3559235"/>
          </a:xfrm>
          <a:prstGeom prst="rect">
            <a:avLst/>
          </a:prstGeom>
        </p:spPr>
      </p:pic>
      <p:pic>
        <p:nvPicPr>
          <p:cNvPr id="11" name="Graphic 10" descr="Marker">
            <a:extLst>
              <a:ext uri="{FF2B5EF4-FFF2-40B4-BE49-F238E27FC236}">
                <a16:creationId xmlns:a16="http://schemas.microsoft.com/office/drawing/2014/main" id="{275DF743-1ABC-4656-829A-1DE346CBD3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1143" y="1134650"/>
            <a:ext cx="457200" cy="457200"/>
          </a:xfrm>
          <a:prstGeom prst="rect">
            <a:avLst/>
          </a:prstGeom>
        </p:spPr>
      </p:pic>
      <p:pic>
        <p:nvPicPr>
          <p:cNvPr id="12" name="Graphic 11" descr="Marker">
            <a:extLst>
              <a:ext uri="{FF2B5EF4-FFF2-40B4-BE49-F238E27FC236}">
                <a16:creationId xmlns:a16="http://schemas.microsoft.com/office/drawing/2014/main" id="{EC99DCE5-116E-49C0-BC2E-D35D0AFB99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46559" y="1686482"/>
            <a:ext cx="457200" cy="457200"/>
          </a:xfrm>
          <a:prstGeom prst="rect">
            <a:avLst/>
          </a:prstGeom>
        </p:spPr>
      </p:pic>
      <p:pic>
        <p:nvPicPr>
          <p:cNvPr id="13" name="Graphic 12" descr="Marker">
            <a:extLst>
              <a:ext uri="{FF2B5EF4-FFF2-40B4-BE49-F238E27FC236}">
                <a16:creationId xmlns:a16="http://schemas.microsoft.com/office/drawing/2014/main" id="{02AF645C-8E39-4491-B3D5-D79D6E2B68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66641" y="1020953"/>
            <a:ext cx="457200" cy="457200"/>
          </a:xfrm>
          <a:prstGeom prst="rect">
            <a:avLst/>
          </a:prstGeom>
        </p:spPr>
      </p:pic>
      <p:pic>
        <p:nvPicPr>
          <p:cNvPr id="14" name="Graphic 13" descr="Marker">
            <a:extLst>
              <a:ext uri="{FF2B5EF4-FFF2-40B4-BE49-F238E27FC236}">
                <a16:creationId xmlns:a16="http://schemas.microsoft.com/office/drawing/2014/main" id="{2A8F0827-2067-4276-958F-316BF973E7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17858" y="1833689"/>
            <a:ext cx="457200" cy="457200"/>
          </a:xfrm>
          <a:prstGeom prst="rect">
            <a:avLst/>
          </a:prstGeom>
        </p:spPr>
      </p:pic>
    </p:spTree>
    <p:extLst>
      <p:ext uri="{BB962C8B-B14F-4D97-AF65-F5344CB8AC3E}">
        <p14:creationId xmlns:p14="http://schemas.microsoft.com/office/powerpoint/2010/main" val="19066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6315-07DB-4BA4-A91C-204DB5C01660}"/>
              </a:ext>
            </a:extLst>
          </p:cNvPr>
          <p:cNvSpPr>
            <a:spLocks noGrp="1"/>
          </p:cNvSpPr>
          <p:nvPr>
            <p:ph type="title"/>
          </p:nvPr>
        </p:nvSpPr>
        <p:spPr>
          <a:xfrm>
            <a:off x="838200" y="1"/>
            <a:ext cx="10515600" cy="861134"/>
          </a:xfrm>
        </p:spPr>
        <p:txBody>
          <a:bodyPr/>
          <a:lstStyle/>
          <a:p>
            <a:pPr algn="ctr"/>
            <a:r>
              <a:rPr lang="en-US" b="1" dirty="0">
                <a:latin typeface="Times New Roman" panose="02020603050405020304" pitchFamily="18" charset="0"/>
                <a:cs typeface="Times New Roman" panose="02020603050405020304" pitchFamily="18" charset="0"/>
              </a:rPr>
              <a:t>Methodology</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98B021-A4C9-4BF3-9425-86C3CF135430}"/>
              </a:ext>
            </a:extLst>
          </p:cNvPr>
          <p:cNvSpPr>
            <a:spLocks noGrp="1"/>
          </p:cNvSpPr>
          <p:nvPr>
            <p:ph sz="half" idx="1"/>
          </p:nvPr>
        </p:nvSpPr>
        <p:spPr>
          <a:xfrm>
            <a:off x="180513" y="668839"/>
            <a:ext cx="6495494" cy="6059952"/>
          </a:xfrm>
        </p:spPr>
        <p:txBody>
          <a:bodyPr>
            <a:noAutofit/>
          </a:bodyPr>
          <a:lstStyle/>
          <a:p>
            <a:pPr marL="0" indent="0" algn="just">
              <a:lnSpc>
                <a:spcPct val="107000"/>
              </a:lnSpc>
              <a:spcAft>
                <a:spcPts val="800"/>
              </a:spcAft>
              <a:buNone/>
            </a:pPr>
            <a:r>
              <a:rPr lang="en-IN" sz="1800" b="1" dirty="0">
                <a:latin typeface="Times New Roman" panose="02020603050405020304" pitchFamily="18" charset="0"/>
                <a:ea typeface="Calibri" panose="020F0502020204030204" pitchFamily="34" charset="0"/>
                <a:cs typeface="Times New Roman" panose="02020603050405020304" pitchFamily="18" charset="0"/>
              </a:rPr>
              <a:t>Key Research Questions</a:t>
            </a:r>
            <a:endParaRPr lang="en-IN" sz="1800" dirty="0">
              <a:latin typeface="Times New Roman" panose="02020603050405020304" pitchFamily="18" charset="0"/>
              <a:ea typeface="Calibri" panose="020F0502020204030204" pitchFamily="34" charset="0"/>
              <a:cs typeface="Times New Roman" panose="02020603050405020304" pitchFamily="18" charset="0"/>
            </a:endParaRPr>
          </a:p>
          <a:p>
            <a:pPr marL="342880" indent="-342880" algn="just">
              <a:lnSpc>
                <a:spcPct val="115000"/>
              </a:lnSpc>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What was the effect of COVID-19 on cancer care delivery in the most affected countries (USA, UK and India)?</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pPr marL="342880" indent="-342880" algn="just">
              <a:lnSpc>
                <a:spcPct val="115000"/>
              </a:lnSpc>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How has digital solutions and telehealth helped in modelling a better optimal cancer care pathway during COVID?</a:t>
            </a:r>
          </a:p>
          <a:p>
            <a:pPr marL="342880" indent="-342880" algn="just">
              <a:lnSpc>
                <a:spcPct val="115000"/>
              </a:lnSpc>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What are the challenges and impact of tele-oncology during the pandemic?</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IN" sz="1600" b="1" dirty="0">
                <a:latin typeface="Times New Roman" panose="02020603050405020304" pitchFamily="18" charset="0"/>
                <a:ea typeface="Calibri" panose="020F0502020204030204" pitchFamily="34" charset="0"/>
                <a:cs typeface="Times New Roman" panose="02020603050405020304" pitchFamily="18" charset="0"/>
              </a:rPr>
              <a:t>Research Design- </a:t>
            </a:r>
            <a:r>
              <a:rPr lang="en-IN" sz="1600" dirty="0">
                <a:latin typeface="Times New Roman" panose="02020603050405020304" pitchFamily="18" charset="0"/>
                <a:ea typeface="Calibri" panose="020F0502020204030204" pitchFamily="34" charset="0"/>
                <a:cs typeface="Times New Roman" panose="02020603050405020304" pitchFamily="18" charset="0"/>
              </a:rPr>
              <a:t>Secondary study</a:t>
            </a:r>
          </a:p>
          <a:p>
            <a:pPr marL="0" indent="0" algn="just">
              <a:lnSpc>
                <a:spcPct val="115000"/>
              </a:lnSpc>
              <a:spcAft>
                <a:spcPts val="1000"/>
              </a:spcAft>
              <a:buNone/>
            </a:pPr>
            <a:r>
              <a:rPr lang="en-IN" sz="1600" b="1" dirty="0">
                <a:latin typeface="Times New Roman" panose="02020603050405020304" pitchFamily="18" charset="0"/>
                <a:ea typeface="Calibri" panose="020F0502020204030204" pitchFamily="34" charset="0"/>
                <a:cs typeface="Times New Roman" panose="02020603050405020304" pitchFamily="18" charset="0"/>
              </a:rPr>
              <a:t>Literature Review</a:t>
            </a:r>
            <a:r>
              <a:rPr lang="en-IN" sz="1600" dirty="0">
                <a:latin typeface="Times New Roman" panose="02020603050405020304" pitchFamily="18" charset="0"/>
                <a:ea typeface="Calibri" panose="020F0502020204030204" pitchFamily="34" charset="0"/>
                <a:cs typeface="Times New Roman" panose="02020603050405020304" pitchFamily="18" charset="0"/>
              </a:rPr>
              <a:t>-  25 articles were selected out of 44 articles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from various databases like Medline, Google Scholar, ProQuest, JSTOR and Science Direct. The data of the outcomes of the study has also been collected from white papers of consulting firms and oncology journals including ASCO, National Cancer Institute.</a:t>
            </a:r>
          </a:p>
          <a:p>
            <a:pPr marL="0" indent="0" algn="just">
              <a:lnSpc>
                <a:spcPct val="115000"/>
              </a:lnSpc>
              <a:spcAft>
                <a:spcPts val="1000"/>
              </a:spcAft>
              <a:buNone/>
            </a:pPr>
            <a:r>
              <a:rPr lang="en-US" sz="1600" b="1" dirty="0">
                <a:latin typeface="Times New Roman" panose="02020603050405020304" pitchFamily="18" charset="0"/>
                <a:ea typeface="Calibri" panose="020F0502020204030204" pitchFamily="34" charset="0"/>
                <a:cs typeface="Times New Roman" panose="02020603050405020304" pitchFamily="18" charset="0"/>
              </a:rPr>
              <a:t>Secondary Data -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study is based on the secondary data available from various  agencies and in the cancer care. Amongst the important sources of data are from National Cancer Registry, IQVIA, National Cancer Guidelines, National Comprehensive Cancer Network.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D6A5E22F-3239-4474-9DC3-F7D02E232C8B}"/>
              </a:ext>
            </a:extLst>
          </p:cNvPr>
          <p:cNvGraphicFramePr>
            <a:graphicFrameLocks noGrp="1"/>
          </p:cNvGraphicFramePr>
          <p:nvPr>
            <p:extLst>
              <p:ext uri="{D42A27DB-BD31-4B8C-83A1-F6EECF244321}">
                <p14:modId xmlns:p14="http://schemas.microsoft.com/office/powerpoint/2010/main" val="499267892"/>
              </p:ext>
            </p:extLst>
          </p:nvPr>
        </p:nvGraphicFramePr>
        <p:xfrm>
          <a:off x="6897949" y="1655938"/>
          <a:ext cx="5113538" cy="3831798"/>
        </p:xfrm>
        <a:graphic>
          <a:graphicData uri="http://schemas.openxmlformats.org/drawingml/2006/table">
            <a:tbl>
              <a:tblPr firstRow="1" firstCol="1" bandRow="1">
                <a:tableStyleId>{5C22544A-7EE6-4342-B048-85BDC9FD1C3A}</a:tableStyleId>
              </a:tblPr>
              <a:tblGrid>
                <a:gridCol w="2556769">
                  <a:extLst>
                    <a:ext uri="{9D8B030D-6E8A-4147-A177-3AD203B41FA5}">
                      <a16:colId xmlns:a16="http://schemas.microsoft.com/office/drawing/2014/main" val="1462366448"/>
                    </a:ext>
                  </a:extLst>
                </a:gridCol>
                <a:gridCol w="2556769">
                  <a:extLst>
                    <a:ext uri="{9D8B030D-6E8A-4147-A177-3AD203B41FA5}">
                      <a16:colId xmlns:a16="http://schemas.microsoft.com/office/drawing/2014/main" val="4084222306"/>
                    </a:ext>
                  </a:extLst>
                </a:gridCol>
              </a:tblGrid>
              <a:tr h="241257">
                <a:tc>
                  <a:txBody>
                    <a:bodyPr/>
                    <a:lstStyle/>
                    <a:p>
                      <a:pPr algn="ctr">
                        <a:lnSpc>
                          <a:spcPct val="107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Inclusion Criteria</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Exclusion Criteria</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2388438"/>
                  </a:ext>
                </a:extLst>
              </a:tr>
              <a:tr h="493652">
                <a:tc>
                  <a:txBody>
                    <a:bodyPr/>
                    <a:lstStyle/>
                    <a:p>
                      <a:pPr algn="just">
                        <a:lnSpc>
                          <a:spcPct val="107000"/>
                        </a:lnSpc>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Articles taken from the start of the COVID (2020-2021)</a:t>
                      </a: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lnSpc>
                          <a:spcPct val="107000"/>
                        </a:lnSpc>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Articles pre- COVID</a:t>
                      </a: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688013"/>
                  </a:ext>
                </a:extLst>
              </a:tr>
              <a:tr h="241257">
                <a:tc>
                  <a:txBody>
                    <a:bodyPr/>
                    <a:lstStyle/>
                    <a:p>
                      <a:pPr algn="just">
                        <a:lnSpc>
                          <a:spcPct val="107000"/>
                        </a:lnSpc>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Full text articles </a:t>
                      </a: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lnSpc>
                          <a:spcPct val="107000"/>
                        </a:lnSpc>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Abstracts</a:t>
                      </a: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1866692"/>
                  </a:ext>
                </a:extLst>
              </a:tr>
              <a:tr h="746047">
                <a:tc>
                  <a:txBody>
                    <a:bodyPr/>
                    <a:lstStyle/>
                    <a:p>
                      <a:pPr algn="just">
                        <a:lnSpc>
                          <a:spcPct val="107000"/>
                        </a:lnSpc>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Original research, Meta-analysis, Systematic review, Scoping review</a:t>
                      </a: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lnSpc>
                          <a:spcPct val="107000"/>
                        </a:lnSpc>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Newspaper articles, conference presentations, blogs</a:t>
                      </a: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7628500"/>
                  </a:ext>
                </a:extLst>
              </a:tr>
              <a:tr h="241257">
                <a:tc>
                  <a:txBody>
                    <a:bodyPr/>
                    <a:lstStyle/>
                    <a:p>
                      <a:pPr algn="just">
                        <a:lnSpc>
                          <a:spcPct val="107000"/>
                        </a:lnSpc>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English language articles </a:t>
                      </a: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600" dirty="0">
                          <a:solidFill>
                            <a:schemeClr val="tx1"/>
                          </a:solidFill>
                          <a:effectLst/>
                          <a:latin typeface="Times New Roman" panose="02020603050405020304" pitchFamily="18" charset="0"/>
                          <a:cs typeface="Times New Roman" panose="02020603050405020304" pitchFamily="18" charset="0"/>
                        </a:rPr>
                        <a:t>Other language articles</a:t>
                      </a: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8032598"/>
                  </a:ext>
                </a:extLst>
              </a:tr>
              <a:tr h="493652">
                <a:tc>
                  <a:txBody>
                    <a:bodyPr/>
                    <a:lstStyle/>
                    <a:p>
                      <a:pPr algn="just">
                        <a:lnSpc>
                          <a:spcPct val="107000"/>
                        </a:lnSpc>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Technology related articles related to oncology</a:t>
                      </a: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600" dirty="0">
                          <a:solidFill>
                            <a:schemeClr val="tx1"/>
                          </a:solidFill>
                          <a:effectLst/>
                          <a:latin typeface="Times New Roman" panose="02020603050405020304" pitchFamily="18" charset="0"/>
                          <a:cs typeface="Times New Roman" panose="02020603050405020304" pitchFamily="18" charset="0"/>
                        </a:rPr>
                        <a:t>Articles related to only oncology</a:t>
                      </a:r>
                    </a:p>
                    <a:p>
                      <a:pPr algn="just">
                        <a:lnSpc>
                          <a:spcPct val="107000"/>
                        </a:lnSpc>
                        <a:spcAft>
                          <a:spcPts val="800"/>
                        </a:spcAft>
                      </a:pP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4911414"/>
                  </a:ext>
                </a:extLst>
              </a:tr>
              <a:tr h="281385">
                <a:tc>
                  <a:txBody>
                    <a:bodyPr/>
                    <a:lstStyle/>
                    <a:p>
                      <a:pPr algn="just">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Questionnaire studies</a:t>
                      </a:r>
                      <a:endParaRPr lang="en-I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8391274"/>
                  </a:ext>
                </a:extLst>
              </a:tr>
            </a:tbl>
          </a:graphicData>
        </a:graphic>
      </p:graphicFrame>
    </p:spTree>
    <p:extLst>
      <p:ext uri="{BB962C8B-B14F-4D97-AF65-F5344CB8AC3E}">
        <p14:creationId xmlns:p14="http://schemas.microsoft.com/office/powerpoint/2010/main" val="181092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72C2-104D-43D1-A373-503F6C927601}"/>
              </a:ext>
            </a:extLst>
          </p:cNvPr>
          <p:cNvSpPr>
            <a:spLocks noGrp="1"/>
          </p:cNvSpPr>
          <p:nvPr>
            <p:ph type="title"/>
          </p:nvPr>
        </p:nvSpPr>
        <p:spPr>
          <a:xfrm>
            <a:off x="3000652" y="0"/>
            <a:ext cx="5246703" cy="506027"/>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Results </a:t>
            </a:r>
            <a:endParaRPr lang="en-IN" b="1"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16A96F5F-E9D7-4CAA-BD84-639434B3F551}"/>
              </a:ext>
            </a:extLst>
          </p:cNvPr>
          <p:cNvGraphicFramePr/>
          <p:nvPr>
            <p:extLst>
              <p:ext uri="{D42A27DB-BD31-4B8C-83A1-F6EECF244321}">
                <p14:modId xmlns:p14="http://schemas.microsoft.com/office/powerpoint/2010/main" val="983533513"/>
              </p:ext>
            </p:extLst>
          </p:nvPr>
        </p:nvGraphicFramePr>
        <p:xfrm>
          <a:off x="169268" y="488636"/>
          <a:ext cx="5852160" cy="24993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E6FF084-64F4-4408-A0F4-20A027F111B9}"/>
              </a:ext>
            </a:extLst>
          </p:cNvPr>
          <p:cNvSpPr txBox="1"/>
          <p:nvPr/>
        </p:nvSpPr>
        <p:spPr>
          <a:xfrm>
            <a:off x="5459548" y="5903532"/>
            <a:ext cx="6660619" cy="918393"/>
          </a:xfrm>
          <a:prstGeom prst="rect">
            <a:avLst/>
          </a:prstGeom>
          <a:noFill/>
        </p:spPr>
        <p:txBody>
          <a:bodyPr wrap="square">
            <a:spAutoFit/>
          </a:bodyPr>
          <a:lstStyle/>
          <a:p>
            <a:pPr algn="just">
              <a:lnSpc>
                <a:spcPct val="107000"/>
              </a:lnSpc>
              <a:spcAft>
                <a:spcPts val="800"/>
              </a:spcAf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The decline in patients was due to the delay in four major causes which was </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delay and postponement in surgeries</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delay in chemotherapy</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conduct of fewer diagnosis </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and change in treatment protocols. </a:t>
            </a:r>
            <a:endParaRPr lang="en-IN"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5463808-DE8E-4D1B-BABF-1604ABA0BA64}"/>
              </a:ext>
            </a:extLst>
          </p:cNvPr>
          <p:cNvSpPr txBox="1"/>
          <p:nvPr/>
        </p:nvSpPr>
        <p:spPr>
          <a:xfrm>
            <a:off x="8372827" y="19290"/>
            <a:ext cx="3874141" cy="369332"/>
          </a:xfrm>
          <a:prstGeom prst="rect">
            <a:avLst/>
          </a:prstGeom>
          <a:noFill/>
        </p:spPr>
        <p:txBody>
          <a:bodyPr wrap="square">
            <a:spAutoFit/>
          </a:bodyPr>
          <a:lstStyle/>
          <a:p>
            <a:r>
              <a:rPr lang="en-US" sz="1800" b="1" i="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(Source: IQVIA Cancer Report, 2021)</a:t>
            </a:r>
            <a:endParaRPr lang="en-IN" i="1" dirty="0">
              <a:highlight>
                <a:srgbClr val="00FF00"/>
              </a:highlight>
            </a:endParaRPr>
          </a:p>
        </p:txBody>
      </p:sp>
      <p:graphicFrame>
        <p:nvGraphicFramePr>
          <p:cNvPr id="11" name="Chart 10">
            <a:extLst>
              <a:ext uri="{FF2B5EF4-FFF2-40B4-BE49-F238E27FC236}">
                <a16:creationId xmlns:a16="http://schemas.microsoft.com/office/drawing/2014/main" id="{B32D0CDE-E3F2-4194-AED7-8B33D5AC21E5}"/>
              </a:ext>
            </a:extLst>
          </p:cNvPr>
          <p:cNvGraphicFramePr/>
          <p:nvPr>
            <p:extLst>
              <p:ext uri="{D42A27DB-BD31-4B8C-83A1-F6EECF244321}">
                <p14:modId xmlns:p14="http://schemas.microsoft.com/office/powerpoint/2010/main" val="3120902924"/>
              </p:ext>
            </p:extLst>
          </p:nvPr>
        </p:nvGraphicFramePr>
        <p:xfrm>
          <a:off x="6021428" y="527122"/>
          <a:ext cx="622554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1595114-B068-416E-8E63-C9B32D6A0DA4}"/>
              </a:ext>
            </a:extLst>
          </p:cNvPr>
          <p:cNvSpPr txBox="1"/>
          <p:nvPr/>
        </p:nvSpPr>
        <p:spPr>
          <a:xfrm>
            <a:off x="6208118" y="2888242"/>
            <a:ext cx="5983882" cy="327141"/>
          </a:xfrm>
          <a:prstGeom prst="rect">
            <a:avLst/>
          </a:prstGeom>
          <a:noFill/>
        </p:spPr>
        <p:txBody>
          <a:bodyPr wrap="square">
            <a:spAutoFit/>
          </a:bodyPr>
          <a:lstStyle/>
          <a:p>
            <a:pPr algn="ctr">
              <a:lnSpc>
                <a:spcPct val="107000"/>
              </a:lnSpc>
              <a:spcAft>
                <a:spcPts val="80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Fig </a:t>
            </a:r>
            <a:r>
              <a:rPr lang="en-US" sz="1500" b="1" dirty="0">
                <a:latin typeface="Times New Roman" panose="02020603050405020304" pitchFamily="18" charset="0"/>
                <a:ea typeface="Calibri" panose="020F0502020204030204" pitchFamily="34" charset="0"/>
                <a:cs typeface="Times New Roman" panose="02020603050405020304" pitchFamily="18" charset="0"/>
              </a:rPr>
              <a:t>2</a:t>
            </a: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 Impact of COVID-19 crisis on cancer treatment practice in US</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7C35F9C-5A89-454E-9ACE-589A54DAC714}"/>
              </a:ext>
            </a:extLst>
          </p:cNvPr>
          <p:cNvGraphicFramePr>
            <a:graphicFrameLocks noGrp="1"/>
          </p:cNvGraphicFramePr>
          <p:nvPr>
            <p:extLst>
              <p:ext uri="{D42A27DB-BD31-4B8C-83A1-F6EECF244321}">
                <p14:modId xmlns:p14="http://schemas.microsoft.com/office/powerpoint/2010/main" val="788482700"/>
              </p:ext>
            </p:extLst>
          </p:nvPr>
        </p:nvGraphicFramePr>
        <p:xfrm>
          <a:off x="169266" y="3609748"/>
          <a:ext cx="5006416" cy="2759615"/>
        </p:xfrm>
        <a:graphic>
          <a:graphicData uri="http://schemas.openxmlformats.org/drawingml/2006/table">
            <a:tbl>
              <a:tblPr firstRow="1" firstCol="1" bandRow="1">
                <a:tableStyleId>{5C22544A-7EE6-4342-B048-85BDC9FD1C3A}</a:tableStyleId>
              </a:tblPr>
              <a:tblGrid>
                <a:gridCol w="2503208">
                  <a:extLst>
                    <a:ext uri="{9D8B030D-6E8A-4147-A177-3AD203B41FA5}">
                      <a16:colId xmlns:a16="http://schemas.microsoft.com/office/drawing/2014/main" val="3186370153"/>
                    </a:ext>
                  </a:extLst>
                </a:gridCol>
                <a:gridCol w="2503208">
                  <a:extLst>
                    <a:ext uri="{9D8B030D-6E8A-4147-A177-3AD203B41FA5}">
                      <a16:colId xmlns:a16="http://schemas.microsoft.com/office/drawing/2014/main" val="1997688310"/>
                    </a:ext>
                  </a:extLst>
                </a:gridCol>
              </a:tblGrid>
              <a:tr h="221992">
                <a:tc>
                  <a:txBody>
                    <a:bodyPr/>
                    <a:lstStyle/>
                    <a:p>
                      <a:pPr algn="ctr">
                        <a:lnSpc>
                          <a:spcPct val="107000"/>
                        </a:lnSpc>
                        <a:spcAft>
                          <a:spcPts val="800"/>
                        </a:spcAft>
                      </a:pPr>
                      <a:r>
                        <a:rPr lang="en-US" sz="1400" dirty="0">
                          <a:effectLst/>
                          <a:latin typeface="Times New Roman" panose="02020603050405020304" pitchFamily="18" charset="0"/>
                          <a:cs typeface="Times New Roman" panose="02020603050405020304" pitchFamily="18" charset="0"/>
                        </a:rPr>
                        <a:t>Impact Indicator</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latin typeface="Times New Roman" panose="02020603050405020304" pitchFamily="18" charset="0"/>
                          <a:cs typeface="Times New Roman" panose="02020603050405020304" pitchFamily="18" charset="0"/>
                        </a:rPr>
                        <a:t>Percentage/Number</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486277"/>
                  </a:ext>
                </a:extLst>
              </a:tr>
              <a:tr h="459936">
                <a:tc>
                  <a:txBody>
                    <a:bodyPr/>
                    <a:lstStyle/>
                    <a:p>
                      <a:pPr algn="just">
                        <a:lnSpc>
                          <a:spcPct val="107000"/>
                        </a:lnSpc>
                        <a:spcAft>
                          <a:spcPts val="800"/>
                        </a:spcAft>
                      </a:pPr>
                      <a:r>
                        <a:rPr lang="en-US" sz="1400" dirty="0">
                          <a:effectLst/>
                          <a:latin typeface="Times New Roman" panose="02020603050405020304" pitchFamily="18" charset="0"/>
                          <a:cs typeface="Times New Roman" panose="02020603050405020304" pitchFamily="18" charset="0"/>
                        </a:rPr>
                        <a:t>Inaccessibility of life saving surgeries and treatment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400">
                          <a:effectLst/>
                          <a:latin typeface="Times New Roman" panose="02020603050405020304" pitchFamily="18" charset="0"/>
                          <a:cs typeface="Times New Roman" panose="02020603050405020304" pitchFamily="18" charset="0"/>
                        </a:rPr>
                        <a:t>70%</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7192889"/>
                  </a:ext>
                </a:extLst>
              </a:tr>
              <a:tr h="697879">
                <a:tc>
                  <a:txBody>
                    <a:bodyPr/>
                    <a:lstStyle/>
                    <a:p>
                      <a:pPr algn="just">
                        <a:lnSpc>
                          <a:spcPct val="107000"/>
                        </a:lnSpc>
                        <a:spcAft>
                          <a:spcPts val="800"/>
                        </a:spcAft>
                      </a:pPr>
                      <a:r>
                        <a:rPr lang="en-US" sz="1400" dirty="0">
                          <a:effectLst/>
                          <a:latin typeface="Times New Roman" panose="02020603050405020304" pitchFamily="18" charset="0"/>
                          <a:cs typeface="Times New Roman" panose="02020603050405020304" pitchFamily="18" charset="0"/>
                        </a:rPr>
                        <a:t>Postponement of chemotherapy treatment and follow-ups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400" dirty="0">
                          <a:effectLst/>
                          <a:latin typeface="Times New Roman" panose="02020603050405020304" pitchFamily="18" charset="0"/>
                          <a:cs typeface="Times New Roman" panose="02020603050405020304" pitchFamily="18" charset="0"/>
                        </a:rPr>
                        <a:t>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3479583"/>
                  </a:ext>
                </a:extLst>
              </a:tr>
              <a:tr h="459936">
                <a:tc>
                  <a:txBody>
                    <a:bodyPr/>
                    <a:lstStyle/>
                    <a:p>
                      <a:pPr algn="just">
                        <a:lnSpc>
                          <a:spcPct val="107000"/>
                        </a:lnSpc>
                        <a:spcAft>
                          <a:spcPts val="800"/>
                        </a:spcAft>
                      </a:pPr>
                      <a:r>
                        <a:rPr lang="en-US" sz="1400" dirty="0">
                          <a:effectLst/>
                          <a:latin typeface="Times New Roman" panose="02020603050405020304" pitchFamily="18" charset="0"/>
                          <a:cs typeface="Times New Roman" panose="02020603050405020304" pitchFamily="18" charset="0"/>
                        </a:rPr>
                        <a:t>Decrease in patient footfall for cancer care in private clinics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400" dirty="0">
                          <a:effectLst/>
                          <a:latin typeface="Times New Roman" panose="02020603050405020304" pitchFamily="18" charset="0"/>
                          <a:cs typeface="Times New Roman" panose="02020603050405020304" pitchFamily="18" charset="0"/>
                        </a:rPr>
                        <a:t>50%</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6420903"/>
                  </a:ext>
                </a:extLst>
              </a:tr>
              <a:tr h="459936">
                <a:tc>
                  <a:txBody>
                    <a:bodyPr/>
                    <a:lstStyle/>
                    <a:p>
                      <a:pPr algn="just">
                        <a:lnSpc>
                          <a:spcPct val="107000"/>
                        </a:lnSpc>
                        <a:spcAft>
                          <a:spcPts val="800"/>
                        </a:spcAft>
                      </a:pPr>
                      <a:r>
                        <a:rPr lang="en-US" sz="1400">
                          <a:effectLst/>
                          <a:latin typeface="Times New Roman" panose="02020603050405020304" pitchFamily="18" charset="0"/>
                          <a:cs typeface="Times New Roman" panose="02020603050405020304" pitchFamily="18" charset="0"/>
                        </a:rPr>
                        <a:t>Postponement of cancer surgeries</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400" dirty="0">
                          <a:effectLst/>
                          <a:latin typeface="Times New Roman" panose="02020603050405020304" pitchFamily="18" charset="0"/>
                          <a:cs typeface="Times New Roman" panose="02020603050405020304" pitchFamily="18" charset="0"/>
                        </a:rPr>
                        <a:t>59.7%</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0448483"/>
                  </a:ext>
                </a:extLst>
              </a:tr>
              <a:tr h="459936">
                <a:tc>
                  <a:txBody>
                    <a:bodyPr/>
                    <a:lstStyle/>
                    <a:p>
                      <a:pPr algn="just">
                        <a:lnSpc>
                          <a:spcPct val="107000"/>
                        </a:lnSpc>
                        <a:spcAft>
                          <a:spcPts val="800"/>
                        </a:spcAft>
                      </a:pPr>
                      <a:r>
                        <a:rPr lang="en-US" sz="1400">
                          <a:effectLst/>
                          <a:latin typeface="Times New Roman" panose="02020603050405020304" pitchFamily="18" charset="0"/>
                          <a:cs typeface="Times New Roman" panose="02020603050405020304" pitchFamily="18" charset="0"/>
                        </a:rPr>
                        <a:t>Cancellation of life-saving cancer surgeries</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400" dirty="0">
                          <a:effectLst/>
                          <a:latin typeface="Times New Roman" panose="02020603050405020304" pitchFamily="18" charset="0"/>
                          <a:cs typeface="Times New Roman" panose="02020603050405020304" pitchFamily="18" charset="0"/>
                        </a:rPr>
                        <a:t>51,100</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7569271"/>
                  </a:ext>
                </a:extLst>
              </a:tr>
            </a:tbl>
          </a:graphicData>
        </a:graphic>
      </p:graphicFrame>
      <p:sp>
        <p:nvSpPr>
          <p:cNvPr id="15" name="TextBox 14">
            <a:extLst>
              <a:ext uri="{FF2B5EF4-FFF2-40B4-BE49-F238E27FC236}">
                <a16:creationId xmlns:a16="http://schemas.microsoft.com/office/drawing/2014/main" id="{8A0BC336-6123-4F81-AEA4-5280A714757C}"/>
              </a:ext>
            </a:extLst>
          </p:cNvPr>
          <p:cNvSpPr txBox="1"/>
          <p:nvPr/>
        </p:nvSpPr>
        <p:spPr>
          <a:xfrm>
            <a:off x="169268" y="2861847"/>
            <a:ext cx="6094520" cy="327141"/>
          </a:xfrm>
          <a:prstGeom prst="rect">
            <a:avLst/>
          </a:prstGeom>
          <a:noFill/>
        </p:spPr>
        <p:txBody>
          <a:bodyPr wrap="square">
            <a:spAutoFit/>
          </a:bodyPr>
          <a:lstStyle/>
          <a:p>
            <a:pPr algn="ctr">
              <a:lnSpc>
                <a:spcPct val="107000"/>
              </a:lnSpc>
              <a:spcAft>
                <a:spcPts val="80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Fig 1: Impact of COVID-19 crisis on cancer treatment practice in UK</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A1BE692-69CE-4995-8C54-169BD56809A4}"/>
              </a:ext>
            </a:extLst>
          </p:cNvPr>
          <p:cNvSpPr txBox="1"/>
          <p:nvPr/>
        </p:nvSpPr>
        <p:spPr>
          <a:xfrm>
            <a:off x="35733" y="3209366"/>
            <a:ext cx="6361590" cy="327141"/>
          </a:xfrm>
          <a:prstGeom prst="rect">
            <a:avLst/>
          </a:prstGeom>
          <a:noFill/>
        </p:spPr>
        <p:txBody>
          <a:bodyPr wrap="square">
            <a:spAutoFit/>
          </a:bodyPr>
          <a:lstStyle/>
          <a:p>
            <a:pPr algn="ctr">
              <a:lnSpc>
                <a:spcPct val="107000"/>
              </a:lnSpc>
              <a:spcAft>
                <a:spcPts val="800"/>
              </a:spcAft>
            </a:pPr>
            <a:r>
              <a:rPr lang="en-US" sz="1500" b="1" dirty="0">
                <a:latin typeface="Times New Roman" panose="02020603050405020304" pitchFamily="18" charset="0"/>
                <a:ea typeface="Calibri" panose="020F0502020204030204" pitchFamily="34" charset="0"/>
                <a:cs typeface="Times New Roman" panose="02020603050405020304" pitchFamily="18" charset="0"/>
              </a:rPr>
              <a:t>Table </a:t>
            </a: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1: Impact of COVID-19 crisis on cancer treatment practice in </a:t>
            </a:r>
            <a:r>
              <a:rPr lang="en-US" sz="1500" b="1" dirty="0">
                <a:latin typeface="Times New Roman" panose="02020603050405020304" pitchFamily="18" charset="0"/>
                <a:ea typeface="Calibri" panose="020F0502020204030204" pitchFamily="34" charset="0"/>
                <a:cs typeface="Times New Roman" panose="02020603050405020304" pitchFamily="18" charset="0"/>
              </a:rPr>
              <a:t>India</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D6D91CFF-2691-4E6A-84AF-E2E110036035}"/>
              </a:ext>
            </a:extLst>
          </p:cNvPr>
          <p:cNvSpPr txBox="1"/>
          <p:nvPr/>
        </p:nvSpPr>
        <p:spPr>
          <a:xfrm>
            <a:off x="35733" y="6423140"/>
            <a:ext cx="2851323" cy="369332"/>
          </a:xfrm>
          <a:prstGeom prst="rect">
            <a:avLst/>
          </a:prstGeom>
          <a:noFill/>
        </p:spPr>
        <p:txBody>
          <a:bodyPr wrap="square">
            <a:spAutoFit/>
          </a:bodyPr>
          <a:lstStyle/>
          <a:p>
            <a:r>
              <a:rPr lang="en-US" sz="1800" b="1" i="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(Source: The Lancet, 2021)</a:t>
            </a:r>
            <a:endParaRPr lang="en-IN" i="1" dirty="0">
              <a:highlight>
                <a:srgbClr val="00FF00"/>
              </a:highlight>
            </a:endParaRPr>
          </a:p>
        </p:txBody>
      </p:sp>
      <p:sp>
        <p:nvSpPr>
          <p:cNvPr id="18" name="TextBox 17">
            <a:extLst>
              <a:ext uri="{FF2B5EF4-FFF2-40B4-BE49-F238E27FC236}">
                <a16:creationId xmlns:a16="http://schemas.microsoft.com/office/drawing/2014/main" id="{11B3F7F8-918A-4EED-A598-34BD961667F0}"/>
              </a:ext>
            </a:extLst>
          </p:cNvPr>
          <p:cNvSpPr txBox="1"/>
          <p:nvPr/>
        </p:nvSpPr>
        <p:spPr>
          <a:xfrm>
            <a:off x="5486402" y="5441867"/>
            <a:ext cx="6536332" cy="461665"/>
          </a:xfrm>
          <a:prstGeom prst="rect">
            <a:avLst/>
          </a:prstGeom>
          <a:noFill/>
        </p:spPr>
        <p:txBody>
          <a:bodyPr wrap="square" rtlCol="0">
            <a:spAutoFit/>
          </a:bodyPr>
          <a:lstStyle/>
          <a:p>
            <a:pPr algn="ctr"/>
            <a:r>
              <a:rPr lang="en-US" sz="2400" b="1" dirty="0">
                <a:latin typeface="Bahnschrift Condensed" panose="020B0502040204020203" pitchFamily="34" charset="0"/>
                <a:cs typeface="Times New Roman" panose="02020603050405020304" pitchFamily="18" charset="0"/>
              </a:rPr>
              <a:t>Objective 1 (Result 1)- Effect of COVID-19 on cancer care</a:t>
            </a:r>
            <a:endParaRPr lang="en-IN" sz="2400" b="1" dirty="0">
              <a:latin typeface="Bahnschrift Condensed" panose="020B0502040204020203" pitchFamily="34"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id="{1E8B86B8-1AA9-4790-950A-31EFF435957B}"/>
              </a:ext>
            </a:extLst>
          </p:cNvPr>
          <p:cNvGraphicFramePr>
            <a:graphicFrameLocks noGrp="1"/>
          </p:cNvGraphicFramePr>
          <p:nvPr>
            <p:extLst>
              <p:ext uri="{D42A27DB-BD31-4B8C-83A1-F6EECF244321}">
                <p14:modId xmlns:p14="http://schemas.microsoft.com/office/powerpoint/2010/main" val="3886744777"/>
              </p:ext>
            </p:extLst>
          </p:nvPr>
        </p:nvGraphicFramePr>
        <p:xfrm>
          <a:off x="6021428" y="3791954"/>
          <a:ext cx="5560380" cy="1463040"/>
        </p:xfrm>
        <a:graphic>
          <a:graphicData uri="http://schemas.openxmlformats.org/drawingml/2006/table">
            <a:tbl>
              <a:tblPr firstRow="1" bandRow="1">
                <a:tableStyleId>{5C22544A-7EE6-4342-B048-85BDC9FD1C3A}</a:tableStyleId>
              </a:tblPr>
              <a:tblGrid>
                <a:gridCol w="1853460">
                  <a:extLst>
                    <a:ext uri="{9D8B030D-6E8A-4147-A177-3AD203B41FA5}">
                      <a16:colId xmlns:a16="http://schemas.microsoft.com/office/drawing/2014/main" val="1707434362"/>
                    </a:ext>
                  </a:extLst>
                </a:gridCol>
                <a:gridCol w="1853460">
                  <a:extLst>
                    <a:ext uri="{9D8B030D-6E8A-4147-A177-3AD203B41FA5}">
                      <a16:colId xmlns:a16="http://schemas.microsoft.com/office/drawing/2014/main" val="2537209634"/>
                    </a:ext>
                  </a:extLst>
                </a:gridCol>
                <a:gridCol w="1853460">
                  <a:extLst>
                    <a:ext uri="{9D8B030D-6E8A-4147-A177-3AD203B41FA5}">
                      <a16:colId xmlns:a16="http://schemas.microsoft.com/office/drawing/2014/main" val="1324850626"/>
                    </a:ext>
                  </a:extLst>
                </a:gridCol>
              </a:tblGrid>
              <a:tr h="208554">
                <a:tc>
                  <a:txBody>
                    <a:bodyPr/>
                    <a:lstStyle/>
                    <a:p>
                      <a:pPr algn="ctr"/>
                      <a:r>
                        <a:rPr lang="en-US" dirty="0">
                          <a:latin typeface="Times New Roman" panose="02020603050405020304" pitchFamily="18" charset="0"/>
                          <a:cs typeface="Times New Roman" panose="02020603050405020304" pitchFamily="18" charset="0"/>
                        </a:rPr>
                        <a:t>UK</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USA</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India</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01012233"/>
                  </a:ext>
                </a:extLst>
              </a:tr>
              <a:tr h="208554">
                <a:tc>
                  <a:txBody>
                    <a:bodyPr/>
                    <a:lstStyle/>
                    <a:p>
                      <a:pPr algn="ctr"/>
                      <a:r>
                        <a:rPr lang="en-US" dirty="0">
                          <a:latin typeface="Times New Roman" panose="02020603050405020304" pitchFamily="18" charset="0"/>
                          <a:cs typeface="Times New Roman" panose="02020603050405020304" pitchFamily="18" charset="0"/>
                        </a:rPr>
                        <a:t>Lung cancer</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Breast cancer</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Oral cancer</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9648091"/>
                  </a:ext>
                </a:extLst>
              </a:tr>
              <a:tr h="208554">
                <a:tc>
                  <a:txBody>
                    <a:bodyPr/>
                    <a:lstStyle/>
                    <a:p>
                      <a:pPr algn="ctr"/>
                      <a:r>
                        <a:rPr lang="en-US" dirty="0">
                          <a:latin typeface="Times New Roman" panose="02020603050405020304" pitchFamily="18" charset="0"/>
                          <a:cs typeface="Times New Roman" panose="02020603050405020304" pitchFamily="18" charset="0"/>
                        </a:rPr>
                        <a:t>Breast cancer</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Colorectal cancer</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Cervical cancer</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2415893"/>
                  </a:ext>
                </a:extLst>
              </a:tr>
              <a:tr h="208554">
                <a:tc>
                  <a:txBody>
                    <a:bodyPr/>
                    <a:lstStyle/>
                    <a:p>
                      <a:pPr algn="ctr"/>
                      <a:r>
                        <a:rPr lang="en-US" dirty="0">
                          <a:latin typeface="Times New Roman" panose="02020603050405020304" pitchFamily="18" charset="0"/>
                          <a:cs typeface="Times New Roman" panose="02020603050405020304" pitchFamily="18" charset="0"/>
                        </a:rPr>
                        <a:t>Colorectal cancer</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Lung cancer</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Breast cancer</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19989583"/>
                  </a:ext>
                </a:extLst>
              </a:tr>
            </a:tbl>
          </a:graphicData>
        </a:graphic>
      </p:graphicFrame>
      <p:sp>
        <p:nvSpPr>
          <p:cNvPr id="19" name="TextBox 18">
            <a:extLst>
              <a:ext uri="{FF2B5EF4-FFF2-40B4-BE49-F238E27FC236}">
                <a16:creationId xmlns:a16="http://schemas.microsoft.com/office/drawing/2014/main" id="{59F1CA9B-8F3C-4210-80A9-4B7A2FC0EFC9}"/>
              </a:ext>
            </a:extLst>
          </p:cNvPr>
          <p:cNvSpPr txBox="1"/>
          <p:nvPr/>
        </p:nvSpPr>
        <p:spPr>
          <a:xfrm>
            <a:off x="6225984" y="3308669"/>
            <a:ext cx="5948149" cy="542008"/>
          </a:xfrm>
          <a:prstGeom prst="rect">
            <a:avLst/>
          </a:prstGeom>
          <a:noFill/>
        </p:spPr>
        <p:txBody>
          <a:bodyPr wrap="square">
            <a:spAutoFit/>
          </a:bodyPr>
          <a:lstStyle/>
          <a:p>
            <a:pPr algn="ct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Table 2</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Top 3 Cancer Types which impacted delay in diagnosis due to the pandemic</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808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4BE8F7-8059-4642-82B4-9B459C508D53}"/>
              </a:ext>
            </a:extLst>
          </p:cNvPr>
          <p:cNvSpPr/>
          <p:nvPr/>
        </p:nvSpPr>
        <p:spPr>
          <a:xfrm>
            <a:off x="729450" y="2931137"/>
            <a:ext cx="1287262" cy="612559"/>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Clinical 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86876794-FBD7-4960-ADD9-08B92E3CC6A7}"/>
              </a:ext>
            </a:extLst>
          </p:cNvPr>
          <p:cNvCxnSpPr>
            <a:cxnSpLocks/>
          </p:cNvCxnSpPr>
          <p:nvPr/>
        </p:nvCxnSpPr>
        <p:spPr>
          <a:xfrm flipV="1">
            <a:off x="2016711" y="3224098"/>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7284183-729B-4F38-A750-B320069642C2}"/>
              </a:ext>
            </a:extLst>
          </p:cNvPr>
          <p:cNvSpPr/>
          <p:nvPr/>
        </p:nvSpPr>
        <p:spPr>
          <a:xfrm>
            <a:off x="2660342" y="2931137"/>
            <a:ext cx="1287262" cy="612559"/>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Pathology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(1b)</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FF069CD6-793E-4C37-894D-03E8EC3CCE0A}"/>
              </a:ext>
            </a:extLst>
          </p:cNvPr>
          <p:cNvCxnSpPr>
            <a:cxnSpLocks/>
          </p:cNvCxnSpPr>
          <p:nvPr/>
        </p:nvCxnSpPr>
        <p:spPr>
          <a:xfrm flipV="1">
            <a:off x="3954262" y="3217439"/>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822FF79-D315-41CE-BC9B-5527614F6D58}"/>
              </a:ext>
            </a:extLst>
          </p:cNvPr>
          <p:cNvSpPr/>
          <p:nvPr/>
        </p:nvSpPr>
        <p:spPr>
          <a:xfrm>
            <a:off x="4591235" y="2931137"/>
            <a:ext cx="1287262" cy="612559"/>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Imaging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(1c)</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456DD6AC-087E-444A-AC44-3E75D1081816}"/>
              </a:ext>
            </a:extLst>
          </p:cNvPr>
          <p:cNvSpPr txBox="1"/>
          <p:nvPr/>
        </p:nvSpPr>
        <p:spPr>
          <a:xfrm>
            <a:off x="85818" y="3669411"/>
            <a:ext cx="1287262"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Screening results, Patient referrals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4" name="Connector: Elbow 13">
            <a:extLst>
              <a:ext uri="{FF2B5EF4-FFF2-40B4-BE49-F238E27FC236}">
                <a16:creationId xmlns:a16="http://schemas.microsoft.com/office/drawing/2014/main" id="{959B808F-B0A5-42AE-9285-CB1CA1A5BF3D}"/>
              </a:ext>
            </a:extLst>
          </p:cNvPr>
          <p:cNvCxnSpPr>
            <a:stCxn id="7" idx="0"/>
          </p:cNvCxnSpPr>
          <p:nvPr/>
        </p:nvCxnSpPr>
        <p:spPr>
          <a:xfrm rot="16200000" flipV="1">
            <a:off x="2581922" y="278193"/>
            <a:ext cx="390618" cy="491527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C9619B0B-4079-4A02-BEA3-281D39FF64C9}"/>
              </a:ext>
            </a:extLst>
          </p:cNvPr>
          <p:cNvCxnSpPr>
            <a:endCxn id="2" idx="1"/>
          </p:cNvCxnSpPr>
          <p:nvPr/>
        </p:nvCxnSpPr>
        <p:spPr>
          <a:xfrm rot="16200000" flipH="1">
            <a:off x="162757" y="2670724"/>
            <a:ext cx="714654" cy="41873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B048530-005E-4A29-8430-59C478863008}"/>
              </a:ext>
            </a:extLst>
          </p:cNvPr>
          <p:cNvSpPr/>
          <p:nvPr/>
        </p:nvSpPr>
        <p:spPr>
          <a:xfrm>
            <a:off x="5885895" y="880772"/>
            <a:ext cx="929197" cy="6125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Metastatic Treatment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A20BA525-E00A-47D4-B37F-BE0B3D8CDD40}"/>
              </a:ext>
            </a:extLst>
          </p:cNvPr>
          <p:cNvCxnSpPr>
            <a:cxnSpLocks/>
          </p:cNvCxnSpPr>
          <p:nvPr/>
        </p:nvCxnSpPr>
        <p:spPr>
          <a:xfrm flipV="1">
            <a:off x="6815092" y="1173733"/>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3BDE838-6B2F-465E-B3AD-782581173C36}"/>
              </a:ext>
            </a:extLst>
          </p:cNvPr>
          <p:cNvSpPr/>
          <p:nvPr/>
        </p:nvSpPr>
        <p:spPr>
          <a:xfrm>
            <a:off x="7454284" y="880772"/>
            <a:ext cx="1115627" cy="6125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Pain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(2b)</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65F53043-7AF7-453C-93D0-95CC9EA59C01}"/>
              </a:ext>
            </a:extLst>
          </p:cNvPr>
          <p:cNvCxnSpPr>
            <a:cxnSpLocks/>
          </p:cNvCxnSpPr>
          <p:nvPr/>
        </p:nvCxnSpPr>
        <p:spPr>
          <a:xfrm flipV="1">
            <a:off x="8569911" y="1160415"/>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14CD68A-7996-46C0-BB93-6042C6ACCB5A}"/>
              </a:ext>
            </a:extLst>
          </p:cNvPr>
          <p:cNvSpPr/>
          <p:nvPr/>
        </p:nvSpPr>
        <p:spPr>
          <a:xfrm>
            <a:off x="9209103" y="880772"/>
            <a:ext cx="1003176" cy="6125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Supportive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(2c)</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B53DCB66-3E1B-49EF-AE90-D06DF9950CE8}"/>
              </a:ext>
            </a:extLst>
          </p:cNvPr>
          <p:cNvCxnSpPr>
            <a:cxnSpLocks/>
          </p:cNvCxnSpPr>
          <p:nvPr/>
        </p:nvCxnSpPr>
        <p:spPr>
          <a:xfrm flipV="1">
            <a:off x="10212279" y="1179650"/>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328CAC4-E396-4A76-8A67-9DFF0E871950}"/>
              </a:ext>
            </a:extLst>
          </p:cNvPr>
          <p:cNvSpPr/>
          <p:nvPr/>
        </p:nvSpPr>
        <p:spPr>
          <a:xfrm>
            <a:off x="10851471" y="880772"/>
            <a:ext cx="1003176" cy="6125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End of Life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(2d)</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29">
            <a:extLst>
              <a:ext uri="{FF2B5EF4-FFF2-40B4-BE49-F238E27FC236}">
                <a16:creationId xmlns:a16="http://schemas.microsoft.com/office/drawing/2014/main" id="{D58E3A88-5B34-4807-ADCA-4B8340049798}"/>
              </a:ext>
            </a:extLst>
          </p:cNvPr>
          <p:cNvSpPr/>
          <p:nvPr/>
        </p:nvSpPr>
        <p:spPr>
          <a:xfrm>
            <a:off x="5878497" y="4448437"/>
            <a:ext cx="1121547" cy="8189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Preoperative Systemic 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1" name="Connector: Elbow 30">
            <a:extLst>
              <a:ext uri="{FF2B5EF4-FFF2-40B4-BE49-F238E27FC236}">
                <a16:creationId xmlns:a16="http://schemas.microsoft.com/office/drawing/2014/main" id="{FFF83AC4-4FF9-4855-9E4E-0FB263D2DE64}"/>
              </a:ext>
            </a:extLst>
          </p:cNvPr>
          <p:cNvCxnSpPr/>
          <p:nvPr/>
        </p:nvCxnSpPr>
        <p:spPr>
          <a:xfrm rot="16200000" flipV="1">
            <a:off x="2581923" y="278194"/>
            <a:ext cx="390618" cy="491527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3CDBF369-68FD-407D-83F4-9B3B2DBBC82C}"/>
              </a:ext>
            </a:extLst>
          </p:cNvPr>
          <p:cNvCxnSpPr/>
          <p:nvPr/>
        </p:nvCxnSpPr>
        <p:spPr>
          <a:xfrm rot="16200000" flipH="1">
            <a:off x="162757" y="2670725"/>
            <a:ext cx="714654" cy="41873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D699FB4-1E67-4112-B88B-4EE953B0C9C2}"/>
              </a:ext>
            </a:extLst>
          </p:cNvPr>
          <p:cNvCxnSpPr>
            <a:cxnSpLocks/>
          </p:cNvCxnSpPr>
          <p:nvPr/>
        </p:nvCxnSpPr>
        <p:spPr>
          <a:xfrm flipV="1">
            <a:off x="7000044" y="4974456"/>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787C677-5AC9-4E54-9C5E-4C02A7012210}"/>
              </a:ext>
            </a:extLst>
          </p:cNvPr>
          <p:cNvSpPr/>
          <p:nvPr/>
        </p:nvSpPr>
        <p:spPr>
          <a:xfrm>
            <a:off x="7639236" y="4654858"/>
            <a:ext cx="1115627" cy="612559"/>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Surgery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(2b)</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A756BE45-E921-4542-8546-6FE70C9B8B50}"/>
              </a:ext>
            </a:extLst>
          </p:cNvPr>
          <p:cNvCxnSpPr>
            <a:cxnSpLocks/>
          </p:cNvCxnSpPr>
          <p:nvPr/>
        </p:nvCxnSpPr>
        <p:spPr>
          <a:xfrm flipV="1">
            <a:off x="8754863" y="4947819"/>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0E3388F-3AE1-4E35-A8AC-274FBC4AD555}"/>
              </a:ext>
            </a:extLst>
          </p:cNvPr>
          <p:cNvSpPr/>
          <p:nvPr/>
        </p:nvSpPr>
        <p:spPr>
          <a:xfrm>
            <a:off x="9394055" y="4461754"/>
            <a:ext cx="1115627" cy="818982"/>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Postoperative Radiation 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(2c)</a:t>
            </a:r>
            <a:endParaRPr kumimoji="0" lang="en-IN"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Rectangle 36">
            <a:extLst>
              <a:ext uri="{FF2B5EF4-FFF2-40B4-BE49-F238E27FC236}">
                <a16:creationId xmlns:a16="http://schemas.microsoft.com/office/drawing/2014/main" id="{817EA46E-223F-4697-9A8D-38B4A49FACE1}"/>
              </a:ext>
            </a:extLst>
          </p:cNvPr>
          <p:cNvSpPr/>
          <p:nvPr/>
        </p:nvSpPr>
        <p:spPr>
          <a:xfrm>
            <a:off x="10901779" y="4461754"/>
            <a:ext cx="1151137" cy="79234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Postoperative Systemic 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(2d)</a:t>
            </a:r>
            <a:endParaRPr kumimoji="0" lang="en-IN"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7B9CAD0B-6D89-4F68-8996-4E6B207E1C80}"/>
              </a:ext>
            </a:extLst>
          </p:cNvPr>
          <p:cNvCxnSpPr>
            <a:cxnSpLocks/>
            <a:endCxn id="37" idx="1"/>
          </p:cNvCxnSpPr>
          <p:nvPr/>
        </p:nvCxnSpPr>
        <p:spPr>
          <a:xfrm flipV="1">
            <a:off x="10499324" y="4857927"/>
            <a:ext cx="402455" cy="39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9830786-F88C-4E3E-ABB0-3EBEA3B005AE}"/>
              </a:ext>
            </a:extLst>
          </p:cNvPr>
          <p:cNvSpPr/>
          <p:nvPr/>
        </p:nvSpPr>
        <p:spPr>
          <a:xfrm>
            <a:off x="10881063" y="5983547"/>
            <a:ext cx="1115627" cy="79234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Post therapeutic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IN"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783AAF54-8FE0-4F2C-81F6-EF6585B246AD}"/>
              </a:ext>
            </a:extLst>
          </p:cNvPr>
          <p:cNvCxnSpPr>
            <a:cxnSpLocks/>
            <a:endCxn id="40" idx="0"/>
          </p:cNvCxnSpPr>
          <p:nvPr/>
        </p:nvCxnSpPr>
        <p:spPr>
          <a:xfrm>
            <a:off x="11438876" y="5254098"/>
            <a:ext cx="1" cy="7294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DA7C3B15-D6EA-4AFB-8D79-09F640F417C4}"/>
              </a:ext>
            </a:extLst>
          </p:cNvPr>
          <p:cNvCxnSpPr>
            <a:cxnSpLocks/>
            <a:stCxn id="22" idx="1"/>
            <a:endCxn id="30" idx="1"/>
          </p:cNvCxnSpPr>
          <p:nvPr/>
        </p:nvCxnSpPr>
        <p:spPr>
          <a:xfrm rot="10800000" flipV="1">
            <a:off x="5878497" y="1187052"/>
            <a:ext cx="7398" cy="3670876"/>
          </a:xfrm>
          <a:prstGeom prst="bentConnector3">
            <a:avLst>
              <a:gd name="adj1" fmla="val 4879038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B2F57D2-1C35-4E09-813A-D9874B68603B}"/>
              </a:ext>
            </a:extLst>
          </p:cNvPr>
          <p:cNvSpPr txBox="1"/>
          <p:nvPr/>
        </p:nvSpPr>
        <p:spPr>
          <a:xfrm>
            <a:off x="5792680" y="1504739"/>
            <a:ext cx="1287262"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Chemotherapy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Hormone therapy</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7" name="TextBox 46">
            <a:extLst>
              <a:ext uri="{FF2B5EF4-FFF2-40B4-BE49-F238E27FC236}">
                <a16:creationId xmlns:a16="http://schemas.microsoft.com/office/drawing/2014/main" id="{E37EA652-DF11-4E4D-A3AC-1E57B56C93CA}"/>
              </a:ext>
            </a:extLst>
          </p:cNvPr>
          <p:cNvSpPr txBox="1"/>
          <p:nvPr/>
        </p:nvSpPr>
        <p:spPr>
          <a:xfrm>
            <a:off x="7454284" y="1504739"/>
            <a:ext cx="1287262" cy="646331"/>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Anti-depressants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Physical therapy</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8" name="TextBox 47">
            <a:extLst>
              <a:ext uri="{FF2B5EF4-FFF2-40B4-BE49-F238E27FC236}">
                <a16:creationId xmlns:a16="http://schemas.microsoft.com/office/drawing/2014/main" id="{DE22354D-29F9-4A2B-AB6C-99AD68650EF5}"/>
              </a:ext>
            </a:extLst>
          </p:cNvPr>
          <p:cNvSpPr txBox="1"/>
          <p:nvPr/>
        </p:nvSpPr>
        <p:spPr>
          <a:xfrm>
            <a:off x="9346706" y="1509150"/>
            <a:ext cx="877411"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Symptom treatments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9" name="TextBox 48">
            <a:extLst>
              <a:ext uri="{FF2B5EF4-FFF2-40B4-BE49-F238E27FC236}">
                <a16:creationId xmlns:a16="http://schemas.microsoft.com/office/drawing/2014/main" id="{A9A2E6CA-96E3-47A8-BCE3-A5B79364A35D}"/>
              </a:ext>
            </a:extLst>
          </p:cNvPr>
          <p:cNvSpPr txBox="1"/>
          <p:nvPr/>
        </p:nvSpPr>
        <p:spPr>
          <a:xfrm>
            <a:off x="10824840" y="1447034"/>
            <a:ext cx="1115626" cy="276999"/>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Spiritual care</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a:extLst>
              <a:ext uri="{FF2B5EF4-FFF2-40B4-BE49-F238E27FC236}">
                <a16:creationId xmlns:a16="http://schemas.microsoft.com/office/drawing/2014/main" id="{DB0D1EA3-983E-419D-BA6F-E4E3DB6BCDE3}"/>
              </a:ext>
            </a:extLst>
          </p:cNvPr>
          <p:cNvSpPr txBox="1"/>
          <p:nvPr/>
        </p:nvSpPr>
        <p:spPr>
          <a:xfrm>
            <a:off x="6368250" y="5322456"/>
            <a:ext cx="1371600"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Chemotherapy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Endocrine therapy</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a:extLst>
              <a:ext uri="{FF2B5EF4-FFF2-40B4-BE49-F238E27FC236}">
                <a16:creationId xmlns:a16="http://schemas.microsoft.com/office/drawing/2014/main" id="{39D89184-1CA9-429F-B98B-E5A5C701BD36}"/>
              </a:ext>
            </a:extLst>
          </p:cNvPr>
          <p:cNvSpPr txBox="1"/>
          <p:nvPr/>
        </p:nvSpPr>
        <p:spPr>
          <a:xfrm>
            <a:off x="8022455" y="5305135"/>
            <a:ext cx="1371600"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Lung resection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Lobectomy</a:t>
            </a:r>
          </a:p>
        </p:txBody>
      </p:sp>
      <p:cxnSp>
        <p:nvCxnSpPr>
          <p:cNvPr id="54" name="Connector: Elbow 53">
            <a:extLst>
              <a:ext uri="{FF2B5EF4-FFF2-40B4-BE49-F238E27FC236}">
                <a16:creationId xmlns:a16="http://schemas.microsoft.com/office/drawing/2014/main" id="{11183655-F608-450D-8809-4BC64D6C41CB}"/>
              </a:ext>
            </a:extLst>
          </p:cNvPr>
          <p:cNvCxnSpPr>
            <a:cxnSpLocks/>
          </p:cNvCxnSpPr>
          <p:nvPr/>
        </p:nvCxnSpPr>
        <p:spPr>
          <a:xfrm rot="16200000" flipH="1">
            <a:off x="8148962" y="3557726"/>
            <a:ext cx="1022409" cy="444179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DFF2791-AB21-495B-8392-A034B7C9DE1A}"/>
              </a:ext>
            </a:extLst>
          </p:cNvPr>
          <p:cNvSpPr txBox="1"/>
          <p:nvPr/>
        </p:nvSpPr>
        <p:spPr>
          <a:xfrm>
            <a:off x="9859393" y="6322012"/>
            <a:ext cx="1042386"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Monitoring</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0" name="TextBox 79">
            <a:extLst>
              <a:ext uri="{FF2B5EF4-FFF2-40B4-BE49-F238E27FC236}">
                <a16:creationId xmlns:a16="http://schemas.microsoft.com/office/drawing/2014/main" id="{575EA8B5-125C-49D5-873D-82EB77D9167A}"/>
              </a:ext>
            </a:extLst>
          </p:cNvPr>
          <p:cNvSpPr txBox="1"/>
          <p:nvPr/>
        </p:nvSpPr>
        <p:spPr>
          <a:xfrm>
            <a:off x="85818" y="78619"/>
            <a:ext cx="4252406"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Care pathway- Lung Cancer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(Pre-COVID)</a:t>
            </a:r>
            <a:endPar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Double Brace 2">
            <a:extLst>
              <a:ext uri="{FF2B5EF4-FFF2-40B4-BE49-F238E27FC236}">
                <a16:creationId xmlns:a16="http://schemas.microsoft.com/office/drawing/2014/main" id="{154EAA4D-09AB-4DC6-8CF9-4C218B32FF27}"/>
              </a:ext>
            </a:extLst>
          </p:cNvPr>
          <p:cNvSpPr/>
          <p:nvPr/>
        </p:nvSpPr>
        <p:spPr>
          <a:xfrm>
            <a:off x="6439270" y="2413971"/>
            <a:ext cx="5613646" cy="1787230"/>
          </a:xfrm>
          <a:prstGeom prst="bracePair">
            <a:avLst/>
          </a:prstGeom>
          <a:ln w="28575">
            <a:solidFill>
              <a:srgbClr val="00B0F0"/>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b="1" dirty="0">
                <a:latin typeface="Times New Roman" panose="02020603050405020304" pitchFamily="18" charset="0"/>
                <a:cs typeface="Times New Roman" panose="02020603050405020304" pitchFamily="18" charset="0"/>
              </a:rPr>
              <a:t>Red marked processes indicate the bottlenecks where the patients can be exposed to SARS Cov-2 virus within the healthcare facility to receive cancer treatment</a:t>
            </a:r>
            <a:endParaRPr lang="en-IN"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F9D2B69-FDA0-4863-9F0A-328494BF8C68}"/>
              </a:ext>
            </a:extLst>
          </p:cNvPr>
          <p:cNvSpPr txBox="1"/>
          <p:nvPr/>
        </p:nvSpPr>
        <p:spPr>
          <a:xfrm>
            <a:off x="4338224" y="-14598"/>
            <a:ext cx="7918142" cy="707886"/>
          </a:xfrm>
          <a:prstGeom prst="rect">
            <a:avLst/>
          </a:prstGeom>
          <a:noFill/>
        </p:spPr>
        <p:txBody>
          <a:bodyPr wrap="square" rtlCol="0">
            <a:spAutoFit/>
          </a:bodyPr>
          <a:lstStyle/>
          <a:p>
            <a:pPr algn="ctr"/>
            <a:r>
              <a:rPr lang="en-US" sz="2000" b="1" dirty="0">
                <a:latin typeface="Bahnschrift Condensed" panose="020B0502040204020203" pitchFamily="34" charset="0"/>
                <a:cs typeface="Times New Roman" panose="02020603050405020304" pitchFamily="18" charset="0"/>
              </a:rPr>
              <a:t>Objective 2 (Result 2)- </a:t>
            </a:r>
          </a:p>
          <a:p>
            <a:pPr algn="ctr"/>
            <a:r>
              <a:rPr lang="en-US" sz="2000" b="1" dirty="0">
                <a:latin typeface="Bahnschrift Condensed" panose="020B0502040204020203" pitchFamily="34" charset="0"/>
                <a:cs typeface="Times New Roman" panose="02020603050405020304" pitchFamily="18" charset="0"/>
              </a:rPr>
              <a:t>Digital solutions and telehealth in lung cancer pathway of a patient and tele-palliative care</a:t>
            </a:r>
            <a:endParaRPr lang="en-IN" sz="2000" b="1" dirty="0">
              <a:latin typeface="Bahnschrift Condensed" panose="020B0502040204020203"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2B704E0-CEF9-41C1-82FF-1D078BC07F44}"/>
              </a:ext>
            </a:extLst>
          </p:cNvPr>
          <p:cNvSpPr txBox="1"/>
          <p:nvPr/>
        </p:nvSpPr>
        <p:spPr>
          <a:xfrm>
            <a:off x="-221938" y="5326434"/>
            <a:ext cx="6661208" cy="553998"/>
          </a:xfrm>
          <a:prstGeom prst="rect">
            <a:avLst/>
          </a:prstGeom>
          <a:noFill/>
        </p:spPr>
        <p:txBody>
          <a:bodyPr wrap="square" rtlCol="0">
            <a:spAutoFit/>
          </a:bodyPr>
          <a:lstStyle/>
          <a:p>
            <a:pPr algn="ctr"/>
            <a:r>
              <a:rPr lang="en-US" sz="1500" b="1" dirty="0">
                <a:latin typeface="Times New Roman" panose="02020603050405020304" pitchFamily="18" charset="0"/>
                <a:cs typeface="Times New Roman" panose="02020603050405020304" pitchFamily="18" charset="0"/>
              </a:rPr>
              <a:t>The care pathway of lung cancer has been drafted from NCCN and NCG guidelines to show a complete flow chart of the journey of the cancer patient</a:t>
            </a:r>
            <a:endParaRPr lang="en-IN" sz="1500" b="1"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6A99DE76-57A0-4B4A-8A18-6B15E514AB71}"/>
              </a:ext>
            </a:extLst>
          </p:cNvPr>
          <p:cNvSpPr txBox="1"/>
          <p:nvPr/>
        </p:nvSpPr>
        <p:spPr>
          <a:xfrm>
            <a:off x="0" y="6490364"/>
            <a:ext cx="7454284" cy="338554"/>
          </a:xfrm>
          <a:prstGeom prst="rect">
            <a:avLst/>
          </a:prstGeom>
          <a:noFill/>
        </p:spPr>
        <p:txBody>
          <a:bodyPr wrap="square">
            <a:spAutoFit/>
          </a:bodyPr>
          <a:lstStyle/>
          <a:p>
            <a:r>
              <a:rPr lang="en-US" sz="1600" b="1" i="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(Source: </a:t>
            </a:r>
            <a:r>
              <a:rPr lang="en-US" sz="1600" b="1" i="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National Comprehensive Cancer Network and National Cancer Grid, India</a:t>
            </a:r>
            <a:r>
              <a:rPr lang="en-US" sz="1600" b="1" i="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endParaRPr lang="en-IN" sz="1600" i="1" dirty="0">
              <a:highlight>
                <a:srgbClr val="00FF00"/>
              </a:highlight>
            </a:endParaRPr>
          </a:p>
        </p:txBody>
      </p:sp>
    </p:spTree>
    <p:extLst>
      <p:ext uri="{BB962C8B-B14F-4D97-AF65-F5344CB8AC3E}">
        <p14:creationId xmlns:p14="http://schemas.microsoft.com/office/powerpoint/2010/main" val="15501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A34530-F526-4B04-B633-FA676C75906B}"/>
              </a:ext>
            </a:extLst>
          </p:cNvPr>
          <p:cNvSpPr/>
          <p:nvPr/>
        </p:nvSpPr>
        <p:spPr>
          <a:xfrm>
            <a:off x="729449" y="2931137"/>
            <a:ext cx="1287262" cy="6125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Clinical 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1186FD0-EBBB-4AA7-A258-53964DBCC292}"/>
              </a:ext>
            </a:extLst>
          </p:cNvPr>
          <p:cNvCxnSpPr>
            <a:cxnSpLocks/>
          </p:cNvCxnSpPr>
          <p:nvPr/>
        </p:nvCxnSpPr>
        <p:spPr>
          <a:xfrm flipV="1">
            <a:off x="2016711" y="3224098"/>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72BE066-7739-4211-83FD-755178DDB296}"/>
              </a:ext>
            </a:extLst>
          </p:cNvPr>
          <p:cNvSpPr/>
          <p:nvPr/>
        </p:nvSpPr>
        <p:spPr>
          <a:xfrm>
            <a:off x="2660342" y="2931137"/>
            <a:ext cx="1287262" cy="612559"/>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Pathology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(1b)</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6771F817-9230-4CD4-9E3E-A0A002B782B6}"/>
              </a:ext>
            </a:extLst>
          </p:cNvPr>
          <p:cNvCxnSpPr>
            <a:cxnSpLocks/>
          </p:cNvCxnSpPr>
          <p:nvPr/>
        </p:nvCxnSpPr>
        <p:spPr>
          <a:xfrm flipV="1">
            <a:off x="3954262" y="3217439"/>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BE0FAB6-64E1-42C8-80F5-1D43B723A74B}"/>
              </a:ext>
            </a:extLst>
          </p:cNvPr>
          <p:cNvSpPr/>
          <p:nvPr/>
        </p:nvSpPr>
        <p:spPr>
          <a:xfrm>
            <a:off x="4591235" y="2931137"/>
            <a:ext cx="1287262" cy="612559"/>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Imaging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(1c)</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FECB76DF-3213-4D78-AA8D-B5EC114916AA}"/>
              </a:ext>
            </a:extLst>
          </p:cNvPr>
          <p:cNvSpPr txBox="1"/>
          <p:nvPr/>
        </p:nvSpPr>
        <p:spPr>
          <a:xfrm>
            <a:off x="85818" y="3669411"/>
            <a:ext cx="1287262"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Screening results, Patient referrals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8" name="Connector: Elbow 7">
            <a:extLst>
              <a:ext uri="{FF2B5EF4-FFF2-40B4-BE49-F238E27FC236}">
                <a16:creationId xmlns:a16="http://schemas.microsoft.com/office/drawing/2014/main" id="{AAF2B4E0-2105-4D52-9C1C-C6AD6518CE00}"/>
              </a:ext>
            </a:extLst>
          </p:cNvPr>
          <p:cNvCxnSpPr>
            <a:stCxn id="6" idx="0"/>
          </p:cNvCxnSpPr>
          <p:nvPr/>
        </p:nvCxnSpPr>
        <p:spPr>
          <a:xfrm rot="16200000" flipV="1">
            <a:off x="2581922" y="278193"/>
            <a:ext cx="390618" cy="491527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7667BC17-11F7-4D20-AD7C-1BD72F79B281}"/>
              </a:ext>
            </a:extLst>
          </p:cNvPr>
          <p:cNvCxnSpPr>
            <a:endCxn id="2" idx="1"/>
          </p:cNvCxnSpPr>
          <p:nvPr/>
        </p:nvCxnSpPr>
        <p:spPr>
          <a:xfrm rot="16200000" flipH="1">
            <a:off x="162756" y="2670724"/>
            <a:ext cx="714654" cy="41873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2D8DF61-6369-47BD-944B-FAD9A71A11C4}"/>
              </a:ext>
            </a:extLst>
          </p:cNvPr>
          <p:cNvSpPr/>
          <p:nvPr/>
        </p:nvSpPr>
        <p:spPr>
          <a:xfrm>
            <a:off x="5971713" y="720572"/>
            <a:ext cx="929197" cy="6125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Metastatic Treatment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60F02766-C352-4145-9566-94A6B29B5C34}"/>
              </a:ext>
            </a:extLst>
          </p:cNvPr>
          <p:cNvCxnSpPr>
            <a:cxnSpLocks/>
          </p:cNvCxnSpPr>
          <p:nvPr/>
        </p:nvCxnSpPr>
        <p:spPr>
          <a:xfrm flipV="1">
            <a:off x="6900910" y="1013533"/>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212F007-8C0E-4E0E-9427-7E0D823D1A96}"/>
              </a:ext>
            </a:extLst>
          </p:cNvPr>
          <p:cNvSpPr/>
          <p:nvPr/>
        </p:nvSpPr>
        <p:spPr>
          <a:xfrm>
            <a:off x="7540102" y="720572"/>
            <a:ext cx="1115627" cy="6125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Pain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(2b)</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C1D15B0E-7D56-4B77-A382-5550CF7F2123}"/>
              </a:ext>
            </a:extLst>
          </p:cNvPr>
          <p:cNvCxnSpPr>
            <a:cxnSpLocks/>
          </p:cNvCxnSpPr>
          <p:nvPr/>
        </p:nvCxnSpPr>
        <p:spPr>
          <a:xfrm flipV="1">
            <a:off x="8655729" y="1000215"/>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B2A9BB0-8288-414A-B4A7-ACF61973A109}"/>
              </a:ext>
            </a:extLst>
          </p:cNvPr>
          <p:cNvSpPr/>
          <p:nvPr/>
        </p:nvSpPr>
        <p:spPr>
          <a:xfrm>
            <a:off x="9294921" y="720572"/>
            <a:ext cx="1003176" cy="6125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Supportive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(2c)</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CB0688E0-3C40-474B-920E-B356AEFFDA97}"/>
              </a:ext>
            </a:extLst>
          </p:cNvPr>
          <p:cNvCxnSpPr>
            <a:cxnSpLocks/>
          </p:cNvCxnSpPr>
          <p:nvPr/>
        </p:nvCxnSpPr>
        <p:spPr>
          <a:xfrm flipV="1">
            <a:off x="10298097" y="1019450"/>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C533881-8DCC-49B8-9332-D6B2835084E5}"/>
              </a:ext>
            </a:extLst>
          </p:cNvPr>
          <p:cNvSpPr/>
          <p:nvPr/>
        </p:nvSpPr>
        <p:spPr>
          <a:xfrm>
            <a:off x="10937289" y="720572"/>
            <a:ext cx="1003176" cy="6125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End of Life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(2d)</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CF63F97B-6FE8-48A9-9BB8-CF0713DC39C7}"/>
              </a:ext>
            </a:extLst>
          </p:cNvPr>
          <p:cNvSpPr/>
          <p:nvPr/>
        </p:nvSpPr>
        <p:spPr>
          <a:xfrm>
            <a:off x="5878497" y="4448437"/>
            <a:ext cx="1121547" cy="8189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Preoperative Systemic 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8" name="Connector: Elbow 17">
            <a:extLst>
              <a:ext uri="{FF2B5EF4-FFF2-40B4-BE49-F238E27FC236}">
                <a16:creationId xmlns:a16="http://schemas.microsoft.com/office/drawing/2014/main" id="{09AEBB87-D4EC-48D2-90E2-01580FC55060}"/>
              </a:ext>
            </a:extLst>
          </p:cNvPr>
          <p:cNvCxnSpPr/>
          <p:nvPr/>
        </p:nvCxnSpPr>
        <p:spPr>
          <a:xfrm rot="16200000" flipV="1">
            <a:off x="2581923" y="278194"/>
            <a:ext cx="390618" cy="491527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F4C749D-F0FB-4C85-8D42-39D674C2337C}"/>
              </a:ext>
            </a:extLst>
          </p:cNvPr>
          <p:cNvCxnSpPr/>
          <p:nvPr/>
        </p:nvCxnSpPr>
        <p:spPr>
          <a:xfrm rot="16200000" flipH="1">
            <a:off x="162757" y="2670725"/>
            <a:ext cx="714654" cy="41873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E5687B8-289A-43AB-89BF-A0CA68433E4B}"/>
              </a:ext>
            </a:extLst>
          </p:cNvPr>
          <p:cNvCxnSpPr>
            <a:cxnSpLocks/>
          </p:cNvCxnSpPr>
          <p:nvPr/>
        </p:nvCxnSpPr>
        <p:spPr>
          <a:xfrm flipV="1">
            <a:off x="7000044" y="4974456"/>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F91F219-6D97-4FFA-B7FD-3D7B3D964FE8}"/>
              </a:ext>
            </a:extLst>
          </p:cNvPr>
          <p:cNvSpPr/>
          <p:nvPr/>
        </p:nvSpPr>
        <p:spPr>
          <a:xfrm>
            <a:off x="7639236" y="4654858"/>
            <a:ext cx="1115627" cy="6125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Surgery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(2b)</a:t>
            </a:r>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57B9C9A7-76C6-4595-87FA-509F46C69EEF}"/>
              </a:ext>
            </a:extLst>
          </p:cNvPr>
          <p:cNvCxnSpPr>
            <a:cxnSpLocks/>
          </p:cNvCxnSpPr>
          <p:nvPr/>
        </p:nvCxnSpPr>
        <p:spPr>
          <a:xfrm flipV="1">
            <a:off x="8754863" y="4947819"/>
            <a:ext cx="639192" cy="13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BEDF78D-2D2B-43E3-95F1-6FBC86F569F9}"/>
              </a:ext>
            </a:extLst>
          </p:cNvPr>
          <p:cNvSpPr/>
          <p:nvPr/>
        </p:nvSpPr>
        <p:spPr>
          <a:xfrm>
            <a:off x="9394055" y="4461754"/>
            <a:ext cx="1115627" cy="8189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Postoperative Radiation 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(2c)</a:t>
            </a:r>
            <a:endParaRPr kumimoji="0" lang="en-IN"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a:extLst>
              <a:ext uri="{FF2B5EF4-FFF2-40B4-BE49-F238E27FC236}">
                <a16:creationId xmlns:a16="http://schemas.microsoft.com/office/drawing/2014/main" id="{BF355262-AF11-431A-8E8F-618D332E6CD9}"/>
              </a:ext>
            </a:extLst>
          </p:cNvPr>
          <p:cNvSpPr/>
          <p:nvPr/>
        </p:nvSpPr>
        <p:spPr>
          <a:xfrm>
            <a:off x="10901779" y="4461754"/>
            <a:ext cx="1151137" cy="792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Postoperative Systemic 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(2d)</a:t>
            </a:r>
            <a:endParaRPr kumimoji="0" lang="en-IN"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76D29A94-0FC3-43EE-9429-A9D9293CBB0C}"/>
              </a:ext>
            </a:extLst>
          </p:cNvPr>
          <p:cNvCxnSpPr>
            <a:cxnSpLocks/>
            <a:endCxn id="24" idx="1"/>
          </p:cNvCxnSpPr>
          <p:nvPr/>
        </p:nvCxnSpPr>
        <p:spPr>
          <a:xfrm flipV="1">
            <a:off x="10499324" y="4857927"/>
            <a:ext cx="402455" cy="39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AB37328-FC78-419B-BE7A-C6F1C1840F94}"/>
              </a:ext>
            </a:extLst>
          </p:cNvPr>
          <p:cNvSpPr/>
          <p:nvPr/>
        </p:nvSpPr>
        <p:spPr>
          <a:xfrm>
            <a:off x="10881063" y="5983547"/>
            <a:ext cx="1115627" cy="792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Post therapeutic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IN"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685AFE8A-78BE-48EA-A291-8BB50713D1D2}"/>
              </a:ext>
            </a:extLst>
          </p:cNvPr>
          <p:cNvCxnSpPr>
            <a:cxnSpLocks/>
            <a:endCxn id="26" idx="0"/>
          </p:cNvCxnSpPr>
          <p:nvPr/>
        </p:nvCxnSpPr>
        <p:spPr>
          <a:xfrm>
            <a:off x="11438876" y="5254098"/>
            <a:ext cx="1" cy="7294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9C2D33A9-D462-44C7-9A0A-C92C92E7F434}"/>
              </a:ext>
            </a:extLst>
          </p:cNvPr>
          <p:cNvCxnSpPr>
            <a:cxnSpLocks/>
            <a:stCxn id="10" idx="1"/>
            <a:endCxn id="17" idx="1"/>
          </p:cNvCxnSpPr>
          <p:nvPr/>
        </p:nvCxnSpPr>
        <p:spPr>
          <a:xfrm rot="10800000" flipV="1">
            <a:off x="5878497" y="1026852"/>
            <a:ext cx="93216" cy="3831076"/>
          </a:xfrm>
          <a:prstGeom prst="bentConnector3">
            <a:avLst>
              <a:gd name="adj1" fmla="val 390712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250F8E9-D0C1-4DF5-84EC-8122E6DE21DD}"/>
              </a:ext>
            </a:extLst>
          </p:cNvPr>
          <p:cNvSpPr txBox="1"/>
          <p:nvPr/>
        </p:nvSpPr>
        <p:spPr>
          <a:xfrm>
            <a:off x="5792680" y="1504739"/>
            <a:ext cx="1287262"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Chemotherapy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Hormone therapy</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TextBox 29">
            <a:extLst>
              <a:ext uri="{FF2B5EF4-FFF2-40B4-BE49-F238E27FC236}">
                <a16:creationId xmlns:a16="http://schemas.microsoft.com/office/drawing/2014/main" id="{BFCE474A-AA9F-4CC0-ABAE-EC08635FEF3E}"/>
              </a:ext>
            </a:extLst>
          </p:cNvPr>
          <p:cNvSpPr txBox="1"/>
          <p:nvPr/>
        </p:nvSpPr>
        <p:spPr>
          <a:xfrm>
            <a:off x="7454284" y="1504739"/>
            <a:ext cx="1287262" cy="646331"/>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Anti-depressants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Physical therapy</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TextBox 30">
            <a:extLst>
              <a:ext uri="{FF2B5EF4-FFF2-40B4-BE49-F238E27FC236}">
                <a16:creationId xmlns:a16="http://schemas.microsoft.com/office/drawing/2014/main" id="{561130C1-36B7-436A-AACF-7B52171DD80D}"/>
              </a:ext>
            </a:extLst>
          </p:cNvPr>
          <p:cNvSpPr txBox="1"/>
          <p:nvPr/>
        </p:nvSpPr>
        <p:spPr>
          <a:xfrm>
            <a:off x="9346706" y="1509150"/>
            <a:ext cx="877411"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Symptom treatments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a:extLst>
              <a:ext uri="{FF2B5EF4-FFF2-40B4-BE49-F238E27FC236}">
                <a16:creationId xmlns:a16="http://schemas.microsoft.com/office/drawing/2014/main" id="{9D5AB546-EDC5-4DEB-9786-B98EA39A5074}"/>
              </a:ext>
            </a:extLst>
          </p:cNvPr>
          <p:cNvSpPr txBox="1"/>
          <p:nvPr/>
        </p:nvSpPr>
        <p:spPr>
          <a:xfrm>
            <a:off x="10824840" y="1447034"/>
            <a:ext cx="1115626" cy="276999"/>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Spiritual care</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TextBox 32">
            <a:extLst>
              <a:ext uri="{FF2B5EF4-FFF2-40B4-BE49-F238E27FC236}">
                <a16:creationId xmlns:a16="http://schemas.microsoft.com/office/drawing/2014/main" id="{2265DA94-1786-4198-99C2-EE03EBECEB96}"/>
              </a:ext>
            </a:extLst>
          </p:cNvPr>
          <p:cNvSpPr txBox="1"/>
          <p:nvPr/>
        </p:nvSpPr>
        <p:spPr>
          <a:xfrm>
            <a:off x="4724400" y="5387989"/>
            <a:ext cx="1371600"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Chemotherapy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Endocrine therapy</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4" name="TextBox 33">
            <a:extLst>
              <a:ext uri="{FF2B5EF4-FFF2-40B4-BE49-F238E27FC236}">
                <a16:creationId xmlns:a16="http://schemas.microsoft.com/office/drawing/2014/main" id="{2F3EA486-37EF-4EDF-A1C8-44658FAECA14}"/>
              </a:ext>
            </a:extLst>
          </p:cNvPr>
          <p:cNvSpPr txBox="1"/>
          <p:nvPr/>
        </p:nvSpPr>
        <p:spPr>
          <a:xfrm>
            <a:off x="7498674" y="5521868"/>
            <a:ext cx="1371600" cy="461665"/>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Lung resection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Lobectomy</a:t>
            </a:r>
          </a:p>
        </p:txBody>
      </p:sp>
      <p:cxnSp>
        <p:nvCxnSpPr>
          <p:cNvPr id="35" name="Connector: Elbow 34">
            <a:extLst>
              <a:ext uri="{FF2B5EF4-FFF2-40B4-BE49-F238E27FC236}">
                <a16:creationId xmlns:a16="http://schemas.microsoft.com/office/drawing/2014/main" id="{D3F8FF36-CCA2-42C5-AC27-3BF54B420D80}"/>
              </a:ext>
            </a:extLst>
          </p:cNvPr>
          <p:cNvCxnSpPr>
            <a:cxnSpLocks/>
          </p:cNvCxnSpPr>
          <p:nvPr/>
        </p:nvCxnSpPr>
        <p:spPr>
          <a:xfrm rot="16200000" flipH="1">
            <a:off x="8148962" y="3557726"/>
            <a:ext cx="1022409" cy="444179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C60861C-65B8-47BA-A911-77A247494982}"/>
              </a:ext>
            </a:extLst>
          </p:cNvPr>
          <p:cNvSpPr txBox="1"/>
          <p:nvPr/>
        </p:nvSpPr>
        <p:spPr>
          <a:xfrm>
            <a:off x="4724400" y="5385420"/>
            <a:ext cx="1371600"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Chemotherapy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Endocrine therapy</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Box 36">
            <a:extLst>
              <a:ext uri="{FF2B5EF4-FFF2-40B4-BE49-F238E27FC236}">
                <a16:creationId xmlns:a16="http://schemas.microsoft.com/office/drawing/2014/main" id="{0105E2FF-EBFF-46CF-AEB1-82DEC743F6B7}"/>
              </a:ext>
            </a:extLst>
          </p:cNvPr>
          <p:cNvSpPr txBox="1"/>
          <p:nvPr/>
        </p:nvSpPr>
        <p:spPr>
          <a:xfrm>
            <a:off x="9859393" y="6322012"/>
            <a:ext cx="1042386"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Monitoring</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 name="Oval 37">
            <a:extLst>
              <a:ext uri="{FF2B5EF4-FFF2-40B4-BE49-F238E27FC236}">
                <a16:creationId xmlns:a16="http://schemas.microsoft.com/office/drawing/2014/main" id="{CA2AEF8C-738B-44A5-A4C2-4FE48E3F1456}"/>
              </a:ext>
            </a:extLst>
          </p:cNvPr>
          <p:cNvSpPr/>
          <p:nvPr/>
        </p:nvSpPr>
        <p:spPr>
          <a:xfrm>
            <a:off x="815266" y="2246050"/>
            <a:ext cx="1108229" cy="1885026"/>
          </a:xfrm>
          <a:prstGeom prst="ellipse">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B500DB0E-C8F0-40E8-A408-977B80F6AEC1}"/>
              </a:ext>
            </a:extLst>
          </p:cNvPr>
          <p:cNvSpPr/>
          <p:nvPr/>
        </p:nvSpPr>
        <p:spPr>
          <a:xfrm>
            <a:off x="5848905" y="3823339"/>
            <a:ext cx="1108229" cy="1885026"/>
          </a:xfrm>
          <a:prstGeom prst="ellipse">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7D651161-E3D2-4506-B5F6-003FF1C6A11E}"/>
              </a:ext>
            </a:extLst>
          </p:cNvPr>
          <p:cNvSpPr/>
          <p:nvPr/>
        </p:nvSpPr>
        <p:spPr>
          <a:xfrm>
            <a:off x="7688803" y="3935252"/>
            <a:ext cx="1108229" cy="1885026"/>
          </a:xfrm>
          <a:prstGeom prst="ellipse">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DB7F6D13-F52F-435A-8ED7-C63A408D977E}"/>
              </a:ext>
            </a:extLst>
          </p:cNvPr>
          <p:cNvSpPr/>
          <p:nvPr/>
        </p:nvSpPr>
        <p:spPr>
          <a:xfrm>
            <a:off x="9411070" y="3915414"/>
            <a:ext cx="1108229" cy="1885026"/>
          </a:xfrm>
          <a:prstGeom prst="ellipse">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26B1AA18-BD67-42A6-A169-586C9FF90805}"/>
              </a:ext>
            </a:extLst>
          </p:cNvPr>
          <p:cNvSpPr/>
          <p:nvPr/>
        </p:nvSpPr>
        <p:spPr>
          <a:xfrm>
            <a:off x="10881804" y="3731226"/>
            <a:ext cx="1108229" cy="1885026"/>
          </a:xfrm>
          <a:prstGeom prst="ellipse">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07FF7CCC-BA3D-4DCA-84BB-BEC6EB2BEBBB}"/>
              </a:ext>
            </a:extLst>
          </p:cNvPr>
          <p:cNvSpPr/>
          <p:nvPr/>
        </p:nvSpPr>
        <p:spPr>
          <a:xfrm>
            <a:off x="10868488" y="5831516"/>
            <a:ext cx="1108229" cy="1096408"/>
          </a:xfrm>
          <a:prstGeom prst="ellipse">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60BD0D8E-643D-4E7E-B9DB-2B4495E6DA5A}"/>
              </a:ext>
            </a:extLst>
          </p:cNvPr>
          <p:cNvSpPr/>
          <p:nvPr/>
        </p:nvSpPr>
        <p:spPr>
          <a:xfrm>
            <a:off x="5424256" y="1"/>
            <a:ext cx="6835806" cy="2490190"/>
          </a:xfrm>
          <a:prstGeom prst="ellipse">
            <a:avLst/>
          </a:prstGeom>
          <a:no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Connector: Elbow 45">
            <a:extLst>
              <a:ext uri="{FF2B5EF4-FFF2-40B4-BE49-F238E27FC236}">
                <a16:creationId xmlns:a16="http://schemas.microsoft.com/office/drawing/2014/main" id="{A4131A98-6F2C-4CE1-8E69-BB5FE978CEE8}"/>
              </a:ext>
            </a:extLst>
          </p:cNvPr>
          <p:cNvCxnSpPr>
            <a:cxnSpLocks/>
          </p:cNvCxnSpPr>
          <p:nvPr/>
        </p:nvCxnSpPr>
        <p:spPr>
          <a:xfrm>
            <a:off x="3929848" y="284085"/>
            <a:ext cx="1680839" cy="43648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2EBC8DB-FD95-43F7-8B48-9A746D766138}"/>
              </a:ext>
            </a:extLst>
          </p:cNvPr>
          <p:cNvSpPr txBox="1"/>
          <p:nvPr/>
        </p:nvSpPr>
        <p:spPr>
          <a:xfrm>
            <a:off x="248573" y="89581"/>
            <a:ext cx="3681275"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Tele-palliative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(Covid and Post-COVID)</a:t>
            </a:r>
            <a:endPar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6" name="TextBox 55">
            <a:extLst>
              <a:ext uri="{FF2B5EF4-FFF2-40B4-BE49-F238E27FC236}">
                <a16:creationId xmlns:a16="http://schemas.microsoft.com/office/drawing/2014/main" id="{838D4FF9-F285-4C89-AAB7-89D3CD18973E}"/>
              </a:ext>
            </a:extLst>
          </p:cNvPr>
          <p:cNvSpPr txBox="1"/>
          <p:nvPr/>
        </p:nvSpPr>
        <p:spPr>
          <a:xfrm>
            <a:off x="214171" y="5689810"/>
            <a:ext cx="4539080" cy="1107996"/>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Tele- diagnosis, Tele-surgery and Remote monitoring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(Covid and Post-COVID)</a:t>
            </a:r>
            <a:endParaRPr kumimoji="0" lang="en-I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8" name="Connector: Elbow 47">
            <a:extLst>
              <a:ext uri="{FF2B5EF4-FFF2-40B4-BE49-F238E27FC236}">
                <a16:creationId xmlns:a16="http://schemas.microsoft.com/office/drawing/2014/main" id="{0F18BF18-D218-4292-BC58-C31B06B54C32}"/>
              </a:ext>
            </a:extLst>
          </p:cNvPr>
          <p:cNvCxnSpPr>
            <a:cxnSpLocks/>
            <a:endCxn id="38" idx="4"/>
          </p:cNvCxnSpPr>
          <p:nvPr/>
        </p:nvCxnSpPr>
        <p:spPr>
          <a:xfrm rot="16200000" flipV="1">
            <a:off x="889855" y="4610602"/>
            <a:ext cx="1426980" cy="46792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6B0242DA-2B69-4953-8787-E9EEA991DA78}"/>
              </a:ext>
            </a:extLst>
          </p:cNvPr>
          <p:cNvCxnSpPr>
            <a:cxnSpLocks/>
          </p:cNvCxnSpPr>
          <p:nvPr/>
        </p:nvCxnSpPr>
        <p:spPr>
          <a:xfrm flipV="1">
            <a:off x="1820292" y="5077252"/>
            <a:ext cx="4067822" cy="475320"/>
          </a:xfrm>
          <a:prstGeom prst="bentConnector3">
            <a:avLst>
              <a:gd name="adj1" fmla="val 49127"/>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Double Brace 52">
            <a:extLst>
              <a:ext uri="{FF2B5EF4-FFF2-40B4-BE49-F238E27FC236}">
                <a16:creationId xmlns:a16="http://schemas.microsoft.com/office/drawing/2014/main" id="{2F09425A-9822-499D-B719-B384AFD28BB2}"/>
              </a:ext>
            </a:extLst>
          </p:cNvPr>
          <p:cNvSpPr/>
          <p:nvPr/>
        </p:nvSpPr>
        <p:spPr>
          <a:xfrm>
            <a:off x="6313502" y="2490191"/>
            <a:ext cx="5626963" cy="1288798"/>
          </a:xfrm>
          <a:prstGeom prst="bracePair">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latin typeface="Times New Roman" panose="02020603050405020304" pitchFamily="18" charset="0"/>
                <a:cs typeface="Times New Roman" panose="02020603050405020304" pitchFamily="18" charset="0"/>
              </a:rPr>
              <a:t>Red marked pathways still seen where the patients need to visit the cancer </a:t>
            </a:r>
            <a:r>
              <a:rPr lang="en-US" b="1" dirty="0" err="1">
                <a:latin typeface="Times New Roman" panose="02020603050405020304" pitchFamily="18" charset="0"/>
                <a:cs typeface="Times New Roman" panose="02020603050405020304" pitchFamily="18" charset="0"/>
              </a:rPr>
              <a:t>centre</a:t>
            </a:r>
            <a:r>
              <a:rPr lang="en-US" b="1" dirty="0">
                <a:latin typeface="Times New Roman" panose="02020603050405020304" pitchFamily="18" charset="0"/>
                <a:cs typeface="Times New Roman" panose="02020603050405020304" pitchFamily="18" charset="0"/>
              </a:rPr>
              <a:t>  , where information technology currently does not provide significant assistance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32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D92EF-0ABF-4ABB-9E6C-DBDBEEF8E868}"/>
              </a:ext>
            </a:extLst>
          </p:cNvPr>
          <p:cNvSpPr/>
          <p:nvPr/>
        </p:nvSpPr>
        <p:spPr>
          <a:xfrm>
            <a:off x="434979" y="1415911"/>
            <a:ext cx="1296142" cy="532661"/>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Indication of pain </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6ABBF6B8-8AFE-49A5-91E4-276DFFD69EF9}"/>
              </a:ext>
            </a:extLst>
          </p:cNvPr>
          <p:cNvCxnSpPr>
            <a:cxnSpLocks/>
          </p:cNvCxnSpPr>
          <p:nvPr/>
        </p:nvCxnSpPr>
        <p:spPr>
          <a:xfrm>
            <a:off x="1731121" y="1682241"/>
            <a:ext cx="506027" cy="88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Diamond 6">
            <a:extLst>
              <a:ext uri="{FF2B5EF4-FFF2-40B4-BE49-F238E27FC236}">
                <a16:creationId xmlns:a16="http://schemas.microsoft.com/office/drawing/2014/main" id="{0E23E702-977A-4346-B904-3B9A258381D9}"/>
              </a:ext>
            </a:extLst>
          </p:cNvPr>
          <p:cNvSpPr/>
          <p:nvPr/>
        </p:nvSpPr>
        <p:spPr>
          <a:xfrm>
            <a:off x="2237148" y="1275553"/>
            <a:ext cx="1473694" cy="825623"/>
          </a:xfrm>
          <a:prstGeom prst="diamond">
            <a:avLst/>
          </a:prstGeom>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Presence</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E4BB02F0-ECB3-4084-963E-963746373AF8}"/>
              </a:ext>
            </a:extLst>
          </p:cNvPr>
          <p:cNvCxnSpPr>
            <a:cxnSpLocks/>
          </p:cNvCxnSpPr>
          <p:nvPr/>
        </p:nvCxnSpPr>
        <p:spPr>
          <a:xfrm>
            <a:off x="2973995" y="2103929"/>
            <a:ext cx="0" cy="421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6ECE2D64-A097-48DB-BBAA-067C0122E324}"/>
              </a:ext>
            </a:extLst>
          </p:cNvPr>
          <p:cNvSpPr/>
          <p:nvPr/>
        </p:nvSpPr>
        <p:spPr>
          <a:xfrm>
            <a:off x="2237148" y="2525619"/>
            <a:ext cx="1698590" cy="7786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Inform </a:t>
            </a:r>
            <a:r>
              <a:rPr lang="en-US" sz="1200">
                <a:solidFill>
                  <a:prstClr val="black"/>
                </a:solidFill>
                <a:latin typeface="Times New Roman" panose="02020603050405020304" pitchFamily="18" charset="0"/>
                <a:cs typeface="Times New Roman" panose="02020603050405020304" pitchFamily="18" charset="0"/>
              </a:rPr>
              <a:t>patient</a:t>
            </a: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family about anticipatory symptoms/pain</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29E26853-85F5-4BC8-8FA9-A96E1D51A0A3}"/>
              </a:ext>
            </a:extLst>
          </p:cNvPr>
          <p:cNvCxnSpPr>
            <a:cxnSpLocks/>
          </p:cNvCxnSpPr>
          <p:nvPr/>
        </p:nvCxnSpPr>
        <p:spPr>
          <a:xfrm flipV="1">
            <a:off x="3721200" y="1682241"/>
            <a:ext cx="673222" cy="88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A1CBEF03-AB3F-444F-953A-6FDB2779A066}"/>
              </a:ext>
            </a:extLst>
          </p:cNvPr>
          <p:cNvSpPr/>
          <p:nvPr/>
        </p:nvSpPr>
        <p:spPr>
          <a:xfrm>
            <a:off x="4394422" y="1411469"/>
            <a:ext cx="1099350" cy="4927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Assessment of pain</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639F041E-4B7E-4716-95EA-B787CE96D399}"/>
              </a:ext>
            </a:extLst>
          </p:cNvPr>
          <p:cNvSpPr txBox="1"/>
          <p:nvPr/>
        </p:nvSpPr>
        <p:spPr>
          <a:xfrm flipH="1">
            <a:off x="4447683" y="2103929"/>
            <a:ext cx="1296141" cy="830997"/>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Benefits of anti-cancer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Symptoms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Spiritual distress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B364CC8C-F2F8-49F6-BAFA-18ED9DFAEA6B}"/>
              </a:ext>
            </a:extLst>
          </p:cNvPr>
          <p:cNvCxnSpPr>
            <a:cxnSpLocks/>
          </p:cNvCxnSpPr>
          <p:nvPr/>
        </p:nvCxnSpPr>
        <p:spPr>
          <a:xfrm flipV="1">
            <a:off x="5493772" y="1648952"/>
            <a:ext cx="673222" cy="88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53390997-70B4-4052-82BA-15B83751F73A}"/>
              </a:ext>
            </a:extLst>
          </p:cNvPr>
          <p:cNvSpPr/>
          <p:nvPr/>
        </p:nvSpPr>
        <p:spPr>
          <a:xfrm>
            <a:off x="6166994" y="1402592"/>
            <a:ext cx="1099350" cy="4927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Palliative care interventions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B4396D96-4D96-4DB3-BFFE-9B0E945B4BFB}"/>
              </a:ext>
            </a:extLst>
          </p:cNvPr>
          <p:cNvSpPr txBox="1"/>
          <p:nvPr/>
        </p:nvSpPr>
        <p:spPr>
          <a:xfrm flipH="1">
            <a:off x="6166994" y="2103929"/>
            <a:ext cx="1296141" cy="830997"/>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Symptom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Spiritual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Social support</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741DD2E1-786F-4F2D-8C63-6630C9113974}"/>
              </a:ext>
            </a:extLst>
          </p:cNvPr>
          <p:cNvCxnSpPr>
            <a:cxnSpLocks/>
          </p:cNvCxnSpPr>
          <p:nvPr/>
        </p:nvCxnSpPr>
        <p:spPr>
          <a:xfrm>
            <a:off x="7266344" y="1653390"/>
            <a:ext cx="85521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0CBF2801-19AA-4160-8090-5C3DE1BE4A37}"/>
              </a:ext>
            </a:extLst>
          </p:cNvPr>
          <p:cNvSpPr/>
          <p:nvPr/>
        </p:nvSpPr>
        <p:spPr>
          <a:xfrm>
            <a:off x="8142279" y="1411469"/>
            <a:ext cx="1099350" cy="4927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Reassessment</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a:extLst>
              <a:ext uri="{FF2B5EF4-FFF2-40B4-BE49-F238E27FC236}">
                <a16:creationId xmlns:a16="http://schemas.microsoft.com/office/drawing/2014/main" id="{DB8B631B-6E01-4010-BF34-149866B78774}"/>
              </a:ext>
            </a:extLst>
          </p:cNvPr>
          <p:cNvSpPr txBox="1"/>
          <p:nvPr/>
        </p:nvSpPr>
        <p:spPr>
          <a:xfrm flipH="1">
            <a:off x="8043882" y="2103929"/>
            <a:ext cx="1564690" cy="1200329"/>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Patient satisfied with response to anti-cancer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Strengthened relationship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Personal growth</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5E8B690B-41E6-4D46-BCAE-4FC326C6514A}"/>
              </a:ext>
            </a:extLst>
          </p:cNvPr>
          <p:cNvCxnSpPr>
            <a:cxnSpLocks/>
          </p:cNvCxnSpPr>
          <p:nvPr/>
        </p:nvCxnSpPr>
        <p:spPr>
          <a:xfrm>
            <a:off x="9241629" y="1634896"/>
            <a:ext cx="85521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7814AFE6-FD53-49EF-9A57-AA81FD47CB71}"/>
              </a:ext>
            </a:extLst>
          </p:cNvPr>
          <p:cNvSpPr txBox="1"/>
          <p:nvPr/>
        </p:nvSpPr>
        <p:spPr>
          <a:xfrm>
            <a:off x="9456166" y="1365605"/>
            <a:ext cx="6406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Death</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a:extLst>
              <a:ext uri="{FF2B5EF4-FFF2-40B4-BE49-F238E27FC236}">
                <a16:creationId xmlns:a16="http://schemas.microsoft.com/office/drawing/2014/main" id="{AC65CDBB-21E7-490E-A78A-BEB9FAC4711C}"/>
              </a:ext>
            </a:extLst>
          </p:cNvPr>
          <p:cNvSpPr/>
          <p:nvPr/>
        </p:nvSpPr>
        <p:spPr>
          <a:xfrm>
            <a:off x="10096848" y="1411469"/>
            <a:ext cx="1099350" cy="4927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After death interventions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D838C9C9-97A8-444B-980A-410193BC52FA}"/>
              </a:ext>
            </a:extLst>
          </p:cNvPr>
          <p:cNvSpPr txBox="1"/>
          <p:nvPr/>
        </p:nvSpPr>
        <p:spPr>
          <a:xfrm flipH="1">
            <a:off x="10063559" y="2103929"/>
            <a:ext cx="1564690" cy="276999"/>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Bereavement support</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Box 25">
            <a:extLst>
              <a:ext uri="{FF2B5EF4-FFF2-40B4-BE49-F238E27FC236}">
                <a16:creationId xmlns:a16="http://schemas.microsoft.com/office/drawing/2014/main" id="{3E7DCF39-C2E6-44E6-8B92-3D77D946F8BF}"/>
              </a:ext>
            </a:extLst>
          </p:cNvPr>
          <p:cNvSpPr txBox="1"/>
          <p:nvPr/>
        </p:nvSpPr>
        <p:spPr>
          <a:xfrm>
            <a:off x="3753740" y="1391597"/>
            <a:ext cx="5726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TextBox 26">
            <a:extLst>
              <a:ext uri="{FF2B5EF4-FFF2-40B4-BE49-F238E27FC236}">
                <a16:creationId xmlns:a16="http://schemas.microsoft.com/office/drawing/2014/main" id="{F35AE987-5725-4EED-92B4-253ACFFF1A2D}"/>
              </a:ext>
            </a:extLst>
          </p:cNvPr>
          <p:cNvSpPr txBox="1"/>
          <p:nvPr/>
        </p:nvSpPr>
        <p:spPr>
          <a:xfrm>
            <a:off x="2995445" y="2103928"/>
            <a:ext cx="6406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TextBox 27">
            <a:extLst>
              <a:ext uri="{FF2B5EF4-FFF2-40B4-BE49-F238E27FC236}">
                <a16:creationId xmlns:a16="http://schemas.microsoft.com/office/drawing/2014/main" id="{68A15D59-4861-40EC-9CDB-08F9E886BFB8}"/>
              </a:ext>
            </a:extLst>
          </p:cNvPr>
          <p:cNvSpPr txBox="1"/>
          <p:nvPr/>
        </p:nvSpPr>
        <p:spPr>
          <a:xfrm flipH="1">
            <a:off x="381336" y="2132781"/>
            <a:ext cx="1704889" cy="1384995"/>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Care plan as per the stakeholders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Physicians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Nurses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Social workers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Mental health professions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92CF5E12-9B4F-42F0-BDEA-D87870311049}"/>
              </a:ext>
            </a:extLst>
          </p:cNvPr>
          <p:cNvSpPr txBox="1"/>
          <p:nvPr/>
        </p:nvSpPr>
        <p:spPr>
          <a:xfrm>
            <a:off x="1430761" y="267046"/>
            <a:ext cx="97654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PALLIATIVE CARE PLAN FOR CANCER PATIENT-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Drafted from National Comprehensive Cancer Network (NCCN guidelines)</a:t>
            </a:r>
            <a:endParaRPr kumimoji="0" lang="en-IN"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B6857A10-00D6-4A04-918D-FE5512E948D0}"/>
              </a:ext>
            </a:extLst>
          </p:cNvPr>
          <p:cNvCxnSpPr/>
          <p:nvPr/>
        </p:nvCxnSpPr>
        <p:spPr>
          <a:xfrm>
            <a:off x="38444" y="3728699"/>
            <a:ext cx="12192000" cy="0"/>
          </a:xfrm>
          <a:prstGeom prst="line">
            <a:avLst/>
          </a:prstGeom>
          <a:ln w="28575"/>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650AEFE7-AF95-4715-9B59-4A94C024CF67}"/>
              </a:ext>
            </a:extLst>
          </p:cNvPr>
          <p:cNvSpPr txBox="1"/>
          <p:nvPr/>
        </p:nvSpPr>
        <p:spPr>
          <a:xfrm>
            <a:off x="1284275" y="3783809"/>
            <a:ext cx="100288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TELE- PALLIATIVE CARE PLAN FOR CANCER PATIENT- </a:t>
            </a:r>
            <a:r>
              <a:rPr kumimoji="0" lang="en-IN"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Telehealth as a solution in COVID-19</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(Drafted from Palliative Care as per NCCN guidelines)</a:t>
            </a:r>
            <a:endParaRPr kumimoji="0" lang="en-IN"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4" name="TextBox 33">
            <a:extLst>
              <a:ext uri="{FF2B5EF4-FFF2-40B4-BE49-F238E27FC236}">
                <a16:creationId xmlns:a16="http://schemas.microsoft.com/office/drawing/2014/main" id="{50B63D96-E79D-409E-8354-118B37B6EEC6}"/>
              </a:ext>
            </a:extLst>
          </p:cNvPr>
          <p:cNvSpPr txBox="1"/>
          <p:nvPr/>
        </p:nvSpPr>
        <p:spPr>
          <a:xfrm flipH="1">
            <a:off x="175483" y="5268078"/>
            <a:ext cx="1704889" cy="461665"/>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Telehealth Plan</a:t>
            </a:r>
            <a:endParaRPr kumimoji="0" lang="en-IN"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Virtual visit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Rectangle 38">
            <a:extLst>
              <a:ext uri="{FF2B5EF4-FFF2-40B4-BE49-F238E27FC236}">
                <a16:creationId xmlns:a16="http://schemas.microsoft.com/office/drawing/2014/main" id="{584EC0E7-BF50-4A2B-B1CC-590CACFCF36B}"/>
              </a:ext>
            </a:extLst>
          </p:cNvPr>
          <p:cNvSpPr/>
          <p:nvPr/>
        </p:nvSpPr>
        <p:spPr>
          <a:xfrm>
            <a:off x="3789365" y="4773946"/>
            <a:ext cx="1233255" cy="5744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Initiation of intervention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(Chemotherapy)</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TextBox 39">
            <a:extLst>
              <a:ext uri="{FF2B5EF4-FFF2-40B4-BE49-F238E27FC236}">
                <a16:creationId xmlns:a16="http://schemas.microsoft.com/office/drawing/2014/main" id="{30E143D1-3A40-4BE3-8135-EA735EEB7ACD}"/>
              </a:ext>
            </a:extLst>
          </p:cNvPr>
          <p:cNvSpPr txBox="1"/>
          <p:nvPr/>
        </p:nvSpPr>
        <p:spPr>
          <a:xfrm flipH="1">
            <a:off x="3779003" y="5497281"/>
            <a:ext cx="1290223" cy="646331"/>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Telehealth Plan</a:t>
            </a:r>
            <a:endParaRPr kumimoji="0" lang="en-IN"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Virtual visit and In-person visits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26B6DD4D-FFFF-4F1B-8ACA-C6D6FC1F47E4}"/>
              </a:ext>
            </a:extLst>
          </p:cNvPr>
          <p:cNvCxnSpPr>
            <a:cxnSpLocks/>
          </p:cNvCxnSpPr>
          <p:nvPr/>
        </p:nvCxnSpPr>
        <p:spPr>
          <a:xfrm>
            <a:off x="5022620" y="5014976"/>
            <a:ext cx="506027" cy="88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08911B77-D11C-4C1C-938F-D14C21B19E43}"/>
              </a:ext>
            </a:extLst>
          </p:cNvPr>
          <p:cNvSpPr/>
          <p:nvPr/>
        </p:nvSpPr>
        <p:spPr>
          <a:xfrm>
            <a:off x="5547495" y="4761741"/>
            <a:ext cx="1233255" cy="5744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Re-assessment of palliative intervention</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TextBox 42">
            <a:extLst>
              <a:ext uri="{FF2B5EF4-FFF2-40B4-BE49-F238E27FC236}">
                <a16:creationId xmlns:a16="http://schemas.microsoft.com/office/drawing/2014/main" id="{CEB1793B-4D62-4132-8E01-33AD3099ABF5}"/>
              </a:ext>
            </a:extLst>
          </p:cNvPr>
          <p:cNvSpPr txBox="1"/>
          <p:nvPr/>
        </p:nvSpPr>
        <p:spPr>
          <a:xfrm flipH="1">
            <a:off x="5519010" y="5506158"/>
            <a:ext cx="1290223" cy="830997"/>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Telehealth Plan</a:t>
            </a:r>
            <a:endParaRPr kumimoji="0" lang="en-IN"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Remote monitoring for alarming changes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BC192E88-47C3-494E-98C9-69CD5BFB14B5}"/>
              </a:ext>
            </a:extLst>
          </p:cNvPr>
          <p:cNvCxnSpPr>
            <a:cxnSpLocks/>
          </p:cNvCxnSpPr>
          <p:nvPr/>
        </p:nvCxnSpPr>
        <p:spPr>
          <a:xfrm>
            <a:off x="6780750" y="5014976"/>
            <a:ext cx="506027" cy="88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5" name="Diamond 44">
            <a:extLst>
              <a:ext uri="{FF2B5EF4-FFF2-40B4-BE49-F238E27FC236}">
                <a16:creationId xmlns:a16="http://schemas.microsoft.com/office/drawing/2014/main" id="{EFF35BB9-26D8-479F-8727-13EBE2BEFB9C}"/>
              </a:ext>
            </a:extLst>
          </p:cNvPr>
          <p:cNvSpPr/>
          <p:nvPr/>
        </p:nvSpPr>
        <p:spPr>
          <a:xfrm>
            <a:off x="7268636" y="4678783"/>
            <a:ext cx="1553627" cy="738664"/>
          </a:xfrm>
          <a:prstGeom prst="diamond">
            <a:avLst/>
          </a:prstGeom>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Alarming Change</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6" name="Straight Arrow Connector 45">
            <a:extLst>
              <a:ext uri="{FF2B5EF4-FFF2-40B4-BE49-F238E27FC236}">
                <a16:creationId xmlns:a16="http://schemas.microsoft.com/office/drawing/2014/main" id="{214EF475-293D-4CBB-A31C-91D87C4EB425}"/>
              </a:ext>
            </a:extLst>
          </p:cNvPr>
          <p:cNvCxnSpPr>
            <a:cxnSpLocks/>
          </p:cNvCxnSpPr>
          <p:nvPr/>
        </p:nvCxnSpPr>
        <p:spPr>
          <a:xfrm flipV="1">
            <a:off x="8794521" y="5029694"/>
            <a:ext cx="673222" cy="88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4B04494E-1B45-4BFE-964C-981356A9DB2B}"/>
              </a:ext>
            </a:extLst>
          </p:cNvPr>
          <p:cNvSpPr txBox="1"/>
          <p:nvPr/>
        </p:nvSpPr>
        <p:spPr>
          <a:xfrm>
            <a:off x="3755223" y="1393558"/>
            <a:ext cx="5726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8" name="TextBox 47">
            <a:extLst>
              <a:ext uri="{FF2B5EF4-FFF2-40B4-BE49-F238E27FC236}">
                <a16:creationId xmlns:a16="http://schemas.microsoft.com/office/drawing/2014/main" id="{7CBB2923-0BE0-494F-B514-8EEECD47A761}"/>
              </a:ext>
            </a:extLst>
          </p:cNvPr>
          <p:cNvSpPr txBox="1"/>
          <p:nvPr/>
        </p:nvSpPr>
        <p:spPr>
          <a:xfrm>
            <a:off x="8822241" y="4745683"/>
            <a:ext cx="5726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9" name="Straight Arrow Connector 48">
            <a:extLst>
              <a:ext uri="{FF2B5EF4-FFF2-40B4-BE49-F238E27FC236}">
                <a16:creationId xmlns:a16="http://schemas.microsoft.com/office/drawing/2014/main" id="{241644BA-F81D-4775-AD9B-1D0869732986}"/>
              </a:ext>
            </a:extLst>
          </p:cNvPr>
          <p:cNvCxnSpPr>
            <a:cxnSpLocks/>
          </p:cNvCxnSpPr>
          <p:nvPr/>
        </p:nvCxnSpPr>
        <p:spPr>
          <a:xfrm>
            <a:off x="8049757" y="5427858"/>
            <a:ext cx="0" cy="3713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FC54F8B1-53CF-4CDA-8AA1-494F4A2C4DE8}"/>
              </a:ext>
            </a:extLst>
          </p:cNvPr>
          <p:cNvSpPr txBox="1"/>
          <p:nvPr/>
        </p:nvSpPr>
        <p:spPr>
          <a:xfrm>
            <a:off x="8033734" y="5427858"/>
            <a:ext cx="5726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a:extLst>
              <a:ext uri="{FF2B5EF4-FFF2-40B4-BE49-F238E27FC236}">
                <a16:creationId xmlns:a16="http://schemas.microsoft.com/office/drawing/2014/main" id="{268D3B2F-C2D6-49FF-86B7-70316664BBCB}"/>
              </a:ext>
            </a:extLst>
          </p:cNvPr>
          <p:cNvSpPr txBox="1"/>
          <p:nvPr/>
        </p:nvSpPr>
        <p:spPr>
          <a:xfrm flipH="1">
            <a:off x="7286777" y="5809880"/>
            <a:ext cx="1616133" cy="1015663"/>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Telehealth Plan</a:t>
            </a:r>
            <a:endParaRPr kumimoji="0" lang="en-IN"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Continue remote palliative care with social workers, spiritual services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3" name="Diamond 52">
            <a:extLst>
              <a:ext uri="{FF2B5EF4-FFF2-40B4-BE49-F238E27FC236}">
                <a16:creationId xmlns:a16="http://schemas.microsoft.com/office/drawing/2014/main" id="{76921378-C3B6-430A-B635-B81027E570EB}"/>
              </a:ext>
            </a:extLst>
          </p:cNvPr>
          <p:cNvSpPr/>
          <p:nvPr/>
        </p:nvSpPr>
        <p:spPr>
          <a:xfrm>
            <a:off x="9433736" y="4547903"/>
            <a:ext cx="1363426" cy="949378"/>
          </a:xfrm>
          <a:prstGeom prst="diamond">
            <a:avLst/>
          </a:prstGeom>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Requires admission</a:t>
            </a:r>
            <a:endParaRPr kumimoji="0" lang="en-IN" sz="9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4" name="TextBox 53">
            <a:extLst>
              <a:ext uri="{FF2B5EF4-FFF2-40B4-BE49-F238E27FC236}">
                <a16:creationId xmlns:a16="http://schemas.microsoft.com/office/drawing/2014/main" id="{7D9AAC50-9C7C-42F2-B053-2736F6F640A5}"/>
              </a:ext>
            </a:extLst>
          </p:cNvPr>
          <p:cNvSpPr txBox="1"/>
          <p:nvPr/>
        </p:nvSpPr>
        <p:spPr>
          <a:xfrm>
            <a:off x="10105989" y="5532881"/>
            <a:ext cx="5726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55" name="Straight Arrow Connector 54">
            <a:extLst>
              <a:ext uri="{FF2B5EF4-FFF2-40B4-BE49-F238E27FC236}">
                <a16:creationId xmlns:a16="http://schemas.microsoft.com/office/drawing/2014/main" id="{7AE713A8-F18E-41A8-8560-A4F2024EF153}"/>
              </a:ext>
            </a:extLst>
          </p:cNvPr>
          <p:cNvCxnSpPr>
            <a:cxnSpLocks/>
          </p:cNvCxnSpPr>
          <p:nvPr/>
        </p:nvCxnSpPr>
        <p:spPr>
          <a:xfrm>
            <a:off x="10115449" y="5507172"/>
            <a:ext cx="0" cy="4554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811BA1DC-613C-4A8B-ABEF-A285951BF470}"/>
              </a:ext>
            </a:extLst>
          </p:cNvPr>
          <p:cNvSpPr/>
          <p:nvPr/>
        </p:nvSpPr>
        <p:spPr>
          <a:xfrm>
            <a:off x="9467743" y="5956080"/>
            <a:ext cx="1233255" cy="747615"/>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Direct admission (subject to availability of beds)</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58" name="Straight Arrow Connector 57">
            <a:extLst>
              <a:ext uri="{FF2B5EF4-FFF2-40B4-BE49-F238E27FC236}">
                <a16:creationId xmlns:a16="http://schemas.microsoft.com/office/drawing/2014/main" id="{DF4560FA-8599-42DE-BFE1-001E9FBABD28}"/>
              </a:ext>
            </a:extLst>
          </p:cNvPr>
          <p:cNvCxnSpPr>
            <a:cxnSpLocks/>
          </p:cNvCxnSpPr>
          <p:nvPr/>
        </p:nvCxnSpPr>
        <p:spPr>
          <a:xfrm>
            <a:off x="10822288" y="5029264"/>
            <a:ext cx="359908" cy="82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5DFD5ED3-57B4-4793-8500-5E3F19770E20}"/>
              </a:ext>
            </a:extLst>
          </p:cNvPr>
          <p:cNvSpPr txBox="1"/>
          <p:nvPr/>
        </p:nvSpPr>
        <p:spPr>
          <a:xfrm>
            <a:off x="10752031" y="5081427"/>
            <a:ext cx="5726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1" name="TextBox 60">
            <a:extLst>
              <a:ext uri="{FF2B5EF4-FFF2-40B4-BE49-F238E27FC236}">
                <a16:creationId xmlns:a16="http://schemas.microsoft.com/office/drawing/2014/main" id="{9A0D48C5-D8AB-4638-B7BE-0DF1E439BFCE}"/>
              </a:ext>
            </a:extLst>
          </p:cNvPr>
          <p:cNvSpPr txBox="1"/>
          <p:nvPr/>
        </p:nvSpPr>
        <p:spPr>
          <a:xfrm flipH="1">
            <a:off x="11143617" y="4232395"/>
            <a:ext cx="1016677" cy="1384995"/>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Telehealth Plan</a:t>
            </a:r>
            <a:endParaRPr kumimoji="0" lang="en-IN"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Continue remote palliative care – virtual visit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3" name="TextBox 62">
            <a:extLst>
              <a:ext uri="{FF2B5EF4-FFF2-40B4-BE49-F238E27FC236}">
                <a16:creationId xmlns:a16="http://schemas.microsoft.com/office/drawing/2014/main" id="{4F83C73C-009D-45A0-961D-6820626FD9B3}"/>
              </a:ext>
            </a:extLst>
          </p:cNvPr>
          <p:cNvSpPr txBox="1"/>
          <p:nvPr/>
        </p:nvSpPr>
        <p:spPr>
          <a:xfrm flipH="1">
            <a:off x="175665" y="5268078"/>
            <a:ext cx="1704889" cy="461665"/>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Telehealth Plan</a:t>
            </a:r>
            <a:endParaRPr kumimoji="0" lang="en-IN"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Virtual visit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64" name="Straight Arrow Connector 63">
            <a:extLst>
              <a:ext uri="{FF2B5EF4-FFF2-40B4-BE49-F238E27FC236}">
                <a16:creationId xmlns:a16="http://schemas.microsoft.com/office/drawing/2014/main" id="{55292755-4F16-4E2D-8E64-D8F4598DB022}"/>
              </a:ext>
            </a:extLst>
          </p:cNvPr>
          <p:cNvCxnSpPr>
            <a:cxnSpLocks/>
          </p:cNvCxnSpPr>
          <p:nvPr/>
        </p:nvCxnSpPr>
        <p:spPr>
          <a:xfrm>
            <a:off x="1651101" y="4995760"/>
            <a:ext cx="506027" cy="88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6060F11A-18F4-4436-8D9D-63CB2E700AA8}"/>
              </a:ext>
            </a:extLst>
          </p:cNvPr>
          <p:cNvSpPr/>
          <p:nvPr/>
        </p:nvSpPr>
        <p:spPr>
          <a:xfrm>
            <a:off x="2164538" y="4759565"/>
            <a:ext cx="1099350" cy="5744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Assessment of pain by oncology team</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6" name="TextBox 65">
            <a:extLst>
              <a:ext uri="{FF2B5EF4-FFF2-40B4-BE49-F238E27FC236}">
                <a16:creationId xmlns:a16="http://schemas.microsoft.com/office/drawing/2014/main" id="{E05BF35C-052E-4C81-9360-151222C00C3B}"/>
              </a:ext>
            </a:extLst>
          </p:cNvPr>
          <p:cNvSpPr txBox="1"/>
          <p:nvPr/>
        </p:nvSpPr>
        <p:spPr>
          <a:xfrm flipH="1">
            <a:off x="2053916" y="5464442"/>
            <a:ext cx="1290223" cy="646331"/>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Telehealth Plan</a:t>
            </a:r>
            <a:endParaRPr kumimoji="0" lang="en-IN"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Virtual visit and In-person visits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67" name="Straight Arrow Connector 66">
            <a:extLst>
              <a:ext uri="{FF2B5EF4-FFF2-40B4-BE49-F238E27FC236}">
                <a16:creationId xmlns:a16="http://schemas.microsoft.com/office/drawing/2014/main" id="{AB7E0936-F5DD-4821-8989-37EACE136073}"/>
              </a:ext>
            </a:extLst>
          </p:cNvPr>
          <p:cNvCxnSpPr>
            <a:cxnSpLocks/>
          </p:cNvCxnSpPr>
          <p:nvPr/>
        </p:nvCxnSpPr>
        <p:spPr>
          <a:xfrm>
            <a:off x="3263888" y="5004636"/>
            <a:ext cx="506027" cy="88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8" name="Rectangle 67">
            <a:extLst>
              <a:ext uri="{FF2B5EF4-FFF2-40B4-BE49-F238E27FC236}">
                <a16:creationId xmlns:a16="http://schemas.microsoft.com/office/drawing/2014/main" id="{620511FB-251D-48D6-B751-7599480DB832}"/>
              </a:ext>
            </a:extLst>
          </p:cNvPr>
          <p:cNvSpPr/>
          <p:nvPr/>
        </p:nvSpPr>
        <p:spPr>
          <a:xfrm>
            <a:off x="347731" y="4740174"/>
            <a:ext cx="1296142" cy="532661"/>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Indication of pain Mr. X</a:t>
            </a:r>
            <a:endParaRPr kumimoji="0" lang="en-IN"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7020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8CF50C-EFE3-4681-AF1E-C0F68546F253}"/>
              </a:ext>
            </a:extLst>
          </p:cNvPr>
          <p:cNvSpPr>
            <a:spLocks noGrp="1"/>
          </p:cNvSpPr>
          <p:nvPr>
            <p:ph sz="half" idx="1"/>
          </p:nvPr>
        </p:nvSpPr>
        <p:spPr>
          <a:xfrm>
            <a:off x="159798" y="645850"/>
            <a:ext cx="3679424" cy="5994647"/>
          </a:xfrm>
          <a:solidFill>
            <a:schemeClr val="accent4">
              <a:lumMod val="20000"/>
              <a:lumOff val="80000"/>
            </a:schemeClr>
          </a:solidFill>
        </p:spPr>
        <p:txBody>
          <a:bodyPr/>
          <a:lstStyle/>
          <a:p>
            <a:pPr marL="0" indent="0" algn="ctr">
              <a:buNone/>
            </a:pPr>
            <a:r>
              <a:rPr lang="en-US" b="1" dirty="0">
                <a:latin typeface="Times New Roman" panose="02020603050405020304" pitchFamily="18" charset="0"/>
                <a:cs typeface="Times New Roman" panose="02020603050405020304" pitchFamily="18" charset="0"/>
              </a:rPr>
              <a:t>Challenges</a:t>
            </a:r>
            <a:endParaRPr lang="en-IN" b="1" dirty="0">
              <a:latin typeface="Times New Roman" panose="02020603050405020304" pitchFamily="18" charset="0"/>
              <a:cs typeface="Times New Roman" panose="02020603050405020304" pitchFamily="18" charset="0"/>
            </a:endParaRPr>
          </a:p>
          <a:p>
            <a:pPr algn="just"/>
            <a:r>
              <a:rPr lang="en-IN" sz="1800" dirty="0">
                <a:effectLst/>
                <a:latin typeface="Times New Roman" panose="02020603050405020304" pitchFamily="18" charset="0"/>
                <a:ea typeface="Calibri" panose="020F0502020204030204" pitchFamily="34" charset="0"/>
              </a:rPr>
              <a:t>Cancer patients, who are often older than the general population, may lack the knowledge to participate in a video consultation, while patients from low-income families may lack the financial resources to do so. </a:t>
            </a:r>
          </a:p>
          <a:p>
            <a:pPr algn="just"/>
            <a:r>
              <a:rPr lang="en-IN" sz="1800" dirty="0">
                <a:effectLst/>
                <a:latin typeface="Times New Roman" panose="02020603050405020304" pitchFamily="18" charset="0"/>
                <a:ea typeface="Calibri" panose="020F0502020204030204" pitchFamily="34" charset="0"/>
              </a:rPr>
              <a:t>The second fear is that online information sharing may threaten patients' privacy, particularly during COVID-19, when more health data is shared online, increasing hackers' interest in physicians' accounts.</a:t>
            </a:r>
            <a:endParaRPr lang="en-US"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7E775062-6180-4895-9B22-482F26981BB7}"/>
              </a:ext>
            </a:extLst>
          </p:cNvPr>
          <p:cNvSpPr>
            <a:spLocks noGrp="1"/>
          </p:cNvSpPr>
          <p:nvPr>
            <p:ph sz="half" idx="2"/>
          </p:nvPr>
        </p:nvSpPr>
        <p:spPr>
          <a:xfrm>
            <a:off x="4161777" y="645850"/>
            <a:ext cx="4032312" cy="5994647"/>
          </a:xfrm>
          <a:solidFill>
            <a:schemeClr val="accent3">
              <a:lumMod val="40000"/>
              <a:lumOff val="60000"/>
            </a:schemeClr>
          </a:solidFill>
        </p:spPr>
        <p:txBody>
          <a:bodyPr/>
          <a:lstStyle/>
          <a:p>
            <a:pPr marL="0" indent="0" algn="ctr">
              <a:buNone/>
            </a:pPr>
            <a:r>
              <a:rPr lang="en-US" b="1" dirty="0">
                <a:latin typeface="Times New Roman" panose="02020603050405020304" pitchFamily="18" charset="0"/>
                <a:cs typeface="Times New Roman" panose="02020603050405020304" pitchFamily="18" charset="0"/>
              </a:rPr>
              <a:t>Recommendation</a:t>
            </a:r>
          </a:p>
          <a:p>
            <a:pPr algn="just"/>
            <a:r>
              <a:rPr lang="en-IN" sz="1800" dirty="0">
                <a:effectLst/>
                <a:latin typeface="Times New Roman" panose="02020603050405020304" pitchFamily="18" charset="0"/>
                <a:ea typeface="Calibri" panose="020F0502020204030204" pitchFamily="34" charset="0"/>
              </a:rPr>
              <a:t>Virtual clinic visits and phone call evaluation for routine visits that do not require physical examination or activities related to oncological concerns can aid in the reduction of hospital visits for clinical encounters (cancer survivorship, palliative care, chemotherapy, online education). </a:t>
            </a:r>
          </a:p>
          <a:p>
            <a:pPr algn="just"/>
            <a:r>
              <a:rPr lang="en-IN" sz="1800" dirty="0">
                <a:effectLst/>
                <a:latin typeface="Times New Roman" panose="02020603050405020304" pitchFamily="18" charset="0"/>
                <a:ea typeface="Calibri" panose="020F0502020204030204" pitchFamily="34" charset="0"/>
              </a:rPr>
              <a:t>Before returning to normal hospital operations post COVID, communication and care coordination must be addressed. As a result, patients who have been postponed for screening or treatment should be prioritised.</a:t>
            </a:r>
          </a:p>
          <a:p>
            <a:pPr algn="just"/>
            <a:r>
              <a:rPr lang="en-IN" sz="1800" dirty="0">
                <a:effectLst/>
                <a:latin typeface="Times New Roman" panose="02020603050405020304" pitchFamily="18" charset="0"/>
                <a:ea typeface="Calibri" panose="020F0502020204030204" pitchFamily="34" charset="0"/>
              </a:rPr>
              <a:t>Data gathered from the delivery of care to cancer patients during COVID-19 will also be used to develop care models and policies.</a:t>
            </a:r>
            <a:endParaRPr lang="en-IN" b="1" dirty="0">
              <a:latin typeface="Times New Roman" panose="02020603050405020304" pitchFamily="18" charset="0"/>
              <a:cs typeface="Times New Roman" panose="02020603050405020304" pitchFamily="18" charset="0"/>
            </a:endParaRPr>
          </a:p>
        </p:txBody>
      </p:sp>
      <p:sp>
        <p:nvSpPr>
          <p:cNvPr id="7" name="Content Placeholder 5">
            <a:extLst>
              <a:ext uri="{FF2B5EF4-FFF2-40B4-BE49-F238E27FC236}">
                <a16:creationId xmlns:a16="http://schemas.microsoft.com/office/drawing/2014/main" id="{037EC462-69A9-4EB3-B9B7-752AA533FA22}"/>
              </a:ext>
            </a:extLst>
          </p:cNvPr>
          <p:cNvSpPr txBox="1">
            <a:spLocks/>
          </p:cNvSpPr>
          <p:nvPr/>
        </p:nvSpPr>
        <p:spPr>
          <a:xfrm>
            <a:off x="8516644" y="645850"/>
            <a:ext cx="3515557" cy="5879237"/>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latin typeface="Times New Roman" panose="02020603050405020304" pitchFamily="18" charset="0"/>
                <a:cs typeface="Times New Roman" panose="02020603050405020304" pitchFamily="18" charset="0"/>
              </a:rPr>
              <a:t>Conclusion</a:t>
            </a:r>
          </a:p>
          <a:p>
            <a:pPr algn="just"/>
            <a:r>
              <a:rPr lang="en-IN" sz="1800" dirty="0">
                <a:effectLst/>
                <a:latin typeface="Times New Roman" panose="02020603050405020304" pitchFamily="18" charset="0"/>
                <a:ea typeface="Calibri" panose="020F0502020204030204" pitchFamily="34" charset="0"/>
              </a:rPr>
              <a:t>Tele-oncology is not a new concept; nevertheless, COVID-19 has forced the broad deployment of the processes, resulting in rapid adaptation to a new mode of communication that is favoured most of the time but can also be disruptive.</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IN" sz="1800" dirty="0">
                <a:latin typeface="Times New Roman" panose="02020603050405020304" pitchFamily="18" charset="0"/>
                <a:cs typeface="Times New Roman" panose="02020603050405020304" pitchFamily="18" charset="0"/>
              </a:rPr>
              <a:t>Due to the pandemic, the optimal cancer care pathways need a digital automation which will help the oncologists and </a:t>
            </a:r>
            <a:r>
              <a:rPr lang="en-IN" sz="1800" dirty="0" err="1">
                <a:latin typeface="Times New Roman" panose="02020603050405020304" pitchFamily="18" charset="0"/>
                <a:cs typeface="Times New Roman" panose="02020603050405020304" pitchFamily="18" charset="0"/>
              </a:rPr>
              <a:t>tumor</a:t>
            </a:r>
            <a:r>
              <a:rPr lang="en-IN" sz="1800" dirty="0">
                <a:latin typeface="Times New Roman" panose="02020603050405020304" pitchFamily="18" charset="0"/>
                <a:cs typeface="Times New Roman" panose="02020603050405020304" pitchFamily="18" charset="0"/>
              </a:rPr>
              <a:t> board for a better decision making in overall cancer journey of the patient.</a:t>
            </a:r>
            <a:r>
              <a:rPr lang="en-IN" sz="1800" b="1" dirty="0">
                <a:latin typeface="Calibri" panose="020F0502020204030204" pitchFamily="34" charset="0"/>
                <a:cs typeface="Times New Roman" panose="02020603050405020304" pitchFamily="18" charset="0"/>
              </a:rPr>
              <a:t> </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936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2072</TotalTime>
  <Words>2142</Words>
  <Application>Microsoft Office PowerPoint</Application>
  <PresentationFormat>Widescreen</PresentationFormat>
  <Paragraphs>262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Bahnschrift Condensed</vt:lpstr>
      <vt:lpstr>Calibri</vt:lpstr>
      <vt:lpstr>Calibri Light</vt:lpstr>
      <vt:lpstr>Times New Roman</vt:lpstr>
      <vt:lpstr>Office Theme</vt:lpstr>
      <vt:lpstr>STUDY OF TELEHEALTH IN ONCOLOGY CARE: A COVID-19 RESPONSE </vt:lpstr>
      <vt:lpstr>Introduction and Rationale</vt:lpstr>
      <vt:lpstr>Objective and Specific Objectives</vt:lpstr>
      <vt:lpstr>Methodology</vt:lpstr>
      <vt:lpstr>Results </vt:lpstr>
      <vt:lpstr>PowerPoint Presentation</vt:lpstr>
      <vt:lpstr>PowerPoint Presentation</vt:lpstr>
      <vt:lpstr>PowerPoint Presentation</vt:lpstr>
      <vt:lpstr>PowerPoint Presentation</vt:lpstr>
      <vt:lpstr>Program Outcomes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Sivanand Patnaik</dc:creator>
  <cp:lastModifiedBy>Priyanka Ruth</cp:lastModifiedBy>
  <cp:revision>112</cp:revision>
  <dcterms:created xsi:type="dcterms:W3CDTF">2021-06-09T02:32:58Z</dcterms:created>
  <dcterms:modified xsi:type="dcterms:W3CDTF">2021-06-11T05:06:19Z</dcterms:modified>
</cp:coreProperties>
</file>