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</p:sldMasterIdLst>
  <p:notesMasterIdLst>
    <p:notesMasterId r:id="rId15"/>
  </p:notesMasterIdLst>
  <p:sldIdLst>
    <p:sldId id="256" r:id="rId2"/>
    <p:sldId id="257" r:id="rId3"/>
    <p:sldId id="258" r:id="rId4"/>
    <p:sldId id="270" r:id="rId5"/>
    <p:sldId id="266" r:id="rId6"/>
    <p:sldId id="260" r:id="rId7"/>
    <p:sldId id="272" r:id="rId8"/>
    <p:sldId id="271" r:id="rId9"/>
    <p:sldId id="269" r:id="rId10"/>
    <p:sldId id="267" r:id="rId11"/>
    <p:sldId id="27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Equipment Availability at</a:t>
            </a:r>
            <a:r>
              <a:rPr lang="en-IN" baseline="0"/>
              <a:t> uphc-HWCs</a:t>
            </a:r>
            <a:endParaRPr lang="en-IN"/>
          </a:p>
          <a:p>
            <a:pPr>
              <a:defRPr/>
            </a:pPr>
            <a:endParaRPr lang="en-IN"/>
          </a:p>
        </c:rich>
      </c:tx>
      <c:layout>
        <c:manualLayout>
          <c:xMode val="edge"/>
          <c:yMode val="edge"/>
          <c:x val="0.12993744531933507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AE5-4078-86B5-65C5A06726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AE5-4078-86B5-65C5A06726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AE5-4078-86B5-65C5A067265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AE5-4078-86B5-65C5A067265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AE5-4078-86B5-65C5A0672654}"/>
                </c:ext>
              </c:extLst>
            </c:dLbl>
            <c:dLbl>
              <c:idx val="2"/>
              <c:layout>
                <c:manualLayout>
                  <c:x val="5.1778215223097111E-3"/>
                  <c:y val="3.24075896762904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30555555555555"/>
                      <c:h val="0.301990740740740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E5-4078-86B5-65C5A067265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Sheet1!$F$4:$F$12</c:f>
              <c:strCache>
                <c:ptCount val="3"/>
                <c:pt idx="0">
                  <c:v>Percentage of Equipment available at all HWCs</c:v>
                </c:pt>
                <c:pt idx="1">
                  <c:v>Percentage of Equipment not available at any HWCs</c:v>
                </c:pt>
                <c:pt idx="2">
                  <c:v>Percentage of Equipment available at either of the HWC</c:v>
                </c:pt>
              </c:strCache>
            </c:strRef>
          </c:cat>
          <c:val>
            <c:numRef>
              <c:f>Sheet1!$G$4:$G$12</c:f>
              <c:numCache>
                <c:formatCode>General</c:formatCode>
                <c:ptCount val="3"/>
                <c:pt idx="0">
                  <c:v>51.16</c:v>
                </c:pt>
                <c:pt idx="1">
                  <c:v>25.58</c:v>
                </c:pt>
                <c:pt idx="2">
                  <c:v>23.25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E5-4078-86B5-65C5A067265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UPHC-HWCs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Sheet3!$A$1:$A$8</c:f>
              <c:strCache>
                <c:ptCount val="8"/>
                <c:pt idx="0">
                  <c:v>MO (IC)</c:v>
                </c:pt>
                <c:pt idx="1">
                  <c:v>MO –other</c:v>
                </c:pt>
                <c:pt idx="2">
                  <c:v>DEO</c:v>
                </c:pt>
                <c:pt idx="3">
                  <c:v>Pharmacist</c:v>
                </c:pt>
                <c:pt idx="4">
                  <c:v>Staff-Nurse</c:v>
                </c:pt>
                <c:pt idx="5">
                  <c:v>MPHF</c:v>
                </c:pt>
                <c:pt idx="6">
                  <c:v>Lab Tech</c:v>
                </c:pt>
                <c:pt idx="7">
                  <c:v>Group D worker</c:v>
                </c:pt>
              </c:strCache>
            </c:strRef>
          </c:cat>
          <c:val>
            <c:numRef>
              <c:f>Sheet3!$B$1:$B$8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50</c:v>
                </c:pt>
                <c:pt idx="3">
                  <c:v>150</c:v>
                </c:pt>
                <c:pt idx="4">
                  <c:v>50</c:v>
                </c:pt>
                <c:pt idx="5">
                  <c:v>150</c:v>
                </c:pt>
                <c:pt idx="6">
                  <c:v>50</c:v>
                </c:pt>
                <c:pt idx="7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08-4F0E-9848-FA5C37E451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4664783"/>
        <c:axId val="1114666447"/>
      </c:barChart>
      <c:catAx>
        <c:axId val="111466478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Available Human Resource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4666447"/>
        <c:crosses val="autoZero"/>
        <c:auto val="1"/>
        <c:lblAlgn val="ctr"/>
        <c:lblOffset val="100"/>
        <c:noMultiLvlLbl val="0"/>
      </c:catAx>
      <c:valAx>
        <c:axId val="1114666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4664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Available(%) of Essential Critera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Available(%) of Essential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MO</c:v>
                </c:pt>
                <c:pt idx="1">
                  <c:v>Staff Nurse</c:v>
                </c:pt>
                <c:pt idx="2">
                  <c:v>HW-F</c:v>
                </c:pt>
                <c:pt idx="3">
                  <c:v>HW-M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27.77</c:v>
                </c:pt>
                <c:pt idx="2">
                  <c:v>216</c:v>
                </c:pt>
                <c:pt idx="3">
                  <c:v>44.44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E-4911-91E0-9845AE2E4C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24448815"/>
        <c:axId val="1224451727"/>
      </c:barChart>
      <c:catAx>
        <c:axId val="12244488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Available Human Resource at PHC-HWCs</a:t>
                </a:r>
              </a:p>
            </c:rich>
          </c:tx>
          <c:layout>
            <c:manualLayout>
              <c:xMode val="edge"/>
              <c:yMode val="edge"/>
              <c:x val="0.32023490813648292"/>
              <c:y val="0.887939632545931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4451727"/>
        <c:crosses val="autoZero"/>
        <c:auto val="1"/>
        <c:lblAlgn val="ctr"/>
        <c:lblOffset val="100"/>
        <c:noMultiLvlLbl val="0"/>
      </c:catAx>
      <c:valAx>
        <c:axId val="1224451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%</a:t>
                </a:r>
              </a:p>
              <a:p>
                <a:pPr>
                  <a:defRPr/>
                </a:pPr>
                <a:endParaRPr lang="en-IN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4448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Available HR</a:t>
            </a:r>
            <a:r>
              <a:rPr lang="en-US" baseline="0"/>
              <a:t> at SC-HWCs</a:t>
            </a:r>
            <a:r>
              <a:rPr lang="en-US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HR_SC!$B$1</c:f>
              <c:strCache>
                <c:ptCount val="1"/>
                <c:pt idx="0">
                  <c:v>Available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HR_SC!$A$2:$A$4</c:f>
              <c:strCache>
                <c:ptCount val="3"/>
                <c:pt idx="0">
                  <c:v>MLHP /CHO </c:v>
                </c:pt>
                <c:pt idx="1">
                  <c:v>ANM/  (MPHW-F) </c:v>
                </c:pt>
                <c:pt idx="2">
                  <c:v>MPW(M) </c:v>
                </c:pt>
              </c:strCache>
            </c:strRef>
          </c:cat>
          <c:val>
            <c:numRef>
              <c:f>HR_SC!$B$2:$B$4</c:f>
              <c:numCache>
                <c:formatCode>General</c:formatCode>
                <c:ptCount val="3"/>
                <c:pt idx="0">
                  <c:v>100</c:v>
                </c:pt>
                <c:pt idx="1">
                  <c:v>190.9</c:v>
                </c:pt>
                <c:pt idx="2">
                  <c:v>15.15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4B-4771-8B3A-609AAA9ECB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87283391"/>
        <c:axId val="1387283807"/>
      </c:barChart>
      <c:catAx>
        <c:axId val="13872833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Human</a:t>
                </a:r>
                <a:r>
                  <a:rPr lang="en-IN" baseline="0"/>
                  <a:t> Resource</a:t>
                </a:r>
                <a:endParaRPr lang="en-IN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7283807"/>
        <c:crosses val="autoZero"/>
        <c:auto val="1"/>
        <c:lblAlgn val="ctr"/>
        <c:lblOffset val="100"/>
        <c:noMultiLvlLbl val="0"/>
      </c:catAx>
      <c:valAx>
        <c:axId val="1387283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7283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169164-CAE4-4D50-8633-E869A3BFF0D2}" type="doc">
      <dgm:prSet loTypeId="urn:microsoft.com/office/officeart/2009/3/layout/IncreasingArrowsProcess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35EE412-F3CB-49B5-86FC-1CFE7155F03A}">
      <dgm:prSet phldrT="[Text]"/>
      <dgm:spPr/>
      <dgm:t>
        <a:bodyPr/>
        <a:lstStyle/>
        <a:p>
          <a:r>
            <a:rPr lang="en-IN" dirty="0"/>
            <a:t>Total Proposed Health and Wellness Centres in all blocks of District Jammu (as on 31 March, 2021)</a:t>
          </a:r>
        </a:p>
      </dgm:t>
    </dgm:pt>
    <dgm:pt modelId="{1E9307D0-3C01-4270-BB90-89B77610B51D}" type="parTrans" cxnId="{EEB45A83-42AC-4A91-B447-578BFBD95F72}">
      <dgm:prSet/>
      <dgm:spPr/>
      <dgm:t>
        <a:bodyPr/>
        <a:lstStyle/>
        <a:p>
          <a:endParaRPr lang="en-IN"/>
        </a:p>
      </dgm:t>
    </dgm:pt>
    <dgm:pt modelId="{EEBDAD1D-8D37-4D7E-BCE1-0CAA3E8ECF28}" type="sibTrans" cxnId="{EEB45A83-42AC-4A91-B447-578BFBD95F72}">
      <dgm:prSet/>
      <dgm:spPr/>
      <dgm:t>
        <a:bodyPr/>
        <a:lstStyle/>
        <a:p>
          <a:endParaRPr lang="en-IN"/>
        </a:p>
      </dgm:t>
    </dgm:pt>
    <dgm:pt modelId="{91672AC4-0334-4917-A55F-DF6E2C39A850}">
      <dgm:prSet phldrT="[Text]"/>
      <dgm:spPr/>
      <dgm:t>
        <a:bodyPr/>
        <a:lstStyle/>
        <a:p>
          <a:r>
            <a:rPr lang="en-IN" dirty="0"/>
            <a:t>Operational HWCS (158)</a:t>
          </a:r>
        </a:p>
      </dgm:t>
    </dgm:pt>
    <dgm:pt modelId="{160564FF-2E86-463E-9027-9D04C8D7D9AB}" type="parTrans" cxnId="{DE7E99A4-E2D4-4F2D-A0E9-ABAFC0FD3EC1}">
      <dgm:prSet/>
      <dgm:spPr/>
      <dgm:t>
        <a:bodyPr/>
        <a:lstStyle/>
        <a:p>
          <a:endParaRPr lang="en-IN"/>
        </a:p>
      </dgm:t>
    </dgm:pt>
    <dgm:pt modelId="{D5D924F2-3CA6-4CC9-B83C-C969A31F99C5}" type="sibTrans" cxnId="{DE7E99A4-E2D4-4F2D-A0E9-ABAFC0FD3EC1}">
      <dgm:prSet/>
      <dgm:spPr/>
      <dgm:t>
        <a:bodyPr/>
        <a:lstStyle/>
        <a:p>
          <a:endParaRPr lang="en-IN"/>
        </a:p>
      </dgm:t>
    </dgm:pt>
    <dgm:pt modelId="{09BB0227-BBE4-49A4-92C2-4D8D5C8BF1FF}">
      <dgm:prSet phldrT="[Text]"/>
      <dgm:spPr/>
      <dgm:t>
        <a:bodyPr/>
        <a:lstStyle/>
        <a:p>
          <a:r>
            <a:rPr lang="en-IN" dirty="0"/>
            <a:t>Stratified Random Sampling</a:t>
          </a:r>
        </a:p>
      </dgm:t>
    </dgm:pt>
    <dgm:pt modelId="{514ABD3E-C4C1-4104-B357-6688F947A813}" type="parTrans" cxnId="{A377E2E7-1586-45C3-9B6D-71D985508274}">
      <dgm:prSet/>
      <dgm:spPr/>
      <dgm:t>
        <a:bodyPr/>
        <a:lstStyle/>
        <a:p>
          <a:endParaRPr lang="en-IN"/>
        </a:p>
      </dgm:t>
    </dgm:pt>
    <dgm:pt modelId="{1EDEF5B1-39F0-4ABC-902E-101D44BECF2E}" type="sibTrans" cxnId="{A377E2E7-1586-45C3-9B6D-71D985508274}">
      <dgm:prSet/>
      <dgm:spPr/>
      <dgm:t>
        <a:bodyPr/>
        <a:lstStyle/>
        <a:p>
          <a:endParaRPr lang="en-IN"/>
        </a:p>
      </dgm:t>
    </dgm:pt>
    <dgm:pt modelId="{EAC2B229-5955-4DC9-9E80-5D4CB0830944}">
      <dgm:prSet phldrT="[Text]"/>
      <dgm:spPr/>
      <dgm:t>
        <a:bodyPr/>
        <a:lstStyle/>
        <a:p>
          <a:r>
            <a:rPr lang="en-IN" dirty="0"/>
            <a:t>UPHCs(3)</a:t>
          </a:r>
        </a:p>
        <a:p>
          <a:r>
            <a:rPr lang="en-IN" dirty="0"/>
            <a:t>PHCs(29)</a:t>
          </a:r>
        </a:p>
        <a:p>
          <a:r>
            <a:rPr lang="en-IN" dirty="0"/>
            <a:t>SCs(126)</a:t>
          </a:r>
        </a:p>
      </dgm:t>
    </dgm:pt>
    <dgm:pt modelId="{3EE594C5-5301-4EC1-A879-464A3F7A7E99}" type="parTrans" cxnId="{A0771846-2272-4FFB-AB0A-67BE2290DC65}">
      <dgm:prSet/>
      <dgm:spPr/>
      <dgm:t>
        <a:bodyPr/>
        <a:lstStyle/>
        <a:p>
          <a:endParaRPr lang="en-IN"/>
        </a:p>
      </dgm:t>
    </dgm:pt>
    <dgm:pt modelId="{245317EA-4943-4DF8-B5E2-7BBC3D77D0A0}" type="sibTrans" cxnId="{A0771846-2272-4FFB-AB0A-67BE2290DC65}">
      <dgm:prSet/>
      <dgm:spPr/>
      <dgm:t>
        <a:bodyPr/>
        <a:lstStyle/>
        <a:p>
          <a:endParaRPr lang="en-IN"/>
        </a:p>
      </dgm:t>
    </dgm:pt>
    <dgm:pt modelId="{A09EE939-ADFC-4BD0-BF02-62DE449A6C75}">
      <dgm:prSet phldrT="[Text]"/>
      <dgm:spPr/>
      <dgm:t>
        <a:bodyPr/>
        <a:lstStyle/>
        <a:p>
          <a:r>
            <a:rPr lang="en-IN" dirty="0"/>
            <a:t>Calculated Sample Size for each strata (using formula)</a:t>
          </a:r>
        </a:p>
      </dgm:t>
    </dgm:pt>
    <dgm:pt modelId="{A4103FFD-9E5F-491C-BBDD-6301B50ECB1B}" type="parTrans" cxnId="{504951BA-1028-463C-9E40-CBB442D8D43D}">
      <dgm:prSet/>
      <dgm:spPr/>
      <dgm:t>
        <a:bodyPr/>
        <a:lstStyle/>
        <a:p>
          <a:endParaRPr lang="en-IN"/>
        </a:p>
      </dgm:t>
    </dgm:pt>
    <dgm:pt modelId="{9D132430-EA24-4261-ACC8-D2FFCC434CCF}" type="sibTrans" cxnId="{504951BA-1028-463C-9E40-CBB442D8D43D}">
      <dgm:prSet/>
      <dgm:spPr/>
      <dgm:t>
        <a:bodyPr/>
        <a:lstStyle/>
        <a:p>
          <a:endParaRPr lang="en-IN"/>
        </a:p>
      </dgm:t>
    </dgm:pt>
    <dgm:pt modelId="{F411CA71-0ED1-48C0-805A-B90D5AC1718E}">
      <dgm:prSet phldrT="[Text]"/>
      <dgm:spPr/>
      <dgm:t>
        <a:bodyPr/>
        <a:lstStyle/>
        <a:p>
          <a:r>
            <a:rPr lang="en-IN" dirty="0"/>
            <a:t>UPHC(3)</a:t>
          </a:r>
        </a:p>
        <a:p>
          <a:r>
            <a:rPr lang="en-IN" dirty="0"/>
            <a:t>PHCs(18)</a:t>
          </a:r>
        </a:p>
        <a:p>
          <a:r>
            <a:rPr lang="en-IN" dirty="0"/>
            <a:t>SCs(33)</a:t>
          </a:r>
        </a:p>
      </dgm:t>
    </dgm:pt>
    <dgm:pt modelId="{50D17955-6D5F-4AAA-9E34-DEBD1AA661C3}" type="parTrans" cxnId="{759AA45C-10B3-4E19-8996-34B3997493FA}">
      <dgm:prSet/>
      <dgm:spPr/>
      <dgm:t>
        <a:bodyPr/>
        <a:lstStyle/>
        <a:p>
          <a:endParaRPr lang="en-IN"/>
        </a:p>
      </dgm:t>
    </dgm:pt>
    <dgm:pt modelId="{76A22CD4-6F2E-4CC6-A96E-B173B5B21767}" type="sibTrans" cxnId="{759AA45C-10B3-4E19-8996-34B3997493FA}">
      <dgm:prSet/>
      <dgm:spPr/>
      <dgm:t>
        <a:bodyPr/>
        <a:lstStyle/>
        <a:p>
          <a:endParaRPr lang="en-IN"/>
        </a:p>
      </dgm:t>
    </dgm:pt>
    <dgm:pt modelId="{A809545D-1A7D-4A76-BBAD-5E27A81E0E90}">
      <dgm:prSet phldrT="[Text]"/>
      <dgm:spPr/>
      <dgm:t>
        <a:bodyPr/>
        <a:lstStyle/>
        <a:p>
          <a:r>
            <a:rPr lang="en-IN" dirty="0"/>
            <a:t>Arranged Facility lists Alphabetically &amp;Using Random No Generator (MS Excel)</a:t>
          </a:r>
        </a:p>
      </dgm:t>
    </dgm:pt>
    <dgm:pt modelId="{CD39C21E-1287-47FF-AB23-8D301CCB3A9B}" type="parTrans" cxnId="{3B2EAD00-4A60-434E-A9D7-FA6C441BF351}">
      <dgm:prSet/>
      <dgm:spPr/>
      <dgm:t>
        <a:bodyPr/>
        <a:lstStyle/>
        <a:p>
          <a:endParaRPr lang="en-IN"/>
        </a:p>
      </dgm:t>
    </dgm:pt>
    <dgm:pt modelId="{79AACB21-43D9-4671-9488-97D78C726EB3}" type="sibTrans" cxnId="{3B2EAD00-4A60-434E-A9D7-FA6C441BF351}">
      <dgm:prSet/>
      <dgm:spPr/>
      <dgm:t>
        <a:bodyPr/>
        <a:lstStyle/>
        <a:p>
          <a:endParaRPr lang="en-IN"/>
        </a:p>
      </dgm:t>
    </dgm:pt>
    <dgm:pt modelId="{C06DE9FD-A604-459C-8626-D66706497969}">
      <dgm:prSet phldrT="[Text]" custLinFactNeighborX="2030" custLinFactNeighborY="-1289"/>
      <dgm:spPr/>
      <dgm:t>
        <a:bodyPr/>
        <a:lstStyle/>
        <a:p>
          <a:endParaRPr lang="en-IN"/>
        </a:p>
      </dgm:t>
    </dgm:pt>
    <dgm:pt modelId="{B4C806BC-AA03-43AF-9FB9-66CE29467A8D}" type="parTrans" cxnId="{97E3B846-B78E-4144-A340-C3717FFAC114}">
      <dgm:prSet/>
      <dgm:spPr/>
      <dgm:t>
        <a:bodyPr/>
        <a:lstStyle/>
        <a:p>
          <a:endParaRPr lang="en-IN"/>
        </a:p>
      </dgm:t>
    </dgm:pt>
    <dgm:pt modelId="{22146DDA-1C95-4E87-8C71-7CABA04740B3}" type="sibTrans" cxnId="{97E3B846-B78E-4144-A340-C3717FFAC114}">
      <dgm:prSet/>
      <dgm:spPr/>
      <dgm:t>
        <a:bodyPr/>
        <a:lstStyle/>
        <a:p>
          <a:endParaRPr lang="en-IN"/>
        </a:p>
      </dgm:t>
    </dgm:pt>
    <dgm:pt modelId="{5449453D-2A16-4660-932E-C2ACDFA6CF08}">
      <dgm:prSet phldrT="[Text]" custLinFactNeighborX="2030" custLinFactNeighborY="-1289"/>
      <dgm:spPr/>
      <dgm:t>
        <a:bodyPr/>
        <a:lstStyle/>
        <a:p>
          <a:endParaRPr lang="en-IN"/>
        </a:p>
      </dgm:t>
    </dgm:pt>
    <dgm:pt modelId="{4F4CBC8C-5AF0-4E28-9605-995898EE4105}" type="parTrans" cxnId="{D667DDDC-C150-4ED8-B105-2E4E3678EEA0}">
      <dgm:prSet/>
      <dgm:spPr/>
      <dgm:t>
        <a:bodyPr/>
        <a:lstStyle/>
        <a:p>
          <a:endParaRPr lang="en-IN"/>
        </a:p>
      </dgm:t>
    </dgm:pt>
    <dgm:pt modelId="{E087E975-413C-4D06-85A7-89F750404514}" type="sibTrans" cxnId="{D667DDDC-C150-4ED8-B105-2E4E3678EEA0}">
      <dgm:prSet/>
      <dgm:spPr/>
      <dgm:t>
        <a:bodyPr/>
        <a:lstStyle/>
        <a:p>
          <a:endParaRPr lang="en-IN"/>
        </a:p>
      </dgm:t>
    </dgm:pt>
    <dgm:pt modelId="{4312304F-8FD0-4B98-BE0E-76B2A3BDCDAD}">
      <dgm:prSet phldrT="[Text]" custLinFactNeighborX="2030" custLinFactNeighborY="-1289"/>
      <dgm:spPr/>
      <dgm:t>
        <a:bodyPr/>
        <a:lstStyle/>
        <a:p>
          <a:endParaRPr lang="en-IN"/>
        </a:p>
      </dgm:t>
    </dgm:pt>
    <dgm:pt modelId="{8C237409-CD14-4082-9962-D0FAF58A0263}" type="parTrans" cxnId="{2567B4C5-BB20-40FD-99C0-FE483BE7A6F4}">
      <dgm:prSet/>
      <dgm:spPr/>
      <dgm:t>
        <a:bodyPr/>
        <a:lstStyle/>
        <a:p>
          <a:endParaRPr lang="en-IN"/>
        </a:p>
      </dgm:t>
    </dgm:pt>
    <dgm:pt modelId="{BF72CEEE-810E-4BA6-BB1B-11C372E1BECF}" type="sibTrans" cxnId="{2567B4C5-BB20-40FD-99C0-FE483BE7A6F4}">
      <dgm:prSet/>
      <dgm:spPr/>
      <dgm:t>
        <a:bodyPr/>
        <a:lstStyle/>
        <a:p>
          <a:endParaRPr lang="en-IN"/>
        </a:p>
      </dgm:t>
    </dgm:pt>
    <dgm:pt modelId="{341B6F0A-C971-476C-9C68-9E2D931F4813}">
      <dgm:prSet phldrT="[Text]"/>
      <dgm:spPr/>
      <dgm:t>
        <a:bodyPr/>
        <a:lstStyle/>
        <a:p>
          <a:r>
            <a:rPr lang="en-IN" dirty="0"/>
            <a:t>Started Data Collection</a:t>
          </a:r>
        </a:p>
      </dgm:t>
    </dgm:pt>
    <dgm:pt modelId="{40AD4FDB-346F-4FEC-B777-6ECE47D41FB7}" type="sibTrans" cxnId="{CD7F9408-0460-480A-82F5-0519D320FB9D}">
      <dgm:prSet/>
      <dgm:spPr/>
      <dgm:t>
        <a:bodyPr/>
        <a:lstStyle/>
        <a:p>
          <a:endParaRPr lang="en-IN"/>
        </a:p>
      </dgm:t>
    </dgm:pt>
    <dgm:pt modelId="{3E99B212-1840-4820-A0E2-D988DC4022E0}" type="parTrans" cxnId="{CD7F9408-0460-480A-82F5-0519D320FB9D}">
      <dgm:prSet/>
      <dgm:spPr/>
      <dgm:t>
        <a:bodyPr/>
        <a:lstStyle/>
        <a:p>
          <a:endParaRPr lang="en-IN"/>
        </a:p>
      </dgm:t>
    </dgm:pt>
    <dgm:pt modelId="{EABB941B-CE62-4966-8C43-3BA963C37FCB}" type="pres">
      <dgm:prSet presAssocID="{E4169164-CAE4-4D50-8633-E869A3BFF0D2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7025C8C-43FA-404C-9E83-C07949942C67}" type="pres">
      <dgm:prSet presAssocID="{C35EE412-F3CB-49B5-86FC-1CFE7155F03A}" presName="parentText1" presStyleLbl="node1" presStyleIdx="0" presStyleCnt="5" custLinFactNeighborY="-2387">
        <dgm:presLayoutVars>
          <dgm:chMax/>
          <dgm:chPref val="3"/>
          <dgm:bulletEnabled val="1"/>
        </dgm:presLayoutVars>
      </dgm:prSet>
      <dgm:spPr/>
    </dgm:pt>
    <dgm:pt modelId="{364F791D-D0AF-47AE-BDA5-DAB1C712C86C}" type="pres">
      <dgm:prSet presAssocID="{C35EE412-F3CB-49B5-86FC-1CFE7155F03A}" presName="childText1" presStyleLbl="solidAlignAcc1" presStyleIdx="0" presStyleCnt="3" custLinFactNeighborX="-2460" custLinFactNeighborY="-3269">
        <dgm:presLayoutVars>
          <dgm:chMax val="0"/>
          <dgm:chPref val="0"/>
          <dgm:bulletEnabled val="1"/>
        </dgm:presLayoutVars>
      </dgm:prSet>
      <dgm:spPr/>
    </dgm:pt>
    <dgm:pt modelId="{EE594C9C-C62C-466C-85E7-6E6E75EB1C8E}" type="pres">
      <dgm:prSet presAssocID="{09BB0227-BBE4-49A4-92C2-4D8D5C8BF1FF}" presName="parentText2" presStyleLbl="node1" presStyleIdx="1" presStyleCnt="5">
        <dgm:presLayoutVars>
          <dgm:chMax/>
          <dgm:chPref val="3"/>
          <dgm:bulletEnabled val="1"/>
        </dgm:presLayoutVars>
      </dgm:prSet>
      <dgm:spPr/>
    </dgm:pt>
    <dgm:pt modelId="{66D4D799-D640-437C-B842-BF777F8E7E6C}" type="pres">
      <dgm:prSet presAssocID="{09BB0227-BBE4-49A4-92C2-4D8D5C8BF1FF}" presName="childText2" presStyleLbl="solidAlignAcc1" presStyleIdx="1" presStyleCnt="3" custLinFactNeighborX="1252" custLinFactNeighborY="-3266">
        <dgm:presLayoutVars>
          <dgm:chMax val="0"/>
          <dgm:chPref val="0"/>
          <dgm:bulletEnabled val="1"/>
        </dgm:presLayoutVars>
      </dgm:prSet>
      <dgm:spPr/>
    </dgm:pt>
    <dgm:pt modelId="{3346D01E-8A9A-4BED-8C07-F979838C0A1C}" type="pres">
      <dgm:prSet presAssocID="{A09EE939-ADFC-4BD0-BF02-62DE449A6C75}" presName="parentText3" presStyleLbl="node1" presStyleIdx="2" presStyleCnt="5">
        <dgm:presLayoutVars>
          <dgm:chMax/>
          <dgm:chPref val="3"/>
          <dgm:bulletEnabled val="1"/>
        </dgm:presLayoutVars>
      </dgm:prSet>
      <dgm:spPr/>
    </dgm:pt>
    <dgm:pt modelId="{5D371C7A-5335-4694-B6AC-53B3BA82571C}" type="pres">
      <dgm:prSet presAssocID="{A09EE939-ADFC-4BD0-BF02-62DE449A6C75}" presName="childText3" presStyleLbl="solidAlignAcc1" presStyleIdx="2" presStyleCnt="3" custLinFactNeighborX="2030" custLinFactNeighborY="-1289">
        <dgm:presLayoutVars>
          <dgm:chMax val="0"/>
          <dgm:chPref val="0"/>
          <dgm:bulletEnabled val="1"/>
        </dgm:presLayoutVars>
      </dgm:prSet>
      <dgm:spPr/>
    </dgm:pt>
    <dgm:pt modelId="{97D0D242-B059-4E0E-8203-483D533ADB96}" type="pres">
      <dgm:prSet presAssocID="{A809545D-1A7D-4A76-BBAD-5E27A81E0E90}" presName="parentText4" presStyleLbl="node1" presStyleIdx="3" presStyleCnt="5">
        <dgm:presLayoutVars>
          <dgm:chMax/>
          <dgm:chPref val="3"/>
          <dgm:bulletEnabled val="1"/>
        </dgm:presLayoutVars>
      </dgm:prSet>
      <dgm:spPr/>
    </dgm:pt>
    <dgm:pt modelId="{C8B64582-2CDE-4BE2-8E27-19713CEB9921}" type="pres">
      <dgm:prSet presAssocID="{341B6F0A-C971-476C-9C68-9E2D931F4813}" presName="parentText5" presStyleLbl="node1" presStyleIdx="4" presStyleCnt="5" custLinFactNeighborX="18660" custLinFactNeighborY="3661">
        <dgm:presLayoutVars>
          <dgm:chMax/>
          <dgm:chPref val="3"/>
          <dgm:bulletEnabled val="1"/>
        </dgm:presLayoutVars>
      </dgm:prSet>
      <dgm:spPr/>
    </dgm:pt>
  </dgm:ptLst>
  <dgm:cxnLst>
    <dgm:cxn modelId="{3B2EAD00-4A60-434E-A9D7-FA6C441BF351}" srcId="{E4169164-CAE4-4D50-8633-E869A3BFF0D2}" destId="{A809545D-1A7D-4A76-BBAD-5E27A81E0E90}" srcOrd="3" destOrd="0" parTransId="{CD39C21E-1287-47FF-AB23-8D301CCB3A9B}" sibTransId="{79AACB21-43D9-4671-9488-97D78C726EB3}"/>
    <dgm:cxn modelId="{CD7F9408-0460-480A-82F5-0519D320FB9D}" srcId="{E4169164-CAE4-4D50-8633-E869A3BFF0D2}" destId="{341B6F0A-C971-476C-9C68-9E2D931F4813}" srcOrd="4" destOrd="0" parTransId="{3E99B212-1840-4820-A0E2-D988DC4022E0}" sibTransId="{40AD4FDB-346F-4FEC-B777-6ECE47D41FB7}"/>
    <dgm:cxn modelId="{36BF9D10-1573-480F-8AE0-0C2E6EDA9278}" type="presOf" srcId="{E4169164-CAE4-4D50-8633-E869A3BFF0D2}" destId="{EABB941B-CE62-4966-8C43-3BA963C37FCB}" srcOrd="0" destOrd="0" presId="urn:microsoft.com/office/officeart/2009/3/layout/IncreasingArrowsProcess"/>
    <dgm:cxn modelId="{E4F47319-8A1E-4CB8-81B2-341C83CAFD16}" type="presOf" srcId="{09BB0227-BBE4-49A4-92C2-4D8D5C8BF1FF}" destId="{EE594C9C-C62C-466C-85E7-6E6E75EB1C8E}" srcOrd="0" destOrd="0" presId="urn:microsoft.com/office/officeart/2009/3/layout/IncreasingArrowsProcess"/>
    <dgm:cxn modelId="{CCB18E21-3917-4A46-BA29-A71A5A6A9497}" type="presOf" srcId="{A809545D-1A7D-4A76-BBAD-5E27A81E0E90}" destId="{97D0D242-B059-4E0E-8203-483D533ADB96}" srcOrd="0" destOrd="0" presId="urn:microsoft.com/office/officeart/2009/3/layout/IncreasingArrowsProcess"/>
    <dgm:cxn modelId="{2C3BC922-0BE0-4E38-994D-5CE7058197E5}" type="presOf" srcId="{C35EE412-F3CB-49B5-86FC-1CFE7155F03A}" destId="{B7025C8C-43FA-404C-9E83-C07949942C67}" srcOrd="0" destOrd="0" presId="urn:microsoft.com/office/officeart/2009/3/layout/IncreasingArrowsProcess"/>
    <dgm:cxn modelId="{759AA45C-10B3-4E19-8996-34B3997493FA}" srcId="{A09EE939-ADFC-4BD0-BF02-62DE449A6C75}" destId="{F411CA71-0ED1-48C0-805A-B90D5AC1718E}" srcOrd="0" destOrd="0" parTransId="{50D17955-6D5F-4AAA-9E34-DEBD1AA661C3}" sibTransId="{76A22CD4-6F2E-4CC6-A96E-B173B5B21767}"/>
    <dgm:cxn modelId="{A0771846-2272-4FFB-AB0A-67BE2290DC65}" srcId="{09BB0227-BBE4-49A4-92C2-4D8D5C8BF1FF}" destId="{EAC2B229-5955-4DC9-9E80-5D4CB0830944}" srcOrd="0" destOrd="0" parTransId="{3EE594C5-5301-4EC1-A879-464A3F7A7E99}" sibTransId="{245317EA-4943-4DF8-B5E2-7BBC3D77D0A0}"/>
    <dgm:cxn modelId="{97E3B846-B78E-4144-A340-C3717FFAC114}" srcId="{E4169164-CAE4-4D50-8633-E869A3BFF0D2}" destId="{C06DE9FD-A604-459C-8626-D66706497969}" srcOrd="5" destOrd="0" parTransId="{B4C806BC-AA03-43AF-9FB9-66CE29467A8D}" sibTransId="{22146DDA-1C95-4E87-8C71-7CABA04740B3}"/>
    <dgm:cxn modelId="{73412E7C-6FFE-4D55-AD08-F95477575346}" type="presOf" srcId="{A09EE939-ADFC-4BD0-BF02-62DE449A6C75}" destId="{3346D01E-8A9A-4BED-8C07-F979838C0A1C}" srcOrd="0" destOrd="0" presId="urn:microsoft.com/office/officeart/2009/3/layout/IncreasingArrowsProcess"/>
    <dgm:cxn modelId="{EEB45A83-42AC-4A91-B447-578BFBD95F72}" srcId="{E4169164-CAE4-4D50-8633-E869A3BFF0D2}" destId="{C35EE412-F3CB-49B5-86FC-1CFE7155F03A}" srcOrd="0" destOrd="0" parTransId="{1E9307D0-3C01-4270-BB90-89B77610B51D}" sibTransId="{EEBDAD1D-8D37-4D7E-BCE1-0CAA3E8ECF28}"/>
    <dgm:cxn modelId="{DE7E99A4-E2D4-4F2D-A0E9-ABAFC0FD3EC1}" srcId="{C35EE412-F3CB-49B5-86FC-1CFE7155F03A}" destId="{91672AC4-0334-4917-A55F-DF6E2C39A850}" srcOrd="0" destOrd="0" parTransId="{160564FF-2E86-463E-9027-9D04C8D7D9AB}" sibTransId="{D5D924F2-3CA6-4CC9-B83C-C969A31F99C5}"/>
    <dgm:cxn modelId="{504951BA-1028-463C-9E40-CBB442D8D43D}" srcId="{E4169164-CAE4-4D50-8633-E869A3BFF0D2}" destId="{A09EE939-ADFC-4BD0-BF02-62DE449A6C75}" srcOrd="2" destOrd="0" parTransId="{A4103FFD-9E5F-491C-BBDD-6301B50ECB1B}" sibTransId="{9D132430-EA24-4261-ACC8-D2FFCC434CCF}"/>
    <dgm:cxn modelId="{F50CC4BD-04B6-494B-B172-7ACECABEE148}" type="presOf" srcId="{91672AC4-0334-4917-A55F-DF6E2C39A850}" destId="{364F791D-D0AF-47AE-BDA5-DAB1C712C86C}" srcOrd="0" destOrd="0" presId="urn:microsoft.com/office/officeart/2009/3/layout/IncreasingArrowsProcess"/>
    <dgm:cxn modelId="{6D441CC4-4784-404C-A61E-F1180761F815}" type="presOf" srcId="{F411CA71-0ED1-48C0-805A-B90D5AC1718E}" destId="{5D371C7A-5335-4694-B6AC-53B3BA82571C}" srcOrd="0" destOrd="0" presId="urn:microsoft.com/office/officeart/2009/3/layout/IncreasingArrowsProcess"/>
    <dgm:cxn modelId="{2567B4C5-BB20-40FD-99C0-FE483BE7A6F4}" srcId="{E4169164-CAE4-4D50-8633-E869A3BFF0D2}" destId="{4312304F-8FD0-4B98-BE0E-76B2A3BDCDAD}" srcOrd="7" destOrd="0" parTransId="{8C237409-CD14-4082-9962-D0FAF58A0263}" sibTransId="{BF72CEEE-810E-4BA6-BB1B-11C372E1BECF}"/>
    <dgm:cxn modelId="{D667DDDC-C150-4ED8-B105-2E4E3678EEA0}" srcId="{E4169164-CAE4-4D50-8633-E869A3BFF0D2}" destId="{5449453D-2A16-4660-932E-C2ACDFA6CF08}" srcOrd="6" destOrd="0" parTransId="{4F4CBC8C-5AF0-4E28-9605-995898EE4105}" sibTransId="{E087E975-413C-4D06-85A7-89F750404514}"/>
    <dgm:cxn modelId="{2F0AC6DD-E6AD-42F7-B710-24D07EF36ED0}" type="presOf" srcId="{341B6F0A-C971-476C-9C68-9E2D931F4813}" destId="{C8B64582-2CDE-4BE2-8E27-19713CEB9921}" srcOrd="0" destOrd="0" presId="urn:microsoft.com/office/officeart/2009/3/layout/IncreasingArrowsProcess"/>
    <dgm:cxn modelId="{90F1CFE0-D849-47DA-A9A1-32ECD52732E6}" type="presOf" srcId="{EAC2B229-5955-4DC9-9E80-5D4CB0830944}" destId="{66D4D799-D640-437C-B842-BF777F8E7E6C}" srcOrd="0" destOrd="0" presId="urn:microsoft.com/office/officeart/2009/3/layout/IncreasingArrowsProcess"/>
    <dgm:cxn modelId="{A377E2E7-1586-45C3-9B6D-71D985508274}" srcId="{E4169164-CAE4-4D50-8633-E869A3BFF0D2}" destId="{09BB0227-BBE4-49A4-92C2-4D8D5C8BF1FF}" srcOrd="1" destOrd="0" parTransId="{514ABD3E-C4C1-4104-B357-6688F947A813}" sibTransId="{1EDEF5B1-39F0-4ABC-902E-101D44BECF2E}"/>
    <dgm:cxn modelId="{8DCEA4B7-72C1-4805-B1D8-E34A81BE1E63}" type="presParOf" srcId="{EABB941B-CE62-4966-8C43-3BA963C37FCB}" destId="{B7025C8C-43FA-404C-9E83-C07949942C67}" srcOrd="0" destOrd="0" presId="urn:microsoft.com/office/officeart/2009/3/layout/IncreasingArrowsProcess"/>
    <dgm:cxn modelId="{37C20286-4E55-44AB-BED9-4CCD5D9B08B8}" type="presParOf" srcId="{EABB941B-CE62-4966-8C43-3BA963C37FCB}" destId="{364F791D-D0AF-47AE-BDA5-DAB1C712C86C}" srcOrd="1" destOrd="0" presId="urn:microsoft.com/office/officeart/2009/3/layout/IncreasingArrowsProcess"/>
    <dgm:cxn modelId="{E7CDDA53-FA4E-492E-9AB2-024604EE5D33}" type="presParOf" srcId="{EABB941B-CE62-4966-8C43-3BA963C37FCB}" destId="{EE594C9C-C62C-466C-85E7-6E6E75EB1C8E}" srcOrd="2" destOrd="0" presId="urn:microsoft.com/office/officeart/2009/3/layout/IncreasingArrowsProcess"/>
    <dgm:cxn modelId="{4DA40CE9-CCCB-455D-ABDA-4DD043C36D45}" type="presParOf" srcId="{EABB941B-CE62-4966-8C43-3BA963C37FCB}" destId="{66D4D799-D640-437C-B842-BF777F8E7E6C}" srcOrd="3" destOrd="0" presId="urn:microsoft.com/office/officeart/2009/3/layout/IncreasingArrowsProcess"/>
    <dgm:cxn modelId="{637913A3-1F51-41BF-8FD6-9EB7752496CE}" type="presParOf" srcId="{EABB941B-CE62-4966-8C43-3BA963C37FCB}" destId="{3346D01E-8A9A-4BED-8C07-F979838C0A1C}" srcOrd="4" destOrd="0" presId="urn:microsoft.com/office/officeart/2009/3/layout/IncreasingArrowsProcess"/>
    <dgm:cxn modelId="{2E0455CA-92F3-410E-853A-72B1F750576B}" type="presParOf" srcId="{EABB941B-CE62-4966-8C43-3BA963C37FCB}" destId="{5D371C7A-5335-4694-B6AC-53B3BA82571C}" srcOrd="5" destOrd="0" presId="urn:microsoft.com/office/officeart/2009/3/layout/IncreasingArrowsProcess"/>
    <dgm:cxn modelId="{1C7D2F38-6145-4744-91DE-C60AD477A292}" type="presParOf" srcId="{EABB941B-CE62-4966-8C43-3BA963C37FCB}" destId="{97D0D242-B059-4E0E-8203-483D533ADB96}" srcOrd="6" destOrd="0" presId="urn:microsoft.com/office/officeart/2009/3/layout/IncreasingArrowsProcess"/>
    <dgm:cxn modelId="{E6164042-490B-461A-BF9B-17C6F7E7694B}" type="presParOf" srcId="{EABB941B-CE62-4966-8C43-3BA963C37FCB}" destId="{C8B64582-2CDE-4BE2-8E27-19713CEB9921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25C8C-43FA-404C-9E83-C07949942C67}">
      <dsp:nvSpPr>
        <dsp:cNvPr id="0" name=""/>
        <dsp:cNvSpPr/>
      </dsp:nvSpPr>
      <dsp:spPr>
        <a:xfrm>
          <a:off x="843838" y="341170"/>
          <a:ext cx="8780298" cy="127690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20270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Total Proposed Health and Wellness Centres in all blocks of District Jammu (as on 31 March, 2021)</a:t>
          </a:r>
        </a:p>
      </dsp:txBody>
      <dsp:txXfrm>
        <a:off x="843838" y="660395"/>
        <a:ext cx="8461073" cy="638451"/>
      </dsp:txXfrm>
    </dsp:sp>
    <dsp:sp modelId="{364F791D-D0AF-47AE-BDA5-DAB1C712C86C}">
      <dsp:nvSpPr>
        <dsp:cNvPr id="0" name=""/>
        <dsp:cNvSpPr/>
      </dsp:nvSpPr>
      <dsp:spPr>
        <a:xfrm>
          <a:off x="803917" y="1278032"/>
          <a:ext cx="1622774" cy="23445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Operational HWCS (158)</a:t>
          </a:r>
        </a:p>
      </dsp:txBody>
      <dsp:txXfrm>
        <a:off x="803917" y="1278032"/>
        <a:ext cx="1622774" cy="2344596"/>
      </dsp:txXfrm>
    </dsp:sp>
    <dsp:sp modelId="{EE594C9C-C62C-466C-85E7-6E6E75EB1C8E}">
      <dsp:nvSpPr>
        <dsp:cNvPr id="0" name=""/>
        <dsp:cNvSpPr/>
      </dsp:nvSpPr>
      <dsp:spPr>
        <a:xfrm>
          <a:off x="2466437" y="797448"/>
          <a:ext cx="7157699" cy="127690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20270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Stratified Random Sampling</a:t>
          </a:r>
        </a:p>
      </dsp:txBody>
      <dsp:txXfrm>
        <a:off x="2466437" y="1116673"/>
        <a:ext cx="6838474" cy="638451"/>
      </dsp:txXfrm>
    </dsp:sp>
    <dsp:sp modelId="{66D4D799-D640-437C-B842-BF777F8E7E6C}">
      <dsp:nvSpPr>
        <dsp:cNvPr id="0" name=""/>
        <dsp:cNvSpPr/>
      </dsp:nvSpPr>
      <dsp:spPr>
        <a:xfrm>
          <a:off x="2486754" y="1703900"/>
          <a:ext cx="1622774" cy="23445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UPHCs(3)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PHCs(29)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SCs(126)</a:t>
          </a:r>
        </a:p>
      </dsp:txBody>
      <dsp:txXfrm>
        <a:off x="2486754" y="1703900"/>
        <a:ext cx="1622774" cy="2344596"/>
      </dsp:txXfrm>
    </dsp:sp>
    <dsp:sp modelId="{3346D01E-8A9A-4BED-8C07-F979838C0A1C}">
      <dsp:nvSpPr>
        <dsp:cNvPr id="0" name=""/>
        <dsp:cNvSpPr/>
      </dsp:nvSpPr>
      <dsp:spPr>
        <a:xfrm>
          <a:off x="4089036" y="1223246"/>
          <a:ext cx="5535100" cy="127690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20270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Calculated Sample Size for each strata (using formula)</a:t>
          </a:r>
        </a:p>
      </dsp:txBody>
      <dsp:txXfrm>
        <a:off x="4089036" y="1542471"/>
        <a:ext cx="5215875" cy="638451"/>
      </dsp:txXfrm>
    </dsp:sp>
    <dsp:sp modelId="{5D371C7A-5335-4694-B6AC-53B3BA82571C}">
      <dsp:nvSpPr>
        <dsp:cNvPr id="0" name=""/>
        <dsp:cNvSpPr/>
      </dsp:nvSpPr>
      <dsp:spPr>
        <a:xfrm>
          <a:off x="4121978" y="2176051"/>
          <a:ext cx="1622774" cy="23445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UPHC(3)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PHCs(18)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SCs(33)</a:t>
          </a:r>
        </a:p>
      </dsp:txBody>
      <dsp:txXfrm>
        <a:off x="4121978" y="2176051"/>
        <a:ext cx="1622774" cy="2344596"/>
      </dsp:txXfrm>
    </dsp:sp>
    <dsp:sp modelId="{97D0D242-B059-4E0E-8203-483D533ADB96}">
      <dsp:nvSpPr>
        <dsp:cNvPr id="0" name=""/>
        <dsp:cNvSpPr/>
      </dsp:nvSpPr>
      <dsp:spPr>
        <a:xfrm>
          <a:off x="5712513" y="1649044"/>
          <a:ext cx="3911623" cy="127690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20270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Arranged Facility lists Alphabetically &amp;Using Random No Generator (MS Excel)</a:t>
          </a:r>
        </a:p>
      </dsp:txBody>
      <dsp:txXfrm>
        <a:off x="5712513" y="1968269"/>
        <a:ext cx="3592398" cy="638451"/>
      </dsp:txXfrm>
    </dsp:sp>
    <dsp:sp modelId="{C8B64582-2CDE-4BE2-8E27-19713CEB9921}">
      <dsp:nvSpPr>
        <dsp:cNvPr id="0" name=""/>
        <dsp:cNvSpPr/>
      </dsp:nvSpPr>
      <dsp:spPr>
        <a:xfrm>
          <a:off x="7762244" y="2121589"/>
          <a:ext cx="2289023" cy="127690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20270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00" kern="1200" dirty="0"/>
            <a:t>Started Data Collection</a:t>
          </a:r>
        </a:p>
      </dsp:txBody>
      <dsp:txXfrm>
        <a:off x="7762244" y="2440814"/>
        <a:ext cx="1969798" cy="638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605C1-1B35-4BAB-BC63-8F360C6C8786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E1A70-8A00-48B3-8D3A-047A683326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587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E1A70-8A00-48B3-8D3A-047A68332698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3789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79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222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819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50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861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84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191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830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971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548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273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CCE86DF-77E8-45D2-B438-BF2C279BFC32}" type="datetimeFigureOut">
              <a:rPr lang="en-IN" smtClean="0"/>
              <a:t>24-06-2021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0904DC4-FB22-4E4C-89E9-9BC8BA1006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82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4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chart" Target="../charts/chart3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64DF-4DD1-45C3-A228-477B9E988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7893" y="1593423"/>
            <a:ext cx="10167372" cy="2590800"/>
          </a:xfrm>
        </p:spPr>
        <p:txBody>
          <a:bodyPr>
            <a:normAutofit/>
          </a:bodyPr>
          <a:lstStyle/>
          <a:p>
            <a:r>
              <a:rPr lang="en-IN" sz="4800" dirty="0">
                <a:latin typeface="Bahnschrift SemiCondensed" panose="020B0502040204020203" pitchFamily="34" charset="0"/>
              </a:rPr>
              <a:t>An Assessment study of functioning of Health and Wellness Centres in district Jammu, UT of J&amp;K.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270055-F265-4FB0-B09B-4C7F7CA8F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7893" y="4629736"/>
            <a:ext cx="9548933" cy="1953944"/>
          </a:xfrm>
        </p:spPr>
        <p:txBody>
          <a:bodyPr>
            <a:normAutofit/>
          </a:bodyPr>
          <a:lstStyle/>
          <a:p>
            <a:pPr algn="ctr"/>
            <a:r>
              <a:rPr lang="en-IN" dirty="0" err="1"/>
              <a:t>Dr.</a:t>
            </a:r>
            <a:r>
              <a:rPr lang="en-IN" dirty="0"/>
              <a:t> Neha Lakshman</a:t>
            </a:r>
          </a:p>
          <a:p>
            <a:pPr algn="ctr"/>
            <a:r>
              <a:rPr lang="en-IN" dirty="0"/>
              <a:t>IIHMR Delhi</a:t>
            </a:r>
          </a:p>
          <a:p>
            <a:pPr algn="ctr"/>
            <a:r>
              <a:rPr lang="en-IN" dirty="0"/>
              <a:t>HEM-PG/19/051</a:t>
            </a:r>
          </a:p>
          <a:p>
            <a:pPr algn="ctr"/>
            <a:r>
              <a:rPr lang="en-IN" dirty="0"/>
              <a:t>Mentor- </a:t>
            </a:r>
            <a:r>
              <a:rPr lang="en-IN" dirty="0" err="1"/>
              <a:t>Dr.</a:t>
            </a:r>
            <a:r>
              <a:rPr lang="en-IN" dirty="0"/>
              <a:t> Vinay Tripathi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36F597-B6A2-4FE9-9C0E-DCCE83498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06" y="4629736"/>
            <a:ext cx="2135854" cy="168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31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CB1F6-B494-4656-8B5D-D7464472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A32DA-EAFF-4AAA-B037-2AE632CA3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35632"/>
            <a:ext cx="10058400" cy="4050792"/>
          </a:xfrm>
        </p:spPr>
        <p:txBody>
          <a:bodyPr/>
          <a:lstStyle/>
          <a:p>
            <a:r>
              <a:rPr lang="en-IN" dirty="0"/>
              <a:t>Primary data collection only for UPHC-HWCs </a:t>
            </a:r>
          </a:p>
          <a:p>
            <a:pPr marL="0" indent="0">
              <a:buNone/>
            </a:pPr>
            <a:r>
              <a:rPr lang="en-IN" dirty="0"/>
              <a:t>   (due to constraints of time and current Circumstances)</a:t>
            </a:r>
          </a:p>
          <a:p>
            <a:r>
              <a:rPr lang="en-IN"/>
              <a:t>Limitation of Sample </a:t>
            </a:r>
            <a:r>
              <a:rPr lang="en-IN" dirty="0"/>
              <a:t>size- UPHC-HWCs (2) : </a:t>
            </a:r>
            <a:br>
              <a:rPr lang="en-IN" dirty="0"/>
            </a:br>
            <a:br>
              <a:rPr lang="en-IN" dirty="0"/>
            </a:br>
            <a:r>
              <a:rPr lang="en-IN" dirty="0"/>
              <a:t>MO (I/C) unavailable, data denied by staff (Day1)</a:t>
            </a:r>
            <a:br>
              <a:rPr lang="en-IN" dirty="0"/>
            </a:br>
            <a:r>
              <a:rPr lang="en-IN" dirty="0"/>
              <a:t>MO(IC) present but denied to provide data at the facility(Day2)</a:t>
            </a:r>
          </a:p>
          <a:p>
            <a:r>
              <a:rPr lang="en-IN" dirty="0"/>
              <a:t>Limited to one district- Cannot be generalised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0281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4CE26-632D-44E9-AE10-7D645E84A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B7189-6330-4551-8D90-15816E086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408" y="1745488"/>
            <a:ext cx="10058400" cy="5427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1. Chandrakant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Laharia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. 'Ayushman Bharat' Program and Universal Health Coverage in India. Indian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Pediatr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. 2018 Jun 15;55(6):495-506.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2. Rajni R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Vaid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, Garima Gupta, Shalini Singh. India's health and wellness centres: realizing universal health coverage through comprehensive primary health care. WHO South East Asia J Public Health. 2019 Apr;8(1):18-20.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3. Chandrakant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Laharia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. Health &amp; Wellness Centers to Strengthen Primary Health Care in India: Concept, Progress and Ways Forward. 2020 Nov;87(11):916-929.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4. Cost of scaling-up comprehensive primary health care in India: Implications for universal health coverage. Health Policy Plan. 2021 May 17;36(4):407-417.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5. The National Health Policy 2017, Ministry of Health and Family Welfare Government of India. Available on https://www.nhp.gov.in/nhpfiles/national_health_policy_2017.pdf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6. Government of India. AYUSHMAN BHARAT - Comprehensive Primary Health Care through Health and Wellness Centers Operational Guideline Available on https://abwc.nhp.gov.in/download/document/45a4ab64b74ab124cfd853ec9a0127e4.pdf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7. Banerjee A. Equity and Quality of Health-care Access: Where Do We Stand and the Way Forward? Indian J Community Med. 2020 Jan-Mar;45(1):4-7.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8. Rathod H,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Pithadia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P, Patel D,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Gowswami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M, Parmar D, Kotecha I. Assessment of Functioning of Health and Wellness centres in a District of Western Gujrat. Healthline. 2020;11(2):34-39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9.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Lahariya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C, T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Sundararaman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Ved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R,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Aditynatahan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G.S,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Hildae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De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Gravae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, Jhalani M,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Bekedam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H. What makes primary healthcare facilities functional, and increases the utilization? Learnings from 12 case studies. J Family Med Prim Care Health Policy Plan. 2020 Feb 28;9(2):539-546.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10. Swain S,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Preetha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GS, Kumar S, Aggarwal D, Kumar R, Kumar S. Human Resources for Health in India: Need to go Beyond Numbers. Indian J Community Med. 2022- July-Sep; 45(3): 266-239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11. Singh S, Doyle P, Campbell O, Mathew M, Murthy GVS. Referrals between Public Sector Health Institutions for Women with Obstetric High Risk, Complications, or Emergencies in India – A Systematic Review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PLoS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One. 2016: 11(8): e0159793.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12. Sinha R, Pati S. Addressing the escalating burden of chronic diseases in India: Need for strengthening primary care. J Family Med Prim Care. 2017 Oct-Dec; 6(4): 701–708.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13. Angell BJ,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Prinja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S,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Gupt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A, Jha V, Jan S. The Ayushman Bharat Pradhan Mantri Jan Arogya Yojana and the path to universal health coverage in India: Overcoming the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challenges of stewardship and governance.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PLoS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Med. 2019 Mar 7;16(3): e1002759.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14.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NewRomanPSMT"/>
              </a:rPr>
              <a:t>Bakshi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 H, Sharma R, Kumar P. Ayushman Bharat Initiative (2018): What we Stand to Gain or Lose! Indian J Community Med. 2018 Apr-Jun;43(2):63-66.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TimesNewRomanPSMT"/>
              </a:rPr>
              <a:t>15. The Urban Primary Health Center (UPHC) under NUHM Roles, Responsibilities and Management. Available on http://nhsrcindia.org/sites/default/files/Draft%20- %20Roles%20Responsibilities%20and%20Management%20- %20UPHC%20under%20NUHM.p</a:t>
            </a:r>
            <a:r>
              <a:rPr lang="en-US" sz="1200" dirty="0"/>
              <a:t> </a:t>
            </a:r>
            <a:br>
              <a:rPr lang="en-US" sz="1200" dirty="0"/>
            </a:b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227740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1BAEA-3325-451C-AFDE-4FDC994E8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AE294-1BB5-49A6-A9F8-9AE4E3B01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D0076DE-73F4-4C88-9CE8-BF13ECBD9B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303144"/>
              </p:ext>
            </p:extLst>
          </p:nvPr>
        </p:nvGraphicFramePr>
        <p:xfrm>
          <a:off x="76198" y="152400"/>
          <a:ext cx="11963402" cy="6537157"/>
        </p:xfrm>
        <a:graphic>
          <a:graphicData uri="http://schemas.openxmlformats.org/drawingml/2006/table">
            <a:tbl>
              <a:tblPr/>
              <a:tblGrid>
                <a:gridCol w="3492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1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0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88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 Outcomes (rate how your course addresses the POs by giving a score of 1,2,3-                          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1: Slight (Low) 2: Moderate (Medium) 3: Substantial (High)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0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1. Internalize the concepts of management such as healthcare delivery system, strategic planning, HR, marketing, finance and operations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2. Apply knowledge of research and management techniques and functions in an integrated manner in healthcare set up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3. Use appropriate skills to support healthcare organizations to take informed decision in planning, building and managing healthcare organizations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4. Utilize learning acquired from trainings and practical exposures in real time situations.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7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757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58BE2D-BCDD-4EC0-B583-A9A3C3F65A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96523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569E7-F601-4653-AD4B-8AED4048C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960" y="690245"/>
            <a:ext cx="10723880" cy="1555115"/>
          </a:xfrm>
        </p:spPr>
        <p:txBody>
          <a:bodyPr/>
          <a:lstStyle/>
          <a:p>
            <a:r>
              <a:rPr lang="en-IN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A4052-961B-43AD-B4D0-1C0E6400E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960" y="2245360"/>
            <a:ext cx="10058400" cy="4050792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Healthcare Delivery System In India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National Health Mission (NHM)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National Health policy 2017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Ayushman Bharat – Health and Wellness Centres (HWCs), a step towards accomplishing  Comprehensive Primary Health Care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Launched - April, 2018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1,50,000 centres by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 of Operationalizing 70,000 Ayushman Bharat – Health and Wellness </a:t>
            </a:r>
            <a:r>
              <a:rPr lang="en-US" dirty="0" err="1"/>
              <a:t>Centres</a:t>
            </a:r>
            <a:r>
              <a:rPr lang="en-US" dirty="0"/>
              <a:t> (HWCs) achieved Ahead of Time as on March 2021.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Community Health Officer /Mid Level Health Providers -a new cadre of workforce, a trained non-physician health worker with BSc Nursing/BAMS qualification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u="sng" dirty="0"/>
              <a:t>Rationale</a:t>
            </a:r>
            <a:r>
              <a:rPr lang="en-IN" dirty="0"/>
              <a:t> : </a:t>
            </a:r>
            <a:r>
              <a:rPr lang="en-US" dirty="0"/>
              <a:t>No formal assessment of the HWCs has been carried out till date in the UT of Jammu and Kashmir.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u="sng" dirty="0"/>
              <a:t>Aim</a:t>
            </a:r>
            <a:r>
              <a:rPr lang="en-US" dirty="0"/>
              <a:t>: To find out gaps and challenges in the operational HWCs in district Jammu, JK.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FE381D-FD91-4030-A359-35EC8B1BC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426" y="345242"/>
            <a:ext cx="2469634" cy="224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58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2D52-5A01-4A06-84F1-77383484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87FA7-E39E-494E-AF8B-243465D51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7464552" cy="405079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General Objective</a:t>
            </a:r>
            <a:r>
              <a:rPr lang="en-US" dirty="0"/>
              <a:t>:  </a:t>
            </a:r>
          </a:p>
          <a:p>
            <a:pPr marL="0" indent="0">
              <a:buNone/>
            </a:pPr>
            <a:r>
              <a:rPr lang="en-US" dirty="0"/>
              <a:t>To assess the functioning of HWCs in all blocks of district Jammu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Specific Objectives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assess the status of infrastructure facilities, equipment and manpower of the HWCs as per the guidelines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examine the range of services provided at the Health and wellness </a:t>
            </a:r>
            <a:r>
              <a:rPr lang="en-US" dirty="0" err="1"/>
              <a:t>centres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review the knowledge and practice of the service providers at HWCs.</a:t>
            </a:r>
          </a:p>
          <a:p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795198-71FB-4021-812D-B772E70EE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709" y="523256"/>
            <a:ext cx="2004118" cy="182192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32F10A-28E4-4093-B68B-6872ED5B6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709" y="2596388"/>
            <a:ext cx="2095238" cy="19047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EC1B0CA-D547-48BD-9C2D-0F00AAA1E7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709" y="4551442"/>
            <a:ext cx="2095238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3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82B7A-1A94-4A79-96EC-E5D9B1B9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16CCF-6D19-4027-B50F-E45652411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Study Type: Observational Cross-sectional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Location of Study:  District Jammu, JK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Duration of the study : 3 months (March2021 –May2021)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Sample Size: 54 HWCs- 3 UPHCs, 18 PHCs, 33 SC -HWCs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 Collection Method: Mixed (Primary data-from Facilities, Secondary data-from Govt records)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Data Collection Tools : Questionnaires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Checklists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540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84620-B30F-4280-91C9-8188E9C62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(</a:t>
            </a:r>
            <a:r>
              <a:rPr lang="en-IN" dirty="0" err="1"/>
              <a:t>SampLing</a:t>
            </a:r>
            <a:r>
              <a:rPr lang="en-IN" dirty="0"/>
              <a:t>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8B3B5C7-0E31-4312-8DA0-6FB668F118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431493"/>
              </p:ext>
            </p:extLst>
          </p:nvPr>
        </p:nvGraphicFramePr>
        <p:xfrm>
          <a:off x="660400" y="1249680"/>
          <a:ext cx="10467975" cy="492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96A0BB3-172A-498E-BB44-56BD295397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9865" y="3832860"/>
            <a:ext cx="2012775" cy="20789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909F9F6-5FAC-4968-B605-F7D10A63D1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22640" y="4302737"/>
            <a:ext cx="1493649" cy="186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9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23F0-3CEF-4388-88E3-848DA45F6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RESULTS and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C2572-2180-4CDA-98CA-51471A34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3976"/>
            <a:ext cx="10058400" cy="4550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1800" u="sng" dirty="0"/>
              <a:t>UPHC-HWCS</a:t>
            </a:r>
            <a:r>
              <a:rPr lang="en-IN" sz="1800" dirty="0"/>
              <a:t>: </a:t>
            </a:r>
          </a:p>
          <a:p>
            <a:r>
              <a:rPr lang="en-IN" sz="1800" b="1" dirty="0"/>
              <a:t>Infrastructure</a:t>
            </a:r>
            <a:r>
              <a:rPr lang="en-IN" sz="1800" dirty="0"/>
              <a:t>: Both Facilities - Govt buildings with branding. However, one had adequate no of rooms but inadequate in another.</a:t>
            </a:r>
          </a:p>
          <a:p>
            <a:r>
              <a:rPr lang="en-US" sz="1800" dirty="0"/>
              <a:t>Electricity available + Additional power back up at both Facilities.</a:t>
            </a:r>
          </a:p>
          <a:p>
            <a:r>
              <a:rPr lang="en-US" sz="1800" dirty="0"/>
              <a:t>Functional toilets. However, there is no provision for separate toilets(M&amp;F)</a:t>
            </a:r>
          </a:p>
          <a:p>
            <a:r>
              <a:rPr lang="en-US" sz="1800" dirty="0"/>
              <a:t>Water available but only one facility has 24*7 water availability.</a:t>
            </a:r>
          </a:p>
          <a:p>
            <a:r>
              <a:rPr lang="en-US" sz="1800" dirty="0"/>
              <a:t>The waiting area with seating capacity – in one facility only; other one had no patient waiting area. </a:t>
            </a:r>
          </a:p>
          <a:p>
            <a:r>
              <a:rPr lang="en-US" sz="1800" b="1" dirty="0"/>
              <a:t>Equipment  : </a:t>
            </a:r>
            <a:r>
              <a:rPr lang="en-US" sz="1800" dirty="0"/>
              <a:t>only 51 %-  available at all HWCs; 26 % of the instruments - not available at any of the health centre and 23 %  available at either of the 2 centers. </a:t>
            </a:r>
          </a:p>
          <a:p>
            <a:r>
              <a:rPr lang="en-US" sz="1800" b="1" dirty="0"/>
              <a:t>HR</a:t>
            </a:r>
            <a:r>
              <a:rPr lang="en-US" sz="1800" dirty="0"/>
              <a:t> :Essential criteria of the IPHS guidelines met – Mos, Pharmacist </a:t>
            </a:r>
          </a:p>
          <a:p>
            <a:r>
              <a:rPr lang="en-US" sz="1800" dirty="0"/>
              <a:t>MPHW-F are available more than desired numbers.</a:t>
            </a:r>
          </a:p>
          <a:p>
            <a:r>
              <a:rPr lang="en-US" sz="1800" dirty="0"/>
              <a:t>Staff Nurse, Data Entry Operator, Lab Technician and Group D Workers are available – but essential criteria unmet.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IN" sz="1800" dirty="0"/>
          </a:p>
          <a:p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1531443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F3802D7-AF43-4C0A-AA90-6AC78DDD9E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773182"/>
              </p:ext>
            </p:extLst>
          </p:nvPr>
        </p:nvGraphicFramePr>
        <p:xfrm>
          <a:off x="294640" y="494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7219C46-B3DE-4CE2-B3D8-A4B2B6CF0B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9579647"/>
              </p:ext>
            </p:extLst>
          </p:nvPr>
        </p:nvGraphicFramePr>
        <p:xfrm>
          <a:off x="508000" y="366166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37AFA62-13E9-491C-80C5-A83C908A0D45}"/>
              </a:ext>
            </a:extLst>
          </p:cNvPr>
          <p:cNvSpPr txBox="1"/>
          <p:nvPr/>
        </p:nvSpPr>
        <p:spPr>
          <a:xfrm>
            <a:off x="853440" y="6266365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GRAPH 2: Availability of Human Resource at UPHC-HWC</a:t>
            </a: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577E7C-BF2E-4B23-90B0-0EBB034F4A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02768" y="2903728"/>
            <a:ext cx="5766816" cy="292608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2D814CD-1C8C-474E-908C-61B5C6FCE8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1101497"/>
              </p:ext>
            </p:extLst>
          </p:nvPr>
        </p:nvGraphicFramePr>
        <p:xfrm>
          <a:off x="6332728" y="3068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C87D332B-782E-4AF6-AE22-198B5256C6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5632" y="3046661"/>
            <a:ext cx="5766816" cy="278892"/>
          </a:xfrm>
          <a:prstGeom prst="rect">
            <a:avLst/>
          </a:prstGeom>
        </p:spPr>
      </p:pic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1974EB7-1FA6-4F41-A865-289FB2B3F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1938869"/>
              </p:ext>
            </p:extLst>
          </p:nvPr>
        </p:nvGraphicFramePr>
        <p:xfrm>
          <a:off x="6543040" y="359241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AD3C1C9-C695-4B02-9D40-D721CF4B1B85}"/>
              </a:ext>
            </a:extLst>
          </p:cNvPr>
          <p:cNvSpPr txBox="1"/>
          <p:nvPr/>
        </p:nvSpPr>
        <p:spPr>
          <a:xfrm>
            <a:off x="7543800" y="6197115"/>
            <a:ext cx="62484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Graph 4: Assessment of HR at SC-HWCs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8265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3EEFC-C127-4755-A431-EB6E54FE1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60" y="274320"/>
            <a:ext cx="10515600" cy="629920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Other posts- Heath Assistant-Male, Health Assistant Female/LSV, Cold Chain &amp; Vaccine Logistic Assistant and Sanitary worker cum watchman -not filled at any of the centre.</a:t>
            </a:r>
          </a:p>
          <a:p>
            <a:r>
              <a:rPr lang="en-US" sz="1800" dirty="0"/>
              <a:t>Basic OPD service, in two shifts is available at 100 percent of </a:t>
            </a:r>
            <a:r>
              <a:rPr lang="en-US" sz="1800" dirty="0" err="1"/>
              <a:t>centres</a:t>
            </a:r>
            <a:r>
              <a:rPr lang="en-US" sz="1800" dirty="0"/>
              <a:t>. However, there is no additional staff employed for two shifts. </a:t>
            </a:r>
          </a:p>
          <a:p>
            <a:r>
              <a:rPr lang="en-US" sz="1800" dirty="0"/>
              <a:t>Basic Lab Diagnosis, Immunization, drugs and contraceptives services are provided at both </a:t>
            </a:r>
            <a:r>
              <a:rPr lang="en-US" sz="1800" dirty="0" err="1"/>
              <a:t>centres</a:t>
            </a:r>
            <a:r>
              <a:rPr lang="en-US" sz="1800" dirty="0"/>
              <a:t>. </a:t>
            </a:r>
          </a:p>
          <a:p>
            <a:r>
              <a:rPr lang="en-US" sz="1800" dirty="0"/>
              <a:t>But Anti-Rabies Vaccination, a must at UPHCs, is not given at any of the centre. </a:t>
            </a:r>
          </a:p>
          <a:p>
            <a:r>
              <a:rPr lang="en-US" sz="1800" dirty="0"/>
              <a:t>Screening for NCDs – HT, Diabetes but screening of cancers-breast, cervical and oral cancers have not been started at any of the HWC. </a:t>
            </a:r>
          </a:p>
          <a:p>
            <a:r>
              <a:rPr lang="en-US" sz="1800" dirty="0"/>
              <a:t>counselling for health promotion and prevention is also carried out at these sessions.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PHC-HWCS</a:t>
            </a:r>
          </a:p>
          <a:p>
            <a:r>
              <a:rPr lang="en-US" sz="1800" dirty="0"/>
              <a:t>Medical Officers –adequate at all </a:t>
            </a:r>
            <a:r>
              <a:rPr lang="en-US" sz="1800" dirty="0" err="1"/>
              <a:t>centres</a:t>
            </a:r>
            <a:r>
              <a:rPr lang="en-US" sz="1800" dirty="0"/>
              <a:t>. The number Health workers females exceed the limit of essential. </a:t>
            </a:r>
          </a:p>
          <a:p>
            <a:r>
              <a:rPr lang="en-US" sz="1800" dirty="0"/>
              <a:t>severe lack of Staff Nurses -just 27.77 % of essential criteria and Health worker only 44.44% the Safai Karmchari –data NA on the HWC portal records and 153 ASHAs</a:t>
            </a:r>
          </a:p>
          <a:p>
            <a:pPr marL="0" indent="0">
              <a:buNone/>
            </a:pPr>
            <a:r>
              <a:rPr lang="en-US" sz="1800" u="sng" dirty="0"/>
              <a:t>SC-HWCs</a:t>
            </a:r>
          </a:p>
          <a:p>
            <a:r>
              <a:rPr lang="en-US" sz="1800" dirty="0"/>
              <a:t>MLHPs are adequate- 1 at every centre.</a:t>
            </a:r>
          </a:p>
          <a:p>
            <a:r>
              <a:rPr lang="en-US" sz="1800" dirty="0"/>
              <a:t> MPHW-Female again exceed  but lack of Health worker -male (15.15 %) of recommended number. </a:t>
            </a:r>
          </a:p>
          <a:p>
            <a:r>
              <a:rPr lang="en-US" sz="1800" dirty="0"/>
              <a:t>127 ASHAs and Safai Karmchari- data NA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173039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94CB4-7AB2-4A93-ADBE-4D0662B81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00D3C-EEFC-4338-AB91-89FB021A0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3984752"/>
          </a:xfrm>
        </p:spPr>
        <p:txBody>
          <a:bodyPr/>
          <a:lstStyle/>
          <a:p>
            <a:r>
              <a:rPr lang="en-IN" dirty="0"/>
              <a:t>To strengthen the existing HWCs, focus on the Human Resource- major challenge observed from the findings.</a:t>
            </a:r>
          </a:p>
          <a:p>
            <a:r>
              <a:rPr lang="en-IN" dirty="0"/>
              <a:t>Especially the recruitment of more staff nurses at the facilities</a:t>
            </a:r>
          </a:p>
          <a:p>
            <a:r>
              <a:rPr lang="en-IN" dirty="0"/>
              <a:t>Recruitment of more Group D workers would enable the Health Worker females to focus on their own work.</a:t>
            </a:r>
          </a:p>
          <a:p>
            <a:r>
              <a:rPr lang="en-IN" dirty="0"/>
              <a:t>Incorporation of all services would increase the utilization of facilities.</a:t>
            </a:r>
          </a:p>
          <a:p>
            <a:r>
              <a:rPr lang="en-IN" dirty="0"/>
              <a:t>New rooms should be constructed at facilities which lack the adequate space for better performance of these </a:t>
            </a:r>
            <a:r>
              <a:rPr lang="en-IN" dirty="0" err="1"/>
              <a:t>centers</a:t>
            </a:r>
            <a:r>
              <a:rPr lang="en-IN" dirty="0"/>
              <a:t>.</a:t>
            </a:r>
          </a:p>
          <a:p>
            <a:r>
              <a:rPr lang="en-IN" dirty="0"/>
              <a:t>Basic Labour facilities at the centres with training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7917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836</TotalTime>
  <Words>1705</Words>
  <Application>Microsoft Office PowerPoint</Application>
  <PresentationFormat>Widescreen</PresentationFormat>
  <Paragraphs>110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Bahnschrift SemiCondensed</vt:lpstr>
      <vt:lpstr>Calibri</vt:lpstr>
      <vt:lpstr>Rockwell</vt:lpstr>
      <vt:lpstr>Rockwell Condensed</vt:lpstr>
      <vt:lpstr>Symbol</vt:lpstr>
      <vt:lpstr>Times New Roman</vt:lpstr>
      <vt:lpstr>TimesNewRomanPSMT</vt:lpstr>
      <vt:lpstr>Wingdings</vt:lpstr>
      <vt:lpstr>Wood Type</vt:lpstr>
      <vt:lpstr>An Assessment study of functioning of Health and Wellness Centres in district Jammu, UT of J&amp;K.</vt:lpstr>
      <vt:lpstr>INTRODUCTION</vt:lpstr>
      <vt:lpstr>OBJECTIVES</vt:lpstr>
      <vt:lpstr>METHODOLOGY</vt:lpstr>
      <vt:lpstr>(SampLing)</vt:lpstr>
      <vt:lpstr>RESULTS and FINDINGS</vt:lpstr>
      <vt:lpstr>PowerPoint Presentation</vt:lpstr>
      <vt:lpstr>PowerPoint Presentation</vt:lpstr>
      <vt:lpstr>Recommendation</vt:lpstr>
      <vt:lpstr>LIMITATIONS</vt:lpstr>
      <vt:lpstr>References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Assessment study of functioning of Health and Wellness Centres in district Jammu, UT of JK</dc:title>
  <dc:creator>Neha Lakshman</dc:creator>
  <cp:lastModifiedBy>Neha Lakshman</cp:lastModifiedBy>
  <cp:revision>90</cp:revision>
  <dcterms:created xsi:type="dcterms:W3CDTF">2021-06-11T03:56:01Z</dcterms:created>
  <dcterms:modified xsi:type="dcterms:W3CDTF">2021-06-24T12:48:48Z</dcterms:modified>
</cp:coreProperties>
</file>