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75" r:id="rId5"/>
    <p:sldId id="274" r:id="rId6"/>
    <p:sldId id="258" r:id="rId7"/>
    <p:sldId id="259" r:id="rId8"/>
    <p:sldId id="261" r:id="rId9"/>
    <p:sldId id="266" r:id="rId10"/>
    <p:sldId id="263" r:id="rId11"/>
    <p:sldId id="268" r:id="rId12"/>
    <p:sldId id="269" r:id="rId13"/>
    <p:sldId id="278" r:id="rId14"/>
    <p:sldId id="272" r:id="rId15"/>
    <p:sldId id="27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2" autoAdjust="0"/>
    <p:restoredTop sz="94660"/>
  </p:normalViewPr>
  <p:slideViewPr>
    <p:cSldViewPr snapToGrid="0" showGuides="1">
      <p:cViewPr varScale="1">
        <p:scale>
          <a:sx n="63" d="100"/>
          <a:sy n="63" d="100"/>
        </p:scale>
        <p:origin x="580" y="64"/>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Rekha%20Grover\Downloads\Teleconsultation%20satisfaction%20in%20patients%20during%20Covid-19%20pandemic%20%20(Response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Rekha%20Grover\Downloads\Teleconsultation%20satisfaction%20in%20patients%20during%20Covid-19%20pandemic%20%20(Response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Rekha%20Grover\Downloads\Teleconsultation%20satisfaction%20in%20patients%20during%20Covid-19%20pandemic%20%20(Response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Rekha%20Grover\Downloads\Teleconsultation%20satisfaction%20in%20patients%20during%20Covid-19%20pandemic%20%20(Responses).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dLbl>
              <c:idx val="0"/>
              <c:tx>
                <c:rich>
                  <a:bodyPr/>
                  <a:lstStyle/>
                  <a:p>
                    <a:fld id="{36C307FD-D6A5-4688-A43E-B01FC564A45B}" type="CELLRANGE">
                      <a:rPr lang="en-IN"/>
                      <a:pPr/>
                      <a:t>[CELLRANGE]</a:t>
                    </a:fld>
                    <a:r>
                      <a:rPr lang="en-IN" baseline="0"/>
                      <a:t>, </a:t>
                    </a:r>
                    <a:fld id="{F9BA79E6-84C9-42C3-9774-DE6C513FEC4D}" type="VALUE">
                      <a:rPr lang="en-IN" baseline="0"/>
                      <a:pPr/>
                      <a:t>[VALUE]</a:t>
                    </a:fld>
                    <a:endParaRPr lang="en-IN" baseline="0"/>
                  </a:p>
                </c:rich>
              </c:tx>
              <c:showLegendKey val="0"/>
              <c:showVal val="1"/>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0-FED8-407F-9288-38C65F469737}"/>
                </c:ext>
              </c:extLst>
            </c:dLbl>
            <c:dLbl>
              <c:idx val="1"/>
              <c:tx>
                <c:rich>
                  <a:bodyPr/>
                  <a:lstStyle/>
                  <a:p>
                    <a:fld id="{1E08850C-18B5-4ACF-A157-DDB7F3953020}" type="CELLRANGE">
                      <a:rPr lang="en-IN"/>
                      <a:pPr/>
                      <a:t>[CELLRANGE]</a:t>
                    </a:fld>
                    <a:r>
                      <a:rPr lang="en-IN" baseline="0"/>
                      <a:t>, </a:t>
                    </a:r>
                    <a:fld id="{B733E926-5693-418B-B4CB-EA2776D018A5}" type="VALUE">
                      <a:rPr lang="en-IN" baseline="0"/>
                      <a:pPr/>
                      <a:t>[VALUE]</a:t>
                    </a:fld>
                    <a:endParaRPr lang="en-IN" baseline="0"/>
                  </a:p>
                </c:rich>
              </c:tx>
              <c:showLegendKey val="0"/>
              <c:showVal val="1"/>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FED8-407F-9288-38C65F469737}"/>
                </c:ext>
              </c:extLst>
            </c:dLbl>
            <c:dLbl>
              <c:idx val="2"/>
              <c:tx>
                <c:rich>
                  <a:bodyPr/>
                  <a:lstStyle/>
                  <a:p>
                    <a:fld id="{DA3AF869-F111-4C3D-8860-B4ADFD762379}" type="CELLRANGE">
                      <a:rPr lang="en-IN"/>
                      <a:pPr/>
                      <a:t>[CELLRANGE]</a:t>
                    </a:fld>
                    <a:r>
                      <a:rPr lang="en-IN" baseline="0"/>
                      <a:t>, </a:t>
                    </a:r>
                    <a:fld id="{A6EF0017-16E2-47D4-AF3B-CF0ABE288EBE}" type="VALUE">
                      <a:rPr lang="en-IN" baseline="0"/>
                      <a:pPr/>
                      <a:t>[VALUE]</a:t>
                    </a:fld>
                    <a:endParaRPr lang="en-IN" baseline="0"/>
                  </a:p>
                </c:rich>
              </c:tx>
              <c:showLegendKey val="0"/>
              <c:showVal val="1"/>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FED8-407F-9288-38C65F469737}"/>
                </c:ext>
              </c:extLst>
            </c:dLbl>
            <c:dLbl>
              <c:idx val="3"/>
              <c:tx>
                <c:rich>
                  <a:bodyPr/>
                  <a:lstStyle/>
                  <a:p>
                    <a:fld id="{E510DD1D-8175-496C-8FB3-D5E2DCC191A8}" type="CELLRANGE">
                      <a:rPr lang="en-IN"/>
                      <a:pPr/>
                      <a:t>[CELLRANGE]</a:t>
                    </a:fld>
                    <a:r>
                      <a:rPr lang="en-IN" baseline="0"/>
                      <a:t>, </a:t>
                    </a:r>
                    <a:fld id="{19CD223A-1A14-4F92-AF16-FD30C3D20965}" type="VALUE">
                      <a:rPr lang="en-IN" baseline="0"/>
                      <a:pPr/>
                      <a:t>[VALUE]</a:t>
                    </a:fld>
                    <a:endParaRPr lang="en-IN" baseline="0"/>
                  </a:p>
                </c:rich>
              </c:tx>
              <c:showLegendKey val="0"/>
              <c:showVal val="1"/>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FED8-407F-9288-38C65F469737}"/>
                </c:ext>
              </c:extLst>
            </c:dLbl>
            <c:dLbl>
              <c:idx val="4"/>
              <c:tx>
                <c:rich>
                  <a:bodyPr/>
                  <a:lstStyle/>
                  <a:p>
                    <a:fld id="{F75D1A00-DF9A-47A9-972D-1DA1CD3AD6EC}" type="CELLRANGE">
                      <a:rPr lang="en-IN"/>
                      <a:pPr/>
                      <a:t>[CELLRANGE]</a:t>
                    </a:fld>
                    <a:r>
                      <a:rPr lang="en-IN" baseline="0"/>
                      <a:t>, </a:t>
                    </a:r>
                    <a:fld id="{C2002C4A-E689-4B8B-A151-480620116A6A}" type="VALUE">
                      <a:rPr lang="en-IN" baseline="0"/>
                      <a:pPr/>
                      <a:t>[VALUE]</a:t>
                    </a:fld>
                    <a:endParaRPr lang="en-IN" baseline="0"/>
                  </a:p>
                </c:rich>
              </c:tx>
              <c:showLegendKey val="0"/>
              <c:showVal val="1"/>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FED8-407F-9288-38C65F469737}"/>
                </c:ext>
              </c:extLst>
            </c:dLbl>
            <c:dLbl>
              <c:idx val="5"/>
              <c:tx>
                <c:rich>
                  <a:bodyPr/>
                  <a:lstStyle/>
                  <a:p>
                    <a:fld id="{811F5CE8-E5FF-43B4-9370-01E470E64299}" type="CELLRANGE">
                      <a:rPr lang="en-IN"/>
                      <a:pPr/>
                      <a:t>[CELLRANGE]</a:t>
                    </a:fld>
                    <a:r>
                      <a:rPr lang="en-IN" baseline="0"/>
                      <a:t>, </a:t>
                    </a:r>
                    <a:fld id="{0237923D-E714-48F9-AC10-297AB5CE0BC1}" type="VALUE">
                      <a:rPr lang="en-IN" baseline="0"/>
                      <a:pPr/>
                      <a:t>[VALUE]</a:t>
                    </a:fld>
                    <a:endParaRPr lang="en-IN" baseline="0"/>
                  </a:p>
                </c:rich>
              </c:tx>
              <c:showLegendKey val="0"/>
              <c:showVal val="1"/>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FED8-407F-9288-38C65F469737}"/>
                </c:ext>
              </c:extLst>
            </c:dLbl>
            <c:dLbl>
              <c:idx val="6"/>
              <c:tx>
                <c:rich>
                  <a:bodyPr/>
                  <a:lstStyle/>
                  <a:p>
                    <a:fld id="{4A002D10-A75F-4E1B-9368-87133E5E8952}" type="CELLRANGE">
                      <a:rPr lang="en-IN"/>
                      <a:pPr/>
                      <a:t>[CELLRANGE]</a:t>
                    </a:fld>
                    <a:r>
                      <a:rPr lang="en-IN" baseline="0"/>
                      <a:t>, </a:t>
                    </a:r>
                    <a:fld id="{6A2EC02E-849C-4A31-AD9A-7679C6DDDF17}" type="VALUE">
                      <a:rPr lang="en-IN" baseline="0"/>
                      <a:pPr/>
                      <a:t>[VALUE]</a:t>
                    </a:fld>
                    <a:endParaRPr lang="en-IN" baseline="0"/>
                  </a:p>
                </c:rich>
              </c:tx>
              <c:showLegendKey val="0"/>
              <c:showVal val="1"/>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FED8-407F-9288-38C65F46973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Sheet4!$C$15:$C$21</c:f>
              <c:strCache>
                <c:ptCount val="7"/>
                <c:pt idx="0">
                  <c:v>Able to get treatment w/o going to hospital or clinic</c:v>
                </c:pt>
                <c:pt idx="1">
                  <c:v>Less travelling time</c:v>
                </c:pt>
                <c:pt idx="2">
                  <c:v>Less waiting time</c:v>
                </c:pt>
                <c:pt idx="3">
                  <c:v>Less cost</c:v>
                </c:pt>
                <c:pt idx="4">
                  <c:v>Meet your need in less time</c:v>
                </c:pt>
                <c:pt idx="5">
                  <c:v>Safety</c:v>
                </c:pt>
                <c:pt idx="6">
                  <c:v>More access to healthcare services</c:v>
                </c:pt>
              </c:strCache>
            </c:strRef>
          </c:cat>
          <c:val>
            <c:numRef>
              <c:f>Sheet4!$D$15:$D$21</c:f>
              <c:numCache>
                <c:formatCode>General</c:formatCode>
                <c:ptCount val="7"/>
                <c:pt idx="0">
                  <c:v>90</c:v>
                </c:pt>
                <c:pt idx="1">
                  <c:v>63</c:v>
                </c:pt>
                <c:pt idx="2">
                  <c:v>57</c:v>
                </c:pt>
                <c:pt idx="3">
                  <c:v>27</c:v>
                </c:pt>
                <c:pt idx="4">
                  <c:v>33</c:v>
                </c:pt>
                <c:pt idx="5">
                  <c:v>67</c:v>
                </c:pt>
                <c:pt idx="6">
                  <c:v>21</c:v>
                </c:pt>
              </c:numCache>
            </c:numRef>
          </c:val>
          <c:extLst>
            <c:ext xmlns:c15="http://schemas.microsoft.com/office/drawing/2012/chart" uri="{02D57815-91ED-43cb-92C2-25804820EDAC}">
              <c15:datalabelsRange>
                <c15:f>Sheet4!$E$15:$E$21</c15:f>
                <c15:dlblRangeCache>
                  <c:ptCount val="7"/>
                  <c:pt idx="0">
                    <c:v>84.9%</c:v>
                  </c:pt>
                  <c:pt idx="1">
                    <c:v>59.4%</c:v>
                  </c:pt>
                  <c:pt idx="2">
                    <c:v>53.8%</c:v>
                  </c:pt>
                  <c:pt idx="3">
                    <c:v>25.0%</c:v>
                  </c:pt>
                  <c:pt idx="4">
                    <c:v>31.0%</c:v>
                  </c:pt>
                  <c:pt idx="5">
                    <c:v>63.2%</c:v>
                  </c:pt>
                  <c:pt idx="6">
                    <c:v>19.8%</c:v>
                  </c:pt>
                </c15:dlblRangeCache>
              </c15:datalabelsRange>
            </c:ext>
            <c:ext xmlns:c16="http://schemas.microsoft.com/office/drawing/2014/chart" uri="{C3380CC4-5D6E-409C-BE32-E72D297353CC}">
              <c16:uniqueId val="{00000007-FED8-407F-9288-38C65F469737}"/>
            </c:ext>
          </c:extLst>
        </c:ser>
        <c:dLbls>
          <c:showLegendKey val="0"/>
          <c:showVal val="0"/>
          <c:showCatName val="0"/>
          <c:showSerName val="0"/>
          <c:showPercent val="0"/>
          <c:showBubbleSize val="0"/>
        </c:dLbls>
        <c:gapWidth val="182"/>
        <c:axId val="1216910511"/>
        <c:axId val="1216902191"/>
      </c:barChart>
      <c:catAx>
        <c:axId val="1216910511"/>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16902191"/>
        <c:crosses val="autoZero"/>
        <c:auto val="1"/>
        <c:lblAlgn val="ctr"/>
        <c:lblOffset val="100"/>
        <c:noMultiLvlLbl val="0"/>
      </c:catAx>
      <c:valAx>
        <c:axId val="1216902191"/>
        <c:scaling>
          <c:orientation val="minMax"/>
        </c:scaling>
        <c:delete val="0"/>
        <c:axPos val="t"/>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1691051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accent1"/>
      </a:solid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c:spPr>
            <c:extLst>
              <c:ext xmlns:c16="http://schemas.microsoft.com/office/drawing/2014/chart" uri="{C3380CC4-5D6E-409C-BE32-E72D297353CC}">
                <c16:uniqueId val="{00000001-867E-4559-BDE2-8F07CA8B9211}"/>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c:spPr>
            <c:extLst>
              <c:ext xmlns:c16="http://schemas.microsoft.com/office/drawing/2014/chart" uri="{C3380CC4-5D6E-409C-BE32-E72D297353CC}">
                <c16:uniqueId val="{00000003-867E-4559-BDE2-8F07CA8B9211}"/>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c:spPr>
            <c:extLst>
              <c:ext xmlns:c16="http://schemas.microsoft.com/office/drawing/2014/chart" uri="{C3380CC4-5D6E-409C-BE32-E72D297353CC}">
                <c16:uniqueId val="{00000005-867E-4559-BDE2-8F07CA8B9211}"/>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Sheet4!$D$46:$D$48</c:f>
              <c:strCache>
                <c:ptCount val="3"/>
                <c:pt idx="0">
                  <c:v>Yes</c:v>
                </c:pt>
                <c:pt idx="1">
                  <c:v>No</c:v>
                </c:pt>
                <c:pt idx="2">
                  <c:v>May be</c:v>
                </c:pt>
              </c:strCache>
            </c:strRef>
          </c:cat>
          <c:val>
            <c:numRef>
              <c:f>Sheet4!$E$46:$E$48</c:f>
              <c:numCache>
                <c:formatCode>0.0%</c:formatCode>
                <c:ptCount val="3"/>
                <c:pt idx="0">
                  <c:v>0.434</c:v>
                </c:pt>
                <c:pt idx="1">
                  <c:v>0.14199999999999999</c:v>
                </c:pt>
                <c:pt idx="2">
                  <c:v>0.42499999999999999</c:v>
                </c:pt>
              </c:numCache>
            </c:numRef>
          </c:val>
          <c:extLst>
            <c:ext xmlns:c16="http://schemas.microsoft.com/office/drawing/2014/chart" uri="{C3380CC4-5D6E-409C-BE32-E72D297353CC}">
              <c16:uniqueId val="{00000006-867E-4559-BDE2-8F07CA8B9211}"/>
            </c:ext>
          </c:extLst>
        </c:ser>
        <c:dLbls>
          <c:dLblPos val="ctr"/>
          <c:showLegendKey val="0"/>
          <c:showVal val="0"/>
          <c:showCatName val="0"/>
          <c:showSerName val="0"/>
          <c:showPercent val="1"/>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accent1"/>
      </a:solid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9.2636824506525731E-2"/>
          <c:y val="0"/>
          <c:w val="0.90736319250416275"/>
          <c:h val="0.76548296327823895"/>
        </c:manualLayout>
      </c:layout>
      <c:pie3DChart>
        <c:varyColors val="1"/>
        <c:ser>
          <c:idx val="0"/>
          <c:order val="0"/>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extLst>
              <c:ext xmlns:c16="http://schemas.microsoft.com/office/drawing/2014/chart" uri="{C3380CC4-5D6E-409C-BE32-E72D297353CC}">
                <c16:uniqueId val="{00000001-2FA7-4E43-8F9E-3A68FD43271C}"/>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extLst>
              <c:ext xmlns:c16="http://schemas.microsoft.com/office/drawing/2014/chart" uri="{C3380CC4-5D6E-409C-BE32-E72D297353CC}">
                <c16:uniqueId val="{00000003-2FA7-4E43-8F9E-3A68FD43271C}"/>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sp3d/>
            </c:spPr>
            <c:extLst>
              <c:ext xmlns:c16="http://schemas.microsoft.com/office/drawing/2014/chart" uri="{C3380CC4-5D6E-409C-BE32-E72D297353CC}">
                <c16:uniqueId val="{00000005-2FA7-4E43-8F9E-3A68FD43271C}"/>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Sheet4!$C$58:$C$60</c:f>
              <c:strCache>
                <c:ptCount val="3"/>
                <c:pt idx="0">
                  <c:v>Yes, they are comparable</c:v>
                </c:pt>
                <c:pt idx="1">
                  <c:v>No, teleconsultation is good services</c:v>
                </c:pt>
                <c:pt idx="2">
                  <c:v>No, teleconsultation can never have same quality as face-to-face consultation </c:v>
                </c:pt>
              </c:strCache>
            </c:strRef>
          </c:cat>
          <c:val>
            <c:numRef>
              <c:f>Sheet4!$D$58:$D$60</c:f>
              <c:numCache>
                <c:formatCode>0.0%</c:formatCode>
                <c:ptCount val="3"/>
                <c:pt idx="0">
                  <c:v>0.219</c:v>
                </c:pt>
                <c:pt idx="1">
                  <c:v>0.248</c:v>
                </c:pt>
                <c:pt idx="2">
                  <c:v>0.53300000000000003</c:v>
                </c:pt>
              </c:numCache>
            </c:numRef>
          </c:val>
          <c:extLst>
            <c:ext xmlns:c16="http://schemas.microsoft.com/office/drawing/2014/chart" uri="{C3380CC4-5D6E-409C-BE32-E72D297353CC}">
              <c16:uniqueId val="{00000006-2FA7-4E43-8F9E-3A68FD43271C}"/>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accent1"/>
      </a:solid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dLbl>
              <c:idx val="0"/>
              <c:tx>
                <c:rich>
                  <a:bodyPr/>
                  <a:lstStyle/>
                  <a:p>
                    <a:fld id="{49A69127-C1CF-4007-A21E-E5691D347FC7}" type="CELLRANGE">
                      <a:rPr lang="en-IN"/>
                      <a:pPr/>
                      <a:t>[CELLRANGE]</a:t>
                    </a:fld>
                    <a:r>
                      <a:rPr lang="en-IN" baseline="0"/>
                      <a:t>, </a:t>
                    </a:r>
                    <a:fld id="{DF7A8CA0-BC74-48C5-9B65-963CA4917986}" type="VALUE">
                      <a:rPr lang="en-IN" baseline="0"/>
                      <a:pPr/>
                      <a:t>[VALUE]</a:t>
                    </a:fld>
                    <a:endParaRPr lang="en-IN" baseline="0"/>
                  </a:p>
                </c:rich>
              </c:tx>
              <c:showLegendKey val="0"/>
              <c:showVal val="1"/>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0-715D-4603-87DA-813A701E060A}"/>
                </c:ext>
              </c:extLst>
            </c:dLbl>
            <c:dLbl>
              <c:idx val="1"/>
              <c:tx>
                <c:rich>
                  <a:bodyPr/>
                  <a:lstStyle/>
                  <a:p>
                    <a:fld id="{CEC022AC-24AD-412B-8EDB-E5826BF03913}" type="CELLRANGE">
                      <a:rPr lang="en-IN"/>
                      <a:pPr/>
                      <a:t>[CELLRANGE]</a:t>
                    </a:fld>
                    <a:r>
                      <a:rPr lang="en-IN" baseline="0"/>
                      <a:t>, </a:t>
                    </a:r>
                    <a:fld id="{836F9D15-4A62-4408-A870-A92071B58008}" type="VALUE">
                      <a:rPr lang="en-IN" baseline="0"/>
                      <a:pPr/>
                      <a:t>[VALUE]</a:t>
                    </a:fld>
                    <a:endParaRPr lang="en-IN" baseline="0"/>
                  </a:p>
                </c:rich>
              </c:tx>
              <c:showLegendKey val="0"/>
              <c:showVal val="1"/>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715D-4603-87DA-813A701E060A}"/>
                </c:ext>
              </c:extLst>
            </c:dLbl>
            <c:dLbl>
              <c:idx val="2"/>
              <c:tx>
                <c:rich>
                  <a:bodyPr/>
                  <a:lstStyle/>
                  <a:p>
                    <a:fld id="{FF272B1F-7D40-4BDF-BD5E-DD1F20FDA766}" type="CELLRANGE">
                      <a:rPr lang="en-IN"/>
                      <a:pPr/>
                      <a:t>[CELLRANGE]</a:t>
                    </a:fld>
                    <a:r>
                      <a:rPr lang="en-IN" baseline="0"/>
                      <a:t>, </a:t>
                    </a:r>
                    <a:fld id="{BD277F4C-C46F-460B-9551-F81AFA3B805E}" type="VALUE">
                      <a:rPr lang="en-IN" baseline="0"/>
                      <a:pPr/>
                      <a:t>[VALUE]</a:t>
                    </a:fld>
                    <a:endParaRPr lang="en-IN" baseline="0"/>
                  </a:p>
                </c:rich>
              </c:tx>
              <c:showLegendKey val="0"/>
              <c:showVal val="1"/>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715D-4603-87DA-813A701E060A}"/>
                </c:ext>
              </c:extLst>
            </c:dLbl>
            <c:dLbl>
              <c:idx val="3"/>
              <c:tx>
                <c:rich>
                  <a:bodyPr/>
                  <a:lstStyle/>
                  <a:p>
                    <a:fld id="{BF310DC0-FB74-47DE-BDB3-15B1026CBCCE}" type="CELLRANGE">
                      <a:rPr lang="en-IN"/>
                      <a:pPr/>
                      <a:t>[CELLRANGE]</a:t>
                    </a:fld>
                    <a:r>
                      <a:rPr lang="en-IN" baseline="0"/>
                      <a:t>, </a:t>
                    </a:r>
                    <a:fld id="{06B8DB56-2DFA-4025-9CFA-CD83B9267E20}" type="VALUE">
                      <a:rPr lang="en-IN" baseline="0"/>
                      <a:pPr/>
                      <a:t>[VALUE]</a:t>
                    </a:fld>
                    <a:endParaRPr lang="en-IN" baseline="0"/>
                  </a:p>
                </c:rich>
              </c:tx>
              <c:showLegendKey val="0"/>
              <c:showVal val="1"/>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715D-4603-87DA-813A701E060A}"/>
                </c:ext>
              </c:extLst>
            </c:dLbl>
            <c:dLbl>
              <c:idx val="4"/>
              <c:tx>
                <c:rich>
                  <a:bodyPr/>
                  <a:lstStyle/>
                  <a:p>
                    <a:fld id="{3542A133-7152-4CED-A794-E822A1BB45E8}" type="CELLRANGE">
                      <a:rPr lang="en-IN"/>
                      <a:pPr/>
                      <a:t>[CELLRANGE]</a:t>
                    </a:fld>
                    <a:r>
                      <a:rPr lang="en-IN" baseline="0"/>
                      <a:t>, </a:t>
                    </a:r>
                    <a:fld id="{4C24634F-9C9E-452E-B25B-061A1D2F65D6}" type="VALUE">
                      <a:rPr lang="en-IN" baseline="0"/>
                      <a:pPr/>
                      <a:t>[VALUE]</a:t>
                    </a:fld>
                    <a:endParaRPr lang="en-IN" baseline="0"/>
                  </a:p>
                </c:rich>
              </c:tx>
              <c:showLegendKey val="0"/>
              <c:showVal val="1"/>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715D-4603-87DA-813A701E060A}"/>
                </c:ext>
              </c:extLst>
            </c:dLbl>
            <c:dLbl>
              <c:idx val="5"/>
              <c:tx>
                <c:rich>
                  <a:bodyPr/>
                  <a:lstStyle/>
                  <a:p>
                    <a:fld id="{6076BDA1-6D90-404A-BAD7-99D7695EF4BF}" type="CELLRANGE">
                      <a:rPr lang="en-IN"/>
                      <a:pPr/>
                      <a:t>[CELLRANGE]</a:t>
                    </a:fld>
                    <a:r>
                      <a:rPr lang="en-IN" baseline="0"/>
                      <a:t>, </a:t>
                    </a:r>
                    <a:fld id="{96373068-F372-4673-8C3D-E8646185F632}" type="VALUE">
                      <a:rPr lang="en-IN" baseline="0"/>
                      <a:pPr/>
                      <a:t>[VALUE]</a:t>
                    </a:fld>
                    <a:endParaRPr lang="en-IN" baseline="0"/>
                  </a:p>
                </c:rich>
              </c:tx>
              <c:showLegendKey val="0"/>
              <c:showVal val="1"/>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715D-4603-87DA-813A701E060A}"/>
                </c:ext>
              </c:extLst>
            </c:dLbl>
            <c:dLbl>
              <c:idx val="6"/>
              <c:tx>
                <c:rich>
                  <a:bodyPr/>
                  <a:lstStyle/>
                  <a:p>
                    <a:fld id="{7FA6FE72-7D9E-4C50-BDDF-A6229E19FA51}" type="CELLRANGE">
                      <a:rPr lang="en-IN"/>
                      <a:pPr/>
                      <a:t>[CELLRANGE]</a:t>
                    </a:fld>
                    <a:r>
                      <a:rPr lang="en-IN" baseline="0"/>
                      <a:t>, </a:t>
                    </a:r>
                    <a:fld id="{FF672689-9B16-4505-90DB-8A70FEF2BDD3}" type="VALUE">
                      <a:rPr lang="en-IN" baseline="0"/>
                      <a:pPr/>
                      <a:t>[VALUE]</a:t>
                    </a:fld>
                    <a:endParaRPr lang="en-IN" baseline="0"/>
                  </a:p>
                </c:rich>
              </c:tx>
              <c:showLegendKey val="0"/>
              <c:showVal val="1"/>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715D-4603-87DA-813A701E060A}"/>
                </c:ext>
              </c:extLst>
            </c:dLbl>
            <c:dLbl>
              <c:idx val="7"/>
              <c:tx>
                <c:rich>
                  <a:bodyPr/>
                  <a:lstStyle/>
                  <a:p>
                    <a:fld id="{17F77B70-2E9D-4354-8962-6D6BF3E96EA5}" type="VALUE">
                      <a:rPr lang="en-US"/>
                      <a:pPr/>
                      <a:t>[VALUE]</a:t>
                    </a:fld>
                    <a:endParaRPr lang="en-IN"/>
                  </a:p>
                </c:rich>
              </c:tx>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7-715D-4603-87DA-813A701E060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Sheet4!$C$3:$C$10</c:f>
              <c:strCache>
                <c:ptCount val="8"/>
                <c:pt idx="0">
                  <c:v>Internet issue</c:v>
                </c:pt>
                <c:pt idx="1">
                  <c:v>Poor Interaction quality (Talking, hearing, able to express)</c:v>
                </c:pt>
                <c:pt idx="2">
                  <c:v>Trust issue on doctor</c:v>
                </c:pt>
                <c:pt idx="3">
                  <c:v>System Error</c:v>
                </c:pt>
                <c:pt idx="4">
                  <c:v>Not comfortable in Communication</c:v>
                </c:pt>
                <c:pt idx="5">
                  <c:v>Less time with doctor</c:v>
                </c:pt>
                <c:pt idx="6">
                  <c:v>Difficult to use</c:v>
                </c:pt>
                <c:pt idx="7">
                  <c:v>Others</c:v>
                </c:pt>
              </c:strCache>
            </c:strRef>
          </c:cat>
          <c:val>
            <c:numRef>
              <c:f>Sheet4!$D$3:$D$10</c:f>
              <c:numCache>
                <c:formatCode>General</c:formatCode>
                <c:ptCount val="8"/>
                <c:pt idx="0">
                  <c:v>35</c:v>
                </c:pt>
                <c:pt idx="1">
                  <c:v>43</c:v>
                </c:pt>
                <c:pt idx="2">
                  <c:v>18</c:v>
                </c:pt>
                <c:pt idx="3">
                  <c:v>16</c:v>
                </c:pt>
                <c:pt idx="4">
                  <c:v>18</c:v>
                </c:pt>
                <c:pt idx="5">
                  <c:v>44</c:v>
                </c:pt>
                <c:pt idx="6">
                  <c:v>8</c:v>
                </c:pt>
                <c:pt idx="7">
                  <c:v>12</c:v>
                </c:pt>
              </c:numCache>
            </c:numRef>
          </c:val>
          <c:extLst>
            <c:ext xmlns:c15="http://schemas.microsoft.com/office/drawing/2012/chart" uri="{02D57815-91ED-43cb-92C2-25804820EDAC}">
              <c15:datalabelsRange>
                <c15:f>Sheet4!$E$3:$E$10</c15:f>
                <c15:dlblRangeCache>
                  <c:ptCount val="8"/>
                  <c:pt idx="0">
                    <c:v>33%</c:v>
                  </c:pt>
                  <c:pt idx="1">
                    <c:v>41%</c:v>
                  </c:pt>
                  <c:pt idx="2">
                    <c:v>17%</c:v>
                  </c:pt>
                  <c:pt idx="3">
                    <c:v>15%</c:v>
                  </c:pt>
                  <c:pt idx="4">
                    <c:v>17%</c:v>
                  </c:pt>
                  <c:pt idx="5">
                    <c:v>42%</c:v>
                  </c:pt>
                  <c:pt idx="6">
                    <c:v>8%</c:v>
                  </c:pt>
                  <c:pt idx="7">
                    <c:v>11%</c:v>
                  </c:pt>
                </c15:dlblRangeCache>
              </c15:datalabelsRange>
            </c:ext>
            <c:ext xmlns:c16="http://schemas.microsoft.com/office/drawing/2014/chart" uri="{C3380CC4-5D6E-409C-BE32-E72D297353CC}">
              <c16:uniqueId val="{00000008-715D-4603-87DA-813A701E060A}"/>
            </c:ext>
          </c:extLst>
        </c:ser>
        <c:dLbls>
          <c:showLegendKey val="0"/>
          <c:showVal val="0"/>
          <c:showCatName val="0"/>
          <c:showSerName val="0"/>
          <c:showPercent val="0"/>
          <c:showBubbleSize val="0"/>
        </c:dLbls>
        <c:gapWidth val="182"/>
        <c:axId val="509605151"/>
        <c:axId val="509603071"/>
      </c:barChart>
      <c:catAx>
        <c:axId val="509605151"/>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9603071"/>
        <c:crosses val="autoZero"/>
        <c:auto val="1"/>
        <c:lblAlgn val="ctr"/>
        <c:lblOffset val="100"/>
        <c:noMultiLvlLbl val="0"/>
      </c:catAx>
      <c:valAx>
        <c:axId val="509603071"/>
        <c:scaling>
          <c:orientation val="minMax"/>
        </c:scaling>
        <c:delete val="0"/>
        <c:axPos val="t"/>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96051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0070C0"/>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66">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AA705-4979-456B-BF6D-4C671BA2BA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53DC33D7-EF78-493C-9363-C6293E8872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47159BE0-B052-4540-8870-9356594BF5B6}"/>
              </a:ext>
            </a:extLst>
          </p:cNvPr>
          <p:cNvSpPr>
            <a:spLocks noGrp="1"/>
          </p:cNvSpPr>
          <p:nvPr>
            <p:ph type="dt" sz="half" idx="10"/>
          </p:nvPr>
        </p:nvSpPr>
        <p:spPr/>
        <p:txBody>
          <a:bodyPr/>
          <a:lstStyle/>
          <a:p>
            <a:fld id="{FB99029B-DE2A-4B45-BEE8-A37847E4E444}" type="datetimeFigureOut">
              <a:rPr lang="en-IN" smtClean="0"/>
              <a:t>18-06-2021</a:t>
            </a:fld>
            <a:endParaRPr lang="en-IN"/>
          </a:p>
        </p:txBody>
      </p:sp>
      <p:sp>
        <p:nvSpPr>
          <p:cNvPr id="5" name="Footer Placeholder 4">
            <a:extLst>
              <a:ext uri="{FF2B5EF4-FFF2-40B4-BE49-F238E27FC236}">
                <a16:creationId xmlns:a16="http://schemas.microsoft.com/office/drawing/2014/main" id="{895A9617-8D81-4C9D-BA35-B0F2D7EBA04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EF139E3-D779-4A8E-84B9-E85545B8179E}"/>
              </a:ext>
            </a:extLst>
          </p:cNvPr>
          <p:cNvSpPr>
            <a:spLocks noGrp="1"/>
          </p:cNvSpPr>
          <p:nvPr>
            <p:ph type="sldNum" sz="quarter" idx="12"/>
          </p:nvPr>
        </p:nvSpPr>
        <p:spPr/>
        <p:txBody>
          <a:bodyPr/>
          <a:lstStyle/>
          <a:p>
            <a:fld id="{050B1847-5A33-4E3A-A15D-21CAFFE39CF8}" type="slidenum">
              <a:rPr lang="en-IN" smtClean="0"/>
              <a:t>‹#›</a:t>
            </a:fld>
            <a:endParaRPr lang="en-IN"/>
          </a:p>
        </p:txBody>
      </p:sp>
    </p:spTree>
    <p:extLst>
      <p:ext uri="{BB962C8B-B14F-4D97-AF65-F5344CB8AC3E}">
        <p14:creationId xmlns:p14="http://schemas.microsoft.com/office/powerpoint/2010/main" val="2699253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6D9E9-967D-49E5-9ECF-3E645C00FE62}"/>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0E5E5D4-FD5E-48E1-81E3-88E0AC94967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BAE352B-6D0D-4EAF-BCCB-83AC310DCD2C}"/>
              </a:ext>
            </a:extLst>
          </p:cNvPr>
          <p:cNvSpPr>
            <a:spLocks noGrp="1"/>
          </p:cNvSpPr>
          <p:nvPr>
            <p:ph type="dt" sz="half" idx="10"/>
          </p:nvPr>
        </p:nvSpPr>
        <p:spPr/>
        <p:txBody>
          <a:bodyPr/>
          <a:lstStyle/>
          <a:p>
            <a:fld id="{FB99029B-DE2A-4B45-BEE8-A37847E4E444}" type="datetimeFigureOut">
              <a:rPr lang="en-IN" smtClean="0"/>
              <a:t>18-06-2021</a:t>
            </a:fld>
            <a:endParaRPr lang="en-IN"/>
          </a:p>
        </p:txBody>
      </p:sp>
      <p:sp>
        <p:nvSpPr>
          <p:cNvPr id="5" name="Footer Placeholder 4">
            <a:extLst>
              <a:ext uri="{FF2B5EF4-FFF2-40B4-BE49-F238E27FC236}">
                <a16:creationId xmlns:a16="http://schemas.microsoft.com/office/drawing/2014/main" id="{08950460-ACBD-4785-99C6-6605606E1E4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0E1502D-5AC4-4CD0-AAA1-48201FB4DE1A}"/>
              </a:ext>
            </a:extLst>
          </p:cNvPr>
          <p:cNvSpPr>
            <a:spLocks noGrp="1"/>
          </p:cNvSpPr>
          <p:nvPr>
            <p:ph type="sldNum" sz="quarter" idx="12"/>
          </p:nvPr>
        </p:nvSpPr>
        <p:spPr/>
        <p:txBody>
          <a:bodyPr/>
          <a:lstStyle/>
          <a:p>
            <a:fld id="{050B1847-5A33-4E3A-A15D-21CAFFE39CF8}" type="slidenum">
              <a:rPr lang="en-IN" smtClean="0"/>
              <a:t>‹#›</a:t>
            </a:fld>
            <a:endParaRPr lang="en-IN"/>
          </a:p>
        </p:txBody>
      </p:sp>
    </p:spTree>
    <p:extLst>
      <p:ext uri="{BB962C8B-B14F-4D97-AF65-F5344CB8AC3E}">
        <p14:creationId xmlns:p14="http://schemas.microsoft.com/office/powerpoint/2010/main" val="2186148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0FD5F3E-943E-4536-AAC3-D412C46A90C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5BBF308-5146-4CAE-8208-94263186304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19A46BD-AF96-4FF7-8680-357F4F5368CC}"/>
              </a:ext>
            </a:extLst>
          </p:cNvPr>
          <p:cNvSpPr>
            <a:spLocks noGrp="1"/>
          </p:cNvSpPr>
          <p:nvPr>
            <p:ph type="dt" sz="half" idx="10"/>
          </p:nvPr>
        </p:nvSpPr>
        <p:spPr/>
        <p:txBody>
          <a:bodyPr/>
          <a:lstStyle/>
          <a:p>
            <a:fld id="{FB99029B-DE2A-4B45-BEE8-A37847E4E444}" type="datetimeFigureOut">
              <a:rPr lang="en-IN" smtClean="0"/>
              <a:t>18-06-2021</a:t>
            </a:fld>
            <a:endParaRPr lang="en-IN"/>
          </a:p>
        </p:txBody>
      </p:sp>
      <p:sp>
        <p:nvSpPr>
          <p:cNvPr id="5" name="Footer Placeholder 4">
            <a:extLst>
              <a:ext uri="{FF2B5EF4-FFF2-40B4-BE49-F238E27FC236}">
                <a16:creationId xmlns:a16="http://schemas.microsoft.com/office/drawing/2014/main" id="{B35157F3-1541-4019-B1FD-F0FA2CC2B8C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F6EFE83-F043-4FD1-A07B-F68E4EFAE420}"/>
              </a:ext>
            </a:extLst>
          </p:cNvPr>
          <p:cNvSpPr>
            <a:spLocks noGrp="1"/>
          </p:cNvSpPr>
          <p:nvPr>
            <p:ph type="sldNum" sz="quarter" idx="12"/>
          </p:nvPr>
        </p:nvSpPr>
        <p:spPr/>
        <p:txBody>
          <a:bodyPr/>
          <a:lstStyle/>
          <a:p>
            <a:fld id="{050B1847-5A33-4E3A-A15D-21CAFFE39CF8}" type="slidenum">
              <a:rPr lang="en-IN" smtClean="0"/>
              <a:t>‹#›</a:t>
            </a:fld>
            <a:endParaRPr lang="en-IN"/>
          </a:p>
        </p:txBody>
      </p:sp>
    </p:spTree>
    <p:extLst>
      <p:ext uri="{BB962C8B-B14F-4D97-AF65-F5344CB8AC3E}">
        <p14:creationId xmlns:p14="http://schemas.microsoft.com/office/powerpoint/2010/main" val="1744007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E19F8-4702-4579-958D-A939D8FD9CC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91E7CF7-86B5-44E6-8921-EB260D3D8E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0D8F1C0-DEC5-4FAA-A664-7F67CC8BF0A6}"/>
              </a:ext>
            </a:extLst>
          </p:cNvPr>
          <p:cNvSpPr>
            <a:spLocks noGrp="1"/>
          </p:cNvSpPr>
          <p:nvPr>
            <p:ph type="dt" sz="half" idx="10"/>
          </p:nvPr>
        </p:nvSpPr>
        <p:spPr/>
        <p:txBody>
          <a:bodyPr/>
          <a:lstStyle/>
          <a:p>
            <a:fld id="{FB99029B-DE2A-4B45-BEE8-A37847E4E444}" type="datetimeFigureOut">
              <a:rPr lang="en-IN" smtClean="0"/>
              <a:t>18-06-2021</a:t>
            </a:fld>
            <a:endParaRPr lang="en-IN"/>
          </a:p>
        </p:txBody>
      </p:sp>
      <p:sp>
        <p:nvSpPr>
          <p:cNvPr id="5" name="Footer Placeholder 4">
            <a:extLst>
              <a:ext uri="{FF2B5EF4-FFF2-40B4-BE49-F238E27FC236}">
                <a16:creationId xmlns:a16="http://schemas.microsoft.com/office/drawing/2014/main" id="{D126C275-1359-41ED-8921-C2926E7CF5A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77D33F1-6DBB-4266-B08C-85C768EB0FA2}"/>
              </a:ext>
            </a:extLst>
          </p:cNvPr>
          <p:cNvSpPr>
            <a:spLocks noGrp="1"/>
          </p:cNvSpPr>
          <p:nvPr>
            <p:ph type="sldNum" sz="quarter" idx="12"/>
          </p:nvPr>
        </p:nvSpPr>
        <p:spPr/>
        <p:txBody>
          <a:bodyPr/>
          <a:lstStyle/>
          <a:p>
            <a:fld id="{050B1847-5A33-4E3A-A15D-21CAFFE39CF8}" type="slidenum">
              <a:rPr lang="en-IN" smtClean="0"/>
              <a:t>‹#›</a:t>
            </a:fld>
            <a:endParaRPr lang="en-IN"/>
          </a:p>
        </p:txBody>
      </p:sp>
    </p:spTree>
    <p:extLst>
      <p:ext uri="{BB962C8B-B14F-4D97-AF65-F5344CB8AC3E}">
        <p14:creationId xmlns:p14="http://schemas.microsoft.com/office/powerpoint/2010/main" val="2435948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90838-408D-48A0-AF6D-B8EE2EB2B4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F48F6372-5919-4597-9F56-E49BACC66D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C619C93-FAEF-40BA-A5A5-101C005BA345}"/>
              </a:ext>
            </a:extLst>
          </p:cNvPr>
          <p:cNvSpPr>
            <a:spLocks noGrp="1"/>
          </p:cNvSpPr>
          <p:nvPr>
            <p:ph type="dt" sz="half" idx="10"/>
          </p:nvPr>
        </p:nvSpPr>
        <p:spPr/>
        <p:txBody>
          <a:bodyPr/>
          <a:lstStyle/>
          <a:p>
            <a:fld id="{FB99029B-DE2A-4B45-BEE8-A37847E4E444}" type="datetimeFigureOut">
              <a:rPr lang="en-IN" smtClean="0"/>
              <a:t>18-06-2021</a:t>
            </a:fld>
            <a:endParaRPr lang="en-IN"/>
          </a:p>
        </p:txBody>
      </p:sp>
      <p:sp>
        <p:nvSpPr>
          <p:cNvPr id="5" name="Footer Placeholder 4">
            <a:extLst>
              <a:ext uri="{FF2B5EF4-FFF2-40B4-BE49-F238E27FC236}">
                <a16:creationId xmlns:a16="http://schemas.microsoft.com/office/drawing/2014/main" id="{BDB17148-1832-4B1C-851D-069D3A84B33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A43D02E-B212-42D4-8577-CFD29B2E36E9}"/>
              </a:ext>
            </a:extLst>
          </p:cNvPr>
          <p:cNvSpPr>
            <a:spLocks noGrp="1"/>
          </p:cNvSpPr>
          <p:nvPr>
            <p:ph type="sldNum" sz="quarter" idx="12"/>
          </p:nvPr>
        </p:nvSpPr>
        <p:spPr/>
        <p:txBody>
          <a:bodyPr/>
          <a:lstStyle/>
          <a:p>
            <a:fld id="{050B1847-5A33-4E3A-A15D-21CAFFE39CF8}" type="slidenum">
              <a:rPr lang="en-IN" smtClean="0"/>
              <a:t>‹#›</a:t>
            </a:fld>
            <a:endParaRPr lang="en-IN"/>
          </a:p>
        </p:txBody>
      </p:sp>
    </p:spTree>
    <p:extLst>
      <p:ext uri="{BB962C8B-B14F-4D97-AF65-F5344CB8AC3E}">
        <p14:creationId xmlns:p14="http://schemas.microsoft.com/office/powerpoint/2010/main" val="1152692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AED81-3557-4409-BAA4-EE70FE23458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4BF4AE0-39C9-414B-AE6E-5934DD9D015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5F32A85-B79E-4F37-99CC-A7486DC0E1D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3D0EAA4C-0250-4296-AC3B-505AC9BC4BD7}"/>
              </a:ext>
            </a:extLst>
          </p:cNvPr>
          <p:cNvSpPr>
            <a:spLocks noGrp="1"/>
          </p:cNvSpPr>
          <p:nvPr>
            <p:ph type="dt" sz="half" idx="10"/>
          </p:nvPr>
        </p:nvSpPr>
        <p:spPr/>
        <p:txBody>
          <a:bodyPr/>
          <a:lstStyle/>
          <a:p>
            <a:fld id="{FB99029B-DE2A-4B45-BEE8-A37847E4E444}" type="datetimeFigureOut">
              <a:rPr lang="en-IN" smtClean="0"/>
              <a:t>18-06-2021</a:t>
            </a:fld>
            <a:endParaRPr lang="en-IN"/>
          </a:p>
        </p:txBody>
      </p:sp>
      <p:sp>
        <p:nvSpPr>
          <p:cNvPr id="6" name="Footer Placeholder 5">
            <a:extLst>
              <a:ext uri="{FF2B5EF4-FFF2-40B4-BE49-F238E27FC236}">
                <a16:creationId xmlns:a16="http://schemas.microsoft.com/office/drawing/2014/main" id="{9182B4C8-8677-4D51-85F8-2B5B54FEAD7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5079B1C-F222-40F5-A984-4775A023DDE6}"/>
              </a:ext>
            </a:extLst>
          </p:cNvPr>
          <p:cNvSpPr>
            <a:spLocks noGrp="1"/>
          </p:cNvSpPr>
          <p:nvPr>
            <p:ph type="sldNum" sz="quarter" idx="12"/>
          </p:nvPr>
        </p:nvSpPr>
        <p:spPr/>
        <p:txBody>
          <a:bodyPr/>
          <a:lstStyle/>
          <a:p>
            <a:fld id="{050B1847-5A33-4E3A-A15D-21CAFFE39CF8}" type="slidenum">
              <a:rPr lang="en-IN" smtClean="0"/>
              <a:t>‹#›</a:t>
            </a:fld>
            <a:endParaRPr lang="en-IN"/>
          </a:p>
        </p:txBody>
      </p:sp>
    </p:spTree>
    <p:extLst>
      <p:ext uri="{BB962C8B-B14F-4D97-AF65-F5344CB8AC3E}">
        <p14:creationId xmlns:p14="http://schemas.microsoft.com/office/powerpoint/2010/main" val="4146558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3466B-C304-4D9F-8A40-47F36CC8984B}"/>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EE1713D-ACC2-4DF7-855A-54F08E68EA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B9628E-1870-4C1C-A60D-37403C28BFE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125F2D0A-59E3-40CA-8DCA-1E38ECEAD0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73E629E-D471-471F-96CA-8C0DF76F58F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725DC25A-B8D6-43EE-9377-5DB0755CAC17}"/>
              </a:ext>
            </a:extLst>
          </p:cNvPr>
          <p:cNvSpPr>
            <a:spLocks noGrp="1"/>
          </p:cNvSpPr>
          <p:nvPr>
            <p:ph type="dt" sz="half" idx="10"/>
          </p:nvPr>
        </p:nvSpPr>
        <p:spPr/>
        <p:txBody>
          <a:bodyPr/>
          <a:lstStyle/>
          <a:p>
            <a:fld id="{FB99029B-DE2A-4B45-BEE8-A37847E4E444}" type="datetimeFigureOut">
              <a:rPr lang="en-IN" smtClean="0"/>
              <a:t>18-06-2021</a:t>
            </a:fld>
            <a:endParaRPr lang="en-IN"/>
          </a:p>
        </p:txBody>
      </p:sp>
      <p:sp>
        <p:nvSpPr>
          <p:cNvPr id="8" name="Footer Placeholder 7">
            <a:extLst>
              <a:ext uri="{FF2B5EF4-FFF2-40B4-BE49-F238E27FC236}">
                <a16:creationId xmlns:a16="http://schemas.microsoft.com/office/drawing/2014/main" id="{423464AE-0E0F-4727-A4A1-58DB0F6A908E}"/>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67DA858D-6B0D-46B6-879A-61ADE3E88ED4}"/>
              </a:ext>
            </a:extLst>
          </p:cNvPr>
          <p:cNvSpPr>
            <a:spLocks noGrp="1"/>
          </p:cNvSpPr>
          <p:nvPr>
            <p:ph type="sldNum" sz="quarter" idx="12"/>
          </p:nvPr>
        </p:nvSpPr>
        <p:spPr/>
        <p:txBody>
          <a:bodyPr/>
          <a:lstStyle/>
          <a:p>
            <a:fld id="{050B1847-5A33-4E3A-A15D-21CAFFE39CF8}" type="slidenum">
              <a:rPr lang="en-IN" smtClean="0"/>
              <a:t>‹#›</a:t>
            </a:fld>
            <a:endParaRPr lang="en-IN"/>
          </a:p>
        </p:txBody>
      </p:sp>
    </p:spTree>
    <p:extLst>
      <p:ext uri="{BB962C8B-B14F-4D97-AF65-F5344CB8AC3E}">
        <p14:creationId xmlns:p14="http://schemas.microsoft.com/office/powerpoint/2010/main" val="3461177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AD97F-06E1-4839-B91A-EE8BDBEF7AC4}"/>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A5EA3609-0975-4368-BF08-CE15DFB7869F}"/>
              </a:ext>
            </a:extLst>
          </p:cNvPr>
          <p:cNvSpPr>
            <a:spLocks noGrp="1"/>
          </p:cNvSpPr>
          <p:nvPr>
            <p:ph type="dt" sz="half" idx="10"/>
          </p:nvPr>
        </p:nvSpPr>
        <p:spPr/>
        <p:txBody>
          <a:bodyPr/>
          <a:lstStyle/>
          <a:p>
            <a:fld id="{FB99029B-DE2A-4B45-BEE8-A37847E4E444}" type="datetimeFigureOut">
              <a:rPr lang="en-IN" smtClean="0"/>
              <a:t>18-06-2021</a:t>
            </a:fld>
            <a:endParaRPr lang="en-IN"/>
          </a:p>
        </p:txBody>
      </p:sp>
      <p:sp>
        <p:nvSpPr>
          <p:cNvPr id="4" name="Footer Placeholder 3">
            <a:extLst>
              <a:ext uri="{FF2B5EF4-FFF2-40B4-BE49-F238E27FC236}">
                <a16:creationId xmlns:a16="http://schemas.microsoft.com/office/drawing/2014/main" id="{3F49BB2E-31BE-453C-8645-145299E163B2}"/>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D49A98A2-08EF-4924-9B9A-59D44BA53154}"/>
              </a:ext>
            </a:extLst>
          </p:cNvPr>
          <p:cNvSpPr>
            <a:spLocks noGrp="1"/>
          </p:cNvSpPr>
          <p:nvPr>
            <p:ph type="sldNum" sz="quarter" idx="12"/>
          </p:nvPr>
        </p:nvSpPr>
        <p:spPr/>
        <p:txBody>
          <a:bodyPr/>
          <a:lstStyle/>
          <a:p>
            <a:fld id="{050B1847-5A33-4E3A-A15D-21CAFFE39CF8}" type="slidenum">
              <a:rPr lang="en-IN" smtClean="0"/>
              <a:t>‹#›</a:t>
            </a:fld>
            <a:endParaRPr lang="en-IN"/>
          </a:p>
        </p:txBody>
      </p:sp>
    </p:spTree>
    <p:extLst>
      <p:ext uri="{BB962C8B-B14F-4D97-AF65-F5344CB8AC3E}">
        <p14:creationId xmlns:p14="http://schemas.microsoft.com/office/powerpoint/2010/main" val="4165781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C3BDA49-FFE5-47F0-9D86-12C8E8DC1C23}"/>
              </a:ext>
            </a:extLst>
          </p:cNvPr>
          <p:cNvSpPr>
            <a:spLocks noGrp="1"/>
          </p:cNvSpPr>
          <p:nvPr>
            <p:ph type="dt" sz="half" idx="10"/>
          </p:nvPr>
        </p:nvSpPr>
        <p:spPr/>
        <p:txBody>
          <a:bodyPr/>
          <a:lstStyle/>
          <a:p>
            <a:fld id="{FB99029B-DE2A-4B45-BEE8-A37847E4E444}" type="datetimeFigureOut">
              <a:rPr lang="en-IN" smtClean="0"/>
              <a:t>18-06-2021</a:t>
            </a:fld>
            <a:endParaRPr lang="en-IN"/>
          </a:p>
        </p:txBody>
      </p:sp>
      <p:sp>
        <p:nvSpPr>
          <p:cNvPr id="3" name="Footer Placeholder 2">
            <a:extLst>
              <a:ext uri="{FF2B5EF4-FFF2-40B4-BE49-F238E27FC236}">
                <a16:creationId xmlns:a16="http://schemas.microsoft.com/office/drawing/2014/main" id="{0E90ECAA-D1CA-4B8A-9FF2-7118A2779519}"/>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07CA14AA-B06C-4804-8621-5A37C5F923B5}"/>
              </a:ext>
            </a:extLst>
          </p:cNvPr>
          <p:cNvSpPr>
            <a:spLocks noGrp="1"/>
          </p:cNvSpPr>
          <p:nvPr>
            <p:ph type="sldNum" sz="quarter" idx="12"/>
          </p:nvPr>
        </p:nvSpPr>
        <p:spPr/>
        <p:txBody>
          <a:bodyPr/>
          <a:lstStyle/>
          <a:p>
            <a:fld id="{050B1847-5A33-4E3A-A15D-21CAFFE39CF8}" type="slidenum">
              <a:rPr lang="en-IN" smtClean="0"/>
              <a:t>‹#›</a:t>
            </a:fld>
            <a:endParaRPr lang="en-IN"/>
          </a:p>
        </p:txBody>
      </p:sp>
    </p:spTree>
    <p:extLst>
      <p:ext uri="{BB962C8B-B14F-4D97-AF65-F5344CB8AC3E}">
        <p14:creationId xmlns:p14="http://schemas.microsoft.com/office/powerpoint/2010/main" val="3329473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E99AE-CFDB-4D0B-9DF1-41C905CEBC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70D68BA-9539-48A2-B804-E47B51A5C3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A755FA87-37B2-4B4E-A78C-420DA91339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A11217-84F7-465E-A895-8C15E523DEC1}"/>
              </a:ext>
            </a:extLst>
          </p:cNvPr>
          <p:cNvSpPr>
            <a:spLocks noGrp="1"/>
          </p:cNvSpPr>
          <p:nvPr>
            <p:ph type="dt" sz="half" idx="10"/>
          </p:nvPr>
        </p:nvSpPr>
        <p:spPr/>
        <p:txBody>
          <a:bodyPr/>
          <a:lstStyle/>
          <a:p>
            <a:fld id="{FB99029B-DE2A-4B45-BEE8-A37847E4E444}" type="datetimeFigureOut">
              <a:rPr lang="en-IN" smtClean="0"/>
              <a:t>18-06-2021</a:t>
            </a:fld>
            <a:endParaRPr lang="en-IN"/>
          </a:p>
        </p:txBody>
      </p:sp>
      <p:sp>
        <p:nvSpPr>
          <p:cNvPr id="6" name="Footer Placeholder 5">
            <a:extLst>
              <a:ext uri="{FF2B5EF4-FFF2-40B4-BE49-F238E27FC236}">
                <a16:creationId xmlns:a16="http://schemas.microsoft.com/office/drawing/2014/main" id="{000F4605-9B59-4CFE-8315-9DA79088A1A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05E6503-7A5E-4FF9-9906-DE7E7AC97E68}"/>
              </a:ext>
            </a:extLst>
          </p:cNvPr>
          <p:cNvSpPr>
            <a:spLocks noGrp="1"/>
          </p:cNvSpPr>
          <p:nvPr>
            <p:ph type="sldNum" sz="quarter" idx="12"/>
          </p:nvPr>
        </p:nvSpPr>
        <p:spPr/>
        <p:txBody>
          <a:bodyPr/>
          <a:lstStyle/>
          <a:p>
            <a:fld id="{050B1847-5A33-4E3A-A15D-21CAFFE39CF8}" type="slidenum">
              <a:rPr lang="en-IN" smtClean="0"/>
              <a:t>‹#›</a:t>
            </a:fld>
            <a:endParaRPr lang="en-IN"/>
          </a:p>
        </p:txBody>
      </p:sp>
    </p:spTree>
    <p:extLst>
      <p:ext uri="{BB962C8B-B14F-4D97-AF65-F5344CB8AC3E}">
        <p14:creationId xmlns:p14="http://schemas.microsoft.com/office/powerpoint/2010/main" val="726169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3BE4D-D2CE-448A-ABEC-0C6C3ADA4F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92AFC722-9471-459D-87B2-540DDC41E5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3C74A2E4-E372-4066-A9E6-9FD9741ECB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1B5133-0CED-4531-BA3C-BA3AC012C952}"/>
              </a:ext>
            </a:extLst>
          </p:cNvPr>
          <p:cNvSpPr>
            <a:spLocks noGrp="1"/>
          </p:cNvSpPr>
          <p:nvPr>
            <p:ph type="dt" sz="half" idx="10"/>
          </p:nvPr>
        </p:nvSpPr>
        <p:spPr/>
        <p:txBody>
          <a:bodyPr/>
          <a:lstStyle/>
          <a:p>
            <a:fld id="{FB99029B-DE2A-4B45-BEE8-A37847E4E444}" type="datetimeFigureOut">
              <a:rPr lang="en-IN" smtClean="0"/>
              <a:t>18-06-2021</a:t>
            </a:fld>
            <a:endParaRPr lang="en-IN"/>
          </a:p>
        </p:txBody>
      </p:sp>
      <p:sp>
        <p:nvSpPr>
          <p:cNvPr id="6" name="Footer Placeholder 5">
            <a:extLst>
              <a:ext uri="{FF2B5EF4-FFF2-40B4-BE49-F238E27FC236}">
                <a16:creationId xmlns:a16="http://schemas.microsoft.com/office/drawing/2014/main" id="{AFD327F1-43F4-4364-B461-45F91D92D0A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9209D0E-B52B-481C-BB22-96767F94470F}"/>
              </a:ext>
            </a:extLst>
          </p:cNvPr>
          <p:cNvSpPr>
            <a:spLocks noGrp="1"/>
          </p:cNvSpPr>
          <p:nvPr>
            <p:ph type="sldNum" sz="quarter" idx="12"/>
          </p:nvPr>
        </p:nvSpPr>
        <p:spPr/>
        <p:txBody>
          <a:bodyPr/>
          <a:lstStyle/>
          <a:p>
            <a:fld id="{050B1847-5A33-4E3A-A15D-21CAFFE39CF8}" type="slidenum">
              <a:rPr lang="en-IN" smtClean="0"/>
              <a:t>‹#›</a:t>
            </a:fld>
            <a:endParaRPr lang="en-IN"/>
          </a:p>
        </p:txBody>
      </p:sp>
    </p:spTree>
    <p:extLst>
      <p:ext uri="{BB962C8B-B14F-4D97-AF65-F5344CB8AC3E}">
        <p14:creationId xmlns:p14="http://schemas.microsoft.com/office/powerpoint/2010/main" val="1633108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678CE9-8CFF-4404-BDA7-DBF3377198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6DD85DA-86CA-4CD9-BA24-E1BC130270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0E9296D-722B-4A1B-B50A-DEAD1CD85B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99029B-DE2A-4B45-BEE8-A37847E4E444}" type="datetimeFigureOut">
              <a:rPr lang="en-IN" smtClean="0"/>
              <a:t>18-06-2021</a:t>
            </a:fld>
            <a:endParaRPr lang="en-IN"/>
          </a:p>
        </p:txBody>
      </p:sp>
      <p:sp>
        <p:nvSpPr>
          <p:cNvPr id="5" name="Footer Placeholder 4">
            <a:extLst>
              <a:ext uri="{FF2B5EF4-FFF2-40B4-BE49-F238E27FC236}">
                <a16:creationId xmlns:a16="http://schemas.microsoft.com/office/drawing/2014/main" id="{E1A13F8B-B5DA-4FA5-8D60-CF177B09A3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7B333E53-F5F3-47F4-82DD-F043FC9778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0B1847-5A33-4E3A-A15D-21CAFFE39CF8}" type="slidenum">
              <a:rPr lang="en-IN" smtClean="0"/>
              <a:t>‹#›</a:t>
            </a:fld>
            <a:endParaRPr lang="en-IN"/>
          </a:p>
        </p:txBody>
      </p:sp>
    </p:spTree>
    <p:extLst>
      <p:ext uri="{BB962C8B-B14F-4D97-AF65-F5344CB8AC3E}">
        <p14:creationId xmlns:p14="http://schemas.microsoft.com/office/powerpoint/2010/main" val="39660206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doi.org/10.1177/2150132720939402" TargetMode="External"/><Relationship Id="rId2" Type="http://schemas.openxmlformats.org/officeDocument/2006/relationships/hyperlink" Target="https://www.who.int/" TargetMode="External"/><Relationship Id="rId1" Type="http://schemas.openxmlformats.org/officeDocument/2006/relationships/slideLayout" Target="../slideLayouts/slideLayout2.xml"/><Relationship Id="rId5" Type="http://schemas.openxmlformats.org/officeDocument/2006/relationships/hyperlink" Target="https://doi.org/10.1007/s10067-020-05200-6" TargetMode="External"/><Relationship Id="rId4" Type="http://schemas.openxmlformats.org/officeDocument/2006/relationships/hyperlink" Target="https://doi.org/10.1016/j.techfore.2020.120510"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4A70F4F6-8761-4016-931A-4535464E4C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4B6620-D719-4BE2-90B4-47C34CBED821}"/>
              </a:ext>
            </a:extLst>
          </p:cNvPr>
          <p:cNvSpPr>
            <a:spLocks noGrp="1"/>
          </p:cNvSpPr>
          <p:nvPr>
            <p:ph type="ctrTitle"/>
          </p:nvPr>
        </p:nvSpPr>
        <p:spPr>
          <a:xfrm>
            <a:off x="1033272" y="954284"/>
            <a:ext cx="10513106" cy="2943432"/>
          </a:xfrm>
        </p:spPr>
        <p:txBody>
          <a:bodyPr>
            <a:normAutofit/>
          </a:bodyPr>
          <a:lstStyle/>
          <a:p>
            <a:pPr algn="l"/>
            <a:r>
              <a:rPr lang="en-IN" sz="5000" dirty="0">
                <a:effectLst/>
                <a:latin typeface="Times New Roman" panose="02020603050405020304" pitchFamily="18" charset="0"/>
                <a:ea typeface="Calibri" panose="020F0502020204030204" pitchFamily="34" charset="0"/>
                <a:cs typeface="Times New Roman" panose="02020603050405020304" pitchFamily="18" charset="0"/>
              </a:rPr>
              <a:t>Teleconsultation Satisfaction level among patients during the COVID-19 Pandemic</a:t>
            </a:r>
            <a:br>
              <a:rPr lang="en-IN" sz="5000" dirty="0">
                <a:effectLst/>
                <a:latin typeface="Calibri" panose="020F0502020204030204" pitchFamily="34" charset="0"/>
                <a:ea typeface="Calibri" panose="020F0502020204030204" pitchFamily="34" charset="0"/>
                <a:cs typeface="Times New Roman" panose="02020603050405020304" pitchFamily="18" charset="0"/>
              </a:rPr>
            </a:br>
            <a:endParaRPr lang="en-IN" sz="5000" dirty="0"/>
          </a:p>
        </p:txBody>
      </p:sp>
      <p:sp>
        <p:nvSpPr>
          <p:cNvPr id="3" name="Subtitle 2">
            <a:extLst>
              <a:ext uri="{FF2B5EF4-FFF2-40B4-BE49-F238E27FC236}">
                <a16:creationId xmlns:a16="http://schemas.microsoft.com/office/drawing/2014/main" id="{16862308-D2F4-4BEE-A725-6EF755D37949}"/>
              </a:ext>
            </a:extLst>
          </p:cNvPr>
          <p:cNvSpPr>
            <a:spLocks noGrp="1"/>
          </p:cNvSpPr>
          <p:nvPr>
            <p:ph type="subTitle" idx="1"/>
          </p:nvPr>
        </p:nvSpPr>
        <p:spPr>
          <a:xfrm>
            <a:off x="839447" y="5176416"/>
            <a:ext cx="10513106" cy="1242688"/>
          </a:xfrm>
        </p:spPr>
        <p:txBody>
          <a:bodyPr anchor="t">
            <a:normAutofit/>
          </a:bodyPr>
          <a:lstStyle/>
          <a:p>
            <a:pPr algn="l"/>
            <a:r>
              <a:rPr lang="en-IN" dirty="0"/>
              <a:t>Under the guidance of Dr </a:t>
            </a:r>
            <a:r>
              <a:rPr lang="en-IN" dirty="0" err="1"/>
              <a:t>Divya</a:t>
            </a:r>
            <a:r>
              <a:rPr lang="en-IN" dirty="0"/>
              <a:t> Aggarwal</a:t>
            </a:r>
          </a:p>
          <a:p>
            <a:pPr algn="l"/>
            <a:r>
              <a:rPr lang="en-IN" sz="2000" dirty="0"/>
              <a:t>Submitted by Rekha Grover(PG/19/068)</a:t>
            </a:r>
          </a:p>
          <a:p>
            <a:pPr algn="l"/>
            <a:endParaRPr lang="en-IN" sz="3200" dirty="0"/>
          </a:p>
        </p:txBody>
      </p:sp>
      <p:sp>
        <p:nvSpPr>
          <p:cNvPr id="34" name="Rectangle 33">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a:extLst>
              <a:ext uri="{FF2B5EF4-FFF2-40B4-BE49-F238E27FC236}">
                <a16:creationId xmlns:a16="http://schemas.microsoft.com/office/drawing/2014/main" id="{B4C49FD3-CD95-4BA4-8BD3-B4A4C6844FC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37" name="Rectangle 64">
              <a:extLst>
                <a:ext uri="{FF2B5EF4-FFF2-40B4-BE49-F238E27FC236}">
                  <a16:creationId xmlns:a16="http://schemas.microsoft.com/office/drawing/2014/main" id="{194125EE-68A0-44AF-9565-81EF0F3118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47D98E13-5DFC-4FC3-B217-18D7503F2D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64">
              <a:extLst>
                <a:ext uri="{FF2B5EF4-FFF2-40B4-BE49-F238E27FC236}">
                  <a16:creationId xmlns:a16="http://schemas.microsoft.com/office/drawing/2014/main" id="{1208B249-52C1-45B2-94CA-7FCF767BD5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66">
              <a:extLst>
                <a:ext uri="{FF2B5EF4-FFF2-40B4-BE49-F238E27FC236}">
                  <a16:creationId xmlns:a16="http://schemas.microsoft.com/office/drawing/2014/main" id="{8E8EC538-BB99-4192-A555-FD23D92C5C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4">
              <a:extLst>
                <a:ext uri="{FF2B5EF4-FFF2-40B4-BE49-F238E27FC236}">
                  <a16:creationId xmlns:a16="http://schemas.microsoft.com/office/drawing/2014/main" id="{C818F7CD-D8C3-4B0E-8332-5F5D23675C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6">
              <a:extLst>
                <a:ext uri="{FF2B5EF4-FFF2-40B4-BE49-F238E27FC236}">
                  <a16:creationId xmlns:a16="http://schemas.microsoft.com/office/drawing/2014/main" id="{BA3A1026-C945-44C7-95BC-3BF4551EF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4">
              <a:extLst>
                <a:ext uri="{FF2B5EF4-FFF2-40B4-BE49-F238E27FC236}">
                  <a16:creationId xmlns:a16="http://schemas.microsoft.com/office/drawing/2014/main" id="{E7A2271E-1BF0-4DBF-BDC5-8205DFE2B7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66">
              <a:extLst>
                <a:ext uri="{FF2B5EF4-FFF2-40B4-BE49-F238E27FC236}">
                  <a16:creationId xmlns:a16="http://schemas.microsoft.com/office/drawing/2014/main" id="{FC359C9B-D7DB-4D67-BC20-0ED526C67E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64">
              <a:extLst>
                <a:ext uri="{FF2B5EF4-FFF2-40B4-BE49-F238E27FC236}">
                  <a16:creationId xmlns:a16="http://schemas.microsoft.com/office/drawing/2014/main" id="{5DA7CDCF-326D-40F3-9FA1-F6B696E8FF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66">
              <a:extLst>
                <a:ext uri="{FF2B5EF4-FFF2-40B4-BE49-F238E27FC236}">
                  <a16:creationId xmlns:a16="http://schemas.microsoft.com/office/drawing/2014/main" id="{42EAB6A2-C79F-4E11-BA2B-823945037E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4">
              <a:extLst>
                <a:ext uri="{FF2B5EF4-FFF2-40B4-BE49-F238E27FC236}">
                  <a16:creationId xmlns:a16="http://schemas.microsoft.com/office/drawing/2014/main" id="{0409AE1C-32E7-42F0-8174-D8EC28D1DD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6">
              <a:extLst>
                <a:ext uri="{FF2B5EF4-FFF2-40B4-BE49-F238E27FC236}">
                  <a16:creationId xmlns:a16="http://schemas.microsoft.com/office/drawing/2014/main" id="{6D094018-4CC4-4507-BD21-223B12217D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64">
              <a:extLst>
                <a:ext uri="{FF2B5EF4-FFF2-40B4-BE49-F238E27FC236}">
                  <a16:creationId xmlns:a16="http://schemas.microsoft.com/office/drawing/2014/main" id="{4971B5B3-87D2-49C1-9AD0-984AF7579C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66">
              <a:extLst>
                <a:ext uri="{FF2B5EF4-FFF2-40B4-BE49-F238E27FC236}">
                  <a16:creationId xmlns:a16="http://schemas.microsoft.com/office/drawing/2014/main" id="{7F8CC77F-5D16-46D1-9E76-844D3D54B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4">
              <a:extLst>
                <a:ext uri="{FF2B5EF4-FFF2-40B4-BE49-F238E27FC236}">
                  <a16:creationId xmlns:a16="http://schemas.microsoft.com/office/drawing/2014/main" id="{3136B198-9314-404B-9B2A-B12F1C81E8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6">
              <a:extLst>
                <a:ext uri="{FF2B5EF4-FFF2-40B4-BE49-F238E27FC236}">
                  <a16:creationId xmlns:a16="http://schemas.microsoft.com/office/drawing/2014/main" id="{3AD2B785-CD5F-4846-8278-FD202F836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4">
              <a:extLst>
                <a:ext uri="{FF2B5EF4-FFF2-40B4-BE49-F238E27FC236}">
                  <a16:creationId xmlns:a16="http://schemas.microsoft.com/office/drawing/2014/main" id="{3C6BD3BE-D8A5-4561-9641-5F579267C5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66">
              <a:extLst>
                <a:ext uri="{FF2B5EF4-FFF2-40B4-BE49-F238E27FC236}">
                  <a16:creationId xmlns:a16="http://schemas.microsoft.com/office/drawing/2014/main" id="{883722C6-0687-4FBC-924C-022C334B35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64">
              <a:extLst>
                <a:ext uri="{FF2B5EF4-FFF2-40B4-BE49-F238E27FC236}">
                  <a16:creationId xmlns:a16="http://schemas.microsoft.com/office/drawing/2014/main" id="{50E3342E-EFDF-4EE7-A275-A46FE15FD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66">
              <a:extLst>
                <a:ext uri="{FF2B5EF4-FFF2-40B4-BE49-F238E27FC236}">
                  <a16:creationId xmlns:a16="http://schemas.microsoft.com/office/drawing/2014/main" id="{02A591D3-77C5-427A-84E7-5040F9C17B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8" name="Rectangle 57">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38310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Chart 16">
            <a:extLst>
              <a:ext uri="{FF2B5EF4-FFF2-40B4-BE49-F238E27FC236}">
                <a16:creationId xmlns:a16="http://schemas.microsoft.com/office/drawing/2014/main" id="{6C9A5EBA-564A-4D84-A11C-1800810F8F97}"/>
              </a:ext>
            </a:extLst>
          </p:cNvPr>
          <p:cNvGraphicFramePr>
            <a:graphicFrameLocks/>
          </p:cNvGraphicFramePr>
          <p:nvPr>
            <p:extLst>
              <p:ext uri="{D42A27DB-BD31-4B8C-83A1-F6EECF244321}">
                <p14:modId xmlns:p14="http://schemas.microsoft.com/office/powerpoint/2010/main" val="3362845261"/>
              </p:ext>
            </p:extLst>
          </p:nvPr>
        </p:nvGraphicFramePr>
        <p:xfrm>
          <a:off x="6300315" y="218107"/>
          <a:ext cx="5120640" cy="2560320"/>
        </p:xfrm>
        <a:graphic>
          <a:graphicData uri="http://schemas.openxmlformats.org/drawingml/2006/chart">
            <c:chart xmlns:c="http://schemas.openxmlformats.org/drawingml/2006/chart" xmlns:r="http://schemas.openxmlformats.org/officeDocument/2006/relationships" r:id="rId2"/>
          </a:graphicData>
        </a:graphic>
      </p:graphicFrame>
      <p:sp>
        <p:nvSpPr>
          <p:cNvPr id="12" name="Rectangle 11">
            <a:extLst>
              <a:ext uri="{FF2B5EF4-FFF2-40B4-BE49-F238E27FC236}">
                <a16:creationId xmlns:a16="http://schemas.microsoft.com/office/drawing/2014/main" id="{BA24C6B9-0AF2-426F-9AB1-8F54A8471BC5}"/>
              </a:ext>
            </a:extLst>
          </p:cNvPr>
          <p:cNvSpPr/>
          <p:nvPr/>
        </p:nvSpPr>
        <p:spPr>
          <a:xfrm>
            <a:off x="729514" y="6095380"/>
            <a:ext cx="4546455" cy="54451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a:t>Teleconsultation vs Face-to- face consultation </a:t>
            </a:r>
          </a:p>
        </p:txBody>
      </p:sp>
      <p:sp>
        <p:nvSpPr>
          <p:cNvPr id="19" name="Rectangle 18">
            <a:extLst>
              <a:ext uri="{FF2B5EF4-FFF2-40B4-BE49-F238E27FC236}">
                <a16:creationId xmlns:a16="http://schemas.microsoft.com/office/drawing/2014/main" id="{64E8CF5E-4848-456A-8749-42C4E3B6EE10}"/>
              </a:ext>
            </a:extLst>
          </p:cNvPr>
          <p:cNvSpPr/>
          <p:nvPr/>
        </p:nvSpPr>
        <p:spPr>
          <a:xfrm>
            <a:off x="6587408" y="2986087"/>
            <a:ext cx="4546455" cy="54451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Advantages during Teleconsultation</a:t>
            </a:r>
          </a:p>
        </p:txBody>
      </p:sp>
      <p:sp>
        <p:nvSpPr>
          <p:cNvPr id="20" name="Rectangle 19">
            <a:extLst>
              <a:ext uri="{FF2B5EF4-FFF2-40B4-BE49-F238E27FC236}">
                <a16:creationId xmlns:a16="http://schemas.microsoft.com/office/drawing/2014/main" id="{30116AF3-8782-43D5-8602-5460923EC2ED}"/>
              </a:ext>
            </a:extLst>
          </p:cNvPr>
          <p:cNvSpPr/>
          <p:nvPr/>
        </p:nvSpPr>
        <p:spPr>
          <a:xfrm>
            <a:off x="725579" y="3036887"/>
            <a:ext cx="4546455" cy="54451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a:t>Challenges faced during Teleconsultation</a:t>
            </a:r>
          </a:p>
        </p:txBody>
      </p:sp>
      <p:sp>
        <p:nvSpPr>
          <p:cNvPr id="22" name="Rectangle 21">
            <a:extLst>
              <a:ext uri="{FF2B5EF4-FFF2-40B4-BE49-F238E27FC236}">
                <a16:creationId xmlns:a16="http://schemas.microsoft.com/office/drawing/2014/main" id="{C4D7FFB9-6528-4554-829E-5766386020DE}"/>
              </a:ext>
            </a:extLst>
          </p:cNvPr>
          <p:cNvSpPr/>
          <p:nvPr/>
        </p:nvSpPr>
        <p:spPr>
          <a:xfrm>
            <a:off x="6524670" y="6095380"/>
            <a:ext cx="4546455" cy="54451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Use of Teleconsultation after COVID-19</a:t>
            </a:r>
          </a:p>
        </p:txBody>
      </p:sp>
      <p:graphicFrame>
        <p:nvGraphicFramePr>
          <p:cNvPr id="24" name="Chart 23">
            <a:extLst>
              <a:ext uri="{FF2B5EF4-FFF2-40B4-BE49-F238E27FC236}">
                <a16:creationId xmlns:a16="http://schemas.microsoft.com/office/drawing/2014/main" id="{9BCC64A7-B6CC-40FC-A35A-48A1CA0836D7}"/>
              </a:ext>
            </a:extLst>
          </p:cNvPr>
          <p:cNvGraphicFramePr/>
          <p:nvPr>
            <p:extLst>
              <p:ext uri="{D42A27DB-BD31-4B8C-83A1-F6EECF244321}">
                <p14:modId xmlns:p14="http://schemas.microsoft.com/office/powerpoint/2010/main" val="1400562749"/>
              </p:ext>
            </p:extLst>
          </p:nvPr>
        </p:nvGraphicFramePr>
        <p:xfrm>
          <a:off x="6318685" y="3652519"/>
          <a:ext cx="4958424" cy="23774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5" name="Chart 24">
            <a:extLst>
              <a:ext uri="{FF2B5EF4-FFF2-40B4-BE49-F238E27FC236}">
                <a16:creationId xmlns:a16="http://schemas.microsoft.com/office/drawing/2014/main" id="{50B434DB-ADF5-4F11-B41D-D3E4F3193CC4}"/>
              </a:ext>
            </a:extLst>
          </p:cNvPr>
          <p:cNvGraphicFramePr/>
          <p:nvPr>
            <p:extLst>
              <p:ext uri="{D42A27DB-BD31-4B8C-83A1-F6EECF244321}">
                <p14:modId xmlns:p14="http://schemas.microsoft.com/office/powerpoint/2010/main" val="1259149366"/>
              </p:ext>
            </p:extLst>
          </p:nvPr>
        </p:nvGraphicFramePr>
        <p:xfrm>
          <a:off x="442421" y="3818349"/>
          <a:ext cx="5120640" cy="219456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a:extLst>
              <a:ext uri="{FF2B5EF4-FFF2-40B4-BE49-F238E27FC236}">
                <a16:creationId xmlns:a16="http://schemas.microsoft.com/office/drawing/2014/main" id="{BC7C0FE9-674A-44AD-85D4-A307EF2E9DEE}"/>
              </a:ext>
            </a:extLst>
          </p:cNvPr>
          <p:cNvGraphicFramePr>
            <a:graphicFrameLocks/>
          </p:cNvGraphicFramePr>
          <p:nvPr>
            <p:extLst>
              <p:ext uri="{D42A27DB-BD31-4B8C-83A1-F6EECF244321}">
                <p14:modId xmlns:p14="http://schemas.microsoft.com/office/powerpoint/2010/main" val="3127344720"/>
              </p:ext>
            </p:extLst>
          </p:nvPr>
        </p:nvGraphicFramePr>
        <p:xfrm>
          <a:off x="442420" y="505898"/>
          <a:ext cx="4623925" cy="219456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124767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4DC61E-1C82-4369-AA7A-56DEAB041683}"/>
              </a:ext>
            </a:extLst>
          </p:cNvPr>
          <p:cNvSpPr>
            <a:spLocks noGrp="1"/>
          </p:cNvSpPr>
          <p:nvPr>
            <p:ph type="title"/>
          </p:nvPr>
        </p:nvSpPr>
        <p:spPr>
          <a:xfrm>
            <a:off x="466722" y="586855"/>
            <a:ext cx="3201366" cy="3387497"/>
          </a:xfrm>
        </p:spPr>
        <p:txBody>
          <a:bodyPr anchor="b">
            <a:normAutofit/>
          </a:bodyPr>
          <a:lstStyle/>
          <a:p>
            <a:pPr algn="ctr"/>
            <a:r>
              <a:rPr lang="en-IN" sz="4000" dirty="0">
                <a:solidFill>
                  <a:srgbClr val="FFFFFF"/>
                </a:solidFill>
              </a:rPr>
              <a:t>Discussion 	</a:t>
            </a:r>
          </a:p>
        </p:txBody>
      </p:sp>
      <p:sp>
        <p:nvSpPr>
          <p:cNvPr id="3" name="Content Placeholder 2">
            <a:extLst>
              <a:ext uri="{FF2B5EF4-FFF2-40B4-BE49-F238E27FC236}">
                <a16:creationId xmlns:a16="http://schemas.microsoft.com/office/drawing/2014/main" id="{6A4CB9F2-9439-4EBD-9B46-123E6C62B843}"/>
              </a:ext>
            </a:extLst>
          </p:cNvPr>
          <p:cNvSpPr>
            <a:spLocks noGrp="1"/>
          </p:cNvSpPr>
          <p:nvPr>
            <p:ph idx="1"/>
          </p:nvPr>
        </p:nvSpPr>
        <p:spPr>
          <a:xfrm>
            <a:off x="4810259" y="649480"/>
            <a:ext cx="6555347" cy="5546047"/>
          </a:xfrm>
        </p:spPr>
        <p:txBody>
          <a:bodyPr anchor="ctr">
            <a:normAutofit/>
          </a:bodyPr>
          <a:lstStyle/>
          <a:p>
            <a:r>
              <a:rPr lang="en-I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During this time of crisis, when it is mandatory to bring the solution at a faster pace to fight with the corona virus. Teleconsultation has significantly improved access to healthcare and has made huge contribution in its reach. </a:t>
            </a:r>
          </a:p>
          <a:p>
            <a:r>
              <a:rPr lang="en-I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Amidst the pandemic, many of the non-communicable and other diseases that cause more than 60% of natural deaths in Indians and can be addressed using robust infrastructure of telemedicine. </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I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Purpose of this study is to evaluate patient satisfaction level towards teleconsultation during this COVID-19 pandemic. This study revealed 84% overall patient satisfaction towards teleconsultation whereas patient has many challenges during teleconsultation which cant be ignored. </a:t>
            </a:r>
          </a:p>
          <a:p>
            <a:r>
              <a:rPr lang="en-I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Patients agreed that they would have postponed healthcare care services if the teleconsultation option was not available.</a:t>
            </a:r>
          </a:p>
          <a:p>
            <a:r>
              <a:rPr lang="en-I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There are some barriers and challenges which need to be addressed like Internet issues, Poor interaction quality, Less time with doctor, Trust issue on doctor, Physical Examination</a:t>
            </a:r>
            <a:endParaRPr lang="en-IN"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0221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4DC61E-1C82-4369-AA7A-56DEAB041683}"/>
              </a:ext>
            </a:extLst>
          </p:cNvPr>
          <p:cNvSpPr>
            <a:spLocks noGrp="1"/>
          </p:cNvSpPr>
          <p:nvPr>
            <p:ph type="title"/>
          </p:nvPr>
        </p:nvSpPr>
        <p:spPr>
          <a:xfrm>
            <a:off x="466722" y="586855"/>
            <a:ext cx="3201366" cy="3387497"/>
          </a:xfrm>
        </p:spPr>
        <p:txBody>
          <a:bodyPr anchor="b">
            <a:normAutofit/>
          </a:bodyPr>
          <a:lstStyle/>
          <a:p>
            <a:pPr algn="ctr"/>
            <a:r>
              <a:rPr lang="en-IN" sz="4000" dirty="0">
                <a:solidFill>
                  <a:srgbClr val="FFFFFF"/>
                </a:solidFill>
              </a:rPr>
              <a:t>Conclusion 	</a:t>
            </a:r>
          </a:p>
        </p:txBody>
      </p:sp>
      <p:sp>
        <p:nvSpPr>
          <p:cNvPr id="3" name="Content Placeholder 2">
            <a:extLst>
              <a:ext uri="{FF2B5EF4-FFF2-40B4-BE49-F238E27FC236}">
                <a16:creationId xmlns:a16="http://schemas.microsoft.com/office/drawing/2014/main" id="{6A4CB9F2-9439-4EBD-9B46-123E6C62B843}"/>
              </a:ext>
            </a:extLst>
          </p:cNvPr>
          <p:cNvSpPr>
            <a:spLocks noGrp="1"/>
          </p:cNvSpPr>
          <p:nvPr>
            <p:ph idx="1"/>
          </p:nvPr>
        </p:nvSpPr>
        <p:spPr>
          <a:xfrm>
            <a:off x="4810259" y="649480"/>
            <a:ext cx="6555347" cy="5546047"/>
          </a:xfrm>
        </p:spPr>
        <p:txBody>
          <a:bodyPr anchor="ctr">
            <a:normAutofit/>
          </a:bodyPr>
          <a:lstStyle/>
          <a:p>
            <a:r>
              <a:rPr lang="en-I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Overall satisfaction is high among the patient during COVID-19 whereas most of the people like to have face to face consultation as compared to teleconsultation.  </a:t>
            </a:r>
          </a:p>
          <a:p>
            <a:r>
              <a:rPr lang="en-I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These are common challenges among patient who responded no for using teleconsultation even after COVID-19 - Internet issues, Poor interaction quality, System error, Less time with doctor, Trust issue on doctor. </a:t>
            </a:r>
          </a:p>
          <a:p>
            <a:r>
              <a:rPr lang="en-I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most frequently cited benefit is able to get treatment without going to hospital, saving time  whereas most frequent challenge is Less time with Doctor</a:t>
            </a:r>
          </a:p>
          <a:p>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8365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4DC61E-1C82-4369-AA7A-56DEAB041683}"/>
              </a:ext>
            </a:extLst>
          </p:cNvPr>
          <p:cNvSpPr>
            <a:spLocks noGrp="1"/>
          </p:cNvSpPr>
          <p:nvPr>
            <p:ph type="title"/>
          </p:nvPr>
        </p:nvSpPr>
        <p:spPr>
          <a:xfrm>
            <a:off x="466722" y="586855"/>
            <a:ext cx="3201366" cy="3387497"/>
          </a:xfrm>
        </p:spPr>
        <p:txBody>
          <a:bodyPr anchor="b">
            <a:normAutofit/>
          </a:bodyPr>
          <a:lstStyle/>
          <a:p>
            <a:pPr algn="ctr"/>
            <a:r>
              <a:rPr lang="en-IN" sz="3200" dirty="0">
                <a:solidFill>
                  <a:schemeClr val="bg1"/>
                </a:solidFill>
              </a:rPr>
              <a:t>Recommendation</a:t>
            </a:r>
            <a:r>
              <a:rPr lang="en-IN" sz="4000" dirty="0">
                <a:solidFill>
                  <a:srgbClr val="FFFFFF"/>
                </a:solidFill>
              </a:rPr>
              <a:t>	</a:t>
            </a:r>
          </a:p>
        </p:txBody>
      </p:sp>
      <p:sp>
        <p:nvSpPr>
          <p:cNvPr id="3" name="Content Placeholder 2">
            <a:extLst>
              <a:ext uri="{FF2B5EF4-FFF2-40B4-BE49-F238E27FC236}">
                <a16:creationId xmlns:a16="http://schemas.microsoft.com/office/drawing/2014/main" id="{6A4CB9F2-9439-4EBD-9B46-123E6C62B843}"/>
              </a:ext>
            </a:extLst>
          </p:cNvPr>
          <p:cNvSpPr>
            <a:spLocks noGrp="1"/>
          </p:cNvSpPr>
          <p:nvPr>
            <p:ph idx="1"/>
          </p:nvPr>
        </p:nvSpPr>
        <p:spPr>
          <a:xfrm>
            <a:off x="4810259" y="649480"/>
            <a:ext cx="6555347" cy="5546047"/>
          </a:xfrm>
        </p:spPr>
        <p:txBody>
          <a:bodyPr anchor="ctr">
            <a:normAutofit/>
          </a:bodyPr>
          <a:lstStyle/>
          <a:p>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Recommendation to infrastructure providers to continue provide best class services to have a near real time tele consultation experience for patients. </a:t>
            </a:r>
            <a:endParaRPr lang="en-US" sz="1800"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 quality broadband network along with Wi-Fi connection within the facilities should be considered</a:t>
            </a:r>
          </a:p>
          <a:p>
            <a:r>
              <a:rPr lang="en-US" sz="1800" dirty="0">
                <a:latin typeface="Times New Roman" panose="02020603050405020304" pitchFamily="18" charset="0"/>
                <a:ea typeface="Times New Roman" panose="02020603050405020304" pitchFamily="18" charset="0"/>
                <a:cs typeface="Times New Roman" panose="02020603050405020304" pitchFamily="18" charset="0"/>
              </a:rPr>
              <a:t>Providers need to ensure that all telemedicine platforms are suitably equipped with right technology to facilitate examination of patients through better camera, sound quality etc.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ea typeface="Times New Roman" panose="02020603050405020304" pitchFamily="18" charset="0"/>
                <a:cs typeface="Times New Roman" panose="02020603050405020304" pitchFamily="18" charset="0"/>
              </a:rPr>
              <a:t>More focused on Technology advancement</a:t>
            </a:r>
          </a:p>
        </p:txBody>
      </p:sp>
    </p:spTree>
    <p:extLst>
      <p:ext uri="{BB962C8B-B14F-4D97-AF65-F5344CB8AC3E}">
        <p14:creationId xmlns:p14="http://schemas.microsoft.com/office/powerpoint/2010/main" val="228074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87AEC5A0-F76C-45B0-813D-51DAF78CA0CD}"/>
              </a:ext>
            </a:extLst>
          </p:cNvPr>
          <p:cNvSpPr txBox="1"/>
          <p:nvPr/>
        </p:nvSpPr>
        <p:spPr>
          <a:xfrm>
            <a:off x="685413" y="2950978"/>
            <a:ext cx="2443868" cy="646331"/>
          </a:xfrm>
          <a:prstGeom prst="rect">
            <a:avLst/>
          </a:prstGeom>
          <a:noFill/>
        </p:spPr>
        <p:txBody>
          <a:bodyPr wrap="square">
            <a:spAutoFit/>
          </a:bodyPr>
          <a:lstStyle/>
          <a:p>
            <a:pPr algn="ctr"/>
            <a:r>
              <a:rPr lang="en-IN" sz="3600" dirty="0">
                <a:solidFill>
                  <a:srgbClr val="FFFFFF"/>
                </a:solidFill>
                <a:latin typeface="Times New Roman" panose="02020603050405020304" pitchFamily="18" charset="0"/>
                <a:cs typeface="Times New Roman" panose="02020603050405020304" pitchFamily="18" charset="0"/>
              </a:rPr>
              <a:t>References</a:t>
            </a:r>
            <a:endParaRPr lang="en-IN" sz="3600" dirty="0">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E0FF97F9-D108-4CF5-9A69-AFE85DA64B11}"/>
              </a:ext>
            </a:extLst>
          </p:cNvPr>
          <p:cNvSpPr txBox="1"/>
          <p:nvPr/>
        </p:nvSpPr>
        <p:spPr>
          <a:xfrm>
            <a:off x="4187300" y="325705"/>
            <a:ext cx="7717293" cy="5909310"/>
          </a:xfrm>
          <a:prstGeom prst="rect">
            <a:avLst/>
          </a:prstGeom>
          <a:noFill/>
        </p:spPr>
        <p:txBody>
          <a:bodyPr wrap="square">
            <a:spAutoFit/>
          </a:bodyPr>
          <a:lstStyle/>
          <a:p>
            <a:pPr marL="285750" indent="-285750">
              <a:buFont typeface="Wingdings" panose="05000000000000000000" pitchFamily="2" charset="2"/>
              <a:buChar char="q"/>
            </a:pPr>
            <a:r>
              <a:rPr lang="en-IN" sz="1800" u="sng" dirty="0">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https://www.who.int/</a:t>
            </a:r>
            <a:endParaRPr lang="en-IN" sz="1800" u="sng" dirty="0">
              <a:latin typeface="Times New Roman" panose="02020603050405020304" pitchFamily="18" charset="0"/>
              <a:cs typeface="Times New Roman" panose="02020603050405020304" pitchFamily="18" charset="0"/>
            </a:endParaRPr>
          </a:p>
          <a:p>
            <a:endParaRPr lang="en-IN" sz="1800" u="sng"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r>
              <a:rPr lang="en-IN" sz="1800" u="sng" dirty="0">
                <a:latin typeface="Times New Roman" panose="02020603050405020304" pitchFamily="18" charset="0"/>
                <a:cs typeface="Times New Roman" panose="02020603050405020304" pitchFamily="18" charset="0"/>
              </a:rPr>
              <a:t>https://www.mohfw.gov.in/</a:t>
            </a:r>
          </a:p>
          <a:p>
            <a:endParaRPr lang="en-IN" sz="1800" u="sng"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r>
              <a:rPr lang="en-IN" sz="1800" dirty="0" err="1">
                <a:latin typeface="Times New Roman" panose="02020603050405020304" pitchFamily="18" charset="0"/>
                <a:cs typeface="Times New Roman" panose="02020603050405020304" pitchFamily="18" charset="0"/>
              </a:rPr>
              <a:t>Pal,R</a:t>
            </a:r>
            <a:r>
              <a:rPr lang="en-IN" sz="1800" dirty="0">
                <a:latin typeface="Times New Roman" panose="02020603050405020304" pitchFamily="18" charset="0"/>
                <a:cs typeface="Times New Roman" panose="02020603050405020304" pitchFamily="18" charset="0"/>
              </a:rPr>
              <a:t>., &amp; Yadav, U. (2020) </a:t>
            </a:r>
            <a:r>
              <a:rPr lang="en-US" sz="1800" i="0" dirty="0">
                <a:effectLst/>
                <a:latin typeface="Times New Roman" panose="02020603050405020304" pitchFamily="18" charset="0"/>
                <a:cs typeface="Times New Roman" panose="02020603050405020304" pitchFamily="18" charset="0"/>
              </a:rPr>
              <a:t>COVID-19 Pandemic in India: Present Scenario and a Steep Climb Ahead. Journal of Primary care &amp; Community Health </a:t>
            </a:r>
            <a:r>
              <a:rPr lang="en-IN" sz="1800" i="0" u="sng" dirty="0">
                <a:solidFill>
                  <a:srgbClr val="006ACC"/>
                </a:solidFill>
                <a:effectLst/>
                <a:latin typeface="Times New Roman" panose="02020603050405020304" pitchFamily="18" charset="0"/>
                <a:cs typeface="Times New Roman" panose="02020603050405020304" pitchFamily="18" charset="0"/>
                <a:hlinkClick r:id="rId3"/>
              </a:rPr>
              <a:t>https://doi.org/10.1177/2150132720939402</a:t>
            </a:r>
            <a:endParaRPr lang="en-IN" sz="1800" i="0" u="sng" dirty="0">
              <a:solidFill>
                <a:srgbClr val="006ACC"/>
              </a:solidFill>
              <a:effectLst/>
              <a:latin typeface="Times New Roman" panose="02020603050405020304" pitchFamily="18" charset="0"/>
              <a:cs typeface="Times New Roman" panose="02020603050405020304" pitchFamily="18" charset="0"/>
            </a:endParaRPr>
          </a:p>
          <a:p>
            <a:endParaRPr lang="en-IN" sz="1800" i="0" u="sng" dirty="0">
              <a:solidFill>
                <a:srgbClr val="006ACC"/>
              </a:solidFill>
              <a:effectLst/>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r>
              <a:rPr lang="en-US" sz="1800" i="0" dirty="0">
                <a:effectLst/>
                <a:latin typeface="Times New Roman" panose="02020603050405020304" pitchFamily="18" charset="0"/>
                <a:cs typeface="Times New Roman" panose="02020603050405020304" pitchFamily="18" charset="0"/>
              </a:rPr>
              <a:t>.</a:t>
            </a:r>
            <a:r>
              <a:rPr lang="en-US" sz="1800" i="0" dirty="0" err="1">
                <a:effectLst/>
                <a:latin typeface="Times New Roman" panose="02020603050405020304" pitchFamily="18" charset="0"/>
                <a:cs typeface="Times New Roman" panose="02020603050405020304" pitchFamily="18" charset="0"/>
              </a:rPr>
              <a:t>Baudlier</a:t>
            </a:r>
            <a:r>
              <a:rPr lang="en-US" sz="1800" dirty="0">
                <a:latin typeface="Times New Roman" panose="02020603050405020304" pitchFamily="18" charset="0"/>
                <a:cs typeface="Times New Roman" panose="02020603050405020304" pitchFamily="18" charset="0"/>
              </a:rPr>
              <a:t>, P., </a:t>
            </a:r>
            <a:r>
              <a:rPr lang="en-US" sz="1800" dirty="0" err="1">
                <a:latin typeface="Times New Roman" panose="02020603050405020304" pitchFamily="18" charset="0"/>
                <a:cs typeface="Times New Roman" panose="02020603050405020304" pitchFamily="18" charset="0"/>
              </a:rPr>
              <a:t>Kondrateva</a:t>
            </a:r>
            <a:r>
              <a:rPr lang="en-US" sz="1800" dirty="0">
                <a:latin typeface="Times New Roman" panose="02020603050405020304" pitchFamily="18" charset="0"/>
                <a:cs typeface="Times New Roman" panose="02020603050405020304" pitchFamily="18" charset="0"/>
              </a:rPr>
              <a:t>, G., Ammi, C.,</a:t>
            </a:r>
            <a:r>
              <a:rPr lang="en-US" sz="1800" dirty="0" err="1">
                <a:latin typeface="Times New Roman" panose="02020603050405020304" pitchFamily="18" charset="0"/>
                <a:cs typeface="Times New Roman" panose="02020603050405020304" pitchFamily="18" charset="0"/>
              </a:rPr>
              <a:t>Chang,V</a:t>
            </a:r>
            <a:r>
              <a:rPr lang="en-US" sz="1800" dirty="0">
                <a:latin typeface="Times New Roman" panose="02020603050405020304" pitchFamily="18" charset="0"/>
                <a:cs typeface="Times New Roman" panose="02020603050405020304" pitchFamily="18" charset="0"/>
              </a:rPr>
              <a:t>., &amp; Schiavone, F</a:t>
            </a:r>
            <a:r>
              <a:rPr lang="en-IN" sz="1800" dirty="0">
                <a:latin typeface="Times New Roman" panose="02020603050405020304" pitchFamily="18" charset="0"/>
                <a:cs typeface="Times New Roman" panose="02020603050405020304" pitchFamily="18" charset="0"/>
              </a:rPr>
              <a:t>. (2020) </a:t>
            </a:r>
            <a:r>
              <a:rPr lang="en-US" sz="1800" i="0" dirty="0">
                <a:effectLst/>
                <a:latin typeface="Times New Roman" panose="02020603050405020304" pitchFamily="18" charset="0"/>
                <a:cs typeface="Times New Roman" panose="02020603050405020304" pitchFamily="18" charset="0"/>
              </a:rPr>
              <a:t>Patients’ perceptions of teleconsultation during COVID-19: A cross-national study. Technological Forecasting and Social Change Vol. 163</a:t>
            </a:r>
            <a:r>
              <a:rPr lang="en-IN" sz="1800" i="0" u="none" strike="noStrike" dirty="0">
                <a:solidFill>
                  <a:srgbClr val="0C7DBB"/>
                </a:solidFill>
                <a:effectLst/>
                <a:latin typeface="Times New Roman" panose="02020603050405020304" pitchFamily="18" charset="0"/>
                <a:cs typeface="Times New Roman" panose="02020603050405020304" pitchFamily="18" charset="0"/>
                <a:hlinkClick r:id="rId4" tooltip="Persistent link using digital object identifier"/>
              </a:rPr>
              <a:t>   https://doi.org/10.1016/j.techfore.2020.120510</a:t>
            </a:r>
            <a:endParaRPr lang="en-IN" sz="1800" i="0" u="none" strike="noStrike" dirty="0">
              <a:solidFill>
                <a:srgbClr val="0C7DBB"/>
              </a:solidFill>
              <a:effectLst/>
              <a:latin typeface="Times New Roman" panose="02020603050405020304" pitchFamily="18" charset="0"/>
              <a:cs typeface="Times New Roman" panose="02020603050405020304" pitchFamily="18" charset="0"/>
            </a:endParaRPr>
          </a:p>
          <a:p>
            <a:endParaRPr lang="en-US" sz="1800" i="0" dirty="0">
              <a:effectLst/>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r>
              <a:rPr lang="en-IN" sz="1800"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Shenoy, P., Ahmed, S., Paul, A. </a:t>
            </a:r>
            <a:r>
              <a:rPr lang="en-IN" sz="1800" i="1" dirty="0">
                <a:effectLst/>
                <a:latin typeface="Times New Roman" panose="02020603050405020304" pitchFamily="18" charset="0"/>
                <a:ea typeface="Calibri" panose="020F0502020204030204" pitchFamily="34" charset="0"/>
                <a:cs typeface="Times New Roman" panose="02020603050405020304" pitchFamily="18" charset="0"/>
              </a:rPr>
              <a:t>et al.</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(2020). Switching to teleconsultation for rheumatology in the wake of the COVID-19 pandemic: feasibility and patient response in India. </a:t>
            </a:r>
            <a:r>
              <a:rPr lang="en-IN" sz="1800" i="1" dirty="0">
                <a:effectLst/>
                <a:latin typeface="Times New Roman" panose="02020603050405020304" pitchFamily="18" charset="0"/>
                <a:ea typeface="Calibri" panose="020F0502020204030204" pitchFamily="34" charset="0"/>
                <a:cs typeface="Times New Roman" panose="02020603050405020304" pitchFamily="18" charset="0"/>
              </a:rPr>
              <a:t>Clin </a:t>
            </a:r>
            <a:r>
              <a:rPr lang="en-IN" sz="1800" i="1" dirty="0" err="1">
                <a:effectLst/>
                <a:latin typeface="Times New Roman" panose="02020603050405020304" pitchFamily="18" charset="0"/>
                <a:ea typeface="Calibri" panose="020F0502020204030204" pitchFamily="34" charset="0"/>
                <a:cs typeface="Times New Roman" panose="02020603050405020304" pitchFamily="18" charset="0"/>
              </a:rPr>
              <a:t>Rheumatol</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39, 2757–2762 </a:t>
            </a:r>
            <a:r>
              <a:rPr lang="en-IN" sz="1800" dirty="0">
                <a:solidFill>
                  <a:srgbClr val="0C7DBB"/>
                </a:solidFill>
                <a:latin typeface="Times New Roman" panose="02020603050405020304" pitchFamily="18" charset="0"/>
                <a:cs typeface="Times New Roman" panose="02020603050405020304" pitchFamily="18" charset="0"/>
                <a:hlinkClick r:id="rId5"/>
              </a:rPr>
              <a:t>https://doi.org/10.1007/s10067-020-05200-6</a:t>
            </a:r>
            <a:endParaRPr lang="en-IN" sz="1800" dirty="0">
              <a:solidFill>
                <a:srgbClr val="0C7DBB"/>
              </a:solidFill>
              <a:latin typeface="Times New Roman" panose="02020603050405020304" pitchFamily="18" charset="0"/>
              <a:cs typeface="Times New Roman" panose="02020603050405020304" pitchFamily="18" charset="0"/>
            </a:endParaRPr>
          </a:p>
          <a:p>
            <a:endParaRPr lang="en-IN" sz="1800" dirty="0">
              <a:solidFill>
                <a:srgbClr val="0C7DBB"/>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r>
              <a:rPr lang="en-US" b="0" i="0" dirty="0" err="1">
                <a:solidFill>
                  <a:srgbClr val="333333"/>
                </a:solidFill>
                <a:effectLst/>
                <a:latin typeface="-apple-system"/>
              </a:rPr>
              <a:t>Monaghesh</a:t>
            </a:r>
            <a:r>
              <a:rPr lang="en-US" b="0" i="0" dirty="0">
                <a:solidFill>
                  <a:srgbClr val="333333"/>
                </a:solidFill>
                <a:effectLst/>
                <a:latin typeface="-apple-system"/>
              </a:rPr>
              <a:t>, E., </a:t>
            </a:r>
            <a:r>
              <a:rPr lang="en-US" b="0" i="0" dirty="0" err="1">
                <a:solidFill>
                  <a:srgbClr val="333333"/>
                </a:solidFill>
                <a:effectLst/>
                <a:latin typeface="-apple-system"/>
              </a:rPr>
              <a:t>Hajizadeh</a:t>
            </a:r>
            <a:r>
              <a:rPr lang="en-US" b="0" i="0" dirty="0">
                <a:solidFill>
                  <a:srgbClr val="333333"/>
                </a:solidFill>
                <a:effectLst/>
                <a:latin typeface="-apple-system"/>
              </a:rPr>
              <a:t>, A. The role of telehealth during COVID-19 outbreak: a systematic review based on current evidence. </a:t>
            </a:r>
            <a:r>
              <a:rPr lang="en-US" b="0" i="1" dirty="0">
                <a:solidFill>
                  <a:srgbClr val="333333"/>
                </a:solidFill>
                <a:effectLst/>
                <a:latin typeface="-apple-system"/>
              </a:rPr>
              <a:t>BMC Public Health</a:t>
            </a:r>
            <a:r>
              <a:rPr lang="en-US" b="0" i="0" dirty="0">
                <a:solidFill>
                  <a:srgbClr val="333333"/>
                </a:solidFill>
                <a:effectLst/>
                <a:latin typeface="-apple-system"/>
              </a:rPr>
              <a:t> </a:t>
            </a:r>
            <a:r>
              <a:rPr lang="en-US" b="1" i="0" dirty="0">
                <a:solidFill>
                  <a:srgbClr val="333333"/>
                </a:solidFill>
                <a:effectLst/>
                <a:latin typeface="-apple-system"/>
              </a:rPr>
              <a:t>20, </a:t>
            </a:r>
            <a:r>
              <a:rPr lang="en-US" b="0" i="0" dirty="0">
                <a:solidFill>
                  <a:srgbClr val="333333"/>
                </a:solidFill>
                <a:effectLst/>
                <a:latin typeface="-apple-system"/>
              </a:rPr>
              <a:t>1193 (2020). </a:t>
            </a:r>
            <a:r>
              <a:rPr lang="en-US" b="0" i="0" u="sng" dirty="0">
                <a:solidFill>
                  <a:srgbClr val="0070C0"/>
                </a:solidFill>
                <a:effectLst/>
                <a:latin typeface="-apple-system"/>
              </a:rPr>
              <a:t>https://doi.org/10.1186/s12889-020-09301-</a:t>
            </a:r>
            <a:endParaRPr lang="en-IN" sz="1800" u="sng"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577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6">
            <a:extLst>
              <a:ext uri="{FF2B5EF4-FFF2-40B4-BE49-F238E27FC236}">
                <a16:creationId xmlns:a16="http://schemas.microsoft.com/office/drawing/2014/main" id="{89166D27-8DA5-4497-990F-38E3C4414AEF}"/>
              </a:ext>
            </a:extLst>
          </p:cNvPr>
          <p:cNvGraphicFramePr>
            <a:graphicFrameLocks/>
          </p:cNvGraphicFramePr>
          <p:nvPr>
            <p:extLst>
              <p:ext uri="{D42A27DB-BD31-4B8C-83A1-F6EECF244321}">
                <p14:modId xmlns:p14="http://schemas.microsoft.com/office/powerpoint/2010/main" val="1050008220"/>
              </p:ext>
            </p:extLst>
          </p:nvPr>
        </p:nvGraphicFramePr>
        <p:xfrm>
          <a:off x="457200" y="966728"/>
          <a:ext cx="11277601" cy="4943318"/>
        </p:xfrm>
        <a:graphic>
          <a:graphicData uri="http://schemas.openxmlformats.org/drawingml/2006/table">
            <a:tbl>
              <a:tblPr firstRow="1" bandRow="1"/>
              <a:tblGrid>
                <a:gridCol w="3251995">
                  <a:extLst>
                    <a:ext uri="{9D8B030D-6E8A-4147-A177-3AD203B41FA5}">
                      <a16:colId xmlns:a16="http://schemas.microsoft.com/office/drawing/2014/main" val="2300119215"/>
                    </a:ext>
                  </a:extLst>
                </a:gridCol>
                <a:gridCol w="2372852">
                  <a:extLst>
                    <a:ext uri="{9D8B030D-6E8A-4147-A177-3AD203B41FA5}">
                      <a16:colId xmlns:a16="http://schemas.microsoft.com/office/drawing/2014/main" val="1832454950"/>
                    </a:ext>
                  </a:extLst>
                </a:gridCol>
                <a:gridCol w="3165475">
                  <a:extLst>
                    <a:ext uri="{9D8B030D-6E8A-4147-A177-3AD203B41FA5}">
                      <a16:colId xmlns:a16="http://schemas.microsoft.com/office/drawing/2014/main" val="4286825425"/>
                    </a:ext>
                  </a:extLst>
                </a:gridCol>
                <a:gridCol w="2487279">
                  <a:extLst>
                    <a:ext uri="{9D8B030D-6E8A-4147-A177-3AD203B41FA5}">
                      <a16:colId xmlns:a16="http://schemas.microsoft.com/office/drawing/2014/main" val="1119922618"/>
                    </a:ext>
                  </a:extLst>
                </a:gridCol>
              </a:tblGrid>
              <a:tr h="1283383">
                <a:tc gridSpan="4">
                  <a:txBody>
                    <a:bodyPr/>
                    <a:lstStyle/>
                    <a:p>
                      <a:pPr algn="ctr" fontAlgn="ctr"/>
                      <a:r>
                        <a:rPr lang="en-US" sz="2000" b="1" dirty="0">
                          <a:solidFill>
                            <a:schemeClr val="tx1"/>
                          </a:solidFill>
                          <a:effectLst/>
                          <a:latin typeface="Calibri" panose="020F0502020204030204" pitchFamily="34" charset="0"/>
                        </a:rPr>
                        <a:t>Program Outcomes (rate how your course addresses the POs by giving a score of 1,2,3)                      </a:t>
                      </a:r>
                      <a:br>
                        <a:rPr lang="en-US" sz="2000" b="1" dirty="0">
                          <a:solidFill>
                            <a:schemeClr val="tx1"/>
                          </a:solidFill>
                          <a:effectLst/>
                          <a:latin typeface="Calibri" panose="020F0502020204030204" pitchFamily="34" charset="0"/>
                        </a:rPr>
                      </a:br>
                      <a:r>
                        <a:rPr lang="en-US" sz="2500" b="1" dirty="0">
                          <a:solidFill>
                            <a:schemeClr val="tx1"/>
                          </a:solidFill>
                          <a:effectLst/>
                          <a:latin typeface="Calibri" panose="020F0502020204030204" pitchFamily="34" charset="0"/>
                        </a:rPr>
                        <a:t> 1: Slight (Low) 2: Moderate (Medium) 3: Substantial (High)</a:t>
                      </a:r>
                    </a:p>
                  </a:txBody>
                  <a:tcPr marL="13396" marR="13396" marT="13396" marB="803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34304476"/>
                  </a:ext>
                </a:extLst>
              </a:tr>
              <a:tr h="3641163">
                <a:tc>
                  <a:txBody>
                    <a:bodyPr/>
                    <a:lstStyle/>
                    <a:p>
                      <a:pPr marL="228600" indent="-228600" algn="ctr" fontAlgn="ctr">
                        <a:buAutoNum type="arabicPeriod"/>
                      </a:pPr>
                      <a:r>
                        <a:rPr lang="en-US" sz="1800" b="1" dirty="0">
                          <a:solidFill>
                            <a:schemeClr val="tx1"/>
                          </a:solidFill>
                          <a:effectLst/>
                          <a:latin typeface="Calibri" panose="020F0502020204030204" pitchFamily="34" charset="0"/>
                        </a:rPr>
                        <a:t>Internalize the concepts of management such as healthcare delivery system, strategic planning, HR, marketing, finance and operations</a:t>
                      </a:r>
                    </a:p>
                    <a:p>
                      <a:pPr marL="0" indent="0" algn="ctr" fontAlgn="ctr">
                        <a:buNone/>
                      </a:pPr>
                      <a:endParaRPr lang="en-US" sz="1800" b="1" dirty="0">
                        <a:solidFill>
                          <a:schemeClr val="tx1"/>
                        </a:solidFill>
                        <a:effectLst/>
                        <a:latin typeface="Calibri" panose="020F0502020204030204" pitchFamily="34" charset="0"/>
                      </a:endParaRPr>
                    </a:p>
                    <a:p>
                      <a:pPr marL="0" indent="0" algn="ctr" fontAlgn="ctr">
                        <a:buNone/>
                      </a:pPr>
                      <a:endParaRPr lang="en-US" sz="1800" b="1" dirty="0">
                        <a:solidFill>
                          <a:schemeClr val="tx1"/>
                        </a:solidFill>
                        <a:effectLst/>
                        <a:latin typeface="Calibri" panose="020F0502020204030204" pitchFamily="34" charset="0"/>
                      </a:endParaRPr>
                    </a:p>
                    <a:p>
                      <a:pPr marL="0" indent="0" algn="ctr" fontAlgn="ctr">
                        <a:buNone/>
                      </a:pPr>
                      <a:r>
                        <a:rPr lang="en-US" sz="1800" b="1" dirty="0">
                          <a:solidFill>
                            <a:schemeClr val="tx1"/>
                          </a:solidFill>
                          <a:effectLst/>
                          <a:latin typeface="Calibri" panose="020F0502020204030204" pitchFamily="34" charset="0"/>
                        </a:rPr>
                        <a:t>3</a:t>
                      </a:r>
                    </a:p>
                    <a:p>
                      <a:pPr marL="228600" indent="-228600" algn="ctr" fontAlgn="ctr">
                        <a:buAutoNum type="arabicPeriod"/>
                      </a:pPr>
                      <a:endParaRPr lang="en-US" sz="1800" b="1" dirty="0">
                        <a:solidFill>
                          <a:schemeClr val="tx1"/>
                        </a:solidFill>
                        <a:effectLst/>
                        <a:latin typeface="Calibri" panose="020F0502020204030204" pitchFamily="34" charset="0"/>
                      </a:endParaRPr>
                    </a:p>
                    <a:p>
                      <a:pPr marL="228600" indent="-228600" algn="ctr" fontAlgn="ctr">
                        <a:buAutoNum type="arabicPeriod"/>
                      </a:pPr>
                      <a:endParaRPr lang="en-US" sz="1800" b="1" dirty="0">
                        <a:solidFill>
                          <a:schemeClr val="tx1"/>
                        </a:solidFill>
                        <a:effectLst/>
                        <a:latin typeface="Calibri" panose="020F0502020204030204" pitchFamily="34" charset="0"/>
                      </a:endParaRPr>
                    </a:p>
                    <a:p>
                      <a:pPr marL="0" indent="0" algn="ctr" fontAlgn="ctr">
                        <a:buNone/>
                      </a:pPr>
                      <a:endParaRPr lang="en-US" sz="1800" b="1" dirty="0">
                        <a:solidFill>
                          <a:schemeClr val="tx1"/>
                        </a:solidFill>
                        <a:effectLst/>
                        <a:latin typeface="Calibri" panose="020F0502020204030204" pitchFamily="34" charset="0"/>
                      </a:endParaRPr>
                    </a:p>
                  </a:txBody>
                  <a:tcPr marL="120568" marR="13396" marT="13396" marB="803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ctr"/>
                      <a:r>
                        <a:rPr lang="en-US" sz="1800" b="1">
                          <a:solidFill>
                            <a:schemeClr val="tx1"/>
                          </a:solidFill>
                          <a:effectLst/>
                          <a:latin typeface="Calibri" panose="020F0502020204030204" pitchFamily="34" charset="0"/>
                        </a:rPr>
                        <a:t>2. Apply knowledge of research and management techniques and functions in an integrated manner in healthcare set up</a:t>
                      </a:r>
                    </a:p>
                    <a:p>
                      <a:pPr algn="ctr" fontAlgn="ctr"/>
                      <a:endParaRPr lang="en-US" sz="1800" b="1">
                        <a:solidFill>
                          <a:schemeClr val="tx1"/>
                        </a:solidFill>
                        <a:effectLst/>
                        <a:latin typeface="Calibri" panose="020F0502020204030204" pitchFamily="34" charset="0"/>
                      </a:endParaRPr>
                    </a:p>
                    <a:p>
                      <a:pPr algn="ctr" fontAlgn="ctr"/>
                      <a:endParaRPr lang="en-US" sz="1800" b="1">
                        <a:solidFill>
                          <a:schemeClr val="tx1"/>
                        </a:solidFill>
                        <a:effectLst/>
                        <a:latin typeface="Calibri" panose="020F0502020204030204" pitchFamily="34" charset="0"/>
                      </a:endParaRPr>
                    </a:p>
                    <a:p>
                      <a:pPr algn="ctr" fontAlgn="ctr"/>
                      <a:r>
                        <a:rPr lang="en-US" sz="1800" b="1">
                          <a:solidFill>
                            <a:schemeClr val="tx1"/>
                          </a:solidFill>
                          <a:effectLst/>
                          <a:latin typeface="Calibri" panose="020F0502020204030204" pitchFamily="34" charset="0"/>
                        </a:rPr>
                        <a:t>3</a:t>
                      </a:r>
                    </a:p>
                    <a:p>
                      <a:pPr algn="ctr" fontAlgn="ctr"/>
                      <a:endParaRPr lang="en-US" sz="1800" b="1">
                        <a:solidFill>
                          <a:schemeClr val="tx1"/>
                        </a:solidFill>
                        <a:effectLst/>
                        <a:latin typeface="Calibri" panose="020F0502020204030204" pitchFamily="34" charset="0"/>
                      </a:endParaRPr>
                    </a:p>
                    <a:p>
                      <a:pPr algn="ctr" fontAlgn="ctr"/>
                      <a:endParaRPr lang="en-US" sz="1800" b="1">
                        <a:solidFill>
                          <a:schemeClr val="tx1"/>
                        </a:solidFill>
                        <a:effectLst/>
                        <a:latin typeface="Calibri" panose="020F0502020204030204" pitchFamily="34" charset="0"/>
                      </a:endParaRPr>
                    </a:p>
                    <a:p>
                      <a:pPr algn="ctr" fontAlgn="ctr"/>
                      <a:endParaRPr lang="en-US" sz="1800" b="1">
                        <a:solidFill>
                          <a:schemeClr val="tx1"/>
                        </a:solidFill>
                        <a:effectLst/>
                        <a:latin typeface="Calibri" panose="020F0502020204030204" pitchFamily="34" charset="0"/>
                      </a:endParaRPr>
                    </a:p>
                  </a:txBody>
                  <a:tcPr marL="120568" marR="13396" marT="13396" marB="803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ctr"/>
                      <a:r>
                        <a:rPr lang="en-US" sz="1800" b="1">
                          <a:solidFill>
                            <a:schemeClr val="tx1"/>
                          </a:solidFill>
                          <a:effectLst/>
                          <a:latin typeface="Calibri" panose="020F0502020204030204" pitchFamily="34" charset="0"/>
                        </a:rPr>
                        <a:t>3. Use appropriate skills to support healthcare organizations to take informed decision in planning, building and managing healthcare organizations</a:t>
                      </a:r>
                    </a:p>
                    <a:p>
                      <a:pPr algn="ctr" fontAlgn="ctr"/>
                      <a:endParaRPr lang="en-US" sz="1800" b="1">
                        <a:solidFill>
                          <a:schemeClr val="tx1"/>
                        </a:solidFill>
                        <a:effectLst/>
                        <a:latin typeface="Calibri" panose="020F0502020204030204" pitchFamily="34" charset="0"/>
                      </a:endParaRPr>
                    </a:p>
                    <a:p>
                      <a:pPr algn="ctr" fontAlgn="ctr"/>
                      <a:endParaRPr lang="en-US" sz="1800" b="1">
                        <a:solidFill>
                          <a:schemeClr val="tx1"/>
                        </a:solidFill>
                        <a:effectLst/>
                        <a:latin typeface="Calibri" panose="020F0502020204030204" pitchFamily="34" charset="0"/>
                      </a:endParaRPr>
                    </a:p>
                    <a:p>
                      <a:pPr algn="ctr" fontAlgn="ctr"/>
                      <a:r>
                        <a:rPr lang="en-US" sz="1800" b="1">
                          <a:solidFill>
                            <a:schemeClr val="tx1"/>
                          </a:solidFill>
                          <a:effectLst/>
                          <a:latin typeface="Calibri" panose="020F0502020204030204" pitchFamily="34" charset="0"/>
                        </a:rPr>
                        <a:t>3</a:t>
                      </a:r>
                    </a:p>
                    <a:p>
                      <a:pPr algn="ctr" fontAlgn="ctr"/>
                      <a:endParaRPr lang="en-US" sz="1800" b="1">
                        <a:solidFill>
                          <a:schemeClr val="tx1"/>
                        </a:solidFill>
                        <a:effectLst/>
                        <a:latin typeface="Calibri" panose="020F0502020204030204" pitchFamily="34" charset="0"/>
                      </a:endParaRPr>
                    </a:p>
                    <a:p>
                      <a:pPr algn="ctr" fontAlgn="ctr"/>
                      <a:endParaRPr lang="en-US" sz="1800" b="1">
                        <a:solidFill>
                          <a:schemeClr val="tx1"/>
                        </a:solidFill>
                        <a:effectLst/>
                        <a:latin typeface="Calibri" panose="020F0502020204030204" pitchFamily="34" charset="0"/>
                      </a:endParaRPr>
                    </a:p>
                    <a:p>
                      <a:pPr algn="ctr" fontAlgn="ctr"/>
                      <a:endParaRPr lang="en-US" sz="1800" b="1">
                        <a:solidFill>
                          <a:schemeClr val="tx1"/>
                        </a:solidFill>
                        <a:effectLst/>
                        <a:latin typeface="Calibri" panose="020F0502020204030204" pitchFamily="34" charset="0"/>
                      </a:endParaRPr>
                    </a:p>
                  </a:txBody>
                  <a:tcPr marL="120568" marR="13396" marT="13396" marB="803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ctr"/>
                      <a:r>
                        <a:rPr lang="en-US" sz="1800" b="1" dirty="0">
                          <a:solidFill>
                            <a:schemeClr val="tx1"/>
                          </a:solidFill>
                          <a:effectLst/>
                          <a:latin typeface="Calibri" panose="020F0502020204030204" pitchFamily="34" charset="0"/>
                        </a:rPr>
                        <a:t>4. Utilize learning acquired from trainings and practical exposures in real time situations.</a:t>
                      </a:r>
                    </a:p>
                    <a:p>
                      <a:pPr algn="ctr" fontAlgn="ctr"/>
                      <a:endParaRPr lang="en-US" sz="1800" b="1" dirty="0">
                        <a:solidFill>
                          <a:schemeClr val="tx1"/>
                        </a:solidFill>
                        <a:effectLst/>
                        <a:latin typeface="Calibri" panose="020F0502020204030204" pitchFamily="34" charset="0"/>
                      </a:endParaRPr>
                    </a:p>
                    <a:p>
                      <a:pPr algn="ctr" fontAlgn="ctr"/>
                      <a:endParaRPr lang="en-US" sz="1800" b="1" dirty="0">
                        <a:solidFill>
                          <a:schemeClr val="tx1"/>
                        </a:solidFill>
                        <a:effectLst/>
                        <a:latin typeface="Calibri" panose="020F0502020204030204" pitchFamily="34" charset="0"/>
                      </a:endParaRPr>
                    </a:p>
                    <a:p>
                      <a:pPr algn="ctr" fontAlgn="ctr"/>
                      <a:r>
                        <a:rPr lang="en-US" sz="1800" b="1" dirty="0">
                          <a:solidFill>
                            <a:schemeClr val="tx1"/>
                          </a:solidFill>
                          <a:effectLst/>
                          <a:latin typeface="Calibri" panose="020F0502020204030204" pitchFamily="34" charset="0"/>
                        </a:rPr>
                        <a:t>3</a:t>
                      </a:r>
                    </a:p>
                    <a:p>
                      <a:pPr algn="ctr" fontAlgn="ctr"/>
                      <a:endParaRPr lang="en-US" sz="1800" b="1" dirty="0">
                        <a:solidFill>
                          <a:schemeClr val="tx1"/>
                        </a:solidFill>
                        <a:effectLst/>
                        <a:latin typeface="Calibri" panose="020F0502020204030204" pitchFamily="34" charset="0"/>
                      </a:endParaRPr>
                    </a:p>
                    <a:p>
                      <a:pPr algn="ctr" fontAlgn="ctr"/>
                      <a:endParaRPr lang="en-US" sz="1800" b="1" dirty="0">
                        <a:solidFill>
                          <a:schemeClr val="tx1"/>
                        </a:solidFill>
                        <a:effectLst/>
                        <a:latin typeface="Calibri" panose="020F0502020204030204" pitchFamily="34" charset="0"/>
                      </a:endParaRPr>
                    </a:p>
                  </a:txBody>
                  <a:tcPr marL="120568" marR="13396" marT="13396" marB="803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extLst>
                  <a:ext uri="{0D108BD9-81ED-4DB2-BD59-A6C34878D82A}">
                    <a16:rowId xmlns:a16="http://schemas.microsoft.com/office/drawing/2014/main" val="645544023"/>
                  </a:ext>
                </a:extLst>
              </a:tr>
            </a:tbl>
          </a:graphicData>
        </a:graphic>
      </p:graphicFrame>
    </p:spTree>
    <p:extLst>
      <p:ext uri="{BB962C8B-B14F-4D97-AF65-F5344CB8AC3E}">
        <p14:creationId xmlns:p14="http://schemas.microsoft.com/office/powerpoint/2010/main" val="1577525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5"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04ACD7E-F820-4976-B186-95F106756B9B}"/>
              </a:ext>
            </a:extLst>
          </p:cNvPr>
          <p:cNvSpPr>
            <a:spLocks noGrp="1"/>
          </p:cNvSpPr>
          <p:nvPr>
            <p:ph type="title"/>
          </p:nvPr>
        </p:nvSpPr>
        <p:spPr>
          <a:xfrm>
            <a:off x="320205" y="958379"/>
            <a:ext cx="3201366" cy="3387497"/>
          </a:xfrm>
        </p:spPr>
        <p:txBody>
          <a:bodyPr anchor="b">
            <a:normAutofit/>
          </a:bodyPr>
          <a:lstStyle/>
          <a:p>
            <a:pPr algn="ctr"/>
            <a:r>
              <a:rPr lang="en-IN" sz="4000" dirty="0">
                <a:solidFill>
                  <a:srgbClr val="FFFFFF"/>
                </a:solidFill>
              </a:rPr>
              <a:t> Ernst and Young</a:t>
            </a:r>
          </a:p>
        </p:txBody>
      </p:sp>
      <p:sp>
        <p:nvSpPr>
          <p:cNvPr id="3" name="Content Placeholder 2">
            <a:extLst>
              <a:ext uri="{FF2B5EF4-FFF2-40B4-BE49-F238E27FC236}">
                <a16:creationId xmlns:a16="http://schemas.microsoft.com/office/drawing/2014/main" id="{DB15FA4D-345A-46EE-8B84-24030D39FB4F}"/>
              </a:ext>
            </a:extLst>
          </p:cNvPr>
          <p:cNvSpPr>
            <a:spLocks noGrp="1"/>
          </p:cNvSpPr>
          <p:nvPr>
            <p:ph idx="1"/>
          </p:nvPr>
        </p:nvSpPr>
        <p:spPr>
          <a:xfrm>
            <a:off x="4221178" y="955041"/>
            <a:ext cx="7407404" cy="5524966"/>
          </a:xfrm>
        </p:spPr>
        <p:txBody>
          <a:bodyPr anchor="ctr">
            <a:noAutofit/>
          </a:bodyPr>
          <a:lstStyle/>
          <a:p>
            <a:pPr marL="0" indent="0">
              <a:spcAft>
                <a:spcPts val="1000"/>
              </a:spcAft>
              <a:buNone/>
            </a:pPr>
            <a:r>
              <a:rPr lang="en-IN" sz="1600" b="1" dirty="0">
                <a:effectLst/>
                <a:latin typeface="Times New Roman" panose="02020603050405020304" pitchFamily="18" charset="0"/>
                <a:ea typeface="Calibri" panose="020F0502020204030204" pitchFamily="34" charset="0"/>
                <a:cs typeface="Times New Roman" panose="02020603050405020304" pitchFamily="18" charset="0"/>
              </a:rPr>
              <a:t>About E&amp;Y</a:t>
            </a:r>
          </a:p>
          <a:p>
            <a:pPr>
              <a:spcAft>
                <a:spcPts val="1000"/>
              </a:spcAft>
            </a:pP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Ernst and Young Global limited also known as Ernst and Young or EY. EY is multinational professional services network with headquarter in London, England. EY is one of the largest professional services network in the world. More than 300,000 people and one million alumni form a powerful network. </a:t>
            </a:r>
          </a:p>
          <a:p>
            <a:pPr>
              <a:spcAft>
                <a:spcPts val="1000"/>
              </a:spcAft>
            </a:pP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Providing services to more than 150 countries globally.   It is one of the big 4 accounting firms along with Deloitte, KPMG and PricewaterhouseCoopers. EY deals in four main service lines - Assurance, Consultancy, Strategy and Transaction and Tax</a:t>
            </a:r>
            <a:endParaRPr lang="en-IN" sz="16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spcAft>
                <a:spcPts val="1000"/>
              </a:spcAft>
              <a:buNone/>
            </a:pPr>
            <a:r>
              <a:rPr lang="en-IN" sz="1600" b="1" dirty="0">
                <a:latin typeface="Times New Roman" panose="02020603050405020304" pitchFamily="18" charset="0"/>
                <a:ea typeface="Calibri" panose="020F0502020204030204" pitchFamily="34" charset="0"/>
                <a:cs typeface="Times New Roman" panose="02020603050405020304" pitchFamily="18" charset="0"/>
              </a:rPr>
              <a:t>Mission Statement</a:t>
            </a:r>
          </a:p>
          <a:p>
            <a:pPr marL="0" indent="0">
              <a:spcAft>
                <a:spcPts val="1000"/>
              </a:spcAft>
              <a:buNone/>
            </a:pP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To make building a better working world. EY provide insights and quality services and help to make build trust and confidence in the capital markets and in economies in the world over and to develop outstanding leaders who team to delivery.</a:t>
            </a:r>
          </a:p>
          <a:p>
            <a:pPr marL="0" indent="0">
              <a:spcAft>
                <a:spcPts val="1000"/>
              </a:spcAft>
              <a:buNone/>
            </a:pPr>
            <a:r>
              <a:rPr lang="en-IN" sz="1600" b="1" dirty="0">
                <a:effectLst/>
                <a:latin typeface="Times New Roman" panose="02020603050405020304" pitchFamily="18" charset="0"/>
                <a:ea typeface="Calibri" panose="020F0502020204030204" pitchFamily="34" charset="0"/>
                <a:cs typeface="Times New Roman" panose="02020603050405020304" pitchFamily="18" charset="0"/>
              </a:rPr>
              <a:t>Vision Statement</a:t>
            </a:r>
          </a:p>
          <a:p>
            <a:pPr marL="0" indent="0">
              <a:spcAft>
                <a:spcPts val="1000"/>
              </a:spcAft>
              <a:buNone/>
            </a:pP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To make EY, a place that’s smarter, more dynamic, more inclusive and more flexible. It helps to embracing change and helping our clients to adapt – to create more inclusive economic growth.</a:t>
            </a:r>
          </a:p>
          <a:p>
            <a:pPr>
              <a:spcAft>
                <a:spcPts val="1000"/>
              </a:spcAft>
            </a:pPr>
            <a:endParaRPr lang="en-IN" sz="16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IN" sz="1600" dirty="0">
              <a:latin typeface="Times New Roman" panose="02020603050405020304" pitchFamily="18" charset="0"/>
              <a:cs typeface="Times New Roman" panose="02020603050405020304" pitchFamily="18" charset="0"/>
            </a:endParaRPr>
          </a:p>
        </p:txBody>
      </p:sp>
      <p:pic>
        <p:nvPicPr>
          <p:cNvPr id="17" name="Picture 16">
            <a:extLst>
              <a:ext uri="{FF2B5EF4-FFF2-40B4-BE49-F238E27FC236}">
                <a16:creationId xmlns:a16="http://schemas.microsoft.com/office/drawing/2014/main" id="{5B67D368-E249-45FD-9B4E-2A3F46F29D7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119947" y="265113"/>
            <a:ext cx="508635" cy="424815"/>
          </a:xfrm>
          <a:prstGeom prst="rect">
            <a:avLst/>
          </a:prstGeom>
          <a:noFill/>
          <a:ln>
            <a:noFill/>
          </a:ln>
        </p:spPr>
      </p:pic>
    </p:spTree>
    <p:extLst>
      <p:ext uri="{BB962C8B-B14F-4D97-AF65-F5344CB8AC3E}">
        <p14:creationId xmlns:p14="http://schemas.microsoft.com/office/powerpoint/2010/main" val="171900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4DC61E-1C82-4369-AA7A-56DEAB041683}"/>
              </a:ext>
            </a:extLst>
          </p:cNvPr>
          <p:cNvSpPr>
            <a:spLocks noGrp="1"/>
          </p:cNvSpPr>
          <p:nvPr>
            <p:ph type="title"/>
          </p:nvPr>
        </p:nvSpPr>
        <p:spPr>
          <a:xfrm>
            <a:off x="466722" y="566535"/>
            <a:ext cx="3201366" cy="3387497"/>
          </a:xfrm>
        </p:spPr>
        <p:txBody>
          <a:bodyPr anchor="b">
            <a:normAutofit/>
          </a:bodyPr>
          <a:lstStyle/>
          <a:p>
            <a:pPr algn="r"/>
            <a:r>
              <a:rPr lang="en-IN" sz="4000" dirty="0">
                <a:solidFill>
                  <a:srgbClr val="FFFFFF"/>
                </a:solidFill>
              </a:rPr>
              <a:t>Introduction 	</a:t>
            </a:r>
          </a:p>
        </p:txBody>
      </p:sp>
      <p:sp>
        <p:nvSpPr>
          <p:cNvPr id="3" name="Content Placeholder 2">
            <a:extLst>
              <a:ext uri="{FF2B5EF4-FFF2-40B4-BE49-F238E27FC236}">
                <a16:creationId xmlns:a16="http://schemas.microsoft.com/office/drawing/2014/main" id="{6A4CB9F2-9439-4EBD-9B46-123E6C62B843}"/>
              </a:ext>
            </a:extLst>
          </p:cNvPr>
          <p:cNvSpPr>
            <a:spLocks noGrp="1"/>
          </p:cNvSpPr>
          <p:nvPr>
            <p:ph idx="1"/>
          </p:nvPr>
        </p:nvSpPr>
        <p:spPr>
          <a:xfrm>
            <a:off x="4810259" y="649480"/>
            <a:ext cx="6555347" cy="5546047"/>
          </a:xfrm>
        </p:spPr>
        <p:txBody>
          <a:bodyPr anchor="ctr">
            <a:normAutofit/>
          </a:bodyPr>
          <a:lstStyle/>
          <a:p>
            <a:r>
              <a:rPr lang="en-I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COVID-19, an infectious disease which is caused by severe acute respiratory coronavirus</a:t>
            </a:r>
          </a:p>
          <a:p>
            <a:r>
              <a:rPr lang="en-I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As per World Health Organization (WHO), COVID-19 outbreak is declared as public health emergency of international concern on 30 Jan 2020 and a pandemic on 11 March 2020.</a:t>
            </a:r>
          </a:p>
          <a:p>
            <a:r>
              <a:rPr lang="en-I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Teleconsultation is a means of telecommunication through networks; it is one of the most important applications in telemedicine. </a:t>
            </a:r>
          </a:p>
          <a:p>
            <a:r>
              <a:rPr lang="en-I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During this COVID-19 pandemic, in person visits to hospital or doctor posed a great health risk for both doctors and patients. This created an urgent need to divert patients from in-patient care to Teleconsultation</a:t>
            </a:r>
          </a:p>
          <a:p>
            <a:r>
              <a:rPr lang="en-I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Govt of India had implemented Telemedicine guidelines on 25 March 2020.. Govt also launched National Teleconsultation </a:t>
            </a:r>
            <a:r>
              <a:rPr lang="en-IN"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center</a:t>
            </a:r>
            <a:r>
              <a:rPr lang="en-I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N"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CoNTec</a:t>
            </a:r>
            <a:r>
              <a:rPr lang="en-I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conceptualized by Ministry of Health and Family Welfare MOHFW and Implemented by AIIMS, Delhi.</a:t>
            </a:r>
          </a:p>
          <a:p>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4592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48BA0F4-9A77-46C8-A1C4-8DD39A5B8524}"/>
              </a:ext>
            </a:extLst>
          </p:cNvPr>
          <p:cNvSpPr>
            <a:spLocks noGrp="1"/>
          </p:cNvSpPr>
          <p:nvPr>
            <p:ph type="title"/>
          </p:nvPr>
        </p:nvSpPr>
        <p:spPr>
          <a:xfrm>
            <a:off x="-7007" y="452072"/>
            <a:ext cx="3201366" cy="3387497"/>
          </a:xfrm>
        </p:spPr>
        <p:txBody>
          <a:bodyPr anchor="b">
            <a:normAutofit/>
          </a:bodyPr>
          <a:lstStyle/>
          <a:p>
            <a:pPr algn="ctr"/>
            <a:r>
              <a:rPr lang="en-IN" sz="4000" dirty="0">
                <a:solidFill>
                  <a:srgbClr val="FFFFFF"/>
                </a:solidFill>
              </a:rPr>
              <a:t>Rationale</a:t>
            </a:r>
          </a:p>
        </p:txBody>
      </p:sp>
      <p:sp>
        <p:nvSpPr>
          <p:cNvPr id="3" name="Content Placeholder 2">
            <a:extLst>
              <a:ext uri="{FF2B5EF4-FFF2-40B4-BE49-F238E27FC236}">
                <a16:creationId xmlns:a16="http://schemas.microsoft.com/office/drawing/2014/main" id="{279E5A18-7AE1-46A1-9701-2F455E7D2678}"/>
              </a:ext>
            </a:extLst>
          </p:cNvPr>
          <p:cNvSpPr>
            <a:spLocks noGrp="1"/>
          </p:cNvSpPr>
          <p:nvPr>
            <p:ph idx="1"/>
          </p:nvPr>
        </p:nvSpPr>
        <p:spPr>
          <a:xfrm>
            <a:off x="4810259" y="649480"/>
            <a:ext cx="6555347" cy="5546047"/>
          </a:xfrm>
        </p:spPr>
        <p:txBody>
          <a:bodyPr anchor="ctr">
            <a:normAutofit/>
          </a:bodyPr>
          <a:lstStyle/>
          <a:p>
            <a:r>
              <a:rPr lang="en-IN" sz="1800" u="none" strike="noStrike" dirty="0">
                <a:effectLst/>
                <a:latin typeface="Times New Roman" panose="02020603050405020304" pitchFamily="18" charset="0"/>
                <a:ea typeface="Times New Roman" panose="02020603050405020304" pitchFamily="18" charset="0"/>
                <a:cs typeface="Times New Roman" panose="02020603050405020304" pitchFamily="18" charset="0"/>
              </a:rPr>
              <a:t>Under this ongoing COVID-19 pandemic, there is exponential increase in use of teleconsultation. Patient </a:t>
            </a:r>
            <a:r>
              <a:rPr lang="en-IN" sz="1800" dirty="0">
                <a:latin typeface="Times New Roman" panose="02020603050405020304" pitchFamily="18" charset="0"/>
                <a:ea typeface="Times New Roman" panose="02020603050405020304" pitchFamily="18" charset="0"/>
                <a:cs typeface="Times New Roman" panose="02020603050405020304" pitchFamily="18" charset="0"/>
              </a:rPr>
              <a:t>satisfaction is a important </a:t>
            </a:r>
            <a:r>
              <a:rPr lang="en-IN" sz="1800" u="none" strike="noStrike" dirty="0">
                <a:effectLst/>
                <a:latin typeface="Times New Roman" panose="02020603050405020304" pitchFamily="18" charset="0"/>
                <a:ea typeface="Times New Roman" panose="02020603050405020304" pitchFamily="18" charset="0"/>
                <a:cs typeface="Times New Roman" panose="02020603050405020304" pitchFamily="18" charset="0"/>
              </a:rPr>
              <a:t>concern</a:t>
            </a:r>
          </a:p>
          <a:p>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This study provide insights regarding quality of care offers to the patient and what is the patient satisfaction level during COVID-19</a:t>
            </a:r>
            <a:endParaRPr lang="en-IN" sz="1800" dirty="0">
              <a:latin typeface="Times New Roman" panose="02020603050405020304" pitchFamily="18" charset="0"/>
              <a:ea typeface="Times New Roman" panose="02020603050405020304" pitchFamily="18" charset="0"/>
              <a:cs typeface="Times New Roman" panose="02020603050405020304" pitchFamily="18" charset="0"/>
            </a:endParaRPr>
          </a:p>
          <a:p>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Study findings helps to understand what are </a:t>
            </a:r>
            <a:r>
              <a:rPr lang="en-IN" sz="1800" dirty="0">
                <a:latin typeface="Times New Roman" panose="02020603050405020304" pitchFamily="18" charset="0"/>
                <a:ea typeface="Times New Roman" panose="02020603050405020304" pitchFamily="18" charset="0"/>
                <a:cs typeface="Times New Roman" panose="02020603050405020304" pitchFamily="18" charset="0"/>
              </a:rPr>
              <a:t>all</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 challenges faced during COVID pandemic which affect the patient satisfaction while teleconsultation. It would be useful to focus on the problem area and to make strategies and planning regarding teleconsultation</a:t>
            </a:r>
            <a:endParaRPr lang="en-IN"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7637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519ED9-B643-4273-A9F9-F02FC7DEF306}"/>
              </a:ext>
            </a:extLst>
          </p:cNvPr>
          <p:cNvSpPr>
            <a:spLocks noGrp="1"/>
          </p:cNvSpPr>
          <p:nvPr>
            <p:ph type="title"/>
          </p:nvPr>
        </p:nvSpPr>
        <p:spPr>
          <a:xfrm>
            <a:off x="1371599" y="294538"/>
            <a:ext cx="9895951" cy="1033669"/>
          </a:xfrm>
        </p:spPr>
        <p:txBody>
          <a:bodyPr>
            <a:normAutofit/>
          </a:bodyPr>
          <a:lstStyle/>
          <a:p>
            <a:r>
              <a:rPr lang="en-IN" sz="4000">
                <a:solidFill>
                  <a:srgbClr val="FFFFFF"/>
                </a:solidFill>
              </a:rPr>
              <a:t>Review of Literature</a:t>
            </a:r>
          </a:p>
        </p:txBody>
      </p:sp>
      <p:sp>
        <p:nvSpPr>
          <p:cNvPr id="3" name="Content Placeholder 2">
            <a:extLst>
              <a:ext uri="{FF2B5EF4-FFF2-40B4-BE49-F238E27FC236}">
                <a16:creationId xmlns:a16="http://schemas.microsoft.com/office/drawing/2014/main" id="{21AAB1CE-C2A4-40EF-821F-FFB56FE96DC0}"/>
              </a:ext>
            </a:extLst>
          </p:cNvPr>
          <p:cNvSpPr>
            <a:spLocks noGrp="1"/>
          </p:cNvSpPr>
          <p:nvPr>
            <p:ph idx="1"/>
          </p:nvPr>
        </p:nvSpPr>
        <p:spPr>
          <a:xfrm>
            <a:off x="1371599" y="2318196"/>
            <a:ext cx="9895951" cy="3879403"/>
          </a:xfrm>
        </p:spPr>
        <p:txBody>
          <a:bodyPr anchor="ctr">
            <a:noAutofit/>
          </a:bodyPr>
          <a:lstStyle/>
          <a:p>
            <a:r>
              <a:rPr lang="en-IN" sz="1400" b="1" dirty="0">
                <a:effectLst/>
                <a:latin typeface="Times New Roman" panose="02020603050405020304" pitchFamily="18" charset="0"/>
                <a:ea typeface="Calibri" panose="020F0502020204030204" pitchFamily="34" charset="0"/>
                <a:cs typeface="Times New Roman" panose="02020603050405020304" pitchFamily="18" charset="0"/>
              </a:rPr>
              <a:t>E A Ali et al</a:t>
            </a: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 2012 Cross-sectional descriptive study entitled ‘Successes and challenges in the implementation and application of telemedicine in the eastern province of Saudi Arabia. Barriers/Challenges perceived – Lack of knowledge, lack of time, Telemedicine not important, Financial barrier. Success achieved – Time saving, Saves money, quality of care, More access to healthcare services, interactive </a:t>
            </a:r>
          </a:p>
          <a:p>
            <a:r>
              <a:rPr lang="en-IN" sz="1400" dirty="0">
                <a:effectLst/>
                <a:latin typeface="Times New Roman" panose="02020603050405020304" pitchFamily="18" charset="0"/>
                <a:ea typeface="Calibri" panose="020F0502020204030204" pitchFamily="34" charset="0"/>
                <a:cs typeface="Times New Roman" panose="02020603050405020304" pitchFamily="18" charset="0"/>
              </a:rPr>
              <a:t>P Shenoy</a:t>
            </a:r>
            <a:r>
              <a:rPr lang="en-IN" sz="1400" dirty="0">
                <a:latin typeface="Times New Roman" panose="02020603050405020304" pitchFamily="18" charset="0"/>
                <a:ea typeface="Calibri" panose="020F0502020204030204" pitchFamily="34" charset="0"/>
                <a:cs typeface="Times New Roman" panose="02020603050405020304" pitchFamily="18" charset="0"/>
              </a:rPr>
              <a:t> et al </a:t>
            </a: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2020 Cross sectional study entitled ‘Switching to teleconsultation for rheumatology in the wake of the COVID-19 pandemic: feasibility and patient response in India’. Study was conducted in Rheumatology clinic in Kerala. India. Findings of the study suggests 723 patients accepted teleconsultation out of 975 and 60% reduction in the number of visits to the clinic in 7 days</a:t>
            </a:r>
          </a:p>
          <a:p>
            <a:r>
              <a:rPr lang="en-IN" sz="1400" b="1" dirty="0">
                <a:effectLst/>
                <a:latin typeface="Times New Roman" panose="02020603050405020304" pitchFamily="18" charset="0"/>
                <a:ea typeface="Calibri" panose="020F0502020204030204" pitchFamily="34" charset="0"/>
                <a:cs typeface="Times New Roman" panose="02020603050405020304" pitchFamily="18" charset="0"/>
              </a:rPr>
              <a:t>P Lingaiah et al 2020</a:t>
            </a: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 ‘E-Consultation in COVID-19 Scare: A Comparison of Patient Response toward Mobile Application vs Call-based Registration’ Study conducted at AIIMS </a:t>
            </a:r>
            <a:r>
              <a:rPr lang="en-IN" sz="1400" dirty="0" err="1">
                <a:effectLst/>
                <a:latin typeface="Times New Roman" panose="02020603050405020304" pitchFamily="18" charset="0"/>
                <a:ea typeface="Calibri" panose="020F0502020204030204" pitchFamily="34" charset="0"/>
                <a:cs typeface="Times New Roman" panose="02020603050405020304" pitchFamily="18" charset="0"/>
              </a:rPr>
              <a:t>Mangalari</a:t>
            </a: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  in Andhra Pradesh, to evaluate e-consultation platform </a:t>
            </a:r>
            <a:r>
              <a:rPr lang="en-IN" sz="1400" dirty="0" err="1">
                <a:effectLst/>
                <a:latin typeface="Times New Roman" panose="02020603050405020304" pitchFamily="18" charset="0"/>
                <a:ea typeface="Calibri" panose="020F0502020204030204" pitchFamily="34" charset="0"/>
                <a:cs typeface="Times New Roman" panose="02020603050405020304" pitchFamily="18" charset="0"/>
              </a:rPr>
              <a:t>ie</a:t>
            </a: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IN" sz="1400" dirty="0" err="1">
                <a:effectLst/>
                <a:latin typeface="Times New Roman" panose="02020603050405020304" pitchFamily="18" charset="0"/>
                <a:ea typeface="Calibri" panose="020F0502020204030204" pitchFamily="34" charset="0"/>
                <a:cs typeface="Times New Roman" panose="02020603050405020304" pitchFamily="18" charset="0"/>
              </a:rPr>
              <a:t>Paramarsh</a:t>
            </a: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 from15th April 2020 to 26th May 2020. Finding suggests Call based e-</a:t>
            </a:r>
            <a:r>
              <a:rPr lang="en-IN" sz="1400" dirty="0" err="1">
                <a:effectLst/>
                <a:latin typeface="Times New Roman" panose="02020603050405020304" pitchFamily="18" charset="0"/>
                <a:ea typeface="Calibri" panose="020F0502020204030204" pitchFamily="34" charset="0"/>
                <a:cs typeface="Times New Roman" panose="02020603050405020304" pitchFamily="18" charset="0"/>
              </a:rPr>
              <a:t>Paramarsh</a:t>
            </a: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 call based registration is higher than app based registration</a:t>
            </a:r>
          </a:p>
          <a:p>
            <a:r>
              <a:rPr lang="en-IN" sz="1400" b="1" dirty="0">
                <a:effectLst/>
                <a:latin typeface="Times New Roman" panose="02020603050405020304" pitchFamily="18" charset="0"/>
                <a:ea typeface="Calibri" panose="020F0502020204030204" pitchFamily="34" charset="0"/>
                <a:cs typeface="Times New Roman" panose="02020603050405020304" pitchFamily="18" charset="0"/>
              </a:rPr>
              <a:t>E </a:t>
            </a:r>
            <a:r>
              <a:rPr lang="en-IN" sz="1400" b="1" dirty="0" err="1">
                <a:effectLst/>
                <a:latin typeface="Times New Roman" panose="02020603050405020304" pitchFamily="18" charset="0"/>
                <a:ea typeface="Calibri" panose="020F0502020204030204" pitchFamily="34" charset="0"/>
                <a:cs typeface="Times New Roman" panose="02020603050405020304" pitchFamily="18" charset="0"/>
              </a:rPr>
              <a:t>Monaghesh</a:t>
            </a:r>
            <a:r>
              <a:rPr lang="en-IN" sz="1400" b="1" dirty="0">
                <a:effectLst/>
                <a:latin typeface="Times New Roman" panose="02020603050405020304" pitchFamily="18" charset="0"/>
                <a:ea typeface="Calibri" panose="020F0502020204030204" pitchFamily="34" charset="0"/>
                <a:cs typeface="Times New Roman" panose="02020603050405020304" pitchFamily="18" charset="0"/>
              </a:rPr>
              <a:t> et al. 2020</a:t>
            </a: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 ‘The role of telehealth during COVID-19 outbreak: a systematic review based on current evidence’ Systematic review done to determine the roles of telehealth during COVID -19. Based on review, 8 studies included for review. Conclusive summary of studies shows Telehealth can help to ensure safety, provide right level of care to patients, diminish burden on healthcare, protect community from exposure to infection.</a:t>
            </a:r>
          </a:p>
          <a:p>
            <a:pPr>
              <a:spcAft>
                <a:spcPts val="1000"/>
              </a:spcAft>
              <a:buClr>
                <a:srgbClr val="333333"/>
              </a:buClr>
              <a:buSzPts val="1350"/>
            </a:pPr>
            <a:r>
              <a:rPr lang="en-IN" sz="1400" b="1" dirty="0">
                <a:effectLst/>
                <a:latin typeface="Times New Roman" panose="02020603050405020304" pitchFamily="18" charset="0"/>
                <a:ea typeface="Calibri" panose="020F0502020204030204" pitchFamily="34" charset="0"/>
                <a:cs typeface="Times New Roman" panose="02020603050405020304" pitchFamily="18" charset="0"/>
              </a:rPr>
              <a:t>M </a:t>
            </a:r>
            <a:r>
              <a:rPr lang="en-IN" sz="1400" b="1" dirty="0" err="1">
                <a:effectLst/>
                <a:latin typeface="Times New Roman" panose="02020603050405020304" pitchFamily="18" charset="0"/>
                <a:ea typeface="Calibri" panose="020F0502020204030204" pitchFamily="34" charset="0"/>
                <a:cs typeface="Times New Roman" panose="02020603050405020304" pitchFamily="18" charset="0"/>
              </a:rPr>
              <a:t>M</a:t>
            </a:r>
            <a:r>
              <a:rPr lang="en-IN" sz="1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1400" b="1" dirty="0" err="1">
                <a:effectLst/>
                <a:latin typeface="Times New Roman" panose="02020603050405020304" pitchFamily="18" charset="0"/>
                <a:ea typeface="Calibri" panose="020F0502020204030204" pitchFamily="34" charset="0"/>
                <a:cs typeface="Times New Roman" panose="02020603050405020304" pitchFamily="18" charset="0"/>
              </a:rPr>
              <a:t>Magadmi</a:t>
            </a:r>
            <a:r>
              <a:rPr lang="en-IN" sz="1400" b="1" dirty="0">
                <a:latin typeface="Times New Roman" panose="02020603050405020304" pitchFamily="18" charset="0"/>
                <a:ea typeface="Calibri" panose="020F0502020204030204" pitchFamily="34" charset="0"/>
                <a:cs typeface="Times New Roman" panose="02020603050405020304" pitchFamily="18" charset="0"/>
              </a:rPr>
              <a:t> et al. 2020 </a:t>
            </a:r>
            <a:r>
              <a:rPr lang="en-IN" sz="1400" dirty="0">
                <a:effectLst/>
                <a:latin typeface="Times New Roman" panose="02020603050405020304" pitchFamily="18" charset="0"/>
                <a:ea typeface="Calibri" panose="020F0502020204030204" pitchFamily="34" charset="0"/>
                <a:cs typeface="Times New Roman" panose="02020603050405020304" pitchFamily="18" charset="0"/>
              </a:rPr>
              <a:t>Patient perception and satisfaction during COVID-19.Cross sectional Study using electronic questionnaire  to assess patients satisfaction regarding teleconsultation. Finding shows most patient satisfied with teleconsultation, Dissatisfaction among patient in planning and implementation</a:t>
            </a:r>
            <a:endParaRPr lang="en-IN"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6001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C671D09-3F0C-4108-B9E7-1F2CA48FD3BE}"/>
              </a:ext>
            </a:extLst>
          </p:cNvPr>
          <p:cNvSpPr>
            <a:spLocks noGrp="1"/>
          </p:cNvSpPr>
          <p:nvPr>
            <p:ph type="title"/>
          </p:nvPr>
        </p:nvSpPr>
        <p:spPr>
          <a:xfrm>
            <a:off x="466722" y="586855"/>
            <a:ext cx="3201366" cy="3387497"/>
          </a:xfrm>
        </p:spPr>
        <p:txBody>
          <a:bodyPr anchor="b">
            <a:normAutofit/>
          </a:bodyPr>
          <a:lstStyle/>
          <a:p>
            <a:pPr algn="ctr"/>
            <a:r>
              <a:rPr lang="en-IN" sz="4000" dirty="0">
                <a:solidFill>
                  <a:srgbClr val="FFFFFF"/>
                </a:solidFill>
              </a:rPr>
              <a:t>Key Research Questions</a:t>
            </a:r>
          </a:p>
        </p:txBody>
      </p:sp>
      <p:sp>
        <p:nvSpPr>
          <p:cNvPr id="3" name="Content Placeholder 2">
            <a:extLst>
              <a:ext uri="{FF2B5EF4-FFF2-40B4-BE49-F238E27FC236}">
                <a16:creationId xmlns:a16="http://schemas.microsoft.com/office/drawing/2014/main" id="{B9B2F15F-6A00-4BA1-A126-BAF3DB229B96}"/>
              </a:ext>
            </a:extLst>
          </p:cNvPr>
          <p:cNvSpPr>
            <a:spLocks noGrp="1"/>
          </p:cNvSpPr>
          <p:nvPr>
            <p:ph idx="1"/>
          </p:nvPr>
        </p:nvSpPr>
        <p:spPr>
          <a:xfrm>
            <a:off x="4810259" y="649480"/>
            <a:ext cx="6555347" cy="5546047"/>
          </a:xfrm>
        </p:spPr>
        <p:txBody>
          <a:bodyPr anchor="ctr">
            <a:normAutofit/>
          </a:bodyPr>
          <a:lstStyle/>
          <a:p>
            <a:r>
              <a:rPr lang="en-IN" sz="2000" dirty="0">
                <a:latin typeface="Times New Roman" panose="02020603050405020304" pitchFamily="18" charset="0"/>
                <a:cs typeface="Times New Roman" panose="02020603050405020304" pitchFamily="18" charset="0"/>
              </a:rPr>
              <a:t>What is the level of patient satisfaction among patient using teleconsultation during COVID-19 pandemic?</a:t>
            </a:r>
          </a:p>
          <a:p>
            <a:r>
              <a:rPr lang="en-IN" sz="2000" dirty="0">
                <a:latin typeface="Times New Roman" panose="02020603050405020304" pitchFamily="18" charset="0"/>
                <a:cs typeface="Times New Roman" panose="02020603050405020304" pitchFamily="18" charset="0"/>
              </a:rPr>
              <a:t>What are the factors affecting patient satisfaction level among patient using teleconsultation during COVID-19?</a:t>
            </a:r>
          </a:p>
          <a:p>
            <a:r>
              <a:rPr lang="en-IN" sz="2000" dirty="0">
                <a:latin typeface="Times New Roman" panose="02020603050405020304" pitchFamily="18" charset="0"/>
                <a:cs typeface="Times New Roman" panose="02020603050405020304" pitchFamily="18" charset="0"/>
              </a:rPr>
              <a:t>What are different challenges and advantages affective the use of teleconsultation services?</a:t>
            </a:r>
          </a:p>
        </p:txBody>
      </p:sp>
    </p:spTree>
    <p:extLst>
      <p:ext uri="{BB962C8B-B14F-4D97-AF65-F5344CB8AC3E}">
        <p14:creationId xmlns:p14="http://schemas.microsoft.com/office/powerpoint/2010/main" val="1665050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Rectangle 3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230E03-ADCE-4FA4-9E34-5900199A41B6}"/>
              </a:ext>
            </a:extLst>
          </p:cNvPr>
          <p:cNvSpPr>
            <a:spLocks noGrp="1"/>
          </p:cNvSpPr>
          <p:nvPr>
            <p:ph type="title"/>
          </p:nvPr>
        </p:nvSpPr>
        <p:spPr>
          <a:xfrm>
            <a:off x="466722" y="566535"/>
            <a:ext cx="3201366" cy="3387497"/>
          </a:xfrm>
        </p:spPr>
        <p:txBody>
          <a:bodyPr anchor="b">
            <a:normAutofit/>
          </a:bodyPr>
          <a:lstStyle/>
          <a:p>
            <a:pPr algn="ctr"/>
            <a:r>
              <a:rPr lang="en-IN" sz="4000" dirty="0">
                <a:solidFill>
                  <a:srgbClr val="FFFFFF"/>
                </a:solidFill>
              </a:rPr>
              <a:t>Objective </a:t>
            </a:r>
          </a:p>
        </p:txBody>
      </p:sp>
      <p:sp>
        <p:nvSpPr>
          <p:cNvPr id="3" name="Content Placeholder 2">
            <a:extLst>
              <a:ext uri="{FF2B5EF4-FFF2-40B4-BE49-F238E27FC236}">
                <a16:creationId xmlns:a16="http://schemas.microsoft.com/office/drawing/2014/main" id="{29E49091-FB6C-45E6-B042-E48837BFCB70}"/>
              </a:ext>
            </a:extLst>
          </p:cNvPr>
          <p:cNvSpPr>
            <a:spLocks noGrp="1"/>
          </p:cNvSpPr>
          <p:nvPr>
            <p:ph idx="1"/>
          </p:nvPr>
        </p:nvSpPr>
        <p:spPr>
          <a:xfrm>
            <a:off x="4810259" y="649480"/>
            <a:ext cx="6555347" cy="5546047"/>
          </a:xfrm>
        </p:spPr>
        <p:txBody>
          <a:bodyPr anchor="ctr">
            <a:normAutofit/>
          </a:bodyPr>
          <a:lstStyle/>
          <a:p>
            <a:pPr marL="0" indent="0">
              <a:spcAft>
                <a:spcPts val="1000"/>
              </a:spcAft>
              <a:buNone/>
            </a:pPr>
            <a:r>
              <a:rPr lang="en-IN" sz="2000" b="1" dirty="0">
                <a:effectLst/>
                <a:latin typeface="Times New Roman" panose="02020603050405020304" pitchFamily="18" charset="0"/>
                <a:ea typeface="Calibri" panose="020F0502020204030204" pitchFamily="34" charset="0"/>
                <a:cs typeface="Times New Roman" panose="02020603050405020304" pitchFamily="18" charset="0"/>
              </a:rPr>
              <a:t>General Objective</a:t>
            </a:r>
            <a:r>
              <a:rPr lang="en-IN"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a:spcAft>
                <a:spcPts val="1000"/>
              </a:spcAft>
              <a:buFont typeface="Times New Roman" panose="02020603050405020304" pitchFamily="18" charset="0"/>
              <a:buChar char="-"/>
            </a:pPr>
            <a:r>
              <a:rPr lang="en-IN" sz="2000" dirty="0">
                <a:latin typeface="Times New Roman" panose="02020603050405020304" pitchFamily="18" charset="0"/>
                <a:cs typeface="Times New Roman" panose="02020603050405020304" pitchFamily="18" charset="0"/>
              </a:rPr>
              <a:t>To evaluate the patient satisfaction level amongst the patients using teleconsultation during COVID-19</a:t>
            </a:r>
          </a:p>
          <a:p>
            <a:pPr marL="0" indent="0">
              <a:spcAft>
                <a:spcPts val="1000"/>
              </a:spcAft>
              <a:buNone/>
            </a:pPr>
            <a:r>
              <a:rPr lang="en-IN" sz="2000" b="1" dirty="0">
                <a:effectLst/>
                <a:latin typeface="Times New Roman" panose="02020603050405020304" pitchFamily="18" charset="0"/>
                <a:ea typeface="Calibri" panose="020F0502020204030204" pitchFamily="34" charset="0"/>
                <a:cs typeface="Times New Roman" panose="02020603050405020304" pitchFamily="18" charset="0"/>
              </a:rPr>
              <a:t>Specific Objective</a:t>
            </a:r>
            <a:r>
              <a:rPr lang="en-IN"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marL="342900" lvl="0" indent="-342900">
              <a:buClr>
                <a:srgbClr val="333333"/>
              </a:buClr>
              <a:buSzPts val="1350"/>
              <a:buFont typeface="Georgia" panose="02040502050405020303" pitchFamily="18" charset="0"/>
              <a:buChar char="-"/>
            </a:pPr>
            <a:r>
              <a:rPr lang="en-IN" sz="2000" dirty="0">
                <a:effectLst/>
                <a:latin typeface="Times New Roman" panose="02020603050405020304" pitchFamily="18" charset="0"/>
                <a:ea typeface="Calibri" panose="020F0502020204030204" pitchFamily="34" charset="0"/>
                <a:cs typeface="Times New Roman" panose="02020603050405020304" pitchFamily="18" charset="0"/>
              </a:rPr>
              <a:t>To evaluate the what factors affecting patient satisfaction level among patient using teleconsultation services.</a:t>
            </a:r>
          </a:p>
          <a:p>
            <a:pPr marL="342900" lvl="0" indent="-342900">
              <a:spcAft>
                <a:spcPts val="1000"/>
              </a:spcAft>
              <a:buClr>
                <a:srgbClr val="333333"/>
              </a:buClr>
              <a:buSzPts val="1350"/>
              <a:buFont typeface="Georgia" panose="02040502050405020303" pitchFamily="18" charset="0"/>
              <a:buChar char="-"/>
            </a:pPr>
            <a:r>
              <a:rPr lang="en-IN" sz="2000" dirty="0">
                <a:effectLst/>
                <a:latin typeface="Times New Roman" panose="02020603050405020304" pitchFamily="18" charset="0"/>
                <a:ea typeface="Calibri" panose="020F0502020204030204" pitchFamily="34" charset="0"/>
                <a:cs typeface="Times New Roman" panose="02020603050405020304" pitchFamily="18" charset="0"/>
              </a:rPr>
              <a:t>To evaluate challenges and advantages affecting the use of teleconsultation services.</a:t>
            </a:r>
          </a:p>
          <a:p>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7202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694C8A-E794-4233-A310-110F35FB2969}"/>
              </a:ext>
            </a:extLst>
          </p:cNvPr>
          <p:cNvSpPr>
            <a:spLocks noGrp="1"/>
          </p:cNvSpPr>
          <p:nvPr>
            <p:ph type="title"/>
          </p:nvPr>
        </p:nvSpPr>
        <p:spPr>
          <a:xfrm>
            <a:off x="466722" y="586855"/>
            <a:ext cx="3201366" cy="3387497"/>
          </a:xfrm>
        </p:spPr>
        <p:txBody>
          <a:bodyPr anchor="b">
            <a:normAutofit/>
          </a:bodyPr>
          <a:lstStyle/>
          <a:p>
            <a:pPr algn="ctr"/>
            <a:r>
              <a:rPr lang="en-IN" sz="4000" dirty="0">
                <a:solidFill>
                  <a:srgbClr val="FFFFFF"/>
                </a:solidFill>
              </a:rPr>
              <a:t>Methodology	</a:t>
            </a:r>
          </a:p>
        </p:txBody>
      </p:sp>
      <p:sp>
        <p:nvSpPr>
          <p:cNvPr id="3" name="Content Placeholder 2">
            <a:extLst>
              <a:ext uri="{FF2B5EF4-FFF2-40B4-BE49-F238E27FC236}">
                <a16:creationId xmlns:a16="http://schemas.microsoft.com/office/drawing/2014/main" id="{20E025D8-A541-43D2-A63B-597275A7EC66}"/>
              </a:ext>
            </a:extLst>
          </p:cNvPr>
          <p:cNvSpPr>
            <a:spLocks noGrp="1"/>
          </p:cNvSpPr>
          <p:nvPr>
            <p:ph idx="1"/>
          </p:nvPr>
        </p:nvSpPr>
        <p:spPr>
          <a:xfrm>
            <a:off x="4810259" y="649480"/>
            <a:ext cx="6555347" cy="5546047"/>
          </a:xfrm>
        </p:spPr>
        <p:txBody>
          <a:bodyPr anchor="ctr">
            <a:normAutofit lnSpcReduction="10000"/>
          </a:bodyPr>
          <a:lstStyle/>
          <a:p>
            <a:pPr marL="285750" indent="-285750">
              <a:buFont typeface="Arial" panose="020B0604020202020204" pitchFamily="34" charset="0"/>
              <a:buChar char="•"/>
            </a:pPr>
            <a:r>
              <a:rPr lang="en-US" sz="1600" b="1" dirty="0">
                <a:latin typeface="Times New Roman" panose="02020603050405020304" pitchFamily="18" charset="0"/>
                <a:cs typeface="Times New Roman" panose="02020603050405020304" pitchFamily="18" charset="0"/>
              </a:rPr>
              <a:t>STUDY DESIGN </a:t>
            </a:r>
            <a:r>
              <a:rPr lang="en-US" sz="1600" dirty="0">
                <a:latin typeface="Times New Roman" panose="02020603050405020304" pitchFamily="18" charset="0"/>
                <a:cs typeface="Times New Roman" panose="02020603050405020304" pitchFamily="18" charset="0"/>
              </a:rPr>
              <a:t>– Descriptive and analytical study</a:t>
            </a:r>
          </a:p>
          <a:p>
            <a:pPr marL="0" indent="0">
              <a:buNone/>
            </a:pPr>
            <a:endParaRPr lang="en-US" sz="16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1600" b="1" dirty="0">
                <a:latin typeface="Times New Roman" panose="02020603050405020304" pitchFamily="18" charset="0"/>
                <a:cs typeface="Times New Roman" panose="02020603050405020304" pitchFamily="18" charset="0"/>
              </a:rPr>
              <a:t>STUDY POPULATION </a:t>
            </a:r>
            <a:r>
              <a:rPr lang="en-US" sz="1600" dirty="0">
                <a:latin typeface="Times New Roman" panose="02020603050405020304" pitchFamily="18" charset="0"/>
                <a:cs typeface="Times New Roman" panose="02020603050405020304" pitchFamily="18" charset="0"/>
              </a:rPr>
              <a:t>– </a:t>
            </a: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Patients who have used teleconsultation services during COVID-19.</a:t>
            </a:r>
          </a:p>
          <a:p>
            <a:pPr marL="0" indent="0">
              <a:buNone/>
            </a:pPr>
            <a:endParaRPr lang="en-IN" sz="1600"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IN" sz="1600" b="1" dirty="0">
                <a:effectLst/>
                <a:latin typeface="Times New Roman" panose="02020603050405020304" pitchFamily="18" charset="0"/>
                <a:ea typeface="Calibri" panose="020F0502020204030204" pitchFamily="34" charset="0"/>
                <a:cs typeface="Times New Roman" panose="02020603050405020304" pitchFamily="18" charset="0"/>
              </a:rPr>
              <a:t>SAMPLING &amp; SAMPLE SIZE</a:t>
            </a: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 – Convenient sampling was done with a limitation of time constraint and resources, availability of people because of covid and their acceptance to participate.</a:t>
            </a:r>
          </a:p>
          <a:p>
            <a:pPr marL="0" indent="0">
              <a:buNone/>
            </a:pPr>
            <a:endParaRPr lang="en-IN" sz="1600"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1600" b="1" dirty="0">
                <a:effectLst/>
                <a:latin typeface="Times New Roman" panose="02020603050405020304" pitchFamily="18" charset="0"/>
                <a:ea typeface="Calibri" panose="020F0502020204030204" pitchFamily="34" charset="0"/>
                <a:cs typeface="Times New Roman" panose="02020603050405020304" pitchFamily="18" charset="0"/>
              </a:rPr>
              <a:t>STUDY METHOD </a:t>
            </a: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 Semi structured questionnaire-based study was conducted using google form which was circulated through e-mails or </a:t>
            </a:r>
            <a:r>
              <a:rPr lang="en-IN" sz="1600" dirty="0">
                <a:latin typeface="Times New Roman" panose="02020603050405020304" pitchFamily="18" charset="0"/>
                <a:ea typeface="Calibri" panose="020F0502020204030204" pitchFamily="34" charset="0"/>
                <a:cs typeface="Times New Roman" panose="02020603050405020304" pitchFamily="18" charset="0"/>
              </a:rPr>
              <a:t>WhatsApp</a:t>
            </a: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 on their acceptance to participate.</a:t>
            </a:r>
          </a:p>
          <a:p>
            <a:pPr marL="0" indent="0">
              <a:buNone/>
            </a:pPr>
            <a:endParaRPr lang="en-IN"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1600" b="1" dirty="0">
                <a:effectLst/>
                <a:latin typeface="Times New Roman" panose="02020603050405020304" pitchFamily="18" charset="0"/>
                <a:ea typeface="Calibri" panose="020F0502020204030204" pitchFamily="34" charset="0"/>
                <a:cs typeface="Times New Roman" panose="02020603050405020304" pitchFamily="18" charset="0"/>
              </a:rPr>
              <a:t>STUDY DURATION </a:t>
            </a: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 Study was conducted in the month of May 2021</a:t>
            </a:r>
          </a:p>
          <a:p>
            <a:pPr marL="0" indent="0">
              <a:buNone/>
            </a:pPr>
            <a:endParaRPr lang="en-IN" sz="1600"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IN" sz="1600" b="1" dirty="0">
                <a:effectLst/>
                <a:latin typeface="Times New Roman" panose="02020603050405020304" pitchFamily="18" charset="0"/>
                <a:ea typeface="Calibri" panose="020F0502020204030204" pitchFamily="34" charset="0"/>
                <a:cs typeface="Times New Roman" panose="02020603050405020304" pitchFamily="18" charset="0"/>
              </a:rPr>
              <a:t>INCLUSION CRITERIA</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Respondents above 18 years and who had teleconsultation services during COVID-19</a:t>
            </a:r>
            <a:endParaRPr lang="en-IN"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IN"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IN" sz="1600" b="1" dirty="0">
                <a:latin typeface="Times New Roman" panose="02020603050405020304" pitchFamily="18" charset="0"/>
                <a:ea typeface="Calibri" panose="020F0502020204030204" pitchFamily="34" charset="0"/>
                <a:cs typeface="Times New Roman" panose="02020603050405020304" pitchFamily="18" charset="0"/>
              </a:rPr>
              <a:t>EXCLUSION CRITERIA </a:t>
            </a:r>
            <a:r>
              <a:rPr lang="en-IN"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respondents below 18 years of age were excluded and those who have not used teleconsultation services during COVID-19</a:t>
            </a:r>
            <a:endParaRPr lang="en-IN" sz="16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IN"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7601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36326F7-17BD-401D-AA30-B09107DD602C}"/>
              </a:ext>
            </a:extLst>
          </p:cNvPr>
          <p:cNvSpPr>
            <a:spLocks noGrp="1"/>
          </p:cNvSpPr>
          <p:nvPr>
            <p:ph type="title"/>
          </p:nvPr>
        </p:nvSpPr>
        <p:spPr>
          <a:xfrm>
            <a:off x="1371599" y="294538"/>
            <a:ext cx="9895951" cy="1033669"/>
          </a:xfrm>
        </p:spPr>
        <p:txBody>
          <a:bodyPr>
            <a:normAutofit/>
          </a:bodyPr>
          <a:lstStyle/>
          <a:p>
            <a:r>
              <a:rPr lang="en-IN" sz="4000" dirty="0">
                <a:solidFill>
                  <a:srgbClr val="FFFFFF"/>
                </a:solidFill>
              </a:rPr>
              <a:t>Results</a:t>
            </a:r>
          </a:p>
        </p:txBody>
      </p:sp>
      <p:sp>
        <p:nvSpPr>
          <p:cNvPr id="3" name="Content Placeholder 2">
            <a:extLst>
              <a:ext uri="{FF2B5EF4-FFF2-40B4-BE49-F238E27FC236}">
                <a16:creationId xmlns:a16="http://schemas.microsoft.com/office/drawing/2014/main" id="{0EC35961-827B-464F-97B2-E2633CFD298E}"/>
              </a:ext>
            </a:extLst>
          </p:cNvPr>
          <p:cNvSpPr>
            <a:spLocks noGrp="1"/>
          </p:cNvSpPr>
          <p:nvPr>
            <p:ph idx="1"/>
          </p:nvPr>
        </p:nvSpPr>
        <p:spPr>
          <a:xfrm>
            <a:off x="741680" y="3657599"/>
            <a:ext cx="11186160" cy="2343955"/>
          </a:xfrm>
        </p:spPr>
        <p:txBody>
          <a:bodyPr anchor="ctr">
            <a:noAutofit/>
          </a:bodyPr>
          <a:lstStyle/>
          <a:p>
            <a:pPr>
              <a:spcAft>
                <a:spcPts val="1000"/>
              </a:spcAft>
            </a:pPr>
            <a:endParaRPr lang="en-IN" sz="1600" b="1"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1000"/>
              </a:spcAft>
            </a:pPr>
            <a:r>
              <a:rPr lang="en-IN" sz="1600" b="1" dirty="0">
                <a:effectLst/>
                <a:latin typeface="Times New Roman" panose="02020603050405020304" pitchFamily="18" charset="0"/>
                <a:ea typeface="Calibri" panose="020F0502020204030204" pitchFamily="34" charset="0"/>
                <a:cs typeface="Times New Roman" panose="02020603050405020304" pitchFamily="18" charset="0"/>
              </a:rPr>
              <a:t>Total responses received:</a:t>
            </a: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 106 with </a:t>
            </a:r>
            <a:r>
              <a:rPr lang="en-IN" sz="1600" b="1" dirty="0">
                <a:effectLst/>
                <a:latin typeface="Times New Roman" panose="02020603050405020304" pitchFamily="18" charset="0"/>
                <a:ea typeface="Calibri" panose="020F0502020204030204" pitchFamily="34" charset="0"/>
                <a:cs typeface="Times New Roman" panose="02020603050405020304" pitchFamily="18" charset="0"/>
              </a:rPr>
              <a:t>Age </a:t>
            </a: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(18-29) 61.3% , (30-49) 33.8%, (&gt;50) </a:t>
            </a:r>
            <a:r>
              <a:rPr lang="en-IN" sz="1600" dirty="0">
                <a:latin typeface="Times New Roman" panose="02020603050405020304" pitchFamily="18" charset="0"/>
                <a:ea typeface="Calibri" panose="020F0502020204030204" pitchFamily="34" charset="0"/>
                <a:cs typeface="Times New Roman" panose="02020603050405020304" pitchFamily="18" charset="0"/>
              </a:rPr>
              <a:t>4.</a:t>
            </a: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9%; </a:t>
            </a:r>
            <a:r>
              <a:rPr lang="en-IN" sz="1600" b="1" dirty="0">
                <a:effectLst/>
                <a:latin typeface="Times New Roman" panose="02020603050405020304" pitchFamily="18" charset="0"/>
                <a:ea typeface="Calibri" panose="020F0502020204030204" pitchFamily="34" charset="0"/>
                <a:cs typeface="Times New Roman" panose="02020603050405020304" pitchFamily="18" charset="0"/>
              </a:rPr>
              <a:t>Gender:</a:t>
            </a: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  44 Males (41.5%) , 62 Female (58.5%); </a:t>
            </a:r>
          </a:p>
          <a:p>
            <a:pPr>
              <a:spcAft>
                <a:spcPts val="1000"/>
              </a:spcAft>
            </a:pPr>
            <a:r>
              <a:rPr lang="en-IN" sz="1600" b="1" dirty="0">
                <a:effectLst/>
                <a:latin typeface="Times New Roman" panose="02020603050405020304" pitchFamily="18" charset="0"/>
                <a:ea typeface="Calibri" panose="020F0502020204030204" pitchFamily="34" charset="0"/>
                <a:cs typeface="Times New Roman" panose="02020603050405020304" pitchFamily="18" charset="0"/>
              </a:rPr>
              <a:t>Level of Education:</a:t>
            </a: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 Post Graduate (50%), Graduate (40.6%), Less than graduate( 9.4%)</a:t>
            </a:r>
          </a:p>
          <a:p>
            <a:pPr>
              <a:spcAft>
                <a:spcPts val="1000"/>
              </a:spcAft>
            </a:pPr>
            <a:r>
              <a:rPr lang="en-IN" sz="1600" b="1" dirty="0">
                <a:effectLst/>
                <a:latin typeface="Times New Roman" panose="02020603050405020304" pitchFamily="18" charset="0"/>
                <a:ea typeface="Calibri" panose="020F0502020204030204" pitchFamily="34" charset="0"/>
                <a:cs typeface="Times New Roman" panose="02020603050405020304" pitchFamily="18" charset="0"/>
              </a:rPr>
              <a:t>Reason for consultation</a:t>
            </a: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 54% for (COVID), 31.4% (General physician), </a:t>
            </a:r>
            <a:r>
              <a:rPr lang="en-IN" sz="1600" dirty="0" err="1">
                <a:effectLst/>
                <a:latin typeface="Times New Roman" panose="02020603050405020304" pitchFamily="18" charset="0"/>
                <a:ea typeface="Calibri" panose="020F0502020204030204" pitchFamily="34" charset="0"/>
                <a:cs typeface="Times New Roman" panose="02020603050405020304" pitchFamily="18" charset="0"/>
              </a:rPr>
              <a:t>Obs</a:t>
            </a: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en-IN" sz="1600" dirty="0" err="1">
                <a:effectLst/>
                <a:latin typeface="Times New Roman" panose="02020603050405020304" pitchFamily="18" charset="0"/>
                <a:ea typeface="Calibri" panose="020F0502020204030204" pitchFamily="34" charset="0"/>
                <a:cs typeface="Times New Roman" panose="02020603050405020304" pitchFamily="18" charset="0"/>
              </a:rPr>
              <a:t>Gyne</a:t>
            </a: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 (13%), ENT (11%), and others include Dermatology, orthopaedics’, neuro and cardio; </a:t>
            </a:r>
            <a:endParaRPr lang="en-IN" sz="1600" dirty="0">
              <a:latin typeface="Times New Roman" panose="02020603050405020304" pitchFamily="18" charset="0"/>
              <a:ea typeface="Calibri" panose="020F0502020204030204" pitchFamily="34" charset="0"/>
              <a:cs typeface="Times New Roman" panose="02020603050405020304" pitchFamily="18" charset="0"/>
            </a:endParaRPr>
          </a:p>
          <a:p>
            <a:pPr>
              <a:spcAft>
                <a:spcPts val="1000"/>
              </a:spcAft>
            </a:pPr>
            <a:r>
              <a:rPr lang="en-IN" sz="1600" b="1" dirty="0">
                <a:latin typeface="Times New Roman" panose="02020603050405020304" pitchFamily="18" charset="0"/>
                <a:ea typeface="Calibri" panose="020F0502020204030204" pitchFamily="34" charset="0"/>
                <a:cs typeface="Times New Roman" panose="02020603050405020304" pitchFamily="18" charset="0"/>
              </a:rPr>
              <a:t>Mode of Teleconsultation : </a:t>
            </a: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Videoconferencing: 46.2%, Phone call (66%), SMS (10.4%) WhatsApp Chat (34%), Any other 0.9%</a:t>
            </a:r>
          </a:p>
          <a:p>
            <a:pPr>
              <a:spcAft>
                <a:spcPts val="1000"/>
              </a:spcAft>
            </a:pP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1600" b="1" dirty="0">
                <a:effectLst/>
                <a:latin typeface="Times New Roman" panose="02020603050405020304" pitchFamily="18" charset="0"/>
                <a:ea typeface="Calibri" panose="020F0502020204030204" pitchFamily="34" charset="0"/>
                <a:cs typeface="Times New Roman" panose="02020603050405020304" pitchFamily="18" charset="0"/>
              </a:rPr>
              <a:t>Overall satisfaction </a:t>
            </a: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is 84% including patient having satisfaction; 13.2% participants are very satisfied, 50.9% participants are satisfied, 34.9% are neutral, 1.9% dissatisfied</a:t>
            </a:r>
          </a:p>
          <a:p>
            <a:r>
              <a:rPr lang="en-IN" sz="1600" dirty="0">
                <a:latin typeface="Times New Roman" panose="02020603050405020304" pitchFamily="18" charset="0"/>
                <a:ea typeface="Calibri" panose="020F0502020204030204" pitchFamily="34" charset="0"/>
                <a:cs typeface="Times New Roman" panose="02020603050405020304" pitchFamily="18" charset="0"/>
              </a:rPr>
              <a:t>P</a:t>
            </a: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atient those who are overall satisfied but don’t want to use it again even after COVID -19 pandemic because of common challenges faced during consultation.</a:t>
            </a:r>
          </a:p>
          <a:p>
            <a:pPr>
              <a:spcAft>
                <a:spcPts val="1000"/>
              </a:spcAft>
            </a:pP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These are common challenges among patient who responded no for using teleconsultation even after COVID-19 </a:t>
            </a:r>
            <a:r>
              <a:rPr lang="en-IN" sz="1600" b="1" dirty="0">
                <a:latin typeface="Times New Roman" panose="02020603050405020304" pitchFamily="18" charset="0"/>
                <a:ea typeface="Calibri" panose="020F0502020204030204" pitchFamily="34" charset="0"/>
                <a:cs typeface="Times New Roman" panose="02020603050405020304" pitchFamily="18" charset="0"/>
              </a:rPr>
              <a:t>: </a:t>
            </a:r>
            <a:r>
              <a:rPr lang="en-IN" sz="1600" b="1" dirty="0">
                <a:effectLst/>
                <a:latin typeface="Times New Roman" panose="02020603050405020304" pitchFamily="18" charset="0"/>
                <a:ea typeface="Calibri" panose="020F0502020204030204" pitchFamily="34" charset="0"/>
                <a:cs typeface="Times New Roman" panose="02020603050405020304" pitchFamily="18" charset="0"/>
              </a:rPr>
              <a:t>Internet issues</a:t>
            </a:r>
            <a:r>
              <a:rPr lang="en-IN" sz="1600" b="1" dirty="0">
                <a:latin typeface="Times New Roman" panose="02020603050405020304" pitchFamily="18" charset="0"/>
                <a:ea typeface="Calibri" panose="020F0502020204030204" pitchFamily="34" charset="0"/>
                <a:cs typeface="Times New Roman" panose="02020603050405020304" pitchFamily="18" charset="0"/>
              </a:rPr>
              <a:t>, </a:t>
            </a:r>
            <a:r>
              <a:rPr lang="en-IN" sz="1600" b="1" dirty="0">
                <a:effectLst/>
                <a:latin typeface="Times New Roman" panose="02020603050405020304" pitchFamily="18" charset="0"/>
                <a:ea typeface="Calibri" panose="020F0502020204030204" pitchFamily="34" charset="0"/>
                <a:cs typeface="Times New Roman" panose="02020603050405020304" pitchFamily="18" charset="0"/>
              </a:rPr>
              <a:t>Poor interaction quality</a:t>
            </a:r>
            <a:r>
              <a:rPr lang="en-IN" sz="1600" b="1" dirty="0">
                <a:latin typeface="Times New Roman" panose="02020603050405020304" pitchFamily="18" charset="0"/>
                <a:ea typeface="Calibri" panose="020F0502020204030204" pitchFamily="34" charset="0"/>
                <a:cs typeface="Times New Roman" panose="02020603050405020304" pitchFamily="18" charset="0"/>
              </a:rPr>
              <a:t>, </a:t>
            </a:r>
            <a:r>
              <a:rPr lang="en-IN" sz="1600" b="1" dirty="0">
                <a:effectLst/>
                <a:latin typeface="Times New Roman" panose="02020603050405020304" pitchFamily="18" charset="0"/>
                <a:ea typeface="Calibri" panose="020F0502020204030204" pitchFamily="34" charset="0"/>
                <a:cs typeface="Times New Roman" panose="02020603050405020304" pitchFamily="18" charset="0"/>
              </a:rPr>
              <a:t>System error</a:t>
            </a:r>
            <a:r>
              <a:rPr lang="en-IN" sz="1600" b="1" dirty="0">
                <a:latin typeface="Times New Roman" panose="02020603050405020304" pitchFamily="18" charset="0"/>
                <a:ea typeface="Calibri" panose="020F0502020204030204" pitchFamily="34" charset="0"/>
                <a:cs typeface="Times New Roman" panose="02020603050405020304" pitchFamily="18" charset="0"/>
              </a:rPr>
              <a:t>, </a:t>
            </a:r>
            <a:r>
              <a:rPr lang="en-IN" sz="1600" b="1" dirty="0">
                <a:effectLst/>
                <a:latin typeface="Times New Roman" panose="02020603050405020304" pitchFamily="18" charset="0"/>
                <a:ea typeface="Calibri" panose="020F0502020204030204" pitchFamily="34" charset="0"/>
                <a:cs typeface="Times New Roman" panose="02020603050405020304" pitchFamily="18" charset="0"/>
              </a:rPr>
              <a:t>Less time with doctor</a:t>
            </a:r>
            <a:r>
              <a:rPr lang="en-IN" sz="1600" b="1" dirty="0">
                <a:latin typeface="Times New Roman" panose="02020603050405020304" pitchFamily="18" charset="0"/>
                <a:ea typeface="Calibri" panose="020F0502020204030204" pitchFamily="34" charset="0"/>
                <a:cs typeface="Times New Roman" panose="02020603050405020304" pitchFamily="18" charset="0"/>
              </a:rPr>
              <a:t>, </a:t>
            </a:r>
            <a:r>
              <a:rPr lang="en-IN" sz="1600" b="1" dirty="0">
                <a:effectLst/>
                <a:latin typeface="Times New Roman" panose="02020603050405020304" pitchFamily="18" charset="0"/>
                <a:ea typeface="Calibri" panose="020F0502020204030204" pitchFamily="34" charset="0"/>
                <a:cs typeface="Times New Roman" panose="02020603050405020304" pitchFamily="18" charset="0"/>
              </a:rPr>
              <a:t>Trust issue on doctor</a:t>
            </a:r>
          </a:p>
          <a:p>
            <a:pPr>
              <a:spcAft>
                <a:spcPts val="1000"/>
              </a:spcAft>
            </a:pP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Logistic regression demonstrated that factors such as age, gender and education are not statistically significant. </a:t>
            </a:r>
            <a:r>
              <a:rPr lang="en-IN" sz="1600" b="1" dirty="0">
                <a:effectLst/>
                <a:latin typeface="Times New Roman" panose="02020603050405020304" pitchFamily="18" charset="0"/>
                <a:ea typeface="Calibri" panose="020F0502020204030204" pitchFamily="34" charset="0"/>
                <a:cs typeface="Times New Roman" panose="02020603050405020304" pitchFamily="18" charset="0"/>
              </a:rPr>
              <a:t>Mode of consultation was found to be statistically significant with p-value of 0.0164.</a:t>
            </a: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 Model accuracy was found to be around 70% wherein it was able to correctly predict 70 instances out of the total observations</a:t>
            </a:r>
            <a:endParaRPr lang="en-IN" sz="16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spcAft>
                <a:spcPts val="1000"/>
              </a:spcAft>
              <a:buNone/>
            </a:pP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 </a:t>
            </a:r>
          </a:p>
          <a:p>
            <a:pPr>
              <a:spcAft>
                <a:spcPts val="1000"/>
              </a:spcAft>
            </a:pPr>
            <a:endParaRPr lang="en-IN" sz="16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IN" sz="1600" dirty="0">
              <a:latin typeface="Times New Roman" panose="02020603050405020304" pitchFamily="18" charset="0"/>
              <a:cs typeface="Times New Roman" panose="02020603050405020304" pitchFamily="18" charset="0"/>
            </a:endParaRPr>
          </a:p>
          <a:p>
            <a:endParaRPr lang="en-IN"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73219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9846</TotalTime>
  <Words>1914</Words>
  <Application>Microsoft Office PowerPoint</Application>
  <PresentationFormat>Widescreen</PresentationFormat>
  <Paragraphs>115</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-apple-system</vt:lpstr>
      <vt:lpstr>Arial</vt:lpstr>
      <vt:lpstr>Calibri</vt:lpstr>
      <vt:lpstr>Calibri Light</vt:lpstr>
      <vt:lpstr>Georgia</vt:lpstr>
      <vt:lpstr>Times New Roman</vt:lpstr>
      <vt:lpstr>Wingdings</vt:lpstr>
      <vt:lpstr>Office Theme</vt:lpstr>
      <vt:lpstr>Teleconsultation Satisfaction level among patients during the COVID-19 Pandemic </vt:lpstr>
      <vt:lpstr> Ernst and Young</vt:lpstr>
      <vt:lpstr>Introduction  </vt:lpstr>
      <vt:lpstr>Rationale</vt:lpstr>
      <vt:lpstr>Review of Literature</vt:lpstr>
      <vt:lpstr>Key Research Questions</vt:lpstr>
      <vt:lpstr>Objective </vt:lpstr>
      <vt:lpstr>Methodology </vt:lpstr>
      <vt:lpstr>Results</vt:lpstr>
      <vt:lpstr>PowerPoint Presentation</vt:lpstr>
      <vt:lpstr>Discussion  </vt:lpstr>
      <vt:lpstr>Conclusion  </vt:lpstr>
      <vt:lpstr>Recommendation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Teleconsultation Satisfaction level among patients during the COVID-19 Pandemic in India</dc:title>
  <dc:creator>Rekha Grover</dc:creator>
  <cp:lastModifiedBy>Divit Dubey</cp:lastModifiedBy>
  <cp:revision>59</cp:revision>
  <dcterms:created xsi:type="dcterms:W3CDTF">2021-06-09T10:28:08Z</dcterms:created>
  <dcterms:modified xsi:type="dcterms:W3CDTF">2021-06-21T06:06:05Z</dcterms:modified>
</cp:coreProperties>
</file>