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003" r:id="rId4"/>
  </p:sldMasterIdLst>
  <p:sldIdLst>
    <p:sldId id="282" r:id="rId5"/>
    <p:sldId id="257" r:id="rId6"/>
    <p:sldId id="289" r:id="rId7"/>
    <p:sldId id="259" r:id="rId8"/>
    <p:sldId id="260" r:id="rId9"/>
    <p:sldId id="291" r:id="rId10"/>
    <p:sldId id="288" r:id="rId11"/>
    <p:sldId id="265" r:id="rId12"/>
    <p:sldId id="305" r:id="rId13"/>
    <p:sldId id="306" r:id="rId14"/>
    <p:sldId id="307" r:id="rId15"/>
    <p:sldId id="308" r:id="rId16"/>
    <p:sldId id="309" r:id="rId17"/>
    <p:sldId id="277" r:id="rId18"/>
    <p:sldId id="294" r:id="rId19"/>
    <p:sldId id="311" r:id="rId20"/>
    <p:sldId id="31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03F"/>
    <a:srgbClr val="344529"/>
    <a:srgbClr val="2B3922"/>
    <a:srgbClr val="2E3722"/>
    <a:srgbClr val="FCF7F1"/>
    <a:srgbClr val="B8D233"/>
    <a:srgbClr val="5CC6D6"/>
    <a:srgbClr val="F8D22F"/>
    <a:srgbClr val="F03F2B"/>
    <a:srgbClr val="348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95" d="100"/>
          <a:sy n="95" d="100"/>
        </p:scale>
        <p:origin x="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A7E39-3CC4-4872-989B-4A09AF6E84B3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A2B56F36-7F1C-4064-92F5-BC261B219B7C}">
      <dgm:prSet phldrT="[Text]" custT="1"/>
      <dgm:spPr/>
      <dgm:t>
        <a:bodyPr/>
        <a:lstStyle/>
        <a:p>
          <a:r>
            <a:rPr lang="en-IN" sz="1400" b="1" dirty="0">
              <a:latin typeface="Arial" panose="020B0604020202020204" pitchFamily="34" charset="0"/>
              <a:cs typeface="Arial" panose="020B0604020202020204" pitchFamily="34" charset="0"/>
            </a:rPr>
            <a:t>Introduction to existing ED/ER in hospitals</a:t>
          </a:r>
        </a:p>
      </dgm:t>
    </dgm:pt>
    <dgm:pt modelId="{69FB980C-A2D7-47C5-92F7-4F34509BEB8B}" type="parTrans" cxnId="{E0FE930C-9D6A-48E4-A7FC-96A16F396591}">
      <dgm:prSet/>
      <dgm:spPr/>
      <dgm:t>
        <a:bodyPr/>
        <a:lstStyle/>
        <a:p>
          <a:endParaRPr lang="en-IN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4E968E-610C-48C8-93C9-D39EE7D71178}" type="sibTrans" cxnId="{E0FE930C-9D6A-48E4-A7FC-96A16F396591}">
      <dgm:prSet/>
      <dgm:spPr/>
      <dgm:t>
        <a:bodyPr/>
        <a:lstStyle/>
        <a:p>
          <a:endParaRPr lang="en-IN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DE85E9-EC98-49F7-841D-43C10D221A6D}">
      <dgm:prSet phldrT="[Text]" custT="1"/>
      <dgm:spPr/>
      <dgm:t>
        <a:bodyPr/>
        <a:lstStyle/>
        <a:p>
          <a:r>
            <a:rPr lang="en-IN" sz="1400" b="1" dirty="0">
              <a:latin typeface="Arial" panose="020B0604020202020204" pitchFamily="34" charset="0"/>
              <a:cs typeface="Arial" panose="020B0604020202020204" pitchFamily="34" charset="0"/>
            </a:rPr>
            <a:t>Desirability for comprehensive quality audit of ED/ER</a:t>
          </a:r>
        </a:p>
      </dgm:t>
    </dgm:pt>
    <dgm:pt modelId="{4F2D0AC1-466D-4EA2-B6BB-63AD08D64E71}" type="parTrans" cxnId="{369A36A2-337B-4BF8-9707-09E5A6CA5531}">
      <dgm:prSet/>
      <dgm:spPr/>
      <dgm:t>
        <a:bodyPr/>
        <a:lstStyle/>
        <a:p>
          <a:endParaRPr lang="en-IN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C5A0DF-C4B1-4E87-817C-2C21DE4D6F35}" type="sibTrans" cxnId="{369A36A2-337B-4BF8-9707-09E5A6CA5531}">
      <dgm:prSet/>
      <dgm:spPr/>
      <dgm:t>
        <a:bodyPr/>
        <a:lstStyle/>
        <a:p>
          <a:endParaRPr lang="en-IN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24CF9A-F88E-4F85-8187-D49894BFE5D9}">
      <dgm:prSet phldrT="[Text]" custT="1"/>
      <dgm:spPr/>
      <dgm:t>
        <a:bodyPr/>
        <a:lstStyle/>
        <a:p>
          <a:r>
            <a:rPr lang="en-IN" sz="1400" b="1" dirty="0">
              <a:latin typeface="Arial" panose="020B0604020202020204" pitchFamily="34" charset="0"/>
              <a:cs typeface="Arial" panose="020B0604020202020204" pitchFamily="34" charset="0"/>
            </a:rPr>
            <a:t>Standards and protocols for quality audit</a:t>
          </a:r>
        </a:p>
      </dgm:t>
    </dgm:pt>
    <dgm:pt modelId="{89193A8F-9CB1-4A8A-8E95-B4DB7E25B8DC}" type="parTrans" cxnId="{D0E6D1D3-B531-4CFD-B0A3-ADEBEB34DE36}">
      <dgm:prSet/>
      <dgm:spPr/>
      <dgm:t>
        <a:bodyPr/>
        <a:lstStyle/>
        <a:p>
          <a:endParaRPr lang="en-IN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39E144-8E02-45E8-8993-99E1232FFFA2}" type="sibTrans" cxnId="{D0E6D1D3-B531-4CFD-B0A3-ADEBEB34DE36}">
      <dgm:prSet/>
      <dgm:spPr/>
      <dgm:t>
        <a:bodyPr/>
        <a:lstStyle/>
        <a:p>
          <a:endParaRPr lang="en-IN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74087B-7DC9-4ACE-A4A1-09F5107686E3}">
      <dgm:prSet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NABH standards and objective elements</a:t>
          </a:r>
          <a:endParaRPr lang="en-IN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DF5B8F-5F72-40FE-A851-5C4865531C11}" type="parTrans" cxnId="{E98279D9-CDB4-480D-AC92-895C9BA9811E}">
      <dgm:prSet/>
      <dgm:spPr/>
      <dgm:t>
        <a:bodyPr/>
        <a:lstStyle/>
        <a:p>
          <a:endParaRPr lang="en-IN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728B4A-2636-4F20-954D-D6FE7FED25E3}" type="sibTrans" cxnId="{E98279D9-CDB4-480D-AC92-895C9BA9811E}">
      <dgm:prSet/>
      <dgm:spPr/>
      <dgm:t>
        <a:bodyPr/>
        <a:lstStyle/>
        <a:p>
          <a:endParaRPr lang="en-IN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F2154D-33D3-46DC-A665-C76B161866F2}">
      <dgm:prSet custT="1"/>
      <dgm:spPr/>
      <dgm:t>
        <a:bodyPr/>
        <a:lstStyle/>
        <a:p>
          <a:r>
            <a:rPr lang="en-IN" sz="1400" b="1" dirty="0">
              <a:latin typeface="Arial" panose="020B0604020202020204" pitchFamily="34" charset="0"/>
              <a:cs typeface="Arial" panose="020B0604020202020204" pitchFamily="34" charset="0"/>
            </a:rPr>
            <a:t>Providers efficiency and patient satisfaction</a:t>
          </a:r>
        </a:p>
      </dgm:t>
    </dgm:pt>
    <dgm:pt modelId="{DF18D51F-E70E-4B58-9E6E-43712C8D5804}" type="parTrans" cxnId="{E4DD411B-0DAA-4F33-8282-FF25D0F7CC34}">
      <dgm:prSet/>
      <dgm:spPr/>
      <dgm:t>
        <a:bodyPr/>
        <a:lstStyle/>
        <a:p>
          <a:endParaRPr lang="en-IN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9AC047-5BA7-4990-B3A7-56E89A3CE735}" type="sibTrans" cxnId="{E4DD411B-0DAA-4F33-8282-FF25D0F7CC34}">
      <dgm:prSet/>
      <dgm:spPr/>
      <dgm:t>
        <a:bodyPr/>
        <a:lstStyle/>
        <a:p>
          <a:endParaRPr lang="en-IN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19C37E-5E29-4878-A421-7A7577096ECE}">
      <dgm:prSet custT="1"/>
      <dgm:spPr/>
      <dgm:t>
        <a:bodyPr/>
        <a:lstStyle/>
        <a:p>
          <a:r>
            <a:rPr lang="en-IN" sz="1400" b="1" dirty="0">
              <a:latin typeface="Arial" panose="020B0604020202020204" pitchFamily="34" charset="0"/>
              <a:cs typeface="Arial" panose="020B0604020202020204" pitchFamily="34" charset="0"/>
            </a:rPr>
            <a:t>Response time changes in ER pre and during Covid-19 times</a:t>
          </a:r>
        </a:p>
      </dgm:t>
    </dgm:pt>
    <dgm:pt modelId="{ADC234F1-0B15-4D02-86A8-1A1430DF7612}" type="parTrans" cxnId="{EC54A098-EB5F-423C-9BAE-2502C7C4FA70}">
      <dgm:prSet/>
      <dgm:spPr/>
      <dgm:t>
        <a:bodyPr/>
        <a:lstStyle/>
        <a:p>
          <a:endParaRPr lang="en-IN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A7795-B37C-4B05-8C4E-53E3D060BFB4}" type="sibTrans" cxnId="{EC54A098-EB5F-423C-9BAE-2502C7C4FA70}">
      <dgm:prSet/>
      <dgm:spPr/>
      <dgm:t>
        <a:bodyPr/>
        <a:lstStyle/>
        <a:p>
          <a:endParaRPr lang="en-IN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AFD2F4-FEB2-42E7-BE55-D4B34C42ABC7}" type="pres">
      <dgm:prSet presAssocID="{C99A7E39-3CC4-4872-989B-4A09AF6E84B3}" presName="Name0" presStyleCnt="0">
        <dgm:presLayoutVars>
          <dgm:dir/>
          <dgm:resizeHandles val="exact"/>
        </dgm:presLayoutVars>
      </dgm:prSet>
      <dgm:spPr/>
    </dgm:pt>
    <dgm:pt modelId="{854900C8-4398-49F2-A2BB-8BB4C4B0CABA}" type="pres">
      <dgm:prSet presAssocID="{C99A7E39-3CC4-4872-989B-4A09AF6E84B3}" presName="fgShape" presStyleLbl="fgShp" presStyleIdx="0" presStyleCnt="1"/>
      <dgm:spPr/>
    </dgm:pt>
    <dgm:pt modelId="{8B7C4A51-08AD-4DF7-B5E8-C88253F53D20}" type="pres">
      <dgm:prSet presAssocID="{C99A7E39-3CC4-4872-989B-4A09AF6E84B3}" presName="linComp" presStyleCnt="0"/>
      <dgm:spPr/>
    </dgm:pt>
    <dgm:pt modelId="{CED6071D-53B8-4169-A76E-A2F720D1F5BC}" type="pres">
      <dgm:prSet presAssocID="{A2B56F36-7F1C-4064-92F5-BC261B219B7C}" presName="compNode" presStyleCnt="0"/>
      <dgm:spPr/>
    </dgm:pt>
    <dgm:pt modelId="{8C9AFCA3-581F-42CD-91A6-8B0DA13D9315}" type="pres">
      <dgm:prSet presAssocID="{A2B56F36-7F1C-4064-92F5-BC261B219B7C}" presName="bkgdShape" presStyleLbl="node1" presStyleIdx="0" presStyleCnt="6" custLinFactX="-15688" custLinFactNeighborX="-100000" custLinFactNeighborY="-5583"/>
      <dgm:spPr/>
    </dgm:pt>
    <dgm:pt modelId="{D70A238E-76A5-4F86-8FF6-E72B016B2207}" type="pres">
      <dgm:prSet presAssocID="{A2B56F36-7F1C-4064-92F5-BC261B219B7C}" presName="nodeTx" presStyleLbl="node1" presStyleIdx="0" presStyleCnt="6">
        <dgm:presLayoutVars>
          <dgm:bulletEnabled val="1"/>
        </dgm:presLayoutVars>
      </dgm:prSet>
      <dgm:spPr/>
    </dgm:pt>
    <dgm:pt modelId="{9609ED05-D6B6-4E64-A858-79E68C48F1BD}" type="pres">
      <dgm:prSet presAssocID="{A2B56F36-7F1C-4064-92F5-BC261B219B7C}" presName="invisiNode" presStyleLbl="node1" presStyleIdx="0" presStyleCnt="6"/>
      <dgm:spPr/>
    </dgm:pt>
    <dgm:pt modelId="{079ADA2B-C81C-45F3-8696-F0D43C5744A8}" type="pres">
      <dgm:prSet presAssocID="{A2B56F36-7F1C-4064-92F5-BC261B219B7C}" presName="imagNode" presStyleLbl="fgImgPlace1" presStyleIdx="0" presStyleCnt="6" custLinFactNeighborX="530" custLinFactNeighborY="4556"/>
      <dgm:spPr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</dgm:spPr>
    </dgm:pt>
    <dgm:pt modelId="{570AD186-AA00-4915-9737-E806F63F9C3C}" type="pres">
      <dgm:prSet presAssocID="{8D4E968E-610C-48C8-93C9-D39EE7D71178}" presName="sibTrans" presStyleLbl="sibTrans2D1" presStyleIdx="0" presStyleCnt="0"/>
      <dgm:spPr/>
    </dgm:pt>
    <dgm:pt modelId="{2FAE92F4-E075-49E4-A608-FD1370470B54}" type="pres">
      <dgm:prSet presAssocID="{16DE85E9-EC98-49F7-841D-43C10D221A6D}" presName="compNode" presStyleCnt="0"/>
      <dgm:spPr/>
    </dgm:pt>
    <dgm:pt modelId="{AA074F48-A962-4914-8C93-59C219907126}" type="pres">
      <dgm:prSet presAssocID="{16DE85E9-EC98-49F7-841D-43C10D221A6D}" presName="bkgdShape" presStyleLbl="node1" presStyleIdx="1" presStyleCnt="6"/>
      <dgm:spPr/>
    </dgm:pt>
    <dgm:pt modelId="{64EE5E17-ACB1-4F87-8C0B-35E59D10A908}" type="pres">
      <dgm:prSet presAssocID="{16DE85E9-EC98-49F7-841D-43C10D221A6D}" presName="nodeTx" presStyleLbl="node1" presStyleIdx="1" presStyleCnt="6">
        <dgm:presLayoutVars>
          <dgm:bulletEnabled val="1"/>
        </dgm:presLayoutVars>
      </dgm:prSet>
      <dgm:spPr/>
    </dgm:pt>
    <dgm:pt modelId="{C5FE3EAD-1DD6-4D37-99BE-42194135D328}" type="pres">
      <dgm:prSet presAssocID="{16DE85E9-EC98-49F7-841D-43C10D221A6D}" presName="invisiNode" presStyleLbl="node1" presStyleIdx="1" presStyleCnt="6"/>
      <dgm:spPr/>
    </dgm:pt>
    <dgm:pt modelId="{A5E32A2D-F279-4302-BA17-B4982FE7C091}" type="pres">
      <dgm:prSet presAssocID="{16DE85E9-EC98-49F7-841D-43C10D221A6D}" presName="imagNode" presStyleLbl="fgImgPlace1" presStyleIdx="1" presStyleCnt="6"/>
      <dgm:spPr>
        <a:blipFill rotWithShape="1">
          <a:blip xmlns:r="http://schemas.openxmlformats.org/officeDocument/2006/relationships" r:embed="rId2"/>
          <a:srcRect/>
          <a:stretch>
            <a:fillRect l="-50000" r="-50000"/>
          </a:stretch>
        </a:blipFill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CD105488-3A8A-48D4-95C7-2B8FF870ED47}" type="pres">
      <dgm:prSet presAssocID="{1DC5A0DF-C4B1-4E87-817C-2C21DE4D6F35}" presName="sibTrans" presStyleLbl="sibTrans2D1" presStyleIdx="0" presStyleCnt="0"/>
      <dgm:spPr/>
    </dgm:pt>
    <dgm:pt modelId="{E8C3BBC4-42B3-4CF6-90D3-BAAC8EEB6BD3}" type="pres">
      <dgm:prSet presAssocID="{5924CF9A-F88E-4F85-8187-D49894BFE5D9}" presName="compNode" presStyleCnt="0"/>
      <dgm:spPr/>
    </dgm:pt>
    <dgm:pt modelId="{861685CF-2041-4BB4-9D6C-A973CA9CCD60}" type="pres">
      <dgm:prSet presAssocID="{5924CF9A-F88E-4F85-8187-D49894BFE5D9}" presName="bkgdShape" presStyleLbl="node1" presStyleIdx="2" presStyleCnt="6"/>
      <dgm:spPr/>
    </dgm:pt>
    <dgm:pt modelId="{6350E70F-8F4E-49BD-B830-53F5DCEB395B}" type="pres">
      <dgm:prSet presAssocID="{5924CF9A-F88E-4F85-8187-D49894BFE5D9}" presName="nodeTx" presStyleLbl="node1" presStyleIdx="2" presStyleCnt="6">
        <dgm:presLayoutVars>
          <dgm:bulletEnabled val="1"/>
        </dgm:presLayoutVars>
      </dgm:prSet>
      <dgm:spPr/>
    </dgm:pt>
    <dgm:pt modelId="{C38A5941-5440-43C1-82A6-DAB0CFDCFDC5}" type="pres">
      <dgm:prSet presAssocID="{5924CF9A-F88E-4F85-8187-D49894BFE5D9}" presName="invisiNode" presStyleLbl="node1" presStyleIdx="2" presStyleCnt="6"/>
      <dgm:spPr/>
    </dgm:pt>
    <dgm:pt modelId="{69320203-AF5A-4E19-B020-8F13394F7161}" type="pres">
      <dgm:prSet presAssocID="{5924CF9A-F88E-4F85-8187-D49894BFE5D9}" presName="imagNode" presStyleLbl="fgImgPlace1" presStyleIdx="2" presStyleCnt="6"/>
      <dgm:spPr>
        <a:blipFill rotWithShape="1">
          <a:blip xmlns:r="http://schemas.openxmlformats.org/officeDocument/2006/relationships" r:embed="rId3"/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99475DBB-76E1-4BF0-B970-FBC6CE0D7A3D}" type="pres">
      <dgm:prSet presAssocID="{9239E144-8E02-45E8-8993-99E1232FFFA2}" presName="sibTrans" presStyleLbl="sibTrans2D1" presStyleIdx="0" presStyleCnt="0"/>
      <dgm:spPr/>
    </dgm:pt>
    <dgm:pt modelId="{1D4D9DEB-F945-41F7-9575-96052A9A1898}" type="pres">
      <dgm:prSet presAssocID="{CE74087B-7DC9-4ACE-A4A1-09F5107686E3}" presName="compNode" presStyleCnt="0"/>
      <dgm:spPr/>
    </dgm:pt>
    <dgm:pt modelId="{67DCD69C-1260-4523-AA82-D7D8013E8111}" type="pres">
      <dgm:prSet presAssocID="{CE74087B-7DC9-4ACE-A4A1-09F5107686E3}" presName="bkgdShape" presStyleLbl="node1" presStyleIdx="3" presStyleCnt="6" custLinFactNeighborX="-715"/>
      <dgm:spPr/>
    </dgm:pt>
    <dgm:pt modelId="{56A45FDE-F1BA-49EB-8950-603512230BD7}" type="pres">
      <dgm:prSet presAssocID="{CE74087B-7DC9-4ACE-A4A1-09F5107686E3}" presName="nodeTx" presStyleLbl="node1" presStyleIdx="3" presStyleCnt="6">
        <dgm:presLayoutVars>
          <dgm:bulletEnabled val="1"/>
        </dgm:presLayoutVars>
      </dgm:prSet>
      <dgm:spPr/>
    </dgm:pt>
    <dgm:pt modelId="{A1E326B1-F69B-4530-BD83-F938544958BC}" type="pres">
      <dgm:prSet presAssocID="{CE74087B-7DC9-4ACE-A4A1-09F5107686E3}" presName="invisiNode" presStyleLbl="node1" presStyleIdx="3" presStyleCnt="6"/>
      <dgm:spPr/>
    </dgm:pt>
    <dgm:pt modelId="{7F5E79C6-B6DF-44A9-9235-44579DD2BEB0}" type="pres">
      <dgm:prSet presAssocID="{CE74087B-7DC9-4ACE-A4A1-09F5107686E3}" presName="imagNode" presStyleLbl="fgImgPlace1" presStyleIdx="3" presStyleCnt="6"/>
      <dgm:spPr>
        <a:blipFill rotWithShape="1">
          <a:blip xmlns:r="http://schemas.openxmlformats.org/officeDocument/2006/relationships" r:embed="rId4"/>
          <a:srcRect/>
          <a:stretch>
            <a:fillRect t="-2000" b="-2000"/>
          </a:stretch>
        </a:blipFill>
      </dgm:spPr>
      <dgm:extLst>
        <a:ext uri="{E40237B7-FDA0-4F09-8148-C483321AD2D9}">
          <dgm14:cNvPr xmlns:dgm14="http://schemas.microsoft.com/office/drawing/2010/diagram" id="0" name="" descr="Checklist RTL"/>
        </a:ext>
      </dgm:extLst>
    </dgm:pt>
    <dgm:pt modelId="{0CA37D98-9AA6-414A-95EA-99FF58DEAAAB}" type="pres">
      <dgm:prSet presAssocID="{8B728B4A-2636-4F20-954D-D6FE7FED25E3}" presName="sibTrans" presStyleLbl="sibTrans2D1" presStyleIdx="0" presStyleCnt="0"/>
      <dgm:spPr/>
    </dgm:pt>
    <dgm:pt modelId="{9E1070D2-B7FF-4061-BA65-DB9293FC8F69}" type="pres">
      <dgm:prSet presAssocID="{F2F2154D-33D3-46DC-A665-C76B161866F2}" presName="compNode" presStyleCnt="0"/>
      <dgm:spPr/>
    </dgm:pt>
    <dgm:pt modelId="{53019769-DE2B-4285-8A40-B32AE75C1E9A}" type="pres">
      <dgm:prSet presAssocID="{F2F2154D-33D3-46DC-A665-C76B161866F2}" presName="bkgdShape" presStyleLbl="node1" presStyleIdx="4" presStyleCnt="6"/>
      <dgm:spPr/>
    </dgm:pt>
    <dgm:pt modelId="{F5589C51-7A90-46AA-89DB-409FAF74014E}" type="pres">
      <dgm:prSet presAssocID="{F2F2154D-33D3-46DC-A665-C76B161866F2}" presName="nodeTx" presStyleLbl="node1" presStyleIdx="4" presStyleCnt="6">
        <dgm:presLayoutVars>
          <dgm:bulletEnabled val="1"/>
        </dgm:presLayoutVars>
      </dgm:prSet>
      <dgm:spPr/>
    </dgm:pt>
    <dgm:pt modelId="{E8CFAFFB-B0F1-4B16-92D7-2F78A9DA85D6}" type="pres">
      <dgm:prSet presAssocID="{F2F2154D-33D3-46DC-A665-C76B161866F2}" presName="invisiNode" presStyleLbl="node1" presStyleIdx="4" presStyleCnt="6"/>
      <dgm:spPr/>
    </dgm:pt>
    <dgm:pt modelId="{9C07190A-223D-4A63-9E00-62A9F741EBD4}" type="pres">
      <dgm:prSet presAssocID="{F2F2154D-33D3-46DC-A665-C76B161866F2}" presName="imagNode" presStyleLbl="fgImgPlace1" presStyleIdx="4" presStyleCnt="6"/>
      <dgm:spPr>
        <a:blipFill rotWithShape="1">
          <a:blip xmlns:r="http://schemas.openxmlformats.org/officeDocument/2006/relationships" r:embed="rId5"/>
          <a:srcRect/>
          <a:stretch>
            <a:fillRect l="-6000" r="-6000"/>
          </a:stretch>
        </a:blipFill>
      </dgm:spPr>
    </dgm:pt>
    <dgm:pt modelId="{8D115542-90E9-4EF4-84DC-2C407340080D}" type="pres">
      <dgm:prSet presAssocID="{7E9AC047-5BA7-4990-B3A7-56E89A3CE735}" presName="sibTrans" presStyleLbl="sibTrans2D1" presStyleIdx="0" presStyleCnt="0"/>
      <dgm:spPr/>
    </dgm:pt>
    <dgm:pt modelId="{0EFC1C44-2A9B-497D-8288-024F0C2CEB82}" type="pres">
      <dgm:prSet presAssocID="{6019C37E-5E29-4878-A421-7A7577096ECE}" presName="compNode" presStyleCnt="0"/>
      <dgm:spPr/>
    </dgm:pt>
    <dgm:pt modelId="{AE2DCF02-5433-45CD-91BF-433A29D5DDBC}" type="pres">
      <dgm:prSet presAssocID="{6019C37E-5E29-4878-A421-7A7577096ECE}" presName="bkgdShape" presStyleLbl="node1" presStyleIdx="5" presStyleCnt="6" custAng="0" custLinFactNeighborX="-310" custLinFactNeighborY="-553"/>
      <dgm:spPr/>
    </dgm:pt>
    <dgm:pt modelId="{596AFD71-BB8B-4B84-B619-31D7DEC2B0F9}" type="pres">
      <dgm:prSet presAssocID="{6019C37E-5E29-4878-A421-7A7577096ECE}" presName="nodeTx" presStyleLbl="node1" presStyleIdx="5" presStyleCnt="6">
        <dgm:presLayoutVars>
          <dgm:bulletEnabled val="1"/>
        </dgm:presLayoutVars>
      </dgm:prSet>
      <dgm:spPr/>
    </dgm:pt>
    <dgm:pt modelId="{EA70567C-D1C9-4D01-AE6D-3F387A54A473}" type="pres">
      <dgm:prSet presAssocID="{6019C37E-5E29-4878-A421-7A7577096ECE}" presName="invisiNode" presStyleLbl="node1" presStyleIdx="5" presStyleCnt="6"/>
      <dgm:spPr/>
    </dgm:pt>
    <dgm:pt modelId="{519A0FDF-A7B3-4576-BC65-72321FA4CB8F}" type="pres">
      <dgm:prSet presAssocID="{6019C37E-5E29-4878-A421-7A7577096ECE}" presName="imagNode" presStyleLbl="fgImgPlace1" presStyleIdx="5" presStyleCnt="6"/>
      <dgm:spPr>
        <a:blipFill rotWithShape="1">
          <a:blip xmlns:r="http://schemas.openxmlformats.org/officeDocument/2006/relationships" r:embed="rId6"/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</dgm:ptLst>
  <dgm:cxnLst>
    <dgm:cxn modelId="{E0FE930C-9D6A-48E4-A7FC-96A16F396591}" srcId="{C99A7E39-3CC4-4872-989B-4A09AF6E84B3}" destId="{A2B56F36-7F1C-4064-92F5-BC261B219B7C}" srcOrd="0" destOrd="0" parTransId="{69FB980C-A2D7-47C5-92F7-4F34509BEB8B}" sibTransId="{8D4E968E-610C-48C8-93C9-D39EE7D71178}"/>
    <dgm:cxn modelId="{B743F518-A789-4109-ADE3-13FBD8E6AE78}" type="presOf" srcId="{1DC5A0DF-C4B1-4E87-817C-2C21DE4D6F35}" destId="{CD105488-3A8A-48D4-95C7-2B8FF870ED47}" srcOrd="0" destOrd="0" presId="urn:microsoft.com/office/officeart/2005/8/layout/hList7"/>
    <dgm:cxn modelId="{E4DD411B-0DAA-4F33-8282-FF25D0F7CC34}" srcId="{C99A7E39-3CC4-4872-989B-4A09AF6E84B3}" destId="{F2F2154D-33D3-46DC-A665-C76B161866F2}" srcOrd="4" destOrd="0" parTransId="{DF18D51F-E70E-4B58-9E6E-43712C8D5804}" sibTransId="{7E9AC047-5BA7-4990-B3A7-56E89A3CE735}"/>
    <dgm:cxn modelId="{0B317D20-CA7D-43BD-9B70-A53B632AD7F3}" type="presOf" srcId="{A2B56F36-7F1C-4064-92F5-BC261B219B7C}" destId="{D70A238E-76A5-4F86-8FF6-E72B016B2207}" srcOrd="1" destOrd="0" presId="urn:microsoft.com/office/officeart/2005/8/layout/hList7"/>
    <dgm:cxn modelId="{BE752023-BB2F-4FA4-AEB5-CBF9BA59E958}" type="presOf" srcId="{F2F2154D-33D3-46DC-A665-C76B161866F2}" destId="{53019769-DE2B-4285-8A40-B32AE75C1E9A}" srcOrd="0" destOrd="0" presId="urn:microsoft.com/office/officeart/2005/8/layout/hList7"/>
    <dgm:cxn modelId="{09B78B63-0C8A-4A73-80D7-48E6E495AAB1}" type="presOf" srcId="{C99A7E39-3CC4-4872-989B-4A09AF6E84B3}" destId="{24AFD2F4-FEB2-42E7-BE55-D4B34C42ABC7}" srcOrd="0" destOrd="0" presId="urn:microsoft.com/office/officeart/2005/8/layout/hList7"/>
    <dgm:cxn modelId="{19200345-2776-4211-B016-9954CDF0D31F}" type="presOf" srcId="{CE74087B-7DC9-4ACE-A4A1-09F5107686E3}" destId="{56A45FDE-F1BA-49EB-8950-603512230BD7}" srcOrd="1" destOrd="0" presId="urn:microsoft.com/office/officeart/2005/8/layout/hList7"/>
    <dgm:cxn modelId="{6E4DA24B-7401-4D69-B7DD-D9D83B075066}" type="presOf" srcId="{5924CF9A-F88E-4F85-8187-D49894BFE5D9}" destId="{6350E70F-8F4E-49BD-B830-53F5DCEB395B}" srcOrd="1" destOrd="0" presId="urn:microsoft.com/office/officeart/2005/8/layout/hList7"/>
    <dgm:cxn modelId="{BEF57258-89D3-4EBF-9CEE-D263A1F57173}" type="presOf" srcId="{F2F2154D-33D3-46DC-A665-C76B161866F2}" destId="{F5589C51-7A90-46AA-89DB-409FAF74014E}" srcOrd="1" destOrd="0" presId="urn:microsoft.com/office/officeart/2005/8/layout/hList7"/>
    <dgm:cxn modelId="{EC54A098-EB5F-423C-9BAE-2502C7C4FA70}" srcId="{C99A7E39-3CC4-4872-989B-4A09AF6E84B3}" destId="{6019C37E-5E29-4878-A421-7A7577096ECE}" srcOrd="5" destOrd="0" parTransId="{ADC234F1-0B15-4D02-86A8-1A1430DF7612}" sibTransId="{9D7A7795-B37C-4B05-8C4E-53E3D060BFB4}"/>
    <dgm:cxn modelId="{2C62EB9E-0D76-4719-B9B4-69A2ED7B1C2B}" type="presOf" srcId="{5924CF9A-F88E-4F85-8187-D49894BFE5D9}" destId="{861685CF-2041-4BB4-9D6C-A973CA9CCD60}" srcOrd="0" destOrd="0" presId="urn:microsoft.com/office/officeart/2005/8/layout/hList7"/>
    <dgm:cxn modelId="{369A36A2-337B-4BF8-9707-09E5A6CA5531}" srcId="{C99A7E39-3CC4-4872-989B-4A09AF6E84B3}" destId="{16DE85E9-EC98-49F7-841D-43C10D221A6D}" srcOrd="1" destOrd="0" parTransId="{4F2D0AC1-466D-4EA2-B6BB-63AD08D64E71}" sibTransId="{1DC5A0DF-C4B1-4E87-817C-2C21DE4D6F35}"/>
    <dgm:cxn modelId="{B0C1EAB2-7E8F-4D7E-8E55-A4308301D0AD}" type="presOf" srcId="{8B728B4A-2636-4F20-954D-D6FE7FED25E3}" destId="{0CA37D98-9AA6-414A-95EA-99FF58DEAAAB}" srcOrd="0" destOrd="0" presId="urn:microsoft.com/office/officeart/2005/8/layout/hList7"/>
    <dgm:cxn modelId="{B0A94BBF-62D8-4C36-8B21-4A40BF03515E}" type="presOf" srcId="{16DE85E9-EC98-49F7-841D-43C10D221A6D}" destId="{64EE5E17-ACB1-4F87-8C0B-35E59D10A908}" srcOrd="1" destOrd="0" presId="urn:microsoft.com/office/officeart/2005/8/layout/hList7"/>
    <dgm:cxn modelId="{A5141AC5-4AF0-4B97-A1D7-40B881627256}" type="presOf" srcId="{A2B56F36-7F1C-4064-92F5-BC261B219B7C}" destId="{8C9AFCA3-581F-42CD-91A6-8B0DA13D9315}" srcOrd="0" destOrd="0" presId="urn:microsoft.com/office/officeart/2005/8/layout/hList7"/>
    <dgm:cxn modelId="{AC63DFC5-94D5-440A-A21D-D51FBDE2E9A0}" type="presOf" srcId="{16DE85E9-EC98-49F7-841D-43C10D221A6D}" destId="{AA074F48-A962-4914-8C93-59C219907126}" srcOrd="0" destOrd="0" presId="urn:microsoft.com/office/officeart/2005/8/layout/hList7"/>
    <dgm:cxn modelId="{0AD1BCCD-E056-4D81-A7BC-0B093479F0F6}" type="presOf" srcId="{6019C37E-5E29-4878-A421-7A7577096ECE}" destId="{AE2DCF02-5433-45CD-91BF-433A29D5DDBC}" srcOrd="0" destOrd="0" presId="urn:microsoft.com/office/officeart/2005/8/layout/hList7"/>
    <dgm:cxn modelId="{901877CF-D535-45CC-82BF-45DF2308EE42}" type="presOf" srcId="{7E9AC047-5BA7-4990-B3A7-56E89A3CE735}" destId="{8D115542-90E9-4EF4-84DC-2C407340080D}" srcOrd="0" destOrd="0" presId="urn:microsoft.com/office/officeart/2005/8/layout/hList7"/>
    <dgm:cxn modelId="{D0E6D1D3-B531-4CFD-B0A3-ADEBEB34DE36}" srcId="{C99A7E39-3CC4-4872-989B-4A09AF6E84B3}" destId="{5924CF9A-F88E-4F85-8187-D49894BFE5D9}" srcOrd="2" destOrd="0" parTransId="{89193A8F-9CB1-4A8A-8E95-B4DB7E25B8DC}" sibTransId="{9239E144-8E02-45E8-8993-99E1232FFFA2}"/>
    <dgm:cxn modelId="{E98279D9-CDB4-480D-AC92-895C9BA9811E}" srcId="{C99A7E39-3CC4-4872-989B-4A09AF6E84B3}" destId="{CE74087B-7DC9-4ACE-A4A1-09F5107686E3}" srcOrd="3" destOrd="0" parTransId="{B5DF5B8F-5F72-40FE-A851-5C4865531C11}" sibTransId="{8B728B4A-2636-4F20-954D-D6FE7FED25E3}"/>
    <dgm:cxn modelId="{DA8EA0DD-07FE-4919-83E9-B79A78CA2BE4}" type="presOf" srcId="{CE74087B-7DC9-4ACE-A4A1-09F5107686E3}" destId="{67DCD69C-1260-4523-AA82-D7D8013E8111}" srcOrd="0" destOrd="0" presId="urn:microsoft.com/office/officeart/2005/8/layout/hList7"/>
    <dgm:cxn modelId="{D4969DE6-20C5-4276-A1CF-FB4DAA0AE12D}" type="presOf" srcId="{6019C37E-5E29-4878-A421-7A7577096ECE}" destId="{596AFD71-BB8B-4B84-B619-31D7DEC2B0F9}" srcOrd="1" destOrd="0" presId="urn:microsoft.com/office/officeart/2005/8/layout/hList7"/>
    <dgm:cxn modelId="{B0904FEE-D62B-464A-99C0-EB39C1F8F6AC}" type="presOf" srcId="{8D4E968E-610C-48C8-93C9-D39EE7D71178}" destId="{570AD186-AA00-4915-9737-E806F63F9C3C}" srcOrd="0" destOrd="0" presId="urn:microsoft.com/office/officeart/2005/8/layout/hList7"/>
    <dgm:cxn modelId="{7F3F9CFD-3561-472B-B068-DF7B24051643}" type="presOf" srcId="{9239E144-8E02-45E8-8993-99E1232FFFA2}" destId="{99475DBB-76E1-4BF0-B970-FBC6CE0D7A3D}" srcOrd="0" destOrd="0" presId="urn:microsoft.com/office/officeart/2005/8/layout/hList7"/>
    <dgm:cxn modelId="{4914EF9C-B646-4C60-ABC2-4972668CADC3}" type="presParOf" srcId="{24AFD2F4-FEB2-42E7-BE55-D4B34C42ABC7}" destId="{854900C8-4398-49F2-A2BB-8BB4C4B0CABA}" srcOrd="0" destOrd="0" presId="urn:microsoft.com/office/officeart/2005/8/layout/hList7"/>
    <dgm:cxn modelId="{FF8C0B8D-1693-4802-8475-F539403C4119}" type="presParOf" srcId="{24AFD2F4-FEB2-42E7-BE55-D4B34C42ABC7}" destId="{8B7C4A51-08AD-4DF7-B5E8-C88253F53D20}" srcOrd="1" destOrd="0" presId="urn:microsoft.com/office/officeart/2005/8/layout/hList7"/>
    <dgm:cxn modelId="{339AD767-47FF-4BE4-85E1-7F784D537E20}" type="presParOf" srcId="{8B7C4A51-08AD-4DF7-B5E8-C88253F53D20}" destId="{CED6071D-53B8-4169-A76E-A2F720D1F5BC}" srcOrd="0" destOrd="0" presId="urn:microsoft.com/office/officeart/2005/8/layout/hList7"/>
    <dgm:cxn modelId="{A4B82679-F95C-4008-A86A-5D5B9C9A20A9}" type="presParOf" srcId="{CED6071D-53B8-4169-A76E-A2F720D1F5BC}" destId="{8C9AFCA3-581F-42CD-91A6-8B0DA13D9315}" srcOrd="0" destOrd="0" presId="urn:microsoft.com/office/officeart/2005/8/layout/hList7"/>
    <dgm:cxn modelId="{17A48C8B-BD24-4CCF-AA02-57E616496DFC}" type="presParOf" srcId="{CED6071D-53B8-4169-A76E-A2F720D1F5BC}" destId="{D70A238E-76A5-4F86-8FF6-E72B016B2207}" srcOrd="1" destOrd="0" presId="urn:microsoft.com/office/officeart/2005/8/layout/hList7"/>
    <dgm:cxn modelId="{9D952430-EA86-4DEF-AC4E-5B7419D85062}" type="presParOf" srcId="{CED6071D-53B8-4169-A76E-A2F720D1F5BC}" destId="{9609ED05-D6B6-4E64-A858-79E68C48F1BD}" srcOrd="2" destOrd="0" presId="urn:microsoft.com/office/officeart/2005/8/layout/hList7"/>
    <dgm:cxn modelId="{107373E6-3553-40B3-AF86-2AC087081B99}" type="presParOf" srcId="{CED6071D-53B8-4169-A76E-A2F720D1F5BC}" destId="{079ADA2B-C81C-45F3-8696-F0D43C5744A8}" srcOrd="3" destOrd="0" presId="urn:microsoft.com/office/officeart/2005/8/layout/hList7"/>
    <dgm:cxn modelId="{0509CCC8-1F26-4F28-8A94-4D8DF6055AC7}" type="presParOf" srcId="{8B7C4A51-08AD-4DF7-B5E8-C88253F53D20}" destId="{570AD186-AA00-4915-9737-E806F63F9C3C}" srcOrd="1" destOrd="0" presId="urn:microsoft.com/office/officeart/2005/8/layout/hList7"/>
    <dgm:cxn modelId="{34EAA4DE-D3F9-49A0-B07E-73E9526B883C}" type="presParOf" srcId="{8B7C4A51-08AD-4DF7-B5E8-C88253F53D20}" destId="{2FAE92F4-E075-49E4-A608-FD1370470B54}" srcOrd="2" destOrd="0" presId="urn:microsoft.com/office/officeart/2005/8/layout/hList7"/>
    <dgm:cxn modelId="{E056900C-C299-44E8-B720-ED23C0955274}" type="presParOf" srcId="{2FAE92F4-E075-49E4-A608-FD1370470B54}" destId="{AA074F48-A962-4914-8C93-59C219907126}" srcOrd="0" destOrd="0" presId="urn:microsoft.com/office/officeart/2005/8/layout/hList7"/>
    <dgm:cxn modelId="{5CC29097-452B-4484-8C3F-9162359086C6}" type="presParOf" srcId="{2FAE92F4-E075-49E4-A608-FD1370470B54}" destId="{64EE5E17-ACB1-4F87-8C0B-35E59D10A908}" srcOrd="1" destOrd="0" presId="urn:microsoft.com/office/officeart/2005/8/layout/hList7"/>
    <dgm:cxn modelId="{902C41D1-91F6-4DE5-8120-0DC717B6277C}" type="presParOf" srcId="{2FAE92F4-E075-49E4-A608-FD1370470B54}" destId="{C5FE3EAD-1DD6-4D37-99BE-42194135D328}" srcOrd="2" destOrd="0" presId="urn:microsoft.com/office/officeart/2005/8/layout/hList7"/>
    <dgm:cxn modelId="{B676A726-DFDD-49FA-9511-0BEC5CB4886F}" type="presParOf" srcId="{2FAE92F4-E075-49E4-A608-FD1370470B54}" destId="{A5E32A2D-F279-4302-BA17-B4982FE7C091}" srcOrd="3" destOrd="0" presId="urn:microsoft.com/office/officeart/2005/8/layout/hList7"/>
    <dgm:cxn modelId="{515CD7AC-DB80-4BEE-9CEA-D487D64B41F6}" type="presParOf" srcId="{8B7C4A51-08AD-4DF7-B5E8-C88253F53D20}" destId="{CD105488-3A8A-48D4-95C7-2B8FF870ED47}" srcOrd="3" destOrd="0" presId="urn:microsoft.com/office/officeart/2005/8/layout/hList7"/>
    <dgm:cxn modelId="{5D692970-2D36-4FED-B7E0-1538FE287959}" type="presParOf" srcId="{8B7C4A51-08AD-4DF7-B5E8-C88253F53D20}" destId="{E8C3BBC4-42B3-4CF6-90D3-BAAC8EEB6BD3}" srcOrd="4" destOrd="0" presId="urn:microsoft.com/office/officeart/2005/8/layout/hList7"/>
    <dgm:cxn modelId="{E6FC9473-0064-4C16-A0ED-D76F40D6DA39}" type="presParOf" srcId="{E8C3BBC4-42B3-4CF6-90D3-BAAC8EEB6BD3}" destId="{861685CF-2041-4BB4-9D6C-A973CA9CCD60}" srcOrd="0" destOrd="0" presId="urn:microsoft.com/office/officeart/2005/8/layout/hList7"/>
    <dgm:cxn modelId="{270961A8-975E-4D5A-A9A2-4B144AA6A2F8}" type="presParOf" srcId="{E8C3BBC4-42B3-4CF6-90D3-BAAC8EEB6BD3}" destId="{6350E70F-8F4E-49BD-B830-53F5DCEB395B}" srcOrd="1" destOrd="0" presId="urn:microsoft.com/office/officeart/2005/8/layout/hList7"/>
    <dgm:cxn modelId="{0A7FC028-6693-4C41-94B3-00C0A9015455}" type="presParOf" srcId="{E8C3BBC4-42B3-4CF6-90D3-BAAC8EEB6BD3}" destId="{C38A5941-5440-43C1-82A6-DAB0CFDCFDC5}" srcOrd="2" destOrd="0" presId="urn:microsoft.com/office/officeart/2005/8/layout/hList7"/>
    <dgm:cxn modelId="{FFEC144F-851C-4C8C-86AE-2C990EB1951C}" type="presParOf" srcId="{E8C3BBC4-42B3-4CF6-90D3-BAAC8EEB6BD3}" destId="{69320203-AF5A-4E19-B020-8F13394F7161}" srcOrd="3" destOrd="0" presId="urn:microsoft.com/office/officeart/2005/8/layout/hList7"/>
    <dgm:cxn modelId="{BB188CCB-7C28-4315-B68B-70BA18159174}" type="presParOf" srcId="{8B7C4A51-08AD-4DF7-B5E8-C88253F53D20}" destId="{99475DBB-76E1-4BF0-B970-FBC6CE0D7A3D}" srcOrd="5" destOrd="0" presId="urn:microsoft.com/office/officeart/2005/8/layout/hList7"/>
    <dgm:cxn modelId="{B27B54EB-6C81-4BA4-BE60-864517CED7DE}" type="presParOf" srcId="{8B7C4A51-08AD-4DF7-B5E8-C88253F53D20}" destId="{1D4D9DEB-F945-41F7-9575-96052A9A1898}" srcOrd="6" destOrd="0" presId="urn:microsoft.com/office/officeart/2005/8/layout/hList7"/>
    <dgm:cxn modelId="{608608F6-CD00-4225-A203-EFD76B0535D6}" type="presParOf" srcId="{1D4D9DEB-F945-41F7-9575-96052A9A1898}" destId="{67DCD69C-1260-4523-AA82-D7D8013E8111}" srcOrd="0" destOrd="0" presId="urn:microsoft.com/office/officeart/2005/8/layout/hList7"/>
    <dgm:cxn modelId="{4CEE5DBF-1371-4DA7-B43A-AF67A7295DC0}" type="presParOf" srcId="{1D4D9DEB-F945-41F7-9575-96052A9A1898}" destId="{56A45FDE-F1BA-49EB-8950-603512230BD7}" srcOrd="1" destOrd="0" presId="urn:microsoft.com/office/officeart/2005/8/layout/hList7"/>
    <dgm:cxn modelId="{34F33091-C2C2-41D1-94BE-E26A051511AC}" type="presParOf" srcId="{1D4D9DEB-F945-41F7-9575-96052A9A1898}" destId="{A1E326B1-F69B-4530-BD83-F938544958BC}" srcOrd="2" destOrd="0" presId="urn:microsoft.com/office/officeart/2005/8/layout/hList7"/>
    <dgm:cxn modelId="{92966EE2-68C7-4A76-871A-0FED67E2F080}" type="presParOf" srcId="{1D4D9DEB-F945-41F7-9575-96052A9A1898}" destId="{7F5E79C6-B6DF-44A9-9235-44579DD2BEB0}" srcOrd="3" destOrd="0" presId="urn:microsoft.com/office/officeart/2005/8/layout/hList7"/>
    <dgm:cxn modelId="{58DEC269-4313-4A47-928A-9B0A035E2E07}" type="presParOf" srcId="{8B7C4A51-08AD-4DF7-B5E8-C88253F53D20}" destId="{0CA37D98-9AA6-414A-95EA-99FF58DEAAAB}" srcOrd="7" destOrd="0" presId="urn:microsoft.com/office/officeart/2005/8/layout/hList7"/>
    <dgm:cxn modelId="{A4B2388D-E380-4A68-8E95-B8CE2D3E6625}" type="presParOf" srcId="{8B7C4A51-08AD-4DF7-B5E8-C88253F53D20}" destId="{9E1070D2-B7FF-4061-BA65-DB9293FC8F69}" srcOrd="8" destOrd="0" presId="urn:microsoft.com/office/officeart/2005/8/layout/hList7"/>
    <dgm:cxn modelId="{0771307F-5FD2-44AD-AB80-70D81E33F4C9}" type="presParOf" srcId="{9E1070D2-B7FF-4061-BA65-DB9293FC8F69}" destId="{53019769-DE2B-4285-8A40-B32AE75C1E9A}" srcOrd="0" destOrd="0" presId="urn:microsoft.com/office/officeart/2005/8/layout/hList7"/>
    <dgm:cxn modelId="{7F1089BB-FE2C-45CC-8133-BF4157A91FDD}" type="presParOf" srcId="{9E1070D2-B7FF-4061-BA65-DB9293FC8F69}" destId="{F5589C51-7A90-46AA-89DB-409FAF74014E}" srcOrd="1" destOrd="0" presId="urn:microsoft.com/office/officeart/2005/8/layout/hList7"/>
    <dgm:cxn modelId="{271CA3F2-C8ED-454D-A08D-BFAC24CAFAF7}" type="presParOf" srcId="{9E1070D2-B7FF-4061-BA65-DB9293FC8F69}" destId="{E8CFAFFB-B0F1-4B16-92D7-2F78A9DA85D6}" srcOrd="2" destOrd="0" presId="urn:microsoft.com/office/officeart/2005/8/layout/hList7"/>
    <dgm:cxn modelId="{24DA8318-DE40-4417-950A-6D0B5CEA25AB}" type="presParOf" srcId="{9E1070D2-B7FF-4061-BA65-DB9293FC8F69}" destId="{9C07190A-223D-4A63-9E00-62A9F741EBD4}" srcOrd="3" destOrd="0" presId="urn:microsoft.com/office/officeart/2005/8/layout/hList7"/>
    <dgm:cxn modelId="{FEE0726C-C058-4071-9101-F82F558F23D3}" type="presParOf" srcId="{8B7C4A51-08AD-4DF7-B5E8-C88253F53D20}" destId="{8D115542-90E9-4EF4-84DC-2C407340080D}" srcOrd="9" destOrd="0" presId="urn:microsoft.com/office/officeart/2005/8/layout/hList7"/>
    <dgm:cxn modelId="{0934CA0B-9D62-4E3B-BB42-8D93243DFF9B}" type="presParOf" srcId="{8B7C4A51-08AD-4DF7-B5E8-C88253F53D20}" destId="{0EFC1C44-2A9B-497D-8288-024F0C2CEB82}" srcOrd="10" destOrd="0" presId="urn:microsoft.com/office/officeart/2005/8/layout/hList7"/>
    <dgm:cxn modelId="{89CD9F07-666C-4AB7-BEA4-F264908F1C89}" type="presParOf" srcId="{0EFC1C44-2A9B-497D-8288-024F0C2CEB82}" destId="{AE2DCF02-5433-45CD-91BF-433A29D5DDBC}" srcOrd="0" destOrd="0" presId="urn:microsoft.com/office/officeart/2005/8/layout/hList7"/>
    <dgm:cxn modelId="{7A17412B-889D-4DCE-AF0A-0720615C51FA}" type="presParOf" srcId="{0EFC1C44-2A9B-497D-8288-024F0C2CEB82}" destId="{596AFD71-BB8B-4B84-B619-31D7DEC2B0F9}" srcOrd="1" destOrd="0" presId="urn:microsoft.com/office/officeart/2005/8/layout/hList7"/>
    <dgm:cxn modelId="{9DAF3C1A-D89B-4047-AB19-7EFCC0DA8B2F}" type="presParOf" srcId="{0EFC1C44-2A9B-497D-8288-024F0C2CEB82}" destId="{EA70567C-D1C9-4D01-AE6D-3F387A54A473}" srcOrd="2" destOrd="0" presId="urn:microsoft.com/office/officeart/2005/8/layout/hList7"/>
    <dgm:cxn modelId="{6D92A6C2-5300-46E5-80D8-CB2E0A00CFD8}" type="presParOf" srcId="{0EFC1C44-2A9B-497D-8288-024F0C2CEB82}" destId="{519A0FDF-A7B3-4576-BC65-72321FA4CB8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697EDE-E716-4CDF-947E-0F393BF955FF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A0A428A-1B14-449F-A71C-51A167869E25}">
      <dgm:prSet phldrT="[Text]" custT="1"/>
      <dgm:spPr/>
      <dgm:t>
        <a:bodyPr/>
        <a:lstStyle/>
        <a:p>
          <a:r>
            <a:rPr lang="en-IN" sz="2000" dirty="0">
              <a:latin typeface="Arial" panose="020B0604020202020204" pitchFamily="34" charset="0"/>
              <a:cs typeface="Arial" panose="020B0604020202020204" pitchFamily="34" charset="0"/>
            </a:rPr>
            <a:t>Obj 1</a:t>
          </a:r>
        </a:p>
      </dgm:t>
    </dgm:pt>
    <dgm:pt modelId="{8CBA1C8B-3EDB-4113-8ABC-B883BB43EF9F}" type="parTrans" cxnId="{5184FAE0-6FD0-470E-9F17-CDE26A5E3358}">
      <dgm:prSet/>
      <dgm:spPr/>
      <dgm:t>
        <a:bodyPr/>
        <a:lstStyle/>
        <a:p>
          <a:endParaRPr lang="en-IN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138424-2521-43B0-9836-03EBE8A54710}" type="sibTrans" cxnId="{5184FAE0-6FD0-470E-9F17-CDE26A5E3358}">
      <dgm:prSet/>
      <dgm:spPr/>
      <dgm:t>
        <a:bodyPr/>
        <a:lstStyle/>
        <a:p>
          <a:endParaRPr lang="en-IN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7E938-AE52-449E-82B6-91835BC91620}">
      <dgm:prSet phldrT="[Text]" custT="1"/>
      <dgm:spPr/>
      <dgm:t>
        <a:bodyPr/>
        <a:lstStyle/>
        <a:p>
          <a:r>
            <a:rPr lang="en-IN" sz="2000" dirty="0" err="1">
              <a:latin typeface="Arial" panose="020B0604020202020204" pitchFamily="34" charset="0"/>
              <a:cs typeface="Arial" panose="020B0604020202020204" pitchFamily="34" charset="0"/>
            </a:rPr>
            <a:t>Obj</a:t>
          </a:r>
          <a:r>
            <a:rPr lang="en-IN" sz="2000" dirty="0">
              <a:latin typeface="Arial" panose="020B0604020202020204" pitchFamily="34" charset="0"/>
              <a:cs typeface="Arial" panose="020B0604020202020204" pitchFamily="34" charset="0"/>
            </a:rPr>
            <a:t> 3</a:t>
          </a:r>
        </a:p>
      </dgm:t>
    </dgm:pt>
    <dgm:pt modelId="{2DBC05FB-B543-4106-AF12-6A92EBF207A3}" type="parTrans" cxnId="{29CC07DA-424C-4FC4-8C82-8A1A74593672}">
      <dgm:prSet/>
      <dgm:spPr/>
      <dgm:t>
        <a:bodyPr/>
        <a:lstStyle/>
        <a:p>
          <a:endParaRPr lang="en-IN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4B3627-0B21-44F2-B128-18F4B961D0EB}" type="sibTrans" cxnId="{29CC07DA-424C-4FC4-8C82-8A1A74593672}">
      <dgm:prSet/>
      <dgm:spPr/>
      <dgm:t>
        <a:bodyPr/>
        <a:lstStyle/>
        <a:p>
          <a:endParaRPr lang="en-IN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48334F-B314-4363-B570-EE8407F2CD59}">
      <dgm:prSet custT="1"/>
      <dgm:spPr/>
      <dgm:t>
        <a:bodyPr/>
        <a:lstStyle/>
        <a:p>
          <a:r>
            <a:rPr lang="en-IN" sz="2000" dirty="0" err="1">
              <a:latin typeface="Arial" panose="020B0604020202020204" pitchFamily="34" charset="0"/>
              <a:cs typeface="Arial" panose="020B0604020202020204" pitchFamily="34" charset="0"/>
            </a:rPr>
            <a:t>Obj</a:t>
          </a:r>
          <a:r>
            <a:rPr lang="en-IN" sz="2000" dirty="0">
              <a:latin typeface="Arial" panose="020B0604020202020204" pitchFamily="34" charset="0"/>
              <a:cs typeface="Arial" panose="020B0604020202020204" pitchFamily="34" charset="0"/>
            </a:rPr>
            <a:t> 4</a:t>
          </a:r>
        </a:p>
      </dgm:t>
    </dgm:pt>
    <dgm:pt modelId="{1DA92B9D-8E7A-4B93-B7F8-4A2E0BBD097B}" type="parTrans" cxnId="{24BEFCB3-0092-41BC-85FA-8DE058183855}">
      <dgm:prSet/>
      <dgm:spPr/>
      <dgm:t>
        <a:bodyPr/>
        <a:lstStyle/>
        <a:p>
          <a:endParaRPr lang="en-IN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A4CEBA-FEB7-4D9F-B8CC-81506029B69F}" type="sibTrans" cxnId="{24BEFCB3-0092-41BC-85FA-8DE058183855}">
      <dgm:prSet/>
      <dgm:spPr/>
      <dgm:t>
        <a:bodyPr/>
        <a:lstStyle/>
        <a:p>
          <a:endParaRPr lang="en-IN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CD24E8-3836-495B-AF69-94C15641678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b="0" u="none" dirty="0">
              <a:latin typeface="Arial" panose="020B0604020202020204" pitchFamily="34" charset="0"/>
              <a:cs typeface="Arial" panose="020B0604020202020204" pitchFamily="34" charset="0"/>
            </a:rPr>
            <a:t>Compare time frame for documenting initial assessment in pre and during covid times</a:t>
          </a:r>
          <a:r>
            <a: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IN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74914D-487C-462D-BC9C-78294289B5D1}" type="parTrans" cxnId="{518226B2-A722-4226-9E70-BDC21DA760BA}">
      <dgm:prSet/>
      <dgm:spPr/>
      <dgm:t>
        <a:bodyPr/>
        <a:lstStyle/>
        <a:p>
          <a:endParaRPr lang="en-IN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61FDCF-DEAA-47CF-9040-3808FD55E1F3}" type="sibTrans" cxnId="{518226B2-A722-4226-9E70-BDC21DA760BA}">
      <dgm:prSet/>
      <dgm:spPr/>
      <dgm:t>
        <a:bodyPr/>
        <a:lstStyle/>
        <a:p>
          <a:endParaRPr lang="en-IN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550732-1564-4502-8B8B-921CD430BEE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000" b="0" u="non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Analysis of </a:t>
          </a:r>
          <a:r>
            <a:rPr lang="en-US" sz="2000" b="0" u="none" dirty="0">
              <a:latin typeface="Arial" panose="020B0604020202020204" pitchFamily="34" charset="0"/>
              <a:cs typeface="Arial" panose="020B0604020202020204" pitchFamily="34" charset="0"/>
            </a:rPr>
            <a:t>accurate documentation of medication administered in pre and during covid.</a:t>
          </a:r>
          <a:endParaRPr lang="en-IN" sz="2000" b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944F95-E7E3-4340-A172-9931F64EED45}" type="parTrans" cxnId="{40AA9574-C755-49C2-B613-3ED0B3E54D9F}">
      <dgm:prSet/>
      <dgm:spPr/>
      <dgm:t>
        <a:bodyPr/>
        <a:lstStyle/>
        <a:p>
          <a:endParaRPr lang="en-IN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8DCB56-1CA0-4ADC-9201-2BA966872E4C}" type="sibTrans" cxnId="{40AA9574-C755-49C2-B613-3ED0B3E54D9F}">
      <dgm:prSet/>
      <dgm:spPr/>
      <dgm:t>
        <a:bodyPr/>
        <a:lstStyle/>
        <a:p>
          <a:endParaRPr lang="en-IN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C606D2-8BD5-4089-A06C-18EBC6B4817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Understanding the flow of emergency department procedures.</a:t>
          </a:r>
          <a:endParaRPr lang="en-IN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C4C56-BCDF-4424-98FB-DD8F6044DF06}" type="parTrans" cxnId="{B456B659-6618-4F3C-B057-32B420364FDB}">
      <dgm:prSet/>
      <dgm:spPr/>
      <dgm:t>
        <a:bodyPr/>
        <a:lstStyle/>
        <a:p>
          <a:endParaRPr lang="en-IN" sz="2000"/>
        </a:p>
      </dgm:t>
    </dgm:pt>
    <dgm:pt modelId="{E6C67044-E703-43C6-A2A2-7FEDF85E01CE}" type="sibTrans" cxnId="{B456B659-6618-4F3C-B057-32B420364FDB}">
      <dgm:prSet/>
      <dgm:spPr/>
      <dgm:t>
        <a:bodyPr/>
        <a:lstStyle/>
        <a:p>
          <a:endParaRPr lang="en-IN" sz="2000"/>
        </a:p>
      </dgm:t>
    </dgm:pt>
    <dgm:pt modelId="{BCD38EF4-4B0C-44DC-80F2-35F53B0DD195}">
      <dgm:prSet custT="1"/>
      <dgm:spPr/>
      <dgm:t>
        <a:bodyPr/>
        <a:lstStyle/>
        <a:p>
          <a:pPr>
            <a:buFont typeface="+mj-lt"/>
            <a:buNone/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Obj 5</a:t>
          </a:r>
          <a:endParaRPr lang="en-IN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71CC4E-A502-4E7C-89FA-2BA59C6D231A}" type="parTrans" cxnId="{42FE11F6-93A2-46EF-A5E0-5F3436622E45}">
      <dgm:prSet/>
      <dgm:spPr/>
      <dgm:t>
        <a:bodyPr/>
        <a:lstStyle/>
        <a:p>
          <a:endParaRPr lang="en-IN" sz="2000"/>
        </a:p>
      </dgm:t>
    </dgm:pt>
    <dgm:pt modelId="{9FAC18F1-B2DA-4094-82BE-8DA560342E2E}" type="sibTrans" cxnId="{42FE11F6-93A2-46EF-A5E0-5F3436622E45}">
      <dgm:prSet/>
      <dgm:spPr/>
      <dgm:t>
        <a:bodyPr/>
        <a:lstStyle/>
        <a:p>
          <a:endParaRPr lang="en-IN" sz="2000"/>
        </a:p>
      </dgm:t>
    </dgm:pt>
    <dgm:pt modelId="{EBBAD967-04F4-4821-82F6-4C13372DFA79}">
      <dgm:prSet custT="1"/>
      <dgm:spPr/>
      <dgm:t>
        <a:bodyPr/>
        <a:lstStyle/>
        <a:p>
          <a:pPr>
            <a:buFont typeface="+mj-lt"/>
            <a:buNone/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Obj 6 </a:t>
          </a:r>
          <a:endParaRPr lang="en-IN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6D2BC0-EE0E-4C40-BC97-884A1052559D}" type="parTrans" cxnId="{B1C20796-D8A0-4BDC-84D7-F469D1224BF3}">
      <dgm:prSet/>
      <dgm:spPr/>
      <dgm:t>
        <a:bodyPr/>
        <a:lstStyle/>
        <a:p>
          <a:endParaRPr lang="en-IN" sz="2000"/>
        </a:p>
      </dgm:t>
    </dgm:pt>
    <dgm:pt modelId="{7CA93B50-25CB-4502-B5CE-65D63DCF92DE}" type="sibTrans" cxnId="{B1C20796-D8A0-4BDC-84D7-F469D1224BF3}">
      <dgm:prSet/>
      <dgm:spPr/>
      <dgm:t>
        <a:bodyPr/>
        <a:lstStyle/>
        <a:p>
          <a:endParaRPr lang="en-IN" sz="2000"/>
        </a:p>
      </dgm:t>
    </dgm:pt>
    <dgm:pt modelId="{00A54566-5496-4806-B25C-C5351B4E1A6F}">
      <dgm:prSet custT="1"/>
      <dgm:spPr/>
      <dgm:t>
        <a:bodyPr/>
        <a:lstStyle/>
        <a:p>
          <a:r>
            <a:rPr lang="en-IN" sz="2000" b="0" u="none" dirty="0">
              <a:latin typeface="Arial" panose="020B0604020202020204" pitchFamily="34" charset="0"/>
              <a:cs typeface="Arial" panose="020B0604020202020204" pitchFamily="34" charset="0"/>
            </a:rPr>
            <a:t>Documentation of nursing plan of care in pre and during covid times</a:t>
          </a:r>
          <a:r>
            <a:rPr lang="en-US" sz="2000" b="0" u="none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IN" sz="2000" b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AD0CF9-105A-40CC-BDE4-E068EE5FDBAB}" type="parTrans" cxnId="{89F05A87-0AC5-42FB-B1BE-E618DB99D8FF}">
      <dgm:prSet/>
      <dgm:spPr/>
      <dgm:t>
        <a:bodyPr/>
        <a:lstStyle/>
        <a:p>
          <a:endParaRPr lang="en-IN" sz="2000"/>
        </a:p>
      </dgm:t>
    </dgm:pt>
    <dgm:pt modelId="{9F0AD232-AA73-4C13-BBA2-CA0B52EFCAB5}" type="sibTrans" cxnId="{89F05A87-0AC5-42FB-B1BE-E618DB99D8FF}">
      <dgm:prSet/>
      <dgm:spPr/>
      <dgm:t>
        <a:bodyPr/>
        <a:lstStyle/>
        <a:p>
          <a:endParaRPr lang="en-IN" sz="2000"/>
        </a:p>
      </dgm:t>
    </dgm:pt>
    <dgm:pt modelId="{7A14B2B9-2610-4D39-A308-794973D050EB}">
      <dgm:prSet custT="1"/>
      <dgm:spPr/>
      <dgm:t>
        <a:bodyPr/>
        <a:lstStyle/>
        <a:p>
          <a:pPr marL="0" indent="0" defTabSz="898525">
            <a:tabLst>
              <a:tab pos="176213" algn="l"/>
            </a:tabLst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	Provide recommendations on the steps to be taken to fill gaps.	</a:t>
          </a:r>
          <a:endParaRPr lang="en-IN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A4F179-C02F-46A0-9674-5F10E9E7992D}" type="parTrans" cxnId="{08E1CA50-314A-437F-9C6C-D58520E31153}">
      <dgm:prSet/>
      <dgm:spPr/>
      <dgm:t>
        <a:bodyPr/>
        <a:lstStyle/>
        <a:p>
          <a:endParaRPr lang="en-IN" sz="2000"/>
        </a:p>
      </dgm:t>
    </dgm:pt>
    <dgm:pt modelId="{8215E9F7-68CE-43FE-995B-E460258D1087}" type="sibTrans" cxnId="{08E1CA50-314A-437F-9C6C-D58520E31153}">
      <dgm:prSet/>
      <dgm:spPr/>
      <dgm:t>
        <a:bodyPr/>
        <a:lstStyle/>
        <a:p>
          <a:endParaRPr lang="en-IN" sz="2000"/>
        </a:p>
      </dgm:t>
    </dgm:pt>
    <dgm:pt modelId="{7B3A6C52-0C93-42D9-B507-8A5853874C5A}" type="pres">
      <dgm:prSet presAssocID="{BD697EDE-E716-4CDF-947E-0F393BF955FF}" presName="linearFlow" presStyleCnt="0">
        <dgm:presLayoutVars>
          <dgm:dir/>
          <dgm:animLvl val="lvl"/>
          <dgm:resizeHandles val="exact"/>
        </dgm:presLayoutVars>
      </dgm:prSet>
      <dgm:spPr/>
    </dgm:pt>
    <dgm:pt modelId="{A2A16117-D90A-4B33-BB69-B7BE69BC0F8D}" type="pres">
      <dgm:prSet presAssocID="{6A0A428A-1B14-449F-A71C-51A167869E25}" presName="composite" presStyleCnt="0"/>
      <dgm:spPr/>
    </dgm:pt>
    <dgm:pt modelId="{6140F34E-ADE7-4A71-A064-C540196BB0F9}" type="pres">
      <dgm:prSet presAssocID="{6A0A428A-1B14-449F-A71C-51A167869E25}" presName="parentText" presStyleLbl="alignNode1" presStyleIdx="0" presStyleCnt="5" custLinFactNeighborX="-8153" custLinFactNeighborY="-19167">
        <dgm:presLayoutVars>
          <dgm:chMax val="1"/>
          <dgm:bulletEnabled val="1"/>
        </dgm:presLayoutVars>
      </dgm:prSet>
      <dgm:spPr/>
    </dgm:pt>
    <dgm:pt modelId="{A2E06EF9-D3FF-4020-8ACC-699BD7DDD2FE}" type="pres">
      <dgm:prSet presAssocID="{6A0A428A-1B14-449F-A71C-51A167869E25}" presName="descendantText" presStyleLbl="alignAcc1" presStyleIdx="0" presStyleCnt="5" custLinFactNeighborY="7283">
        <dgm:presLayoutVars>
          <dgm:bulletEnabled val="1"/>
        </dgm:presLayoutVars>
      </dgm:prSet>
      <dgm:spPr/>
    </dgm:pt>
    <dgm:pt modelId="{1B996FC9-7757-457F-B1B3-FCF3F4BB06B0}" type="pres">
      <dgm:prSet presAssocID="{90138424-2521-43B0-9836-03EBE8A54710}" presName="sp" presStyleCnt="0"/>
      <dgm:spPr/>
    </dgm:pt>
    <dgm:pt modelId="{20934B28-10AE-445F-801F-DF1138ABCE84}" type="pres">
      <dgm:prSet presAssocID="{4927E938-AE52-449E-82B6-91835BC91620}" presName="composite" presStyleCnt="0"/>
      <dgm:spPr/>
    </dgm:pt>
    <dgm:pt modelId="{D91F618D-F69B-4B18-8B02-94EA2CDF94B4}" type="pres">
      <dgm:prSet presAssocID="{4927E938-AE52-449E-82B6-91835BC91620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2C088547-E815-4238-970B-070BCD9F8CB0}" type="pres">
      <dgm:prSet presAssocID="{4927E938-AE52-449E-82B6-91835BC91620}" presName="descendantText" presStyleLbl="alignAcc1" presStyleIdx="1" presStyleCnt="5" custLinFactNeighborY="0">
        <dgm:presLayoutVars>
          <dgm:bulletEnabled val="1"/>
        </dgm:presLayoutVars>
      </dgm:prSet>
      <dgm:spPr/>
    </dgm:pt>
    <dgm:pt modelId="{A6314312-FA6F-491B-BEFB-63DC64EEB858}" type="pres">
      <dgm:prSet presAssocID="{514B3627-0B21-44F2-B128-18F4B961D0EB}" presName="sp" presStyleCnt="0"/>
      <dgm:spPr/>
    </dgm:pt>
    <dgm:pt modelId="{423EB2A2-8B6A-43BA-93DA-EFFA5D087747}" type="pres">
      <dgm:prSet presAssocID="{2348334F-B314-4363-B570-EE8407F2CD59}" presName="composite" presStyleCnt="0"/>
      <dgm:spPr/>
    </dgm:pt>
    <dgm:pt modelId="{F3317F6B-3756-43DE-A7BF-C3FC3BE61216}" type="pres">
      <dgm:prSet presAssocID="{2348334F-B314-4363-B570-EE8407F2CD59}" presName="parentText" presStyleLbl="alignNode1" presStyleIdx="2" presStyleCnt="5" custLinFactNeighborY="0">
        <dgm:presLayoutVars>
          <dgm:chMax val="1"/>
          <dgm:bulletEnabled val="1"/>
        </dgm:presLayoutVars>
      </dgm:prSet>
      <dgm:spPr/>
    </dgm:pt>
    <dgm:pt modelId="{E71E1DA4-C122-41CA-B82E-C8919B8395B0}" type="pres">
      <dgm:prSet presAssocID="{2348334F-B314-4363-B570-EE8407F2CD59}" presName="descendantText" presStyleLbl="alignAcc1" presStyleIdx="2" presStyleCnt="5" custLinFactNeighborY="0">
        <dgm:presLayoutVars>
          <dgm:bulletEnabled val="1"/>
        </dgm:presLayoutVars>
      </dgm:prSet>
      <dgm:spPr/>
    </dgm:pt>
    <dgm:pt modelId="{075D22AC-DFCB-4790-B314-DC6BA01D2523}" type="pres">
      <dgm:prSet presAssocID="{53A4CEBA-FEB7-4D9F-B8CC-81506029B69F}" presName="sp" presStyleCnt="0"/>
      <dgm:spPr/>
    </dgm:pt>
    <dgm:pt modelId="{E2604477-CCC6-4624-B688-AE4B33D3F1FF}" type="pres">
      <dgm:prSet presAssocID="{BCD38EF4-4B0C-44DC-80F2-35F53B0DD195}" presName="composite" presStyleCnt="0"/>
      <dgm:spPr/>
    </dgm:pt>
    <dgm:pt modelId="{169CC0FB-84F5-4CF3-8171-CB1A327CDB8C}" type="pres">
      <dgm:prSet presAssocID="{BCD38EF4-4B0C-44DC-80F2-35F53B0DD19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25F86AB-153B-429B-8E67-205D6BCF28A8}" type="pres">
      <dgm:prSet presAssocID="{BCD38EF4-4B0C-44DC-80F2-35F53B0DD195}" presName="descendantText" presStyleLbl="alignAcc1" presStyleIdx="3" presStyleCnt="5">
        <dgm:presLayoutVars>
          <dgm:bulletEnabled val="1"/>
        </dgm:presLayoutVars>
      </dgm:prSet>
      <dgm:spPr/>
    </dgm:pt>
    <dgm:pt modelId="{A92ADDE0-FDCB-4616-900C-7F3D7BBA555D}" type="pres">
      <dgm:prSet presAssocID="{9FAC18F1-B2DA-4094-82BE-8DA560342E2E}" presName="sp" presStyleCnt="0"/>
      <dgm:spPr/>
    </dgm:pt>
    <dgm:pt modelId="{2CC8D769-0DA8-43ED-82F0-C7D099592A82}" type="pres">
      <dgm:prSet presAssocID="{EBBAD967-04F4-4821-82F6-4C13372DFA79}" presName="composite" presStyleCnt="0"/>
      <dgm:spPr/>
    </dgm:pt>
    <dgm:pt modelId="{793E53C7-6110-4C95-82B7-41E2082FC523}" type="pres">
      <dgm:prSet presAssocID="{EBBAD967-04F4-4821-82F6-4C13372DFA79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0395141D-243F-408E-8546-F12CABD75A08}" type="pres">
      <dgm:prSet presAssocID="{EBBAD967-04F4-4821-82F6-4C13372DFA79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8F0A683F-396C-480E-ADD9-5041855728EA}" type="presOf" srcId="{BCD38EF4-4B0C-44DC-80F2-35F53B0DD195}" destId="{169CC0FB-84F5-4CF3-8171-CB1A327CDB8C}" srcOrd="0" destOrd="0" presId="urn:microsoft.com/office/officeart/2005/8/layout/chevron2"/>
    <dgm:cxn modelId="{47B81A62-899C-404B-BF56-6850E8BA6D0F}" type="presOf" srcId="{2348334F-B314-4363-B570-EE8407F2CD59}" destId="{F3317F6B-3756-43DE-A7BF-C3FC3BE61216}" srcOrd="0" destOrd="0" presId="urn:microsoft.com/office/officeart/2005/8/layout/chevron2"/>
    <dgm:cxn modelId="{7224E34A-2174-46D2-96AA-D155C3F93BF0}" type="presOf" srcId="{EBBAD967-04F4-4821-82F6-4C13372DFA79}" destId="{793E53C7-6110-4C95-82B7-41E2082FC523}" srcOrd="0" destOrd="0" presId="urn:microsoft.com/office/officeart/2005/8/layout/chevron2"/>
    <dgm:cxn modelId="{3931734C-28E1-43FA-A08C-200D12BE264A}" type="presOf" srcId="{6EC606D2-8BD5-4089-A06C-18EBC6B48173}" destId="{A2E06EF9-D3FF-4020-8ACC-699BD7DDD2FE}" srcOrd="0" destOrd="0" presId="urn:microsoft.com/office/officeart/2005/8/layout/chevron2"/>
    <dgm:cxn modelId="{08E1CA50-314A-437F-9C6C-D58520E31153}" srcId="{EBBAD967-04F4-4821-82F6-4C13372DFA79}" destId="{7A14B2B9-2610-4D39-A308-794973D050EB}" srcOrd="0" destOrd="0" parTransId="{7FA4F179-C02F-46A0-9674-5F10E9E7992D}" sibTransId="{8215E9F7-68CE-43FE-995B-E460258D1087}"/>
    <dgm:cxn modelId="{40AA9574-C755-49C2-B613-3ED0B3E54D9F}" srcId="{2348334F-B314-4363-B570-EE8407F2CD59}" destId="{62550732-1564-4502-8B8B-921CD430BEE9}" srcOrd="0" destOrd="0" parTransId="{D5944F95-E7E3-4340-A172-9931F64EED45}" sibTransId="{128DCB56-1CA0-4ADC-9201-2BA966872E4C}"/>
    <dgm:cxn modelId="{69C69055-B36D-4EAF-9BB1-821B549FE140}" type="presOf" srcId="{6A0A428A-1B14-449F-A71C-51A167869E25}" destId="{6140F34E-ADE7-4A71-A064-C540196BB0F9}" srcOrd="0" destOrd="0" presId="urn:microsoft.com/office/officeart/2005/8/layout/chevron2"/>
    <dgm:cxn modelId="{DA8F0F77-6F72-44B4-BEB9-A3EB22A3E39C}" type="presOf" srcId="{4927E938-AE52-449E-82B6-91835BC91620}" destId="{D91F618D-F69B-4B18-8B02-94EA2CDF94B4}" srcOrd="0" destOrd="0" presId="urn:microsoft.com/office/officeart/2005/8/layout/chevron2"/>
    <dgm:cxn modelId="{AD69A457-DC77-4243-9511-10953397AE62}" type="presOf" srcId="{2FCD24E8-3836-495B-AF69-94C156416785}" destId="{2C088547-E815-4238-970B-070BCD9F8CB0}" srcOrd="0" destOrd="0" presId="urn:microsoft.com/office/officeart/2005/8/layout/chevron2"/>
    <dgm:cxn modelId="{B456B659-6618-4F3C-B057-32B420364FDB}" srcId="{6A0A428A-1B14-449F-A71C-51A167869E25}" destId="{6EC606D2-8BD5-4089-A06C-18EBC6B48173}" srcOrd="0" destOrd="0" parTransId="{1BAC4C56-BCDF-4424-98FB-DD8F6044DF06}" sibTransId="{E6C67044-E703-43C6-A2A2-7FEDF85E01CE}"/>
    <dgm:cxn modelId="{BFF6CA7C-5955-47F8-85FD-9862D2425B87}" type="presOf" srcId="{62550732-1564-4502-8B8B-921CD430BEE9}" destId="{E71E1DA4-C122-41CA-B82E-C8919B8395B0}" srcOrd="0" destOrd="0" presId="urn:microsoft.com/office/officeart/2005/8/layout/chevron2"/>
    <dgm:cxn modelId="{89F05A87-0AC5-42FB-B1BE-E618DB99D8FF}" srcId="{BCD38EF4-4B0C-44DC-80F2-35F53B0DD195}" destId="{00A54566-5496-4806-B25C-C5351B4E1A6F}" srcOrd="0" destOrd="0" parTransId="{90AD0CF9-105A-40CC-BDE4-E068EE5FDBAB}" sibTransId="{9F0AD232-AA73-4C13-BBA2-CA0B52EFCAB5}"/>
    <dgm:cxn modelId="{B1C20796-D8A0-4BDC-84D7-F469D1224BF3}" srcId="{BD697EDE-E716-4CDF-947E-0F393BF955FF}" destId="{EBBAD967-04F4-4821-82F6-4C13372DFA79}" srcOrd="4" destOrd="0" parTransId="{1C6D2BC0-EE0E-4C40-BC97-884A1052559D}" sibTransId="{7CA93B50-25CB-4502-B5CE-65D63DCF92DE}"/>
    <dgm:cxn modelId="{518226B2-A722-4226-9E70-BDC21DA760BA}" srcId="{4927E938-AE52-449E-82B6-91835BC91620}" destId="{2FCD24E8-3836-495B-AF69-94C156416785}" srcOrd="0" destOrd="0" parTransId="{6E74914D-487C-462D-BC9C-78294289B5D1}" sibTransId="{9A61FDCF-DEAA-47CF-9040-3808FD55E1F3}"/>
    <dgm:cxn modelId="{24BEFCB3-0092-41BC-85FA-8DE058183855}" srcId="{BD697EDE-E716-4CDF-947E-0F393BF955FF}" destId="{2348334F-B314-4363-B570-EE8407F2CD59}" srcOrd="2" destOrd="0" parTransId="{1DA92B9D-8E7A-4B93-B7F8-4A2E0BBD097B}" sibTransId="{53A4CEBA-FEB7-4D9F-B8CC-81506029B69F}"/>
    <dgm:cxn modelId="{7B794EC1-F735-4D53-AC98-D4440CFE0B36}" type="presOf" srcId="{BD697EDE-E716-4CDF-947E-0F393BF955FF}" destId="{7B3A6C52-0C93-42D9-B507-8A5853874C5A}" srcOrd="0" destOrd="0" presId="urn:microsoft.com/office/officeart/2005/8/layout/chevron2"/>
    <dgm:cxn modelId="{549C56C5-2F70-43D7-B3E3-84F07886A5A3}" type="presOf" srcId="{00A54566-5496-4806-B25C-C5351B4E1A6F}" destId="{125F86AB-153B-429B-8E67-205D6BCF28A8}" srcOrd="0" destOrd="0" presId="urn:microsoft.com/office/officeart/2005/8/layout/chevron2"/>
    <dgm:cxn modelId="{29CC07DA-424C-4FC4-8C82-8A1A74593672}" srcId="{BD697EDE-E716-4CDF-947E-0F393BF955FF}" destId="{4927E938-AE52-449E-82B6-91835BC91620}" srcOrd="1" destOrd="0" parTransId="{2DBC05FB-B543-4106-AF12-6A92EBF207A3}" sibTransId="{514B3627-0B21-44F2-B128-18F4B961D0EB}"/>
    <dgm:cxn modelId="{5184FAE0-6FD0-470E-9F17-CDE26A5E3358}" srcId="{BD697EDE-E716-4CDF-947E-0F393BF955FF}" destId="{6A0A428A-1B14-449F-A71C-51A167869E25}" srcOrd="0" destOrd="0" parTransId="{8CBA1C8B-3EDB-4113-8ABC-B883BB43EF9F}" sibTransId="{90138424-2521-43B0-9836-03EBE8A54710}"/>
    <dgm:cxn modelId="{D78F5FE8-7F73-4B02-8327-729D018032A1}" type="presOf" srcId="{7A14B2B9-2610-4D39-A308-794973D050EB}" destId="{0395141D-243F-408E-8546-F12CABD75A08}" srcOrd="0" destOrd="0" presId="urn:microsoft.com/office/officeart/2005/8/layout/chevron2"/>
    <dgm:cxn modelId="{42FE11F6-93A2-46EF-A5E0-5F3436622E45}" srcId="{BD697EDE-E716-4CDF-947E-0F393BF955FF}" destId="{BCD38EF4-4B0C-44DC-80F2-35F53B0DD195}" srcOrd="3" destOrd="0" parTransId="{D271CC4E-A502-4E7C-89FA-2BA59C6D231A}" sibTransId="{9FAC18F1-B2DA-4094-82BE-8DA560342E2E}"/>
    <dgm:cxn modelId="{2E4EBCCB-440A-4890-8AA2-BC9881AEA319}" type="presParOf" srcId="{7B3A6C52-0C93-42D9-B507-8A5853874C5A}" destId="{A2A16117-D90A-4B33-BB69-B7BE69BC0F8D}" srcOrd="0" destOrd="0" presId="urn:microsoft.com/office/officeart/2005/8/layout/chevron2"/>
    <dgm:cxn modelId="{02825CC1-99FE-4680-BA80-A05BE6ED0D72}" type="presParOf" srcId="{A2A16117-D90A-4B33-BB69-B7BE69BC0F8D}" destId="{6140F34E-ADE7-4A71-A064-C540196BB0F9}" srcOrd="0" destOrd="0" presId="urn:microsoft.com/office/officeart/2005/8/layout/chevron2"/>
    <dgm:cxn modelId="{462C0942-0E63-4FDF-8132-3FA9C37BA031}" type="presParOf" srcId="{A2A16117-D90A-4B33-BB69-B7BE69BC0F8D}" destId="{A2E06EF9-D3FF-4020-8ACC-699BD7DDD2FE}" srcOrd="1" destOrd="0" presId="urn:microsoft.com/office/officeart/2005/8/layout/chevron2"/>
    <dgm:cxn modelId="{31C9F5F4-E2DD-46A1-B892-1A9865E6F7A6}" type="presParOf" srcId="{7B3A6C52-0C93-42D9-B507-8A5853874C5A}" destId="{1B996FC9-7757-457F-B1B3-FCF3F4BB06B0}" srcOrd="1" destOrd="0" presId="urn:microsoft.com/office/officeart/2005/8/layout/chevron2"/>
    <dgm:cxn modelId="{7FA714F2-8FBE-493A-9B03-5B74FDD9FE70}" type="presParOf" srcId="{7B3A6C52-0C93-42D9-B507-8A5853874C5A}" destId="{20934B28-10AE-445F-801F-DF1138ABCE84}" srcOrd="2" destOrd="0" presId="urn:microsoft.com/office/officeart/2005/8/layout/chevron2"/>
    <dgm:cxn modelId="{266F74C5-A0FC-42B1-BB0D-8440CACFC26B}" type="presParOf" srcId="{20934B28-10AE-445F-801F-DF1138ABCE84}" destId="{D91F618D-F69B-4B18-8B02-94EA2CDF94B4}" srcOrd="0" destOrd="0" presId="urn:microsoft.com/office/officeart/2005/8/layout/chevron2"/>
    <dgm:cxn modelId="{AD289667-0C61-4224-B8E6-A91B49CF97EB}" type="presParOf" srcId="{20934B28-10AE-445F-801F-DF1138ABCE84}" destId="{2C088547-E815-4238-970B-070BCD9F8CB0}" srcOrd="1" destOrd="0" presId="urn:microsoft.com/office/officeart/2005/8/layout/chevron2"/>
    <dgm:cxn modelId="{E51A01AF-2991-417B-91E0-AB973804CB7F}" type="presParOf" srcId="{7B3A6C52-0C93-42D9-B507-8A5853874C5A}" destId="{A6314312-FA6F-491B-BEFB-63DC64EEB858}" srcOrd="3" destOrd="0" presId="urn:microsoft.com/office/officeart/2005/8/layout/chevron2"/>
    <dgm:cxn modelId="{3D21D56D-CE57-4F5F-AEFE-46DF662C00B0}" type="presParOf" srcId="{7B3A6C52-0C93-42D9-B507-8A5853874C5A}" destId="{423EB2A2-8B6A-43BA-93DA-EFFA5D087747}" srcOrd="4" destOrd="0" presId="urn:microsoft.com/office/officeart/2005/8/layout/chevron2"/>
    <dgm:cxn modelId="{5AB768F8-7015-4934-BD82-655F00C0512E}" type="presParOf" srcId="{423EB2A2-8B6A-43BA-93DA-EFFA5D087747}" destId="{F3317F6B-3756-43DE-A7BF-C3FC3BE61216}" srcOrd="0" destOrd="0" presId="urn:microsoft.com/office/officeart/2005/8/layout/chevron2"/>
    <dgm:cxn modelId="{8018E4EC-DB07-4A17-8CA6-69B8E0975662}" type="presParOf" srcId="{423EB2A2-8B6A-43BA-93DA-EFFA5D087747}" destId="{E71E1DA4-C122-41CA-B82E-C8919B8395B0}" srcOrd="1" destOrd="0" presId="urn:microsoft.com/office/officeart/2005/8/layout/chevron2"/>
    <dgm:cxn modelId="{CE443819-EE61-4AA6-AEF2-5B3517FD2E97}" type="presParOf" srcId="{7B3A6C52-0C93-42D9-B507-8A5853874C5A}" destId="{075D22AC-DFCB-4790-B314-DC6BA01D2523}" srcOrd="5" destOrd="0" presId="urn:microsoft.com/office/officeart/2005/8/layout/chevron2"/>
    <dgm:cxn modelId="{4C0A9F0A-AC1B-4914-9B33-98E4B2A8F815}" type="presParOf" srcId="{7B3A6C52-0C93-42D9-B507-8A5853874C5A}" destId="{E2604477-CCC6-4624-B688-AE4B33D3F1FF}" srcOrd="6" destOrd="0" presId="urn:microsoft.com/office/officeart/2005/8/layout/chevron2"/>
    <dgm:cxn modelId="{95F9696F-0CBF-4389-AD47-1BF05D42B1AD}" type="presParOf" srcId="{E2604477-CCC6-4624-B688-AE4B33D3F1FF}" destId="{169CC0FB-84F5-4CF3-8171-CB1A327CDB8C}" srcOrd="0" destOrd="0" presId="urn:microsoft.com/office/officeart/2005/8/layout/chevron2"/>
    <dgm:cxn modelId="{B3F125AC-5F66-4324-82F9-9E103A2B4C7E}" type="presParOf" srcId="{E2604477-CCC6-4624-B688-AE4B33D3F1FF}" destId="{125F86AB-153B-429B-8E67-205D6BCF28A8}" srcOrd="1" destOrd="0" presId="urn:microsoft.com/office/officeart/2005/8/layout/chevron2"/>
    <dgm:cxn modelId="{586BDBE0-26FA-4C60-8CCB-CAD2B58D3E5D}" type="presParOf" srcId="{7B3A6C52-0C93-42D9-B507-8A5853874C5A}" destId="{A92ADDE0-FDCB-4616-900C-7F3D7BBA555D}" srcOrd="7" destOrd="0" presId="urn:microsoft.com/office/officeart/2005/8/layout/chevron2"/>
    <dgm:cxn modelId="{DCAEEC3F-AA6E-455D-ACCB-3CBF87381F99}" type="presParOf" srcId="{7B3A6C52-0C93-42D9-B507-8A5853874C5A}" destId="{2CC8D769-0DA8-43ED-82F0-C7D099592A82}" srcOrd="8" destOrd="0" presId="urn:microsoft.com/office/officeart/2005/8/layout/chevron2"/>
    <dgm:cxn modelId="{A7218A2D-EBFF-457D-9726-B998F1E6D7F0}" type="presParOf" srcId="{2CC8D769-0DA8-43ED-82F0-C7D099592A82}" destId="{793E53C7-6110-4C95-82B7-41E2082FC523}" srcOrd="0" destOrd="0" presId="urn:microsoft.com/office/officeart/2005/8/layout/chevron2"/>
    <dgm:cxn modelId="{3B10FBE3-DCE7-4AA9-95E5-0276EC23DF0E}" type="presParOf" srcId="{2CC8D769-0DA8-43ED-82F0-C7D099592A82}" destId="{0395141D-243F-408E-8546-F12CABD75A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AFCA3-581F-42CD-91A6-8B0DA13D9315}">
      <dsp:nvSpPr>
        <dsp:cNvPr id="0" name=""/>
        <dsp:cNvSpPr/>
      </dsp:nvSpPr>
      <dsp:spPr>
        <a:xfrm>
          <a:off x="0" y="0"/>
          <a:ext cx="1522414" cy="43118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latin typeface="Arial" panose="020B0604020202020204" pitchFamily="34" charset="0"/>
              <a:cs typeface="Arial" panose="020B0604020202020204" pitchFamily="34" charset="0"/>
            </a:rPr>
            <a:t>Introduction to existing ED/ER in hospitals</a:t>
          </a:r>
        </a:p>
      </dsp:txBody>
      <dsp:txXfrm>
        <a:off x="0" y="1724744"/>
        <a:ext cx="1522414" cy="1724744"/>
      </dsp:txXfrm>
    </dsp:sp>
    <dsp:sp modelId="{079ADA2B-C81C-45F3-8696-F0D43C5744A8}">
      <dsp:nvSpPr>
        <dsp:cNvPr id="0" name=""/>
        <dsp:cNvSpPr/>
      </dsp:nvSpPr>
      <dsp:spPr>
        <a:xfrm>
          <a:off x="53371" y="324128"/>
          <a:ext cx="1431069" cy="143584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74F48-A962-4914-8C93-59C219907126}">
      <dsp:nvSpPr>
        <dsp:cNvPr id="0" name=""/>
        <dsp:cNvSpPr/>
      </dsp:nvSpPr>
      <dsp:spPr>
        <a:xfrm>
          <a:off x="1568200" y="0"/>
          <a:ext cx="1522414" cy="43118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latin typeface="Arial" panose="020B0604020202020204" pitchFamily="34" charset="0"/>
              <a:cs typeface="Arial" panose="020B0604020202020204" pitchFamily="34" charset="0"/>
            </a:rPr>
            <a:t>Desirability for comprehensive quality audit of ED/ER</a:t>
          </a:r>
        </a:p>
      </dsp:txBody>
      <dsp:txXfrm>
        <a:off x="1568200" y="1724744"/>
        <a:ext cx="1522414" cy="1724744"/>
      </dsp:txXfrm>
    </dsp:sp>
    <dsp:sp modelId="{A5E32A2D-F279-4302-BA17-B4982FE7C091}">
      <dsp:nvSpPr>
        <dsp:cNvPr id="0" name=""/>
        <dsp:cNvSpPr/>
      </dsp:nvSpPr>
      <dsp:spPr>
        <a:xfrm>
          <a:off x="1613873" y="258711"/>
          <a:ext cx="1431069" cy="1435849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50000" r="-5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685CF-2041-4BB4-9D6C-A973CA9CCD60}">
      <dsp:nvSpPr>
        <dsp:cNvPr id="0" name=""/>
        <dsp:cNvSpPr/>
      </dsp:nvSpPr>
      <dsp:spPr>
        <a:xfrm>
          <a:off x="3136287" y="0"/>
          <a:ext cx="1522414" cy="43118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latin typeface="Arial" panose="020B0604020202020204" pitchFamily="34" charset="0"/>
              <a:cs typeface="Arial" panose="020B0604020202020204" pitchFamily="34" charset="0"/>
            </a:rPr>
            <a:t>Standards and protocols for quality audit</a:t>
          </a:r>
        </a:p>
      </dsp:txBody>
      <dsp:txXfrm>
        <a:off x="3136287" y="1724744"/>
        <a:ext cx="1522414" cy="1724744"/>
      </dsp:txXfrm>
    </dsp:sp>
    <dsp:sp modelId="{69320203-AF5A-4E19-B020-8F13394F7161}">
      <dsp:nvSpPr>
        <dsp:cNvPr id="0" name=""/>
        <dsp:cNvSpPr/>
      </dsp:nvSpPr>
      <dsp:spPr>
        <a:xfrm>
          <a:off x="3181959" y="258711"/>
          <a:ext cx="1431069" cy="1435849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t="-5000" b="-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CD69C-1260-4523-AA82-D7D8013E8111}">
      <dsp:nvSpPr>
        <dsp:cNvPr id="0" name=""/>
        <dsp:cNvSpPr/>
      </dsp:nvSpPr>
      <dsp:spPr>
        <a:xfrm>
          <a:off x="4693488" y="0"/>
          <a:ext cx="1522414" cy="43118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NABH standards and objective elements</a:t>
          </a:r>
          <a:endParaRPr lang="en-IN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93488" y="1724744"/>
        <a:ext cx="1522414" cy="1724744"/>
      </dsp:txXfrm>
    </dsp:sp>
    <dsp:sp modelId="{7F5E79C6-B6DF-44A9-9235-44579DD2BEB0}">
      <dsp:nvSpPr>
        <dsp:cNvPr id="0" name=""/>
        <dsp:cNvSpPr/>
      </dsp:nvSpPr>
      <dsp:spPr>
        <a:xfrm>
          <a:off x="4750046" y="258711"/>
          <a:ext cx="1431069" cy="1435849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t="-2000" b="-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19769-DE2B-4285-8A40-B32AE75C1E9A}">
      <dsp:nvSpPr>
        <dsp:cNvPr id="0" name=""/>
        <dsp:cNvSpPr/>
      </dsp:nvSpPr>
      <dsp:spPr>
        <a:xfrm>
          <a:off x="6272460" y="0"/>
          <a:ext cx="1522414" cy="431186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latin typeface="Arial" panose="020B0604020202020204" pitchFamily="34" charset="0"/>
              <a:cs typeface="Arial" panose="020B0604020202020204" pitchFamily="34" charset="0"/>
            </a:rPr>
            <a:t>Providers efficiency and patient satisfaction</a:t>
          </a:r>
        </a:p>
      </dsp:txBody>
      <dsp:txXfrm>
        <a:off x="6272460" y="1724744"/>
        <a:ext cx="1522414" cy="1724744"/>
      </dsp:txXfrm>
    </dsp:sp>
    <dsp:sp modelId="{9C07190A-223D-4A63-9E00-62A9F741EBD4}">
      <dsp:nvSpPr>
        <dsp:cNvPr id="0" name=""/>
        <dsp:cNvSpPr/>
      </dsp:nvSpPr>
      <dsp:spPr>
        <a:xfrm>
          <a:off x="6318132" y="258711"/>
          <a:ext cx="1431069" cy="1435849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DCF02-5433-45CD-91BF-433A29D5DDBC}">
      <dsp:nvSpPr>
        <dsp:cNvPr id="0" name=""/>
        <dsp:cNvSpPr/>
      </dsp:nvSpPr>
      <dsp:spPr>
        <a:xfrm>
          <a:off x="7835827" y="0"/>
          <a:ext cx="1522414" cy="43118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latin typeface="Arial" panose="020B0604020202020204" pitchFamily="34" charset="0"/>
              <a:cs typeface="Arial" panose="020B0604020202020204" pitchFamily="34" charset="0"/>
            </a:rPr>
            <a:t>Response time changes in ER pre and during Covid-19 times</a:t>
          </a:r>
        </a:p>
      </dsp:txBody>
      <dsp:txXfrm>
        <a:off x="7835827" y="1724744"/>
        <a:ext cx="1522414" cy="1724744"/>
      </dsp:txXfrm>
    </dsp:sp>
    <dsp:sp modelId="{519A0FDF-A7B3-4576-BC65-72321FA4CB8F}">
      <dsp:nvSpPr>
        <dsp:cNvPr id="0" name=""/>
        <dsp:cNvSpPr/>
      </dsp:nvSpPr>
      <dsp:spPr>
        <a:xfrm>
          <a:off x="7886219" y="258711"/>
          <a:ext cx="1431069" cy="1435849"/>
        </a:xfrm>
        <a:prstGeom prst="ellipse">
          <a:avLst/>
        </a:prstGeom>
        <a:blipFill rotWithShape="1">
          <a:blip xmlns:r="http://schemas.openxmlformats.org/officeDocument/2006/relationships" r:embed="rId6"/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900C8-4398-49F2-A2BB-8BB4C4B0CABA}">
      <dsp:nvSpPr>
        <dsp:cNvPr id="0" name=""/>
        <dsp:cNvSpPr/>
      </dsp:nvSpPr>
      <dsp:spPr>
        <a:xfrm>
          <a:off x="374522" y="3449488"/>
          <a:ext cx="8614029" cy="646779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0F34E-ADE7-4A71-A064-C540196BB0F9}">
      <dsp:nvSpPr>
        <dsp:cNvPr id="0" name=""/>
        <dsp:cNvSpPr/>
      </dsp:nvSpPr>
      <dsp:spPr>
        <a:xfrm rot="5400000">
          <a:off x="-155480" y="155480"/>
          <a:ext cx="1036535" cy="7255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Arial" panose="020B0604020202020204" pitchFamily="34" charset="0"/>
              <a:cs typeface="Arial" panose="020B0604020202020204" pitchFamily="34" charset="0"/>
            </a:rPr>
            <a:t>Obj 1</a:t>
          </a:r>
        </a:p>
      </dsp:txBody>
      <dsp:txXfrm rot="-5400000">
        <a:off x="1" y="362786"/>
        <a:ext cx="725574" cy="310961"/>
      </dsp:txXfrm>
    </dsp:sp>
    <dsp:sp modelId="{A2E06EF9-D3FF-4020-8ACC-699BD7DDD2FE}">
      <dsp:nvSpPr>
        <dsp:cNvPr id="0" name=""/>
        <dsp:cNvSpPr/>
      </dsp:nvSpPr>
      <dsp:spPr>
        <a:xfrm rot="5400000">
          <a:off x="5719142" y="-4944093"/>
          <a:ext cx="673748" cy="106608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Understanding the flow of emergency department procedures.</a:t>
          </a:r>
          <a:endParaRPr lang="en-IN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25575" y="82364"/>
        <a:ext cx="10627993" cy="607968"/>
      </dsp:txXfrm>
    </dsp:sp>
    <dsp:sp modelId="{D91F618D-F69B-4B18-8B02-94EA2CDF94B4}">
      <dsp:nvSpPr>
        <dsp:cNvPr id="0" name=""/>
        <dsp:cNvSpPr/>
      </dsp:nvSpPr>
      <dsp:spPr>
        <a:xfrm rot="5400000">
          <a:off x="-155480" y="1074587"/>
          <a:ext cx="1036535" cy="72557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Obj</a:t>
          </a:r>
          <a:r>
            <a:rPr lang="en-IN" sz="2000" kern="1200" dirty="0">
              <a:latin typeface="Arial" panose="020B0604020202020204" pitchFamily="34" charset="0"/>
              <a:cs typeface="Arial" panose="020B0604020202020204" pitchFamily="34" charset="0"/>
            </a:rPr>
            <a:t> 3</a:t>
          </a:r>
        </a:p>
      </dsp:txBody>
      <dsp:txXfrm rot="-5400000">
        <a:off x="1" y="1281893"/>
        <a:ext cx="725574" cy="310961"/>
      </dsp:txXfrm>
    </dsp:sp>
    <dsp:sp modelId="{2C088547-E815-4238-970B-070BCD9F8CB0}">
      <dsp:nvSpPr>
        <dsp:cNvPr id="0" name=""/>
        <dsp:cNvSpPr/>
      </dsp:nvSpPr>
      <dsp:spPr>
        <a:xfrm rot="5400000">
          <a:off x="5719142" y="-4074460"/>
          <a:ext cx="673748" cy="106608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u="none" kern="1200" dirty="0">
              <a:latin typeface="Arial" panose="020B0604020202020204" pitchFamily="34" charset="0"/>
              <a:cs typeface="Arial" panose="020B0604020202020204" pitchFamily="34" charset="0"/>
            </a:rPr>
            <a:t>Compare time frame for documenting initial assessment in pre and during covid times</a:t>
          </a:r>
          <a:r>
            <a:rPr lang="en-US" sz="20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IN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25575" y="951997"/>
        <a:ext cx="10627993" cy="607968"/>
      </dsp:txXfrm>
    </dsp:sp>
    <dsp:sp modelId="{F3317F6B-3756-43DE-A7BF-C3FC3BE61216}">
      <dsp:nvSpPr>
        <dsp:cNvPr id="0" name=""/>
        <dsp:cNvSpPr/>
      </dsp:nvSpPr>
      <dsp:spPr>
        <a:xfrm rot="5400000">
          <a:off x="-155480" y="1993288"/>
          <a:ext cx="1036535" cy="7255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Obj</a:t>
          </a:r>
          <a:r>
            <a:rPr lang="en-IN" sz="2000" kern="1200" dirty="0">
              <a:latin typeface="Arial" panose="020B0604020202020204" pitchFamily="34" charset="0"/>
              <a:cs typeface="Arial" panose="020B0604020202020204" pitchFamily="34" charset="0"/>
            </a:rPr>
            <a:t> 4</a:t>
          </a:r>
        </a:p>
      </dsp:txBody>
      <dsp:txXfrm rot="-5400000">
        <a:off x="1" y="2200594"/>
        <a:ext cx="725574" cy="310961"/>
      </dsp:txXfrm>
    </dsp:sp>
    <dsp:sp modelId="{E71E1DA4-C122-41CA-B82E-C8919B8395B0}">
      <dsp:nvSpPr>
        <dsp:cNvPr id="0" name=""/>
        <dsp:cNvSpPr/>
      </dsp:nvSpPr>
      <dsp:spPr>
        <a:xfrm rot="5400000">
          <a:off x="5719142" y="-3155759"/>
          <a:ext cx="673748" cy="106608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en-US" sz="2000" b="0" u="none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Analysis of </a:t>
          </a:r>
          <a:r>
            <a:rPr lang="en-US" sz="2000" b="0" u="none" kern="1200" dirty="0">
              <a:latin typeface="Arial" panose="020B0604020202020204" pitchFamily="34" charset="0"/>
              <a:cs typeface="Arial" panose="020B0604020202020204" pitchFamily="34" charset="0"/>
            </a:rPr>
            <a:t>accurate documentation of medication administered in pre and during covid.</a:t>
          </a:r>
          <a:endParaRPr lang="en-IN" sz="2000" b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25575" y="1870698"/>
        <a:ext cx="10627993" cy="607968"/>
      </dsp:txXfrm>
    </dsp:sp>
    <dsp:sp modelId="{169CC0FB-84F5-4CF3-8171-CB1A327CDB8C}">
      <dsp:nvSpPr>
        <dsp:cNvPr id="0" name=""/>
        <dsp:cNvSpPr/>
      </dsp:nvSpPr>
      <dsp:spPr>
        <a:xfrm rot="5400000">
          <a:off x="-155480" y="2911990"/>
          <a:ext cx="1036535" cy="72557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Obj 5</a:t>
          </a:r>
          <a:endParaRPr lang="en-IN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119296"/>
        <a:ext cx="725574" cy="310961"/>
      </dsp:txXfrm>
    </dsp:sp>
    <dsp:sp modelId="{125F86AB-153B-429B-8E67-205D6BCF28A8}">
      <dsp:nvSpPr>
        <dsp:cNvPr id="0" name=""/>
        <dsp:cNvSpPr/>
      </dsp:nvSpPr>
      <dsp:spPr>
        <a:xfrm rot="5400000">
          <a:off x="5719142" y="-2237057"/>
          <a:ext cx="673748" cy="106608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b="0" u="none" kern="1200" dirty="0">
              <a:latin typeface="Arial" panose="020B0604020202020204" pitchFamily="34" charset="0"/>
              <a:cs typeface="Arial" panose="020B0604020202020204" pitchFamily="34" charset="0"/>
            </a:rPr>
            <a:t>Documentation of nursing plan of care in pre and during covid times</a:t>
          </a:r>
          <a:r>
            <a:rPr lang="en-US" sz="2000" b="0" u="none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IN" sz="2000" b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25575" y="2789400"/>
        <a:ext cx="10627993" cy="607968"/>
      </dsp:txXfrm>
    </dsp:sp>
    <dsp:sp modelId="{793E53C7-6110-4C95-82B7-41E2082FC523}">
      <dsp:nvSpPr>
        <dsp:cNvPr id="0" name=""/>
        <dsp:cNvSpPr/>
      </dsp:nvSpPr>
      <dsp:spPr>
        <a:xfrm rot="5400000">
          <a:off x="-155480" y="3830691"/>
          <a:ext cx="1036535" cy="72557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Obj 6 </a:t>
          </a:r>
          <a:endParaRPr lang="en-IN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037997"/>
        <a:ext cx="725574" cy="310961"/>
      </dsp:txXfrm>
    </dsp:sp>
    <dsp:sp modelId="{0395141D-243F-408E-8546-F12CABD75A08}">
      <dsp:nvSpPr>
        <dsp:cNvPr id="0" name=""/>
        <dsp:cNvSpPr/>
      </dsp:nvSpPr>
      <dsp:spPr>
        <a:xfrm rot="5400000">
          <a:off x="5719142" y="-1318356"/>
          <a:ext cx="673748" cy="106608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lvl="1" indent="0" algn="l" defTabSz="8985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176213" algn="l"/>
            </a:tabLst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	Provide recommendations on the steps to be taken to fill gaps.	</a:t>
          </a:r>
          <a:endParaRPr lang="en-IN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25575" y="3708101"/>
        <a:ext cx="10627993" cy="607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30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0516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357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21685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991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938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954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4628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7411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508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7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450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425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7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2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7875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0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67000"/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62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96CC8B-B535-492E-A4A0-8E7A1CC0C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00435"/>
            <a:ext cx="12192000" cy="1051918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Comparative Analysis : Emergency Response Pre and During Covid-19 Times in Emergency Department of Multi-Specialty Hospital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FB506EB-96B9-443F-95F8-A44D06C46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24975" y="5753098"/>
            <a:ext cx="2457450" cy="1107471"/>
          </a:xfrm>
        </p:spPr>
        <p:txBody>
          <a:bodyPr>
            <a:normAutofit/>
          </a:bodyPr>
          <a:lstStyle/>
          <a:p>
            <a:r>
              <a:rPr lang="en-IN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 MANOJ SHARMA</a:t>
            </a:r>
          </a:p>
          <a:p>
            <a:r>
              <a:rPr lang="en-IN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PG/19/042</a:t>
            </a:r>
          </a:p>
          <a:p>
            <a:r>
              <a:rPr lang="en-IN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Management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8A44147-4351-4F14-A445-65D3852DF822}"/>
              </a:ext>
            </a:extLst>
          </p:cNvPr>
          <p:cNvSpPr txBox="1">
            <a:spLocks/>
          </p:cNvSpPr>
          <p:nvPr/>
        </p:nvSpPr>
        <p:spPr>
          <a:xfrm>
            <a:off x="180975" y="6048373"/>
            <a:ext cx="1892753" cy="8121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IN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</a:t>
            </a:r>
          </a:p>
          <a:p>
            <a:r>
              <a:rPr lang="en-IN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IN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NITISH DOGRA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40FD59-FD8C-4C3D-AB43-D19E32C14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763" y="324805"/>
            <a:ext cx="5694158" cy="5895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raphic 32">
            <a:extLst>
              <a:ext uri="{FF2B5EF4-FFF2-40B4-BE49-F238E27FC236}">
                <a16:creationId xmlns:a16="http://schemas.microsoft.com/office/drawing/2014/main" id="{8FD4FE13-CD2A-45F2-AEAB-DA66376E8997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2734" y="1411247"/>
            <a:ext cx="6139815" cy="288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1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EC0B54-F7A1-4771-8D65-6F6231366BCA}"/>
              </a:ext>
            </a:extLst>
          </p:cNvPr>
          <p:cNvSpPr/>
          <p:nvPr/>
        </p:nvSpPr>
        <p:spPr>
          <a:xfrm>
            <a:off x="315685" y="1306285"/>
            <a:ext cx="6498772" cy="4963886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E2EB2-01B0-4747-BAE7-0AF8B72795B4}"/>
              </a:ext>
            </a:extLst>
          </p:cNvPr>
          <p:cNvSpPr txBox="1"/>
          <p:nvPr/>
        </p:nvSpPr>
        <p:spPr>
          <a:xfrm>
            <a:off x="348342" y="108850"/>
            <a:ext cx="9424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1: Time Frame for Doing and Documenting Initial Assessment : During Covid</a:t>
            </a:r>
            <a:endParaRPr lang="en-IN" sz="28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C456E3C-042E-4B46-A116-AE74BBD23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454" y="1306286"/>
            <a:ext cx="5377545" cy="4963886"/>
          </a:xfrm>
        </p:spPr>
        <p:txBody>
          <a:bodyPr>
            <a:noAutofit/>
          </a:bodyPr>
          <a:lstStyle/>
          <a:p>
            <a:r>
              <a:rPr lang="en-IN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 of a total of 126 patient files examined, the first 9 (7%) screening form showed non-compliance. </a:t>
            </a:r>
          </a:p>
          <a:p>
            <a:r>
              <a:rPr lang="en-IN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Found that 117 files (93%) were recorded in a typical 15 minute period.</a:t>
            </a:r>
          </a:p>
          <a:p>
            <a:r>
              <a:rPr lang="en-IN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 (5%) files were written within 15 to 18 minutes.</a:t>
            </a:r>
          </a:p>
          <a:p>
            <a:r>
              <a:rPr lang="en-IN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(2%) files were recorded between 18 to 20 minutes.</a:t>
            </a:r>
          </a:p>
          <a:p>
            <a:r>
              <a:rPr lang="en-IN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file took more than 20 minutes.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94B0CE-AD03-4D8A-BD6F-37B3CAC03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2" y="1306285"/>
            <a:ext cx="6498772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3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77C8-DFBE-433A-B234-E2E47647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0"/>
            <a:ext cx="10036627" cy="615043"/>
          </a:xfrm>
        </p:spPr>
        <p:txBody>
          <a:bodyPr/>
          <a:lstStyle/>
          <a:p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Standard 2: Accurate Documentation of Medication Administered : During Covid</a:t>
            </a:r>
            <a:endParaRPr lang="en-IN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671E40-32FF-44C4-8DBD-346548E27D68}"/>
              </a:ext>
            </a:extLst>
          </p:cNvPr>
          <p:cNvSpPr/>
          <p:nvPr/>
        </p:nvSpPr>
        <p:spPr>
          <a:xfrm>
            <a:off x="315686" y="1304410"/>
            <a:ext cx="6531428" cy="5085504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0DFC67-939D-4A47-A597-2D195DBD2DA7}"/>
              </a:ext>
            </a:extLst>
          </p:cNvPr>
          <p:cNvSpPr txBox="1"/>
          <p:nvPr/>
        </p:nvSpPr>
        <p:spPr>
          <a:xfrm>
            <a:off x="6847114" y="1308022"/>
            <a:ext cx="5290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a total of 126 patient files examined, it was found that the drug chart of 23 files (17%) showed partial compliance.</a:t>
            </a:r>
          </a:p>
          <a:p>
            <a:r>
              <a:rPr lang="en-I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file (1%) showed partial compliance with the doctor's name.</a:t>
            </a:r>
          </a:p>
          <a:p>
            <a:endParaRPr lang="en-IN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(2%) files demonstrated partial compliance with the doctor's signature.</a:t>
            </a:r>
          </a:p>
          <a:p>
            <a:r>
              <a:rPr lang="en-I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BF55C88-9628-46B6-AC5F-6EFA30023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685" y="1283368"/>
            <a:ext cx="6531427" cy="51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29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ED284F-8864-4C8E-9B0D-0906843F7AC6}"/>
              </a:ext>
            </a:extLst>
          </p:cNvPr>
          <p:cNvSpPr/>
          <p:nvPr/>
        </p:nvSpPr>
        <p:spPr>
          <a:xfrm>
            <a:off x="348341" y="1295399"/>
            <a:ext cx="6498774" cy="4974771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B73FF-5463-4F07-8AAB-5EA9FDA67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7115" y="1287647"/>
            <a:ext cx="5249635" cy="4982524"/>
          </a:xfrm>
        </p:spPr>
        <p:txBody>
          <a:bodyPr>
            <a:noAutofit/>
          </a:bodyPr>
          <a:lstStyle/>
          <a:p>
            <a:r>
              <a:rPr lang="en-IN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30 studies, 2 times (7%), the separation and treatment of medical waste showed partial compliance.  </a:t>
            </a:r>
          </a:p>
          <a:p>
            <a:r>
              <a:rPr lang="en-IN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(3%) cases were handled improperly </a:t>
            </a:r>
          </a:p>
          <a:p>
            <a:r>
              <a:rPr lang="en-IN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(4%) was overfilled barrels and discarded items lying on the floor.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55DD7-3D56-4D01-B2B6-C0B5C382D9DB}"/>
              </a:ext>
            </a:extLst>
          </p:cNvPr>
          <p:cNvSpPr txBox="1"/>
          <p:nvPr/>
        </p:nvSpPr>
        <p:spPr>
          <a:xfrm flipH="1">
            <a:off x="348341" y="108853"/>
            <a:ext cx="10069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3:  Segregation and Handling of Bio-Medical Waste : During Covid</a:t>
            </a:r>
            <a:endParaRPr lang="en-IN" sz="28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420A3-807C-4905-88FB-EBEE79D5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1" y="1295400"/>
            <a:ext cx="6498774" cy="50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6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ED284F-8864-4C8E-9B0D-0906843F7AC6}"/>
              </a:ext>
            </a:extLst>
          </p:cNvPr>
          <p:cNvSpPr/>
          <p:nvPr/>
        </p:nvSpPr>
        <p:spPr>
          <a:xfrm>
            <a:off x="337455" y="1262743"/>
            <a:ext cx="6455231" cy="4985656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55DD7-3D56-4D01-B2B6-C0B5C382D9DB}"/>
              </a:ext>
            </a:extLst>
          </p:cNvPr>
          <p:cNvSpPr txBox="1"/>
          <p:nvPr/>
        </p:nvSpPr>
        <p:spPr>
          <a:xfrm flipH="1">
            <a:off x="337456" y="10879"/>
            <a:ext cx="10036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4: Documentation of Nursing Plan of Care : During Covid</a:t>
            </a:r>
            <a:endParaRPr lang="en-IN" sz="28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B7B2D72-30FB-40F6-9E0F-56D2C5C98AA5}"/>
              </a:ext>
            </a:extLst>
          </p:cNvPr>
          <p:cNvSpPr txBox="1">
            <a:spLocks/>
          </p:cNvSpPr>
          <p:nvPr/>
        </p:nvSpPr>
        <p:spPr>
          <a:xfrm>
            <a:off x="6792686" y="1276062"/>
            <a:ext cx="5263958" cy="4972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IN" sz="1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126 patient files were surveyed, nurses' care system in 9 (7%) records was incorrect and showed non-compliance.</a:t>
            </a:r>
          </a:p>
          <a:p>
            <a:endParaRPr lang="en-IN" sz="1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IN" sz="1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a few samples the time, date, ID / nurse name of the nurse was not available. </a:t>
            </a:r>
          </a:p>
          <a:p>
            <a:endParaRPr lang="en-IN" sz="1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sz="1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6FA9374-CC3C-41A0-8E9D-28E281291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55" y="1262743"/>
            <a:ext cx="6455231" cy="499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12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49F6-19EA-4A29-837D-F73CB1527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04" y="150570"/>
            <a:ext cx="7940741" cy="509390"/>
          </a:xfrm>
        </p:spPr>
        <p:txBody>
          <a:bodyPr/>
          <a:lstStyle/>
          <a:p>
            <a:r>
              <a:rPr lang="e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29E5B6-917E-49DE-86A9-007398EA8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05" y="1147012"/>
            <a:ext cx="11705581" cy="4622417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percentage of compliance was observed at the emergency department level.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Cause of the identified problems remained the same in most tertiary care hospitals.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Partial non-compliance should be considered when making changes to maintain continuous  quality assurance and efficiency.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Venkateshwar hospital has a well organized system in place which ensures right triaging, documentation, faster treatment and disposal of the patient arriving at the hospital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40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49F6-19EA-4A29-837D-F73CB1527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0" y="150570"/>
            <a:ext cx="7959075" cy="509390"/>
          </a:xfrm>
        </p:spPr>
        <p:txBody>
          <a:bodyPr/>
          <a:lstStyle/>
          <a:p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N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ecommendation</a:t>
            </a:r>
            <a:endParaRPr lang="en-IN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63EDB-B25F-4623-B5DB-F1141264C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0" y="659960"/>
            <a:ext cx="11865430" cy="5734050"/>
          </a:xfrm>
        </p:spPr>
        <p:txBody>
          <a:bodyPr>
            <a:noAutofit/>
          </a:bodyPr>
          <a:lstStyle/>
          <a:p>
            <a:pPr marR="114300" lvl="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14300" lvl="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Regular internal audit needs to be conducted to identify areas of concern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IN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Mock Drills to be organized to ensure correct protocols followed in letter and spirit.</a:t>
            </a:r>
            <a:endParaRPr lang="en-IN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Bio-medical waste is an area of concern and thus need to be regularly audited and disposal procedures needs to rehearsed.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Pandemic or epidemic stretches the resources of any healthcare organizations which needs to be factored in while planning the infrastructure, processes and the outcomes.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 of the staff a must to brief them on patient safety, their own protection and for maintaining quality of services.</a:t>
            </a:r>
            <a:endParaRPr lang="en-IN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97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78E49FAB-1932-4B10-B45D-943FC5C72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71" y="10349"/>
            <a:ext cx="3657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References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2D397E-1A24-4538-B20B-7C64D71FD5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757290"/>
              </p:ext>
            </p:extLst>
          </p:nvPr>
        </p:nvGraphicFramePr>
        <p:xfrm>
          <a:off x="97970" y="710729"/>
          <a:ext cx="12094029" cy="60960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90095">
                  <a:extLst>
                    <a:ext uri="{9D8B030D-6E8A-4147-A177-3AD203B41FA5}">
                      <a16:colId xmlns:a16="http://schemas.microsoft.com/office/drawing/2014/main" val="960379660"/>
                    </a:ext>
                  </a:extLst>
                </a:gridCol>
                <a:gridCol w="11703934">
                  <a:extLst>
                    <a:ext uri="{9D8B030D-6E8A-4147-A177-3AD203B41FA5}">
                      <a16:colId xmlns:a16="http://schemas.microsoft.com/office/drawing/2014/main" val="525486139"/>
                    </a:ext>
                  </a:extLst>
                </a:gridCol>
              </a:tblGrid>
              <a:tr h="905506"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IN" sz="200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06" marR="5906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Lorenzetti DL, Quan H, </a:t>
                      </a:r>
                      <a:r>
                        <a:rPr lang="en-IN" sz="2000" dirty="0" err="1">
                          <a:solidFill>
                            <a:schemeClr val="tx1"/>
                          </a:solidFill>
                          <a:effectLst/>
                        </a:rPr>
                        <a:t>Lucyk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 K, Cunningham C, Hennessy D, Jiang J, et al. Strategies for improving physician documentation in the emergency department: a systematic review. BMC </a:t>
                      </a:r>
                      <a:r>
                        <a:rPr lang="en-IN" sz="2000" dirty="0" err="1">
                          <a:solidFill>
                            <a:schemeClr val="tx1"/>
                          </a:solidFill>
                          <a:effectLst/>
                        </a:rPr>
                        <a:t>Emerg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 Med [Internet]. 2018;18(1). Available from: http://dx.doi.org/10.1186/s12873-018-0188-z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6" marR="590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87165"/>
                  </a:ext>
                </a:extLst>
              </a:tr>
              <a:tr h="603671"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6" marR="5906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Shiferaw Y, Abebe T, </a:t>
                      </a:r>
                      <a:r>
                        <a:rPr lang="en-IN" sz="2000" dirty="0" err="1">
                          <a:solidFill>
                            <a:schemeClr val="tx1"/>
                          </a:solidFill>
                          <a:effectLst/>
                        </a:rPr>
                        <a:t>Mihret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 A. Sharps injuries and exposure to blood and bloodstained body fluids involving medical waste handlers. Waste </a:t>
                      </a:r>
                      <a:r>
                        <a:rPr lang="en-IN" sz="2000" dirty="0" err="1">
                          <a:solidFill>
                            <a:schemeClr val="tx1"/>
                          </a:solidFill>
                          <a:effectLst/>
                        </a:rPr>
                        <a:t>Manag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 Res. 2012;30(12):1299–305.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6" marR="590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175588"/>
                  </a:ext>
                </a:extLst>
              </a:tr>
              <a:tr h="603671">
                <a:tc>
                  <a:txBody>
                    <a:bodyPr/>
                    <a:lstStyle/>
                    <a:p>
                      <a:r>
                        <a:rPr lang="en-IN" sz="200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endParaRPr lang="en-IN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6" marR="5906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Johnson KD, Gillespie GL, Vance K. Effects of interruptions on triage process in emergency department: A prospective, observational study. J </a:t>
                      </a:r>
                      <a:r>
                        <a:rPr lang="en-IN" sz="2000" dirty="0" err="1">
                          <a:solidFill>
                            <a:schemeClr val="tx1"/>
                          </a:solidFill>
                          <a:effectLst/>
                        </a:rPr>
                        <a:t>Nurs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 Care Qual. 2018;33(4):375–81.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6" marR="590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58811"/>
                  </a:ext>
                </a:extLst>
              </a:tr>
              <a:tr h="301835">
                <a:tc>
                  <a:txBody>
                    <a:bodyPr/>
                    <a:lstStyle/>
                    <a:p>
                      <a:r>
                        <a:rPr lang="en-IN" sz="2000">
                          <a:solidFill>
                            <a:schemeClr val="tx1"/>
                          </a:solidFill>
                          <a:effectLst/>
                        </a:rPr>
                        <a:t>4. </a:t>
                      </a:r>
                      <a:endParaRPr lang="en-IN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6" marR="5906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Jarvis PRE. Improving emergency department patient flow. Clin Exp </a:t>
                      </a:r>
                      <a:r>
                        <a:rPr lang="en-IN" sz="2000" dirty="0" err="1">
                          <a:solidFill>
                            <a:schemeClr val="tx1"/>
                          </a:solidFill>
                          <a:effectLst/>
                        </a:rPr>
                        <a:t>Emerg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 Med. 2016;3(2):63–8.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6" marR="590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02063"/>
                  </a:ext>
                </a:extLst>
              </a:tr>
              <a:tr h="603671">
                <a:tc>
                  <a:txBody>
                    <a:bodyPr/>
                    <a:lstStyle/>
                    <a:p>
                      <a:r>
                        <a:rPr lang="en-IN" sz="2000">
                          <a:solidFill>
                            <a:schemeClr val="tx1"/>
                          </a:solidFill>
                          <a:effectLst/>
                        </a:rPr>
                        <a:t>5. </a:t>
                      </a:r>
                      <a:endParaRPr lang="en-IN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6" marR="5906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Who.int. [cited 2021 Jun 10]. Available from: https://www.who.int/emergencies/diseases/novel-coronavirus-2019/situation-reports.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6" marR="590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06140"/>
                  </a:ext>
                </a:extLst>
              </a:tr>
              <a:tr h="905506">
                <a:tc>
                  <a:txBody>
                    <a:bodyPr/>
                    <a:lstStyle/>
                    <a:p>
                      <a:r>
                        <a:rPr lang="en-IN" sz="2000">
                          <a:solidFill>
                            <a:schemeClr val="tx1"/>
                          </a:solidFill>
                          <a:effectLst/>
                        </a:rPr>
                        <a:t>6. </a:t>
                      </a:r>
                      <a:endParaRPr lang="en-IN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6" marR="5906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Shrestha A, Shrestha A, Sonnenberg T, Shrestha R. COVID-19 emergency department protocols: Experience of protocol implementation through in-situ simulation. Open Access </a:t>
                      </a:r>
                      <a:r>
                        <a:rPr lang="en-IN" sz="2000" dirty="0" err="1">
                          <a:solidFill>
                            <a:schemeClr val="tx1"/>
                          </a:solidFill>
                          <a:effectLst/>
                        </a:rPr>
                        <a:t>Emerg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 Med. 2020;12:293–303.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6" marR="590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132668"/>
                  </a:ext>
                </a:extLst>
              </a:tr>
              <a:tr h="905506">
                <a:tc>
                  <a:txBody>
                    <a:bodyPr/>
                    <a:lstStyle/>
                    <a:p>
                      <a:r>
                        <a:rPr lang="en-IN" sz="2000">
                          <a:solidFill>
                            <a:schemeClr val="tx1"/>
                          </a:solidFill>
                          <a:effectLst/>
                        </a:rPr>
                        <a:t>7. </a:t>
                      </a:r>
                      <a:endParaRPr lang="en-IN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6" marR="5906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Johnson KD, PhD RN, Cen GLG. Effect of Interruption on Triage Effect in Emergency Department. In the article the results of the Interruption of Photography in the Department of Emergencies. </a:t>
                      </a:r>
                      <a:r>
                        <a:rPr lang="en-IN" sz="2000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 PhD, DNP, RN, CEN, CNE, CPEN, and Kimberly Vance, MSN, RN: NE-B;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6" marR="590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74765"/>
                  </a:ext>
                </a:extLst>
              </a:tr>
              <a:tr h="603671">
                <a:tc>
                  <a:txBody>
                    <a:bodyPr/>
                    <a:lstStyle/>
                    <a:p>
                      <a:r>
                        <a:rPr lang="en-IN" sz="2000">
                          <a:solidFill>
                            <a:schemeClr val="tx1"/>
                          </a:solidFill>
                          <a:effectLst/>
                        </a:rPr>
                        <a:t>8. </a:t>
                      </a:r>
                      <a:endParaRPr lang="en-IN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6" marR="5906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Patient Flow in the Emergency Department: Phase III— after Disposition Decision through Departure. In Magee, MSN, RN, CPHQ: CPPS Senior Patient Safety/Quality Analyst Pennsylvania;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6" marR="590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665179"/>
                  </a:ext>
                </a:extLst>
              </a:tr>
              <a:tr h="603671">
                <a:tc>
                  <a:txBody>
                    <a:bodyPr/>
                    <a:lstStyle/>
                    <a:p>
                      <a:r>
                        <a:rPr lang="en-IN" sz="2000">
                          <a:solidFill>
                            <a:schemeClr val="tx1"/>
                          </a:solidFill>
                          <a:effectLst/>
                        </a:rPr>
                        <a:t>9. </a:t>
                      </a:r>
                      <a:endParaRPr lang="en-IN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6" marR="5906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Quah LJJ, Tan BKK, </a:t>
                      </a:r>
                      <a:r>
                        <a:rPr lang="en-IN" sz="2000" dirty="0" err="1">
                          <a:solidFill>
                            <a:schemeClr val="tx1"/>
                          </a:solidFill>
                          <a:effectLst/>
                        </a:rPr>
                        <a:t>Fua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 T-P, Wee CPJ, Lim CS, </a:t>
                      </a:r>
                      <a:r>
                        <a:rPr lang="en-IN" sz="2000" dirty="0" err="1">
                          <a:solidFill>
                            <a:schemeClr val="tx1"/>
                          </a:solidFill>
                          <a:effectLst/>
                        </a:rPr>
                        <a:t>Nadarajan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 G, et al. Reorganising the emergency department to manage the COVID-19 outbreak. Int J </a:t>
                      </a:r>
                      <a:r>
                        <a:rPr lang="en-IN" sz="2000" dirty="0" err="1">
                          <a:solidFill>
                            <a:schemeClr val="tx1"/>
                          </a:solidFill>
                          <a:effectLst/>
                        </a:rPr>
                        <a:t>Emerg</a:t>
                      </a:r>
                      <a:r>
                        <a:rPr lang="en-IN" sz="2000" dirty="0">
                          <a:solidFill>
                            <a:schemeClr val="tx1"/>
                          </a:solidFill>
                          <a:effectLst/>
                        </a:rPr>
                        <a:t> Med. 2020;13(1):32.</a:t>
                      </a:r>
                      <a:endParaRPr lang="en-IN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06" marR="590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491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621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80373-A950-47A5-A288-D3046066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05" y="537410"/>
            <a:ext cx="10106527" cy="1315837"/>
          </a:xfrm>
        </p:spPr>
        <p:txBody>
          <a:bodyPr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Program Outcomes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Slight (Low), Moderate (Medium), Substantial (High)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B59398-DA20-4F8F-A12E-DC767EB743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396718"/>
              </p:ext>
            </p:extLst>
          </p:nvPr>
        </p:nvGraphicFramePr>
        <p:xfrm>
          <a:off x="344905" y="2052638"/>
          <a:ext cx="11498752" cy="2865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688">
                  <a:extLst>
                    <a:ext uri="{9D8B030D-6E8A-4147-A177-3AD203B41FA5}">
                      <a16:colId xmlns:a16="http://schemas.microsoft.com/office/drawing/2014/main" val="173471240"/>
                    </a:ext>
                  </a:extLst>
                </a:gridCol>
                <a:gridCol w="2874688">
                  <a:extLst>
                    <a:ext uri="{9D8B030D-6E8A-4147-A177-3AD203B41FA5}">
                      <a16:colId xmlns:a16="http://schemas.microsoft.com/office/drawing/2014/main" val="1347595602"/>
                    </a:ext>
                  </a:extLst>
                </a:gridCol>
                <a:gridCol w="2874688">
                  <a:extLst>
                    <a:ext uri="{9D8B030D-6E8A-4147-A177-3AD203B41FA5}">
                      <a16:colId xmlns:a16="http://schemas.microsoft.com/office/drawing/2014/main" val="3017306437"/>
                    </a:ext>
                  </a:extLst>
                </a:gridCol>
                <a:gridCol w="2874688">
                  <a:extLst>
                    <a:ext uri="{9D8B030D-6E8A-4147-A177-3AD203B41FA5}">
                      <a16:colId xmlns:a16="http://schemas.microsoft.com/office/drawing/2014/main" val="2753501257"/>
                    </a:ext>
                  </a:extLst>
                </a:gridCol>
              </a:tblGrid>
              <a:tr h="2052776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Internalize the concepts of management such as healthcare delivery system, strategic planning, HR, marketing, finance and operation</a:t>
                      </a:r>
                      <a:endParaRPr lang="en-IN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Apply knowledge of research and management techniques and functions in an integrated manner in healthcare set up</a:t>
                      </a:r>
                      <a:endParaRPr lang="en-IN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Use appropriate skills to support healthcare organizations to take informed decision in planning, building and managing healthcare organizations</a:t>
                      </a:r>
                      <a:endParaRPr lang="en-IN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Utilize learning acquired from trainings and practical exposures in real time situations</a:t>
                      </a:r>
                      <a:endParaRPr lang="en-IN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413091"/>
                  </a:ext>
                </a:extLst>
              </a:tr>
              <a:tr h="64075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  <a:endParaRPr lang="en-IN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Substantial</a:t>
                      </a:r>
                      <a:endParaRPr lang="en-IN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Substantial</a:t>
                      </a:r>
                      <a:endParaRPr lang="en-IN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Substantial</a:t>
                      </a:r>
                      <a:endParaRPr lang="en-IN" sz="20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40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134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5953EE-EA79-4375-949B-2EDFA9129885}"/>
              </a:ext>
            </a:extLst>
          </p:cNvPr>
          <p:cNvSpPr txBox="1"/>
          <p:nvPr/>
        </p:nvSpPr>
        <p:spPr>
          <a:xfrm>
            <a:off x="2614864" y="2229853"/>
            <a:ext cx="7395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IN" sz="7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63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01C02-9FE3-443E-B09F-E3CD183D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42" y="182374"/>
            <a:ext cx="8222034" cy="541195"/>
          </a:xfrm>
        </p:spPr>
        <p:txBody>
          <a:bodyPr/>
          <a:lstStyle/>
          <a:p>
            <a:r>
              <a:rPr lang="e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1148B92F-BECE-49AD-ABDF-52CDFD9A3BA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1701" y="638176"/>
            <a:ext cx="8124824" cy="54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6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DCE4-CBE7-4419-8359-5BBB3FD4A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271743"/>
            <a:ext cx="8953871" cy="709332"/>
          </a:xfrm>
        </p:spPr>
        <p:txBody>
          <a:bodyPr/>
          <a:lstStyle/>
          <a:p>
            <a:r>
              <a:rPr lang="e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77853-EAFC-4AC6-A1A8-029E5FC8B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187" y="1767169"/>
            <a:ext cx="9183688" cy="412200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Quality of Care.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Measuring quality at critical department of hospital.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Assessing response in pre-covid times and during covid - 19.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Ascertain efficiency of work force in the ED.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quality of care and patient satisfaction.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Changes in the protocols for treating patients arriving at ED during Covid-19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300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D8B1E-2780-4E15-94C8-2F56B4721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138618"/>
            <a:ext cx="8045863" cy="737682"/>
          </a:xfrm>
        </p:spPr>
        <p:txBody>
          <a:bodyPr/>
          <a:lstStyle/>
          <a:p>
            <a:r>
              <a:rPr lang="e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n-IN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325E7-5A92-46A9-A758-E2B9B9E72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25922"/>
            <a:ext cx="9720943" cy="926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An in-depth review of literary articles from Google Scholar, Pub Med, Research Gate etc. and Hospital website was conducted to come up with the following themes </a:t>
            </a:r>
          </a:p>
          <a:p>
            <a:pPr marL="0" indent="0">
              <a:lnSpc>
                <a:spcPct val="150000"/>
              </a:lnSpc>
              <a:buNone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0F179F82-4E7E-4486-BDE2-64B50EFF9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69232"/>
              </p:ext>
            </p:extLst>
          </p:nvPr>
        </p:nvGraphicFramePr>
        <p:xfrm>
          <a:off x="1622729" y="2031051"/>
          <a:ext cx="9363075" cy="431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62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F3F9-A1FC-4E34-BDFA-6CBEB86B2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36" y="54317"/>
            <a:ext cx="8675258" cy="652513"/>
          </a:xfrm>
        </p:spPr>
        <p:txBody>
          <a:bodyPr/>
          <a:lstStyle/>
          <a:p>
            <a:r>
              <a:rPr lang="e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9F929-72B3-4837-99EC-2C8620A8F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4" y="566057"/>
            <a:ext cx="10014856" cy="1736269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IN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conduct a comparative analysis of the emergency response time before and during Covid-19 in the Emergency Department of the Multi-Specialty Hospital in Delhi.</a:t>
            </a:r>
          </a:p>
          <a:p>
            <a:pPr marL="0" lv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 objectives are:</a:t>
            </a:r>
            <a:endParaRPr lang="en-IN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2CF2C7B-47AC-4F9F-B94D-94F28113C1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9550075"/>
              </p:ext>
            </p:extLst>
          </p:nvPr>
        </p:nvGraphicFramePr>
        <p:xfrm>
          <a:off x="576944" y="2145848"/>
          <a:ext cx="11386458" cy="471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94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CEAC89F-84E4-4C13-A5E3-3F52B633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126714"/>
            <a:ext cx="8268334" cy="778161"/>
          </a:xfrm>
        </p:spPr>
        <p:txBody>
          <a:bodyPr/>
          <a:lstStyle/>
          <a:p>
            <a:r>
              <a:rPr lang="e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50946D-0E98-4972-BCBE-8C6F099C30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306373"/>
              </p:ext>
            </p:extLst>
          </p:nvPr>
        </p:nvGraphicFramePr>
        <p:xfrm>
          <a:off x="104775" y="1577209"/>
          <a:ext cx="11982449" cy="458126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171307">
                  <a:extLst>
                    <a:ext uri="{9D8B030D-6E8A-4147-A177-3AD203B41FA5}">
                      <a16:colId xmlns:a16="http://schemas.microsoft.com/office/drawing/2014/main" val="57660530"/>
                    </a:ext>
                  </a:extLst>
                </a:gridCol>
                <a:gridCol w="9811142">
                  <a:extLst>
                    <a:ext uri="{9D8B030D-6E8A-4147-A177-3AD203B41FA5}">
                      <a16:colId xmlns:a16="http://schemas.microsoft.com/office/drawing/2014/main" val="30733623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Design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comparative study of secondary data.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7714563"/>
                  </a:ext>
                </a:extLst>
              </a:tr>
              <a:tr h="4133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Setting</a:t>
                      </a:r>
                      <a:endParaRPr lang="en-IN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Venkateshwar Hospital Emergency Department, Dwarka.</a:t>
                      </a:r>
                      <a:endParaRPr lang="en-IN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0992007"/>
                  </a:ext>
                </a:extLst>
              </a:tr>
              <a:tr h="1851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Period</a:t>
                      </a:r>
                      <a:endParaRPr lang="en-IN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Three months (Mar - May 2021).</a:t>
                      </a:r>
                      <a:endParaRPr lang="en-IN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1575218"/>
                  </a:ext>
                </a:extLst>
              </a:tr>
              <a:tr h="7541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Size</a:t>
                      </a:r>
                      <a:endParaRPr lang="en-IN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Size: 126 patient records during the Pre Covid-19</a:t>
                      </a:r>
                    </a:p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Jan - Mar 2020 and during Covid-19 from March - May 2021 were assessed.</a:t>
                      </a:r>
                      <a:endParaRPr lang="en-IN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552851"/>
                  </a:ext>
                </a:extLst>
              </a:tr>
              <a:tr h="53416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Tools:</a:t>
                      </a:r>
                      <a:endParaRPr lang="en-IN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 checklist used to assess the infrastructure and services provided by the staff of the hospital.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sheet was developed to record relevant information from register</a:t>
                      </a:r>
                      <a:r>
                        <a:rPr lang="en-IN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4536474"/>
                  </a:ext>
                </a:extLst>
              </a:tr>
              <a:tr h="141396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Analysis.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Using MS Excel. All parameters in the test tool are tested under the following categories:-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Compliance.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Partial-compliance.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Non-compliance.</a:t>
                      </a:r>
                      <a:endParaRPr lang="en-IN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6096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36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EC0B54-F7A1-4771-8D65-6F6231366BCA}"/>
              </a:ext>
            </a:extLst>
          </p:cNvPr>
          <p:cNvSpPr/>
          <p:nvPr/>
        </p:nvSpPr>
        <p:spPr>
          <a:xfrm>
            <a:off x="337457" y="1295400"/>
            <a:ext cx="6466114" cy="5018314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E2EB2-01B0-4747-BAE7-0AF8B72795B4}"/>
              </a:ext>
            </a:extLst>
          </p:cNvPr>
          <p:cNvSpPr txBox="1"/>
          <p:nvPr/>
        </p:nvSpPr>
        <p:spPr>
          <a:xfrm>
            <a:off x="337457" y="195939"/>
            <a:ext cx="1009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1: Time Frame for Doing and Documenting Initial Assessment</a:t>
            </a:r>
            <a:endParaRPr lang="en-IN" sz="2800" b="1" u="sng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C456E3C-042E-4B46-A116-AE74BBD23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0656" y="1295400"/>
            <a:ext cx="5301343" cy="501831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 of a total of 126 patient files examined, 29-file (23%) showed non-compliance.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urther investigation,97 files (77%) were recorded in a typical 10 minute period.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 (14%) files documented between 10 and 12 minutes.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files (6%) recorded between 12 and 15 minutes.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Remaining files took more than 15 minutes.</a:t>
            </a:r>
          </a:p>
          <a:p>
            <a:pPr marL="0" indent="0">
              <a:buNone/>
            </a:pPr>
            <a:endParaRPr lang="en-IN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D2C60-01E6-454D-87C9-6153EA232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7" y="1295400"/>
            <a:ext cx="6466114" cy="501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77C8-DFBE-433A-B234-E2E47647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0"/>
            <a:ext cx="10134600" cy="850129"/>
          </a:xfrm>
        </p:spPr>
        <p:txBody>
          <a:bodyPr/>
          <a:lstStyle/>
          <a:p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Standard 2: Accurate Documentation of Medication Administered</a:t>
            </a:r>
            <a:endParaRPr lang="en-IN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671E40-32FF-44C4-8DBD-346548E27D68}"/>
              </a:ext>
            </a:extLst>
          </p:cNvPr>
          <p:cNvSpPr/>
          <p:nvPr/>
        </p:nvSpPr>
        <p:spPr>
          <a:xfrm>
            <a:off x="315686" y="1306285"/>
            <a:ext cx="6520542" cy="5018315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0DFC67-939D-4A47-A597-2D195DBD2DA7}"/>
              </a:ext>
            </a:extLst>
          </p:cNvPr>
          <p:cNvSpPr txBox="1"/>
          <p:nvPr/>
        </p:nvSpPr>
        <p:spPr>
          <a:xfrm>
            <a:off x="6836228" y="1286250"/>
            <a:ext cx="53557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a total of 126 patient files examined, it was found that the drug chart of 27 files (22%) showed partial compliance. </a:t>
            </a:r>
          </a:p>
          <a:p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file (1%) showed partial </a:t>
            </a:r>
            <a: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compliance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giving the doctor's name.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files (2%) indicated a partial compliance with the doctor's signature. </a:t>
            </a:r>
          </a:p>
          <a:p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Overall compliance was very good.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05CA93B-519B-46AB-B245-3583405A1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686" y="1306285"/>
            <a:ext cx="6520542" cy="5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7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ED284F-8864-4C8E-9B0D-0906843F7AC6}"/>
              </a:ext>
            </a:extLst>
          </p:cNvPr>
          <p:cNvSpPr/>
          <p:nvPr/>
        </p:nvSpPr>
        <p:spPr>
          <a:xfrm>
            <a:off x="315687" y="1314450"/>
            <a:ext cx="6498770" cy="5018689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B73FF-5463-4F07-8AAB-5EA9FDA67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457" y="1230086"/>
            <a:ext cx="5282294" cy="5103053"/>
          </a:xfrm>
        </p:spPr>
        <p:txBody>
          <a:bodyPr>
            <a:noAutofit/>
          </a:bodyPr>
          <a:lstStyle/>
          <a:p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126 patient files were surveyed, nurses' care system in 17 (14%) records was incorrect and showed non-compliance.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55DD7-3D56-4D01-B2B6-C0B5C382D9DB}"/>
              </a:ext>
            </a:extLst>
          </p:cNvPr>
          <p:cNvSpPr txBox="1"/>
          <p:nvPr/>
        </p:nvSpPr>
        <p:spPr>
          <a:xfrm flipH="1">
            <a:off x="315686" y="261257"/>
            <a:ext cx="10080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3: Documentation of Nursing Plan of Care</a:t>
            </a:r>
            <a:endParaRPr lang="en-IN" sz="28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57FC6-3094-4D56-A7A8-83E3F2BB7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6" y="1314450"/>
            <a:ext cx="6498770" cy="501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7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1427</Words>
  <Application>Microsoft Office PowerPoint</Application>
  <PresentationFormat>Widescreen</PresentationFormat>
  <Paragraphs>137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Times New Roman</vt:lpstr>
      <vt:lpstr>Wingdings</vt:lpstr>
      <vt:lpstr>Wingdings 3</vt:lpstr>
      <vt:lpstr>Ion</vt:lpstr>
      <vt:lpstr>Comparative Analysis : Emergency Response Pre and During Covid-19 Times in Emergency Department of Multi-Specialty Hospital</vt:lpstr>
      <vt:lpstr>Introduction</vt:lpstr>
      <vt:lpstr>Rationale</vt:lpstr>
      <vt:lpstr>Review of Literature</vt:lpstr>
      <vt:lpstr>Objectives</vt:lpstr>
      <vt:lpstr>Methodology</vt:lpstr>
      <vt:lpstr>PowerPoint Presentation</vt:lpstr>
      <vt:lpstr>Standard 2: Accurate Documentation of Medication Administered</vt:lpstr>
      <vt:lpstr>PowerPoint Presentation</vt:lpstr>
      <vt:lpstr>PowerPoint Presentation</vt:lpstr>
      <vt:lpstr>Standard 2: Accurate Documentation of Medication Administered : During Covid</vt:lpstr>
      <vt:lpstr>PowerPoint Presentation</vt:lpstr>
      <vt:lpstr>PowerPoint Presentation</vt:lpstr>
      <vt:lpstr>Conclusion</vt:lpstr>
      <vt:lpstr>Recommendation</vt:lpstr>
      <vt:lpstr>PowerPoint Presentation</vt:lpstr>
      <vt:lpstr>Program Outcomes Slight (Low), Moderate (Medium), Substantial (High)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Surveillance for COVID-19 in India: An exploratory study on performance of states in testing and caseload of COVID-19 (March 25-May 31, 2020)</dc:title>
  <dc:creator/>
  <cp:lastModifiedBy/>
  <cp:revision>3</cp:revision>
  <dcterms:created xsi:type="dcterms:W3CDTF">2020-06-06T11:42:30Z</dcterms:created>
  <dcterms:modified xsi:type="dcterms:W3CDTF">2021-06-14T18:49:37Z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