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3" r:id="rId4"/>
    <p:sldId id="301" r:id="rId5"/>
    <p:sldId id="264" r:id="rId6"/>
    <p:sldId id="265" r:id="rId7"/>
    <p:sldId id="302" r:id="rId8"/>
    <p:sldId id="268" r:id="rId9"/>
    <p:sldId id="259" r:id="rId10"/>
    <p:sldId id="257" r:id="rId11"/>
    <p:sldId id="260" r:id="rId12"/>
    <p:sldId id="261" r:id="rId13"/>
    <p:sldId id="258" r:id="rId14"/>
    <p:sldId id="270" r:id="rId15"/>
    <p:sldId id="267" r:id="rId16"/>
    <p:sldId id="266" r:id="rId17"/>
    <p:sldId id="272" r:id="rId18"/>
    <p:sldId id="280" r:id="rId19"/>
    <p:sldId id="273" r:id="rId20"/>
    <p:sldId id="290" r:id="rId21"/>
    <p:sldId id="289" r:id="rId22"/>
    <p:sldId id="294" r:id="rId23"/>
    <p:sldId id="291" r:id="rId24"/>
    <p:sldId id="292" r:id="rId25"/>
    <p:sldId id="293" r:id="rId26"/>
    <p:sldId id="287" r:id="rId27"/>
    <p:sldId id="288" r:id="rId28"/>
    <p:sldId id="286" r:id="rId29"/>
    <p:sldId id="282" r:id="rId30"/>
    <p:sldId id="283" r:id="rId31"/>
    <p:sldId id="284" r:id="rId32"/>
    <p:sldId id="285" r:id="rId33"/>
    <p:sldId id="295" r:id="rId34"/>
    <p:sldId id="298" r:id="rId35"/>
    <p:sldId id="297" r:id="rId36"/>
    <p:sldId id="299" r:id="rId37"/>
    <p:sldId id="303" r:id="rId38"/>
    <p:sldId id="29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kanksha popli" initials="a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akan\Downloads\medical%20reconciliation%20tool.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aakan\Downloads\medical%20reconciliation%20tool.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aakan\Downloads\medical%20reconciliation%20tool.xlsx" TargetMode="Externa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C:\Users\aakan\Downloads\medical%20reconciliation%20tool.xlsx" TargetMode="Externa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C:\Users\aakan\Downloads\medical%20reconciliation%20tool.xlsx" TargetMode="Externa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oleObject" Target="file:///C:\Users\aakan\Downloads\medical%20reconciliation%20tool.xlsx" TargetMode="External"/></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file:///C:\Users\aakan\Downloads\medical%20reconciliation%20tool.xlsx" TargetMode="External"/></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oleObject" Target="file:///C:\Users\aakan\Downloads\medical%20reconciliation%20tool.xlsx" TargetMode="External"/></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oleObject" Target="file:///C:\Users\aakan\Downloads\medical%20reconciliation%20tool.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akan\Downloads\medical%20reconciliation%20tool.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aakan\Downloads\medical%20reconciliation%20tool.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aakan\Downloads\medical%20reconciliation%20tool.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aakan\Downloads\medical%20reconciliation%20tool.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aakan\Downloads\medical%20reconciliation%20tool.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aakan\Downloads\medical%20reconciliation%20tool.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aakan\Downloads\medical%20reconciliation%20tool.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aakan\Downloads\medical%20reconciliation%20too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p>
      </c:txPr>
    </c:title>
    <c:autoTitleDeleted val="0"/>
    <c:plotArea>
      <c:layout/>
      <c:barChart>
        <c:barDir val="col"/>
        <c:grouping val="clustered"/>
        <c:varyColors val="0"/>
        <c:ser>
          <c:idx val="0"/>
          <c:order val="0"/>
          <c:tx>
            <c:strRef>
              <c:f>'[medical reconciliation tool.xlsx]ADMISSION AUDIT TOOL '!$AC$7</c:f>
              <c:strCache>
                <c:ptCount val="1"/>
                <c:pt idx="0">
                  <c:v>MEDICAL RECONCILIATION DONE AT THE TIME OF ADMISSION (YES/NO)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'[medical reconciliation tool.xlsx]ADMISSION AUDIT TOOL '!$AD$6:$AE$6</c:f>
              <c:strCache>
                <c:ptCount val="2"/>
                <c:pt idx="0">
                  <c:v>TOTAL YES</c:v>
                </c:pt>
                <c:pt idx="1">
                  <c:v>TOTAL NO</c:v>
                </c:pt>
              </c:strCache>
            </c:strRef>
          </c:cat>
          <c:val>
            <c:numRef>
              <c:f>'[medical reconciliation tool.xlsx]ADMISSION AUDIT TOOL '!$AD$7:$AE$7</c:f>
              <c:numCache>
                <c:formatCode>General</c:formatCode>
                <c:ptCount val="2"/>
                <c:pt idx="0">
                  <c:v>12</c:v>
                </c:pt>
                <c:pt idx="1">
                  <c:v>13</c:v>
                </c:pt>
              </c:numCache>
            </c:numRef>
          </c:val>
        </c:ser>
        <c:dLbls>
          <c:showLegendKey val="0"/>
          <c:showVal val="1"/>
          <c:showCatName val="0"/>
          <c:showSerName val="0"/>
          <c:showPercent val="0"/>
          <c:showBubbleSize val="0"/>
        </c:dLbls>
        <c:gapWidth val="100"/>
        <c:overlap val="-24"/>
        <c:axId val="26652496"/>
        <c:axId val="77951296"/>
      </c:barChart>
      <c:catAx>
        <c:axId val="26652496"/>
        <c:scaling>
          <c:orientation val="minMax"/>
        </c:scaling>
        <c:delete val="0"/>
        <c:axPos val="b"/>
        <c:numFmt formatCode="General" sourceLinked="0"/>
        <c:majorTickMark val="out"/>
        <c:minorTickMark val="none"/>
        <c:tickLblPos val="nextTo"/>
        <c:spPr>
          <a:noFill/>
          <a:ln w="12700" cap="flat" cmpd="sng" algn="ctr">
            <a:solidFill>
              <a:schemeClr val="lt1">
                <a:lumMod val="95000"/>
                <a:alpha val="54000"/>
              </a:schemeClr>
            </a:solidFill>
            <a:round/>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77951296"/>
        <c:crosses val="autoZero"/>
        <c:auto val="1"/>
        <c:lblAlgn val="ctr"/>
        <c:lblOffset val="100"/>
        <c:noMultiLvlLbl val="0"/>
      </c:catAx>
      <c:valAx>
        <c:axId val="77951296"/>
        <c:scaling>
          <c:orientation val="minMax"/>
          <c:max val="25"/>
          <c:min val="0"/>
        </c:scaling>
        <c:delete val="0"/>
        <c:axPos val="l"/>
        <c:majorGridlines>
          <c:spPr>
            <a:ln w="9525" cap="flat" cmpd="sng" algn="ctr">
              <a:solidFill>
                <a:schemeClr val="lt1">
                  <a:lumMod val="95000"/>
                  <a:alpha val="10000"/>
                </a:schemeClr>
              </a:solidFill>
              <a:round/>
            </a:ln>
            <a:effectLst/>
          </c:spPr>
        </c:majorGridlines>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2665249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en-US"/>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13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DOCUMENTED (YES/NO)</a:t>
            </a:r>
            <a:endParaRPr lang="en-IN"/>
          </a:p>
        </c:rich>
      </c:tx>
      <c:layout/>
      <c:overlay val="0"/>
      <c:spPr>
        <a:noFill/>
        <a:ln>
          <a:noFill/>
        </a:ln>
        <a:effectLst/>
      </c:sp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lt1">
                        <a:lumMod val="8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'[medical reconciliation tool.xlsx]unit transfer'!$AD$6:$AE$6</c:f>
              <c:strCache>
                <c:ptCount val="2"/>
                <c:pt idx="0">
                  <c:v>TOTAL YES</c:v>
                </c:pt>
                <c:pt idx="1">
                  <c:v>TOTAL NO</c:v>
                </c:pt>
              </c:strCache>
            </c:strRef>
          </c:cat>
          <c:val>
            <c:numRef>
              <c:f>'[medical reconciliation tool.xlsx]unit transfer'!$AD$8:$AE$8</c:f>
              <c:numCache>
                <c:formatCode>General</c:formatCode>
                <c:ptCount val="2"/>
                <c:pt idx="0">
                  <c:v>19</c:v>
                </c:pt>
                <c:pt idx="1">
                  <c:v>6</c:v>
                </c:pt>
              </c:numCache>
            </c:numRef>
          </c:val>
        </c:ser>
        <c:dLbls>
          <c:showLegendKey val="0"/>
          <c:showVal val="1"/>
          <c:showCatName val="0"/>
          <c:showSerName val="0"/>
          <c:showPercent val="0"/>
          <c:showBubbleSize val="0"/>
        </c:dLbls>
        <c:gapWidth val="100"/>
        <c:overlap val="-24"/>
        <c:axId val="158255285"/>
        <c:axId val="711180415"/>
      </c:barChart>
      <c:catAx>
        <c:axId val="158255285"/>
        <c:scaling>
          <c:orientation val="minMax"/>
        </c:scaling>
        <c:delete val="0"/>
        <c:axPos val="b"/>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en-US" sz="1195" b="0" i="0" u="none" strike="noStrike" kern="1200" baseline="0">
                <a:solidFill>
                  <a:schemeClr val="lt1">
                    <a:lumMod val="85000"/>
                  </a:schemeClr>
                </a:solidFill>
                <a:latin typeface="+mn-lt"/>
                <a:ea typeface="+mn-ea"/>
                <a:cs typeface="+mn-cs"/>
              </a:defRPr>
            </a:pPr>
          </a:p>
        </c:txPr>
        <c:crossAx val="711180415"/>
        <c:crosses val="autoZero"/>
        <c:auto val="1"/>
        <c:lblAlgn val="ctr"/>
        <c:lblOffset val="100"/>
        <c:noMultiLvlLbl val="0"/>
      </c:catAx>
      <c:valAx>
        <c:axId val="711180415"/>
        <c:scaling>
          <c:orientation val="minMax"/>
          <c:max val="25"/>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lt1">
                    <a:lumMod val="85000"/>
                  </a:schemeClr>
                </a:solidFill>
                <a:latin typeface="+mn-lt"/>
                <a:ea typeface="+mn-ea"/>
                <a:cs typeface="+mn-cs"/>
              </a:defRPr>
            </a:pPr>
          </a:p>
        </c:txPr>
        <c:crossAx val="158255285"/>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en-US"/>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3143044619423"/>
          <c:y val="0.0233491399656841"/>
        </c:manualLayout>
      </c:layout>
      <c:overlay val="0"/>
      <c:spPr>
        <a:noFill/>
        <a:ln>
          <a:noFill/>
        </a:ln>
        <a:effectLst/>
      </c:spPr>
      <c:txPr>
        <a:bodyPr rot="0" spcFirstLastPara="1" vertOverflow="ellipsis" vert="horz" wrap="square" anchor="ctr" anchorCtr="1"/>
        <a:lstStyle/>
        <a:p>
          <a:pPr>
            <a:defRPr lang="en-US" sz="2200" b="1" i="0" u="none" strike="noStrike" kern="1200" baseline="0">
              <a:solidFill>
                <a:schemeClr val="dk1">
                  <a:lumMod val="75000"/>
                  <a:lumOff val="25000"/>
                </a:schemeClr>
              </a:solidFill>
              <a:latin typeface="+mn-lt"/>
              <a:ea typeface="+mn-ea"/>
              <a:cs typeface="+mn-cs"/>
            </a:defRPr>
          </a:pPr>
        </a:p>
      </c:txPr>
    </c:title>
    <c:autoTitleDeleted val="0"/>
    <c:plotArea>
      <c:layout/>
      <c:pieChart>
        <c:varyColors val="1"/>
        <c:ser>
          <c:idx val="0"/>
          <c:order val="0"/>
          <c:tx>
            <c:strRef>
              <c:f>'[medical reconciliation tool.xlsx]Sheet3'!$A$2</c:f>
              <c:strCache>
                <c:ptCount val="1"/>
                <c:pt idx="0">
                  <c:v>MEDICAL RECONCILIATION AT UNIT TRANSFER (YES/NO)</c:v>
                </c:pt>
              </c:strCache>
            </c:strRef>
          </c:tx>
          <c:spPr/>
          <c:explosion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330" b="1" i="0" u="none" strike="noStrike" kern="1200" baseline="0">
                    <a:solidFill>
                      <a:schemeClr val="lt1"/>
                    </a:solidFill>
                    <a:latin typeface="+mn-lt"/>
                    <a:ea typeface="+mn-ea"/>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'[medical reconciliation tool.xlsx]Sheet3'!$B$1:$C$1</c:f>
              <c:strCache>
                <c:ptCount val="2"/>
                <c:pt idx="0">
                  <c:v>TOTAL YES</c:v>
                </c:pt>
                <c:pt idx="1">
                  <c:v>TOTAL NO</c:v>
                </c:pt>
              </c:strCache>
            </c:strRef>
          </c:cat>
          <c:val>
            <c:numRef>
              <c:f>'[medical reconciliation tool.xlsx]Sheet3'!$B$2:$C$2</c:f>
              <c:numCache>
                <c:formatCode>General</c:formatCode>
                <c:ptCount val="2"/>
                <c:pt idx="0">
                  <c:v>19</c:v>
                </c:pt>
                <c:pt idx="1">
                  <c:v>6</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en-US" sz="1195" b="0" i="0" u="none" strike="noStrike" kern="1200" baseline="0">
              <a:solidFill>
                <a:schemeClr val="dk1">
                  <a:lumMod val="75000"/>
                  <a:lumOff val="25000"/>
                </a:schemeClr>
              </a:solidFill>
              <a:latin typeface="+mn-lt"/>
              <a:ea typeface="+mn-ea"/>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en-US"/>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en-US" sz="1800" b="1" i="0" u="none" strike="noStrike" kern="1200" baseline="0">
              <a:solidFill>
                <a:schemeClr val="dk1">
                  <a:lumMod val="75000"/>
                  <a:lumOff val="25000"/>
                </a:schemeClr>
              </a:solidFill>
              <a:latin typeface="+mn-lt"/>
              <a:ea typeface="+mn-ea"/>
              <a:cs typeface="+mn-cs"/>
            </a:defRPr>
          </a:pPr>
        </a:p>
      </c:txPr>
    </c:title>
    <c:autoTitleDeleted val="0"/>
    <c:plotArea>
      <c:layout/>
      <c:pieChart>
        <c:varyColors val="1"/>
        <c:ser>
          <c:idx val="0"/>
          <c:order val="0"/>
          <c:tx>
            <c:strRef>
              <c:f>'[medical reconciliation tool.xlsx]Sheet3'!$A$3</c:f>
              <c:strCache>
                <c:ptCount val="1"/>
                <c:pt idx="0">
                  <c:v>DOCUMENTED (YES/NO)</c:v>
                </c:pt>
              </c:strCache>
            </c:strRef>
          </c:tx>
          <c:spPr/>
          <c:explosion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0" vertOverflow="ellipsis" vert="horz" wrap="square" lIns="38100" tIns="19050" rIns="38100" bIns="19050" anchor="ctr" anchorCtr="1"/>
              <a:lstStyle/>
              <a:p>
                <a:pPr>
                  <a:defRPr lang="en-US" sz="1000" b="1" i="0" u="none" strike="noStrike" kern="1200" baseline="0">
                    <a:solidFill>
                      <a:schemeClr val="lt1"/>
                    </a:solidFill>
                    <a:latin typeface="+mn-lt"/>
                    <a:ea typeface="+mn-ea"/>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'[medical reconciliation tool.xlsx]Sheet3'!$B$2:$C$2</c:f>
              <c:strCache>
                <c:ptCount val="2"/>
                <c:pt idx="0">
                  <c:v>TOTAL YES</c:v>
                </c:pt>
                <c:pt idx="1">
                  <c:v>TOTAL NO</c:v>
                </c:pt>
              </c:strCache>
            </c:strRef>
          </c:cat>
          <c:val>
            <c:numRef>
              <c:f>'[medical reconciliation tool.xlsx]Sheet3'!$B$3:$C$3</c:f>
              <c:numCache>
                <c:formatCode>General</c:formatCode>
                <c:ptCount val="2"/>
                <c:pt idx="0">
                  <c:v>19</c:v>
                </c:pt>
                <c:pt idx="1">
                  <c:v>6</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0"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a:effectLst/>
  </c:spPr>
  <c:txPr>
    <a:bodyPr/>
    <a:lstStyle/>
    <a:p>
      <a:pPr>
        <a:defRPr lang="en-US"/>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ltLang="en-US" sz="1200" dirty="0"/>
              <a:t>Medical reconciliation done at</a:t>
            </a:r>
            <a:r>
              <a:rPr lang="en-IN" altLang="en-US" sz="1200" baseline="0" dirty="0"/>
              <a:t> the time of discharge</a:t>
            </a:r>
            <a:endParaRPr lang="en-IN" altLang="en-US" sz="1200" dirty="0"/>
          </a:p>
        </c:rich>
      </c:tx>
      <c:layout/>
      <c:overlay val="0"/>
      <c:spPr>
        <a:noFill/>
        <a:ln>
          <a:noFill/>
        </a:ln>
        <a:effectLst/>
      </c:spPr>
    </c:title>
    <c:autoTitleDeleted val="0"/>
    <c:plotArea>
      <c:layout/>
      <c:barChart>
        <c:barDir val="col"/>
        <c:grouping val="clustered"/>
        <c:varyColors val="0"/>
        <c:ser>
          <c:idx val="0"/>
          <c:order val="0"/>
          <c:tx>
            <c:strRef>
              <c:f>'[medical reconciliation tool.xlsx]Sheet2'!$B$1</c:f>
              <c:strCache>
                <c:ptCount val="1"/>
                <c:pt idx="0">
                  <c:v>YES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'[medical reconciliation tool.xlsx]Sheet2'!$A$2:$A$5</c:f>
              <c:strCache>
                <c:ptCount val="4"/>
                <c:pt idx="0">
                  <c:v>MEDICAL RECONSILIATION AT THE TIME OF DISCHARGE (YES/NO)</c:v>
                </c:pt>
                <c:pt idx="1">
                  <c:v>MEDICAL RECONSILIATION DONE IN PROGRESS NOTES</c:v>
                </c:pt>
                <c:pt idx="2">
                  <c:v>MEDICAL RECONSILIATION DONE FROM MAR SHEET</c:v>
                </c:pt>
                <c:pt idx="3">
                  <c:v>VERIFIED BY DOCTOR</c:v>
                </c:pt>
              </c:strCache>
            </c:strRef>
          </c:cat>
          <c:val>
            <c:numRef>
              <c:f>'[medical reconciliation tool.xlsx]Sheet2'!$B$2:$B$5</c:f>
              <c:numCache>
                <c:formatCode>General</c:formatCode>
                <c:ptCount val="4"/>
                <c:pt idx="0">
                  <c:v>5</c:v>
                </c:pt>
                <c:pt idx="1">
                  <c:v>5</c:v>
                </c:pt>
                <c:pt idx="2">
                  <c:v>24</c:v>
                </c:pt>
                <c:pt idx="3">
                  <c:v>21</c:v>
                </c:pt>
              </c:numCache>
            </c:numRef>
          </c:val>
        </c:ser>
        <c:ser>
          <c:idx val="1"/>
          <c:order val="1"/>
          <c:tx>
            <c:strRef>
              <c:f>'[medical reconciliation tool.xlsx]Sheet2'!$C$1</c:f>
              <c:strCache>
                <c:ptCount val="1"/>
                <c:pt idx="0">
                  <c:v>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'[medical reconciliation tool.xlsx]Sheet2'!$A$2:$A$5</c:f>
              <c:strCache>
                <c:ptCount val="4"/>
                <c:pt idx="0">
                  <c:v>MEDICAL RECONSILIATION AT THE TIME OF DISCHARGE (YES/NO)</c:v>
                </c:pt>
                <c:pt idx="1">
                  <c:v>MEDICAL RECONSILIATION DONE IN PROGRESS NOTES</c:v>
                </c:pt>
                <c:pt idx="2">
                  <c:v>MEDICAL RECONSILIATION DONE FROM MAR SHEET</c:v>
                </c:pt>
                <c:pt idx="3">
                  <c:v>VERIFIED BY DOCTOR</c:v>
                </c:pt>
              </c:strCache>
            </c:strRef>
          </c:cat>
          <c:val>
            <c:numRef>
              <c:f>'[medical reconciliation tool.xlsx]Sheet2'!$C$2:$C$5</c:f>
              <c:numCache>
                <c:formatCode>General</c:formatCode>
                <c:ptCount val="4"/>
                <c:pt idx="0">
                  <c:v>20</c:v>
                </c:pt>
                <c:pt idx="1">
                  <c:v>20</c:v>
                </c:pt>
                <c:pt idx="2">
                  <c:v>1</c:v>
                </c:pt>
                <c:pt idx="3">
                  <c:v>4</c:v>
                </c:pt>
              </c:numCache>
            </c:numRef>
          </c:val>
        </c:ser>
        <c:dLbls>
          <c:showLegendKey val="0"/>
          <c:showVal val="1"/>
          <c:showCatName val="0"/>
          <c:showSerName val="0"/>
          <c:showPercent val="0"/>
          <c:showBubbleSize val="0"/>
        </c:dLbls>
        <c:gapWidth val="100"/>
        <c:overlap val="-24"/>
        <c:axId val="990303441"/>
        <c:axId val="564145211"/>
      </c:barChart>
      <c:catAx>
        <c:axId val="990303441"/>
        <c:scaling>
          <c:orientation val="minMax"/>
        </c:scaling>
        <c:delete val="0"/>
        <c:axPos val="b"/>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564145211"/>
        <c:crosses val="autoZero"/>
        <c:auto val="1"/>
        <c:lblAlgn val="ctr"/>
        <c:lblOffset val="100"/>
        <c:noMultiLvlLbl val="0"/>
      </c:catAx>
      <c:valAx>
        <c:axId val="564145211"/>
        <c:scaling>
          <c:orientation val="minMax"/>
          <c:max val="25"/>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990303441"/>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en-US"/>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800" b="1" i="0" u="none" strike="noStrike" kern="1200" baseline="0">
                <a:solidFill>
                  <a:schemeClr val="dk1">
                    <a:lumMod val="75000"/>
                    <a:lumOff val="25000"/>
                  </a:schemeClr>
                </a:solidFill>
                <a:latin typeface="+mn-lt"/>
                <a:ea typeface="+mn-ea"/>
                <a:cs typeface="+mn-cs"/>
              </a:defRPr>
            </a:pPr>
            <a:r>
              <a:rPr lang="en-US"/>
              <a:t>MEDICAL RECON</a:t>
            </a:r>
            <a:r>
              <a:rPr lang="en-US" altLang="en-US"/>
              <a:t>C</a:t>
            </a:r>
            <a:r>
              <a:rPr lang="en-US"/>
              <a:t>ILIATION AT THE TIME OF DISCHARGE (YES/NO)</a:t>
            </a:r>
            <a:endParaRPr lang="en-US"/>
          </a:p>
        </c:rich>
      </c:tx>
      <c:layout/>
      <c:overlay val="0"/>
      <c:spPr>
        <a:noFill/>
        <a:ln>
          <a:noFill/>
        </a:ln>
        <a:effectLst/>
      </c:spPr>
    </c:title>
    <c:autoTitleDeleted val="0"/>
    <c:plotArea>
      <c:layout/>
      <c:pieChart>
        <c:varyColors val="1"/>
        <c:ser>
          <c:idx val="0"/>
          <c:order val="0"/>
          <c:tx>
            <c:strRef>
              <c:f>'[medical reconciliation tool.xlsx]Sheet2'!$A$2</c:f>
              <c:strCache>
                <c:ptCount val="1"/>
                <c:pt idx="0">
                  <c:v>MEDICAL RECONSILIATION AT THE TIME OF DISCHARGE (YES/NO)</c:v>
                </c:pt>
              </c:strCache>
            </c:strRef>
          </c:tx>
          <c:spPr/>
          <c:explosion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0" vertOverflow="ellipsis" vert="horz" wrap="square" lIns="38100" tIns="19050" rIns="38100" bIns="19050" anchor="ctr" anchorCtr="1"/>
              <a:lstStyle/>
              <a:p>
                <a:pPr>
                  <a:defRPr lang="en-US" sz="1000" b="1" i="0" u="none" strike="noStrike" kern="1200" baseline="0">
                    <a:solidFill>
                      <a:schemeClr val="lt1"/>
                    </a:solidFill>
                    <a:latin typeface="+mn-lt"/>
                    <a:ea typeface="+mn-ea"/>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'[medical reconciliation tool.xlsx]Sheet2'!$B$1:$C$1</c:f>
              <c:strCache>
                <c:ptCount val="2"/>
                <c:pt idx="0">
                  <c:v>YES</c:v>
                </c:pt>
                <c:pt idx="1">
                  <c:v>NO</c:v>
                </c:pt>
              </c:strCache>
            </c:strRef>
          </c:cat>
          <c:val>
            <c:numRef>
              <c:f>'[medical reconciliation tool.xlsx]Sheet2'!$B$2:$C$2</c:f>
              <c:numCache>
                <c:formatCode>General</c:formatCode>
                <c:ptCount val="2"/>
                <c:pt idx="0">
                  <c:v>5</c:v>
                </c:pt>
                <c:pt idx="1">
                  <c:v>20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0"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a:effectLst/>
  </c:spPr>
  <c:txPr>
    <a:bodyPr/>
    <a:lstStyle/>
    <a:p>
      <a:pPr>
        <a:defRPr lang="en-US"/>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800" b="1" i="0" u="none" strike="noStrike" kern="1200" baseline="0">
                <a:solidFill>
                  <a:schemeClr val="dk1">
                    <a:lumMod val="75000"/>
                    <a:lumOff val="25000"/>
                  </a:schemeClr>
                </a:solidFill>
                <a:latin typeface="+mn-lt"/>
                <a:ea typeface="+mn-ea"/>
                <a:cs typeface="+mn-cs"/>
              </a:defRPr>
            </a:pPr>
            <a:r>
              <a:rPr lang="en-US"/>
              <a:t>MEDICAL RECON</a:t>
            </a:r>
            <a:r>
              <a:rPr lang="en-US" altLang="en-US"/>
              <a:t>C</a:t>
            </a:r>
            <a:r>
              <a:rPr lang="en-US"/>
              <a:t>ILIATION DONE IN PROGRESS NOTES</a:t>
            </a:r>
            <a:endParaRPr lang="en-US"/>
          </a:p>
        </c:rich>
      </c:tx>
      <c:layout/>
      <c:overlay val="0"/>
      <c:spPr>
        <a:noFill/>
        <a:ln>
          <a:noFill/>
        </a:ln>
        <a:effectLst/>
      </c:spPr>
    </c:title>
    <c:autoTitleDeleted val="0"/>
    <c:plotArea>
      <c:layout/>
      <c:pieChart>
        <c:varyColors val="1"/>
        <c:ser>
          <c:idx val="0"/>
          <c:order val="0"/>
          <c:tx>
            <c:strRef>
              <c:f>'[medical reconciliation tool.xlsx]Sheet2'!$A$12</c:f>
              <c:strCache>
                <c:ptCount val="1"/>
                <c:pt idx="0">
                  <c:v>MEDICAL RECONSILIATION DONE IN PROGRESS NOTES</c:v>
                </c:pt>
              </c:strCache>
            </c:strRef>
          </c:tx>
          <c:spPr/>
          <c:explosion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0" vertOverflow="ellipsis" vert="horz" wrap="square" lIns="38100" tIns="19050" rIns="38100" bIns="19050" anchor="ctr" anchorCtr="1"/>
              <a:lstStyle/>
              <a:p>
                <a:pPr>
                  <a:defRPr lang="en-US" sz="1000" b="1" i="0" u="none" strike="noStrike" kern="1200" baseline="0">
                    <a:solidFill>
                      <a:schemeClr val="lt1"/>
                    </a:solidFill>
                    <a:latin typeface="+mn-lt"/>
                    <a:ea typeface="+mn-ea"/>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'[medical reconciliation tool.xlsx]Sheet2'!$B$11:$C$11</c:f>
              <c:strCache>
                <c:ptCount val="2"/>
                <c:pt idx="0">
                  <c:v>YES</c:v>
                </c:pt>
                <c:pt idx="1">
                  <c:v>NO</c:v>
                </c:pt>
              </c:strCache>
            </c:strRef>
          </c:cat>
          <c:val>
            <c:numRef>
              <c:f>'[medical reconciliation tool.xlsx]Sheet2'!$B$12:$C$12</c:f>
              <c:numCache>
                <c:formatCode>General</c:formatCode>
                <c:ptCount val="2"/>
                <c:pt idx="0">
                  <c:v>5</c:v>
                </c:pt>
                <c:pt idx="1">
                  <c:v>20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0"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a:effectLst/>
  </c:spPr>
  <c:txPr>
    <a:bodyPr/>
    <a:lstStyle/>
    <a:p>
      <a:pPr>
        <a:defRPr lang="en-US"/>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800" b="1" i="0" u="none" strike="noStrike" kern="1200" baseline="0">
                <a:solidFill>
                  <a:schemeClr val="dk1">
                    <a:lumMod val="75000"/>
                    <a:lumOff val="25000"/>
                  </a:schemeClr>
                </a:solidFill>
                <a:latin typeface="+mn-lt"/>
                <a:ea typeface="+mn-ea"/>
                <a:cs typeface="+mn-cs"/>
              </a:defRPr>
            </a:pPr>
            <a:r>
              <a:rPr lang="en-US"/>
              <a:t>MEDICAL RECON</a:t>
            </a:r>
            <a:r>
              <a:rPr lang="en-US" altLang="en-US"/>
              <a:t>C</a:t>
            </a:r>
            <a:r>
              <a:rPr lang="en-US"/>
              <a:t>ILIATION DONE FROM MAR SHEET</a:t>
            </a:r>
            <a:endParaRPr lang="en-US"/>
          </a:p>
        </c:rich>
      </c:tx>
      <c:layout/>
      <c:overlay val="0"/>
      <c:spPr>
        <a:noFill/>
        <a:ln>
          <a:noFill/>
        </a:ln>
        <a:effectLst/>
      </c:spPr>
    </c:title>
    <c:autoTitleDeleted val="0"/>
    <c:plotArea>
      <c:layout/>
      <c:pieChart>
        <c:varyColors val="1"/>
        <c:ser>
          <c:idx val="0"/>
          <c:order val="0"/>
          <c:tx>
            <c:strRef>
              <c:f>'[medical reconciliation tool.xlsx]Sheet2'!$A$17</c:f>
              <c:strCache>
                <c:ptCount val="1"/>
                <c:pt idx="0">
                  <c:v>MEDICAL RECONSILIATION DONE FROM MAR SHEET</c:v>
                </c:pt>
              </c:strCache>
            </c:strRef>
          </c:tx>
          <c:spPr/>
          <c:explosion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0" vertOverflow="ellipsis" vert="horz" wrap="square" lIns="38100" tIns="19050" rIns="38100" bIns="19050" anchor="ctr" anchorCtr="1"/>
              <a:lstStyle/>
              <a:p>
                <a:pPr>
                  <a:defRPr lang="en-US" sz="1000" b="1" i="0" u="none" strike="noStrike" kern="1200" baseline="0">
                    <a:solidFill>
                      <a:schemeClr val="lt1"/>
                    </a:solidFill>
                    <a:latin typeface="+mn-lt"/>
                    <a:ea typeface="+mn-ea"/>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'[medical reconciliation tool.xlsx]Sheet2'!$B$16:$C$16</c:f>
              <c:strCache>
                <c:ptCount val="2"/>
                <c:pt idx="0">
                  <c:v>YES</c:v>
                </c:pt>
                <c:pt idx="1">
                  <c:v>NO</c:v>
                </c:pt>
              </c:strCache>
            </c:strRef>
          </c:cat>
          <c:val>
            <c:numRef>
              <c:f>'[medical reconciliation tool.xlsx]Sheet2'!$B$17:$C$17</c:f>
              <c:numCache>
                <c:formatCode>General</c:formatCode>
                <c:ptCount val="2"/>
                <c:pt idx="0">
                  <c:v>24</c:v>
                </c:pt>
                <c:pt idx="1">
                  <c:v>1</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0"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a:effectLst/>
  </c:spPr>
  <c:txPr>
    <a:bodyPr/>
    <a:lstStyle/>
    <a:p>
      <a:pPr>
        <a:defRPr lang="en-US"/>
      </a:pP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en-US" sz="1800" b="1" i="0" u="none" strike="noStrike" kern="1200" baseline="0">
              <a:solidFill>
                <a:schemeClr val="dk1">
                  <a:lumMod val="75000"/>
                  <a:lumOff val="25000"/>
                </a:schemeClr>
              </a:solidFill>
              <a:latin typeface="+mn-lt"/>
              <a:ea typeface="+mn-ea"/>
              <a:cs typeface="+mn-cs"/>
            </a:defRPr>
          </a:pPr>
        </a:p>
      </c:txPr>
    </c:title>
    <c:autoTitleDeleted val="0"/>
    <c:plotArea>
      <c:layout/>
      <c:pieChart>
        <c:varyColors val="1"/>
        <c:ser>
          <c:idx val="0"/>
          <c:order val="0"/>
          <c:tx>
            <c:strRef>
              <c:f>'[medical reconciliation tool.xlsx]Sheet2'!$A$14</c:f>
              <c:strCache>
                <c:ptCount val="1"/>
                <c:pt idx="0">
                  <c:v>VERIFIED BY DOCTOR</c:v>
                </c:pt>
              </c:strCache>
            </c:strRef>
          </c:tx>
          <c:spPr/>
          <c:explosion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0" vertOverflow="ellipsis" vert="horz" wrap="square" lIns="38100" tIns="19050" rIns="38100" bIns="19050" anchor="ctr" anchorCtr="1"/>
              <a:lstStyle/>
              <a:p>
                <a:pPr>
                  <a:defRPr lang="en-US" sz="1000" b="1" i="0" u="none" strike="noStrike" kern="1200" baseline="0">
                    <a:solidFill>
                      <a:schemeClr val="lt1"/>
                    </a:solidFill>
                    <a:latin typeface="+mn-lt"/>
                    <a:ea typeface="+mn-ea"/>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'[medical reconciliation tool.xlsx]Sheet2'!$B$13:$C$13</c:f>
              <c:strCache>
                <c:ptCount val="2"/>
                <c:pt idx="0">
                  <c:v>YES</c:v>
                </c:pt>
                <c:pt idx="1">
                  <c:v>NO</c:v>
                </c:pt>
              </c:strCache>
            </c:strRef>
          </c:cat>
          <c:val>
            <c:numRef>
              <c:f>'[medical reconciliation tool.xlsx]Sheet2'!$B$14:$C$14</c:f>
              <c:numCache>
                <c:formatCode>General</c:formatCode>
                <c:ptCount val="2"/>
                <c:pt idx="0">
                  <c:v>21</c:v>
                </c:pt>
                <c:pt idx="1">
                  <c:v>4</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0"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MEDICAL RECONCILIATION DONE IN MAR SHEET (YES/NO)  </a:t>
            </a:r>
            <a:endParaRPr lang="en-US"/>
          </a:p>
        </c:rich>
      </c:tx>
      <c:layout/>
      <c:overlay val="0"/>
      <c:spPr>
        <a:noFill/>
        <a:ln>
          <a:noFill/>
        </a:ln>
        <a:effectLst/>
      </c:sp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'[medical reconciliation tool.xlsx]ADMISSION AUDIT TOOL '!$AD$6:$AE$6</c:f>
              <c:strCache>
                <c:ptCount val="2"/>
                <c:pt idx="0">
                  <c:v>TOTAL YES</c:v>
                </c:pt>
                <c:pt idx="1">
                  <c:v>TOTAL NO</c:v>
                </c:pt>
              </c:strCache>
            </c:strRef>
          </c:cat>
          <c:val>
            <c:numRef>
              <c:f>'[medical reconciliation tool.xlsx]ADMISSION AUDIT TOOL '!$AD$9:$AE$9</c:f>
              <c:numCache>
                <c:formatCode>General</c:formatCode>
                <c:ptCount val="2"/>
                <c:pt idx="0">
                  <c:v>8</c:v>
                </c:pt>
                <c:pt idx="1">
                  <c:v>16</c:v>
                </c:pt>
              </c:numCache>
            </c:numRef>
          </c:val>
        </c:ser>
        <c:dLbls>
          <c:showLegendKey val="0"/>
          <c:showVal val="1"/>
          <c:showCatName val="0"/>
          <c:showSerName val="0"/>
          <c:showPercent val="0"/>
          <c:showBubbleSize val="0"/>
        </c:dLbls>
        <c:gapWidth val="100"/>
        <c:overlap val="-24"/>
        <c:axId val="703296986"/>
        <c:axId val="381666631"/>
      </c:barChart>
      <c:catAx>
        <c:axId val="703296986"/>
        <c:scaling>
          <c:orientation val="minMax"/>
        </c:scaling>
        <c:delete val="0"/>
        <c:axPos val="b"/>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381666631"/>
        <c:crosses val="autoZero"/>
        <c:auto val="1"/>
        <c:lblAlgn val="ctr"/>
        <c:lblOffset val="100"/>
        <c:noMultiLvlLbl val="0"/>
      </c:catAx>
      <c:valAx>
        <c:axId val="381666631"/>
        <c:scaling>
          <c:orientation val="minMax"/>
          <c:max val="25"/>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70329698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en-US"/>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2200" b="1" i="0" u="none" strike="noStrike" kern="1200" baseline="0">
              <a:solidFill>
                <a:schemeClr val="dk1">
                  <a:lumMod val="65000"/>
                  <a:lumOff val="35000"/>
                </a:schemeClr>
              </a:solidFill>
              <a:latin typeface="+mn-lt"/>
              <a:ea typeface="+mn-ea"/>
              <a:cs typeface="+mn-cs"/>
            </a:defRPr>
          </a:pPr>
        </a:p>
      </c:txPr>
    </c:title>
    <c:autoTitleDeleted val="0"/>
    <c:plotArea>
      <c:layout/>
      <c:pieChart>
        <c:varyColors val="1"/>
        <c:ser>
          <c:idx val="0"/>
          <c:order val="0"/>
          <c:tx>
            <c:strRef>
              <c:f>'[medical reconciliation tool.xlsx]ADMISSION AUDIT TOOL '!$AC$7</c:f>
              <c:strCache>
                <c:ptCount val="1"/>
                <c:pt idx="0">
                  <c:v>MEDICAL RECONCILIATION DONE AT THE TIME OF ADMISSION (YES/NO)</c:v>
                </c:pt>
              </c:strCache>
            </c:strRef>
          </c:tx>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lang="en-US" sz="1195" b="1" i="0" u="none" strike="noStrike" kern="1200" baseline="0">
                    <a:solidFill>
                      <a:schemeClr val="lt1"/>
                    </a:solidFill>
                    <a:latin typeface="+mn-lt"/>
                    <a:ea typeface="+mn-ea"/>
                    <a:cs typeface="+mn-cs"/>
                  </a:defRPr>
                </a:pPr>
              </a:p>
            </c:txPr>
            <c:dLblPos val="inEnd"/>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'[medical reconciliation tool.xlsx]ADMISSION AUDIT TOOL '!$AD$6:$AE$6</c:f>
              <c:strCache>
                <c:ptCount val="2"/>
                <c:pt idx="0">
                  <c:v>TOTAL YES</c:v>
                </c:pt>
                <c:pt idx="1">
                  <c:v>TOTAL NO</c:v>
                </c:pt>
              </c:strCache>
            </c:strRef>
          </c:cat>
          <c:val>
            <c:numRef>
              <c:f>'[medical reconciliation tool.xlsx]ADMISSION AUDIT TOOL '!$AD$7:$AE$7</c:f>
              <c:numCache>
                <c:formatCode>General</c:formatCode>
                <c:ptCount val="2"/>
                <c:pt idx="0">
                  <c:v>12</c:v>
                </c:pt>
                <c:pt idx="1">
                  <c:v>13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lang="en-US" sz="1195" b="0" i="0" u="none" strike="noStrike" kern="1200" baseline="0">
              <a:solidFill>
                <a:schemeClr val="dk1">
                  <a:lumMod val="65000"/>
                  <a:lumOff val="35000"/>
                </a:schemeClr>
              </a:solidFill>
              <a:latin typeface="+mn-lt"/>
              <a:ea typeface="+mn-ea"/>
              <a:cs typeface="+mn-cs"/>
            </a:defRPr>
          </a:pPr>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2200" b="1" i="0" u="none" strike="noStrike" kern="1200" baseline="0">
              <a:solidFill>
                <a:schemeClr val="dk1">
                  <a:lumMod val="65000"/>
                  <a:lumOff val="35000"/>
                </a:schemeClr>
              </a:solidFill>
              <a:latin typeface="+mn-lt"/>
              <a:ea typeface="+mn-ea"/>
              <a:cs typeface="+mn-cs"/>
            </a:defRPr>
          </a:pPr>
        </a:p>
      </c:txPr>
    </c:title>
    <c:autoTitleDeleted val="0"/>
    <c:plotArea>
      <c:layout/>
      <c:pieChart>
        <c:varyColors val="1"/>
        <c:ser>
          <c:idx val="0"/>
          <c:order val="0"/>
          <c:tx>
            <c:strRef>
              <c:f>'[medical reconciliation tool.xlsx]ADMISSION AUDIT TOOL '!$AG$9</c:f>
              <c:strCache>
                <c:ptCount val="1"/>
                <c:pt idx="0">
                  <c:v>MEDICAL RECONCILIATION DONE IN MAR SHEET (YES/NO)  :</c:v>
                </c:pt>
              </c:strCache>
            </c:strRef>
          </c:tx>
          <c:spPr/>
          <c:explosion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lang="en-US" sz="1195" b="1" i="0" u="none" strike="noStrike" kern="1200" baseline="0">
                    <a:solidFill>
                      <a:schemeClr val="lt1"/>
                    </a:solidFill>
                    <a:latin typeface="+mn-lt"/>
                    <a:ea typeface="+mn-ea"/>
                    <a:cs typeface="+mn-cs"/>
                  </a:defRPr>
                </a:pPr>
              </a:p>
            </c:txPr>
            <c:dLblPos val="inEnd"/>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'[medical reconciliation tool.xlsx]ADMISSION AUDIT TOOL '!$AH$8:$AI$8</c:f>
              <c:strCache>
                <c:ptCount val="2"/>
                <c:pt idx="0">
                  <c:v>TOTAL YES</c:v>
                </c:pt>
                <c:pt idx="1">
                  <c:v>TOTAL NO</c:v>
                </c:pt>
              </c:strCache>
            </c:strRef>
          </c:cat>
          <c:val>
            <c:numRef>
              <c:f>'[medical reconciliation tool.xlsx]ADMISSION AUDIT TOOL '!$AH$9:$AI$9</c:f>
              <c:numCache>
                <c:formatCode>General</c:formatCode>
                <c:ptCount val="2"/>
                <c:pt idx="0">
                  <c:v>8</c:v>
                </c:pt>
                <c:pt idx="1">
                  <c:v>16</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lang="en-US" sz="1195" b="0" i="0" u="none" strike="noStrike" kern="1200" baseline="0">
              <a:solidFill>
                <a:schemeClr val="dk1">
                  <a:lumMod val="65000"/>
                  <a:lumOff val="35000"/>
                </a:schemeClr>
              </a:solidFill>
              <a:latin typeface="+mn-lt"/>
              <a:ea typeface="+mn-ea"/>
              <a:cs typeface="+mn-cs"/>
            </a:defRPr>
          </a:pPr>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p>
      </c:txPr>
    </c:title>
    <c:autoTitleDeleted val="0"/>
    <c:plotArea>
      <c:layout/>
      <c:barChart>
        <c:barDir val="col"/>
        <c:grouping val="clustered"/>
        <c:varyColors val="0"/>
        <c:ser>
          <c:idx val="0"/>
          <c:order val="0"/>
          <c:tx>
            <c:strRef>
              <c:f>'[medical reconciliation tool.xlsx]cross consultation'!$AB$6</c:f>
              <c:strCache>
                <c:ptCount val="1"/>
                <c:pt idx="0">
                  <c:v>MEDICAL RECONCILATION DONE AT CROSS CONSULTATION (YES/NO)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'[medical reconciliation tool.xlsx]cross consultation'!$AC$5:$AD$5</c:f>
              <c:strCache>
                <c:ptCount val="2"/>
                <c:pt idx="0">
                  <c:v>TOTAL YES</c:v>
                </c:pt>
                <c:pt idx="1">
                  <c:v>TOTAL NO</c:v>
                </c:pt>
              </c:strCache>
            </c:strRef>
          </c:cat>
          <c:val>
            <c:numRef>
              <c:f>'[medical reconciliation tool.xlsx]cross consultation'!$AC$6:$AD$6</c:f>
              <c:numCache>
                <c:formatCode>General</c:formatCode>
                <c:ptCount val="2"/>
                <c:pt idx="0">
                  <c:v>25</c:v>
                </c:pt>
                <c:pt idx="1">
                  <c:v>0</c:v>
                </c:pt>
              </c:numCache>
            </c:numRef>
          </c:val>
        </c:ser>
        <c:dLbls>
          <c:showLegendKey val="0"/>
          <c:showVal val="1"/>
          <c:showCatName val="0"/>
          <c:showSerName val="0"/>
          <c:showPercent val="0"/>
          <c:showBubbleSize val="0"/>
        </c:dLbls>
        <c:gapWidth val="100"/>
        <c:overlap val="-24"/>
        <c:axId val="396242650"/>
        <c:axId val="370913450"/>
      </c:barChart>
      <c:catAx>
        <c:axId val="396242650"/>
        <c:scaling>
          <c:orientation val="minMax"/>
        </c:scaling>
        <c:delete val="0"/>
        <c:axPos val="b"/>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370913450"/>
        <c:crosses val="autoZero"/>
        <c:auto val="1"/>
        <c:lblAlgn val="ctr"/>
        <c:lblOffset val="100"/>
        <c:noMultiLvlLbl val="0"/>
      </c:catAx>
      <c:valAx>
        <c:axId val="370913450"/>
        <c:scaling>
          <c:orientation val="minMax"/>
          <c:max val="25"/>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39624265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en-US"/>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DOCUMENTED (YES/NO)</a:t>
            </a:r>
            <a:endParaRPr lang="en-IN"/>
          </a:p>
        </c:rich>
      </c:tx>
      <c:layout/>
      <c:overlay val="0"/>
      <c:spPr>
        <a:noFill/>
        <a:ln>
          <a:noFill/>
        </a:ln>
        <a:effectLst/>
      </c:sp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'[medical reconciliation tool.xlsx]cross consultation'!$AC$5:$AD$5</c:f>
              <c:strCache>
                <c:ptCount val="2"/>
                <c:pt idx="0">
                  <c:v>TOTAL YES</c:v>
                </c:pt>
                <c:pt idx="1">
                  <c:v>TOTAL NO</c:v>
                </c:pt>
              </c:strCache>
            </c:strRef>
          </c:cat>
          <c:val>
            <c:numRef>
              <c:f>'[medical reconciliation tool.xlsx]cross consultation'!$AC$7:$AD$7</c:f>
              <c:numCache>
                <c:formatCode>General</c:formatCode>
                <c:ptCount val="2"/>
                <c:pt idx="0">
                  <c:v>7</c:v>
                </c:pt>
                <c:pt idx="1">
                  <c:v>18</c:v>
                </c:pt>
              </c:numCache>
            </c:numRef>
          </c:val>
        </c:ser>
        <c:dLbls>
          <c:showLegendKey val="0"/>
          <c:showVal val="1"/>
          <c:showCatName val="0"/>
          <c:showSerName val="0"/>
          <c:showPercent val="0"/>
          <c:showBubbleSize val="0"/>
        </c:dLbls>
        <c:gapWidth val="100"/>
        <c:overlap val="-24"/>
        <c:axId val="481834934"/>
        <c:axId val="980155361"/>
      </c:barChart>
      <c:catAx>
        <c:axId val="481834934"/>
        <c:scaling>
          <c:orientation val="minMax"/>
        </c:scaling>
        <c:delete val="0"/>
        <c:axPos val="b"/>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980155361"/>
        <c:crosses val="autoZero"/>
        <c:auto val="1"/>
        <c:lblAlgn val="ctr"/>
        <c:lblOffset val="100"/>
        <c:noMultiLvlLbl val="0"/>
      </c:catAx>
      <c:valAx>
        <c:axId val="980155361"/>
        <c:scaling>
          <c:orientation val="minMax"/>
          <c:max val="25"/>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48183493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en-US"/>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p>
      </c:txPr>
    </c:title>
    <c:autoTitleDeleted val="0"/>
    <c:plotArea>
      <c:layout/>
      <c:barChart>
        <c:barDir val="col"/>
        <c:grouping val="clustered"/>
        <c:varyColors val="0"/>
        <c:ser>
          <c:idx val="0"/>
          <c:order val="0"/>
          <c:tx>
            <c:strRef>
              <c:f>'[medical reconciliation tool.xlsx]Sheet1'!$A$2</c:f>
              <c:strCache>
                <c:ptCount val="1"/>
                <c:pt idx="0">
                  <c:v>DOCUMENTED (YES/NO)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'[medical reconciliation tool.xlsx]Sheet1'!$B$1:$C$1</c:f>
              <c:strCache>
                <c:ptCount val="2"/>
                <c:pt idx="0">
                  <c:v>TOTAL YES</c:v>
                </c:pt>
                <c:pt idx="1">
                  <c:v>TOTAL NO</c:v>
                </c:pt>
              </c:strCache>
            </c:strRef>
          </c:cat>
          <c:val>
            <c:numRef>
              <c:f>'[medical reconciliation tool.xlsx]Sheet1'!$B$2:$C$2</c:f>
              <c:numCache>
                <c:formatCode>General</c:formatCode>
                <c:ptCount val="2"/>
                <c:pt idx="0">
                  <c:v>7</c:v>
                </c:pt>
                <c:pt idx="1">
                  <c:v>18</c:v>
                </c:pt>
              </c:numCache>
            </c:numRef>
          </c:val>
        </c:ser>
        <c:dLbls>
          <c:showLegendKey val="0"/>
          <c:showVal val="1"/>
          <c:showCatName val="0"/>
          <c:showSerName val="0"/>
          <c:showPercent val="0"/>
          <c:showBubbleSize val="0"/>
        </c:dLbls>
        <c:gapWidth val="100"/>
        <c:overlap val="-24"/>
        <c:axId val="32357670"/>
        <c:axId val="40819363"/>
      </c:barChart>
      <c:catAx>
        <c:axId val="32357670"/>
        <c:scaling>
          <c:orientation val="minMax"/>
        </c:scaling>
        <c:delete val="0"/>
        <c:axPos val="b"/>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40819363"/>
        <c:crosses val="autoZero"/>
        <c:auto val="1"/>
        <c:lblAlgn val="ctr"/>
        <c:lblOffset val="100"/>
        <c:noMultiLvlLbl val="0"/>
      </c:catAx>
      <c:valAx>
        <c:axId val="40819363"/>
        <c:scaling>
          <c:orientation val="minMax"/>
          <c:max val="25"/>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3235767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en-US"/>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p>
      </c:txPr>
    </c:title>
    <c:autoTitleDeleted val="0"/>
    <c:plotArea>
      <c:layout/>
      <c:barChart>
        <c:barDir val="col"/>
        <c:grouping val="clustered"/>
        <c:varyColors val="0"/>
        <c:ser>
          <c:idx val="0"/>
          <c:order val="0"/>
          <c:tx>
            <c:strRef>
              <c:f>'[medical reconciliation tool.xlsx]Sheet1'!$A$2</c:f>
              <c:strCache>
                <c:ptCount val="1"/>
                <c:pt idx="0">
                  <c:v>MEDICAL RECONCILATION DONE AT CROSS CONSULTATION (YES/NO)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'[medical reconciliation tool.xlsx]Sheet1'!$B$1</c:f>
              <c:strCache>
                <c:ptCount val="1"/>
                <c:pt idx="0">
                  <c:v>TOTAL YES</c:v>
                </c:pt>
              </c:strCache>
            </c:strRef>
          </c:cat>
          <c:val>
            <c:numRef>
              <c:f>'[medical reconciliation tool.xlsx]Sheet1'!$B$2</c:f>
              <c:numCache>
                <c:formatCode>General</c:formatCode>
                <c:ptCount val="1"/>
                <c:pt idx="0">
                  <c:v>25</c:v>
                </c:pt>
              </c:numCache>
            </c:numRef>
          </c:val>
        </c:ser>
        <c:dLbls>
          <c:showLegendKey val="0"/>
          <c:showVal val="1"/>
          <c:showCatName val="0"/>
          <c:showSerName val="0"/>
          <c:showPercent val="0"/>
          <c:showBubbleSize val="0"/>
        </c:dLbls>
        <c:gapWidth val="100"/>
        <c:overlap val="-24"/>
        <c:axId val="199599078"/>
        <c:axId val="934056932"/>
      </c:barChart>
      <c:catAx>
        <c:axId val="199599078"/>
        <c:scaling>
          <c:orientation val="minMax"/>
        </c:scaling>
        <c:delete val="0"/>
        <c:axPos val="b"/>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934056932"/>
        <c:crosses val="autoZero"/>
        <c:auto val="1"/>
        <c:lblAlgn val="ctr"/>
        <c:lblOffset val="100"/>
        <c:noMultiLvlLbl val="0"/>
      </c:catAx>
      <c:valAx>
        <c:axId val="934056932"/>
        <c:scaling>
          <c:orientation val="minMax"/>
          <c:max val="25"/>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19959907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en-US"/>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p>
      </c:txPr>
    </c:title>
    <c:autoTitleDeleted val="0"/>
    <c:plotArea>
      <c:layout/>
      <c:barChart>
        <c:barDir val="col"/>
        <c:grouping val="clustered"/>
        <c:varyColors val="0"/>
        <c:ser>
          <c:idx val="0"/>
          <c:order val="0"/>
          <c:tx>
            <c:strRef>
              <c:f>'[medical reconciliation tool.xlsx]unit transfer'!$AC$7</c:f>
              <c:strCache>
                <c:ptCount val="1"/>
                <c:pt idx="0">
                  <c:v>MEDICAL RECONCILIATION AT UNIT TRANSFER (YES/NO)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lt1">
                        <a:lumMod val="8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'[medical reconciliation tool.xlsx]unit transfer'!$AD$6:$AE$6</c:f>
              <c:strCache>
                <c:ptCount val="2"/>
                <c:pt idx="0">
                  <c:v>TOTAL YES</c:v>
                </c:pt>
                <c:pt idx="1">
                  <c:v>TOTAL NO</c:v>
                </c:pt>
              </c:strCache>
            </c:strRef>
          </c:cat>
          <c:val>
            <c:numRef>
              <c:f>'[medical reconciliation tool.xlsx]unit transfer'!$AD$7:$AE$7</c:f>
              <c:numCache>
                <c:formatCode>General</c:formatCode>
                <c:ptCount val="2"/>
                <c:pt idx="0">
                  <c:v>19</c:v>
                </c:pt>
                <c:pt idx="1">
                  <c:v>6</c:v>
                </c:pt>
              </c:numCache>
            </c:numRef>
          </c:val>
        </c:ser>
        <c:dLbls>
          <c:showLegendKey val="0"/>
          <c:showVal val="1"/>
          <c:showCatName val="0"/>
          <c:showSerName val="0"/>
          <c:showPercent val="0"/>
          <c:showBubbleSize val="0"/>
        </c:dLbls>
        <c:gapWidth val="100"/>
        <c:overlap val="-24"/>
        <c:axId val="880260689"/>
        <c:axId val="570406411"/>
      </c:barChart>
      <c:catAx>
        <c:axId val="880260689"/>
        <c:scaling>
          <c:orientation val="minMax"/>
        </c:scaling>
        <c:delete val="0"/>
        <c:axPos val="b"/>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570406411"/>
        <c:crosses val="autoZero"/>
        <c:auto val="1"/>
        <c:lblAlgn val="ctr"/>
        <c:lblOffset val="100"/>
        <c:noMultiLvlLbl val="0"/>
      </c:catAx>
      <c:valAx>
        <c:axId val="570406411"/>
        <c:scaling>
          <c:orientation val="minMax"/>
          <c:max val="25"/>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880260689"/>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5"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5"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5" kern="1200"/>
  </cs:dataLabel>
  <cs:dataLabelCallout>
    <cs:lnRef idx="0"/>
    <cs:fillRef idx="0"/>
    <cs:effectRef idx="0"/>
    <cs:fontRef idx="minor">
      <a:schemeClr val="dk1">
        <a:lumMod val="65000"/>
        <a:lumOff val="35000"/>
      </a:schemeClr>
    </cs:fontRef>
    <cs:spPr>
      <a:solidFill>
        <a:schemeClr val="lt1"/>
      </a:solidFill>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5"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5"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3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5"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5"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5" kern="1200"/>
  </cs:axisTitle>
  <cs:categoryAxis>
    <cs:lnRef idx="0"/>
    <cs:fillRef idx="0"/>
    <cs:effectRef idx="0"/>
    <cs:fontRef idx="minor">
      <a:schemeClr val="dk1">
        <a:lumMod val="65000"/>
        <a:lumOff val="35000"/>
      </a:schemeClr>
    </cs:fontRef>
    <cs:defRPr sz="1195"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5" kern="1200"/>
  </cs:chartArea>
  <cs:dataLabel>
    <cs:lnRef idx="0"/>
    <cs:fillRef idx="0"/>
    <cs:effectRef idx="0"/>
    <cs:fontRef idx="minor">
      <a:schemeClr val="lt1"/>
    </cs:fontRef>
    <cs:defRPr sz="1195"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5" kern="1200"/>
  </cs:axisTitle>
  <cs:categoryAxis>
    <cs:lnRef idx="0"/>
    <cs:fillRef idx="0"/>
    <cs:effectRef idx="0"/>
    <cs:fontRef idx="minor">
      <a:schemeClr val="dk1">
        <a:lumMod val="65000"/>
        <a:lumOff val="35000"/>
      </a:schemeClr>
    </cs:fontRef>
    <cs:defRPr sz="1195"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5" kern="1200"/>
  </cs:chartArea>
  <cs:dataLabel>
    <cs:lnRef idx="0"/>
    <cs:fillRef idx="0"/>
    <cs:effectRef idx="0"/>
    <cs:fontRef idx="minor">
      <a:schemeClr val="lt1"/>
    </cs:fontRef>
    <cs:defRPr sz="1195"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CBEE7C8-E1A7-48C9-ACC2-1F294A8EC9D4}" type="doc">
      <dgm:prSet loTypeId="urn:microsoft.com/office/officeart/2005/8/layout/lProcess3#1" loCatId="process" qsTypeId="urn:microsoft.com/office/officeart/2005/8/quickstyle/simple1#1" qsCatId="simple" csTypeId="urn:microsoft.com/office/officeart/2005/8/colors/accent1_2#1" csCatId="accent1" phldr="1"/>
      <dgm:spPr/>
      <dgm:t>
        <a:bodyPr/>
        <a:lstStyle/>
        <a:p>
          <a:endParaRPr lang="en-AU"/>
        </a:p>
      </dgm:t>
    </dgm:pt>
    <dgm:pt modelId="{8C3C5079-2C36-4404-A98C-333D61FC712B}">
      <dgm:prSet phldrT="[Text]" custT="1"/>
      <dgm:spPr>
        <a:solidFill>
          <a:srgbClr val="FF6600">
            <a:alpha val="10000"/>
          </a:srgbClr>
        </a:solidFill>
      </dgm:spPr>
      <dgm:t>
        <a:bodyPr/>
        <a:lstStyle/>
        <a:p>
          <a:r>
            <a:rPr lang="en-AU" sz="1600" dirty="0">
              <a:solidFill>
                <a:schemeClr val="tx1"/>
              </a:solidFill>
            </a:rPr>
            <a:t>Aspirin and clopidogrel ceased in ICU and not recommenced when patient transferred to ward</a:t>
          </a:r>
        </a:p>
      </dgm:t>
    </dgm:pt>
    <dgm:pt modelId="{0D2CEF41-EEF4-4846-B89F-DE7CB26B3B67}" cxnId="{7FFDC614-FEC8-4A1B-9363-513FECBCCAAB}" type="parTrans">
      <dgm:prSet/>
      <dgm:spPr/>
      <dgm:t>
        <a:bodyPr/>
        <a:lstStyle/>
        <a:p>
          <a:endParaRPr lang="en-AU"/>
        </a:p>
      </dgm:t>
    </dgm:pt>
    <dgm:pt modelId="{24126630-819E-4E95-BA4C-63F2C0B1D574}" cxnId="{7FFDC614-FEC8-4A1B-9363-513FECBCCAAB}" type="sibTrans">
      <dgm:prSet/>
      <dgm:spPr/>
      <dgm:t>
        <a:bodyPr/>
        <a:lstStyle/>
        <a:p>
          <a:endParaRPr lang="en-AU"/>
        </a:p>
      </dgm:t>
    </dgm:pt>
    <dgm:pt modelId="{79CFE5EF-93AC-4055-935B-467BEB8AAD3B}">
      <dgm:prSet phldrT="[Text]" custT="1"/>
      <dgm:spPr>
        <a:solidFill>
          <a:srgbClr val="FF6600">
            <a:alpha val="30000"/>
          </a:srgbClr>
        </a:solidFill>
        <a:ln>
          <a:noFill/>
        </a:ln>
      </dgm:spPr>
      <dgm:t>
        <a:bodyPr/>
        <a:lstStyle/>
        <a:p>
          <a:r>
            <a:rPr lang="en-AU" sz="1600" dirty="0"/>
            <a:t>Patient suffered sudden cardiac arrest resulting in death</a:t>
          </a:r>
        </a:p>
      </dgm:t>
    </dgm:pt>
    <dgm:pt modelId="{C613E192-9795-47B4-9954-6C1681DE8791}" cxnId="{DF273DAB-FFE3-496A-8226-DFFDA30AE5C5}" type="parTrans">
      <dgm:prSet/>
      <dgm:spPr/>
      <dgm:t>
        <a:bodyPr/>
        <a:lstStyle/>
        <a:p>
          <a:endParaRPr lang="en-AU"/>
        </a:p>
      </dgm:t>
    </dgm:pt>
    <dgm:pt modelId="{BCC1E627-6D61-4117-871C-7549F8DF546C}" cxnId="{DF273DAB-FFE3-496A-8226-DFFDA30AE5C5}" type="sibTrans">
      <dgm:prSet/>
      <dgm:spPr/>
      <dgm:t>
        <a:bodyPr/>
        <a:lstStyle/>
        <a:p>
          <a:endParaRPr lang="en-AU"/>
        </a:p>
      </dgm:t>
    </dgm:pt>
    <dgm:pt modelId="{C0888A36-39C9-4D3A-ABB7-1CEE890B8FE0}">
      <dgm:prSet phldrT="[Text]" custT="1"/>
      <dgm:spPr>
        <a:solidFill>
          <a:srgbClr val="FF6600">
            <a:alpha val="60000"/>
          </a:srgbClr>
        </a:solidFill>
        <a:ln>
          <a:noFill/>
        </a:ln>
      </dgm:spPr>
      <dgm:t>
        <a:bodyPr/>
        <a:lstStyle/>
        <a:p>
          <a:r>
            <a:rPr lang="en-AU" sz="1600" dirty="0"/>
            <a:t>May have contributed to patient’s death</a:t>
          </a:r>
        </a:p>
      </dgm:t>
    </dgm:pt>
    <dgm:pt modelId="{76E6FBD1-B3AE-40EF-AC65-1CD85971FB1D}" cxnId="{112C7479-6FD3-40E0-9CA9-33EA86E3A7FD}" type="parTrans">
      <dgm:prSet/>
      <dgm:spPr/>
      <dgm:t>
        <a:bodyPr/>
        <a:lstStyle/>
        <a:p>
          <a:endParaRPr lang="en-AU"/>
        </a:p>
      </dgm:t>
    </dgm:pt>
    <dgm:pt modelId="{A4FAD4C5-6C7B-4F51-A692-8370996B0275}" cxnId="{112C7479-6FD3-40E0-9CA9-33EA86E3A7FD}" type="sibTrans">
      <dgm:prSet/>
      <dgm:spPr/>
      <dgm:t>
        <a:bodyPr/>
        <a:lstStyle/>
        <a:p>
          <a:endParaRPr lang="en-AU"/>
        </a:p>
      </dgm:t>
    </dgm:pt>
    <dgm:pt modelId="{B1FA6222-81BC-4C98-8996-5DDECF174972}">
      <dgm:prSet phldrT="[Text]" custT="1"/>
      <dgm:spPr>
        <a:solidFill>
          <a:srgbClr val="FF6600">
            <a:alpha val="10000"/>
          </a:srgbClr>
        </a:solidFill>
      </dgm:spPr>
      <dgm:t>
        <a:bodyPr/>
        <a:lstStyle/>
        <a:p>
          <a:r>
            <a:rPr lang="en-AU" sz="1600" dirty="0">
              <a:solidFill>
                <a:schemeClr val="tx1"/>
              </a:solidFill>
            </a:rPr>
            <a:t>Patient prescribed ramipril 1.25mg daily, medication chart was rewritten as ramipril 12.5mg daily</a:t>
          </a:r>
        </a:p>
      </dgm:t>
    </dgm:pt>
    <dgm:pt modelId="{810F61C2-E221-4398-8DCC-777818AEE542}" cxnId="{7097F7F0-304C-47E9-A962-6BDF928E6C57}" type="parTrans">
      <dgm:prSet/>
      <dgm:spPr/>
      <dgm:t>
        <a:bodyPr/>
        <a:lstStyle/>
        <a:p>
          <a:endParaRPr lang="en-AU"/>
        </a:p>
      </dgm:t>
    </dgm:pt>
    <dgm:pt modelId="{B0F3ABA5-22B7-44C1-A34A-A3C5B839BE7B}" cxnId="{7097F7F0-304C-47E9-A962-6BDF928E6C57}" type="sibTrans">
      <dgm:prSet/>
      <dgm:spPr/>
      <dgm:t>
        <a:bodyPr/>
        <a:lstStyle/>
        <a:p>
          <a:endParaRPr lang="en-AU"/>
        </a:p>
      </dgm:t>
    </dgm:pt>
    <dgm:pt modelId="{91CD72C9-3153-4681-A517-8B87EFC0C02D}">
      <dgm:prSet phldrT="[Text]" custT="1"/>
      <dgm:spPr>
        <a:solidFill>
          <a:srgbClr val="FF6600">
            <a:alpha val="30000"/>
          </a:srgbClr>
        </a:solidFill>
        <a:ln>
          <a:noFill/>
        </a:ln>
      </dgm:spPr>
      <dgm:t>
        <a:bodyPr/>
        <a:lstStyle/>
        <a:p>
          <a:r>
            <a:rPr lang="en-AU" sz="1600" b="0" dirty="0"/>
            <a:t>Patient suffered pre-syncopal episode, was transferred to HDU and required noradrenaline</a:t>
          </a:r>
        </a:p>
      </dgm:t>
    </dgm:pt>
    <dgm:pt modelId="{4F61EA88-3938-489A-9218-31F45B4DD9B6}" cxnId="{0F8E4358-C815-48C7-997A-C5C77BEA134F}" type="parTrans">
      <dgm:prSet/>
      <dgm:spPr/>
      <dgm:t>
        <a:bodyPr/>
        <a:lstStyle/>
        <a:p>
          <a:endParaRPr lang="en-AU"/>
        </a:p>
      </dgm:t>
    </dgm:pt>
    <dgm:pt modelId="{4B3E69D4-EBE9-4101-B773-99A6511F2CD3}" cxnId="{0F8E4358-C815-48C7-997A-C5C77BEA134F}" type="sibTrans">
      <dgm:prSet/>
      <dgm:spPr/>
      <dgm:t>
        <a:bodyPr/>
        <a:lstStyle/>
        <a:p>
          <a:endParaRPr lang="en-AU"/>
        </a:p>
      </dgm:t>
    </dgm:pt>
    <dgm:pt modelId="{2FA3D905-0855-40AB-A273-FD10B1E89D6F}">
      <dgm:prSet phldrT="[Text]" custT="1"/>
      <dgm:spPr>
        <a:solidFill>
          <a:srgbClr val="FF6600">
            <a:alpha val="60000"/>
          </a:srgbClr>
        </a:solidFill>
        <a:ln>
          <a:noFill/>
        </a:ln>
      </dgm:spPr>
      <dgm:t>
        <a:bodyPr/>
        <a:lstStyle/>
        <a:p>
          <a:r>
            <a:rPr lang="en-AU" sz="1600" dirty="0"/>
            <a:t>Caused temporary harm and required intervention</a:t>
          </a:r>
        </a:p>
      </dgm:t>
    </dgm:pt>
    <dgm:pt modelId="{55AB77EF-BF1C-4E0D-9AB7-A965C1203F00}" cxnId="{210E723A-3580-47E0-BE13-3BB131EC86DE}" type="parTrans">
      <dgm:prSet/>
      <dgm:spPr/>
      <dgm:t>
        <a:bodyPr/>
        <a:lstStyle/>
        <a:p>
          <a:endParaRPr lang="en-AU"/>
        </a:p>
      </dgm:t>
    </dgm:pt>
    <dgm:pt modelId="{B3B7E6F0-67D4-4796-ACF2-1449CEF7D1D6}" cxnId="{210E723A-3580-47E0-BE13-3BB131EC86DE}" type="sibTrans">
      <dgm:prSet/>
      <dgm:spPr/>
      <dgm:t>
        <a:bodyPr/>
        <a:lstStyle/>
        <a:p>
          <a:endParaRPr lang="en-AU"/>
        </a:p>
      </dgm:t>
    </dgm:pt>
    <dgm:pt modelId="{AD48850E-D818-4238-96A7-8522D868AB4D}">
      <dgm:prSet phldrT="[Text]" custT="1"/>
      <dgm:spPr>
        <a:solidFill>
          <a:srgbClr val="FF6600">
            <a:alpha val="10000"/>
          </a:srgbClr>
        </a:solidFill>
      </dgm:spPr>
      <dgm:t>
        <a:bodyPr/>
        <a:lstStyle/>
        <a:p>
          <a:r>
            <a:rPr lang="en-AU" sz="1600" dirty="0">
              <a:solidFill>
                <a:schemeClr val="tx1"/>
              </a:solidFill>
            </a:rPr>
            <a:t>Patient initiated on new cardiac medication, discharged with no summary or medicine</a:t>
          </a:r>
        </a:p>
      </dgm:t>
    </dgm:pt>
    <dgm:pt modelId="{7866BEF2-99CB-4547-8AAB-1E088AB854AC}" cxnId="{72B330CA-B8F2-4B6E-856E-C6B6BEEDA29D}" type="parTrans">
      <dgm:prSet/>
      <dgm:spPr/>
      <dgm:t>
        <a:bodyPr/>
        <a:lstStyle/>
        <a:p>
          <a:endParaRPr lang="en-AU"/>
        </a:p>
      </dgm:t>
    </dgm:pt>
    <dgm:pt modelId="{E36696AE-3AFC-4BE6-BF4A-17B3E5935479}" cxnId="{72B330CA-B8F2-4B6E-856E-C6B6BEEDA29D}" type="sibTrans">
      <dgm:prSet/>
      <dgm:spPr/>
      <dgm:t>
        <a:bodyPr/>
        <a:lstStyle/>
        <a:p>
          <a:endParaRPr lang="en-AU"/>
        </a:p>
      </dgm:t>
    </dgm:pt>
    <dgm:pt modelId="{D352CC06-F9C2-4EC7-8B1D-D0C1DA6323B8}">
      <dgm:prSet phldrT="[Text]" custT="1"/>
      <dgm:spPr>
        <a:solidFill>
          <a:srgbClr val="FF6600">
            <a:alpha val="30000"/>
          </a:srgbClr>
        </a:solidFill>
        <a:ln>
          <a:noFill/>
        </a:ln>
      </dgm:spPr>
      <dgm:t>
        <a:bodyPr/>
        <a:lstStyle/>
        <a:p>
          <a:r>
            <a:rPr lang="en-AU" sz="1600" dirty="0"/>
            <a:t>Patient became acutely unwell and was re-admitted</a:t>
          </a:r>
        </a:p>
      </dgm:t>
    </dgm:pt>
    <dgm:pt modelId="{A88042BA-8C68-4CC0-B2B3-36E64E9572EA}" cxnId="{BBE7B991-4841-41B7-B396-EDEC42A493E8}" type="parTrans">
      <dgm:prSet/>
      <dgm:spPr/>
      <dgm:t>
        <a:bodyPr/>
        <a:lstStyle/>
        <a:p>
          <a:endParaRPr lang="en-AU"/>
        </a:p>
      </dgm:t>
    </dgm:pt>
    <dgm:pt modelId="{2A5A65EE-30E4-4787-9B5F-5F19C1B400CB}" cxnId="{BBE7B991-4841-41B7-B396-EDEC42A493E8}" type="sibTrans">
      <dgm:prSet/>
      <dgm:spPr/>
      <dgm:t>
        <a:bodyPr/>
        <a:lstStyle/>
        <a:p>
          <a:endParaRPr lang="en-AU"/>
        </a:p>
      </dgm:t>
    </dgm:pt>
    <dgm:pt modelId="{1C38B5AE-CE75-4E37-8E75-3B2443841969}">
      <dgm:prSet phldrT="[Text]" custT="1"/>
      <dgm:spPr>
        <a:solidFill>
          <a:srgbClr val="FF6600">
            <a:alpha val="60000"/>
          </a:srgbClr>
        </a:solidFill>
        <a:ln>
          <a:noFill/>
        </a:ln>
      </dgm:spPr>
      <dgm:t>
        <a:bodyPr/>
        <a:lstStyle/>
        <a:p>
          <a:r>
            <a:rPr lang="en-AU" sz="1600" dirty="0"/>
            <a:t>Caused temporary harm and required intervention</a:t>
          </a:r>
        </a:p>
      </dgm:t>
    </dgm:pt>
    <dgm:pt modelId="{089B39EB-2599-429F-A618-040C76887236}" cxnId="{EA49FE3B-6F68-4D2D-AEA7-F0D3D21A005A}" type="parTrans">
      <dgm:prSet/>
      <dgm:spPr/>
      <dgm:t>
        <a:bodyPr/>
        <a:lstStyle/>
        <a:p>
          <a:endParaRPr lang="en-AU"/>
        </a:p>
      </dgm:t>
    </dgm:pt>
    <dgm:pt modelId="{C6BC52D6-E58E-4C67-9740-AE9050DEDE14}" cxnId="{EA49FE3B-6F68-4D2D-AEA7-F0D3D21A005A}" type="sibTrans">
      <dgm:prSet/>
      <dgm:spPr/>
      <dgm:t>
        <a:bodyPr/>
        <a:lstStyle/>
        <a:p>
          <a:endParaRPr lang="en-AU"/>
        </a:p>
      </dgm:t>
    </dgm:pt>
    <dgm:pt modelId="{A473AF47-FE64-4F13-B7DE-9516BFB0C994}" type="pres">
      <dgm:prSet presAssocID="{9CBEE7C8-E1A7-48C9-ACC2-1F294A8EC9D4}" presName="Name0" presStyleCnt="0">
        <dgm:presLayoutVars>
          <dgm:chPref val="3"/>
          <dgm:dir/>
          <dgm:animLvl val="lvl"/>
          <dgm:resizeHandles/>
        </dgm:presLayoutVars>
      </dgm:prSet>
      <dgm:spPr/>
    </dgm:pt>
    <dgm:pt modelId="{C542D15C-641F-49A2-9844-3C1AF06BD7B3}" type="pres">
      <dgm:prSet presAssocID="{8C3C5079-2C36-4404-A98C-333D61FC712B}" presName="horFlow" presStyleCnt="0"/>
      <dgm:spPr/>
    </dgm:pt>
    <dgm:pt modelId="{F68A50FD-D275-4413-A7BE-0DD6E17E23C7}" type="pres">
      <dgm:prSet presAssocID="{8C3C5079-2C36-4404-A98C-333D61FC712B}" presName="bigChev" presStyleLbl="node1" presStyleIdx="0" presStyleCnt="3" custScaleY="104729"/>
      <dgm:spPr/>
    </dgm:pt>
    <dgm:pt modelId="{556D0D65-2DC3-427F-BE93-89BED8FDF4A8}" type="pres">
      <dgm:prSet presAssocID="{C613E192-9795-47B4-9954-6C1681DE8791}" presName="parTrans" presStyleCnt="0"/>
      <dgm:spPr/>
    </dgm:pt>
    <dgm:pt modelId="{ECE5DF66-8E28-446D-817B-F47594B66B57}" type="pres">
      <dgm:prSet presAssocID="{79CFE5EF-93AC-4055-935B-467BEB8AAD3B}" presName="node" presStyleLbl="alignAccFollowNode1" presStyleIdx="0" presStyleCnt="6" custScaleX="107783" custScaleY="126393" custLinFactNeighborX="-19329" custLinFactNeighborY="-530">
        <dgm:presLayoutVars>
          <dgm:bulletEnabled val="1"/>
        </dgm:presLayoutVars>
      </dgm:prSet>
      <dgm:spPr/>
    </dgm:pt>
    <dgm:pt modelId="{92D8EC75-297A-44F7-B51D-6A0CC3B2CB68}" type="pres">
      <dgm:prSet presAssocID="{BCC1E627-6D61-4117-871C-7549F8DF546C}" presName="sibTrans" presStyleCnt="0"/>
      <dgm:spPr/>
    </dgm:pt>
    <dgm:pt modelId="{9E4FED3C-1C45-4417-9B8C-83F90FC75492}" type="pres">
      <dgm:prSet presAssocID="{C0888A36-39C9-4D3A-ABB7-1CEE890B8FE0}" presName="node" presStyleLbl="alignAccFollowNode1" presStyleIdx="1" presStyleCnt="6" custScaleX="94052" custScaleY="126923" custLinFactNeighborX="-43618" custLinFactNeighborY="-266">
        <dgm:presLayoutVars>
          <dgm:bulletEnabled val="1"/>
        </dgm:presLayoutVars>
      </dgm:prSet>
      <dgm:spPr/>
    </dgm:pt>
    <dgm:pt modelId="{9BF9680B-5F6D-4CE2-8F2B-CA2191F8C269}" type="pres">
      <dgm:prSet presAssocID="{8C3C5079-2C36-4404-A98C-333D61FC712B}" presName="vSp" presStyleCnt="0"/>
      <dgm:spPr/>
    </dgm:pt>
    <dgm:pt modelId="{EBCAB5D0-5EB0-4D4A-AD18-AF3BB0A0B594}" type="pres">
      <dgm:prSet presAssocID="{B1FA6222-81BC-4C98-8996-5DDECF174972}" presName="horFlow" presStyleCnt="0"/>
      <dgm:spPr/>
    </dgm:pt>
    <dgm:pt modelId="{68F6B006-68B5-4EB9-AE6B-E40C61ECFF97}" type="pres">
      <dgm:prSet presAssocID="{B1FA6222-81BC-4C98-8996-5DDECF174972}" presName="bigChev" presStyleLbl="node1" presStyleIdx="1" presStyleCnt="3" custScaleY="105604"/>
      <dgm:spPr/>
    </dgm:pt>
    <dgm:pt modelId="{09BC7EE3-156A-4D52-BB6B-ACE0E05EB373}" type="pres">
      <dgm:prSet presAssocID="{4F61EA88-3938-489A-9218-31F45B4DD9B6}" presName="parTrans" presStyleCnt="0"/>
      <dgm:spPr/>
    </dgm:pt>
    <dgm:pt modelId="{D2D52E00-FEDA-48D4-913D-05748B6C6999}" type="pres">
      <dgm:prSet presAssocID="{91CD72C9-3153-4681-A517-8B87EFC0C02D}" presName="node" presStyleLbl="alignAccFollowNode1" presStyleIdx="2" presStyleCnt="6" custScaleX="112120" custScaleY="128333" custLinFactNeighborX="-19329" custLinFactNeighborY="-550">
        <dgm:presLayoutVars>
          <dgm:bulletEnabled val="1"/>
        </dgm:presLayoutVars>
      </dgm:prSet>
      <dgm:spPr/>
    </dgm:pt>
    <dgm:pt modelId="{2C724CF5-373A-4307-9A58-F0C9B29F4B50}" type="pres">
      <dgm:prSet presAssocID="{4B3E69D4-EBE9-4101-B773-99A6511F2CD3}" presName="sibTrans" presStyleCnt="0"/>
      <dgm:spPr/>
    </dgm:pt>
    <dgm:pt modelId="{41A86045-AA21-40B2-9DFB-799BC805DFC0}" type="pres">
      <dgm:prSet presAssocID="{2FA3D905-0855-40AB-A273-FD10B1E89D6F}" presName="node" presStyleLbl="alignAccFollowNode1" presStyleIdx="3" presStyleCnt="6" custScaleX="94848" custScaleY="128333" custLinFactNeighborX="-56655" custLinFactNeighborY="-550">
        <dgm:presLayoutVars>
          <dgm:bulletEnabled val="1"/>
        </dgm:presLayoutVars>
      </dgm:prSet>
      <dgm:spPr/>
    </dgm:pt>
    <dgm:pt modelId="{A9137D8A-4C2C-4B98-B660-47A3DD0B9AC9}" type="pres">
      <dgm:prSet presAssocID="{B1FA6222-81BC-4C98-8996-5DDECF174972}" presName="vSp" presStyleCnt="0"/>
      <dgm:spPr/>
    </dgm:pt>
    <dgm:pt modelId="{AC747B49-E28B-4B35-9064-B0000677AAE1}" type="pres">
      <dgm:prSet presAssocID="{AD48850E-D818-4238-96A7-8522D868AB4D}" presName="horFlow" presStyleCnt="0"/>
      <dgm:spPr/>
    </dgm:pt>
    <dgm:pt modelId="{8296BCDE-7E2E-4A04-8542-93E08F9F51EF}" type="pres">
      <dgm:prSet presAssocID="{AD48850E-D818-4238-96A7-8522D868AB4D}" presName="bigChev" presStyleLbl="node1" presStyleIdx="2" presStyleCnt="3" custScaleY="114037" custLinFactNeighborY="878"/>
      <dgm:spPr/>
    </dgm:pt>
    <dgm:pt modelId="{2BF00A5B-4B30-4C9E-A9F9-6F1ED7BD9139}" type="pres">
      <dgm:prSet presAssocID="{A88042BA-8C68-4CC0-B2B3-36E64E9572EA}" presName="parTrans" presStyleCnt="0"/>
      <dgm:spPr/>
    </dgm:pt>
    <dgm:pt modelId="{252BDC13-ABE9-4909-9E8C-B27A755F02AF}" type="pres">
      <dgm:prSet presAssocID="{D352CC06-F9C2-4EC7-8B1D-D0C1DA6323B8}" presName="node" presStyleLbl="alignAccFollowNode1" presStyleIdx="4" presStyleCnt="6" custScaleX="112757" custScaleY="130678" custLinFactNeighborX="-20006" custLinFactNeighborY="-2320">
        <dgm:presLayoutVars>
          <dgm:bulletEnabled val="1"/>
        </dgm:presLayoutVars>
      </dgm:prSet>
      <dgm:spPr/>
    </dgm:pt>
    <dgm:pt modelId="{FEC5F563-487D-4D49-99B4-3B691B442410}" type="pres">
      <dgm:prSet presAssocID="{2A5A65EE-30E4-4787-9B5F-5F19C1B400CB}" presName="sibTrans" presStyleCnt="0"/>
      <dgm:spPr/>
    </dgm:pt>
    <dgm:pt modelId="{4ECDDBF0-3CD3-4704-88A3-C8402100D8F0}" type="pres">
      <dgm:prSet presAssocID="{1C38B5AE-CE75-4E37-8E75-3B2443841969}" presName="node" presStyleLbl="alignAccFollowNode1" presStyleIdx="5" presStyleCnt="6" custScaleX="96055" custScaleY="130678" custLinFactNeighborX="-47917" custLinFactNeighborY="-1830">
        <dgm:presLayoutVars>
          <dgm:bulletEnabled val="1"/>
        </dgm:presLayoutVars>
      </dgm:prSet>
      <dgm:spPr/>
    </dgm:pt>
  </dgm:ptLst>
  <dgm:cxnLst>
    <dgm:cxn modelId="{65343012-9578-44CE-ADC7-6F03E150C9A9}" type="presOf" srcId="{B1FA6222-81BC-4C98-8996-5DDECF174972}" destId="{68F6B006-68B5-4EB9-AE6B-E40C61ECFF97}" srcOrd="0" destOrd="0" presId="urn:microsoft.com/office/officeart/2005/8/layout/lProcess3#1"/>
    <dgm:cxn modelId="{7FFDC614-FEC8-4A1B-9363-513FECBCCAAB}" srcId="{9CBEE7C8-E1A7-48C9-ACC2-1F294A8EC9D4}" destId="{8C3C5079-2C36-4404-A98C-333D61FC712B}" srcOrd="0" destOrd="0" parTransId="{0D2CEF41-EEF4-4846-B89F-DE7CB26B3B67}" sibTransId="{24126630-819E-4E95-BA4C-63F2C0B1D574}"/>
    <dgm:cxn modelId="{4E857A30-1767-499C-ABDF-01ACAC349039}" type="presOf" srcId="{C0888A36-39C9-4D3A-ABB7-1CEE890B8FE0}" destId="{9E4FED3C-1C45-4417-9B8C-83F90FC75492}" srcOrd="0" destOrd="0" presId="urn:microsoft.com/office/officeart/2005/8/layout/lProcess3#1"/>
    <dgm:cxn modelId="{210E723A-3580-47E0-BE13-3BB131EC86DE}" srcId="{B1FA6222-81BC-4C98-8996-5DDECF174972}" destId="{2FA3D905-0855-40AB-A273-FD10B1E89D6F}" srcOrd="1" destOrd="0" parTransId="{55AB77EF-BF1C-4E0D-9AB7-A965C1203F00}" sibTransId="{B3B7E6F0-67D4-4796-ACF2-1449CEF7D1D6}"/>
    <dgm:cxn modelId="{EA49FE3B-6F68-4D2D-AEA7-F0D3D21A005A}" srcId="{AD48850E-D818-4238-96A7-8522D868AB4D}" destId="{1C38B5AE-CE75-4E37-8E75-3B2443841969}" srcOrd="1" destOrd="0" parTransId="{089B39EB-2599-429F-A618-040C76887236}" sibTransId="{C6BC52D6-E58E-4C67-9740-AE9050DEDE14}"/>
    <dgm:cxn modelId="{0F8E4358-C815-48C7-997A-C5C77BEA134F}" srcId="{B1FA6222-81BC-4C98-8996-5DDECF174972}" destId="{91CD72C9-3153-4681-A517-8B87EFC0C02D}" srcOrd="0" destOrd="0" parTransId="{4F61EA88-3938-489A-9218-31F45B4DD9B6}" sibTransId="{4B3E69D4-EBE9-4101-B773-99A6511F2CD3}"/>
    <dgm:cxn modelId="{112C7479-6FD3-40E0-9CA9-33EA86E3A7FD}" srcId="{8C3C5079-2C36-4404-A98C-333D61FC712B}" destId="{C0888A36-39C9-4D3A-ABB7-1CEE890B8FE0}" srcOrd="1" destOrd="0" parTransId="{76E6FBD1-B3AE-40EF-AC65-1CD85971FB1D}" sibTransId="{A4FAD4C5-6C7B-4F51-A692-8370996B0275}"/>
    <dgm:cxn modelId="{CE1C568E-640A-45F0-833D-5BE38E596DFD}" type="presOf" srcId="{8C3C5079-2C36-4404-A98C-333D61FC712B}" destId="{F68A50FD-D275-4413-A7BE-0DD6E17E23C7}" srcOrd="0" destOrd="0" presId="urn:microsoft.com/office/officeart/2005/8/layout/lProcess3#1"/>
    <dgm:cxn modelId="{BBE7B991-4841-41B7-B396-EDEC42A493E8}" srcId="{AD48850E-D818-4238-96A7-8522D868AB4D}" destId="{D352CC06-F9C2-4EC7-8B1D-D0C1DA6323B8}" srcOrd="0" destOrd="0" parTransId="{A88042BA-8C68-4CC0-B2B3-36E64E9572EA}" sibTransId="{2A5A65EE-30E4-4787-9B5F-5F19C1B400CB}"/>
    <dgm:cxn modelId="{61518098-B23E-4619-B4F1-A3503E491917}" type="presOf" srcId="{D352CC06-F9C2-4EC7-8B1D-D0C1DA6323B8}" destId="{252BDC13-ABE9-4909-9E8C-B27A755F02AF}" srcOrd="0" destOrd="0" presId="urn:microsoft.com/office/officeart/2005/8/layout/lProcess3#1"/>
    <dgm:cxn modelId="{26E862A3-6227-4276-BC43-EF10F2C2E324}" type="presOf" srcId="{79CFE5EF-93AC-4055-935B-467BEB8AAD3B}" destId="{ECE5DF66-8E28-446D-817B-F47594B66B57}" srcOrd="0" destOrd="0" presId="urn:microsoft.com/office/officeart/2005/8/layout/lProcess3#1"/>
    <dgm:cxn modelId="{DF273DAB-FFE3-496A-8226-DFFDA30AE5C5}" srcId="{8C3C5079-2C36-4404-A98C-333D61FC712B}" destId="{79CFE5EF-93AC-4055-935B-467BEB8AAD3B}" srcOrd="0" destOrd="0" parTransId="{C613E192-9795-47B4-9954-6C1681DE8791}" sibTransId="{BCC1E627-6D61-4117-871C-7549F8DF546C}"/>
    <dgm:cxn modelId="{72B330CA-B8F2-4B6E-856E-C6B6BEEDA29D}" srcId="{9CBEE7C8-E1A7-48C9-ACC2-1F294A8EC9D4}" destId="{AD48850E-D818-4238-96A7-8522D868AB4D}" srcOrd="2" destOrd="0" parTransId="{7866BEF2-99CB-4547-8AAB-1E088AB854AC}" sibTransId="{E36696AE-3AFC-4BE6-BF4A-17B3E5935479}"/>
    <dgm:cxn modelId="{C4ED9DCC-4395-4A59-9BEA-B7E13944D34E}" type="presOf" srcId="{AD48850E-D818-4238-96A7-8522D868AB4D}" destId="{8296BCDE-7E2E-4A04-8542-93E08F9F51EF}" srcOrd="0" destOrd="0" presId="urn:microsoft.com/office/officeart/2005/8/layout/lProcess3#1"/>
    <dgm:cxn modelId="{8D3B27D8-A668-4E1D-ADA5-2D4B2BB9096D}" type="presOf" srcId="{1C38B5AE-CE75-4E37-8E75-3B2443841969}" destId="{4ECDDBF0-3CD3-4704-88A3-C8402100D8F0}" srcOrd="0" destOrd="0" presId="urn:microsoft.com/office/officeart/2005/8/layout/lProcess3#1"/>
    <dgm:cxn modelId="{571EA9E0-5926-4BA3-9E70-95D393BBF5BA}" type="presOf" srcId="{91CD72C9-3153-4681-A517-8B87EFC0C02D}" destId="{D2D52E00-FEDA-48D4-913D-05748B6C6999}" srcOrd="0" destOrd="0" presId="urn:microsoft.com/office/officeart/2005/8/layout/lProcess3#1"/>
    <dgm:cxn modelId="{A5573CEF-0823-465B-BAFE-E86EEEE135F0}" type="presOf" srcId="{2FA3D905-0855-40AB-A273-FD10B1E89D6F}" destId="{41A86045-AA21-40B2-9DFB-799BC805DFC0}" srcOrd="0" destOrd="0" presId="urn:microsoft.com/office/officeart/2005/8/layout/lProcess3#1"/>
    <dgm:cxn modelId="{7097F7F0-304C-47E9-A962-6BDF928E6C57}" srcId="{9CBEE7C8-E1A7-48C9-ACC2-1F294A8EC9D4}" destId="{B1FA6222-81BC-4C98-8996-5DDECF174972}" srcOrd="1" destOrd="0" parTransId="{810F61C2-E221-4398-8DCC-777818AEE542}" sibTransId="{B0F3ABA5-22B7-44C1-A34A-A3C5B839BE7B}"/>
    <dgm:cxn modelId="{C1A115F6-B10B-4FFD-8C17-B8A2C557B336}" type="presOf" srcId="{9CBEE7C8-E1A7-48C9-ACC2-1F294A8EC9D4}" destId="{A473AF47-FE64-4F13-B7DE-9516BFB0C994}" srcOrd="0" destOrd="0" presId="urn:microsoft.com/office/officeart/2005/8/layout/lProcess3#1"/>
    <dgm:cxn modelId="{99BF64CB-D7C8-4711-A765-FE72CEC1F15D}" type="presParOf" srcId="{A473AF47-FE64-4F13-B7DE-9516BFB0C994}" destId="{C542D15C-641F-49A2-9844-3C1AF06BD7B3}" srcOrd="0" destOrd="0" presId="urn:microsoft.com/office/officeart/2005/8/layout/lProcess3#1"/>
    <dgm:cxn modelId="{7318F566-9E43-422A-BBFE-D230124AD9F5}" type="presParOf" srcId="{C542D15C-641F-49A2-9844-3C1AF06BD7B3}" destId="{F68A50FD-D275-4413-A7BE-0DD6E17E23C7}" srcOrd="0" destOrd="0" presId="urn:microsoft.com/office/officeart/2005/8/layout/lProcess3#1"/>
    <dgm:cxn modelId="{703FBF6C-A4D2-49E1-9AA6-2E493981F835}" type="presParOf" srcId="{C542D15C-641F-49A2-9844-3C1AF06BD7B3}" destId="{556D0D65-2DC3-427F-BE93-89BED8FDF4A8}" srcOrd="1" destOrd="0" presId="urn:microsoft.com/office/officeart/2005/8/layout/lProcess3#1"/>
    <dgm:cxn modelId="{B644F0B7-683C-427D-AF8C-233444F2CBB7}" type="presParOf" srcId="{C542D15C-641F-49A2-9844-3C1AF06BD7B3}" destId="{ECE5DF66-8E28-446D-817B-F47594B66B57}" srcOrd="2" destOrd="0" presId="urn:microsoft.com/office/officeart/2005/8/layout/lProcess3#1"/>
    <dgm:cxn modelId="{676882C9-B740-4718-91C5-A2C6A6EDF795}" type="presParOf" srcId="{C542D15C-641F-49A2-9844-3C1AF06BD7B3}" destId="{92D8EC75-297A-44F7-B51D-6A0CC3B2CB68}" srcOrd="3" destOrd="0" presId="urn:microsoft.com/office/officeart/2005/8/layout/lProcess3#1"/>
    <dgm:cxn modelId="{538BC322-A6BC-4C1F-99B4-FEA5278AC638}" type="presParOf" srcId="{C542D15C-641F-49A2-9844-3C1AF06BD7B3}" destId="{9E4FED3C-1C45-4417-9B8C-83F90FC75492}" srcOrd="4" destOrd="0" presId="urn:microsoft.com/office/officeart/2005/8/layout/lProcess3#1"/>
    <dgm:cxn modelId="{E27F6C45-B46E-4AAC-A498-64EDF08DE77E}" type="presParOf" srcId="{A473AF47-FE64-4F13-B7DE-9516BFB0C994}" destId="{9BF9680B-5F6D-4CE2-8F2B-CA2191F8C269}" srcOrd="1" destOrd="0" presId="urn:microsoft.com/office/officeart/2005/8/layout/lProcess3#1"/>
    <dgm:cxn modelId="{9EDCAE1C-A203-4CC9-BD46-99AE1F3BE91D}" type="presParOf" srcId="{A473AF47-FE64-4F13-B7DE-9516BFB0C994}" destId="{EBCAB5D0-5EB0-4D4A-AD18-AF3BB0A0B594}" srcOrd="2" destOrd="0" presId="urn:microsoft.com/office/officeart/2005/8/layout/lProcess3#1"/>
    <dgm:cxn modelId="{31529445-1E89-4AF3-9554-D97DF173C085}" type="presParOf" srcId="{EBCAB5D0-5EB0-4D4A-AD18-AF3BB0A0B594}" destId="{68F6B006-68B5-4EB9-AE6B-E40C61ECFF97}" srcOrd="0" destOrd="0" presId="urn:microsoft.com/office/officeart/2005/8/layout/lProcess3#1"/>
    <dgm:cxn modelId="{C0F837A4-124F-49DF-8103-140E455F93E3}" type="presParOf" srcId="{EBCAB5D0-5EB0-4D4A-AD18-AF3BB0A0B594}" destId="{09BC7EE3-156A-4D52-BB6B-ACE0E05EB373}" srcOrd="1" destOrd="0" presId="urn:microsoft.com/office/officeart/2005/8/layout/lProcess3#1"/>
    <dgm:cxn modelId="{D005B49F-4663-487D-8243-77ED14E4AEB6}" type="presParOf" srcId="{EBCAB5D0-5EB0-4D4A-AD18-AF3BB0A0B594}" destId="{D2D52E00-FEDA-48D4-913D-05748B6C6999}" srcOrd="2" destOrd="0" presId="urn:microsoft.com/office/officeart/2005/8/layout/lProcess3#1"/>
    <dgm:cxn modelId="{CC05C379-1AE7-4B68-97D6-804D45162EE7}" type="presParOf" srcId="{EBCAB5D0-5EB0-4D4A-AD18-AF3BB0A0B594}" destId="{2C724CF5-373A-4307-9A58-F0C9B29F4B50}" srcOrd="3" destOrd="0" presId="urn:microsoft.com/office/officeart/2005/8/layout/lProcess3#1"/>
    <dgm:cxn modelId="{670D10E0-FE20-4B98-8800-DC7C97F637B5}" type="presParOf" srcId="{EBCAB5D0-5EB0-4D4A-AD18-AF3BB0A0B594}" destId="{41A86045-AA21-40B2-9DFB-799BC805DFC0}" srcOrd="4" destOrd="0" presId="urn:microsoft.com/office/officeart/2005/8/layout/lProcess3#1"/>
    <dgm:cxn modelId="{6D58F7E8-A18E-4843-A7CD-43102BF0F252}" type="presParOf" srcId="{A473AF47-FE64-4F13-B7DE-9516BFB0C994}" destId="{A9137D8A-4C2C-4B98-B660-47A3DD0B9AC9}" srcOrd="3" destOrd="0" presId="urn:microsoft.com/office/officeart/2005/8/layout/lProcess3#1"/>
    <dgm:cxn modelId="{407C6DBF-91A7-4C74-93AA-EC1C376DBF79}" type="presParOf" srcId="{A473AF47-FE64-4F13-B7DE-9516BFB0C994}" destId="{AC747B49-E28B-4B35-9064-B0000677AAE1}" srcOrd="4" destOrd="0" presId="urn:microsoft.com/office/officeart/2005/8/layout/lProcess3#1"/>
    <dgm:cxn modelId="{4CCDF9E0-4F56-4BB5-9312-5B8D4E2DC26C}" type="presParOf" srcId="{AC747B49-E28B-4B35-9064-B0000677AAE1}" destId="{8296BCDE-7E2E-4A04-8542-93E08F9F51EF}" srcOrd="0" destOrd="0" presId="urn:microsoft.com/office/officeart/2005/8/layout/lProcess3#1"/>
    <dgm:cxn modelId="{E7A682C0-9F51-4A11-97CF-E4A12E4635D1}" type="presParOf" srcId="{AC747B49-E28B-4B35-9064-B0000677AAE1}" destId="{2BF00A5B-4B30-4C9E-A9F9-6F1ED7BD9139}" srcOrd="1" destOrd="0" presId="urn:microsoft.com/office/officeart/2005/8/layout/lProcess3#1"/>
    <dgm:cxn modelId="{B286C3BC-B970-40AC-8DDD-342EF053F813}" type="presParOf" srcId="{AC747B49-E28B-4B35-9064-B0000677AAE1}" destId="{252BDC13-ABE9-4909-9E8C-B27A755F02AF}" srcOrd="2" destOrd="0" presId="urn:microsoft.com/office/officeart/2005/8/layout/lProcess3#1"/>
    <dgm:cxn modelId="{6C8B8F58-481E-4432-84DC-BB3693FEEE72}" type="presParOf" srcId="{AC747B49-E28B-4B35-9064-B0000677AAE1}" destId="{FEC5F563-487D-4D49-99B4-3B691B442410}" srcOrd="3" destOrd="0" presId="urn:microsoft.com/office/officeart/2005/8/layout/lProcess3#1"/>
    <dgm:cxn modelId="{8A45A9A9-8616-454D-8378-1F90EAF1D089}" type="presParOf" srcId="{AC747B49-E28B-4B35-9064-B0000677AAE1}" destId="{4ECDDBF0-3CD3-4704-88A3-C8402100D8F0}" srcOrd="4" destOrd="0" presId="urn:microsoft.com/office/officeart/2005/8/layout/lProcess3#1"/>
  </dgm:cxnLst>
  <dgm:bg>
    <a:gradFill>
      <a:gsLst>
        <a:gs pos="0">
          <a:schemeClr val="bg2">
            <a:tint val="94000"/>
            <a:satMod val="80000"/>
            <a:lumMod val="106000"/>
          </a:schemeClr>
        </a:gs>
        <a:gs pos="100000">
          <a:schemeClr val="bg2">
            <a:shade val="80000"/>
          </a:schemeClr>
        </a:gs>
      </a:gsLst>
      <a:path path="circle">
        <a:fillToRect l="43000" r="43000" b="100000"/>
      </a:path>
    </a:gradFill>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2192000" cy="4917440"/>
        <a:chOff x="0" y="0"/>
        <a:chExt cx="12192000" cy="4917440"/>
      </a:xfrm>
    </dsp:grpSpPr>
    <dsp:sp modelId="{F68A50FD-D275-4413-A7BE-0DD6E17E23C7}">
      <dsp:nvSpPr>
        <dsp:cNvPr id="3" name="Chevron 2"/>
        <dsp:cNvSpPr/>
      </dsp:nvSpPr>
      <dsp:spPr bwMode="white">
        <a:xfrm>
          <a:off x="1572480" y="0"/>
          <a:ext cx="3748049" cy="1499220"/>
        </a:xfrm>
        <a:prstGeom prst="chevron">
          <a:avLst/>
        </a:prstGeom>
        <a:solidFill>
          <a:srgbClr val="FF6600">
            <a:alpha val="10000"/>
          </a:srgbClr>
        </a:solidFill>
      </dsp:spPr>
      <dsp:style>
        <a:lnRef idx="2">
          <a:schemeClr val="lt1"/>
        </a:lnRef>
        <a:fillRef idx="1">
          <a:schemeClr val="accent1"/>
        </a:fillRef>
        <a:effectRef idx="0">
          <a:scrgbClr r="0" g="0" b="0"/>
        </a:effectRef>
        <a:fontRef idx="minor">
          <a:schemeClr val="lt1"/>
        </a:fontRef>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AU" sz="1600" dirty="0">
              <a:solidFill>
                <a:schemeClr val="tx1"/>
              </a:solidFill>
            </a:rPr>
            <a:t>Aspirin and clopidogrel ceased in ICU and not recommenced when patient transferred to ward</a:t>
          </a:r>
        </a:p>
      </dsp:txBody>
      <dsp:txXfrm>
        <a:off x="1572480" y="0"/>
        <a:ext cx="3748049" cy="1499220"/>
      </dsp:txXfrm>
    </dsp:sp>
    <dsp:sp modelId="{ECE5DF66-8E28-446D-817B-F47594B66B57}">
      <dsp:nvSpPr>
        <dsp:cNvPr id="4" name="Chevron 3"/>
        <dsp:cNvSpPr/>
      </dsp:nvSpPr>
      <dsp:spPr bwMode="white">
        <a:xfrm>
          <a:off x="4917465" y="122216"/>
          <a:ext cx="3110880" cy="1244352"/>
        </a:xfrm>
        <a:prstGeom prst="chevron">
          <a:avLst/>
        </a:prstGeom>
        <a:solidFill>
          <a:srgbClr val="FF6600">
            <a:alpha val="30000"/>
          </a:srgbClr>
        </a:solidFill>
        <a:ln>
          <a:noFill/>
        </a:ln>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AU" sz="1600" dirty="0">
              <a:solidFill>
                <a:schemeClr val="dk1"/>
              </a:solidFill>
            </a:rPr>
            <a:t>Patient suffered sudden cardiac arrest resulting in death</a:t>
          </a:r>
          <a:endParaRPr>
            <a:solidFill>
              <a:schemeClr val="dk1"/>
            </a:solidFill>
          </a:endParaRPr>
        </a:p>
      </dsp:txBody>
      <dsp:txXfrm>
        <a:off x="4917465" y="122216"/>
        <a:ext cx="3110880" cy="1244352"/>
      </dsp:txXfrm>
    </dsp:sp>
    <dsp:sp modelId="{9E4FED3C-1C45-4417-9B8C-83F90FC75492}">
      <dsp:nvSpPr>
        <dsp:cNvPr id="5" name="Chevron 4"/>
        <dsp:cNvSpPr/>
      </dsp:nvSpPr>
      <dsp:spPr bwMode="white">
        <a:xfrm>
          <a:off x="7698606" y="124826"/>
          <a:ext cx="3110880" cy="1244352"/>
        </a:xfrm>
        <a:prstGeom prst="chevron">
          <a:avLst/>
        </a:prstGeom>
        <a:solidFill>
          <a:srgbClr val="FF6600">
            <a:alpha val="60000"/>
          </a:srgbClr>
        </a:solidFill>
        <a:ln>
          <a:noFill/>
        </a:ln>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AU" sz="1600" dirty="0">
              <a:solidFill>
                <a:schemeClr val="dk1"/>
              </a:solidFill>
            </a:rPr>
            <a:t>May have contributed to patient’s death</a:t>
          </a:r>
          <a:endParaRPr>
            <a:solidFill>
              <a:schemeClr val="dk1"/>
            </a:solidFill>
          </a:endParaRPr>
        </a:p>
      </dsp:txBody>
      <dsp:txXfrm>
        <a:off x="7698606" y="124826"/>
        <a:ext cx="3110880" cy="1244352"/>
      </dsp:txXfrm>
    </dsp:sp>
    <dsp:sp modelId="{68F6B006-68B5-4EB9-AE6B-E40C61ECFF97}">
      <dsp:nvSpPr>
        <dsp:cNvPr id="6" name="Chevron 5"/>
        <dsp:cNvSpPr/>
      </dsp:nvSpPr>
      <dsp:spPr bwMode="white">
        <a:xfrm>
          <a:off x="1572480" y="1709110"/>
          <a:ext cx="3748049" cy="1499220"/>
        </a:xfrm>
        <a:prstGeom prst="chevron">
          <a:avLst/>
        </a:prstGeom>
        <a:solidFill>
          <a:srgbClr val="FF6600">
            <a:alpha val="10000"/>
          </a:srgbClr>
        </a:solidFill>
      </dsp:spPr>
      <dsp:style>
        <a:lnRef idx="2">
          <a:schemeClr val="lt1"/>
        </a:lnRef>
        <a:fillRef idx="1">
          <a:schemeClr val="accent1"/>
        </a:fillRef>
        <a:effectRef idx="0">
          <a:scrgbClr r="0" g="0" b="0"/>
        </a:effectRef>
        <a:fontRef idx="minor">
          <a:schemeClr val="lt1"/>
        </a:fontRef>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AU" sz="1600" dirty="0">
              <a:solidFill>
                <a:schemeClr val="tx1"/>
              </a:solidFill>
            </a:rPr>
            <a:t>Patient prescribed ramipril 1.25mg daily, medication chart was rewritten as ramipril 12.5mg daily</a:t>
          </a:r>
        </a:p>
      </dsp:txBody>
      <dsp:txXfrm>
        <a:off x="1572480" y="1709110"/>
        <a:ext cx="3748049" cy="1499220"/>
      </dsp:txXfrm>
    </dsp:sp>
    <dsp:sp modelId="{D2D52E00-FEDA-48D4-913D-05748B6C6999}">
      <dsp:nvSpPr>
        <dsp:cNvPr id="7" name="Chevron 6"/>
        <dsp:cNvSpPr/>
      </dsp:nvSpPr>
      <dsp:spPr bwMode="white">
        <a:xfrm>
          <a:off x="4917465" y="1831211"/>
          <a:ext cx="3110880" cy="1244352"/>
        </a:xfrm>
        <a:prstGeom prst="chevron">
          <a:avLst/>
        </a:prstGeom>
        <a:solidFill>
          <a:srgbClr val="FF6600">
            <a:alpha val="30000"/>
          </a:srgbClr>
        </a:solidFill>
        <a:ln>
          <a:noFill/>
        </a:ln>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AU" sz="1600" b="0" dirty="0">
              <a:solidFill>
                <a:schemeClr val="dk1"/>
              </a:solidFill>
            </a:rPr>
            <a:t>Patient suffered pre-syncopal episode, was transferred to HDU and required noradrenaline</a:t>
          </a:r>
          <a:endParaRPr>
            <a:solidFill>
              <a:schemeClr val="dk1"/>
            </a:solidFill>
          </a:endParaRPr>
        </a:p>
      </dsp:txBody>
      <dsp:txXfrm>
        <a:off x="4917465" y="1831211"/>
        <a:ext cx="3110880" cy="1244352"/>
      </dsp:txXfrm>
    </dsp:sp>
    <dsp:sp modelId="{41A86045-AA21-40B2-9DFB-799BC805DFC0}">
      <dsp:nvSpPr>
        <dsp:cNvPr id="8" name="Chevron 7"/>
        <dsp:cNvSpPr/>
      </dsp:nvSpPr>
      <dsp:spPr bwMode="white">
        <a:xfrm>
          <a:off x="7755385" y="1831211"/>
          <a:ext cx="3110880" cy="1244352"/>
        </a:xfrm>
        <a:prstGeom prst="chevron">
          <a:avLst/>
        </a:prstGeom>
        <a:solidFill>
          <a:srgbClr val="FF6600">
            <a:alpha val="60000"/>
          </a:srgbClr>
        </a:solidFill>
        <a:ln>
          <a:noFill/>
        </a:ln>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AU" sz="1600" dirty="0">
              <a:solidFill>
                <a:schemeClr val="dk1"/>
              </a:solidFill>
            </a:rPr>
            <a:t>Caused temporary harm and required intervention</a:t>
          </a:r>
          <a:endParaRPr>
            <a:solidFill>
              <a:schemeClr val="dk1"/>
            </a:solidFill>
          </a:endParaRPr>
        </a:p>
      </dsp:txBody>
      <dsp:txXfrm>
        <a:off x="7755385" y="1831211"/>
        <a:ext cx="3110880" cy="1244352"/>
      </dsp:txXfrm>
    </dsp:sp>
    <dsp:sp modelId="{8296BCDE-7E2E-4A04-8542-93E08F9F51EF}">
      <dsp:nvSpPr>
        <dsp:cNvPr id="9" name="Chevron 8"/>
        <dsp:cNvSpPr/>
      </dsp:nvSpPr>
      <dsp:spPr bwMode="white">
        <a:xfrm>
          <a:off x="1572480" y="3418220"/>
          <a:ext cx="3748049" cy="1499220"/>
        </a:xfrm>
        <a:prstGeom prst="chevron">
          <a:avLst/>
        </a:prstGeom>
        <a:solidFill>
          <a:srgbClr val="FF6600">
            <a:alpha val="10000"/>
          </a:srgbClr>
        </a:solidFill>
      </dsp:spPr>
      <dsp:style>
        <a:lnRef idx="2">
          <a:schemeClr val="lt1"/>
        </a:lnRef>
        <a:fillRef idx="1">
          <a:schemeClr val="accent1"/>
        </a:fillRef>
        <a:effectRef idx="0">
          <a:scrgbClr r="0" g="0" b="0"/>
        </a:effectRef>
        <a:fontRef idx="minor">
          <a:schemeClr val="lt1"/>
        </a:fontRef>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AU" sz="1600" dirty="0">
              <a:solidFill>
                <a:schemeClr val="tx1"/>
              </a:solidFill>
            </a:rPr>
            <a:t>Patient initiated on new cardiac medication, discharged with no summary or medicine</a:t>
          </a:r>
        </a:p>
      </dsp:txBody>
      <dsp:txXfrm>
        <a:off x="1572480" y="3418220"/>
        <a:ext cx="3748049" cy="1499220"/>
      </dsp:txXfrm>
    </dsp:sp>
    <dsp:sp modelId="{252BDC13-ABE9-4909-9E8C-B27A755F02AF}">
      <dsp:nvSpPr>
        <dsp:cNvPr id="10" name="Chevron 9"/>
        <dsp:cNvSpPr/>
      </dsp:nvSpPr>
      <dsp:spPr bwMode="white">
        <a:xfrm>
          <a:off x="4920413" y="3523562"/>
          <a:ext cx="3110880" cy="1244352"/>
        </a:xfrm>
        <a:prstGeom prst="chevron">
          <a:avLst/>
        </a:prstGeom>
        <a:solidFill>
          <a:srgbClr val="FF6600">
            <a:alpha val="30000"/>
          </a:srgbClr>
        </a:solidFill>
        <a:ln>
          <a:noFill/>
        </a:ln>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AU" sz="1600" dirty="0">
              <a:solidFill>
                <a:schemeClr val="dk1"/>
              </a:solidFill>
            </a:rPr>
            <a:t>Patient became acutely unwell and was re-admitted</a:t>
          </a:r>
          <a:endParaRPr>
            <a:solidFill>
              <a:schemeClr val="dk1"/>
            </a:solidFill>
          </a:endParaRPr>
        </a:p>
      </dsp:txBody>
      <dsp:txXfrm>
        <a:off x="4920413" y="3523562"/>
        <a:ext cx="3110880" cy="1244352"/>
      </dsp:txXfrm>
    </dsp:sp>
    <dsp:sp modelId="{4ECDDBF0-3CD3-4704-88A3-C8402100D8F0}">
      <dsp:nvSpPr>
        <dsp:cNvPr id="11" name="Chevron 10"/>
        <dsp:cNvSpPr/>
      </dsp:nvSpPr>
      <dsp:spPr bwMode="white">
        <a:xfrm>
          <a:off x="7717329" y="3528228"/>
          <a:ext cx="3110880" cy="1244352"/>
        </a:xfrm>
        <a:prstGeom prst="chevron">
          <a:avLst/>
        </a:prstGeom>
        <a:solidFill>
          <a:srgbClr val="FF6600">
            <a:alpha val="60000"/>
          </a:srgbClr>
        </a:solidFill>
        <a:ln>
          <a:noFill/>
        </a:ln>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AU" sz="1600" dirty="0">
              <a:solidFill>
                <a:schemeClr val="dk1"/>
              </a:solidFill>
            </a:rPr>
            <a:t>Caused temporary harm and required intervention</a:t>
          </a:r>
          <a:endParaRPr>
            <a:solidFill>
              <a:schemeClr val="dk1"/>
            </a:solidFill>
          </a:endParaRPr>
        </a:p>
      </dsp:txBody>
      <dsp:txXfrm>
        <a:off x="7717329" y="3528228"/>
        <a:ext cx="3110880" cy="12443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type="chevron" r:blip="" rot="180">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type="chevron" r:blip="" rot="180">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8901A0C-5CD6-4E8B-95AD-047264BDF904}"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487A8E-835C-4280-8967-74B872B02F37}"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48901A0C-5CD6-4E8B-95AD-047264BDF904}"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487A8E-835C-4280-8967-74B872B02F37}"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48901A0C-5CD6-4E8B-95AD-047264BDF904}"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487A8E-835C-4280-8967-74B872B02F37}"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48901A0C-5CD6-4E8B-95AD-047264BDF904}"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487A8E-835C-4280-8967-74B872B02F37}"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8901A0C-5CD6-4E8B-95AD-047264BDF904}"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487A8E-835C-4280-8967-74B872B02F37}"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4"/>
          <p:cNvSpPr>
            <a:spLocks noGrp="1"/>
          </p:cNvSpPr>
          <p:nvPr>
            <p:ph type="dt" sz="half" idx="10"/>
          </p:nvPr>
        </p:nvSpPr>
        <p:spPr/>
        <p:txBody>
          <a:bodyPr/>
          <a:lstStyle/>
          <a:p>
            <a:fld id="{48901A0C-5CD6-4E8B-95AD-047264BDF904}"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487A8E-835C-4280-8967-74B872B02F37}"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48901A0C-5CD6-4E8B-95AD-047264BDF904}"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8487A8E-835C-4280-8967-74B872B02F37}"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8901A0C-5CD6-4E8B-95AD-047264BDF904}"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487A8E-835C-4280-8967-74B872B02F37}"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1A0C-5CD6-4E8B-95AD-047264BDF904}"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8487A8E-835C-4280-8967-74B872B02F37}"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8901A0C-5CD6-4E8B-95AD-047264BDF904}"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487A8E-835C-4280-8967-74B872B02F37}"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8901A0C-5CD6-4E8B-95AD-047264BDF904}"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487A8E-835C-4280-8967-74B872B02F37}"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01A0C-5CD6-4E8B-95AD-047264BDF904}" type="datetimeFigureOut">
              <a:rPr lang="en-IN" smtClean="0"/>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87A8E-835C-4280-8967-74B872B02F37}"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7.wdp"/><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chart" Target="../charts/chart6.xml"/><Relationship Id="rId1"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11.wdp"/><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chart" Target="../charts/chart10.xml"/><Relationship Id="rId1" Type="http://schemas.openxmlformats.org/officeDocument/2006/relationships/chart" Target="../charts/chart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artisticBlur/>
                    </a14:imgEffect>
                    <a14:imgEffect>
                      <a14:colorTemperature colorTemp="720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77520" y="0"/>
            <a:ext cx="11602720" cy="4297680"/>
          </a:xfrm>
        </p:spPr>
        <p:txBody>
          <a:bodyPr anchor="ctr">
            <a:noAutofit/>
          </a:bodyPr>
          <a:lstStyle/>
          <a:p>
            <a:r>
              <a:rPr lang="en-IN" b="1" dirty="0">
                <a:latin typeface="+mn-lt"/>
                <a:cs typeface="Times New Roman" panose="02020603050405020304" pitchFamily="18" charset="0"/>
              </a:rPr>
              <a:t>QUALITY IMPROVEMENT PROJECT ON MEDICAL RECONCILIATION</a:t>
            </a:r>
            <a:endParaRPr lang="en-IN" b="1" dirty="0">
              <a:latin typeface="+mn-lt"/>
              <a:cs typeface="Times New Roman" panose="02020603050405020304" pitchFamily="18" charset="0"/>
            </a:endParaRPr>
          </a:p>
        </p:txBody>
      </p:sp>
      <p:sp>
        <p:nvSpPr>
          <p:cNvPr id="3" name="Subtitle 2"/>
          <p:cNvSpPr>
            <a:spLocks noGrp="1"/>
          </p:cNvSpPr>
          <p:nvPr>
            <p:ph type="subTitle" idx="1"/>
          </p:nvPr>
        </p:nvSpPr>
        <p:spPr>
          <a:xfrm>
            <a:off x="1524000" y="4399997"/>
            <a:ext cx="9144000" cy="1071562"/>
          </a:xfrm>
        </p:spPr>
        <p:txBody>
          <a:bodyPr/>
          <a:lstStyle/>
          <a:p>
            <a:r>
              <a:rPr lang="en-IN" b="1" dirty="0">
                <a:ea typeface="Tahoma" panose="020B0604030504040204" pitchFamily="34" charset="0"/>
                <a:cs typeface="Times New Roman" panose="02020603050405020304" pitchFamily="18" charset="0"/>
              </a:rPr>
              <a:t>SUBMITTED TO- DR. NIKITA SABHERWAL</a:t>
            </a:r>
            <a:endParaRPr lang="en-IN" b="1" dirty="0">
              <a:ea typeface="Tahoma" panose="020B0604030504040204" pitchFamily="34" charset="0"/>
              <a:cs typeface="Times New Roman" panose="02020603050405020304" pitchFamily="18" charset="0"/>
            </a:endParaRPr>
          </a:p>
          <a:p>
            <a:r>
              <a:rPr lang="en-IN" b="1" dirty="0">
                <a:ea typeface="Tahoma" panose="020B0604030504040204" pitchFamily="34" charset="0"/>
                <a:cs typeface="Times New Roman" panose="02020603050405020304" pitchFamily="18" charset="0"/>
              </a:rPr>
              <a:t>SUBMITTED BY- DR. AAKANKSHA POPLI</a:t>
            </a:r>
            <a:endParaRPr lang="en-IN" b="1" dirty="0">
              <a:ea typeface="Tahoma" panose="020B060403050404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3034"/>
          </a:xfrm>
        </p:spPr>
        <p:txBody>
          <a:bodyPr>
            <a:noAutofit/>
          </a:bodyPr>
          <a:lstStyle/>
          <a:p>
            <a:pPr algn="ctr"/>
            <a:r>
              <a:rPr lang="en-IN" sz="2800" b="1" dirty="0">
                <a:latin typeface="+mn-lt"/>
                <a:cs typeface="Times New Roman" panose="02020603050405020304" pitchFamily="18" charset="0"/>
              </a:rPr>
              <a:t>MEDICAL RECONCILIATION DONE AT THE TIME OF ADMISSION</a:t>
            </a:r>
            <a:endParaRPr lang="en-IN" sz="2800" b="1" dirty="0">
              <a:latin typeface="+mn-lt"/>
              <a:cs typeface="Times New Roman" panose="02020603050405020304" pitchFamily="18" charset="0"/>
            </a:endParaRPr>
          </a:p>
        </p:txBody>
      </p:sp>
      <p:graphicFrame>
        <p:nvGraphicFramePr>
          <p:cNvPr id="4" name="Table 4"/>
          <p:cNvGraphicFramePr>
            <a:graphicFrameLocks noGrp="1"/>
          </p:cNvGraphicFramePr>
          <p:nvPr>
            <p:ph idx="1"/>
          </p:nvPr>
        </p:nvGraphicFramePr>
        <p:xfrm>
          <a:off x="0" y="4376531"/>
          <a:ext cx="12192000" cy="2481468"/>
        </p:xfrm>
        <a:graphic>
          <a:graphicData uri="http://schemas.openxmlformats.org/drawingml/2006/table">
            <a:tbl>
              <a:tblPr firstRow="1" bandRow="1">
                <a:tableStyleId>{5C22544A-7EE6-4342-B048-85BDC9FD1C3A}</a:tableStyleId>
              </a:tblPr>
              <a:tblGrid>
                <a:gridCol w="6096000"/>
                <a:gridCol w="6096000"/>
              </a:tblGrid>
              <a:tr h="469788">
                <a:tc>
                  <a:txBody>
                    <a:bodyPr/>
                    <a:lstStyle/>
                    <a:p>
                      <a:pPr algn="ctr"/>
                      <a:r>
                        <a:rPr lang="en-IN" sz="2400" dirty="0"/>
                        <a:t>PARAMETER</a:t>
                      </a:r>
                      <a:endParaRPr lang="en-IN" sz="2400" dirty="0"/>
                    </a:p>
                  </a:txBody>
                  <a:tcPr/>
                </a:tc>
                <a:tc>
                  <a:txBody>
                    <a:bodyPr/>
                    <a:lstStyle/>
                    <a:p>
                      <a:pPr algn="ctr"/>
                      <a:r>
                        <a:rPr lang="en-IN" sz="2400" dirty="0"/>
                        <a:t>NON COMPLIANCE</a:t>
                      </a:r>
                      <a:endParaRPr lang="en-IN" sz="2400" dirty="0"/>
                    </a:p>
                  </a:txBody>
                  <a:tcPr/>
                </a:tc>
              </a:tr>
              <a:tr h="1460612">
                <a:tc>
                  <a:txBody>
                    <a:bodyPr/>
                    <a:lstStyle/>
                    <a:p>
                      <a:r>
                        <a:rPr lang="en-IN" dirty="0"/>
                        <a:t>At the time of admission </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dirty="0"/>
                        <a:t>Out of 25, in 12 samples, medical reconciliation was done at the time of admission whereas in 13 samples medical reconciliation was not done. </a:t>
                      </a:r>
                      <a:endParaRPr lang="en-IN" dirty="0"/>
                    </a:p>
                    <a:p>
                      <a:pPr marL="285750" indent="-285750">
                        <a:buFont typeface="Arial" panose="020B0604020202020204" pitchFamily="34" charset="0"/>
                        <a:buChar char="•"/>
                      </a:pPr>
                      <a:r>
                        <a:rPr lang="en-IN" dirty="0"/>
                        <a:t>Admission assessment form was completely left unfilled in 11 samples.</a:t>
                      </a:r>
                      <a:endParaRPr lang="en-IN" dirty="0"/>
                    </a:p>
                    <a:p>
                      <a:pPr marL="285750" indent="-285750">
                        <a:buFont typeface="Arial" panose="020B0604020202020204" pitchFamily="34" charset="0"/>
                        <a:buChar char="•"/>
                      </a:pPr>
                      <a:r>
                        <a:rPr lang="en-IN" dirty="0"/>
                        <a:t>Current treatment column in admission form , not considered.</a:t>
                      </a:r>
                      <a:endParaRPr lang="en-IN" dirty="0"/>
                    </a:p>
                  </a:txBody>
                  <a:tcPr/>
                </a:tc>
              </a:tr>
            </a:tbl>
          </a:graphicData>
        </a:graphic>
      </p:graphicFrame>
      <p:graphicFrame>
        <p:nvGraphicFramePr>
          <p:cNvPr id="5" name="Chart 4"/>
          <p:cNvGraphicFramePr/>
          <p:nvPr/>
        </p:nvGraphicFramePr>
        <p:xfrm>
          <a:off x="3302000" y="603035"/>
          <a:ext cx="5588000" cy="3504779"/>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94080"/>
          </a:xfrm>
        </p:spPr>
        <p:txBody>
          <a:bodyPr>
            <a:normAutofit/>
          </a:bodyPr>
          <a:lstStyle/>
          <a:p>
            <a:pPr algn="ctr"/>
            <a:r>
              <a:rPr lang="en-IN" sz="2800" b="1" dirty="0">
                <a:latin typeface="+mn-lt"/>
                <a:cs typeface="Times New Roman" panose="02020603050405020304" pitchFamily="18" charset="0"/>
              </a:rPr>
              <a:t>MEDICAL RECONCILIATION DONE IN MAR SHEET</a:t>
            </a:r>
            <a:endParaRPr lang="en-IN" sz="2800" dirty="0">
              <a:latin typeface="+mn-lt"/>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2921000" y="894081"/>
          <a:ext cx="6350000" cy="281749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Table 5"/>
          <p:cNvGraphicFramePr>
            <a:graphicFrameLocks noGrp="1"/>
          </p:cNvGraphicFramePr>
          <p:nvPr/>
        </p:nvGraphicFramePr>
        <p:xfrm>
          <a:off x="838200" y="3909906"/>
          <a:ext cx="10515600" cy="2694094"/>
        </p:xfrm>
        <a:graphic>
          <a:graphicData uri="http://schemas.openxmlformats.org/drawingml/2006/table">
            <a:tbl>
              <a:tblPr firstRow="1" bandRow="1">
                <a:tableStyleId>{5C22544A-7EE6-4342-B048-85BDC9FD1C3A}</a:tableStyleId>
              </a:tblPr>
              <a:tblGrid>
                <a:gridCol w="5257800"/>
                <a:gridCol w="5257800"/>
              </a:tblGrid>
              <a:tr h="625268">
                <a:tc>
                  <a:txBody>
                    <a:bodyPr/>
                    <a:lstStyle/>
                    <a:p>
                      <a:pPr algn="ctr"/>
                      <a:r>
                        <a:rPr lang="en-IN" sz="2400" dirty="0">
                          <a:latin typeface="Times New Roman" panose="02020603050405020304" pitchFamily="18" charset="0"/>
                          <a:cs typeface="Times New Roman" panose="02020603050405020304" pitchFamily="18" charset="0"/>
                        </a:rPr>
                        <a:t>PARAMETER</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a:latin typeface="Times New Roman" panose="02020603050405020304" pitchFamily="18" charset="0"/>
                          <a:cs typeface="Times New Roman" panose="02020603050405020304" pitchFamily="18" charset="0"/>
                        </a:rPr>
                        <a:t>NON COMPLIANCE</a:t>
                      </a:r>
                      <a:endParaRPr lang="en-IN" sz="2400" dirty="0">
                        <a:latin typeface="Times New Roman" panose="02020603050405020304" pitchFamily="18" charset="0"/>
                        <a:cs typeface="Times New Roman" panose="02020603050405020304" pitchFamily="18" charset="0"/>
                      </a:endParaRPr>
                    </a:p>
                  </a:txBody>
                  <a:tcPr/>
                </a:tc>
              </a:tr>
              <a:tr h="2068826">
                <a:tc>
                  <a:txBody>
                    <a:bodyPr/>
                    <a:lstStyle/>
                    <a:p>
                      <a:r>
                        <a:rPr lang="en-IN" dirty="0"/>
                        <a:t>Medical reconciliation done in MAR Sheet</a:t>
                      </a:r>
                      <a:endParaRPr lang="en-IN" dirty="0"/>
                    </a:p>
                  </a:txBody>
                  <a:tcPr/>
                </a:tc>
                <a:tc>
                  <a:txBody>
                    <a:bodyPr/>
                    <a:lstStyle/>
                    <a:p>
                      <a:r>
                        <a:rPr lang="en-IN" dirty="0"/>
                        <a:t>Out of 25, in 8 samples medical reconciliation was done whereas in 16 samples , medical reconciliation was done.</a:t>
                      </a:r>
                      <a:endParaRPr lang="en-IN" dirty="0"/>
                    </a:p>
                    <a:p>
                      <a:pPr marL="285750" indent="-285750">
                        <a:buFont typeface="Arial" panose="020B0604020202020204" pitchFamily="34" charset="0"/>
                        <a:buChar char="•"/>
                      </a:pPr>
                      <a:r>
                        <a:rPr lang="en-IN" dirty="0"/>
                        <a:t>Current treatment mentioned in admission form, but previous medication not correctly mentioned in MAR sheet.</a:t>
                      </a:r>
                      <a:endParaRPr lang="en-IN" dirty="0"/>
                    </a:p>
                    <a:p>
                      <a:pPr marL="285750" indent="-285750">
                        <a:buFont typeface="Arial" panose="020B0604020202020204" pitchFamily="34" charset="0"/>
                        <a:buChar char="•"/>
                      </a:pPr>
                      <a:r>
                        <a:rPr lang="en-IN" dirty="0"/>
                        <a:t>Previous medication column not considered.</a:t>
                      </a:r>
                      <a:endParaRPr lang="en-IN"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a:latin typeface="+mn-lt"/>
                <a:cs typeface="Times New Roman" panose="02020603050405020304" pitchFamily="18" charset="0"/>
              </a:rPr>
              <a:t>MAJOR CONCERS</a:t>
            </a:r>
            <a:endParaRPr lang="en-IN" sz="2800" b="1" dirty="0">
              <a:latin typeface="+mn-lt"/>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IN" sz="2400" u="sng" dirty="0">
                <a:cs typeface="Times New Roman" panose="02020603050405020304" pitchFamily="18" charset="0"/>
              </a:rPr>
              <a:t>At the time of admission </a:t>
            </a:r>
            <a:endParaRPr lang="en-IN" sz="2400" u="sng" dirty="0">
              <a:cs typeface="Times New Roman" panose="02020603050405020304" pitchFamily="18" charset="0"/>
            </a:endParaRPr>
          </a:p>
          <a:p>
            <a:pPr marL="285750" indent="-285750">
              <a:buFont typeface="Arial" panose="020B0604020202020204" pitchFamily="34" charset="0"/>
              <a:buChar char="•"/>
            </a:pPr>
            <a:r>
              <a:rPr lang="en-IN" sz="2400" dirty="0">
                <a:cs typeface="Times New Roman" panose="02020603050405020304" pitchFamily="18" charset="0"/>
              </a:rPr>
              <a:t>Admission assessment form was completely left unfilled.</a:t>
            </a:r>
            <a:endParaRPr lang="en-IN" sz="2400" dirty="0">
              <a:cs typeface="Times New Roman" panose="02020603050405020304" pitchFamily="18" charset="0"/>
            </a:endParaRPr>
          </a:p>
          <a:p>
            <a:pPr marL="285750" indent="-285750">
              <a:buFont typeface="Arial" panose="020B0604020202020204" pitchFamily="34" charset="0"/>
              <a:buChar char="•"/>
            </a:pPr>
            <a:r>
              <a:rPr lang="en-IN" sz="2400" dirty="0">
                <a:cs typeface="Times New Roman" panose="02020603050405020304" pitchFamily="18" charset="0"/>
              </a:rPr>
              <a:t>Current treatment column in admission form , not considered.</a:t>
            </a:r>
            <a:endParaRPr lang="en-IN" sz="2400" dirty="0">
              <a:cs typeface="Times New Roman" panose="02020603050405020304" pitchFamily="18" charset="0"/>
            </a:endParaRPr>
          </a:p>
          <a:p>
            <a:pPr marL="0" indent="0">
              <a:buNone/>
            </a:pPr>
            <a:endParaRPr lang="en-IN" sz="2400" dirty="0">
              <a:cs typeface="Times New Roman" panose="02020603050405020304" pitchFamily="18" charset="0"/>
            </a:endParaRPr>
          </a:p>
          <a:p>
            <a:pPr marL="514350" indent="-514350">
              <a:buAutoNum type="arabicPeriod" startAt="2"/>
            </a:pPr>
            <a:r>
              <a:rPr lang="en-IN" sz="2400" u="sng" dirty="0">
                <a:cs typeface="Times New Roman" panose="02020603050405020304" pitchFamily="18" charset="0"/>
              </a:rPr>
              <a:t>In MAR Sheet</a:t>
            </a:r>
            <a:endParaRPr lang="en-IN" sz="2400" u="sng" dirty="0">
              <a:cs typeface="Times New Roman" panose="02020603050405020304" pitchFamily="18" charset="0"/>
            </a:endParaRPr>
          </a:p>
          <a:p>
            <a:pPr marL="285750" indent="-285750">
              <a:buFont typeface="Arial" panose="020B0604020202020204" pitchFamily="34" charset="0"/>
              <a:buChar char="•"/>
            </a:pPr>
            <a:r>
              <a:rPr lang="en-IN" sz="2400" dirty="0"/>
              <a:t>Current treatment mentioned in admission form, but previous medication not correctly mentioned in MAR sheet.</a:t>
            </a:r>
            <a:endParaRPr lang="en-IN" sz="2400" dirty="0"/>
          </a:p>
          <a:p>
            <a:pPr marL="285750" indent="-285750">
              <a:buFont typeface="Arial" panose="020B0604020202020204" pitchFamily="34" charset="0"/>
              <a:buChar char="•"/>
            </a:pPr>
            <a:r>
              <a:rPr lang="en-IN" sz="2400" dirty="0">
                <a:cs typeface="Times New Roman" panose="02020603050405020304" pitchFamily="18" charset="0"/>
              </a:rPr>
              <a:t>Previous medication column not considered.</a:t>
            </a:r>
            <a:endParaRPr lang="en-IN" sz="2400" dirty="0">
              <a:cs typeface="Times New Roman" panose="02020603050405020304" pitchFamily="18" charset="0"/>
            </a:endParaRPr>
          </a:p>
          <a:p>
            <a:pPr marL="0" indent="0">
              <a:buNone/>
            </a:pPr>
            <a:endParaRPr lang="en-IN" sz="2400" dirty="0">
              <a:cs typeface="Times New Roman" panose="02020603050405020304" pitchFamily="18" charset="0"/>
            </a:endParaRPr>
          </a:p>
          <a:p>
            <a:endParaRPr lang="en-IN" sz="2400" dirty="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artisticBlur/>
                    </a14:imgEffect>
                    <a14:imgEffect>
                      <a14:colorTemperature colorTemp="7200"/>
                    </a14:imgEffect>
                  </a14:imgLayer>
                </a14:imgProps>
              </a:ext>
            </a:extLst>
          </a:blip>
          <a:stretch>
            <a:fillRect/>
          </a:stretch>
        </p:blipFill>
        <p:spPr>
          <a:xfrm>
            <a:off x="0" y="19250"/>
            <a:ext cx="12192001" cy="6858000"/>
          </a:xfrm>
          <a:prstGeom prst="rect">
            <a:avLst/>
          </a:prstGeom>
        </p:spPr>
      </p:pic>
      <p:sp>
        <p:nvSpPr>
          <p:cNvPr id="2" name="Title 1"/>
          <p:cNvSpPr>
            <a:spLocks noGrp="1"/>
          </p:cNvSpPr>
          <p:nvPr>
            <p:ph type="ctrTitle"/>
          </p:nvPr>
        </p:nvSpPr>
        <p:spPr>
          <a:xfrm>
            <a:off x="1413309" y="358541"/>
            <a:ext cx="9365382" cy="6140918"/>
          </a:xfrm>
        </p:spPr>
        <p:txBody>
          <a:bodyPr anchor="ctr">
            <a:normAutofit/>
          </a:bodyPr>
          <a:lstStyle/>
          <a:p>
            <a:r>
              <a:rPr lang="en-IN" sz="6600" b="1" dirty="0">
                <a:latin typeface="+mn-lt"/>
                <a:cs typeface="Times New Roman" panose="02020603050405020304" pitchFamily="18" charset="0"/>
              </a:rPr>
              <a:t>MEDICAL RECONCILIATION AT CROSS CONSULTATION</a:t>
            </a:r>
            <a:endParaRPr lang="en-IN" sz="6600" b="1"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4"/>
            <a:ext cx="10515600" cy="876534"/>
          </a:xfrm>
        </p:spPr>
        <p:txBody>
          <a:bodyPr>
            <a:normAutofit/>
          </a:bodyPr>
          <a:lstStyle/>
          <a:p>
            <a:pPr algn="ctr"/>
            <a:r>
              <a:rPr lang="en-IN" sz="2800" b="1" dirty="0">
                <a:latin typeface="+mn-lt"/>
                <a:cs typeface="Times New Roman" panose="02020603050405020304" pitchFamily="18" charset="0"/>
              </a:rPr>
              <a:t>AUDIT TOOL FOR MEDICAL RECONCILIATION DONE AT THE TIME OF CROSS CONSULTATION</a:t>
            </a:r>
            <a:endParaRPr lang="en-IN" sz="2800" b="1" dirty="0">
              <a:latin typeface="+mn-lt"/>
              <a:cs typeface="Times New Roman" panose="02020603050405020304" pitchFamily="18" charset="0"/>
            </a:endParaRPr>
          </a:p>
        </p:txBody>
      </p:sp>
      <p:graphicFrame>
        <p:nvGraphicFramePr>
          <p:cNvPr id="7" name="Content Placeholder 6"/>
          <p:cNvGraphicFramePr>
            <a:graphicFrameLocks noGrp="1"/>
          </p:cNvGraphicFramePr>
          <p:nvPr>
            <p:ph idx="1"/>
          </p:nvPr>
        </p:nvGraphicFramePr>
        <p:xfrm>
          <a:off x="2414337" y="1155031"/>
          <a:ext cx="7363326" cy="5303518"/>
        </p:xfrm>
        <a:graphic>
          <a:graphicData uri="http://schemas.openxmlformats.org/drawingml/2006/table">
            <a:tbl>
              <a:tblPr>
                <a:tableStyleId>{5C22544A-7EE6-4342-B048-85BDC9FD1C3A}</a:tableStyleId>
              </a:tblPr>
              <a:tblGrid>
                <a:gridCol w="7363326"/>
              </a:tblGrid>
              <a:tr h="863480">
                <a:tc>
                  <a:txBody>
                    <a:bodyPr/>
                    <a:lstStyle/>
                    <a:p>
                      <a:pPr algn="ctr" fontAlgn="ctr"/>
                      <a:r>
                        <a:rPr lang="en-IN" sz="1100" u="none" strike="noStrike" dirty="0">
                          <a:effectLst/>
                        </a:rPr>
                        <a:t>PATIENT NAME</a:t>
                      </a:r>
                      <a:endParaRPr lang="en-IN" sz="1100" b="1" i="0" u="none" strike="noStrike" dirty="0">
                        <a:solidFill>
                          <a:srgbClr val="000000"/>
                        </a:solidFill>
                        <a:effectLst/>
                        <a:latin typeface="Calibri" panose="020F0502020204030204" pitchFamily="34" charset="0"/>
                      </a:endParaRPr>
                    </a:p>
                  </a:txBody>
                  <a:tcPr marL="6350" marR="6350" marT="6350" marB="0" anchor="ctr"/>
                </a:tc>
              </a:tr>
              <a:tr h="588770">
                <a:tc>
                  <a:txBody>
                    <a:bodyPr/>
                    <a:lstStyle/>
                    <a:p>
                      <a:pPr algn="ctr" fontAlgn="ctr"/>
                      <a:r>
                        <a:rPr lang="en-IN" sz="1100" u="none" strike="noStrike">
                          <a:effectLst/>
                        </a:rPr>
                        <a:t>UHID</a:t>
                      </a:r>
                      <a:endParaRPr lang="en-IN" sz="1100" b="1" i="0" u="none" strike="noStrike">
                        <a:solidFill>
                          <a:srgbClr val="000000"/>
                        </a:solidFill>
                        <a:effectLst/>
                        <a:latin typeface="Calibri" panose="020F0502020204030204" pitchFamily="34" charset="0"/>
                      </a:endParaRPr>
                    </a:p>
                  </a:txBody>
                  <a:tcPr marL="6350" marR="6350" marT="6350" marB="0" anchor="ctr"/>
                </a:tc>
              </a:tr>
              <a:tr h="588770">
                <a:tc>
                  <a:txBody>
                    <a:bodyPr/>
                    <a:lstStyle/>
                    <a:p>
                      <a:pPr algn="ctr" fontAlgn="ctr"/>
                      <a:r>
                        <a:rPr lang="en-IN" sz="1100" u="none" strike="noStrike">
                          <a:effectLst/>
                        </a:rPr>
                        <a:t>DOCTOR'S NAME</a:t>
                      </a:r>
                      <a:endParaRPr lang="en-IN" sz="1100" b="1" i="0" u="none" strike="noStrike">
                        <a:solidFill>
                          <a:srgbClr val="000000"/>
                        </a:solidFill>
                        <a:effectLst/>
                        <a:latin typeface="Calibri" panose="020F0502020204030204" pitchFamily="34" charset="0"/>
                      </a:endParaRPr>
                    </a:p>
                  </a:txBody>
                  <a:tcPr marL="6350" marR="6350" marT="6350" marB="0" anchor="ctr"/>
                </a:tc>
              </a:tr>
              <a:tr h="588770">
                <a:tc>
                  <a:txBody>
                    <a:bodyPr/>
                    <a:lstStyle/>
                    <a:p>
                      <a:pPr algn="ctr" fontAlgn="ctr"/>
                      <a:r>
                        <a:rPr lang="en-IN" sz="1100" u="none" strike="noStrike">
                          <a:effectLst/>
                        </a:rPr>
                        <a:t>SPECIALITY</a:t>
                      </a:r>
                      <a:endParaRPr lang="en-IN" sz="1100" b="1" i="0" u="none" strike="noStrike">
                        <a:solidFill>
                          <a:srgbClr val="000000"/>
                        </a:solidFill>
                        <a:effectLst/>
                        <a:latin typeface="Calibri" panose="020F0502020204030204" pitchFamily="34" charset="0"/>
                      </a:endParaRPr>
                    </a:p>
                  </a:txBody>
                  <a:tcPr marL="6350" marR="6350" marT="6350" marB="0" anchor="ctr"/>
                </a:tc>
              </a:tr>
              <a:tr h="512770">
                <a:tc>
                  <a:txBody>
                    <a:bodyPr/>
                    <a:lstStyle/>
                    <a:p>
                      <a:pPr algn="ctr" fontAlgn="ctr"/>
                      <a:r>
                        <a:rPr lang="en-IN" sz="1100" u="none" strike="noStrike">
                          <a:effectLst/>
                        </a:rPr>
                        <a:t>DIAGNOSIS</a:t>
                      </a:r>
                      <a:endParaRPr lang="en-IN" sz="1100" b="1" i="0" u="none" strike="noStrike">
                        <a:solidFill>
                          <a:srgbClr val="000000"/>
                        </a:solidFill>
                        <a:effectLst/>
                        <a:latin typeface="Calibri" panose="020F0502020204030204" pitchFamily="34" charset="0"/>
                      </a:endParaRPr>
                    </a:p>
                  </a:txBody>
                  <a:tcPr marL="6350" marR="6350" marT="6350" marB="0" anchor="ctr"/>
                </a:tc>
              </a:tr>
              <a:tr h="265541">
                <a:tc>
                  <a:txBody>
                    <a:bodyPr/>
                    <a:lstStyle/>
                    <a:p>
                      <a:pPr algn="ctr" fontAlgn="ctr"/>
                      <a:r>
                        <a:rPr lang="en-US" sz="1100" u="none" strike="noStrike">
                          <a:effectLst/>
                        </a:rPr>
                        <a:t>MEDICAL RECONCILATION DONE AT CROSS CONSULTATION (YES/NO)</a:t>
                      </a:r>
                      <a:endParaRPr lang="en-US" sz="1100" b="1" i="0" u="none" strike="noStrike">
                        <a:solidFill>
                          <a:srgbClr val="000000"/>
                        </a:solidFill>
                        <a:effectLst/>
                        <a:latin typeface="Calibri" panose="020F0502020204030204" pitchFamily="34" charset="0"/>
                      </a:endParaRPr>
                    </a:p>
                  </a:txBody>
                  <a:tcPr marL="6350" marR="6350" marT="6350" marB="0" anchor="ctr"/>
                </a:tc>
              </a:tr>
              <a:tr h="700480">
                <a:tc>
                  <a:txBody>
                    <a:bodyPr/>
                    <a:lstStyle/>
                    <a:p>
                      <a:pPr algn="ctr" fontAlgn="ctr"/>
                      <a:r>
                        <a:rPr lang="en-IN" sz="1100" u="none" strike="noStrike">
                          <a:effectLst/>
                        </a:rPr>
                        <a:t>DOCUMENTED (YES/NO)</a:t>
                      </a:r>
                      <a:endParaRPr lang="en-IN" sz="1100" b="1" i="0" u="none" strike="noStrike">
                        <a:solidFill>
                          <a:srgbClr val="000000"/>
                        </a:solidFill>
                        <a:effectLst/>
                        <a:latin typeface="Calibri" panose="020F0502020204030204" pitchFamily="34" charset="0"/>
                      </a:endParaRPr>
                    </a:p>
                  </a:txBody>
                  <a:tcPr marL="6350" marR="6350" marT="6350" marB="0" anchor="ctr"/>
                </a:tc>
              </a:tr>
              <a:tr h="700480">
                <a:tc>
                  <a:txBody>
                    <a:bodyPr/>
                    <a:lstStyle/>
                    <a:p>
                      <a:pPr algn="ctr" fontAlgn="ctr"/>
                      <a:r>
                        <a:rPr lang="en-US" sz="1100" u="none" strike="noStrike">
                          <a:effectLst/>
                        </a:rPr>
                        <a:t>IF YES, LIST OF MEDICATIONS</a:t>
                      </a:r>
                      <a:endParaRPr lang="en-US" sz="1100" b="1" i="0" u="none" strike="noStrike">
                        <a:solidFill>
                          <a:srgbClr val="000000"/>
                        </a:solidFill>
                        <a:effectLst/>
                        <a:latin typeface="Calibri" panose="020F0502020204030204" pitchFamily="34" charset="0"/>
                      </a:endParaRPr>
                    </a:p>
                  </a:txBody>
                  <a:tcPr marL="6350" marR="6350" marT="6350" marB="0" anchor="ctr"/>
                </a:tc>
              </a:tr>
              <a:tr h="494457">
                <a:tc>
                  <a:txBody>
                    <a:bodyPr/>
                    <a:lstStyle/>
                    <a:p>
                      <a:pPr algn="ctr" fontAlgn="ctr"/>
                      <a:r>
                        <a:rPr lang="en-IN" sz="1100" u="none" strike="noStrike" dirty="0">
                          <a:effectLst/>
                        </a:rPr>
                        <a:t>REMARKS :</a:t>
                      </a:r>
                      <a:endParaRPr lang="en-IN" sz="1100" b="1" i="0" u="none" strike="noStrike" dirty="0">
                        <a:solidFill>
                          <a:srgbClr val="000000"/>
                        </a:solidFill>
                        <a:effectLst/>
                        <a:latin typeface="Calibri" panose="020F0502020204030204" pitchFamily="34" charset="0"/>
                      </a:endParaRPr>
                    </a:p>
                  </a:txBody>
                  <a:tcPr marL="6350" marR="6350" marT="6350" marB="0"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7372"/>
            <a:ext cx="12192000" cy="1030539"/>
          </a:xfrm>
        </p:spPr>
        <p:txBody>
          <a:bodyPr>
            <a:normAutofit/>
          </a:bodyPr>
          <a:lstStyle/>
          <a:p>
            <a:pPr algn="ctr"/>
            <a:r>
              <a:rPr lang="en-IN" sz="2800" b="1" dirty="0">
                <a:latin typeface="+mn-lt"/>
                <a:cs typeface="Times New Roman" panose="02020603050405020304" pitchFamily="18" charset="0"/>
              </a:rPr>
              <a:t>MEDICAL RECONCILIATION AT THE TIME OF CROSS CONSULTATION</a:t>
            </a:r>
            <a:endParaRPr lang="en-IN" sz="2800" dirty="0">
              <a:latin typeface="+mn-lt"/>
            </a:endParaRPr>
          </a:p>
        </p:txBody>
      </p:sp>
      <p:pic>
        <p:nvPicPr>
          <p:cNvPr id="7" name="Content Placeholder 6"/>
          <p:cNvPicPr>
            <a:picLocks noGrp="1" noChangeAspect="1"/>
          </p:cNvPicPr>
          <p:nvPr>
            <p:ph idx="1"/>
          </p:nvPr>
        </p:nvPicPr>
        <p:blipFill>
          <a:blip r:embed="rId3"/>
          <a:stretch>
            <a:fillRect/>
          </a:stretch>
        </p:blipFill>
        <p:spPr>
          <a:xfrm>
            <a:off x="495584" y="2014377"/>
            <a:ext cx="5600416" cy="4138736"/>
          </a:xfrm>
          <a:prstGeom prst="rect">
            <a:avLst/>
          </a:prstGeom>
        </p:spPr>
      </p:pic>
      <p:sp>
        <p:nvSpPr>
          <p:cNvPr id="5" name="TextBox 4"/>
          <p:cNvSpPr txBox="1"/>
          <p:nvPr/>
        </p:nvSpPr>
        <p:spPr>
          <a:xfrm>
            <a:off x="9182502" y="1116184"/>
            <a:ext cx="2261936" cy="369332"/>
          </a:xfrm>
          <a:prstGeom prst="rect">
            <a:avLst/>
          </a:prstGeom>
          <a:noFill/>
        </p:spPr>
        <p:txBody>
          <a:bodyPr wrap="square" rtlCol="0">
            <a:spAutoFit/>
          </a:bodyPr>
          <a:lstStyle/>
          <a:p>
            <a:r>
              <a:rPr lang="en-IN">
                <a:latin typeface="Times New Roman" panose="02020603050405020304" pitchFamily="18" charset="0"/>
                <a:cs typeface="Times New Roman" panose="02020603050405020304" pitchFamily="18" charset="0"/>
              </a:rPr>
              <a:t>SAMPLE SIZE - 25</a:t>
            </a:r>
            <a:endParaRPr lang="en-IN"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6280369" y="2014377"/>
            <a:ext cx="5600415" cy="4101005"/>
          </a:xfrm>
          <a:prstGeom prst="rect">
            <a:avLst/>
          </a:prstGeom>
        </p:spPr>
      </p:pic>
      <p:graphicFrame>
        <p:nvGraphicFramePr>
          <p:cNvPr id="6" name="Chart 5"/>
          <p:cNvGraphicFramePr/>
          <p:nvPr/>
        </p:nvGraphicFramePr>
        <p:xfrm>
          <a:off x="495583" y="2014377"/>
          <a:ext cx="5600415" cy="4138736"/>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Chart 8"/>
          <p:cNvGraphicFramePr/>
          <p:nvPr/>
        </p:nvGraphicFramePr>
        <p:xfrm>
          <a:off x="6280366" y="2014377"/>
          <a:ext cx="5600415" cy="41010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259"/>
            <a:ext cx="10515600" cy="664778"/>
          </a:xfrm>
        </p:spPr>
        <p:txBody>
          <a:bodyPr>
            <a:normAutofit/>
          </a:bodyPr>
          <a:lstStyle/>
          <a:p>
            <a:pPr algn="ctr"/>
            <a:r>
              <a:rPr lang="en-US" sz="2800" b="1" dirty="0">
                <a:latin typeface="+mn-lt"/>
                <a:cs typeface="Times New Roman" panose="02020603050405020304" pitchFamily="18" charset="0"/>
              </a:rPr>
              <a:t>DOCUMENTED (YES/NO)</a:t>
            </a:r>
            <a:endParaRPr lang="en-IN" sz="2800" b="1" dirty="0">
              <a:latin typeface="+mn-lt"/>
              <a:cs typeface="Times New Roman" panose="02020603050405020304" pitchFamily="18" charset="0"/>
            </a:endParaRPr>
          </a:p>
        </p:txBody>
      </p:sp>
      <p:graphicFrame>
        <p:nvGraphicFramePr>
          <p:cNvPr id="8" name="Content Placeholder 7"/>
          <p:cNvGraphicFramePr>
            <a:graphicFrameLocks noGrp="1"/>
          </p:cNvGraphicFramePr>
          <p:nvPr>
            <p:ph idx="1"/>
          </p:nvPr>
        </p:nvGraphicFramePr>
        <p:xfrm>
          <a:off x="1615440" y="681037"/>
          <a:ext cx="8961119" cy="392465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Table 5"/>
          <p:cNvGraphicFramePr>
            <a:graphicFrameLocks noGrp="1"/>
          </p:cNvGraphicFramePr>
          <p:nvPr/>
        </p:nvGraphicFramePr>
        <p:xfrm>
          <a:off x="1615440" y="4783756"/>
          <a:ext cx="8961120" cy="1975444"/>
        </p:xfrm>
        <a:graphic>
          <a:graphicData uri="http://schemas.openxmlformats.org/drawingml/2006/table">
            <a:tbl>
              <a:tblPr firstRow="1" bandRow="1">
                <a:tableStyleId>{5C22544A-7EE6-4342-B048-85BDC9FD1C3A}</a:tableStyleId>
              </a:tblPr>
              <a:tblGrid>
                <a:gridCol w="4480560"/>
                <a:gridCol w="4480560"/>
              </a:tblGrid>
              <a:tr h="512404">
                <a:tc>
                  <a:txBody>
                    <a:bodyPr/>
                    <a:lstStyle/>
                    <a:p>
                      <a:pPr algn="ctr"/>
                      <a:r>
                        <a:rPr lang="en-IN" sz="2400" dirty="0">
                          <a:latin typeface="Times New Roman" panose="02020603050405020304" pitchFamily="18" charset="0"/>
                          <a:cs typeface="Times New Roman" panose="02020603050405020304" pitchFamily="18" charset="0"/>
                        </a:rPr>
                        <a:t>PARAMETER</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a:latin typeface="Times New Roman" panose="02020603050405020304" pitchFamily="18" charset="0"/>
                          <a:cs typeface="Times New Roman" panose="02020603050405020304" pitchFamily="18" charset="0"/>
                        </a:rPr>
                        <a:t>NON COMPLIANCE</a:t>
                      </a:r>
                      <a:endParaRPr lang="en-IN" sz="2400" dirty="0">
                        <a:latin typeface="Times New Roman" panose="02020603050405020304" pitchFamily="18" charset="0"/>
                        <a:cs typeface="Times New Roman" panose="02020603050405020304" pitchFamily="18" charset="0"/>
                      </a:endParaRPr>
                    </a:p>
                  </a:txBody>
                  <a:tcPr/>
                </a:tc>
              </a:tr>
              <a:tr h="1008388">
                <a:tc>
                  <a:txBody>
                    <a:bodyPr/>
                    <a:lstStyle/>
                    <a:p>
                      <a:r>
                        <a:rPr lang="en-IN" dirty="0"/>
                        <a:t>Medical reconciliation done at cross consultation is documented or not.</a:t>
                      </a:r>
                      <a:endParaRPr lang="en-IN" dirty="0"/>
                    </a:p>
                  </a:txBody>
                  <a:tcPr/>
                </a:tc>
                <a:tc>
                  <a:txBody>
                    <a:bodyPr/>
                    <a:lstStyle/>
                    <a:p>
                      <a:r>
                        <a:rPr lang="en-IN" dirty="0"/>
                        <a:t>Out of 25, in 7 samples, it was documented whereas in 18 samples, it was not documented.</a:t>
                      </a:r>
                      <a:endParaRPr lang="en-IN" dirty="0"/>
                    </a:p>
                    <a:p>
                      <a:pPr marL="285750" indent="-285750">
                        <a:buFont typeface="Arial" panose="020B0604020202020204" pitchFamily="34" charset="0"/>
                        <a:buChar char="•"/>
                      </a:pPr>
                      <a:r>
                        <a:rPr lang="en-US" dirty="0"/>
                        <a:t>Not documented but was considered in MAR sheet.</a:t>
                      </a:r>
                      <a:endParaRPr lang="en-IN" dirty="0"/>
                    </a:p>
                  </a:txBody>
                  <a:tcPr/>
                </a:tc>
              </a:tr>
            </a:tbl>
          </a:graphicData>
        </a:graphic>
      </p:graphicFrame>
      <p:sp>
        <p:nvSpPr>
          <p:cNvPr id="3" name="TextBox 2"/>
          <p:cNvSpPr txBox="1"/>
          <p:nvPr/>
        </p:nvSpPr>
        <p:spPr>
          <a:xfrm>
            <a:off x="8778240" y="737772"/>
            <a:ext cx="1798320" cy="369332"/>
          </a:xfrm>
          <a:prstGeom prst="rect">
            <a:avLst/>
          </a:prstGeom>
          <a:noFill/>
        </p:spPr>
        <p:txBody>
          <a:bodyPr wrap="square" rtlCol="0">
            <a:spAutoFit/>
          </a:bodyPr>
          <a:lstStyle/>
          <a:p>
            <a:r>
              <a:rPr lang="en-IN" dirty="0">
                <a:solidFill>
                  <a:schemeClr val="bg1"/>
                </a:solidFill>
              </a:rPr>
              <a:t>SAMPLE SIZE - 25</a:t>
            </a:r>
            <a:endParaRPr lang="en-IN"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992037"/>
          </a:xfrm>
        </p:spPr>
        <p:txBody>
          <a:bodyPr>
            <a:normAutofit/>
          </a:bodyPr>
          <a:lstStyle/>
          <a:p>
            <a:pPr algn="ctr"/>
            <a:r>
              <a:rPr lang="en-IN" altLang="en-US" sz="2800" b="1" dirty="0">
                <a:latin typeface="+mn-lt"/>
                <a:cs typeface="Times New Roman" panose="02020603050405020304" pitchFamily="18" charset="0"/>
              </a:rPr>
              <a:t>AS PER OBSERVATION, THERE IS NO NON COMPLIANCE IN THESE 25 SAMPLES REGARDING MEDICAL RECONCILIATION </a:t>
            </a:r>
            <a:endParaRPr lang="en-IN" altLang="en-US" sz="2800" b="1" dirty="0">
              <a:latin typeface="+mn-lt"/>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1"/>
          </a:graphicData>
        </a:graphic>
      </p:graphicFrame>
      <p:sp>
        <p:nvSpPr>
          <p:cNvPr id="3" name="TextBox 2"/>
          <p:cNvSpPr txBox="1"/>
          <p:nvPr/>
        </p:nvSpPr>
        <p:spPr>
          <a:xfrm>
            <a:off x="9606013" y="2415941"/>
            <a:ext cx="1834415" cy="369332"/>
          </a:xfrm>
          <a:prstGeom prst="rect">
            <a:avLst/>
          </a:prstGeom>
          <a:noFill/>
        </p:spPr>
        <p:txBody>
          <a:bodyPr wrap="square" rtlCol="0">
            <a:spAutoFit/>
          </a:bodyPr>
          <a:lstStyle/>
          <a:p>
            <a:r>
              <a:rPr lang="en-IN" dirty="0">
                <a:solidFill>
                  <a:schemeClr val="bg1"/>
                </a:solidFill>
              </a:rPr>
              <a:t>SAMPLE SIZE - 25</a:t>
            </a:r>
            <a:endParaRPr lang="en-IN"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40510"/>
            <a:ext cx="10515600" cy="1325563"/>
          </a:xfrm>
        </p:spPr>
        <p:txBody>
          <a:bodyPr/>
          <a:lstStyle/>
          <a:p>
            <a:r>
              <a:rPr lang="en-IN" b="1" dirty="0">
                <a:latin typeface="+mn-lt"/>
                <a:cs typeface="Times New Roman" panose="02020603050405020304" pitchFamily="18" charset="0"/>
              </a:rPr>
              <a:t>MAJOR CONCERNS</a:t>
            </a:r>
            <a:endParaRPr lang="en-IN" b="1" dirty="0">
              <a:latin typeface="+mn-lt"/>
              <a:cs typeface="Times New Roman" panose="02020603050405020304" pitchFamily="18" charset="0"/>
            </a:endParaRPr>
          </a:p>
        </p:txBody>
      </p:sp>
      <p:sp>
        <p:nvSpPr>
          <p:cNvPr id="3" name="Content Placeholder 2"/>
          <p:cNvSpPr>
            <a:spLocks noGrp="1"/>
          </p:cNvSpPr>
          <p:nvPr>
            <p:ph idx="1"/>
          </p:nvPr>
        </p:nvSpPr>
        <p:spPr>
          <a:xfrm>
            <a:off x="838200" y="1821580"/>
            <a:ext cx="10144225" cy="3214839"/>
          </a:xfrm>
        </p:spPr>
        <p:txBody>
          <a:bodyPr anchor="ctr"/>
          <a:lstStyle/>
          <a:p>
            <a:pPr marL="0" indent="0">
              <a:buNone/>
            </a:pPr>
            <a:r>
              <a:rPr lang="en-IN" u="sng" dirty="0">
                <a:cs typeface="Times New Roman" panose="02020603050405020304" pitchFamily="18" charset="0"/>
              </a:rPr>
              <a:t>At the time of cross consultation</a:t>
            </a:r>
            <a:endParaRPr lang="en-IN" u="sng" dirty="0">
              <a:cs typeface="Times New Roman" panose="02020603050405020304" pitchFamily="18" charset="0"/>
            </a:endParaRPr>
          </a:p>
          <a:p>
            <a:r>
              <a:rPr lang="en-US" dirty="0">
                <a:cs typeface="Times New Roman" panose="02020603050405020304" pitchFamily="18" charset="0"/>
              </a:rPr>
              <a:t>In most of the cases, medical reconciliation was done by assigned team and was considered in MAR sheet, but was not documented.</a:t>
            </a:r>
            <a:endParaRPr lang="en-IN" u="sng" dirty="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artisticBlur/>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4643170"/>
          </a:xfrm>
        </p:spPr>
        <p:txBody>
          <a:bodyPr anchor="ctr">
            <a:normAutofit/>
          </a:bodyPr>
          <a:lstStyle/>
          <a:p>
            <a:r>
              <a:rPr lang="en-IN" b="1" dirty="0">
                <a:latin typeface="+mn-lt"/>
              </a:rPr>
              <a:t>MEDICAL RECONCILIATION DONE AT THE POINT OF UNIT TRANSFER</a:t>
            </a:r>
            <a:endParaRPr lang="en-IN" b="1"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3">
                <a:lumMod val="5000"/>
                <a:lumOff val="95000"/>
              </a:schemeClr>
            </a:gs>
            <a:gs pos="0">
              <a:schemeClr val="accent3">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5100"/>
            <a:ext cx="10515600" cy="682839"/>
          </a:xfrm>
        </p:spPr>
        <p:txBody>
          <a:bodyPr>
            <a:normAutofit/>
          </a:bodyPr>
          <a:lstStyle/>
          <a:p>
            <a:r>
              <a:rPr lang="en-IN" sz="2800" b="1" u="sng" dirty="0">
                <a:latin typeface="+mn-lt"/>
                <a:cs typeface="Times New Roman" panose="02020603050405020304" pitchFamily="18" charset="0"/>
              </a:rPr>
              <a:t>INTRODUCTION</a:t>
            </a:r>
            <a:endParaRPr lang="en-IN" sz="2800" b="1" u="sng" dirty="0">
              <a:latin typeface="+mn-lt"/>
              <a:cs typeface="Times New Roman" panose="02020603050405020304" pitchFamily="18" charset="0"/>
            </a:endParaRPr>
          </a:p>
        </p:txBody>
      </p:sp>
      <p:sp>
        <p:nvSpPr>
          <p:cNvPr id="3" name="Content Placeholder 2"/>
          <p:cNvSpPr>
            <a:spLocks noGrp="1"/>
          </p:cNvSpPr>
          <p:nvPr>
            <p:ph idx="1"/>
          </p:nvPr>
        </p:nvSpPr>
        <p:spPr>
          <a:xfrm>
            <a:off x="838200" y="1251284"/>
            <a:ext cx="10375232" cy="5271616"/>
          </a:xfrm>
        </p:spPr>
        <p:txBody>
          <a:bodyPr>
            <a:noAutofit/>
          </a:bodyPr>
          <a:lstStyle/>
          <a:p>
            <a:pPr marL="0" indent="0">
              <a:buNone/>
            </a:pPr>
            <a:r>
              <a:rPr lang="en-US" sz="2200" b="1" i="0" u="sng" dirty="0">
                <a:solidFill>
                  <a:srgbClr val="202124"/>
                </a:solidFill>
                <a:effectLst/>
                <a:cs typeface="Times New Roman" panose="02020603050405020304" pitchFamily="18" charset="0"/>
              </a:rPr>
              <a:t>DEFINITION</a:t>
            </a:r>
            <a:r>
              <a:rPr lang="en-US" sz="2200" b="0" i="0" dirty="0">
                <a:solidFill>
                  <a:srgbClr val="202124"/>
                </a:solidFill>
                <a:effectLst/>
                <a:cs typeface="Times New Roman" panose="02020603050405020304" pitchFamily="18" charset="0"/>
              </a:rPr>
              <a:t>- The process of identifying the most accurate list of all medications that the patient is taking, including name, dosage, frequency, and route, by comparing the medical record to an external list of medications obtained from a patient, hospital, or other provider.</a:t>
            </a:r>
            <a:endParaRPr lang="en-US" sz="2200" b="0" i="0" dirty="0">
              <a:solidFill>
                <a:srgbClr val="202124"/>
              </a:solidFill>
              <a:effectLst/>
              <a:cs typeface="Times New Roman" panose="02020603050405020304" pitchFamily="18" charset="0"/>
            </a:endParaRPr>
          </a:p>
          <a:p>
            <a:pPr marL="0" indent="0">
              <a:buNone/>
            </a:pPr>
            <a:endParaRPr lang="en-US" sz="2200" b="0" i="0" dirty="0">
              <a:solidFill>
                <a:srgbClr val="202124"/>
              </a:solidFill>
              <a:effectLst/>
              <a:cs typeface="Times New Roman" panose="02020603050405020304" pitchFamily="18" charset="0"/>
            </a:endParaRPr>
          </a:p>
          <a:p>
            <a:pPr marL="0" indent="0">
              <a:buNone/>
            </a:pPr>
            <a:r>
              <a:rPr lang="en-US" sz="2200" b="1" u="sng" dirty="0">
                <a:solidFill>
                  <a:srgbClr val="202124"/>
                </a:solidFill>
                <a:cs typeface="Times New Roman" panose="02020603050405020304" pitchFamily="18" charset="0"/>
              </a:rPr>
              <a:t>RECONCILIATION OF MEDICATIONS OCCURS AT TRANSITION POINTS OF PATIENT CARE</a:t>
            </a:r>
            <a:endParaRPr lang="en-US" sz="2200" b="1" u="sng" dirty="0">
              <a:solidFill>
                <a:srgbClr val="202124"/>
              </a:solidFill>
              <a:cs typeface="Times New Roman" panose="02020603050405020304" pitchFamily="18" charset="0"/>
            </a:endParaRPr>
          </a:p>
          <a:p>
            <a:pPr marL="0" indent="0">
              <a:buNone/>
            </a:pPr>
            <a:r>
              <a:rPr lang="en-US" sz="2200" u="sng" dirty="0">
                <a:solidFill>
                  <a:srgbClr val="202124"/>
                </a:solidFill>
                <a:cs typeface="Times New Roman" panose="02020603050405020304" pitchFamily="18" charset="0"/>
              </a:rPr>
              <a:t>INTERPRETATION</a:t>
            </a:r>
            <a:r>
              <a:rPr lang="en-US" sz="2200" dirty="0">
                <a:solidFill>
                  <a:srgbClr val="202124"/>
                </a:solidFill>
                <a:cs typeface="Times New Roman" panose="02020603050405020304" pitchFamily="18" charset="0"/>
              </a:rPr>
              <a:t>: The purpose of medication reconciliation is to ensure that the list of medication that a patient is to receive is complete and up-to-date with past clinical conditions and present care plan. The prescribed medications shall be checked for accuracy at the transition points, such as the time of admission, transfer of patient from one ward setting/department to another, or at the time of discharge. Its is preferable that medication reconciliation also occur after cross consultation. Medication reconciliation should be documented. There is a system for effective communication during handover regarding the reconciliation of medications.</a:t>
            </a:r>
            <a:endParaRPr lang="en-US" sz="2200" dirty="0">
              <a:solidFill>
                <a:srgbClr val="202124"/>
              </a:solidFill>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1013"/>
            <a:ext cx="10515600" cy="530024"/>
          </a:xfrm>
        </p:spPr>
        <p:txBody>
          <a:bodyPr>
            <a:normAutofit/>
          </a:bodyPr>
          <a:lstStyle/>
          <a:p>
            <a:pPr algn="ctr"/>
            <a:r>
              <a:rPr lang="en-IN" sz="2800" b="1" dirty="0">
                <a:latin typeface="+mn-lt"/>
              </a:rPr>
              <a:t>AUDIT TOOL</a:t>
            </a:r>
            <a:endParaRPr lang="en-IN" sz="2800" b="1" dirty="0">
              <a:latin typeface="+mn-lt"/>
            </a:endParaRPr>
          </a:p>
        </p:txBody>
      </p:sp>
      <p:graphicFrame>
        <p:nvGraphicFramePr>
          <p:cNvPr id="4" name="Content Placeholder 3"/>
          <p:cNvGraphicFramePr>
            <a:graphicFrameLocks noGrp="1"/>
          </p:cNvGraphicFramePr>
          <p:nvPr>
            <p:ph idx="1"/>
          </p:nvPr>
        </p:nvGraphicFramePr>
        <p:xfrm>
          <a:off x="2385461" y="681037"/>
          <a:ext cx="7421077" cy="5921894"/>
        </p:xfrm>
        <a:graphic>
          <a:graphicData uri="http://schemas.openxmlformats.org/drawingml/2006/table">
            <a:tbl>
              <a:tblPr>
                <a:tableStyleId>{5C22544A-7EE6-4342-B048-85BDC9FD1C3A}</a:tableStyleId>
              </a:tblPr>
              <a:tblGrid>
                <a:gridCol w="7421077"/>
              </a:tblGrid>
              <a:tr h="1081601">
                <a:tc>
                  <a:txBody>
                    <a:bodyPr/>
                    <a:lstStyle/>
                    <a:p>
                      <a:pPr algn="ctr" fontAlgn="ctr"/>
                      <a:r>
                        <a:rPr lang="en-IN" sz="1100" u="none" strike="noStrike">
                          <a:effectLst/>
                        </a:rPr>
                        <a:t>PATIENT NAME</a:t>
                      </a:r>
                      <a:endParaRPr lang="en-IN" sz="1100" b="1" i="0" u="none" strike="noStrike">
                        <a:solidFill>
                          <a:srgbClr val="000000"/>
                        </a:solidFill>
                        <a:effectLst/>
                        <a:latin typeface="Calibri" panose="020F0502020204030204" pitchFamily="34" charset="0"/>
                      </a:endParaRPr>
                    </a:p>
                  </a:txBody>
                  <a:tcPr marL="6350" marR="6350" marT="6350" marB="0" anchor="ctr"/>
                </a:tc>
              </a:tr>
              <a:tr h="426547">
                <a:tc>
                  <a:txBody>
                    <a:bodyPr/>
                    <a:lstStyle/>
                    <a:p>
                      <a:pPr algn="ctr" fontAlgn="ctr"/>
                      <a:r>
                        <a:rPr lang="en-IN" sz="1100" u="none" strike="noStrike">
                          <a:effectLst/>
                        </a:rPr>
                        <a:t>UHID</a:t>
                      </a:r>
                      <a:endParaRPr lang="en-IN" sz="1100" b="1" i="0" u="none" strike="noStrike">
                        <a:solidFill>
                          <a:srgbClr val="000000"/>
                        </a:solidFill>
                        <a:effectLst/>
                        <a:latin typeface="Calibri" panose="020F0502020204030204" pitchFamily="34" charset="0"/>
                      </a:endParaRPr>
                    </a:p>
                  </a:txBody>
                  <a:tcPr marL="6350" marR="6350" marT="6350" marB="0" anchor="ctr"/>
                </a:tc>
              </a:tr>
              <a:tr h="426547">
                <a:tc>
                  <a:txBody>
                    <a:bodyPr/>
                    <a:lstStyle/>
                    <a:p>
                      <a:pPr algn="ctr" fontAlgn="ctr"/>
                      <a:r>
                        <a:rPr lang="en-IN" sz="1100" u="none" strike="noStrike">
                          <a:effectLst/>
                        </a:rPr>
                        <a:t>DATE OF AUDIT</a:t>
                      </a:r>
                      <a:endParaRPr lang="en-IN" sz="1100" b="1" i="0" u="none" strike="noStrike">
                        <a:solidFill>
                          <a:srgbClr val="000000"/>
                        </a:solidFill>
                        <a:effectLst/>
                        <a:latin typeface="Calibri" panose="020F0502020204030204" pitchFamily="34" charset="0"/>
                      </a:endParaRPr>
                    </a:p>
                  </a:txBody>
                  <a:tcPr marL="6350" marR="6350" marT="6350" marB="0" anchor="ctr"/>
                </a:tc>
              </a:tr>
              <a:tr h="563652">
                <a:tc>
                  <a:txBody>
                    <a:bodyPr/>
                    <a:lstStyle/>
                    <a:p>
                      <a:pPr algn="ctr" fontAlgn="ctr"/>
                      <a:r>
                        <a:rPr lang="en-IN" sz="1100" u="none" strike="noStrike">
                          <a:effectLst/>
                        </a:rPr>
                        <a:t>DIAGNOSIS</a:t>
                      </a:r>
                      <a:endParaRPr lang="en-IN" sz="1100" b="1" i="0" u="none" strike="noStrike">
                        <a:solidFill>
                          <a:srgbClr val="000000"/>
                        </a:solidFill>
                        <a:effectLst/>
                        <a:latin typeface="Calibri" panose="020F0502020204030204" pitchFamily="34" charset="0"/>
                      </a:endParaRPr>
                    </a:p>
                  </a:txBody>
                  <a:tcPr marL="6350" marR="6350" marT="6350" marB="0" anchor="ctr"/>
                </a:tc>
              </a:tr>
              <a:tr h="533184">
                <a:tc>
                  <a:txBody>
                    <a:bodyPr/>
                    <a:lstStyle/>
                    <a:p>
                      <a:pPr algn="ctr" fontAlgn="ctr"/>
                      <a:r>
                        <a:rPr lang="en-IN" sz="1100" u="none" strike="noStrike">
                          <a:effectLst/>
                        </a:rPr>
                        <a:t>SPECIALITY</a:t>
                      </a:r>
                      <a:endParaRPr lang="en-IN" sz="1100" b="1" i="0" u="none" strike="noStrike">
                        <a:solidFill>
                          <a:srgbClr val="000000"/>
                        </a:solidFill>
                        <a:effectLst/>
                        <a:latin typeface="Calibri" panose="020F0502020204030204" pitchFamily="34" charset="0"/>
                      </a:endParaRPr>
                    </a:p>
                  </a:txBody>
                  <a:tcPr marL="6350" marR="6350" marT="6350" marB="0" anchor="ctr"/>
                </a:tc>
              </a:tr>
              <a:tr h="457015">
                <a:tc>
                  <a:txBody>
                    <a:bodyPr/>
                    <a:lstStyle/>
                    <a:p>
                      <a:pPr algn="ctr" fontAlgn="ctr"/>
                      <a:r>
                        <a:rPr lang="en-IN" sz="1100" u="none" strike="noStrike">
                          <a:effectLst/>
                        </a:rPr>
                        <a:t>DOCTOR'S NAME</a:t>
                      </a:r>
                      <a:endParaRPr lang="en-IN" sz="1100" b="1" i="0" u="none" strike="noStrike">
                        <a:solidFill>
                          <a:srgbClr val="000000"/>
                        </a:solidFill>
                        <a:effectLst/>
                        <a:latin typeface="Calibri" panose="020F0502020204030204" pitchFamily="34" charset="0"/>
                      </a:endParaRPr>
                    </a:p>
                  </a:txBody>
                  <a:tcPr marL="6350" marR="6350" marT="6350" marB="0" anchor="ctr"/>
                </a:tc>
              </a:tr>
              <a:tr h="517950">
                <a:tc>
                  <a:txBody>
                    <a:bodyPr/>
                    <a:lstStyle/>
                    <a:p>
                      <a:pPr algn="ctr" fontAlgn="ctr"/>
                      <a:r>
                        <a:rPr lang="en-US" sz="1100" u="none" strike="noStrike">
                          <a:effectLst/>
                        </a:rPr>
                        <a:t>MEDICAL RECONCILIATION AT UNIT TRANSFER (YES/NO)</a:t>
                      </a:r>
                      <a:endParaRPr lang="en-US" sz="1100" b="0" i="0" u="none" strike="noStrike">
                        <a:solidFill>
                          <a:srgbClr val="000000"/>
                        </a:solidFill>
                        <a:effectLst/>
                        <a:latin typeface="Calibri" panose="020F0502020204030204" pitchFamily="34" charset="0"/>
                      </a:endParaRPr>
                    </a:p>
                  </a:txBody>
                  <a:tcPr marL="6350" marR="6350" marT="6350" marB="0" anchor="ctr"/>
                </a:tc>
              </a:tr>
              <a:tr h="957699">
                <a:tc>
                  <a:txBody>
                    <a:bodyPr/>
                    <a:lstStyle/>
                    <a:p>
                      <a:pPr algn="ctr" fontAlgn="ctr"/>
                      <a:r>
                        <a:rPr lang="en-IN" sz="1100" u="none" strike="noStrike">
                          <a:effectLst/>
                        </a:rPr>
                        <a:t>DOCUMENTED (YES/NO)</a:t>
                      </a:r>
                      <a:endParaRPr lang="en-IN" sz="1100" b="0" i="0" u="none" strike="noStrike">
                        <a:solidFill>
                          <a:srgbClr val="000000"/>
                        </a:solidFill>
                        <a:effectLst/>
                        <a:latin typeface="Calibri" panose="020F0502020204030204" pitchFamily="34" charset="0"/>
                      </a:endParaRPr>
                    </a:p>
                  </a:txBody>
                  <a:tcPr marL="6350" marR="6350" marT="6350" marB="0" anchor="ctr"/>
                </a:tc>
              </a:tr>
              <a:tr h="957699">
                <a:tc>
                  <a:txBody>
                    <a:bodyPr/>
                    <a:lstStyle/>
                    <a:p>
                      <a:pPr algn="ctr" fontAlgn="ctr"/>
                      <a:r>
                        <a:rPr lang="en-US" sz="1100" u="none" strike="noStrike" dirty="0">
                          <a:effectLst/>
                        </a:rPr>
                        <a:t>IF YES, LIST OF MEDICATIONS</a:t>
                      </a:r>
                      <a:endParaRPr lang="en-US" sz="11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71003"/>
            <a:ext cx="10515600" cy="1047115"/>
          </a:xfrm>
        </p:spPr>
        <p:txBody>
          <a:bodyPr>
            <a:normAutofit/>
          </a:bodyPr>
          <a:lstStyle/>
          <a:p>
            <a:pPr algn="ctr"/>
            <a:r>
              <a:rPr lang="en-IN" sz="2800" b="1" dirty="0">
                <a:latin typeface="+mn-lt"/>
              </a:rPr>
              <a:t>MEDICAL RECONCILIATION DONE AT THE TIME OF UNIT TRANSFER</a:t>
            </a:r>
            <a:endParaRPr lang="en-IN" sz="2800" b="1" dirty="0">
              <a:latin typeface="+mn-lt"/>
            </a:endParaRPr>
          </a:p>
        </p:txBody>
      </p:sp>
      <p:pic>
        <p:nvPicPr>
          <p:cNvPr id="6" name="Content Placeholder 5"/>
          <p:cNvPicPr>
            <a:picLocks noGrp="1" noChangeAspect="1"/>
          </p:cNvPicPr>
          <p:nvPr>
            <p:ph idx="1"/>
          </p:nvPr>
        </p:nvPicPr>
        <p:blipFill>
          <a:blip r:embed="rId3"/>
          <a:stretch>
            <a:fillRect/>
          </a:stretch>
        </p:blipFill>
        <p:spPr>
          <a:xfrm>
            <a:off x="394635" y="2109860"/>
            <a:ext cx="5560194" cy="3867428"/>
          </a:xfrm>
          <a:prstGeom prst="rect">
            <a:avLst/>
          </a:prstGeom>
        </p:spPr>
      </p:pic>
      <p:pic>
        <p:nvPicPr>
          <p:cNvPr id="7" name="Picture 6"/>
          <p:cNvPicPr>
            <a:picLocks noChangeAspect="1"/>
          </p:cNvPicPr>
          <p:nvPr/>
        </p:nvPicPr>
        <p:blipFill>
          <a:blip r:embed="rId4"/>
          <a:stretch>
            <a:fillRect/>
          </a:stretch>
        </p:blipFill>
        <p:spPr>
          <a:xfrm>
            <a:off x="6237171" y="2109859"/>
            <a:ext cx="5560194" cy="3867429"/>
          </a:xfrm>
          <a:prstGeom prst="rect">
            <a:avLst/>
          </a:prstGeom>
        </p:spPr>
      </p:pic>
      <p:sp>
        <p:nvSpPr>
          <p:cNvPr id="8" name="TextBox 7"/>
          <p:cNvSpPr txBox="1"/>
          <p:nvPr/>
        </p:nvSpPr>
        <p:spPr>
          <a:xfrm>
            <a:off x="9822581" y="1613933"/>
            <a:ext cx="1897782" cy="400110"/>
          </a:xfrm>
          <a:prstGeom prst="rect">
            <a:avLst/>
          </a:prstGeom>
          <a:noFill/>
        </p:spPr>
        <p:txBody>
          <a:bodyPr wrap="square" rtlCol="0">
            <a:spAutoFit/>
          </a:bodyPr>
          <a:lstStyle/>
          <a:p>
            <a:r>
              <a:rPr lang="en-IN" sz="2000" dirty="0"/>
              <a:t>SAMPLE SIZE=25</a:t>
            </a:r>
            <a:endParaRPr lang="en-IN" sz="2000" dirty="0"/>
          </a:p>
        </p:txBody>
      </p:sp>
      <p:graphicFrame>
        <p:nvGraphicFramePr>
          <p:cNvPr id="9" name="Chart 8"/>
          <p:cNvGraphicFramePr/>
          <p:nvPr/>
        </p:nvGraphicFramePr>
        <p:xfrm>
          <a:off x="394634" y="2109858"/>
          <a:ext cx="5560193" cy="386742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Chart 9"/>
          <p:cNvGraphicFramePr/>
          <p:nvPr/>
        </p:nvGraphicFramePr>
        <p:xfrm>
          <a:off x="6237168" y="2109857"/>
          <a:ext cx="5560193" cy="38674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11835"/>
          </a:xfrm>
        </p:spPr>
        <p:txBody>
          <a:bodyPr>
            <a:normAutofit/>
          </a:bodyPr>
          <a:lstStyle/>
          <a:p>
            <a:pPr algn="ctr"/>
            <a:r>
              <a:rPr lang="en-US" sz="2800" b="1" dirty="0">
                <a:latin typeface="+mn-lt"/>
              </a:rPr>
              <a:t>MEDICAL RECONCILIATION AT UNIT TRANSFER (YES/NO)</a:t>
            </a:r>
            <a:endParaRPr lang="en-IN" sz="2800" b="1" dirty="0">
              <a:latin typeface="+mn-lt"/>
            </a:endParaRPr>
          </a:p>
        </p:txBody>
      </p:sp>
      <p:graphicFrame>
        <p:nvGraphicFramePr>
          <p:cNvPr id="4" name="Content Placeholder 3"/>
          <p:cNvGraphicFramePr>
            <a:graphicFrameLocks noGrp="1"/>
          </p:cNvGraphicFramePr>
          <p:nvPr>
            <p:ph idx="1"/>
          </p:nvPr>
        </p:nvGraphicFramePr>
        <p:xfrm>
          <a:off x="3525520" y="823912"/>
          <a:ext cx="5140960" cy="342709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Table 4"/>
          <p:cNvGraphicFramePr>
            <a:graphicFrameLocks noGrp="1"/>
          </p:cNvGraphicFramePr>
          <p:nvPr/>
        </p:nvGraphicFramePr>
        <p:xfrm>
          <a:off x="1366787" y="4743026"/>
          <a:ext cx="8793214" cy="1758839"/>
        </p:xfrm>
        <a:graphic>
          <a:graphicData uri="http://schemas.openxmlformats.org/drawingml/2006/table">
            <a:tbl>
              <a:tblPr firstRow="1" bandRow="1">
                <a:tableStyleId>{5C22544A-7EE6-4342-B048-85BDC9FD1C3A}</a:tableStyleId>
              </a:tblPr>
              <a:tblGrid>
                <a:gridCol w="4396607"/>
                <a:gridCol w="4396607"/>
              </a:tblGrid>
              <a:tr h="570119">
                <a:tc>
                  <a:txBody>
                    <a:bodyPr/>
                    <a:lstStyle/>
                    <a:p>
                      <a:pPr algn="ctr"/>
                      <a:r>
                        <a:rPr lang="en-IN" dirty="0"/>
                        <a:t>PARAMETER</a:t>
                      </a:r>
                      <a:endParaRPr lang="en-IN" dirty="0"/>
                    </a:p>
                  </a:txBody>
                  <a:tcPr/>
                </a:tc>
                <a:tc>
                  <a:txBody>
                    <a:bodyPr/>
                    <a:lstStyle/>
                    <a:p>
                      <a:pPr algn="ctr"/>
                      <a:r>
                        <a:rPr lang="en-IN" dirty="0"/>
                        <a:t>NON COMPLIANCE</a:t>
                      </a:r>
                      <a:endParaRPr lang="en-IN" dirty="0"/>
                    </a:p>
                  </a:txBody>
                  <a:tcPr/>
                </a:tc>
              </a:tr>
              <a:tr h="944390">
                <a:tc>
                  <a:txBody>
                    <a:bodyPr/>
                    <a:lstStyle/>
                    <a:p>
                      <a:r>
                        <a:rPr lang="en-IN" dirty="0"/>
                        <a:t>Medical reconciliation at unit transfer</a:t>
                      </a:r>
                      <a:endParaRPr lang="en-IN" dirty="0"/>
                    </a:p>
                  </a:txBody>
                  <a:tcPr/>
                </a:tc>
                <a:tc>
                  <a:txBody>
                    <a:bodyPr/>
                    <a:lstStyle/>
                    <a:p>
                      <a:r>
                        <a:rPr lang="en-IN" dirty="0"/>
                        <a:t>Out of 25 samples, in 6 samples medical reconciliation was not done at the time of unit transfer and was not documented in progress notes. </a:t>
                      </a:r>
                      <a:endParaRPr lang="en-IN"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0322"/>
            <a:ext cx="10515600" cy="640715"/>
          </a:xfrm>
        </p:spPr>
        <p:txBody>
          <a:bodyPr>
            <a:normAutofit/>
          </a:bodyPr>
          <a:lstStyle/>
          <a:p>
            <a:pPr algn="ctr"/>
            <a:r>
              <a:rPr lang="en-US" sz="2800" b="1" dirty="0">
                <a:latin typeface="+mn-lt"/>
              </a:rPr>
              <a:t>DOCUMENTED (YES/NO)</a:t>
            </a:r>
            <a:endParaRPr lang="en-IN" sz="2800" b="1" dirty="0">
              <a:latin typeface="+mn-lt"/>
            </a:endParaRPr>
          </a:p>
        </p:txBody>
      </p:sp>
      <p:graphicFrame>
        <p:nvGraphicFramePr>
          <p:cNvPr id="4" name="Content Placeholder 3"/>
          <p:cNvGraphicFramePr>
            <a:graphicFrameLocks noGrp="1"/>
          </p:cNvGraphicFramePr>
          <p:nvPr>
            <p:ph idx="1"/>
          </p:nvPr>
        </p:nvGraphicFramePr>
        <p:xfrm>
          <a:off x="3738880" y="944881"/>
          <a:ext cx="4714240" cy="31394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Table 4"/>
          <p:cNvGraphicFramePr>
            <a:graphicFrameLocks noGrp="1"/>
          </p:cNvGraphicFramePr>
          <p:nvPr/>
        </p:nvGraphicFramePr>
        <p:xfrm>
          <a:off x="1110114" y="4733400"/>
          <a:ext cx="9971772" cy="1821404"/>
        </p:xfrm>
        <a:graphic>
          <a:graphicData uri="http://schemas.openxmlformats.org/drawingml/2006/table">
            <a:tbl>
              <a:tblPr firstRow="1" bandRow="1">
                <a:tableStyleId>{5C22544A-7EE6-4342-B048-85BDC9FD1C3A}</a:tableStyleId>
              </a:tblPr>
              <a:tblGrid>
                <a:gridCol w="4985886"/>
                <a:gridCol w="4985886"/>
              </a:tblGrid>
              <a:tr h="534607">
                <a:tc>
                  <a:txBody>
                    <a:bodyPr/>
                    <a:lstStyle/>
                    <a:p>
                      <a:pPr algn="ctr"/>
                      <a:r>
                        <a:rPr lang="en-IN" dirty="0"/>
                        <a:t>PARAMETER</a:t>
                      </a:r>
                      <a:endParaRPr lang="en-IN" dirty="0"/>
                    </a:p>
                  </a:txBody>
                  <a:tcPr/>
                </a:tc>
                <a:tc>
                  <a:txBody>
                    <a:bodyPr/>
                    <a:lstStyle/>
                    <a:p>
                      <a:pPr algn="ctr"/>
                      <a:r>
                        <a:rPr lang="en-IN" dirty="0"/>
                        <a:t>NON COMPLIANCE</a:t>
                      </a:r>
                      <a:endParaRPr lang="en-IN" dirty="0"/>
                    </a:p>
                  </a:txBody>
                  <a:tcPr/>
                </a:tc>
              </a:tr>
              <a:tr h="1286797">
                <a:tc>
                  <a:txBody>
                    <a:bodyPr/>
                    <a:lstStyle/>
                    <a:p>
                      <a:r>
                        <a:rPr lang="en-IN" dirty="0"/>
                        <a:t>DOCUMENTED (YES/NO)</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dirty="0"/>
                        <a:t>Out of 25 samples, in 6 samples medical reconciliation was not done at the time of unit transfer and was not documented in progress notes. </a:t>
                      </a:r>
                      <a:endParaRPr lang="en-IN"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mn-lt"/>
              </a:rPr>
              <a:t>MAJOR CONCERNS</a:t>
            </a:r>
            <a:endParaRPr lang="en-IN" b="1" dirty="0">
              <a:latin typeface="+mn-lt"/>
            </a:endParaRPr>
          </a:p>
        </p:txBody>
      </p:sp>
      <p:sp>
        <p:nvSpPr>
          <p:cNvPr id="3" name="Content Placeholder 2"/>
          <p:cNvSpPr>
            <a:spLocks noGrp="1"/>
          </p:cNvSpPr>
          <p:nvPr>
            <p:ph idx="1"/>
          </p:nvPr>
        </p:nvSpPr>
        <p:spPr>
          <a:xfrm>
            <a:off x="761198" y="1440614"/>
            <a:ext cx="9114322" cy="3641524"/>
          </a:xfrm>
        </p:spPr>
        <p:txBody>
          <a:bodyPr anchor="ctr"/>
          <a:lstStyle/>
          <a:p>
            <a:r>
              <a:rPr lang="en-IN" dirty="0"/>
              <a:t>Documentation in progress notes at the time of unit transfer was not done by the assigned team.</a:t>
            </a:r>
            <a:endParaRPr lang="en-IN" dirty="0"/>
          </a:p>
          <a:p>
            <a:r>
              <a:rPr lang="en-IN" dirty="0"/>
              <a:t>Uniform method not described and mentioned.</a:t>
            </a:r>
            <a:endParaRPr lang="en-IN" dirty="0"/>
          </a:p>
          <a:p>
            <a:pPr marL="0" indent="0">
              <a:buNone/>
            </a:pP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grayscl/>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673768"/>
            <a:ext cx="9144000" cy="5120639"/>
          </a:xfrm>
        </p:spPr>
        <p:txBody>
          <a:bodyPr anchor="ctr">
            <a:noAutofit/>
          </a:bodyPr>
          <a:lstStyle/>
          <a:p>
            <a:r>
              <a:rPr lang="en-IN" b="1" dirty="0">
                <a:latin typeface="+mn-lt"/>
              </a:rPr>
              <a:t>MEDICAL RECONCILIATION DONE AT THE TIME OF DISCHARGE</a:t>
            </a:r>
            <a:endParaRPr lang="en-IN" b="1"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993"/>
            <a:ext cx="10515600" cy="491523"/>
          </a:xfrm>
        </p:spPr>
        <p:txBody>
          <a:bodyPr>
            <a:normAutofit/>
          </a:bodyPr>
          <a:lstStyle/>
          <a:p>
            <a:pPr algn="ctr"/>
            <a:r>
              <a:rPr lang="en-IN" sz="2800" b="1" dirty="0">
                <a:latin typeface="+mn-lt"/>
              </a:rPr>
              <a:t>AUDIT TOOL</a:t>
            </a:r>
            <a:endParaRPr lang="en-IN" sz="2800" b="1" dirty="0">
              <a:latin typeface="+mn-lt"/>
            </a:endParaRPr>
          </a:p>
        </p:txBody>
      </p:sp>
      <p:graphicFrame>
        <p:nvGraphicFramePr>
          <p:cNvPr id="4" name="Content Placeholder 3"/>
          <p:cNvGraphicFramePr>
            <a:graphicFrameLocks noGrp="1"/>
          </p:cNvGraphicFramePr>
          <p:nvPr>
            <p:ph idx="1"/>
          </p:nvPr>
        </p:nvGraphicFramePr>
        <p:xfrm>
          <a:off x="3473116" y="577516"/>
          <a:ext cx="5245768" cy="6127112"/>
        </p:xfrm>
        <a:graphic>
          <a:graphicData uri="http://schemas.openxmlformats.org/drawingml/2006/table">
            <a:tbl>
              <a:tblPr>
                <a:tableStyleId>{5C22544A-7EE6-4342-B048-85BDC9FD1C3A}</a:tableStyleId>
              </a:tblPr>
              <a:tblGrid>
                <a:gridCol w="5245768"/>
              </a:tblGrid>
              <a:tr h="1029944">
                <a:tc>
                  <a:txBody>
                    <a:bodyPr/>
                    <a:lstStyle/>
                    <a:p>
                      <a:pPr algn="ctr" fontAlgn="ctr"/>
                      <a:r>
                        <a:rPr lang="en-IN" sz="1100" u="none" strike="noStrike">
                          <a:effectLst/>
                        </a:rPr>
                        <a:t>PATIENT'S NAME</a:t>
                      </a:r>
                      <a:endParaRPr lang="en-IN" sz="1100" b="1" i="0" u="none" strike="noStrike">
                        <a:solidFill>
                          <a:srgbClr val="000000"/>
                        </a:solidFill>
                        <a:effectLst/>
                        <a:latin typeface="Calibri" panose="020F0502020204030204" pitchFamily="34" charset="0"/>
                      </a:endParaRPr>
                    </a:p>
                  </a:txBody>
                  <a:tcPr marL="6350" marR="6350" marT="6350" marB="0" anchor="ctr"/>
                </a:tc>
              </a:tr>
              <a:tr h="451838">
                <a:tc>
                  <a:txBody>
                    <a:bodyPr/>
                    <a:lstStyle/>
                    <a:p>
                      <a:pPr algn="ctr" fontAlgn="ctr"/>
                      <a:r>
                        <a:rPr lang="en-IN" sz="1100" u="none" strike="noStrike">
                          <a:effectLst/>
                        </a:rPr>
                        <a:t>UHID </a:t>
                      </a:r>
                      <a:endParaRPr lang="en-IN" sz="1100" b="1" i="0" u="none" strike="noStrike">
                        <a:solidFill>
                          <a:srgbClr val="000000"/>
                        </a:solidFill>
                        <a:effectLst/>
                        <a:latin typeface="Calibri" panose="020F0502020204030204" pitchFamily="34" charset="0"/>
                      </a:endParaRPr>
                    </a:p>
                  </a:txBody>
                  <a:tcPr marL="6350" marR="6350" marT="6350" marB="0" anchor="ctr"/>
                </a:tc>
              </a:tr>
              <a:tr h="451838">
                <a:tc>
                  <a:txBody>
                    <a:bodyPr/>
                    <a:lstStyle/>
                    <a:p>
                      <a:pPr algn="ctr" fontAlgn="ctr"/>
                      <a:r>
                        <a:rPr lang="en-IN" sz="1100" u="none" strike="noStrike">
                          <a:effectLst/>
                        </a:rPr>
                        <a:t>DATE OF AUDIT</a:t>
                      </a:r>
                      <a:endParaRPr lang="en-IN" sz="1100" b="1" i="0" u="none" strike="noStrike">
                        <a:solidFill>
                          <a:srgbClr val="000000"/>
                        </a:solidFill>
                        <a:effectLst/>
                        <a:latin typeface="Calibri" panose="020F0502020204030204" pitchFamily="34" charset="0"/>
                      </a:endParaRPr>
                    </a:p>
                  </a:txBody>
                  <a:tcPr marL="6350" marR="6350" marT="6350" marB="0" anchor="ctr"/>
                </a:tc>
              </a:tr>
              <a:tr h="580936">
                <a:tc>
                  <a:txBody>
                    <a:bodyPr/>
                    <a:lstStyle/>
                    <a:p>
                      <a:pPr algn="ctr" fontAlgn="ctr"/>
                      <a:r>
                        <a:rPr lang="en-IN" sz="1100" u="none" strike="noStrike">
                          <a:effectLst/>
                        </a:rPr>
                        <a:t>DIAGNOSIS</a:t>
                      </a:r>
                      <a:endParaRPr lang="en-IN" sz="1100" b="1" i="0" u="none" strike="noStrike">
                        <a:solidFill>
                          <a:srgbClr val="000000"/>
                        </a:solidFill>
                        <a:effectLst/>
                        <a:latin typeface="Calibri" panose="020F0502020204030204" pitchFamily="34" charset="0"/>
                      </a:endParaRPr>
                    </a:p>
                  </a:txBody>
                  <a:tcPr marL="6350" marR="6350" marT="6350" marB="0" anchor="ctr"/>
                </a:tc>
              </a:tr>
              <a:tr h="433549">
                <a:tc>
                  <a:txBody>
                    <a:bodyPr/>
                    <a:lstStyle/>
                    <a:p>
                      <a:pPr algn="ctr" fontAlgn="ctr"/>
                      <a:r>
                        <a:rPr lang="en-IN" sz="1100" u="none" strike="noStrike">
                          <a:effectLst/>
                        </a:rPr>
                        <a:t>SPECIALITY</a:t>
                      </a:r>
                      <a:endParaRPr lang="en-IN" sz="1100" b="1" i="0" u="none" strike="noStrike">
                        <a:solidFill>
                          <a:srgbClr val="000000"/>
                        </a:solidFill>
                        <a:effectLst/>
                        <a:latin typeface="Calibri" panose="020F0502020204030204" pitchFamily="34" charset="0"/>
                      </a:endParaRPr>
                    </a:p>
                  </a:txBody>
                  <a:tcPr marL="6350" marR="6350" marT="6350" marB="0" anchor="ctr"/>
                </a:tc>
              </a:tr>
              <a:tr h="451838">
                <a:tc>
                  <a:txBody>
                    <a:bodyPr/>
                    <a:lstStyle/>
                    <a:p>
                      <a:pPr algn="ctr" fontAlgn="ctr"/>
                      <a:r>
                        <a:rPr lang="en-IN" sz="1100" u="none" strike="noStrike">
                          <a:effectLst/>
                        </a:rPr>
                        <a:t>DOCTOR'S NAME</a:t>
                      </a:r>
                      <a:endParaRPr lang="en-IN" sz="1100" b="1" i="0" u="none" strike="noStrike">
                        <a:solidFill>
                          <a:srgbClr val="000000"/>
                        </a:solidFill>
                        <a:effectLst/>
                        <a:latin typeface="Calibri" panose="020F0502020204030204" pitchFamily="34" charset="0"/>
                      </a:endParaRPr>
                    </a:p>
                  </a:txBody>
                  <a:tcPr marL="6350" marR="6350" marT="6350" marB="0" anchor="ctr"/>
                </a:tc>
              </a:tr>
              <a:tr h="580936">
                <a:tc>
                  <a:txBody>
                    <a:bodyPr/>
                    <a:lstStyle/>
                    <a:p>
                      <a:pPr algn="ctr" fontAlgn="ctr"/>
                      <a:r>
                        <a:rPr lang="en-US" sz="1100" u="none" strike="noStrike">
                          <a:effectLst/>
                        </a:rPr>
                        <a:t>MEDICAL RECONSILIATION AT THE TIME OF DISCHARGE (YES/NO)</a:t>
                      </a:r>
                      <a:endParaRPr lang="en-US" sz="1100" b="1" i="0" u="none" strike="noStrike">
                        <a:solidFill>
                          <a:srgbClr val="000000"/>
                        </a:solidFill>
                        <a:effectLst/>
                        <a:latin typeface="Calibri" panose="020F0502020204030204" pitchFamily="34" charset="0"/>
                      </a:endParaRPr>
                    </a:p>
                  </a:txBody>
                  <a:tcPr marL="6350" marR="6350" marT="6350" marB="0" anchor="ctr"/>
                </a:tc>
              </a:tr>
              <a:tr h="919814">
                <a:tc>
                  <a:txBody>
                    <a:bodyPr/>
                    <a:lstStyle/>
                    <a:p>
                      <a:pPr algn="ctr" fontAlgn="ctr"/>
                      <a:r>
                        <a:rPr lang="en-US" sz="1100" u="none" strike="noStrike">
                          <a:effectLst/>
                        </a:rPr>
                        <a:t>IF YES, LIST OF MEDICATIONS</a:t>
                      </a:r>
                      <a:endParaRPr lang="en-US" sz="1100" b="1" i="0" u="none" strike="noStrike">
                        <a:solidFill>
                          <a:srgbClr val="000000"/>
                        </a:solidFill>
                        <a:effectLst/>
                        <a:latin typeface="Calibri" panose="020F0502020204030204" pitchFamily="34" charset="0"/>
                      </a:endParaRPr>
                    </a:p>
                  </a:txBody>
                  <a:tcPr marL="6350" marR="6350" marT="6350" marB="0" anchor="ctr"/>
                </a:tc>
              </a:tr>
              <a:tr h="602451">
                <a:tc>
                  <a:txBody>
                    <a:bodyPr/>
                    <a:lstStyle/>
                    <a:p>
                      <a:pPr algn="ctr" fontAlgn="ctr"/>
                      <a:r>
                        <a:rPr lang="en-US" sz="1100" u="none" strike="noStrike">
                          <a:effectLst/>
                        </a:rPr>
                        <a:t>MEDICAL RECONSILIATION DONE IN PROGRESS NOTES</a:t>
                      </a:r>
                      <a:endParaRPr lang="en-US" sz="1100" b="1" i="0" u="none" strike="noStrike">
                        <a:solidFill>
                          <a:srgbClr val="000000"/>
                        </a:solidFill>
                        <a:effectLst/>
                        <a:latin typeface="Calibri" panose="020F0502020204030204" pitchFamily="34" charset="0"/>
                      </a:endParaRPr>
                    </a:p>
                  </a:txBody>
                  <a:tcPr marL="6350" marR="6350" marT="6350" marB="0" anchor="ctr"/>
                </a:tc>
              </a:tr>
              <a:tr h="311984">
                <a:tc>
                  <a:txBody>
                    <a:bodyPr/>
                    <a:lstStyle/>
                    <a:p>
                      <a:pPr algn="ctr" fontAlgn="ctr"/>
                      <a:r>
                        <a:rPr lang="en-US" sz="1100" u="none" strike="noStrike">
                          <a:effectLst/>
                        </a:rPr>
                        <a:t>MEDICAL RECONSILIATION DONE FROM MAR SHEET</a:t>
                      </a:r>
                      <a:endParaRPr lang="en-US" sz="1100" b="1" i="0" u="none" strike="noStrike">
                        <a:solidFill>
                          <a:srgbClr val="000000"/>
                        </a:solidFill>
                        <a:effectLst/>
                        <a:latin typeface="Calibri" panose="020F0502020204030204" pitchFamily="34" charset="0"/>
                      </a:endParaRPr>
                    </a:p>
                  </a:txBody>
                  <a:tcPr marL="6350" marR="6350" marT="6350" marB="0" anchor="ctr"/>
                </a:tc>
              </a:tr>
              <a:tr h="311984">
                <a:tc>
                  <a:txBody>
                    <a:bodyPr/>
                    <a:lstStyle/>
                    <a:p>
                      <a:pPr algn="ctr" fontAlgn="b"/>
                      <a:r>
                        <a:rPr lang="en-IN" sz="1100" u="none" strike="noStrike" dirty="0">
                          <a:effectLst/>
                        </a:rPr>
                        <a:t>VERIFIED BY DOCTOR</a:t>
                      </a:r>
                      <a:endParaRPr lang="en-IN" sz="1100" b="1"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0815"/>
            <a:ext cx="12191365" cy="1045845"/>
          </a:xfrm>
        </p:spPr>
        <p:txBody>
          <a:bodyPr>
            <a:normAutofit/>
          </a:bodyPr>
          <a:lstStyle/>
          <a:p>
            <a:pPr algn="ctr"/>
            <a:r>
              <a:rPr lang="en-IN" altLang="en-US" sz="2800" b="1" dirty="0">
                <a:latin typeface="+mn-lt"/>
                <a:cs typeface="Times New Roman" panose="02020603050405020304" pitchFamily="18" charset="0"/>
              </a:rPr>
              <a:t>MEDICAL RECONCILIATION DONE AT THE TIME OF DISCHARGE </a:t>
            </a:r>
            <a:endParaRPr lang="en-IN" altLang="en-US" sz="2800" b="1" dirty="0">
              <a:latin typeface="+mn-lt"/>
              <a:cs typeface="Times New Roman" panose="02020603050405020304" pitchFamily="18" charset="0"/>
            </a:endParaRPr>
          </a:p>
        </p:txBody>
      </p:sp>
      <p:graphicFrame>
        <p:nvGraphicFramePr>
          <p:cNvPr id="8" name="Content Placeholder 7"/>
          <p:cNvGraphicFramePr>
            <a:graphicFrameLocks noGrp="1"/>
          </p:cNvGraphicFramePr>
          <p:nvPr>
            <p:ph idx="1"/>
          </p:nvPr>
        </p:nvGraphicFramePr>
        <p:xfrm>
          <a:off x="838200" y="1469390"/>
          <a:ext cx="10515600" cy="514985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95885"/>
            <a:ext cx="12192000" cy="721995"/>
          </a:xfrm>
        </p:spPr>
        <p:txBody>
          <a:bodyPr>
            <a:normAutofit/>
          </a:bodyPr>
          <a:lstStyle/>
          <a:p>
            <a:pPr algn="ctr"/>
            <a:r>
              <a:rPr lang="en-IN" altLang="en-US" sz="2800" b="1" dirty="0">
                <a:latin typeface="+mn-lt"/>
                <a:cs typeface="Times New Roman" panose="02020603050405020304" pitchFamily="18" charset="0"/>
              </a:rPr>
              <a:t>MEDICAL RECONCILIATION AT THE TIME OF DISCHARGE</a:t>
            </a:r>
            <a:endParaRPr lang="en-IN" altLang="en-US" sz="2800" b="1" dirty="0">
              <a:latin typeface="+mn-lt"/>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3721735" y="1022985"/>
          <a:ext cx="4749165" cy="329501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Table 4"/>
          <p:cNvGraphicFramePr>
            <a:graphicFrameLocks noGrp="1"/>
          </p:cNvGraphicFramePr>
          <p:nvPr/>
        </p:nvGraphicFramePr>
        <p:xfrm>
          <a:off x="1702067" y="4689072"/>
          <a:ext cx="8787866" cy="1942733"/>
        </p:xfrm>
        <a:graphic>
          <a:graphicData uri="http://schemas.openxmlformats.org/drawingml/2006/table">
            <a:tbl>
              <a:tblPr firstRow="1" bandRow="1">
                <a:tableStyleId>{5C22544A-7EE6-4342-B048-85BDC9FD1C3A}</a:tableStyleId>
              </a:tblPr>
              <a:tblGrid>
                <a:gridCol w="4393933"/>
                <a:gridCol w="4393933"/>
              </a:tblGrid>
              <a:tr h="529453">
                <a:tc>
                  <a:txBody>
                    <a:bodyPr/>
                    <a:lstStyle/>
                    <a:p>
                      <a:pPr algn="ctr"/>
                      <a:r>
                        <a:rPr lang="en-IN" dirty="0"/>
                        <a:t>PARAMETER</a:t>
                      </a:r>
                      <a:endParaRPr lang="en-IN" dirty="0"/>
                    </a:p>
                  </a:txBody>
                  <a:tcPr/>
                </a:tc>
                <a:tc>
                  <a:txBody>
                    <a:bodyPr/>
                    <a:lstStyle/>
                    <a:p>
                      <a:pPr algn="ctr"/>
                      <a:r>
                        <a:rPr lang="en-IN" dirty="0"/>
                        <a:t>NON COMPLIANCE</a:t>
                      </a:r>
                      <a:endParaRPr lang="en-IN" dirty="0"/>
                    </a:p>
                  </a:txBody>
                  <a:tcPr/>
                </a:tc>
              </a:tr>
              <a:tr h="1413280">
                <a:tc>
                  <a:txBody>
                    <a:bodyPr/>
                    <a:lstStyle/>
                    <a:p>
                      <a:r>
                        <a:rPr lang="en-IN" dirty="0"/>
                        <a:t>Medical reconciliation done at the time of discharge</a:t>
                      </a:r>
                      <a:endParaRPr lang="en-IN" dirty="0"/>
                    </a:p>
                  </a:txBody>
                  <a:tcPr/>
                </a:tc>
                <a:tc>
                  <a:txBody>
                    <a:bodyPr/>
                    <a:lstStyle/>
                    <a:p>
                      <a:r>
                        <a:rPr lang="en-IN" dirty="0"/>
                        <a:t>Out of 25 samples, in 20 samples medical reconciliation was not done at the time of discharge and was not mentioned in progress notes.</a:t>
                      </a:r>
                      <a:endParaRPr lang="en-IN"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6380"/>
            <a:ext cx="12191365" cy="668655"/>
          </a:xfrm>
        </p:spPr>
        <p:txBody>
          <a:bodyPr>
            <a:normAutofit/>
          </a:bodyPr>
          <a:lstStyle/>
          <a:p>
            <a:pPr algn="ctr"/>
            <a:r>
              <a:rPr lang="en-IN" altLang="en-US" sz="2800" b="1" dirty="0">
                <a:latin typeface="+mn-lt"/>
                <a:cs typeface="Times New Roman" panose="02020603050405020304" pitchFamily="18" charset="0"/>
              </a:rPr>
              <a:t>MEDICAL RECONCILIATION DONE IN PROGRESS NOTES</a:t>
            </a:r>
            <a:endParaRPr lang="en-IN" altLang="en-US" sz="2800" b="1" dirty="0">
              <a:latin typeface="+mn-lt"/>
              <a:cs typeface="Times New Roman" panose="02020603050405020304" pitchFamily="18" charset="0"/>
            </a:endParaRPr>
          </a:p>
        </p:txBody>
      </p:sp>
      <p:graphicFrame>
        <p:nvGraphicFramePr>
          <p:cNvPr id="6" name="Content Placeholder 5"/>
          <p:cNvGraphicFramePr>
            <a:graphicFrameLocks noGrp="1"/>
          </p:cNvGraphicFramePr>
          <p:nvPr>
            <p:ph idx="1"/>
          </p:nvPr>
        </p:nvGraphicFramePr>
        <p:xfrm>
          <a:off x="3236595" y="1028065"/>
          <a:ext cx="5718810" cy="327469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Table 3"/>
          <p:cNvGraphicFramePr>
            <a:graphicFrameLocks noGrp="1"/>
          </p:cNvGraphicFramePr>
          <p:nvPr/>
        </p:nvGraphicFramePr>
        <p:xfrm>
          <a:off x="1540042" y="4694898"/>
          <a:ext cx="9375006" cy="1916722"/>
        </p:xfrm>
        <a:graphic>
          <a:graphicData uri="http://schemas.openxmlformats.org/drawingml/2006/table">
            <a:tbl>
              <a:tblPr firstRow="1" bandRow="1">
                <a:tableStyleId>{5C22544A-7EE6-4342-B048-85BDC9FD1C3A}</a:tableStyleId>
              </a:tblPr>
              <a:tblGrid>
                <a:gridCol w="4687503"/>
                <a:gridCol w="4687503"/>
              </a:tblGrid>
              <a:tr h="607778">
                <a:tc>
                  <a:txBody>
                    <a:bodyPr/>
                    <a:lstStyle/>
                    <a:p>
                      <a:pPr algn="ctr"/>
                      <a:r>
                        <a:rPr lang="en-IN" dirty="0"/>
                        <a:t>PARAMETER</a:t>
                      </a:r>
                      <a:endParaRPr lang="en-IN" dirty="0"/>
                    </a:p>
                  </a:txBody>
                  <a:tcPr/>
                </a:tc>
                <a:tc>
                  <a:txBody>
                    <a:bodyPr/>
                    <a:lstStyle/>
                    <a:p>
                      <a:pPr algn="ctr"/>
                      <a:r>
                        <a:rPr lang="en-IN" dirty="0"/>
                        <a:t>NON COMPLIANCE</a:t>
                      </a:r>
                      <a:endParaRPr lang="en-IN" dirty="0"/>
                    </a:p>
                  </a:txBody>
                  <a:tcPr/>
                </a:tc>
              </a:tr>
              <a:tr h="1308944">
                <a:tc>
                  <a:txBody>
                    <a:bodyPr/>
                    <a:lstStyle/>
                    <a:p>
                      <a:r>
                        <a:rPr lang="en-IN" altLang="en-US" sz="1800" b="0" dirty="0">
                          <a:latin typeface="+mn-lt"/>
                          <a:cs typeface="Times New Roman" panose="02020603050405020304" pitchFamily="18" charset="0"/>
                        </a:rPr>
                        <a:t>Medical reconciliation done in progress notes</a:t>
                      </a:r>
                      <a:endParaRPr lang="en-IN" b="0" dirty="0"/>
                    </a:p>
                  </a:txBody>
                  <a:tcPr/>
                </a:tc>
                <a:tc>
                  <a:txBody>
                    <a:bodyPr/>
                    <a:lstStyle/>
                    <a:p>
                      <a:r>
                        <a:rPr lang="en-IN" dirty="0"/>
                        <a:t>Out of 25 samples, in 20 samples medical reconciliation was not done at the time of discharge and was not mentioned in progress notes.</a:t>
                      </a:r>
                      <a:endParaRPr lang="en-IN"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5000"/>
                <a:lumOff val="95000"/>
              </a:schemeClr>
            </a:gs>
            <a:gs pos="0">
              <a:schemeClr val="accent3">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u="sng" dirty="0">
                <a:latin typeface="+mn-lt"/>
              </a:rPr>
              <a:t>AIM</a:t>
            </a:r>
            <a:endParaRPr lang="en-IN" sz="2800" b="1" u="sng" dirty="0">
              <a:latin typeface="+mn-lt"/>
            </a:endParaRPr>
          </a:p>
        </p:txBody>
      </p:sp>
      <p:sp>
        <p:nvSpPr>
          <p:cNvPr id="3" name="Content Placeholder 2"/>
          <p:cNvSpPr>
            <a:spLocks noGrp="1"/>
          </p:cNvSpPr>
          <p:nvPr>
            <p:ph idx="1"/>
          </p:nvPr>
        </p:nvSpPr>
        <p:spPr>
          <a:xfrm>
            <a:off x="838200" y="1473200"/>
            <a:ext cx="10515600" cy="4703763"/>
          </a:xfrm>
        </p:spPr>
        <p:txBody>
          <a:bodyPr>
            <a:normAutofit fontScale="92500"/>
          </a:bodyPr>
          <a:lstStyle/>
          <a:p>
            <a:r>
              <a:rPr lang="en-US" sz="2600" i="0" dirty="0">
                <a:solidFill>
                  <a:srgbClr val="222222"/>
                </a:solidFill>
                <a:effectLst/>
              </a:rPr>
              <a:t> The aim of medical reconciliation is to prevent adverse drug events (ADEs) at all interfaces of care (admission, transfer and discharge), for all patients and to eliminate undocumented intentional discrepancies and unintentional discrepancies by reconciling all medications, at all interfaces of care.</a:t>
            </a:r>
            <a:endParaRPr lang="en-US" sz="2600" i="0" dirty="0">
              <a:solidFill>
                <a:srgbClr val="222222"/>
              </a:solidFill>
              <a:effectLst/>
            </a:endParaRPr>
          </a:p>
          <a:p>
            <a:pPr marL="0" indent="0">
              <a:buNone/>
            </a:pPr>
            <a:endParaRPr lang="en-US" sz="2600" dirty="0">
              <a:solidFill>
                <a:srgbClr val="202124"/>
              </a:solidFill>
            </a:endParaRPr>
          </a:p>
          <a:p>
            <a:pPr marL="0" indent="0">
              <a:buNone/>
            </a:pPr>
            <a:r>
              <a:rPr lang="en-IN" sz="2800" b="1" u="sng" dirty="0">
                <a:latin typeface="+mn-lt"/>
              </a:rPr>
              <a:t>OBJECTIVES</a:t>
            </a:r>
            <a:r>
              <a:rPr lang="en-IN" b="1" u="sng" dirty="0"/>
              <a:t> </a:t>
            </a:r>
            <a:endParaRPr lang="en-IN" b="1" u="sng" dirty="0"/>
          </a:p>
          <a:p>
            <a:pPr marL="0" indent="0">
              <a:buNone/>
            </a:pPr>
            <a:endParaRPr lang="en-IN" b="1" dirty="0"/>
          </a:p>
          <a:p>
            <a:r>
              <a:rPr lang="en-IN" sz="2800" dirty="0"/>
              <a:t>Define the components of an accurate medical reconciliation.</a:t>
            </a:r>
            <a:endParaRPr lang="en-IN" sz="2800" dirty="0"/>
          </a:p>
          <a:p>
            <a:r>
              <a:rPr lang="en-IN" sz="2800" dirty="0"/>
              <a:t>Recognize gaps and inconsistencies in the medical reconciliation process.</a:t>
            </a:r>
            <a:endParaRPr lang="en-IN" sz="2800" dirty="0"/>
          </a:p>
          <a:p>
            <a:r>
              <a:rPr lang="en-IN" sz="2800" dirty="0"/>
              <a:t>Identify next steps in your practices to improve medical reconciliation</a:t>
            </a:r>
            <a:r>
              <a:rPr lang="en-IN" dirty="0"/>
              <a:t>.</a:t>
            </a:r>
            <a:endParaRPr lang="en-IN" dirty="0"/>
          </a:p>
          <a:p>
            <a:pPr marL="0" indent="0">
              <a:buNone/>
            </a:pP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 y="247015"/>
            <a:ext cx="12191365" cy="609600"/>
          </a:xfrm>
        </p:spPr>
        <p:txBody>
          <a:bodyPr>
            <a:normAutofit/>
          </a:bodyPr>
          <a:lstStyle/>
          <a:p>
            <a:pPr algn="ctr"/>
            <a:r>
              <a:rPr lang="en-IN" altLang="en-US" sz="2800" b="1" dirty="0">
                <a:latin typeface="+mn-lt"/>
                <a:cs typeface="Times New Roman" panose="02020603050405020304" pitchFamily="18" charset="0"/>
              </a:rPr>
              <a:t>MEDICAL RECONCILIATION DONE FROM MAR SHEET</a:t>
            </a:r>
            <a:endParaRPr lang="en-IN" altLang="en-US" sz="2800" b="1" dirty="0">
              <a:latin typeface="+mn-lt"/>
              <a:cs typeface="Times New Roman" panose="02020603050405020304" pitchFamily="18" charset="0"/>
            </a:endParaRPr>
          </a:p>
        </p:txBody>
      </p:sp>
      <p:graphicFrame>
        <p:nvGraphicFramePr>
          <p:cNvPr id="5" name="Content Placeholder 4"/>
          <p:cNvGraphicFramePr>
            <a:graphicFrameLocks noGrp="1"/>
          </p:cNvGraphicFramePr>
          <p:nvPr>
            <p:ph idx="1"/>
          </p:nvPr>
        </p:nvGraphicFramePr>
        <p:xfrm>
          <a:off x="3500755" y="1276350"/>
          <a:ext cx="5190490" cy="310070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Table 5"/>
          <p:cNvGraphicFramePr>
            <a:graphicFrameLocks noGrp="1"/>
          </p:cNvGraphicFramePr>
          <p:nvPr/>
        </p:nvGraphicFramePr>
        <p:xfrm>
          <a:off x="1451810" y="4706754"/>
          <a:ext cx="9288380" cy="2002054"/>
        </p:xfrm>
        <a:graphic>
          <a:graphicData uri="http://schemas.openxmlformats.org/drawingml/2006/table">
            <a:tbl>
              <a:tblPr firstRow="1" bandRow="1">
                <a:tableStyleId>{5C22544A-7EE6-4342-B048-85BDC9FD1C3A}</a:tableStyleId>
              </a:tblPr>
              <a:tblGrid>
                <a:gridCol w="4644190"/>
                <a:gridCol w="4644190"/>
              </a:tblGrid>
              <a:tr h="655794">
                <a:tc>
                  <a:txBody>
                    <a:bodyPr/>
                    <a:lstStyle/>
                    <a:p>
                      <a:pPr algn="ctr"/>
                      <a:r>
                        <a:rPr lang="en-IN" dirty="0"/>
                        <a:t>PARAMETER</a:t>
                      </a:r>
                      <a:endParaRPr lang="en-IN" dirty="0"/>
                    </a:p>
                  </a:txBody>
                  <a:tcPr/>
                </a:tc>
                <a:tc>
                  <a:txBody>
                    <a:bodyPr/>
                    <a:lstStyle/>
                    <a:p>
                      <a:pPr algn="ctr"/>
                      <a:r>
                        <a:rPr lang="en-IN" dirty="0"/>
                        <a:t>NON COMPLIANCE</a:t>
                      </a:r>
                      <a:endParaRPr lang="en-IN" dirty="0"/>
                    </a:p>
                  </a:txBody>
                  <a:tcPr/>
                </a:tc>
              </a:tr>
              <a:tr h="1346260">
                <a:tc>
                  <a:txBody>
                    <a:bodyPr/>
                    <a:lstStyle/>
                    <a:p>
                      <a:r>
                        <a:rPr lang="en-IN" altLang="en-US" sz="1800" b="0" dirty="0">
                          <a:latin typeface="+mn-lt"/>
                          <a:cs typeface="Times New Roman" panose="02020603050405020304" pitchFamily="18" charset="0"/>
                        </a:rPr>
                        <a:t>Medical reconciliation done from MAR sheet</a:t>
                      </a:r>
                      <a:endParaRPr lang="en-IN" b="0" dirty="0"/>
                    </a:p>
                  </a:txBody>
                  <a:tcPr/>
                </a:tc>
                <a:tc>
                  <a:txBody>
                    <a:bodyPr/>
                    <a:lstStyle/>
                    <a:p>
                      <a:r>
                        <a:rPr lang="en-IN" dirty="0"/>
                        <a:t>Out of 25 samples, in 24 samples medical reconciliation was done from MAR sheet whereas in 1 patient nothing was mentioned in MAR sheet.</a:t>
                      </a:r>
                      <a:endParaRPr lang="en-IN"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3995"/>
            <a:ext cx="10515600" cy="873760"/>
          </a:xfrm>
        </p:spPr>
        <p:txBody>
          <a:bodyPr>
            <a:normAutofit/>
          </a:bodyPr>
          <a:lstStyle/>
          <a:p>
            <a:pPr algn="ctr"/>
            <a:r>
              <a:rPr lang="en-IN" altLang="en-US" sz="2800" b="1" dirty="0">
                <a:latin typeface="+mn-lt"/>
                <a:cs typeface="Times New Roman" panose="02020603050405020304" pitchFamily="18" charset="0"/>
              </a:rPr>
              <a:t>VERIFIED BY DOCTOR</a:t>
            </a:r>
            <a:endParaRPr lang="en-IN" altLang="en-US" sz="2800" b="1" dirty="0">
              <a:latin typeface="+mn-lt"/>
              <a:cs typeface="Times New Roman" panose="02020603050405020304" pitchFamily="18" charset="0"/>
            </a:endParaRPr>
          </a:p>
        </p:txBody>
      </p:sp>
      <p:graphicFrame>
        <p:nvGraphicFramePr>
          <p:cNvPr id="7" name="Content Placeholder 6"/>
          <p:cNvGraphicFramePr>
            <a:graphicFrameLocks noGrp="1"/>
          </p:cNvGraphicFramePr>
          <p:nvPr>
            <p:ph idx="1"/>
          </p:nvPr>
        </p:nvGraphicFramePr>
        <p:xfrm>
          <a:off x="3194050" y="1238885"/>
          <a:ext cx="5804535" cy="290703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Table 3"/>
          <p:cNvGraphicFramePr>
            <a:graphicFrameLocks noGrp="1"/>
          </p:cNvGraphicFramePr>
          <p:nvPr/>
        </p:nvGraphicFramePr>
        <p:xfrm>
          <a:off x="1037925" y="4496021"/>
          <a:ext cx="10116150" cy="1665156"/>
        </p:xfrm>
        <a:graphic>
          <a:graphicData uri="http://schemas.openxmlformats.org/drawingml/2006/table">
            <a:tbl>
              <a:tblPr firstRow="1" bandRow="1">
                <a:tableStyleId>{5C22544A-7EE6-4342-B048-85BDC9FD1C3A}</a:tableStyleId>
              </a:tblPr>
              <a:tblGrid>
                <a:gridCol w="4669477"/>
                <a:gridCol w="5446673"/>
              </a:tblGrid>
              <a:tr h="489864">
                <a:tc>
                  <a:txBody>
                    <a:bodyPr/>
                    <a:lstStyle/>
                    <a:p>
                      <a:pPr algn="ctr"/>
                      <a:r>
                        <a:rPr lang="en-IN" dirty="0"/>
                        <a:t>PARAMETER</a:t>
                      </a:r>
                      <a:endParaRPr lang="en-IN" dirty="0"/>
                    </a:p>
                  </a:txBody>
                  <a:tcPr/>
                </a:tc>
                <a:tc>
                  <a:txBody>
                    <a:bodyPr/>
                    <a:lstStyle/>
                    <a:p>
                      <a:pPr algn="ctr"/>
                      <a:r>
                        <a:rPr lang="en-IN" dirty="0"/>
                        <a:t>NON COMPLIANCE</a:t>
                      </a:r>
                      <a:endParaRPr lang="en-IN" dirty="0"/>
                    </a:p>
                  </a:txBody>
                  <a:tcPr/>
                </a:tc>
              </a:tr>
              <a:tr h="1175292">
                <a:tc>
                  <a:txBody>
                    <a:bodyPr/>
                    <a:lstStyle/>
                    <a:p>
                      <a:r>
                        <a:rPr lang="en-IN" dirty="0"/>
                        <a:t>Verified by doctor</a:t>
                      </a:r>
                      <a:endParaRPr lang="en-IN" dirty="0"/>
                    </a:p>
                  </a:txBody>
                  <a:tcPr/>
                </a:tc>
                <a:tc>
                  <a:txBody>
                    <a:bodyPr/>
                    <a:lstStyle/>
                    <a:p>
                      <a:r>
                        <a:rPr lang="en-IN" dirty="0"/>
                        <a:t>Out of 25 samples, in 4 samples discharge summary was not verified by doctor.</a:t>
                      </a:r>
                      <a:endParaRPr lang="en-IN"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mn-lt"/>
              </a:rPr>
              <a:t>MAJOR CONCERNS</a:t>
            </a:r>
            <a:endParaRPr lang="en-IN" b="1" dirty="0">
              <a:latin typeface="+mn-lt"/>
            </a:endParaRPr>
          </a:p>
        </p:txBody>
      </p:sp>
      <p:sp>
        <p:nvSpPr>
          <p:cNvPr id="3" name="Content Placeholder 2"/>
          <p:cNvSpPr>
            <a:spLocks noGrp="1"/>
          </p:cNvSpPr>
          <p:nvPr>
            <p:ph idx="1"/>
          </p:nvPr>
        </p:nvSpPr>
        <p:spPr>
          <a:xfrm>
            <a:off x="770823" y="1575369"/>
            <a:ext cx="9431956" cy="4190164"/>
          </a:xfrm>
        </p:spPr>
        <p:txBody>
          <a:bodyPr anchor="ctr"/>
          <a:lstStyle/>
          <a:p>
            <a:r>
              <a:rPr lang="en-IN" dirty="0"/>
              <a:t>Documentation was not done in progress notes at the time of discharge.</a:t>
            </a:r>
            <a:endParaRPr lang="en-IN" dirty="0"/>
          </a:p>
          <a:p>
            <a:r>
              <a:rPr lang="en-IN" dirty="0"/>
              <a:t>Discharge summary was prepared by considering MAR sheet.</a:t>
            </a:r>
            <a:endParaRPr lang="en-IN" dirty="0"/>
          </a:p>
          <a:p>
            <a:r>
              <a:rPr lang="en-IN" dirty="0"/>
              <a:t>Verification of discharge summary was not done in 4 samples. </a:t>
            </a:r>
            <a:endParaRPr lang="en-IN" dirty="0"/>
          </a:p>
          <a:p>
            <a:endParaRPr lang="en-IN" dirty="0"/>
          </a:p>
          <a:p>
            <a:endParaRPr lang="en-IN" dirty="0"/>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904"/>
            <a:ext cx="12041204" cy="748617"/>
          </a:xfrm>
        </p:spPr>
        <p:txBody>
          <a:bodyPr>
            <a:normAutofit/>
          </a:bodyPr>
          <a:lstStyle/>
          <a:p>
            <a:pPr algn="ctr"/>
            <a:r>
              <a:rPr lang="en-IN" b="1" u="sng" dirty="0"/>
              <a:t>ANALYSIS</a:t>
            </a:r>
            <a:endParaRPr lang="en-IN" b="1" u="sng" dirty="0"/>
          </a:p>
        </p:txBody>
      </p:sp>
      <p:cxnSp>
        <p:nvCxnSpPr>
          <p:cNvPr id="12" name="Straight Arrow Connector 11"/>
          <p:cNvCxnSpPr/>
          <p:nvPr/>
        </p:nvCxnSpPr>
        <p:spPr>
          <a:xfrm flipV="1">
            <a:off x="413886" y="3802147"/>
            <a:ext cx="8922997" cy="315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3489182" y="3831169"/>
            <a:ext cx="1309036" cy="23670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V="1">
            <a:off x="7675067" y="3782872"/>
            <a:ext cx="997793" cy="23593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3383304" y="1480314"/>
            <a:ext cx="1414914" cy="23408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a:off x="7566892" y="1462176"/>
            <a:ext cx="1092243" cy="23303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2" name="TextBox 41"/>
          <p:cNvSpPr txBox="1"/>
          <p:nvPr/>
        </p:nvSpPr>
        <p:spPr>
          <a:xfrm>
            <a:off x="9336883" y="3325093"/>
            <a:ext cx="2768674" cy="954107"/>
          </a:xfrm>
          <a:prstGeom prst="rect">
            <a:avLst/>
          </a:prstGeom>
          <a:solidFill>
            <a:schemeClr val="accent2">
              <a:lumMod val="60000"/>
              <a:lumOff val="40000"/>
            </a:schemeClr>
          </a:solidFill>
        </p:spPr>
        <p:txBody>
          <a:bodyPr wrap="square" rtlCol="0">
            <a:spAutoFit/>
          </a:bodyPr>
          <a:lstStyle/>
          <a:p>
            <a:pPr algn="ctr"/>
            <a:r>
              <a:rPr lang="en-IN" sz="2800" dirty="0"/>
              <a:t>MEDICAL RECONCILIATION</a:t>
            </a:r>
            <a:endParaRPr lang="en-IN" sz="2800" dirty="0"/>
          </a:p>
        </p:txBody>
      </p:sp>
      <p:sp>
        <p:nvSpPr>
          <p:cNvPr id="43" name="TextBox 42"/>
          <p:cNvSpPr txBox="1"/>
          <p:nvPr/>
        </p:nvSpPr>
        <p:spPr>
          <a:xfrm>
            <a:off x="2642460" y="1027535"/>
            <a:ext cx="1481688" cy="461665"/>
          </a:xfrm>
          <a:prstGeom prst="rect">
            <a:avLst/>
          </a:prstGeom>
          <a:solidFill>
            <a:schemeClr val="accent4">
              <a:lumMod val="40000"/>
              <a:lumOff val="60000"/>
            </a:schemeClr>
          </a:solidFill>
        </p:spPr>
        <p:txBody>
          <a:bodyPr wrap="square" rtlCol="0">
            <a:spAutoFit/>
          </a:bodyPr>
          <a:lstStyle/>
          <a:p>
            <a:pPr algn="ctr"/>
            <a:r>
              <a:rPr lang="en-IN" sz="2400" dirty="0"/>
              <a:t>PEOPLE</a:t>
            </a:r>
            <a:endParaRPr lang="en-IN" sz="2400" dirty="0"/>
          </a:p>
        </p:txBody>
      </p:sp>
      <p:sp>
        <p:nvSpPr>
          <p:cNvPr id="45" name="TextBox 44"/>
          <p:cNvSpPr txBox="1"/>
          <p:nvPr/>
        </p:nvSpPr>
        <p:spPr>
          <a:xfrm>
            <a:off x="6773568" y="1023227"/>
            <a:ext cx="1586647" cy="461665"/>
          </a:xfrm>
          <a:prstGeom prst="rect">
            <a:avLst/>
          </a:prstGeom>
          <a:solidFill>
            <a:schemeClr val="accent4">
              <a:lumMod val="40000"/>
              <a:lumOff val="60000"/>
            </a:schemeClr>
          </a:solidFill>
        </p:spPr>
        <p:txBody>
          <a:bodyPr wrap="square" rtlCol="0">
            <a:spAutoFit/>
          </a:bodyPr>
          <a:lstStyle/>
          <a:p>
            <a:pPr algn="ctr"/>
            <a:r>
              <a:rPr lang="en-IN" sz="2400" dirty="0"/>
              <a:t>PROCESS</a:t>
            </a:r>
            <a:endParaRPr lang="en-IN" sz="2400" dirty="0"/>
          </a:p>
        </p:txBody>
      </p:sp>
      <p:sp>
        <p:nvSpPr>
          <p:cNvPr id="51" name="TextBox 50"/>
          <p:cNvSpPr txBox="1"/>
          <p:nvPr/>
        </p:nvSpPr>
        <p:spPr>
          <a:xfrm>
            <a:off x="2634942" y="6195169"/>
            <a:ext cx="1708480" cy="461665"/>
          </a:xfrm>
          <a:prstGeom prst="rect">
            <a:avLst/>
          </a:prstGeom>
          <a:solidFill>
            <a:schemeClr val="accent4">
              <a:lumMod val="40000"/>
              <a:lumOff val="60000"/>
            </a:schemeClr>
          </a:solidFill>
        </p:spPr>
        <p:txBody>
          <a:bodyPr wrap="square" rtlCol="0">
            <a:spAutoFit/>
          </a:bodyPr>
          <a:lstStyle/>
          <a:p>
            <a:pPr algn="ctr"/>
            <a:r>
              <a:rPr lang="en-IN" sz="2400" dirty="0"/>
              <a:t>TASKS</a:t>
            </a:r>
            <a:endParaRPr lang="en-IN" sz="2400" dirty="0"/>
          </a:p>
        </p:txBody>
      </p:sp>
      <p:sp>
        <p:nvSpPr>
          <p:cNvPr id="52" name="TextBox 51"/>
          <p:cNvSpPr txBox="1"/>
          <p:nvPr/>
        </p:nvSpPr>
        <p:spPr>
          <a:xfrm>
            <a:off x="6376258" y="6151896"/>
            <a:ext cx="2597618" cy="461665"/>
          </a:xfrm>
          <a:prstGeom prst="rect">
            <a:avLst/>
          </a:prstGeom>
          <a:solidFill>
            <a:schemeClr val="accent4">
              <a:lumMod val="40000"/>
              <a:lumOff val="60000"/>
            </a:schemeClr>
          </a:solidFill>
        </p:spPr>
        <p:txBody>
          <a:bodyPr wrap="square" rtlCol="0">
            <a:spAutoFit/>
          </a:bodyPr>
          <a:lstStyle/>
          <a:p>
            <a:r>
              <a:rPr lang="en-IN" sz="2400" dirty="0"/>
              <a:t>MATERIAL RELATED</a:t>
            </a:r>
            <a:endParaRPr lang="en-IN" sz="2400" dirty="0"/>
          </a:p>
        </p:txBody>
      </p:sp>
      <p:sp>
        <p:nvSpPr>
          <p:cNvPr id="71" name="Rectangle: Rounded Corners 70"/>
          <p:cNvSpPr/>
          <p:nvPr/>
        </p:nvSpPr>
        <p:spPr>
          <a:xfrm>
            <a:off x="1125088" y="1899561"/>
            <a:ext cx="2419098" cy="16972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IN" sz="1400" dirty="0"/>
              <a:t>Staff is not trained and oriented about medical reconciliation.</a:t>
            </a:r>
            <a:endParaRPr lang="en-IN" sz="1400" dirty="0"/>
          </a:p>
          <a:p>
            <a:pPr marL="285750" indent="-285750">
              <a:buFont typeface="Arial" panose="020B0604020202020204" pitchFamily="34" charset="0"/>
              <a:buChar char="•"/>
            </a:pPr>
            <a:r>
              <a:rPr lang="en-IN" sz="1400" dirty="0"/>
              <a:t>Doctors are doing 24 hours shift due to which they are not able to do their work effectively.</a:t>
            </a:r>
            <a:endParaRPr lang="en-IN" sz="1400" dirty="0"/>
          </a:p>
        </p:txBody>
      </p:sp>
      <p:sp>
        <p:nvSpPr>
          <p:cNvPr id="83" name="Rectangle: Rounded Corners 82"/>
          <p:cNvSpPr/>
          <p:nvPr/>
        </p:nvSpPr>
        <p:spPr>
          <a:xfrm>
            <a:off x="1125088" y="4202561"/>
            <a:ext cx="2419098" cy="16972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IN" sz="1400" dirty="0"/>
              <a:t>Completing priorities on admission, unit transfer, cross consultation and discharges.</a:t>
            </a:r>
            <a:endParaRPr lang="en-IN" sz="1400" dirty="0"/>
          </a:p>
          <a:p>
            <a:pPr marL="285750" indent="-285750">
              <a:buFont typeface="Arial" panose="020B0604020202020204" pitchFamily="34" charset="0"/>
              <a:buChar char="•"/>
            </a:pPr>
            <a:r>
              <a:rPr lang="en-IN" sz="1400" dirty="0"/>
              <a:t>No accountability for not performing medical reconciliation. </a:t>
            </a:r>
            <a:endParaRPr lang="en-IN" sz="1400" dirty="0"/>
          </a:p>
        </p:txBody>
      </p:sp>
      <p:sp>
        <p:nvSpPr>
          <p:cNvPr id="84" name="Rectangle: Rounded Corners 83"/>
          <p:cNvSpPr/>
          <p:nvPr/>
        </p:nvSpPr>
        <p:spPr>
          <a:xfrm>
            <a:off x="5304055" y="1899560"/>
            <a:ext cx="2419098" cy="16972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IN" sz="1400" dirty="0"/>
              <a:t>Providers forgetting to complete medical reconciliation </a:t>
            </a:r>
            <a:endParaRPr lang="en-IN" sz="1400" dirty="0"/>
          </a:p>
          <a:p>
            <a:pPr marL="285750" indent="-285750">
              <a:buFont typeface="Arial" panose="020B0604020202020204" pitchFamily="34" charset="0"/>
              <a:buChar char="•"/>
            </a:pPr>
            <a:r>
              <a:rPr lang="en-IN" sz="1400" dirty="0"/>
              <a:t>Patients don’t know medication name/ dose.</a:t>
            </a:r>
            <a:endParaRPr lang="en-IN" sz="1400" dirty="0"/>
          </a:p>
        </p:txBody>
      </p:sp>
      <p:sp>
        <p:nvSpPr>
          <p:cNvPr id="85" name="Rectangle: Rounded Corners 84"/>
          <p:cNvSpPr/>
          <p:nvPr/>
        </p:nvSpPr>
        <p:spPr>
          <a:xfrm>
            <a:off x="5304055" y="4149948"/>
            <a:ext cx="2419098" cy="16972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IN" sz="1400" dirty="0"/>
              <a:t>Medical reconciliation form was introduced post NABH audit., but there is no implementation and compliance.</a:t>
            </a:r>
            <a:endParaRPr lang="en-IN" sz="1400" dirty="0"/>
          </a:p>
        </p:txBody>
      </p:sp>
      <p:cxnSp>
        <p:nvCxnSpPr>
          <p:cNvPr id="4" name="Straight Connector 3"/>
          <p:cNvCxnSpPr/>
          <p:nvPr/>
        </p:nvCxnSpPr>
        <p:spPr>
          <a:xfrm>
            <a:off x="3544186" y="2584624"/>
            <a:ext cx="4508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723153" y="2650739"/>
            <a:ext cx="3898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44186" y="5126176"/>
            <a:ext cx="4508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723153" y="4859320"/>
            <a:ext cx="45081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695" y="491522"/>
            <a:ext cx="10515600" cy="6232358"/>
          </a:xfrm>
        </p:spPr>
        <p:txBody>
          <a:bodyPr>
            <a:noAutofit/>
          </a:bodyPr>
          <a:lstStyle/>
          <a:p>
            <a:endParaRPr lang="en-IN" sz="2400" dirty="0"/>
          </a:p>
          <a:p>
            <a:pPr marL="0" indent="0">
              <a:buNone/>
            </a:pPr>
            <a:endParaRPr lang="en-IN" sz="2400" u="sng" dirty="0"/>
          </a:p>
        </p:txBody>
      </p:sp>
      <p:graphicFrame>
        <p:nvGraphicFramePr>
          <p:cNvPr id="4" name="Table 4"/>
          <p:cNvGraphicFramePr>
            <a:graphicFrameLocks noGrp="1"/>
          </p:cNvGraphicFramePr>
          <p:nvPr/>
        </p:nvGraphicFramePr>
        <p:xfrm>
          <a:off x="645695" y="406399"/>
          <a:ext cx="10900610" cy="6061777"/>
        </p:xfrm>
        <a:graphic>
          <a:graphicData uri="http://schemas.openxmlformats.org/drawingml/2006/table">
            <a:tbl>
              <a:tblPr firstRow="1" bandRow="1">
                <a:tableStyleId>{5C22544A-7EE6-4342-B048-85BDC9FD1C3A}</a:tableStyleId>
              </a:tblPr>
              <a:tblGrid>
                <a:gridCol w="5450305"/>
                <a:gridCol w="5450305"/>
              </a:tblGrid>
              <a:tr h="1043562">
                <a:tc>
                  <a:txBody>
                    <a:bodyPr/>
                    <a:lstStyle/>
                    <a:p>
                      <a:pPr algn="ctr"/>
                      <a:r>
                        <a:rPr lang="en-IN" sz="2800" dirty="0"/>
                        <a:t>WHAT IS GOING GOOD</a:t>
                      </a:r>
                      <a:endParaRPr lang="en-IN" sz="2800" dirty="0"/>
                    </a:p>
                  </a:txBody>
                  <a:tcPr anchor="ctr"/>
                </a:tc>
                <a:tc>
                  <a:txBody>
                    <a:bodyPr/>
                    <a:lstStyle/>
                    <a:p>
                      <a:pPr algn="ctr"/>
                      <a:r>
                        <a:rPr lang="en-IN" sz="2800" dirty="0"/>
                        <a:t>WHAT NEEDS ATTENTION</a:t>
                      </a:r>
                      <a:endParaRPr lang="en-IN" sz="2800" dirty="0"/>
                    </a:p>
                  </a:txBody>
                  <a:tcPr anchor="ctr"/>
                </a:tc>
              </a:tr>
              <a:tr h="5018215">
                <a:tc>
                  <a:txBody>
                    <a:bodyPr/>
                    <a:lstStyle/>
                    <a:p>
                      <a:pPr marL="457200" lvl="0" indent="-457200" algn="l">
                        <a:buFont typeface="Arial" panose="020B0604020202020204" pitchFamily="34" charset="0"/>
                        <a:buChar char="•"/>
                      </a:pPr>
                      <a:r>
                        <a:rPr lang="en-IN" sz="2400" dirty="0"/>
                        <a:t>Area of documentation mentioned at the time of admission.</a:t>
                      </a:r>
                      <a:endParaRPr lang="en-IN" sz="2400" dirty="0"/>
                    </a:p>
                    <a:p>
                      <a:pPr marL="457200" lvl="0" indent="-457200" algn="l">
                        <a:buFont typeface="Arial" panose="020B0604020202020204" pitchFamily="34" charset="0"/>
                        <a:buChar char="•"/>
                      </a:pPr>
                      <a:r>
                        <a:rPr lang="en-IN" sz="2400" dirty="0"/>
                        <a:t>Medical reconciliation is done in ICU’s as training of doctors is done.</a:t>
                      </a:r>
                      <a:endParaRPr lang="en-IN" sz="2400" dirty="0"/>
                    </a:p>
                  </a:txBody>
                  <a:tcPr/>
                </a:tc>
                <a:tc>
                  <a:txBody>
                    <a:bodyPr/>
                    <a:lstStyle/>
                    <a:p>
                      <a:pPr marL="457200" indent="-457200" algn="l">
                        <a:buFont typeface="Arial" panose="020B0604020202020204" pitchFamily="34" charset="0"/>
                        <a:buChar char="•"/>
                      </a:pPr>
                      <a:r>
                        <a:rPr lang="en-IN" sz="2400" dirty="0"/>
                        <a:t>No visibility in cross consultation, unit transfer and discharge.</a:t>
                      </a:r>
                      <a:endParaRPr lang="en-IN" sz="2400" dirty="0"/>
                    </a:p>
                    <a:p>
                      <a:pPr marL="457200" indent="-457200" algn="l">
                        <a:buFont typeface="Arial" panose="020B0604020202020204" pitchFamily="34" charset="0"/>
                        <a:buChar char="•"/>
                      </a:pPr>
                      <a:r>
                        <a:rPr lang="en-IN" sz="2400" dirty="0"/>
                        <a:t>Discharge is done by floor doctors, and they are overloaded with work due to which they are not able to do medical reconciliation.</a:t>
                      </a:r>
                      <a:endParaRPr lang="en-IN" sz="2400" dirty="0"/>
                    </a:p>
                    <a:p>
                      <a:pPr marL="457200" indent="-457200" algn="l">
                        <a:buFont typeface="Arial" panose="020B0604020202020204" pitchFamily="34" charset="0"/>
                        <a:buChar char="•"/>
                      </a:pPr>
                      <a:r>
                        <a:rPr lang="en-IN" sz="2400" dirty="0"/>
                        <a:t>There is no implementation and compliance of medical reconciliation form.</a:t>
                      </a:r>
                      <a:endParaRPr lang="en-IN" sz="2400"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ph idx="1"/>
          </p:nvPr>
        </p:nvGraphicFramePr>
        <p:xfrm>
          <a:off x="673768" y="1020277"/>
          <a:ext cx="10818796" cy="5580445"/>
        </p:xfrm>
        <a:graphic>
          <a:graphicData uri="http://schemas.openxmlformats.org/drawingml/2006/table">
            <a:tbl>
              <a:tblPr firstRow="1" bandRow="1">
                <a:tableStyleId>{5C22544A-7EE6-4342-B048-85BDC9FD1C3A}</a:tableStyleId>
              </a:tblPr>
              <a:tblGrid>
                <a:gridCol w="5409398"/>
                <a:gridCol w="5409398"/>
              </a:tblGrid>
              <a:tr h="552015">
                <a:tc>
                  <a:txBody>
                    <a:bodyPr/>
                    <a:lstStyle/>
                    <a:p>
                      <a:pPr algn="ctr"/>
                      <a:r>
                        <a:rPr lang="en-IN" sz="2400" dirty="0"/>
                        <a:t>WHAT NEEDS ATTENTION</a:t>
                      </a:r>
                      <a:endParaRPr lang="en-IN" sz="2400" dirty="0"/>
                    </a:p>
                  </a:txBody>
                  <a:tcPr anchor="ctr"/>
                </a:tc>
                <a:tc>
                  <a:txBody>
                    <a:bodyPr/>
                    <a:lstStyle/>
                    <a:p>
                      <a:pPr algn="ctr"/>
                      <a:r>
                        <a:rPr lang="en-IN" sz="2400" dirty="0"/>
                        <a:t>SOLUTIONS SUGGESTED</a:t>
                      </a:r>
                      <a:endParaRPr lang="en-IN" sz="2400" dirty="0"/>
                    </a:p>
                  </a:txBody>
                  <a:tcPr anchor="ctr"/>
                </a:tc>
              </a:tr>
              <a:tr h="5028430">
                <a:tc>
                  <a:txBody>
                    <a:bodyPr/>
                    <a:lstStyle/>
                    <a:p>
                      <a:pPr marL="457200" indent="-457200" algn="l">
                        <a:buFont typeface="Arial" panose="020B0604020202020204" pitchFamily="34" charset="0"/>
                        <a:buChar char="•"/>
                      </a:pPr>
                      <a:r>
                        <a:rPr lang="en-IN" sz="2400" dirty="0"/>
                        <a:t>No visibility in cross consultation, unit transfer and discharge.</a:t>
                      </a:r>
                      <a:endParaRPr lang="en-IN" sz="2400" dirty="0"/>
                    </a:p>
                    <a:p>
                      <a:pPr marL="457200" indent="-457200" algn="l">
                        <a:buFont typeface="Arial" panose="020B0604020202020204" pitchFamily="34" charset="0"/>
                        <a:buChar char="•"/>
                      </a:pPr>
                      <a:r>
                        <a:rPr lang="en-IN" sz="2400" dirty="0"/>
                        <a:t>Discharge is done by floor doctors, and they are overloaded with work due to which they are not able to do medical reconciliation.</a:t>
                      </a:r>
                      <a:endParaRPr lang="en-IN" sz="2400" dirty="0"/>
                    </a:p>
                    <a:p>
                      <a:pPr marL="457200" indent="-457200" algn="l">
                        <a:buFont typeface="Arial" panose="020B0604020202020204" pitchFamily="34" charset="0"/>
                        <a:buChar char="•"/>
                      </a:pPr>
                      <a:r>
                        <a:rPr lang="en-IN" sz="2400" dirty="0"/>
                        <a:t>There is no implementation and compliance of medical reconciliation form.</a:t>
                      </a:r>
                      <a:endParaRPr lang="en-IN" sz="2400" dirty="0"/>
                    </a:p>
                    <a:p>
                      <a:endParaRPr lang="en-IN" dirty="0"/>
                    </a:p>
                  </a:txBody>
                  <a:tcPr/>
                </a:tc>
                <a:tc>
                  <a:txBody>
                    <a:bodyPr/>
                    <a:lstStyle/>
                    <a:p>
                      <a:pPr marL="285750" indent="-285750">
                        <a:buFont typeface="Arial" panose="020B0604020202020204" pitchFamily="34" charset="0"/>
                        <a:buChar char="•"/>
                      </a:pPr>
                      <a:r>
                        <a:rPr lang="en-IN" sz="2400" dirty="0"/>
                        <a:t>Introduction of EHR, for ease and accessibility of medical reconciliation done by doctors. </a:t>
                      </a:r>
                      <a:endParaRPr lang="en-IN" sz="2400" dirty="0"/>
                    </a:p>
                    <a:p>
                      <a:pPr marL="285750" indent="-285750">
                        <a:buFont typeface="Arial" panose="020B0604020202020204" pitchFamily="34" charset="0"/>
                        <a:buChar char="•"/>
                      </a:pPr>
                      <a:r>
                        <a:rPr lang="en-US" altLang="en-IN" sz="2400" dirty="0"/>
                        <a:t>adequately rostering of doctors, 6hr/8hr shift in a day.</a:t>
                      </a:r>
                      <a:endParaRPr lang="en-US" altLang="en-IN" sz="2400" dirty="0"/>
                    </a:p>
                    <a:p>
                      <a:pPr marL="285750" indent="-285750">
                        <a:buFont typeface="Arial" panose="020B0604020202020204" pitchFamily="34" charset="0"/>
                        <a:buChar char="•"/>
                      </a:pPr>
                      <a:r>
                        <a:rPr lang="en-US" altLang="en-IN" sz="2400" dirty="0"/>
                        <a:t>suggested increase in 1 doctor on floors so that one can look into medical reconciliation. </a:t>
                      </a:r>
                      <a:endParaRPr lang="en-US" altLang="en-IN" sz="2400" dirty="0"/>
                    </a:p>
                    <a:p>
                      <a:pPr marL="285750" indent="-285750">
                        <a:buFont typeface="Arial" panose="020B0604020202020204" pitchFamily="34" charset="0"/>
                        <a:buChar char="•"/>
                      </a:pPr>
                      <a:r>
                        <a:rPr lang="en-US" altLang="en-IN" sz="2400" dirty="0"/>
                        <a:t>training of doctors and nursing.</a:t>
                      </a:r>
                      <a:endParaRPr lang="en-US" altLang="en-IN" sz="2400" dirty="0"/>
                    </a:p>
                    <a:p>
                      <a:pPr marL="285750" indent="-285750">
                        <a:buFont typeface="Arial" panose="020B0604020202020204" pitchFamily="34" charset="0"/>
                        <a:buChar char="•"/>
                      </a:pPr>
                      <a:r>
                        <a:rPr lang="en-US" altLang="en-IN" sz="2400" dirty="0"/>
                        <a:t>Medication management plan can be introduced at the time of discharge to compare medicines  </a:t>
                      </a:r>
                      <a:endParaRPr lang="en-IN" sz="2400" dirty="0"/>
                    </a:p>
                    <a:p>
                      <a:pPr marL="285750" indent="-285750">
                        <a:buFont typeface="Arial" panose="020B0604020202020204" pitchFamily="34" charset="0"/>
                        <a:buChar char="•"/>
                      </a:pPr>
                      <a:endParaRPr lang="en-IN" sz="2400" dirty="0"/>
                    </a:p>
                  </a:txBody>
                  <a:tcPr/>
                </a:tc>
              </a:tr>
            </a:tbl>
          </a:graphicData>
        </a:graphic>
      </p:graphicFrame>
      <p:sp>
        <p:nvSpPr>
          <p:cNvPr id="2" name="TextBox 1"/>
          <p:cNvSpPr txBox="1"/>
          <p:nvPr/>
        </p:nvSpPr>
        <p:spPr>
          <a:xfrm>
            <a:off x="712269" y="231006"/>
            <a:ext cx="10767462" cy="523220"/>
          </a:xfrm>
          <a:prstGeom prst="rect">
            <a:avLst/>
          </a:prstGeom>
          <a:noFill/>
        </p:spPr>
        <p:txBody>
          <a:bodyPr wrap="square" rtlCol="0">
            <a:spAutoFit/>
          </a:bodyPr>
          <a:lstStyle/>
          <a:p>
            <a:pPr algn="ctr"/>
            <a:r>
              <a:rPr lang="en-IN" sz="2800" b="1" dirty="0"/>
              <a:t>ACTION PLAN</a:t>
            </a:r>
            <a:endParaRPr lang="en-IN" sz="28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 y="273685"/>
            <a:ext cx="11795760" cy="1016535"/>
          </a:xfrm>
          <a:gradFill>
            <a:gsLst>
              <a:gs pos="0">
                <a:schemeClr val="accent3">
                  <a:lumMod val="5000"/>
                  <a:lumOff val="95000"/>
                </a:schemeClr>
              </a:gs>
              <a:gs pos="100000">
                <a:schemeClr val="accent3">
                  <a:lumMod val="30000"/>
                  <a:lumOff val="70000"/>
                </a:schemeClr>
              </a:gs>
            </a:gsLst>
            <a:lin ang="5400000" scaled="1"/>
          </a:gradFill>
        </p:spPr>
        <p:txBody>
          <a:bodyPr/>
          <a:lstStyle/>
          <a:p>
            <a:r>
              <a:rPr lang="en-AU" b="1" dirty="0">
                <a:latin typeface="+mn-lt"/>
              </a:rPr>
              <a:t>ASSISTING DISCHARGE</a:t>
            </a:r>
            <a:endParaRPr lang="en-IN" b="1" dirty="0">
              <a:latin typeface="+mn-lt"/>
            </a:endParaRPr>
          </a:p>
        </p:txBody>
      </p:sp>
      <p:sp>
        <p:nvSpPr>
          <p:cNvPr id="5" name="TextBox 4"/>
          <p:cNvSpPr txBox="1"/>
          <p:nvPr/>
        </p:nvSpPr>
        <p:spPr>
          <a:xfrm>
            <a:off x="6096000" y="1690688"/>
            <a:ext cx="5618480" cy="3785652"/>
          </a:xfrm>
          <a:prstGeom prst="rect">
            <a:avLst/>
          </a:prstGeom>
          <a:noFill/>
        </p:spPr>
        <p:txBody>
          <a:bodyPr wrap="square" rtlCol="0">
            <a:spAutoFit/>
          </a:bodyPr>
          <a:lstStyle/>
          <a:p>
            <a:r>
              <a:rPr lang="en-US" sz="2400" dirty="0"/>
              <a:t>This form can contain </a:t>
            </a:r>
            <a:r>
              <a:rPr lang="en-AU" sz="2400" dirty="0"/>
              <a:t>a list of the patient’s pre-admission medications for comparison at discharge the MMP :</a:t>
            </a:r>
            <a:endParaRPr lang="en-US" sz="2400" dirty="0"/>
          </a:p>
          <a:p>
            <a:pPr marL="342900" indent="-342900">
              <a:buFont typeface="Wingdings" panose="05000000000000000000" pitchFamily="2" charset="2"/>
              <a:buChar char="§"/>
            </a:pPr>
            <a:r>
              <a:rPr lang="en-AU" sz="2400" dirty="0"/>
              <a:t>Capture medication changes during admission</a:t>
            </a:r>
            <a:endParaRPr lang="en-AU" sz="2400" dirty="0"/>
          </a:p>
          <a:p>
            <a:pPr marL="342900" indent="-342900">
              <a:buFont typeface="Wingdings" panose="05000000000000000000" pitchFamily="2" charset="2"/>
              <a:buChar char="§"/>
            </a:pPr>
            <a:r>
              <a:rPr lang="en-AU" sz="2400" dirty="0"/>
              <a:t>Capture comments e.g. medication administration and supply requirements</a:t>
            </a:r>
            <a:endParaRPr lang="en-AU" sz="2400" dirty="0"/>
          </a:p>
          <a:p>
            <a:pPr marL="342900" indent="-342900">
              <a:buFont typeface="Wingdings" panose="05000000000000000000" pitchFamily="2" charset="2"/>
              <a:buChar char="§"/>
            </a:pPr>
            <a:r>
              <a:rPr lang="en-AU" sz="2400" dirty="0"/>
              <a:t>Provide a discharge checklist</a:t>
            </a:r>
            <a:endParaRPr lang="en-AU" sz="2400" dirty="0"/>
          </a:p>
          <a:p>
            <a:pPr marL="342900" indent="-342900">
              <a:buFont typeface="Wingdings" panose="05000000000000000000" pitchFamily="2" charset="2"/>
              <a:buChar char="§"/>
            </a:pPr>
            <a:r>
              <a:rPr lang="en-AU" sz="2400" dirty="0"/>
              <a:t>Identify patients for home medicines review</a:t>
            </a:r>
            <a:endParaRPr lang="en-AU" sz="2400" dirty="0"/>
          </a:p>
        </p:txBody>
      </p:sp>
      <p:pic>
        <p:nvPicPr>
          <p:cNvPr id="6"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6240" y="1381660"/>
            <a:ext cx="5425439" cy="5384900"/>
          </a:xfrm>
          <a:prstGeom prst="rect">
            <a:avLst/>
          </a:prstGeom>
          <a:noFill/>
          <a:ln w="19050">
            <a:solidFill>
              <a:schemeClr val="tx1"/>
            </a:solidFill>
            <a:miter lim="800000"/>
            <a:headEnd/>
            <a:tailEnd/>
          </a:ln>
          <a:effectLst/>
        </p:spPr>
      </p:pic>
      <p:cxnSp>
        <p:nvCxnSpPr>
          <p:cNvPr id="8" name="Straight Arrow Connector 7"/>
          <p:cNvCxnSpPr/>
          <p:nvPr/>
        </p:nvCxnSpPr>
        <p:spPr>
          <a:xfrm flipH="1" flipV="1">
            <a:off x="2712720" y="1666240"/>
            <a:ext cx="3464560" cy="1397075"/>
          </a:xfrm>
          <a:prstGeom prst="straightConnector1">
            <a:avLst/>
          </a:prstGeom>
          <a:ln>
            <a:solidFill>
              <a:schemeClr val="accent2"/>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flipV="1">
            <a:off x="2468880" y="2682240"/>
            <a:ext cx="3708400" cy="110751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flipV="1">
            <a:off x="2235200" y="3789755"/>
            <a:ext cx="3942080" cy="731445"/>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a:off x="2540000" y="4897270"/>
            <a:ext cx="3637280" cy="84313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b="633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5000"/>
                <a:lumOff val="95000"/>
              </a:schemeClr>
            </a:gs>
            <a:gs pos="0">
              <a:schemeClr val="accent3">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2291"/>
            <a:ext cx="10515600" cy="631468"/>
          </a:xfrm>
        </p:spPr>
        <p:txBody>
          <a:bodyPr>
            <a:normAutofit/>
          </a:bodyPr>
          <a:lstStyle/>
          <a:p>
            <a:r>
              <a:rPr lang="en-IN" sz="2800" b="1" u="sng" dirty="0">
                <a:latin typeface="+mn-lt"/>
                <a:cs typeface="Times New Roman" panose="02020603050405020304" pitchFamily="18" charset="0"/>
              </a:rPr>
              <a:t>METHODOLOGY</a:t>
            </a:r>
            <a:endParaRPr lang="en-IN" sz="2800" b="1" u="sng" dirty="0">
              <a:latin typeface="+mn-lt"/>
              <a:cs typeface="Times New Roman" panose="02020603050405020304" pitchFamily="18" charset="0"/>
            </a:endParaRPr>
          </a:p>
        </p:txBody>
      </p:sp>
      <p:sp>
        <p:nvSpPr>
          <p:cNvPr id="3" name="Content Placeholder 2"/>
          <p:cNvSpPr>
            <a:spLocks noGrp="1"/>
          </p:cNvSpPr>
          <p:nvPr>
            <p:ph idx="1"/>
          </p:nvPr>
        </p:nvSpPr>
        <p:spPr>
          <a:xfrm>
            <a:off x="838200" y="1029903"/>
            <a:ext cx="10515600" cy="5516930"/>
          </a:xfrm>
        </p:spPr>
        <p:txBody>
          <a:bodyPr>
            <a:normAutofit/>
          </a:bodyPr>
          <a:lstStyle/>
          <a:p>
            <a:pPr marL="0" indent="0">
              <a:buNone/>
            </a:pPr>
            <a:r>
              <a:rPr lang="en-US" sz="2400" b="1" dirty="0">
                <a:effectLst/>
                <a:ea typeface="Calibri" panose="020F0502020204030204" pitchFamily="34" charset="0"/>
                <a:cs typeface="Times New Roman" panose="02020603050405020304" pitchFamily="18" charset="0"/>
              </a:rPr>
              <a:t>DATA COLLECTION AND METHODS</a:t>
            </a:r>
            <a:endParaRPr lang="en-US" sz="2400" b="1" dirty="0">
              <a:effectLst/>
              <a:ea typeface="Calibri" panose="020F0502020204030204" pitchFamily="34" charset="0"/>
              <a:cs typeface="Times New Roman" panose="02020603050405020304" pitchFamily="18" charset="0"/>
            </a:endParaRPr>
          </a:p>
          <a:p>
            <a:pPr marL="0" indent="0">
              <a:buNone/>
            </a:pPr>
            <a:r>
              <a:rPr lang="en-US" sz="2400" dirty="0">
                <a:solidFill>
                  <a:srgbClr val="FF000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The audit included patients admitted to Fortis Hospital, Gurugram. We have used Descriptive Cross Sectional Study Design and the data used was collected</a:t>
            </a:r>
            <a:r>
              <a:rPr lang="en-IN" sz="2400" kern="100" dirty="0">
                <a:effectLst/>
                <a:ea typeface="SimSun" panose="02010600030101010101" pitchFamily="2" charset="-122"/>
                <a:cs typeface="Times New Roman" panose="02020603050405020304" pitchFamily="18" charset="0"/>
              </a:rPr>
              <a:t> by creating audit tool. This data is completely based on documented files. </a:t>
            </a:r>
            <a:endParaRPr lang="en-IN" sz="2400" kern="100" dirty="0">
              <a:ea typeface="SimSun" panose="02010600030101010101" pitchFamily="2" charset="-122"/>
              <a:cs typeface="Times New Roman" panose="02020603050405020304" pitchFamily="18" charset="0"/>
            </a:endParaRPr>
          </a:p>
          <a:p>
            <a:pPr marL="0" indent="0">
              <a:buNone/>
            </a:pPr>
            <a:r>
              <a:rPr lang="en-US" sz="2400" b="1" dirty="0">
                <a:effectLst/>
                <a:ea typeface="Calibri" panose="020F0502020204030204" pitchFamily="34" charset="0"/>
                <a:cs typeface="Times New Roman" panose="02020603050405020304" pitchFamily="18" charset="0"/>
              </a:rPr>
              <a:t>SAMPLING METHOD</a:t>
            </a:r>
            <a:r>
              <a:rPr lang="en-US" sz="2400" b="1" dirty="0">
                <a:cs typeface="Times New Roman" panose="02020603050405020304" pitchFamily="18" charset="0"/>
              </a:rPr>
              <a:t> - </a:t>
            </a:r>
            <a:r>
              <a:rPr lang="en-US" sz="2400" dirty="0">
                <a:effectLst/>
                <a:ea typeface="Calibri" panose="020F0502020204030204" pitchFamily="34" charset="0"/>
                <a:cs typeface="Times New Roman" panose="02020603050405020304" pitchFamily="18" charset="0"/>
              </a:rPr>
              <a:t>Simple random sampling method was used for auditing.</a:t>
            </a:r>
            <a:endParaRPr lang="en-US" sz="2400" dirty="0">
              <a:effectLst/>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n-US" sz="2400" b="1" dirty="0">
                <a:effectLst/>
                <a:ea typeface="Calibri" panose="020F0502020204030204" pitchFamily="34" charset="0"/>
                <a:cs typeface="Times New Roman" panose="02020603050405020304" pitchFamily="18" charset="0"/>
              </a:rPr>
              <a:t>DATA ANALYSIS</a:t>
            </a:r>
            <a:r>
              <a:rPr lang="en-US" sz="2400" b="1" dirty="0">
                <a:cs typeface="Times New Roman" panose="02020603050405020304" pitchFamily="18" charset="0"/>
              </a:rPr>
              <a:t> - </a:t>
            </a:r>
            <a:r>
              <a:rPr lang="en-US" sz="2400" dirty="0">
                <a:cs typeface="Times New Roman" panose="02020603050405020304" pitchFamily="18" charset="0"/>
              </a:rPr>
              <a:t>D</a:t>
            </a:r>
            <a:r>
              <a:rPr lang="en-US" sz="2400" dirty="0">
                <a:effectLst/>
                <a:ea typeface="Calibri" panose="020F0502020204030204" pitchFamily="34" charset="0"/>
                <a:cs typeface="Times New Roman" panose="02020603050405020304" pitchFamily="18" charset="0"/>
              </a:rPr>
              <a:t>ata collection and Analysis was done with the help of Microsoft excel.</a:t>
            </a:r>
            <a:endParaRPr lang="en-US" sz="2400" dirty="0">
              <a:effectLst/>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n-US" sz="2400" b="1" dirty="0">
                <a:effectLst/>
                <a:cs typeface="Times New Roman" panose="02020603050405020304" pitchFamily="18" charset="0"/>
              </a:rPr>
              <a:t>SAMPLE SIZE- </a:t>
            </a:r>
            <a:r>
              <a:rPr lang="en-US" sz="2400" dirty="0">
                <a:effectLst/>
                <a:cs typeface="Times New Roman" panose="02020603050405020304" pitchFamily="18" charset="0"/>
              </a:rPr>
              <a:t>100 IN TOTAL</a:t>
            </a:r>
            <a:endParaRPr lang="en-US" sz="2400" dirty="0">
              <a:effectLst/>
              <a:cs typeface="Times New Roman" panose="02020603050405020304" pitchFamily="18" charset="0"/>
            </a:endParaRPr>
          </a:p>
          <a:p>
            <a:pPr marL="0" indent="0">
              <a:lnSpc>
                <a:spcPct val="107000"/>
              </a:lnSpc>
              <a:spcAft>
                <a:spcPts val="800"/>
              </a:spcAft>
              <a:buNone/>
            </a:pPr>
            <a:r>
              <a:rPr lang="en-US" sz="2400" b="1" dirty="0">
                <a:effectLst/>
                <a:ea typeface="Calibri" panose="020F0502020204030204" pitchFamily="34" charset="0"/>
                <a:cs typeface="Times New Roman" panose="02020603050405020304" pitchFamily="18" charset="0"/>
              </a:rPr>
              <a:t>TYPE OF DATA FOR THE PROJECT</a:t>
            </a:r>
            <a:r>
              <a:rPr lang="en-US" sz="2400" b="1" i="1" dirty="0">
                <a:effectLst/>
                <a:ea typeface="Calibri" panose="020F0502020204030204" pitchFamily="34" charset="0"/>
                <a:cs typeface="Times New Roman" panose="02020603050405020304" pitchFamily="18" charset="0"/>
              </a:rPr>
              <a:t> – </a:t>
            </a:r>
            <a:r>
              <a:rPr lang="en-US" sz="2400" dirty="0">
                <a:effectLst/>
                <a:ea typeface="Calibri" panose="020F0502020204030204" pitchFamily="34" charset="0"/>
                <a:cs typeface="Times New Roman" panose="02020603050405020304" pitchFamily="18" charset="0"/>
              </a:rPr>
              <a:t>Quantitative primary data</a:t>
            </a:r>
            <a:endParaRPr lang="en-US" sz="24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b="1" dirty="0">
                <a:effectLst/>
                <a:ea typeface="Calibri" panose="020F0502020204030204" pitchFamily="34" charset="0"/>
                <a:cs typeface="Times New Roman" panose="02020603050405020304" pitchFamily="18" charset="0"/>
              </a:rPr>
              <a:t>STUDY DESIGN</a:t>
            </a:r>
            <a:r>
              <a:rPr lang="en-US" sz="2400" b="1" dirty="0">
                <a:cs typeface="Times New Roman" panose="02020603050405020304" pitchFamily="18" charset="0"/>
              </a:rPr>
              <a:t> - </a:t>
            </a:r>
            <a:r>
              <a:rPr lang="en-US" sz="2400" dirty="0">
                <a:effectLst/>
                <a:ea typeface="Calibri" panose="020F0502020204030204" pitchFamily="34" charset="0"/>
                <a:cs typeface="Times New Roman" panose="02020603050405020304" pitchFamily="18" charset="0"/>
              </a:rPr>
              <a:t>Descriptive Cross-Sectional study.</a:t>
            </a:r>
            <a:endParaRPr lang="en-IN" sz="2400" kern="100" dirty="0">
              <a:effectLst/>
              <a:ea typeface="SimSun" panose="02010600030101010101" pitchFamily="2" charset="-122"/>
              <a:cs typeface="Times New Roman" panose="02020603050405020304" pitchFamily="18" charset="0"/>
            </a:endParaRPr>
          </a:p>
          <a:p>
            <a:endParaRPr lang="en-US" sz="2400" dirty="0">
              <a:effectLst/>
              <a:cs typeface="Times New Roman" panose="02020603050405020304" pitchFamily="18" charset="0"/>
            </a:endParaRPr>
          </a:p>
          <a:p>
            <a:endParaRPr lang="en-IN" sz="2400" dirty="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0">
              <a:schemeClr val="accent3">
                <a:lumMod val="45000"/>
                <a:lumOff val="55000"/>
              </a:schemeClr>
            </a:gs>
          </a:gsLst>
          <a:lin ang="5400000" scaled="1"/>
        </a:gradFill>
        <a:effectLst/>
      </p:bgPr>
    </p:bg>
    <p:spTree>
      <p:nvGrpSpPr>
        <p:cNvPr id="1" name=""/>
        <p:cNvGrpSpPr/>
        <p:nvPr/>
      </p:nvGrpSpPr>
      <p:grpSpPr>
        <a:xfrm>
          <a:off x="0" y="0"/>
          <a:ext cx="0" cy="0"/>
          <a:chOff x="0" y="0"/>
          <a:chExt cx="0" cy="0"/>
        </a:xfrm>
      </p:grpSpPr>
      <p:sp>
        <p:nvSpPr>
          <p:cNvPr id="5" name="Title 1"/>
          <p:cNvSpPr>
            <a:spLocks noGrp="1"/>
          </p:cNvSpPr>
          <p:nvPr/>
        </p:nvSpPr>
        <p:spPr>
          <a:xfrm>
            <a:off x="0" y="226656"/>
            <a:ext cx="12192000" cy="100811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baseline="0">
                <a:solidFill>
                  <a:schemeClr val="tx1">
                    <a:lumMod val="75000"/>
                    <a:lumOff val="25000"/>
                  </a:schemeClr>
                </a:solidFill>
                <a:latin typeface="+mj-lt"/>
                <a:ea typeface="+mj-ea"/>
                <a:cs typeface="+mj-cs"/>
              </a:defRPr>
            </a:lvl1pPr>
          </a:lstStyle>
          <a:p>
            <a:pPr algn="ctr"/>
            <a:r>
              <a:rPr lang="en-AU" sz="2800" b="1" dirty="0">
                <a:solidFill>
                  <a:schemeClr val="tx1"/>
                </a:solidFill>
                <a:latin typeface="+mn-lt"/>
                <a:cs typeface="Times New Roman" panose="02020603050405020304" pitchFamily="18" charset="0"/>
              </a:rPr>
              <a:t>EXAMPLES OF MEDICATION ERROR</a:t>
            </a:r>
            <a:br>
              <a:rPr lang="en-AU" sz="2800" b="1" dirty="0">
                <a:solidFill>
                  <a:schemeClr val="tx1"/>
                </a:solidFill>
                <a:latin typeface="+mn-lt"/>
                <a:cs typeface="Times New Roman" panose="02020603050405020304" pitchFamily="18" charset="0"/>
              </a:rPr>
            </a:br>
            <a:endParaRPr lang="en-AU" sz="2800" b="1" dirty="0">
              <a:solidFill>
                <a:schemeClr val="tx1"/>
              </a:solidFill>
              <a:latin typeface="+mn-lt"/>
              <a:cs typeface="Times New Roman" panose="02020603050405020304" pitchFamily="18" charset="0"/>
            </a:endParaRPr>
          </a:p>
        </p:txBody>
      </p:sp>
      <p:graphicFrame>
        <p:nvGraphicFramePr>
          <p:cNvPr id="6" name="Content Placeholder 9"/>
          <p:cNvGraphicFramePr>
            <a:graphicFrameLocks noGrp="1"/>
          </p:cNvGraphicFramePr>
          <p:nvPr/>
        </p:nvGraphicFramePr>
        <p:xfrm>
          <a:off x="0" y="1046480"/>
          <a:ext cx="12192000" cy="49174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02639"/>
            <a:ext cx="10515600" cy="508635"/>
          </a:xfrm>
        </p:spPr>
        <p:txBody>
          <a:bodyPr>
            <a:normAutofit/>
          </a:bodyPr>
          <a:lstStyle/>
          <a:p>
            <a:r>
              <a:rPr lang="en-IN" sz="2800" b="1" u="sng" dirty="0">
                <a:latin typeface="+mn-lt"/>
              </a:rPr>
              <a:t>RESULTS</a:t>
            </a:r>
            <a:endParaRPr lang="en-IN" sz="2800" b="1" u="sng" dirty="0">
              <a:latin typeface="+mn-lt"/>
            </a:endParaRPr>
          </a:p>
        </p:txBody>
      </p:sp>
      <p:sp>
        <p:nvSpPr>
          <p:cNvPr id="3" name="Content Placeholder 2"/>
          <p:cNvSpPr>
            <a:spLocks noGrp="1"/>
          </p:cNvSpPr>
          <p:nvPr>
            <p:ph idx="1"/>
          </p:nvPr>
        </p:nvSpPr>
        <p:spPr>
          <a:xfrm>
            <a:off x="838200" y="1899920"/>
            <a:ext cx="10515600" cy="4795520"/>
          </a:xfrm>
        </p:spPr>
        <p:txBody>
          <a:bodyPr>
            <a:normAutofit/>
          </a:bodyPr>
          <a:lstStyle/>
          <a:p>
            <a:pPr marL="0" indent="0">
              <a:buNone/>
            </a:pPr>
            <a:r>
              <a:rPr lang="en-IN" b="1" dirty="0"/>
              <a:t>The audit tool was categorised into 4 categories as follows:</a:t>
            </a:r>
            <a:endParaRPr lang="en-IN" b="1" dirty="0"/>
          </a:p>
          <a:p>
            <a:pPr marL="0" indent="0">
              <a:buNone/>
            </a:pPr>
            <a:endParaRPr lang="en-IN" b="1" dirty="0"/>
          </a:p>
          <a:p>
            <a:pPr marL="514350" indent="-514350">
              <a:buFont typeface="+mj-lt"/>
              <a:buAutoNum type="arabicPeriod"/>
            </a:pPr>
            <a:r>
              <a:rPr lang="en-IN" sz="2400" dirty="0"/>
              <a:t>Medical reconciliation at the time of admission</a:t>
            </a:r>
            <a:endParaRPr lang="en-IN" sz="2400" dirty="0"/>
          </a:p>
          <a:p>
            <a:pPr marL="514350" indent="-514350">
              <a:buFont typeface="+mj-lt"/>
              <a:buAutoNum type="arabicPeriod"/>
            </a:pPr>
            <a:r>
              <a:rPr lang="en-IN" sz="2400" dirty="0"/>
              <a:t>Medical reconciliation at the time of cross consultation</a:t>
            </a:r>
            <a:endParaRPr lang="en-IN" sz="2400" dirty="0"/>
          </a:p>
          <a:p>
            <a:pPr marL="514350" indent="-514350">
              <a:buFont typeface="+mj-lt"/>
              <a:buAutoNum type="arabicPeriod"/>
            </a:pPr>
            <a:r>
              <a:rPr lang="en-IN" sz="2400" dirty="0"/>
              <a:t>Medical reconciliation at the time of unit transfer.</a:t>
            </a:r>
            <a:endParaRPr lang="en-IN" sz="2400" dirty="0"/>
          </a:p>
          <a:p>
            <a:pPr marL="514350" indent="-514350">
              <a:buFont typeface="+mj-lt"/>
              <a:buAutoNum type="arabicPeriod"/>
            </a:pPr>
            <a:r>
              <a:rPr lang="en-IN" sz="2400" dirty="0"/>
              <a:t>Medical reconciliation at the time of discharge.</a:t>
            </a:r>
            <a:endParaRPr lang="en-IN" sz="2400" dirty="0"/>
          </a:p>
          <a:p>
            <a:pPr marL="514350" indent="-514350">
              <a:buFont typeface="+mj-lt"/>
              <a:buAutoNum type="arabicPeriod"/>
            </a:pPr>
            <a:endParaRPr lang="en-IN" sz="2400" dirty="0"/>
          </a:p>
          <a:p>
            <a:pPr marL="0" indent="0">
              <a:buNone/>
            </a:pPr>
            <a:endParaRPr lang="en-IN" b="1" u="sng" dirty="0"/>
          </a:p>
          <a:p>
            <a:pPr>
              <a:buFont typeface="Wingdings" panose="05000000000000000000" pitchFamily="2" charset="2"/>
              <a:buChar char="Ø"/>
            </a:pPr>
            <a:endParaRPr lang="en-IN" dirty="0"/>
          </a:p>
          <a:p>
            <a:pPr marL="0" indent="0">
              <a:buNone/>
            </a:pP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eatured Image"/>
          <p:cNvPicPr>
            <a:picLocks noChangeAspect="1" noChangeArrowheads="1"/>
          </p:cNvPicPr>
          <p:nvPr/>
        </p:nvPicPr>
        <p:blipFill>
          <a:blip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8127"/>
            <a:ext cx="12192000" cy="67845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532472" y="839804"/>
            <a:ext cx="8659528" cy="5178392"/>
          </a:xfrm>
        </p:spPr>
        <p:txBody>
          <a:bodyPr anchor="ctr">
            <a:normAutofit/>
          </a:bodyPr>
          <a:lstStyle/>
          <a:p>
            <a:r>
              <a:rPr lang="en-IN" b="1" dirty="0">
                <a:latin typeface="+mn-lt"/>
                <a:cs typeface="Times New Roman" panose="02020603050405020304" pitchFamily="18" charset="0"/>
              </a:rPr>
              <a:t>MEDICAL RECONCILIATION AT THE TIME OF ADMISSION</a:t>
            </a:r>
            <a:endParaRPr lang="en-IN" b="1" dirty="0">
              <a:latin typeface="+mn-lt"/>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046480" y="1001027"/>
          <a:ext cx="10099040" cy="5506718"/>
        </p:xfrm>
        <a:graphic>
          <a:graphicData uri="http://schemas.openxmlformats.org/drawingml/2006/table">
            <a:tbl>
              <a:tblPr>
                <a:tableStyleId>{5C22544A-7EE6-4342-B048-85BDC9FD1C3A}</a:tableStyleId>
              </a:tblPr>
              <a:tblGrid>
                <a:gridCol w="10099040"/>
              </a:tblGrid>
              <a:tr h="515424">
                <a:tc>
                  <a:txBody>
                    <a:bodyPr/>
                    <a:lstStyle/>
                    <a:p>
                      <a:pPr algn="ctr" fontAlgn="ctr"/>
                      <a:r>
                        <a:rPr lang="en-IN" sz="1000" u="none" strike="noStrike" dirty="0">
                          <a:effectLst/>
                        </a:rPr>
                        <a:t>PATENT'S NAME</a:t>
                      </a:r>
                      <a:endParaRPr lang="en-IN" sz="1000" b="1" i="0" u="none" strike="noStrike" dirty="0">
                        <a:solidFill>
                          <a:srgbClr val="000000"/>
                        </a:solidFill>
                        <a:effectLst/>
                        <a:latin typeface="Calibri" panose="020F0502020204030204" pitchFamily="34" charset="0"/>
                      </a:endParaRPr>
                    </a:p>
                  </a:txBody>
                  <a:tcPr marL="5681" marR="5681" marT="5681" marB="0" anchor="ctr"/>
                </a:tc>
              </a:tr>
              <a:tr h="561061">
                <a:tc>
                  <a:txBody>
                    <a:bodyPr/>
                    <a:lstStyle/>
                    <a:p>
                      <a:pPr algn="ctr" fontAlgn="ctr"/>
                      <a:r>
                        <a:rPr lang="en-IN" sz="1000" u="none" strike="noStrike" dirty="0">
                          <a:effectLst/>
                        </a:rPr>
                        <a:t>UHID</a:t>
                      </a:r>
                      <a:endParaRPr lang="en-IN" sz="1000" b="1" i="0" u="none" strike="noStrike" dirty="0">
                        <a:solidFill>
                          <a:srgbClr val="000000"/>
                        </a:solidFill>
                        <a:effectLst/>
                        <a:latin typeface="Calibri" panose="020F0502020204030204" pitchFamily="34" charset="0"/>
                      </a:endParaRPr>
                    </a:p>
                  </a:txBody>
                  <a:tcPr marL="5681" marR="5681" marT="5681" marB="0" anchor="ctr"/>
                </a:tc>
              </a:tr>
              <a:tr h="561061">
                <a:tc>
                  <a:txBody>
                    <a:bodyPr/>
                    <a:lstStyle/>
                    <a:p>
                      <a:pPr algn="ctr" fontAlgn="ctr"/>
                      <a:r>
                        <a:rPr lang="en-IN" sz="1000" u="none" strike="noStrike">
                          <a:effectLst/>
                        </a:rPr>
                        <a:t>DOCTOR'S NAME</a:t>
                      </a:r>
                      <a:endParaRPr lang="en-IN" sz="1000" b="1" i="0" u="none" strike="noStrike">
                        <a:solidFill>
                          <a:srgbClr val="000000"/>
                        </a:solidFill>
                        <a:effectLst/>
                        <a:latin typeface="Calibri" panose="020F0502020204030204" pitchFamily="34" charset="0"/>
                      </a:endParaRPr>
                    </a:p>
                  </a:txBody>
                  <a:tcPr marL="5681" marR="5681" marT="5681" marB="0" anchor="ctr"/>
                </a:tc>
              </a:tr>
              <a:tr h="543905">
                <a:tc>
                  <a:txBody>
                    <a:bodyPr/>
                    <a:lstStyle/>
                    <a:p>
                      <a:pPr algn="ctr" fontAlgn="ctr"/>
                      <a:r>
                        <a:rPr lang="en-IN" sz="1000" u="none" strike="noStrike">
                          <a:effectLst/>
                        </a:rPr>
                        <a:t>DATE OF AUDIT</a:t>
                      </a:r>
                      <a:endParaRPr lang="en-IN" sz="1000" b="1" i="0" u="none" strike="noStrike">
                        <a:solidFill>
                          <a:srgbClr val="000000"/>
                        </a:solidFill>
                        <a:effectLst/>
                        <a:latin typeface="Calibri" panose="020F0502020204030204" pitchFamily="34" charset="0"/>
                      </a:endParaRPr>
                    </a:p>
                  </a:txBody>
                  <a:tcPr marL="5681" marR="5681" marT="5681" marB="0" anchor="ctr"/>
                </a:tc>
              </a:tr>
              <a:tr h="264062">
                <a:tc>
                  <a:txBody>
                    <a:bodyPr/>
                    <a:lstStyle/>
                    <a:p>
                      <a:pPr algn="ctr" fontAlgn="ctr"/>
                      <a:r>
                        <a:rPr lang="en-IN" sz="1000" u="none" strike="noStrike">
                          <a:effectLst/>
                        </a:rPr>
                        <a:t>DIAGNOSIS</a:t>
                      </a:r>
                      <a:endParaRPr lang="en-IN" sz="1000" b="1" i="0" u="none" strike="noStrike">
                        <a:solidFill>
                          <a:srgbClr val="000000"/>
                        </a:solidFill>
                        <a:effectLst/>
                        <a:latin typeface="Calibri" panose="020F0502020204030204" pitchFamily="34" charset="0"/>
                      </a:endParaRPr>
                    </a:p>
                  </a:txBody>
                  <a:tcPr marL="5681" marR="5681" marT="5681" marB="0" anchor="ctr"/>
                </a:tc>
              </a:tr>
              <a:tr h="312065">
                <a:tc>
                  <a:txBody>
                    <a:bodyPr/>
                    <a:lstStyle/>
                    <a:p>
                      <a:pPr algn="ctr" fontAlgn="ctr"/>
                      <a:r>
                        <a:rPr lang="en-IN" sz="1000" u="none" strike="noStrike" dirty="0">
                          <a:effectLst/>
                        </a:rPr>
                        <a:t>SPECIALITY</a:t>
                      </a:r>
                      <a:endParaRPr lang="en-IN" sz="1000" b="1" i="0" u="none" strike="noStrike" dirty="0">
                        <a:solidFill>
                          <a:srgbClr val="000000"/>
                        </a:solidFill>
                        <a:effectLst/>
                        <a:latin typeface="Calibri" panose="020F0502020204030204" pitchFamily="34" charset="0"/>
                      </a:endParaRPr>
                    </a:p>
                  </a:txBody>
                  <a:tcPr marL="5681" marR="5681" marT="5681" marB="0" anchor="ctr"/>
                </a:tc>
              </a:tr>
              <a:tr h="556772">
                <a:tc>
                  <a:txBody>
                    <a:bodyPr/>
                    <a:lstStyle/>
                    <a:p>
                      <a:pPr algn="ctr" fontAlgn="ctr"/>
                      <a:r>
                        <a:rPr lang="en-US" sz="1000" u="none" strike="noStrike">
                          <a:effectLst/>
                        </a:rPr>
                        <a:t>MEDICAL RECONCILIATION DONE AT THE TIME OF ADMISSION (YES/NO)</a:t>
                      </a:r>
                      <a:endParaRPr lang="en-US" sz="1000" b="1" i="0" u="none" strike="noStrike">
                        <a:solidFill>
                          <a:srgbClr val="000000"/>
                        </a:solidFill>
                        <a:effectLst/>
                        <a:latin typeface="Calibri" panose="020F0502020204030204" pitchFamily="34" charset="0"/>
                      </a:endParaRPr>
                    </a:p>
                  </a:txBody>
                  <a:tcPr marL="5681" marR="5681" marT="5681" marB="0" anchor="ctr"/>
                </a:tc>
              </a:tr>
              <a:tr h="627269">
                <a:tc>
                  <a:txBody>
                    <a:bodyPr/>
                    <a:lstStyle/>
                    <a:p>
                      <a:pPr algn="ctr" fontAlgn="ctr"/>
                      <a:r>
                        <a:rPr lang="en-US" sz="1000" u="none" strike="noStrike" dirty="0">
                          <a:effectLst/>
                        </a:rPr>
                        <a:t>IF YES, LIST OF MEDICATIONS</a:t>
                      </a:r>
                      <a:endParaRPr lang="en-US" sz="1000" b="1" i="0" u="none" strike="noStrike" dirty="0">
                        <a:solidFill>
                          <a:srgbClr val="000000"/>
                        </a:solidFill>
                        <a:effectLst/>
                        <a:latin typeface="Calibri" panose="020F0502020204030204" pitchFamily="34" charset="0"/>
                      </a:endParaRPr>
                    </a:p>
                  </a:txBody>
                  <a:tcPr marL="5681" marR="5681" marT="5681" marB="0" anchor="ctr"/>
                </a:tc>
              </a:tr>
              <a:tr h="520107">
                <a:tc>
                  <a:txBody>
                    <a:bodyPr/>
                    <a:lstStyle/>
                    <a:p>
                      <a:pPr algn="ctr" fontAlgn="ctr"/>
                      <a:r>
                        <a:rPr lang="en-US" sz="1000" u="none" strike="noStrike">
                          <a:effectLst/>
                        </a:rPr>
                        <a:t>MEDICAL RECONCILIATION DONE IN MAR SHEET (YES/NO)  :</a:t>
                      </a:r>
                      <a:endParaRPr lang="en-US" sz="1000" b="1" i="0" u="none" strike="noStrike">
                        <a:solidFill>
                          <a:srgbClr val="000000"/>
                        </a:solidFill>
                        <a:effectLst/>
                        <a:latin typeface="Calibri" panose="020F0502020204030204" pitchFamily="34" charset="0"/>
                      </a:endParaRPr>
                    </a:p>
                  </a:txBody>
                  <a:tcPr marL="5681" marR="5681" marT="5681" marB="0" anchor="ctr"/>
                </a:tc>
              </a:tr>
              <a:tr h="520107">
                <a:tc>
                  <a:txBody>
                    <a:bodyPr/>
                    <a:lstStyle/>
                    <a:p>
                      <a:pPr algn="ctr" fontAlgn="ctr"/>
                      <a:r>
                        <a:rPr lang="en-US" sz="1000" u="none" strike="noStrike">
                          <a:effectLst/>
                        </a:rPr>
                        <a:t>IF YES, LIST OF MEDICATIONS</a:t>
                      </a:r>
                      <a:endParaRPr lang="en-US" sz="1000" b="1" i="0" u="none" strike="noStrike">
                        <a:solidFill>
                          <a:srgbClr val="000000"/>
                        </a:solidFill>
                        <a:effectLst/>
                        <a:latin typeface="Calibri" panose="020F0502020204030204" pitchFamily="34" charset="0"/>
                      </a:endParaRPr>
                    </a:p>
                  </a:txBody>
                  <a:tcPr marL="5681" marR="5681" marT="5681" marB="0" anchor="ctr"/>
                </a:tc>
              </a:tr>
              <a:tr h="524885">
                <a:tc>
                  <a:txBody>
                    <a:bodyPr/>
                    <a:lstStyle/>
                    <a:p>
                      <a:pPr algn="ctr" fontAlgn="ctr"/>
                      <a:r>
                        <a:rPr lang="en-IN" sz="1000" u="none" strike="noStrike" dirty="0">
                          <a:effectLst/>
                        </a:rPr>
                        <a:t>REMARKS:</a:t>
                      </a:r>
                      <a:endParaRPr lang="en-IN" sz="1000" b="1" i="0" u="none" strike="noStrike" dirty="0">
                        <a:solidFill>
                          <a:srgbClr val="000000"/>
                        </a:solidFill>
                        <a:effectLst/>
                        <a:latin typeface="Calibri" panose="020F0502020204030204" pitchFamily="34" charset="0"/>
                      </a:endParaRPr>
                    </a:p>
                  </a:txBody>
                  <a:tcPr marL="5681" marR="5681" marT="5681" marB="0" anchor="ctr"/>
                </a:tc>
              </a:tr>
            </a:tbl>
          </a:graphicData>
        </a:graphic>
      </p:graphicFrame>
      <p:sp>
        <p:nvSpPr>
          <p:cNvPr id="8" name="TextBox 7"/>
          <p:cNvSpPr txBox="1"/>
          <p:nvPr/>
        </p:nvSpPr>
        <p:spPr>
          <a:xfrm>
            <a:off x="0" y="305874"/>
            <a:ext cx="12192000" cy="461665"/>
          </a:xfrm>
          <a:prstGeom prst="rect">
            <a:avLst/>
          </a:prstGeom>
          <a:noFill/>
        </p:spPr>
        <p:txBody>
          <a:bodyPr wrap="square" rtlCol="0">
            <a:spAutoFit/>
          </a:bodyPr>
          <a:lstStyle/>
          <a:p>
            <a:pPr algn="ctr"/>
            <a:r>
              <a:rPr lang="en-IN" sz="2400" b="1" dirty="0">
                <a:cs typeface="Times New Roman" panose="02020603050405020304" pitchFamily="18" charset="0"/>
              </a:rPr>
              <a:t>AUDIT TOOL FOR MEDICAL RECONCILIATION AT THE TIME OF ADMISSION</a:t>
            </a:r>
            <a:endParaRPr lang="en-IN" sz="2400" b="1" dirty="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8" y="388846"/>
            <a:ext cx="10515599" cy="1049235"/>
          </a:xfrm>
        </p:spPr>
        <p:txBody>
          <a:bodyPr>
            <a:normAutofit/>
          </a:bodyPr>
          <a:lstStyle/>
          <a:p>
            <a:pPr algn="ctr"/>
            <a:r>
              <a:rPr lang="en-IN" sz="2800" b="1" dirty="0">
                <a:latin typeface="+mn-lt"/>
                <a:cs typeface="Times New Roman" panose="02020603050405020304" pitchFamily="18" charset="0"/>
              </a:rPr>
              <a:t>MEDICAL RECONCILIATION AT THE TIME OF ADMISSION </a:t>
            </a:r>
            <a:endParaRPr lang="en-IN" sz="2800" dirty="0">
              <a:latin typeface="+mn-lt"/>
              <a:cs typeface="Times New Roman" panose="02020603050405020304" pitchFamily="18" charset="0"/>
            </a:endParaRPr>
          </a:p>
        </p:txBody>
      </p:sp>
      <p:pic>
        <p:nvPicPr>
          <p:cNvPr id="6" name="Content Placeholder 5"/>
          <p:cNvPicPr>
            <a:picLocks noGrp="1" noChangeAspect="1"/>
          </p:cNvPicPr>
          <p:nvPr>
            <p:ph idx="1"/>
          </p:nvPr>
        </p:nvPicPr>
        <p:blipFill>
          <a:blip r:embed="rId3"/>
          <a:stretch>
            <a:fillRect/>
          </a:stretch>
        </p:blipFill>
        <p:spPr>
          <a:xfrm>
            <a:off x="73793" y="2044479"/>
            <a:ext cx="5864994" cy="4235116"/>
          </a:xfrm>
          <a:prstGeom prst="rect">
            <a:avLst/>
          </a:prstGeom>
        </p:spPr>
      </p:pic>
      <p:sp>
        <p:nvSpPr>
          <p:cNvPr id="3" name="TextBox 2"/>
          <p:cNvSpPr txBox="1"/>
          <p:nvPr/>
        </p:nvSpPr>
        <p:spPr>
          <a:xfrm>
            <a:off x="9751877" y="1490130"/>
            <a:ext cx="2165683"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SAMPLE SIZE - 25</a:t>
            </a:r>
            <a:endParaRPr lang="en-IN"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6253215" y="2044478"/>
            <a:ext cx="5852159" cy="4235117"/>
          </a:xfrm>
          <a:prstGeom prst="rect">
            <a:avLst/>
          </a:prstGeom>
        </p:spPr>
      </p:pic>
      <p:graphicFrame>
        <p:nvGraphicFramePr>
          <p:cNvPr id="8" name="Chart 7"/>
          <p:cNvGraphicFramePr/>
          <p:nvPr/>
        </p:nvGraphicFramePr>
        <p:xfrm>
          <a:off x="73793" y="2054542"/>
          <a:ext cx="5864993" cy="422505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Chart 8"/>
          <p:cNvGraphicFramePr/>
          <p:nvPr/>
        </p:nvGraphicFramePr>
        <p:xfrm>
          <a:off x="6262718" y="2044478"/>
          <a:ext cx="5842656" cy="423511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9219</Words>
  <Application>WPS Presentation</Application>
  <PresentationFormat>Widescreen</PresentationFormat>
  <Paragraphs>355</Paragraphs>
  <Slides>37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Arial</vt:lpstr>
      <vt:lpstr>SimSun</vt:lpstr>
      <vt:lpstr>Wingdings</vt:lpstr>
      <vt:lpstr>Times New Roman</vt:lpstr>
      <vt:lpstr>Tahoma</vt:lpstr>
      <vt:lpstr>Calibri</vt:lpstr>
      <vt:lpstr>Microsoft YaHei</vt:lpstr>
      <vt:lpstr>Arial Unicode MS</vt:lpstr>
      <vt:lpstr>Calibri Light</vt:lpstr>
      <vt:lpstr>Office Theme</vt:lpstr>
      <vt:lpstr>QUALITY IMPROVEMENT PROJECT ON MEDICAL RECONCILIATION</vt:lpstr>
      <vt:lpstr>INTRODUCTION</vt:lpstr>
      <vt:lpstr>AIM</vt:lpstr>
      <vt:lpstr>METHODOLOGY</vt:lpstr>
      <vt:lpstr>PowerPoint 演示文稿</vt:lpstr>
      <vt:lpstr>RESULTS</vt:lpstr>
      <vt:lpstr>MEDICAL RECONCILIATION AT THE TIME OF ADMISSION</vt:lpstr>
      <vt:lpstr>PowerPoint 演示文稿</vt:lpstr>
      <vt:lpstr>MEDICAL RECONCILIATION AT THE TIME OF ADMISSION </vt:lpstr>
      <vt:lpstr>MEDICAL RECONCILIATION DONE AT THE TIME OF ADMISSION</vt:lpstr>
      <vt:lpstr>MEDICAL RECONCILIATION DONE IN MAR SHEET</vt:lpstr>
      <vt:lpstr>MAJOR CONCERS</vt:lpstr>
      <vt:lpstr>MEDICAL RECONCILIATION AT CROSS CONSULTATION</vt:lpstr>
      <vt:lpstr>AUDIT TOOL FOR MEDICAL RECONCILIATION DONE AT THE TIME OF CROSS CONSULTATION</vt:lpstr>
      <vt:lpstr>MEDICAL RECONCILIATION AT THE TIME OF CROSS CONSULTATION</vt:lpstr>
      <vt:lpstr>DOCUMENTED (YES/NO)</vt:lpstr>
      <vt:lpstr>AS PER OBSERVATION, THERE IS NO NON COMPLIANCE IN THESE 25 SAMPLES REGARDING MEDICAL RECONCILIATION </vt:lpstr>
      <vt:lpstr>MAJOR CONCERNS</vt:lpstr>
      <vt:lpstr>MEDICAL RECONCILIATION DONE AT THE POINT OF UNIT TRANSFER</vt:lpstr>
      <vt:lpstr>AUDIT TOOL</vt:lpstr>
      <vt:lpstr>MEDICAL RECONCILIATION DONE AT THE TIME OF UNIT TRANSFER</vt:lpstr>
      <vt:lpstr>MEDICAL RECONCILIATION AT UNIT TRANSFER (YES/NO)</vt:lpstr>
      <vt:lpstr>DOCUMENTED (YES/NO)</vt:lpstr>
      <vt:lpstr>MAJOR CONCERNS</vt:lpstr>
      <vt:lpstr>MEDICAL RECONCILIATION DONE AT THE TIME OF DISCHARGE</vt:lpstr>
      <vt:lpstr>AUDIT TOOL</vt:lpstr>
      <vt:lpstr>MEDICAL RECONCILIATION DONE AT THE TIME OF DISCHARGE </vt:lpstr>
      <vt:lpstr>MEDICAL RECONCILIATION AT THE TIME OF DISCHARGE</vt:lpstr>
      <vt:lpstr>MEDICAL RECONCILIATION DONE IN PROGRESS NOTES</vt:lpstr>
      <vt:lpstr>MEDICAL RECONCILIATION DONE FROM MAR SHEET</vt:lpstr>
      <vt:lpstr>VERIFIED BY DOCTOR</vt:lpstr>
      <vt:lpstr>MAJOR CONCERNS</vt:lpstr>
      <vt:lpstr>ANALYSIS</vt:lpstr>
      <vt:lpstr>PowerPoint 演示文稿</vt:lpstr>
      <vt:lpstr>PowerPoint 演示文稿</vt:lpstr>
      <vt:lpstr>ASSISTING DISCHARGE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PROJECT ON MEDICAL RECONCILIATION</dc:title>
  <dc:creator>aakanksha popli</dc:creator>
  <cp:lastModifiedBy>aakan</cp:lastModifiedBy>
  <cp:revision>33</cp:revision>
  <dcterms:created xsi:type="dcterms:W3CDTF">2022-05-05T11:03:00Z</dcterms:created>
  <dcterms:modified xsi:type="dcterms:W3CDTF">2022-08-12T07:53:06Z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7CFFE499BE5640529DF8994E460D6C8A</vt:lpwstr>
  </property>
  <property fmtid="{D5CDD505-2E9C-101B-9397-08002B2CF9AE}" pid="3" name="KSOProductBuildVer">
    <vt:lpwstr>1033-11.2.0.11254</vt:lpwstr>
  </property>
</Properties>
</file>