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60" r:id="rId5"/>
    <p:sldId id="261" r:id="rId6"/>
    <p:sldId id="258" r:id="rId7"/>
    <p:sldId id="273" r:id="rId8"/>
    <p:sldId id="276" r:id="rId9"/>
    <p:sldId id="274" r:id="rId10"/>
    <p:sldId id="278" r:id="rId11"/>
    <p:sldId id="275" r:id="rId12"/>
    <p:sldId id="279" r:id="rId13"/>
    <p:sldId id="280" r:id="rId14"/>
    <p:sldId id="281" r:id="rId15"/>
    <p:sldId id="277" r:id="rId16"/>
    <p:sldId id="264" r:id="rId17"/>
    <p:sldId id="265" r:id="rId18"/>
    <p:sldId id="266" r:id="rId19"/>
    <p:sldId id="283" r:id="rId20"/>
    <p:sldId id="269" r:id="rId21"/>
    <p:sldId id="270" r:id="rId22"/>
    <p:sldId id="271" r:id="rId23"/>
    <p:sldId id="26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nakshi Sharma" userId="d7662562-788c-4d68-9a0b-0ce5e2a0744e" providerId="ADAL" clId="{EAA5DCF2-9C95-46BB-9097-3D38A8F473DE}"/>
    <pc:docChg chg="custSel modSld">
      <pc:chgData name="Meenakshi Sharma" userId="d7662562-788c-4d68-9a0b-0ce5e2a0744e" providerId="ADAL" clId="{EAA5DCF2-9C95-46BB-9097-3D38A8F473DE}" dt="2022-12-06T05:48:56.134" v="0" actId="313"/>
      <pc:docMkLst>
        <pc:docMk/>
      </pc:docMkLst>
      <pc:sldChg chg="modSp mod">
        <pc:chgData name="Meenakshi Sharma" userId="d7662562-788c-4d68-9a0b-0ce5e2a0744e" providerId="ADAL" clId="{EAA5DCF2-9C95-46BB-9097-3D38A8F473DE}" dt="2022-12-06T05:48:56.134" v="0" actId="313"/>
        <pc:sldMkLst>
          <pc:docMk/>
          <pc:sldMk cId="0" sldId="256"/>
        </pc:sldMkLst>
        <pc:spChg chg="mod">
          <ac:chgData name="Meenakshi Sharma" userId="d7662562-788c-4d68-9a0b-0ce5e2a0744e" providerId="ADAL" clId="{EAA5DCF2-9C95-46BB-9097-3D38A8F473DE}" dt="2022-12-06T05:48:56.134" v="0" actId="313"/>
          <ac:spMkLst>
            <pc:docMk/>
            <pc:sldMk cId="0" sldId="256"/>
            <ac:spMk id="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82" y="1122363"/>
            <a:ext cx="9144491" cy="2387600"/>
          </a:xfrm>
        </p:spPr>
        <p:txBody>
          <a:bodyPr anchor="b"/>
          <a:lstStyle>
            <a:lvl1pPr algn="ctr">
              <a:defRPr sz="5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82" y="3602038"/>
            <a:ext cx="9144491" cy="1655762"/>
          </a:xfrm>
        </p:spPr>
        <p:txBody>
          <a:bodyPr/>
          <a:lstStyle>
            <a:lvl1pPr marL="0" indent="0" algn="ctr">
              <a:buNone/>
              <a:defRPr sz="2030"/>
            </a:lvl1pPr>
            <a:lvl2pPr marL="387350" indent="0" algn="ctr">
              <a:buNone/>
              <a:defRPr sz="1695"/>
            </a:lvl2pPr>
            <a:lvl3pPr marL="774065" indent="0" algn="ctr">
              <a:buNone/>
              <a:defRPr sz="1525"/>
            </a:lvl3pPr>
            <a:lvl4pPr marL="1161415" indent="0" algn="ctr">
              <a:buNone/>
              <a:defRPr sz="1355"/>
            </a:lvl4pPr>
            <a:lvl5pPr marL="1548130" indent="0" algn="ctr">
              <a:buNone/>
              <a:defRPr sz="1355"/>
            </a:lvl5pPr>
            <a:lvl6pPr marL="1935480" indent="0" algn="ctr">
              <a:buNone/>
              <a:defRPr sz="1355"/>
            </a:lvl6pPr>
            <a:lvl7pPr marL="2322830" indent="0" algn="ctr">
              <a:buNone/>
              <a:defRPr sz="1355"/>
            </a:lvl7pPr>
            <a:lvl8pPr marL="2709545" indent="0" algn="ctr">
              <a:buNone/>
              <a:defRPr sz="1355"/>
            </a:lvl8pPr>
            <a:lvl9pPr marL="3096895" indent="0" algn="ctr">
              <a:buNone/>
              <a:defRPr sz="135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95" y="1709738"/>
            <a:ext cx="10516164" cy="2852737"/>
          </a:xfrm>
        </p:spPr>
        <p:txBody>
          <a:bodyPr anchor="b"/>
          <a:lstStyle>
            <a:lvl1pPr>
              <a:defRPr sz="5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95" y="4589463"/>
            <a:ext cx="10516164" cy="1500187"/>
          </a:xfrm>
        </p:spPr>
        <p:txBody>
          <a:bodyPr/>
          <a:lstStyle>
            <a:lvl1pPr marL="0" indent="0">
              <a:buNone/>
              <a:defRPr sz="2030">
                <a:solidFill>
                  <a:schemeClr val="tx1">
                    <a:tint val="75000"/>
                  </a:schemeClr>
                </a:solidFill>
              </a:defRPr>
            </a:lvl1pPr>
            <a:lvl2pPr marL="38735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2pPr>
            <a:lvl3pPr marL="774065" indent="0">
              <a:buNone/>
              <a:defRPr sz="1525">
                <a:solidFill>
                  <a:schemeClr val="tx1">
                    <a:tint val="75000"/>
                  </a:schemeClr>
                </a:solidFill>
              </a:defRPr>
            </a:lvl3pPr>
            <a:lvl4pPr marL="116141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 marL="154813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lvl6pPr marL="193548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6pPr>
            <a:lvl7pPr marL="232283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7pPr>
            <a:lvl8pPr marL="270954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8pPr>
            <a:lvl9pPr marL="309689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45" y="1825625"/>
            <a:ext cx="51818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531" y="1825625"/>
            <a:ext cx="51818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33" y="365125"/>
            <a:ext cx="105161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33" y="1681163"/>
            <a:ext cx="5158064" cy="823912"/>
          </a:xfrm>
        </p:spPr>
        <p:txBody>
          <a:bodyPr anchor="b"/>
          <a:lstStyle>
            <a:lvl1pPr marL="0" indent="0">
              <a:buNone/>
              <a:defRPr sz="2030" b="1"/>
            </a:lvl1pPr>
            <a:lvl2pPr marL="387350" indent="0">
              <a:buNone/>
              <a:defRPr sz="1695" b="1"/>
            </a:lvl2pPr>
            <a:lvl3pPr marL="774065" indent="0">
              <a:buNone/>
              <a:defRPr sz="1525" b="1"/>
            </a:lvl3pPr>
            <a:lvl4pPr marL="1161415" indent="0">
              <a:buNone/>
              <a:defRPr sz="1355" b="1"/>
            </a:lvl4pPr>
            <a:lvl5pPr marL="1548130" indent="0">
              <a:buNone/>
              <a:defRPr sz="1355" b="1"/>
            </a:lvl5pPr>
            <a:lvl6pPr marL="1935480" indent="0">
              <a:buNone/>
              <a:defRPr sz="1355" b="1"/>
            </a:lvl6pPr>
            <a:lvl7pPr marL="2322830" indent="0">
              <a:buNone/>
              <a:defRPr sz="1355" b="1"/>
            </a:lvl7pPr>
            <a:lvl8pPr marL="2709545" indent="0">
              <a:buNone/>
              <a:defRPr sz="1355" b="1"/>
            </a:lvl8pPr>
            <a:lvl9pPr marL="3096895" indent="0">
              <a:buNone/>
              <a:defRPr sz="13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33" y="2505075"/>
            <a:ext cx="515806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31" y="1681163"/>
            <a:ext cx="5183467" cy="823912"/>
          </a:xfrm>
        </p:spPr>
        <p:txBody>
          <a:bodyPr anchor="b"/>
          <a:lstStyle>
            <a:lvl1pPr marL="0" indent="0">
              <a:buNone/>
              <a:defRPr sz="2030" b="1"/>
            </a:lvl1pPr>
            <a:lvl2pPr marL="387350" indent="0">
              <a:buNone/>
              <a:defRPr sz="1695" b="1"/>
            </a:lvl2pPr>
            <a:lvl3pPr marL="774065" indent="0">
              <a:buNone/>
              <a:defRPr sz="1525" b="1"/>
            </a:lvl3pPr>
            <a:lvl4pPr marL="1161415" indent="0">
              <a:buNone/>
              <a:defRPr sz="1355" b="1"/>
            </a:lvl4pPr>
            <a:lvl5pPr marL="1548130" indent="0">
              <a:buNone/>
              <a:defRPr sz="1355" b="1"/>
            </a:lvl5pPr>
            <a:lvl6pPr marL="1935480" indent="0">
              <a:buNone/>
              <a:defRPr sz="1355" b="1"/>
            </a:lvl6pPr>
            <a:lvl7pPr marL="2322830" indent="0">
              <a:buNone/>
              <a:defRPr sz="1355" b="1"/>
            </a:lvl7pPr>
            <a:lvl8pPr marL="2709545" indent="0">
              <a:buNone/>
              <a:defRPr sz="1355" b="1"/>
            </a:lvl8pPr>
            <a:lvl9pPr marL="3096895" indent="0">
              <a:buNone/>
              <a:defRPr sz="13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31" y="2505075"/>
            <a:ext cx="518346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33" y="457200"/>
            <a:ext cx="3932448" cy="1600200"/>
          </a:xfrm>
        </p:spPr>
        <p:txBody>
          <a:bodyPr anchor="b"/>
          <a:lstStyle>
            <a:lvl1pPr>
              <a:defRPr sz="271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67" y="987425"/>
            <a:ext cx="6172531" cy="4873625"/>
          </a:xfrm>
        </p:spPr>
        <p:txBody>
          <a:bodyPr/>
          <a:lstStyle>
            <a:lvl1pPr>
              <a:defRPr sz="2710"/>
            </a:lvl1pPr>
            <a:lvl2pPr>
              <a:defRPr sz="2370"/>
            </a:lvl2pPr>
            <a:lvl3pPr>
              <a:defRPr sz="2030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33" y="2057400"/>
            <a:ext cx="3932448" cy="3811588"/>
          </a:xfrm>
        </p:spPr>
        <p:txBody>
          <a:bodyPr/>
          <a:lstStyle>
            <a:lvl1pPr marL="0" indent="0">
              <a:buNone/>
              <a:defRPr sz="1355"/>
            </a:lvl1pPr>
            <a:lvl2pPr marL="387350" indent="0">
              <a:buNone/>
              <a:defRPr sz="1185"/>
            </a:lvl2pPr>
            <a:lvl3pPr marL="774065" indent="0">
              <a:buNone/>
              <a:defRPr sz="1015"/>
            </a:lvl3pPr>
            <a:lvl4pPr marL="1161415" indent="0">
              <a:buNone/>
              <a:defRPr sz="845"/>
            </a:lvl4pPr>
            <a:lvl5pPr marL="1548130" indent="0">
              <a:buNone/>
              <a:defRPr sz="845"/>
            </a:lvl5pPr>
            <a:lvl6pPr marL="1935480" indent="0">
              <a:buNone/>
              <a:defRPr sz="845"/>
            </a:lvl6pPr>
            <a:lvl7pPr marL="2322830" indent="0">
              <a:buNone/>
              <a:defRPr sz="845"/>
            </a:lvl7pPr>
            <a:lvl8pPr marL="2709545" indent="0">
              <a:buNone/>
              <a:defRPr sz="845"/>
            </a:lvl8pPr>
            <a:lvl9pPr marL="3096895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33" y="457200"/>
            <a:ext cx="3932448" cy="1600200"/>
          </a:xfrm>
        </p:spPr>
        <p:txBody>
          <a:bodyPr anchor="b"/>
          <a:lstStyle>
            <a:lvl1pPr>
              <a:defRPr sz="271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67" y="987425"/>
            <a:ext cx="6172531" cy="4873625"/>
          </a:xfrm>
        </p:spPr>
        <p:txBody>
          <a:bodyPr/>
          <a:lstStyle>
            <a:lvl1pPr marL="0" indent="0">
              <a:buNone/>
              <a:defRPr sz="2710"/>
            </a:lvl1pPr>
            <a:lvl2pPr marL="387350" indent="0">
              <a:buNone/>
              <a:defRPr sz="2370"/>
            </a:lvl2pPr>
            <a:lvl3pPr marL="774065" indent="0">
              <a:buNone/>
              <a:defRPr sz="2030"/>
            </a:lvl3pPr>
            <a:lvl4pPr marL="1161415" indent="0">
              <a:buNone/>
              <a:defRPr sz="1695"/>
            </a:lvl4pPr>
            <a:lvl5pPr marL="1548130" indent="0">
              <a:buNone/>
              <a:defRPr sz="1695"/>
            </a:lvl5pPr>
            <a:lvl6pPr marL="1935480" indent="0">
              <a:buNone/>
              <a:defRPr sz="1695"/>
            </a:lvl6pPr>
            <a:lvl7pPr marL="2322830" indent="0">
              <a:buNone/>
              <a:defRPr sz="1695"/>
            </a:lvl7pPr>
            <a:lvl8pPr marL="2709545" indent="0">
              <a:buNone/>
              <a:defRPr sz="1695"/>
            </a:lvl8pPr>
            <a:lvl9pPr marL="3096895" indent="0">
              <a:buNone/>
              <a:defRPr sz="16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33" y="2057400"/>
            <a:ext cx="3932448" cy="3811588"/>
          </a:xfrm>
        </p:spPr>
        <p:txBody>
          <a:bodyPr/>
          <a:lstStyle>
            <a:lvl1pPr marL="0" indent="0">
              <a:buNone/>
              <a:defRPr sz="1355"/>
            </a:lvl1pPr>
            <a:lvl2pPr marL="387350" indent="0">
              <a:buNone/>
              <a:defRPr sz="1185"/>
            </a:lvl2pPr>
            <a:lvl3pPr marL="774065" indent="0">
              <a:buNone/>
              <a:defRPr sz="1015"/>
            </a:lvl3pPr>
            <a:lvl4pPr marL="1161415" indent="0">
              <a:buNone/>
              <a:defRPr sz="845"/>
            </a:lvl4pPr>
            <a:lvl5pPr marL="1548130" indent="0">
              <a:buNone/>
              <a:defRPr sz="845"/>
            </a:lvl5pPr>
            <a:lvl6pPr marL="1935480" indent="0">
              <a:buNone/>
              <a:defRPr sz="845"/>
            </a:lvl6pPr>
            <a:lvl7pPr marL="2322830" indent="0">
              <a:buNone/>
              <a:defRPr sz="845"/>
            </a:lvl7pPr>
            <a:lvl8pPr marL="2709545" indent="0">
              <a:buNone/>
              <a:defRPr sz="845"/>
            </a:lvl8pPr>
            <a:lvl9pPr marL="3096895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368" y="365125"/>
            <a:ext cx="262904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45" y="365125"/>
            <a:ext cx="773471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45" y="365125"/>
            <a:ext cx="105161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45" y="1825625"/>
            <a:ext cx="10516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45" y="6356350"/>
            <a:ext cx="2743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17" y="6356350"/>
            <a:ext cx="4115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062" y="6356350"/>
            <a:ext cx="27433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4065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675" indent="-193675" algn="l" defTabSz="774065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1pPr>
      <a:lvl2pPr marL="58039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695" kern="1200">
          <a:solidFill>
            <a:schemeClr val="tx1"/>
          </a:solidFill>
          <a:latin typeface="+mn-lt"/>
          <a:ea typeface="+mn-ea"/>
          <a:cs typeface="+mn-cs"/>
        </a:defRPr>
      </a:lvl3pPr>
      <a:lvl4pPr marL="135509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4pPr>
      <a:lvl5pPr marL="1741805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5pPr>
      <a:lvl6pPr marL="2129155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6pPr>
      <a:lvl7pPr marL="251587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7pPr>
      <a:lvl8pPr marL="290322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8pPr>
      <a:lvl9pPr marL="3290570" indent="-193675" algn="l" defTabSz="774065" rtl="0" eaLnBrk="1" latinLnBrk="0" hangingPunct="1">
        <a:lnSpc>
          <a:spcPct val="90000"/>
        </a:lnSpc>
        <a:spcBef>
          <a:spcPct val="85000"/>
        </a:spcBef>
        <a:buFont typeface="Arial" panose="020B0604020202020204" pitchFamily="34" charset="0"/>
        <a:buChar char="•"/>
        <a:defRPr sz="1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1pPr>
      <a:lvl2pPr marL="38735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2pPr>
      <a:lvl3pPr marL="774065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3pPr>
      <a:lvl4pPr marL="1161415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4pPr>
      <a:lvl5pPr marL="154813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5pPr>
      <a:lvl6pPr marL="193548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6pPr>
      <a:lvl7pPr marL="2322830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7pPr>
      <a:lvl8pPr marL="2709545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5" algn="l" defTabSz="774065" rtl="0" eaLnBrk="1" latinLnBrk="0" hangingPunct="1">
        <a:defRPr sz="1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svg"/><Relationship Id="rId3" Type="http://schemas.openxmlformats.org/officeDocument/2006/relationships/image" Target="../media/image22.svg"/><Relationship Id="rId21" Type="http://schemas.openxmlformats.org/officeDocument/2006/relationships/image" Target="../media/image40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pearl.com/blog/product-management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grad.com/blog/software-process-software-process-models/" TargetMode="External"/><Relationship Id="rId5" Type="http://schemas.openxmlformats.org/officeDocument/2006/relationships/hyperlink" Target="https://erbis.com/blog/6-phases-of-the-software-development-life-cycle/" TargetMode="External"/><Relationship Id="rId4" Type="http://schemas.openxmlformats.org/officeDocument/2006/relationships/hyperlink" Target="https://www.twi-global.com/technical-knowledge/faqs/what-is-a-product-life-cycle#:~:text=A%20product%20life%20cycle%20is,growth%2C%20maturity%2C%20and%20decline.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42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rocoders.com/blog/agile-software-development-life-cycl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3943" y="45190"/>
            <a:ext cx="91440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</a:pPr>
            <a:r>
              <a:rPr lang="en-US" sz="2800" b="1" dirty="0"/>
              <a:t>Efficient Product Management For Developing Robust Healthcare </a:t>
            </a:r>
            <a:r>
              <a:rPr lang="en-US" sz="2800" b="1" dirty="0" err="1"/>
              <a:t>Softwares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 err="1"/>
              <a:t>Karkinos</a:t>
            </a:r>
            <a:r>
              <a:rPr lang="en-US" sz="2800" b="1" dirty="0"/>
              <a:t> Healthcare Pvt. Ltd.</a:t>
            </a:r>
            <a:endParaRPr sz="2800" b="1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10487" y="4310535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Dr. Afreen Hussain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PG/21/006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Mentor: Ms. </a:t>
            </a:r>
            <a:r>
              <a:rPr lang="en-US" dirty="0" err="1"/>
              <a:t>Divya</a:t>
            </a:r>
            <a:r>
              <a:rPr lang="en-US" dirty="0"/>
              <a:t> Agarwal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IIHMR Delhi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6315" y="63811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5"/>
            <a:ext cx="1687775" cy="79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8" descr="Karkinos-Healthcare-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208" y="2420620"/>
            <a:ext cx="2747645" cy="4356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05"/>
            <a:ext cx="10515600" cy="1325563"/>
          </a:xfrm>
        </p:spPr>
        <p:txBody>
          <a:bodyPr/>
          <a:lstStyle/>
          <a:p>
            <a:r>
              <a:rPr lang="en-US" altLang="en-GB" b="1"/>
              <a:t>Software Lifecycle management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0485"/>
            <a:ext cx="10515600" cy="4351338"/>
          </a:xfrm>
        </p:spPr>
        <p:txBody>
          <a:bodyPr>
            <a:normAutofit fontScale="90000" lnSpcReduction="20000"/>
          </a:bodyPr>
          <a:lstStyle/>
          <a:p>
            <a:pPr marL="114300" indent="0">
              <a:buNone/>
            </a:pPr>
            <a:r>
              <a:rPr lang="en-US" altLang="en-GB"/>
              <a:t>SDLC Management is a process that aims to develop software with the lowest cost, highest quality, and in the shortest time. </a:t>
            </a:r>
          </a:p>
          <a:p>
            <a:pPr marL="114300" indent="0">
              <a:buNone/>
            </a:pPr>
            <a:endParaRPr lang="en-US" altLang="en-GB"/>
          </a:p>
          <a:p>
            <a:pPr marL="114300" indent="0">
              <a:buNone/>
            </a:pPr>
            <a:r>
              <a:rPr lang="en-US" altLang="en-GB"/>
              <a:t>Management Models:</a:t>
            </a:r>
          </a:p>
          <a:p>
            <a:r>
              <a:rPr lang="en-US" altLang="en-GB"/>
              <a:t>Waterfall Model</a:t>
            </a:r>
          </a:p>
          <a:p>
            <a:r>
              <a:rPr lang="en-US" altLang="en-GB"/>
              <a:t>V Model</a:t>
            </a:r>
          </a:p>
          <a:p>
            <a:r>
              <a:rPr lang="en-US" altLang="en-GB"/>
              <a:t>Iterative Development Models- Rational Unified Process (RUP), Agile, Evolutionary Prototyping, Spiral</a:t>
            </a:r>
          </a:p>
          <a:p>
            <a:endParaRPr lang="en-US" altLang="en-GB"/>
          </a:p>
          <a:p>
            <a:pPr marL="114300" indent="0">
              <a:buNone/>
            </a:pPr>
            <a:r>
              <a:rPr lang="en-US" altLang="en-GB"/>
              <a:t>Healthcare field is ever evolving, hence iterative models are best when starting initial development of healthcare softwares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560050" y="6021070"/>
            <a:ext cx="1567180" cy="721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waterfall mod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1196340"/>
            <a:ext cx="6316345" cy="4161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oftware-engineering-v-mod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155" y="1196340"/>
            <a:ext cx="5110480" cy="4161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 Box 13"/>
          <p:cNvSpPr txBox="1"/>
          <p:nvPr/>
        </p:nvSpPr>
        <p:spPr>
          <a:xfrm>
            <a:off x="263525" y="5445125"/>
            <a:ext cx="6314440" cy="4845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2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3. Waterfall Model</a:t>
            </a:r>
          </a:p>
          <a:p>
            <a:r>
              <a:rPr lang="en-US" altLang="zh-CN" sz="12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Creator: Sylfide | Credit: Getty Images/iStockphoto</a:t>
            </a:r>
          </a:p>
        </p:txBody>
      </p:sp>
      <p:sp>
        <p:nvSpPr>
          <p:cNvPr id="11" name="Text Box 13"/>
          <p:cNvSpPr txBox="1"/>
          <p:nvPr/>
        </p:nvSpPr>
        <p:spPr>
          <a:xfrm>
            <a:off x="6828155" y="5445125"/>
            <a:ext cx="5080635" cy="4845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2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4. V shaped Model</a:t>
            </a:r>
          </a:p>
          <a:p>
            <a:r>
              <a:rPr lang="en-US" altLang="zh-CN" sz="12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Source: https://www.javatpoint.com/software-engineering-v-model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990" y="0"/>
            <a:ext cx="156718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Spiral mod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" y="691515"/>
            <a:ext cx="5544820" cy="5386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6" descr="Prototy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610" y="691515"/>
            <a:ext cx="5931535" cy="213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8" descr="RUP Model"/>
          <p:cNvPicPr>
            <a:picLocks noChangeAspect="1"/>
          </p:cNvPicPr>
          <p:nvPr/>
        </p:nvPicPr>
        <p:blipFill>
          <a:blip r:embed="rId5"/>
          <a:srcRect t="16232"/>
          <a:stretch>
            <a:fillRect/>
          </a:stretch>
        </p:blipFill>
        <p:spPr>
          <a:xfrm>
            <a:off x="6024245" y="3245485"/>
            <a:ext cx="5930900" cy="2919730"/>
          </a:xfrm>
          <a:prstGeom prst="rect">
            <a:avLst/>
          </a:prstGeom>
        </p:spPr>
      </p:pic>
      <p:sp>
        <p:nvSpPr>
          <p:cNvPr id="15" name="Text Box 15"/>
          <p:cNvSpPr txBox="1"/>
          <p:nvPr/>
        </p:nvSpPr>
        <p:spPr>
          <a:xfrm>
            <a:off x="119380" y="6165215"/>
            <a:ext cx="5545455" cy="4953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5. Spiral Model</a:t>
            </a:r>
          </a:p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Source: https://www.pngkey.com/detail/u2q8q8o0w7e6a9w7_spiral-model/</a:t>
            </a:r>
          </a:p>
        </p:txBody>
      </p:sp>
      <p:sp>
        <p:nvSpPr>
          <p:cNvPr id="17" name="Text Box 17"/>
          <p:cNvSpPr txBox="1"/>
          <p:nvPr/>
        </p:nvSpPr>
        <p:spPr>
          <a:xfrm>
            <a:off x="6023610" y="2851150"/>
            <a:ext cx="5931535" cy="4095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6. Evolutionary Prototyping</a:t>
            </a:r>
          </a:p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Source: https://hci.cs.siue.edu/NSF/Files/Semester/Week13-1/PPT-Text/Slide12.html</a:t>
            </a:r>
          </a:p>
        </p:txBody>
      </p:sp>
      <p:sp>
        <p:nvSpPr>
          <p:cNvPr id="19" name="Text Box 19"/>
          <p:cNvSpPr txBox="1"/>
          <p:nvPr/>
        </p:nvSpPr>
        <p:spPr>
          <a:xfrm>
            <a:off x="6022975" y="6165215"/>
            <a:ext cx="5932170" cy="4959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7. Rational Unified Process (RUP)</a:t>
            </a:r>
            <a:b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</a:br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Source: https://www.sciencedirect.com/topics/computer-science/rational-unified-process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6990" y="0"/>
            <a:ext cx="156718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774950" y="5661025"/>
            <a:ext cx="6642735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GB"/>
              <a:t>Figure 8: Agile Development Model</a:t>
            </a:r>
          </a:p>
          <a:p>
            <a:r>
              <a:rPr lang="en-US" altLang="en-GB"/>
              <a:t>Source: https://cyberhoot.com/cybrary/agile-method/</a:t>
            </a:r>
          </a:p>
        </p:txBody>
      </p:sp>
      <p:pic>
        <p:nvPicPr>
          <p:cNvPr id="6" name="Picture 5" descr="Agile mod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55" y="332740"/>
            <a:ext cx="6688455" cy="5105400"/>
          </a:xfrm>
          <a:prstGeom prst="rect">
            <a:avLst/>
          </a:prstGeom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49010"/>
            <a:ext cx="1567180" cy="745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60" y="208280"/>
            <a:ext cx="10515600" cy="1325563"/>
          </a:xfrm>
        </p:spPr>
        <p:txBody>
          <a:bodyPr/>
          <a:lstStyle/>
          <a:p>
            <a:r>
              <a:rPr lang="en-US" altLang="en-GB" b="1"/>
              <a:t>Some Classic Mistakes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1630" y="1779905"/>
            <a:ext cx="2310130" cy="454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GB" sz="1600" b="1">
                <a:latin typeface="+mj-lt"/>
                <a:cs typeface="+mj-lt"/>
              </a:rPr>
              <a:t>People related</a:t>
            </a:r>
          </a:p>
          <a:p>
            <a:pPr marL="0" indent="0" algn="ctr">
              <a:buNone/>
            </a:pPr>
            <a:endParaRPr lang="en-US" altLang="en-GB" sz="1600" b="1">
              <a:latin typeface="+mj-lt"/>
              <a:cs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29005" y="2195830"/>
            <a:ext cx="3811905" cy="1207135"/>
            <a:chOff x="1463" y="3458"/>
            <a:chExt cx="5240" cy="1444"/>
          </a:xfrm>
        </p:grpSpPr>
        <p:pic>
          <p:nvPicPr>
            <p:cNvPr id="5" name="Picture 4" descr="heavily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3" y="3544"/>
              <a:ext cx="1272" cy="1272"/>
            </a:xfrm>
            <a:prstGeom prst="rect">
              <a:avLst/>
            </a:prstGeom>
          </p:spPr>
        </p:pic>
        <p:pic>
          <p:nvPicPr>
            <p:cNvPr id="6" name="Picture 5" descr="discussion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9" y="3458"/>
              <a:ext cx="1445" cy="1445"/>
            </a:xfrm>
            <a:prstGeom prst="rect">
              <a:avLst/>
            </a:prstGeom>
          </p:spPr>
        </p:pic>
        <p:pic>
          <p:nvPicPr>
            <p:cNvPr id="7" name="Picture 6" descr="workpla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1" y="3564"/>
              <a:ext cx="1272" cy="12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462520" y="2297430"/>
            <a:ext cx="3569970" cy="1106170"/>
            <a:chOff x="11914" y="3610"/>
            <a:chExt cx="5139" cy="1406"/>
          </a:xfrm>
        </p:grpSpPr>
        <p:pic>
          <p:nvPicPr>
            <p:cNvPr id="8" name="Picture 7" descr="failure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959" y="3722"/>
              <a:ext cx="1094" cy="1094"/>
            </a:xfrm>
            <a:prstGeom prst="rect">
              <a:avLst/>
            </a:prstGeom>
          </p:spPr>
        </p:pic>
        <p:pic>
          <p:nvPicPr>
            <p:cNvPr id="9" name="Picture 8" descr="schedule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914" y="3610"/>
              <a:ext cx="1406" cy="1406"/>
            </a:xfrm>
            <a:prstGeom prst="rect">
              <a:avLst/>
            </a:prstGeom>
          </p:spPr>
        </p:pic>
        <p:pic>
          <p:nvPicPr>
            <p:cNvPr id="10" name="Picture 9" descr="planning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023" y="3809"/>
              <a:ext cx="1007" cy="100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93140" y="4293235"/>
            <a:ext cx="3742690" cy="1482090"/>
            <a:chOff x="1574" y="6747"/>
            <a:chExt cx="5507" cy="2040"/>
          </a:xfrm>
        </p:grpSpPr>
        <p:pic>
          <p:nvPicPr>
            <p:cNvPr id="11" name="Picture 10" descr="gold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74" y="7170"/>
              <a:ext cx="1049" cy="1056"/>
            </a:xfrm>
            <a:prstGeom prst="rect">
              <a:avLst/>
            </a:prstGeom>
          </p:spPr>
        </p:pic>
        <p:pic>
          <p:nvPicPr>
            <p:cNvPr id="13" name="Picture 12" descr="Feature Creep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61" y="6747"/>
              <a:ext cx="3720" cy="2041"/>
            </a:xfrm>
            <a:prstGeom prst="rect">
              <a:avLst/>
            </a:prstGeom>
          </p:spPr>
        </p:pic>
      </p:grpSp>
      <p:sp>
        <p:nvSpPr>
          <p:cNvPr id="14" name="Text Box 13"/>
          <p:cNvSpPr txBox="1"/>
          <p:nvPr/>
        </p:nvSpPr>
        <p:spPr>
          <a:xfrm>
            <a:off x="8400415" y="1772920"/>
            <a:ext cx="20447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1600" b="1"/>
              <a:t>Process related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522095" y="3923030"/>
            <a:ext cx="24898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1600" b="1"/>
              <a:t>Product Related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176895" y="3923030"/>
            <a:ext cx="24917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1600" b="1"/>
              <a:t>Technology Related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418070" y="4473575"/>
            <a:ext cx="3814445" cy="1021080"/>
            <a:chOff x="11783" y="7028"/>
            <a:chExt cx="5543" cy="1302"/>
          </a:xfrm>
        </p:grpSpPr>
        <p:pic>
          <p:nvPicPr>
            <p:cNvPr id="18" name="Picture 17" descr="bullets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783" y="7066"/>
              <a:ext cx="1264" cy="1264"/>
            </a:xfrm>
            <a:prstGeom prst="rect">
              <a:avLst/>
            </a:prstGeom>
          </p:spPr>
        </p:pic>
        <p:pic>
          <p:nvPicPr>
            <p:cNvPr id="19" name="Picture 18" descr="graph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683" y="7182"/>
              <a:ext cx="1032" cy="1032"/>
            </a:xfrm>
            <a:prstGeom prst="rect">
              <a:avLst/>
            </a:prstGeom>
          </p:spPr>
        </p:pic>
        <p:pic>
          <p:nvPicPr>
            <p:cNvPr id="20" name="Picture 19" descr="automation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5198" y="7028"/>
              <a:ext cx="2129" cy="1302"/>
            </a:xfrm>
            <a:prstGeom prst="rect">
              <a:avLst/>
            </a:prstGeom>
          </p:spPr>
        </p:pic>
      </p:grpSp>
      <p:pic>
        <p:nvPicPr>
          <p:cNvPr id="152" name="Google Shape;152;p21"/>
          <p:cNvPicPr preferRelativeResize="0"/>
          <p:nvPr/>
        </p:nvPicPr>
        <p:blipFill rotWithShape="1">
          <a:blip r:embed="rId22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Limitations of Study </a:t>
            </a: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Reliance on words of experts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Curated vast amounts of scattered data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 lang="en-US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 lang="en-US"/>
          </a:p>
        </p:txBody>
      </p:sp>
      <p:pic>
        <p:nvPicPr>
          <p:cNvPr id="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838200" y="2216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Conclusion</a:t>
            </a:r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838200" y="1282700"/>
            <a:ext cx="10515600" cy="489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Healthcare field is fast paced and ever evolving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Understand the basics of SDLC and management models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Fully own the vision and roadmap of healthcare software product areas assigned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Ability to push back on engineering estimates if project is under or over-scoped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Apply good software engineering and product management principles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Apply critical thinking to adapt to the healthcare domain and demands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Team collaboration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Apply good management priciples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References</a:t>
            </a:r>
            <a:endParaRPr b="1"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>
                <a:hlinkClick r:id="rId3" action="ppaction://hlinkfile"/>
              </a:rPr>
              <a:t>https://techpearl.com/blog/product-management/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altLang="en-US">
                <a:sym typeface="+mn-ea"/>
                <a:hlinkClick r:id="rId4" action="ppaction://hlinkfile"/>
              </a:rPr>
              <a:t>https://www.twi-global.com/technical-knowledge/faqs/what-is-a-product-life-cycle#:~:text=A%20product%20life%20cycle%20is,growth%2C%20maturity%2C%20and%20decline.</a:t>
            </a:r>
            <a:endParaRPr lang="en-GB" altLang="en-US">
              <a:hlinkClick r:id="rId4" action="ppaction://hlinkfile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altLang="en-US">
                <a:sym typeface="+mn-ea"/>
                <a:hlinkClick r:id="rId5" action="ppaction://hlinkfile"/>
              </a:rPr>
              <a:t>https://erbis.com/blog/6-phases-of-the-software-development-life-cycle/</a:t>
            </a:r>
            <a:endParaRPr lang="en-GB" altLang="en-US">
              <a:hlinkClick r:id="rId5" action="ppaction://hlinkfile"/>
            </a:endParaRP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>
                <a:hlinkClick r:id="rId6" action="ppaction://hlinkfile"/>
              </a:rPr>
              <a:t>https://www.upgrad.com/blog/software-process-software-process-models/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>
              <a:hlinkClick r:id="rId6" action="ppaction://hlinkfile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64" y="889739"/>
            <a:ext cx="9144672" cy="643552"/>
          </a:xfrm>
        </p:spPr>
        <p:txBody>
          <a:bodyPr>
            <a:normAutofit fontScale="90000"/>
          </a:bodyPr>
          <a:lstStyle/>
          <a:p>
            <a:r>
              <a:rPr lang="en-US" sz="2370" b="1" dirty="0">
                <a:latin typeface="Calibri" panose="020F0502020204030204" charset="0"/>
                <a:cs typeface="Calibri" panose="020F0502020204030204" charset="0"/>
              </a:rPr>
              <a:t>POSTER TEAM KARKINOS</a:t>
            </a:r>
            <a:br>
              <a:rPr lang="en-US" sz="2370" b="1" dirty="0"/>
            </a:br>
            <a:r>
              <a:rPr lang="en-US" sz="2370" b="1" dirty="0">
                <a:latin typeface="Calibri" panose="020F0502020204030204" charset="0"/>
                <a:cs typeface="Calibri" panose="020F0502020204030204" charset="0"/>
              </a:rPr>
              <a:t>EFFICIENT PRODUCT MANAGEMENT FOR DEVELOPING ROBUST HEALTHCARE SOFTWARES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00" y="1717701"/>
            <a:ext cx="1678504" cy="1425814"/>
          </a:xfrm>
        </p:spPr>
        <p:txBody>
          <a:bodyPr>
            <a:normAutofit/>
          </a:bodyPr>
          <a:lstStyle/>
          <a:p>
            <a:pPr algn="l"/>
            <a:r>
              <a:rPr lang="en-US" sz="850" b="1">
                <a:cs typeface="+mn-lt"/>
              </a:rPr>
              <a:t>OBJECTIVES:</a:t>
            </a:r>
          </a:p>
          <a:p>
            <a:pPr algn="l"/>
            <a:r>
              <a:rPr lang="en-US" sz="850" b="1">
                <a:cs typeface="+mn-lt"/>
              </a:rPr>
              <a:t>Primary Objective: </a:t>
            </a:r>
            <a:r>
              <a:rPr lang="en-US" sz="850">
                <a:cs typeface="+mn-lt"/>
              </a:rPr>
              <a:t>To understand the basics of product management in developing healthcare applications.</a:t>
            </a:r>
          </a:p>
          <a:p>
            <a:pPr algn="l"/>
            <a:r>
              <a:rPr lang="en-US" sz="850" b="1">
                <a:cs typeface="+mn-lt"/>
              </a:rPr>
              <a:t>Secondary Objective: </a:t>
            </a:r>
            <a:r>
              <a:rPr lang="en-US" sz="850">
                <a:cs typeface="+mn-lt"/>
              </a:rPr>
              <a:t>To undersatnd efficient adaptable strategies to meet the needs of end user. </a:t>
            </a: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45700" y="3574045"/>
            <a:ext cx="1678504" cy="2754853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0" b="1">
                <a:cs typeface="+mn-lt"/>
              </a:rPr>
              <a:t>METHODOLOGY:</a:t>
            </a:r>
          </a:p>
          <a:p>
            <a:pPr algn="l"/>
            <a:r>
              <a:rPr lang="en-US" sz="850" b="1">
                <a:cs typeface="+mn-lt"/>
              </a:rPr>
              <a:t>Study design- </a:t>
            </a:r>
            <a:r>
              <a:rPr lang="en-US" sz="850">
                <a:cs typeface="+mn-lt"/>
              </a:rPr>
              <a:t>Narrative retrospective review </a:t>
            </a:r>
            <a:endParaRPr lang="en-US" sz="850" b="1">
              <a:cs typeface="+mn-lt"/>
            </a:endParaRPr>
          </a:p>
          <a:p>
            <a:pPr algn="l"/>
            <a:r>
              <a:rPr lang="en-US" sz="850" b="1">
                <a:cs typeface="+mn-lt"/>
              </a:rPr>
              <a:t>Setting- </a:t>
            </a:r>
            <a:r>
              <a:rPr lang="en-US" sz="850">
                <a:cs typeface="+mn-lt"/>
              </a:rPr>
              <a:t>Karkinos Healthcare Pvt. Ltd</a:t>
            </a:r>
            <a:endParaRPr lang="en-US" sz="850" b="1">
              <a:cs typeface="+mn-lt"/>
            </a:endParaRPr>
          </a:p>
          <a:p>
            <a:pPr algn="l"/>
            <a:r>
              <a:rPr lang="en-US" sz="850" b="1">
                <a:cs typeface="+mn-lt"/>
              </a:rPr>
              <a:t>Study Tool- </a:t>
            </a:r>
            <a:r>
              <a:rPr lang="en-US" sz="850">
                <a:cs typeface="+mn-lt"/>
              </a:rPr>
              <a:t>PubMed search and google scholar search of relevant open access articles, Public blogs and unpublished articles by industry experts</a:t>
            </a:r>
            <a:endParaRPr lang="en-US" sz="850" b="1">
              <a:cs typeface="+mn-lt"/>
            </a:endParaRPr>
          </a:p>
          <a:p>
            <a:pPr algn="l"/>
            <a:r>
              <a:rPr lang="en-US" sz="850" b="1">
                <a:cs typeface="+mn-lt"/>
              </a:rPr>
              <a:t>Operational Definitions/Keywords- </a:t>
            </a:r>
            <a:r>
              <a:rPr lang="en-US" sz="850">
                <a:cs typeface="+mn-lt"/>
              </a:rPr>
              <a:t>Product management, Roadmap, software lifecycle, Agile, UI/UX</a:t>
            </a:r>
            <a:endParaRPr lang="en-US" sz="850" b="1">
              <a:cs typeface="+mn-lt"/>
            </a:endParaRPr>
          </a:p>
          <a:p>
            <a:pPr algn="l"/>
            <a:r>
              <a:rPr lang="en-US" sz="850" b="1">
                <a:cs typeface="+mn-lt"/>
              </a:rPr>
              <a:t>Duration of study- </a:t>
            </a:r>
            <a:r>
              <a:rPr lang="en-US" sz="850">
                <a:cs typeface="+mn-lt"/>
              </a:rPr>
              <a:t>2 months</a:t>
            </a:r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1829580" y="1717701"/>
            <a:ext cx="2351088" cy="1169361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0" b="1">
                <a:cs typeface="+mn-lt"/>
              </a:rPr>
              <a:t>INTRODUCTION:</a:t>
            </a:r>
          </a:p>
          <a:p>
            <a:pPr algn="l"/>
            <a:r>
              <a:rPr lang="en-US" sz="850">
                <a:cs typeface="+mn-lt"/>
              </a:rPr>
              <a:t>Product management: is an organizational function that guides every step of a product’s lifecycle -from development to positioning and pricing - by focusing on the product and its customers first and foremost. </a:t>
            </a:r>
          </a:p>
          <a:p>
            <a:pPr algn="l"/>
            <a:endParaRPr lang="en-US" sz="850">
              <a:cs typeface="+mn-lt"/>
            </a:endParaRPr>
          </a:p>
          <a:p>
            <a:pPr algn="l"/>
            <a:endParaRPr lang="en-US" sz="850">
              <a:cs typeface="+mn-lt"/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03" y="3180569"/>
            <a:ext cx="2063452" cy="1273663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/>
        </p:nvSpPr>
        <p:spPr>
          <a:xfrm>
            <a:off x="4236582" y="1720389"/>
            <a:ext cx="1859150" cy="2944102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0" b="1">
                <a:cs typeface="+mn-lt"/>
              </a:rPr>
              <a:t>WHAT IS A SOFTWARE PRODUCT</a:t>
            </a:r>
            <a:endParaRPr lang="en-US" sz="850">
              <a:cs typeface="+mn-lt"/>
            </a:endParaRPr>
          </a:p>
          <a:p>
            <a:pPr algn="l"/>
            <a:r>
              <a:rPr lang="en-US" sz="850">
                <a:cs typeface="+mn-lt"/>
              </a:rPr>
              <a:t>Software is a component/subset of the Higher order thing known as Product</a:t>
            </a:r>
          </a:p>
          <a:p>
            <a:pPr algn="l"/>
            <a:r>
              <a:rPr lang="en-US" sz="850">
                <a:cs typeface="+mn-lt"/>
              </a:rPr>
              <a:t>Software products can be a combination of systems, solutions, materials and services delivered.</a:t>
            </a:r>
          </a:p>
          <a:p>
            <a:pPr algn="l"/>
            <a:r>
              <a:rPr lang="en-US" sz="850" b="1">
                <a:cs typeface="+mn-lt"/>
              </a:rPr>
              <a:t>Classification of softwares in general: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System Softwares- Operating Systems, System support and System development softwares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Application Softwares- General and Specific purpose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Engineering/Scientific Softwares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Embedded Softwares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Web applications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Artificial Intelligence Softwares</a:t>
            </a:r>
          </a:p>
          <a:p>
            <a:pPr algn="l">
              <a:buFont typeface="Arial" panose="020B0604020202020204" pitchFamily="34" charset="0"/>
            </a:pPr>
            <a:endParaRPr lang="en-US" sz="850" b="1">
              <a:cs typeface="+mn-lt"/>
            </a:endParaRPr>
          </a:p>
        </p:txBody>
      </p:sp>
      <p:pic>
        <p:nvPicPr>
          <p:cNvPr id="11" name="Picture 10" descr="Software development cyc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47" y="5215443"/>
            <a:ext cx="3722600" cy="1272050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/>
        </p:nvSpPr>
        <p:spPr>
          <a:xfrm>
            <a:off x="2501377" y="5810576"/>
            <a:ext cx="1266673" cy="189248"/>
          </a:xfrm>
          <a:prstGeom prst="rect">
            <a:avLst/>
          </a:prstGeom>
          <a:noFill/>
          <a:ln>
            <a:noFill/>
          </a:ln>
        </p:spPr>
        <p:txBody>
          <a:bodyPr wrap="square" lIns="77407" tIns="38692" rIns="77407" bIns="3869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algn="ctr">
              <a:buNone/>
            </a:pPr>
            <a:r>
              <a:rPr lang="en-US" altLang="en-GB" sz="595" b="1"/>
              <a:t>Bug Report</a:t>
            </a:r>
            <a:r>
              <a:rPr lang="en-US" altLang="en-GB" sz="595"/>
              <a:t>/</a:t>
            </a:r>
            <a:r>
              <a:rPr lang="en-US" altLang="en-GB" sz="595" b="1"/>
              <a:t>Feature Request</a:t>
            </a:r>
            <a:r>
              <a:rPr lang="en-US" altLang="en-GB" sz="595"/>
              <a:t>/</a:t>
            </a:r>
            <a:r>
              <a:rPr lang="en-US" altLang="en-GB" sz="595" b="1"/>
              <a:t>Environment change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69653" y="4627774"/>
            <a:ext cx="2127431" cy="1161296"/>
            <a:chOff x="8917" y="2598"/>
            <a:chExt cx="8819" cy="5183"/>
          </a:xfrm>
        </p:grpSpPr>
        <p:grpSp>
          <p:nvGrpSpPr>
            <p:cNvPr id="13" name="Group 12"/>
            <p:cNvGrpSpPr/>
            <p:nvPr/>
          </p:nvGrpSpPr>
          <p:grpSpPr>
            <a:xfrm>
              <a:off x="8917" y="2598"/>
              <a:ext cx="8819" cy="5183"/>
              <a:chOff x="8917" y="2598"/>
              <a:chExt cx="8819" cy="5183"/>
            </a:xfrm>
          </p:grpSpPr>
          <p:pic>
            <p:nvPicPr>
              <p:cNvPr id="14" name="Picture 13" descr="Team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7" y="4237"/>
                <a:ext cx="4409" cy="2326"/>
              </a:xfrm>
              <a:prstGeom prst="rect">
                <a:avLst/>
              </a:prstGeom>
            </p:spPr>
          </p:pic>
          <p:pic>
            <p:nvPicPr>
              <p:cNvPr id="16" name="Picture 15" descr="Application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41" y="3143"/>
                <a:ext cx="2640" cy="1201"/>
              </a:xfrm>
              <a:prstGeom prst="rect">
                <a:avLst/>
              </a:prstGeom>
            </p:spPr>
          </p:pic>
          <p:pic>
            <p:nvPicPr>
              <p:cNvPr id="17" name="Picture 16" descr="Feature request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" y="6659"/>
                <a:ext cx="2400" cy="1122"/>
              </a:xfrm>
              <a:prstGeom prst="rect">
                <a:avLst/>
              </a:prstGeom>
            </p:spPr>
          </p:pic>
          <p:pic>
            <p:nvPicPr>
              <p:cNvPr id="18" name="Picture 17" descr="cached_FILL0_wght400_GRAD0_opsz4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25" y="4665"/>
                <a:ext cx="1470" cy="1470"/>
              </a:xfrm>
              <a:prstGeom prst="rect">
                <a:avLst/>
              </a:prstGeom>
            </p:spPr>
          </p:pic>
          <p:pic>
            <p:nvPicPr>
              <p:cNvPr id="19" name="Picture 18" descr="earth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21" y="4402"/>
                <a:ext cx="2083" cy="2065"/>
              </a:xfrm>
              <a:prstGeom prst="rect">
                <a:avLst/>
              </a:prstGeom>
            </p:spPr>
          </p:pic>
          <p:sp>
            <p:nvSpPr>
              <p:cNvPr id="20" name="Content Placeholder 2"/>
              <p:cNvSpPr>
                <a:spLocks noGrp="1"/>
              </p:cNvSpPr>
              <p:nvPr/>
            </p:nvSpPr>
            <p:spPr>
              <a:xfrm>
                <a:off x="10048" y="6467"/>
                <a:ext cx="2147" cy="545"/>
              </a:xfrm>
              <a:prstGeom prst="rect">
                <a:avLst/>
              </a:prstGeom>
            </p:spPr>
            <p:txBody>
              <a:bodyPr vert="horz" lIns="77419" tIns="38709" rIns="77419" bIns="38709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sz="2370" b="1"/>
                  <a:t>Product team</a:t>
                </a:r>
              </a:p>
            </p:txBody>
          </p:sp>
          <p:sp>
            <p:nvSpPr>
              <p:cNvPr id="21" name="Content Placeholder 2"/>
              <p:cNvSpPr>
                <a:spLocks noGrp="1"/>
              </p:cNvSpPr>
              <p:nvPr/>
            </p:nvSpPr>
            <p:spPr>
              <a:xfrm>
                <a:off x="15589" y="6467"/>
                <a:ext cx="2147" cy="545"/>
              </a:xfrm>
              <a:prstGeom prst="rect">
                <a:avLst/>
              </a:prstGeom>
            </p:spPr>
            <p:txBody>
              <a:bodyPr vert="horz" lIns="77419" tIns="38709" rIns="77419" bIns="38709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sz="2370" b="1"/>
                  <a:t>Users</a:t>
                </a:r>
              </a:p>
            </p:txBody>
          </p:sp>
          <p:sp>
            <p:nvSpPr>
              <p:cNvPr id="22" name="Content Placeholder 2"/>
              <p:cNvSpPr>
                <a:spLocks noGrp="1"/>
              </p:cNvSpPr>
              <p:nvPr/>
            </p:nvSpPr>
            <p:spPr>
              <a:xfrm>
                <a:off x="13013" y="2598"/>
                <a:ext cx="2147" cy="545"/>
              </a:xfrm>
              <a:prstGeom prst="rect">
                <a:avLst/>
              </a:prstGeom>
            </p:spPr>
            <p:txBody>
              <a:bodyPr vert="horz" lIns="77419" tIns="38709" rIns="77419" bIns="38709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sz="2370" b="1"/>
                  <a:t>Application</a:t>
                </a:r>
              </a:p>
            </p:txBody>
          </p:sp>
        </p:grpSp>
      </p:grpSp>
      <p:sp>
        <p:nvSpPr>
          <p:cNvPr id="23" name="Text Box 22"/>
          <p:cNvSpPr txBox="1"/>
          <p:nvPr/>
        </p:nvSpPr>
        <p:spPr>
          <a:xfrm>
            <a:off x="4315460" y="5042535"/>
            <a:ext cx="2695575" cy="20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800" b="1">
                <a:cs typeface="+mn-lt"/>
                <a:sym typeface="+mn-ea"/>
              </a:rPr>
              <a:t>SOFTWARE DEVELOPMENT LIFECYCLE (SDLC)</a:t>
            </a:r>
            <a:endParaRPr lang="en-US" altLang="en-US" sz="800" b="1">
              <a:cs typeface="+mn-lt"/>
              <a:sym typeface="+mn-ea"/>
            </a:endParaRPr>
          </a:p>
        </p:txBody>
      </p:sp>
      <p:sp>
        <p:nvSpPr>
          <p:cNvPr id="24" name="Subtitle 2"/>
          <p:cNvSpPr>
            <a:spLocks noGrp="1"/>
          </p:cNvSpPr>
          <p:nvPr/>
        </p:nvSpPr>
        <p:spPr>
          <a:xfrm>
            <a:off x="6260841" y="1717362"/>
            <a:ext cx="1859150" cy="2944102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50" b="1">
                <a:cs typeface="+mn-lt"/>
              </a:rPr>
              <a:t>SDLC MANAGEMENT MODELS</a:t>
            </a:r>
          </a:p>
          <a:p>
            <a:pPr algn="l"/>
            <a:r>
              <a:rPr lang="en-US" sz="850">
                <a:cs typeface="+mn-lt"/>
              </a:rPr>
              <a:t>SDLC Management is a process that aims to develop software with the lowest cost, highest quality, and in the shortest time. </a:t>
            </a:r>
          </a:p>
          <a:p>
            <a:pPr algn="l"/>
            <a:r>
              <a:rPr lang="en-US" sz="850">
                <a:cs typeface="+mn-lt"/>
              </a:rPr>
              <a:t>Management Models: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Waterfall Model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V Model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850">
                <a:cs typeface="+mn-lt"/>
              </a:rPr>
              <a:t>Iterative Development Models- Rational Unified Process (RUP), Agile, Evolutionary Prototyping, Spiral</a:t>
            </a:r>
          </a:p>
          <a:p>
            <a:pPr algn="l"/>
            <a:r>
              <a:rPr lang="en-US" sz="850">
                <a:cs typeface="+mn-lt"/>
              </a:rPr>
              <a:t>Healthcare field is ever evolving, hence iterative models are best when starting initial development of healthcare softwares</a:t>
            </a:r>
          </a:p>
          <a:p>
            <a:pPr algn="l"/>
            <a:endParaRPr lang="en-US" sz="850" b="1">
              <a:cs typeface="+mn-lt"/>
            </a:endParaRPr>
          </a:p>
        </p:txBody>
      </p:sp>
      <p:pic>
        <p:nvPicPr>
          <p:cNvPr id="25" name="Picture 12" descr="waterfall model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5205" y="1719851"/>
            <a:ext cx="1538180" cy="927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software-engineering-v-model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8439" y="1720389"/>
            <a:ext cx="1566137" cy="927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14" descr="Spiral model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5205" y="2682759"/>
            <a:ext cx="1538180" cy="127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18" descr="RUP Model"/>
          <p:cNvPicPr>
            <a:picLocks noChangeAspect="1"/>
          </p:cNvPicPr>
          <p:nvPr/>
        </p:nvPicPr>
        <p:blipFill>
          <a:blip r:embed="rId13"/>
          <a:srcRect t="16232"/>
          <a:stretch>
            <a:fillRect/>
          </a:stretch>
        </p:blipFill>
        <p:spPr>
          <a:xfrm>
            <a:off x="9898439" y="3249967"/>
            <a:ext cx="1567213" cy="715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16" descr="Prototypi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98439" y="2682222"/>
            <a:ext cx="1566675" cy="52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Agile mode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5420" y="4006960"/>
            <a:ext cx="1532266" cy="1065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Subtitle 2"/>
          <p:cNvSpPr>
            <a:spLocks noGrp="1"/>
          </p:cNvSpPr>
          <p:nvPr/>
        </p:nvSpPr>
        <p:spPr>
          <a:xfrm>
            <a:off x="9840595" y="4011930"/>
            <a:ext cx="2188210" cy="2232025"/>
          </a:xfrm>
          <a:prstGeom prst="rect">
            <a:avLst/>
          </a:prstGeom>
        </p:spPr>
        <p:txBody>
          <a:bodyPr vert="horz" lIns="77419" tIns="38709" rIns="77419" bIns="3870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845" b="1">
                <a:cs typeface="+mn-lt"/>
              </a:rPr>
              <a:t>CONCLUSION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Healthcare field is fast paced and ever evolving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Understand the basics of SDLC and management models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Fully own the vision and roadmap of healthcare software product areas assigned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Ability to push back on engineering estimates if project is under or over-scoped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Apply good software engineering and product management principles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Apply critical thinking to adapt to the healthcare domain and demands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Team collaboration</a:t>
            </a:r>
          </a:p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en-US" sz="845">
                <a:cs typeface="+mn-lt"/>
              </a:rPr>
              <a:t>Apply good management priciples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807536" y="1757735"/>
            <a:ext cx="7527" cy="4643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145183" y="1794832"/>
            <a:ext cx="8065" cy="4608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79603" y="1760961"/>
            <a:ext cx="6452" cy="2908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823462" y="4012167"/>
            <a:ext cx="3226" cy="2273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9823462" y="4581127"/>
            <a:ext cx="3226" cy="2273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84683" y="2060681"/>
            <a:ext cx="6452" cy="2908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48873" y="3933296"/>
            <a:ext cx="6452" cy="2908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10168" y="3933296"/>
            <a:ext cx="6452" cy="2908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Google Shape;193;p26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47625" y="44450"/>
            <a:ext cx="1363980" cy="64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Internship Experiences</a:t>
            </a:r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2"/>
          </p:nvPr>
        </p:nvSpPr>
        <p:spPr>
          <a:xfrm>
            <a:off x="839470" y="1874520"/>
            <a:ext cx="10461625" cy="43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Skills and topics learnt:</a:t>
            </a: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Basics of software product management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Drafted Product requirement documents (PRDs)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Helped design low-high fidelity wireframes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Drafted User stories and user journey for features to enable the design team to incorporate them and forward the feature additions to developer team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Health dashboards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Role of automation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Backlog Prioritization</a:t>
            </a:r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8200" y="1885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Screenshot of Approval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pic>
        <p:nvPicPr>
          <p:cNvPr id="2" name="Picture 1" descr="WhatsApp Image 2022-06-29 at 2.27.46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35" y="1268730"/>
            <a:ext cx="779653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1449575" y="320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Suggestions Given to Organization </a:t>
            </a:r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Enhance team communication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Keep revisiting the basics from time to time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/>
              <a:t>Backlogs value estimation and resolution methods suggested</a:t>
            </a:r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/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838200" y="44450"/>
            <a:ext cx="10515600" cy="75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Pictorial Journey</a:t>
            </a:r>
          </a:p>
        </p:txBody>
      </p:sp>
      <p:pic>
        <p:nvPicPr>
          <p:cNvPr id="5" name="Picture 4" descr="WhatsApp Image 2022-06-29 at 3.01.06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795020"/>
            <a:ext cx="5837555" cy="3283585"/>
          </a:xfrm>
          <a:prstGeom prst="rect">
            <a:avLst/>
          </a:prstGeom>
        </p:spPr>
      </p:pic>
      <p:pic>
        <p:nvPicPr>
          <p:cNvPr id="2" name="Picture 1" descr="WhatsApp Image 2022-06-29 at 3.01.02 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25" y="4068445"/>
            <a:ext cx="2125980" cy="2637790"/>
          </a:xfrm>
          <a:prstGeom prst="rect">
            <a:avLst/>
          </a:prstGeom>
        </p:spPr>
      </p:pic>
      <p:pic>
        <p:nvPicPr>
          <p:cNvPr id="3" name="Picture 2" descr="WhatsApp Image 2022-06-29 at 3.00.59 P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005" y="795020"/>
            <a:ext cx="2121535" cy="3283585"/>
          </a:xfrm>
          <a:prstGeom prst="rect">
            <a:avLst/>
          </a:prstGeom>
        </p:spPr>
      </p:pic>
      <p:pic>
        <p:nvPicPr>
          <p:cNvPr id="4" name="Picture 3" descr="WhatsApp Image 2022-06-29 at 4.39.37 P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450" y="4068445"/>
            <a:ext cx="5838190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</a:pPr>
            <a:r>
              <a:rPr lang="en-US"/>
              <a:t>Thank You</a:t>
            </a:r>
          </a:p>
        </p:txBody>
      </p:sp>
      <p:pic>
        <p:nvPicPr>
          <p:cNvPr id="182" name="Google Shape;182;p2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Objectives</a:t>
            </a:r>
            <a:endParaRPr b="1"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838200" y="2144600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Primary Objective</a:t>
            </a:r>
            <a:endParaRPr b="1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 understand the basics of product management in developing healthcare applications.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6172200" y="2144600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Secondary Objective</a:t>
            </a:r>
            <a:endParaRPr b="1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To undersatnd efficient adaptable strategies to meet the needs of end user.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3822"/>
            <a:ext cx="1940450" cy="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838200" y="781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Methodology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838200" y="1466850"/>
            <a:ext cx="10515600" cy="46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Study design- </a:t>
            </a:r>
            <a:r>
              <a:rPr lang="en-US"/>
              <a:t>Narrative retrospective review 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Setting- </a:t>
            </a:r>
            <a:r>
              <a:rPr lang="en-US"/>
              <a:t>Karkinos Healthcare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Study Tool- </a:t>
            </a:r>
            <a:r>
              <a:rPr lang="en-US"/>
              <a:t>PubMed search and google scholar search of relevant open access articles, Public blogs and unpublished articles by industry experts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Operational Definitions/Keywords- </a:t>
            </a:r>
            <a:r>
              <a:rPr lang="en-US"/>
              <a:t>Product management, Roadmap, software lifecycle, Agile, UI/UX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Duration of study- </a:t>
            </a:r>
            <a:r>
              <a:rPr lang="en-US"/>
              <a:t>2 months</a:t>
            </a: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3791268" y="-9969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sz="4400" b="1"/>
              <a:t>Introduction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35280" y="1485265"/>
            <a:ext cx="4649470" cy="381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 panose="020F0502020204030204" charset="0"/>
                <a:ea typeface="Times New Roman" panose="02020603050405020304"/>
                <a:cs typeface="Calibri" panose="020F0502020204030204" charset="0"/>
                <a:sym typeface="Times New Roman" panose="02020603050405020304"/>
              </a:rPr>
              <a:t>Product management: is an organizational function that guides every step of a product’s lifecycle -from development to positioning and pricing - by focusing on the product and its customers first and foremost.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400">
              <a:latin typeface="Calibri" panose="020F0502020204030204" charset="0"/>
              <a:ea typeface="Times New Roman" panose="02020603050405020304"/>
              <a:cs typeface="Calibri" panose="020F0502020204030204" charset="0"/>
              <a:sym typeface="Times New Roman" panose="02020603050405020304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990" y="44450"/>
            <a:ext cx="165608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4"/>
          <a:stretch>
            <a:fillRect/>
          </a:stretch>
        </p:blipFill>
        <p:spPr>
          <a:xfrm>
            <a:off x="4871720" y="1412875"/>
            <a:ext cx="7308215" cy="49733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35" y="4076700"/>
            <a:ext cx="4248150" cy="2621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839470" y="1885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What is a software product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67080" y="1607185"/>
            <a:ext cx="10515600" cy="484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Software is a component/subset of the Higher order thing known as Product</a:t>
            </a:r>
            <a:endParaRPr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Software products</a:t>
            </a:r>
            <a:r>
              <a: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can be a combination of systems, solutions, materials and services delivered.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Classification of softwares in general: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System Softwares- Operating Systems, System support and System development softwares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Application Softwares- General and Specific purpose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Engineering/Scientific Softwares- for drawing, modeling, data interpretaion, decision making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Embedded Softwares- embedded into hardware as a part of larger systems to control its various functions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Web applications-  type of application accessed over a network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Artificial Intelligence Softwares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Healthcare softwares: Standalone softwares- Appointment softwares, Health wearables using IOT, health chat bots, telemedicine, e prescription and online medication and health product delivery ; EHRs/EMRs encompassing all the standalone features with a vast array of more features etc.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10" y="-65405"/>
            <a:ext cx="10515600" cy="1325563"/>
          </a:xfrm>
        </p:spPr>
        <p:txBody>
          <a:bodyPr/>
          <a:lstStyle/>
          <a:p>
            <a:r>
              <a:rPr lang="en-US" altLang="en-GB"/>
              <a:t>Some Key Concepts to be understood: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97430"/>
            <a:ext cx="10515600" cy="3265805"/>
          </a:xfrm>
        </p:spPr>
        <p:txBody>
          <a:bodyPr>
            <a:noAutofit/>
          </a:bodyPr>
          <a:lstStyle/>
          <a:p>
            <a:r>
              <a:rPr lang="en-US" altLang="en-GB" sz="2400"/>
              <a:t>Product requirement Documents (PRDs)</a:t>
            </a:r>
          </a:p>
          <a:p>
            <a:r>
              <a:rPr lang="en-US" altLang="en-GB" sz="2400"/>
              <a:t>Wireframes</a:t>
            </a:r>
          </a:p>
          <a:p>
            <a:r>
              <a:rPr lang="en-US" altLang="en-GB" sz="2400"/>
              <a:t>User Experience (UX)</a:t>
            </a:r>
          </a:p>
          <a:p>
            <a:r>
              <a:rPr lang="en-US" altLang="en-GB" sz="2400"/>
              <a:t>User Interface (UI)</a:t>
            </a:r>
          </a:p>
          <a:p>
            <a:r>
              <a:rPr lang="en-US" altLang="en-GB" sz="2400"/>
              <a:t>Tech/Solutions Stack (Frontend and Backend)</a:t>
            </a:r>
          </a:p>
          <a:p>
            <a:r>
              <a:rPr lang="en-US" altLang="en-GB" sz="2400"/>
              <a:t>Database</a:t>
            </a:r>
          </a:p>
          <a:p>
            <a:r>
              <a:rPr lang="en-US" altLang="en-GB" sz="2400"/>
              <a:t>Minimum Viable Product (MVP)</a:t>
            </a:r>
          </a:p>
          <a:p>
            <a:r>
              <a:rPr lang="en-US" altLang="en-GB" sz="2400"/>
              <a:t>Application Programming Interface (API)</a:t>
            </a:r>
          </a:p>
          <a:p>
            <a:r>
              <a:rPr lang="en-US" altLang="en-GB" sz="2400"/>
              <a:t>Interoperability</a:t>
            </a:r>
          </a:p>
          <a:p>
            <a:pPr marL="114300" indent="0">
              <a:buNone/>
            </a:pPr>
            <a:endParaRPr lang="en-US" altLang="en-GB" sz="2400"/>
          </a:p>
          <a:p>
            <a:pPr marL="114300" indent="0">
              <a:buNone/>
            </a:pPr>
            <a:endParaRPr lang="en-US" altLang="en-GB" sz="2400"/>
          </a:p>
          <a:p>
            <a:pPr marL="114300" indent="0">
              <a:buNone/>
            </a:pPr>
            <a:endParaRPr lang="en-US" altLang="en-GB" sz="1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90" y="1125855"/>
            <a:ext cx="9144000" cy="1219835"/>
          </a:xfrm>
          <a:prstGeom prst="rect">
            <a:avLst/>
          </a:prstGeom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60050" y="6093460"/>
            <a:ext cx="1567180" cy="7035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4166235" y="1791970"/>
            <a:ext cx="1393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/>
              <a:t>Literall the UI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456045" y="1791970"/>
            <a:ext cx="1351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/>
              <a:t>The Brain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51815" y="1162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b="1"/>
              <a:t>Software Development Lifecycle (SDLC)</a:t>
            </a:r>
          </a:p>
        </p:txBody>
      </p:sp>
      <p:pic>
        <p:nvPicPr>
          <p:cNvPr id="3" name="Picture 2" descr="Software development cyc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20" y="1700530"/>
            <a:ext cx="8138160" cy="27813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1815" y="1556385"/>
            <a:ext cx="3335020" cy="4090035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altLang="en-GB" sz="2000"/>
              <a:t>Crucial for Product Manager and team to understand the basics of SDLC</a:t>
            </a:r>
          </a:p>
          <a:p>
            <a:pPr marL="114300" indent="0">
              <a:buNone/>
            </a:pPr>
            <a:r>
              <a:rPr lang="en-US" altLang="en-GB" sz="2000"/>
              <a:t>Software lifecycle phases:</a:t>
            </a:r>
          </a:p>
          <a:p>
            <a:pPr marL="114300" indent="0">
              <a:buNone/>
            </a:pPr>
            <a:r>
              <a:rPr lang="en-US" altLang="en-GB" sz="2000"/>
              <a:t>● Requirements analysis </a:t>
            </a:r>
          </a:p>
          <a:p>
            <a:pPr marL="114300" indent="0">
              <a:buNone/>
            </a:pPr>
            <a:r>
              <a:rPr lang="en-US" altLang="en-GB" sz="2000"/>
              <a:t>● Software Design </a:t>
            </a:r>
          </a:p>
          <a:p>
            <a:pPr marL="114300" indent="0">
              <a:buNone/>
            </a:pPr>
            <a:r>
              <a:rPr lang="en-US" altLang="en-GB" sz="2000"/>
              <a:t>● Software Development </a:t>
            </a:r>
          </a:p>
          <a:p>
            <a:pPr marL="114300" indent="0">
              <a:buNone/>
            </a:pPr>
            <a:r>
              <a:rPr lang="en-US" altLang="en-GB" sz="2000"/>
              <a:t>● Testing</a:t>
            </a:r>
          </a:p>
          <a:p>
            <a:pPr marL="114300" indent="0">
              <a:buNone/>
            </a:pPr>
            <a:r>
              <a:rPr lang="en-US" altLang="en-GB" sz="2000"/>
              <a:t>● Deployment</a:t>
            </a:r>
          </a:p>
          <a:p>
            <a:pPr marL="114300" indent="0">
              <a:buNone/>
            </a:pPr>
            <a:r>
              <a:rPr lang="en-US" altLang="en-GB" sz="2000"/>
              <a:t>● Maintenance</a:t>
            </a:r>
          </a:p>
          <a:p>
            <a:endParaRPr lang="en-US" altLang="en-GB" sz="2000"/>
          </a:p>
        </p:txBody>
      </p:sp>
      <p:sp>
        <p:nvSpPr>
          <p:cNvPr id="7" name="Text Box 7"/>
          <p:cNvSpPr txBox="1"/>
          <p:nvPr/>
        </p:nvSpPr>
        <p:spPr>
          <a:xfrm>
            <a:off x="4118610" y="4481830"/>
            <a:ext cx="7917815" cy="55308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Figure 1.Stages of Software Development Lifecycle (SDLC) governed by various members Healthcare IT Team</a:t>
            </a:r>
          </a:p>
          <a:p>
            <a:r>
              <a:rPr lang="en-US" altLang="zh-CN" sz="1050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rPr>
              <a:t>Image Source: </a:t>
            </a:r>
            <a:r>
              <a:rPr lang="en-US" altLang="zh-CN" sz="1050" u="sng" kern="100">
                <a:solidFill>
                  <a:srgbClr val="0000FF"/>
                </a:solidFill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  <a:hlinkClick r:id="rId4"/>
              </a:rPr>
              <a:t>https://brocoders.com/blog/agile-software-development-life-cycle/</a:t>
            </a:r>
            <a:endParaRPr lang="en-US" altLang="zh-CN" sz="1050" kern="100">
              <a:latin typeface="Calibri" panose="020F0502020204030204"/>
              <a:ea typeface="SimSun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624820" y="6075680"/>
            <a:ext cx="1567180" cy="7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8255" y="4986655"/>
            <a:ext cx="2524125" cy="66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GB" sz="2000" b="1"/>
              <a:t>Bug Report</a:t>
            </a:r>
            <a:r>
              <a:rPr lang="en-US" altLang="en-GB" sz="2000"/>
              <a:t>/</a:t>
            </a:r>
            <a:r>
              <a:rPr lang="en-US" altLang="en-GB" sz="2000" b="1"/>
              <a:t>Feature Request</a:t>
            </a:r>
            <a:r>
              <a:rPr lang="en-US" altLang="en-GB" sz="2000"/>
              <a:t>/</a:t>
            </a:r>
            <a:r>
              <a:rPr lang="en-US" altLang="en-GB" sz="2000" b="1"/>
              <a:t>Environment change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84070" y="677545"/>
            <a:ext cx="7174409" cy="4230692"/>
            <a:chOff x="8917" y="2598"/>
            <a:chExt cx="8819" cy="5183"/>
          </a:xfrm>
        </p:grpSpPr>
        <p:grpSp>
          <p:nvGrpSpPr>
            <p:cNvPr id="10" name="Group 9"/>
            <p:cNvGrpSpPr/>
            <p:nvPr/>
          </p:nvGrpSpPr>
          <p:grpSpPr>
            <a:xfrm>
              <a:off x="8917" y="2598"/>
              <a:ext cx="8819" cy="5183"/>
              <a:chOff x="8917" y="2598"/>
              <a:chExt cx="8819" cy="5183"/>
            </a:xfrm>
          </p:grpSpPr>
          <p:pic>
            <p:nvPicPr>
              <p:cNvPr id="5" name="Picture 4" descr="Team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17" y="4237"/>
                <a:ext cx="4409" cy="2326"/>
              </a:xfrm>
              <a:prstGeom prst="rect">
                <a:avLst/>
              </a:prstGeom>
            </p:spPr>
          </p:pic>
          <p:pic>
            <p:nvPicPr>
              <p:cNvPr id="7" name="Picture 6" descr="Application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41" y="3143"/>
                <a:ext cx="2640" cy="1201"/>
              </a:xfrm>
              <a:prstGeom prst="rect">
                <a:avLst/>
              </a:prstGeom>
            </p:spPr>
          </p:pic>
          <p:pic>
            <p:nvPicPr>
              <p:cNvPr id="8" name="Picture 7" descr="Feature request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" y="6659"/>
                <a:ext cx="2400" cy="1122"/>
              </a:xfrm>
              <a:prstGeom prst="rect">
                <a:avLst/>
              </a:prstGeom>
            </p:spPr>
          </p:pic>
          <p:pic>
            <p:nvPicPr>
              <p:cNvPr id="9" name="Picture 8" descr="cached_FILL0_wght400_GRAD0_opsz48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425" y="4665"/>
                <a:ext cx="1470" cy="1470"/>
              </a:xfrm>
              <a:prstGeom prst="rect">
                <a:avLst/>
              </a:prstGeom>
            </p:spPr>
          </p:pic>
          <p:pic>
            <p:nvPicPr>
              <p:cNvPr id="11" name="Picture 10" descr="earth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621" y="4402"/>
                <a:ext cx="2083" cy="2065"/>
              </a:xfrm>
              <a:prstGeom prst="rect">
                <a:avLst/>
              </a:prstGeom>
            </p:spPr>
          </p:pic>
          <p:sp>
            <p:nvSpPr>
              <p:cNvPr id="12" name="Content Placeholder 2"/>
              <p:cNvSpPr>
                <a:spLocks noGrp="1"/>
              </p:cNvSpPr>
              <p:nvPr/>
            </p:nvSpPr>
            <p:spPr>
              <a:xfrm>
                <a:off x="10048" y="6467"/>
                <a:ext cx="2147" cy="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b="1"/>
                  <a:t>Product team</a:t>
                </a:r>
              </a:p>
            </p:txBody>
          </p:sp>
          <p:sp>
            <p:nvSpPr>
              <p:cNvPr id="13" name="Content Placeholder 2"/>
              <p:cNvSpPr>
                <a:spLocks noGrp="1"/>
              </p:cNvSpPr>
              <p:nvPr/>
            </p:nvSpPr>
            <p:spPr>
              <a:xfrm>
                <a:off x="15589" y="6467"/>
                <a:ext cx="2147" cy="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sz="2000" b="1"/>
                  <a:t>Users</a:t>
                </a:r>
              </a:p>
            </p:txBody>
          </p:sp>
          <p:sp>
            <p:nvSpPr>
              <p:cNvPr id="14" name="Content Placeholder 2"/>
              <p:cNvSpPr>
                <a:spLocks noGrp="1"/>
              </p:cNvSpPr>
              <p:nvPr/>
            </p:nvSpPr>
            <p:spPr>
              <a:xfrm>
                <a:off x="12963" y="2598"/>
                <a:ext cx="2147" cy="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en-GB" b="1"/>
                  <a:t>Application</a:t>
                </a:r>
              </a:p>
            </p:txBody>
          </p:sp>
        </p:grpSp>
      </p:grpSp>
      <p:sp>
        <p:nvSpPr>
          <p:cNvPr id="16" name="Text Box 15"/>
          <p:cNvSpPr txBox="1"/>
          <p:nvPr/>
        </p:nvSpPr>
        <p:spPr>
          <a:xfrm>
            <a:off x="1456690" y="6165215"/>
            <a:ext cx="9846945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GB" b="1"/>
              <a:t>Figure 2: Lifecycle of software is a never ending phase with constant maintainence, quality control and assurance</a:t>
            </a: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46990" y="71755"/>
            <a:ext cx="1567180" cy="677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1253</Words>
  <Application>Microsoft Office PowerPoint</Application>
  <PresentationFormat>Widescreen</PresentationFormat>
  <Paragraphs>171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1_Office Theme</vt:lpstr>
      <vt:lpstr>Efficient Product Management For Developing Robust Healthcare Softwares    Karkinos Healthcare Pvt. Ltd.</vt:lpstr>
      <vt:lpstr>Screenshot of Approval</vt:lpstr>
      <vt:lpstr>Objectives</vt:lpstr>
      <vt:lpstr>Methodology</vt:lpstr>
      <vt:lpstr>Introduction</vt:lpstr>
      <vt:lpstr>What is a software product</vt:lpstr>
      <vt:lpstr>Some Key Concepts to be understood:</vt:lpstr>
      <vt:lpstr>Software Development Lifecycle (SDLC)</vt:lpstr>
      <vt:lpstr>PowerPoint Presentation</vt:lpstr>
      <vt:lpstr>Software Lifecycle management models</vt:lpstr>
      <vt:lpstr>PowerPoint Presentation</vt:lpstr>
      <vt:lpstr>PowerPoint Presentation</vt:lpstr>
      <vt:lpstr>PowerPoint Presentation</vt:lpstr>
      <vt:lpstr>Some Classic Mistakes</vt:lpstr>
      <vt:lpstr>Limitations of Study </vt:lpstr>
      <vt:lpstr>Conclusion</vt:lpstr>
      <vt:lpstr>References</vt:lpstr>
      <vt:lpstr>POSTER TEAM KARKINOS EFFICIENT PRODUCT MANAGEMENT FOR DEVELOPING ROBUST HEALTHCARE SOFTWARES</vt:lpstr>
      <vt:lpstr>Internship Experiences</vt:lpstr>
      <vt:lpstr>Suggestions Given to Organization </vt:lpstr>
      <vt:lpstr>Pictorial Journey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Product Management For Developing Robust Healthcare Softwares    Karkinos Healthcare Pvt. Ltd.</dc:title>
  <dc:creator/>
  <cp:lastModifiedBy>Meenakshi Sharma</cp:lastModifiedBy>
  <cp:revision>9</cp:revision>
  <dcterms:created xsi:type="dcterms:W3CDTF">2022-06-29T08:54:00Z</dcterms:created>
  <dcterms:modified xsi:type="dcterms:W3CDTF">2022-12-06T05:49:06Z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C2DA8D554E0A48B99FC594A818D196A9</vt:lpwstr>
  </property>
  <property fmtid="{D5CDD505-2E9C-101B-9397-08002B2CF9AE}" pid="3" name="KSOProductBuildVer">
    <vt:lpwstr>2057-11.2.0.11156</vt:lpwstr>
  </property>
</Properties>
</file>