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83" r:id="rId5"/>
    <p:sldId id="257" r:id="rId6"/>
    <p:sldId id="285" r:id="rId7"/>
    <p:sldId id="284" r:id="rId8"/>
    <p:sldId id="286" r:id="rId9"/>
    <p:sldId id="266" r:id="rId10"/>
    <p:sldId id="258" r:id="rId11"/>
    <p:sldId id="322" r:id="rId12"/>
    <p:sldId id="320" r:id="rId13"/>
    <p:sldId id="259" r:id="rId14"/>
    <p:sldId id="303" r:id="rId15"/>
    <p:sldId id="261" r:id="rId16"/>
    <p:sldId id="304" r:id="rId17"/>
    <p:sldId id="262" r:id="rId18"/>
    <p:sldId id="263" r:id="rId19"/>
    <p:sldId id="276" r:id="rId20"/>
    <p:sldId id="264" r:id="rId21"/>
    <p:sldId id="265" r:id="rId22"/>
    <p:sldId id="277" r:id="rId23"/>
    <p:sldId id="301" r:id="rId24"/>
    <p:sldId id="302" r:id="rId25"/>
    <p:sldId id="317" r:id="rId26"/>
    <p:sldId id="305" r:id="rId27"/>
    <p:sldId id="33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6DC"/>
    <a:srgbClr val="A6A6A6"/>
    <a:srgbClr val="994559"/>
    <a:srgbClr val="E1D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gupta\OneDrive\Documents\IIHMR\FORTIS\Fall%20Risk%20Audit%20Tool.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gupta\OneDrive\Documents\IIHMR\FORTIS\Fall%20Risk%20Audit%20Tool.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gupta\OneDrive\Documents\IIHMR\FORTIS\Fall%20Risk%20Audit%20Tool.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gupta\OneDrive\Documents\IIHMR\FORTIS\Fall%20Risk%20Audit%20Tool.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gupta\OneDrive\Documents\IIHMR\FORTIS\Fall%20Risk%20Audit%20Tool.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gupta\OneDrive\Documents\IIHMR\FORTIS\Fall%20Risk%20Audit%20Tool.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gupta\OneDrive\Documents\IIHMR\FORTIS\Fall%20Risk%20Audit%20Tool.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gupta\OneDrive\Documents\IIHMR\FORTIS\OPD(FALL)%20AUDIT%20TOOL.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gupta\OneDrive\Documents\IIHMR\FORTIS\OPD(FALL)%20AUDIT%20TOOL.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gupta\OneDrive\Documents\IIHMR\FORTIS\Fall%20Risk%20Audit%20T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14CD68"/>
                </a:gs>
                <a:gs pos="98000">
                  <a:srgbClr val="035C7D"/>
                </a:gs>
              </a:gsLst>
              <a:lin ang="5400000" scaled="0"/>
            </a:gradFill>
            <a:ln>
              <a:noFill/>
            </a:ln>
            <a:effectLst>
              <a:outerShdw blurRad="57150" dist="19050" dir="5400000" algn="ctr" rotWithShape="0">
                <a:srgbClr val="000000">
                  <a:alpha val="63000"/>
                </a:srgbClr>
              </a:outerShdw>
            </a:effectLst>
          </c:spPr>
          <c:invertIfNegative val="0"/>
          <c:dPt>
            <c:idx val="2"/>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9"/>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0"/>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Tool.xlsx]GRAPHS'!$A$32:$A$50</c:f>
              <c:strCache>
                <c:ptCount val="19"/>
                <c:pt idx="1">
                  <c:v>Admission on assessment is completed &amp; documented </c:v>
                </c:pt>
                <c:pt idx="2">
                  <c:v>Daily assessment is completed &amp; documented</c:v>
                </c:pt>
                <c:pt idx="3">
                  <c:v>Fall education/counselling signed </c:v>
                </c:pt>
                <c:pt idx="4">
                  <c:v>Individualized Plan of Care </c:v>
                </c:pt>
                <c:pt idx="5">
                  <c:v>Patient identified as a high risk </c:v>
                </c:pt>
                <c:pt idx="6">
                  <c:v>Most recent nurse assessed fall risk score </c:v>
                </c:pt>
                <c:pt idx="7">
                  <c:v>As per Your observation</c:v>
                </c:pt>
                <c:pt idx="8">
                  <c:v>BEDSIDE OBSERVATION:</c:v>
                </c:pt>
                <c:pt idx="9">
                  <c:v>Patient safety signages  </c:v>
                </c:pt>
                <c:pt idx="10">
                  <c:v>Bed position low </c:v>
                </c:pt>
                <c:pt idx="11">
                  <c:v>Side rails </c:v>
                </c:pt>
                <c:pt idx="12">
                  <c:v>Call bell in reach &amp; room safe/free of clutter (chairs, tables, etc..)</c:v>
                </c:pt>
                <c:pt idx="13">
                  <c:v>Patient/attendant oriented to room</c:v>
                </c:pt>
                <c:pt idx="14">
                  <c:v>Other interventions as appropriate (as per Plan of Care)</c:v>
                </c:pt>
                <c:pt idx="16">
                  <c:v>                 Staff  Awareness</c:v>
                </c:pt>
                <c:pt idx="18">
                  <c:v>             Patient  Awareness</c:v>
                </c:pt>
              </c:strCache>
            </c:strRef>
          </c:cat>
          <c:val>
            <c:numRef>
              <c:f>'[Fall Risk Audit Tool.xlsx]GRAPHS'!$B$32:$B$50</c:f>
              <c:numCache>
                <c:formatCode>General</c:formatCode>
                <c:ptCount val="19"/>
                <c:pt idx="1" c:formatCode="0%">
                  <c:v>0.775</c:v>
                </c:pt>
                <c:pt idx="2" c:formatCode="0%">
                  <c:v>0.628571428571429</c:v>
                </c:pt>
                <c:pt idx="3" c:formatCode="0%">
                  <c:v>0.171428571428571</c:v>
                </c:pt>
                <c:pt idx="4" c:formatCode="0%">
                  <c:v>0.45</c:v>
                </c:pt>
                <c:pt idx="5" c:formatCode="0%">
                  <c:v>0.975</c:v>
                </c:pt>
                <c:pt idx="6" c:formatCode="0%">
                  <c:v>0.825</c:v>
                </c:pt>
                <c:pt idx="7" c:formatCode="0%">
                  <c:v>1</c:v>
                </c:pt>
                <c:pt idx="9" c:formatCode="0%">
                  <c:v>0.371428571428571</c:v>
                </c:pt>
                <c:pt idx="10" c:formatCode="0%">
                  <c:v>0.4</c:v>
                </c:pt>
                <c:pt idx="11" c:formatCode="0%">
                  <c:v>0.8</c:v>
                </c:pt>
                <c:pt idx="12" c:formatCode="0%">
                  <c:v>1</c:v>
                </c:pt>
                <c:pt idx="13" c:formatCode="0%">
                  <c:v>0.942857142857143</c:v>
                </c:pt>
                <c:pt idx="14" c:formatCode="0%">
                  <c:v>0.694444444444444</c:v>
                </c:pt>
                <c:pt idx="16" c:formatCode="0%">
                  <c:v>0.971428571428571</c:v>
                </c:pt>
                <c:pt idx="18" c:formatCode="0%">
                  <c:v>0.827586206896552</c:v>
                </c:pt>
              </c:numCache>
            </c:numRef>
          </c:val>
        </c:ser>
        <c:dLbls>
          <c:showLegendKey val="0"/>
          <c:showVal val="0"/>
          <c:showCatName val="0"/>
          <c:showSerName val="0"/>
          <c:showPercent val="0"/>
          <c:showBubbleSize val="0"/>
        </c:dLbls>
        <c:gapWidth val="150"/>
        <c:overlap val="-25"/>
        <c:axId val="409415666"/>
        <c:axId val="315321311"/>
      </c:barChart>
      <c:catAx>
        <c:axId val="40941566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15321311"/>
        <c:crosses val="autoZero"/>
        <c:auto val="1"/>
        <c:lblAlgn val="ctr"/>
        <c:lblOffset val="100"/>
        <c:noMultiLvlLbl val="0"/>
      </c:catAx>
      <c:valAx>
        <c:axId val="315321311"/>
        <c:scaling>
          <c:orientation val="minMax"/>
        </c:scaling>
        <c:delete val="1"/>
        <c:axPos val="l"/>
        <c:title>
          <c:tx>
            <c:rich>
              <a:bodyPr rot="-5400000" spcFirstLastPara="0" vertOverflow="ellipsis" vert="horz" wrap="square" anchor="ctr" anchorCtr="1"/>
              <a:lstStyle/>
              <a:p>
                <a:pPr defTabSz="914400">
                  <a:defRPr lang="en-US" sz="900" b="0" i="0" u="none" strike="noStrike" kern="1200" baseline="0">
                    <a:solidFill>
                      <a:schemeClr val="tx1">
                        <a:lumMod val="65000"/>
                        <a:lumOff val="35000"/>
                      </a:schemeClr>
                    </a:solidFill>
                    <a:latin typeface="+mn-lt"/>
                    <a:ea typeface="+mn-ea"/>
                    <a:cs typeface="+mn-cs"/>
                  </a:defRPr>
                </a:pPr>
                <a:r>
                  <a:rPr lang="en-IN" altLang="en-US"/>
                  <a:t> </a:t>
                </a:r>
                <a:endParaRPr lang="en-IN" altLang="en-US"/>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0941566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800" b="1" i="0" u="none" strike="noStrike" kern="1200" cap="all" spc="150" baseline="0">
              <a:solidFill>
                <a:schemeClr val="tx1">
                  <a:lumMod val="50000"/>
                  <a:lumOff val="50000"/>
                </a:schemeClr>
              </a:solidFill>
              <a:latin typeface="+mn-lt"/>
              <a:ea typeface="+mn-ea"/>
              <a:cs typeface="+mn-cs"/>
            </a:defRPr>
          </a:pPr>
        </a:p>
      </c:txPr>
    </c:title>
    <c:autoTitleDeleted val="0"/>
    <c:plotArea>
      <c:layout/>
      <c:barChart>
        <c:barDir val="col"/>
        <c:grouping val="clustered"/>
        <c:varyColors val="0"/>
        <c:ser>
          <c:idx val="0"/>
          <c:order val="0"/>
          <c:tx>
            <c:strRef>
              <c:f>'[Fall Risk Audit Tool.xlsx]GRAPHS'!$A$26</c:f>
              <c:strCache>
                <c:ptCount val="1"/>
                <c:pt idx="0">
                  <c:v>Patient educated about the risk</c:v>
                </c:pt>
              </c:strCache>
            </c:strRef>
          </c:tx>
          <c:spPr>
            <a:pattFill prst="narHorz">
              <a:fgClr>
                <a:schemeClr val="bg2">
                  <a:lumMod val="25000"/>
                </a:schemeClr>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a:solidFill>
                        <a:schemeClr val="tx1">
                          <a:lumMod val="35000"/>
                          <a:lumOff val="65000"/>
                        </a:schemeClr>
                      </a:solidFill>
                    </a:ln>
                    <a:effectLst/>
                  </c:spPr>
                </c15:leaderLines>
              </c:ext>
            </c:extLst>
          </c:dLbls>
          <c:cat>
            <c:strRef>
              <c:f>'[Fall Risk Audit Tool.xlsx]GRAPHS'!$B$25:$L$25</c:f>
              <c:strCache>
                <c:ptCount val="11"/>
                <c:pt idx="0" c:formatCode="0%">
                  <c:v>All departments</c:v>
                </c:pt>
                <c:pt idx="2" c:formatCode="0%">
                  <c:v>Nightangle Ward</c:v>
                </c:pt>
                <c:pt idx="4" c:formatCode="0%">
                  <c:v>Third floor</c:v>
                </c:pt>
                <c:pt idx="6" c:formatCode="0%">
                  <c:v>Forth floor</c:v>
                </c:pt>
                <c:pt idx="8" c:formatCode="0%">
                  <c:v>Chemotherapy</c:v>
                </c:pt>
                <c:pt idx="10">
                  <c:v>Emergency</c:v>
                </c:pt>
              </c:strCache>
            </c:strRef>
          </c:cat>
          <c:val>
            <c:numRef>
              <c:f>'[Fall Risk Audit Tool.xlsx]GRAPHS'!$B$26:$L$26</c:f>
              <c:numCache>
                <c:formatCode>0%</c:formatCode>
                <c:ptCount val="11"/>
                <c:pt idx="0">
                  <c:v>0.827586206896552</c:v>
                </c:pt>
                <c:pt idx="2">
                  <c:v>0.5</c:v>
                </c:pt>
                <c:pt idx="4">
                  <c:v>0.8</c:v>
                </c:pt>
                <c:pt idx="6">
                  <c:v>0.833333333333333</c:v>
                </c:pt>
                <c:pt idx="8">
                  <c:v>1</c:v>
                </c:pt>
                <c:pt idx="10">
                  <c:v>1</c:v>
                </c:pt>
              </c:numCache>
            </c:numRef>
          </c:val>
        </c:ser>
        <c:dLbls>
          <c:showLegendKey val="0"/>
          <c:showVal val="1"/>
          <c:showCatName val="0"/>
          <c:showSerName val="0"/>
          <c:showPercent val="0"/>
          <c:showBubbleSize val="0"/>
        </c:dLbls>
        <c:gapWidth val="164"/>
        <c:overlap val="-22"/>
        <c:axId val="511385858"/>
        <c:axId val="142454325"/>
      </c:barChart>
      <c:catAx>
        <c:axId val="511385858"/>
        <c:scaling>
          <c:orientation val="minMax"/>
        </c:scaling>
        <c:delete val="0"/>
        <c:axPos val="b"/>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42454325"/>
        <c:crosses val="autoZero"/>
        <c:auto val="1"/>
        <c:lblAlgn val="ctr"/>
        <c:lblOffset val="100"/>
        <c:noMultiLvlLbl val="0"/>
      </c:catAx>
      <c:valAx>
        <c:axId val="142454325"/>
        <c:scaling>
          <c:orientation val="minMax"/>
          <c:max val="1"/>
        </c:scaling>
        <c:delete val="0"/>
        <c:axPos val="l"/>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1385858"/>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5"/>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9"/>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0"/>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5"/>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7"/>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dLbl>
              <c:idx val="2"/>
              <c:layout/>
              <c:numFmt formatCode="General" sourceLinked="1"/>
              <c:spPr>
                <a:gradFill>
                  <a:gsLst>
                    <a:gs pos="100000">
                      <a:srgbClr val="FE4444"/>
                    </a:gs>
                    <a:gs pos="100000">
                      <a:srgbClr val="832B2B"/>
                    </a:gs>
                  </a:gsLst>
                  <a:lin ang="5400000" scaled="0"/>
                </a:grad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8"/>
              <c:layout/>
              <c:numFmt formatCode="General" sourceLinked="1"/>
              <c:spPr>
                <a:gradFill>
                  <a:gsLst>
                    <a:gs pos="0">
                      <a:srgbClr val="FE4444"/>
                    </a:gs>
                    <a:gs pos="100000">
                      <a:srgbClr val="832B2B"/>
                    </a:gs>
                  </a:gsLst>
                  <a:lin ang="5400000" scaled="0"/>
                </a:grad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Tool.xlsx]GRAPHS'!$A$33:$A$50</c:f>
              <c:strCache>
                <c:ptCount val="18"/>
                <c:pt idx="0">
                  <c:v>Admission on assessment is completed &amp; documented </c:v>
                </c:pt>
                <c:pt idx="1">
                  <c:v>Daily assessment is completed &amp; documented</c:v>
                </c:pt>
                <c:pt idx="2">
                  <c:v>Fall education/counselling signed </c:v>
                </c:pt>
                <c:pt idx="3">
                  <c:v>Individualized Plan of Care </c:v>
                </c:pt>
                <c:pt idx="4">
                  <c:v>Patient identified as a high risk </c:v>
                </c:pt>
                <c:pt idx="5">
                  <c:v>Most recent nurse assessed fall risk score </c:v>
                </c:pt>
                <c:pt idx="6">
                  <c:v>As per Your observation</c:v>
                </c:pt>
                <c:pt idx="7">
                  <c:v>BEDSIDE OBSERVATION:</c:v>
                </c:pt>
                <c:pt idx="8">
                  <c:v>Patient safety signages  </c:v>
                </c:pt>
                <c:pt idx="9">
                  <c:v>Bed position low </c:v>
                </c:pt>
                <c:pt idx="10">
                  <c:v>Side rails </c:v>
                </c:pt>
                <c:pt idx="11">
                  <c:v>Call bell in reach &amp; room safe/free of clutter (chairs, tables, etc..)</c:v>
                </c:pt>
                <c:pt idx="12">
                  <c:v>Patient/attendant oriented to room</c:v>
                </c:pt>
                <c:pt idx="13">
                  <c:v>Other interventions as appropriate (as per Plan of Care)</c:v>
                </c:pt>
                <c:pt idx="15">
                  <c:v>                 Staff  Awareness</c:v>
                </c:pt>
                <c:pt idx="17">
                  <c:v>             Patient  Awareness</c:v>
                </c:pt>
              </c:strCache>
            </c:strRef>
          </c:cat>
          <c:val>
            <c:numRef>
              <c:f>'[Fall Risk Audit Tool.xlsx]GRAPHS'!$B$33:$B$50</c:f>
              <c:numCache>
                <c:formatCode>0%</c:formatCode>
                <c:ptCount val="18"/>
                <c:pt idx="0">
                  <c:v>0.666666666666667</c:v>
                </c:pt>
                <c:pt idx="1">
                  <c:v>0.666666666666667</c:v>
                </c:pt>
                <c:pt idx="2">
                  <c:v>0</c:v>
                </c:pt>
                <c:pt idx="3">
                  <c:v>0.666666666666667</c:v>
                </c:pt>
                <c:pt idx="4">
                  <c:v>1</c:v>
                </c:pt>
                <c:pt idx="5">
                  <c:v>0.333333333333333</c:v>
                </c:pt>
                <c:pt idx="6">
                  <c:v>1</c:v>
                </c:pt>
                <c:pt idx="8">
                  <c:v>0</c:v>
                </c:pt>
                <c:pt idx="9">
                  <c:v>0.333333333333333</c:v>
                </c:pt>
                <c:pt idx="10">
                  <c:v>0.666666666666667</c:v>
                </c:pt>
                <c:pt idx="11">
                  <c:v>1</c:v>
                </c:pt>
                <c:pt idx="12">
                  <c:v>1</c:v>
                </c:pt>
                <c:pt idx="13">
                  <c:v>0.666666666666667</c:v>
                </c:pt>
                <c:pt idx="15">
                  <c:v>0.666666666666667</c:v>
                </c:pt>
                <c:pt idx="17">
                  <c:v>0.5</c:v>
                </c:pt>
              </c:numCache>
            </c:numRef>
          </c:val>
        </c:ser>
        <c:dLbls>
          <c:showLegendKey val="0"/>
          <c:showVal val="1"/>
          <c:showCatName val="0"/>
          <c:showSerName val="0"/>
          <c:showPercent val="0"/>
          <c:showBubbleSize val="0"/>
        </c:dLbls>
        <c:gapWidth val="100"/>
        <c:overlap val="-24"/>
        <c:axId val="673152803"/>
        <c:axId val="742149929"/>
      </c:barChart>
      <c:catAx>
        <c:axId val="673152803"/>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42149929"/>
        <c:crosses val="autoZero"/>
        <c:auto val="1"/>
        <c:lblAlgn val="ctr"/>
        <c:lblOffset val="100"/>
        <c:noMultiLvlLbl val="0"/>
      </c:catAx>
      <c:valAx>
        <c:axId val="74214992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73152803"/>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2"/>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9"/>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3"/>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Tool.xlsx]GRAPHS'!$A$33:$A$50</c:f>
              <c:strCache>
                <c:ptCount val="18"/>
                <c:pt idx="0">
                  <c:v>Admissionon assessment is completed &amp; documented </c:v>
                </c:pt>
                <c:pt idx="1">
                  <c:v>Daily assessment is complete and documented</c:v>
                </c:pt>
                <c:pt idx="2">
                  <c:v>Fall education signed by patient/attendant</c:v>
                </c:pt>
                <c:pt idx="3">
                  <c:v>Individualized Plan of Care</c:v>
                </c:pt>
                <c:pt idx="4">
                  <c:v>Patient identified as a high risk to fall</c:v>
                </c:pt>
                <c:pt idx="5">
                  <c:v>Most recent nurse assessed fall risk score </c:v>
                </c:pt>
                <c:pt idx="6">
                  <c:v>As per Your observation</c:v>
                </c:pt>
                <c:pt idx="7">
                  <c:v>BEDSIDE OBSERVATION:</c:v>
                </c:pt>
                <c:pt idx="8">
                  <c:v>Patient safety signages applied or not </c:v>
                </c:pt>
                <c:pt idx="9">
                  <c:v>Bed in the low position </c:v>
                </c:pt>
                <c:pt idx="10">
                  <c:v>Side rails as indicated</c:v>
                </c:pt>
                <c:pt idx="11">
                  <c:v>Call bell in reach &amp; room safe/free of clutter</c:v>
                </c:pt>
                <c:pt idx="12">
                  <c:v>Has patient/attendant been oriented to room</c:v>
                </c:pt>
                <c:pt idx="13">
                  <c:v>Other interventions as appropriate (as per Plan of Care)</c:v>
                </c:pt>
                <c:pt idx="15">
                  <c:v>                 Staff interview</c:v>
                </c:pt>
                <c:pt idx="17">
                  <c:v>             Patient Awareness</c:v>
                </c:pt>
              </c:strCache>
            </c:strRef>
          </c:cat>
          <c:val>
            <c:numRef>
              <c:f>'[Fall Risk Audit Tool.xlsx]GRAPHS'!$B$33:$B$50</c:f>
              <c:numCache>
                <c:formatCode>0%</c:formatCode>
                <c:ptCount val="18"/>
                <c:pt idx="0">
                  <c:v>0.714285714285714</c:v>
                </c:pt>
                <c:pt idx="1">
                  <c:v>0.714285714285714</c:v>
                </c:pt>
                <c:pt idx="2">
                  <c:v>0.214285714285714</c:v>
                </c:pt>
                <c:pt idx="3">
                  <c:v>0.285714285714286</c:v>
                </c:pt>
                <c:pt idx="4">
                  <c:v>1</c:v>
                </c:pt>
                <c:pt idx="5">
                  <c:v>0.785714285714286</c:v>
                </c:pt>
                <c:pt idx="6">
                  <c:v>1</c:v>
                </c:pt>
                <c:pt idx="8">
                  <c:v>0.714285714285714</c:v>
                </c:pt>
                <c:pt idx="9">
                  <c:v>0.5</c:v>
                </c:pt>
                <c:pt idx="10">
                  <c:v>0.785714285714286</c:v>
                </c:pt>
                <c:pt idx="11">
                  <c:v>1</c:v>
                </c:pt>
                <c:pt idx="12">
                  <c:v>0.857142857142857</c:v>
                </c:pt>
                <c:pt idx="13">
                  <c:v>0.642857142857143</c:v>
                </c:pt>
                <c:pt idx="15">
                  <c:v>1</c:v>
                </c:pt>
                <c:pt idx="17">
                  <c:v>0.8</c:v>
                </c:pt>
              </c:numCache>
            </c:numRef>
          </c:val>
        </c:ser>
        <c:dLbls>
          <c:showLegendKey val="0"/>
          <c:showVal val="0"/>
          <c:showCatName val="0"/>
          <c:showSerName val="0"/>
          <c:showPercent val="0"/>
          <c:showBubbleSize val="0"/>
        </c:dLbls>
        <c:gapWidth val="150"/>
        <c:overlap val="0"/>
        <c:axId val="599522255"/>
        <c:axId val="244584774"/>
      </c:barChart>
      <c:catAx>
        <c:axId val="599522255"/>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44584774"/>
        <c:crosses val="autoZero"/>
        <c:auto val="1"/>
        <c:lblAlgn val="ctr"/>
        <c:lblOffset val="100"/>
        <c:noMultiLvlLbl val="0"/>
      </c:catAx>
      <c:valAx>
        <c:axId val="24458477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9952225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8"/>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9"/>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0"/>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13"/>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Tool.xlsx]GRAPHS'!$A$33:$A$50</c:f>
              <c:strCache>
                <c:ptCount val="18"/>
                <c:pt idx="0">
                  <c:v>Admission on assessment is completed &amp; documented </c:v>
                </c:pt>
                <c:pt idx="1">
                  <c:v>Daily assessment is completed &amp; documented</c:v>
                </c:pt>
                <c:pt idx="2">
                  <c:v>Fall education/counselling signed </c:v>
                </c:pt>
                <c:pt idx="3">
                  <c:v>Individualized Plan of Care </c:v>
                </c:pt>
                <c:pt idx="4">
                  <c:v>Patient identified as a high risk </c:v>
                </c:pt>
                <c:pt idx="5">
                  <c:v>Most recent nurse assessed fall risk score </c:v>
                </c:pt>
                <c:pt idx="6">
                  <c:v>As per Your observation</c:v>
                </c:pt>
                <c:pt idx="7">
                  <c:v>BEDSIDE OBSERVATION:</c:v>
                </c:pt>
                <c:pt idx="8">
                  <c:v>Patient safety signages  </c:v>
                </c:pt>
                <c:pt idx="9">
                  <c:v>Bed position low </c:v>
                </c:pt>
                <c:pt idx="10">
                  <c:v>Side rails </c:v>
                </c:pt>
                <c:pt idx="11">
                  <c:v>Call bell in reach &amp; room safe/free of clutter (chairs, tables, etc..)</c:v>
                </c:pt>
                <c:pt idx="12">
                  <c:v>Patient/attendant oriented to room</c:v>
                </c:pt>
                <c:pt idx="13">
                  <c:v>Other interventions as appropriate (as per Plan of Care)</c:v>
                </c:pt>
                <c:pt idx="15">
                  <c:v>                 Staff  Awareness</c:v>
                </c:pt>
                <c:pt idx="17">
                  <c:v>             Patient  Awareness</c:v>
                </c:pt>
              </c:strCache>
            </c:strRef>
          </c:cat>
          <c:val>
            <c:numRef>
              <c:f>'[Fall Risk Audit Tool.xlsx]GRAPHS'!$B$33:$B$50</c:f>
              <c:numCache>
                <c:formatCode>0%</c:formatCode>
                <c:ptCount val="18"/>
                <c:pt idx="0">
                  <c:v>0.692307692307692</c:v>
                </c:pt>
                <c:pt idx="1">
                  <c:v>0.692307692307692</c:v>
                </c:pt>
                <c:pt idx="2">
                  <c:v>0.0769230769230769</c:v>
                </c:pt>
                <c:pt idx="3">
                  <c:v>0.461538461538462</c:v>
                </c:pt>
                <c:pt idx="4">
                  <c:v>0.923076923076923</c:v>
                </c:pt>
                <c:pt idx="5">
                  <c:v>1</c:v>
                </c:pt>
                <c:pt idx="6">
                  <c:v>1</c:v>
                </c:pt>
                <c:pt idx="8">
                  <c:v>0.230769230769231</c:v>
                </c:pt>
                <c:pt idx="9">
                  <c:v>0.461538461538462</c:v>
                </c:pt>
                <c:pt idx="10">
                  <c:v>0.692307692307692</c:v>
                </c:pt>
                <c:pt idx="11">
                  <c:v>1</c:v>
                </c:pt>
                <c:pt idx="12">
                  <c:v>1</c:v>
                </c:pt>
                <c:pt idx="13">
                  <c:v>0.615384615384615</c:v>
                </c:pt>
                <c:pt idx="15">
                  <c:v>1</c:v>
                </c:pt>
                <c:pt idx="17">
                  <c:v>0.833333333333333</c:v>
                </c:pt>
              </c:numCache>
            </c:numRef>
          </c:val>
        </c:ser>
        <c:dLbls>
          <c:showLegendKey val="0"/>
          <c:showVal val="1"/>
          <c:showCatName val="0"/>
          <c:showSerName val="0"/>
          <c:showPercent val="0"/>
          <c:showBubbleSize val="0"/>
        </c:dLbls>
        <c:gapWidth val="100"/>
        <c:overlap val="-24"/>
        <c:axId val="281138460"/>
        <c:axId val="644950860"/>
      </c:barChart>
      <c:catAx>
        <c:axId val="281138460"/>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44950860"/>
        <c:crosses val="autoZero"/>
        <c:auto val="1"/>
        <c:lblAlgn val="ctr"/>
        <c:lblOffset val="100"/>
        <c:noMultiLvlLbl val="0"/>
      </c:catAx>
      <c:valAx>
        <c:axId val="6449508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81138460"/>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8"/>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dLbl>
              <c:idx val="7"/>
              <c:layout/>
              <c:numFmt formatCode="General" sourceLinked="1"/>
              <c:spPr>
                <a:gradFill>
                  <a:gsLst>
                    <a:gs pos="100000">
                      <a:srgbClr val="FE4444"/>
                    </a:gs>
                    <a:gs pos="100000">
                      <a:srgbClr val="832B2B"/>
                    </a:gs>
                  </a:gsLst>
                  <a:lin ang="5400000" scaled="0"/>
                </a:grad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Tool.xlsx]GRAPHS'!$A$33:$A$48</c:f>
              <c:strCache>
                <c:ptCount val="16"/>
                <c:pt idx="0">
                  <c:v>Admissionon assessment is completed &amp; documented </c:v>
                </c:pt>
                <c:pt idx="1">
                  <c:v>Fall education signed by patient/attendant</c:v>
                </c:pt>
                <c:pt idx="2">
                  <c:v>Individualized Plan of Care</c:v>
                </c:pt>
                <c:pt idx="3">
                  <c:v>Patient identified as a high risk to fall</c:v>
                </c:pt>
                <c:pt idx="4">
                  <c:v>Most recent nurse assessed fall risk score </c:v>
                </c:pt>
                <c:pt idx="5">
                  <c:v>As per Your observation</c:v>
                </c:pt>
                <c:pt idx="6">
                  <c:v>BEDSIDE OBSERVATION:</c:v>
                </c:pt>
                <c:pt idx="7">
                  <c:v>Patient safety signages applied or not </c:v>
                </c:pt>
                <c:pt idx="8">
                  <c:v>Bed in the low position </c:v>
                </c:pt>
                <c:pt idx="9">
                  <c:v>Side rails as indicated</c:v>
                </c:pt>
                <c:pt idx="10">
                  <c:v>Call bell in reach &amp; room safe/free of clutter</c:v>
                </c:pt>
                <c:pt idx="11">
                  <c:v>Has patient/attendant been oriented to room</c:v>
                </c:pt>
                <c:pt idx="13">
                  <c:v>                 Staff interview</c:v>
                </c:pt>
                <c:pt idx="15">
                  <c:v>             Patient Awareness</c:v>
                </c:pt>
              </c:strCache>
            </c:strRef>
          </c:cat>
          <c:val>
            <c:numRef>
              <c:f>'[Fall Risk Audit Tool.xlsx]GRAPHS'!$B$33:$B$48</c:f>
              <c:numCache>
                <c:formatCode>0%</c:formatCode>
                <c:ptCount val="16"/>
                <c:pt idx="0">
                  <c:v>1</c:v>
                </c:pt>
                <c:pt idx="1">
                  <c:v>0.4</c:v>
                </c:pt>
                <c:pt idx="2">
                  <c:v>0.4</c:v>
                </c:pt>
                <c:pt idx="3">
                  <c:v>1</c:v>
                </c:pt>
                <c:pt idx="4">
                  <c:v>1</c:v>
                </c:pt>
                <c:pt idx="5">
                  <c:v>1</c:v>
                </c:pt>
                <c:pt idx="7">
                  <c:v>0</c:v>
                </c:pt>
                <c:pt idx="8">
                  <c:v>0.4</c:v>
                </c:pt>
                <c:pt idx="9">
                  <c:v>1</c:v>
                </c:pt>
                <c:pt idx="10">
                  <c:v>1</c:v>
                </c:pt>
                <c:pt idx="11">
                  <c:v>1</c:v>
                </c:pt>
                <c:pt idx="13">
                  <c:v>1</c:v>
                </c:pt>
                <c:pt idx="15">
                  <c:v>1</c:v>
                </c:pt>
              </c:numCache>
            </c:numRef>
          </c:val>
        </c:ser>
        <c:dLbls>
          <c:showLegendKey val="0"/>
          <c:showVal val="0"/>
          <c:showCatName val="0"/>
          <c:showSerName val="0"/>
          <c:showPercent val="0"/>
          <c:showBubbleSize val="0"/>
        </c:dLbls>
        <c:gapWidth val="150"/>
        <c:overlap val="-25"/>
        <c:axId val="216515314"/>
        <c:axId val="503595599"/>
      </c:barChart>
      <c:catAx>
        <c:axId val="216515314"/>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03595599"/>
        <c:crosses val="autoZero"/>
        <c:auto val="1"/>
        <c:lblAlgn val="ctr"/>
        <c:lblOffset val="100"/>
        <c:noMultiLvlLbl val="0"/>
      </c:catAx>
      <c:valAx>
        <c:axId val="503595599"/>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16515314"/>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dLbl>
              <c:idx val="7"/>
              <c:layout/>
              <c:numFmt formatCode="General" sourceLinked="1"/>
              <c:spPr>
                <a:gradFill>
                  <a:gsLst>
                    <a:gs pos="100000">
                      <a:srgbClr val="E30000"/>
                    </a:gs>
                    <a:gs pos="100000">
                      <a:srgbClr val="760303"/>
                    </a:gs>
                  </a:gsLst>
                  <a:lin ang="5400000" scaled="0"/>
                </a:grad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Risk Audit Tool.xlsx]GRAPHS'!$A$33:$A$41</c:f>
              <c:strCache>
                <c:ptCount val="9"/>
                <c:pt idx="0">
                  <c:v>Admission on assessment is completed &amp; documented </c:v>
                </c:pt>
                <c:pt idx="1">
                  <c:v>Daily assessment is completed &amp; documented</c:v>
                </c:pt>
                <c:pt idx="2">
                  <c:v>Individualized Plan of Care </c:v>
                </c:pt>
                <c:pt idx="3">
                  <c:v>Patient identified as a high risk </c:v>
                </c:pt>
                <c:pt idx="4">
                  <c:v>Most recent nurse assessed fall risk score </c:v>
                </c:pt>
                <c:pt idx="5">
                  <c:v>As per Your observation</c:v>
                </c:pt>
                <c:pt idx="6">
                  <c:v>BEDSIDE OBSERVATION:</c:v>
                </c:pt>
                <c:pt idx="7">
                  <c:v>Bed position low </c:v>
                </c:pt>
                <c:pt idx="8">
                  <c:v>Side rails </c:v>
                </c:pt>
              </c:strCache>
            </c:strRef>
          </c:cat>
          <c:val>
            <c:numRef>
              <c:f>'[Fall Risk Audit Tool.xlsx]GRAPHS'!$B$33:$B$41</c:f>
              <c:numCache>
                <c:formatCode>0%</c:formatCode>
                <c:ptCount val="9"/>
                <c:pt idx="0">
                  <c:v>1</c:v>
                </c:pt>
                <c:pt idx="1">
                  <c:v>0.2</c:v>
                </c:pt>
                <c:pt idx="2">
                  <c:v>0.8</c:v>
                </c:pt>
                <c:pt idx="3">
                  <c:v>1</c:v>
                </c:pt>
                <c:pt idx="4">
                  <c:v>0.6</c:v>
                </c:pt>
                <c:pt idx="5">
                  <c:v>1</c:v>
                </c:pt>
                <c:pt idx="7">
                  <c:v>0</c:v>
                </c:pt>
                <c:pt idx="8">
                  <c:v>1</c:v>
                </c:pt>
              </c:numCache>
            </c:numRef>
          </c:val>
        </c:ser>
        <c:dLbls>
          <c:showLegendKey val="0"/>
          <c:showVal val="1"/>
          <c:showCatName val="0"/>
          <c:showSerName val="0"/>
          <c:showPercent val="0"/>
          <c:showBubbleSize val="0"/>
        </c:dLbls>
        <c:gapWidth val="100"/>
        <c:overlap val="-24"/>
        <c:axId val="498894189"/>
        <c:axId val="174651496"/>
      </c:barChart>
      <c:catAx>
        <c:axId val="498894189"/>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74651496"/>
        <c:crosses val="autoZero"/>
        <c:auto val="1"/>
        <c:lblAlgn val="ctr"/>
        <c:lblOffset val="100"/>
        <c:noMultiLvlLbl val="0"/>
      </c:catAx>
      <c:valAx>
        <c:axId val="174651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98894189"/>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14CD68"/>
                </a:gs>
                <a:gs pos="100000">
                  <a:srgbClr val="035C7D"/>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'[OPD(FALL) AUDIT TOOL.xlsx]Sheet1'!$AY$8:$AY$11</c:f>
              <c:strCache>
                <c:ptCount val="4"/>
                <c:pt idx="0">
                  <c:v>Fall Risk Assesment</c:v>
                </c:pt>
                <c:pt idx="1">
                  <c:v>Intervention (orange band, patient and family education etc.)</c:v>
                </c:pt>
                <c:pt idx="2">
                  <c:v>PTF Risk Level</c:v>
                </c:pt>
                <c:pt idx="3">
                  <c:v>Vulnerability Status</c:v>
                </c:pt>
              </c:strCache>
            </c:strRef>
          </c:cat>
          <c:val>
            <c:numRef>
              <c:f>'[OPD(FALL) AUDIT TOOL.xlsx]Sheet1'!$AZ$8:$AZ$11</c:f>
              <c:numCache>
                <c:formatCode>0%</c:formatCode>
                <c:ptCount val="4"/>
                <c:pt idx="0">
                  <c:v>0.8</c:v>
                </c:pt>
                <c:pt idx="1">
                  <c:v>0.485714285714286</c:v>
                </c:pt>
                <c:pt idx="2">
                  <c:v>0.942857142857143</c:v>
                </c:pt>
                <c:pt idx="3">
                  <c:v>0.885714285714286</c:v>
                </c:pt>
              </c:numCache>
            </c:numRef>
          </c:val>
        </c:ser>
        <c:dLbls>
          <c:showLegendKey val="0"/>
          <c:showVal val="1"/>
          <c:showCatName val="0"/>
          <c:showSerName val="0"/>
          <c:showPercent val="0"/>
          <c:showBubbleSize val="0"/>
        </c:dLbls>
        <c:gapWidth val="150"/>
        <c:overlap val="-25"/>
        <c:axId val="313620596"/>
        <c:axId val="746768966"/>
      </c:barChart>
      <c:catAx>
        <c:axId val="3136205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46768966"/>
        <c:crosses val="autoZero"/>
        <c:auto val="1"/>
        <c:lblAlgn val="ctr"/>
        <c:lblOffset val="100"/>
        <c:noMultiLvlLbl val="0"/>
      </c:catAx>
      <c:valAx>
        <c:axId val="746768966"/>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1362059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14CD68"/>
                </a:gs>
                <a:gs pos="100000">
                  <a:srgbClr val="035C7D"/>
                </a:gs>
              </a:gsLst>
              <a:lin ang="5400000" scaled="0"/>
            </a:gradFill>
            <a:ln>
              <a:noFill/>
            </a:ln>
            <a:effectLst>
              <a:outerShdw blurRad="57150" dist="19050" dir="5400000" algn="ctr" rotWithShape="0">
                <a:srgbClr val="000000">
                  <a:alpha val="63000"/>
                </a:srgbClr>
              </a:outerShdw>
            </a:effectLst>
          </c:spPr>
          <c:invertIfNegative val="0"/>
          <c:dPt>
            <c:idx val="4"/>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Pt>
            <c:idx val="5"/>
            <c:invertIfNegative val="0"/>
            <c:bubble3D val="0"/>
            <c:spPr>
              <a:gradFill rotWithShape="1">
                <a:gsLst>
                  <a:gs pos="0">
                    <a:srgbClr val="E30000"/>
                  </a:gs>
                  <a:gs pos="100000">
                    <a:srgbClr val="760303"/>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'[OPD(FALL) AUDIT TOOL.xlsx]Sheet1'!$M$18:$M$28</c:f>
              <c:strCache>
                <c:ptCount val="11"/>
                <c:pt idx="0">
                  <c:v>Admission on assessment is completed &amp; documented </c:v>
                </c:pt>
                <c:pt idx="1">
                  <c:v>Intervention</c:v>
                </c:pt>
                <c:pt idx="2">
                  <c:v>Patient identified as a high risk</c:v>
                </c:pt>
                <c:pt idx="3">
                  <c:v>BEDSIDE OBSERVATION:</c:v>
                </c:pt>
                <c:pt idx="4">
                  <c:v>Patient safety signages</c:v>
                </c:pt>
                <c:pt idx="5">
                  <c:v>Bed in the low position </c:v>
                </c:pt>
                <c:pt idx="6">
                  <c:v>Side rails as indicated</c:v>
                </c:pt>
                <c:pt idx="7">
                  <c:v>Call bell in reach &amp; room safe/free of clutter</c:v>
                </c:pt>
                <c:pt idx="9">
                  <c:v>                 Staff  Awareness</c:v>
                </c:pt>
              </c:strCache>
            </c:strRef>
          </c:cat>
          <c:val>
            <c:numRef>
              <c:f>'[OPD(FALL) AUDIT TOOL.xlsx]Sheet1'!$N$18:$N$28</c:f>
              <c:numCache>
                <c:formatCode>0%</c:formatCode>
                <c:ptCount val="11"/>
                <c:pt idx="0">
                  <c:v>1</c:v>
                </c:pt>
                <c:pt idx="1">
                  <c:v>1</c:v>
                </c:pt>
                <c:pt idx="2">
                  <c:v>1</c:v>
                </c:pt>
                <c:pt idx="4">
                  <c:v>0.2</c:v>
                </c:pt>
                <c:pt idx="5">
                  <c:v>0.2</c:v>
                </c:pt>
                <c:pt idx="6">
                  <c:v>1</c:v>
                </c:pt>
                <c:pt idx="7">
                  <c:v>1</c:v>
                </c:pt>
                <c:pt idx="9">
                  <c:v>1</c:v>
                </c:pt>
              </c:numCache>
            </c:numRef>
          </c:val>
        </c:ser>
        <c:dLbls>
          <c:showLegendKey val="0"/>
          <c:showVal val="0"/>
          <c:showCatName val="0"/>
          <c:showSerName val="0"/>
          <c:showPercent val="0"/>
          <c:showBubbleSize val="0"/>
        </c:dLbls>
        <c:gapWidth val="100"/>
        <c:overlap val="-24"/>
        <c:axId val="280630343"/>
        <c:axId val="389736776"/>
      </c:barChart>
      <c:catAx>
        <c:axId val="280630343"/>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89736776"/>
        <c:crosses val="autoZero"/>
        <c:auto val="1"/>
        <c:lblAlgn val="ctr"/>
        <c:lblOffset val="100"/>
        <c:noMultiLvlLbl val="0"/>
      </c:catAx>
      <c:valAx>
        <c:axId val="389736776"/>
        <c:scaling>
          <c:orientation val="minMax"/>
          <c:max val="1"/>
        </c:scaling>
        <c:delete val="0"/>
        <c:axPos val="l"/>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80630343"/>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'[Fall Risk Audit Tool.xlsx]GRAPHS'!$A$20</c:f>
              <c:strCache>
                <c:ptCount val="1"/>
                <c:pt idx="0">
                  <c:v>Process for fall code announcment</c:v>
                </c:pt>
              </c:strCache>
            </c:strRef>
          </c:tx>
          <c:spPr>
            <a:solidFill>
              <a:schemeClr val="bg2">
                <a:lumMod val="10000"/>
              </a:schemeClr>
            </a:solidFill>
            <a:ln>
              <a:noFill/>
            </a:ln>
            <a:effectLst>
              <a:innerShdw blurRad="114300">
                <a:schemeClr val="accent1"/>
              </a:innerShdw>
            </a:effectLst>
          </c:spPr>
          <c:invertIfNegative val="0"/>
          <c:dLbls>
            <c:delete val="1"/>
          </c:dLbls>
          <c:cat>
            <c:strRef>
              <c:f>'[Fall Risk Audit Tool.xlsx]GRAPHS'!$B$19:$L$19</c:f>
              <c:strCache>
                <c:ptCount val="11"/>
                <c:pt idx="0">
                  <c:v>OVERALL</c:v>
                </c:pt>
                <c:pt idx="2">
                  <c:v>NIGHTANGLE WARDS</c:v>
                </c:pt>
                <c:pt idx="4">
                  <c:v>3RD FLOOR</c:v>
                </c:pt>
                <c:pt idx="6">
                  <c:v>4TH FLOOR</c:v>
                </c:pt>
                <c:pt idx="8">
                  <c:v>CHEMOTHERAPY</c:v>
                </c:pt>
                <c:pt idx="10">
                  <c:v>EMERGENCY</c:v>
                </c:pt>
              </c:strCache>
            </c:strRef>
          </c:cat>
          <c:val>
            <c:numRef>
              <c:f>'[Fall Risk Audit Tool.xlsx]GRAPHS'!$B$20:$L$20</c:f>
              <c:numCache>
                <c:formatCode>0%</c:formatCode>
                <c:ptCount val="11"/>
                <c:pt idx="0">
                  <c:v>0.971428571428571</c:v>
                </c:pt>
                <c:pt idx="2">
                  <c:v>0.666666666666667</c:v>
                </c:pt>
                <c:pt idx="4">
                  <c:v>1</c:v>
                </c:pt>
                <c:pt idx="6">
                  <c:v>1</c:v>
                </c:pt>
                <c:pt idx="8">
                  <c:v>1</c:v>
                </c:pt>
                <c:pt idx="10">
                  <c:v>1</c:v>
                </c:pt>
              </c:numCache>
            </c:numRef>
          </c:val>
        </c:ser>
        <c:ser>
          <c:idx val="1"/>
          <c:order val="1"/>
          <c:tx>
            <c:strRef>
              <c:f>'[Fall Risk Audit Tool.xlsx]GRAPHS'!$A$21</c:f>
              <c:strCache>
                <c:ptCount val="1"/>
                <c:pt idx="0">
                  <c:v>Intervention of fall</c:v>
                </c:pt>
              </c:strCache>
            </c:strRef>
          </c:tx>
          <c:spPr>
            <a:pattFill prst="narHorz">
              <a:fgClr>
                <a:schemeClr val="bg2">
                  <a:lumMod val="50000"/>
                </a:schemeClr>
              </a:fgClr>
              <a:bgClr>
                <a:schemeClr val="accent2">
                  <a:lumMod val="20000"/>
                  <a:lumOff val="80000"/>
                </a:schemeClr>
              </a:bgClr>
            </a:pattFill>
            <a:ln>
              <a:noFill/>
            </a:ln>
            <a:effectLst>
              <a:innerShdw blurRad="114300">
                <a:schemeClr val="accent2"/>
              </a:innerShdw>
            </a:effectLst>
          </c:spPr>
          <c:invertIfNegative val="0"/>
          <c:dLbls>
            <c:delete val="1"/>
          </c:dLbls>
          <c:cat>
            <c:strRef>
              <c:f>'[Fall Risk Audit Tool.xlsx]GRAPHS'!$B$19:$L$19</c:f>
              <c:strCache>
                <c:ptCount val="11"/>
                <c:pt idx="0">
                  <c:v>OVERALL</c:v>
                </c:pt>
                <c:pt idx="2">
                  <c:v>NIGHTANGLE WARDS</c:v>
                </c:pt>
                <c:pt idx="4">
                  <c:v>3RD FLOOR</c:v>
                </c:pt>
                <c:pt idx="6">
                  <c:v>4TH FLOOR</c:v>
                </c:pt>
                <c:pt idx="8">
                  <c:v>CHEMOTHERAPY</c:v>
                </c:pt>
                <c:pt idx="10">
                  <c:v>EMERGENCY</c:v>
                </c:pt>
              </c:strCache>
            </c:strRef>
          </c:cat>
          <c:val>
            <c:numRef>
              <c:f>'[Fall Risk Audit Tool.xlsx]GRAPHS'!$B$21:$L$21</c:f>
              <c:numCache>
                <c:formatCode>0%</c:formatCode>
                <c:ptCount val="11"/>
                <c:pt idx="0">
                  <c:v>1</c:v>
                </c:pt>
                <c:pt idx="2">
                  <c:v>1</c:v>
                </c:pt>
                <c:pt idx="4">
                  <c:v>1</c:v>
                </c:pt>
                <c:pt idx="6">
                  <c:v>1</c:v>
                </c:pt>
                <c:pt idx="8">
                  <c:v>1</c:v>
                </c:pt>
                <c:pt idx="10">
                  <c:v>1</c:v>
                </c:pt>
              </c:numCache>
            </c:numRef>
          </c:val>
        </c:ser>
        <c:ser>
          <c:idx val="2"/>
          <c:order val="2"/>
          <c:tx>
            <c:strRef>
              <c:f>'[Fall Risk Audit Tool.xlsx]GRAPHS'!$A$22</c:f>
              <c:strCache>
                <c:ptCount val="1"/>
                <c:pt idx="0">
                  <c:v>Process of incident reporting</c:v>
                </c:pt>
              </c:strCache>
            </c:strRef>
          </c:tx>
          <c:spPr>
            <a:pattFill prst="narHorz">
              <a:fgClr>
                <a:schemeClr val="bg2">
                  <a:lumMod val="10000"/>
                </a:schemeClr>
              </a:fgClr>
              <a:bgClr>
                <a:schemeClr val="accent3">
                  <a:lumMod val="20000"/>
                  <a:lumOff val="80000"/>
                </a:schemeClr>
              </a:bgClr>
            </a:pattFill>
            <a:ln>
              <a:noFill/>
            </a:ln>
            <a:effectLst>
              <a:innerShdw blurRad="114300">
                <a:schemeClr val="accent3"/>
              </a:innerShdw>
            </a:effectLst>
          </c:spPr>
          <c:invertIfNegative val="0"/>
          <c:dLbls>
            <c:delete val="1"/>
          </c:dLbls>
          <c:cat>
            <c:strRef>
              <c:f>'[Fall Risk Audit Tool.xlsx]GRAPHS'!$B$19:$L$19</c:f>
              <c:strCache>
                <c:ptCount val="11"/>
                <c:pt idx="0">
                  <c:v>OVERALL</c:v>
                </c:pt>
                <c:pt idx="2">
                  <c:v>NIGHTANGLE WARDS</c:v>
                </c:pt>
                <c:pt idx="4">
                  <c:v>3RD FLOOR</c:v>
                </c:pt>
                <c:pt idx="6">
                  <c:v>4TH FLOOR</c:v>
                </c:pt>
                <c:pt idx="8">
                  <c:v>CHEMOTHERAPY</c:v>
                </c:pt>
                <c:pt idx="10">
                  <c:v>EMERGENCY</c:v>
                </c:pt>
              </c:strCache>
            </c:strRef>
          </c:cat>
          <c:val>
            <c:numRef>
              <c:f>'[Fall Risk Audit Tool.xlsx]GRAPHS'!$B$22:$L$22</c:f>
              <c:numCache>
                <c:formatCode>0%</c:formatCode>
                <c:ptCount val="11"/>
                <c:pt idx="0">
                  <c:v>1</c:v>
                </c:pt>
                <c:pt idx="2">
                  <c:v>1</c:v>
                </c:pt>
                <c:pt idx="4">
                  <c:v>1</c:v>
                </c:pt>
                <c:pt idx="6">
                  <c:v>1</c:v>
                </c:pt>
                <c:pt idx="8">
                  <c:v>1</c:v>
                </c:pt>
                <c:pt idx="10">
                  <c:v>1</c:v>
                </c:pt>
              </c:numCache>
            </c:numRef>
          </c:val>
        </c:ser>
        <c:dLbls>
          <c:showLegendKey val="0"/>
          <c:showVal val="1"/>
          <c:showCatName val="0"/>
          <c:showSerName val="0"/>
          <c:showPercent val="0"/>
          <c:showBubbleSize val="0"/>
        </c:dLbls>
        <c:gapWidth val="150"/>
        <c:overlap val="0"/>
        <c:axId val="470234386"/>
        <c:axId val="591728878"/>
      </c:barChart>
      <c:catAx>
        <c:axId val="470234386"/>
        <c:scaling>
          <c:orientation val="minMax"/>
        </c:scaling>
        <c:delete val="0"/>
        <c:axPos val="b"/>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91728878"/>
        <c:crosses val="autoZero"/>
        <c:auto val="1"/>
        <c:lblAlgn val="ctr"/>
        <c:lblOffset val="100"/>
        <c:noMultiLvlLbl val="0"/>
      </c:catAx>
      <c:valAx>
        <c:axId val="591728878"/>
        <c:scaling>
          <c:orientation val="minMax"/>
          <c:max val="1"/>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70234386"/>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817481884057971"/>
          <c:y val="0.40079568788501"/>
          <c:w val="0.180819746376812"/>
          <c:h val="0.21855749486653"/>
        </c:manualLayout>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D4C4">
            <a:alpha val="59000"/>
          </a:srgb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4.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p:nvPr/>
        </p:nvPicPr>
        <p:blipFill>
          <a:blip r:embed="rId1"/>
          <a:stretch>
            <a:fillRect/>
          </a:stretch>
        </p:blipFill>
        <p:spPr>
          <a:xfrm>
            <a:off x="-635" y="-635"/>
            <a:ext cx="12192635" cy="6858635"/>
          </a:xfrm>
          <a:prstGeom prst="rect">
            <a:avLst/>
          </a:prstGeom>
          <a:noFill/>
          <a:ln w="9525">
            <a:noFill/>
          </a:ln>
          <a:effectLst/>
        </p:spPr>
      </p:pic>
      <p:sp>
        <p:nvSpPr>
          <p:cNvPr id="3" name="Subtitle 2"/>
          <p:cNvSpPr>
            <a:spLocks noGrp="1"/>
          </p:cNvSpPr>
          <p:nvPr>
            <p:ph type="subTitle" idx="1"/>
          </p:nvPr>
        </p:nvSpPr>
        <p:spPr>
          <a:xfrm>
            <a:off x="7720330" y="5710555"/>
            <a:ext cx="4322445" cy="747395"/>
          </a:xfrm>
        </p:spPr>
        <p:txBody>
          <a:bodyPr>
            <a:normAutofit fontScale="90000"/>
          </a:bodyPr>
          <a:lstStyle/>
          <a:p>
            <a:pPr algn="r"/>
            <a:r>
              <a:rPr lang="en-US">
                <a:sym typeface="+mn-ea"/>
              </a:rPr>
              <a:t>SUBMITTED TO- </a:t>
            </a:r>
            <a:r>
              <a:rPr lang="en-US" b="1">
                <a:sym typeface="+mn-ea"/>
              </a:rPr>
              <a:t>DR. NIKITA SABHERWAL</a:t>
            </a:r>
            <a:endParaRPr lang="en-US"/>
          </a:p>
          <a:p>
            <a:pPr algn="r"/>
            <a:r>
              <a:rPr lang="en-US"/>
              <a:t>SUBMITTED BY- </a:t>
            </a:r>
            <a:r>
              <a:rPr lang="en-US" b="1"/>
              <a:t>DR. AKSHITA GUPTA</a:t>
            </a:r>
            <a:endParaRPr lang="en-US"/>
          </a:p>
          <a:p>
            <a:pPr algn="r"/>
            <a:endParaRPr lang="en-US"/>
          </a:p>
        </p:txBody>
      </p:sp>
      <p:sp>
        <p:nvSpPr>
          <p:cNvPr id="4" name="Title 1"/>
          <p:cNvSpPr>
            <a:spLocks noGrp="1"/>
          </p:cNvSpPr>
          <p:nvPr/>
        </p:nvSpPr>
        <p:spPr>
          <a:xfrm>
            <a:off x="170815" y="114935"/>
            <a:ext cx="11871960" cy="10229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IN" altLang="en-US" sz="5400" b="1" dirty="0">
                <a:latin typeface="Times New Roman" panose="02020603050405020304" charset="0"/>
                <a:cs typeface="Times New Roman" panose="02020603050405020304" charset="0"/>
              </a:rPr>
              <a:t>FALLS PREVENTION PROJECT</a:t>
            </a:r>
            <a:endParaRPr lang="en-IN" altLang="en-US" sz="5400" b="1" dirty="0">
              <a:latin typeface="Times New Roman" panose="02020603050405020304" charset="0"/>
              <a:cs typeface="Times New Roman" panose="02020603050405020304" charset="0"/>
            </a:endParaRPr>
          </a:p>
        </p:txBody>
      </p:sp>
      <p:sp>
        <p:nvSpPr>
          <p:cNvPr id="6" name="Subtitle 2"/>
          <p:cNvSpPr>
            <a:spLocks noGrp="1"/>
          </p:cNvSpPr>
          <p:nvPr/>
        </p:nvSpPr>
        <p:spPr>
          <a:xfrm>
            <a:off x="170815" y="1227455"/>
            <a:ext cx="6972935" cy="1053465"/>
          </a:xfrm>
          <a:prstGeom prst="rect">
            <a:avLst/>
          </a:prstGeom>
        </p:spPr>
        <p:txBody>
          <a:bodyPr vert="horz" lIns="91440" tIns="45720" rIns="91440" bIns="45720" rtlCol="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pPr>
            <a:r>
              <a:rPr lang="en-IN" altLang="en-US" sz="4400">
                <a:latin typeface="Times New Roman" panose="02020603050405020304" charset="0"/>
                <a:cs typeface="Times New Roman" panose="02020603050405020304" charset="0"/>
              </a:rPr>
              <a:t>IPSG-6</a:t>
            </a:r>
            <a:endParaRPr lang="en-IN" altLang="en-US" sz="4400">
              <a:latin typeface="Times New Roman" panose="02020603050405020304" charset="0"/>
              <a:cs typeface="Times New Roman" panose="02020603050405020304" charset="0"/>
            </a:endParaRPr>
          </a:p>
          <a:p>
            <a:pPr algn="l">
              <a:lnSpc>
                <a:spcPct val="50000"/>
              </a:lnSpc>
            </a:pPr>
            <a:r>
              <a:rPr lang="en-IN" altLang="en-US">
                <a:latin typeface="Times New Roman" panose="02020603050405020304" charset="0"/>
                <a:cs typeface="Times New Roman" panose="02020603050405020304" charset="0"/>
              </a:rPr>
              <a:t>Reduce the risk of patient harm resulting from Falls</a:t>
            </a:r>
            <a:endParaRPr lang="en-IN" altLang="en-US">
              <a:latin typeface="Times New Roman" panose="02020603050405020304" charset="0"/>
              <a:cs typeface="Times New Roman" panose="02020603050405020304" charset="0"/>
            </a:endParaRPr>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715"/>
            <a:ext cx="10972800" cy="518160"/>
          </a:xfrm>
        </p:spPr>
        <p:txBody>
          <a:bodyPr/>
          <a:p>
            <a:r>
              <a:rPr lang="en-IN" altLang="en-US" sz="4000">
                <a:latin typeface="Times New Roman" panose="02020603050405020304" charset="0"/>
                <a:cs typeface="Times New Roman" panose="02020603050405020304" charset="0"/>
                <a:sym typeface="+mn-ea"/>
              </a:rPr>
              <a:t>COMPLETE IPD </a:t>
            </a:r>
            <a:r>
              <a:rPr lang="en-US" sz="4000">
                <a:latin typeface="Times New Roman" panose="02020603050405020304" charset="0"/>
                <a:cs typeface="Times New Roman" panose="02020603050405020304" charset="0"/>
                <a:sym typeface="+mn-ea"/>
              </a:rPr>
              <a:t>FINDINGS:</a:t>
            </a:r>
            <a:endParaRPr lang="en-US" sz="4000">
              <a:latin typeface="Times New Roman" panose="02020603050405020304" charset="0"/>
              <a:cs typeface="Times New Roman" panose="02020603050405020304" charset="0"/>
              <a:sym typeface="+mn-ea"/>
            </a:endParaRPr>
          </a:p>
        </p:txBody>
      </p:sp>
      <p:graphicFrame>
        <p:nvGraphicFramePr>
          <p:cNvPr id="5" name="Content Placeholder 4"/>
          <p:cNvGraphicFramePr/>
          <p:nvPr>
            <p:ph idx="1"/>
          </p:nvPr>
        </p:nvGraphicFramePr>
        <p:xfrm>
          <a:off x="106045" y="515620"/>
          <a:ext cx="11963400" cy="6050280"/>
        </p:xfrm>
        <a:graphic>
          <a:graphicData uri="http://schemas.openxmlformats.org/drawingml/2006/table">
            <a:tbl>
              <a:tblPr firstRow="1" bandRow="1">
                <a:tableStyleId>{5C22544A-7EE6-4342-B048-85BDC9FD1C3A}</a:tableStyleId>
              </a:tblPr>
              <a:tblGrid>
                <a:gridCol w="3386455"/>
                <a:gridCol w="2265680"/>
                <a:gridCol w="6311265"/>
              </a:tblGrid>
              <a:tr h="351155">
                <a:tc>
                  <a:txBody>
                    <a:bodyPr/>
                    <a:p>
                      <a:pPr algn="ctr">
                        <a:buNone/>
                      </a:pPr>
                      <a:endParaRPr lang="en-US" sz="1300"/>
                    </a:p>
                  </a:txBody>
                  <a:tcPr/>
                </a:tc>
                <a:tc>
                  <a:txBody>
                    <a:bodyPr/>
                    <a:p>
                      <a:pPr algn="ctr">
                        <a:buNone/>
                      </a:pPr>
                      <a:r>
                        <a:rPr lang="en-IN" altLang="en-US" sz="1300"/>
                        <a:t>TOTAL COMPLIANCE (40)</a:t>
                      </a:r>
                      <a:endParaRPr lang="en-IN" altLang="en-US" sz="1300"/>
                    </a:p>
                  </a:txBody>
                  <a:tcPr/>
                </a:tc>
                <a:tc>
                  <a:txBody>
                    <a:bodyPr/>
                    <a:p>
                      <a:pPr algn="ctr">
                        <a:lnSpc>
                          <a:spcPct val="90000"/>
                        </a:lnSpc>
                        <a:buNone/>
                      </a:pPr>
                      <a:r>
                        <a:rPr lang="en-IN" altLang="en-US" sz="1300"/>
                        <a:t>COMMENTS</a:t>
                      </a:r>
                      <a:endParaRPr lang="en-IN" altLang="en-US" sz="1300"/>
                    </a:p>
                  </a:txBody>
                  <a:tcPr/>
                </a:tc>
              </a:tr>
              <a:tr h="640080">
                <a:tc>
                  <a:txBody>
                    <a:bodyPr/>
                    <a:p>
                      <a:pPr>
                        <a:buNone/>
                      </a:pPr>
                      <a:r>
                        <a:rPr lang="en-IN" altLang="en-US" sz="1600" b="1" u="sng">
                          <a:latin typeface="Times New Roman" panose="02020603050405020304" charset="0"/>
                          <a:cs typeface="Times New Roman" panose="02020603050405020304" charset="0"/>
                          <a:sym typeface="+mn-ea"/>
                        </a:rPr>
                        <a:t>Fall risk assessment on admission</a:t>
                      </a:r>
                      <a:endParaRPr lang="en-IN" altLang="en-US" sz="1600" b="1" u="sng">
                        <a:latin typeface="Times New Roman" panose="02020603050405020304" charset="0"/>
                        <a:cs typeface="Times New Roman" panose="02020603050405020304" charset="0"/>
                        <a:sym typeface="+mn-ea"/>
                      </a:endParaRPr>
                    </a:p>
                  </a:txBody>
                  <a:tcPr/>
                </a:tc>
                <a:tc>
                  <a:txBody>
                    <a:bodyPr/>
                    <a:p>
                      <a:pPr>
                        <a:buNone/>
                      </a:pPr>
                      <a:r>
                        <a:rPr lang="en-IN" altLang="en-US" sz="1300">
                          <a:sym typeface="+mn-ea"/>
                        </a:rPr>
                        <a:t>31 complete</a:t>
                      </a:r>
                      <a:endParaRPr lang="en-IN" altLang="en-US" sz="1300"/>
                    </a:p>
                    <a:p>
                      <a:pPr>
                        <a:buNone/>
                      </a:pPr>
                      <a:r>
                        <a:rPr lang="en-IN" altLang="en-US" sz="1300">
                          <a:sym typeface="+mn-ea"/>
                        </a:rPr>
                        <a:t>9 partially filled</a:t>
                      </a:r>
                      <a:endParaRPr lang="en-IN" altLang="en-US" sz="1300">
                        <a:sym typeface="+mn-ea"/>
                      </a:endParaRPr>
                    </a:p>
                  </a:txBody>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Incharge/TL sign, without calculation or miscalculation, incorrectly checked indicators, wrong scoring</a:t>
                      </a:r>
                      <a:endParaRPr lang="en-IN" altLang="en-US" sz="1400">
                        <a:latin typeface="Times New Roman" panose="02020603050405020304" charset="0"/>
                        <a:cs typeface="Times New Roman" panose="02020603050405020304" charset="0"/>
                        <a:sym typeface="+mn-ea"/>
                      </a:endParaRPr>
                    </a:p>
                  </a:txBody>
                  <a:tcPr/>
                </a:tc>
              </a:tr>
              <a:tr h="761365">
                <a:tc>
                  <a:txBody>
                    <a:bodyPr/>
                    <a:p>
                      <a:pPr>
                        <a:buNone/>
                      </a:pPr>
                      <a:r>
                        <a:rPr lang="en-IN" altLang="en-US" sz="1600" b="1" u="sng">
                          <a:latin typeface="Times New Roman" panose="02020603050405020304" charset="0"/>
                          <a:cs typeface="Times New Roman" panose="02020603050405020304" charset="0"/>
                          <a:sym typeface="+mn-ea"/>
                        </a:rPr>
                        <a:t>Daily documentation of fall</a:t>
                      </a:r>
                      <a:endParaRPr lang="en-IN" altLang="en-US" sz="1600" b="1" u="sng">
                        <a:latin typeface="Times New Roman" panose="02020603050405020304" charset="0"/>
                        <a:cs typeface="Times New Roman" panose="02020603050405020304" charset="0"/>
                        <a:sym typeface="+mn-ea"/>
                      </a:endParaRPr>
                    </a:p>
                  </a:txBody>
                  <a:tcPr/>
                </a:tc>
                <a:tc>
                  <a:txBody>
                    <a:bodyPr/>
                    <a:p>
                      <a:pPr>
                        <a:buNone/>
                      </a:pPr>
                      <a:r>
                        <a:rPr lang="en-IN" altLang="en-US" sz="1300">
                          <a:sym typeface="+mn-ea"/>
                        </a:rPr>
                        <a:t>22 complete</a:t>
                      </a:r>
                      <a:endParaRPr lang="en-IN" altLang="en-US" sz="1300"/>
                    </a:p>
                    <a:p>
                      <a:pPr>
                        <a:buNone/>
                      </a:pPr>
                      <a:r>
                        <a:rPr lang="en-IN" altLang="en-US" sz="1300">
                          <a:sym typeface="+mn-ea"/>
                        </a:rPr>
                        <a:t>9 partially filled</a:t>
                      </a:r>
                      <a:endParaRPr lang="en-IN" altLang="en-US" sz="1300"/>
                    </a:p>
                    <a:p>
                      <a:pPr>
                        <a:buNone/>
                      </a:pPr>
                      <a:r>
                        <a:rPr lang="en-IN" altLang="en-US" sz="1300"/>
                        <a:t>4 incomplete</a:t>
                      </a:r>
                      <a:endParaRPr lang="en-IN" altLang="en-US" sz="1300"/>
                    </a:p>
                  </a:txBody>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Data missing on certain dates and shifts</a:t>
                      </a:r>
                      <a:endParaRPr lang="en-IN" altLang="en-US" sz="1400">
                        <a:latin typeface="Times New Roman" panose="02020603050405020304" charset="0"/>
                        <a:cs typeface="Times New Roman" panose="02020603050405020304" charset="0"/>
                        <a:sym typeface="+mn-ea"/>
                      </a:endParaRPr>
                    </a:p>
                  </a:txBody>
                  <a:tcPr/>
                </a:tc>
              </a:tr>
              <a:tr h="731520">
                <a:tc>
                  <a:txBody>
                    <a:bodyPr/>
                    <a:p>
                      <a:pPr>
                        <a:buNone/>
                      </a:pPr>
                      <a:r>
                        <a:rPr lang="en-IN" altLang="en-US" sz="1600" b="1" u="sng">
                          <a:latin typeface="Times New Roman" panose="02020603050405020304" charset="0"/>
                          <a:cs typeface="Times New Roman" panose="02020603050405020304" charset="0"/>
                          <a:sym typeface="+mn-ea"/>
                        </a:rPr>
                        <a:t>Fall counselling signed by patient/attendant</a:t>
                      </a:r>
                      <a:endParaRPr lang="en-IN" altLang="en-US" sz="1600" b="1" u="sng">
                        <a:latin typeface="Times New Roman" panose="02020603050405020304" charset="0"/>
                        <a:cs typeface="Times New Roman" panose="02020603050405020304" charset="0"/>
                        <a:sym typeface="+mn-ea"/>
                      </a:endParaRPr>
                    </a:p>
                  </a:txBody>
                  <a:tcPr/>
                </a:tc>
                <a:tc>
                  <a:txBody>
                    <a:bodyPr/>
                    <a:p>
                      <a:pPr>
                        <a:buNone/>
                      </a:pPr>
                      <a:r>
                        <a:rPr lang="en-IN" altLang="en-US" sz="1300">
                          <a:sym typeface="+mn-ea"/>
                        </a:rPr>
                        <a:t>6 complete</a:t>
                      </a:r>
                      <a:endParaRPr lang="en-IN" altLang="en-US" sz="1300"/>
                    </a:p>
                    <a:p>
                      <a:pPr>
                        <a:buNone/>
                      </a:pPr>
                      <a:r>
                        <a:rPr lang="en-IN" altLang="en-US" sz="1300">
                          <a:sym typeface="+mn-ea"/>
                        </a:rPr>
                        <a:t>16 partially filled</a:t>
                      </a:r>
                      <a:endParaRPr lang="en-IN" altLang="en-US" sz="1300"/>
                    </a:p>
                    <a:p>
                      <a:pPr>
                        <a:buNone/>
                      </a:pPr>
                      <a:r>
                        <a:rPr lang="en-IN" altLang="en-US" sz="1300">
                          <a:sym typeface="+mn-ea"/>
                        </a:rPr>
                        <a:t>13 incomplete</a:t>
                      </a:r>
                      <a:endParaRPr lang="en-IN" altLang="en-US" sz="1300">
                        <a:sym typeface="+mn-ea"/>
                      </a:endParaRPr>
                    </a:p>
                  </a:txBody>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Incomplete- age, medical condition, physical handicap, poly drugs, patient’s/attendant’s sign, nursing staff sign and details</a:t>
                      </a:r>
                      <a:endParaRPr lang="en-IN" altLang="en-US" sz="14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either not attached or incomplete</a:t>
                      </a:r>
                      <a:endParaRPr lang="en-IN" altLang="en-US" sz="1400">
                        <a:latin typeface="Times New Roman" panose="02020603050405020304" charset="0"/>
                        <a:cs typeface="Times New Roman" panose="02020603050405020304" charset="0"/>
                        <a:sym typeface="+mn-ea"/>
                      </a:endParaRPr>
                    </a:p>
                  </a:txBody>
                  <a:tcPr/>
                </a:tc>
              </a:tr>
              <a:tr h="731520">
                <a:tc>
                  <a:txBody>
                    <a:bodyPr/>
                    <a:p>
                      <a:pPr>
                        <a:buNone/>
                      </a:pPr>
                      <a:r>
                        <a:rPr lang="en-IN" altLang="en-US" sz="1600" b="1" u="sng">
                          <a:latin typeface="Times New Roman" panose="02020603050405020304" charset="0"/>
                          <a:cs typeface="Times New Roman" panose="02020603050405020304" charset="0"/>
                          <a:sym typeface="+mn-ea"/>
                        </a:rPr>
                        <a:t>Individualised plan of care</a:t>
                      </a:r>
                      <a:endParaRPr lang="en-IN" altLang="en-US" sz="1600" b="1" u="sng">
                        <a:latin typeface="Times New Roman" panose="02020603050405020304" charset="0"/>
                        <a:cs typeface="Times New Roman" panose="02020603050405020304" charset="0"/>
                        <a:sym typeface="+mn-ea"/>
                      </a:endParaRPr>
                    </a:p>
                  </a:txBody>
                  <a:tcPr/>
                </a:tc>
                <a:tc>
                  <a:txBody>
                    <a:bodyPr/>
                    <a:p>
                      <a:pPr>
                        <a:buNone/>
                      </a:pPr>
                      <a:r>
                        <a:rPr lang="en-IN" altLang="en-US" sz="1300">
                          <a:sym typeface="+mn-ea"/>
                        </a:rPr>
                        <a:t>18 complete</a:t>
                      </a:r>
                      <a:endParaRPr lang="en-IN" altLang="en-US" sz="1300"/>
                    </a:p>
                    <a:p>
                      <a:pPr>
                        <a:buNone/>
                      </a:pPr>
                      <a:r>
                        <a:rPr lang="en-IN" altLang="en-US" sz="1300">
                          <a:sym typeface="+mn-ea"/>
                        </a:rPr>
                        <a:t>7 partially filled</a:t>
                      </a:r>
                      <a:endParaRPr lang="en-IN" altLang="en-US" sz="1300"/>
                    </a:p>
                    <a:p>
                      <a:pPr>
                        <a:buNone/>
                      </a:pPr>
                      <a:r>
                        <a:rPr lang="en-IN" altLang="en-US" sz="1300">
                          <a:sym typeface="+mn-ea"/>
                        </a:rPr>
                        <a:t>15 incomplete/ unattached</a:t>
                      </a:r>
                      <a:endParaRPr lang="en-IN" altLang="en-US" sz="1300">
                        <a:sym typeface="+mn-ea"/>
                      </a:endParaRPr>
                    </a:p>
                  </a:txBody>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either not attached or incomplete (planned inteventions)</a:t>
                      </a:r>
                      <a:endParaRPr lang="en-IN" altLang="en-US" sz="1400">
                        <a:latin typeface="Times New Roman" panose="02020603050405020304" charset="0"/>
                        <a:cs typeface="Times New Roman" panose="02020603050405020304" charset="0"/>
                        <a:sym typeface="+mn-ea"/>
                      </a:endParaRPr>
                    </a:p>
                  </a:txBody>
                  <a:tcPr/>
                </a:tc>
              </a:tr>
              <a:tr h="665480">
                <a:tc>
                  <a:txBody>
                    <a:bodyPr/>
                    <a:p>
                      <a:pPr>
                        <a:buNone/>
                      </a:pPr>
                      <a:r>
                        <a:rPr lang="en-IN" altLang="en-US" sz="1600" b="1" u="sng">
                          <a:latin typeface="Times New Roman" panose="02020603050405020304" charset="0"/>
                          <a:cs typeface="Times New Roman" panose="02020603050405020304" charset="0"/>
                          <a:sym typeface="+mn-ea"/>
                        </a:rPr>
                        <a:t>Fall risk assessment done by nursing</a:t>
                      </a:r>
                      <a:endParaRPr lang="en-IN" altLang="en-US" sz="1600" b="1" u="sng">
                        <a:latin typeface="Times New Roman" panose="02020603050405020304" charset="0"/>
                        <a:cs typeface="Times New Roman" panose="02020603050405020304" charset="0"/>
                        <a:sym typeface="+mn-ea"/>
                      </a:endParaRPr>
                    </a:p>
                  </a:txBody>
                  <a:tcPr/>
                </a:tc>
                <a:tc>
                  <a:txBody>
                    <a:bodyPr/>
                    <a:p>
                      <a:pPr>
                        <a:buNone/>
                      </a:pPr>
                      <a:r>
                        <a:rPr lang="en-IN" altLang="en-US" sz="1300"/>
                        <a:t>33 correctly identified</a:t>
                      </a:r>
                      <a:endParaRPr lang="en-IN" altLang="en-US" sz="1300"/>
                    </a:p>
                    <a:p>
                      <a:pPr>
                        <a:buNone/>
                      </a:pPr>
                      <a:endParaRPr lang="en-IN" altLang="en-US" sz="1300"/>
                    </a:p>
                  </a:txBody>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PTF score was mentioned 0 instead of high risk/ low risk</a:t>
                      </a:r>
                      <a:endParaRPr lang="en-IN" altLang="en-US" sz="14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rPr>
                        <a:t>Randomly scored 10, incorrectly checked indicators</a:t>
                      </a:r>
                      <a:endParaRPr lang="en-IN" altLang="en-US" sz="1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rPr>
                        <a:t>7 patients not identified as high risk in most recent nursing score</a:t>
                      </a:r>
                      <a:endParaRPr lang="en-IN" altLang="en-US" sz="1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rPr>
                        <a:t>incorrect assessment of age, length of stay, mental status, medications etc.</a:t>
                      </a:r>
                      <a:endParaRPr lang="en-IN" altLang="en-US" sz="1400">
                        <a:latin typeface="Times New Roman" panose="02020603050405020304" charset="0"/>
                        <a:cs typeface="Times New Roman" panose="02020603050405020304" charset="0"/>
                      </a:endParaRPr>
                    </a:p>
                  </a:txBody>
                  <a:tcPr/>
                </a:tc>
              </a:tr>
              <a:tr h="518795">
                <a:tc>
                  <a:txBody>
                    <a:bodyPr/>
                    <a:p>
                      <a:pPr>
                        <a:buNone/>
                      </a:pPr>
                      <a:r>
                        <a:rPr lang="en-IN" altLang="en-US" sz="1600" b="1" u="sng">
                          <a:latin typeface="Times New Roman" panose="02020603050405020304" charset="0"/>
                          <a:cs typeface="Times New Roman" panose="02020603050405020304" charset="0"/>
                          <a:sym typeface="+mn-ea"/>
                        </a:rPr>
                        <a:t>Bedside Observation-</a:t>
                      </a:r>
                      <a:endParaRPr lang="en-IN" altLang="en-US" sz="1600" b="1" u="sng">
                        <a:latin typeface="Times New Roman" panose="02020603050405020304" charset="0"/>
                        <a:cs typeface="Times New Roman" panose="02020603050405020304" charset="0"/>
                        <a:sym typeface="+mn-ea"/>
                      </a:endParaRPr>
                    </a:p>
                    <a:p>
                      <a:pPr>
                        <a:buNone/>
                      </a:pPr>
                      <a:r>
                        <a:rPr lang="en-IN" altLang="en-US" sz="1400"/>
                        <a:t>Signages-</a:t>
                      </a:r>
                      <a:endParaRPr lang="en-IN" altLang="en-US" sz="1400"/>
                    </a:p>
                  </a:txBody>
                  <a:tcPr>
                    <a:solidFill>
                      <a:schemeClr val="bg2"/>
                    </a:solidFill>
                  </a:tcPr>
                </a:tc>
                <a:tc>
                  <a:txBody>
                    <a:bodyPr/>
                    <a:p>
                      <a:pPr>
                        <a:buNone/>
                      </a:pPr>
                      <a:endParaRPr lang="en-IN" altLang="en-US" sz="1300"/>
                    </a:p>
                    <a:p>
                      <a:pPr>
                        <a:lnSpc>
                          <a:spcPct val="150000"/>
                        </a:lnSpc>
                        <a:buNone/>
                      </a:pPr>
                      <a:r>
                        <a:rPr lang="en-IN" altLang="en-US" sz="1300"/>
                        <a:t>13</a:t>
                      </a:r>
                      <a:endParaRPr lang="en-IN" altLang="en-US" sz="1300"/>
                    </a:p>
                  </a:txBody>
                  <a:tcPr>
                    <a:solidFill>
                      <a:schemeClr val="bg2"/>
                    </a:solidFill>
                  </a:tcPr>
                </a:tc>
                <a:tc>
                  <a:txBody>
                    <a:bodyPr/>
                    <a:p>
                      <a:pPr algn="ctr">
                        <a:buNone/>
                      </a:pPr>
                      <a:r>
                        <a:rPr lang="en-IN" altLang="en-US" sz="1400" b="1" u="sng">
                          <a:latin typeface="Times New Roman" panose="02020603050405020304" charset="0"/>
                          <a:cs typeface="Times New Roman" panose="02020603050405020304" charset="0"/>
                        </a:rPr>
                        <a:t>AREAS OF CONCERN</a:t>
                      </a:r>
                      <a:endParaRPr lang="en-IN" altLang="en-US" sz="1400">
                        <a:latin typeface="Times New Roman" panose="02020603050405020304" charset="0"/>
                        <a:cs typeface="Times New Roman" panose="02020603050405020304" charset="0"/>
                      </a:endParaRPr>
                    </a:p>
                    <a:p>
                      <a:pPr marL="285750" indent="-285750" algn="l">
                        <a:lnSpc>
                          <a:spcPct val="120000"/>
                        </a:lnSpc>
                        <a:buFont typeface="Arial" panose="020B0604020202020204" pitchFamily="34" charset="0"/>
                        <a:buChar char="•"/>
                      </a:pPr>
                      <a:r>
                        <a:rPr lang="en-IN" altLang="en-US" sz="1400">
                          <a:latin typeface="Times New Roman" panose="02020603050405020304" charset="0"/>
                          <a:cs typeface="Times New Roman" panose="02020603050405020304" charset="0"/>
                        </a:rPr>
                        <a:t>Nightangle ward, fourth floor, chemotherapy, ICU</a:t>
                      </a:r>
                      <a:endParaRPr lang="en-IN" altLang="en-US" sz="1400">
                        <a:latin typeface="Times New Roman" panose="02020603050405020304" charset="0"/>
                        <a:cs typeface="Times New Roman" panose="02020603050405020304" charset="0"/>
                      </a:endParaRPr>
                    </a:p>
                  </a:txBody>
                  <a:tcPr>
                    <a:solidFill>
                      <a:schemeClr val="bg2"/>
                    </a:solidFill>
                  </a:tcPr>
                </a:tc>
              </a:tr>
              <a:tr h="335280">
                <a:tc>
                  <a:txBody>
                    <a:bodyPr/>
                    <a:p>
                      <a:pPr>
                        <a:buNone/>
                      </a:pPr>
                      <a:r>
                        <a:rPr lang="en-IN" altLang="en-US" sz="1400"/>
                        <a:t>Low Bed position-</a:t>
                      </a:r>
                      <a:endParaRPr lang="en-IN" altLang="en-US" sz="1400"/>
                    </a:p>
                  </a:txBody>
                  <a:tcPr>
                    <a:solidFill>
                      <a:schemeClr val="bg2"/>
                    </a:solidFill>
                  </a:tcPr>
                </a:tc>
                <a:tc>
                  <a:txBody>
                    <a:bodyPr/>
                    <a:p>
                      <a:pPr>
                        <a:buNone/>
                      </a:pPr>
                      <a:r>
                        <a:rPr lang="en-IN" altLang="en-US" sz="1300"/>
                        <a:t>16</a:t>
                      </a:r>
                      <a:endParaRPr lang="en-IN" altLang="en-US" sz="1300"/>
                    </a:p>
                  </a:txBody>
                  <a:tcPr>
                    <a:solidFill>
                      <a:schemeClr val="bg2"/>
                    </a:solidFill>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Nightangle ward, third floor, fourth floor, chemotherapy, ICU</a:t>
                      </a:r>
                      <a:endParaRPr lang="en-IN" altLang="en-US" sz="1400">
                        <a:latin typeface="Times New Roman" panose="02020603050405020304" charset="0"/>
                        <a:cs typeface="Times New Roman" panose="02020603050405020304" charset="0"/>
                      </a:endParaRPr>
                    </a:p>
                  </a:txBody>
                  <a:tcPr>
                    <a:solidFill>
                      <a:schemeClr val="bg2"/>
                    </a:solidFill>
                  </a:tcPr>
                </a:tc>
              </a:tr>
              <a:tr h="274955">
                <a:tc>
                  <a:txBody>
                    <a:bodyPr/>
                    <a:p>
                      <a:pPr>
                        <a:buNone/>
                      </a:pPr>
                      <a:r>
                        <a:rPr lang="en-IN" altLang="en-US" sz="1400">
                          <a:sym typeface="+mn-ea"/>
                        </a:rPr>
                        <a:t>Side rails-</a:t>
                      </a:r>
                      <a:endParaRPr lang="en-IN" altLang="en-US" sz="1400">
                        <a:sym typeface="+mn-ea"/>
                      </a:endParaRPr>
                    </a:p>
                  </a:txBody>
                  <a:tcPr>
                    <a:solidFill>
                      <a:schemeClr val="bg2"/>
                    </a:solidFill>
                  </a:tcPr>
                </a:tc>
                <a:tc>
                  <a:txBody>
                    <a:bodyPr/>
                    <a:p>
                      <a:pPr>
                        <a:buNone/>
                      </a:pPr>
                      <a:r>
                        <a:rPr lang="en-IN" altLang="en-US" sz="1300"/>
                        <a:t>32</a:t>
                      </a:r>
                      <a:endParaRPr lang="en-IN" altLang="en-US" sz="1300"/>
                    </a:p>
                  </a:txBody>
                  <a:tcPr>
                    <a:solidFill>
                      <a:schemeClr val="bg2"/>
                    </a:solidFill>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Nightangle ward, fourth floor</a:t>
                      </a:r>
                      <a:endParaRPr lang="en-IN" altLang="en-US" sz="1400">
                        <a:latin typeface="Times New Roman" panose="02020603050405020304" charset="0"/>
                        <a:cs typeface="Times New Roman" panose="02020603050405020304" charset="0"/>
                      </a:endParaRPr>
                    </a:p>
                  </a:txBody>
                  <a:tcPr>
                    <a:solidFill>
                      <a:schemeClr val="bg2"/>
                    </a:solidFill>
                  </a:tcPr>
                </a:tc>
              </a:tr>
              <a:tr h="518795">
                <a:tc>
                  <a:txBody>
                    <a:bodyPr/>
                    <a:p>
                      <a:pPr>
                        <a:buNone/>
                      </a:pPr>
                      <a:r>
                        <a:rPr lang="en-IN" altLang="en-US" sz="1600" b="1" u="sng">
                          <a:latin typeface="Times New Roman" panose="02020603050405020304" charset="0"/>
                          <a:cs typeface="Times New Roman" panose="02020603050405020304" charset="0"/>
                          <a:sym typeface="+mn-ea"/>
                        </a:rPr>
                        <a:t>Awareness</a:t>
                      </a:r>
                      <a:endParaRPr lang="en-IN" altLang="en-US" sz="1600" b="1" u="sng">
                        <a:latin typeface="Times New Roman" panose="02020603050405020304" charset="0"/>
                        <a:cs typeface="Times New Roman" panose="02020603050405020304" charset="0"/>
                        <a:sym typeface="+mn-ea"/>
                      </a:endParaRPr>
                    </a:p>
                    <a:p>
                      <a:pPr>
                        <a:buNone/>
                      </a:pPr>
                      <a:r>
                        <a:rPr lang="en-IN" altLang="en-US" sz="1400" b="0"/>
                        <a:t>Staff awareness</a:t>
                      </a:r>
                      <a:endParaRPr lang="en-IN" altLang="en-US" sz="1400" b="0"/>
                    </a:p>
                  </a:txBody>
                  <a:tcPr>
                    <a:solidFill>
                      <a:schemeClr val="bg1">
                        <a:lumMod val="95000"/>
                      </a:schemeClr>
                    </a:solidFill>
                  </a:tcPr>
                </a:tc>
                <a:tc>
                  <a:txBody>
                    <a:bodyPr/>
                    <a:p>
                      <a:pPr>
                        <a:buNone/>
                      </a:pPr>
                      <a:endParaRPr lang="en-IN" altLang="en-US" sz="1300"/>
                    </a:p>
                    <a:p>
                      <a:pPr>
                        <a:lnSpc>
                          <a:spcPct val="130000"/>
                        </a:lnSpc>
                        <a:buNone/>
                      </a:pPr>
                      <a:r>
                        <a:rPr lang="en-IN" altLang="en-US" sz="1300"/>
                        <a:t>97%</a:t>
                      </a:r>
                      <a:endParaRPr lang="en-IN" altLang="en-US" sz="1300"/>
                    </a:p>
                  </a:txBody>
                  <a:tcPr>
                    <a:solidFill>
                      <a:schemeClr val="bg1">
                        <a:lumMod val="95000"/>
                      </a:schemeClr>
                    </a:solidFill>
                  </a:tcPr>
                </a:tc>
                <a:tc>
                  <a:txBody>
                    <a:bodyPr/>
                    <a:p>
                      <a:pPr>
                        <a:buNone/>
                      </a:pPr>
                      <a:endParaRPr lang="en-IN" altLang="en-US" sz="14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Nightangle ward</a:t>
                      </a:r>
                      <a:endParaRPr lang="en-IN" altLang="en-US" sz="1400">
                        <a:latin typeface="Times New Roman" panose="02020603050405020304" charset="0"/>
                        <a:cs typeface="Times New Roman" panose="02020603050405020304" charset="0"/>
                      </a:endParaRPr>
                    </a:p>
                  </a:txBody>
                  <a:tcPr>
                    <a:solidFill>
                      <a:schemeClr val="bg1">
                        <a:lumMod val="95000"/>
                      </a:schemeClr>
                    </a:solidFill>
                  </a:tcPr>
                </a:tc>
              </a:tr>
              <a:tr h="365760">
                <a:tc>
                  <a:txBody>
                    <a:bodyPr/>
                    <a:p>
                      <a:pPr>
                        <a:buNone/>
                      </a:pPr>
                      <a:r>
                        <a:rPr lang="en-IN" altLang="en-US" sz="1600">
                          <a:latin typeface="Times New Roman" panose="02020603050405020304" charset="0"/>
                          <a:cs typeface="Times New Roman" panose="02020603050405020304" charset="0"/>
                          <a:sym typeface="+mn-ea"/>
                        </a:rPr>
                        <a:t> Patient awareness</a:t>
                      </a:r>
                      <a:endParaRPr lang="en-IN" altLang="en-US" sz="1600">
                        <a:latin typeface="Times New Roman" panose="02020603050405020304" charset="0"/>
                        <a:cs typeface="Times New Roman" panose="02020603050405020304" charset="0"/>
                        <a:sym typeface="+mn-ea"/>
                      </a:endParaRPr>
                    </a:p>
                  </a:txBody>
                  <a:tcPr>
                    <a:solidFill>
                      <a:schemeClr val="bg1">
                        <a:lumMod val="95000"/>
                      </a:schemeClr>
                    </a:solidFill>
                  </a:tcPr>
                </a:tc>
                <a:tc>
                  <a:txBody>
                    <a:bodyPr/>
                    <a:p>
                      <a:pPr>
                        <a:lnSpc>
                          <a:spcPct val="130000"/>
                        </a:lnSpc>
                        <a:buNone/>
                      </a:pPr>
                      <a:r>
                        <a:rPr lang="en-IN" altLang="en-US" sz="1300"/>
                        <a:t>83%</a:t>
                      </a:r>
                      <a:endParaRPr lang="en-IN" altLang="en-US" sz="1300"/>
                    </a:p>
                  </a:txBody>
                  <a:tcPr>
                    <a:solidFill>
                      <a:schemeClr val="bg1">
                        <a:lumMod val="95000"/>
                      </a:schemeClr>
                    </a:solidFill>
                  </a:tcPr>
                </a:tc>
                <a:tc>
                  <a:txBody>
                    <a:bodyPr/>
                    <a:p>
                      <a:pPr marL="285750" indent="-285750">
                        <a:buFont typeface="Arial" panose="020B0604020202020204" pitchFamily="34" charset="0"/>
                        <a:buChar char="•"/>
                      </a:pPr>
                      <a:r>
                        <a:rPr lang="en-IN" altLang="en-US" sz="1400">
                          <a:latin typeface="Times New Roman" panose="02020603050405020304" charset="0"/>
                          <a:cs typeface="Times New Roman" panose="02020603050405020304" charset="0"/>
                          <a:sym typeface="+mn-ea"/>
                        </a:rPr>
                        <a:t>Nightangle ward</a:t>
                      </a:r>
                      <a:endParaRPr lang="en-IN" altLang="en-US" sz="1400">
                        <a:latin typeface="Times New Roman" panose="02020603050405020304" charset="0"/>
                        <a:cs typeface="Times New Roman" panose="02020603050405020304" charset="0"/>
                      </a:endParaRPr>
                    </a:p>
                  </a:txBody>
                  <a:tcPr>
                    <a:solidFill>
                      <a:schemeClr val="bg1">
                        <a:lumMod val="95000"/>
                      </a:schemeClr>
                    </a:solidFill>
                  </a:tcPr>
                </a:tc>
              </a:tr>
            </a:tbl>
          </a:graphicData>
        </a:graphic>
      </p:graphicFrame>
      <p:pic>
        <p:nvPicPr>
          <p:cNvPr id="100" name="Picture 99"/>
          <p:cNvPicPr/>
          <p:nvPr/>
        </p:nvPicPr>
        <p:blipFill>
          <a:blip r:embed="rId1"/>
          <a:stretch>
            <a:fillRect/>
          </a:stretch>
        </p:blipFill>
        <p:spPr>
          <a:xfrm>
            <a:off x="11141710" y="17145"/>
            <a:ext cx="1050290" cy="4984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715"/>
            <a:ext cx="10972800" cy="518160"/>
          </a:xfrm>
        </p:spPr>
        <p:txBody>
          <a:bodyPr/>
          <a:p>
            <a:r>
              <a:rPr lang="en-IN" altLang="en-US" sz="4000">
                <a:latin typeface="Times New Roman" panose="02020603050405020304" charset="0"/>
                <a:cs typeface="Times New Roman" panose="02020603050405020304" charset="0"/>
                <a:sym typeface="+mn-ea"/>
              </a:rPr>
              <a:t>DEPARTMENT-WISE </a:t>
            </a:r>
            <a:r>
              <a:rPr lang="en-US" sz="4000">
                <a:latin typeface="Times New Roman" panose="02020603050405020304" charset="0"/>
                <a:cs typeface="Times New Roman" panose="02020603050405020304" charset="0"/>
                <a:sym typeface="+mn-ea"/>
              </a:rPr>
              <a:t>FINDINGS:</a:t>
            </a:r>
            <a:endParaRPr lang="en-US" sz="4000">
              <a:latin typeface="Times New Roman" panose="02020603050405020304" charset="0"/>
              <a:cs typeface="Times New Roman" panose="02020603050405020304" charset="0"/>
              <a:sym typeface="+mn-ea"/>
            </a:endParaRPr>
          </a:p>
        </p:txBody>
      </p:sp>
      <p:graphicFrame>
        <p:nvGraphicFramePr>
          <p:cNvPr id="5" name="Content Placeholder 4"/>
          <p:cNvGraphicFramePr/>
          <p:nvPr>
            <p:ph idx="1"/>
          </p:nvPr>
        </p:nvGraphicFramePr>
        <p:xfrm>
          <a:off x="106045" y="515620"/>
          <a:ext cx="11963400" cy="6296025"/>
        </p:xfrm>
        <a:graphic>
          <a:graphicData uri="http://schemas.openxmlformats.org/drawingml/2006/table">
            <a:tbl>
              <a:tblPr firstRow="1" bandRow="1">
                <a:tableStyleId>{5C22544A-7EE6-4342-B048-85BDC9FD1C3A}</a:tableStyleId>
              </a:tblPr>
              <a:tblGrid>
                <a:gridCol w="3446145"/>
                <a:gridCol w="1526540"/>
                <a:gridCol w="1917700"/>
                <a:gridCol w="1941830"/>
                <a:gridCol w="1704975"/>
                <a:gridCol w="1426210"/>
              </a:tblGrid>
              <a:tr h="518160">
                <a:tc>
                  <a:txBody>
                    <a:bodyPr/>
                    <a:p>
                      <a:pPr algn="ctr">
                        <a:buNone/>
                      </a:pPr>
                      <a:endParaRPr lang="en-US"/>
                    </a:p>
                  </a:txBody>
                  <a:tcPr/>
                </a:tc>
                <a:tc>
                  <a:txBody>
                    <a:bodyPr/>
                    <a:p>
                      <a:pPr algn="ctr">
                        <a:buNone/>
                      </a:pPr>
                      <a:r>
                        <a:rPr lang="en-IN" altLang="en-US" sz="1400"/>
                        <a:t>NIGHTANGLE WARDS (3)</a:t>
                      </a:r>
                      <a:endParaRPr lang="en-IN" altLang="en-US" sz="1400"/>
                    </a:p>
                  </a:txBody>
                  <a:tcPr/>
                </a:tc>
                <a:tc>
                  <a:txBody>
                    <a:bodyPr/>
                    <a:p>
                      <a:pPr algn="ctr">
                        <a:buNone/>
                      </a:pPr>
                      <a:r>
                        <a:rPr lang="en-IN" altLang="en-US" sz="1400"/>
                        <a:t>THIRD FLOOR</a:t>
                      </a:r>
                      <a:endParaRPr lang="en-IN" altLang="en-US" sz="1400"/>
                    </a:p>
                    <a:p>
                      <a:pPr algn="ctr">
                        <a:buNone/>
                      </a:pPr>
                      <a:r>
                        <a:rPr lang="en-IN" altLang="en-US" sz="1400"/>
                        <a:t>(14)</a:t>
                      </a:r>
                      <a:endParaRPr lang="en-IN" altLang="en-US" sz="1400"/>
                    </a:p>
                  </a:txBody>
                  <a:tcPr/>
                </a:tc>
                <a:tc>
                  <a:txBody>
                    <a:bodyPr/>
                    <a:p>
                      <a:pPr algn="ctr">
                        <a:buNone/>
                      </a:pPr>
                      <a:r>
                        <a:rPr lang="en-IN" altLang="en-US" sz="1400"/>
                        <a:t>FOURTH FLOOR</a:t>
                      </a:r>
                      <a:endParaRPr lang="en-IN" altLang="en-US" sz="1400"/>
                    </a:p>
                    <a:p>
                      <a:pPr algn="ctr">
                        <a:buNone/>
                      </a:pPr>
                      <a:r>
                        <a:rPr lang="en-IN" altLang="en-US" sz="1400"/>
                        <a:t>(13)</a:t>
                      </a:r>
                      <a:endParaRPr lang="en-IN" altLang="en-US" sz="1400"/>
                    </a:p>
                  </a:txBody>
                  <a:tcPr/>
                </a:tc>
                <a:tc>
                  <a:txBody>
                    <a:bodyPr/>
                    <a:p>
                      <a:pPr algn="ctr">
                        <a:buNone/>
                      </a:pPr>
                      <a:r>
                        <a:rPr lang="en-IN" altLang="en-US" sz="1400"/>
                        <a:t>CHEMOTHERAPY</a:t>
                      </a:r>
                      <a:endParaRPr lang="en-IN" altLang="en-US" sz="1400"/>
                    </a:p>
                    <a:p>
                      <a:pPr algn="ctr">
                        <a:buNone/>
                      </a:pPr>
                      <a:r>
                        <a:rPr lang="en-IN" altLang="en-US" sz="1400"/>
                        <a:t>(5)</a:t>
                      </a:r>
                      <a:endParaRPr lang="en-IN" altLang="en-US" sz="1400"/>
                    </a:p>
                  </a:txBody>
                  <a:tcPr/>
                </a:tc>
                <a:tc>
                  <a:txBody>
                    <a:bodyPr/>
                    <a:p>
                      <a:pPr algn="ctr">
                        <a:buNone/>
                      </a:pPr>
                      <a:r>
                        <a:rPr lang="en-IN" altLang="en-US" sz="1400"/>
                        <a:t>ICU</a:t>
                      </a:r>
                      <a:endParaRPr lang="en-IN" altLang="en-US" sz="1400"/>
                    </a:p>
                    <a:p>
                      <a:pPr algn="ctr">
                        <a:buNone/>
                      </a:pPr>
                      <a:r>
                        <a:rPr lang="en-IN" altLang="en-US" sz="1400"/>
                        <a:t>(5)</a:t>
                      </a:r>
                      <a:endParaRPr lang="en-IN" altLang="en-US" sz="1400"/>
                    </a:p>
                  </a:txBody>
                  <a:tcPr/>
                </a:tc>
              </a:tr>
              <a:tr h="670560">
                <a:tc>
                  <a:txBody>
                    <a:bodyPr/>
                    <a:p>
                      <a:pPr>
                        <a:buNone/>
                      </a:pPr>
                      <a:r>
                        <a:rPr lang="en-IN" altLang="en-US" sz="1800" b="1" u="sng">
                          <a:latin typeface="Times New Roman" panose="02020603050405020304" charset="0"/>
                          <a:cs typeface="Times New Roman" panose="02020603050405020304" charset="0"/>
                          <a:sym typeface="+mn-ea"/>
                        </a:rPr>
                        <a:t>Fall risk assessment on admission</a:t>
                      </a:r>
                      <a:endParaRPr lang="en-IN" altLang="en-US" sz="1800" b="1" u="sng">
                        <a:latin typeface="Times New Roman" panose="02020603050405020304" charset="0"/>
                        <a:cs typeface="Times New Roman" panose="02020603050405020304" charset="0"/>
                        <a:sym typeface="+mn-ea"/>
                      </a:endParaRPr>
                    </a:p>
                  </a:txBody>
                  <a:tcPr/>
                </a:tc>
                <a:tc>
                  <a:txBody>
                    <a:bodyPr/>
                    <a:p>
                      <a:pPr>
                        <a:buNone/>
                      </a:pPr>
                      <a:r>
                        <a:rPr lang="en-IN" altLang="en-US" sz="1600"/>
                        <a:t>2 complete</a:t>
                      </a:r>
                      <a:endParaRPr lang="en-IN" altLang="en-US" sz="1600"/>
                    </a:p>
                    <a:p>
                      <a:pPr>
                        <a:buNone/>
                      </a:pPr>
                      <a:r>
                        <a:rPr lang="en-IN" altLang="en-US" sz="1600"/>
                        <a:t>1 partially filled</a:t>
                      </a:r>
                      <a:endParaRPr lang="en-IN" altLang="en-US" sz="1600"/>
                    </a:p>
                  </a:txBody>
                  <a:tcPr/>
                </a:tc>
                <a:tc>
                  <a:txBody>
                    <a:bodyPr/>
                    <a:p>
                      <a:pPr>
                        <a:buNone/>
                      </a:pPr>
                      <a:r>
                        <a:rPr lang="en-IN" altLang="en-US" sz="1600">
                          <a:sym typeface="+mn-ea"/>
                        </a:rPr>
                        <a:t>10 complete</a:t>
                      </a:r>
                      <a:endParaRPr lang="en-IN" altLang="en-US" sz="1600"/>
                    </a:p>
                    <a:p>
                      <a:pPr>
                        <a:buNone/>
                      </a:pPr>
                      <a:r>
                        <a:rPr lang="en-IN" altLang="en-US" sz="1600">
                          <a:sym typeface="+mn-ea"/>
                        </a:rPr>
                        <a:t>4 partially filled</a:t>
                      </a:r>
                      <a:endParaRPr lang="en-US" sz="1600"/>
                    </a:p>
                  </a:txBody>
                  <a:tcPr/>
                </a:tc>
                <a:tc>
                  <a:txBody>
                    <a:bodyPr/>
                    <a:p>
                      <a:pPr>
                        <a:buNone/>
                      </a:pPr>
                      <a:r>
                        <a:rPr lang="en-IN" altLang="en-US" sz="1600">
                          <a:sym typeface="+mn-ea"/>
                        </a:rPr>
                        <a:t>9 complete</a:t>
                      </a:r>
                      <a:endParaRPr lang="en-IN" altLang="en-US" sz="1600"/>
                    </a:p>
                    <a:p>
                      <a:pPr>
                        <a:buNone/>
                      </a:pPr>
                      <a:r>
                        <a:rPr lang="en-IN" altLang="en-US" sz="1600">
                          <a:sym typeface="+mn-ea"/>
                        </a:rPr>
                        <a:t>4 partially filled</a:t>
                      </a:r>
                      <a:endParaRPr lang="en-US" sz="1600"/>
                    </a:p>
                  </a:txBody>
                  <a:tcPr/>
                </a:tc>
                <a:tc>
                  <a:txBody>
                    <a:bodyPr/>
                    <a:p>
                      <a:pPr>
                        <a:buNone/>
                      </a:pPr>
                      <a:r>
                        <a:rPr lang="en-IN" altLang="en-US" sz="1600"/>
                        <a:t>all 5 complete</a:t>
                      </a:r>
                      <a:endParaRPr lang="en-IN" altLang="en-US" sz="1600"/>
                    </a:p>
                  </a:txBody>
                  <a:tcPr/>
                </a:tc>
                <a:tc>
                  <a:txBody>
                    <a:bodyPr/>
                    <a:p>
                      <a:pPr>
                        <a:buNone/>
                      </a:pPr>
                      <a:r>
                        <a:rPr lang="en-IN" altLang="en-US" sz="1600">
                          <a:sym typeface="+mn-ea"/>
                        </a:rPr>
                        <a:t>all 5 complete</a:t>
                      </a:r>
                      <a:endParaRPr lang="en-US" sz="1600"/>
                    </a:p>
                  </a:txBody>
                  <a:tcPr/>
                </a:tc>
              </a:tr>
              <a:tr h="625475">
                <a:tc>
                  <a:txBody>
                    <a:bodyPr/>
                    <a:p>
                      <a:pPr>
                        <a:buNone/>
                      </a:pPr>
                      <a:r>
                        <a:rPr lang="en-IN" altLang="en-US" sz="1800" b="1" u="sng">
                          <a:latin typeface="Times New Roman" panose="02020603050405020304" charset="0"/>
                          <a:cs typeface="Times New Roman" panose="02020603050405020304" charset="0"/>
                          <a:sym typeface="+mn-ea"/>
                        </a:rPr>
                        <a:t>Daily documentation of fall</a:t>
                      </a:r>
                      <a:endParaRPr lang="en-IN" altLang="en-US" sz="1800" b="1" u="sng">
                        <a:latin typeface="Times New Roman" panose="02020603050405020304" charset="0"/>
                        <a:cs typeface="Times New Roman" panose="02020603050405020304" charset="0"/>
                        <a:sym typeface="+mn-ea"/>
                      </a:endParaRPr>
                    </a:p>
                  </a:txBody>
                  <a:tcPr/>
                </a:tc>
                <a:tc>
                  <a:txBody>
                    <a:bodyPr/>
                    <a:p>
                      <a:pPr>
                        <a:buNone/>
                      </a:pPr>
                      <a:r>
                        <a:rPr lang="en-IN" altLang="en-US" sz="1600">
                          <a:sym typeface="+mn-ea"/>
                        </a:rPr>
                        <a:t>2 complete</a:t>
                      </a:r>
                      <a:endParaRPr lang="en-IN" altLang="en-US" sz="1600"/>
                    </a:p>
                    <a:p>
                      <a:pPr>
                        <a:buNone/>
                      </a:pPr>
                      <a:r>
                        <a:rPr lang="en-IN" altLang="en-US" sz="1600">
                          <a:sym typeface="+mn-ea"/>
                        </a:rPr>
                        <a:t>1 partially filled</a:t>
                      </a:r>
                      <a:endParaRPr lang="en-IN" altLang="en-US" sz="1600"/>
                    </a:p>
                  </a:txBody>
                  <a:tcPr/>
                </a:tc>
                <a:tc>
                  <a:txBody>
                    <a:bodyPr/>
                    <a:p>
                      <a:pPr>
                        <a:buNone/>
                      </a:pPr>
                      <a:r>
                        <a:rPr lang="en-IN" altLang="en-US" sz="1600">
                          <a:sym typeface="+mn-ea"/>
                        </a:rPr>
                        <a:t>10 complete</a:t>
                      </a:r>
                      <a:endParaRPr lang="en-IN" altLang="en-US" sz="1600"/>
                    </a:p>
                    <a:p>
                      <a:pPr>
                        <a:buNone/>
                      </a:pPr>
                      <a:r>
                        <a:rPr lang="en-IN" altLang="en-US" sz="1600">
                          <a:sym typeface="+mn-ea"/>
                        </a:rPr>
                        <a:t>4 partially filled</a:t>
                      </a:r>
                      <a:endParaRPr lang="en-US" sz="1600"/>
                    </a:p>
                  </a:txBody>
                  <a:tcPr/>
                </a:tc>
                <a:tc>
                  <a:txBody>
                    <a:bodyPr/>
                    <a:p>
                      <a:pPr>
                        <a:buNone/>
                      </a:pPr>
                      <a:r>
                        <a:rPr lang="en-IN" altLang="en-US" sz="1600">
                          <a:sym typeface="+mn-ea"/>
                        </a:rPr>
                        <a:t>9 complete</a:t>
                      </a:r>
                      <a:endParaRPr lang="en-IN" altLang="en-US" sz="1600"/>
                    </a:p>
                    <a:p>
                      <a:pPr>
                        <a:buNone/>
                      </a:pPr>
                      <a:r>
                        <a:rPr lang="en-IN" altLang="en-US" sz="1600">
                          <a:sym typeface="+mn-ea"/>
                        </a:rPr>
                        <a:t>4 partially filled</a:t>
                      </a:r>
                      <a:endParaRPr lang="en-US" sz="1600"/>
                    </a:p>
                  </a:txBody>
                  <a:tcPr/>
                </a:tc>
                <a:tc>
                  <a:txBody>
                    <a:bodyPr/>
                    <a:p>
                      <a:pPr>
                        <a:buNone/>
                      </a:pPr>
                      <a:r>
                        <a:rPr lang="en-IN" altLang="en-US" sz="1600"/>
                        <a:t>Not Applicable</a:t>
                      </a:r>
                      <a:endParaRPr lang="en-IN" altLang="en-US" sz="1600"/>
                    </a:p>
                  </a:txBody>
                  <a:tcPr/>
                </a:tc>
                <a:tc>
                  <a:txBody>
                    <a:bodyPr/>
                    <a:p>
                      <a:pPr>
                        <a:buNone/>
                      </a:pPr>
                      <a:r>
                        <a:rPr lang="en-IN" altLang="en-US" sz="1600">
                          <a:sym typeface="+mn-ea"/>
                        </a:rPr>
                        <a:t>1 complete</a:t>
                      </a:r>
                      <a:endParaRPr lang="en-IN" altLang="en-US" sz="1600"/>
                    </a:p>
                    <a:p>
                      <a:pPr>
                        <a:buNone/>
                      </a:pPr>
                      <a:r>
                        <a:rPr lang="en-IN" altLang="en-US" sz="1600">
                          <a:sym typeface="+mn-ea"/>
                        </a:rPr>
                        <a:t>4 incomplete</a:t>
                      </a:r>
                      <a:endParaRPr lang="en-US" sz="1600"/>
                    </a:p>
                  </a:txBody>
                  <a:tcPr/>
                </a:tc>
              </a:tr>
              <a:tr h="656590">
                <a:tc>
                  <a:txBody>
                    <a:bodyPr/>
                    <a:p>
                      <a:pPr>
                        <a:buNone/>
                      </a:pPr>
                      <a:r>
                        <a:rPr lang="en-IN" altLang="en-US" sz="1800" b="1" u="sng">
                          <a:latin typeface="Times New Roman" panose="02020603050405020304" charset="0"/>
                          <a:cs typeface="Times New Roman" panose="02020603050405020304" charset="0"/>
                          <a:sym typeface="+mn-ea"/>
                        </a:rPr>
                        <a:t>Fall counselling signed by patient/attendant</a:t>
                      </a:r>
                      <a:endParaRPr lang="en-IN" altLang="en-US" sz="1800" b="1" u="sng">
                        <a:latin typeface="Times New Roman" panose="02020603050405020304" charset="0"/>
                        <a:cs typeface="Times New Roman" panose="02020603050405020304" charset="0"/>
                        <a:sym typeface="+mn-ea"/>
                      </a:endParaRPr>
                    </a:p>
                  </a:txBody>
                  <a:tcPr/>
                </a:tc>
                <a:tc>
                  <a:txBody>
                    <a:bodyPr/>
                    <a:p>
                      <a:pPr>
                        <a:buNone/>
                      </a:pPr>
                      <a:r>
                        <a:rPr lang="en-IN" altLang="en-US" sz="1600"/>
                        <a:t>none</a:t>
                      </a:r>
                      <a:endParaRPr lang="en-IN" altLang="en-US" sz="1600"/>
                    </a:p>
                  </a:txBody>
                  <a:tcPr/>
                </a:tc>
                <a:tc>
                  <a:txBody>
                    <a:bodyPr/>
                    <a:p>
                      <a:pPr>
                        <a:buNone/>
                      </a:pPr>
                      <a:r>
                        <a:rPr lang="en-IN" altLang="en-US" sz="1500">
                          <a:sym typeface="+mn-ea"/>
                        </a:rPr>
                        <a:t>10 signed</a:t>
                      </a:r>
                      <a:endParaRPr lang="en-IN" altLang="en-US" sz="1500"/>
                    </a:p>
                    <a:p>
                      <a:pPr>
                        <a:buNone/>
                      </a:pPr>
                      <a:r>
                        <a:rPr lang="en-IN" altLang="en-US" sz="1500">
                          <a:sym typeface="+mn-ea"/>
                        </a:rPr>
                        <a:t>4 completely unfilled</a:t>
                      </a:r>
                      <a:endParaRPr lang="en-US" sz="1500"/>
                    </a:p>
                  </a:txBody>
                  <a:tcPr/>
                </a:tc>
                <a:tc>
                  <a:txBody>
                    <a:bodyPr/>
                    <a:p>
                      <a:pPr>
                        <a:buNone/>
                      </a:pPr>
                      <a:r>
                        <a:rPr lang="en-IN" altLang="en-US" sz="1600">
                          <a:sym typeface="+mn-ea"/>
                        </a:rPr>
                        <a:t>9 signed</a:t>
                      </a:r>
                      <a:endParaRPr lang="en-IN" altLang="en-US" sz="1600"/>
                    </a:p>
                    <a:p>
                      <a:pPr>
                        <a:buNone/>
                      </a:pPr>
                      <a:r>
                        <a:rPr lang="en-IN" altLang="en-US" sz="1500">
                          <a:sym typeface="+mn-ea"/>
                        </a:rPr>
                        <a:t>4 completely unfilled</a:t>
                      </a:r>
                      <a:endParaRPr lang="en-US" sz="1500"/>
                    </a:p>
                  </a:txBody>
                  <a:tcPr/>
                </a:tc>
                <a:tc>
                  <a:txBody>
                    <a:bodyPr/>
                    <a:p>
                      <a:pPr>
                        <a:buNone/>
                      </a:pPr>
                      <a:r>
                        <a:rPr lang="en-IN" altLang="en-US" sz="1600"/>
                        <a:t>2 signed</a:t>
                      </a:r>
                      <a:endParaRPr lang="en-IN" altLang="en-US" sz="1600"/>
                    </a:p>
                    <a:p>
                      <a:pPr>
                        <a:buNone/>
                      </a:pPr>
                      <a:r>
                        <a:rPr lang="en-IN" altLang="en-US" sz="1600"/>
                        <a:t>3 not signed</a:t>
                      </a:r>
                      <a:endParaRPr lang="en-IN" altLang="en-US" sz="1600"/>
                    </a:p>
                  </a:txBody>
                  <a:tcPr/>
                </a:tc>
                <a:tc>
                  <a:txBody>
                    <a:bodyPr/>
                    <a:p>
                      <a:pPr>
                        <a:buNone/>
                      </a:pPr>
                      <a:r>
                        <a:rPr lang="en-IN" altLang="en-US" sz="1600">
                          <a:sym typeface="+mn-ea"/>
                        </a:rPr>
                        <a:t>Not Applicable</a:t>
                      </a:r>
                      <a:endParaRPr lang="en-US" sz="1600"/>
                    </a:p>
                  </a:txBody>
                  <a:tcPr/>
                </a:tc>
              </a:tr>
              <a:tr h="628015">
                <a:tc>
                  <a:txBody>
                    <a:bodyPr/>
                    <a:p>
                      <a:pPr>
                        <a:buNone/>
                      </a:pPr>
                      <a:r>
                        <a:rPr lang="en-IN" altLang="en-US" sz="1800" b="1" u="sng">
                          <a:latin typeface="Times New Roman" panose="02020603050405020304" charset="0"/>
                          <a:cs typeface="Times New Roman" panose="02020603050405020304" charset="0"/>
                          <a:sym typeface="+mn-ea"/>
                        </a:rPr>
                        <a:t>Individualised plan of care</a:t>
                      </a:r>
                      <a:endParaRPr lang="en-IN" altLang="en-US" sz="1800" b="1" u="sng">
                        <a:latin typeface="Times New Roman" panose="02020603050405020304" charset="0"/>
                        <a:cs typeface="Times New Roman" panose="02020603050405020304" charset="0"/>
                        <a:sym typeface="+mn-ea"/>
                      </a:endParaRPr>
                    </a:p>
                  </a:txBody>
                  <a:tcPr/>
                </a:tc>
                <a:tc>
                  <a:txBody>
                    <a:bodyPr/>
                    <a:p>
                      <a:pPr>
                        <a:buNone/>
                      </a:pPr>
                      <a:r>
                        <a:rPr lang="en-IN" altLang="en-US" sz="1600">
                          <a:sym typeface="+mn-ea"/>
                        </a:rPr>
                        <a:t>2 complete</a:t>
                      </a:r>
                      <a:endParaRPr lang="en-IN" altLang="en-US" sz="1600"/>
                    </a:p>
                    <a:p>
                      <a:pPr>
                        <a:buNone/>
                      </a:pPr>
                      <a:r>
                        <a:rPr lang="en-IN" altLang="en-US" sz="1600">
                          <a:sym typeface="+mn-ea"/>
                        </a:rPr>
                        <a:t>1 partially filled</a:t>
                      </a:r>
                      <a:endParaRPr lang="en-US" sz="1600"/>
                    </a:p>
                  </a:txBody>
                  <a:tcPr/>
                </a:tc>
                <a:tc>
                  <a:txBody>
                    <a:bodyPr/>
                    <a:p>
                      <a:pPr>
                        <a:buNone/>
                      </a:pPr>
                      <a:r>
                        <a:rPr lang="en-IN" altLang="en-US" sz="1400">
                          <a:sym typeface="+mn-ea"/>
                        </a:rPr>
                        <a:t>4 complete</a:t>
                      </a:r>
                      <a:endParaRPr lang="en-IN" altLang="en-US" sz="1400"/>
                    </a:p>
                    <a:p>
                      <a:pPr>
                        <a:buNone/>
                      </a:pPr>
                      <a:r>
                        <a:rPr lang="en-IN" altLang="en-US" sz="1400">
                          <a:sym typeface="+mn-ea"/>
                        </a:rPr>
                        <a:t>1 partially filled</a:t>
                      </a:r>
                      <a:endParaRPr lang="en-IN" altLang="en-US" sz="1400">
                        <a:sym typeface="+mn-ea"/>
                      </a:endParaRPr>
                    </a:p>
                    <a:p>
                      <a:pPr>
                        <a:buNone/>
                      </a:pPr>
                      <a:r>
                        <a:rPr lang="en-IN" altLang="en-US" sz="1400"/>
                        <a:t>9 </a:t>
                      </a:r>
                      <a:r>
                        <a:rPr lang="en-IN" altLang="en-US" sz="1400">
                          <a:sym typeface="+mn-ea"/>
                        </a:rPr>
                        <a:t>completely unfilled</a:t>
                      </a:r>
                      <a:endParaRPr lang="en-IN" altLang="en-US" sz="1400">
                        <a:sym typeface="+mn-ea"/>
                      </a:endParaRPr>
                    </a:p>
                  </a:txBody>
                  <a:tcPr/>
                </a:tc>
                <a:tc>
                  <a:txBody>
                    <a:bodyPr/>
                    <a:p>
                      <a:pPr>
                        <a:buNone/>
                      </a:pPr>
                      <a:r>
                        <a:rPr lang="en-IN" altLang="en-US" sz="1400">
                          <a:sym typeface="+mn-ea"/>
                        </a:rPr>
                        <a:t>6 complete</a:t>
                      </a:r>
                      <a:endParaRPr lang="en-IN" altLang="en-US" sz="1400"/>
                    </a:p>
                    <a:p>
                      <a:pPr>
                        <a:buNone/>
                      </a:pPr>
                      <a:r>
                        <a:rPr lang="en-IN" altLang="en-US" sz="1400">
                          <a:sym typeface="+mn-ea"/>
                        </a:rPr>
                        <a:t>2 partially filled</a:t>
                      </a:r>
                      <a:endParaRPr lang="en-IN" altLang="en-US" sz="1400">
                        <a:sym typeface="+mn-ea"/>
                      </a:endParaRPr>
                    </a:p>
                    <a:p>
                      <a:pPr>
                        <a:buNone/>
                      </a:pPr>
                      <a:r>
                        <a:rPr lang="en-IN" altLang="en-US" sz="1400">
                          <a:sym typeface="+mn-ea"/>
                        </a:rPr>
                        <a:t>5 </a:t>
                      </a:r>
                      <a:r>
                        <a:rPr lang="en-IN" altLang="en-US" sz="1400">
                          <a:sym typeface="+mn-ea"/>
                        </a:rPr>
                        <a:t>completely unfilled</a:t>
                      </a:r>
                      <a:endParaRPr lang="en-IN" altLang="en-US" sz="1400">
                        <a:sym typeface="+mn-ea"/>
                      </a:endParaRPr>
                    </a:p>
                  </a:txBody>
                  <a:tcPr/>
                </a:tc>
                <a:tc>
                  <a:txBody>
                    <a:bodyPr/>
                    <a:p>
                      <a:pPr>
                        <a:buNone/>
                      </a:pPr>
                      <a:r>
                        <a:rPr lang="en-IN" altLang="en-US" sz="1400">
                          <a:sym typeface="+mn-ea"/>
                        </a:rPr>
                        <a:t>2 complete</a:t>
                      </a:r>
                      <a:endParaRPr lang="en-IN" altLang="en-US" sz="1400"/>
                    </a:p>
                    <a:p>
                      <a:pPr>
                        <a:buNone/>
                      </a:pPr>
                      <a:r>
                        <a:rPr lang="en-IN" altLang="en-US" sz="1400">
                          <a:sym typeface="+mn-ea"/>
                        </a:rPr>
                        <a:t>3 partially filled</a:t>
                      </a:r>
                      <a:endParaRPr lang="en-IN" altLang="en-US" sz="1400">
                        <a:sym typeface="+mn-ea"/>
                      </a:endParaRPr>
                    </a:p>
                  </a:txBody>
                  <a:tcPr/>
                </a:tc>
                <a:tc>
                  <a:txBody>
                    <a:bodyPr/>
                    <a:p>
                      <a:pPr>
                        <a:buNone/>
                      </a:pPr>
                      <a:r>
                        <a:rPr lang="en-IN" altLang="en-US" sz="1600">
                          <a:sym typeface="+mn-ea"/>
                        </a:rPr>
                        <a:t>4 complete</a:t>
                      </a:r>
                      <a:endParaRPr lang="en-IN" altLang="en-US" sz="1600"/>
                    </a:p>
                    <a:p>
                      <a:pPr>
                        <a:buNone/>
                      </a:pPr>
                      <a:r>
                        <a:rPr lang="en-IN" altLang="en-US" sz="1600">
                          <a:sym typeface="+mn-ea"/>
                        </a:rPr>
                        <a:t>1 incomplete</a:t>
                      </a:r>
                      <a:endParaRPr lang="en-US" sz="1600"/>
                    </a:p>
                  </a:txBody>
                  <a:tcPr/>
                </a:tc>
              </a:tr>
              <a:tr h="732155">
                <a:tc>
                  <a:txBody>
                    <a:bodyPr/>
                    <a:p>
                      <a:pPr>
                        <a:buNone/>
                      </a:pPr>
                      <a:r>
                        <a:rPr lang="en-IN" altLang="en-US" sz="1800" b="1" u="sng">
                          <a:latin typeface="Times New Roman" panose="02020603050405020304" charset="0"/>
                          <a:cs typeface="Times New Roman" panose="02020603050405020304" charset="0"/>
                          <a:sym typeface="+mn-ea"/>
                        </a:rPr>
                        <a:t>Fall risk assessment done by nursing</a:t>
                      </a:r>
                      <a:endParaRPr lang="en-IN" altLang="en-US" sz="1800" b="1" u="sng">
                        <a:latin typeface="Times New Roman" panose="02020603050405020304" charset="0"/>
                        <a:cs typeface="Times New Roman" panose="02020603050405020304" charset="0"/>
                        <a:sym typeface="+mn-ea"/>
                      </a:endParaRPr>
                    </a:p>
                  </a:txBody>
                  <a:tcPr/>
                </a:tc>
                <a:tc>
                  <a:txBody>
                    <a:bodyPr/>
                    <a:p>
                      <a:pPr>
                        <a:buNone/>
                      </a:pPr>
                      <a:r>
                        <a:rPr lang="en-IN" altLang="en-US" sz="1500"/>
                        <a:t>only 1 identified correctly</a:t>
                      </a:r>
                      <a:endParaRPr lang="en-IN" altLang="en-US" sz="1500"/>
                    </a:p>
                  </a:txBody>
                  <a:tcPr/>
                </a:tc>
                <a:tc>
                  <a:txBody>
                    <a:bodyPr/>
                    <a:p>
                      <a:pPr>
                        <a:buNone/>
                      </a:pPr>
                      <a:r>
                        <a:rPr lang="en-IN" altLang="en-US" sz="1500"/>
                        <a:t>11 identified correctly</a:t>
                      </a:r>
                      <a:endParaRPr lang="en-IN" altLang="en-US" sz="1500"/>
                    </a:p>
                  </a:txBody>
                  <a:tcPr/>
                </a:tc>
                <a:tc>
                  <a:txBody>
                    <a:bodyPr/>
                    <a:p>
                      <a:pPr>
                        <a:buNone/>
                      </a:pPr>
                      <a:r>
                        <a:rPr lang="en-IN" altLang="en-US" sz="1500">
                          <a:sym typeface="+mn-ea"/>
                        </a:rPr>
                        <a:t>all 13 identified correctly</a:t>
                      </a:r>
                      <a:endParaRPr lang="en-US" sz="1500"/>
                    </a:p>
                  </a:txBody>
                  <a:tcPr/>
                </a:tc>
                <a:tc>
                  <a:txBody>
                    <a:bodyPr/>
                    <a:p>
                      <a:pPr>
                        <a:buNone/>
                      </a:pPr>
                      <a:r>
                        <a:rPr lang="en-IN" altLang="en-US" sz="1500">
                          <a:sym typeface="+mn-ea"/>
                        </a:rPr>
                        <a:t>all 5 identified correctly</a:t>
                      </a:r>
                      <a:endParaRPr lang="en-US" sz="1500"/>
                    </a:p>
                    <a:p>
                      <a:pPr>
                        <a:buNone/>
                      </a:pPr>
                      <a:endParaRPr lang="en-US" sz="1500"/>
                    </a:p>
                  </a:txBody>
                  <a:tcPr/>
                </a:tc>
                <a:tc>
                  <a:txBody>
                    <a:bodyPr/>
                    <a:p>
                      <a:pPr>
                        <a:buNone/>
                      </a:pPr>
                      <a:r>
                        <a:rPr lang="en-IN" altLang="en-US" sz="1500"/>
                        <a:t>3 </a:t>
                      </a:r>
                      <a:r>
                        <a:rPr lang="en-IN" altLang="en-US" sz="1500">
                          <a:sym typeface="+mn-ea"/>
                        </a:rPr>
                        <a:t> identified correctly</a:t>
                      </a:r>
                      <a:endParaRPr lang="en-IN" altLang="en-US" sz="1500"/>
                    </a:p>
                  </a:txBody>
                  <a:tcPr/>
                </a:tc>
              </a:tr>
              <a:tr h="609600">
                <a:tc>
                  <a:txBody>
                    <a:bodyPr/>
                    <a:p>
                      <a:pPr>
                        <a:buNone/>
                      </a:pPr>
                      <a:r>
                        <a:rPr lang="en-IN" altLang="en-US" sz="1800" b="1" u="sng">
                          <a:latin typeface="Times New Roman" panose="02020603050405020304" charset="0"/>
                          <a:cs typeface="Times New Roman" panose="02020603050405020304" charset="0"/>
                          <a:sym typeface="+mn-ea"/>
                        </a:rPr>
                        <a:t>Bedside Observation-</a:t>
                      </a:r>
                      <a:endParaRPr lang="en-IN" altLang="en-US" sz="1800" b="1" u="sng">
                        <a:latin typeface="Times New Roman" panose="02020603050405020304" charset="0"/>
                        <a:cs typeface="Times New Roman" panose="02020603050405020304" charset="0"/>
                        <a:sym typeface="+mn-ea"/>
                      </a:endParaRPr>
                    </a:p>
                    <a:p>
                      <a:pPr>
                        <a:buNone/>
                      </a:pPr>
                      <a:r>
                        <a:rPr lang="en-IN" altLang="en-US" sz="1600"/>
                        <a:t>Signages-</a:t>
                      </a:r>
                      <a:endParaRPr lang="en-IN" altLang="en-US" sz="1600"/>
                    </a:p>
                  </a:txBody>
                  <a:tcPr>
                    <a:solidFill>
                      <a:schemeClr val="bg2"/>
                    </a:solidFill>
                  </a:tcPr>
                </a:tc>
                <a:tc>
                  <a:txBody>
                    <a:bodyPr/>
                    <a:p>
                      <a:pPr>
                        <a:buNone/>
                      </a:pPr>
                      <a:endParaRPr lang="en-US" sz="1600"/>
                    </a:p>
                    <a:p>
                      <a:pPr>
                        <a:buNone/>
                      </a:pPr>
                      <a:r>
                        <a:rPr lang="en-IN" altLang="en-US" sz="1600"/>
                        <a:t>0</a:t>
                      </a:r>
                      <a:endParaRPr lang="en-IN" altLang="en-US" sz="1600"/>
                    </a:p>
                  </a:txBody>
                  <a:tcPr>
                    <a:solidFill>
                      <a:schemeClr val="bg2"/>
                    </a:solidFill>
                  </a:tcPr>
                </a:tc>
                <a:tc>
                  <a:txBody>
                    <a:bodyPr/>
                    <a:p>
                      <a:pPr>
                        <a:buNone/>
                      </a:pPr>
                      <a:endParaRPr lang="en-US" sz="1600"/>
                    </a:p>
                    <a:p>
                      <a:pPr>
                        <a:buNone/>
                      </a:pPr>
                      <a:r>
                        <a:rPr lang="en-IN" altLang="en-US" sz="1600"/>
                        <a:t>10</a:t>
                      </a:r>
                      <a:endParaRPr lang="en-IN" altLang="en-US" sz="1600"/>
                    </a:p>
                  </a:txBody>
                  <a:tcPr>
                    <a:solidFill>
                      <a:schemeClr val="bg2"/>
                    </a:solidFill>
                  </a:tcPr>
                </a:tc>
                <a:tc>
                  <a:txBody>
                    <a:bodyPr/>
                    <a:p>
                      <a:pPr>
                        <a:buNone/>
                      </a:pPr>
                      <a:endParaRPr lang="en-US" sz="1600"/>
                    </a:p>
                    <a:p>
                      <a:pPr>
                        <a:buNone/>
                      </a:pPr>
                      <a:r>
                        <a:rPr lang="en-IN" altLang="en-US" sz="1600"/>
                        <a:t>3</a:t>
                      </a:r>
                      <a:endParaRPr lang="en-IN" altLang="en-US" sz="1600"/>
                    </a:p>
                  </a:txBody>
                  <a:tcPr>
                    <a:solidFill>
                      <a:schemeClr val="bg2"/>
                    </a:solidFill>
                  </a:tcPr>
                </a:tc>
                <a:tc>
                  <a:txBody>
                    <a:bodyPr/>
                    <a:p>
                      <a:pPr>
                        <a:buNone/>
                      </a:pPr>
                      <a:endParaRPr lang="en-US" sz="1600"/>
                    </a:p>
                    <a:p>
                      <a:pPr>
                        <a:buNone/>
                      </a:pPr>
                      <a:r>
                        <a:rPr lang="en-IN" altLang="en-US" sz="1600"/>
                        <a:t>0</a:t>
                      </a:r>
                      <a:endParaRPr lang="en-IN" altLang="en-US" sz="1600"/>
                    </a:p>
                  </a:txBody>
                  <a:tcPr>
                    <a:solidFill>
                      <a:schemeClr val="bg2"/>
                    </a:solidFill>
                  </a:tcPr>
                </a:tc>
                <a:tc>
                  <a:txBody>
                    <a:bodyPr/>
                    <a:p>
                      <a:pPr>
                        <a:buNone/>
                      </a:pPr>
                      <a:endParaRPr lang="en-US" sz="1600"/>
                    </a:p>
                    <a:p>
                      <a:pPr>
                        <a:buNone/>
                      </a:pPr>
                      <a:r>
                        <a:rPr lang="en-IN" altLang="en-US" sz="1600"/>
                        <a:t>0</a:t>
                      </a:r>
                      <a:endParaRPr lang="en-IN" altLang="en-US" sz="1600"/>
                    </a:p>
                  </a:txBody>
                  <a:tcPr>
                    <a:solidFill>
                      <a:schemeClr val="bg2"/>
                    </a:solidFill>
                  </a:tcPr>
                </a:tc>
              </a:tr>
              <a:tr h="365760">
                <a:tc>
                  <a:txBody>
                    <a:bodyPr/>
                    <a:p>
                      <a:pPr>
                        <a:buNone/>
                      </a:pPr>
                      <a:r>
                        <a:rPr lang="en-IN" altLang="en-US" sz="1600"/>
                        <a:t>Low Bed position-</a:t>
                      </a:r>
                      <a:endParaRPr lang="en-IN" altLang="en-US" sz="1600"/>
                    </a:p>
                  </a:txBody>
                  <a:tcPr>
                    <a:solidFill>
                      <a:schemeClr val="bg2"/>
                    </a:solidFill>
                  </a:tcPr>
                </a:tc>
                <a:tc>
                  <a:txBody>
                    <a:bodyPr/>
                    <a:p>
                      <a:pPr>
                        <a:buNone/>
                      </a:pPr>
                      <a:r>
                        <a:rPr lang="en-IN" altLang="en-US" sz="1600"/>
                        <a:t>1</a:t>
                      </a:r>
                      <a:endParaRPr lang="en-IN" altLang="en-US" sz="1600"/>
                    </a:p>
                  </a:txBody>
                  <a:tcPr>
                    <a:solidFill>
                      <a:schemeClr val="bg2"/>
                    </a:solidFill>
                  </a:tcPr>
                </a:tc>
                <a:tc>
                  <a:txBody>
                    <a:bodyPr/>
                    <a:p>
                      <a:pPr>
                        <a:buNone/>
                      </a:pPr>
                      <a:r>
                        <a:rPr lang="en-IN" altLang="en-US" sz="1600"/>
                        <a:t>7</a:t>
                      </a:r>
                      <a:endParaRPr lang="en-IN" altLang="en-US" sz="1600"/>
                    </a:p>
                  </a:txBody>
                  <a:tcPr>
                    <a:solidFill>
                      <a:schemeClr val="bg2"/>
                    </a:solidFill>
                  </a:tcPr>
                </a:tc>
                <a:tc>
                  <a:txBody>
                    <a:bodyPr/>
                    <a:p>
                      <a:pPr>
                        <a:buNone/>
                      </a:pPr>
                      <a:r>
                        <a:rPr lang="en-IN" altLang="en-US" sz="1600"/>
                        <a:t>6</a:t>
                      </a:r>
                      <a:endParaRPr lang="en-IN" altLang="en-US" sz="1600"/>
                    </a:p>
                  </a:txBody>
                  <a:tcPr>
                    <a:solidFill>
                      <a:schemeClr val="bg2"/>
                    </a:solidFill>
                  </a:tcPr>
                </a:tc>
                <a:tc>
                  <a:txBody>
                    <a:bodyPr/>
                    <a:p>
                      <a:pPr>
                        <a:buNone/>
                      </a:pPr>
                      <a:r>
                        <a:rPr lang="en-IN" altLang="en-US" sz="1600"/>
                        <a:t>2</a:t>
                      </a:r>
                      <a:endParaRPr lang="en-IN" altLang="en-US" sz="1600"/>
                    </a:p>
                  </a:txBody>
                  <a:tcPr>
                    <a:solidFill>
                      <a:schemeClr val="bg2"/>
                    </a:solidFill>
                  </a:tcPr>
                </a:tc>
                <a:tc>
                  <a:txBody>
                    <a:bodyPr/>
                    <a:p>
                      <a:pPr>
                        <a:buNone/>
                      </a:pPr>
                      <a:r>
                        <a:rPr lang="en-IN" altLang="en-US" sz="1600"/>
                        <a:t>0</a:t>
                      </a:r>
                      <a:endParaRPr lang="en-IN" altLang="en-US" sz="1600"/>
                    </a:p>
                  </a:txBody>
                  <a:tcPr>
                    <a:solidFill>
                      <a:schemeClr val="bg2"/>
                    </a:solidFill>
                  </a:tcPr>
                </a:tc>
              </a:tr>
              <a:tr h="365760">
                <a:tc>
                  <a:txBody>
                    <a:bodyPr/>
                    <a:p>
                      <a:pPr>
                        <a:buNone/>
                      </a:pPr>
                      <a:r>
                        <a:rPr lang="en-IN" altLang="en-US" sz="1600">
                          <a:sym typeface="+mn-ea"/>
                        </a:rPr>
                        <a:t>Side rails-</a:t>
                      </a:r>
                      <a:endParaRPr lang="en-IN" altLang="en-US" sz="1600">
                        <a:sym typeface="+mn-ea"/>
                      </a:endParaRPr>
                    </a:p>
                  </a:txBody>
                  <a:tcPr>
                    <a:solidFill>
                      <a:schemeClr val="bg2"/>
                    </a:solidFill>
                  </a:tcPr>
                </a:tc>
                <a:tc>
                  <a:txBody>
                    <a:bodyPr/>
                    <a:p>
                      <a:pPr>
                        <a:buNone/>
                      </a:pPr>
                      <a:r>
                        <a:rPr lang="en-IN" altLang="en-US" sz="1600"/>
                        <a:t>2</a:t>
                      </a:r>
                      <a:endParaRPr lang="en-IN" altLang="en-US" sz="1600"/>
                    </a:p>
                  </a:txBody>
                  <a:tcPr>
                    <a:solidFill>
                      <a:schemeClr val="bg2"/>
                    </a:solidFill>
                  </a:tcPr>
                </a:tc>
                <a:tc>
                  <a:txBody>
                    <a:bodyPr/>
                    <a:p>
                      <a:pPr>
                        <a:buNone/>
                      </a:pPr>
                      <a:r>
                        <a:rPr lang="en-IN" altLang="en-US" sz="1600"/>
                        <a:t>11</a:t>
                      </a:r>
                      <a:endParaRPr lang="en-IN" altLang="en-US" sz="1600"/>
                    </a:p>
                  </a:txBody>
                  <a:tcPr>
                    <a:solidFill>
                      <a:schemeClr val="bg2"/>
                    </a:solidFill>
                  </a:tcPr>
                </a:tc>
                <a:tc>
                  <a:txBody>
                    <a:bodyPr/>
                    <a:p>
                      <a:pPr>
                        <a:buNone/>
                      </a:pPr>
                      <a:r>
                        <a:rPr lang="en-IN" altLang="en-US" sz="1600"/>
                        <a:t>9</a:t>
                      </a:r>
                      <a:endParaRPr lang="en-IN" altLang="en-US" sz="1600"/>
                    </a:p>
                  </a:txBody>
                  <a:tcPr>
                    <a:solidFill>
                      <a:schemeClr val="bg2"/>
                    </a:solidFill>
                  </a:tcPr>
                </a:tc>
                <a:tc>
                  <a:txBody>
                    <a:bodyPr/>
                    <a:p>
                      <a:pPr>
                        <a:buNone/>
                      </a:pPr>
                      <a:r>
                        <a:rPr lang="en-IN" altLang="en-US" sz="1600"/>
                        <a:t>5</a:t>
                      </a:r>
                      <a:endParaRPr lang="en-IN" altLang="en-US" sz="1600"/>
                    </a:p>
                  </a:txBody>
                  <a:tcPr>
                    <a:solidFill>
                      <a:schemeClr val="bg2"/>
                    </a:solidFill>
                  </a:tcPr>
                </a:tc>
                <a:tc>
                  <a:txBody>
                    <a:bodyPr/>
                    <a:p>
                      <a:pPr>
                        <a:buNone/>
                      </a:pPr>
                      <a:r>
                        <a:rPr lang="en-IN" altLang="en-US" sz="1600"/>
                        <a:t>5</a:t>
                      </a:r>
                      <a:endParaRPr lang="en-IN" altLang="en-US" sz="1600"/>
                    </a:p>
                  </a:txBody>
                  <a:tcPr>
                    <a:solidFill>
                      <a:schemeClr val="bg2"/>
                    </a:solidFill>
                  </a:tcPr>
                </a:tc>
              </a:tr>
              <a:tr h="609600">
                <a:tc>
                  <a:txBody>
                    <a:bodyPr/>
                    <a:p>
                      <a:pPr>
                        <a:buNone/>
                      </a:pPr>
                      <a:r>
                        <a:rPr lang="en-IN" altLang="en-US" sz="1800" b="1" u="sng">
                          <a:latin typeface="Times New Roman" panose="02020603050405020304" charset="0"/>
                          <a:cs typeface="Times New Roman" panose="02020603050405020304" charset="0"/>
                          <a:sym typeface="+mn-ea"/>
                        </a:rPr>
                        <a:t>Awareness</a:t>
                      </a:r>
                      <a:endParaRPr lang="en-IN" altLang="en-US" sz="1800" b="1" u="sng">
                        <a:latin typeface="Times New Roman" panose="02020603050405020304" charset="0"/>
                        <a:cs typeface="Times New Roman" panose="02020603050405020304" charset="0"/>
                        <a:sym typeface="+mn-ea"/>
                      </a:endParaRPr>
                    </a:p>
                    <a:p>
                      <a:pPr>
                        <a:buNone/>
                      </a:pPr>
                      <a:r>
                        <a:rPr lang="en-IN" altLang="en-US" sz="1600" b="0"/>
                        <a:t>Staff awareness</a:t>
                      </a:r>
                      <a:endParaRPr lang="en-IN" altLang="en-US" sz="1600" b="0"/>
                    </a:p>
                  </a:txBody>
                  <a:tcPr>
                    <a:solidFill>
                      <a:schemeClr val="bg1">
                        <a:lumMod val="95000"/>
                      </a:schemeClr>
                    </a:solidFill>
                  </a:tcPr>
                </a:tc>
                <a:tc>
                  <a:txBody>
                    <a:bodyPr/>
                    <a:p>
                      <a:pPr>
                        <a:buNone/>
                      </a:pPr>
                      <a:endParaRPr lang="en-US" sz="1600"/>
                    </a:p>
                    <a:p>
                      <a:pPr>
                        <a:buNone/>
                      </a:pPr>
                      <a:r>
                        <a:rPr lang="en-IN" altLang="en-US" sz="1600"/>
                        <a:t>67%</a:t>
                      </a:r>
                      <a:endParaRPr lang="en-IN" altLang="en-US" sz="1600"/>
                    </a:p>
                  </a:txBody>
                  <a:tcPr>
                    <a:solidFill>
                      <a:schemeClr val="bg1">
                        <a:lumMod val="95000"/>
                      </a:schemeClr>
                    </a:solidFill>
                  </a:tcPr>
                </a:tc>
                <a:tc>
                  <a:txBody>
                    <a:bodyPr/>
                    <a:p>
                      <a:pPr>
                        <a:buNone/>
                      </a:pPr>
                      <a:endParaRPr lang="en-US" sz="1600"/>
                    </a:p>
                    <a:p>
                      <a:pPr>
                        <a:buNone/>
                      </a:pPr>
                      <a:r>
                        <a:rPr lang="en-IN" altLang="en-US" sz="1600"/>
                        <a:t>100%</a:t>
                      </a:r>
                      <a:endParaRPr lang="en-IN" altLang="en-US" sz="1600"/>
                    </a:p>
                  </a:txBody>
                  <a:tcPr>
                    <a:solidFill>
                      <a:schemeClr val="bg1">
                        <a:lumMod val="95000"/>
                      </a:schemeClr>
                    </a:solidFill>
                  </a:tcPr>
                </a:tc>
                <a:tc>
                  <a:txBody>
                    <a:bodyPr/>
                    <a:p>
                      <a:pPr>
                        <a:buNone/>
                      </a:pPr>
                      <a:endParaRPr lang="en-US" sz="1600"/>
                    </a:p>
                    <a:p>
                      <a:pPr>
                        <a:buNone/>
                      </a:pPr>
                      <a:r>
                        <a:rPr lang="en-IN" altLang="en-US" sz="1600"/>
                        <a:t>100%</a:t>
                      </a:r>
                      <a:endParaRPr lang="en-IN" altLang="en-US" sz="1600"/>
                    </a:p>
                  </a:txBody>
                  <a:tcPr>
                    <a:solidFill>
                      <a:schemeClr val="bg1">
                        <a:lumMod val="95000"/>
                      </a:schemeClr>
                    </a:solidFill>
                  </a:tcPr>
                </a:tc>
                <a:tc>
                  <a:txBody>
                    <a:bodyPr/>
                    <a:p>
                      <a:pPr>
                        <a:buNone/>
                      </a:pPr>
                      <a:endParaRPr lang="en-US" sz="1600"/>
                    </a:p>
                    <a:p>
                      <a:pPr>
                        <a:buNone/>
                      </a:pPr>
                      <a:r>
                        <a:rPr lang="en-IN" altLang="en-US" sz="1600"/>
                        <a:t>100%</a:t>
                      </a:r>
                      <a:endParaRPr lang="en-IN" altLang="en-US" sz="1600"/>
                    </a:p>
                  </a:txBody>
                  <a:tcPr>
                    <a:solidFill>
                      <a:schemeClr val="bg1">
                        <a:lumMod val="95000"/>
                      </a:schemeClr>
                    </a:solidFill>
                  </a:tcPr>
                </a:tc>
                <a:tc>
                  <a:txBody>
                    <a:bodyPr/>
                    <a:p>
                      <a:pPr>
                        <a:buNone/>
                      </a:pPr>
                      <a:endParaRPr lang="en-US" sz="1600"/>
                    </a:p>
                    <a:p>
                      <a:pPr>
                        <a:buNone/>
                      </a:pPr>
                      <a:r>
                        <a:rPr lang="en-IN" altLang="en-US" sz="1600"/>
                        <a:t>NA</a:t>
                      </a:r>
                      <a:endParaRPr lang="en-IN" altLang="en-US" sz="1600"/>
                    </a:p>
                  </a:txBody>
                  <a:tcPr>
                    <a:solidFill>
                      <a:schemeClr val="bg1">
                        <a:lumMod val="95000"/>
                      </a:schemeClr>
                    </a:solidFill>
                  </a:tcPr>
                </a:tc>
              </a:tr>
              <a:tr h="365760">
                <a:tc>
                  <a:txBody>
                    <a:bodyPr/>
                    <a:p>
                      <a:pPr>
                        <a:buNone/>
                      </a:pPr>
                      <a:r>
                        <a:rPr lang="en-IN" altLang="en-US" sz="1800">
                          <a:latin typeface="Times New Roman" panose="02020603050405020304" charset="0"/>
                          <a:cs typeface="Times New Roman" panose="02020603050405020304" charset="0"/>
                          <a:sym typeface="+mn-ea"/>
                        </a:rPr>
                        <a:t> Patient awareness</a:t>
                      </a:r>
                      <a:endParaRPr lang="en-US"/>
                    </a:p>
                  </a:txBody>
                  <a:tcPr>
                    <a:solidFill>
                      <a:schemeClr val="bg1">
                        <a:lumMod val="95000"/>
                      </a:schemeClr>
                    </a:solidFill>
                  </a:tcPr>
                </a:tc>
                <a:tc>
                  <a:txBody>
                    <a:bodyPr/>
                    <a:p>
                      <a:pPr>
                        <a:buNone/>
                      </a:pPr>
                      <a:r>
                        <a:rPr lang="en-IN" altLang="en-US" sz="1600"/>
                        <a:t>50%</a:t>
                      </a:r>
                      <a:endParaRPr lang="en-IN" altLang="en-US" sz="1600"/>
                    </a:p>
                  </a:txBody>
                  <a:tcPr>
                    <a:solidFill>
                      <a:schemeClr val="bg1">
                        <a:lumMod val="95000"/>
                      </a:schemeClr>
                    </a:solidFill>
                  </a:tcPr>
                </a:tc>
                <a:tc>
                  <a:txBody>
                    <a:bodyPr/>
                    <a:p>
                      <a:pPr>
                        <a:buNone/>
                      </a:pPr>
                      <a:r>
                        <a:rPr lang="en-IN" altLang="en-US" sz="1600"/>
                        <a:t>80%</a:t>
                      </a:r>
                      <a:endParaRPr lang="en-IN" altLang="en-US" sz="1600"/>
                    </a:p>
                  </a:txBody>
                  <a:tcPr>
                    <a:solidFill>
                      <a:schemeClr val="bg1">
                        <a:lumMod val="95000"/>
                      </a:schemeClr>
                    </a:solidFill>
                  </a:tcPr>
                </a:tc>
                <a:tc>
                  <a:txBody>
                    <a:bodyPr/>
                    <a:p>
                      <a:pPr>
                        <a:buNone/>
                      </a:pPr>
                      <a:r>
                        <a:rPr lang="en-IN" altLang="en-US" sz="1600"/>
                        <a:t>83%</a:t>
                      </a:r>
                      <a:endParaRPr lang="en-IN" altLang="en-US" sz="1600"/>
                    </a:p>
                  </a:txBody>
                  <a:tcPr>
                    <a:solidFill>
                      <a:schemeClr val="bg1">
                        <a:lumMod val="95000"/>
                      </a:schemeClr>
                    </a:solidFill>
                  </a:tcPr>
                </a:tc>
                <a:tc>
                  <a:txBody>
                    <a:bodyPr/>
                    <a:p>
                      <a:pPr>
                        <a:buNone/>
                      </a:pPr>
                      <a:r>
                        <a:rPr lang="en-IN" altLang="en-US" sz="1600"/>
                        <a:t>100%</a:t>
                      </a:r>
                      <a:endParaRPr lang="en-IN" altLang="en-US" sz="1600"/>
                    </a:p>
                  </a:txBody>
                  <a:tcPr>
                    <a:solidFill>
                      <a:schemeClr val="bg1">
                        <a:lumMod val="95000"/>
                      </a:schemeClr>
                    </a:solidFill>
                  </a:tcPr>
                </a:tc>
                <a:tc>
                  <a:txBody>
                    <a:bodyPr/>
                    <a:p>
                      <a:pPr>
                        <a:buNone/>
                      </a:pPr>
                      <a:r>
                        <a:rPr lang="en-IN" altLang="en-US" sz="1600"/>
                        <a:t>NA</a:t>
                      </a:r>
                      <a:endParaRPr lang="en-IN" altLang="en-US" sz="1600"/>
                    </a:p>
                  </a:txBody>
                  <a:tcPr>
                    <a:solidFill>
                      <a:schemeClr val="bg1">
                        <a:lumMod val="95000"/>
                      </a:schemeClr>
                    </a:solidFill>
                  </a:tcPr>
                </a:tc>
              </a:tr>
            </a:tbl>
          </a:graphicData>
        </a:graphic>
      </p:graphicFrame>
      <p:pic>
        <p:nvPicPr>
          <p:cNvPr id="100" name="Picture 99"/>
          <p:cNvPicPr/>
          <p:nvPr/>
        </p:nvPicPr>
        <p:blipFill>
          <a:blip r:embed="rId1"/>
          <a:stretch>
            <a:fillRect/>
          </a:stretch>
        </p:blipFill>
        <p:spPr>
          <a:xfrm>
            <a:off x="11141075" y="17145"/>
            <a:ext cx="1050925" cy="49784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80645"/>
            <a:ext cx="10972800" cy="685800"/>
          </a:xfrm>
        </p:spPr>
        <p:txBody>
          <a:bodyPr/>
          <a:p>
            <a:r>
              <a:rPr lang="en-US" altLang="en-IN">
                <a:latin typeface="Times New Roman" panose="02020603050405020304" charset="0"/>
                <a:cs typeface="Times New Roman" panose="02020603050405020304" charset="0"/>
              </a:rPr>
              <a:t>NIGHTANGLE </a:t>
            </a:r>
            <a:r>
              <a:rPr lang="en-IN" altLang="en-US">
                <a:latin typeface="Times New Roman" panose="02020603050405020304" charset="0"/>
                <a:cs typeface="Times New Roman" panose="02020603050405020304" charset="0"/>
              </a:rPr>
              <a:t>WARDS</a:t>
            </a:r>
            <a:endParaRPr lang="en-US" altLang="en-IN" sz="2400">
              <a:latin typeface="Times New Roman" panose="02020603050405020304" charset="0"/>
              <a:cs typeface="Times New Roman" panose="02020603050405020304" charset="0"/>
            </a:endParaRPr>
          </a:p>
        </p:txBody>
      </p:sp>
      <p:graphicFrame>
        <p:nvGraphicFramePr>
          <p:cNvPr id="9" name="Content Placeholder 8"/>
          <p:cNvGraphicFramePr/>
          <p:nvPr>
            <p:ph idx="1"/>
          </p:nvPr>
        </p:nvGraphicFramePr>
        <p:xfrm>
          <a:off x="635" y="694690"/>
          <a:ext cx="11953240" cy="4383405"/>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 Box 6"/>
          <p:cNvSpPr txBox="1"/>
          <p:nvPr/>
        </p:nvSpPr>
        <p:spPr>
          <a:xfrm>
            <a:off x="796290" y="4754245"/>
            <a:ext cx="7452360" cy="2091690"/>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2/3 Fall risk assesment was incomplete on admission, incomplete scoring </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No Patient/attendant education form was complete or not signed by patient/attendant or nursing staff.</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Individualised plan of care was either not attached or unfilled</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Most recent nurse score usually mentioned 0</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Patient safety signages- none</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 beds were not in low position  </a:t>
            </a:r>
            <a:endParaRPr lang="en-IN" altLang="en-US" sz="1600">
              <a:latin typeface="Times New Roman" panose="02020603050405020304" charset="0"/>
              <a:cs typeface="Times New Roman" panose="02020603050405020304" charset="0"/>
            </a:endParaRPr>
          </a:p>
        </p:txBody>
      </p:sp>
      <p:sp>
        <p:nvSpPr>
          <p:cNvPr id="8" name="Text Box 7"/>
          <p:cNvSpPr txBox="1"/>
          <p:nvPr/>
        </p:nvSpPr>
        <p:spPr>
          <a:xfrm>
            <a:off x="9176385" y="5982970"/>
            <a:ext cx="2791460" cy="368300"/>
          </a:xfrm>
          <a:prstGeom prst="rect">
            <a:avLst/>
          </a:prstGeom>
          <a:noFill/>
          <a:ln>
            <a:solidFill>
              <a:schemeClr val="accent2"/>
            </a:solidFill>
          </a:ln>
        </p:spPr>
        <p:txBody>
          <a:bodyPr wrap="square" rtlCol="0">
            <a:spAutoFit/>
          </a:bodyPr>
          <a:p>
            <a:r>
              <a:rPr lang="en-IN" altLang="en-US" b="1">
                <a:latin typeface="Times New Roman" panose="02020603050405020304" charset="0"/>
                <a:cs typeface="Times New Roman" panose="02020603050405020304" charset="0"/>
              </a:rPr>
              <a:t>NUMERATOR- 3</a:t>
            </a:r>
            <a:endParaRPr lang="en-IN" altLang="en-US"/>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nvSpPr>
        <p:spPr>
          <a:xfrm>
            <a:off x="609600" y="80645"/>
            <a:ext cx="10972800" cy="6858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IN" altLang="en-US">
                <a:latin typeface="Times New Roman" panose="02020603050405020304" charset="0"/>
                <a:cs typeface="Times New Roman" panose="02020603050405020304" charset="0"/>
              </a:rPr>
              <a:t>THIRD FLOOR</a:t>
            </a:r>
            <a:endParaRPr lang="en-IN" altLang="en-US">
              <a:latin typeface="Times New Roman" panose="02020603050405020304" charset="0"/>
              <a:cs typeface="Times New Roman" panose="02020603050405020304" charset="0"/>
            </a:endParaRPr>
          </a:p>
        </p:txBody>
      </p:sp>
      <p:graphicFrame>
        <p:nvGraphicFramePr>
          <p:cNvPr id="6" name="Content Placeholder 5"/>
          <p:cNvGraphicFramePr/>
          <p:nvPr>
            <p:ph idx="1"/>
          </p:nvPr>
        </p:nvGraphicFramePr>
        <p:xfrm>
          <a:off x="-185420" y="760730"/>
          <a:ext cx="11967845" cy="4253865"/>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 Box 6"/>
          <p:cNvSpPr txBox="1"/>
          <p:nvPr/>
        </p:nvSpPr>
        <p:spPr>
          <a:xfrm>
            <a:off x="9110345" y="6033135"/>
            <a:ext cx="2791460" cy="368300"/>
          </a:xfrm>
          <a:prstGeom prst="rect">
            <a:avLst/>
          </a:prstGeom>
          <a:noFill/>
          <a:ln>
            <a:solidFill>
              <a:schemeClr val="accent2"/>
            </a:solidFill>
          </a:ln>
        </p:spPr>
        <p:txBody>
          <a:bodyPr wrap="square" rtlCol="0">
            <a:spAutoFit/>
          </a:bodyPr>
          <a:p>
            <a:r>
              <a:rPr lang="en-IN" altLang="en-US" b="1">
                <a:latin typeface="Times New Roman" panose="02020603050405020304" charset="0"/>
                <a:cs typeface="Times New Roman" panose="02020603050405020304" charset="0"/>
              </a:rPr>
              <a:t>NUMERATOR- 14</a:t>
            </a:r>
            <a:endParaRPr lang="en-IN" altLang="en-US"/>
          </a:p>
        </p:txBody>
      </p:sp>
      <p:sp>
        <p:nvSpPr>
          <p:cNvPr id="8" name="Text Box 7"/>
          <p:cNvSpPr txBox="1"/>
          <p:nvPr/>
        </p:nvSpPr>
        <p:spPr>
          <a:xfrm>
            <a:off x="895350" y="4728845"/>
            <a:ext cx="7490460" cy="1529715"/>
          </a:xfrm>
          <a:prstGeom prst="rect">
            <a:avLst/>
          </a:prstGeom>
          <a:noFill/>
        </p:spPr>
        <p:txBody>
          <a:bodyPr wrap="square" rtlCol="0">
            <a:spAutoFit/>
          </a:bodyPr>
          <a:p>
            <a:r>
              <a:rPr lang="en-IN" altLang="en-US" sz="1750" b="1">
                <a:latin typeface="Times New Roman" panose="02020603050405020304" charset="0"/>
                <a:cs typeface="Times New Roman" panose="02020603050405020304" charset="0"/>
              </a:rPr>
              <a:t>MAJOR CONCERNS-</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sym typeface="+mn-ea"/>
              </a:rPr>
              <a:t>Fall risk assesment daily- PTF risk level mentioned 0 instead of high risk or low risk, wrongly marked indicators </a:t>
            </a:r>
            <a:r>
              <a:rPr lang="en-IN" altLang="en-US" sz="1500">
                <a:latin typeface="Times New Roman" panose="02020603050405020304" charset="0"/>
                <a:cs typeface="Times New Roman" panose="02020603050405020304" charset="0"/>
                <a:sym typeface="+mn-ea"/>
              </a:rPr>
              <a:t>(age, mental status, length of stay etc.)</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Patient/attendant education form- incomplete or not attached </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Individualised plan of care- either not attached or unfilled (no planned interventions)</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7 beds were not in low position </a:t>
            </a:r>
            <a:r>
              <a:rPr lang="en-IN" altLang="en-US" sz="1600">
                <a:latin typeface="Times New Roman" panose="02020603050405020304" charset="0"/>
                <a:cs typeface="Times New Roman" panose="02020603050405020304" charset="0"/>
              </a:rPr>
              <a:t> </a:t>
            </a:r>
            <a:endParaRPr lang="en-IN" altLang="en-US" sz="1600">
              <a:latin typeface="Times New Roman" panose="02020603050405020304" charset="0"/>
              <a:cs typeface="Times New Roman" panose="02020603050405020304" charset="0"/>
            </a:endParaRPr>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3495"/>
            <a:ext cx="10972800" cy="715010"/>
          </a:xfrm>
        </p:spPr>
        <p:txBody>
          <a:bodyPr/>
          <a:p>
            <a:r>
              <a:rPr lang="en-IN" altLang="en-US">
                <a:latin typeface="Times New Roman" panose="02020603050405020304" charset="0"/>
                <a:cs typeface="Times New Roman" panose="02020603050405020304" charset="0"/>
              </a:rPr>
              <a:t>FOURTH FLOOR(WARDS)</a:t>
            </a:r>
            <a:endParaRPr lang="en-US" altLang="en-IN" sz="2400">
              <a:latin typeface="Times New Roman" panose="02020603050405020304" charset="0"/>
              <a:cs typeface="Times New Roman" panose="02020603050405020304" charset="0"/>
            </a:endParaRPr>
          </a:p>
        </p:txBody>
      </p:sp>
      <p:graphicFrame>
        <p:nvGraphicFramePr>
          <p:cNvPr id="11" name="Content Placeholder 10"/>
          <p:cNvGraphicFramePr/>
          <p:nvPr>
            <p:ph idx="1"/>
          </p:nvPr>
        </p:nvGraphicFramePr>
        <p:xfrm>
          <a:off x="-189865" y="713740"/>
          <a:ext cx="12172315" cy="4310380"/>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 Box 4"/>
          <p:cNvSpPr txBox="1"/>
          <p:nvPr/>
        </p:nvSpPr>
        <p:spPr>
          <a:xfrm>
            <a:off x="9110345" y="6033135"/>
            <a:ext cx="2791460" cy="368300"/>
          </a:xfrm>
          <a:prstGeom prst="rect">
            <a:avLst/>
          </a:prstGeom>
          <a:noFill/>
          <a:ln>
            <a:solidFill>
              <a:schemeClr val="accent2"/>
            </a:solidFill>
          </a:ln>
        </p:spPr>
        <p:txBody>
          <a:bodyPr wrap="square" rtlCol="0">
            <a:spAutoFit/>
          </a:bodyPr>
          <a:p>
            <a:r>
              <a:rPr lang="en-IN" altLang="en-US" b="1">
                <a:latin typeface="Times New Roman" panose="02020603050405020304" charset="0"/>
                <a:cs typeface="Times New Roman" panose="02020603050405020304" charset="0"/>
              </a:rPr>
              <a:t>NUMERATOR- 13</a:t>
            </a:r>
            <a:endParaRPr lang="en-IN" altLang="en-US"/>
          </a:p>
        </p:txBody>
      </p:sp>
      <p:sp>
        <p:nvSpPr>
          <p:cNvPr id="8" name="Text Box 7"/>
          <p:cNvSpPr txBox="1"/>
          <p:nvPr/>
        </p:nvSpPr>
        <p:spPr>
          <a:xfrm>
            <a:off x="660400" y="4632325"/>
            <a:ext cx="8316595" cy="2199640"/>
          </a:xfrm>
          <a:prstGeom prst="rect">
            <a:avLst/>
          </a:prstGeom>
          <a:noFill/>
        </p:spPr>
        <p:txBody>
          <a:bodyPr wrap="square" rtlCol="0">
            <a:spAutoFit/>
          </a:bodyPr>
          <a:p>
            <a:r>
              <a:rPr lang="en-IN" altLang="en-US" sz="1700" b="1">
                <a:latin typeface="Times New Roman" panose="02020603050405020304" charset="0"/>
                <a:cs typeface="Times New Roman" panose="02020603050405020304" charset="0"/>
              </a:rPr>
              <a:t>MAJOR CONCERNS-</a:t>
            </a:r>
            <a:endParaRPr lang="en-IN" altLang="en-US" sz="1700"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4 Fall risk assesment on admission were incompletely filled (incomplete scoring, name of TL/incharge, employee ID, sign) wrong scoring.</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sym typeface="+mn-ea"/>
              </a:rPr>
              <a:t>In 4 Fall risk assesment daily were PTF risk level mentioned 0 instead of high risk or low risk, wrongly marked indicators (age, mental status, length of stay etc.)</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Patient/attendant education form- incomplete or not attached </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Individualised plan of care- either not attached or unfilled (no planned interventions)</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Patient safety signages- present only in 3 out of 13.</a:t>
            </a:r>
            <a:endParaRPr lang="en-IN" altLang="en-US" sz="15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500">
                <a:latin typeface="Times New Roman" panose="02020603050405020304" charset="0"/>
                <a:cs typeface="Times New Roman" panose="02020603050405020304" charset="0"/>
              </a:rPr>
              <a:t>7 beds were not in low position  </a:t>
            </a:r>
            <a:endParaRPr lang="en-IN" altLang="en-US" sz="1500">
              <a:latin typeface="Times New Roman" panose="02020603050405020304" charset="0"/>
              <a:cs typeface="Times New Roman" panose="02020603050405020304" charset="0"/>
            </a:endParaRPr>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609600" y="51435"/>
            <a:ext cx="10972800" cy="671830"/>
          </a:xfrm>
        </p:spPr>
        <p:txBody>
          <a:bodyPr/>
          <a:p>
            <a:r>
              <a:rPr lang="en-US" altLang="en-IN">
                <a:latin typeface="Times New Roman" panose="02020603050405020304" charset="0"/>
                <a:cs typeface="Times New Roman" panose="02020603050405020304" charset="0"/>
              </a:rPr>
              <a:t>OTHER SIGNIFICANT</a:t>
            </a:r>
            <a:r>
              <a:rPr lang="en-IN" altLang="en-US">
                <a:latin typeface="Times New Roman" panose="02020603050405020304" charset="0"/>
                <a:cs typeface="Times New Roman" panose="02020603050405020304" charset="0"/>
              </a:rPr>
              <a:t> FINDINGS</a:t>
            </a:r>
            <a:r>
              <a:rPr lang="en-US" altLang="en-IN">
                <a:latin typeface="Times New Roman" panose="02020603050405020304" charset="0"/>
                <a:cs typeface="Times New Roman" panose="02020603050405020304" charset="0"/>
              </a:rPr>
              <a:t>:</a:t>
            </a:r>
            <a:endParaRPr lang="en-US" altLang="en-IN">
              <a:latin typeface="Times New Roman" panose="02020603050405020304" charset="0"/>
              <a:cs typeface="Times New Roman" panose="02020603050405020304" charset="0"/>
            </a:endParaRPr>
          </a:p>
        </p:txBody>
      </p:sp>
      <p:pic>
        <p:nvPicPr>
          <p:cNvPr id="4" name="Content Placeholder 3" descr="ipoc"/>
          <p:cNvPicPr>
            <a:picLocks noChangeAspect="1"/>
          </p:cNvPicPr>
          <p:nvPr>
            <p:ph sz="half" idx="1"/>
          </p:nvPr>
        </p:nvPicPr>
        <p:blipFill>
          <a:blip r:embed="rId1"/>
          <a:stretch>
            <a:fillRect/>
          </a:stretch>
        </p:blipFill>
        <p:spPr>
          <a:xfrm>
            <a:off x="391160" y="873760"/>
            <a:ext cx="3944620" cy="3037205"/>
          </a:xfrm>
          <a:prstGeom prst="rect">
            <a:avLst/>
          </a:prstGeom>
          <a:ln>
            <a:solidFill>
              <a:schemeClr val="tx1"/>
            </a:solidFill>
          </a:ln>
        </p:spPr>
      </p:pic>
      <p:pic>
        <p:nvPicPr>
          <p:cNvPr id="5" name="Content Placeholder 4" descr="daily evidence"/>
          <p:cNvPicPr>
            <a:picLocks noChangeAspect="1"/>
          </p:cNvPicPr>
          <p:nvPr>
            <p:ph sz="half" idx="2"/>
          </p:nvPr>
        </p:nvPicPr>
        <p:blipFill>
          <a:blip r:embed="rId2"/>
          <a:stretch>
            <a:fillRect/>
          </a:stretch>
        </p:blipFill>
        <p:spPr>
          <a:xfrm>
            <a:off x="391160" y="4004310"/>
            <a:ext cx="3944620" cy="2729230"/>
          </a:xfrm>
          <a:prstGeom prst="rect">
            <a:avLst/>
          </a:prstGeom>
          <a:ln>
            <a:solidFill>
              <a:schemeClr val="tx1"/>
            </a:solidFill>
          </a:ln>
        </p:spPr>
      </p:pic>
      <p:pic>
        <p:nvPicPr>
          <p:cNvPr id="7" name="Picture 6" descr="from evidence"/>
          <p:cNvPicPr>
            <a:picLocks noChangeAspect="1"/>
          </p:cNvPicPr>
          <p:nvPr/>
        </p:nvPicPr>
        <p:blipFill>
          <a:blip r:embed="rId3"/>
          <a:srcRect r="1436"/>
          <a:stretch>
            <a:fillRect/>
          </a:stretch>
        </p:blipFill>
        <p:spPr>
          <a:xfrm>
            <a:off x="4470400" y="873760"/>
            <a:ext cx="2571115" cy="3036570"/>
          </a:xfrm>
          <a:prstGeom prst="rect">
            <a:avLst/>
          </a:prstGeom>
          <a:ln>
            <a:solidFill>
              <a:schemeClr val="tx1"/>
            </a:solidFill>
          </a:ln>
        </p:spPr>
      </p:pic>
      <p:pic>
        <p:nvPicPr>
          <p:cNvPr id="8" name="Picture 7" descr="harris evidence"/>
          <p:cNvPicPr>
            <a:picLocks noChangeAspect="1"/>
          </p:cNvPicPr>
          <p:nvPr/>
        </p:nvPicPr>
        <p:blipFill>
          <a:blip r:embed="rId4"/>
          <a:srcRect r="2954"/>
          <a:stretch>
            <a:fillRect/>
          </a:stretch>
        </p:blipFill>
        <p:spPr>
          <a:xfrm>
            <a:off x="7223760" y="874395"/>
            <a:ext cx="2357120" cy="3035935"/>
          </a:xfrm>
          <a:prstGeom prst="rect">
            <a:avLst/>
          </a:prstGeom>
          <a:ln>
            <a:solidFill>
              <a:schemeClr val="tx1"/>
            </a:solidFill>
          </a:ln>
          <a:effectLst/>
        </p:spPr>
      </p:pic>
      <p:pic>
        <p:nvPicPr>
          <p:cNvPr id="9" name="Picture 8" descr="harris evdence 2"/>
          <p:cNvPicPr>
            <a:picLocks noChangeAspect="1"/>
          </p:cNvPicPr>
          <p:nvPr/>
        </p:nvPicPr>
        <p:blipFill>
          <a:blip r:embed="rId5"/>
          <a:srcRect l="5083" t="2509"/>
          <a:stretch>
            <a:fillRect/>
          </a:stretch>
        </p:blipFill>
        <p:spPr>
          <a:xfrm>
            <a:off x="9730740" y="873760"/>
            <a:ext cx="2279015" cy="3035300"/>
          </a:xfrm>
          <a:prstGeom prst="rect">
            <a:avLst/>
          </a:prstGeom>
          <a:ln>
            <a:solidFill>
              <a:schemeClr val="tx1"/>
            </a:solidFill>
          </a:ln>
        </p:spPr>
      </p:pic>
      <p:sp>
        <p:nvSpPr>
          <p:cNvPr id="10" name="Text Box 9"/>
          <p:cNvSpPr txBox="1"/>
          <p:nvPr/>
        </p:nvSpPr>
        <p:spPr>
          <a:xfrm>
            <a:off x="4370070" y="4465955"/>
            <a:ext cx="7700645" cy="2306955"/>
          </a:xfrm>
          <a:prstGeom prst="rect">
            <a:avLst/>
          </a:prstGeom>
          <a:noFill/>
        </p:spPr>
        <p:txBody>
          <a:bodyPr wrap="square" rtlCol="0">
            <a:spAutoFit/>
          </a:bodyPr>
          <a:p>
            <a:pPr marL="285750" indent="-285750">
              <a:buFont typeface="Arial" panose="020B0604020202020204" pitchFamily="34" charset="0"/>
              <a:buChar char="•"/>
            </a:pPr>
            <a:r>
              <a:rPr lang="en-IN" altLang="en-US">
                <a:latin typeface="Times New Roman" panose="02020603050405020304" charset="0"/>
                <a:cs typeface="Times New Roman" panose="02020603050405020304" charset="0"/>
              </a:rPr>
              <a:t>Patient was on PSYCHOTROPIC DRUGS (tab. Zolfresh, tab. Lanazep) but not mentioned on HARRIS-2 tool. Also the patient was mentioned in low risk. mental status of the patient was mentioned DISORIENTED in progress notes but not documented on admission or in daily nurses flow sheet.</a:t>
            </a:r>
            <a:endParaRPr lang="en-IN" altLang="en-US">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a:latin typeface="Times New Roman" panose="02020603050405020304" charset="0"/>
                <a:cs typeface="Times New Roman" panose="02020603050405020304" charset="0"/>
              </a:rPr>
              <a:t>Wrong calculation of scores or scores not calculated, wrongly marked indicators on HARRIS-2 tool as well as daily nurses flow sheet.</a:t>
            </a:r>
            <a:endParaRPr lang="en-IN" altLang="en-US">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a:latin typeface="Times New Roman" panose="02020603050405020304" charset="0"/>
                <a:cs typeface="Times New Roman" panose="02020603050405020304" charset="0"/>
              </a:rPr>
              <a:t>Patient counselling/education form either completely unfilled or not attached. If attached always incomplete.</a:t>
            </a:r>
            <a:endParaRPr lang="en-IN" altLang="en-US">
              <a:latin typeface="Times New Roman" panose="02020603050405020304" charset="0"/>
              <a:cs typeface="Times New Roman" panose="02020603050405020304" charset="0"/>
            </a:endParaRPr>
          </a:p>
        </p:txBody>
      </p:sp>
      <p:sp>
        <p:nvSpPr>
          <p:cNvPr id="2" name="Text Box 1"/>
          <p:cNvSpPr txBox="1"/>
          <p:nvPr/>
        </p:nvSpPr>
        <p:spPr>
          <a:xfrm>
            <a:off x="7212330" y="3930650"/>
            <a:ext cx="2379980" cy="3683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p>
            <a:pPr algn="ctr"/>
            <a:r>
              <a:rPr lang="en-US"/>
              <a:t>UHID- 11689876</a:t>
            </a:r>
            <a:endParaRPr lang="en-US"/>
          </a:p>
        </p:txBody>
      </p:sp>
      <p:sp>
        <p:nvSpPr>
          <p:cNvPr id="3" name="Text Box 2"/>
          <p:cNvSpPr txBox="1"/>
          <p:nvPr/>
        </p:nvSpPr>
        <p:spPr>
          <a:xfrm>
            <a:off x="9732645" y="3930650"/>
            <a:ext cx="2277110" cy="3683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p>
            <a:pPr algn="ctr"/>
            <a:r>
              <a:rPr lang="en-US"/>
              <a:t>UHID- 11674935</a:t>
            </a:r>
            <a:endParaRPr lang="en-US"/>
          </a:p>
        </p:txBody>
      </p:sp>
      <p:pic>
        <p:nvPicPr>
          <p:cNvPr id="100" name="Picture 99"/>
          <p:cNvPicPr/>
          <p:nvPr/>
        </p:nvPicPr>
        <p:blipFill>
          <a:blip r:embed="rId6"/>
          <a:stretch>
            <a:fillRect/>
          </a:stretch>
        </p:blipFill>
        <p:spPr>
          <a:xfrm>
            <a:off x="10826750" y="17145"/>
            <a:ext cx="1365250" cy="63754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23190"/>
            <a:ext cx="10972800" cy="715010"/>
          </a:xfrm>
        </p:spPr>
        <p:txBody>
          <a:bodyPr/>
          <a:p>
            <a:r>
              <a:rPr lang="en-IN" altLang="en-US">
                <a:latin typeface="Times New Roman" panose="02020603050405020304" charset="0"/>
                <a:cs typeface="Times New Roman" panose="02020603050405020304" charset="0"/>
              </a:rPr>
              <a:t>CHEMOTHERAPY</a:t>
            </a:r>
            <a:endParaRPr lang="en-US" altLang="en-IN" sz="2400">
              <a:latin typeface="Times New Roman" panose="02020603050405020304" charset="0"/>
              <a:cs typeface="Times New Roman" panose="02020603050405020304" charset="0"/>
            </a:endParaRPr>
          </a:p>
        </p:txBody>
      </p:sp>
      <p:sp>
        <p:nvSpPr>
          <p:cNvPr id="4" name="Text Box 3"/>
          <p:cNvSpPr txBox="1"/>
          <p:nvPr/>
        </p:nvSpPr>
        <p:spPr>
          <a:xfrm>
            <a:off x="850900" y="5078730"/>
            <a:ext cx="6788785" cy="1599565"/>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3 Patient/attendant education forms were incomplete, not signed by patient/attendant or nursing staff.</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3 Individualised plan of care were either not attached or unfilled</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Patient safety signages- none</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 out 5 beds were in low position  </a:t>
            </a:r>
            <a:endParaRPr lang="en-IN" altLang="en-US" sz="1600">
              <a:latin typeface="Times New Roman" panose="02020603050405020304" charset="0"/>
              <a:cs typeface="Times New Roman" panose="02020603050405020304" charset="0"/>
            </a:endParaRPr>
          </a:p>
        </p:txBody>
      </p:sp>
      <p:sp>
        <p:nvSpPr>
          <p:cNvPr id="5" name="Text Box 4"/>
          <p:cNvSpPr txBox="1"/>
          <p:nvPr/>
        </p:nvSpPr>
        <p:spPr>
          <a:xfrm>
            <a:off x="9295130" y="6033135"/>
            <a:ext cx="2791460" cy="368300"/>
          </a:xfrm>
          <a:prstGeom prst="rect">
            <a:avLst/>
          </a:prstGeom>
          <a:noFill/>
          <a:ln>
            <a:solidFill>
              <a:schemeClr val="accent2"/>
            </a:solidFill>
          </a:ln>
        </p:spPr>
        <p:txBody>
          <a:bodyPr wrap="square" rtlCol="0">
            <a:spAutoFit/>
          </a:bodyPr>
          <a:p>
            <a:r>
              <a:rPr lang="en-IN" altLang="en-US" b="1">
                <a:latin typeface="Times New Roman" panose="02020603050405020304" charset="0"/>
                <a:cs typeface="Times New Roman" panose="02020603050405020304" charset="0"/>
              </a:rPr>
              <a:t>NUMERATOR- 5</a:t>
            </a:r>
            <a:endParaRPr lang="en-IN" altLang="en-US"/>
          </a:p>
        </p:txBody>
      </p:sp>
      <p:graphicFrame>
        <p:nvGraphicFramePr>
          <p:cNvPr id="12" name="Content Placeholder 11"/>
          <p:cNvGraphicFramePr/>
          <p:nvPr>
            <p:ph idx="1"/>
          </p:nvPr>
        </p:nvGraphicFramePr>
        <p:xfrm>
          <a:off x="166370" y="607060"/>
          <a:ext cx="11744325" cy="4283710"/>
        </p:xfrm>
        <a:graphic>
          <a:graphicData uri="http://schemas.openxmlformats.org/drawingml/2006/chart">
            <c:chart xmlns:c="http://schemas.openxmlformats.org/drawingml/2006/chart" xmlns:r="http://schemas.openxmlformats.org/officeDocument/2006/relationships" r:id="rId1"/>
          </a:graphicData>
        </a:graphic>
      </p:graphicFrame>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21285"/>
            <a:ext cx="10972800" cy="671195"/>
          </a:xfrm>
        </p:spPr>
        <p:txBody>
          <a:bodyPr/>
          <a:p>
            <a:r>
              <a:rPr lang="en-IN" altLang="en-US">
                <a:latin typeface="Times New Roman" panose="02020603050405020304" charset="0"/>
                <a:cs typeface="Times New Roman" panose="02020603050405020304" charset="0"/>
              </a:rPr>
              <a:t>ICU</a:t>
            </a:r>
            <a:endParaRPr lang="en-US" altLang="en-IN" sz="2400">
              <a:latin typeface="Times New Roman" panose="02020603050405020304" charset="0"/>
              <a:cs typeface="Times New Roman" panose="02020603050405020304" charset="0"/>
            </a:endParaRPr>
          </a:p>
        </p:txBody>
      </p:sp>
      <p:graphicFrame>
        <p:nvGraphicFramePr>
          <p:cNvPr id="5" name="Content Placeholder 4"/>
          <p:cNvGraphicFramePr/>
          <p:nvPr>
            <p:ph idx="1"/>
          </p:nvPr>
        </p:nvGraphicFramePr>
        <p:xfrm>
          <a:off x="151130" y="957580"/>
          <a:ext cx="11616690" cy="4340225"/>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 Box 5"/>
          <p:cNvSpPr txBox="1"/>
          <p:nvPr/>
        </p:nvSpPr>
        <p:spPr>
          <a:xfrm>
            <a:off x="808355" y="5401945"/>
            <a:ext cx="6788785" cy="1106805"/>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Daily documentation of fall- 4 out 5 was not done.</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 out 5 files didn’t have most recent nurse score </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No beds werefound in low position  </a:t>
            </a:r>
            <a:endParaRPr lang="en-IN" altLang="en-US" sz="1600">
              <a:latin typeface="Times New Roman" panose="02020603050405020304" charset="0"/>
              <a:cs typeface="Times New Roman" panose="02020603050405020304" charset="0"/>
            </a:endParaRPr>
          </a:p>
        </p:txBody>
      </p:sp>
      <p:sp>
        <p:nvSpPr>
          <p:cNvPr id="11" name="Text Box 10"/>
          <p:cNvSpPr txBox="1"/>
          <p:nvPr/>
        </p:nvSpPr>
        <p:spPr>
          <a:xfrm>
            <a:off x="9225280" y="5863590"/>
            <a:ext cx="2791460" cy="368300"/>
          </a:xfrm>
          <a:prstGeom prst="rect">
            <a:avLst/>
          </a:prstGeom>
          <a:noFill/>
          <a:ln>
            <a:solidFill>
              <a:schemeClr val="accent2"/>
            </a:solidFill>
          </a:ln>
        </p:spPr>
        <p:txBody>
          <a:bodyPr wrap="square" rtlCol="0">
            <a:spAutoFit/>
          </a:bodyPr>
          <a:p>
            <a:r>
              <a:rPr lang="en-IN" altLang="en-US" b="1">
                <a:latin typeface="Times New Roman" panose="02020603050405020304" charset="0"/>
                <a:cs typeface="Times New Roman" panose="02020603050405020304" charset="0"/>
              </a:rPr>
              <a:t>NUMERATOR- 5</a:t>
            </a:r>
            <a:endParaRPr lang="en-IN" altLang="en-US"/>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Content Placeholder 105"/>
          <p:cNvPicPr/>
          <p:nvPr>
            <p:ph idx="1"/>
          </p:nvPr>
        </p:nvPicPr>
        <p:blipFill>
          <a:blip r:embed="rId1">
            <a:alphaModFix amt="47000"/>
          </a:blip>
          <a:stretch>
            <a:fillRect/>
          </a:stretch>
        </p:blipFill>
        <p:spPr>
          <a:xfrm>
            <a:off x="635" y="-635"/>
            <a:ext cx="12191365" cy="6858000"/>
          </a:xfrm>
          <a:prstGeom prst="rect">
            <a:avLst/>
          </a:prstGeom>
          <a:noFill/>
          <a:ln w="9525">
            <a:noFill/>
          </a:ln>
          <a:effectLst>
            <a:glow rad="127000">
              <a:schemeClr val="accent1">
                <a:alpha val="0"/>
              </a:schemeClr>
            </a:glow>
          </a:effectLst>
        </p:spPr>
      </p:pic>
      <p:sp>
        <p:nvSpPr>
          <p:cNvPr id="2" name="Title 1"/>
          <p:cNvSpPr>
            <a:spLocks noGrp="1"/>
          </p:cNvSpPr>
          <p:nvPr>
            <p:ph type="title"/>
          </p:nvPr>
        </p:nvSpPr>
        <p:spPr>
          <a:xfrm>
            <a:off x="610235" y="875983"/>
            <a:ext cx="10972800" cy="1143000"/>
          </a:xfrm>
        </p:spPr>
        <p:txBody>
          <a:bodyPr/>
          <a:p>
            <a:r>
              <a:rPr lang="en-IN" altLang="en-US" sz="5400">
                <a:latin typeface="Times New Roman" panose="02020603050405020304" charset="0"/>
                <a:cs typeface="Times New Roman" panose="02020603050405020304" charset="0"/>
              </a:rPr>
              <a:t>OUTPATIENT DEPARTMENT</a:t>
            </a:r>
            <a:endParaRPr lang="en-IN" altLang="en-US">
              <a:latin typeface="Times New Roman" panose="02020603050405020304" charset="0"/>
              <a:cs typeface="Times New Roman" panose="02020603050405020304" charset="0"/>
            </a:endParaRPr>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69215"/>
            <a:ext cx="10972800" cy="1028065"/>
          </a:xfrm>
        </p:spPr>
        <p:txBody>
          <a:bodyPr/>
          <a:p>
            <a:r>
              <a:rPr lang="en-US">
                <a:latin typeface="Times New Roman" panose="02020603050405020304" charset="0"/>
                <a:cs typeface="Times New Roman" panose="02020603050405020304" charset="0"/>
              </a:rPr>
              <a:t>OPD ANALYSIS</a:t>
            </a:r>
            <a:br>
              <a:rPr lang="en-US" sz="2400">
                <a:latin typeface="Times New Roman" panose="02020603050405020304" charset="0"/>
                <a:cs typeface="Times New Roman" panose="02020603050405020304" charset="0"/>
              </a:rPr>
            </a:br>
            <a:r>
              <a:rPr lang="en-US" sz="2400">
                <a:latin typeface="Times New Roman" panose="02020603050405020304" charset="0"/>
                <a:cs typeface="Times New Roman" panose="02020603050405020304" charset="0"/>
              </a:rPr>
              <a:t>Area Assessed- Nursing Assessment Room no. 33 and Physiotherapy</a:t>
            </a:r>
            <a:endParaRPr lang="en-US" sz="2400">
              <a:latin typeface="Times New Roman" panose="02020603050405020304" charset="0"/>
              <a:cs typeface="Times New Roman" panose="02020603050405020304" charset="0"/>
            </a:endParaRPr>
          </a:p>
        </p:txBody>
      </p:sp>
      <p:graphicFrame>
        <p:nvGraphicFramePr>
          <p:cNvPr id="4" name="Content Placeholder 3"/>
          <p:cNvGraphicFramePr/>
          <p:nvPr>
            <p:ph idx="1"/>
          </p:nvPr>
        </p:nvGraphicFramePr>
        <p:xfrm>
          <a:off x="609600" y="1521460"/>
          <a:ext cx="10972800" cy="3344545"/>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 Box 2"/>
          <p:cNvSpPr txBox="1"/>
          <p:nvPr/>
        </p:nvSpPr>
        <p:spPr>
          <a:xfrm>
            <a:off x="335915" y="5461635"/>
            <a:ext cx="6788785" cy="614045"/>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Many nursing assessment form didn’t mark for intervention  </a:t>
            </a:r>
            <a:endParaRPr lang="en-IN" altLang="en-US" sz="1600">
              <a:latin typeface="Times New Roman" panose="02020603050405020304" charset="0"/>
              <a:cs typeface="Times New Roman" panose="02020603050405020304" charset="0"/>
            </a:endParaRPr>
          </a:p>
        </p:txBody>
      </p:sp>
      <p:sp>
        <p:nvSpPr>
          <p:cNvPr id="5" name="Text Box 4"/>
          <p:cNvSpPr txBox="1"/>
          <p:nvPr/>
        </p:nvSpPr>
        <p:spPr>
          <a:xfrm>
            <a:off x="8976995" y="5711825"/>
            <a:ext cx="2791460" cy="368300"/>
          </a:xfrm>
          <a:prstGeom prst="rect">
            <a:avLst/>
          </a:prstGeom>
          <a:noFill/>
          <a:ln>
            <a:gradFill>
              <a:gsLst>
                <a:gs pos="0">
                  <a:srgbClr val="14CD68"/>
                </a:gs>
                <a:gs pos="100000">
                  <a:srgbClr val="035C7D"/>
                </a:gs>
              </a:gsLst>
            </a:gradFill>
          </a:ln>
        </p:spPr>
        <p:txBody>
          <a:bodyPr wrap="square" rtlCol="0">
            <a:spAutoFit/>
          </a:bodyPr>
          <a:p>
            <a:r>
              <a:rPr lang="en-IN" altLang="en-US" b="1">
                <a:latin typeface="Times New Roman" panose="02020603050405020304" charset="0"/>
                <a:cs typeface="Times New Roman" panose="02020603050405020304" charset="0"/>
              </a:rPr>
              <a:t>NUMERATOR- 45   </a:t>
            </a:r>
            <a:endParaRPr lang="en-IN" altLang="en-US"/>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1790" y="141605"/>
            <a:ext cx="11360150" cy="953770"/>
          </a:xfrm>
        </p:spPr>
        <p:txBody>
          <a:bodyPr/>
          <a:p>
            <a:pPr algn="l"/>
            <a:r>
              <a:rPr lang="en-IN" altLang="en-US">
                <a:latin typeface="Times New Roman" panose="02020603050405020304" charset="0"/>
                <a:cs typeface="Times New Roman" panose="02020603050405020304" charset="0"/>
              </a:rPr>
              <a:t>BACKGROUND</a:t>
            </a:r>
            <a:endParaRPr lang="en-IN" altLang="en-US">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352425" y="995680"/>
            <a:ext cx="11705590" cy="5597525"/>
          </a:xfrm>
        </p:spPr>
        <p:txBody>
          <a:bodyPr/>
          <a:p>
            <a:pPr algn="just"/>
            <a:r>
              <a:rPr lang="en-IN" altLang="en-US" sz="2800">
                <a:latin typeface="Times New Roman" panose="02020603050405020304" charset="0"/>
                <a:cs typeface="Times New Roman" panose="02020603050405020304" charset="0"/>
              </a:rPr>
              <a:t>A patient fall is a sudden, unintentional descent, with or without injury to the patient, that result in the patient coming to rest on the floor, on or against some other surface (e.g. counter), or another person, or on an object (e.g. a trash can)                                                                                     -NDNQI, 2014</a:t>
            </a:r>
            <a:endParaRPr lang="en-IN" altLang="en-US" sz="2800">
              <a:latin typeface="Times New Roman" panose="02020603050405020304" charset="0"/>
              <a:cs typeface="Times New Roman" panose="02020603050405020304" charset="0"/>
            </a:endParaRPr>
          </a:p>
          <a:p>
            <a:pPr algn="just"/>
            <a:r>
              <a:rPr lang="en-IN" altLang="en-US" sz="2800">
                <a:latin typeface="Times New Roman" panose="02020603050405020304" charset="0"/>
                <a:cs typeface="Times New Roman" panose="02020603050405020304" charset="0"/>
              </a:rPr>
              <a:t>Complications of falls are the leading cause of death from injury in people aged 65 or above years.</a:t>
            </a:r>
            <a:endParaRPr lang="en-IN" altLang="en-US" sz="2800">
              <a:latin typeface="Times New Roman" panose="02020603050405020304" charset="0"/>
              <a:cs typeface="Times New Roman" panose="02020603050405020304" charset="0"/>
            </a:endParaRPr>
          </a:p>
          <a:p>
            <a:pPr algn="just"/>
            <a:r>
              <a:rPr lang="en-IN" altLang="en-US" sz="2800">
                <a:latin typeface="Times New Roman" panose="02020603050405020304" charset="0"/>
                <a:cs typeface="Times New Roman" panose="02020603050405020304" charset="0"/>
              </a:rPr>
              <a:t>causes of falls are always MULTIFACTORIAL. It is a complex interaction of-</a:t>
            </a:r>
            <a:endParaRPr lang="en-IN" altLang="en-US" sz="2800">
              <a:latin typeface="Times New Roman" panose="02020603050405020304" charset="0"/>
              <a:cs typeface="Times New Roman" panose="02020603050405020304" charset="0"/>
            </a:endParaRPr>
          </a:p>
          <a:p>
            <a:pPr lvl="2" algn="just">
              <a:buFont typeface="Wingdings" panose="05000000000000000000" charset="0"/>
              <a:buChar char="Ø"/>
            </a:pPr>
            <a:r>
              <a:rPr lang="en-IN" altLang="en-US" sz="2000">
                <a:latin typeface="Times New Roman" panose="02020603050405020304" charset="0"/>
                <a:cs typeface="Times New Roman" panose="02020603050405020304" charset="0"/>
              </a:rPr>
              <a:t>Intrinsic factors (e.g. chronic disease)</a:t>
            </a:r>
            <a:endParaRPr lang="en-IN" altLang="en-US" sz="2000">
              <a:latin typeface="Times New Roman" panose="02020603050405020304" charset="0"/>
              <a:cs typeface="Times New Roman" panose="02020603050405020304" charset="0"/>
            </a:endParaRPr>
          </a:p>
          <a:p>
            <a:pPr lvl="2" algn="just">
              <a:buFont typeface="Wingdings" panose="05000000000000000000" charset="0"/>
              <a:buChar char="Ø"/>
            </a:pPr>
            <a:r>
              <a:rPr lang="en-IN" altLang="en-US" sz="2000">
                <a:latin typeface="Times New Roman" panose="02020603050405020304" charset="0"/>
                <a:cs typeface="Times New Roman" panose="02020603050405020304" charset="0"/>
              </a:rPr>
              <a:t>Challenges to postural control (e.g. changing position)</a:t>
            </a:r>
            <a:endParaRPr lang="en-IN" altLang="en-US" sz="2000">
              <a:latin typeface="Times New Roman" panose="02020603050405020304" charset="0"/>
              <a:cs typeface="Times New Roman" panose="02020603050405020304" charset="0"/>
            </a:endParaRPr>
          </a:p>
          <a:p>
            <a:pPr lvl="2" algn="just">
              <a:buFont typeface="Wingdings" panose="05000000000000000000" charset="0"/>
              <a:buChar char="Ø"/>
            </a:pPr>
            <a:r>
              <a:rPr lang="en-IN" altLang="en-US" sz="2000">
                <a:latin typeface="Times New Roman" panose="02020603050405020304" charset="0"/>
                <a:cs typeface="Times New Roman" panose="02020603050405020304" charset="0"/>
              </a:rPr>
              <a:t>Medication factors (e.g. high risk, situational hazards)</a:t>
            </a:r>
            <a:endParaRPr lang="en-IN" altLang="en-US" sz="2000">
              <a:latin typeface="Times New Roman" panose="02020603050405020304" charset="0"/>
              <a:cs typeface="Times New Roman" panose="02020603050405020304" charset="0"/>
            </a:endParaRPr>
          </a:p>
          <a:p>
            <a:pPr marL="0" lvl="0" indent="0" algn="just">
              <a:buNone/>
            </a:pPr>
            <a:endParaRPr lang="en-IN" altLang="en-US" sz="2000">
              <a:latin typeface="Times New Roman" panose="02020603050405020304" charset="0"/>
              <a:cs typeface="Times New Roman" panose="02020603050405020304" charset="0"/>
            </a:endParaRPr>
          </a:p>
        </p:txBody>
      </p:sp>
      <p:pic>
        <p:nvPicPr>
          <p:cNvPr id="100" name="Picture 99"/>
          <p:cNvPicPr/>
          <p:nvPr/>
        </p:nvPicPr>
        <p:blipFill>
          <a:blip r:embed="rId1"/>
          <a:stretch>
            <a:fillRect/>
          </a:stretch>
        </p:blipFill>
        <p:spPr>
          <a:xfrm>
            <a:off x="10826750" y="17145"/>
            <a:ext cx="1365250" cy="63754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7625"/>
            <a:ext cx="10972800" cy="728980"/>
          </a:xfrm>
        </p:spPr>
        <p:txBody>
          <a:bodyPr/>
          <a:p>
            <a:r>
              <a:rPr lang="en-IN" altLang="en-US">
                <a:latin typeface="Times New Roman" panose="02020603050405020304" charset="0"/>
                <a:cs typeface="Times New Roman" panose="02020603050405020304" charset="0"/>
              </a:rPr>
              <a:t>EMERGENCY</a:t>
            </a:r>
            <a:endParaRPr lang="en-US" altLang="en-IN" sz="2400">
              <a:latin typeface="Times New Roman" panose="02020603050405020304" charset="0"/>
              <a:cs typeface="Times New Roman" panose="02020603050405020304" charset="0"/>
            </a:endParaRPr>
          </a:p>
        </p:txBody>
      </p:sp>
      <p:sp>
        <p:nvSpPr>
          <p:cNvPr id="12" name="Text Box 11"/>
          <p:cNvSpPr txBox="1"/>
          <p:nvPr/>
        </p:nvSpPr>
        <p:spPr>
          <a:xfrm>
            <a:off x="609600" y="5534025"/>
            <a:ext cx="6788785" cy="614045"/>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Only 1 out of 5 beds were low in position and had patient safety signage.  </a:t>
            </a:r>
            <a:endParaRPr lang="en-IN" altLang="en-US" sz="1600">
              <a:latin typeface="Times New Roman" panose="02020603050405020304" charset="0"/>
              <a:cs typeface="Times New Roman" panose="02020603050405020304" charset="0"/>
            </a:endParaRPr>
          </a:p>
        </p:txBody>
      </p:sp>
      <p:sp>
        <p:nvSpPr>
          <p:cNvPr id="13" name="Text Box 12"/>
          <p:cNvSpPr txBox="1"/>
          <p:nvPr/>
        </p:nvSpPr>
        <p:spPr>
          <a:xfrm>
            <a:off x="8942705" y="5779770"/>
            <a:ext cx="2791460" cy="368300"/>
          </a:xfrm>
          <a:prstGeom prst="rect">
            <a:avLst/>
          </a:prstGeom>
          <a:noFill/>
          <a:ln>
            <a:gradFill>
              <a:gsLst>
                <a:gs pos="0">
                  <a:srgbClr val="14CD68"/>
                </a:gs>
                <a:gs pos="100000">
                  <a:srgbClr val="035C7D"/>
                </a:gs>
              </a:gsLst>
            </a:gradFill>
          </a:ln>
        </p:spPr>
        <p:txBody>
          <a:bodyPr wrap="square" rtlCol="0">
            <a:spAutoFit/>
          </a:bodyPr>
          <a:p>
            <a:r>
              <a:rPr lang="en-IN" altLang="en-US" b="1">
                <a:latin typeface="Times New Roman" panose="02020603050405020304" charset="0"/>
                <a:cs typeface="Times New Roman" panose="02020603050405020304" charset="0"/>
              </a:rPr>
              <a:t>NUMERATOR- 5</a:t>
            </a:r>
            <a:endParaRPr lang="en-IN" altLang="en-US"/>
          </a:p>
        </p:txBody>
      </p:sp>
      <p:graphicFrame>
        <p:nvGraphicFramePr>
          <p:cNvPr id="4" name="Content Placeholder 3"/>
          <p:cNvGraphicFramePr/>
          <p:nvPr>
            <p:ph idx="1"/>
          </p:nvPr>
        </p:nvGraphicFramePr>
        <p:xfrm>
          <a:off x="138430" y="1022985"/>
          <a:ext cx="11687175" cy="4354195"/>
        </p:xfrm>
        <a:graphic>
          <a:graphicData uri="http://schemas.openxmlformats.org/drawingml/2006/chart">
            <c:chart xmlns:c="http://schemas.openxmlformats.org/drawingml/2006/chart" xmlns:r="http://schemas.openxmlformats.org/officeDocument/2006/relationships" r:id="rId1"/>
          </a:graphicData>
        </a:graphic>
      </p:graphicFrame>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4320" y="128905"/>
            <a:ext cx="11235055" cy="1143000"/>
          </a:xfrm>
        </p:spPr>
        <p:txBody>
          <a:bodyPr/>
          <a:p>
            <a:pPr algn="l"/>
            <a:r>
              <a:rPr lang="en-IN" altLang="en-US" sz="4000">
                <a:latin typeface="Times New Roman" panose="02020603050405020304" charset="0"/>
                <a:cs typeface="Times New Roman" panose="02020603050405020304" charset="0"/>
              </a:rPr>
              <a:t>ALL OUT PATIENT DEPARTMENTS &amp; </a:t>
            </a:r>
            <a:br>
              <a:rPr lang="en-IN" altLang="en-US" sz="4000">
                <a:latin typeface="Times New Roman" panose="02020603050405020304" charset="0"/>
                <a:cs typeface="Times New Roman" panose="02020603050405020304" charset="0"/>
              </a:rPr>
            </a:br>
            <a:r>
              <a:rPr lang="en-IN" altLang="en-US" sz="4000">
                <a:latin typeface="Times New Roman" panose="02020603050405020304" charset="0"/>
                <a:cs typeface="Times New Roman" panose="02020603050405020304" charset="0"/>
              </a:rPr>
              <a:t>EMERGENCY FINDINGS:</a:t>
            </a:r>
            <a:endParaRPr lang="en-IN" altLang="en-US" sz="40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302260" y="1272540"/>
            <a:ext cx="11616690" cy="5352415"/>
          </a:xfrm>
        </p:spPr>
        <p:txBody>
          <a:bodyPr/>
          <a:p>
            <a:pPr marL="0" indent="0">
              <a:buNone/>
            </a:pPr>
            <a:r>
              <a:rPr lang="en-IN" altLang="en-US" sz="2400">
                <a:latin typeface="Times New Roman" panose="02020603050405020304" charset="0"/>
                <a:cs typeface="Times New Roman" panose="02020603050405020304" charset="0"/>
                <a:sym typeface="+mn-ea"/>
              </a:rPr>
              <a:t>Departments undertaken-  </a:t>
            </a:r>
            <a:r>
              <a:rPr lang="en-US" altLang="en-IN" sz="2400">
                <a:latin typeface="Times New Roman" panose="02020603050405020304" charset="0"/>
                <a:cs typeface="Times New Roman" panose="02020603050405020304" charset="0"/>
                <a:sym typeface="+mn-ea"/>
              </a:rPr>
              <a:t>Nursing Assessment Room no. 33, physiotherapy, emergency</a:t>
            </a:r>
            <a:r>
              <a:rPr lang="en-IN" altLang="en-US" sz="2400">
                <a:latin typeface="Times New Roman" panose="02020603050405020304" charset="0"/>
                <a:cs typeface="Times New Roman" panose="02020603050405020304" charset="0"/>
                <a:sym typeface="+mn-ea"/>
              </a:rPr>
              <a:t>.</a:t>
            </a:r>
            <a:endParaRPr lang="en-IN" altLang="en-US" sz="2400">
              <a:latin typeface="Times New Roman" panose="02020603050405020304" charset="0"/>
              <a:cs typeface="Times New Roman" panose="02020603050405020304" charset="0"/>
            </a:endParaRPr>
          </a:p>
          <a:p>
            <a:r>
              <a:rPr lang="en-IN" altLang="en-US" sz="2400" u="sng">
                <a:latin typeface="Times New Roman" panose="02020603050405020304" charset="0"/>
                <a:cs typeface="Times New Roman" panose="02020603050405020304" charset="0"/>
              </a:rPr>
              <a:t>Fall Risk Assessment (80%)- </a:t>
            </a:r>
            <a:r>
              <a:rPr lang="en-IN" altLang="en-US" sz="2400">
                <a:latin typeface="Times New Roman" panose="02020603050405020304" charset="0"/>
                <a:cs typeface="Times New Roman" panose="02020603050405020304" charset="0"/>
              </a:rPr>
              <a:t> out of 45 samples (OPD), 9 were not assessed.</a:t>
            </a:r>
            <a:endParaRPr lang="en-IN" altLang="en-US" sz="2400">
              <a:latin typeface="Times New Roman" panose="02020603050405020304" charset="0"/>
              <a:cs typeface="Times New Roman" panose="02020603050405020304" charset="0"/>
            </a:endParaRPr>
          </a:p>
          <a:p>
            <a:r>
              <a:rPr lang="en-IN" altLang="en-US" sz="2400" u="sng">
                <a:latin typeface="Times New Roman" panose="02020603050405020304" charset="0"/>
                <a:cs typeface="Times New Roman" panose="02020603050405020304" charset="0"/>
              </a:rPr>
              <a:t>Intervention (49%)- </a:t>
            </a:r>
            <a:r>
              <a:rPr lang="en-IN" altLang="en-US" sz="2400">
                <a:latin typeface="Times New Roman" panose="02020603050405020304" charset="0"/>
                <a:cs typeface="Times New Roman" panose="02020603050405020304" charset="0"/>
              </a:rPr>
              <a:t> out of 35 forms (excluding physiotherapy), 18 forms didn’t have the interventions checked.</a:t>
            </a:r>
            <a:endParaRPr lang="en-IN" altLang="en-US" sz="2400">
              <a:latin typeface="Times New Roman" panose="02020603050405020304" charset="0"/>
              <a:cs typeface="Times New Roman" panose="02020603050405020304" charset="0"/>
            </a:endParaRPr>
          </a:p>
          <a:p>
            <a:r>
              <a:rPr lang="en-IN" altLang="en-US" sz="2400" u="sng">
                <a:latin typeface="Times New Roman" panose="02020603050405020304" charset="0"/>
                <a:cs typeface="Times New Roman" panose="02020603050405020304" charset="0"/>
              </a:rPr>
              <a:t>PTF Risk Level (94%)-</a:t>
            </a:r>
            <a:r>
              <a:rPr lang="en-IN" altLang="en-US" sz="2400">
                <a:latin typeface="Times New Roman" panose="02020603050405020304" charset="0"/>
                <a:cs typeface="Times New Roman" panose="02020603050405020304" charset="0"/>
              </a:rPr>
              <a:t> out of 35 forms </a:t>
            </a:r>
            <a:r>
              <a:rPr lang="en-IN" altLang="en-US" sz="2400">
                <a:latin typeface="Times New Roman" panose="02020603050405020304" charset="0"/>
                <a:cs typeface="Times New Roman" panose="02020603050405020304" charset="0"/>
                <a:sym typeface="+mn-ea"/>
              </a:rPr>
              <a:t>(excluding physiotherapy), 2 forms were not checked for High Risk or Low Risk.</a:t>
            </a:r>
            <a:endParaRPr lang="en-IN" altLang="en-US" sz="2400">
              <a:latin typeface="Times New Roman" panose="02020603050405020304" charset="0"/>
              <a:cs typeface="Times New Roman" panose="02020603050405020304" charset="0"/>
              <a:sym typeface="+mn-ea"/>
            </a:endParaRPr>
          </a:p>
          <a:p>
            <a:r>
              <a:rPr lang="en-IN" altLang="en-US" sz="2400" u="sng">
                <a:latin typeface="Times New Roman" panose="02020603050405020304" charset="0"/>
                <a:cs typeface="Times New Roman" panose="02020603050405020304" charset="0"/>
                <a:sym typeface="+mn-ea"/>
              </a:rPr>
              <a:t>Vulnerability status (89%)-</a:t>
            </a:r>
            <a:r>
              <a:rPr lang="en-IN" altLang="en-US" sz="2400">
                <a:latin typeface="Times New Roman" panose="02020603050405020304" charset="0"/>
                <a:cs typeface="Times New Roman" panose="02020603050405020304" charset="0"/>
                <a:sym typeface="+mn-ea"/>
              </a:rPr>
              <a:t> out of 35 forms </a:t>
            </a:r>
            <a:r>
              <a:rPr lang="en-IN" altLang="en-US" sz="2400">
                <a:latin typeface="Times New Roman" panose="02020603050405020304" charset="0"/>
                <a:cs typeface="Times New Roman" panose="02020603050405020304" charset="0"/>
                <a:sym typeface="+mn-ea"/>
              </a:rPr>
              <a:t>(excluding physiotherapy), 4 forms were not checked for vulnerability status.</a:t>
            </a:r>
            <a:endParaRPr lang="en-IN" altLang="en-US" sz="2400">
              <a:latin typeface="Times New Roman" panose="02020603050405020304" charset="0"/>
              <a:cs typeface="Times New Roman" panose="02020603050405020304" charset="0"/>
              <a:sym typeface="+mn-ea"/>
            </a:endParaRPr>
          </a:p>
          <a:p>
            <a:endParaRPr lang="en-IN" altLang="en-US" sz="2400">
              <a:latin typeface="Times New Roman" panose="02020603050405020304" charset="0"/>
              <a:cs typeface="Times New Roman" panose="02020603050405020304" charset="0"/>
            </a:endParaRPr>
          </a:p>
          <a:p>
            <a:endParaRPr lang="en-IN" altLang="en-US" sz="2400">
              <a:latin typeface="Times New Roman" panose="02020603050405020304" charset="0"/>
              <a:cs typeface="Times New Roman" panose="02020603050405020304" charset="0"/>
            </a:endParaRPr>
          </a:p>
          <a:p>
            <a:r>
              <a:rPr lang="en-IN" altLang="en-US" sz="2400">
                <a:latin typeface="Times New Roman" panose="02020603050405020304" charset="0"/>
                <a:cs typeface="Times New Roman" panose="02020603050405020304" charset="0"/>
              </a:rPr>
              <a:t>Emergency department compliance was found to be 100% except the patient safety signages and bed position was low in 1 out of 5.</a:t>
            </a:r>
            <a:endParaRPr lang="en-IN" altLang="en-US" sz="2400">
              <a:latin typeface="Times New Roman" panose="02020603050405020304" charset="0"/>
              <a:cs typeface="Times New Roman" panose="02020603050405020304" charset="0"/>
            </a:endParaRPr>
          </a:p>
          <a:p>
            <a:endParaRPr lang="en-IN" altLang="en-US" sz="2400">
              <a:latin typeface="Times New Roman" panose="02020603050405020304" charset="0"/>
              <a:cs typeface="Times New Roman" panose="02020603050405020304" charset="0"/>
            </a:endParaRPr>
          </a:p>
        </p:txBody>
      </p:sp>
      <p:pic>
        <p:nvPicPr>
          <p:cNvPr id="100" name="Picture 99"/>
          <p:cNvPicPr/>
          <p:nvPr/>
        </p:nvPicPr>
        <p:blipFill>
          <a:blip r:embed="rId1"/>
          <a:stretch>
            <a:fillRect/>
          </a:stretch>
        </p:blipFill>
        <p:spPr>
          <a:xfrm>
            <a:off x="10826750" y="17145"/>
            <a:ext cx="1365250" cy="63754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31140"/>
            <a:ext cx="10972800" cy="933450"/>
          </a:xfrm>
        </p:spPr>
        <p:txBody>
          <a:bodyPr/>
          <a:p>
            <a:r>
              <a:rPr lang="en-IN" altLang="en-US">
                <a:latin typeface="Times New Roman" panose="02020603050405020304" charset="0"/>
                <a:cs typeface="Times New Roman" panose="02020603050405020304" charset="0"/>
              </a:rPr>
              <a:t>STAFF INTERVIEW</a:t>
            </a:r>
            <a:endParaRPr lang="en-IN" altLang="en-US">
              <a:latin typeface="Times New Roman" panose="02020603050405020304" charset="0"/>
              <a:cs typeface="Times New Roman" panose="02020603050405020304" charset="0"/>
            </a:endParaRPr>
          </a:p>
        </p:txBody>
      </p:sp>
      <p:graphicFrame>
        <p:nvGraphicFramePr>
          <p:cNvPr id="19" name="Content Placeholder 18"/>
          <p:cNvGraphicFramePr/>
          <p:nvPr>
            <p:ph idx="1"/>
          </p:nvPr>
        </p:nvGraphicFramePr>
        <p:xfrm>
          <a:off x="365760" y="1391285"/>
          <a:ext cx="11539855" cy="4947920"/>
        </p:xfrm>
        <a:graphic>
          <a:graphicData uri="http://schemas.openxmlformats.org/drawingml/2006/chart">
            <c:chart xmlns:c="http://schemas.openxmlformats.org/drawingml/2006/chart" xmlns:r="http://schemas.openxmlformats.org/officeDocument/2006/relationships" r:id="rId1"/>
          </a:graphicData>
        </a:graphic>
      </p:graphicFrame>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a:latin typeface="Times New Roman" panose="02020603050405020304" charset="0"/>
                <a:cs typeface="Times New Roman" panose="02020603050405020304" charset="0"/>
              </a:rPr>
              <a:t>PATIENT INTERVIEW</a:t>
            </a:r>
            <a:endParaRPr lang="en-IN" altLang="en-US">
              <a:latin typeface="Times New Roman" panose="02020603050405020304" charset="0"/>
              <a:cs typeface="Times New Roman" panose="02020603050405020304" charset="0"/>
            </a:endParaRPr>
          </a:p>
        </p:txBody>
      </p:sp>
      <p:graphicFrame>
        <p:nvGraphicFramePr>
          <p:cNvPr id="5" name="Content Placeholder 4"/>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1"/>
          </a:graphicData>
        </a:graphic>
      </p:graphicFrame>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3180"/>
            <a:ext cx="10972800" cy="631190"/>
          </a:xfrm>
        </p:spPr>
        <p:txBody>
          <a:bodyPr/>
          <a:p>
            <a:pPr algn="l"/>
            <a:r>
              <a:rPr lang="en-US">
                <a:latin typeface="Times New Roman" panose="02020603050405020304" charset="0"/>
                <a:cs typeface="Times New Roman" panose="02020603050405020304" charset="0"/>
              </a:rPr>
              <a:t>ANALYSIS</a:t>
            </a:r>
            <a:endParaRPr lang="en-US">
              <a:latin typeface="Times New Roman" panose="02020603050405020304" charset="0"/>
              <a:cs typeface="Times New Roman" panose="02020603050405020304" charset="0"/>
            </a:endParaRPr>
          </a:p>
        </p:txBody>
      </p:sp>
      <p:cxnSp>
        <p:nvCxnSpPr>
          <p:cNvPr id="4" name="Straight Arrow Connector 3"/>
          <p:cNvCxnSpPr/>
          <p:nvPr/>
        </p:nvCxnSpPr>
        <p:spPr>
          <a:xfrm>
            <a:off x="1010285" y="3857625"/>
            <a:ext cx="8721725" cy="0"/>
          </a:xfrm>
          <a:prstGeom prst="straightConnector1">
            <a:avLst/>
          </a:prstGeom>
          <a:ln w="95250" cap="flat" cmpd="sng">
            <a:solidFill>
              <a:schemeClr val="accent5">
                <a:lumMod val="25000"/>
              </a:schemeClr>
            </a:solidFill>
            <a:round/>
            <a:tailEnd type="arrow" w="med" len="med"/>
          </a:ln>
        </p:spPr>
        <p:style>
          <a:lnRef idx="3">
            <a:schemeClr val="accent1"/>
          </a:lnRef>
          <a:fillRef idx="0">
            <a:schemeClr val="accent1"/>
          </a:fillRef>
          <a:effectRef idx="2">
            <a:schemeClr val="accent1"/>
          </a:effectRef>
          <a:fontRef idx="minor">
            <a:schemeClr val="tx1"/>
          </a:fontRef>
        </p:style>
      </p:cxnSp>
      <p:sp>
        <p:nvSpPr>
          <p:cNvPr id="7" name="Parallelogram 6"/>
          <p:cNvSpPr/>
          <p:nvPr/>
        </p:nvSpPr>
        <p:spPr>
          <a:xfrm>
            <a:off x="2874010" y="3928110"/>
            <a:ext cx="1899285" cy="737870"/>
          </a:xfrm>
          <a:prstGeom prst="parallelogram">
            <a:avLst>
              <a:gd name="adj" fmla="val 4059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Parallelogram 7"/>
          <p:cNvSpPr/>
          <p:nvPr/>
        </p:nvSpPr>
        <p:spPr>
          <a:xfrm flipH="1">
            <a:off x="6854190" y="1977390"/>
            <a:ext cx="1899920" cy="571500"/>
          </a:xfrm>
          <a:prstGeom prst="parallelogram">
            <a:avLst>
              <a:gd name="adj" fmla="val 40598"/>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Parallelogram 8"/>
          <p:cNvSpPr/>
          <p:nvPr/>
        </p:nvSpPr>
        <p:spPr>
          <a:xfrm flipH="1">
            <a:off x="7118350" y="2578735"/>
            <a:ext cx="1817370" cy="549910"/>
          </a:xfrm>
          <a:prstGeom prst="parallelogram">
            <a:avLst>
              <a:gd name="adj" fmla="val 4059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Parallelogram 9"/>
          <p:cNvSpPr/>
          <p:nvPr/>
        </p:nvSpPr>
        <p:spPr>
          <a:xfrm flipH="1">
            <a:off x="7332980" y="3161030"/>
            <a:ext cx="1870075" cy="619760"/>
          </a:xfrm>
          <a:prstGeom prst="parallelogram">
            <a:avLst>
              <a:gd name="adj" fmla="val 4059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Parallelogram 10"/>
          <p:cNvSpPr/>
          <p:nvPr/>
        </p:nvSpPr>
        <p:spPr>
          <a:xfrm flipH="1">
            <a:off x="1010285" y="1522095"/>
            <a:ext cx="1899920" cy="708660"/>
          </a:xfrm>
          <a:prstGeom prst="parallelogram">
            <a:avLst>
              <a:gd name="adj" fmla="val 40598"/>
            </a:avLst>
          </a:prstGeom>
          <a:solidFill>
            <a:schemeClr val="accent2">
              <a:lumMod val="60000"/>
              <a:lumOff val="4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Parallelogram 11"/>
          <p:cNvSpPr/>
          <p:nvPr/>
        </p:nvSpPr>
        <p:spPr>
          <a:xfrm flipH="1">
            <a:off x="1342390" y="2300605"/>
            <a:ext cx="1899920" cy="708660"/>
          </a:xfrm>
          <a:prstGeom prst="parallelogram">
            <a:avLst>
              <a:gd name="adj" fmla="val 4059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Parallelogram 12"/>
          <p:cNvSpPr/>
          <p:nvPr/>
        </p:nvSpPr>
        <p:spPr>
          <a:xfrm flipH="1">
            <a:off x="1651635" y="3079115"/>
            <a:ext cx="1899920" cy="708660"/>
          </a:xfrm>
          <a:prstGeom prst="parallelogram">
            <a:avLst>
              <a:gd name="adj" fmla="val 40598"/>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Rounded Rectangle 13"/>
          <p:cNvSpPr/>
          <p:nvPr/>
        </p:nvSpPr>
        <p:spPr>
          <a:xfrm>
            <a:off x="9798685" y="3256915"/>
            <a:ext cx="2112645" cy="1252220"/>
          </a:xfrm>
          <a:prstGeom prst="roundRect">
            <a:avLst/>
          </a:prstGeom>
          <a:ln w="12700" cmpd="sng">
            <a:solidFill>
              <a:schemeClr val="accent1">
                <a:shade val="50000"/>
              </a:schemeClr>
            </a:solidFill>
            <a:prstDash val="solid"/>
          </a:ln>
          <a:effectLst>
            <a:outerShdw blurRad="50800" dist="38100" dir="2700000" algn="tl" rotWithShape="0">
              <a:prstClr val="black">
                <a:alpha val="40000"/>
              </a:prstClr>
            </a:outerShdw>
            <a:reflection blurRad="6350" stA="52000" endA="300" endPos="350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5" name="Text Box 14"/>
          <p:cNvSpPr txBox="1"/>
          <p:nvPr/>
        </p:nvSpPr>
        <p:spPr>
          <a:xfrm>
            <a:off x="9798685" y="3418205"/>
            <a:ext cx="2112645" cy="922020"/>
          </a:xfrm>
          <a:prstGeom prst="rect">
            <a:avLst/>
          </a:prstGeom>
          <a:noFill/>
        </p:spPr>
        <p:txBody>
          <a:bodyPr wrap="square" rtlCol="0">
            <a:spAutoFit/>
          </a:bodyPr>
          <a:p>
            <a:pPr algn="ctr"/>
            <a:r>
              <a:rPr lang="en-IN" altLang="en-US">
                <a:latin typeface="Arial Black" panose="020B0A04020102020204" charset="0"/>
                <a:cs typeface="Arial Black" panose="020B0A04020102020204" charset="0"/>
              </a:rPr>
              <a:t>INCREASE RISK OF</a:t>
            </a:r>
            <a:endParaRPr lang="en-IN" altLang="en-US">
              <a:latin typeface="Arial Black" panose="020B0A04020102020204" charset="0"/>
              <a:cs typeface="Arial Black" panose="020B0A04020102020204" charset="0"/>
            </a:endParaRPr>
          </a:p>
          <a:p>
            <a:pPr algn="ctr"/>
            <a:r>
              <a:rPr lang="en-IN" altLang="en-US">
                <a:latin typeface="Arial Black" panose="020B0A04020102020204" charset="0"/>
                <a:cs typeface="Arial Black" panose="020B0A04020102020204" charset="0"/>
              </a:rPr>
              <a:t> </a:t>
            </a:r>
            <a:r>
              <a:rPr lang="en-US">
                <a:latin typeface="Arial Black" panose="020B0A04020102020204" charset="0"/>
                <a:cs typeface="Arial Black" panose="020B0A04020102020204" charset="0"/>
              </a:rPr>
              <a:t>FALL </a:t>
            </a:r>
            <a:endParaRPr lang="en-US">
              <a:latin typeface="Arial Black" panose="020B0A04020102020204" charset="0"/>
              <a:cs typeface="Arial Black" panose="020B0A04020102020204" charset="0"/>
            </a:endParaRPr>
          </a:p>
        </p:txBody>
      </p:sp>
      <p:sp>
        <p:nvSpPr>
          <p:cNvPr id="17" name="Parallelogram 16"/>
          <p:cNvSpPr/>
          <p:nvPr/>
        </p:nvSpPr>
        <p:spPr>
          <a:xfrm>
            <a:off x="2565400" y="4707255"/>
            <a:ext cx="1899285" cy="737870"/>
          </a:xfrm>
          <a:prstGeom prst="parallelogram">
            <a:avLst>
              <a:gd name="adj" fmla="val 4059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Parallelogram 17"/>
          <p:cNvSpPr/>
          <p:nvPr/>
        </p:nvSpPr>
        <p:spPr>
          <a:xfrm>
            <a:off x="2209165" y="5486400"/>
            <a:ext cx="1943100" cy="737870"/>
          </a:xfrm>
          <a:prstGeom prst="parallelogram">
            <a:avLst>
              <a:gd name="adj" fmla="val 40598"/>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1" name="Parallelogram 20"/>
          <p:cNvSpPr/>
          <p:nvPr/>
        </p:nvSpPr>
        <p:spPr>
          <a:xfrm>
            <a:off x="5830570" y="3935095"/>
            <a:ext cx="1899285" cy="737870"/>
          </a:xfrm>
          <a:prstGeom prst="parallelogram">
            <a:avLst>
              <a:gd name="adj" fmla="val 4059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5" name="Straight Connector 4"/>
          <p:cNvCxnSpPr/>
          <p:nvPr/>
        </p:nvCxnSpPr>
        <p:spPr>
          <a:xfrm>
            <a:off x="520065" y="1097280"/>
            <a:ext cx="1032510" cy="251015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274695" y="1276985"/>
            <a:ext cx="935990" cy="230822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7477125" y="4130040"/>
            <a:ext cx="381635" cy="96329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268085" y="1283970"/>
            <a:ext cx="935990" cy="230822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a:endCxn id="47" idx="3"/>
          </p:cNvCxnSpPr>
          <p:nvPr/>
        </p:nvCxnSpPr>
        <p:spPr>
          <a:xfrm flipH="1">
            <a:off x="3937635" y="4130040"/>
            <a:ext cx="969010" cy="2402205"/>
          </a:xfrm>
          <a:prstGeom prst="line">
            <a:avLst/>
          </a:prstGeom>
        </p:spPr>
        <p:style>
          <a:lnRef idx="1">
            <a:schemeClr val="dk1"/>
          </a:lnRef>
          <a:fillRef idx="0">
            <a:schemeClr val="dk1"/>
          </a:fillRef>
          <a:effectRef idx="0">
            <a:schemeClr val="dk1"/>
          </a:effectRef>
          <a:fontRef idx="minor">
            <a:schemeClr val="tx1"/>
          </a:fontRef>
        </p:style>
      </p:cxnSp>
      <p:sp>
        <p:nvSpPr>
          <p:cNvPr id="24" name="Parallelogram 23"/>
          <p:cNvSpPr/>
          <p:nvPr/>
        </p:nvSpPr>
        <p:spPr>
          <a:xfrm flipH="1">
            <a:off x="159385" y="703580"/>
            <a:ext cx="2750820" cy="582295"/>
          </a:xfrm>
          <a:prstGeom prst="parallelogram">
            <a:avLst>
              <a:gd name="adj" fmla="val 40598"/>
            </a:avLst>
          </a:prstGeom>
          <a:solidFill>
            <a:schemeClr val="accent6">
              <a:lumMod val="5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Parallelogram 24"/>
          <p:cNvSpPr/>
          <p:nvPr/>
        </p:nvSpPr>
        <p:spPr>
          <a:xfrm flipH="1">
            <a:off x="2874010" y="713105"/>
            <a:ext cx="2750820" cy="563880"/>
          </a:xfrm>
          <a:prstGeom prst="parallelogram">
            <a:avLst>
              <a:gd name="adj" fmla="val 40598"/>
            </a:avLst>
          </a:prstGeom>
          <a:solidFill>
            <a:schemeClr val="accent6">
              <a:lumMod val="5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6" name="Parallelogram 25"/>
          <p:cNvSpPr/>
          <p:nvPr/>
        </p:nvSpPr>
        <p:spPr>
          <a:xfrm flipH="1">
            <a:off x="5728970" y="724535"/>
            <a:ext cx="2750820" cy="572770"/>
          </a:xfrm>
          <a:prstGeom prst="parallelogram">
            <a:avLst>
              <a:gd name="adj" fmla="val 40598"/>
            </a:avLst>
          </a:prstGeom>
          <a:solidFill>
            <a:schemeClr val="accent6">
              <a:lumMod val="5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27" name="Straight Arrow Connector 26"/>
          <p:cNvCxnSpPr/>
          <p:nvPr/>
        </p:nvCxnSpPr>
        <p:spPr>
          <a:xfrm flipV="1">
            <a:off x="799465" y="176911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101090" y="256413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409700" y="327279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flipH="1">
            <a:off x="3719830" y="1513205"/>
            <a:ext cx="1899920" cy="708660"/>
          </a:xfrm>
          <a:prstGeom prst="parallelogram">
            <a:avLst>
              <a:gd name="adj" fmla="val 40598"/>
            </a:avLst>
          </a:prstGeom>
          <a:solidFill>
            <a:schemeClr val="accent2">
              <a:lumMod val="60000"/>
              <a:lumOff val="4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1" name="Parallelogram 30"/>
          <p:cNvSpPr/>
          <p:nvPr/>
        </p:nvSpPr>
        <p:spPr>
          <a:xfrm flipH="1">
            <a:off x="4040505" y="2285365"/>
            <a:ext cx="1899920" cy="708660"/>
          </a:xfrm>
          <a:prstGeom prst="parallelogram">
            <a:avLst>
              <a:gd name="adj" fmla="val 40598"/>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2" name="Parallelogram 31"/>
          <p:cNvSpPr/>
          <p:nvPr/>
        </p:nvSpPr>
        <p:spPr>
          <a:xfrm flipH="1">
            <a:off x="4348480" y="3071495"/>
            <a:ext cx="1899920" cy="708660"/>
          </a:xfrm>
          <a:prstGeom prst="parallelogram">
            <a:avLst>
              <a:gd name="adj" fmla="val 40598"/>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3" name="Text Box 32"/>
          <p:cNvSpPr txBox="1"/>
          <p:nvPr/>
        </p:nvSpPr>
        <p:spPr>
          <a:xfrm>
            <a:off x="530860" y="833755"/>
            <a:ext cx="2190750" cy="368300"/>
          </a:xfrm>
          <a:prstGeom prst="rect">
            <a:avLst/>
          </a:prstGeom>
          <a:noFill/>
        </p:spPr>
        <p:txBody>
          <a:bodyPr wrap="square" rtlCol="0">
            <a:spAutoFit/>
          </a:bodyPr>
          <a:p>
            <a:r>
              <a:rPr lang="en-IN" altLang="en-US">
                <a:solidFill>
                  <a:schemeClr val="bg1"/>
                </a:solidFill>
                <a:latin typeface="Times New Roman" panose="02020603050405020304" charset="0"/>
                <a:cs typeface="Times New Roman" panose="02020603050405020304" charset="0"/>
              </a:rPr>
              <a:t>DOCUMENTATION</a:t>
            </a:r>
            <a:endParaRPr lang="en-IN" altLang="en-US">
              <a:solidFill>
                <a:schemeClr val="bg1"/>
              </a:solidFill>
              <a:latin typeface="Times New Roman" panose="02020603050405020304" charset="0"/>
              <a:cs typeface="Times New Roman" panose="02020603050405020304" charset="0"/>
            </a:endParaRPr>
          </a:p>
        </p:txBody>
      </p:sp>
      <p:sp>
        <p:nvSpPr>
          <p:cNvPr id="35" name="Text Box 34"/>
          <p:cNvSpPr txBox="1"/>
          <p:nvPr/>
        </p:nvSpPr>
        <p:spPr>
          <a:xfrm>
            <a:off x="3173730" y="833755"/>
            <a:ext cx="2330450" cy="368300"/>
          </a:xfrm>
          <a:prstGeom prst="rect">
            <a:avLst/>
          </a:prstGeom>
          <a:noFill/>
        </p:spPr>
        <p:txBody>
          <a:bodyPr wrap="square" rtlCol="0">
            <a:spAutoFit/>
          </a:bodyPr>
          <a:p>
            <a:r>
              <a:rPr lang="en-IN" altLang="en-US">
                <a:solidFill>
                  <a:schemeClr val="bg1"/>
                </a:solidFill>
                <a:latin typeface="Times New Roman" panose="02020603050405020304" charset="0"/>
                <a:cs typeface="Times New Roman" panose="02020603050405020304" charset="0"/>
              </a:rPr>
              <a:t>PATIENT FACTORS</a:t>
            </a:r>
            <a:endParaRPr lang="en-IN" altLang="en-US">
              <a:solidFill>
                <a:schemeClr val="bg1"/>
              </a:solidFill>
              <a:latin typeface="Times New Roman" panose="02020603050405020304" charset="0"/>
              <a:cs typeface="Times New Roman" panose="02020603050405020304" charset="0"/>
            </a:endParaRPr>
          </a:p>
        </p:txBody>
      </p:sp>
      <p:sp>
        <p:nvSpPr>
          <p:cNvPr id="36" name="Text Box 35"/>
          <p:cNvSpPr txBox="1"/>
          <p:nvPr/>
        </p:nvSpPr>
        <p:spPr>
          <a:xfrm>
            <a:off x="6005195" y="871855"/>
            <a:ext cx="2308860" cy="368300"/>
          </a:xfrm>
          <a:prstGeom prst="rect">
            <a:avLst/>
          </a:prstGeom>
          <a:noFill/>
        </p:spPr>
        <p:txBody>
          <a:bodyPr wrap="square" rtlCol="0">
            <a:spAutoFit/>
          </a:bodyPr>
          <a:p>
            <a:r>
              <a:rPr lang="en-IN" altLang="en-US">
                <a:solidFill>
                  <a:schemeClr val="bg1"/>
                </a:solidFill>
                <a:latin typeface="Times New Roman" panose="02020603050405020304" charset="0"/>
                <a:cs typeface="Times New Roman" panose="02020603050405020304" charset="0"/>
              </a:rPr>
              <a:t>NURSING FACTORS</a:t>
            </a:r>
            <a:endParaRPr lang="en-IN" altLang="en-US">
              <a:solidFill>
                <a:schemeClr val="bg1"/>
              </a:solidFill>
              <a:latin typeface="Times New Roman" panose="02020603050405020304" charset="0"/>
              <a:cs typeface="Times New Roman" panose="02020603050405020304" charset="0"/>
            </a:endParaRPr>
          </a:p>
        </p:txBody>
      </p:sp>
      <p:cxnSp>
        <p:nvCxnSpPr>
          <p:cNvPr id="37" name="Straight Arrow Connector 36"/>
          <p:cNvCxnSpPr/>
          <p:nvPr/>
        </p:nvCxnSpPr>
        <p:spPr>
          <a:xfrm flipV="1">
            <a:off x="3503295" y="176911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47180" y="217170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797300" y="2557145"/>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860540" y="2778125"/>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098925" y="3258185"/>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090410" y="331851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Parallelogram 43"/>
          <p:cNvSpPr/>
          <p:nvPr/>
        </p:nvSpPr>
        <p:spPr>
          <a:xfrm>
            <a:off x="1523365" y="6249670"/>
            <a:ext cx="2736215" cy="572770"/>
          </a:xfrm>
          <a:prstGeom prst="parallelogram">
            <a:avLst>
              <a:gd name="adj" fmla="val 40598"/>
            </a:avLst>
          </a:prstGeom>
          <a:solidFill>
            <a:schemeClr val="accent6">
              <a:lumMod val="5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Parallelogram 44"/>
          <p:cNvSpPr/>
          <p:nvPr/>
        </p:nvSpPr>
        <p:spPr>
          <a:xfrm>
            <a:off x="5107940" y="4771390"/>
            <a:ext cx="2736215" cy="572770"/>
          </a:xfrm>
          <a:prstGeom prst="parallelogram">
            <a:avLst>
              <a:gd name="adj" fmla="val 40598"/>
            </a:avLst>
          </a:prstGeom>
          <a:solidFill>
            <a:schemeClr val="accent6">
              <a:lumMod val="50000"/>
            </a:schemeClr>
          </a:solidFill>
          <a:ln>
            <a:solidFill>
              <a:schemeClr val="accent1">
                <a:lumMod val="60000"/>
                <a:lumOff val="4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Text Box 46"/>
          <p:cNvSpPr txBox="1"/>
          <p:nvPr/>
        </p:nvSpPr>
        <p:spPr>
          <a:xfrm>
            <a:off x="1855470" y="6348095"/>
            <a:ext cx="2082165" cy="368300"/>
          </a:xfrm>
          <a:prstGeom prst="rect">
            <a:avLst/>
          </a:prstGeom>
          <a:noFill/>
        </p:spPr>
        <p:txBody>
          <a:bodyPr wrap="square" rtlCol="0">
            <a:spAutoFit/>
          </a:bodyPr>
          <a:p>
            <a:pPr algn="ctr"/>
            <a:r>
              <a:rPr lang="en-IN" altLang="en-US">
                <a:solidFill>
                  <a:schemeClr val="bg1"/>
                </a:solidFill>
                <a:latin typeface="Times New Roman" panose="02020603050405020304" charset="0"/>
                <a:cs typeface="Times New Roman" panose="02020603050405020304" charset="0"/>
              </a:rPr>
              <a:t>EQUIPMENTS</a:t>
            </a:r>
            <a:endParaRPr lang="en-IN" altLang="en-US">
              <a:solidFill>
                <a:schemeClr val="bg1"/>
              </a:solidFill>
              <a:latin typeface="Times New Roman" panose="02020603050405020304" charset="0"/>
              <a:cs typeface="Times New Roman" panose="02020603050405020304" charset="0"/>
            </a:endParaRPr>
          </a:p>
        </p:txBody>
      </p:sp>
      <p:sp>
        <p:nvSpPr>
          <p:cNvPr id="48" name="Text Box 47"/>
          <p:cNvSpPr txBox="1"/>
          <p:nvPr/>
        </p:nvSpPr>
        <p:spPr>
          <a:xfrm>
            <a:off x="5317490" y="4738370"/>
            <a:ext cx="2423160" cy="645160"/>
          </a:xfrm>
          <a:prstGeom prst="rect">
            <a:avLst/>
          </a:prstGeom>
          <a:noFill/>
        </p:spPr>
        <p:txBody>
          <a:bodyPr wrap="square" rtlCol="0">
            <a:spAutoFit/>
          </a:bodyPr>
          <a:p>
            <a:pPr algn="ctr"/>
            <a:r>
              <a:rPr lang="en-IN" altLang="en-US">
                <a:solidFill>
                  <a:schemeClr val="bg1"/>
                </a:solidFill>
                <a:latin typeface="Times New Roman" panose="02020603050405020304" charset="0"/>
                <a:cs typeface="Times New Roman" panose="02020603050405020304" charset="0"/>
              </a:rPr>
              <a:t>ENVIRONMENTAL FACTORS</a:t>
            </a:r>
            <a:endParaRPr lang="en-IN" altLang="en-US">
              <a:solidFill>
                <a:schemeClr val="bg1"/>
              </a:solidFill>
              <a:latin typeface="Times New Roman" panose="02020603050405020304" charset="0"/>
              <a:cs typeface="Times New Roman" panose="02020603050405020304" charset="0"/>
            </a:endParaRPr>
          </a:p>
        </p:txBody>
      </p:sp>
      <p:sp>
        <p:nvSpPr>
          <p:cNvPr id="3" name="Text Box 2"/>
          <p:cNvSpPr txBox="1"/>
          <p:nvPr/>
        </p:nvSpPr>
        <p:spPr>
          <a:xfrm>
            <a:off x="1205230" y="1509395"/>
            <a:ext cx="1705610"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High risk fall patients not identified by nurses</a:t>
            </a:r>
            <a:endParaRPr lang="en-US" sz="1400">
              <a:latin typeface="Times New Roman" panose="02020603050405020304" charset="0"/>
              <a:cs typeface="Times New Roman" panose="02020603050405020304" charset="0"/>
            </a:endParaRPr>
          </a:p>
        </p:txBody>
      </p:sp>
      <p:sp>
        <p:nvSpPr>
          <p:cNvPr id="19" name="Text Box 18"/>
          <p:cNvSpPr txBox="1"/>
          <p:nvPr/>
        </p:nvSpPr>
        <p:spPr>
          <a:xfrm>
            <a:off x="1482725" y="2403475"/>
            <a:ext cx="1715135"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Lack of monitoring and reviewing </a:t>
            </a:r>
            <a:endParaRPr lang="en-US" sz="1400">
              <a:latin typeface="Times New Roman" panose="02020603050405020304" charset="0"/>
              <a:cs typeface="Times New Roman" panose="02020603050405020304" charset="0"/>
            </a:endParaRPr>
          </a:p>
        </p:txBody>
      </p:sp>
      <p:sp>
        <p:nvSpPr>
          <p:cNvPr id="43" name="Text Box 42"/>
          <p:cNvSpPr txBox="1"/>
          <p:nvPr/>
        </p:nvSpPr>
        <p:spPr>
          <a:xfrm>
            <a:off x="1760220" y="3161030"/>
            <a:ext cx="1792605"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Passive participation of staff</a:t>
            </a:r>
            <a:endParaRPr lang="en-US" sz="1400">
              <a:latin typeface="Times New Roman" panose="02020603050405020304" charset="0"/>
              <a:cs typeface="Times New Roman" panose="02020603050405020304" charset="0"/>
            </a:endParaRPr>
          </a:p>
        </p:txBody>
      </p:sp>
      <p:sp>
        <p:nvSpPr>
          <p:cNvPr id="46" name="Text Box 45"/>
          <p:cNvSpPr txBox="1"/>
          <p:nvPr/>
        </p:nvSpPr>
        <p:spPr>
          <a:xfrm>
            <a:off x="3800475" y="1539240"/>
            <a:ext cx="1928495"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Old age, medications, mental status, unstable  </a:t>
            </a:r>
            <a:r>
              <a:rPr lang="en-US" sz="1400">
                <a:solidFill>
                  <a:srgbClr val="EDE6DC"/>
                </a:solidFill>
                <a:latin typeface="Times New Roman" panose="02020603050405020304" charset="0"/>
                <a:cs typeface="Times New Roman" panose="02020603050405020304" charset="0"/>
              </a:rPr>
              <a:t>-</a:t>
            </a:r>
            <a:r>
              <a:rPr lang="en-US" sz="1400">
                <a:latin typeface="Times New Roman" panose="02020603050405020304" charset="0"/>
                <a:cs typeface="Times New Roman" panose="02020603050405020304" charset="0"/>
              </a:rPr>
              <a:t>  posture, gait, etc.</a:t>
            </a:r>
            <a:endParaRPr lang="en-US" sz="1400">
              <a:latin typeface="Times New Roman" panose="02020603050405020304" charset="0"/>
              <a:cs typeface="Times New Roman" panose="02020603050405020304" charset="0"/>
            </a:endParaRPr>
          </a:p>
        </p:txBody>
      </p:sp>
      <p:sp>
        <p:nvSpPr>
          <p:cNvPr id="49" name="Text Box 48"/>
          <p:cNvSpPr txBox="1"/>
          <p:nvPr/>
        </p:nvSpPr>
        <p:spPr>
          <a:xfrm>
            <a:off x="4048125" y="2327275"/>
            <a:ext cx="1962150"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  Without companion</a:t>
            </a:r>
            <a:endParaRPr lang="en-US" sz="1400">
              <a:latin typeface="Times New Roman" panose="02020603050405020304" charset="0"/>
              <a:cs typeface="Times New Roman" panose="02020603050405020304" charset="0"/>
            </a:endParaRPr>
          </a:p>
          <a:p>
            <a:r>
              <a:rPr lang="en-US" sz="1400">
                <a:latin typeface="Times New Roman" panose="02020603050405020304" charset="0"/>
                <a:cs typeface="Times New Roman" panose="02020603050405020304" charset="0"/>
              </a:rPr>
              <a:t>    or caregiver</a:t>
            </a:r>
            <a:endParaRPr lang="en-US" sz="1400">
              <a:latin typeface="Times New Roman" panose="02020603050405020304" charset="0"/>
              <a:cs typeface="Times New Roman" panose="02020603050405020304" charset="0"/>
            </a:endParaRPr>
          </a:p>
        </p:txBody>
      </p:sp>
      <p:sp>
        <p:nvSpPr>
          <p:cNvPr id="50" name="Text Box 49"/>
          <p:cNvSpPr txBox="1"/>
          <p:nvPr/>
        </p:nvSpPr>
        <p:spPr>
          <a:xfrm>
            <a:off x="4540250" y="3084830"/>
            <a:ext cx="1884680"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Lack of education/ cunselling regarding    risk factors</a:t>
            </a:r>
            <a:endParaRPr lang="en-US" sz="1400">
              <a:latin typeface="Times New Roman" panose="02020603050405020304" charset="0"/>
              <a:cs typeface="Times New Roman" panose="02020603050405020304" charset="0"/>
            </a:endParaRPr>
          </a:p>
        </p:txBody>
      </p:sp>
      <p:sp>
        <p:nvSpPr>
          <p:cNvPr id="51" name="Text Box 50"/>
          <p:cNvSpPr txBox="1"/>
          <p:nvPr/>
        </p:nvSpPr>
        <p:spPr>
          <a:xfrm>
            <a:off x="5918835" y="3928110"/>
            <a:ext cx="1817370"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   Lack of patient’s  visibility from nurses station</a:t>
            </a:r>
            <a:endParaRPr lang="en-US" sz="1400">
              <a:latin typeface="Times New Roman" panose="02020603050405020304" charset="0"/>
              <a:cs typeface="Times New Roman" panose="02020603050405020304" charset="0"/>
            </a:endParaRPr>
          </a:p>
        </p:txBody>
      </p:sp>
      <p:sp>
        <p:nvSpPr>
          <p:cNvPr id="52" name="Text Box 51"/>
          <p:cNvSpPr txBox="1"/>
          <p:nvPr/>
        </p:nvSpPr>
        <p:spPr>
          <a:xfrm>
            <a:off x="3012440" y="3950335"/>
            <a:ext cx="1604010"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  Call bells non- functional or out of reach</a:t>
            </a:r>
            <a:endParaRPr lang="en-US" sz="1400">
              <a:latin typeface="Times New Roman" panose="02020603050405020304" charset="0"/>
              <a:cs typeface="Times New Roman" panose="02020603050405020304" charset="0"/>
            </a:endParaRPr>
          </a:p>
        </p:txBody>
      </p:sp>
      <p:sp>
        <p:nvSpPr>
          <p:cNvPr id="53" name="Text Box 52"/>
          <p:cNvSpPr txBox="1"/>
          <p:nvPr/>
        </p:nvSpPr>
        <p:spPr>
          <a:xfrm>
            <a:off x="2904490" y="4707255"/>
            <a:ext cx="1537970" cy="737235"/>
          </a:xfrm>
          <a:prstGeom prst="rect">
            <a:avLst/>
          </a:prstGeom>
          <a:noFill/>
        </p:spPr>
        <p:txBody>
          <a:bodyPr wrap="square" rtlCol="0">
            <a:spAutoFit/>
          </a:bodyPr>
          <a:p>
            <a:r>
              <a:rPr lang="en-US" sz="1400">
                <a:latin typeface="Times New Roman" panose="02020603050405020304" charset="0"/>
                <a:cs typeface="Times New Roman" panose="02020603050405020304" charset="0"/>
              </a:rPr>
              <a:t>Signages not applied for high risk patients</a:t>
            </a:r>
            <a:endParaRPr lang="en-US" sz="1400">
              <a:latin typeface="Times New Roman" panose="02020603050405020304" charset="0"/>
              <a:cs typeface="Times New Roman" panose="02020603050405020304" charset="0"/>
            </a:endParaRPr>
          </a:p>
        </p:txBody>
      </p:sp>
      <p:sp>
        <p:nvSpPr>
          <p:cNvPr id="54" name="Text Box 53"/>
          <p:cNvSpPr txBox="1"/>
          <p:nvPr/>
        </p:nvSpPr>
        <p:spPr>
          <a:xfrm>
            <a:off x="2437765" y="5419725"/>
            <a:ext cx="1889760" cy="922020"/>
          </a:xfrm>
          <a:prstGeom prst="rect">
            <a:avLst/>
          </a:prstGeom>
          <a:noFill/>
        </p:spPr>
        <p:txBody>
          <a:bodyPr wrap="square" rtlCol="0">
            <a:spAutoFit/>
          </a:bodyPr>
          <a:p>
            <a:r>
              <a:rPr lang="en-US" sz="1350">
                <a:latin typeface="Times New Roman" panose="02020603050405020304" charset="0"/>
                <a:cs typeface="Times New Roman" panose="02020603050405020304" charset="0"/>
              </a:rPr>
              <a:t> Patient attached to multiple medical equipmets (IV lines, chest tube etc</a:t>
            </a:r>
            <a:endParaRPr lang="en-US" sz="1350">
              <a:latin typeface="Times New Roman" panose="02020603050405020304" charset="0"/>
              <a:cs typeface="Times New Roman" panose="02020603050405020304" charset="0"/>
            </a:endParaRPr>
          </a:p>
        </p:txBody>
      </p:sp>
      <p:sp>
        <p:nvSpPr>
          <p:cNvPr id="55" name="Text Box 54"/>
          <p:cNvSpPr txBox="1"/>
          <p:nvPr/>
        </p:nvSpPr>
        <p:spPr>
          <a:xfrm>
            <a:off x="7204075" y="2572385"/>
            <a:ext cx="1746250"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Workload - 1:7 staff patient ratio</a:t>
            </a:r>
            <a:endParaRPr lang="en-US" sz="1400">
              <a:latin typeface="Times New Roman" panose="02020603050405020304" charset="0"/>
              <a:cs typeface="Times New Roman" panose="02020603050405020304" charset="0"/>
            </a:endParaRPr>
          </a:p>
        </p:txBody>
      </p:sp>
      <p:sp>
        <p:nvSpPr>
          <p:cNvPr id="56" name="Text Box 55"/>
          <p:cNvSpPr txBox="1"/>
          <p:nvPr/>
        </p:nvSpPr>
        <p:spPr>
          <a:xfrm>
            <a:off x="7457440" y="3164840"/>
            <a:ext cx="1621790"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Risk of injuries/ fall not assessed</a:t>
            </a:r>
            <a:endParaRPr lang="en-US" sz="1400">
              <a:latin typeface="Times New Roman" panose="02020603050405020304" charset="0"/>
              <a:cs typeface="Times New Roman" panose="02020603050405020304" charset="0"/>
            </a:endParaRPr>
          </a:p>
        </p:txBody>
      </p:sp>
      <p:sp>
        <p:nvSpPr>
          <p:cNvPr id="58" name="Parallelogram 57"/>
          <p:cNvSpPr/>
          <p:nvPr/>
        </p:nvSpPr>
        <p:spPr>
          <a:xfrm flipH="1">
            <a:off x="6595745" y="1357630"/>
            <a:ext cx="1899920" cy="603885"/>
          </a:xfrm>
          <a:prstGeom prst="parallelogram">
            <a:avLst>
              <a:gd name="adj" fmla="val 40598"/>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9" name="Text Box 58"/>
          <p:cNvSpPr txBox="1"/>
          <p:nvPr/>
        </p:nvSpPr>
        <p:spPr>
          <a:xfrm>
            <a:off x="6976745" y="2002155"/>
            <a:ext cx="1762125" cy="521970"/>
          </a:xfrm>
          <a:prstGeom prst="rect">
            <a:avLst/>
          </a:prstGeom>
          <a:noFill/>
        </p:spPr>
        <p:txBody>
          <a:bodyPr wrap="square" rtlCol="0">
            <a:spAutoFit/>
          </a:bodyPr>
          <a:p>
            <a:r>
              <a:rPr lang="en-US" sz="1400">
                <a:latin typeface="Times New Roman" panose="02020603050405020304" charset="0"/>
                <a:cs typeface="Times New Roman" panose="02020603050405020304" charset="0"/>
              </a:rPr>
              <a:t>Fall Risk Assessment incomplete</a:t>
            </a:r>
            <a:endParaRPr lang="en-US" sz="1400">
              <a:latin typeface="Times New Roman" panose="02020603050405020304" charset="0"/>
              <a:cs typeface="Times New Roman" panose="02020603050405020304" charset="0"/>
            </a:endParaRPr>
          </a:p>
        </p:txBody>
      </p:sp>
      <p:sp>
        <p:nvSpPr>
          <p:cNvPr id="60" name="Text Box 59"/>
          <p:cNvSpPr txBox="1"/>
          <p:nvPr/>
        </p:nvSpPr>
        <p:spPr>
          <a:xfrm>
            <a:off x="6570980" y="1343025"/>
            <a:ext cx="2032000" cy="506730"/>
          </a:xfrm>
          <a:prstGeom prst="rect">
            <a:avLst/>
          </a:prstGeom>
          <a:noFill/>
        </p:spPr>
        <p:txBody>
          <a:bodyPr wrap="square" rtlCol="0">
            <a:spAutoFit/>
          </a:bodyPr>
          <a:p>
            <a:r>
              <a:rPr lang="en-US" sz="1350">
                <a:latin typeface="Times New Roman" panose="02020603050405020304" charset="0"/>
                <a:cs typeface="Times New Roman" panose="02020603050405020304" charset="0"/>
              </a:rPr>
              <a:t>Lack of communication </a:t>
            </a:r>
            <a:r>
              <a:rPr lang="en-US" sz="1350">
                <a:solidFill>
                  <a:srgbClr val="EDE6DC"/>
                </a:solidFill>
                <a:latin typeface="Times New Roman" panose="02020603050405020304" charset="0"/>
                <a:cs typeface="Times New Roman" panose="02020603050405020304" charset="0"/>
              </a:rPr>
              <a:t>--  --</a:t>
            </a:r>
            <a:r>
              <a:rPr lang="en-US" sz="1350">
                <a:latin typeface="Times New Roman" panose="02020603050405020304" charset="0"/>
                <a:cs typeface="Times New Roman" panose="02020603050405020304" charset="0"/>
              </a:rPr>
              <a:t>between families/patient</a:t>
            </a:r>
            <a:endParaRPr lang="en-US" sz="1350">
              <a:latin typeface="Times New Roman" panose="02020603050405020304" charset="0"/>
              <a:cs typeface="Times New Roman" panose="02020603050405020304" charset="0"/>
            </a:endParaRPr>
          </a:p>
        </p:txBody>
      </p:sp>
      <p:cxnSp>
        <p:nvCxnSpPr>
          <p:cNvPr id="61" name="Straight Arrow Connector 60"/>
          <p:cNvCxnSpPr/>
          <p:nvPr/>
        </p:nvCxnSpPr>
        <p:spPr>
          <a:xfrm flipV="1">
            <a:off x="6377940" y="1551940"/>
            <a:ext cx="301625" cy="15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542155" y="4455795"/>
            <a:ext cx="216535" cy="1587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flipH="1" flipV="1">
            <a:off x="3937635" y="5989320"/>
            <a:ext cx="216535" cy="1587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flipV="1">
            <a:off x="4241165" y="5189220"/>
            <a:ext cx="216535" cy="1587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flipH="1" flipV="1">
            <a:off x="7503160" y="4471670"/>
            <a:ext cx="216535" cy="1587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pic>
        <p:nvPicPr>
          <p:cNvPr id="100" name="Picture 99"/>
          <p:cNvPicPr/>
          <p:nvPr/>
        </p:nvPicPr>
        <p:blipFill>
          <a:blip r:embed="rId1"/>
          <a:stretch>
            <a:fillRect/>
          </a:stretch>
        </p:blipFill>
        <p:spPr>
          <a:xfrm>
            <a:off x="6096000" y="3429000"/>
            <a:ext cx="0" cy="0"/>
          </a:xfrm>
          <a:prstGeom prst="rect">
            <a:avLst/>
          </a:prstGeom>
          <a:noFill/>
          <a:ln w="9525">
            <a:noFill/>
          </a:ln>
        </p:spPr>
      </p:pic>
      <p:pic>
        <p:nvPicPr>
          <p:cNvPr id="20" name="Picture 1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 Box 17"/>
          <p:cNvSpPr txBox="1"/>
          <p:nvPr/>
        </p:nvSpPr>
        <p:spPr>
          <a:xfrm>
            <a:off x="452120" y="177165"/>
            <a:ext cx="4224655" cy="768350"/>
          </a:xfrm>
          <a:prstGeom prst="rect">
            <a:avLst/>
          </a:prstGeom>
          <a:noFill/>
          <a:ln>
            <a:solidFill>
              <a:schemeClr val="accent2">
                <a:lumMod val="60000"/>
                <a:lumOff val="40000"/>
              </a:schemeClr>
            </a:solidFill>
          </a:ln>
        </p:spPr>
        <p:txBody>
          <a:bodyPr wrap="square" rtlCol="0">
            <a:spAutoFit/>
          </a:bodyPr>
          <a:p>
            <a:r>
              <a:rPr lang="en-IN" altLang="en-US" sz="4400" b="1">
                <a:latin typeface="Times New Roman" panose="02020603050405020304" charset="0"/>
                <a:cs typeface="Times New Roman" panose="02020603050405020304" charset="0"/>
              </a:rPr>
              <a:t>ACTION PLAN</a:t>
            </a:r>
            <a:endParaRPr lang="en-IN" altLang="en-US" sz="4400" b="1">
              <a:latin typeface="Times New Roman" panose="02020603050405020304" charset="0"/>
              <a:cs typeface="Times New Roman" panose="02020603050405020304" charset="0"/>
            </a:endParaRPr>
          </a:p>
        </p:txBody>
      </p:sp>
      <p:sp>
        <p:nvSpPr>
          <p:cNvPr id="4" name="Content Placeholder 3"/>
          <p:cNvSpPr/>
          <p:nvPr>
            <p:ph sz="half" idx="1"/>
          </p:nvPr>
        </p:nvSpPr>
        <p:spPr>
          <a:xfrm>
            <a:off x="436245" y="960120"/>
            <a:ext cx="11256645" cy="5656580"/>
          </a:xfrm>
        </p:spPr>
        <p:txBody>
          <a:bodyPr/>
          <a:p>
            <a:r>
              <a:rPr lang="en-IN" sz="2800">
                <a:latin typeface="Times New Roman" panose="02020603050405020304" charset="0"/>
                <a:cs typeface="Times New Roman" panose="02020603050405020304" charset="0"/>
                <a:sym typeface="+mn-ea"/>
              </a:rPr>
              <a:t>Sitters- a non-licensed patient care staff who observe the patients and maintain a safe environment. </a:t>
            </a:r>
            <a:endParaRPr lang="en-IN"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Patient education and counselling</a:t>
            </a:r>
            <a:r>
              <a:rPr lang="en-IN" altLang="en-US" sz="2800">
                <a:latin typeface="Times New Roman" panose="02020603050405020304" charset="0"/>
                <a:cs typeface="Times New Roman" panose="02020603050405020304" charset="0"/>
              </a:rPr>
              <a:t> </a:t>
            </a:r>
            <a:endParaRPr lang="en-IN" alt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 - patient and attendant education</a:t>
            </a:r>
            <a:endParaRPr lang="en-US" sz="2400">
              <a:latin typeface="Times New Roman" panose="02020603050405020304" charset="0"/>
              <a:cs typeface="Times New Roman" panose="02020603050405020304" charset="0"/>
            </a:endParaRPr>
          </a:p>
          <a:p>
            <a:pPr marL="0" indent="0">
              <a:buNone/>
            </a:pPr>
            <a:r>
              <a:rPr lang="en-US" sz="2400">
                <a:latin typeface="Times New Roman" panose="02020603050405020304" charset="0"/>
                <a:cs typeface="Times New Roman" panose="02020603050405020304" charset="0"/>
              </a:rPr>
              <a:t>           - videos, audios</a:t>
            </a:r>
            <a:endParaRPr lang="en-US" sz="2400">
              <a:latin typeface="Times New Roman" panose="02020603050405020304" charset="0"/>
              <a:cs typeface="Times New Roman" panose="02020603050405020304" charset="0"/>
            </a:endParaRPr>
          </a:p>
          <a:p>
            <a:pPr marL="0" indent="0">
              <a:buNone/>
            </a:pPr>
            <a:r>
              <a:rPr lang="en-US" sz="2400">
                <a:latin typeface="Times New Roman" panose="02020603050405020304" charset="0"/>
                <a:cs typeface="Times New Roman" panose="02020603050405020304" charset="0"/>
              </a:rPr>
              <a:t>           - bed adjustments education</a:t>
            </a:r>
            <a:endParaRPr lang="en-US" sz="24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Bedside observation- beds in low position</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Signages for high risk patients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Medications management</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Maintain average nurse patient ratio</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Random audits</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Training and reiteration of nurses</a:t>
            </a:r>
            <a:endParaRPr lang="en-US" sz="2800">
              <a:latin typeface="Times New Roman" panose="02020603050405020304" charset="0"/>
              <a:cs typeface="Times New Roman" panose="02020603050405020304" charset="0"/>
            </a:endParaRPr>
          </a:p>
          <a:p>
            <a:pPr marL="0" indent="0">
              <a:buNone/>
            </a:pPr>
            <a:endParaRPr lang="en-US" sz="2800">
              <a:latin typeface="Times New Roman" panose="02020603050405020304" charset="0"/>
              <a:cs typeface="Times New Roman" panose="02020603050405020304" charset="0"/>
            </a:endParaRPr>
          </a:p>
        </p:txBody>
      </p:sp>
      <p:pic>
        <p:nvPicPr>
          <p:cNvPr id="101" name="Content Placeholder 100"/>
          <p:cNvPicPr>
            <a:picLocks noChangeAspect="1"/>
          </p:cNvPicPr>
          <p:nvPr>
            <p:ph sz="half" idx="2"/>
          </p:nvPr>
        </p:nvPicPr>
        <p:blipFill>
          <a:blip r:embed="rId1"/>
          <a:stretch>
            <a:fillRect/>
          </a:stretch>
        </p:blipFill>
        <p:spPr>
          <a:xfrm>
            <a:off x="7970520" y="2719070"/>
            <a:ext cx="4221480" cy="4138930"/>
          </a:xfrm>
          <a:prstGeom prst="rect">
            <a:avLst/>
          </a:prstGeom>
          <a:noFill/>
          <a:ln w="9525">
            <a:noFill/>
          </a:ln>
        </p:spPr>
      </p:pic>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Picture 103"/>
          <p:cNvPicPr/>
          <p:nvPr/>
        </p:nvPicPr>
        <p:blipFill>
          <a:blip r:embed="rId1">
            <a:alphaModFix amt="60000"/>
          </a:blip>
          <a:srcRect t="15093" r="1796" b="6083"/>
          <a:stretch>
            <a:fillRect/>
          </a:stretch>
        </p:blipFill>
        <p:spPr>
          <a:xfrm>
            <a:off x="-635" y="-635"/>
            <a:ext cx="12192635" cy="6858635"/>
          </a:xfrm>
          <a:prstGeom prst="rect">
            <a:avLst/>
          </a:prstGeom>
          <a:noFill/>
          <a:ln w="9525">
            <a:noFill/>
          </a:ln>
        </p:spPr>
      </p:pic>
      <p:sp>
        <p:nvSpPr>
          <p:cNvPr id="7" name="Title 6"/>
          <p:cNvSpPr>
            <a:spLocks noGrp="1"/>
          </p:cNvSpPr>
          <p:nvPr>
            <p:ph type="title"/>
          </p:nvPr>
        </p:nvSpPr>
        <p:spPr>
          <a:xfrm>
            <a:off x="609600" y="274955"/>
            <a:ext cx="10972800" cy="1003935"/>
          </a:xfrm>
        </p:spPr>
        <p:txBody>
          <a:bodyPr/>
          <a:p>
            <a:pPr algn="l"/>
            <a:r>
              <a:rPr lang="en-IN" altLang="en-US" b="1">
                <a:latin typeface="Times New Roman" panose="02020603050405020304" charset="0"/>
                <a:cs typeface="Times New Roman" panose="02020603050405020304" charset="0"/>
              </a:rPr>
              <a:t>CONCLUSION</a:t>
            </a:r>
            <a:endParaRPr lang="en-IN" altLang="en-US" b="1">
              <a:latin typeface="Times New Roman" panose="02020603050405020304" charset="0"/>
              <a:cs typeface="Times New Roman" panose="02020603050405020304" charset="0"/>
            </a:endParaRPr>
          </a:p>
        </p:txBody>
      </p:sp>
      <p:sp>
        <p:nvSpPr>
          <p:cNvPr id="8" name="Content Placeholder 7"/>
          <p:cNvSpPr>
            <a:spLocks noGrp="1"/>
          </p:cNvSpPr>
          <p:nvPr>
            <p:ph idx="1"/>
          </p:nvPr>
        </p:nvSpPr>
        <p:spPr>
          <a:xfrm>
            <a:off x="609600" y="1278890"/>
            <a:ext cx="10972800" cy="4847590"/>
          </a:xfrm>
        </p:spPr>
        <p:txBody>
          <a:bodyPr/>
          <a:p>
            <a:r>
              <a:rPr lang="en-IN" altLang="en-US">
                <a:latin typeface="Times New Roman" panose="02020603050405020304" charset="0"/>
                <a:cs typeface="Times New Roman" panose="02020603050405020304" charset="0"/>
              </a:rPr>
              <a:t>Preventing falls among patients in a healthcare setting requires a multifaceted approach, and the recognition, evaluation and prevention of patient falls are significant challenges.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Fall prevention programs can be expected to show a net positive return within a short period.</a:t>
            </a:r>
            <a:endParaRPr lang="en-IN" altLang="en-US">
              <a:latin typeface="Times New Roman" panose="02020603050405020304" charset="0"/>
              <a:cs typeface="Times New Roman" panose="02020603050405020304" charset="0"/>
            </a:endParaRPr>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p:cNvPicPr/>
          <p:nvPr>
            <p:ph idx="1"/>
          </p:nvPr>
        </p:nvPicPr>
        <p:blipFill>
          <a:blip r:embed="rId1"/>
          <a:stretch>
            <a:fillRect/>
          </a:stretch>
        </p:blipFill>
        <p:spPr>
          <a:xfrm>
            <a:off x="0" y="635"/>
            <a:ext cx="12192635" cy="6858000"/>
          </a:xfrm>
          <a:prstGeom prst="rect">
            <a:avLst/>
          </a:prstGeom>
          <a:noFill/>
          <a:ln w="9525">
            <a:noFill/>
          </a:ln>
        </p:spPr>
      </p:pic>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r>
              <a:rPr lang="en-IN" altLang="en-US">
                <a:latin typeface="Times New Roman" panose="02020603050405020304" charset="0"/>
                <a:cs typeface="Times New Roman" panose="02020603050405020304" charset="0"/>
              </a:rPr>
              <a:t>OBJECTIVES</a:t>
            </a:r>
            <a:endParaRPr lang="en-IN" altLang="en-US">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609600" y="1417955"/>
            <a:ext cx="9886315" cy="4526280"/>
          </a:xfrm>
        </p:spPr>
        <p:txBody>
          <a:bodyPr/>
          <a:p>
            <a:r>
              <a:rPr lang="en-US" altLang="en-IN">
                <a:latin typeface="Times New Roman" panose="02020603050405020304" charset="0"/>
                <a:cs typeface="Times New Roman" panose="02020603050405020304" charset="0"/>
                <a:sym typeface="+mn-ea"/>
              </a:rPr>
              <a:t>To reduce the fall among vulnerable patients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To recognise the importance of falls in older people</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Assess and manage fall risks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To precisely implement the fall risk program</a:t>
            </a:r>
            <a:endParaRPr lang="en-IN" altLang="en-US">
              <a:latin typeface="Times New Roman" panose="02020603050405020304" charset="0"/>
              <a:cs typeface="Times New Roman" panose="02020603050405020304" charset="0"/>
            </a:endParaRPr>
          </a:p>
        </p:txBody>
      </p:sp>
      <p:pic>
        <p:nvPicPr>
          <p:cNvPr id="104" name="Content Placeholder 103"/>
          <p:cNvPicPr>
            <a:picLocks noChangeAspect="1"/>
          </p:cNvPicPr>
          <p:nvPr>
            <p:ph sz="half" idx="2"/>
          </p:nvPr>
        </p:nvPicPr>
        <p:blipFill>
          <a:blip r:embed="rId1"/>
          <a:stretch>
            <a:fillRect/>
          </a:stretch>
        </p:blipFill>
        <p:spPr>
          <a:xfrm>
            <a:off x="7125970" y="4629150"/>
            <a:ext cx="5086350" cy="2228850"/>
          </a:xfrm>
          <a:prstGeom prst="rect">
            <a:avLst/>
          </a:prstGeom>
          <a:noFill/>
          <a:ln w="9525">
            <a:noFill/>
          </a:ln>
        </p:spPr>
      </p:pic>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79375"/>
            <a:ext cx="10972800" cy="997585"/>
          </a:xfrm>
        </p:spPr>
        <p:txBody>
          <a:bodyPr/>
          <a:p>
            <a:pPr algn="l"/>
            <a:r>
              <a:rPr lang="en-US" b="1">
                <a:latin typeface="Times New Roman" panose="02020603050405020304" charset="0"/>
                <a:cs typeface="Times New Roman" panose="02020603050405020304" charset="0"/>
              </a:rPr>
              <a:t>Purpose of Fall Risk Assessment</a:t>
            </a:r>
            <a:endParaRPr lang="en-US"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898525"/>
            <a:ext cx="10515600" cy="3962400"/>
          </a:xfrm>
        </p:spPr>
        <p:txBody>
          <a:bodyPr/>
          <a:p>
            <a:r>
              <a:rPr lang="en-US" sz="2800"/>
              <a:t>To protect patients and promote patient safety.</a:t>
            </a:r>
            <a:endParaRPr lang="en-US" sz="2800"/>
          </a:p>
          <a:p>
            <a:r>
              <a:rPr lang="en-US" sz="2800"/>
              <a:t>To effectively identify and intervene with patients who are at risk for falling.</a:t>
            </a:r>
            <a:endParaRPr lang="en-US" sz="2800"/>
          </a:p>
          <a:p>
            <a:r>
              <a:rPr lang="en-US" sz="2800"/>
              <a:t>To educate the patients, families, and staff members on measures to prevent fall and promote safety.</a:t>
            </a:r>
            <a:endParaRPr lang="en-US" sz="2800"/>
          </a:p>
          <a:p>
            <a:r>
              <a:rPr lang="en-US" sz="2800"/>
              <a:t>To minimize/ decrease the number of patient falls.</a:t>
            </a:r>
            <a:endParaRPr lang="en-US" sz="2800"/>
          </a:p>
          <a:p>
            <a:r>
              <a:rPr lang="en-US" sz="2800"/>
              <a:t>Offer extra care to such patients in a safe and secue environment.</a:t>
            </a:r>
            <a:endParaRPr lang="en-US" sz="2800"/>
          </a:p>
        </p:txBody>
      </p:sp>
      <p:sp>
        <p:nvSpPr>
          <p:cNvPr id="4" name="Text Box 3"/>
          <p:cNvSpPr txBox="1"/>
          <p:nvPr/>
        </p:nvSpPr>
        <p:spPr>
          <a:xfrm>
            <a:off x="609600" y="4860925"/>
            <a:ext cx="4638675" cy="768350"/>
          </a:xfrm>
          <a:prstGeom prst="rect">
            <a:avLst/>
          </a:prstGeom>
          <a:noFill/>
        </p:spPr>
        <p:txBody>
          <a:bodyPr wrap="square" rtlCol="0">
            <a:spAutoFit/>
          </a:bodyPr>
          <a:p>
            <a:r>
              <a:rPr lang="en-US" sz="4400" b="1">
                <a:latin typeface="Times New Roman" panose="02020603050405020304" charset="0"/>
                <a:cs typeface="Times New Roman" panose="02020603050405020304" charset="0"/>
              </a:rPr>
              <a:t>Scope</a:t>
            </a:r>
            <a:endParaRPr lang="en-US" sz="4400" b="1">
              <a:latin typeface="Times New Roman" panose="02020603050405020304" charset="0"/>
              <a:cs typeface="Times New Roman" panose="02020603050405020304" charset="0"/>
            </a:endParaRPr>
          </a:p>
        </p:txBody>
      </p:sp>
      <p:sp>
        <p:nvSpPr>
          <p:cNvPr id="5" name="Text Box 4"/>
          <p:cNvSpPr txBox="1"/>
          <p:nvPr/>
        </p:nvSpPr>
        <p:spPr>
          <a:xfrm>
            <a:off x="838200" y="5572760"/>
            <a:ext cx="6228080" cy="521970"/>
          </a:xfrm>
          <a:prstGeom prst="rect">
            <a:avLst/>
          </a:prstGeom>
          <a:noFill/>
        </p:spPr>
        <p:txBody>
          <a:bodyPr wrap="square" rtlCol="0">
            <a:spAutoFit/>
          </a:bodyPr>
          <a:p>
            <a:pPr marL="285750" indent="-285750">
              <a:buFont typeface="Arial" panose="020B0604020202020204" pitchFamily="34" charset="0"/>
              <a:buChar char="•"/>
            </a:pPr>
            <a:r>
              <a:rPr lang="en-US" sz="2800"/>
              <a:t>All OPD and IPD patients in hospital</a:t>
            </a:r>
            <a:endParaRPr lang="en-US" sz="2400"/>
          </a:p>
        </p:txBody>
      </p:sp>
      <p:pic>
        <p:nvPicPr>
          <p:cNvPr id="100" name="Picture 99"/>
          <p:cNvPicPr/>
          <p:nvPr/>
        </p:nvPicPr>
        <p:blipFill>
          <a:blip r:embed="rId1"/>
          <a:stretch>
            <a:fillRect/>
          </a:stretch>
        </p:blipFill>
        <p:spPr>
          <a:xfrm>
            <a:off x="10826750" y="17145"/>
            <a:ext cx="1365250" cy="63754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l"/>
            <a:r>
              <a:rPr lang="en-IN" altLang="en-US">
                <a:latin typeface="Times New Roman" panose="02020603050405020304" charset="0"/>
                <a:cs typeface="Times New Roman" panose="02020603050405020304" charset="0"/>
              </a:rPr>
              <a:t>METHODOLOGY</a:t>
            </a:r>
            <a:endParaRPr lang="en-IN" altLang="en-US">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1299210"/>
            <a:ext cx="10972800" cy="4827270"/>
          </a:xfrm>
        </p:spPr>
        <p:txBody>
          <a:bodyPr/>
          <a:p>
            <a:r>
              <a:rPr lang="en-IN" altLang="en-US" sz="2800">
                <a:latin typeface="Times New Roman" panose="02020603050405020304" charset="0"/>
                <a:cs typeface="Times New Roman" panose="02020603050405020304" charset="0"/>
              </a:rPr>
              <a:t>STUDY DESIGN- Prospective study</a:t>
            </a:r>
            <a:endParaRPr lang="en-IN" altLang="en-US" sz="2800">
              <a:latin typeface="Times New Roman" panose="02020603050405020304" charset="0"/>
              <a:cs typeface="Times New Roman" panose="02020603050405020304" charset="0"/>
            </a:endParaRPr>
          </a:p>
          <a:p>
            <a:r>
              <a:rPr lang="en-IN" altLang="en-US" sz="2800">
                <a:latin typeface="Times New Roman" panose="02020603050405020304" charset="0"/>
                <a:cs typeface="Times New Roman" panose="02020603050405020304" charset="0"/>
              </a:rPr>
              <a:t>STUDY POPULATION- Patients of Fortis Memorial Research Institute, Gurugram</a:t>
            </a:r>
            <a:endParaRPr lang="en-IN" altLang="en-US" sz="2800">
              <a:latin typeface="Times New Roman" panose="02020603050405020304" charset="0"/>
              <a:cs typeface="Times New Roman" panose="02020603050405020304" charset="0"/>
            </a:endParaRPr>
          </a:p>
          <a:p>
            <a:r>
              <a:rPr lang="en-IN" altLang="en-US" sz="2800">
                <a:latin typeface="Times New Roman" panose="02020603050405020304" charset="0"/>
                <a:cs typeface="Times New Roman" panose="02020603050405020304" charset="0"/>
              </a:rPr>
              <a:t>SAMPLE SIZE-</a:t>
            </a:r>
            <a:endParaRPr lang="en-IN" altLang="en-US" sz="2800">
              <a:latin typeface="Times New Roman" panose="02020603050405020304" charset="0"/>
              <a:cs typeface="Times New Roman" panose="02020603050405020304" charset="0"/>
            </a:endParaRPr>
          </a:p>
          <a:p>
            <a:pPr lvl="2">
              <a:buFont typeface="Wingdings" panose="05000000000000000000" charset="0"/>
              <a:buChar char="Ø"/>
            </a:pPr>
            <a:r>
              <a:rPr lang="en-IN" altLang="en-US" sz="2000">
                <a:latin typeface="Times New Roman" panose="02020603050405020304" charset="0"/>
                <a:cs typeface="Times New Roman" panose="02020603050405020304" charset="0"/>
              </a:rPr>
              <a:t> Total - 90 samples collected</a:t>
            </a:r>
            <a:endParaRPr lang="en-IN" altLang="en-US" sz="2000">
              <a:latin typeface="Times New Roman" panose="02020603050405020304" charset="0"/>
              <a:cs typeface="Times New Roman" panose="02020603050405020304" charset="0"/>
            </a:endParaRPr>
          </a:p>
          <a:p>
            <a:pPr lvl="2">
              <a:buFont typeface="Wingdings" panose="05000000000000000000" charset="0"/>
              <a:buChar char="Ø"/>
            </a:pPr>
            <a:r>
              <a:rPr lang="en-IN" altLang="en-US" sz="2000">
                <a:latin typeface="Times New Roman" panose="02020603050405020304" charset="0"/>
                <a:cs typeface="Times New Roman" panose="02020603050405020304" charset="0"/>
              </a:rPr>
              <a:t>IPD (40), OPD (45), EMERGENCY (5)</a:t>
            </a:r>
            <a:endParaRPr lang="en-IN" altLang="en-US" sz="2000">
              <a:latin typeface="Times New Roman" panose="02020603050405020304" charset="0"/>
              <a:cs typeface="Times New Roman" panose="02020603050405020304" charset="0"/>
            </a:endParaRPr>
          </a:p>
          <a:p>
            <a:pPr lvl="0"/>
            <a:r>
              <a:rPr lang="en-IN" altLang="en-US" sz="2800">
                <a:latin typeface="Times New Roman" panose="02020603050405020304" charset="0"/>
                <a:cs typeface="Times New Roman" panose="02020603050405020304" charset="0"/>
              </a:rPr>
              <a:t>SELECTION CRITERIA- patients identified as high risk to fall in IPD and Emergency. Randomly selected patients from OPD including high risk as well as low risk.</a:t>
            </a:r>
            <a:endParaRPr lang="en-IN" altLang="en-US" sz="2800">
              <a:latin typeface="Times New Roman" panose="02020603050405020304" charset="0"/>
              <a:cs typeface="Times New Roman" panose="02020603050405020304" charset="0"/>
            </a:endParaRPr>
          </a:p>
        </p:txBody>
      </p:sp>
      <p:pic>
        <p:nvPicPr>
          <p:cNvPr id="100" name="Picture 99"/>
          <p:cNvPicPr/>
          <p:nvPr/>
        </p:nvPicPr>
        <p:blipFill>
          <a:blip r:embed="rId1"/>
          <a:stretch>
            <a:fillRect/>
          </a:stretch>
        </p:blipFill>
        <p:spPr>
          <a:xfrm>
            <a:off x="10826750" y="17145"/>
            <a:ext cx="1365250" cy="63754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38200" y="0"/>
            <a:ext cx="10515600" cy="868680"/>
          </a:xfrm>
        </p:spPr>
        <p:txBody>
          <a:bodyPr/>
          <a:p>
            <a:r>
              <a:rPr lang="en-IN" altLang="en-US">
                <a:latin typeface="Times New Roman" panose="02020603050405020304" charset="0"/>
                <a:cs typeface="Times New Roman" panose="02020603050405020304" charset="0"/>
              </a:rPr>
              <a:t>FALL RISK ASSESSMENT TOOLS</a:t>
            </a:r>
            <a:endParaRPr lang="en-IN" altLang="en-US">
              <a:latin typeface="Times New Roman" panose="02020603050405020304" charset="0"/>
              <a:cs typeface="Times New Roman" panose="02020603050405020304" charset="0"/>
            </a:endParaRPr>
          </a:p>
        </p:txBody>
      </p:sp>
      <p:sp>
        <p:nvSpPr>
          <p:cNvPr id="5" name="Text Placeholder 4"/>
          <p:cNvSpPr>
            <a:spLocks noGrp="1"/>
          </p:cNvSpPr>
          <p:nvPr>
            <p:ph type="body" idx="1"/>
          </p:nvPr>
        </p:nvSpPr>
        <p:spPr>
          <a:xfrm>
            <a:off x="838200" y="725805"/>
            <a:ext cx="5157470" cy="509270"/>
          </a:xfrm>
        </p:spPr>
        <p:txBody>
          <a:bodyPr/>
          <a:p>
            <a:pPr algn="ctr"/>
            <a:r>
              <a:rPr lang="en-IN" altLang="en-US">
                <a:solidFill>
                  <a:schemeClr val="accent1">
                    <a:lumMod val="50000"/>
                  </a:schemeClr>
                </a:solidFill>
                <a:latin typeface="Times New Roman" panose="02020603050405020304" charset="0"/>
                <a:cs typeface="Times New Roman" panose="02020603050405020304" charset="0"/>
              </a:rPr>
              <a:t>HARRIS-2 TOOL FOR ADULTS</a:t>
            </a:r>
            <a:endParaRPr lang="en-IN" altLang="en-US">
              <a:solidFill>
                <a:schemeClr val="accent1">
                  <a:lumMod val="50000"/>
                </a:schemeClr>
              </a:solidFill>
              <a:latin typeface="Times New Roman" panose="02020603050405020304" charset="0"/>
              <a:cs typeface="Times New Roman" panose="02020603050405020304" charset="0"/>
            </a:endParaRPr>
          </a:p>
        </p:txBody>
      </p:sp>
      <p:pic>
        <p:nvPicPr>
          <p:cNvPr id="2" name="Content Placeholder 1" descr="harris-2"/>
          <p:cNvPicPr>
            <a:picLocks noChangeAspect="1"/>
          </p:cNvPicPr>
          <p:nvPr>
            <p:ph sz="half" idx="2"/>
          </p:nvPr>
        </p:nvPicPr>
        <p:blipFill>
          <a:blip r:embed="rId1"/>
          <a:stretch>
            <a:fillRect/>
          </a:stretch>
        </p:blipFill>
        <p:spPr>
          <a:xfrm>
            <a:off x="837565" y="1391285"/>
            <a:ext cx="4818380" cy="5349240"/>
          </a:xfrm>
          <a:prstGeom prst="rect">
            <a:avLst/>
          </a:prstGeom>
        </p:spPr>
      </p:pic>
      <p:sp>
        <p:nvSpPr>
          <p:cNvPr id="7" name="Text Placeholder 6"/>
          <p:cNvSpPr>
            <a:spLocks noGrp="1"/>
          </p:cNvSpPr>
          <p:nvPr>
            <p:ph type="body" sz="quarter" idx="3"/>
          </p:nvPr>
        </p:nvSpPr>
        <p:spPr>
          <a:xfrm>
            <a:off x="6170295" y="711200"/>
            <a:ext cx="5183505" cy="680720"/>
          </a:xfrm>
        </p:spPr>
        <p:txBody>
          <a:bodyPr/>
          <a:p>
            <a:pPr algn="ctr"/>
            <a:r>
              <a:rPr lang="en-IN" altLang="en-US">
                <a:solidFill>
                  <a:schemeClr val="accent1">
                    <a:lumMod val="50000"/>
                  </a:schemeClr>
                </a:solidFill>
                <a:latin typeface="Times New Roman" panose="02020603050405020304" charset="0"/>
                <a:cs typeface="Times New Roman" panose="02020603050405020304" charset="0"/>
              </a:rPr>
              <a:t>HUMPTY DUMPTY TOOL FOR PEDIATRIC PATIENTS</a:t>
            </a:r>
            <a:endParaRPr lang="en-IN" altLang="en-US">
              <a:solidFill>
                <a:schemeClr val="accent1">
                  <a:lumMod val="50000"/>
                </a:schemeClr>
              </a:solidFill>
              <a:latin typeface="Times New Roman" panose="02020603050405020304" charset="0"/>
              <a:cs typeface="Times New Roman" panose="02020603050405020304" charset="0"/>
            </a:endParaRPr>
          </a:p>
        </p:txBody>
      </p:sp>
      <p:pic>
        <p:nvPicPr>
          <p:cNvPr id="3" name="Content Placeholder 2" descr="humpty dumpty"/>
          <p:cNvPicPr>
            <a:picLocks noChangeAspect="1"/>
          </p:cNvPicPr>
          <p:nvPr>
            <p:ph sz="quarter" idx="4"/>
          </p:nvPr>
        </p:nvPicPr>
        <p:blipFill>
          <a:blip r:embed="rId2"/>
          <a:srcRect l="3537" r="1769"/>
          <a:stretch>
            <a:fillRect/>
          </a:stretch>
        </p:blipFill>
        <p:spPr>
          <a:xfrm>
            <a:off x="6291580" y="1391285"/>
            <a:ext cx="5062220" cy="5349875"/>
          </a:xfrm>
          <a:prstGeom prst="rect">
            <a:avLst/>
          </a:prstGeom>
        </p:spPr>
      </p:pic>
      <p:pic>
        <p:nvPicPr>
          <p:cNvPr id="100" name="Picture 99"/>
          <p:cNvPicPr/>
          <p:nvPr/>
        </p:nvPicPr>
        <p:blipFill>
          <a:blip r:embed="rId3"/>
          <a:stretch>
            <a:fillRect/>
          </a:stretch>
        </p:blipFill>
        <p:spPr>
          <a:xfrm>
            <a:off x="10826750" y="17145"/>
            <a:ext cx="1365250" cy="63754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2120" y="131445"/>
            <a:ext cx="10972800" cy="842645"/>
          </a:xfrm>
        </p:spPr>
        <p:txBody>
          <a:bodyPr/>
          <a:p>
            <a:pPr algn="l"/>
            <a:r>
              <a:rPr lang="en-IN" altLang="en-US">
                <a:latin typeface="Times New Roman" panose="02020603050405020304" charset="0"/>
                <a:cs typeface="Times New Roman" panose="02020603050405020304" charset="0"/>
                <a:sym typeface="+mn-ea"/>
              </a:rPr>
              <a:t>AUDIT TOOLS</a:t>
            </a:r>
            <a:endParaRPr lang="en-US">
              <a:latin typeface="Times New Roman" panose="02020603050405020304" charset="0"/>
              <a:cs typeface="Times New Roman" panose="02020603050405020304" charset="0"/>
            </a:endParaRPr>
          </a:p>
        </p:txBody>
      </p:sp>
      <p:pic>
        <p:nvPicPr>
          <p:cNvPr id="5" name="Content Placeholder 4"/>
          <p:cNvPicPr>
            <a:picLocks noChangeAspect="1"/>
          </p:cNvPicPr>
          <p:nvPr>
            <p:ph sz="half" idx="2"/>
          </p:nvPr>
        </p:nvPicPr>
        <p:blipFill>
          <a:blip r:embed="rId1"/>
          <a:srcRect l="1895" t="27245" r="71908" b="19280"/>
          <a:stretch>
            <a:fillRect/>
          </a:stretch>
        </p:blipFill>
        <p:spPr>
          <a:xfrm>
            <a:off x="7903845" y="974090"/>
            <a:ext cx="4152265" cy="5617845"/>
          </a:xfrm>
          <a:prstGeom prst="rect">
            <a:avLst/>
          </a:prstGeom>
        </p:spPr>
      </p:pic>
      <p:pic>
        <p:nvPicPr>
          <p:cNvPr id="6" name="Picture 5"/>
          <p:cNvPicPr>
            <a:picLocks noChangeAspect="1"/>
          </p:cNvPicPr>
          <p:nvPr/>
        </p:nvPicPr>
        <p:blipFill>
          <a:blip r:embed="rId2"/>
          <a:srcRect l="1700" t="25504" r="71566" b="33837"/>
          <a:stretch>
            <a:fillRect/>
          </a:stretch>
        </p:blipFill>
        <p:spPr>
          <a:xfrm>
            <a:off x="4639945" y="1838960"/>
            <a:ext cx="3154045" cy="3308985"/>
          </a:xfrm>
          <a:prstGeom prst="rect">
            <a:avLst/>
          </a:prstGeom>
        </p:spPr>
      </p:pic>
      <p:pic>
        <p:nvPicPr>
          <p:cNvPr id="8" name="Content Placeholder 7"/>
          <p:cNvPicPr>
            <a:picLocks noChangeAspect="1"/>
          </p:cNvPicPr>
          <p:nvPr>
            <p:ph sz="half" idx="1"/>
          </p:nvPr>
        </p:nvPicPr>
        <p:blipFill>
          <a:blip r:embed="rId3"/>
          <a:srcRect l="2072" t="25351" r="68788" b="12523"/>
          <a:stretch>
            <a:fillRect/>
          </a:stretch>
        </p:blipFill>
        <p:spPr>
          <a:xfrm>
            <a:off x="166370" y="974090"/>
            <a:ext cx="4363085" cy="5617845"/>
          </a:xfrm>
          <a:prstGeom prst="rect">
            <a:avLst/>
          </a:prstGeom>
        </p:spPr>
      </p:pic>
      <p:pic>
        <p:nvPicPr>
          <p:cNvPr id="100" name="Picture 99"/>
          <p:cNvPicPr/>
          <p:nvPr/>
        </p:nvPicPr>
        <p:blipFill>
          <a:blip r:embed="rId4"/>
          <a:stretch>
            <a:fillRect/>
          </a:stretch>
        </p:blipFill>
        <p:spPr>
          <a:xfrm>
            <a:off x="10826750" y="17145"/>
            <a:ext cx="1365250" cy="63754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Picture 99"/>
          <p:cNvPicPr/>
          <p:nvPr/>
        </p:nvPicPr>
        <p:blipFill>
          <a:blip r:embed="rId1"/>
          <a:stretch>
            <a:fillRect/>
          </a:stretch>
        </p:blipFill>
        <p:spPr>
          <a:xfrm>
            <a:off x="0" y="635"/>
            <a:ext cx="12192000" cy="6858000"/>
          </a:xfrm>
          <a:prstGeom prst="rect">
            <a:avLst/>
          </a:prstGeom>
          <a:noFill/>
          <a:ln w="9525">
            <a:noFill/>
          </a:ln>
          <a:scene3d>
            <a:camera prst="orthographicFront"/>
            <a:lightRig rig="threePt" dir="t"/>
          </a:scene3d>
          <a:sp3d extrusionH="50800"/>
        </p:spPr>
      </p:pic>
      <p:sp>
        <p:nvSpPr>
          <p:cNvPr id="4" name="Title 3"/>
          <p:cNvSpPr>
            <a:spLocks noGrp="1"/>
          </p:cNvSpPr>
          <p:nvPr>
            <p:ph type="title"/>
          </p:nvPr>
        </p:nvSpPr>
        <p:spPr>
          <a:xfrm>
            <a:off x="609600" y="99060"/>
            <a:ext cx="10972800" cy="2233930"/>
          </a:xfrm>
        </p:spPr>
        <p:txBody>
          <a:bodyPr/>
          <a:p>
            <a:r>
              <a:rPr lang="en-US" sz="5400">
                <a:latin typeface="Times New Roman" panose="02020603050405020304" charset="0"/>
                <a:cs typeface="Times New Roman" panose="02020603050405020304" charset="0"/>
              </a:rPr>
              <a:t>INPATIENT DEPARTMENT</a:t>
            </a:r>
            <a:endParaRPr lang="en-US" sz="5400">
              <a:latin typeface="Times New Roman" panose="02020603050405020304" charset="0"/>
              <a:cs typeface="Times New Roman" panose="02020603050405020304" charset="0"/>
            </a:endParaRPr>
          </a:p>
        </p:txBody>
      </p:sp>
      <p:pic>
        <p:nvPicPr>
          <p:cNvPr id="2" name="Picture 1"/>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55245"/>
            <a:ext cx="10972800" cy="668020"/>
          </a:xfrm>
        </p:spPr>
        <p:txBody>
          <a:bodyPr/>
          <a:p>
            <a:r>
              <a:rPr lang="en-US">
                <a:latin typeface="Times New Roman" panose="02020603050405020304" charset="0"/>
                <a:cs typeface="Times New Roman" panose="02020603050405020304" charset="0"/>
              </a:rPr>
              <a:t>COMPLETE IPD ANALYSIS</a:t>
            </a:r>
            <a:endParaRPr lang="en-US">
              <a:latin typeface="Times New Roman" panose="02020603050405020304" charset="0"/>
              <a:cs typeface="Times New Roman" panose="02020603050405020304" charset="0"/>
            </a:endParaRPr>
          </a:p>
        </p:txBody>
      </p:sp>
      <p:graphicFrame>
        <p:nvGraphicFramePr>
          <p:cNvPr id="6" name="Content Placeholder 5"/>
          <p:cNvGraphicFramePr/>
          <p:nvPr>
            <p:ph idx="1"/>
          </p:nvPr>
        </p:nvGraphicFramePr>
        <p:xfrm>
          <a:off x="307975" y="502285"/>
          <a:ext cx="11576050" cy="4304665"/>
        </p:xfrm>
        <a:graphic>
          <a:graphicData uri="http://schemas.openxmlformats.org/drawingml/2006/chart">
            <c:chart xmlns:c="http://schemas.openxmlformats.org/drawingml/2006/chart" xmlns:r="http://schemas.openxmlformats.org/officeDocument/2006/relationships" r:id="rId1"/>
          </a:graphicData>
        </a:graphic>
      </p:graphicFrame>
      <p:sp>
        <p:nvSpPr>
          <p:cNvPr id="9" name="Text Box 8"/>
          <p:cNvSpPr txBox="1"/>
          <p:nvPr/>
        </p:nvSpPr>
        <p:spPr>
          <a:xfrm>
            <a:off x="474980" y="4656455"/>
            <a:ext cx="6788785" cy="1845310"/>
          </a:xfrm>
          <a:prstGeom prst="rect">
            <a:avLst/>
          </a:prstGeom>
          <a:noFill/>
        </p:spPr>
        <p:txBody>
          <a:bodyPr wrap="square" rtlCol="0">
            <a:spAutoFit/>
          </a:bodyPr>
          <a:p>
            <a:r>
              <a:rPr lang="en-IN" altLang="en-US" b="1">
                <a:latin typeface="Times New Roman" panose="02020603050405020304" charset="0"/>
                <a:cs typeface="Times New Roman" panose="02020603050405020304" charset="0"/>
              </a:rPr>
              <a:t>MAJOR CONCERNS-</a:t>
            </a:r>
            <a:endParaRPr lang="en-IN" altLang="en-US" b="1">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11 Incomplete Daily documentation of fall. Area concerned- ICU </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Patient/attendant education form-29 forms incomplete, not signed by patient/attendant or nursing staff.</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22 out of 40 Individualised plan of care- either not attached or unfilled</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Patient safety signages- 13 were found</a:t>
            </a:r>
            <a:endParaRPr lang="en-IN" altLang="en-US" sz="16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IN" altLang="en-US" sz="1600">
                <a:latin typeface="Times New Roman" panose="02020603050405020304" charset="0"/>
                <a:cs typeface="Times New Roman" panose="02020603050405020304" charset="0"/>
              </a:rPr>
              <a:t>24/40 beds were not in low position  </a:t>
            </a:r>
            <a:endParaRPr lang="en-IN" altLang="en-US" sz="1600">
              <a:latin typeface="Times New Roman" panose="02020603050405020304" charset="0"/>
              <a:cs typeface="Times New Roman" panose="02020603050405020304" charset="0"/>
            </a:endParaRPr>
          </a:p>
        </p:txBody>
      </p:sp>
      <p:sp>
        <p:nvSpPr>
          <p:cNvPr id="10" name="Text Box 9"/>
          <p:cNvSpPr txBox="1"/>
          <p:nvPr/>
        </p:nvSpPr>
        <p:spPr>
          <a:xfrm>
            <a:off x="9092565" y="5840095"/>
            <a:ext cx="2791460" cy="368300"/>
          </a:xfrm>
          <a:prstGeom prst="rect">
            <a:avLst/>
          </a:prstGeom>
          <a:noFill/>
          <a:ln>
            <a:gradFill>
              <a:gsLst>
                <a:gs pos="0">
                  <a:srgbClr val="14CD68"/>
                </a:gs>
                <a:gs pos="100000">
                  <a:srgbClr val="035C7D"/>
                </a:gs>
              </a:gsLst>
            </a:gradFill>
          </a:ln>
        </p:spPr>
        <p:txBody>
          <a:bodyPr wrap="square" rtlCol="0">
            <a:spAutoFit/>
          </a:bodyPr>
          <a:p>
            <a:r>
              <a:rPr lang="en-IN" altLang="en-US" b="1">
                <a:latin typeface="Times New Roman" panose="02020603050405020304" charset="0"/>
                <a:cs typeface="Times New Roman" panose="02020603050405020304" charset="0"/>
              </a:rPr>
              <a:t>NUMERATOR- 40</a:t>
            </a:r>
            <a:endParaRPr lang="en-IN" altLang="en-US"/>
          </a:p>
        </p:txBody>
      </p:sp>
      <p:pic>
        <p:nvPicPr>
          <p:cNvPr id="100" name="Picture 99"/>
          <p:cNvPicPr/>
          <p:nvPr/>
        </p:nvPicPr>
        <p:blipFill>
          <a:blip r:embed="rId2"/>
          <a:stretch>
            <a:fillRect/>
          </a:stretch>
        </p:blipFill>
        <p:spPr>
          <a:xfrm>
            <a:off x="10826750" y="17145"/>
            <a:ext cx="1365250" cy="637540"/>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9432</Words>
  <Application>WPS Presentation</Application>
  <PresentationFormat>Widescreen</PresentationFormat>
  <Paragraphs>464</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SimSun</vt:lpstr>
      <vt:lpstr>Wingdings</vt:lpstr>
      <vt:lpstr>Times New Roman</vt:lpstr>
      <vt:lpstr>Wingdings</vt:lpstr>
      <vt:lpstr>Microsoft YaHei</vt:lpstr>
      <vt:lpstr>Arial Unicode MS</vt:lpstr>
      <vt:lpstr>Calibri</vt:lpstr>
      <vt:lpstr>Arial Black</vt:lpstr>
      <vt:lpstr>Default Design</vt:lpstr>
      <vt:lpstr>PowerPoint 演示文稿</vt:lpstr>
      <vt:lpstr>BACKGROUND</vt:lpstr>
      <vt:lpstr>OBJECTIVES</vt:lpstr>
      <vt:lpstr>Purpose of Fall Risk Assessment</vt:lpstr>
      <vt:lpstr>METHODOLOGY</vt:lpstr>
      <vt:lpstr>FALL RISK ASSESSMENT TOOLS</vt:lpstr>
      <vt:lpstr>AUDIT TOOLS</vt:lpstr>
      <vt:lpstr>INPATIENT DEPARTMENT</vt:lpstr>
      <vt:lpstr>COMPLETE IPD ANALYSIS</vt:lpstr>
      <vt:lpstr>COMPLETE IPD FINDINGS:</vt:lpstr>
      <vt:lpstr>DEPARTMENT-WISE FINDINGS:</vt:lpstr>
      <vt:lpstr>NIGHTANGLE WARDS</vt:lpstr>
      <vt:lpstr>PowerPoint 演示文稿</vt:lpstr>
      <vt:lpstr>FOURTH FLOOR(WARDS)</vt:lpstr>
      <vt:lpstr>OTHER SIGNIFICANT FINDINGS:</vt:lpstr>
      <vt:lpstr>CHEMOTHERAPY</vt:lpstr>
      <vt:lpstr>ICU</vt:lpstr>
      <vt:lpstr>OUTPATIENT DEPARTMENT</vt:lpstr>
      <vt:lpstr>OPD ANALYSIS Area Assessed- Nursing Assessment Room no. 33 and Physiotherapy</vt:lpstr>
      <vt:lpstr>EMERGENCY</vt:lpstr>
      <vt:lpstr>ALL OUT PATIENT DEPARTMENTS &amp;  EMERGENCY FINDINGS:</vt:lpstr>
      <vt:lpstr>STAFF INTERVIEW</vt:lpstr>
      <vt:lpstr>PATIENT INTERVIEW</vt:lpstr>
      <vt:lpstr>ANALYSIS</vt:lpstr>
      <vt:lpstr>PowerPoint 演示文稿</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RISK ASSESSMENT</dc:title>
  <dc:creator/>
  <cp:lastModifiedBy>akshita gupta</cp:lastModifiedBy>
  <cp:revision>24</cp:revision>
  <dcterms:created xsi:type="dcterms:W3CDTF">2022-05-09T10:29:00Z</dcterms:created>
  <dcterms:modified xsi:type="dcterms:W3CDTF">2022-08-12T09:02:50Z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40F725B163144B3DBA0A1BFD58FF4F31</vt:lpwstr>
  </property>
  <property fmtid="{D5CDD505-2E9C-101B-9397-08002B2CF9AE}" pid="3" name="KSOProductBuildVer">
    <vt:lpwstr>1033-11.2.0.11191</vt:lpwstr>
  </property>
</Properties>
</file>