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6" r:id="rId10"/>
    <p:sldId id="267" r:id="rId11"/>
    <p:sldId id="265"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heme" Target="theme/theme1.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ableStyles" Target="tableStyles.xml" /></Relationships>
</file>

<file path=ppt/charts/_rels/chart1.xml.rels><?xml version="1.0" encoding="UTF-8" standalone="yes"?>
<Relationships xmlns="http://schemas.openxmlformats.org/package/2006/relationships"><Relationship Id="rId3" Type="http://schemas.openxmlformats.org/officeDocument/2006/relationships/oleObject" Target="file:///C:\Users\akhil\Downloads\summer%20internship%20(Autosaved).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file:///C:\Users\akhil\Downloads\summer%20internship%20(Autosaved).xlsx" TargetMode="External" /><Relationship Id="rId2" Type="http://schemas.microsoft.com/office/2011/relationships/chartColorStyle" Target="colors2.xml" /><Relationship Id="rId1" Type="http://schemas.microsoft.com/office/2011/relationships/chartStyle" Target="style2.xml" /></Relationships>
</file>

<file path=ppt/charts/_rels/chart3.xml.rels><?xml version="1.0" encoding="UTF-8" standalone="yes"?>
<Relationships xmlns="http://schemas.openxmlformats.org/package/2006/relationships"><Relationship Id="rId3" Type="http://schemas.openxmlformats.org/officeDocument/2006/relationships/oleObject" Target="file:///C:\Users\akhil\Downloads\summer%20internship%20(Autosaved).xlsx" TargetMode="External" /><Relationship Id="rId2" Type="http://schemas.microsoft.com/office/2011/relationships/chartColorStyle" Target="colors3.xml" /><Relationship Id="rId1" Type="http://schemas.microsoft.com/office/2011/relationships/chartStyle" Target="style3.xml" /></Relationships>
</file>

<file path=ppt/charts/_rels/chart4.xml.rels><?xml version="1.0" encoding="UTF-8" standalone="yes"?>
<Relationships xmlns="http://schemas.openxmlformats.org/package/2006/relationships"><Relationship Id="rId3" Type="http://schemas.openxmlformats.org/officeDocument/2006/relationships/oleObject" Target="file:///C:\Users\akhil\Downloads\summer%20internship%20(Autosaved).xlsx" TargetMode="External" /><Relationship Id="rId2" Type="http://schemas.microsoft.com/office/2011/relationships/chartColorStyle" Target="colors4.xml" /><Relationship Id="rId1" Type="http://schemas.microsoft.com/office/2011/relationships/chartStyle" Target="style4.xml" /></Relationships>
</file>

<file path=ppt/charts/_rels/chart5.xml.rels><?xml version="1.0" encoding="UTF-8" standalone="yes"?>
<Relationships xmlns="http://schemas.openxmlformats.org/package/2006/relationships"><Relationship Id="rId3" Type="http://schemas.openxmlformats.org/officeDocument/2006/relationships/oleObject" Target="file:///C:\Users\akhil\Downloads\summer%20internship%20(Autosaved).xlsx" TargetMode="External" /><Relationship Id="rId2" Type="http://schemas.microsoft.com/office/2011/relationships/chartColorStyle" Target="colors5.xml" /><Relationship Id="rId1" Type="http://schemas.microsoft.com/office/2011/relationships/chartStyle" Target="style5.xml" /></Relationships>
</file>

<file path=ppt/charts/_rels/chart6.xml.rels><?xml version="1.0" encoding="UTF-8" standalone="yes"?>
<Relationships xmlns="http://schemas.openxmlformats.org/package/2006/relationships"><Relationship Id="rId3" Type="http://schemas.openxmlformats.org/officeDocument/2006/relationships/oleObject" Target="file:///C:\Users\akhil\Downloads\summer%20internship%20(Autosaved).xlsx" TargetMode="External" /><Relationship Id="rId2" Type="http://schemas.microsoft.com/office/2011/relationships/chartColorStyle" Target="colors6.xml" /><Relationship Id="rId1" Type="http://schemas.microsoft.com/office/2011/relationships/chartStyle" Target="style6.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MODE</a:t>
            </a:r>
            <a:r>
              <a:rPr lang="en-IN" baseline="0"/>
              <a:t> OF PAYMENT </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Sheet3!$F$4</c:f>
              <c:strCache>
                <c:ptCount val="1"/>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1-AF87-4C5E-90AC-E809185004B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3-AF87-4C5E-90AC-E809185004B3}"/>
              </c:ext>
            </c:extLst>
          </c:dPt>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Sheet3!$G$3:$H$3</c:f>
              <c:strCache>
                <c:ptCount val="2"/>
                <c:pt idx="0">
                  <c:v>cash</c:v>
                </c:pt>
                <c:pt idx="1">
                  <c:v>TPA</c:v>
                </c:pt>
              </c:strCache>
            </c:strRef>
          </c:cat>
          <c:val>
            <c:numRef>
              <c:f>Sheet3!$G$4:$H$4</c:f>
              <c:numCache>
                <c:formatCode>General</c:formatCode>
                <c:ptCount val="2"/>
                <c:pt idx="0">
                  <c:v>59</c:v>
                </c:pt>
                <c:pt idx="1">
                  <c:v>41</c:v>
                </c:pt>
              </c:numCache>
            </c:numRef>
          </c:val>
          <c:extLst>
            <c:ext xmlns:c16="http://schemas.microsoft.com/office/drawing/2014/chart" uri="{C3380CC4-5D6E-409C-BE32-E72D297353CC}">
              <c16:uniqueId val="{00000004-AF87-4C5E-90AC-E809185004B3}"/>
            </c:ext>
          </c:extLst>
        </c:ser>
        <c:ser>
          <c:idx val="1"/>
          <c:order val="1"/>
          <c:tx>
            <c:strRef>
              <c:f>Sheet3!$F$5</c:f>
              <c:strCache>
                <c:ptCount val="1"/>
                <c:pt idx="0">
                  <c:v>percentage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6-AF87-4C5E-90AC-E809185004B3}"/>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8-AF87-4C5E-90AC-E809185004B3}"/>
              </c:ext>
            </c:extLst>
          </c:dPt>
          <c:dLbls>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Sheet3!$G$3:$H$3</c:f>
              <c:strCache>
                <c:ptCount val="2"/>
                <c:pt idx="0">
                  <c:v>cash</c:v>
                </c:pt>
                <c:pt idx="1">
                  <c:v>TPA</c:v>
                </c:pt>
              </c:strCache>
            </c:strRef>
          </c:cat>
          <c:val>
            <c:numRef>
              <c:f>Sheet3!$G$5:$H$5</c:f>
              <c:numCache>
                <c:formatCode>0%</c:formatCode>
                <c:ptCount val="2"/>
                <c:pt idx="0">
                  <c:v>0.59</c:v>
                </c:pt>
                <c:pt idx="1">
                  <c:v>0.41</c:v>
                </c:pt>
              </c:numCache>
            </c:numRef>
          </c:val>
          <c:extLst>
            <c:ext xmlns:c16="http://schemas.microsoft.com/office/drawing/2014/chart" uri="{C3380CC4-5D6E-409C-BE32-E72D297353CC}">
              <c16:uniqueId val="{00000009-AF87-4C5E-90AC-E809185004B3}"/>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rot="0"/>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TIME</a:t>
            </a:r>
            <a:r>
              <a:rPr lang="en-IN" baseline="0"/>
              <a:t> REQUIRED FOR DISCHARGE PROCESS IN HOURS </a:t>
            </a:r>
            <a:endParaRPr lang="en-IN"/>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1-8D54-478C-86F7-9FE52FF4F8B2}"/>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3-8D54-478C-86F7-9FE52FF4F8B2}"/>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5-8D54-478C-86F7-9FE52FF4F8B2}"/>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7-8D54-478C-86F7-9FE52FF4F8B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multiLvlStrRef>
              <c:f>Sheet4!$J$2:$K$5</c:f>
              <c:multiLvlStrCache>
                <c:ptCount val="4"/>
                <c:lvl>
                  <c:pt idx="1">
                    <c:v>1-2 hr </c:v>
                  </c:pt>
                  <c:pt idx="2">
                    <c:v>2-4 hr</c:v>
                  </c:pt>
                  <c:pt idx="3">
                    <c:v>more than 4 hours </c:v>
                  </c:pt>
                </c:lvl>
                <c:lvl>
                  <c:pt idx="0">
                    <c:v>Time required for patient descharge (in hours)</c:v>
                  </c:pt>
                  <c:pt idx="1">
                    <c:v>1</c:v>
                  </c:pt>
                  <c:pt idx="2">
                    <c:v>2</c:v>
                  </c:pt>
                  <c:pt idx="3">
                    <c:v>3</c:v>
                  </c:pt>
                </c:lvl>
              </c:multiLvlStrCache>
            </c:multiLvlStrRef>
          </c:cat>
          <c:val>
            <c:numRef>
              <c:f>Sheet4!$L$2:$L$5</c:f>
              <c:numCache>
                <c:formatCode>0%</c:formatCode>
                <c:ptCount val="4"/>
                <c:pt idx="1">
                  <c:v>0.1</c:v>
                </c:pt>
                <c:pt idx="2">
                  <c:v>0.3</c:v>
                </c:pt>
                <c:pt idx="3">
                  <c:v>0.6</c:v>
                </c:pt>
              </c:numCache>
            </c:numRef>
          </c:val>
          <c:extLst>
            <c:ext xmlns:c16="http://schemas.microsoft.com/office/drawing/2014/chart" uri="{C3380CC4-5D6E-409C-BE32-E72D297353CC}">
              <c16:uniqueId val="{00000008-8D54-478C-86F7-9FE52FF4F8B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600" b="0" i="0" u="none" strike="noStrike" baseline="0" dirty="0">
                <a:effectLst/>
              </a:rPr>
              <a:t>Time required for patient </a:t>
            </a:r>
            <a:r>
              <a:rPr lang="en-IN" sz="1600" b="0" i="0" u="none" strike="noStrike" baseline="0" dirty="0" err="1">
                <a:effectLst/>
              </a:rPr>
              <a:t>dIscharge</a:t>
            </a:r>
            <a:r>
              <a:rPr lang="en-IN" sz="1600" b="0" i="0" u="none" strike="noStrike" baseline="0" dirty="0">
                <a:effectLst/>
              </a:rPr>
              <a:t> till the billing process (For Self Payer)</a:t>
            </a:r>
            <a:r>
              <a:rPr lang="en-IN" sz="1600" b="1" i="0" u="none" strike="noStrike" baseline="0" dirty="0">
                <a:effectLst>
                  <a:outerShdw blurRad="50800" dist="38100" dir="5400000" algn="t" rotWithShape="0">
                    <a:prstClr val="black">
                      <a:alpha val="40000"/>
                    </a:prstClr>
                  </a:outerShdw>
                </a:effectLst>
              </a:rPr>
              <a:t> </a:t>
            </a:r>
            <a:endParaRPr lang="en-IN"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tint val="94000"/>
                      <a:satMod val="100000"/>
                      <a:lumMod val="108000"/>
                    </a:schemeClr>
                  </a:gs>
                  <a:gs pos="50000">
                    <a:schemeClr val="accent1">
                      <a:tint val="98000"/>
                      <a:shade val="100000"/>
                      <a:satMod val="100000"/>
                      <a:lumMod val="100000"/>
                    </a:schemeClr>
                  </a:gs>
                  <a:gs pos="100000">
                    <a:schemeClr val="accent1">
                      <a:shade val="72000"/>
                      <a:satMod val="120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1-E036-4464-800D-87A4402498B1}"/>
              </c:ext>
            </c:extLst>
          </c:dPt>
          <c:dPt>
            <c:idx val="1"/>
            <c:bubble3D val="0"/>
            <c:spPr>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3-E036-4464-800D-87A4402498B1}"/>
              </c:ext>
            </c:extLst>
          </c:dPt>
          <c:dPt>
            <c:idx val="2"/>
            <c:bubble3D val="0"/>
            <c:spPr>
              <a:gradFill rotWithShape="1">
                <a:gsLst>
                  <a:gs pos="0">
                    <a:schemeClr val="accent5">
                      <a:tint val="94000"/>
                      <a:satMod val="100000"/>
                      <a:lumMod val="108000"/>
                    </a:schemeClr>
                  </a:gs>
                  <a:gs pos="50000">
                    <a:schemeClr val="accent5">
                      <a:tint val="98000"/>
                      <a:shade val="100000"/>
                      <a:satMod val="100000"/>
                      <a:lumMod val="100000"/>
                    </a:schemeClr>
                  </a:gs>
                  <a:gs pos="100000">
                    <a:schemeClr val="accent5">
                      <a:shade val="72000"/>
                      <a:satMod val="120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5-E036-4464-800D-87A4402498B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multiLvlStrRef>
              <c:f>Sheet4!$K$28:$L$30</c:f>
              <c:multiLvlStrCache>
                <c:ptCount val="3"/>
                <c:lvl>
                  <c:pt idx="0">
                    <c:v>27</c:v>
                  </c:pt>
                  <c:pt idx="1">
                    <c:v>23</c:v>
                  </c:pt>
                  <c:pt idx="2">
                    <c:v>9</c:v>
                  </c:pt>
                </c:lvl>
                <c:lvl>
                  <c:pt idx="0">
                    <c:v>1-2 hr</c:v>
                  </c:pt>
                  <c:pt idx="1">
                    <c:v>2-4 hr</c:v>
                  </c:pt>
                  <c:pt idx="2">
                    <c:v>more than 4 hours </c:v>
                  </c:pt>
                </c:lvl>
              </c:multiLvlStrCache>
            </c:multiLvlStrRef>
          </c:cat>
          <c:val>
            <c:numRef>
              <c:f>Sheet4!$M$28:$M$30</c:f>
              <c:numCache>
                <c:formatCode>0.00%</c:formatCode>
                <c:ptCount val="3"/>
                <c:pt idx="0">
                  <c:v>0.47760000000000002</c:v>
                </c:pt>
                <c:pt idx="1">
                  <c:v>0.38979999999999998</c:v>
                </c:pt>
                <c:pt idx="2">
                  <c:v>0.1525</c:v>
                </c:pt>
              </c:numCache>
            </c:numRef>
          </c:val>
          <c:extLst>
            <c:ext xmlns:c16="http://schemas.microsoft.com/office/drawing/2014/chart" uri="{C3380CC4-5D6E-409C-BE32-E72D297353CC}">
              <c16:uniqueId val="{00000006-E036-4464-800D-87A4402498B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sz="1600" b="0" i="0" u="none" strike="noStrike" baseline="0" dirty="0">
                <a:effectLst/>
              </a:rPr>
              <a:t>Time required for patient </a:t>
            </a:r>
            <a:r>
              <a:rPr lang="en-IN" sz="1600" b="0" i="0" u="none" strike="noStrike" baseline="0" dirty="0" err="1">
                <a:effectLst/>
              </a:rPr>
              <a:t>dIscharge</a:t>
            </a:r>
            <a:r>
              <a:rPr lang="en-IN" sz="1600" b="0" i="0" u="none" strike="noStrike" baseline="0" dirty="0">
                <a:effectLst/>
              </a:rPr>
              <a:t> till the billing process (sponsored payer)</a:t>
            </a:r>
            <a:endParaRPr lang="en-IN"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tint val="94000"/>
                      <a:satMod val="100000"/>
                      <a:lumMod val="108000"/>
                    </a:schemeClr>
                  </a:gs>
                  <a:gs pos="50000">
                    <a:schemeClr val="accent1">
                      <a:tint val="98000"/>
                      <a:shade val="100000"/>
                      <a:satMod val="100000"/>
                      <a:lumMod val="100000"/>
                    </a:schemeClr>
                  </a:gs>
                  <a:gs pos="100000">
                    <a:schemeClr val="accent1">
                      <a:shade val="72000"/>
                      <a:satMod val="120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1-4A3A-4C9E-B93C-556C54E40869}"/>
              </c:ext>
            </c:extLst>
          </c:dPt>
          <c:dPt>
            <c:idx val="1"/>
            <c:bubble3D val="0"/>
            <c:spPr>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3-4A3A-4C9E-B93C-556C54E40869}"/>
              </c:ext>
            </c:extLst>
          </c:dPt>
          <c:dPt>
            <c:idx val="2"/>
            <c:bubble3D val="0"/>
            <c:spPr>
              <a:gradFill rotWithShape="1">
                <a:gsLst>
                  <a:gs pos="0">
                    <a:schemeClr val="accent5">
                      <a:tint val="94000"/>
                      <a:satMod val="100000"/>
                      <a:lumMod val="108000"/>
                    </a:schemeClr>
                  </a:gs>
                  <a:gs pos="50000">
                    <a:schemeClr val="accent5">
                      <a:tint val="98000"/>
                      <a:shade val="100000"/>
                      <a:satMod val="100000"/>
                      <a:lumMod val="100000"/>
                    </a:schemeClr>
                  </a:gs>
                  <a:gs pos="100000">
                    <a:schemeClr val="accent5">
                      <a:shade val="72000"/>
                      <a:satMod val="120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5-4A3A-4C9E-B93C-556C54E4086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multiLvlStrRef>
              <c:f>Sheet4!$K$51:$M$53</c:f>
              <c:multiLvlStrCache>
                <c:ptCount val="3"/>
                <c:lvl>
                  <c:pt idx="0">
                    <c:v>11</c:v>
                  </c:pt>
                  <c:pt idx="1">
                    <c:v>22</c:v>
                  </c:pt>
                  <c:pt idx="2">
                    <c:v>8</c:v>
                  </c:pt>
                </c:lvl>
                <c:lvl>
                  <c:pt idx="0">
                    <c:v>1-2 hr</c:v>
                  </c:pt>
                  <c:pt idx="1">
                    <c:v>2-4 hr</c:v>
                  </c:pt>
                  <c:pt idx="2">
                    <c:v>more than 4 hours </c:v>
                  </c:pt>
                </c:lvl>
                <c:lvl>
                  <c:pt idx="0">
                    <c:v>*</c:v>
                  </c:pt>
                  <c:pt idx="1">
                    <c:v>*</c:v>
                  </c:pt>
                  <c:pt idx="2">
                    <c:v>*</c:v>
                  </c:pt>
                </c:lvl>
              </c:multiLvlStrCache>
            </c:multiLvlStrRef>
          </c:cat>
          <c:val>
            <c:numRef>
              <c:f>Sheet4!$N$51:$N$53</c:f>
              <c:numCache>
                <c:formatCode>0.00%</c:formatCode>
                <c:ptCount val="3"/>
                <c:pt idx="0">
                  <c:v>0.26819999999999999</c:v>
                </c:pt>
                <c:pt idx="1">
                  <c:v>0.53649999999999998</c:v>
                </c:pt>
                <c:pt idx="2">
                  <c:v>0.1915</c:v>
                </c:pt>
              </c:numCache>
            </c:numRef>
          </c:val>
          <c:extLst>
            <c:ext xmlns:c16="http://schemas.microsoft.com/office/drawing/2014/chart" uri="{C3380CC4-5D6E-409C-BE32-E72D297353CC}">
              <c16:uniqueId val="{00000006-4A3A-4C9E-B93C-556C54E40869}"/>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dirty="0"/>
              <a:t>THE</a:t>
            </a:r>
            <a:r>
              <a:rPr lang="en-IN" baseline="0" dirty="0"/>
              <a:t> DISCHARGE IS DELAYED DUE TO </a:t>
            </a:r>
            <a:endParaRPr lang="en-IN"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1-E8CE-4AF5-9BCC-D010DBA21F9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3-E8CE-4AF5-9BCC-D010DBA21F99}"/>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5-E8CE-4AF5-9BCC-D010DBA21F9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7-E8CE-4AF5-9BCC-D010DBA21F99}"/>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9-E8CE-4AF5-9BCC-D010DBA21F99}"/>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alanced" dir="t">
                  <a:rot lat="0" lon="0" rev="1200000"/>
                </a:lightRig>
              </a:scene3d>
              <a:sp3d prstMaterial="plastic">
                <a:bevelT w="25400" h="25400"/>
              </a:sp3d>
            </c:spPr>
            <c:extLst>
              <c:ext xmlns:c16="http://schemas.microsoft.com/office/drawing/2014/chart" uri="{C3380CC4-5D6E-409C-BE32-E72D297353CC}">
                <c16:uniqueId val="{0000000B-E8CE-4AF5-9BCC-D010DBA21F9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Sheet2!$F$2:$K$2</c:f>
              <c:strCache>
                <c:ptCount val="6"/>
                <c:pt idx="0">
                  <c:v>DELAY IN BILIILING DEPARTMENT </c:v>
                </c:pt>
                <c:pt idx="1">
                  <c:v>DELAY IN PHARMACY DEPARTMENT</c:v>
                </c:pt>
                <c:pt idx="2">
                  <c:v>DELAY IN TPA AUDITING </c:v>
                </c:pt>
                <c:pt idx="3">
                  <c:v>DELAY IN NURSING DEPARTMENT</c:v>
                </c:pt>
                <c:pt idx="4">
                  <c:v>ON TIME</c:v>
                </c:pt>
                <c:pt idx="5">
                  <c:v>DELAY IN PAYYMENT DONE  BY THE RELATIVES</c:v>
                </c:pt>
              </c:strCache>
            </c:strRef>
          </c:cat>
          <c:val>
            <c:numRef>
              <c:f>Sheet2!$F$3:$K$3</c:f>
              <c:numCache>
                <c:formatCode>0%</c:formatCode>
                <c:ptCount val="6"/>
                <c:pt idx="0">
                  <c:v>0.45</c:v>
                </c:pt>
                <c:pt idx="1">
                  <c:v>0.16</c:v>
                </c:pt>
                <c:pt idx="2">
                  <c:v>0.28000000000000003</c:v>
                </c:pt>
                <c:pt idx="3">
                  <c:v>7.0000000000000007E-2</c:v>
                </c:pt>
                <c:pt idx="4">
                  <c:v>0.2</c:v>
                </c:pt>
                <c:pt idx="5">
                  <c:v>0.16</c:v>
                </c:pt>
              </c:numCache>
            </c:numRef>
          </c:val>
          <c:extLst>
            <c:ext xmlns:c16="http://schemas.microsoft.com/office/drawing/2014/chart" uri="{C3380CC4-5D6E-409C-BE32-E72D297353CC}">
              <c16:uniqueId val="{0000000C-E8CE-4AF5-9BCC-D010DBA21F9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Patient satisfaction ( grade 1-5)</a:t>
            </a:r>
          </a:p>
          <a:p>
            <a:pPr>
              <a:defRPr/>
            </a:pPr>
            <a:r>
              <a:rPr lang="en-IN"/>
              <a:t>(sample size 100)</a:t>
            </a:r>
          </a:p>
        </c:rich>
      </c:tx>
      <c:layout>
        <c:manualLayout>
          <c:xMode val="edge"/>
          <c:yMode val="edge"/>
          <c:x val="0.14387510936132983"/>
          <c:y val="4.1666666666666664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tint val="94000"/>
                    <a:satMod val="100000"/>
                    <a:lumMod val="108000"/>
                  </a:schemeClr>
                </a:gs>
                <a:gs pos="50000">
                  <a:schemeClr val="accent1">
                    <a:tint val="98000"/>
                    <a:shade val="100000"/>
                    <a:satMod val="100000"/>
                    <a:lumMod val="100000"/>
                  </a:schemeClr>
                </a:gs>
                <a:gs pos="100000">
                  <a:schemeClr val="accent1">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8B1A-4E5F-897B-74D1A4F0C6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Sheet5!$E$10:$J$10</c:f>
              <c:strCache>
                <c:ptCount val="6"/>
                <c:pt idx="0">
                  <c:v>grade 1</c:v>
                </c:pt>
                <c:pt idx="1">
                  <c:v>grade 2</c:v>
                </c:pt>
                <c:pt idx="2">
                  <c:v>grade 3</c:v>
                </c:pt>
                <c:pt idx="3">
                  <c:v>grade 4</c:v>
                </c:pt>
                <c:pt idx="4">
                  <c:v>grade 5</c:v>
                </c:pt>
                <c:pt idx="5">
                  <c:v>Total</c:v>
                </c:pt>
              </c:strCache>
            </c:strRef>
          </c:cat>
          <c:val>
            <c:numRef>
              <c:f>Sheet5!#REF!</c:f>
              <c:numCache>
                <c:formatCode>General</c:formatCode>
                <c:ptCount val="1"/>
                <c:pt idx="0">
                  <c:v>1</c:v>
                </c:pt>
              </c:numCache>
            </c:numRef>
          </c:val>
          <c:extLst>
            <c:ext xmlns:c16="http://schemas.microsoft.com/office/drawing/2014/chart" uri="{C3380CC4-5D6E-409C-BE32-E72D297353CC}">
              <c16:uniqueId val="{00000001-8B1A-4E5F-897B-74D1A4F0C6F1}"/>
            </c:ext>
          </c:extLst>
        </c:ser>
        <c:ser>
          <c:idx val="1"/>
          <c:order val="1"/>
          <c:spPr>
            <a:gradFill rotWithShape="1">
              <a:gsLst>
                <a:gs pos="0">
                  <a:schemeClr val="accent3">
                    <a:tint val="94000"/>
                    <a:satMod val="100000"/>
                    <a:lumMod val="108000"/>
                  </a:schemeClr>
                </a:gs>
                <a:gs pos="50000">
                  <a:schemeClr val="accent3">
                    <a:tint val="98000"/>
                    <a:shade val="100000"/>
                    <a:satMod val="100000"/>
                    <a:lumMod val="100000"/>
                  </a:schemeClr>
                </a:gs>
                <a:gs pos="100000">
                  <a:schemeClr val="accent3">
                    <a:shade val="72000"/>
                    <a:satMod val="120000"/>
                    <a:lumMod val="100000"/>
                  </a:schemeClr>
                </a:gs>
              </a:gsLst>
              <a:lin ang="5400000" scaled="0"/>
            </a:gradFill>
            <a:ln>
              <a:noFill/>
            </a:ln>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Sheet5!$E$10:$J$10</c:f>
              <c:strCache>
                <c:ptCount val="6"/>
                <c:pt idx="0">
                  <c:v>grade 1</c:v>
                </c:pt>
                <c:pt idx="1">
                  <c:v>grade 2</c:v>
                </c:pt>
                <c:pt idx="2">
                  <c:v>grade 3</c:v>
                </c:pt>
                <c:pt idx="3">
                  <c:v>grade 4</c:v>
                </c:pt>
                <c:pt idx="4">
                  <c:v>grade 5</c:v>
                </c:pt>
                <c:pt idx="5">
                  <c:v>Total</c:v>
                </c:pt>
              </c:strCache>
            </c:strRef>
          </c:cat>
          <c:val>
            <c:numRef>
              <c:f>Sheet5!$E$11:$J$11</c:f>
              <c:numCache>
                <c:formatCode>General</c:formatCode>
                <c:ptCount val="6"/>
                <c:pt idx="0">
                  <c:v>0</c:v>
                </c:pt>
                <c:pt idx="1">
                  <c:v>0</c:v>
                </c:pt>
                <c:pt idx="2">
                  <c:v>4</c:v>
                </c:pt>
                <c:pt idx="3">
                  <c:v>55</c:v>
                </c:pt>
                <c:pt idx="4">
                  <c:v>41</c:v>
                </c:pt>
                <c:pt idx="5">
                  <c:v>100</c:v>
                </c:pt>
              </c:numCache>
            </c:numRef>
          </c:val>
          <c:extLst>
            <c:ext xmlns:c16="http://schemas.microsoft.com/office/drawing/2014/chart" uri="{C3380CC4-5D6E-409C-BE32-E72D297353CC}">
              <c16:uniqueId val="{00000002-8B1A-4E5F-897B-74D1A4F0C6F1}"/>
            </c:ext>
          </c:extLst>
        </c:ser>
        <c:dLbls>
          <c:dLblPos val="inEnd"/>
          <c:showLegendKey val="0"/>
          <c:showVal val="1"/>
          <c:showCatName val="0"/>
          <c:showSerName val="0"/>
          <c:showPercent val="0"/>
          <c:showBubbleSize val="0"/>
        </c:dLbls>
        <c:gapWidth val="100"/>
        <c:overlap val="-24"/>
        <c:axId val="308312008"/>
        <c:axId val="305189440"/>
      </c:barChart>
      <c:catAx>
        <c:axId val="3083120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05189440"/>
        <c:crosses val="autoZero"/>
        <c:auto val="1"/>
        <c:lblAlgn val="ctr"/>
        <c:lblOffset val="100"/>
        <c:noMultiLvlLbl val="0"/>
      </c:catAx>
      <c:valAx>
        <c:axId val="3051894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308312008"/>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6/20/2022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6/20/2022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6/20/2022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chart" Target="../charts/chart4.xml" /><Relationship Id="rId2" Type="http://schemas.openxmlformats.org/officeDocument/2006/relationships/chart" Target="../charts/chart3.xml" /><Relationship Id="rId1" Type="http://schemas.openxmlformats.org/officeDocument/2006/relationships/slideLayout" Target="../slideLayouts/slideLayout7.xml" /><Relationship Id="rId4" Type="http://schemas.openxmlformats.org/officeDocument/2006/relationships/image" Target="../media/image4.jpeg" /></Relationships>
</file>

<file path=ppt/slides/_rels/slide1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chart" Target="../charts/chart5.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chart" Target="../charts/chart6.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4.jpeg" /><Relationship Id="rId1" Type="http://schemas.openxmlformats.org/officeDocument/2006/relationships/slideLayout" Target="../slideLayouts/slideLayout7.xml" /><Relationship Id="rId4" Type="http://schemas.openxmlformats.org/officeDocument/2006/relationships/image" Target="../media/image8.jpeg" /></Relationships>
</file>

<file path=ppt/slides/_rels/slide2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4.jpeg" /><Relationship Id="rId1" Type="http://schemas.openxmlformats.org/officeDocument/2006/relationships/slideLayout" Target="../slideLayouts/slideLayout7.xml" /><Relationship Id="rId5" Type="http://schemas.openxmlformats.org/officeDocument/2006/relationships/image" Target="../media/image11.jpeg" /><Relationship Id="rId4" Type="http://schemas.openxmlformats.org/officeDocument/2006/relationships/image" Target="../media/image10.jpeg" /></Relationships>
</file>

<file path=ppt/slides/_rels/slide22.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chart" Target="../charts/chart1.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chart" Target="../charts/chart2.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1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1429555" y="1854558"/>
            <a:ext cx="9749307" cy="4031873"/>
          </a:xfrm>
          <a:prstGeom prst="rect">
            <a:avLst/>
          </a:prstGeom>
          <a:noFill/>
        </p:spPr>
        <p:txBody>
          <a:bodyPr wrap="square" rtlCol="0">
            <a:spAutoFit/>
          </a:bodyPr>
          <a:lstStyle/>
          <a:p>
            <a:pPr algn="ctr"/>
            <a:r>
              <a:rPr lang="en-IN" sz="2400" b="1" dirty="0">
                <a:latin typeface="Times New Roman" panose="02020603050405020304" pitchFamily="18" charset="0"/>
                <a:cs typeface="Times New Roman" panose="02020603050405020304" pitchFamily="18" charset="0"/>
              </a:rPr>
              <a:t>TIME MOTION STUDY ON THE PROCESS OF DISCHARGE </a:t>
            </a:r>
            <a:endParaRPr lang="en-IN" sz="2400" dirty="0">
              <a:latin typeface="Times New Roman" panose="02020603050405020304" pitchFamily="18" charset="0"/>
              <a:cs typeface="Times New Roman" panose="02020603050405020304" pitchFamily="18" charset="0"/>
            </a:endParaRPr>
          </a:p>
          <a:p>
            <a:pPr algn="ctr"/>
            <a:r>
              <a:rPr lang="en-IN" sz="2000" b="1" dirty="0">
                <a:latin typeface="Times New Roman" panose="02020603050405020304" pitchFamily="18" charset="0"/>
                <a:cs typeface="Times New Roman" panose="02020603050405020304" pitchFamily="18" charset="0"/>
              </a:rPr>
              <a:t>And analyse the gaps in delay of discharge process and patient satisfaction in discharge process in hospital</a:t>
            </a:r>
          </a:p>
          <a:p>
            <a:pPr algn="ctr"/>
            <a:endParaRPr lang="en-IN" sz="2400" b="1" dirty="0">
              <a:latin typeface="Times New Roman" panose="02020603050405020304" pitchFamily="18" charset="0"/>
              <a:cs typeface="Times New Roman" panose="02020603050405020304" pitchFamily="18" charset="0"/>
            </a:endParaRPr>
          </a:p>
          <a:p>
            <a:pPr algn="ctr"/>
            <a:endParaRPr lang="en-IN" sz="2400" b="1" dirty="0">
              <a:latin typeface="Times New Roman" panose="02020603050405020304" pitchFamily="18" charset="0"/>
              <a:cs typeface="Times New Roman" panose="02020603050405020304" pitchFamily="18" charset="0"/>
            </a:endParaRPr>
          </a:p>
          <a:p>
            <a:pPr algn="ctr"/>
            <a:r>
              <a:rPr lang="en-IN" sz="2400" b="1" dirty="0">
                <a:latin typeface="Times New Roman" panose="02020603050405020304" pitchFamily="18" charset="0"/>
                <a:cs typeface="Times New Roman" panose="02020603050405020304" pitchFamily="18" charset="0"/>
              </a:rPr>
              <a:t>ZYNOVA SHALBY MULTISPECIALITY HOSPITAL</a:t>
            </a:r>
          </a:p>
          <a:p>
            <a:pPr algn="ctr"/>
            <a:endParaRPr lang="en-IN" sz="2400" b="1" dirty="0">
              <a:latin typeface="Times New Roman" panose="02020603050405020304" pitchFamily="18" charset="0"/>
              <a:cs typeface="Times New Roman" panose="02020603050405020304" pitchFamily="18" charset="0"/>
            </a:endParaRPr>
          </a:p>
          <a:p>
            <a:pPr algn="ctr"/>
            <a:endParaRPr lang="en-IN" sz="2400" b="1" dirty="0">
              <a:latin typeface="Times New Roman" panose="02020603050405020304" pitchFamily="18" charset="0"/>
              <a:cs typeface="Times New Roman" panose="02020603050405020304" pitchFamily="18" charset="0"/>
            </a:endParaRPr>
          </a:p>
          <a:p>
            <a:pPr algn="ctr"/>
            <a:r>
              <a:rPr lang="en-IN" sz="2400" b="1" dirty="0">
                <a:latin typeface="Times New Roman" panose="02020603050405020304" pitchFamily="18" charset="0"/>
                <a:cs typeface="Times New Roman" panose="02020603050405020304" pitchFamily="18" charset="0"/>
              </a:rPr>
              <a:t>Mrs </a:t>
            </a:r>
            <a:r>
              <a:rPr lang="en-IN" sz="2400" b="1" dirty="0" err="1">
                <a:latin typeface="Times New Roman" panose="02020603050405020304" pitchFamily="18" charset="0"/>
                <a:cs typeface="Times New Roman" panose="02020603050405020304" pitchFamily="18" charset="0"/>
              </a:rPr>
              <a:t>Divya</a:t>
            </a:r>
            <a:r>
              <a:rPr lang="en-IN" sz="2400" b="1" dirty="0">
                <a:latin typeface="Times New Roman" panose="02020603050405020304" pitchFamily="18" charset="0"/>
                <a:cs typeface="Times New Roman" panose="02020603050405020304" pitchFamily="18" charset="0"/>
              </a:rPr>
              <a:t> Agrawal</a:t>
            </a:r>
          </a:p>
          <a:p>
            <a:pPr algn="ctr"/>
            <a:r>
              <a:rPr lang="en-IN" sz="2400" b="1" dirty="0">
                <a:latin typeface="Times New Roman" panose="02020603050405020304" pitchFamily="18" charset="0"/>
                <a:cs typeface="Times New Roman" panose="02020603050405020304" pitchFamily="18" charset="0"/>
              </a:rPr>
              <a:t>IIHMR Delhi</a:t>
            </a:r>
            <a:endParaRPr lang="en-IN" sz="2400" dirty="0">
              <a:latin typeface="Times New Roman" panose="02020603050405020304" pitchFamily="18" charset="0"/>
              <a:cs typeface="Times New Roman" panose="02020603050405020304" pitchFamily="18" charset="0"/>
            </a:endParaRPr>
          </a:p>
          <a:p>
            <a:pPr algn="ctr"/>
            <a:endParaRPr lang="en-IN" sz="2400" dirty="0">
              <a:latin typeface="Times New Roman" panose="02020603050405020304" pitchFamily="18" charset="0"/>
              <a:cs typeface="Times New Roman" panose="02020603050405020304" pitchFamily="18" charset="0"/>
            </a:endParaRPr>
          </a:p>
        </p:txBody>
      </p:sp>
      <p:pic>
        <p:nvPicPr>
          <p:cNvPr id="1026" name="Picture 2" descr="Image result for iihmr delhi logo">
            <a:extLst>
              <a:ext uri="{FF2B5EF4-FFF2-40B4-BE49-F238E27FC236}">
                <a16:creationId xmlns:a16="http://schemas.microsoft.com/office/drawing/2014/main" id="{A5C21419-4033-4487-9746-A2A904483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5" y="0"/>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507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5400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917042938"/>
              </p:ext>
            </p:extLst>
          </p:nvPr>
        </p:nvGraphicFramePr>
        <p:xfrm>
          <a:off x="101927" y="3429000"/>
          <a:ext cx="5190510" cy="3337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extLst>
              <p:ext uri="{D42A27DB-BD31-4B8C-83A1-F6EECF244321}">
                <p14:modId xmlns:p14="http://schemas.microsoft.com/office/powerpoint/2010/main" val="2335324606"/>
              </p:ext>
            </p:extLst>
          </p:nvPr>
        </p:nvGraphicFramePr>
        <p:xfrm>
          <a:off x="6541362" y="3429000"/>
          <a:ext cx="5190511" cy="333739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25778" y="3137189"/>
            <a:ext cx="2488182" cy="369332"/>
          </a:xfrm>
          <a:prstGeom prst="rect">
            <a:avLst/>
          </a:prstGeom>
        </p:spPr>
        <p:txBody>
          <a:bodyPr wrap="none">
            <a:spAutoFit/>
          </a:bodyPr>
          <a:lstStyle/>
          <a:p>
            <a:r>
              <a:rPr lang="en-IN" dirty="0"/>
              <a:t>Fig: 3 (sample size=100)</a:t>
            </a:r>
          </a:p>
        </p:txBody>
      </p:sp>
      <p:sp>
        <p:nvSpPr>
          <p:cNvPr id="6" name="Rectangle 5"/>
          <p:cNvSpPr/>
          <p:nvPr/>
        </p:nvSpPr>
        <p:spPr>
          <a:xfrm>
            <a:off x="7705144" y="3030043"/>
            <a:ext cx="2488182" cy="369332"/>
          </a:xfrm>
          <a:prstGeom prst="rect">
            <a:avLst/>
          </a:prstGeom>
        </p:spPr>
        <p:txBody>
          <a:bodyPr wrap="none">
            <a:spAutoFit/>
          </a:bodyPr>
          <a:lstStyle/>
          <a:p>
            <a:r>
              <a:rPr lang="en-IN" dirty="0"/>
              <a:t>Fig: 4 (sample size=100)</a:t>
            </a:r>
          </a:p>
        </p:txBody>
      </p:sp>
      <p:sp>
        <p:nvSpPr>
          <p:cNvPr id="9" name="TextBox 8"/>
          <p:cNvSpPr txBox="1"/>
          <p:nvPr/>
        </p:nvSpPr>
        <p:spPr>
          <a:xfrm>
            <a:off x="263471" y="879472"/>
            <a:ext cx="4867421" cy="2964914"/>
          </a:xfrm>
          <a:prstGeom prst="rect">
            <a:avLst/>
          </a:prstGeom>
          <a:noFill/>
        </p:spPr>
        <p:txBody>
          <a:bodyPr wrap="square" rtlCol="0">
            <a:spAutoFit/>
          </a:bodyPr>
          <a:lstStyle/>
          <a:p>
            <a:pPr lvl="0">
              <a:lnSpc>
                <a:spcPct val="150000"/>
              </a:lnSpc>
              <a:spcAft>
                <a:spcPts val="0"/>
              </a:spcAft>
            </a:pPr>
            <a:r>
              <a:rPr lang="en-IN" b="1" dirty="0">
                <a:latin typeface="Times New Roman" panose="02020603050405020304" pitchFamily="18" charset="0"/>
                <a:ea typeface="Calibri" panose="020F0502020204030204" pitchFamily="34" charset="0"/>
                <a:cs typeface="Times New Roman" panose="02020603050405020304" pitchFamily="18" charset="0"/>
              </a:rPr>
              <a:t>3) Time required for patient discharge till the billing process (self payers)</a:t>
            </a:r>
          </a:p>
          <a:p>
            <a:pPr lvl="0">
              <a:lnSpc>
                <a:spcPct val="150000"/>
              </a:lnSpc>
              <a:spcAft>
                <a:spcPts val="0"/>
              </a:spcAft>
            </a:pPr>
            <a:r>
              <a:rPr lang="en-IN" dirty="0">
                <a:latin typeface="Times New Roman" panose="02020603050405020304" pitchFamily="18" charset="0"/>
                <a:ea typeface="Calibri" panose="020F0502020204030204" pitchFamily="34" charset="0"/>
                <a:cs typeface="Times New Roman" panose="02020603050405020304" pitchFamily="18" charset="0"/>
              </a:rPr>
              <a:t>47% patient were discharged at 1-2 hour</a:t>
            </a:r>
          </a:p>
          <a:p>
            <a:pPr lvl="0">
              <a:lnSpc>
                <a:spcPct val="150000"/>
              </a:lnSpc>
              <a:spcAft>
                <a:spcPts val="0"/>
              </a:spcAft>
            </a:pPr>
            <a:r>
              <a:rPr lang="en-IN" dirty="0">
                <a:latin typeface="Times New Roman" panose="02020603050405020304" pitchFamily="18" charset="0"/>
                <a:ea typeface="Calibri" panose="020F0502020204030204" pitchFamily="34" charset="0"/>
                <a:cs typeface="Times New Roman" panose="02020603050405020304" pitchFamily="18" charset="0"/>
              </a:rPr>
              <a:t>38% patient discharge at 2-4 hour </a:t>
            </a:r>
          </a:p>
          <a:p>
            <a:pPr lvl="0">
              <a:lnSpc>
                <a:spcPct val="150000"/>
              </a:lnSpc>
              <a:spcAft>
                <a:spcPts val="0"/>
              </a:spcAft>
            </a:pPr>
            <a:r>
              <a:rPr lang="en-IN" dirty="0">
                <a:latin typeface="Times New Roman" panose="02020603050405020304" pitchFamily="18" charset="0"/>
                <a:ea typeface="Calibri" panose="020F0502020204030204" pitchFamily="34" charset="0"/>
                <a:cs typeface="Times New Roman" panose="02020603050405020304" pitchFamily="18" charset="0"/>
              </a:rPr>
              <a:t>15% patient discharge at more than 4 hours</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10" name="TextBox 9"/>
          <p:cNvSpPr txBox="1"/>
          <p:nvPr/>
        </p:nvSpPr>
        <p:spPr>
          <a:xfrm>
            <a:off x="6010857" y="879472"/>
            <a:ext cx="5862840" cy="2964914"/>
          </a:xfrm>
          <a:prstGeom prst="rect">
            <a:avLst/>
          </a:prstGeom>
          <a:noFill/>
        </p:spPr>
        <p:txBody>
          <a:bodyPr wrap="square" rtlCol="0">
            <a:spAutoFit/>
          </a:bodyPr>
          <a:lstStyle/>
          <a:p>
            <a:pPr lvl="0">
              <a:lnSpc>
                <a:spcPct val="150000"/>
              </a:lnSpc>
              <a:spcAft>
                <a:spcPts val="0"/>
              </a:spcAft>
            </a:pPr>
            <a:r>
              <a:rPr lang="en-IN" b="1" dirty="0">
                <a:latin typeface="Times New Roman" panose="02020603050405020304" pitchFamily="18" charset="0"/>
                <a:ea typeface="Calibri" panose="020F0502020204030204" pitchFamily="34" charset="0"/>
                <a:cs typeface="Times New Roman" panose="02020603050405020304" pitchFamily="18" charset="0"/>
              </a:rPr>
              <a:t>4) Time required for patient discharge till the billing process (sponsored payer)</a:t>
            </a:r>
          </a:p>
          <a:p>
            <a:pPr lvl="0">
              <a:lnSpc>
                <a:spcPct val="150000"/>
              </a:lnSpc>
              <a:spcAft>
                <a:spcPts val="0"/>
              </a:spcAft>
            </a:pPr>
            <a:r>
              <a:rPr lang="en-IN" dirty="0">
                <a:latin typeface="Times New Roman" panose="02020603050405020304" pitchFamily="18" charset="0"/>
                <a:ea typeface="Calibri" panose="020F0502020204030204" pitchFamily="34" charset="0"/>
                <a:cs typeface="Times New Roman" panose="02020603050405020304" pitchFamily="18" charset="0"/>
              </a:rPr>
              <a:t>26.82% patient were discharged at 1-2 hour</a:t>
            </a:r>
          </a:p>
          <a:p>
            <a:pPr lvl="0">
              <a:lnSpc>
                <a:spcPct val="150000"/>
              </a:lnSpc>
              <a:spcAft>
                <a:spcPts val="0"/>
              </a:spcAft>
            </a:pPr>
            <a:r>
              <a:rPr lang="en-IN" dirty="0">
                <a:latin typeface="Times New Roman" panose="02020603050405020304" pitchFamily="18" charset="0"/>
                <a:ea typeface="Calibri" panose="020F0502020204030204" pitchFamily="34" charset="0"/>
                <a:cs typeface="Times New Roman" panose="02020603050405020304" pitchFamily="18" charset="0"/>
              </a:rPr>
              <a:t>53.65% patient discharge at 2-4 hour </a:t>
            </a:r>
          </a:p>
          <a:p>
            <a:pPr lvl="0">
              <a:lnSpc>
                <a:spcPct val="150000"/>
              </a:lnSpc>
              <a:spcAft>
                <a:spcPts val="0"/>
              </a:spcAft>
            </a:pPr>
            <a:r>
              <a:rPr lang="en-IN" dirty="0">
                <a:latin typeface="Times New Roman" panose="02020603050405020304" pitchFamily="18" charset="0"/>
                <a:ea typeface="Calibri" panose="020F0502020204030204" pitchFamily="34" charset="0"/>
                <a:cs typeface="Times New Roman" panose="02020603050405020304" pitchFamily="18" charset="0"/>
              </a:rPr>
              <a:t>19.15% patient discharge at more than 4 hours</a:t>
            </a:r>
            <a:endParaRPr lang="en-IN"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 </a:t>
            </a:r>
            <a:endParaRPr lang="en-IN"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pic>
        <p:nvPicPr>
          <p:cNvPr id="10244" name="Picture 4" descr="Image result for iihmr delhi logo">
            <a:extLst>
              <a:ext uri="{FF2B5EF4-FFF2-40B4-BE49-F238E27FC236}">
                <a16:creationId xmlns:a16="http://schemas.microsoft.com/office/drawing/2014/main" id="{446AA60C-D7AB-4812-A41D-972F67B20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50" y="19771"/>
            <a:ext cx="1244168" cy="107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406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051913931"/>
              </p:ext>
            </p:extLst>
          </p:nvPr>
        </p:nvGraphicFramePr>
        <p:xfrm>
          <a:off x="4885384" y="1394598"/>
          <a:ext cx="7014693" cy="48774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08338" y="1442434"/>
            <a:ext cx="3915177" cy="2923877"/>
          </a:xfrm>
          <a:prstGeom prst="rect">
            <a:avLst/>
          </a:prstGeom>
          <a:noFill/>
        </p:spPr>
        <p:txBody>
          <a:bodyPr wrap="square" rtlCol="0">
            <a:spAutoFit/>
          </a:bodyPr>
          <a:lstStyle/>
          <a:p>
            <a:r>
              <a:rPr lang="en-IN" sz="2000" b="1" dirty="0">
                <a:latin typeface="Times New Roman" panose="02020603050405020304" pitchFamily="18" charset="0"/>
                <a:cs typeface="Times New Roman" panose="02020603050405020304" pitchFamily="18" charset="0"/>
              </a:rPr>
              <a:t>The reasons for delay in discharge is due </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Delay in billing department by 34%</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Delay in pharmacy department by 12%</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Delay in TPA Auditing by 21%</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Delay in nursing department by 6%</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Delay in payment done by the patient relatives by 12%</a:t>
            </a:r>
          </a:p>
          <a:p>
            <a:pPr marL="285750" indent="-285750">
              <a:buFont typeface="Arial" panose="020B0604020202020204" pitchFamily="34" charset="0"/>
              <a:buChar char="•"/>
            </a:pPr>
            <a:r>
              <a:rPr lang="en-IN" dirty="0">
                <a:latin typeface="Times New Roman" panose="02020603050405020304" pitchFamily="18" charset="0"/>
                <a:cs typeface="Times New Roman" panose="02020603050405020304" pitchFamily="18" charset="0"/>
              </a:rPr>
              <a:t>On time discharge by 15% </a:t>
            </a:r>
          </a:p>
        </p:txBody>
      </p:sp>
      <p:sp>
        <p:nvSpPr>
          <p:cNvPr id="4" name="Rectangle 3"/>
          <p:cNvSpPr/>
          <p:nvPr/>
        </p:nvSpPr>
        <p:spPr>
          <a:xfrm>
            <a:off x="5070850" y="6373900"/>
            <a:ext cx="2488182" cy="369332"/>
          </a:xfrm>
          <a:prstGeom prst="rect">
            <a:avLst/>
          </a:prstGeom>
        </p:spPr>
        <p:txBody>
          <a:bodyPr wrap="none">
            <a:spAutoFit/>
          </a:bodyPr>
          <a:lstStyle/>
          <a:p>
            <a:r>
              <a:rPr lang="en-IN" dirty="0"/>
              <a:t>Fig: 5 (sample size=100)</a:t>
            </a:r>
          </a:p>
        </p:txBody>
      </p:sp>
      <p:pic>
        <p:nvPicPr>
          <p:cNvPr id="11266" name="Picture 2" descr="Image result for iihmr delhi logo">
            <a:extLst>
              <a:ext uri="{FF2B5EF4-FFF2-40B4-BE49-F238E27FC236}">
                <a16:creationId xmlns:a16="http://schemas.microsoft.com/office/drawing/2014/main" id="{33746EC5-8DD6-4A8A-B8DD-4E1C5A485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9" y="0"/>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45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865742795"/>
              </p:ext>
            </p:extLst>
          </p:nvPr>
        </p:nvGraphicFramePr>
        <p:xfrm>
          <a:off x="1932878" y="2448929"/>
          <a:ext cx="5553002" cy="3813688"/>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533532" y="6367748"/>
            <a:ext cx="2488182" cy="369332"/>
          </a:xfrm>
          <a:prstGeom prst="rect">
            <a:avLst/>
          </a:prstGeom>
        </p:spPr>
        <p:txBody>
          <a:bodyPr wrap="none">
            <a:spAutoFit/>
          </a:bodyPr>
          <a:lstStyle/>
          <a:p>
            <a:r>
              <a:rPr lang="en-IN" dirty="0"/>
              <a:t>Fig: 6 (sample size=100)</a:t>
            </a:r>
          </a:p>
        </p:txBody>
      </p:sp>
      <p:sp>
        <p:nvSpPr>
          <p:cNvPr id="4" name="TextBox 3"/>
          <p:cNvSpPr txBox="1"/>
          <p:nvPr/>
        </p:nvSpPr>
        <p:spPr>
          <a:xfrm>
            <a:off x="1776265" y="1217823"/>
            <a:ext cx="8718233" cy="1231106"/>
          </a:xfrm>
          <a:prstGeom prst="rect">
            <a:avLst/>
          </a:prstGeom>
          <a:noFill/>
        </p:spPr>
        <p:txBody>
          <a:bodyPr wrap="square" rtlCol="0">
            <a:spAutoFit/>
          </a:bodyPr>
          <a:lstStyle/>
          <a:p>
            <a:r>
              <a:rPr lang="en-IN" sz="2000" b="1" dirty="0">
                <a:latin typeface="Times New Roman" panose="02020603050405020304" pitchFamily="18" charset="0"/>
                <a:cs typeface="Times New Roman" panose="02020603050405020304" pitchFamily="18" charset="0"/>
              </a:rPr>
              <a:t>Patient satisfaction on discharge process on the basis of grade 1-5</a:t>
            </a:r>
          </a:p>
          <a:p>
            <a:r>
              <a:rPr lang="en-IN" dirty="0">
                <a:latin typeface="Times New Roman" panose="02020603050405020304" pitchFamily="18" charset="0"/>
                <a:cs typeface="Times New Roman" panose="02020603050405020304" pitchFamily="18" charset="0"/>
              </a:rPr>
              <a:t>41 out of 100 sample of patient had given the feedback of the discharge as 5 grade while 53 mentioned as grade 4 and 4 mentioned as grade 3</a:t>
            </a:r>
          </a:p>
          <a:p>
            <a:endParaRPr lang="en-IN" dirty="0">
              <a:latin typeface="Times New Roman" panose="02020603050405020304" pitchFamily="18" charset="0"/>
              <a:cs typeface="Times New Roman" panose="02020603050405020304" pitchFamily="18" charset="0"/>
            </a:endParaRPr>
          </a:p>
        </p:txBody>
      </p:sp>
      <p:pic>
        <p:nvPicPr>
          <p:cNvPr id="12290" name="Picture 2" descr="Image result for iihmr delhi logo">
            <a:extLst>
              <a:ext uri="{FF2B5EF4-FFF2-40B4-BE49-F238E27FC236}">
                <a16:creationId xmlns:a16="http://schemas.microsoft.com/office/drawing/2014/main" id="{056F4843-DB70-43D9-8715-7FBDA89B3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39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3010486" y="239150"/>
            <a:ext cx="6386732" cy="8581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3" name="Rounded Rectangle 2"/>
          <p:cNvSpPr/>
          <p:nvPr/>
        </p:nvSpPr>
        <p:spPr>
          <a:xfrm>
            <a:off x="3277772" y="379828"/>
            <a:ext cx="5922499" cy="5767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3200" dirty="0">
                <a:latin typeface="Algerian" panose="04020705040A02060702" pitchFamily="82" charset="0"/>
              </a:rPr>
              <a:t>DISCUSSION </a:t>
            </a:r>
          </a:p>
        </p:txBody>
      </p:sp>
      <p:sp>
        <p:nvSpPr>
          <p:cNvPr id="4" name="TextBox 3"/>
          <p:cNvSpPr txBox="1"/>
          <p:nvPr/>
        </p:nvSpPr>
        <p:spPr>
          <a:xfrm>
            <a:off x="928467" y="1434905"/>
            <a:ext cx="10803987" cy="5632311"/>
          </a:xfrm>
          <a:prstGeom prst="rect">
            <a:avLst/>
          </a:prstGeom>
          <a:noFill/>
        </p:spPr>
        <p:txBody>
          <a:bodyPr wrap="square" rtlCol="0">
            <a:spAutoFit/>
          </a:bodyPr>
          <a:lstStyle/>
          <a:p>
            <a:pPr marL="285750" lvl="0" indent="-285750">
              <a:buFont typeface="Arial" panose="020B0604020202020204" pitchFamily="34" charset="0"/>
              <a:buChar char="•"/>
            </a:pPr>
            <a:r>
              <a:rPr lang="en-IN" dirty="0"/>
              <a:t> Patients were scheduled for TKR (total knee replacement), but the billing package was not defined.</a:t>
            </a:r>
          </a:p>
          <a:p>
            <a:pPr marL="285750" lvl="0" indent="-285750">
              <a:buFont typeface="Arial" panose="020B0604020202020204" pitchFamily="34" charset="0"/>
              <a:buChar char="•"/>
            </a:pPr>
            <a:r>
              <a:rPr lang="en-IN" dirty="0"/>
              <a:t>Photocopies of the report took time.</a:t>
            </a:r>
          </a:p>
          <a:p>
            <a:pPr marL="285750" lvl="0" indent="-285750">
              <a:buFont typeface="Arial" panose="020B0604020202020204" pitchFamily="34" charset="0"/>
              <a:buChar char="•"/>
            </a:pPr>
            <a:r>
              <a:rPr lang="en-IN" dirty="0"/>
              <a:t>Consultant’s timing is not defined </a:t>
            </a:r>
          </a:p>
          <a:p>
            <a:pPr marL="285750" lvl="0" indent="-285750">
              <a:buFont typeface="Arial" panose="020B0604020202020204" pitchFamily="34" charset="0"/>
              <a:buChar char="•"/>
            </a:pPr>
            <a:r>
              <a:rPr lang="en-IN" dirty="0"/>
              <a:t>Patient usually becomes restless on seeing the final bill, which leads to their unwelcomed queries resulting in a delay in the discharge process</a:t>
            </a:r>
          </a:p>
          <a:p>
            <a:pPr marL="285750" lvl="0" indent="-285750">
              <a:buFont typeface="Arial" panose="020B0604020202020204" pitchFamily="34" charset="0"/>
              <a:buChar char="•"/>
            </a:pPr>
            <a:r>
              <a:rPr lang="en-IN" dirty="0"/>
              <a:t>Delay in discharge due to  lack of coordination between the department</a:t>
            </a:r>
          </a:p>
          <a:p>
            <a:pPr marL="285750" lvl="0" indent="-285750">
              <a:buFont typeface="Arial" panose="020B0604020202020204" pitchFamily="34" charset="0"/>
              <a:buChar char="•"/>
            </a:pPr>
            <a:r>
              <a:rPr lang="en-IN" dirty="0"/>
              <a:t>On discharge of a surgery patient, there is a delay from the pharmacy department, and implant charges are pending due to new codes.</a:t>
            </a:r>
          </a:p>
          <a:p>
            <a:pPr marL="285750" lvl="0" indent="-285750">
              <a:buFont typeface="Arial" panose="020B0604020202020204" pitchFamily="34" charset="0"/>
              <a:buChar char="•"/>
            </a:pPr>
            <a:r>
              <a:rPr lang="en-IN" dirty="0"/>
              <a:t>In case of a system error (server goes down) there is no backup plan to lead the discharge process</a:t>
            </a:r>
          </a:p>
          <a:p>
            <a:pPr marL="285750" lvl="0" indent="-285750">
              <a:buFont typeface="Arial" panose="020B0604020202020204" pitchFamily="34" charset="0"/>
              <a:buChar char="•"/>
            </a:pPr>
            <a:r>
              <a:rPr lang="en-IN" dirty="0"/>
              <a:t>Lack of manpower in the billing department for auditing </a:t>
            </a:r>
          </a:p>
          <a:p>
            <a:pPr marL="285750" lvl="0" indent="-285750">
              <a:buFont typeface="Arial" panose="020B0604020202020204" pitchFamily="34" charset="0"/>
              <a:buChar char="•"/>
            </a:pPr>
            <a:r>
              <a:rPr lang="en-IN" dirty="0"/>
              <a:t>While doing online payment by the bystanders of the patient, the bill is not passed till the payment is seen in the account by the accountant.</a:t>
            </a:r>
          </a:p>
          <a:p>
            <a:pPr marL="285750" lvl="0" indent="-285750">
              <a:buFont typeface="Arial" panose="020B0604020202020204" pitchFamily="34" charset="0"/>
              <a:buChar char="•"/>
            </a:pPr>
            <a:r>
              <a:rPr lang="en-IN" dirty="0"/>
              <a:t>Another major concern is late Discharge Summary preparation, which entails numerous steps.</a:t>
            </a:r>
          </a:p>
          <a:p>
            <a:pPr marL="285750" lvl="0" indent="-285750">
              <a:buFont typeface="Arial" panose="020B0604020202020204" pitchFamily="34" charset="0"/>
              <a:buChar char="•"/>
            </a:pPr>
            <a:r>
              <a:rPr lang="en-IN" dirty="0"/>
              <a:t>Sometimes Discharge Summary is prepared late.</a:t>
            </a:r>
          </a:p>
          <a:p>
            <a:pPr marL="285750" lvl="0" indent="-285750">
              <a:buFont typeface="Arial" panose="020B0604020202020204" pitchFamily="34" charset="0"/>
              <a:buChar char="•"/>
            </a:pPr>
            <a:r>
              <a:rPr lang="en-IN" dirty="0"/>
              <a:t>Sometimes the staff tries to accumulate two or three discharges at the same time, causing a delay in completing notes of all and then sending down the files.</a:t>
            </a:r>
          </a:p>
          <a:p>
            <a:pPr marL="285750" lvl="0" indent="-285750">
              <a:buFont typeface="Arial" panose="020B0604020202020204" pitchFamily="34" charset="0"/>
              <a:buChar char="•"/>
            </a:pPr>
            <a:r>
              <a:rPr lang="en-IN" dirty="0"/>
              <a:t>Sometimes everything is ready, but the patient cannot be served because the nursing staff is overburdened and the file is sent to the finance desk late.</a:t>
            </a:r>
          </a:p>
          <a:p>
            <a:pPr marL="285750" lvl="0" indent="-285750">
              <a:buFont typeface="Arial" panose="020B0604020202020204" pitchFamily="34" charset="0"/>
              <a:buChar char="•"/>
            </a:pPr>
            <a:r>
              <a:rPr lang="en-IN" dirty="0"/>
              <a:t>Lack of computer in floor to prepare the discharge summary</a:t>
            </a:r>
          </a:p>
          <a:p>
            <a:r>
              <a:rPr lang="en-IN" dirty="0"/>
              <a:t> </a:t>
            </a:r>
          </a:p>
        </p:txBody>
      </p:sp>
      <p:pic>
        <p:nvPicPr>
          <p:cNvPr id="13314" name="Picture 2" descr="Image result for iihmr delhi logo">
            <a:extLst>
              <a:ext uri="{FF2B5EF4-FFF2-40B4-BE49-F238E27FC236}">
                <a16:creationId xmlns:a16="http://schemas.microsoft.com/office/drawing/2014/main" id="{4217AB50-D3D7-4F5C-A39F-F8A431666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17" y="58614"/>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437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2968282" y="196947"/>
            <a:ext cx="5824025" cy="77372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3" name="Rounded Rectangle 2"/>
          <p:cNvSpPr/>
          <p:nvPr/>
        </p:nvSpPr>
        <p:spPr>
          <a:xfrm>
            <a:off x="3221502" y="309490"/>
            <a:ext cx="5401993" cy="520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4" name="TextBox 3"/>
          <p:cNvSpPr txBox="1"/>
          <p:nvPr/>
        </p:nvSpPr>
        <p:spPr>
          <a:xfrm>
            <a:off x="3355143" y="309490"/>
            <a:ext cx="5050302" cy="584775"/>
          </a:xfrm>
          <a:prstGeom prst="rect">
            <a:avLst/>
          </a:prstGeom>
          <a:noFill/>
        </p:spPr>
        <p:txBody>
          <a:bodyPr wrap="square" rtlCol="0">
            <a:spAutoFit/>
          </a:bodyPr>
          <a:lstStyle/>
          <a:p>
            <a:pPr algn="ctr"/>
            <a:r>
              <a:rPr lang="en-IN" sz="3200" dirty="0">
                <a:latin typeface="Algerian" panose="04020705040A02060702" pitchFamily="82" charset="0"/>
              </a:rPr>
              <a:t>CONCLUSION</a:t>
            </a:r>
          </a:p>
        </p:txBody>
      </p:sp>
      <p:sp>
        <p:nvSpPr>
          <p:cNvPr id="6" name="TextBox 5"/>
          <p:cNvSpPr txBox="1"/>
          <p:nvPr/>
        </p:nvSpPr>
        <p:spPr>
          <a:xfrm>
            <a:off x="1041009" y="1476895"/>
            <a:ext cx="10410092" cy="4401205"/>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Patient dissatisfaction is also influenced by the length of the discharge process.</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It was discovered that the time required for billing clearance was a contributing factor to the most total time taken in the discharge process, it was also discovered that the number of planned discharges was less</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It was noted that the discharge summary was prepared following the doctor's confirmation of discharge</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According to the patient feedback form, patient satisfaction in the discharge process was rated as good</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 delayed Discharge process leads to unnecessary bed occupancy, thus affecting both, the existing patients to be discharged and the new admissions in the hospital.</a:t>
            </a:r>
          </a:p>
          <a:p>
            <a:endParaRPr lang="en-IN" sz="2000" dirty="0">
              <a:latin typeface="Times New Roman" panose="02020603050405020304" pitchFamily="18" charset="0"/>
              <a:cs typeface="Times New Roman" panose="02020603050405020304" pitchFamily="18" charset="0"/>
            </a:endParaRPr>
          </a:p>
          <a:p>
            <a:br>
              <a:rPr lang="en-IN" sz="2000" dirty="0">
                <a:latin typeface="Times New Roman" panose="02020603050405020304" pitchFamily="18" charset="0"/>
                <a:cs typeface="Times New Roman" panose="02020603050405020304" pitchFamily="18" charset="0"/>
              </a:rPr>
            </a:br>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sz="2000" dirty="0">
              <a:latin typeface="Times New Roman" panose="02020603050405020304" pitchFamily="18" charset="0"/>
              <a:cs typeface="Times New Roman" panose="02020603050405020304" pitchFamily="18" charset="0"/>
            </a:endParaRPr>
          </a:p>
        </p:txBody>
      </p:sp>
      <p:pic>
        <p:nvPicPr>
          <p:cNvPr id="14338" name="Picture 2" descr="Image result for iihmr delhi logo">
            <a:extLst>
              <a:ext uri="{FF2B5EF4-FFF2-40B4-BE49-F238E27FC236}">
                <a16:creationId xmlns:a16="http://schemas.microsoft.com/office/drawing/2014/main" id="{84BA0CDE-4BD5-4F82-9F73-1351CA3BA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32" y="132364"/>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12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3137095" y="281354"/>
            <a:ext cx="6035040" cy="75965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3" name="Rounded Rectangle 2"/>
          <p:cNvSpPr/>
          <p:nvPr/>
        </p:nvSpPr>
        <p:spPr>
          <a:xfrm>
            <a:off x="3319975" y="407963"/>
            <a:ext cx="5669280" cy="5205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4" name="TextBox 3"/>
          <p:cNvSpPr txBox="1"/>
          <p:nvPr/>
        </p:nvSpPr>
        <p:spPr>
          <a:xfrm>
            <a:off x="3840480" y="375827"/>
            <a:ext cx="4628270" cy="584775"/>
          </a:xfrm>
          <a:prstGeom prst="rect">
            <a:avLst/>
          </a:prstGeom>
          <a:noFill/>
        </p:spPr>
        <p:txBody>
          <a:bodyPr wrap="square" rtlCol="0">
            <a:spAutoFit/>
          </a:bodyPr>
          <a:lstStyle/>
          <a:p>
            <a:pPr algn="ctr"/>
            <a:r>
              <a:rPr lang="en-IN" sz="3200" dirty="0">
                <a:latin typeface="Algerian" panose="04020705040A02060702" pitchFamily="82" charset="0"/>
              </a:rPr>
              <a:t>REFERENCE</a:t>
            </a:r>
          </a:p>
        </p:txBody>
      </p:sp>
      <p:sp>
        <p:nvSpPr>
          <p:cNvPr id="5" name="Rectangle 4"/>
          <p:cNvSpPr/>
          <p:nvPr/>
        </p:nvSpPr>
        <p:spPr>
          <a:xfrm>
            <a:off x="1669367" y="1575895"/>
            <a:ext cx="9908344" cy="4524315"/>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Kulkarni M, </a:t>
            </a:r>
            <a:r>
              <a:rPr lang="en-IN" dirty="0" err="1">
                <a:latin typeface="Times New Roman" panose="02020603050405020304" pitchFamily="18" charset="0"/>
                <a:ea typeface="Calibri" panose="020F0502020204030204" pitchFamily="34" charset="0"/>
                <a:cs typeface="Times New Roman" panose="02020603050405020304" pitchFamily="18" charset="0"/>
              </a:rPr>
              <a:t>Pandit</a:t>
            </a:r>
            <a:r>
              <a:rPr lang="en-IN" dirty="0">
                <a:latin typeface="Times New Roman" panose="02020603050405020304" pitchFamily="18" charset="0"/>
                <a:ea typeface="Calibri" panose="020F0502020204030204" pitchFamily="34" charset="0"/>
                <a:cs typeface="Times New Roman" panose="02020603050405020304" pitchFamily="18" charset="0"/>
              </a:rPr>
              <a:t> AP, Singh P. Identifying discharge process factors causing an increased length of stay. J Nat </a:t>
            </a:r>
            <a:r>
              <a:rPr lang="en-IN" dirty="0" err="1">
                <a:latin typeface="Times New Roman" panose="02020603050405020304" pitchFamily="18" charset="0"/>
                <a:ea typeface="Calibri" panose="020F0502020204030204" pitchFamily="34" charset="0"/>
                <a:cs typeface="Times New Roman" panose="02020603050405020304" pitchFamily="18" charset="0"/>
              </a:rPr>
              <a:t>Accred</a:t>
            </a:r>
            <a:r>
              <a:rPr lang="en-IN" dirty="0">
                <a:latin typeface="Times New Roman" panose="02020603050405020304" pitchFamily="18" charset="0"/>
                <a:ea typeface="Calibri" panose="020F0502020204030204" pitchFamily="34" charset="0"/>
                <a:cs typeface="Times New Roman" panose="02020603050405020304" pitchFamily="18" charset="0"/>
              </a:rPr>
              <a:t> Board </a:t>
            </a:r>
            <a:r>
              <a:rPr lang="en-IN" dirty="0" err="1">
                <a:latin typeface="Times New Roman" panose="02020603050405020304" pitchFamily="18" charset="0"/>
                <a:ea typeface="Calibri" panose="020F0502020204030204" pitchFamily="34" charset="0"/>
                <a:cs typeface="Times New Roman" panose="02020603050405020304" pitchFamily="18" charset="0"/>
              </a:rPr>
              <a:t>Hosp</a:t>
            </a:r>
            <a:r>
              <a:rPr lang="en-IN" dirty="0">
                <a:latin typeface="Times New Roman" panose="02020603050405020304" pitchFamily="18" charset="0"/>
                <a:ea typeface="Calibri" panose="020F0502020204030204" pitchFamily="34" charset="0"/>
                <a:cs typeface="Times New Roman" panose="02020603050405020304" pitchFamily="18" charset="0"/>
              </a:rPr>
              <a:t> Healthcare Providers 2016.</a:t>
            </a:r>
          </a:p>
          <a:p>
            <a:pPr lvl="0">
              <a:lnSpc>
                <a:spcPct val="150000"/>
              </a:lnSpc>
              <a:spcAft>
                <a:spcPts val="0"/>
              </a:spcAft>
            </a:pP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IN" dirty="0" err="1">
                <a:latin typeface="Times New Roman" panose="02020603050405020304" pitchFamily="18" charset="0"/>
                <a:ea typeface="Calibri" panose="020F0502020204030204" pitchFamily="34" charset="0"/>
                <a:cs typeface="Times New Roman" panose="02020603050405020304" pitchFamily="18" charset="0"/>
              </a:rPr>
              <a:t>Shobitha</a:t>
            </a:r>
            <a:r>
              <a:rPr lang="en-IN" dirty="0">
                <a:latin typeface="Times New Roman" panose="02020603050405020304" pitchFamily="18" charset="0"/>
                <a:ea typeface="Calibri" panose="020F0502020204030204" pitchFamily="34" charset="0"/>
                <a:cs typeface="Times New Roman" panose="02020603050405020304" pitchFamily="18" charset="0"/>
              </a:rPr>
              <a:t> Sunil, </a:t>
            </a:r>
            <a:r>
              <a:rPr lang="en-IN" dirty="0" err="1">
                <a:latin typeface="Times New Roman" panose="02020603050405020304" pitchFamily="18" charset="0"/>
                <a:ea typeface="Calibri" panose="020F0502020204030204" pitchFamily="34" charset="0"/>
                <a:cs typeface="Times New Roman" panose="02020603050405020304" pitchFamily="18" charset="0"/>
              </a:rPr>
              <a:t>SaralaK.S</a:t>
            </a:r>
            <a:r>
              <a:rPr lang="en-IN" dirty="0">
                <a:latin typeface="Times New Roman" panose="02020603050405020304" pitchFamily="18" charset="0"/>
                <a:ea typeface="Calibri" panose="020F0502020204030204" pitchFamily="34" charset="0"/>
                <a:cs typeface="Times New Roman" panose="02020603050405020304" pitchFamily="18" charset="0"/>
              </a:rPr>
              <a:t>., G </a:t>
            </a:r>
            <a:r>
              <a:rPr lang="en-IN" dirty="0" err="1">
                <a:latin typeface="Times New Roman" panose="02020603050405020304" pitchFamily="18" charset="0"/>
                <a:ea typeface="Calibri" panose="020F0502020204030204" pitchFamily="34" charset="0"/>
                <a:cs typeface="Times New Roman" panose="02020603050405020304" pitchFamily="18" charset="0"/>
              </a:rPr>
              <a:t>Shilpa</a:t>
            </a:r>
            <a:r>
              <a:rPr lang="en-IN" dirty="0">
                <a:latin typeface="Times New Roman" panose="02020603050405020304" pitchFamily="18" charset="0"/>
                <a:ea typeface="Calibri" panose="020F0502020204030204" pitchFamily="34" charset="0"/>
                <a:cs typeface="Times New Roman" panose="02020603050405020304" pitchFamily="18" charset="0"/>
              </a:rPr>
              <a:t>. Analysis of time taken for the discharge process in a selected tertiary care hospital.</a:t>
            </a:r>
          </a:p>
          <a:p>
            <a:pPr lvl="0">
              <a:lnSpc>
                <a:spcPct val="150000"/>
              </a:lnSpc>
              <a:spcAft>
                <a:spcPts val="0"/>
              </a:spcAft>
            </a:pP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IN" dirty="0" err="1">
                <a:latin typeface="Times New Roman" panose="02020603050405020304" pitchFamily="18" charset="0"/>
                <a:ea typeface="Calibri" panose="020F0502020204030204" pitchFamily="34" charset="0"/>
                <a:cs typeface="Times New Roman" panose="02020603050405020304" pitchFamily="18" charset="0"/>
              </a:rPr>
              <a:t>Mukotekwa</a:t>
            </a:r>
            <a:r>
              <a:rPr lang="en-IN" dirty="0">
                <a:latin typeface="Times New Roman" panose="02020603050405020304" pitchFamily="18" charset="0"/>
                <a:ea typeface="Calibri" panose="020F0502020204030204" pitchFamily="34" charset="0"/>
                <a:cs typeface="Times New Roman" panose="02020603050405020304" pitchFamily="18" charset="0"/>
              </a:rPr>
              <a:t>, C., Carson, E., “Improving the Discharge Planning Process: A Systems Study”, Journal of Research in Nursing, Vol.12, Issue 6, 2007.</a:t>
            </a:r>
          </a:p>
          <a:p>
            <a:pPr marL="342900" lvl="0" indent="-342900">
              <a:lnSpc>
                <a:spcPct val="150000"/>
              </a:lnSpc>
              <a:spcAft>
                <a:spcPts val="0"/>
              </a:spcAft>
              <a:buFont typeface="Symbol" panose="05050102010706020507" pitchFamily="18" charset="2"/>
              <a:buChar char=""/>
            </a:pP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Swapnil </a:t>
            </a:r>
            <a:r>
              <a:rPr lang="en-IN" dirty="0" err="1">
                <a:latin typeface="Times New Roman" panose="02020603050405020304" pitchFamily="18" charset="0"/>
                <a:ea typeface="Calibri" panose="020F0502020204030204" pitchFamily="34" charset="0"/>
                <a:cs typeface="Times New Roman" panose="02020603050405020304" pitchFamily="18" charset="0"/>
              </a:rPr>
              <a:t>Tak</a:t>
            </a: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IN" dirty="0" err="1">
                <a:latin typeface="Times New Roman" panose="02020603050405020304" pitchFamily="18" charset="0"/>
                <a:ea typeface="Calibri" panose="020F0502020204030204" pitchFamily="34" charset="0"/>
                <a:cs typeface="Times New Roman" panose="02020603050405020304" pitchFamily="18" charset="0"/>
              </a:rPr>
              <a:t>Sheetal</a:t>
            </a:r>
            <a:r>
              <a:rPr lang="en-IN" dirty="0">
                <a:latin typeface="Times New Roman" panose="02020603050405020304" pitchFamily="18" charset="0"/>
                <a:ea typeface="Calibri" panose="020F0502020204030204" pitchFamily="34" charset="0"/>
                <a:cs typeface="Times New Roman" panose="02020603050405020304" pitchFamily="18" charset="0"/>
              </a:rPr>
              <a:t> Kulkarni, Rahul More. A comparative time motion study of all types of patient discharges in a hospital</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362" name="Picture 2" descr="Image result for iihmr delhi logo">
            <a:extLst>
              <a:ext uri="{FF2B5EF4-FFF2-40B4-BE49-F238E27FC236}">
                <a16:creationId xmlns:a16="http://schemas.microsoft.com/office/drawing/2014/main" id="{1D15F406-063D-440F-9FB5-3D2B3CE3E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67" y="148190"/>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168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1899138" y="196948"/>
            <a:ext cx="8426548" cy="68931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 name="Rounded Rectangle 3"/>
          <p:cNvSpPr/>
          <p:nvPr/>
        </p:nvSpPr>
        <p:spPr>
          <a:xfrm>
            <a:off x="2067951" y="295422"/>
            <a:ext cx="8018584" cy="4783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5" name="TextBox 4"/>
          <p:cNvSpPr txBox="1"/>
          <p:nvPr/>
        </p:nvSpPr>
        <p:spPr>
          <a:xfrm>
            <a:off x="2820572" y="312058"/>
            <a:ext cx="7624690" cy="461665"/>
          </a:xfrm>
          <a:prstGeom prst="rect">
            <a:avLst/>
          </a:prstGeom>
          <a:noFill/>
        </p:spPr>
        <p:txBody>
          <a:bodyPr wrap="square" rtlCol="0">
            <a:spAutoFit/>
          </a:bodyPr>
          <a:lstStyle/>
          <a:p>
            <a:r>
              <a:rPr lang="en-IN" sz="2400" b="1" dirty="0">
                <a:latin typeface="Algerian" panose="04020705040A02060702" pitchFamily="82" charset="0"/>
              </a:rPr>
              <a:t>FINAL POSTER OF INTERNSHIP PRESENTATION</a:t>
            </a:r>
          </a:p>
        </p:txBody>
      </p:sp>
      <p:pic>
        <p:nvPicPr>
          <p:cNvPr id="16386" name="Picture 2" descr="Image result for iihmr delhi logo">
            <a:extLst>
              <a:ext uri="{FF2B5EF4-FFF2-40B4-BE49-F238E27FC236}">
                <a16:creationId xmlns:a16="http://schemas.microsoft.com/office/drawing/2014/main" id="{2A216F92-7424-4BB1-BBBF-2D2613F41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9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279" y="1317674"/>
            <a:ext cx="10058400" cy="533878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00637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8295" y="1969478"/>
            <a:ext cx="9228407" cy="1384995"/>
          </a:xfrm>
          <a:prstGeom prst="rect">
            <a:avLst/>
          </a:prstGeom>
          <a:noFill/>
        </p:spPr>
        <p:txBody>
          <a:bodyPr wrap="square" rtlCol="0">
            <a:spAutoFit/>
          </a:bodyPr>
          <a:lstStyle/>
          <a:p>
            <a:pPr algn="ctr"/>
            <a:r>
              <a:rPr lang="en-IN" sz="6000" b="1" dirty="0">
                <a:latin typeface="Algerian" panose="04020705040A02060702" pitchFamily="82" charset="0"/>
              </a:rPr>
              <a:t>THANK YOU</a:t>
            </a:r>
          </a:p>
          <a:p>
            <a:pPr algn="ctr"/>
            <a:r>
              <a:rPr lang="en-IN" sz="2400" dirty="0">
                <a:latin typeface="Algerian" panose="04020705040A02060702" pitchFamily="82" charset="0"/>
              </a:rPr>
              <a:t>Any questions </a:t>
            </a:r>
          </a:p>
        </p:txBody>
      </p:sp>
      <p:pic>
        <p:nvPicPr>
          <p:cNvPr id="17410" name="Picture 2" descr="Image result for iihmr delhi logo">
            <a:extLst>
              <a:ext uri="{FF2B5EF4-FFF2-40B4-BE49-F238E27FC236}">
                <a16:creationId xmlns:a16="http://schemas.microsoft.com/office/drawing/2014/main" id="{BEFC34C5-21A7-4A91-B163-76248C994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993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3784209" y="211015"/>
            <a:ext cx="5725551" cy="74558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 name="Rounded Rectangle 3"/>
          <p:cNvSpPr/>
          <p:nvPr/>
        </p:nvSpPr>
        <p:spPr>
          <a:xfrm>
            <a:off x="3995225" y="337625"/>
            <a:ext cx="5331655" cy="49236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5" name="TextBox 4"/>
          <p:cNvSpPr txBox="1"/>
          <p:nvPr/>
        </p:nvSpPr>
        <p:spPr>
          <a:xfrm>
            <a:off x="4269544" y="370079"/>
            <a:ext cx="4783016" cy="523220"/>
          </a:xfrm>
          <a:prstGeom prst="rect">
            <a:avLst/>
          </a:prstGeom>
          <a:noFill/>
        </p:spPr>
        <p:txBody>
          <a:bodyPr wrap="square" rtlCol="0">
            <a:spAutoFit/>
          </a:bodyPr>
          <a:lstStyle/>
          <a:p>
            <a:pPr algn="ctr"/>
            <a:r>
              <a:rPr lang="en-IN" sz="2800" dirty="0">
                <a:latin typeface="Algerian" panose="04020705040A02060702" pitchFamily="82" charset="0"/>
              </a:rPr>
              <a:t>INTERNSHIP EXPERIENCE </a:t>
            </a:r>
          </a:p>
        </p:txBody>
      </p:sp>
      <p:sp>
        <p:nvSpPr>
          <p:cNvPr id="6" name="Rectangle 5"/>
          <p:cNvSpPr/>
          <p:nvPr/>
        </p:nvSpPr>
        <p:spPr>
          <a:xfrm>
            <a:off x="1139831" y="1436437"/>
            <a:ext cx="9793212" cy="6324808"/>
          </a:xfrm>
          <a:prstGeom prst="rect">
            <a:avLst/>
          </a:prstGeom>
        </p:spPr>
        <p:txBody>
          <a:bodyPr wrap="square">
            <a:spAutoFit/>
          </a:bodyPr>
          <a:lstStyle/>
          <a:p>
            <a:pPr marL="285750" indent="-285750">
              <a:buFont typeface="Arial" panose="020B0604020202020204" pitchFamily="34" charset="0"/>
              <a:buChar char="•"/>
            </a:pPr>
            <a:r>
              <a:rPr lang="en-IN" dirty="0">
                <a:latin typeface="Times New Roman" panose="02020603050405020304" pitchFamily="18" charset="0"/>
                <a:ea typeface="Calibri" panose="020F0502020204030204" pitchFamily="34" charset="0"/>
                <a:cs typeface="Times New Roman" panose="02020603050405020304" pitchFamily="18" charset="0"/>
              </a:rPr>
              <a:t> </a:t>
            </a:r>
            <a:r>
              <a:rPr lang="en-US" b="1" dirty="0">
                <a:latin typeface="Times New Roman" panose="02020603050405020304" pitchFamily="18" charset="0"/>
                <a:ea typeface="Calibri" panose="020F0502020204030204" pitchFamily="34" charset="0"/>
                <a:cs typeface="Times New Roman" panose="02020603050405020304" pitchFamily="18" charset="0"/>
              </a:rPr>
              <a:t>Floor Coordinator- Administration Department: </a:t>
            </a:r>
            <a:r>
              <a:rPr lang="en-US" dirty="0">
                <a:latin typeface="Times New Roman" panose="02020603050405020304" pitchFamily="18" charset="0"/>
                <a:cs typeface="Times New Roman" panose="02020603050405020304" pitchFamily="18" charset="0"/>
              </a:rPr>
              <a:t>Discharge confirmation from RMO, Collecting patient feedback, coordinating with all departments throughout the hospital Patient grievance handling which includes Root cause analysis, informing the department responsible, ensuring whether the grievance is resolved.</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b="1" dirty="0">
                <a:latin typeface="Times New Roman" panose="02020603050405020304" pitchFamily="18" charset="0"/>
                <a:cs typeface="Times New Roman" panose="02020603050405020304" pitchFamily="18" charset="0"/>
              </a:rPr>
              <a:t>NABH-National Accreditation Board for Hospitals &amp; Healthcare Providers : </a:t>
            </a:r>
            <a:r>
              <a:rPr lang="en-IN" dirty="0">
                <a:latin typeface="Times New Roman" panose="02020603050405020304" pitchFamily="18" charset="0"/>
                <a:cs typeface="Times New Roman" panose="02020603050405020304" pitchFamily="18" charset="0"/>
              </a:rPr>
              <a:t>Data collection, applied for pre entry level of NABH, cleared the non-</a:t>
            </a:r>
            <a:r>
              <a:rPr lang="en-IN" dirty="0" err="1">
                <a:latin typeface="Times New Roman" panose="02020603050405020304" pitchFamily="18" charset="0"/>
                <a:cs typeface="Times New Roman" panose="02020603050405020304" pitchFamily="18" charset="0"/>
              </a:rPr>
              <a:t>confirmatives</a:t>
            </a:r>
            <a:r>
              <a:rPr lang="en-IN" dirty="0">
                <a:latin typeface="Times New Roman" panose="02020603050405020304" pitchFamily="18" charset="0"/>
                <a:cs typeface="Times New Roman" panose="02020603050405020304" pitchFamily="18" charset="0"/>
              </a:rPr>
              <a:t> </a:t>
            </a:r>
          </a:p>
          <a:p>
            <a:endParaRPr lang="en-IN"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Hospital Emergency Code </a:t>
            </a:r>
            <a:r>
              <a:rPr lang="en-US" dirty="0">
                <a:latin typeface="Times New Roman" panose="02020603050405020304" pitchFamily="18" charset="0"/>
                <a:cs typeface="Times New Roman" panose="02020603050405020304" pitchFamily="18" charset="0"/>
              </a:rPr>
              <a:t>The use of the color codes to designate emergencies to alert the trained specific team and respond quickly to those emergencies thereby preventing stress or panic in hospital</a:t>
            </a:r>
          </a:p>
          <a:p>
            <a:pPr lvl="0"/>
            <a:r>
              <a:rPr lang="en-US" b="1" dirty="0">
                <a:latin typeface="Times New Roman" panose="02020603050405020304" pitchFamily="18" charset="0"/>
                <a:cs typeface="Times New Roman" panose="02020603050405020304" pitchFamily="18" charset="0"/>
              </a:rPr>
              <a:t>      CODE RED – Fire and Safety Department</a:t>
            </a:r>
          </a:p>
          <a:p>
            <a:r>
              <a:rPr lang="en-US" b="1" dirty="0">
                <a:latin typeface="Times New Roman" panose="02020603050405020304" pitchFamily="18" charset="0"/>
                <a:cs typeface="Times New Roman" panose="02020603050405020304" pitchFamily="18" charset="0"/>
              </a:rPr>
              <a:t>      CODE BLUE - Clinical Department</a:t>
            </a:r>
          </a:p>
          <a:p>
            <a:endParaRPr lang="en-US" b="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OPEN AUDIT</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Medical open audit is a chart review which is used to identify what is being done correctly and what is in need of improvement</a:t>
            </a:r>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lvl="0"/>
            <a:endParaRPr lang="en-IN" dirty="0">
              <a:latin typeface="Times New Roman" panose="02020603050405020304" pitchFamily="18" charset="0"/>
              <a:cs typeface="Times New Roman" panose="02020603050405020304" pitchFamily="18" charset="0"/>
            </a:endParaRPr>
          </a:p>
          <a:p>
            <a:r>
              <a:rPr lang="en-IN" b="1"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8434" name="Picture 2" descr="Image result for iihmr delhi logo">
            <a:extLst>
              <a:ext uri="{FF2B5EF4-FFF2-40B4-BE49-F238E27FC236}">
                <a16:creationId xmlns:a16="http://schemas.microsoft.com/office/drawing/2014/main" id="{6561AD36-04F1-4440-8E12-9737D28E71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569" y="22089"/>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18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bg1">
                <a:tint val="90000"/>
                <a:lumMod val="110000"/>
              </a:schemeClr>
            </a:gs>
            <a:gs pos="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ounded Rectangle 1"/>
          <p:cNvSpPr/>
          <p:nvPr/>
        </p:nvSpPr>
        <p:spPr>
          <a:xfrm>
            <a:off x="2264899" y="309489"/>
            <a:ext cx="7751298" cy="85812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3" name="Rounded Rectangle 2"/>
          <p:cNvSpPr/>
          <p:nvPr/>
        </p:nvSpPr>
        <p:spPr>
          <a:xfrm>
            <a:off x="2546251" y="422031"/>
            <a:ext cx="7287065" cy="6330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4" name="TextBox 3"/>
          <p:cNvSpPr txBox="1"/>
          <p:nvPr/>
        </p:nvSpPr>
        <p:spPr>
          <a:xfrm>
            <a:off x="2686928" y="534571"/>
            <a:ext cx="7146387" cy="461665"/>
          </a:xfrm>
          <a:prstGeom prst="rect">
            <a:avLst/>
          </a:prstGeom>
          <a:noFill/>
        </p:spPr>
        <p:txBody>
          <a:bodyPr wrap="square" rtlCol="0">
            <a:spAutoFit/>
          </a:bodyPr>
          <a:lstStyle/>
          <a:p>
            <a:pPr algn="ctr"/>
            <a:r>
              <a:rPr lang="en-IN" sz="2400" dirty="0">
                <a:latin typeface="Algerian" panose="04020705040A02060702" pitchFamily="82" charset="0"/>
              </a:rPr>
              <a:t>SUGGESTIONS GIVEN TO ORGANIZATION</a:t>
            </a:r>
          </a:p>
        </p:txBody>
      </p:sp>
      <p:sp>
        <p:nvSpPr>
          <p:cNvPr id="5" name="Rectangle 4"/>
          <p:cNvSpPr/>
          <p:nvPr/>
        </p:nvSpPr>
        <p:spPr>
          <a:xfrm>
            <a:off x="738552" y="1280158"/>
            <a:ext cx="10902461" cy="5909310"/>
          </a:xfrm>
          <a:prstGeom prst="rect">
            <a:avLst/>
          </a:prstGeom>
        </p:spPr>
        <p:txBody>
          <a:bodyPr wrap="square">
            <a:spAutoFit/>
          </a:bodyPr>
          <a:lstStyle/>
          <a:p>
            <a:pPr marL="342900" lvl="0" indent="-342900">
              <a:lnSpc>
                <a:spcPct val="150000"/>
              </a:lnSpc>
              <a:spcAft>
                <a:spcPts val="0"/>
              </a:spcAft>
              <a:buFont typeface="Symbol" panose="05050102010706020507" pitchFamily="18"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Effective and timely discharge can only be attained by interdepartmental coordination and proper communication between all the team involved in the discharge process:  strategies to ensure continuity of care (4 C’s)</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 Communication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Coordination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Collaboration</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Wingdings" panose="05000000000000000000" pitchFamily="2"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Continual reassessment</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The discharge track sheet should involve the timing of when the patient relatives pay the bill</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The manpower in billing department should be increased so, that the final auditing will be complete in time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The training should be given to each staff about the software used</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The timely auditing on discharge process should be made </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The nurse should be aware of the expected discharge date so that she can complete her notes the night before discharge and return any remaining medications to the pharmacy.</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IN" dirty="0">
                <a:latin typeface="Times New Roman" panose="02020603050405020304" pitchFamily="18" charset="0"/>
                <a:ea typeface="Calibri" panose="020F0502020204030204" pitchFamily="34" charset="0"/>
                <a:cs typeface="Times New Roman" panose="02020603050405020304" pitchFamily="18" charset="0"/>
              </a:rPr>
              <a:t>Patient should be well informed about the time the whole discharge process will take.</a:t>
            </a:r>
            <a:endParaRPr lang="en-IN" sz="16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 </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458" name="Picture 2" descr="Image result for iihmr delhi logo">
            <a:extLst>
              <a:ext uri="{FF2B5EF4-FFF2-40B4-BE49-F238E27FC236}">
                <a16:creationId xmlns:a16="http://schemas.microsoft.com/office/drawing/2014/main" id="{116CEC3C-1A92-4776-8478-BDB0B6AAA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3" y="4688"/>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31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2445" y="360608"/>
            <a:ext cx="6001555" cy="369332"/>
          </a:xfrm>
          <a:prstGeom prst="rect">
            <a:avLst/>
          </a:prstGeom>
          <a:noFill/>
        </p:spPr>
        <p:txBody>
          <a:bodyPr wrap="square" rtlCol="0">
            <a:spAutoFit/>
          </a:bodyPr>
          <a:lstStyle/>
          <a:p>
            <a:r>
              <a:rPr lang="en-IN" dirty="0"/>
              <a:t>SCREENSHOT OF APPROVAL</a:t>
            </a:r>
          </a:p>
        </p:txBody>
      </p:sp>
      <p:pic>
        <p:nvPicPr>
          <p:cNvPr id="2050" name="Picture 2" descr="Image result for iihmr delhi logo">
            <a:extLst>
              <a:ext uri="{FF2B5EF4-FFF2-40B4-BE49-F238E27FC236}">
                <a16:creationId xmlns:a16="http://schemas.microsoft.com/office/drawing/2014/main" id="{F7AF9331-73C2-4055-A502-87D531EAF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9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289" y="0"/>
            <a:ext cx="6645499" cy="6858000"/>
          </a:xfrm>
          <a:prstGeom prst="rect">
            <a:avLst/>
          </a:prstGeom>
        </p:spPr>
      </p:pic>
    </p:spTree>
    <p:extLst>
      <p:ext uri="{BB962C8B-B14F-4D97-AF65-F5344CB8AC3E}">
        <p14:creationId xmlns:p14="http://schemas.microsoft.com/office/powerpoint/2010/main" val="3777230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869809" y="436098"/>
            <a:ext cx="6752493" cy="80185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3" name="Rounded Rectangle 2"/>
          <p:cNvSpPr/>
          <p:nvPr/>
        </p:nvSpPr>
        <p:spPr>
          <a:xfrm>
            <a:off x="3123027" y="562708"/>
            <a:ext cx="6260123" cy="5345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dirty="0">
                <a:latin typeface="Algerian" panose="04020705040A02060702" pitchFamily="82" charset="0"/>
              </a:rPr>
              <a:t>PICTORIAL JOURNEY</a:t>
            </a:r>
          </a:p>
        </p:txBody>
      </p:sp>
      <p:pic>
        <p:nvPicPr>
          <p:cNvPr id="20482" name="Picture 2" descr="Image result for iihmr delhi logo">
            <a:extLst>
              <a:ext uri="{FF2B5EF4-FFF2-40B4-BE49-F238E27FC236}">
                <a16:creationId xmlns:a16="http://schemas.microsoft.com/office/drawing/2014/main" id="{38110E1E-8FC0-47DB-9A5F-BBDA68594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423" y="0"/>
            <a:ext cx="1409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8496"/>
            <a:ext cx="4636394" cy="5209504"/>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6394" y="1906072"/>
            <a:ext cx="7188591" cy="4108039"/>
          </a:xfrm>
          <a:prstGeom prst="rect">
            <a:avLst/>
          </a:prstGeom>
          <a:ln>
            <a:noFill/>
          </a:ln>
          <a:effectLst>
            <a:softEdge rad="112500"/>
          </a:effectLst>
        </p:spPr>
      </p:pic>
    </p:spTree>
    <p:extLst>
      <p:ext uri="{BB962C8B-B14F-4D97-AF65-F5344CB8AC3E}">
        <p14:creationId xmlns:p14="http://schemas.microsoft.com/office/powerpoint/2010/main" val="896264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iihmr delhi logo">
            <a:extLst>
              <a:ext uri="{FF2B5EF4-FFF2-40B4-BE49-F238E27FC236}">
                <a16:creationId xmlns:a16="http://schemas.microsoft.com/office/drawing/2014/main" id="{5D41FF1A-83DC-440D-BE47-68472D7FC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097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0"/>
            <a:ext cx="5170868" cy="4475408"/>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0" y="4232454"/>
            <a:ext cx="5311352" cy="2854146"/>
          </a:xfrm>
          <a:prstGeom prst="rect">
            <a:avLst/>
          </a:prstGeom>
          <a:ln>
            <a:noFill/>
          </a:ln>
          <a:effectLst>
            <a:softEdge rad="1125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76400"/>
            <a:ext cx="6858000" cy="5410200"/>
          </a:xfrm>
          <a:prstGeom prst="rect">
            <a:avLst/>
          </a:prstGeom>
          <a:ln>
            <a:noFill/>
          </a:ln>
          <a:effectLst>
            <a:softEdge rad="112500"/>
          </a:effectLst>
        </p:spPr>
      </p:pic>
    </p:spTree>
    <p:extLst>
      <p:ext uri="{BB962C8B-B14F-4D97-AF65-F5344CB8AC3E}">
        <p14:creationId xmlns:p14="http://schemas.microsoft.com/office/powerpoint/2010/main" val="275670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5469" y="0"/>
            <a:ext cx="7096261" cy="6858000"/>
          </a:xfrm>
          <a:prstGeom prst="rect">
            <a:avLst/>
          </a:prstGeom>
          <a:ln>
            <a:noFill/>
          </a:ln>
          <a:effectLst>
            <a:softEdge rad="112500"/>
          </a:effectLst>
        </p:spPr>
      </p:pic>
    </p:spTree>
    <p:extLst>
      <p:ext uri="{BB962C8B-B14F-4D97-AF65-F5344CB8AC3E}">
        <p14:creationId xmlns:p14="http://schemas.microsoft.com/office/powerpoint/2010/main" val="392173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ounded Rectangle 2"/>
          <p:cNvSpPr/>
          <p:nvPr/>
        </p:nvSpPr>
        <p:spPr>
          <a:xfrm>
            <a:off x="3296991" y="377849"/>
            <a:ext cx="5422006" cy="82424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4" name="Rounded Rectangle 3"/>
          <p:cNvSpPr/>
          <p:nvPr/>
        </p:nvSpPr>
        <p:spPr>
          <a:xfrm>
            <a:off x="3567449" y="489397"/>
            <a:ext cx="4945486" cy="6181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6" name="TextBox 5"/>
          <p:cNvSpPr txBox="1"/>
          <p:nvPr/>
        </p:nvSpPr>
        <p:spPr>
          <a:xfrm>
            <a:off x="3773510" y="464524"/>
            <a:ext cx="4533363" cy="1200329"/>
          </a:xfrm>
          <a:prstGeom prst="rect">
            <a:avLst/>
          </a:prstGeom>
          <a:noFill/>
        </p:spPr>
        <p:txBody>
          <a:bodyPr wrap="square" rtlCol="0">
            <a:spAutoFit/>
          </a:bodyPr>
          <a:lstStyle/>
          <a:p>
            <a:pPr algn="ctr"/>
            <a:r>
              <a:rPr lang="en-IN" sz="3600" dirty="0">
                <a:latin typeface="Algerian" panose="04020705040A02060702" pitchFamily="82" charset="0"/>
                <a:cs typeface="Times New Roman" panose="02020603050405020304" pitchFamily="18" charset="0"/>
              </a:rPr>
              <a:t>INTRODUCTION</a:t>
            </a:r>
          </a:p>
          <a:p>
            <a:pPr algn="ctr"/>
            <a:endParaRPr lang="en-IN" sz="3600" dirty="0">
              <a:latin typeface="Algerian" panose="04020705040A02060702" pitchFamily="82" charset="0"/>
            </a:endParaRPr>
          </a:p>
        </p:txBody>
      </p:sp>
      <p:sp>
        <p:nvSpPr>
          <p:cNvPr id="7" name="TextBox 6"/>
          <p:cNvSpPr txBox="1"/>
          <p:nvPr/>
        </p:nvSpPr>
        <p:spPr>
          <a:xfrm>
            <a:off x="360608" y="1664853"/>
            <a:ext cx="11359166" cy="5016758"/>
          </a:xfrm>
          <a:prstGeom prst="rect">
            <a:avLst/>
          </a:prstGeom>
          <a:noFill/>
        </p:spPr>
        <p:txBody>
          <a:bodyPr wrap="square" rtlCol="0">
            <a:spAutoFit/>
          </a:bodyPr>
          <a:lstStyle/>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A hospital primarily provides two types of services: outpatient and inpatient. "An outpatient is one who receives ambulatory care in the hospital and does not require an overnight hospital stay." An "inpatient" one who has been admitted to a hospital to receive inpatient hospital services</a:t>
            </a:r>
          </a:p>
          <a:p>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The "Discharge Process" is one of the critical functions in a healthcare organization that must be streamlined and monitored on a regular basis.</a:t>
            </a:r>
          </a:p>
          <a:p>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Discharge planning should begin before admission in the case of elective care.</a:t>
            </a:r>
          </a:p>
          <a:p>
            <a:r>
              <a:rPr lang="en-IN" sz="2000"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As per NABH, the time taken for completion of the discharge process should not exceed 180 minutes</a:t>
            </a:r>
          </a:p>
          <a:p>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If discharge process is monitored, it reduces errors and unnecessary delays along the patient pathway.</a:t>
            </a:r>
          </a:p>
          <a:p>
            <a:endParaRPr lang="en-I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IN" sz="2000" dirty="0">
                <a:latin typeface="Times New Roman" panose="02020603050405020304" pitchFamily="18" charset="0"/>
                <a:cs typeface="Times New Roman" panose="02020603050405020304" pitchFamily="18" charset="0"/>
              </a:rPr>
              <a:t>. A smooth Discharge Process will lead to an increase in Patient Satisfaction and the quality of service delivery.</a:t>
            </a:r>
          </a:p>
          <a:p>
            <a:endParaRPr lang="en-IN" sz="2000" dirty="0">
              <a:latin typeface="Times New Roman" panose="02020603050405020304" pitchFamily="18" charset="0"/>
              <a:cs typeface="Times New Roman" panose="02020603050405020304" pitchFamily="18" charset="0"/>
            </a:endParaRPr>
          </a:p>
        </p:txBody>
      </p:sp>
      <p:pic>
        <p:nvPicPr>
          <p:cNvPr id="3074" name="Picture 2" descr="Image result for iihmr delhi logo">
            <a:extLst>
              <a:ext uri="{FF2B5EF4-FFF2-40B4-BE49-F238E27FC236}">
                <a16:creationId xmlns:a16="http://schemas.microsoft.com/office/drawing/2014/main" id="{2A663058-F8ED-414C-9851-65AF7507D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39" y="10134"/>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49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89000">
              <a:schemeClr val="bg1">
                <a:tint val="90000"/>
                <a:lumMod val="110000"/>
                <a:alpha val="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Rectangle 1"/>
          <p:cNvSpPr/>
          <p:nvPr/>
        </p:nvSpPr>
        <p:spPr>
          <a:xfrm>
            <a:off x="695458" y="360126"/>
            <a:ext cx="10715222" cy="6427401"/>
          </a:xfrm>
          <a:prstGeom prst="rect">
            <a:avLst/>
          </a:prstGeom>
        </p:spPr>
        <p:txBody>
          <a:bodyPr wrap="square">
            <a:spAutoFit/>
          </a:bodyPr>
          <a:lstStyle/>
          <a:p>
            <a:pPr algn="just">
              <a:lnSpc>
                <a:spcPct val="150000"/>
              </a:lnSpc>
              <a:spcAft>
                <a:spcPts val="800"/>
              </a:spcAft>
            </a:pPr>
            <a:r>
              <a:rPr lang="en-IN" b="1" dirty="0">
                <a:latin typeface="Times New Roman" panose="02020603050405020304" pitchFamily="18" charset="0"/>
                <a:ea typeface="Calibri" panose="020F0502020204030204" pitchFamily="34" charset="0"/>
                <a:cs typeface="Times New Roman" panose="02020603050405020304" pitchFamily="18" charset="0"/>
              </a:rPr>
              <a:t>Ideal discharge process</a:t>
            </a:r>
            <a:endParaRPr lang="en-IN"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rabicParenR"/>
            </a:pPr>
            <a:r>
              <a:rPr lang="en-IN" dirty="0">
                <a:latin typeface="Times New Roman" panose="02020603050405020304" pitchFamily="18" charset="0"/>
                <a:ea typeface="Calibri" panose="020F0502020204030204" pitchFamily="34" charset="0"/>
                <a:cs typeface="Times New Roman" panose="02020603050405020304" pitchFamily="18" charset="0"/>
              </a:rPr>
              <a:t> Discharge planning at the time of admission </a:t>
            </a:r>
          </a:p>
          <a:p>
            <a:pPr marL="342900" lvl="0" indent="-342900">
              <a:lnSpc>
                <a:spcPct val="150000"/>
              </a:lnSpc>
              <a:spcAft>
                <a:spcPts val="0"/>
              </a:spcAft>
              <a:buFont typeface="+mj-lt"/>
              <a:buAutoNum type="arabicParenR"/>
            </a:pPr>
            <a:r>
              <a:rPr lang="en-IN" dirty="0">
                <a:latin typeface="Times New Roman" panose="02020603050405020304" pitchFamily="18" charset="0"/>
                <a:ea typeface="Calibri" panose="020F0502020204030204" pitchFamily="34" charset="0"/>
                <a:cs typeface="Times New Roman" panose="02020603050405020304" pitchFamily="18" charset="0"/>
              </a:rPr>
              <a:t> Package patients (with fixed Length of Stay)</a:t>
            </a:r>
          </a:p>
          <a:p>
            <a:pPr marL="342900" lvl="0" indent="-342900">
              <a:lnSpc>
                <a:spcPct val="150000"/>
              </a:lnSpc>
              <a:spcAft>
                <a:spcPts val="0"/>
              </a:spcAft>
              <a:buFont typeface="+mj-lt"/>
              <a:buAutoNum type="arabicParenR"/>
            </a:pPr>
            <a:r>
              <a:rPr lang="en-IN" dirty="0">
                <a:latin typeface="Times New Roman" panose="02020603050405020304" pitchFamily="18" charset="0"/>
                <a:ea typeface="Calibri" panose="020F0502020204030204" pitchFamily="34" charset="0"/>
                <a:cs typeface="Times New Roman" panose="02020603050405020304" pitchFamily="18" charset="0"/>
              </a:rPr>
              <a:t> Doctors intimation one day prior to discharge</a:t>
            </a:r>
          </a:p>
          <a:p>
            <a:pPr marL="342900" lvl="0" indent="-342900">
              <a:lnSpc>
                <a:spcPct val="150000"/>
              </a:lnSpc>
              <a:spcAft>
                <a:spcPts val="0"/>
              </a:spcAft>
              <a:buFont typeface="+mj-lt"/>
              <a:buAutoNum type="arabicParenR"/>
            </a:pPr>
            <a:r>
              <a:rPr lang="en-IN" dirty="0">
                <a:latin typeface="Times New Roman" panose="02020603050405020304" pitchFamily="18" charset="0"/>
                <a:ea typeface="Calibri" panose="020F0502020204030204" pitchFamily="34" charset="0"/>
                <a:cs typeface="Times New Roman" panose="02020603050405020304" pitchFamily="18" charset="0"/>
              </a:rPr>
              <a:t> Tentative discharge after doctors round (Waiting for investigation/examination) </a:t>
            </a:r>
          </a:p>
          <a:p>
            <a:pPr marL="342900" lvl="0" indent="-342900">
              <a:lnSpc>
                <a:spcPct val="150000"/>
              </a:lnSpc>
              <a:spcAft>
                <a:spcPts val="0"/>
              </a:spcAft>
              <a:buFont typeface="+mj-lt"/>
              <a:buAutoNum type="arabicParenR"/>
            </a:pPr>
            <a:r>
              <a:rPr lang="en-IN" dirty="0">
                <a:latin typeface="Times New Roman" panose="02020603050405020304" pitchFamily="18" charset="0"/>
                <a:ea typeface="Calibri" panose="020F0502020204030204" pitchFamily="34" charset="0"/>
                <a:cs typeface="Times New Roman" panose="02020603050405020304" pitchFamily="18" charset="0"/>
              </a:rPr>
              <a:t>The following activities to be completed sequentially – </a:t>
            </a:r>
          </a:p>
          <a:p>
            <a:pPr marL="742950" lvl="1" indent="-285750">
              <a:lnSpc>
                <a:spcPct val="150000"/>
              </a:lnSpc>
              <a:spcAft>
                <a:spcPts val="0"/>
              </a:spcAft>
              <a:buFont typeface="Calibri" panose="020F0502020204030204" pitchFamily="34" charset="0"/>
              <a:buChar char="•"/>
            </a:pPr>
            <a:r>
              <a:rPr lang="en-IN" dirty="0">
                <a:latin typeface="Times New Roman" panose="02020603050405020304" pitchFamily="18" charset="0"/>
                <a:ea typeface="Calibri" panose="020F0502020204030204" pitchFamily="34" charset="0"/>
                <a:cs typeface="Times New Roman" panose="02020603050405020304" pitchFamily="18" charset="0"/>
              </a:rPr>
              <a:t>Discharge Intimation (Date &amp; Time)</a:t>
            </a:r>
          </a:p>
          <a:p>
            <a:pPr marL="742950" lvl="1" indent="-285750">
              <a:lnSpc>
                <a:spcPct val="150000"/>
              </a:lnSpc>
              <a:spcAft>
                <a:spcPts val="0"/>
              </a:spcAft>
              <a:buFont typeface="Calibri" panose="020F0502020204030204" pitchFamily="34" charset="0"/>
              <a:buChar char="•"/>
            </a:pPr>
            <a:r>
              <a:rPr lang="en-IN" dirty="0">
                <a:latin typeface="Times New Roman" panose="02020603050405020304" pitchFamily="18" charset="0"/>
                <a:ea typeface="Calibri" panose="020F0502020204030204" pitchFamily="34" charset="0"/>
                <a:cs typeface="Times New Roman" panose="02020603050405020304" pitchFamily="18" charset="0"/>
              </a:rPr>
              <a:t>Actual discharge (Date &amp; Time)</a:t>
            </a:r>
          </a:p>
          <a:p>
            <a:pPr marL="742950" lvl="1" indent="-285750">
              <a:lnSpc>
                <a:spcPct val="150000"/>
              </a:lnSpc>
              <a:spcAft>
                <a:spcPts val="0"/>
              </a:spcAft>
              <a:buFont typeface="Calibri" panose="020F0502020204030204" pitchFamily="34" charset="0"/>
              <a:buChar char="•"/>
            </a:pPr>
            <a:r>
              <a:rPr lang="en-IN" dirty="0">
                <a:latin typeface="Times New Roman" panose="02020603050405020304" pitchFamily="18" charset="0"/>
                <a:ea typeface="Calibri" panose="020F0502020204030204" pitchFamily="34" charset="0"/>
                <a:cs typeface="Times New Roman" panose="02020603050405020304" pitchFamily="18" charset="0"/>
              </a:rPr>
              <a:t>Discharge summary Ready (Time) </a:t>
            </a:r>
          </a:p>
          <a:p>
            <a:pPr marL="742950" lvl="1" indent="-285750">
              <a:lnSpc>
                <a:spcPct val="150000"/>
              </a:lnSpc>
              <a:spcAft>
                <a:spcPts val="0"/>
              </a:spcAft>
              <a:buFont typeface="Calibri" panose="020F0502020204030204" pitchFamily="34" charset="0"/>
              <a:buChar char="•"/>
            </a:pPr>
            <a:r>
              <a:rPr lang="en-IN" dirty="0">
                <a:latin typeface="Times New Roman" panose="02020603050405020304" pitchFamily="18" charset="0"/>
                <a:ea typeface="Calibri" panose="020F0502020204030204" pitchFamily="34" charset="0"/>
                <a:cs typeface="Times New Roman" panose="02020603050405020304" pitchFamily="18" charset="0"/>
              </a:rPr>
              <a:t>Nursing Clearance (Time)</a:t>
            </a:r>
          </a:p>
          <a:p>
            <a:pPr marL="742950" lvl="1" indent="-285750">
              <a:lnSpc>
                <a:spcPct val="150000"/>
              </a:lnSpc>
              <a:spcAft>
                <a:spcPts val="0"/>
              </a:spcAft>
              <a:buFont typeface="Calibri" panose="020F0502020204030204" pitchFamily="34" charset="0"/>
              <a:buChar char="•"/>
            </a:pPr>
            <a:r>
              <a:rPr lang="en-IN" dirty="0">
                <a:latin typeface="Times New Roman" panose="02020603050405020304" pitchFamily="18" charset="0"/>
                <a:ea typeface="Calibri" panose="020F0502020204030204" pitchFamily="34" charset="0"/>
                <a:cs typeface="Times New Roman" panose="02020603050405020304" pitchFamily="18" charset="0"/>
              </a:rPr>
              <a:t>Pharmacy Return (Time) </a:t>
            </a:r>
          </a:p>
          <a:p>
            <a:pPr marL="742950" lvl="1" indent="-285750">
              <a:lnSpc>
                <a:spcPct val="150000"/>
              </a:lnSpc>
              <a:spcAft>
                <a:spcPts val="0"/>
              </a:spcAft>
              <a:buFont typeface="Calibri" panose="020F0502020204030204" pitchFamily="34" charset="0"/>
              <a:buChar char="•"/>
            </a:pPr>
            <a:r>
              <a:rPr lang="en-IN" dirty="0">
                <a:latin typeface="Times New Roman" panose="02020603050405020304" pitchFamily="18" charset="0"/>
                <a:ea typeface="Calibri" panose="020F0502020204030204" pitchFamily="34" charset="0"/>
                <a:cs typeface="Times New Roman" panose="02020603050405020304" pitchFamily="18" charset="0"/>
              </a:rPr>
              <a:t>Bill ready (Time)</a:t>
            </a:r>
          </a:p>
          <a:p>
            <a:pPr marL="742950" lvl="1" indent="-285750">
              <a:lnSpc>
                <a:spcPct val="150000"/>
              </a:lnSpc>
              <a:spcAft>
                <a:spcPts val="0"/>
              </a:spcAft>
              <a:buFont typeface="Calibri" panose="020F0502020204030204" pitchFamily="34" charset="0"/>
              <a:buChar char="•"/>
            </a:pPr>
            <a:r>
              <a:rPr lang="en-IN" dirty="0">
                <a:latin typeface="Times New Roman" panose="02020603050405020304" pitchFamily="18" charset="0"/>
                <a:ea typeface="Calibri" panose="020F0502020204030204" pitchFamily="34" charset="0"/>
                <a:cs typeface="Times New Roman" panose="02020603050405020304" pitchFamily="18" charset="0"/>
              </a:rPr>
              <a:t>Bill settlement (Time)</a:t>
            </a:r>
          </a:p>
          <a:p>
            <a:pPr marL="742950" lvl="1" indent="-285750">
              <a:lnSpc>
                <a:spcPct val="150000"/>
              </a:lnSpc>
              <a:spcAft>
                <a:spcPts val="0"/>
              </a:spcAft>
              <a:buFont typeface="Calibri" panose="020F0502020204030204" pitchFamily="34" charset="0"/>
              <a:buChar char="•"/>
            </a:pPr>
            <a:r>
              <a:rPr lang="en-IN" dirty="0">
                <a:latin typeface="Times New Roman" panose="02020603050405020304" pitchFamily="18" charset="0"/>
                <a:ea typeface="Calibri" panose="020F0502020204030204" pitchFamily="34" charset="0"/>
                <a:cs typeface="Times New Roman" panose="02020603050405020304" pitchFamily="18" charset="0"/>
              </a:rPr>
              <a:t>Room vacation (Time) </a:t>
            </a:r>
          </a:p>
          <a:p>
            <a:pPr marL="457200">
              <a:lnSpc>
                <a:spcPct val="150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 </a:t>
            </a:r>
            <a:endParaRPr lang="en-IN"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2" descr="Image result for iihmr delhi logo">
            <a:extLst>
              <a:ext uri="{FF2B5EF4-FFF2-40B4-BE49-F238E27FC236}">
                <a16:creationId xmlns:a16="http://schemas.microsoft.com/office/drawing/2014/main" id="{614B5699-022F-4BF7-805F-3AFC3D13A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5830" y="0"/>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23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2859111" y="425003"/>
            <a:ext cx="6606862" cy="99167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dirty="0"/>
          </a:p>
        </p:txBody>
      </p:sp>
      <p:sp>
        <p:nvSpPr>
          <p:cNvPr id="3" name="Rounded Rectangle 2"/>
          <p:cNvSpPr/>
          <p:nvPr/>
        </p:nvSpPr>
        <p:spPr>
          <a:xfrm>
            <a:off x="3181081" y="553791"/>
            <a:ext cx="6065949" cy="73409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4" name="TextBox 3"/>
          <p:cNvSpPr txBox="1"/>
          <p:nvPr/>
        </p:nvSpPr>
        <p:spPr>
          <a:xfrm>
            <a:off x="3342069" y="628451"/>
            <a:ext cx="5640946" cy="584775"/>
          </a:xfrm>
          <a:prstGeom prst="rect">
            <a:avLst/>
          </a:prstGeom>
          <a:noFill/>
        </p:spPr>
        <p:txBody>
          <a:bodyPr wrap="square" rtlCol="0">
            <a:spAutoFit/>
          </a:bodyPr>
          <a:lstStyle/>
          <a:p>
            <a:pPr algn="ctr"/>
            <a:r>
              <a:rPr lang="en-IN" sz="3200" dirty="0">
                <a:latin typeface="Algerian" panose="04020705040A02060702" pitchFamily="82" charset="0"/>
              </a:rPr>
              <a:t>OBJECTIVES</a:t>
            </a:r>
          </a:p>
        </p:txBody>
      </p:sp>
      <p:sp>
        <p:nvSpPr>
          <p:cNvPr id="5" name="TextBox 4"/>
          <p:cNvSpPr txBox="1"/>
          <p:nvPr/>
        </p:nvSpPr>
        <p:spPr>
          <a:xfrm>
            <a:off x="656823" y="1854558"/>
            <a:ext cx="11294771" cy="4093428"/>
          </a:xfrm>
          <a:prstGeom prst="rect">
            <a:avLst/>
          </a:prstGeom>
          <a:noFill/>
        </p:spPr>
        <p:txBody>
          <a:bodyPr wrap="square" rtlCol="0">
            <a:spAutoFit/>
          </a:bodyPr>
          <a:lstStyle/>
          <a:p>
            <a:pPr marL="285750" lvl="0" indent="-285750">
              <a:buFont typeface="Wingdings" panose="05000000000000000000" pitchFamily="2" charset="2"/>
              <a:buChar char="q"/>
            </a:pPr>
            <a:r>
              <a:rPr lang="en-IN" sz="2000" b="1" dirty="0">
                <a:latin typeface="Times New Roman" panose="02020603050405020304" pitchFamily="18" charset="0"/>
                <a:cs typeface="Times New Roman" panose="02020603050405020304" pitchFamily="18" charset="0"/>
              </a:rPr>
              <a:t>General Objective :</a:t>
            </a:r>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To study the time motion of the discharge process and to identify gaps in the delay of the discharge process in the hospital.</a:t>
            </a:r>
          </a:p>
          <a:p>
            <a:endParaRPr lang="en-IN" sz="20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q"/>
            </a:pPr>
            <a:r>
              <a:rPr lang="en-IN" sz="2000" b="1" dirty="0">
                <a:latin typeface="Times New Roman" panose="02020603050405020304" pitchFamily="18" charset="0"/>
                <a:cs typeface="Times New Roman" panose="02020603050405020304" pitchFamily="18" charset="0"/>
              </a:rPr>
              <a:t>Specific Objective :</a:t>
            </a:r>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1. To track many criteria that correlate to the delay in the discharge of patients from the ward.</a:t>
            </a:r>
          </a:p>
          <a:p>
            <a:r>
              <a:rPr lang="en-IN" sz="2000" dirty="0">
                <a:latin typeface="Times New Roman" panose="02020603050405020304" pitchFamily="18" charset="0"/>
                <a:cs typeface="Times New Roman" panose="02020603050405020304" pitchFamily="18" charset="0"/>
              </a:rPr>
              <a:t>2. Determine the root reason of the procedure delay.</a:t>
            </a:r>
          </a:p>
          <a:p>
            <a:r>
              <a:rPr lang="en-IN" sz="2000" dirty="0">
                <a:latin typeface="Times New Roman" panose="02020603050405020304" pitchFamily="18" charset="0"/>
                <a:cs typeface="Times New Roman" panose="02020603050405020304" pitchFamily="18" charset="0"/>
              </a:rPr>
              <a:t>3. Analyse patient satisfaction with the process using a feedback form</a:t>
            </a:r>
          </a:p>
          <a:p>
            <a:endParaRPr lang="en-IN" sz="20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q"/>
            </a:pPr>
            <a:r>
              <a:rPr lang="en-IN" sz="2000" b="1" dirty="0">
                <a:latin typeface="Times New Roman" panose="02020603050405020304" pitchFamily="18" charset="0"/>
                <a:cs typeface="Times New Roman" panose="02020603050405020304" pitchFamily="18" charset="0"/>
              </a:rPr>
              <a:t>Purpose of the study :</a:t>
            </a:r>
            <a:endParaRPr lang="en-IN" sz="2000" dirty="0">
              <a:latin typeface="Times New Roman" panose="02020603050405020304" pitchFamily="18" charset="0"/>
              <a:cs typeface="Times New Roman" panose="02020603050405020304" pitchFamily="18" charset="0"/>
            </a:endParaRPr>
          </a:p>
          <a:p>
            <a:r>
              <a:rPr lang="en-IN" sz="2000" dirty="0">
                <a:latin typeface="Times New Roman" panose="02020603050405020304" pitchFamily="18" charset="0"/>
                <a:cs typeface="Times New Roman" panose="02020603050405020304" pitchFamily="18" charset="0"/>
              </a:rPr>
              <a:t>The study's primary goal is to identify problems with discharge planning, identify areas for development, and offer suggestions in accordance with the organization for strengthening and enhancing the quality of services delivered.</a:t>
            </a:r>
          </a:p>
        </p:txBody>
      </p:sp>
      <p:pic>
        <p:nvPicPr>
          <p:cNvPr id="5122" name="Picture 2" descr="Image result for iihmr delhi logo">
            <a:extLst>
              <a:ext uri="{FF2B5EF4-FFF2-40B4-BE49-F238E27FC236}">
                <a16:creationId xmlns:a16="http://schemas.microsoft.com/office/drawing/2014/main" id="{8C476708-3425-4B4B-AB44-D08B426414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51"/>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84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2884868" y="321972"/>
            <a:ext cx="6581104" cy="85000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3" name="Rounded Rectangle 2"/>
          <p:cNvSpPr/>
          <p:nvPr/>
        </p:nvSpPr>
        <p:spPr>
          <a:xfrm>
            <a:off x="3090931" y="437882"/>
            <a:ext cx="6143222" cy="5924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4" name="TextBox 3"/>
          <p:cNvSpPr txBox="1"/>
          <p:nvPr/>
        </p:nvSpPr>
        <p:spPr>
          <a:xfrm>
            <a:off x="3245477" y="437882"/>
            <a:ext cx="5834129" cy="584775"/>
          </a:xfrm>
          <a:prstGeom prst="rect">
            <a:avLst/>
          </a:prstGeom>
          <a:noFill/>
        </p:spPr>
        <p:txBody>
          <a:bodyPr wrap="square" rtlCol="0">
            <a:spAutoFit/>
          </a:bodyPr>
          <a:lstStyle/>
          <a:p>
            <a:pPr algn="ctr"/>
            <a:r>
              <a:rPr lang="en-IN" sz="3200" dirty="0">
                <a:latin typeface="Algerian" panose="04020705040A02060702" pitchFamily="82" charset="0"/>
              </a:rPr>
              <a:t>METHODOLOGY</a:t>
            </a:r>
          </a:p>
        </p:txBody>
      </p:sp>
      <p:sp>
        <p:nvSpPr>
          <p:cNvPr id="5" name="TextBox 4"/>
          <p:cNvSpPr txBox="1"/>
          <p:nvPr/>
        </p:nvSpPr>
        <p:spPr>
          <a:xfrm>
            <a:off x="425003" y="1390919"/>
            <a:ext cx="11153104" cy="3970318"/>
          </a:xfrm>
          <a:prstGeom prst="rect">
            <a:avLst/>
          </a:prstGeom>
          <a:noFill/>
        </p:spPr>
        <p:txBody>
          <a:bodyPr wrap="square" rtlCol="0">
            <a:spAutoFit/>
          </a:bodyPr>
          <a:lstStyle/>
          <a:p>
            <a:pPr marL="285750" indent="-285750">
              <a:buFont typeface="Wingdings" panose="05000000000000000000" pitchFamily="2" charset="2"/>
              <a:buChar char="q"/>
            </a:pPr>
            <a:r>
              <a:rPr lang="en-US" b="1" dirty="0"/>
              <a:t>Area of study:</a:t>
            </a:r>
            <a:endParaRPr lang="en-IN" dirty="0"/>
          </a:p>
          <a:p>
            <a:r>
              <a:rPr lang="en-US" dirty="0"/>
              <a:t>This study was conducted in </a:t>
            </a:r>
            <a:r>
              <a:rPr lang="en-US" dirty="0" err="1"/>
              <a:t>Zynova</a:t>
            </a:r>
            <a:r>
              <a:rPr lang="en-US" dirty="0"/>
              <a:t> </a:t>
            </a:r>
            <a:r>
              <a:rPr lang="en-US" dirty="0" err="1"/>
              <a:t>Shalby</a:t>
            </a:r>
            <a:r>
              <a:rPr lang="en-US" dirty="0"/>
              <a:t> Hospital Mumbai, coordinated by the operations department.</a:t>
            </a:r>
          </a:p>
          <a:p>
            <a:endParaRPr lang="en-IN" dirty="0"/>
          </a:p>
          <a:p>
            <a:pPr marL="285750" indent="-285750">
              <a:buFont typeface="Wingdings" panose="05000000000000000000" pitchFamily="2" charset="2"/>
              <a:buChar char="q"/>
            </a:pPr>
            <a:r>
              <a:rPr lang="en-US" b="1" dirty="0"/>
              <a:t>Research design:</a:t>
            </a:r>
            <a:endParaRPr lang="en-IN" dirty="0"/>
          </a:p>
          <a:p>
            <a:r>
              <a:rPr lang="en-US" dirty="0"/>
              <a:t>The study is both descriptive study and quantitative research. It’s a descriptive research because it comprises surveys and fact-finding enquires of various kinds, such as patient satisfaction with regards to waiting and delay in hospital discharge. It is a quantitative research since it enumerates and analyses the percentage of discharge within time, as well as the time span of each step and many other factors that lead made discharge on time or delayed.</a:t>
            </a:r>
          </a:p>
          <a:p>
            <a:endParaRPr lang="en-IN" dirty="0"/>
          </a:p>
          <a:p>
            <a:pPr marL="285750" indent="-285750">
              <a:buFont typeface="Wingdings" panose="05000000000000000000" pitchFamily="2" charset="2"/>
              <a:buChar char="q"/>
            </a:pPr>
            <a:r>
              <a:rPr lang="en-US" b="1" dirty="0"/>
              <a:t>Sampling</a:t>
            </a:r>
            <a:r>
              <a:rPr lang="en-US" dirty="0"/>
              <a:t> </a:t>
            </a:r>
            <a:endParaRPr lang="en-IN" dirty="0"/>
          </a:p>
          <a:p>
            <a:pPr lvl="0"/>
            <a:r>
              <a:rPr lang="en-US" dirty="0"/>
              <a:t>From the 18</a:t>
            </a:r>
            <a:r>
              <a:rPr lang="en-US" baseline="30000" dirty="0"/>
              <a:t>th</a:t>
            </a:r>
            <a:r>
              <a:rPr lang="en-US" dirty="0"/>
              <a:t> of April to the 17</a:t>
            </a:r>
            <a:r>
              <a:rPr lang="en-US" baseline="30000" dirty="0"/>
              <a:t>th</a:t>
            </a:r>
            <a:r>
              <a:rPr lang="en-US" dirty="0"/>
              <a:t> of June 2022, random patients who were discharged from the ward were included. (A sample of 100 Patients)</a:t>
            </a:r>
            <a:endParaRPr lang="en-IN" dirty="0"/>
          </a:p>
          <a:p>
            <a:pPr lvl="0"/>
            <a:r>
              <a:rPr lang="en-US" dirty="0"/>
              <a:t>These patients fall into a range of categories, such as cash-paying or sponsored payer patient. </a:t>
            </a:r>
          </a:p>
          <a:p>
            <a:pPr lvl="0"/>
            <a:endParaRPr lang="en-IN" dirty="0"/>
          </a:p>
        </p:txBody>
      </p:sp>
      <p:pic>
        <p:nvPicPr>
          <p:cNvPr id="6146" name="Picture 2" descr="Image result for iihmr delhi logo">
            <a:extLst>
              <a:ext uri="{FF2B5EF4-FFF2-40B4-BE49-F238E27FC236}">
                <a16:creationId xmlns:a16="http://schemas.microsoft.com/office/drawing/2014/main" id="{48B37AB0-D277-43EB-AA3E-A171D09AAD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248"/>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03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90000">
              <a:schemeClr val="bg1">
                <a:tint val="90000"/>
                <a:lumMod val="110000"/>
                <a:alpha val="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721217" y="773709"/>
            <a:ext cx="10844011" cy="5509200"/>
          </a:xfrm>
          <a:prstGeom prst="rect">
            <a:avLst/>
          </a:prstGeom>
          <a:noFill/>
        </p:spPr>
        <p:txBody>
          <a:bodyPr wrap="square" rtlCol="0">
            <a:spAutoFit/>
          </a:bodyPr>
          <a:lstStyle/>
          <a:p>
            <a:pPr marL="285750" indent="-28575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Sources of data:</a:t>
            </a:r>
            <a:endParaRPr lang="en-IN" sz="2000"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Hospital staff </a:t>
            </a:r>
            <a:endParaRPr lang="en-IN"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Patients and feedback form</a:t>
            </a:r>
          </a:p>
          <a:p>
            <a:pPr lvl="0"/>
            <a:endParaRPr lang="en-IN" sz="2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Data was collected by primary and secondary sources:</a:t>
            </a:r>
            <a:endParaRPr lang="en-IN"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 Primary</a:t>
            </a: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Observation of discharge performed in hospital;</a:t>
            </a: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Group discussion with staff</a:t>
            </a: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Key informant interviews with the ward floor </a:t>
            </a:r>
            <a:r>
              <a:rPr lang="en-US" dirty="0" err="1">
                <a:latin typeface="Times New Roman" panose="02020603050405020304" pitchFamily="18" charset="0"/>
                <a:cs typeface="Times New Roman" panose="02020603050405020304" pitchFamily="18" charset="0"/>
              </a:rPr>
              <a:t>co-ordinators</a:t>
            </a: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Time motion study</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II. Secondary</a:t>
            </a: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Procedure in each department </a:t>
            </a:r>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 Registered records of particular department</a:t>
            </a:r>
          </a:p>
          <a:p>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Period of study</a:t>
            </a:r>
            <a:r>
              <a:rPr lang="en-US" sz="2000" dirty="0">
                <a:latin typeface="Times New Roman" panose="02020603050405020304" pitchFamily="18" charset="0"/>
                <a:cs typeface="Times New Roman" panose="02020603050405020304" pitchFamily="18" charset="0"/>
              </a:rPr>
              <a:t>:</a:t>
            </a:r>
            <a:endParaRPr lang="en-IN"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April 18</a:t>
            </a:r>
            <a:r>
              <a:rPr lang="en-US" baseline="30000" dirty="0">
                <a:latin typeface="Times New Roman" panose="02020603050405020304" pitchFamily="18" charset="0"/>
                <a:cs typeface="Times New Roman" panose="02020603050405020304" pitchFamily="18" charset="0"/>
              </a:rPr>
              <a:t>th </a:t>
            </a:r>
            <a:r>
              <a:rPr lang="en-US" dirty="0">
                <a:latin typeface="Times New Roman" panose="02020603050405020304" pitchFamily="18" charset="0"/>
                <a:cs typeface="Times New Roman" panose="02020603050405020304" pitchFamily="18" charset="0"/>
              </a:rPr>
              <a:t>till June 17</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2022  </a:t>
            </a:r>
          </a:p>
          <a:p>
            <a:endParaRPr lang="en-IN"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2000" b="1" dirty="0">
                <a:latin typeface="Times New Roman" panose="02020603050405020304" pitchFamily="18" charset="0"/>
                <a:cs typeface="Times New Roman" panose="02020603050405020304" pitchFamily="18" charset="0"/>
              </a:rPr>
              <a:t>Statistical tool:</a:t>
            </a:r>
            <a:endParaRPr lang="en-IN"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MS Excel</a:t>
            </a:r>
            <a:endParaRPr lang="en-IN" dirty="0">
              <a:latin typeface="Times New Roman" panose="02020603050405020304" pitchFamily="18" charset="0"/>
              <a:cs typeface="Times New Roman" panose="02020603050405020304" pitchFamily="18" charset="0"/>
            </a:endParaRPr>
          </a:p>
        </p:txBody>
      </p:sp>
      <p:pic>
        <p:nvPicPr>
          <p:cNvPr id="7170" name="Picture 2" descr="Image result for iihmr delhi logo">
            <a:extLst>
              <a:ext uri="{FF2B5EF4-FFF2-40B4-BE49-F238E27FC236}">
                <a16:creationId xmlns:a16="http://schemas.microsoft.com/office/drawing/2014/main" id="{56E29A9A-C226-44A9-B16C-E0551F624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2300" y="0"/>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858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ed Rectangle 1"/>
          <p:cNvSpPr/>
          <p:nvPr/>
        </p:nvSpPr>
        <p:spPr>
          <a:xfrm>
            <a:off x="2871989" y="257578"/>
            <a:ext cx="6117465" cy="90152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IN"/>
          </a:p>
        </p:txBody>
      </p:sp>
      <p:sp>
        <p:nvSpPr>
          <p:cNvPr id="3" name="Rounded Rectangle 2"/>
          <p:cNvSpPr/>
          <p:nvPr/>
        </p:nvSpPr>
        <p:spPr>
          <a:xfrm>
            <a:off x="3090930" y="399246"/>
            <a:ext cx="5679583" cy="64394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4" name="TextBox 3"/>
          <p:cNvSpPr txBox="1"/>
          <p:nvPr/>
        </p:nvSpPr>
        <p:spPr>
          <a:xfrm>
            <a:off x="3090930" y="459608"/>
            <a:ext cx="5396248" cy="523220"/>
          </a:xfrm>
          <a:prstGeom prst="rect">
            <a:avLst/>
          </a:prstGeom>
          <a:noFill/>
        </p:spPr>
        <p:txBody>
          <a:bodyPr wrap="square" rtlCol="0">
            <a:spAutoFit/>
          </a:bodyPr>
          <a:lstStyle/>
          <a:p>
            <a:pPr algn="ctr"/>
            <a:r>
              <a:rPr lang="en-IN" sz="2800" b="1" dirty="0">
                <a:latin typeface="Algerian" panose="04020705040A02060702" pitchFamily="82" charset="0"/>
              </a:rPr>
              <a:t>RESULT</a:t>
            </a:r>
          </a:p>
        </p:txBody>
      </p:sp>
      <p:graphicFrame>
        <p:nvGraphicFramePr>
          <p:cNvPr id="5" name="Chart 4"/>
          <p:cNvGraphicFramePr/>
          <p:nvPr>
            <p:extLst>
              <p:ext uri="{D42A27DB-BD31-4B8C-83A1-F6EECF244321}">
                <p14:modId xmlns:p14="http://schemas.microsoft.com/office/powerpoint/2010/main" val="2141369705"/>
              </p:ext>
            </p:extLst>
          </p:nvPr>
        </p:nvGraphicFramePr>
        <p:xfrm>
          <a:off x="4477953" y="1530144"/>
          <a:ext cx="6430453" cy="493505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461752" y="3230277"/>
            <a:ext cx="4327302" cy="1200329"/>
          </a:xfrm>
          <a:prstGeom prst="rect">
            <a:avLst/>
          </a:prstGeom>
          <a:noFill/>
        </p:spPr>
        <p:txBody>
          <a:bodyPr wrap="square" rtlCol="0">
            <a:spAutoFit/>
          </a:bodyPr>
          <a:lstStyle/>
          <a:p>
            <a:pPr lvl="0"/>
            <a:r>
              <a:rPr lang="en-IN" b="1" dirty="0"/>
              <a:t>Mode of Payment </a:t>
            </a:r>
            <a:endParaRPr lang="en-IN" dirty="0"/>
          </a:p>
          <a:p>
            <a:r>
              <a:rPr lang="en-IN" dirty="0"/>
              <a:t>Self payer were 59% </a:t>
            </a:r>
          </a:p>
          <a:p>
            <a:r>
              <a:rPr lang="en-IN" dirty="0"/>
              <a:t>Sponsored payer were 41%</a:t>
            </a:r>
          </a:p>
          <a:p>
            <a:endParaRPr lang="en-IN" dirty="0"/>
          </a:p>
        </p:txBody>
      </p:sp>
      <p:sp>
        <p:nvSpPr>
          <p:cNvPr id="7" name="TextBox 6"/>
          <p:cNvSpPr txBox="1"/>
          <p:nvPr/>
        </p:nvSpPr>
        <p:spPr>
          <a:xfrm>
            <a:off x="4430333" y="6501783"/>
            <a:ext cx="2717442" cy="369332"/>
          </a:xfrm>
          <a:prstGeom prst="rect">
            <a:avLst/>
          </a:prstGeom>
          <a:noFill/>
        </p:spPr>
        <p:txBody>
          <a:bodyPr wrap="square" rtlCol="0">
            <a:spAutoFit/>
          </a:bodyPr>
          <a:lstStyle/>
          <a:p>
            <a:r>
              <a:rPr lang="en-IN" dirty="0"/>
              <a:t>Fig: 1 (sample size=100)</a:t>
            </a:r>
          </a:p>
        </p:txBody>
      </p:sp>
      <p:pic>
        <p:nvPicPr>
          <p:cNvPr id="8194" name="Picture 2" descr="Image result for iihmr delhi logo">
            <a:extLst>
              <a:ext uri="{FF2B5EF4-FFF2-40B4-BE49-F238E27FC236}">
                <a16:creationId xmlns:a16="http://schemas.microsoft.com/office/drawing/2014/main" id="{460CD2FE-E508-486A-9464-FCA8B93E1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73" y="111618"/>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98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918925187"/>
              </p:ext>
            </p:extLst>
          </p:nvPr>
        </p:nvGraphicFramePr>
        <p:xfrm>
          <a:off x="5449999" y="1481070"/>
          <a:ext cx="6108700" cy="412755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502276" y="1481070"/>
            <a:ext cx="4623516" cy="1754326"/>
          </a:xfrm>
          <a:prstGeom prst="rect">
            <a:avLst/>
          </a:prstGeom>
          <a:noFill/>
        </p:spPr>
        <p:txBody>
          <a:bodyPr wrap="square" rtlCol="0">
            <a:spAutoFit/>
          </a:bodyPr>
          <a:lstStyle/>
          <a:p>
            <a:r>
              <a:rPr lang="en-IN" b="1" dirty="0">
                <a:latin typeface="Times New Roman" panose="02020603050405020304" pitchFamily="18" charset="0"/>
                <a:cs typeface="Times New Roman" panose="02020603050405020304" pitchFamily="18" charset="0"/>
              </a:rPr>
              <a:t>TIME REQUIRED FOR DISCHARGE PROCESS IN HOURS</a:t>
            </a:r>
          </a:p>
          <a:p>
            <a:endParaRPr lang="en-IN" b="1" dirty="0">
              <a:latin typeface="Times New Roman" panose="02020603050405020304" pitchFamily="18" charset="0"/>
              <a:cs typeface="Times New Roman" panose="02020603050405020304" pitchFamily="18" charset="0"/>
            </a:endParaRPr>
          </a:p>
          <a:p>
            <a:r>
              <a:rPr lang="en-IN" dirty="0">
                <a:latin typeface="Times New Roman" panose="02020603050405020304" pitchFamily="18" charset="0"/>
                <a:cs typeface="Times New Roman" panose="02020603050405020304" pitchFamily="18" charset="0"/>
              </a:rPr>
              <a:t>60% of discharge took more than 4 hours </a:t>
            </a:r>
          </a:p>
          <a:p>
            <a:r>
              <a:rPr lang="en-IN" dirty="0">
                <a:latin typeface="Times New Roman" panose="02020603050405020304" pitchFamily="18" charset="0"/>
                <a:cs typeface="Times New Roman" panose="02020603050405020304" pitchFamily="18" charset="0"/>
              </a:rPr>
              <a:t>30% of discharge was done in 2-4 hours</a:t>
            </a:r>
          </a:p>
          <a:p>
            <a:r>
              <a:rPr lang="en-IN" dirty="0">
                <a:latin typeface="Times New Roman" panose="02020603050405020304" pitchFamily="18" charset="0"/>
                <a:cs typeface="Times New Roman" panose="02020603050405020304" pitchFamily="18" charset="0"/>
              </a:rPr>
              <a:t>10% of discharge was done in 1-2 hours</a:t>
            </a:r>
          </a:p>
        </p:txBody>
      </p:sp>
      <p:sp>
        <p:nvSpPr>
          <p:cNvPr id="4" name="Rectangle 3"/>
          <p:cNvSpPr/>
          <p:nvPr/>
        </p:nvSpPr>
        <p:spPr>
          <a:xfrm>
            <a:off x="5449999" y="5729957"/>
            <a:ext cx="2488182" cy="369332"/>
          </a:xfrm>
          <a:prstGeom prst="rect">
            <a:avLst/>
          </a:prstGeom>
        </p:spPr>
        <p:txBody>
          <a:bodyPr wrap="none">
            <a:spAutoFit/>
          </a:bodyPr>
          <a:lstStyle/>
          <a:p>
            <a:r>
              <a:rPr lang="en-IN" dirty="0"/>
              <a:t>Fig: 2 (sample size=100)</a:t>
            </a:r>
          </a:p>
        </p:txBody>
      </p:sp>
      <p:pic>
        <p:nvPicPr>
          <p:cNvPr id="9218" name="Picture 2" descr="Image result for iihmr delhi logo">
            <a:extLst>
              <a:ext uri="{FF2B5EF4-FFF2-40B4-BE49-F238E27FC236}">
                <a16:creationId xmlns:a16="http://schemas.microsoft.com/office/drawing/2014/main" id="{C2A6D678-D7EF-4D89-B761-5B28F6BE2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0970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072130"/>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306</TotalTime>
  <Words>1430</Words>
  <Application>Microsoft Office PowerPoint</Application>
  <PresentationFormat>Widescreen</PresentationFormat>
  <Paragraphs>183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Alida Palappilli</cp:lastModifiedBy>
  <cp:revision>32</cp:revision>
  <dcterms:created xsi:type="dcterms:W3CDTF">2022-06-14T08:45:15Z</dcterms:created>
  <dcterms:modified xsi:type="dcterms:W3CDTF">2022-06-20T13:41:10Z</dcterms:modified>
</cp:coreProperties>
</file>