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3"/>
    <p:sldId id="257" r:id="rId4"/>
    <p:sldId id="259" r:id="rId5"/>
    <p:sldId id="283" r:id="rId6"/>
    <p:sldId id="284" r:id="rId7"/>
    <p:sldId id="285" r:id="rId8"/>
    <p:sldId id="287" r:id="rId9"/>
    <p:sldId id="288" r:id="rId10"/>
    <p:sldId id="289" r:id="rId11"/>
    <p:sldId id="286" r:id="rId12"/>
    <p:sldId id="290" r:id="rId13"/>
    <p:sldId id="291" r:id="rId14"/>
    <p:sldId id="292" r:id="rId15"/>
    <p:sldId id="293" r:id="rId16"/>
    <p:sldId id="296" r:id="rId17"/>
    <p:sldId id="297" r:id="rId18"/>
    <p:sldId id="294" r:id="rId19"/>
    <p:sldId id="299" r:id="rId20"/>
    <p:sldId id="304" r:id="rId21"/>
    <p:sldId id="265" r:id="rId22"/>
    <p:sldId id="295" r:id="rId23"/>
    <p:sldId id="303" r:id="rId24"/>
    <p:sldId id="301" r:id="rId25"/>
    <p:sldId id="302" r:id="rId26"/>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icrosoft YaHei Light" panose="020B0502040204020203"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Microsoft YaHei Light" panose="020B0502040204020203" pitchFamily="34"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Microsoft YaHei Light" panose="020B0502040204020203" pitchFamily="34"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Microsoft YaHei Light" panose="020B0502040204020203"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D4B"/>
    <a:srgbClr val="CBABA6"/>
    <a:srgbClr val="BC878E"/>
    <a:srgbClr val="BA636E"/>
    <a:srgbClr val="C31C4F"/>
    <a:srgbClr val="038497"/>
    <a:srgbClr val="094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p:restoredTop sz="94660"/>
  </p:normalViewPr>
  <p:slideViewPr>
    <p:cSldViewPr snapToGrid="0" showGuides="1">
      <p:cViewPr>
        <p:scale>
          <a:sx n="62" d="100"/>
          <a:sy n="62" d="100"/>
        </p:scale>
        <p:origin x="1056" y="372"/>
      </p:cViewPr>
      <p:guideLst>
        <p:guide orient="horz" pos="2162"/>
        <p:guide pos="3840"/>
      </p:guideLst>
    </p:cSldViewPr>
  </p:slideViewPr>
  <p:notesTextViewPr>
    <p:cViewPr>
      <p:scale>
        <a:sx n="1" d="1"/>
        <a:sy n="1" d="1"/>
      </p:scale>
      <p:origin x="0" y="0"/>
    </p:cViewPr>
  </p:notesTextViewPr>
  <p:sorterViewPr showFormatting="0">
    <p:cViewPr>
      <p:scale>
        <a:sx n="70" d="100"/>
        <a:sy n="70" d="100"/>
      </p:scale>
      <p:origin x="0" y="-91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baseline="0">
                <a:solidFill>
                  <a:schemeClr val="tx2"/>
                </a:solidFill>
                <a:latin typeface="+mn-lt"/>
                <a:ea typeface="+mn-ea"/>
                <a:cs typeface="+mn-cs"/>
              </a:defRPr>
            </a:pPr>
            <a:r>
              <a:rPr lang="en-IN"/>
              <a:t>women received uterotonics for induction of labour </a:t>
            </a:r>
            <a:endParaRPr lang="en-IN"/>
          </a:p>
        </c:rich>
      </c:tx>
      <c:layout>
        <c:manualLayout>
          <c:xMode val="edge"/>
          <c:yMode val="edge"/>
          <c:x val="0.16587095879324"/>
          <c:y val="0.0039319859315401"/>
        </c:manualLayout>
      </c:layout>
      <c:overlay val="0"/>
      <c:spPr>
        <a:noFill/>
        <a:ln>
          <a:noFill/>
        </a:ln>
        <a:effectLst/>
      </c:spPr>
    </c:title>
    <c:autoTitleDeleted val="0"/>
    <c:plotArea>
      <c:layout/>
      <c:pieChart>
        <c:varyColors val="1"/>
        <c:ser>
          <c:idx val="0"/>
          <c:order val="0"/>
          <c:tx>
            <c:strRef>
              <c:f>Sheet1!$B$1</c:f>
              <c:strCache>
                <c:ptCount val="1"/>
                <c:pt idx="0">
                  <c:v>Column1</c:v>
                </c:pt>
              </c:strCache>
            </c:strRef>
          </c:tx>
          <c:spPr/>
          <c:explosion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lang="en-US" sz="900" b="0" i="0" u="none" strike="noStrike" kern="1200" baseline="0">
                    <a:solidFill>
                      <a:schemeClr val="dk2">
                        <a:lumMod val="75000"/>
                      </a:schemeClr>
                    </a:solidFill>
                    <a:latin typeface="+mn-lt"/>
                    <a:ea typeface="+mn-ea"/>
                    <a:cs typeface="+mn-cs"/>
                  </a:defRPr>
                </a:pP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15:leaderLines>
                  <c:spPr>
                    <a:ln w="9525">
                      <a:solidFill>
                        <a:schemeClr val="tx2">
                          <a:lumMod val="35000"/>
                          <a:lumOff val="65000"/>
                        </a:schemeClr>
                      </a:solidFill>
                    </a:ln>
                    <a:effectLst/>
                  </c:spPr>
                </c15:leaderLines>
              </c:ext>
            </c:extLst>
          </c:dLbls>
          <c:cat>
            <c:strRef>
              <c:f>Sheet1!$A$2:$A$5</c:f>
              <c:strCache>
                <c:ptCount val="3"/>
                <c:pt idx="0">
                  <c:v>yes</c:v>
                </c:pt>
                <c:pt idx="1">
                  <c:v>no</c:v>
                </c:pt>
                <c:pt idx="2">
                  <c:v>do not remember </c:v>
                </c:pt>
              </c:strCache>
            </c:strRef>
          </c:cat>
          <c:val>
            <c:numRef>
              <c:f>Sheet1!$B$2:$B$5</c:f>
              <c:numCache>
                <c:formatCode>0%</c:formatCode>
                <c:ptCount val="4"/>
                <c:pt idx="0">
                  <c:v>0.16</c:v>
                </c:pt>
                <c:pt idx="1">
                  <c:v>0.82</c:v>
                </c:pt>
                <c:pt idx="2">
                  <c:v>0.02</c:v>
                </c:pt>
              </c:numCache>
            </c:numRef>
          </c:val>
        </c:ser>
        <c:ser>
          <c:idx val="1"/>
          <c:order val="1"/>
          <c:tx>
            <c:strRef>
              <c:f>Sheet1!$C$1</c:f>
              <c:strCache>
                <c:ptCount val="1"/>
                <c:pt idx="0">
                  <c:v>Column2</c:v>
                </c:pt>
              </c:strCache>
            </c:strRef>
          </c:tx>
          <c:spPr/>
          <c:explosion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lang="en-US" sz="900" b="0" i="0" u="none" strike="noStrike" kern="1200" baseline="0">
                    <a:solidFill>
                      <a:schemeClr val="dk2">
                        <a:lumMod val="75000"/>
                      </a:schemeClr>
                    </a:solidFill>
                    <a:latin typeface="+mn-lt"/>
                    <a:ea typeface="+mn-ea"/>
                    <a:cs typeface="+mn-cs"/>
                  </a:defRPr>
                </a:pPr>
              </a:p>
            </c:txPr>
            <c:dLblPos val="outEnd"/>
            <c:showLegendKey val="0"/>
            <c:showVal val="0"/>
            <c:showCatName val="1"/>
            <c:showSerName val="0"/>
            <c:showPercent val="1"/>
            <c:showBubbleSize val="0"/>
            <c:showLeaderLines val="1"/>
            <c:extLst>
              <c:ext xmlns:c15="http://schemas.microsoft.com/office/drawing/2012/chart" uri="{CE6537A1-D6FC-4f65-9D91-7224C49458BB}">
                <c15:spPr xmlns:c15="http://schemas.microsoft.com/office/drawing/2012/chart">
                  <a:prstGeom prst="wedgeRectCallout">
                    <a:avLst/>
                  </a:prstGeom>
                  <a:noFill/>
                  <a:ln>
                    <a:noFill/>
                  </a:ln>
                </c15:spPr>
                <c15:layout/>
                <c15:showLeaderLines val="1"/>
                <c15:leaderLines>
                  <c:spPr>
                    <a:ln w="9525">
                      <a:solidFill>
                        <a:schemeClr val="tx2">
                          <a:lumMod val="35000"/>
                          <a:lumOff val="65000"/>
                        </a:schemeClr>
                      </a:solidFill>
                    </a:ln>
                    <a:effectLst/>
                  </c:spPr>
                </c15:leaderLines>
              </c:ext>
            </c:extLst>
          </c:dLbls>
          <c:cat>
            <c:strRef>
              <c:f>Sheet1!$A$2:$A$5</c:f>
              <c:strCache>
                <c:ptCount val="3"/>
                <c:pt idx="0">
                  <c:v>yes</c:v>
                </c:pt>
                <c:pt idx="1">
                  <c:v>no</c:v>
                </c:pt>
                <c:pt idx="2">
                  <c:v>do not remember </c:v>
                </c:pt>
              </c:strCache>
            </c:strRef>
          </c:cat>
          <c:val>
            <c:numRef>
              <c:f>Sheet1!$C$2:$C$5</c:f>
              <c:numCache>
                <c:formatCode>General</c:formatCode>
                <c:ptCount val="4"/>
              </c:numCache>
            </c:numRef>
          </c:val>
        </c:ser>
        <c:ser>
          <c:idx val="2"/>
          <c:order val="2"/>
          <c:tx>
            <c:strRef>
              <c:f>Sheet1!$D$1</c:f>
              <c:strCache>
                <c:ptCount val="1"/>
                <c:pt idx="0">
                  <c:v>Column3</c:v>
                </c:pt>
              </c:strCache>
            </c:strRef>
          </c:tx>
          <c:spPr/>
          <c:explosion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lang="en-US" sz="900" b="0" i="0" u="none" strike="noStrike" kern="1200" baseline="0">
                    <a:solidFill>
                      <a:schemeClr val="dk2">
                        <a:lumMod val="75000"/>
                      </a:schemeClr>
                    </a:solidFill>
                    <a:latin typeface="+mn-lt"/>
                    <a:ea typeface="+mn-ea"/>
                    <a:cs typeface="+mn-cs"/>
                  </a:defRPr>
                </a:pPr>
              </a:p>
            </c:txPr>
            <c:dLblPos val="outEnd"/>
            <c:showLegendKey val="0"/>
            <c:showVal val="0"/>
            <c:showCatName val="1"/>
            <c:showSerName val="0"/>
            <c:showPercent val="1"/>
            <c:showBubbleSize val="0"/>
            <c:showLeaderLines val="1"/>
            <c:extLst>
              <c:ext xmlns:c15="http://schemas.microsoft.com/office/drawing/2012/chart" uri="{CE6537A1-D6FC-4f65-9D91-7224C49458BB}">
                <c15:spPr xmlns:c15="http://schemas.microsoft.com/office/drawing/2012/chart">
                  <a:prstGeom prst="wedgeRectCallout">
                    <a:avLst/>
                  </a:prstGeom>
                  <a:noFill/>
                  <a:ln>
                    <a:noFill/>
                  </a:ln>
                </c15:spPr>
                <c15:layout/>
                <c15:showLeaderLines val="1"/>
                <c15:leaderLines>
                  <c:spPr>
                    <a:ln w="9525">
                      <a:solidFill>
                        <a:schemeClr val="tx2">
                          <a:lumMod val="35000"/>
                          <a:lumOff val="65000"/>
                        </a:schemeClr>
                      </a:solidFill>
                    </a:ln>
                    <a:effectLst/>
                  </c:spPr>
                </c15:leaderLines>
              </c:ext>
            </c:extLst>
          </c:dLbls>
          <c:cat>
            <c:strRef>
              <c:f>Sheet1!$A$2:$A$5</c:f>
              <c:strCache>
                <c:ptCount val="3"/>
                <c:pt idx="0">
                  <c:v>yes</c:v>
                </c:pt>
                <c:pt idx="1">
                  <c:v>no</c:v>
                </c:pt>
                <c:pt idx="2">
                  <c:v>do not remember </c:v>
                </c:pt>
              </c:strCache>
            </c:strRef>
          </c:cat>
          <c:val>
            <c:numRef>
              <c:f>Sheet1!$D$2:$D$5</c:f>
              <c:numCache>
                <c:formatCode>General</c:formatCode>
                <c:ptCount val="4"/>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2"/>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cap="all" spc="50" baseline="0">
                <a:solidFill>
                  <a:schemeClr val="tx1">
                    <a:lumMod val="65000"/>
                    <a:lumOff val="35000"/>
                  </a:schemeClr>
                </a:solidFill>
                <a:latin typeface="+mn-lt"/>
                <a:ea typeface="+mn-ea"/>
                <a:cs typeface="+mn-cs"/>
              </a:defRPr>
            </a:pPr>
            <a:r>
              <a:rPr lang="en-US">
                <a:solidFill>
                  <a:schemeClr val="accent1">
                    <a:lumMod val="50000"/>
                  </a:schemeClr>
                </a:solidFill>
              </a:rPr>
              <a:t>Time required to reach nearby referral facility </a:t>
            </a:r>
            <a:endParaRPr lang="en-US">
              <a:solidFill>
                <a:schemeClr val="accent1">
                  <a:lumMod val="50000"/>
                </a:schemeClr>
              </a:solidFill>
            </a:endParaRPr>
          </a:p>
        </c:rich>
      </c:tx>
      <c:layout>
        <c:manualLayout>
          <c:xMode val="edge"/>
          <c:yMode val="edge"/>
          <c:x val="0.126112341091838"/>
          <c:y val="0.0150943396226415"/>
        </c:manualLayout>
      </c:layout>
      <c:overlay val="0"/>
      <c:spPr>
        <a:solidFill>
          <a:schemeClr val="bg1"/>
        </a:solidFill>
        <a:ln>
          <a:noFill/>
        </a:ln>
        <a:effectLst/>
      </c:spPr>
    </c:title>
    <c:autoTitleDeleted val="0"/>
    <c:plotArea>
      <c:layout/>
      <c:pieChart>
        <c:varyColors val="1"/>
        <c:ser>
          <c:idx val="0"/>
          <c:order val="0"/>
          <c:tx>
            <c:strRef>
              <c:f>Sheet1!$B$1</c:f>
              <c:strCache>
                <c:ptCount val="1"/>
                <c:pt idx="0">
                  <c:v>Time required to reach nearby referral facility </c:v>
                </c:pt>
              </c:strCache>
            </c:strRef>
          </c:tx>
          <c:spPr/>
          <c:explosion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in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Up to 30 minutes</c:v>
                </c:pt>
                <c:pt idx="1">
                  <c:v>31 minutes to 60 minutes</c:v>
                </c:pt>
                <c:pt idx="2">
                  <c:v>More than 60 minutes</c:v>
                </c:pt>
              </c:strCache>
            </c:strRef>
          </c:cat>
          <c:val>
            <c:numRef>
              <c:f>Sheet1!$B$2:$B$5</c:f>
              <c:numCache>
                <c:formatCode>0%</c:formatCode>
                <c:ptCount val="4"/>
                <c:pt idx="0">
                  <c:v>0.27</c:v>
                </c:pt>
                <c:pt idx="1">
                  <c:v>0.33</c:v>
                </c:pt>
                <c:pt idx="2">
                  <c:v>0.4</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egendEntry>
        <c:idx val="3"/>
        <c:delete val="1"/>
      </c:legendEntry>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cap="all" spc="50" baseline="0">
                <a:solidFill>
                  <a:schemeClr val="tx1">
                    <a:lumMod val="65000"/>
                    <a:lumOff val="35000"/>
                  </a:schemeClr>
                </a:solidFill>
                <a:latin typeface="+mn-lt"/>
                <a:ea typeface="+mn-ea"/>
                <a:cs typeface="+mn-cs"/>
              </a:defRPr>
            </a:pPr>
            <a:r>
              <a:rPr lang="en-IN"/>
              <a:t>No. of RESPONDENTS</a:t>
            </a:r>
            <a:r>
              <a:rPr lang="en-IN" baseline="0"/>
              <a:t> AND TYPE OF DELIVERY FACILITY WISE </a:t>
            </a:r>
            <a:endParaRPr lang="en-IN"/>
          </a:p>
        </c:rich>
      </c:tx>
      <c:layout>
        <c:manualLayout>
          <c:xMode val="edge"/>
          <c:yMode val="edge"/>
          <c:x val="0.159131853310003"/>
          <c:y val="0.0379967912158599"/>
        </c:manualLayout>
      </c:layout>
      <c:overlay val="0"/>
      <c:spPr>
        <a:solidFill>
          <a:schemeClr val="bg1"/>
        </a:solidFill>
        <a:ln>
          <a:noFill/>
        </a:ln>
        <a:effectLst/>
      </c:spPr>
    </c:title>
    <c:autoTitleDeleted val="0"/>
    <c:plotArea>
      <c:layout/>
      <c:pieChart>
        <c:varyColors val="1"/>
        <c:ser>
          <c:idx val="0"/>
          <c:order val="0"/>
          <c:tx>
            <c:strRef>
              <c:f>Sheet1!$B$1</c:f>
              <c:strCache>
                <c:ptCount val="1"/>
                <c:pt idx="0">
                  <c:v>No. of deliveries</c:v>
                </c:pt>
              </c:strCache>
            </c:strRef>
          </c:tx>
          <c:spPr/>
          <c:explosion val="0"/>
          <c:dPt>
            <c:idx val="0"/>
            <c:bubble3D val="0"/>
            <c:explosion val="4"/>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dLbl>
              <c:idx val="0"/>
              <c:layout>
                <c:manualLayout>
                  <c:x val="-0.185574146981627"/>
                  <c:y val="-0.200072647169104"/>
                </c:manualLayout>
              </c:layout>
              <c:tx>
                <c:rich>
                  <a:bodyPr rot="0" spcFirstLastPara="1" vertOverflow="clip" vert="horz" wrap="square" lIns="38100" tIns="19050" rIns="38100" bIns="19050" anchor="ctr" anchorCtr="1"/>
                  <a:lstStyle/>
                  <a:p>
                    <a:pPr>
                      <a:defRPr lang="en-US" sz="900" b="0" i="0" u="none" strike="noStrike" kern="1200" baseline="0">
                        <a:solidFill>
                          <a:schemeClr val="dk1">
                            <a:lumMod val="65000"/>
                            <a:lumOff val="35000"/>
                          </a:schemeClr>
                        </a:solidFill>
                        <a:latin typeface="+mn-lt"/>
                        <a:ea typeface="+mn-ea"/>
                        <a:cs typeface="+mn-cs"/>
                      </a:defRPr>
                    </a:pPr>
                    <a:r>
                      <a:rPr lang="en-US"/>
                      <a:t> DH (77%) [ NVD (52%</a:t>
                    </a:r>
                    <a:r>
                      <a:rPr lang="en-US" baseline="0"/>
                      <a:t>) + LSCS (48%)]</a:t>
                    </a:r>
                    <a:endParaRPr lang="en-US"/>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054625984252"/>
                      <c:h val="0.139737532808399"/>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lang="en-US" sz="900" b="0" i="0" u="none" strike="noStrike" kern="1200" baseline="0">
                    <a:solidFill>
                      <a:schemeClr val="dk1">
                        <a:lumMod val="65000"/>
                        <a:lumOff val="35000"/>
                      </a:schemeClr>
                    </a:solidFill>
                    <a:latin typeface="+mn-lt"/>
                    <a:ea typeface="+mn-ea"/>
                    <a:cs typeface="+mn-cs"/>
                  </a:defRPr>
                </a:pPr>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15:leaderLines>
                  <c:spPr>
                    <a:ln w="9525" cap="flat" cmpd="sng" algn="ctr">
                      <a:solidFill>
                        <a:schemeClr val="tx1">
                          <a:lumMod val="35000"/>
                          <a:lumOff val="65000"/>
                        </a:schemeClr>
                      </a:solidFill>
                      <a:round/>
                    </a:ln>
                    <a:effectLst/>
                  </c:spPr>
                </c15:leaderLines>
              </c:ext>
            </c:extLst>
          </c:dLbls>
          <c:cat>
            <c:strRef>
              <c:f>Sheet1!$A$2:$A$4</c:f>
              <c:strCache>
                <c:ptCount val="3"/>
                <c:pt idx="0">
                  <c:v>DH</c:v>
                </c:pt>
                <c:pt idx="1">
                  <c:v>CHC</c:v>
                </c:pt>
                <c:pt idx="2">
                  <c:v>PHC</c:v>
                </c:pt>
              </c:strCache>
            </c:strRef>
          </c:cat>
          <c:val>
            <c:numRef>
              <c:f>Sheet1!$B$2:$B$4</c:f>
              <c:numCache>
                <c:formatCode>0%</c:formatCode>
                <c:ptCount val="3"/>
                <c:pt idx="0">
                  <c:v>0.77</c:v>
                </c:pt>
                <c:pt idx="1">
                  <c:v>0.22</c:v>
                </c:pt>
                <c:pt idx="2">
                  <c:v>0.01</c:v>
                </c:pt>
              </c:numCache>
            </c:numRef>
          </c:val>
        </c:ser>
        <c:dLbls>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0.401305956547098"/>
          <c:y val="0.133416233156688"/>
          <c:w val="0.197388086905803"/>
          <c:h val="0.0400750212236014"/>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b="1">
                <a:solidFill>
                  <a:schemeClr val="bg1"/>
                </a:solidFill>
              </a:rPr>
              <a:t>Maintainance of cold chain while delivering oxytocin from store to next facility </a:t>
            </a:r>
            <a:endParaRPr lang="en-US" b="1">
              <a:solidFill>
                <a:schemeClr val="bg1"/>
              </a:solidFill>
            </a:endParaRPr>
          </a:p>
        </c:rich>
      </c:tx>
      <c:layout/>
      <c:overlay val="0"/>
      <c:spPr>
        <a:solidFill>
          <a:schemeClr val="tx1"/>
        </a:solidFill>
        <a:ln>
          <a:noFill/>
        </a:ln>
        <a:effectLst/>
      </c:spPr>
    </c:title>
    <c:autoTitleDeleted val="0"/>
    <c:plotArea>
      <c:layout/>
      <c:pieChart>
        <c:varyColors val="1"/>
        <c:ser>
          <c:idx val="0"/>
          <c:order val="0"/>
          <c:tx>
            <c:strRef>
              <c:f>Sheet1!$B$1</c:f>
              <c:strCache>
                <c:ptCount val="1"/>
                <c:pt idx="0">
                  <c:v>Maintainance of cold chain while delivering oxytocin from store to next facility </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lang="en-US" sz="900" b="0" i="0" u="none" strike="noStrike" kern="1200" baseline="0">
                    <a:solidFill>
                      <a:schemeClr val="dk1">
                        <a:lumMod val="65000"/>
                        <a:lumOff val="35000"/>
                      </a:schemeClr>
                    </a:solidFill>
                    <a:latin typeface="+mn-lt"/>
                    <a:ea typeface="+mn-ea"/>
                    <a:cs typeface="+mn-cs"/>
                  </a:defRPr>
                </a:pP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3"/>
                <c:pt idx="0">
                  <c:v>YES</c:v>
                </c:pt>
                <c:pt idx="1">
                  <c:v>NO</c:v>
                </c:pt>
                <c:pt idx="2">
                  <c:v>NOT APPLICABLE</c:v>
                </c:pt>
              </c:strCache>
            </c:strRef>
          </c:cat>
          <c:val>
            <c:numRef>
              <c:f>Sheet1!$B$2:$B$5</c:f>
              <c:numCache>
                <c:formatCode>0%</c:formatCode>
                <c:ptCount val="4"/>
                <c:pt idx="0">
                  <c:v>0.56</c:v>
                </c:pt>
                <c:pt idx="1">
                  <c:v>0.14</c:v>
                </c:pt>
                <c:pt idx="2">
                  <c:v>0.3</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c:explosion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2"/>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Sheet1!$A$2:$A$5</c:f>
              <c:strCache>
                <c:ptCount val="3"/>
                <c:pt idx="0">
                  <c:v>yes</c:v>
                </c:pt>
                <c:pt idx="1">
                  <c:v>no</c:v>
                </c:pt>
                <c:pt idx="2">
                  <c:v>do not remember </c:v>
                </c:pt>
              </c:strCache>
            </c:strRef>
          </c:cat>
          <c:val>
            <c:numRef>
              <c:f>Sheet1!$B$2:$B$5</c:f>
              <c:numCache>
                <c:formatCode>0%</c:formatCode>
                <c:ptCount val="4"/>
                <c:pt idx="0">
                  <c:v>0.16</c:v>
                </c:pt>
                <c:pt idx="1">
                  <c:v>0.82</c:v>
                </c:pt>
                <c:pt idx="2">
                  <c:v>0.02</c:v>
                </c:pt>
              </c:numCache>
            </c:numRef>
          </c:val>
        </c:ser>
        <c:ser>
          <c:idx val="1"/>
          <c:order val="1"/>
          <c:tx>
            <c:strRef>
              <c:f>Sheet1!$C$1</c:f>
              <c:strCache>
                <c:ptCount val="1"/>
                <c:pt idx="0">
                  <c:v>Column2</c:v>
                </c:pt>
              </c:strCache>
            </c:strRef>
          </c:tx>
          <c:spPr/>
          <c:explosion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2"/>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Sheet1!$A$2:$A$5</c:f>
              <c:strCache>
                <c:ptCount val="3"/>
                <c:pt idx="0">
                  <c:v>yes</c:v>
                </c:pt>
                <c:pt idx="1">
                  <c:v>no</c:v>
                </c:pt>
                <c:pt idx="2">
                  <c:v>do not remember </c:v>
                </c:pt>
              </c:strCache>
            </c:strRef>
          </c:cat>
          <c:val>
            <c:numRef>
              <c:f>Sheet1!$C$2:$C$5</c:f>
              <c:numCache>
                <c:formatCode>General</c:formatCode>
                <c:ptCount val="4"/>
              </c:numCache>
            </c:numRef>
          </c:val>
        </c:ser>
        <c:ser>
          <c:idx val="2"/>
          <c:order val="2"/>
          <c:tx>
            <c:strRef>
              <c:f>Sheet1!$D$1</c:f>
              <c:strCache>
                <c:ptCount val="1"/>
                <c:pt idx="0">
                  <c:v>Column3</c:v>
                </c:pt>
              </c:strCache>
            </c:strRef>
          </c:tx>
          <c:spPr/>
          <c:explosion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2"/>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Sheet1!$A$2:$A$5</c:f>
              <c:strCache>
                <c:ptCount val="3"/>
                <c:pt idx="0">
                  <c:v>yes</c:v>
                </c:pt>
                <c:pt idx="1">
                  <c:v>no</c:v>
                </c:pt>
                <c:pt idx="2">
                  <c:v>do not remember </c:v>
                </c:pt>
              </c:strCache>
            </c:strRef>
          </c:cat>
          <c:val>
            <c:numRef>
              <c:f>Sheet1!$D$2:$D$5</c:f>
              <c:numCache>
                <c:formatCode>General</c:formatCode>
                <c:ptCount val="4"/>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2"/>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C6EF5DBC-8BDA-4875-AAC3-1BBAF5FF617F}"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Calibri" panose="020F0502020204030204" pitchFamily="34" charset="0"/>
                <a:ea typeface="Microsoft YaHei Light" panose="020B0502040204020203" pitchFamily="34" charset="-122"/>
                <a:cs typeface="+mn-cs"/>
              </a:rPr>
            </a:fld>
            <a:endParaRPr lang="zh-CN" altLang="en-US" strike="noStrike" noProof="1"/>
          </a:p>
        </p:txBody>
      </p:sp>
      <p:sp>
        <p:nvSpPr>
          <p:cNvPr id="614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Click to edit Master text style</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Second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Third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Fourth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lang="zh-CN" altLang="en-US" sz="1200" strike="noStrike" noProof="0" smtClean="0">
                <a:ln>
                  <a:noFill/>
                </a:ln>
                <a:effectLst/>
                <a:uLnTx/>
                <a:uFillTx/>
                <a:sym typeface="+mn-ea"/>
              </a:rPr>
              <a:t>Fifth level</a:t>
            </a:r>
            <a:endParaRPr lang="zh-CN" altLang="en-US" strike="noStrike" noProof="1"/>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Calibri" panose="020F0502020204030204" pitchFamily="34" charset="0"/>
                <a:ea typeface="Microsoft YaHei Light" panose="020B0502040204020203" pitchFamily="34"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a:xfrm>
            <a:off x="-4762" y="6621463"/>
            <a:ext cx="5275263" cy="244475"/>
          </a:xfrm>
          <a:custGeom>
            <a:avLst/>
            <a:gdLst>
              <a:gd name="connsiteX0" fmla="*/ 0 w 5295900"/>
              <a:gd name="connsiteY0" fmla="*/ 0 h 254000"/>
              <a:gd name="connsiteX1" fmla="*/ 5295900 w 5295900"/>
              <a:gd name="connsiteY1" fmla="*/ 127000 h 254000"/>
              <a:gd name="connsiteX2" fmla="*/ 4864100 w 5295900"/>
              <a:gd name="connsiteY2" fmla="*/ 241300 h 254000"/>
              <a:gd name="connsiteX3" fmla="*/ 38100 w 5295900"/>
              <a:gd name="connsiteY3" fmla="*/ 254000 h 254000"/>
              <a:gd name="connsiteX4" fmla="*/ 0 w 5295900"/>
              <a:gd name="connsiteY4" fmla="*/ 0 h 254000"/>
              <a:gd name="connsiteX0-1" fmla="*/ 0 w 5276850"/>
              <a:gd name="connsiteY0-2" fmla="*/ 0 h 258762"/>
              <a:gd name="connsiteX1-3" fmla="*/ 5276850 w 5276850"/>
              <a:gd name="connsiteY1-4" fmla="*/ 131762 h 258762"/>
              <a:gd name="connsiteX2-5" fmla="*/ 4845050 w 5276850"/>
              <a:gd name="connsiteY2-6" fmla="*/ 246062 h 258762"/>
              <a:gd name="connsiteX3-7" fmla="*/ 19050 w 5276850"/>
              <a:gd name="connsiteY3-8" fmla="*/ 258762 h 258762"/>
              <a:gd name="connsiteX4-9" fmla="*/ 0 w 5276850"/>
              <a:gd name="connsiteY4-10" fmla="*/ 0 h 258762"/>
              <a:gd name="connsiteX0-11" fmla="*/ 0 w 5269706"/>
              <a:gd name="connsiteY0-12" fmla="*/ 0 h 261144"/>
              <a:gd name="connsiteX1-13" fmla="*/ 5269706 w 5269706"/>
              <a:gd name="connsiteY1-14" fmla="*/ 134144 h 261144"/>
              <a:gd name="connsiteX2-15" fmla="*/ 4837906 w 5269706"/>
              <a:gd name="connsiteY2-16" fmla="*/ 248444 h 261144"/>
              <a:gd name="connsiteX3-17" fmla="*/ 11906 w 5269706"/>
              <a:gd name="connsiteY3-18" fmla="*/ 261144 h 261144"/>
              <a:gd name="connsiteX4-19" fmla="*/ 0 w 5269706"/>
              <a:gd name="connsiteY4-20" fmla="*/ 0 h 261144"/>
              <a:gd name="connsiteX0-21" fmla="*/ 0 w 5269706"/>
              <a:gd name="connsiteY0-22" fmla="*/ 0 h 261144"/>
              <a:gd name="connsiteX1-23" fmla="*/ 5269706 w 5269706"/>
              <a:gd name="connsiteY1-24" fmla="*/ 134144 h 261144"/>
              <a:gd name="connsiteX2-25" fmla="*/ 4842669 w 5269706"/>
              <a:gd name="connsiteY2-26" fmla="*/ 236538 h 261144"/>
              <a:gd name="connsiteX3-27" fmla="*/ 11906 w 5269706"/>
              <a:gd name="connsiteY3-28" fmla="*/ 261144 h 261144"/>
              <a:gd name="connsiteX4-29" fmla="*/ 0 w 5269706"/>
              <a:gd name="connsiteY4-30" fmla="*/ 0 h 261144"/>
              <a:gd name="connsiteX0-31" fmla="*/ 4923 w 5274629"/>
              <a:gd name="connsiteY0-32" fmla="*/ 0 h 244315"/>
              <a:gd name="connsiteX1-33" fmla="*/ 5274629 w 5274629"/>
              <a:gd name="connsiteY1-34" fmla="*/ 134144 h 244315"/>
              <a:gd name="connsiteX2-35" fmla="*/ 4847592 w 5274629"/>
              <a:gd name="connsiteY2-36" fmla="*/ 236538 h 244315"/>
              <a:gd name="connsiteX3-37" fmla="*/ 0 w 5274629"/>
              <a:gd name="connsiteY3-38" fmla="*/ 244315 h 244315"/>
              <a:gd name="connsiteX4-39" fmla="*/ 4923 w 5274629"/>
              <a:gd name="connsiteY4-40" fmla="*/ 0 h 2443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74629" h="244315">
                <a:moveTo>
                  <a:pt x="4923" y="0"/>
                </a:moveTo>
                <a:lnTo>
                  <a:pt x="5274629" y="134144"/>
                </a:lnTo>
                <a:lnTo>
                  <a:pt x="4847592" y="236538"/>
                </a:lnTo>
                <a:lnTo>
                  <a:pt x="0" y="244315"/>
                </a:lnTo>
                <a:lnTo>
                  <a:pt x="4923" y="0"/>
                </a:lnTo>
                <a:close/>
              </a:path>
            </a:pathLst>
          </a:custGeom>
          <a:solidFill>
            <a:srgbClr val="CBA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51" name="组合 7"/>
          <p:cNvGrpSpPr/>
          <p:nvPr userDrawn="1"/>
        </p:nvGrpSpPr>
        <p:grpSpPr>
          <a:xfrm>
            <a:off x="0" y="0"/>
            <a:ext cx="5100638" cy="6865938"/>
            <a:chOff x="-792" y="3492500"/>
            <a:chExt cx="4344192" cy="3374070"/>
          </a:xfrm>
        </p:grpSpPr>
        <p:sp>
          <p:nvSpPr>
            <p:cNvPr id="9" name="任意多边形 8"/>
            <p:cNvSpPr/>
            <p:nvPr/>
          </p:nvSpPr>
          <p:spPr>
            <a:xfrm>
              <a:off x="0" y="3492500"/>
              <a:ext cx="4343400" cy="762179"/>
            </a:xfrm>
            <a:custGeom>
              <a:avLst/>
              <a:gdLst>
                <a:gd name="connsiteX0" fmla="*/ 0 w 4368800"/>
                <a:gd name="connsiteY0" fmla="*/ 749300 h 749300"/>
                <a:gd name="connsiteX1" fmla="*/ 3441700 w 4368800"/>
                <a:gd name="connsiteY1" fmla="*/ 635000 h 749300"/>
                <a:gd name="connsiteX2" fmla="*/ 4279900 w 4368800"/>
                <a:gd name="connsiteY2" fmla="*/ 88900 h 749300"/>
                <a:gd name="connsiteX3" fmla="*/ 4368800 w 4368800"/>
                <a:gd name="connsiteY3" fmla="*/ 0 h 749300"/>
                <a:gd name="connsiteX4" fmla="*/ 12700 w 4368800"/>
                <a:gd name="connsiteY4" fmla="*/ 317500 h 749300"/>
                <a:gd name="connsiteX5" fmla="*/ 0 w 4368800"/>
                <a:gd name="connsiteY5" fmla="*/ 749300 h 749300"/>
                <a:gd name="connsiteX0-1" fmla="*/ 179 w 4356100"/>
                <a:gd name="connsiteY0-2" fmla="*/ 762179 h 762179"/>
                <a:gd name="connsiteX1-3" fmla="*/ 3429000 w 4356100"/>
                <a:gd name="connsiteY1-4" fmla="*/ 635000 h 762179"/>
                <a:gd name="connsiteX2-5" fmla="*/ 4267200 w 4356100"/>
                <a:gd name="connsiteY2-6" fmla="*/ 88900 h 762179"/>
                <a:gd name="connsiteX3-7" fmla="*/ 4356100 w 4356100"/>
                <a:gd name="connsiteY3-8" fmla="*/ 0 h 762179"/>
                <a:gd name="connsiteX4-9" fmla="*/ 0 w 4356100"/>
                <a:gd name="connsiteY4-10" fmla="*/ 317500 h 762179"/>
                <a:gd name="connsiteX5-11" fmla="*/ 179 w 4356100"/>
                <a:gd name="connsiteY5-12" fmla="*/ 762179 h 762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356100" h="762179">
                  <a:moveTo>
                    <a:pt x="179" y="762179"/>
                  </a:moveTo>
                  <a:lnTo>
                    <a:pt x="3429000" y="635000"/>
                  </a:lnTo>
                  <a:lnTo>
                    <a:pt x="4267200" y="88900"/>
                  </a:lnTo>
                  <a:lnTo>
                    <a:pt x="4356100" y="0"/>
                  </a:lnTo>
                  <a:lnTo>
                    <a:pt x="0" y="317500"/>
                  </a:lnTo>
                  <a:cubicBezTo>
                    <a:pt x="60" y="465726"/>
                    <a:pt x="119" y="613953"/>
                    <a:pt x="179" y="762179"/>
                  </a:cubicBezTo>
                  <a:close/>
                </a:path>
              </a:pathLst>
            </a:custGeom>
            <a:solidFill>
              <a:srgbClr val="C31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0" y="3594100"/>
              <a:ext cx="4279901" cy="1447800"/>
            </a:xfrm>
            <a:custGeom>
              <a:avLst/>
              <a:gdLst>
                <a:gd name="connsiteX0" fmla="*/ 0 w 4356100"/>
                <a:gd name="connsiteY0" fmla="*/ 1219200 h 1447800"/>
                <a:gd name="connsiteX1" fmla="*/ 1981200 w 4356100"/>
                <a:gd name="connsiteY1" fmla="*/ 1447800 h 1447800"/>
                <a:gd name="connsiteX2" fmla="*/ 3352800 w 4356100"/>
                <a:gd name="connsiteY2" fmla="*/ 1244600 h 1447800"/>
                <a:gd name="connsiteX3" fmla="*/ 4356100 w 4356100"/>
                <a:gd name="connsiteY3" fmla="*/ 0 h 1447800"/>
                <a:gd name="connsiteX4" fmla="*/ 1879600 w 4356100"/>
                <a:gd name="connsiteY4" fmla="*/ 533400 h 1447800"/>
                <a:gd name="connsiteX5" fmla="*/ 50800 w 4356100"/>
                <a:gd name="connsiteY5" fmla="*/ 596900 h 1447800"/>
                <a:gd name="connsiteX6" fmla="*/ 0 w 4356100"/>
                <a:gd name="connsiteY6" fmla="*/ 1219200 h 1447800"/>
                <a:gd name="connsiteX0-1" fmla="*/ 0 w 4317463"/>
                <a:gd name="connsiteY0-2" fmla="*/ 1219200 h 1447800"/>
                <a:gd name="connsiteX1-3" fmla="*/ 1942563 w 4317463"/>
                <a:gd name="connsiteY1-4" fmla="*/ 1447800 h 1447800"/>
                <a:gd name="connsiteX2-5" fmla="*/ 3314163 w 4317463"/>
                <a:gd name="connsiteY2-6" fmla="*/ 1244600 h 1447800"/>
                <a:gd name="connsiteX3-7" fmla="*/ 4317463 w 4317463"/>
                <a:gd name="connsiteY3-8" fmla="*/ 0 h 1447800"/>
                <a:gd name="connsiteX4-9" fmla="*/ 1840963 w 4317463"/>
                <a:gd name="connsiteY4-10" fmla="*/ 533400 h 1447800"/>
                <a:gd name="connsiteX5-11" fmla="*/ 12163 w 4317463"/>
                <a:gd name="connsiteY5-12" fmla="*/ 596900 h 1447800"/>
                <a:gd name="connsiteX6-13" fmla="*/ 0 w 4317463"/>
                <a:gd name="connsiteY6-14" fmla="*/ 1219200 h 1447800"/>
                <a:gd name="connsiteX0-15" fmla="*/ 13595 w 4305300"/>
                <a:gd name="connsiteY0-16" fmla="*/ 1225640 h 1447800"/>
                <a:gd name="connsiteX1-17" fmla="*/ 1930400 w 4305300"/>
                <a:gd name="connsiteY1-18" fmla="*/ 1447800 h 1447800"/>
                <a:gd name="connsiteX2-19" fmla="*/ 3302000 w 4305300"/>
                <a:gd name="connsiteY2-20" fmla="*/ 1244600 h 1447800"/>
                <a:gd name="connsiteX3-21" fmla="*/ 4305300 w 4305300"/>
                <a:gd name="connsiteY3-22" fmla="*/ 0 h 1447800"/>
                <a:gd name="connsiteX4-23" fmla="*/ 1828800 w 4305300"/>
                <a:gd name="connsiteY4-24" fmla="*/ 533400 h 1447800"/>
                <a:gd name="connsiteX5-25" fmla="*/ 0 w 4305300"/>
                <a:gd name="connsiteY5-26" fmla="*/ 596900 h 1447800"/>
                <a:gd name="connsiteX6-27" fmla="*/ 13595 w 4305300"/>
                <a:gd name="connsiteY6-28" fmla="*/ 1225640 h 1447800"/>
                <a:gd name="connsiteX0-29" fmla="*/ 0 w 4291705"/>
                <a:gd name="connsiteY0-30" fmla="*/ 1225640 h 1447800"/>
                <a:gd name="connsiteX1-31" fmla="*/ 1916805 w 4291705"/>
                <a:gd name="connsiteY1-32" fmla="*/ 1447800 h 1447800"/>
                <a:gd name="connsiteX2-33" fmla="*/ 3288405 w 4291705"/>
                <a:gd name="connsiteY2-34" fmla="*/ 1244600 h 1447800"/>
                <a:gd name="connsiteX3-35" fmla="*/ 4291705 w 4291705"/>
                <a:gd name="connsiteY3-36" fmla="*/ 0 h 1447800"/>
                <a:gd name="connsiteX4-37" fmla="*/ 1815205 w 4291705"/>
                <a:gd name="connsiteY4-38" fmla="*/ 533400 h 1447800"/>
                <a:gd name="connsiteX5-39" fmla="*/ 12163 w 4291705"/>
                <a:gd name="connsiteY5-40" fmla="*/ 596900 h 1447800"/>
                <a:gd name="connsiteX6-41" fmla="*/ 0 w 4291705"/>
                <a:gd name="connsiteY6-42" fmla="*/ 1225640 h 1447800"/>
                <a:gd name="connsiteX0-43" fmla="*/ 0 w 4291705"/>
                <a:gd name="connsiteY0-44" fmla="*/ 1225640 h 1447800"/>
                <a:gd name="connsiteX1-45" fmla="*/ 1916805 w 4291705"/>
                <a:gd name="connsiteY1-46" fmla="*/ 1447800 h 1447800"/>
                <a:gd name="connsiteX2-47" fmla="*/ 3288405 w 4291705"/>
                <a:gd name="connsiteY2-48" fmla="*/ 1244600 h 1447800"/>
                <a:gd name="connsiteX3-49" fmla="*/ 4291705 w 4291705"/>
                <a:gd name="connsiteY3-50" fmla="*/ 0 h 1447800"/>
                <a:gd name="connsiteX4-51" fmla="*/ 1815205 w 4291705"/>
                <a:gd name="connsiteY4-52" fmla="*/ 533400 h 1447800"/>
                <a:gd name="connsiteX5-53" fmla="*/ 3590 w 4291705"/>
                <a:gd name="connsiteY5-54" fmla="*/ 605473 h 1447800"/>
                <a:gd name="connsiteX6-55" fmla="*/ 0 w 4291705"/>
                <a:gd name="connsiteY6-56" fmla="*/ 1225640 h 1447800"/>
                <a:gd name="connsiteX0-57" fmla="*/ 0 w 4291705"/>
                <a:gd name="connsiteY0-58" fmla="*/ 1225640 h 1447800"/>
                <a:gd name="connsiteX1-59" fmla="*/ 1916805 w 4291705"/>
                <a:gd name="connsiteY1-60" fmla="*/ 1447800 h 1447800"/>
                <a:gd name="connsiteX2-61" fmla="*/ 3288405 w 4291705"/>
                <a:gd name="connsiteY2-62" fmla="*/ 1244600 h 1447800"/>
                <a:gd name="connsiteX3-63" fmla="*/ 4291705 w 4291705"/>
                <a:gd name="connsiteY3-64" fmla="*/ 0 h 1447800"/>
                <a:gd name="connsiteX4-65" fmla="*/ 1815205 w 4291705"/>
                <a:gd name="connsiteY4-66" fmla="*/ 533400 h 1447800"/>
                <a:gd name="connsiteX5-67" fmla="*/ 724 w 4291705"/>
                <a:gd name="connsiteY5-68" fmla="*/ 605473 h 1447800"/>
                <a:gd name="connsiteX6-69" fmla="*/ 0 w 4291705"/>
                <a:gd name="connsiteY6-70" fmla="*/ 1225640 h 1447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91705" h="1447800">
                  <a:moveTo>
                    <a:pt x="0" y="1225640"/>
                  </a:moveTo>
                  <a:lnTo>
                    <a:pt x="1916805" y="1447800"/>
                  </a:lnTo>
                  <a:lnTo>
                    <a:pt x="3288405" y="1244600"/>
                  </a:lnTo>
                  <a:lnTo>
                    <a:pt x="4291705" y="0"/>
                  </a:lnTo>
                  <a:lnTo>
                    <a:pt x="1815205" y="533400"/>
                  </a:lnTo>
                  <a:lnTo>
                    <a:pt x="724" y="605473"/>
                  </a:lnTo>
                  <a:cubicBezTo>
                    <a:pt x="-473" y="812195"/>
                    <a:pt x="1197" y="1018918"/>
                    <a:pt x="0" y="1225640"/>
                  </a:cubicBezTo>
                  <a:close/>
                </a:path>
              </a:pathLst>
            </a:custGeom>
            <a:solidFill>
              <a:srgbClr val="038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a:off x="-792" y="5422899"/>
              <a:ext cx="2729064" cy="1443671"/>
            </a:xfrm>
            <a:custGeom>
              <a:avLst/>
              <a:gdLst>
                <a:gd name="connsiteX0" fmla="*/ 1054100 w 2730500"/>
                <a:gd name="connsiteY0" fmla="*/ 1447800 h 1460500"/>
                <a:gd name="connsiteX1" fmla="*/ 2730500 w 2730500"/>
                <a:gd name="connsiteY1" fmla="*/ 393700 h 1460500"/>
                <a:gd name="connsiteX2" fmla="*/ 0 w 2730500"/>
                <a:gd name="connsiteY2" fmla="*/ 0 h 1460500"/>
                <a:gd name="connsiteX3" fmla="*/ 12700 w 2730500"/>
                <a:gd name="connsiteY3" fmla="*/ 1460500 h 1460500"/>
                <a:gd name="connsiteX4" fmla="*/ 1054100 w 2730500"/>
                <a:gd name="connsiteY4" fmla="*/ 1447800 h 1460500"/>
                <a:gd name="connsiteX0-1" fmla="*/ 1054100 w 2730500"/>
                <a:gd name="connsiteY0-2" fmla="*/ 1447800 h 1460500"/>
                <a:gd name="connsiteX1-3" fmla="*/ 2730500 w 2730500"/>
                <a:gd name="connsiteY1-4" fmla="*/ 393700 h 1460500"/>
                <a:gd name="connsiteX2-5" fmla="*/ 0 w 2730500"/>
                <a:gd name="connsiteY2-6" fmla="*/ 0 h 1460500"/>
                <a:gd name="connsiteX3-7" fmla="*/ 738 w 2730500"/>
                <a:gd name="connsiteY3-8" fmla="*/ 1460500 h 1460500"/>
                <a:gd name="connsiteX4-9" fmla="*/ 1054100 w 2730500"/>
                <a:gd name="connsiteY4-10" fmla="*/ 1447800 h 1460500"/>
                <a:gd name="connsiteX0-11" fmla="*/ 1060539 w 2736939"/>
                <a:gd name="connsiteY0-12" fmla="*/ 1447800 h 1447800"/>
                <a:gd name="connsiteX1-13" fmla="*/ 2736939 w 2736939"/>
                <a:gd name="connsiteY1-14" fmla="*/ 393700 h 1447800"/>
                <a:gd name="connsiteX2-15" fmla="*/ 6439 w 2736939"/>
                <a:gd name="connsiteY2-16" fmla="*/ 0 h 1447800"/>
                <a:gd name="connsiteX3-17" fmla="*/ 0 w 2736939"/>
                <a:gd name="connsiteY3-18" fmla="*/ 1434307 h 1447800"/>
                <a:gd name="connsiteX4-19" fmla="*/ 1060539 w 2736939"/>
                <a:gd name="connsiteY4-20" fmla="*/ 1447800 h 1447800"/>
                <a:gd name="connsiteX0-21" fmla="*/ 1054288 w 2730688"/>
                <a:gd name="connsiteY0-22" fmla="*/ 1447800 h 1458120"/>
                <a:gd name="connsiteX1-23" fmla="*/ 2730688 w 2730688"/>
                <a:gd name="connsiteY1-24" fmla="*/ 393700 h 1458120"/>
                <a:gd name="connsiteX2-25" fmla="*/ 188 w 2730688"/>
                <a:gd name="connsiteY2-26" fmla="*/ 0 h 1458120"/>
                <a:gd name="connsiteX3-27" fmla="*/ 12889 w 2730688"/>
                <a:gd name="connsiteY3-28" fmla="*/ 1458120 h 1458120"/>
                <a:gd name="connsiteX4-29" fmla="*/ 1054288 w 2730688"/>
                <a:gd name="connsiteY4-30" fmla="*/ 1447800 h 1458120"/>
                <a:gd name="connsiteX0-31" fmla="*/ 1054288 w 2730688"/>
                <a:gd name="connsiteY0-32" fmla="*/ 1459706 h 1459706"/>
                <a:gd name="connsiteX1-33" fmla="*/ 2730688 w 2730688"/>
                <a:gd name="connsiteY1-34" fmla="*/ 393700 h 1459706"/>
                <a:gd name="connsiteX2-35" fmla="*/ 188 w 2730688"/>
                <a:gd name="connsiteY2-36" fmla="*/ 0 h 1459706"/>
                <a:gd name="connsiteX3-37" fmla="*/ 12889 w 2730688"/>
                <a:gd name="connsiteY3-38" fmla="*/ 1458120 h 1459706"/>
                <a:gd name="connsiteX4-39" fmla="*/ 1054288 w 2730688"/>
                <a:gd name="connsiteY4-40" fmla="*/ 1459706 h 1459706"/>
                <a:gd name="connsiteX0-41" fmla="*/ 1054814 w 2731214"/>
                <a:gd name="connsiteY0-42" fmla="*/ 1459706 h 1459706"/>
                <a:gd name="connsiteX1-43" fmla="*/ 2731214 w 2731214"/>
                <a:gd name="connsiteY1-44" fmla="*/ 393700 h 1459706"/>
                <a:gd name="connsiteX2-45" fmla="*/ 714 w 2731214"/>
                <a:gd name="connsiteY2-46" fmla="*/ 0 h 1459706"/>
                <a:gd name="connsiteX3-47" fmla="*/ 2 w 2731214"/>
                <a:gd name="connsiteY3-48" fmla="*/ 1453661 h 1459706"/>
                <a:gd name="connsiteX4-49" fmla="*/ 1054814 w 2731214"/>
                <a:gd name="connsiteY4-50" fmla="*/ 1459706 h 1459706"/>
                <a:gd name="connsiteX0-51" fmla="*/ 1058939 w 2735339"/>
                <a:gd name="connsiteY0-52" fmla="*/ 1459706 h 1459706"/>
                <a:gd name="connsiteX1-53" fmla="*/ 2735339 w 2735339"/>
                <a:gd name="connsiteY1-54" fmla="*/ 393700 h 1459706"/>
                <a:gd name="connsiteX2-55" fmla="*/ 367 w 2735339"/>
                <a:gd name="connsiteY2-56" fmla="*/ 0 h 1459706"/>
                <a:gd name="connsiteX3-57" fmla="*/ 4127 w 2735339"/>
                <a:gd name="connsiteY3-58" fmla="*/ 1453661 h 1459706"/>
                <a:gd name="connsiteX4-59" fmla="*/ 1058939 w 2735339"/>
                <a:gd name="connsiteY4-60" fmla="*/ 1459706 h 1459706"/>
                <a:gd name="connsiteX0-61" fmla="*/ 1058821 w 2735221"/>
                <a:gd name="connsiteY0-62" fmla="*/ 1459706 h 1459706"/>
                <a:gd name="connsiteX1-63" fmla="*/ 2735221 w 2735221"/>
                <a:gd name="connsiteY1-64" fmla="*/ 393700 h 1459706"/>
                <a:gd name="connsiteX2-65" fmla="*/ 249 w 2735221"/>
                <a:gd name="connsiteY2-66" fmla="*/ 0 h 1459706"/>
                <a:gd name="connsiteX3-67" fmla="*/ 8480 w 2735221"/>
                <a:gd name="connsiteY3-68" fmla="*/ 1444745 h 1459706"/>
                <a:gd name="connsiteX4-69" fmla="*/ 1058821 w 2735221"/>
                <a:gd name="connsiteY4-70" fmla="*/ 1459706 h 1459706"/>
                <a:gd name="connsiteX0-71" fmla="*/ 1059215 w 2735615"/>
                <a:gd name="connsiteY0-72" fmla="*/ 1459706 h 1459706"/>
                <a:gd name="connsiteX1-73" fmla="*/ 2735615 w 2735615"/>
                <a:gd name="connsiteY1-74" fmla="*/ 393700 h 1459706"/>
                <a:gd name="connsiteX2-75" fmla="*/ 643 w 2735615"/>
                <a:gd name="connsiteY2-76" fmla="*/ 0 h 1459706"/>
                <a:gd name="connsiteX3-77" fmla="*/ 439 w 2735615"/>
                <a:gd name="connsiteY3-78" fmla="*/ 1441942 h 1459706"/>
                <a:gd name="connsiteX4-79" fmla="*/ 1059215 w 2735615"/>
                <a:gd name="connsiteY4-80" fmla="*/ 1459706 h 1459706"/>
                <a:gd name="connsiteX0-81" fmla="*/ 1059216 w 2735615"/>
                <a:gd name="connsiteY0-82" fmla="*/ 1448493 h 1448493"/>
                <a:gd name="connsiteX1-83" fmla="*/ 2735615 w 2735615"/>
                <a:gd name="connsiteY1-84" fmla="*/ 393700 h 1448493"/>
                <a:gd name="connsiteX2-85" fmla="*/ 643 w 2735615"/>
                <a:gd name="connsiteY2-86" fmla="*/ 0 h 1448493"/>
                <a:gd name="connsiteX3-87" fmla="*/ 439 w 2735615"/>
                <a:gd name="connsiteY3-88" fmla="*/ 1441942 h 1448493"/>
                <a:gd name="connsiteX4-89" fmla="*/ 1059216 w 2735615"/>
                <a:gd name="connsiteY4-90" fmla="*/ 1448493 h 1448493"/>
                <a:gd name="connsiteX0-91" fmla="*/ 1064840 w 2735615"/>
                <a:gd name="connsiteY0-92" fmla="*/ 1442886 h 1442886"/>
                <a:gd name="connsiteX1-93" fmla="*/ 2735615 w 2735615"/>
                <a:gd name="connsiteY1-94" fmla="*/ 393700 h 1442886"/>
                <a:gd name="connsiteX2-95" fmla="*/ 643 w 2735615"/>
                <a:gd name="connsiteY2-96" fmla="*/ 0 h 1442886"/>
                <a:gd name="connsiteX3-97" fmla="*/ 439 w 2735615"/>
                <a:gd name="connsiteY3-98" fmla="*/ 1441942 h 1442886"/>
                <a:gd name="connsiteX4-99" fmla="*/ 1064840 w 2735615"/>
                <a:gd name="connsiteY4-100" fmla="*/ 1442886 h 14428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5615" h="1442886">
                  <a:moveTo>
                    <a:pt x="1064840" y="1442886"/>
                  </a:moveTo>
                  <a:lnTo>
                    <a:pt x="2735615" y="393700"/>
                  </a:lnTo>
                  <a:lnTo>
                    <a:pt x="643" y="0"/>
                  </a:lnTo>
                  <a:cubicBezTo>
                    <a:pt x="-1503" y="478102"/>
                    <a:pt x="2585" y="963840"/>
                    <a:pt x="439" y="1441942"/>
                  </a:cubicBezTo>
                  <a:lnTo>
                    <a:pt x="1064840" y="1442886"/>
                  </a:lnTo>
                  <a:close/>
                </a:path>
              </a:pathLst>
            </a:custGeom>
            <a:solidFill>
              <a:srgbClr val="000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a:off x="0" y="4756329"/>
              <a:ext cx="3302000" cy="863600"/>
            </a:xfrm>
            <a:custGeom>
              <a:avLst/>
              <a:gdLst>
                <a:gd name="connsiteX0" fmla="*/ 12700 w 3340100"/>
                <a:gd name="connsiteY0" fmla="*/ 749300 h 863600"/>
                <a:gd name="connsiteX1" fmla="*/ 1460500 w 3340100"/>
                <a:gd name="connsiteY1" fmla="*/ 863600 h 863600"/>
                <a:gd name="connsiteX2" fmla="*/ 2832100 w 3340100"/>
                <a:gd name="connsiteY2" fmla="*/ 711200 h 863600"/>
                <a:gd name="connsiteX3" fmla="*/ 3340100 w 3340100"/>
                <a:gd name="connsiteY3" fmla="*/ 63500 h 863600"/>
                <a:gd name="connsiteX4" fmla="*/ 584200 w 3340100"/>
                <a:gd name="connsiteY4" fmla="*/ 76200 h 863600"/>
                <a:gd name="connsiteX5" fmla="*/ 0 w 3340100"/>
                <a:gd name="connsiteY5" fmla="*/ 0 h 863600"/>
                <a:gd name="connsiteX6" fmla="*/ 12700 w 3340100"/>
                <a:gd name="connsiteY6" fmla="*/ 749300 h 863600"/>
                <a:gd name="connsiteX0-1" fmla="*/ 25579 w 3340100"/>
                <a:gd name="connsiteY0-2" fmla="*/ 755739 h 863600"/>
                <a:gd name="connsiteX1-3" fmla="*/ 1460500 w 3340100"/>
                <a:gd name="connsiteY1-4" fmla="*/ 863600 h 863600"/>
                <a:gd name="connsiteX2-5" fmla="*/ 2832100 w 3340100"/>
                <a:gd name="connsiteY2-6" fmla="*/ 711200 h 863600"/>
                <a:gd name="connsiteX3-7" fmla="*/ 3340100 w 3340100"/>
                <a:gd name="connsiteY3-8" fmla="*/ 63500 h 863600"/>
                <a:gd name="connsiteX4-9" fmla="*/ 584200 w 3340100"/>
                <a:gd name="connsiteY4-10" fmla="*/ 76200 h 863600"/>
                <a:gd name="connsiteX5-11" fmla="*/ 0 w 3340100"/>
                <a:gd name="connsiteY5-12" fmla="*/ 0 h 863600"/>
                <a:gd name="connsiteX6-13" fmla="*/ 25579 w 3340100"/>
                <a:gd name="connsiteY6-14" fmla="*/ 755739 h 863600"/>
                <a:gd name="connsiteX0-15" fmla="*/ 0 w 3314521"/>
                <a:gd name="connsiteY0-16" fmla="*/ 755739 h 863600"/>
                <a:gd name="connsiteX1-17" fmla="*/ 1434921 w 3314521"/>
                <a:gd name="connsiteY1-18" fmla="*/ 863600 h 863600"/>
                <a:gd name="connsiteX2-19" fmla="*/ 2806521 w 3314521"/>
                <a:gd name="connsiteY2-20" fmla="*/ 711200 h 863600"/>
                <a:gd name="connsiteX3-21" fmla="*/ 3314521 w 3314521"/>
                <a:gd name="connsiteY3-22" fmla="*/ 63500 h 863600"/>
                <a:gd name="connsiteX4-23" fmla="*/ 558621 w 3314521"/>
                <a:gd name="connsiteY4-24" fmla="*/ 76200 h 863600"/>
                <a:gd name="connsiteX5-25" fmla="*/ 179 w 3314521"/>
                <a:gd name="connsiteY5-26" fmla="*/ 0 h 863600"/>
                <a:gd name="connsiteX6-27" fmla="*/ 0 w 3314521"/>
                <a:gd name="connsiteY6-28" fmla="*/ 755739 h 863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14521" h="863600">
                  <a:moveTo>
                    <a:pt x="0" y="755739"/>
                  </a:moveTo>
                  <a:lnTo>
                    <a:pt x="1434921" y="863600"/>
                  </a:lnTo>
                  <a:lnTo>
                    <a:pt x="2806521" y="711200"/>
                  </a:lnTo>
                  <a:lnTo>
                    <a:pt x="3314521" y="63500"/>
                  </a:lnTo>
                  <a:lnTo>
                    <a:pt x="558621" y="76200"/>
                  </a:lnTo>
                  <a:lnTo>
                    <a:pt x="179" y="0"/>
                  </a:lnTo>
                  <a:cubicBezTo>
                    <a:pt x="119" y="251913"/>
                    <a:pt x="60" y="503826"/>
                    <a:pt x="0" y="755739"/>
                  </a:cubicBezTo>
                  <a:close/>
                </a:path>
              </a:pathLst>
            </a:custGeom>
            <a:solidFill>
              <a:srgbClr val="094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 name="标题 1"/>
          <p:cNvSpPr>
            <a:spLocks noGrp="1"/>
          </p:cNvSpPr>
          <p:nvPr>
            <p:ph type="ctrTitle"/>
          </p:nvPr>
        </p:nvSpPr>
        <p:spPr>
          <a:xfrm>
            <a:off x="4411579" y="2366677"/>
            <a:ext cx="6940634" cy="2387600"/>
          </a:xfrm>
        </p:spPr>
        <p:txBody>
          <a:bodyPr anchor="b"/>
          <a:lstStyle>
            <a:lvl1pPr algn="l">
              <a:defRPr sz="6000"/>
            </a:lvl1pPr>
          </a:lstStyle>
          <a:p>
            <a:pPr fontAlgn="auto"/>
            <a:r>
              <a:rPr lang="zh-CN" altLang="en-US" strike="noStrike" noProof="1" dirty="0" smtClean="0"/>
              <a:t>Click to edit Master title style</a:t>
            </a:r>
            <a:endParaRPr lang="zh-CN" altLang="en-US" strike="noStrike" noProof="1" dirty="0" smtClean="0"/>
          </a:p>
        </p:txBody>
      </p:sp>
      <p:sp>
        <p:nvSpPr>
          <p:cNvPr id="3" name="副标题 2"/>
          <p:cNvSpPr>
            <a:spLocks noGrp="1"/>
          </p:cNvSpPr>
          <p:nvPr>
            <p:ph type="subTitle" idx="1" hasCustomPrompt="1"/>
          </p:nvPr>
        </p:nvSpPr>
        <p:spPr>
          <a:xfrm>
            <a:off x="4411579" y="4652677"/>
            <a:ext cx="694063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smtClean="0"/>
              <a:t>Click to edit Master title style</a:t>
            </a:r>
            <a:endParaRPr lang="zh-CN" altLang="en-US" strike="noStrike" noProof="1" dirty="0" smtClean="0"/>
          </a:p>
        </p:txBody>
      </p:sp>
      <p:sp>
        <p:nvSpPr>
          <p:cNvPr id="13"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3074" name="组合 6"/>
          <p:cNvGrpSpPr/>
          <p:nvPr userDrawn="1"/>
        </p:nvGrpSpPr>
        <p:grpSpPr>
          <a:xfrm>
            <a:off x="0" y="3429000"/>
            <a:ext cx="3808413" cy="3436938"/>
            <a:chOff x="-792" y="3492500"/>
            <a:chExt cx="4344192" cy="3374070"/>
          </a:xfrm>
        </p:grpSpPr>
        <p:sp>
          <p:nvSpPr>
            <p:cNvPr id="8" name="任意多边形 7"/>
            <p:cNvSpPr/>
            <p:nvPr/>
          </p:nvSpPr>
          <p:spPr>
            <a:xfrm>
              <a:off x="0" y="3492500"/>
              <a:ext cx="4343400" cy="762179"/>
            </a:xfrm>
            <a:custGeom>
              <a:avLst/>
              <a:gdLst>
                <a:gd name="connsiteX0" fmla="*/ 0 w 4368800"/>
                <a:gd name="connsiteY0" fmla="*/ 749300 h 749300"/>
                <a:gd name="connsiteX1" fmla="*/ 3441700 w 4368800"/>
                <a:gd name="connsiteY1" fmla="*/ 635000 h 749300"/>
                <a:gd name="connsiteX2" fmla="*/ 4279900 w 4368800"/>
                <a:gd name="connsiteY2" fmla="*/ 88900 h 749300"/>
                <a:gd name="connsiteX3" fmla="*/ 4368800 w 4368800"/>
                <a:gd name="connsiteY3" fmla="*/ 0 h 749300"/>
                <a:gd name="connsiteX4" fmla="*/ 12700 w 4368800"/>
                <a:gd name="connsiteY4" fmla="*/ 317500 h 749300"/>
                <a:gd name="connsiteX5" fmla="*/ 0 w 4368800"/>
                <a:gd name="connsiteY5" fmla="*/ 749300 h 749300"/>
                <a:gd name="connsiteX0-1" fmla="*/ 179 w 4356100"/>
                <a:gd name="connsiteY0-2" fmla="*/ 762179 h 762179"/>
                <a:gd name="connsiteX1-3" fmla="*/ 3429000 w 4356100"/>
                <a:gd name="connsiteY1-4" fmla="*/ 635000 h 762179"/>
                <a:gd name="connsiteX2-5" fmla="*/ 4267200 w 4356100"/>
                <a:gd name="connsiteY2-6" fmla="*/ 88900 h 762179"/>
                <a:gd name="connsiteX3-7" fmla="*/ 4356100 w 4356100"/>
                <a:gd name="connsiteY3-8" fmla="*/ 0 h 762179"/>
                <a:gd name="connsiteX4-9" fmla="*/ 0 w 4356100"/>
                <a:gd name="connsiteY4-10" fmla="*/ 317500 h 762179"/>
                <a:gd name="connsiteX5-11" fmla="*/ 179 w 4356100"/>
                <a:gd name="connsiteY5-12" fmla="*/ 762179 h 762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356100" h="762179">
                  <a:moveTo>
                    <a:pt x="179" y="762179"/>
                  </a:moveTo>
                  <a:lnTo>
                    <a:pt x="3429000" y="635000"/>
                  </a:lnTo>
                  <a:lnTo>
                    <a:pt x="4267200" y="88900"/>
                  </a:lnTo>
                  <a:lnTo>
                    <a:pt x="4356100" y="0"/>
                  </a:lnTo>
                  <a:lnTo>
                    <a:pt x="0" y="317500"/>
                  </a:lnTo>
                  <a:cubicBezTo>
                    <a:pt x="60" y="465726"/>
                    <a:pt x="119" y="613953"/>
                    <a:pt x="179" y="762179"/>
                  </a:cubicBezTo>
                  <a:close/>
                </a:path>
              </a:pathLst>
            </a:custGeom>
            <a:solidFill>
              <a:srgbClr val="C31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任意多边形 8"/>
            <p:cNvSpPr/>
            <p:nvPr/>
          </p:nvSpPr>
          <p:spPr>
            <a:xfrm>
              <a:off x="0" y="3594100"/>
              <a:ext cx="4279901" cy="1447800"/>
            </a:xfrm>
            <a:custGeom>
              <a:avLst/>
              <a:gdLst>
                <a:gd name="connsiteX0" fmla="*/ 0 w 4356100"/>
                <a:gd name="connsiteY0" fmla="*/ 1219200 h 1447800"/>
                <a:gd name="connsiteX1" fmla="*/ 1981200 w 4356100"/>
                <a:gd name="connsiteY1" fmla="*/ 1447800 h 1447800"/>
                <a:gd name="connsiteX2" fmla="*/ 3352800 w 4356100"/>
                <a:gd name="connsiteY2" fmla="*/ 1244600 h 1447800"/>
                <a:gd name="connsiteX3" fmla="*/ 4356100 w 4356100"/>
                <a:gd name="connsiteY3" fmla="*/ 0 h 1447800"/>
                <a:gd name="connsiteX4" fmla="*/ 1879600 w 4356100"/>
                <a:gd name="connsiteY4" fmla="*/ 533400 h 1447800"/>
                <a:gd name="connsiteX5" fmla="*/ 50800 w 4356100"/>
                <a:gd name="connsiteY5" fmla="*/ 596900 h 1447800"/>
                <a:gd name="connsiteX6" fmla="*/ 0 w 4356100"/>
                <a:gd name="connsiteY6" fmla="*/ 1219200 h 1447800"/>
                <a:gd name="connsiteX0-1" fmla="*/ 0 w 4317463"/>
                <a:gd name="connsiteY0-2" fmla="*/ 1219200 h 1447800"/>
                <a:gd name="connsiteX1-3" fmla="*/ 1942563 w 4317463"/>
                <a:gd name="connsiteY1-4" fmla="*/ 1447800 h 1447800"/>
                <a:gd name="connsiteX2-5" fmla="*/ 3314163 w 4317463"/>
                <a:gd name="connsiteY2-6" fmla="*/ 1244600 h 1447800"/>
                <a:gd name="connsiteX3-7" fmla="*/ 4317463 w 4317463"/>
                <a:gd name="connsiteY3-8" fmla="*/ 0 h 1447800"/>
                <a:gd name="connsiteX4-9" fmla="*/ 1840963 w 4317463"/>
                <a:gd name="connsiteY4-10" fmla="*/ 533400 h 1447800"/>
                <a:gd name="connsiteX5-11" fmla="*/ 12163 w 4317463"/>
                <a:gd name="connsiteY5-12" fmla="*/ 596900 h 1447800"/>
                <a:gd name="connsiteX6-13" fmla="*/ 0 w 4317463"/>
                <a:gd name="connsiteY6-14" fmla="*/ 1219200 h 1447800"/>
                <a:gd name="connsiteX0-15" fmla="*/ 13595 w 4305300"/>
                <a:gd name="connsiteY0-16" fmla="*/ 1225640 h 1447800"/>
                <a:gd name="connsiteX1-17" fmla="*/ 1930400 w 4305300"/>
                <a:gd name="connsiteY1-18" fmla="*/ 1447800 h 1447800"/>
                <a:gd name="connsiteX2-19" fmla="*/ 3302000 w 4305300"/>
                <a:gd name="connsiteY2-20" fmla="*/ 1244600 h 1447800"/>
                <a:gd name="connsiteX3-21" fmla="*/ 4305300 w 4305300"/>
                <a:gd name="connsiteY3-22" fmla="*/ 0 h 1447800"/>
                <a:gd name="connsiteX4-23" fmla="*/ 1828800 w 4305300"/>
                <a:gd name="connsiteY4-24" fmla="*/ 533400 h 1447800"/>
                <a:gd name="connsiteX5-25" fmla="*/ 0 w 4305300"/>
                <a:gd name="connsiteY5-26" fmla="*/ 596900 h 1447800"/>
                <a:gd name="connsiteX6-27" fmla="*/ 13595 w 4305300"/>
                <a:gd name="connsiteY6-28" fmla="*/ 1225640 h 1447800"/>
                <a:gd name="connsiteX0-29" fmla="*/ 0 w 4291705"/>
                <a:gd name="connsiteY0-30" fmla="*/ 1225640 h 1447800"/>
                <a:gd name="connsiteX1-31" fmla="*/ 1916805 w 4291705"/>
                <a:gd name="connsiteY1-32" fmla="*/ 1447800 h 1447800"/>
                <a:gd name="connsiteX2-33" fmla="*/ 3288405 w 4291705"/>
                <a:gd name="connsiteY2-34" fmla="*/ 1244600 h 1447800"/>
                <a:gd name="connsiteX3-35" fmla="*/ 4291705 w 4291705"/>
                <a:gd name="connsiteY3-36" fmla="*/ 0 h 1447800"/>
                <a:gd name="connsiteX4-37" fmla="*/ 1815205 w 4291705"/>
                <a:gd name="connsiteY4-38" fmla="*/ 533400 h 1447800"/>
                <a:gd name="connsiteX5-39" fmla="*/ 12163 w 4291705"/>
                <a:gd name="connsiteY5-40" fmla="*/ 596900 h 1447800"/>
                <a:gd name="connsiteX6-41" fmla="*/ 0 w 4291705"/>
                <a:gd name="connsiteY6-42" fmla="*/ 1225640 h 1447800"/>
                <a:gd name="connsiteX0-43" fmla="*/ 0 w 4291705"/>
                <a:gd name="connsiteY0-44" fmla="*/ 1225640 h 1447800"/>
                <a:gd name="connsiteX1-45" fmla="*/ 1916805 w 4291705"/>
                <a:gd name="connsiteY1-46" fmla="*/ 1447800 h 1447800"/>
                <a:gd name="connsiteX2-47" fmla="*/ 3288405 w 4291705"/>
                <a:gd name="connsiteY2-48" fmla="*/ 1244600 h 1447800"/>
                <a:gd name="connsiteX3-49" fmla="*/ 4291705 w 4291705"/>
                <a:gd name="connsiteY3-50" fmla="*/ 0 h 1447800"/>
                <a:gd name="connsiteX4-51" fmla="*/ 1815205 w 4291705"/>
                <a:gd name="connsiteY4-52" fmla="*/ 533400 h 1447800"/>
                <a:gd name="connsiteX5-53" fmla="*/ 3590 w 4291705"/>
                <a:gd name="connsiteY5-54" fmla="*/ 605473 h 1447800"/>
                <a:gd name="connsiteX6-55" fmla="*/ 0 w 4291705"/>
                <a:gd name="connsiteY6-56" fmla="*/ 1225640 h 1447800"/>
                <a:gd name="connsiteX0-57" fmla="*/ 0 w 4291705"/>
                <a:gd name="connsiteY0-58" fmla="*/ 1225640 h 1447800"/>
                <a:gd name="connsiteX1-59" fmla="*/ 1916805 w 4291705"/>
                <a:gd name="connsiteY1-60" fmla="*/ 1447800 h 1447800"/>
                <a:gd name="connsiteX2-61" fmla="*/ 3288405 w 4291705"/>
                <a:gd name="connsiteY2-62" fmla="*/ 1244600 h 1447800"/>
                <a:gd name="connsiteX3-63" fmla="*/ 4291705 w 4291705"/>
                <a:gd name="connsiteY3-64" fmla="*/ 0 h 1447800"/>
                <a:gd name="connsiteX4-65" fmla="*/ 1815205 w 4291705"/>
                <a:gd name="connsiteY4-66" fmla="*/ 533400 h 1447800"/>
                <a:gd name="connsiteX5-67" fmla="*/ 724 w 4291705"/>
                <a:gd name="connsiteY5-68" fmla="*/ 605473 h 1447800"/>
                <a:gd name="connsiteX6-69" fmla="*/ 0 w 4291705"/>
                <a:gd name="connsiteY6-70" fmla="*/ 1225640 h 1447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91705" h="1447800">
                  <a:moveTo>
                    <a:pt x="0" y="1225640"/>
                  </a:moveTo>
                  <a:lnTo>
                    <a:pt x="1916805" y="1447800"/>
                  </a:lnTo>
                  <a:lnTo>
                    <a:pt x="3288405" y="1244600"/>
                  </a:lnTo>
                  <a:lnTo>
                    <a:pt x="4291705" y="0"/>
                  </a:lnTo>
                  <a:lnTo>
                    <a:pt x="1815205" y="533400"/>
                  </a:lnTo>
                  <a:lnTo>
                    <a:pt x="724" y="605473"/>
                  </a:lnTo>
                  <a:cubicBezTo>
                    <a:pt x="-473" y="812195"/>
                    <a:pt x="1197" y="1018918"/>
                    <a:pt x="0" y="1225640"/>
                  </a:cubicBezTo>
                  <a:close/>
                </a:path>
              </a:pathLst>
            </a:custGeom>
            <a:solidFill>
              <a:srgbClr val="038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任意多边形 9"/>
            <p:cNvSpPr/>
            <p:nvPr/>
          </p:nvSpPr>
          <p:spPr>
            <a:xfrm>
              <a:off x="-792" y="5422899"/>
              <a:ext cx="2729064" cy="1443671"/>
            </a:xfrm>
            <a:custGeom>
              <a:avLst/>
              <a:gdLst>
                <a:gd name="connsiteX0" fmla="*/ 1054100 w 2730500"/>
                <a:gd name="connsiteY0" fmla="*/ 1447800 h 1460500"/>
                <a:gd name="connsiteX1" fmla="*/ 2730500 w 2730500"/>
                <a:gd name="connsiteY1" fmla="*/ 393700 h 1460500"/>
                <a:gd name="connsiteX2" fmla="*/ 0 w 2730500"/>
                <a:gd name="connsiteY2" fmla="*/ 0 h 1460500"/>
                <a:gd name="connsiteX3" fmla="*/ 12700 w 2730500"/>
                <a:gd name="connsiteY3" fmla="*/ 1460500 h 1460500"/>
                <a:gd name="connsiteX4" fmla="*/ 1054100 w 2730500"/>
                <a:gd name="connsiteY4" fmla="*/ 1447800 h 1460500"/>
                <a:gd name="connsiteX0-1" fmla="*/ 1054100 w 2730500"/>
                <a:gd name="connsiteY0-2" fmla="*/ 1447800 h 1460500"/>
                <a:gd name="connsiteX1-3" fmla="*/ 2730500 w 2730500"/>
                <a:gd name="connsiteY1-4" fmla="*/ 393700 h 1460500"/>
                <a:gd name="connsiteX2-5" fmla="*/ 0 w 2730500"/>
                <a:gd name="connsiteY2-6" fmla="*/ 0 h 1460500"/>
                <a:gd name="connsiteX3-7" fmla="*/ 738 w 2730500"/>
                <a:gd name="connsiteY3-8" fmla="*/ 1460500 h 1460500"/>
                <a:gd name="connsiteX4-9" fmla="*/ 1054100 w 2730500"/>
                <a:gd name="connsiteY4-10" fmla="*/ 1447800 h 1460500"/>
                <a:gd name="connsiteX0-11" fmla="*/ 1060539 w 2736939"/>
                <a:gd name="connsiteY0-12" fmla="*/ 1447800 h 1447800"/>
                <a:gd name="connsiteX1-13" fmla="*/ 2736939 w 2736939"/>
                <a:gd name="connsiteY1-14" fmla="*/ 393700 h 1447800"/>
                <a:gd name="connsiteX2-15" fmla="*/ 6439 w 2736939"/>
                <a:gd name="connsiteY2-16" fmla="*/ 0 h 1447800"/>
                <a:gd name="connsiteX3-17" fmla="*/ 0 w 2736939"/>
                <a:gd name="connsiteY3-18" fmla="*/ 1434307 h 1447800"/>
                <a:gd name="connsiteX4-19" fmla="*/ 1060539 w 2736939"/>
                <a:gd name="connsiteY4-20" fmla="*/ 1447800 h 1447800"/>
                <a:gd name="connsiteX0-21" fmla="*/ 1054288 w 2730688"/>
                <a:gd name="connsiteY0-22" fmla="*/ 1447800 h 1458120"/>
                <a:gd name="connsiteX1-23" fmla="*/ 2730688 w 2730688"/>
                <a:gd name="connsiteY1-24" fmla="*/ 393700 h 1458120"/>
                <a:gd name="connsiteX2-25" fmla="*/ 188 w 2730688"/>
                <a:gd name="connsiteY2-26" fmla="*/ 0 h 1458120"/>
                <a:gd name="connsiteX3-27" fmla="*/ 12889 w 2730688"/>
                <a:gd name="connsiteY3-28" fmla="*/ 1458120 h 1458120"/>
                <a:gd name="connsiteX4-29" fmla="*/ 1054288 w 2730688"/>
                <a:gd name="connsiteY4-30" fmla="*/ 1447800 h 1458120"/>
                <a:gd name="connsiteX0-31" fmla="*/ 1054288 w 2730688"/>
                <a:gd name="connsiteY0-32" fmla="*/ 1459706 h 1459706"/>
                <a:gd name="connsiteX1-33" fmla="*/ 2730688 w 2730688"/>
                <a:gd name="connsiteY1-34" fmla="*/ 393700 h 1459706"/>
                <a:gd name="connsiteX2-35" fmla="*/ 188 w 2730688"/>
                <a:gd name="connsiteY2-36" fmla="*/ 0 h 1459706"/>
                <a:gd name="connsiteX3-37" fmla="*/ 12889 w 2730688"/>
                <a:gd name="connsiteY3-38" fmla="*/ 1458120 h 1459706"/>
                <a:gd name="connsiteX4-39" fmla="*/ 1054288 w 2730688"/>
                <a:gd name="connsiteY4-40" fmla="*/ 1459706 h 1459706"/>
                <a:gd name="connsiteX0-41" fmla="*/ 1054814 w 2731214"/>
                <a:gd name="connsiteY0-42" fmla="*/ 1459706 h 1459706"/>
                <a:gd name="connsiteX1-43" fmla="*/ 2731214 w 2731214"/>
                <a:gd name="connsiteY1-44" fmla="*/ 393700 h 1459706"/>
                <a:gd name="connsiteX2-45" fmla="*/ 714 w 2731214"/>
                <a:gd name="connsiteY2-46" fmla="*/ 0 h 1459706"/>
                <a:gd name="connsiteX3-47" fmla="*/ 2 w 2731214"/>
                <a:gd name="connsiteY3-48" fmla="*/ 1453661 h 1459706"/>
                <a:gd name="connsiteX4-49" fmla="*/ 1054814 w 2731214"/>
                <a:gd name="connsiteY4-50" fmla="*/ 1459706 h 1459706"/>
                <a:gd name="connsiteX0-51" fmla="*/ 1058939 w 2735339"/>
                <a:gd name="connsiteY0-52" fmla="*/ 1459706 h 1459706"/>
                <a:gd name="connsiteX1-53" fmla="*/ 2735339 w 2735339"/>
                <a:gd name="connsiteY1-54" fmla="*/ 393700 h 1459706"/>
                <a:gd name="connsiteX2-55" fmla="*/ 367 w 2735339"/>
                <a:gd name="connsiteY2-56" fmla="*/ 0 h 1459706"/>
                <a:gd name="connsiteX3-57" fmla="*/ 4127 w 2735339"/>
                <a:gd name="connsiteY3-58" fmla="*/ 1453661 h 1459706"/>
                <a:gd name="connsiteX4-59" fmla="*/ 1058939 w 2735339"/>
                <a:gd name="connsiteY4-60" fmla="*/ 1459706 h 1459706"/>
                <a:gd name="connsiteX0-61" fmla="*/ 1058821 w 2735221"/>
                <a:gd name="connsiteY0-62" fmla="*/ 1459706 h 1459706"/>
                <a:gd name="connsiteX1-63" fmla="*/ 2735221 w 2735221"/>
                <a:gd name="connsiteY1-64" fmla="*/ 393700 h 1459706"/>
                <a:gd name="connsiteX2-65" fmla="*/ 249 w 2735221"/>
                <a:gd name="connsiteY2-66" fmla="*/ 0 h 1459706"/>
                <a:gd name="connsiteX3-67" fmla="*/ 8480 w 2735221"/>
                <a:gd name="connsiteY3-68" fmla="*/ 1444745 h 1459706"/>
                <a:gd name="connsiteX4-69" fmla="*/ 1058821 w 2735221"/>
                <a:gd name="connsiteY4-70" fmla="*/ 1459706 h 1459706"/>
                <a:gd name="connsiteX0-71" fmla="*/ 1059215 w 2735615"/>
                <a:gd name="connsiteY0-72" fmla="*/ 1459706 h 1459706"/>
                <a:gd name="connsiteX1-73" fmla="*/ 2735615 w 2735615"/>
                <a:gd name="connsiteY1-74" fmla="*/ 393700 h 1459706"/>
                <a:gd name="connsiteX2-75" fmla="*/ 643 w 2735615"/>
                <a:gd name="connsiteY2-76" fmla="*/ 0 h 1459706"/>
                <a:gd name="connsiteX3-77" fmla="*/ 439 w 2735615"/>
                <a:gd name="connsiteY3-78" fmla="*/ 1441942 h 1459706"/>
                <a:gd name="connsiteX4-79" fmla="*/ 1059215 w 2735615"/>
                <a:gd name="connsiteY4-80" fmla="*/ 1459706 h 1459706"/>
                <a:gd name="connsiteX0-81" fmla="*/ 1059216 w 2735615"/>
                <a:gd name="connsiteY0-82" fmla="*/ 1448493 h 1448493"/>
                <a:gd name="connsiteX1-83" fmla="*/ 2735615 w 2735615"/>
                <a:gd name="connsiteY1-84" fmla="*/ 393700 h 1448493"/>
                <a:gd name="connsiteX2-85" fmla="*/ 643 w 2735615"/>
                <a:gd name="connsiteY2-86" fmla="*/ 0 h 1448493"/>
                <a:gd name="connsiteX3-87" fmla="*/ 439 w 2735615"/>
                <a:gd name="connsiteY3-88" fmla="*/ 1441942 h 1448493"/>
                <a:gd name="connsiteX4-89" fmla="*/ 1059216 w 2735615"/>
                <a:gd name="connsiteY4-90" fmla="*/ 1448493 h 1448493"/>
                <a:gd name="connsiteX0-91" fmla="*/ 1064840 w 2735615"/>
                <a:gd name="connsiteY0-92" fmla="*/ 1442886 h 1442886"/>
                <a:gd name="connsiteX1-93" fmla="*/ 2735615 w 2735615"/>
                <a:gd name="connsiteY1-94" fmla="*/ 393700 h 1442886"/>
                <a:gd name="connsiteX2-95" fmla="*/ 643 w 2735615"/>
                <a:gd name="connsiteY2-96" fmla="*/ 0 h 1442886"/>
                <a:gd name="connsiteX3-97" fmla="*/ 439 w 2735615"/>
                <a:gd name="connsiteY3-98" fmla="*/ 1441942 h 1442886"/>
                <a:gd name="connsiteX4-99" fmla="*/ 1064840 w 2735615"/>
                <a:gd name="connsiteY4-100" fmla="*/ 1442886 h 14428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5615" h="1442886">
                  <a:moveTo>
                    <a:pt x="1064840" y="1442886"/>
                  </a:moveTo>
                  <a:lnTo>
                    <a:pt x="2735615" y="393700"/>
                  </a:lnTo>
                  <a:lnTo>
                    <a:pt x="643" y="0"/>
                  </a:lnTo>
                  <a:cubicBezTo>
                    <a:pt x="-1503" y="478102"/>
                    <a:pt x="2585" y="963840"/>
                    <a:pt x="439" y="1441942"/>
                  </a:cubicBezTo>
                  <a:lnTo>
                    <a:pt x="1064840" y="1442886"/>
                  </a:lnTo>
                  <a:close/>
                </a:path>
              </a:pathLst>
            </a:custGeom>
            <a:solidFill>
              <a:srgbClr val="000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任意多边形 10"/>
            <p:cNvSpPr/>
            <p:nvPr/>
          </p:nvSpPr>
          <p:spPr>
            <a:xfrm>
              <a:off x="0" y="4756329"/>
              <a:ext cx="3302000" cy="863600"/>
            </a:xfrm>
            <a:custGeom>
              <a:avLst/>
              <a:gdLst>
                <a:gd name="connsiteX0" fmla="*/ 12700 w 3340100"/>
                <a:gd name="connsiteY0" fmla="*/ 749300 h 863600"/>
                <a:gd name="connsiteX1" fmla="*/ 1460500 w 3340100"/>
                <a:gd name="connsiteY1" fmla="*/ 863600 h 863600"/>
                <a:gd name="connsiteX2" fmla="*/ 2832100 w 3340100"/>
                <a:gd name="connsiteY2" fmla="*/ 711200 h 863600"/>
                <a:gd name="connsiteX3" fmla="*/ 3340100 w 3340100"/>
                <a:gd name="connsiteY3" fmla="*/ 63500 h 863600"/>
                <a:gd name="connsiteX4" fmla="*/ 584200 w 3340100"/>
                <a:gd name="connsiteY4" fmla="*/ 76200 h 863600"/>
                <a:gd name="connsiteX5" fmla="*/ 0 w 3340100"/>
                <a:gd name="connsiteY5" fmla="*/ 0 h 863600"/>
                <a:gd name="connsiteX6" fmla="*/ 12700 w 3340100"/>
                <a:gd name="connsiteY6" fmla="*/ 749300 h 863600"/>
                <a:gd name="connsiteX0-1" fmla="*/ 25579 w 3340100"/>
                <a:gd name="connsiteY0-2" fmla="*/ 755739 h 863600"/>
                <a:gd name="connsiteX1-3" fmla="*/ 1460500 w 3340100"/>
                <a:gd name="connsiteY1-4" fmla="*/ 863600 h 863600"/>
                <a:gd name="connsiteX2-5" fmla="*/ 2832100 w 3340100"/>
                <a:gd name="connsiteY2-6" fmla="*/ 711200 h 863600"/>
                <a:gd name="connsiteX3-7" fmla="*/ 3340100 w 3340100"/>
                <a:gd name="connsiteY3-8" fmla="*/ 63500 h 863600"/>
                <a:gd name="connsiteX4-9" fmla="*/ 584200 w 3340100"/>
                <a:gd name="connsiteY4-10" fmla="*/ 76200 h 863600"/>
                <a:gd name="connsiteX5-11" fmla="*/ 0 w 3340100"/>
                <a:gd name="connsiteY5-12" fmla="*/ 0 h 863600"/>
                <a:gd name="connsiteX6-13" fmla="*/ 25579 w 3340100"/>
                <a:gd name="connsiteY6-14" fmla="*/ 755739 h 863600"/>
                <a:gd name="connsiteX0-15" fmla="*/ 0 w 3314521"/>
                <a:gd name="connsiteY0-16" fmla="*/ 755739 h 863600"/>
                <a:gd name="connsiteX1-17" fmla="*/ 1434921 w 3314521"/>
                <a:gd name="connsiteY1-18" fmla="*/ 863600 h 863600"/>
                <a:gd name="connsiteX2-19" fmla="*/ 2806521 w 3314521"/>
                <a:gd name="connsiteY2-20" fmla="*/ 711200 h 863600"/>
                <a:gd name="connsiteX3-21" fmla="*/ 3314521 w 3314521"/>
                <a:gd name="connsiteY3-22" fmla="*/ 63500 h 863600"/>
                <a:gd name="connsiteX4-23" fmla="*/ 558621 w 3314521"/>
                <a:gd name="connsiteY4-24" fmla="*/ 76200 h 863600"/>
                <a:gd name="connsiteX5-25" fmla="*/ 179 w 3314521"/>
                <a:gd name="connsiteY5-26" fmla="*/ 0 h 863600"/>
                <a:gd name="connsiteX6-27" fmla="*/ 0 w 3314521"/>
                <a:gd name="connsiteY6-28" fmla="*/ 755739 h 863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14521" h="863600">
                  <a:moveTo>
                    <a:pt x="0" y="755739"/>
                  </a:moveTo>
                  <a:lnTo>
                    <a:pt x="1434921" y="863600"/>
                  </a:lnTo>
                  <a:lnTo>
                    <a:pt x="2806521" y="711200"/>
                  </a:lnTo>
                  <a:lnTo>
                    <a:pt x="3314521" y="63500"/>
                  </a:lnTo>
                  <a:lnTo>
                    <a:pt x="558621" y="76200"/>
                  </a:lnTo>
                  <a:lnTo>
                    <a:pt x="179" y="0"/>
                  </a:lnTo>
                  <a:cubicBezTo>
                    <a:pt x="119" y="251913"/>
                    <a:pt x="60" y="503826"/>
                    <a:pt x="0" y="755739"/>
                  </a:cubicBezTo>
                  <a:close/>
                </a:path>
              </a:pathLst>
            </a:custGeom>
            <a:solidFill>
              <a:srgbClr val="094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3808329" y="1757864"/>
            <a:ext cx="7545471" cy="2852737"/>
          </a:xfrm>
        </p:spPr>
        <p:txBody>
          <a:bodyPr anchor="b"/>
          <a:lstStyle>
            <a:lvl1pPr>
              <a:defRPr sz="6000"/>
            </a:lvl1pPr>
          </a:lstStyle>
          <a:p>
            <a:pPr fontAlgn="auto"/>
            <a:r>
              <a:rPr lang="zh-CN" altLang="en-US" strike="noStrike" noProof="1" dirty="0" smtClean="0">
                <a:sym typeface="+mn-ea"/>
              </a:rPr>
              <a:t>Click to edit Master title style</a:t>
            </a:r>
            <a:endParaRPr lang="zh-CN" altLang="en-US" strike="noStrike" noProof="1" dirty="0"/>
          </a:p>
        </p:txBody>
      </p:sp>
      <p:sp>
        <p:nvSpPr>
          <p:cNvPr id="3" name="文本占位符 2"/>
          <p:cNvSpPr>
            <a:spLocks noGrp="1"/>
          </p:cNvSpPr>
          <p:nvPr>
            <p:ph type="body" idx="1" hasCustomPrompt="1"/>
          </p:nvPr>
        </p:nvSpPr>
        <p:spPr>
          <a:xfrm>
            <a:off x="3808329" y="4637589"/>
            <a:ext cx="7545471" cy="1500187"/>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smtClean="0">
                <a:sym typeface="+mn-ea"/>
              </a:rPr>
              <a:t>Click to edit Master title style</a:t>
            </a:r>
            <a:endParaRPr lang="zh-CN" altLang="en-US" strike="noStrike" noProof="1" smtClean="0"/>
          </a:p>
        </p:txBody>
      </p:sp>
      <p:sp>
        <p:nvSpPr>
          <p:cNvPr id="12"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4098" name="组合 6"/>
          <p:cNvGrpSpPr/>
          <p:nvPr userDrawn="1"/>
        </p:nvGrpSpPr>
        <p:grpSpPr>
          <a:xfrm>
            <a:off x="0" y="0"/>
            <a:ext cx="12192000" cy="114300"/>
            <a:chOff x="-1" y="-2"/>
            <a:chExt cx="12192001" cy="177802"/>
          </a:xfrm>
        </p:grpSpPr>
        <p:sp>
          <p:nvSpPr>
            <p:cNvPr id="8" name="矩形 7"/>
            <p:cNvSpPr/>
            <p:nvPr/>
          </p:nvSpPr>
          <p:spPr>
            <a:xfrm>
              <a:off x="-1" y="-2"/>
              <a:ext cx="12192001" cy="177802"/>
            </a:xfrm>
            <a:prstGeom prst="rect">
              <a:avLst/>
            </a:prstGeom>
            <a:solidFill>
              <a:srgbClr val="BA63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流程图: 手动输入 8"/>
            <p:cNvSpPr/>
            <p:nvPr/>
          </p:nvSpPr>
          <p:spPr>
            <a:xfrm rot="16200000" flipV="1">
              <a:off x="406400" y="-406402"/>
              <a:ext cx="177799" cy="990601"/>
            </a:xfrm>
            <a:prstGeom prst="flowChartManualInput">
              <a:avLst/>
            </a:prstGeom>
            <a:solidFill>
              <a:srgbClr val="0384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a:lstStyle/>
          <a:p>
            <a:pPr fontAlgn="auto"/>
            <a:r>
              <a:rPr lang="zh-CN" altLang="en-US" strike="noStrike" noProof="1" dirty="0" smtClean="0">
                <a:sym typeface="+mn-ea"/>
              </a:rPr>
              <a:t>Click to edit Master title style</a:t>
            </a:r>
            <a:endParaRPr lang="zh-CN" altLang="en-US" strike="noStrike" noProof="1"/>
          </a:p>
        </p:txBody>
      </p:sp>
      <p:sp>
        <p:nvSpPr>
          <p:cNvPr id="10"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Click to edit Master title style</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Click to edit Master text style</a:t>
            </a:r>
            <a:endParaRPr lang="zh-CN" altLang="en-US" dirty="0"/>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A8D2A4B-6B55-4738-B7E3-8F0F6C09A1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hyperlink" Target="https://nhm.gov.in/index1.php?lang=1&amp;level=1&amp;sublinkid=794&amp;lid=168" TargetMode="External"/><Relationship Id="rId3" Type="http://schemas.openxmlformats.org/officeDocument/2006/relationships/hyperlink" Target="http://nhp.gov.in/disease/gynaecology-and-obstetrics/postpartum-haemorrhage" TargetMode="External"/><Relationship Id="rId2" Type="http://schemas.openxmlformats.org/officeDocument/2006/relationships/hyperlink" Target="NULL" TargetMode="External"/><Relationship Id="rId1" Type="http://schemas.openxmlformats.org/officeDocument/2006/relationships/hyperlink" Target="https://www.gatesfoundation.org/goalkeepers/report/2021-report/progress-indicators/maternal-mortality/" TargetMode="External"/></Relationships>
</file>

<file path=ppt/slides/_rels/slide19.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jpeg"/><Relationship Id="rId7" Type="http://schemas.openxmlformats.org/officeDocument/2006/relationships/image" Target="../media/image6.jpeg"/><Relationship Id="rId6" Type="http://schemas.openxmlformats.org/officeDocument/2006/relationships/hyperlink" Target="https://nhm.gov.in/index1.php?lang=1&amp;level=1&amp;sublinkid=794&amp;lid=168" TargetMode="External"/><Relationship Id="rId5" Type="http://schemas.openxmlformats.org/officeDocument/2006/relationships/hyperlink" Target="http://nhp.gov.in/disease/gynaecology-and-obstetrics/postpartum-haemorrhage" TargetMode="External"/><Relationship Id="rId4" Type="http://schemas.openxmlformats.org/officeDocument/2006/relationships/hyperlink" Target="NULL" TargetMode="External"/><Relationship Id="rId3" Type="http://schemas.openxmlformats.org/officeDocument/2006/relationships/image" Target="../media/image5.jpeg"/><Relationship Id="rId2" Type="http://schemas.openxmlformats.org/officeDocument/2006/relationships/image" Target="../media/image4.png"/><Relationship Id="rId10" Type="http://schemas.openxmlformats.org/officeDocument/2006/relationships/slideLayout" Target="../slideLayouts/slideLayout3.xml"/><Relationship Id="rId1"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jpeg"/><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4411663" y="2366963"/>
            <a:ext cx="6940550" cy="2387600"/>
          </a:xfrm>
        </p:spPr>
        <p:txBody>
          <a:bodyPr vert="horz" lIns="91440" tIns="45720" rIns="91440" bIns="45720" rtlCol="0" anchor="b">
            <a:normAutofit fontScale="90000"/>
          </a:bodyPr>
          <a:lstStyle/>
          <a:p>
            <a:pPr marL="0" marR="0" lvl="0" indent="0" algn="l" defTabSz="914400" rtl="0" eaLnBrk="1" fontAlgn="auto" latinLnBrk="0" hangingPunct="1">
              <a:lnSpc>
                <a:spcPct val="90000"/>
              </a:lnSpc>
              <a:spcBef>
                <a:spcPct val="0"/>
              </a:spcBef>
              <a:spcAft>
                <a:spcPts val="0"/>
              </a:spcAft>
              <a:buClrTx/>
              <a:buSzTx/>
              <a:buFontTx/>
              <a:buNone/>
              <a:defRPr/>
            </a:pPr>
            <a:r>
              <a:rPr lang="en-GB" sz="3555" b="1">
                <a:latin typeface="Times New Roman" panose="02020603050405020304"/>
                <a:ea typeface="+mj-lt"/>
                <a:cs typeface="+mj-lt"/>
                <a:sym typeface="+mn-ea"/>
              </a:rPr>
              <a:t>Situation Analysis of Active Management of Third Stage of Labour (AMTSL) for Post- Partum Haemorrhage (PPH) Prevention</a:t>
            </a:r>
            <a:br>
              <a:rPr lang="en-GB" b="1">
                <a:latin typeface="Times New Roman" panose="02020603050405020304"/>
                <a:ea typeface="+mj-lt"/>
                <a:cs typeface="+mj-lt"/>
                <a:sym typeface="+mn-ea"/>
              </a:rPr>
            </a:br>
            <a:br>
              <a:rPr lang="en-GB" b="1">
                <a:latin typeface="Times New Roman" panose="02020603050405020304"/>
                <a:ea typeface="+mj-lt"/>
                <a:cs typeface="+mj-lt"/>
                <a:sym typeface="+mn-ea"/>
              </a:rPr>
            </a:br>
            <a:r>
              <a:rPr lang="en-GB" b="1">
                <a:latin typeface="Times New Roman" panose="02020603050405020304"/>
                <a:cs typeface="Calibri Light" panose="020F0302020204030204"/>
                <a:sym typeface="+mn-ea"/>
              </a:rPr>
              <a:t>IPE GLOBAL </a:t>
            </a:r>
            <a:endParaRPr kumimoji="0" lang="zh-CN" altLang="en-US" sz="6000" b="0" i="0" u="none" strike="noStrike" kern="1200" cap="none" spc="0" normalizeH="0" baseline="0" noProof="0" dirty="0">
              <a:ln>
                <a:noFill/>
              </a:ln>
              <a:solidFill>
                <a:schemeClr val="bg2">
                  <a:lumMod val="25000"/>
                </a:schemeClr>
              </a:solidFill>
              <a:effectLst/>
              <a:uLnTx/>
              <a:uFillTx/>
              <a:latin typeface="Arial" panose="020B0604020202020204" pitchFamily="34" charset="0"/>
              <a:ea typeface="+mj-ea"/>
              <a:cs typeface="Arial" panose="020B0604020202020204" pitchFamily="34" charset="0"/>
            </a:endParaRPr>
          </a:p>
        </p:txBody>
      </p:sp>
      <p:sp>
        <p:nvSpPr>
          <p:cNvPr id="7170" name="副标题 2"/>
          <p:cNvSpPr>
            <a:spLocks noGrp="1"/>
          </p:cNvSpPr>
          <p:nvPr>
            <p:ph type="subTitle" idx="1" hasCustomPrompt="1"/>
          </p:nvPr>
        </p:nvSpPr>
        <p:spPr>
          <a:xfrm>
            <a:off x="4411663" y="4581843"/>
            <a:ext cx="6940550" cy="1655762"/>
          </a:xfrm>
          <a:ln/>
        </p:spPr>
        <p:txBody>
          <a:bodyPr wrap="square" lIns="91440" tIns="45720" rIns="91440" bIns="45720" anchor="t" anchorCtr="0"/>
          <a:p>
            <a:pPr defTabSz="914400">
              <a:buClrTx/>
              <a:buSzTx/>
            </a:pPr>
            <a:endParaRPr lang="en-GB" sz="1400" b="1">
              <a:solidFill>
                <a:schemeClr val="tx1"/>
              </a:solidFill>
              <a:cs typeface="Calibri" panose="020F0502020204030204"/>
            </a:endParaRPr>
          </a:p>
          <a:p>
            <a:pPr defTabSz="914400">
              <a:buClrTx/>
              <a:buSzTx/>
            </a:pPr>
            <a:r>
              <a:rPr lang="en-GB" sz="1400" b="1">
                <a:cs typeface="Calibri" panose="020F0502020204030204"/>
                <a:sym typeface="+mn-ea"/>
              </a:rPr>
              <a:t>Team Name- IPE Global </a:t>
            </a:r>
            <a:r>
              <a:rPr lang="en-GB" sz="1400" b="1" smtClean="0">
                <a:cs typeface="Calibri" panose="020F0502020204030204"/>
                <a:sym typeface="+mn-ea"/>
              </a:rPr>
              <a:t>Dewas</a:t>
            </a:r>
            <a:endParaRPr lang="en-GB" sz="1400" b="1" smtClean="0">
              <a:solidFill>
                <a:schemeClr val="tx1"/>
              </a:solidFill>
              <a:cs typeface="Calibri" panose="020F0502020204030204"/>
            </a:endParaRPr>
          </a:p>
          <a:p>
            <a:pPr defTabSz="914400">
              <a:buClrTx/>
              <a:buSzTx/>
            </a:pPr>
            <a:r>
              <a:rPr lang="en-GB" sz="1400" b="1" smtClean="0">
                <a:cs typeface="Calibri" panose="020F0502020204030204"/>
                <a:sym typeface="+mn-ea"/>
              </a:rPr>
              <a:t>Team Members-</a:t>
            </a:r>
            <a:r>
              <a:rPr lang="en-US" altLang="en-GB" sz="1400" b="1" smtClean="0">
                <a:cs typeface="Calibri" panose="020F0502020204030204"/>
                <a:sym typeface="+mn-ea"/>
              </a:rPr>
              <a:t> </a:t>
            </a:r>
            <a:r>
              <a:rPr lang="en-GB" sz="1400" b="1" smtClean="0">
                <a:cs typeface="Calibri" panose="020F0502020204030204"/>
                <a:sym typeface="+mn-ea"/>
              </a:rPr>
              <a:t>Deepali Bhardwaj</a:t>
            </a:r>
            <a:r>
              <a:rPr lang="en-US" altLang="en-GB" sz="1400" b="1" smtClean="0">
                <a:cs typeface="Calibri" panose="020F0502020204030204"/>
                <a:sym typeface="+mn-ea"/>
              </a:rPr>
              <a:t>,</a:t>
            </a:r>
            <a:r>
              <a:rPr lang="en-GB" sz="1400" b="1" smtClean="0">
                <a:cs typeface="Calibri" panose="020F0502020204030204"/>
                <a:sym typeface="+mn-ea"/>
              </a:rPr>
              <a:t> </a:t>
            </a:r>
            <a:r>
              <a:rPr lang="en-GB" sz="1400" b="1" smtClean="0">
                <a:cs typeface="Calibri" panose="020F0502020204030204"/>
                <a:sym typeface="+mn-ea"/>
              </a:rPr>
              <a:t>Dr Nida Shaikh</a:t>
            </a:r>
            <a:r>
              <a:rPr lang="en-GB" sz="1400" b="1" smtClean="0">
                <a:cs typeface="Calibri" panose="020F0502020204030204"/>
                <a:sym typeface="+mn-ea"/>
              </a:rPr>
              <a:t>,</a:t>
            </a:r>
            <a:r>
              <a:rPr lang="en-US" altLang="en-GB" sz="1400" b="1" smtClean="0">
                <a:cs typeface="Calibri" panose="020F0502020204030204"/>
                <a:sym typeface="+mn-ea"/>
              </a:rPr>
              <a:t> </a:t>
            </a:r>
            <a:r>
              <a:rPr lang="en-GB" sz="1400" b="1" smtClean="0">
                <a:cs typeface="Calibri" panose="020F0502020204030204"/>
                <a:sym typeface="+mn-ea"/>
              </a:rPr>
              <a:t>Dr jaganjeet Randhawa,Priyanka Chakraborty ,Tarang Gupta ,Akanksha Gupta</a:t>
            </a:r>
            <a:endParaRPr lang="en-GB" sz="1400">
              <a:solidFill>
                <a:schemeClr val="tx1"/>
              </a:solidFill>
            </a:endParaRPr>
          </a:p>
          <a:p>
            <a:pPr defTabSz="914400">
              <a:buClrTx/>
              <a:buSzTx/>
            </a:pPr>
            <a:r>
              <a:rPr lang="en-GB" sz="1400" b="1">
                <a:cs typeface="Calibri" panose="020F0502020204030204"/>
                <a:sym typeface="+mn-ea"/>
              </a:rPr>
              <a:t>Faculty Mentor – Dr Siddharth Shekhar Mishra</a:t>
            </a:r>
            <a:endParaRPr lang="en-GB" sz="1400" b="1">
              <a:solidFill>
                <a:schemeClr val="tx1"/>
              </a:solidFill>
              <a:cs typeface="Calibri" panose="020F0502020204030204"/>
            </a:endParaRPr>
          </a:p>
          <a:p>
            <a:pPr defTabSz="914400">
              <a:buClrTx/>
              <a:buSzTx/>
            </a:pPr>
            <a:r>
              <a:rPr lang="en-GB" sz="1400" b="1">
                <a:cs typeface="Calibri" panose="020F0502020204030204"/>
                <a:sym typeface="+mn-ea"/>
              </a:rPr>
              <a:t>IIHMR Delhi</a:t>
            </a:r>
            <a:endParaRPr lang="zh-CN" altLang="en-US" sz="1400" kern="1200" dirty="0">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solidFill>
                  <a:sysClr val="windowText" lastClr="000000"/>
                </a:solidFill>
                <a:latin typeface="Times New Roman" panose="02020603050405020304"/>
                <a:cs typeface="Times New Roman" panose="02020603050405020304"/>
                <a:sym typeface="+mn-ea"/>
              </a:rPr>
              <a:t>Result</a:t>
            </a:r>
            <a:br>
              <a:rPr lang="en-GB" u="sng">
                <a:solidFill>
                  <a:sysClr val="windowText" lastClr="000000"/>
                </a:solidFill>
                <a:latin typeface="Times New Roman" panose="02020603050405020304"/>
                <a:cs typeface="Times New Roman" panose="02020603050405020304"/>
                <a:sym typeface="+mn-ea"/>
              </a:rPr>
            </a:br>
            <a:r>
              <a:rPr lang="en-GB" sz="2800" b="1" u="sng">
                <a:solidFill>
                  <a:sysClr val="windowText" lastClr="000000"/>
                </a:solidFill>
                <a:latin typeface="Times New Roman" panose="02020603050405020304"/>
                <a:cs typeface="Times New Roman" panose="02020603050405020304"/>
                <a:sym typeface="+mn-ea"/>
              </a:rPr>
              <a:t>Situational Analysis of Facility Readiness</a:t>
            </a:r>
            <a:endParaRPr lang="en-GB" sz="2800" b="1" u="sng">
              <a:solidFill>
                <a:sysClr val="windowText" lastClr="000000"/>
              </a:solidFill>
              <a:latin typeface="Times New Roman" panose="02020603050405020304"/>
              <a:cs typeface="Times New Roman" panose="02020603050405020304"/>
              <a:sym typeface="+mn-ea"/>
            </a:endParaRPr>
          </a:p>
        </p:txBody>
      </p:sp>
      <p:sp>
        <p:nvSpPr>
          <p:cNvPr id="3" name="Content Placeholder 2"/>
          <p:cNvSpPr>
            <a:spLocks noGrp="1"/>
          </p:cNvSpPr>
          <p:nvPr>
            <p:ph idx="1"/>
          </p:nvPr>
        </p:nvSpPr>
        <p:spPr>
          <a:xfrm>
            <a:off x="936443" y="2050871"/>
            <a:ext cx="6163491" cy="4807133"/>
          </a:xfrm>
        </p:spPr>
        <p:txBody>
          <a:bodyPr vert="horz" lIns="91440" tIns="45720" rIns="91440" bIns="45720" rtlCol="0" anchor="t">
            <a:normAutofit/>
          </a:bodyPr>
          <a:p>
            <a:pPr algn="just"/>
            <a:r>
              <a:rPr lang="en-US" sz="1800">
                <a:latin typeface="Times New Roman" panose="02020603050405020304" pitchFamily="18" charset="0"/>
                <a:cs typeface="Times New Roman" panose="02020603050405020304" pitchFamily="18" charset="0"/>
              </a:rPr>
              <a:t>Out of 15 facilities, AMTSL posters were displayed in 5 facilities in the </a:t>
            </a:r>
            <a:r>
              <a:rPr lang="en-US" sz="1800" err="1">
                <a:latin typeface="Times New Roman" panose="02020603050405020304" pitchFamily="18" charset="0"/>
                <a:cs typeface="Times New Roman" panose="02020603050405020304" pitchFamily="18" charset="0"/>
              </a:rPr>
              <a:t>labour</a:t>
            </a:r>
            <a:r>
              <a:rPr lang="en-US" sz="1800">
                <a:latin typeface="Times New Roman" panose="02020603050405020304" pitchFamily="18" charset="0"/>
                <a:cs typeface="Times New Roman" panose="02020603050405020304" pitchFamily="18" charset="0"/>
              </a:rPr>
              <a:t> room, in 2 facilities in the patient waiting area, in 2 facilities in the nursing area and in 2 facilities posters were displayed in areas other than </a:t>
            </a:r>
            <a:r>
              <a:rPr lang="en-US" sz="1800" smtClean="0">
                <a:latin typeface="Times New Roman" panose="02020603050405020304" pitchFamily="18" charset="0"/>
                <a:cs typeface="Times New Roman" panose="02020603050405020304" pitchFamily="18" charset="0"/>
              </a:rPr>
              <a:t>these.</a:t>
            </a:r>
            <a:endParaRPr lang="en-US" sz="1800" smtClean="0">
              <a:latin typeface="Times New Roman" panose="02020603050405020304" pitchFamily="18" charset="0"/>
              <a:cs typeface="Times New Roman" panose="02020603050405020304" pitchFamily="18" charset="0"/>
            </a:endParaRPr>
          </a:p>
          <a:p>
            <a:pPr algn="just"/>
            <a:r>
              <a:rPr lang="en-GB" sz="1800">
                <a:latin typeface="Times New Roman" panose="02020603050405020304" pitchFamily="18" charset="0"/>
                <a:cs typeface="Times New Roman" panose="02020603050405020304" pitchFamily="18" charset="0"/>
              </a:rPr>
              <a:t>Out of total of 35 interviews of service providers in 15 facilities, PPH tray was available in only 9 (60%) </a:t>
            </a:r>
            <a:r>
              <a:rPr lang="en-GB" sz="1800" smtClean="0">
                <a:latin typeface="Times New Roman" panose="02020603050405020304" pitchFamily="18" charset="0"/>
                <a:cs typeface="Times New Roman" panose="02020603050405020304" pitchFamily="18" charset="0"/>
              </a:rPr>
              <a:t>facilities.</a:t>
            </a:r>
            <a:endParaRPr lang="en-GB" sz="1800" smtClean="0">
              <a:latin typeface="Times New Roman" panose="02020603050405020304" pitchFamily="18" charset="0"/>
              <a:cs typeface="Times New Roman" panose="02020603050405020304" pitchFamily="18" charset="0"/>
            </a:endParaRPr>
          </a:p>
          <a:p>
            <a:pPr algn="just"/>
            <a:r>
              <a:rPr lang="en-US" sz="1800">
                <a:latin typeface="Times New Roman" panose="02020603050405020304" pitchFamily="18" charset="0"/>
                <a:cs typeface="Times New Roman" panose="02020603050405020304" pitchFamily="18" charset="0"/>
              </a:rPr>
              <a:t>Out of   35 interviews of service providers, 6 service providers have undergone SBA training alone , 2  has undergone DAKSHATA training alone, 2 have undergone training other than these, 13 service providers have undergone  SBA, DAKSHATA and other trainings and 12 have not undergone any training</a:t>
            </a:r>
            <a:r>
              <a:rPr lang="en-US" sz="1800" smtClean="0">
                <a:latin typeface="Times New Roman" panose="02020603050405020304" pitchFamily="18" charset="0"/>
                <a:cs typeface="Times New Roman" panose="02020603050405020304" pitchFamily="18" charset="0"/>
              </a:rPr>
              <a:t>.</a:t>
            </a:r>
            <a:endParaRPr lang="en-US" sz="1800" smtClean="0">
              <a:latin typeface="Times New Roman" panose="02020603050405020304" pitchFamily="18" charset="0"/>
              <a:cs typeface="Times New Roman" panose="02020603050405020304" pitchFamily="18" charset="0"/>
            </a:endParaRPr>
          </a:p>
          <a:p>
            <a:pPr algn="just"/>
            <a:r>
              <a:rPr lang="en-GB" sz="1800">
                <a:latin typeface="Times New Roman" panose="02020603050405020304" pitchFamily="18" charset="0"/>
                <a:cs typeface="Times New Roman" panose="02020603050405020304" pitchFamily="18" charset="0"/>
              </a:rPr>
              <a:t>In case of requirement of emergency referral, from 4 facilities it takes up to 30 minutes, from 5 facilities it takes 31 minutes to 60 minutes and from 6 facilities it takes more than 60 minutes to reach the nearby referral facility</a:t>
            </a:r>
            <a:endParaRPr lang="en-IN" sz="1800">
              <a:latin typeface="Times New Roman" panose="02020603050405020304" pitchFamily="18" charset="0"/>
              <a:cs typeface="Times New Roman" panose="02020603050405020304" pitchFamily="18" charset="0"/>
            </a:endParaRPr>
          </a:p>
          <a:p>
            <a:pPr algn="just"/>
            <a:endParaRPr lang="en-GB" sz="1800" smtClean="0">
              <a:latin typeface="Times New Roman" panose="02020603050405020304"/>
              <a:ea typeface="+mn-lt"/>
              <a:cs typeface="+mn-lt"/>
            </a:endParaRPr>
          </a:p>
        </p:txBody>
      </p:sp>
      <p:graphicFrame>
        <p:nvGraphicFramePr>
          <p:cNvPr id="6" name="Chart 5"/>
          <p:cNvGraphicFramePr/>
          <p:nvPr/>
        </p:nvGraphicFramePr>
        <p:xfrm>
          <a:off x="7563393" y="1799411"/>
          <a:ext cx="4193178" cy="400049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a:latin typeface="Times New Roman" panose="02020603050405020304"/>
                <a:cs typeface="Calibri Light" panose="020F0302020204030204"/>
                <a:sym typeface="+mn-ea"/>
              </a:rPr>
              <a:t>Result</a:t>
            </a:r>
            <a:br>
              <a:rPr lang="en-GB">
                <a:cs typeface="+mj-lt"/>
                <a:sym typeface="+mn-ea"/>
              </a:rPr>
            </a:br>
            <a:r>
              <a:rPr lang="en-US" sz="3600" b="1">
                <a:latin typeface="Times New Roman" panose="02020603050405020304"/>
                <a:ea typeface="+mj-lt"/>
                <a:cs typeface="+mj-lt"/>
                <a:sym typeface="+mn-ea"/>
              </a:rPr>
              <a:t>Situational Analysis of Service Providers </a:t>
            </a:r>
            <a:endParaRPr lang="en-US" sz="3600" b="1">
              <a:latin typeface="Times New Roman" panose="02020603050405020304"/>
              <a:ea typeface="+mj-lt"/>
              <a:cs typeface="+mj-lt"/>
              <a:sym typeface="+mn-ea"/>
            </a:endParaRPr>
          </a:p>
        </p:txBody>
      </p:sp>
      <p:sp>
        <p:nvSpPr>
          <p:cNvPr id="3" name="Content Placeholder 2"/>
          <p:cNvSpPr>
            <a:spLocks noGrp="1"/>
          </p:cNvSpPr>
          <p:nvPr>
            <p:ph idx="1"/>
          </p:nvPr>
        </p:nvSpPr>
        <p:spPr>
          <a:xfrm>
            <a:off x="666115" y="1691005"/>
            <a:ext cx="6766560" cy="5158740"/>
          </a:xfrm>
        </p:spPr>
        <p:txBody>
          <a:bodyPr vert="horz" lIns="91440" tIns="45720" rIns="91440" bIns="45720" rtlCol="0" anchor="t">
            <a:normAutofit/>
          </a:bodyPr>
          <a:p>
            <a:pPr>
              <a:lnSpc>
                <a:spcPct val="100000"/>
              </a:lnSpc>
            </a:pPr>
            <a:r>
              <a:rPr lang="en-US" sz="2000">
                <a:latin typeface="Times New Roman" panose="02020603050405020304" pitchFamily="18" charset="0"/>
                <a:ea typeface="+mn-lt"/>
                <a:cs typeface="Times New Roman" panose="02020603050405020304" pitchFamily="18" charset="0"/>
              </a:rPr>
              <a:t>In all 15 facilities acc to the previous year record </a:t>
            </a:r>
            <a:r>
              <a:rPr lang="en-GB" sz="2000" smtClean="0">
                <a:latin typeface="Times New Roman" panose="02020603050405020304" pitchFamily="18" charset="0"/>
                <a:ea typeface="+mn-lt"/>
                <a:cs typeface="Times New Roman" panose="02020603050405020304" pitchFamily="18" charset="0"/>
              </a:rPr>
              <a:t>total </a:t>
            </a:r>
            <a:r>
              <a:rPr lang="en-GB" sz="2000">
                <a:latin typeface="Times New Roman" panose="02020603050405020304" pitchFamily="18" charset="0"/>
                <a:ea typeface="+mn-lt"/>
                <a:cs typeface="Times New Roman" panose="02020603050405020304" pitchFamily="18" charset="0"/>
              </a:rPr>
              <a:t>number of deliveries was 16,895. Out of these 16,895, 14,468 were NVD and 2,427 were LSCS. LSCS was done in district hospital only. Number of PPH cases in the same year were 45, 10 PPH cases were referred out and total maternal deaths were 3. Out of these 3, maternal death due to PPH were 2. </a:t>
            </a:r>
            <a:r>
              <a:rPr lang="en-GB" sz="2000" smtClean="0">
                <a:latin typeface="Times New Roman" panose="02020603050405020304" pitchFamily="18" charset="0"/>
                <a:ea typeface="+mn-lt"/>
                <a:cs typeface="Times New Roman" panose="02020603050405020304" pitchFamily="18" charset="0"/>
              </a:rPr>
              <a:t> </a:t>
            </a:r>
            <a:endParaRPr lang="en-GB" sz="2000">
              <a:latin typeface="Times New Roman" panose="02020603050405020304" pitchFamily="18" charset="0"/>
              <a:ea typeface="+mn-lt"/>
              <a:cs typeface="Times New Roman" panose="02020603050405020304" pitchFamily="18" charset="0"/>
            </a:endParaRPr>
          </a:p>
          <a:p>
            <a:pPr>
              <a:lnSpc>
                <a:spcPct val="100000"/>
              </a:lnSpc>
            </a:pPr>
            <a:r>
              <a:rPr lang="en-GB" sz="2000">
                <a:latin typeface="Times New Roman" panose="02020603050405020304" pitchFamily="18" charset="0"/>
                <a:cs typeface="Times New Roman" panose="02020603050405020304" pitchFamily="18" charset="0"/>
              </a:rPr>
              <a:t>Only 9 providers administer uterotonics routinely for augmentation of </a:t>
            </a:r>
            <a:r>
              <a:rPr lang="en-GB" sz="2000" smtClean="0">
                <a:latin typeface="Times New Roman" panose="02020603050405020304" pitchFamily="18" charset="0"/>
                <a:cs typeface="Times New Roman" panose="02020603050405020304" pitchFamily="18" charset="0"/>
              </a:rPr>
              <a:t>labour.</a:t>
            </a:r>
            <a:endParaRPr lang="en-GB" sz="2000" smtClean="0">
              <a:latin typeface="Times New Roman" panose="02020603050405020304" pitchFamily="18" charset="0"/>
              <a:cs typeface="Times New Roman" panose="02020603050405020304" pitchFamily="18" charset="0"/>
            </a:endParaRPr>
          </a:p>
          <a:p>
            <a:pPr>
              <a:lnSpc>
                <a:spcPct val="100000"/>
              </a:lnSpc>
            </a:pPr>
            <a:r>
              <a:rPr lang="en-US" sz="2000">
                <a:latin typeface="Times New Roman" panose="02020603050405020304" pitchFamily="18" charset="0"/>
                <a:cs typeface="Times New Roman" panose="02020603050405020304" pitchFamily="18" charset="0"/>
              </a:rPr>
              <a:t>All 36 service providers </a:t>
            </a:r>
            <a:r>
              <a:rPr lang="en-GB" sz="2000">
                <a:latin typeface="Times New Roman" panose="02020603050405020304" pitchFamily="18" charset="0"/>
                <a:cs typeface="Times New Roman" panose="02020603050405020304" pitchFamily="18" charset="0"/>
              </a:rPr>
              <a:t>practice AMTSL to prevent PPH for all </a:t>
            </a:r>
            <a:r>
              <a:rPr lang="en-GB" sz="2000" smtClean="0">
                <a:latin typeface="Times New Roman" panose="02020603050405020304" pitchFamily="18" charset="0"/>
                <a:cs typeface="Times New Roman" panose="02020603050405020304" pitchFamily="18" charset="0"/>
              </a:rPr>
              <a:t>women.</a:t>
            </a:r>
            <a:endParaRPr lang="en-GB" sz="2000" smtClean="0">
              <a:latin typeface="Times New Roman" panose="02020603050405020304" pitchFamily="18" charset="0"/>
              <a:cs typeface="Times New Roman" panose="02020603050405020304" pitchFamily="18" charset="0"/>
            </a:endParaRPr>
          </a:p>
          <a:p>
            <a:pPr>
              <a:lnSpc>
                <a:spcPct val="100000"/>
              </a:lnSpc>
            </a:pPr>
            <a:r>
              <a:rPr lang="en-GB" sz="2000">
                <a:latin typeface="Times New Roman" panose="02020603050405020304" pitchFamily="18" charset="0"/>
                <a:cs typeface="Times New Roman" panose="02020603050405020304" pitchFamily="18" charset="0"/>
              </a:rPr>
              <a:t>Out of 36 providers ,34(94%) providers administer uterotonic under AMTSL immediately after birth of baby and 2(6%) providers administer 5 minutes after the birth of baby </a:t>
            </a:r>
            <a:endParaRPr lang="en-GB" sz="2000" smtClean="0">
              <a:latin typeface="Times New Roman" panose="02020603050405020304" pitchFamily="18" charset="0"/>
              <a:cs typeface="Times New Roman" panose="02020603050405020304" pitchFamily="18" charset="0"/>
            </a:endParaRPr>
          </a:p>
          <a:p>
            <a:pPr marL="0" indent="0">
              <a:lnSpc>
                <a:spcPct val="100000"/>
              </a:lnSpc>
              <a:buNone/>
            </a:pPr>
            <a:endParaRPr lang="en-GB" sz="2000" smtClean="0">
              <a:latin typeface="Times New Roman" panose="02020603050405020304" pitchFamily="18" charset="0"/>
              <a:cs typeface="Times New Roman" panose="02020603050405020304" pitchFamily="18" charset="0"/>
            </a:endParaRPr>
          </a:p>
        </p:txBody>
      </p:sp>
      <p:graphicFrame>
        <p:nvGraphicFramePr>
          <p:cNvPr id="12" name="Chart 11"/>
          <p:cNvGraphicFramePr/>
          <p:nvPr/>
        </p:nvGraphicFramePr>
        <p:xfrm>
          <a:off x="7210425" y="1333863"/>
          <a:ext cx="5120639" cy="4937509"/>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a:solidFill>
                  <a:schemeClr val="tx1"/>
                </a:solidFill>
                <a:latin typeface="Times New Roman" panose="02020603050405020304" pitchFamily="18" charset="0"/>
                <a:cs typeface="Times New Roman" panose="02020603050405020304" pitchFamily="18" charset="0"/>
                <a:sym typeface="+mn-ea"/>
              </a:rPr>
              <a:t>Result</a:t>
            </a:r>
            <a:br>
              <a:rPr lang="en-GB" sz="3200" b="1">
                <a:solidFill>
                  <a:schemeClr val="tx1"/>
                </a:solidFill>
                <a:latin typeface="Times New Roman" panose="02020603050405020304" pitchFamily="18" charset="0"/>
                <a:cs typeface="Times New Roman" panose="02020603050405020304" pitchFamily="18" charset="0"/>
                <a:sym typeface="+mn-ea"/>
              </a:rPr>
            </a:br>
            <a:r>
              <a:rPr lang="en-US" sz="3200" b="1">
                <a:solidFill>
                  <a:schemeClr val="tx1"/>
                </a:solidFill>
                <a:latin typeface="Times New Roman" panose="02020603050405020304" pitchFamily="18" charset="0"/>
                <a:ea typeface="+mj-lt"/>
                <a:cs typeface="Times New Roman" panose="02020603050405020304" pitchFamily="18" charset="0"/>
                <a:sym typeface="+mn-ea"/>
              </a:rPr>
              <a:t>Situational Analysis of Service Providers</a:t>
            </a:r>
            <a:endParaRPr lang="en-US" sz="3200" b="1">
              <a:solidFill>
                <a:schemeClr val="tx1"/>
              </a:solidFill>
              <a:latin typeface="Times New Roman" panose="02020603050405020304" pitchFamily="18" charset="0"/>
              <a:ea typeface="+mj-lt"/>
              <a:cs typeface="Times New Roman" panose="02020603050405020304" pitchFamily="18" charset="0"/>
              <a:sym typeface="+mn-ea"/>
            </a:endParaRPr>
          </a:p>
        </p:txBody>
      </p:sp>
      <p:sp>
        <p:nvSpPr>
          <p:cNvPr id="7" name="TextBox 6"/>
          <p:cNvSpPr txBox="1"/>
          <p:nvPr/>
        </p:nvSpPr>
        <p:spPr>
          <a:xfrm>
            <a:off x="554966" y="497457"/>
            <a:ext cx="6681857"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p>
            <a:pPr marL="285750" indent="-285750">
              <a:buFont typeface="Arial" panose="020B0604020202020204" pitchFamily="34" charset="0"/>
              <a:buChar char="•"/>
            </a:pPr>
            <a:endParaRPr lang="en-GB" sz="200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smtClean="0">
                <a:solidFill>
                  <a:schemeClr val="tx1"/>
                </a:solidFill>
                <a:latin typeface="Times New Roman" panose="02020603050405020304" pitchFamily="18" charset="0"/>
                <a:cs typeface="Times New Roman" panose="02020603050405020304" pitchFamily="18" charset="0"/>
              </a:rPr>
              <a:t>Out </a:t>
            </a:r>
            <a:r>
              <a:rPr lang="en-GB" sz="2000">
                <a:solidFill>
                  <a:schemeClr val="tx1"/>
                </a:solidFill>
                <a:latin typeface="Times New Roman" panose="02020603050405020304" pitchFamily="18" charset="0"/>
                <a:cs typeface="Times New Roman" panose="02020603050405020304" pitchFamily="18" charset="0"/>
              </a:rPr>
              <a:t>of total 15 facilities, refrigerator was available for storage of uterotonic at LR in 14 (93%) facilities. Out of 13 drug stores, refrigerator was available in 7 drug stores and ILR was available in 1 drug </a:t>
            </a:r>
            <a:r>
              <a:rPr lang="en-GB" sz="2000" smtClean="0">
                <a:solidFill>
                  <a:schemeClr val="tx1"/>
                </a:solidFill>
                <a:latin typeface="Times New Roman" panose="02020603050405020304" pitchFamily="18" charset="0"/>
                <a:cs typeface="Times New Roman" panose="02020603050405020304" pitchFamily="18" charset="0"/>
              </a:rPr>
              <a:t>store</a:t>
            </a:r>
            <a:endParaRPr lang="en-US" sz="200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a:buChar char="•"/>
            </a:pPr>
            <a:r>
              <a:rPr lang="en-US" sz="2000" smtClean="0">
                <a:solidFill>
                  <a:schemeClr val="tx1"/>
                </a:solidFill>
                <a:latin typeface="Times New Roman" panose="02020603050405020304" pitchFamily="18" charset="0"/>
                <a:cs typeface="Times New Roman" panose="02020603050405020304" pitchFamily="18" charset="0"/>
              </a:rPr>
              <a:t>Out </a:t>
            </a:r>
            <a:r>
              <a:rPr lang="en-US" sz="2000">
                <a:solidFill>
                  <a:schemeClr val="tx1"/>
                </a:solidFill>
                <a:latin typeface="Times New Roman" panose="02020603050405020304" pitchFamily="18" charset="0"/>
                <a:cs typeface="Times New Roman" panose="02020603050405020304" pitchFamily="18" charset="0"/>
              </a:rPr>
              <a:t>of  13 store personnel, 7 (54%) store personnel maintain </a:t>
            </a:r>
            <a:r>
              <a:rPr lang="en-GB" sz="2000">
                <a:solidFill>
                  <a:schemeClr val="tx1"/>
                </a:solidFill>
                <a:latin typeface="Times New Roman" panose="02020603050405020304" pitchFamily="18" charset="0"/>
                <a:cs typeface="Times New Roman" panose="02020603050405020304" pitchFamily="18" charset="0"/>
              </a:rPr>
              <a:t>cold chain while delivering Oxytocin from store to next level facilities</a:t>
            </a:r>
            <a:r>
              <a:rPr lang="en-GB" sz="2000" smtClean="0">
                <a:solidFill>
                  <a:schemeClr val="tx1"/>
                </a:solidFill>
                <a:latin typeface="Times New Roman" panose="02020603050405020304" pitchFamily="18" charset="0"/>
                <a:cs typeface="Times New Roman" panose="02020603050405020304" pitchFamily="18" charset="0"/>
              </a:rPr>
              <a:t>.</a:t>
            </a:r>
            <a:endParaRPr lang="en-GB" sz="200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a:solidFill>
                  <a:schemeClr val="tx1"/>
                </a:solidFill>
                <a:latin typeface="Times New Roman" panose="02020603050405020304" pitchFamily="18" charset="0"/>
                <a:cs typeface="Times New Roman" panose="02020603050405020304" pitchFamily="18" charset="0"/>
              </a:rPr>
              <a:t>Out of 13 stores , oxytocin was stock out at 1 store and misoprostol was stock out at 1 store</a:t>
            </a:r>
            <a:r>
              <a:rPr lang="en-US" sz="2000" smtClean="0">
                <a:solidFill>
                  <a:schemeClr val="tx1"/>
                </a:solidFill>
                <a:latin typeface="Times New Roman" panose="02020603050405020304" pitchFamily="18" charset="0"/>
                <a:cs typeface="Times New Roman" panose="02020603050405020304" pitchFamily="18" charset="0"/>
              </a:rPr>
              <a:t>.</a:t>
            </a:r>
            <a:endParaRPr lang="en-IN" sz="200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a:solidFill>
                  <a:schemeClr val="tx1"/>
                </a:solidFill>
                <a:latin typeface="Times New Roman" panose="02020603050405020304" pitchFamily="18" charset="0"/>
                <a:cs typeface="Times New Roman" panose="02020603050405020304" pitchFamily="18" charset="0"/>
              </a:rPr>
              <a:t>All 13 store personnel, have </a:t>
            </a:r>
            <a:r>
              <a:rPr lang="en-GB" sz="2000" smtClean="0">
                <a:solidFill>
                  <a:schemeClr val="tx1"/>
                </a:solidFill>
                <a:latin typeface="Times New Roman" panose="02020603050405020304" pitchFamily="18" charset="0"/>
                <a:cs typeface="Times New Roman" panose="02020603050405020304" pitchFamily="18" charset="0"/>
              </a:rPr>
              <a:t>provision </a:t>
            </a:r>
            <a:r>
              <a:rPr lang="en-GB" sz="2000">
                <a:solidFill>
                  <a:schemeClr val="tx1"/>
                </a:solidFill>
                <a:latin typeface="Times New Roman" panose="02020603050405020304" pitchFamily="18" charset="0"/>
                <a:cs typeface="Times New Roman" panose="02020603050405020304" pitchFamily="18" charset="0"/>
              </a:rPr>
              <a:t>of local purchase in case of stock-out situation</a:t>
            </a:r>
            <a:r>
              <a:rPr lang="en-GB" sz="2000" smtClean="0">
                <a:solidFill>
                  <a:schemeClr val="tx1"/>
                </a:solidFill>
                <a:latin typeface="Times New Roman" panose="02020603050405020304" pitchFamily="18" charset="0"/>
                <a:cs typeface="Times New Roman" panose="02020603050405020304" pitchFamily="18" charset="0"/>
              </a:rPr>
              <a:t>.</a:t>
            </a:r>
            <a:endParaRPr lang="en-IN" sz="200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a:solidFill>
                  <a:schemeClr val="tx1"/>
                </a:solidFill>
                <a:latin typeface="Times New Roman" panose="02020603050405020304" pitchFamily="18" charset="0"/>
                <a:cs typeface="Times New Roman" panose="02020603050405020304" pitchFamily="18" charset="0"/>
              </a:rPr>
              <a:t>Out of total 15 facilities, 1 facility had stock-out of uterotonic in last 6 months at LR of carboprostol</a:t>
            </a:r>
            <a:r>
              <a:rPr lang="en-GB" sz="2000" smtClean="0">
                <a:solidFill>
                  <a:schemeClr val="tx1"/>
                </a:solidFill>
                <a:latin typeface="Times New Roman" panose="02020603050405020304" pitchFamily="18" charset="0"/>
                <a:cs typeface="Times New Roman" panose="02020603050405020304" pitchFamily="18" charset="0"/>
              </a:rPr>
              <a:t>.</a:t>
            </a:r>
            <a:endParaRPr lang="en-GB" sz="200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a:buChar char="•"/>
            </a:pPr>
            <a:endParaRPr lang="en-GB" sz="2000" smtClean="0">
              <a:solidFill>
                <a:schemeClr val="tx1"/>
              </a:solidFill>
              <a:latin typeface="Times New Roman" panose="02020603050405020304" pitchFamily="18" charset="0"/>
              <a:cs typeface="Times New Roman" panose="02020603050405020304" pitchFamily="18" charset="0"/>
            </a:endParaRPr>
          </a:p>
        </p:txBody>
      </p:sp>
      <p:graphicFrame>
        <p:nvGraphicFramePr>
          <p:cNvPr id="8" name="Chart 7"/>
          <p:cNvGraphicFramePr/>
          <p:nvPr/>
        </p:nvGraphicFramePr>
        <p:xfrm>
          <a:off x="7452142" y="1371600"/>
          <a:ext cx="3936851" cy="4545874"/>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solidFill>
                  <a:schemeClr val="tx1"/>
                </a:solidFill>
                <a:latin typeface="Times New Roman" panose="02020603050405020304"/>
                <a:cs typeface="Calibri" panose="020F0502020204030204"/>
                <a:sym typeface="+mn-ea"/>
              </a:rPr>
              <a:t>Discussion</a:t>
            </a:r>
            <a:endParaRPr lang="en-GB" b="1" u="sng">
              <a:solidFill>
                <a:schemeClr val="tx1"/>
              </a:solidFill>
              <a:latin typeface="Times New Roman" panose="02020603050405020304"/>
              <a:cs typeface="Calibri" panose="020F0502020204030204"/>
              <a:sym typeface="+mn-ea"/>
            </a:endParaRPr>
          </a:p>
        </p:txBody>
      </p:sp>
      <p:sp useBgFill="1">
        <p:nvSpPr>
          <p:cNvPr id="9" name="Content Placeholder 8"/>
          <p:cNvSpPr>
            <a:spLocks noGrp="1"/>
          </p:cNvSpPr>
          <p:nvPr>
            <p:ph type="subTitle" idx="1"/>
          </p:nvPr>
        </p:nvSpPr>
        <p:spPr>
          <a:xfrm>
            <a:off x="750207" y="1690688"/>
            <a:ext cx="10132423" cy="5599112"/>
          </a:xfrm>
        </p:spPr>
        <p:txBody>
          <a:bodyPr vert="horz" lIns="91440" tIns="45720" rIns="91440" bIns="45720" rtlCol="0" anchor="t">
            <a:normAutofit/>
          </a:bodyPr>
          <a:p>
            <a:pPr algn="l">
              <a:buFont typeface="Wingdings" panose="05000000000000000000" pitchFamily="2" charset="2"/>
              <a:buChar char="v"/>
            </a:pPr>
            <a:r>
              <a:rPr lang="en-IN" sz="2000" smtClean="0">
                <a:solidFill>
                  <a:schemeClr val="tx1"/>
                </a:solidFill>
                <a:latin typeface="Times New Roman" panose="02020603050405020304" pitchFamily="18" charset="0"/>
                <a:cs typeface="Times New Roman" panose="02020603050405020304" pitchFamily="18" charset="0"/>
              </a:rPr>
              <a:t>All </a:t>
            </a:r>
            <a:r>
              <a:rPr lang="en-IN" sz="2000">
                <a:solidFill>
                  <a:schemeClr val="tx1"/>
                </a:solidFill>
                <a:latin typeface="Times New Roman" panose="02020603050405020304" pitchFamily="18" charset="0"/>
                <a:cs typeface="Times New Roman" panose="02020603050405020304" pitchFamily="18" charset="0"/>
              </a:rPr>
              <a:t>the</a:t>
            </a:r>
            <a:r>
              <a:rPr lang="en-US" sz="2000">
                <a:solidFill>
                  <a:schemeClr val="tx1"/>
                </a:solidFill>
                <a:latin typeface="Times New Roman" panose="02020603050405020304" pitchFamily="18" charset="0"/>
                <a:cs typeface="Times New Roman" panose="02020603050405020304" pitchFamily="18" charset="0"/>
              </a:rPr>
              <a:t> </a:t>
            </a:r>
            <a:r>
              <a:rPr lang="en-US" sz="2000" smtClean="0">
                <a:solidFill>
                  <a:schemeClr val="tx1"/>
                </a:solidFill>
                <a:latin typeface="Times New Roman" panose="02020603050405020304" pitchFamily="18" charset="0"/>
                <a:cs typeface="Times New Roman" panose="02020603050405020304" pitchFamily="18" charset="0"/>
              </a:rPr>
              <a:t>LSCS </a:t>
            </a:r>
            <a:r>
              <a:rPr lang="en-IN" sz="2000">
                <a:solidFill>
                  <a:schemeClr val="tx1"/>
                </a:solidFill>
                <a:latin typeface="Times New Roman" panose="02020603050405020304" pitchFamily="18" charset="0"/>
                <a:cs typeface="Times New Roman" panose="02020603050405020304" pitchFamily="18" charset="0"/>
              </a:rPr>
              <a:t>were being conducted at district hospital only. According to the previous year </a:t>
            </a:r>
            <a:r>
              <a:rPr lang="en-IN" sz="2000" smtClean="0">
                <a:solidFill>
                  <a:schemeClr val="tx1"/>
                </a:solidFill>
                <a:latin typeface="Times New Roman" panose="02020603050405020304" pitchFamily="18" charset="0"/>
                <a:cs typeface="Times New Roman" panose="02020603050405020304" pitchFamily="18" charset="0"/>
              </a:rPr>
              <a:t>record, no </a:t>
            </a:r>
            <a:r>
              <a:rPr lang="en-IN" sz="2000">
                <a:solidFill>
                  <a:schemeClr val="tx1"/>
                </a:solidFill>
                <a:latin typeface="Times New Roman" panose="02020603050405020304" pitchFamily="18" charset="0"/>
                <a:cs typeface="Times New Roman" panose="02020603050405020304" pitchFamily="18" charset="0"/>
              </a:rPr>
              <a:t>LSCS was done in CHC Bagli, which is a CeMONC facility. </a:t>
            </a:r>
            <a:endParaRPr lang="en-IN" sz="2000" smtClean="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IN" sz="2000">
                <a:solidFill>
                  <a:schemeClr val="tx1"/>
                </a:solidFill>
                <a:latin typeface="Times New Roman" panose="02020603050405020304" pitchFamily="18" charset="0"/>
                <a:cs typeface="Times New Roman" panose="02020603050405020304" pitchFamily="18" charset="0"/>
              </a:rPr>
              <a:t> Labour was induced in slightly more than 10% of deliveries and females were </a:t>
            </a:r>
            <a:r>
              <a:rPr lang="en-IN" sz="2000" smtClean="0">
                <a:solidFill>
                  <a:schemeClr val="tx1"/>
                </a:solidFill>
                <a:latin typeface="Times New Roman" panose="02020603050405020304" pitchFamily="18" charset="0"/>
                <a:cs typeface="Times New Roman" panose="02020603050405020304" pitchFamily="18" charset="0"/>
              </a:rPr>
              <a:t>being </a:t>
            </a:r>
            <a:r>
              <a:rPr lang="en-IN" sz="2000">
                <a:solidFill>
                  <a:schemeClr val="tx1"/>
                </a:solidFill>
                <a:latin typeface="Times New Roman" panose="02020603050405020304" pitchFamily="18" charset="0"/>
                <a:cs typeface="Times New Roman" panose="02020603050405020304" pitchFamily="18" charset="0"/>
              </a:rPr>
              <a:t>informed before administration of the drugs</a:t>
            </a:r>
            <a:r>
              <a:rPr lang="en-IN" sz="2000" smtClean="0">
                <a:solidFill>
                  <a:schemeClr val="tx1"/>
                </a:solidFill>
                <a:latin typeface="Times New Roman" panose="02020603050405020304" pitchFamily="18" charset="0"/>
                <a:cs typeface="Times New Roman" panose="02020603050405020304" pitchFamily="18" charset="0"/>
              </a:rPr>
              <a:t>.</a:t>
            </a:r>
            <a:r>
              <a:rPr lang="en-US" sz="2000">
                <a:solidFill>
                  <a:schemeClr val="tx1"/>
                </a:solidFill>
              </a:rPr>
              <a:t> Some providers </a:t>
            </a:r>
            <a:r>
              <a:rPr lang="en-IN" sz="2000">
                <a:solidFill>
                  <a:schemeClr val="tx1"/>
                </a:solidFill>
              </a:rPr>
              <a:t>administer uterotonics routinely for augmentation </a:t>
            </a:r>
            <a:r>
              <a:rPr lang="en-IN" sz="2000" smtClean="0">
                <a:solidFill>
                  <a:schemeClr val="tx1"/>
                </a:solidFill>
              </a:rPr>
              <a:t>of labour. According</a:t>
            </a:r>
            <a:r>
              <a:rPr lang="en-IN" sz="2000" smtClean="0">
                <a:solidFill>
                  <a:schemeClr val="tx1"/>
                </a:solidFill>
                <a:latin typeface="Times New Roman" panose="02020603050405020304" pitchFamily="18" charset="0"/>
                <a:cs typeface="Times New Roman" panose="02020603050405020304" pitchFamily="18" charset="0"/>
              </a:rPr>
              <a:t> </a:t>
            </a:r>
            <a:r>
              <a:rPr lang="en-IN" sz="2000">
                <a:solidFill>
                  <a:schemeClr val="tx1"/>
                </a:solidFill>
                <a:latin typeface="Times New Roman" panose="02020603050405020304" pitchFamily="18" charset="0"/>
                <a:cs typeface="Times New Roman" panose="02020603050405020304" pitchFamily="18" charset="0"/>
              </a:rPr>
              <a:t>to the study on factors and outcomes associated with the induction of labour in Latin America it was found that out of the total deliveries, 11.4% were induced and induced labour is, however, associated with poorer maternal and perinatal outcomes than spontaneous labour </a:t>
            </a:r>
            <a:r>
              <a:rPr lang="en-IN" sz="2000" baseline="30000" smtClean="0">
                <a:solidFill>
                  <a:schemeClr val="tx1"/>
                </a:solidFill>
                <a:latin typeface="Times New Roman" panose="02020603050405020304" pitchFamily="18" charset="0"/>
                <a:cs typeface="Times New Roman" panose="02020603050405020304" pitchFamily="18" charset="0"/>
              </a:rPr>
              <a:t>(5)</a:t>
            </a:r>
            <a:r>
              <a:rPr lang="en-IN" sz="2000" smtClean="0">
                <a:solidFill>
                  <a:schemeClr val="tx1"/>
                </a:solidFill>
                <a:latin typeface="Times New Roman" panose="02020603050405020304" pitchFamily="18" charset="0"/>
                <a:cs typeface="Times New Roman" panose="02020603050405020304" pitchFamily="18" charset="0"/>
              </a:rPr>
              <a:t>.</a:t>
            </a:r>
            <a:endParaRPr lang="en-IN" sz="2000" smtClean="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IN" sz="2000">
                <a:solidFill>
                  <a:schemeClr val="tx1"/>
                </a:solidFill>
                <a:latin typeface="Times New Roman" panose="02020603050405020304" pitchFamily="18" charset="0"/>
                <a:cs typeface="Times New Roman" panose="02020603050405020304" pitchFamily="18" charset="0"/>
              </a:rPr>
              <a:t>The record of time of administration of uterotonics was maintained in only 4 </a:t>
            </a:r>
            <a:r>
              <a:rPr lang="en-IN" sz="2000" smtClean="0">
                <a:solidFill>
                  <a:schemeClr val="tx1"/>
                </a:solidFill>
                <a:latin typeface="Times New Roman" panose="02020603050405020304" pitchFamily="18" charset="0"/>
                <a:cs typeface="Times New Roman" panose="02020603050405020304" pitchFamily="18" charset="0"/>
              </a:rPr>
              <a:t>facilities</a:t>
            </a:r>
            <a:r>
              <a:rPr lang="en-IN" sz="2200" smtClean="0">
                <a:solidFill>
                  <a:schemeClr val="tx1"/>
                </a:solidFill>
                <a:latin typeface="Times New Roman" panose="02020603050405020304" pitchFamily="18" charset="0"/>
                <a:cs typeface="Times New Roman" panose="02020603050405020304" pitchFamily="18" charset="0"/>
              </a:rPr>
              <a:t>. Some providers </a:t>
            </a:r>
            <a:r>
              <a:rPr lang="en-IN" sz="2200">
                <a:solidFill>
                  <a:schemeClr val="tx1"/>
                </a:solidFill>
                <a:latin typeface="Times New Roman" panose="02020603050405020304" pitchFamily="18" charset="0"/>
                <a:cs typeface="Times New Roman" panose="02020603050405020304" pitchFamily="18" charset="0"/>
              </a:rPr>
              <a:t>administer 5 minutes after the birth of </a:t>
            </a:r>
            <a:r>
              <a:rPr lang="en-IN" sz="2200" smtClean="0">
                <a:solidFill>
                  <a:schemeClr val="tx1"/>
                </a:solidFill>
                <a:latin typeface="Times New Roman" panose="02020603050405020304" pitchFamily="18" charset="0"/>
                <a:cs typeface="Times New Roman" panose="02020603050405020304" pitchFamily="18" charset="0"/>
              </a:rPr>
              <a:t>baby. According </a:t>
            </a:r>
            <a:r>
              <a:rPr lang="en-IN" sz="2000">
                <a:solidFill>
                  <a:schemeClr val="tx1"/>
                </a:solidFill>
                <a:latin typeface="Times New Roman" panose="02020603050405020304" pitchFamily="18" charset="0"/>
                <a:cs typeface="Times New Roman" panose="02020603050405020304" pitchFamily="18" charset="0"/>
              </a:rPr>
              <a:t>to a retrospective Review </a:t>
            </a:r>
            <a:r>
              <a:rPr lang="en-IN" sz="2000" smtClean="0">
                <a:solidFill>
                  <a:schemeClr val="tx1"/>
                </a:solidFill>
                <a:latin typeface="Times New Roman" panose="02020603050405020304" pitchFamily="18" charset="0"/>
                <a:cs typeface="Times New Roman" panose="02020603050405020304" pitchFamily="18" charset="0"/>
              </a:rPr>
              <a:t>by </a:t>
            </a:r>
            <a:r>
              <a:rPr lang="en-IN" sz="2000">
                <a:solidFill>
                  <a:schemeClr val="tx1"/>
                </a:solidFill>
                <a:latin typeface="Times New Roman" panose="02020603050405020304" pitchFamily="18" charset="0"/>
                <a:cs typeface="Times New Roman" panose="02020603050405020304" pitchFamily="18" charset="0"/>
              </a:rPr>
              <a:t>Knoll William et al. in the year 2021; commented that Each 5-minute delay in </a:t>
            </a:r>
            <a:r>
              <a:rPr lang="en-IN" sz="2000" smtClean="0">
                <a:solidFill>
                  <a:schemeClr val="tx1"/>
                </a:solidFill>
                <a:latin typeface="Times New Roman" panose="02020603050405020304" pitchFamily="18" charset="0"/>
                <a:cs typeface="Times New Roman" panose="02020603050405020304" pitchFamily="18" charset="0"/>
              </a:rPr>
              <a:t>uterotonic </a:t>
            </a:r>
            <a:r>
              <a:rPr lang="en-IN" sz="2000">
                <a:solidFill>
                  <a:schemeClr val="tx1"/>
                </a:solidFill>
                <a:latin typeface="Times New Roman" panose="02020603050405020304" pitchFamily="18" charset="0"/>
                <a:cs typeface="Times New Roman" panose="02020603050405020304" pitchFamily="18" charset="0"/>
              </a:rPr>
              <a:t>treatment was associated with 26% higher odds of hypotension following delivery of any type. </a:t>
            </a:r>
            <a:r>
              <a:rPr lang="en-IN" sz="2000" baseline="30000" smtClean="0">
                <a:solidFill>
                  <a:schemeClr val="tx1"/>
                </a:solidFill>
                <a:latin typeface="Times New Roman" panose="02020603050405020304" pitchFamily="18" charset="0"/>
                <a:cs typeface="Times New Roman" panose="02020603050405020304" pitchFamily="18" charset="0"/>
              </a:rPr>
              <a:t>(7).</a:t>
            </a:r>
            <a:r>
              <a:rPr lang="en-IN" sz="2000" smtClean="0">
                <a:solidFill>
                  <a:schemeClr val="tx1"/>
                </a:solidFill>
                <a:latin typeface="Times New Roman" panose="02020603050405020304" pitchFamily="18" charset="0"/>
                <a:cs typeface="Times New Roman" panose="02020603050405020304" pitchFamily="18" charset="0"/>
              </a:rPr>
              <a:t> </a:t>
            </a:r>
            <a:r>
              <a:rPr lang="en-IN" sz="2000">
                <a:solidFill>
                  <a:schemeClr val="tx1"/>
                </a:solidFill>
                <a:latin typeface="Times New Roman" panose="02020603050405020304" pitchFamily="18" charset="0"/>
                <a:cs typeface="Times New Roman" panose="02020603050405020304" pitchFamily="18" charset="0"/>
              </a:rPr>
              <a:t>The difference is because they are not aware of the importance of time of uterotonic administration and they do not consider it worth mentioning</a:t>
            </a:r>
            <a:r>
              <a:rPr lang="en-IN" sz="2000" smtClean="0">
                <a:solidFill>
                  <a:schemeClr val="tx1"/>
                </a:solidFill>
                <a:latin typeface="Times New Roman" panose="02020603050405020304" pitchFamily="18" charset="0"/>
                <a:cs typeface="Times New Roman" panose="02020603050405020304" pitchFamily="18" charset="0"/>
              </a:rPr>
              <a:t>.</a:t>
            </a:r>
            <a:endParaRPr lang="en-IN" sz="2000" smtClean="0">
              <a:solidFill>
                <a:schemeClr val="tx1"/>
              </a:solidFill>
              <a:latin typeface="Times New Roman" panose="02020603050405020304" pitchFamily="18" charset="0"/>
              <a:cs typeface="Times New Roman" panose="02020603050405020304" pitchFamily="18" charset="0"/>
            </a:endParaRPr>
          </a:p>
          <a:p>
            <a:pPr marL="0" indent="0" algn="l">
              <a:buNone/>
            </a:pPr>
            <a:endParaRPr lang="en-US" sz="2000">
              <a:solidFill>
                <a:schemeClr val="tx1"/>
              </a:solidFill>
              <a:latin typeface="Times New Roman" panose="02020603050405020304" pitchFamily="18" charset="0"/>
              <a:cs typeface="Times New Roman" panose="02020603050405020304" pitchFamily="18" charset="0"/>
            </a:endParaRPr>
          </a:p>
          <a:p>
            <a:pPr marL="0" indent="0" algn="r">
              <a:buNone/>
            </a:pPr>
            <a:endParaRPr lang="en-IN" sz="1200" smtClean="0">
              <a:solidFill>
                <a:schemeClr val="tx1"/>
              </a:solidFill>
              <a:latin typeface="Times New Roman" panose="02020603050405020304" pitchFamily="18" charset="0"/>
              <a:cs typeface="Times New Roman" panose="02020603050405020304" pitchFamily="18" charset="0"/>
            </a:endParaRPr>
          </a:p>
          <a:p>
            <a:pPr marL="0" indent="0">
              <a:buNone/>
            </a:pPr>
            <a:endParaRPr lang="en-IN" sz="1200" b="1"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Calibri" panose="020F0502020204030204"/>
                <a:sym typeface="+mn-ea"/>
              </a:rPr>
              <a:t>Discussion</a:t>
            </a:r>
            <a:endParaRPr lang="en-US"/>
          </a:p>
        </p:txBody>
      </p:sp>
      <p:sp>
        <p:nvSpPr>
          <p:cNvPr id="4" name="Rectangle 2"/>
          <p:cNvSpPr/>
          <p:nvPr/>
        </p:nvSpPr>
        <p:spPr>
          <a:xfrm>
            <a:off x="681444" y="1918350"/>
            <a:ext cx="10829109" cy="4939814"/>
          </a:xfrm>
          <a:prstGeom prst="rect">
            <a:avLst/>
          </a:prstGeom>
        </p:spPr>
        <p:txBody>
          <a:bodyPr wrap="square">
            <a:spAutoFit/>
          </a:bodyPr>
          <a:p>
            <a:pPr marL="342900" indent="-342900">
              <a:buFont typeface="Wingdings" panose="05000000000000000000" pitchFamily="2" charset="2"/>
              <a:buChar char="v"/>
            </a:pPr>
            <a:r>
              <a:rPr lang="en-IN">
                <a:solidFill>
                  <a:schemeClr val="tx1"/>
                </a:solidFill>
                <a:latin typeface="Times New Roman" panose="02020603050405020304" pitchFamily="18" charset="0"/>
                <a:ea typeface="Calibri" panose="020F0502020204030204" pitchFamily="34" charset="0"/>
                <a:cs typeface="Times New Roman" panose="02020603050405020304" pitchFamily="18" charset="0"/>
              </a:rPr>
              <a:t>34% service providers have not undergone any training. The Ministry of Health and Family Welfare (MoHFW), GoI, has developed an initiative termed ‘Dakshata’ </a:t>
            </a:r>
            <a:r>
              <a:rPr lang="en-IN"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to </a:t>
            </a:r>
            <a:r>
              <a:rPr lang="en-IN">
                <a:solidFill>
                  <a:schemeClr val="tx1"/>
                </a:solidFill>
                <a:latin typeface="Times New Roman" panose="02020603050405020304" pitchFamily="18" charset="0"/>
                <a:ea typeface="Calibri" panose="020F0502020204030204" pitchFamily="34" charset="0"/>
                <a:cs typeface="Times New Roman" panose="02020603050405020304" pitchFamily="18" charset="0"/>
              </a:rPr>
              <a:t>improve the quality of care at the delivery points </a:t>
            </a:r>
            <a:r>
              <a:rPr lang="en-IN"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IN">
                <a:solidFill>
                  <a:schemeClr val="tx1"/>
                </a:solidFill>
                <a:latin typeface="Times New Roman" panose="02020603050405020304" pitchFamily="18" charset="0"/>
                <a:cs typeface="Times New Roman" panose="02020603050405020304" pitchFamily="18" charset="0"/>
              </a:rPr>
              <a:t> GoI policy initiative to empower </a:t>
            </a:r>
            <a:r>
              <a:rPr lang="en-IN" smtClean="0">
                <a:solidFill>
                  <a:schemeClr val="tx1"/>
                </a:solidFill>
                <a:latin typeface="Times New Roman" panose="02020603050405020304" pitchFamily="18" charset="0"/>
                <a:cs typeface="Times New Roman" panose="02020603050405020304" pitchFamily="18" charset="0"/>
              </a:rPr>
              <a:t>service providers for </a:t>
            </a:r>
            <a:r>
              <a:rPr lang="en-IN">
                <a:solidFill>
                  <a:schemeClr val="tx1"/>
                </a:solidFill>
                <a:latin typeface="Times New Roman" panose="02020603050405020304" pitchFamily="18" charset="0"/>
                <a:cs typeface="Times New Roman" panose="02020603050405020304" pitchFamily="18" charset="0"/>
              </a:rPr>
              <a:t>undertaking certain life saving measures to make them competent. The gap is due to the lack of awareness and availability of such trainings</a:t>
            </a:r>
            <a:r>
              <a:rPr lang="en-IN" smtClean="0">
                <a:solidFill>
                  <a:schemeClr val="tx1"/>
                </a:solidFill>
                <a:latin typeface="Times New Roman" panose="02020603050405020304" pitchFamily="18" charset="0"/>
                <a:cs typeface="Times New Roman" panose="02020603050405020304" pitchFamily="18" charset="0"/>
              </a:rPr>
              <a:t>.</a:t>
            </a:r>
            <a:r>
              <a:rPr lang="en-IN" baseline="30000">
                <a:solidFill>
                  <a:schemeClr val="tx1"/>
                </a:solidFill>
                <a:latin typeface="Times New Roman" panose="02020603050405020304" pitchFamily="18" charset="0"/>
                <a:cs typeface="Times New Roman" panose="02020603050405020304" pitchFamily="18" charset="0"/>
              </a:rPr>
              <a:t> </a:t>
            </a:r>
            <a:r>
              <a:rPr lang="en-IN" baseline="30000" smtClean="0">
                <a:solidFill>
                  <a:schemeClr val="tx1"/>
                </a:solidFill>
                <a:latin typeface="Times New Roman" panose="02020603050405020304" pitchFamily="18" charset="0"/>
                <a:cs typeface="Times New Roman" panose="02020603050405020304" pitchFamily="18" charset="0"/>
              </a:rPr>
              <a:t>(4)</a:t>
            </a:r>
            <a:endParaRPr lang="en-IN" baseline="30000" smtClean="0">
              <a:solidFill>
                <a:schemeClr val="tx1"/>
              </a:solidFill>
              <a:latin typeface="Times New Roman" panose="02020603050405020304" pitchFamily="18" charset="0"/>
              <a:cs typeface="Times New Roman" panose="02020603050405020304" pitchFamily="18" charset="0"/>
            </a:endParaRPr>
          </a:p>
          <a:p>
            <a:endParaRPr lang="en-IN"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n-IN">
                <a:solidFill>
                  <a:schemeClr val="tx1"/>
                </a:solidFill>
                <a:latin typeface="Times New Roman" panose="02020603050405020304" pitchFamily="18" charset="0"/>
                <a:cs typeface="Times New Roman" panose="02020603050405020304" pitchFamily="18" charset="0"/>
              </a:rPr>
              <a:t> </a:t>
            </a:r>
            <a:r>
              <a:rPr lang="en-US">
                <a:solidFill>
                  <a:schemeClr val="tx1"/>
                </a:solidFill>
                <a:latin typeface="Times New Roman" panose="02020603050405020304" pitchFamily="18" charset="0"/>
                <a:cs typeface="Times New Roman" panose="02020603050405020304" pitchFamily="18" charset="0"/>
              </a:rPr>
              <a:t>All the service providers </a:t>
            </a:r>
            <a:r>
              <a:rPr lang="en-IN">
                <a:solidFill>
                  <a:schemeClr val="tx1"/>
                </a:solidFill>
                <a:latin typeface="Times New Roman" panose="02020603050405020304" pitchFamily="18" charset="0"/>
                <a:cs typeface="Times New Roman" panose="02020603050405020304" pitchFamily="18" charset="0"/>
              </a:rPr>
              <a:t>practice </a:t>
            </a:r>
            <a:r>
              <a:rPr lang="en-IN" smtClean="0">
                <a:solidFill>
                  <a:schemeClr val="tx1"/>
                </a:solidFill>
                <a:latin typeface="Times New Roman" panose="02020603050405020304" pitchFamily="18" charset="0"/>
                <a:cs typeface="Times New Roman" panose="02020603050405020304" pitchFamily="18" charset="0"/>
              </a:rPr>
              <a:t>AMTSL </a:t>
            </a:r>
            <a:r>
              <a:rPr lang="en-IN">
                <a:solidFill>
                  <a:schemeClr val="tx1"/>
                </a:solidFill>
                <a:latin typeface="Times New Roman" panose="02020603050405020304" pitchFamily="18" charset="0"/>
                <a:cs typeface="Times New Roman" panose="02020603050405020304" pitchFamily="18" charset="0"/>
              </a:rPr>
              <a:t>to prevent PPH for all women routinely and few of them do not remember all three steps of AMTSL. A study published by Bishanga DR et al in the year 2018 </a:t>
            </a:r>
            <a:r>
              <a:rPr lang="en-IN" smtClean="0">
                <a:solidFill>
                  <a:schemeClr val="tx1"/>
                </a:solidFill>
                <a:latin typeface="Times New Roman" panose="02020603050405020304" pitchFamily="18" charset="0"/>
                <a:cs typeface="Times New Roman" panose="02020603050405020304" pitchFamily="18" charset="0"/>
              </a:rPr>
              <a:t>;they </a:t>
            </a:r>
            <a:r>
              <a:rPr lang="en-IN">
                <a:solidFill>
                  <a:schemeClr val="tx1"/>
                </a:solidFill>
                <a:latin typeface="Times New Roman" panose="02020603050405020304" pitchFamily="18" charset="0"/>
                <a:cs typeface="Times New Roman" panose="02020603050405020304" pitchFamily="18" charset="0"/>
              </a:rPr>
              <a:t>commented that the proportion of deliveries receiving all three AMTSL steps improved significantly by 19 percentage point. The quality of PPH prevention increase substantially in facilities that implemented competency-based training and quality improvement interventions</a:t>
            </a:r>
            <a:r>
              <a:rPr lang="en-IN" baseline="30000">
                <a:solidFill>
                  <a:schemeClr val="tx1"/>
                </a:solidFill>
                <a:latin typeface="Times New Roman" panose="02020603050405020304" pitchFamily="18" charset="0"/>
                <a:cs typeface="Times New Roman" panose="02020603050405020304" pitchFamily="18" charset="0"/>
              </a:rPr>
              <a:t> </a:t>
            </a:r>
            <a:r>
              <a:rPr lang="en-IN" baseline="30000" smtClean="0">
                <a:solidFill>
                  <a:schemeClr val="tx1"/>
                </a:solidFill>
                <a:latin typeface="Times New Roman" panose="02020603050405020304" pitchFamily="18" charset="0"/>
                <a:cs typeface="Times New Roman" panose="02020603050405020304" pitchFamily="18" charset="0"/>
              </a:rPr>
              <a:t>(6).</a:t>
            </a:r>
            <a:r>
              <a:rPr lang="en-IN" smtClean="0">
                <a:solidFill>
                  <a:schemeClr val="tx1"/>
                </a:solidFill>
                <a:latin typeface="Times New Roman" panose="02020603050405020304" pitchFamily="18" charset="0"/>
                <a:cs typeface="Times New Roman" panose="02020603050405020304" pitchFamily="18" charset="0"/>
              </a:rPr>
              <a:t> </a:t>
            </a:r>
            <a:endParaRPr lang="en-IN" smtClean="0">
              <a:solidFill>
                <a:schemeClr val="tx1"/>
              </a:solidFill>
              <a:latin typeface="Times New Roman" panose="02020603050405020304" pitchFamily="18" charset="0"/>
              <a:cs typeface="Times New Roman" panose="02020603050405020304" pitchFamily="18" charset="0"/>
            </a:endParaRPr>
          </a:p>
          <a:p>
            <a:endParaRPr lang="en-US">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IN" smtClean="0">
                <a:solidFill>
                  <a:schemeClr val="tx1"/>
                </a:solidFill>
                <a:latin typeface="Times New Roman" panose="02020603050405020304" pitchFamily="18" charset="0"/>
                <a:cs typeface="Times New Roman" panose="02020603050405020304" pitchFamily="18" charset="0"/>
              </a:rPr>
              <a:t>Refrigerator </a:t>
            </a:r>
            <a:r>
              <a:rPr lang="en-IN">
                <a:solidFill>
                  <a:schemeClr val="tx1"/>
                </a:solidFill>
                <a:latin typeface="Times New Roman" panose="02020603050405020304" pitchFamily="18" charset="0"/>
                <a:cs typeface="Times New Roman" panose="02020603050405020304" pitchFamily="18" charset="0"/>
              </a:rPr>
              <a:t>was available for storage of uterotonic at LR in 14 facilities only. Out of 13 drug stores, </a:t>
            </a:r>
            <a:r>
              <a:rPr lang="en-IN" smtClean="0">
                <a:solidFill>
                  <a:schemeClr val="tx1"/>
                </a:solidFill>
                <a:latin typeface="Times New Roman" panose="02020603050405020304" pitchFamily="18" charset="0"/>
                <a:cs typeface="Times New Roman" panose="02020603050405020304" pitchFamily="18" charset="0"/>
              </a:rPr>
              <a:t>cold chain equipment was </a:t>
            </a:r>
            <a:r>
              <a:rPr lang="en-IN">
                <a:solidFill>
                  <a:schemeClr val="tx1"/>
                </a:solidFill>
                <a:latin typeface="Times New Roman" panose="02020603050405020304" pitchFamily="18" charset="0"/>
                <a:cs typeface="Times New Roman" panose="02020603050405020304" pitchFamily="18" charset="0"/>
              </a:rPr>
              <a:t>available in only </a:t>
            </a:r>
            <a:r>
              <a:rPr lang="en-IN" smtClean="0">
                <a:solidFill>
                  <a:schemeClr val="tx1"/>
                </a:solidFill>
                <a:latin typeface="Times New Roman" panose="02020603050405020304" pitchFamily="18" charset="0"/>
                <a:cs typeface="Times New Roman" panose="02020603050405020304" pitchFamily="18" charset="0"/>
              </a:rPr>
              <a:t>8 </a:t>
            </a:r>
            <a:r>
              <a:rPr lang="en-IN">
                <a:solidFill>
                  <a:schemeClr val="tx1"/>
                </a:solidFill>
                <a:latin typeface="Times New Roman" panose="02020603050405020304" pitchFamily="18" charset="0"/>
                <a:cs typeface="Times New Roman" panose="02020603050405020304" pitchFamily="18" charset="0"/>
              </a:rPr>
              <a:t>drug </a:t>
            </a:r>
            <a:r>
              <a:rPr lang="en-IN" smtClean="0">
                <a:solidFill>
                  <a:schemeClr val="tx1"/>
                </a:solidFill>
                <a:latin typeface="Times New Roman" panose="02020603050405020304" pitchFamily="18" charset="0"/>
                <a:cs typeface="Times New Roman" panose="02020603050405020304" pitchFamily="18" charset="0"/>
              </a:rPr>
              <a:t>stores.</a:t>
            </a:r>
            <a:r>
              <a:rPr lang="en-IN">
                <a:solidFill>
                  <a:schemeClr val="tx1"/>
                </a:solidFill>
                <a:latin typeface="Times New Roman" panose="02020603050405020304" pitchFamily="18" charset="0"/>
                <a:cs typeface="Times New Roman" panose="02020603050405020304" pitchFamily="18" charset="0"/>
              </a:rPr>
              <a:t> Cold chain while delivering Oxytocin from store to next level facilities was maintained in only 7 </a:t>
            </a:r>
            <a:r>
              <a:rPr lang="en-US">
                <a:solidFill>
                  <a:schemeClr val="tx1"/>
                </a:solidFill>
                <a:latin typeface="Times New Roman" panose="02020603050405020304" pitchFamily="18" charset="0"/>
                <a:cs typeface="Times New Roman" panose="02020603050405020304" pitchFamily="18" charset="0"/>
              </a:rPr>
              <a:t>drug </a:t>
            </a:r>
            <a:r>
              <a:rPr lang="en-US" smtClean="0">
                <a:solidFill>
                  <a:schemeClr val="tx1"/>
                </a:solidFill>
                <a:latin typeface="Times New Roman" panose="02020603050405020304" pitchFamily="18" charset="0"/>
                <a:cs typeface="Times New Roman" panose="02020603050405020304" pitchFamily="18" charset="0"/>
              </a:rPr>
              <a:t>stores.</a:t>
            </a:r>
            <a:r>
              <a:rPr lang="en-IN">
                <a:solidFill>
                  <a:schemeClr val="tx1"/>
                </a:solidFill>
                <a:latin typeface="Times New Roman" panose="02020603050405020304" pitchFamily="18" charset="0"/>
                <a:cs typeface="Times New Roman" panose="02020603050405020304" pitchFamily="18" charset="0"/>
              </a:rPr>
              <a:t> Oxytocin has been shown to be a heat-sensitive product that requires refrigeration during transport, distribution, and storage at all points in the supply chain</a:t>
            </a:r>
            <a:r>
              <a:rPr lang="en-IN" baseline="30000">
                <a:solidFill>
                  <a:schemeClr val="tx1"/>
                </a:solidFill>
                <a:latin typeface="Times New Roman" panose="02020603050405020304" pitchFamily="18" charset="0"/>
                <a:cs typeface="Times New Roman" panose="02020603050405020304" pitchFamily="18" charset="0"/>
              </a:rPr>
              <a:t> </a:t>
            </a:r>
            <a:r>
              <a:rPr lang="en-IN" baseline="30000" smtClean="0">
                <a:solidFill>
                  <a:schemeClr val="tx1"/>
                </a:solidFill>
                <a:latin typeface="Times New Roman" panose="02020603050405020304" pitchFamily="18" charset="0"/>
                <a:cs typeface="Times New Roman" panose="02020603050405020304" pitchFamily="18" charset="0"/>
              </a:rPr>
              <a:t>(</a:t>
            </a:r>
            <a:r>
              <a:rPr lang="en-IN" baseline="30000">
                <a:solidFill>
                  <a:schemeClr val="tx1"/>
                </a:solidFill>
                <a:latin typeface="Times New Roman" panose="02020603050405020304" pitchFamily="18" charset="0"/>
                <a:cs typeface="Times New Roman" panose="02020603050405020304" pitchFamily="18" charset="0"/>
              </a:rPr>
              <a:t>8</a:t>
            </a:r>
            <a:r>
              <a:rPr lang="en-IN" baseline="30000" smtClean="0">
                <a:solidFill>
                  <a:schemeClr val="tx1"/>
                </a:solidFill>
                <a:latin typeface="Times New Roman" panose="02020603050405020304" pitchFamily="18" charset="0"/>
                <a:cs typeface="Times New Roman" panose="02020603050405020304" pitchFamily="18" charset="0"/>
              </a:rPr>
              <a:t>)</a:t>
            </a:r>
            <a:endParaRPr lang="en-IN" baseline="30000" smtClean="0">
              <a:solidFill>
                <a:schemeClr val="tx1"/>
              </a:solidFill>
              <a:latin typeface="Times New Roman" panose="02020603050405020304" pitchFamily="18" charset="0"/>
              <a:cs typeface="Times New Roman" panose="02020603050405020304" pitchFamily="18" charset="0"/>
            </a:endParaRPr>
          </a:p>
          <a:p>
            <a:endParaRPr lang="en-US"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u="sng" smtClean="0">
                <a:latin typeface="Times New Roman" panose="02020603050405020304" pitchFamily="18" charset="0"/>
                <a:cs typeface="Times New Roman" panose="02020603050405020304" pitchFamily="18" charset="0"/>
                <a:sym typeface="+mn-ea"/>
              </a:rPr>
              <a:t>Limitation</a:t>
            </a:r>
            <a:endParaRPr lang="en-US"/>
          </a:p>
        </p:txBody>
      </p:sp>
      <p:sp>
        <p:nvSpPr>
          <p:cNvPr id="3" name="Content Placeholder 2"/>
          <p:cNvSpPr>
            <a:spLocks noGrp="1"/>
          </p:cNvSpPr>
          <p:nvPr>
            <p:ph idx="1"/>
          </p:nvPr>
        </p:nvSpPr>
        <p:spPr/>
        <p:txBody>
          <a:bodyPr/>
          <a:p>
            <a:pPr lvl="0">
              <a:buFont typeface="Wingdings" panose="05000000000000000000" pitchFamily="2" charset="2"/>
              <a:buChar char="v"/>
            </a:pPr>
            <a:r>
              <a:rPr lang="en-GB" smtClean="0"/>
              <a:t>Change </a:t>
            </a:r>
            <a:r>
              <a:rPr lang="en-GB"/>
              <a:t>from initial plan of data collection as required participants could not be achieved.</a:t>
            </a:r>
            <a:endParaRPr lang="en-IN"/>
          </a:p>
          <a:p>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solidFill>
                  <a:schemeClr val="tx1"/>
                </a:solidFill>
                <a:latin typeface="Times New Roman" panose="02020603050405020304"/>
                <a:cs typeface="Calibri" panose="020F0502020204030204"/>
                <a:sym typeface="+mn-ea"/>
              </a:rPr>
              <a:t>Conclusion</a:t>
            </a:r>
            <a:endParaRPr lang="en-GB" b="1" u="sng">
              <a:solidFill>
                <a:schemeClr val="tx1"/>
              </a:solidFill>
              <a:latin typeface="Times New Roman" panose="02020603050405020304"/>
              <a:cs typeface="Calibri" panose="020F0502020204030204"/>
              <a:sym typeface="+mn-ea"/>
            </a:endParaRPr>
          </a:p>
        </p:txBody>
      </p:sp>
      <p:sp>
        <p:nvSpPr>
          <p:cNvPr id="9" name="Content Placeholder 8"/>
          <p:cNvSpPr>
            <a:spLocks noGrp="1"/>
          </p:cNvSpPr>
          <p:nvPr>
            <p:ph type="subTitle" idx="1"/>
          </p:nvPr>
        </p:nvSpPr>
        <p:spPr>
          <a:xfrm>
            <a:off x="470535" y="1444625"/>
            <a:ext cx="10883265" cy="5413375"/>
          </a:xfrm>
        </p:spPr>
        <p:txBody>
          <a:bodyPr vert="horz" lIns="91440" tIns="45720" rIns="91440" bIns="45720" rtlCol="0" anchor="t">
            <a:normAutofit/>
          </a:bodyPr>
          <a:p>
            <a:pPr marL="342900" indent="-342900" algn="l">
              <a:buFont typeface="Wingdings" panose="05000000000000000000" pitchFamily="2" charset="2"/>
              <a:buChar char="v"/>
            </a:pPr>
            <a:r>
              <a:rPr lang="en-GB" sz="1800" b="1">
                <a:solidFill>
                  <a:schemeClr val="tx1"/>
                </a:solidFill>
                <a:latin typeface="Times New Roman" panose="02020603050405020304"/>
                <a:cs typeface="Calibri" panose="020F0502020204030204"/>
              </a:rPr>
              <a:t> </a:t>
            </a:r>
            <a:r>
              <a:rPr lang="en-GB" sz="1800" smtClean="0">
                <a:solidFill>
                  <a:schemeClr val="tx1"/>
                </a:solidFill>
                <a:latin typeface="Times New Roman" panose="02020603050405020304" pitchFamily="18" charset="0"/>
                <a:cs typeface="Times New Roman" panose="02020603050405020304" pitchFamily="18" charset="0"/>
              </a:rPr>
              <a:t>Unavailability </a:t>
            </a:r>
            <a:r>
              <a:rPr lang="en-GB" sz="1800">
                <a:solidFill>
                  <a:schemeClr val="tx1"/>
                </a:solidFill>
                <a:latin typeface="Times New Roman" panose="02020603050405020304" pitchFamily="18" charset="0"/>
                <a:cs typeface="Times New Roman" panose="02020603050405020304" pitchFamily="18" charset="0"/>
              </a:rPr>
              <a:t>of gynaecologist in CHC Bagli which is a CeMONC facility and no LSCS were conducted in the past one year.</a:t>
            </a:r>
            <a:endParaRPr lang="en-IN" sz="180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1800">
                <a:solidFill>
                  <a:schemeClr val="tx1"/>
                </a:solidFill>
                <a:latin typeface="Times New Roman" panose="02020603050405020304" pitchFamily="18" charset="0"/>
                <a:cs typeface="Times New Roman" panose="02020603050405020304" pitchFamily="18" charset="0"/>
              </a:rPr>
              <a:t>In slightly more than 10% deliveries, uterotonics were being used for induction of labour.Although females were being informed prior to the administration  of such drug(s).</a:t>
            </a:r>
            <a:endParaRPr lang="en-IN" sz="180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1800">
                <a:solidFill>
                  <a:schemeClr val="tx1"/>
                </a:solidFill>
                <a:latin typeface="Times New Roman" panose="02020603050405020304" pitchFamily="18" charset="0"/>
                <a:cs typeface="Times New Roman" panose="02020603050405020304" pitchFamily="18" charset="0"/>
              </a:rPr>
              <a:t>The record of time of administration of uterotonics is maintained in only 4 facilities.</a:t>
            </a:r>
            <a:endParaRPr lang="en-IN" sz="180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1800">
                <a:solidFill>
                  <a:schemeClr val="tx1"/>
                </a:solidFill>
                <a:latin typeface="Times New Roman" panose="02020603050405020304" pitchFamily="18" charset="0"/>
                <a:cs typeface="Times New Roman" panose="02020603050405020304" pitchFamily="18" charset="0"/>
              </a:rPr>
              <a:t>34% service providers have not undergone training on LR practices including PPH prevention and management like SBA, DAKSHATA and </a:t>
            </a:r>
            <a:r>
              <a:rPr lang="en-GB" sz="1800" smtClean="0">
                <a:solidFill>
                  <a:schemeClr val="tx1"/>
                </a:solidFill>
                <a:latin typeface="Times New Roman" panose="02020603050405020304" pitchFamily="18" charset="0"/>
                <a:cs typeface="Times New Roman" panose="02020603050405020304" pitchFamily="18" charset="0"/>
              </a:rPr>
              <a:t>others.</a:t>
            </a:r>
            <a:endParaRPr lang="en-IN" sz="180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1800" smtClean="0">
                <a:solidFill>
                  <a:schemeClr val="tx1"/>
                </a:solidFill>
                <a:latin typeface="Times New Roman" panose="02020603050405020304" pitchFamily="18" charset="0"/>
                <a:cs typeface="Times New Roman" panose="02020603050405020304" pitchFamily="18" charset="0"/>
              </a:rPr>
              <a:t>3 service </a:t>
            </a:r>
            <a:r>
              <a:rPr lang="en-GB" sz="1800">
                <a:solidFill>
                  <a:schemeClr val="tx1"/>
                </a:solidFill>
                <a:latin typeface="Times New Roman" panose="02020603050405020304" pitchFamily="18" charset="0"/>
                <a:cs typeface="Times New Roman" panose="02020603050405020304" pitchFamily="18" charset="0"/>
              </a:rPr>
              <a:t>providers do not remember all the three steps of AMTSL .Few of them were administrating uterotonics 5 minutes after the birth of baby.</a:t>
            </a:r>
            <a:endParaRPr lang="en-IN" sz="180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1800">
                <a:solidFill>
                  <a:schemeClr val="tx1"/>
                </a:solidFill>
                <a:latin typeface="Times New Roman" panose="02020603050405020304" pitchFamily="18" charset="0"/>
                <a:cs typeface="Times New Roman" panose="02020603050405020304" pitchFamily="18" charset="0"/>
              </a:rPr>
              <a:t>Refrigerator was not available for storage of uterotonic at LR in 1 facility. Out of 13 drug stores, cold chain equipment was available in only 8 drug </a:t>
            </a:r>
            <a:r>
              <a:rPr lang="en-GB" sz="1800" smtClean="0">
                <a:solidFill>
                  <a:schemeClr val="tx1"/>
                </a:solidFill>
                <a:latin typeface="Times New Roman" panose="02020603050405020304" pitchFamily="18" charset="0"/>
                <a:cs typeface="Times New Roman" panose="02020603050405020304" pitchFamily="18" charset="0"/>
              </a:rPr>
              <a:t>stores. Cold </a:t>
            </a:r>
            <a:r>
              <a:rPr lang="en-GB" sz="1800">
                <a:solidFill>
                  <a:schemeClr val="tx1"/>
                </a:solidFill>
                <a:latin typeface="Times New Roman" panose="02020603050405020304" pitchFamily="18" charset="0"/>
                <a:cs typeface="Times New Roman" panose="02020603050405020304" pitchFamily="18" charset="0"/>
              </a:rPr>
              <a:t>chain while delivering Oxytocin from store to next level facilities was not maintained in 6 </a:t>
            </a:r>
            <a:r>
              <a:rPr lang="en-US" sz="1800">
                <a:solidFill>
                  <a:schemeClr val="tx1"/>
                </a:solidFill>
                <a:latin typeface="Times New Roman" panose="02020603050405020304" pitchFamily="18" charset="0"/>
                <a:cs typeface="Times New Roman" panose="02020603050405020304" pitchFamily="18" charset="0"/>
              </a:rPr>
              <a:t>drug stores.</a:t>
            </a:r>
            <a:endParaRPr lang="en-IN" sz="180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1800">
                <a:solidFill>
                  <a:schemeClr val="tx1"/>
                </a:solidFill>
                <a:latin typeface="Times New Roman" panose="02020603050405020304" pitchFamily="18" charset="0"/>
                <a:cs typeface="Times New Roman" panose="02020603050405020304" pitchFamily="18" charset="0"/>
              </a:rPr>
              <a:t>Buffer stock was not maintained by 1</a:t>
            </a:r>
            <a:r>
              <a:rPr lang="en-GB" sz="1800" smtClean="0">
                <a:solidFill>
                  <a:schemeClr val="tx1"/>
                </a:solidFill>
                <a:latin typeface="Times New Roman" panose="02020603050405020304" pitchFamily="18" charset="0"/>
                <a:cs typeface="Times New Roman" panose="02020603050405020304" pitchFamily="18" charset="0"/>
              </a:rPr>
              <a:t> </a:t>
            </a:r>
            <a:r>
              <a:rPr lang="en-GB" sz="1800">
                <a:solidFill>
                  <a:schemeClr val="tx1"/>
                </a:solidFill>
                <a:latin typeface="Times New Roman" panose="02020603050405020304" pitchFamily="18" charset="0"/>
                <a:cs typeface="Times New Roman" panose="02020603050405020304" pitchFamily="18" charset="0"/>
              </a:rPr>
              <a:t>store personnel at store. </a:t>
            </a:r>
            <a:endParaRPr lang="en-GB" sz="1800" smtClean="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IN" sz="1800">
                <a:solidFill>
                  <a:schemeClr val="tx1"/>
                </a:solidFill>
                <a:latin typeface="Times New Roman" panose="02020603050405020304" pitchFamily="18" charset="0"/>
                <a:cs typeface="Times New Roman" panose="02020603050405020304" pitchFamily="18" charset="0"/>
              </a:rPr>
              <a:t>This indicates need for  </a:t>
            </a:r>
            <a:r>
              <a:rPr lang="en-US" sz="1800">
                <a:solidFill>
                  <a:schemeClr val="tx1"/>
                </a:solidFill>
                <a:latin typeface="Times New Roman" panose="02020603050405020304" pitchFamily="18" charset="0"/>
                <a:cs typeface="Times New Roman" panose="02020603050405020304" pitchFamily="18" charset="0"/>
              </a:rPr>
              <a:t>AMTSL implementation practices in all levels of public health facilities ,capacity needs for AMTSL and proper availability, storage and supply chain management of key uterotonics.</a:t>
            </a:r>
            <a:endParaRPr lang="en-IN" sz="1800">
              <a:solidFill>
                <a:schemeClr val="tx1"/>
              </a:solidFill>
              <a:latin typeface="Times New Roman" panose="02020603050405020304" pitchFamily="18" charset="0"/>
              <a:cs typeface="Times New Roman" panose="02020603050405020304" pitchFamily="18" charset="0"/>
            </a:endParaRPr>
          </a:p>
          <a:p>
            <a:pPr algn="l"/>
            <a:endParaRPr lang="en-GB" sz="1800" b="1">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endParaRPr lang="en-GB" sz="18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solidFill>
                  <a:schemeClr val="tx1"/>
                </a:solidFill>
                <a:latin typeface="Times New Roman" panose="02020603050405020304"/>
                <a:cs typeface="Calibri" panose="020F0502020204030204"/>
                <a:sym typeface="+mn-ea"/>
              </a:rPr>
              <a:t>Recommendation</a:t>
            </a:r>
            <a:endParaRPr lang="en-GB" b="1" u="sng">
              <a:solidFill>
                <a:schemeClr val="tx1"/>
              </a:solidFill>
              <a:latin typeface="Times New Roman" panose="02020603050405020304"/>
              <a:cs typeface="Calibri" panose="020F0502020204030204"/>
              <a:sym typeface="+mn-ea"/>
            </a:endParaRPr>
          </a:p>
        </p:txBody>
      </p:sp>
      <p:sp>
        <p:nvSpPr>
          <p:cNvPr id="9" name="Content Placeholder 8"/>
          <p:cNvSpPr>
            <a:spLocks noGrp="1"/>
          </p:cNvSpPr>
          <p:nvPr>
            <p:ph idx="1"/>
          </p:nvPr>
        </p:nvSpPr>
        <p:spPr>
          <a:xfrm>
            <a:off x="573859" y="1897381"/>
            <a:ext cx="10609217" cy="7524841"/>
          </a:xfrm>
        </p:spPr>
        <p:txBody>
          <a:bodyPr vert="horz" lIns="91440" tIns="45720" rIns="91440" bIns="45720" rtlCol="0" anchor="t">
            <a:normAutofit/>
          </a:bodyPr>
          <a:p>
            <a:pPr lvl="0">
              <a:buFont typeface="Wingdings" panose="05000000000000000000" pitchFamily="2" charset="2"/>
              <a:buChar char="v"/>
            </a:pPr>
            <a:r>
              <a:rPr lang="en-GB" sz="2000" smtClean="0">
                <a:solidFill>
                  <a:schemeClr val="tx1"/>
                </a:solidFill>
                <a:latin typeface="Times New Roman" panose="02020603050405020304" pitchFamily="18" charset="0"/>
                <a:cs typeface="Times New Roman" panose="02020603050405020304" pitchFamily="18" charset="0"/>
              </a:rPr>
              <a:t>Availability </a:t>
            </a:r>
            <a:r>
              <a:rPr lang="en-GB" sz="2000">
                <a:solidFill>
                  <a:schemeClr val="tx1"/>
                </a:solidFill>
                <a:latin typeface="Times New Roman" panose="02020603050405020304" pitchFamily="18" charset="0"/>
                <a:cs typeface="Times New Roman" panose="02020603050405020304" pitchFamily="18" charset="0"/>
              </a:rPr>
              <a:t>of service providers in the facility and  all service providers must have undergone training on LR </a:t>
            </a:r>
            <a:r>
              <a:rPr lang="en-GB" sz="2000" smtClean="0">
                <a:solidFill>
                  <a:schemeClr val="tx1"/>
                </a:solidFill>
                <a:latin typeface="Times New Roman" panose="02020603050405020304" pitchFamily="18" charset="0"/>
                <a:cs typeface="Times New Roman" panose="02020603050405020304" pitchFamily="18" charset="0"/>
              </a:rPr>
              <a:t>practices. Providers </a:t>
            </a:r>
            <a:r>
              <a:rPr lang="en-GB" sz="2000">
                <a:solidFill>
                  <a:schemeClr val="tx1"/>
                </a:solidFill>
                <a:latin typeface="Times New Roman" panose="02020603050405020304" pitchFamily="18" charset="0"/>
                <a:cs typeface="Times New Roman" panose="02020603050405020304" pitchFamily="18" charset="0"/>
              </a:rPr>
              <a:t>must remember all the three steps of AMTSL and uterotonics must be administered immediately after the birth of baby.</a:t>
            </a:r>
            <a:endParaRPr lang="en-IN" sz="200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GB" sz="2000">
                <a:solidFill>
                  <a:schemeClr val="tx1"/>
                </a:solidFill>
                <a:latin typeface="Times New Roman" panose="02020603050405020304" pitchFamily="18" charset="0"/>
                <a:cs typeface="Times New Roman" panose="02020603050405020304" pitchFamily="18" charset="0"/>
              </a:rPr>
              <a:t>Use of uterotonics routinely for the induction/augmentation of labour should be </a:t>
            </a:r>
            <a:r>
              <a:rPr lang="en-GB" sz="2000" smtClean="0">
                <a:solidFill>
                  <a:schemeClr val="tx1"/>
                </a:solidFill>
                <a:latin typeface="Times New Roman" panose="02020603050405020304" pitchFamily="18" charset="0"/>
                <a:cs typeface="Times New Roman" panose="02020603050405020304" pitchFamily="18" charset="0"/>
              </a:rPr>
              <a:t>discontinued. The </a:t>
            </a:r>
            <a:r>
              <a:rPr lang="en-GB" sz="2000">
                <a:solidFill>
                  <a:schemeClr val="tx1"/>
                </a:solidFill>
                <a:latin typeface="Times New Roman" panose="02020603050405020304" pitchFamily="18" charset="0"/>
                <a:cs typeface="Times New Roman" panose="02020603050405020304" pitchFamily="18" charset="0"/>
              </a:rPr>
              <a:t>record of time of administration of uterotonics must be maintained in all facilities.</a:t>
            </a:r>
            <a:endParaRPr lang="en-IN" sz="200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GB" sz="2000">
                <a:solidFill>
                  <a:schemeClr val="tx1"/>
                </a:solidFill>
                <a:latin typeface="Times New Roman" panose="02020603050405020304" pitchFamily="18" charset="0"/>
                <a:cs typeface="Times New Roman" panose="02020603050405020304" pitchFamily="18" charset="0"/>
              </a:rPr>
              <a:t>Cold chain equipment must be available in all the facilities at Labour Room and drug stores.</a:t>
            </a:r>
            <a:endParaRPr lang="en-IN" sz="2000">
              <a:solidFill>
                <a:schemeClr val="tx1"/>
              </a:solidFill>
              <a:latin typeface="Times New Roman" panose="02020603050405020304" pitchFamily="18" charset="0"/>
              <a:cs typeface="Times New Roman" panose="02020603050405020304" pitchFamily="18" charset="0"/>
            </a:endParaRPr>
          </a:p>
          <a:p>
            <a:pPr lvl="0">
              <a:lnSpc>
                <a:spcPct val="100000"/>
              </a:lnSpc>
              <a:buFont typeface="Wingdings" panose="05000000000000000000" pitchFamily="2" charset="2"/>
              <a:buChar char="v"/>
            </a:pPr>
            <a:r>
              <a:rPr lang="en-GB" sz="2000">
                <a:solidFill>
                  <a:schemeClr val="tx1"/>
                </a:solidFill>
                <a:latin typeface="Times New Roman" panose="02020603050405020304" pitchFamily="18" charset="0"/>
                <a:cs typeface="Times New Roman" panose="02020603050405020304" pitchFamily="18" charset="0"/>
              </a:rPr>
              <a:t>Cold chain while delivering Oxytocin from store to next level facilities must be  maintained.</a:t>
            </a:r>
            <a:endParaRPr lang="en-IN" sz="200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GB" sz="2000">
                <a:solidFill>
                  <a:schemeClr val="tx1"/>
                </a:solidFill>
                <a:latin typeface="Times New Roman" panose="02020603050405020304" pitchFamily="18" charset="0"/>
                <a:cs typeface="Times New Roman" panose="02020603050405020304" pitchFamily="18" charset="0"/>
              </a:rPr>
              <a:t>Buffer stock must be maintained in labour room and by store personnel at store in all facilities.</a:t>
            </a:r>
            <a:endParaRPr lang="en-GB" sz="20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smtClean="0">
                <a:solidFill>
                  <a:schemeClr val="tx1"/>
                </a:solidFill>
                <a:latin typeface="Times New Roman" panose="02020603050405020304"/>
                <a:cs typeface="Calibri" panose="020F0502020204030204"/>
                <a:sym typeface="+mn-ea"/>
              </a:rPr>
              <a:t>References</a:t>
            </a:r>
            <a:endParaRPr lang="en-GB" b="1" u="sng" smtClean="0">
              <a:solidFill>
                <a:schemeClr val="tx1"/>
              </a:solidFill>
              <a:latin typeface="Times New Roman" panose="02020603050405020304"/>
              <a:cs typeface="Calibri" panose="020F0502020204030204"/>
              <a:sym typeface="+mn-ea"/>
            </a:endParaRPr>
          </a:p>
        </p:txBody>
      </p:sp>
      <p:sp>
        <p:nvSpPr>
          <p:cNvPr id="9" name="Content Placeholder 8"/>
          <p:cNvSpPr>
            <a:spLocks noGrp="1"/>
          </p:cNvSpPr>
          <p:nvPr>
            <p:ph idx="1"/>
          </p:nvPr>
        </p:nvSpPr>
        <p:spPr>
          <a:xfrm>
            <a:off x="1149530" y="1789611"/>
            <a:ext cx="9757955" cy="4689566"/>
          </a:xfrm>
        </p:spPr>
        <p:txBody>
          <a:bodyPr vert="horz" lIns="91440" tIns="45720" rIns="91440" bIns="45720" rtlCol="0" anchor="t">
            <a:normAutofit lnSpcReduction="10000"/>
          </a:bodyPr>
          <a:p>
            <a:pPr marL="457200" indent="-457200" algn="just">
              <a:buFont typeface="+mj-lt"/>
              <a:buAutoNum type="arabicPeriod"/>
            </a:pPr>
            <a:r>
              <a:rPr lang="en-GB" sz="1700" smtClean="0">
                <a:solidFill>
                  <a:schemeClr val="tx1"/>
                </a:solidFill>
                <a:latin typeface="Times New Roman" panose="02020603050405020304" pitchFamily="18" charset="0"/>
                <a:ea typeface="+mn-lt"/>
                <a:cs typeface="Times New Roman" panose="02020603050405020304" pitchFamily="18" charset="0"/>
                <a:hlinkClick r:id="rId1"/>
              </a:rPr>
              <a:t>https</a:t>
            </a:r>
            <a:r>
              <a:rPr lang="en-GB" sz="1700">
                <a:solidFill>
                  <a:schemeClr val="tx1"/>
                </a:solidFill>
                <a:latin typeface="Times New Roman" panose="02020603050405020304" pitchFamily="18" charset="0"/>
                <a:ea typeface="+mn-lt"/>
                <a:cs typeface="Times New Roman" panose="02020603050405020304" pitchFamily="18" charset="0"/>
                <a:hlinkClick r:id="rId1"/>
              </a:rPr>
              <a:t>://www.gatesfoundation.org/goalkeepers/report/2021-report/progress-indicators/maternal-mortality/</a:t>
            </a:r>
            <a:endParaRPr lang="en-GB" sz="170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a:solidFill>
                  <a:schemeClr val="tx1"/>
                </a:solidFill>
                <a:latin typeface="Times New Roman" panose="02020603050405020304" pitchFamily="18" charset="0"/>
                <a:ea typeface="+mn-lt"/>
                <a:cs typeface="Times New Roman" panose="02020603050405020304" pitchFamily="18" charset="0"/>
              </a:rPr>
              <a:t>SRS </a:t>
            </a:r>
            <a:r>
              <a:rPr lang="en-GB" sz="1700" smtClean="0">
                <a:solidFill>
                  <a:schemeClr val="tx1"/>
                </a:solidFill>
                <a:latin typeface="Times New Roman" panose="02020603050405020304" pitchFamily="18" charset="0"/>
                <a:ea typeface="+mn-lt"/>
                <a:cs typeface="Times New Roman" panose="02020603050405020304" pitchFamily="18" charset="0"/>
              </a:rPr>
              <a:t>2017-2019</a:t>
            </a:r>
            <a:endParaRPr lang="en-GB" sz="1700" smtClean="0">
              <a:solidFill>
                <a:schemeClr val="tx1"/>
              </a:solidFill>
              <a:latin typeface="Times New Roman" panose="02020603050405020304" pitchFamily="18" charset="0"/>
              <a:ea typeface="+mn-lt"/>
              <a:cs typeface="Times New Roman" panose="02020603050405020304" pitchFamily="18" charset="0"/>
            </a:endParaRPr>
          </a:p>
          <a:p>
            <a:pPr marL="457200" indent="-457200" algn="just">
              <a:buFont typeface="+mj-lt"/>
              <a:buAutoNum type="arabicPeriod"/>
            </a:pPr>
            <a:r>
              <a:rPr lang="en-GB" sz="1700">
                <a:solidFill>
                  <a:schemeClr val="tx1"/>
                </a:solidFill>
                <a:latin typeface="Times New Roman" panose="02020603050405020304" pitchFamily="18" charset="0"/>
                <a:ea typeface="+mn-lt"/>
                <a:cs typeface="Times New Roman" panose="02020603050405020304" pitchFamily="18" charset="0"/>
                <a:hlinkClick r:id="rId2" invalidUrl="http:///"/>
              </a:rPr>
              <a:t>http://</a:t>
            </a:r>
            <a:r>
              <a:rPr lang="en-GB" sz="1700" err="1" smtClean="0">
                <a:solidFill>
                  <a:schemeClr val="tx1"/>
                </a:solidFill>
                <a:latin typeface="Times New Roman" panose="02020603050405020304" pitchFamily="18" charset="0"/>
                <a:ea typeface="+mn-lt"/>
                <a:cs typeface="Times New Roman" panose="02020603050405020304" pitchFamily="18" charset="0"/>
                <a:hlinkClick r:id="rId3"/>
              </a:rPr>
              <a:t>nhp.gov.in</a:t>
            </a:r>
            <a:r>
              <a:rPr lang="en-GB" sz="1700" smtClean="0">
                <a:solidFill>
                  <a:schemeClr val="tx1"/>
                </a:solidFill>
                <a:latin typeface="Times New Roman" panose="02020603050405020304" pitchFamily="18" charset="0"/>
                <a:ea typeface="+mn-lt"/>
                <a:cs typeface="Times New Roman" panose="02020603050405020304" pitchFamily="18" charset="0"/>
                <a:hlinkClick r:id="rId3"/>
              </a:rPr>
              <a:t>/disease/gynaecology-and-obstetrics/postpartum-haemorrhage</a:t>
            </a:r>
            <a:endParaRPr lang="en-GB" sz="170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smtClean="0">
                <a:solidFill>
                  <a:schemeClr val="tx1"/>
                </a:solidFill>
                <a:latin typeface="Times New Roman" panose="02020603050405020304" pitchFamily="18" charset="0"/>
                <a:ea typeface="+mn-lt"/>
                <a:cs typeface="Times New Roman" panose="02020603050405020304" pitchFamily="18" charset="0"/>
                <a:hlinkClick r:id="rId4"/>
              </a:rPr>
              <a:t>https</a:t>
            </a:r>
            <a:r>
              <a:rPr lang="en-GB" sz="1700">
                <a:solidFill>
                  <a:schemeClr val="tx1"/>
                </a:solidFill>
                <a:latin typeface="Times New Roman" panose="02020603050405020304" pitchFamily="18" charset="0"/>
                <a:ea typeface="+mn-lt"/>
                <a:cs typeface="Times New Roman" panose="02020603050405020304" pitchFamily="18" charset="0"/>
                <a:hlinkClick r:id="rId4"/>
              </a:rPr>
              <a:t>://</a:t>
            </a:r>
            <a:r>
              <a:rPr lang="en-GB" sz="1700" err="1" smtClean="0">
                <a:solidFill>
                  <a:schemeClr val="tx1"/>
                </a:solidFill>
                <a:latin typeface="Times New Roman" panose="02020603050405020304" pitchFamily="18" charset="0"/>
                <a:ea typeface="+mn-lt"/>
                <a:cs typeface="Times New Roman" panose="02020603050405020304" pitchFamily="18" charset="0"/>
                <a:hlinkClick r:id="rId4"/>
              </a:rPr>
              <a:t>nhm.gov.in</a:t>
            </a:r>
            <a:r>
              <a:rPr lang="en-GB" sz="1700" smtClean="0">
                <a:solidFill>
                  <a:schemeClr val="tx1"/>
                </a:solidFill>
                <a:latin typeface="Times New Roman" panose="02020603050405020304" pitchFamily="18" charset="0"/>
                <a:ea typeface="+mn-lt"/>
                <a:cs typeface="Times New Roman" panose="02020603050405020304" pitchFamily="18" charset="0"/>
                <a:hlinkClick r:id="rId4"/>
              </a:rPr>
              <a:t>/</a:t>
            </a:r>
            <a:r>
              <a:rPr lang="en-GB" sz="1700" err="1" smtClean="0">
                <a:solidFill>
                  <a:schemeClr val="tx1"/>
                </a:solidFill>
                <a:latin typeface="Times New Roman" panose="02020603050405020304" pitchFamily="18" charset="0"/>
                <a:ea typeface="+mn-lt"/>
                <a:cs typeface="Times New Roman" panose="02020603050405020304" pitchFamily="18" charset="0"/>
                <a:hlinkClick r:id="rId4"/>
              </a:rPr>
              <a:t>index1.php?lang</a:t>
            </a:r>
            <a:r>
              <a:rPr lang="en-GB" sz="1700" smtClean="0">
                <a:solidFill>
                  <a:schemeClr val="tx1"/>
                </a:solidFill>
                <a:latin typeface="Times New Roman" panose="02020603050405020304" pitchFamily="18" charset="0"/>
                <a:ea typeface="+mn-lt"/>
                <a:cs typeface="Times New Roman" panose="02020603050405020304" pitchFamily="18" charset="0"/>
                <a:hlinkClick r:id="rId4"/>
              </a:rPr>
              <a:t>=</a:t>
            </a:r>
            <a:r>
              <a:rPr lang="en-GB" sz="1700" err="1" smtClean="0">
                <a:solidFill>
                  <a:schemeClr val="tx1"/>
                </a:solidFill>
                <a:latin typeface="Times New Roman" panose="02020603050405020304" pitchFamily="18" charset="0"/>
                <a:ea typeface="+mn-lt"/>
                <a:cs typeface="Times New Roman" panose="02020603050405020304" pitchFamily="18" charset="0"/>
                <a:hlinkClick r:id="rId4"/>
              </a:rPr>
              <a:t>1&amp;level</a:t>
            </a:r>
            <a:r>
              <a:rPr lang="en-GB" sz="1700" smtClean="0">
                <a:solidFill>
                  <a:schemeClr val="tx1"/>
                </a:solidFill>
                <a:latin typeface="Times New Roman" panose="02020603050405020304" pitchFamily="18" charset="0"/>
                <a:ea typeface="+mn-lt"/>
                <a:cs typeface="Times New Roman" panose="02020603050405020304" pitchFamily="18" charset="0"/>
                <a:hlinkClick r:id="rId4"/>
              </a:rPr>
              <a:t>=</a:t>
            </a:r>
            <a:r>
              <a:rPr lang="en-GB" sz="1700" err="1" smtClean="0">
                <a:solidFill>
                  <a:schemeClr val="tx1"/>
                </a:solidFill>
                <a:latin typeface="Times New Roman" panose="02020603050405020304" pitchFamily="18" charset="0"/>
                <a:ea typeface="+mn-lt"/>
                <a:cs typeface="Times New Roman" panose="02020603050405020304" pitchFamily="18" charset="0"/>
                <a:hlinkClick r:id="rId4"/>
              </a:rPr>
              <a:t>1&amp;sublinkid</a:t>
            </a:r>
            <a:r>
              <a:rPr lang="en-GB" sz="1700" smtClean="0">
                <a:solidFill>
                  <a:schemeClr val="tx1"/>
                </a:solidFill>
                <a:latin typeface="Times New Roman" panose="02020603050405020304" pitchFamily="18" charset="0"/>
                <a:ea typeface="+mn-lt"/>
                <a:cs typeface="Times New Roman" panose="02020603050405020304" pitchFamily="18" charset="0"/>
                <a:hlinkClick r:id="rId4"/>
              </a:rPr>
              <a:t>=</a:t>
            </a:r>
            <a:r>
              <a:rPr lang="en-GB" sz="1700" err="1" smtClean="0">
                <a:solidFill>
                  <a:schemeClr val="tx1"/>
                </a:solidFill>
                <a:latin typeface="Times New Roman" panose="02020603050405020304" pitchFamily="18" charset="0"/>
                <a:ea typeface="+mn-lt"/>
                <a:cs typeface="Times New Roman" panose="02020603050405020304" pitchFamily="18" charset="0"/>
                <a:hlinkClick r:id="rId4"/>
              </a:rPr>
              <a:t>794&amp;lid</a:t>
            </a:r>
            <a:r>
              <a:rPr lang="en-GB" sz="1700" smtClean="0">
                <a:solidFill>
                  <a:schemeClr val="tx1"/>
                </a:solidFill>
                <a:latin typeface="Times New Roman" panose="02020603050405020304" pitchFamily="18" charset="0"/>
                <a:ea typeface="+mn-lt"/>
                <a:cs typeface="Times New Roman" panose="02020603050405020304" pitchFamily="18" charset="0"/>
                <a:hlinkClick r:id="rId4"/>
              </a:rPr>
              <a:t>=168</a:t>
            </a:r>
            <a:endParaRPr lang="en-GB" sz="1700" smtClean="0">
              <a:solidFill>
                <a:schemeClr val="tx1"/>
              </a:solidFill>
              <a:latin typeface="Times New Roman" panose="02020603050405020304" pitchFamily="18" charset="0"/>
              <a:ea typeface="+mn-lt"/>
              <a:cs typeface="Times New Roman" panose="02020603050405020304" pitchFamily="18" charset="0"/>
            </a:endParaRPr>
          </a:p>
          <a:p>
            <a:pPr marL="457200" indent="-457200" algn="just">
              <a:buFont typeface="+mj-lt"/>
              <a:buAutoNum type="arabicPeriod"/>
            </a:pPr>
            <a:r>
              <a:rPr lang="en-GB" sz="1700">
                <a:solidFill>
                  <a:schemeClr val="tx1"/>
                </a:solidFill>
                <a:latin typeface="Times New Roman" panose="02020603050405020304" pitchFamily="18" charset="0"/>
                <a:cs typeface="Times New Roman" panose="02020603050405020304" pitchFamily="18" charset="0"/>
              </a:rPr>
              <a:t>G V Guerra 1, J G </a:t>
            </a:r>
            <a:r>
              <a:rPr lang="en-GB" sz="1700" err="1">
                <a:solidFill>
                  <a:schemeClr val="tx1"/>
                </a:solidFill>
                <a:latin typeface="Times New Roman" panose="02020603050405020304" pitchFamily="18" charset="0"/>
                <a:cs typeface="Times New Roman" panose="02020603050405020304" pitchFamily="18" charset="0"/>
              </a:rPr>
              <a:t>Cecatti</a:t>
            </a:r>
            <a:r>
              <a:rPr lang="en-GB" sz="1700">
                <a:solidFill>
                  <a:schemeClr val="tx1"/>
                </a:solidFill>
                <a:latin typeface="Times New Roman" panose="02020603050405020304" pitchFamily="18" charset="0"/>
                <a:cs typeface="Times New Roman" panose="02020603050405020304" pitchFamily="18" charset="0"/>
              </a:rPr>
              <a:t>, J P Souza, A </a:t>
            </a:r>
            <a:r>
              <a:rPr lang="en-GB" sz="1700" err="1">
                <a:solidFill>
                  <a:schemeClr val="tx1"/>
                </a:solidFill>
                <a:latin typeface="Times New Roman" panose="02020603050405020304" pitchFamily="18" charset="0"/>
                <a:cs typeface="Times New Roman" panose="02020603050405020304" pitchFamily="18" charset="0"/>
              </a:rPr>
              <a:t>Faúndes</a:t>
            </a:r>
            <a:r>
              <a:rPr lang="en-GB" sz="1700">
                <a:solidFill>
                  <a:schemeClr val="tx1"/>
                </a:solidFill>
                <a:latin typeface="Times New Roman" panose="02020603050405020304" pitchFamily="18" charset="0"/>
                <a:cs typeface="Times New Roman" panose="02020603050405020304" pitchFamily="18" charset="0"/>
              </a:rPr>
              <a:t>, S S </a:t>
            </a:r>
            <a:r>
              <a:rPr lang="en-GB" sz="1700" err="1">
                <a:solidFill>
                  <a:schemeClr val="tx1"/>
                </a:solidFill>
                <a:latin typeface="Times New Roman" panose="02020603050405020304" pitchFamily="18" charset="0"/>
                <a:cs typeface="Times New Roman" panose="02020603050405020304" pitchFamily="18" charset="0"/>
              </a:rPr>
              <a:t>Morais</a:t>
            </a:r>
            <a:r>
              <a:rPr lang="en-GB" sz="1700">
                <a:solidFill>
                  <a:schemeClr val="tx1"/>
                </a:solidFill>
                <a:latin typeface="Times New Roman" panose="02020603050405020304" pitchFamily="18" charset="0"/>
                <a:cs typeface="Times New Roman" panose="02020603050405020304" pitchFamily="18" charset="0"/>
              </a:rPr>
              <a:t>, A M </a:t>
            </a:r>
            <a:r>
              <a:rPr lang="en-GB" sz="1700" err="1">
                <a:solidFill>
                  <a:schemeClr val="tx1"/>
                </a:solidFill>
                <a:latin typeface="Times New Roman" panose="02020603050405020304" pitchFamily="18" charset="0"/>
                <a:cs typeface="Times New Roman" panose="02020603050405020304" pitchFamily="18" charset="0"/>
              </a:rPr>
              <a:t>Gülmezoglu</a:t>
            </a:r>
            <a:r>
              <a:rPr lang="en-GB" sz="1700">
                <a:solidFill>
                  <a:schemeClr val="tx1"/>
                </a:solidFill>
                <a:latin typeface="Times New Roman" panose="02020603050405020304" pitchFamily="18" charset="0"/>
                <a:cs typeface="Times New Roman" panose="02020603050405020304" pitchFamily="18" charset="0"/>
              </a:rPr>
              <a:t>, M A </a:t>
            </a:r>
            <a:r>
              <a:rPr lang="en-GB" sz="1700" err="1">
                <a:solidFill>
                  <a:schemeClr val="tx1"/>
                </a:solidFill>
                <a:latin typeface="Times New Roman" panose="02020603050405020304" pitchFamily="18" charset="0"/>
                <a:cs typeface="Times New Roman" panose="02020603050405020304" pitchFamily="18" charset="0"/>
              </a:rPr>
              <a:t>Parpinelli</a:t>
            </a:r>
            <a:r>
              <a:rPr lang="en-GB" sz="1700">
                <a:solidFill>
                  <a:schemeClr val="tx1"/>
                </a:solidFill>
                <a:latin typeface="Times New Roman" panose="02020603050405020304" pitchFamily="18" charset="0"/>
                <a:cs typeface="Times New Roman" panose="02020603050405020304" pitchFamily="18" charset="0"/>
              </a:rPr>
              <a:t>, R </a:t>
            </a:r>
            <a:r>
              <a:rPr lang="en-GB" sz="1700" err="1">
                <a:solidFill>
                  <a:schemeClr val="tx1"/>
                </a:solidFill>
                <a:latin typeface="Times New Roman" panose="02020603050405020304" pitchFamily="18" charset="0"/>
                <a:cs typeface="Times New Roman" panose="02020603050405020304" pitchFamily="18" charset="0"/>
              </a:rPr>
              <a:t>Passini</a:t>
            </a:r>
            <a:r>
              <a:rPr lang="en-GB" sz="1700">
                <a:solidFill>
                  <a:schemeClr val="tx1"/>
                </a:solidFill>
                <a:latin typeface="Times New Roman" panose="02020603050405020304" pitchFamily="18" charset="0"/>
                <a:cs typeface="Times New Roman" panose="02020603050405020304" pitchFamily="18" charset="0"/>
              </a:rPr>
              <a:t> Jr, G </a:t>
            </a:r>
            <a:r>
              <a:rPr lang="en-GB" sz="1700" err="1">
                <a:solidFill>
                  <a:schemeClr val="tx1"/>
                </a:solidFill>
                <a:latin typeface="Times New Roman" panose="02020603050405020304" pitchFamily="18" charset="0"/>
                <a:cs typeface="Times New Roman" panose="02020603050405020304" pitchFamily="18" charset="0"/>
              </a:rPr>
              <a:t>Carroli</a:t>
            </a:r>
            <a:r>
              <a:rPr lang="en-GB" sz="1700">
                <a:solidFill>
                  <a:schemeClr val="tx1"/>
                </a:solidFill>
                <a:latin typeface="Times New Roman" panose="02020603050405020304" pitchFamily="18" charset="0"/>
                <a:cs typeface="Times New Roman" panose="02020603050405020304" pitchFamily="18" charset="0"/>
              </a:rPr>
              <a:t>, World Health Organisation 2005 Global Survey on Maternal and Perinatal Health Research Group </a:t>
            </a:r>
            <a:r>
              <a:rPr lang="en-GB" sz="1700" err="1">
                <a:solidFill>
                  <a:schemeClr val="tx1"/>
                </a:solidFill>
                <a:latin typeface="Times New Roman" panose="02020603050405020304" pitchFamily="18" charset="0"/>
                <a:cs typeface="Times New Roman" panose="02020603050405020304" pitchFamily="18" charset="0"/>
              </a:rPr>
              <a:t>PMID</a:t>
            </a:r>
            <a:r>
              <a:rPr lang="en-GB" sz="1700">
                <a:solidFill>
                  <a:schemeClr val="tx1"/>
                </a:solidFill>
                <a:latin typeface="Times New Roman" panose="02020603050405020304" pitchFamily="18" charset="0"/>
                <a:cs typeface="Times New Roman" panose="02020603050405020304" pitchFamily="18" charset="0"/>
              </a:rPr>
              <a:t>: 19906020 </a:t>
            </a:r>
            <a:r>
              <a:rPr lang="en-GB" sz="1700" err="1">
                <a:solidFill>
                  <a:schemeClr val="tx1"/>
                </a:solidFill>
                <a:latin typeface="Times New Roman" panose="02020603050405020304" pitchFamily="18" charset="0"/>
                <a:cs typeface="Times New Roman" panose="02020603050405020304" pitchFamily="18" charset="0"/>
              </a:rPr>
              <a:t>DOI</a:t>
            </a:r>
            <a:r>
              <a:rPr lang="en-GB" sz="1700">
                <a:solidFill>
                  <a:schemeClr val="tx1"/>
                </a:solidFill>
                <a:latin typeface="Times New Roman" panose="02020603050405020304" pitchFamily="18" charset="0"/>
                <a:cs typeface="Times New Roman" panose="02020603050405020304" pitchFamily="18" charset="0"/>
              </a:rPr>
              <a:t>: 10.1111/</a:t>
            </a:r>
            <a:r>
              <a:rPr lang="en-GB" sz="1700" err="1">
                <a:solidFill>
                  <a:schemeClr val="tx1"/>
                </a:solidFill>
                <a:latin typeface="Times New Roman" panose="02020603050405020304" pitchFamily="18" charset="0"/>
                <a:cs typeface="Times New Roman" panose="02020603050405020304" pitchFamily="18" charset="0"/>
              </a:rPr>
              <a:t>j.1471</a:t>
            </a:r>
            <a:r>
              <a:rPr lang="en-GB" sz="1700">
                <a:solidFill>
                  <a:schemeClr val="tx1"/>
                </a:solidFill>
                <a:latin typeface="Times New Roman" panose="02020603050405020304" pitchFamily="18" charset="0"/>
                <a:cs typeface="Times New Roman" panose="02020603050405020304" pitchFamily="18" charset="0"/>
              </a:rPr>
              <a:t>-0528.2009. </a:t>
            </a:r>
            <a:r>
              <a:rPr lang="en-GB" sz="1700" err="1" smtClean="0">
                <a:solidFill>
                  <a:schemeClr val="tx1"/>
                </a:solidFill>
                <a:latin typeface="Times New Roman" panose="02020603050405020304" pitchFamily="18" charset="0"/>
                <a:cs typeface="Times New Roman" panose="02020603050405020304" pitchFamily="18" charset="0"/>
              </a:rPr>
              <a:t>02348.x</a:t>
            </a:r>
            <a:endParaRPr lang="en-GB" sz="1700" smtClean="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err="1">
                <a:solidFill>
                  <a:schemeClr val="tx1"/>
                </a:solidFill>
                <a:latin typeface="Times New Roman" panose="02020603050405020304" pitchFamily="18" charset="0"/>
                <a:cs typeface="Times New Roman" panose="02020603050405020304" pitchFamily="18" charset="0"/>
              </a:rPr>
              <a:t>Bishanga</a:t>
            </a:r>
            <a:r>
              <a:rPr lang="en-GB" sz="1700">
                <a:solidFill>
                  <a:schemeClr val="tx1"/>
                </a:solidFill>
                <a:latin typeface="Times New Roman" panose="02020603050405020304" pitchFamily="18" charset="0"/>
                <a:cs typeface="Times New Roman" panose="02020603050405020304" pitchFamily="18" charset="0"/>
              </a:rPr>
              <a:t> DR, Charles J, </a:t>
            </a:r>
            <a:r>
              <a:rPr lang="en-GB" sz="1700" err="1">
                <a:solidFill>
                  <a:schemeClr val="tx1"/>
                </a:solidFill>
                <a:latin typeface="Times New Roman" panose="02020603050405020304" pitchFamily="18" charset="0"/>
                <a:cs typeface="Times New Roman" panose="02020603050405020304" pitchFamily="18" charset="0"/>
              </a:rPr>
              <a:t>Tibaijuka</a:t>
            </a:r>
            <a:r>
              <a:rPr lang="en-GB" sz="1700">
                <a:solidFill>
                  <a:schemeClr val="tx1"/>
                </a:solidFill>
                <a:latin typeface="Times New Roman" panose="02020603050405020304" pitchFamily="18" charset="0"/>
                <a:cs typeface="Times New Roman" panose="02020603050405020304" pitchFamily="18" charset="0"/>
              </a:rPr>
              <a:t> G, </a:t>
            </a:r>
            <a:r>
              <a:rPr lang="en-GB" sz="1700" err="1">
                <a:solidFill>
                  <a:schemeClr val="tx1"/>
                </a:solidFill>
                <a:latin typeface="Times New Roman" panose="02020603050405020304" pitchFamily="18" charset="0"/>
                <a:cs typeface="Times New Roman" panose="02020603050405020304" pitchFamily="18" charset="0"/>
              </a:rPr>
              <a:t>Mutayoba</a:t>
            </a:r>
            <a:r>
              <a:rPr lang="en-GB" sz="1700">
                <a:solidFill>
                  <a:schemeClr val="tx1"/>
                </a:solidFill>
                <a:latin typeface="Times New Roman" panose="02020603050405020304" pitchFamily="18" charset="0"/>
                <a:cs typeface="Times New Roman" panose="02020603050405020304" pitchFamily="18" charset="0"/>
              </a:rPr>
              <a:t> R, Drake M, Kim </a:t>
            </a:r>
            <a:r>
              <a:rPr lang="en-GB" sz="1700" err="1">
                <a:solidFill>
                  <a:schemeClr val="tx1"/>
                </a:solidFill>
                <a:latin typeface="Times New Roman" panose="02020603050405020304" pitchFamily="18" charset="0"/>
                <a:cs typeface="Times New Roman" panose="02020603050405020304" pitchFamily="18" charset="0"/>
              </a:rPr>
              <a:t>YM</a:t>
            </a:r>
            <a:r>
              <a:rPr lang="en-GB" sz="1700">
                <a:solidFill>
                  <a:schemeClr val="tx1"/>
                </a:solidFill>
                <a:latin typeface="Times New Roman" panose="02020603050405020304" pitchFamily="18" charset="0"/>
                <a:cs typeface="Times New Roman" panose="02020603050405020304" pitchFamily="18" charset="0"/>
              </a:rPr>
              <a:t>, </a:t>
            </a:r>
            <a:r>
              <a:rPr lang="en-GB" sz="1700" err="1">
                <a:solidFill>
                  <a:schemeClr val="tx1"/>
                </a:solidFill>
                <a:latin typeface="Times New Roman" panose="02020603050405020304" pitchFamily="18" charset="0"/>
                <a:cs typeface="Times New Roman" panose="02020603050405020304" pitchFamily="18" charset="0"/>
              </a:rPr>
              <a:t>Plotkin</a:t>
            </a:r>
            <a:r>
              <a:rPr lang="en-GB" sz="1700">
                <a:solidFill>
                  <a:schemeClr val="tx1"/>
                </a:solidFill>
                <a:latin typeface="Times New Roman" panose="02020603050405020304" pitchFamily="18" charset="0"/>
                <a:cs typeface="Times New Roman" panose="02020603050405020304" pitchFamily="18" charset="0"/>
              </a:rPr>
              <a:t> M, </a:t>
            </a:r>
            <a:r>
              <a:rPr lang="en-GB" sz="1700" err="1">
                <a:solidFill>
                  <a:schemeClr val="tx1"/>
                </a:solidFill>
                <a:latin typeface="Times New Roman" panose="02020603050405020304" pitchFamily="18" charset="0"/>
                <a:cs typeface="Times New Roman" panose="02020603050405020304" pitchFamily="18" charset="0"/>
              </a:rPr>
              <a:t>Rusibamayila</a:t>
            </a:r>
            <a:r>
              <a:rPr lang="en-GB" sz="1700">
                <a:solidFill>
                  <a:schemeClr val="tx1"/>
                </a:solidFill>
                <a:latin typeface="Times New Roman" panose="02020603050405020304" pitchFamily="18" charset="0"/>
                <a:cs typeface="Times New Roman" panose="02020603050405020304" pitchFamily="18" charset="0"/>
              </a:rPr>
              <a:t> N, Rawlins B. Improvement in the active management of the third stage of </a:t>
            </a:r>
            <a:r>
              <a:rPr lang="en-GB" sz="1700" err="1">
                <a:solidFill>
                  <a:schemeClr val="tx1"/>
                </a:solidFill>
                <a:latin typeface="Times New Roman" panose="02020603050405020304" pitchFamily="18" charset="0"/>
                <a:cs typeface="Times New Roman" panose="02020603050405020304" pitchFamily="18" charset="0"/>
              </a:rPr>
              <a:t>labor</a:t>
            </a:r>
            <a:r>
              <a:rPr lang="en-GB" sz="1700">
                <a:solidFill>
                  <a:schemeClr val="tx1"/>
                </a:solidFill>
                <a:latin typeface="Times New Roman" panose="02020603050405020304" pitchFamily="18" charset="0"/>
                <a:cs typeface="Times New Roman" panose="02020603050405020304" pitchFamily="18" charset="0"/>
              </a:rPr>
              <a:t> for the prevention of postpartum </a:t>
            </a:r>
            <a:r>
              <a:rPr lang="en-GB" sz="1700" err="1">
                <a:solidFill>
                  <a:schemeClr val="tx1"/>
                </a:solidFill>
                <a:latin typeface="Times New Roman" panose="02020603050405020304" pitchFamily="18" charset="0"/>
                <a:cs typeface="Times New Roman" panose="02020603050405020304" pitchFamily="18" charset="0"/>
              </a:rPr>
              <a:t>hemorrhage</a:t>
            </a:r>
            <a:r>
              <a:rPr lang="en-GB" sz="1700">
                <a:solidFill>
                  <a:schemeClr val="tx1"/>
                </a:solidFill>
                <a:latin typeface="Times New Roman" panose="02020603050405020304" pitchFamily="18" charset="0"/>
                <a:cs typeface="Times New Roman" panose="02020603050405020304" pitchFamily="18" charset="0"/>
              </a:rPr>
              <a:t> in Tanzania: a cross-sectional study. BMC Pregnancy Childbirth. 2018 Jun 13;18(1):223. </a:t>
            </a:r>
            <a:r>
              <a:rPr lang="en-GB" sz="1700" err="1">
                <a:solidFill>
                  <a:schemeClr val="tx1"/>
                </a:solidFill>
                <a:latin typeface="Times New Roman" panose="02020603050405020304" pitchFamily="18" charset="0"/>
                <a:cs typeface="Times New Roman" panose="02020603050405020304" pitchFamily="18" charset="0"/>
              </a:rPr>
              <a:t>doi</a:t>
            </a:r>
            <a:r>
              <a:rPr lang="en-GB" sz="1700">
                <a:solidFill>
                  <a:schemeClr val="tx1"/>
                </a:solidFill>
                <a:latin typeface="Times New Roman" panose="02020603050405020304" pitchFamily="18" charset="0"/>
                <a:cs typeface="Times New Roman" panose="02020603050405020304" pitchFamily="18" charset="0"/>
              </a:rPr>
              <a:t>: 10.1186/</a:t>
            </a:r>
            <a:r>
              <a:rPr lang="en-GB" sz="1700" err="1">
                <a:solidFill>
                  <a:schemeClr val="tx1"/>
                </a:solidFill>
                <a:latin typeface="Times New Roman" panose="02020603050405020304" pitchFamily="18" charset="0"/>
                <a:cs typeface="Times New Roman" panose="02020603050405020304" pitchFamily="18" charset="0"/>
              </a:rPr>
              <a:t>s12884</a:t>
            </a:r>
            <a:r>
              <a:rPr lang="en-GB" sz="1700">
                <a:solidFill>
                  <a:schemeClr val="tx1"/>
                </a:solidFill>
                <a:latin typeface="Times New Roman" panose="02020603050405020304" pitchFamily="18" charset="0"/>
                <a:cs typeface="Times New Roman" panose="02020603050405020304" pitchFamily="18" charset="0"/>
              </a:rPr>
              <a:t>-018-1873-3. </a:t>
            </a:r>
            <a:r>
              <a:rPr lang="en-GB" sz="1700" err="1">
                <a:solidFill>
                  <a:schemeClr val="tx1"/>
                </a:solidFill>
                <a:latin typeface="Times New Roman" panose="02020603050405020304" pitchFamily="18" charset="0"/>
                <a:cs typeface="Times New Roman" panose="02020603050405020304" pitchFamily="18" charset="0"/>
              </a:rPr>
              <a:t>PMID</a:t>
            </a:r>
            <a:r>
              <a:rPr lang="en-GB" sz="1700">
                <a:solidFill>
                  <a:schemeClr val="tx1"/>
                </a:solidFill>
                <a:latin typeface="Times New Roman" panose="02020603050405020304" pitchFamily="18" charset="0"/>
                <a:cs typeface="Times New Roman" panose="02020603050405020304" pitchFamily="18" charset="0"/>
              </a:rPr>
              <a:t>: 29895276; </a:t>
            </a:r>
            <a:r>
              <a:rPr lang="en-GB" sz="1700" err="1">
                <a:solidFill>
                  <a:schemeClr val="tx1"/>
                </a:solidFill>
                <a:latin typeface="Times New Roman" panose="02020603050405020304" pitchFamily="18" charset="0"/>
                <a:cs typeface="Times New Roman" panose="02020603050405020304" pitchFamily="18" charset="0"/>
              </a:rPr>
              <a:t>PMCID</a:t>
            </a:r>
            <a:r>
              <a:rPr lang="en-GB" sz="1700">
                <a:solidFill>
                  <a:schemeClr val="tx1"/>
                </a:solidFill>
                <a:latin typeface="Times New Roman" panose="02020603050405020304" pitchFamily="18" charset="0"/>
                <a:cs typeface="Times New Roman" panose="02020603050405020304" pitchFamily="18" charset="0"/>
              </a:rPr>
              <a:t>: </a:t>
            </a:r>
            <a:r>
              <a:rPr lang="en-GB" sz="1700" err="1">
                <a:solidFill>
                  <a:schemeClr val="tx1"/>
                </a:solidFill>
                <a:latin typeface="Times New Roman" panose="02020603050405020304" pitchFamily="18" charset="0"/>
                <a:cs typeface="Times New Roman" panose="02020603050405020304" pitchFamily="18" charset="0"/>
              </a:rPr>
              <a:t>PMC5998542</a:t>
            </a:r>
            <a:r>
              <a:rPr lang="en-GB" sz="1700" smtClean="0">
                <a:solidFill>
                  <a:schemeClr val="tx1"/>
                </a:solidFill>
                <a:latin typeface="Times New Roman" panose="02020603050405020304" pitchFamily="18" charset="0"/>
                <a:cs typeface="Times New Roman" panose="02020603050405020304" pitchFamily="18" charset="0"/>
              </a:rPr>
              <a:t>.</a:t>
            </a:r>
            <a:endParaRPr lang="en-GB" sz="1700" smtClean="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a:solidFill>
                  <a:schemeClr val="tx1"/>
                </a:solidFill>
                <a:latin typeface="Times New Roman" panose="02020603050405020304" pitchFamily="18" charset="0"/>
                <a:cs typeface="Times New Roman" panose="02020603050405020304" pitchFamily="18" charset="0"/>
              </a:rPr>
              <a:t>William Knoll, Rachel Phelan, Wilma M </a:t>
            </a:r>
            <a:r>
              <a:rPr lang="en-GB" sz="1700" err="1">
                <a:solidFill>
                  <a:schemeClr val="tx1"/>
                </a:solidFill>
                <a:latin typeface="Times New Roman" panose="02020603050405020304" pitchFamily="18" charset="0"/>
                <a:cs typeface="Times New Roman" panose="02020603050405020304" pitchFamily="18" charset="0"/>
              </a:rPr>
              <a:t>Hopman</a:t>
            </a:r>
            <a:r>
              <a:rPr lang="en-GB" sz="1700">
                <a:solidFill>
                  <a:schemeClr val="tx1"/>
                </a:solidFill>
                <a:latin typeface="Times New Roman" panose="02020603050405020304" pitchFamily="18" charset="0"/>
                <a:cs typeface="Times New Roman" panose="02020603050405020304" pitchFamily="18" charset="0"/>
              </a:rPr>
              <a:t>, Anthony M-H </a:t>
            </a:r>
            <a:r>
              <a:rPr lang="en-GB" sz="1700" err="1">
                <a:solidFill>
                  <a:schemeClr val="tx1"/>
                </a:solidFill>
                <a:latin typeface="Times New Roman" panose="02020603050405020304" pitchFamily="18" charset="0"/>
                <a:cs typeface="Times New Roman" panose="02020603050405020304" pitchFamily="18" charset="0"/>
              </a:rPr>
              <a:t>Ho</a:t>
            </a:r>
            <a:r>
              <a:rPr lang="en-GB" sz="1700">
                <a:solidFill>
                  <a:schemeClr val="tx1"/>
                </a:solidFill>
                <a:latin typeface="Times New Roman" panose="02020603050405020304" pitchFamily="18" charset="0"/>
                <a:cs typeface="Times New Roman" panose="02020603050405020304" pitchFamily="18" charset="0"/>
              </a:rPr>
              <a:t>, Marta </a:t>
            </a:r>
            <a:r>
              <a:rPr lang="en-GB" sz="1700" err="1">
                <a:solidFill>
                  <a:schemeClr val="tx1"/>
                </a:solidFill>
                <a:latin typeface="Times New Roman" panose="02020603050405020304" pitchFamily="18" charset="0"/>
                <a:cs typeface="Times New Roman" panose="02020603050405020304" pitchFamily="18" charset="0"/>
              </a:rPr>
              <a:t>Cenkowski</a:t>
            </a:r>
            <a:r>
              <a:rPr lang="en-GB" sz="1700">
                <a:solidFill>
                  <a:schemeClr val="tx1"/>
                </a:solidFill>
                <a:latin typeface="Times New Roman" panose="02020603050405020304" pitchFamily="18" charset="0"/>
                <a:cs typeface="Times New Roman" panose="02020603050405020304" pitchFamily="18" charset="0"/>
              </a:rPr>
              <a:t>, </a:t>
            </a:r>
            <a:r>
              <a:rPr lang="en-GB" sz="1700" err="1">
                <a:solidFill>
                  <a:schemeClr val="tx1"/>
                </a:solidFill>
                <a:latin typeface="Times New Roman" panose="02020603050405020304" pitchFamily="18" charset="0"/>
                <a:cs typeface="Times New Roman" panose="02020603050405020304" pitchFamily="18" charset="0"/>
              </a:rPr>
              <a:t>Glenio</a:t>
            </a:r>
            <a:r>
              <a:rPr lang="en-GB" sz="1700">
                <a:solidFill>
                  <a:schemeClr val="tx1"/>
                </a:solidFill>
                <a:latin typeface="Times New Roman" panose="02020603050405020304" pitchFamily="18" charset="0"/>
                <a:cs typeface="Times New Roman" panose="02020603050405020304" pitchFamily="18" charset="0"/>
              </a:rPr>
              <a:t> B </a:t>
            </a:r>
            <a:r>
              <a:rPr lang="en-GB" sz="1700" err="1">
                <a:solidFill>
                  <a:schemeClr val="tx1"/>
                </a:solidFill>
                <a:latin typeface="Times New Roman" panose="02020603050405020304" pitchFamily="18" charset="0"/>
                <a:cs typeface="Times New Roman" panose="02020603050405020304" pitchFamily="18" charset="0"/>
              </a:rPr>
              <a:t>Mizubuti</a:t>
            </a:r>
            <a:r>
              <a:rPr lang="en-GB" sz="1700">
                <a:solidFill>
                  <a:schemeClr val="tx1"/>
                </a:solidFill>
                <a:latin typeface="Times New Roman" panose="02020603050405020304" pitchFamily="18" charset="0"/>
                <a:cs typeface="Times New Roman" panose="02020603050405020304" pitchFamily="18" charset="0"/>
              </a:rPr>
              <a:t>, Nader </a:t>
            </a:r>
            <a:r>
              <a:rPr lang="en-GB" sz="1700" err="1">
                <a:solidFill>
                  <a:schemeClr val="tx1"/>
                </a:solidFill>
                <a:latin typeface="Times New Roman" panose="02020603050405020304" pitchFamily="18" charset="0"/>
                <a:cs typeface="Times New Roman" panose="02020603050405020304" pitchFamily="18" charset="0"/>
              </a:rPr>
              <a:t>Ghasemlou</a:t>
            </a:r>
            <a:r>
              <a:rPr lang="en-GB" sz="1700">
                <a:solidFill>
                  <a:schemeClr val="tx1"/>
                </a:solidFill>
                <a:latin typeface="Times New Roman" panose="02020603050405020304" pitchFamily="18" charset="0"/>
                <a:cs typeface="Times New Roman" panose="02020603050405020304" pitchFamily="18" charset="0"/>
              </a:rPr>
              <a:t>, Gregory </a:t>
            </a:r>
            <a:r>
              <a:rPr lang="en-GB" sz="1700" err="1">
                <a:solidFill>
                  <a:schemeClr val="tx1"/>
                </a:solidFill>
                <a:latin typeface="Times New Roman" panose="02020603050405020304" pitchFamily="18" charset="0"/>
                <a:cs typeface="Times New Roman" panose="02020603050405020304" pitchFamily="18" charset="0"/>
              </a:rPr>
              <a:t>Klar</a:t>
            </a:r>
            <a:r>
              <a:rPr lang="en-GB" sz="1700">
                <a:solidFill>
                  <a:schemeClr val="tx1"/>
                </a:solidFill>
                <a:latin typeface="Times New Roman" panose="02020603050405020304" pitchFamily="18" charset="0"/>
                <a:cs typeface="Times New Roman" panose="02020603050405020304" pitchFamily="18" charset="0"/>
              </a:rPr>
              <a:t> Retrospective Review of Time to Uterotonic Administration and Maternal Outcomes After Postpartum </a:t>
            </a:r>
            <a:r>
              <a:rPr lang="en-GB" sz="1700" err="1">
                <a:solidFill>
                  <a:schemeClr val="tx1"/>
                </a:solidFill>
                <a:latin typeface="Times New Roman" panose="02020603050405020304" pitchFamily="18" charset="0"/>
                <a:cs typeface="Times New Roman" panose="02020603050405020304" pitchFamily="18" charset="0"/>
              </a:rPr>
              <a:t>Hemorrhage</a:t>
            </a:r>
            <a:r>
              <a:rPr lang="en-GB" sz="1700">
                <a:solidFill>
                  <a:schemeClr val="tx1"/>
                </a:solidFill>
                <a:latin typeface="Times New Roman" panose="02020603050405020304" pitchFamily="18" charset="0"/>
                <a:cs typeface="Times New Roman" panose="02020603050405020304" pitchFamily="18" charset="0"/>
              </a:rPr>
              <a:t>. </a:t>
            </a:r>
            <a:r>
              <a:rPr lang="en-GB" sz="1700" err="1">
                <a:solidFill>
                  <a:schemeClr val="tx1"/>
                </a:solidFill>
                <a:latin typeface="Times New Roman" panose="02020603050405020304" pitchFamily="18" charset="0"/>
                <a:cs typeface="Times New Roman" panose="02020603050405020304" pitchFamily="18" charset="0"/>
              </a:rPr>
              <a:t>PMID:34844004</a:t>
            </a:r>
            <a:r>
              <a:rPr lang="en-GB" sz="1700">
                <a:solidFill>
                  <a:schemeClr val="tx1"/>
                </a:solidFill>
                <a:latin typeface="Times New Roman" panose="02020603050405020304" pitchFamily="18" charset="0"/>
                <a:cs typeface="Times New Roman" panose="02020603050405020304" pitchFamily="18" charset="0"/>
              </a:rPr>
              <a:t> </a:t>
            </a:r>
            <a:r>
              <a:rPr lang="en-GB" sz="1700" err="1">
                <a:solidFill>
                  <a:schemeClr val="tx1"/>
                </a:solidFill>
                <a:latin typeface="Times New Roman" panose="02020603050405020304" pitchFamily="18" charset="0"/>
                <a:cs typeface="Times New Roman" panose="02020603050405020304" pitchFamily="18" charset="0"/>
              </a:rPr>
              <a:t>DOI</a:t>
            </a:r>
            <a:r>
              <a:rPr lang="en-GB" sz="1700">
                <a:solidFill>
                  <a:schemeClr val="tx1"/>
                </a:solidFill>
                <a:latin typeface="Times New Roman" panose="02020603050405020304" pitchFamily="18" charset="0"/>
                <a:cs typeface="Times New Roman" panose="02020603050405020304" pitchFamily="18" charset="0"/>
              </a:rPr>
              <a:t>: 10.1016/</a:t>
            </a:r>
            <a:r>
              <a:rPr lang="en-GB" sz="1700" err="1">
                <a:solidFill>
                  <a:schemeClr val="tx1"/>
                </a:solidFill>
                <a:latin typeface="Times New Roman" panose="02020603050405020304" pitchFamily="18" charset="0"/>
                <a:cs typeface="Times New Roman" panose="02020603050405020304" pitchFamily="18" charset="0"/>
              </a:rPr>
              <a:t>j.jogc.2021.11.011</a:t>
            </a:r>
            <a:endParaRPr lang="en-IN" sz="170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a:solidFill>
                  <a:schemeClr val="tx1"/>
                </a:solidFill>
                <a:latin typeface="Times New Roman" panose="02020603050405020304" pitchFamily="18" charset="0"/>
                <a:cs typeface="Times New Roman" panose="02020603050405020304" pitchFamily="18" charset="0"/>
              </a:rPr>
              <a:t>WHO. The International Pharmacopeia, Eight Edition, 2018. 2018. http://</a:t>
            </a:r>
            <a:r>
              <a:rPr lang="en-GB" sz="1700" err="1">
                <a:solidFill>
                  <a:schemeClr val="tx1"/>
                </a:solidFill>
                <a:latin typeface="Times New Roman" panose="02020603050405020304" pitchFamily="18" charset="0"/>
                <a:cs typeface="Times New Roman" panose="02020603050405020304" pitchFamily="18" charset="0"/>
              </a:rPr>
              <a:t>apps.who.int</a:t>
            </a:r>
            <a:r>
              <a:rPr lang="en-GB" sz="1700">
                <a:solidFill>
                  <a:schemeClr val="tx1"/>
                </a:solidFill>
                <a:latin typeface="Times New Roman" panose="02020603050405020304" pitchFamily="18" charset="0"/>
                <a:cs typeface="Times New Roman" panose="02020603050405020304" pitchFamily="18" charset="0"/>
              </a:rPr>
              <a:t>/</a:t>
            </a:r>
            <a:r>
              <a:rPr lang="en-GB" sz="1700" err="1">
                <a:solidFill>
                  <a:schemeClr val="tx1"/>
                </a:solidFill>
                <a:latin typeface="Times New Roman" panose="02020603050405020304" pitchFamily="18" charset="0"/>
                <a:cs typeface="Times New Roman" panose="02020603050405020304" pitchFamily="18" charset="0"/>
              </a:rPr>
              <a:t>phint</a:t>
            </a:r>
            <a:r>
              <a:rPr lang="en-GB" sz="1700">
                <a:solidFill>
                  <a:schemeClr val="tx1"/>
                </a:solidFill>
                <a:latin typeface="Times New Roman" panose="02020603050405020304" pitchFamily="18" charset="0"/>
                <a:cs typeface="Times New Roman" panose="02020603050405020304" pitchFamily="18" charset="0"/>
              </a:rPr>
              <a:t>/</a:t>
            </a:r>
            <a:r>
              <a:rPr lang="en-GB" sz="1700" err="1">
                <a:solidFill>
                  <a:schemeClr val="tx1"/>
                </a:solidFill>
                <a:latin typeface="Times New Roman" panose="02020603050405020304" pitchFamily="18" charset="0"/>
                <a:cs typeface="Times New Roman" panose="02020603050405020304" pitchFamily="18" charset="0"/>
              </a:rPr>
              <a:t>en</a:t>
            </a:r>
            <a:r>
              <a:rPr lang="en-GB" sz="1700">
                <a:solidFill>
                  <a:schemeClr val="tx1"/>
                </a:solidFill>
                <a:latin typeface="Times New Roman" panose="02020603050405020304" pitchFamily="18" charset="0"/>
                <a:cs typeface="Times New Roman" panose="02020603050405020304" pitchFamily="18" charset="0"/>
              </a:rPr>
              <a:t>/p/about/.</a:t>
            </a:r>
            <a:endParaRPr lang="en-IN" sz="170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IN" sz="170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GB" sz="1900" smtClean="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GB" sz="1900">
              <a:solidFill>
                <a:schemeClr val="tx1"/>
              </a:solidFill>
              <a:latin typeface="Times New Roman" panose="02020603050405020304" pitchFamily="18" charset="0"/>
              <a:cs typeface="Times New Roman" panose="02020603050405020304" pitchFamily="18" charset="0"/>
            </a:endParaRPr>
          </a:p>
          <a:p>
            <a:pPr marL="0" indent="0" algn="just">
              <a:buNone/>
            </a:pPr>
            <a:endParaRPr lang="en-GB" sz="19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Rounded Rectangle 3"/>
          <p:cNvSpPr/>
          <p:nvPr/>
        </p:nvSpPr>
        <p:spPr>
          <a:xfrm>
            <a:off x="117567" y="91438"/>
            <a:ext cx="11939450" cy="1644603"/>
          </a:xfrm>
          <a:prstGeom prst="roundRect">
            <a:avLst/>
          </a:prstGeom>
          <a:solidFill>
            <a:schemeClr val="accent4">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latin typeface="Times New Roman" panose="02020603050405020304" pitchFamily="18" charset="0"/>
                <a:cs typeface="Times New Roman" panose="02020603050405020304" pitchFamily="18" charset="0"/>
              </a:rPr>
              <a:t>SITUATION ANALYSIS OF AMTSL FOR PPH PREVENTION</a:t>
            </a:r>
            <a:endParaRPr lang="en-IN">
              <a:solidFill>
                <a:schemeClr val="tx1"/>
              </a:solidFill>
              <a:latin typeface="Times New Roman" panose="02020603050405020304" pitchFamily="18" charset="0"/>
              <a:cs typeface="Times New Roman" panose="02020603050405020304" pitchFamily="18" charset="0"/>
            </a:endParaRPr>
          </a:p>
          <a:p>
            <a:pPr algn="ctr"/>
            <a:r>
              <a:rPr lang="en-US" b="1">
                <a:solidFill>
                  <a:schemeClr val="tx1"/>
                </a:solidFill>
                <a:latin typeface="Times New Roman" panose="02020603050405020304" pitchFamily="18" charset="0"/>
                <a:cs typeface="Times New Roman" panose="02020603050405020304" pitchFamily="18" charset="0"/>
              </a:rPr>
              <a:t>Presenter-Dr. Nida </a:t>
            </a:r>
            <a:r>
              <a:rPr lang="en-US" b="1" smtClean="0">
                <a:solidFill>
                  <a:schemeClr val="tx1"/>
                </a:solidFill>
                <a:latin typeface="Times New Roman" panose="02020603050405020304" pitchFamily="18" charset="0"/>
                <a:cs typeface="Times New Roman" panose="02020603050405020304" pitchFamily="18" charset="0"/>
              </a:rPr>
              <a:t>Shaikh,</a:t>
            </a:r>
            <a:r>
              <a:rPr lang="en-IN" smtClean="0">
                <a:solidFill>
                  <a:schemeClr val="tx1"/>
                </a:solidFill>
                <a:latin typeface="Times New Roman" panose="02020603050405020304" pitchFamily="18" charset="0"/>
                <a:cs typeface="Times New Roman" panose="02020603050405020304" pitchFamily="18" charset="0"/>
              </a:rPr>
              <a:t> </a:t>
            </a:r>
            <a:r>
              <a:rPr lang="en-GB" b="1">
                <a:solidFill>
                  <a:schemeClr val="tx1"/>
                </a:solidFill>
                <a:cs typeface="Calibri" panose="020F0502020204030204"/>
              </a:rPr>
              <a:t>Deepali Bhardwaj ,</a:t>
            </a:r>
            <a:r>
              <a:rPr lang="en-GB" b="1">
                <a:solidFill>
                  <a:schemeClr val="tx1"/>
                </a:solidFill>
                <a:cs typeface="Calibri" panose="020F0502020204030204"/>
              </a:rPr>
              <a:t>Dr </a:t>
            </a:r>
            <a:r>
              <a:rPr lang="en-GB" b="1" smtClean="0">
                <a:solidFill>
                  <a:schemeClr val="tx1"/>
                </a:solidFill>
                <a:cs typeface="Calibri" panose="020F0502020204030204"/>
              </a:rPr>
              <a:t>jaganjeet Randhawa,Priyanka</a:t>
            </a:r>
            <a:endParaRPr lang="en-GB" b="1" smtClean="0">
              <a:solidFill>
                <a:schemeClr val="tx1"/>
              </a:solidFill>
              <a:cs typeface="Calibri" panose="020F0502020204030204"/>
            </a:endParaRPr>
          </a:p>
          <a:p>
            <a:pPr algn="ctr"/>
            <a:r>
              <a:rPr lang="en-GB" b="1" smtClean="0">
                <a:solidFill>
                  <a:schemeClr val="tx1"/>
                </a:solidFill>
                <a:cs typeface="Calibri" panose="020F0502020204030204"/>
              </a:rPr>
              <a:t>Chakraborty,Tarang Gupta,AkankshaGupta</a:t>
            </a:r>
            <a:r>
              <a:rPr lang="en-IN" smtClean="0">
                <a:solidFill>
                  <a:schemeClr val="tx1"/>
                </a:solidFill>
                <a:latin typeface="Times New Roman" panose="02020603050405020304" pitchFamily="18" charset="0"/>
                <a:cs typeface="Times New Roman" panose="02020603050405020304" pitchFamily="18" charset="0"/>
              </a:rPr>
              <a:t>                                   </a:t>
            </a:r>
            <a:endParaRPr lang="en-IN">
              <a:solidFill>
                <a:schemeClr val="tx1"/>
              </a:solidFill>
              <a:latin typeface="Times New Roman" panose="02020603050405020304" pitchFamily="18" charset="0"/>
              <a:cs typeface="Times New Roman" panose="02020603050405020304" pitchFamily="18" charset="0"/>
            </a:endParaRPr>
          </a:p>
          <a:p>
            <a:pPr algn="ctr"/>
            <a:r>
              <a:rPr lang="en-US" b="1">
                <a:solidFill>
                  <a:schemeClr val="tx1"/>
                </a:solidFill>
                <a:latin typeface="Times New Roman" panose="02020603050405020304" pitchFamily="18" charset="0"/>
                <a:cs typeface="Times New Roman" panose="02020603050405020304" pitchFamily="18" charset="0"/>
              </a:rPr>
              <a:t>Project guide/mentor- Dr. Sidharth Shekhar Mishra</a:t>
            </a:r>
            <a:endParaRPr lang="en-IN">
              <a:solidFill>
                <a:schemeClr val="tx1"/>
              </a:solidFill>
              <a:latin typeface="Times New Roman" panose="02020603050405020304" pitchFamily="18" charset="0"/>
              <a:cs typeface="Times New Roman" panose="02020603050405020304" pitchFamily="18" charset="0"/>
            </a:endParaRPr>
          </a:p>
          <a:p>
            <a:pPr algn="ctr"/>
            <a:r>
              <a:rPr lang="en-US" b="1" i="1">
                <a:solidFill>
                  <a:schemeClr val="tx1"/>
                </a:solidFill>
                <a:latin typeface="Times New Roman" panose="02020603050405020304" pitchFamily="18" charset="0"/>
                <a:cs typeface="Times New Roman" panose="02020603050405020304" pitchFamily="18" charset="0"/>
              </a:rPr>
              <a:t>International Institute of Health Management Research, Delhi    </a:t>
            </a:r>
            <a:r>
              <a:rPr lang="en-US" b="1" i="1"/>
              <a:t>                               </a:t>
            </a:r>
            <a:endParaRPr lang="en-IN"/>
          </a:p>
        </p:txBody>
      </p:sp>
      <p:pic>
        <p:nvPicPr>
          <p:cNvPr id="6" name="Picture 5" descr="International Institute of Health Management Research - IIHMR, Delhi:  Courses, Fees, Placements, Ranking, Admission 20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51" y="358539"/>
            <a:ext cx="1319114" cy="1094582"/>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439909"/>
            <a:ext cx="1027681" cy="940526"/>
          </a:xfrm>
          <a:prstGeom prst="rect">
            <a:avLst/>
          </a:prstGeom>
        </p:spPr>
      </p:pic>
      <p:sp>
        <p:nvSpPr>
          <p:cNvPr id="9" name="Rounded Rectangle 8"/>
          <p:cNvSpPr/>
          <p:nvPr/>
        </p:nvSpPr>
        <p:spPr>
          <a:xfrm>
            <a:off x="151067" y="1769329"/>
            <a:ext cx="2495005" cy="508866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en-US" sz="1400" smtClean="0">
              <a:solidFill>
                <a:schemeClr val="tx1"/>
              </a:solidFill>
              <a:latin typeface="Times New Roman" panose="02020603050405020304" pitchFamily="18" charset="0"/>
              <a:cs typeface="Times New Roman" panose="02020603050405020304" pitchFamily="18" charset="0"/>
            </a:endParaRPr>
          </a:p>
          <a:p>
            <a:endParaRPr lang="en-US" sz="1400">
              <a:solidFill>
                <a:schemeClr val="tx1"/>
              </a:solidFill>
              <a:latin typeface="Times New Roman" panose="02020603050405020304" pitchFamily="18" charset="0"/>
              <a:cs typeface="Times New Roman" panose="02020603050405020304" pitchFamily="18" charset="0"/>
            </a:endParaRPr>
          </a:p>
          <a:p>
            <a:endParaRPr lang="en-US" sz="1400" smtClean="0">
              <a:solidFill>
                <a:schemeClr val="tx1"/>
              </a:solidFill>
              <a:latin typeface="Times New Roman" panose="02020603050405020304" pitchFamily="18" charset="0"/>
              <a:cs typeface="Times New Roman" panose="02020603050405020304" pitchFamily="18" charset="0"/>
            </a:endParaRPr>
          </a:p>
          <a:p>
            <a:endParaRPr lang="en-US" sz="1400" smtClean="0">
              <a:solidFill>
                <a:schemeClr val="tx1"/>
              </a:solidFill>
              <a:latin typeface="Times New Roman" panose="02020603050405020304" pitchFamily="18" charset="0"/>
              <a:cs typeface="Times New Roman" panose="02020603050405020304" pitchFamily="18" charset="0"/>
            </a:endParaRPr>
          </a:p>
          <a:p>
            <a:r>
              <a:rPr lang="en-US" sz="1400" smtClean="0">
                <a:solidFill>
                  <a:schemeClr val="tx1"/>
                </a:solidFill>
                <a:latin typeface="Times New Roman" panose="02020603050405020304" pitchFamily="18" charset="0"/>
                <a:cs typeface="Times New Roman" panose="02020603050405020304" pitchFamily="18" charset="0"/>
              </a:rPr>
              <a:t>Maternal mortality is a big challenge globally - in 2020, the global MMR was 152 deaths per 100,000 live births.MP being one of the states with a high burden (MMR of 163). WHO statistics suggests that 25% of maternal deaths are due to PPH. In India, PPH accounts for 38% of maternal deaths. Most effective strategy for management of PPH  is  AMTSL.</a:t>
            </a:r>
            <a:endParaRPr lang="en-US" sz="1400">
              <a:solidFill>
                <a:schemeClr val="tx1"/>
              </a:solidFill>
              <a:latin typeface="Times New Roman" panose="02020603050405020304" pitchFamily="18" charset="0"/>
              <a:cs typeface="Times New Roman" panose="02020603050405020304" pitchFamily="18" charset="0"/>
            </a:endParaRPr>
          </a:p>
          <a:p>
            <a:endParaRPr lang="en-US" sz="1400" smtClean="0">
              <a:solidFill>
                <a:schemeClr val="tx1"/>
              </a:solidFill>
              <a:latin typeface="Times New Roman" panose="02020603050405020304" pitchFamily="18" charset="0"/>
              <a:cs typeface="Times New Roman" panose="02020603050405020304" pitchFamily="18" charset="0"/>
            </a:endParaRPr>
          </a:p>
          <a:p>
            <a:pPr lvl="0"/>
            <a:endParaRPr lang="en-US" sz="1200" smtClean="0">
              <a:solidFill>
                <a:schemeClr val="tx1"/>
              </a:solidFill>
              <a:latin typeface="Times New Roman" panose="02020603050405020304" pitchFamily="18" charset="0"/>
              <a:cs typeface="Times New Roman" panose="02020603050405020304" pitchFamily="18" charset="0"/>
            </a:endParaRPr>
          </a:p>
          <a:p>
            <a:pPr lvl="0"/>
            <a:r>
              <a:rPr lang="en-US" sz="1200" smtClean="0">
                <a:solidFill>
                  <a:schemeClr val="tx1"/>
                </a:solidFill>
                <a:latin typeface="Times New Roman" panose="02020603050405020304" pitchFamily="18" charset="0"/>
                <a:cs typeface="Times New Roman" panose="02020603050405020304" pitchFamily="18" charset="0"/>
              </a:rPr>
              <a:t>Assess </a:t>
            </a:r>
            <a:r>
              <a:rPr lang="en-US" sz="1200">
                <a:solidFill>
                  <a:schemeClr val="tx1"/>
                </a:solidFill>
                <a:latin typeface="Times New Roman" panose="02020603050405020304" pitchFamily="18" charset="0"/>
                <a:cs typeface="Times New Roman" panose="02020603050405020304" pitchFamily="18" charset="0"/>
              </a:rPr>
              <a:t>AMTSL implementation practices in all levels of public health facilities. </a:t>
            </a:r>
            <a:endParaRPr lang="en-IN" sz="1200">
              <a:solidFill>
                <a:schemeClr val="tx1"/>
              </a:solidFill>
              <a:latin typeface="Times New Roman" panose="02020603050405020304" pitchFamily="18" charset="0"/>
              <a:cs typeface="Times New Roman" panose="02020603050405020304" pitchFamily="18" charset="0"/>
            </a:endParaRPr>
          </a:p>
          <a:p>
            <a:pPr lvl="0"/>
            <a:r>
              <a:rPr lang="en-US" sz="1200">
                <a:solidFill>
                  <a:schemeClr val="tx1"/>
                </a:solidFill>
                <a:latin typeface="Times New Roman" panose="02020603050405020304" pitchFamily="18" charset="0"/>
                <a:cs typeface="Times New Roman" panose="02020603050405020304" pitchFamily="18" charset="0"/>
              </a:rPr>
              <a:t>Assess capacity needs for AMTSL.</a:t>
            </a:r>
            <a:endParaRPr lang="en-IN" sz="1200">
              <a:solidFill>
                <a:schemeClr val="tx1"/>
              </a:solidFill>
              <a:latin typeface="Times New Roman" panose="02020603050405020304" pitchFamily="18" charset="0"/>
              <a:cs typeface="Times New Roman" panose="02020603050405020304" pitchFamily="18" charset="0"/>
            </a:endParaRPr>
          </a:p>
          <a:p>
            <a:pPr lvl="0"/>
            <a:r>
              <a:rPr lang="en-US" sz="1200">
                <a:solidFill>
                  <a:schemeClr val="tx1"/>
                </a:solidFill>
                <a:latin typeface="Times New Roman" panose="02020603050405020304" pitchFamily="18" charset="0"/>
                <a:cs typeface="Times New Roman" panose="02020603050405020304" pitchFamily="18" charset="0"/>
              </a:rPr>
              <a:t>Assess availability, storage and supply chain management of key uterotonics</a:t>
            </a:r>
            <a:r>
              <a:rPr lang="en-US" sz="1200">
                <a:latin typeface="Times New Roman" panose="02020603050405020304" pitchFamily="18" charset="0"/>
                <a:cs typeface="Times New Roman" panose="02020603050405020304" pitchFamily="18" charset="0"/>
              </a:rPr>
              <a:t>.</a:t>
            </a:r>
            <a:endParaRPr lang="en-IN" sz="1200">
              <a:latin typeface="Times New Roman" panose="02020603050405020304" pitchFamily="18" charset="0"/>
              <a:cs typeface="Times New Roman" panose="02020603050405020304" pitchFamily="18" charset="0"/>
            </a:endParaRPr>
          </a:p>
          <a:p>
            <a:endParaRPr lang="en-US" sz="1200">
              <a:solidFill>
                <a:schemeClr val="tx1"/>
              </a:solidFill>
              <a:latin typeface="Times New Roman" panose="02020603050405020304" pitchFamily="18" charset="0"/>
              <a:cs typeface="Times New Roman" panose="02020603050405020304" pitchFamily="18" charset="0"/>
            </a:endParaRPr>
          </a:p>
          <a:p>
            <a:endParaRPr lang="en-US" sz="140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42451" y="1769328"/>
            <a:ext cx="1887793" cy="3418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IN" b="1">
                <a:solidFill>
                  <a:sysClr val="windowText" lastClr="000000"/>
                </a:solidFill>
                <a:latin typeface="Times New Roman" panose="02020603050405020304" pitchFamily="18" charset="0"/>
                <a:cs typeface="Times New Roman" panose="02020603050405020304" pitchFamily="18" charset="0"/>
              </a:rPr>
              <a:t>I</a:t>
            </a:r>
            <a:r>
              <a:rPr lang="en-IN" b="1" smtClean="0">
                <a:solidFill>
                  <a:sysClr val="windowText" lastClr="000000"/>
                </a:solidFill>
                <a:latin typeface="Times New Roman" panose="02020603050405020304" pitchFamily="18" charset="0"/>
                <a:cs typeface="Times New Roman" panose="02020603050405020304" pitchFamily="18" charset="0"/>
              </a:rPr>
              <a:t>ntroduction</a:t>
            </a:r>
            <a:endParaRPr lang="en-IN" b="1">
              <a:solidFill>
                <a:sysClr val="windowText" lastClr="0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222522" y="1744865"/>
            <a:ext cx="1887793" cy="23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IN" b="1" smtClean="0">
                <a:solidFill>
                  <a:sysClr val="windowText" lastClr="000000"/>
                </a:solidFill>
                <a:latin typeface="Times New Roman" panose="02020603050405020304" pitchFamily="18" charset="0"/>
                <a:cs typeface="Times New Roman" panose="02020603050405020304" pitchFamily="18" charset="0"/>
              </a:rPr>
              <a:t>Methodology</a:t>
            </a:r>
            <a:endParaRPr lang="en-IN" b="1">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nvGraphicFramePr>
        <p:xfrm>
          <a:off x="2920181" y="1984286"/>
          <a:ext cx="2507225" cy="4637740"/>
        </p:xfrm>
        <a:graphic>
          <a:graphicData uri="http://schemas.openxmlformats.org/drawingml/2006/table">
            <a:tbl>
              <a:tblPr firstRow="1" firstCol="1" bandRow="1">
                <a:tableStyleId>{5C22544A-7EE6-4342-B048-85BDC9FD1C3A}</a:tableStyleId>
              </a:tblPr>
              <a:tblGrid>
                <a:gridCol w="836901"/>
                <a:gridCol w="1670324"/>
              </a:tblGrid>
              <a:tr h="421612">
                <a:tc>
                  <a:txBody>
                    <a:bodyPr/>
                    <a:p>
                      <a:pPr>
                        <a:lnSpc>
                          <a:spcPct val="107000"/>
                        </a:lnSpc>
                        <a:spcAft>
                          <a:spcPts val="0"/>
                        </a:spcAft>
                      </a:pPr>
                      <a:r>
                        <a:rPr lang="en-US" sz="1000">
                          <a:effectLst/>
                        </a:rPr>
                        <a:t>Study design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p>
                      <a:pPr>
                        <a:lnSpc>
                          <a:spcPct val="107000"/>
                        </a:lnSpc>
                        <a:spcAft>
                          <a:spcPts val="0"/>
                        </a:spcAft>
                      </a:pPr>
                      <a:r>
                        <a:rPr lang="en-GB" sz="1000">
                          <a:effectLst/>
                        </a:rPr>
                        <a:t> </a:t>
                      </a:r>
                      <a:r>
                        <a:rPr lang="en-US" sz="1000">
                          <a:effectLst/>
                        </a:rPr>
                        <a:t>Quantitative Cross- Sectional study</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2420">
                <a:tc>
                  <a:txBody>
                    <a:bodyPr/>
                    <a:p>
                      <a:pPr>
                        <a:lnSpc>
                          <a:spcPct val="107000"/>
                        </a:lnSpc>
                        <a:spcAft>
                          <a:spcPts val="0"/>
                        </a:spcAft>
                      </a:pPr>
                      <a:r>
                        <a:rPr lang="en-US" sz="1000">
                          <a:effectLst/>
                        </a:rPr>
                        <a:t>Study Setting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p>
                      <a:pPr>
                        <a:lnSpc>
                          <a:spcPct val="107000"/>
                        </a:lnSpc>
                        <a:spcAft>
                          <a:spcPts val="0"/>
                        </a:spcAft>
                      </a:pPr>
                      <a:r>
                        <a:rPr lang="en-US" sz="1000">
                          <a:effectLst/>
                        </a:rPr>
                        <a:t>The analysis was done in 15 delivery points of Dewas District of MP.</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2420">
                <a:tc>
                  <a:txBody>
                    <a:bodyPr/>
                    <a:p>
                      <a:pPr>
                        <a:lnSpc>
                          <a:spcPct val="107000"/>
                        </a:lnSpc>
                        <a:spcAft>
                          <a:spcPts val="0"/>
                        </a:spcAft>
                      </a:pPr>
                      <a:r>
                        <a:rPr lang="en-US" sz="1000">
                          <a:effectLst/>
                        </a:rPr>
                        <a:t>Study participants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p>
                      <a:pPr algn="just">
                        <a:lnSpc>
                          <a:spcPct val="107000"/>
                        </a:lnSpc>
                        <a:spcAft>
                          <a:spcPts val="0"/>
                        </a:spcAft>
                      </a:pPr>
                      <a:r>
                        <a:rPr lang="en-IN" sz="1000">
                          <a:effectLst/>
                        </a:rPr>
                        <a:t>Service providers,mothers after immediate post partum period and Store incharge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807">
                <a:tc>
                  <a:txBody>
                    <a:bodyPr/>
                    <a:p>
                      <a:pPr>
                        <a:lnSpc>
                          <a:spcPct val="107000"/>
                        </a:lnSpc>
                        <a:spcAft>
                          <a:spcPts val="0"/>
                        </a:spcAft>
                      </a:pPr>
                      <a:r>
                        <a:rPr lang="en-US" sz="1000">
                          <a:effectLst/>
                        </a:rPr>
                        <a:t>Sampling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p>
                      <a:pPr>
                        <a:lnSpc>
                          <a:spcPct val="107000"/>
                        </a:lnSpc>
                        <a:spcAft>
                          <a:spcPts val="0"/>
                        </a:spcAft>
                      </a:pPr>
                      <a:r>
                        <a:rPr lang="en-IN" sz="1000">
                          <a:effectLst/>
                        </a:rPr>
                        <a:t>Convenient sampling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40481">
                <a:tc>
                  <a:txBody>
                    <a:bodyPr/>
                    <a:p>
                      <a:pPr>
                        <a:lnSpc>
                          <a:spcPct val="107000"/>
                        </a:lnSpc>
                        <a:spcAft>
                          <a:spcPts val="0"/>
                        </a:spcAft>
                      </a:pPr>
                      <a:r>
                        <a:rPr lang="en-US" sz="1000">
                          <a:effectLst/>
                        </a:rPr>
                        <a:t>Data Management</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p>
                      <a:pPr>
                        <a:lnSpc>
                          <a:spcPct val="107000"/>
                        </a:lnSpc>
                        <a:spcAft>
                          <a:spcPts val="0"/>
                        </a:spcAft>
                      </a:pPr>
                      <a:r>
                        <a:rPr lang="en-US" sz="1000">
                          <a:effectLst/>
                        </a:rPr>
                        <a:t>Data Collection: Primary data was collected by conducting interviews using semi structured pre tested questionnaires in local language (Hindi).​</a:t>
                      </a:r>
                      <a:endParaRPr lang="en-IN" sz="1100">
                        <a:effectLst/>
                      </a:endParaRPr>
                    </a:p>
                    <a:p>
                      <a:pPr>
                        <a:lnSpc>
                          <a:spcPct val="107000"/>
                        </a:lnSpc>
                        <a:spcAft>
                          <a:spcPts val="0"/>
                        </a:spcAft>
                      </a:pPr>
                      <a:r>
                        <a:rPr lang="en-US" sz="1000">
                          <a:effectLst/>
                        </a:rPr>
                        <a:t>Data validation – Data collected was cross checked by the field supervisor and state SAMVEG team.​</a:t>
                      </a:r>
                      <a:endParaRPr lang="en-IN" sz="1100">
                        <a:effectLst/>
                      </a:endParaRPr>
                    </a:p>
                    <a:p>
                      <a:pPr>
                        <a:lnSpc>
                          <a:spcPct val="107000"/>
                        </a:lnSpc>
                        <a:spcAft>
                          <a:spcPts val="0"/>
                        </a:spcAft>
                      </a:pPr>
                      <a:r>
                        <a:rPr lang="en-US" sz="1000">
                          <a:effectLst/>
                        </a:rPr>
                        <a:t>Data analysis - The data was analyzed and presented as a descriptive study.​</a:t>
                      </a:r>
                      <a:endParaRPr lang="en-IN" sz="1100">
                        <a:effectLst/>
                      </a:endParaRPr>
                    </a:p>
                    <a:p>
                      <a:pPr>
                        <a:lnSpc>
                          <a:spcPct val="107000"/>
                        </a:lnSpc>
                        <a:spcAft>
                          <a:spcPts val="0"/>
                        </a:spcAft>
                      </a:pPr>
                      <a:r>
                        <a:rPr lang="en-IN" sz="10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7" name="Rounded Rectangle 16"/>
          <p:cNvSpPr/>
          <p:nvPr/>
        </p:nvSpPr>
        <p:spPr>
          <a:xfrm>
            <a:off x="5692878" y="1744865"/>
            <a:ext cx="6364139" cy="153677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171450" lvl="0" indent="-171450">
              <a:buFont typeface="Arial" panose="020B0604020202020204" pitchFamily="34" charset="0"/>
              <a:buChar char="•"/>
            </a:pPr>
            <a:endParaRPr lang="en-US" sz="1200" smtClean="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endParaRPr lang="en-US" sz="120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endParaRPr lang="en-US" sz="1200" smtClean="0">
              <a:solidFill>
                <a:schemeClr val="tx1"/>
              </a:solidFill>
              <a:latin typeface="Times New Roman" panose="02020603050405020304" pitchFamily="18" charset="0"/>
              <a:cs typeface="Times New Roman" panose="02020603050405020304" pitchFamily="18" charset="0"/>
            </a:endParaRPr>
          </a:p>
          <a:p>
            <a:pPr lvl="0"/>
            <a:r>
              <a:rPr lang="en-US" sz="1400" smtClean="0">
                <a:solidFill>
                  <a:schemeClr val="tx1"/>
                </a:solidFill>
                <a:latin typeface="Times New Roman" panose="02020603050405020304" pitchFamily="18" charset="0"/>
                <a:cs typeface="Times New Roman" panose="02020603050405020304" pitchFamily="18" charset="0"/>
              </a:rPr>
              <a:t>Only </a:t>
            </a:r>
            <a:r>
              <a:rPr lang="en-US" sz="1400">
                <a:solidFill>
                  <a:schemeClr val="tx1"/>
                </a:solidFill>
                <a:latin typeface="Times New Roman" panose="02020603050405020304" pitchFamily="18" charset="0"/>
                <a:cs typeface="Times New Roman" panose="02020603050405020304" pitchFamily="18" charset="0"/>
              </a:rPr>
              <a:t>21 females received uterotonics for induction of labour. All of these 21 females  knew that they were being administered uterotonics.</a:t>
            </a:r>
            <a:endParaRPr lang="en-IN" sz="1400">
              <a:solidFill>
                <a:schemeClr val="tx1"/>
              </a:solidFill>
              <a:latin typeface="Times New Roman" panose="02020603050405020304" pitchFamily="18" charset="0"/>
              <a:cs typeface="Times New Roman" panose="02020603050405020304" pitchFamily="18" charset="0"/>
            </a:endParaRPr>
          </a:p>
          <a:p>
            <a:pPr lvl="0"/>
            <a:r>
              <a:rPr lang="en-GB" sz="1400">
                <a:solidFill>
                  <a:schemeClr val="tx1"/>
                </a:solidFill>
                <a:latin typeface="Times New Roman" panose="02020603050405020304" pitchFamily="18" charset="0"/>
                <a:cs typeface="Times New Roman" panose="02020603050405020304" pitchFamily="18" charset="0"/>
              </a:rPr>
              <a:t>Only 9 providers administer uterotonics routinely for augmentation of labour.</a:t>
            </a:r>
            <a:endParaRPr lang="en-IN" sz="1400">
              <a:solidFill>
                <a:schemeClr val="tx1"/>
              </a:solidFill>
              <a:latin typeface="Times New Roman" panose="02020603050405020304" pitchFamily="18" charset="0"/>
              <a:cs typeface="Times New Roman" panose="02020603050405020304" pitchFamily="18" charset="0"/>
            </a:endParaRPr>
          </a:p>
          <a:p>
            <a:pPr lvl="0"/>
            <a:r>
              <a:rPr lang="en-GB" sz="1400">
                <a:solidFill>
                  <a:schemeClr val="tx1"/>
                </a:solidFill>
                <a:latin typeface="Times New Roman" panose="02020603050405020304" pitchFamily="18" charset="0"/>
                <a:cs typeface="Times New Roman" panose="02020603050405020304" pitchFamily="18" charset="0"/>
              </a:rPr>
              <a:t>Refrigerator was available for storage of uterotonic at LR in 14  facilities. Out of 13 drug stores, cold chain equipment was available in 8 drug stores </a:t>
            </a:r>
            <a:r>
              <a:rPr lang="en-US" sz="1400">
                <a:solidFill>
                  <a:schemeClr val="tx1"/>
                </a:solidFill>
                <a:latin typeface="Times New Roman" panose="02020603050405020304" pitchFamily="18" charset="0"/>
                <a:cs typeface="Times New Roman" panose="02020603050405020304" pitchFamily="18" charset="0"/>
              </a:rPr>
              <a:t>Only 7  store personnel maintain </a:t>
            </a:r>
            <a:r>
              <a:rPr lang="en-GB" sz="1400">
                <a:solidFill>
                  <a:schemeClr val="tx1"/>
                </a:solidFill>
                <a:latin typeface="Times New Roman" panose="02020603050405020304" pitchFamily="18" charset="0"/>
                <a:cs typeface="Times New Roman" panose="02020603050405020304" pitchFamily="18" charset="0"/>
              </a:rPr>
              <a:t>cold chain while delivering Oxytocin from store to next level facilities.</a:t>
            </a:r>
            <a:endParaRPr lang="en-IN" sz="1400">
              <a:solidFill>
                <a:schemeClr val="tx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IN" sz="1200">
                <a:solidFill>
                  <a:schemeClr val="tx1"/>
                </a:solidFill>
                <a:latin typeface="Times New Roman" panose="02020603050405020304" pitchFamily="18" charset="0"/>
                <a:cs typeface="Times New Roman" panose="02020603050405020304" pitchFamily="18" charset="0"/>
              </a:rPr>
              <a:t> </a:t>
            </a:r>
            <a:endParaRPr lang="en-IN" sz="120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211961" y="1769330"/>
            <a:ext cx="3233970" cy="182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IN" b="1" smtClean="0">
                <a:solidFill>
                  <a:sysClr val="windowText" lastClr="000000"/>
                </a:solidFill>
                <a:latin typeface="Times New Roman" panose="02020603050405020304" pitchFamily="18" charset="0"/>
                <a:cs typeface="Times New Roman" panose="02020603050405020304" pitchFamily="18" charset="0"/>
              </a:rPr>
              <a:t>Result</a:t>
            </a:r>
            <a:endParaRPr lang="en-IN" b="1">
              <a:latin typeface="Times New Roman" panose="02020603050405020304" pitchFamily="18" charset="0"/>
              <a:cs typeface="Times New Roman" panose="02020603050405020304" pitchFamily="18" charset="0"/>
            </a:endParaRPr>
          </a:p>
        </p:txBody>
      </p:sp>
      <p:sp>
        <p:nvSpPr>
          <p:cNvPr id="21" name="Rectangle 20"/>
          <p:cNvSpPr/>
          <p:nvPr/>
        </p:nvSpPr>
        <p:spPr>
          <a:xfrm>
            <a:off x="501444" y="5119637"/>
            <a:ext cx="1828800" cy="265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IN" b="1" smtClean="0">
                <a:solidFill>
                  <a:sysClr val="windowText" lastClr="000000"/>
                </a:solidFill>
                <a:latin typeface="Times New Roman" panose="02020603050405020304" pitchFamily="18" charset="0"/>
                <a:cs typeface="Times New Roman" panose="02020603050405020304" pitchFamily="18" charset="0"/>
              </a:rPr>
              <a:t>Objectives</a:t>
            </a:r>
            <a:endParaRPr lang="en-IN" b="1">
              <a:solidFill>
                <a:sysClr val="windowText" lastClr="00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5692878" y="3436373"/>
            <a:ext cx="2064773" cy="3318388"/>
          </a:xfrm>
          <a:prstGeom prst="roundRect">
            <a:avLst/>
          </a:prstGeom>
          <a:gradFill flip="none" rotWithShape="1">
            <a:gsLst>
              <a:gs pos="0">
                <a:srgbClr val="B5F1F9">
                  <a:shade val="30000"/>
                  <a:satMod val="115000"/>
                </a:srgbClr>
              </a:gs>
              <a:gs pos="11000">
                <a:srgbClr val="B5F1F9">
                  <a:shade val="67500"/>
                  <a:satMod val="115000"/>
                </a:srgbClr>
              </a:gs>
              <a:gs pos="22000">
                <a:srgbClr val="B5F1F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endParaRPr lang="en-GB" sz="1200" smtClean="0">
              <a:solidFill>
                <a:schemeClr val="tx1"/>
              </a:solidFill>
              <a:latin typeface="Times New Roman" panose="02020603050405020304" pitchFamily="18" charset="0"/>
              <a:cs typeface="Times New Roman" panose="02020603050405020304" pitchFamily="18" charset="0"/>
            </a:endParaRPr>
          </a:p>
          <a:p>
            <a:pPr lvl="0"/>
            <a:r>
              <a:rPr lang="en-GB" sz="1400" smtClean="0">
                <a:solidFill>
                  <a:schemeClr val="tx1"/>
                </a:solidFill>
                <a:latin typeface="Times New Roman" panose="02020603050405020304" pitchFamily="18" charset="0"/>
                <a:cs typeface="Times New Roman" panose="02020603050405020304" pitchFamily="18" charset="0"/>
              </a:rPr>
              <a:t>The </a:t>
            </a:r>
            <a:r>
              <a:rPr lang="en-GB" sz="1400">
                <a:solidFill>
                  <a:schemeClr val="tx1"/>
                </a:solidFill>
                <a:latin typeface="Times New Roman" panose="02020603050405020304" pitchFamily="18" charset="0"/>
                <a:cs typeface="Times New Roman" panose="02020603050405020304" pitchFamily="18" charset="0"/>
              </a:rPr>
              <a:t>record of time of administration of uterotonics is maintained in only 4 facilities.</a:t>
            </a:r>
            <a:endParaRPr lang="en-IN" sz="1400">
              <a:solidFill>
                <a:schemeClr val="tx1"/>
              </a:solidFill>
              <a:latin typeface="Times New Roman" panose="02020603050405020304" pitchFamily="18" charset="0"/>
              <a:cs typeface="Times New Roman" panose="02020603050405020304" pitchFamily="18" charset="0"/>
            </a:endParaRPr>
          </a:p>
          <a:p>
            <a:pPr lvl="0"/>
            <a:r>
              <a:rPr lang="en-GB" sz="1400">
                <a:solidFill>
                  <a:schemeClr val="tx1"/>
                </a:solidFill>
                <a:latin typeface="Times New Roman" panose="02020603050405020304" pitchFamily="18" charset="0"/>
                <a:cs typeface="Times New Roman" panose="02020603050405020304" pitchFamily="18" charset="0"/>
              </a:rPr>
              <a:t>34% service providers have not undergone training on LR practices </a:t>
            </a:r>
            <a:r>
              <a:rPr lang="en-GB" sz="1400" smtClean="0">
                <a:solidFill>
                  <a:schemeClr val="tx1"/>
                </a:solidFill>
                <a:latin typeface="Times New Roman" panose="02020603050405020304" pitchFamily="18" charset="0"/>
                <a:cs typeface="Times New Roman" panose="02020603050405020304" pitchFamily="18" charset="0"/>
              </a:rPr>
              <a:t>Buffer </a:t>
            </a:r>
            <a:r>
              <a:rPr lang="en-GB" sz="1400">
                <a:solidFill>
                  <a:schemeClr val="tx1"/>
                </a:solidFill>
                <a:latin typeface="Times New Roman" panose="02020603050405020304" pitchFamily="18" charset="0"/>
                <a:cs typeface="Times New Roman" panose="02020603050405020304" pitchFamily="18" charset="0"/>
              </a:rPr>
              <a:t>stock was not maintained by one store personnel at store.</a:t>
            </a:r>
            <a:endParaRPr lang="en-IN" sz="1400">
              <a:solidFill>
                <a:schemeClr val="tx1"/>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7875637" y="3436373"/>
            <a:ext cx="2168013" cy="3318388"/>
          </a:xfrm>
          <a:prstGeom prst="roundRect">
            <a:avLst/>
          </a:prstGeom>
          <a:gradFill flip="none" rotWithShape="1">
            <a:gsLst>
              <a:gs pos="0">
                <a:srgbClr val="B5F1F9">
                  <a:shade val="30000"/>
                  <a:satMod val="115000"/>
                </a:srgbClr>
              </a:gs>
              <a:gs pos="8000">
                <a:srgbClr val="B5F1F9">
                  <a:shade val="67500"/>
                  <a:satMod val="115000"/>
                </a:srgbClr>
              </a:gs>
              <a:gs pos="23000">
                <a:srgbClr val="B5F1F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endParaRPr lang="en-GB" sz="1050" u="sng" smtClean="0">
              <a:solidFill>
                <a:schemeClr val="tx1"/>
              </a:solidFill>
              <a:latin typeface="Times New Roman" panose="02020603050405020304" pitchFamily="18" charset="0"/>
              <a:cs typeface="Times New Roman" panose="02020603050405020304" pitchFamily="18" charset="0"/>
              <a:hlinkClick r:id="rId4" invalidUrl="http:///"/>
            </a:endParaRPr>
          </a:p>
          <a:p>
            <a:pPr lvl="0"/>
            <a:endParaRPr lang="en-GB" sz="1050" u="sng">
              <a:solidFill>
                <a:schemeClr val="tx1"/>
              </a:solidFill>
              <a:latin typeface="Times New Roman" panose="02020603050405020304" pitchFamily="18" charset="0"/>
              <a:cs typeface="Times New Roman" panose="02020603050405020304" pitchFamily="18" charset="0"/>
              <a:hlinkClick r:id="rId4" invalidUrl="http:///"/>
            </a:endParaRPr>
          </a:p>
          <a:p>
            <a:pPr lvl="0"/>
            <a:endParaRPr lang="en-GB" sz="1050" u="sng" smtClean="0">
              <a:solidFill>
                <a:schemeClr val="tx1"/>
              </a:solidFill>
              <a:latin typeface="Times New Roman" panose="02020603050405020304" pitchFamily="18" charset="0"/>
              <a:cs typeface="Times New Roman" panose="02020603050405020304" pitchFamily="18" charset="0"/>
              <a:hlinkClick r:id="rId4" invalidUrl="http:///"/>
            </a:endParaRPr>
          </a:p>
          <a:p>
            <a:pPr marL="171450" lvl="0" indent="-171450">
              <a:buFont typeface="Arial" panose="020B0604020202020204" pitchFamily="34" charset="0"/>
              <a:buChar char="•"/>
            </a:pPr>
            <a:r>
              <a:rPr lang="en-GB" sz="1050" u="sng" smtClean="0">
                <a:solidFill>
                  <a:schemeClr val="tx1"/>
                </a:solidFill>
                <a:latin typeface="Times New Roman" panose="02020603050405020304" pitchFamily="18" charset="0"/>
                <a:cs typeface="Times New Roman" panose="02020603050405020304" pitchFamily="18" charset="0"/>
                <a:hlinkClick r:id="rId4" invalidUrl="http:///"/>
              </a:rPr>
              <a:t>.http</a:t>
            </a:r>
            <a:r>
              <a:rPr lang="en-GB" sz="1050" u="sng">
                <a:solidFill>
                  <a:schemeClr val="tx1"/>
                </a:solidFill>
                <a:latin typeface="Times New Roman" panose="02020603050405020304" pitchFamily="18" charset="0"/>
                <a:cs typeface="Times New Roman" panose="02020603050405020304" pitchFamily="18" charset="0"/>
                <a:hlinkClick r:id="rId4" invalidUrl="http:///"/>
              </a:rPr>
              <a:t>://</a:t>
            </a:r>
            <a:r>
              <a:rPr lang="en-GB" sz="1050" u="sng" smtClean="0">
                <a:solidFill>
                  <a:schemeClr val="tx1"/>
                </a:solidFill>
                <a:latin typeface="Times New Roman" panose="02020603050405020304" pitchFamily="18" charset="0"/>
                <a:cs typeface="Times New Roman" panose="02020603050405020304" pitchFamily="18" charset="0"/>
                <a:hlinkClick r:id="rId5"/>
              </a:rPr>
              <a:t>nhp.gov.in/disease/gynaecology-and-obstetrics/postpartum-haemorrhage</a:t>
            </a:r>
            <a:endParaRPr lang="en-IN" sz="105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50" u="sng" smtClean="0">
                <a:solidFill>
                  <a:schemeClr val="tx1"/>
                </a:solidFill>
                <a:latin typeface="Times New Roman" panose="02020603050405020304" pitchFamily="18" charset="0"/>
                <a:cs typeface="Times New Roman" panose="02020603050405020304" pitchFamily="18" charset="0"/>
                <a:hlinkClick r:id="rId6"/>
              </a:rPr>
              <a:t>.https</a:t>
            </a:r>
            <a:r>
              <a:rPr lang="en-GB" sz="1050" u="sng">
                <a:solidFill>
                  <a:schemeClr val="tx1"/>
                </a:solidFill>
                <a:latin typeface="Times New Roman" panose="02020603050405020304" pitchFamily="18" charset="0"/>
                <a:cs typeface="Times New Roman" panose="02020603050405020304" pitchFamily="18" charset="0"/>
                <a:hlinkClick r:id="rId6"/>
              </a:rPr>
              <a:t>://nhm.gov.in/index1.php?lang=1&amp;level=1&amp;sublinkid=794&amp;lid=168</a:t>
            </a:r>
            <a:endParaRPr lang="en-IN" sz="105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50" smtClean="0">
                <a:solidFill>
                  <a:schemeClr val="tx1"/>
                </a:solidFill>
                <a:latin typeface="Times New Roman" panose="02020603050405020304" pitchFamily="18" charset="0"/>
                <a:cs typeface="Times New Roman" panose="02020603050405020304" pitchFamily="18" charset="0"/>
              </a:rPr>
              <a:t>.G </a:t>
            </a:r>
            <a:r>
              <a:rPr lang="en-GB" sz="1050">
                <a:solidFill>
                  <a:schemeClr val="tx1"/>
                </a:solidFill>
                <a:latin typeface="Times New Roman" panose="02020603050405020304" pitchFamily="18" charset="0"/>
                <a:cs typeface="Times New Roman" panose="02020603050405020304" pitchFamily="18" charset="0"/>
              </a:rPr>
              <a:t>V Guerra 1, J G Cecatti, J P Souza, A Faúndes, S S Morais, A M Gülmezoglu, M A Parpinelli, R Passini Jr, G Carroli, World Health Organisation 2005 Global Survey on Maternal and Perinatal Health Research Group PMID: 19906020 DOI: 10.1111/j.1471-0528.2009. 02348.x</a:t>
            </a:r>
            <a:endParaRPr lang="en-IN" sz="1050">
              <a:solidFill>
                <a:schemeClr val="tx1"/>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5891980" y="3539613"/>
            <a:ext cx="1666567" cy="324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IN" b="1" smtClean="0">
                <a:solidFill>
                  <a:schemeClr val="tx1"/>
                </a:solidFill>
                <a:latin typeface="Times New Roman" panose="02020603050405020304" pitchFamily="18" charset="0"/>
                <a:cs typeface="Times New Roman" panose="02020603050405020304" pitchFamily="18" charset="0"/>
              </a:rPr>
              <a:t>Conclusion</a:t>
            </a:r>
            <a:endParaRPr lang="en-IN" b="1">
              <a:solidFill>
                <a:schemeClr val="tx1"/>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8133735" y="3539613"/>
            <a:ext cx="1651819" cy="324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IN" b="1" smtClean="0">
                <a:solidFill>
                  <a:schemeClr val="tx1"/>
                </a:solidFill>
                <a:latin typeface="Times New Roman" panose="02020603050405020304" pitchFamily="18" charset="0"/>
                <a:cs typeface="Times New Roman" panose="02020603050405020304" pitchFamily="18" charset="0"/>
              </a:rPr>
              <a:t>Bibliography</a:t>
            </a:r>
            <a:endParaRPr lang="en-IN" b="1">
              <a:solidFill>
                <a:schemeClr val="tx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r="12119"/>
          <a:stretch>
            <a:fillRect/>
          </a:stretch>
        </p:blipFill>
        <p:spPr>
          <a:xfrm>
            <a:off x="11107154" y="432532"/>
            <a:ext cx="949863" cy="1020589"/>
          </a:xfrm>
          <a:prstGeom prst="rect">
            <a:avLst/>
          </a:prstGeom>
        </p:spPr>
      </p:pic>
      <p:graphicFrame>
        <p:nvGraphicFramePr>
          <p:cNvPr id="30" name="Chart 29"/>
          <p:cNvGraphicFramePr/>
          <p:nvPr/>
        </p:nvGraphicFramePr>
        <p:xfrm>
          <a:off x="9785554" y="3797717"/>
          <a:ext cx="2406446" cy="1387899"/>
        </p:xfrm>
        <a:graphic>
          <a:graphicData uri="http://schemas.openxmlformats.org/drawingml/2006/chart">
            <c:chart xmlns:c="http://schemas.openxmlformats.org/drawingml/2006/chart" xmlns:r="http://schemas.openxmlformats.org/officeDocument/2006/relationships" r:id="rId1"/>
          </a:graphicData>
        </a:graphic>
      </p:graphicFrame>
      <p:sp>
        <p:nvSpPr>
          <p:cNvPr id="31" name="Rectangle 30"/>
          <p:cNvSpPr/>
          <p:nvPr/>
        </p:nvSpPr>
        <p:spPr>
          <a:xfrm>
            <a:off x="10074920" y="3340119"/>
            <a:ext cx="2064469" cy="457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IN" sz="1050" b="1" smtClean="0">
                <a:solidFill>
                  <a:schemeClr val="tx1"/>
                </a:solidFill>
                <a:latin typeface="Times New Roman" panose="02020603050405020304" pitchFamily="18" charset="0"/>
                <a:cs typeface="Times New Roman" panose="02020603050405020304" pitchFamily="18" charset="0"/>
              </a:rPr>
              <a:t>Women received uterotonic for labour induction</a:t>
            </a:r>
            <a:endParaRPr lang="en-IN" sz="1050" b="1">
              <a:solidFill>
                <a:schemeClr val="tx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8">
            <a:extLst>
              <a:ext uri="{28A0092B-C50C-407E-A947-70E740481C1C}">
                <a14:useLocalDpi xmlns:a14="http://schemas.microsoft.com/office/drawing/2010/main" val="0"/>
              </a:ext>
            </a:extLst>
          </a:blip>
          <a:srcRect l="6584" t="880" b="4114"/>
          <a:stretch>
            <a:fillRect/>
          </a:stretch>
        </p:blipFill>
        <p:spPr>
          <a:xfrm>
            <a:off x="2625212" y="4925962"/>
            <a:ext cx="1120878" cy="1881048"/>
          </a:xfrm>
          <a:prstGeom prst="rect">
            <a:avLst/>
          </a:prstGeom>
        </p:spPr>
      </p:pic>
      <p:pic>
        <p:nvPicPr>
          <p:cNvPr id="34" name="Picture 33"/>
          <p:cNvPicPr>
            <a:picLocks noChangeAspect="1"/>
          </p:cNvPicPr>
          <p:nvPr/>
        </p:nvPicPr>
        <p:blipFill rotWithShape="1">
          <a:blip r:embed="rId9">
            <a:extLst>
              <a:ext uri="{28A0092B-C50C-407E-A947-70E740481C1C}">
                <a14:useLocalDpi xmlns:a14="http://schemas.microsoft.com/office/drawing/2010/main" val="0"/>
              </a:ext>
            </a:extLst>
          </a:blip>
          <a:srcRect l="14965" r="15118" b="6472"/>
          <a:stretch>
            <a:fillRect/>
          </a:stretch>
        </p:blipFill>
        <p:spPr>
          <a:xfrm>
            <a:off x="10161636" y="5119258"/>
            <a:ext cx="2057185" cy="1738742"/>
          </a:xfrm>
          <a:prstGeom prst="rect">
            <a:avLst/>
          </a:prstGeom>
        </p:spPr>
      </p:pic>
      <p:sp>
        <p:nvSpPr>
          <p:cNvPr id="3" name="Slide Number Placeholder 2"/>
          <p:cNvSpPr>
            <a:spLocks noGrp="1"/>
          </p:cNvSpPr>
          <p:nvPr>
            <p:ph type="sldNum" sz="quarter" idx="12"/>
          </p:nvPr>
        </p:nvSpPr>
        <p:spPr/>
        <p:txBody>
          <a:bodyPr/>
          <a:p>
            <a:fld id="{48F63A3B-78C7-47BE-AE5E-E10140E04643}"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580130" y="640080"/>
            <a:ext cx="8383270" cy="835025"/>
          </a:xfrm>
        </p:spPr>
        <p:txBody>
          <a:bodyPr vert="horz" lIns="91440" tIns="45720" rIns="91440" bIns="45720" rtlCol="0" anchor="b">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defRPr/>
            </a:pPr>
            <a:r>
              <a:rPr lang="en-GB" b="1" u="sng">
                <a:latin typeface="Times New Roman" panose="02020603050405020304" pitchFamily="18" charset="0"/>
                <a:cs typeface="Times New Roman" panose="02020603050405020304" pitchFamily="18" charset="0"/>
                <a:sym typeface="+mn-ea"/>
              </a:rPr>
              <a:t>Screenshot of approval</a:t>
            </a:r>
            <a:endParaRPr kumimoji="0" lang="zh-CN" altLang="en-US" sz="60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
        <p:nvSpPr>
          <p:cNvPr id="5" name="Text Placeholder 4"/>
          <p:cNvSpPr/>
          <p:nvPr>
            <p:ph type="body" idx="1"/>
          </p:nvPr>
        </p:nvSpPr>
        <p:spPr/>
        <p:txBody>
          <a:bodyPr/>
          <a:p>
            <a:endParaRPr lang="en-US"/>
          </a:p>
        </p:txBody>
      </p:sp>
      <p:pic>
        <p:nvPicPr>
          <p:cNvPr id="6" name="Content Placeholder 3"/>
          <p:cNvPicPr>
            <a:picLocks noGrp="1"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69285" y="1934210"/>
            <a:ext cx="8426450" cy="4643755"/>
          </a:xfrm>
          <a:prstGeom prst="rect">
            <a:avLst/>
          </a:prstGeom>
          <a:noFill/>
          <a:ln w="88900" cap="sq" cmpd="thickThin">
            <a:solidFill>
              <a:srgbClr val="000000"/>
            </a:solidFill>
            <a:prstDash val="solid"/>
            <a:miter lim="800000"/>
            <a:headEnd/>
            <a:tailEnd/>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4411663" y="2366963"/>
            <a:ext cx="6940550" cy="2387600"/>
          </a:xfr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6000" b="1" i="0" u="none" strike="noStrike" kern="1200" cap="none" spc="0" normalizeH="0" baseline="0" noProof="0" dirty="0">
                <a:ln>
                  <a:noFill/>
                </a:ln>
                <a:solidFill>
                  <a:schemeClr val="tx1">
                    <a:lumMod val="85000"/>
                    <a:lumOff val="15000"/>
                  </a:schemeClr>
                </a:solidFill>
                <a:effectLst/>
                <a:uLnTx/>
                <a:uFillTx/>
                <a:latin typeface="+mj-lt"/>
                <a:ea typeface="Kozuka Gothic Pr6N H" pitchFamily="34" charset="-128"/>
                <a:cs typeface="Arial" panose="020B0604020202020204" pitchFamily="34" charset="0"/>
              </a:rPr>
              <a:t>THANK YOU</a:t>
            </a:r>
            <a:endParaRPr kumimoji="0" lang="zh-CN" altLang="en-US"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Calibri Light" panose="020F0302020204030204"/>
                <a:sym typeface="+mn-ea"/>
              </a:rPr>
              <a:t>Internship Experiences</a:t>
            </a:r>
            <a:endParaRPr lang="en-US"/>
          </a:p>
        </p:txBody>
      </p:sp>
      <p:sp>
        <p:nvSpPr>
          <p:cNvPr id="3" name="Content Placeholder 2"/>
          <p:cNvSpPr>
            <a:spLocks noGrp="1"/>
          </p:cNvSpPr>
          <p:nvPr>
            <p:ph idx="1"/>
          </p:nvPr>
        </p:nvSpPr>
        <p:spPr>
          <a:xfrm>
            <a:off x="957938" y="1795709"/>
            <a:ext cx="6015489" cy="4768281"/>
          </a:xfrm>
        </p:spPr>
        <p:txBody>
          <a:bodyPr vert="horz" lIns="91440" tIns="45720" rIns="91440" bIns="45720" rtlCol="0" anchor="t">
            <a:normAutofit/>
          </a:bodyPr>
          <a:p>
            <a:pPr algn="just">
              <a:buFont typeface="Wingdings" panose="05000000000000000000" pitchFamily="34" charset="0"/>
              <a:buChar char="v"/>
            </a:pPr>
            <a:r>
              <a:rPr lang="en-GB" sz="2200">
                <a:cs typeface="Calibri" panose="020F0502020204030204"/>
              </a:rPr>
              <a:t>Learn how to interact with community and team work.</a:t>
            </a:r>
            <a:endParaRPr lang="en-US" sz="2200">
              <a:cs typeface="Calibri" panose="020F0502020204030204"/>
            </a:endParaRPr>
          </a:p>
          <a:p>
            <a:pPr algn="just">
              <a:buFont typeface="Wingdings" panose="05000000000000000000" pitchFamily="34" charset="0"/>
              <a:buChar char="v"/>
            </a:pPr>
            <a:r>
              <a:rPr lang="en-GB" sz="2200" smtClean="0">
                <a:cs typeface="Calibri" panose="020F0502020204030204"/>
              </a:rPr>
              <a:t>Challenges </a:t>
            </a:r>
            <a:r>
              <a:rPr lang="en-GB" sz="2200">
                <a:cs typeface="Calibri" panose="020F0502020204030204"/>
              </a:rPr>
              <a:t>during data entry and cleaning.</a:t>
            </a:r>
            <a:endParaRPr lang="en-GB" sz="2200">
              <a:cs typeface="Calibri" panose="020F0502020204030204"/>
            </a:endParaRPr>
          </a:p>
          <a:p>
            <a:pPr algn="just">
              <a:buFont typeface="Wingdings" panose="05000000000000000000" pitchFamily="34" charset="0"/>
              <a:buChar char="v"/>
            </a:pPr>
            <a:r>
              <a:rPr lang="en-GB" sz="2200">
                <a:cs typeface="Calibri" panose="020F0502020204030204"/>
              </a:rPr>
              <a:t> Learn Time management through the entire course of internship.</a:t>
            </a:r>
            <a:endParaRPr lang="en-GB" sz="2200">
              <a:cs typeface="Calibri" panose="020F0502020204030204"/>
            </a:endParaRPr>
          </a:p>
          <a:p>
            <a:pPr>
              <a:buFont typeface="Wingdings" panose="05000000000000000000" pitchFamily="34" charset="0"/>
              <a:buChar char="v"/>
            </a:pPr>
            <a:r>
              <a:rPr lang="en-GB" sz="2200">
                <a:cs typeface="Calibri" panose="020F0502020204030204"/>
              </a:rPr>
              <a:t>Explore the management system of 15 health facilities</a:t>
            </a:r>
            <a:r>
              <a:rPr lang="en-GB" sz="2200" smtClean="0">
                <a:cs typeface="Calibri" panose="020F0502020204030204"/>
              </a:rPr>
              <a:t>.</a:t>
            </a:r>
            <a:endParaRPr lang="en-GB" sz="2200" smtClean="0">
              <a:cs typeface="Calibri" panose="020F0502020204030204"/>
            </a:endParaRPr>
          </a:p>
          <a:p>
            <a:pPr>
              <a:buFont typeface="Wingdings" panose="05000000000000000000" pitchFamily="34" charset="0"/>
              <a:buChar char="v"/>
            </a:pPr>
            <a:r>
              <a:rPr lang="en-GB" sz="2200" smtClean="0">
                <a:cs typeface="Calibri" panose="020F0502020204030204"/>
              </a:rPr>
              <a:t>Difference between theory and practical world.</a:t>
            </a:r>
            <a:endParaRPr lang="en-GB" sz="2200">
              <a:cs typeface="Calibri" panose="020F0502020204030204"/>
            </a:endParaRPr>
          </a:p>
          <a:p>
            <a:pPr>
              <a:buFont typeface="Wingdings" panose="05000000000000000000" pitchFamily="34" charset="0"/>
              <a:buChar char="v"/>
            </a:pPr>
            <a:endParaRPr lang="en-GB" sz="2200">
              <a:cs typeface="Calibri" panose="020F0502020204030204"/>
            </a:endParaRPr>
          </a:p>
          <a:p>
            <a:pPr>
              <a:buFont typeface="Wingdings" panose="05000000000000000000" pitchFamily="34" charset="0"/>
              <a:buChar char="v"/>
            </a:pPr>
            <a:endParaRPr lang="en-GB">
              <a:cs typeface="Calibri" panose="020F0502020204030204"/>
            </a:endParaRPr>
          </a:p>
          <a:p>
            <a:pPr>
              <a:buFont typeface="Wingdings" panose="05000000000000000000" pitchFamily="34" charset="0"/>
              <a:buChar char="v"/>
            </a:pPr>
            <a:endParaRPr lang="en-GB">
              <a:cs typeface="Calibri" panose="020F0502020204030204"/>
            </a:endParaRPr>
          </a:p>
          <a:p>
            <a:pPr>
              <a:buFont typeface="Wingdings" panose="05000000000000000000" pitchFamily="34" charset="0"/>
              <a:buChar char="v"/>
            </a:pPr>
            <a:endParaRPr lang="en-GB">
              <a:cs typeface="Calibri" panose="020F0502020204030204"/>
            </a:endParaRPr>
          </a:p>
          <a:p>
            <a:pPr>
              <a:buFont typeface="Wingdings" panose="05000000000000000000" pitchFamily="34" charset="0"/>
              <a:buChar char="v"/>
            </a:pPr>
            <a:endParaRPr lang="en-GB">
              <a:cs typeface="Calibri" panose="020F0502020204030204"/>
            </a:endParaRPr>
          </a:p>
          <a:p>
            <a:pPr>
              <a:buFont typeface="Wingdings" panose="05000000000000000000" pitchFamily="34" charset="0"/>
              <a:buChar char="v"/>
            </a:pPr>
            <a:endParaRPr lang="en-GB">
              <a:cs typeface="Calibri" panose="020F0502020204030204"/>
            </a:endParaRPr>
          </a:p>
          <a:p>
            <a:pPr>
              <a:buFont typeface="Wingdings" panose="05000000000000000000" pitchFamily="34" charset="0"/>
              <a:buChar char="v"/>
            </a:pPr>
            <a:endParaRPr lang="en-GB">
              <a:cs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Calibri Light" panose="020F0302020204030204"/>
                <a:sym typeface="+mn-ea"/>
              </a:rPr>
              <a:t>Suggestions Given to Organization</a:t>
            </a:r>
            <a:endParaRPr lang="en-US"/>
          </a:p>
        </p:txBody>
      </p:sp>
      <p:sp>
        <p:nvSpPr>
          <p:cNvPr id="3" name="Content Placeholder 2"/>
          <p:cNvSpPr>
            <a:spLocks noGrp="1"/>
          </p:cNvSpPr>
          <p:nvPr>
            <p:ph idx="1"/>
          </p:nvPr>
        </p:nvSpPr>
        <p:spPr>
          <a:xfrm>
            <a:off x="984703" y="2145756"/>
            <a:ext cx="7291251" cy="1737360"/>
          </a:xfrm>
        </p:spPr>
        <p:txBody>
          <a:bodyPr>
            <a:normAutofit/>
          </a:bodyPr>
          <a:p>
            <a:pPr>
              <a:buFont typeface="Wingdings" panose="05000000000000000000" pitchFamily="2" charset="2"/>
              <a:buChar char="v"/>
            </a:pPr>
            <a:r>
              <a:rPr lang="en-GB" sz="2400" smtClean="0"/>
              <a:t>Time period was too short. </a:t>
            </a:r>
            <a:endParaRPr lang="en-GB" sz="2400" smtClean="0"/>
          </a:p>
          <a:p>
            <a:pPr>
              <a:buFont typeface="Wingdings" panose="05000000000000000000" pitchFamily="2" charset="2"/>
              <a:buChar char="v"/>
            </a:pPr>
            <a:r>
              <a:rPr lang="en-GB" sz="2400" smtClean="0"/>
              <a:t> More emphasis should be given on data collection .</a:t>
            </a:r>
            <a:endParaRPr lang="en-GB"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Calibri Light" panose="020F0302020204030204"/>
                <a:sym typeface="+mn-ea"/>
              </a:rPr>
              <a:t>Pictorial Journey</a:t>
            </a:r>
            <a:endParaRPr lang="en-US"/>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509163" y="1374820"/>
            <a:ext cx="6401088" cy="4981530"/>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013" y="1226419"/>
            <a:ext cx="3489959" cy="549505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Calibri Light" panose="020F0302020204030204"/>
                <a:sym typeface="+mn-ea"/>
              </a:rPr>
              <a:t>Pictorial Journey</a:t>
            </a:r>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927462" y="1351054"/>
            <a:ext cx="4781007" cy="2750683"/>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9727" y="1351053"/>
            <a:ext cx="5538650" cy="2750683"/>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11" y="4314969"/>
            <a:ext cx="3082835" cy="24394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5024" y="4314970"/>
            <a:ext cx="2717076" cy="243948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0078" y="4314969"/>
            <a:ext cx="2651759" cy="243948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9816" y="4327072"/>
            <a:ext cx="2632882" cy="23944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en-GB" b="1" u="sng" smtClean="0">
                <a:latin typeface="Times New Roman" panose="02020603050405020304"/>
                <a:cs typeface="Times New Roman" panose="02020603050405020304"/>
                <a:sym typeface="+mn-ea"/>
              </a:rPr>
              <a:t>Introduction-Burden of Disease</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222" name="矩形 10"/>
          <p:cNvSpPr/>
          <p:nvPr/>
        </p:nvSpPr>
        <p:spPr>
          <a:xfrm>
            <a:off x="752158" y="2385378"/>
            <a:ext cx="10601325" cy="1598930"/>
          </a:xfrm>
          <a:prstGeom prst="rect">
            <a:avLst/>
          </a:prstGeom>
          <a:noFill/>
          <a:ln w="9525">
            <a:noFill/>
          </a:ln>
        </p:spPr>
        <p:txBody>
          <a:bodyPr anchor="t" anchorCtr="0">
            <a:spAutoFit/>
          </a:bodyPr>
          <a:p>
            <a:pPr>
              <a:lnSpc>
                <a:spcPct val="120000"/>
              </a:lnSpc>
              <a:buFont typeface="Wingdings" panose="05000000000000000000" pitchFamily="34" charset="0"/>
              <a:buChar char="v"/>
            </a:pPr>
            <a:r>
              <a:rPr lang="en-GB" sz="1400">
                <a:latin typeface="Times New Roman" panose="02020603050405020304"/>
                <a:ea typeface="+mn-lt"/>
                <a:cs typeface="+mn-lt"/>
                <a:sym typeface="+mn-ea"/>
              </a:rPr>
              <a:t>Maternal mortality is a big challenge globally - in 2020, the global MMR was 152 deaths per 100,000 live births</a:t>
            </a:r>
            <a:r>
              <a:rPr lang="en-GB" sz="1400" smtClean="0">
                <a:latin typeface="Times New Roman" panose="02020603050405020304"/>
                <a:ea typeface="+mn-lt"/>
                <a:cs typeface="+mn-lt"/>
                <a:sym typeface="+mn-ea"/>
              </a:rPr>
              <a:t>.</a:t>
            </a:r>
            <a:r>
              <a:rPr lang="en-IN" sz="1400" baseline="30000">
                <a:sym typeface="+mn-ea"/>
              </a:rPr>
              <a:t> (1</a:t>
            </a:r>
            <a:r>
              <a:rPr lang="en-IN" sz="1400" baseline="30000" smtClean="0">
                <a:sym typeface="+mn-ea"/>
              </a:rPr>
              <a:t>)</a:t>
            </a:r>
            <a:endParaRPr lang="en-GB" sz="1400">
              <a:latin typeface="Times New Roman" panose="02020603050405020304"/>
              <a:ea typeface="+mn-lt"/>
              <a:cs typeface="+mn-lt"/>
            </a:endParaRPr>
          </a:p>
          <a:p>
            <a:pPr>
              <a:lnSpc>
                <a:spcPct val="120000"/>
              </a:lnSpc>
              <a:buFont typeface="Wingdings" panose="05000000000000000000" pitchFamily="34" charset="0"/>
              <a:buChar char="v"/>
            </a:pPr>
            <a:r>
              <a:rPr lang="en-US" sz="1400">
                <a:latin typeface="Times New Roman" panose="02020603050405020304"/>
                <a:ea typeface="+mn-lt"/>
                <a:cs typeface="+mn-lt"/>
                <a:sym typeface="+mn-ea"/>
              </a:rPr>
              <a:t>India has an MMR of 103 per 100,000 live </a:t>
            </a:r>
            <a:r>
              <a:rPr lang="en-US" sz="1400" smtClean="0">
                <a:latin typeface="Times New Roman" panose="02020603050405020304"/>
                <a:ea typeface="+mn-lt"/>
                <a:cs typeface="+mn-lt"/>
                <a:sym typeface="+mn-ea"/>
              </a:rPr>
              <a:t>births.</a:t>
            </a:r>
            <a:endParaRPr lang="en-US" sz="1400">
              <a:latin typeface="Times New Roman" panose="02020603050405020304"/>
              <a:ea typeface="+mn-lt"/>
              <a:cs typeface="+mn-lt"/>
            </a:endParaRPr>
          </a:p>
          <a:p>
            <a:pPr>
              <a:lnSpc>
                <a:spcPct val="120000"/>
              </a:lnSpc>
              <a:buFont typeface="Wingdings" panose="05000000000000000000" pitchFamily="34" charset="0"/>
              <a:buChar char="v"/>
            </a:pPr>
            <a:r>
              <a:rPr lang="en-US" sz="1400">
                <a:latin typeface="Times New Roman" panose="02020603050405020304"/>
                <a:ea typeface="+mn-lt"/>
                <a:cs typeface="+mn-lt"/>
                <a:sym typeface="+mn-ea"/>
              </a:rPr>
              <a:t>.Madhya Pradesh being one of the states with a high </a:t>
            </a:r>
            <a:r>
              <a:rPr lang="en-US" sz="1400" smtClean="0">
                <a:latin typeface="Times New Roman" panose="02020603050405020304"/>
                <a:ea typeface="+mn-lt"/>
                <a:cs typeface="+mn-lt"/>
                <a:sym typeface="+mn-ea"/>
              </a:rPr>
              <a:t>burden. </a:t>
            </a:r>
            <a:r>
              <a:rPr lang="en-US" sz="1400">
                <a:latin typeface="Times New Roman" panose="02020603050405020304"/>
                <a:ea typeface="+mn-lt"/>
                <a:cs typeface="+mn-lt"/>
                <a:sym typeface="+mn-ea"/>
              </a:rPr>
              <a:t>(MMR of 163</a:t>
            </a:r>
            <a:r>
              <a:rPr lang="en-US" sz="1400" smtClean="0">
                <a:latin typeface="Times New Roman" panose="02020603050405020304"/>
                <a:ea typeface="+mn-lt"/>
                <a:cs typeface="+mn-lt"/>
                <a:sym typeface="+mn-ea"/>
              </a:rPr>
              <a:t>).</a:t>
            </a:r>
            <a:r>
              <a:rPr lang="en-GB" sz="1400" baseline="30000">
                <a:sym typeface="+mn-ea"/>
              </a:rPr>
              <a:t> (2</a:t>
            </a:r>
            <a:r>
              <a:rPr lang="en-GB" sz="1400" baseline="30000" smtClean="0">
                <a:sym typeface="+mn-ea"/>
              </a:rPr>
              <a:t>)</a:t>
            </a:r>
            <a:endParaRPr lang="en-US" sz="1400">
              <a:latin typeface="Times New Roman" panose="02020603050405020304"/>
              <a:ea typeface="+mn-lt"/>
              <a:cs typeface="+mn-lt"/>
            </a:endParaRPr>
          </a:p>
          <a:p>
            <a:pPr>
              <a:lnSpc>
                <a:spcPct val="120000"/>
              </a:lnSpc>
              <a:buFont typeface="Wingdings" panose="05000000000000000000" pitchFamily="34" charset="0"/>
              <a:buChar char="v"/>
            </a:pPr>
            <a:r>
              <a:rPr lang="en-US" sz="1400">
                <a:latin typeface="Times New Roman" panose="02020603050405020304"/>
                <a:ea typeface="+mn-lt"/>
                <a:cs typeface="+mn-lt"/>
                <a:sym typeface="+mn-ea"/>
              </a:rPr>
              <a:t> WHO statistics suggests that 25% of maternal deaths are due to PPH. In India, PPH accounts for 38% of maternal deaths</a:t>
            </a:r>
            <a:r>
              <a:rPr lang="en-US" sz="1400" smtClean="0">
                <a:latin typeface="Times New Roman" panose="02020603050405020304"/>
                <a:ea typeface="+mn-lt"/>
                <a:cs typeface="+mn-lt"/>
                <a:sym typeface="+mn-ea"/>
              </a:rPr>
              <a:t>.</a:t>
            </a:r>
            <a:r>
              <a:rPr lang="en-US" sz="1400" baseline="30000">
                <a:sym typeface="+mn-ea"/>
              </a:rPr>
              <a:t> </a:t>
            </a:r>
            <a:endParaRPr lang="en-US" sz="1400">
              <a:latin typeface="Times New Roman" panose="02020603050405020304"/>
              <a:ea typeface="+mn-lt"/>
              <a:cs typeface="+mn-lt"/>
            </a:endParaRPr>
          </a:p>
          <a:p>
            <a:pPr>
              <a:lnSpc>
                <a:spcPct val="120000"/>
              </a:lnSpc>
              <a:buFont typeface="Wingdings" panose="05000000000000000000" pitchFamily="34" charset="0"/>
              <a:buChar char="v"/>
            </a:pPr>
            <a:r>
              <a:rPr lang="en-US" sz="1400" smtClean="0">
                <a:ea typeface="+mn-lt"/>
                <a:cs typeface="+mn-lt"/>
                <a:sym typeface="+mn-ea"/>
              </a:rPr>
              <a:t>According </a:t>
            </a:r>
            <a:r>
              <a:rPr lang="en-US" sz="1400">
                <a:ea typeface="+mn-lt"/>
                <a:cs typeface="+mn-lt"/>
                <a:sym typeface="+mn-ea"/>
              </a:rPr>
              <a:t>to WHO ,Postpartum hemorrhage (PPH) is defined as blood loss of 500 ml or more within 24 hours after birth</a:t>
            </a:r>
            <a:r>
              <a:rPr lang="en-US" sz="1400" smtClean="0">
                <a:ea typeface="+mn-lt"/>
                <a:cs typeface="+mn-lt"/>
                <a:sym typeface="+mn-ea"/>
              </a:rPr>
              <a:t>.</a:t>
            </a:r>
            <a:r>
              <a:rPr lang="en-US" sz="1400" baseline="30000">
                <a:sym typeface="+mn-ea"/>
              </a:rPr>
              <a:t> (3)</a:t>
            </a:r>
            <a:r>
              <a:rPr lang="en-US" sz="1400">
                <a:sym typeface="+mn-ea"/>
              </a:rPr>
              <a:t> </a:t>
            </a:r>
            <a:endParaRPr lang="en-US" sz="1400">
              <a:ea typeface="+mn-lt"/>
              <a:cs typeface="+mn-lt"/>
            </a:endParaRPr>
          </a:p>
          <a:p>
            <a:pPr marL="0" indent="0">
              <a:buNone/>
            </a:pPr>
            <a:endParaRPr lang="zh-CN" altLang="en-US" sz="1400" dirty="0">
              <a:latin typeface="Calibri" panose="020F0502020204030204" pitchFamily="34" charset="0"/>
              <a:ea typeface="Microsoft YaHei Light" panose="020B0502040204020203" pitchFamily="34" charset="-122"/>
            </a:endParaRPr>
          </a:p>
        </p:txBody>
      </p:sp>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08264" y="4572000"/>
            <a:ext cx="3583736" cy="228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Times New Roman" panose="02020603050405020304"/>
                <a:sym typeface="+mn-ea"/>
              </a:rPr>
              <a:t>Introduction</a:t>
            </a:r>
            <a:endParaRPr lang="en-US"/>
          </a:p>
        </p:txBody>
      </p:sp>
      <p:sp>
        <p:nvSpPr>
          <p:cNvPr id="3" name="Text Box 2"/>
          <p:cNvSpPr txBox="1"/>
          <p:nvPr/>
        </p:nvSpPr>
        <p:spPr>
          <a:xfrm>
            <a:off x="198120" y="1604645"/>
            <a:ext cx="11155680" cy="5077460"/>
          </a:xfrm>
          <a:prstGeom prst="rect">
            <a:avLst/>
          </a:prstGeom>
          <a:noFill/>
        </p:spPr>
        <p:txBody>
          <a:bodyPr wrap="square" rtlCol="0">
            <a:spAutoFit/>
          </a:bodyPr>
          <a:p>
            <a:pPr marL="171450" indent="-171450" algn="l">
              <a:buFont typeface="Wingdings" panose="05000000000000000000"/>
              <a:buChar char="v"/>
            </a:pPr>
            <a:endParaRPr lang="en-GB" smtClean="0">
              <a:latin typeface="Times New Roman" panose="02020603050405020304"/>
            </a:endParaRPr>
          </a:p>
          <a:p>
            <a:pPr algn="l"/>
            <a:endParaRPr lang="en-GB">
              <a:latin typeface="Times New Roman" panose="02020603050405020304"/>
            </a:endParaRPr>
          </a:p>
          <a:p>
            <a:pPr marL="171450" indent="-171450" algn="l">
              <a:buFont typeface="Wingdings" panose="05000000000000000000"/>
              <a:buChar char="v"/>
            </a:pPr>
            <a:r>
              <a:rPr lang="en-GB" smtClean="0">
                <a:latin typeface="Times New Roman" panose="02020603050405020304"/>
                <a:sym typeface="+mn-ea"/>
              </a:rPr>
              <a:t> Most </a:t>
            </a:r>
            <a:r>
              <a:rPr lang="en-GB">
                <a:latin typeface="Times New Roman" panose="02020603050405020304"/>
                <a:sym typeface="+mn-ea"/>
              </a:rPr>
              <a:t>effective strategy for management of PPH  is Active Management of Third Stage of Labour (</a:t>
            </a:r>
            <a:r>
              <a:rPr lang="en-GB">
                <a:latin typeface="Times New Roman" panose="02020603050405020304"/>
                <a:cs typeface="Times New Roman" panose="02020603050405020304"/>
                <a:sym typeface="+mn-ea"/>
              </a:rPr>
              <a:t>AMTSL</a:t>
            </a:r>
            <a:r>
              <a:rPr lang="en-GB" smtClean="0">
                <a:latin typeface="Times New Roman" panose="02020603050405020304"/>
                <a:cs typeface="Times New Roman" panose="02020603050405020304"/>
                <a:sym typeface="+mn-ea"/>
              </a:rPr>
              <a:t>).</a:t>
            </a:r>
            <a:endParaRPr lang="en-GB" smtClean="0">
              <a:latin typeface="Times New Roman" panose="02020603050405020304"/>
              <a:cs typeface="Times New Roman" panose="02020603050405020304"/>
            </a:endParaRPr>
          </a:p>
          <a:p>
            <a:pPr algn="l"/>
            <a:endParaRPr lang="en-GB">
              <a:latin typeface="Times New Roman" panose="02020603050405020304"/>
              <a:cs typeface="Times New Roman" panose="02020603050405020304"/>
            </a:endParaRPr>
          </a:p>
          <a:p>
            <a:pPr marL="285750" indent="-285750" algn="l">
              <a:buFont typeface="Wingdings" panose="05000000000000000000" pitchFamily="2" charset="2"/>
              <a:buChar char="v"/>
            </a:pPr>
            <a:r>
              <a:rPr lang="en-US">
                <a:latin typeface="Times New Roman" panose="02020603050405020304"/>
                <a:sym typeface="+mn-ea"/>
              </a:rPr>
              <a:t>AMTSL has three components -</a:t>
            </a:r>
            <a:endParaRPr lang="en-GB">
              <a:latin typeface="Calibri" panose="020F0502020204030204"/>
              <a:cs typeface="Calibri" panose="020F0502020204030204"/>
            </a:endParaRPr>
          </a:p>
          <a:p>
            <a:pPr algn="l"/>
            <a:r>
              <a:rPr lang="en-US">
                <a:latin typeface="Times New Roman" panose="02020603050405020304"/>
                <a:sym typeface="+mn-ea"/>
              </a:rPr>
              <a:t> Administration of uterotonic drug (Injection Oxytocin-10 IU, IM or Tab Misoprostol- 600mcg, oral)</a:t>
            </a:r>
            <a:r>
              <a:rPr lang="en-GB">
                <a:latin typeface="Times New Roman" panose="02020603050405020304"/>
                <a:cs typeface="Times New Roman" panose="02020603050405020304"/>
                <a:sym typeface="+mn-ea"/>
              </a:rPr>
              <a:t>,</a:t>
            </a:r>
            <a:r>
              <a:rPr lang="en-US">
                <a:latin typeface="Times New Roman" panose="02020603050405020304"/>
                <a:sym typeface="+mn-ea"/>
              </a:rPr>
              <a:t> Controlled cord traction </a:t>
            </a:r>
            <a:r>
              <a:rPr lang="en-GB">
                <a:latin typeface="Times New Roman" panose="02020603050405020304"/>
                <a:cs typeface="Times New Roman" panose="02020603050405020304"/>
                <a:sym typeface="+mn-ea"/>
              </a:rPr>
              <a:t>(CCT) and </a:t>
            </a:r>
            <a:r>
              <a:rPr lang="en-US">
                <a:latin typeface="Times New Roman" panose="02020603050405020304"/>
                <a:sym typeface="+mn-ea"/>
              </a:rPr>
              <a:t>Uterine massage</a:t>
            </a:r>
            <a:r>
              <a:rPr lang="en-US" smtClean="0">
                <a:latin typeface="Times New Roman" panose="02020603050405020304"/>
                <a:sym typeface="+mn-ea"/>
              </a:rPr>
              <a:t>.</a:t>
            </a:r>
            <a:r>
              <a:rPr lang="en-GB" baseline="30000">
                <a:sym typeface="+mn-ea"/>
              </a:rPr>
              <a:t> (4</a:t>
            </a:r>
            <a:r>
              <a:rPr lang="en-GB" baseline="30000" smtClean="0">
                <a:sym typeface="+mn-ea"/>
              </a:rPr>
              <a:t>)</a:t>
            </a:r>
            <a:endParaRPr lang="en-GB" baseline="30000" smtClean="0"/>
          </a:p>
          <a:p>
            <a:pPr algn="l"/>
            <a:endParaRPr lang="en-US">
              <a:latin typeface="Times New Roman" panose="02020603050405020304"/>
              <a:ea typeface="+mn-lt"/>
              <a:cs typeface="Times New Roman" panose="02020603050405020304"/>
            </a:endParaRPr>
          </a:p>
          <a:p>
            <a:pPr marL="342900" indent="-342900" algn="l">
              <a:buFont typeface="Wingdings" panose="05000000000000000000"/>
              <a:buChar char="v"/>
            </a:pPr>
            <a:r>
              <a:rPr lang="en-US">
                <a:ea typeface="+mn-lt"/>
                <a:cs typeface="+mn-lt"/>
                <a:sym typeface="+mn-ea"/>
              </a:rPr>
              <a:t>According to WHO prophylactic management by provision of uterotonics provided by the SBA during AMTSL is a lifesaving procedure</a:t>
            </a:r>
            <a:r>
              <a:rPr lang="en-US" smtClean="0">
                <a:ea typeface="+mn-lt"/>
                <a:cs typeface="+mn-lt"/>
                <a:sym typeface="+mn-ea"/>
              </a:rPr>
              <a:t>.</a:t>
            </a:r>
            <a:endParaRPr lang="en-US" smtClean="0">
              <a:ea typeface="+mn-lt"/>
              <a:cs typeface="+mn-lt"/>
            </a:endParaRPr>
          </a:p>
          <a:p>
            <a:pPr algn="l"/>
            <a:endParaRPr lang="en-US">
              <a:ea typeface="+mn-lt"/>
              <a:cs typeface="+mn-lt"/>
            </a:endParaRPr>
          </a:p>
          <a:p>
            <a:pPr marL="342900" indent="-342900" algn="l">
              <a:buFont typeface="Wingdings" panose="05000000000000000000"/>
              <a:buChar char="v"/>
            </a:pPr>
            <a:r>
              <a:rPr lang="en-US">
                <a:ea typeface="+mn-lt"/>
                <a:cs typeface="+mn-lt"/>
                <a:sym typeface="+mn-ea"/>
              </a:rPr>
              <a:t>The issues with usage of Oxytocin are to maintain a proper supply chain</a:t>
            </a:r>
            <a:r>
              <a:rPr lang="en-US" smtClean="0">
                <a:ea typeface="+mn-lt"/>
                <a:cs typeface="+mn-lt"/>
                <a:sym typeface="+mn-ea"/>
              </a:rPr>
              <a:t>.</a:t>
            </a:r>
            <a:r>
              <a:rPr lang="en-GB" baseline="30000">
                <a:sym typeface="+mn-ea"/>
              </a:rPr>
              <a:t> (2</a:t>
            </a:r>
            <a:r>
              <a:rPr lang="en-GB" baseline="30000" smtClean="0">
                <a:sym typeface="+mn-ea"/>
              </a:rPr>
              <a:t>)</a:t>
            </a:r>
            <a:endParaRPr lang="en-GB" baseline="30000" smtClean="0"/>
          </a:p>
          <a:p>
            <a:pPr algn="l"/>
            <a:endParaRPr lang="en-US">
              <a:ea typeface="+mn-lt"/>
              <a:cs typeface="+mn-lt"/>
            </a:endParaRPr>
          </a:p>
          <a:p>
            <a:pPr marL="342900" indent="-342900" algn="l">
              <a:buFont typeface="Wingdings" panose="05000000000000000000"/>
              <a:buChar char="v"/>
            </a:pPr>
            <a:r>
              <a:rPr lang="en-US">
                <a:ea typeface="+mn-lt"/>
                <a:cs typeface="+mn-lt"/>
                <a:sym typeface="+mn-ea"/>
              </a:rPr>
              <a:t>This led to the initiation of the research question which was a joint collaborative project of IPE Global and IIHMR Delhi.</a:t>
            </a:r>
            <a:endParaRPr lang="en-US">
              <a:latin typeface="Calibri" panose="020F0502020204030204"/>
              <a:cs typeface="Calibri" panose="020F0502020204030204"/>
            </a:endParaRPr>
          </a:p>
          <a:p>
            <a:pPr algn="l"/>
            <a:endParaRPr lang="en-US">
              <a:latin typeface="Times New Roman" panose="02020603050405020304"/>
              <a:cs typeface="Times New Roman" panose="02020603050405020304"/>
            </a:endParaRPr>
          </a:p>
          <a:p>
            <a:pPr algn="l"/>
            <a:endParaRPr lang="en-US">
              <a:latin typeface="Times New Roman" panose="02020603050405020304"/>
              <a:cs typeface="Times New Roman" panose="02020603050405020304"/>
            </a:endParaRP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Calibri Light" panose="020F0302020204030204"/>
                <a:sym typeface="+mn-ea"/>
              </a:rPr>
              <a:t>Objectives</a:t>
            </a:r>
            <a:br>
              <a:rPr lang="en-GB" b="1" u="sng">
                <a:latin typeface="Times New Roman" panose="02020603050405020304"/>
                <a:cs typeface="Calibri Light" panose="020F0302020204030204"/>
              </a:rPr>
            </a:br>
            <a:endParaRPr lang="en-US"/>
          </a:p>
        </p:txBody>
      </p:sp>
      <p:sp>
        <p:nvSpPr>
          <p:cNvPr id="3" name="Text Box 2"/>
          <p:cNvSpPr txBox="1"/>
          <p:nvPr/>
        </p:nvSpPr>
        <p:spPr>
          <a:xfrm>
            <a:off x="1113155" y="1788795"/>
            <a:ext cx="7743825" cy="2861310"/>
          </a:xfrm>
          <a:prstGeom prst="rect">
            <a:avLst/>
          </a:prstGeom>
          <a:noFill/>
        </p:spPr>
        <p:txBody>
          <a:bodyPr wrap="none" rtlCol="0">
            <a:spAutoFit/>
          </a:bodyPr>
          <a:p>
            <a:pPr algn="l">
              <a:lnSpc>
                <a:spcPct val="200000"/>
              </a:lnSpc>
              <a:buFont typeface="Wingdings" panose="05000000000000000000"/>
              <a:buChar char="v"/>
            </a:pPr>
            <a:r>
              <a:rPr lang="en-US">
                <a:latin typeface="Times New Roman" panose="02020603050405020304"/>
                <a:ea typeface="+mn-lt"/>
                <a:cs typeface="+mn-lt"/>
                <a:sym typeface="+mn-ea"/>
              </a:rPr>
              <a:t>Assess AMTSL implementation practices in all levels of public health facilities. </a:t>
            </a:r>
            <a:endParaRPr lang="en-US">
              <a:latin typeface="Times New Roman" panose="02020603050405020304"/>
              <a:cs typeface="Calibri" panose="020F0502020204030204"/>
            </a:endParaRPr>
          </a:p>
          <a:p>
            <a:pPr algn="l">
              <a:lnSpc>
                <a:spcPct val="200000"/>
              </a:lnSpc>
              <a:buFont typeface="Wingdings" panose="05000000000000000000"/>
              <a:buChar char="v"/>
            </a:pPr>
            <a:r>
              <a:rPr lang="en-US">
                <a:latin typeface="Times New Roman" panose="02020603050405020304"/>
                <a:ea typeface="+mn-lt"/>
                <a:cs typeface="+mn-lt"/>
                <a:sym typeface="+mn-ea"/>
              </a:rPr>
              <a:t>Assess capacity needs for AMTSL.</a:t>
            </a:r>
            <a:endParaRPr lang="en-GB">
              <a:latin typeface="Times New Roman" panose="02020603050405020304"/>
              <a:cs typeface="Calibri" panose="020F0502020204030204"/>
            </a:endParaRPr>
          </a:p>
          <a:p>
            <a:pPr algn="l">
              <a:lnSpc>
                <a:spcPct val="200000"/>
              </a:lnSpc>
              <a:buFont typeface="Wingdings" panose="05000000000000000000"/>
              <a:buChar char="v"/>
            </a:pPr>
            <a:r>
              <a:rPr lang="en-US">
                <a:latin typeface="Times New Roman" panose="02020603050405020304"/>
                <a:ea typeface="+mn-lt"/>
                <a:cs typeface="+mn-lt"/>
                <a:sym typeface="+mn-ea"/>
              </a:rPr>
              <a:t>Assess availability, storage and supply chain management of key uterotonics.</a:t>
            </a:r>
            <a:endParaRPr lang="en-GB">
              <a:latin typeface="Times New Roman" panose="02020603050405020304"/>
              <a:cs typeface="Calibri" panose="020F0502020204030204"/>
            </a:endParaRPr>
          </a:p>
          <a:p>
            <a:pPr marL="0" indent="0" algn="l">
              <a:lnSpc>
                <a:spcPct val="200000"/>
              </a:lnSpc>
              <a:buNone/>
            </a:pPr>
            <a:endParaRPr lang="en-GB">
              <a:cs typeface="Calibri" panose="020F0502020204030204"/>
            </a:endParaRPr>
          </a:p>
          <a:p>
            <a:pPr>
              <a:lnSpc>
                <a:spcPct val="200000"/>
              </a:lnSpc>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Calibri Light" panose="020F0302020204030204"/>
                <a:sym typeface="+mn-ea"/>
              </a:rPr>
              <a:t>Methodology</a:t>
            </a:r>
            <a:br>
              <a:rPr lang="en-GB" b="1" u="sng">
                <a:latin typeface="Times New Roman" panose="02020603050405020304"/>
                <a:cs typeface="Times New Roman" panose="02020603050405020304"/>
              </a:rPr>
            </a:br>
            <a:endParaRPr lang="en-US"/>
          </a:p>
        </p:txBody>
      </p:sp>
      <p:sp>
        <p:nvSpPr>
          <p:cNvPr id="3" name="Text Box 2"/>
          <p:cNvSpPr txBox="1"/>
          <p:nvPr/>
        </p:nvSpPr>
        <p:spPr>
          <a:xfrm>
            <a:off x="961708" y="2089785"/>
            <a:ext cx="9460865" cy="4246245"/>
          </a:xfrm>
          <a:prstGeom prst="rect">
            <a:avLst/>
          </a:prstGeom>
          <a:noFill/>
        </p:spPr>
        <p:txBody>
          <a:bodyPr wrap="none" rtlCol="0">
            <a:spAutoFit/>
          </a:bodyPr>
          <a:p>
            <a:pPr algn="just">
              <a:buFont typeface="Wingdings" panose="05000000000000000000" pitchFamily="2" charset="2"/>
              <a:buChar char="v"/>
            </a:pPr>
            <a:r>
              <a:rPr lang="en-US" b="1">
                <a:latin typeface="Times New Roman" panose="02020603050405020304"/>
                <a:ea typeface="+mn-lt"/>
                <a:cs typeface="+mn-lt"/>
                <a:sym typeface="+mn-ea"/>
              </a:rPr>
              <a:t>Study design:</a:t>
            </a:r>
            <a:r>
              <a:rPr lang="en-GB">
                <a:latin typeface="Times New Roman" panose="02020603050405020304"/>
                <a:ea typeface="+mn-lt"/>
                <a:cs typeface="+mn-lt"/>
                <a:sym typeface="+mn-ea"/>
              </a:rPr>
              <a:t> </a:t>
            </a:r>
            <a:r>
              <a:rPr lang="en-US">
                <a:latin typeface="Times New Roman" panose="02020603050405020304"/>
                <a:ea typeface="+mn-lt"/>
                <a:cs typeface="+mn-lt"/>
                <a:sym typeface="+mn-ea"/>
              </a:rPr>
              <a:t>Quantitative Cross- Sectional study</a:t>
            </a:r>
            <a:r>
              <a:rPr lang="en-GB">
                <a:latin typeface="Times New Roman" panose="02020603050405020304"/>
                <a:ea typeface="+mn-lt"/>
                <a:cs typeface="+mn-lt"/>
                <a:sym typeface="+mn-ea"/>
              </a:rPr>
              <a:t> </a:t>
            </a:r>
            <a:r>
              <a:rPr lang="en-GB" smtClean="0">
                <a:latin typeface="Times New Roman" panose="02020603050405020304"/>
                <a:ea typeface="+mn-lt"/>
                <a:cs typeface="+mn-lt"/>
                <a:sym typeface="+mn-ea"/>
              </a:rPr>
              <a:t>.</a:t>
            </a:r>
            <a:endParaRPr lang="en-GB" smtClean="0">
              <a:latin typeface="Times New Roman" panose="02020603050405020304"/>
              <a:ea typeface="+mn-lt"/>
              <a:cs typeface="+mn-lt"/>
            </a:endParaRPr>
          </a:p>
          <a:p>
            <a:pPr marL="0" indent="0" algn="just">
              <a:buNone/>
            </a:pPr>
            <a:endParaRPr lang="en-US">
              <a:latin typeface="Times New Roman" panose="02020603050405020304"/>
              <a:ea typeface="+mn-lt"/>
              <a:cs typeface="+mn-lt"/>
            </a:endParaRPr>
          </a:p>
          <a:p>
            <a:pPr algn="just">
              <a:buFont typeface="Wingdings" panose="05000000000000000000" pitchFamily="2" charset="2"/>
              <a:buChar char="v"/>
            </a:pPr>
            <a:r>
              <a:rPr lang="en-US" b="1">
                <a:latin typeface="Times New Roman" panose="02020603050405020304"/>
                <a:ea typeface="+mn-lt"/>
                <a:cs typeface="+mn-lt"/>
                <a:sym typeface="+mn-ea"/>
              </a:rPr>
              <a:t>Study Setting: </a:t>
            </a:r>
            <a:r>
              <a:rPr lang="en-US">
                <a:latin typeface="Times New Roman" panose="02020603050405020304"/>
                <a:ea typeface="+mn-lt"/>
                <a:cs typeface="+mn-lt"/>
                <a:sym typeface="+mn-ea"/>
              </a:rPr>
              <a:t>The analysis was done in 15 delivery points of Dewas District of Madhya Pradesh. </a:t>
            </a:r>
            <a:endParaRPr lang="en-US" smtClean="0">
              <a:latin typeface="Times New Roman" panose="02020603050405020304"/>
              <a:ea typeface="+mn-lt"/>
              <a:cs typeface="+mn-lt"/>
            </a:endParaRPr>
          </a:p>
          <a:p>
            <a:pPr marL="0" indent="0" algn="just">
              <a:buNone/>
            </a:pPr>
            <a:endParaRPr lang="en-US">
              <a:latin typeface="Times New Roman" panose="02020603050405020304"/>
              <a:ea typeface="+mn-lt"/>
              <a:cs typeface="+mn-lt"/>
            </a:endParaRPr>
          </a:p>
          <a:p>
            <a:pPr algn="just">
              <a:buFont typeface="Wingdings" panose="05000000000000000000" pitchFamily="34" charset="0"/>
              <a:buChar char="v"/>
            </a:pPr>
            <a:r>
              <a:rPr lang="en-US" b="1">
                <a:latin typeface="Times New Roman" panose="02020603050405020304"/>
                <a:ea typeface="+mn-lt"/>
                <a:cs typeface="+mn-lt"/>
                <a:sym typeface="+mn-ea"/>
              </a:rPr>
              <a:t>Study participants:</a:t>
            </a:r>
            <a:endParaRPr lang="en-US">
              <a:latin typeface="Times New Roman" panose="02020603050405020304"/>
              <a:cs typeface="Calibri" panose="020F0502020204030204"/>
            </a:endParaRPr>
          </a:p>
          <a:p>
            <a:pPr algn="just"/>
            <a:r>
              <a:rPr lang="en-US">
                <a:latin typeface="Times New Roman" panose="02020603050405020304"/>
                <a:ea typeface="+mn-lt"/>
                <a:cs typeface="+mn-lt"/>
                <a:sym typeface="+mn-ea"/>
              </a:rPr>
              <a:t>Service providers at delivery points: specialists, Medical Officers (MO), staff nurses.</a:t>
            </a:r>
            <a:endParaRPr lang="en-US">
              <a:latin typeface="Times New Roman" panose="02020603050405020304"/>
              <a:cs typeface="Calibri" panose="020F0502020204030204"/>
            </a:endParaRPr>
          </a:p>
          <a:p>
            <a:pPr algn="just"/>
            <a:r>
              <a:rPr lang="en-US">
                <a:latin typeface="Times New Roman" panose="02020603050405020304"/>
                <a:ea typeface="+mn-lt"/>
                <a:cs typeface="+mn-lt"/>
                <a:sym typeface="+mn-ea"/>
              </a:rPr>
              <a:t>Store in-charge in district, block and delivery point facilities.</a:t>
            </a:r>
            <a:endParaRPr lang="en-US">
              <a:latin typeface="Times New Roman" panose="02020603050405020304"/>
              <a:cs typeface="Calibri" panose="020F0502020204030204"/>
            </a:endParaRPr>
          </a:p>
          <a:p>
            <a:pPr algn="just"/>
            <a:r>
              <a:rPr lang="en-US">
                <a:latin typeface="Times New Roman" panose="02020603050405020304"/>
                <a:ea typeface="+mn-lt"/>
                <a:cs typeface="+mn-lt"/>
                <a:sym typeface="+mn-ea"/>
              </a:rPr>
              <a:t>Women (mothers) during immediate post-partum period at Post Natal Care (PNC) wards</a:t>
            </a:r>
            <a:r>
              <a:rPr lang="en-US" smtClean="0">
                <a:latin typeface="Times New Roman" panose="02020603050405020304"/>
                <a:ea typeface="+mn-lt"/>
                <a:cs typeface="+mn-lt"/>
                <a:sym typeface="+mn-ea"/>
              </a:rPr>
              <a:t>.</a:t>
            </a:r>
            <a:endParaRPr lang="en-US" smtClean="0">
              <a:latin typeface="Times New Roman" panose="02020603050405020304"/>
              <a:ea typeface="+mn-lt"/>
              <a:cs typeface="+mn-lt"/>
            </a:endParaRPr>
          </a:p>
          <a:p>
            <a:pPr algn="just"/>
            <a:endParaRPr lang="en-US">
              <a:latin typeface="Times New Roman" panose="02020603050405020304"/>
              <a:cs typeface="Calibri" panose="020F0502020204030204"/>
            </a:endParaRPr>
          </a:p>
          <a:p>
            <a:pPr marL="342900" indent="-342900" algn="just">
              <a:buFont typeface="Wingdings" panose="05000000000000000000" pitchFamily="34" charset="0"/>
              <a:buChar char="v"/>
            </a:pPr>
            <a:r>
              <a:rPr lang="en-US" b="1">
                <a:latin typeface="Times New Roman" panose="02020603050405020304"/>
                <a:ea typeface="+mn-lt"/>
                <a:cs typeface="+mn-lt"/>
                <a:sym typeface="+mn-ea"/>
              </a:rPr>
              <a:t>Inclusion Criteria:</a:t>
            </a:r>
            <a:r>
              <a:rPr lang="en-US">
                <a:latin typeface="Times New Roman" panose="02020603050405020304"/>
                <a:ea typeface="+mn-lt"/>
                <a:cs typeface="+mn-lt"/>
                <a:sym typeface="+mn-ea"/>
              </a:rPr>
              <a:t> </a:t>
            </a:r>
            <a:endParaRPr lang="en-US">
              <a:latin typeface="Times New Roman" panose="02020603050405020304"/>
              <a:ea typeface="+mn-lt"/>
              <a:cs typeface="+mn-lt"/>
            </a:endParaRPr>
          </a:p>
          <a:p>
            <a:pPr marL="342900" indent="-342900" algn="just"/>
            <a:r>
              <a:rPr lang="en-US">
                <a:latin typeface="Times New Roman" panose="02020603050405020304"/>
                <a:ea typeface="+mn-lt"/>
                <a:cs typeface="+mn-lt"/>
                <a:sym typeface="+mn-ea"/>
              </a:rPr>
              <a:t>Service Providers-Those who were in job </a:t>
            </a:r>
            <a:r>
              <a:rPr lang="en-US" smtClean="0">
                <a:latin typeface="Times New Roman" panose="02020603050405020304"/>
                <a:ea typeface="+mn-lt"/>
                <a:cs typeface="+mn-lt"/>
                <a:sym typeface="+mn-ea"/>
              </a:rPr>
              <a:t>for atleast 1 month.</a:t>
            </a:r>
            <a:endParaRPr lang="en-US">
              <a:latin typeface="Times New Roman" panose="02020603050405020304"/>
              <a:cs typeface="Calibri" panose="020F0502020204030204"/>
            </a:endParaRPr>
          </a:p>
          <a:p>
            <a:pPr marL="342900" indent="-342900" algn="just"/>
            <a:r>
              <a:rPr lang="en-US">
                <a:latin typeface="Times New Roman" panose="02020603050405020304"/>
                <a:ea typeface="+mn-lt"/>
                <a:cs typeface="+mn-lt"/>
                <a:sym typeface="+mn-ea"/>
              </a:rPr>
              <a:t>Post- partum Mothers </a:t>
            </a:r>
            <a:r>
              <a:rPr lang="en-US" smtClean="0">
                <a:latin typeface="Times New Roman" panose="02020603050405020304"/>
                <a:ea typeface="+mn-lt"/>
                <a:cs typeface="+mn-lt"/>
                <a:sym typeface="+mn-ea"/>
              </a:rPr>
              <a:t>– post partum females who were in stable condition.</a:t>
            </a:r>
            <a:endParaRPr lang="en-US">
              <a:latin typeface="Times New Roman" panose="02020603050405020304"/>
              <a:cs typeface="Calibri" panose="020F0502020204030204"/>
            </a:endParaRPr>
          </a:p>
          <a:p>
            <a:pPr marL="342900" indent="-342900" algn="just">
              <a:buFont typeface="Wingdings" panose="05000000000000000000" pitchFamily="34" charset="0"/>
              <a:buChar char="v"/>
            </a:pPr>
            <a:endParaRPr lang="en-US">
              <a:latin typeface="Times New Roman" panose="02020603050405020304"/>
              <a:cs typeface="Calibri" panose="020F0502020204030204"/>
            </a:endParaRPr>
          </a:p>
          <a:p>
            <a:pPr marL="342900" indent="-342900" algn="just">
              <a:buFont typeface="Wingdings" panose="05000000000000000000" pitchFamily="34" charset="0"/>
              <a:buChar char="v"/>
            </a:pPr>
            <a:endParaRPr lang="en-US">
              <a:latin typeface="Calibri" panose="020F0502020204030204"/>
              <a:cs typeface="Calibri" panose="020F0502020204030204"/>
            </a:endParaRP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1000760" y="1691005"/>
            <a:ext cx="9353550" cy="4523105"/>
          </a:xfrm>
          <a:prstGeom prst="rect">
            <a:avLst/>
          </a:prstGeom>
          <a:noFill/>
        </p:spPr>
        <p:txBody>
          <a:bodyPr wrap="none" rtlCol="0">
            <a:spAutoFit/>
          </a:bodyPr>
          <a:p>
            <a:pPr marL="342900" indent="-342900" algn="just">
              <a:buFont typeface="Wingdings" panose="05000000000000000000" pitchFamily="2" charset="2"/>
              <a:buChar char="v"/>
            </a:pPr>
            <a:r>
              <a:rPr lang="en-US" b="1" smtClean="0">
                <a:latin typeface="Times New Roman" panose="02020603050405020304"/>
                <a:ea typeface="+mn-lt"/>
                <a:cs typeface="Times New Roman" panose="02020603050405020304"/>
                <a:sym typeface="+mn-ea"/>
              </a:rPr>
              <a:t>Sample size</a:t>
            </a:r>
            <a:r>
              <a:rPr lang="en-GB" smtClean="0">
                <a:latin typeface="Times New Roman" panose="02020603050405020304"/>
                <a:ea typeface="+mn-lt"/>
                <a:cs typeface="Times New Roman" panose="02020603050405020304"/>
                <a:sym typeface="+mn-ea"/>
              </a:rPr>
              <a:t> : </a:t>
            </a:r>
            <a:r>
              <a:rPr lang="en-US" smtClean="0">
                <a:latin typeface="Times New Roman" panose="02020603050405020304"/>
                <a:ea typeface="+mn-lt"/>
                <a:cs typeface="Times New Roman" panose="02020603050405020304"/>
                <a:sym typeface="+mn-ea"/>
              </a:rPr>
              <a:t>n = Z2pq/ d2 </a:t>
            </a:r>
            <a:r>
              <a:rPr lang="en-GB" smtClean="0">
                <a:latin typeface="Times New Roman" panose="02020603050405020304"/>
                <a:ea typeface="+mn-lt"/>
                <a:cs typeface="Times New Roman" panose="02020603050405020304"/>
                <a:sym typeface="+mn-ea"/>
              </a:rPr>
              <a:t> </a:t>
            </a:r>
            <a:endParaRPr lang="en-US" smtClean="0">
              <a:latin typeface="Times New Roman" panose="02020603050405020304"/>
              <a:ea typeface="+mn-lt"/>
              <a:cs typeface="+mn-lt"/>
            </a:endParaRPr>
          </a:p>
          <a:p>
            <a:pPr algn="just"/>
            <a:r>
              <a:rPr lang="en-US" smtClean="0">
                <a:latin typeface="Times New Roman" panose="02020603050405020304"/>
                <a:ea typeface="+mn-lt"/>
                <a:cs typeface="+mn-lt"/>
                <a:sym typeface="+mn-ea"/>
              </a:rPr>
              <a:t>•n = 4 * 92 * 8/ 5 * 5 = 113</a:t>
            </a:r>
            <a:r>
              <a:rPr lang="en-GB" smtClean="0">
                <a:latin typeface="Times New Roman" panose="02020603050405020304"/>
                <a:ea typeface="+mn-lt"/>
                <a:cs typeface="+mn-lt"/>
                <a:sym typeface="+mn-ea"/>
              </a:rPr>
              <a:t> </a:t>
            </a:r>
            <a:endParaRPr lang="en-GB" smtClean="0">
              <a:latin typeface="Times New Roman" panose="02020603050405020304"/>
              <a:ea typeface="+mn-lt"/>
              <a:cs typeface="+mn-lt"/>
            </a:endParaRPr>
          </a:p>
          <a:p>
            <a:pPr algn="just"/>
            <a:r>
              <a:rPr lang="en-US" smtClean="0">
                <a:latin typeface="Times New Roman" panose="02020603050405020304"/>
                <a:ea typeface="+mn-lt"/>
                <a:cs typeface="+mn-lt"/>
                <a:sym typeface="+mn-ea"/>
              </a:rPr>
              <a:t> sample size for post-partum females = 113 </a:t>
            </a:r>
            <a:r>
              <a:rPr lang="en-GB" smtClean="0">
                <a:latin typeface="Times New Roman" panose="02020603050405020304"/>
                <a:ea typeface="+mn-lt"/>
                <a:cs typeface="+mn-lt"/>
                <a:sym typeface="+mn-ea"/>
              </a:rPr>
              <a:t> </a:t>
            </a:r>
            <a:endParaRPr lang="en-US" smtClean="0">
              <a:latin typeface="Times New Roman" panose="02020603050405020304"/>
              <a:cs typeface="Calibri" panose="020F0502020204030204"/>
            </a:endParaRPr>
          </a:p>
          <a:p>
            <a:pPr algn="just"/>
            <a:endParaRPr lang="en-GB">
              <a:latin typeface="Times New Roman" panose="02020603050405020304"/>
              <a:ea typeface="+mn-lt"/>
              <a:cs typeface="+mn-lt"/>
            </a:endParaRPr>
          </a:p>
          <a:p>
            <a:pPr marL="342900" indent="-342900" algn="just">
              <a:buFont typeface="Wingdings" panose="05000000000000000000"/>
              <a:buChar char="v"/>
            </a:pPr>
            <a:r>
              <a:rPr lang="en-US" b="1">
                <a:latin typeface="Times New Roman" panose="02020603050405020304"/>
                <a:ea typeface="+mn-lt"/>
                <a:cs typeface="+mn-lt"/>
                <a:sym typeface="+mn-ea"/>
              </a:rPr>
              <a:t>Sampling: </a:t>
            </a:r>
            <a:r>
              <a:rPr lang="en-US">
                <a:latin typeface="Times New Roman" panose="02020603050405020304"/>
                <a:ea typeface="+mn-lt"/>
                <a:cs typeface="+mn-lt"/>
                <a:sym typeface="+mn-ea"/>
              </a:rPr>
              <a:t>Convenient Sampling </a:t>
            </a:r>
            <a:r>
              <a:rPr lang="en-US" smtClean="0">
                <a:latin typeface="Times New Roman" panose="02020603050405020304"/>
                <a:ea typeface="+mn-lt"/>
                <a:cs typeface="+mn-lt"/>
                <a:sym typeface="+mn-ea"/>
              </a:rPr>
              <a:t>.</a:t>
            </a:r>
            <a:endParaRPr lang="en-US" smtClean="0">
              <a:latin typeface="Times New Roman" panose="02020603050405020304"/>
              <a:ea typeface="+mn-lt"/>
              <a:cs typeface="+mn-lt"/>
            </a:endParaRPr>
          </a:p>
          <a:p>
            <a:pPr algn="just"/>
            <a:r>
              <a:rPr lang="en-US" smtClean="0">
                <a:latin typeface="Times New Roman" panose="02020603050405020304"/>
                <a:ea typeface="+mn-lt"/>
                <a:cs typeface="+mn-lt"/>
                <a:sym typeface="+mn-ea"/>
              </a:rPr>
              <a:t>The </a:t>
            </a:r>
            <a:r>
              <a:rPr lang="en-US">
                <a:latin typeface="Times New Roman" panose="02020603050405020304"/>
                <a:ea typeface="+mn-lt"/>
                <a:cs typeface="+mn-lt"/>
                <a:sym typeface="+mn-ea"/>
              </a:rPr>
              <a:t>criteria for selection of delivery points were: </a:t>
            </a:r>
            <a:endParaRPr lang="en-US">
              <a:latin typeface="Times New Roman" panose="02020603050405020304"/>
              <a:cs typeface="Calibri" panose="020F0502020204030204"/>
            </a:endParaRPr>
          </a:p>
          <a:p>
            <a:pPr marL="457200" indent="-457200" algn="just">
              <a:buAutoNum type="arabicPeriod"/>
            </a:pPr>
            <a:r>
              <a:rPr lang="en-US" smtClean="0">
                <a:latin typeface="Times New Roman" panose="02020603050405020304"/>
                <a:ea typeface="+mn-lt"/>
                <a:cs typeface="+mn-lt"/>
                <a:sym typeface="+mn-ea"/>
              </a:rPr>
              <a:t>Facility </a:t>
            </a:r>
            <a:r>
              <a:rPr lang="en-US">
                <a:latin typeface="Times New Roman" panose="02020603050405020304"/>
                <a:ea typeface="+mn-lt"/>
                <a:cs typeface="+mn-lt"/>
                <a:sym typeface="+mn-ea"/>
              </a:rPr>
              <a:t>has a minimum caseload of deliveries </a:t>
            </a:r>
            <a:r>
              <a:rPr lang="en-US" smtClean="0">
                <a:latin typeface="Times New Roman" panose="02020603050405020304"/>
                <a:ea typeface="+mn-lt"/>
                <a:cs typeface="+mn-lt"/>
                <a:sym typeface="+mn-ea"/>
              </a:rPr>
              <a:t>per month</a:t>
            </a:r>
            <a:endParaRPr lang="en-US" smtClean="0">
              <a:latin typeface="Times New Roman" panose="02020603050405020304"/>
              <a:ea typeface="+mn-lt"/>
              <a:cs typeface="+mn-lt"/>
            </a:endParaRPr>
          </a:p>
          <a:p>
            <a:pPr marL="342900" indent="-342900" algn="just">
              <a:buFont typeface="Arial" panose="020B0604020202020204" pitchFamily="34" charset="0"/>
              <a:buChar char="•"/>
            </a:pPr>
            <a:r>
              <a:rPr lang="en-US" smtClean="0">
                <a:latin typeface="Times New Roman" panose="02020603050405020304"/>
                <a:ea typeface="+mn-lt"/>
                <a:cs typeface="+mn-lt"/>
                <a:sym typeface="+mn-ea"/>
              </a:rPr>
              <a:t>SHC</a:t>
            </a:r>
            <a:r>
              <a:rPr lang="en-US">
                <a:latin typeface="Times New Roman" panose="02020603050405020304"/>
                <a:ea typeface="+mn-lt"/>
                <a:cs typeface="+mn-lt"/>
                <a:sym typeface="+mn-ea"/>
              </a:rPr>
              <a:t>/ HWC: 2 or </a:t>
            </a:r>
            <a:r>
              <a:rPr lang="en-US" smtClean="0">
                <a:latin typeface="Times New Roman" panose="02020603050405020304"/>
                <a:ea typeface="+mn-lt"/>
                <a:cs typeface="+mn-lt"/>
                <a:sym typeface="+mn-ea"/>
              </a:rPr>
              <a:t>more</a:t>
            </a:r>
            <a:endParaRPr lang="en-US">
              <a:latin typeface="Times New Roman" panose="02020603050405020304"/>
              <a:cs typeface="Calibri" panose="020F0502020204030204"/>
            </a:endParaRPr>
          </a:p>
          <a:p>
            <a:pPr marL="342900" indent="-342900" algn="just">
              <a:buFont typeface="Arial" panose="020B0604020202020204" pitchFamily="34" charset="0"/>
              <a:buChar char="•"/>
            </a:pPr>
            <a:r>
              <a:rPr lang="en-US">
                <a:latin typeface="Times New Roman" panose="02020603050405020304"/>
                <a:ea typeface="+mn-lt"/>
                <a:cs typeface="+mn-lt"/>
                <a:sym typeface="+mn-ea"/>
              </a:rPr>
              <a:t>PHC: 25 or more </a:t>
            </a:r>
            <a:endParaRPr lang="en-US" smtClean="0">
              <a:latin typeface="Times New Roman" panose="02020603050405020304"/>
              <a:ea typeface="+mn-lt"/>
              <a:cs typeface="+mn-lt"/>
            </a:endParaRPr>
          </a:p>
          <a:p>
            <a:pPr marL="342900" indent="-342900" algn="just">
              <a:buFont typeface="Arial" panose="020B0604020202020204" pitchFamily="34" charset="0"/>
              <a:buChar char="•"/>
            </a:pPr>
            <a:r>
              <a:rPr lang="en-US" smtClean="0">
                <a:latin typeface="Times New Roman" panose="02020603050405020304"/>
                <a:ea typeface="+mn-lt"/>
                <a:cs typeface="+mn-lt"/>
                <a:sym typeface="+mn-ea"/>
              </a:rPr>
              <a:t>Non-FRU </a:t>
            </a:r>
            <a:r>
              <a:rPr lang="en-US">
                <a:latin typeface="Times New Roman" panose="02020603050405020304"/>
                <a:ea typeface="+mn-lt"/>
                <a:cs typeface="+mn-lt"/>
                <a:sym typeface="+mn-ea"/>
              </a:rPr>
              <a:t>CHC: 75 </a:t>
            </a:r>
            <a:r>
              <a:rPr lang="en-US" smtClean="0">
                <a:latin typeface="Times New Roman" panose="02020603050405020304"/>
                <a:ea typeface="+mn-lt"/>
                <a:cs typeface="+mn-lt"/>
                <a:sym typeface="+mn-ea"/>
              </a:rPr>
              <a:t>or more</a:t>
            </a:r>
            <a:endParaRPr lang="en-US" smtClean="0">
              <a:latin typeface="Times New Roman" panose="02020603050405020304"/>
              <a:ea typeface="+mn-lt"/>
              <a:cs typeface="+mn-lt"/>
            </a:endParaRPr>
          </a:p>
          <a:p>
            <a:pPr algn="just"/>
            <a:r>
              <a:rPr lang="en-US" smtClean="0">
                <a:latin typeface="Times New Roman" panose="02020603050405020304"/>
                <a:ea typeface="+mn-lt"/>
                <a:cs typeface="+mn-lt"/>
                <a:sym typeface="+mn-ea"/>
              </a:rPr>
              <a:t>2</a:t>
            </a:r>
            <a:r>
              <a:rPr lang="en-US">
                <a:latin typeface="Times New Roman" panose="02020603050405020304"/>
                <a:ea typeface="+mn-lt"/>
                <a:cs typeface="+mn-lt"/>
                <a:sym typeface="+mn-ea"/>
              </a:rPr>
              <a:t>. Availability of Comprehensive services </a:t>
            </a:r>
            <a:endParaRPr lang="en-US">
              <a:latin typeface="Times New Roman" panose="02020603050405020304"/>
              <a:cs typeface="Calibri" panose="020F0502020204030204"/>
            </a:endParaRPr>
          </a:p>
          <a:p>
            <a:pPr marL="285750" indent="-285750" algn="just">
              <a:buFont typeface="Arial" panose="020B0604020202020204"/>
              <a:buChar char="•"/>
            </a:pPr>
            <a:r>
              <a:rPr lang="en-US">
                <a:latin typeface="Times New Roman" panose="02020603050405020304"/>
                <a:ea typeface="+mn-lt"/>
                <a:cs typeface="+mn-lt"/>
                <a:sym typeface="+mn-ea"/>
              </a:rPr>
              <a:t>FRU CHC/ </a:t>
            </a:r>
            <a:r>
              <a:rPr lang="en-US" smtClean="0">
                <a:latin typeface="Times New Roman" panose="02020603050405020304"/>
                <a:ea typeface="+mn-lt"/>
                <a:cs typeface="+mn-lt"/>
                <a:sym typeface="+mn-ea"/>
              </a:rPr>
              <a:t>SDH</a:t>
            </a:r>
            <a:endParaRPr lang="en-US">
              <a:latin typeface="Times New Roman" panose="02020603050405020304"/>
              <a:cs typeface="Calibri" panose="020F0502020204030204"/>
            </a:endParaRPr>
          </a:p>
          <a:p>
            <a:pPr marL="285750" indent="-285750" algn="just">
              <a:buFont typeface="Arial" panose="020B0604020202020204"/>
              <a:buChar char="•"/>
            </a:pPr>
            <a:r>
              <a:rPr lang="en-US">
                <a:latin typeface="Times New Roman" panose="02020603050405020304"/>
                <a:ea typeface="+mn-lt"/>
                <a:cs typeface="+mn-lt"/>
                <a:sym typeface="+mn-ea"/>
              </a:rPr>
              <a:t>District </a:t>
            </a:r>
            <a:r>
              <a:rPr lang="en-US" smtClean="0">
                <a:latin typeface="Times New Roman" panose="02020603050405020304"/>
                <a:ea typeface="+mn-lt"/>
                <a:cs typeface="+mn-lt"/>
                <a:sym typeface="+mn-ea"/>
              </a:rPr>
              <a:t>Hospital</a:t>
            </a:r>
            <a:endParaRPr lang="en-US" smtClean="0">
              <a:latin typeface="Times New Roman" panose="02020603050405020304"/>
              <a:ea typeface="+mn-lt"/>
              <a:cs typeface="+mn-lt"/>
            </a:endParaRPr>
          </a:p>
          <a:p>
            <a:pPr algn="just"/>
            <a:endParaRPr lang="en-US">
              <a:latin typeface="Times New Roman" panose="02020603050405020304"/>
              <a:cs typeface="Calibri" panose="020F0502020204030204"/>
            </a:endParaRPr>
          </a:p>
          <a:p>
            <a:pPr algn="just"/>
            <a:r>
              <a:rPr lang="en-US">
                <a:latin typeface="Times New Roman" panose="02020603050405020304"/>
                <a:ea typeface="+mn-lt"/>
                <a:cs typeface="+mn-lt"/>
                <a:sym typeface="+mn-ea"/>
              </a:rPr>
              <a:t>• Out of 31 delivery points, 15 facilities fitting into the selection criteria were selected for the study. </a:t>
            </a:r>
            <a:endParaRPr lang="en-US">
              <a:latin typeface="Times New Roman" panose="02020603050405020304"/>
              <a:cs typeface="Calibri" panose="020F0502020204030204"/>
            </a:endParaRPr>
          </a:p>
          <a:p>
            <a:pPr algn="just"/>
            <a:endParaRPr lang="en-US"/>
          </a:p>
        </p:txBody>
      </p:sp>
      <p:sp>
        <p:nvSpPr>
          <p:cNvPr id="4" name="Title 3"/>
          <p:cNvSpPr>
            <a:spLocks noGrp="1"/>
          </p:cNvSpPr>
          <p:nvPr>
            <p:ph type="title"/>
          </p:nvPr>
        </p:nvSpPr>
        <p:spPr/>
        <p:txBody>
          <a:bodyPr/>
          <a:p>
            <a:r>
              <a:rPr lang="en-GB" b="1" u="sng">
                <a:latin typeface="Times New Roman" panose="02020603050405020304"/>
                <a:cs typeface="Calibri Light" panose="020F0302020204030204"/>
                <a:sym typeface="+mn-ea"/>
              </a:rPr>
              <a:t>Methodology</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Calibri Light" panose="020F0302020204030204"/>
                <a:sym typeface="+mn-ea"/>
              </a:rPr>
              <a:t>Methodology</a:t>
            </a:r>
            <a:endParaRPr lang="en-US"/>
          </a:p>
        </p:txBody>
      </p:sp>
      <p:sp>
        <p:nvSpPr>
          <p:cNvPr id="3" name="Text Box 2"/>
          <p:cNvSpPr txBox="1"/>
          <p:nvPr/>
        </p:nvSpPr>
        <p:spPr>
          <a:xfrm>
            <a:off x="311785" y="1848485"/>
            <a:ext cx="11569065" cy="4523105"/>
          </a:xfrm>
          <a:prstGeom prst="rect">
            <a:avLst/>
          </a:prstGeom>
          <a:noFill/>
        </p:spPr>
        <p:txBody>
          <a:bodyPr wrap="square" rtlCol="0">
            <a:spAutoFit/>
          </a:bodyPr>
          <a:p>
            <a:pPr marL="342900" indent="-342900" algn="just">
              <a:buFont typeface="Wingdings" panose="05000000000000000000"/>
              <a:buChar char="v"/>
            </a:pPr>
            <a:endParaRPr lang="en-US" b="1" smtClean="0">
              <a:latin typeface="Times New Roman" panose="02020603050405020304"/>
              <a:ea typeface="+mn-lt"/>
              <a:cs typeface="+mn-lt"/>
            </a:endParaRPr>
          </a:p>
          <a:p>
            <a:pPr marL="342900" indent="-342900" algn="just">
              <a:buFont typeface="Wingdings" panose="05000000000000000000"/>
              <a:buChar char="v"/>
            </a:pPr>
            <a:r>
              <a:rPr lang="en-US" b="1" smtClean="0">
                <a:latin typeface="Times New Roman" panose="02020603050405020304"/>
                <a:ea typeface="+mn-lt"/>
                <a:cs typeface="+mn-lt"/>
                <a:sym typeface="+mn-ea"/>
              </a:rPr>
              <a:t>Study </a:t>
            </a:r>
            <a:r>
              <a:rPr lang="en-US" b="1">
                <a:latin typeface="Times New Roman" panose="02020603050405020304"/>
                <a:ea typeface="+mn-lt"/>
                <a:cs typeface="+mn-lt"/>
                <a:sym typeface="+mn-ea"/>
              </a:rPr>
              <a:t>Variables:</a:t>
            </a:r>
            <a:endParaRPr lang="en-US" b="1">
              <a:latin typeface="Times New Roman" panose="02020603050405020304"/>
              <a:cs typeface="Calibri" panose="020F0502020204030204"/>
            </a:endParaRPr>
          </a:p>
          <a:p>
            <a:pPr algn="just"/>
            <a:r>
              <a:rPr lang="en-US" b="1" smtClean="0">
                <a:latin typeface="Times New Roman" panose="02020603050405020304"/>
                <a:cs typeface="Arial" panose="020B0604020202020204"/>
                <a:sym typeface="+mn-ea"/>
              </a:rPr>
              <a:t>Outcome </a:t>
            </a:r>
            <a:r>
              <a:rPr lang="en-US" b="1">
                <a:latin typeface="Times New Roman" panose="02020603050405020304"/>
                <a:cs typeface="Arial" panose="020B0604020202020204"/>
                <a:sym typeface="+mn-ea"/>
              </a:rPr>
              <a:t>variables – </a:t>
            </a:r>
            <a:r>
              <a:rPr lang="en-US">
                <a:latin typeface="Times New Roman" panose="02020603050405020304"/>
                <a:cs typeface="Arial" panose="020B0604020202020204"/>
                <a:sym typeface="+mn-ea"/>
              </a:rPr>
              <a:t>An understanding was developed on knowledge and practices of providers on: ​</a:t>
            </a:r>
            <a:endParaRPr lang="en-US">
              <a:cs typeface="Calibri" panose="020F0502020204030204"/>
            </a:endParaRPr>
          </a:p>
          <a:p>
            <a:pPr algn="just">
              <a:buChar char="•"/>
            </a:pPr>
            <a:r>
              <a:rPr lang="en-US" smtClean="0">
                <a:latin typeface="Times New Roman" panose="02020603050405020304"/>
                <a:cs typeface="Arial" panose="020B0604020202020204"/>
                <a:sym typeface="+mn-ea"/>
              </a:rPr>
              <a:t>AMTSL</a:t>
            </a:r>
            <a:r>
              <a:rPr lang="en-US">
                <a:latin typeface="Times New Roman" panose="02020603050405020304"/>
                <a:cs typeface="Arial" panose="020B0604020202020204"/>
                <a:sym typeface="+mn-ea"/>
              </a:rPr>
              <a:t> ​</a:t>
            </a:r>
            <a:endParaRPr lang="en-US">
              <a:latin typeface="Times New Roman" panose="02020603050405020304"/>
              <a:cs typeface="Arial" panose="020B0604020202020204"/>
            </a:endParaRPr>
          </a:p>
          <a:p>
            <a:pPr algn="just">
              <a:buChar char="•"/>
            </a:pPr>
            <a:r>
              <a:rPr lang="en-US">
                <a:latin typeface="Times New Roman" panose="02020603050405020304"/>
                <a:cs typeface="Arial" panose="020B0604020202020204"/>
                <a:sym typeface="+mn-ea"/>
              </a:rPr>
              <a:t>Supply chain management including availability of cold chain ​</a:t>
            </a:r>
            <a:endParaRPr lang="en-US">
              <a:latin typeface="Times New Roman" panose="02020603050405020304"/>
              <a:cs typeface="Arial" panose="020B0604020202020204"/>
            </a:endParaRPr>
          </a:p>
          <a:p>
            <a:pPr algn="just">
              <a:buChar char="•"/>
            </a:pPr>
            <a:r>
              <a:rPr lang="en-US">
                <a:latin typeface="Times New Roman" panose="02020603050405020304"/>
                <a:cs typeface="Arial" panose="020B0604020202020204"/>
                <a:sym typeface="+mn-ea"/>
              </a:rPr>
              <a:t>Perceptions of mothers on quality of care.​</a:t>
            </a:r>
            <a:endParaRPr lang="en-US">
              <a:latin typeface="Times New Roman" panose="02020603050405020304"/>
              <a:cs typeface="Arial" panose="020B0604020202020204"/>
            </a:endParaRPr>
          </a:p>
          <a:p>
            <a:pPr algn="just"/>
            <a:endParaRPr lang="en-US">
              <a:latin typeface="Times New Roman" panose="02020603050405020304"/>
              <a:cs typeface="Arial" panose="020B0604020202020204"/>
            </a:endParaRPr>
          </a:p>
          <a:p>
            <a:pPr marL="342900" indent="-342900" algn="just">
              <a:buFont typeface="Wingdings" panose="05000000000000000000"/>
              <a:buChar char="v"/>
            </a:pPr>
            <a:r>
              <a:rPr lang="en-US" b="1">
                <a:latin typeface="Times New Roman" panose="02020603050405020304"/>
                <a:cs typeface="Arial" panose="020B0604020202020204"/>
                <a:sym typeface="+mn-ea"/>
              </a:rPr>
              <a:t>Data Management :</a:t>
            </a:r>
            <a:r>
              <a:rPr lang="en-US">
                <a:latin typeface="Times New Roman" panose="02020603050405020304"/>
                <a:cs typeface="Arial" panose="020B0604020202020204"/>
                <a:sym typeface="+mn-ea"/>
              </a:rPr>
              <a:t>​</a:t>
            </a:r>
            <a:endParaRPr lang="en-US">
              <a:latin typeface="Times New Roman" panose="02020603050405020304"/>
              <a:cs typeface="Arial" panose="020B0604020202020204"/>
            </a:endParaRPr>
          </a:p>
          <a:p>
            <a:pPr algn="just">
              <a:buFont typeface="Arial" panose="020B0604020202020204"/>
              <a:buChar char="•"/>
            </a:pPr>
            <a:r>
              <a:rPr lang="en-US">
                <a:latin typeface="Times New Roman" panose="02020603050405020304"/>
                <a:cs typeface="Arial" panose="020B0604020202020204"/>
                <a:sym typeface="+mn-ea"/>
              </a:rPr>
              <a:t>Data Collection: Primary data was collected</a:t>
            </a:r>
            <a:r>
              <a:rPr lang="en-US" b="1">
                <a:latin typeface="Times New Roman" panose="02020603050405020304"/>
                <a:cs typeface="Arial" panose="020B0604020202020204"/>
                <a:sym typeface="+mn-ea"/>
              </a:rPr>
              <a:t> </a:t>
            </a:r>
            <a:r>
              <a:rPr lang="en-US">
                <a:latin typeface="Times New Roman" panose="02020603050405020304"/>
                <a:cs typeface="Arial" panose="020B0604020202020204"/>
                <a:sym typeface="+mn-ea"/>
              </a:rPr>
              <a:t>by conducting interviews using semi structured pre tested questionnaires in local language (Hindi).</a:t>
            </a:r>
            <a:r>
              <a:rPr lang="en-US" smtClean="0">
                <a:latin typeface="Times New Roman" panose="02020603050405020304"/>
                <a:cs typeface="Arial" panose="020B0604020202020204"/>
                <a:sym typeface="+mn-ea"/>
              </a:rPr>
              <a:t>​</a:t>
            </a:r>
            <a:endParaRPr lang="en-US" smtClean="0">
              <a:latin typeface="Times New Roman" panose="02020603050405020304"/>
              <a:cs typeface="Arial" panose="020B0604020202020204"/>
            </a:endParaRPr>
          </a:p>
          <a:p>
            <a:pPr algn="just"/>
            <a:endParaRPr lang="en-US">
              <a:latin typeface="Calibri" panose="020F0502020204030204"/>
              <a:cs typeface="Calibri" panose="020F0502020204030204"/>
            </a:endParaRPr>
          </a:p>
          <a:p>
            <a:pPr algn="just">
              <a:buChar char="•"/>
            </a:pPr>
            <a:r>
              <a:rPr lang="en-US">
                <a:latin typeface="Times New Roman" panose="02020603050405020304"/>
                <a:cs typeface="Arial" panose="020B0604020202020204"/>
                <a:sym typeface="+mn-ea"/>
              </a:rPr>
              <a:t>Data validation – Data collected was cross checked by the </a:t>
            </a:r>
            <a:r>
              <a:rPr lang="en-US" smtClean="0">
                <a:latin typeface="Times New Roman" panose="02020603050405020304"/>
                <a:cs typeface="Arial" panose="020B0604020202020204"/>
                <a:sym typeface="+mn-ea"/>
              </a:rPr>
              <a:t>state </a:t>
            </a:r>
            <a:r>
              <a:rPr lang="en-US">
                <a:latin typeface="Times New Roman" panose="02020603050405020304"/>
                <a:cs typeface="Arial" panose="020B0604020202020204"/>
                <a:sym typeface="+mn-ea"/>
              </a:rPr>
              <a:t>SAMVEG team.​</a:t>
            </a:r>
            <a:endParaRPr lang="en-US">
              <a:latin typeface="Times New Roman" panose="02020603050405020304"/>
              <a:cs typeface="Arial" panose="020B0604020202020204"/>
            </a:endParaRPr>
          </a:p>
          <a:p>
            <a:pPr algn="just"/>
            <a:endParaRPr lang="en-US">
              <a:latin typeface="Times New Roman" panose="02020603050405020304"/>
              <a:cs typeface="Arial" panose="020B0604020202020204"/>
            </a:endParaRPr>
          </a:p>
          <a:p>
            <a:pPr algn="just">
              <a:buChar char="•"/>
            </a:pPr>
            <a:r>
              <a:rPr lang="en-US">
                <a:latin typeface="Times New Roman" panose="02020603050405020304"/>
                <a:cs typeface="Arial" panose="020B0604020202020204"/>
                <a:sym typeface="+mn-ea"/>
              </a:rPr>
              <a:t>Data analysis - The data was analyzed and presented as a descriptive study.​</a:t>
            </a:r>
            <a:endParaRPr lang="en-US">
              <a:latin typeface="Times New Roman" panose="02020603050405020304"/>
              <a:cs typeface="Arial" panose="020B0604020202020204"/>
            </a:endParaRPr>
          </a:p>
          <a:p>
            <a:pPr algn="just"/>
            <a:endParaRPr lang="en-US">
              <a:solidFill>
                <a:schemeClr val="bg1">
                  <a:lumMod val="50000"/>
                </a:schemeClr>
              </a:solidFill>
              <a:latin typeface="Times New Roman" panose="02020603050405020304"/>
              <a:cs typeface="Arial" panose="020B0604020202020204"/>
            </a:endParaRP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b="1" u="sng">
                <a:latin typeface="Times New Roman" panose="02020603050405020304"/>
                <a:cs typeface="Calibri Light" panose="020F0302020204030204"/>
                <a:sym typeface="+mn-ea"/>
              </a:rPr>
              <a:t>Result</a:t>
            </a:r>
            <a:br>
              <a:rPr lang="en-GB" u="sng">
                <a:latin typeface="Times New Roman" panose="02020603050405020304"/>
                <a:cs typeface="Calibri Light" panose="020F0302020204030204"/>
                <a:sym typeface="+mn-ea"/>
              </a:rPr>
            </a:br>
            <a:r>
              <a:rPr lang="en-US" sz="3200" b="1" u="sng">
                <a:latin typeface="Times New Roman" panose="02020603050405020304"/>
                <a:ea typeface="+mj-lt"/>
                <a:cs typeface="+mj-lt"/>
                <a:sym typeface="+mn-ea"/>
              </a:rPr>
              <a:t>Situational Analysis of Mothers</a:t>
            </a:r>
            <a:endParaRPr lang="en-US" sz="3200"/>
          </a:p>
        </p:txBody>
      </p:sp>
      <p:sp>
        <p:nvSpPr>
          <p:cNvPr id="3" name="Text Box 2"/>
          <p:cNvSpPr txBox="1"/>
          <p:nvPr/>
        </p:nvSpPr>
        <p:spPr>
          <a:xfrm>
            <a:off x="342900" y="2146300"/>
            <a:ext cx="7439660" cy="4246245"/>
          </a:xfrm>
          <a:prstGeom prst="rect">
            <a:avLst/>
          </a:prstGeom>
          <a:noFill/>
        </p:spPr>
        <p:txBody>
          <a:bodyPr wrap="square" rtlCol="0">
            <a:spAutoFit/>
          </a:bodyPr>
          <a:p>
            <a:pPr algn="just">
              <a:buFont typeface="Wingdings" panose="05000000000000000000" pitchFamily="2" charset="2"/>
              <a:buChar char="v"/>
            </a:pPr>
            <a:r>
              <a:rPr lang="en-US">
                <a:latin typeface="Times New Roman" panose="02020603050405020304" pitchFamily="18" charset="0"/>
                <a:cs typeface="Times New Roman" panose="02020603050405020304" pitchFamily="18" charset="0"/>
                <a:sym typeface="+mn-ea"/>
              </a:rPr>
              <a:t>All 134 (100%) female respondents delivered in the hospital facility, out of which 85 (63%) women had undergone normal vaginal delivery (NVD) and 49 (37%) had undergone lower segment caesarean section (LSCS) delivery. Out of total respondents </a:t>
            </a:r>
            <a:r>
              <a:rPr lang="en-GB">
                <a:latin typeface="Times New Roman" panose="02020603050405020304" pitchFamily="18" charset="0"/>
                <a:cs typeface="Times New Roman" panose="02020603050405020304" pitchFamily="18" charset="0"/>
                <a:sym typeface="+mn-ea"/>
              </a:rPr>
              <a:t> </a:t>
            </a:r>
            <a:r>
              <a:rPr lang="en-US">
                <a:latin typeface="Times New Roman" panose="02020603050405020304" pitchFamily="18" charset="0"/>
                <a:cs typeface="Times New Roman" panose="02020603050405020304" pitchFamily="18" charset="0"/>
                <a:sym typeface="+mn-ea"/>
              </a:rPr>
              <a:t>103 (77%) were conducted at DH with 49 of them (48%) being LSCS</a:t>
            </a:r>
            <a:r>
              <a:rPr lang="en-IN">
                <a:latin typeface="Times New Roman" panose="02020603050405020304" pitchFamily="18" charset="0"/>
                <a:cs typeface="Times New Roman" panose="02020603050405020304" pitchFamily="18" charset="0"/>
                <a:sym typeface="+mn-ea"/>
              </a:rPr>
              <a:t> </a:t>
            </a:r>
            <a:r>
              <a:rPr lang="en-GB" smtClean="0">
                <a:latin typeface="Times New Roman" panose="02020603050405020304" pitchFamily="18" charset="0"/>
                <a:cs typeface="Times New Roman" panose="02020603050405020304" pitchFamily="18" charset="0"/>
                <a:sym typeface="+mn-ea"/>
              </a:rPr>
              <a:t>.</a:t>
            </a:r>
            <a:endParaRPr lang="en-GB" smtClean="0">
              <a:latin typeface="Times New Roman" panose="02020603050405020304" pitchFamily="18" charset="0"/>
              <a:cs typeface="Times New Roman" panose="02020603050405020304" pitchFamily="18" charset="0"/>
              <a:sym typeface="+mn-ea"/>
            </a:endParaRPr>
          </a:p>
          <a:p>
            <a:pPr algn="just">
              <a:buFont typeface="Wingdings" panose="05000000000000000000" pitchFamily="2" charset="2"/>
              <a:buChar char="v"/>
            </a:pPr>
            <a:endParaRPr lang="en-GB"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mtClean="0">
                <a:latin typeface="Times New Roman" panose="02020603050405020304" pitchFamily="18" charset="0"/>
                <a:cs typeface="Times New Roman" panose="02020603050405020304" pitchFamily="18" charset="0"/>
                <a:sym typeface="+mn-ea"/>
              </a:rPr>
              <a:t>Only </a:t>
            </a:r>
            <a:r>
              <a:rPr lang="en-US">
                <a:latin typeface="Times New Roman" panose="02020603050405020304" pitchFamily="18" charset="0"/>
                <a:cs typeface="Times New Roman" panose="02020603050405020304" pitchFamily="18" charset="0"/>
                <a:sym typeface="+mn-ea"/>
              </a:rPr>
              <a:t>21 females (16%) received uterotonics for induction of </a:t>
            </a:r>
            <a:r>
              <a:rPr lang="en-US" err="1">
                <a:latin typeface="Times New Roman" panose="02020603050405020304" pitchFamily="18" charset="0"/>
                <a:cs typeface="Times New Roman" panose="02020603050405020304" pitchFamily="18" charset="0"/>
                <a:sym typeface="+mn-ea"/>
              </a:rPr>
              <a:t>labour</a:t>
            </a:r>
            <a:r>
              <a:rPr lang="en-US">
                <a:latin typeface="Times New Roman" panose="02020603050405020304" pitchFamily="18" charset="0"/>
                <a:cs typeface="Times New Roman" panose="02020603050405020304" pitchFamily="18" charset="0"/>
                <a:sym typeface="+mn-ea"/>
              </a:rPr>
              <a:t>. All of </a:t>
            </a:r>
            <a:r>
              <a:rPr lang="en-US" smtClean="0">
                <a:latin typeface="Times New Roman" panose="02020603050405020304" pitchFamily="18" charset="0"/>
                <a:cs typeface="Times New Roman" panose="02020603050405020304" pitchFamily="18" charset="0"/>
                <a:sym typeface="+mn-ea"/>
              </a:rPr>
              <a:t>these </a:t>
            </a:r>
            <a:r>
              <a:rPr lang="en-US">
                <a:latin typeface="Times New Roman" panose="02020603050405020304" pitchFamily="18" charset="0"/>
                <a:cs typeface="Times New Roman" panose="02020603050405020304" pitchFamily="18" charset="0"/>
                <a:sym typeface="+mn-ea"/>
              </a:rPr>
              <a:t>21 females  knew that they were being administered uterotonics</a:t>
            </a:r>
            <a:r>
              <a:rPr lang="en-US" smtClean="0">
                <a:latin typeface="Times New Roman" panose="02020603050405020304" pitchFamily="18" charset="0"/>
                <a:ea typeface="+mn-lt"/>
                <a:cs typeface="Times New Roman" panose="02020603050405020304" pitchFamily="18" charset="0"/>
                <a:sym typeface="+mn-ea"/>
              </a:rPr>
              <a:t>.</a:t>
            </a:r>
            <a:endParaRPr lang="en-US" smtClean="0">
              <a:latin typeface="Times New Roman" panose="02020603050405020304" pitchFamily="18" charset="0"/>
              <a:ea typeface="+mn-lt"/>
              <a:cs typeface="Times New Roman" panose="02020603050405020304" pitchFamily="18" charset="0"/>
              <a:sym typeface="+mn-ea"/>
            </a:endParaRPr>
          </a:p>
          <a:p>
            <a:pPr algn="just">
              <a:buFont typeface="Wingdings" panose="05000000000000000000" pitchFamily="2" charset="2"/>
              <a:buChar char="v"/>
            </a:pPr>
            <a:endParaRPr lang="en-US" smtClean="0">
              <a:latin typeface="Times New Roman" panose="02020603050405020304" pitchFamily="18" charset="0"/>
              <a:ea typeface="+mn-lt"/>
              <a:cs typeface="Times New Roman" panose="02020603050405020304" pitchFamily="18" charset="0"/>
            </a:endParaRPr>
          </a:p>
          <a:p>
            <a:pPr algn="just">
              <a:buFont typeface="Wingdings" panose="05000000000000000000" pitchFamily="2" charset="2"/>
              <a:buChar char="v"/>
            </a:pPr>
            <a:r>
              <a:rPr lang="en-US">
                <a:latin typeface="Times New Roman" panose="02020603050405020304" pitchFamily="18" charset="0"/>
                <a:cs typeface="Times New Roman" panose="02020603050405020304" pitchFamily="18" charset="0"/>
                <a:sym typeface="+mn-ea"/>
              </a:rPr>
              <a:t>Only 21 (16%) females </a:t>
            </a:r>
            <a:r>
              <a:rPr lang="en-GB">
                <a:latin typeface="Times New Roman" panose="02020603050405020304" pitchFamily="18" charset="0"/>
                <a:cs typeface="Times New Roman" panose="02020603050405020304" pitchFamily="18" charset="0"/>
                <a:sym typeface="+mn-ea"/>
              </a:rPr>
              <a:t>know about drug(s) that can induce/ augment labour. Out of these 21, 2 females had requested for administration of the drug. </a:t>
            </a:r>
            <a:endParaRPr lang="en-GB">
              <a:latin typeface="Times New Roman" panose="02020603050405020304" pitchFamily="18" charset="0"/>
              <a:cs typeface="Times New Roman" panose="02020603050405020304" pitchFamily="18" charset="0"/>
              <a:sym typeface="+mn-ea"/>
            </a:endParaRPr>
          </a:p>
          <a:p>
            <a:pPr algn="just">
              <a:buFont typeface="Wingdings" panose="05000000000000000000" pitchFamily="2" charset="2"/>
              <a:buChar char="v"/>
            </a:pPr>
            <a:endParaRPr lang="en-GB"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a:latin typeface="Times New Roman" panose="02020603050405020304" pitchFamily="18" charset="0"/>
                <a:cs typeface="Times New Roman" panose="02020603050405020304" pitchFamily="18" charset="0"/>
                <a:sym typeface="+mn-ea"/>
              </a:rPr>
              <a:t>49% (66) women were </a:t>
            </a:r>
            <a:r>
              <a:rPr lang="en-GB">
                <a:latin typeface="Times New Roman" panose="02020603050405020304" pitchFamily="18" charset="0"/>
                <a:cs typeface="Times New Roman" panose="02020603050405020304" pitchFamily="18" charset="0"/>
                <a:sym typeface="+mn-ea"/>
              </a:rPr>
              <a:t>aware that there is danger of excess bleeding after delivery and out of which 27% (18) were aware that there are drug(s) that can prevent and treat such bleeding.</a:t>
            </a:r>
            <a:r>
              <a:rPr lang="en-GB" b="1">
                <a:latin typeface="Times New Roman" panose="02020603050405020304" pitchFamily="18" charset="0"/>
                <a:cs typeface="Times New Roman" panose="02020603050405020304" pitchFamily="18" charset="0"/>
                <a:sym typeface="+mn-ea"/>
              </a:rPr>
              <a:t> </a:t>
            </a:r>
            <a:endParaRPr lang="en-US"/>
          </a:p>
        </p:txBody>
      </p:sp>
      <p:graphicFrame>
        <p:nvGraphicFramePr>
          <p:cNvPr id="9" name="Chart 8"/>
          <p:cNvGraphicFramePr/>
          <p:nvPr/>
        </p:nvGraphicFramePr>
        <p:xfrm>
          <a:off x="7782752" y="1690914"/>
          <a:ext cx="4181475" cy="484488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
      <a:majorFont>
        <a:latin typeface="Arial"/>
        <a:ea typeface="微软雅黑"/>
        <a:cs typeface=""/>
      </a:majorFont>
      <a:minorFont>
        <a:latin typeface="Calibr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15392</Words>
  <Application>WPS Presentation</Application>
  <PresentationFormat>宽屏</PresentationFormat>
  <Paragraphs>295</Paragraphs>
  <Slides>24</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vt:lpstr>
      <vt:lpstr>SimSun</vt:lpstr>
      <vt:lpstr>Wingdings</vt:lpstr>
      <vt:lpstr>Calibri</vt:lpstr>
      <vt:lpstr>Microsoft YaHei Light</vt:lpstr>
      <vt:lpstr>Microsoft YaHei</vt:lpstr>
      <vt:lpstr>Kozuka Gothic Pr6N H</vt:lpstr>
      <vt:lpstr>Yu Gothic</vt:lpstr>
      <vt:lpstr>Calibri Light</vt:lpstr>
      <vt:lpstr>Calibri Light</vt:lpstr>
      <vt:lpstr>Arial Unicode MS</vt:lpstr>
      <vt:lpstr>Yu Mincho</vt:lpstr>
      <vt:lpstr>MS Mincho</vt:lpstr>
      <vt:lpstr>黑体</vt:lpstr>
      <vt:lpstr>Times New Roman</vt:lpstr>
      <vt:lpstr>Calibri</vt:lpstr>
      <vt:lpstr>Times New Roman</vt:lpstr>
      <vt:lpstr>Wingdings</vt:lpstr>
      <vt:lpstr>Wingdings</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Methodology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annjo</dc:creator>
  <cp:lastModifiedBy>hp</cp:lastModifiedBy>
  <cp:revision>43</cp:revision>
  <dcterms:created xsi:type="dcterms:W3CDTF">2015-10-06T12:45:30Z</dcterms:created>
  <dcterms:modified xsi:type="dcterms:W3CDTF">2022-08-10T17:35:26Z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1033-11.2.0.11254</vt:lpwstr>
  </property>
  <property fmtid="{D5CDD505-2E9C-101B-9397-08002B2CF9AE}" pid="3" name="ICV">
    <vt:lpwstr>84CD38A29C7F40A4A39F39E79A1B8C1E</vt:lpwstr>
  </property>
</Properties>
</file>