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80.xml" ContentType="application/vnd.openxmlformats-officedocument.presentationml.slide+xml"/>
  <Override PartName="/ppt/slides/slide410.xml" ContentType="application/vnd.openxmlformats-officedocument.presentationml.slide+xml"/>
  <Override PartName="/ppt/slides/slide420.xml" ContentType="application/vnd.openxmlformats-officedocument.presentationml.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0"/>
  </p:notesMasterIdLst>
  <p:sldIdLst>
    <p:sldId id="445" r:id="rId3"/>
    <p:sldId id="1849" r:id="rId4"/>
    <p:sldId id="1834" r:id="rId5"/>
    <p:sldId id="260" r:id="rId6"/>
    <p:sldId id="1852" r:id="rId7"/>
    <p:sldId id="1850" r:id="rId8"/>
    <p:sldId id="1851" r:id="rId9"/>
    <p:sldId id="1853" r:id="rId10"/>
    <p:sldId id="1803" r:id="rId11"/>
    <p:sldId id="1728" r:id="rId12"/>
    <p:sldId id="1829" r:id="rId13"/>
    <p:sldId id="1804" r:id="rId14"/>
    <p:sldId id="1805" r:id="rId15"/>
    <p:sldId id="1806" r:id="rId16"/>
    <p:sldId id="1807" r:id="rId17"/>
    <p:sldId id="1833" r:id="rId18"/>
    <p:sldId id="1832" r:id="rId19"/>
    <p:sldId id="1712" r:id="rId20"/>
    <p:sldId id="1820" r:id="rId21"/>
    <p:sldId id="1835" r:id="rId22"/>
    <p:sldId id="257" r:id="rId23"/>
    <p:sldId id="794" r:id="rId24"/>
    <p:sldId id="1818" r:id="rId25"/>
    <p:sldId id="1819" r:id="rId26"/>
    <p:sldId id="258" r:id="rId27"/>
    <p:sldId id="1836" r:id="rId28"/>
    <p:sldId id="1837" r:id="rId29"/>
    <p:sldId id="735" r:id="rId30"/>
    <p:sldId id="432" r:id="rId31"/>
    <p:sldId id="754" r:id="rId32"/>
    <p:sldId id="736" r:id="rId33"/>
    <p:sldId id="279" r:id="rId34"/>
    <p:sldId id="798" r:id="rId35"/>
    <p:sldId id="1838" r:id="rId36"/>
    <p:sldId id="799" r:id="rId37"/>
    <p:sldId id="800" r:id="rId38"/>
    <p:sldId id="1854" r:id="rId39"/>
    <p:sldId id="1842" r:id="rId40"/>
    <p:sldId id="280" r:id="rId41"/>
    <p:sldId id="282" r:id="rId42"/>
    <p:sldId id="281" r:id="rId43"/>
    <p:sldId id="1825" r:id="rId44"/>
    <p:sldId id="1843" r:id="rId45"/>
    <p:sldId id="1844" r:id="rId46"/>
    <p:sldId id="275" r:id="rId47"/>
    <p:sldId id="267" r:id="rId48"/>
    <p:sldId id="273" r:id="rId49"/>
    <p:sldId id="1859" r:id="rId50"/>
    <p:sldId id="1845" r:id="rId51"/>
    <p:sldId id="268" r:id="rId52"/>
    <p:sldId id="269" r:id="rId53"/>
    <p:sldId id="1855" r:id="rId54"/>
    <p:sldId id="270" r:id="rId55"/>
    <p:sldId id="1861" r:id="rId56"/>
    <p:sldId id="271" r:id="rId57"/>
    <p:sldId id="1860" r:id="rId58"/>
    <p:sldId id="186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c\Desktop\si%20report\dataechs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c\Desktop\si%20report\dataechs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c\Desktop\si%20report\dataechs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c\Desktop\si%20report\dataechs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0.01</c:v>
                </c:pt>
                <c:pt idx="3" formatCode="0.00%">
                  <c:v>2.7E-2</c:v>
                </c:pt>
                <c:pt idx="4" formatCode="0.00%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6-4A09-BF3A-1C97C70BDF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0.06</c:v>
                </c:pt>
                <c:pt idx="3" formatCode="0.00%">
                  <c:v>7.4999999999999997E-2</c:v>
                </c:pt>
                <c:pt idx="4" formatCode="0.00%">
                  <c:v>6.0999999999999999E-2</c:v>
                </c:pt>
                <c:pt idx="5" formatCode="0.00%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6-4A09-BF3A-1C97C70BDF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0.08</c:v>
                </c:pt>
                <c:pt idx="1">
                  <c:v>0.55000000000000004</c:v>
                </c:pt>
                <c:pt idx="2">
                  <c:v>0.78</c:v>
                </c:pt>
                <c:pt idx="3" formatCode="0.00%">
                  <c:v>0.746</c:v>
                </c:pt>
                <c:pt idx="4" formatCode="0.00%">
                  <c:v>0.73199999999999998</c:v>
                </c:pt>
                <c:pt idx="5" formatCode="0.00%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6-4A09-BF3A-1C97C70BDF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Highly Satisfied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0.85</c:v>
                </c:pt>
                <c:pt idx="1">
                  <c:v>0.3</c:v>
                </c:pt>
                <c:pt idx="2">
                  <c:v>0.15</c:v>
                </c:pt>
                <c:pt idx="3" formatCode="0.00%">
                  <c:v>0.152</c:v>
                </c:pt>
                <c:pt idx="4">
                  <c:v>0.18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06-4A09-BF3A-1C97C70BD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371472"/>
        <c:axId val="885374424"/>
      </c:barChart>
      <c:catAx>
        <c:axId val="88537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74424"/>
        <c:crosses val="autoZero"/>
        <c:auto val="1"/>
        <c:lblAlgn val="ctr"/>
        <c:lblOffset val="100"/>
        <c:noMultiLvlLbl val="0"/>
      </c:catAx>
      <c:valAx>
        <c:axId val="885374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7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/>
            </a:pPr>
            <a:r>
              <a:rPr lang="en-US" sz="1200" u="sng" dirty="0"/>
              <a:t>Satisfaction of Services at Reception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Sheet1!$A$1:$A$3</c:f>
              <c:strCache>
                <c:ptCount val="3"/>
                <c:pt idx="0">
                  <c:v>Satisfied</c:v>
                </c:pt>
                <c:pt idx="1">
                  <c:v>Partially Satisfied</c:v>
                </c:pt>
                <c:pt idx="2">
                  <c:v>Strongly satisfied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0.82000000000000062</c:v>
                </c:pt>
                <c:pt idx="1">
                  <c:v>8.0000000000000043E-2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8-473F-8363-E31E7E716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250848"/>
        <c:axId val="1340248128"/>
      </c:barChart>
      <c:catAx>
        <c:axId val="134025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40248128"/>
        <c:crosses val="autoZero"/>
        <c:auto val="1"/>
        <c:lblAlgn val="ctr"/>
        <c:lblOffset val="100"/>
        <c:noMultiLvlLbl val="0"/>
      </c:catAx>
      <c:valAx>
        <c:axId val="1340248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40250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/>
            </a:pPr>
            <a:r>
              <a:rPr lang="en-US" sz="1200" u="sng" dirty="0">
                <a:solidFill>
                  <a:sysClr val="windowText" lastClr="000000"/>
                </a:solidFill>
              </a:rPr>
              <a:t>Satisfaction For Medicines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Sheet1!$A$1:$A$4</c:f>
              <c:strCache>
                <c:ptCount val="4"/>
                <c:pt idx="0">
                  <c:v>Strongly Satisfied</c:v>
                </c:pt>
                <c:pt idx="1">
                  <c:v>Partially Satisfied</c:v>
                </c:pt>
                <c:pt idx="2">
                  <c:v> Satisfied</c:v>
                </c:pt>
                <c:pt idx="3">
                  <c:v> 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0.24000000000000021</c:v>
                </c:pt>
                <c:pt idx="1">
                  <c:v>0.2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D-4C09-9937-13A1931F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091248"/>
        <c:axId val="1423091792"/>
      </c:barChart>
      <c:catAx>
        <c:axId val="142309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23091792"/>
        <c:crosses val="autoZero"/>
        <c:auto val="1"/>
        <c:lblAlgn val="ctr"/>
        <c:lblOffset val="100"/>
        <c:noMultiLvlLbl val="0"/>
      </c:catAx>
      <c:valAx>
        <c:axId val="1423091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23091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Consultation - Satisfaction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Sheet1!$A$1:$B$1</c:f>
              <c:strCache>
                <c:ptCount val="2"/>
                <c:pt idx="0">
                  <c:v>           Males</c:v>
                </c:pt>
                <c:pt idx="1">
                  <c:v>Females</c:v>
                </c:pt>
              </c:strCache>
            </c:strRef>
          </c:cat>
          <c:val>
            <c:numRef>
              <c:f>Sheet1!$A$2:$B$2</c:f>
              <c:numCache>
                <c:formatCode>0%</c:formatCode>
                <c:ptCount val="2"/>
                <c:pt idx="0">
                  <c:v>0.93540000000000001</c:v>
                </c:pt>
                <c:pt idx="1">
                  <c:v>0.72720000000000051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9-4B6B-9476-5067F2E9E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23094512"/>
        <c:axId val="1427438848"/>
      </c:barChart>
      <c:catAx>
        <c:axId val="142309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27438848"/>
        <c:crosses val="autoZero"/>
        <c:auto val="1"/>
        <c:lblAlgn val="ctr"/>
        <c:lblOffset val="100"/>
        <c:noMultiLvlLbl val="0"/>
      </c:catAx>
      <c:valAx>
        <c:axId val="14274388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423094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Satisfaction for Referral 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Sheet7!$A$1:$B$1</c:f>
              <c:strCache>
                <c:ptCount val="2"/>
                <c:pt idx="0">
                  <c:v>          Males</c:v>
                </c:pt>
                <c:pt idx="1">
                  <c:v>Females</c:v>
                </c:pt>
              </c:strCache>
            </c:strRef>
          </c:cat>
          <c:val>
            <c:numRef>
              <c:f>Sheet7!$A$2:$B$2</c:f>
              <c:numCache>
                <c:formatCode>0%</c:formatCode>
                <c:ptCount val="2"/>
                <c:pt idx="0">
                  <c:v>0.66660000000000086</c:v>
                </c:pt>
                <c:pt idx="1">
                  <c:v>0.42850000000000033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0-498B-94BA-6E978FB27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27432864"/>
        <c:axId val="1427434496"/>
      </c:barChart>
      <c:catAx>
        <c:axId val="142743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27434496"/>
        <c:crosses val="autoZero"/>
        <c:auto val="1"/>
        <c:lblAlgn val="ctr"/>
        <c:lblOffset val="100"/>
        <c:noMultiLvlLbl val="0"/>
      </c:catAx>
      <c:valAx>
        <c:axId val="14274344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427432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Allied Services - Satisfaction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Sheet1!$A$1:$B$1</c:f>
              <c:strCache>
                <c:ptCount val="2"/>
                <c:pt idx="0">
                  <c:v>           Males</c:v>
                </c:pt>
                <c:pt idx="1">
                  <c:v>Females</c:v>
                </c:pt>
              </c:strCache>
            </c:strRef>
          </c:cat>
          <c:val>
            <c:numRef>
              <c:f>Sheet1!$A$2:$B$2</c:f>
              <c:numCache>
                <c:formatCode>0%</c:formatCode>
                <c:ptCount val="2"/>
                <c:pt idx="0">
                  <c:v>0.93540000000000001</c:v>
                </c:pt>
                <c:pt idx="1">
                  <c:v>0.72720000000000051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9-4B6B-9476-5067F2E9E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30495568"/>
        <c:axId val="1430493936"/>
      </c:barChart>
      <c:catAx>
        <c:axId val="143049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30493936"/>
        <c:crosses val="autoZero"/>
        <c:auto val="1"/>
        <c:lblAlgn val="ctr"/>
        <c:lblOffset val="100"/>
        <c:noMultiLvlLbl val="0"/>
      </c:catAx>
      <c:valAx>
        <c:axId val="14304939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430495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Overall Satisfaction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Sheet7!$A$1:$B$1</c:f>
              <c:strCache>
                <c:ptCount val="2"/>
                <c:pt idx="0">
                  <c:v>          Males</c:v>
                </c:pt>
                <c:pt idx="1">
                  <c:v>Females</c:v>
                </c:pt>
              </c:strCache>
            </c:strRef>
          </c:cat>
          <c:val>
            <c:numRef>
              <c:f>Sheet7!$A$2:$B$2</c:f>
              <c:numCache>
                <c:formatCode>0%</c:formatCode>
                <c:ptCount val="2"/>
                <c:pt idx="0">
                  <c:v>0.66660000000000086</c:v>
                </c:pt>
                <c:pt idx="1">
                  <c:v>0.42850000000000033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0-498B-94BA-6E978FB27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22024528"/>
        <c:axId val="1422025616"/>
      </c:barChart>
      <c:catAx>
        <c:axId val="1422024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22025616"/>
        <c:crosses val="autoZero"/>
        <c:auto val="1"/>
        <c:lblAlgn val="ctr"/>
        <c:lblOffset val="100"/>
        <c:noMultiLvlLbl val="0"/>
      </c:catAx>
      <c:valAx>
        <c:axId val="14220256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422024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47F14-4BD8-4150-8A62-16E19B360CE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C1AA86C-3903-4D39-9B77-1275EF71A476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PATIENTS APCH DEPENDENT PC</a:t>
          </a:r>
          <a:endParaRPr lang="en-US" sz="1800" b="1" dirty="0"/>
        </a:p>
      </dgm:t>
    </dgm:pt>
    <dgm:pt modelId="{48914EEA-2BE0-4CD4-86DD-B227F57C0EE7}" type="parTrans" cxnId="{3C20FE41-A0F6-4E0A-862E-C458E1AF2AE1}">
      <dgm:prSet/>
      <dgm:spPr/>
      <dgm:t>
        <a:bodyPr/>
        <a:lstStyle/>
        <a:p>
          <a:endParaRPr lang="en-US"/>
        </a:p>
      </dgm:t>
    </dgm:pt>
    <dgm:pt modelId="{76F8079C-E251-4F2D-811C-5C35AD7B81B8}" type="sibTrans" cxnId="{3C20FE41-A0F6-4E0A-862E-C458E1AF2AE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5039FF0-D9BE-4E10-87D9-2BCCEFDF3ED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latin typeface="Arial" pitchFamily="34" charset="0"/>
              <a:cs typeface="Arial" pitchFamily="34" charset="0"/>
            </a:rPr>
            <a:t>ON MOs RECOMMENDATION, PATIENT REFERED TO  MH / EMP HOSP</a:t>
          </a:r>
          <a:endParaRPr lang="en-US" sz="1800" b="1" dirty="0"/>
        </a:p>
      </dgm:t>
    </dgm:pt>
    <dgm:pt modelId="{C6129942-9FF5-411D-B805-0BC2B24743B2}" type="parTrans" cxnId="{9541A878-EB88-4E3C-98F7-5BAC5193182F}">
      <dgm:prSet/>
      <dgm:spPr/>
      <dgm:t>
        <a:bodyPr/>
        <a:lstStyle/>
        <a:p>
          <a:endParaRPr lang="en-US"/>
        </a:p>
      </dgm:t>
    </dgm:pt>
    <dgm:pt modelId="{69E1AA04-1B82-440C-9E27-3D9475E4DD17}" type="sibTrans" cxnId="{9541A878-EB88-4E3C-98F7-5BAC5193182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8DA1E4D-4E6E-4FF3-844D-77BC3376CCA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ON LINE REFERRAL MODE - HOSP CONFIRMS THE REFERRAL</a:t>
          </a:r>
          <a:endParaRPr lang="en-US" sz="1800" b="1" dirty="0"/>
        </a:p>
      </dgm:t>
    </dgm:pt>
    <dgm:pt modelId="{39978691-6420-41AC-8F69-CC3F755EDDD5}" type="parTrans" cxnId="{E4EB8D9B-8D04-4883-BC4C-DE8845AA4003}">
      <dgm:prSet/>
      <dgm:spPr/>
      <dgm:t>
        <a:bodyPr/>
        <a:lstStyle/>
        <a:p>
          <a:endParaRPr lang="en-US"/>
        </a:p>
      </dgm:t>
    </dgm:pt>
    <dgm:pt modelId="{FC8442AB-FF5F-4D4A-BBC3-9F62672FC975}" type="sibTrans" cxnId="{E4EB8D9B-8D04-4883-BC4C-DE8845AA400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3A3E7B2-9F23-4CB3-B900-9B32657D79A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OPD PATIENT EXAMINED - IPD PATIENT ADMITTED  AND LINE OF TREATMENT SPECIFIED</a:t>
          </a:r>
          <a:endParaRPr lang="en-US" sz="1800" b="1" dirty="0">
            <a:solidFill>
              <a:schemeClr val="bg1"/>
            </a:solidFill>
          </a:endParaRPr>
        </a:p>
      </dgm:t>
    </dgm:pt>
    <dgm:pt modelId="{A4C06779-C41F-4D1D-BD68-4EB17C9F57FF}" type="parTrans" cxnId="{2AA11A8C-5389-4A2D-9568-AF95D70D303D}">
      <dgm:prSet/>
      <dgm:spPr/>
      <dgm:t>
        <a:bodyPr/>
        <a:lstStyle/>
        <a:p>
          <a:endParaRPr lang="en-US"/>
        </a:p>
      </dgm:t>
    </dgm:pt>
    <dgm:pt modelId="{3F01D0E9-A0EC-43D2-9B90-F72438431A3C}" type="sibTrans" cxnId="{2AA11A8C-5389-4A2D-9568-AF95D70D303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C06F32E-D6FA-4E32-9B4E-251A32889F1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UTI - ITSL  INFO ONLINE ABOUT PATIENT DETAILS</a:t>
          </a:r>
          <a:endParaRPr lang="en-US" sz="1800" b="1" dirty="0">
            <a:solidFill>
              <a:srgbClr val="0000FF"/>
            </a:solidFill>
          </a:endParaRPr>
        </a:p>
      </dgm:t>
    </dgm:pt>
    <dgm:pt modelId="{909413F3-AEBE-4835-BD6B-61E8E6F177EC}" type="parTrans" cxnId="{23A4BA13-2874-46E6-824C-9CEB88952AF0}">
      <dgm:prSet/>
      <dgm:spPr/>
      <dgm:t>
        <a:bodyPr/>
        <a:lstStyle/>
        <a:p>
          <a:endParaRPr lang="en-US"/>
        </a:p>
      </dgm:t>
    </dgm:pt>
    <dgm:pt modelId="{C4C82B9C-5ED0-4037-A63A-00E1E42A7877}" type="sibTrans" cxnId="{23A4BA13-2874-46E6-824C-9CEB88952AF0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C4852BB-A76D-45B1-92C7-B7653A50474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PATIENT TREATED &amp;  DISCHARGED – MED BILL FWD </a:t>
          </a:r>
          <a:r>
            <a:rPr lang="en-US" sz="1800" b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ONLINE TO </a:t>
          </a:r>
          <a:r>
            <a: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UTI - ITSL </a:t>
          </a:r>
          <a:endParaRPr lang="en-US" sz="1800" b="1" dirty="0">
            <a:solidFill>
              <a:schemeClr val="bg1"/>
            </a:solidFill>
          </a:endParaRPr>
        </a:p>
      </dgm:t>
    </dgm:pt>
    <dgm:pt modelId="{62611F25-7DB0-45FC-A9AB-00555936C3A0}" type="parTrans" cxnId="{DD3C821D-00C1-4429-8237-C19335554B80}">
      <dgm:prSet/>
      <dgm:spPr/>
      <dgm:t>
        <a:bodyPr/>
        <a:lstStyle/>
        <a:p>
          <a:endParaRPr lang="en-US"/>
        </a:p>
      </dgm:t>
    </dgm:pt>
    <dgm:pt modelId="{9C8F4C6F-06E6-46AF-BBC0-BFBEC312A02A}" type="sibTrans" cxnId="{DD3C821D-00C1-4429-8237-C19335554B80}">
      <dgm:prSet/>
      <dgm:spPr/>
      <dgm:t>
        <a:bodyPr/>
        <a:lstStyle/>
        <a:p>
          <a:endParaRPr lang="en-US"/>
        </a:p>
      </dgm:t>
    </dgm:pt>
    <dgm:pt modelId="{C1878A24-6B39-4A6B-AB2C-70F1D6CAB55A}" type="pres">
      <dgm:prSet presAssocID="{EF647F14-4BD8-4150-8A62-16E19B360CE2}" presName="linearFlow" presStyleCnt="0">
        <dgm:presLayoutVars>
          <dgm:resizeHandles val="exact"/>
        </dgm:presLayoutVars>
      </dgm:prSet>
      <dgm:spPr/>
    </dgm:pt>
    <dgm:pt modelId="{2B8818D9-9C85-4760-89C1-1DE7CB70A926}" type="pres">
      <dgm:prSet presAssocID="{3C1AA86C-3903-4D39-9B77-1275EF71A476}" presName="node" presStyleLbl="node1" presStyleIdx="0" presStyleCnt="6" custScaleX="275487">
        <dgm:presLayoutVars>
          <dgm:bulletEnabled val="1"/>
        </dgm:presLayoutVars>
      </dgm:prSet>
      <dgm:spPr/>
    </dgm:pt>
    <dgm:pt modelId="{C149E7CF-27DA-47E1-A2ED-AFF2EA4EF7A6}" type="pres">
      <dgm:prSet presAssocID="{76F8079C-E251-4F2D-811C-5C35AD7B81B8}" presName="sibTrans" presStyleLbl="sibTrans2D1" presStyleIdx="0" presStyleCnt="5"/>
      <dgm:spPr/>
    </dgm:pt>
    <dgm:pt modelId="{49F8DDCE-A45E-4419-85B2-B2B5267379CD}" type="pres">
      <dgm:prSet presAssocID="{76F8079C-E251-4F2D-811C-5C35AD7B81B8}" presName="connectorText" presStyleLbl="sibTrans2D1" presStyleIdx="0" presStyleCnt="5"/>
      <dgm:spPr/>
    </dgm:pt>
    <dgm:pt modelId="{D3587FA4-C88B-4FDE-854E-ADE43A0C0AA2}" type="pres">
      <dgm:prSet presAssocID="{75039FF0-D9BE-4E10-87D9-2BCCEFDF3EDB}" presName="node" presStyleLbl="node1" presStyleIdx="1" presStyleCnt="6" custScaleX="275487">
        <dgm:presLayoutVars>
          <dgm:bulletEnabled val="1"/>
        </dgm:presLayoutVars>
      </dgm:prSet>
      <dgm:spPr/>
    </dgm:pt>
    <dgm:pt modelId="{209BB62E-0213-4EFF-B1D3-C2FF32DB8613}" type="pres">
      <dgm:prSet presAssocID="{69E1AA04-1B82-440C-9E27-3D9475E4DD17}" presName="sibTrans" presStyleLbl="sibTrans2D1" presStyleIdx="1" presStyleCnt="5"/>
      <dgm:spPr/>
    </dgm:pt>
    <dgm:pt modelId="{32975835-0592-4A74-98BE-7E47A0B5F274}" type="pres">
      <dgm:prSet presAssocID="{69E1AA04-1B82-440C-9E27-3D9475E4DD17}" presName="connectorText" presStyleLbl="sibTrans2D1" presStyleIdx="1" presStyleCnt="5"/>
      <dgm:spPr/>
    </dgm:pt>
    <dgm:pt modelId="{98C3B55A-4D53-4CEA-AE6D-979CC0AAF55F}" type="pres">
      <dgm:prSet presAssocID="{F8DA1E4D-4E6E-4FF3-844D-77BC3376CCAF}" presName="node" presStyleLbl="node1" presStyleIdx="2" presStyleCnt="6" custScaleX="275487">
        <dgm:presLayoutVars>
          <dgm:bulletEnabled val="1"/>
        </dgm:presLayoutVars>
      </dgm:prSet>
      <dgm:spPr/>
    </dgm:pt>
    <dgm:pt modelId="{4B0115B1-087F-4E16-91E6-5997E28BC97B}" type="pres">
      <dgm:prSet presAssocID="{FC8442AB-FF5F-4D4A-BBC3-9F62672FC975}" presName="sibTrans" presStyleLbl="sibTrans2D1" presStyleIdx="2" presStyleCnt="5"/>
      <dgm:spPr/>
    </dgm:pt>
    <dgm:pt modelId="{1AFDD98E-6F55-4ACB-91BF-9185DD4DCC37}" type="pres">
      <dgm:prSet presAssocID="{FC8442AB-FF5F-4D4A-BBC3-9F62672FC975}" presName="connectorText" presStyleLbl="sibTrans2D1" presStyleIdx="2" presStyleCnt="5"/>
      <dgm:spPr/>
    </dgm:pt>
    <dgm:pt modelId="{B879DE6C-89E4-4C68-9165-FF1DE779FB44}" type="pres">
      <dgm:prSet presAssocID="{93A3E7B2-9F23-4CB3-B900-9B32657D79A6}" presName="node" presStyleLbl="node1" presStyleIdx="3" presStyleCnt="6" custScaleX="283591">
        <dgm:presLayoutVars>
          <dgm:bulletEnabled val="1"/>
        </dgm:presLayoutVars>
      </dgm:prSet>
      <dgm:spPr/>
    </dgm:pt>
    <dgm:pt modelId="{44CF1083-7ED8-47E3-BC17-A04E397BB698}" type="pres">
      <dgm:prSet presAssocID="{3F01D0E9-A0EC-43D2-9B90-F72438431A3C}" presName="sibTrans" presStyleLbl="sibTrans2D1" presStyleIdx="3" presStyleCnt="5"/>
      <dgm:spPr/>
    </dgm:pt>
    <dgm:pt modelId="{CC1F31B8-7B28-47DC-B07A-E9ABACC7F3AB}" type="pres">
      <dgm:prSet presAssocID="{3F01D0E9-A0EC-43D2-9B90-F72438431A3C}" presName="connectorText" presStyleLbl="sibTrans2D1" presStyleIdx="3" presStyleCnt="5"/>
      <dgm:spPr/>
    </dgm:pt>
    <dgm:pt modelId="{2A92E721-6E57-4221-9053-8C0811F4AEE2}" type="pres">
      <dgm:prSet presAssocID="{EC06F32E-D6FA-4E32-9B4E-251A32889F1C}" presName="node" presStyleLbl="node1" presStyleIdx="4" presStyleCnt="6" custScaleX="283591">
        <dgm:presLayoutVars>
          <dgm:bulletEnabled val="1"/>
        </dgm:presLayoutVars>
      </dgm:prSet>
      <dgm:spPr/>
    </dgm:pt>
    <dgm:pt modelId="{12E0FCCC-D10D-4F8A-8B8F-2C7B2E9C6B8A}" type="pres">
      <dgm:prSet presAssocID="{C4C82B9C-5ED0-4037-A63A-00E1E42A7877}" presName="sibTrans" presStyleLbl="sibTrans2D1" presStyleIdx="4" presStyleCnt="5"/>
      <dgm:spPr/>
    </dgm:pt>
    <dgm:pt modelId="{899655B2-47B2-4A7D-A623-DFF85FD4CD7C}" type="pres">
      <dgm:prSet presAssocID="{C4C82B9C-5ED0-4037-A63A-00E1E42A7877}" presName="connectorText" presStyleLbl="sibTrans2D1" presStyleIdx="4" presStyleCnt="5"/>
      <dgm:spPr/>
    </dgm:pt>
    <dgm:pt modelId="{DE8EE76C-8157-4D05-8100-55B72A1D8688}" type="pres">
      <dgm:prSet presAssocID="{6C4852BB-A76D-45B1-92C7-B7653A50474F}" presName="node" presStyleLbl="node1" presStyleIdx="5" presStyleCnt="6" custScaleX="281748">
        <dgm:presLayoutVars>
          <dgm:bulletEnabled val="1"/>
        </dgm:presLayoutVars>
      </dgm:prSet>
      <dgm:spPr/>
    </dgm:pt>
  </dgm:ptLst>
  <dgm:cxnLst>
    <dgm:cxn modelId="{EF162D0F-1659-4937-8D58-0C2D7160EB17}" type="presOf" srcId="{F8DA1E4D-4E6E-4FF3-844D-77BC3376CCAF}" destId="{98C3B55A-4D53-4CEA-AE6D-979CC0AAF55F}" srcOrd="0" destOrd="0" presId="urn:microsoft.com/office/officeart/2005/8/layout/process2"/>
    <dgm:cxn modelId="{23A4BA13-2874-46E6-824C-9CEB88952AF0}" srcId="{EF647F14-4BD8-4150-8A62-16E19B360CE2}" destId="{EC06F32E-D6FA-4E32-9B4E-251A32889F1C}" srcOrd="4" destOrd="0" parTransId="{909413F3-AEBE-4835-BD6B-61E8E6F177EC}" sibTransId="{C4C82B9C-5ED0-4037-A63A-00E1E42A7877}"/>
    <dgm:cxn modelId="{DD3C821D-00C1-4429-8237-C19335554B80}" srcId="{EF647F14-4BD8-4150-8A62-16E19B360CE2}" destId="{6C4852BB-A76D-45B1-92C7-B7653A50474F}" srcOrd="5" destOrd="0" parTransId="{62611F25-7DB0-45FC-A9AB-00555936C3A0}" sibTransId="{9C8F4C6F-06E6-46AF-BBC0-BFBEC312A02A}"/>
    <dgm:cxn modelId="{4A4FEA1F-4177-4958-961B-03F43BA3C30F}" type="presOf" srcId="{69E1AA04-1B82-440C-9E27-3D9475E4DD17}" destId="{209BB62E-0213-4EFF-B1D3-C2FF32DB8613}" srcOrd="0" destOrd="0" presId="urn:microsoft.com/office/officeart/2005/8/layout/process2"/>
    <dgm:cxn modelId="{FFF0D426-0884-4C32-AEC0-96FA1863B1F0}" type="presOf" srcId="{76F8079C-E251-4F2D-811C-5C35AD7B81B8}" destId="{49F8DDCE-A45E-4419-85B2-B2B5267379CD}" srcOrd="1" destOrd="0" presId="urn:microsoft.com/office/officeart/2005/8/layout/process2"/>
    <dgm:cxn modelId="{3C20FE41-A0F6-4E0A-862E-C458E1AF2AE1}" srcId="{EF647F14-4BD8-4150-8A62-16E19B360CE2}" destId="{3C1AA86C-3903-4D39-9B77-1275EF71A476}" srcOrd="0" destOrd="0" parTransId="{48914EEA-2BE0-4CD4-86DD-B227F57C0EE7}" sibTransId="{76F8079C-E251-4F2D-811C-5C35AD7B81B8}"/>
    <dgm:cxn modelId="{368C8C64-3B0E-4D37-9390-83898EE31213}" type="presOf" srcId="{EF647F14-4BD8-4150-8A62-16E19B360CE2}" destId="{C1878A24-6B39-4A6B-AB2C-70F1D6CAB55A}" srcOrd="0" destOrd="0" presId="urn:microsoft.com/office/officeart/2005/8/layout/process2"/>
    <dgm:cxn modelId="{62FD1845-5842-4BD2-98AA-DED002EB98EC}" type="presOf" srcId="{76F8079C-E251-4F2D-811C-5C35AD7B81B8}" destId="{C149E7CF-27DA-47E1-A2ED-AFF2EA4EF7A6}" srcOrd="0" destOrd="0" presId="urn:microsoft.com/office/officeart/2005/8/layout/process2"/>
    <dgm:cxn modelId="{60BEAA45-9FCE-4464-A20B-BC9E7FC5DE01}" type="presOf" srcId="{3F01D0E9-A0EC-43D2-9B90-F72438431A3C}" destId="{CC1F31B8-7B28-47DC-B07A-E9ABACC7F3AB}" srcOrd="1" destOrd="0" presId="urn:microsoft.com/office/officeart/2005/8/layout/process2"/>
    <dgm:cxn modelId="{29D7B854-F2D6-4583-8264-77FAC3EC5EA8}" type="presOf" srcId="{FC8442AB-FF5F-4D4A-BBC3-9F62672FC975}" destId="{1AFDD98E-6F55-4ACB-91BF-9185DD4DCC37}" srcOrd="1" destOrd="0" presId="urn:microsoft.com/office/officeart/2005/8/layout/process2"/>
    <dgm:cxn modelId="{9541A878-EB88-4E3C-98F7-5BAC5193182F}" srcId="{EF647F14-4BD8-4150-8A62-16E19B360CE2}" destId="{75039FF0-D9BE-4E10-87D9-2BCCEFDF3EDB}" srcOrd="1" destOrd="0" parTransId="{C6129942-9FF5-411D-B805-0BC2B24743B2}" sibTransId="{69E1AA04-1B82-440C-9E27-3D9475E4DD17}"/>
    <dgm:cxn modelId="{D0C4E780-E307-43D6-8E25-7B8533214BF2}" type="presOf" srcId="{EC06F32E-D6FA-4E32-9B4E-251A32889F1C}" destId="{2A92E721-6E57-4221-9053-8C0811F4AEE2}" srcOrd="0" destOrd="0" presId="urn:microsoft.com/office/officeart/2005/8/layout/process2"/>
    <dgm:cxn modelId="{2AA11A8C-5389-4A2D-9568-AF95D70D303D}" srcId="{EF647F14-4BD8-4150-8A62-16E19B360CE2}" destId="{93A3E7B2-9F23-4CB3-B900-9B32657D79A6}" srcOrd="3" destOrd="0" parTransId="{A4C06779-C41F-4D1D-BD68-4EB17C9F57FF}" sibTransId="{3F01D0E9-A0EC-43D2-9B90-F72438431A3C}"/>
    <dgm:cxn modelId="{715DD18C-2CB8-479F-A1B8-1D8B7A66766E}" type="presOf" srcId="{C4C82B9C-5ED0-4037-A63A-00E1E42A7877}" destId="{899655B2-47B2-4A7D-A623-DFF85FD4CD7C}" srcOrd="1" destOrd="0" presId="urn:microsoft.com/office/officeart/2005/8/layout/process2"/>
    <dgm:cxn modelId="{E4EB8D9B-8D04-4883-BC4C-DE8845AA4003}" srcId="{EF647F14-4BD8-4150-8A62-16E19B360CE2}" destId="{F8DA1E4D-4E6E-4FF3-844D-77BC3376CCAF}" srcOrd="2" destOrd="0" parTransId="{39978691-6420-41AC-8F69-CC3F755EDDD5}" sibTransId="{FC8442AB-FF5F-4D4A-BBC3-9F62672FC975}"/>
    <dgm:cxn modelId="{C38235A4-D5CD-4F63-BA01-D1A7E2CE9FDF}" type="presOf" srcId="{C4C82B9C-5ED0-4037-A63A-00E1E42A7877}" destId="{12E0FCCC-D10D-4F8A-8B8F-2C7B2E9C6B8A}" srcOrd="0" destOrd="0" presId="urn:microsoft.com/office/officeart/2005/8/layout/process2"/>
    <dgm:cxn modelId="{3626BEB3-19EC-4A75-A476-C99790B6EA93}" type="presOf" srcId="{93A3E7B2-9F23-4CB3-B900-9B32657D79A6}" destId="{B879DE6C-89E4-4C68-9165-FF1DE779FB44}" srcOrd="0" destOrd="0" presId="urn:microsoft.com/office/officeart/2005/8/layout/process2"/>
    <dgm:cxn modelId="{0EA7A1C5-C85B-4494-A481-03CCCEFBEBE0}" type="presOf" srcId="{69E1AA04-1B82-440C-9E27-3D9475E4DD17}" destId="{32975835-0592-4A74-98BE-7E47A0B5F274}" srcOrd="1" destOrd="0" presId="urn:microsoft.com/office/officeart/2005/8/layout/process2"/>
    <dgm:cxn modelId="{45F452CB-EE8B-42DE-897A-7CCB57E50F68}" type="presOf" srcId="{3F01D0E9-A0EC-43D2-9B90-F72438431A3C}" destId="{44CF1083-7ED8-47E3-BC17-A04E397BB698}" srcOrd="0" destOrd="0" presId="urn:microsoft.com/office/officeart/2005/8/layout/process2"/>
    <dgm:cxn modelId="{103711D7-5825-44FA-9B4E-3DB7B4340CFA}" type="presOf" srcId="{75039FF0-D9BE-4E10-87D9-2BCCEFDF3EDB}" destId="{D3587FA4-C88B-4FDE-854E-ADE43A0C0AA2}" srcOrd="0" destOrd="0" presId="urn:microsoft.com/office/officeart/2005/8/layout/process2"/>
    <dgm:cxn modelId="{2C853BD8-F10B-4CDE-B8FB-B34733F2909A}" type="presOf" srcId="{3C1AA86C-3903-4D39-9B77-1275EF71A476}" destId="{2B8818D9-9C85-4760-89C1-1DE7CB70A926}" srcOrd="0" destOrd="0" presId="urn:microsoft.com/office/officeart/2005/8/layout/process2"/>
    <dgm:cxn modelId="{A0D7B6E4-2CDA-46B4-A80B-A86EEE649CB7}" type="presOf" srcId="{6C4852BB-A76D-45B1-92C7-B7653A50474F}" destId="{DE8EE76C-8157-4D05-8100-55B72A1D8688}" srcOrd="0" destOrd="0" presId="urn:microsoft.com/office/officeart/2005/8/layout/process2"/>
    <dgm:cxn modelId="{9C270DFE-8E63-43E4-96A6-00E5226B9C1B}" type="presOf" srcId="{FC8442AB-FF5F-4D4A-BBC3-9F62672FC975}" destId="{4B0115B1-087F-4E16-91E6-5997E28BC97B}" srcOrd="0" destOrd="0" presId="urn:microsoft.com/office/officeart/2005/8/layout/process2"/>
    <dgm:cxn modelId="{EA36C5D6-3F79-428E-B34F-35B87FE4804F}" type="presParOf" srcId="{C1878A24-6B39-4A6B-AB2C-70F1D6CAB55A}" destId="{2B8818D9-9C85-4760-89C1-1DE7CB70A926}" srcOrd="0" destOrd="0" presId="urn:microsoft.com/office/officeart/2005/8/layout/process2"/>
    <dgm:cxn modelId="{3AA2D659-4B4C-4D50-87F0-2EDD89DCCB79}" type="presParOf" srcId="{C1878A24-6B39-4A6B-AB2C-70F1D6CAB55A}" destId="{C149E7CF-27DA-47E1-A2ED-AFF2EA4EF7A6}" srcOrd="1" destOrd="0" presId="urn:microsoft.com/office/officeart/2005/8/layout/process2"/>
    <dgm:cxn modelId="{780D3BFD-6381-4584-9ADE-D89405503F2F}" type="presParOf" srcId="{C149E7CF-27DA-47E1-A2ED-AFF2EA4EF7A6}" destId="{49F8DDCE-A45E-4419-85B2-B2B5267379CD}" srcOrd="0" destOrd="0" presId="urn:microsoft.com/office/officeart/2005/8/layout/process2"/>
    <dgm:cxn modelId="{38CF0316-6E98-4DB6-80EA-0B9F78207ADB}" type="presParOf" srcId="{C1878A24-6B39-4A6B-AB2C-70F1D6CAB55A}" destId="{D3587FA4-C88B-4FDE-854E-ADE43A0C0AA2}" srcOrd="2" destOrd="0" presId="urn:microsoft.com/office/officeart/2005/8/layout/process2"/>
    <dgm:cxn modelId="{3B53B274-5BC1-44DA-A471-F6F6C5D564FC}" type="presParOf" srcId="{C1878A24-6B39-4A6B-AB2C-70F1D6CAB55A}" destId="{209BB62E-0213-4EFF-B1D3-C2FF32DB8613}" srcOrd="3" destOrd="0" presId="urn:microsoft.com/office/officeart/2005/8/layout/process2"/>
    <dgm:cxn modelId="{8F620959-ECB6-4923-B235-EA05A87448FB}" type="presParOf" srcId="{209BB62E-0213-4EFF-B1D3-C2FF32DB8613}" destId="{32975835-0592-4A74-98BE-7E47A0B5F274}" srcOrd="0" destOrd="0" presId="urn:microsoft.com/office/officeart/2005/8/layout/process2"/>
    <dgm:cxn modelId="{33E02855-C77E-4CCB-98BE-94135348C52F}" type="presParOf" srcId="{C1878A24-6B39-4A6B-AB2C-70F1D6CAB55A}" destId="{98C3B55A-4D53-4CEA-AE6D-979CC0AAF55F}" srcOrd="4" destOrd="0" presId="urn:microsoft.com/office/officeart/2005/8/layout/process2"/>
    <dgm:cxn modelId="{2ABABCF2-4C62-4605-AE13-3030754719AE}" type="presParOf" srcId="{C1878A24-6B39-4A6B-AB2C-70F1D6CAB55A}" destId="{4B0115B1-087F-4E16-91E6-5997E28BC97B}" srcOrd="5" destOrd="0" presId="urn:microsoft.com/office/officeart/2005/8/layout/process2"/>
    <dgm:cxn modelId="{C7DF5547-F5B2-414B-9A23-B739D2FFA3DA}" type="presParOf" srcId="{4B0115B1-087F-4E16-91E6-5997E28BC97B}" destId="{1AFDD98E-6F55-4ACB-91BF-9185DD4DCC37}" srcOrd="0" destOrd="0" presId="urn:microsoft.com/office/officeart/2005/8/layout/process2"/>
    <dgm:cxn modelId="{09A7D563-473A-49B6-B619-8B7546805DD0}" type="presParOf" srcId="{C1878A24-6B39-4A6B-AB2C-70F1D6CAB55A}" destId="{B879DE6C-89E4-4C68-9165-FF1DE779FB44}" srcOrd="6" destOrd="0" presId="urn:microsoft.com/office/officeart/2005/8/layout/process2"/>
    <dgm:cxn modelId="{EBAF9F39-E1D5-40B4-8E98-E3A7A96A79DE}" type="presParOf" srcId="{C1878A24-6B39-4A6B-AB2C-70F1D6CAB55A}" destId="{44CF1083-7ED8-47E3-BC17-A04E397BB698}" srcOrd="7" destOrd="0" presId="urn:microsoft.com/office/officeart/2005/8/layout/process2"/>
    <dgm:cxn modelId="{C7898F7A-7116-4972-AF89-89C1E74BCF15}" type="presParOf" srcId="{44CF1083-7ED8-47E3-BC17-A04E397BB698}" destId="{CC1F31B8-7B28-47DC-B07A-E9ABACC7F3AB}" srcOrd="0" destOrd="0" presId="urn:microsoft.com/office/officeart/2005/8/layout/process2"/>
    <dgm:cxn modelId="{C6D9E41E-1AD0-4F7D-B8A5-F90E46411E9C}" type="presParOf" srcId="{C1878A24-6B39-4A6B-AB2C-70F1D6CAB55A}" destId="{2A92E721-6E57-4221-9053-8C0811F4AEE2}" srcOrd="8" destOrd="0" presId="urn:microsoft.com/office/officeart/2005/8/layout/process2"/>
    <dgm:cxn modelId="{F9A4BFA2-3C94-4CD8-AA97-D3BD5BFE53D3}" type="presParOf" srcId="{C1878A24-6B39-4A6B-AB2C-70F1D6CAB55A}" destId="{12E0FCCC-D10D-4F8A-8B8F-2C7B2E9C6B8A}" srcOrd="9" destOrd="0" presId="urn:microsoft.com/office/officeart/2005/8/layout/process2"/>
    <dgm:cxn modelId="{839C74B7-75DE-4BA1-B139-8A3538525F18}" type="presParOf" srcId="{12E0FCCC-D10D-4F8A-8B8F-2C7B2E9C6B8A}" destId="{899655B2-47B2-4A7D-A623-DFF85FD4CD7C}" srcOrd="0" destOrd="0" presId="urn:microsoft.com/office/officeart/2005/8/layout/process2"/>
    <dgm:cxn modelId="{0B291CBF-B283-4766-89C4-4A1E60168E49}" type="presParOf" srcId="{C1878A24-6B39-4A6B-AB2C-70F1D6CAB55A}" destId="{DE8EE76C-8157-4D05-8100-55B72A1D8688}" srcOrd="10" destOrd="0" presId="urn:microsoft.com/office/officeart/2005/8/layout/process2"/>
  </dgm:cxnLst>
  <dgm:bg/>
  <dgm:whole>
    <a:ln w="2540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EB764-547D-44AE-B02F-81E7B86550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F27C79-CA24-4B6B-BA70-88B6AAFA733B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u="sng" dirty="0"/>
            <a:t>At </a:t>
          </a:r>
          <a:r>
            <a:rPr lang="en-US" u="sng" dirty="0" err="1"/>
            <a:t>Emp</a:t>
          </a:r>
          <a:r>
            <a:rPr lang="en-US" u="sng" dirty="0"/>
            <a:t> Hosp</a:t>
          </a:r>
        </a:p>
      </dgm:t>
    </dgm:pt>
    <dgm:pt modelId="{62C4EB87-E5A1-4E35-B2CE-D5DADEE80E62}" type="parTrans" cxnId="{0EA9FDCE-81E1-450C-A71E-BC73F5BA8E33}">
      <dgm:prSet/>
      <dgm:spPr/>
      <dgm:t>
        <a:bodyPr/>
        <a:lstStyle/>
        <a:p>
          <a:endParaRPr lang="en-US"/>
        </a:p>
      </dgm:t>
    </dgm:pt>
    <dgm:pt modelId="{3703BD0F-DF68-4422-9FEE-6F9473DDE086}" type="sibTrans" cxnId="{0EA9FDCE-81E1-450C-A71E-BC73F5BA8E33}">
      <dgm:prSet/>
      <dgm:spPr/>
      <dgm:t>
        <a:bodyPr/>
        <a:lstStyle/>
        <a:p>
          <a:endParaRPr lang="en-US"/>
        </a:p>
      </dgm:t>
    </dgm:pt>
    <dgm:pt modelId="{47F3D2CB-FAA6-44C7-84C4-48BCE1AFE128}">
      <dgm:prSet phldrT="[Text]"/>
      <dgm:spPr/>
      <dgm:t>
        <a:bodyPr/>
        <a:lstStyle/>
        <a:p>
          <a:r>
            <a:rPr lang="en-US" dirty="0"/>
            <a:t>Patient </a:t>
          </a:r>
          <a:r>
            <a:rPr lang="en-US" dirty="0" err="1"/>
            <a:t>vis</a:t>
          </a:r>
          <a:r>
            <a:rPr lang="en-US" dirty="0"/>
            <a:t> </a:t>
          </a:r>
          <a:r>
            <a:rPr lang="en-US" dirty="0" err="1"/>
            <a:t>Emp</a:t>
          </a:r>
          <a:r>
            <a:rPr lang="en-US" dirty="0"/>
            <a:t> Hosp with Card</a:t>
          </a:r>
        </a:p>
      </dgm:t>
    </dgm:pt>
    <dgm:pt modelId="{B163486E-0B08-4F83-9072-1F05D67980EC}" type="parTrans" cxnId="{9222D858-90EF-4FCA-B0FC-D59618469BE6}">
      <dgm:prSet/>
      <dgm:spPr/>
      <dgm:t>
        <a:bodyPr/>
        <a:lstStyle/>
        <a:p>
          <a:endParaRPr lang="en-US"/>
        </a:p>
      </dgm:t>
    </dgm:pt>
    <dgm:pt modelId="{A479AC4C-58AB-4E90-B43A-B083DD652B9C}" type="sibTrans" cxnId="{9222D858-90EF-4FCA-B0FC-D59618469BE6}">
      <dgm:prSet/>
      <dgm:spPr/>
      <dgm:t>
        <a:bodyPr/>
        <a:lstStyle/>
        <a:p>
          <a:endParaRPr lang="en-US"/>
        </a:p>
      </dgm:t>
    </dgm:pt>
    <dgm:pt modelId="{9DADFA7C-7017-494C-A8F8-0AFA5606CFF3}">
      <dgm:prSet phldrT="[Text]"/>
      <dgm:spPr/>
      <dgm:t>
        <a:bodyPr/>
        <a:lstStyle/>
        <a:p>
          <a:r>
            <a:rPr lang="en-US" dirty="0" err="1">
              <a:solidFill>
                <a:srgbClr val="FF0000"/>
              </a:solidFill>
            </a:rPr>
            <a:t>Emergengy</a:t>
          </a:r>
          <a:r>
            <a:rPr lang="en-US" dirty="0">
              <a:solidFill>
                <a:srgbClr val="FF0000"/>
              </a:solidFill>
            </a:rPr>
            <a:t> report  by Hosp to PC </a:t>
          </a:r>
          <a:r>
            <a:rPr lang="en-US" i="1" dirty="0">
              <a:solidFill>
                <a:srgbClr val="FF0000"/>
              </a:solidFill>
            </a:rPr>
            <a:t>Online</a:t>
          </a:r>
        </a:p>
      </dgm:t>
    </dgm:pt>
    <dgm:pt modelId="{005EE0F2-98C1-413B-B444-0A54DCA1639A}" type="parTrans" cxnId="{6ABA233E-EA18-4EB6-A8AD-FC299387B0C8}">
      <dgm:prSet/>
      <dgm:spPr/>
      <dgm:t>
        <a:bodyPr/>
        <a:lstStyle/>
        <a:p>
          <a:endParaRPr lang="en-US"/>
        </a:p>
      </dgm:t>
    </dgm:pt>
    <dgm:pt modelId="{9C4D093D-128D-43B2-8B71-74F260C6537E}" type="sibTrans" cxnId="{6ABA233E-EA18-4EB6-A8AD-FC299387B0C8}">
      <dgm:prSet/>
      <dgm:spPr/>
      <dgm:t>
        <a:bodyPr/>
        <a:lstStyle/>
        <a:p>
          <a:endParaRPr lang="en-US"/>
        </a:p>
      </dgm:t>
    </dgm:pt>
    <dgm:pt modelId="{C6DCF241-548D-4326-8477-5B9CE9A7A8E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u="sng" dirty="0"/>
            <a:t>Non </a:t>
          </a:r>
          <a:r>
            <a:rPr lang="en-US" u="sng" dirty="0" err="1"/>
            <a:t>Emp</a:t>
          </a:r>
          <a:r>
            <a:rPr lang="en-US" u="sng" dirty="0"/>
            <a:t> Hosp</a:t>
          </a:r>
        </a:p>
      </dgm:t>
    </dgm:pt>
    <dgm:pt modelId="{F6FB5219-2B85-4E68-A126-861A6F75DED3}" type="parTrans" cxnId="{A5E744AC-78C6-449A-926E-EFB62006133D}">
      <dgm:prSet/>
      <dgm:spPr/>
      <dgm:t>
        <a:bodyPr/>
        <a:lstStyle/>
        <a:p>
          <a:endParaRPr lang="en-US"/>
        </a:p>
      </dgm:t>
    </dgm:pt>
    <dgm:pt modelId="{482178FD-F362-4CA8-BDE1-4A786102286D}" type="sibTrans" cxnId="{A5E744AC-78C6-449A-926E-EFB62006133D}">
      <dgm:prSet/>
      <dgm:spPr/>
      <dgm:t>
        <a:bodyPr/>
        <a:lstStyle/>
        <a:p>
          <a:endParaRPr lang="en-US"/>
        </a:p>
      </dgm:t>
    </dgm:pt>
    <dgm:pt modelId="{255BD043-207F-4C22-8061-14B0A32079A9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Patient reports to hosp with card.</a:t>
          </a:r>
        </a:p>
      </dgm:t>
    </dgm:pt>
    <dgm:pt modelId="{5DD1EE52-7E3D-44A0-A4CE-3A9E68937438}" type="parTrans" cxnId="{86BAFAE9-E430-4257-9525-3A1B5A827EB0}">
      <dgm:prSet/>
      <dgm:spPr/>
      <dgm:t>
        <a:bodyPr/>
        <a:lstStyle/>
        <a:p>
          <a:endParaRPr lang="en-US"/>
        </a:p>
      </dgm:t>
    </dgm:pt>
    <dgm:pt modelId="{119B3EAE-1374-4ECC-B9C6-A6D0AEED7E33}" type="sibTrans" cxnId="{86BAFAE9-E430-4257-9525-3A1B5A827EB0}">
      <dgm:prSet/>
      <dgm:spPr/>
      <dgm:t>
        <a:bodyPr/>
        <a:lstStyle/>
        <a:p>
          <a:endParaRPr lang="en-US"/>
        </a:p>
      </dgm:t>
    </dgm:pt>
    <dgm:pt modelId="{D05168F2-AAA2-408E-857F-837FB5F08626}">
      <dgm:prSet phldrT="[Text]"/>
      <dgm:spPr/>
      <dgm:t>
        <a:bodyPr/>
        <a:lstStyle/>
        <a:p>
          <a:r>
            <a:rPr lang="en-US" dirty="0"/>
            <a:t>OIC PC approves the same.</a:t>
          </a:r>
        </a:p>
      </dgm:t>
    </dgm:pt>
    <dgm:pt modelId="{2A3DA757-6326-4500-9276-A64BD24EC77C}" type="parTrans" cxnId="{8BFE3722-CF01-49CF-8CE7-AB7119485FA6}">
      <dgm:prSet/>
      <dgm:spPr/>
      <dgm:t>
        <a:bodyPr/>
        <a:lstStyle/>
        <a:p>
          <a:endParaRPr lang="en-US"/>
        </a:p>
      </dgm:t>
    </dgm:pt>
    <dgm:pt modelId="{97630FD3-4455-4E08-8E48-7087488999F4}" type="sibTrans" cxnId="{8BFE3722-CF01-49CF-8CE7-AB7119485FA6}">
      <dgm:prSet/>
      <dgm:spPr/>
      <dgm:t>
        <a:bodyPr/>
        <a:lstStyle/>
        <a:p>
          <a:endParaRPr lang="en-US"/>
        </a:p>
      </dgm:t>
    </dgm:pt>
    <dgm:pt modelId="{C764C205-12EF-4A9D-B4C2-DD3701DE8399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Patient discharged.</a:t>
          </a:r>
        </a:p>
      </dgm:t>
    </dgm:pt>
    <dgm:pt modelId="{28BC5120-EF66-4BE2-81F2-D4E9FA313492}" type="parTrans" cxnId="{010A177A-233E-41B9-A5DC-5C01036B3393}">
      <dgm:prSet/>
      <dgm:spPr/>
      <dgm:t>
        <a:bodyPr/>
        <a:lstStyle/>
        <a:p>
          <a:endParaRPr lang="en-US"/>
        </a:p>
      </dgm:t>
    </dgm:pt>
    <dgm:pt modelId="{B4B5D32B-440E-4954-BF61-18F58A93847F}" type="sibTrans" cxnId="{010A177A-233E-41B9-A5DC-5C01036B3393}">
      <dgm:prSet/>
      <dgm:spPr/>
      <dgm:t>
        <a:bodyPr/>
        <a:lstStyle/>
        <a:p>
          <a:endParaRPr lang="en-US"/>
        </a:p>
      </dgm:t>
    </dgm:pt>
    <dgm:pt modelId="{6DDD6689-85F0-430C-8E72-676497D2C833}">
      <dgm:prSet phldrT="[Text]"/>
      <dgm:spPr/>
      <dgm:t>
        <a:bodyPr/>
        <a:lstStyle/>
        <a:p>
          <a:r>
            <a:rPr lang="en-US" dirty="0"/>
            <a:t>Hosp intimates online with bills.</a:t>
          </a:r>
        </a:p>
      </dgm:t>
    </dgm:pt>
    <dgm:pt modelId="{8C16802F-0919-48CB-A47A-C58B246D8B11}" type="parTrans" cxnId="{3AB33E82-DD40-4E4A-9FDF-39E34AC3A96B}">
      <dgm:prSet/>
      <dgm:spPr/>
      <dgm:t>
        <a:bodyPr/>
        <a:lstStyle/>
        <a:p>
          <a:endParaRPr lang="en-US"/>
        </a:p>
      </dgm:t>
    </dgm:pt>
    <dgm:pt modelId="{D8AEEB63-34A7-4C5C-912D-DD10E80B6F7F}" type="sibTrans" cxnId="{3AB33E82-DD40-4E4A-9FDF-39E34AC3A96B}">
      <dgm:prSet/>
      <dgm:spPr/>
      <dgm:t>
        <a:bodyPr/>
        <a:lstStyle/>
        <a:p>
          <a:endParaRPr lang="en-US"/>
        </a:p>
      </dgm:t>
    </dgm:pt>
    <dgm:pt modelId="{BDEF3A52-DCE3-430E-A8E8-CB51F8FBE69A}">
      <dgm:prSet phldrT="[Text]"/>
      <dgm:spPr/>
      <dgm:t>
        <a:bodyPr/>
        <a:lstStyle/>
        <a:p>
          <a:r>
            <a:rPr lang="en-US" dirty="0"/>
            <a:t>OIC PC intimated by Hosp/ family/ helpline.</a:t>
          </a:r>
        </a:p>
      </dgm:t>
    </dgm:pt>
    <dgm:pt modelId="{0C745A63-E0DE-4D9E-B0A7-10D76FFA5F0E}" type="parTrans" cxnId="{F6E338DC-00C7-44FA-A288-1F25D41B868E}">
      <dgm:prSet/>
      <dgm:spPr/>
      <dgm:t>
        <a:bodyPr/>
        <a:lstStyle/>
        <a:p>
          <a:endParaRPr lang="en-US"/>
        </a:p>
      </dgm:t>
    </dgm:pt>
    <dgm:pt modelId="{698B2E76-2207-4E2B-8A28-51D82C502AB1}" type="sibTrans" cxnId="{F6E338DC-00C7-44FA-A288-1F25D41B868E}">
      <dgm:prSet/>
      <dgm:spPr/>
      <dgm:t>
        <a:bodyPr/>
        <a:lstStyle/>
        <a:p>
          <a:endParaRPr lang="en-US"/>
        </a:p>
      </dgm:t>
    </dgm:pt>
    <dgm:pt modelId="{07791BC5-9528-4D58-A055-309EE451051E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Patient pays the bills on discharge.</a:t>
          </a:r>
        </a:p>
      </dgm:t>
    </dgm:pt>
    <dgm:pt modelId="{A373B54A-83D4-4145-9B5A-B4F13971A843}" type="parTrans" cxnId="{F4F339C8-1126-46E0-BCA6-45DB98645DB4}">
      <dgm:prSet/>
      <dgm:spPr/>
      <dgm:t>
        <a:bodyPr/>
        <a:lstStyle/>
        <a:p>
          <a:endParaRPr lang="en-US"/>
        </a:p>
      </dgm:t>
    </dgm:pt>
    <dgm:pt modelId="{F441B7BE-BFCA-48E0-8DF4-8670A834EF2B}" type="sibTrans" cxnId="{F4F339C8-1126-46E0-BCA6-45DB98645DB4}">
      <dgm:prSet/>
      <dgm:spPr/>
      <dgm:t>
        <a:bodyPr/>
        <a:lstStyle/>
        <a:p>
          <a:endParaRPr lang="en-US"/>
        </a:p>
      </dgm:t>
    </dgm:pt>
    <dgm:pt modelId="{499E16F3-5581-41D8-9751-52000274B5C0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Bills reimbursed at ECHS rates.</a:t>
          </a:r>
        </a:p>
      </dgm:t>
    </dgm:pt>
    <dgm:pt modelId="{9C9CDC23-EBDF-47BE-A2DC-F4C0C6C30585}" type="parTrans" cxnId="{6B431688-C9EF-4C99-8CD6-71215C431D65}">
      <dgm:prSet/>
      <dgm:spPr/>
      <dgm:t>
        <a:bodyPr/>
        <a:lstStyle/>
        <a:p>
          <a:endParaRPr lang="en-US"/>
        </a:p>
      </dgm:t>
    </dgm:pt>
    <dgm:pt modelId="{535C6A0C-CE25-4372-83D2-92EB52A196B0}" type="sibTrans" cxnId="{6B431688-C9EF-4C99-8CD6-71215C431D65}">
      <dgm:prSet/>
      <dgm:spPr/>
      <dgm:t>
        <a:bodyPr/>
        <a:lstStyle/>
        <a:p>
          <a:endParaRPr lang="en-US"/>
        </a:p>
      </dgm:t>
    </dgm:pt>
    <dgm:pt modelId="{24E41855-1EEC-4895-A917-1AC1D78E95E9}">
      <dgm:prSet phldrT="[Text]"/>
      <dgm:spPr/>
      <dgm:t>
        <a:bodyPr/>
        <a:lstStyle/>
        <a:p>
          <a:r>
            <a:rPr lang="en-US" dirty="0"/>
            <a:t>EIR by PC on submission of bills.</a:t>
          </a:r>
        </a:p>
      </dgm:t>
    </dgm:pt>
    <dgm:pt modelId="{561293AB-EB0C-41E5-BFAE-718A45DE7556}" type="parTrans" cxnId="{672989D1-ED37-4FAD-AF4D-E7F984D5844D}">
      <dgm:prSet/>
      <dgm:spPr/>
      <dgm:t>
        <a:bodyPr/>
        <a:lstStyle/>
        <a:p>
          <a:endParaRPr lang="en-US"/>
        </a:p>
      </dgm:t>
    </dgm:pt>
    <dgm:pt modelId="{26990A40-A92D-4064-8E79-89E91A835908}" type="sibTrans" cxnId="{672989D1-ED37-4FAD-AF4D-E7F984D5844D}">
      <dgm:prSet/>
      <dgm:spPr/>
      <dgm:t>
        <a:bodyPr/>
        <a:lstStyle/>
        <a:p>
          <a:endParaRPr lang="en-US"/>
        </a:p>
      </dgm:t>
    </dgm:pt>
    <dgm:pt modelId="{3AE5E236-1221-40CF-B5CB-1579B86C089A}" type="pres">
      <dgm:prSet presAssocID="{67EEB764-547D-44AE-B02F-81E7B86550E4}" presName="Name0" presStyleCnt="0">
        <dgm:presLayoutVars>
          <dgm:dir/>
          <dgm:animLvl val="lvl"/>
          <dgm:resizeHandles val="exact"/>
        </dgm:presLayoutVars>
      </dgm:prSet>
      <dgm:spPr/>
    </dgm:pt>
    <dgm:pt modelId="{DDC13255-1305-4AD3-AEDE-869C4A44693B}" type="pres">
      <dgm:prSet presAssocID="{98F27C79-CA24-4B6B-BA70-88B6AAFA733B}" presName="composite" presStyleCnt="0"/>
      <dgm:spPr/>
    </dgm:pt>
    <dgm:pt modelId="{7B4499E3-646D-4BB8-ADA2-50DAB9DFB213}" type="pres">
      <dgm:prSet presAssocID="{98F27C79-CA24-4B6B-BA70-88B6AAFA733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B9B9D3A-E753-44EB-B8D2-4C8F24E3A240}" type="pres">
      <dgm:prSet presAssocID="{98F27C79-CA24-4B6B-BA70-88B6AAFA733B}" presName="desTx" presStyleLbl="alignAccFollowNode1" presStyleIdx="0" presStyleCnt="2">
        <dgm:presLayoutVars>
          <dgm:bulletEnabled val="1"/>
        </dgm:presLayoutVars>
      </dgm:prSet>
      <dgm:spPr/>
    </dgm:pt>
    <dgm:pt modelId="{41E8E620-53FD-4A18-AA3B-D4B547151E29}" type="pres">
      <dgm:prSet presAssocID="{3703BD0F-DF68-4422-9FEE-6F9473DDE086}" presName="space" presStyleCnt="0"/>
      <dgm:spPr/>
    </dgm:pt>
    <dgm:pt modelId="{E97EF943-78BD-4A2E-9B50-E7884D57FA08}" type="pres">
      <dgm:prSet presAssocID="{C6DCF241-548D-4326-8477-5B9CE9A7A8EC}" presName="composite" presStyleCnt="0"/>
      <dgm:spPr/>
    </dgm:pt>
    <dgm:pt modelId="{5169203B-CF9C-4766-8F29-0C701553C1D8}" type="pres">
      <dgm:prSet presAssocID="{C6DCF241-548D-4326-8477-5B9CE9A7A8E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4AA5D9F-0815-43B4-9D26-F119C1E60598}" type="pres">
      <dgm:prSet presAssocID="{C6DCF241-548D-4326-8477-5B9CE9A7A8E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3214E05-4ED2-49CA-843A-08A962FDBB4B}" type="presOf" srcId="{07791BC5-9528-4D58-A055-309EE451051E}" destId="{94AA5D9F-0815-43B4-9D26-F119C1E60598}" srcOrd="0" destOrd="2" presId="urn:microsoft.com/office/officeart/2005/8/layout/hList1"/>
    <dgm:cxn modelId="{BE856E08-0D9C-4EA9-8E5F-F330929FB554}" type="presOf" srcId="{47F3D2CB-FAA6-44C7-84C4-48BCE1AFE128}" destId="{6B9B9D3A-E753-44EB-B8D2-4C8F24E3A240}" srcOrd="0" destOrd="0" presId="urn:microsoft.com/office/officeart/2005/8/layout/hList1"/>
    <dgm:cxn modelId="{B6845114-E10A-4D21-B767-B7D4D44AEBF7}" type="presOf" srcId="{98F27C79-CA24-4B6B-BA70-88B6AAFA733B}" destId="{7B4499E3-646D-4BB8-ADA2-50DAB9DFB213}" srcOrd="0" destOrd="0" presId="urn:microsoft.com/office/officeart/2005/8/layout/hList1"/>
    <dgm:cxn modelId="{ED326016-C74D-489C-98AE-0D0AF6C80586}" type="presOf" srcId="{D05168F2-AAA2-408E-857F-837FB5F08626}" destId="{6B9B9D3A-E753-44EB-B8D2-4C8F24E3A240}" srcOrd="0" destOrd="2" presId="urn:microsoft.com/office/officeart/2005/8/layout/hList1"/>
    <dgm:cxn modelId="{8BFE3722-CF01-49CF-8CE7-AB7119485FA6}" srcId="{98F27C79-CA24-4B6B-BA70-88B6AAFA733B}" destId="{D05168F2-AAA2-408E-857F-837FB5F08626}" srcOrd="2" destOrd="0" parTransId="{2A3DA757-6326-4500-9276-A64BD24EC77C}" sibTransId="{97630FD3-4455-4E08-8E48-7087488999F4}"/>
    <dgm:cxn modelId="{1E446F26-F5F4-4FDB-BD28-E90337837BFE}" type="presOf" srcId="{9DADFA7C-7017-494C-A8F8-0AFA5606CFF3}" destId="{6B9B9D3A-E753-44EB-B8D2-4C8F24E3A240}" srcOrd="0" destOrd="1" presId="urn:microsoft.com/office/officeart/2005/8/layout/hList1"/>
    <dgm:cxn modelId="{6ABA233E-EA18-4EB6-A8AD-FC299387B0C8}" srcId="{98F27C79-CA24-4B6B-BA70-88B6AAFA733B}" destId="{9DADFA7C-7017-494C-A8F8-0AFA5606CFF3}" srcOrd="1" destOrd="0" parTransId="{005EE0F2-98C1-413B-B444-0A54DCA1639A}" sibTransId="{9C4D093D-128D-43B2-8B71-74F260C6537E}"/>
    <dgm:cxn modelId="{0C7B1A3F-2B14-4AF7-9EAF-4817614B875B}" type="presOf" srcId="{255BD043-207F-4C22-8061-14B0A32079A9}" destId="{94AA5D9F-0815-43B4-9D26-F119C1E60598}" srcOrd="0" destOrd="0" presId="urn:microsoft.com/office/officeart/2005/8/layout/hList1"/>
    <dgm:cxn modelId="{F6FD515F-5310-47A4-8B00-3CD64C31525A}" type="presOf" srcId="{6DDD6689-85F0-430C-8E72-676497D2C833}" destId="{6B9B9D3A-E753-44EB-B8D2-4C8F24E3A240}" srcOrd="0" destOrd="4" presId="urn:microsoft.com/office/officeart/2005/8/layout/hList1"/>
    <dgm:cxn modelId="{9222D858-90EF-4FCA-B0FC-D59618469BE6}" srcId="{98F27C79-CA24-4B6B-BA70-88B6AAFA733B}" destId="{47F3D2CB-FAA6-44C7-84C4-48BCE1AFE128}" srcOrd="0" destOrd="0" parTransId="{B163486E-0B08-4F83-9072-1F05D67980EC}" sibTransId="{A479AC4C-58AB-4E90-B43A-B083DD652B9C}"/>
    <dgm:cxn modelId="{010A177A-233E-41B9-A5DC-5C01036B3393}" srcId="{98F27C79-CA24-4B6B-BA70-88B6AAFA733B}" destId="{C764C205-12EF-4A9D-B4C2-DD3701DE8399}" srcOrd="3" destOrd="0" parTransId="{28BC5120-EF66-4BE2-81F2-D4E9FA313492}" sibTransId="{B4B5D32B-440E-4954-BF61-18F58A93847F}"/>
    <dgm:cxn modelId="{3AB33E82-DD40-4E4A-9FDF-39E34AC3A96B}" srcId="{98F27C79-CA24-4B6B-BA70-88B6AAFA733B}" destId="{6DDD6689-85F0-430C-8E72-676497D2C833}" srcOrd="4" destOrd="0" parTransId="{8C16802F-0919-48CB-A47A-C58B246D8B11}" sibTransId="{D8AEEB63-34A7-4C5C-912D-DD10E80B6F7F}"/>
    <dgm:cxn modelId="{6B431688-C9EF-4C99-8CD6-71215C431D65}" srcId="{C6DCF241-548D-4326-8477-5B9CE9A7A8EC}" destId="{499E16F3-5581-41D8-9751-52000274B5C0}" srcOrd="4" destOrd="0" parTransId="{9C9CDC23-EBDF-47BE-A2DC-F4C0C6C30585}" sibTransId="{535C6A0C-CE25-4372-83D2-92EB52A196B0}"/>
    <dgm:cxn modelId="{B6578992-DD08-483F-97D8-15AD6DA48075}" type="presOf" srcId="{499E16F3-5581-41D8-9751-52000274B5C0}" destId="{94AA5D9F-0815-43B4-9D26-F119C1E60598}" srcOrd="0" destOrd="4" presId="urn:microsoft.com/office/officeart/2005/8/layout/hList1"/>
    <dgm:cxn modelId="{A2873396-2D88-4EF9-8645-AEAC7AB31A77}" type="presOf" srcId="{67EEB764-547D-44AE-B02F-81E7B86550E4}" destId="{3AE5E236-1221-40CF-B5CB-1579B86C089A}" srcOrd="0" destOrd="0" presId="urn:microsoft.com/office/officeart/2005/8/layout/hList1"/>
    <dgm:cxn modelId="{EDC94197-E932-49E1-91A2-34CCFC2E21B4}" type="presOf" srcId="{24E41855-1EEC-4895-A917-1AC1D78E95E9}" destId="{94AA5D9F-0815-43B4-9D26-F119C1E60598}" srcOrd="0" destOrd="3" presId="urn:microsoft.com/office/officeart/2005/8/layout/hList1"/>
    <dgm:cxn modelId="{7271629B-A2F2-4ABE-A702-D0C7ACFF89F1}" type="presOf" srcId="{BDEF3A52-DCE3-430E-A8E8-CB51F8FBE69A}" destId="{94AA5D9F-0815-43B4-9D26-F119C1E60598}" srcOrd="0" destOrd="1" presId="urn:microsoft.com/office/officeart/2005/8/layout/hList1"/>
    <dgm:cxn modelId="{A5E744AC-78C6-449A-926E-EFB62006133D}" srcId="{67EEB764-547D-44AE-B02F-81E7B86550E4}" destId="{C6DCF241-548D-4326-8477-5B9CE9A7A8EC}" srcOrd="1" destOrd="0" parTransId="{F6FB5219-2B85-4E68-A126-861A6F75DED3}" sibTransId="{482178FD-F362-4CA8-BDE1-4A786102286D}"/>
    <dgm:cxn modelId="{F4F339C8-1126-46E0-BCA6-45DB98645DB4}" srcId="{C6DCF241-548D-4326-8477-5B9CE9A7A8EC}" destId="{07791BC5-9528-4D58-A055-309EE451051E}" srcOrd="2" destOrd="0" parTransId="{A373B54A-83D4-4145-9B5A-B4F13971A843}" sibTransId="{F441B7BE-BFCA-48E0-8DF4-8670A834EF2B}"/>
    <dgm:cxn modelId="{0EA9FDCE-81E1-450C-A71E-BC73F5BA8E33}" srcId="{67EEB764-547D-44AE-B02F-81E7B86550E4}" destId="{98F27C79-CA24-4B6B-BA70-88B6AAFA733B}" srcOrd="0" destOrd="0" parTransId="{62C4EB87-E5A1-4E35-B2CE-D5DADEE80E62}" sibTransId="{3703BD0F-DF68-4422-9FEE-6F9473DDE086}"/>
    <dgm:cxn modelId="{672989D1-ED37-4FAD-AF4D-E7F984D5844D}" srcId="{C6DCF241-548D-4326-8477-5B9CE9A7A8EC}" destId="{24E41855-1EEC-4895-A917-1AC1D78E95E9}" srcOrd="3" destOrd="0" parTransId="{561293AB-EB0C-41E5-BFAE-718A45DE7556}" sibTransId="{26990A40-A92D-4064-8E79-89E91A835908}"/>
    <dgm:cxn modelId="{DD73E5D9-4033-42EF-8FA6-3250F56FBCD6}" type="presOf" srcId="{C764C205-12EF-4A9D-B4C2-DD3701DE8399}" destId="{6B9B9D3A-E753-44EB-B8D2-4C8F24E3A240}" srcOrd="0" destOrd="3" presId="urn:microsoft.com/office/officeart/2005/8/layout/hList1"/>
    <dgm:cxn modelId="{F6E338DC-00C7-44FA-A288-1F25D41B868E}" srcId="{C6DCF241-548D-4326-8477-5B9CE9A7A8EC}" destId="{BDEF3A52-DCE3-430E-A8E8-CB51F8FBE69A}" srcOrd="1" destOrd="0" parTransId="{0C745A63-E0DE-4D9E-B0A7-10D76FFA5F0E}" sibTransId="{698B2E76-2207-4E2B-8A28-51D82C502AB1}"/>
    <dgm:cxn modelId="{86BAFAE9-E430-4257-9525-3A1B5A827EB0}" srcId="{C6DCF241-548D-4326-8477-5B9CE9A7A8EC}" destId="{255BD043-207F-4C22-8061-14B0A32079A9}" srcOrd="0" destOrd="0" parTransId="{5DD1EE52-7E3D-44A0-A4CE-3A9E68937438}" sibTransId="{119B3EAE-1374-4ECC-B9C6-A6D0AEED7E33}"/>
    <dgm:cxn modelId="{E115F1F9-BA53-47A1-846B-10CA608B975E}" type="presOf" srcId="{C6DCF241-548D-4326-8477-5B9CE9A7A8EC}" destId="{5169203B-CF9C-4766-8F29-0C701553C1D8}" srcOrd="0" destOrd="0" presId="urn:microsoft.com/office/officeart/2005/8/layout/hList1"/>
    <dgm:cxn modelId="{0DCC6BAB-204C-4ECE-A411-C904B0EB1383}" type="presParOf" srcId="{3AE5E236-1221-40CF-B5CB-1579B86C089A}" destId="{DDC13255-1305-4AD3-AEDE-869C4A44693B}" srcOrd="0" destOrd="0" presId="urn:microsoft.com/office/officeart/2005/8/layout/hList1"/>
    <dgm:cxn modelId="{565C4486-FB65-477B-AE74-9956622DF7B5}" type="presParOf" srcId="{DDC13255-1305-4AD3-AEDE-869C4A44693B}" destId="{7B4499E3-646D-4BB8-ADA2-50DAB9DFB213}" srcOrd="0" destOrd="0" presId="urn:microsoft.com/office/officeart/2005/8/layout/hList1"/>
    <dgm:cxn modelId="{600C7BC5-D7DF-498A-9AA8-6B3BC67CB53B}" type="presParOf" srcId="{DDC13255-1305-4AD3-AEDE-869C4A44693B}" destId="{6B9B9D3A-E753-44EB-B8D2-4C8F24E3A240}" srcOrd="1" destOrd="0" presId="urn:microsoft.com/office/officeart/2005/8/layout/hList1"/>
    <dgm:cxn modelId="{CA5499B5-3D8A-4637-AF49-F0CAB1B4781E}" type="presParOf" srcId="{3AE5E236-1221-40CF-B5CB-1579B86C089A}" destId="{41E8E620-53FD-4A18-AA3B-D4B547151E29}" srcOrd="1" destOrd="0" presId="urn:microsoft.com/office/officeart/2005/8/layout/hList1"/>
    <dgm:cxn modelId="{E2666EAE-9039-4682-9BD4-007CAB2ED449}" type="presParOf" srcId="{3AE5E236-1221-40CF-B5CB-1579B86C089A}" destId="{E97EF943-78BD-4A2E-9B50-E7884D57FA08}" srcOrd="2" destOrd="0" presId="urn:microsoft.com/office/officeart/2005/8/layout/hList1"/>
    <dgm:cxn modelId="{3D152650-5050-4A65-AAD5-67336F70CE74}" type="presParOf" srcId="{E97EF943-78BD-4A2E-9B50-E7884D57FA08}" destId="{5169203B-CF9C-4766-8F29-0C701553C1D8}" srcOrd="0" destOrd="0" presId="urn:microsoft.com/office/officeart/2005/8/layout/hList1"/>
    <dgm:cxn modelId="{76627ADB-2776-4464-85A9-C2CF680677B2}" type="presParOf" srcId="{E97EF943-78BD-4A2E-9B50-E7884D57FA08}" destId="{94AA5D9F-0815-43B4-9D26-F119C1E605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818D9-9C85-4760-89C1-1DE7CB70A926}">
      <dsp:nvSpPr>
        <dsp:cNvPr id="0" name=""/>
        <dsp:cNvSpPr/>
      </dsp:nvSpPr>
      <dsp:spPr>
        <a:xfrm>
          <a:off x="990604" y="4583"/>
          <a:ext cx="6705590" cy="6085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PATIENTS APCH DEPENDENT PC</a:t>
          </a:r>
          <a:endParaRPr lang="en-US" sz="1800" b="1" kern="1200" dirty="0"/>
        </a:p>
      </dsp:txBody>
      <dsp:txXfrm>
        <a:off x="1008427" y="22406"/>
        <a:ext cx="6669944" cy="572875"/>
      </dsp:txXfrm>
    </dsp:sp>
    <dsp:sp modelId="{C149E7CF-27DA-47E1-A2ED-AFF2EA4EF7A6}">
      <dsp:nvSpPr>
        <dsp:cNvPr id="0" name=""/>
        <dsp:cNvSpPr/>
      </dsp:nvSpPr>
      <dsp:spPr>
        <a:xfrm rot="5400000">
          <a:off x="4229302" y="628318"/>
          <a:ext cx="228195" cy="27383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261250" y="651137"/>
        <a:ext cx="164300" cy="159737"/>
      </dsp:txXfrm>
    </dsp:sp>
    <dsp:sp modelId="{D3587FA4-C88B-4FDE-854E-ADE43A0C0AA2}">
      <dsp:nvSpPr>
        <dsp:cNvPr id="0" name=""/>
        <dsp:cNvSpPr/>
      </dsp:nvSpPr>
      <dsp:spPr>
        <a:xfrm>
          <a:off x="990604" y="917365"/>
          <a:ext cx="6705590" cy="60852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ON MOs RECOMMENDATION, PATIENT REFERED TO  MH / EMP HOSP</a:t>
          </a:r>
          <a:endParaRPr lang="en-US" sz="1800" b="1" kern="1200" dirty="0"/>
        </a:p>
      </dsp:txBody>
      <dsp:txXfrm>
        <a:off x="1008427" y="935188"/>
        <a:ext cx="6669944" cy="572875"/>
      </dsp:txXfrm>
    </dsp:sp>
    <dsp:sp modelId="{209BB62E-0213-4EFF-B1D3-C2FF32DB8613}">
      <dsp:nvSpPr>
        <dsp:cNvPr id="0" name=""/>
        <dsp:cNvSpPr/>
      </dsp:nvSpPr>
      <dsp:spPr>
        <a:xfrm rot="5400000">
          <a:off x="4229302" y="1541100"/>
          <a:ext cx="228195" cy="27383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261250" y="1563919"/>
        <a:ext cx="164300" cy="159737"/>
      </dsp:txXfrm>
    </dsp:sp>
    <dsp:sp modelId="{98C3B55A-4D53-4CEA-AE6D-979CC0AAF55F}">
      <dsp:nvSpPr>
        <dsp:cNvPr id="0" name=""/>
        <dsp:cNvSpPr/>
      </dsp:nvSpPr>
      <dsp:spPr>
        <a:xfrm>
          <a:off x="990604" y="1830148"/>
          <a:ext cx="6705590" cy="6085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ON LINE REFERRAL MODE - HOSP CONFIRMS THE REFERRAL</a:t>
          </a:r>
          <a:endParaRPr lang="en-US" sz="1800" b="1" kern="1200" dirty="0"/>
        </a:p>
      </dsp:txBody>
      <dsp:txXfrm>
        <a:off x="1008427" y="1847971"/>
        <a:ext cx="6669944" cy="572875"/>
      </dsp:txXfrm>
    </dsp:sp>
    <dsp:sp modelId="{4B0115B1-087F-4E16-91E6-5997E28BC97B}">
      <dsp:nvSpPr>
        <dsp:cNvPr id="0" name=""/>
        <dsp:cNvSpPr/>
      </dsp:nvSpPr>
      <dsp:spPr>
        <a:xfrm rot="5400000">
          <a:off x="4229302" y="2453882"/>
          <a:ext cx="228195" cy="27383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261250" y="2476701"/>
        <a:ext cx="164300" cy="159737"/>
      </dsp:txXfrm>
    </dsp:sp>
    <dsp:sp modelId="{B879DE6C-89E4-4C68-9165-FF1DE779FB44}">
      <dsp:nvSpPr>
        <dsp:cNvPr id="0" name=""/>
        <dsp:cNvSpPr/>
      </dsp:nvSpPr>
      <dsp:spPr>
        <a:xfrm>
          <a:off x="891975" y="2742930"/>
          <a:ext cx="6902848" cy="60852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OPD PATIENT EXAMINED - IPD PATIENT ADMITTED  AND LINE OF TREATMENT SPECIFIED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909798" y="2760753"/>
        <a:ext cx="6867202" cy="572875"/>
      </dsp:txXfrm>
    </dsp:sp>
    <dsp:sp modelId="{44CF1083-7ED8-47E3-BC17-A04E397BB698}">
      <dsp:nvSpPr>
        <dsp:cNvPr id="0" name=""/>
        <dsp:cNvSpPr/>
      </dsp:nvSpPr>
      <dsp:spPr>
        <a:xfrm rot="5400000">
          <a:off x="4229302" y="3366664"/>
          <a:ext cx="228195" cy="27383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261250" y="3389483"/>
        <a:ext cx="164300" cy="159737"/>
      </dsp:txXfrm>
    </dsp:sp>
    <dsp:sp modelId="{2A92E721-6E57-4221-9053-8C0811F4AEE2}">
      <dsp:nvSpPr>
        <dsp:cNvPr id="0" name=""/>
        <dsp:cNvSpPr/>
      </dsp:nvSpPr>
      <dsp:spPr>
        <a:xfrm>
          <a:off x="891975" y="3655712"/>
          <a:ext cx="6902848" cy="6085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UTI - ITSL  INFO ONLINE ABOUT PATIENT DETAILS</a:t>
          </a:r>
          <a:endParaRPr lang="en-US" sz="1800" b="1" kern="1200" dirty="0">
            <a:solidFill>
              <a:srgbClr val="0000FF"/>
            </a:solidFill>
          </a:endParaRPr>
        </a:p>
      </dsp:txBody>
      <dsp:txXfrm>
        <a:off x="909798" y="3673535"/>
        <a:ext cx="6867202" cy="572875"/>
      </dsp:txXfrm>
    </dsp:sp>
    <dsp:sp modelId="{12E0FCCC-D10D-4F8A-8B8F-2C7B2E9C6B8A}">
      <dsp:nvSpPr>
        <dsp:cNvPr id="0" name=""/>
        <dsp:cNvSpPr/>
      </dsp:nvSpPr>
      <dsp:spPr>
        <a:xfrm rot="5400000">
          <a:off x="4229302" y="4279447"/>
          <a:ext cx="228195" cy="27383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261250" y="4302266"/>
        <a:ext cx="164300" cy="159737"/>
      </dsp:txXfrm>
    </dsp:sp>
    <dsp:sp modelId="{DE8EE76C-8157-4D05-8100-55B72A1D8688}">
      <dsp:nvSpPr>
        <dsp:cNvPr id="0" name=""/>
        <dsp:cNvSpPr/>
      </dsp:nvSpPr>
      <dsp:spPr>
        <a:xfrm>
          <a:off x="914405" y="4568494"/>
          <a:ext cx="6857988" cy="60852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PATIENT TREATED &amp;  DISCHARGED – MED BILL FWD </a:t>
          </a:r>
          <a:r>
            <a:rPr lang="en-US" sz="1800" b="1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ONLINE TO </a:t>
          </a:r>
          <a:r>
            <a:rPr lang="en-US" sz="18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UTI - ITSL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932228" y="4586317"/>
        <a:ext cx="6822342" cy="57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499E3-646D-4BB8-ADA2-50DAB9DFB213}">
      <dsp:nvSpPr>
        <dsp:cNvPr id="0" name=""/>
        <dsp:cNvSpPr/>
      </dsp:nvSpPr>
      <dsp:spPr>
        <a:xfrm>
          <a:off x="37" y="124736"/>
          <a:ext cx="3631927" cy="748800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/>
            <a:t>At </a:t>
          </a:r>
          <a:r>
            <a:rPr lang="en-US" sz="2600" u="sng" kern="1200" dirty="0" err="1"/>
            <a:t>Emp</a:t>
          </a:r>
          <a:r>
            <a:rPr lang="en-US" sz="2600" u="sng" kern="1200" dirty="0"/>
            <a:t> Hosp</a:t>
          </a:r>
        </a:p>
      </dsp:txBody>
      <dsp:txXfrm>
        <a:off x="37" y="124736"/>
        <a:ext cx="3631927" cy="748800"/>
      </dsp:txXfrm>
    </dsp:sp>
    <dsp:sp modelId="{6B9B9D3A-E753-44EB-B8D2-4C8F24E3A240}">
      <dsp:nvSpPr>
        <dsp:cNvPr id="0" name=""/>
        <dsp:cNvSpPr/>
      </dsp:nvSpPr>
      <dsp:spPr>
        <a:xfrm>
          <a:off x="37" y="873536"/>
          <a:ext cx="3631927" cy="4335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Patient </a:t>
          </a:r>
          <a:r>
            <a:rPr lang="en-US" sz="2600" kern="1200" dirty="0" err="1"/>
            <a:t>vis</a:t>
          </a:r>
          <a:r>
            <a:rPr lang="en-US" sz="2600" kern="1200" dirty="0"/>
            <a:t> </a:t>
          </a:r>
          <a:r>
            <a:rPr lang="en-US" sz="2600" kern="1200" dirty="0" err="1"/>
            <a:t>Emp</a:t>
          </a:r>
          <a:r>
            <a:rPr lang="en-US" sz="2600" kern="1200" dirty="0"/>
            <a:t> Hosp with Card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solidFill>
                <a:srgbClr val="FF0000"/>
              </a:solidFill>
            </a:rPr>
            <a:t>Emergengy</a:t>
          </a:r>
          <a:r>
            <a:rPr lang="en-US" sz="2600" kern="1200" dirty="0">
              <a:solidFill>
                <a:srgbClr val="FF0000"/>
              </a:solidFill>
            </a:rPr>
            <a:t> report  by Hosp to PC </a:t>
          </a:r>
          <a:r>
            <a:rPr lang="en-US" sz="2600" i="1" kern="1200" dirty="0">
              <a:solidFill>
                <a:srgbClr val="FF0000"/>
              </a:solidFill>
            </a:rPr>
            <a:t>Online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OIC PC approves the same.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Patient discharged.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Hosp intimates online with bills.</a:t>
          </a:r>
        </a:p>
      </dsp:txBody>
      <dsp:txXfrm>
        <a:off x="37" y="873536"/>
        <a:ext cx="3631927" cy="4335727"/>
      </dsp:txXfrm>
    </dsp:sp>
    <dsp:sp modelId="{5169203B-CF9C-4766-8F29-0C701553C1D8}">
      <dsp:nvSpPr>
        <dsp:cNvPr id="0" name=""/>
        <dsp:cNvSpPr/>
      </dsp:nvSpPr>
      <dsp:spPr>
        <a:xfrm>
          <a:off x="4140434" y="124736"/>
          <a:ext cx="3631927" cy="748800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/>
            <a:t>Non </a:t>
          </a:r>
          <a:r>
            <a:rPr lang="en-US" sz="2600" u="sng" kern="1200" dirty="0" err="1"/>
            <a:t>Emp</a:t>
          </a:r>
          <a:r>
            <a:rPr lang="en-US" sz="2600" u="sng" kern="1200" dirty="0"/>
            <a:t> Hosp</a:t>
          </a:r>
        </a:p>
      </dsp:txBody>
      <dsp:txXfrm>
        <a:off x="4140434" y="124736"/>
        <a:ext cx="3631927" cy="748800"/>
      </dsp:txXfrm>
    </dsp:sp>
    <dsp:sp modelId="{94AA5D9F-0815-43B4-9D26-F119C1E60598}">
      <dsp:nvSpPr>
        <dsp:cNvPr id="0" name=""/>
        <dsp:cNvSpPr/>
      </dsp:nvSpPr>
      <dsp:spPr>
        <a:xfrm>
          <a:off x="4140434" y="873536"/>
          <a:ext cx="3631927" cy="4335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Patient reports to hosp with card.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OIC PC intimated by Hosp/ family/ helpline.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Patient pays the bills on discharge.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EIR by PC on submission of bills.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Bills reimbursed at ECHS rates.</a:t>
          </a:r>
        </a:p>
      </dsp:txBody>
      <dsp:txXfrm>
        <a:off x="4140434" y="873536"/>
        <a:ext cx="3631927" cy="433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87E30-116A-4BCD-BA6F-99FC4CE1398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49CA-D8CA-4CBD-8482-90356EC12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44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5100" y="1063625"/>
            <a:ext cx="6018213" cy="3386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27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37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35100" y="1063625"/>
            <a:ext cx="6018213" cy="3386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573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38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0253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3AC8BB6C-952F-028B-FA48-753EB8B4D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FD7C0B-99A5-45DC-B49A-F3987F5016B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491" name="Rectangle 7">
            <a:extLst>
              <a:ext uri="{FF2B5EF4-FFF2-40B4-BE49-F238E27FC236}">
                <a16:creationId xmlns:a16="http://schemas.microsoft.com/office/drawing/2014/main" id="{F04BE243-F563-48F0-F952-3F78347BFD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118F5D9-F04D-4F4C-9E04-E8FB07B47684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42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3CEF2678-CC7F-2174-679D-F4820FE22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87D85F45-5386-2714-CEE2-5933939F4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271A77A-243F-7890-3F0D-5CE6F773B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58BA272-C011-0586-4147-870E8D9222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5CD584B-FC4A-88DA-C052-B18CD1F66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E357CD-FB2E-4EC9-B182-B0B5C74BA76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FBBAE9F-3F6E-0A77-AEFB-A4F7BC640E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F2F9677-3A9F-A216-129E-81BC4E41C9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5E79AAA-E451-D0A5-5821-015AF6C47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FD449A-8773-4B48-8862-646F285A077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0013EC9-031C-0043-D7B8-00DC27BE10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117D2DF-3B2A-2512-62CE-E4CC590F7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0963742-9F2C-D282-0349-6247AD94B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93A959-7106-4BD2-8DF9-F0A8F69966C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0F2232C-E8EE-DF81-31E0-633E96C5C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AADD466F-184B-1F93-F23B-5FDDD91B3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4EA0F2A-1F97-F019-5A30-41731C2C8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FC231A-5412-4509-BA13-7ED1FA6C0D8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46A4B2D-29DB-D0C6-9986-057CE9DC7C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7CED909-56B1-48CD-BA68-1A24D68964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FFDC861-F5D0-CBC1-AD79-012509CE5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0AE0F5-BCB2-4846-84CE-33A575F6148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BA6C079E-E5FD-2386-87DB-BD59F89A8F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D3326FA-211A-4587-EC51-DEE75A820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CCA92C71-8BBB-773C-A6AA-708622A03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4CC913-715B-4B68-B895-BA1F8E74284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D896DAF4-884C-81E2-227A-8C9C4E9AC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4340E22-2FA6-B9E3-FB76-C4B0376751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040E390D-A90F-5523-AE58-AB8F80CAAD7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4A7629C-29D0-4457-AFF1-7628CCFA9999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C89982C-C517-3D4C-6AC0-BA84B07A1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97FC0A-90D5-4E16-AEAE-F3AA4AC35D0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89BB63A6-3ECE-D17C-C8EB-1BFEF94F9E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A986299-4B51-4753-B58D-242031AC027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20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E0DBC8F4-2C1A-2A2A-3880-7A8927B01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8B65E3B8-73A9-F04A-8931-B67B68F6F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97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25B9-7F9A-7604-85AA-2FEB9BF6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D40AD-7BC1-F562-3743-62AB82FE0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2E634-90CB-916C-536A-F6884150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5325-82E8-30A5-44E2-8F2FD10F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23BF7-7BBA-A20C-604B-BD3B6227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43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489F-5251-79CC-A8D9-598B2B09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3E7D-B0E1-574D-2661-02CDF266F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9E93-2B05-F2D7-47EA-6B69EEE2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A7097-DDF8-690E-A010-DD56F783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D2915-5647-43D8-38A1-64064ED4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9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36806-8E17-9FB5-8021-A2CDB3B71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75A18-8AB0-EF35-D8C5-B4EF068A7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47AA-57ED-7678-D94B-B962A387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5F1C4-0ECD-E1FD-9325-31F46C4C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3A51-DF24-99FC-40BF-53CF78FB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88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47CB-FC55-CCE0-0C4E-D6AC519B7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AAFB3-4E3F-2BE8-B6EB-74EDB1A42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00490-1C43-4612-5B3A-DE6AAFF5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D2C33-D0D4-7DE7-4011-CF0DBF5A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82AB9-552D-EA57-1F22-E9AF65EC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23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8557-87D2-B5A4-B942-8E35A9C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8A6F-0E5D-C42E-97C7-738F25446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203E9-0928-8349-924A-E61582BC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0E95-5E9D-6F62-3BFE-DC3C4FB8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3251B-44F9-84CF-5DD9-E17AB4AE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43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E2F9-D477-9CAD-4E39-D28988FC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1EAF6-4566-9437-2B48-CC1E0B862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8588A-A7AE-9626-1069-F422D51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76E5F-ACC4-8563-6BF2-8BBA46EF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0A7D0-C06F-A31B-AD26-6825E424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34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2C08-BFDC-0433-6F9C-C98A6786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8E4F9-122C-04F3-B244-7B44A0B7F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92314-AEBB-1AF8-B242-11A5C034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289CF-22C8-7D52-2A6D-F917466C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C6173-D4E8-34B9-1BEE-99F747C1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87372-D0DE-1BCF-7D53-786D31D0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9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E510-3403-0921-9E49-71292AD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A2B35-CEF8-1B61-9A74-96F16085B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30A5C-7713-B70C-AED5-4C70B679E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2CA63-DE05-B5D8-2D02-10A28E337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50426-7EDA-D47E-EF85-78DBCB4FC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86D03-0297-B800-FAE2-E3DCBAFC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4CEE8-78BF-CED6-9653-9ABBF5E3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56EBA-8359-4351-DAD0-C8EBB5F0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82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8ACD-D05B-B3B1-9E69-64FD4448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A78A5-022B-E3C9-E4EF-0DDC1632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747D5-C2D2-7BF0-D324-449D4197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25DA0-CFE7-AFA4-8516-2E779FD5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7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C6150-B5BC-4050-FC2C-F682917A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F269A-FCD5-E442-5858-6BF3CA48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B5125-8ABE-EB68-6154-610E411F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7399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35B5-C726-9B35-4B44-4FF8794A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E496E-B490-9EB0-1128-66900B78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2EB37-906F-05BC-79DE-8AA42A86E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57C21-FF72-41CE-19FB-F92A20C8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074DC-141E-03C0-DC08-30A41D15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D4641-0404-B51F-1552-5079F940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52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454F-2E54-D7B9-FA1C-70D14370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4514-440C-1F9B-23CA-3BCF46018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8446-726A-C1AB-5CD3-C1CE3D5F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0BD6F-E768-F550-400E-B721D32B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8261-9BC1-709E-BA25-2481DA9E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201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1569-D299-C3F5-17D5-642B5451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43697-9687-FA1F-4AFE-78886434B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47580-5764-AD48-EF13-0EB0FDCA8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324A9-2B06-7DB3-50C2-C2EB3267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28634-4B2A-11EC-EE59-EAB82021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E8889-A6C8-49BC-85A5-3230401D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3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F3C-D31D-DE09-E426-024AAC5E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3BF59-A8C0-04F5-8E7B-1384BE35A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3305-4749-7E28-C8CC-4AD0C9F2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2DC65-2434-9209-DBE4-0FB1ED33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09A4C-76D6-9B9C-4D50-63F8B1F1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895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0A023-482B-7ECE-DE22-672866444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538AF-BF1E-D7A0-F439-99174806B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7529C-DDCE-DFAC-1263-3E82FF79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7A646-323A-63D1-9E1D-F0C67147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ACEEF-30FC-DD87-5264-2D389DF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12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9876-5324-2EE7-B0DF-DFD0B8DA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2561E-2B93-1E30-C7B5-ECB05981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50C3C-4EB1-0868-660B-FEE6C18D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CEBCE-E11B-AE2A-F50F-D4198BBB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18E0B-AB2D-5A00-5EE0-F11136C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36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6946-87EE-99D4-1976-071658A5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0BC69-F030-96A2-682D-15BADF3ED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834F7-E21E-1291-1A41-8B476D5FC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87694-3455-68AA-EB18-591E8C2D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3C38D-E4CC-703E-4BE1-54DFF82B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7FB20-62CF-C52D-86FC-70211E5B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4696E1-509C-C564-1433-7BA1DC304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:a16="http://schemas.microsoft.com/office/drawing/2014/main" id="{10810977-D12E-23F5-D23A-86BCD3A1F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1191013" y="25409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1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B168-4AA7-0C37-7D20-47C2A8C6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05DE4-2C2E-7A85-91FF-AA687984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D14DA-1EB3-D9E7-926B-715B14F3A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B591C-73D8-5353-D874-A4E006F5E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EF597-EEE8-A17F-0D32-BF26FFF9F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F5B07-C20E-AAC3-4837-5AA33DBD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CAFE8-AC3D-C0D0-B4E7-D2ABBC30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D8FF9-E73C-B0E2-4433-FE7D63EF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7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4C21-019C-0818-FADA-34FE0ADA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6E584-F021-B877-DAED-A604ACD4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CDC52-6E07-4A14-20BD-3303A36D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FE6A0-0997-5817-D215-B4B5CAC2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7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897BE-B8E4-DD1A-61B9-46D1F1BF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0943-E917-DBDE-CD24-91D896A9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078AA-37A3-C140-277E-B472D527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5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402E-D523-01A8-EEE9-606187BB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361A-4C94-6D9F-4E7B-A3039E73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41EA9-A3CF-EFA8-5962-86E6C975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2D88C-3E59-F388-A4F1-02DC4E55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2CE8D-A2DF-E0FF-28C2-BAA08439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C159C-5C80-71D8-DB00-05947CD3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35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F42C-C2DC-2EBC-71AD-41D4DD69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DC243-6E58-1BC0-AA37-0A92E4A49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653F8-363A-5409-8604-DBA495E7F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3D057-3AA2-C89E-E099-EAE6FF26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AA107-78CD-3996-7A36-F51241F8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3028C-7CB6-A88B-74CB-D24E3D5A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70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FD876-ACCA-74DF-8989-F1C1D89E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76E88-462C-4BC9-9A5F-906C925C7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B3200-E435-26B6-10D2-FFD741117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9488-2EF9-489F-9B5E-FCFAA2A0AF15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635E0-0F6C-D261-0691-6A1177038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BEF43-EA67-27FF-72D7-3F96505B9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1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1F0B5-D49F-0E02-E520-CE2AC8DF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2BBC8-DD37-8DC8-3886-7C4A8B7E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EE737-CDC7-10F8-FAC9-08B1A1EE4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10D-ED58-425B-996A-56A1834F0D99}" type="datetimeFigureOut">
              <a:rPr lang="en-IN" smtClean="0"/>
              <a:t>12-08-2022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64E0-8353-6AFF-3846-34A747BFF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6D72-9C28-1E1A-4455-1AC3905D5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22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image" Target="../media/image2.png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slide" Target="slide29.xml"/><Relationship Id="rId26" Type="http://schemas.openxmlformats.org/officeDocument/2006/relationships/image" Target="../media/image15.png"/><Relationship Id="rId39" Type="http://schemas.openxmlformats.org/officeDocument/2006/relationships/slide" Target="slide45.xml"/><Relationship Id="rId21" Type="http://schemas.openxmlformats.org/officeDocument/2006/relationships/slide" Target="slide30.xml"/><Relationship Id="rId34" Type="http://schemas.openxmlformats.org/officeDocument/2006/relationships/image" Target="../media/image170.png"/><Relationship Id="rId42" Type="http://schemas.openxmlformats.org/officeDocument/2006/relationships/slide" Target="slide46.xml"/><Relationship Id="rId7" Type="http://schemas.openxmlformats.org/officeDocument/2006/relationships/image" Target="../media/image80.png"/><Relationship Id="rId12" Type="http://schemas.openxmlformats.org/officeDocument/2006/relationships/slide" Target="slide80.xml"/><Relationship Id="rId17" Type="http://schemas.openxmlformats.org/officeDocument/2006/relationships/image" Target="../media/image12.png"/><Relationship Id="rId25" Type="http://schemas.openxmlformats.org/officeDocument/2006/relationships/image" Target="../media/image140.png"/><Relationship Id="rId33" Type="http://schemas.openxmlformats.org/officeDocument/2006/relationships/slide" Target="slide410.xml"/><Relationship Id="rId38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110.png"/><Relationship Id="rId20" Type="http://schemas.openxmlformats.org/officeDocument/2006/relationships/image" Target="../media/image13.png"/><Relationship Id="rId29" Type="http://schemas.openxmlformats.org/officeDocument/2006/relationships/image" Target="../media/image16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image" Target="../media/image17.png"/><Relationship Id="rId37" Type="http://schemas.openxmlformats.org/officeDocument/2006/relationships/image" Target="../media/image180.png"/><Relationship Id="rId40" Type="http://schemas.openxmlformats.org/officeDocument/2006/relationships/image" Target="../media/image190.png"/><Relationship Id="rId5" Type="http://schemas.openxmlformats.org/officeDocument/2006/relationships/image" Target="../media/image10.png"/><Relationship Id="rId15" Type="http://schemas.openxmlformats.org/officeDocument/2006/relationships/slide" Target="slide17.xml"/><Relationship Id="rId23" Type="http://schemas.openxmlformats.org/officeDocument/2006/relationships/image" Target="../media/image14.png"/><Relationship Id="rId28" Type="http://schemas.openxmlformats.org/officeDocument/2006/relationships/image" Target="../media/image150.png"/><Relationship Id="rId36" Type="http://schemas.openxmlformats.org/officeDocument/2006/relationships/slide" Target="slide420.xml"/><Relationship Id="rId19" Type="http://schemas.openxmlformats.org/officeDocument/2006/relationships/image" Target="../media/image120.png"/><Relationship Id="rId31" Type="http://schemas.openxmlformats.org/officeDocument/2006/relationships/image" Target="../media/image160.png"/><Relationship Id="rId4" Type="http://schemas.openxmlformats.org/officeDocument/2006/relationships/image" Target="../media/image70.png"/><Relationship Id="rId14" Type="http://schemas.openxmlformats.org/officeDocument/2006/relationships/image" Target="../media/image11.png"/><Relationship Id="rId22" Type="http://schemas.openxmlformats.org/officeDocument/2006/relationships/image" Target="../media/image130.png"/><Relationship Id="rId27" Type="http://schemas.openxmlformats.org/officeDocument/2006/relationships/slide" Target="slide39.xml"/><Relationship Id="rId30" Type="http://schemas.openxmlformats.org/officeDocument/2006/relationships/slide" Target="slide41.xml"/><Relationship Id="rId35" Type="http://schemas.openxmlformats.org/officeDocument/2006/relationships/image" Target="../media/image18.png"/><Relationship Id="rId43" Type="http://schemas.openxmlformats.org/officeDocument/2006/relationships/image" Target="../media/image200.png"/><Relationship Id="rId3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4784" y="-17253"/>
            <a:ext cx="10264715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 wrap="none" lIns="97967" tIns="48983" rIns="97967" bIns="48983" anchor="ctr"/>
          <a:lstStyle/>
          <a:p>
            <a:pPr algn="ctr" defTabSz="979290"/>
            <a:endParaRPr lang="en-US" sz="4500" b="1" dirty="0">
              <a:cs typeface="Arial" pitchFamily="34" charset="0"/>
            </a:endParaRPr>
          </a:p>
          <a:p>
            <a:pPr algn="ctr" defTabSz="979290"/>
            <a:endParaRPr lang="en-US" sz="45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5577B-0C96-AFFE-0F1F-B16A711BD175}"/>
              </a:ext>
            </a:extLst>
          </p:cNvPr>
          <p:cNvSpPr txBox="1"/>
          <p:nvPr/>
        </p:nvSpPr>
        <p:spPr>
          <a:xfrm>
            <a:off x="186192" y="3546532"/>
            <a:ext cx="1184189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/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Ashish Yadav - R No PG/016/21-23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</a:t>
            </a:r>
            <a:r>
              <a:rPr lang="en-I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Dhirender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Malik, SM - R No PG/030/21-23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Jitender Mann - R No PG/043/21-23 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Manoj Kumar R No PG/056/21-23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Ravinder Khatri - R No PG/080/21-23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Mentor- Dr Vinay  Tripathi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DD479-849A-5720-DF53-EA8A2E2EE724}"/>
              </a:ext>
            </a:extLst>
          </p:cNvPr>
          <p:cNvSpPr txBox="1"/>
          <p:nvPr/>
        </p:nvSpPr>
        <p:spPr>
          <a:xfrm>
            <a:off x="974783" y="1949583"/>
            <a:ext cx="10127413" cy="1349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EX-SERVICEMEN CONTRIBUTORY </a:t>
            </a:r>
          </a:p>
          <a:p>
            <a:pPr algn="ctr" defTabSz="979290"/>
            <a:r>
              <a:rPr lang="en-US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 SCHEME (ECHS)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8C955-C483-0492-7620-5D392B9CB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" y="22570"/>
            <a:ext cx="1857080" cy="874126"/>
          </a:xfrm>
          <a:prstGeom prst="rect">
            <a:avLst/>
          </a:prstGeom>
        </p:spPr>
      </p:pic>
      <p:pic>
        <p:nvPicPr>
          <p:cNvPr id="10" name="Picture 4" descr="2.png">
            <a:extLst>
              <a:ext uri="{FF2B5EF4-FFF2-40B4-BE49-F238E27FC236}">
                <a16:creationId xmlns:a16="http://schemas.microsoft.com/office/drawing/2014/main" id="{743FA8A8-67A4-8518-BB12-3C1AF55A49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11">
            <a:extLst>
              <a:ext uri="{FF2B5EF4-FFF2-40B4-BE49-F238E27FC236}">
                <a16:creationId xmlns:a16="http://schemas.microsoft.com/office/drawing/2014/main" id="{BFD51740-CFC7-CB50-C6AF-0B04B50D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F4A2A7-03E6-457F-AD95-5A592B33BFA8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C3C05D31-2351-D989-6956-FBBC80E22A38}"/>
              </a:ext>
            </a:extLst>
          </p:cNvPr>
          <p:cNvSpPr>
            <a:spLocks noGrp="1"/>
          </p:cNvSpPr>
          <p:nvPr/>
        </p:nvSpPr>
        <p:spPr bwMode="auto">
          <a:xfrm>
            <a:off x="155275" y="1492369"/>
            <a:ext cx="11835441" cy="522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u="sng" dirty="0">
                <a:latin typeface="Arial" panose="020B0604020202020204" pitchFamily="34" charset="0"/>
              </a:rPr>
              <a:t>Eligibility for ECHS membership </a:t>
            </a:r>
            <a:r>
              <a:rPr lang="en-US" altLang="en-US" sz="2000" b="1" dirty="0">
                <a:latin typeface="Arial" panose="020B0604020202020204" pitchFamily="34" charset="0"/>
              </a:rPr>
              <a:t>:-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1" dirty="0">
              <a:latin typeface="Arial" panose="020B0604020202020204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Ex-Servicemen drawing Pension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Widows drawing Family Pension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Spouse of pensioner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Sons till they start earning or attains the age of 25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yrs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or gets married whichever is earlier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Unemployed/unmarried/divorced Daughters/Sister including widow/legally divorced irrespective of age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Adopted children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Dependent parents whose combined income does not exceed Rs 9000/- plus DA per month. 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Child/brother with permanent physical/mental disability (min 40%) irrespective of age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Ex-Recruit medically boarded out during training and in receipt of Disability Pension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APS persons are now eligible for ECHS Membership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F7262A-3FA4-4B05-B69F-95254A377545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13" name="Picture 4" descr="2.png">
              <a:extLst>
                <a:ext uri="{FF2B5EF4-FFF2-40B4-BE49-F238E27FC236}">
                  <a16:creationId xmlns:a16="http://schemas.microsoft.com/office/drawing/2014/main" id="{46B32EAA-3CE9-3EBA-182F-3477E00B1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457FC8-7C4B-588E-66A4-F930D4CC5769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ELIGIBILITY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9638576-5A4E-0E24-032D-EF3E8813C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7">
            <a:extLst>
              <a:ext uri="{FF2B5EF4-FFF2-40B4-BE49-F238E27FC236}">
                <a16:creationId xmlns:a16="http://schemas.microsoft.com/office/drawing/2014/main" id="{DCEC6CB9-EF6F-F55A-D914-D95EE96522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16657" y="1293962"/>
            <a:ext cx="8798943" cy="845389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Prior To 01 Jan 1996 	-    No Subs</a:t>
            </a: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Jun 2009 Onwards   	-    As per table below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9C5A968D-6D0D-3492-E6D7-B228E6978F93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D4F13A8-60CF-4835-85B8-6F80D5893697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CB3F8BE5-722D-9385-6289-184A28BB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78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301" name="Group 37">
            <a:extLst>
              <a:ext uri="{FF2B5EF4-FFF2-40B4-BE49-F238E27FC236}">
                <a16:creationId xmlns:a16="http://schemas.microsoft.com/office/drawing/2014/main" id="{C4F636CA-1C2B-EC86-D49A-49B284DA2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69548"/>
              </p:ext>
            </p:extLst>
          </p:nvPr>
        </p:nvGraphicFramePr>
        <p:xfrm>
          <a:off x="1425975" y="2606675"/>
          <a:ext cx="9380306" cy="31413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02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0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Pay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(Per Month)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 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1,800/- to 2,800/-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Sepoy to Havildar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4,200/-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Naib Subedar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4,600/- to  6600/-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Subedar to  Subedar Major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7,500/- &amp; Above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1,20,000/-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Officers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2091F03-094F-C236-826B-D1114B748318}"/>
              </a:ext>
            </a:extLst>
          </p:cNvPr>
          <p:cNvGrpSpPr/>
          <p:nvPr/>
        </p:nvGrpSpPr>
        <p:grpSpPr>
          <a:xfrm>
            <a:off x="949518" y="112143"/>
            <a:ext cx="11137168" cy="983411"/>
            <a:chOff x="974783" y="3290181"/>
            <a:chExt cx="11151596" cy="896696"/>
          </a:xfrm>
        </p:grpSpPr>
        <p:pic>
          <p:nvPicPr>
            <p:cNvPr id="18" name="Picture 4" descr="2.png">
              <a:extLst>
                <a:ext uri="{FF2B5EF4-FFF2-40B4-BE49-F238E27FC236}">
                  <a16:creationId xmlns:a16="http://schemas.microsoft.com/office/drawing/2014/main" id="{806B88E4-57F9-1209-AC0A-645E5AF8A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E401D6-F27F-FD06-5223-B41BA83A0239}"/>
                </a:ext>
              </a:extLst>
            </p:cNvPr>
            <p:cNvSpPr txBox="1"/>
            <p:nvPr/>
          </p:nvSpPr>
          <p:spPr>
            <a:xfrm>
              <a:off x="974783" y="3364290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CONTIBUTION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999FAF2-06A3-3E5A-1970-A340686A3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4">
            <a:extLst>
              <a:ext uri="{FF2B5EF4-FFF2-40B4-BE49-F238E27FC236}">
                <a16:creationId xmlns:a16="http://schemas.microsoft.com/office/drawing/2014/main" id="{95215F33-7E3C-7EB2-E5C9-9ECD9B52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0920C-A8BC-4464-94EF-F13C321BAC3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2533" name="Group 3">
            <a:extLst>
              <a:ext uri="{FF2B5EF4-FFF2-40B4-BE49-F238E27FC236}">
                <a16:creationId xmlns:a16="http://schemas.microsoft.com/office/drawing/2014/main" id="{39E3897E-76C1-3C06-A4C9-2FC97250AB81}"/>
              </a:ext>
            </a:extLst>
          </p:cNvPr>
          <p:cNvGrpSpPr>
            <a:grpSpLocks/>
          </p:cNvGrpSpPr>
          <p:nvPr/>
        </p:nvGrpSpPr>
        <p:grpSpPr bwMode="auto">
          <a:xfrm>
            <a:off x="1889126" y="1269756"/>
            <a:ext cx="8501063" cy="5110163"/>
            <a:chOff x="364455" y="1578236"/>
            <a:chExt cx="8501062" cy="51104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91C96CA-9B33-93EF-04A7-1E1AD2ADEE26}"/>
                </a:ext>
              </a:extLst>
            </p:cNvPr>
            <p:cNvSpPr/>
            <p:nvPr/>
          </p:nvSpPr>
          <p:spPr bwMode="auto">
            <a:xfrm>
              <a:off x="3194066" y="1578236"/>
              <a:ext cx="2836686" cy="8100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white"/>
                  </a:solidFill>
                </a:rPr>
                <a:t>RM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3CE9A21-31D2-77A0-A463-83A6E6BE5547}"/>
                </a:ext>
              </a:extLst>
            </p:cNvPr>
            <p:cNvSpPr/>
            <p:nvPr/>
          </p:nvSpPr>
          <p:spPr bwMode="auto">
            <a:xfrm>
              <a:off x="3211457" y="2632489"/>
              <a:ext cx="2794830" cy="60423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RRM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575BBA7-CC93-B3F5-E986-54FBE71C7DEA}"/>
                </a:ext>
              </a:extLst>
            </p:cNvPr>
            <p:cNvSpPr/>
            <p:nvPr/>
          </p:nvSpPr>
          <p:spPr bwMode="auto">
            <a:xfrm>
              <a:off x="4447665" y="2380080"/>
              <a:ext cx="321265" cy="216000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58D909A-ADCE-9232-9002-F6C356D89C14}"/>
                </a:ext>
              </a:extLst>
            </p:cNvPr>
            <p:cNvSpPr/>
            <p:nvPr/>
          </p:nvSpPr>
          <p:spPr bwMode="auto">
            <a:xfrm>
              <a:off x="364455" y="3394579"/>
              <a:ext cx="2829611" cy="79909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Chiefs of Staff Committee (COSC)</a:t>
              </a:r>
            </a:p>
          </p:txBody>
        </p:sp>
        <p:sp>
          <p:nvSpPr>
            <p:cNvPr id="20" name="Bent-Up Arrow 19">
              <a:extLst>
                <a:ext uri="{FF2B5EF4-FFF2-40B4-BE49-F238E27FC236}">
                  <a16:creationId xmlns:a16="http://schemas.microsoft.com/office/drawing/2014/main" id="{C66880F8-207A-AB72-C9DD-4ECB73B41AFF}"/>
                </a:ext>
              </a:extLst>
            </p:cNvPr>
            <p:cNvSpPr/>
            <p:nvPr/>
          </p:nvSpPr>
          <p:spPr bwMode="auto">
            <a:xfrm flipV="1">
              <a:off x="6259602" y="2868480"/>
              <a:ext cx="1334984" cy="435209"/>
            </a:xfrm>
            <a:prstGeom prst="bentUp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21" name="Bent-Up Arrow 20">
              <a:extLst>
                <a:ext uri="{FF2B5EF4-FFF2-40B4-BE49-F238E27FC236}">
                  <a16:creationId xmlns:a16="http://schemas.microsoft.com/office/drawing/2014/main" id="{F5AAF876-D51D-2F07-445A-4C195C4F9205}"/>
                </a:ext>
              </a:extLst>
            </p:cNvPr>
            <p:cNvSpPr/>
            <p:nvPr/>
          </p:nvSpPr>
          <p:spPr bwMode="auto">
            <a:xfrm flipH="1" flipV="1">
              <a:off x="1628024" y="2868480"/>
              <a:ext cx="1330118" cy="435209"/>
            </a:xfrm>
            <a:prstGeom prst="bentUp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84C2183-6443-21C9-B0B3-091BAB8F994A}"/>
                </a:ext>
              </a:extLst>
            </p:cNvPr>
            <p:cNvSpPr/>
            <p:nvPr/>
          </p:nvSpPr>
          <p:spPr bwMode="auto">
            <a:xfrm>
              <a:off x="364455" y="4523251"/>
              <a:ext cx="2829611" cy="79909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Principle Pers Offrs’ Committee (PPOC)</a:t>
              </a:r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4D24B8AE-1B99-8011-FAAA-1C4CB7B47DDC}"/>
                </a:ext>
              </a:extLst>
            </p:cNvPr>
            <p:cNvSpPr/>
            <p:nvPr/>
          </p:nvSpPr>
          <p:spPr bwMode="auto">
            <a:xfrm>
              <a:off x="1628024" y="5332588"/>
              <a:ext cx="216000" cy="3295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D38EB6BC-9AF8-768E-EF72-D0C2B2EC1360}"/>
                </a:ext>
              </a:extLst>
            </p:cNvPr>
            <p:cNvSpPr/>
            <p:nvPr/>
          </p:nvSpPr>
          <p:spPr bwMode="auto">
            <a:xfrm>
              <a:off x="6022530" y="3611207"/>
              <a:ext cx="2829611" cy="44527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Secy ESW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CE5070E-D5ED-A52B-59A3-35F2DCFA5732}"/>
                </a:ext>
              </a:extLst>
            </p:cNvPr>
            <p:cNvSpPr/>
            <p:nvPr/>
          </p:nvSpPr>
          <p:spPr bwMode="auto">
            <a:xfrm>
              <a:off x="364455" y="5640060"/>
              <a:ext cx="2829611" cy="35468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AG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6155BA0-72F6-7785-1E17-B0447FB5E279}"/>
                </a:ext>
              </a:extLst>
            </p:cNvPr>
            <p:cNvSpPr/>
            <p:nvPr/>
          </p:nvSpPr>
          <p:spPr bwMode="auto">
            <a:xfrm>
              <a:off x="364455" y="6334051"/>
              <a:ext cx="2829611" cy="35468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DG DC &amp; W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4E8FF6D-C3BA-CE57-DFF3-64674215E6FF}"/>
                </a:ext>
              </a:extLst>
            </p:cNvPr>
            <p:cNvSpPr/>
            <p:nvPr/>
          </p:nvSpPr>
          <p:spPr bwMode="auto">
            <a:xfrm>
              <a:off x="6022529" y="6189357"/>
              <a:ext cx="2842988" cy="45792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Jt Secy ESW</a:t>
              </a:r>
            </a:p>
          </p:txBody>
        </p:sp>
        <p:sp>
          <p:nvSpPr>
            <p:cNvPr id="38" name="Down Arrow 37">
              <a:extLst>
                <a:ext uri="{FF2B5EF4-FFF2-40B4-BE49-F238E27FC236}">
                  <a16:creationId xmlns:a16="http://schemas.microsoft.com/office/drawing/2014/main" id="{15FC060F-A16E-466B-E455-F5A1359F148E}"/>
                </a:ext>
              </a:extLst>
            </p:cNvPr>
            <p:cNvSpPr/>
            <p:nvPr/>
          </p:nvSpPr>
          <p:spPr bwMode="auto">
            <a:xfrm>
              <a:off x="7391400" y="4132680"/>
              <a:ext cx="228600" cy="182880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9" name="Down Arrow 38">
              <a:extLst>
                <a:ext uri="{FF2B5EF4-FFF2-40B4-BE49-F238E27FC236}">
                  <a16:creationId xmlns:a16="http://schemas.microsoft.com/office/drawing/2014/main" id="{823F9B55-17A8-D5CF-7813-4FA8E305BD4C}"/>
                </a:ext>
              </a:extLst>
            </p:cNvPr>
            <p:cNvSpPr/>
            <p:nvPr/>
          </p:nvSpPr>
          <p:spPr bwMode="auto">
            <a:xfrm>
              <a:off x="1628024" y="6012238"/>
              <a:ext cx="216000" cy="3295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0" name="Down Arrow 39">
              <a:extLst>
                <a:ext uri="{FF2B5EF4-FFF2-40B4-BE49-F238E27FC236}">
                  <a16:creationId xmlns:a16="http://schemas.microsoft.com/office/drawing/2014/main" id="{1D322CA5-5AF2-5E9D-78B4-871DAB07E234}"/>
                </a:ext>
              </a:extLst>
            </p:cNvPr>
            <p:cNvSpPr/>
            <p:nvPr/>
          </p:nvSpPr>
          <p:spPr bwMode="auto">
            <a:xfrm>
              <a:off x="1628024" y="4217425"/>
              <a:ext cx="216000" cy="3295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1" name="Snip Diagonal Corner Rectangle 40">
              <a:extLst>
                <a:ext uri="{FF2B5EF4-FFF2-40B4-BE49-F238E27FC236}">
                  <a16:creationId xmlns:a16="http://schemas.microsoft.com/office/drawing/2014/main" id="{CBD4E04F-4C9B-3254-B22D-749F592B6419}"/>
                </a:ext>
              </a:extLst>
            </p:cNvPr>
            <p:cNvSpPr/>
            <p:nvPr/>
          </p:nvSpPr>
          <p:spPr bwMode="auto">
            <a:xfrm>
              <a:off x="3415906" y="4388819"/>
              <a:ext cx="2384784" cy="1274076"/>
            </a:xfrm>
            <a:prstGeom prst="snip2DiagRect">
              <a:avLst>
                <a:gd name="adj1" fmla="val 17094"/>
                <a:gd name="adj2" fmla="val 16667"/>
              </a:avLst>
            </a:prstGeom>
            <a:solidFill>
              <a:srgbClr val="FFC000"/>
            </a:solidFill>
            <a:ln>
              <a:solidFill>
                <a:srgbClr val="0033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n w="0"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Central Org ECHS</a:t>
              </a:r>
            </a:p>
          </p:txBody>
        </p:sp>
      </p:grpSp>
      <p:sp>
        <p:nvSpPr>
          <p:cNvPr id="22534" name="TextBox 2">
            <a:extLst>
              <a:ext uri="{FF2B5EF4-FFF2-40B4-BE49-F238E27FC236}">
                <a16:creationId xmlns:a16="http://schemas.microsoft.com/office/drawing/2014/main" id="{D91BE437-66D4-C8CA-C13E-895692D1A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6" y="2067072"/>
            <a:ext cx="2484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 b="1" dirty="0"/>
              <a:t>Executive Control</a:t>
            </a:r>
          </a:p>
        </p:txBody>
      </p:sp>
      <p:sp>
        <p:nvSpPr>
          <p:cNvPr id="22535" name="TextBox 58">
            <a:extLst>
              <a:ext uri="{FF2B5EF4-FFF2-40B4-BE49-F238E27FC236}">
                <a16:creationId xmlns:a16="http://schemas.microsoft.com/office/drawing/2014/main" id="{47526899-6D4A-BD4F-B1E3-A5E19C20C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945" y="2054832"/>
            <a:ext cx="2267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 b="1" dirty="0"/>
              <a:t>Admin Control</a:t>
            </a:r>
          </a:p>
        </p:txBody>
      </p:sp>
      <p:sp>
        <p:nvSpPr>
          <p:cNvPr id="66" name="Bent-Up Arrow 65">
            <a:extLst>
              <a:ext uri="{FF2B5EF4-FFF2-40B4-BE49-F238E27FC236}">
                <a16:creationId xmlns:a16="http://schemas.microsoft.com/office/drawing/2014/main" id="{3FF935FF-7952-B42A-50E3-14F603E9185D}"/>
              </a:ext>
            </a:extLst>
          </p:cNvPr>
          <p:cNvSpPr/>
          <p:nvPr/>
        </p:nvSpPr>
        <p:spPr>
          <a:xfrm>
            <a:off x="4696437" y="5791737"/>
            <a:ext cx="1371600" cy="45720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Bent-Up Arrow 67">
            <a:extLst>
              <a:ext uri="{FF2B5EF4-FFF2-40B4-BE49-F238E27FC236}">
                <a16:creationId xmlns:a16="http://schemas.microsoft.com/office/drawing/2014/main" id="{03B9F1EB-9F2B-B328-FE5F-5AE7344EC5E9}"/>
              </a:ext>
            </a:extLst>
          </p:cNvPr>
          <p:cNvSpPr/>
          <p:nvPr/>
        </p:nvSpPr>
        <p:spPr bwMode="auto">
          <a:xfrm rot="10800000" flipV="1">
            <a:off x="6220438" y="5791738"/>
            <a:ext cx="1334985" cy="457199"/>
          </a:xfrm>
          <a:prstGeom prst="bentUp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94CB8F-3609-A212-5C2A-305CC4B838FE}"/>
              </a:ext>
            </a:extLst>
          </p:cNvPr>
          <p:cNvGrpSpPr/>
          <p:nvPr/>
        </p:nvGrpSpPr>
        <p:grpSpPr>
          <a:xfrm>
            <a:off x="909680" y="-11922"/>
            <a:ext cx="11159753" cy="968259"/>
            <a:chOff x="1040338" y="3290181"/>
            <a:chExt cx="11086041" cy="896696"/>
          </a:xfrm>
        </p:grpSpPr>
        <p:pic>
          <p:nvPicPr>
            <p:cNvPr id="32" name="Picture 4" descr="2.png">
              <a:extLst>
                <a:ext uri="{FF2B5EF4-FFF2-40B4-BE49-F238E27FC236}">
                  <a16:creationId xmlns:a16="http://schemas.microsoft.com/office/drawing/2014/main" id="{4104A8F2-0342-6406-4957-595C65506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ED38C7-032C-1579-F268-09F9C8F41259}"/>
                </a:ext>
              </a:extLst>
            </p:cNvPr>
            <p:cNvSpPr txBox="1"/>
            <p:nvPr/>
          </p:nvSpPr>
          <p:spPr>
            <a:xfrm>
              <a:off x="1040338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COMMMAND &amp; CONTROL : ECHS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DC6997E-BE32-0380-D5F2-843A9180A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:a16="http://schemas.microsoft.com/office/drawing/2014/main" id="{68158E77-D3BE-23F7-E5C4-3EC76F9AA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7" y="1227139"/>
            <a:ext cx="4909104" cy="517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07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buSzPct val="73000"/>
              <a:buNone/>
            </a:pPr>
            <a:r>
              <a:rPr lang="en-US" alt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ESW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formulation and issue of Govt Orders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scheme and Eligibility Criteria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sanctions which have financial implications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Empanelment of medical facilities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73000"/>
              <a:buNone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0F252285-DA38-E2C5-FFA3-BA402D79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67" y="1247692"/>
            <a:ext cx="5176109" cy="5168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250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buSzPct val="73000"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HQs</a:t>
            </a:r>
            <a:endParaRPr lang="en-US" altLang="en-US" sz="19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service manpower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of land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Polyclinic  Buildings 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 of buildings for use as ECHS Polyclinics(DGDE)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of medicines, medical Equipment,  vehicles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(DGAFMS/MGO)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and Technical  control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budget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endParaRPr lang="en-US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SzPct val="73000"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CC01B2-9E31-843B-45CE-39D635A3BC94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9" name="Picture 4" descr="2.png">
              <a:extLst>
                <a:ext uri="{FF2B5EF4-FFF2-40B4-BE49-F238E27FC236}">
                  <a16:creationId xmlns:a16="http://schemas.microsoft.com/office/drawing/2014/main" id="{C4625FE9-8BB7-779A-6311-F4FFFCB9D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D742C2-8069-3A0A-6243-83B06F016334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CONTROL OF ECHS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D4390B4-3FCF-F11D-928F-39A4061A3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34">
            <a:extLst>
              <a:ext uri="{FF2B5EF4-FFF2-40B4-BE49-F238E27FC236}">
                <a16:creationId xmlns:a16="http://schemas.microsoft.com/office/drawing/2014/main" id="{7EED0FFC-BEF5-62F6-C9D7-B12E562F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3424AE-00B3-4C13-A9C2-3928B14624B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467E1E9-4A63-D69C-E9A8-0BA224BB4999}"/>
              </a:ext>
            </a:extLst>
          </p:cNvPr>
          <p:cNvSpPr/>
          <p:nvPr/>
        </p:nvSpPr>
        <p:spPr>
          <a:xfrm>
            <a:off x="5084763" y="1579164"/>
            <a:ext cx="2197100" cy="554436"/>
          </a:xfrm>
          <a:custGeom>
            <a:avLst/>
            <a:gdLst>
              <a:gd name="connsiteX0" fmla="*/ 0 w 1280156"/>
              <a:gd name="connsiteY0" fmla="*/ 60633 h 606328"/>
              <a:gd name="connsiteX1" fmla="*/ 60633 w 1280156"/>
              <a:gd name="connsiteY1" fmla="*/ 0 h 606328"/>
              <a:gd name="connsiteX2" fmla="*/ 1219523 w 1280156"/>
              <a:gd name="connsiteY2" fmla="*/ 0 h 606328"/>
              <a:gd name="connsiteX3" fmla="*/ 1280156 w 1280156"/>
              <a:gd name="connsiteY3" fmla="*/ 60633 h 606328"/>
              <a:gd name="connsiteX4" fmla="*/ 1280156 w 1280156"/>
              <a:gd name="connsiteY4" fmla="*/ 545695 h 606328"/>
              <a:gd name="connsiteX5" fmla="*/ 1219523 w 1280156"/>
              <a:gd name="connsiteY5" fmla="*/ 606328 h 606328"/>
              <a:gd name="connsiteX6" fmla="*/ 60633 w 1280156"/>
              <a:gd name="connsiteY6" fmla="*/ 606328 h 606328"/>
              <a:gd name="connsiteX7" fmla="*/ 0 w 1280156"/>
              <a:gd name="connsiteY7" fmla="*/ 545695 h 606328"/>
              <a:gd name="connsiteX8" fmla="*/ 0 w 1280156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56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1219523" y="0"/>
                </a:lnTo>
                <a:cubicBezTo>
                  <a:pt x="1253010" y="0"/>
                  <a:pt x="1280156" y="27146"/>
                  <a:pt x="1280156" y="60633"/>
                </a:cubicBezTo>
                <a:lnTo>
                  <a:pt x="1280156" y="545695"/>
                </a:lnTo>
                <a:cubicBezTo>
                  <a:pt x="1280156" y="579182"/>
                  <a:pt x="1253010" y="606328"/>
                  <a:pt x="1219523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199" tIns="109199" rIns="109199" bIns="109199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44303E2D-AC0B-6100-5131-FC2289FD6A15}"/>
              </a:ext>
            </a:extLst>
          </p:cNvPr>
          <p:cNvSpPr/>
          <p:nvPr/>
        </p:nvSpPr>
        <p:spPr>
          <a:xfrm>
            <a:off x="6084888" y="2116139"/>
            <a:ext cx="163512" cy="2428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42531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02A6B83-4302-9732-EF8B-48A646201F18}"/>
              </a:ext>
            </a:extLst>
          </p:cNvPr>
          <p:cNvSpPr/>
          <p:nvPr/>
        </p:nvSpPr>
        <p:spPr>
          <a:xfrm>
            <a:off x="5084763" y="2326086"/>
            <a:ext cx="2197100" cy="620840"/>
          </a:xfrm>
          <a:custGeom>
            <a:avLst/>
            <a:gdLst>
              <a:gd name="connsiteX0" fmla="*/ 0 w 1097284"/>
              <a:gd name="connsiteY0" fmla="*/ 60633 h 606328"/>
              <a:gd name="connsiteX1" fmla="*/ 60633 w 1097284"/>
              <a:gd name="connsiteY1" fmla="*/ 0 h 606328"/>
              <a:gd name="connsiteX2" fmla="*/ 1036651 w 1097284"/>
              <a:gd name="connsiteY2" fmla="*/ 0 h 606328"/>
              <a:gd name="connsiteX3" fmla="*/ 1097284 w 1097284"/>
              <a:gd name="connsiteY3" fmla="*/ 60633 h 606328"/>
              <a:gd name="connsiteX4" fmla="*/ 1097284 w 1097284"/>
              <a:gd name="connsiteY4" fmla="*/ 545695 h 606328"/>
              <a:gd name="connsiteX5" fmla="*/ 1036651 w 1097284"/>
              <a:gd name="connsiteY5" fmla="*/ 606328 h 606328"/>
              <a:gd name="connsiteX6" fmla="*/ 60633 w 1097284"/>
              <a:gd name="connsiteY6" fmla="*/ 606328 h 606328"/>
              <a:gd name="connsiteX7" fmla="*/ 0 w 1097284"/>
              <a:gd name="connsiteY7" fmla="*/ 545695 h 606328"/>
              <a:gd name="connsiteX8" fmla="*/ 0 w 1097284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4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1036651" y="0"/>
                </a:lnTo>
                <a:cubicBezTo>
                  <a:pt x="1070138" y="0"/>
                  <a:pt x="1097284" y="27146"/>
                  <a:pt x="1097284" y="60633"/>
                </a:cubicBezTo>
                <a:lnTo>
                  <a:pt x="1097284" y="545695"/>
                </a:lnTo>
                <a:cubicBezTo>
                  <a:pt x="1097284" y="579182"/>
                  <a:pt x="1070138" y="606328"/>
                  <a:pt x="1036651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3959" tIns="93959" rIns="93959" bIns="93959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(DC&amp;W)</a:t>
            </a:r>
          </a:p>
        </p:txBody>
      </p:sp>
      <p:grpSp>
        <p:nvGrpSpPr>
          <p:cNvPr id="25612" name="Group 70">
            <a:extLst>
              <a:ext uri="{FF2B5EF4-FFF2-40B4-BE49-F238E27FC236}">
                <a16:creationId xmlns:a16="http://schemas.microsoft.com/office/drawing/2014/main" id="{9008C289-5399-143A-2965-506A65C84147}"/>
              </a:ext>
            </a:extLst>
          </p:cNvPr>
          <p:cNvGrpSpPr>
            <a:grpSpLocks/>
          </p:cNvGrpSpPr>
          <p:nvPr/>
        </p:nvGrpSpPr>
        <p:grpSpPr bwMode="auto">
          <a:xfrm>
            <a:off x="2530475" y="2965451"/>
            <a:ext cx="1625600" cy="3152775"/>
            <a:chOff x="1006646" y="2854633"/>
            <a:chExt cx="1625571" cy="315290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553FCA5-2A70-B8F2-218E-075D39E168BC}"/>
                </a:ext>
              </a:extLst>
            </p:cNvPr>
            <p:cNvSpPr/>
            <p:nvPr/>
          </p:nvSpPr>
          <p:spPr>
            <a:xfrm>
              <a:off x="1738471" y="5170893"/>
              <a:ext cx="161922" cy="2413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42531"/>
                  </a:lnTo>
                </a:path>
              </a:pathLst>
            </a:custGeom>
            <a:grpFill/>
            <a:ln w="3810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B7724BF-AD82-C753-A272-22B652DD2E20}"/>
                </a:ext>
              </a:extLst>
            </p:cNvPr>
            <p:cNvSpPr/>
            <p:nvPr/>
          </p:nvSpPr>
          <p:spPr>
            <a:xfrm>
              <a:off x="1006646" y="2854633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Comd HQ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9852606-A41E-30E6-113D-47971885724E}"/>
                </a:ext>
              </a:extLst>
            </p:cNvPr>
            <p:cNvSpPr/>
            <p:nvPr/>
          </p:nvSpPr>
          <p:spPr>
            <a:xfrm>
              <a:off x="1738471" y="3461083"/>
              <a:ext cx="161922" cy="2428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42531"/>
                  </a:lnTo>
                </a:path>
              </a:pathLst>
            </a:custGeom>
            <a:grpFill/>
            <a:ln w="3810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AB7C71F-710E-555B-F556-434CB4262EE6}"/>
                </a:ext>
              </a:extLst>
            </p:cNvPr>
            <p:cNvSpPr/>
            <p:nvPr/>
          </p:nvSpPr>
          <p:spPr>
            <a:xfrm>
              <a:off x="1006646" y="3703982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Area HQ</a:t>
              </a: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68882ED-5276-5BD3-3F88-0BFE6CAAAB4B}"/>
                </a:ext>
              </a:extLst>
            </p:cNvPr>
            <p:cNvSpPr/>
            <p:nvPr/>
          </p:nvSpPr>
          <p:spPr>
            <a:xfrm>
              <a:off x="1738471" y="4310432"/>
              <a:ext cx="161922" cy="2413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42531"/>
                  </a:lnTo>
                </a:path>
              </a:pathLst>
            </a:custGeom>
            <a:grpFill/>
            <a:ln w="3810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9372CCC-C57F-AEB5-B10F-0B315A0E8C04}"/>
                </a:ext>
              </a:extLst>
            </p:cNvPr>
            <p:cNvSpPr/>
            <p:nvPr/>
          </p:nvSpPr>
          <p:spPr>
            <a:xfrm>
              <a:off x="1006646" y="4551742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Sub Area HQ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6890BAA-EF53-580E-9184-314866417A43}"/>
                </a:ext>
              </a:extLst>
            </p:cNvPr>
            <p:cNvSpPr/>
            <p:nvPr/>
          </p:nvSpPr>
          <p:spPr>
            <a:xfrm>
              <a:off x="1006646" y="5401090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Stn</a:t>
              </a: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HQ/ SEMO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388DF23D-6BC3-8BFF-9192-B4F5B88DA223}"/>
              </a:ext>
            </a:extLst>
          </p:cNvPr>
          <p:cNvSpPr/>
          <p:nvPr/>
        </p:nvSpPr>
        <p:spPr>
          <a:xfrm>
            <a:off x="7939088" y="3818337"/>
            <a:ext cx="1625600" cy="606425"/>
          </a:xfrm>
          <a:custGeom>
            <a:avLst/>
            <a:gdLst>
              <a:gd name="connsiteX0" fmla="*/ 0 w 909492"/>
              <a:gd name="connsiteY0" fmla="*/ 60633 h 606328"/>
              <a:gd name="connsiteX1" fmla="*/ 60633 w 909492"/>
              <a:gd name="connsiteY1" fmla="*/ 0 h 606328"/>
              <a:gd name="connsiteX2" fmla="*/ 848859 w 909492"/>
              <a:gd name="connsiteY2" fmla="*/ 0 h 606328"/>
              <a:gd name="connsiteX3" fmla="*/ 909492 w 909492"/>
              <a:gd name="connsiteY3" fmla="*/ 60633 h 606328"/>
              <a:gd name="connsiteX4" fmla="*/ 909492 w 909492"/>
              <a:gd name="connsiteY4" fmla="*/ 545695 h 606328"/>
              <a:gd name="connsiteX5" fmla="*/ 848859 w 909492"/>
              <a:gd name="connsiteY5" fmla="*/ 606328 h 606328"/>
              <a:gd name="connsiteX6" fmla="*/ 60633 w 909492"/>
              <a:gd name="connsiteY6" fmla="*/ 606328 h 606328"/>
              <a:gd name="connsiteX7" fmla="*/ 0 w 909492"/>
              <a:gd name="connsiteY7" fmla="*/ 545695 h 606328"/>
              <a:gd name="connsiteX8" fmla="*/ 0 w 909492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492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848859" y="0"/>
                </a:lnTo>
                <a:cubicBezTo>
                  <a:pt x="882346" y="0"/>
                  <a:pt x="909492" y="27146"/>
                  <a:pt x="909492" y="60633"/>
                </a:cubicBezTo>
                <a:lnTo>
                  <a:pt x="909492" y="545695"/>
                </a:lnTo>
                <a:cubicBezTo>
                  <a:pt x="909492" y="579182"/>
                  <a:pt x="882346" y="606328"/>
                  <a:pt x="848859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00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719" tIns="78719" rIns="78719" bIns="78719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Org</a:t>
            </a: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33759403-9281-8C00-BF0B-BD31BFA1E0C3}"/>
              </a:ext>
            </a:extLst>
          </p:cNvPr>
          <p:cNvSpPr/>
          <p:nvPr/>
        </p:nvSpPr>
        <p:spPr>
          <a:xfrm>
            <a:off x="4676632" y="6238564"/>
            <a:ext cx="3398066" cy="596375"/>
          </a:xfrm>
          <a:custGeom>
            <a:avLst/>
            <a:gdLst>
              <a:gd name="connsiteX0" fmla="*/ 0 w 1350598"/>
              <a:gd name="connsiteY0" fmla="*/ 85763 h 857630"/>
              <a:gd name="connsiteX1" fmla="*/ 85763 w 1350598"/>
              <a:gd name="connsiteY1" fmla="*/ 0 h 857630"/>
              <a:gd name="connsiteX2" fmla="*/ 1264835 w 1350598"/>
              <a:gd name="connsiteY2" fmla="*/ 0 h 857630"/>
              <a:gd name="connsiteX3" fmla="*/ 1350598 w 1350598"/>
              <a:gd name="connsiteY3" fmla="*/ 85763 h 857630"/>
              <a:gd name="connsiteX4" fmla="*/ 1350598 w 1350598"/>
              <a:gd name="connsiteY4" fmla="*/ 771867 h 857630"/>
              <a:gd name="connsiteX5" fmla="*/ 1264835 w 1350598"/>
              <a:gd name="connsiteY5" fmla="*/ 857630 h 857630"/>
              <a:gd name="connsiteX6" fmla="*/ 85763 w 1350598"/>
              <a:gd name="connsiteY6" fmla="*/ 857630 h 857630"/>
              <a:gd name="connsiteX7" fmla="*/ 0 w 1350598"/>
              <a:gd name="connsiteY7" fmla="*/ 771867 h 857630"/>
              <a:gd name="connsiteX8" fmla="*/ 0 w 1350598"/>
              <a:gd name="connsiteY8" fmla="*/ 85763 h 8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0598" h="857630">
                <a:moveTo>
                  <a:pt x="0" y="85763"/>
                </a:moveTo>
                <a:cubicBezTo>
                  <a:pt x="0" y="38397"/>
                  <a:pt x="38397" y="0"/>
                  <a:pt x="85763" y="0"/>
                </a:cubicBezTo>
                <a:lnTo>
                  <a:pt x="1264835" y="0"/>
                </a:lnTo>
                <a:cubicBezTo>
                  <a:pt x="1312201" y="0"/>
                  <a:pt x="1350598" y="38397"/>
                  <a:pt x="1350598" y="85763"/>
                </a:cubicBezTo>
                <a:lnTo>
                  <a:pt x="1350598" y="771867"/>
                </a:lnTo>
                <a:cubicBezTo>
                  <a:pt x="1350598" y="819233"/>
                  <a:pt x="1312201" y="857630"/>
                  <a:pt x="1264835" y="857630"/>
                </a:cubicBezTo>
                <a:lnTo>
                  <a:pt x="85763" y="857630"/>
                </a:lnTo>
                <a:cubicBezTo>
                  <a:pt x="38397" y="857630"/>
                  <a:pt x="0" y="819233"/>
                  <a:pt x="0" y="771867"/>
                </a:cubicBezTo>
                <a:lnTo>
                  <a:pt x="0" y="85763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7039" tIns="147039" rIns="147039" bIns="147039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ECHS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Polyclinics</a:t>
            </a:r>
            <a:endParaRPr lang="en-US" sz="2000" b="1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E30BBBFD-6FFF-2833-EA52-589CBE048DB5}"/>
              </a:ext>
            </a:extLst>
          </p:cNvPr>
          <p:cNvSpPr/>
          <p:nvPr/>
        </p:nvSpPr>
        <p:spPr>
          <a:xfrm>
            <a:off x="7302501" y="2565400"/>
            <a:ext cx="1584325" cy="1193800"/>
          </a:xfrm>
          <a:custGeom>
            <a:avLst/>
            <a:gdLst>
              <a:gd name="connsiteX0" fmla="*/ 0 w 1841157"/>
              <a:gd name="connsiteY0" fmla="*/ 0 h 1482811"/>
              <a:gd name="connsiteX1" fmla="*/ 1841157 w 1841157"/>
              <a:gd name="connsiteY1" fmla="*/ 12357 h 1482811"/>
              <a:gd name="connsiteX2" fmla="*/ 1841157 w 1841157"/>
              <a:gd name="connsiteY2" fmla="*/ 1482811 h 148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157" h="1482811">
                <a:moveTo>
                  <a:pt x="0" y="0"/>
                </a:moveTo>
                <a:lnTo>
                  <a:pt x="1841157" y="12357"/>
                </a:lnTo>
                <a:lnTo>
                  <a:pt x="1841157" y="1482811"/>
                </a:ln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53E16C4B-2DFE-5191-2080-1B88978A9E51}"/>
              </a:ext>
            </a:extLst>
          </p:cNvPr>
          <p:cNvSpPr/>
          <p:nvPr/>
        </p:nvSpPr>
        <p:spPr>
          <a:xfrm>
            <a:off x="3348039" y="2632076"/>
            <a:ext cx="1692275" cy="333375"/>
          </a:xfrm>
          <a:custGeom>
            <a:avLst/>
            <a:gdLst>
              <a:gd name="connsiteX0" fmla="*/ 1692876 w 1692876"/>
              <a:gd name="connsiteY0" fmla="*/ 0 h 333633"/>
              <a:gd name="connsiteX1" fmla="*/ 0 w 1692876"/>
              <a:gd name="connsiteY1" fmla="*/ 12357 h 333633"/>
              <a:gd name="connsiteX2" fmla="*/ 12357 w 1692876"/>
              <a:gd name="connsiteY2" fmla="*/ 333633 h 333633"/>
              <a:gd name="connsiteX0" fmla="*/ 1697452 w 1697452"/>
              <a:gd name="connsiteY0" fmla="*/ 0 h 333633"/>
              <a:gd name="connsiteX1" fmla="*/ 4576 w 1697452"/>
              <a:gd name="connsiteY1" fmla="*/ 12357 h 333633"/>
              <a:gd name="connsiteX2" fmla="*/ 0 w 1697452"/>
              <a:gd name="connsiteY2" fmla="*/ 333633 h 33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7452" h="333633">
                <a:moveTo>
                  <a:pt x="1697452" y="0"/>
                </a:moveTo>
                <a:lnTo>
                  <a:pt x="4576" y="12357"/>
                </a:lnTo>
                <a:cubicBezTo>
                  <a:pt x="3051" y="119449"/>
                  <a:pt x="1525" y="226541"/>
                  <a:pt x="0" y="333633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25619" name="Group 84">
            <a:extLst>
              <a:ext uri="{FF2B5EF4-FFF2-40B4-BE49-F238E27FC236}">
                <a16:creationId xmlns:a16="http://schemas.microsoft.com/office/drawing/2014/main" id="{70F99903-CECA-C19A-1C8B-9FD7D2B4A5E9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3268663"/>
            <a:ext cx="749300" cy="2559050"/>
            <a:chOff x="2632217" y="3157797"/>
            <a:chExt cx="749856" cy="2558965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D04D2E7-A8AC-3331-EB34-5D67B3CFA0FC}"/>
                </a:ext>
              </a:extLst>
            </p:cNvPr>
            <p:cNvCxnSpPr/>
            <p:nvPr/>
          </p:nvCxnSpPr>
          <p:spPr>
            <a:xfrm>
              <a:off x="2632217" y="3173671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44BB7D8-C652-5B0E-56DC-32B18241323A}"/>
                </a:ext>
              </a:extLst>
            </p:cNvPr>
            <p:cNvCxnSpPr/>
            <p:nvPr/>
          </p:nvCxnSpPr>
          <p:spPr>
            <a:xfrm>
              <a:off x="2632217" y="4003906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444FD93-4B84-9824-E695-537D7381959D}"/>
                </a:ext>
              </a:extLst>
            </p:cNvPr>
            <p:cNvCxnSpPr/>
            <p:nvPr/>
          </p:nvCxnSpPr>
          <p:spPr>
            <a:xfrm>
              <a:off x="2632217" y="4872240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F7D7479-4EE2-E7A1-5CA4-FABC76A5835C}"/>
                </a:ext>
              </a:extLst>
            </p:cNvPr>
            <p:cNvCxnSpPr/>
            <p:nvPr/>
          </p:nvCxnSpPr>
          <p:spPr>
            <a:xfrm>
              <a:off x="2632217" y="5704062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C8E58D0-5A7D-CEC4-7525-DBD205F0EFC0}"/>
                </a:ext>
              </a:extLst>
            </p:cNvPr>
            <p:cNvCxnSpPr/>
            <p:nvPr/>
          </p:nvCxnSpPr>
          <p:spPr>
            <a:xfrm>
              <a:off x="3382073" y="3157797"/>
              <a:ext cx="0" cy="2558965"/>
            </a:xfrm>
            <a:prstGeom prst="line">
              <a:avLst/>
            </a:prstGeom>
            <a:ln w="38100">
              <a:solidFill>
                <a:srgbClr val="0066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EC20A8C-1DBC-BA19-612C-E1A0778012AC}"/>
              </a:ext>
            </a:extLst>
          </p:cNvPr>
          <p:cNvCxnSpPr/>
          <p:nvPr/>
        </p:nvCxnSpPr>
        <p:spPr>
          <a:xfrm flipH="1">
            <a:off x="4905376" y="4265613"/>
            <a:ext cx="3033713" cy="0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Freeform 56">
            <a:extLst>
              <a:ext uri="{FF2B5EF4-FFF2-40B4-BE49-F238E27FC236}">
                <a16:creationId xmlns:a16="http://schemas.microsoft.com/office/drawing/2014/main" id="{061C3DA7-DC70-ECCC-80D3-711950824C79}"/>
              </a:ext>
            </a:extLst>
          </p:cNvPr>
          <p:cNvSpPr/>
          <p:nvPr/>
        </p:nvSpPr>
        <p:spPr>
          <a:xfrm>
            <a:off x="8058150" y="5673725"/>
            <a:ext cx="762000" cy="914400"/>
          </a:xfrm>
          <a:custGeom>
            <a:avLst/>
            <a:gdLst>
              <a:gd name="connsiteX0" fmla="*/ 774700 w 774700"/>
              <a:gd name="connsiteY0" fmla="*/ 0 h 1854200"/>
              <a:gd name="connsiteX1" fmla="*/ 774700 w 774700"/>
              <a:gd name="connsiteY1" fmla="*/ 1854200 h 1854200"/>
              <a:gd name="connsiteX2" fmla="*/ 0 w 774700"/>
              <a:gd name="connsiteY2" fmla="*/ 18415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1854200">
                <a:moveTo>
                  <a:pt x="774700" y="0"/>
                </a:moveTo>
                <a:lnTo>
                  <a:pt x="774700" y="1854200"/>
                </a:lnTo>
                <a:lnTo>
                  <a:pt x="0" y="18415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10B4D0-90BB-2018-D94C-DBBFE5B61D3F}"/>
              </a:ext>
            </a:extLst>
          </p:cNvPr>
          <p:cNvSpPr/>
          <p:nvPr/>
        </p:nvSpPr>
        <p:spPr>
          <a:xfrm>
            <a:off x="5930633" y="3849689"/>
            <a:ext cx="1259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</a:p>
        </p:txBody>
      </p:sp>
      <p:sp>
        <p:nvSpPr>
          <p:cNvPr id="25623" name="Rectangle 89">
            <a:extLst>
              <a:ext uri="{FF2B5EF4-FFF2-40B4-BE49-F238E27FC236}">
                <a16:creationId xmlns:a16="http://schemas.microsoft.com/office/drawing/2014/main" id="{E184C1D6-589A-2068-2409-A2556CCAB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499" y="6069385"/>
            <a:ext cx="1536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A58D5D63-C29A-0840-7A0F-33E4479972B9}"/>
              </a:ext>
            </a:extLst>
          </p:cNvPr>
          <p:cNvSpPr/>
          <p:nvPr/>
        </p:nvSpPr>
        <p:spPr>
          <a:xfrm>
            <a:off x="3340100" y="6105525"/>
            <a:ext cx="1206500" cy="431800"/>
          </a:xfrm>
          <a:custGeom>
            <a:avLst/>
            <a:gdLst>
              <a:gd name="connsiteX0" fmla="*/ 0 w 1206500"/>
              <a:gd name="connsiteY0" fmla="*/ 0 h 431800"/>
              <a:gd name="connsiteX1" fmla="*/ 0 w 1206500"/>
              <a:gd name="connsiteY1" fmla="*/ 0 h 431800"/>
              <a:gd name="connsiteX2" fmla="*/ 0 w 1206500"/>
              <a:gd name="connsiteY2" fmla="*/ 431800 h 431800"/>
              <a:gd name="connsiteX3" fmla="*/ 1206500 w 1206500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0" h="431800">
                <a:moveTo>
                  <a:pt x="0" y="0"/>
                </a:moveTo>
                <a:lnTo>
                  <a:pt x="0" y="0"/>
                </a:lnTo>
                <a:lnTo>
                  <a:pt x="0" y="431800"/>
                </a:lnTo>
                <a:lnTo>
                  <a:pt x="1206500" y="4318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9D77FC-DA61-3F5A-8457-776EF29ED78F}"/>
              </a:ext>
            </a:extLst>
          </p:cNvPr>
          <p:cNvSpPr/>
          <p:nvPr/>
        </p:nvSpPr>
        <p:spPr>
          <a:xfrm>
            <a:off x="1789972" y="3115617"/>
            <a:ext cx="553998" cy="2990306"/>
          </a:xfrm>
          <a:prstGeom prst="rect">
            <a:avLst/>
          </a:prstGeom>
          <a:solidFill>
            <a:schemeClr val="tx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400" b="1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 Cont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CC0EECA-9108-5D74-C62A-11CB20D38B42}"/>
              </a:ext>
            </a:extLst>
          </p:cNvPr>
          <p:cNvSpPr/>
          <p:nvPr/>
        </p:nvSpPr>
        <p:spPr>
          <a:xfrm>
            <a:off x="10002379" y="3115617"/>
            <a:ext cx="553998" cy="2990306"/>
          </a:xfrm>
          <a:prstGeom prst="rect">
            <a:avLst/>
          </a:prstGeom>
          <a:solidFill>
            <a:schemeClr val="tx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400" b="1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Cont</a:t>
            </a: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CB14191-727D-E8EA-D393-FE89AB3892DF}"/>
              </a:ext>
            </a:extLst>
          </p:cNvPr>
          <p:cNvSpPr/>
          <p:nvPr/>
        </p:nvSpPr>
        <p:spPr>
          <a:xfrm>
            <a:off x="7996238" y="4999437"/>
            <a:ext cx="1625600" cy="606425"/>
          </a:xfrm>
          <a:custGeom>
            <a:avLst/>
            <a:gdLst>
              <a:gd name="connsiteX0" fmla="*/ 0 w 909492"/>
              <a:gd name="connsiteY0" fmla="*/ 60633 h 606328"/>
              <a:gd name="connsiteX1" fmla="*/ 60633 w 909492"/>
              <a:gd name="connsiteY1" fmla="*/ 0 h 606328"/>
              <a:gd name="connsiteX2" fmla="*/ 848859 w 909492"/>
              <a:gd name="connsiteY2" fmla="*/ 0 h 606328"/>
              <a:gd name="connsiteX3" fmla="*/ 909492 w 909492"/>
              <a:gd name="connsiteY3" fmla="*/ 60633 h 606328"/>
              <a:gd name="connsiteX4" fmla="*/ 909492 w 909492"/>
              <a:gd name="connsiteY4" fmla="*/ 545695 h 606328"/>
              <a:gd name="connsiteX5" fmla="*/ 848859 w 909492"/>
              <a:gd name="connsiteY5" fmla="*/ 606328 h 606328"/>
              <a:gd name="connsiteX6" fmla="*/ 60633 w 909492"/>
              <a:gd name="connsiteY6" fmla="*/ 606328 h 606328"/>
              <a:gd name="connsiteX7" fmla="*/ 0 w 909492"/>
              <a:gd name="connsiteY7" fmla="*/ 545695 h 606328"/>
              <a:gd name="connsiteX8" fmla="*/ 0 w 909492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492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848859" y="0"/>
                </a:lnTo>
                <a:cubicBezTo>
                  <a:pt x="882346" y="0"/>
                  <a:pt x="909492" y="27146"/>
                  <a:pt x="909492" y="60633"/>
                </a:cubicBezTo>
                <a:lnTo>
                  <a:pt x="909492" y="545695"/>
                </a:lnTo>
                <a:cubicBezTo>
                  <a:pt x="909492" y="579182"/>
                  <a:pt x="882346" y="606328"/>
                  <a:pt x="848859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00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719" tIns="78719" rIns="78719" bIns="78719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B80E2CB-D985-4952-BFC7-3F01A6566CC1}"/>
              </a:ext>
            </a:extLst>
          </p:cNvPr>
          <p:cNvCxnSpPr/>
          <p:nvPr/>
        </p:nvCxnSpPr>
        <p:spPr>
          <a:xfrm>
            <a:off x="8839200" y="4435475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9096FA-E437-2357-95EC-030FBABBA4E2}"/>
              </a:ext>
            </a:extLst>
          </p:cNvPr>
          <p:cNvGrpSpPr/>
          <p:nvPr/>
        </p:nvGrpSpPr>
        <p:grpSpPr>
          <a:xfrm>
            <a:off x="1282996" y="-11922"/>
            <a:ext cx="10786440" cy="968259"/>
            <a:chOff x="1411179" y="3290181"/>
            <a:chExt cx="10715200" cy="896696"/>
          </a:xfrm>
        </p:grpSpPr>
        <p:pic>
          <p:nvPicPr>
            <p:cNvPr id="50" name="Picture 4" descr="2.png">
              <a:extLst>
                <a:ext uri="{FF2B5EF4-FFF2-40B4-BE49-F238E27FC236}">
                  <a16:creationId xmlns:a16="http://schemas.microsoft.com/office/drawing/2014/main" id="{480E49EB-0616-94FC-B4D1-0BB75CABC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28EA566-6E91-F567-CD94-450BF9166C9B}"/>
                </a:ext>
              </a:extLst>
            </p:cNvPr>
            <p:cNvSpPr txBox="1"/>
            <p:nvPr/>
          </p:nvSpPr>
          <p:spPr>
            <a:xfrm>
              <a:off x="1411179" y="3364291"/>
              <a:ext cx="10159235" cy="598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600" b="1" u="sng" dirty="0">
                  <a:latin typeface="Arial Rounded MT Bold" pitchFamily="34" charset="0"/>
                  <a:cs typeface="Arial" pitchFamily="34" charset="0"/>
                </a:rPr>
                <a:t>ECHS : ADMIN &amp; TECHNICAL CONTROL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5090FDB4-81A1-52EA-AF44-22377693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34">
            <a:extLst>
              <a:ext uri="{FF2B5EF4-FFF2-40B4-BE49-F238E27FC236}">
                <a16:creationId xmlns:a16="http://schemas.microsoft.com/office/drawing/2014/main" id="{94623837-82B7-426E-9A87-E90D50D4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CE9CCF-D73F-4726-9936-C14512BDCE7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B4566CD5-ED46-A784-F9FA-B5FD51C64703}"/>
              </a:ext>
            </a:extLst>
          </p:cNvPr>
          <p:cNvGrpSpPr/>
          <p:nvPr/>
        </p:nvGrpSpPr>
        <p:grpSpPr>
          <a:xfrm>
            <a:off x="1664413" y="1739417"/>
            <a:ext cx="10089223" cy="4987445"/>
            <a:chOff x="66499" y="1524567"/>
            <a:chExt cx="10089223" cy="431985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5" name="Bent-Up Arrow 24">
              <a:extLst>
                <a:ext uri="{FF2B5EF4-FFF2-40B4-BE49-F238E27FC236}">
                  <a16:creationId xmlns:a16="http://schemas.microsoft.com/office/drawing/2014/main" id="{88251D1E-4E99-483D-A406-572CB79868A7}"/>
                </a:ext>
              </a:extLst>
            </p:cNvPr>
            <p:cNvSpPr/>
            <p:nvPr/>
          </p:nvSpPr>
          <p:spPr>
            <a:xfrm rot="5400000">
              <a:off x="516014" y="2776289"/>
              <a:ext cx="1129182" cy="128553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F915A9E-07A0-8D8D-F3EC-6BF140F37621}"/>
                </a:ext>
              </a:extLst>
            </p:cNvPr>
            <p:cNvSpPr/>
            <p:nvPr/>
          </p:nvSpPr>
          <p:spPr>
            <a:xfrm>
              <a:off x="66499" y="1524567"/>
              <a:ext cx="2051228" cy="1330553"/>
            </a:xfrm>
            <a:custGeom>
              <a:avLst/>
              <a:gdLst>
                <a:gd name="connsiteX0" fmla="*/ 0 w 1900878"/>
                <a:gd name="connsiteY0" fmla="*/ 221803 h 1330553"/>
                <a:gd name="connsiteX1" fmla="*/ 221803 w 1900878"/>
                <a:gd name="connsiteY1" fmla="*/ 0 h 1330553"/>
                <a:gd name="connsiteX2" fmla="*/ 1679075 w 1900878"/>
                <a:gd name="connsiteY2" fmla="*/ 0 h 1330553"/>
                <a:gd name="connsiteX3" fmla="*/ 1900878 w 1900878"/>
                <a:gd name="connsiteY3" fmla="*/ 221803 h 1330553"/>
                <a:gd name="connsiteX4" fmla="*/ 1900878 w 1900878"/>
                <a:gd name="connsiteY4" fmla="*/ 1108750 h 1330553"/>
                <a:gd name="connsiteX5" fmla="*/ 1679075 w 1900878"/>
                <a:gd name="connsiteY5" fmla="*/ 1330553 h 1330553"/>
                <a:gd name="connsiteX6" fmla="*/ 221803 w 1900878"/>
                <a:gd name="connsiteY6" fmla="*/ 1330553 h 1330553"/>
                <a:gd name="connsiteX7" fmla="*/ 0 w 1900878"/>
                <a:gd name="connsiteY7" fmla="*/ 1108750 h 1330553"/>
                <a:gd name="connsiteX8" fmla="*/ 0 w 1900878"/>
                <a:gd name="connsiteY8" fmla="*/ 221803 h 1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878" h="1330553">
                  <a:moveTo>
                    <a:pt x="0" y="221803"/>
                  </a:moveTo>
                  <a:cubicBezTo>
                    <a:pt x="0" y="99305"/>
                    <a:pt x="99305" y="0"/>
                    <a:pt x="221803" y="0"/>
                  </a:cubicBezTo>
                  <a:lnTo>
                    <a:pt x="1679075" y="0"/>
                  </a:lnTo>
                  <a:cubicBezTo>
                    <a:pt x="1801573" y="0"/>
                    <a:pt x="1900878" y="99305"/>
                    <a:pt x="1900878" y="221803"/>
                  </a:cubicBezTo>
                  <a:lnTo>
                    <a:pt x="1900878" y="1108750"/>
                  </a:lnTo>
                  <a:cubicBezTo>
                    <a:pt x="1900878" y="1231248"/>
                    <a:pt x="1801573" y="1330553"/>
                    <a:pt x="1679075" y="1330553"/>
                  </a:cubicBezTo>
                  <a:lnTo>
                    <a:pt x="221803" y="1330553"/>
                  </a:lnTo>
                  <a:cubicBezTo>
                    <a:pt x="99305" y="1330553"/>
                    <a:pt x="0" y="1231248"/>
                    <a:pt x="0" y="1108750"/>
                  </a:cubicBezTo>
                  <a:lnTo>
                    <a:pt x="0" y="22180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404" tIns="156404" rIns="156404" bIns="15640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Central </a:t>
              </a:r>
              <a:r>
                <a:rPr lang="en-US" sz="2400" dirty="0" err="1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Organisation</a:t>
              </a:r>
              <a:endParaRPr lang="en-US" sz="2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(16,05,38)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F96FA0F-1756-1C80-AB81-F7313B0413FC}"/>
                </a:ext>
              </a:extLst>
            </p:cNvPr>
            <p:cNvSpPr/>
            <p:nvPr/>
          </p:nvSpPr>
          <p:spPr>
            <a:xfrm>
              <a:off x="2195902" y="1710377"/>
              <a:ext cx="4014450" cy="1075411"/>
            </a:xfrm>
            <a:custGeom>
              <a:avLst/>
              <a:gdLst>
                <a:gd name="connsiteX0" fmla="*/ 0 w 4102940"/>
                <a:gd name="connsiteY0" fmla="*/ 0 h 1075411"/>
                <a:gd name="connsiteX1" fmla="*/ 4102940 w 4102940"/>
                <a:gd name="connsiteY1" fmla="*/ 0 h 1075411"/>
                <a:gd name="connsiteX2" fmla="*/ 4102940 w 4102940"/>
                <a:gd name="connsiteY2" fmla="*/ 1075411 h 1075411"/>
                <a:gd name="connsiteX3" fmla="*/ 0 w 4102940"/>
                <a:gd name="connsiteY3" fmla="*/ 1075411 h 1075411"/>
                <a:gd name="connsiteX4" fmla="*/ 0 w 4102940"/>
                <a:gd name="connsiteY4" fmla="*/ 0 h 10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2940" h="1075411">
                  <a:moveTo>
                    <a:pt x="0" y="0"/>
                  </a:moveTo>
                  <a:lnTo>
                    <a:pt x="4102940" y="0"/>
                  </a:lnTo>
                  <a:lnTo>
                    <a:pt x="4102940" y="1075411"/>
                  </a:lnTo>
                  <a:lnTo>
                    <a:pt x="0" y="1075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Apex Body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Tri Service staffing</a:t>
              </a: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Manned by serving personnel</a:t>
              </a:r>
            </a:p>
          </p:txBody>
        </p:sp>
        <p:sp>
          <p:nvSpPr>
            <p:cNvPr id="28" name="Bent-Up Arrow 27">
              <a:extLst>
                <a:ext uri="{FF2B5EF4-FFF2-40B4-BE49-F238E27FC236}">
                  <a16:creationId xmlns:a16="http://schemas.microsoft.com/office/drawing/2014/main" id="{B6E317D7-0047-DA22-0571-8304DBD6CBD6}"/>
                </a:ext>
              </a:extLst>
            </p:cNvPr>
            <p:cNvSpPr/>
            <p:nvPr/>
          </p:nvSpPr>
          <p:spPr>
            <a:xfrm rot="5400000">
              <a:off x="2349522" y="4270939"/>
              <a:ext cx="1129182" cy="128553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AA471F1-DE1E-17E4-CF81-A8A6F41BEFA9}"/>
                </a:ext>
              </a:extLst>
            </p:cNvPr>
            <p:cNvSpPr/>
            <p:nvPr/>
          </p:nvSpPr>
          <p:spPr>
            <a:xfrm>
              <a:off x="1791092" y="3019218"/>
              <a:ext cx="1900878" cy="1330553"/>
            </a:xfrm>
            <a:custGeom>
              <a:avLst/>
              <a:gdLst>
                <a:gd name="connsiteX0" fmla="*/ 0 w 1900878"/>
                <a:gd name="connsiteY0" fmla="*/ 221803 h 1330553"/>
                <a:gd name="connsiteX1" fmla="*/ 221803 w 1900878"/>
                <a:gd name="connsiteY1" fmla="*/ 0 h 1330553"/>
                <a:gd name="connsiteX2" fmla="*/ 1679075 w 1900878"/>
                <a:gd name="connsiteY2" fmla="*/ 0 h 1330553"/>
                <a:gd name="connsiteX3" fmla="*/ 1900878 w 1900878"/>
                <a:gd name="connsiteY3" fmla="*/ 221803 h 1330553"/>
                <a:gd name="connsiteX4" fmla="*/ 1900878 w 1900878"/>
                <a:gd name="connsiteY4" fmla="*/ 1108750 h 1330553"/>
                <a:gd name="connsiteX5" fmla="*/ 1679075 w 1900878"/>
                <a:gd name="connsiteY5" fmla="*/ 1330553 h 1330553"/>
                <a:gd name="connsiteX6" fmla="*/ 221803 w 1900878"/>
                <a:gd name="connsiteY6" fmla="*/ 1330553 h 1330553"/>
                <a:gd name="connsiteX7" fmla="*/ 0 w 1900878"/>
                <a:gd name="connsiteY7" fmla="*/ 1108750 h 1330553"/>
                <a:gd name="connsiteX8" fmla="*/ 0 w 1900878"/>
                <a:gd name="connsiteY8" fmla="*/ 221803 h 1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878" h="1330553">
                  <a:moveTo>
                    <a:pt x="0" y="221803"/>
                  </a:moveTo>
                  <a:cubicBezTo>
                    <a:pt x="0" y="99305"/>
                    <a:pt x="99305" y="0"/>
                    <a:pt x="221803" y="0"/>
                  </a:cubicBezTo>
                  <a:lnTo>
                    <a:pt x="1679075" y="0"/>
                  </a:lnTo>
                  <a:cubicBezTo>
                    <a:pt x="1801573" y="0"/>
                    <a:pt x="1900878" y="99305"/>
                    <a:pt x="1900878" y="221803"/>
                  </a:cubicBezTo>
                  <a:lnTo>
                    <a:pt x="1900878" y="1108750"/>
                  </a:lnTo>
                  <a:cubicBezTo>
                    <a:pt x="1900878" y="1231248"/>
                    <a:pt x="1801573" y="1330553"/>
                    <a:pt x="1679075" y="1330553"/>
                  </a:cubicBezTo>
                  <a:lnTo>
                    <a:pt x="221803" y="1330553"/>
                  </a:lnTo>
                  <a:cubicBezTo>
                    <a:pt x="99305" y="1330553"/>
                    <a:pt x="0" y="1231248"/>
                    <a:pt x="0" y="1108750"/>
                  </a:cubicBezTo>
                  <a:lnTo>
                    <a:pt x="0" y="22180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404" tIns="156404" rIns="156404" bIns="15640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Regional </a:t>
              </a:r>
              <a:r>
                <a:rPr lang="en-US" sz="2400" dirty="0" err="1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Centres</a:t>
              </a:r>
              <a:endParaRPr lang="en-US" sz="2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(04,01,16)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7F790A3-6760-2C67-02E8-C415AB642608}"/>
                </a:ext>
              </a:extLst>
            </p:cNvPr>
            <p:cNvSpPr/>
            <p:nvPr/>
          </p:nvSpPr>
          <p:spPr>
            <a:xfrm>
              <a:off x="3767942" y="3146116"/>
              <a:ext cx="4240482" cy="1075411"/>
            </a:xfrm>
            <a:custGeom>
              <a:avLst/>
              <a:gdLst>
                <a:gd name="connsiteX0" fmla="*/ 0 w 3271867"/>
                <a:gd name="connsiteY0" fmla="*/ 0 h 1075411"/>
                <a:gd name="connsiteX1" fmla="*/ 3271867 w 3271867"/>
                <a:gd name="connsiteY1" fmla="*/ 0 h 1075411"/>
                <a:gd name="connsiteX2" fmla="*/ 3271867 w 3271867"/>
                <a:gd name="connsiteY2" fmla="*/ 1075411 h 1075411"/>
                <a:gd name="connsiteX3" fmla="*/ 0 w 3271867"/>
                <a:gd name="connsiteY3" fmla="*/ 1075411 h 1075411"/>
                <a:gd name="connsiteX4" fmla="*/ 0 w 3271867"/>
                <a:gd name="connsiteY4" fmla="*/ 0 h 10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867" h="1075411">
                  <a:moveTo>
                    <a:pt x="0" y="0"/>
                  </a:moveTo>
                  <a:lnTo>
                    <a:pt x="3271867" y="0"/>
                  </a:lnTo>
                  <a:lnTo>
                    <a:pt x="3271867" y="1075411"/>
                  </a:lnTo>
                  <a:lnTo>
                    <a:pt x="0" y="1075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Regional Centres</a:t>
              </a:r>
              <a:endParaRPr lang="en-US" sz="20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Manned by serving Personnel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Regional Centre controls </a:t>
              </a:r>
            </a:p>
            <a:p>
              <a:pPr marL="173038" lvl="1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10 - 15 Polyclinics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F92C17-965C-A45E-CC32-ADEF2F176C15}"/>
                </a:ext>
              </a:extLst>
            </p:cNvPr>
            <p:cNvSpPr/>
            <p:nvPr/>
          </p:nvSpPr>
          <p:spPr>
            <a:xfrm>
              <a:off x="3599728" y="4513868"/>
              <a:ext cx="1900878" cy="1330553"/>
            </a:xfrm>
            <a:custGeom>
              <a:avLst/>
              <a:gdLst>
                <a:gd name="connsiteX0" fmla="*/ 0 w 1900878"/>
                <a:gd name="connsiteY0" fmla="*/ 221803 h 1330553"/>
                <a:gd name="connsiteX1" fmla="*/ 221803 w 1900878"/>
                <a:gd name="connsiteY1" fmla="*/ 0 h 1330553"/>
                <a:gd name="connsiteX2" fmla="*/ 1679075 w 1900878"/>
                <a:gd name="connsiteY2" fmla="*/ 0 h 1330553"/>
                <a:gd name="connsiteX3" fmla="*/ 1900878 w 1900878"/>
                <a:gd name="connsiteY3" fmla="*/ 221803 h 1330553"/>
                <a:gd name="connsiteX4" fmla="*/ 1900878 w 1900878"/>
                <a:gd name="connsiteY4" fmla="*/ 1108750 h 1330553"/>
                <a:gd name="connsiteX5" fmla="*/ 1679075 w 1900878"/>
                <a:gd name="connsiteY5" fmla="*/ 1330553 h 1330553"/>
                <a:gd name="connsiteX6" fmla="*/ 221803 w 1900878"/>
                <a:gd name="connsiteY6" fmla="*/ 1330553 h 1330553"/>
                <a:gd name="connsiteX7" fmla="*/ 0 w 1900878"/>
                <a:gd name="connsiteY7" fmla="*/ 1108750 h 1330553"/>
                <a:gd name="connsiteX8" fmla="*/ 0 w 1900878"/>
                <a:gd name="connsiteY8" fmla="*/ 221803 h 1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878" h="1330553">
                  <a:moveTo>
                    <a:pt x="0" y="221803"/>
                  </a:moveTo>
                  <a:cubicBezTo>
                    <a:pt x="0" y="99305"/>
                    <a:pt x="99305" y="0"/>
                    <a:pt x="221803" y="0"/>
                  </a:cubicBezTo>
                  <a:lnTo>
                    <a:pt x="1679075" y="0"/>
                  </a:lnTo>
                  <a:cubicBezTo>
                    <a:pt x="1801573" y="0"/>
                    <a:pt x="1900878" y="99305"/>
                    <a:pt x="1900878" y="221803"/>
                  </a:cubicBezTo>
                  <a:lnTo>
                    <a:pt x="1900878" y="1108750"/>
                  </a:lnTo>
                  <a:cubicBezTo>
                    <a:pt x="1900878" y="1231248"/>
                    <a:pt x="1801573" y="1330553"/>
                    <a:pt x="1679075" y="1330553"/>
                  </a:cubicBezTo>
                  <a:lnTo>
                    <a:pt x="221803" y="1330553"/>
                  </a:lnTo>
                  <a:cubicBezTo>
                    <a:pt x="99305" y="1330553"/>
                    <a:pt x="0" y="1231248"/>
                    <a:pt x="0" y="1108750"/>
                  </a:cubicBezTo>
                  <a:lnTo>
                    <a:pt x="0" y="22180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404" tIns="156404" rIns="156404" bIns="15640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Polyclinics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(Based on Type)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467C530-8F6A-5BE3-7533-294EBDE2BE6D}"/>
                </a:ext>
              </a:extLst>
            </p:cNvPr>
            <p:cNvSpPr/>
            <p:nvPr/>
          </p:nvSpPr>
          <p:spPr>
            <a:xfrm>
              <a:off x="5564886" y="4640767"/>
              <a:ext cx="4590836" cy="1075411"/>
            </a:xfrm>
            <a:custGeom>
              <a:avLst/>
              <a:gdLst>
                <a:gd name="connsiteX0" fmla="*/ 0 w 2727473"/>
                <a:gd name="connsiteY0" fmla="*/ 0 h 1075411"/>
                <a:gd name="connsiteX1" fmla="*/ 2727473 w 2727473"/>
                <a:gd name="connsiteY1" fmla="*/ 0 h 1075411"/>
                <a:gd name="connsiteX2" fmla="*/ 2727473 w 2727473"/>
                <a:gd name="connsiteY2" fmla="*/ 1075411 h 1075411"/>
                <a:gd name="connsiteX3" fmla="*/ 0 w 2727473"/>
                <a:gd name="connsiteY3" fmla="*/ 1075411 h 1075411"/>
                <a:gd name="connsiteX4" fmla="*/ 0 w 2727473"/>
                <a:gd name="connsiteY4" fmla="*/ 0 h 10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7473" h="1075411">
                  <a:moveTo>
                    <a:pt x="0" y="0"/>
                  </a:moveTo>
                  <a:lnTo>
                    <a:pt x="2727473" y="0"/>
                  </a:lnTo>
                  <a:lnTo>
                    <a:pt x="2727473" y="1075411"/>
                  </a:lnTo>
                  <a:lnTo>
                    <a:pt x="0" y="1075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Manned by Contractual Staff only</a:t>
              </a:r>
              <a:endParaRPr lang="en-US" sz="20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Type ‘A’ to ‘E’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Mil/ Non-Mil</a:t>
              </a:r>
              <a:endParaRPr lang="en-IN" sz="40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951586-284D-27AD-49E1-4E9DDE05CDFC}"/>
              </a:ext>
            </a:extLst>
          </p:cNvPr>
          <p:cNvGrpSpPr/>
          <p:nvPr/>
        </p:nvGrpSpPr>
        <p:grpSpPr>
          <a:xfrm>
            <a:off x="1240099" y="-11922"/>
            <a:ext cx="10829331" cy="968259"/>
            <a:chOff x="1368577" y="3290181"/>
            <a:chExt cx="10757802" cy="896696"/>
          </a:xfrm>
        </p:grpSpPr>
        <p:pic>
          <p:nvPicPr>
            <p:cNvPr id="19" name="Picture 4" descr="2.png">
              <a:extLst>
                <a:ext uri="{FF2B5EF4-FFF2-40B4-BE49-F238E27FC236}">
                  <a16:creationId xmlns:a16="http://schemas.microsoft.com/office/drawing/2014/main" id="{CEC90F5F-79A0-1814-960D-5DD1245E6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C1F513-F64E-D7DD-DA51-0B8AFE5185E0}"/>
                </a:ext>
              </a:extLst>
            </p:cNvPr>
            <p:cNvSpPr txBox="1"/>
            <p:nvPr/>
          </p:nvSpPr>
          <p:spPr>
            <a:xfrm>
              <a:off x="1368577" y="3364292"/>
              <a:ext cx="10108203" cy="598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600" b="1" u="sng" dirty="0">
                  <a:latin typeface="Arial Rounded MT Bold" pitchFamily="34" charset="0"/>
                  <a:cs typeface="Arial" pitchFamily="34" charset="0"/>
                </a:rPr>
                <a:t>ECHS : ORGANISATIONAL STRUCTURE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BD5DA6-9E0D-0F25-8E42-CBDCDC5D5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443D19-0EDA-9CEA-EE76-30768844E6EA}"/>
              </a:ext>
            </a:extLst>
          </p:cNvPr>
          <p:cNvCxnSpPr>
            <a:cxnSpLocks/>
          </p:cNvCxnSpPr>
          <p:nvPr/>
        </p:nvCxnSpPr>
        <p:spPr>
          <a:xfrm>
            <a:off x="1948657" y="1392865"/>
            <a:ext cx="72542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75873-9CB2-84E9-AFF0-BBFC85675E36}"/>
              </a:ext>
            </a:extLst>
          </p:cNvPr>
          <p:cNvCxnSpPr/>
          <p:nvPr/>
        </p:nvCxnSpPr>
        <p:spPr>
          <a:xfrm rot="5400000">
            <a:off x="1782291" y="1594568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Box 8">
            <a:extLst>
              <a:ext uri="{FF2B5EF4-FFF2-40B4-BE49-F238E27FC236}">
                <a16:creationId xmlns:a16="http://schemas.microsoft.com/office/drawing/2014/main" id="{922AE79F-9B03-B933-60BE-1A96A2A0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40" y="1849352"/>
            <a:ext cx="3294062" cy="437042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Arial" panose="020B0604020202020204" pitchFamily="34" charset="0"/>
              </a:rPr>
              <a:t>Jt</a:t>
            </a:r>
            <a:r>
              <a:rPr lang="en-US" altLang="en-US" sz="2400" b="1" u="sng" dirty="0">
                <a:latin typeface="Arial" panose="020B0604020202020204" pitchFamily="34" charset="0"/>
              </a:rPr>
              <a:t> Dir (</a:t>
            </a:r>
            <a:r>
              <a:rPr lang="en-US" altLang="en-US" sz="2400" b="1" u="sng" dirty="0" err="1">
                <a:latin typeface="Arial" panose="020B0604020202020204" pitchFamily="34" charset="0"/>
              </a:rPr>
              <a:t>Estblishment</a:t>
            </a:r>
            <a:r>
              <a:rPr lang="en-US" altLang="en-US" sz="2400" b="1" u="sng" dirty="0">
                <a:latin typeface="Arial" panose="020B0604020202020204" pitchFamily="34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 Administration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Personnel management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 Office management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Discipline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 Smart Cards</a:t>
            </a:r>
          </a:p>
          <a:p>
            <a:pPr algn="just">
              <a:spcBef>
                <a:spcPct val="0"/>
              </a:spcBef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Transport</a:t>
            </a:r>
          </a:p>
          <a:p>
            <a:pPr algn="just">
              <a:spcBef>
                <a:spcPct val="0"/>
              </a:spcBef>
            </a:pPr>
            <a:endParaRPr lang="en-US" alt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E6A80-C2DD-6B9C-E554-E9CD26F299FD}"/>
              </a:ext>
            </a:extLst>
          </p:cNvPr>
          <p:cNvSpPr txBox="1"/>
          <p:nvPr/>
        </p:nvSpPr>
        <p:spPr>
          <a:xfrm>
            <a:off x="4187826" y="1848925"/>
            <a:ext cx="3294063" cy="48090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(HS)</a:t>
            </a:r>
            <a:endParaRPr lang="en-US" sz="11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Technical advisor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Tech control over all PCs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Visit PC on behalf of Dir</a:t>
            </a:r>
          </a:p>
          <a:p>
            <a:pPr algn="just">
              <a:defRPr/>
            </a:pPr>
            <a:endParaRPr lang="en-US" sz="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Monitor census and morbidity rate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Periodic and surprise checks at PC and empaneled hospitals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Maintenance of referral data to empaneled hospitals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Statistical analysis of prevalence of diseases in Area of Responsibility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0A458-3835-29D2-4334-0583545E7DA3}"/>
              </a:ext>
            </a:extLst>
          </p:cNvPr>
          <p:cNvSpPr txBox="1"/>
          <p:nvPr/>
        </p:nvSpPr>
        <p:spPr>
          <a:xfrm>
            <a:off x="7839182" y="1890449"/>
            <a:ext cx="3514618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Jt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Dir (A &amp; A Mgt)</a:t>
            </a:r>
          </a:p>
          <a:p>
            <a:pPr algn="just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Finance &amp;   assets management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Maintenance of equipment &amp; stores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Periodic and surprise checks of accts at RC</a:t>
            </a:r>
          </a:p>
          <a:p>
            <a:pPr algn="just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Payment of medical bills for hospitals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TDS payment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Recovery</a:t>
            </a:r>
          </a:p>
        </p:txBody>
      </p:sp>
      <p:sp>
        <p:nvSpPr>
          <p:cNvPr id="29704" name="Slide Number Placeholder 14">
            <a:extLst>
              <a:ext uri="{FF2B5EF4-FFF2-40B4-BE49-F238E27FC236}">
                <a16:creationId xmlns:a16="http://schemas.microsoft.com/office/drawing/2014/main" id="{3939A01B-96F7-9D68-5B35-3FE373A5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3FEC85-0765-4618-9B98-976BBEF28A6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5277A3-BFE4-5A1F-2314-DD21E39D3A2A}"/>
              </a:ext>
            </a:extLst>
          </p:cNvPr>
          <p:cNvSpPr txBox="1"/>
          <p:nvPr/>
        </p:nvSpPr>
        <p:spPr>
          <a:xfrm>
            <a:off x="3739793" y="1006867"/>
            <a:ext cx="4566007" cy="46166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01B1AB-117D-6640-B176-99F1BA646AC4}"/>
              </a:ext>
            </a:extLst>
          </p:cNvPr>
          <p:cNvCxnSpPr/>
          <p:nvPr/>
        </p:nvCxnSpPr>
        <p:spPr>
          <a:xfrm rot="5400000">
            <a:off x="9013162" y="1588708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0FC91A-2426-52BE-447D-C2BE5397264B}"/>
              </a:ext>
            </a:extLst>
          </p:cNvPr>
          <p:cNvCxnSpPr/>
          <p:nvPr/>
        </p:nvCxnSpPr>
        <p:spPr>
          <a:xfrm rot="5400000">
            <a:off x="5623647" y="1591571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29CF9E-C65E-E12D-5A94-8EEB27CF8701}"/>
              </a:ext>
            </a:extLst>
          </p:cNvPr>
          <p:cNvGrpSpPr/>
          <p:nvPr/>
        </p:nvGrpSpPr>
        <p:grpSpPr>
          <a:xfrm>
            <a:off x="1230187" y="-11922"/>
            <a:ext cx="10839243" cy="968259"/>
            <a:chOff x="1358729" y="3290181"/>
            <a:chExt cx="10767650" cy="896696"/>
          </a:xfrm>
        </p:grpSpPr>
        <p:pic>
          <p:nvPicPr>
            <p:cNvPr id="15" name="Picture 4" descr="2.png">
              <a:extLst>
                <a:ext uri="{FF2B5EF4-FFF2-40B4-BE49-F238E27FC236}">
                  <a16:creationId xmlns:a16="http://schemas.microsoft.com/office/drawing/2014/main" id="{684B6F65-90DA-D0EA-0A1E-106EBDDCF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F1B193-E97B-7EA9-B142-89824A3502BF}"/>
                </a:ext>
              </a:extLst>
            </p:cNvPr>
            <p:cNvSpPr txBox="1"/>
            <p:nvPr/>
          </p:nvSpPr>
          <p:spPr>
            <a:xfrm>
              <a:off x="1358729" y="3364292"/>
              <a:ext cx="10127413" cy="598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600" b="1" u="sng" dirty="0">
                  <a:latin typeface="Arial Rounded MT Bold" pitchFamily="34" charset="0"/>
                  <a:cs typeface="Arial" pitchFamily="34" charset="0"/>
                </a:rPr>
                <a:t>ORGANISATION: REGIONAL CENTRES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DD0BE4C-119E-81FF-526E-671F57398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2">
            <a:extLst>
              <a:ext uri="{FF2B5EF4-FFF2-40B4-BE49-F238E27FC236}">
                <a16:creationId xmlns:a16="http://schemas.microsoft.com/office/drawing/2014/main" id="{4A541056-AB4B-87EB-0C42-1E605C125DB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732889"/>
            <a:ext cx="4787900" cy="6047589"/>
            <a:chOff x="0" y="836806"/>
            <a:chExt cx="4787791" cy="5737026"/>
          </a:xfrm>
        </p:grpSpPr>
        <p:grpSp>
          <p:nvGrpSpPr>
            <p:cNvPr id="30745" name="Group 15">
              <a:extLst>
                <a:ext uri="{FF2B5EF4-FFF2-40B4-BE49-F238E27FC236}">
                  <a16:creationId xmlns:a16="http://schemas.microsoft.com/office/drawing/2014/main" id="{2FDDF8C4-673E-D1F0-A786-BA1DAD1FB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36806"/>
              <a:ext cx="4787791" cy="5711325"/>
              <a:chOff x="0" y="836806"/>
              <a:chExt cx="4787791" cy="5711325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A94E157-A19F-B91B-E016-6EF504BE83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22464" t="8290" r="16192" b="2468"/>
              <a:stretch/>
            </p:blipFill>
            <p:spPr>
              <a:xfrm>
                <a:off x="0" y="836806"/>
                <a:ext cx="4787791" cy="5711325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FF11996-6B2B-53C5-1287-82898B62D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66591" y="2388679"/>
                <a:ext cx="414564" cy="323116"/>
              </a:xfrm>
              <a:prstGeom prst="rect">
                <a:avLst/>
              </a:prstGeom>
            </p:spPr>
          </p:pic>
        </p:grpSp>
        <p:sp>
          <p:nvSpPr>
            <p:cNvPr id="13" name="8-Point Star 12">
              <a:extLst>
                <a:ext uri="{FF2B5EF4-FFF2-40B4-BE49-F238E27FC236}">
                  <a16:creationId xmlns:a16="http://schemas.microsoft.com/office/drawing/2014/main" id="{DAA15C91-680A-8C5F-C152-60465CC7D502}"/>
                </a:ext>
              </a:extLst>
            </p:cNvPr>
            <p:cNvSpPr/>
            <p:nvPr/>
          </p:nvSpPr>
          <p:spPr>
            <a:xfrm>
              <a:off x="1250680" y="1629621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4" name="8-Point Star 13">
              <a:extLst>
                <a:ext uri="{FF2B5EF4-FFF2-40B4-BE49-F238E27FC236}">
                  <a16:creationId xmlns:a16="http://schemas.microsoft.com/office/drawing/2014/main" id="{D977742E-1F6B-C826-E778-8F582EA77BF4}"/>
                </a:ext>
              </a:extLst>
            </p:cNvPr>
            <p:cNvSpPr/>
            <p:nvPr/>
          </p:nvSpPr>
          <p:spPr>
            <a:xfrm>
              <a:off x="3231880" y="3822604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5" name="8-Point Star 14">
              <a:extLst>
                <a:ext uri="{FF2B5EF4-FFF2-40B4-BE49-F238E27FC236}">
                  <a16:creationId xmlns:a16="http://schemas.microsoft.com/office/drawing/2014/main" id="{168E9132-0034-6ACF-BCC5-3B48C9038D61}"/>
                </a:ext>
              </a:extLst>
            </p:cNvPr>
            <p:cNvSpPr/>
            <p:nvPr/>
          </p:nvSpPr>
          <p:spPr>
            <a:xfrm>
              <a:off x="3781609" y="2905195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7" name="8-Point Star 16">
              <a:extLst>
                <a:ext uri="{FF2B5EF4-FFF2-40B4-BE49-F238E27FC236}">
                  <a16:creationId xmlns:a16="http://schemas.microsoft.com/office/drawing/2014/main" id="{CA5A5C95-A41F-0473-51BB-7FF50A5CE21A}"/>
                </a:ext>
              </a:extLst>
            </p:cNvPr>
            <p:cNvSpPr/>
            <p:nvPr/>
          </p:nvSpPr>
          <p:spPr>
            <a:xfrm>
              <a:off x="2752060" y="362699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8" name="8-Point Star 17">
              <a:extLst>
                <a:ext uri="{FF2B5EF4-FFF2-40B4-BE49-F238E27FC236}">
                  <a16:creationId xmlns:a16="http://schemas.microsoft.com/office/drawing/2014/main" id="{8CE05905-FD0E-D382-D4F7-4BFEB560E448}"/>
                </a:ext>
              </a:extLst>
            </p:cNvPr>
            <p:cNvSpPr/>
            <p:nvPr/>
          </p:nvSpPr>
          <p:spPr>
            <a:xfrm>
              <a:off x="1767819" y="498589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9" name="8-Point Star 18">
              <a:extLst>
                <a:ext uri="{FF2B5EF4-FFF2-40B4-BE49-F238E27FC236}">
                  <a16:creationId xmlns:a16="http://schemas.microsoft.com/office/drawing/2014/main" id="{4FF424DF-C97B-E803-BB44-7DA62EE29255}"/>
                </a:ext>
              </a:extLst>
            </p:cNvPr>
            <p:cNvSpPr/>
            <p:nvPr/>
          </p:nvSpPr>
          <p:spPr>
            <a:xfrm>
              <a:off x="1315325" y="5481193"/>
              <a:ext cx="137160" cy="137160"/>
            </a:xfrm>
            <a:prstGeom prst="star8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0" name="8-Point Star 19">
              <a:extLst>
                <a:ext uri="{FF2B5EF4-FFF2-40B4-BE49-F238E27FC236}">
                  <a16:creationId xmlns:a16="http://schemas.microsoft.com/office/drawing/2014/main" id="{F6E94EFE-4281-D132-B1D7-E45778AFA42B}"/>
                </a:ext>
              </a:extLst>
            </p:cNvPr>
            <p:cNvSpPr/>
            <p:nvPr/>
          </p:nvSpPr>
          <p:spPr>
            <a:xfrm>
              <a:off x="1266769" y="638101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8-Point Star 20">
              <a:extLst>
                <a:ext uri="{FF2B5EF4-FFF2-40B4-BE49-F238E27FC236}">
                  <a16:creationId xmlns:a16="http://schemas.microsoft.com/office/drawing/2014/main" id="{CC4244E2-2A41-4E2F-0E82-1214FA60ADFA}"/>
                </a:ext>
              </a:extLst>
            </p:cNvPr>
            <p:cNvSpPr/>
            <p:nvPr/>
          </p:nvSpPr>
          <p:spPr>
            <a:xfrm>
              <a:off x="1146235" y="6069313"/>
              <a:ext cx="137160" cy="137160"/>
            </a:xfrm>
            <a:prstGeom prst="star8">
              <a:avLst/>
            </a:prstGeom>
            <a:solidFill>
              <a:srgbClr val="FF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2" name="8-Point Star 21">
              <a:extLst>
                <a:ext uri="{FF2B5EF4-FFF2-40B4-BE49-F238E27FC236}">
                  <a16:creationId xmlns:a16="http://schemas.microsoft.com/office/drawing/2014/main" id="{365F8202-B617-3A06-A8E5-5EBFEE20A89E}"/>
                </a:ext>
              </a:extLst>
            </p:cNvPr>
            <p:cNvSpPr/>
            <p:nvPr/>
          </p:nvSpPr>
          <p:spPr>
            <a:xfrm>
              <a:off x="1789317" y="577072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3" name="8-Point Star 22">
              <a:extLst>
                <a:ext uri="{FF2B5EF4-FFF2-40B4-BE49-F238E27FC236}">
                  <a16:creationId xmlns:a16="http://schemas.microsoft.com/office/drawing/2014/main" id="{A5A4FB95-DE78-0162-3EF5-0A1715FF997C}"/>
                </a:ext>
              </a:extLst>
            </p:cNvPr>
            <p:cNvSpPr/>
            <p:nvPr/>
          </p:nvSpPr>
          <p:spPr>
            <a:xfrm>
              <a:off x="775235" y="454393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8-Point Star 23">
              <a:extLst>
                <a:ext uri="{FF2B5EF4-FFF2-40B4-BE49-F238E27FC236}">
                  <a16:creationId xmlns:a16="http://schemas.microsoft.com/office/drawing/2014/main" id="{15B6D2C2-0714-E313-2F90-421B94816779}"/>
                </a:ext>
              </a:extLst>
            </p:cNvPr>
            <p:cNvSpPr/>
            <p:nvPr/>
          </p:nvSpPr>
          <p:spPr>
            <a:xfrm>
              <a:off x="1566681" y="4141315"/>
              <a:ext cx="137160" cy="137160"/>
            </a:xfrm>
            <a:prstGeom prst="star8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5" name="8-Point Star 24">
              <a:extLst>
                <a:ext uri="{FF2B5EF4-FFF2-40B4-BE49-F238E27FC236}">
                  <a16:creationId xmlns:a16="http://schemas.microsoft.com/office/drawing/2014/main" id="{38BB88B2-FC3F-4E81-F800-D1AEFF2A5D4B}"/>
                </a:ext>
              </a:extLst>
            </p:cNvPr>
            <p:cNvSpPr/>
            <p:nvPr/>
          </p:nvSpPr>
          <p:spPr>
            <a:xfrm>
              <a:off x="2092986" y="3927636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6" name="8-Point Star 25">
              <a:extLst>
                <a:ext uri="{FF2B5EF4-FFF2-40B4-BE49-F238E27FC236}">
                  <a16:creationId xmlns:a16="http://schemas.microsoft.com/office/drawing/2014/main" id="{EF0992F1-3168-94F5-9323-A18A071D2AEB}"/>
                </a:ext>
              </a:extLst>
            </p:cNvPr>
            <p:cNvSpPr/>
            <p:nvPr/>
          </p:nvSpPr>
          <p:spPr>
            <a:xfrm>
              <a:off x="2013889" y="2696958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8-Point Star 26">
              <a:extLst>
                <a:ext uri="{FF2B5EF4-FFF2-40B4-BE49-F238E27FC236}">
                  <a16:creationId xmlns:a16="http://schemas.microsoft.com/office/drawing/2014/main" id="{8B37D2B0-3854-F8B9-84DF-2D2F0EE9F3D3}"/>
                </a:ext>
              </a:extLst>
            </p:cNvPr>
            <p:cNvSpPr/>
            <p:nvPr/>
          </p:nvSpPr>
          <p:spPr>
            <a:xfrm>
              <a:off x="914379" y="249959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8-Point Star 27">
              <a:extLst>
                <a:ext uri="{FF2B5EF4-FFF2-40B4-BE49-F238E27FC236}">
                  <a16:creationId xmlns:a16="http://schemas.microsoft.com/office/drawing/2014/main" id="{6210823C-6A03-3FFC-29E7-6DBE2289DD9B}"/>
                </a:ext>
              </a:extLst>
            </p:cNvPr>
            <p:cNvSpPr/>
            <p:nvPr/>
          </p:nvSpPr>
          <p:spPr>
            <a:xfrm>
              <a:off x="675389" y="3587890"/>
              <a:ext cx="137160" cy="137160"/>
            </a:xfrm>
            <a:prstGeom prst="star8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9" name="8-Point Star 28">
              <a:extLst>
                <a:ext uri="{FF2B5EF4-FFF2-40B4-BE49-F238E27FC236}">
                  <a16:creationId xmlns:a16="http://schemas.microsoft.com/office/drawing/2014/main" id="{CF6CC801-3819-4749-73F0-67873A0F8A81}"/>
                </a:ext>
              </a:extLst>
            </p:cNvPr>
            <p:cNvSpPr/>
            <p:nvPr/>
          </p:nvSpPr>
          <p:spPr>
            <a:xfrm>
              <a:off x="1187724" y="2104916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" name="8-Point Star 29">
              <a:extLst>
                <a:ext uri="{FF2B5EF4-FFF2-40B4-BE49-F238E27FC236}">
                  <a16:creationId xmlns:a16="http://schemas.microsoft.com/office/drawing/2014/main" id="{2DEB029C-6FA1-9192-82A2-54A524B18460}"/>
                </a:ext>
              </a:extLst>
            </p:cNvPr>
            <p:cNvSpPr/>
            <p:nvPr/>
          </p:nvSpPr>
          <p:spPr>
            <a:xfrm>
              <a:off x="1384462" y="2090778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1" name="8-Point Star 30">
              <a:extLst>
                <a:ext uri="{FF2B5EF4-FFF2-40B4-BE49-F238E27FC236}">
                  <a16:creationId xmlns:a16="http://schemas.microsoft.com/office/drawing/2014/main" id="{34C77FDA-EBC2-6F9E-A3C5-E155248B699D}"/>
                </a:ext>
              </a:extLst>
            </p:cNvPr>
            <p:cNvSpPr/>
            <p:nvPr/>
          </p:nvSpPr>
          <p:spPr>
            <a:xfrm>
              <a:off x="1515406" y="243859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2" name="8-Point Star 31">
              <a:extLst>
                <a:ext uri="{FF2B5EF4-FFF2-40B4-BE49-F238E27FC236}">
                  <a16:creationId xmlns:a16="http://schemas.microsoft.com/office/drawing/2014/main" id="{4D460F7B-A12C-1E51-1186-7DEBBDAAF0D7}"/>
                </a:ext>
              </a:extLst>
            </p:cNvPr>
            <p:cNvSpPr/>
            <p:nvPr/>
          </p:nvSpPr>
          <p:spPr>
            <a:xfrm>
              <a:off x="1839349" y="2539578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03" name="Rectangle 38">
              <a:extLst>
                <a:ext uri="{FF2B5EF4-FFF2-40B4-BE49-F238E27FC236}">
                  <a16:creationId xmlns:a16="http://schemas.microsoft.com/office/drawing/2014/main" id="{56700F7A-D85C-16D6-4313-C56F7FA46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963" y="1337419"/>
              <a:ext cx="70081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Jammu</a:t>
              </a:r>
            </a:p>
          </p:txBody>
        </p:sp>
        <p:sp>
          <p:nvSpPr>
            <p:cNvPr id="34" name="8-Point Star 33">
              <a:extLst>
                <a:ext uri="{FF2B5EF4-FFF2-40B4-BE49-F238E27FC236}">
                  <a16:creationId xmlns:a16="http://schemas.microsoft.com/office/drawing/2014/main" id="{ECBEDE85-2B4D-E2E4-AC02-31379A3C2729}"/>
                </a:ext>
              </a:extLst>
            </p:cNvPr>
            <p:cNvSpPr/>
            <p:nvPr/>
          </p:nvSpPr>
          <p:spPr>
            <a:xfrm>
              <a:off x="1312931" y="5956515"/>
              <a:ext cx="137160" cy="137160"/>
            </a:xfrm>
            <a:prstGeom prst="star8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07" name="Rectangle 40">
              <a:extLst>
                <a:ext uri="{FF2B5EF4-FFF2-40B4-BE49-F238E27FC236}">
                  <a16:creationId xmlns:a16="http://schemas.microsoft.com/office/drawing/2014/main" id="{21561DE3-B824-3733-8802-68108EAA4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041" y="4163724"/>
              <a:ext cx="69921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Nagpur</a:t>
              </a:r>
            </a:p>
          </p:txBody>
        </p:sp>
        <p:sp>
          <p:nvSpPr>
            <p:cNvPr id="30808" name="Rectangle 41">
              <a:extLst>
                <a:ext uri="{FF2B5EF4-FFF2-40B4-BE49-F238E27FC236}">
                  <a16:creationId xmlns:a16="http://schemas.microsoft.com/office/drawing/2014/main" id="{8EA11877-2E24-82F7-5B8E-48C121344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85" y="4025585"/>
              <a:ext cx="742494" cy="29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Mumbai</a:t>
              </a:r>
            </a:p>
          </p:txBody>
        </p:sp>
        <p:sp>
          <p:nvSpPr>
            <p:cNvPr id="30809" name="Rectangle 42">
              <a:extLst>
                <a:ext uri="{FF2B5EF4-FFF2-40B4-BE49-F238E27FC236}">
                  <a16:creationId xmlns:a16="http://schemas.microsoft.com/office/drawing/2014/main" id="{31F538C2-0C0D-BEC0-F8CB-92C1F9DD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96" y="4595736"/>
              <a:ext cx="54372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Pune</a:t>
              </a:r>
            </a:p>
          </p:txBody>
        </p:sp>
        <p:sp>
          <p:nvSpPr>
            <p:cNvPr id="30810" name="Rectangle 43">
              <a:extLst>
                <a:ext uri="{FF2B5EF4-FFF2-40B4-BE49-F238E27FC236}">
                  <a16:creationId xmlns:a16="http://schemas.microsoft.com/office/drawing/2014/main" id="{AB42DA35-B67C-FCCA-0CF5-DE6E692EF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261" y="5810477"/>
              <a:ext cx="764936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Chennai</a:t>
              </a:r>
            </a:p>
          </p:txBody>
        </p:sp>
        <p:sp>
          <p:nvSpPr>
            <p:cNvPr id="30811" name="Rectangle 44">
              <a:extLst>
                <a:ext uri="{FF2B5EF4-FFF2-40B4-BE49-F238E27FC236}">
                  <a16:creationId xmlns:a16="http://schemas.microsoft.com/office/drawing/2014/main" id="{33F9E9C6-F316-3843-F4B0-95A2637EA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257" y="3612441"/>
              <a:ext cx="798599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Jabalpur</a:t>
              </a:r>
            </a:p>
          </p:txBody>
        </p:sp>
        <p:sp>
          <p:nvSpPr>
            <p:cNvPr id="30812" name="Rectangle 45">
              <a:extLst>
                <a:ext uri="{FF2B5EF4-FFF2-40B4-BE49-F238E27FC236}">
                  <a16:creationId xmlns:a16="http://schemas.microsoft.com/office/drawing/2014/main" id="{4EDFF776-9BDD-6CB3-7BA2-80DCD970E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878" y="3005664"/>
              <a:ext cx="58540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Patna</a:t>
              </a:r>
            </a:p>
          </p:txBody>
        </p:sp>
        <p:sp>
          <p:nvSpPr>
            <p:cNvPr id="41" name="8-Point Star 40">
              <a:extLst>
                <a:ext uri="{FF2B5EF4-FFF2-40B4-BE49-F238E27FC236}">
                  <a16:creationId xmlns:a16="http://schemas.microsoft.com/office/drawing/2014/main" id="{F2F8C6A0-928E-8588-134A-6C6AEF14C600}"/>
                </a:ext>
              </a:extLst>
            </p:cNvPr>
            <p:cNvSpPr/>
            <p:nvPr/>
          </p:nvSpPr>
          <p:spPr>
            <a:xfrm>
              <a:off x="1720737" y="2256366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16" name="Rectangle 47">
              <a:extLst>
                <a:ext uri="{FF2B5EF4-FFF2-40B4-BE49-F238E27FC236}">
                  <a16:creationId xmlns:a16="http://schemas.microsoft.com/office/drawing/2014/main" id="{8139F3F8-FF2E-03E8-5770-A438C5120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489" y="2121146"/>
              <a:ext cx="870731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Dehradun</a:t>
              </a:r>
            </a:p>
          </p:txBody>
        </p:sp>
        <p:sp>
          <p:nvSpPr>
            <p:cNvPr id="30817" name="Rectangle 48">
              <a:extLst>
                <a:ext uri="{FF2B5EF4-FFF2-40B4-BE49-F238E27FC236}">
                  <a16:creationId xmlns:a16="http://schemas.microsoft.com/office/drawing/2014/main" id="{0FF7DF8C-B53E-BC3B-E741-44FEA186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72" y="5354482"/>
              <a:ext cx="90439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Bangalore</a:t>
              </a:r>
            </a:p>
          </p:txBody>
        </p:sp>
        <p:sp>
          <p:nvSpPr>
            <p:cNvPr id="30818" name="Rectangle 49">
              <a:extLst>
                <a:ext uri="{FF2B5EF4-FFF2-40B4-BE49-F238E27FC236}">
                  <a16:creationId xmlns:a16="http://schemas.microsoft.com/office/drawing/2014/main" id="{994CF6E8-0D5C-CD93-0F50-C371AAEA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41" y="5964365"/>
              <a:ext cx="593418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Kochi</a:t>
              </a:r>
            </a:p>
          </p:txBody>
        </p:sp>
        <p:sp>
          <p:nvSpPr>
            <p:cNvPr id="30819" name="Rectangle 50">
              <a:extLst>
                <a:ext uri="{FF2B5EF4-FFF2-40B4-BE49-F238E27FC236}">
                  <a16:creationId xmlns:a16="http://schemas.microsoft.com/office/drawing/2014/main" id="{05209B71-1AEF-BBE7-5EA7-0596B444A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94" y="6281860"/>
              <a:ext cx="98768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Trivandrum</a:t>
              </a:r>
            </a:p>
          </p:txBody>
        </p:sp>
        <p:sp>
          <p:nvSpPr>
            <p:cNvPr id="30820" name="Rectangle 51">
              <a:extLst>
                <a:ext uri="{FF2B5EF4-FFF2-40B4-BE49-F238E27FC236}">
                  <a16:creationId xmlns:a16="http://schemas.microsoft.com/office/drawing/2014/main" id="{26C0FFAF-5517-5B2B-D1C8-3F7D35A1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405" y="5036623"/>
              <a:ext cx="94446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Hyderabad</a:t>
              </a:r>
            </a:p>
          </p:txBody>
        </p:sp>
        <p:sp>
          <p:nvSpPr>
            <p:cNvPr id="30821" name="Rectangle 52">
              <a:extLst>
                <a:ext uri="{FF2B5EF4-FFF2-40B4-BE49-F238E27FC236}">
                  <a16:creationId xmlns:a16="http://schemas.microsoft.com/office/drawing/2014/main" id="{3A7A13C4-1F5A-9B24-E31A-31EA88881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44" y="2861073"/>
              <a:ext cx="627081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Jaipur</a:t>
              </a:r>
            </a:p>
          </p:txBody>
        </p:sp>
        <p:sp>
          <p:nvSpPr>
            <p:cNvPr id="30822" name="Rectangle 53">
              <a:extLst>
                <a:ext uri="{FF2B5EF4-FFF2-40B4-BE49-F238E27FC236}">
                  <a16:creationId xmlns:a16="http://schemas.microsoft.com/office/drawing/2014/main" id="{FC5383FE-A5AF-38F1-F871-FE399AABE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97" y="3626700"/>
              <a:ext cx="102622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Ahmedabad</a:t>
              </a:r>
            </a:p>
          </p:txBody>
        </p:sp>
        <p:sp>
          <p:nvSpPr>
            <p:cNvPr id="30823" name="Rectangle 54">
              <a:extLst>
                <a:ext uri="{FF2B5EF4-FFF2-40B4-BE49-F238E27FC236}">
                  <a16:creationId xmlns:a16="http://schemas.microsoft.com/office/drawing/2014/main" id="{864E1805-2F72-6EE0-9A12-839636A2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480" y="2933368"/>
              <a:ext cx="846688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Guwahati</a:t>
              </a:r>
            </a:p>
          </p:txBody>
        </p:sp>
        <p:sp>
          <p:nvSpPr>
            <p:cNvPr id="30824" name="Rectangle 55">
              <a:extLst>
                <a:ext uri="{FF2B5EF4-FFF2-40B4-BE49-F238E27FC236}">
                  <a16:creationId xmlns:a16="http://schemas.microsoft.com/office/drawing/2014/main" id="{43650E63-AC5A-B6B1-4BEC-9315F744E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563" y="3637725"/>
              <a:ext cx="71684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Kolkata</a:t>
              </a:r>
            </a:p>
          </p:txBody>
        </p:sp>
        <p:sp>
          <p:nvSpPr>
            <p:cNvPr id="30825" name="Rectangle 56">
              <a:extLst>
                <a:ext uri="{FF2B5EF4-FFF2-40B4-BE49-F238E27FC236}">
                  <a16:creationId xmlns:a16="http://schemas.microsoft.com/office/drawing/2014/main" id="{3EFEFAC2-3704-EDB6-D32F-9D6ACA2A3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432" y="3420839"/>
              <a:ext cx="67517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Ranchi</a:t>
              </a:r>
            </a:p>
          </p:txBody>
        </p:sp>
        <p:sp>
          <p:nvSpPr>
            <p:cNvPr id="52" name="8-Point Star 51">
              <a:extLst>
                <a:ext uri="{FF2B5EF4-FFF2-40B4-BE49-F238E27FC236}">
                  <a16:creationId xmlns:a16="http://schemas.microsoft.com/office/drawing/2014/main" id="{4946B21E-1D7F-C517-9052-1FEF731CD3D6}"/>
                </a:ext>
              </a:extLst>
            </p:cNvPr>
            <p:cNvSpPr/>
            <p:nvPr/>
          </p:nvSpPr>
          <p:spPr>
            <a:xfrm>
              <a:off x="2301219" y="2950254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29" name="Rectangle 58">
              <a:extLst>
                <a:ext uri="{FF2B5EF4-FFF2-40B4-BE49-F238E27FC236}">
                  <a16:creationId xmlns:a16="http://schemas.microsoft.com/office/drawing/2014/main" id="{37FB4C04-8F43-35BC-7AB2-AFE71756D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157" y="3138274"/>
              <a:ext cx="888365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Allahabad</a:t>
              </a:r>
            </a:p>
          </p:txBody>
        </p:sp>
        <p:sp>
          <p:nvSpPr>
            <p:cNvPr id="30830" name="Rectangle 59">
              <a:extLst>
                <a:ext uri="{FF2B5EF4-FFF2-40B4-BE49-F238E27FC236}">
                  <a16:creationId xmlns:a16="http://schemas.microsoft.com/office/drawing/2014/main" id="{88F25D23-20B1-EE16-903F-3D225EF08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285" y="2861073"/>
              <a:ext cx="82104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Lucknow</a:t>
              </a:r>
            </a:p>
          </p:txBody>
        </p:sp>
        <p:sp>
          <p:nvSpPr>
            <p:cNvPr id="30831" name="Rectangle 60">
              <a:extLst>
                <a:ext uri="{FF2B5EF4-FFF2-40B4-BE49-F238E27FC236}">
                  <a16:creationId xmlns:a16="http://schemas.microsoft.com/office/drawing/2014/main" id="{09FE3FA9-2A93-707A-EDC7-7594C35A2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146" y="5976768"/>
              <a:ext cx="1003778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Coimbatore</a:t>
              </a:r>
            </a:p>
          </p:txBody>
        </p:sp>
        <p:sp>
          <p:nvSpPr>
            <p:cNvPr id="30832" name="Rectangle 61">
              <a:extLst>
                <a:ext uri="{FF2B5EF4-FFF2-40B4-BE49-F238E27FC236}">
                  <a16:creationId xmlns:a16="http://schemas.microsoft.com/office/drawing/2014/main" id="{3C948213-A4A6-5419-E5AE-C2B404F6E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63" y="2282711"/>
              <a:ext cx="635096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Hissar</a:t>
              </a:r>
            </a:p>
          </p:txBody>
        </p:sp>
        <p:sp>
          <p:nvSpPr>
            <p:cNvPr id="57" name="8-Point Star 56">
              <a:extLst>
                <a:ext uri="{FF2B5EF4-FFF2-40B4-BE49-F238E27FC236}">
                  <a16:creationId xmlns:a16="http://schemas.microsoft.com/office/drawing/2014/main" id="{98C241D0-E532-C43D-EAB5-8905654B009E}"/>
                </a:ext>
              </a:extLst>
            </p:cNvPr>
            <p:cNvSpPr/>
            <p:nvPr/>
          </p:nvSpPr>
          <p:spPr>
            <a:xfrm>
              <a:off x="1313342" y="2516036"/>
              <a:ext cx="137160" cy="137160"/>
            </a:xfrm>
            <a:prstGeom prst="star8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0836" name="Rectangle 63">
              <a:extLst>
                <a:ext uri="{FF2B5EF4-FFF2-40B4-BE49-F238E27FC236}">
                  <a16:creationId xmlns:a16="http://schemas.microsoft.com/office/drawing/2014/main" id="{E2AD29AF-A88B-44C6-94FD-05A619751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155" y="2552154"/>
              <a:ext cx="718466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Bareilly</a:t>
              </a:r>
            </a:p>
          </p:txBody>
        </p:sp>
        <p:sp>
          <p:nvSpPr>
            <p:cNvPr id="59" name="8-Point Star 58">
              <a:extLst>
                <a:ext uri="{FF2B5EF4-FFF2-40B4-BE49-F238E27FC236}">
                  <a16:creationId xmlns:a16="http://schemas.microsoft.com/office/drawing/2014/main" id="{C924756A-AB6F-E23F-53E8-2C9FF9903363}"/>
                </a:ext>
              </a:extLst>
            </p:cNvPr>
            <p:cNvSpPr/>
            <p:nvPr/>
          </p:nvSpPr>
          <p:spPr>
            <a:xfrm>
              <a:off x="1471863" y="228751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0840" name="Rectangle 66">
              <a:extLst>
                <a:ext uri="{FF2B5EF4-FFF2-40B4-BE49-F238E27FC236}">
                  <a16:creationId xmlns:a16="http://schemas.microsoft.com/office/drawing/2014/main" id="{7F516EEF-215B-8F18-0BAA-15D0566E1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02" y="2015997"/>
              <a:ext cx="880349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Jalandhar</a:t>
              </a:r>
            </a:p>
          </p:txBody>
        </p:sp>
        <p:sp>
          <p:nvSpPr>
            <p:cNvPr id="30841" name="Rectangle 67">
              <a:extLst>
                <a:ext uri="{FF2B5EF4-FFF2-40B4-BE49-F238E27FC236}">
                  <a16:creationId xmlns:a16="http://schemas.microsoft.com/office/drawing/2014/main" id="{30B09855-34B0-57E3-96B2-57D6FB035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744" y="1864901"/>
              <a:ext cx="1175295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Chandimandir</a:t>
              </a:r>
            </a:p>
          </p:txBody>
        </p:sp>
        <p:sp>
          <p:nvSpPr>
            <p:cNvPr id="30842" name="Rectangle 68">
              <a:extLst>
                <a:ext uri="{FF2B5EF4-FFF2-40B4-BE49-F238E27FC236}">
                  <a16:creationId xmlns:a16="http://schemas.microsoft.com/office/drawing/2014/main" id="{4DA3629B-F03C-8680-9041-C18183318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989" y="2186584"/>
              <a:ext cx="71684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Ambala</a:t>
              </a:r>
            </a:p>
          </p:txBody>
        </p:sp>
        <p:sp>
          <p:nvSpPr>
            <p:cNvPr id="30843" name="Rectangle 69">
              <a:extLst>
                <a:ext uri="{FF2B5EF4-FFF2-40B4-BE49-F238E27FC236}">
                  <a16:creationId xmlns:a16="http://schemas.microsoft.com/office/drawing/2014/main" id="{5603B393-0255-EB54-7C61-05A365AD3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180" y="2370156"/>
              <a:ext cx="62868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Delhi I</a:t>
              </a:r>
            </a:p>
          </p:txBody>
        </p:sp>
        <p:sp>
          <p:nvSpPr>
            <p:cNvPr id="30844" name="Rectangle 70">
              <a:extLst>
                <a:ext uri="{FF2B5EF4-FFF2-40B4-BE49-F238E27FC236}">
                  <a16:creationId xmlns:a16="http://schemas.microsoft.com/office/drawing/2014/main" id="{41121221-E74E-5C6B-3C48-97B47FF44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164" y="2299148"/>
              <a:ext cx="670361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Delhi II</a:t>
              </a:r>
            </a:p>
          </p:txBody>
        </p:sp>
        <p:sp>
          <p:nvSpPr>
            <p:cNvPr id="65" name="8-Point Star 64">
              <a:extLst>
                <a:ext uri="{FF2B5EF4-FFF2-40B4-BE49-F238E27FC236}">
                  <a16:creationId xmlns:a16="http://schemas.microsoft.com/office/drawing/2014/main" id="{5BD3E8F3-8E66-0BA9-69CE-A22D03E95ECC}"/>
                </a:ext>
              </a:extLst>
            </p:cNvPr>
            <p:cNvSpPr/>
            <p:nvPr/>
          </p:nvSpPr>
          <p:spPr>
            <a:xfrm>
              <a:off x="1403283" y="1810327"/>
              <a:ext cx="137160" cy="137160"/>
            </a:xfrm>
            <a:prstGeom prst="star8">
              <a:avLst/>
            </a:prstGeom>
            <a:solidFill>
              <a:srgbClr val="0000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48" name="Rectangle 72">
              <a:extLst>
                <a:ext uri="{FF2B5EF4-FFF2-40B4-BE49-F238E27FC236}">
                  <a16:creationId xmlns:a16="http://schemas.microsoft.com/office/drawing/2014/main" id="{00D4D8AE-5448-6CF3-344B-CFB5D7E8E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888" y="1728040"/>
              <a:ext cx="403115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Yol</a:t>
              </a:r>
            </a:p>
          </p:txBody>
        </p:sp>
        <p:sp>
          <p:nvSpPr>
            <p:cNvPr id="67" name="8-Point Star 66">
              <a:extLst>
                <a:ext uri="{FF2B5EF4-FFF2-40B4-BE49-F238E27FC236}">
                  <a16:creationId xmlns:a16="http://schemas.microsoft.com/office/drawing/2014/main" id="{C8D7AFF5-9C34-B39C-5863-AB43328F931E}"/>
                </a:ext>
              </a:extLst>
            </p:cNvPr>
            <p:cNvSpPr/>
            <p:nvPr/>
          </p:nvSpPr>
          <p:spPr>
            <a:xfrm>
              <a:off x="2834033" y="4154033"/>
              <a:ext cx="137160" cy="137160"/>
            </a:xfrm>
            <a:prstGeom prst="star8">
              <a:avLst/>
            </a:prstGeom>
            <a:solidFill>
              <a:srgbClr val="0000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52" name="Rectangle 75">
              <a:extLst>
                <a:ext uri="{FF2B5EF4-FFF2-40B4-BE49-F238E27FC236}">
                  <a16:creationId xmlns:a16="http://schemas.microsoft.com/office/drawing/2014/main" id="{C39E9764-7221-6971-1F9D-44A16FC2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951" y="3934477"/>
              <a:ext cx="115606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Bhubneshwar</a:t>
              </a:r>
            </a:p>
          </p:txBody>
        </p:sp>
        <p:pic>
          <p:nvPicPr>
            <p:cNvPr id="30853" name="Picture 77">
              <a:extLst>
                <a:ext uri="{FF2B5EF4-FFF2-40B4-BE49-F238E27FC236}">
                  <a16:creationId xmlns:a16="http://schemas.microsoft.com/office/drawing/2014/main" id="{8D9BB47E-0E1B-DDDE-295C-C79E36ED7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781" y="1422892"/>
              <a:ext cx="2446519" cy="37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4" name="Rectangle 78">
              <a:extLst>
                <a:ext uri="{FF2B5EF4-FFF2-40B4-BE49-F238E27FC236}">
                  <a16:creationId xmlns:a16="http://schemas.microsoft.com/office/drawing/2014/main" id="{C70F623C-FD3B-6AF3-B111-306BE87A1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159" y="4754138"/>
              <a:ext cx="566809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Vizag</a:t>
              </a:r>
            </a:p>
          </p:txBody>
        </p:sp>
      </p:grpSp>
      <p:sp>
        <p:nvSpPr>
          <p:cNvPr id="30723" name="Slide Number Placeholder 7">
            <a:extLst>
              <a:ext uri="{FF2B5EF4-FFF2-40B4-BE49-F238E27FC236}">
                <a16:creationId xmlns:a16="http://schemas.microsoft.com/office/drawing/2014/main" id="{EE3F87DA-DFA0-80E9-D85C-ED4ED333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A468ED-6009-4D57-8C47-FC009C536774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TextBox 78">
            <a:extLst>
              <a:ext uri="{FF2B5EF4-FFF2-40B4-BE49-F238E27FC236}">
                <a16:creationId xmlns:a16="http://schemas.microsoft.com/office/drawing/2014/main" id="{C4CD8B39-0570-DBA5-3D07-D42140E21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078" y="964916"/>
            <a:ext cx="4206875" cy="25542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>
                <a:latin typeface="Arial" panose="020B0604020202020204" pitchFamily="34" charset="0"/>
              </a:rPr>
              <a:t>                 </a:t>
            </a:r>
            <a:r>
              <a:rPr lang="en-IN" altLang="en-US" sz="1600" b="1" u="sng">
                <a:latin typeface="Arial" panose="020B0604020202020204" pitchFamily="34" charset="0"/>
              </a:rPr>
              <a:t>Sanctioned / Functional</a:t>
            </a:r>
          </a:p>
          <a:p>
            <a:pPr>
              <a:spcBef>
                <a:spcPct val="0"/>
              </a:spcBef>
              <a:buFontTx/>
              <a:buNone/>
            </a:pPr>
            <a:endParaRPr lang="en-IN" altLang="en-US" sz="1600" b="1" u="sng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IN" altLang="en-US" sz="1600" b="1">
                <a:latin typeface="Arial" panose="020B0604020202020204" pitchFamily="34" charset="0"/>
              </a:rPr>
              <a:t> Regional Centres -        28              28</a:t>
            </a:r>
          </a:p>
          <a:p>
            <a:pPr>
              <a:spcBef>
                <a:spcPct val="0"/>
              </a:spcBef>
            </a:pPr>
            <a:endParaRPr lang="en-IN" altLang="en-US" sz="1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Polyclinics             -     426              420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  (India)</a:t>
            </a:r>
          </a:p>
          <a:p>
            <a:pPr>
              <a:spcBef>
                <a:spcPct val="0"/>
              </a:spcBef>
              <a:buFontTx/>
              <a:buNone/>
            </a:pPr>
            <a:endParaRPr lang="en-IN" altLang="en-US" sz="1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IN" altLang="en-US" sz="1600" b="1">
                <a:latin typeface="Arial" panose="020B0604020202020204" pitchFamily="34" charset="0"/>
              </a:rPr>
              <a:t>  Polyclinics           -       6                  3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N" altLang="en-US" sz="1600" b="1">
                <a:latin typeface="Arial" panose="020B0604020202020204" pitchFamily="34" charset="0"/>
              </a:rPr>
              <a:t>    (Nepal)	</a:t>
            </a:r>
          </a:p>
        </p:txBody>
      </p:sp>
      <p:sp>
        <p:nvSpPr>
          <p:cNvPr id="30727" name="TextBox 78">
            <a:extLst>
              <a:ext uri="{FF2B5EF4-FFF2-40B4-BE49-F238E27FC236}">
                <a16:creationId xmlns:a16="http://schemas.microsoft.com/office/drawing/2014/main" id="{1B20C573-F26F-4839-7B32-825E2407A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746" y="3662327"/>
            <a:ext cx="4054475" cy="11922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>
                <a:latin typeface="Arial" panose="020B0604020202020204" pitchFamily="34" charset="0"/>
              </a:rPr>
              <a:t>                     </a:t>
            </a:r>
            <a:r>
              <a:rPr lang="en-IN" altLang="en-US" sz="1600" b="1" u="sng">
                <a:latin typeface="Arial" panose="020B0604020202020204" pitchFamily="34" charset="0"/>
              </a:rPr>
              <a:t>Regional Centres -28</a:t>
            </a: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0066FF"/>
                </a:solidFill>
                <a:latin typeface="Arial" panose="020B0604020202020204" pitchFamily="34" charset="0"/>
              </a:rPr>
              <a:t> IN   -   03</a:t>
            </a: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IAF  -  04</a:t>
            </a: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 IA    -  21</a:t>
            </a: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en-IN" altLang="en-US" sz="1600" b="1">
              <a:latin typeface="Arial" panose="020B0604020202020204" pitchFamily="34" charset="0"/>
            </a:endParaRPr>
          </a:p>
        </p:txBody>
      </p:sp>
      <p:sp>
        <p:nvSpPr>
          <p:cNvPr id="77" name="8-Point Star 76">
            <a:extLst>
              <a:ext uri="{FF2B5EF4-FFF2-40B4-BE49-F238E27FC236}">
                <a16:creationId xmlns:a16="http://schemas.microsoft.com/office/drawing/2014/main" id="{F41BA328-023E-1B9B-9783-29D28C0D3C9C}"/>
              </a:ext>
            </a:extLst>
          </p:cNvPr>
          <p:cNvSpPr/>
          <p:nvPr/>
        </p:nvSpPr>
        <p:spPr bwMode="auto">
          <a:xfrm>
            <a:off x="3843590" y="4800677"/>
            <a:ext cx="137163" cy="144568"/>
          </a:xfrm>
          <a:prstGeom prst="star8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8" name="8-Point Star 77">
            <a:extLst>
              <a:ext uri="{FF2B5EF4-FFF2-40B4-BE49-F238E27FC236}">
                <a16:creationId xmlns:a16="http://schemas.microsoft.com/office/drawing/2014/main" id="{E4276CD4-EE9E-8278-42AB-5B70F30B0386}"/>
              </a:ext>
            </a:extLst>
          </p:cNvPr>
          <p:cNvSpPr/>
          <p:nvPr/>
        </p:nvSpPr>
        <p:spPr bwMode="auto">
          <a:xfrm>
            <a:off x="2741754" y="2946021"/>
            <a:ext cx="137163" cy="144568"/>
          </a:xfrm>
          <a:prstGeom prst="star8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9" name="8-Point Star 78">
            <a:extLst>
              <a:ext uri="{FF2B5EF4-FFF2-40B4-BE49-F238E27FC236}">
                <a16:creationId xmlns:a16="http://schemas.microsoft.com/office/drawing/2014/main" id="{8E08EDDF-AA94-631C-9932-C76430B302EC}"/>
              </a:ext>
            </a:extLst>
          </p:cNvPr>
          <p:cNvSpPr/>
          <p:nvPr/>
        </p:nvSpPr>
        <p:spPr bwMode="auto">
          <a:xfrm>
            <a:off x="3788307" y="3025776"/>
            <a:ext cx="137163" cy="144568"/>
          </a:xfrm>
          <a:prstGeom prst="star8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80" name="8-Point Star 79">
            <a:extLst>
              <a:ext uri="{FF2B5EF4-FFF2-40B4-BE49-F238E27FC236}">
                <a16:creationId xmlns:a16="http://schemas.microsoft.com/office/drawing/2014/main" id="{DB3F128C-24E6-5CE6-2540-363221EFF225}"/>
              </a:ext>
            </a:extLst>
          </p:cNvPr>
          <p:cNvSpPr/>
          <p:nvPr/>
        </p:nvSpPr>
        <p:spPr bwMode="auto">
          <a:xfrm>
            <a:off x="4373922" y="3104825"/>
            <a:ext cx="137163" cy="144568"/>
          </a:xfrm>
          <a:prstGeom prst="star8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81" name="8-Point Star 80">
            <a:extLst>
              <a:ext uri="{FF2B5EF4-FFF2-40B4-BE49-F238E27FC236}">
                <a16:creationId xmlns:a16="http://schemas.microsoft.com/office/drawing/2014/main" id="{C1A2D91D-0B99-7A79-0828-FEC6FD60976C}"/>
              </a:ext>
            </a:extLst>
          </p:cNvPr>
          <p:cNvSpPr/>
          <p:nvPr/>
        </p:nvSpPr>
        <p:spPr bwMode="auto">
          <a:xfrm>
            <a:off x="2329804" y="3967416"/>
            <a:ext cx="137163" cy="144568"/>
          </a:xfrm>
          <a:prstGeom prst="star8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76BB58B-FDD5-F71D-2A39-1DECDE2FCA2C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76" name="Picture 4" descr="2.png">
              <a:extLst>
                <a:ext uri="{FF2B5EF4-FFF2-40B4-BE49-F238E27FC236}">
                  <a16:creationId xmlns:a16="http://schemas.microsoft.com/office/drawing/2014/main" id="{9F25E350-60C0-F9FB-0FC4-5418B0C8A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69A38AC-366F-1BFE-08BF-622058631F85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CURRENT STATUS</a:t>
              </a:r>
            </a:p>
          </p:txBody>
        </p:sp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0F3D17A0-0115-7488-6747-BA2EA798C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11">
            <a:extLst>
              <a:ext uri="{FF2B5EF4-FFF2-40B4-BE49-F238E27FC236}">
                <a16:creationId xmlns:a16="http://schemas.microsoft.com/office/drawing/2014/main" id="{94A3C224-7D60-1A9F-C000-22EFA6E8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7C158-781D-4401-BF05-D6AA87DAAA9B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Rectangle 12">
            <a:extLst>
              <a:ext uri="{FF2B5EF4-FFF2-40B4-BE49-F238E27FC236}">
                <a16:creationId xmlns:a16="http://schemas.microsoft.com/office/drawing/2014/main" id="{0E916792-1F84-A4FD-10A9-ECA6AC634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4" y="1263722"/>
            <a:ext cx="1159952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b="1" dirty="0">
                <a:latin typeface="Arial" panose="020B0604020202020204" pitchFamily="34" charset="0"/>
              </a:rPr>
              <a:t>	Polyclinics are categorized as Type A to E based on the number of ESM dependent on the PC. They are further sub categorized as Military/Non-Military PCs based on whether or not a service hospital is located in its close proximity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b="1" dirty="0">
                <a:latin typeface="Arial" panose="020B0604020202020204" pitchFamily="34" charset="0"/>
              </a:rPr>
              <a:t>	</a:t>
            </a:r>
            <a:r>
              <a:rPr lang="en-US" altLang="en-US" sz="2200" b="1" u="sng" dirty="0">
                <a:latin typeface="Arial" panose="020B0604020202020204" pitchFamily="34" charset="0"/>
              </a:rPr>
              <a:t>Categorization of PCs </a:t>
            </a:r>
            <a:r>
              <a:rPr lang="en-US" altLang="en-US" sz="2200" b="1" dirty="0">
                <a:latin typeface="Arial" panose="020B0604020202020204" pitchFamily="34" charset="0"/>
              </a:rPr>
              <a:t>:-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latin typeface="Arial" panose="020B0604020202020204" pitchFamily="34" charset="0"/>
            </a:endParaRP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Type A 		- Above - 20,000 ESM</a:t>
            </a: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	Type B			- 10,000 - 20,000 ESM</a:t>
            </a: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Type C			- 5,000   - 10,000 ESM</a:t>
            </a: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	Type D			- 1,500   - 5,000   ESM</a:t>
            </a:r>
          </a:p>
          <a:p>
            <a:pPr marL="12573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Type E (Mobile) 	- Above - 800 ESM</a:t>
            </a:r>
          </a:p>
          <a:p>
            <a:pPr lvl="2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			 (for remote  areas)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CC23FA-CF52-94BE-8A06-FE828DD34894}"/>
              </a:ext>
            </a:extLst>
          </p:cNvPr>
          <p:cNvGrpSpPr/>
          <p:nvPr/>
        </p:nvGrpSpPr>
        <p:grpSpPr>
          <a:xfrm>
            <a:off x="947388" y="-32470"/>
            <a:ext cx="11122045" cy="968259"/>
            <a:chOff x="1077798" y="3290181"/>
            <a:chExt cx="11048581" cy="896696"/>
          </a:xfrm>
        </p:grpSpPr>
        <p:pic>
          <p:nvPicPr>
            <p:cNvPr id="13" name="Picture 4" descr="2.png">
              <a:extLst>
                <a:ext uri="{FF2B5EF4-FFF2-40B4-BE49-F238E27FC236}">
                  <a16:creationId xmlns:a16="http://schemas.microsoft.com/office/drawing/2014/main" id="{FDFEB39E-62B6-6835-4876-E8C2678D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1B05FD-1415-BD52-838A-E7145689307B}"/>
                </a:ext>
              </a:extLst>
            </p:cNvPr>
            <p:cNvSpPr txBox="1"/>
            <p:nvPr/>
          </p:nvSpPr>
          <p:spPr>
            <a:xfrm>
              <a:off x="1077798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CLASSIFICATION OF PCs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26FB4CE-02B2-554C-B59E-73075A01A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>
            <a:extLst>
              <a:ext uri="{FF2B5EF4-FFF2-40B4-BE49-F238E27FC236}">
                <a16:creationId xmlns:a16="http://schemas.microsoft.com/office/drawing/2014/main" id="{1FD0114F-F646-069E-B237-85B9A57A2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782" y="1904999"/>
            <a:ext cx="1921986" cy="587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REGIONAL CENTRE  ECHS</a:t>
            </a:r>
          </a:p>
        </p:txBody>
      </p:sp>
      <p:sp>
        <p:nvSpPr>
          <p:cNvPr id="36868" name="Rectangle 7">
            <a:extLst>
              <a:ext uri="{FF2B5EF4-FFF2-40B4-BE49-F238E27FC236}">
                <a16:creationId xmlns:a16="http://schemas.microsoft.com/office/drawing/2014/main" id="{6B406C9F-AE19-1B01-451D-02215F170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904999"/>
            <a:ext cx="1417768" cy="59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CENT ORG ECHS</a:t>
            </a:r>
          </a:p>
        </p:txBody>
      </p:sp>
      <p:sp>
        <p:nvSpPr>
          <p:cNvPr id="36869" name="Rectangle 8">
            <a:extLst>
              <a:ext uri="{FF2B5EF4-FFF2-40B4-BE49-F238E27FC236}">
                <a16:creationId xmlns:a16="http://schemas.microsoft.com/office/drawing/2014/main" id="{B6690BD4-A74E-EE08-118E-CA78E619F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1904999"/>
            <a:ext cx="1417768" cy="585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NABH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QCI INSP</a:t>
            </a:r>
          </a:p>
        </p:txBody>
      </p:sp>
      <p:sp>
        <p:nvSpPr>
          <p:cNvPr id="36870" name="Rectangle 10">
            <a:extLst>
              <a:ext uri="{FF2B5EF4-FFF2-40B4-BE49-F238E27FC236}">
                <a16:creationId xmlns:a16="http://schemas.microsoft.com/office/drawing/2014/main" id="{390681FC-85CB-162D-DD3D-36DDBDDF0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500" y="1925547"/>
            <a:ext cx="1417768" cy="59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PRIVATE HOSPITAL</a:t>
            </a:r>
          </a:p>
        </p:txBody>
      </p:sp>
      <p:sp>
        <p:nvSpPr>
          <p:cNvPr id="36872" name="Rectangle 12">
            <a:extLst>
              <a:ext uri="{FF2B5EF4-FFF2-40B4-BE49-F238E27FC236}">
                <a16:creationId xmlns:a16="http://schemas.microsoft.com/office/drawing/2014/main" id="{3E5FBA78-D76F-B591-30F7-03565088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199"/>
            <a:ext cx="1641626" cy="59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CENT ORG ECHS</a:t>
            </a:r>
          </a:p>
        </p:txBody>
      </p:sp>
      <p:cxnSp>
        <p:nvCxnSpPr>
          <p:cNvPr id="36873" name="Straight Arrow Connector 22">
            <a:extLst>
              <a:ext uri="{FF2B5EF4-FFF2-40B4-BE49-F238E27FC236}">
                <a16:creationId xmlns:a16="http://schemas.microsoft.com/office/drawing/2014/main" id="{8C963076-7FE1-A26A-23B9-C459E7496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64125" y="2108770"/>
            <a:ext cx="304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Arrow Connector 33">
            <a:extLst>
              <a:ext uri="{FF2B5EF4-FFF2-40B4-BE49-F238E27FC236}">
                <a16:creationId xmlns:a16="http://schemas.microsoft.com/office/drawing/2014/main" id="{7D81F6AD-7208-A111-161A-0EBE0E5BF9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0" y="2057400"/>
            <a:ext cx="304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Arrow Connector 34">
            <a:extLst>
              <a:ext uri="{FF2B5EF4-FFF2-40B4-BE49-F238E27FC236}">
                <a16:creationId xmlns:a16="http://schemas.microsoft.com/office/drawing/2014/main" id="{848A080C-C49C-CBFE-C041-7D94662714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34400" y="2057400"/>
            <a:ext cx="304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61">
            <a:extLst>
              <a:ext uri="{FF2B5EF4-FFF2-40B4-BE49-F238E27FC236}">
                <a16:creationId xmlns:a16="http://schemas.microsoft.com/office/drawing/2014/main" id="{840D818D-3FC6-9BD7-C0D8-CADAD8634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87000" y="2057400"/>
            <a:ext cx="30480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Connector 65">
            <a:extLst>
              <a:ext uri="{FF2B5EF4-FFF2-40B4-BE49-F238E27FC236}">
                <a16:creationId xmlns:a16="http://schemas.microsoft.com/office/drawing/2014/main" id="{FF2438C4-939C-37AB-55FD-1E9835CEB6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3198814"/>
            <a:ext cx="861060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Connector 68">
            <a:extLst>
              <a:ext uri="{FF2B5EF4-FFF2-40B4-BE49-F238E27FC236}">
                <a16:creationId xmlns:a16="http://schemas.microsoft.com/office/drawing/2014/main" id="{507EC690-C043-74D9-15DD-FA705BAEDAA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79614" y="3200401"/>
            <a:ext cx="3175" cy="914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27A0497-1FE2-8F8B-FA81-479A7784E67C}"/>
              </a:ext>
            </a:extLst>
          </p:cNvPr>
          <p:cNvSpPr txBox="1"/>
          <p:nvPr/>
        </p:nvSpPr>
        <p:spPr>
          <a:xfrm>
            <a:off x="207071" y="5702156"/>
            <a:ext cx="11612132" cy="46166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APPROX  6 MONTHS FOR INITIAL PROCESS OF EMPANELMENT</a:t>
            </a:r>
          </a:p>
        </p:txBody>
      </p:sp>
      <p:cxnSp>
        <p:nvCxnSpPr>
          <p:cNvPr id="36880" name="Straight Arrow Connector 35">
            <a:extLst>
              <a:ext uri="{FF2B5EF4-FFF2-40B4-BE49-F238E27FC236}">
                <a16:creationId xmlns:a16="http://schemas.microsoft.com/office/drawing/2014/main" id="{EEFC9AA3-6652-64CB-4AFE-AAF96FDA9B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4113214"/>
            <a:ext cx="762000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2" name="TextBox 30">
            <a:extLst>
              <a:ext uri="{FF2B5EF4-FFF2-40B4-BE49-F238E27FC236}">
                <a16:creationId xmlns:a16="http://schemas.microsoft.com/office/drawing/2014/main" id="{E6749641-58D7-936C-F1E3-F31A2C560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043" y="2500045"/>
            <a:ext cx="1338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ONE WEEK</a:t>
            </a:r>
          </a:p>
        </p:txBody>
      </p:sp>
      <p:sp>
        <p:nvSpPr>
          <p:cNvPr id="36883" name="TextBox 34">
            <a:extLst>
              <a:ext uri="{FF2B5EF4-FFF2-40B4-BE49-F238E27FC236}">
                <a16:creationId xmlns:a16="http://schemas.microsoft.com/office/drawing/2014/main" id="{DB86992C-3F1A-3718-D741-8FAB0A602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97226"/>
            <a:ext cx="403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WITH IN 45 DAYS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6D8FF6-4B18-86F2-4759-D9DAE3EF53C8}"/>
              </a:ext>
            </a:extLst>
          </p:cNvPr>
          <p:cNvCxnSpPr/>
          <p:nvPr/>
        </p:nvCxnSpPr>
        <p:spPr>
          <a:xfrm flipH="1">
            <a:off x="10590214" y="2057401"/>
            <a:ext cx="1587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5" name="Rectangle 11">
            <a:extLst>
              <a:ext uri="{FF2B5EF4-FFF2-40B4-BE49-F238E27FC236}">
                <a16:creationId xmlns:a16="http://schemas.microsoft.com/office/drawing/2014/main" id="{F6AE2C7D-4341-B29F-B2B5-2EBF4D634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860799"/>
            <a:ext cx="1940103" cy="69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DIRNS FOR EMP (CENT ORG)</a:t>
            </a:r>
          </a:p>
        </p:txBody>
      </p:sp>
      <p:cxnSp>
        <p:nvCxnSpPr>
          <p:cNvPr id="36886" name="Straight Arrow Connector 35">
            <a:extLst>
              <a:ext uri="{FF2B5EF4-FFF2-40B4-BE49-F238E27FC236}">
                <a16:creationId xmlns:a16="http://schemas.microsoft.com/office/drawing/2014/main" id="{C36A1178-FFD2-C8D8-DE99-3AE3250BC5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79611" y="4114800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7" name="Straight Arrow Connector 35">
            <a:extLst>
              <a:ext uri="{FF2B5EF4-FFF2-40B4-BE49-F238E27FC236}">
                <a16:creationId xmlns:a16="http://schemas.microsoft.com/office/drawing/2014/main" id="{FA7ED384-BCB4-6B85-D4C4-1664BC8D5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73668" y="4165599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8" name="Rectangle 11">
            <a:extLst>
              <a:ext uri="{FF2B5EF4-FFF2-40B4-BE49-F238E27FC236}">
                <a16:creationId xmlns:a16="http://schemas.microsoft.com/office/drawing/2014/main" id="{2A08B434-F51B-9960-DBB8-6FDB1B37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200" y="4687887"/>
            <a:ext cx="1940103" cy="6902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RC (SIGNING OF MOA)</a:t>
            </a:r>
          </a:p>
        </p:txBody>
      </p:sp>
      <p:cxnSp>
        <p:nvCxnSpPr>
          <p:cNvPr id="36889" name="Straight Arrow Connector 34">
            <a:extLst>
              <a:ext uri="{FF2B5EF4-FFF2-40B4-BE49-F238E27FC236}">
                <a16:creationId xmlns:a16="http://schemas.microsoft.com/office/drawing/2014/main" id="{9757400A-0B08-F032-16A3-C8F78C43E5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212264" y="4379914"/>
            <a:ext cx="1587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0" name="Rectangle 11">
            <a:extLst>
              <a:ext uri="{FF2B5EF4-FFF2-40B4-BE49-F238E27FC236}">
                <a16:creationId xmlns:a16="http://schemas.microsoft.com/office/drawing/2014/main" id="{390627FA-BAE1-E924-EE7D-1B0ED51F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698999"/>
            <a:ext cx="1940103" cy="690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COPY OF MOA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(CENT ORG)</a:t>
            </a:r>
          </a:p>
        </p:txBody>
      </p:sp>
      <p:cxnSp>
        <p:nvCxnSpPr>
          <p:cNvPr id="36891" name="Straight Arrow Connector 35">
            <a:extLst>
              <a:ext uri="{FF2B5EF4-FFF2-40B4-BE49-F238E27FC236}">
                <a16:creationId xmlns:a16="http://schemas.microsoft.com/office/drawing/2014/main" id="{37D4D8C4-67D3-3DB5-5747-8D5BA601906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12025" y="4984750"/>
            <a:ext cx="838200" cy="1588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7A06324-FA2F-8FB8-FD48-75CFA7F9912C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48" name="Picture 4" descr="2.png">
              <a:extLst>
                <a:ext uri="{FF2B5EF4-FFF2-40B4-BE49-F238E27FC236}">
                  <a16:creationId xmlns:a16="http://schemas.microsoft.com/office/drawing/2014/main" id="{DB7E257D-ECB7-6B4E-58B3-306729EE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83D45F-4AF5-7538-3DFD-5AC4B1FC4880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EMPANELMENT OF HOSPITALS</a:t>
              </a:r>
            </a:p>
          </p:txBody>
        </p:sp>
      </p:grpSp>
      <p:sp>
        <p:nvSpPr>
          <p:cNvPr id="36871" name="Rectangle 11">
            <a:extLst>
              <a:ext uri="{FF2B5EF4-FFF2-40B4-BE49-F238E27FC236}">
                <a16:creationId xmlns:a16="http://schemas.microsoft.com/office/drawing/2014/main" id="{6FC4127D-579F-9B11-AF8E-47ED2F22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496" y="3886199"/>
            <a:ext cx="2456380" cy="690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EMPOWERED COMMITTEE OF MOD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1AD6010-BBBF-F139-62F7-5C856D325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5"/>
            <a:ext cx="12192000" cy="1067751"/>
          </a:xfrm>
          <a:solidFill>
            <a:schemeClr val="accent1"/>
          </a:solidFill>
        </p:spPr>
        <p:txBody>
          <a:bodyPr/>
          <a:lstStyle/>
          <a:p>
            <a:pPr algn="ctr" defTabSz="979290"/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49377"/>
            <a:ext cx="12191999" cy="5372097"/>
          </a:xfrm>
        </p:spPr>
        <p:txBody>
          <a:bodyPr>
            <a:normAutofit fontScale="77500" lnSpcReduction="20000"/>
          </a:bodyPr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Organisational &amp; Functional details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Treatment process/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referral procedure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ECHS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Poly-Clinic (PC), Base Hospital, Delhi Cantt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Poly-Clinic (PC), Dharuhera, Gurugram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Organizational Challenges 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Limitations of Study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Conclusion</a:t>
            </a:r>
          </a:p>
          <a:p>
            <a:pPr marL="457200" lvl="1" indent="0">
              <a:buNone/>
            </a:pPr>
            <a:endParaRPr lang="en-I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40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1117591E-7183-11F9-6223-B7D01DF65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94E772F-23F2-9954-7EB8-AC6F98C3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48A1A-E298-3BF8-0AD1-3D729F012365}"/>
              </a:ext>
            </a:extLst>
          </p:cNvPr>
          <p:cNvSpPr txBox="1"/>
          <p:nvPr/>
        </p:nvSpPr>
        <p:spPr>
          <a:xfrm>
            <a:off x="1049815" y="3353206"/>
            <a:ext cx="10127413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latin typeface="Arial Rounded MT Bold" pitchFamily="34" charset="0"/>
                <a:cs typeface="Arial" pitchFamily="34" charset="0"/>
              </a:rPr>
              <a:t>TREATMENT/REFERRAL PROCESS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70F10B-A7BF-9EF3-9E65-71E8A16AC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:a16="http://schemas.microsoft.com/office/drawing/2014/main" id="{B705D5B6-00E4-8480-7F30-4FA876FA3F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100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3471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5EC797-F6BA-D025-A3E0-2AA62D0706EC}"/>
              </a:ext>
            </a:extLst>
          </p:cNvPr>
          <p:cNvGrpSpPr/>
          <p:nvPr/>
        </p:nvGrpSpPr>
        <p:grpSpPr>
          <a:xfrm>
            <a:off x="1019607" y="-10273"/>
            <a:ext cx="11049826" cy="1045696"/>
            <a:chOff x="1207350" y="3290181"/>
            <a:chExt cx="10919029" cy="896696"/>
          </a:xfrm>
        </p:grpSpPr>
        <p:pic>
          <p:nvPicPr>
            <p:cNvPr id="3" name="Picture 4" descr="2.png">
              <a:extLst>
                <a:ext uri="{FF2B5EF4-FFF2-40B4-BE49-F238E27FC236}">
                  <a16:creationId xmlns:a16="http://schemas.microsoft.com/office/drawing/2014/main" id="{9DB59486-DC43-D3E3-3B9A-8F4541F0F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148CD5-88B9-5B34-35AA-E233FFA72103}"/>
                </a:ext>
              </a:extLst>
            </p:cNvPr>
            <p:cNvSpPr txBox="1"/>
            <p:nvPr/>
          </p:nvSpPr>
          <p:spPr>
            <a:xfrm>
              <a:off x="1207350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TREATMENT/REFERRAL PROCESS IN ECHS PCs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38AADAB-8CF5-E68F-FB43-90D6A74B5253}"/>
              </a:ext>
            </a:extLst>
          </p:cNvPr>
          <p:cNvSpPr txBox="1"/>
          <p:nvPr/>
        </p:nvSpPr>
        <p:spPr>
          <a:xfrm>
            <a:off x="4157938" y="965191"/>
            <a:ext cx="41886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ECHS Poly-clinic (PC)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F2A91-EF0F-083F-61C3-4BBA6D1C042F}"/>
              </a:ext>
            </a:extLst>
          </p:cNvPr>
          <p:cNvSpPr txBox="1"/>
          <p:nvPr/>
        </p:nvSpPr>
        <p:spPr>
          <a:xfrm>
            <a:off x="750013" y="1571944"/>
            <a:ext cx="10962526" cy="3773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Registers with Smart card at Reception &amp; is allocated a doctor/goes to collect repeat medicine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41673-CA9F-5351-B734-9632AE42CE9C}"/>
              </a:ext>
            </a:extLst>
          </p:cNvPr>
          <p:cNvSpPr txBox="1"/>
          <p:nvPr/>
        </p:nvSpPr>
        <p:spPr>
          <a:xfrm>
            <a:off x="739740" y="2360760"/>
            <a:ext cx="4869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Pharmacy &amp; collect medicine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F47EF5-9698-28C9-5EDB-9763435059D5}"/>
              </a:ext>
            </a:extLst>
          </p:cNvPr>
          <p:cNvSpPr txBox="1"/>
          <p:nvPr/>
        </p:nvSpPr>
        <p:spPr>
          <a:xfrm>
            <a:off x="5887092" y="2360758"/>
            <a:ext cx="40077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Medical Officer (MO)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F1DD4-E914-B6D2-DEB6-782FF90249A0}"/>
              </a:ext>
            </a:extLst>
          </p:cNvPr>
          <p:cNvSpPr txBox="1"/>
          <p:nvPr/>
        </p:nvSpPr>
        <p:spPr>
          <a:xfrm>
            <a:off x="4310339" y="2946383"/>
            <a:ext cx="286102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MO prescribes medicine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CC26F-82AB-0A48-AA01-1FE30AFBA531}"/>
              </a:ext>
            </a:extLst>
          </p:cNvPr>
          <p:cNvSpPr txBox="1"/>
          <p:nvPr/>
        </p:nvSpPr>
        <p:spPr>
          <a:xfrm>
            <a:off x="7269293" y="2966939"/>
            <a:ext cx="216238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MO refers ESM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89B1C7-7F31-9F5A-8777-97D4F444B9BE}"/>
              </a:ext>
            </a:extLst>
          </p:cNvPr>
          <p:cNvSpPr txBox="1"/>
          <p:nvPr/>
        </p:nvSpPr>
        <p:spPr>
          <a:xfrm>
            <a:off x="523983" y="3687756"/>
            <a:ext cx="24657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Service Hospital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B291C-221F-C1C2-054F-C7BF8AFD181B}"/>
              </a:ext>
            </a:extLst>
          </p:cNvPr>
          <p:cNvSpPr txBox="1"/>
          <p:nvPr/>
        </p:nvSpPr>
        <p:spPr>
          <a:xfrm>
            <a:off x="8233350" y="3684415"/>
            <a:ext cx="25647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Empanelled Hospital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3BBE92-19BC-E4E5-CD78-0843FC327ABC}"/>
              </a:ext>
            </a:extLst>
          </p:cNvPr>
          <p:cNvSpPr txBox="1"/>
          <p:nvPr/>
        </p:nvSpPr>
        <p:spPr>
          <a:xfrm>
            <a:off x="143838" y="4318766"/>
            <a:ext cx="3595955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MO at Service Hospital treats ESM as OPD/IPD patient (If no bed available ESM referred back to PC for referral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23FCE-87C6-A0BC-62AF-4A1BF5063534}"/>
              </a:ext>
            </a:extLst>
          </p:cNvPr>
          <p:cNvSpPr txBox="1"/>
          <p:nvPr/>
        </p:nvSpPr>
        <p:spPr>
          <a:xfrm>
            <a:off x="4157330" y="3687448"/>
            <a:ext cx="387025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To a PC which has Empanelled Hospital &amp; is suitable to the ESM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5D8D3-8A2D-ECB0-101F-020A9AEC9C34}"/>
              </a:ext>
            </a:extLst>
          </p:cNvPr>
          <p:cNvSpPr txBox="1"/>
          <p:nvPr/>
        </p:nvSpPr>
        <p:spPr>
          <a:xfrm>
            <a:off x="6698751" y="4993238"/>
            <a:ext cx="3866629" cy="93668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reports to the Empanelled Hospital with the referral &amp; gets treated on cashless basis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CF7A1C-1A30-6BC0-17AE-572182C1975E}"/>
              </a:ext>
            </a:extLst>
          </p:cNvPr>
          <p:cNvSpPr txBox="1"/>
          <p:nvPr/>
        </p:nvSpPr>
        <p:spPr>
          <a:xfrm>
            <a:off x="5716939" y="6154921"/>
            <a:ext cx="5081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gets discharged &amp; Empanelled Hospital processes claim online/manually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5AF8B1-AE80-D865-4DDA-1936C3A9DAA8}"/>
              </a:ext>
            </a:extLst>
          </p:cNvPr>
          <p:cNvSpPr txBox="1"/>
          <p:nvPr/>
        </p:nvSpPr>
        <p:spPr>
          <a:xfrm>
            <a:off x="139256" y="5764407"/>
            <a:ext cx="359595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PC &amp; gets Referral to Empanelled Hospital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78F105C-0706-6F68-2061-489F51CAE19C}"/>
              </a:ext>
            </a:extLst>
          </p:cNvPr>
          <p:cNvCxnSpPr>
            <a:cxnSpLocks/>
          </p:cNvCxnSpPr>
          <p:nvPr/>
        </p:nvCxnSpPr>
        <p:spPr>
          <a:xfrm>
            <a:off x="1661308" y="3489686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359579-F64D-DAC0-928F-0B58A1FE964E}"/>
              </a:ext>
            </a:extLst>
          </p:cNvPr>
          <p:cNvCxnSpPr>
            <a:cxnSpLocks/>
          </p:cNvCxnSpPr>
          <p:nvPr/>
        </p:nvCxnSpPr>
        <p:spPr>
          <a:xfrm>
            <a:off x="5635698" y="346742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A000EC-AF1F-16BA-8835-60DBC2BDCAF8}"/>
              </a:ext>
            </a:extLst>
          </p:cNvPr>
          <p:cNvCxnSpPr>
            <a:cxnSpLocks/>
          </p:cNvCxnSpPr>
          <p:nvPr/>
        </p:nvCxnSpPr>
        <p:spPr>
          <a:xfrm>
            <a:off x="9026186" y="3477702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33812D-8B95-4417-7A74-B56941D64791}"/>
              </a:ext>
            </a:extLst>
          </p:cNvPr>
          <p:cNvCxnSpPr>
            <a:cxnSpLocks/>
          </p:cNvCxnSpPr>
          <p:nvPr/>
        </p:nvCxnSpPr>
        <p:spPr>
          <a:xfrm>
            <a:off x="1630486" y="3487976"/>
            <a:ext cx="7426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B225537-D13C-E0DC-16AF-8CFAF5EE032F}"/>
              </a:ext>
            </a:extLst>
          </p:cNvPr>
          <p:cNvCxnSpPr>
            <a:cxnSpLocks/>
          </p:cNvCxnSpPr>
          <p:nvPr/>
        </p:nvCxnSpPr>
        <p:spPr>
          <a:xfrm>
            <a:off x="5974746" y="136454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E055CA8-2373-9222-91D9-EB53DFACDFE9}"/>
              </a:ext>
            </a:extLst>
          </p:cNvPr>
          <p:cNvCxnSpPr>
            <a:cxnSpLocks/>
          </p:cNvCxnSpPr>
          <p:nvPr/>
        </p:nvCxnSpPr>
        <p:spPr>
          <a:xfrm>
            <a:off x="3036330" y="215233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11CD22-6B2F-70A3-BBDA-0449D4E7ED73}"/>
              </a:ext>
            </a:extLst>
          </p:cNvPr>
          <p:cNvCxnSpPr>
            <a:cxnSpLocks/>
          </p:cNvCxnSpPr>
          <p:nvPr/>
        </p:nvCxnSpPr>
        <p:spPr>
          <a:xfrm>
            <a:off x="8038155" y="2119806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7545F85-0686-E243-224D-09BE68664CA2}"/>
              </a:ext>
            </a:extLst>
          </p:cNvPr>
          <p:cNvCxnSpPr>
            <a:cxnSpLocks/>
          </p:cNvCxnSpPr>
          <p:nvPr/>
        </p:nvCxnSpPr>
        <p:spPr>
          <a:xfrm flipV="1">
            <a:off x="3026056" y="2130080"/>
            <a:ext cx="4991541" cy="1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729946-11C3-98C1-112A-E9387BE12A2B}"/>
              </a:ext>
            </a:extLst>
          </p:cNvPr>
          <p:cNvCxnSpPr>
            <a:cxnSpLocks/>
          </p:cNvCxnSpPr>
          <p:nvPr/>
        </p:nvCxnSpPr>
        <p:spPr>
          <a:xfrm>
            <a:off x="5428507" y="1934859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64735E-6047-F92A-3956-5ED618612C3D}"/>
              </a:ext>
            </a:extLst>
          </p:cNvPr>
          <p:cNvCxnSpPr>
            <a:cxnSpLocks/>
          </p:cNvCxnSpPr>
          <p:nvPr/>
        </p:nvCxnSpPr>
        <p:spPr>
          <a:xfrm>
            <a:off x="8243622" y="331159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3DA2-5215-2022-564E-A8A18ACCBE44}"/>
              </a:ext>
            </a:extLst>
          </p:cNvPr>
          <p:cNvCxnSpPr>
            <a:cxnSpLocks/>
          </p:cNvCxnSpPr>
          <p:nvPr/>
        </p:nvCxnSpPr>
        <p:spPr>
          <a:xfrm flipH="1">
            <a:off x="6585735" y="2715696"/>
            <a:ext cx="1010613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041DFEE-2C75-98DD-B49D-2F5513DA588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600096" y="2715696"/>
            <a:ext cx="750389" cy="21682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E5310FD-5E31-5550-30D5-3FD382E284BF}"/>
              </a:ext>
            </a:extLst>
          </p:cNvPr>
          <p:cNvCxnSpPr>
            <a:cxnSpLocks/>
          </p:cNvCxnSpPr>
          <p:nvPr/>
        </p:nvCxnSpPr>
        <p:spPr>
          <a:xfrm>
            <a:off x="1649324" y="4083870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E4AA74E-1E2E-E8F5-5610-025CBC2ADBFC}"/>
              </a:ext>
            </a:extLst>
          </p:cNvPr>
          <p:cNvCxnSpPr>
            <a:cxnSpLocks/>
          </p:cNvCxnSpPr>
          <p:nvPr/>
        </p:nvCxnSpPr>
        <p:spPr>
          <a:xfrm>
            <a:off x="1669872" y="551197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90F4FDB-78E8-3D08-9DBB-A8114FF136CF}"/>
              </a:ext>
            </a:extLst>
          </p:cNvPr>
          <p:cNvCxnSpPr>
            <a:cxnSpLocks/>
          </p:cNvCxnSpPr>
          <p:nvPr/>
        </p:nvCxnSpPr>
        <p:spPr>
          <a:xfrm flipH="1">
            <a:off x="8763856" y="4061619"/>
            <a:ext cx="609926" cy="94497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9A56572-B712-49EF-B668-30F42B54638A}"/>
              </a:ext>
            </a:extLst>
          </p:cNvPr>
          <p:cNvCxnSpPr>
            <a:cxnSpLocks/>
          </p:cNvCxnSpPr>
          <p:nvPr/>
        </p:nvCxnSpPr>
        <p:spPr>
          <a:xfrm>
            <a:off x="6585735" y="4305073"/>
            <a:ext cx="1305236" cy="68337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8B12A1C-A8EE-A62D-191E-2F3684F983DA}"/>
              </a:ext>
            </a:extLst>
          </p:cNvPr>
          <p:cNvCxnSpPr>
            <a:cxnSpLocks/>
          </p:cNvCxnSpPr>
          <p:nvPr/>
        </p:nvCxnSpPr>
        <p:spPr>
          <a:xfrm>
            <a:off x="8375474" y="5950340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CC81343C-57AB-E603-75AC-1383ABF60C19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3760396" y="5367612"/>
            <a:ext cx="2911275" cy="633914"/>
          </a:xfrm>
          <a:prstGeom prst="bentConnector3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B044282-F81E-E8A4-BA52-86FF6FEE267E}"/>
              </a:ext>
            </a:extLst>
          </p:cNvPr>
          <p:cNvSpPr txBox="1"/>
          <p:nvPr/>
        </p:nvSpPr>
        <p:spPr>
          <a:xfrm>
            <a:off x="739739" y="2361471"/>
            <a:ext cx="486995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Pharmacy &amp; collect medicine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E89ACD-6103-647D-C779-A4FEC6BC405F}"/>
              </a:ext>
            </a:extLst>
          </p:cNvPr>
          <p:cNvSpPr txBox="1"/>
          <p:nvPr/>
        </p:nvSpPr>
        <p:spPr>
          <a:xfrm>
            <a:off x="5887091" y="2361469"/>
            <a:ext cx="400775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Medical Officer (MO)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5AA3591-5B05-857A-19BC-9F4099B32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25125" y="1"/>
            <a:ext cx="2828925" cy="288924"/>
          </a:xfrm>
        </p:spPr>
        <p:txBody>
          <a:bodyPr/>
          <a:lstStyle/>
          <a:p>
            <a:pPr>
              <a:defRPr/>
            </a:pPr>
            <a:fld id="{C9BA1B77-D2D3-456F-B042-F8C204D37B45}" type="datetime1">
              <a:rPr lang="en-US"/>
              <a:pPr>
                <a:defRPr/>
              </a:pPr>
              <a:t>8/12/2022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  <p:pic>
        <p:nvPicPr>
          <p:cNvPr id="1026" name="Picture 2" descr="C:\Users\Office\Downloads\WhatsApp Image 2021-08-03 at 11.25.42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52625" y="1143384"/>
            <a:ext cx="8001000" cy="5628495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287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375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PROCEDURE- DELHI CANTT POLYCLINIC</a:t>
            </a:r>
            <a:endParaRPr lang="en-US" b="1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0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>
            <a:extLst>
              <a:ext uri="{FF2B5EF4-FFF2-40B4-BE49-F238E27FC236}">
                <a16:creationId xmlns:a16="http://schemas.microsoft.com/office/drawing/2014/main" id="{40E18F5E-9595-49A2-3B4D-8E5E5CF8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46038"/>
            <a:ext cx="9144000" cy="923926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bg1"/>
                </a:solidFill>
                <a:latin typeface="Arial" panose="020B0604020202020204" pitchFamily="34" charset="0"/>
              </a:rPr>
              <a:t>ROUTINE REFERRAL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1FF9EFF-1264-FB06-4687-575FF937E923}"/>
              </a:ext>
            </a:extLst>
          </p:cNvPr>
          <p:cNvGraphicFramePr/>
          <p:nvPr/>
        </p:nvGraphicFramePr>
        <p:xfrm>
          <a:off x="1828800" y="9144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3" descr="1.png">
            <a:extLst>
              <a:ext uri="{FF2B5EF4-FFF2-40B4-BE49-F238E27FC236}">
                <a16:creationId xmlns:a16="http://schemas.microsoft.com/office/drawing/2014/main" id="{38EDEA2C-C760-215A-C2C1-AA2A8EBAC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50" y="0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 descr="1.png">
            <a:extLst>
              <a:ext uri="{FF2B5EF4-FFF2-40B4-BE49-F238E27FC236}">
                <a16:creationId xmlns:a16="http://schemas.microsoft.com/office/drawing/2014/main" id="{48E50184-3BCD-29EC-F9F3-9736AB3B6A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6513"/>
            <a:ext cx="838200" cy="914401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7DD3FEB-091B-40E6-DB66-27580C6076E3}"/>
              </a:ext>
            </a:extLst>
          </p:cNvPr>
          <p:cNvSpPr/>
          <p:nvPr/>
        </p:nvSpPr>
        <p:spPr>
          <a:xfrm>
            <a:off x="1524000" y="1"/>
            <a:ext cx="9144000" cy="830263"/>
          </a:xfrm>
          <a:prstGeom prst="rect">
            <a:avLst/>
          </a:prstGeom>
          <a:solidFill>
            <a:srgbClr val="0099FF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u="sng" kern="0" dirty="0">
                <a:solidFill>
                  <a:schemeClr val="bg1"/>
                </a:solidFill>
              </a:rPr>
              <a:t>EMERGENCY REFERRAL </a:t>
            </a:r>
          </a:p>
          <a:p>
            <a:pPr algn="ctr" eaLnBrk="1" hangingPunct="1">
              <a:defRPr/>
            </a:pPr>
            <a:r>
              <a:rPr lang="en-US" sz="2400" b="1" u="sng" kern="0" dirty="0">
                <a:solidFill>
                  <a:schemeClr val="bg1"/>
                </a:solidFill>
              </a:rPr>
              <a:t> </a:t>
            </a:r>
            <a:endParaRPr lang="en-US" sz="1600" b="1" u="sng" kern="0" dirty="0">
              <a:solidFill>
                <a:schemeClr val="bg1"/>
              </a:solidFill>
            </a:endParaRPr>
          </a:p>
        </p:txBody>
      </p:sp>
      <p:pic>
        <p:nvPicPr>
          <p:cNvPr id="44035" name="Picture 3" descr="1.png">
            <a:extLst>
              <a:ext uri="{FF2B5EF4-FFF2-40B4-BE49-F238E27FC236}">
                <a16:creationId xmlns:a16="http://schemas.microsoft.com/office/drawing/2014/main" id="{7CADA474-2AD2-8595-3C6B-F15E9C00E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88" y="0"/>
            <a:ext cx="7985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04D5DBB-EF51-32CF-E13D-94D6F6528847}"/>
              </a:ext>
            </a:extLst>
          </p:cNvPr>
          <p:cNvGraphicFramePr/>
          <p:nvPr/>
        </p:nvGraphicFramePr>
        <p:xfrm>
          <a:off x="2362200" y="10668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037" name="Picture 3" descr="1.png">
            <a:extLst>
              <a:ext uri="{FF2B5EF4-FFF2-40B4-BE49-F238E27FC236}">
                <a16:creationId xmlns:a16="http://schemas.microsoft.com/office/drawing/2014/main" id="{58CF567E-E35B-8D51-4304-579E3B71F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0"/>
            <a:ext cx="838200" cy="914400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D1ECE6-F0F3-79DA-58DF-0113B0C758D2}"/>
              </a:ext>
            </a:extLst>
          </p:cNvPr>
          <p:cNvSpPr txBox="1"/>
          <p:nvPr/>
        </p:nvSpPr>
        <p:spPr>
          <a:xfrm>
            <a:off x="1460640" y="1510300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reports to Empanelled hospital in Emergency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D72C5-8ABB-165D-5C88-D0AEB399F018}"/>
              </a:ext>
            </a:extLst>
          </p:cNvPr>
          <p:cNvSpPr txBox="1"/>
          <p:nvPr/>
        </p:nvSpPr>
        <p:spPr>
          <a:xfrm>
            <a:off x="1458930" y="2393875"/>
            <a:ext cx="91440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Empanelled hospital assesses the Emergency &amp; generates an Emergency Information Report(EIR) within 48 hours &amp; sends it to the dependent PC online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7A8CF-D08F-E73B-706E-190636D24AA7}"/>
              </a:ext>
            </a:extLst>
          </p:cNvPr>
          <p:cNvSpPr txBox="1"/>
          <p:nvPr/>
        </p:nvSpPr>
        <p:spPr>
          <a:xfrm>
            <a:off x="1469204" y="3532602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PC issues an online Referral for the Empanelled Hospital based on the EIR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2F577-2542-BE1E-0BE3-9A2C9675B745}"/>
              </a:ext>
            </a:extLst>
          </p:cNvPr>
          <p:cNvSpPr txBox="1"/>
          <p:nvPr/>
        </p:nvSpPr>
        <p:spPr>
          <a:xfrm>
            <a:off x="1469203" y="4395623"/>
            <a:ext cx="913248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Empanelled Hospital treats the ESM on Cashless basis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255FDD-0BF0-C96F-BDDF-3A4B658154BE}"/>
              </a:ext>
            </a:extLst>
          </p:cNvPr>
          <p:cNvSpPr txBox="1"/>
          <p:nvPr/>
        </p:nvSpPr>
        <p:spPr>
          <a:xfrm>
            <a:off x="1458930" y="5248389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discharged after treatment &amp; Empanelled Hospital processes the claim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E13A7D-9BE1-96C3-9BCF-1D4FA54D2E96}"/>
              </a:ext>
            </a:extLst>
          </p:cNvPr>
          <p:cNvCxnSpPr>
            <a:cxnSpLocks/>
          </p:cNvCxnSpPr>
          <p:nvPr/>
        </p:nvCxnSpPr>
        <p:spPr>
          <a:xfrm>
            <a:off x="5841180" y="1879632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4428A7-C27F-7C9B-B7FB-B2C4286668C4}"/>
              </a:ext>
            </a:extLst>
          </p:cNvPr>
          <p:cNvCxnSpPr>
            <a:cxnSpLocks/>
          </p:cNvCxnSpPr>
          <p:nvPr/>
        </p:nvCxnSpPr>
        <p:spPr>
          <a:xfrm>
            <a:off x="5860018" y="3028625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2A4011-53D4-AE7F-3372-4D437D6E9E97}"/>
              </a:ext>
            </a:extLst>
          </p:cNvPr>
          <p:cNvCxnSpPr>
            <a:cxnSpLocks/>
          </p:cNvCxnSpPr>
          <p:nvPr/>
        </p:nvCxnSpPr>
        <p:spPr>
          <a:xfrm>
            <a:off x="5860018" y="3901934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1F44F2-1F71-B046-0F37-8E3393FD30AE}"/>
              </a:ext>
            </a:extLst>
          </p:cNvPr>
          <p:cNvCxnSpPr>
            <a:cxnSpLocks/>
          </p:cNvCxnSpPr>
          <p:nvPr/>
        </p:nvCxnSpPr>
        <p:spPr>
          <a:xfrm>
            <a:off x="5860018" y="4764955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D7FF3D-21B1-11B9-CE99-36A48E6CF65B}"/>
              </a:ext>
            </a:extLst>
          </p:cNvPr>
          <p:cNvGrpSpPr/>
          <p:nvPr/>
        </p:nvGrpSpPr>
        <p:grpSpPr>
          <a:xfrm>
            <a:off x="794117" y="-11920"/>
            <a:ext cx="11275316" cy="1172900"/>
            <a:chOff x="993994" y="3290181"/>
            <a:chExt cx="11132385" cy="1046701"/>
          </a:xfrm>
        </p:grpSpPr>
        <p:pic>
          <p:nvPicPr>
            <p:cNvPr id="20" name="Picture 4" descr="2.png">
              <a:extLst>
                <a:ext uri="{FF2B5EF4-FFF2-40B4-BE49-F238E27FC236}">
                  <a16:creationId xmlns:a16="http://schemas.microsoft.com/office/drawing/2014/main" id="{1BF9EC32-A847-C2FA-A771-C971DF080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5E33CC-880F-3381-A644-96D12BC47EB3}"/>
                </a:ext>
              </a:extLst>
            </p:cNvPr>
            <p:cNvSpPr txBox="1"/>
            <p:nvPr/>
          </p:nvSpPr>
          <p:spPr>
            <a:xfrm>
              <a:off x="993994" y="3339280"/>
              <a:ext cx="10108203" cy="997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EMERGENCY TREATMENT IN</a:t>
              </a:r>
            </a:p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EMPANELLED HOSPITAL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5EA0AB8-98FD-0039-02E8-93587EAB0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5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FF69B2-C6F5-A6E9-5CF6-82FE9290C47D}"/>
              </a:ext>
            </a:extLst>
          </p:cNvPr>
          <p:cNvGrpSpPr/>
          <p:nvPr/>
        </p:nvGrpSpPr>
        <p:grpSpPr>
          <a:xfrm>
            <a:off x="794117" y="-11920"/>
            <a:ext cx="11275316" cy="1172900"/>
            <a:chOff x="993994" y="3290181"/>
            <a:chExt cx="11132385" cy="1046701"/>
          </a:xfrm>
        </p:grpSpPr>
        <p:pic>
          <p:nvPicPr>
            <p:cNvPr id="3" name="Picture 4" descr="2.png">
              <a:extLst>
                <a:ext uri="{FF2B5EF4-FFF2-40B4-BE49-F238E27FC236}">
                  <a16:creationId xmlns:a16="http://schemas.microsoft.com/office/drawing/2014/main" id="{6A03BC7F-E8BA-D761-2FAF-D513BD9F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622BD7-5C26-3593-FC68-4B6ED5759778}"/>
                </a:ext>
              </a:extLst>
            </p:cNvPr>
            <p:cNvSpPr txBox="1"/>
            <p:nvPr/>
          </p:nvSpPr>
          <p:spPr>
            <a:xfrm>
              <a:off x="993994" y="3339280"/>
              <a:ext cx="10108203" cy="997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EMERGENCY TREATMENT IN</a:t>
              </a:r>
            </a:p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NON-EMPANELLED HOSPITAL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D1ECE6-F0F3-79DA-58DF-0113B0C758D2}"/>
              </a:ext>
            </a:extLst>
          </p:cNvPr>
          <p:cNvSpPr txBox="1"/>
          <p:nvPr/>
        </p:nvSpPr>
        <p:spPr>
          <a:xfrm>
            <a:off x="1460640" y="1510300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reports to Non-Empanelled hospital in an emergency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D72C5-8ABB-165D-5C88-D0AEB399F018}"/>
              </a:ext>
            </a:extLst>
          </p:cNvPr>
          <p:cNvSpPr txBox="1"/>
          <p:nvPr/>
        </p:nvSpPr>
        <p:spPr>
          <a:xfrm>
            <a:off x="1458930" y="2393875"/>
            <a:ext cx="91440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Non-Empanelled hospital assesses the Emergency &amp; commences treatment of the ESM on Payment basis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7A8CF-D08F-E73B-706E-190636D24AA7}"/>
              </a:ext>
            </a:extLst>
          </p:cNvPr>
          <p:cNvSpPr txBox="1"/>
          <p:nvPr/>
        </p:nvSpPr>
        <p:spPr>
          <a:xfrm>
            <a:off x="1479836" y="3532602"/>
            <a:ext cx="91324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ESM/ relative of the ESM reports the admission to Parent PC by any means within 48 hours &amp; gets a Reference to process the Re-imbursement Claim later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2F577-2542-BE1E-0BE3-9A2C9675B745}"/>
              </a:ext>
            </a:extLst>
          </p:cNvPr>
          <p:cNvSpPr txBox="1"/>
          <p:nvPr/>
        </p:nvSpPr>
        <p:spPr>
          <a:xfrm>
            <a:off x="1469203" y="4662747"/>
            <a:ext cx="913248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Non-Empanelled Hospital treats the ESM on Payment basis &amp; discharge the ESM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255FDD-0BF0-C96F-BDDF-3A4B658154BE}"/>
              </a:ext>
            </a:extLst>
          </p:cNvPr>
          <p:cNvSpPr txBox="1"/>
          <p:nvPr/>
        </p:nvSpPr>
        <p:spPr>
          <a:xfrm>
            <a:off x="1458930" y="5515513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submits the Re-imbursement claim at Parent PC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E13A7D-9BE1-96C3-9BCF-1D4FA54D2E96}"/>
              </a:ext>
            </a:extLst>
          </p:cNvPr>
          <p:cNvCxnSpPr>
            <a:cxnSpLocks/>
          </p:cNvCxnSpPr>
          <p:nvPr/>
        </p:nvCxnSpPr>
        <p:spPr>
          <a:xfrm>
            <a:off x="5841180" y="1879632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4428A7-C27F-7C9B-B7FB-B2C4286668C4}"/>
              </a:ext>
            </a:extLst>
          </p:cNvPr>
          <p:cNvCxnSpPr>
            <a:cxnSpLocks/>
          </p:cNvCxnSpPr>
          <p:nvPr/>
        </p:nvCxnSpPr>
        <p:spPr>
          <a:xfrm>
            <a:off x="5860018" y="3038899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2A4011-53D4-AE7F-3372-4D437D6E9E97}"/>
              </a:ext>
            </a:extLst>
          </p:cNvPr>
          <p:cNvCxnSpPr>
            <a:cxnSpLocks/>
          </p:cNvCxnSpPr>
          <p:nvPr/>
        </p:nvCxnSpPr>
        <p:spPr>
          <a:xfrm>
            <a:off x="5860018" y="4169058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1F44F2-1F71-B046-0F37-8E3393FD30AE}"/>
              </a:ext>
            </a:extLst>
          </p:cNvPr>
          <p:cNvCxnSpPr>
            <a:cxnSpLocks/>
          </p:cNvCxnSpPr>
          <p:nvPr/>
        </p:nvCxnSpPr>
        <p:spPr>
          <a:xfrm>
            <a:off x="5860018" y="5032079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E67842-B7B5-0099-BF62-408369CE2E1A}"/>
              </a:ext>
            </a:extLst>
          </p:cNvPr>
          <p:cNvSpPr txBox="1"/>
          <p:nvPr/>
        </p:nvSpPr>
        <p:spPr>
          <a:xfrm>
            <a:off x="1488558" y="6359579"/>
            <a:ext cx="9117024" cy="3687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Parent PC processes the claim online/manually &amp; the cheque is issued to the ESM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F6AFA1-62D2-FE71-5C8C-B44BB2CBF916}"/>
              </a:ext>
            </a:extLst>
          </p:cNvPr>
          <p:cNvCxnSpPr>
            <a:cxnSpLocks/>
          </p:cNvCxnSpPr>
          <p:nvPr/>
        </p:nvCxnSpPr>
        <p:spPr>
          <a:xfrm>
            <a:off x="5874189" y="5875605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1681881-0ECE-B212-3324-12BA2EE70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84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BC9F38-EF27-B32B-9365-D4FE556BB2EC}"/>
              </a:ext>
            </a:extLst>
          </p:cNvPr>
          <p:cNvGrpSpPr/>
          <p:nvPr/>
        </p:nvGrpSpPr>
        <p:grpSpPr>
          <a:xfrm>
            <a:off x="917837" y="25924"/>
            <a:ext cx="11170450" cy="3660157"/>
            <a:chOff x="974783" y="412021"/>
            <a:chExt cx="11170450" cy="3660157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45B226C9-913F-E9BE-7353-CDB0B400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95789" y="41202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13AA1E-60BB-2D18-FDCC-9E0CE8130590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70788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PC, BASE HOSPITAL DELHI CANTT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0CD134F-6EBF-A241-A466-F30EA6767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2992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952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967" tIns="48983" rIns="97967" bIns="48983" anchor="ctr"/>
          <a:lstStyle/>
          <a:p>
            <a:pPr defTabSz="979290"/>
            <a:endParaRPr lang="en-US" sz="3375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952500" y="1"/>
            <a:ext cx="10287000" cy="83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967" tIns="48983" rIns="97967" bIns="48983" anchor="ctr"/>
          <a:lstStyle/>
          <a:p>
            <a:pPr algn="ctr" defTabSz="979290"/>
            <a:endParaRPr lang="en-US" sz="5063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952500" y="1323783"/>
            <a:ext cx="10287000" cy="57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Est 	-	05 JAN 2004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Cat	-   Type ‘A’ Mil</a:t>
            </a:r>
            <a:endParaRPr lang="en-US" sz="2438" dirty="0">
              <a:solidFill>
                <a:srgbClr val="C00000"/>
              </a:solidFill>
            </a:endParaRP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Designed capacity </a:t>
            </a:r>
            <a:r>
              <a:rPr lang="en-US" sz="2438" dirty="0">
                <a:solidFill>
                  <a:schemeClr val="accent6">
                    <a:lumMod val="50000"/>
                  </a:schemeClr>
                </a:solidFill>
              </a:rPr>
              <a:t> 	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-  	20000 AFVs &amp; dependents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 err="1">
                <a:solidFill>
                  <a:srgbClr val="C00000"/>
                </a:solidFill>
              </a:rPr>
              <a:t>Regd</a:t>
            </a:r>
            <a:r>
              <a:rPr lang="en-US" sz="2438" b="1" dirty="0">
                <a:solidFill>
                  <a:srgbClr val="C00000"/>
                </a:solidFill>
              </a:rPr>
              <a:t>  beneficiaries	- 	3,76,630(Polyclinic with max </a:t>
            </a:r>
            <a:r>
              <a:rPr lang="en-US" sz="2438" b="1" dirty="0" err="1">
                <a:solidFill>
                  <a:srgbClr val="C00000"/>
                </a:solidFill>
              </a:rPr>
              <a:t>wk</a:t>
            </a:r>
            <a:r>
              <a:rPr lang="en-US" sz="2438" b="1" dirty="0">
                <a:solidFill>
                  <a:srgbClr val="C00000"/>
                </a:solidFill>
              </a:rPr>
              <a:t> 	load in the country)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Daily footfall 	- 1000 to 1100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Online Appt sys 	- ECHS App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Four Dental Chairs , 11 MOs, One Gynae. Dependent upon empaneled </a:t>
            </a:r>
            <a:r>
              <a:rPr lang="en-US" sz="2438" b="1" dirty="0" err="1">
                <a:solidFill>
                  <a:schemeClr val="accent6">
                    <a:lumMod val="50000"/>
                  </a:schemeClr>
                </a:solidFill>
              </a:rPr>
              <a:t>centres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/ Hosp &amp; BH Delhi Cantt for specialist consultation and diagnostic services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endParaRPr lang="en-US" sz="2438" b="1" dirty="0">
              <a:solidFill>
                <a:srgbClr val="FF0000"/>
              </a:solidFill>
            </a:endParaRPr>
          </a:p>
          <a:p>
            <a:pPr algn="just">
              <a:spcBef>
                <a:spcPts val="1125"/>
              </a:spcBef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FF0000"/>
                </a:solidFill>
              </a:rPr>
              <a:t>		</a:t>
            </a:r>
            <a:endParaRPr lang="en-IN" sz="2438" dirty="0">
              <a:solidFill>
                <a:srgbClr val="FF0000"/>
              </a:solidFill>
            </a:endParaRPr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1903446" y="0"/>
            <a:ext cx="8193054" cy="79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pPr algn="ctr" defTabSz="979290">
              <a:spcBef>
                <a:spcPct val="50000"/>
              </a:spcBef>
            </a:pPr>
            <a:r>
              <a:rPr lang="en-US" sz="45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POLYCLINIC, BH DELHI CANTT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8776-23BF-C246-62E5-9EE6CFCFC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7" name="Picture 4" descr="2.png">
            <a:extLst>
              <a:ext uri="{FF2B5EF4-FFF2-40B4-BE49-F238E27FC236}">
                <a16:creationId xmlns:a16="http://schemas.microsoft.com/office/drawing/2014/main" id="{BC1AEE35-9097-820B-A857-2783923752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38843" y="25924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447" y="1243174"/>
            <a:ext cx="9557431" cy="5757702"/>
          </a:xfrm>
        </p:spPr>
        <p:txBody>
          <a:bodyPr>
            <a:normAutofit/>
          </a:bodyPr>
          <a:lstStyle/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Consultation by MOs</a:t>
            </a:r>
          </a:p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Consultation by Medical Specialists</a:t>
            </a:r>
          </a:p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Pharmacy</a:t>
            </a:r>
          </a:p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Dental treatment</a:t>
            </a:r>
          </a:p>
          <a:p>
            <a:pPr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Issue of medical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equipments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Referral to service/empaneled hospitals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BFBFF6-6336-776D-84A5-EDF01C0471C4}"/>
              </a:ext>
            </a:extLst>
          </p:cNvPr>
          <p:cNvGrpSpPr/>
          <p:nvPr/>
        </p:nvGrpSpPr>
        <p:grpSpPr>
          <a:xfrm>
            <a:off x="793362" y="-10273"/>
            <a:ext cx="11276071" cy="1045696"/>
            <a:chOff x="983787" y="3290181"/>
            <a:chExt cx="11142592" cy="896696"/>
          </a:xfrm>
        </p:grpSpPr>
        <p:pic>
          <p:nvPicPr>
            <p:cNvPr id="9" name="Picture 4" descr="2.png">
              <a:extLst>
                <a:ext uri="{FF2B5EF4-FFF2-40B4-BE49-F238E27FC236}">
                  <a16:creationId xmlns:a16="http://schemas.microsoft.com/office/drawing/2014/main" id="{C1BEC080-46A5-DCF2-C633-D583A8157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A25A8F-AFC0-2241-8802-1E1E2EB3DC02}"/>
                </a:ext>
              </a:extLst>
            </p:cNvPr>
            <p:cNvSpPr txBox="1"/>
            <p:nvPr/>
          </p:nvSpPr>
          <p:spPr>
            <a:xfrm>
              <a:off x="983787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FACILITIES AT ECHS, PC, DELHI CANTT</a:t>
              </a:r>
            </a:p>
          </p:txBody>
        </p:sp>
      </p:grpSp>
      <p:pic>
        <p:nvPicPr>
          <p:cNvPr id="7" name="Picture 4" descr="2.png">
            <a:extLst>
              <a:ext uri="{FF2B5EF4-FFF2-40B4-BE49-F238E27FC236}">
                <a16:creationId xmlns:a16="http://schemas.microsoft.com/office/drawing/2014/main" id="{6A28877E-959C-1548-DB27-F25267CC84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38843" y="25924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AF6C0D-074D-41D6-435E-B820F7006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57080" cy="8741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3AA1E-60BB-2D18-FDCC-9E0CE8130590}"/>
              </a:ext>
            </a:extLst>
          </p:cNvPr>
          <p:cNvSpPr txBox="1"/>
          <p:nvPr/>
        </p:nvSpPr>
        <p:spPr>
          <a:xfrm>
            <a:off x="1" y="3002009"/>
            <a:ext cx="12192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2FAF73-FB14-86AE-E214-B0D04E49A957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12" name="Picture 4" descr="2.png">
              <a:extLst>
                <a:ext uri="{FF2B5EF4-FFF2-40B4-BE49-F238E27FC236}">
                  <a16:creationId xmlns:a16="http://schemas.microsoft.com/office/drawing/2014/main" id="{43F2A4DB-7223-2AAA-5522-454147162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D71DA9-3D15-FBDA-CEC3-C44EE39E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72611" y="1140432"/>
            <a:ext cx="11322121" cy="52911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Support Services</a:t>
            </a:r>
          </a:p>
          <a:p>
            <a:pPr algn="just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Transport Facilities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(a) 	Maruti Van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	(b) 	Two golf carts to ferry patient to Base Hospital</a:t>
            </a:r>
          </a:p>
          <a:p>
            <a:pPr algn="just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	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Communication Facilities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 	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(a) 	Phone No of OIC on website, Referral, Google 	and Just Dial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	(b) 	Medicine enquiry Mob No to all patients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	(c) 	Bulk SMS for ECHS Card Collection and  intimation regarding 	receipt of  Local Purchase of Medicines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25125" y="1"/>
            <a:ext cx="2828925" cy="288924"/>
          </a:xfrm>
        </p:spPr>
        <p:txBody>
          <a:bodyPr/>
          <a:lstStyle/>
          <a:p>
            <a:pPr>
              <a:defRPr/>
            </a:pPr>
            <a:fld id="{C9BA1B77-D2D3-456F-B042-F8C204D37B45}" type="datetime1">
              <a:rPr lang="en-US"/>
              <a:pPr>
                <a:defRPr/>
              </a:pPr>
              <a:t>8/12/2022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A2400B-0EF6-7CFF-24F2-7DB5404C3B70}"/>
              </a:ext>
            </a:extLst>
          </p:cNvPr>
          <p:cNvGrpSpPr/>
          <p:nvPr/>
        </p:nvGrpSpPr>
        <p:grpSpPr>
          <a:xfrm>
            <a:off x="793362" y="-10273"/>
            <a:ext cx="11276071" cy="1045696"/>
            <a:chOff x="983787" y="3290181"/>
            <a:chExt cx="11142592" cy="896696"/>
          </a:xfrm>
        </p:grpSpPr>
        <p:pic>
          <p:nvPicPr>
            <p:cNvPr id="10" name="Picture 4" descr="2.png">
              <a:extLst>
                <a:ext uri="{FF2B5EF4-FFF2-40B4-BE49-F238E27FC236}">
                  <a16:creationId xmlns:a16="http://schemas.microsoft.com/office/drawing/2014/main" id="{F0C195CD-121D-A6F2-EA98-E0C16FE72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36AA46-EEE5-F206-2CFE-33A3C29F1E63}"/>
                </a:ext>
              </a:extLst>
            </p:cNvPr>
            <p:cNvSpPr txBox="1"/>
            <p:nvPr/>
          </p:nvSpPr>
          <p:spPr>
            <a:xfrm>
              <a:off x="983787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FACILITIES AT ECHS, PC, DELHI CANTT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BD0CC9E-8B11-D51E-7963-5709B7305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8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1325853"/>
            <a:ext cx="9286875" cy="4799913"/>
          </a:xfrm>
        </p:spPr>
        <p:txBody>
          <a:bodyPr/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4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2438" dirty="0"/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2438" dirty="0"/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59753"/>
              </p:ext>
            </p:extLst>
          </p:nvPr>
        </p:nvGraphicFramePr>
        <p:xfrm>
          <a:off x="1263720" y="1304818"/>
          <a:ext cx="9404277" cy="501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7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ESM</a:t>
                      </a:r>
                    </a:p>
                  </a:txBody>
                  <a:tcPr marL="128588" marR="1285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1,34,908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Father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25,162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Mother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23,343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Spouse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1,13,694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Daughter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38,345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Son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41,178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9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Dependents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2,41,722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1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800" b="1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588" marR="1285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Grand Total (Ser1+ Ser 7)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3,76,630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E96E070-8BDD-C782-A38D-DD16FED8A4ED}"/>
              </a:ext>
            </a:extLst>
          </p:cNvPr>
          <p:cNvGrpSpPr/>
          <p:nvPr/>
        </p:nvGrpSpPr>
        <p:grpSpPr>
          <a:xfrm>
            <a:off x="793362" y="-10273"/>
            <a:ext cx="11276071" cy="1045696"/>
            <a:chOff x="983787" y="3290181"/>
            <a:chExt cx="11142592" cy="896696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3AA79AF9-BD09-46C4-6DB9-BF10EFC8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04C7B7-CEEE-D8E8-1D7C-CFBD77359A68}"/>
                </a:ext>
              </a:extLst>
            </p:cNvPr>
            <p:cNvSpPr txBox="1"/>
            <p:nvPr/>
          </p:nvSpPr>
          <p:spPr>
            <a:xfrm>
              <a:off x="983787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DEPENDENCY AT ECHS, PC, DELHI CANTT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FEE5511-AF48-E764-066D-C35ECD17B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43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79" y="320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POLYCLINIC – DELHI CANTT</a:t>
            </a:r>
            <a:br>
              <a:rPr lang="en-IN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6095"/>
            <a:ext cx="10515600" cy="435133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ESM				- 1,34,908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/>
              <a:t>Spouse				-1,13,694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Dependent parents		- 48,505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/>
              <a:t>Dependent children		- 79,523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Total				- 3,76,630 ( as against capacity of 20,000)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buFont typeface="Wingdings" panose="05000000000000000000" pitchFamily="2" charset="2"/>
              <a:buChar char="Ø"/>
            </a:pPr>
            <a:endParaRPr lang="en-IN" b="1" dirty="0"/>
          </a:p>
          <a:p>
            <a:pPr>
              <a:buFont typeface="Wingdings" panose="05000000000000000000" pitchFamily="2" charset="2"/>
              <a:buChar char="Ø"/>
            </a:pPr>
            <a:endParaRPr lang="en-IN" b="1" dirty="0"/>
          </a:p>
          <a:p>
            <a:pPr>
              <a:buFont typeface="Wingdings" panose="05000000000000000000" pitchFamily="2" charset="2"/>
              <a:buChar char="Ø"/>
            </a:pP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32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C7820-7F81-FE7F-A965-AF0543071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95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AFB9B06D-7B6C-A696-D8FB-C12A7E3943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777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285751"/>
            <a:ext cx="9286875" cy="5840016"/>
          </a:xfrm>
        </p:spPr>
        <p:txBody>
          <a:bodyPr/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MLY FOOTFALL</a:t>
            </a:r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2438" dirty="0"/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2438" dirty="0"/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38250" y="1285871"/>
          <a:ext cx="9715500" cy="47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2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65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 No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OPD</a:t>
                      </a:r>
                      <a:r>
                        <a:rPr kumimoji="0" lang="en-US" sz="3000" b="1" kern="120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n-US" sz="3000" b="1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Referral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18,565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7,793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Feb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22,724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7,917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28,063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8,569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24,100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11,189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20,275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10,310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70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9427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501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3AA1E-60BB-2D18-FDCC-9E0CE8130590}"/>
              </a:ext>
            </a:extLst>
          </p:cNvPr>
          <p:cNvSpPr txBox="1"/>
          <p:nvPr/>
        </p:nvSpPr>
        <p:spPr>
          <a:xfrm>
            <a:off x="917837" y="3002009"/>
            <a:ext cx="10127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latin typeface="Arial Rounded MT Bold" pitchFamily="34" charset="0"/>
                <a:cs typeface="Arial" pitchFamily="34" charset="0"/>
              </a:rPr>
              <a:t>PATIENT SATISFACTION AT PC, </a:t>
            </a:r>
          </a:p>
          <a:p>
            <a:pPr algn="ctr" defTabSz="979290"/>
            <a:r>
              <a:rPr lang="en-US" sz="4000" b="1" u="sng" dirty="0">
                <a:latin typeface="Arial Rounded MT Bold" pitchFamily="34" charset="0"/>
                <a:cs typeface="Arial" pitchFamily="34" charset="0"/>
              </a:rPr>
              <a:t>DELHI CANTT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D1D7B1-6295-C994-C2C1-0D718104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:a16="http://schemas.microsoft.com/office/drawing/2014/main" id="{89605E20-05D8-F49F-56DA-F59B3DF2F7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96543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7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POLYCLINIC – DELHI CANTT</a:t>
            </a:r>
            <a:b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C00000"/>
                </a:solidFill>
              </a:rPr>
              <a:t>Study involved 50 patients over three weeks. Veterans and dependents both included.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b="1" u="sng" dirty="0"/>
              <a:t>Findings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Wide satisfaction </a:t>
            </a:r>
            <a:r>
              <a:rPr lang="en-IN" b="1" dirty="0" err="1">
                <a:solidFill>
                  <a:srgbClr val="C00000"/>
                </a:solidFill>
              </a:rPr>
              <a:t>wrt</a:t>
            </a:r>
            <a:r>
              <a:rPr lang="en-IN" b="1" dirty="0">
                <a:solidFill>
                  <a:srgbClr val="C00000"/>
                </a:solidFill>
              </a:rPr>
              <a:t> the facilities and consultation procedure.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Quality of consultation and examination		- Very high satisfaction(85%)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Availability of prescribed medicines			-</a:t>
            </a:r>
            <a:r>
              <a:rPr lang="en-IN" b="1" dirty="0" err="1">
                <a:solidFill>
                  <a:srgbClr val="C00000"/>
                </a:solidFill>
              </a:rPr>
              <a:t>Avg</a:t>
            </a:r>
            <a:r>
              <a:rPr lang="en-IN" b="1" dirty="0">
                <a:solidFill>
                  <a:srgbClr val="C00000"/>
                </a:solidFill>
              </a:rPr>
              <a:t> satisfaction (55%)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Procedure of getting referral to empanelled </a:t>
            </a:r>
            <a:r>
              <a:rPr lang="en-IN" b="1" dirty="0" err="1"/>
              <a:t>hosp</a:t>
            </a:r>
            <a:r>
              <a:rPr lang="en-IN" b="1" dirty="0"/>
              <a:t>	-High satisfaction(78%)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35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389BA-58BF-8750-1EF6-BFB591E31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B61D9D91-5B04-7BD2-A727-38076BF5D3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324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7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POLYCLINIC – DELHI CANTT</a:t>
            </a:r>
            <a:b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579"/>
            <a:ext cx="10515600" cy="4351338"/>
          </a:xfrm>
        </p:spPr>
        <p:txBody>
          <a:bodyPr>
            <a:normAutofit fontScale="92500"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Treatment at empanelled </a:t>
            </a:r>
            <a:r>
              <a:rPr lang="en-IN" b="1" dirty="0" err="1">
                <a:solidFill>
                  <a:srgbClr val="C00000"/>
                </a:solidFill>
              </a:rPr>
              <a:t>hosp</a:t>
            </a:r>
            <a:r>
              <a:rPr lang="en-IN" b="1" dirty="0">
                <a:solidFill>
                  <a:srgbClr val="C00000"/>
                </a:solidFill>
              </a:rPr>
              <a:t>			-High satisfaction(74.6%)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Reimbursement procedure 			-High satisfaction (73.2 %)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Courteousness of staff and related facilities	-Very high satisfaction (89 %)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Workload v/s capacity				- Need for capacity building in 								terms of infrastructure and staff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Budgetary constraints for LP of medicines NA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36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2613D-4FDE-FB30-17BE-2C6F06B2B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45372886-514F-7263-8BBD-0739BE01D5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-18854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197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D7C613-1DCD-AF1F-547D-1CFF725FD4AC}"/>
              </a:ext>
            </a:extLst>
          </p:cNvPr>
          <p:cNvGraphicFramePr>
            <a:graphicFrameLocks/>
          </p:cNvGraphicFramePr>
          <p:nvPr/>
        </p:nvGraphicFramePr>
        <p:xfrm>
          <a:off x="717175" y="528917"/>
          <a:ext cx="10676965" cy="580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D74A921-0E62-E664-B390-502785092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5" name="Picture 4" descr="2.png">
            <a:extLst>
              <a:ext uri="{FF2B5EF4-FFF2-40B4-BE49-F238E27FC236}">
                <a16:creationId xmlns:a16="http://schemas.microsoft.com/office/drawing/2014/main" id="{0A45F967-64ED-49CC-D747-CAB05A67F5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-18854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080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3AA1E-60BB-2D18-FDCC-9E0CE8130590}"/>
              </a:ext>
            </a:extLst>
          </p:cNvPr>
          <p:cNvSpPr txBox="1"/>
          <p:nvPr/>
        </p:nvSpPr>
        <p:spPr>
          <a:xfrm>
            <a:off x="1354174" y="2868414"/>
            <a:ext cx="101274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PC, DUNDAHERA</a:t>
            </a:r>
            <a:r>
              <a:rPr lang="en-IN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GURUGRAM</a:t>
            </a:r>
            <a:endParaRPr lang="en-US" sz="4400" b="1" u="sng" dirty="0">
              <a:effectLst>
                <a:outerShdw blurRad="50800" dist="50800" dir="5400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3D0A24-539F-EFD4-984F-7DF75F3FE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:a16="http://schemas.microsoft.com/office/drawing/2014/main" id="{D5B6B0BB-8B13-7F49-659B-7716C84971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81279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06" y="25761"/>
            <a:ext cx="10515600" cy="1325563"/>
          </a:xfrm>
        </p:spPr>
        <p:txBody>
          <a:bodyPr/>
          <a:lstStyle/>
          <a:p>
            <a:pPr algn="ctr"/>
            <a:r>
              <a:rPr lang="en-IN" b="1" u="sng" dirty="0"/>
              <a:t>ECHS POLYCLINIC – DUNDAHERA</a:t>
            </a:r>
            <a:br>
              <a:rPr lang="en-IN" b="1" u="sng" dirty="0"/>
            </a:br>
            <a:r>
              <a:rPr lang="en-IN" b="1" u="sng" dirty="0"/>
              <a:t>ORGANISATION &amp;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39</a:t>
            </a:fld>
            <a:endParaRPr lang="en-IN"/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48C5565-12F4-46BC-91FD-5D425128B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1825625"/>
            <a:ext cx="11664461" cy="4351338"/>
          </a:xfrm>
        </p:spPr>
        <p:txBody>
          <a:bodyPr>
            <a:normAutofit fontScale="25000" lnSpcReduction="20000"/>
          </a:bodyPr>
          <a:lstStyle/>
          <a:p>
            <a:pPr marL="400050" indent="-4000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1200" dirty="0">
                <a:solidFill>
                  <a:srgbClr val="C00000"/>
                </a:solidFill>
              </a:rPr>
              <a:t>Inaugurated on 14 Jan 2004 in old building (Present    Physiotherapy Section)  by Gen N C Vij,  PVSM, UYSM, AVSM, ADC</a:t>
            </a:r>
            <a:endParaRPr lang="en-US" sz="112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1200" dirty="0">
                <a:solidFill>
                  <a:schemeClr val="tx1"/>
                </a:solidFill>
              </a:rPr>
              <a:t>Present ECHS  building inaugurated by Gen VK  Singh, PVSM,  AVSM, YSM, ADC on 15 Jun 2010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1200" dirty="0">
                <a:solidFill>
                  <a:srgbClr val="C00000"/>
                </a:solidFill>
              </a:rPr>
              <a:t>Mil  </a:t>
            </a:r>
            <a:r>
              <a:rPr lang="en-US" sz="11200" dirty="0" err="1">
                <a:solidFill>
                  <a:srgbClr val="C00000"/>
                </a:solidFill>
              </a:rPr>
              <a:t>Stn</a:t>
            </a:r>
            <a:r>
              <a:rPr lang="en-US" sz="11200" dirty="0">
                <a:solidFill>
                  <a:srgbClr val="C00000"/>
                </a:solidFill>
              </a:rPr>
              <a:t>, Type ‘A’ ECHS Polyclinic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1200" dirty="0"/>
              <a:t>Present dependency :  66482(Officers – 16485  &amp; JCOs/ORs –  49997 )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1200" dirty="0">
                <a:solidFill>
                  <a:srgbClr val="C00000"/>
                </a:solidFill>
              </a:rPr>
              <a:t>Dependency steadily growing at a rate of </a:t>
            </a:r>
            <a:r>
              <a:rPr lang="en-US" sz="11200" dirty="0" err="1">
                <a:solidFill>
                  <a:srgbClr val="C00000"/>
                </a:solidFill>
              </a:rPr>
              <a:t>approx</a:t>
            </a:r>
            <a:r>
              <a:rPr lang="en-US" sz="11200" dirty="0">
                <a:solidFill>
                  <a:srgbClr val="C00000"/>
                </a:solidFill>
              </a:rPr>
              <a:t>  20-30 per month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1200" dirty="0">
                <a:solidFill>
                  <a:srgbClr val="C00000"/>
                </a:solidFill>
              </a:rPr>
              <a:t> </a:t>
            </a:r>
            <a:r>
              <a:rPr lang="en-US" sz="11200" dirty="0"/>
              <a:t>On an average 15-25 ECHS beneficiaries from out station  report to this Polyclinic for referral to Empaneled Facility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1200" dirty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L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0" dirty="0"/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E69E7-4513-F82D-F710-F0D47FE5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:a16="http://schemas.microsoft.com/office/drawing/2014/main" id="{455BA00C-364A-EB58-FC4B-B602219F0B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22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110545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IN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INTERNSHIP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450"/>
            <a:ext cx="10515600" cy="4542879"/>
          </a:xfrm>
        </p:spPr>
        <p:txBody>
          <a:bodyPr>
            <a:normAutofit/>
          </a:bodyPr>
          <a:lstStyle/>
          <a:p>
            <a:r>
              <a:rPr lang="en-IN" dirty="0"/>
              <a:t>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Familiarisation with ECHS System</a:t>
            </a:r>
          </a:p>
          <a:p>
            <a:pPr lvl="1"/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ECHS Organisation</a:t>
            </a: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Functioning of ECHS Poly Clinics </a:t>
            </a:r>
          </a:p>
          <a:p>
            <a:pPr marL="457200" lvl="1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Satisfaction at ECHS Polyclinics</a:t>
            </a: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Reception </a:t>
            </a:r>
          </a:p>
          <a:p>
            <a:pPr lvl="1"/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Medical Consultation</a:t>
            </a: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Pharmacy</a:t>
            </a:r>
          </a:p>
          <a:p>
            <a:pPr lvl="1"/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Referral and passing of Bills/ Claims</a:t>
            </a:r>
          </a:p>
          <a:p>
            <a:pPr lvl="1"/>
            <a:endParaRPr lang="en-I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06" y="365125"/>
            <a:ext cx="10515600" cy="1325563"/>
          </a:xfrm>
        </p:spPr>
        <p:txBody>
          <a:bodyPr/>
          <a:lstStyle/>
          <a:p>
            <a:pPr algn="ctr"/>
            <a:r>
              <a:rPr lang="en-IN" b="1" u="sng" dirty="0"/>
              <a:t>ECHS POLYCLINIC – DUNDAHERA</a:t>
            </a:r>
            <a:br>
              <a:rPr lang="en-IN" b="1" u="sng" dirty="0"/>
            </a:br>
            <a:r>
              <a:rPr lang="en-IN" b="1" u="sng" dirty="0"/>
              <a:t>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40</a:t>
            </a:fld>
            <a:endParaRPr lang="en-IN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/>
          </a:bodyPr>
          <a:lstStyle/>
          <a:p>
            <a:pPr marR="114300" lvl="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Availability of DRs &amp; Staff</a:t>
            </a:r>
            <a:r>
              <a:rPr lang="en-US" sz="24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Adequate staff was available for functioning as well as MOs &amp; Specialists</a:t>
            </a:r>
            <a:endParaRPr lang="en-US" sz="2400" b="1" u="sng" dirty="0"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43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b="1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Laboratory/ Diagnostic Services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These services were fairly ok, liaison was done with local pathology labs who opened special counters for RT-PCR/ Rapid Antigen Tests for Covid, which was found convenient by the veterans</a:t>
            </a:r>
            <a:endParaRPr lang="en-US" sz="2400" b="1" u="sng" strike="noStrike" dirty="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4300" lvl="0" algn="just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b="1" u="sng" strike="noStrike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Medicines</a:t>
            </a:r>
            <a:r>
              <a:rPr lang="en-US" sz="2400" u="none" strike="noStrike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The quality of medicines and their availability was also found to be reasonably satisfactory in the ECHS. Costly medicines at times are not available due to budgetary constraints</a:t>
            </a:r>
          </a:p>
          <a:p>
            <a:pPr marR="1143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b="1" u="sng" strike="noStrike" dirty="0"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Referrals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Ease of getting referrals was rated as excellent or good by 90% respondents.</a:t>
            </a:r>
          </a:p>
          <a:p>
            <a:pPr marR="1143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Hygiene and Cleanliness</a:t>
            </a:r>
            <a:r>
              <a:rPr lang="en-US" sz="24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It was ok at the polyclinic but could be improved further</a:t>
            </a:r>
          </a:p>
          <a:p>
            <a:pPr marR="114300" lvl="0" algn="just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b="1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Reimbursement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The cases of reimbursement of medicines were constantly monitored by the OIC with the help of MIS, however, some delay was noticed in few emergency cases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AF538-D5B4-05C5-36C0-217A14195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:a16="http://schemas.microsoft.com/office/drawing/2014/main" id="{7EC64169-4D36-EEF5-8F5F-AF61DA9C5E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261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06" y="365125"/>
            <a:ext cx="10515600" cy="1325563"/>
          </a:xfrm>
        </p:spPr>
        <p:txBody>
          <a:bodyPr/>
          <a:lstStyle/>
          <a:p>
            <a:pPr algn="ctr"/>
            <a:r>
              <a:rPr lang="en-IN" b="1" u="sng" dirty="0"/>
              <a:t>ECHS POLYCLINIC – DUNDAHERA</a:t>
            </a:r>
            <a:br>
              <a:rPr lang="en-IN" b="1" u="sng" dirty="0"/>
            </a:br>
            <a:r>
              <a:rPr lang="en-IN" b="1" u="sng" dirty="0"/>
              <a:t>OBSERVATION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28205" y="1785926"/>
          <a:ext cx="407196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78395" y="4084765"/>
          <a:ext cx="4000528" cy="239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467228" y="1843442"/>
          <a:ext cx="3686172" cy="200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36831" y="4190272"/>
          <a:ext cx="367776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ontent Placeholder 9"/>
          <p:cNvGraphicFramePr>
            <a:graphicFrameLocks/>
          </p:cNvGraphicFramePr>
          <p:nvPr/>
        </p:nvGraphicFramePr>
        <p:xfrm>
          <a:off x="8312396" y="1995842"/>
          <a:ext cx="3686172" cy="200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8326666" y="4307503"/>
          <a:ext cx="374224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E590819-6942-3C7A-0B87-8C620C506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5" name="Picture 4" descr="2.png">
            <a:extLst>
              <a:ext uri="{FF2B5EF4-FFF2-40B4-BE49-F238E27FC236}">
                <a16:creationId xmlns:a16="http://schemas.microsoft.com/office/drawing/2014/main" id="{23A3D8D2-07B5-6404-E9E1-7FDDA8D6315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0797606"/>
      </p:ext>
    </p:extLst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b="1" u="sng" dirty="0"/>
              <a:t>DISCUSSION</a:t>
            </a:r>
            <a:br>
              <a:rPr lang="en-IN" sz="3200" b="1" u="sng" dirty="0"/>
            </a:br>
            <a:r>
              <a:rPr lang="en-IN" sz="3200" b="1" u="sng" dirty="0"/>
              <a:t>SHORTCOMINGS &amp; SUGGESTIONS ECHS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37F40AC4-2FDB-A447-F3CF-1A72DCBB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40" y="1500996"/>
            <a:ext cx="8442380" cy="455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Delay in release of  funds for settlement of medical bills 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v"/>
              <a:tabLst>
                <a:tab pos="1371600" algn="l"/>
              </a:tabLst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Current Pendency in terms of money	- </a:t>
            </a:r>
            <a:r>
              <a:rPr lang="en-US" altLang="en-US" sz="2000" b="1" dirty="0" err="1">
                <a:solidFill>
                  <a:srgbClr val="C00000"/>
                </a:solidFill>
                <a:cs typeface="Arial" charset="0"/>
              </a:rPr>
              <a:t>Approx</a:t>
            </a: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 50 Cr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v"/>
              <a:tabLst>
                <a:tab pos="1371600" algn="l"/>
              </a:tabLst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Current Pendency in terms of time	- 6 Months 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Availability of Medical Specialists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Frequent Policy changes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General lack of awareness in ESM &amp; their dependents </a:t>
            </a:r>
            <a:r>
              <a:rPr lang="en-US" altLang="en-US" sz="2000" b="1" dirty="0" err="1">
                <a:cs typeface="Arial" charset="0"/>
              </a:rPr>
              <a:t>wrt</a:t>
            </a:r>
            <a:r>
              <a:rPr lang="en-US" altLang="en-US" sz="2000" b="1" dirty="0">
                <a:cs typeface="Arial" charset="0"/>
              </a:rPr>
              <a:t> documentation &amp; submission of claims</a:t>
            </a: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2" indent="-855663" algn="just" eaLnBrk="1" hangingPunct="1"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Installation of 64 KB Hardware and Software</a:t>
            </a: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cs typeface="Arial" charset="0"/>
            </a:endParaRP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cs typeface="Arial" charset="0"/>
            </a:endParaRPr>
          </a:p>
          <a:p>
            <a:pPr lvl="2" indent="-855663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48943F9B-4DAE-4D82-F63D-4B6D7E291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2835481-204D-3504-4768-2F5BDB5E9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9F49D-A99B-E38A-3FB5-ACD2499E3593}"/>
              </a:ext>
            </a:extLst>
          </p:cNvPr>
          <p:cNvSpPr txBox="1"/>
          <p:nvPr/>
        </p:nvSpPr>
        <p:spPr>
          <a:xfrm>
            <a:off x="917837" y="3002009"/>
            <a:ext cx="10127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latin typeface="Arial Rounded MT Bold" pitchFamily="34" charset="0"/>
                <a:cs typeface="Arial" pitchFamily="34" charset="0"/>
              </a:rPr>
              <a:t>ORGANIZATIONAL CHALLENGES AT ECHS PC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833A8-6229-8070-7559-858629D98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:a16="http://schemas.microsoft.com/office/drawing/2014/main" id="{00D55779-BDBA-A325-3640-5355823FBA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871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/>
              <a:t>DISCUSSION</a:t>
            </a:r>
            <a:br>
              <a:rPr lang="en-IN" sz="3200" b="1" dirty="0"/>
            </a:br>
            <a:r>
              <a:rPr lang="en-IN" sz="3200" b="1" u="sng" dirty="0"/>
              <a:t>SHORTCOMINGS &amp; SUGGESTIONS ECHS POLYCLINIC</a:t>
            </a:r>
            <a:endParaRPr lang="en-IN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8C20B85B-F701-AA28-5ED1-B67E74F7B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40" y="1552755"/>
            <a:ext cx="8442380" cy="327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Availability of infrastructure, ambulance, patient ferrying vehicle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Modern Lab services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Availability of costly medicines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Patient load in metro cities</a:t>
            </a:r>
          </a:p>
          <a:p>
            <a:pPr lvl="2" indent="-9144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Administrative inadequacies and training of newly posted personnel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cs typeface="Arial" charset="0"/>
            </a:endParaRPr>
          </a:p>
          <a:p>
            <a:pPr lvl="2" indent="-855663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8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br>
              <a:rPr lang="en-IN" sz="3200" b="1" u="sng" dirty="0"/>
            </a:br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SHORTCOMINGS &amp; SUGGESTIONS ECHS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37F40AC4-2FDB-A447-F3CF-1A72DCBB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40" y="1500996"/>
            <a:ext cx="8442380" cy="455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Delay in release of  funds for settlement of medical bills 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v"/>
              <a:tabLst>
                <a:tab pos="1371600" algn="l"/>
              </a:tabLst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Current Pendency in terms of money	- </a:t>
            </a:r>
            <a:r>
              <a:rPr lang="en-US" altLang="en-US" sz="2000" b="1" dirty="0" err="1">
                <a:solidFill>
                  <a:srgbClr val="C00000"/>
                </a:solidFill>
                <a:cs typeface="Arial" charset="0"/>
              </a:rPr>
              <a:t>Approx</a:t>
            </a: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 50 Cr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v"/>
              <a:tabLst>
                <a:tab pos="1371600" algn="l"/>
              </a:tabLst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Current Pendency in terms of time	- 6 Months 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Availability of Medical Specialists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Frequent Policy changes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General lack of awareness in ESM &amp; their dependents </a:t>
            </a:r>
            <a:r>
              <a:rPr lang="en-US" altLang="en-US" sz="2000" b="1" dirty="0" err="1">
                <a:cs typeface="Arial" charset="0"/>
              </a:rPr>
              <a:t>wrt</a:t>
            </a:r>
            <a:r>
              <a:rPr lang="en-US" altLang="en-US" sz="2000" b="1" dirty="0">
                <a:cs typeface="Arial" charset="0"/>
              </a:rPr>
              <a:t> documentation &amp; submission of claims</a:t>
            </a: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2" indent="-855663" algn="just" eaLnBrk="1" hangingPunct="1"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Installation of 64 KB Hardware and Software</a:t>
            </a: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cs typeface="Arial" charset="0"/>
            </a:endParaRP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cs typeface="Arial" charset="0"/>
            </a:endParaRPr>
          </a:p>
          <a:p>
            <a:pPr lvl="2" indent="-855663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859FE-81B7-1C14-537E-8BFF26176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:a16="http://schemas.microsoft.com/office/drawing/2014/main" id="{D76E576A-FB2A-5C95-2A49-DB85D537D7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9658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8C20B85B-F701-AA28-5ED1-B67E74F7B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40" y="1552755"/>
            <a:ext cx="8442380" cy="327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Availability of infrastructure, ambulance, patient ferrying vehicle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Modern Lab services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Availability of costly medicines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Patient load in metro cities</a:t>
            </a:r>
          </a:p>
          <a:p>
            <a:pPr lvl="2" indent="-9144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Administrative inadequacies and training of newly posted personnel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cs typeface="Arial" charset="0"/>
            </a:endParaRPr>
          </a:p>
          <a:p>
            <a:pPr lvl="2" indent="-855663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FA876-9D20-F305-9159-D8540CD38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:a16="http://schemas.microsoft.com/office/drawing/2014/main" id="{875D9D71-B007-0AE8-7185-F3F2900615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5B40C6-7D92-15D2-8FA7-FE5BFD60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8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br>
              <a:rPr lang="en-IN" sz="3200" b="1" u="sng" dirty="0"/>
            </a:br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SHORTCOMINGS &amp; SUGGESTIONS ECHS</a:t>
            </a:r>
          </a:p>
        </p:txBody>
      </p:sp>
    </p:spTree>
    <p:extLst>
      <p:ext uri="{BB962C8B-B14F-4D97-AF65-F5344CB8AC3E}">
        <p14:creationId xmlns:p14="http://schemas.microsoft.com/office/powerpoint/2010/main" val="1286818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0447-CEEA-D28D-8EBB-F7C8E662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8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9456F-9885-DEFB-B811-6559C179D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Study undertaken at 2 Polyclinics in NCR region. (420 Polyclinics) </a:t>
            </a:r>
          </a:p>
          <a:p>
            <a:r>
              <a:rPr lang="en-US" dirty="0"/>
              <a:t>Similar facilities not available across the board</a:t>
            </a:r>
          </a:p>
          <a:p>
            <a:r>
              <a:rPr lang="en-US" dirty="0">
                <a:solidFill>
                  <a:srgbClr val="C00000"/>
                </a:solidFill>
              </a:rPr>
              <a:t>Health Infrastructure as available across the country</a:t>
            </a:r>
          </a:p>
          <a:p>
            <a:r>
              <a:rPr lang="en-US" dirty="0"/>
              <a:t>Few Empaneled Hospitals  in backward areas</a:t>
            </a:r>
          </a:p>
          <a:p>
            <a:r>
              <a:rPr lang="en-US" dirty="0">
                <a:solidFill>
                  <a:srgbClr val="C00000"/>
                </a:solidFill>
              </a:rPr>
              <a:t>Time Duration of Study</a:t>
            </a:r>
          </a:p>
          <a:p>
            <a:r>
              <a:rPr lang="en-US" dirty="0"/>
              <a:t>Most Polyclinics in Non Military Stations</a:t>
            </a:r>
          </a:p>
          <a:p>
            <a:r>
              <a:rPr lang="en-US" b="1" dirty="0">
                <a:solidFill>
                  <a:srgbClr val="C00000"/>
                </a:solidFill>
              </a:rPr>
              <a:t>Result of Study cannot be templated across all PCs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F059F-1630-E3D0-AD4C-1A8C473C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45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37DD4-242C-75DD-E2A2-50D337981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:a16="http://schemas.microsoft.com/office/drawing/2014/main" id="{B73969DE-2DE7-4CA0-A7A8-7A881D1D82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54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1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B806-E805-17DC-360E-E996C56D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</a:rPr>
              <a:t>ECHS providing quality health care services for retired Service personnel &amp; their dependents</a:t>
            </a:r>
          </a:p>
          <a:p>
            <a:pPr lvl="0"/>
            <a:r>
              <a:rPr lang="en-US" dirty="0"/>
              <a:t>Ex Serviceman growing at an average rate of 2.5 lacs every year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</a:rPr>
              <a:t>Additional load without corresponding increase in budget and facilities</a:t>
            </a:r>
          </a:p>
          <a:p>
            <a:pPr lvl="0"/>
            <a:r>
              <a:rPr lang="en-US" sz="2800" dirty="0"/>
              <a:t>Patient Satisfaction Above Average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</a:rPr>
              <a:t>Good availability of Medical facilities through Empaneled Hospitals in Metro/ Developed areas</a:t>
            </a:r>
          </a:p>
          <a:p>
            <a:pPr lvl="0"/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2FEB0A-6BA6-B29E-E448-17345FCE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:a16="http://schemas.microsoft.com/office/drawing/2014/main" id="{497C3608-B11D-233B-D7C7-E199406540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9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35" indent="-95235">
              <a:lnSpc>
                <a:spcPct val="115000"/>
              </a:lnSpc>
              <a:spcAft>
                <a:spcPts val="208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COECHS. (2022, JUNE 21). 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https://echs.gov.in/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2018. (COECHS, Editor, &amp; ECHS) Retrieved from Official ECHS Web Portal, maintained &amp; managed by the COECHS | All Rights Reserved © 2018Last updated on:21/Jun/2022: https://echs.gov.in/</a:t>
            </a:r>
            <a:endParaRPr lang="en-IN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5235" indent="-95235">
              <a:lnSpc>
                <a:spcPct val="115000"/>
              </a:lnSpc>
              <a:spcAft>
                <a:spcPts val="208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Ex-servicemen Welfare, Ministry of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Defence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(2022, June 24). 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http://desw.gov.in/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(M. o. Department of Ex-servicemen Welfare, Editor, &amp; N. I. ), Producer) Retrieved from Department of Ex-Servicemen welfare: http://desw.gov.in/</a:t>
            </a: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47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EE84A-5BEA-FE36-AEF2-5527586AE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7" name="Picture 4" descr="2.png">
            <a:extLst>
              <a:ext uri="{FF2B5EF4-FFF2-40B4-BE49-F238E27FC236}">
                <a16:creationId xmlns:a16="http://schemas.microsoft.com/office/drawing/2014/main" id="{15D4E229-A170-68F0-0387-753267C734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48</a:t>
            </a:fld>
            <a:endParaRPr lang="en-IN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FEBECB-47C9-5EA3-81D9-2CBADA78F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76" y="136525"/>
            <a:ext cx="9274629" cy="6510421"/>
          </a:xfrm>
        </p:spPr>
      </p:pic>
    </p:spTree>
    <p:extLst>
      <p:ext uri="{BB962C8B-B14F-4D97-AF65-F5344CB8AC3E}">
        <p14:creationId xmlns:p14="http://schemas.microsoft.com/office/powerpoint/2010/main" val="1469253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1531DBC2-D20D-A37C-C369-07363901F0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0015700"/>
                  </p:ext>
                </p:extLst>
              </p:nvPr>
            </p:nvGraphicFramePr>
            <p:xfrm>
              <a:off x="-15323" y="9420"/>
              <a:ext cx="3048000" cy="1714500"/>
            </p:xfrm>
            <a:graphic>
              <a:graphicData uri="http://schemas.microsoft.com/office/powerpoint/2016/slidezoom">
                <pslz:sldZm>
                  <pslz:sldZmObj sldId="445" cId="0">
                    <pslz:zmPr id="{EEF8483F-8B72-4D8A-832C-CD1009B81C1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531DBC2-D20D-A37C-C369-07363901F0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323" y="942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B31C810A-BE46-23F1-4736-DC11666F34F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4155649"/>
                  </p:ext>
                </p:extLst>
              </p:nvPr>
            </p:nvGraphicFramePr>
            <p:xfrm>
              <a:off x="3105606" y="131885"/>
              <a:ext cx="3048000" cy="1714500"/>
            </p:xfrm>
            <a:graphic>
              <a:graphicData uri="http://schemas.microsoft.com/office/powerpoint/2016/slidezoom">
                <pslz:sldZm>
                  <pslz:sldZmObj sldId="260" cId="3544687849">
                    <pslz:zmPr id="{A0468437-BE3C-42A9-AE16-F6CFA69EC5EE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31C810A-BE46-23F1-4736-DC11666F34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5606" y="13188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FA8E615D-FD39-2583-E033-2941B528FB7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2281299"/>
                  </p:ext>
                </p:extLst>
              </p:nvPr>
            </p:nvGraphicFramePr>
            <p:xfrm>
              <a:off x="8178682" y="75493"/>
              <a:ext cx="3048000" cy="1714500"/>
            </p:xfrm>
            <a:graphic>
              <a:graphicData uri="http://schemas.microsoft.com/office/powerpoint/2016/slidezoom">
                <pslz:sldZm>
                  <pslz:sldZmObj sldId="445" cId="0">
                    <pslz:zmPr id="{C736E44B-16D3-4E33-AE3C-A9D60FB968BD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A8E615D-FD39-2583-E033-2941B528FB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78682" y="7549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E923303E-D48E-7270-C055-E606D9C355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8346570"/>
                  </p:ext>
                </p:extLst>
              </p:nvPr>
            </p:nvGraphicFramePr>
            <p:xfrm>
              <a:off x="31671" y="1658064"/>
              <a:ext cx="3048000" cy="1714500"/>
            </p:xfrm>
            <a:graphic>
              <a:graphicData uri="http://schemas.microsoft.com/office/powerpoint/2016/slidezoom">
                <pslz:sldZm>
                  <pslz:sldZmObj sldId="1832" cId="0">
                    <pslz:zmPr id="{C9EF2ACA-3E33-42F7-A1DE-864A7520507B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E923303E-D48E-7270-C055-E606D9C355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71" y="165806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039C6C7B-0BAA-3560-46F9-D3BAF5FA95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9861892"/>
                  </p:ext>
                </p:extLst>
              </p:nvPr>
            </p:nvGraphicFramePr>
            <p:xfrm>
              <a:off x="3115036" y="1629730"/>
              <a:ext cx="3048000" cy="1714500"/>
            </p:xfrm>
            <a:graphic>
              <a:graphicData uri="http://schemas.microsoft.com/office/powerpoint/2016/slidezoom">
                <pslz:sldZm>
                  <pslz:sldZmObj sldId="432" cId="0">
                    <pslz:zmPr id="{B3551DBF-C8F6-4AA0-89A0-86D7E3E80DB8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039C6C7B-0BAA-3560-46F9-D3BAF5FA95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15036" y="162973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20C29DF0-C7F0-DFF5-F24A-14E285E9CF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2767696"/>
                  </p:ext>
                </p:extLst>
              </p:nvPr>
            </p:nvGraphicFramePr>
            <p:xfrm>
              <a:off x="5727081" y="1592036"/>
              <a:ext cx="2540226" cy="1714500"/>
            </p:xfrm>
            <a:graphic>
              <a:graphicData uri="http://schemas.microsoft.com/office/powerpoint/2016/slidezoom">
                <pslz:sldZm>
                  <pslz:sldZmObj sldId="754" cId="2114128031">
                    <pslz:zmPr id="{375E226E-67B0-4AB0-93C3-E356A0BD8FCC}" returnToParent="0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40226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20C29DF0-C7F0-DFF5-F24A-14E285E9CF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27081" y="1592036"/>
                <a:ext cx="2540226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BE90D052-9C39-5D8A-7001-BC4D64E759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3317801"/>
                  </p:ext>
                </p:extLst>
              </p:nvPr>
            </p:nvGraphicFramePr>
            <p:xfrm>
              <a:off x="8267307" y="1610876"/>
              <a:ext cx="2975875" cy="1714500"/>
            </p:xfrm>
            <a:graphic>
              <a:graphicData uri="http://schemas.microsoft.com/office/powerpoint/2016/slidezoom">
                <pslz:sldZm>
                  <pslz:sldZmObj sldId="1838" cId="2696965433">
                    <pslz:zmPr id="{CC548C62-4834-4E16-896E-9D85C7DCC32C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75875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BE90D052-9C39-5D8A-7001-BC4D64E759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67307" y="1610876"/>
                <a:ext cx="2975875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98E7CE46-9F10-E81E-322C-BA5ACA7E27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5835106"/>
                  </p:ext>
                </p:extLst>
              </p:nvPr>
            </p:nvGraphicFramePr>
            <p:xfrm>
              <a:off x="-15323" y="3306708"/>
              <a:ext cx="2532435" cy="1714500"/>
            </p:xfrm>
            <a:graphic>
              <a:graphicData uri="http://schemas.microsoft.com/office/powerpoint/2016/slidezoom">
                <pslz:sldZm>
                  <pslz:sldZmObj sldId="280" cId="2097221545">
                    <pslz:zmPr id="{CDAC153C-7F36-4B67-BA1A-F59ADFFDE456}" returnToParent="0" transitionDur="100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32435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98E7CE46-9F10-E81E-322C-BA5ACA7E27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15323" y="3306708"/>
                <a:ext cx="2532435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BAE686AF-036C-3047-FD81-EFE24BC844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0417093"/>
                  </p:ext>
                </p:extLst>
              </p:nvPr>
            </p:nvGraphicFramePr>
            <p:xfrm>
              <a:off x="2662436" y="3212332"/>
              <a:ext cx="3048000" cy="1714500"/>
            </p:xfrm>
            <a:graphic>
              <a:graphicData uri="http://schemas.microsoft.com/office/powerpoint/2016/slidezoom">
                <pslz:sldZm>
                  <pslz:sldZmObj sldId="281" cId="1220797606">
                    <pslz:zmPr id="{66159C6A-18AF-4EE1-BAE7-7F0A6299D352}" returnToParent="0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Slide Zoom 24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BAE686AF-036C-3047-FD81-EFE24BC844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62436" y="321233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7" name="Slide Zoom 26">
                <a:extLst>
                  <a:ext uri="{FF2B5EF4-FFF2-40B4-BE49-F238E27FC236}">
                    <a16:creationId xmlns:a16="http://schemas.microsoft.com/office/drawing/2014/main" id="{F3058890-FE19-8CCC-9DF9-1A2241B98F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7871157"/>
                  </p:ext>
                </p:extLst>
              </p:nvPr>
            </p:nvGraphicFramePr>
            <p:xfrm>
              <a:off x="-5996" y="5049637"/>
              <a:ext cx="3048000" cy="1714500"/>
            </p:xfrm>
            <a:graphic>
              <a:graphicData uri="http://schemas.microsoft.com/office/powerpoint/2016/slidezoom">
                <pslz:sldZm>
                  <pslz:sldZmObj sldId="265" cId="2616270879">
                    <pslz:zmPr id="{9F19432B-4136-4320-879B-6E43CF13E590}" returnToParent="0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7" name="Slide Zoom 26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F3058890-FE19-8CCC-9DF9-1A2241B98F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5996" y="504963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9" name="Slide Zoom 28">
                <a:extLst>
                  <a:ext uri="{FF2B5EF4-FFF2-40B4-BE49-F238E27FC236}">
                    <a16:creationId xmlns:a16="http://schemas.microsoft.com/office/drawing/2014/main" id="{FE57C1B3-A91F-FAD1-82C7-D13B2942B8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4378406"/>
                  </p:ext>
                </p:extLst>
              </p:nvPr>
            </p:nvGraphicFramePr>
            <p:xfrm>
              <a:off x="2832081" y="4992835"/>
              <a:ext cx="3048000" cy="1714500"/>
            </p:xfrm>
            <a:graphic>
              <a:graphicData uri="http://schemas.microsoft.com/office/powerpoint/2016/slidezoom">
                <pslz:sldZm>
                  <pslz:sldZmObj sldId="266" cId="2388368187">
                    <pslz:zmPr id="{7B65A044-0BAA-45A6-BCBE-229FFA9D3F41}" returnToParent="0" transitionDur="100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9" name="Slide Zoom 28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FE57C1B3-A91F-FAD1-82C7-D13B2942B8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2081" y="499283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1" name="Slide Zoom 30">
                <a:extLst>
                  <a:ext uri="{FF2B5EF4-FFF2-40B4-BE49-F238E27FC236}">
                    <a16:creationId xmlns:a16="http://schemas.microsoft.com/office/drawing/2014/main" id="{20FB18AC-68D2-5F8A-B1BB-2DEA627F4B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3866783"/>
                  </p:ext>
                </p:extLst>
              </p:nvPr>
            </p:nvGraphicFramePr>
            <p:xfrm>
              <a:off x="5802343" y="4898657"/>
              <a:ext cx="3048000" cy="1714500"/>
            </p:xfrm>
            <a:graphic>
              <a:graphicData uri="http://schemas.microsoft.com/office/powerpoint/2016/slidezoom">
                <pslz:sldZm>
                  <pslz:sldZmObj sldId="275" cId="191454481">
                    <pslz:zmPr id="{C3019317-2B43-4355-A8C9-256966F1AF01}" returnToParent="0" transitionDur="100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1" name="Slide Zoom 30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20FB18AC-68D2-5F8A-B1BB-2DEA627F4B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2343" y="489865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3" name="Slide Zoom 32">
                <a:extLst>
                  <a:ext uri="{FF2B5EF4-FFF2-40B4-BE49-F238E27FC236}">
                    <a16:creationId xmlns:a16="http://schemas.microsoft.com/office/drawing/2014/main" id="{CE48681B-6EE6-DEF1-1044-3010AD4A0B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3583246"/>
                  </p:ext>
                </p:extLst>
              </p:nvPr>
            </p:nvGraphicFramePr>
            <p:xfrm>
              <a:off x="8527454" y="4851496"/>
              <a:ext cx="3048000" cy="1714500"/>
            </p:xfrm>
            <a:graphic>
              <a:graphicData uri="http://schemas.microsoft.com/office/powerpoint/2016/slidezoom">
                <pslz:sldZm>
                  <pslz:sldZmObj sldId="267" cId="1644327927">
                    <pslz:zmPr id="{C72FC75A-AD00-42B9-8866-1808152A71F7}" returnToParent="0" transitionDur="1000">
                      <p166:blipFill xmlns:p166="http://schemas.microsoft.com/office/powerpoint/2016/6/main">
                        <a:blip r:embed="rId4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3" name="Slide Zoom 32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CE48681B-6EE6-DEF1-1044-3010AD4A0B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27454" y="485149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20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103947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CONDUCT OF STUDY 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509"/>
            <a:ext cx="10515600" cy="4542879"/>
          </a:xfrm>
        </p:spPr>
        <p:txBody>
          <a:bodyPr>
            <a:normAutofit/>
          </a:bodyPr>
          <a:lstStyle/>
          <a:p>
            <a:r>
              <a:rPr lang="en-US" sz="3200" b="1" dirty="0"/>
              <a:t>Study Area: </a:t>
            </a:r>
            <a:r>
              <a:rPr lang="en-US" sz="3200" dirty="0"/>
              <a:t>ECHS Polyclinic, Base Hospital Delhi Cantt &amp; </a:t>
            </a:r>
            <a:r>
              <a:rPr lang="en-US" sz="3200" dirty="0" err="1"/>
              <a:t>Dundahera</a:t>
            </a:r>
            <a:r>
              <a:rPr lang="en-US" sz="3200" dirty="0"/>
              <a:t>, Gurugram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Study Design:  </a:t>
            </a:r>
            <a:r>
              <a:rPr lang="en-US" sz="3200" dirty="0">
                <a:solidFill>
                  <a:srgbClr val="C00000"/>
                </a:solidFill>
              </a:rPr>
              <a:t>Cross-sectional survey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/>
              <a:t>Tools:   </a:t>
            </a:r>
            <a:r>
              <a:rPr lang="en-IN" sz="3200" dirty="0"/>
              <a:t>Semi structured questionnaire</a:t>
            </a:r>
            <a:endParaRPr lang="en-US" sz="3200" dirty="0"/>
          </a:p>
          <a:p>
            <a:r>
              <a:rPr lang="en-US" sz="3200" b="1" dirty="0">
                <a:solidFill>
                  <a:srgbClr val="C00000"/>
                </a:solidFill>
              </a:rPr>
              <a:t>Study Population: </a:t>
            </a:r>
            <a:r>
              <a:rPr lang="en-US" sz="3200" dirty="0">
                <a:solidFill>
                  <a:srgbClr val="C00000"/>
                </a:solidFill>
              </a:rPr>
              <a:t>ECHS  Patients &amp; Staff</a:t>
            </a:r>
          </a:p>
          <a:p>
            <a:r>
              <a:rPr lang="en-US" sz="3200" b="1" dirty="0"/>
              <a:t>Sample Size:  </a:t>
            </a:r>
            <a:r>
              <a:rPr lang="en-US" sz="3200" dirty="0"/>
              <a:t> 50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Sampling Method: </a:t>
            </a:r>
            <a:r>
              <a:rPr lang="en-US" sz="3200" dirty="0">
                <a:solidFill>
                  <a:srgbClr val="C00000"/>
                </a:solidFill>
              </a:rPr>
              <a:t>Convenient</a:t>
            </a:r>
          </a:p>
          <a:p>
            <a:r>
              <a:rPr lang="en-US" sz="3200" b="1" dirty="0"/>
              <a:t>Data Analysis: </a:t>
            </a:r>
            <a:r>
              <a:rPr lang="en-US" sz="3200" dirty="0"/>
              <a:t>Microsoft Excel</a:t>
            </a:r>
          </a:p>
          <a:p>
            <a:pPr marL="457200" lvl="1" indent="0">
              <a:buNone/>
            </a:pPr>
            <a:endParaRPr lang="en-I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469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9A4B-7D60-AC6E-3EFB-C49D8A77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5F9E-1BAE-6110-D682-2A208FC9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193" y="-21374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EXPERIENCES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43B33-0785-BB70-4B48-ACB56F0A2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N" u="sng" dirty="0"/>
              <a:t>What did you learn (skill/ topic)?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C99C5-3553-395D-3229-C978899DC0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Functioning of ECHS PCs</a:t>
            </a:r>
          </a:p>
          <a:p>
            <a:r>
              <a:rPr lang="en-IN" dirty="0">
                <a:solidFill>
                  <a:srgbClr val="C00000"/>
                </a:solidFill>
              </a:rPr>
              <a:t>Treatment Process</a:t>
            </a:r>
          </a:p>
          <a:p>
            <a:r>
              <a:rPr lang="en-IN" dirty="0"/>
              <a:t>Organisational Issues</a:t>
            </a:r>
          </a:p>
          <a:p>
            <a:r>
              <a:rPr lang="en-IN" dirty="0">
                <a:solidFill>
                  <a:srgbClr val="C00000"/>
                </a:solidFill>
              </a:rPr>
              <a:t>Interaction with Patients</a:t>
            </a:r>
          </a:p>
          <a:p>
            <a:r>
              <a:rPr lang="en-IN" dirty="0"/>
              <a:t>Procedures</a:t>
            </a:r>
          </a:p>
          <a:p>
            <a:r>
              <a:rPr lang="en-IN" dirty="0">
                <a:solidFill>
                  <a:srgbClr val="C00000"/>
                </a:solidFill>
              </a:rPr>
              <a:t>Medicine Demand &amp; Disbursal procedure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A877-582B-AFBD-F61A-6CF91B9C8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IN" u="sng" dirty="0"/>
              <a:t>Overall self comments on Internship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77B51-5E77-C0CF-A1AC-D310D2F1CF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Good Learning Experience</a:t>
            </a:r>
          </a:p>
          <a:p>
            <a:r>
              <a:rPr lang="en-US" dirty="0">
                <a:solidFill>
                  <a:srgbClr val="C00000"/>
                </a:solidFill>
              </a:rPr>
              <a:t>Exposure to Hospital Functioning</a:t>
            </a:r>
          </a:p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29AB7-CA6F-0C11-C641-1E492E7E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5CE84-575B-CABF-71BF-1327C578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10" name="Picture 4" descr="2.png">
            <a:extLst>
              <a:ext uri="{FF2B5EF4-FFF2-40B4-BE49-F238E27FC236}">
                <a16:creationId xmlns:a16="http://schemas.microsoft.com/office/drawing/2014/main" id="{741970EB-E5DC-60B7-DA28-2C49453C36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049C59-AED2-E77A-B5BC-9FEA04F90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7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CF08-0C6E-193F-3657-D7435858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Suggestions Given to Organisation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2733-B7F1-425D-B028-4AA9132AF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Enhance infrastructure &amp; staff to meet the challenge of excessive dependency.</a:t>
            </a:r>
          </a:p>
          <a:p>
            <a:r>
              <a:rPr lang="en-IN" dirty="0"/>
              <a:t>Endeavours to enhance availability of prescribed medicines.</a:t>
            </a:r>
          </a:p>
          <a:p>
            <a:r>
              <a:rPr lang="en-IN" dirty="0"/>
              <a:t>Need to increase number of consultation rooms.</a:t>
            </a:r>
          </a:p>
          <a:p>
            <a:r>
              <a:rPr lang="en-IN" dirty="0"/>
              <a:t>Recommended to develop basic diagnostic facilities to reduce burden on BH lab and for convenience of pts.</a:t>
            </a:r>
          </a:p>
          <a:p>
            <a:r>
              <a:rPr lang="en-IN" dirty="0"/>
              <a:t>Gate adjacent to polyclinic , connecting the new OPD near COD , should be opened on hourly basis.</a:t>
            </a:r>
          </a:p>
          <a:p>
            <a:r>
              <a:rPr lang="en-IN" dirty="0"/>
              <a:t>Quality of wet canteen inside the polyclinic has scope of improvement.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24201-39E0-0177-4FEA-D5D081F0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D9938-85BC-B17F-0351-5385D968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52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2A949-FB7A-E637-805A-09CC168BD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:a16="http://schemas.microsoft.com/office/drawing/2014/main" id="{65F1BE73-0641-7674-AB03-7A5BE2554D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850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IN" b="1" u="sng" dirty="0">
                <a:solidFill>
                  <a:schemeClr val="bg1"/>
                </a:solidFill>
              </a:rPr>
              <a:t>Pictorial Journey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7019A-DBE3-DD9F-379F-7EBC515D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87AAF-6A0B-1393-C469-6E06803B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74DEE42-56BF-15B5-4F55-1203A8041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244"/>
            <a:ext cx="10515600" cy="5197151"/>
          </a:xfr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3934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A3A655-E60E-AB25-126C-C9A2B100F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0" y="1821725"/>
            <a:ext cx="5409270" cy="405695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71"/>
            <a:ext cx="10515600" cy="1325563"/>
          </a:xfr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IN" b="1" u="sng" dirty="0">
                <a:solidFill>
                  <a:schemeClr val="bg1"/>
                </a:solidFill>
              </a:rPr>
              <a:t>Pictorial Journey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7019A-DBE3-DD9F-379F-7EBC515D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87AAF-6A0B-1393-C469-6E06803B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8" name="Picture 3" descr="C:\Users\Office\Desktop\Psn\pics\WhatsApp Image 2021-04-19 at 12.52.06.jpeg">
            <a:extLst>
              <a:ext uri="{FF2B5EF4-FFF2-40B4-BE49-F238E27FC236}">
                <a16:creationId xmlns:a16="http://schemas.microsoft.com/office/drawing/2014/main" id="{DA76448E-3F69-24BC-0674-791BB9DAB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51020" y="1821725"/>
            <a:ext cx="5409270" cy="4056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9706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EBE02B4-BE24-9445-543C-25EE34D37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83" y="2285999"/>
            <a:ext cx="5187951" cy="3890963"/>
          </a:xfrm>
          <a:ln w="38100">
            <a:solidFill>
              <a:srgbClr val="00206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2292-B42A-7AC1-7086-3818B43D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BA5A0-C039-E6BF-8014-4934B4E4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64F864-0D2D-3AF6-0F0E-F9587EB498BC}"/>
              </a:ext>
            </a:extLst>
          </p:cNvPr>
          <p:cNvSpPr txBox="1">
            <a:spLocks/>
          </p:cNvSpPr>
          <p:nvPr/>
        </p:nvSpPr>
        <p:spPr>
          <a:xfrm>
            <a:off x="838200" y="46248"/>
            <a:ext cx="105156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u="sng">
                <a:solidFill>
                  <a:schemeClr val="bg1"/>
                </a:solidFill>
              </a:rPr>
              <a:t>Pictorial Journey</a:t>
            </a:r>
            <a:endParaRPr lang="en-IN" b="1" u="sng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9A6080-FF2B-7DB1-D640-FA6CFA7C6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8" y="2248677"/>
            <a:ext cx="5349551" cy="392828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12284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2292-B42A-7AC1-7086-3818B43D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BA5A0-C039-E6BF-8014-4934B4E4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64F864-0D2D-3AF6-0F0E-F9587EB498BC}"/>
              </a:ext>
            </a:extLst>
          </p:cNvPr>
          <p:cNvSpPr txBox="1">
            <a:spLocks/>
          </p:cNvSpPr>
          <p:nvPr/>
        </p:nvSpPr>
        <p:spPr>
          <a:xfrm>
            <a:off x="838200" y="46248"/>
            <a:ext cx="105156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u="sng">
                <a:solidFill>
                  <a:schemeClr val="bg1"/>
                </a:solidFill>
              </a:rPr>
              <a:t>Pictorial Journey</a:t>
            </a:r>
            <a:endParaRPr lang="en-IN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2333F-CDFD-FB15-2FD2-552D05841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6" y="2229920"/>
            <a:ext cx="5187951" cy="394704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CFA5D6-4630-B54D-3D97-7956F63D6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00" y="2229919"/>
            <a:ext cx="5262724" cy="3947043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22010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2292-B42A-7AC1-7086-3818B43D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BA5A0-C039-E6BF-8014-4934B4E4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64F864-0D2D-3AF6-0F0E-F9587EB498BC}"/>
              </a:ext>
            </a:extLst>
          </p:cNvPr>
          <p:cNvSpPr txBox="1">
            <a:spLocks/>
          </p:cNvSpPr>
          <p:nvPr/>
        </p:nvSpPr>
        <p:spPr>
          <a:xfrm>
            <a:off x="838200" y="46248"/>
            <a:ext cx="105156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u="sng">
                <a:solidFill>
                  <a:schemeClr val="bg1"/>
                </a:solidFill>
              </a:rPr>
              <a:t>Pictorial Journey</a:t>
            </a:r>
            <a:endParaRPr lang="en-IN" b="1" u="sng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31404-63A8-4855-3A82-796830513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3" y="2230024"/>
            <a:ext cx="5262724" cy="394704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E5FC84C-C3AC-8E20-198E-C91CF1431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2205669"/>
            <a:ext cx="4290528" cy="3971293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489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34946"/>
            <a:ext cx="121920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IN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ECHS : ORGANISATIONAL &amp; FUNCTIONAL</a:t>
            </a:r>
            <a:br>
              <a:rPr lang="en-IN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DETAILS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99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5"/>
            <a:ext cx="12192000" cy="102061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C3CCD28-C8B6-5C29-2DBA-B072F300C09D}"/>
              </a:ext>
            </a:extLst>
          </p:cNvPr>
          <p:cNvSpPr txBox="1"/>
          <p:nvPr/>
        </p:nvSpPr>
        <p:spPr>
          <a:xfrm>
            <a:off x="122565" y="2261560"/>
            <a:ext cx="11946867" cy="2482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provide comprehensive, quality and timely medical care for all possible diseases to veterans  and their dependents</a:t>
            </a:r>
          </a:p>
        </p:txBody>
      </p:sp>
    </p:spTree>
    <p:extLst>
      <p:ext uri="{BB962C8B-B14F-4D97-AF65-F5344CB8AC3E}">
        <p14:creationId xmlns:p14="http://schemas.microsoft.com/office/powerpoint/2010/main" val="275907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5"/>
            <a:ext cx="12192000" cy="1077177"/>
          </a:xfrm>
          <a:solidFill>
            <a:schemeClr val="accent1"/>
          </a:solidFill>
        </p:spPr>
        <p:txBody>
          <a:bodyPr/>
          <a:lstStyle/>
          <a:p>
            <a:pPr algn="ctr" defTabSz="979290"/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3606FC23-5FED-B7C2-D051-3944FD85CAAD}"/>
              </a:ext>
            </a:extLst>
          </p:cNvPr>
          <p:cNvSpPr>
            <a:spLocks noGrp="1"/>
          </p:cNvSpPr>
          <p:nvPr/>
        </p:nvSpPr>
        <p:spPr bwMode="auto">
          <a:xfrm>
            <a:off x="122566" y="1417951"/>
            <a:ext cx="119468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Ex-servicemen Contributory Health Scheme (ECHS), partly financed by the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launched on 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Apr 2003 with an aim to provide comprehensive and cashless healthcare to all Ex Servicemen (ESM) and their dependents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Authorised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 in service hospitals as well as in those civil/private hospitals which are specifically empaneled with the ECHS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ECHS Central Organization is located at Delhi Cantt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under the Chief of Staff Committee (COSC) through AG’s Branch at Army HQ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Headed by Managing Director, ECHS (serving Major General)               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486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1">
            <a:extLst>
              <a:ext uri="{FF2B5EF4-FFF2-40B4-BE49-F238E27FC236}">
                <a16:creationId xmlns:a16="http://schemas.microsoft.com/office/drawing/2014/main" id="{6E194502-9E08-3FC0-003E-FED4E52A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599" y="6303146"/>
            <a:ext cx="2752817" cy="4183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29D10F-64F9-48D6-BDD8-9B1A5F0107D2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Subtitle 2">
            <a:extLst>
              <a:ext uri="{FF2B5EF4-FFF2-40B4-BE49-F238E27FC236}">
                <a16:creationId xmlns:a16="http://schemas.microsoft.com/office/drawing/2014/main" id="{97D51544-8838-3DEB-41BB-DB7F298C9C1D}"/>
              </a:ext>
            </a:extLst>
          </p:cNvPr>
          <p:cNvSpPr>
            <a:spLocks noGrp="1"/>
          </p:cNvSpPr>
          <p:nvPr/>
        </p:nvSpPr>
        <p:spPr bwMode="auto">
          <a:xfrm>
            <a:off x="122566" y="1295400"/>
            <a:ext cx="119468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ECHS, partly financed by the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GoI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, launched on 01 Apr 2003 with an aim to provide comprehensive and cashless healthcare to all Ex Servicemen (ESM) and their dependents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Authorized treatment in service hospitals as well as in those civil/private hospitals which are specifically empaneled with the ECHS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ECHS Central Organization is located at Delhi Cantt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Functions under the Chief of Staff Committee (COSC) through AG’s Branch at Army HQ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Headed by Managing Director, ECHS (serving Major General)               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B7555E-9EC6-E34A-B10D-5E5AA2F58970}"/>
              </a:ext>
            </a:extLst>
          </p:cNvPr>
          <p:cNvGrpSpPr/>
          <p:nvPr/>
        </p:nvGrpSpPr>
        <p:grpSpPr>
          <a:xfrm>
            <a:off x="122566" y="167457"/>
            <a:ext cx="11946867" cy="896696"/>
            <a:chOff x="179512" y="3290181"/>
            <a:chExt cx="11946867" cy="896696"/>
          </a:xfrm>
        </p:grpSpPr>
        <p:pic>
          <p:nvPicPr>
            <p:cNvPr id="13" name="Picture 4" descr="2.png">
              <a:extLst>
                <a:ext uri="{FF2B5EF4-FFF2-40B4-BE49-F238E27FC236}">
                  <a16:creationId xmlns:a16="http://schemas.microsoft.com/office/drawing/2014/main" id="{C5C0A599-34E0-9E14-244D-5345CA03B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1A0FBB-9002-BB8C-63B8-EE3EE53C42AF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effectLst>
                    <a:outerShdw blurRad="50800" dist="50800" dir="5400000" algn="ctr" rotWithShape="0">
                      <a:schemeClr val="accent6">
                        <a:lumMod val="60000"/>
                        <a:lumOff val="40000"/>
                      </a:schemeClr>
                    </a:outerShdw>
                  </a:effectLst>
                  <a:latin typeface="Arial Rounded MT Bold" pitchFamily="34" charset="0"/>
                  <a:cs typeface="Arial" pitchFamily="34" charset="0"/>
                </a:rPr>
                <a:t>ECHS</a:t>
              </a:r>
            </a:p>
          </p:txBody>
        </p:sp>
        <p:pic>
          <p:nvPicPr>
            <p:cNvPr id="16" name="Picture 15" descr="Related image">
              <a:extLst>
                <a:ext uri="{FF2B5EF4-FFF2-40B4-BE49-F238E27FC236}">
                  <a16:creationId xmlns:a16="http://schemas.microsoft.com/office/drawing/2014/main" id="{1DC43222-2989-E185-C68F-1199D634042D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512" y="3292763"/>
              <a:ext cx="1123077" cy="845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C6317C-4E24-84FC-644B-EBDE55CFFA94}"/>
              </a:ext>
            </a:extLst>
          </p:cNvPr>
          <p:cNvSpPr/>
          <p:nvPr/>
        </p:nvSpPr>
        <p:spPr>
          <a:xfrm>
            <a:off x="2462416" y="4355797"/>
            <a:ext cx="4318845" cy="8727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Incl treatment for</a:t>
            </a:r>
            <a:r>
              <a:rPr lang="en-US" sz="1400" b="1" dirty="0">
                <a:solidFill>
                  <a:prstClr val="white"/>
                </a:solidFill>
              </a:rPr>
              <a:t>:  Leprosy/Tuberculosis, Malignancies</a:t>
            </a:r>
          </a:p>
          <a:p>
            <a:pPr>
              <a:defRPr/>
            </a:pPr>
            <a:r>
              <a:rPr lang="en-US" sz="1400" b="1" dirty="0">
                <a:solidFill>
                  <a:prstClr val="white"/>
                </a:solidFill>
              </a:rPr>
              <a:t>Psychiatric illnesses. Organ Transplant facilities,               Prosthodontics and other super  specialty dental services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0C406-F36A-D2F5-9412-62B40D72DA83}"/>
              </a:ext>
            </a:extLst>
          </p:cNvPr>
          <p:cNvSpPr/>
          <p:nvPr/>
        </p:nvSpPr>
        <p:spPr>
          <a:xfrm>
            <a:off x="211289" y="5892058"/>
            <a:ext cx="1790142" cy="7546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18 Oct 2010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Expansion of ECHS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935BB3F-C2FB-652C-0BFA-E963E329E051}"/>
              </a:ext>
            </a:extLst>
          </p:cNvPr>
          <p:cNvSpPr/>
          <p:nvPr/>
        </p:nvSpPr>
        <p:spPr>
          <a:xfrm>
            <a:off x="916875" y="5348240"/>
            <a:ext cx="328767" cy="42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6E9D9-49C3-431B-65E0-D1F414840644}"/>
              </a:ext>
            </a:extLst>
          </p:cNvPr>
          <p:cNvSpPr/>
          <p:nvPr/>
        </p:nvSpPr>
        <p:spPr>
          <a:xfrm>
            <a:off x="2462416" y="5883338"/>
            <a:ext cx="3296622" cy="8237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28 Regional Centers,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426 Polyclinics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17 Mobile Clinics,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7BA2CC-220B-8F4D-F049-BE937C1A9A9B}"/>
              </a:ext>
            </a:extLst>
          </p:cNvPr>
          <p:cNvSpPr txBox="1"/>
          <p:nvPr/>
        </p:nvSpPr>
        <p:spPr>
          <a:xfrm>
            <a:off x="7276283" y="4334665"/>
            <a:ext cx="3966589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Dependency enhanced to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Spouse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Wholly dependent unmarried children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Wholly dependent parents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Divorced dependent daughters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Disabled dependent children of any age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46B68F-9FBD-AF40-0EB5-167496AA0836}"/>
              </a:ext>
            </a:extLst>
          </p:cNvPr>
          <p:cNvSpPr/>
          <p:nvPr/>
        </p:nvSpPr>
        <p:spPr>
          <a:xfrm>
            <a:off x="211289" y="4376048"/>
            <a:ext cx="1790142" cy="5085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01 Apr 2003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ECHS launched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DB6D12-6A76-9D7A-5DCB-C7F2AE4852D7}"/>
              </a:ext>
            </a:extLst>
          </p:cNvPr>
          <p:cNvSpPr/>
          <p:nvPr/>
        </p:nvSpPr>
        <p:spPr>
          <a:xfrm>
            <a:off x="213767" y="1669349"/>
            <a:ext cx="1826558" cy="4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Post- Independence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2494F3-6451-3768-B07F-CC49DB1180F6}"/>
              </a:ext>
            </a:extLst>
          </p:cNvPr>
          <p:cNvSpPr/>
          <p:nvPr/>
        </p:nvSpPr>
        <p:spPr>
          <a:xfrm>
            <a:off x="2462416" y="1691479"/>
            <a:ext cx="4805241" cy="4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prstClr val="white"/>
                </a:solidFill>
              </a:rPr>
              <a:t>No formal entitlement  for treatment of ESM in service hospital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4971A3-5F3F-6C95-C12B-8A1211F8106A}"/>
              </a:ext>
            </a:extLst>
          </p:cNvPr>
          <p:cNvSpPr/>
          <p:nvPr/>
        </p:nvSpPr>
        <p:spPr>
          <a:xfrm>
            <a:off x="211289" y="2813435"/>
            <a:ext cx="1790142" cy="4185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1966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B8AE2D-3A2C-EB60-C4A0-F04972F049A8}"/>
              </a:ext>
            </a:extLst>
          </p:cNvPr>
          <p:cNvSpPr/>
          <p:nvPr/>
        </p:nvSpPr>
        <p:spPr>
          <a:xfrm>
            <a:off x="2462416" y="2786232"/>
            <a:ext cx="4369711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400" b="1" dirty="0">
                <a:solidFill>
                  <a:prstClr val="white"/>
                </a:solidFill>
              </a:rPr>
              <a:t>ESM pensioners &amp; their families extended treatment facilities in MHs restricted to available local facilities.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3EE44F-9F65-1B94-D8AA-8877A1C1151D}"/>
              </a:ext>
            </a:extLst>
          </p:cNvPr>
          <p:cNvSpPr/>
          <p:nvPr/>
        </p:nvSpPr>
        <p:spPr>
          <a:xfrm>
            <a:off x="7254524" y="2780778"/>
            <a:ext cx="2616419" cy="10929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Dependency limited to</a:t>
            </a:r>
            <a:r>
              <a:rPr lang="en-US" sz="1400" b="1" dirty="0">
                <a:solidFill>
                  <a:prstClr val="white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Spouse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Wholly dependent unmarried children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1F32EC-259C-F66D-D23B-1B8CE08A231B}"/>
              </a:ext>
            </a:extLst>
          </p:cNvPr>
          <p:cNvSpPr txBox="1"/>
          <p:nvPr/>
        </p:nvSpPr>
        <p:spPr>
          <a:xfrm>
            <a:off x="917836" y="390912"/>
            <a:ext cx="10127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ECHS</a:t>
            </a:r>
          </a:p>
        </p:txBody>
      </p:sp>
      <p:sp>
        <p:nvSpPr>
          <p:cNvPr id="37" name="Down Arrow 13">
            <a:extLst>
              <a:ext uri="{FF2B5EF4-FFF2-40B4-BE49-F238E27FC236}">
                <a16:creationId xmlns:a16="http://schemas.microsoft.com/office/drawing/2014/main" id="{506FF1B5-718A-B156-FCD2-ED6C2120A7D5}"/>
              </a:ext>
            </a:extLst>
          </p:cNvPr>
          <p:cNvSpPr/>
          <p:nvPr/>
        </p:nvSpPr>
        <p:spPr>
          <a:xfrm>
            <a:off x="896755" y="3490688"/>
            <a:ext cx="328767" cy="42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38" name="Down Arrow 13">
            <a:extLst>
              <a:ext uri="{FF2B5EF4-FFF2-40B4-BE49-F238E27FC236}">
                <a16:creationId xmlns:a16="http://schemas.microsoft.com/office/drawing/2014/main" id="{A0A77C20-7AC2-C22D-16EB-9E3E102BF419}"/>
              </a:ext>
            </a:extLst>
          </p:cNvPr>
          <p:cNvSpPr/>
          <p:nvPr/>
        </p:nvSpPr>
        <p:spPr>
          <a:xfrm>
            <a:off x="896749" y="2179474"/>
            <a:ext cx="328767" cy="42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39" name="Down Arrow 13">
            <a:extLst>
              <a:ext uri="{FF2B5EF4-FFF2-40B4-BE49-F238E27FC236}">
                <a16:creationId xmlns:a16="http://schemas.microsoft.com/office/drawing/2014/main" id="{4C076D79-88DC-CDC1-F981-E98BEFD784C5}"/>
              </a:ext>
            </a:extLst>
          </p:cNvPr>
          <p:cNvSpPr/>
          <p:nvPr/>
        </p:nvSpPr>
        <p:spPr>
          <a:xfrm rot="16200000">
            <a:off x="2119092" y="1760146"/>
            <a:ext cx="236199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0" name="Down Arrow 13">
            <a:extLst>
              <a:ext uri="{FF2B5EF4-FFF2-40B4-BE49-F238E27FC236}">
                <a16:creationId xmlns:a16="http://schemas.microsoft.com/office/drawing/2014/main" id="{C7B171CB-8BEC-CBB2-F6EE-F9FE78FD2A8D}"/>
              </a:ext>
            </a:extLst>
          </p:cNvPr>
          <p:cNvSpPr/>
          <p:nvPr/>
        </p:nvSpPr>
        <p:spPr>
          <a:xfrm rot="16200000">
            <a:off x="2142103" y="2852816"/>
            <a:ext cx="236199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1" name="Down Arrow 13">
            <a:extLst>
              <a:ext uri="{FF2B5EF4-FFF2-40B4-BE49-F238E27FC236}">
                <a16:creationId xmlns:a16="http://schemas.microsoft.com/office/drawing/2014/main" id="{7D0EE06F-2B54-02F5-419C-AE60FCC43BF5}"/>
              </a:ext>
            </a:extLst>
          </p:cNvPr>
          <p:cNvSpPr/>
          <p:nvPr/>
        </p:nvSpPr>
        <p:spPr>
          <a:xfrm rot="16200000">
            <a:off x="6921110" y="2921827"/>
            <a:ext cx="236199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2" name="Down Arrow 13">
            <a:extLst>
              <a:ext uri="{FF2B5EF4-FFF2-40B4-BE49-F238E27FC236}">
                <a16:creationId xmlns:a16="http://schemas.microsoft.com/office/drawing/2014/main" id="{F4DD58B0-69BC-2A77-8393-2D6A50A26464}"/>
              </a:ext>
            </a:extLst>
          </p:cNvPr>
          <p:cNvSpPr/>
          <p:nvPr/>
        </p:nvSpPr>
        <p:spPr>
          <a:xfrm rot="16200000">
            <a:off x="2142106" y="2852816"/>
            <a:ext cx="236199" cy="315172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3" name="Down Arrow 13">
            <a:extLst>
              <a:ext uri="{FF2B5EF4-FFF2-40B4-BE49-F238E27FC236}">
                <a16:creationId xmlns:a16="http://schemas.microsoft.com/office/drawing/2014/main" id="{3552E7AD-9CF1-A9C5-65AC-63497B91627D}"/>
              </a:ext>
            </a:extLst>
          </p:cNvPr>
          <p:cNvSpPr/>
          <p:nvPr/>
        </p:nvSpPr>
        <p:spPr>
          <a:xfrm rot="16200000">
            <a:off x="6921112" y="2921827"/>
            <a:ext cx="236199" cy="315172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4" name="Down Arrow 13">
            <a:extLst>
              <a:ext uri="{FF2B5EF4-FFF2-40B4-BE49-F238E27FC236}">
                <a16:creationId xmlns:a16="http://schemas.microsoft.com/office/drawing/2014/main" id="{94FF9B58-D40B-87EB-B0E6-9DD32228214C}"/>
              </a:ext>
            </a:extLst>
          </p:cNvPr>
          <p:cNvSpPr/>
          <p:nvPr/>
        </p:nvSpPr>
        <p:spPr>
          <a:xfrm rot="16200000">
            <a:off x="2147865" y="4540714"/>
            <a:ext cx="236199" cy="315172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5" name="Down Arrow 13">
            <a:extLst>
              <a:ext uri="{FF2B5EF4-FFF2-40B4-BE49-F238E27FC236}">
                <a16:creationId xmlns:a16="http://schemas.microsoft.com/office/drawing/2014/main" id="{CCDA343E-BCE9-A659-0AB2-283D602E9535}"/>
              </a:ext>
            </a:extLst>
          </p:cNvPr>
          <p:cNvSpPr/>
          <p:nvPr/>
        </p:nvSpPr>
        <p:spPr>
          <a:xfrm rot="16200000">
            <a:off x="6926870" y="4609725"/>
            <a:ext cx="236199" cy="315172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6" name="Down Arrow 13">
            <a:extLst>
              <a:ext uri="{FF2B5EF4-FFF2-40B4-BE49-F238E27FC236}">
                <a16:creationId xmlns:a16="http://schemas.microsoft.com/office/drawing/2014/main" id="{36223B14-E3F9-BC1D-2FEC-622CD1AAFEA9}"/>
              </a:ext>
            </a:extLst>
          </p:cNvPr>
          <p:cNvSpPr/>
          <p:nvPr/>
        </p:nvSpPr>
        <p:spPr>
          <a:xfrm rot="16200000">
            <a:off x="2144997" y="6081952"/>
            <a:ext cx="236199" cy="31517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92A5C-82E7-B630-7C59-70E9320CD021}"/>
              </a:ext>
            </a:extLst>
          </p:cNvPr>
          <p:cNvSpPr/>
          <p:nvPr/>
        </p:nvSpPr>
        <p:spPr>
          <a:xfrm>
            <a:off x="9523562" y="2776509"/>
            <a:ext cx="2495916" cy="10971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Not entitled for treatment of </a:t>
            </a:r>
            <a:r>
              <a:rPr lang="en-US" sz="1400" b="1" dirty="0">
                <a:solidFill>
                  <a:prstClr val="white"/>
                </a:solidFill>
              </a:rPr>
              <a:t>- Malignancies, Organ transplant, </a:t>
            </a:r>
            <a:r>
              <a:rPr lang="en-US" sz="1400" b="1" dirty="0" err="1">
                <a:solidFill>
                  <a:prstClr val="white"/>
                </a:solidFill>
              </a:rPr>
              <a:t>Psy</a:t>
            </a:r>
            <a:r>
              <a:rPr lang="en-US" sz="1400" b="1" dirty="0">
                <a:solidFill>
                  <a:prstClr val="white"/>
                </a:solidFill>
              </a:rPr>
              <a:t> illness, Leprosy / TB, Prosthodontics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6E31F8-E626-559A-C6B7-96F2453C4B26}"/>
              </a:ext>
            </a:extLst>
          </p:cNvPr>
          <p:cNvGrpSpPr/>
          <p:nvPr/>
        </p:nvGrpSpPr>
        <p:grpSpPr>
          <a:xfrm>
            <a:off x="0" y="260421"/>
            <a:ext cx="12107140" cy="898935"/>
            <a:chOff x="1" y="23814"/>
            <a:chExt cx="12107140" cy="898935"/>
          </a:xfrm>
          <a:solidFill>
            <a:schemeClr val="bg1"/>
          </a:solidFill>
        </p:grpSpPr>
        <p:pic>
          <p:nvPicPr>
            <p:cNvPr id="34" name="Picture 4" descr="2.png">
              <a:extLst>
                <a:ext uri="{FF2B5EF4-FFF2-40B4-BE49-F238E27FC236}">
                  <a16:creationId xmlns:a16="http://schemas.microsoft.com/office/drawing/2014/main" id="{ABB4BBC9-D5CC-B25D-39CB-509C077FF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8ABBD52-5852-7CD2-E351-D1710D20C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3153</Words>
  <Application>Microsoft Office PowerPoint</Application>
  <PresentationFormat>Widescreen</PresentationFormat>
  <Paragraphs>615</Paragraphs>
  <Slides>57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Calibri Light</vt:lpstr>
      <vt:lpstr>Times New Roman</vt:lpstr>
      <vt:lpstr>Wingdings</vt:lpstr>
      <vt:lpstr>Wingdings 2</vt:lpstr>
      <vt:lpstr>Office Theme</vt:lpstr>
      <vt:lpstr>Custom Design</vt:lpstr>
      <vt:lpstr>PowerPoint Presentation</vt:lpstr>
      <vt:lpstr>PREVIEW</vt:lpstr>
      <vt:lpstr>PowerPoint Presentation</vt:lpstr>
      <vt:lpstr>OBJECTIVES OF INTERNSHIP</vt:lpstr>
      <vt:lpstr>CONDUCT OF STUDY </vt:lpstr>
      <vt:lpstr>ECHS : ORGANISATIONAL &amp; FUNCTIONAL  DETAILS</vt:lpstr>
      <vt:lpstr>OBJECTIVES OF ECHS</vt:lpstr>
      <vt:lpstr>ECHS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PROCEDURE- DELHI CANTT POLYCLINIC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ECHS POLYCLINIC – DELHI CANTT DEPENDENCY</vt:lpstr>
      <vt:lpstr>PowerPoint Presentation</vt:lpstr>
      <vt:lpstr>PowerPoint Presentation</vt:lpstr>
      <vt:lpstr>ECHS POLYCLINIC – DELHI CANTT PATIENT SATISFACTION</vt:lpstr>
      <vt:lpstr>ECHS POLYCLINIC – DELHI CANTT PT SATISFACTION</vt:lpstr>
      <vt:lpstr>PowerPoint Presentation</vt:lpstr>
      <vt:lpstr>PowerPoint Presentation</vt:lpstr>
      <vt:lpstr>ECHS POLYCLINIC – DUNDAHERA ORGANISATION &amp; LAYOUT</vt:lpstr>
      <vt:lpstr>ECHS POLYCLINIC – DUNDAHERA OBSERVATIONS</vt:lpstr>
      <vt:lpstr>ECHS POLYCLINIC – DUNDAHERA OBSERVATION</vt:lpstr>
      <vt:lpstr>PowerPoint Presentation</vt:lpstr>
      <vt:lpstr>DISCUSSION SHORTCOMINGS &amp; SUGGESTIONS ECHS</vt:lpstr>
      <vt:lpstr>DISCUSSION SHORTCOMINGS &amp; SUGGESTIONS ECHS</vt:lpstr>
      <vt:lpstr>LIMITATIONS OF STUDY </vt:lpstr>
      <vt:lpstr>CONCLUSION</vt:lpstr>
      <vt:lpstr>REFERENCES</vt:lpstr>
      <vt:lpstr>PowerPoint Presentation</vt:lpstr>
      <vt:lpstr>PowerPoint Presentation</vt:lpstr>
      <vt:lpstr>Thank You</vt:lpstr>
      <vt:lpstr>INTERNSHIP EXPERIENCES</vt:lpstr>
      <vt:lpstr>Suggestions Given to Organisation </vt:lpstr>
      <vt:lpstr>Pictorial Journey</vt:lpstr>
      <vt:lpstr>Pictorial Journey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Jitender Mann</dc:creator>
  <cp:lastModifiedBy>Dhirender</cp:lastModifiedBy>
  <cp:revision>31</cp:revision>
  <dcterms:created xsi:type="dcterms:W3CDTF">2022-06-20T12:51:09Z</dcterms:created>
  <dcterms:modified xsi:type="dcterms:W3CDTF">2022-08-12T10:56:27Z</dcterms:modified>
</cp:coreProperties>
</file>