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80" r:id="rId9"/>
    <p:sldId id="264" r:id="rId10"/>
    <p:sldId id="265" r:id="rId11"/>
    <p:sldId id="267" r:id="rId12"/>
    <p:sldId id="281" r:id="rId13"/>
    <p:sldId id="269" r:id="rId14"/>
    <p:sldId id="270" r:id="rId15"/>
    <p:sldId id="272" r:id="rId16"/>
    <p:sldId id="271" r:id="rId17"/>
    <p:sldId id="273" r:id="rId18"/>
    <p:sldId id="282" r:id="rId19"/>
    <p:sldId id="275" r:id="rId20"/>
    <p:sldId id="276" r:id="rId21"/>
    <p:sldId id="277" r:id="rId22"/>
    <p:sldId id="278" r:id="rId23"/>
    <p:sldId id="279"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abhay\Downloads\PSI%20Home%20Delivery(1-228)%20(3).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IN"/>
              <a:t>Place of Delivery 
N=226</a:t>
            </a:r>
          </a:p>
        </c:rich>
      </c:tx>
      <c:layout>
        <c:manualLayout>
          <c:xMode val="edge"/>
          <c:yMode val="edge"/>
          <c:x val="0.36194489580089478"/>
          <c:y val="1.9500285978603427E-2"/>
          <c:w val="0.46798299999999998"/>
          <c:h val="0.233095"/>
        </c:manualLayout>
      </c:layout>
      <c:overlay val="1"/>
      <c:spPr>
        <a:noFill/>
        <a:effectLst/>
      </c:spPr>
    </c:title>
    <c:autoTitleDeleted val="0"/>
    <c:plotArea>
      <c:layout>
        <c:manualLayout>
          <c:layoutTarget val="inner"/>
          <c:xMode val="edge"/>
          <c:yMode val="edge"/>
          <c:x val="0.14934110522891739"/>
          <c:y val="0.233095"/>
          <c:w val="0.79841288683474598"/>
          <c:h val="0.545991"/>
        </c:manualLayout>
      </c:layout>
      <c:barChart>
        <c:barDir val="bar"/>
        <c:grouping val="clustered"/>
        <c:varyColors val="0"/>
        <c:ser>
          <c:idx val="0"/>
          <c:order val="0"/>
          <c:tx>
            <c:strRef>
              <c:f>Sheet1!$A$2</c:f>
              <c:strCache>
                <c:ptCount val="1"/>
                <c:pt idx="0">
                  <c:v>Percent</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At Hospital</c:v>
                </c:pt>
                <c:pt idx="1">
                  <c:v>At Home</c:v>
                </c:pt>
              </c:strCache>
            </c:strRef>
          </c:cat>
          <c:val>
            <c:numRef>
              <c:f>Sheet1!$B$2:$C$2</c:f>
              <c:numCache>
                <c:formatCode>General</c:formatCode>
                <c:ptCount val="2"/>
                <c:pt idx="0">
                  <c:v>56.637168000000003</c:v>
                </c:pt>
                <c:pt idx="1">
                  <c:v>43.362831999999997</c:v>
                </c:pt>
              </c:numCache>
            </c:numRef>
          </c:val>
          <c:extLst>
            <c:ext xmlns:c16="http://schemas.microsoft.com/office/drawing/2014/chart" uri="{C3380CC4-5D6E-409C-BE32-E72D297353CC}">
              <c16:uniqueId val="{00000000-57B5-4D0A-BED7-6ECE2A87D974}"/>
            </c:ext>
          </c:extLst>
        </c:ser>
        <c:ser>
          <c:idx val="1"/>
          <c:order val="1"/>
          <c:tx>
            <c:strRef>
              <c:f>Sheet1!$A$3</c:f>
              <c:strCache>
                <c:ptCount val="1"/>
                <c:pt idx="0">
                  <c:v>Frequency</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At Hospital</c:v>
                </c:pt>
                <c:pt idx="1">
                  <c:v>At Home</c:v>
                </c:pt>
              </c:strCache>
            </c:strRef>
          </c:cat>
          <c:val>
            <c:numRef>
              <c:f>Sheet1!$B$3:$C$3</c:f>
              <c:numCache>
                <c:formatCode>General</c:formatCode>
                <c:ptCount val="2"/>
                <c:pt idx="0">
                  <c:v>128</c:v>
                </c:pt>
                <c:pt idx="1">
                  <c:v>98</c:v>
                </c:pt>
              </c:numCache>
            </c:numRef>
          </c:val>
          <c:extLst>
            <c:ext xmlns:c16="http://schemas.microsoft.com/office/drawing/2014/chart" uri="{C3380CC4-5D6E-409C-BE32-E72D297353CC}">
              <c16:uniqueId val="{00000001-57B5-4D0A-BED7-6ECE2A87D974}"/>
            </c:ext>
          </c:extLst>
        </c:ser>
        <c:dLbls>
          <c:showLegendKey val="0"/>
          <c:showVal val="0"/>
          <c:showCatName val="0"/>
          <c:showSerName val="0"/>
          <c:showPercent val="0"/>
          <c:showBubbleSize val="0"/>
        </c:dLbls>
        <c:gapWidth val="182"/>
        <c:axId val="170331136"/>
        <c:axId val="131107648"/>
      </c:barChart>
      <c:catAx>
        <c:axId val="170331136"/>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a:pPr>
            <a:endParaRPr lang="en-US"/>
          </a:p>
        </c:txPr>
        <c:crossAx val="131107648"/>
        <c:crosses val="autoZero"/>
        <c:auto val="1"/>
        <c:lblAlgn val="ctr"/>
        <c:lblOffset val="100"/>
        <c:noMultiLvlLbl val="1"/>
      </c:catAx>
      <c:valAx>
        <c:axId val="131107648"/>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a:pPr>
            <a:endParaRPr lang="en-US"/>
          </a:p>
        </c:txPr>
        <c:crossAx val="170331136"/>
        <c:crosses val="autoZero"/>
        <c:crossBetween val="between"/>
        <c:majorUnit val="32.5"/>
        <c:minorUnit val="16.25"/>
      </c:valAx>
      <c:spPr>
        <a:noFill/>
        <a:ln w="12700" cap="flat">
          <a:noFill/>
          <a:miter lim="400000"/>
        </a:ln>
        <a:effectLst/>
      </c:spPr>
    </c:plotArea>
    <c:legend>
      <c:legendPos val="b"/>
      <c:layout>
        <c:manualLayout>
          <c:xMode val="edge"/>
          <c:yMode val="edge"/>
          <c:x val="0.242898"/>
          <c:y val="0.91720199999999996"/>
          <c:w val="0.50580400000000003"/>
          <c:h val="8.2798399999999994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a:lstStyle/>
          <a:p>
            <a:pPr>
              <a:defRPr/>
            </a:pPr>
            <a:r>
              <a:rPr lang="en-IN" dirty="0"/>
              <a:t>Post Natal Symptoms  </a:t>
            </a:r>
          </a:p>
        </c:rich>
      </c:tx>
      <c:overlay val="0"/>
    </c:title>
    <c:autoTitleDeleted val="0"/>
    <c:plotArea>
      <c:layout>
        <c:manualLayout>
          <c:layoutTarget val="inner"/>
          <c:xMode val="edge"/>
          <c:yMode val="edge"/>
          <c:x val="5.0969E-2"/>
          <c:y val="0.22503799999999999"/>
          <c:w val="0.94403099999999995"/>
          <c:h val="0.59850700000000001"/>
        </c:manualLayout>
      </c:layout>
      <c:barChart>
        <c:barDir val="col"/>
        <c:grouping val="clustered"/>
        <c:varyColors val="0"/>
        <c:ser>
          <c:idx val="0"/>
          <c:order val="0"/>
          <c:tx>
            <c:strRef>
              <c:f>Sheet1!$B$1</c:f>
              <c:strCache>
                <c:ptCount val="1"/>
                <c:pt idx="0">
                  <c:v> at Home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Post Partum Haemorrhage</c:v>
                </c:pt>
                <c:pt idx="1">
                  <c:v>Puerperal Infections</c:v>
                </c:pt>
                <c:pt idx="2">
                  <c:v>Maternal Death </c:v>
                </c:pt>
                <c:pt idx="3">
                  <c:v>Infant Death </c:v>
                </c:pt>
              </c:strCache>
            </c:strRef>
          </c:cat>
          <c:val>
            <c:numRef>
              <c:f>Sheet1!$B$2:$B$5</c:f>
              <c:numCache>
                <c:formatCode>General</c:formatCode>
                <c:ptCount val="4"/>
                <c:pt idx="0">
                  <c:v>36</c:v>
                </c:pt>
                <c:pt idx="1">
                  <c:v>0</c:v>
                </c:pt>
                <c:pt idx="2">
                  <c:v>1</c:v>
                </c:pt>
                <c:pt idx="3">
                  <c:v>1</c:v>
                </c:pt>
              </c:numCache>
            </c:numRef>
          </c:val>
          <c:extLst>
            <c:ext xmlns:c16="http://schemas.microsoft.com/office/drawing/2014/chart" uri="{C3380CC4-5D6E-409C-BE32-E72D297353CC}">
              <c16:uniqueId val="{00000000-855A-46D5-9209-F6FD22465DD4}"/>
            </c:ext>
          </c:extLst>
        </c:ser>
        <c:ser>
          <c:idx val="1"/>
          <c:order val="1"/>
          <c:tx>
            <c:strRef>
              <c:f>Sheet1!$C$1</c:f>
              <c:strCache>
                <c:ptCount val="1"/>
                <c:pt idx="0">
                  <c:v> At Hospital </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Post Partum Haemorrhage</c:v>
                </c:pt>
                <c:pt idx="1">
                  <c:v>Puerperal Infections</c:v>
                </c:pt>
                <c:pt idx="2">
                  <c:v>Maternal Death </c:v>
                </c:pt>
                <c:pt idx="3">
                  <c:v>Infant Death </c:v>
                </c:pt>
              </c:strCache>
            </c:strRef>
          </c:cat>
          <c:val>
            <c:numRef>
              <c:f>Sheet1!$C$2:$C$5</c:f>
              <c:numCache>
                <c:formatCode>General</c:formatCode>
                <c:ptCount val="4"/>
                <c:pt idx="0">
                  <c:v>17</c:v>
                </c:pt>
                <c:pt idx="1">
                  <c:v>0</c:v>
                </c:pt>
                <c:pt idx="2">
                  <c:v>2</c:v>
                </c:pt>
                <c:pt idx="3">
                  <c:v>5</c:v>
                </c:pt>
              </c:numCache>
            </c:numRef>
          </c:val>
          <c:extLst>
            <c:ext xmlns:c16="http://schemas.microsoft.com/office/drawing/2014/chart" uri="{C3380CC4-5D6E-409C-BE32-E72D297353CC}">
              <c16:uniqueId val="{00000001-855A-46D5-9209-F6FD22465DD4}"/>
            </c:ext>
          </c:extLst>
        </c:ser>
        <c:dLbls>
          <c:showLegendKey val="0"/>
          <c:showVal val="0"/>
          <c:showCatName val="0"/>
          <c:showSerName val="0"/>
          <c:showPercent val="0"/>
          <c:showBubbleSize val="0"/>
        </c:dLbls>
        <c:gapWidth val="219"/>
        <c:overlap val="-27"/>
        <c:axId val="204871168"/>
        <c:axId val="204671232"/>
      </c:barChart>
      <c:catAx>
        <c:axId val="20487116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4671232"/>
        <c:crosses val="autoZero"/>
        <c:auto val="1"/>
        <c:lblAlgn val="ctr"/>
        <c:lblOffset val="100"/>
        <c:noMultiLvlLbl val="1"/>
      </c:catAx>
      <c:valAx>
        <c:axId val="20467123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204871168"/>
        <c:crosses val="autoZero"/>
        <c:crossBetween val="between"/>
        <c:majorUnit val="10"/>
        <c:minorUnit val="5"/>
      </c:valAx>
      <c:spPr>
        <a:noFill/>
        <a:ln w="12700" cap="flat">
          <a:noFill/>
          <a:miter lim="400000"/>
        </a:ln>
        <a:effectLst/>
      </c:spPr>
    </c:plotArea>
    <c:legend>
      <c:legendPos val="b"/>
      <c:layout>
        <c:manualLayout>
          <c:xMode val="edge"/>
          <c:yMode val="edge"/>
          <c:x val="0.342555"/>
          <c:y val="0.93391999999999997"/>
          <c:w val="0.33665600000000001"/>
          <c:h val="6.6080399999999997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noFill/>
      <a:prstDash val="solid"/>
    </a:ln>
    <a:effectLst/>
  </c:spPr>
  <c:txPr>
    <a:bodyPr/>
    <a:lstStyle/>
    <a:p>
      <a:pPr>
        <a:defRPr sz="1100" b="0">
          <a:solidFill>
            <a:schemeClr val="dk1"/>
          </a:solidFill>
          <a:latin typeface="+mn-lt"/>
          <a:ea typeface="+mn-ea"/>
          <a:cs typeface="+mn-c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JSY Beneficiaries and Incentives Received </a:t>
            </a:r>
          </a:p>
          <a:p>
            <a:pPr>
              <a:defRPr/>
            </a:pPr>
            <a:r>
              <a:rPr lang="en-IN"/>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Sheet2!$P$29:$P$31</c:f>
              <c:strCache>
                <c:ptCount val="3"/>
                <c:pt idx="0">
                  <c:v>JSY Beneficiaries</c:v>
                </c:pt>
                <c:pt idx="1">
                  <c:v>JSY Beneficiaries who did not received incentives </c:v>
                </c:pt>
                <c:pt idx="2">
                  <c:v>Beneficiaries who received Incentives</c:v>
                </c:pt>
              </c:strCache>
            </c:strRef>
          </c:cat>
          <c:val>
            <c:numRef>
              <c:f>Sheet2!$Q$29:$Q$31</c:f>
              <c:numCache>
                <c:formatCode>###0.0</c:formatCode>
                <c:ptCount val="3"/>
                <c:pt idx="0" formatCode="General">
                  <c:v>91</c:v>
                </c:pt>
                <c:pt idx="1">
                  <c:v>57</c:v>
                </c:pt>
                <c:pt idx="2">
                  <c:v>34</c:v>
                </c:pt>
              </c:numCache>
            </c:numRef>
          </c:val>
          <c:extLst>
            <c:ext xmlns:c16="http://schemas.microsoft.com/office/drawing/2014/chart" uri="{C3380CC4-5D6E-409C-BE32-E72D297353CC}">
              <c16:uniqueId val="{00000000-A9AC-42A7-8542-28E1FDBA7E10}"/>
            </c:ext>
          </c:extLst>
        </c:ser>
        <c:dLbls>
          <c:dLblPos val="outEnd"/>
          <c:showLegendKey val="0"/>
          <c:showVal val="1"/>
          <c:showCatName val="0"/>
          <c:showSerName val="0"/>
          <c:showPercent val="0"/>
          <c:showBubbleSize val="0"/>
        </c:dLbls>
        <c:gapWidth val="219"/>
        <c:overlap val="-27"/>
        <c:axId val="367445056"/>
        <c:axId val="367440064"/>
      </c:barChart>
      <c:catAx>
        <c:axId val="3674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67440064"/>
        <c:crosses val="autoZero"/>
        <c:auto val="1"/>
        <c:lblAlgn val="ctr"/>
        <c:lblOffset val="100"/>
        <c:noMultiLvlLbl val="0"/>
      </c:catAx>
      <c:valAx>
        <c:axId val="36744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674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Health Facility Rating – Mode Values</a:t>
            </a:r>
          </a:p>
          <a:p>
            <a:pPr>
              <a:defRPr/>
            </a:pPr>
            <a:r>
              <a:rPr lang="en-IN"/>
              <a:t>N=226 n=128</a:t>
            </a:r>
          </a:p>
        </c:rich>
      </c:tx>
      <c:overlay val="0"/>
    </c:title>
    <c:autoTitleDeleted val="0"/>
    <c:plotArea>
      <c:layout>
        <c:manualLayout>
          <c:layoutTarget val="inner"/>
          <c:xMode val="edge"/>
          <c:yMode val="edge"/>
          <c:x val="3.1553299999999999E-2"/>
          <c:y val="0.22394500000000001"/>
          <c:w val="0.96344700000000005"/>
          <c:h val="0.63622500000000004"/>
        </c:manualLayout>
      </c:layout>
      <c:barChart>
        <c:barDir val="col"/>
        <c:grouping val="clustered"/>
        <c:varyColors val="0"/>
        <c:ser>
          <c:idx val="0"/>
          <c:order val="0"/>
          <c:tx>
            <c:strRef>
              <c:f>Sheet1!$A$2</c:f>
              <c:strCache>
                <c:ptCount val="1"/>
                <c:pt idx="0">
                  <c:v>mode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CLEANLINESS</c:v>
                </c:pt>
                <c:pt idx="1">
                  <c:v>BEHAVIOUR OF HEALTH PERSONAL</c:v>
                </c:pt>
                <c:pt idx="2">
                  <c:v>QUALITY OF HEALTH CARE</c:v>
                </c:pt>
              </c:strCache>
            </c:strRef>
          </c:cat>
          <c:val>
            <c:numRef>
              <c:f>Sheet1!$B$2:$D$2</c:f>
              <c:numCache>
                <c:formatCode>General</c:formatCode>
                <c:ptCount val="3"/>
                <c:pt idx="0">
                  <c:v>4</c:v>
                </c:pt>
                <c:pt idx="1">
                  <c:v>3</c:v>
                </c:pt>
                <c:pt idx="2">
                  <c:v>4</c:v>
                </c:pt>
              </c:numCache>
            </c:numRef>
          </c:val>
          <c:extLst>
            <c:ext xmlns:c16="http://schemas.microsoft.com/office/drawing/2014/chart" uri="{C3380CC4-5D6E-409C-BE32-E72D297353CC}">
              <c16:uniqueId val="{00000000-C7D5-4535-8A1E-1B4407EF754D}"/>
            </c:ext>
          </c:extLst>
        </c:ser>
        <c:dLbls>
          <c:showLegendKey val="0"/>
          <c:showVal val="0"/>
          <c:showCatName val="0"/>
          <c:showSerName val="0"/>
          <c:showPercent val="0"/>
          <c:showBubbleSize val="0"/>
        </c:dLbls>
        <c:gapWidth val="444"/>
        <c:overlap val="-90"/>
        <c:axId val="173619712"/>
        <c:axId val="170145984"/>
      </c:barChart>
      <c:catAx>
        <c:axId val="173619712"/>
        <c:scaling>
          <c:orientation val="minMax"/>
        </c:scaling>
        <c:delete val="0"/>
        <c:axPos val="b"/>
        <c:majorGridlines>
          <c:spPr>
            <a:ln w="12700" cap="flat">
              <a:solidFill>
                <a:srgbClr val="D9D9D9"/>
              </a:solidFill>
              <a:prstDash val="solid"/>
              <a:round/>
            </a:ln>
          </c:spPr>
        </c:majorGridlines>
        <c:title>
          <c:tx>
            <c:rich>
              <a:bodyPr rot="0"/>
              <a:lstStyle/>
              <a:p>
                <a:pPr>
                  <a:defRPr/>
                </a:pPr>
                <a:r>
                  <a:rPr lang="en-IN"/>
                  <a:t>parameters</a:t>
                </a:r>
              </a:p>
            </c:rich>
          </c:tx>
          <c:overlay val="1"/>
        </c:title>
        <c:numFmt formatCode="General" sourceLinked="0"/>
        <c:majorTickMark val="none"/>
        <c:minorTickMark val="none"/>
        <c:tickLblPos val="low"/>
        <c:spPr>
          <a:ln w="12700" cap="flat">
            <a:solidFill>
              <a:srgbClr val="888888"/>
            </a:solidFill>
            <a:prstDash val="solid"/>
            <a:miter lim="800000"/>
          </a:ln>
        </c:spPr>
        <c:txPr>
          <a:bodyPr rot="0"/>
          <a:lstStyle/>
          <a:p>
            <a:pPr>
              <a:defRPr/>
            </a:pPr>
            <a:endParaRPr lang="en-US"/>
          </a:p>
        </c:txPr>
        <c:crossAx val="170145984"/>
        <c:crosses val="autoZero"/>
        <c:auto val="1"/>
        <c:lblAlgn val="ctr"/>
        <c:lblOffset val="100"/>
        <c:noMultiLvlLbl val="1"/>
      </c:catAx>
      <c:valAx>
        <c:axId val="170145984"/>
        <c:scaling>
          <c:orientation val="minMax"/>
        </c:scaling>
        <c:delete val="0"/>
        <c:axPos val="l"/>
        <c:numFmt formatCode="0" sourceLinked="0"/>
        <c:majorTickMark val="none"/>
        <c:minorTickMark val="none"/>
        <c:tickLblPos val="none"/>
        <c:spPr>
          <a:ln w="12700" cap="flat">
            <a:noFill/>
            <a:prstDash val="solid"/>
            <a:miter lim="800000"/>
          </a:ln>
        </c:spPr>
        <c:txPr>
          <a:bodyPr rot="0"/>
          <a:lstStyle/>
          <a:p>
            <a:pPr>
              <a:defRPr/>
            </a:pPr>
            <a:endParaRPr lang="en-US"/>
          </a:p>
        </c:txPr>
        <c:crossAx val="173619712"/>
        <c:crosses val="autoZero"/>
        <c:crossBetween val="between"/>
        <c:majorUnit val="1"/>
        <c:minorUnit val="0.5"/>
      </c:valAx>
      <c:spPr>
        <a:noFill/>
        <a:ln w="12700" cap="flat">
          <a:noFill/>
          <a:miter lim="400000"/>
        </a:ln>
        <a:effectLst/>
      </c:spPr>
    </c:plotArea>
    <c:plotVisOnly val="1"/>
    <c:dispBlanksAs val="gap"/>
    <c:showDLblsOverMax val="1"/>
  </c:chart>
  <c:spPr>
    <a:solidFill>
      <a:schemeClr val="lt1"/>
    </a:solidFill>
    <a:ln w="25400" cap="flat" cmpd="sng" algn="ctr">
      <a:solidFill>
        <a:schemeClr val="accent1"/>
      </a:solidFill>
      <a:prstDash val="solid"/>
    </a:ln>
    <a:effectLst/>
  </c:spPr>
  <c:txPr>
    <a:bodyPr/>
    <a:lstStyle/>
    <a:p>
      <a:pPr>
        <a:defRPr sz="1100" b="0">
          <a:solidFill>
            <a:schemeClr val="dk1"/>
          </a:solidFill>
          <a:latin typeface="+mn-lt"/>
          <a:ea typeface="+mn-ea"/>
          <a:cs typeface="+mn-cs"/>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Transportation Source For Institutional Delivery</a:t>
            </a:r>
          </a:p>
          <a:p>
            <a:pPr>
              <a:defRPr/>
            </a:pPr>
            <a:r>
              <a:rPr lang="en-IN"/>
              <a:t>N=226 n=128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75-4FB4-929D-999D0C13AF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75-4FB4-929D-999D0C13AF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75-4FB4-929D-999D0C13AF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75-4FB4-929D-999D0C13AF63}"/>
              </c:ext>
            </c:extLst>
          </c:dPt>
          <c:dLbls>
            <c:dLbl>
              <c:idx val="0"/>
              <c:layout>
                <c:manualLayout>
                  <c:x val="-3.5419424391708401E-3"/>
                  <c:y val="-1.96401192425204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75-4FB4-929D-999D0C13AF63}"/>
                </c:ext>
              </c:extLst>
            </c:dLbl>
            <c:dLbl>
              <c:idx val="1"/>
              <c:layout>
                <c:manualLayout>
                  <c:x val="1.667917593489722E-2"/>
                  <c:y val="-7.896290191448841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75-4FB4-929D-999D0C13AF63}"/>
                </c:ext>
              </c:extLst>
            </c:dLbl>
            <c:dLbl>
              <c:idx val="2"/>
              <c:layout>
                <c:manualLayout>
                  <c:x val="1.1399354976641784E-3"/>
                  <c:y val="-3.95334246585513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75-4FB4-929D-999D0C13AF63}"/>
                </c:ext>
              </c:extLst>
            </c:dLbl>
            <c:dLbl>
              <c:idx val="3"/>
              <c:layout>
                <c:manualLayout>
                  <c:x val="-8.5953456424532719E-3"/>
                  <c:y val="1.95896305041077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75-4FB4-929D-999D0C13AF63}"/>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Sheet2!$D$221:$D$224</c:f>
              <c:strCache>
                <c:ptCount val="4"/>
                <c:pt idx="0">
                  <c:v>Private Car</c:v>
                </c:pt>
                <c:pt idx="1">
                  <c:v>Autorickshaw</c:v>
                </c:pt>
                <c:pt idx="2">
                  <c:v>Bike </c:v>
                </c:pt>
                <c:pt idx="3">
                  <c:v>Ambulance </c:v>
                </c:pt>
              </c:strCache>
            </c:strRef>
          </c:cat>
          <c:val>
            <c:numRef>
              <c:f>Sheet2!$E$221:$E$224</c:f>
              <c:numCache>
                <c:formatCode>General</c:formatCode>
                <c:ptCount val="4"/>
                <c:pt idx="0">
                  <c:v>45</c:v>
                </c:pt>
                <c:pt idx="1">
                  <c:v>39</c:v>
                </c:pt>
                <c:pt idx="2">
                  <c:v>8</c:v>
                </c:pt>
                <c:pt idx="3">
                  <c:v>36</c:v>
                </c:pt>
              </c:numCache>
            </c:numRef>
          </c:val>
          <c:extLst>
            <c:ext xmlns:c16="http://schemas.microsoft.com/office/drawing/2014/chart" uri="{C3380CC4-5D6E-409C-BE32-E72D297353CC}">
              <c16:uniqueId val="{00000008-C575-4FB4-929D-999D0C13AF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IN"/>
              <a:t>Who Conducted Delivery ?
N=226</a:t>
            </a:r>
          </a:p>
        </c:rich>
      </c:tx>
      <c:layout>
        <c:manualLayout>
          <c:xMode val="edge"/>
          <c:yMode val="edge"/>
          <c:x val="0.10187599999999999"/>
          <c:y val="0"/>
          <c:w val="0.79624799999999996"/>
          <c:h val="0.24593200000000001"/>
        </c:manualLayout>
      </c:layout>
      <c:overlay val="1"/>
      <c:spPr>
        <a:noFill/>
        <a:effectLst/>
      </c:spPr>
    </c:title>
    <c:autoTitleDeleted val="0"/>
    <c:plotArea>
      <c:layout>
        <c:manualLayout>
          <c:layoutTarget val="inner"/>
          <c:xMode val="edge"/>
          <c:yMode val="edge"/>
          <c:x val="0.23403399999999999"/>
          <c:y val="0.24593200000000001"/>
          <c:w val="0.53193199999999996"/>
          <c:h val="0.56625199999999998"/>
        </c:manualLayout>
      </c:layout>
      <c:pieChart>
        <c:varyColors val="0"/>
        <c:ser>
          <c:idx val="0"/>
          <c:order val="0"/>
          <c:tx>
            <c:strRef>
              <c:f>Sheet1!$A$2</c:f>
              <c:strCache>
                <c:ptCount val="1"/>
                <c:pt idx="0">
                  <c:v>Percent</c:v>
                </c:pt>
              </c:strCache>
            </c:strRef>
          </c:tx>
          <c:spPr>
            <a:solidFill>
              <a:schemeClr val="accent1"/>
            </a:solidFill>
            <a:ln w="19050" cap="flat">
              <a:solidFill>
                <a:srgbClr val="FFFFFF"/>
              </a:solidFill>
              <a:prstDash val="solid"/>
              <a:round/>
            </a:ln>
            <a:effectLst/>
          </c:spPr>
          <c:dPt>
            <c:idx val="0"/>
            <c:bubble3D val="0"/>
            <c:extLst>
              <c:ext xmlns:c16="http://schemas.microsoft.com/office/drawing/2014/chart" uri="{C3380CC4-5D6E-409C-BE32-E72D297353CC}">
                <c16:uniqueId val="{00000000-EAC7-4531-9625-B4165C608B13}"/>
              </c:ext>
            </c:extLst>
          </c:dPt>
          <c:dPt>
            <c:idx val="1"/>
            <c:bubble3D val="0"/>
            <c:spPr>
              <a:solidFill>
                <a:schemeClr val="accent2"/>
              </a:solidFill>
              <a:ln w="19050" cap="flat">
                <a:solidFill>
                  <a:srgbClr val="FFFFFF"/>
                </a:solidFill>
                <a:prstDash val="solid"/>
                <a:round/>
              </a:ln>
              <a:effectLst/>
            </c:spPr>
            <c:extLst>
              <c:ext xmlns:c16="http://schemas.microsoft.com/office/drawing/2014/chart" uri="{C3380CC4-5D6E-409C-BE32-E72D297353CC}">
                <c16:uniqueId val="{00000002-EAC7-4531-9625-B4165C608B13}"/>
              </c:ext>
            </c:extLst>
          </c:dPt>
          <c:dPt>
            <c:idx val="2"/>
            <c:bubble3D val="0"/>
            <c:spPr>
              <a:solidFill>
                <a:schemeClr val="accent3"/>
              </a:solidFill>
              <a:ln w="19050" cap="flat">
                <a:solidFill>
                  <a:srgbClr val="FFFFFF"/>
                </a:solidFill>
                <a:prstDash val="solid"/>
                <a:round/>
              </a:ln>
              <a:effectLst/>
            </c:spPr>
            <c:extLst>
              <c:ext xmlns:c16="http://schemas.microsoft.com/office/drawing/2014/chart" uri="{C3380CC4-5D6E-409C-BE32-E72D297353CC}">
                <c16:uniqueId val="{00000004-EAC7-4531-9625-B4165C608B13}"/>
              </c:ext>
            </c:extLst>
          </c:dPt>
          <c:dPt>
            <c:idx val="3"/>
            <c:bubble3D val="0"/>
            <c:spPr>
              <a:solidFill>
                <a:schemeClr val="accent4"/>
              </a:solidFill>
              <a:ln w="19050" cap="flat">
                <a:solidFill>
                  <a:srgbClr val="FFFFFF"/>
                </a:solidFill>
                <a:prstDash val="solid"/>
                <a:round/>
              </a:ln>
              <a:effectLst/>
            </c:spPr>
            <c:extLst>
              <c:ext xmlns:c16="http://schemas.microsoft.com/office/drawing/2014/chart" uri="{C3380CC4-5D6E-409C-BE32-E72D297353CC}">
                <c16:uniqueId val="{00000006-EAC7-4531-9625-B4165C608B13}"/>
              </c:ext>
            </c:extLst>
          </c:dPt>
          <c:dPt>
            <c:idx val="4"/>
            <c:bubble3D val="0"/>
            <c:spPr>
              <a:solidFill>
                <a:schemeClr val="accent5"/>
              </a:solidFill>
              <a:ln w="19050" cap="flat">
                <a:solidFill>
                  <a:srgbClr val="FFFFFF"/>
                </a:solidFill>
                <a:prstDash val="solid"/>
                <a:round/>
              </a:ln>
              <a:effectLst/>
            </c:spPr>
            <c:extLst>
              <c:ext xmlns:c16="http://schemas.microsoft.com/office/drawing/2014/chart" uri="{C3380CC4-5D6E-409C-BE32-E72D297353CC}">
                <c16:uniqueId val="{00000008-EAC7-4531-9625-B4165C608B13}"/>
              </c:ext>
            </c:extLst>
          </c:dPt>
          <c:dLbls>
            <c:dLbl>
              <c:idx val="2"/>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AC7-4531-9625-B4165C608B13}"/>
                </c:ext>
              </c:extLst>
            </c:dLbl>
            <c:dLbl>
              <c:idx val="3"/>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AC7-4531-9625-B4165C608B13}"/>
                </c:ext>
              </c:extLst>
            </c:dLbl>
            <c:dLbl>
              <c:idx val="4"/>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AC7-4531-9625-B4165C608B13}"/>
                </c:ext>
              </c:extLst>
            </c:dLbl>
            <c:numFmt formatCode="0%" sourceLinked="0"/>
            <c:spPr>
              <a:noFill/>
              <a:ln>
                <a:noFill/>
              </a:ln>
              <a:effectLst/>
            </c:spPr>
            <c:dLblPos val="ctr"/>
            <c:showLegendKey val="0"/>
            <c:showVal val="0"/>
            <c:showCatName val="0"/>
            <c:showSerName val="0"/>
            <c:showPercent val="1"/>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extLst>
          </c:dLbls>
          <c:cat>
            <c:strRef>
              <c:f>Sheet1!$B$1:$F$1</c:f>
              <c:strCache>
                <c:ptCount val="5"/>
                <c:pt idx="0">
                  <c:v>Dai</c:v>
                </c:pt>
                <c:pt idx="1">
                  <c:v>Doctor</c:v>
                </c:pt>
                <c:pt idx="2">
                  <c:v>Nobody/</c:v>
                </c:pt>
                <c:pt idx="3">
                  <c:v>Nurse/AN</c:v>
                </c:pt>
                <c:pt idx="4">
                  <c:v>Relative</c:v>
                </c:pt>
              </c:strCache>
            </c:strRef>
          </c:cat>
          <c:val>
            <c:numRef>
              <c:f>Sheet1!$B$2:$F$2</c:f>
              <c:numCache>
                <c:formatCode>General</c:formatCode>
                <c:ptCount val="5"/>
                <c:pt idx="0">
                  <c:v>39.823008999999999</c:v>
                </c:pt>
                <c:pt idx="1">
                  <c:v>52.654867000000003</c:v>
                </c:pt>
                <c:pt idx="2">
                  <c:v>0.88495599999999996</c:v>
                </c:pt>
                <c:pt idx="3">
                  <c:v>3.9823010000000001</c:v>
                </c:pt>
                <c:pt idx="4">
                  <c:v>2.6548669999999999</c:v>
                </c:pt>
              </c:numCache>
            </c:numRef>
          </c:val>
          <c:extLst>
            <c:ext xmlns:c16="http://schemas.microsoft.com/office/drawing/2014/chart" uri="{C3380CC4-5D6E-409C-BE32-E72D297353CC}">
              <c16:uniqueId val="{00000009-EAC7-4531-9625-B4165C608B1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legend>
      <c:legendPos val="b"/>
      <c:layout>
        <c:manualLayout>
          <c:xMode val="edge"/>
          <c:yMode val="edge"/>
          <c:x val="0"/>
          <c:y val="0.85481200000000002"/>
          <c:w val="1"/>
          <c:h val="6.4349100000000006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a:t>Age  </a:t>
            </a:r>
          </a:p>
          <a:p>
            <a:pPr>
              <a:defRPr/>
            </a:pPr>
            <a:r>
              <a:rPr lang="en-IN"/>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Sheet7!$J$14</c:f>
              <c:strCache>
                <c:ptCount val="1"/>
                <c:pt idx="0">
                  <c:v>Home birth</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Sheet7!$I$15:$I$17</c:f>
              <c:strCache>
                <c:ptCount val="3"/>
                <c:pt idx="0">
                  <c:v>&lt;20 yrs</c:v>
                </c:pt>
                <c:pt idx="1">
                  <c:v>20-30 yrs</c:v>
                </c:pt>
                <c:pt idx="2">
                  <c:v>&gt;30 yrs</c:v>
                </c:pt>
              </c:strCache>
            </c:strRef>
          </c:cat>
          <c:val>
            <c:numRef>
              <c:f>Sheet7!$J$15:$J$17</c:f>
              <c:numCache>
                <c:formatCode>General</c:formatCode>
                <c:ptCount val="3"/>
                <c:pt idx="0">
                  <c:v>2</c:v>
                </c:pt>
                <c:pt idx="1">
                  <c:v>83</c:v>
                </c:pt>
                <c:pt idx="2">
                  <c:v>6</c:v>
                </c:pt>
              </c:numCache>
            </c:numRef>
          </c:val>
          <c:extLst>
            <c:ext xmlns:c16="http://schemas.microsoft.com/office/drawing/2014/chart" uri="{C3380CC4-5D6E-409C-BE32-E72D297353CC}">
              <c16:uniqueId val="{00000000-39A1-40C5-8203-F04A859F4252}"/>
            </c:ext>
          </c:extLst>
        </c:ser>
        <c:ser>
          <c:idx val="1"/>
          <c:order val="1"/>
          <c:tx>
            <c:strRef>
              <c:f>Sheet7!$K$14</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Sheet7!$I$15:$I$17</c:f>
              <c:strCache>
                <c:ptCount val="3"/>
                <c:pt idx="0">
                  <c:v>&lt;20 yrs</c:v>
                </c:pt>
                <c:pt idx="1">
                  <c:v>20-30 yrs</c:v>
                </c:pt>
                <c:pt idx="2">
                  <c:v>&gt;30 yrs</c:v>
                </c:pt>
              </c:strCache>
            </c:strRef>
          </c:cat>
          <c:val>
            <c:numRef>
              <c:f>Sheet7!$K$15:$K$17</c:f>
              <c:numCache>
                <c:formatCode>General</c:formatCode>
                <c:ptCount val="3"/>
                <c:pt idx="0">
                  <c:v>0</c:v>
                </c:pt>
                <c:pt idx="1">
                  <c:v>104</c:v>
                </c:pt>
                <c:pt idx="2">
                  <c:v>31</c:v>
                </c:pt>
              </c:numCache>
            </c:numRef>
          </c:val>
          <c:extLst>
            <c:ext xmlns:c16="http://schemas.microsoft.com/office/drawing/2014/chart" uri="{C3380CC4-5D6E-409C-BE32-E72D297353CC}">
              <c16:uniqueId val="{00000001-39A1-40C5-8203-F04A859F4252}"/>
            </c:ext>
          </c:extLst>
        </c:ser>
        <c:dLbls>
          <c:showLegendKey val="0"/>
          <c:showVal val="1"/>
          <c:showCatName val="0"/>
          <c:showSerName val="0"/>
          <c:showPercent val="0"/>
          <c:showBubbleSize val="0"/>
        </c:dLbls>
        <c:gapWidth val="150"/>
        <c:shape val="box"/>
        <c:axId val="423109024"/>
        <c:axId val="423112352"/>
        <c:axId val="0"/>
      </c:bar3DChart>
      <c:catAx>
        <c:axId val="423109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423112352"/>
        <c:crosses val="autoZero"/>
        <c:auto val="1"/>
        <c:lblAlgn val="ctr"/>
        <c:lblOffset val="100"/>
        <c:noMultiLvlLbl val="0"/>
      </c:catAx>
      <c:valAx>
        <c:axId val="42311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42310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dirty="0"/>
              <a:t>Education Status of Women</a:t>
            </a:r>
          </a:p>
          <a:p>
            <a:pPr>
              <a:defRPr/>
            </a:pPr>
            <a:r>
              <a:rPr lang="en-IN" dirty="0"/>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Sheet7!$D$26</c:f>
              <c:strCache>
                <c:ptCount val="1"/>
                <c:pt idx="0">
                  <c:v>Home Births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Sheet7!$C$27:$C$29</c:f>
              <c:strCache>
                <c:ptCount val="3"/>
                <c:pt idx="0">
                  <c:v>Illiterate</c:v>
                </c:pt>
                <c:pt idx="1">
                  <c:v>Upto High school</c:v>
                </c:pt>
                <c:pt idx="2">
                  <c:v>High school and Above</c:v>
                </c:pt>
              </c:strCache>
            </c:strRef>
          </c:cat>
          <c:val>
            <c:numRef>
              <c:f>Sheet7!$D$27:$D$29</c:f>
              <c:numCache>
                <c:formatCode>General</c:formatCode>
                <c:ptCount val="3"/>
                <c:pt idx="0">
                  <c:v>56</c:v>
                </c:pt>
                <c:pt idx="1">
                  <c:v>46</c:v>
                </c:pt>
                <c:pt idx="2">
                  <c:v>4</c:v>
                </c:pt>
              </c:numCache>
            </c:numRef>
          </c:val>
          <c:extLst>
            <c:ext xmlns:c16="http://schemas.microsoft.com/office/drawing/2014/chart" uri="{C3380CC4-5D6E-409C-BE32-E72D297353CC}">
              <c16:uniqueId val="{00000000-A9FC-4E9E-BE60-9CCE21BDF74D}"/>
            </c:ext>
          </c:extLst>
        </c:ser>
        <c:ser>
          <c:idx val="1"/>
          <c:order val="1"/>
          <c:tx>
            <c:strRef>
              <c:f>Sheet7!$E$26</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Sheet7!$C$27:$C$29</c:f>
              <c:strCache>
                <c:ptCount val="3"/>
                <c:pt idx="0">
                  <c:v>Illiterate</c:v>
                </c:pt>
                <c:pt idx="1">
                  <c:v>Upto High school</c:v>
                </c:pt>
                <c:pt idx="2">
                  <c:v>High school and Above</c:v>
                </c:pt>
              </c:strCache>
            </c:strRef>
          </c:cat>
          <c:val>
            <c:numRef>
              <c:f>Sheet7!$E$27:$E$29</c:f>
              <c:numCache>
                <c:formatCode>General</c:formatCode>
                <c:ptCount val="3"/>
                <c:pt idx="0">
                  <c:v>24</c:v>
                </c:pt>
                <c:pt idx="1">
                  <c:v>75</c:v>
                </c:pt>
                <c:pt idx="2">
                  <c:v>21</c:v>
                </c:pt>
              </c:numCache>
            </c:numRef>
          </c:val>
          <c:extLst>
            <c:ext xmlns:c16="http://schemas.microsoft.com/office/drawing/2014/chart" uri="{C3380CC4-5D6E-409C-BE32-E72D297353CC}">
              <c16:uniqueId val="{00000001-A9FC-4E9E-BE60-9CCE21BDF74D}"/>
            </c:ext>
          </c:extLst>
        </c:ser>
        <c:dLbls>
          <c:showLegendKey val="0"/>
          <c:showVal val="1"/>
          <c:showCatName val="0"/>
          <c:showSerName val="0"/>
          <c:showPercent val="0"/>
          <c:showBubbleSize val="0"/>
        </c:dLbls>
        <c:gapWidth val="150"/>
        <c:shape val="box"/>
        <c:axId val="323042528"/>
        <c:axId val="323042944"/>
        <c:axId val="0"/>
      </c:bar3DChart>
      <c:catAx>
        <c:axId val="323042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3042944"/>
        <c:crosses val="autoZero"/>
        <c:auto val="1"/>
        <c:lblAlgn val="ctr"/>
        <c:lblOffset val="100"/>
        <c:noMultiLvlLbl val="0"/>
      </c:catAx>
      <c:valAx>
        <c:axId val="323042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304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a:t>Parity of Women </a:t>
            </a:r>
          </a:p>
          <a:p>
            <a:pPr>
              <a:defRPr/>
            </a:pPr>
            <a:r>
              <a:rPr lang="en-IN"/>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Sheet7!$D$35</c:f>
              <c:strCache>
                <c:ptCount val="1"/>
                <c:pt idx="0">
                  <c:v>Home Births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Sheet7!$C$36:$C$39</c:f>
              <c:strCache>
                <c:ptCount val="4"/>
                <c:pt idx="0">
                  <c:v>1</c:v>
                </c:pt>
                <c:pt idx="1">
                  <c:v>2</c:v>
                </c:pt>
                <c:pt idx="2">
                  <c:v>3</c:v>
                </c:pt>
                <c:pt idx="3">
                  <c:v>&gt;3</c:v>
                </c:pt>
              </c:strCache>
            </c:strRef>
          </c:cat>
          <c:val>
            <c:numRef>
              <c:f>Sheet7!$D$36:$D$39</c:f>
              <c:numCache>
                <c:formatCode>General</c:formatCode>
                <c:ptCount val="4"/>
                <c:pt idx="0">
                  <c:v>21</c:v>
                </c:pt>
                <c:pt idx="1">
                  <c:v>26</c:v>
                </c:pt>
                <c:pt idx="2">
                  <c:v>26</c:v>
                </c:pt>
                <c:pt idx="3">
                  <c:v>25</c:v>
                </c:pt>
              </c:numCache>
            </c:numRef>
          </c:val>
          <c:extLst>
            <c:ext xmlns:c16="http://schemas.microsoft.com/office/drawing/2014/chart" uri="{C3380CC4-5D6E-409C-BE32-E72D297353CC}">
              <c16:uniqueId val="{00000000-6DE5-48F0-A86E-64457637EC43}"/>
            </c:ext>
          </c:extLst>
        </c:ser>
        <c:ser>
          <c:idx val="1"/>
          <c:order val="1"/>
          <c:tx>
            <c:strRef>
              <c:f>Sheet7!$E$35</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Sheet7!$C$36:$C$39</c:f>
              <c:strCache>
                <c:ptCount val="4"/>
                <c:pt idx="0">
                  <c:v>1</c:v>
                </c:pt>
                <c:pt idx="1">
                  <c:v>2</c:v>
                </c:pt>
                <c:pt idx="2">
                  <c:v>3</c:v>
                </c:pt>
                <c:pt idx="3">
                  <c:v>&gt;3</c:v>
                </c:pt>
              </c:strCache>
            </c:strRef>
          </c:cat>
          <c:val>
            <c:numRef>
              <c:f>Sheet7!$E$36:$E$39</c:f>
              <c:numCache>
                <c:formatCode>General</c:formatCode>
                <c:ptCount val="4"/>
                <c:pt idx="0">
                  <c:v>43</c:v>
                </c:pt>
                <c:pt idx="1">
                  <c:v>52</c:v>
                </c:pt>
                <c:pt idx="2">
                  <c:v>22</c:v>
                </c:pt>
                <c:pt idx="3">
                  <c:v>11</c:v>
                </c:pt>
              </c:numCache>
            </c:numRef>
          </c:val>
          <c:extLst>
            <c:ext xmlns:c16="http://schemas.microsoft.com/office/drawing/2014/chart" uri="{C3380CC4-5D6E-409C-BE32-E72D297353CC}">
              <c16:uniqueId val="{00000001-6DE5-48F0-A86E-64457637EC43}"/>
            </c:ext>
          </c:extLst>
        </c:ser>
        <c:dLbls>
          <c:showLegendKey val="0"/>
          <c:showVal val="1"/>
          <c:showCatName val="0"/>
          <c:showSerName val="0"/>
          <c:showPercent val="0"/>
          <c:showBubbleSize val="0"/>
        </c:dLbls>
        <c:gapWidth val="150"/>
        <c:shape val="box"/>
        <c:axId val="321869184"/>
        <c:axId val="321870016"/>
        <c:axId val="0"/>
      </c:bar3DChart>
      <c:catAx>
        <c:axId val="321869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1870016"/>
        <c:crosses val="autoZero"/>
        <c:auto val="1"/>
        <c:lblAlgn val="ctr"/>
        <c:lblOffset val="100"/>
        <c:noMultiLvlLbl val="0"/>
      </c:catAx>
      <c:valAx>
        <c:axId val="32187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186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IN" b="0" dirty="0"/>
              <a:t>Year</a:t>
            </a:r>
            <a:r>
              <a:rPr lang="en-IN" b="0" baseline="0" dirty="0"/>
              <a:t> </a:t>
            </a:r>
            <a:r>
              <a:rPr lang="en-IN" b="0" dirty="0"/>
              <a:t>of Delivery </a:t>
            </a:r>
          </a:p>
          <a:p>
            <a:pPr>
              <a:defRPr b="0"/>
            </a:pPr>
            <a:r>
              <a:rPr lang="en-IN" b="0" dirty="0"/>
              <a:t>N=226</a:t>
            </a:r>
          </a:p>
        </c:rich>
      </c:tx>
      <c:layout>
        <c:manualLayout>
          <c:xMode val="edge"/>
          <c:yMode val="edge"/>
          <c:x val="0.31221796606955149"/>
          <c:y val="3.020903702153167E-2"/>
        </c:manualLayout>
      </c:layout>
      <c:overlay val="0"/>
    </c:title>
    <c:autoTitleDeleted val="0"/>
    <c:plotArea>
      <c:layout>
        <c:manualLayout>
          <c:layoutTarget val="inner"/>
          <c:xMode val="edge"/>
          <c:yMode val="edge"/>
          <c:x val="6.8431699999999998E-2"/>
          <c:y val="0.23951500000000001"/>
          <c:w val="0.92656799999999995"/>
          <c:h val="0.59521400000000002"/>
        </c:manualLayout>
      </c:layout>
      <c:barChart>
        <c:barDir val="col"/>
        <c:grouping val="clustered"/>
        <c:varyColors val="0"/>
        <c:ser>
          <c:idx val="0"/>
          <c:order val="0"/>
          <c:tx>
            <c:strRef>
              <c:f>Sheet1!$A$2</c:f>
              <c:strCache>
                <c:ptCount val="1"/>
                <c:pt idx="0">
                  <c:v>At Home </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FY 2019</c:v>
                </c:pt>
                <c:pt idx="1">
                  <c:v>FY 2020</c:v>
                </c:pt>
                <c:pt idx="2">
                  <c:v>FY 2021</c:v>
                </c:pt>
              </c:strCache>
            </c:strRef>
          </c:cat>
          <c:val>
            <c:numRef>
              <c:f>Sheet1!$B$2:$D$2</c:f>
              <c:numCache>
                <c:formatCode>General</c:formatCode>
                <c:ptCount val="3"/>
                <c:pt idx="0">
                  <c:v>29</c:v>
                </c:pt>
                <c:pt idx="1">
                  <c:v>36</c:v>
                </c:pt>
                <c:pt idx="2">
                  <c:v>33</c:v>
                </c:pt>
              </c:numCache>
            </c:numRef>
          </c:val>
          <c:extLst>
            <c:ext xmlns:c16="http://schemas.microsoft.com/office/drawing/2014/chart" uri="{C3380CC4-5D6E-409C-BE32-E72D297353CC}">
              <c16:uniqueId val="{00000000-6399-4164-ADCE-DF45011F339C}"/>
            </c:ext>
          </c:extLst>
        </c:ser>
        <c:ser>
          <c:idx val="1"/>
          <c:order val="1"/>
          <c:tx>
            <c:strRef>
              <c:f>Sheet1!$A$3</c:f>
              <c:strCache>
                <c:ptCount val="1"/>
                <c:pt idx="0">
                  <c:v>At Hospital</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FY 2019</c:v>
                </c:pt>
                <c:pt idx="1">
                  <c:v>FY 2020</c:v>
                </c:pt>
                <c:pt idx="2">
                  <c:v>FY 2021</c:v>
                </c:pt>
              </c:strCache>
            </c:strRef>
          </c:cat>
          <c:val>
            <c:numRef>
              <c:f>Sheet1!$B$3:$D$3</c:f>
              <c:numCache>
                <c:formatCode>General</c:formatCode>
                <c:ptCount val="3"/>
                <c:pt idx="0">
                  <c:v>42</c:v>
                </c:pt>
                <c:pt idx="1">
                  <c:v>44</c:v>
                </c:pt>
                <c:pt idx="2">
                  <c:v>42</c:v>
                </c:pt>
              </c:numCache>
            </c:numRef>
          </c:val>
          <c:extLst>
            <c:ext xmlns:c16="http://schemas.microsoft.com/office/drawing/2014/chart" uri="{C3380CC4-5D6E-409C-BE32-E72D297353CC}">
              <c16:uniqueId val="{00000001-6399-4164-ADCE-DF45011F339C}"/>
            </c:ext>
          </c:extLst>
        </c:ser>
        <c:dLbls>
          <c:showLegendKey val="0"/>
          <c:showVal val="0"/>
          <c:showCatName val="0"/>
          <c:showSerName val="0"/>
          <c:showPercent val="0"/>
          <c:showBubbleSize val="0"/>
        </c:dLbls>
        <c:gapWidth val="219"/>
        <c:overlap val="-27"/>
        <c:axId val="205053440"/>
        <c:axId val="205217792"/>
      </c:barChart>
      <c:catAx>
        <c:axId val="205053440"/>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5217792"/>
        <c:crosses val="autoZero"/>
        <c:auto val="1"/>
        <c:lblAlgn val="ctr"/>
        <c:lblOffset val="100"/>
        <c:noMultiLvlLbl val="1"/>
      </c:catAx>
      <c:valAx>
        <c:axId val="20521779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205053440"/>
        <c:crosses val="autoZero"/>
        <c:crossBetween val="between"/>
        <c:majorUnit val="11"/>
        <c:minorUnit val="5.5"/>
      </c:valAx>
      <c:spPr>
        <a:noFill/>
        <a:ln w="12700" cap="flat">
          <a:noFill/>
          <a:miter lim="400000"/>
        </a:ln>
        <a:effectLst/>
      </c:spPr>
    </c:plotArea>
    <c:legend>
      <c:legendPos val="b"/>
      <c:layout>
        <c:manualLayout>
          <c:xMode val="edge"/>
          <c:yMode val="edge"/>
          <c:x val="0.285912"/>
          <c:y val="0.93571300000000002"/>
          <c:w val="0.45140200000000003"/>
          <c:h val="6.4286899999999994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 Number of ANC Visits </a:t>
            </a:r>
          </a:p>
          <a:p>
            <a:pPr>
              <a:defRPr/>
            </a:pPr>
            <a:r>
              <a:rPr lang="en-IN" dirty="0"/>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bar"/>
        <c:grouping val="clustered"/>
        <c:varyColors val="0"/>
        <c:ser>
          <c:idx val="0"/>
          <c:order val="0"/>
          <c:tx>
            <c:strRef>
              <c:f>Sheet2!$AF$6</c:f>
              <c:strCache>
                <c:ptCount val="1"/>
                <c:pt idx="0">
                  <c:v>At Home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Sheet2!$AE$7:$AE$11</c:f>
              <c:strCache>
                <c:ptCount val="5"/>
                <c:pt idx="0">
                  <c:v>0</c:v>
                </c:pt>
                <c:pt idx="1">
                  <c:v>1</c:v>
                </c:pt>
                <c:pt idx="2">
                  <c:v>2</c:v>
                </c:pt>
                <c:pt idx="3">
                  <c:v>3</c:v>
                </c:pt>
                <c:pt idx="4">
                  <c:v>&gt;=4</c:v>
                </c:pt>
              </c:strCache>
            </c:strRef>
          </c:cat>
          <c:val>
            <c:numRef>
              <c:f>Sheet2!$AF$7:$AF$11</c:f>
              <c:numCache>
                <c:formatCode>General</c:formatCode>
                <c:ptCount val="5"/>
                <c:pt idx="0">
                  <c:v>1</c:v>
                </c:pt>
                <c:pt idx="1">
                  <c:v>0</c:v>
                </c:pt>
                <c:pt idx="2">
                  <c:v>2</c:v>
                </c:pt>
                <c:pt idx="3">
                  <c:v>26</c:v>
                </c:pt>
                <c:pt idx="4">
                  <c:v>69</c:v>
                </c:pt>
              </c:numCache>
            </c:numRef>
          </c:val>
          <c:extLst>
            <c:ext xmlns:c16="http://schemas.microsoft.com/office/drawing/2014/chart" uri="{C3380CC4-5D6E-409C-BE32-E72D297353CC}">
              <c16:uniqueId val="{00000000-5128-4780-A99A-713B61BBB597}"/>
            </c:ext>
          </c:extLst>
        </c:ser>
        <c:ser>
          <c:idx val="1"/>
          <c:order val="1"/>
          <c:tx>
            <c:strRef>
              <c:f>Sheet2!$AG$6</c:f>
              <c:strCache>
                <c:ptCount val="1"/>
                <c:pt idx="0">
                  <c:v>At Hospital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Sheet2!$AE$7:$AE$11</c:f>
              <c:strCache>
                <c:ptCount val="5"/>
                <c:pt idx="0">
                  <c:v>0</c:v>
                </c:pt>
                <c:pt idx="1">
                  <c:v>1</c:v>
                </c:pt>
                <c:pt idx="2">
                  <c:v>2</c:v>
                </c:pt>
                <c:pt idx="3">
                  <c:v>3</c:v>
                </c:pt>
                <c:pt idx="4">
                  <c:v>&gt;=4</c:v>
                </c:pt>
              </c:strCache>
            </c:strRef>
          </c:cat>
          <c:val>
            <c:numRef>
              <c:f>Sheet2!$AG$7:$AG$11</c:f>
              <c:numCache>
                <c:formatCode>General</c:formatCode>
                <c:ptCount val="5"/>
                <c:pt idx="0">
                  <c:v>2</c:v>
                </c:pt>
                <c:pt idx="1">
                  <c:v>1</c:v>
                </c:pt>
                <c:pt idx="2">
                  <c:v>4</c:v>
                </c:pt>
                <c:pt idx="3">
                  <c:v>17</c:v>
                </c:pt>
                <c:pt idx="4">
                  <c:v>104</c:v>
                </c:pt>
              </c:numCache>
            </c:numRef>
          </c:val>
          <c:extLst>
            <c:ext xmlns:c16="http://schemas.microsoft.com/office/drawing/2014/chart" uri="{C3380CC4-5D6E-409C-BE32-E72D297353CC}">
              <c16:uniqueId val="{00000001-5128-4780-A99A-713B61BBB597}"/>
            </c:ext>
          </c:extLst>
        </c:ser>
        <c:dLbls>
          <c:dLblPos val="outEnd"/>
          <c:showLegendKey val="0"/>
          <c:showVal val="1"/>
          <c:showCatName val="0"/>
          <c:showSerName val="0"/>
          <c:showPercent val="0"/>
          <c:showBubbleSize val="0"/>
        </c:dLbls>
        <c:gapWidth val="182"/>
        <c:axId val="1612629680"/>
        <c:axId val="1612645072"/>
      </c:barChart>
      <c:catAx>
        <c:axId val="16126296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IN"/>
                  <a:t>Number of ANC Visits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2645072"/>
        <c:crosses val="autoZero"/>
        <c:auto val="1"/>
        <c:lblAlgn val="ctr"/>
        <c:lblOffset val="100"/>
        <c:noMultiLvlLbl val="0"/>
      </c:catAx>
      <c:valAx>
        <c:axId val="1612645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262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Deprived Households </a:t>
            </a:r>
          </a:p>
          <a:p>
            <a:pPr>
              <a:defRPr/>
            </a:pPr>
            <a:r>
              <a:rPr lang="en-IN" dirty="0"/>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Sheet7!$D$45</c:f>
              <c:strCache>
                <c:ptCount val="1"/>
                <c:pt idx="0">
                  <c:v>Home Births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Sheet7!$C$46:$C$47</c:f>
              <c:strCache>
                <c:ptCount val="2"/>
                <c:pt idx="0">
                  <c:v>Yes</c:v>
                </c:pt>
                <c:pt idx="1">
                  <c:v>No</c:v>
                </c:pt>
              </c:strCache>
            </c:strRef>
          </c:cat>
          <c:val>
            <c:numRef>
              <c:f>Sheet7!$D$46:$D$47</c:f>
              <c:numCache>
                <c:formatCode>General</c:formatCode>
                <c:ptCount val="2"/>
                <c:pt idx="0">
                  <c:v>94</c:v>
                </c:pt>
                <c:pt idx="1">
                  <c:v>24</c:v>
                </c:pt>
              </c:numCache>
            </c:numRef>
          </c:val>
          <c:extLst>
            <c:ext xmlns:c16="http://schemas.microsoft.com/office/drawing/2014/chart" uri="{C3380CC4-5D6E-409C-BE32-E72D297353CC}">
              <c16:uniqueId val="{00000000-3F7B-43C7-A586-3E281CA5780B}"/>
            </c:ext>
          </c:extLst>
        </c:ser>
        <c:ser>
          <c:idx val="1"/>
          <c:order val="1"/>
          <c:tx>
            <c:strRef>
              <c:f>Sheet7!$E$45</c:f>
              <c:strCache>
                <c:ptCount val="1"/>
                <c:pt idx="0">
                  <c:v>Institutional Delivery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Sheet7!$C$46:$C$47</c:f>
              <c:strCache>
                <c:ptCount val="2"/>
                <c:pt idx="0">
                  <c:v>Yes</c:v>
                </c:pt>
                <c:pt idx="1">
                  <c:v>No</c:v>
                </c:pt>
              </c:strCache>
            </c:strRef>
          </c:cat>
          <c:val>
            <c:numRef>
              <c:f>Sheet7!$E$46:$E$47</c:f>
              <c:numCache>
                <c:formatCode>General</c:formatCode>
                <c:ptCount val="2"/>
                <c:pt idx="0">
                  <c:v>74</c:v>
                </c:pt>
                <c:pt idx="1">
                  <c:v>34</c:v>
                </c:pt>
              </c:numCache>
            </c:numRef>
          </c:val>
          <c:extLst>
            <c:ext xmlns:c16="http://schemas.microsoft.com/office/drawing/2014/chart" uri="{C3380CC4-5D6E-409C-BE32-E72D297353CC}">
              <c16:uniqueId val="{00000001-3F7B-43C7-A586-3E281CA5780B}"/>
            </c:ext>
          </c:extLst>
        </c:ser>
        <c:dLbls>
          <c:dLblPos val="outEnd"/>
          <c:showLegendKey val="0"/>
          <c:showVal val="1"/>
          <c:showCatName val="0"/>
          <c:showSerName val="0"/>
          <c:showPercent val="0"/>
          <c:showBubbleSize val="0"/>
        </c:dLbls>
        <c:gapWidth val="219"/>
        <c:overlap val="-27"/>
        <c:axId val="2122707408"/>
        <c:axId val="2122707824"/>
      </c:barChart>
      <c:catAx>
        <c:axId val="212270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22707824"/>
        <c:crosses val="autoZero"/>
        <c:auto val="1"/>
        <c:lblAlgn val="ctr"/>
        <c:lblOffset val="100"/>
        <c:noMultiLvlLbl val="0"/>
      </c:catAx>
      <c:valAx>
        <c:axId val="212270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2270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US"/>
              <a:t>High Risk Pregnancy Indicators 
 N=226 </a:t>
            </a:r>
          </a:p>
        </c:rich>
      </c:tx>
      <c:layout>
        <c:manualLayout>
          <c:xMode val="edge"/>
          <c:yMode val="edge"/>
          <c:x val="0.34495999100458374"/>
          <c:y val="0"/>
          <c:w val="0.59170199999999995"/>
          <c:h val="0.17005899999999999"/>
        </c:manualLayout>
      </c:layout>
      <c:overlay val="1"/>
      <c:spPr>
        <a:noFill/>
        <a:effectLst/>
      </c:spPr>
    </c:title>
    <c:autoTitleDeleted val="0"/>
    <c:plotArea>
      <c:layout>
        <c:manualLayout>
          <c:layoutTarget val="inner"/>
          <c:xMode val="edge"/>
          <c:yMode val="edge"/>
          <c:x val="5.91777E-2"/>
          <c:y val="0.17005899999999999"/>
          <c:w val="0.91928200000000004"/>
          <c:h val="0.57450000000000001"/>
        </c:manualLayout>
      </c:layout>
      <c:barChart>
        <c:barDir val="col"/>
        <c:grouping val="clustered"/>
        <c:varyColors val="0"/>
        <c:ser>
          <c:idx val="0"/>
          <c:order val="0"/>
          <c:tx>
            <c:strRef>
              <c:f>Sheet1!$A$2</c:f>
              <c:strCache>
                <c:ptCount val="1"/>
                <c:pt idx="0">
                  <c:v>At Home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High BP</c:v>
                </c:pt>
                <c:pt idx="1">
                  <c:v>Diabetes</c:v>
                </c:pt>
                <c:pt idx="2">
                  <c:v>History of Miscarriages </c:v>
                </c:pt>
                <c:pt idx="3">
                  <c:v>History of pregnancy loss</c:v>
                </c:pt>
                <c:pt idx="4">
                  <c:v>Any Child with Birth defect</c:v>
                </c:pt>
                <c:pt idx="5">
                  <c:v>Multiple Births </c:v>
                </c:pt>
                <c:pt idx="6">
                  <c:v>Obesity</c:v>
                </c:pt>
                <c:pt idx="7">
                  <c:v>Age of Mother &lt;18 yrs. </c:v>
                </c:pt>
                <c:pt idx="8">
                  <c:v>Age of Mother 35yrs </c:v>
                </c:pt>
                <c:pt idx="9">
                  <c:v>Preeclampsia</c:v>
                </c:pt>
                <c:pt idx="10">
                  <c:v>Preterm Labor</c:v>
                </c:pt>
                <c:pt idx="11">
                  <c:v>Anaemia </c:v>
                </c:pt>
                <c:pt idx="12">
                  <c:v>Breech position </c:v>
                </c:pt>
              </c:strCache>
            </c:strRef>
          </c:cat>
          <c:val>
            <c:numRef>
              <c:f>Sheet1!$B$2:$N$2</c:f>
              <c:numCache>
                <c:formatCode>General</c:formatCode>
                <c:ptCount val="13"/>
                <c:pt idx="0">
                  <c:v>10</c:v>
                </c:pt>
                <c:pt idx="1">
                  <c:v>2</c:v>
                </c:pt>
                <c:pt idx="2">
                  <c:v>36</c:v>
                </c:pt>
                <c:pt idx="3">
                  <c:v>14</c:v>
                </c:pt>
                <c:pt idx="4">
                  <c:v>1</c:v>
                </c:pt>
                <c:pt idx="5">
                  <c:v>0</c:v>
                </c:pt>
                <c:pt idx="6">
                  <c:v>1</c:v>
                </c:pt>
                <c:pt idx="7">
                  <c:v>53</c:v>
                </c:pt>
                <c:pt idx="8">
                  <c:v>2</c:v>
                </c:pt>
                <c:pt idx="9">
                  <c:v>0</c:v>
                </c:pt>
                <c:pt idx="10">
                  <c:v>5</c:v>
                </c:pt>
                <c:pt idx="11">
                  <c:v>49</c:v>
                </c:pt>
                <c:pt idx="12">
                  <c:v>2</c:v>
                </c:pt>
              </c:numCache>
            </c:numRef>
          </c:val>
          <c:extLst>
            <c:ext xmlns:c16="http://schemas.microsoft.com/office/drawing/2014/chart" uri="{C3380CC4-5D6E-409C-BE32-E72D297353CC}">
              <c16:uniqueId val="{00000000-40EE-43D7-8E24-250CCDC824EC}"/>
            </c:ext>
          </c:extLst>
        </c:ser>
        <c:ser>
          <c:idx val="1"/>
          <c:order val="1"/>
          <c:tx>
            <c:strRef>
              <c:f>Sheet1!$A$3</c:f>
              <c:strCache>
                <c:ptCount val="1"/>
                <c:pt idx="0">
                  <c:v>At Hospital </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High BP</c:v>
                </c:pt>
                <c:pt idx="1">
                  <c:v>Diabetes</c:v>
                </c:pt>
                <c:pt idx="2">
                  <c:v>History of Miscarriages </c:v>
                </c:pt>
                <c:pt idx="3">
                  <c:v>History of pregnancy loss</c:v>
                </c:pt>
                <c:pt idx="4">
                  <c:v>Any Child with Birth defect</c:v>
                </c:pt>
                <c:pt idx="5">
                  <c:v>Multiple Births </c:v>
                </c:pt>
                <c:pt idx="6">
                  <c:v>Obesity</c:v>
                </c:pt>
                <c:pt idx="7">
                  <c:v>Age of Mother &lt;18 yrs. </c:v>
                </c:pt>
                <c:pt idx="8">
                  <c:v>Age of Mother 35yrs </c:v>
                </c:pt>
                <c:pt idx="9">
                  <c:v>Preeclampsia</c:v>
                </c:pt>
                <c:pt idx="10">
                  <c:v>Preterm Labor</c:v>
                </c:pt>
                <c:pt idx="11">
                  <c:v>Anaemia </c:v>
                </c:pt>
                <c:pt idx="12">
                  <c:v>Breech position </c:v>
                </c:pt>
              </c:strCache>
            </c:strRef>
          </c:cat>
          <c:val>
            <c:numRef>
              <c:f>Sheet1!$B$3:$N$3</c:f>
              <c:numCache>
                <c:formatCode>General</c:formatCode>
                <c:ptCount val="13"/>
                <c:pt idx="0">
                  <c:v>22</c:v>
                </c:pt>
                <c:pt idx="1">
                  <c:v>5</c:v>
                </c:pt>
                <c:pt idx="2">
                  <c:v>48</c:v>
                </c:pt>
                <c:pt idx="3">
                  <c:v>26</c:v>
                </c:pt>
                <c:pt idx="4">
                  <c:v>4</c:v>
                </c:pt>
                <c:pt idx="5">
                  <c:v>1</c:v>
                </c:pt>
                <c:pt idx="6">
                  <c:v>2</c:v>
                </c:pt>
                <c:pt idx="7">
                  <c:v>67</c:v>
                </c:pt>
                <c:pt idx="8">
                  <c:v>0</c:v>
                </c:pt>
                <c:pt idx="9">
                  <c:v>2</c:v>
                </c:pt>
                <c:pt idx="10">
                  <c:v>8</c:v>
                </c:pt>
                <c:pt idx="11">
                  <c:v>58</c:v>
                </c:pt>
                <c:pt idx="12">
                  <c:v>6</c:v>
                </c:pt>
              </c:numCache>
            </c:numRef>
          </c:val>
          <c:extLst>
            <c:ext xmlns:c16="http://schemas.microsoft.com/office/drawing/2014/chart" uri="{C3380CC4-5D6E-409C-BE32-E72D297353CC}">
              <c16:uniqueId val="{00000001-40EE-43D7-8E24-250CCDC824EC}"/>
            </c:ext>
          </c:extLst>
        </c:ser>
        <c:dLbls>
          <c:showLegendKey val="0"/>
          <c:showVal val="0"/>
          <c:showCatName val="0"/>
          <c:showSerName val="0"/>
          <c:showPercent val="0"/>
          <c:showBubbleSize val="0"/>
        </c:dLbls>
        <c:gapWidth val="219"/>
        <c:overlap val="-27"/>
        <c:axId val="173549568"/>
        <c:axId val="204669504"/>
      </c:barChart>
      <c:catAx>
        <c:axId val="17354956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4669504"/>
        <c:crosses val="autoZero"/>
        <c:auto val="1"/>
        <c:lblAlgn val="ctr"/>
        <c:lblOffset val="100"/>
        <c:noMultiLvlLbl val="1"/>
      </c:catAx>
      <c:valAx>
        <c:axId val="204669504"/>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173549568"/>
        <c:crosses val="autoZero"/>
        <c:crossBetween val="between"/>
        <c:majorUnit val="17.5"/>
        <c:minorUnit val="8.75"/>
      </c:valAx>
      <c:spPr>
        <a:noFill/>
        <a:ln w="12700" cap="flat">
          <a:noFill/>
          <a:miter lim="400000"/>
        </a:ln>
        <a:effectLst/>
      </c:spPr>
    </c:plotArea>
    <c:legend>
      <c:legendPos val="b"/>
      <c:layout>
        <c:manualLayout>
          <c:xMode val="edge"/>
          <c:yMode val="edge"/>
          <c:x val="0.37892399999999998"/>
          <c:y val="0.93891199999999997"/>
          <c:w val="0.22275600000000001"/>
          <c:h val="6.1088299999999998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sz="1200" b="0">
          <a:solidFill>
            <a:schemeClr val="dk1"/>
          </a:solidFill>
          <a:latin typeface="+mn-lt"/>
          <a:ea typeface="+mn-ea"/>
          <a:cs typeface="+mn-cs"/>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DE27A-BDDD-4AD5-8B56-AC52C0B0CECF}"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29916F58-F6A1-4BBD-B396-08599BC07DD5}">
      <dgm:prSet/>
      <dgm:spPr/>
      <dgm:t>
        <a:bodyPr/>
        <a:lstStyle/>
        <a:p>
          <a:r>
            <a:rPr lang="en-IN" b="0" i="0" baseline="0">
              <a:latin typeface="Times New Roman" panose="02020603050405020304" pitchFamily="18" charset="0"/>
              <a:cs typeface="Times New Roman" panose="02020603050405020304" pitchFamily="18" charset="0"/>
            </a:rPr>
            <a:t>Home delivery without skilled care at birth has a significant impact on maternal deaths.</a:t>
          </a:r>
          <a:endParaRPr lang="en-IN">
            <a:latin typeface="Times New Roman" panose="02020603050405020304" pitchFamily="18" charset="0"/>
            <a:cs typeface="Times New Roman" panose="02020603050405020304" pitchFamily="18" charset="0"/>
          </a:endParaRPr>
        </a:p>
      </dgm:t>
    </dgm:pt>
    <dgm:pt modelId="{237BC1B6-24B8-4B8F-A8C7-ECC547CDEA2E}" type="parTrans" cxnId="{B96FFE0C-B28C-4120-BFFE-2AAF03CA8E24}">
      <dgm:prSet/>
      <dgm:spPr/>
      <dgm:t>
        <a:bodyPr/>
        <a:lstStyle/>
        <a:p>
          <a:endParaRPr lang="en-IN">
            <a:latin typeface="Times New Roman" panose="02020603050405020304" pitchFamily="18" charset="0"/>
            <a:cs typeface="Times New Roman" panose="02020603050405020304" pitchFamily="18" charset="0"/>
          </a:endParaRPr>
        </a:p>
      </dgm:t>
    </dgm:pt>
    <dgm:pt modelId="{15225131-0B6E-47A6-824E-06FCA9747A80}" type="sibTrans" cxnId="{B96FFE0C-B28C-4120-BFFE-2AAF03CA8E24}">
      <dgm:prSet/>
      <dgm:spPr/>
      <dgm:t>
        <a:bodyPr/>
        <a:lstStyle/>
        <a:p>
          <a:endParaRPr lang="en-IN">
            <a:latin typeface="Times New Roman" panose="02020603050405020304" pitchFamily="18" charset="0"/>
            <a:cs typeface="Times New Roman" panose="02020603050405020304" pitchFamily="18" charset="0"/>
          </a:endParaRPr>
        </a:p>
      </dgm:t>
    </dgm:pt>
    <dgm:pt modelId="{2592C480-F73C-4E23-84B2-7122196B39C8}">
      <dgm:prSet/>
      <dgm:spPr/>
      <dgm:t>
        <a:bodyPr/>
        <a:lstStyle/>
        <a:p>
          <a:r>
            <a:rPr lang="en-IN" b="0" i="0" baseline="0">
              <a:latin typeface="Times New Roman" panose="02020603050405020304" pitchFamily="18" charset="0"/>
              <a:cs typeface="Times New Roman" panose="02020603050405020304" pitchFamily="18" charset="0"/>
            </a:rPr>
            <a:t>Almost 295,000 mothers died from various pregnancy and childbirth-related problems in 2017, amounting to 810 maternal deaths every day.</a:t>
          </a:r>
          <a:endParaRPr lang="en-IN">
            <a:latin typeface="Times New Roman" panose="02020603050405020304" pitchFamily="18" charset="0"/>
            <a:cs typeface="Times New Roman" panose="02020603050405020304" pitchFamily="18" charset="0"/>
          </a:endParaRPr>
        </a:p>
      </dgm:t>
    </dgm:pt>
    <dgm:pt modelId="{F854DEFB-DD7F-4E7A-B3DE-0CEBD02AFE0B}" type="parTrans" cxnId="{0DA0220C-1608-442F-8171-899B78052165}">
      <dgm:prSet/>
      <dgm:spPr/>
      <dgm:t>
        <a:bodyPr/>
        <a:lstStyle/>
        <a:p>
          <a:endParaRPr lang="en-IN">
            <a:latin typeface="Times New Roman" panose="02020603050405020304" pitchFamily="18" charset="0"/>
            <a:cs typeface="Times New Roman" panose="02020603050405020304" pitchFamily="18" charset="0"/>
          </a:endParaRPr>
        </a:p>
      </dgm:t>
    </dgm:pt>
    <dgm:pt modelId="{FFB09FB8-DA6F-4E4C-8C8A-EEDEE7D6995B}" type="sibTrans" cxnId="{0DA0220C-1608-442F-8171-899B78052165}">
      <dgm:prSet/>
      <dgm:spPr/>
      <dgm:t>
        <a:bodyPr/>
        <a:lstStyle/>
        <a:p>
          <a:endParaRPr lang="en-IN">
            <a:latin typeface="Times New Roman" panose="02020603050405020304" pitchFamily="18" charset="0"/>
            <a:cs typeface="Times New Roman" panose="02020603050405020304" pitchFamily="18" charset="0"/>
          </a:endParaRPr>
        </a:p>
      </dgm:t>
    </dgm:pt>
    <dgm:pt modelId="{D3BF3F04-A18E-4EEF-838A-D7189372E2D1}">
      <dgm:prSet/>
      <dgm:spPr/>
      <dgm:t>
        <a:bodyPr/>
        <a:lstStyle/>
        <a:p>
          <a:r>
            <a:rPr lang="en-IN" b="0" i="0" baseline="0">
              <a:latin typeface="Times New Roman" panose="02020603050405020304" pitchFamily="18" charset="0"/>
              <a:cs typeface="Times New Roman" panose="02020603050405020304" pitchFamily="18" charset="0"/>
            </a:rPr>
            <a:t>Increasing institutional births is a key global strategy to reduce maternal and new-born mortality.</a:t>
          </a:r>
          <a:endParaRPr lang="en-IN">
            <a:latin typeface="Times New Roman" panose="02020603050405020304" pitchFamily="18" charset="0"/>
            <a:cs typeface="Times New Roman" panose="02020603050405020304" pitchFamily="18" charset="0"/>
          </a:endParaRPr>
        </a:p>
      </dgm:t>
    </dgm:pt>
    <dgm:pt modelId="{801D0070-E699-4EC7-A206-D39F97B1C720}" type="parTrans" cxnId="{43B23E12-1798-4E56-B06F-868E8E2EC9FD}">
      <dgm:prSet/>
      <dgm:spPr/>
      <dgm:t>
        <a:bodyPr/>
        <a:lstStyle/>
        <a:p>
          <a:endParaRPr lang="en-IN">
            <a:latin typeface="Times New Roman" panose="02020603050405020304" pitchFamily="18" charset="0"/>
            <a:cs typeface="Times New Roman" panose="02020603050405020304" pitchFamily="18" charset="0"/>
          </a:endParaRPr>
        </a:p>
      </dgm:t>
    </dgm:pt>
    <dgm:pt modelId="{E6DC38A8-F17F-4CF5-9A2C-1E3FEDE8D93D}" type="sibTrans" cxnId="{43B23E12-1798-4E56-B06F-868E8E2EC9FD}">
      <dgm:prSet/>
      <dgm:spPr/>
      <dgm:t>
        <a:bodyPr/>
        <a:lstStyle/>
        <a:p>
          <a:endParaRPr lang="en-IN">
            <a:latin typeface="Times New Roman" panose="02020603050405020304" pitchFamily="18" charset="0"/>
            <a:cs typeface="Times New Roman" panose="02020603050405020304" pitchFamily="18" charset="0"/>
          </a:endParaRPr>
        </a:p>
      </dgm:t>
    </dgm:pt>
    <dgm:pt modelId="{D75BC22D-FBE4-44E3-A201-FC74D16E0B07}">
      <dgm:prSet/>
      <dgm:spPr/>
      <dgm:t>
        <a:bodyPr/>
        <a:lstStyle/>
        <a:p>
          <a:r>
            <a:rPr lang="en-IN" b="0" i="0" baseline="0" dirty="0">
              <a:latin typeface="Times New Roman" panose="02020603050405020304" pitchFamily="18" charset="0"/>
              <a:cs typeface="Times New Roman" panose="02020603050405020304" pitchFamily="18" charset="0"/>
            </a:rPr>
            <a:t>The WHO (2010) statistics shows that only half of expectant mothers in India complete four antenatal care (ANC) visits</a:t>
          </a:r>
          <a:endParaRPr lang="en-IN" dirty="0">
            <a:latin typeface="Times New Roman" panose="02020603050405020304" pitchFamily="18" charset="0"/>
            <a:cs typeface="Times New Roman" panose="02020603050405020304" pitchFamily="18" charset="0"/>
          </a:endParaRPr>
        </a:p>
      </dgm:t>
    </dgm:pt>
    <dgm:pt modelId="{9C2516D3-7A8B-4655-BF8C-5A8EFC37166D}" type="parTrans" cxnId="{83BB89C5-7884-41D0-967C-F289A682B0A9}">
      <dgm:prSet/>
      <dgm:spPr/>
      <dgm:t>
        <a:bodyPr/>
        <a:lstStyle/>
        <a:p>
          <a:endParaRPr lang="en-IN">
            <a:latin typeface="Times New Roman" panose="02020603050405020304" pitchFamily="18" charset="0"/>
            <a:cs typeface="Times New Roman" panose="02020603050405020304" pitchFamily="18" charset="0"/>
          </a:endParaRPr>
        </a:p>
      </dgm:t>
    </dgm:pt>
    <dgm:pt modelId="{8B8BBA62-6550-4BC8-8C00-949E5CD87A27}" type="sibTrans" cxnId="{83BB89C5-7884-41D0-967C-F289A682B0A9}">
      <dgm:prSet/>
      <dgm:spPr/>
      <dgm:t>
        <a:bodyPr/>
        <a:lstStyle/>
        <a:p>
          <a:endParaRPr lang="en-IN">
            <a:latin typeface="Times New Roman" panose="02020603050405020304" pitchFamily="18" charset="0"/>
            <a:cs typeface="Times New Roman" panose="02020603050405020304" pitchFamily="18" charset="0"/>
          </a:endParaRPr>
        </a:p>
      </dgm:t>
    </dgm:pt>
    <dgm:pt modelId="{C1058472-461A-4ACE-A8C5-E159AF4DC09D}" type="pres">
      <dgm:prSet presAssocID="{B58DE27A-BDDD-4AD5-8B56-AC52C0B0CECF}" presName="linear" presStyleCnt="0">
        <dgm:presLayoutVars>
          <dgm:animLvl val="lvl"/>
          <dgm:resizeHandles val="exact"/>
        </dgm:presLayoutVars>
      </dgm:prSet>
      <dgm:spPr/>
    </dgm:pt>
    <dgm:pt modelId="{525C8FBB-C9FA-491E-BCE7-624A151D7607}" type="pres">
      <dgm:prSet presAssocID="{29916F58-F6A1-4BBD-B396-08599BC07DD5}" presName="parentText" presStyleLbl="node1" presStyleIdx="0" presStyleCnt="4">
        <dgm:presLayoutVars>
          <dgm:chMax val="0"/>
          <dgm:bulletEnabled val="1"/>
        </dgm:presLayoutVars>
      </dgm:prSet>
      <dgm:spPr/>
    </dgm:pt>
    <dgm:pt modelId="{F3FCE4ED-8E22-4ABE-A8C9-6A112089462E}" type="pres">
      <dgm:prSet presAssocID="{15225131-0B6E-47A6-824E-06FCA9747A80}" presName="spacer" presStyleCnt="0"/>
      <dgm:spPr/>
    </dgm:pt>
    <dgm:pt modelId="{81DB9291-50AD-4108-8795-60888E8665A4}" type="pres">
      <dgm:prSet presAssocID="{2592C480-F73C-4E23-84B2-7122196B39C8}" presName="parentText" presStyleLbl="node1" presStyleIdx="1" presStyleCnt="4">
        <dgm:presLayoutVars>
          <dgm:chMax val="0"/>
          <dgm:bulletEnabled val="1"/>
        </dgm:presLayoutVars>
      </dgm:prSet>
      <dgm:spPr/>
    </dgm:pt>
    <dgm:pt modelId="{4D2348E3-E754-4A6C-BC09-9C881780BF95}" type="pres">
      <dgm:prSet presAssocID="{FFB09FB8-DA6F-4E4C-8C8A-EEDEE7D6995B}" presName="spacer" presStyleCnt="0"/>
      <dgm:spPr/>
    </dgm:pt>
    <dgm:pt modelId="{7A111EC4-D14E-4F1C-8482-ADFADCF3157A}" type="pres">
      <dgm:prSet presAssocID="{D3BF3F04-A18E-4EEF-838A-D7189372E2D1}" presName="parentText" presStyleLbl="node1" presStyleIdx="2" presStyleCnt="4">
        <dgm:presLayoutVars>
          <dgm:chMax val="0"/>
          <dgm:bulletEnabled val="1"/>
        </dgm:presLayoutVars>
      </dgm:prSet>
      <dgm:spPr/>
    </dgm:pt>
    <dgm:pt modelId="{08D73255-2B24-4A31-989D-55E82DED8C58}" type="pres">
      <dgm:prSet presAssocID="{E6DC38A8-F17F-4CF5-9A2C-1E3FEDE8D93D}" presName="spacer" presStyleCnt="0"/>
      <dgm:spPr/>
    </dgm:pt>
    <dgm:pt modelId="{25903FF7-EDB5-455D-91E1-ABA38452DE4D}" type="pres">
      <dgm:prSet presAssocID="{D75BC22D-FBE4-44E3-A201-FC74D16E0B07}" presName="parentText" presStyleLbl="node1" presStyleIdx="3" presStyleCnt="4" custLinFactNeighborX="-99" custLinFactNeighborY="-9073">
        <dgm:presLayoutVars>
          <dgm:chMax val="0"/>
          <dgm:bulletEnabled val="1"/>
        </dgm:presLayoutVars>
      </dgm:prSet>
      <dgm:spPr/>
    </dgm:pt>
  </dgm:ptLst>
  <dgm:cxnLst>
    <dgm:cxn modelId="{0DA0220C-1608-442F-8171-899B78052165}" srcId="{B58DE27A-BDDD-4AD5-8B56-AC52C0B0CECF}" destId="{2592C480-F73C-4E23-84B2-7122196B39C8}" srcOrd="1" destOrd="0" parTransId="{F854DEFB-DD7F-4E7A-B3DE-0CEBD02AFE0B}" sibTransId="{FFB09FB8-DA6F-4E4C-8C8A-EEDEE7D6995B}"/>
    <dgm:cxn modelId="{B96FFE0C-B28C-4120-BFFE-2AAF03CA8E24}" srcId="{B58DE27A-BDDD-4AD5-8B56-AC52C0B0CECF}" destId="{29916F58-F6A1-4BBD-B396-08599BC07DD5}" srcOrd="0" destOrd="0" parTransId="{237BC1B6-24B8-4B8F-A8C7-ECC547CDEA2E}" sibTransId="{15225131-0B6E-47A6-824E-06FCA9747A80}"/>
    <dgm:cxn modelId="{43B23E12-1798-4E56-B06F-868E8E2EC9FD}" srcId="{B58DE27A-BDDD-4AD5-8B56-AC52C0B0CECF}" destId="{D3BF3F04-A18E-4EEF-838A-D7189372E2D1}" srcOrd="2" destOrd="0" parTransId="{801D0070-E699-4EC7-A206-D39F97B1C720}" sibTransId="{E6DC38A8-F17F-4CF5-9A2C-1E3FEDE8D93D}"/>
    <dgm:cxn modelId="{E4775E46-84C8-406A-850E-BDB83153F596}" type="presOf" srcId="{29916F58-F6A1-4BBD-B396-08599BC07DD5}" destId="{525C8FBB-C9FA-491E-BCE7-624A151D7607}" srcOrd="0" destOrd="0" presId="urn:microsoft.com/office/officeart/2005/8/layout/vList2"/>
    <dgm:cxn modelId="{7D4D2885-F56A-427D-98AC-F85B30BBC5C2}" type="presOf" srcId="{D3BF3F04-A18E-4EEF-838A-D7189372E2D1}" destId="{7A111EC4-D14E-4F1C-8482-ADFADCF3157A}" srcOrd="0" destOrd="0" presId="urn:microsoft.com/office/officeart/2005/8/layout/vList2"/>
    <dgm:cxn modelId="{07D9C99C-DF68-42BC-A3CE-7849065A9FFF}" type="presOf" srcId="{B58DE27A-BDDD-4AD5-8B56-AC52C0B0CECF}" destId="{C1058472-461A-4ACE-A8C5-E159AF4DC09D}" srcOrd="0" destOrd="0" presId="urn:microsoft.com/office/officeart/2005/8/layout/vList2"/>
    <dgm:cxn modelId="{B32753A2-21D2-46A9-8DC4-D6DB8544147B}" type="presOf" srcId="{D75BC22D-FBE4-44E3-A201-FC74D16E0B07}" destId="{25903FF7-EDB5-455D-91E1-ABA38452DE4D}" srcOrd="0" destOrd="0" presId="urn:microsoft.com/office/officeart/2005/8/layout/vList2"/>
    <dgm:cxn modelId="{83BB89C5-7884-41D0-967C-F289A682B0A9}" srcId="{B58DE27A-BDDD-4AD5-8B56-AC52C0B0CECF}" destId="{D75BC22D-FBE4-44E3-A201-FC74D16E0B07}" srcOrd="3" destOrd="0" parTransId="{9C2516D3-7A8B-4655-BF8C-5A8EFC37166D}" sibTransId="{8B8BBA62-6550-4BC8-8C00-949E5CD87A27}"/>
    <dgm:cxn modelId="{CEF391E4-65BE-495F-9632-537540BCEC14}" type="presOf" srcId="{2592C480-F73C-4E23-84B2-7122196B39C8}" destId="{81DB9291-50AD-4108-8795-60888E8665A4}" srcOrd="0" destOrd="0" presId="urn:microsoft.com/office/officeart/2005/8/layout/vList2"/>
    <dgm:cxn modelId="{1DAD94A1-BF19-4612-AE4D-2142BB6ED37F}" type="presParOf" srcId="{C1058472-461A-4ACE-A8C5-E159AF4DC09D}" destId="{525C8FBB-C9FA-491E-BCE7-624A151D7607}" srcOrd="0" destOrd="0" presId="urn:microsoft.com/office/officeart/2005/8/layout/vList2"/>
    <dgm:cxn modelId="{195D91D3-2CD0-4F9A-BB8B-97DC805963BC}" type="presParOf" srcId="{C1058472-461A-4ACE-A8C5-E159AF4DC09D}" destId="{F3FCE4ED-8E22-4ABE-A8C9-6A112089462E}" srcOrd="1" destOrd="0" presId="urn:microsoft.com/office/officeart/2005/8/layout/vList2"/>
    <dgm:cxn modelId="{7304323B-CB20-4BAA-A5D1-EFC50E294E4C}" type="presParOf" srcId="{C1058472-461A-4ACE-A8C5-E159AF4DC09D}" destId="{81DB9291-50AD-4108-8795-60888E8665A4}" srcOrd="2" destOrd="0" presId="urn:microsoft.com/office/officeart/2005/8/layout/vList2"/>
    <dgm:cxn modelId="{5DEA3D62-DDCD-45F2-90FF-D459E57929E2}" type="presParOf" srcId="{C1058472-461A-4ACE-A8C5-E159AF4DC09D}" destId="{4D2348E3-E754-4A6C-BC09-9C881780BF95}" srcOrd="3" destOrd="0" presId="urn:microsoft.com/office/officeart/2005/8/layout/vList2"/>
    <dgm:cxn modelId="{9BBD8A6E-DBCD-4086-BF43-FC0A51D0B941}" type="presParOf" srcId="{C1058472-461A-4ACE-A8C5-E159AF4DC09D}" destId="{7A111EC4-D14E-4F1C-8482-ADFADCF3157A}" srcOrd="4" destOrd="0" presId="urn:microsoft.com/office/officeart/2005/8/layout/vList2"/>
    <dgm:cxn modelId="{964078C7-B071-42BA-B072-6A88E7281C78}" type="presParOf" srcId="{C1058472-461A-4ACE-A8C5-E159AF4DC09D}" destId="{08D73255-2B24-4A31-989D-55E82DED8C58}" srcOrd="5" destOrd="0" presId="urn:microsoft.com/office/officeart/2005/8/layout/vList2"/>
    <dgm:cxn modelId="{9A1BA8D3-8DFC-489A-8B9F-7D7854CBDE74}" type="presParOf" srcId="{C1058472-461A-4ACE-A8C5-E159AF4DC09D}" destId="{25903FF7-EDB5-455D-91E1-ABA38452DE4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9E78FB-ACB1-403D-907F-385DE2A80E1B}" type="doc">
      <dgm:prSet loTypeId="urn:microsoft.com/office/officeart/2005/8/layout/hProcess9" loCatId="process" qsTypeId="urn:microsoft.com/office/officeart/2005/8/quickstyle/simple3" qsCatId="simple" csTypeId="urn:microsoft.com/office/officeart/2005/8/colors/accent2_2" csCatId="accent2" phldr="1"/>
      <dgm:spPr/>
      <dgm:t>
        <a:bodyPr/>
        <a:lstStyle/>
        <a:p>
          <a:endParaRPr lang="en-IN"/>
        </a:p>
      </dgm:t>
    </dgm:pt>
    <dgm:pt modelId="{7128559A-4826-42D8-9E8D-AA0D7EFFDC3F}">
      <dgm:prSet custT="1"/>
      <dgm:spPr/>
      <dgm:t>
        <a:bodyPr/>
        <a:lstStyle/>
        <a:p>
          <a:r>
            <a:rPr lang="en-IN" sz="2400" b="0" i="0" baseline="0" dirty="0"/>
            <a:t>Since there are a majority of daily wage workers in the area, during our time of study most of them were not at home to give the answers.</a:t>
          </a:r>
          <a:endParaRPr lang="en-IN" sz="2400" dirty="0"/>
        </a:p>
      </dgm:t>
    </dgm:pt>
    <dgm:pt modelId="{4150B859-8AB8-4C8E-B29A-7B315813B063}" type="parTrans" cxnId="{5C3DEDE2-C865-4428-AF3C-C308F5EAA617}">
      <dgm:prSet/>
      <dgm:spPr/>
      <dgm:t>
        <a:bodyPr/>
        <a:lstStyle/>
        <a:p>
          <a:endParaRPr lang="en-IN" sz="2400"/>
        </a:p>
      </dgm:t>
    </dgm:pt>
    <dgm:pt modelId="{3B7DA254-E681-4D64-AC80-23B14F08CAF6}" type="sibTrans" cxnId="{5C3DEDE2-C865-4428-AF3C-C308F5EAA617}">
      <dgm:prSet/>
      <dgm:spPr/>
      <dgm:t>
        <a:bodyPr/>
        <a:lstStyle/>
        <a:p>
          <a:endParaRPr lang="en-IN" sz="2400"/>
        </a:p>
      </dgm:t>
    </dgm:pt>
    <dgm:pt modelId="{45A41C1B-A996-49B1-BB49-B58F613E00BD}">
      <dgm:prSet custT="1"/>
      <dgm:spPr/>
      <dgm:t>
        <a:bodyPr/>
        <a:lstStyle/>
        <a:p>
          <a:r>
            <a:rPr lang="en-IN" sz="2400" b="0" i="0" baseline="0"/>
            <a:t>Concurrent health facility assessment was not performed which would have helped to understand additional supply side factors. </a:t>
          </a:r>
          <a:endParaRPr lang="en-IN" sz="2400"/>
        </a:p>
      </dgm:t>
    </dgm:pt>
    <dgm:pt modelId="{D7B35880-9B4C-419F-9342-BDF46B4C0ADD}" type="parTrans" cxnId="{BB7B15B5-9E6D-4B90-BD16-DCA5DA98274E}">
      <dgm:prSet/>
      <dgm:spPr/>
      <dgm:t>
        <a:bodyPr/>
        <a:lstStyle/>
        <a:p>
          <a:endParaRPr lang="en-IN" sz="2400"/>
        </a:p>
      </dgm:t>
    </dgm:pt>
    <dgm:pt modelId="{4284D9D3-948F-4597-88F2-A5456BE350CA}" type="sibTrans" cxnId="{BB7B15B5-9E6D-4B90-BD16-DCA5DA98274E}">
      <dgm:prSet/>
      <dgm:spPr/>
      <dgm:t>
        <a:bodyPr/>
        <a:lstStyle/>
        <a:p>
          <a:endParaRPr lang="en-IN" sz="2400"/>
        </a:p>
      </dgm:t>
    </dgm:pt>
    <dgm:pt modelId="{576F74B3-FA0F-4938-9D38-D43ED373C7B7}" type="pres">
      <dgm:prSet presAssocID="{789E78FB-ACB1-403D-907F-385DE2A80E1B}" presName="CompostProcess" presStyleCnt="0">
        <dgm:presLayoutVars>
          <dgm:dir/>
          <dgm:resizeHandles val="exact"/>
        </dgm:presLayoutVars>
      </dgm:prSet>
      <dgm:spPr/>
    </dgm:pt>
    <dgm:pt modelId="{6D253254-2134-46D4-8C80-D401386E9FA9}" type="pres">
      <dgm:prSet presAssocID="{789E78FB-ACB1-403D-907F-385DE2A80E1B}" presName="arrow" presStyleLbl="bgShp" presStyleIdx="0" presStyleCnt="1" custLinFactNeighborX="0" custLinFactNeighborY="1062"/>
      <dgm:spPr/>
    </dgm:pt>
    <dgm:pt modelId="{99B15286-3651-4D31-AC11-E1FA44D773C2}" type="pres">
      <dgm:prSet presAssocID="{789E78FB-ACB1-403D-907F-385DE2A80E1B}" presName="linearProcess" presStyleCnt="0"/>
      <dgm:spPr/>
    </dgm:pt>
    <dgm:pt modelId="{9E505292-35A1-40BD-BC3E-EA57C18AD0F0}" type="pres">
      <dgm:prSet presAssocID="{7128559A-4826-42D8-9E8D-AA0D7EFFDC3F}" presName="textNode" presStyleLbl="node1" presStyleIdx="0" presStyleCnt="2">
        <dgm:presLayoutVars>
          <dgm:bulletEnabled val="1"/>
        </dgm:presLayoutVars>
      </dgm:prSet>
      <dgm:spPr/>
    </dgm:pt>
    <dgm:pt modelId="{E6D8D6A0-2F54-4714-ABA1-2F7D9C674268}" type="pres">
      <dgm:prSet presAssocID="{3B7DA254-E681-4D64-AC80-23B14F08CAF6}" presName="sibTrans" presStyleCnt="0"/>
      <dgm:spPr/>
    </dgm:pt>
    <dgm:pt modelId="{C0D9B46F-5AFF-46C2-ACF6-9624D3529E66}" type="pres">
      <dgm:prSet presAssocID="{45A41C1B-A996-49B1-BB49-B58F613E00BD}" presName="textNode" presStyleLbl="node1" presStyleIdx="1" presStyleCnt="2">
        <dgm:presLayoutVars>
          <dgm:bulletEnabled val="1"/>
        </dgm:presLayoutVars>
      </dgm:prSet>
      <dgm:spPr/>
    </dgm:pt>
  </dgm:ptLst>
  <dgm:cxnLst>
    <dgm:cxn modelId="{68AE650B-9080-427B-8D66-163DA56BB12E}" type="presOf" srcId="{7128559A-4826-42D8-9E8D-AA0D7EFFDC3F}" destId="{9E505292-35A1-40BD-BC3E-EA57C18AD0F0}" srcOrd="0" destOrd="0" presId="urn:microsoft.com/office/officeart/2005/8/layout/hProcess9"/>
    <dgm:cxn modelId="{131A1123-9C34-4E84-8819-D093C53311CD}" type="presOf" srcId="{789E78FB-ACB1-403D-907F-385DE2A80E1B}" destId="{576F74B3-FA0F-4938-9D38-D43ED373C7B7}" srcOrd="0" destOrd="0" presId="urn:microsoft.com/office/officeart/2005/8/layout/hProcess9"/>
    <dgm:cxn modelId="{BB7B15B5-9E6D-4B90-BD16-DCA5DA98274E}" srcId="{789E78FB-ACB1-403D-907F-385DE2A80E1B}" destId="{45A41C1B-A996-49B1-BB49-B58F613E00BD}" srcOrd="1" destOrd="0" parTransId="{D7B35880-9B4C-419F-9342-BDF46B4C0ADD}" sibTransId="{4284D9D3-948F-4597-88F2-A5456BE350CA}"/>
    <dgm:cxn modelId="{5C3DEDE2-C865-4428-AF3C-C308F5EAA617}" srcId="{789E78FB-ACB1-403D-907F-385DE2A80E1B}" destId="{7128559A-4826-42D8-9E8D-AA0D7EFFDC3F}" srcOrd="0" destOrd="0" parTransId="{4150B859-8AB8-4C8E-B29A-7B315813B063}" sibTransId="{3B7DA254-E681-4D64-AC80-23B14F08CAF6}"/>
    <dgm:cxn modelId="{63312BEA-EA2B-4966-97DA-02744C7E1420}" type="presOf" srcId="{45A41C1B-A996-49B1-BB49-B58F613E00BD}" destId="{C0D9B46F-5AFF-46C2-ACF6-9624D3529E66}" srcOrd="0" destOrd="0" presId="urn:microsoft.com/office/officeart/2005/8/layout/hProcess9"/>
    <dgm:cxn modelId="{AC7CBA98-093C-4E32-8DE7-CEA8F787E337}" type="presParOf" srcId="{576F74B3-FA0F-4938-9D38-D43ED373C7B7}" destId="{6D253254-2134-46D4-8C80-D401386E9FA9}" srcOrd="0" destOrd="0" presId="urn:microsoft.com/office/officeart/2005/8/layout/hProcess9"/>
    <dgm:cxn modelId="{9C39901F-93D1-4F0F-8019-0E4D1C5D4737}" type="presParOf" srcId="{576F74B3-FA0F-4938-9D38-D43ED373C7B7}" destId="{99B15286-3651-4D31-AC11-E1FA44D773C2}" srcOrd="1" destOrd="0" presId="urn:microsoft.com/office/officeart/2005/8/layout/hProcess9"/>
    <dgm:cxn modelId="{9E9BF0D1-E50E-4C30-8CD5-A407F61C11C8}" type="presParOf" srcId="{99B15286-3651-4D31-AC11-E1FA44D773C2}" destId="{9E505292-35A1-40BD-BC3E-EA57C18AD0F0}" srcOrd="0" destOrd="0" presId="urn:microsoft.com/office/officeart/2005/8/layout/hProcess9"/>
    <dgm:cxn modelId="{E413BB0A-F839-4D00-BE6B-2E0C7E3135C0}" type="presParOf" srcId="{99B15286-3651-4D31-AC11-E1FA44D773C2}" destId="{E6D8D6A0-2F54-4714-ABA1-2F7D9C674268}" srcOrd="1" destOrd="0" presId="urn:microsoft.com/office/officeart/2005/8/layout/hProcess9"/>
    <dgm:cxn modelId="{DF786859-C47D-49DC-B998-44A54B0B8B11}" type="presParOf" srcId="{99B15286-3651-4D31-AC11-E1FA44D773C2}" destId="{C0D9B46F-5AFF-46C2-ACF6-9624D3529E66}"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0DC771-B803-43EB-B856-2585947ADDD1}"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52CCB7A1-FC3E-40CD-BD1C-4E4CDE225CB5}">
      <dgm:prSet custT="1"/>
      <dgm:spPr/>
      <dgm:t>
        <a:bodyPr/>
        <a:lstStyle/>
        <a:p>
          <a:r>
            <a:rPr lang="en-IN" sz="1800" b="0" i="0" baseline="0"/>
            <a:t>Conducting an efficient Data Collection and Baseline Survey</a:t>
          </a:r>
          <a:endParaRPr lang="en-IN" sz="1800"/>
        </a:p>
      </dgm:t>
    </dgm:pt>
    <dgm:pt modelId="{3D733F8B-3E60-4A4D-AC4B-CA4BFCE5B90F}" type="parTrans" cxnId="{0A8434E5-F763-46D7-9D5A-841B9CAB8A8D}">
      <dgm:prSet/>
      <dgm:spPr/>
      <dgm:t>
        <a:bodyPr/>
        <a:lstStyle/>
        <a:p>
          <a:endParaRPr lang="en-IN" sz="1800"/>
        </a:p>
      </dgm:t>
    </dgm:pt>
    <dgm:pt modelId="{F029E23F-BB39-493E-A142-18C7A1793D29}" type="sibTrans" cxnId="{0A8434E5-F763-46D7-9D5A-841B9CAB8A8D}">
      <dgm:prSet/>
      <dgm:spPr/>
      <dgm:t>
        <a:bodyPr/>
        <a:lstStyle/>
        <a:p>
          <a:endParaRPr lang="en-IN" sz="1800"/>
        </a:p>
      </dgm:t>
    </dgm:pt>
    <dgm:pt modelId="{BAE872A0-3021-4807-AF0C-DDD5A15E5552}">
      <dgm:prSet custT="1"/>
      <dgm:spPr/>
      <dgm:t>
        <a:bodyPr/>
        <a:lstStyle/>
        <a:p>
          <a:r>
            <a:rPr lang="en-IN" sz="1800" b="0" i="0" baseline="0"/>
            <a:t>Community Events planning</a:t>
          </a:r>
          <a:endParaRPr lang="en-IN" sz="1800"/>
        </a:p>
      </dgm:t>
    </dgm:pt>
    <dgm:pt modelId="{F90BA088-B64B-4AD4-A7D1-A94EE8BC7730}" type="parTrans" cxnId="{6DB1D656-555C-4573-8564-BA6E02587374}">
      <dgm:prSet/>
      <dgm:spPr/>
      <dgm:t>
        <a:bodyPr/>
        <a:lstStyle/>
        <a:p>
          <a:endParaRPr lang="en-IN" sz="1800"/>
        </a:p>
      </dgm:t>
    </dgm:pt>
    <dgm:pt modelId="{63AAB286-0F97-4568-90FD-0990C4E429BD}" type="sibTrans" cxnId="{6DB1D656-555C-4573-8564-BA6E02587374}">
      <dgm:prSet/>
      <dgm:spPr/>
      <dgm:t>
        <a:bodyPr/>
        <a:lstStyle/>
        <a:p>
          <a:endParaRPr lang="en-IN" sz="1800"/>
        </a:p>
      </dgm:t>
    </dgm:pt>
    <dgm:pt modelId="{6472DB75-9CB7-42A8-A2FC-A499B889C2CC}">
      <dgm:prSet custT="1"/>
      <dgm:spPr/>
      <dgm:t>
        <a:bodyPr/>
        <a:lstStyle/>
        <a:p>
          <a:r>
            <a:rPr lang="en-IN" sz="1800" b="0" i="0" baseline="0"/>
            <a:t>Conducting Research </a:t>
          </a:r>
          <a:endParaRPr lang="en-IN" sz="1800"/>
        </a:p>
      </dgm:t>
    </dgm:pt>
    <dgm:pt modelId="{A2BC0AA9-3D9E-4A04-814C-EC7E33EA1BED}" type="parTrans" cxnId="{33AB8932-489B-4E54-9C87-38BD7F1AEC8D}">
      <dgm:prSet/>
      <dgm:spPr/>
      <dgm:t>
        <a:bodyPr/>
        <a:lstStyle/>
        <a:p>
          <a:endParaRPr lang="en-IN" sz="1800"/>
        </a:p>
      </dgm:t>
    </dgm:pt>
    <dgm:pt modelId="{D21CC0CE-27D1-4D11-99AF-91353DB0A482}" type="sibTrans" cxnId="{33AB8932-489B-4E54-9C87-38BD7F1AEC8D}">
      <dgm:prSet/>
      <dgm:spPr/>
      <dgm:t>
        <a:bodyPr/>
        <a:lstStyle/>
        <a:p>
          <a:endParaRPr lang="en-IN" sz="1800"/>
        </a:p>
      </dgm:t>
    </dgm:pt>
    <dgm:pt modelId="{75544C35-C884-4CB8-9B06-81192BEA8174}">
      <dgm:prSet custT="1"/>
      <dgm:spPr/>
      <dgm:t>
        <a:bodyPr/>
        <a:lstStyle/>
        <a:p>
          <a:r>
            <a:rPr lang="en-IN" sz="1800" b="0" i="0" baseline="0"/>
            <a:t>Area Mapping and Sketching </a:t>
          </a:r>
          <a:endParaRPr lang="en-IN" sz="1800"/>
        </a:p>
      </dgm:t>
    </dgm:pt>
    <dgm:pt modelId="{0929EDD4-EFD5-451C-99A1-8C3821D55028}" type="parTrans" cxnId="{072D19E6-D62B-430A-9AFF-D9A4A4E4CD8D}">
      <dgm:prSet/>
      <dgm:spPr/>
      <dgm:t>
        <a:bodyPr/>
        <a:lstStyle/>
        <a:p>
          <a:endParaRPr lang="en-IN" sz="1800"/>
        </a:p>
      </dgm:t>
    </dgm:pt>
    <dgm:pt modelId="{93A8993B-C0C4-42BF-A720-E970D2740083}" type="sibTrans" cxnId="{072D19E6-D62B-430A-9AFF-D9A4A4E4CD8D}">
      <dgm:prSet/>
      <dgm:spPr/>
      <dgm:t>
        <a:bodyPr/>
        <a:lstStyle/>
        <a:p>
          <a:endParaRPr lang="en-IN" sz="1800"/>
        </a:p>
      </dgm:t>
    </dgm:pt>
    <dgm:pt modelId="{BC34AB54-DBEB-4A69-8B52-34561AB0692E}">
      <dgm:prSet custT="1"/>
      <dgm:spPr/>
      <dgm:t>
        <a:bodyPr/>
        <a:lstStyle/>
        <a:p>
          <a:r>
            <a:rPr lang="en-IN" sz="1800" b="0" i="0" baseline="0"/>
            <a:t>Case Reports and Blog Writing </a:t>
          </a:r>
          <a:endParaRPr lang="en-IN" sz="1800"/>
        </a:p>
      </dgm:t>
    </dgm:pt>
    <dgm:pt modelId="{CB7C3F5B-39AA-4027-9DD8-9FF27D3D51F2}" type="parTrans" cxnId="{CF7DE349-3D43-4D90-A111-F97B0419C9FC}">
      <dgm:prSet/>
      <dgm:spPr/>
      <dgm:t>
        <a:bodyPr/>
        <a:lstStyle/>
        <a:p>
          <a:endParaRPr lang="en-IN" sz="1800"/>
        </a:p>
      </dgm:t>
    </dgm:pt>
    <dgm:pt modelId="{D1B9B2D7-AEBE-41BE-9D22-2AB06B5811EB}" type="sibTrans" cxnId="{CF7DE349-3D43-4D90-A111-F97B0419C9FC}">
      <dgm:prSet/>
      <dgm:spPr/>
      <dgm:t>
        <a:bodyPr/>
        <a:lstStyle/>
        <a:p>
          <a:endParaRPr lang="en-IN" sz="1800"/>
        </a:p>
      </dgm:t>
    </dgm:pt>
    <dgm:pt modelId="{C1ADC9B6-773C-45DB-A25C-D419E06319B7}">
      <dgm:prSet custT="1"/>
      <dgm:spPr/>
      <dgm:t>
        <a:bodyPr/>
        <a:lstStyle/>
        <a:p>
          <a:r>
            <a:rPr lang="en-IN" sz="1800" b="0" i="0" baseline="0"/>
            <a:t>Household listing </a:t>
          </a:r>
          <a:endParaRPr lang="en-IN" sz="1800"/>
        </a:p>
      </dgm:t>
    </dgm:pt>
    <dgm:pt modelId="{AD80F2CA-9686-4188-A177-5A08F5AED937}" type="parTrans" cxnId="{835EC277-B889-4957-85E5-7F161F4AB71A}">
      <dgm:prSet/>
      <dgm:spPr/>
      <dgm:t>
        <a:bodyPr/>
        <a:lstStyle/>
        <a:p>
          <a:endParaRPr lang="en-IN" sz="1800"/>
        </a:p>
      </dgm:t>
    </dgm:pt>
    <dgm:pt modelId="{3D87DB32-F162-422D-A5BD-808975D8A17A}" type="sibTrans" cxnId="{835EC277-B889-4957-85E5-7F161F4AB71A}">
      <dgm:prSet/>
      <dgm:spPr/>
      <dgm:t>
        <a:bodyPr/>
        <a:lstStyle/>
        <a:p>
          <a:endParaRPr lang="en-IN" sz="1800"/>
        </a:p>
      </dgm:t>
    </dgm:pt>
    <dgm:pt modelId="{C59940AD-276E-4E74-B92A-60B7179E64EE}">
      <dgm:prSet custT="1"/>
      <dgm:spPr/>
      <dgm:t>
        <a:bodyPr/>
        <a:lstStyle/>
        <a:p>
          <a:r>
            <a:rPr lang="en-IN" sz="1800" b="0" i="0" baseline="0"/>
            <a:t>Data Analysis </a:t>
          </a:r>
          <a:endParaRPr lang="en-IN" sz="1800"/>
        </a:p>
      </dgm:t>
    </dgm:pt>
    <dgm:pt modelId="{AAC76A25-3C55-4FCE-915B-CFEA1CDD09C1}" type="parTrans" cxnId="{DBAFFDA7-9B19-45D7-B245-E4BCB384DF3F}">
      <dgm:prSet/>
      <dgm:spPr/>
      <dgm:t>
        <a:bodyPr/>
        <a:lstStyle/>
        <a:p>
          <a:endParaRPr lang="en-IN" sz="1800"/>
        </a:p>
      </dgm:t>
    </dgm:pt>
    <dgm:pt modelId="{3BDF07E4-5F62-403E-AC0D-BDF2948A81D1}" type="sibTrans" cxnId="{DBAFFDA7-9B19-45D7-B245-E4BCB384DF3F}">
      <dgm:prSet/>
      <dgm:spPr/>
      <dgm:t>
        <a:bodyPr/>
        <a:lstStyle/>
        <a:p>
          <a:endParaRPr lang="en-IN" sz="1800"/>
        </a:p>
      </dgm:t>
    </dgm:pt>
    <dgm:pt modelId="{671732C7-CDB1-4A3C-B91C-29367622A83D}" type="pres">
      <dgm:prSet presAssocID="{260DC771-B803-43EB-B856-2585947ADDD1}" presName="linear" presStyleCnt="0">
        <dgm:presLayoutVars>
          <dgm:animLvl val="lvl"/>
          <dgm:resizeHandles val="exact"/>
        </dgm:presLayoutVars>
      </dgm:prSet>
      <dgm:spPr/>
    </dgm:pt>
    <dgm:pt modelId="{B0629BD4-C9A4-4E29-B7C7-D7E4120BC822}" type="pres">
      <dgm:prSet presAssocID="{52CCB7A1-FC3E-40CD-BD1C-4E4CDE225CB5}" presName="parentText" presStyleLbl="node1" presStyleIdx="0" presStyleCnt="7">
        <dgm:presLayoutVars>
          <dgm:chMax val="0"/>
          <dgm:bulletEnabled val="1"/>
        </dgm:presLayoutVars>
      </dgm:prSet>
      <dgm:spPr/>
    </dgm:pt>
    <dgm:pt modelId="{104DEB18-E94D-49FF-A32D-751D42D3E51B}" type="pres">
      <dgm:prSet presAssocID="{F029E23F-BB39-493E-A142-18C7A1793D29}" presName="spacer" presStyleCnt="0"/>
      <dgm:spPr/>
    </dgm:pt>
    <dgm:pt modelId="{967182D7-4873-4BBF-BB77-3816A779DCCC}" type="pres">
      <dgm:prSet presAssocID="{BAE872A0-3021-4807-AF0C-DDD5A15E5552}" presName="parentText" presStyleLbl="node1" presStyleIdx="1" presStyleCnt="7">
        <dgm:presLayoutVars>
          <dgm:chMax val="0"/>
          <dgm:bulletEnabled val="1"/>
        </dgm:presLayoutVars>
      </dgm:prSet>
      <dgm:spPr/>
    </dgm:pt>
    <dgm:pt modelId="{710C3DBE-F2E4-42F4-B79F-5BEF50171262}" type="pres">
      <dgm:prSet presAssocID="{63AAB286-0F97-4568-90FD-0990C4E429BD}" presName="spacer" presStyleCnt="0"/>
      <dgm:spPr/>
    </dgm:pt>
    <dgm:pt modelId="{8E07DC0D-AE58-4F2B-86C6-6099C18A67EF}" type="pres">
      <dgm:prSet presAssocID="{6472DB75-9CB7-42A8-A2FC-A499B889C2CC}" presName="parentText" presStyleLbl="node1" presStyleIdx="2" presStyleCnt="7">
        <dgm:presLayoutVars>
          <dgm:chMax val="0"/>
          <dgm:bulletEnabled val="1"/>
        </dgm:presLayoutVars>
      </dgm:prSet>
      <dgm:spPr/>
    </dgm:pt>
    <dgm:pt modelId="{0228A404-D88C-4D53-950D-2ED75E33C9A4}" type="pres">
      <dgm:prSet presAssocID="{D21CC0CE-27D1-4D11-99AF-91353DB0A482}" presName="spacer" presStyleCnt="0"/>
      <dgm:spPr/>
    </dgm:pt>
    <dgm:pt modelId="{2E5DEC2B-F9C1-4D4C-9EED-F56FC4735AF2}" type="pres">
      <dgm:prSet presAssocID="{75544C35-C884-4CB8-9B06-81192BEA8174}" presName="parentText" presStyleLbl="node1" presStyleIdx="3" presStyleCnt="7">
        <dgm:presLayoutVars>
          <dgm:chMax val="0"/>
          <dgm:bulletEnabled val="1"/>
        </dgm:presLayoutVars>
      </dgm:prSet>
      <dgm:spPr/>
    </dgm:pt>
    <dgm:pt modelId="{1FAF80CF-AE21-4803-84D1-337650DC9FBC}" type="pres">
      <dgm:prSet presAssocID="{93A8993B-C0C4-42BF-A720-E970D2740083}" presName="spacer" presStyleCnt="0"/>
      <dgm:spPr/>
    </dgm:pt>
    <dgm:pt modelId="{F7959471-89F0-4C51-9442-647BD5058FB1}" type="pres">
      <dgm:prSet presAssocID="{BC34AB54-DBEB-4A69-8B52-34561AB0692E}" presName="parentText" presStyleLbl="node1" presStyleIdx="4" presStyleCnt="7">
        <dgm:presLayoutVars>
          <dgm:chMax val="0"/>
          <dgm:bulletEnabled val="1"/>
        </dgm:presLayoutVars>
      </dgm:prSet>
      <dgm:spPr/>
    </dgm:pt>
    <dgm:pt modelId="{C3EB96F2-DAAF-4F0D-8FC6-609E9AC5E5CC}" type="pres">
      <dgm:prSet presAssocID="{D1B9B2D7-AEBE-41BE-9D22-2AB06B5811EB}" presName="spacer" presStyleCnt="0"/>
      <dgm:spPr/>
    </dgm:pt>
    <dgm:pt modelId="{6700CDDF-9EBE-444A-B9CB-5D4BA5769867}" type="pres">
      <dgm:prSet presAssocID="{C1ADC9B6-773C-45DB-A25C-D419E06319B7}" presName="parentText" presStyleLbl="node1" presStyleIdx="5" presStyleCnt="7">
        <dgm:presLayoutVars>
          <dgm:chMax val="0"/>
          <dgm:bulletEnabled val="1"/>
        </dgm:presLayoutVars>
      </dgm:prSet>
      <dgm:spPr/>
    </dgm:pt>
    <dgm:pt modelId="{91D69A7B-44BA-460D-8E76-2F7E7BE4ADD5}" type="pres">
      <dgm:prSet presAssocID="{3D87DB32-F162-422D-A5BD-808975D8A17A}" presName="spacer" presStyleCnt="0"/>
      <dgm:spPr/>
    </dgm:pt>
    <dgm:pt modelId="{47954371-FE96-4527-91B5-65FDD0836501}" type="pres">
      <dgm:prSet presAssocID="{C59940AD-276E-4E74-B92A-60B7179E64EE}" presName="parentText" presStyleLbl="node1" presStyleIdx="6" presStyleCnt="7">
        <dgm:presLayoutVars>
          <dgm:chMax val="0"/>
          <dgm:bulletEnabled val="1"/>
        </dgm:presLayoutVars>
      </dgm:prSet>
      <dgm:spPr/>
    </dgm:pt>
  </dgm:ptLst>
  <dgm:cxnLst>
    <dgm:cxn modelId="{3EF76B16-B097-45FB-8F3C-88DFFF7154B8}" type="presOf" srcId="{BAE872A0-3021-4807-AF0C-DDD5A15E5552}" destId="{967182D7-4873-4BBF-BB77-3816A779DCCC}" srcOrd="0" destOrd="0" presId="urn:microsoft.com/office/officeart/2005/8/layout/vList2"/>
    <dgm:cxn modelId="{6E9B1D2C-CC59-401C-BDCB-5AD923C4AE5B}" type="presOf" srcId="{BC34AB54-DBEB-4A69-8B52-34561AB0692E}" destId="{F7959471-89F0-4C51-9442-647BD5058FB1}" srcOrd="0" destOrd="0" presId="urn:microsoft.com/office/officeart/2005/8/layout/vList2"/>
    <dgm:cxn modelId="{33AB8932-489B-4E54-9C87-38BD7F1AEC8D}" srcId="{260DC771-B803-43EB-B856-2585947ADDD1}" destId="{6472DB75-9CB7-42A8-A2FC-A499B889C2CC}" srcOrd="2" destOrd="0" parTransId="{A2BC0AA9-3D9E-4A04-814C-EC7E33EA1BED}" sibTransId="{D21CC0CE-27D1-4D11-99AF-91353DB0A482}"/>
    <dgm:cxn modelId="{CF7DE349-3D43-4D90-A111-F97B0419C9FC}" srcId="{260DC771-B803-43EB-B856-2585947ADDD1}" destId="{BC34AB54-DBEB-4A69-8B52-34561AB0692E}" srcOrd="4" destOrd="0" parTransId="{CB7C3F5B-39AA-4027-9DD8-9FF27D3D51F2}" sibTransId="{D1B9B2D7-AEBE-41BE-9D22-2AB06B5811EB}"/>
    <dgm:cxn modelId="{6DB1D656-555C-4573-8564-BA6E02587374}" srcId="{260DC771-B803-43EB-B856-2585947ADDD1}" destId="{BAE872A0-3021-4807-AF0C-DDD5A15E5552}" srcOrd="1" destOrd="0" parTransId="{F90BA088-B64B-4AD4-A7D1-A94EE8BC7730}" sibTransId="{63AAB286-0F97-4568-90FD-0990C4E429BD}"/>
    <dgm:cxn modelId="{835EC277-B889-4957-85E5-7F161F4AB71A}" srcId="{260DC771-B803-43EB-B856-2585947ADDD1}" destId="{C1ADC9B6-773C-45DB-A25C-D419E06319B7}" srcOrd="5" destOrd="0" parTransId="{AD80F2CA-9686-4188-A177-5A08F5AED937}" sibTransId="{3D87DB32-F162-422D-A5BD-808975D8A17A}"/>
    <dgm:cxn modelId="{43949D98-F187-4CC7-B822-914659C78781}" type="presOf" srcId="{260DC771-B803-43EB-B856-2585947ADDD1}" destId="{671732C7-CDB1-4A3C-B91C-29367622A83D}" srcOrd="0" destOrd="0" presId="urn:microsoft.com/office/officeart/2005/8/layout/vList2"/>
    <dgm:cxn modelId="{DFF65BA4-05E3-4739-BC3B-B34BCF19E704}" type="presOf" srcId="{75544C35-C884-4CB8-9B06-81192BEA8174}" destId="{2E5DEC2B-F9C1-4D4C-9EED-F56FC4735AF2}" srcOrd="0" destOrd="0" presId="urn:microsoft.com/office/officeart/2005/8/layout/vList2"/>
    <dgm:cxn modelId="{DBAFFDA7-9B19-45D7-B245-E4BCB384DF3F}" srcId="{260DC771-B803-43EB-B856-2585947ADDD1}" destId="{C59940AD-276E-4E74-B92A-60B7179E64EE}" srcOrd="6" destOrd="0" parTransId="{AAC76A25-3C55-4FCE-915B-CFEA1CDD09C1}" sibTransId="{3BDF07E4-5F62-403E-AC0D-BDF2948A81D1}"/>
    <dgm:cxn modelId="{E22E7AAA-7531-4354-969F-2EFFD24E7609}" type="presOf" srcId="{6472DB75-9CB7-42A8-A2FC-A499B889C2CC}" destId="{8E07DC0D-AE58-4F2B-86C6-6099C18A67EF}" srcOrd="0" destOrd="0" presId="urn:microsoft.com/office/officeart/2005/8/layout/vList2"/>
    <dgm:cxn modelId="{BD1A28AF-7500-4973-96FE-7243A26B84A4}" type="presOf" srcId="{52CCB7A1-FC3E-40CD-BD1C-4E4CDE225CB5}" destId="{B0629BD4-C9A4-4E29-B7C7-D7E4120BC822}" srcOrd="0" destOrd="0" presId="urn:microsoft.com/office/officeart/2005/8/layout/vList2"/>
    <dgm:cxn modelId="{83C72CB8-AD8D-4798-BE52-9A741CC9B098}" type="presOf" srcId="{C59940AD-276E-4E74-B92A-60B7179E64EE}" destId="{47954371-FE96-4527-91B5-65FDD0836501}" srcOrd="0" destOrd="0" presId="urn:microsoft.com/office/officeart/2005/8/layout/vList2"/>
    <dgm:cxn modelId="{0A8434E5-F763-46D7-9D5A-841B9CAB8A8D}" srcId="{260DC771-B803-43EB-B856-2585947ADDD1}" destId="{52CCB7A1-FC3E-40CD-BD1C-4E4CDE225CB5}" srcOrd="0" destOrd="0" parTransId="{3D733F8B-3E60-4A4D-AC4B-CA4BFCE5B90F}" sibTransId="{F029E23F-BB39-493E-A142-18C7A1793D29}"/>
    <dgm:cxn modelId="{9784F8E5-18C6-47A0-9E7E-9AF070A33608}" type="presOf" srcId="{C1ADC9B6-773C-45DB-A25C-D419E06319B7}" destId="{6700CDDF-9EBE-444A-B9CB-5D4BA5769867}" srcOrd="0" destOrd="0" presId="urn:microsoft.com/office/officeart/2005/8/layout/vList2"/>
    <dgm:cxn modelId="{072D19E6-D62B-430A-9AFF-D9A4A4E4CD8D}" srcId="{260DC771-B803-43EB-B856-2585947ADDD1}" destId="{75544C35-C884-4CB8-9B06-81192BEA8174}" srcOrd="3" destOrd="0" parTransId="{0929EDD4-EFD5-451C-99A1-8C3821D55028}" sibTransId="{93A8993B-C0C4-42BF-A720-E970D2740083}"/>
    <dgm:cxn modelId="{740DA7E0-1BB9-4422-BCB4-4A4D6B6DA4A1}" type="presParOf" srcId="{671732C7-CDB1-4A3C-B91C-29367622A83D}" destId="{B0629BD4-C9A4-4E29-B7C7-D7E4120BC822}" srcOrd="0" destOrd="0" presId="urn:microsoft.com/office/officeart/2005/8/layout/vList2"/>
    <dgm:cxn modelId="{DD08EF2C-58CC-4034-9E1C-898667F0D615}" type="presParOf" srcId="{671732C7-CDB1-4A3C-B91C-29367622A83D}" destId="{104DEB18-E94D-49FF-A32D-751D42D3E51B}" srcOrd="1" destOrd="0" presId="urn:microsoft.com/office/officeart/2005/8/layout/vList2"/>
    <dgm:cxn modelId="{BCA4D4DB-9BCA-43D0-870E-130128E4736A}" type="presParOf" srcId="{671732C7-CDB1-4A3C-B91C-29367622A83D}" destId="{967182D7-4873-4BBF-BB77-3816A779DCCC}" srcOrd="2" destOrd="0" presId="urn:microsoft.com/office/officeart/2005/8/layout/vList2"/>
    <dgm:cxn modelId="{74977FC7-7E4A-49E6-9C1D-A6A42B6EE077}" type="presParOf" srcId="{671732C7-CDB1-4A3C-B91C-29367622A83D}" destId="{710C3DBE-F2E4-42F4-B79F-5BEF50171262}" srcOrd="3" destOrd="0" presId="urn:microsoft.com/office/officeart/2005/8/layout/vList2"/>
    <dgm:cxn modelId="{710AA371-CFF6-4D91-B8EA-4479A369610B}" type="presParOf" srcId="{671732C7-CDB1-4A3C-B91C-29367622A83D}" destId="{8E07DC0D-AE58-4F2B-86C6-6099C18A67EF}" srcOrd="4" destOrd="0" presId="urn:microsoft.com/office/officeart/2005/8/layout/vList2"/>
    <dgm:cxn modelId="{4798DF8C-8B19-426E-AFE0-C5E5D1B07FBD}" type="presParOf" srcId="{671732C7-CDB1-4A3C-B91C-29367622A83D}" destId="{0228A404-D88C-4D53-950D-2ED75E33C9A4}" srcOrd="5" destOrd="0" presId="urn:microsoft.com/office/officeart/2005/8/layout/vList2"/>
    <dgm:cxn modelId="{CF98AC56-68C9-4D96-9ACE-9F13ABA4B899}" type="presParOf" srcId="{671732C7-CDB1-4A3C-B91C-29367622A83D}" destId="{2E5DEC2B-F9C1-4D4C-9EED-F56FC4735AF2}" srcOrd="6" destOrd="0" presId="urn:microsoft.com/office/officeart/2005/8/layout/vList2"/>
    <dgm:cxn modelId="{0EC32BD4-5550-4EE8-9832-8F74D920EE94}" type="presParOf" srcId="{671732C7-CDB1-4A3C-B91C-29367622A83D}" destId="{1FAF80CF-AE21-4803-84D1-337650DC9FBC}" srcOrd="7" destOrd="0" presId="urn:microsoft.com/office/officeart/2005/8/layout/vList2"/>
    <dgm:cxn modelId="{FAF3C333-4479-407D-8449-71E6A8EC5F8E}" type="presParOf" srcId="{671732C7-CDB1-4A3C-B91C-29367622A83D}" destId="{F7959471-89F0-4C51-9442-647BD5058FB1}" srcOrd="8" destOrd="0" presId="urn:microsoft.com/office/officeart/2005/8/layout/vList2"/>
    <dgm:cxn modelId="{ABBE3E15-CD0E-4B87-A2D4-268A2B276E26}" type="presParOf" srcId="{671732C7-CDB1-4A3C-B91C-29367622A83D}" destId="{C3EB96F2-DAAF-4F0D-8FC6-609E9AC5E5CC}" srcOrd="9" destOrd="0" presId="urn:microsoft.com/office/officeart/2005/8/layout/vList2"/>
    <dgm:cxn modelId="{602413CC-0DAE-4898-BC20-8A8958B42F4E}" type="presParOf" srcId="{671732C7-CDB1-4A3C-B91C-29367622A83D}" destId="{6700CDDF-9EBE-444A-B9CB-5D4BA5769867}" srcOrd="10" destOrd="0" presId="urn:microsoft.com/office/officeart/2005/8/layout/vList2"/>
    <dgm:cxn modelId="{6C09E276-5435-4B6C-8150-2A40E75AC76C}" type="presParOf" srcId="{671732C7-CDB1-4A3C-B91C-29367622A83D}" destId="{91D69A7B-44BA-460D-8E76-2F7E7BE4ADD5}" srcOrd="11" destOrd="0" presId="urn:microsoft.com/office/officeart/2005/8/layout/vList2"/>
    <dgm:cxn modelId="{425031F8-637D-40C2-AE87-355B49FDB1FD}" type="presParOf" srcId="{671732C7-CDB1-4A3C-B91C-29367622A83D}" destId="{47954371-FE96-4527-91B5-65FDD083650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853F03-BE36-4140-8550-7AD3ED73EFAD}" type="doc">
      <dgm:prSet loTypeId="urn:microsoft.com/office/officeart/2005/8/layout/hProcess9" loCatId="process" qsTypeId="urn:microsoft.com/office/officeart/2005/8/quickstyle/simple3" qsCatId="simple" csTypeId="urn:microsoft.com/office/officeart/2005/8/colors/accent2_2" csCatId="accent2"/>
      <dgm:spPr/>
      <dgm:t>
        <a:bodyPr/>
        <a:lstStyle/>
        <a:p>
          <a:endParaRPr lang="en-IN"/>
        </a:p>
      </dgm:t>
    </dgm:pt>
    <dgm:pt modelId="{8C44058E-D776-458D-A3E1-655749173BA0}">
      <dgm:prSet/>
      <dgm:spPr/>
      <dgm:t>
        <a:bodyPr/>
        <a:lstStyle/>
        <a:p>
          <a:r>
            <a:rPr lang="en-IN" b="0" i="0" baseline="0"/>
            <a:t>Nitty Gritty of Communication in Community </a:t>
          </a:r>
          <a:endParaRPr lang="en-IN"/>
        </a:p>
      </dgm:t>
    </dgm:pt>
    <dgm:pt modelId="{ED4D6EC7-AC72-4C38-8088-121C63EA545C}" type="parTrans" cxnId="{8A8BFF6B-C102-4EA3-8A4C-0328ABBD3D3F}">
      <dgm:prSet/>
      <dgm:spPr/>
      <dgm:t>
        <a:bodyPr/>
        <a:lstStyle/>
        <a:p>
          <a:endParaRPr lang="en-IN"/>
        </a:p>
      </dgm:t>
    </dgm:pt>
    <dgm:pt modelId="{D3E251E7-A22F-48DF-A88B-3A78DD396332}" type="sibTrans" cxnId="{8A8BFF6B-C102-4EA3-8A4C-0328ABBD3D3F}">
      <dgm:prSet/>
      <dgm:spPr/>
      <dgm:t>
        <a:bodyPr/>
        <a:lstStyle/>
        <a:p>
          <a:endParaRPr lang="en-IN"/>
        </a:p>
      </dgm:t>
    </dgm:pt>
    <dgm:pt modelId="{1842BB99-FB84-4F8C-8FBA-BBC84092FA60}">
      <dgm:prSet/>
      <dgm:spPr/>
      <dgm:t>
        <a:bodyPr/>
        <a:lstStyle/>
        <a:p>
          <a:r>
            <a:rPr lang="en-IN" b="0" i="0" baseline="0"/>
            <a:t>In depth exposure to vulnerable community</a:t>
          </a:r>
          <a:endParaRPr lang="en-IN"/>
        </a:p>
      </dgm:t>
    </dgm:pt>
    <dgm:pt modelId="{7C4731D0-F0FA-4066-9E27-20349ADDA321}" type="parTrans" cxnId="{7B81FB95-CD09-418D-BC65-21315F3A835C}">
      <dgm:prSet/>
      <dgm:spPr/>
      <dgm:t>
        <a:bodyPr/>
        <a:lstStyle/>
        <a:p>
          <a:endParaRPr lang="en-IN"/>
        </a:p>
      </dgm:t>
    </dgm:pt>
    <dgm:pt modelId="{D8E9338C-1041-4BE0-9AD4-F2DB95F9B703}" type="sibTrans" cxnId="{7B81FB95-CD09-418D-BC65-21315F3A835C}">
      <dgm:prSet/>
      <dgm:spPr/>
      <dgm:t>
        <a:bodyPr/>
        <a:lstStyle/>
        <a:p>
          <a:endParaRPr lang="en-IN"/>
        </a:p>
      </dgm:t>
    </dgm:pt>
    <dgm:pt modelId="{7C61F0FA-62A2-4568-97DE-606E9E7F5679}">
      <dgm:prSet/>
      <dgm:spPr/>
      <dgm:t>
        <a:bodyPr/>
        <a:lstStyle/>
        <a:p>
          <a:r>
            <a:rPr lang="en-IN" b="0" i="0" baseline="0"/>
            <a:t>Work efficiently despite of challenges like weather conditions, animal attacks etc</a:t>
          </a:r>
          <a:endParaRPr lang="en-IN"/>
        </a:p>
      </dgm:t>
    </dgm:pt>
    <dgm:pt modelId="{FFA0C812-B15F-4DAC-88E9-D55A64CC0D4B}" type="parTrans" cxnId="{E6DFE596-8398-4AE1-8251-1AD6574D1E52}">
      <dgm:prSet/>
      <dgm:spPr/>
      <dgm:t>
        <a:bodyPr/>
        <a:lstStyle/>
        <a:p>
          <a:endParaRPr lang="en-IN"/>
        </a:p>
      </dgm:t>
    </dgm:pt>
    <dgm:pt modelId="{86C8D367-EC49-4A01-96A9-174023082DCB}" type="sibTrans" cxnId="{E6DFE596-8398-4AE1-8251-1AD6574D1E52}">
      <dgm:prSet/>
      <dgm:spPr/>
      <dgm:t>
        <a:bodyPr/>
        <a:lstStyle/>
        <a:p>
          <a:endParaRPr lang="en-IN"/>
        </a:p>
      </dgm:t>
    </dgm:pt>
    <dgm:pt modelId="{78EFEAC8-C3C9-4238-8CF5-E8F19B8A348D}" type="pres">
      <dgm:prSet presAssocID="{8C853F03-BE36-4140-8550-7AD3ED73EFAD}" presName="CompostProcess" presStyleCnt="0">
        <dgm:presLayoutVars>
          <dgm:dir/>
          <dgm:resizeHandles val="exact"/>
        </dgm:presLayoutVars>
      </dgm:prSet>
      <dgm:spPr/>
    </dgm:pt>
    <dgm:pt modelId="{76E880AC-3FCF-4B9B-BEE9-E8002B273273}" type="pres">
      <dgm:prSet presAssocID="{8C853F03-BE36-4140-8550-7AD3ED73EFAD}" presName="arrow" presStyleLbl="bgShp" presStyleIdx="0" presStyleCnt="1"/>
      <dgm:spPr/>
    </dgm:pt>
    <dgm:pt modelId="{C7E9E768-F62B-48B8-BD5C-6898AD5B5D6C}" type="pres">
      <dgm:prSet presAssocID="{8C853F03-BE36-4140-8550-7AD3ED73EFAD}" presName="linearProcess" presStyleCnt="0"/>
      <dgm:spPr/>
    </dgm:pt>
    <dgm:pt modelId="{F12E6417-F587-4579-9A28-532CC5FF3ACB}" type="pres">
      <dgm:prSet presAssocID="{8C44058E-D776-458D-A3E1-655749173BA0}" presName="textNode" presStyleLbl="node1" presStyleIdx="0" presStyleCnt="3">
        <dgm:presLayoutVars>
          <dgm:bulletEnabled val="1"/>
        </dgm:presLayoutVars>
      </dgm:prSet>
      <dgm:spPr/>
    </dgm:pt>
    <dgm:pt modelId="{CCC98D59-A415-4BD1-BEB8-5293EE98A210}" type="pres">
      <dgm:prSet presAssocID="{D3E251E7-A22F-48DF-A88B-3A78DD396332}" presName="sibTrans" presStyleCnt="0"/>
      <dgm:spPr/>
    </dgm:pt>
    <dgm:pt modelId="{46D8ACC4-3231-42A6-9727-FE59001539D6}" type="pres">
      <dgm:prSet presAssocID="{1842BB99-FB84-4F8C-8FBA-BBC84092FA60}" presName="textNode" presStyleLbl="node1" presStyleIdx="1" presStyleCnt="3">
        <dgm:presLayoutVars>
          <dgm:bulletEnabled val="1"/>
        </dgm:presLayoutVars>
      </dgm:prSet>
      <dgm:spPr/>
    </dgm:pt>
    <dgm:pt modelId="{27E1AADC-FB35-4F67-9F9D-5D52B5C9034D}" type="pres">
      <dgm:prSet presAssocID="{D8E9338C-1041-4BE0-9AD4-F2DB95F9B703}" presName="sibTrans" presStyleCnt="0"/>
      <dgm:spPr/>
    </dgm:pt>
    <dgm:pt modelId="{FF12900C-6F91-4A9F-818E-81BCA8E9E23A}" type="pres">
      <dgm:prSet presAssocID="{7C61F0FA-62A2-4568-97DE-606E9E7F5679}" presName="textNode" presStyleLbl="node1" presStyleIdx="2" presStyleCnt="3">
        <dgm:presLayoutVars>
          <dgm:bulletEnabled val="1"/>
        </dgm:presLayoutVars>
      </dgm:prSet>
      <dgm:spPr/>
    </dgm:pt>
  </dgm:ptLst>
  <dgm:cxnLst>
    <dgm:cxn modelId="{2D8F7C3E-458A-412B-A4DE-410142F0974F}" type="presOf" srcId="{1842BB99-FB84-4F8C-8FBA-BBC84092FA60}" destId="{46D8ACC4-3231-42A6-9727-FE59001539D6}" srcOrd="0" destOrd="0" presId="urn:microsoft.com/office/officeart/2005/8/layout/hProcess9"/>
    <dgm:cxn modelId="{50623468-CF0C-4D16-B814-78A18053DD84}" type="presOf" srcId="{8C44058E-D776-458D-A3E1-655749173BA0}" destId="{F12E6417-F587-4579-9A28-532CC5FF3ACB}" srcOrd="0" destOrd="0" presId="urn:microsoft.com/office/officeart/2005/8/layout/hProcess9"/>
    <dgm:cxn modelId="{8A8BFF6B-C102-4EA3-8A4C-0328ABBD3D3F}" srcId="{8C853F03-BE36-4140-8550-7AD3ED73EFAD}" destId="{8C44058E-D776-458D-A3E1-655749173BA0}" srcOrd="0" destOrd="0" parTransId="{ED4D6EC7-AC72-4C38-8088-121C63EA545C}" sibTransId="{D3E251E7-A22F-48DF-A88B-3A78DD396332}"/>
    <dgm:cxn modelId="{E2C0AA7A-972E-4972-AB26-CE25137B8D92}" type="presOf" srcId="{7C61F0FA-62A2-4568-97DE-606E9E7F5679}" destId="{FF12900C-6F91-4A9F-818E-81BCA8E9E23A}" srcOrd="0" destOrd="0" presId="urn:microsoft.com/office/officeart/2005/8/layout/hProcess9"/>
    <dgm:cxn modelId="{7B81FB95-CD09-418D-BC65-21315F3A835C}" srcId="{8C853F03-BE36-4140-8550-7AD3ED73EFAD}" destId="{1842BB99-FB84-4F8C-8FBA-BBC84092FA60}" srcOrd="1" destOrd="0" parTransId="{7C4731D0-F0FA-4066-9E27-20349ADDA321}" sibTransId="{D8E9338C-1041-4BE0-9AD4-F2DB95F9B703}"/>
    <dgm:cxn modelId="{E6DFE596-8398-4AE1-8251-1AD6574D1E52}" srcId="{8C853F03-BE36-4140-8550-7AD3ED73EFAD}" destId="{7C61F0FA-62A2-4568-97DE-606E9E7F5679}" srcOrd="2" destOrd="0" parTransId="{FFA0C812-B15F-4DAC-88E9-D55A64CC0D4B}" sibTransId="{86C8D367-EC49-4A01-96A9-174023082DCB}"/>
    <dgm:cxn modelId="{A73CF6A9-833F-40CC-9171-72D2FDAD7F38}" type="presOf" srcId="{8C853F03-BE36-4140-8550-7AD3ED73EFAD}" destId="{78EFEAC8-C3C9-4238-8CF5-E8F19B8A348D}" srcOrd="0" destOrd="0" presId="urn:microsoft.com/office/officeart/2005/8/layout/hProcess9"/>
    <dgm:cxn modelId="{5FA9BCB6-6194-4798-B0AF-5FEEDE6D4359}" type="presParOf" srcId="{78EFEAC8-C3C9-4238-8CF5-E8F19B8A348D}" destId="{76E880AC-3FCF-4B9B-BEE9-E8002B273273}" srcOrd="0" destOrd="0" presId="urn:microsoft.com/office/officeart/2005/8/layout/hProcess9"/>
    <dgm:cxn modelId="{14BC9BDE-7996-4DB7-89BC-913A69B1CB30}" type="presParOf" srcId="{78EFEAC8-C3C9-4238-8CF5-E8F19B8A348D}" destId="{C7E9E768-F62B-48B8-BD5C-6898AD5B5D6C}" srcOrd="1" destOrd="0" presId="urn:microsoft.com/office/officeart/2005/8/layout/hProcess9"/>
    <dgm:cxn modelId="{9A517061-4EAB-4942-9BAD-8A7877692831}" type="presParOf" srcId="{C7E9E768-F62B-48B8-BD5C-6898AD5B5D6C}" destId="{F12E6417-F587-4579-9A28-532CC5FF3ACB}" srcOrd="0" destOrd="0" presId="urn:microsoft.com/office/officeart/2005/8/layout/hProcess9"/>
    <dgm:cxn modelId="{867D0FF4-E6DB-4546-809E-7FE9AD0B8954}" type="presParOf" srcId="{C7E9E768-F62B-48B8-BD5C-6898AD5B5D6C}" destId="{CCC98D59-A415-4BD1-BEB8-5293EE98A210}" srcOrd="1" destOrd="0" presId="urn:microsoft.com/office/officeart/2005/8/layout/hProcess9"/>
    <dgm:cxn modelId="{FF359948-0343-438F-9934-5B1F68DA78F4}" type="presParOf" srcId="{C7E9E768-F62B-48B8-BD5C-6898AD5B5D6C}" destId="{46D8ACC4-3231-42A6-9727-FE59001539D6}" srcOrd="2" destOrd="0" presId="urn:microsoft.com/office/officeart/2005/8/layout/hProcess9"/>
    <dgm:cxn modelId="{394B0620-CAD3-4D43-933B-D9376568E009}" type="presParOf" srcId="{C7E9E768-F62B-48B8-BD5C-6898AD5B5D6C}" destId="{27E1AADC-FB35-4F67-9F9D-5D52B5C9034D}" srcOrd="3" destOrd="0" presId="urn:microsoft.com/office/officeart/2005/8/layout/hProcess9"/>
    <dgm:cxn modelId="{5B995F7E-7A50-4D0C-B730-339B29929986}" type="presParOf" srcId="{C7E9E768-F62B-48B8-BD5C-6898AD5B5D6C}" destId="{FF12900C-6F91-4A9F-818E-81BCA8E9E23A}"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27098-4BFA-482D-A402-D591F0A52AE0}"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1EE5C5BC-0725-4B53-841F-EA458805BBAE}">
      <dgm:prSet/>
      <dgm:spPr/>
      <dgm:t>
        <a:bodyPr/>
        <a:lstStyle/>
        <a:p>
          <a:r>
            <a:rPr lang="en-IN" b="0" i="0" baseline="0">
              <a:latin typeface="Times New Roman" panose="02020603050405020304" pitchFamily="18" charset="0"/>
              <a:cs typeface="Times New Roman" panose="02020603050405020304" pitchFamily="18" charset="0"/>
            </a:rPr>
            <a:t>NRHM of India launched the Janani Suraksha Yojana (JSY) programme in 2005 with the goal of reducing maternal and neonatal mortality by promoting institutional births.</a:t>
          </a:r>
          <a:endParaRPr lang="en-IN">
            <a:latin typeface="Times New Roman" panose="02020603050405020304" pitchFamily="18" charset="0"/>
            <a:cs typeface="Times New Roman" panose="02020603050405020304" pitchFamily="18" charset="0"/>
          </a:endParaRPr>
        </a:p>
      </dgm:t>
    </dgm:pt>
    <dgm:pt modelId="{CFAF85EC-368B-4F88-886E-B321EF2FA5BE}" type="parTrans" cxnId="{6D9A277B-98C5-445C-A3AF-4DDCBE8BA835}">
      <dgm:prSet/>
      <dgm:spPr/>
      <dgm:t>
        <a:bodyPr/>
        <a:lstStyle/>
        <a:p>
          <a:endParaRPr lang="en-IN"/>
        </a:p>
      </dgm:t>
    </dgm:pt>
    <dgm:pt modelId="{7E51268F-6478-4641-AF8B-0817844E57F0}" type="sibTrans" cxnId="{6D9A277B-98C5-445C-A3AF-4DDCBE8BA835}">
      <dgm:prSet/>
      <dgm:spPr/>
      <dgm:t>
        <a:bodyPr/>
        <a:lstStyle/>
        <a:p>
          <a:endParaRPr lang="en-IN"/>
        </a:p>
      </dgm:t>
    </dgm:pt>
    <dgm:pt modelId="{78E34267-64A1-4360-A2FD-F58F7FFC5F28}">
      <dgm:prSet/>
      <dgm:spPr/>
      <dgm:t>
        <a:bodyPr/>
        <a:lstStyle/>
        <a:p>
          <a:r>
            <a:rPr lang="en-IN" b="0" i="0" baseline="0"/>
            <a:t>Researcher across India have argued the existing disparity in terms of utilization and accessibility to maternal healthcare services among the socially marginalized group </a:t>
          </a:r>
          <a:endParaRPr lang="en-IN"/>
        </a:p>
      </dgm:t>
    </dgm:pt>
    <dgm:pt modelId="{DEED6FD2-6C33-475C-A4CC-B99E41E15D3D}" type="parTrans" cxnId="{E428F2DA-C730-440E-B667-32D489256CE2}">
      <dgm:prSet/>
      <dgm:spPr/>
      <dgm:t>
        <a:bodyPr/>
        <a:lstStyle/>
        <a:p>
          <a:endParaRPr lang="en-IN"/>
        </a:p>
      </dgm:t>
    </dgm:pt>
    <dgm:pt modelId="{05CC8CA1-5071-469C-BA51-9FC0D2E4CDA9}" type="sibTrans" cxnId="{E428F2DA-C730-440E-B667-32D489256CE2}">
      <dgm:prSet/>
      <dgm:spPr/>
      <dgm:t>
        <a:bodyPr/>
        <a:lstStyle/>
        <a:p>
          <a:endParaRPr lang="en-IN"/>
        </a:p>
      </dgm:t>
    </dgm:pt>
    <dgm:pt modelId="{19E8C6F8-05CF-4D1E-B3C1-C41980F61577}">
      <dgm:prSet/>
      <dgm:spPr/>
      <dgm:t>
        <a:bodyPr/>
        <a:lstStyle/>
        <a:p>
          <a:r>
            <a:rPr lang="en-IN" b="0" i="0" baseline="0"/>
            <a:t>Studies related to home birth have argued that factors influence the choice of place of delivery</a:t>
          </a:r>
          <a:endParaRPr lang="en-IN"/>
        </a:p>
      </dgm:t>
    </dgm:pt>
    <dgm:pt modelId="{BE6D0572-ADF0-43AC-A637-71BD1A0D3394}" type="parTrans" cxnId="{BAC3B4AA-81BD-41A4-9DFE-C3A9E3F26652}">
      <dgm:prSet/>
      <dgm:spPr/>
      <dgm:t>
        <a:bodyPr/>
        <a:lstStyle/>
        <a:p>
          <a:endParaRPr lang="en-IN"/>
        </a:p>
      </dgm:t>
    </dgm:pt>
    <dgm:pt modelId="{9F98E2ED-022E-47A9-89F8-904060442F5C}" type="sibTrans" cxnId="{BAC3B4AA-81BD-41A4-9DFE-C3A9E3F26652}">
      <dgm:prSet/>
      <dgm:spPr/>
      <dgm:t>
        <a:bodyPr/>
        <a:lstStyle/>
        <a:p>
          <a:endParaRPr lang="en-IN"/>
        </a:p>
      </dgm:t>
    </dgm:pt>
    <dgm:pt modelId="{E0FE4070-355E-4696-A988-5CE371F2FB37}">
      <dgm:prSet/>
      <dgm:spPr/>
      <dgm:t>
        <a:bodyPr/>
        <a:lstStyle/>
        <a:p>
          <a:r>
            <a:rPr lang="en-IN" b="0" i="0" baseline="0"/>
            <a:t>The main aim of this study was to understand the factors influencing the place of delivery, and why women prefer home deliveries in urban slums areas</a:t>
          </a:r>
          <a:endParaRPr lang="en-IN"/>
        </a:p>
      </dgm:t>
    </dgm:pt>
    <dgm:pt modelId="{9C2B1BF8-FDEC-4D2B-A1F4-E20662EC17E6}" type="parTrans" cxnId="{4213B504-870C-4CAE-A7B4-A1EC0C387753}">
      <dgm:prSet/>
      <dgm:spPr/>
      <dgm:t>
        <a:bodyPr/>
        <a:lstStyle/>
        <a:p>
          <a:endParaRPr lang="en-IN"/>
        </a:p>
      </dgm:t>
    </dgm:pt>
    <dgm:pt modelId="{BA6E55AC-6BAE-455C-8287-08973C2497E3}" type="sibTrans" cxnId="{4213B504-870C-4CAE-A7B4-A1EC0C387753}">
      <dgm:prSet/>
      <dgm:spPr/>
      <dgm:t>
        <a:bodyPr/>
        <a:lstStyle/>
        <a:p>
          <a:endParaRPr lang="en-IN"/>
        </a:p>
      </dgm:t>
    </dgm:pt>
    <dgm:pt modelId="{E23F8989-CCB7-4711-B5A5-0D6A3073C50A}" type="pres">
      <dgm:prSet presAssocID="{A9727098-4BFA-482D-A402-D591F0A52AE0}" presName="linear" presStyleCnt="0">
        <dgm:presLayoutVars>
          <dgm:animLvl val="lvl"/>
          <dgm:resizeHandles val="exact"/>
        </dgm:presLayoutVars>
      </dgm:prSet>
      <dgm:spPr/>
    </dgm:pt>
    <dgm:pt modelId="{F9B90A0B-407F-4DF1-B3D7-094D0941135F}" type="pres">
      <dgm:prSet presAssocID="{1EE5C5BC-0725-4B53-841F-EA458805BBAE}" presName="parentText" presStyleLbl="node1" presStyleIdx="0" presStyleCnt="4">
        <dgm:presLayoutVars>
          <dgm:chMax val="0"/>
          <dgm:bulletEnabled val="1"/>
        </dgm:presLayoutVars>
      </dgm:prSet>
      <dgm:spPr/>
    </dgm:pt>
    <dgm:pt modelId="{3BCC0857-ABD5-4E13-918F-ACB211F032C4}" type="pres">
      <dgm:prSet presAssocID="{7E51268F-6478-4641-AF8B-0817844E57F0}" presName="spacer" presStyleCnt="0"/>
      <dgm:spPr/>
    </dgm:pt>
    <dgm:pt modelId="{402FAEAB-E073-4B98-9DF7-B49B41C6F3F9}" type="pres">
      <dgm:prSet presAssocID="{78E34267-64A1-4360-A2FD-F58F7FFC5F28}" presName="parentText" presStyleLbl="node1" presStyleIdx="1" presStyleCnt="4">
        <dgm:presLayoutVars>
          <dgm:chMax val="0"/>
          <dgm:bulletEnabled val="1"/>
        </dgm:presLayoutVars>
      </dgm:prSet>
      <dgm:spPr/>
    </dgm:pt>
    <dgm:pt modelId="{5A0BC5AD-1781-4BAE-AA22-5F3F3A17F19B}" type="pres">
      <dgm:prSet presAssocID="{05CC8CA1-5071-469C-BA51-9FC0D2E4CDA9}" presName="spacer" presStyleCnt="0"/>
      <dgm:spPr/>
    </dgm:pt>
    <dgm:pt modelId="{C4CC1DB6-2F2F-4E24-AFC5-4BA226A06FB9}" type="pres">
      <dgm:prSet presAssocID="{19E8C6F8-05CF-4D1E-B3C1-C41980F61577}" presName="parentText" presStyleLbl="node1" presStyleIdx="2" presStyleCnt="4">
        <dgm:presLayoutVars>
          <dgm:chMax val="0"/>
          <dgm:bulletEnabled val="1"/>
        </dgm:presLayoutVars>
      </dgm:prSet>
      <dgm:spPr/>
    </dgm:pt>
    <dgm:pt modelId="{84C5EC78-81A9-481F-B3E0-188FB56C8DF1}" type="pres">
      <dgm:prSet presAssocID="{9F98E2ED-022E-47A9-89F8-904060442F5C}" presName="spacer" presStyleCnt="0"/>
      <dgm:spPr/>
    </dgm:pt>
    <dgm:pt modelId="{22F4D1C2-ACAC-4A4F-AB64-1CFE48CEDD7D}" type="pres">
      <dgm:prSet presAssocID="{E0FE4070-355E-4696-A988-5CE371F2FB37}" presName="parentText" presStyleLbl="node1" presStyleIdx="3" presStyleCnt="4">
        <dgm:presLayoutVars>
          <dgm:chMax val="0"/>
          <dgm:bulletEnabled val="1"/>
        </dgm:presLayoutVars>
      </dgm:prSet>
      <dgm:spPr/>
    </dgm:pt>
  </dgm:ptLst>
  <dgm:cxnLst>
    <dgm:cxn modelId="{4213B504-870C-4CAE-A7B4-A1EC0C387753}" srcId="{A9727098-4BFA-482D-A402-D591F0A52AE0}" destId="{E0FE4070-355E-4696-A988-5CE371F2FB37}" srcOrd="3" destOrd="0" parTransId="{9C2B1BF8-FDEC-4D2B-A1F4-E20662EC17E6}" sibTransId="{BA6E55AC-6BAE-455C-8287-08973C2497E3}"/>
    <dgm:cxn modelId="{D102536C-2501-4C90-BFE7-9639C9585F88}" type="presOf" srcId="{19E8C6F8-05CF-4D1E-B3C1-C41980F61577}" destId="{C4CC1DB6-2F2F-4E24-AFC5-4BA226A06FB9}" srcOrd="0" destOrd="0" presId="urn:microsoft.com/office/officeart/2005/8/layout/vList2"/>
    <dgm:cxn modelId="{ADF87B53-1A21-445A-A93D-E57AACAC2795}" type="presOf" srcId="{A9727098-4BFA-482D-A402-D591F0A52AE0}" destId="{E23F8989-CCB7-4711-B5A5-0D6A3073C50A}" srcOrd="0" destOrd="0" presId="urn:microsoft.com/office/officeart/2005/8/layout/vList2"/>
    <dgm:cxn modelId="{6D9A277B-98C5-445C-A3AF-4DDCBE8BA835}" srcId="{A9727098-4BFA-482D-A402-D591F0A52AE0}" destId="{1EE5C5BC-0725-4B53-841F-EA458805BBAE}" srcOrd="0" destOrd="0" parTransId="{CFAF85EC-368B-4F88-886E-B321EF2FA5BE}" sibTransId="{7E51268F-6478-4641-AF8B-0817844E57F0}"/>
    <dgm:cxn modelId="{17354B90-7A55-46E3-8F8E-2A8B25C73772}" type="presOf" srcId="{1EE5C5BC-0725-4B53-841F-EA458805BBAE}" destId="{F9B90A0B-407F-4DF1-B3D7-094D0941135F}" srcOrd="0" destOrd="0" presId="urn:microsoft.com/office/officeart/2005/8/layout/vList2"/>
    <dgm:cxn modelId="{BAC3B4AA-81BD-41A4-9DFE-C3A9E3F26652}" srcId="{A9727098-4BFA-482D-A402-D591F0A52AE0}" destId="{19E8C6F8-05CF-4D1E-B3C1-C41980F61577}" srcOrd="2" destOrd="0" parTransId="{BE6D0572-ADF0-43AC-A637-71BD1A0D3394}" sibTransId="{9F98E2ED-022E-47A9-89F8-904060442F5C}"/>
    <dgm:cxn modelId="{E428F2DA-C730-440E-B667-32D489256CE2}" srcId="{A9727098-4BFA-482D-A402-D591F0A52AE0}" destId="{78E34267-64A1-4360-A2FD-F58F7FFC5F28}" srcOrd="1" destOrd="0" parTransId="{DEED6FD2-6C33-475C-A4CC-B99E41E15D3D}" sibTransId="{05CC8CA1-5071-469C-BA51-9FC0D2E4CDA9}"/>
    <dgm:cxn modelId="{8F9FC6DD-6DCD-4D80-89D6-0C3A46525A80}" type="presOf" srcId="{78E34267-64A1-4360-A2FD-F58F7FFC5F28}" destId="{402FAEAB-E073-4B98-9DF7-B49B41C6F3F9}" srcOrd="0" destOrd="0" presId="urn:microsoft.com/office/officeart/2005/8/layout/vList2"/>
    <dgm:cxn modelId="{C0C4C2FB-8DEB-496C-B75B-2AC7BDDD80FA}" type="presOf" srcId="{E0FE4070-355E-4696-A988-5CE371F2FB37}" destId="{22F4D1C2-ACAC-4A4F-AB64-1CFE48CEDD7D}" srcOrd="0" destOrd="0" presId="urn:microsoft.com/office/officeart/2005/8/layout/vList2"/>
    <dgm:cxn modelId="{39371DF4-031A-4666-9A6A-1797C2F98046}" type="presParOf" srcId="{E23F8989-CCB7-4711-B5A5-0D6A3073C50A}" destId="{F9B90A0B-407F-4DF1-B3D7-094D0941135F}" srcOrd="0" destOrd="0" presId="urn:microsoft.com/office/officeart/2005/8/layout/vList2"/>
    <dgm:cxn modelId="{2BF812FA-DDD2-46C8-BACA-ED93CC2B6774}" type="presParOf" srcId="{E23F8989-CCB7-4711-B5A5-0D6A3073C50A}" destId="{3BCC0857-ABD5-4E13-918F-ACB211F032C4}" srcOrd="1" destOrd="0" presId="urn:microsoft.com/office/officeart/2005/8/layout/vList2"/>
    <dgm:cxn modelId="{4D62148F-535D-4FEA-A2E8-78BE77B8B11E}" type="presParOf" srcId="{E23F8989-CCB7-4711-B5A5-0D6A3073C50A}" destId="{402FAEAB-E073-4B98-9DF7-B49B41C6F3F9}" srcOrd="2" destOrd="0" presId="urn:microsoft.com/office/officeart/2005/8/layout/vList2"/>
    <dgm:cxn modelId="{DBAA6454-A2D1-4B2D-9B2A-056212EE3BAE}" type="presParOf" srcId="{E23F8989-CCB7-4711-B5A5-0D6A3073C50A}" destId="{5A0BC5AD-1781-4BAE-AA22-5F3F3A17F19B}" srcOrd="3" destOrd="0" presId="urn:microsoft.com/office/officeart/2005/8/layout/vList2"/>
    <dgm:cxn modelId="{7DE50456-6637-45B8-AE6C-A3E2AF6921D3}" type="presParOf" srcId="{E23F8989-CCB7-4711-B5A5-0D6A3073C50A}" destId="{C4CC1DB6-2F2F-4E24-AFC5-4BA226A06FB9}" srcOrd="4" destOrd="0" presId="urn:microsoft.com/office/officeart/2005/8/layout/vList2"/>
    <dgm:cxn modelId="{6C692266-6725-4437-81C5-AFB584BAD107}" type="presParOf" srcId="{E23F8989-CCB7-4711-B5A5-0D6A3073C50A}" destId="{84C5EC78-81A9-481F-B3E0-188FB56C8DF1}" srcOrd="5" destOrd="0" presId="urn:microsoft.com/office/officeart/2005/8/layout/vList2"/>
    <dgm:cxn modelId="{35143A71-CD35-4516-8CD2-16757C86EEE4}" type="presParOf" srcId="{E23F8989-CCB7-4711-B5A5-0D6A3073C50A}" destId="{22F4D1C2-ACAC-4A4F-AB64-1CFE48CEDD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1BEEC-26B0-44F9-922F-9D811A461568}"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DBC89A21-E7B8-44E0-8B23-00D6945764F2}">
      <dgm:prSet custT="1"/>
      <dgm:spPr/>
      <dgm:t>
        <a:bodyPr/>
        <a:lstStyle/>
        <a:p>
          <a:r>
            <a:rPr lang="en-IN" sz="2400" b="0" i="0" baseline="0">
              <a:latin typeface="Times New Roman" panose="02020603050405020304" pitchFamily="18" charset="0"/>
              <a:cs typeface="Times New Roman" panose="02020603050405020304" pitchFamily="18" charset="0"/>
            </a:rPr>
            <a:t>To determine the existing status of home childbirth and institutional deliveries looking at women of age 15-49 years who have delivered in the preceding 3 years in the Bhatti Mines area New Delhi. </a:t>
          </a:r>
          <a:endParaRPr lang="en-IN" sz="2400" dirty="0">
            <a:latin typeface="Times New Roman" panose="02020603050405020304" pitchFamily="18" charset="0"/>
            <a:cs typeface="Times New Roman" panose="02020603050405020304" pitchFamily="18" charset="0"/>
          </a:endParaRPr>
        </a:p>
      </dgm:t>
    </dgm:pt>
    <dgm:pt modelId="{37D3D0D4-CEA2-4C59-9D47-5DA813C8A779}" type="parTrans" cxnId="{183EB1B3-1A7E-465E-9A4B-9E14D3C96C6C}">
      <dgm:prSet/>
      <dgm:spPr/>
      <dgm:t>
        <a:bodyPr/>
        <a:lstStyle/>
        <a:p>
          <a:endParaRPr lang="en-IN" sz="2400">
            <a:latin typeface="Times New Roman" panose="02020603050405020304" pitchFamily="18" charset="0"/>
            <a:cs typeface="Times New Roman" panose="02020603050405020304" pitchFamily="18" charset="0"/>
          </a:endParaRPr>
        </a:p>
      </dgm:t>
    </dgm:pt>
    <dgm:pt modelId="{EF6FA49B-16B6-44C3-9716-55BA171ABC50}" type="sibTrans" cxnId="{183EB1B3-1A7E-465E-9A4B-9E14D3C96C6C}">
      <dgm:prSet/>
      <dgm:spPr/>
      <dgm:t>
        <a:bodyPr/>
        <a:lstStyle/>
        <a:p>
          <a:endParaRPr lang="en-IN" sz="2400">
            <a:latin typeface="Times New Roman" panose="02020603050405020304" pitchFamily="18" charset="0"/>
            <a:cs typeface="Times New Roman" panose="02020603050405020304" pitchFamily="18" charset="0"/>
          </a:endParaRPr>
        </a:p>
      </dgm:t>
    </dgm:pt>
    <dgm:pt modelId="{F498ADCB-5150-4719-9387-6248337B9D68}">
      <dgm:prSet custT="1"/>
      <dgm:spPr/>
      <dgm:t>
        <a:bodyPr/>
        <a:lstStyle/>
        <a:p>
          <a:r>
            <a:rPr lang="en-IN" sz="2400" b="0" i="0" baseline="0">
              <a:latin typeface="Times New Roman" panose="02020603050405020304" pitchFamily="18" charset="0"/>
              <a:cs typeface="Times New Roman" panose="02020603050405020304" pitchFamily="18" charset="0"/>
            </a:rPr>
            <a:t>To assess the determinants of home births compared to institutional delivery in women of age group 15-49 years who have delivered in the preceding 3 years.</a:t>
          </a:r>
          <a:endParaRPr lang="en-IN" sz="2400">
            <a:latin typeface="Times New Roman" panose="02020603050405020304" pitchFamily="18" charset="0"/>
            <a:cs typeface="Times New Roman" panose="02020603050405020304" pitchFamily="18" charset="0"/>
          </a:endParaRPr>
        </a:p>
      </dgm:t>
    </dgm:pt>
    <dgm:pt modelId="{2A8861A2-D12B-41ED-ADEF-B21996BB1866}" type="parTrans" cxnId="{B89FCC7D-4A4B-4617-B895-10A57A980505}">
      <dgm:prSet/>
      <dgm:spPr/>
      <dgm:t>
        <a:bodyPr/>
        <a:lstStyle/>
        <a:p>
          <a:endParaRPr lang="en-IN" sz="2400">
            <a:latin typeface="Times New Roman" panose="02020603050405020304" pitchFamily="18" charset="0"/>
            <a:cs typeface="Times New Roman" panose="02020603050405020304" pitchFamily="18" charset="0"/>
          </a:endParaRPr>
        </a:p>
      </dgm:t>
    </dgm:pt>
    <dgm:pt modelId="{E742CE12-A491-428D-94D5-1E02BE900B85}" type="sibTrans" cxnId="{B89FCC7D-4A4B-4617-B895-10A57A980505}">
      <dgm:prSet/>
      <dgm:spPr/>
      <dgm:t>
        <a:bodyPr/>
        <a:lstStyle/>
        <a:p>
          <a:endParaRPr lang="en-IN" sz="2400">
            <a:latin typeface="Times New Roman" panose="02020603050405020304" pitchFamily="18" charset="0"/>
            <a:cs typeface="Times New Roman" panose="02020603050405020304" pitchFamily="18" charset="0"/>
          </a:endParaRPr>
        </a:p>
      </dgm:t>
    </dgm:pt>
    <dgm:pt modelId="{0C7C1403-CE87-4CD7-9B4C-DB820FB18539}" type="pres">
      <dgm:prSet presAssocID="{05B1BEEC-26B0-44F9-922F-9D811A461568}" presName="diagram" presStyleCnt="0">
        <dgm:presLayoutVars>
          <dgm:dir/>
          <dgm:resizeHandles val="exact"/>
        </dgm:presLayoutVars>
      </dgm:prSet>
      <dgm:spPr/>
    </dgm:pt>
    <dgm:pt modelId="{7D77C7CB-1A2D-4270-8C2B-310B84E8CD47}" type="pres">
      <dgm:prSet presAssocID="{DBC89A21-E7B8-44E0-8B23-00D6945764F2}" presName="node" presStyleLbl="node1" presStyleIdx="0" presStyleCnt="2">
        <dgm:presLayoutVars>
          <dgm:bulletEnabled val="1"/>
        </dgm:presLayoutVars>
      </dgm:prSet>
      <dgm:spPr/>
    </dgm:pt>
    <dgm:pt modelId="{CA0C91A8-C610-4D4C-BC1B-6ADFC770AD1B}" type="pres">
      <dgm:prSet presAssocID="{EF6FA49B-16B6-44C3-9716-55BA171ABC50}" presName="sibTrans" presStyleCnt="0"/>
      <dgm:spPr/>
    </dgm:pt>
    <dgm:pt modelId="{05C892B2-0176-46CA-9690-87C5E07D2A89}" type="pres">
      <dgm:prSet presAssocID="{F498ADCB-5150-4719-9387-6248337B9D68}" presName="node" presStyleLbl="node1" presStyleIdx="1" presStyleCnt="2">
        <dgm:presLayoutVars>
          <dgm:bulletEnabled val="1"/>
        </dgm:presLayoutVars>
      </dgm:prSet>
      <dgm:spPr/>
    </dgm:pt>
  </dgm:ptLst>
  <dgm:cxnLst>
    <dgm:cxn modelId="{5048116C-38AE-4EFD-A841-FD8F6535A51E}" type="presOf" srcId="{05B1BEEC-26B0-44F9-922F-9D811A461568}" destId="{0C7C1403-CE87-4CD7-9B4C-DB820FB18539}" srcOrd="0" destOrd="0" presId="urn:microsoft.com/office/officeart/2005/8/layout/default"/>
    <dgm:cxn modelId="{B89FCC7D-4A4B-4617-B895-10A57A980505}" srcId="{05B1BEEC-26B0-44F9-922F-9D811A461568}" destId="{F498ADCB-5150-4719-9387-6248337B9D68}" srcOrd="1" destOrd="0" parTransId="{2A8861A2-D12B-41ED-ADEF-B21996BB1866}" sibTransId="{E742CE12-A491-428D-94D5-1E02BE900B85}"/>
    <dgm:cxn modelId="{183EB1B3-1A7E-465E-9A4B-9E14D3C96C6C}" srcId="{05B1BEEC-26B0-44F9-922F-9D811A461568}" destId="{DBC89A21-E7B8-44E0-8B23-00D6945764F2}" srcOrd="0" destOrd="0" parTransId="{37D3D0D4-CEA2-4C59-9D47-5DA813C8A779}" sibTransId="{EF6FA49B-16B6-44C3-9716-55BA171ABC50}"/>
    <dgm:cxn modelId="{DA3413C6-DCC0-428E-9794-A0CB072D2AA1}" type="presOf" srcId="{DBC89A21-E7B8-44E0-8B23-00D6945764F2}" destId="{7D77C7CB-1A2D-4270-8C2B-310B84E8CD47}" srcOrd="0" destOrd="0" presId="urn:microsoft.com/office/officeart/2005/8/layout/default"/>
    <dgm:cxn modelId="{4ACABFF9-D114-420A-999C-CAEC9E7DB357}" type="presOf" srcId="{F498ADCB-5150-4719-9387-6248337B9D68}" destId="{05C892B2-0176-46CA-9690-87C5E07D2A89}" srcOrd="0" destOrd="0" presId="urn:microsoft.com/office/officeart/2005/8/layout/default"/>
    <dgm:cxn modelId="{3328D698-9C52-4781-A0F1-8C01CF558166}" type="presParOf" srcId="{0C7C1403-CE87-4CD7-9B4C-DB820FB18539}" destId="{7D77C7CB-1A2D-4270-8C2B-310B84E8CD47}" srcOrd="0" destOrd="0" presId="urn:microsoft.com/office/officeart/2005/8/layout/default"/>
    <dgm:cxn modelId="{5BFB403A-EACE-45CA-B24C-F9080172BDC6}" type="presParOf" srcId="{0C7C1403-CE87-4CD7-9B4C-DB820FB18539}" destId="{CA0C91A8-C610-4D4C-BC1B-6ADFC770AD1B}" srcOrd="1" destOrd="0" presId="urn:microsoft.com/office/officeart/2005/8/layout/default"/>
    <dgm:cxn modelId="{5005105F-6CDD-48AD-939F-E34176EC958B}" type="presParOf" srcId="{0C7C1403-CE87-4CD7-9B4C-DB820FB18539}" destId="{05C892B2-0176-46CA-9690-87C5E07D2A8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43C7A-C5CF-4CE0-8B0A-5C8C39904592}" type="doc">
      <dgm:prSet loTypeId="urn:microsoft.com/office/officeart/2005/8/layout/default" loCatId="list" qsTypeId="urn:microsoft.com/office/officeart/2005/8/quickstyle/simple3" qsCatId="simple" csTypeId="urn:microsoft.com/office/officeart/2005/8/colors/accent2_3" csCatId="accent2" phldr="1"/>
      <dgm:spPr/>
      <dgm:t>
        <a:bodyPr/>
        <a:lstStyle/>
        <a:p>
          <a:endParaRPr lang="en-IN"/>
        </a:p>
      </dgm:t>
    </dgm:pt>
    <dgm:pt modelId="{AEDB3E77-7560-4D2A-AA2D-3D32211247D0}">
      <dgm:prSet custT="1"/>
      <dgm:spPr/>
      <dgm:t>
        <a:bodyPr/>
        <a:lstStyle/>
        <a:p>
          <a:r>
            <a:rPr lang="en-IN" sz="2000" b="0" i="0" baseline="0" dirty="0">
              <a:latin typeface="Times New Roman" panose="02020603050405020304" pitchFamily="18" charset="0"/>
              <a:cs typeface="Times New Roman" panose="02020603050405020304" pitchFamily="18" charset="0"/>
            </a:rPr>
            <a:t>STUDY DESIGN  </a:t>
          </a:r>
        </a:p>
        <a:p>
          <a:r>
            <a:rPr lang="en-IN" sz="1600" b="0" i="0" baseline="0" dirty="0">
              <a:latin typeface="Times New Roman" panose="02020603050405020304" pitchFamily="18" charset="0"/>
              <a:cs typeface="Times New Roman" panose="02020603050405020304" pitchFamily="18" charset="0"/>
            </a:rPr>
            <a:t>Cross Sectional Survey using mixed methods</a:t>
          </a:r>
          <a:endParaRPr lang="en-IN" sz="1600" dirty="0">
            <a:latin typeface="Times New Roman" panose="02020603050405020304" pitchFamily="18" charset="0"/>
            <a:cs typeface="Times New Roman" panose="02020603050405020304" pitchFamily="18" charset="0"/>
          </a:endParaRPr>
        </a:p>
      </dgm:t>
    </dgm:pt>
    <dgm:pt modelId="{312CCFE9-DAD5-43DF-AB73-F59F59B5CF37}" type="parTrans" cxnId="{4331C37A-8FBE-4126-859A-12F5535E3F70}">
      <dgm:prSet/>
      <dgm:spPr/>
      <dgm:t>
        <a:bodyPr/>
        <a:lstStyle/>
        <a:p>
          <a:endParaRPr lang="en-IN">
            <a:latin typeface="Times New Roman" panose="02020603050405020304" pitchFamily="18" charset="0"/>
            <a:cs typeface="Times New Roman" panose="02020603050405020304" pitchFamily="18" charset="0"/>
          </a:endParaRPr>
        </a:p>
      </dgm:t>
    </dgm:pt>
    <dgm:pt modelId="{A78BDED5-34A2-4335-8F2E-256389556F22}" type="sibTrans" cxnId="{4331C37A-8FBE-4126-859A-12F5535E3F70}">
      <dgm:prSet/>
      <dgm:spPr/>
      <dgm:t>
        <a:bodyPr/>
        <a:lstStyle/>
        <a:p>
          <a:endParaRPr lang="en-IN">
            <a:latin typeface="Times New Roman" panose="02020603050405020304" pitchFamily="18" charset="0"/>
            <a:cs typeface="Times New Roman" panose="02020603050405020304" pitchFamily="18" charset="0"/>
          </a:endParaRPr>
        </a:p>
      </dgm:t>
    </dgm:pt>
    <dgm:pt modelId="{29E5F271-D837-46BD-BA1F-E76E8C2B6B03}">
      <dgm:prSet custT="1"/>
      <dgm:spPr/>
      <dgm:t>
        <a:bodyPr/>
        <a:lstStyle/>
        <a:p>
          <a:r>
            <a:rPr lang="en-IN" sz="2000" b="0" i="0" baseline="0" dirty="0">
              <a:latin typeface="Times New Roman" panose="02020603050405020304" pitchFamily="18" charset="0"/>
              <a:cs typeface="Times New Roman" panose="02020603050405020304" pitchFamily="18" charset="0"/>
            </a:rPr>
            <a:t>STUDY SETTING</a:t>
          </a:r>
        </a:p>
        <a:p>
          <a:r>
            <a:rPr lang="en-IN" sz="1500" b="0" i="0" baseline="0" dirty="0">
              <a:latin typeface="Times New Roman" panose="02020603050405020304" pitchFamily="18" charset="0"/>
              <a:cs typeface="Times New Roman" panose="02020603050405020304" pitchFamily="18" charset="0"/>
            </a:rPr>
            <a:t>This study was conducted in south west zone of Delhi in Bhatti mines, which is home to nearly 22,000 people spread among 4,000 households.  </a:t>
          </a:r>
          <a:endParaRPr lang="en-IN" sz="1500" dirty="0">
            <a:latin typeface="Times New Roman" panose="02020603050405020304" pitchFamily="18" charset="0"/>
            <a:cs typeface="Times New Roman" panose="02020603050405020304" pitchFamily="18" charset="0"/>
          </a:endParaRPr>
        </a:p>
      </dgm:t>
    </dgm:pt>
    <dgm:pt modelId="{1DD471A1-CC73-4C87-B948-688C42757ECC}" type="parTrans" cxnId="{F272D679-CD0B-4038-B790-9E11F5FE61C9}">
      <dgm:prSet/>
      <dgm:spPr/>
      <dgm:t>
        <a:bodyPr/>
        <a:lstStyle/>
        <a:p>
          <a:endParaRPr lang="en-IN">
            <a:latin typeface="Times New Roman" panose="02020603050405020304" pitchFamily="18" charset="0"/>
            <a:cs typeface="Times New Roman" panose="02020603050405020304" pitchFamily="18" charset="0"/>
          </a:endParaRPr>
        </a:p>
      </dgm:t>
    </dgm:pt>
    <dgm:pt modelId="{A9B3414C-F75D-4766-8992-9C17247CC968}" type="sibTrans" cxnId="{F272D679-CD0B-4038-B790-9E11F5FE61C9}">
      <dgm:prSet/>
      <dgm:spPr/>
      <dgm:t>
        <a:bodyPr/>
        <a:lstStyle/>
        <a:p>
          <a:endParaRPr lang="en-IN">
            <a:latin typeface="Times New Roman" panose="02020603050405020304" pitchFamily="18" charset="0"/>
            <a:cs typeface="Times New Roman" panose="02020603050405020304" pitchFamily="18" charset="0"/>
          </a:endParaRPr>
        </a:p>
      </dgm:t>
    </dgm:pt>
    <dgm:pt modelId="{82D58232-1E69-4B66-B08F-40DD2187EB43}">
      <dgm:prSet custT="1"/>
      <dgm:spPr/>
      <dgm:t>
        <a:bodyPr/>
        <a:lstStyle/>
        <a:p>
          <a:r>
            <a:rPr lang="en-IN" sz="2000" b="0" i="0" baseline="0" dirty="0">
              <a:latin typeface="Times New Roman" panose="02020603050405020304" pitchFamily="18" charset="0"/>
              <a:cs typeface="Times New Roman" panose="02020603050405020304" pitchFamily="18" charset="0"/>
            </a:rPr>
            <a:t>SAMPLING</a:t>
          </a:r>
          <a:r>
            <a:rPr lang="en-IN" sz="1700" b="0" i="0" baseline="0" dirty="0">
              <a:latin typeface="Times New Roman" panose="02020603050405020304" pitchFamily="18" charset="0"/>
              <a:cs typeface="Times New Roman" panose="02020603050405020304" pitchFamily="18" charset="0"/>
            </a:rPr>
            <a:t> </a:t>
          </a:r>
        </a:p>
        <a:p>
          <a:r>
            <a:rPr lang="en-IN" sz="1700" b="0" i="0" baseline="0" dirty="0">
              <a:latin typeface="Times New Roman" panose="02020603050405020304" pitchFamily="18" charset="0"/>
              <a:cs typeface="Times New Roman" panose="02020603050405020304" pitchFamily="18" charset="0"/>
            </a:rPr>
            <a:t>Mapping of Households – A list of households were delivery has happened in past 3 years was prepared by the help of ASHA register.</a:t>
          </a:r>
          <a:endParaRPr lang="en-IN" sz="1700" dirty="0">
            <a:latin typeface="Times New Roman" panose="02020603050405020304" pitchFamily="18" charset="0"/>
            <a:cs typeface="Times New Roman" panose="02020603050405020304" pitchFamily="18" charset="0"/>
          </a:endParaRPr>
        </a:p>
      </dgm:t>
    </dgm:pt>
    <dgm:pt modelId="{F51C4912-8B1F-4296-87AF-ADFAE49C7891}" type="parTrans" cxnId="{599BC349-FDAB-47F2-9758-CD1E337DC169}">
      <dgm:prSet/>
      <dgm:spPr/>
      <dgm:t>
        <a:bodyPr/>
        <a:lstStyle/>
        <a:p>
          <a:endParaRPr lang="en-IN">
            <a:latin typeface="Times New Roman" panose="02020603050405020304" pitchFamily="18" charset="0"/>
            <a:cs typeface="Times New Roman" panose="02020603050405020304" pitchFamily="18" charset="0"/>
          </a:endParaRPr>
        </a:p>
      </dgm:t>
    </dgm:pt>
    <dgm:pt modelId="{1F69E9CF-107A-49C2-BE67-2CEF238EAC3C}" type="sibTrans" cxnId="{599BC349-FDAB-47F2-9758-CD1E337DC169}">
      <dgm:prSet/>
      <dgm:spPr/>
      <dgm:t>
        <a:bodyPr/>
        <a:lstStyle/>
        <a:p>
          <a:endParaRPr lang="en-IN">
            <a:latin typeface="Times New Roman" panose="02020603050405020304" pitchFamily="18" charset="0"/>
            <a:cs typeface="Times New Roman" panose="02020603050405020304" pitchFamily="18" charset="0"/>
          </a:endParaRPr>
        </a:p>
      </dgm:t>
    </dgm:pt>
    <dgm:pt modelId="{D1CA504B-A4F6-4A33-B0BB-DACC5650C444}">
      <dgm:prSet custT="1"/>
      <dgm:spPr/>
      <dgm:t>
        <a:bodyPr/>
        <a:lstStyle/>
        <a:p>
          <a:r>
            <a:rPr lang="en-US" sz="2000" b="0" i="0" u="none" baseline="0" dirty="0">
              <a:latin typeface="Times New Roman" panose="02020603050405020304" pitchFamily="18" charset="0"/>
              <a:cs typeface="Times New Roman" panose="02020603050405020304" pitchFamily="18" charset="0"/>
            </a:rPr>
            <a:t>SAMPLE SIZE </a:t>
          </a:r>
          <a:r>
            <a:rPr lang="en-US" sz="1700" b="0" i="0" u="none" baseline="0" dirty="0">
              <a:latin typeface="Times New Roman" panose="02020603050405020304" pitchFamily="18" charset="0"/>
              <a:cs typeface="Times New Roman" panose="02020603050405020304" pitchFamily="18" charset="0"/>
            </a:rPr>
            <a:t>  </a:t>
          </a:r>
        </a:p>
        <a:p>
          <a:r>
            <a:rPr lang="en-US" sz="1700" b="0" i="0" u="none" baseline="0" dirty="0">
              <a:latin typeface="Times New Roman" panose="02020603050405020304" pitchFamily="18" charset="0"/>
              <a:cs typeface="Times New Roman" panose="02020603050405020304" pitchFamily="18" charset="0"/>
            </a:rPr>
            <a:t>Assuming a sample size of 75 among 300 deliveries each year, we took sample one in four deliveries each year. i.e. 225</a:t>
          </a:r>
          <a:endParaRPr lang="en-IN" sz="1700" u="none" dirty="0">
            <a:latin typeface="Times New Roman" panose="02020603050405020304" pitchFamily="18" charset="0"/>
            <a:cs typeface="Times New Roman" panose="02020603050405020304" pitchFamily="18" charset="0"/>
          </a:endParaRPr>
        </a:p>
      </dgm:t>
    </dgm:pt>
    <dgm:pt modelId="{A31B49FA-0DC6-4E91-9EC8-E60CFA499110}" type="parTrans" cxnId="{797EAE73-41BC-4AE5-9A05-2C32094C49BE}">
      <dgm:prSet/>
      <dgm:spPr/>
      <dgm:t>
        <a:bodyPr/>
        <a:lstStyle/>
        <a:p>
          <a:endParaRPr lang="en-IN">
            <a:latin typeface="Times New Roman" panose="02020603050405020304" pitchFamily="18" charset="0"/>
            <a:cs typeface="Times New Roman" panose="02020603050405020304" pitchFamily="18" charset="0"/>
          </a:endParaRPr>
        </a:p>
      </dgm:t>
    </dgm:pt>
    <dgm:pt modelId="{A889076A-B464-4C8C-849D-DA946C7E6589}" type="sibTrans" cxnId="{797EAE73-41BC-4AE5-9A05-2C32094C49BE}">
      <dgm:prSet/>
      <dgm:spPr/>
      <dgm:t>
        <a:bodyPr/>
        <a:lstStyle/>
        <a:p>
          <a:endParaRPr lang="en-IN">
            <a:latin typeface="Times New Roman" panose="02020603050405020304" pitchFamily="18" charset="0"/>
            <a:cs typeface="Times New Roman" panose="02020603050405020304" pitchFamily="18" charset="0"/>
          </a:endParaRPr>
        </a:p>
      </dgm:t>
    </dgm:pt>
    <dgm:pt modelId="{86891E76-F37E-407D-BDA2-B19DE8954F2D}">
      <dgm:prSet custT="1"/>
      <dgm:spPr/>
      <dgm:t>
        <a:bodyPr/>
        <a:lstStyle/>
        <a:p>
          <a:r>
            <a:rPr lang="en-US" sz="2000" b="0" i="0" u="none" baseline="0" dirty="0">
              <a:latin typeface="Times New Roman" panose="02020603050405020304" pitchFamily="18" charset="0"/>
              <a:cs typeface="Times New Roman" panose="02020603050405020304" pitchFamily="18" charset="0"/>
            </a:rPr>
            <a:t>SAMPLING METHOD</a:t>
          </a:r>
        </a:p>
        <a:p>
          <a:r>
            <a:rPr lang="en-US" sz="1700" b="1" i="0" baseline="0" dirty="0">
              <a:latin typeface="Times New Roman" panose="02020603050405020304" pitchFamily="18" charset="0"/>
              <a:cs typeface="Times New Roman" panose="02020603050405020304" pitchFamily="18" charset="0"/>
            </a:rPr>
            <a:t> </a:t>
          </a:r>
          <a:r>
            <a:rPr lang="en-US" sz="1700" b="0" i="0" baseline="0" dirty="0">
              <a:latin typeface="Times New Roman" panose="02020603050405020304" pitchFamily="18" charset="0"/>
              <a:cs typeface="Times New Roman" panose="02020603050405020304" pitchFamily="18" charset="0"/>
            </a:rPr>
            <a:t>Out of the household list that we have prepared from the ASHA list of deliveries, our sample of every 4th household in the list. In case of non-availability of members of household the next house on the list will be selected.</a:t>
          </a:r>
          <a:endParaRPr lang="en-IN" sz="1700" dirty="0">
            <a:latin typeface="Times New Roman" panose="02020603050405020304" pitchFamily="18" charset="0"/>
            <a:cs typeface="Times New Roman" panose="02020603050405020304" pitchFamily="18" charset="0"/>
          </a:endParaRPr>
        </a:p>
      </dgm:t>
    </dgm:pt>
    <dgm:pt modelId="{8E5FE750-533E-466E-BA19-2938B05A64DA}" type="sibTrans" cxnId="{482DDD20-87DC-433A-A8E3-8A8743D0929E}">
      <dgm:prSet/>
      <dgm:spPr/>
      <dgm:t>
        <a:bodyPr/>
        <a:lstStyle/>
        <a:p>
          <a:endParaRPr lang="en-IN">
            <a:latin typeface="Times New Roman" panose="02020603050405020304" pitchFamily="18" charset="0"/>
            <a:cs typeface="Times New Roman" panose="02020603050405020304" pitchFamily="18" charset="0"/>
          </a:endParaRPr>
        </a:p>
      </dgm:t>
    </dgm:pt>
    <dgm:pt modelId="{8B28A2F9-84FD-488D-B801-143BFC738134}" type="parTrans" cxnId="{482DDD20-87DC-433A-A8E3-8A8743D0929E}">
      <dgm:prSet/>
      <dgm:spPr/>
      <dgm:t>
        <a:bodyPr/>
        <a:lstStyle/>
        <a:p>
          <a:endParaRPr lang="en-IN">
            <a:latin typeface="Times New Roman" panose="02020603050405020304" pitchFamily="18" charset="0"/>
            <a:cs typeface="Times New Roman" panose="02020603050405020304" pitchFamily="18" charset="0"/>
          </a:endParaRPr>
        </a:p>
      </dgm:t>
    </dgm:pt>
    <dgm:pt modelId="{6EDBE6AF-7291-4EAB-AFEE-B430C882B9B1}" type="pres">
      <dgm:prSet presAssocID="{54E43C7A-C5CF-4CE0-8B0A-5C8C39904592}" presName="diagram" presStyleCnt="0">
        <dgm:presLayoutVars>
          <dgm:dir/>
          <dgm:resizeHandles val="exact"/>
        </dgm:presLayoutVars>
      </dgm:prSet>
      <dgm:spPr/>
    </dgm:pt>
    <dgm:pt modelId="{8F7C7D8F-94AC-4F78-9104-94B2F9564503}" type="pres">
      <dgm:prSet presAssocID="{AEDB3E77-7560-4D2A-AA2D-3D32211247D0}" presName="node" presStyleLbl="node1" presStyleIdx="0" presStyleCnt="5" custLinFactNeighborX="-1904" custLinFactNeighborY="-326">
        <dgm:presLayoutVars>
          <dgm:bulletEnabled val="1"/>
        </dgm:presLayoutVars>
      </dgm:prSet>
      <dgm:spPr/>
    </dgm:pt>
    <dgm:pt modelId="{F9BC30FA-0066-476C-9F80-7D52289E448D}" type="pres">
      <dgm:prSet presAssocID="{A78BDED5-34A2-4335-8F2E-256389556F22}" presName="sibTrans" presStyleCnt="0"/>
      <dgm:spPr/>
    </dgm:pt>
    <dgm:pt modelId="{60CD5200-1659-452B-BD20-4E31A1A62FF4}" type="pres">
      <dgm:prSet presAssocID="{29E5F271-D837-46BD-BA1F-E76E8C2B6B03}" presName="node" presStyleLbl="node1" presStyleIdx="1" presStyleCnt="5">
        <dgm:presLayoutVars>
          <dgm:bulletEnabled val="1"/>
        </dgm:presLayoutVars>
      </dgm:prSet>
      <dgm:spPr/>
    </dgm:pt>
    <dgm:pt modelId="{3510D58E-7081-41CE-8254-C5616B38478E}" type="pres">
      <dgm:prSet presAssocID="{A9B3414C-F75D-4766-8992-9C17247CC968}" presName="sibTrans" presStyleCnt="0"/>
      <dgm:spPr/>
    </dgm:pt>
    <dgm:pt modelId="{E7F1BF8A-A4EA-483D-802C-034BCAD48773}" type="pres">
      <dgm:prSet presAssocID="{82D58232-1E69-4B66-B08F-40DD2187EB43}" presName="node" presStyleLbl="node1" presStyleIdx="2" presStyleCnt="5">
        <dgm:presLayoutVars>
          <dgm:bulletEnabled val="1"/>
        </dgm:presLayoutVars>
      </dgm:prSet>
      <dgm:spPr/>
    </dgm:pt>
    <dgm:pt modelId="{47779CB3-6FE2-4F68-89D5-02CC6E85CEF5}" type="pres">
      <dgm:prSet presAssocID="{1F69E9CF-107A-49C2-BE67-2CEF238EAC3C}" presName="sibTrans" presStyleCnt="0"/>
      <dgm:spPr/>
    </dgm:pt>
    <dgm:pt modelId="{650E475D-412A-4EEE-9478-B68121954984}" type="pres">
      <dgm:prSet presAssocID="{D1CA504B-A4F6-4A33-B0BB-DACC5650C444}" presName="node" presStyleLbl="node1" presStyleIdx="3" presStyleCnt="5">
        <dgm:presLayoutVars>
          <dgm:bulletEnabled val="1"/>
        </dgm:presLayoutVars>
      </dgm:prSet>
      <dgm:spPr/>
    </dgm:pt>
    <dgm:pt modelId="{1435E8EF-707F-4ADF-8F80-DC7560033E9E}" type="pres">
      <dgm:prSet presAssocID="{A889076A-B464-4C8C-849D-DA946C7E6589}" presName="sibTrans" presStyleCnt="0"/>
      <dgm:spPr/>
    </dgm:pt>
    <dgm:pt modelId="{CC0C5945-9FBC-402F-B0DD-9AC73274C72E}" type="pres">
      <dgm:prSet presAssocID="{86891E76-F37E-407D-BDA2-B19DE8954F2D}" presName="node" presStyleLbl="node1" presStyleIdx="4" presStyleCnt="5" custLinFactNeighborX="593" custLinFactNeighborY="158">
        <dgm:presLayoutVars>
          <dgm:bulletEnabled val="1"/>
        </dgm:presLayoutVars>
      </dgm:prSet>
      <dgm:spPr/>
    </dgm:pt>
  </dgm:ptLst>
  <dgm:cxnLst>
    <dgm:cxn modelId="{D942881A-1690-4285-B539-D8F83D35C44E}" type="presOf" srcId="{AEDB3E77-7560-4D2A-AA2D-3D32211247D0}" destId="{8F7C7D8F-94AC-4F78-9104-94B2F9564503}" srcOrd="0" destOrd="0" presId="urn:microsoft.com/office/officeart/2005/8/layout/default"/>
    <dgm:cxn modelId="{482DDD20-87DC-433A-A8E3-8A8743D0929E}" srcId="{54E43C7A-C5CF-4CE0-8B0A-5C8C39904592}" destId="{86891E76-F37E-407D-BDA2-B19DE8954F2D}" srcOrd="4" destOrd="0" parTransId="{8B28A2F9-84FD-488D-B801-143BFC738134}" sibTransId="{8E5FE750-533E-466E-BA19-2938B05A64DA}"/>
    <dgm:cxn modelId="{E7008722-BC81-4E2C-B8CF-71D27D4B0C86}" type="presOf" srcId="{D1CA504B-A4F6-4A33-B0BB-DACC5650C444}" destId="{650E475D-412A-4EEE-9478-B68121954984}" srcOrd="0" destOrd="0" presId="urn:microsoft.com/office/officeart/2005/8/layout/default"/>
    <dgm:cxn modelId="{80AA063B-D989-4525-9A7E-2F6F9BDDB897}" type="presOf" srcId="{82D58232-1E69-4B66-B08F-40DD2187EB43}" destId="{E7F1BF8A-A4EA-483D-802C-034BCAD48773}" srcOrd="0" destOrd="0" presId="urn:microsoft.com/office/officeart/2005/8/layout/default"/>
    <dgm:cxn modelId="{599BC349-FDAB-47F2-9758-CD1E337DC169}" srcId="{54E43C7A-C5CF-4CE0-8B0A-5C8C39904592}" destId="{82D58232-1E69-4B66-B08F-40DD2187EB43}" srcOrd="2" destOrd="0" parTransId="{F51C4912-8B1F-4296-87AF-ADFAE49C7891}" sibTransId="{1F69E9CF-107A-49C2-BE67-2CEF238EAC3C}"/>
    <dgm:cxn modelId="{797EAE73-41BC-4AE5-9A05-2C32094C49BE}" srcId="{54E43C7A-C5CF-4CE0-8B0A-5C8C39904592}" destId="{D1CA504B-A4F6-4A33-B0BB-DACC5650C444}" srcOrd="3" destOrd="0" parTransId="{A31B49FA-0DC6-4E91-9EC8-E60CFA499110}" sibTransId="{A889076A-B464-4C8C-849D-DA946C7E6589}"/>
    <dgm:cxn modelId="{F272D679-CD0B-4038-B790-9E11F5FE61C9}" srcId="{54E43C7A-C5CF-4CE0-8B0A-5C8C39904592}" destId="{29E5F271-D837-46BD-BA1F-E76E8C2B6B03}" srcOrd="1" destOrd="0" parTransId="{1DD471A1-CC73-4C87-B948-688C42757ECC}" sibTransId="{A9B3414C-F75D-4766-8992-9C17247CC968}"/>
    <dgm:cxn modelId="{4331C37A-8FBE-4126-859A-12F5535E3F70}" srcId="{54E43C7A-C5CF-4CE0-8B0A-5C8C39904592}" destId="{AEDB3E77-7560-4D2A-AA2D-3D32211247D0}" srcOrd="0" destOrd="0" parTransId="{312CCFE9-DAD5-43DF-AB73-F59F59B5CF37}" sibTransId="{A78BDED5-34A2-4335-8F2E-256389556F22}"/>
    <dgm:cxn modelId="{E2533E94-5200-4418-BF11-CFAADD9B9E36}" type="presOf" srcId="{29E5F271-D837-46BD-BA1F-E76E8C2B6B03}" destId="{60CD5200-1659-452B-BD20-4E31A1A62FF4}" srcOrd="0" destOrd="0" presId="urn:microsoft.com/office/officeart/2005/8/layout/default"/>
    <dgm:cxn modelId="{8DD8E7BF-E4AB-4223-92B5-1BEA1557BF24}" type="presOf" srcId="{86891E76-F37E-407D-BDA2-B19DE8954F2D}" destId="{CC0C5945-9FBC-402F-B0DD-9AC73274C72E}" srcOrd="0" destOrd="0" presId="urn:microsoft.com/office/officeart/2005/8/layout/default"/>
    <dgm:cxn modelId="{83BF31C7-3713-440C-B0CF-FD982448E9D4}" type="presOf" srcId="{54E43C7A-C5CF-4CE0-8B0A-5C8C39904592}" destId="{6EDBE6AF-7291-4EAB-AFEE-B430C882B9B1}" srcOrd="0" destOrd="0" presId="urn:microsoft.com/office/officeart/2005/8/layout/default"/>
    <dgm:cxn modelId="{3D083CDB-95BE-4831-B960-5C16F792BD65}" type="presParOf" srcId="{6EDBE6AF-7291-4EAB-AFEE-B430C882B9B1}" destId="{8F7C7D8F-94AC-4F78-9104-94B2F9564503}" srcOrd="0" destOrd="0" presId="urn:microsoft.com/office/officeart/2005/8/layout/default"/>
    <dgm:cxn modelId="{9BC64652-D202-4E03-8DB6-C3519349B519}" type="presParOf" srcId="{6EDBE6AF-7291-4EAB-AFEE-B430C882B9B1}" destId="{F9BC30FA-0066-476C-9F80-7D52289E448D}" srcOrd="1" destOrd="0" presId="urn:microsoft.com/office/officeart/2005/8/layout/default"/>
    <dgm:cxn modelId="{E142B4D6-C91A-4574-B26A-A0903359912E}" type="presParOf" srcId="{6EDBE6AF-7291-4EAB-AFEE-B430C882B9B1}" destId="{60CD5200-1659-452B-BD20-4E31A1A62FF4}" srcOrd="2" destOrd="0" presId="urn:microsoft.com/office/officeart/2005/8/layout/default"/>
    <dgm:cxn modelId="{8D94AE74-64EE-4D95-9BA6-AE47E0A80EE1}" type="presParOf" srcId="{6EDBE6AF-7291-4EAB-AFEE-B430C882B9B1}" destId="{3510D58E-7081-41CE-8254-C5616B38478E}" srcOrd="3" destOrd="0" presId="urn:microsoft.com/office/officeart/2005/8/layout/default"/>
    <dgm:cxn modelId="{562D018C-8D7B-4632-B5B8-69429B0B3EAC}" type="presParOf" srcId="{6EDBE6AF-7291-4EAB-AFEE-B430C882B9B1}" destId="{E7F1BF8A-A4EA-483D-802C-034BCAD48773}" srcOrd="4" destOrd="0" presId="urn:microsoft.com/office/officeart/2005/8/layout/default"/>
    <dgm:cxn modelId="{DEF376E5-07B1-4283-945E-7BC6939DA60C}" type="presParOf" srcId="{6EDBE6AF-7291-4EAB-AFEE-B430C882B9B1}" destId="{47779CB3-6FE2-4F68-89D5-02CC6E85CEF5}" srcOrd="5" destOrd="0" presId="urn:microsoft.com/office/officeart/2005/8/layout/default"/>
    <dgm:cxn modelId="{2731EECA-A7E4-419B-AA5E-2FD138FFCF12}" type="presParOf" srcId="{6EDBE6AF-7291-4EAB-AFEE-B430C882B9B1}" destId="{650E475D-412A-4EEE-9478-B68121954984}" srcOrd="6" destOrd="0" presId="urn:microsoft.com/office/officeart/2005/8/layout/default"/>
    <dgm:cxn modelId="{FC7DA2E3-9B67-4DA2-9FB6-4EE475A367CB}" type="presParOf" srcId="{6EDBE6AF-7291-4EAB-AFEE-B430C882B9B1}" destId="{1435E8EF-707F-4ADF-8F80-DC7560033E9E}" srcOrd="7" destOrd="0" presId="urn:microsoft.com/office/officeart/2005/8/layout/default"/>
    <dgm:cxn modelId="{5BB20496-A8C6-49F7-8E04-E15D33CA6832}" type="presParOf" srcId="{6EDBE6AF-7291-4EAB-AFEE-B430C882B9B1}" destId="{CC0C5945-9FBC-402F-B0DD-9AC73274C72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C90A02-EF7F-4395-B071-B64A30605D05}" type="doc">
      <dgm:prSet loTypeId="urn:microsoft.com/office/officeart/2005/8/layout/default" loCatId="list" qsTypeId="urn:microsoft.com/office/officeart/2005/8/quickstyle/simple3" qsCatId="simple" csTypeId="urn:microsoft.com/office/officeart/2005/8/colors/accent2_3" csCatId="accent2" phldr="1"/>
      <dgm:spPr/>
      <dgm:t>
        <a:bodyPr/>
        <a:lstStyle/>
        <a:p>
          <a:endParaRPr lang="en-IN"/>
        </a:p>
      </dgm:t>
    </dgm:pt>
    <dgm:pt modelId="{DCD913C4-523D-40CE-BC7B-CFD2586984DD}">
      <dgm:prSet custT="1"/>
      <dgm:spPr/>
      <dgm:t>
        <a:bodyPr/>
        <a:lstStyle/>
        <a:p>
          <a:r>
            <a:rPr lang="en-IN" sz="2000" b="0" i="0" u="none" baseline="0" dirty="0">
              <a:latin typeface="Times New Roman" panose="02020603050405020304" pitchFamily="18" charset="0"/>
              <a:cs typeface="Times New Roman" panose="02020603050405020304" pitchFamily="18" charset="0"/>
            </a:rPr>
            <a:t>DATA COLLECTION TOOL </a:t>
          </a:r>
        </a:p>
        <a:p>
          <a:r>
            <a:rPr lang="en-IN" sz="2700" b="0" i="0" u="none" baseline="0" dirty="0">
              <a:latin typeface="Times New Roman" panose="02020603050405020304" pitchFamily="18" charset="0"/>
              <a:cs typeface="Times New Roman" panose="02020603050405020304" pitchFamily="18" charset="0"/>
            </a:rPr>
            <a:t> </a:t>
          </a:r>
          <a:r>
            <a:rPr lang="en-IN" sz="1800" b="0" i="0" u="none" baseline="0" dirty="0">
              <a:latin typeface="Times New Roman" panose="02020603050405020304" pitchFamily="18" charset="0"/>
              <a:cs typeface="Times New Roman" panose="02020603050405020304" pitchFamily="18" charset="0"/>
            </a:rPr>
            <a:t>The data collection tools consisted of structured interview having close ended questions using Google Forms. The 2021 Global Multidimensional Poverty Index (MPI) of UNDP was used to measure deprivation.</a:t>
          </a:r>
          <a:endParaRPr lang="en-IN" sz="1800" u="none" dirty="0">
            <a:latin typeface="Times New Roman" panose="02020603050405020304" pitchFamily="18" charset="0"/>
            <a:cs typeface="Times New Roman" panose="02020603050405020304" pitchFamily="18" charset="0"/>
          </a:endParaRPr>
        </a:p>
      </dgm:t>
    </dgm:pt>
    <dgm:pt modelId="{19B06B3A-D801-4029-8B22-5B8FDDEE7BD5}" type="parTrans" cxnId="{2A3EFFE6-1D65-45AF-8F80-17CCD1A63D46}">
      <dgm:prSet/>
      <dgm:spPr/>
      <dgm:t>
        <a:bodyPr/>
        <a:lstStyle/>
        <a:p>
          <a:endParaRPr lang="en-IN" u="none">
            <a:latin typeface="Times New Roman" panose="02020603050405020304" pitchFamily="18" charset="0"/>
            <a:cs typeface="Times New Roman" panose="02020603050405020304" pitchFamily="18" charset="0"/>
          </a:endParaRPr>
        </a:p>
      </dgm:t>
    </dgm:pt>
    <dgm:pt modelId="{4DD3BD0E-36AD-47CB-B81B-4072542AF51E}" type="sibTrans" cxnId="{2A3EFFE6-1D65-45AF-8F80-17CCD1A63D46}">
      <dgm:prSet/>
      <dgm:spPr/>
      <dgm:t>
        <a:bodyPr/>
        <a:lstStyle/>
        <a:p>
          <a:endParaRPr lang="en-IN" u="none">
            <a:latin typeface="Times New Roman" panose="02020603050405020304" pitchFamily="18" charset="0"/>
            <a:cs typeface="Times New Roman" panose="02020603050405020304" pitchFamily="18" charset="0"/>
          </a:endParaRPr>
        </a:p>
      </dgm:t>
    </dgm:pt>
    <dgm:pt modelId="{73D332BE-AB7A-44A3-BCCD-04623029ABC6}">
      <dgm:prSet custT="1"/>
      <dgm:spPr/>
      <dgm:t>
        <a:bodyPr/>
        <a:lstStyle/>
        <a:p>
          <a:r>
            <a:rPr lang="en-IN" sz="2000" b="0" i="0" u="none" baseline="0" dirty="0">
              <a:latin typeface="Times New Roman" panose="02020603050405020304" pitchFamily="18" charset="0"/>
              <a:cs typeface="Times New Roman" panose="02020603050405020304" pitchFamily="18" charset="0"/>
            </a:rPr>
            <a:t>DATA  ANALYSIS PLAN  </a:t>
          </a:r>
        </a:p>
        <a:p>
          <a:r>
            <a:rPr lang="en-IN" sz="1900" b="0" i="0" u="none" baseline="0" dirty="0">
              <a:latin typeface="Times New Roman" panose="02020603050405020304" pitchFamily="18" charset="0"/>
              <a:cs typeface="Times New Roman" panose="02020603050405020304" pitchFamily="18" charset="0"/>
            </a:rPr>
            <a:t>The data was recorded in the excel sheet. The data was then analysed using IBM SPSS Version 22 for Windows (IBM Corporate, Armonk, New York, USA). Using Open-Epi software, Chi-square test was performed to test associations between certain factors such as deprivation, cost of delivery and high-risk pregnancy with prevalence of home births or institutional births. A value of p&lt;0.05 was considered as statistically significant.</a:t>
          </a:r>
          <a:endParaRPr lang="en-IN" sz="1900" u="none" dirty="0">
            <a:latin typeface="Times New Roman" panose="02020603050405020304" pitchFamily="18" charset="0"/>
            <a:cs typeface="Times New Roman" panose="02020603050405020304" pitchFamily="18" charset="0"/>
          </a:endParaRPr>
        </a:p>
      </dgm:t>
    </dgm:pt>
    <dgm:pt modelId="{D961404B-DD67-4835-BD5F-43CB396C42F7}" type="parTrans" cxnId="{1A3D263D-9AC9-4647-A6C1-D6BCE4F5CA3D}">
      <dgm:prSet/>
      <dgm:spPr/>
      <dgm:t>
        <a:bodyPr/>
        <a:lstStyle/>
        <a:p>
          <a:endParaRPr lang="en-IN" u="none">
            <a:latin typeface="Times New Roman" panose="02020603050405020304" pitchFamily="18" charset="0"/>
            <a:cs typeface="Times New Roman" panose="02020603050405020304" pitchFamily="18" charset="0"/>
          </a:endParaRPr>
        </a:p>
      </dgm:t>
    </dgm:pt>
    <dgm:pt modelId="{BD6FBA5E-6A34-4109-818E-F9AFD44D40A5}" type="sibTrans" cxnId="{1A3D263D-9AC9-4647-A6C1-D6BCE4F5CA3D}">
      <dgm:prSet/>
      <dgm:spPr/>
      <dgm:t>
        <a:bodyPr/>
        <a:lstStyle/>
        <a:p>
          <a:endParaRPr lang="en-IN" u="none">
            <a:latin typeface="Times New Roman" panose="02020603050405020304" pitchFamily="18" charset="0"/>
            <a:cs typeface="Times New Roman" panose="02020603050405020304" pitchFamily="18" charset="0"/>
          </a:endParaRPr>
        </a:p>
      </dgm:t>
    </dgm:pt>
    <dgm:pt modelId="{7004858C-F4F8-48A4-ABBE-11DD17631500}" type="pres">
      <dgm:prSet presAssocID="{F9C90A02-EF7F-4395-B071-B64A30605D05}" presName="diagram" presStyleCnt="0">
        <dgm:presLayoutVars>
          <dgm:dir/>
          <dgm:resizeHandles val="exact"/>
        </dgm:presLayoutVars>
      </dgm:prSet>
      <dgm:spPr/>
    </dgm:pt>
    <dgm:pt modelId="{E60ADBC6-4D85-41A6-8EE9-516994B42B5E}" type="pres">
      <dgm:prSet presAssocID="{DCD913C4-523D-40CE-BC7B-CFD2586984DD}" presName="node" presStyleLbl="node1" presStyleIdx="0" presStyleCnt="2">
        <dgm:presLayoutVars>
          <dgm:bulletEnabled val="1"/>
        </dgm:presLayoutVars>
      </dgm:prSet>
      <dgm:spPr/>
    </dgm:pt>
    <dgm:pt modelId="{38090F71-E280-4FE8-8609-835ED14CFD31}" type="pres">
      <dgm:prSet presAssocID="{4DD3BD0E-36AD-47CB-B81B-4072542AF51E}" presName="sibTrans" presStyleCnt="0"/>
      <dgm:spPr/>
    </dgm:pt>
    <dgm:pt modelId="{1CA7AAB9-701F-46EB-A3D6-5F2EF8F415A7}" type="pres">
      <dgm:prSet presAssocID="{73D332BE-AB7A-44A3-BCCD-04623029ABC6}" presName="node" presStyleLbl="node1" presStyleIdx="1" presStyleCnt="2">
        <dgm:presLayoutVars>
          <dgm:bulletEnabled val="1"/>
        </dgm:presLayoutVars>
      </dgm:prSet>
      <dgm:spPr/>
    </dgm:pt>
  </dgm:ptLst>
  <dgm:cxnLst>
    <dgm:cxn modelId="{8ED26334-1EBC-4368-ADC6-CFE10B05D75D}" type="presOf" srcId="{F9C90A02-EF7F-4395-B071-B64A30605D05}" destId="{7004858C-F4F8-48A4-ABBE-11DD17631500}" srcOrd="0" destOrd="0" presId="urn:microsoft.com/office/officeart/2005/8/layout/default"/>
    <dgm:cxn modelId="{1A3D263D-9AC9-4647-A6C1-D6BCE4F5CA3D}" srcId="{F9C90A02-EF7F-4395-B071-B64A30605D05}" destId="{73D332BE-AB7A-44A3-BCCD-04623029ABC6}" srcOrd="1" destOrd="0" parTransId="{D961404B-DD67-4835-BD5F-43CB396C42F7}" sibTransId="{BD6FBA5E-6A34-4109-818E-F9AFD44D40A5}"/>
    <dgm:cxn modelId="{AC861640-B679-4804-A177-FB0C6773F625}" type="presOf" srcId="{DCD913C4-523D-40CE-BC7B-CFD2586984DD}" destId="{E60ADBC6-4D85-41A6-8EE9-516994B42B5E}" srcOrd="0" destOrd="0" presId="urn:microsoft.com/office/officeart/2005/8/layout/default"/>
    <dgm:cxn modelId="{4B1E44B9-AF04-4961-BE56-21F7E273CBC7}" type="presOf" srcId="{73D332BE-AB7A-44A3-BCCD-04623029ABC6}" destId="{1CA7AAB9-701F-46EB-A3D6-5F2EF8F415A7}" srcOrd="0" destOrd="0" presId="urn:microsoft.com/office/officeart/2005/8/layout/default"/>
    <dgm:cxn modelId="{2A3EFFE6-1D65-45AF-8F80-17CCD1A63D46}" srcId="{F9C90A02-EF7F-4395-B071-B64A30605D05}" destId="{DCD913C4-523D-40CE-BC7B-CFD2586984DD}" srcOrd="0" destOrd="0" parTransId="{19B06B3A-D801-4029-8B22-5B8FDDEE7BD5}" sibTransId="{4DD3BD0E-36AD-47CB-B81B-4072542AF51E}"/>
    <dgm:cxn modelId="{1969899C-29FD-48FB-9588-343F64D6CACD}" type="presParOf" srcId="{7004858C-F4F8-48A4-ABBE-11DD17631500}" destId="{E60ADBC6-4D85-41A6-8EE9-516994B42B5E}" srcOrd="0" destOrd="0" presId="urn:microsoft.com/office/officeart/2005/8/layout/default"/>
    <dgm:cxn modelId="{316687F3-133B-4057-A15F-84A189765909}" type="presParOf" srcId="{7004858C-F4F8-48A4-ABBE-11DD17631500}" destId="{38090F71-E280-4FE8-8609-835ED14CFD31}" srcOrd="1" destOrd="0" presId="urn:microsoft.com/office/officeart/2005/8/layout/default"/>
    <dgm:cxn modelId="{D3908C20-4C52-433E-856F-F45A5F478084}" type="presParOf" srcId="{7004858C-F4F8-48A4-ABBE-11DD17631500}" destId="{1CA7AAB9-701F-46EB-A3D6-5F2EF8F415A7}"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E9969E-EC89-4036-95A4-38C56806843A}"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86BB7499-ED00-455C-83BC-A661BDAB3B1E}">
      <dgm:prSet custT="1"/>
      <dgm:spPr/>
      <dgm:t>
        <a:bodyPr/>
        <a:lstStyle/>
        <a:p>
          <a:r>
            <a:rPr lang="en-IN" sz="2000" b="0" i="0" baseline="0" dirty="0">
              <a:latin typeface="Times New Roman" panose="02020603050405020304" pitchFamily="18" charset="0"/>
              <a:cs typeface="Times New Roman" panose="02020603050405020304" pitchFamily="18" charset="0"/>
            </a:rPr>
            <a:t>Our study </a:t>
          </a:r>
          <a:r>
            <a:rPr lang="en-US" sz="2000" b="0" i="0" baseline="0" dirty="0">
              <a:latin typeface="Times New Roman" panose="02020603050405020304" pitchFamily="18" charset="0"/>
              <a:cs typeface="Times New Roman" panose="02020603050405020304" pitchFamily="18" charset="0"/>
            </a:rPr>
            <a:t>with a sample size of 226, out of which 98 home birth and 128 institutional deliveries were identified. </a:t>
          </a:r>
          <a:r>
            <a:rPr lang="en-IN" sz="2000" b="0" i="0" baseline="0" dirty="0">
              <a:latin typeface="Times New Roman" panose="02020603050405020304" pitchFamily="18" charset="0"/>
              <a:cs typeface="Times New Roman" panose="02020603050405020304" pitchFamily="18" charset="0"/>
            </a:rPr>
            <a:t>Though it was found that 128 (56.6%) institutional deliveries took place, it was less than the average institutional rate of India (88.6%).</a:t>
          </a:r>
          <a:endParaRPr lang="en-IN" sz="2000" dirty="0">
            <a:latin typeface="Times New Roman" panose="02020603050405020304" pitchFamily="18" charset="0"/>
            <a:cs typeface="Times New Roman" panose="02020603050405020304" pitchFamily="18" charset="0"/>
          </a:endParaRPr>
        </a:p>
      </dgm:t>
    </dgm:pt>
    <dgm:pt modelId="{BAA11817-764A-453D-9493-44DF76C56BD9}" type="parTrans" cxnId="{CBEB4E00-9BBF-43ED-95B2-69A1C2F6CD8C}">
      <dgm:prSet/>
      <dgm:spPr/>
      <dgm:t>
        <a:bodyPr/>
        <a:lstStyle/>
        <a:p>
          <a:endParaRPr lang="en-IN" sz="2000">
            <a:latin typeface="Times New Roman" panose="02020603050405020304" pitchFamily="18" charset="0"/>
            <a:cs typeface="Times New Roman" panose="02020603050405020304" pitchFamily="18" charset="0"/>
          </a:endParaRPr>
        </a:p>
      </dgm:t>
    </dgm:pt>
    <dgm:pt modelId="{9DD97AD0-BED0-4BF2-89C5-6F757E0406E1}" type="sibTrans" cxnId="{CBEB4E00-9BBF-43ED-95B2-69A1C2F6CD8C}">
      <dgm:prSet/>
      <dgm:spPr/>
      <dgm:t>
        <a:bodyPr/>
        <a:lstStyle/>
        <a:p>
          <a:endParaRPr lang="en-IN" sz="2000">
            <a:latin typeface="Times New Roman" panose="02020603050405020304" pitchFamily="18" charset="0"/>
            <a:cs typeface="Times New Roman" panose="02020603050405020304" pitchFamily="18" charset="0"/>
          </a:endParaRPr>
        </a:p>
      </dgm:t>
    </dgm:pt>
    <dgm:pt modelId="{51ECACE4-F5A0-4432-AB36-4B6FB50A834C}" type="pres">
      <dgm:prSet presAssocID="{29E9969E-EC89-4036-95A4-38C56806843A}" presName="linear" presStyleCnt="0">
        <dgm:presLayoutVars>
          <dgm:animLvl val="lvl"/>
          <dgm:resizeHandles val="exact"/>
        </dgm:presLayoutVars>
      </dgm:prSet>
      <dgm:spPr/>
    </dgm:pt>
    <dgm:pt modelId="{AB348334-3743-47FA-BBA0-7D85E0C2C9E4}" type="pres">
      <dgm:prSet presAssocID="{86BB7499-ED00-455C-83BC-A661BDAB3B1E}" presName="parentText" presStyleLbl="node1" presStyleIdx="0" presStyleCnt="1" custLinFactNeighborY="-23413">
        <dgm:presLayoutVars>
          <dgm:chMax val="0"/>
          <dgm:bulletEnabled val="1"/>
        </dgm:presLayoutVars>
      </dgm:prSet>
      <dgm:spPr/>
    </dgm:pt>
  </dgm:ptLst>
  <dgm:cxnLst>
    <dgm:cxn modelId="{CBEB4E00-9BBF-43ED-95B2-69A1C2F6CD8C}" srcId="{29E9969E-EC89-4036-95A4-38C56806843A}" destId="{86BB7499-ED00-455C-83BC-A661BDAB3B1E}" srcOrd="0" destOrd="0" parTransId="{BAA11817-764A-453D-9493-44DF76C56BD9}" sibTransId="{9DD97AD0-BED0-4BF2-89C5-6F757E0406E1}"/>
    <dgm:cxn modelId="{4DFBB995-72C7-4584-8F20-EC8A76331BA2}" type="presOf" srcId="{86BB7499-ED00-455C-83BC-A661BDAB3B1E}" destId="{AB348334-3743-47FA-BBA0-7D85E0C2C9E4}" srcOrd="0" destOrd="0" presId="urn:microsoft.com/office/officeart/2005/8/layout/vList2"/>
    <dgm:cxn modelId="{439997DE-598E-4BC9-A01A-4143F0A0B89B}" type="presOf" srcId="{29E9969E-EC89-4036-95A4-38C56806843A}" destId="{51ECACE4-F5A0-4432-AB36-4B6FB50A834C}" srcOrd="0" destOrd="0" presId="urn:microsoft.com/office/officeart/2005/8/layout/vList2"/>
    <dgm:cxn modelId="{D29C2348-2815-4890-B5A6-25097D7565E0}" type="presParOf" srcId="{51ECACE4-F5A0-4432-AB36-4B6FB50A834C}" destId="{AB348334-3743-47FA-BBA0-7D85E0C2C9E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24B912-BC7D-4AE7-9E8F-7C594B9B19A3}" type="doc">
      <dgm:prSet loTypeId="urn:microsoft.com/office/officeart/2005/8/layout/pyramid2" loCatId="pyramid" qsTypeId="urn:microsoft.com/office/officeart/2005/8/quickstyle/simple4" qsCatId="simple" csTypeId="urn:microsoft.com/office/officeart/2005/8/colors/colorful2" csCatId="colorful"/>
      <dgm:spPr/>
      <dgm:t>
        <a:bodyPr/>
        <a:lstStyle/>
        <a:p>
          <a:endParaRPr lang="en-IN"/>
        </a:p>
      </dgm:t>
    </dgm:pt>
    <dgm:pt modelId="{B08F4584-1EB0-4475-B277-608B6C7FA8B8}">
      <dgm:prSet custT="1"/>
      <dgm:spPr/>
      <dgm:t>
        <a:bodyPr/>
        <a:lstStyle/>
        <a:p>
          <a:r>
            <a:rPr lang="en-IN" sz="1600" b="0" i="0" baseline="0">
              <a:latin typeface="Times New Roman" panose="02020603050405020304" pitchFamily="18" charset="0"/>
              <a:cs typeface="Times New Roman" panose="02020603050405020304" pitchFamily="18" charset="0"/>
            </a:rPr>
            <a:t>Lack of education and awareness among women</a:t>
          </a:r>
          <a:endParaRPr lang="en-IN" sz="1600">
            <a:latin typeface="Times New Roman" panose="02020603050405020304" pitchFamily="18" charset="0"/>
            <a:cs typeface="Times New Roman" panose="02020603050405020304" pitchFamily="18" charset="0"/>
          </a:endParaRPr>
        </a:p>
      </dgm:t>
    </dgm:pt>
    <dgm:pt modelId="{3F4809BD-8771-4EEE-9CAD-8FCCC38BDA9B}" type="parTrans" cxnId="{E1C7B96F-8753-4BB8-89D5-8490E22CBA40}">
      <dgm:prSet/>
      <dgm:spPr/>
      <dgm:t>
        <a:bodyPr/>
        <a:lstStyle/>
        <a:p>
          <a:endParaRPr lang="en-IN" sz="1600">
            <a:latin typeface="Times New Roman" panose="02020603050405020304" pitchFamily="18" charset="0"/>
            <a:cs typeface="Times New Roman" panose="02020603050405020304" pitchFamily="18" charset="0"/>
          </a:endParaRPr>
        </a:p>
      </dgm:t>
    </dgm:pt>
    <dgm:pt modelId="{B9490FFC-CC29-46C4-8715-F5F4B661CE37}" type="sibTrans" cxnId="{E1C7B96F-8753-4BB8-89D5-8490E22CBA40}">
      <dgm:prSet/>
      <dgm:spPr/>
      <dgm:t>
        <a:bodyPr/>
        <a:lstStyle/>
        <a:p>
          <a:endParaRPr lang="en-IN" sz="1600">
            <a:latin typeface="Times New Roman" panose="02020603050405020304" pitchFamily="18" charset="0"/>
            <a:cs typeface="Times New Roman" panose="02020603050405020304" pitchFamily="18" charset="0"/>
          </a:endParaRPr>
        </a:p>
      </dgm:t>
    </dgm:pt>
    <dgm:pt modelId="{18ED80C7-4F07-4F57-BD97-9EEA36A6C02D}">
      <dgm:prSet custT="1"/>
      <dgm:spPr/>
      <dgm:t>
        <a:bodyPr/>
        <a:lstStyle/>
        <a:p>
          <a:r>
            <a:rPr lang="en-IN" sz="1600" b="0" i="0" baseline="0">
              <a:latin typeface="Times New Roman" panose="02020603050405020304" pitchFamily="18" charset="0"/>
              <a:cs typeface="Times New Roman" panose="02020603050405020304" pitchFamily="18" charset="0"/>
            </a:rPr>
            <a:t>A strong correlation exists between depreciation in amenities and availing the health care facilities</a:t>
          </a:r>
          <a:endParaRPr lang="en-IN" sz="1600">
            <a:latin typeface="Times New Roman" panose="02020603050405020304" pitchFamily="18" charset="0"/>
            <a:cs typeface="Times New Roman" panose="02020603050405020304" pitchFamily="18" charset="0"/>
          </a:endParaRPr>
        </a:p>
      </dgm:t>
    </dgm:pt>
    <dgm:pt modelId="{4735EA6A-D399-4941-BB34-5759A3509135}" type="parTrans" cxnId="{1D94243C-6AE6-4EF2-875C-D15D127510AE}">
      <dgm:prSet/>
      <dgm:spPr/>
      <dgm:t>
        <a:bodyPr/>
        <a:lstStyle/>
        <a:p>
          <a:endParaRPr lang="en-IN" sz="1600">
            <a:latin typeface="Times New Roman" panose="02020603050405020304" pitchFamily="18" charset="0"/>
            <a:cs typeface="Times New Roman" panose="02020603050405020304" pitchFamily="18" charset="0"/>
          </a:endParaRPr>
        </a:p>
      </dgm:t>
    </dgm:pt>
    <dgm:pt modelId="{41C17554-15EF-47F8-A5B9-A82BECC58D5A}" type="sibTrans" cxnId="{1D94243C-6AE6-4EF2-875C-D15D127510AE}">
      <dgm:prSet/>
      <dgm:spPr/>
      <dgm:t>
        <a:bodyPr/>
        <a:lstStyle/>
        <a:p>
          <a:endParaRPr lang="en-IN" sz="1600">
            <a:latin typeface="Times New Roman" panose="02020603050405020304" pitchFamily="18" charset="0"/>
            <a:cs typeface="Times New Roman" panose="02020603050405020304" pitchFamily="18" charset="0"/>
          </a:endParaRPr>
        </a:p>
      </dgm:t>
    </dgm:pt>
    <dgm:pt modelId="{CD1A715A-D926-4017-94C8-6E4890A1F01A}">
      <dgm:prSet custT="1"/>
      <dgm:spPr/>
      <dgm:t>
        <a:bodyPr/>
        <a:lstStyle/>
        <a:p>
          <a:r>
            <a:rPr lang="en-US" sz="1600" b="0" i="0" baseline="0">
              <a:latin typeface="Times New Roman" panose="02020603050405020304" pitchFamily="18" charset="0"/>
              <a:cs typeface="Times New Roman" panose="02020603050405020304" pitchFamily="18" charset="0"/>
            </a:rPr>
            <a:t>High parity among women gives rise to many risk factors like  anemia, malnutrition and post-natal complications.</a:t>
          </a:r>
          <a:endParaRPr lang="en-IN" sz="1600" dirty="0">
            <a:latin typeface="Times New Roman" panose="02020603050405020304" pitchFamily="18" charset="0"/>
            <a:cs typeface="Times New Roman" panose="02020603050405020304" pitchFamily="18" charset="0"/>
          </a:endParaRPr>
        </a:p>
      </dgm:t>
    </dgm:pt>
    <dgm:pt modelId="{8063322E-7E15-4F0D-96AE-C2416AA91501}" type="parTrans" cxnId="{51ADA0F8-6652-4627-B937-367430416209}">
      <dgm:prSet/>
      <dgm:spPr/>
      <dgm:t>
        <a:bodyPr/>
        <a:lstStyle/>
        <a:p>
          <a:endParaRPr lang="en-IN" sz="1600">
            <a:latin typeface="Times New Roman" panose="02020603050405020304" pitchFamily="18" charset="0"/>
            <a:cs typeface="Times New Roman" panose="02020603050405020304" pitchFamily="18" charset="0"/>
          </a:endParaRPr>
        </a:p>
      </dgm:t>
    </dgm:pt>
    <dgm:pt modelId="{0214BCB8-6A6E-4DF9-8CCF-20C8C99D801B}" type="sibTrans" cxnId="{51ADA0F8-6652-4627-B937-367430416209}">
      <dgm:prSet/>
      <dgm:spPr/>
      <dgm:t>
        <a:bodyPr/>
        <a:lstStyle/>
        <a:p>
          <a:endParaRPr lang="en-IN" sz="1600">
            <a:latin typeface="Times New Roman" panose="02020603050405020304" pitchFamily="18" charset="0"/>
            <a:cs typeface="Times New Roman" panose="02020603050405020304" pitchFamily="18" charset="0"/>
          </a:endParaRPr>
        </a:p>
      </dgm:t>
    </dgm:pt>
    <dgm:pt modelId="{ADB2E1C8-CD9E-4306-A77C-8E3968EB1D2C}" type="pres">
      <dgm:prSet presAssocID="{E924B912-BC7D-4AE7-9E8F-7C594B9B19A3}" presName="compositeShape" presStyleCnt="0">
        <dgm:presLayoutVars>
          <dgm:dir/>
          <dgm:resizeHandles/>
        </dgm:presLayoutVars>
      </dgm:prSet>
      <dgm:spPr/>
    </dgm:pt>
    <dgm:pt modelId="{5697D497-DE43-4D05-90F3-AE2B4D1AECCF}" type="pres">
      <dgm:prSet presAssocID="{E924B912-BC7D-4AE7-9E8F-7C594B9B19A3}" presName="pyramid" presStyleLbl="node1" presStyleIdx="0" presStyleCnt="1"/>
      <dgm:spPr/>
    </dgm:pt>
    <dgm:pt modelId="{452F9A86-4ACE-4BC8-A3C8-D8A6747F0927}" type="pres">
      <dgm:prSet presAssocID="{E924B912-BC7D-4AE7-9E8F-7C594B9B19A3}" presName="theList" presStyleCnt="0"/>
      <dgm:spPr/>
    </dgm:pt>
    <dgm:pt modelId="{878272B8-9979-4BEC-A8FF-A3A8CF2FB492}" type="pres">
      <dgm:prSet presAssocID="{B08F4584-1EB0-4475-B277-608B6C7FA8B8}" presName="aNode" presStyleLbl="fgAcc1" presStyleIdx="0" presStyleCnt="3">
        <dgm:presLayoutVars>
          <dgm:bulletEnabled val="1"/>
        </dgm:presLayoutVars>
      </dgm:prSet>
      <dgm:spPr/>
    </dgm:pt>
    <dgm:pt modelId="{7E51EEB0-23D5-420E-A1FC-D6CFE383834E}" type="pres">
      <dgm:prSet presAssocID="{B08F4584-1EB0-4475-B277-608B6C7FA8B8}" presName="aSpace" presStyleCnt="0"/>
      <dgm:spPr/>
    </dgm:pt>
    <dgm:pt modelId="{65ACBEE2-2383-4EC2-9513-16A00BFFB285}" type="pres">
      <dgm:prSet presAssocID="{18ED80C7-4F07-4F57-BD97-9EEA36A6C02D}" presName="aNode" presStyleLbl="fgAcc1" presStyleIdx="1" presStyleCnt="3">
        <dgm:presLayoutVars>
          <dgm:bulletEnabled val="1"/>
        </dgm:presLayoutVars>
      </dgm:prSet>
      <dgm:spPr/>
    </dgm:pt>
    <dgm:pt modelId="{E2D49763-9569-4F22-B96A-149D92D6D728}" type="pres">
      <dgm:prSet presAssocID="{18ED80C7-4F07-4F57-BD97-9EEA36A6C02D}" presName="aSpace" presStyleCnt="0"/>
      <dgm:spPr/>
    </dgm:pt>
    <dgm:pt modelId="{0019765C-3EDF-4EE9-9F90-8574912F98F0}" type="pres">
      <dgm:prSet presAssocID="{CD1A715A-D926-4017-94C8-6E4890A1F01A}" presName="aNode" presStyleLbl="fgAcc1" presStyleIdx="2" presStyleCnt="3">
        <dgm:presLayoutVars>
          <dgm:bulletEnabled val="1"/>
        </dgm:presLayoutVars>
      </dgm:prSet>
      <dgm:spPr/>
    </dgm:pt>
    <dgm:pt modelId="{D8213719-3F08-4E15-BEB4-E127E79C8CF8}" type="pres">
      <dgm:prSet presAssocID="{CD1A715A-D926-4017-94C8-6E4890A1F01A}" presName="aSpace" presStyleCnt="0"/>
      <dgm:spPr/>
    </dgm:pt>
  </dgm:ptLst>
  <dgm:cxnLst>
    <dgm:cxn modelId="{1D94243C-6AE6-4EF2-875C-D15D127510AE}" srcId="{E924B912-BC7D-4AE7-9E8F-7C594B9B19A3}" destId="{18ED80C7-4F07-4F57-BD97-9EEA36A6C02D}" srcOrd="1" destOrd="0" parTransId="{4735EA6A-D399-4941-BB34-5759A3509135}" sibTransId="{41C17554-15EF-47F8-A5B9-A82BECC58D5A}"/>
    <dgm:cxn modelId="{E1C7B96F-8753-4BB8-89D5-8490E22CBA40}" srcId="{E924B912-BC7D-4AE7-9E8F-7C594B9B19A3}" destId="{B08F4584-1EB0-4475-B277-608B6C7FA8B8}" srcOrd="0" destOrd="0" parTransId="{3F4809BD-8771-4EEE-9CAD-8FCCC38BDA9B}" sibTransId="{B9490FFC-CC29-46C4-8715-F5F4B661CE37}"/>
    <dgm:cxn modelId="{740DC0C7-0CE7-4F35-8F4A-D3C58B4F192D}" type="presOf" srcId="{E924B912-BC7D-4AE7-9E8F-7C594B9B19A3}" destId="{ADB2E1C8-CD9E-4306-A77C-8E3968EB1D2C}" srcOrd="0" destOrd="0" presId="urn:microsoft.com/office/officeart/2005/8/layout/pyramid2"/>
    <dgm:cxn modelId="{148354D0-D89D-42AE-99AE-0A19F8618DE0}" type="presOf" srcId="{18ED80C7-4F07-4F57-BD97-9EEA36A6C02D}" destId="{65ACBEE2-2383-4EC2-9513-16A00BFFB285}" srcOrd="0" destOrd="0" presId="urn:microsoft.com/office/officeart/2005/8/layout/pyramid2"/>
    <dgm:cxn modelId="{C26F79E6-8A20-434A-8022-179FE886819B}" type="presOf" srcId="{CD1A715A-D926-4017-94C8-6E4890A1F01A}" destId="{0019765C-3EDF-4EE9-9F90-8574912F98F0}" srcOrd="0" destOrd="0" presId="urn:microsoft.com/office/officeart/2005/8/layout/pyramid2"/>
    <dgm:cxn modelId="{D35E6AE9-30AD-4E62-9514-C4FC35E7A455}" type="presOf" srcId="{B08F4584-1EB0-4475-B277-608B6C7FA8B8}" destId="{878272B8-9979-4BEC-A8FF-A3A8CF2FB492}" srcOrd="0" destOrd="0" presId="urn:microsoft.com/office/officeart/2005/8/layout/pyramid2"/>
    <dgm:cxn modelId="{51ADA0F8-6652-4627-B937-367430416209}" srcId="{E924B912-BC7D-4AE7-9E8F-7C594B9B19A3}" destId="{CD1A715A-D926-4017-94C8-6E4890A1F01A}" srcOrd="2" destOrd="0" parTransId="{8063322E-7E15-4F0D-96AE-C2416AA91501}" sibTransId="{0214BCB8-6A6E-4DF9-8CCF-20C8C99D801B}"/>
    <dgm:cxn modelId="{D26739C9-E6BA-4007-A109-BA697B4C5909}" type="presParOf" srcId="{ADB2E1C8-CD9E-4306-A77C-8E3968EB1D2C}" destId="{5697D497-DE43-4D05-90F3-AE2B4D1AECCF}" srcOrd="0" destOrd="0" presId="urn:microsoft.com/office/officeart/2005/8/layout/pyramid2"/>
    <dgm:cxn modelId="{964B2056-4015-430C-BC0B-96F656AB88E2}" type="presParOf" srcId="{ADB2E1C8-CD9E-4306-A77C-8E3968EB1D2C}" destId="{452F9A86-4ACE-4BC8-A3C8-D8A6747F0927}" srcOrd="1" destOrd="0" presId="urn:microsoft.com/office/officeart/2005/8/layout/pyramid2"/>
    <dgm:cxn modelId="{3D0F2135-688D-4F0A-8A0C-C5C3E3EB7379}" type="presParOf" srcId="{452F9A86-4ACE-4BC8-A3C8-D8A6747F0927}" destId="{878272B8-9979-4BEC-A8FF-A3A8CF2FB492}" srcOrd="0" destOrd="0" presId="urn:microsoft.com/office/officeart/2005/8/layout/pyramid2"/>
    <dgm:cxn modelId="{4B93E7B1-BA9F-42FC-82BB-CA9FB33D1B5D}" type="presParOf" srcId="{452F9A86-4ACE-4BC8-A3C8-D8A6747F0927}" destId="{7E51EEB0-23D5-420E-A1FC-D6CFE383834E}" srcOrd="1" destOrd="0" presId="urn:microsoft.com/office/officeart/2005/8/layout/pyramid2"/>
    <dgm:cxn modelId="{86D1D77D-1FA5-4FC1-8BA7-A8D35768E973}" type="presParOf" srcId="{452F9A86-4ACE-4BC8-A3C8-D8A6747F0927}" destId="{65ACBEE2-2383-4EC2-9513-16A00BFFB285}" srcOrd="2" destOrd="0" presId="urn:microsoft.com/office/officeart/2005/8/layout/pyramid2"/>
    <dgm:cxn modelId="{E629258F-5531-4F1E-8A79-3D8CA5CC265B}" type="presParOf" srcId="{452F9A86-4ACE-4BC8-A3C8-D8A6747F0927}" destId="{E2D49763-9569-4F22-B96A-149D92D6D728}" srcOrd="3" destOrd="0" presId="urn:microsoft.com/office/officeart/2005/8/layout/pyramid2"/>
    <dgm:cxn modelId="{DDCE9D23-227C-4A0F-951B-7675A69EC0D9}" type="presParOf" srcId="{452F9A86-4ACE-4BC8-A3C8-D8A6747F0927}" destId="{0019765C-3EDF-4EE9-9F90-8574912F98F0}" srcOrd="4" destOrd="0" presId="urn:microsoft.com/office/officeart/2005/8/layout/pyramid2"/>
    <dgm:cxn modelId="{8FBE9910-5655-4604-8B84-C52A4B798890}" type="presParOf" srcId="{452F9A86-4ACE-4BC8-A3C8-D8A6747F0927}" destId="{D8213719-3F08-4E15-BEB4-E127E79C8CF8}" srcOrd="5"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B1D9FA-6529-4D39-A1EE-5E072F7796B2}"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en-IN"/>
        </a:p>
      </dgm:t>
    </dgm:pt>
    <dgm:pt modelId="{8F928B6F-1CF2-489A-A14A-D19955D76980}">
      <dgm:prSet custT="1"/>
      <dgm:spPr/>
      <dgm:t>
        <a:bodyPr/>
        <a:lstStyle/>
        <a:p>
          <a:r>
            <a:rPr lang="en-IN" sz="1600" b="0" i="0" baseline="0">
              <a:latin typeface="Times New Roman" panose="02020603050405020304" pitchFamily="18" charset="0"/>
              <a:cs typeface="Times New Roman" panose="02020603050405020304" pitchFamily="18" charset="0"/>
            </a:rPr>
            <a:t>Institutional Delivery at Government health facilities' are cost effective</a:t>
          </a:r>
          <a:endParaRPr lang="en-IN" sz="1600">
            <a:latin typeface="Times New Roman" panose="02020603050405020304" pitchFamily="18" charset="0"/>
            <a:cs typeface="Times New Roman" panose="02020603050405020304" pitchFamily="18" charset="0"/>
          </a:endParaRPr>
        </a:p>
      </dgm:t>
    </dgm:pt>
    <dgm:pt modelId="{E21EDD59-A5CC-4EAD-8C2A-535BFFD64605}" type="parTrans" cxnId="{79697673-7256-47DF-B28E-DAE9F8C72C34}">
      <dgm:prSet/>
      <dgm:spPr/>
      <dgm:t>
        <a:bodyPr/>
        <a:lstStyle/>
        <a:p>
          <a:endParaRPr lang="en-IN" sz="1600">
            <a:latin typeface="Times New Roman" panose="02020603050405020304" pitchFamily="18" charset="0"/>
            <a:cs typeface="Times New Roman" panose="02020603050405020304" pitchFamily="18" charset="0"/>
          </a:endParaRPr>
        </a:p>
      </dgm:t>
    </dgm:pt>
    <dgm:pt modelId="{94BBF1B7-A2E6-44C5-8A7D-678161D52FB5}" type="sibTrans" cxnId="{79697673-7256-47DF-B28E-DAE9F8C72C34}">
      <dgm:prSet/>
      <dgm:spPr/>
      <dgm:t>
        <a:bodyPr/>
        <a:lstStyle/>
        <a:p>
          <a:endParaRPr lang="en-IN" sz="1600">
            <a:latin typeface="Times New Roman" panose="02020603050405020304" pitchFamily="18" charset="0"/>
            <a:cs typeface="Times New Roman" panose="02020603050405020304" pitchFamily="18" charset="0"/>
          </a:endParaRPr>
        </a:p>
      </dgm:t>
    </dgm:pt>
    <dgm:pt modelId="{EE52CBC3-B42C-48E0-A8FD-6BFEFA39B60D}">
      <dgm:prSet custT="1"/>
      <dgm:spPr/>
      <dgm:t>
        <a:bodyPr/>
        <a:lstStyle/>
        <a:p>
          <a:r>
            <a:rPr lang="en-IN" sz="1600" b="0" i="0" baseline="0">
              <a:latin typeface="Times New Roman" panose="02020603050405020304" pitchFamily="18" charset="0"/>
              <a:cs typeface="Times New Roman" panose="02020603050405020304" pitchFamily="18" charset="0"/>
            </a:rPr>
            <a:t>Lack of awareness of JSY Scheme and Beneficiaries not receiving incentives</a:t>
          </a:r>
          <a:endParaRPr lang="en-IN" sz="1600">
            <a:latin typeface="Times New Roman" panose="02020603050405020304" pitchFamily="18" charset="0"/>
            <a:cs typeface="Times New Roman" panose="02020603050405020304" pitchFamily="18" charset="0"/>
          </a:endParaRPr>
        </a:p>
      </dgm:t>
    </dgm:pt>
    <dgm:pt modelId="{AEF05329-D688-40DA-A001-64B0DA91962A}" type="parTrans" cxnId="{C4B175FD-8A55-4DE6-9E19-D843BA53E7AD}">
      <dgm:prSet/>
      <dgm:spPr/>
      <dgm:t>
        <a:bodyPr/>
        <a:lstStyle/>
        <a:p>
          <a:endParaRPr lang="en-IN" sz="1600">
            <a:latin typeface="Times New Roman" panose="02020603050405020304" pitchFamily="18" charset="0"/>
            <a:cs typeface="Times New Roman" panose="02020603050405020304" pitchFamily="18" charset="0"/>
          </a:endParaRPr>
        </a:p>
      </dgm:t>
    </dgm:pt>
    <dgm:pt modelId="{08FF51C8-200D-47AC-AD77-319EB80DA5F6}" type="sibTrans" cxnId="{C4B175FD-8A55-4DE6-9E19-D843BA53E7AD}">
      <dgm:prSet/>
      <dgm:spPr/>
      <dgm:t>
        <a:bodyPr/>
        <a:lstStyle/>
        <a:p>
          <a:endParaRPr lang="en-IN" sz="1600">
            <a:latin typeface="Times New Roman" panose="02020603050405020304" pitchFamily="18" charset="0"/>
            <a:cs typeface="Times New Roman" panose="02020603050405020304" pitchFamily="18" charset="0"/>
          </a:endParaRPr>
        </a:p>
      </dgm:t>
    </dgm:pt>
    <dgm:pt modelId="{2C4FF89B-3E8A-484A-9DBD-D5AEF432F083}">
      <dgm:prSet custT="1"/>
      <dgm:spPr/>
      <dgm:t>
        <a:bodyPr/>
        <a:lstStyle/>
        <a:p>
          <a:r>
            <a:rPr lang="en-IN" sz="1600" b="0" i="0" baseline="0">
              <a:latin typeface="Times New Roman" panose="02020603050405020304" pitchFamily="18" charset="0"/>
              <a:cs typeface="Times New Roman" panose="02020603050405020304" pitchFamily="18" charset="0"/>
            </a:rPr>
            <a:t>Women facing gender based violence and lack of family support which contributes to the hindrance of health-seeking behaviour.</a:t>
          </a:r>
          <a:endParaRPr lang="en-IN" sz="1600">
            <a:latin typeface="Times New Roman" panose="02020603050405020304" pitchFamily="18" charset="0"/>
            <a:cs typeface="Times New Roman" panose="02020603050405020304" pitchFamily="18" charset="0"/>
          </a:endParaRPr>
        </a:p>
      </dgm:t>
    </dgm:pt>
    <dgm:pt modelId="{9B3D8BCC-F181-46EF-9135-28B13FDEC3EC}" type="parTrans" cxnId="{A7E96A86-F274-44D4-8E20-01B3EF66B6E3}">
      <dgm:prSet/>
      <dgm:spPr/>
      <dgm:t>
        <a:bodyPr/>
        <a:lstStyle/>
        <a:p>
          <a:endParaRPr lang="en-IN" sz="1600">
            <a:latin typeface="Times New Roman" panose="02020603050405020304" pitchFamily="18" charset="0"/>
            <a:cs typeface="Times New Roman" panose="02020603050405020304" pitchFamily="18" charset="0"/>
          </a:endParaRPr>
        </a:p>
      </dgm:t>
    </dgm:pt>
    <dgm:pt modelId="{63E52722-6D97-4F0B-9951-63244BFA7D6C}" type="sibTrans" cxnId="{A7E96A86-F274-44D4-8E20-01B3EF66B6E3}">
      <dgm:prSet/>
      <dgm:spPr/>
      <dgm:t>
        <a:bodyPr/>
        <a:lstStyle/>
        <a:p>
          <a:endParaRPr lang="en-IN" sz="1600">
            <a:latin typeface="Times New Roman" panose="02020603050405020304" pitchFamily="18" charset="0"/>
            <a:cs typeface="Times New Roman" panose="02020603050405020304" pitchFamily="18" charset="0"/>
          </a:endParaRPr>
        </a:p>
      </dgm:t>
    </dgm:pt>
    <dgm:pt modelId="{DA86072D-A5F7-42BF-955F-F25C4976C1D8}" type="pres">
      <dgm:prSet presAssocID="{9CB1D9FA-6529-4D39-A1EE-5E072F7796B2}" presName="compositeShape" presStyleCnt="0">
        <dgm:presLayoutVars>
          <dgm:dir/>
          <dgm:resizeHandles/>
        </dgm:presLayoutVars>
      </dgm:prSet>
      <dgm:spPr/>
    </dgm:pt>
    <dgm:pt modelId="{A1BD72BA-1F48-406E-99AE-509256392310}" type="pres">
      <dgm:prSet presAssocID="{9CB1D9FA-6529-4D39-A1EE-5E072F7796B2}" presName="pyramid" presStyleLbl="node1" presStyleIdx="0" presStyleCnt="1"/>
      <dgm:spPr/>
    </dgm:pt>
    <dgm:pt modelId="{A511AE73-AA79-4DFD-A60F-33D35A7DDC03}" type="pres">
      <dgm:prSet presAssocID="{9CB1D9FA-6529-4D39-A1EE-5E072F7796B2}" presName="theList" presStyleCnt="0"/>
      <dgm:spPr/>
    </dgm:pt>
    <dgm:pt modelId="{0041885A-913E-442F-A713-CD495E50BF38}" type="pres">
      <dgm:prSet presAssocID="{8F928B6F-1CF2-489A-A14A-D19955D76980}" presName="aNode" presStyleLbl="fgAcc1" presStyleIdx="0" presStyleCnt="3">
        <dgm:presLayoutVars>
          <dgm:bulletEnabled val="1"/>
        </dgm:presLayoutVars>
      </dgm:prSet>
      <dgm:spPr/>
    </dgm:pt>
    <dgm:pt modelId="{5283AFCF-4695-48C9-AE08-E0C9BD4110A9}" type="pres">
      <dgm:prSet presAssocID="{8F928B6F-1CF2-489A-A14A-D19955D76980}" presName="aSpace" presStyleCnt="0"/>
      <dgm:spPr/>
    </dgm:pt>
    <dgm:pt modelId="{CF43B090-6689-43C3-B6F1-AE0ADB4C44A0}" type="pres">
      <dgm:prSet presAssocID="{EE52CBC3-B42C-48E0-A8FD-6BFEFA39B60D}" presName="aNode" presStyleLbl="fgAcc1" presStyleIdx="1" presStyleCnt="3">
        <dgm:presLayoutVars>
          <dgm:bulletEnabled val="1"/>
        </dgm:presLayoutVars>
      </dgm:prSet>
      <dgm:spPr/>
    </dgm:pt>
    <dgm:pt modelId="{38AB562A-2D69-40EA-BF35-505FFDDBB2E4}" type="pres">
      <dgm:prSet presAssocID="{EE52CBC3-B42C-48E0-A8FD-6BFEFA39B60D}" presName="aSpace" presStyleCnt="0"/>
      <dgm:spPr/>
    </dgm:pt>
    <dgm:pt modelId="{5A369A1C-69B7-4999-BFD1-8E0C1766840F}" type="pres">
      <dgm:prSet presAssocID="{2C4FF89B-3E8A-484A-9DBD-D5AEF432F083}" presName="aNode" presStyleLbl="fgAcc1" presStyleIdx="2" presStyleCnt="3">
        <dgm:presLayoutVars>
          <dgm:bulletEnabled val="1"/>
        </dgm:presLayoutVars>
      </dgm:prSet>
      <dgm:spPr/>
    </dgm:pt>
    <dgm:pt modelId="{8323754A-8BD3-462D-A8A3-1CE9ADB98412}" type="pres">
      <dgm:prSet presAssocID="{2C4FF89B-3E8A-484A-9DBD-D5AEF432F083}" presName="aSpace" presStyleCnt="0"/>
      <dgm:spPr/>
    </dgm:pt>
  </dgm:ptLst>
  <dgm:cxnLst>
    <dgm:cxn modelId="{FF1E4209-FF1F-40D4-9584-C3D61557B7BE}" type="presOf" srcId="{2C4FF89B-3E8A-484A-9DBD-D5AEF432F083}" destId="{5A369A1C-69B7-4999-BFD1-8E0C1766840F}" srcOrd="0" destOrd="0" presId="urn:microsoft.com/office/officeart/2005/8/layout/pyramid2"/>
    <dgm:cxn modelId="{CFC45344-7330-4CC0-922F-6E3C9DA80C97}" type="presOf" srcId="{9CB1D9FA-6529-4D39-A1EE-5E072F7796B2}" destId="{DA86072D-A5F7-42BF-955F-F25C4976C1D8}" srcOrd="0" destOrd="0" presId="urn:microsoft.com/office/officeart/2005/8/layout/pyramid2"/>
    <dgm:cxn modelId="{BB2A1A69-F068-4DAB-996C-C224241A3633}" type="presOf" srcId="{8F928B6F-1CF2-489A-A14A-D19955D76980}" destId="{0041885A-913E-442F-A713-CD495E50BF38}" srcOrd="0" destOrd="0" presId="urn:microsoft.com/office/officeart/2005/8/layout/pyramid2"/>
    <dgm:cxn modelId="{79697673-7256-47DF-B28E-DAE9F8C72C34}" srcId="{9CB1D9FA-6529-4D39-A1EE-5E072F7796B2}" destId="{8F928B6F-1CF2-489A-A14A-D19955D76980}" srcOrd="0" destOrd="0" parTransId="{E21EDD59-A5CC-4EAD-8C2A-535BFFD64605}" sibTransId="{94BBF1B7-A2E6-44C5-8A7D-678161D52FB5}"/>
    <dgm:cxn modelId="{A7E96A86-F274-44D4-8E20-01B3EF66B6E3}" srcId="{9CB1D9FA-6529-4D39-A1EE-5E072F7796B2}" destId="{2C4FF89B-3E8A-484A-9DBD-D5AEF432F083}" srcOrd="2" destOrd="0" parTransId="{9B3D8BCC-F181-46EF-9135-28B13FDEC3EC}" sibTransId="{63E52722-6D97-4F0B-9951-63244BFA7D6C}"/>
    <dgm:cxn modelId="{D51492E2-8407-44CA-9130-E0656DABB2B2}" type="presOf" srcId="{EE52CBC3-B42C-48E0-A8FD-6BFEFA39B60D}" destId="{CF43B090-6689-43C3-B6F1-AE0ADB4C44A0}" srcOrd="0" destOrd="0" presId="urn:microsoft.com/office/officeart/2005/8/layout/pyramid2"/>
    <dgm:cxn modelId="{C4B175FD-8A55-4DE6-9E19-D843BA53E7AD}" srcId="{9CB1D9FA-6529-4D39-A1EE-5E072F7796B2}" destId="{EE52CBC3-B42C-48E0-A8FD-6BFEFA39B60D}" srcOrd="1" destOrd="0" parTransId="{AEF05329-D688-40DA-A001-64B0DA91962A}" sibTransId="{08FF51C8-200D-47AC-AD77-319EB80DA5F6}"/>
    <dgm:cxn modelId="{2095A4E2-95BE-4792-9121-ED65B3A11048}" type="presParOf" srcId="{DA86072D-A5F7-42BF-955F-F25C4976C1D8}" destId="{A1BD72BA-1F48-406E-99AE-509256392310}" srcOrd="0" destOrd="0" presId="urn:microsoft.com/office/officeart/2005/8/layout/pyramid2"/>
    <dgm:cxn modelId="{CCFA5554-AF73-4FB9-B71A-17EBFFA6A2BB}" type="presParOf" srcId="{DA86072D-A5F7-42BF-955F-F25C4976C1D8}" destId="{A511AE73-AA79-4DFD-A60F-33D35A7DDC03}" srcOrd="1" destOrd="0" presId="urn:microsoft.com/office/officeart/2005/8/layout/pyramid2"/>
    <dgm:cxn modelId="{77FA0D8C-2BAD-4537-8C61-A42C70F69911}" type="presParOf" srcId="{A511AE73-AA79-4DFD-A60F-33D35A7DDC03}" destId="{0041885A-913E-442F-A713-CD495E50BF38}" srcOrd="0" destOrd="0" presId="urn:microsoft.com/office/officeart/2005/8/layout/pyramid2"/>
    <dgm:cxn modelId="{C18C414E-6171-4A96-9C68-0588B0D8CAF2}" type="presParOf" srcId="{A511AE73-AA79-4DFD-A60F-33D35A7DDC03}" destId="{5283AFCF-4695-48C9-AE08-E0C9BD4110A9}" srcOrd="1" destOrd="0" presId="urn:microsoft.com/office/officeart/2005/8/layout/pyramid2"/>
    <dgm:cxn modelId="{0E589B25-D4E1-493A-AD25-DB843B487E6B}" type="presParOf" srcId="{A511AE73-AA79-4DFD-A60F-33D35A7DDC03}" destId="{CF43B090-6689-43C3-B6F1-AE0ADB4C44A0}" srcOrd="2" destOrd="0" presId="urn:microsoft.com/office/officeart/2005/8/layout/pyramid2"/>
    <dgm:cxn modelId="{E7BF773F-BEC3-4238-960E-5EA89C1E0956}" type="presParOf" srcId="{A511AE73-AA79-4DFD-A60F-33D35A7DDC03}" destId="{38AB562A-2D69-40EA-BF35-505FFDDBB2E4}" srcOrd="3" destOrd="0" presId="urn:microsoft.com/office/officeart/2005/8/layout/pyramid2"/>
    <dgm:cxn modelId="{9CE438F8-80F0-4BFC-AC53-4747762B6E8B}" type="presParOf" srcId="{A511AE73-AA79-4DFD-A60F-33D35A7DDC03}" destId="{5A369A1C-69B7-4999-BFD1-8E0C1766840F}" srcOrd="4" destOrd="0" presId="urn:microsoft.com/office/officeart/2005/8/layout/pyramid2"/>
    <dgm:cxn modelId="{25092C02-0429-4719-9381-E4BC6F813720}" type="presParOf" srcId="{A511AE73-AA79-4DFD-A60F-33D35A7DDC03}" destId="{8323754A-8BD3-462D-A8A3-1CE9ADB98412}"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7DBDC8-C865-4966-838A-C408351285AB}"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IN"/>
        </a:p>
      </dgm:t>
    </dgm:pt>
    <dgm:pt modelId="{6A11BC82-FC21-4086-B18D-B94853729B0A}">
      <dgm:prSet/>
      <dgm:spPr/>
      <dgm:t>
        <a:bodyPr/>
        <a:lstStyle/>
        <a:p>
          <a:r>
            <a:rPr lang="en-IN" b="0" i="0" baseline="0" dirty="0"/>
            <a:t>Despite proximity and support of health services to urban poor community, access is restricted. This happens on the account of there being crowded, ineffective outreach activities, weak referral system, social exclusion, lack of information and their unfamiliarity with the modern environment.</a:t>
          </a:r>
          <a:endParaRPr lang="en-IN" dirty="0"/>
        </a:p>
      </dgm:t>
    </dgm:pt>
    <dgm:pt modelId="{20A596EB-C73D-4CC6-AD13-866795C10A33}" type="parTrans" cxnId="{52F907CD-E57A-4163-886C-16DF74BD4CD7}">
      <dgm:prSet/>
      <dgm:spPr/>
      <dgm:t>
        <a:bodyPr/>
        <a:lstStyle/>
        <a:p>
          <a:endParaRPr lang="en-IN"/>
        </a:p>
      </dgm:t>
    </dgm:pt>
    <dgm:pt modelId="{E0F6BBCF-7E39-40B2-91F6-0175B8172D1A}" type="sibTrans" cxnId="{52F907CD-E57A-4163-886C-16DF74BD4CD7}">
      <dgm:prSet/>
      <dgm:spPr/>
      <dgm:t>
        <a:bodyPr/>
        <a:lstStyle/>
        <a:p>
          <a:endParaRPr lang="en-IN"/>
        </a:p>
      </dgm:t>
    </dgm:pt>
    <dgm:pt modelId="{2192D98F-C1E6-4DDD-AF24-37A3521FDF49}">
      <dgm:prSet/>
      <dgm:spPr/>
      <dgm:t>
        <a:bodyPr/>
        <a:lstStyle/>
        <a:p>
          <a:r>
            <a:rPr lang="en-IN" b="0" i="0" baseline="0"/>
            <a:t>Maternal and Child Care Centre is present at Bhati mines, but facilities for conducting childbirth are not present. Therefore, community have to travel 18-25km at government facilities to deliver children.  </a:t>
          </a:r>
          <a:endParaRPr lang="en-IN"/>
        </a:p>
      </dgm:t>
    </dgm:pt>
    <dgm:pt modelId="{55C078A0-470B-4CD4-AC33-C14600BDA274}" type="parTrans" cxnId="{38D6F63E-22AD-46B1-BD28-7121FD1339EB}">
      <dgm:prSet/>
      <dgm:spPr/>
      <dgm:t>
        <a:bodyPr/>
        <a:lstStyle/>
        <a:p>
          <a:endParaRPr lang="en-IN"/>
        </a:p>
      </dgm:t>
    </dgm:pt>
    <dgm:pt modelId="{DBAF0124-E0F5-4558-9BA3-FCDC0C9642F4}" type="sibTrans" cxnId="{38D6F63E-22AD-46B1-BD28-7121FD1339EB}">
      <dgm:prSet/>
      <dgm:spPr/>
      <dgm:t>
        <a:bodyPr/>
        <a:lstStyle/>
        <a:p>
          <a:endParaRPr lang="en-IN"/>
        </a:p>
      </dgm:t>
    </dgm:pt>
    <dgm:pt modelId="{F420A21E-FC39-437D-A7F6-8B5FF23D7772}" type="pres">
      <dgm:prSet presAssocID="{B87DBDC8-C865-4966-838A-C408351285AB}" presName="linear" presStyleCnt="0">
        <dgm:presLayoutVars>
          <dgm:animLvl val="lvl"/>
          <dgm:resizeHandles val="exact"/>
        </dgm:presLayoutVars>
      </dgm:prSet>
      <dgm:spPr/>
    </dgm:pt>
    <dgm:pt modelId="{A2B13C5C-4067-4C38-A893-48A0EB4C762B}" type="pres">
      <dgm:prSet presAssocID="{6A11BC82-FC21-4086-B18D-B94853729B0A}" presName="parentText" presStyleLbl="node1" presStyleIdx="0" presStyleCnt="2" custScaleY="128166" custLinFactY="-2699" custLinFactNeighborY="-100000">
        <dgm:presLayoutVars>
          <dgm:chMax val="0"/>
          <dgm:bulletEnabled val="1"/>
        </dgm:presLayoutVars>
      </dgm:prSet>
      <dgm:spPr/>
    </dgm:pt>
    <dgm:pt modelId="{7BF0C31E-618E-4477-BC99-FED480FB9790}" type="pres">
      <dgm:prSet presAssocID="{E0F6BBCF-7E39-40B2-91F6-0175B8172D1A}" presName="spacer" presStyleCnt="0"/>
      <dgm:spPr/>
    </dgm:pt>
    <dgm:pt modelId="{0340B00A-1B36-4A7B-9A4C-5EC0D404D636}" type="pres">
      <dgm:prSet presAssocID="{2192D98F-C1E6-4DDD-AF24-37A3521FDF49}" presName="parentText" presStyleLbl="node1" presStyleIdx="1" presStyleCnt="2">
        <dgm:presLayoutVars>
          <dgm:chMax val="0"/>
          <dgm:bulletEnabled val="1"/>
        </dgm:presLayoutVars>
      </dgm:prSet>
      <dgm:spPr/>
    </dgm:pt>
  </dgm:ptLst>
  <dgm:cxnLst>
    <dgm:cxn modelId="{66DF333A-1ABD-4E4D-81A4-7D94D483F23F}" type="presOf" srcId="{2192D98F-C1E6-4DDD-AF24-37A3521FDF49}" destId="{0340B00A-1B36-4A7B-9A4C-5EC0D404D636}" srcOrd="0" destOrd="0" presId="urn:microsoft.com/office/officeart/2005/8/layout/vList2"/>
    <dgm:cxn modelId="{38D6F63E-22AD-46B1-BD28-7121FD1339EB}" srcId="{B87DBDC8-C865-4966-838A-C408351285AB}" destId="{2192D98F-C1E6-4DDD-AF24-37A3521FDF49}" srcOrd="1" destOrd="0" parTransId="{55C078A0-470B-4CD4-AC33-C14600BDA274}" sibTransId="{DBAF0124-E0F5-4558-9BA3-FCDC0C9642F4}"/>
    <dgm:cxn modelId="{9DA29F41-0CB3-482C-A1DA-BE13BB9FC9B3}" type="presOf" srcId="{6A11BC82-FC21-4086-B18D-B94853729B0A}" destId="{A2B13C5C-4067-4C38-A893-48A0EB4C762B}" srcOrd="0" destOrd="0" presId="urn:microsoft.com/office/officeart/2005/8/layout/vList2"/>
    <dgm:cxn modelId="{0EE07156-E539-4366-9A1F-06DA8ACC2019}" type="presOf" srcId="{B87DBDC8-C865-4966-838A-C408351285AB}" destId="{F420A21E-FC39-437D-A7F6-8B5FF23D7772}" srcOrd="0" destOrd="0" presId="urn:microsoft.com/office/officeart/2005/8/layout/vList2"/>
    <dgm:cxn modelId="{52F907CD-E57A-4163-886C-16DF74BD4CD7}" srcId="{B87DBDC8-C865-4966-838A-C408351285AB}" destId="{6A11BC82-FC21-4086-B18D-B94853729B0A}" srcOrd="0" destOrd="0" parTransId="{20A596EB-C73D-4CC6-AD13-866795C10A33}" sibTransId="{E0F6BBCF-7E39-40B2-91F6-0175B8172D1A}"/>
    <dgm:cxn modelId="{F611924C-8B33-41A5-BC51-7BB215BE243E}" type="presParOf" srcId="{F420A21E-FC39-437D-A7F6-8B5FF23D7772}" destId="{A2B13C5C-4067-4C38-A893-48A0EB4C762B}" srcOrd="0" destOrd="0" presId="urn:microsoft.com/office/officeart/2005/8/layout/vList2"/>
    <dgm:cxn modelId="{51BEA903-48D4-4875-B868-76CF8DA6F1FE}" type="presParOf" srcId="{F420A21E-FC39-437D-A7F6-8B5FF23D7772}" destId="{7BF0C31E-618E-4477-BC99-FED480FB9790}" srcOrd="1" destOrd="0" presId="urn:microsoft.com/office/officeart/2005/8/layout/vList2"/>
    <dgm:cxn modelId="{B332182C-0C22-4017-8AEF-067ED855823E}" type="presParOf" srcId="{F420A21E-FC39-437D-A7F6-8B5FF23D7772}" destId="{0340B00A-1B36-4A7B-9A4C-5EC0D404D63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8FBB-C9FA-491E-BCE7-624A151D7607}">
      <dsp:nvSpPr>
        <dsp:cNvPr id="0" name=""/>
        <dsp:cNvSpPr/>
      </dsp:nvSpPr>
      <dsp:spPr>
        <a:xfrm>
          <a:off x="0" y="26923"/>
          <a:ext cx="10515601" cy="798524"/>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Home delivery without skilled care at birth has a significant impact on maternal deaths.</a:t>
          </a:r>
          <a:endParaRPr lang="en-IN" sz="2100" kern="1200">
            <a:latin typeface="Times New Roman" panose="02020603050405020304" pitchFamily="18" charset="0"/>
            <a:cs typeface="Times New Roman" panose="02020603050405020304" pitchFamily="18" charset="0"/>
          </a:endParaRPr>
        </a:p>
      </dsp:txBody>
      <dsp:txXfrm>
        <a:off x="38981" y="65904"/>
        <a:ext cx="10437639" cy="720562"/>
      </dsp:txXfrm>
    </dsp:sp>
    <dsp:sp modelId="{81DB9291-50AD-4108-8795-60888E8665A4}">
      <dsp:nvSpPr>
        <dsp:cNvPr id="0" name=""/>
        <dsp:cNvSpPr/>
      </dsp:nvSpPr>
      <dsp:spPr>
        <a:xfrm>
          <a:off x="0" y="885928"/>
          <a:ext cx="10515601" cy="798524"/>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Almost 295,000 mothers died from various pregnancy and childbirth-related problems in 2017, amounting to 810 maternal deaths every day.</a:t>
          </a:r>
          <a:endParaRPr lang="en-IN" sz="2100" kern="1200">
            <a:latin typeface="Times New Roman" panose="02020603050405020304" pitchFamily="18" charset="0"/>
            <a:cs typeface="Times New Roman" panose="02020603050405020304" pitchFamily="18" charset="0"/>
          </a:endParaRPr>
        </a:p>
      </dsp:txBody>
      <dsp:txXfrm>
        <a:off x="38981" y="924909"/>
        <a:ext cx="10437639" cy="720562"/>
      </dsp:txXfrm>
    </dsp:sp>
    <dsp:sp modelId="{7A111EC4-D14E-4F1C-8482-ADFADCF3157A}">
      <dsp:nvSpPr>
        <dsp:cNvPr id="0" name=""/>
        <dsp:cNvSpPr/>
      </dsp:nvSpPr>
      <dsp:spPr>
        <a:xfrm>
          <a:off x="0" y="1744933"/>
          <a:ext cx="10515601" cy="798524"/>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Increasing institutional births is a key global strategy to reduce maternal and new-born mortality.</a:t>
          </a:r>
          <a:endParaRPr lang="en-IN" sz="2100" kern="1200">
            <a:latin typeface="Times New Roman" panose="02020603050405020304" pitchFamily="18" charset="0"/>
            <a:cs typeface="Times New Roman" panose="02020603050405020304" pitchFamily="18" charset="0"/>
          </a:endParaRPr>
        </a:p>
      </dsp:txBody>
      <dsp:txXfrm>
        <a:off x="38981" y="1783914"/>
        <a:ext cx="10437639" cy="720562"/>
      </dsp:txXfrm>
    </dsp:sp>
    <dsp:sp modelId="{25903FF7-EDB5-455D-91E1-ABA38452DE4D}">
      <dsp:nvSpPr>
        <dsp:cNvPr id="0" name=""/>
        <dsp:cNvSpPr/>
      </dsp:nvSpPr>
      <dsp:spPr>
        <a:xfrm>
          <a:off x="0" y="2598451"/>
          <a:ext cx="10515601" cy="798524"/>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dirty="0">
              <a:latin typeface="Times New Roman" panose="02020603050405020304" pitchFamily="18" charset="0"/>
              <a:cs typeface="Times New Roman" panose="02020603050405020304" pitchFamily="18" charset="0"/>
            </a:rPr>
            <a:t>The WHO (2010) statistics shows that only half of expectant mothers in India complete four antenatal care (ANC) visits</a:t>
          </a:r>
          <a:endParaRPr lang="en-IN" sz="2100" kern="1200" dirty="0">
            <a:latin typeface="Times New Roman" panose="02020603050405020304" pitchFamily="18" charset="0"/>
            <a:cs typeface="Times New Roman" panose="02020603050405020304" pitchFamily="18" charset="0"/>
          </a:endParaRPr>
        </a:p>
      </dsp:txBody>
      <dsp:txXfrm>
        <a:off x="38981" y="2637432"/>
        <a:ext cx="10437639"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53254-2134-46D4-8C80-D401386E9FA9}">
      <dsp:nvSpPr>
        <dsp:cNvPr id="0" name=""/>
        <dsp:cNvSpPr/>
      </dsp:nvSpPr>
      <dsp:spPr>
        <a:xfrm>
          <a:off x="788669" y="0"/>
          <a:ext cx="8938260"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E505292-35A1-40BD-BC3E-EA57C18AD0F0}">
      <dsp:nvSpPr>
        <dsp:cNvPr id="0" name=""/>
        <dsp:cNvSpPr/>
      </dsp:nvSpPr>
      <dsp:spPr>
        <a:xfrm>
          <a:off x="0" y="1305401"/>
          <a:ext cx="4994910" cy="174053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dirty="0"/>
            <a:t>Since there are a majority of daily wage workers in the area, during our time of study most of them were not at home to give the answers.</a:t>
          </a:r>
          <a:endParaRPr lang="en-IN" sz="2400" kern="1200" dirty="0"/>
        </a:p>
      </dsp:txBody>
      <dsp:txXfrm>
        <a:off x="84966" y="1390367"/>
        <a:ext cx="4824978" cy="1570603"/>
      </dsp:txXfrm>
    </dsp:sp>
    <dsp:sp modelId="{C0D9B46F-5AFF-46C2-ACF6-9624D3529E66}">
      <dsp:nvSpPr>
        <dsp:cNvPr id="0" name=""/>
        <dsp:cNvSpPr/>
      </dsp:nvSpPr>
      <dsp:spPr>
        <a:xfrm>
          <a:off x="5520690" y="1305401"/>
          <a:ext cx="4994910" cy="174053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t>Concurrent health facility assessment was not performed which would have helped to understand additional supply side factors. </a:t>
          </a:r>
          <a:endParaRPr lang="en-IN" sz="2400" kern="1200"/>
        </a:p>
      </dsp:txBody>
      <dsp:txXfrm>
        <a:off x="5605656" y="1390367"/>
        <a:ext cx="4824978" cy="15706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29BD4-C9A4-4E29-B7C7-D7E4120BC822}">
      <dsp:nvSpPr>
        <dsp:cNvPr id="0" name=""/>
        <dsp:cNvSpPr/>
      </dsp:nvSpPr>
      <dsp:spPr>
        <a:xfrm>
          <a:off x="0" y="1558"/>
          <a:ext cx="5066349" cy="547123"/>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Conducting an efficient Data Collection and Baseline Survey</a:t>
          </a:r>
          <a:endParaRPr lang="en-IN" sz="1800" kern="1200"/>
        </a:p>
      </dsp:txBody>
      <dsp:txXfrm>
        <a:off x="26708" y="28266"/>
        <a:ext cx="5012933" cy="493707"/>
      </dsp:txXfrm>
    </dsp:sp>
    <dsp:sp modelId="{967182D7-4873-4BBF-BB77-3816A779DCCC}">
      <dsp:nvSpPr>
        <dsp:cNvPr id="0" name=""/>
        <dsp:cNvSpPr/>
      </dsp:nvSpPr>
      <dsp:spPr>
        <a:xfrm>
          <a:off x="0" y="559721"/>
          <a:ext cx="5066349" cy="547123"/>
        </a:xfrm>
        <a:prstGeom prst="roundRect">
          <a:avLst/>
        </a:prstGeom>
        <a:gradFill rotWithShape="0">
          <a:gsLst>
            <a:gs pos="0">
              <a:schemeClr val="accent2">
                <a:shade val="80000"/>
                <a:hueOff val="-80236"/>
                <a:satOff val="1694"/>
                <a:lumOff val="4514"/>
                <a:alphaOff val="0"/>
                <a:tint val="50000"/>
                <a:satMod val="300000"/>
              </a:schemeClr>
            </a:gs>
            <a:gs pos="35000">
              <a:schemeClr val="accent2">
                <a:shade val="80000"/>
                <a:hueOff val="-80236"/>
                <a:satOff val="1694"/>
                <a:lumOff val="4514"/>
                <a:alphaOff val="0"/>
                <a:tint val="37000"/>
                <a:satMod val="300000"/>
              </a:schemeClr>
            </a:gs>
            <a:gs pos="100000">
              <a:schemeClr val="accent2">
                <a:shade val="80000"/>
                <a:hueOff val="-80236"/>
                <a:satOff val="1694"/>
                <a:lumOff val="451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Community Events planning</a:t>
          </a:r>
          <a:endParaRPr lang="en-IN" sz="1800" kern="1200"/>
        </a:p>
      </dsp:txBody>
      <dsp:txXfrm>
        <a:off x="26708" y="586429"/>
        <a:ext cx="5012933" cy="493707"/>
      </dsp:txXfrm>
    </dsp:sp>
    <dsp:sp modelId="{8E07DC0D-AE58-4F2B-86C6-6099C18A67EF}">
      <dsp:nvSpPr>
        <dsp:cNvPr id="0" name=""/>
        <dsp:cNvSpPr/>
      </dsp:nvSpPr>
      <dsp:spPr>
        <a:xfrm>
          <a:off x="0" y="1117884"/>
          <a:ext cx="5066349" cy="547123"/>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Conducting Research </a:t>
          </a:r>
          <a:endParaRPr lang="en-IN" sz="1800" kern="1200"/>
        </a:p>
      </dsp:txBody>
      <dsp:txXfrm>
        <a:off x="26708" y="1144592"/>
        <a:ext cx="5012933" cy="493707"/>
      </dsp:txXfrm>
    </dsp:sp>
    <dsp:sp modelId="{2E5DEC2B-F9C1-4D4C-9EED-F56FC4735AF2}">
      <dsp:nvSpPr>
        <dsp:cNvPr id="0" name=""/>
        <dsp:cNvSpPr/>
      </dsp:nvSpPr>
      <dsp:spPr>
        <a:xfrm>
          <a:off x="0" y="1676046"/>
          <a:ext cx="5066349" cy="547123"/>
        </a:xfrm>
        <a:prstGeom prst="roundRect">
          <a:avLst/>
        </a:prstGeom>
        <a:gradFill rotWithShape="0">
          <a:gsLst>
            <a:gs pos="0">
              <a:schemeClr val="accent2">
                <a:shade val="80000"/>
                <a:hueOff val="-240708"/>
                <a:satOff val="5083"/>
                <a:lumOff val="13541"/>
                <a:alphaOff val="0"/>
                <a:tint val="50000"/>
                <a:satMod val="300000"/>
              </a:schemeClr>
            </a:gs>
            <a:gs pos="35000">
              <a:schemeClr val="accent2">
                <a:shade val="80000"/>
                <a:hueOff val="-240708"/>
                <a:satOff val="5083"/>
                <a:lumOff val="13541"/>
                <a:alphaOff val="0"/>
                <a:tint val="37000"/>
                <a:satMod val="300000"/>
              </a:schemeClr>
            </a:gs>
            <a:gs pos="100000">
              <a:schemeClr val="accent2">
                <a:shade val="80000"/>
                <a:hueOff val="-240708"/>
                <a:satOff val="5083"/>
                <a:lumOff val="1354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Area Mapping and Sketching </a:t>
          </a:r>
          <a:endParaRPr lang="en-IN" sz="1800" kern="1200"/>
        </a:p>
      </dsp:txBody>
      <dsp:txXfrm>
        <a:off x="26708" y="1702754"/>
        <a:ext cx="5012933" cy="493707"/>
      </dsp:txXfrm>
    </dsp:sp>
    <dsp:sp modelId="{F7959471-89F0-4C51-9442-647BD5058FB1}">
      <dsp:nvSpPr>
        <dsp:cNvPr id="0" name=""/>
        <dsp:cNvSpPr/>
      </dsp:nvSpPr>
      <dsp:spPr>
        <a:xfrm>
          <a:off x="0" y="2234209"/>
          <a:ext cx="5066349" cy="547123"/>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Case Reports and Blog Writing </a:t>
          </a:r>
          <a:endParaRPr lang="en-IN" sz="1800" kern="1200"/>
        </a:p>
      </dsp:txBody>
      <dsp:txXfrm>
        <a:off x="26708" y="2260917"/>
        <a:ext cx="5012933" cy="493707"/>
      </dsp:txXfrm>
    </dsp:sp>
    <dsp:sp modelId="{6700CDDF-9EBE-444A-B9CB-5D4BA5769867}">
      <dsp:nvSpPr>
        <dsp:cNvPr id="0" name=""/>
        <dsp:cNvSpPr/>
      </dsp:nvSpPr>
      <dsp:spPr>
        <a:xfrm>
          <a:off x="0" y="2792371"/>
          <a:ext cx="5066349" cy="547123"/>
        </a:xfrm>
        <a:prstGeom prst="roundRect">
          <a:avLst/>
        </a:prstGeom>
        <a:gradFill rotWithShape="0">
          <a:gsLst>
            <a:gs pos="0">
              <a:schemeClr val="accent2">
                <a:shade val="80000"/>
                <a:hueOff val="-401179"/>
                <a:satOff val="8472"/>
                <a:lumOff val="22568"/>
                <a:alphaOff val="0"/>
                <a:tint val="50000"/>
                <a:satMod val="300000"/>
              </a:schemeClr>
            </a:gs>
            <a:gs pos="35000">
              <a:schemeClr val="accent2">
                <a:shade val="80000"/>
                <a:hueOff val="-401179"/>
                <a:satOff val="8472"/>
                <a:lumOff val="22568"/>
                <a:alphaOff val="0"/>
                <a:tint val="37000"/>
                <a:satMod val="300000"/>
              </a:schemeClr>
            </a:gs>
            <a:gs pos="100000">
              <a:schemeClr val="accent2">
                <a:shade val="80000"/>
                <a:hueOff val="-401179"/>
                <a:satOff val="8472"/>
                <a:lumOff val="2256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Household listing </a:t>
          </a:r>
          <a:endParaRPr lang="en-IN" sz="1800" kern="1200"/>
        </a:p>
      </dsp:txBody>
      <dsp:txXfrm>
        <a:off x="26708" y="2819079"/>
        <a:ext cx="5012933" cy="493707"/>
      </dsp:txXfrm>
    </dsp:sp>
    <dsp:sp modelId="{47954371-FE96-4527-91B5-65FDD0836501}">
      <dsp:nvSpPr>
        <dsp:cNvPr id="0" name=""/>
        <dsp:cNvSpPr/>
      </dsp:nvSpPr>
      <dsp:spPr>
        <a:xfrm>
          <a:off x="0" y="3350534"/>
          <a:ext cx="5066349" cy="547123"/>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Data Analysis </a:t>
          </a:r>
          <a:endParaRPr lang="en-IN" sz="1800" kern="1200"/>
        </a:p>
      </dsp:txBody>
      <dsp:txXfrm>
        <a:off x="26708" y="3377242"/>
        <a:ext cx="5012933" cy="4937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880AC-3FCF-4B9B-BEE9-E8002B273273}">
      <dsp:nvSpPr>
        <dsp:cNvPr id="0" name=""/>
        <dsp:cNvSpPr/>
      </dsp:nvSpPr>
      <dsp:spPr>
        <a:xfrm>
          <a:off x="389901" y="0"/>
          <a:ext cx="4418888" cy="389921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12E6417-F587-4579-9A28-532CC5FF3ACB}">
      <dsp:nvSpPr>
        <dsp:cNvPr id="0" name=""/>
        <dsp:cNvSpPr/>
      </dsp:nvSpPr>
      <dsp:spPr>
        <a:xfrm>
          <a:off x="5584"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Nitty Gritty of Communication in Community </a:t>
          </a:r>
          <a:endParaRPr lang="en-IN" sz="1500" kern="1200"/>
        </a:p>
      </dsp:txBody>
      <dsp:txXfrm>
        <a:off x="81722" y="1245903"/>
        <a:ext cx="1521052" cy="1407410"/>
      </dsp:txXfrm>
    </dsp:sp>
    <dsp:sp modelId="{46D8ACC4-3231-42A6-9727-FE59001539D6}">
      <dsp:nvSpPr>
        <dsp:cNvPr id="0" name=""/>
        <dsp:cNvSpPr/>
      </dsp:nvSpPr>
      <dsp:spPr>
        <a:xfrm>
          <a:off x="1762681"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In depth exposure to vulnerable community</a:t>
          </a:r>
          <a:endParaRPr lang="en-IN" sz="1500" kern="1200"/>
        </a:p>
      </dsp:txBody>
      <dsp:txXfrm>
        <a:off x="1838819" y="1245903"/>
        <a:ext cx="1521052" cy="1407410"/>
      </dsp:txXfrm>
    </dsp:sp>
    <dsp:sp modelId="{FF12900C-6F91-4A9F-818E-81BCA8E9E23A}">
      <dsp:nvSpPr>
        <dsp:cNvPr id="0" name=""/>
        <dsp:cNvSpPr/>
      </dsp:nvSpPr>
      <dsp:spPr>
        <a:xfrm>
          <a:off x="3519778"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Work efficiently despite of challenges like weather conditions, animal attacks etc</a:t>
          </a:r>
          <a:endParaRPr lang="en-IN" sz="1500" kern="1200"/>
        </a:p>
      </dsp:txBody>
      <dsp:txXfrm>
        <a:off x="3595916" y="1245903"/>
        <a:ext cx="1521052" cy="1407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0A0B-407F-4DF1-B3D7-094D0941135F}">
      <dsp:nvSpPr>
        <dsp:cNvPr id="0" name=""/>
        <dsp:cNvSpPr/>
      </dsp:nvSpPr>
      <dsp:spPr>
        <a:xfrm>
          <a:off x="0" y="244747"/>
          <a:ext cx="10515600" cy="91578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latin typeface="Times New Roman" panose="02020603050405020304" pitchFamily="18" charset="0"/>
              <a:cs typeface="Times New Roman" panose="02020603050405020304" pitchFamily="18" charset="0"/>
            </a:rPr>
            <a:t>NRHM of India launched the Janani Suraksha Yojana (JSY) programme in 2005 with the goal of reducing maternal and neonatal mortality by promoting institutional births.</a:t>
          </a:r>
          <a:endParaRPr lang="en-IN" sz="2300" kern="1200">
            <a:latin typeface="Times New Roman" panose="02020603050405020304" pitchFamily="18" charset="0"/>
            <a:cs typeface="Times New Roman" panose="02020603050405020304" pitchFamily="18" charset="0"/>
          </a:endParaRPr>
        </a:p>
      </dsp:txBody>
      <dsp:txXfrm>
        <a:off x="44705" y="289452"/>
        <a:ext cx="10426190" cy="826370"/>
      </dsp:txXfrm>
    </dsp:sp>
    <dsp:sp modelId="{402FAEAB-E073-4B98-9DF7-B49B41C6F3F9}">
      <dsp:nvSpPr>
        <dsp:cNvPr id="0" name=""/>
        <dsp:cNvSpPr/>
      </dsp:nvSpPr>
      <dsp:spPr>
        <a:xfrm>
          <a:off x="0" y="1226768"/>
          <a:ext cx="10515600" cy="915780"/>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Researcher across India have argued the existing disparity in terms of utilization and accessibility to maternal healthcare services among the socially marginalized group </a:t>
          </a:r>
          <a:endParaRPr lang="en-IN" sz="2300" kern="1200"/>
        </a:p>
      </dsp:txBody>
      <dsp:txXfrm>
        <a:off x="44705" y="1271473"/>
        <a:ext cx="10426190" cy="826370"/>
      </dsp:txXfrm>
    </dsp:sp>
    <dsp:sp modelId="{C4CC1DB6-2F2F-4E24-AFC5-4BA226A06FB9}">
      <dsp:nvSpPr>
        <dsp:cNvPr id="0" name=""/>
        <dsp:cNvSpPr/>
      </dsp:nvSpPr>
      <dsp:spPr>
        <a:xfrm>
          <a:off x="0" y="2208789"/>
          <a:ext cx="10515600" cy="915780"/>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Studies related to home birth have argued that factors influence the choice of place of delivery</a:t>
          </a:r>
          <a:endParaRPr lang="en-IN" sz="2300" kern="1200"/>
        </a:p>
      </dsp:txBody>
      <dsp:txXfrm>
        <a:off x="44705" y="2253494"/>
        <a:ext cx="10426190" cy="826370"/>
      </dsp:txXfrm>
    </dsp:sp>
    <dsp:sp modelId="{22F4D1C2-ACAC-4A4F-AB64-1CFE48CEDD7D}">
      <dsp:nvSpPr>
        <dsp:cNvPr id="0" name=""/>
        <dsp:cNvSpPr/>
      </dsp:nvSpPr>
      <dsp:spPr>
        <a:xfrm>
          <a:off x="0" y="3190809"/>
          <a:ext cx="10515600" cy="915780"/>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The main aim of this study was to understand the factors influencing the place of delivery, and why women prefer home deliveries in urban slums areas</a:t>
          </a:r>
          <a:endParaRPr lang="en-IN" sz="2300" kern="1200"/>
        </a:p>
      </dsp:txBody>
      <dsp:txXfrm>
        <a:off x="44705" y="3235514"/>
        <a:ext cx="10426190" cy="826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7C7CB-1A2D-4270-8C2B-310B84E8CD47}">
      <dsp:nvSpPr>
        <dsp:cNvPr id="0" name=""/>
        <dsp:cNvSpPr/>
      </dsp:nvSpPr>
      <dsp:spPr>
        <a:xfrm>
          <a:off x="1344" y="776355"/>
          <a:ext cx="5245016" cy="3147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latin typeface="Times New Roman" panose="02020603050405020304" pitchFamily="18" charset="0"/>
              <a:cs typeface="Times New Roman" panose="02020603050405020304" pitchFamily="18" charset="0"/>
            </a:rPr>
            <a:t>To determine the existing status of home childbirth and institutional deliveries looking at women of age 15-49 years who have delivered in the preceding 3 years in the Bhatti Mines area New Delhi. </a:t>
          </a:r>
          <a:endParaRPr lang="en-IN" sz="2400" kern="1200" dirty="0">
            <a:latin typeface="Times New Roman" panose="02020603050405020304" pitchFamily="18" charset="0"/>
            <a:cs typeface="Times New Roman" panose="02020603050405020304" pitchFamily="18" charset="0"/>
          </a:endParaRPr>
        </a:p>
      </dsp:txBody>
      <dsp:txXfrm>
        <a:off x="1344" y="776355"/>
        <a:ext cx="5245016" cy="3147009"/>
      </dsp:txXfrm>
    </dsp:sp>
    <dsp:sp modelId="{05C892B2-0176-46CA-9690-87C5E07D2A89}">
      <dsp:nvSpPr>
        <dsp:cNvPr id="0" name=""/>
        <dsp:cNvSpPr/>
      </dsp:nvSpPr>
      <dsp:spPr>
        <a:xfrm>
          <a:off x="5770862" y="776355"/>
          <a:ext cx="5245016" cy="3147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latin typeface="Times New Roman" panose="02020603050405020304" pitchFamily="18" charset="0"/>
              <a:cs typeface="Times New Roman" panose="02020603050405020304" pitchFamily="18" charset="0"/>
            </a:rPr>
            <a:t>To assess the determinants of home births compared to institutional delivery in women of age group 15-49 years who have delivered in the preceding 3 years.</a:t>
          </a:r>
          <a:endParaRPr lang="en-IN" sz="2400" kern="1200">
            <a:latin typeface="Times New Roman" panose="02020603050405020304" pitchFamily="18" charset="0"/>
            <a:cs typeface="Times New Roman" panose="02020603050405020304" pitchFamily="18" charset="0"/>
          </a:endParaRPr>
        </a:p>
      </dsp:txBody>
      <dsp:txXfrm>
        <a:off x="5770862" y="776355"/>
        <a:ext cx="5245016" cy="3147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C7D8F-94AC-4F78-9104-94B2F9564503}">
      <dsp:nvSpPr>
        <dsp:cNvPr id="0" name=""/>
        <dsp:cNvSpPr/>
      </dsp:nvSpPr>
      <dsp:spPr>
        <a:xfrm>
          <a:off x="0" y="347395"/>
          <a:ext cx="3446519" cy="2067911"/>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STUDY DESIGN  </a:t>
          </a:r>
        </a:p>
        <a:p>
          <a:pPr marL="0" lvl="0" indent="0" algn="ctr" defTabSz="889000">
            <a:lnSpc>
              <a:spcPct val="90000"/>
            </a:lnSpc>
            <a:spcBef>
              <a:spcPct val="0"/>
            </a:spcBef>
            <a:spcAft>
              <a:spcPct val="35000"/>
            </a:spcAft>
            <a:buNone/>
          </a:pPr>
          <a:r>
            <a:rPr lang="en-IN" sz="1600" b="0" i="0" kern="1200" baseline="0" dirty="0">
              <a:latin typeface="Times New Roman" panose="02020603050405020304" pitchFamily="18" charset="0"/>
              <a:cs typeface="Times New Roman" panose="02020603050405020304" pitchFamily="18" charset="0"/>
            </a:rPr>
            <a:t>Cross Sectional Survey using mixed methods</a:t>
          </a:r>
          <a:endParaRPr lang="en-IN" sz="1600" kern="1200" dirty="0">
            <a:latin typeface="Times New Roman" panose="02020603050405020304" pitchFamily="18" charset="0"/>
            <a:cs typeface="Times New Roman" panose="02020603050405020304" pitchFamily="18" charset="0"/>
          </a:endParaRPr>
        </a:p>
      </dsp:txBody>
      <dsp:txXfrm>
        <a:off x="0" y="347395"/>
        <a:ext cx="3446519" cy="2067911"/>
      </dsp:txXfrm>
    </dsp:sp>
    <dsp:sp modelId="{60CD5200-1659-452B-BD20-4E31A1A62FF4}">
      <dsp:nvSpPr>
        <dsp:cNvPr id="0" name=""/>
        <dsp:cNvSpPr/>
      </dsp:nvSpPr>
      <dsp:spPr>
        <a:xfrm>
          <a:off x="3791171" y="354136"/>
          <a:ext cx="3446519" cy="2067911"/>
        </a:xfrm>
        <a:prstGeom prst="rect">
          <a:avLst/>
        </a:prstGeom>
        <a:gradFill rotWithShape="0">
          <a:gsLst>
            <a:gs pos="0">
              <a:schemeClr val="accent2">
                <a:shade val="80000"/>
                <a:hueOff val="-120354"/>
                <a:satOff val="2542"/>
                <a:lumOff val="6770"/>
                <a:alphaOff val="0"/>
                <a:tint val="50000"/>
                <a:satMod val="300000"/>
              </a:schemeClr>
            </a:gs>
            <a:gs pos="35000">
              <a:schemeClr val="accent2">
                <a:shade val="80000"/>
                <a:hueOff val="-120354"/>
                <a:satOff val="2542"/>
                <a:lumOff val="6770"/>
                <a:alphaOff val="0"/>
                <a:tint val="37000"/>
                <a:satMod val="300000"/>
              </a:schemeClr>
            </a:gs>
            <a:gs pos="100000">
              <a:schemeClr val="accent2">
                <a:shade val="80000"/>
                <a:hueOff val="-120354"/>
                <a:satOff val="2542"/>
                <a:lumOff val="677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STUDY SETTING</a:t>
          </a:r>
        </a:p>
        <a:p>
          <a:pPr marL="0" lvl="0" indent="0" algn="ctr" defTabSz="889000">
            <a:lnSpc>
              <a:spcPct val="90000"/>
            </a:lnSpc>
            <a:spcBef>
              <a:spcPct val="0"/>
            </a:spcBef>
            <a:spcAft>
              <a:spcPct val="35000"/>
            </a:spcAft>
            <a:buNone/>
          </a:pPr>
          <a:r>
            <a:rPr lang="en-IN" sz="1500" b="0" i="0" kern="1200" baseline="0" dirty="0">
              <a:latin typeface="Times New Roman" panose="02020603050405020304" pitchFamily="18" charset="0"/>
              <a:cs typeface="Times New Roman" panose="02020603050405020304" pitchFamily="18" charset="0"/>
            </a:rPr>
            <a:t>This study was conducted in south west zone of Delhi in Bhatti mines, which is home to nearly 22,000 people spread among 4,000 households.  </a:t>
          </a:r>
          <a:endParaRPr lang="en-IN" sz="1500" kern="1200" dirty="0">
            <a:latin typeface="Times New Roman" panose="02020603050405020304" pitchFamily="18" charset="0"/>
            <a:cs typeface="Times New Roman" panose="02020603050405020304" pitchFamily="18" charset="0"/>
          </a:endParaRPr>
        </a:p>
      </dsp:txBody>
      <dsp:txXfrm>
        <a:off x="3791171" y="354136"/>
        <a:ext cx="3446519" cy="2067911"/>
      </dsp:txXfrm>
    </dsp:sp>
    <dsp:sp modelId="{E7F1BF8A-A4EA-483D-802C-034BCAD48773}">
      <dsp:nvSpPr>
        <dsp:cNvPr id="0" name=""/>
        <dsp:cNvSpPr/>
      </dsp:nvSpPr>
      <dsp:spPr>
        <a:xfrm>
          <a:off x="7582342" y="354136"/>
          <a:ext cx="3446519" cy="2067911"/>
        </a:xfrm>
        <a:prstGeom prst="rect">
          <a:avLst/>
        </a:prstGeom>
        <a:gradFill rotWithShape="0">
          <a:gsLst>
            <a:gs pos="0">
              <a:schemeClr val="accent2">
                <a:shade val="80000"/>
                <a:hueOff val="-240708"/>
                <a:satOff val="5083"/>
                <a:lumOff val="13541"/>
                <a:alphaOff val="0"/>
                <a:tint val="50000"/>
                <a:satMod val="300000"/>
              </a:schemeClr>
            </a:gs>
            <a:gs pos="35000">
              <a:schemeClr val="accent2">
                <a:shade val="80000"/>
                <a:hueOff val="-240708"/>
                <a:satOff val="5083"/>
                <a:lumOff val="13541"/>
                <a:alphaOff val="0"/>
                <a:tint val="37000"/>
                <a:satMod val="300000"/>
              </a:schemeClr>
            </a:gs>
            <a:gs pos="100000">
              <a:schemeClr val="accent2">
                <a:shade val="80000"/>
                <a:hueOff val="-240708"/>
                <a:satOff val="5083"/>
                <a:lumOff val="1354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SAMPLING</a:t>
          </a:r>
          <a:r>
            <a:rPr lang="en-IN" sz="1700" b="0" i="0" kern="1200" baseline="0" dirty="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en-IN" sz="1700" b="0" i="0" kern="1200" baseline="0" dirty="0">
              <a:latin typeface="Times New Roman" panose="02020603050405020304" pitchFamily="18" charset="0"/>
              <a:cs typeface="Times New Roman" panose="02020603050405020304" pitchFamily="18" charset="0"/>
            </a:rPr>
            <a:t>Mapping of Households – A list of households were delivery has happened in past 3 years was prepared by the help of ASHA register.</a:t>
          </a:r>
          <a:endParaRPr lang="en-IN" sz="1700" kern="1200" dirty="0">
            <a:latin typeface="Times New Roman" panose="02020603050405020304" pitchFamily="18" charset="0"/>
            <a:cs typeface="Times New Roman" panose="02020603050405020304" pitchFamily="18" charset="0"/>
          </a:endParaRPr>
        </a:p>
      </dsp:txBody>
      <dsp:txXfrm>
        <a:off x="7582342" y="354136"/>
        <a:ext cx="3446519" cy="2067911"/>
      </dsp:txXfrm>
    </dsp:sp>
    <dsp:sp modelId="{650E475D-412A-4EEE-9478-B68121954984}">
      <dsp:nvSpPr>
        <dsp:cNvPr id="0" name=""/>
        <dsp:cNvSpPr/>
      </dsp:nvSpPr>
      <dsp:spPr>
        <a:xfrm>
          <a:off x="1895585" y="2766700"/>
          <a:ext cx="3446519" cy="2067911"/>
        </a:xfrm>
        <a:prstGeom prst="rect">
          <a:avLst/>
        </a:prstGeom>
        <a:gradFill rotWithShape="0">
          <a:gsLst>
            <a:gs pos="0">
              <a:schemeClr val="accent2">
                <a:shade val="80000"/>
                <a:hueOff val="-361061"/>
                <a:satOff val="7625"/>
                <a:lumOff val="20311"/>
                <a:alphaOff val="0"/>
                <a:tint val="50000"/>
                <a:satMod val="300000"/>
              </a:schemeClr>
            </a:gs>
            <a:gs pos="35000">
              <a:schemeClr val="accent2">
                <a:shade val="80000"/>
                <a:hueOff val="-361061"/>
                <a:satOff val="7625"/>
                <a:lumOff val="20311"/>
                <a:alphaOff val="0"/>
                <a:tint val="37000"/>
                <a:satMod val="300000"/>
              </a:schemeClr>
            </a:gs>
            <a:gs pos="100000">
              <a:schemeClr val="accent2">
                <a:shade val="80000"/>
                <a:hueOff val="-361061"/>
                <a:satOff val="7625"/>
                <a:lumOff val="2031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kern="1200" baseline="0" dirty="0">
              <a:latin typeface="Times New Roman" panose="02020603050405020304" pitchFamily="18" charset="0"/>
              <a:cs typeface="Times New Roman" panose="02020603050405020304" pitchFamily="18" charset="0"/>
            </a:rPr>
            <a:t>SAMPLE SIZE </a:t>
          </a:r>
          <a:r>
            <a:rPr lang="en-US" sz="1700" b="0" i="0" u="none" kern="1200" baseline="0" dirty="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en-US" sz="1700" b="0" i="0" u="none" kern="1200" baseline="0" dirty="0">
              <a:latin typeface="Times New Roman" panose="02020603050405020304" pitchFamily="18" charset="0"/>
              <a:cs typeface="Times New Roman" panose="02020603050405020304" pitchFamily="18" charset="0"/>
            </a:rPr>
            <a:t>Assuming a sample size of 75 among 300 deliveries each year, we took sample one in four deliveries each year. i.e. 225</a:t>
          </a:r>
          <a:endParaRPr lang="en-IN" sz="1700" u="none" kern="1200" dirty="0">
            <a:latin typeface="Times New Roman" panose="02020603050405020304" pitchFamily="18" charset="0"/>
            <a:cs typeface="Times New Roman" panose="02020603050405020304" pitchFamily="18" charset="0"/>
          </a:endParaRPr>
        </a:p>
      </dsp:txBody>
      <dsp:txXfrm>
        <a:off x="1895585" y="2766700"/>
        <a:ext cx="3446519" cy="2067911"/>
      </dsp:txXfrm>
    </dsp:sp>
    <dsp:sp modelId="{CC0C5945-9FBC-402F-B0DD-9AC73274C72E}">
      <dsp:nvSpPr>
        <dsp:cNvPr id="0" name=""/>
        <dsp:cNvSpPr/>
      </dsp:nvSpPr>
      <dsp:spPr>
        <a:xfrm>
          <a:off x="5707194" y="2769967"/>
          <a:ext cx="3446519" cy="2067911"/>
        </a:xfrm>
        <a:prstGeom prst="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kern="1200" baseline="0" dirty="0">
              <a:latin typeface="Times New Roman" panose="02020603050405020304" pitchFamily="18" charset="0"/>
              <a:cs typeface="Times New Roman" panose="02020603050405020304" pitchFamily="18" charset="0"/>
            </a:rPr>
            <a:t>SAMPLING METHOD</a:t>
          </a:r>
        </a:p>
        <a:p>
          <a:pPr marL="0" lvl="0" indent="0" algn="ctr" defTabSz="889000">
            <a:lnSpc>
              <a:spcPct val="90000"/>
            </a:lnSpc>
            <a:spcBef>
              <a:spcPct val="0"/>
            </a:spcBef>
            <a:spcAft>
              <a:spcPct val="35000"/>
            </a:spcAft>
            <a:buNone/>
          </a:pPr>
          <a:r>
            <a:rPr lang="en-US" sz="1700" b="1" i="0" kern="1200" baseline="0" dirty="0">
              <a:latin typeface="Times New Roman" panose="02020603050405020304" pitchFamily="18" charset="0"/>
              <a:cs typeface="Times New Roman" panose="02020603050405020304" pitchFamily="18" charset="0"/>
            </a:rPr>
            <a:t> </a:t>
          </a:r>
          <a:r>
            <a:rPr lang="en-US" sz="1700" b="0" i="0" kern="1200" baseline="0" dirty="0">
              <a:latin typeface="Times New Roman" panose="02020603050405020304" pitchFamily="18" charset="0"/>
              <a:cs typeface="Times New Roman" panose="02020603050405020304" pitchFamily="18" charset="0"/>
            </a:rPr>
            <a:t>Out of the household list that we have prepared from the ASHA list of deliveries, our sample of every 4th household in the list. In case of non-availability of members of household the next house on the list will be selected.</a:t>
          </a:r>
          <a:endParaRPr lang="en-IN" sz="1700" kern="1200" dirty="0">
            <a:latin typeface="Times New Roman" panose="02020603050405020304" pitchFamily="18" charset="0"/>
            <a:cs typeface="Times New Roman" panose="02020603050405020304" pitchFamily="18" charset="0"/>
          </a:endParaRPr>
        </a:p>
      </dsp:txBody>
      <dsp:txXfrm>
        <a:off x="5707194" y="2769967"/>
        <a:ext cx="3446519" cy="2067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DBC6-4D85-41A6-8EE9-516994B42B5E}">
      <dsp:nvSpPr>
        <dsp:cNvPr id="0" name=""/>
        <dsp:cNvSpPr/>
      </dsp:nvSpPr>
      <dsp:spPr>
        <a:xfrm>
          <a:off x="1305" y="714460"/>
          <a:ext cx="5091289" cy="3054773"/>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u="none" kern="1200" baseline="0" dirty="0">
              <a:latin typeface="Times New Roman" panose="02020603050405020304" pitchFamily="18" charset="0"/>
              <a:cs typeface="Times New Roman" panose="02020603050405020304" pitchFamily="18" charset="0"/>
            </a:rPr>
            <a:t>DATA COLLECTION TOOL </a:t>
          </a:r>
        </a:p>
        <a:p>
          <a:pPr marL="0" lvl="0" indent="0" algn="ctr" defTabSz="889000">
            <a:lnSpc>
              <a:spcPct val="90000"/>
            </a:lnSpc>
            <a:spcBef>
              <a:spcPct val="0"/>
            </a:spcBef>
            <a:spcAft>
              <a:spcPct val="35000"/>
            </a:spcAft>
            <a:buNone/>
          </a:pPr>
          <a:r>
            <a:rPr lang="en-IN" sz="2700" b="0" i="0" u="none" kern="1200" baseline="0" dirty="0">
              <a:latin typeface="Times New Roman" panose="02020603050405020304" pitchFamily="18" charset="0"/>
              <a:cs typeface="Times New Roman" panose="02020603050405020304" pitchFamily="18" charset="0"/>
            </a:rPr>
            <a:t> </a:t>
          </a:r>
          <a:r>
            <a:rPr lang="en-IN" sz="1800" b="0" i="0" u="none" kern="1200" baseline="0" dirty="0">
              <a:latin typeface="Times New Roman" panose="02020603050405020304" pitchFamily="18" charset="0"/>
              <a:cs typeface="Times New Roman" panose="02020603050405020304" pitchFamily="18" charset="0"/>
            </a:rPr>
            <a:t>The data collection tools consisted of structured interview having close ended questions using Google Forms. The 2021 Global Multidimensional Poverty Index (MPI) of UNDP was used to measure deprivation.</a:t>
          </a:r>
          <a:endParaRPr lang="en-IN" sz="1800" u="none" kern="1200" dirty="0">
            <a:latin typeface="Times New Roman" panose="02020603050405020304" pitchFamily="18" charset="0"/>
            <a:cs typeface="Times New Roman" panose="02020603050405020304" pitchFamily="18" charset="0"/>
          </a:endParaRPr>
        </a:p>
      </dsp:txBody>
      <dsp:txXfrm>
        <a:off x="1305" y="714460"/>
        <a:ext cx="5091289" cy="3054773"/>
      </dsp:txXfrm>
    </dsp:sp>
    <dsp:sp modelId="{1CA7AAB9-701F-46EB-A3D6-5F2EF8F415A7}">
      <dsp:nvSpPr>
        <dsp:cNvPr id="0" name=""/>
        <dsp:cNvSpPr/>
      </dsp:nvSpPr>
      <dsp:spPr>
        <a:xfrm>
          <a:off x="5601723" y="714460"/>
          <a:ext cx="5091289" cy="3054773"/>
        </a:xfrm>
        <a:prstGeom prst="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u="none" kern="1200" baseline="0" dirty="0">
              <a:latin typeface="Times New Roman" panose="02020603050405020304" pitchFamily="18" charset="0"/>
              <a:cs typeface="Times New Roman" panose="02020603050405020304" pitchFamily="18" charset="0"/>
            </a:rPr>
            <a:t>DATA  ANALYSIS PLAN  </a:t>
          </a:r>
        </a:p>
        <a:p>
          <a:pPr marL="0" lvl="0" indent="0" algn="ctr" defTabSz="889000">
            <a:lnSpc>
              <a:spcPct val="90000"/>
            </a:lnSpc>
            <a:spcBef>
              <a:spcPct val="0"/>
            </a:spcBef>
            <a:spcAft>
              <a:spcPct val="35000"/>
            </a:spcAft>
            <a:buNone/>
          </a:pPr>
          <a:r>
            <a:rPr lang="en-IN" sz="1900" b="0" i="0" u="none" kern="1200" baseline="0" dirty="0">
              <a:latin typeface="Times New Roman" panose="02020603050405020304" pitchFamily="18" charset="0"/>
              <a:cs typeface="Times New Roman" panose="02020603050405020304" pitchFamily="18" charset="0"/>
            </a:rPr>
            <a:t>The data was recorded in the excel sheet. The data was then analysed using IBM SPSS Version 22 for Windows (IBM Corporate, Armonk, New York, USA). Using Open-Epi software, Chi-square test was performed to test associations between certain factors such as deprivation, cost of delivery and high-risk pregnancy with prevalence of home births or institutional births. A value of p&lt;0.05 was considered as statistically significant.</a:t>
          </a:r>
          <a:endParaRPr lang="en-IN" sz="1900" u="none" kern="1200" dirty="0">
            <a:latin typeface="Times New Roman" panose="02020603050405020304" pitchFamily="18" charset="0"/>
            <a:cs typeface="Times New Roman" panose="02020603050405020304" pitchFamily="18" charset="0"/>
          </a:endParaRPr>
        </a:p>
      </dsp:txBody>
      <dsp:txXfrm>
        <a:off x="5601723" y="714460"/>
        <a:ext cx="5091289" cy="30547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334-3743-47FA-BBA0-7D85E0C2C9E4}">
      <dsp:nvSpPr>
        <dsp:cNvPr id="0" name=""/>
        <dsp:cNvSpPr/>
      </dsp:nvSpPr>
      <dsp:spPr>
        <a:xfrm>
          <a:off x="0" y="0"/>
          <a:ext cx="11746524" cy="121680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Our study </a:t>
          </a:r>
          <a:r>
            <a:rPr lang="en-US" sz="2000" b="0" i="0" kern="1200" baseline="0" dirty="0">
              <a:latin typeface="Times New Roman" panose="02020603050405020304" pitchFamily="18" charset="0"/>
              <a:cs typeface="Times New Roman" panose="02020603050405020304" pitchFamily="18" charset="0"/>
            </a:rPr>
            <a:t>with a sample size of 226, out of which 98 home birth and 128 institutional deliveries were identified. </a:t>
          </a:r>
          <a:r>
            <a:rPr lang="en-IN" sz="2000" b="0" i="0" kern="1200" baseline="0" dirty="0">
              <a:latin typeface="Times New Roman" panose="02020603050405020304" pitchFamily="18" charset="0"/>
              <a:cs typeface="Times New Roman" panose="02020603050405020304" pitchFamily="18" charset="0"/>
            </a:rPr>
            <a:t>Though it was found that 128 (56.6%) institutional deliveries took place, it was less than the average institutional rate of India (88.6%).</a:t>
          </a:r>
          <a:endParaRPr lang="en-IN" sz="2000" kern="1200" dirty="0">
            <a:latin typeface="Times New Roman" panose="02020603050405020304" pitchFamily="18" charset="0"/>
            <a:cs typeface="Times New Roman" panose="02020603050405020304" pitchFamily="18" charset="0"/>
          </a:endParaRPr>
        </a:p>
      </dsp:txBody>
      <dsp:txXfrm>
        <a:off x="59399" y="59399"/>
        <a:ext cx="11627726"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7D497-DE43-4D05-90F3-AE2B4D1AECCF}">
      <dsp:nvSpPr>
        <dsp:cNvPr id="0" name=""/>
        <dsp:cNvSpPr/>
      </dsp:nvSpPr>
      <dsp:spPr>
        <a:xfrm>
          <a:off x="2985598" y="0"/>
          <a:ext cx="4180637" cy="4180637"/>
        </a:xfrm>
        <a:prstGeom prst="triangle">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878272B8-9979-4BEC-A8FF-A3A8CF2FB492}">
      <dsp:nvSpPr>
        <dsp:cNvPr id="0" name=""/>
        <dsp:cNvSpPr/>
      </dsp:nvSpPr>
      <dsp:spPr>
        <a:xfrm>
          <a:off x="5075917" y="420309"/>
          <a:ext cx="2717414" cy="98963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Lack of education and awareness among women</a:t>
          </a:r>
          <a:endParaRPr lang="en-IN" sz="1600" kern="1200">
            <a:latin typeface="Times New Roman" panose="02020603050405020304" pitchFamily="18" charset="0"/>
            <a:cs typeface="Times New Roman" panose="02020603050405020304" pitchFamily="18" charset="0"/>
          </a:endParaRPr>
        </a:p>
      </dsp:txBody>
      <dsp:txXfrm>
        <a:off x="5124227" y="468619"/>
        <a:ext cx="2620794" cy="893015"/>
      </dsp:txXfrm>
    </dsp:sp>
    <dsp:sp modelId="{65ACBEE2-2383-4EC2-9513-16A00BFFB285}">
      <dsp:nvSpPr>
        <dsp:cNvPr id="0" name=""/>
        <dsp:cNvSpPr/>
      </dsp:nvSpPr>
      <dsp:spPr>
        <a:xfrm>
          <a:off x="5075917" y="1533648"/>
          <a:ext cx="2717414" cy="989635"/>
        </a:xfrm>
        <a:prstGeom prst="roundRect">
          <a:avLst/>
        </a:prstGeom>
        <a:solidFill>
          <a:schemeClr val="lt1">
            <a:alpha val="90000"/>
            <a:hueOff val="0"/>
            <a:satOff val="0"/>
            <a:lumOff val="0"/>
            <a:alphaOff val="0"/>
          </a:schemeClr>
        </a:solidFill>
        <a:ln w="9525" cap="flat" cmpd="sng" algn="ctr">
          <a:solidFill>
            <a:schemeClr val="accent2">
              <a:hueOff val="-727682"/>
              <a:satOff val="-41964"/>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A strong correlation exists between depreciation in amenities and availing the health care facilities</a:t>
          </a:r>
          <a:endParaRPr lang="en-IN" sz="1600" kern="1200">
            <a:latin typeface="Times New Roman" panose="02020603050405020304" pitchFamily="18" charset="0"/>
            <a:cs typeface="Times New Roman" panose="02020603050405020304" pitchFamily="18" charset="0"/>
          </a:endParaRPr>
        </a:p>
      </dsp:txBody>
      <dsp:txXfrm>
        <a:off x="5124227" y="1581958"/>
        <a:ext cx="2620794" cy="893015"/>
      </dsp:txXfrm>
    </dsp:sp>
    <dsp:sp modelId="{0019765C-3EDF-4EE9-9F90-8574912F98F0}">
      <dsp:nvSpPr>
        <dsp:cNvPr id="0" name=""/>
        <dsp:cNvSpPr/>
      </dsp:nvSpPr>
      <dsp:spPr>
        <a:xfrm>
          <a:off x="5075917" y="2646988"/>
          <a:ext cx="2717414" cy="989635"/>
        </a:xfrm>
        <a:prstGeom prst="roundRect">
          <a:avLst/>
        </a:prstGeom>
        <a:solidFill>
          <a:schemeClr val="lt1">
            <a:alpha val="90000"/>
            <a:hueOff val="0"/>
            <a:satOff val="0"/>
            <a:lumOff val="0"/>
            <a:alphaOff val="0"/>
          </a:schemeClr>
        </a:solidFill>
        <a:ln w="9525" cap="flat" cmpd="sng" algn="ctr">
          <a:solidFill>
            <a:schemeClr val="accent2">
              <a:hueOff val="-1455363"/>
              <a:satOff val="-83928"/>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latin typeface="Times New Roman" panose="02020603050405020304" pitchFamily="18" charset="0"/>
              <a:cs typeface="Times New Roman" panose="02020603050405020304" pitchFamily="18" charset="0"/>
            </a:rPr>
            <a:t>High parity among women gives rise to many risk factors like  anemia, malnutrition and post-natal complications.</a:t>
          </a:r>
          <a:endParaRPr lang="en-IN" sz="1600" kern="1200" dirty="0">
            <a:latin typeface="Times New Roman" panose="02020603050405020304" pitchFamily="18" charset="0"/>
            <a:cs typeface="Times New Roman" panose="02020603050405020304" pitchFamily="18" charset="0"/>
          </a:endParaRPr>
        </a:p>
      </dsp:txBody>
      <dsp:txXfrm>
        <a:off x="5124227" y="2695298"/>
        <a:ext cx="2620794" cy="8930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D72BA-1F48-406E-99AE-509256392310}">
      <dsp:nvSpPr>
        <dsp:cNvPr id="0" name=""/>
        <dsp:cNvSpPr/>
      </dsp:nvSpPr>
      <dsp:spPr>
        <a:xfrm>
          <a:off x="2867160" y="0"/>
          <a:ext cx="5094754" cy="509475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1885A-913E-442F-A713-CD495E50BF38}">
      <dsp:nvSpPr>
        <dsp:cNvPr id="0" name=""/>
        <dsp:cNvSpPr/>
      </dsp:nvSpPr>
      <dsp:spPr>
        <a:xfrm>
          <a:off x="5414537" y="512211"/>
          <a:ext cx="3311590" cy="120602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Institutional Delivery at Government health facilities' are cost effective</a:t>
          </a:r>
          <a:endParaRPr lang="en-IN" sz="1600" kern="1200">
            <a:latin typeface="Times New Roman" panose="02020603050405020304" pitchFamily="18" charset="0"/>
            <a:cs typeface="Times New Roman" panose="02020603050405020304" pitchFamily="18" charset="0"/>
          </a:endParaRPr>
        </a:p>
      </dsp:txBody>
      <dsp:txXfrm>
        <a:off x="5473410" y="571084"/>
        <a:ext cx="3193844" cy="1088277"/>
      </dsp:txXfrm>
    </dsp:sp>
    <dsp:sp modelId="{CF43B090-6689-43C3-B6F1-AE0ADB4C44A0}">
      <dsp:nvSpPr>
        <dsp:cNvPr id="0" name=""/>
        <dsp:cNvSpPr/>
      </dsp:nvSpPr>
      <dsp:spPr>
        <a:xfrm>
          <a:off x="5414537" y="1868988"/>
          <a:ext cx="3311590" cy="1206023"/>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Lack of awareness of JSY Scheme and Beneficiaries not receiving incentives</a:t>
          </a:r>
          <a:endParaRPr lang="en-IN" sz="1600" kern="1200">
            <a:latin typeface="Times New Roman" panose="02020603050405020304" pitchFamily="18" charset="0"/>
            <a:cs typeface="Times New Roman" panose="02020603050405020304" pitchFamily="18" charset="0"/>
          </a:endParaRPr>
        </a:p>
      </dsp:txBody>
      <dsp:txXfrm>
        <a:off x="5473410" y="1927861"/>
        <a:ext cx="3193844" cy="1088277"/>
      </dsp:txXfrm>
    </dsp:sp>
    <dsp:sp modelId="{5A369A1C-69B7-4999-BFD1-8E0C1766840F}">
      <dsp:nvSpPr>
        <dsp:cNvPr id="0" name=""/>
        <dsp:cNvSpPr/>
      </dsp:nvSpPr>
      <dsp:spPr>
        <a:xfrm>
          <a:off x="5414537" y="3225765"/>
          <a:ext cx="3311590" cy="1206023"/>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Women facing gender based violence and lack of family support which contributes to the hindrance of health-seeking behaviour.</a:t>
          </a:r>
          <a:endParaRPr lang="en-IN" sz="1600" kern="1200">
            <a:latin typeface="Times New Roman" panose="02020603050405020304" pitchFamily="18" charset="0"/>
            <a:cs typeface="Times New Roman" panose="02020603050405020304" pitchFamily="18" charset="0"/>
          </a:endParaRPr>
        </a:p>
      </dsp:txBody>
      <dsp:txXfrm>
        <a:off x="5473410" y="3284638"/>
        <a:ext cx="3193844" cy="10882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3C5C-4067-4C38-A893-48A0EB4C762B}">
      <dsp:nvSpPr>
        <dsp:cNvPr id="0" name=""/>
        <dsp:cNvSpPr/>
      </dsp:nvSpPr>
      <dsp:spPr>
        <a:xfrm>
          <a:off x="0" y="216786"/>
          <a:ext cx="10515600" cy="2378273"/>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0" i="0" kern="1200" baseline="0" dirty="0"/>
            <a:t>Despite proximity and support of health services to urban poor community, access is restricted. This happens on the account of there being crowded, ineffective outreach activities, weak referral system, social exclusion, lack of information and their unfamiliarity with the modern environment.</a:t>
          </a:r>
          <a:endParaRPr lang="en-IN" sz="2600" kern="1200" dirty="0"/>
        </a:p>
      </dsp:txBody>
      <dsp:txXfrm>
        <a:off x="116098" y="332884"/>
        <a:ext cx="10283404" cy="2146077"/>
      </dsp:txXfrm>
    </dsp:sp>
    <dsp:sp modelId="{0340B00A-1B36-4A7B-9A4C-5EC0D404D636}">
      <dsp:nvSpPr>
        <dsp:cNvPr id="0" name=""/>
        <dsp:cNvSpPr/>
      </dsp:nvSpPr>
      <dsp:spPr>
        <a:xfrm>
          <a:off x="0" y="2794903"/>
          <a:ext cx="10515600" cy="1855620"/>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0" i="0" kern="1200" baseline="0"/>
            <a:t>Maternal and Child Care Centre is present at Bhati mines, but facilities for conducting childbirth are not present. Therefore, community have to travel 18-25km at government facilities to deliver children.  </a:t>
          </a:r>
          <a:endParaRPr lang="en-IN" sz="2600" kern="1200"/>
        </a:p>
      </dsp:txBody>
      <dsp:txXfrm>
        <a:off x="90584" y="2885487"/>
        <a:ext cx="10334432" cy="1674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0592419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5943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1101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7aeba6b26_0_1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37aeba6b2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2FE98-CDDA-D64B-5A84-5103915E2C9C}"/>
              </a:ext>
            </a:extLst>
          </p:cNvPr>
          <p:cNvSpPr>
            <a:spLocks noGrp="1"/>
          </p:cNvSpPr>
          <p:nvPr>
            <p:ph type="dt" sz="half" idx="10"/>
          </p:nvPr>
        </p:nvSpPr>
        <p:spPr/>
        <p:txBody>
          <a:bodyPr/>
          <a:lstStyle/>
          <a:p>
            <a:fld id="{72478F18-C81F-4787-9FBE-112FAF1C0A61}" type="datetimeFigureOut">
              <a:rPr lang="en-IN" smtClean="0"/>
              <a:t>12-08-2022</a:t>
            </a:fld>
            <a:endParaRPr lang="en-IN"/>
          </a:p>
        </p:txBody>
      </p:sp>
      <p:sp>
        <p:nvSpPr>
          <p:cNvPr id="3" name="Footer Placeholder 2">
            <a:extLst>
              <a:ext uri="{FF2B5EF4-FFF2-40B4-BE49-F238E27FC236}">
                <a16:creationId xmlns:a16="http://schemas.microsoft.com/office/drawing/2014/main" id="{4E5DC46B-D367-7451-35DE-40534DEBF81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F2D1EBF-45BC-D0FE-95A9-E689DC7206C4}"/>
              </a:ext>
            </a:extLst>
          </p:cNvPr>
          <p:cNvSpPr>
            <a:spLocks noGrp="1"/>
          </p:cNvSpPr>
          <p:nvPr>
            <p:ph type="sldNum" sz="quarter" idx="12"/>
          </p:nvPr>
        </p:nvSpPr>
        <p:spPr/>
        <p:txBody>
          <a:bodyPr/>
          <a:lstStyle/>
          <a:p>
            <a:fld id="{284AEA99-3BA0-4CC7-A03E-A3D6882DBC27}" type="slidenum">
              <a:rPr lang="en-IN" smtClean="0"/>
              <a:t>‹#›</a:t>
            </a:fld>
            <a:endParaRPr lang="en-IN"/>
          </a:p>
        </p:txBody>
      </p:sp>
    </p:spTree>
    <p:extLst>
      <p:ext uri="{BB962C8B-B14F-4D97-AF65-F5344CB8AC3E}">
        <p14:creationId xmlns:p14="http://schemas.microsoft.com/office/powerpoint/2010/main" val="359454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jpeg"/><Relationship Id="rId7" Type="http://schemas.openxmlformats.org/officeDocument/2006/relationships/diagramQuickStyle" Target="../diagrams/quickStyl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microsoft.com/office/2007/relationships/hdphoto" Target="../media/hdphoto2.wdp"/><Relationship Id="rId7" Type="http://schemas.openxmlformats.org/officeDocument/2006/relationships/diagramData" Target="../diagrams/data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5.xml"/><Relationship Id="rId5" Type="http://schemas.microsoft.com/office/2007/relationships/hdphoto" Target="../media/hdphoto3.wdp"/><Relationship Id="rId10" Type="http://schemas.openxmlformats.org/officeDocument/2006/relationships/diagramColors" Target="../diagrams/colors5.xml"/><Relationship Id="rId4" Type="http://schemas.openxmlformats.org/officeDocument/2006/relationships/image" Target="../media/image8.png"/><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0418F0-C0B0-EE09-A547-D440A7F772A7}"/>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075" r="31604" b="8116"/>
          <a:stretch/>
        </p:blipFill>
        <p:spPr>
          <a:xfrm>
            <a:off x="32117" y="0"/>
            <a:ext cx="12192000" cy="6829494"/>
          </a:xfrm>
          <a:prstGeom prst="rect">
            <a:avLst/>
          </a:prstGeom>
        </p:spPr>
      </p:pic>
      <p:sp>
        <p:nvSpPr>
          <p:cNvPr id="96"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pic>
        <p:nvPicPr>
          <p:cNvPr id="97" name="Picture 6" descr="Picture 6"/>
          <p:cNvPicPr>
            <a:picLocks noChangeAspect="1"/>
          </p:cNvPicPr>
          <p:nvPr/>
        </p:nvPicPr>
        <p:blipFill>
          <a:blip r:embed="rId5"/>
          <a:stretch>
            <a:fillRect/>
          </a:stretch>
        </p:blipFill>
        <p:spPr>
          <a:xfrm>
            <a:off x="0" y="28506"/>
            <a:ext cx="1752551" cy="824925"/>
          </a:xfrm>
          <a:prstGeom prst="rect">
            <a:avLst/>
          </a:prstGeom>
          <a:ln w="12700">
            <a:miter lim="400000"/>
          </a:ln>
        </p:spPr>
      </p:pic>
      <p:sp>
        <p:nvSpPr>
          <p:cNvPr id="98" name="Subtitle 2"/>
          <p:cNvSpPr txBox="1"/>
          <p:nvPr/>
        </p:nvSpPr>
        <p:spPr>
          <a:xfrm>
            <a:off x="1271464" y="2388741"/>
            <a:ext cx="9302436" cy="2378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90000"/>
              </a:lnSpc>
              <a:spcBef>
                <a:spcPts val="1000"/>
              </a:spcBef>
              <a:defRPr sz="2800" b="1">
                <a:solidFill>
                  <a:srgbClr val="FF0000"/>
                </a:solidFill>
                <a:effectLst>
                  <a:outerShdw blurRad="38100" dist="38100" dir="2700000" rotWithShape="0">
                    <a:srgbClr val="000000">
                      <a:alpha val="43137"/>
                    </a:srgbClr>
                  </a:outerShdw>
                </a:effectLst>
                <a:latin typeface="Arial"/>
                <a:ea typeface="Arial"/>
                <a:cs typeface="Arial"/>
                <a:sym typeface="Arial"/>
              </a:defRPr>
            </a:pPr>
            <a:endParaRPr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r>
              <a:rPr sz="2400" dirty="0"/>
              <a:t>Organization -  Population Services International (PSI) </a:t>
            </a:r>
            <a:endParaRPr lang="en-IN" sz="2400"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r>
              <a:rPr sz="2400" dirty="0"/>
              <a:t>(Project </a:t>
            </a:r>
            <a:r>
              <a:rPr sz="2400" dirty="0" err="1"/>
              <a:t>Samagra</a:t>
            </a:r>
            <a:r>
              <a:rPr sz="2400" dirty="0"/>
              <a:t>)</a:t>
            </a:r>
            <a:endParaRPr lang="en-IN" sz="2400"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endParaRPr sz="2800" dirty="0"/>
          </a:p>
          <a:p>
            <a:pPr algn="ctr">
              <a:lnSpc>
                <a:spcPct val="90000"/>
              </a:lnSpc>
              <a:spcBef>
                <a:spcPts val="1000"/>
              </a:spcBef>
              <a:defRPr sz="2400" b="1">
                <a:latin typeface="Arial"/>
                <a:ea typeface="Arial"/>
                <a:cs typeface="Arial"/>
                <a:sym typeface="Arial"/>
              </a:defRPr>
            </a:pPr>
            <a:r>
              <a:rPr dirty="0"/>
              <a:t>Under the Mentorship of Dr. Rohini </a:t>
            </a:r>
            <a:r>
              <a:rPr dirty="0" err="1"/>
              <a:t>Ruhil</a:t>
            </a:r>
            <a:r>
              <a:rPr dirty="0"/>
              <a:t> (IIHMR)</a:t>
            </a:r>
          </a:p>
        </p:txBody>
      </p:sp>
      <p:sp>
        <p:nvSpPr>
          <p:cNvPr id="99" name="Subtitle 2"/>
          <p:cNvSpPr txBox="1">
            <a:spLocks noGrp="1"/>
          </p:cNvSpPr>
          <p:nvPr>
            <p:ph type="subTitle" sz="quarter" idx="1"/>
          </p:nvPr>
        </p:nvSpPr>
        <p:spPr>
          <a:xfrm>
            <a:off x="206102" y="5157192"/>
            <a:ext cx="11856640" cy="885828"/>
          </a:xfrm>
          <a:prstGeom prst="rect">
            <a:avLst/>
          </a:prstGeom>
        </p:spPr>
        <p:txBody>
          <a:bodyPr>
            <a:normAutofit/>
          </a:bodyPr>
          <a:lstStyle/>
          <a:p>
            <a:pPr>
              <a:defRPr sz="1800" b="1">
                <a:solidFill>
                  <a:srgbClr val="0D0D0D"/>
                </a:solidFill>
                <a:latin typeface="Arial"/>
                <a:ea typeface="Arial"/>
                <a:cs typeface="Arial"/>
                <a:sym typeface="Arial"/>
              </a:defRPr>
            </a:pPr>
            <a:r>
              <a:rPr lang="en-US" dirty="0">
                <a:latin typeface="Times New Roman" panose="02020603050405020304" pitchFamily="18" charset="0"/>
                <a:cs typeface="Times New Roman" panose="02020603050405020304" pitchFamily="18" charset="0"/>
              </a:rPr>
              <a:t> By - </a:t>
            </a:r>
            <a:r>
              <a:rPr dirty="0">
                <a:latin typeface="Times New Roman" panose="02020603050405020304" pitchFamily="18" charset="0"/>
                <a:cs typeface="Times New Roman" panose="02020603050405020304" pitchFamily="18" charset="0"/>
              </a:rPr>
              <a:t>Dr. </a:t>
            </a:r>
            <a:r>
              <a:rPr lang="en-IN" dirty="0">
                <a:latin typeface="Times New Roman" panose="02020603050405020304" pitchFamily="18" charset="0"/>
                <a:cs typeface="Times New Roman" panose="02020603050405020304" pitchFamily="18" charset="0"/>
              </a:rPr>
              <a:t>Divya Gupta (033)</a:t>
            </a:r>
          </a:p>
          <a:p>
            <a:pPr>
              <a:defRPr sz="1800" b="1">
                <a:solidFill>
                  <a:srgbClr val="0D0D0D"/>
                </a:solidFill>
                <a:latin typeface="Arial"/>
                <a:ea typeface="Arial"/>
                <a:cs typeface="Arial"/>
                <a:sym typeface="Arial"/>
              </a:defRPr>
            </a:pPr>
            <a:r>
              <a:rPr lang="en-IN" dirty="0">
                <a:latin typeface="Times New Roman" panose="02020603050405020304" pitchFamily="18" charset="0"/>
                <a:cs typeface="Times New Roman" panose="02020603050405020304" pitchFamily="18" charset="0"/>
              </a:rPr>
              <a:t>PGDM Batch 2021-23</a:t>
            </a:r>
            <a:endParaRPr dirty="0">
              <a:latin typeface="Times New Roman" panose="02020603050405020304" pitchFamily="18" charset="0"/>
              <a:cs typeface="Times New Roman" panose="02020603050405020304" pitchFamily="18" charset="0"/>
            </a:endParaRPr>
          </a:p>
        </p:txBody>
      </p:sp>
      <p:sp>
        <p:nvSpPr>
          <p:cNvPr id="100" name="Rectangle 2"/>
          <p:cNvSpPr txBox="1"/>
          <p:nvPr/>
        </p:nvSpPr>
        <p:spPr>
          <a:xfrm>
            <a:off x="784754" y="712057"/>
            <a:ext cx="10777524" cy="1754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2F5597"/>
                </a:solidFill>
                <a:latin typeface="Arial"/>
                <a:ea typeface="Arial"/>
                <a:cs typeface="Arial"/>
                <a:sym typeface="Arial"/>
              </a:defRPr>
            </a:lvl1pPr>
          </a:lstStyle>
          <a:p>
            <a:r>
              <a:rPr dirty="0">
                <a:effectLst>
                  <a:outerShdw blurRad="38100" dist="38100" dir="2700000" algn="tl">
                    <a:srgbClr val="000000">
                      <a:alpha val="43137"/>
                    </a:srgbClr>
                  </a:outerShdw>
                </a:effectLst>
              </a:rPr>
              <a:t>An Exploratory Study Of Determinants Of Traditional Home Birth In Bhatti Mines, Chhatarpur Area In New Delhi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50" name="Slide Number Placeholder 2"/>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10</a:t>
            </a:fld>
            <a:endParaRPr/>
          </a:p>
        </p:txBody>
      </p:sp>
      <p:pic>
        <p:nvPicPr>
          <p:cNvPr id="153" name="Picture 5" descr="Picture 5"/>
          <p:cNvPicPr>
            <a:picLocks noChangeAspect="1"/>
          </p:cNvPicPr>
          <p:nvPr/>
        </p:nvPicPr>
        <p:blipFill>
          <a:blip r:embed="rId2"/>
          <a:stretch>
            <a:fillRect/>
          </a:stretch>
        </p:blipFill>
        <p:spPr>
          <a:xfrm>
            <a:off x="0" y="23813"/>
            <a:ext cx="1469741" cy="691806"/>
          </a:xfrm>
          <a:prstGeom prst="rect">
            <a:avLst/>
          </a:prstGeom>
          <a:ln w="12700">
            <a:miter lim="400000"/>
          </a:ln>
        </p:spPr>
      </p:pic>
      <p:graphicFrame>
        <p:nvGraphicFramePr>
          <p:cNvPr id="10" name="Chart 9">
            <a:extLst>
              <a:ext uri="{FF2B5EF4-FFF2-40B4-BE49-F238E27FC236}">
                <a16:creationId xmlns:a16="http://schemas.microsoft.com/office/drawing/2014/main" id="{10711D25-6861-31AB-3DDB-004A2E460B65}"/>
              </a:ext>
            </a:extLst>
          </p:cNvPr>
          <p:cNvGraphicFramePr>
            <a:graphicFrameLocks/>
          </p:cNvGraphicFramePr>
          <p:nvPr>
            <p:extLst>
              <p:ext uri="{D42A27DB-BD31-4B8C-83A1-F6EECF244321}">
                <p14:modId xmlns:p14="http://schemas.microsoft.com/office/powerpoint/2010/main" val="3153567841"/>
              </p:ext>
            </p:extLst>
          </p:nvPr>
        </p:nvGraphicFramePr>
        <p:xfrm>
          <a:off x="6756947" y="953348"/>
          <a:ext cx="484918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a:extLst>
              <a:ext uri="{FF2B5EF4-FFF2-40B4-BE49-F238E27FC236}">
                <a16:creationId xmlns:a16="http://schemas.microsoft.com/office/drawing/2014/main" id="{1336B1B2-91F9-7A15-7FDB-3A582124A2CA}"/>
              </a:ext>
            </a:extLst>
          </p:cNvPr>
          <p:cNvSpPr txBox="1"/>
          <p:nvPr/>
        </p:nvSpPr>
        <p:spPr>
          <a:xfrm>
            <a:off x="6774604" y="612883"/>
            <a:ext cx="47886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lang="en-IN" dirty="0"/>
              <a:t>Figure</a:t>
            </a:r>
            <a:r>
              <a:rPr dirty="0"/>
              <a:t> </a:t>
            </a:r>
            <a:r>
              <a:rPr lang="en-IN" dirty="0"/>
              <a:t>8</a:t>
            </a:r>
            <a:endParaRPr dirty="0"/>
          </a:p>
        </p:txBody>
      </p:sp>
      <p:sp>
        <p:nvSpPr>
          <p:cNvPr id="15" name="Title 1">
            <a:extLst>
              <a:ext uri="{FF2B5EF4-FFF2-40B4-BE49-F238E27FC236}">
                <a16:creationId xmlns:a16="http://schemas.microsoft.com/office/drawing/2014/main" id="{842BEAF6-4D91-6A5C-8869-A2CDD3BB7FFA}"/>
              </a:ext>
            </a:extLst>
          </p:cNvPr>
          <p:cNvSpPr txBox="1">
            <a:spLocks/>
          </p:cNvSpPr>
          <p:nvPr/>
        </p:nvSpPr>
        <p:spPr>
          <a:xfrm>
            <a:off x="3445180" y="867"/>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sp>
        <p:nvSpPr>
          <p:cNvPr id="17" name="TextBox 8">
            <a:extLst>
              <a:ext uri="{FF2B5EF4-FFF2-40B4-BE49-F238E27FC236}">
                <a16:creationId xmlns:a16="http://schemas.microsoft.com/office/drawing/2014/main" id="{5DE2A73F-0CBE-E1A7-8E8F-344649A74F5D}"/>
              </a:ext>
            </a:extLst>
          </p:cNvPr>
          <p:cNvSpPr txBox="1"/>
          <p:nvPr/>
        </p:nvSpPr>
        <p:spPr>
          <a:xfrm>
            <a:off x="-226370" y="4293096"/>
            <a:ext cx="265710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en-IN" dirty="0"/>
              <a:t>Figure</a:t>
            </a:r>
            <a:r>
              <a:rPr dirty="0"/>
              <a:t> </a:t>
            </a:r>
            <a:r>
              <a:rPr lang="en-IN" dirty="0"/>
              <a:t>9</a:t>
            </a:r>
          </a:p>
          <a:p>
            <a:pPr algn="ctr"/>
            <a:endParaRPr dirty="0"/>
          </a:p>
        </p:txBody>
      </p:sp>
      <p:graphicFrame>
        <p:nvGraphicFramePr>
          <p:cNvPr id="13" name="Chart 12">
            <a:extLst>
              <a:ext uri="{FF2B5EF4-FFF2-40B4-BE49-F238E27FC236}">
                <a16:creationId xmlns:a16="http://schemas.microsoft.com/office/drawing/2014/main" id="{96205B3B-D1DA-CEE3-76BA-4617593EB6BA}"/>
              </a:ext>
            </a:extLst>
          </p:cNvPr>
          <p:cNvGraphicFramePr>
            <a:graphicFrameLocks/>
          </p:cNvGraphicFramePr>
          <p:nvPr>
            <p:extLst>
              <p:ext uri="{D42A27DB-BD31-4B8C-83A1-F6EECF244321}">
                <p14:modId xmlns:p14="http://schemas.microsoft.com/office/powerpoint/2010/main" val="2634974231"/>
              </p:ext>
            </p:extLst>
          </p:nvPr>
        </p:nvGraphicFramePr>
        <p:xfrm>
          <a:off x="585866" y="982215"/>
          <a:ext cx="4536503" cy="276060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1">
            <a:extLst>
              <a:ext uri="{FF2B5EF4-FFF2-40B4-BE49-F238E27FC236}">
                <a16:creationId xmlns:a16="http://schemas.microsoft.com/office/drawing/2014/main" id="{F3621DF5-96F9-536B-5FC5-D2BB8A29A0EE}"/>
              </a:ext>
            </a:extLst>
          </p:cNvPr>
          <p:cNvSpPr txBox="1"/>
          <p:nvPr/>
        </p:nvSpPr>
        <p:spPr>
          <a:xfrm>
            <a:off x="1102181" y="653333"/>
            <a:ext cx="453650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stStyle>
          <a:p>
            <a:pPr algn="l"/>
            <a:r>
              <a:rPr lang="en-IN" dirty="0"/>
              <a:t>Figure 7    P value &lt;0.05 Correlation = 0.78  </a:t>
            </a:r>
            <a:endParaRPr dirty="0"/>
          </a:p>
        </p:txBody>
      </p:sp>
      <p:graphicFrame>
        <p:nvGraphicFramePr>
          <p:cNvPr id="19" name="Chart 3">
            <a:extLst>
              <a:ext uri="{FF2B5EF4-FFF2-40B4-BE49-F238E27FC236}">
                <a16:creationId xmlns:a16="http://schemas.microsoft.com/office/drawing/2014/main" id="{EEA7BD19-FD93-5B96-C1AC-2D51C9CA3FD7}"/>
              </a:ext>
            </a:extLst>
          </p:cNvPr>
          <p:cNvGraphicFramePr/>
          <p:nvPr>
            <p:extLst>
              <p:ext uri="{D42A27DB-BD31-4B8C-83A1-F6EECF244321}">
                <p14:modId xmlns:p14="http://schemas.microsoft.com/office/powerpoint/2010/main" val="595865605"/>
              </p:ext>
            </p:extLst>
          </p:nvPr>
        </p:nvGraphicFramePr>
        <p:xfrm>
          <a:off x="1703512" y="3846508"/>
          <a:ext cx="9235516" cy="29536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4" grpId="0" animBg="1"/>
      <p:bldP spid="17" grpId="0" animBg="1"/>
      <p:bldGraphic spid="13" grpId="0">
        <p:bldAsOne/>
      </p:bldGraphic>
      <p:bldP spid="18" grpId="0" animBg="1"/>
      <p:bldGraphic spid="1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7" name="Slide Number Placeholder 2"/>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11</a:t>
            </a:fld>
            <a:endParaRPr/>
          </a:p>
        </p:txBody>
      </p:sp>
      <p:graphicFrame>
        <p:nvGraphicFramePr>
          <p:cNvPr id="169" name="Chart 4"/>
          <p:cNvGraphicFramePr/>
          <p:nvPr>
            <p:extLst>
              <p:ext uri="{D42A27DB-BD31-4B8C-83A1-F6EECF244321}">
                <p14:modId xmlns:p14="http://schemas.microsoft.com/office/powerpoint/2010/main" val="2883801428"/>
              </p:ext>
            </p:extLst>
          </p:nvPr>
        </p:nvGraphicFramePr>
        <p:xfrm>
          <a:off x="2135560" y="3794394"/>
          <a:ext cx="5341578" cy="2917274"/>
        </p:xfrm>
        <a:graphic>
          <a:graphicData uri="http://schemas.openxmlformats.org/drawingml/2006/chart">
            <c:chart xmlns:c="http://schemas.openxmlformats.org/drawingml/2006/chart" xmlns:r="http://schemas.openxmlformats.org/officeDocument/2006/relationships" r:id="rId2"/>
          </a:graphicData>
        </a:graphic>
      </p:graphicFrame>
      <p:sp>
        <p:nvSpPr>
          <p:cNvPr id="171" name="TextBox 6"/>
          <p:cNvSpPr txBox="1"/>
          <p:nvPr/>
        </p:nvSpPr>
        <p:spPr>
          <a:xfrm>
            <a:off x="911424" y="388797"/>
            <a:ext cx="478867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lang="en-IN" dirty="0"/>
              <a:t>Figure 10 Cost of Delivery at Homebirths</a:t>
            </a:r>
            <a:endParaRPr dirty="0"/>
          </a:p>
        </p:txBody>
      </p:sp>
      <p:sp>
        <p:nvSpPr>
          <p:cNvPr id="10" name="TextBox 6">
            <a:extLst>
              <a:ext uri="{FF2B5EF4-FFF2-40B4-BE49-F238E27FC236}">
                <a16:creationId xmlns:a16="http://schemas.microsoft.com/office/drawing/2014/main" id="{F6655C09-4BBF-C034-0F0A-AC3743F9BDEF}"/>
              </a:ext>
            </a:extLst>
          </p:cNvPr>
          <p:cNvSpPr txBox="1"/>
          <p:nvPr/>
        </p:nvSpPr>
        <p:spPr>
          <a:xfrm>
            <a:off x="7117098" y="458271"/>
            <a:ext cx="478867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n-IN" dirty="0"/>
              <a:t>Figure</a:t>
            </a:r>
            <a:r>
              <a:rPr dirty="0"/>
              <a:t> 1</a:t>
            </a:r>
            <a:r>
              <a:rPr lang="en-IN" dirty="0"/>
              <a:t>1 Cost of Delivery at Institutional Delivery</a:t>
            </a:r>
            <a:endParaRPr dirty="0"/>
          </a:p>
        </p:txBody>
      </p:sp>
      <p:sp>
        <p:nvSpPr>
          <p:cNvPr id="12" name="TextBox 6">
            <a:extLst>
              <a:ext uri="{FF2B5EF4-FFF2-40B4-BE49-F238E27FC236}">
                <a16:creationId xmlns:a16="http://schemas.microsoft.com/office/drawing/2014/main" id="{26B823AA-52D8-3EF4-AC5E-C19B1200BB06}"/>
              </a:ext>
            </a:extLst>
          </p:cNvPr>
          <p:cNvSpPr txBox="1"/>
          <p:nvPr/>
        </p:nvSpPr>
        <p:spPr>
          <a:xfrm>
            <a:off x="-96688" y="4581128"/>
            <a:ext cx="254132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en-IN" dirty="0"/>
              <a:t>Figure</a:t>
            </a:r>
            <a:r>
              <a:rPr dirty="0"/>
              <a:t> 1</a:t>
            </a:r>
            <a:r>
              <a:rPr lang="en-IN" dirty="0"/>
              <a:t>2</a:t>
            </a:r>
            <a:endParaRPr dirty="0"/>
          </a:p>
        </p:txBody>
      </p:sp>
      <p:pic>
        <p:nvPicPr>
          <p:cNvPr id="15" name="Picture 5" descr="Picture 5">
            <a:extLst>
              <a:ext uri="{FF2B5EF4-FFF2-40B4-BE49-F238E27FC236}">
                <a16:creationId xmlns:a16="http://schemas.microsoft.com/office/drawing/2014/main" id="{5B03C916-C6C1-AD6E-5989-917A3F99EB0E}"/>
              </a:ext>
            </a:extLst>
          </p:cNvPr>
          <p:cNvPicPr>
            <a:picLocks noChangeAspect="1"/>
          </p:cNvPicPr>
          <p:nvPr/>
        </p:nvPicPr>
        <p:blipFill>
          <a:blip r:embed="rId3"/>
          <a:stretch>
            <a:fillRect/>
          </a:stretch>
        </p:blipFill>
        <p:spPr>
          <a:xfrm>
            <a:off x="0" y="-25883"/>
            <a:ext cx="1293091" cy="608657"/>
          </a:xfrm>
          <a:prstGeom prst="rect">
            <a:avLst/>
          </a:prstGeom>
          <a:ln w="12700">
            <a:miter lim="400000"/>
          </a:ln>
        </p:spPr>
      </p:pic>
      <p:sp>
        <p:nvSpPr>
          <p:cNvPr id="13" name="Title 1">
            <a:extLst>
              <a:ext uri="{FF2B5EF4-FFF2-40B4-BE49-F238E27FC236}">
                <a16:creationId xmlns:a16="http://schemas.microsoft.com/office/drawing/2014/main" id="{520B9D87-F1C4-2DF8-76CF-C630603BB437}"/>
              </a:ext>
            </a:extLst>
          </p:cNvPr>
          <p:cNvSpPr txBox="1">
            <a:spLocks/>
          </p:cNvSpPr>
          <p:nvPr/>
        </p:nvSpPr>
        <p:spPr>
          <a:xfrm>
            <a:off x="3445180" y="867"/>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pic>
        <p:nvPicPr>
          <p:cNvPr id="17" name="Picture 16">
            <a:extLst>
              <a:ext uri="{FF2B5EF4-FFF2-40B4-BE49-F238E27FC236}">
                <a16:creationId xmlns:a16="http://schemas.microsoft.com/office/drawing/2014/main" id="{A460AC04-D01E-BA62-C3DD-0FE29DDE8FBF}"/>
              </a:ext>
            </a:extLst>
          </p:cNvPr>
          <p:cNvPicPr>
            <a:picLocks noChangeAspect="1"/>
          </p:cNvPicPr>
          <p:nvPr/>
        </p:nvPicPr>
        <p:blipFill>
          <a:blip r:embed="rId4"/>
          <a:stretch>
            <a:fillRect/>
          </a:stretch>
        </p:blipFill>
        <p:spPr>
          <a:xfrm>
            <a:off x="1145520" y="758129"/>
            <a:ext cx="4320480" cy="2942596"/>
          </a:xfrm>
          <a:prstGeom prst="rect">
            <a:avLst/>
          </a:prstGeom>
          <a:ln>
            <a:solidFill>
              <a:schemeClr val="tx1">
                <a:lumMod val="85000"/>
                <a:lumOff val="15000"/>
              </a:schemeClr>
            </a:solidFill>
          </a:ln>
        </p:spPr>
      </p:pic>
      <p:pic>
        <p:nvPicPr>
          <p:cNvPr id="18" name="Picture 17">
            <a:extLst>
              <a:ext uri="{FF2B5EF4-FFF2-40B4-BE49-F238E27FC236}">
                <a16:creationId xmlns:a16="http://schemas.microsoft.com/office/drawing/2014/main" id="{5F203A80-81E4-B8E3-F3A1-AB1C04264DA7}"/>
              </a:ext>
            </a:extLst>
          </p:cNvPr>
          <p:cNvPicPr>
            <a:picLocks noChangeAspect="1"/>
          </p:cNvPicPr>
          <p:nvPr/>
        </p:nvPicPr>
        <p:blipFill>
          <a:blip r:embed="rId5"/>
          <a:stretch>
            <a:fillRect/>
          </a:stretch>
        </p:blipFill>
        <p:spPr>
          <a:xfrm>
            <a:off x="6960096" y="856934"/>
            <a:ext cx="4536504" cy="2843791"/>
          </a:xfrm>
          <a:prstGeom prst="rect">
            <a:avLst/>
          </a:prstGeom>
          <a:ln>
            <a:solidFill>
              <a:schemeClr val="tx1">
                <a:lumMod val="85000"/>
                <a:lumOff val="1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9" grpId="0">
        <p:bldAsOne/>
      </p:bldGraphic>
      <p:bldP spid="171"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5" descr="Picture 5">
            <a:extLst>
              <a:ext uri="{FF2B5EF4-FFF2-40B4-BE49-F238E27FC236}">
                <a16:creationId xmlns:a16="http://schemas.microsoft.com/office/drawing/2014/main" id="{93550851-2562-D48D-11C2-1748DADFD87F}"/>
              </a:ext>
            </a:extLst>
          </p:cNvPr>
          <p:cNvPicPr>
            <a:picLocks noChangeAspect="1"/>
          </p:cNvPicPr>
          <p:nvPr/>
        </p:nvPicPr>
        <p:blipFill>
          <a:blip r:embed="rId2"/>
          <a:stretch>
            <a:fillRect/>
          </a:stretch>
        </p:blipFill>
        <p:spPr>
          <a:xfrm>
            <a:off x="0" y="-25883"/>
            <a:ext cx="1293091" cy="608657"/>
          </a:xfrm>
          <a:prstGeom prst="rect">
            <a:avLst/>
          </a:prstGeom>
          <a:ln w="12700">
            <a:miter lim="400000"/>
          </a:ln>
        </p:spPr>
      </p:pic>
      <p:graphicFrame>
        <p:nvGraphicFramePr>
          <p:cNvPr id="3" name="Chart 2">
            <a:extLst>
              <a:ext uri="{FF2B5EF4-FFF2-40B4-BE49-F238E27FC236}">
                <a16:creationId xmlns:a16="http://schemas.microsoft.com/office/drawing/2014/main" id="{C7ED247F-C3FA-71EB-2645-1A9AE90810CD}"/>
              </a:ext>
            </a:extLst>
          </p:cNvPr>
          <p:cNvGraphicFramePr>
            <a:graphicFrameLocks/>
          </p:cNvGraphicFramePr>
          <p:nvPr>
            <p:extLst>
              <p:ext uri="{D42A27DB-BD31-4B8C-83A1-F6EECF244321}">
                <p14:modId xmlns:p14="http://schemas.microsoft.com/office/powerpoint/2010/main" val="3967441548"/>
              </p:ext>
            </p:extLst>
          </p:nvPr>
        </p:nvGraphicFramePr>
        <p:xfrm>
          <a:off x="1775520" y="3853122"/>
          <a:ext cx="4785360" cy="28188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6">
            <a:extLst>
              <a:ext uri="{FF2B5EF4-FFF2-40B4-BE49-F238E27FC236}">
                <a16:creationId xmlns:a16="http://schemas.microsoft.com/office/drawing/2014/main" id="{15F4A2B6-F713-B619-D0D0-1E5294CB35D9}"/>
              </a:ext>
            </a:extLst>
          </p:cNvPr>
          <p:cNvGraphicFramePr/>
          <p:nvPr>
            <p:extLst>
              <p:ext uri="{D42A27DB-BD31-4B8C-83A1-F6EECF244321}">
                <p14:modId xmlns:p14="http://schemas.microsoft.com/office/powerpoint/2010/main" val="847004756"/>
              </p:ext>
            </p:extLst>
          </p:nvPr>
        </p:nvGraphicFramePr>
        <p:xfrm>
          <a:off x="389437" y="742923"/>
          <a:ext cx="5706563" cy="2807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84E11F3-69F5-77AE-7D4E-390FE55F4273}"/>
              </a:ext>
            </a:extLst>
          </p:cNvPr>
          <p:cNvGraphicFramePr>
            <a:graphicFrameLocks/>
          </p:cNvGraphicFramePr>
          <p:nvPr>
            <p:extLst>
              <p:ext uri="{D42A27DB-BD31-4B8C-83A1-F6EECF244321}">
                <p14:modId xmlns:p14="http://schemas.microsoft.com/office/powerpoint/2010/main" val="1646170324"/>
              </p:ext>
            </p:extLst>
          </p:nvPr>
        </p:nvGraphicFramePr>
        <p:xfrm>
          <a:off x="6816080" y="742923"/>
          <a:ext cx="4396740" cy="269367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6">
            <a:extLst>
              <a:ext uri="{FF2B5EF4-FFF2-40B4-BE49-F238E27FC236}">
                <a16:creationId xmlns:a16="http://schemas.microsoft.com/office/drawing/2014/main" id="{7C5C16A8-4BE8-7074-0CDE-1B6C1F8A2520}"/>
              </a:ext>
            </a:extLst>
          </p:cNvPr>
          <p:cNvSpPr txBox="1"/>
          <p:nvPr/>
        </p:nvSpPr>
        <p:spPr>
          <a:xfrm>
            <a:off x="-1392832" y="3821276"/>
            <a:ext cx="478867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lang="en-IN" dirty="0"/>
              <a:t>Figure</a:t>
            </a:r>
            <a:r>
              <a:rPr dirty="0"/>
              <a:t> 1</a:t>
            </a:r>
            <a:r>
              <a:rPr lang="en-IN" dirty="0"/>
              <a:t>5</a:t>
            </a:r>
            <a:endParaRPr dirty="0"/>
          </a:p>
        </p:txBody>
      </p:sp>
      <p:sp>
        <p:nvSpPr>
          <p:cNvPr id="7" name="TextBox 6">
            <a:extLst>
              <a:ext uri="{FF2B5EF4-FFF2-40B4-BE49-F238E27FC236}">
                <a16:creationId xmlns:a16="http://schemas.microsoft.com/office/drawing/2014/main" id="{D6FF25F9-2831-3033-26FD-0A72F6E4426A}"/>
              </a:ext>
            </a:extLst>
          </p:cNvPr>
          <p:cNvSpPr txBox="1"/>
          <p:nvPr/>
        </p:nvSpPr>
        <p:spPr>
          <a:xfrm>
            <a:off x="6698960" y="373591"/>
            <a:ext cx="478867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lang="en-IN" dirty="0"/>
              <a:t>Figure</a:t>
            </a:r>
            <a:r>
              <a:rPr dirty="0"/>
              <a:t> 1</a:t>
            </a:r>
            <a:r>
              <a:rPr lang="en-IN" dirty="0"/>
              <a:t>4</a:t>
            </a:r>
            <a:endParaRPr dirty="0"/>
          </a:p>
        </p:txBody>
      </p:sp>
      <p:sp>
        <p:nvSpPr>
          <p:cNvPr id="8" name="TextBox 6">
            <a:extLst>
              <a:ext uri="{FF2B5EF4-FFF2-40B4-BE49-F238E27FC236}">
                <a16:creationId xmlns:a16="http://schemas.microsoft.com/office/drawing/2014/main" id="{E2B70440-C202-43DB-3842-BA466B24047D}"/>
              </a:ext>
            </a:extLst>
          </p:cNvPr>
          <p:cNvSpPr txBox="1"/>
          <p:nvPr/>
        </p:nvSpPr>
        <p:spPr>
          <a:xfrm>
            <a:off x="478807" y="332269"/>
            <a:ext cx="478867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lang="en-IN" dirty="0"/>
              <a:t>Figure</a:t>
            </a:r>
            <a:r>
              <a:rPr dirty="0"/>
              <a:t> 1</a:t>
            </a:r>
            <a:r>
              <a:rPr lang="en-IN" dirty="0"/>
              <a:t>3</a:t>
            </a:r>
            <a:endParaRPr dirty="0"/>
          </a:p>
        </p:txBody>
      </p:sp>
    </p:spTree>
    <p:extLst>
      <p:ext uri="{BB962C8B-B14F-4D97-AF65-F5344CB8AC3E}">
        <p14:creationId xmlns:p14="http://schemas.microsoft.com/office/powerpoint/2010/main" val="269975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34E92-AE8B-D0D2-59AE-B39AED7281EE}"/>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4"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85" name="Title 1"/>
          <p:cNvSpPr txBox="1">
            <a:spLocks noGrp="1"/>
          </p:cNvSpPr>
          <p:nvPr>
            <p:ph type="title"/>
          </p:nvPr>
        </p:nvSpPr>
        <p:spPr>
          <a:xfrm>
            <a:off x="828328" y="-45762"/>
            <a:ext cx="10515600" cy="1325563"/>
          </a:xfrm>
          <a:prstGeom prst="rect">
            <a:avLst/>
          </a:prstGeom>
        </p:spPr>
        <p:txBody>
          <a:bodyPr>
            <a:normAutofit/>
          </a:bodyPr>
          <a:lstStyle>
            <a:lvl1pPr algn="ctr"/>
          </a:lstStyle>
          <a:p>
            <a:r>
              <a:rPr b="1" dirty="0">
                <a:latin typeface="Times New Roman" panose="02020603050405020304" pitchFamily="18" charset="0"/>
                <a:cs typeface="Times New Roman" panose="02020603050405020304" pitchFamily="18" charset="0"/>
              </a:rPr>
              <a:t>Discussion (1/2)</a:t>
            </a:r>
          </a:p>
        </p:txBody>
      </p:sp>
      <p:sp>
        <p:nvSpPr>
          <p:cNvPr id="186"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187" name="Picture 5" descr="Picture 5"/>
          <p:cNvPicPr>
            <a:picLocks noChangeAspect="1"/>
          </p:cNvPicPr>
          <p:nvPr/>
        </p:nvPicPr>
        <p:blipFill>
          <a:blip r:embed="rId3"/>
          <a:stretch>
            <a:fillRect/>
          </a:stretch>
        </p:blipFill>
        <p:spPr>
          <a:xfrm>
            <a:off x="0" y="23812"/>
            <a:ext cx="1879986" cy="884908"/>
          </a:xfrm>
          <a:prstGeom prst="rect">
            <a:avLst/>
          </a:prstGeom>
          <a:ln w="12700">
            <a:miter lim="400000"/>
          </a:ln>
        </p:spPr>
      </p:pic>
      <p:graphicFrame>
        <p:nvGraphicFramePr>
          <p:cNvPr id="3" name="Diagram 2">
            <a:extLst>
              <a:ext uri="{FF2B5EF4-FFF2-40B4-BE49-F238E27FC236}">
                <a16:creationId xmlns:a16="http://schemas.microsoft.com/office/drawing/2014/main" id="{F2B057E9-E0D0-3B26-AC0E-24F08AC88348}"/>
              </a:ext>
            </a:extLst>
          </p:cNvPr>
          <p:cNvGraphicFramePr/>
          <p:nvPr>
            <p:extLst>
              <p:ext uri="{D42A27DB-BD31-4B8C-83A1-F6EECF244321}">
                <p14:modId xmlns:p14="http://schemas.microsoft.com/office/powerpoint/2010/main" val="2722232986"/>
              </p:ext>
            </p:extLst>
          </p:nvPr>
        </p:nvGraphicFramePr>
        <p:xfrm>
          <a:off x="222738" y="1124744"/>
          <a:ext cx="11746524" cy="1650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a:extLst>
              <a:ext uri="{FF2B5EF4-FFF2-40B4-BE49-F238E27FC236}">
                <a16:creationId xmlns:a16="http://schemas.microsoft.com/office/drawing/2014/main" id="{707AEEDF-A849-EB68-2A69-5CE3ECEBDEE1}"/>
              </a:ext>
            </a:extLst>
          </p:cNvPr>
          <p:cNvGraphicFramePr/>
          <p:nvPr>
            <p:extLst>
              <p:ext uri="{D42A27DB-BD31-4B8C-83A1-F6EECF244321}">
                <p14:modId xmlns:p14="http://schemas.microsoft.com/office/powerpoint/2010/main" val="2930291563"/>
              </p:ext>
            </p:extLst>
          </p:nvPr>
        </p:nvGraphicFramePr>
        <p:xfrm>
          <a:off x="789678" y="2492896"/>
          <a:ext cx="10778930" cy="41806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FE5EB2C-B187-B423-B6B7-39FDB2D6995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6025"/>
            <a:ext cx="12192000" cy="6858000"/>
          </a:xfrm>
          <a:prstGeom prst="rect">
            <a:avLst/>
          </a:prstGeom>
        </p:spPr>
      </p:pic>
      <p:sp>
        <p:nvSpPr>
          <p:cNvPr id="190" name="Title 1"/>
          <p:cNvSpPr txBox="1">
            <a:spLocks noGrp="1"/>
          </p:cNvSpPr>
          <p:nvPr>
            <p:ph type="title"/>
          </p:nvPr>
        </p:nvSpPr>
        <p:spPr>
          <a:xfrm>
            <a:off x="717230" y="-49696"/>
            <a:ext cx="10515600" cy="1325563"/>
          </a:xfrm>
          <a:prstGeom prst="rect">
            <a:avLst/>
          </a:prstGeom>
        </p:spPr>
        <p:txBody>
          <a:bodyPr/>
          <a:lstStyle>
            <a:lvl1pPr algn="ctr"/>
          </a:lstStyle>
          <a:p>
            <a:r>
              <a:rPr sz="4000" b="1" dirty="0">
                <a:latin typeface="Times New Roman" panose="02020603050405020304" pitchFamily="18" charset="0"/>
                <a:cs typeface="Times New Roman" panose="02020603050405020304" pitchFamily="18" charset="0"/>
              </a:rPr>
              <a:t>Discussion (2/2</a:t>
            </a:r>
            <a:r>
              <a:rPr b="1" dirty="0">
                <a:latin typeface="Times New Roman" panose="02020603050405020304" pitchFamily="18" charset="0"/>
                <a:cs typeface="Times New Roman" panose="02020603050405020304" pitchFamily="18" charset="0"/>
              </a:rPr>
              <a:t>)</a:t>
            </a:r>
          </a:p>
        </p:txBody>
      </p:sp>
      <p:sp>
        <p:nvSpPr>
          <p:cNvPr id="192"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193" name="Picture 5" descr="Picture 5"/>
          <p:cNvPicPr>
            <a:picLocks noChangeAspect="1"/>
          </p:cNvPicPr>
          <p:nvPr/>
        </p:nvPicPr>
        <p:blipFill>
          <a:blip r:embed="rId4"/>
          <a:stretch>
            <a:fillRect/>
          </a:stretch>
        </p:blipFill>
        <p:spPr>
          <a:xfrm>
            <a:off x="0" y="23812"/>
            <a:ext cx="2495600" cy="1174677"/>
          </a:xfrm>
          <a:prstGeom prst="rect">
            <a:avLst/>
          </a:prstGeom>
          <a:ln w="12700">
            <a:miter lim="400000"/>
          </a:ln>
        </p:spPr>
      </p:pic>
      <p:graphicFrame>
        <p:nvGraphicFramePr>
          <p:cNvPr id="8" name="Diagram 7">
            <a:extLst>
              <a:ext uri="{FF2B5EF4-FFF2-40B4-BE49-F238E27FC236}">
                <a16:creationId xmlns:a16="http://schemas.microsoft.com/office/drawing/2014/main" id="{C6DEEEEC-2128-EE34-3894-CA634CF17266}"/>
              </a:ext>
            </a:extLst>
          </p:cNvPr>
          <p:cNvGraphicFramePr/>
          <p:nvPr>
            <p:extLst>
              <p:ext uri="{D42A27DB-BD31-4B8C-83A1-F6EECF244321}">
                <p14:modId xmlns:p14="http://schemas.microsoft.com/office/powerpoint/2010/main" val="2865124806"/>
              </p:ext>
            </p:extLst>
          </p:nvPr>
        </p:nvGraphicFramePr>
        <p:xfrm>
          <a:off x="263352" y="1309539"/>
          <a:ext cx="11593288" cy="50947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66CB56-601E-2BB0-627A-E9A89F2F6505}"/>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8648"/>
          <a:stretch/>
        </p:blipFill>
        <p:spPr>
          <a:xfrm>
            <a:off x="0" y="23812"/>
            <a:ext cx="12192000" cy="6807211"/>
          </a:xfrm>
          <a:prstGeom prst="rect">
            <a:avLst/>
          </a:prstGeom>
        </p:spPr>
      </p:pic>
      <p:sp>
        <p:nvSpPr>
          <p:cNvPr id="201"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02" name="Title 1"/>
          <p:cNvSpPr txBox="1">
            <a:spLocks noGrp="1"/>
          </p:cNvSpPr>
          <p:nvPr>
            <p:ph type="title"/>
          </p:nvPr>
        </p:nvSpPr>
        <p:spPr>
          <a:xfrm>
            <a:off x="838200" y="26977"/>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Conclusion</a:t>
            </a:r>
          </a:p>
        </p:txBody>
      </p:sp>
      <p:graphicFrame>
        <p:nvGraphicFramePr>
          <p:cNvPr id="3" name="Diagram 2">
            <a:extLst>
              <a:ext uri="{FF2B5EF4-FFF2-40B4-BE49-F238E27FC236}">
                <a16:creationId xmlns:a16="http://schemas.microsoft.com/office/drawing/2014/main" id="{031D9FCF-DA6F-FC50-EF34-749F9F3AEE46}"/>
              </a:ext>
            </a:extLst>
          </p:cNvPr>
          <p:cNvGraphicFramePr/>
          <p:nvPr>
            <p:extLst>
              <p:ext uri="{D42A27DB-BD31-4B8C-83A1-F6EECF244321}">
                <p14:modId xmlns:p14="http://schemas.microsoft.com/office/powerpoint/2010/main" val="1886107402"/>
              </p:ext>
            </p:extLst>
          </p:nvPr>
        </p:nvGraphicFramePr>
        <p:xfrm>
          <a:off x="838200" y="1412018"/>
          <a:ext cx="10515600" cy="499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pic>
        <p:nvPicPr>
          <p:cNvPr id="205"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EBBB16-D184-FC4D-2E9C-977D28B6D9C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812"/>
            <a:ext cx="12192000" cy="6834187"/>
          </a:xfrm>
          <a:prstGeom prst="rect">
            <a:avLst/>
          </a:prstGeom>
        </p:spPr>
      </p:pic>
      <p:sp>
        <p:nvSpPr>
          <p:cNvPr id="195" name="Footer Placeholder 3"/>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96" name="Title 1"/>
          <p:cNvSpPr txBox="1">
            <a:spLocks noGrp="1"/>
          </p:cNvSpPr>
          <p:nvPr>
            <p:ph type="title"/>
          </p:nvPr>
        </p:nvSpPr>
        <p:spPr>
          <a:xfrm>
            <a:off x="838200" y="365125"/>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Limitations of Study </a:t>
            </a:r>
          </a:p>
        </p:txBody>
      </p:sp>
      <p:graphicFrame>
        <p:nvGraphicFramePr>
          <p:cNvPr id="2" name="Diagram 1">
            <a:extLst>
              <a:ext uri="{FF2B5EF4-FFF2-40B4-BE49-F238E27FC236}">
                <a16:creationId xmlns:a16="http://schemas.microsoft.com/office/drawing/2014/main" id="{7601911A-6387-4B4B-A2AD-B15241D7930D}"/>
              </a:ext>
            </a:extLst>
          </p:cNvPr>
          <p:cNvGraphicFramePr/>
          <p:nvPr>
            <p:extLst>
              <p:ext uri="{D42A27DB-BD31-4B8C-83A1-F6EECF244321}">
                <p14:modId xmlns:p14="http://schemas.microsoft.com/office/powerpoint/2010/main" val="2221450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8"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pic>
        <p:nvPicPr>
          <p:cNvPr id="199"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07" name="Footer Placeholder 3"/>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08" name="Title 1"/>
          <p:cNvSpPr txBox="1">
            <a:spLocks noGrp="1"/>
          </p:cNvSpPr>
          <p:nvPr>
            <p:ph type="title"/>
          </p:nvPr>
        </p:nvSpPr>
        <p:spPr>
          <a:xfrm>
            <a:off x="732239" y="184467"/>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References (Only Vancouver Style)</a:t>
            </a:r>
          </a:p>
        </p:txBody>
      </p:sp>
      <p:sp>
        <p:nvSpPr>
          <p:cNvPr id="209" name="Content Placeholder 2"/>
          <p:cNvSpPr txBox="1">
            <a:spLocks noGrp="1"/>
          </p:cNvSpPr>
          <p:nvPr>
            <p:ph type="body" idx="1"/>
          </p:nvPr>
        </p:nvSpPr>
        <p:spPr>
          <a:xfrm>
            <a:off x="838200" y="1779463"/>
            <a:ext cx="10515600" cy="4351338"/>
          </a:xfrm>
          <a:prstGeom prst="rect">
            <a:avLst/>
          </a:prstGeom>
        </p:spPr>
        <p:txBody>
          <a:bodyPr>
            <a:normAutofit/>
          </a:bodyPr>
          <a:lstStyle/>
          <a:p>
            <a:pPr>
              <a:lnSpc>
                <a:spcPct val="72000"/>
              </a:lnSpc>
              <a:defRPr sz="2100"/>
            </a:pPr>
            <a:r>
              <a:rPr sz="2000" dirty="0" err="1">
                <a:latin typeface="Times New Roman" panose="02020603050405020304" pitchFamily="18" charset="0"/>
                <a:cs typeface="Times New Roman" panose="02020603050405020304" pitchFamily="18" charset="0"/>
              </a:rPr>
              <a:t>Ou</a:t>
            </a:r>
            <a:r>
              <a:rPr sz="2000" dirty="0">
                <a:latin typeface="Times New Roman" panose="02020603050405020304" pitchFamily="18" charset="0"/>
                <a:cs typeface="Times New Roman" panose="02020603050405020304" pitchFamily="18" charset="0"/>
              </a:rPr>
              <a:t> CY, Yasmin M, </a:t>
            </a:r>
            <a:r>
              <a:rPr sz="2000" dirty="0" err="1">
                <a:latin typeface="Times New Roman" panose="02020603050405020304" pitchFamily="18" charset="0"/>
                <a:cs typeface="Times New Roman" panose="02020603050405020304" pitchFamily="18" charset="0"/>
              </a:rPr>
              <a:t>Ussatayeva</a:t>
            </a:r>
            <a:r>
              <a:rPr sz="2000" dirty="0">
                <a:latin typeface="Times New Roman" panose="02020603050405020304" pitchFamily="18" charset="0"/>
                <a:cs typeface="Times New Roman" panose="02020603050405020304" pitchFamily="18" charset="0"/>
              </a:rPr>
              <a:t> G, Lee MS, </a:t>
            </a:r>
            <a:r>
              <a:rPr sz="2000" dirty="0" err="1">
                <a:latin typeface="Times New Roman" panose="02020603050405020304" pitchFamily="18" charset="0"/>
                <a:cs typeface="Times New Roman" panose="02020603050405020304" pitchFamily="18" charset="0"/>
              </a:rPr>
              <a:t>Dalal</a:t>
            </a:r>
            <a:r>
              <a:rPr sz="2000" dirty="0">
                <a:latin typeface="Times New Roman" panose="02020603050405020304" pitchFamily="18" charset="0"/>
                <a:cs typeface="Times New Roman" panose="02020603050405020304" pitchFamily="18" charset="0"/>
              </a:rPr>
              <a:t> K. Maternal Delivery at Home: Issues in India. Advances in Therapy. 2021 Jan;38(1):386-98.</a:t>
            </a:r>
          </a:p>
          <a:p>
            <a:pPr>
              <a:lnSpc>
                <a:spcPct val="72000"/>
              </a:lnSpc>
              <a:defRPr sz="2100"/>
            </a:pPr>
            <a:r>
              <a:rPr sz="2000" dirty="0" err="1">
                <a:latin typeface="Times New Roman" panose="02020603050405020304" pitchFamily="18" charset="0"/>
                <a:cs typeface="Times New Roman" panose="02020603050405020304" pitchFamily="18" charset="0"/>
              </a:rPr>
              <a:t>Ronsmans</a:t>
            </a:r>
            <a:r>
              <a:rPr sz="2000" dirty="0">
                <a:latin typeface="Times New Roman" panose="02020603050405020304" pitchFamily="18" charset="0"/>
                <a:cs typeface="Times New Roman" panose="02020603050405020304" pitchFamily="18" charset="0"/>
              </a:rPr>
              <a:t> C, Graham WJ, Lancet Maternal Survival Series steering group. Maternal mortality: who, when, where, and why. The lancet. 2006 Sep 30;368(9542):1189-200.</a:t>
            </a:r>
          </a:p>
          <a:p>
            <a:pPr>
              <a:lnSpc>
                <a:spcPct val="72000"/>
              </a:lnSpc>
              <a:defRPr sz="2100"/>
            </a:pPr>
            <a:r>
              <a:rPr sz="2000" dirty="0">
                <a:latin typeface="Times New Roman" panose="02020603050405020304" pitchFamily="18" charset="0"/>
                <a:cs typeface="Times New Roman" panose="02020603050405020304" pitchFamily="18" charset="0"/>
              </a:rPr>
              <a:t>Montgomery AL, Ram U, Kumar R, Jha P, Million Death Study Collaborators. Maternal mortality in India: causes and healthcare service use based on a nationally representative survey. </a:t>
            </a:r>
            <a:r>
              <a:rPr sz="2000" dirty="0" err="1">
                <a:latin typeface="Times New Roman" panose="02020603050405020304" pitchFamily="18" charset="0"/>
                <a:cs typeface="Times New Roman" panose="02020603050405020304" pitchFamily="18" charset="0"/>
              </a:rPr>
              <a:t>PloS</a:t>
            </a:r>
            <a:r>
              <a:rPr sz="2000" dirty="0">
                <a:latin typeface="Times New Roman" panose="02020603050405020304" pitchFamily="18" charset="0"/>
                <a:cs typeface="Times New Roman" panose="02020603050405020304" pitchFamily="18" charset="0"/>
              </a:rPr>
              <a:t> one. 2014 Jan 15;9(1):e83331</a:t>
            </a:r>
          </a:p>
          <a:p>
            <a:pPr>
              <a:lnSpc>
                <a:spcPct val="72000"/>
              </a:lnSpc>
              <a:defRPr sz="2100"/>
            </a:pPr>
            <a:r>
              <a:rPr sz="2000" dirty="0" err="1">
                <a:latin typeface="Times New Roman" panose="02020603050405020304" pitchFamily="18" charset="0"/>
                <a:cs typeface="Times New Roman" panose="02020603050405020304" pitchFamily="18" charset="0"/>
              </a:rPr>
              <a:t>Koblinsky</a:t>
            </a:r>
            <a:r>
              <a:rPr sz="2000" dirty="0">
                <a:latin typeface="Times New Roman" panose="02020603050405020304" pitchFamily="18" charset="0"/>
                <a:cs typeface="Times New Roman" panose="02020603050405020304" pitchFamily="18" charset="0"/>
              </a:rPr>
              <a:t> M, Matthews Z, Hussein J, </a:t>
            </a:r>
            <a:r>
              <a:rPr sz="2000" dirty="0" err="1">
                <a:latin typeface="Times New Roman" panose="02020603050405020304" pitchFamily="18" charset="0"/>
                <a:cs typeface="Times New Roman" panose="02020603050405020304" pitchFamily="18" charset="0"/>
              </a:rPr>
              <a:t>Mavalankar</a:t>
            </a:r>
            <a:r>
              <a:rPr sz="2000" dirty="0">
                <a:latin typeface="Times New Roman" panose="02020603050405020304" pitchFamily="18" charset="0"/>
                <a:cs typeface="Times New Roman" panose="02020603050405020304" pitchFamily="18" charset="0"/>
              </a:rPr>
              <a:t> D, </a:t>
            </a:r>
            <a:r>
              <a:rPr sz="2000" dirty="0" err="1">
                <a:latin typeface="Times New Roman" panose="02020603050405020304" pitchFamily="18" charset="0"/>
                <a:cs typeface="Times New Roman" panose="02020603050405020304" pitchFamily="18" charset="0"/>
              </a:rPr>
              <a:t>Mridha</a:t>
            </a:r>
            <a:r>
              <a:rPr sz="2000" dirty="0">
                <a:latin typeface="Times New Roman" panose="02020603050405020304" pitchFamily="18" charset="0"/>
                <a:cs typeface="Times New Roman" panose="02020603050405020304" pitchFamily="18" charset="0"/>
              </a:rPr>
              <a:t> MK, Anwar I, </a:t>
            </a:r>
            <a:r>
              <a:rPr sz="2000" dirty="0" err="1">
                <a:latin typeface="Times New Roman" panose="02020603050405020304" pitchFamily="18" charset="0"/>
                <a:cs typeface="Times New Roman" panose="02020603050405020304" pitchFamily="18" charset="0"/>
              </a:rPr>
              <a:t>Achadi</a:t>
            </a:r>
            <a:r>
              <a:rPr sz="2000" dirty="0">
                <a:latin typeface="Times New Roman" panose="02020603050405020304" pitchFamily="18" charset="0"/>
                <a:cs typeface="Times New Roman" panose="02020603050405020304" pitchFamily="18" charset="0"/>
              </a:rPr>
              <a:t> E, Adjei S, Padmanabhan P, van </a:t>
            </a:r>
            <a:r>
              <a:rPr sz="2000" dirty="0" err="1">
                <a:latin typeface="Times New Roman" panose="02020603050405020304" pitchFamily="18" charset="0"/>
                <a:cs typeface="Times New Roman" panose="02020603050405020304" pitchFamily="18" charset="0"/>
              </a:rPr>
              <a:t>Lerberghe</a:t>
            </a:r>
            <a:r>
              <a:rPr sz="2000" dirty="0">
                <a:latin typeface="Times New Roman" panose="02020603050405020304" pitchFamily="18" charset="0"/>
                <a:cs typeface="Times New Roman" panose="02020603050405020304" pitchFamily="18" charset="0"/>
              </a:rPr>
              <a:t> W, Lancet Maternal Survival Series steering group. Going to scale with professional skilled care. The Lancet. 2006 Oct 14;368(9544):1377-86.</a:t>
            </a:r>
          </a:p>
          <a:p>
            <a:pPr>
              <a:lnSpc>
                <a:spcPct val="72000"/>
              </a:lnSpc>
              <a:defRPr sz="2100"/>
            </a:pPr>
            <a:r>
              <a:rPr sz="2000" dirty="0">
                <a:latin typeface="Times New Roman" panose="02020603050405020304" pitchFamily="18" charset="0"/>
                <a:cs typeface="Times New Roman" panose="02020603050405020304" pitchFamily="18" charset="0"/>
              </a:rPr>
              <a:t>Campbell OM, Graham WJ, Lancet Maternal Survival Series steering group. Strategies for reducing maternal mortality: getting on with what works. The lancet. 2006 Oct 7;368(9543):1284-99.</a:t>
            </a:r>
          </a:p>
        </p:txBody>
      </p:sp>
      <p:sp>
        <p:nvSpPr>
          <p:cNvPr id="210"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7aeba6b26_0_113"/>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888888"/>
              </a:buClr>
              <a:buSzPts val="1200"/>
              <a:buFont typeface="Calibri"/>
              <a:buNone/>
            </a:pPr>
            <a:fld id="{00000000-1234-1234-1234-123412341234}" type="slidenum">
              <a:rPr lang="en-IN" smtClean="0"/>
              <a:pPr marL="0" lvl="0" indent="0" algn="r" rtl="0">
                <a:spcBef>
                  <a:spcPts val="0"/>
                </a:spcBef>
                <a:spcAft>
                  <a:spcPts val="0"/>
                </a:spcAft>
                <a:buClr>
                  <a:srgbClr val="888888"/>
                </a:buClr>
                <a:buSzPts val="1200"/>
                <a:buFont typeface="Calibri"/>
                <a:buNone/>
              </a:pPr>
              <a:t>18</a:t>
            </a:fld>
            <a:endParaRPr/>
          </a:p>
        </p:txBody>
      </p:sp>
      <p:graphicFrame>
        <p:nvGraphicFramePr>
          <p:cNvPr id="288" name="Google Shape;288;g137aeba6b26_0_113"/>
          <p:cNvGraphicFramePr/>
          <p:nvPr>
            <p:extLst>
              <p:ext uri="{D42A27DB-BD31-4B8C-83A1-F6EECF244321}">
                <p14:modId xmlns:p14="http://schemas.microsoft.com/office/powerpoint/2010/main" val="4035538853"/>
              </p:ext>
            </p:extLst>
          </p:nvPr>
        </p:nvGraphicFramePr>
        <p:xfrm>
          <a:off x="19950" y="1193296"/>
          <a:ext cx="12192025" cy="5783650"/>
        </p:xfrm>
        <a:graphic>
          <a:graphicData uri="http://schemas.openxmlformats.org/drawingml/2006/table">
            <a:tbl>
              <a:tblPr bandRow="1">
                <a:noFill/>
              </a:tblPr>
              <a:tblGrid>
                <a:gridCol w="3186425">
                  <a:extLst>
                    <a:ext uri="{9D8B030D-6E8A-4147-A177-3AD203B41FA5}">
                      <a16:colId xmlns:a16="http://schemas.microsoft.com/office/drawing/2014/main" val="20000"/>
                    </a:ext>
                  </a:extLst>
                </a:gridCol>
                <a:gridCol w="3139350">
                  <a:extLst>
                    <a:ext uri="{9D8B030D-6E8A-4147-A177-3AD203B41FA5}">
                      <a16:colId xmlns:a16="http://schemas.microsoft.com/office/drawing/2014/main" val="20001"/>
                    </a:ext>
                  </a:extLst>
                </a:gridCol>
                <a:gridCol w="2838900">
                  <a:extLst>
                    <a:ext uri="{9D8B030D-6E8A-4147-A177-3AD203B41FA5}">
                      <a16:colId xmlns:a16="http://schemas.microsoft.com/office/drawing/2014/main" val="20002"/>
                    </a:ext>
                  </a:extLst>
                </a:gridCol>
                <a:gridCol w="3027350">
                  <a:extLst>
                    <a:ext uri="{9D8B030D-6E8A-4147-A177-3AD203B41FA5}">
                      <a16:colId xmlns:a16="http://schemas.microsoft.com/office/drawing/2014/main" val="20003"/>
                    </a:ext>
                  </a:extLst>
                </a:gridCol>
              </a:tblGrid>
              <a:tr h="5783650">
                <a:tc>
                  <a:txBody>
                    <a:bodyPr/>
                    <a:lstStyle/>
                    <a:p>
                      <a:pPr marL="0" marR="0" lvl="0" indent="0" algn="l" rtl="0">
                        <a:lnSpc>
                          <a:spcPct val="90000"/>
                        </a:lnSpc>
                        <a:spcBef>
                          <a:spcPts val="0"/>
                        </a:spcBef>
                        <a:spcAft>
                          <a:spcPts val="0"/>
                        </a:spcAft>
                        <a:buClr>
                          <a:schemeClr val="dk1"/>
                        </a:buClr>
                        <a:buSzPts val="800"/>
                        <a:buFont typeface="Arial"/>
                        <a:buNone/>
                      </a:pPr>
                      <a:br>
                        <a:rPr lang="en-IN" sz="800" b="1" u="none" strike="noStrike" cap="none">
                          <a:latin typeface="Arial"/>
                          <a:ea typeface="Arial"/>
                          <a:cs typeface="Arial"/>
                          <a:sym typeface="Arial"/>
                        </a:rPr>
                      </a:br>
                      <a:endParaRPr sz="800" b="1" u="none" strike="noStrike" cap="none">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Topic for internship project was An Exploratory Study of the Determinants of Traditional home birth in Bhatti Mines, Chhatarpur Area of New Delhi</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Home delivery without skilled care at birth has a significant impact on maternal deaths.</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Almost 295,000 mothers died from various pregnancy and childbirth-related problems in 2017, amounting to 810 maternal deaths every day.</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The WHO (2010) statistics shows that only half of expectant mothers in India complete four antenatal care (ANC) visits</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The main aim of this study was to understand the factors influencing the place of delivery, and why women prefer home deliveries in urban slums areas</a:t>
                      </a: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endParaRPr sz="800" b="1" u="none" strike="noStrike" cap="none">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1000" b="1">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r>
                        <a:rPr lang="en-IN" sz="1000" b="1" u="none" strike="noStrike" cap="none">
                          <a:latin typeface="Arial"/>
                          <a:ea typeface="Arial"/>
                          <a:cs typeface="Arial"/>
                          <a:sym typeface="Arial"/>
                        </a:rPr>
                        <a:t>To </a:t>
                      </a:r>
                      <a:r>
                        <a:rPr lang="en-IN" sz="1000" b="1">
                          <a:latin typeface="Arial"/>
                          <a:ea typeface="Arial"/>
                          <a:cs typeface="Arial"/>
                          <a:sym typeface="Arial"/>
                        </a:rPr>
                        <a:t> </a:t>
                      </a:r>
                      <a:r>
                        <a:rPr lang="en-IN" sz="1000" b="1" u="none" strike="noStrike" cap="none">
                          <a:latin typeface="Arial"/>
                          <a:ea typeface="Arial"/>
                          <a:cs typeface="Arial"/>
                          <a:sym typeface="Arial"/>
                        </a:rPr>
                        <a:t>looking at women of age 15-49 years who have delivered in the preceding 3 years in the Bhatti Mines area New Delhi. </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To assess the determinants of home births compared to institutional delivery in women of age group 15-49 years who have delivered in the preceding 3 years.</a:t>
                      </a:r>
                      <a:r>
                        <a:rPr lang="en-IN" sz="1000" b="1">
                          <a:latin typeface="Arial"/>
                          <a:ea typeface="Arial"/>
                          <a:cs typeface="Arial"/>
                          <a:sym typeface="Arial"/>
                        </a:rPr>
                        <a:t>etermine the existing status of home childbirth and institutional deliveries</a:t>
                      </a:r>
                      <a:endParaRPr sz="1000" b="1">
                        <a:latin typeface="Arial"/>
                        <a:ea typeface="Arial"/>
                        <a:cs typeface="Arial"/>
                        <a:sym typeface="Arial"/>
                      </a:endParaRPr>
                    </a:p>
                  </a:txBody>
                  <a:tcPr marL="0" marR="0" marT="0" marB="0">
                    <a:lnL w="381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81000"/>
                        </a:lnSpc>
                        <a:spcBef>
                          <a:spcPts val="0"/>
                        </a:spcBef>
                        <a:spcAft>
                          <a:spcPts val="0"/>
                        </a:spcAft>
                        <a:buClr>
                          <a:schemeClr val="dk1"/>
                        </a:buClr>
                        <a:buSzPts val="1200"/>
                        <a:buFont typeface="Arial"/>
                        <a:buNone/>
                      </a:pPr>
                      <a:endParaRPr sz="1200" b="1" u="none" strike="noStrike" cap="none" dirty="0"/>
                    </a:p>
                    <a:p>
                      <a:pPr marL="0" marR="0" lvl="0" indent="0" algn="l" rtl="0">
                        <a:lnSpc>
                          <a:spcPct val="81000"/>
                        </a:lnSpc>
                        <a:spcBef>
                          <a:spcPts val="1000"/>
                        </a:spcBef>
                        <a:spcAft>
                          <a:spcPts val="0"/>
                        </a:spcAft>
                        <a:buClr>
                          <a:schemeClr val="dk1"/>
                        </a:buClr>
                        <a:buSzPts val="1200"/>
                        <a:buFont typeface="Arial"/>
                        <a:buNone/>
                      </a:pPr>
                      <a:endParaRPr sz="1200" b="1" u="none" strike="noStrike" cap="none" dirty="0"/>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STUDY DESIGN – </a:t>
                      </a:r>
                      <a:r>
                        <a:rPr lang="en-IN" sz="1000" b="1" dirty="0">
                          <a:solidFill>
                            <a:schemeClr val="dk1"/>
                          </a:solidFill>
                          <a:latin typeface="Arial"/>
                          <a:ea typeface="Arial"/>
                          <a:cs typeface="Arial"/>
                          <a:sym typeface="Arial"/>
                        </a:rPr>
                        <a:t>Cross Sectional Survey using mixed methods</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STUDY SETTING –</a:t>
                      </a:r>
                      <a:r>
                        <a:rPr lang="en-IN" sz="900" b="1" u="none" strike="noStrike" cap="none" dirty="0">
                          <a:latin typeface="Arial"/>
                          <a:ea typeface="Arial"/>
                          <a:cs typeface="Arial"/>
                          <a:sym typeface="Arial"/>
                        </a:rPr>
                        <a:t> </a:t>
                      </a:r>
                      <a:r>
                        <a:rPr lang="en-IN" sz="1000" b="1" dirty="0">
                          <a:solidFill>
                            <a:schemeClr val="dk1"/>
                          </a:solidFill>
                          <a:latin typeface="Arial"/>
                          <a:ea typeface="Arial"/>
                          <a:cs typeface="Arial"/>
                          <a:sym typeface="Arial"/>
                        </a:rPr>
                        <a:t>This study was conducted in south west zone of Delhi in Bhatti mines, which is home to nearly 22,000 people spread among 4,000 households. ASHAs and ANM workers help were taken to identify deliveries in the area over the preceding 3 years, in Bhatti mines.  </a:t>
                      </a:r>
                      <a:endParaRPr sz="1000" b="1" dirty="0">
                        <a:solidFill>
                          <a:schemeClr val="dk1"/>
                        </a:solidFill>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  </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SAMPLING </a:t>
                      </a:r>
                      <a:r>
                        <a:rPr lang="en-IN" sz="1000" b="1" dirty="0">
                          <a:latin typeface="Arial"/>
                          <a:ea typeface="Arial"/>
                          <a:cs typeface="Arial"/>
                          <a:sym typeface="Arial"/>
                        </a:rPr>
                        <a:t>-</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900" b="1" dirty="0">
                          <a:latin typeface="Arial"/>
                          <a:ea typeface="Arial"/>
                          <a:cs typeface="Arial"/>
                          <a:sym typeface="Arial"/>
                        </a:rPr>
                        <a:t> </a:t>
                      </a:r>
                      <a:r>
                        <a:rPr lang="en-IN" sz="1000" b="1" dirty="0">
                          <a:solidFill>
                            <a:schemeClr val="dk1"/>
                          </a:solidFill>
                          <a:latin typeface="Arial"/>
                          <a:ea typeface="Arial"/>
                          <a:cs typeface="Arial"/>
                          <a:sym typeface="Arial"/>
                        </a:rPr>
                        <a:t>Mapping of Households – A list of households were delivery has happened in past 3 years was prepared by the help of ASHA register.</a:t>
                      </a:r>
                      <a:endParaRPr sz="1000" b="1" dirty="0">
                        <a:solidFill>
                          <a:schemeClr val="dk1"/>
                        </a:solidFill>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sng" dirty="0">
                          <a:latin typeface="Arial"/>
                          <a:ea typeface="Arial"/>
                          <a:cs typeface="Arial"/>
                          <a:sym typeface="Arial"/>
                        </a:rPr>
                        <a:t>Sample Size</a:t>
                      </a:r>
                      <a:r>
                        <a:rPr lang="en-IN" sz="1000" b="1" dirty="0">
                          <a:latin typeface="Arial"/>
                          <a:ea typeface="Arial"/>
                          <a:cs typeface="Arial"/>
                          <a:sym typeface="Arial"/>
                        </a:rPr>
                        <a:t> – </a:t>
                      </a:r>
                      <a:r>
                        <a:rPr lang="en-IN" sz="1000" b="1" u="none" strike="noStrike" cap="none" dirty="0">
                          <a:latin typeface="Arial"/>
                          <a:ea typeface="Arial"/>
                          <a:cs typeface="Arial"/>
                          <a:sym typeface="Arial"/>
                        </a:rPr>
                        <a:t>Assuming crude birth rate of 14.4/1000 in Delhi</a:t>
                      </a:r>
                      <a:r>
                        <a:rPr lang="en-IN" sz="1000" b="1" u="none" strike="noStrike" cap="none" baseline="30000" dirty="0">
                          <a:latin typeface="Arial"/>
                          <a:ea typeface="Arial"/>
                          <a:cs typeface="Arial"/>
                          <a:sym typeface="Arial"/>
                        </a:rPr>
                        <a:t> </a:t>
                      </a:r>
                      <a:r>
                        <a:rPr lang="en-IN" sz="1000" b="1" u="none" strike="noStrike" cap="none" dirty="0">
                          <a:latin typeface="Arial"/>
                          <a:ea typeface="Arial"/>
                          <a:cs typeface="Arial"/>
                          <a:sym typeface="Arial"/>
                        </a:rPr>
                        <a:t>a population of 22,000 had approx. 300 deliveries in a year. Using Sta</a:t>
                      </a:r>
                      <a:r>
                        <a:rPr lang="en-IN" sz="1000" b="1" dirty="0">
                          <a:latin typeface="Arial"/>
                          <a:ea typeface="Arial"/>
                          <a:cs typeface="Arial"/>
                          <a:sym typeface="Arial"/>
                        </a:rPr>
                        <a:t>tical  </a:t>
                      </a:r>
                      <a:r>
                        <a:rPr lang="en-IN" sz="1000" b="1" u="none" strike="noStrike" cap="none" dirty="0">
                          <a:latin typeface="Arial"/>
                          <a:ea typeface="Arial"/>
                          <a:cs typeface="Arial"/>
                          <a:sym typeface="Arial"/>
                        </a:rPr>
                        <a:t> sample size calculator of Epi Info for simple random sampling in a population survey of a population of 300 persons with expected frequency of 50% and a 10% acceptable margin of error and design effect of 1 we must have a sample of 73 for confidence level of 95%.</a:t>
                      </a:r>
                      <a:endParaRPr sz="1000" b="1"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Assuming a sample size of 75 among 300 deliveries each year, we took sample one in four deliveries each year. i.e. 225</a:t>
                      </a:r>
                      <a:endParaRPr sz="1000" b="1"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Arial"/>
                        <a:buNone/>
                      </a:pPr>
                      <a:r>
                        <a:rPr lang="en-IN" sz="1000" b="1" u="sng" strike="noStrike" cap="none" dirty="0">
                          <a:latin typeface="Arial"/>
                          <a:ea typeface="Arial"/>
                          <a:cs typeface="Arial"/>
                          <a:sym typeface="Arial"/>
                        </a:rPr>
                        <a:t>Sampling Method</a:t>
                      </a:r>
                      <a:r>
                        <a:rPr lang="en-IN" sz="1000" b="1" u="none" strike="noStrike" cap="none" dirty="0">
                          <a:latin typeface="Arial"/>
                          <a:ea typeface="Arial"/>
                          <a:cs typeface="Arial"/>
                          <a:sym typeface="Arial"/>
                        </a:rPr>
                        <a:t>:- Out of the household list that we have prepared from the ASHA list of deliveries, our sample of every 4th household in the list. In case of non-availability of members of household the next house on the list will be selected.</a:t>
                      </a:r>
                      <a:endParaRPr sz="1000" b="1" dirty="0">
                        <a:latin typeface="Arial"/>
                        <a:ea typeface="Arial"/>
                        <a:cs typeface="Arial"/>
                        <a:sym typeface="Arial"/>
                      </a:endParaRPr>
                    </a:p>
                  </a:txBody>
                  <a:tcPr marL="0" marR="0" marT="0" marB="0">
                    <a:lnL w="127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u="none" strike="noStrike" cap="none"/>
                    </a:p>
                  </a:txBody>
                  <a:tcPr marL="0" marR="0" marT="0" marB="0">
                    <a:lnL w="127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90000"/>
                        </a:lnSpc>
                        <a:spcBef>
                          <a:spcPts val="0"/>
                        </a:spcBef>
                        <a:spcAft>
                          <a:spcPts val="0"/>
                        </a:spcAft>
                        <a:buClr>
                          <a:schemeClr val="dk1"/>
                        </a:buClr>
                        <a:buSzPts val="1200"/>
                        <a:buFont typeface="Calibri"/>
                        <a:buNone/>
                      </a:pPr>
                      <a:endParaRPr sz="1200" u="none" strike="noStrike" cap="none" dirty="0"/>
                    </a:p>
                    <a:p>
                      <a:pPr marL="0" marR="0" lvl="0" indent="0" algn="l" rtl="0">
                        <a:lnSpc>
                          <a:spcPct val="90000"/>
                        </a:lnSpc>
                        <a:spcBef>
                          <a:spcPts val="1000"/>
                        </a:spcBef>
                        <a:spcAft>
                          <a:spcPts val="0"/>
                        </a:spcAft>
                        <a:buClr>
                          <a:schemeClr val="dk1"/>
                        </a:buClr>
                        <a:buSzPts val="1200"/>
                        <a:buFont typeface="Calibri"/>
                        <a:buNone/>
                      </a:pPr>
                      <a:endParaRPr sz="1000" u="none" strike="noStrike" cap="none" dirty="0">
                        <a:latin typeface="Arial"/>
                        <a:ea typeface="Arial"/>
                        <a:cs typeface="Arial"/>
                        <a:sym typeface="Arial"/>
                      </a:endParaRPr>
                    </a:p>
                    <a:p>
                      <a:pPr marL="0" lvl="0" indent="0" algn="l" rtl="0">
                        <a:lnSpc>
                          <a:spcPct val="90000"/>
                        </a:lnSpc>
                        <a:spcBef>
                          <a:spcPts val="0"/>
                        </a:spcBef>
                        <a:spcAft>
                          <a:spcPts val="0"/>
                        </a:spcAft>
                        <a:buClr>
                          <a:schemeClr val="dk1"/>
                        </a:buClr>
                        <a:buSzPts val="2800"/>
                        <a:buFont typeface="Arial"/>
                        <a:buNone/>
                      </a:pPr>
                      <a:endParaRPr sz="1000" dirty="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2800"/>
                        <a:buFont typeface="Arial"/>
                        <a:buNone/>
                      </a:pPr>
                      <a:r>
                        <a:rPr lang="en-IN" sz="1000" dirty="0">
                          <a:solidFill>
                            <a:schemeClr val="dk1"/>
                          </a:solidFill>
                          <a:latin typeface="Arial"/>
                          <a:ea typeface="Arial"/>
                          <a:cs typeface="Arial"/>
                          <a:sym typeface="Arial"/>
                        </a:rPr>
                        <a:t>‘Home births are frequent among the urban poor’.</a:t>
                      </a:r>
                      <a:endParaRPr sz="10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IN" sz="1000" dirty="0">
                          <a:solidFill>
                            <a:schemeClr val="dk1"/>
                          </a:solidFill>
                          <a:latin typeface="Arial"/>
                          <a:ea typeface="Arial"/>
                          <a:cs typeface="Arial"/>
                          <a:sym typeface="Arial"/>
                        </a:rPr>
                        <a:t>As compared to the national average of institutional deliveries, which is 88.6 % according to NFHS 5, the percentage of hospital deliveries in Bhatti mines is very less, 56.6 %.</a:t>
                      </a:r>
                      <a:endParaRPr sz="10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IN" sz="1000" dirty="0">
                          <a:solidFill>
                            <a:schemeClr val="dk1"/>
                          </a:solidFill>
                          <a:latin typeface="Arial"/>
                          <a:ea typeface="Arial"/>
                          <a:cs typeface="Arial"/>
                          <a:sym typeface="Arial"/>
                        </a:rPr>
                        <a:t>This study highlights the urgent need for improvements in the hospital facilities and need for family support as the key modifiable factors affecting over two-thirds of this population. These findings should inform the design of strategies to promote institutional births.</a:t>
                      </a:r>
                      <a:endParaRPr sz="100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800"/>
                        <a:buFont typeface="Calibri"/>
                        <a:buNone/>
                      </a:pPr>
                      <a:endParaRPr sz="1000" dirty="0">
                        <a:latin typeface="Arial"/>
                        <a:ea typeface="Arial"/>
                        <a:cs typeface="Arial"/>
                        <a:sym typeface="Arial"/>
                      </a:endParaRPr>
                    </a:p>
                    <a:p>
                      <a:pPr marL="0" marR="0" lvl="0" indent="0" algn="l" rtl="0">
                        <a:lnSpc>
                          <a:spcPct val="90000"/>
                        </a:lnSpc>
                        <a:spcBef>
                          <a:spcPts val="1000"/>
                        </a:spcBef>
                        <a:spcAft>
                          <a:spcPts val="0"/>
                        </a:spcAft>
                        <a:buClr>
                          <a:schemeClr val="dk1"/>
                        </a:buClr>
                        <a:buSzPts val="1200"/>
                        <a:buFont typeface="Calibri"/>
                        <a:buNone/>
                      </a:pPr>
                      <a:endParaRPr sz="1200" u="none" strike="noStrike" cap="none" dirty="0"/>
                    </a:p>
                    <a:p>
                      <a:pPr marL="0" marR="0" lvl="0" indent="0" algn="l" rtl="0">
                        <a:lnSpc>
                          <a:spcPct val="90000"/>
                        </a:lnSpc>
                        <a:spcBef>
                          <a:spcPts val="1000"/>
                        </a:spcBef>
                        <a:spcAft>
                          <a:spcPts val="0"/>
                        </a:spcAft>
                        <a:buClr>
                          <a:schemeClr val="dk1"/>
                        </a:buClr>
                        <a:buSzPts val="1200"/>
                        <a:buFont typeface="Calibri"/>
                        <a:buNone/>
                      </a:pPr>
                      <a:endParaRPr sz="1200" u="none" strike="noStrike" cap="none" dirty="0"/>
                    </a:p>
                    <a:p>
                      <a:pPr marL="0" marR="0" lvl="0" indent="0" algn="l" rtl="0">
                        <a:lnSpc>
                          <a:spcPct val="72000"/>
                        </a:lnSpc>
                        <a:spcBef>
                          <a:spcPts val="1000"/>
                        </a:spcBef>
                        <a:spcAft>
                          <a:spcPts val="0"/>
                        </a:spcAft>
                        <a:buClr>
                          <a:schemeClr val="dk1"/>
                        </a:buClr>
                        <a:buSzPts val="800"/>
                        <a:buFont typeface="Calibri"/>
                        <a:buNone/>
                      </a:pP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Ou</a:t>
                      </a:r>
                      <a:r>
                        <a:rPr lang="en-IN" sz="900" u="none" strike="noStrike" cap="none" dirty="0">
                          <a:latin typeface="Arial"/>
                          <a:ea typeface="Arial"/>
                          <a:cs typeface="Arial"/>
                          <a:sym typeface="Arial"/>
                        </a:rPr>
                        <a:t> CY, Yasmin M, </a:t>
                      </a:r>
                      <a:r>
                        <a:rPr lang="en-IN" sz="900" u="none" strike="noStrike" cap="none" dirty="0" err="1">
                          <a:latin typeface="Arial"/>
                          <a:ea typeface="Arial"/>
                          <a:cs typeface="Arial"/>
                          <a:sym typeface="Arial"/>
                        </a:rPr>
                        <a:t>Ussatayeva</a:t>
                      </a:r>
                      <a:r>
                        <a:rPr lang="en-IN" sz="900" u="none" strike="noStrike" cap="none" dirty="0">
                          <a:latin typeface="Arial"/>
                          <a:ea typeface="Arial"/>
                          <a:cs typeface="Arial"/>
                          <a:sym typeface="Arial"/>
                        </a:rPr>
                        <a:t> G, Lee MS, </a:t>
                      </a:r>
                      <a:r>
                        <a:rPr lang="en-IN" sz="900" u="none" strike="noStrike" cap="none" dirty="0" err="1">
                          <a:latin typeface="Arial"/>
                          <a:ea typeface="Arial"/>
                          <a:cs typeface="Arial"/>
                          <a:sym typeface="Arial"/>
                        </a:rPr>
                        <a:t>Dalal</a:t>
                      </a:r>
                      <a:r>
                        <a:rPr lang="en-IN" sz="900" u="none" strike="noStrike" cap="none" dirty="0">
                          <a:latin typeface="Arial"/>
                          <a:ea typeface="Arial"/>
                          <a:cs typeface="Arial"/>
                          <a:sym typeface="Arial"/>
                        </a:rPr>
                        <a:t> K. Maternal Delivery at Home: Issues in India. Advances in Therapy. 2021 Jan;38(1):386-98.</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Ronsmans</a:t>
                      </a:r>
                      <a:r>
                        <a:rPr lang="en-IN" sz="900" u="none" strike="noStrike" cap="none" dirty="0">
                          <a:latin typeface="Arial"/>
                          <a:ea typeface="Arial"/>
                          <a:cs typeface="Arial"/>
                          <a:sym typeface="Arial"/>
                        </a:rPr>
                        <a:t> C, Graham WJ, Lancet Maternal Survival Series steering group. Maternal mortality: who, when, where, and why. The lancet. 2006 Sep 30;368(9542):1189-200.</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a:latin typeface="Arial"/>
                          <a:ea typeface="Arial"/>
                          <a:cs typeface="Arial"/>
                          <a:sym typeface="Arial"/>
                        </a:rPr>
                        <a:t>Montgomery AL, Ram U, Kumar R, Jha P, Million Death Study Collaborators. Maternal mortality in India: causes and healthcare service use based on a nationally representative survey. </a:t>
                      </a:r>
                      <a:r>
                        <a:rPr lang="en-IN" sz="900" u="none" strike="noStrike" cap="none" dirty="0" err="1">
                          <a:latin typeface="Arial"/>
                          <a:ea typeface="Arial"/>
                          <a:cs typeface="Arial"/>
                          <a:sym typeface="Arial"/>
                        </a:rPr>
                        <a:t>PloS</a:t>
                      </a:r>
                      <a:r>
                        <a:rPr lang="en-IN" sz="900" u="none" strike="noStrike" cap="none" dirty="0">
                          <a:latin typeface="Arial"/>
                          <a:ea typeface="Arial"/>
                          <a:cs typeface="Arial"/>
                          <a:sym typeface="Arial"/>
                        </a:rPr>
                        <a:t> one. 2014 Jan 15;9(1):e83331</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Koblinsky</a:t>
                      </a:r>
                      <a:r>
                        <a:rPr lang="en-IN" sz="900" u="none" strike="noStrike" cap="none" dirty="0">
                          <a:latin typeface="Arial"/>
                          <a:ea typeface="Arial"/>
                          <a:cs typeface="Arial"/>
                          <a:sym typeface="Arial"/>
                        </a:rPr>
                        <a:t> M, Matthews Z, Hussein J, </a:t>
                      </a:r>
                      <a:r>
                        <a:rPr lang="en-IN" sz="900" u="none" strike="noStrike" cap="none" dirty="0" err="1">
                          <a:latin typeface="Arial"/>
                          <a:ea typeface="Arial"/>
                          <a:cs typeface="Arial"/>
                          <a:sym typeface="Arial"/>
                        </a:rPr>
                        <a:t>Mavalankar</a:t>
                      </a:r>
                      <a:r>
                        <a:rPr lang="en-IN" sz="900" u="none" strike="noStrike" cap="none" dirty="0">
                          <a:latin typeface="Arial"/>
                          <a:ea typeface="Arial"/>
                          <a:cs typeface="Arial"/>
                          <a:sym typeface="Arial"/>
                        </a:rPr>
                        <a:t> D, </a:t>
                      </a:r>
                      <a:r>
                        <a:rPr lang="en-IN" sz="900" u="none" strike="noStrike" cap="none" dirty="0" err="1">
                          <a:latin typeface="Arial"/>
                          <a:ea typeface="Arial"/>
                          <a:cs typeface="Arial"/>
                          <a:sym typeface="Arial"/>
                        </a:rPr>
                        <a:t>Mridha</a:t>
                      </a:r>
                      <a:r>
                        <a:rPr lang="en-IN" sz="900" u="none" strike="noStrike" cap="none" dirty="0">
                          <a:latin typeface="Arial"/>
                          <a:ea typeface="Arial"/>
                          <a:cs typeface="Arial"/>
                          <a:sym typeface="Arial"/>
                        </a:rPr>
                        <a:t> MK, Anwar I, </a:t>
                      </a:r>
                      <a:r>
                        <a:rPr lang="en-IN" sz="900" u="none" strike="noStrike" cap="none" dirty="0" err="1">
                          <a:latin typeface="Arial"/>
                          <a:ea typeface="Arial"/>
                          <a:cs typeface="Arial"/>
                          <a:sym typeface="Arial"/>
                        </a:rPr>
                        <a:t>Achadi</a:t>
                      </a:r>
                      <a:r>
                        <a:rPr lang="en-IN" sz="900" u="none" strike="noStrike" cap="none" dirty="0">
                          <a:latin typeface="Arial"/>
                          <a:ea typeface="Arial"/>
                          <a:cs typeface="Arial"/>
                          <a:sym typeface="Arial"/>
                        </a:rPr>
                        <a:t> E, Adjei S, Padmanabhan P, van </a:t>
                      </a:r>
                      <a:r>
                        <a:rPr lang="en-IN" sz="900" u="none" strike="noStrike" cap="none" dirty="0" err="1">
                          <a:latin typeface="Arial"/>
                          <a:ea typeface="Arial"/>
                          <a:cs typeface="Arial"/>
                          <a:sym typeface="Arial"/>
                        </a:rPr>
                        <a:t>Lerberghe</a:t>
                      </a:r>
                      <a:r>
                        <a:rPr lang="en-IN" sz="900" u="none" strike="noStrike" cap="none" dirty="0">
                          <a:latin typeface="Arial"/>
                          <a:ea typeface="Arial"/>
                          <a:cs typeface="Arial"/>
                          <a:sym typeface="Arial"/>
                        </a:rPr>
                        <a:t> W, Lancet Maternal Survival Series steering group. Going to scale with professional skilled care. The Lancet. 2006 Oct 14;368(9544):1377-86.</a:t>
                      </a:r>
                      <a:endParaRPr sz="900" dirty="0">
                        <a:latin typeface="Arial"/>
                        <a:ea typeface="Arial"/>
                        <a:cs typeface="Arial"/>
                        <a:sym typeface="Arial"/>
                      </a:endParaRPr>
                    </a:p>
                  </a:txBody>
                  <a:tcPr marL="0" marR="0" marT="0" marB="0">
                    <a:lnL w="12700" cap="flat" cmpd="sng">
                      <a:solidFill>
                        <a:srgbClr val="030303"/>
                      </a:solidFill>
                      <a:prstDash val="solid"/>
                      <a:round/>
                      <a:headEnd type="none" w="sm" len="sm"/>
                      <a:tailEnd type="none" w="sm" len="sm"/>
                    </a:lnL>
                    <a:lnR w="381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bl>
          </a:graphicData>
        </a:graphic>
      </p:graphicFrame>
      <p:sp>
        <p:nvSpPr>
          <p:cNvPr id="289" name="Google Shape;289;g137aeba6b26_0_113"/>
          <p:cNvSpPr txBox="1"/>
          <p:nvPr/>
        </p:nvSpPr>
        <p:spPr>
          <a:xfrm>
            <a:off x="9164643" y="4100033"/>
            <a:ext cx="16026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BIBILOGRAPHY</a:t>
            </a:r>
            <a:endParaRPr/>
          </a:p>
        </p:txBody>
      </p:sp>
      <p:sp>
        <p:nvSpPr>
          <p:cNvPr id="290" name="Google Shape;290;g137aeba6b26_0_113"/>
          <p:cNvSpPr txBox="1"/>
          <p:nvPr/>
        </p:nvSpPr>
        <p:spPr>
          <a:xfrm>
            <a:off x="9164598" y="1231499"/>
            <a:ext cx="14277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CONCLUSION</a:t>
            </a:r>
            <a:endParaRPr/>
          </a:p>
        </p:txBody>
      </p:sp>
      <p:sp>
        <p:nvSpPr>
          <p:cNvPr id="291" name="Google Shape;291;g137aeba6b26_0_113"/>
          <p:cNvSpPr txBox="1"/>
          <p:nvPr/>
        </p:nvSpPr>
        <p:spPr>
          <a:xfrm>
            <a:off x="-32" y="1231499"/>
            <a:ext cx="16677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INTRODUCTION</a:t>
            </a:r>
            <a:endParaRPr/>
          </a:p>
        </p:txBody>
      </p:sp>
      <p:sp>
        <p:nvSpPr>
          <p:cNvPr id="292" name="Google Shape;292;g137aeba6b26_0_113"/>
          <p:cNvSpPr txBox="1"/>
          <p:nvPr/>
        </p:nvSpPr>
        <p:spPr>
          <a:xfrm>
            <a:off x="-25" y="4006199"/>
            <a:ext cx="21012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AIMS &amp; OBJECTIVES</a:t>
            </a:r>
            <a:endParaRPr/>
          </a:p>
        </p:txBody>
      </p:sp>
      <p:sp>
        <p:nvSpPr>
          <p:cNvPr id="293" name="Google Shape;293;g137aeba6b26_0_113"/>
          <p:cNvSpPr txBox="1"/>
          <p:nvPr/>
        </p:nvSpPr>
        <p:spPr>
          <a:xfrm>
            <a:off x="3186398" y="1231499"/>
            <a:ext cx="22458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MATERIAL &amp; METHOD</a:t>
            </a:r>
            <a:endParaRPr/>
          </a:p>
        </p:txBody>
      </p:sp>
      <p:sp>
        <p:nvSpPr>
          <p:cNvPr id="294" name="Google Shape;294;g137aeba6b26_0_113"/>
          <p:cNvSpPr txBox="1"/>
          <p:nvPr/>
        </p:nvSpPr>
        <p:spPr>
          <a:xfrm>
            <a:off x="6348921" y="1231499"/>
            <a:ext cx="8556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RESULT</a:t>
            </a:r>
            <a:endParaRPr/>
          </a:p>
        </p:txBody>
      </p:sp>
      <p:sp>
        <p:nvSpPr>
          <p:cNvPr id="295" name="Google Shape;295;g137aeba6b26_0_113"/>
          <p:cNvSpPr txBox="1"/>
          <p:nvPr/>
        </p:nvSpPr>
        <p:spPr>
          <a:xfrm>
            <a:off x="0" y="0"/>
            <a:ext cx="12192000" cy="1231500"/>
          </a:xfrm>
          <a:prstGeom prst="rect">
            <a:avLst/>
          </a:prstGeom>
          <a:solidFill>
            <a:srgbClr val="F9CB9C"/>
          </a:solidFill>
          <a:ln w="50800" cap="flat" cmpd="sng">
            <a:solidFill>
              <a:srgbClr val="000000"/>
            </a:solidFill>
            <a:prstDash val="solid"/>
            <a:miter lim="400000"/>
            <a:headEnd type="none" w="sm" len="sm"/>
            <a:tailEnd type="none" w="sm" len="sm"/>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IN" sz="1800" b="0" i="0" u="none" strike="noStrike" cap="none" dirty="0">
                <a:solidFill>
                  <a:srgbClr val="000000"/>
                </a:solidFill>
                <a:latin typeface="Calibri"/>
                <a:ea typeface="Calibri"/>
                <a:cs typeface="Calibri"/>
                <a:sym typeface="Calibri"/>
              </a:rPr>
              <a:t>              </a:t>
            </a:r>
            <a:r>
              <a:rPr lang="en-IN" sz="2200" b="1" i="0" u="none" strike="noStrike" cap="none" dirty="0">
                <a:solidFill>
                  <a:srgbClr val="000000"/>
                </a:solidFill>
                <a:latin typeface="Times New Roman"/>
                <a:ea typeface="Times New Roman"/>
                <a:cs typeface="Times New Roman"/>
                <a:sym typeface="Times New Roman"/>
              </a:rPr>
              <a:t>An Exploratory Study Of Determinants Of Traditional Home Birth In Bhatti Mines,</a:t>
            </a:r>
            <a:endParaRPr sz="16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Calibri"/>
              <a:buNone/>
            </a:pPr>
            <a:r>
              <a:rPr lang="en-IN" sz="2200" b="1" i="0" u="none" strike="noStrike" cap="none" dirty="0">
                <a:solidFill>
                  <a:srgbClr val="000000"/>
                </a:solidFill>
                <a:latin typeface="Times New Roman"/>
                <a:ea typeface="Times New Roman"/>
                <a:cs typeface="Times New Roman"/>
                <a:sym typeface="Times New Roman"/>
              </a:rPr>
              <a:t>                                                                     Chhatarpur Area In New Delhi </a:t>
            </a:r>
            <a:endParaRPr sz="170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500"/>
              <a:buFont typeface="Calibri"/>
              <a:buNone/>
            </a:pPr>
            <a:r>
              <a:rPr lang="en-IN" sz="1500" b="0" i="0" u="none" strike="noStrike" cap="none" dirty="0">
                <a:solidFill>
                  <a:srgbClr val="000000"/>
                </a:solidFill>
                <a:latin typeface="Calibri"/>
                <a:ea typeface="Calibri"/>
                <a:cs typeface="Calibri"/>
                <a:sym typeface="Calibri"/>
              </a:rPr>
              <a:t>         </a:t>
            </a:r>
            <a:r>
              <a:rPr lang="en-IN" sz="1500" i="0" u="none" strike="noStrike" cap="none" dirty="0">
                <a:solidFill>
                  <a:srgbClr val="000000"/>
                </a:solidFill>
              </a:rPr>
              <a:t>   </a:t>
            </a:r>
            <a:r>
              <a:rPr lang="en-IN" sz="1500" i="0" u="none" strike="noStrike" cap="none" dirty="0" err="1">
                <a:solidFill>
                  <a:srgbClr val="000000"/>
                </a:solidFill>
              </a:rPr>
              <a:t>Dr.</a:t>
            </a:r>
            <a:r>
              <a:rPr lang="en-IN" sz="1500" i="0" u="none" strike="noStrike" cap="none" dirty="0">
                <a:solidFill>
                  <a:srgbClr val="000000"/>
                </a:solidFill>
              </a:rPr>
              <a:t> </a:t>
            </a:r>
            <a:r>
              <a:rPr lang="en-IN" sz="1500" i="0" u="none" strike="noStrike" cap="none">
                <a:solidFill>
                  <a:srgbClr val="000000"/>
                </a:solidFill>
              </a:rPr>
              <a:t>Divya Gupta </a:t>
            </a:r>
            <a:endParaRPr dirty="0"/>
          </a:p>
          <a:p>
            <a:pPr marL="0" marR="0" lvl="0" indent="0" algn="ctr" rtl="0">
              <a:lnSpc>
                <a:spcPct val="100000"/>
              </a:lnSpc>
              <a:spcBef>
                <a:spcPts val="0"/>
              </a:spcBef>
              <a:spcAft>
                <a:spcPts val="0"/>
              </a:spcAft>
              <a:buClr>
                <a:srgbClr val="000000"/>
              </a:buClr>
              <a:buSzPts val="1500"/>
              <a:buFont typeface="Calibri"/>
              <a:buNone/>
            </a:pPr>
            <a:r>
              <a:rPr lang="en-IN" sz="1500" b="0" i="0" u="none" strike="noStrike" cap="none" dirty="0">
                <a:solidFill>
                  <a:srgbClr val="000000"/>
                </a:solidFill>
                <a:latin typeface="Calibri"/>
                <a:ea typeface="Calibri"/>
                <a:cs typeface="Calibri"/>
                <a:sym typeface="Calibri"/>
              </a:rPr>
              <a:t>    </a:t>
            </a:r>
            <a:r>
              <a:rPr lang="en-IN" sz="1500" i="0" u="none" strike="noStrike" cap="none" dirty="0">
                <a:solidFill>
                  <a:srgbClr val="000000"/>
                </a:solidFill>
              </a:rPr>
              <a:t>Organization -  Population Services International (PSI) (Project Samagra) </a:t>
            </a:r>
            <a:endParaRPr dirty="0"/>
          </a:p>
        </p:txBody>
      </p:sp>
      <p:pic>
        <p:nvPicPr>
          <p:cNvPr id="296" name="Google Shape;296;g137aeba6b26_0_113" descr="Picture 6"/>
          <p:cNvPicPr preferRelativeResize="0"/>
          <p:nvPr/>
        </p:nvPicPr>
        <p:blipFill rotWithShape="1">
          <a:blip r:embed="rId3">
            <a:alphaModFix/>
          </a:blip>
          <a:srcRect/>
          <a:stretch/>
        </p:blipFill>
        <p:spPr>
          <a:xfrm>
            <a:off x="6" y="219003"/>
            <a:ext cx="1269581" cy="597591"/>
          </a:xfrm>
          <a:prstGeom prst="rect">
            <a:avLst/>
          </a:prstGeom>
          <a:noFill/>
          <a:ln>
            <a:noFill/>
          </a:ln>
        </p:spPr>
      </p:pic>
      <p:sp>
        <p:nvSpPr>
          <p:cNvPr id="297" name="Google Shape;297;g137aeba6b26_0_113"/>
          <p:cNvSpPr txBox="1"/>
          <p:nvPr/>
        </p:nvSpPr>
        <p:spPr>
          <a:xfrm>
            <a:off x="6348934" y="2354219"/>
            <a:ext cx="126900" cy="4248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98" name="Google Shape;298;g137aeba6b26_0_113"/>
          <p:cNvPicPr preferRelativeResize="0"/>
          <p:nvPr/>
        </p:nvPicPr>
        <p:blipFill rotWithShape="1">
          <a:blip r:embed="rId4">
            <a:alphaModFix amt="87000"/>
          </a:blip>
          <a:srcRect/>
          <a:stretch/>
        </p:blipFill>
        <p:spPr>
          <a:xfrm>
            <a:off x="6343175" y="4088163"/>
            <a:ext cx="2804100" cy="1889100"/>
          </a:xfrm>
          <a:prstGeom prst="rect">
            <a:avLst/>
          </a:prstGeom>
          <a:noFill/>
          <a:ln>
            <a:noFill/>
          </a:ln>
        </p:spPr>
      </p:pic>
      <p:pic>
        <p:nvPicPr>
          <p:cNvPr id="299" name="Google Shape;299;g137aeba6b26_0_113"/>
          <p:cNvPicPr preferRelativeResize="0"/>
          <p:nvPr/>
        </p:nvPicPr>
        <p:blipFill rotWithShape="1">
          <a:blip r:embed="rId5">
            <a:alphaModFix amt="87000"/>
          </a:blip>
          <a:srcRect/>
          <a:stretch/>
        </p:blipFill>
        <p:spPr>
          <a:xfrm>
            <a:off x="6325775" y="1780675"/>
            <a:ext cx="2838900" cy="1849200"/>
          </a:xfrm>
          <a:prstGeom prst="rect">
            <a:avLst/>
          </a:prstGeom>
          <a:noFill/>
          <a:ln>
            <a:noFill/>
          </a:ln>
        </p:spPr>
      </p:pic>
      <p:sp>
        <p:nvSpPr>
          <p:cNvPr id="300" name="Google Shape;300;g137aeba6b26_0_113"/>
          <p:cNvSpPr txBox="1"/>
          <p:nvPr/>
        </p:nvSpPr>
        <p:spPr>
          <a:xfrm>
            <a:off x="6325775" y="3539839"/>
            <a:ext cx="85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000"/>
              <a:t>GRAPH 1</a:t>
            </a:r>
            <a:endParaRPr sz="1000"/>
          </a:p>
        </p:txBody>
      </p:sp>
      <p:sp>
        <p:nvSpPr>
          <p:cNvPr id="301" name="Google Shape;301;g137aeba6b26_0_113"/>
          <p:cNvSpPr txBox="1"/>
          <p:nvPr/>
        </p:nvSpPr>
        <p:spPr>
          <a:xfrm>
            <a:off x="6348925" y="5930525"/>
            <a:ext cx="85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000"/>
              <a:t>GRAPH2</a:t>
            </a:r>
            <a:endParaRPr sz="1000"/>
          </a:p>
        </p:txBody>
      </p:sp>
      <p:sp>
        <p:nvSpPr>
          <p:cNvPr id="302" name="Google Shape;302;g137aeba6b26_0_113"/>
          <p:cNvSpPr txBox="1"/>
          <p:nvPr/>
        </p:nvSpPr>
        <p:spPr>
          <a:xfrm>
            <a:off x="6343175" y="6186900"/>
            <a:ext cx="2804100" cy="646500"/>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sz="1000"/>
              <a:t>Graph1 depict the place of delivery weather it was in the home or institutional deliveries.</a:t>
            </a:r>
            <a:endParaRPr sz="1000"/>
          </a:p>
          <a:p>
            <a:pPr marL="0" lvl="0" indent="0" algn="l" rtl="0">
              <a:spcBef>
                <a:spcPts val="0"/>
              </a:spcBef>
              <a:spcAft>
                <a:spcPts val="0"/>
              </a:spcAft>
              <a:buNone/>
            </a:pPr>
            <a:r>
              <a:rPr lang="en-IN" sz="1000"/>
              <a:t>Graph 2 depict who conducted the deliveries </a:t>
            </a:r>
            <a:endParaRPr sz="1000"/>
          </a:p>
        </p:txBody>
      </p:sp>
      <p:sp>
        <p:nvSpPr>
          <p:cNvPr id="303" name="Google Shape;303;g137aeba6b26_0_113"/>
          <p:cNvSpPr/>
          <p:nvPr/>
        </p:nvSpPr>
        <p:spPr>
          <a:xfrm>
            <a:off x="0" y="1780675"/>
            <a:ext cx="3186300" cy="2016000"/>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g137aeba6b26_0_113"/>
          <p:cNvSpPr/>
          <p:nvPr/>
        </p:nvSpPr>
        <p:spPr>
          <a:xfrm>
            <a:off x="19950" y="4469325"/>
            <a:ext cx="3166500" cy="135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g137aeba6b26_0_113"/>
          <p:cNvSpPr/>
          <p:nvPr/>
        </p:nvSpPr>
        <p:spPr>
          <a:xfrm>
            <a:off x="9164675" y="1731825"/>
            <a:ext cx="3027300" cy="1889100"/>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6" name="Google Shape;306;g137aeba6b26_0_113"/>
          <p:cNvSpPr/>
          <p:nvPr/>
        </p:nvSpPr>
        <p:spPr>
          <a:xfrm>
            <a:off x="9164675" y="4672000"/>
            <a:ext cx="3006900" cy="2016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g137aeba6b26_0_113"/>
          <p:cNvSpPr/>
          <p:nvPr/>
        </p:nvSpPr>
        <p:spPr>
          <a:xfrm>
            <a:off x="6332250" y="1810475"/>
            <a:ext cx="2804100" cy="1810500"/>
          </a:xfrm>
          <a:prstGeom prst="rect">
            <a:avLst/>
          </a:prstGeom>
          <a:noFill/>
          <a:ln w="19050"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137aeba6b26_0_113"/>
          <p:cNvSpPr/>
          <p:nvPr/>
        </p:nvSpPr>
        <p:spPr>
          <a:xfrm>
            <a:off x="6332275" y="4111225"/>
            <a:ext cx="2804100" cy="1849200"/>
          </a:xfrm>
          <a:prstGeom prst="rect">
            <a:avLst/>
          </a:prstGeom>
          <a:noFill/>
          <a:ln w="19050"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8E929F-79C8-4897-0734-2B28B3212993}"/>
              </a:ext>
            </a:extLst>
          </p:cNvPr>
          <p:cNvGrpSpPr/>
          <p:nvPr/>
        </p:nvGrpSpPr>
        <p:grpSpPr>
          <a:xfrm>
            <a:off x="0" y="11906"/>
            <a:ext cx="12072664" cy="6834188"/>
            <a:chOff x="3617853" y="324865"/>
            <a:chExt cx="8053997" cy="6209166"/>
          </a:xfrm>
        </p:grpSpPr>
        <p:pic>
          <p:nvPicPr>
            <p:cNvPr id="8" name="Picture 7">
              <a:extLst>
                <a:ext uri="{FF2B5EF4-FFF2-40B4-BE49-F238E27FC236}">
                  <a16:creationId xmlns:a16="http://schemas.microsoft.com/office/drawing/2014/main" id="{092D3B3C-1B77-8047-F3A8-67BA5008BC11}"/>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b="25323"/>
            <a:stretch/>
          </p:blipFill>
          <p:spPr>
            <a:xfrm>
              <a:off x="8378687" y="3097436"/>
              <a:ext cx="3293163" cy="3435699"/>
            </a:xfrm>
            <a:prstGeom prst="rect">
              <a:avLst/>
            </a:prstGeom>
          </p:spPr>
        </p:pic>
        <p:pic>
          <p:nvPicPr>
            <p:cNvPr id="9" name="Picture 8">
              <a:extLst>
                <a:ext uri="{FF2B5EF4-FFF2-40B4-BE49-F238E27FC236}">
                  <a16:creationId xmlns:a16="http://schemas.microsoft.com/office/drawing/2014/main" id="{B7F610EC-D892-D3F9-3AE2-23EA1BC7381E}"/>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b="34840"/>
            <a:stretch/>
          </p:blipFill>
          <p:spPr>
            <a:xfrm>
              <a:off x="3617853" y="3097436"/>
              <a:ext cx="4760834" cy="3436595"/>
            </a:xfrm>
            <a:prstGeom prst="rect">
              <a:avLst/>
            </a:prstGeom>
          </p:spPr>
        </p:pic>
        <p:pic>
          <p:nvPicPr>
            <p:cNvPr id="10" name="Picture 9">
              <a:extLst>
                <a:ext uri="{FF2B5EF4-FFF2-40B4-BE49-F238E27FC236}">
                  <a16:creationId xmlns:a16="http://schemas.microsoft.com/office/drawing/2014/main" id="{4F8700EE-785C-1782-7674-AD8B0D7BB2DC}"/>
                </a:ext>
              </a:extLst>
            </p:cNvPr>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b="35804"/>
            <a:stretch/>
          </p:blipFill>
          <p:spPr>
            <a:xfrm>
              <a:off x="7384773" y="324865"/>
              <a:ext cx="4160168" cy="2772571"/>
            </a:xfrm>
            <a:prstGeom prst="rect">
              <a:avLst/>
            </a:prstGeom>
          </p:spPr>
        </p:pic>
        <p:pic>
          <p:nvPicPr>
            <p:cNvPr id="11" name="Picture 10">
              <a:extLst>
                <a:ext uri="{FF2B5EF4-FFF2-40B4-BE49-F238E27FC236}">
                  <a16:creationId xmlns:a16="http://schemas.microsoft.com/office/drawing/2014/main" id="{E5A79ACF-6A7B-AA97-9668-9C6A1F0F2E63}"/>
                </a:ext>
              </a:extLst>
            </p:cNvPr>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b="30145"/>
            <a:stretch/>
          </p:blipFill>
          <p:spPr>
            <a:xfrm>
              <a:off x="3617853" y="324865"/>
              <a:ext cx="3766920" cy="3508513"/>
            </a:xfrm>
            <a:prstGeom prst="rect">
              <a:avLst/>
            </a:prstGeom>
          </p:spPr>
        </p:pic>
      </p:grpSp>
      <p:sp>
        <p:nvSpPr>
          <p:cNvPr id="224"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25" name="Title 1"/>
          <p:cNvSpPr txBox="1">
            <a:spLocks noGrp="1"/>
          </p:cNvSpPr>
          <p:nvPr>
            <p:ph type="ctrTitle"/>
          </p:nvPr>
        </p:nvSpPr>
        <p:spPr>
          <a:prstGeom prst="rect">
            <a:avLst/>
          </a:prstGeom>
        </p:spPr>
        <p:txBody>
          <a:bodyPr/>
          <a:lstStyle/>
          <a:p>
            <a:r>
              <a:t>Thank You</a:t>
            </a:r>
          </a:p>
        </p:txBody>
      </p:sp>
      <p:sp>
        <p:nvSpPr>
          <p:cNvPr id="226" name="Subtitle 2"/>
          <p:cNvSpPr txBox="1">
            <a:spLocks noGrp="1"/>
          </p:cNvSpPr>
          <p:nvPr>
            <p:ph type="subTitle" sz="quarter" idx="1"/>
          </p:nvPr>
        </p:nvSpPr>
        <p:spPr>
          <a:xfrm>
            <a:off x="1524000" y="3602037"/>
            <a:ext cx="9144000" cy="1655762"/>
          </a:xfrm>
          <a:prstGeom prst="rect">
            <a:avLst/>
          </a:prstGeom>
        </p:spPr>
        <p:txBody>
          <a:bodyPr/>
          <a:lstStyle/>
          <a:p>
            <a:r>
              <a:t>Any Questions</a:t>
            </a:r>
          </a:p>
        </p:txBody>
      </p:sp>
      <p:sp>
        <p:nvSpPr>
          <p:cNvPr id="227"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pic>
        <p:nvPicPr>
          <p:cNvPr id="228" name="Picture 5" descr="Picture 5"/>
          <p:cNvPicPr>
            <a:picLocks noChangeAspect="1"/>
          </p:cNvPicPr>
          <p:nvPr/>
        </p:nvPicPr>
        <p:blipFill>
          <a:blip r:embed="rId6"/>
          <a:stretch>
            <a:fillRect/>
          </a:stretch>
        </p:blipFill>
        <p:spPr>
          <a:xfrm>
            <a:off x="0" y="23812"/>
            <a:ext cx="2695904" cy="126896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oter Placeholder 3"/>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03" name="Title 1"/>
          <p:cNvSpPr txBox="1">
            <a:spLocks noGrp="1"/>
          </p:cNvSpPr>
          <p:nvPr>
            <p:ph type="title"/>
          </p:nvPr>
        </p:nvSpPr>
        <p:spPr>
          <a:xfrm>
            <a:off x="838200" y="138452"/>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Screenshot of Approval</a:t>
            </a:r>
          </a:p>
        </p:txBody>
      </p:sp>
      <p:sp>
        <p:nvSpPr>
          <p:cNvPr id="105" name="Slide Number Placeholder 4"/>
          <p:cNvSpPr txBox="1">
            <a:spLocks noGrp="1"/>
          </p:cNvSpPr>
          <p:nvPr>
            <p:ph type="sldNum" sz="quarter" idx="2"/>
          </p:nvPr>
        </p:nvSpPr>
        <p:spPr>
          <a:xfrm>
            <a:off x="11169739" y="6404292"/>
            <a:ext cx="18406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pic>
        <p:nvPicPr>
          <p:cNvPr id="5" name="Picture 4">
            <a:extLst>
              <a:ext uri="{FF2B5EF4-FFF2-40B4-BE49-F238E27FC236}">
                <a16:creationId xmlns:a16="http://schemas.microsoft.com/office/drawing/2014/main" id="{F8674F44-DFE3-38DC-C335-5C30F0E4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1435618"/>
            <a:ext cx="9289032" cy="4930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CB50CA-B97F-5326-7511-11432A7477A7}"/>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2291"/>
          <a:stretch/>
        </p:blipFill>
        <p:spPr>
          <a:xfrm>
            <a:off x="0" y="23812"/>
            <a:ext cx="12192000" cy="6810376"/>
          </a:xfrm>
          <a:prstGeom prst="rect">
            <a:avLst/>
          </a:prstGeom>
        </p:spPr>
      </p:pic>
      <p:sp>
        <p:nvSpPr>
          <p:cNvPr id="230" name="Footer Placeholder 7"/>
          <p:cNvSpPr txBox="1"/>
          <p:nvPr/>
        </p:nvSpPr>
        <p:spPr>
          <a:xfrm>
            <a:off x="4084319" y="6400413"/>
            <a:ext cx="4023362"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rPr>
                <a:latin typeface="Times New Roman" panose="02020603050405020304" pitchFamily="18" charset="0"/>
                <a:cs typeface="Times New Roman" panose="02020603050405020304" pitchFamily="18" charset="0"/>
              </a:rPr>
              <a:t>You are not allowed to add slides to this presentation</a:t>
            </a:r>
          </a:p>
        </p:txBody>
      </p:sp>
      <p:sp>
        <p:nvSpPr>
          <p:cNvPr id="231" name="Title 1"/>
          <p:cNvSpPr txBox="1">
            <a:spLocks noGrp="1"/>
          </p:cNvSpPr>
          <p:nvPr>
            <p:ph type="title"/>
          </p:nvPr>
        </p:nvSpPr>
        <p:spPr>
          <a:xfrm>
            <a:off x="839787" y="365125"/>
            <a:ext cx="10515601"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Internship Experiences</a:t>
            </a:r>
          </a:p>
        </p:txBody>
      </p:sp>
      <p:sp>
        <p:nvSpPr>
          <p:cNvPr id="232" name="Text Placeholder 2"/>
          <p:cNvSpPr txBox="1">
            <a:spLocks noGrp="1"/>
          </p:cNvSpPr>
          <p:nvPr>
            <p:ph type="body" sz="quarter" idx="1"/>
          </p:nvPr>
        </p:nvSpPr>
        <p:spPr>
          <a:xfrm>
            <a:off x="387936" y="1528729"/>
            <a:ext cx="5157789" cy="823913"/>
          </a:xfrm>
          <a:prstGeom prst="rect">
            <a:avLst/>
          </a:prstGeom>
        </p:spPr>
        <p:txBody>
          <a:bodyPr/>
          <a:lstStyle>
            <a:lvl1pPr algn="ctr"/>
          </a:lstStyle>
          <a:p>
            <a:r>
              <a:rPr dirty="0">
                <a:latin typeface="Times New Roman" panose="02020603050405020304" pitchFamily="18" charset="0"/>
                <a:cs typeface="Times New Roman" panose="02020603050405020304" pitchFamily="18" charset="0"/>
              </a:rPr>
              <a:t>What did you learn (skill/ topic)?</a:t>
            </a:r>
          </a:p>
        </p:txBody>
      </p:sp>
      <p:graphicFrame>
        <p:nvGraphicFramePr>
          <p:cNvPr id="3" name="Diagram 2">
            <a:extLst>
              <a:ext uri="{FF2B5EF4-FFF2-40B4-BE49-F238E27FC236}">
                <a16:creationId xmlns:a16="http://schemas.microsoft.com/office/drawing/2014/main" id="{680CBF0E-6230-4FC5-4F20-CCE8147B8428}"/>
              </a:ext>
            </a:extLst>
          </p:cNvPr>
          <p:cNvGraphicFramePr/>
          <p:nvPr>
            <p:extLst>
              <p:ext uri="{D42A27DB-BD31-4B8C-83A1-F6EECF244321}">
                <p14:modId xmlns:p14="http://schemas.microsoft.com/office/powerpoint/2010/main" val="2486080263"/>
              </p:ext>
            </p:extLst>
          </p:nvPr>
        </p:nvGraphicFramePr>
        <p:xfrm>
          <a:off x="479376" y="2505074"/>
          <a:ext cx="5066349" cy="389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4" name="Text Placeholder 4"/>
          <p:cNvSpPr>
            <a:spLocks noGrp="1"/>
          </p:cNvSpPr>
          <p:nvPr>
            <p:ph type="body" idx="21"/>
          </p:nvPr>
        </p:nvSpPr>
        <p:spPr>
          <a:xfrm>
            <a:off x="6233424" y="1356642"/>
            <a:ext cx="5183188" cy="82391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gn="ctr">
              <a:buSzTx/>
              <a:buFontTx/>
              <a:buNone/>
              <a:defRPr sz="2400" b="1"/>
            </a:lvl1pPr>
          </a:lstStyle>
          <a:p>
            <a:r>
              <a:rPr dirty="0">
                <a:latin typeface="Times New Roman" panose="02020603050405020304" pitchFamily="18" charset="0"/>
                <a:cs typeface="Times New Roman" panose="02020603050405020304" pitchFamily="18" charset="0"/>
              </a:rPr>
              <a:t>Overall self comments on Internship</a:t>
            </a:r>
          </a:p>
        </p:txBody>
      </p:sp>
      <p:graphicFrame>
        <p:nvGraphicFramePr>
          <p:cNvPr id="4" name="Diagram 3">
            <a:extLst>
              <a:ext uri="{FF2B5EF4-FFF2-40B4-BE49-F238E27FC236}">
                <a16:creationId xmlns:a16="http://schemas.microsoft.com/office/drawing/2014/main" id="{8C219D2B-205C-6ECA-D4EC-CB42A2155078}"/>
              </a:ext>
            </a:extLst>
          </p:cNvPr>
          <p:cNvGraphicFramePr/>
          <p:nvPr>
            <p:extLst>
              <p:ext uri="{D42A27DB-BD31-4B8C-83A1-F6EECF244321}">
                <p14:modId xmlns:p14="http://schemas.microsoft.com/office/powerpoint/2010/main" val="2221524651"/>
              </p:ext>
            </p:extLst>
          </p:nvPr>
        </p:nvGraphicFramePr>
        <p:xfrm>
          <a:off x="6217920" y="2290446"/>
          <a:ext cx="5198692" cy="38992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6" name="Slide Number Placeholder 6"/>
          <p:cNvSpPr txBox="1">
            <a:spLocks noGrp="1"/>
          </p:cNvSpPr>
          <p:nvPr>
            <p:ph type="sldNum" sz="quarter" idx="2"/>
          </p:nvPr>
        </p:nvSpPr>
        <p:spPr>
          <a:xfrm>
            <a:off x="11107581" y="6400413"/>
            <a:ext cx="246219"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Times New Roman" panose="02020603050405020304" pitchFamily="18" charset="0"/>
                <a:cs typeface="Times New Roman" panose="02020603050405020304" pitchFamily="18" charset="0"/>
              </a:rPr>
              <a:t>20</a:t>
            </a:fld>
            <a:endParaRPr>
              <a:latin typeface="Times New Roman" panose="02020603050405020304" pitchFamily="18" charset="0"/>
              <a:cs typeface="Times New Roman" panose="02020603050405020304" pitchFamily="18" charset="0"/>
            </a:endParaRPr>
          </a:p>
        </p:txBody>
      </p:sp>
      <p:pic>
        <p:nvPicPr>
          <p:cNvPr id="237" name="Picture 8" descr="Picture 8"/>
          <p:cNvPicPr>
            <a:picLocks noChangeAspect="1"/>
          </p:cNvPicPr>
          <p:nvPr/>
        </p:nvPicPr>
        <p:blipFill>
          <a:blip r:embed="rId13"/>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uiExpand="1" build="p"/>
      <p:bldGraphic spid="3" grpId="0">
        <p:bldAsOne/>
      </p:bldGraphic>
      <p:bldP spid="234" grpId="0" uiExpand="1" build="p"/>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SI-Logo – Health Communication Capacity Collaborative – Social and  Behavior Change Communication">
            <a:extLst>
              <a:ext uri="{FF2B5EF4-FFF2-40B4-BE49-F238E27FC236}">
                <a16:creationId xmlns:a16="http://schemas.microsoft.com/office/drawing/2014/main" id="{AF40C9D6-FA4D-AAFC-BE54-5C87DA6348D3}"/>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63622" y="817425"/>
            <a:ext cx="10920132" cy="5923606"/>
          </a:xfrm>
          <a:prstGeom prst="rect">
            <a:avLst/>
          </a:prstGeom>
          <a:noFill/>
          <a:ln>
            <a:noFill/>
          </a:ln>
        </p:spPr>
      </p:pic>
      <p:sp>
        <p:nvSpPr>
          <p:cNvPr id="239" name="Footer Placeholder 3"/>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40" name="Title 1"/>
          <p:cNvSpPr txBox="1">
            <a:spLocks noGrp="1"/>
          </p:cNvSpPr>
          <p:nvPr>
            <p:ph type="title"/>
          </p:nvPr>
        </p:nvSpPr>
        <p:spPr>
          <a:xfrm>
            <a:off x="1412778" y="-171400"/>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Suggestions Given to Organization </a:t>
            </a:r>
          </a:p>
        </p:txBody>
      </p:sp>
      <p:sp>
        <p:nvSpPr>
          <p:cNvPr id="242"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pic>
        <p:nvPicPr>
          <p:cNvPr id="243" name="Picture 5" descr="Picture 5"/>
          <p:cNvPicPr>
            <a:picLocks noChangeAspect="1"/>
          </p:cNvPicPr>
          <p:nvPr/>
        </p:nvPicPr>
        <p:blipFill>
          <a:blip r:embed="rId4"/>
          <a:stretch>
            <a:fillRect/>
          </a:stretch>
        </p:blipFill>
        <p:spPr>
          <a:xfrm>
            <a:off x="1" y="23812"/>
            <a:ext cx="2349063" cy="1268960"/>
          </a:xfrm>
          <a:prstGeom prst="rect">
            <a:avLst/>
          </a:prstGeom>
          <a:ln w="12700">
            <a:miter lim="400000"/>
          </a:ln>
        </p:spPr>
      </p:pic>
      <p:sp>
        <p:nvSpPr>
          <p:cNvPr id="11" name="Content Placeholder 2">
            <a:extLst>
              <a:ext uri="{FF2B5EF4-FFF2-40B4-BE49-F238E27FC236}">
                <a16:creationId xmlns:a16="http://schemas.microsoft.com/office/drawing/2014/main" id="{61AF9E7E-0A83-B6D3-E243-8689BF9E7E90}"/>
              </a:ext>
            </a:extLst>
          </p:cNvPr>
          <p:cNvSpPr txBox="1">
            <a:spLocks/>
          </p:cNvSpPr>
          <p:nvPr/>
        </p:nvSpPr>
        <p:spPr>
          <a:xfrm>
            <a:off x="787252" y="1628800"/>
            <a:ext cx="9872871" cy="3955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en-IN" dirty="0">
                <a:solidFill>
                  <a:schemeClr val="tx1"/>
                </a:solidFill>
              </a:rPr>
              <a:t>Maternal Health Care Facilities like Ultrasound</a:t>
            </a:r>
          </a:p>
          <a:p>
            <a:pPr hangingPunct="1"/>
            <a:r>
              <a:rPr lang="en-IN" dirty="0">
                <a:solidFill>
                  <a:schemeClr val="tx1"/>
                </a:solidFill>
              </a:rPr>
              <a:t>Educate women about importance of ANC Visits </a:t>
            </a:r>
          </a:p>
          <a:p>
            <a:pPr hangingPunct="1"/>
            <a:r>
              <a:rPr lang="en-IN" dirty="0">
                <a:solidFill>
                  <a:schemeClr val="tx1"/>
                </a:solidFill>
              </a:rPr>
              <a:t>Introduction of Family Support Unit in hospitals </a:t>
            </a:r>
          </a:p>
          <a:p>
            <a:pPr hangingPunct="1"/>
            <a:r>
              <a:rPr lang="en-IN" dirty="0">
                <a:solidFill>
                  <a:schemeClr val="tx1"/>
                </a:solidFill>
              </a:rPr>
              <a:t>Emergency Vehicle Assistance </a:t>
            </a:r>
          </a:p>
          <a:p>
            <a:pPr hangingPunct="1"/>
            <a:r>
              <a:rPr lang="en-IN" dirty="0">
                <a:solidFill>
                  <a:schemeClr val="tx1"/>
                </a:solidFill>
              </a:rPr>
              <a:t>Educate Women about Importance of Nutrition </a:t>
            </a:r>
          </a:p>
          <a:p>
            <a:pPr hangingPunct="1"/>
            <a:r>
              <a:rPr lang="en-IN" dirty="0">
                <a:solidFill>
                  <a:schemeClr val="tx1"/>
                </a:solidFill>
              </a:rPr>
              <a:t>Avail Immunization at time of Animal attacks at Dispensary or Private Vehicles</a:t>
            </a:r>
          </a:p>
          <a:p>
            <a:pPr hangingPunct="1"/>
            <a:r>
              <a:rPr lang="en-IN" dirty="0">
                <a:solidFill>
                  <a:schemeClr val="tx1"/>
                </a:solidFill>
              </a:rPr>
              <a:t>Enhance community engagement to work for their surroundings</a:t>
            </a:r>
          </a:p>
          <a:p>
            <a:pPr hangingPunct="1"/>
            <a:r>
              <a:rPr lang="en-IN" dirty="0">
                <a:solidFill>
                  <a:schemeClr val="tx1"/>
                </a:solidFill>
              </a:rPr>
              <a:t>Waste Disposal </a:t>
            </a:r>
          </a:p>
          <a:p>
            <a:pPr marL="45720" indent="0" hangingPunct="1">
              <a:buFont typeface="Arial"/>
              <a:buNone/>
            </a:pPr>
            <a:endParaRPr lang="en-IN"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46" name="Title 1"/>
          <p:cNvSpPr txBox="1">
            <a:spLocks noGrp="1"/>
          </p:cNvSpPr>
          <p:nvPr>
            <p:ph type="title"/>
          </p:nvPr>
        </p:nvSpPr>
        <p:spPr>
          <a:xfrm>
            <a:off x="706209" y="-323408"/>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Pictorial Journey </a:t>
            </a:r>
          </a:p>
        </p:txBody>
      </p:sp>
      <p:sp>
        <p:nvSpPr>
          <p:cNvPr id="248"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pic>
        <p:nvPicPr>
          <p:cNvPr id="249" name="Picture 5" descr="Picture 5"/>
          <p:cNvPicPr>
            <a:picLocks noChangeAspect="1"/>
          </p:cNvPicPr>
          <p:nvPr/>
        </p:nvPicPr>
        <p:blipFill>
          <a:blip r:embed="rId2"/>
          <a:stretch>
            <a:fillRect/>
          </a:stretch>
        </p:blipFill>
        <p:spPr>
          <a:xfrm>
            <a:off x="310005" y="1002155"/>
            <a:ext cx="4129812" cy="3378203"/>
          </a:xfrm>
          <a:prstGeom prst="rect">
            <a:avLst/>
          </a:prstGeom>
          <a:ln w="38100" cap="sq">
            <a:noFill/>
            <a:miter/>
          </a:ln>
          <a:effectLst>
            <a:outerShdw blurRad="50800" dist="38100" dir="2700000" rotWithShape="0">
              <a:srgbClr val="000000">
                <a:alpha val="43000"/>
              </a:srgbClr>
            </a:outerShdw>
          </a:effectLst>
        </p:spPr>
      </p:pic>
      <p:pic>
        <p:nvPicPr>
          <p:cNvPr id="3" name="Picture 2">
            <a:extLst>
              <a:ext uri="{FF2B5EF4-FFF2-40B4-BE49-F238E27FC236}">
                <a16:creationId xmlns:a16="http://schemas.microsoft.com/office/drawing/2014/main" id="{CCCE13B0-72F3-4705-DEB7-ADF3454C5A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901"/>
          <a:stretch/>
        </p:blipFill>
        <p:spPr>
          <a:xfrm>
            <a:off x="4603212" y="1700808"/>
            <a:ext cx="4023362" cy="4392488"/>
          </a:xfrm>
          <a:prstGeom prst="rect">
            <a:avLst/>
          </a:prstGeom>
        </p:spPr>
      </p:pic>
      <p:pic>
        <p:nvPicPr>
          <p:cNvPr id="14" name="Picture 13">
            <a:extLst>
              <a:ext uri="{FF2B5EF4-FFF2-40B4-BE49-F238E27FC236}">
                <a16:creationId xmlns:a16="http://schemas.microsoft.com/office/drawing/2014/main" id="{6277AB65-1D62-ACDE-35EA-E9B9B4651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111" y="496951"/>
            <a:ext cx="3038883" cy="2932049"/>
          </a:xfrm>
          <a:prstGeom prst="rect">
            <a:avLst/>
          </a:prstGeom>
        </p:spPr>
      </p:pic>
      <p:pic>
        <p:nvPicPr>
          <p:cNvPr id="15" name="Picture 14">
            <a:extLst>
              <a:ext uri="{FF2B5EF4-FFF2-40B4-BE49-F238E27FC236}">
                <a16:creationId xmlns:a16="http://schemas.microsoft.com/office/drawing/2014/main" id="{C2B155FA-5561-0B7C-794F-1E71C08448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4840"/>
          <a:stretch/>
        </p:blipFill>
        <p:spPr>
          <a:xfrm>
            <a:off x="310005" y="4632396"/>
            <a:ext cx="4129812" cy="1895157"/>
          </a:xfrm>
          <a:prstGeom prst="rect">
            <a:avLst/>
          </a:prstGeom>
        </p:spPr>
      </p:pic>
      <p:pic>
        <p:nvPicPr>
          <p:cNvPr id="16" name="Picture 15">
            <a:extLst>
              <a:ext uri="{FF2B5EF4-FFF2-40B4-BE49-F238E27FC236}">
                <a16:creationId xmlns:a16="http://schemas.microsoft.com/office/drawing/2014/main" id="{68717F9D-0927-A6BD-8CFD-1CF9B84D5E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2150"/>
          <a:stretch/>
        </p:blipFill>
        <p:spPr>
          <a:xfrm>
            <a:off x="8900170" y="3591493"/>
            <a:ext cx="3038883" cy="2977998"/>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54"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pic>
        <p:nvPicPr>
          <p:cNvPr id="10" name="Picture 9">
            <a:extLst>
              <a:ext uri="{FF2B5EF4-FFF2-40B4-BE49-F238E27FC236}">
                <a16:creationId xmlns:a16="http://schemas.microsoft.com/office/drawing/2014/main" id="{8B37A5C1-5E21-7638-2F0C-425DB88A8F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131" y="3016265"/>
            <a:ext cx="4064036" cy="3496479"/>
          </a:xfrm>
          <a:prstGeom prst="rect">
            <a:avLst/>
          </a:prstGeom>
        </p:spPr>
      </p:pic>
      <p:pic>
        <p:nvPicPr>
          <p:cNvPr id="5" name="Picture 4">
            <a:extLst>
              <a:ext uri="{FF2B5EF4-FFF2-40B4-BE49-F238E27FC236}">
                <a16:creationId xmlns:a16="http://schemas.microsoft.com/office/drawing/2014/main" id="{559412BF-2CD8-D96A-7CA7-D8881EE22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85" y="345256"/>
            <a:ext cx="3888727" cy="2422601"/>
          </a:xfrm>
          <a:prstGeom prst="rect">
            <a:avLst/>
          </a:prstGeom>
        </p:spPr>
      </p:pic>
      <p:pic>
        <p:nvPicPr>
          <p:cNvPr id="3" name="Picture 2">
            <a:extLst>
              <a:ext uri="{FF2B5EF4-FFF2-40B4-BE49-F238E27FC236}">
                <a16:creationId xmlns:a16="http://schemas.microsoft.com/office/drawing/2014/main" id="{087B3408-D011-9916-8A31-53E572F8C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820" y="2913165"/>
            <a:ext cx="6737049" cy="3693620"/>
          </a:xfrm>
          <a:prstGeom prst="rect">
            <a:avLst/>
          </a:prstGeom>
        </p:spPr>
      </p:pic>
      <p:pic>
        <p:nvPicPr>
          <p:cNvPr id="9" name="Picture 8">
            <a:extLst>
              <a:ext uri="{FF2B5EF4-FFF2-40B4-BE49-F238E27FC236}">
                <a16:creationId xmlns:a16="http://schemas.microsoft.com/office/drawing/2014/main" id="{A554D8C2-164F-5710-9246-268703D60A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9500"/>
          <a:stretch/>
        </p:blipFill>
        <p:spPr>
          <a:xfrm>
            <a:off x="5007820" y="192783"/>
            <a:ext cx="6561740" cy="242260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2DBB8D-2AE7-510B-F401-5D3E488209B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7" name="Title 1"/>
          <p:cNvSpPr txBox="1">
            <a:spLocks noGrp="1"/>
          </p:cNvSpPr>
          <p:nvPr>
            <p:ph type="title"/>
          </p:nvPr>
        </p:nvSpPr>
        <p:spPr>
          <a:xfrm>
            <a:off x="838200" y="332656"/>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Introduction </a:t>
            </a:r>
          </a:p>
        </p:txBody>
      </p:sp>
      <p:graphicFrame>
        <p:nvGraphicFramePr>
          <p:cNvPr id="2" name="Diagram 1">
            <a:extLst>
              <a:ext uri="{FF2B5EF4-FFF2-40B4-BE49-F238E27FC236}">
                <a16:creationId xmlns:a16="http://schemas.microsoft.com/office/drawing/2014/main" id="{FAAFABE0-29D6-4426-1C52-171F28F2A8B8}"/>
              </a:ext>
            </a:extLst>
          </p:cNvPr>
          <p:cNvGraphicFramePr/>
          <p:nvPr>
            <p:extLst>
              <p:ext uri="{D42A27DB-BD31-4B8C-83A1-F6EECF244321}">
                <p14:modId xmlns:p14="http://schemas.microsoft.com/office/powerpoint/2010/main" val="2642183951"/>
              </p:ext>
            </p:extLst>
          </p:nvPr>
        </p:nvGraphicFramePr>
        <p:xfrm>
          <a:off x="1065857" y="2134774"/>
          <a:ext cx="10515601" cy="342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pic>
        <p:nvPicPr>
          <p:cNvPr id="110"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EBA6D7-E9D0-0CA5-2D1E-551CA31D34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13" name="Title 1"/>
          <p:cNvSpPr txBox="1">
            <a:spLocks noGrp="1"/>
          </p:cNvSpPr>
          <p:nvPr>
            <p:ph type="title"/>
          </p:nvPr>
        </p:nvSpPr>
        <p:spPr>
          <a:xfrm>
            <a:off x="838200" y="365125"/>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Introduction </a:t>
            </a:r>
          </a:p>
        </p:txBody>
      </p:sp>
      <p:graphicFrame>
        <p:nvGraphicFramePr>
          <p:cNvPr id="2" name="Diagram 1">
            <a:extLst>
              <a:ext uri="{FF2B5EF4-FFF2-40B4-BE49-F238E27FC236}">
                <a16:creationId xmlns:a16="http://schemas.microsoft.com/office/drawing/2014/main" id="{5D9C5673-13F6-F1CC-C2E6-967E54CAC66D}"/>
              </a:ext>
            </a:extLst>
          </p:cNvPr>
          <p:cNvGraphicFramePr/>
          <p:nvPr>
            <p:extLst>
              <p:ext uri="{D42A27DB-BD31-4B8C-83A1-F6EECF244321}">
                <p14:modId xmlns:p14="http://schemas.microsoft.com/office/powerpoint/2010/main" val="30719812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5"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pic>
        <p:nvPicPr>
          <p:cNvPr id="116"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514EF-2E05-A457-4D46-B706BF6ED86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8"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19" name="Title 1"/>
          <p:cNvSpPr txBox="1">
            <a:spLocks noGrp="1"/>
          </p:cNvSpPr>
          <p:nvPr>
            <p:ph type="title"/>
          </p:nvPr>
        </p:nvSpPr>
        <p:spPr>
          <a:xfrm>
            <a:off x="838200" y="531096"/>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Objectives of Study</a:t>
            </a:r>
          </a:p>
        </p:txBody>
      </p:sp>
      <p:graphicFrame>
        <p:nvGraphicFramePr>
          <p:cNvPr id="2" name="Diagram 1">
            <a:extLst>
              <a:ext uri="{FF2B5EF4-FFF2-40B4-BE49-F238E27FC236}">
                <a16:creationId xmlns:a16="http://schemas.microsoft.com/office/drawing/2014/main" id="{84955916-5935-1393-3EFF-7EDA1E5D2AFC}"/>
              </a:ext>
            </a:extLst>
          </p:cNvPr>
          <p:cNvGraphicFramePr/>
          <p:nvPr>
            <p:extLst>
              <p:ext uri="{D42A27DB-BD31-4B8C-83A1-F6EECF244321}">
                <p14:modId xmlns:p14="http://schemas.microsoft.com/office/powerpoint/2010/main" val="1157845729"/>
              </p:ext>
            </p:extLst>
          </p:nvPr>
        </p:nvGraphicFramePr>
        <p:xfrm>
          <a:off x="695400" y="1627184"/>
          <a:ext cx="11017224" cy="469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122" name="Picture 5" descr="Picture 5"/>
          <p:cNvPicPr>
            <a:picLocks noChangeAspect="1"/>
          </p:cNvPicPr>
          <p:nvPr/>
        </p:nvPicPr>
        <p:blipFill>
          <a:blip r:embed="rId8"/>
          <a:stretch>
            <a:fillRect/>
          </a:stretch>
        </p:blipFill>
        <p:spPr>
          <a:xfrm>
            <a:off x="0" y="-25884"/>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98EEC9-8F1E-4E82-733C-12A0EE911204}"/>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35804"/>
          <a:stretch/>
        </p:blipFill>
        <p:spPr>
          <a:xfrm>
            <a:off x="0" y="23812"/>
            <a:ext cx="12192000" cy="6810376"/>
          </a:xfrm>
          <a:prstGeom prst="rect">
            <a:avLst/>
          </a:prstGeom>
        </p:spPr>
      </p:pic>
      <p:sp>
        <p:nvSpPr>
          <p:cNvPr id="124"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25" name="Title 1"/>
          <p:cNvSpPr txBox="1">
            <a:spLocks noGrp="1"/>
          </p:cNvSpPr>
          <p:nvPr>
            <p:ph type="title"/>
          </p:nvPr>
        </p:nvSpPr>
        <p:spPr>
          <a:xfrm>
            <a:off x="960048" y="-4490"/>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Methodology </a:t>
            </a:r>
          </a:p>
        </p:txBody>
      </p:sp>
      <p:graphicFrame>
        <p:nvGraphicFramePr>
          <p:cNvPr id="3" name="Diagram 2">
            <a:extLst>
              <a:ext uri="{FF2B5EF4-FFF2-40B4-BE49-F238E27FC236}">
                <a16:creationId xmlns:a16="http://schemas.microsoft.com/office/drawing/2014/main" id="{12A355E3-9937-71F7-84E4-3B78F1EA6141}"/>
              </a:ext>
            </a:extLst>
          </p:cNvPr>
          <p:cNvGraphicFramePr/>
          <p:nvPr>
            <p:extLst>
              <p:ext uri="{D42A27DB-BD31-4B8C-83A1-F6EECF244321}">
                <p14:modId xmlns:p14="http://schemas.microsoft.com/office/powerpoint/2010/main" val="3636920602"/>
              </p:ext>
            </p:extLst>
          </p:nvPr>
        </p:nvGraphicFramePr>
        <p:xfrm>
          <a:off x="703417" y="1353409"/>
          <a:ext cx="11028862" cy="5188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7"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128"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portance and benefits of SPSS for statistical analsis">
            <a:extLst>
              <a:ext uri="{FF2B5EF4-FFF2-40B4-BE49-F238E27FC236}">
                <a16:creationId xmlns:a16="http://schemas.microsoft.com/office/drawing/2014/main" id="{E4FE16CE-F7BB-1ED7-105D-871FA928E5AD}"/>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96694" y="-18661"/>
            <a:ext cx="6820594" cy="6876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ogle Forms guide: How to use Google Forms | Zapier">
            <a:extLst>
              <a:ext uri="{FF2B5EF4-FFF2-40B4-BE49-F238E27FC236}">
                <a16:creationId xmlns:a16="http://schemas.microsoft.com/office/drawing/2014/main" id="{8F9DE6BB-4F19-0D5D-228C-1F29BA2E3E9D}"/>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288" y="-18662"/>
            <a:ext cx="5817870" cy="6852849"/>
          </a:xfrm>
          <a:prstGeom prst="rect">
            <a:avLst/>
          </a:prstGeom>
          <a:noFill/>
          <a:extLst>
            <a:ext uri="{909E8E84-426E-40DD-AFC4-6F175D3DCCD1}">
              <a14:hiddenFill xmlns:a14="http://schemas.microsoft.com/office/drawing/2010/main">
                <a:solidFill>
                  <a:srgbClr val="FFFFFF"/>
                </a:solidFill>
              </a14:hiddenFill>
            </a:ext>
          </a:extLst>
        </p:spPr>
      </p:pic>
      <p:sp>
        <p:nvSpPr>
          <p:cNvPr id="130"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rPr dirty="0"/>
              <a:t>You are not allowed to add slides to this presentation</a:t>
            </a:r>
          </a:p>
        </p:txBody>
      </p:sp>
      <p:sp>
        <p:nvSpPr>
          <p:cNvPr id="131" name="Title 1"/>
          <p:cNvSpPr txBox="1">
            <a:spLocks noGrp="1"/>
          </p:cNvSpPr>
          <p:nvPr>
            <p:ph type="title"/>
          </p:nvPr>
        </p:nvSpPr>
        <p:spPr>
          <a:xfrm>
            <a:off x="720680" y="23812"/>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Methodology </a:t>
            </a:r>
          </a:p>
        </p:txBody>
      </p:sp>
      <p:sp>
        <p:nvSpPr>
          <p:cNvPr id="133"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pic>
        <p:nvPicPr>
          <p:cNvPr id="134" name="Picture 5" descr="Picture 5"/>
          <p:cNvPicPr>
            <a:picLocks noChangeAspect="1"/>
          </p:cNvPicPr>
          <p:nvPr/>
        </p:nvPicPr>
        <p:blipFill>
          <a:blip r:embed="rId6"/>
          <a:stretch>
            <a:fillRect/>
          </a:stretch>
        </p:blipFill>
        <p:spPr>
          <a:xfrm>
            <a:off x="0" y="23812"/>
            <a:ext cx="2695904" cy="1268960"/>
          </a:xfrm>
          <a:prstGeom prst="rect">
            <a:avLst/>
          </a:prstGeom>
          <a:ln w="12700">
            <a:miter lim="400000"/>
          </a:ln>
        </p:spPr>
      </p:pic>
      <p:graphicFrame>
        <p:nvGraphicFramePr>
          <p:cNvPr id="4" name="Diagram 3">
            <a:extLst>
              <a:ext uri="{FF2B5EF4-FFF2-40B4-BE49-F238E27FC236}">
                <a16:creationId xmlns:a16="http://schemas.microsoft.com/office/drawing/2014/main" id="{B9AFF289-EC0E-695A-EA02-DEE9B51B1484}"/>
              </a:ext>
            </a:extLst>
          </p:cNvPr>
          <p:cNvGraphicFramePr/>
          <p:nvPr>
            <p:extLst>
              <p:ext uri="{D42A27DB-BD31-4B8C-83A1-F6EECF244321}">
                <p14:modId xmlns:p14="http://schemas.microsoft.com/office/powerpoint/2010/main" val="4034301184"/>
              </p:ext>
            </p:extLst>
          </p:nvPr>
        </p:nvGraphicFramePr>
        <p:xfrm>
          <a:off x="659480" y="1407726"/>
          <a:ext cx="10694319" cy="4483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7E5B74-CAB4-C292-0617-6C06037D8262}"/>
              </a:ext>
            </a:extLst>
          </p:cNvPr>
          <p:cNvGraphicFramePr>
            <a:graphicFrameLocks noGrp="1"/>
          </p:cNvGraphicFramePr>
          <p:nvPr>
            <p:extLst>
              <p:ext uri="{D42A27DB-BD31-4B8C-83A1-F6EECF244321}">
                <p14:modId xmlns:p14="http://schemas.microsoft.com/office/powerpoint/2010/main" val="1671597446"/>
              </p:ext>
            </p:extLst>
          </p:nvPr>
        </p:nvGraphicFramePr>
        <p:xfrm>
          <a:off x="482326" y="1715209"/>
          <a:ext cx="4032448" cy="5011758"/>
        </p:xfrm>
        <a:graphic>
          <a:graphicData uri="http://schemas.openxmlformats.org/drawingml/2006/table">
            <a:tbl>
              <a:tblPr>
                <a:tableStyleId>{073A0DAA-6AF3-43AB-8588-CEC1D06C72B9}</a:tableStyleId>
              </a:tblPr>
              <a:tblGrid>
                <a:gridCol w="2273614">
                  <a:extLst>
                    <a:ext uri="{9D8B030D-6E8A-4147-A177-3AD203B41FA5}">
                      <a16:colId xmlns:a16="http://schemas.microsoft.com/office/drawing/2014/main" val="1804716609"/>
                    </a:ext>
                  </a:extLst>
                </a:gridCol>
                <a:gridCol w="1758834">
                  <a:extLst>
                    <a:ext uri="{9D8B030D-6E8A-4147-A177-3AD203B41FA5}">
                      <a16:colId xmlns:a16="http://schemas.microsoft.com/office/drawing/2014/main" val="3208876796"/>
                    </a:ext>
                  </a:extLst>
                </a:gridCol>
              </a:tblGrid>
              <a:tr h="556862">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Variables</a:t>
                      </a:r>
                    </a:p>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Study population </a:t>
                      </a:r>
                    </a:p>
                    <a:p>
                      <a:pPr algn="ctr" fontAlgn="b"/>
                      <a:r>
                        <a:rPr lang="en-IN" sz="1600" u="none" strike="noStrike" dirty="0">
                          <a:effectLst/>
                          <a:latin typeface="Times New Roman" panose="02020603050405020304" pitchFamily="18" charset="0"/>
                          <a:cs typeface="Times New Roman" panose="02020603050405020304" pitchFamily="18" charset="0"/>
                        </a:rPr>
                        <a:t>N=226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3022909762"/>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Age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992269343"/>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&lt;20 yrs.</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94889243"/>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20-30 yrs</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187</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270313690"/>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&gt;30 yrs</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37</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52074447"/>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Education</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834262525"/>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Illiterate</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80</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63620467"/>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Upto High school</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121</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745843429"/>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High school and Above</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25</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877595360"/>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Parity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4112337275"/>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1</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64</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93953458"/>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78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51313767"/>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3</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48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521526415"/>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&gt;3</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36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225575625"/>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Deprivation Index</a:t>
                      </a:r>
                    </a:p>
                  </a:txBody>
                  <a:tcPr marL="7620" marR="7620" marT="7620" marB="0" anchor="b">
                    <a:solidFill>
                      <a:schemeClr val="accent1">
                        <a:lumMod val="20000"/>
                        <a:lumOff val="80000"/>
                      </a:schemeClr>
                    </a:solidFill>
                  </a:tcPr>
                </a:tc>
                <a:tc>
                  <a:txBody>
                    <a:bodyPr/>
                    <a:lstStyle/>
                    <a:p>
                      <a:pPr algn="ctr" fontAlgn="b"/>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989492918"/>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Yes</a:t>
                      </a:r>
                    </a:p>
                  </a:txBody>
                  <a:tcPr marL="7620" marR="7620" marT="7620" marB="0" anchor="b"/>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168</a:t>
                      </a:r>
                    </a:p>
                  </a:txBody>
                  <a:tcPr marL="7620" marR="7620" marT="7620" marB="0" anchor="b"/>
                </a:tc>
                <a:extLst>
                  <a:ext uri="{0D108BD9-81ED-4DB2-BD59-A6C34878D82A}">
                    <a16:rowId xmlns:a16="http://schemas.microsoft.com/office/drawing/2014/main" val="4136392801"/>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No</a:t>
                      </a:r>
                    </a:p>
                  </a:txBody>
                  <a:tcPr marL="7620" marR="7620" marT="7620" marB="0" anchor="b"/>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58</a:t>
                      </a:r>
                    </a:p>
                  </a:txBody>
                  <a:tcPr marL="7620" marR="7620" marT="7620" marB="0" anchor="b"/>
                </a:tc>
                <a:extLst>
                  <a:ext uri="{0D108BD9-81ED-4DB2-BD59-A6C34878D82A}">
                    <a16:rowId xmlns:a16="http://schemas.microsoft.com/office/drawing/2014/main" val="3532009367"/>
                  </a:ext>
                </a:extLst>
              </a:tr>
            </a:tbl>
          </a:graphicData>
        </a:graphic>
      </p:graphicFrame>
      <p:sp>
        <p:nvSpPr>
          <p:cNvPr id="4" name="Title 1">
            <a:extLst>
              <a:ext uri="{FF2B5EF4-FFF2-40B4-BE49-F238E27FC236}">
                <a16:creationId xmlns:a16="http://schemas.microsoft.com/office/drawing/2014/main" id="{A4E40960-5768-1D95-694C-4B2E6385A75A}"/>
              </a:ext>
            </a:extLst>
          </p:cNvPr>
          <p:cNvSpPr txBox="1">
            <a:spLocks/>
          </p:cNvSpPr>
          <p:nvPr/>
        </p:nvSpPr>
        <p:spPr>
          <a:xfrm>
            <a:off x="224398" y="935826"/>
            <a:ext cx="4548304" cy="864096"/>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dirty="0"/>
              <a:t>Socio-demographic characteristics </a:t>
            </a:r>
          </a:p>
          <a:p>
            <a:pPr algn="l" hangingPunct="1"/>
            <a:r>
              <a:rPr lang="en-IN" sz="2400" dirty="0"/>
              <a:t>N=226</a:t>
            </a:r>
          </a:p>
        </p:txBody>
      </p:sp>
      <p:graphicFrame>
        <p:nvGraphicFramePr>
          <p:cNvPr id="5" name="Chart 6">
            <a:extLst>
              <a:ext uri="{FF2B5EF4-FFF2-40B4-BE49-F238E27FC236}">
                <a16:creationId xmlns:a16="http://schemas.microsoft.com/office/drawing/2014/main" id="{50B13365-575E-FEBA-9659-AC07AA4BE8D6}"/>
              </a:ext>
            </a:extLst>
          </p:cNvPr>
          <p:cNvGraphicFramePr/>
          <p:nvPr>
            <p:extLst>
              <p:ext uri="{D42A27DB-BD31-4B8C-83A1-F6EECF244321}">
                <p14:modId xmlns:p14="http://schemas.microsoft.com/office/powerpoint/2010/main" val="3672687182"/>
              </p:ext>
            </p:extLst>
          </p:nvPr>
        </p:nvGraphicFramePr>
        <p:xfrm>
          <a:off x="5480982" y="755275"/>
          <a:ext cx="6486620" cy="26050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0">
            <a:extLst>
              <a:ext uri="{FF2B5EF4-FFF2-40B4-BE49-F238E27FC236}">
                <a16:creationId xmlns:a16="http://schemas.microsoft.com/office/drawing/2014/main" id="{C441A48B-E1C1-2970-3A84-79C13CEC27C8}"/>
              </a:ext>
            </a:extLst>
          </p:cNvPr>
          <p:cNvSpPr txBox="1"/>
          <p:nvPr/>
        </p:nvSpPr>
        <p:spPr>
          <a:xfrm>
            <a:off x="4583832" y="1376490"/>
            <a:ext cx="478867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n-IN" dirty="0"/>
              <a:t>Figure</a:t>
            </a:r>
            <a:r>
              <a:rPr dirty="0"/>
              <a:t> 1</a:t>
            </a:r>
          </a:p>
        </p:txBody>
      </p:sp>
      <p:sp>
        <p:nvSpPr>
          <p:cNvPr id="7" name="Title 1">
            <a:extLst>
              <a:ext uri="{FF2B5EF4-FFF2-40B4-BE49-F238E27FC236}">
                <a16:creationId xmlns:a16="http://schemas.microsoft.com/office/drawing/2014/main" id="{AEB9B128-A84B-A354-CA8C-FBCCD1156B43}"/>
              </a:ext>
            </a:extLst>
          </p:cNvPr>
          <p:cNvSpPr txBox="1">
            <a:spLocks/>
          </p:cNvSpPr>
          <p:nvPr/>
        </p:nvSpPr>
        <p:spPr>
          <a:xfrm>
            <a:off x="-240704" y="0"/>
            <a:ext cx="10515600" cy="60871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IN" b="1" dirty="0">
                <a:latin typeface="Times New Roman" panose="02020603050405020304" pitchFamily="18" charset="0"/>
                <a:cs typeface="Times New Roman" panose="02020603050405020304" pitchFamily="18" charset="0"/>
              </a:rPr>
              <a:t>Results </a:t>
            </a:r>
          </a:p>
        </p:txBody>
      </p:sp>
      <p:pic>
        <p:nvPicPr>
          <p:cNvPr id="8" name="Picture 5" descr="Picture 5">
            <a:extLst>
              <a:ext uri="{FF2B5EF4-FFF2-40B4-BE49-F238E27FC236}">
                <a16:creationId xmlns:a16="http://schemas.microsoft.com/office/drawing/2014/main" id="{3DBD3900-8519-3036-DF43-3B0301CAE399}"/>
              </a:ext>
            </a:extLst>
          </p:cNvPr>
          <p:cNvPicPr>
            <a:picLocks noChangeAspect="1"/>
          </p:cNvPicPr>
          <p:nvPr/>
        </p:nvPicPr>
        <p:blipFill>
          <a:blip r:embed="rId3"/>
          <a:stretch>
            <a:fillRect/>
          </a:stretch>
        </p:blipFill>
        <p:spPr>
          <a:xfrm>
            <a:off x="1" y="-45762"/>
            <a:ext cx="1469741" cy="691806"/>
          </a:xfrm>
          <a:prstGeom prst="rect">
            <a:avLst/>
          </a:prstGeom>
          <a:ln w="12700">
            <a:miter lim="400000"/>
          </a:ln>
        </p:spPr>
      </p:pic>
      <p:graphicFrame>
        <p:nvGraphicFramePr>
          <p:cNvPr id="10" name="Chart 7">
            <a:extLst>
              <a:ext uri="{FF2B5EF4-FFF2-40B4-BE49-F238E27FC236}">
                <a16:creationId xmlns:a16="http://schemas.microsoft.com/office/drawing/2014/main" id="{567E549D-AB2D-C6A6-955F-3819F8211E58}"/>
              </a:ext>
            </a:extLst>
          </p:cNvPr>
          <p:cNvGraphicFramePr/>
          <p:nvPr>
            <p:extLst>
              <p:ext uri="{D42A27DB-BD31-4B8C-83A1-F6EECF244321}">
                <p14:modId xmlns:p14="http://schemas.microsoft.com/office/powerpoint/2010/main" val="2451395913"/>
              </p:ext>
            </p:extLst>
          </p:nvPr>
        </p:nvGraphicFramePr>
        <p:xfrm>
          <a:off x="6528048" y="3615762"/>
          <a:ext cx="4392488" cy="311120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1">
            <a:extLst>
              <a:ext uri="{FF2B5EF4-FFF2-40B4-BE49-F238E27FC236}">
                <a16:creationId xmlns:a16="http://schemas.microsoft.com/office/drawing/2014/main" id="{346AF2B1-BC51-E775-6D55-58A1328A4E13}"/>
              </a:ext>
            </a:extLst>
          </p:cNvPr>
          <p:cNvSpPr txBox="1"/>
          <p:nvPr/>
        </p:nvSpPr>
        <p:spPr>
          <a:xfrm>
            <a:off x="3431704" y="4221088"/>
            <a:ext cx="47886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rPr lang="en-IN" dirty="0"/>
              <a:t>Figure 2</a:t>
            </a:r>
            <a:endParaRPr dirty="0"/>
          </a:p>
        </p:txBody>
      </p:sp>
    </p:spTree>
    <p:extLst>
      <p:ext uri="{BB962C8B-B14F-4D97-AF65-F5344CB8AC3E}">
        <p14:creationId xmlns:p14="http://schemas.microsoft.com/office/powerpoint/2010/main" val="30831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animBg="1"/>
      <p:bldGraphic spid="10" grpId="0">
        <p:bldAsOne/>
      </p:bldGraphic>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3" name="Slide Number Placeholder 3"/>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9</a:t>
            </a:fld>
            <a:endParaRPr/>
          </a:p>
        </p:txBody>
      </p:sp>
      <p:pic>
        <p:nvPicPr>
          <p:cNvPr id="144" name="Picture 5" descr="Picture 5"/>
          <p:cNvPicPr>
            <a:picLocks noChangeAspect="1"/>
          </p:cNvPicPr>
          <p:nvPr/>
        </p:nvPicPr>
        <p:blipFill>
          <a:blip r:embed="rId2"/>
          <a:stretch>
            <a:fillRect/>
          </a:stretch>
        </p:blipFill>
        <p:spPr>
          <a:xfrm>
            <a:off x="5529" y="26977"/>
            <a:ext cx="1469741" cy="691806"/>
          </a:xfrm>
          <a:prstGeom prst="rect">
            <a:avLst/>
          </a:prstGeom>
          <a:ln w="12700">
            <a:miter lim="400000"/>
          </a:ln>
        </p:spPr>
      </p:pic>
      <p:graphicFrame>
        <p:nvGraphicFramePr>
          <p:cNvPr id="11" name="Chart 10">
            <a:extLst>
              <a:ext uri="{FF2B5EF4-FFF2-40B4-BE49-F238E27FC236}">
                <a16:creationId xmlns:a16="http://schemas.microsoft.com/office/drawing/2014/main" id="{2F96774D-5C03-2A1D-9B2A-50B5795E4BFF}"/>
              </a:ext>
            </a:extLst>
          </p:cNvPr>
          <p:cNvGraphicFramePr>
            <a:graphicFrameLocks/>
          </p:cNvGraphicFramePr>
          <p:nvPr>
            <p:extLst>
              <p:ext uri="{D42A27DB-BD31-4B8C-83A1-F6EECF244321}">
                <p14:modId xmlns:p14="http://schemas.microsoft.com/office/powerpoint/2010/main" val="3568754003"/>
              </p:ext>
            </p:extLst>
          </p:nvPr>
        </p:nvGraphicFramePr>
        <p:xfrm>
          <a:off x="6685306" y="912732"/>
          <a:ext cx="4536503" cy="254666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95917473-9C4D-CE1E-5671-5B54E526FDB7}"/>
              </a:ext>
            </a:extLst>
          </p:cNvPr>
          <p:cNvSpPr txBox="1">
            <a:spLocks/>
          </p:cNvSpPr>
          <p:nvPr/>
        </p:nvSpPr>
        <p:spPr>
          <a:xfrm>
            <a:off x="3323691" y="108386"/>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sp>
        <p:nvSpPr>
          <p:cNvPr id="13" name="TextBox 11">
            <a:extLst>
              <a:ext uri="{FF2B5EF4-FFF2-40B4-BE49-F238E27FC236}">
                <a16:creationId xmlns:a16="http://schemas.microsoft.com/office/drawing/2014/main" id="{5B077CF9-2D07-B4CA-428E-3AE1DCC4992E}"/>
              </a:ext>
            </a:extLst>
          </p:cNvPr>
          <p:cNvSpPr txBox="1"/>
          <p:nvPr/>
        </p:nvSpPr>
        <p:spPr>
          <a:xfrm>
            <a:off x="6699978" y="561613"/>
            <a:ext cx="453650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stStyle>
          <a:p>
            <a:pPr algn="l"/>
            <a:r>
              <a:rPr lang="en-IN" dirty="0"/>
              <a:t>Figure 4    P value &lt; 0.05  Correlation = 0.398</a:t>
            </a:r>
            <a:endParaRPr dirty="0"/>
          </a:p>
        </p:txBody>
      </p:sp>
      <p:graphicFrame>
        <p:nvGraphicFramePr>
          <p:cNvPr id="14" name="Chart 13">
            <a:extLst>
              <a:ext uri="{FF2B5EF4-FFF2-40B4-BE49-F238E27FC236}">
                <a16:creationId xmlns:a16="http://schemas.microsoft.com/office/drawing/2014/main" id="{A97209ED-8F3C-A71E-5279-71BF942E8540}"/>
              </a:ext>
            </a:extLst>
          </p:cNvPr>
          <p:cNvGraphicFramePr>
            <a:graphicFrameLocks/>
          </p:cNvGraphicFramePr>
          <p:nvPr>
            <p:extLst>
              <p:ext uri="{D42A27DB-BD31-4B8C-83A1-F6EECF244321}">
                <p14:modId xmlns:p14="http://schemas.microsoft.com/office/powerpoint/2010/main" val="3887188445"/>
              </p:ext>
            </p:extLst>
          </p:nvPr>
        </p:nvGraphicFramePr>
        <p:xfrm>
          <a:off x="721146" y="4180137"/>
          <a:ext cx="5186324" cy="244433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1">
            <a:extLst>
              <a:ext uri="{FF2B5EF4-FFF2-40B4-BE49-F238E27FC236}">
                <a16:creationId xmlns:a16="http://schemas.microsoft.com/office/drawing/2014/main" id="{8EF69095-4480-FB1B-ACFA-41AFF46BF457}"/>
              </a:ext>
            </a:extLst>
          </p:cNvPr>
          <p:cNvSpPr txBox="1"/>
          <p:nvPr/>
        </p:nvSpPr>
        <p:spPr>
          <a:xfrm>
            <a:off x="1134678" y="3810805"/>
            <a:ext cx="453650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stStyle>
          <a:p>
            <a:pPr algn="l"/>
            <a:r>
              <a:rPr lang="en-IN" dirty="0"/>
              <a:t>Figure 5    P value &lt;0.05  Correlation = 1</a:t>
            </a:r>
            <a:endParaRPr dirty="0"/>
          </a:p>
        </p:txBody>
      </p:sp>
      <p:graphicFrame>
        <p:nvGraphicFramePr>
          <p:cNvPr id="16" name="Chart 15">
            <a:extLst>
              <a:ext uri="{FF2B5EF4-FFF2-40B4-BE49-F238E27FC236}">
                <a16:creationId xmlns:a16="http://schemas.microsoft.com/office/drawing/2014/main" id="{F7EC866B-5A46-CDB8-A791-C954ECB8B825}"/>
              </a:ext>
            </a:extLst>
          </p:cNvPr>
          <p:cNvGraphicFramePr>
            <a:graphicFrameLocks/>
          </p:cNvGraphicFramePr>
          <p:nvPr>
            <p:extLst>
              <p:ext uri="{D42A27DB-BD31-4B8C-83A1-F6EECF244321}">
                <p14:modId xmlns:p14="http://schemas.microsoft.com/office/powerpoint/2010/main" val="1672444007"/>
              </p:ext>
            </p:extLst>
          </p:nvPr>
        </p:nvGraphicFramePr>
        <p:xfrm>
          <a:off x="6679154" y="4050617"/>
          <a:ext cx="4410664" cy="265435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1">
            <a:extLst>
              <a:ext uri="{FF2B5EF4-FFF2-40B4-BE49-F238E27FC236}">
                <a16:creationId xmlns:a16="http://schemas.microsoft.com/office/drawing/2014/main" id="{527D0D9A-6B36-81B5-06D0-AAC23A66ED3D}"/>
              </a:ext>
            </a:extLst>
          </p:cNvPr>
          <p:cNvSpPr txBox="1"/>
          <p:nvPr/>
        </p:nvSpPr>
        <p:spPr>
          <a:xfrm>
            <a:off x="6880217" y="3693612"/>
            <a:ext cx="453650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stStyle>
          <a:p>
            <a:pPr algn="l"/>
            <a:r>
              <a:rPr lang="en-IN" dirty="0"/>
              <a:t>Figure 6    P value &lt;0.05  Correlation = 0.762</a:t>
            </a:r>
            <a:endParaRPr dirty="0"/>
          </a:p>
        </p:txBody>
      </p:sp>
      <p:graphicFrame>
        <p:nvGraphicFramePr>
          <p:cNvPr id="18" name="Chart 6">
            <a:extLst>
              <a:ext uri="{FF2B5EF4-FFF2-40B4-BE49-F238E27FC236}">
                <a16:creationId xmlns:a16="http://schemas.microsoft.com/office/drawing/2014/main" id="{B5C910B9-AD4A-642C-87D8-685CD61E1D1A}"/>
              </a:ext>
            </a:extLst>
          </p:cNvPr>
          <p:cNvGraphicFramePr/>
          <p:nvPr>
            <p:extLst>
              <p:ext uri="{D42A27DB-BD31-4B8C-83A1-F6EECF244321}">
                <p14:modId xmlns:p14="http://schemas.microsoft.com/office/powerpoint/2010/main" val="3686375132"/>
              </p:ext>
            </p:extLst>
          </p:nvPr>
        </p:nvGraphicFramePr>
        <p:xfrm>
          <a:off x="838199" y="830710"/>
          <a:ext cx="4579746" cy="2942828"/>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11">
            <a:extLst>
              <a:ext uri="{FF2B5EF4-FFF2-40B4-BE49-F238E27FC236}">
                <a16:creationId xmlns:a16="http://schemas.microsoft.com/office/drawing/2014/main" id="{16A65D5C-A82E-E7E7-F853-9671076C3243}"/>
              </a:ext>
            </a:extLst>
          </p:cNvPr>
          <p:cNvSpPr txBox="1"/>
          <p:nvPr/>
        </p:nvSpPr>
        <p:spPr>
          <a:xfrm>
            <a:off x="314636" y="485345"/>
            <a:ext cx="47886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rPr lang="en-IN" dirty="0"/>
              <a:t>Figure 3</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animBg="1"/>
      <p:bldGraphic spid="14" grpId="0">
        <p:bldAsOne/>
      </p:bldGraphic>
      <p:bldP spid="15" grpId="0" animBg="1"/>
      <p:bldGraphic spid="16" grpId="0">
        <p:bldAsOne/>
      </p:bldGraphic>
      <p:bldP spid="17" grpId="0" animBg="1"/>
      <p:bldGraphic spid="18" grpId="0">
        <p:bldAsOne/>
      </p:bldGraphic>
      <p:bldP spid="21"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2008</TotalTime>
  <Words>2318</Words>
  <Application>Microsoft Office PowerPoint</Application>
  <PresentationFormat>Widescreen</PresentationFormat>
  <Paragraphs>251</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Screenshot of Approval</vt:lpstr>
      <vt:lpstr>Introduction </vt:lpstr>
      <vt:lpstr>Introduction </vt:lpstr>
      <vt:lpstr>Objectives of Study</vt:lpstr>
      <vt:lpstr>Methodology </vt:lpstr>
      <vt:lpstr>Methodology </vt:lpstr>
      <vt:lpstr>PowerPoint Presentation</vt:lpstr>
      <vt:lpstr>PowerPoint Presentation</vt:lpstr>
      <vt:lpstr>PowerPoint Presentation</vt:lpstr>
      <vt:lpstr>PowerPoint Presentation</vt:lpstr>
      <vt:lpstr>PowerPoint Presentation</vt:lpstr>
      <vt:lpstr>Discussion (1/2)</vt:lpstr>
      <vt:lpstr>Discussion (2/2)</vt:lpstr>
      <vt:lpstr>Conclusion</vt:lpstr>
      <vt:lpstr>Limitations of Study </vt:lpstr>
      <vt:lpstr>References (Only Vancouver Style)</vt:lpstr>
      <vt:lpstr>PowerPoint Presentation</vt:lpstr>
      <vt:lpstr>Thank You</vt:lpstr>
      <vt:lpstr>Internship Experiences</vt:lpstr>
      <vt:lpstr>Suggestions Given to Organization </vt:lpstr>
      <vt:lpstr>Pictorial Journey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Abhaya Gupta</dc:creator>
  <cp:lastModifiedBy>divya divya gupta</cp:lastModifiedBy>
  <cp:revision>23</cp:revision>
  <dcterms:modified xsi:type="dcterms:W3CDTF">2022-08-11T20:25:37Z</dcterms:modified>
</cp:coreProperties>
</file>