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omments/comment2.xml" ContentType="application/vnd.openxmlformats-officedocument.presentationml.comment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445" r:id="rId3"/>
    <p:sldId id="1849" r:id="rId4"/>
    <p:sldId id="1834" r:id="rId5"/>
    <p:sldId id="260" r:id="rId6"/>
    <p:sldId id="1852" r:id="rId7"/>
    <p:sldId id="1850" r:id="rId8"/>
    <p:sldId id="1851" r:id="rId9"/>
    <p:sldId id="1853" r:id="rId10"/>
    <p:sldId id="1803" r:id="rId11"/>
    <p:sldId id="1728" r:id="rId12"/>
    <p:sldId id="1829" r:id="rId13"/>
    <p:sldId id="1804" r:id="rId14"/>
    <p:sldId id="1805" r:id="rId15"/>
    <p:sldId id="1806" r:id="rId16"/>
    <p:sldId id="1807" r:id="rId17"/>
    <p:sldId id="1833" r:id="rId18"/>
    <p:sldId id="1832" r:id="rId19"/>
    <p:sldId id="1712" r:id="rId20"/>
    <p:sldId id="1820" r:id="rId21"/>
    <p:sldId id="1835" r:id="rId22"/>
    <p:sldId id="257" r:id="rId23"/>
    <p:sldId id="258" r:id="rId24"/>
    <p:sldId id="1836" r:id="rId25"/>
    <p:sldId id="1837" r:id="rId26"/>
    <p:sldId id="735" r:id="rId27"/>
    <p:sldId id="432" r:id="rId28"/>
    <p:sldId id="754" r:id="rId29"/>
    <p:sldId id="736" r:id="rId30"/>
    <p:sldId id="279" r:id="rId31"/>
    <p:sldId id="798" r:id="rId32"/>
    <p:sldId id="1838" r:id="rId33"/>
    <p:sldId id="799" r:id="rId34"/>
    <p:sldId id="800" r:id="rId35"/>
    <p:sldId id="1854" r:id="rId36"/>
    <p:sldId id="1842" r:id="rId37"/>
    <p:sldId id="280" r:id="rId38"/>
    <p:sldId id="282" r:id="rId39"/>
    <p:sldId id="1855" r:id="rId40"/>
    <p:sldId id="1857" r:id="rId41"/>
    <p:sldId id="281" r:id="rId42"/>
    <p:sldId id="1856" r:id="rId43"/>
    <p:sldId id="1858" r:id="rId44"/>
    <p:sldId id="1825" r:id="rId45"/>
    <p:sldId id="1843" r:id="rId46"/>
    <p:sldId id="1844" r:id="rId47"/>
    <p:sldId id="275" r:id="rId48"/>
    <p:sldId id="267" r:id="rId49"/>
    <p:sldId id="273" r:id="rId50"/>
    <p:sldId id="1845" r:id="rId51"/>
    <p:sldId id="269" r:id="rId52"/>
    <p:sldId id="270" r:id="rId53"/>
    <p:sldId id="271" r:id="rId54"/>
    <p:sldId id="2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ha.bassi shikha.bassi" initials="ss" lastIdx="6" clrIdx="0">
    <p:extLst>
      <p:ext uri="{19B8F6BF-5375-455C-9EA6-DF929625EA0E}">
        <p15:presenceInfo xmlns:p15="http://schemas.microsoft.com/office/powerpoint/2012/main" userId="bcc09d1cde5cc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0.01</c:v>
                </c:pt>
                <c:pt idx="3" formatCode="0.00%">
                  <c:v>2.7E-2</c:v>
                </c:pt>
                <c:pt idx="4" formatCode="0.00%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6-4A09-BF3A-1C97C70BD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0.06</c:v>
                </c:pt>
                <c:pt idx="3" formatCode="0.00%">
                  <c:v>7.4999999999999997E-2</c:v>
                </c:pt>
                <c:pt idx="4" formatCode="0.00%">
                  <c:v>6.0999999999999999E-2</c:v>
                </c:pt>
                <c:pt idx="5" formatCode="0.00%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6-4A09-BF3A-1C97C70BDF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0.08</c:v>
                </c:pt>
                <c:pt idx="1">
                  <c:v>0.55000000000000004</c:v>
                </c:pt>
                <c:pt idx="2">
                  <c:v>0.78</c:v>
                </c:pt>
                <c:pt idx="3" formatCode="0.00%">
                  <c:v>0.746</c:v>
                </c:pt>
                <c:pt idx="4" formatCode="0.00%">
                  <c:v>0.73199999999999998</c:v>
                </c:pt>
                <c:pt idx="5" formatCode="0.00%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6-4A09-BF3A-1C97C70BDF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Highly 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0.85</c:v>
                </c:pt>
                <c:pt idx="1">
                  <c:v>0.3</c:v>
                </c:pt>
                <c:pt idx="2">
                  <c:v>0.15</c:v>
                </c:pt>
                <c:pt idx="3" formatCode="0.00%">
                  <c:v>0.152</c:v>
                </c:pt>
                <c:pt idx="4">
                  <c:v>0.18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06-4A09-BF3A-1C97C70BD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946864"/>
        <c:axId val="411943600"/>
      </c:barChart>
      <c:catAx>
        <c:axId val="41194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3600"/>
        <c:crosses val="autoZero"/>
        <c:auto val="1"/>
        <c:lblAlgn val="ctr"/>
        <c:lblOffset val="100"/>
        <c:noMultiLvlLbl val="0"/>
      </c:catAx>
      <c:valAx>
        <c:axId val="41194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OOPE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6-4B1E-8A5F-2B75217B3A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6-4B1E-8A5F-2B75217B3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6-4B1E-8A5F-2B75217B3A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740662F-1445-4367-9A6F-EB0F5C7C1813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2FFB2847-4260-4FD4-94BF-E6EDE3276F15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1B6-4B1E-8A5F-2B75217B3A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74280C-7451-4DA9-9B4B-DDE14A703F63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92107AC8-998A-42CF-8AD4-766AF090D23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1B6-4B1E-8A5F-2B75217B3A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C4B10E-DE93-465D-B9F5-2EFA45E65AFB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52A0C20B-3C28-49ED-A786-DB8DDA723CA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1B6-4B1E-8A5F-2B75217B3A8A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Sheet2!$J$55:$J$57</c:f>
              <c:strCache>
                <c:ptCount val="3"/>
                <c:pt idx="0">
                  <c:v>Negligible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Sheet2!$K$55:$K$57</c:f>
              <c:numCache>
                <c:formatCode>0</c:formatCode>
                <c:ptCount val="3"/>
                <c:pt idx="0">
                  <c:v>19.58041958041958</c:v>
                </c:pt>
                <c:pt idx="1">
                  <c:v>68.531468531468533</c:v>
                </c:pt>
                <c:pt idx="2">
                  <c:v>11.888111888111888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Sheet2!$N$55:$N$57</c15:f>
                <c15:dlblRangeCache>
                  <c:ptCount val="3"/>
                  <c:pt idx="0">
                    <c:v>42</c:v>
                  </c:pt>
                  <c:pt idx="1">
                    <c:v>49</c:v>
                  </c:pt>
                  <c:pt idx="2">
                    <c:v>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D1B6-4B1E-8A5F-2B75217B3A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RECEPTION/REGISTRATION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Sheet2!$B$15</c:f>
              <c:strCache>
                <c:ptCount val="1"/>
                <c:pt idx="0">
                  <c:v>Appt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EADBB1A-1D18-4424-A30B-1EF780107BFF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A4F-4211-ABBE-A69C58FFD9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B16470-7928-4EF2-A4C2-EC25DB072F22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A4F-4211-ABBE-A69C58FFD9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63E657-E585-4E02-BF7E-E73E97AE4870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A4F-4211-ABBE-A69C58FFD9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4F-4211-ABBE-A69C58FFD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Sheet2!$C$15:$F$15</c:f>
              <c:numCache>
                <c:formatCode>General</c:formatCode>
                <c:ptCount val="4"/>
                <c:pt idx="0">
                  <c:v>341</c:v>
                </c:pt>
                <c:pt idx="1">
                  <c:v>54</c:v>
                </c:pt>
                <c:pt idx="2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Sheet2!$C$15:$F$15</c15:f>
                <c15:dlblRangeCache>
                  <c:ptCount val="4"/>
                  <c:pt idx="0">
                    <c:v>341</c:v>
                  </c:pt>
                  <c:pt idx="1">
                    <c:v>54</c:v>
                  </c:pt>
                  <c:pt idx="2">
                    <c:v>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A4F-4211-ABBE-A69C58FFD929}"/>
            </c:ext>
          </c:extLst>
        </c:ser>
        <c:ser>
          <c:idx val="1"/>
          <c:order val="1"/>
          <c:tx>
            <c:strRef>
              <c:f>Sheet2!$B$16</c:f>
              <c:strCache>
                <c:ptCount val="1"/>
                <c:pt idx="0">
                  <c:v>Rxn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Sheet2!$C$16:$F$16</c:f>
              <c:numCache>
                <c:formatCode>General</c:formatCode>
                <c:ptCount val="4"/>
                <c:pt idx="0">
                  <c:v>207</c:v>
                </c:pt>
                <c:pt idx="1">
                  <c:v>166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4F-4211-ABBE-A69C58FFD929}"/>
            </c:ext>
          </c:extLst>
        </c:ser>
        <c:ser>
          <c:idx val="2"/>
          <c:order val="2"/>
          <c:tx>
            <c:strRef>
              <c:f>Sheet2!$B$17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Sheet2!$C$17:$F$17</c:f>
              <c:numCache>
                <c:formatCode>General</c:formatCode>
                <c:ptCount val="4"/>
                <c:pt idx="0">
                  <c:v>102</c:v>
                </c:pt>
                <c:pt idx="1">
                  <c:v>117</c:v>
                </c:pt>
                <c:pt idx="2">
                  <c:v>134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4F-4211-ABBE-A69C58FFD929}"/>
            </c:ext>
          </c:extLst>
        </c:ser>
        <c:ser>
          <c:idx val="3"/>
          <c:order val="3"/>
          <c:tx>
            <c:strRef>
              <c:f>Sheet2!$B$18</c:f>
              <c:strCache>
                <c:ptCount val="1"/>
                <c:pt idx="0">
                  <c:v>Regn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Sheet2!$C$18:$F$18</c:f>
              <c:numCache>
                <c:formatCode>General</c:formatCode>
                <c:ptCount val="4"/>
                <c:pt idx="0">
                  <c:v>126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4F-4211-ABBE-A69C58FFD9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952848"/>
        <c:axId val="411952304"/>
      </c:barChart>
      <c:lineChart>
        <c:grouping val="standard"/>
        <c:varyColors val="0"/>
        <c:ser>
          <c:idx val="4"/>
          <c:order val="4"/>
          <c:tx>
            <c:strRef>
              <c:f>Sheet2!$B$19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Sheet2!$C$19:$F$19</c:f>
              <c:numCache>
                <c:formatCode>0</c:formatCode>
                <c:ptCount val="4"/>
                <c:pt idx="0" formatCode="General">
                  <c:v>194</c:v>
                </c:pt>
                <c:pt idx="1">
                  <c:v>120.5</c:v>
                </c:pt>
                <c:pt idx="2">
                  <c:v>58.25</c:v>
                </c:pt>
                <c:pt idx="3">
                  <c:v>27.25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A4F-4211-ABBE-A69C58FFD9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952848"/>
        <c:axId val="411952304"/>
      </c:lineChart>
      <c:catAx>
        <c:axId val="41195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52304"/>
        <c:crosses val="autoZero"/>
        <c:auto val="1"/>
        <c:lblAlgn val="ctr"/>
        <c:lblOffset val="100"/>
        <c:noMultiLvlLbl val="0"/>
      </c:catAx>
      <c:valAx>
        <c:axId val="41195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5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CONSULTATION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Time*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Sheet2!$C$23:$F$23</c:f>
              <c:numCache>
                <c:formatCode>General</c:formatCode>
                <c:ptCount val="4"/>
                <c:pt idx="0">
                  <c:v>81</c:v>
                </c:pt>
                <c:pt idx="1">
                  <c:v>128</c:v>
                </c:pt>
                <c:pt idx="2">
                  <c:v>179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8-43D3-BD8F-F53F773D2861}"/>
            </c:ext>
          </c:extLst>
        </c:ser>
        <c:ser>
          <c:idx val="1"/>
          <c:order val="1"/>
          <c:tx>
            <c:strRef>
              <c:f>Sheet2!$B$24</c:f>
              <c:strCache>
                <c:ptCount val="1"/>
                <c:pt idx="0">
                  <c:v>Attention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Sheet2!$C$24:$F$24</c:f>
              <c:numCache>
                <c:formatCode>General</c:formatCode>
                <c:ptCount val="4"/>
                <c:pt idx="0">
                  <c:v>123</c:v>
                </c:pt>
                <c:pt idx="1">
                  <c:v>203</c:v>
                </c:pt>
                <c:pt idx="2">
                  <c:v>58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8-43D3-BD8F-F53F773D2861}"/>
            </c:ext>
          </c:extLst>
        </c:ser>
        <c:ser>
          <c:idx val="2"/>
          <c:order val="2"/>
          <c:tx>
            <c:strRef>
              <c:f>Sheet2!$B$25</c:f>
              <c:strCache>
                <c:ptCount val="1"/>
                <c:pt idx="0">
                  <c:v>Privacy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Sheet2!$C$25:$F$25</c:f>
              <c:numCache>
                <c:formatCode>General</c:formatCode>
                <c:ptCount val="4"/>
                <c:pt idx="0">
                  <c:v>98</c:v>
                </c:pt>
                <c:pt idx="1">
                  <c:v>103</c:v>
                </c:pt>
                <c:pt idx="2">
                  <c:v>131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8-43D3-BD8F-F53F773D2861}"/>
            </c:ext>
          </c:extLst>
        </c:ser>
        <c:ser>
          <c:idx val="3"/>
          <c:order val="3"/>
          <c:tx>
            <c:strRef>
              <c:f>Sheet2!$B$26</c:f>
              <c:strCache>
                <c:ptCount val="1"/>
                <c:pt idx="0">
                  <c:v>Quality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Sheet2!$C$26:$F$26</c:f>
              <c:numCache>
                <c:formatCode>General</c:formatCode>
                <c:ptCount val="4"/>
                <c:pt idx="0">
                  <c:v>158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8-43D3-BD8F-F53F773D28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940880"/>
        <c:axId val="411940336"/>
      </c:barChart>
      <c:lineChart>
        <c:grouping val="standard"/>
        <c:varyColors val="0"/>
        <c:ser>
          <c:idx val="4"/>
          <c:order val="4"/>
          <c:tx>
            <c:strRef>
              <c:f>Sheet2!$B$27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Sheet2!$C$27:$F$27</c:f>
              <c:numCache>
                <c:formatCode>0</c:formatCode>
                <c:ptCount val="4"/>
                <c:pt idx="0" formatCode="General">
                  <c:v>115</c:v>
                </c:pt>
                <c:pt idx="1">
                  <c:v>144.75</c:v>
                </c:pt>
                <c:pt idx="2">
                  <c:v>111.5</c:v>
                </c:pt>
                <c:pt idx="3">
                  <c:v>36.75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88-43D3-BD8F-F53F773D28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940880"/>
        <c:axId val="411940336"/>
      </c:lineChart>
      <c:catAx>
        <c:axId val="41194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0336"/>
        <c:crosses val="autoZero"/>
        <c:auto val="1"/>
        <c:lblAlgn val="ctr"/>
        <c:lblOffset val="100"/>
        <c:noMultiLvlLbl val="0"/>
      </c:catAx>
      <c:valAx>
        <c:axId val="41194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PHARMACY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Sheet2!$B$39</c:f>
              <c:strCache>
                <c:ptCount val="1"/>
                <c:pt idx="0">
                  <c:v>Avaibility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Sheet2!$C$39:$F$39</c:f>
              <c:numCache>
                <c:formatCode>General</c:formatCode>
                <c:ptCount val="4"/>
                <c:pt idx="0">
                  <c:v>41</c:v>
                </c:pt>
                <c:pt idx="1">
                  <c:v>117</c:v>
                </c:pt>
                <c:pt idx="2">
                  <c:v>228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3-4E89-8121-B8908FAEDFDD}"/>
            </c:ext>
          </c:extLst>
        </c:ser>
        <c:ser>
          <c:idx val="1"/>
          <c:order val="1"/>
          <c:tx>
            <c:strRef>
              <c:f>Sheet2!$B$40</c:f>
              <c:strCache>
                <c:ptCount val="1"/>
                <c:pt idx="0">
                  <c:v>Expiry Dt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Sheet2!$C$40:$F$40</c:f>
              <c:numCache>
                <c:formatCode>General</c:formatCode>
                <c:ptCount val="4"/>
                <c:pt idx="0">
                  <c:v>148</c:v>
                </c:pt>
                <c:pt idx="1">
                  <c:v>186</c:v>
                </c:pt>
                <c:pt idx="2">
                  <c:v>62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3-4E89-8121-B8908FAEDFDD}"/>
            </c:ext>
          </c:extLst>
        </c:ser>
        <c:ser>
          <c:idx val="2"/>
          <c:order val="2"/>
          <c:tx>
            <c:strRef>
              <c:f>Sheet2!$B$41</c:f>
              <c:strCache>
                <c:ptCount val="1"/>
                <c:pt idx="0">
                  <c:v>Wait 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Sheet2!$C$41:$F$41</c:f>
              <c:numCache>
                <c:formatCode>General</c:formatCode>
                <c:ptCount val="4"/>
                <c:pt idx="0">
                  <c:v>131</c:v>
                </c:pt>
                <c:pt idx="1">
                  <c:v>154</c:v>
                </c:pt>
                <c:pt idx="2">
                  <c:v>76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3-4E89-8121-B8908FAEDFDD}"/>
            </c:ext>
          </c:extLst>
        </c:ser>
        <c:ser>
          <c:idx val="3"/>
          <c:order val="3"/>
          <c:tx>
            <c:strRef>
              <c:f>Sheet2!$B$42</c:f>
              <c:strCache>
                <c:ptCount val="1"/>
                <c:pt idx="0">
                  <c:v>Explained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Sheet2!$C$42:$F$42</c:f>
              <c:numCache>
                <c:formatCode>General</c:formatCode>
                <c:ptCount val="4"/>
                <c:pt idx="0">
                  <c:v>121</c:v>
                </c:pt>
                <c:pt idx="1">
                  <c:v>192</c:v>
                </c:pt>
                <c:pt idx="2">
                  <c:v>53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3-4E89-8121-B8908FAEDF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941424"/>
        <c:axId val="411953936"/>
      </c:barChart>
      <c:lineChart>
        <c:grouping val="standard"/>
        <c:varyColors val="0"/>
        <c:ser>
          <c:idx val="4"/>
          <c:order val="4"/>
          <c:tx>
            <c:strRef>
              <c:f>Sheet2!$B$43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Sheet2!$C$43:$F$43</c:f>
              <c:numCache>
                <c:formatCode>0</c:formatCode>
                <c:ptCount val="4"/>
                <c:pt idx="0">
                  <c:v>110.25</c:v>
                </c:pt>
                <c:pt idx="1">
                  <c:v>162.25</c:v>
                </c:pt>
                <c:pt idx="2">
                  <c:v>104.75</c:v>
                </c:pt>
                <c:pt idx="3">
                  <c:v>22.75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13-4E89-8121-B8908FAEDF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941424"/>
        <c:axId val="411953936"/>
      </c:lineChart>
      <c:catAx>
        <c:axId val="4119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53936"/>
        <c:crosses val="autoZero"/>
        <c:auto val="1"/>
        <c:lblAlgn val="ctr"/>
        <c:lblOffset val="100"/>
        <c:noMultiLvlLbl val="0"/>
      </c:catAx>
      <c:valAx>
        <c:axId val="41195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SERVICES</a:t>
            </a:r>
            <a:r>
              <a:rPr lang="en-US" b="1" u="sng" baseline="0"/>
              <a:t> &amp; OTHER ASPECTS </a:t>
            </a:r>
            <a:endParaRPr lang="en-US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Sheet2!$B$31</c:f>
              <c:strCache>
                <c:ptCount val="1"/>
                <c:pt idx="0">
                  <c:v>Hygiene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Sheet2!$C$31:$F$31</c:f>
              <c:numCache>
                <c:formatCode>General</c:formatCode>
                <c:ptCount val="4"/>
                <c:pt idx="0">
                  <c:v>78</c:v>
                </c:pt>
                <c:pt idx="1">
                  <c:v>112</c:v>
                </c:pt>
                <c:pt idx="2">
                  <c:v>181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9-435B-849B-1D95BC66E80D}"/>
            </c:ext>
          </c:extLst>
        </c:ser>
        <c:ser>
          <c:idx val="1"/>
          <c:order val="1"/>
          <c:tx>
            <c:strRef>
              <c:f>Sheet2!$B$32</c:f>
              <c:strCache>
                <c:ptCount val="1"/>
                <c:pt idx="0">
                  <c:v>Lab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Sheet2!$C$32:$F$32</c:f>
              <c:numCache>
                <c:formatCode>General</c:formatCode>
                <c:ptCount val="4"/>
                <c:pt idx="0">
                  <c:v>89</c:v>
                </c:pt>
                <c:pt idx="1">
                  <c:v>195</c:v>
                </c:pt>
                <c:pt idx="2">
                  <c:v>104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9-435B-849B-1D95BC66E80D}"/>
            </c:ext>
          </c:extLst>
        </c:ser>
        <c:ser>
          <c:idx val="2"/>
          <c:order val="2"/>
          <c:tx>
            <c:strRef>
              <c:f>Sheet2!$B$33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Sheet2!$C$33:$F$33</c:f>
              <c:numCache>
                <c:formatCode>General</c:formatCode>
                <c:ptCount val="4"/>
                <c:pt idx="0">
                  <c:v>103</c:v>
                </c:pt>
                <c:pt idx="1">
                  <c:v>124</c:v>
                </c:pt>
                <c:pt idx="2">
                  <c:v>96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9-435B-849B-1D95BC66E80D}"/>
            </c:ext>
          </c:extLst>
        </c:ser>
        <c:ser>
          <c:idx val="3"/>
          <c:order val="3"/>
          <c:tx>
            <c:strRef>
              <c:f>Sheet2!$B$34</c:f>
              <c:strCache>
                <c:ptCount val="1"/>
                <c:pt idx="0">
                  <c:v>Physiotherepy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Sheet2!$C$34:$F$34</c:f>
              <c:numCache>
                <c:formatCode>General</c:formatCode>
                <c:ptCount val="4"/>
                <c:pt idx="0">
                  <c:v>118</c:v>
                </c:pt>
                <c:pt idx="1">
                  <c:v>163</c:v>
                </c:pt>
                <c:pt idx="2">
                  <c:v>83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89-435B-849B-1D95BC66E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945776"/>
        <c:axId val="411938704"/>
      </c:barChart>
      <c:lineChart>
        <c:grouping val="standard"/>
        <c:varyColors val="0"/>
        <c:ser>
          <c:idx val="4"/>
          <c:order val="4"/>
          <c:tx>
            <c:strRef>
              <c:f>Sheet2!$B$35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Sheet2!$C$35:$F$35</c:f>
              <c:numCache>
                <c:formatCode>0</c:formatCode>
                <c:ptCount val="4"/>
                <c:pt idx="0" formatCode="General">
                  <c:v>97</c:v>
                </c:pt>
                <c:pt idx="1">
                  <c:v>148.5</c:v>
                </c:pt>
                <c:pt idx="2">
                  <c:v>116</c:v>
                </c:pt>
                <c:pt idx="3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9-435B-849B-1D95BC66E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945776"/>
        <c:axId val="411938704"/>
      </c:lineChart>
      <c:catAx>
        <c:axId val="41194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38704"/>
        <c:crosses val="autoZero"/>
        <c:auto val="1"/>
        <c:lblAlgn val="ctr"/>
        <c:lblOffset val="100"/>
        <c:noMultiLvlLbl val="0"/>
      </c:catAx>
      <c:valAx>
        <c:axId val="41193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4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REFERRAL &amp;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Sheet2!$B$47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Sheet2!$C$47:$F$47</c:f>
              <c:numCache>
                <c:formatCode>General</c:formatCode>
                <c:ptCount val="4"/>
                <c:pt idx="0">
                  <c:v>234</c:v>
                </c:pt>
                <c:pt idx="1">
                  <c:v>139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5-43CD-B86C-3E51F5F1A6A0}"/>
            </c:ext>
          </c:extLst>
        </c:ser>
        <c:ser>
          <c:idx val="1"/>
          <c:order val="1"/>
          <c:tx>
            <c:strRef>
              <c:f>Sheet2!$B$48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Sheet2!$C$48:$F$48</c:f>
              <c:numCache>
                <c:formatCode>General</c:formatCode>
                <c:ptCount val="4"/>
                <c:pt idx="0">
                  <c:v>265</c:v>
                </c:pt>
                <c:pt idx="1">
                  <c:v>214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5-43CD-B86C-3E51F5F1A6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667472"/>
        <c:axId val="420040400"/>
      </c:barChart>
      <c:lineChart>
        <c:grouping val="standard"/>
        <c:varyColors val="0"/>
        <c:ser>
          <c:idx val="2"/>
          <c:order val="2"/>
          <c:tx>
            <c:strRef>
              <c:f>Sheet2!$B$49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Sheet2!$C$49:$F$49</c:f>
              <c:numCache>
                <c:formatCode>0</c:formatCode>
                <c:ptCount val="4"/>
                <c:pt idx="0">
                  <c:v>124.75</c:v>
                </c:pt>
                <c:pt idx="1">
                  <c:v>88.25</c:v>
                </c:pt>
                <c:pt idx="2">
                  <c:v>9.5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45-43CD-B86C-3E51F5F1A6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67472"/>
        <c:axId val="420040400"/>
      </c:lineChart>
      <c:catAx>
        <c:axId val="18966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40400"/>
        <c:crosses val="autoZero"/>
        <c:auto val="1"/>
        <c:lblAlgn val="ctr"/>
        <c:lblOffset val="100"/>
        <c:noMultiLvlLbl val="0"/>
      </c:catAx>
      <c:valAx>
        <c:axId val="42004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6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Grading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Sheet2!$B$68</c:f>
              <c:strCache>
                <c:ptCount val="1"/>
                <c:pt idx="0">
                  <c:v>Reception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Sheet2!$C$68:$G$68</c:f>
              <c:numCache>
                <c:formatCode>0</c:formatCode>
                <c:ptCount val="5"/>
                <c:pt idx="0">
                  <c:v>194</c:v>
                </c:pt>
                <c:pt idx="1">
                  <c:v>120.5</c:v>
                </c:pt>
                <c:pt idx="2">
                  <c:v>58.25</c:v>
                </c:pt>
                <c:pt idx="3">
                  <c:v>27.25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D-4B44-8CF1-E3BF87689136}"/>
            </c:ext>
          </c:extLst>
        </c:ser>
        <c:ser>
          <c:idx val="1"/>
          <c:order val="1"/>
          <c:tx>
            <c:strRef>
              <c:f>Sheet2!$B$69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Sheet2!$C$69:$G$69</c:f>
              <c:numCache>
                <c:formatCode>0</c:formatCode>
                <c:ptCount val="5"/>
                <c:pt idx="0">
                  <c:v>115</c:v>
                </c:pt>
                <c:pt idx="1">
                  <c:v>144.75</c:v>
                </c:pt>
                <c:pt idx="2">
                  <c:v>111.5</c:v>
                </c:pt>
                <c:pt idx="3">
                  <c:v>36.75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D-4B44-8CF1-E3BF87689136}"/>
            </c:ext>
          </c:extLst>
        </c:ser>
        <c:ser>
          <c:idx val="2"/>
          <c:order val="2"/>
          <c:tx>
            <c:strRef>
              <c:f>Sheet2!$B$70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Sheet2!$C$70:$G$70</c:f>
              <c:numCache>
                <c:formatCode>0</c:formatCode>
                <c:ptCount val="5"/>
                <c:pt idx="0">
                  <c:v>110.25</c:v>
                </c:pt>
                <c:pt idx="1">
                  <c:v>162.25</c:v>
                </c:pt>
                <c:pt idx="2">
                  <c:v>104.75</c:v>
                </c:pt>
                <c:pt idx="3">
                  <c:v>22.75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D-4B44-8CF1-E3BF87689136}"/>
            </c:ext>
          </c:extLst>
        </c:ser>
        <c:ser>
          <c:idx val="3"/>
          <c:order val="3"/>
          <c:tx>
            <c:strRef>
              <c:f>Sheet2!$B$71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Sheet2!$C$71:$G$71</c:f>
              <c:numCache>
                <c:formatCode>0</c:formatCode>
                <c:ptCount val="5"/>
                <c:pt idx="0">
                  <c:v>97</c:v>
                </c:pt>
                <c:pt idx="1">
                  <c:v>148.5</c:v>
                </c:pt>
                <c:pt idx="2">
                  <c:v>116</c:v>
                </c:pt>
                <c:pt idx="3">
                  <c:v>31.5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D-4B44-8CF1-E3BF87689136}"/>
            </c:ext>
          </c:extLst>
        </c:ser>
        <c:ser>
          <c:idx val="4"/>
          <c:order val="4"/>
          <c:tx>
            <c:strRef>
              <c:f>Sheet2!$B$72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Sheet2!$C$72:$G$72</c:f>
              <c:numCache>
                <c:formatCode>0</c:formatCode>
                <c:ptCount val="5"/>
                <c:pt idx="0">
                  <c:v>124.75</c:v>
                </c:pt>
                <c:pt idx="1">
                  <c:v>88.25</c:v>
                </c:pt>
                <c:pt idx="2">
                  <c:v>9.5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D-4B44-8CF1-E3BF87689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0032784"/>
        <c:axId val="420040944"/>
      </c:barChart>
      <c:lineChart>
        <c:grouping val="standard"/>
        <c:varyColors val="0"/>
        <c:ser>
          <c:idx val="5"/>
          <c:order val="5"/>
          <c:tx>
            <c:strRef>
              <c:f>Sheet2!$B$73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B4050B0-FA40-4BFE-AADD-7CFE792FD71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7D055897-20E6-4A77-9B36-59556FAFB6E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6FD-4B44-8CF1-E3BF876891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619025-3899-4291-95D0-E52BE833B7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60C588D7-EEC6-4F1A-9F55-F182DFA7F49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6FD-4B44-8CF1-E3BF876891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F26036-0B07-481A-8102-C10E5759CDE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F45421CA-12FA-4684-B27C-34672682D80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6FD-4B44-8CF1-E3BF876891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C5B0A71-116A-48C1-8D8C-10E39EACA04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4300D9CA-2EC7-47C9-BD61-B1EFD943B2F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6FD-4B44-8CF1-E3BF876891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D2DBE0-73F1-489A-90BF-2B93B85C6DC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C9F39E06-76C2-4784-938E-5A94D9689D1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6FD-4B44-8CF1-E3BF87689136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Sheet2!$C$73:$G$73</c:f>
              <c:numCache>
                <c:formatCode>0</c:formatCode>
                <c:ptCount val="5"/>
                <c:pt idx="0">
                  <c:v>128.19999999999999</c:v>
                </c:pt>
                <c:pt idx="1">
                  <c:v>132.85</c:v>
                </c:pt>
                <c:pt idx="2">
                  <c:v>80</c:v>
                </c:pt>
                <c:pt idx="3">
                  <c:v>24.15</c:v>
                </c:pt>
                <c:pt idx="4">
                  <c:v>1.4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Sheet2!$K$73:$O$73</c15:f>
                <c15:dlblRangeCache>
                  <c:ptCount val="5"/>
                  <c:pt idx="0">
                    <c:v>32</c:v>
                  </c:pt>
                  <c:pt idx="1">
                    <c:v>33</c:v>
                  </c:pt>
                  <c:pt idx="2">
                    <c:v>20</c:v>
                  </c:pt>
                  <c:pt idx="3">
                    <c:v>6</c:v>
                  </c:pt>
                  <c:pt idx="4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6FD-4B44-8CF1-E3BF87689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0032784"/>
        <c:axId val="420040944"/>
      </c:lineChart>
      <c:catAx>
        <c:axId val="42003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40944"/>
        <c:crosses val="autoZero"/>
        <c:auto val="1"/>
        <c:lblAlgn val="ctr"/>
        <c:lblOffset val="100"/>
        <c:noMultiLvlLbl val="0"/>
      </c:catAx>
      <c:valAx>
        <c:axId val="4200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3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Overll Rating - Avg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00-4C23-B1F2-05DBD84C3C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00-4C23-B1F2-05DBD84C3C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00-4C23-B1F2-05DBD84C3C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00-4C23-B1F2-05DBD84C3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Sheet2!$K$67:$N$67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Sheet2!$K$68:$N$68</c:f>
              <c:numCache>
                <c:formatCode>0</c:formatCode>
                <c:ptCount val="4"/>
                <c:pt idx="0">
                  <c:v>32.049999999999997</c:v>
                </c:pt>
                <c:pt idx="1">
                  <c:v>33.212499999999999</c:v>
                </c:pt>
                <c:pt idx="2">
                  <c:v>20</c:v>
                </c:pt>
                <c:pt idx="3">
                  <c:v>6.0374999999999996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00-4C23-B1F2-05DBD84C3C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Overll Rating - Svy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6-4D34-B198-139174CD9C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6-4D34-B198-139174CD9C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6-4D34-B198-139174CD9C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D6-4D34-B198-139174CD9C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Sheet2!$J$75:$M$75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Sheet2!$J$76:$M$76</c:f>
              <c:numCache>
                <c:formatCode>General</c:formatCode>
                <c:ptCount val="4"/>
                <c:pt idx="0">
                  <c:v>26</c:v>
                </c:pt>
                <c:pt idx="1">
                  <c:v>54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6-4D34-B198-139174CD9C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82815305981491"/>
          <c:y val="0.8960466483186208"/>
          <c:w val="0.53634369388037018"/>
          <c:h val="8.403425927051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07:18:26.460" idx="1">
    <p:pos x="5525" y="-11"/>
    <p:text>Col. Sahab, you may like to title the slide  as Methodology</p:text>
    <p:extLst>
      <p:ext uri="{C676402C-5697-4E1C-873F-D02D1690AC5C}">
        <p15:threadingInfo xmlns:p15="http://schemas.microsoft.com/office/powerpoint/2012/main" timeZoneBias="-330"/>
      </p:ext>
    </p:extLst>
  </p:cm>
  <p:cm authorId="1" dt="2022-06-29T07:19:35.077" idx="2">
    <p:pos x="2346" y="2037"/>
    <p:text>I am guessing that this sample size is inclusive of all the sites covered by everyone.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07:24:31.497" idx="3">
    <p:pos x="1770" y="1279"/>
    <p:text>The total is not adding up to 100. Please check. Otherwise, you may like to use some other graph to depict the overall rating.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07:26:40.909" idx="4">
    <p:pos x="3954" y="1506"/>
    <p:text>Please check: comma or decimal?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07:28:20.135" idx="5">
    <p:pos x="5418" y="1762"/>
    <p:text>Please check- should this be a part of limitation?</p:text>
    <p:extLst>
      <p:ext uri="{C676402C-5697-4E1C-873F-D02D1690AC5C}">
        <p15:threadingInfo xmlns:p15="http://schemas.microsoft.com/office/powerpoint/2012/main" timeZoneBias="-330"/>
      </p:ext>
    </p:extLst>
  </p:cm>
  <p:cm authorId="1" dt="2022-06-29T07:29:17.467" idx="6">
    <p:pos x="5114" y="122"/>
    <p:text>This slide can go after conclusion.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7E30-116A-4BCD-BA6F-99FC4CE1398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9CA-D8CA-4CBD-8482-90356EC12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4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063625"/>
            <a:ext cx="6018213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37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5100" y="1063625"/>
            <a:ext cx="6018213" cy="3386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16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57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25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AC8BB6C-952F-028B-FA48-753EB8B4D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D7C0B-99A5-45DC-B49A-F3987F5016B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F04BE243-F563-48F0-F952-3F78347BFD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18F5D9-F04D-4F4C-9E04-E8FB07B4768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43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CEF2678-CC7F-2174-679D-F4820FE22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87D85F45-5386-2714-CEE2-5933939F4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3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90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271A77A-243F-7890-3F0D-5CE6F773B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58BA272-C011-0586-4147-870E8D922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CD584B-FC4A-88DA-C052-B18CD1F66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357CD-FB2E-4EC9-B182-B0B5C74BA7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3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FBBAE9F-3F6E-0A77-AEFB-A4F7BC640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F2F9677-3A9F-A216-129E-81BC4E41C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5E79AAA-E451-D0A5-5821-015AF6C47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D449A-8773-4B48-8862-646F285A077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1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0013EC9-031C-0043-D7B8-00DC27BE1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117D2DF-3B2A-2512-62CE-E4CC590F7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0963742-9F2C-D282-0349-6247AD94B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93A959-7106-4BD2-8DF9-F0A8F69966C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5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46A4B2D-29DB-D0C6-9986-057CE9DC7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7CED909-56B1-48CD-BA68-1A24D6896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FFDC861-F5D0-CBC1-AD79-012509CE5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0AE0F5-BCB2-4846-84CE-33A575F6148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A6C079E-E5FD-2386-87DB-BD59F89A8F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D3326FA-211A-4587-EC51-DEE75A820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CA92C71-8BBB-773C-A6AA-708622A03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4CC913-715B-4B68-B895-BA1F8E74284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896DAF4-884C-81E2-227A-8C9C4E9AC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4340E22-2FA6-B9E3-FB76-C4B037675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40E390D-A90F-5523-AE58-AB8F80CAAD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4A7629C-29D0-4457-AFF1-7628CCFA9999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211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C89982C-C517-3D4C-6AC0-BA84B07A1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7FC0A-90D5-4E16-AEAE-F3AA4AC35D0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89BB63A6-3ECE-D17C-C8EB-1BFEF94F9E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986299-4B51-4753-B58D-242031AC027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0DBC8F4-2C1A-2A2A-3880-7A8927B01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8B65E3B8-73A9-F04A-8931-B67B68F6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9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25B9-7F9A-7604-85AA-2FEB9BF6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D40AD-7BC1-F562-3743-62AB82FE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E634-90CB-916C-536A-F6884150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5325-82E8-30A5-44E2-8F2FD10F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3BF7-7BBA-A20C-604B-BD3B6227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489F-5251-79CC-A8D9-598B2B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3E7D-B0E1-574D-2661-02CDF266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9E93-2B05-F2D7-47EA-6B69EEE2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7097-DDF8-690E-A010-DD56F783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2915-5647-43D8-38A1-64064ED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36806-8E17-9FB5-8021-A2CDB3B71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75A18-8AB0-EF35-D8C5-B4EF068A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47AA-57ED-7678-D94B-B962A38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5F1C4-0ECD-E1FD-9325-31F46C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3A51-DF24-99FC-40BF-53CF78F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8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47CB-FC55-CCE0-0C4E-D6AC519B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AFB3-4E3F-2BE8-B6EB-74EDB1A4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0490-1C43-4612-5B3A-DE6AAFF5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D2C33-D0D4-7DE7-4011-CF0DBF5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2AB9-552D-EA57-1F22-E9AF65E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8557-87D2-B5A4-B942-8E35A9C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8A6F-0E5D-C42E-97C7-738F2544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03E9-0928-8349-924A-E61582B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0E95-5E9D-6F62-3BFE-DC3C4FB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3251B-44F9-84CF-5DD9-E17AB4A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E2F9-D477-9CAD-4E39-D28988F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1EAF6-4566-9437-2B48-CC1E0B86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588A-A7AE-9626-1069-F422D51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6E5F-ACC4-8563-6BF2-8BBA46E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A7D0-C06F-A31B-AD26-6825E424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4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2C08-BFDC-0433-6F9C-C98A678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E4F9-122C-04F3-B244-7B44A0B7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92314-AEBB-1AF8-B242-11A5C034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289CF-22C8-7D52-2A6D-F917466C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C6173-D4E8-34B9-1BEE-99F747C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87372-D0DE-1BCF-7D53-786D31D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9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E510-3403-0921-9E49-71292AD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2B35-CEF8-1B61-9A74-96F1608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30A5C-7713-B70C-AED5-4C70B67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2CA63-DE05-B5D8-2D02-10A28E33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50426-7EDA-D47E-EF85-78DBCB4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86D03-0297-B800-FAE2-E3DCBAF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4CEE8-78BF-CED6-9653-9ABBF5E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56EBA-8359-4351-DAD0-C8EBB5F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2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8ACD-D05B-B3B1-9E69-64FD444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78A5-022B-E3C9-E4EF-0DDC163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747D5-C2D2-7BF0-D324-449D419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25DA0-CFE7-AFA4-8516-2E779FD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6150-B5BC-4050-FC2C-F682917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F269A-FCD5-E442-5858-6BF3CA48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5125-8ABE-EB68-6154-610E411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39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35B5-C726-9B35-4B44-4FF8794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496E-B490-9EB0-1128-66900B7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2EB37-906F-05BC-79DE-8AA42A86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7C21-FF72-41CE-19FB-F92A20C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074DC-141E-03C0-DC08-30A41D15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4641-0404-B51F-1552-5079F940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5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454F-2E54-D7B9-FA1C-70D1437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4514-440C-1F9B-23CA-3BCF4601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8446-726A-C1AB-5CD3-C1CE3D5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BD6F-E768-F550-400E-B721D32B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8261-9BC1-709E-BA25-2481DA9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0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1569-D299-C3F5-17D5-642B5451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3697-9687-FA1F-4AFE-7888643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47580-5764-AD48-EF13-0EB0FDC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24A9-2B06-7DB3-50C2-C2EB326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8634-4B2A-11EC-EE59-EAB820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8889-A6C8-49BC-85A5-3230401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F3C-D31D-DE09-E426-024AAC5E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3BF59-A8C0-04F5-8E7B-1384BE35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3305-4749-7E28-C8CC-4AD0C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2DC65-2434-9209-DBE4-0FB1ED3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9A4C-76D6-9B9C-4D50-63F8B1F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89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0A023-482B-7ECE-DE22-67286644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538AF-BF1E-D7A0-F439-99174806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529C-DDCE-DFAC-1263-3E82FF7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A646-323A-63D1-9E1D-F0C6714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ACEEF-30FC-DD87-5264-2D389D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9876-5324-2EE7-B0DF-DFD0B8D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561E-2B93-1E30-C7B5-ECB0598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0C3C-4EB1-0868-660B-FEE6C18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EBCE-E11B-AE2A-F50F-D4198BB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8E0B-AB2D-5A00-5EE0-F11136C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6946-87EE-99D4-1976-071658A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0BC69-F030-96A2-682D-15BADF3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834F7-E21E-1291-1A41-8B476D5F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87694-3455-68AA-EB18-591E8C2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3C38D-E4CC-703E-4BE1-54DFF82B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FB20-62CF-C52D-86FC-70211E5B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696E1-509C-C564-1433-7BA1DC304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10810977-D12E-23F5-D23A-86BCD3A1F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191013" y="25409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B168-4AA7-0C37-7D20-47C2A8C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05DE4-2C2E-7A85-91FF-AA687984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14DA-1EB3-D9E7-926B-715B14F3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591C-73D8-5353-D874-A4E006F5E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EF597-EEE8-A17F-0D32-BF26FFF9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F5B07-C20E-AAC3-4837-5AA33DBD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CAFE8-AC3D-C0D0-B4E7-D2ABBC3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D8FF9-E73C-B0E2-4433-FE7D63E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4C21-019C-0818-FADA-34FE0ADA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6E584-F021-B877-DAED-A604ACD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CDC52-6E07-4A14-20BD-3303A36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FE6A0-0997-5817-D215-B4B5CAC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897BE-B8E4-DD1A-61B9-46D1F1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0943-E917-DBDE-CD24-91D896A9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078AA-37A3-C140-277E-B472D52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402E-D523-01A8-EEE9-606187B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361A-4C94-6D9F-4E7B-A3039E7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41EA9-A3CF-EFA8-5962-86E6C975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D88C-3E59-F388-A4F1-02DC4E55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2CE8D-A2DF-E0FF-28C2-BAA0843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C159C-5C80-71D8-DB00-05947CD3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5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F42C-C2DC-2EBC-71AD-41D4DD69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DC243-6E58-1BC0-AA37-0A92E4A4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53F8-363A-5409-8604-DBA495E7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D057-3AA2-C89E-E099-EAE6FF2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AA107-78CD-3996-7A36-F51241F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3028C-7CB6-A88B-74CB-D24E3D5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FD876-ACCA-74DF-8989-F1C1D89E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76E88-462C-4BC9-9A5F-906C925C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3200-E435-26B6-10D2-FFD74111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488-2EF9-489F-9B5E-FCFAA2A0AF15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35E0-0F6C-D261-0691-6A117703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EF43-EA67-27FF-72D7-3F96505B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1F0B5-D49F-0E02-E520-CE2AC8D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2BBC8-DD37-8DC8-3886-7C4A8B7E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E737-CDC7-10F8-FAC9-08B1A1EE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10D-ED58-425B-996A-56A1834F0D99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64E0-8353-6AFF-3846-34A747BF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6D72-9C28-1E1A-4455-1AC3905D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46.xml"/><Relationship Id="rId26" Type="http://schemas.openxmlformats.org/officeDocument/2006/relationships/slide" Target="slide34.xml"/><Relationship Id="rId21" Type="http://schemas.openxmlformats.org/officeDocument/2006/relationships/image" Target="../media/image16.png"/><Relationship Id="rId34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slide" Target="slide3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slide" Target="slide4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20" Type="http://schemas.openxmlformats.org/officeDocument/2006/relationships/slide" Target="slide47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24" Type="http://schemas.openxmlformats.org/officeDocument/2006/relationships/slide" Target="slide25.xml"/><Relationship Id="rId32" Type="http://schemas.openxmlformats.org/officeDocument/2006/relationships/image" Target="../media/image22.png"/><Relationship Id="rId37" Type="http://schemas.openxmlformats.org/officeDocument/2006/relationships/slide" Target="slide48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28.xml"/><Relationship Id="rId36" Type="http://schemas.openxmlformats.org/officeDocument/2006/relationships/image" Target="../media/image24.png"/><Relationship Id="rId10" Type="http://schemas.openxmlformats.org/officeDocument/2006/relationships/slide" Target="slide26.xml"/><Relationship Id="rId19" Type="http://schemas.openxmlformats.org/officeDocument/2006/relationships/image" Target="../media/image15.png"/><Relationship Id="rId31" Type="http://schemas.openxmlformats.org/officeDocument/2006/relationships/slide" Target="slide37.xml"/><Relationship Id="rId4" Type="http://schemas.openxmlformats.org/officeDocument/2006/relationships/slide" Target="slide1.xml"/><Relationship Id="rId9" Type="http://schemas.openxmlformats.org/officeDocument/2006/relationships/image" Target="../media/image9.png"/><Relationship Id="rId14" Type="http://schemas.openxmlformats.org/officeDocument/2006/relationships/slide" Target="slide40.xml"/><Relationship Id="rId22" Type="http://schemas.openxmlformats.org/officeDocument/2006/relationships/slide" Target="slide15.xml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slide" Target="slide45.xml"/><Relationship Id="rId8" Type="http://schemas.openxmlformats.org/officeDocument/2006/relationships/slide" Target="slide17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4784" y="-17253"/>
            <a:ext cx="1026471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lIns="97967" tIns="48983" rIns="97967" bIns="48983" anchor="ctr"/>
          <a:lstStyle/>
          <a:p>
            <a:pPr algn="ctr" defTabSz="979290"/>
            <a:endParaRPr lang="en-US" sz="4500" b="1" dirty="0">
              <a:cs typeface="Arial" pitchFamily="34" charset="0"/>
            </a:endParaRPr>
          </a:p>
          <a:p>
            <a:pPr algn="ctr" defTabSz="979290"/>
            <a:endParaRPr lang="en-US" sz="4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5577B-0C96-AFFE-0F1F-B16A711BD175}"/>
              </a:ext>
            </a:extLst>
          </p:cNvPr>
          <p:cNvSpPr txBox="1"/>
          <p:nvPr/>
        </p:nvSpPr>
        <p:spPr>
          <a:xfrm>
            <a:off x="186192" y="3546532"/>
            <a:ext cx="1184189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Ashish Yadav - R No PG/016/21-23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Dhirender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Malik, SM - R No PG/030/21-23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Jitender Mann - R No PG/043/21-23 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Manoj Kumar R No PG/056/21-23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Ravinder Khatri - R No PG/080/21-23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Mentor- Dr Vinay  Tripathi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DD479-849A-5720-DF53-EA8A2E2EE724}"/>
              </a:ext>
            </a:extLst>
          </p:cNvPr>
          <p:cNvSpPr txBox="1"/>
          <p:nvPr/>
        </p:nvSpPr>
        <p:spPr>
          <a:xfrm>
            <a:off x="974783" y="1949583"/>
            <a:ext cx="10127413" cy="134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</a:t>
            </a:r>
          </a:p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SCHEME (ECHS)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8C955-C483-0492-7620-5D392B9C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" y="22570"/>
            <a:ext cx="1857080" cy="874126"/>
          </a:xfrm>
          <a:prstGeom prst="rect">
            <a:avLst/>
          </a:prstGeom>
        </p:spPr>
      </p:pic>
      <p:pic>
        <p:nvPicPr>
          <p:cNvPr id="10" name="Picture 4" descr="2.png">
            <a:extLst>
              <a:ext uri="{FF2B5EF4-FFF2-40B4-BE49-F238E27FC236}">
                <a16:creationId xmlns:a16="http://schemas.microsoft.com/office/drawing/2014/main" id="{743FA8A8-67A4-8518-BB12-3C1AF55A49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1">
            <a:extLst>
              <a:ext uri="{FF2B5EF4-FFF2-40B4-BE49-F238E27FC236}">
                <a16:creationId xmlns:a16="http://schemas.microsoft.com/office/drawing/2014/main" id="{BFD51740-CFC7-CB50-C6AF-0B04B50D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4A2A7-03E6-457F-AD95-5A592B33BFA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C3C05D31-2351-D989-6956-FBBC80E22A38}"/>
              </a:ext>
            </a:extLst>
          </p:cNvPr>
          <p:cNvSpPr>
            <a:spLocks noGrp="1"/>
          </p:cNvSpPr>
          <p:nvPr/>
        </p:nvSpPr>
        <p:spPr bwMode="auto">
          <a:xfrm>
            <a:off x="155275" y="1492369"/>
            <a:ext cx="11835441" cy="52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u="sng" dirty="0">
                <a:latin typeface="Arial" panose="020B0604020202020204" pitchFamily="34" charset="0"/>
              </a:rPr>
              <a:t>Eligibility for ECHS membership </a:t>
            </a:r>
            <a:r>
              <a:rPr lang="en-US" altLang="en-US" sz="2000" b="1" dirty="0">
                <a:latin typeface="Arial" panose="020B0604020202020204" pitchFamily="34" charset="0"/>
              </a:rPr>
              <a:t>:-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Ex-Servicemen drawing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Widows drawing Family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Spouse of pensioner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Sons till they start earning or attains the age of 25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yrs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or gets married whichever is earlier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Unemployed/unmarried/divorced Daughters/Sister including widow/legally divorced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Adopted children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Dependent parents whose combined income does not exceed Rs 9000/- plus DA per month. 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Child/brother with permanent physical/mental disability (min 40%)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Ex-Recruit medically boarded out during training and in receipt of Disability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APS persons are now eligible for ECHS Membership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F7262A-3FA4-4B05-B69F-95254A377545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:a16="http://schemas.microsoft.com/office/drawing/2014/main" id="{46B32EAA-3CE9-3EBA-182F-3477E00B1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457FC8-7C4B-588E-66A4-F930D4CC5769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ELIGIBILITY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638576-5A4E-0E24-032D-EF3E8813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7">
            <a:extLst>
              <a:ext uri="{FF2B5EF4-FFF2-40B4-BE49-F238E27FC236}">
                <a16:creationId xmlns:a16="http://schemas.microsoft.com/office/drawing/2014/main" id="{DCEC6CB9-EF6F-F55A-D914-D95EE96522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6657" y="1293962"/>
            <a:ext cx="8798943" cy="845389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 To 01 Jan 1996 	-    No Subs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Jun 2009 Onwards   	-    As per table below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9C5A968D-6D0D-3492-E6D7-B228E6978F93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D4F13A8-60CF-4835-85B8-6F80D5893697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CB3F8BE5-722D-9385-6289-184A28BB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78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301" name="Group 37">
            <a:extLst>
              <a:ext uri="{FF2B5EF4-FFF2-40B4-BE49-F238E27FC236}">
                <a16:creationId xmlns:a16="http://schemas.microsoft.com/office/drawing/2014/main" id="{C4F636CA-1C2B-EC86-D49A-49B284DA2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69548"/>
              </p:ext>
            </p:extLst>
          </p:nvPr>
        </p:nvGraphicFramePr>
        <p:xfrm>
          <a:off x="1425975" y="2606675"/>
          <a:ext cx="9380306" cy="31413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Pay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(Per Month)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 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1,800/- to 2,800/-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Sepoy to Havildar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4,200/-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Naib Subedar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4,600/- to  6600/-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Subedar to  Subedar Major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7,500/- &amp; Above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Officers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91F03-094F-C236-826B-D1114B748318}"/>
              </a:ext>
            </a:extLst>
          </p:cNvPr>
          <p:cNvGrpSpPr/>
          <p:nvPr/>
        </p:nvGrpSpPr>
        <p:grpSpPr>
          <a:xfrm>
            <a:off x="949518" y="112143"/>
            <a:ext cx="11137168" cy="983411"/>
            <a:chOff x="974783" y="3290181"/>
            <a:chExt cx="11151596" cy="896696"/>
          </a:xfrm>
        </p:grpSpPr>
        <p:pic>
          <p:nvPicPr>
            <p:cNvPr id="18" name="Picture 4" descr="2.png">
              <a:extLst>
                <a:ext uri="{FF2B5EF4-FFF2-40B4-BE49-F238E27FC236}">
                  <a16:creationId xmlns:a16="http://schemas.microsoft.com/office/drawing/2014/main" id="{806B88E4-57F9-1209-AC0A-645E5AF8A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E401D6-F27F-FD06-5223-B41BA83A0239}"/>
                </a:ext>
              </a:extLst>
            </p:cNvPr>
            <p:cNvSpPr txBox="1"/>
            <p:nvPr/>
          </p:nvSpPr>
          <p:spPr>
            <a:xfrm>
              <a:off x="974783" y="3364290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CONTIBUTION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999FAF2-06A3-3E5A-1970-A340686A3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4">
            <a:extLst>
              <a:ext uri="{FF2B5EF4-FFF2-40B4-BE49-F238E27FC236}">
                <a16:creationId xmlns:a16="http://schemas.microsoft.com/office/drawing/2014/main" id="{95215F33-7E3C-7EB2-E5C9-9ECD9B52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0920C-A8BC-4464-94EF-F13C321BAC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39E3897E-76C1-3C06-A4C9-2FC97250AB81}"/>
              </a:ext>
            </a:extLst>
          </p:cNvPr>
          <p:cNvGrpSpPr>
            <a:grpSpLocks/>
          </p:cNvGrpSpPr>
          <p:nvPr/>
        </p:nvGrpSpPr>
        <p:grpSpPr bwMode="auto">
          <a:xfrm>
            <a:off x="1889126" y="1269756"/>
            <a:ext cx="8501063" cy="5110163"/>
            <a:chOff x="364455" y="1578236"/>
            <a:chExt cx="8501062" cy="51104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1C96CA-9B33-93EF-04A7-1E1AD2ADEE26}"/>
                </a:ext>
              </a:extLst>
            </p:cNvPr>
            <p:cNvSpPr/>
            <p:nvPr/>
          </p:nvSpPr>
          <p:spPr bwMode="auto">
            <a:xfrm>
              <a:off x="3194066" y="1578236"/>
              <a:ext cx="2836686" cy="8100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RM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3CE9A21-31D2-77A0-A463-83A6E6BE5547}"/>
                </a:ext>
              </a:extLst>
            </p:cNvPr>
            <p:cNvSpPr/>
            <p:nvPr/>
          </p:nvSpPr>
          <p:spPr bwMode="auto">
            <a:xfrm>
              <a:off x="3211457" y="2632489"/>
              <a:ext cx="2794830" cy="6042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RRM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575BBA7-CC93-B3F5-E986-54FBE71C7DEA}"/>
                </a:ext>
              </a:extLst>
            </p:cNvPr>
            <p:cNvSpPr/>
            <p:nvPr/>
          </p:nvSpPr>
          <p:spPr bwMode="auto">
            <a:xfrm>
              <a:off x="4447665" y="2380080"/>
              <a:ext cx="321265" cy="216000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58D909A-ADCE-9232-9002-F6C356D89C14}"/>
                </a:ext>
              </a:extLst>
            </p:cNvPr>
            <p:cNvSpPr/>
            <p:nvPr/>
          </p:nvSpPr>
          <p:spPr bwMode="auto">
            <a:xfrm>
              <a:off x="364455" y="3394579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Chiefs of Staff Committee (COSC)</a:t>
              </a:r>
            </a:p>
          </p:txBody>
        </p:sp>
        <p:sp>
          <p:nvSpPr>
            <p:cNvPr id="20" name="Bent-Up Arrow 19">
              <a:extLst>
                <a:ext uri="{FF2B5EF4-FFF2-40B4-BE49-F238E27FC236}">
                  <a16:creationId xmlns:a16="http://schemas.microsoft.com/office/drawing/2014/main" id="{C66880F8-207A-AB72-C9DD-4ECB73B41AFF}"/>
                </a:ext>
              </a:extLst>
            </p:cNvPr>
            <p:cNvSpPr/>
            <p:nvPr/>
          </p:nvSpPr>
          <p:spPr bwMode="auto">
            <a:xfrm flipV="1">
              <a:off x="6259602" y="2868480"/>
              <a:ext cx="1334984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1" name="Bent-Up Arrow 20">
              <a:extLst>
                <a:ext uri="{FF2B5EF4-FFF2-40B4-BE49-F238E27FC236}">
                  <a16:creationId xmlns:a16="http://schemas.microsoft.com/office/drawing/2014/main" id="{F5AAF876-D51D-2F07-445A-4C195C4F9205}"/>
                </a:ext>
              </a:extLst>
            </p:cNvPr>
            <p:cNvSpPr/>
            <p:nvPr/>
          </p:nvSpPr>
          <p:spPr bwMode="auto">
            <a:xfrm flipH="1" flipV="1">
              <a:off x="1628024" y="2868480"/>
              <a:ext cx="1330118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84C2183-6443-21C9-B0B3-091BAB8F994A}"/>
                </a:ext>
              </a:extLst>
            </p:cNvPr>
            <p:cNvSpPr/>
            <p:nvPr/>
          </p:nvSpPr>
          <p:spPr bwMode="auto">
            <a:xfrm>
              <a:off x="364455" y="4523251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Principle Pers Offrs’ Committee (PPOC)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4D24B8AE-1B99-8011-FAAA-1C4CB7B47DDC}"/>
                </a:ext>
              </a:extLst>
            </p:cNvPr>
            <p:cNvSpPr/>
            <p:nvPr/>
          </p:nvSpPr>
          <p:spPr bwMode="auto">
            <a:xfrm>
              <a:off x="1628024" y="533258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38EB6BC-9AF8-768E-EF72-D0C2B2EC1360}"/>
                </a:ext>
              </a:extLst>
            </p:cNvPr>
            <p:cNvSpPr/>
            <p:nvPr/>
          </p:nvSpPr>
          <p:spPr bwMode="auto">
            <a:xfrm>
              <a:off x="6022530" y="3611207"/>
              <a:ext cx="2829611" cy="44527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Secy ESW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CE5070E-D5ED-A52B-59A3-35F2DCFA5732}"/>
                </a:ext>
              </a:extLst>
            </p:cNvPr>
            <p:cNvSpPr/>
            <p:nvPr/>
          </p:nvSpPr>
          <p:spPr bwMode="auto">
            <a:xfrm>
              <a:off x="364455" y="5640060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6155BA0-72F6-7785-1E17-B0447FB5E279}"/>
                </a:ext>
              </a:extLst>
            </p:cNvPr>
            <p:cNvSpPr/>
            <p:nvPr/>
          </p:nvSpPr>
          <p:spPr bwMode="auto">
            <a:xfrm>
              <a:off x="364455" y="6334051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DG DC &amp; W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4E8FF6D-C3BA-CE57-DFF3-64674215E6FF}"/>
                </a:ext>
              </a:extLst>
            </p:cNvPr>
            <p:cNvSpPr/>
            <p:nvPr/>
          </p:nvSpPr>
          <p:spPr bwMode="auto">
            <a:xfrm>
              <a:off x="6022529" y="6189357"/>
              <a:ext cx="2842988" cy="45792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Jt Secy ESW</a:t>
              </a:r>
            </a:p>
          </p:txBody>
        </p:sp>
        <p:sp>
          <p:nvSpPr>
            <p:cNvPr id="38" name="Down Arrow 37">
              <a:extLst>
                <a:ext uri="{FF2B5EF4-FFF2-40B4-BE49-F238E27FC236}">
                  <a16:creationId xmlns:a16="http://schemas.microsoft.com/office/drawing/2014/main" id="{15FC060F-A16E-466B-E455-F5A1359F148E}"/>
                </a:ext>
              </a:extLst>
            </p:cNvPr>
            <p:cNvSpPr/>
            <p:nvPr/>
          </p:nvSpPr>
          <p:spPr bwMode="auto">
            <a:xfrm>
              <a:off x="7391400" y="4132680"/>
              <a:ext cx="228600" cy="182880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9" name="Down Arrow 38">
              <a:extLst>
                <a:ext uri="{FF2B5EF4-FFF2-40B4-BE49-F238E27FC236}">
                  <a16:creationId xmlns:a16="http://schemas.microsoft.com/office/drawing/2014/main" id="{823F9B55-17A8-D5CF-7813-4FA8E305BD4C}"/>
                </a:ext>
              </a:extLst>
            </p:cNvPr>
            <p:cNvSpPr/>
            <p:nvPr/>
          </p:nvSpPr>
          <p:spPr bwMode="auto">
            <a:xfrm>
              <a:off x="1628024" y="601223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1D322CA5-5AF2-5E9D-78B4-871DAB07E234}"/>
                </a:ext>
              </a:extLst>
            </p:cNvPr>
            <p:cNvSpPr/>
            <p:nvPr/>
          </p:nvSpPr>
          <p:spPr bwMode="auto">
            <a:xfrm>
              <a:off x="1628024" y="4217425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1" name="Snip Diagonal Corner Rectangle 40">
              <a:extLst>
                <a:ext uri="{FF2B5EF4-FFF2-40B4-BE49-F238E27FC236}">
                  <a16:creationId xmlns:a16="http://schemas.microsoft.com/office/drawing/2014/main" id="{CBD4E04F-4C9B-3254-B22D-749F592B6419}"/>
                </a:ext>
              </a:extLst>
            </p:cNvPr>
            <p:cNvSpPr/>
            <p:nvPr/>
          </p:nvSpPr>
          <p:spPr bwMode="auto">
            <a:xfrm>
              <a:off x="3415906" y="4388819"/>
              <a:ext cx="2384784" cy="1274076"/>
            </a:xfrm>
            <a:prstGeom prst="snip2DiagRect">
              <a:avLst>
                <a:gd name="adj1" fmla="val 17094"/>
                <a:gd name="adj2" fmla="val 16667"/>
              </a:avLst>
            </a:prstGeom>
            <a:solidFill>
              <a:srgbClr val="FFC000"/>
            </a:solidFill>
            <a:ln>
              <a:solidFill>
                <a:srgbClr val="0033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Org ECHS</a:t>
              </a:r>
            </a:p>
          </p:txBody>
        </p:sp>
      </p:grpSp>
      <p:sp>
        <p:nvSpPr>
          <p:cNvPr id="22534" name="TextBox 2">
            <a:extLst>
              <a:ext uri="{FF2B5EF4-FFF2-40B4-BE49-F238E27FC236}">
                <a16:creationId xmlns:a16="http://schemas.microsoft.com/office/drawing/2014/main" id="{D91BE437-66D4-C8CA-C13E-895692D1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2067072"/>
            <a:ext cx="248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Executive Control</a:t>
            </a:r>
          </a:p>
        </p:txBody>
      </p:sp>
      <p:sp>
        <p:nvSpPr>
          <p:cNvPr id="22535" name="TextBox 58">
            <a:extLst>
              <a:ext uri="{FF2B5EF4-FFF2-40B4-BE49-F238E27FC236}">
                <a16:creationId xmlns:a16="http://schemas.microsoft.com/office/drawing/2014/main" id="{47526899-6D4A-BD4F-B1E3-A5E19C20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945" y="2054832"/>
            <a:ext cx="2267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Admin Control</a:t>
            </a:r>
          </a:p>
        </p:txBody>
      </p:sp>
      <p:sp>
        <p:nvSpPr>
          <p:cNvPr id="66" name="Bent-Up Arrow 65">
            <a:extLst>
              <a:ext uri="{FF2B5EF4-FFF2-40B4-BE49-F238E27FC236}">
                <a16:creationId xmlns:a16="http://schemas.microsoft.com/office/drawing/2014/main" id="{3FF935FF-7952-B42A-50E3-14F603E9185D}"/>
              </a:ext>
            </a:extLst>
          </p:cNvPr>
          <p:cNvSpPr/>
          <p:nvPr/>
        </p:nvSpPr>
        <p:spPr>
          <a:xfrm>
            <a:off x="4696437" y="5791737"/>
            <a:ext cx="1371600" cy="4572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Bent-Up Arrow 67">
            <a:extLst>
              <a:ext uri="{FF2B5EF4-FFF2-40B4-BE49-F238E27FC236}">
                <a16:creationId xmlns:a16="http://schemas.microsoft.com/office/drawing/2014/main" id="{03B9F1EB-9F2B-B328-FE5F-5AE7344EC5E9}"/>
              </a:ext>
            </a:extLst>
          </p:cNvPr>
          <p:cNvSpPr/>
          <p:nvPr/>
        </p:nvSpPr>
        <p:spPr bwMode="auto">
          <a:xfrm rot="10800000" flipV="1">
            <a:off x="6220438" y="5791738"/>
            <a:ext cx="1334985" cy="457199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94CB8F-3609-A212-5C2A-305CC4B838FE}"/>
              </a:ext>
            </a:extLst>
          </p:cNvPr>
          <p:cNvGrpSpPr/>
          <p:nvPr/>
        </p:nvGrpSpPr>
        <p:grpSpPr>
          <a:xfrm>
            <a:off x="909680" y="-11922"/>
            <a:ext cx="11159753" cy="968259"/>
            <a:chOff x="1040338" y="3290181"/>
            <a:chExt cx="11086041" cy="896696"/>
          </a:xfrm>
        </p:grpSpPr>
        <p:pic>
          <p:nvPicPr>
            <p:cNvPr id="32" name="Picture 4" descr="2.png">
              <a:extLst>
                <a:ext uri="{FF2B5EF4-FFF2-40B4-BE49-F238E27FC236}">
                  <a16:creationId xmlns:a16="http://schemas.microsoft.com/office/drawing/2014/main" id="{4104A8F2-0342-6406-4957-595C6550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ED38C7-032C-1579-F268-09F9C8F41259}"/>
                </a:ext>
              </a:extLst>
            </p:cNvPr>
            <p:cNvSpPr txBox="1"/>
            <p:nvPr/>
          </p:nvSpPr>
          <p:spPr>
            <a:xfrm>
              <a:off x="104033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COMMMAND &amp; CONTROL : ECHS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DC6997E-BE32-0380-D5F2-843A9180A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68158E77-D3BE-23F7-E5C4-3EC76F9A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7" y="1227139"/>
            <a:ext cx="4909104" cy="517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7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ESW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formulation and issue of Govt Orders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scheme and Eligibility Criteria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sanctions which have financial implications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Empanelment of medical facilities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0F252285-DA38-E2C5-FFA3-BA402D79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67" y="1247692"/>
            <a:ext cx="5176109" cy="516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HQs</a:t>
            </a:r>
            <a:endParaRPr lang="en-US" altLang="en-US" sz="1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service manpower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of land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Polyclinic  Buildings 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of buildings for use as ECHS Polyclinics(DGDE)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medicines, medical Equipment,  vehicles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(DGAFMS/MGO)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and Technical  control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budget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CC01B2-9E31-843B-45CE-39D635A3BC94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:a16="http://schemas.microsoft.com/office/drawing/2014/main" id="{C4625FE9-8BB7-779A-6311-F4FFFCB9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D742C2-8069-3A0A-6243-83B06F016334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CONTROL OF ECHS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D4390B4-3FCF-F11D-928F-39A4061A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4">
            <a:extLst>
              <a:ext uri="{FF2B5EF4-FFF2-40B4-BE49-F238E27FC236}">
                <a16:creationId xmlns:a16="http://schemas.microsoft.com/office/drawing/2014/main" id="{7EED0FFC-BEF5-62F6-C9D7-B12E562F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424AE-00B3-4C13-A9C2-3928B14624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467E1E9-4A63-D69C-E9A8-0BA224BB4999}"/>
              </a:ext>
            </a:extLst>
          </p:cNvPr>
          <p:cNvSpPr/>
          <p:nvPr/>
        </p:nvSpPr>
        <p:spPr>
          <a:xfrm>
            <a:off x="5084763" y="1579164"/>
            <a:ext cx="2197100" cy="554436"/>
          </a:xfrm>
          <a:custGeom>
            <a:avLst/>
            <a:gdLst>
              <a:gd name="connsiteX0" fmla="*/ 0 w 1280156"/>
              <a:gd name="connsiteY0" fmla="*/ 60633 h 606328"/>
              <a:gd name="connsiteX1" fmla="*/ 60633 w 1280156"/>
              <a:gd name="connsiteY1" fmla="*/ 0 h 606328"/>
              <a:gd name="connsiteX2" fmla="*/ 1219523 w 1280156"/>
              <a:gd name="connsiteY2" fmla="*/ 0 h 606328"/>
              <a:gd name="connsiteX3" fmla="*/ 1280156 w 1280156"/>
              <a:gd name="connsiteY3" fmla="*/ 60633 h 606328"/>
              <a:gd name="connsiteX4" fmla="*/ 1280156 w 1280156"/>
              <a:gd name="connsiteY4" fmla="*/ 545695 h 606328"/>
              <a:gd name="connsiteX5" fmla="*/ 1219523 w 1280156"/>
              <a:gd name="connsiteY5" fmla="*/ 606328 h 606328"/>
              <a:gd name="connsiteX6" fmla="*/ 60633 w 1280156"/>
              <a:gd name="connsiteY6" fmla="*/ 606328 h 606328"/>
              <a:gd name="connsiteX7" fmla="*/ 0 w 1280156"/>
              <a:gd name="connsiteY7" fmla="*/ 545695 h 606328"/>
              <a:gd name="connsiteX8" fmla="*/ 0 w 1280156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56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219523" y="0"/>
                </a:lnTo>
                <a:cubicBezTo>
                  <a:pt x="1253010" y="0"/>
                  <a:pt x="1280156" y="27146"/>
                  <a:pt x="1280156" y="60633"/>
                </a:cubicBezTo>
                <a:lnTo>
                  <a:pt x="1280156" y="545695"/>
                </a:lnTo>
                <a:cubicBezTo>
                  <a:pt x="1280156" y="579182"/>
                  <a:pt x="1253010" y="606328"/>
                  <a:pt x="1219523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199" tIns="109199" rIns="109199" bIns="109199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4303E2D-AC0B-6100-5131-FC2289FD6A15}"/>
              </a:ext>
            </a:extLst>
          </p:cNvPr>
          <p:cNvSpPr/>
          <p:nvPr/>
        </p:nvSpPr>
        <p:spPr>
          <a:xfrm>
            <a:off x="6084888" y="2116139"/>
            <a:ext cx="163512" cy="2428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42531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02A6B83-4302-9732-EF8B-48A646201F18}"/>
              </a:ext>
            </a:extLst>
          </p:cNvPr>
          <p:cNvSpPr/>
          <p:nvPr/>
        </p:nvSpPr>
        <p:spPr>
          <a:xfrm>
            <a:off x="5084763" y="2326086"/>
            <a:ext cx="2197100" cy="620840"/>
          </a:xfrm>
          <a:custGeom>
            <a:avLst/>
            <a:gdLst>
              <a:gd name="connsiteX0" fmla="*/ 0 w 1097284"/>
              <a:gd name="connsiteY0" fmla="*/ 60633 h 606328"/>
              <a:gd name="connsiteX1" fmla="*/ 60633 w 1097284"/>
              <a:gd name="connsiteY1" fmla="*/ 0 h 606328"/>
              <a:gd name="connsiteX2" fmla="*/ 1036651 w 1097284"/>
              <a:gd name="connsiteY2" fmla="*/ 0 h 606328"/>
              <a:gd name="connsiteX3" fmla="*/ 1097284 w 1097284"/>
              <a:gd name="connsiteY3" fmla="*/ 60633 h 606328"/>
              <a:gd name="connsiteX4" fmla="*/ 1097284 w 1097284"/>
              <a:gd name="connsiteY4" fmla="*/ 545695 h 606328"/>
              <a:gd name="connsiteX5" fmla="*/ 1036651 w 1097284"/>
              <a:gd name="connsiteY5" fmla="*/ 606328 h 606328"/>
              <a:gd name="connsiteX6" fmla="*/ 60633 w 1097284"/>
              <a:gd name="connsiteY6" fmla="*/ 606328 h 606328"/>
              <a:gd name="connsiteX7" fmla="*/ 0 w 1097284"/>
              <a:gd name="connsiteY7" fmla="*/ 545695 h 606328"/>
              <a:gd name="connsiteX8" fmla="*/ 0 w 1097284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4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036651" y="0"/>
                </a:lnTo>
                <a:cubicBezTo>
                  <a:pt x="1070138" y="0"/>
                  <a:pt x="1097284" y="27146"/>
                  <a:pt x="1097284" y="60633"/>
                </a:cubicBezTo>
                <a:lnTo>
                  <a:pt x="1097284" y="545695"/>
                </a:lnTo>
                <a:cubicBezTo>
                  <a:pt x="1097284" y="579182"/>
                  <a:pt x="1070138" y="606328"/>
                  <a:pt x="1036651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959" tIns="93959" rIns="93959" bIns="9395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(DC&amp;W)</a:t>
            </a:r>
          </a:p>
        </p:txBody>
      </p:sp>
      <p:grpSp>
        <p:nvGrpSpPr>
          <p:cNvPr id="25612" name="Group 70">
            <a:extLst>
              <a:ext uri="{FF2B5EF4-FFF2-40B4-BE49-F238E27FC236}">
                <a16:creationId xmlns:a16="http://schemas.microsoft.com/office/drawing/2014/main" id="{9008C289-5399-143A-2965-506A65C84147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965451"/>
            <a:ext cx="1625600" cy="3152775"/>
            <a:chOff x="1006646" y="2854633"/>
            <a:chExt cx="1625571" cy="315290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553FCA5-2A70-B8F2-218E-075D39E168BC}"/>
                </a:ext>
              </a:extLst>
            </p:cNvPr>
            <p:cNvSpPr/>
            <p:nvPr/>
          </p:nvSpPr>
          <p:spPr>
            <a:xfrm>
              <a:off x="1738471" y="5170893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B7724BF-AD82-C753-A272-22B652DD2E20}"/>
                </a:ext>
              </a:extLst>
            </p:cNvPr>
            <p:cNvSpPr/>
            <p:nvPr/>
          </p:nvSpPr>
          <p:spPr>
            <a:xfrm>
              <a:off x="1006646" y="2854633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Comd HQ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9852606-A41E-30E6-113D-47971885724E}"/>
                </a:ext>
              </a:extLst>
            </p:cNvPr>
            <p:cNvSpPr/>
            <p:nvPr/>
          </p:nvSpPr>
          <p:spPr>
            <a:xfrm>
              <a:off x="1738471" y="3461083"/>
              <a:ext cx="161922" cy="2428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AB7C71F-710E-555B-F556-434CB4262EE6}"/>
                </a:ext>
              </a:extLst>
            </p:cNvPr>
            <p:cNvSpPr/>
            <p:nvPr/>
          </p:nvSpPr>
          <p:spPr>
            <a:xfrm>
              <a:off x="1006646" y="370398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Area HQ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68882ED-5276-5BD3-3F88-0BFE6CAAAB4B}"/>
                </a:ext>
              </a:extLst>
            </p:cNvPr>
            <p:cNvSpPr/>
            <p:nvPr/>
          </p:nvSpPr>
          <p:spPr>
            <a:xfrm>
              <a:off x="1738471" y="4310432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9372CCC-C57F-AEB5-B10F-0B315A0E8C04}"/>
                </a:ext>
              </a:extLst>
            </p:cNvPr>
            <p:cNvSpPr/>
            <p:nvPr/>
          </p:nvSpPr>
          <p:spPr>
            <a:xfrm>
              <a:off x="1006646" y="455174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 Area HQ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6890BAA-EF53-580E-9184-314866417A43}"/>
                </a:ext>
              </a:extLst>
            </p:cNvPr>
            <p:cNvSpPr/>
            <p:nvPr/>
          </p:nvSpPr>
          <p:spPr>
            <a:xfrm>
              <a:off x="1006646" y="5401090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Stn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HQ/ SEMO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388DF23D-6BC3-8BFF-9192-B4F5B88DA223}"/>
              </a:ext>
            </a:extLst>
          </p:cNvPr>
          <p:cNvSpPr/>
          <p:nvPr/>
        </p:nvSpPr>
        <p:spPr>
          <a:xfrm>
            <a:off x="7939088" y="38183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Org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33759403-9281-8C00-BF0B-BD31BFA1E0C3}"/>
              </a:ext>
            </a:extLst>
          </p:cNvPr>
          <p:cNvSpPr/>
          <p:nvPr/>
        </p:nvSpPr>
        <p:spPr>
          <a:xfrm>
            <a:off x="4676632" y="6238564"/>
            <a:ext cx="3398066" cy="596375"/>
          </a:xfrm>
          <a:custGeom>
            <a:avLst/>
            <a:gdLst>
              <a:gd name="connsiteX0" fmla="*/ 0 w 1350598"/>
              <a:gd name="connsiteY0" fmla="*/ 85763 h 857630"/>
              <a:gd name="connsiteX1" fmla="*/ 85763 w 1350598"/>
              <a:gd name="connsiteY1" fmla="*/ 0 h 857630"/>
              <a:gd name="connsiteX2" fmla="*/ 1264835 w 1350598"/>
              <a:gd name="connsiteY2" fmla="*/ 0 h 857630"/>
              <a:gd name="connsiteX3" fmla="*/ 1350598 w 1350598"/>
              <a:gd name="connsiteY3" fmla="*/ 85763 h 857630"/>
              <a:gd name="connsiteX4" fmla="*/ 1350598 w 1350598"/>
              <a:gd name="connsiteY4" fmla="*/ 771867 h 857630"/>
              <a:gd name="connsiteX5" fmla="*/ 1264835 w 1350598"/>
              <a:gd name="connsiteY5" fmla="*/ 857630 h 857630"/>
              <a:gd name="connsiteX6" fmla="*/ 85763 w 1350598"/>
              <a:gd name="connsiteY6" fmla="*/ 857630 h 857630"/>
              <a:gd name="connsiteX7" fmla="*/ 0 w 1350598"/>
              <a:gd name="connsiteY7" fmla="*/ 771867 h 857630"/>
              <a:gd name="connsiteX8" fmla="*/ 0 w 1350598"/>
              <a:gd name="connsiteY8" fmla="*/ 85763 h 8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0598" h="857630">
                <a:moveTo>
                  <a:pt x="0" y="85763"/>
                </a:moveTo>
                <a:cubicBezTo>
                  <a:pt x="0" y="38397"/>
                  <a:pt x="38397" y="0"/>
                  <a:pt x="85763" y="0"/>
                </a:cubicBezTo>
                <a:lnTo>
                  <a:pt x="1264835" y="0"/>
                </a:lnTo>
                <a:cubicBezTo>
                  <a:pt x="1312201" y="0"/>
                  <a:pt x="1350598" y="38397"/>
                  <a:pt x="1350598" y="85763"/>
                </a:cubicBezTo>
                <a:lnTo>
                  <a:pt x="1350598" y="771867"/>
                </a:lnTo>
                <a:cubicBezTo>
                  <a:pt x="1350598" y="819233"/>
                  <a:pt x="1312201" y="857630"/>
                  <a:pt x="1264835" y="857630"/>
                </a:cubicBezTo>
                <a:lnTo>
                  <a:pt x="85763" y="857630"/>
                </a:lnTo>
                <a:cubicBezTo>
                  <a:pt x="38397" y="857630"/>
                  <a:pt x="0" y="819233"/>
                  <a:pt x="0" y="771867"/>
                </a:cubicBezTo>
                <a:lnTo>
                  <a:pt x="0" y="8576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7039" tIns="147039" rIns="147039" bIns="147039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Polyclinics</a:t>
            </a:r>
            <a:endParaRPr lang="en-US" sz="20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E30BBBFD-6FFF-2833-EA52-589CBE048DB5}"/>
              </a:ext>
            </a:extLst>
          </p:cNvPr>
          <p:cNvSpPr/>
          <p:nvPr/>
        </p:nvSpPr>
        <p:spPr>
          <a:xfrm>
            <a:off x="7302501" y="2565400"/>
            <a:ext cx="1584325" cy="1193800"/>
          </a:xfrm>
          <a:custGeom>
            <a:avLst/>
            <a:gdLst>
              <a:gd name="connsiteX0" fmla="*/ 0 w 1841157"/>
              <a:gd name="connsiteY0" fmla="*/ 0 h 1482811"/>
              <a:gd name="connsiteX1" fmla="*/ 1841157 w 1841157"/>
              <a:gd name="connsiteY1" fmla="*/ 12357 h 1482811"/>
              <a:gd name="connsiteX2" fmla="*/ 1841157 w 1841157"/>
              <a:gd name="connsiteY2" fmla="*/ 1482811 h 14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157" h="1482811">
                <a:moveTo>
                  <a:pt x="0" y="0"/>
                </a:moveTo>
                <a:lnTo>
                  <a:pt x="1841157" y="12357"/>
                </a:lnTo>
                <a:lnTo>
                  <a:pt x="1841157" y="1482811"/>
                </a:ln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3E16C4B-2DFE-5191-2080-1B88978A9E51}"/>
              </a:ext>
            </a:extLst>
          </p:cNvPr>
          <p:cNvSpPr/>
          <p:nvPr/>
        </p:nvSpPr>
        <p:spPr>
          <a:xfrm>
            <a:off x="3348039" y="2632076"/>
            <a:ext cx="1692275" cy="333375"/>
          </a:xfrm>
          <a:custGeom>
            <a:avLst/>
            <a:gdLst>
              <a:gd name="connsiteX0" fmla="*/ 1692876 w 1692876"/>
              <a:gd name="connsiteY0" fmla="*/ 0 h 333633"/>
              <a:gd name="connsiteX1" fmla="*/ 0 w 1692876"/>
              <a:gd name="connsiteY1" fmla="*/ 12357 h 333633"/>
              <a:gd name="connsiteX2" fmla="*/ 12357 w 1692876"/>
              <a:gd name="connsiteY2" fmla="*/ 333633 h 333633"/>
              <a:gd name="connsiteX0" fmla="*/ 1697452 w 1697452"/>
              <a:gd name="connsiteY0" fmla="*/ 0 h 333633"/>
              <a:gd name="connsiteX1" fmla="*/ 4576 w 1697452"/>
              <a:gd name="connsiteY1" fmla="*/ 12357 h 333633"/>
              <a:gd name="connsiteX2" fmla="*/ 0 w 1697452"/>
              <a:gd name="connsiteY2" fmla="*/ 333633 h 3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452" h="333633">
                <a:moveTo>
                  <a:pt x="1697452" y="0"/>
                </a:moveTo>
                <a:lnTo>
                  <a:pt x="4576" y="12357"/>
                </a:lnTo>
                <a:cubicBezTo>
                  <a:pt x="3051" y="119449"/>
                  <a:pt x="1525" y="226541"/>
                  <a:pt x="0" y="333633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5619" name="Group 84">
            <a:extLst>
              <a:ext uri="{FF2B5EF4-FFF2-40B4-BE49-F238E27FC236}">
                <a16:creationId xmlns:a16="http://schemas.microsoft.com/office/drawing/2014/main" id="{70F99903-CECA-C19A-1C8B-9FD7D2B4A5E9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3268663"/>
            <a:ext cx="749300" cy="2559050"/>
            <a:chOff x="2632217" y="3157797"/>
            <a:chExt cx="749856" cy="2558965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D04D2E7-A8AC-3331-EB34-5D67B3CFA0FC}"/>
                </a:ext>
              </a:extLst>
            </p:cNvPr>
            <p:cNvCxnSpPr/>
            <p:nvPr/>
          </p:nvCxnSpPr>
          <p:spPr>
            <a:xfrm>
              <a:off x="2632217" y="3173671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44BB7D8-C652-5B0E-56DC-32B18241323A}"/>
                </a:ext>
              </a:extLst>
            </p:cNvPr>
            <p:cNvCxnSpPr/>
            <p:nvPr/>
          </p:nvCxnSpPr>
          <p:spPr>
            <a:xfrm>
              <a:off x="2632217" y="4003906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444FD93-4B84-9824-E695-537D7381959D}"/>
                </a:ext>
              </a:extLst>
            </p:cNvPr>
            <p:cNvCxnSpPr/>
            <p:nvPr/>
          </p:nvCxnSpPr>
          <p:spPr>
            <a:xfrm>
              <a:off x="2632217" y="4872240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F7D7479-4EE2-E7A1-5CA4-FABC76A5835C}"/>
                </a:ext>
              </a:extLst>
            </p:cNvPr>
            <p:cNvCxnSpPr/>
            <p:nvPr/>
          </p:nvCxnSpPr>
          <p:spPr>
            <a:xfrm>
              <a:off x="2632217" y="5704062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8E58D0-5A7D-CEC4-7525-DBD205F0EFC0}"/>
                </a:ext>
              </a:extLst>
            </p:cNvPr>
            <p:cNvCxnSpPr/>
            <p:nvPr/>
          </p:nvCxnSpPr>
          <p:spPr>
            <a:xfrm>
              <a:off x="3382073" y="3157797"/>
              <a:ext cx="0" cy="2558965"/>
            </a:xfrm>
            <a:prstGeom prst="line">
              <a:avLst/>
            </a:pr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C20A8C-1DBC-BA19-612C-E1A0778012AC}"/>
              </a:ext>
            </a:extLst>
          </p:cNvPr>
          <p:cNvCxnSpPr/>
          <p:nvPr/>
        </p:nvCxnSpPr>
        <p:spPr>
          <a:xfrm flipH="1">
            <a:off x="4905376" y="4265613"/>
            <a:ext cx="3033713" cy="0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061C3DA7-DC70-ECCC-80D3-711950824C79}"/>
              </a:ext>
            </a:extLst>
          </p:cNvPr>
          <p:cNvSpPr/>
          <p:nvPr/>
        </p:nvSpPr>
        <p:spPr>
          <a:xfrm>
            <a:off x="8058150" y="5673725"/>
            <a:ext cx="762000" cy="914400"/>
          </a:xfrm>
          <a:custGeom>
            <a:avLst/>
            <a:gdLst>
              <a:gd name="connsiteX0" fmla="*/ 774700 w 774700"/>
              <a:gd name="connsiteY0" fmla="*/ 0 h 1854200"/>
              <a:gd name="connsiteX1" fmla="*/ 774700 w 774700"/>
              <a:gd name="connsiteY1" fmla="*/ 1854200 h 1854200"/>
              <a:gd name="connsiteX2" fmla="*/ 0 w 774700"/>
              <a:gd name="connsiteY2" fmla="*/ 18415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854200">
                <a:moveTo>
                  <a:pt x="774700" y="0"/>
                </a:moveTo>
                <a:lnTo>
                  <a:pt x="774700" y="1854200"/>
                </a:lnTo>
                <a:lnTo>
                  <a:pt x="0" y="18415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10B4D0-90BB-2018-D94C-DBBFE5B61D3F}"/>
              </a:ext>
            </a:extLst>
          </p:cNvPr>
          <p:cNvSpPr/>
          <p:nvPr/>
        </p:nvSpPr>
        <p:spPr>
          <a:xfrm>
            <a:off x="5930633" y="3849689"/>
            <a:ext cx="125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</p:txBody>
      </p:sp>
      <p:sp>
        <p:nvSpPr>
          <p:cNvPr id="25623" name="Rectangle 89">
            <a:extLst>
              <a:ext uri="{FF2B5EF4-FFF2-40B4-BE49-F238E27FC236}">
                <a16:creationId xmlns:a16="http://schemas.microsoft.com/office/drawing/2014/main" id="{E184C1D6-589A-2068-2409-A2556CCA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499" y="6069385"/>
            <a:ext cx="153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58D5D63-C29A-0840-7A0F-33E4479972B9}"/>
              </a:ext>
            </a:extLst>
          </p:cNvPr>
          <p:cNvSpPr/>
          <p:nvPr/>
        </p:nvSpPr>
        <p:spPr>
          <a:xfrm>
            <a:off x="3340100" y="6105525"/>
            <a:ext cx="1206500" cy="431800"/>
          </a:xfrm>
          <a:custGeom>
            <a:avLst/>
            <a:gdLst>
              <a:gd name="connsiteX0" fmla="*/ 0 w 1206500"/>
              <a:gd name="connsiteY0" fmla="*/ 0 h 431800"/>
              <a:gd name="connsiteX1" fmla="*/ 0 w 1206500"/>
              <a:gd name="connsiteY1" fmla="*/ 0 h 431800"/>
              <a:gd name="connsiteX2" fmla="*/ 0 w 1206500"/>
              <a:gd name="connsiteY2" fmla="*/ 431800 h 431800"/>
              <a:gd name="connsiteX3" fmla="*/ 1206500 w 120650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431800">
                <a:moveTo>
                  <a:pt x="0" y="0"/>
                </a:moveTo>
                <a:lnTo>
                  <a:pt x="0" y="0"/>
                </a:lnTo>
                <a:lnTo>
                  <a:pt x="0" y="431800"/>
                </a:lnTo>
                <a:lnTo>
                  <a:pt x="1206500" y="4318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9D77FC-DA61-3F5A-8457-776EF29ED78F}"/>
              </a:ext>
            </a:extLst>
          </p:cNvPr>
          <p:cNvSpPr/>
          <p:nvPr/>
        </p:nvSpPr>
        <p:spPr>
          <a:xfrm>
            <a:off x="1789972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Cont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CC0EECA-9108-5D74-C62A-11CB20D38B42}"/>
              </a:ext>
            </a:extLst>
          </p:cNvPr>
          <p:cNvSpPr/>
          <p:nvPr/>
        </p:nvSpPr>
        <p:spPr>
          <a:xfrm>
            <a:off x="10002379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Cont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CB14191-727D-E8EA-D393-FE89AB3892DF}"/>
              </a:ext>
            </a:extLst>
          </p:cNvPr>
          <p:cNvSpPr/>
          <p:nvPr/>
        </p:nvSpPr>
        <p:spPr>
          <a:xfrm>
            <a:off x="7996238" y="49994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B80E2CB-D985-4952-BFC7-3F01A6566CC1}"/>
              </a:ext>
            </a:extLst>
          </p:cNvPr>
          <p:cNvCxnSpPr/>
          <p:nvPr/>
        </p:nvCxnSpPr>
        <p:spPr>
          <a:xfrm>
            <a:off x="8839200" y="4435475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9096FA-E437-2357-95EC-030FBABBA4E2}"/>
              </a:ext>
            </a:extLst>
          </p:cNvPr>
          <p:cNvGrpSpPr/>
          <p:nvPr/>
        </p:nvGrpSpPr>
        <p:grpSpPr>
          <a:xfrm>
            <a:off x="1282996" y="-11922"/>
            <a:ext cx="10786440" cy="968259"/>
            <a:chOff x="1411179" y="3290181"/>
            <a:chExt cx="10715200" cy="896696"/>
          </a:xfrm>
        </p:grpSpPr>
        <p:pic>
          <p:nvPicPr>
            <p:cNvPr id="50" name="Picture 4" descr="2.png">
              <a:extLst>
                <a:ext uri="{FF2B5EF4-FFF2-40B4-BE49-F238E27FC236}">
                  <a16:creationId xmlns:a16="http://schemas.microsoft.com/office/drawing/2014/main" id="{480E49EB-0616-94FC-B4D1-0BB75CAB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8EA566-6E91-F567-CD94-450BF9166C9B}"/>
                </a:ext>
              </a:extLst>
            </p:cNvPr>
            <p:cNvSpPr txBox="1"/>
            <p:nvPr/>
          </p:nvSpPr>
          <p:spPr>
            <a:xfrm>
              <a:off x="1411179" y="3364291"/>
              <a:ext cx="10159235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ADMIN &amp; TECHNICAL CONTROL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090FDB4-81A1-52EA-AF44-22377693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4">
            <a:extLst>
              <a:ext uri="{FF2B5EF4-FFF2-40B4-BE49-F238E27FC236}">
                <a16:creationId xmlns:a16="http://schemas.microsoft.com/office/drawing/2014/main" id="{94623837-82B7-426E-9A87-E90D50D4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E9CCF-D73F-4726-9936-C14512BDCE7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B4566CD5-ED46-A784-F9FA-B5FD51C64703}"/>
              </a:ext>
            </a:extLst>
          </p:cNvPr>
          <p:cNvGrpSpPr/>
          <p:nvPr/>
        </p:nvGrpSpPr>
        <p:grpSpPr>
          <a:xfrm>
            <a:off x="1664413" y="1739417"/>
            <a:ext cx="10089223" cy="4987445"/>
            <a:chOff x="66499" y="1524567"/>
            <a:chExt cx="10089223" cy="43198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5" name="Bent-Up Arrow 24">
              <a:extLst>
                <a:ext uri="{FF2B5EF4-FFF2-40B4-BE49-F238E27FC236}">
                  <a16:creationId xmlns:a16="http://schemas.microsoft.com/office/drawing/2014/main" id="{88251D1E-4E99-483D-A406-572CB79868A7}"/>
                </a:ext>
              </a:extLst>
            </p:cNvPr>
            <p:cNvSpPr/>
            <p:nvPr/>
          </p:nvSpPr>
          <p:spPr>
            <a:xfrm rot="5400000">
              <a:off x="516014" y="277628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915A9E-07A0-8D8D-F3EC-6BF140F37621}"/>
                </a:ext>
              </a:extLst>
            </p:cNvPr>
            <p:cNvSpPr/>
            <p:nvPr/>
          </p:nvSpPr>
          <p:spPr>
            <a:xfrm>
              <a:off x="66499" y="1524567"/>
              <a:ext cx="205122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Organisation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(16,05,38)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F96FA0F-1756-1C80-AB81-F7313B0413FC}"/>
                </a:ext>
              </a:extLst>
            </p:cNvPr>
            <p:cNvSpPr/>
            <p:nvPr/>
          </p:nvSpPr>
          <p:spPr>
            <a:xfrm>
              <a:off x="2195902" y="1710377"/>
              <a:ext cx="4014450" cy="1075411"/>
            </a:xfrm>
            <a:custGeom>
              <a:avLst/>
              <a:gdLst>
                <a:gd name="connsiteX0" fmla="*/ 0 w 4102940"/>
                <a:gd name="connsiteY0" fmla="*/ 0 h 1075411"/>
                <a:gd name="connsiteX1" fmla="*/ 4102940 w 4102940"/>
                <a:gd name="connsiteY1" fmla="*/ 0 h 1075411"/>
                <a:gd name="connsiteX2" fmla="*/ 4102940 w 4102940"/>
                <a:gd name="connsiteY2" fmla="*/ 1075411 h 1075411"/>
                <a:gd name="connsiteX3" fmla="*/ 0 w 4102940"/>
                <a:gd name="connsiteY3" fmla="*/ 1075411 h 1075411"/>
                <a:gd name="connsiteX4" fmla="*/ 0 w 4102940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940" h="1075411">
                  <a:moveTo>
                    <a:pt x="0" y="0"/>
                  </a:moveTo>
                  <a:lnTo>
                    <a:pt x="4102940" y="0"/>
                  </a:lnTo>
                  <a:lnTo>
                    <a:pt x="4102940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Apex Body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Tri Service staffing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</p:txBody>
        </p:sp>
        <p:sp>
          <p:nvSpPr>
            <p:cNvPr id="28" name="Bent-Up Arrow 27">
              <a:extLst>
                <a:ext uri="{FF2B5EF4-FFF2-40B4-BE49-F238E27FC236}">
                  <a16:creationId xmlns:a16="http://schemas.microsoft.com/office/drawing/2014/main" id="{B6E317D7-0047-DA22-0571-8304DBD6CBD6}"/>
                </a:ext>
              </a:extLst>
            </p:cNvPr>
            <p:cNvSpPr/>
            <p:nvPr/>
          </p:nvSpPr>
          <p:spPr>
            <a:xfrm rot="5400000">
              <a:off x="2349522" y="427093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AA471F1-DE1E-17E4-CF81-A8A6F41BEFA9}"/>
                </a:ext>
              </a:extLst>
            </p:cNvPr>
            <p:cNvSpPr/>
            <p:nvPr/>
          </p:nvSpPr>
          <p:spPr>
            <a:xfrm>
              <a:off x="1791092" y="301921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Regional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(04,01,16)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F790A3-6760-2C67-02E8-C415AB642608}"/>
                </a:ext>
              </a:extLst>
            </p:cNvPr>
            <p:cNvSpPr/>
            <p:nvPr/>
          </p:nvSpPr>
          <p:spPr>
            <a:xfrm>
              <a:off x="3767942" y="3146116"/>
              <a:ext cx="4240482" cy="1075411"/>
            </a:xfrm>
            <a:custGeom>
              <a:avLst/>
              <a:gdLst>
                <a:gd name="connsiteX0" fmla="*/ 0 w 3271867"/>
                <a:gd name="connsiteY0" fmla="*/ 0 h 1075411"/>
                <a:gd name="connsiteX1" fmla="*/ 3271867 w 3271867"/>
                <a:gd name="connsiteY1" fmla="*/ 0 h 1075411"/>
                <a:gd name="connsiteX2" fmla="*/ 3271867 w 3271867"/>
                <a:gd name="connsiteY2" fmla="*/ 1075411 h 1075411"/>
                <a:gd name="connsiteX3" fmla="*/ 0 w 3271867"/>
                <a:gd name="connsiteY3" fmla="*/ 1075411 h 1075411"/>
                <a:gd name="connsiteX4" fmla="*/ 0 w 3271867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867" h="1075411">
                  <a:moveTo>
                    <a:pt x="0" y="0"/>
                  </a:moveTo>
                  <a:lnTo>
                    <a:pt x="3271867" y="0"/>
                  </a:lnTo>
                  <a:lnTo>
                    <a:pt x="3271867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Regional Centres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Regional Centre controls </a:t>
              </a:r>
            </a:p>
            <a:p>
              <a:pPr marL="173038" lvl="1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10 - 15 Polyclinics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F92C17-965C-A45E-CC32-ADEF2F176C15}"/>
                </a:ext>
              </a:extLst>
            </p:cNvPr>
            <p:cNvSpPr/>
            <p:nvPr/>
          </p:nvSpPr>
          <p:spPr>
            <a:xfrm>
              <a:off x="3599728" y="451386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Polyclinics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(Based on Type)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467C530-8F6A-5BE3-7533-294EBDE2BE6D}"/>
                </a:ext>
              </a:extLst>
            </p:cNvPr>
            <p:cNvSpPr/>
            <p:nvPr/>
          </p:nvSpPr>
          <p:spPr>
            <a:xfrm>
              <a:off x="5564886" y="4640767"/>
              <a:ext cx="4590836" cy="1075411"/>
            </a:xfrm>
            <a:custGeom>
              <a:avLst/>
              <a:gdLst>
                <a:gd name="connsiteX0" fmla="*/ 0 w 2727473"/>
                <a:gd name="connsiteY0" fmla="*/ 0 h 1075411"/>
                <a:gd name="connsiteX1" fmla="*/ 2727473 w 2727473"/>
                <a:gd name="connsiteY1" fmla="*/ 0 h 1075411"/>
                <a:gd name="connsiteX2" fmla="*/ 2727473 w 2727473"/>
                <a:gd name="connsiteY2" fmla="*/ 1075411 h 1075411"/>
                <a:gd name="connsiteX3" fmla="*/ 0 w 2727473"/>
                <a:gd name="connsiteY3" fmla="*/ 1075411 h 1075411"/>
                <a:gd name="connsiteX4" fmla="*/ 0 w 2727473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473" h="1075411">
                  <a:moveTo>
                    <a:pt x="0" y="0"/>
                  </a:moveTo>
                  <a:lnTo>
                    <a:pt x="2727473" y="0"/>
                  </a:lnTo>
                  <a:lnTo>
                    <a:pt x="2727473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Contractual Staff only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 ‘A’ to ‘E’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Mil/ Non-Mil</a:t>
              </a:r>
              <a:endParaRPr lang="en-IN" sz="4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51586-284D-27AD-49E1-4E9DDE05CDFC}"/>
              </a:ext>
            </a:extLst>
          </p:cNvPr>
          <p:cNvGrpSpPr/>
          <p:nvPr/>
        </p:nvGrpSpPr>
        <p:grpSpPr>
          <a:xfrm>
            <a:off x="1240099" y="-11922"/>
            <a:ext cx="10829331" cy="968259"/>
            <a:chOff x="1368577" y="3290181"/>
            <a:chExt cx="10757802" cy="896696"/>
          </a:xfrm>
        </p:grpSpPr>
        <p:pic>
          <p:nvPicPr>
            <p:cNvPr id="19" name="Picture 4" descr="2.png">
              <a:extLst>
                <a:ext uri="{FF2B5EF4-FFF2-40B4-BE49-F238E27FC236}">
                  <a16:creationId xmlns:a16="http://schemas.microsoft.com/office/drawing/2014/main" id="{CEC90F5F-79A0-1814-960D-5DD1245E6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C1F513-F64E-D7DD-DA51-0B8AFE5185E0}"/>
                </a:ext>
              </a:extLst>
            </p:cNvPr>
            <p:cNvSpPr txBox="1"/>
            <p:nvPr/>
          </p:nvSpPr>
          <p:spPr>
            <a:xfrm>
              <a:off x="1368577" y="3364292"/>
              <a:ext cx="1010820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ORGANISATIONAL STRUCTURE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BD5DA6-9E0D-0F25-8E42-CBDCDC5D5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43D19-0EDA-9CEA-EE76-30768844E6EA}"/>
              </a:ext>
            </a:extLst>
          </p:cNvPr>
          <p:cNvCxnSpPr>
            <a:cxnSpLocks/>
          </p:cNvCxnSpPr>
          <p:nvPr/>
        </p:nvCxnSpPr>
        <p:spPr>
          <a:xfrm>
            <a:off x="1948657" y="1392865"/>
            <a:ext cx="72542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75873-9CB2-84E9-AFF0-BBFC85675E36}"/>
              </a:ext>
            </a:extLst>
          </p:cNvPr>
          <p:cNvCxnSpPr/>
          <p:nvPr/>
        </p:nvCxnSpPr>
        <p:spPr>
          <a:xfrm rot="5400000">
            <a:off x="1782291" y="159456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8">
            <a:extLst>
              <a:ext uri="{FF2B5EF4-FFF2-40B4-BE49-F238E27FC236}">
                <a16:creationId xmlns:a16="http://schemas.microsoft.com/office/drawing/2014/main" id="{922AE79F-9B03-B933-60BE-1A96A2A0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40" y="1849352"/>
            <a:ext cx="3294062" cy="43704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Arial" panose="020B0604020202020204" pitchFamily="34" charset="0"/>
              </a:rPr>
              <a:t>Jt</a:t>
            </a:r>
            <a:r>
              <a:rPr lang="en-US" altLang="en-US" sz="2400" b="1" u="sng" dirty="0">
                <a:latin typeface="Arial" panose="020B0604020202020204" pitchFamily="34" charset="0"/>
              </a:rPr>
              <a:t> Dir (</a:t>
            </a:r>
            <a:r>
              <a:rPr lang="en-US" altLang="en-US" sz="2400" b="1" u="sng" dirty="0" err="1">
                <a:latin typeface="Arial" panose="020B0604020202020204" pitchFamily="34" charset="0"/>
              </a:rPr>
              <a:t>Estblishment</a:t>
            </a:r>
            <a:r>
              <a:rPr lang="en-US" altLang="en-US" sz="2400" b="1" u="sng" dirty="0">
                <a:latin typeface="Arial" panose="020B0604020202020204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Administration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Personnel management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Office management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Discipline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Smart Cards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Transport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E6A80-C2DD-6B9C-E554-E9CD26F299FD}"/>
              </a:ext>
            </a:extLst>
          </p:cNvPr>
          <p:cNvSpPr txBox="1"/>
          <p:nvPr/>
        </p:nvSpPr>
        <p:spPr>
          <a:xfrm>
            <a:off x="4187826" y="1848925"/>
            <a:ext cx="3294063" cy="48090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(HS)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Technical advisor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 control over all PCs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Visit PC on behalf of Dir</a:t>
            </a:r>
          </a:p>
          <a:p>
            <a:pPr algn="just">
              <a:defRPr/>
            </a:pPr>
            <a:endParaRPr lang="en-US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Monitor census and morbidity rate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at PC and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referral data to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Statistical analysis of prevalence of diseases in Area of Responsibility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0A458-3835-29D2-4334-0583545E7DA3}"/>
              </a:ext>
            </a:extLst>
          </p:cNvPr>
          <p:cNvSpPr txBox="1"/>
          <p:nvPr/>
        </p:nvSpPr>
        <p:spPr>
          <a:xfrm>
            <a:off x="7839182" y="1890449"/>
            <a:ext cx="351461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Dir (A &amp; A Mgt)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Finance &amp;   assets management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equipment &amp; stores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of accts at RC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Payment of medical bills for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TDS payment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Recovery</a:t>
            </a:r>
          </a:p>
        </p:txBody>
      </p:sp>
      <p:sp>
        <p:nvSpPr>
          <p:cNvPr id="29704" name="Slide Number Placeholder 14">
            <a:extLst>
              <a:ext uri="{FF2B5EF4-FFF2-40B4-BE49-F238E27FC236}">
                <a16:creationId xmlns:a16="http://schemas.microsoft.com/office/drawing/2014/main" id="{3939A01B-96F7-9D68-5B35-3FE373A5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FEC85-0765-4618-9B98-976BBEF28A6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277A3-BFE4-5A1F-2314-DD21E39D3A2A}"/>
              </a:ext>
            </a:extLst>
          </p:cNvPr>
          <p:cNvSpPr txBox="1"/>
          <p:nvPr/>
        </p:nvSpPr>
        <p:spPr>
          <a:xfrm>
            <a:off x="3739793" y="1006867"/>
            <a:ext cx="4566007" cy="46166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01B1AB-117D-6640-B176-99F1BA646AC4}"/>
              </a:ext>
            </a:extLst>
          </p:cNvPr>
          <p:cNvCxnSpPr/>
          <p:nvPr/>
        </p:nvCxnSpPr>
        <p:spPr>
          <a:xfrm rot="5400000">
            <a:off x="9013162" y="158870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0FC91A-2426-52BE-447D-C2BE5397264B}"/>
              </a:ext>
            </a:extLst>
          </p:cNvPr>
          <p:cNvCxnSpPr/>
          <p:nvPr/>
        </p:nvCxnSpPr>
        <p:spPr>
          <a:xfrm rot="5400000">
            <a:off x="5623647" y="1591571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29CF9E-C65E-E12D-5A94-8EEB27CF8701}"/>
              </a:ext>
            </a:extLst>
          </p:cNvPr>
          <p:cNvGrpSpPr/>
          <p:nvPr/>
        </p:nvGrpSpPr>
        <p:grpSpPr>
          <a:xfrm>
            <a:off x="1230187" y="-11922"/>
            <a:ext cx="10839243" cy="968259"/>
            <a:chOff x="1358729" y="3290181"/>
            <a:chExt cx="10767650" cy="896696"/>
          </a:xfrm>
        </p:grpSpPr>
        <p:pic>
          <p:nvPicPr>
            <p:cNvPr id="15" name="Picture 4" descr="2.png">
              <a:extLst>
                <a:ext uri="{FF2B5EF4-FFF2-40B4-BE49-F238E27FC236}">
                  <a16:creationId xmlns:a16="http://schemas.microsoft.com/office/drawing/2014/main" id="{684B6F65-90DA-D0EA-0A1E-106EBDDC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F1B193-E97B-7EA9-B142-89824A3502BF}"/>
                </a:ext>
              </a:extLst>
            </p:cNvPr>
            <p:cNvSpPr txBox="1"/>
            <p:nvPr/>
          </p:nvSpPr>
          <p:spPr>
            <a:xfrm>
              <a:off x="1358729" y="3364292"/>
              <a:ext cx="1012741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ORGANISATION: REGIONAL CENTRES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D0BE4C-119E-81FF-526E-671F57398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2">
            <a:extLst>
              <a:ext uri="{FF2B5EF4-FFF2-40B4-BE49-F238E27FC236}">
                <a16:creationId xmlns:a16="http://schemas.microsoft.com/office/drawing/2014/main" id="{4A541056-AB4B-87EB-0C42-1E605C125D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32889"/>
            <a:ext cx="4787900" cy="6047589"/>
            <a:chOff x="0" y="836806"/>
            <a:chExt cx="4787791" cy="5737026"/>
          </a:xfrm>
        </p:grpSpPr>
        <p:grpSp>
          <p:nvGrpSpPr>
            <p:cNvPr id="30745" name="Group 15">
              <a:extLst>
                <a:ext uri="{FF2B5EF4-FFF2-40B4-BE49-F238E27FC236}">
                  <a16:creationId xmlns:a16="http://schemas.microsoft.com/office/drawing/2014/main" id="{2FDDF8C4-673E-D1F0-A786-BA1DAD1FB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36806"/>
              <a:ext cx="4787791" cy="5711325"/>
              <a:chOff x="0" y="836806"/>
              <a:chExt cx="4787791" cy="5711325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A94E157-A19F-B91B-E016-6EF504BE8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2464" t="8290" r="16192" b="2468"/>
              <a:stretch/>
            </p:blipFill>
            <p:spPr>
              <a:xfrm>
                <a:off x="0" y="836806"/>
                <a:ext cx="4787791" cy="5711325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FF11996-6B2B-53C5-1287-82898B62D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66591" y="2388679"/>
                <a:ext cx="414564" cy="323116"/>
              </a:xfrm>
              <a:prstGeom prst="rect">
                <a:avLst/>
              </a:prstGeom>
            </p:spPr>
          </p:pic>
        </p:grpSp>
        <p:sp>
          <p:nvSpPr>
            <p:cNvPr id="13" name="8-Point Star 12">
              <a:extLst>
                <a:ext uri="{FF2B5EF4-FFF2-40B4-BE49-F238E27FC236}">
                  <a16:creationId xmlns:a16="http://schemas.microsoft.com/office/drawing/2014/main" id="{DAA15C91-680A-8C5F-C152-60465CC7D502}"/>
                </a:ext>
              </a:extLst>
            </p:cNvPr>
            <p:cNvSpPr/>
            <p:nvPr/>
          </p:nvSpPr>
          <p:spPr>
            <a:xfrm>
              <a:off x="1250680" y="1629621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4" name="8-Point Star 13">
              <a:extLst>
                <a:ext uri="{FF2B5EF4-FFF2-40B4-BE49-F238E27FC236}">
                  <a16:creationId xmlns:a16="http://schemas.microsoft.com/office/drawing/2014/main" id="{D977742E-1F6B-C826-E778-8F582EA77BF4}"/>
                </a:ext>
              </a:extLst>
            </p:cNvPr>
            <p:cNvSpPr/>
            <p:nvPr/>
          </p:nvSpPr>
          <p:spPr>
            <a:xfrm>
              <a:off x="3231880" y="382260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5" name="8-Point Star 14">
              <a:extLst>
                <a:ext uri="{FF2B5EF4-FFF2-40B4-BE49-F238E27FC236}">
                  <a16:creationId xmlns:a16="http://schemas.microsoft.com/office/drawing/2014/main" id="{168E9132-0034-6ACF-BCC5-3B48C9038D61}"/>
                </a:ext>
              </a:extLst>
            </p:cNvPr>
            <p:cNvSpPr/>
            <p:nvPr/>
          </p:nvSpPr>
          <p:spPr>
            <a:xfrm>
              <a:off x="3781609" y="2905195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8-Point Star 16">
              <a:extLst>
                <a:ext uri="{FF2B5EF4-FFF2-40B4-BE49-F238E27FC236}">
                  <a16:creationId xmlns:a16="http://schemas.microsoft.com/office/drawing/2014/main" id="{CA5A5C95-A41F-0473-51BB-7FF50A5CE21A}"/>
                </a:ext>
              </a:extLst>
            </p:cNvPr>
            <p:cNvSpPr/>
            <p:nvPr/>
          </p:nvSpPr>
          <p:spPr>
            <a:xfrm>
              <a:off x="2752060" y="36269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8-Point Star 17">
              <a:extLst>
                <a:ext uri="{FF2B5EF4-FFF2-40B4-BE49-F238E27FC236}">
                  <a16:creationId xmlns:a16="http://schemas.microsoft.com/office/drawing/2014/main" id="{8CE05905-FD0E-D382-D4F7-4BFEB560E448}"/>
                </a:ext>
              </a:extLst>
            </p:cNvPr>
            <p:cNvSpPr/>
            <p:nvPr/>
          </p:nvSpPr>
          <p:spPr>
            <a:xfrm>
              <a:off x="1767819" y="49858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9" name="8-Point Star 18">
              <a:extLst>
                <a:ext uri="{FF2B5EF4-FFF2-40B4-BE49-F238E27FC236}">
                  <a16:creationId xmlns:a16="http://schemas.microsoft.com/office/drawing/2014/main" id="{4FF424DF-C97B-E803-BB44-7DA62EE29255}"/>
                </a:ext>
              </a:extLst>
            </p:cNvPr>
            <p:cNvSpPr/>
            <p:nvPr/>
          </p:nvSpPr>
          <p:spPr>
            <a:xfrm>
              <a:off x="1315325" y="5481193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8-Point Star 19">
              <a:extLst>
                <a:ext uri="{FF2B5EF4-FFF2-40B4-BE49-F238E27FC236}">
                  <a16:creationId xmlns:a16="http://schemas.microsoft.com/office/drawing/2014/main" id="{F6E94EFE-4281-D132-B1D7-E45778AFA42B}"/>
                </a:ext>
              </a:extLst>
            </p:cNvPr>
            <p:cNvSpPr/>
            <p:nvPr/>
          </p:nvSpPr>
          <p:spPr>
            <a:xfrm>
              <a:off x="1266769" y="63810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8-Point Star 20">
              <a:extLst>
                <a:ext uri="{FF2B5EF4-FFF2-40B4-BE49-F238E27FC236}">
                  <a16:creationId xmlns:a16="http://schemas.microsoft.com/office/drawing/2014/main" id="{CC4244E2-2A41-4E2F-0E82-1214FA60ADFA}"/>
                </a:ext>
              </a:extLst>
            </p:cNvPr>
            <p:cNvSpPr/>
            <p:nvPr/>
          </p:nvSpPr>
          <p:spPr>
            <a:xfrm>
              <a:off x="1146235" y="6069313"/>
              <a:ext cx="137160" cy="137160"/>
            </a:xfrm>
            <a:prstGeom prst="star8">
              <a:avLst/>
            </a:prstGeom>
            <a:solidFill>
              <a:srgbClr val="FF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8-Point Star 21">
              <a:extLst>
                <a:ext uri="{FF2B5EF4-FFF2-40B4-BE49-F238E27FC236}">
                  <a16:creationId xmlns:a16="http://schemas.microsoft.com/office/drawing/2014/main" id="{365F8202-B617-3A06-A8E5-5EBFEE20A89E}"/>
                </a:ext>
              </a:extLst>
            </p:cNvPr>
            <p:cNvSpPr/>
            <p:nvPr/>
          </p:nvSpPr>
          <p:spPr>
            <a:xfrm>
              <a:off x="1789317" y="577072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3" name="8-Point Star 22">
              <a:extLst>
                <a:ext uri="{FF2B5EF4-FFF2-40B4-BE49-F238E27FC236}">
                  <a16:creationId xmlns:a16="http://schemas.microsoft.com/office/drawing/2014/main" id="{A5A4FB95-DE78-0162-3EF5-0A1715FF997C}"/>
                </a:ext>
              </a:extLst>
            </p:cNvPr>
            <p:cNvSpPr/>
            <p:nvPr/>
          </p:nvSpPr>
          <p:spPr>
            <a:xfrm>
              <a:off x="775235" y="454393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8-Point Star 23">
              <a:extLst>
                <a:ext uri="{FF2B5EF4-FFF2-40B4-BE49-F238E27FC236}">
                  <a16:creationId xmlns:a16="http://schemas.microsoft.com/office/drawing/2014/main" id="{15B6D2C2-0714-E313-2F90-421B94816779}"/>
                </a:ext>
              </a:extLst>
            </p:cNvPr>
            <p:cNvSpPr/>
            <p:nvPr/>
          </p:nvSpPr>
          <p:spPr>
            <a:xfrm>
              <a:off x="1566681" y="4141315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8-Point Star 24">
              <a:extLst>
                <a:ext uri="{FF2B5EF4-FFF2-40B4-BE49-F238E27FC236}">
                  <a16:creationId xmlns:a16="http://schemas.microsoft.com/office/drawing/2014/main" id="{38BB88B2-FC3F-4E81-F800-D1AEFF2A5D4B}"/>
                </a:ext>
              </a:extLst>
            </p:cNvPr>
            <p:cNvSpPr/>
            <p:nvPr/>
          </p:nvSpPr>
          <p:spPr>
            <a:xfrm>
              <a:off x="2092986" y="392763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6" name="8-Point Star 25">
              <a:extLst>
                <a:ext uri="{FF2B5EF4-FFF2-40B4-BE49-F238E27FC236}">
                  <a16:creationId xmlns:a16="http://schemas.microsoft.com/office/drawing/2014/main" id="{EF0992F1-3168-94F5-9323-A18A071D2AEB}"/>
                </a:ext>
              </a:extLst>
            </p:cNvPr>
            <p:cNvSpPr/>
            <p:nvPr/>
          </p:nvSpPr>
          <p:spPr>
            <a:xfrm>
              <a:off x="2013889" y="269695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8-Point Star 26">
              <a:extLst>
                <a:ext uri="{FF2B5EF4-FFF2-40B4-BE49-F238E27FC236}">
                  <a16:creationId xmlns:a16="http://schemas.microsoft.com/office/drawing/2014/main" id="{8B37D2B0-3854-F8B9-84DF-2D2F0EE9F3D3}"/>
                </a:ext>
              </a:extLst>
            </p:cNvPr>
            <p:cNvSpPr/>
            <p:nvPr/>
          </p:nvSpPr>
          <p:spPr>
            <a:xfrm>
              <a:off x="914379" y="249959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8-Point Star 27">
              <a:extLst>
                <a:ext uri="{FF2B5EF4-FFF2-40B4-BE49-F238E27FC236}">
                  <a16:creationId xmlns:a16="http://schemas.microsoft.com/office/drawing/2014/main" id="{6210823C-6A03-3FFC-29E7-6DBE2289DD9B}"/>
                </a:ext>
              </a:extLst>
            </p:cNvPr>
            <p:cNvSpPr/>
            <p:nvPr/>
          </p:nvSpPr>
          <p:spPr>
            <a:xfrm>
              <a:off x="675389" y="3587890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9" name="8-Point Star 28">
              <a:extLst>
                <a:ext uri="{FF2B5EF4-FFF2-40B4-BE49-F238E27FC236}">
                  <a16:creationId xmlns:a16="http://schemas.microsoft.com/office/drawing/2014/main" id="{CF6CC801-3819-4749-73F0-67873A0F8A81}"/>
                </a:ext>
              </a:extLst>
            </p:cNvPr>
            <p:cNvSpPr/>
            <p:nvPr/>
          </p:nvSpPr>
          <p:spPr>
            <a:xfrm>
              <a:off x="1187724" y="210491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8-Point Star 29">
              <a:extLst>
                <a:ext uri="{FF2B5EF4-FFF2-40B4-BE49-F238E27FC236}">
                  <a16:creationId xmlns:a16="http://schemas.microsoft.com/office/drawing/2014/main" id="{2DEB029C-6FA1-9192-82A2-54A524B18460}"/>
                </a:ext>
              </a:extLst>
            </p:cNvPr>
            <p:cNvSpPr/>
            <p:nvPr/>
          </p:nvSpPr>
          <p:spPr>
            <a:xfrm>
              <a:off x="1384462" y="20907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8-Point Star 30">
              <a:extLst>
                <a:ext uri="{FF2B5EF4-FFF2-40B4-BE49-F238E27FC236}">
                  <a16:creationId xmlns:a16="http://schemas.microsoft.com/office/drawing/2014/main" id="{34C77FDA-EBC2-6F9E-A3C5-E155248B699D}"/>
                </a:ext>
              </a:extLst>
            </p:cNvPr>
            <p:cNvSpPr/>
            <p:nvPr/>
          </p:nvSpPr>
          <p:spPr>
            <a:xfrm>
              <a:off x="1515406" y="24385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8-Point Star 31">
              <a:extLst>
                <a:ext uri="{FF2B5EF4-FFF2-40B4-BE49-F238E27FC236}">
                  <a16:creationId xmlns:a16="http://schemas.microsoft.com/office/drawing/2014/main" id="{4D460F7B-A12C-1E51-1186-7DEBBDAAF0D7}"/>
                </a:ext>
              </a:extLst>
            </p:cNvPr>
            <p:cNvSpPr/>
            <p:nvPr/>
          </p:nvSpPr>
          <p:spPr>
            <a:xfrm>
              <a:off x="1839349" y="25395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3" name="Rectangle 38">
              <a:extLst>
                <a:ext uri="{FF2B5EF4-FFF2-40B4-BE49-F238E27FC236}">
                  <a16:creationId xmlns:a16="http://schemas.microsoft.com/office/drawing/2014/main" id="{56700F7A-D85C-16D6-4313-C56F7FA4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" y="1337419"/>
              <a:ext cx="70081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Jammu</a:t>
              </a:r>
            </a:p>
          </p:txBody>
        </p:sp>
        <p:sp>
          <p:nvSpPr>
            <p:cNvPr id="34" name="8-Point Star 33">
              <a:extLst>
                <a:ext uri="{FF2B5EF4-FFF2-40B4-BE49-F238E27FC236}">
                  <a16:creationId xmlns:a16="http://schemas.microsoft.com/office/drawing/2014/main" id="{ECBEDE85-2B4D-E2E4-AC02-31379A3C2729}"/>
                </a:ext>
              </a:extLst>
            </p:cNvPr>
            <p:cNvSpPr/>
            <p:nvPr/>
          </p:nvSpPr>
          <p:spPr>
            <a:xfrm>
              <a:off x="1312931" y="5956515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7" name="Rectangle 40">
              <a:extLst>
                <a:ext uri="{FF2B5EF4-FFF2-40B4-BE49-F238E27FC236}">
                  <a16:creationId xmlns:a16="http://schemas.microsoft.com/office/drawing/2014/main" id="{21561DE3-B824-3733-8802-68108EAA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041" y="4163724"/>
              <a:ext cx="69921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Nagpur</a:t>
              </a:r>
            </a:p>
          </p:txBody>
        </p:sp>
        <p:sp>
          <p:nvSpPr>
            <p:cNvPr id="30808" name="Rectangle 41">
              <a:extLst>
                <a:ext uri="{FF2B5EF4-FFF2-40B4-BE49-F238E27FC236}">
                  <a16:creationId xmlns:a16="http://schemas.microsoft.com/office/drawing/2014/main" id="{8EA11877-2E24-82F7-5B8E-48C12134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85" y="4025585"/>
              <a:ext cx="742494" cy="29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Mumbai</a:t>
              </a:r>
            </a:p>
          </p:txBody>
        </p:sp>
        <p:sp>
          <p:nvSpPr>
            <p:cNvPr id="30809" name="Rectangle 42">
              <a:extLst>
                <a:ext uri="{FF2B5EF4-FFF2-40B4-BE49-F238E27FC236}">
                  <a16:creationId xmlns:a16="http://schemas.microsoft.com/office/drawing/2014/main" id="{31F538C2-0C0D-BEC0-F8CB-92C1F9DD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96" y="4595736"/>
              <a:ext cx="54372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Pune</a:t>
              </a:r>
            </a:p>
          </p:txBody>
        </p:sp>
        <p:sp>
          <p:nvSpPr>
            <p:cNvPr id="30810" name="Rectangle 43">
              <a:extLst>
                <a:ext uri="{FF2B5EF4-FFF2-40B4-BE49-F238E27FC236}">
                  <a16:creationId xmlns:a16="http://schemas.microsoft.com/office/drawing/2014/main" id="{AB42DA35-B67C-FCCA-0CF5-DE6E692E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261" y="5810477"/>
              <a:ext cx="76493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Chennai</a:t>
              </a:r>
            </a:p>
          </p:txBody>
        </p:sp>
        <p:sp>
          <p:nvSpPr>
            <p:cNvPr id="30811" name="Rectangle 44">
              <a:extLst>
                <a:ext uri="{FF2B5EF4-FFF2-40B4-BE49-F238E27FC236}">
                  <a16:creationId xmlns:a16="http://schemas.microsoft.com/office/drawing/2014/main" id="{33F9E9C6-F316-3843-F4B0-95A2637E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257" y="3612441"/>
              <a:ext cx="79859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Jabalpur</a:t>
              </a:r>
            </a:p>
          </p:txBody>
        </p:sp>
        <p:sp>
          <p:nvSpPr>
            <p:cNvPr id="30812" name="Rectangle 45">
              <a:extLst>
                <a:ext uri="{FF2B5EF4-FFF2-40B4-BE49-F238E27FC236}">
                  <a16:creationId xmlns:a16="http://schemas.microsoft.com/office/drawing/2014/main" id="{4EDFF776-9BDD-6CB3-7BA2-80DCD970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878" y="3005664"/>
              <a:ext cx="58540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Patna</a:t>
              </a:r>
            </a:p>
          </p:txBody>
        </p:sp>
        <p:sp>
          <p:nvSpPr>
            <p:cNvPr id="41" name="8-Point Star 40">
              <a:extLst>
                <a:ext uri="{FF2B5EF4-FFF2-40B4-BE49-F238E27FC236}">
                  <a16:creationId xmlns:a16="http://schemas.microsoft.com/office/drawing/2014/main" id="{F2F8C6A0-928E-8588-134A-6C6AEF14C600}"/>
                </a:ext>
              </a:extLst>
            </p:cNvPr>
            <p:cNvSpPr/>
            <p:nvPr/>
          </p:nvSpPr>
          <p:spPr>
            <a:xfrm>
              <a:off x="1720737" y="225636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16" name="Rectangle 47">
              <a:extLst>
                <a:ext uri="{FF2B5EF4-FFF2-40B4-BE49-F238E27FC236}">
                  <a16:creationId xmlns:a16="http://schemas.microsoft.com/office/drawing/2014/main" id="{8139F3F8-FF2E-03E8-5770-A438C512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489" y="2121146"/>
              <a:ext cx="87073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Dehradun</a:t>
              </a:r>
            </a:p>
          </p:txBody>
        </p:sp>
        <p:sp>
          <p:nvSpPr>
            <p:cNvPr id="30817" name="Rectangle 48">
              <a:extLst>
                <a:ext uri="{FF2B5EF4-FFF2-40B4-BE49-F238E27FC236}">
                  <a16:creationId xmlns:a16="http://schemas.microsoft.com/office/drawing/2014/main" id="{0FF7DF8C-B53E-BC3B-E741-44FEA186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72" y="5354482"/>
              <a:ext cx="90439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Bangalore</a:t>
              </a:r>
            </a:p>
          </p:txBody>
        </p:sp>
        <p:sp>
          <p:nvSpPr>
            <p:cNvPr id="30818" name="Rectangle 49">
              <a:extLst>
                <a:ext uri="{FF2B5EF4-FFF2-40B4-BE49-F238E27FC236}">
                  <a16:creationId xmlns:a16="http://schemas.microsoft.com/office/drawing/2014/main" id="{994CF6E8-0D5C-CD93-0F50-C371AAE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41" y="5964365"/>
              <a:ext cx="59341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Kochi</a:t>
              </a:r>
            </a:p>
          </p:txBody>
        </p:sp>
        <p:sp>
          <p:nvSpPr>
            <p:cNvPr id="30819" name="Rectangle 50">
              <a:extLst>
                <a:ext uri="{FF2B5EF4-FFF2-40B4-BE49-F238E27FC236}">
                  <a16:creationId xmlns:a16="http://schemas.microsoft.com/office/drawing/2014/main" id="{05209B71-1AEF-BBE7-5EA7-0596B444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94" y="6281860"/>
              <a:ext cx="987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Trivandrum</a:t>
              </a:r>
            </a:p>
          </p:txBody>
        </p:sp>
        <p:sp>
          <p:nvSpPr>
            <p:cNvPr id="30820" name="Rectangle 51">
              <a:extLst>
                <a:ext uri="{FF2B5EF4-FFF2-40B4-BE49-F238E27FC236}">
                  <a16:creationId xmlns:a16="http://schemas.microsoft.com/office/drawing/2014/main" id="{26C0FFAF-5517-5B2B-D1C8-3F7D35A1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05" y="5036623"/>
              <a:ext cx="94446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Hyderabad</a:t>
              </a:r>
            </a:p>
          </p:txBody>
        </p:sp>
        <p:sp>
          <p:nvSpPr>
            <p:cNvPr id="30821" name="Rectangle 52">
              <a:extLst>
                <a:ext uri="{FF2B5EF4-FFF2-40B4-BE49-F238E27FC236}">
                  <a16:creationId xmlns:a16="http://schemas.microsoft.com/office/drawing/2014/main" id="{3A7A13C4-1F5A-9B24-E31A-31EA8888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44" y="2861073"/>
              <a:ext cx="62708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Jaipur</a:t>
              </a:r>
            </a:p>
          </p:txBody>
        </p:sp>
        <p:sp>
          <p:nvSpPr>
            <p:cNvPr id="30822" name="Rectangle 53">
              <a:extLst>
                <a:ext uri="{FF2B5EF4-FFF2-40B4-BE49-F238E27FC236}">
                  <a16:creationId xmlns:a16="http://schemas.microsoft.com/office/drawing/2014/main" id="{FC5383FE-A5AF-38F1-F871-FE399AAB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97" y="3626700"/>
              <a:ext cx="102622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Ahmedabad</a:t>
              </a:r>
            </a:p>
          </p:txBody>
        </p:sp>
        <p:sp>
          <p:nvSpPr>
            <p:cNvPr id="30823" name="Rectangle 54">
              <a:extLst>
                <a:ext uri="{FF2B5EF4-FFF2-40B4-BE49-F238E27FC236}">
                  <a16:creationId xmlns:a16="http://schemas.microsoft.com/office/drawing/2014/main" id="{864E1805-2F72-6EE0-9A12-839636A2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480" y="2933368"/>
              <a:ext cx="84668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Guwahati</a:t>
              </a:r>
            </a:p>
          </p:txBody>
        </p:sp>
        <p:sp>
          <p:nvSpPr>
            <p:cNvPr id="30824" name="Rectangle 55">
              <a:extLst>
                <a:ext uri="{FF2B5EF4-FFF2-40B4-BE49-F238E27FC236}">
                  <a16:creationId xmlns:a16="http://schemas.microsoft.com/office/drawing/2014/main" id="{43650E63-AC5A-B6B1-4BEC-9315F744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563" y="3637725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Kolkata</a:t>
              </a:r>
            </a:p>
          </p:txBody>
        </p:sp>
        <p:sp>
          <p:nvSpPr>
            <p:cNvPr id="30825" name="Rectangle 56">
              <a:extLst>
                <a:ext uri="{FF2B5EF4-FFF2-40B4-BE49-F238E27FC236}">
                  <a16:creationId xmlns:a16="http://schemas.microsoft.com/office/drawing/2014/main" id="{3EFEFAC2-3704-EDB6-D32F-9D6ACA2A3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432" y="3420839"/>
              <a:ext cx="67517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Ranchi</a:t>
              </a:r>
            </a:p>
          </p:txBody>
        </p:sp>
        <p:sp>
          <p:nvSpPr>
            <p:cNvPr id="52" name="8-Point Star 51">
              <a:extLst>
                <a:ext uri="{FF2B5EF4-FFF2-40B4-BE49-F238E27FC236}">
                  <a16:creationId xmlns:a16="http://schemas.microsoft.com/office/drawing/2014/main" id="{4946B21E-1D7F-C517-9052-1FEF731CD3D6}"/>
                </a:ext>
              </a:extLst>
            </p:cNvPr>
            <p:cNvSpPr/>
            <p:nvPr/>
          </p:nvSpPr>
          <p:spPr>
            <a:xfrm>
              <a:off x="2301219" y="295025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29" name="Rectangle 58">
              <a:extLst>
                <a:ext uri="{FF2B5EF4-FFF2-40B4-BE49-F238E27FC236}">
                  <a16:creationId xmlns:a16="http://schemas.microsoft.com/office/drawing/2014/main" id="{37FB4C04-8F43-35BC-7AB2-AFE71756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157" y="3138274"/>
              <a:ext cx="88836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Allahabad</a:t>
              </a:r>
            </a:p>
          </p:txBody>
        </p:sp>
        <p:sp>
          <p:nvSpPr>
            <p:cNvPr id="30830" name="Rectangle 59">
              <a:extLst>
                <a:ext uri="{FF2B5EF4-FFF2-40B4-BE49-F238E27FC236}">
                  <a16:creationId xmlns:a16="http://schemas.microsoft.com/office/drawing/2014/main" id="{88F25D23-20B1-EE16-903F-3D225EF08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285" y="2861073"/>
              <a:ext cx="82104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Lucknow</a:t>
              </a:r>
            </a:p>
          </p:txBody>
        </p:sp>
        <p:sp>
          <p:nvSpPr>
            <p:cNvPr id="30831" name="Rectangle 60">
              <a:extLst>
                <a:ext uri="{FF2B5EF4-FFF2-40B4-BE49-F238E27FC236}">
                  <a16:creationId xmlns:a16="http://schemas.microsoft.com/office/drawing/2014/main" id="{09FE3FA9-2A93-707A-EDC7-7594C35A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146" y="5976768"/>
              <a:ext cx="100377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Coimbatore</a:t>
              </a:r>
            </a:p>
          </p:txBody>
        </p:sp>
        <p:sp>
          <p:nvSpPr>
            <p:cNvPr id="30832" name="Rectangle 61">
              <a:extLst>
                <a:ext uri="{FF2B5EF4-FFF2-40B4-BE49-F238E27FC236}">
                  <a16:creationId xmlns:a16="http://schemas.microsoft.com/office/drawing/2014/main" id="{3C948213-A4A6-5419-E5AE-C2B404F6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63" y="2282711"/>
              <a:ext cx="63509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Hissar</a:t>
              </a:r>
            </a:p>
          </p:txBody>
        </p:sp>
        <p:sp>
          <p:nvSpPr>
            <p:cNvPr id="57" name="8-Point Star 56">
              <a:extLst>
                <a:ext uri="{FF2B5EF4-FFF2-40B4-BE49-F238E27FC236}">
                  <a16:creationId xmlns:a16="http://schemas.microsoft.com/office/drawing/2014/main" id="{98C241D0-E532-C43D-EAB5-8905654B009E}"/>
                </a:ext>
              </a:extLst>
            </p:cNvPr>
            <p:cNvSpPr/>
            <p:nvPr/>
          </p:nvSpPr>
          <p:spPr>
            <a:xfrm>
              <a:off x="1313342" y="2516036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36" name="Rectangle 63">
              <a:extLst>
                <a:ext uri="{FF2B5EF4-FFF2-40B4-BE49-F238E27FC236}">
                  <a16:creationId xmlns:a16="http://schemas.microsoft.com/office/drawing/2014/main" id="{E2AD29AF-A88B-44C6-94FD-05A61975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155" y="2552154"/>
              <a:ext cx="71846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Bareilly</a:t>
              </a:r>
            </a:p>
          </p:txBody>
        </p:sp>
        <p:sp>
          <p:nvSpPr>
            <p:cNvPr id="59" name="8-Point Star 58">
              <a:extLst>
                <a:ext uri="{FF2B5EF4-FFF2-40B4-BE49-F238E27FC236}">
                  <a16:creationId xmlns:a16="http://schemas.microsoft.com/office/drawing/2014/main" id="{C924756A-AB6F-E23F-53E8-2C9FF9903363}"/>
                </a:ext>
              </a:extLst>
            </p:cNvPr>
            <p:cNvSpPr/>
            <p:nvPr/>
          </p:nvSpPr>
          <p:spPr>
            <a:xfrm>
              <a:off x="1471863" y="22875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40" name="Rectangle 66">
              <a:extLst>
                <a:ext uri="{FF2B5EF4-FFF2-40B4-BE49-F238E27FC236}">
                  <a16:creationId xmlns:a16="http://schemas.microsoft.com/office/drawing/2014/main" id="{7F516EEF-215B-8F18-0BAA-15D0566E1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02" y="2015997"/>
              <a:ext cx="88034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Jalandhar</a:t>
              </a:r>
            </a:p>
          </p:txBody>
        </p:sp>
        <p:sp>
          <p:nvSpPr>
            <p:cNvPr id="30841" name="Rectangle 67">
              <a:extLst>
                <a:ext uri="{FF2B5EF4-FFF2-40B4-BE49-F238E27FC236}">
                  <a16:creationId xmlns:a16="http://schemas.microsoft.com/office/drawing/2014/main" id="{30B09855-34B0-57E3-96B2-57D6FB03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744" y="1864901"/>
              <a:ext cx="117529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Chandimandir</a:t>
              </a:r>
            </a:p>
          </p:txBody>
        </p:sp>
        <p:sp>
          <p:nvSpPr>
            <p:cNvPr id="30842" name="Rectangle 68">
              <a:extLst>
                <a:ext uri="{FF2B5EF4-FFF2-40B4-BE49-F238E27FC236}">
                  <a16:creationId xmlns:a16="http://schemas.microsoft.com/office/drawing/2014/main" id="{4DA3629B-F03C-8680-9041-C1818331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89" y="2186584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Ambala</a:t>
              </a:r>
            </a:p>
          </p:txBody>
        </p:sp>
        <p:sp>
          <p:nvSpPr>
            <p:cNvPr id="30843" name="Rectangle 69">
              <a:extLst>
                <a:ext uri="{FF2B5EF4-FFF2-40B4-BE49-F238E27FC236}">
                  <a16:creationId xmlns:a16="http://schemas.microsoft.com/office/drawing/2014/main" id="{5603B393-0255-EB54-7C61-05A365AD3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180" y="2370156"/>
              <a:ext cx="628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Delhi I</a:t>
              </a:r>
            </a:p>
          </p:txBody>
        </p:sp>
        <p:sp>
          <p:nvSpPr>
            <p:cNvPr id="30844" name="Rectangle 70">
              <a:extLst>
                <a:ext uri="{FF2B5EF4-FFF2-40B4-BE49-F238E27FC236}">
                  <a16:creationId xmlns:a16="http://schemas.microsoft.com/office/drawing/2014/main" id="{41121221-E74E-5C6B-3C48-97B47FF4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164" y="2299148"/>
              <a:ext cx="67036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Delhi II</a:t>
              </a:r>
            </a:p>
          </p:txBody>
        </p:sp>
        <p:sp>
          <p:nvSpPr>
            <p:cNvPr id="65" name="8-Point Star 64">
              <a:extLst>
                <a:ext uri="{FF2B5EF4-FFF2-40B4-BE49-F238E27FC236}">
                  <a16:creationId xmlns:a16="http://schemas.microsoft.com/office/drawing/2014/main" id="{5BD3E8F3-8E66-0BA9-69CE-A22D03E95ECC}"/>
                </a:ext>
              </a:extLst>
            </p:cNvPr>
            <p:cNvSpPr/>
            <p:nvPr/>
          </p:nvSpPr>
          <p:spPr>
            <a:xfrm>
              <a:off x="1403283" y="1810327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48" name="Rectangle 72">
              <a:extLst>
                <a:ext uri="{FF2B5EF4-FFF2-40B4-BE49-F238E27FC236}">
                  <a16:creationId xmlns:a16="http://schemas.microsoft.com/office/drawing/2014/main" id="{00D4D8AE-5448-6CF3-344B-CFB5D7E8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888" y="1728040"/>
              <a:ext cx="40311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Yol</a:t>
              </a:r>
            </a:p>
          </p:txBody>
        </p:sp>
        <p:sp>
          <p:nvSpPr>
            <p:cNvPr id="67" name="8-Point Star 66">
              <a:extLst>
                <a:ext uri="{FF2B5EF4-FFF2-40B4-BE49-F238E27FC236}">
                  <a16:creationId xmlns:a16="http://schemas.microsoft.com/office/drawing/2014/main" id="{C8D7AFF5-9C34-B39C-5863-AB43328F931E}"/>
                </a:ext>
              </a:extLst>
            </p:cNvPr>
            <p:cNvSpPr/>
            <p:nvPr/>
          </p:nvSpPr>
          <p:spPr>
            <a:xfrm>
              <a:off x="2834033" y="4154033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52" name="Rectangle 75">
              <a:extLst>
                <a:ext uri="{FF2B5EF4-FFF2-40B4-BE49-F238E27FC236}">
                  <a16:creationId xmlns:a16="http://schemas.microsoft.com/office/drawing/2014/main" id="{C39E9764-7221-6971-1F9D-44A16FC2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951" y="3934477"/>
              <a:ext cx="115606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Bhubneshwar</a:t>
              </a:r>
            </a:p>
          </p:txBody>
        </p:sp>
        <p:pic>
          <p:nvPicPr>
            <p:cNvPr id="30853" name="Picture 77">
              <a:extLst>
                <a:ext uri="{FF2B5EF4-FFF2-40B4-BE49-F238E27FC236}">
                  <a16:creationId xmlns:a16="http://schemas.microsoft.com/office/drawing/2014/main" id="{8D9BB47E-0E1B-DDDE-295C-C79E36E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781" y="1422892"/>
              <a:ext cx="2446519" cy="3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4" name="Rectangle 78">
              <a:extLst>
                <a:ext uri="{FF2B5EF4-FFF2-40B4-BE49-F238E27FC236}">
                  <a16:creationId xmlns:a16="http://schemas.microsoft.com/office/drawing/2014/main" id="{C70F623C-FD3B-6AF3-B111-306BE87A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159" y="4754138"/>
              <a:ext cx="56680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Vizag</a:t>
              </a:r>
            </a:p>
          </p:txBody>
        </p:sp>
      </p:grpSp>
      <p:sp>
        <p:nvSpPr>
          <p:cNvPr id="30723" name="Slide Number Placeholder 7">
            <a:extLst>
              <a:ext uri="{FF2B5EF4-FFF2-40B4-BE49-F238E27FC236}">
                <a16:creationId xmlns:a16="http://schemas.microsoft.com/office/drawing/2014/main" id="{EE3F87DA-DFA0-80E9-D85C-ED4ED333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468ED-6009-4D57-8C47-FC009C53677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Box 78">
            <a:extLst>
              <a:ext uri="{FF2B5EF4-FFF2-40B4-BE49-F238E27FC236}">
                <a16:creationId xmlns:a16="http://schemas.microsoft.com/office/drawing/2014/main" id="{C4CD8B39-0570-DBA5-3D07-D42140E2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078" y="964916"/>
            <a:ext cx="4206875" cy="25542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Sanctioned / Functional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 u="sng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Regional Centres -        28              28</a:t>
            </a:r>
          </a:p>
          <a:p>
            <a:pPr>
              <a:spcBef>
                <a:spcPct val="0"/>
              </a:spcBef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Polyclinics             -     426              420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  (India)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 Polyclinics           -       6                  3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1600" b="1">
                <a:latin typeface="Arial" panose="020B0604020202020204" pitchFamily="34" charset="0"/>
              </a:rPr>
              <a:t>    (Nepal)	</a:t>
            </a:r>
          </a:p>
        </p:txBody>
      </p:sp>
      <p:sp>
        <p:nvSpPr>
          <p:cNvPr id="30727" name="TextBox 78">
            <a:extLst>
              <a:ext uri="{FF2B5EF4-FFF2-40B4-BE49-F238E27FC236}">
                <a16:creationId xmlns:a16="http://schemas.microsoft.com/office/drawing/2014/main" id="{1B20C573-F26F-4839-7B32-825E2407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746" y="3662327"/>
            <a:ext cx="4054475" cy="11922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Regional Centres -28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66FF"/>
                </a:solidFill>
                <a:latin typeface="Arial" panose="020B0604020202020204" pitchFamily="34" charset="0"/>
              </a:rPr>
              <a:t> IN   -   03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IAF  -  04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 IA    -  21</a:t>
            </a: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IN" altLang="en-US" sz="1600" b="1">
              <a:latin typeface="Arial" panose="020B0604020202020204" pitchFamily="34" charset="0"/>
            </a:endParaRPr>
          </a:p>
        </p:txBody>
      </p:sp>
      <p:sp>
        <p:nvSpPr>
          <p:cNvPr id="77" name="8-Point Star 76">
            <a:extLst>
              <a:ext uri="{FF2B5EF4-FFF2-40B4-BE49-F238E27FC236}">
                <a16:creationId xmlns:a16="http://schemas.microsoft.com/office/drawing/2014/main" id="{F41BA328-023E-1B9B-9783-29D28C0D3C9C}"/>
              </a:ext>
            </a:extLst>
          </p:cNvPr>
          <p:cNvSpPr/>
          <p:nvPr/>
        </p:nvSpPr>
        <p:spPr bwMode="auto">
          <a:xfrm>
            <a:off x="3843590" y="4800677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8" name="8-Point Star 77">
            <a:extLst>
              <a:ext uri="{FF2B5EF4-FFF2-40B4-BE49-F238E27FC236}">
                <a16:creationId xmlns:a16="http://schemas.microsoft.com/office/drawing/2014/main" id="{E4276CD4-EE9E-8278-42AB-5B70F30B0386}"/>
              </a:ext>
            </a:extLst>
          </p:cNvPr>
          <p:cNvSpPr/>
          <p:nvPr/>
        </p:nvSpPr>
        <p:spPr bwMode="auto">
          <a:xfrm>
            <a:off x="2741754" y="2946021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9" name="8-Point Star 78">
            <a:extLst>
              <a:ext uri="{FF2B5EF4-FFF2-40B4-BE49-F238E27FC236}">
                <a16:creationId xmlns:a16="http://schemas.microsoft.com/office/drawing/2014/main" id="{8E08EDDF-AA94-631C-9932-C76430B302EC}"/>
              </a:ext>
            </a:extLst>
          </p:cNvPr>
          <p:cNvSpPr/>
          <p:nvPr/>
        </p:nvSpPr>
        <p:spPr bwMode="auto">
          <a:xfrm>
            <a:off x="3788307" y="3025776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0" name="8-Point Star 79">
            <a:extLst>
              <a:ext uri="{FF2B5EF4-FFF2-40B4-BE49-F238E27FC236}">
                <a16:creationId xmlns:a16="http://schemas.microsoft.com/office/drawing/2014/main" id="{DB3F128C-24E6-5CE6-2540-363221EFF225}"/>
              </a:ext>
            </a:extLst>
          </p:cNvPr>
          <p:cNvSpPr/>
          <p:nvPr/>
        </p:nvSpPr>
        <p:spPr bwMode="auto">
          <a:xfrm>
            <a:off x="4373922" y="3104825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1" name="8-Point Star 80">
            <a:extLst>
              <a:ext uri="{FF2B5EF4-FFF2-40B4-BE49-F238E27FC236}">
                <a16:creationId xmlns:a16="http://schemas.microsoft.com/office/drawing/2014/main" id="{C1A2D91D-0B99-7A79-0828-FEC6FD60976C}"/>
              </a:ext>
            </a:extLst>
          </p:cNvPr>
          <p:cNvSpPr/>
          <p:nvPr/>
        </p:nvSpPr>
        <p:spPr bwMode="auto">
          <a:xfrm>
            <a:off x="2329804" y="3967416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6BB58B-FDD5-F71D-2A39-1DECDE2FCA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76" name="Picture 4" descr="2.png">
              <a:extLst>
                <a:ext uri="{FF2B5EF4-FFF2-40B4-BE49-F238E27FC236}">
                  <a16:creationId xmlns:a16="http://schemas.microsoft.com/office/drawing/2014/main" id="{9F25E350-60C0-F9FB-0FC4-5418B0C8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9A38AC-366F-1BFE-08BF-622058631F85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CURRENT STATUS</a:t>
              </a:r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0F3D17A0-0115-7488-6747-BA2EA798C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11">
            <a:extLst>
              <a:ext uri="{FF2B5EF4-FFF2-40B4-BE49-F238E27FC236}">
                <a16:creationId xmlns:a16="http://schemas.microsoft.com/office/drawing/2014/main" id="{94A3C224-7D60-1A9F-C000-22EFA6E8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7C158-781D-4401-BF05-D6AA87DAAA9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0E916792-1F84-A4FD-10A9-ECA6AC634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4" y="1263722"/>
            <a:ext cx="1159952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Polyclinics are categorized as Type A to E based on the number of ESM dependent on the PC. They are further sub categorized as Military/Non-Military PCs based on whether or not a service hospital is located in its close proximity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</a:t>
            </a:r>
            <a:r>
              <a:rPr lang="en-US" altLang="en-US" sz="2200" b="1" u="sng" dirty="0">
                <a:latin typeface="Arial" panose="020B0604020202020204" pitchFamily="34" charset="0"/>
              </a:rPr>
              <a:t>Categorization of PCs </a:t>
            </a:r>
            <a:r>
              <a:rPr lang="en-US" altLang="en-US" sz="2200" b="1" dirty="0">
                <a:latin typeface="Arial" panose="020B0604020202020204" pitchFamily="34" charset="0"/>
              </a:rPr>
              <a:t>:-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A 		- Above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Type B			- 10,000 - 20,000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C			- 5,000   - 10,000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	Type D			- 1,500   - 5,000   ESM</a:t>
            </a:r>
          </a:p>
          <a:p>
            <a:pPr marL="12573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E (Mobile) 	- Above - 800 ESM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			 (for remote  areas)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C23FA-CF52-94BE-8A06-FE828DD34894}"/>
              </a:ext>
            </a:extLst>
          </p:cNvPr>
          <p:cNvGrpSpPr/>
          <p:nvPr/>
        </p:nvGrpSpPr>
        <p:grpSpPr>
          <a:xfrm>
            <a:off x="947388" y="-32470"/>
            <a:ext cx="11122045" cy="968259"/>
            <a:chOff x="1077798" y="3290181"/>
            <a:chExt cx="11048581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:a16="http://schemas.microsoft.com/office/drawing/2014/main" id="{FDFEB39E-62B6-6835-4876-E8C2678D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1B05FD-1415-BD52-838A-E7145689307B}"/>
                </a:ext>
              </a:extLst>
            </p:cNvPr>
            <p:cNvSpPr txBox="1"/>
            <p:nvPr/>
          </p:nvSpPr>
          <p:spPr>
            <a:xfrm>
              <a:off x="107779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CLASSIFICATION OF PCs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6FB4CE-02B2-554C-B59E-73075A01A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:a16="http://schemas.microsoft.com/office/drawing/2014/main" id="{1FD0114F-F646-069E-B237-85B9A57A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782" y="1904999"/>
            <a:ext cx="1921986" cy="587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REGIONAL CENTRE  ECHS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6B406C9F-AE19-1B01-451D-02215F170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904999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B6690BD4-A74E-EE08-118E-CA78E619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904999"/>
            <a:ext cx="1417768" cy="585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QCI INSP</a:t>
            </a:r>
          </a:p>
        </p:txBody>
      </p:sp>
      <p:sp>
        <p:nvSpPr>
          <p:cNvPr id="36870" name="Rectangle 10">
            <a:extLst>
              <a:ext uri="{FF2B5EF4-FFF2-40B4-BE49-F238E27FC236}">
                <a16:creationId xmlns:a16="http://schemas.microsoft.com/office/drawing/2014/main" id="{390681FC-85CB-162D-DD3D-36DDBDDF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500" y="1925547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</p:txBody>
      </p:sp>
      <p:sp>
        <p:nvSpPr>
          <p:cNvPr id="36872" name="Rectangle 12">
            <a:extLst>
              <a:ext uri="{FF2B5EF4-FFF2-40B4-BE49-F238E27FC236}">
                <a16:creationId xmlns:a16="http://schemas.microsoft.com/office/drawing/2014/main" id="{3E5FBA78-D76F-B591-30F7-03565088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199"/>
            <a:ext cx="1641626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cxnSp>
        <p:nvCxnSpPr>
          <p:cNvPr id="36873" name="Straight Arrow Connector 22">
            <a:extLst>
              <a:ext uri="{FF2B5EF4-FFF2-40B4-BE49-F238E27FC236}">
                <a16:creationId xmlns:a16="http://schemas.microsoft.com/office/drawing/2014/main" id="{8C963076-7FE1-A26A-23B9-C459E7496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4125" y="210877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33">
            <a:extLst>
              <a:ext uri="{FF2B5EF4-FFF2-40B4-BE49-F238E27FC236}">
                <a16:creationId xmlns:a16="http://schemas.microsoft.com/office/drawing/2014/main" id="{7D81F6AD-7208-A111-161A-0EBE0E5BF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34">
            <a:extLst>
              <a:ext uri="{FF2B5EF4-FFF2-40B4-BE49-F238E27FC236}">
                <a16:creationId xmlns:a16="http://schemas.microsoft.com/office/drawing/2014/main" id="{848A080C-C49C-CBFE-C041-7D94662714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44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61">
            <a:extLst>
              <a:ext uri="{FF2B5EF4-FFF2-40B4-BE49-F238E27FC236}">
                <a16:creationId xmlns:a16="http://schemas.microsoft.com/office/drawing/2014/main" id="{840D818D-3FC6-9BD7-C0D8-CADAD8634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87000" y="2057400"/>
            <a:ext cx="3048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65">
            <a:extLst>
              <a:ext uri="{FF2B5EF4-FFF2-40B4-BE49-F238E27FC236}">
                <a16:creationId xmlns:a16="http://schemas.microsoft.com/office/drawing/2014/main" id="{FF2438C4-939C-37AB-55FD-1E9835CEB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198814"/>
            <a:ext cx="86106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68">
            <a:extLst>
              <a:ext uri="{FF2B5EF4-FFF2-40B4-BE49-F238E27FC236}">
                <a16:creationId xmlns:a16="http://schemas.microsoft.com/office/drawing/2014/main" id="{507EC690-C043-74D9-15DD-FA705BAEDAA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4" y="3200401"/>
            <a:ext cx="3175" cy="914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27A0497-1FE2-8F8B-FA81-479A7784E67C}"/>
              </a:ext>
            </a:extLst>
          </p:cNvPr>
          <p:cNvSpPr txBox="1"/>
          <p:nvPr/>
        </p:nvSpPr>
        <p:spPr>
          <a:xfrm>
            <a:off x="207071" y="5702156"/>
            <a:ext cx="11612132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APPROX  6 MONTHS FOR INITIAL PROCESS OF EMPANELMENT</a:t>
            </a:r>
          </a:p>
        </p:txBody>
      </p:sp>
      <p:cxnSp>
        <p:nvCxnSpPr>
          <p:cNvPr id="36880" name="Straight Arrow Connector 35">
            <a:extLst>
              <a:ext uri="{FF2B5EF4-FFF2-40B4-BE49-F238E27FC236}">
                <a16:creationId xmlns:a16="http://schemas.microsoft.com/office/drawing/2014/main" id="{EEFC9AA3-6652-64CB-4AFE-AAF96FDA9B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3214"/>
            <a:ext cx="7620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TextBox 30">
            <a:extLst>
              <a:ext uri="{FF2B5EF4-FFF2-40B4-BE49-F238E27FC236}">
                <a16:creationId xmlns:a16="http://schemas.microsoft.com/office/drawing/2014/main" id="{E6749641-58D7-936C-F1E3-F31A2C56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043" y="2500045"/>
            <a:ext cx="1338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 WEEK</a:t>
            </a:r>
          </a:p>
        </p:txBody>
      </p:sp>
      <p:sp>
        <p:nvSpPr>
          <p:cNvPr id="36883" name="TextBox 34">
            <a:extLst>
              <a:ext uri="{FF2B5EF4-FFF2-40B4-BE49-F238E27FC236}">
                <a16:creationId xmlns:a16="http://schemas.microsoft.com/office/drawing/2014/main" id="{DB86992C-3F1A-3718-D741-8FAB0A60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97226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IN 45 DAYS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6D8FF6-4B18-86F2-4759-D9DAE3EF53C8}"/>
              </a:ext>
            </a:extLst>
          </p:cNvPr>
          <p:cNvCxnSpPr/>
          <p:nvPr/>
        </p:nvCxnSpPr>
        <p:spPr>
          <a:xfrm flipH="1">
            <a:off x="10590214" y="2057401"/>
            <a:ext cx="1587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Rectangle 11">
            <a:extLst>
              <a:ext uri="{FF2B5EF4-FFF2-40B4-BE49-F238E27FC236}">
                <a16:creationId xmlns:a16="http://schemas.microsoft.com/office/drawing/2014/main" id="{F6AE2C7D-4341-B29F-B2B5-2EBF4D63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860799"/>
            <a:ext cx="1940103" cy="69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DIRNS FOR EMP (CENT ORG)</a:t>
            </a:r>
          </a:p>
        </p:txBody>
      </p:sp>
      <p:cxnSp>
        <p:nvCxnSpPr>
          <p:cNvPr id="36886" name="Straight Arrow Connector 35">
            <a:extLst>
              <a:ext uri="{FF2B5EF4-FFF2-40B4-BE49-F238E27FC236}">
                <a16:creationId xmlns:a16="http://schemas.microsoft.com/office/drawing/2014/main" id="{C36A1178-FFD2-C8D8-DE99-3AE3250BC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9611" y="4114800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Straight Arrow Connector 35">
            <a:extLst>
              <a:ext uri="{FF2B5EF4-FFF2-40B4-BE49-F238E27FC236}">
                <a16:creationId xmlns:a16="http://schemas.microsoft.com/office/drawing/2014/main" id="{FA7ED384-BCB4-6B85-D4C4-1664BC8D5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73668" y="4165599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8" name="Rectangle 11">
            <a:extLst>
              <a:ext uri="{FF2B5EF4-FFF2-40B4-BE49-F238E27FC236}">
                <a16:creationId xmlns:a16="http://schemas.microsoft.com/office/drawing/2014/main" id="{2A08B434-F51B-9960-DBB8-6FDB1B37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4687887"/>
            <a:ext cx="1940103" cy="6902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RC (SIGNING OF MOA)</a:t>
            </a:r>
          </a:p>
        </p:txBody>
      </p:sp>
      <p:cxnSp>
        <p:nvCxnSpPr>
          <p:cNvPr id="36889" name="Straight Arrow Connector 34">
            <a:extLst>
              <a:ext uri="{FF2B5EF4-FFF2-40B4-BE49-F238E27FC236}">
                <a16:creationId xmlns:a16="http://schemas.microsoft.com/office/drawing/2014/main" id="{9757400A-0B08-F032-16A3-C8F78C43E5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12264" y="4379914"/>
            <a:ext cx="1587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0" name="Rectangle 11">
            <a:extLst>
              <a:ext uri="{FF2B5EF4-FFF2-40B4-BE49-F238E27FC236}">
                <a16:creationId xmlns:a16="http://schemas.microsoft.com/office/drawing/2014/main" id="{390627FA-BAE1-E924-EE7D-1B0ED51F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98999"/>
            <a:ext cx="1940103" cy="69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COPY OF MOA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(CENT ORG)</a:t>
            </a:r>
          </a:p>
        </p:txBody>
      </p:sp>
      <p:cxnSp>
        <p:nvCxnSpPr>
          <p:cNvPr id="36891" name="Straight Arrow Connector 35">
            <a:extLst>
              <a:ext uri="{FF2B5EF4-FFF2-40B4-BE49-F238E27FC236}">
                <a16:creationId xmlns:a16="http://schemas.microsoft.com/office/drawing/2014/main" id="{37D4D8C4-67D3-3DB5-5747-8D5BA601906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2025" y="4984750"/>
            <a:ext cx="838200" cy="15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A06324-FA2F-8FB8-FD48-75CFA7F991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48" name="Picture 4" descr="2.png">
              <a:extLst>
                <a:ext uri="{FF2B5EF4-FFF2-40B4-BE49-F238E27FC236}">
                  <a16:creationId xmlns:a16="http://schemas.microsoft.com/office/drawing/2014/main" id="{DB7E257D-ECB7-6B4E-58B3-306729EE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83D45F-4AF5-7538-3DFD-5AC4B1FC488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EMPANELMENT OF HOSPITALS</a:t>
              </a:r>
            </a:p>
          </p:txBody>
        </p:sp>
      </p:grpSp>
      <p:sp>
        <p:nvSpPr>
          <p:cNvPr id="36871" name="Rectangle 11">
            <a:extLst>
              <a:ext uri="{FF2B5EF4-FFF2-40B4-BE49-F238E27FC236}">
                <a16:creationId xmlns:a16="http://schemas.microsoft.com/office/drawing/2014/main" id="{6FC4127D-579F-9B11-AF8E-47ED2F22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96" y="3886199"/>
            <a:ext cx="2456380" cy="690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EMPOWERED COMMITTEE OF MOD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1AD6010-BBBF-F139-62F7-5C856D32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67751"/>
          </a:xfrm>
          <a:solidFill>
            <a:srgbClr val="C00000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9377"/>
            <a:ext cx="12191999" cy="5372097"/>
          </a:xfrm>
        </p:spPr>
        <p:txBody>
          <a:bodyPr>
            <a:normAutofit fontScale="77500" lnSpcReduction="20000"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Organisational &amp; Functional details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Treatment process/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procedure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ECHS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Base Hospital, Delhi Cantt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Dharuhera, Gurugram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Organizational Challenges 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Limitations of Study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</a:t>
            </a:r>
          </a:p>
          <a:p>
            <a:pPr marL="457200" lvl="1" indent="0">
              <a:buNone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117591E-7183-11F9-6223-B7D01DF6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94E772F-23F2-9954-7EB8-AC6F98C3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48A1A-E298-3BF8-0AD1-3D729F012365}"/>
              </a:ext>
            </a:extLst>
          </p:cNvPr>
          <p:cNvSpPr txBox="1"/>
          <p:nvPr/>
        </p:nvSpPr>
        <p:spPr>
          <a:xfrm>
            <a:off x="1049815" y="3353206"/>
            <a:ext cx="10127413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TREATMENT/REFERRAL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0F10B-A7BF-9EF3-9E65-71E8A16A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B705D5B6-00E4-8480-7F30-4FA876FA3F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10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3471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5EC797-F6BA-D025-A3E0-2AA62D0706EC}"/>
              </a:ext>
            </a:extLst>
          </p:cNvPr>
          <p:cNvGrpSpPr/>
          <p:nvPr/>
        </p:nvGrpSpPr>
        <p:grpSpPr>
          <a:xfrm>
            <a:off x="1019607" y="-10273"/>
            <a:ext cx="11049826" cy="1045696"/>
            <a:chOff x="1207350" y="3290181"/>
            <a:chExt cx="10919029" cy="896696"/>
          </a:xfrm>
        </p:grpSpPr>
        <p:pic>
          <p:nvPicPr>
            <p:cNvPr id="3" name="Picture 4" descr="2.png">
              <a:extLst>
                <a:ext uri="{FF2B5EF4-FFF2-40B4-BE49-F238E27FC236}">
                  <a16:creationId xmlns:a16="http://schemas.microsoft.com/office/drawing/2014/main" id="{9DB59486-DC43-D3E3-3B9A-8F4541F0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148CD5-88B9-5B34-35AA-E233FFA72103}"/>
                </a:ext>
              </a:extLst>
            </p:cNvPr>
            <p:cNvSpPr txBox="1"/>
            <p:nvPr/>
          </p:nvSpPr>
          <p:spPr>
            <a:xfrm>
              <a:off x="1207350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TREATMENT/REFERRAL PROCESS IN ECHS PCs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8AADAB-8CF5-E68F-FB43-90D6A74B5253}"/>
              </a:ext>
            </a:extLst>
          </p:cNvPr>
          <p:cNvSpPr txBox="1"/>
          <p:nvPr/>
        </p:nvSpPr>
        <p:spPr>
          <a:xfrm>
            <a:off x="4157938" y="965191"/>
            <a:ext cx="41886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ECHS Poly-clinic (PC)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F2A91-EF0F-083F-61C3-4BBA6D1C042F}"/>
              </a:ext>
            </a:extLst>
          </p:cNvPr>
          <p:cNvSpPr txBox="1"/>
          <p:nvPr/>
        </p:nvSpPr>
        <p:spPr>
          <a:xfrm>
            <a:off x="750013" y="1571944"/>
            <a:ext cx="10962526" cy="3773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Registers with Smart card at Reception &amp; is allocated a doctor/goes to collect repeat 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41673-CA9F-5351-B734-9632AE42CE9C}"/>
              </a:ext>
            </a:extLst>
          </p:cNvPr>
          <p:cNvSpPr txBox="1"/>
          <p:nvPr/>
        </p:nvSpPr>
        <p:spPr>
          <a:xfrm>
            <a:off x="739740" y="2360760"/>
            <a:ext cx="4869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47EF5-9698-28C9-5EDB-9763435059D5}"/>
              </a:ext>
            </a:extLst>
          </p:cNvPr>
          <p:cNvSpPr txBox="1"/>
          <p:nvPr/>
        </p:nvSpPr>
        <p:spPr>
          <a:xfrm>
            <a:off x="5887092" y="2360758"/>
            <a:ext cx="40077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F1DD4-E914-B6D2-DEB6-782FF90249A0}"/>
              </a:ext>
            </a:extLst>
          </p:cNvPr>
          <p:cNvSpPr txBox="1"/>
          <p:nvPr/>
        </p:nvSpPr>
        <p:spPr>
          <a:xfrm>
            <a:off x="4310339" y="2946383"/>
            <a:ext cx="28610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prescribes medicine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CC26F-82AB-0A48-AA01-1FE30AFBA531}"/>
              </a:ext>
            </a:extLst>
          </p:cNvPr>
          <p:cNvSpPr txBox="1"/>
          <p:nvPr/>
        </p:nvSpPr>
        <p:spPr>
          <a:xfrm>
            <a:off x="7269293" y="2966939"/>
            <a:ext cx="21623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refers ESM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9B1C7-7F31-9F5A-8777-97D4F444B9BE}"/>
              </a:ext>
            </a:extLst>
          </p:cNvPr>
          <p:cNvSpPr txBox="1"/>
          <p:nvPr/>
        </p:nvSpPr>
        <p:spPr>
          <a:xfrm>
            <a:off x="523983" y="3687756"/>
            <a:ext cx="24657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Service Hospital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B291C-221F-C1C2-054F-C7BF8AFD181B}"/>
              </a:ext>
            </a:extLst>
          </p:cNvPr>
          <p:cNvSpPr txBox="1"/>
          <p:nvPr/>
        </p:nvSpPr>
        <p:spPr>
          <a:xfrm>
            <a:off x="8233350" y="3684415"/>
            <a:ext cx="2564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BBE92-19BC-E4E5-CD78-0843FC327ABC}"/>
              </a:ext>
            </a:extLst>
          </p:cNvPr>
          <p:cNvSpPr txBox="1"/>
          <p:nvPr/>
        </p:nvSpPr>
        <p:spPr>
          <a:xfrm>
            <a:off x="143838" y="4318766"/>
            <a:ext cx="3595955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at Service Hospital treats ESM as OPD/IPD patient (If no bed available ESM referred back to PC for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23FCE-87C6-A0BC-62AF-4A1BF5063534}"/>
              </a:ext>
            </a:extLst>
          </p:cNvPr>
          <p:cNvSpPr txBox="1"/>
          <p:nvPr/>
        </p:nvSpPr>
        <p:spPr>
          <a:xfrm>
            <a:off x="4157330" y="3687448"/>
            <a:ext cx="38702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To a PC which has Empanelled Hospital &amp; is suitable to the ESM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5D8D3-8A2D-ECB0-101F-020A9AEC9C34}"/>
              </a:ext>
            </a:extLst>
          </p:cNvPr>
          <p:cNvSpPr txBox="1"/>
          <p:nvPr/>
        </p:nvSpPr>
        <p:spPr>
          <a:xfrm>
            <a:off x="6698751" y="4993238"/>
            <a:ext cx="3866629" cy="9366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the Empanelled Hospital with the referral &amp; gets treated on cashless basis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CF7A1C-1A30-6BC0-17AE-572182C1975E}"/>
              </a:ext>
            </a:extLst>
          </p:cNvPr>
          <p:cNvSpPr txBox="1"/>
          <p:nvPr/>
        </p:nvSpPr>
        <p:spPr>
          <a:xfrm>
            <a:off x="5716939" y="6154921"/>
            <a:ext cx="5081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gets discharged &amp; Empanelled Hospital processes claim online/manually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AF8B1-AE80-D865-4DDA-1936C3A9DAA8}"/>
              </a:ext>
            </a:extLst>
          </p:cNvPr>
          <p:cNvSpPr txBox="1"/>
          <p:nvPr/>
        </p:nvSpPr>
        <p:spPr>
          <a:xfrm>
            <a:off x="139256" y="5764407"/>
            <a:ext cx="359595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PC &amp; gets Referral to Empanelled Hospital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78F105C-0706-6F68-2061-489F51CAE19C}"/>
              </a:ext>
            </a:extLst>
          </p:cNvPr>
          <p:cNvCxnSpPr>
            <a:cxnSpLocks/>
          </p:cNvCxnSpPr>
          <p:nvPr/>
        </p:nvCxnSpPr>
        <p:spPr>
          <a:xfrm>
            <a:off x="1661308" y="348968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59579-F64D-DAC0-928F-0B58A1FE964E}"/>
              </a:ext>
            </a:extLst>
          </p:cNvPr>
          <p:cNvCxnSpPr>
            <a:cxnSpLocks/>
          </p:cNvCxnSpPr>
          <p:nvPr/>
        </p:nvCxnSpPr>
        <p:spPr>
          <a:xfrm>
            <a:off x="5635698" y="346742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A000EC-AF1F-16BA-8835-60DBC2BDCAF8}"/>
              </a:ext>
            </a:extLst>
          </p:cNvPr>
          <p:cNvCxnSpPr>
            <a:cxnSpLocks/>
          </p:cNvCxnSpPr>
          <p:nvPr/>
        </p:nvCxnSpPr>
        <p:spPr>
          <a:xfrm>
            <a:off x="9026186" y="3477702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33812D-8B95-4417-7A74-B56941D64791}"/>
              </a:ext>
            </a:extLst>
          </p:cNvPr>
          <p:cNvCxnSpPr>
            <a:cxnSpLocks/>
          </p:cNvCxnSpPr>
          <p:nvPr/>
        </p:nvCxnSpPr>
        <p:spPr>
          <a:xfrm>
            <a:off x="1630486" y="3487976"/>
            <a:ext cx="7426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225537-D13C-E0DC-16AF-8CFAF5EE032F}"/>
              </a:ext>
            </a:extLst>
          </p:cNvPr>
          <p:cNvCxnSpPr>
            <a:cxnSpLocks/>
          </p:cNvCxnSpPr>
          <p:nvPr/>
        </p:nvCxnSpPr>
        <p:spPr>
          <a:xfrm>
            <a:off x="5974746" y="136454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055CA8-2373-9222-91D9-EB53DFACDFE9}"/>
              </a:ext>
            </a:extLst>
          </p:cNvPr>
          <p:cNvCxnSpPr>
            <a:cxnSpLocks/>
          </p:cNvCxnSpPr>
          <p:nvPr/>
        </p:nvCxnSpPr>
        <p:spPr>
          <a:xfrm>
            <a:off x="3036330" y="215233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11CD22-6B2F-70A3-BBDA-0449D4E7ED73}"/>
              </a:ext>
            </a:extLst>
          </p:cNvPr>
          <p:cNvCxnSpPr>
            <a:cxnSpLocks/>
          </p:cNvCxnSpPr>
          <p:nvPr/>
        </p:nvCxnSpPr>
        <p:spPr>
          <a:xfrm>
            <a:off x="8038155" y="211980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545F85-0686-E243-224D-09BE68664CA2}"/>
              </a:ext>
            </a:extLst>
          </p:cNvPr>
          <p:cNvCxnSpPr>
            <a:cxnSpLocks/>
          </p:cNvCxnSpPr>
          <p:nvPr/>
        </p:nvCxnSpPr>
        <p:spPr>
          <a:xfrm flipV="1">
            <a:off x="3026056" y="2130080"/>
            <a:ext cx="4991541" cy="1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729946-11C3-98C1-112A-E9387BE12A2B}"/>
              </a:ext>
            </a:extLst>
          </p:cNvPr>
          <p:cNvCxnSpPr>
            <a:cxnSpLocks/>
          </p:cNvCxnSpPr>
          <p:nvPr/>
        </p:nvCxnSpPr>
        <p:spPr>
          <a:xfrm>
            <a:off x="5428507" y="1934859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4735E-6047-F92A-3956-5ED618612C3D}"/>
              </a:ext>
            </a:extLst>
          </p:cNvPr>
          <p:cNvCxnSpPr>
            <a:cxnSpLocks/>
          </p:cNvCxnSpPr>
          <p:nvPr/>
        </p:nvCxnSpPr>
        <p:spPr>
          <a:xfrm>
            <a:off x="8243622" y="331159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3DA2-5215-2022-564E-A8A18ACCBE44}"/>
              </a:ext>
            </a:extLst>
          </p:cNvPr>
          <p:cNvCxnSpPr>
            <a:cxnSpLocks/>
          </p:cNvCxnSpPr>
          <p:nvPr/>
        </p:nvCxnSpPr>
        <p:spPr>
          <a:xfrm flipH="1">
            <a:off x="6585735" y="2715696"/>
            <a:ext cx="1010613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41DFEE-2C75-98DD-B49D-2F5513DA588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600096" y="2715696"/>
            <a:ext cx="750389" cy="2168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5310FD-5E31-5550-30D5-3FD382E284BF}"/>
              </a:ext>
            </a:extLst>
          </p:cNvPr>
          <p:cNvCxnSpPr>
            <a:cxnSpLocks/>
          </p:cNvCxnSpPr>
          <p:nvPr/>
        </p:nvCxnSpPr>
        <p:spPr>
          <a:xfrm>
            <a:off x="1649324" y="408387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4AA74E-1E2E-E8F5-5610-025CBC2ADBFC}"/>
              </a:ext>
            </a:extLst>
          </p:cNvPr>
          <p:cNvCxnSpPr>
            <a:cxnSpLocks/>
          </p:cNvCxnSpPr>
          <p:nvPr/>
        </p:nvCxnSpPr>
        <p:spPr>
          <a:xfrm>
            <a:off x="1669872" y="551197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0F4FDB-78E8-3D08-9DBB-A8114FF136CF}"/>
              </a:ext>
            </a:extLst>
          </p:cNvPr>
          <p:cNvCxnSpPr>
            <a:cxnSpLocks/>
          </p:cNvCxnSpPr>
          <p:nvPr/>
        </p:nvCxnSpPr>
        <p:spPr>
          <a:xfrm flipH="1">
            <a:off x="8763856" y="4061619"/>
            <a:ext cx="609926" cy="9449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A56572-B712-49EF-B668-30F42B54638A}"/>
              </a:ext>
            </a:extLst>
          </p:cNvPr>
          <p:cNvCxnSpPr>
            <a:cxnSpLocks/>
          </p:cNvCxnSpPr>
          <p:nvPr/>
        </p:nvCxnSpPr>
        <p:spPr>
          <a:xfrm>
            <a:off x="6585735" y="4305073"/>
            <a:ext cx="1305236" cy="6833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12A1C-A8EE-A62D-191E-2F3684F983DA}"/>
              </a:ext>
            </a:extLst>
          </p:cNvPr>
          <p:cNvCxnSpPr>
            <a:cxnSpLocks/>
          </p:cNvCxnSpPr>
          <p:nvPr/>
        </p:nvCxnSpPr>
        <p:spPr>
          <a:xfrm>
            <a:off x="8375474" y="595034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C81343C-57AB-E603-75AC-1383ABF60C19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3760396" y="5367612"/>
            <a:ext cx="2911275" cy="633914"/>
          </a:xfrm>
          <a:prstGeom prst="bentConnector3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B044282-F81E-E8A4-BA52-86FF6FEE267E}"/>
              </a:ext>
            </a:extLst>
          </p:cNvPr>
          <p:cNvSpPr txBox="1"/>
          <p:nvPr/>
        </p:nvSpPr>
        <p:spPr>
          <a:xfrm>
            <a:off x="739739" y="2361471"/>
            <a:ext cx="48699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E89ACD-6103-647D-C779-A4FEC6BC405F}"/>
              </a:ext>
            </a:extLst>
          </p:cNvPr>
          <p:cNvSpPr txBox="1"/>
          <p:nvPr/>
        </p:nvSpPr>
        <p:spPr>
          <a:xfrm>
            <a:off x="5887091" y="2361469"/>
            <a:ext cx="40077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5AA3591-5B05-857A-19BC-9F4099B32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Empanelled hospital in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assesses the Emergency &amp; generates an Emergency Information Report(EIR) within 48 hours &amp; sends it to the dependent PC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69204" y="3532602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PC issues an online Referral for the Empanelled Hospital based on the EIR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395623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treats the ESM on Cashless basis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248389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discharged after treatment &amp; Empanelled Hospital processes the claim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2862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3901934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476495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D7FF3D-21B1-11B9-CE99-36A48E6CF65B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20" name="Picture 4" descr="2.png">
              <a:extLst>
                <a:ext uri="{FF2B5EF4-FFF2-40B4-BE49-F238E27FC236}">
                  <a16:creationId xmlns:a16="http://schemas.microsoft.com/office/drawing/2014/main" id="{1BF9EC32-A847-C2FA-A771-C971DF08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5E33CC-880F-3381-A644-96D12BC47EB3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EMPANELLED HOSPITAL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EA0AB8-98FD-0039-02E8-93587EAB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F69B2-C6F5-A6E9-5CF6-82FE9290C47D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3" name="Picture 4" descr="2.png">
              <a:extLst>
                <a:ext uri="{FF2B5EF4-FFF2-40B4-BE49-F238E27FC236}">
                  <a16:creationId xmlns:a16="http://schemas.microsoft.com/office/drawing/2014/main" id="{6A03BC7F-E8BA-D761-2FAF-D513BD9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22BD7-5C26-3593-FC68-4B6ED5759778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NON-EMPANELLED HOSPITAL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Non-Empanelled hospital in an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assesses the Emergency &amp; commences treatment of the ESM on Payment 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79836" y="3532602"/>
            <a:ext cx="91324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ESM/ relative of the ESM reports the admission to Parent PC by any means within 48 hours &amp; gets a Reference to process the Re-imbursement Claim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662747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treats the ESM on Payment basis &amp; discharge the ESM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515513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submits the Re-imbursement claim at Parent PC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3889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4169058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503207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E67842-B7B5-0099-BF62-408369CE2E1A}"/>
              </a:ext>
            </a:extLst>
          </p:cNvPr>
          <p:cNvSpPr txBox="1"/>
          <p:nvPr/>
        </p:nvSpPr>
        <p:spPr>
          <a:xfrm>
            <a:off x="1488558" y="6359579"/>
            <a:ext cx="9117024" cy="3687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Parent PC processes the claim online/manually &amp; the cheque is issued to the ESM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6AFA1-62D2-FE71-5C8C-B44BB2CBF916}"/>
              </a:ext>
            </a:extLst>
          </p:cNvPr>
          <p:cNvCxnSpPr>
            <a:cxnSpLocks/>
          </p:cNvCxnSpPr>
          <p:nvPr/>
        </p:nvCxnSpPr>
        <p:spPr>
          <a:xfrm>
            <a:off x="5874189" y="587560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81881-0ECE-B212-3324-12BA2EE7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C9F38-EF27-B32B-9365-D4FE556BB2EC}"/>
              </a:ext>
            </a:extLst>
          </p:cNvPr>
          <p:cNvGrpSpPr/>
          <p:nvPr/>
        </p:nvGrpSpPr>
        <p:grpSpPr>
          <a:xfrm>
            <a:off x="917837" y="25924"/>
            <a:ext cx="11170450" cy="3660157"/>
            <a:chOff x="974783" y="412021"/>
            <a:chExt cx="11170450" cy="3660157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45B226C9-913F-E9BE-7353-CDB0B400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95789" y="41202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3AA1E-60BB-2D18-FDCC-9E0CE813059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PC, BASE HOSPITAL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D134F-6EBF-A241-A466-F30EA676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99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defTabSz="979290"/>
            <a:endParaRPr lang="en-US" sz="33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952500" y="1"/>
            <a:ext cx="10287000" cy="8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algn="ctr" defTabSz="979290"/>
            <a:endParaRPr lang="en-US" sz="5063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952500" y="1839595"/>
            <a:ext cx="10287000" cy="46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Est 	-	05 JAN 2004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Cat	-   Type ‘A’ Mil</a:t>
            </a:r>
            <a:endParaRPr lang="en-US" sz="2438" dirty="0">
              <a:solidFill>
                <a:srgbClr val="C00000"/>
              </a:solidFill>
            </a:endParaRP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Designed capacity </a:t>
            </a:r>
            <a:r>
              <a:rPr lang="en-US" sz="2438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-  	20000 AFVs &amp; dependents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rgbClr val="C00000"/>
                </a:solidFill>
              </a:rPr>
              <a:t>Regd</a:t>
            </a:r>
            <a:r>
              <a:rPr lang="en-US" sz="2438" b="1" dirty="0">
                <a:solidFill>
                  <a:srgbClr val="C00000"/>
                </a:solidFill>
              </a:rPr>
              <a:t>  beneficiaries	- 	3,76,630(Polyclinic with max </a:t>
            </a:r>
            <a:r>
              <a:rPr lang="en-US" sz="2438" b="1" dirty="0" err="1">
                <a:solidFill>
                  <a:srgbClr val="C00000"/>
                </a:solidFill>
              </a:rPr>
              <a:t>wk</a:t>
            </a:r>
            <a:r>
              <a:rPr lang="en-US" sz="2438" b="1" dirty="0">
                <a:solidFill>
                  <a:srgbClr val="C00000"/>
                </a:solidFill>
              </a:rPr>
              <a:t> 	load in the country)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Daily footfall 	- 1000 to 1100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Online Appt sys 	- ECHS App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Four Dental Chairs , 11 MOs, One Gynae. Dependent upon empaneled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centres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/ Hosp &amp; BH Delhi Cantt for specialist consultation and diagnostic services</a:t>
            </a:r>
            <a:r>
              <a:rPr lang="en-US" sz="2438" b="1" dirty="0">
                <a:solidFill>
                  <a:srgbClr val="FF0000"/>
                </a:solidFill>
              </a:rPr>
              <a:t>	</a:t>
            </a:r>
            <a:endParaRPr lang="en-IN" sz="2438" dirty="0">
              <a:solidFill>
                <a:srgbClr val="FF0000"/>
              </a:solidFill>
            </a:endParaRP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1903446" y="0"/>
            <a:ext cx="8193054" cy="79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algn="ctr" defTabSz="979290">
              <a:spcBef>
                <a:spcPct val="50000"/>
              </a:spcBef>
            </a:pPr>
            <a:r>
              <a:rPr lang="en-US" sz="4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POLYCLINIC, BH DELHI CANTT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8776-23BF-C246-62E5-9EE6CFCF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BC1AEE35-9097-820B-A857-2783923752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447" y="1243174"/>
            <a:ext cx="9557431" cy="5757702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Consultation by MOs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Consultation by Medical Specialists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Pharmacy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Dental treatment</a:t>
            </a: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 of medical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equipments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Referral to service/empaneled hospitals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BFBFF6-6336-776D-84A5-EDF01C0471C4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:a16="http://schemas.microsoft.com/office/drawing/2014/main" id="{C1BEC080-46A5-DCF2-C633-D583A815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A25A8F-AFC0-2241-8802-1E1E2EB3DC02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6A28877E-959C-1548-DB27-F25267CC84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F6C0D-074D-41D6-435E-B820F700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2611" y="1140432"/>
            <a:ext cx="11322121" cy="52911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Support Services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(a) 	Maruti Van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	(b) 	Two golf carts to ferry patient to Base Hospital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Communication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(a) 	Phone No of OIC on website, Referral, Google 	and Just Dial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(b) 	Medicine enquiry Mob No to all patients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(c) 	Bulk SMS for ECHS Card Collection and  intimation regarding 	receipt of  Local Purchase of Medicines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25125" y="1"/>
            <a:ext cx="2828925" cy="288924"/>
          </a:xfrm>
        </p:spPr>
        <p:txBody>
          <a:bodyPr/>
          <a:lstStyle/>
          <a:p>
            <a:pPr>
              <a:defRPr/>
            </a:pPr>
            <a:fld id="{C9BA1B77-D2D3-456F-B042-F8C204D37B45}" type="datetime1">
              <a:rPr lang="en-US"/>
              <a:pPr>
                <a:defRPr/>
              </a:pPr>
              <a:t>8/11/2022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A2400B-0EF6-7CFF-24F2-7DB5404C3B70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10" name="Picture 4" descr="2.png">
              <a:extLst>
                <a:ext uri="{FF2B5EF4-FFF2-40B4-BE49-F238E27FC236}">
                  <a16:creationId xmlns:a16="http://schemas.microsoft.com/office/drawing/2014/main" id="{F0C195CD-121D-A6F2-EA98-E0C16FE7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36AA46-EEE5-F206-2CFE-33A3C29F1E63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BD0CC9E-8B11-D51E-7963-5709B730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1325853"/>
            <a:ext cx="9286875" cy="4799913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59753"/>
              </p:ext>
            </p:extLst>
          </p:nvPr>
        </p:nvGraphicFramePr>
        <p:xfrm>
          <a:off x="1263720" y="1304818"/>
          <a:ext cx="9404277" cy="501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</a:t>
                      </a: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1,34,908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25,162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23,343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Spouse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1,13,694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Daughter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38,345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Son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41,178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Dependents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2,41,722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Grand Total (Ser1+ Ser 7)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3,76,630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E96E070-8BDD-C782-A38D-DD16FED8A4ED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3AA79AF9-BD09-46C4-6DB9-BF10EFC8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04C7B7-CEEE-D8E8-1D7C-CFBD77359A68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DEPENDENCY AT ECHS, PC,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FEE5511-AF48-E764-066D-C35ECD17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3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9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095"/>
            <a:ext cx="10515600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ESM				- 1,34,908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Spouse				-1,13,694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Dependent parents		- 48,505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Dependent children		- 79,523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Total				- 3,76,630 ( as against capacity of 20,000)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29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C7820-7F81-FE7F-A965-AF0543071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95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AFB9B06D-7B6C-A696-D8FB-C12A7E3943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" y="3002009"/>
            <a:ext cx="12192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AF73-FB14-86AE-E214-B0D04E49A957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12" name="Picture 4" descr="2.png">
              <a:extLst>
                <a:ext uri="{FF2B5EF4-FFF2-40B4-BE49-F238E27FC236}">
                  <a16:creationId xmlns:a16="http://schemas.microsoft.com/office/drawing/2014/main" id="{43F2A4DB-7223-2AAA-5522-45414716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D71DA9-3D15-FBDA-CEC3-C44EE39E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285751"/>
            <a:ext cx="9286875" cy="5840016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MLY FOOTFALL</a:t>
            </a: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8250" y="1285871"/>
          <a:ext cx="9715500" cy="47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5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 No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30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3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18,565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7,793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22,724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7,917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28,063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24,100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11,189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20,275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10,310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50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PATIENT SATISFACTION AT PC, </a:t>
            </a:r>
          </a:p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DELHI CANTT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D1D7B1-6295-C994-C2C1-0D718104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89605E20-05D8-F49F-56DA-F59B3DF2F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9654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C00000"/>
                </a:solidFill>
              </a:rPr>
              <a:t>Study involved 50 patients over three weeks. Veterans and dependents both included.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u="sng" dirty="0"/>
              <a:t>Findings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Wide satisfaction </a:t>
            </a:r>
            <a:r>
              <a:rPr lang="en-IN" b="1" dirty="0" err="1">
                <a:solidFill>
                  <a:srgbClr val="C00000"/>
                </a:solidFill>
              </a:rPr>
              <a:t>wrt</a:t>
            </a:r>
            <a:r>
              <a:rPr lang="en-IN" b="1" dirty="0">
                <a:solidFill>
                  <a:srgbClr val="C00000"/>
                </a:solidFill>
              </a:rPr>
              <a:t> the facilities and consultation procedure.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Quality of consultation and examination		- Very high 										satisfaction(85%)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Availability of prescribed medicines			-</a:t>
            </a:r>
            <a:r>
              <a:rPr lang="en-IN" b="1" dirty="0" err="1">
                <a:solidFill>
                  <a:srgbClr val="C00000"/>
                </a:solidFill>
              </a:rPr>
              <a:t>Avg</a:t>
            </a:r>
            <a:r>
              <a:rPr lang="en-IN" b="1" dirty="0">
                <a:solidFill>
                  <a:srgbClr val="C00000"/>
                </a:solidFill>
              </a:rPr>
              <a:t> satisfaction (55%)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Procedure of getting referral to empanelled </a:t>
            </a:r>
            <a:r>
              <a:rPr lang="en-IN" b="1" dirty="0" err="1"/>
              <a:t>hosp</a:t>
            </a:r>
            <a:r>
              <a:rPr lang="en-IN" b="1" dirty="0"/>
              <a:t>	-High satisfaction(78%)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32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389BA-58BF-8750-1EF6-BFB591E3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B61D9D91-5B04-7BD2-A727-38076BF5D3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32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579"/>
            <a:ext cx="10515600" cy="4351338"/>
          </a:xfrm>
        </p:spPr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Treatment at empanelled </a:t>
            </a:r>
            <a:r>
              <a:rPr lang="en-IN" b="1" dirty="0" err="1">
                <a:solidFill>
                  <a:srgbClr val="C00000"/>
                </a:solidFill>
              </a:rPr>
              <a:t>hosp</a:t>
            </a:r>
            <a:r>
              <a:rPr lang="en-IN" b="1" dirty="0">
                <a:solidFill>
                  <a:srgbClr val="C00000"/>
                </a:solidFill>
              </a:rPr>
              <a:t>			-High satisfaction(74.6%)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Reimbursement procedure 			-High satisfaction (73.2 %)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Courteousness of staff and related facilities	-Very high satisfaction (89 %)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Workload v/s capacity				- Need for capacity building in 								terms of infrastructure and staff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Budgetary constraints for LP of medicines NA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33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613D-4FDE-FB30-17BE-2C6F06B2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45372886-514F-7263-8BBD-0739BE01D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-1885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197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D7C613-1DCD-AF1F-547D-1CFF725FD4AC}"/>
              </a:ext>
            </a:extLst>
          </p:cNvPr>
          <p:cNvGraphicFramePr>
            <a:graphicFrameLocks/>
          </p:cNvGraphicFramePr>
          <p:nvPr/>
        </p:nvGraphicFramePr>
        <p:xfrm>
          <a:off x="717175" y="528917"/>
          <a:ext cx="10676965" cy="580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74A921-0E62-E664-B390-50278509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5" name="Picture 4" descr="2.png">
            <a:extLst>
              <a:ext uri="{FF2B5EF4-FFF2-40B4-BE49-F238E27FC236}">
                <a16:creationId xmlns:a16="http://schemas.microsoft.com/office/drawing/2014/main" id="{0A45F967-64ED-49CC-D747-CAB05A67F5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-28185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08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354174" y="2868414"/>
            <a:ext cx="10127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PC, DUNDAHERA</a:t>
            </a:r>
            <a:r>
              <a:rPr lang="en-I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GURUGRAM</a:t>
            </a:r>
            <a:endParaRPr lang="en-US" sz="4400" b="1" u="sng" dirty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3D0A24-539F-EFD4-984F-7DF75F3FE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D5B6B0BB-8B13-7F49-659B-7716C84971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8127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761"/>
            <a:ext cx="1140655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POLYCLINIC,  DUNDAHERA, GURUGRAM</a:t>
            </a:r>
            <a:br>
              <a:rPr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IN" sz="3600" b="1" u="sng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36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E69E7-4513-F82D-F710-F0D47FE5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455BA00C-364A-EB58-FC4B-B602219F0B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952500" y="1652027"/>
            <a:ext cx="10287000" cy="4603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Est 	-	14 JAN 2004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Cat	-   Type ‘A’ Mil</a:t>
            </a:r>
            <a:endParaRPr lang="en-US" sz="2438" dirty="0">
              <a:solidFill>
                <a:srgbClr val="C00000"/>
              </a:solidFill>
            </a:endParaRP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Designed capacity </a:t>
            </a:r>
            <a:r>
              <a:rPr lang="en-US" sz="2438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-  	20000 AFVs &amp; dependents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rgbClr val="C00000"/>
                </a:solidFill>
              </a:rPr>
              <a:t>Regd</a:t>
            </a:r>
            <a:r>
              <a:rPr lang="en-US" sz="2438" b="1" dirty="0">
                <a:solidFill>
                  <a:srgbClr val="C00000"/>
                </a:solidFill>
              </a:rPr>
              <a:t>  Beneficiaries	- 	67,267(Officers – 16,978  &amp; </a:t>
            </a:r>
          </a:p>
          <a:p>
            <a:pPr>
              <a:spcBef>
                <a:spcPts val="1125"/>
              </a:spcBef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	     JCOs/ORs – 50,189 )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Daily Footfall 	 -   300- 600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Online Appointment System 	 -   ECHS App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Loc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	 -  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Dudahera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Military Station 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Dependency Area	 -  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Gurugram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Faruk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Nagar</a:t>
            </a:r>
          </a:p>
        </p:txBody>
      </p:sp>
    </p:spTree>
    <p:extLst>
      <p:ext uri="{BB962C8B-B14F-4D97-AF65-F5344CB8AC3E}">
        <p14:creationId xmlns:p14="http://schemas.microsoft.com/office/powerpoint/2010/main" val="2097221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37</a:t>
            </a:fld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28541" y="1377085"/>
            <a:ext cx="10515600" cy="5344390"/>
          </a:xfrm>
        </p:spPr>
        <p:txBody>
          <a:bodyPr>
            <a:normAutofit lnSpcReduction="10000"/>
          </a:bodyPr>
          <a:lstStyle/>
          <a:p>
            <a:pPr marR="114300" lvl="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Medical Facilities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02 Dental Chairs , 06 MOs, 01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Gynae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, 01 Med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 &amp; empaneled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centres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/ Hospital </a:t>
            </a:r>
          </a:p>
          <a:p>
            <a:pPr marR="114300" lvl="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Availability of MOs &amp; Staff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Adequate staff was available on duty for functioning including MOs &amp; Specialists</a:t>
            </a:r>
            <a:endParaRPr lang="en-US" sz="2400" u="sng" dirty="0"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Laboratory/ Diagnostic Services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Routine tests are available, During COVID special counters for RT-PCR/ Rapid Antigen Tests were established</a:t>
            </a:r>
            <a:endParaRPr lang="en-US" sz="2400" u="sng" strike="noStrike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lvl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Medicines</a:t>
            </a:r>
            <a:r>
              <a:rPr lang="en-US" sz="2400" u="none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quality of medicines and their availability was also found to be satisfactory. Costly medicines at times are not available due to budgetary constraints</a:t>
            </a: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Referrals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Referrals are given based on requirement.</a:t>
            </a:r>
          </a:p>
          <a:p>
            <a:pPr marR="114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Hygiene and Cleanliness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It was ok at the polyclinic but could be improved further</a:t>
            </a:r>
          </a:p>
          <a:p>
            <a:pPr marR="114300" lvl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Reimbursement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cases of reimbursement of medicines were constantly monitored by the OIC with the help of MIS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AF538-D5B4-05C5-36C0-217A14195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7EC64169-4D36-EEF5-8F5F-AF61DA9C5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761"/>
            <a:ext cx="11406553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latin typeface="+mn-lt"/>
              </a:rPr>
              <a:t>OBSERVATIONAL LEARNING</a:t>
            </a:r>
            <a:br>
              <a:rPr lang="en-IN" sz="4000" b="1" u="sng" dirty="0">
                <a:latin typeface="+mn-lt"/>
              </a:rPr>
            </a:br>
            <a:r>
              <a:rPr lang="en-US" sz="4000" b="1" u="sng" dirty="0"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FACILITIES AVAILABLE</a:t>
            </a:r>
            <a:endParaRPr lang="en-IN" sz="40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61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5840016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4800" b="1" u="sng" dirty="0"/>
              <a:t>OBSERVATIONAL LEARNING</a:t>
            </a:r>
            <a:br>
              <a:rPr lang="en-IN" sz="4800" b="1" u="sng" dirty="0"/>
            </a:br>
            <a:r>
              <a:rPr lang="en-US" sz="48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FACILITIES AVAILABLE</a:t>
            </a: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01464"/>
              </p:ext>
            </p:extLst>
          </p:nvPr>
        </p:nvGraphicFramePr>
        <p:xfrm>
          <a:off x="1238250" y="1625838"/>
          <a:ext cx="9715500" cy="47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5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 No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30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3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16,565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5,864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15,724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6,917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12,063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5,866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13,100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6,189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15,275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7,010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22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74737"/>
            <a:ext cx="12191999" cy="842659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</a:t>
            </a:r>
          </a:p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PATIENT SATISFACTION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77815" y="2182505"/>
            <a:ext cx="97067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5782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Aspects considered for patient satisfaction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C00000"/>
                </a:solidFill>
              </a:rPr>
              <a:t>Reception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Consultation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C00000"/>
                </a:solidFill>
              </a:rPr>
              <a:t>Pharmacy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Services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C00000"/>
                </a:solidFill>
              </a:rPr>
              <a:t>Referral</a:t>
            </a:r>
          </a:p>
          <a:p>
            <a:pPr marL="1002982" lvl="1" indent="-457200" algn="just">
              <a:spcBef>
                <a:spcPts val="649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Time taken in OPD</a:t>
            </a:r>
          </a:p>
        </p:txBody>
      </p:sp>
    </p:spTree>
    <p:extLst>
      <p:ext uri="{BB962C8B-B14F-4D97-AF65-F5344CB8AC3E}">
        <p14:creationId xmlns:p14="http://schemas.microsoft.com/office/powerpoint/2010/main" val="109463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10545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54"/>
            <a:ext cx="10515600" cy="4542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u="sng" dirty="0">
                <a:latin typeface="+mj-lt"/>
              </a:rPr>
              <a:t>Observational Learning</a:t>
            </a:r>
          </a:p>
          <a:p>
            <a:r>
              <a:rPr lang="en-IN" b="1" dirty="0">
                <a:latin typeface="+mj-lt"/>
                <a:cs typeface="Times New Roman" panose="02020603050405020304" pitchFamily="18" charset="0"/>
              </a:rPr>
              <a:t>Familiarisation with ECHS System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ECHS Organisation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Functioning of ECHS System &amp; Polyclinics </a:t>
            </a:r>
          </a:p>
          <a:p>
            <a:pPr marL="457200" lvl="1" indent="0">
              <a:buNone/>
            </a:pPr>
            <a:endParaRPr lang="en-IN" sz="2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Specific Findings</a:t>
            </a:r>
          </a:p>
          <a:p>
            <a:r>
              <a:rPr lang="en-IN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Patient Satisfaction at ECHS Polyclinics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Reception 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Medical Consultation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Pharmacy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Referral and passing of Bills/ Claims</a:t>
            </a:r>
          </a:p>
          <a:p>
            <a:pPr lvl="1"/>
            <a:endParaRPr lang="en-IN" sz="2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6" y="365125"/>
            <a:ext cx="10515600" cy="1325563"/>
          </a:xfrm>
        </p:spPr>
        <p:txBody>
          <a:bodyPr>
            <a:normAutofit fontScale="90000"/>
          </a:bodyPr>
          <a:lstStyle/>
          <a:p>
            <a:pPr marL="624364" indent="-535781" algn="ctr">
              <a:spcBef>
                <a:spcPts val="649"/>
              </a:spcBef>
              <a:buSzPct val="100000"/>
              <a:defRPr/>
            </a:pPr>
            <a:r>
              <a:rPr lang="en-IN" b="1" u="sng" dirty="0"/>
              <a:t>SPECIFIC LEARNING</a:t>
            </a:r>
            <a:br>
              <a:rPr lang="en-IN" b="1" u="sng" dirty="0"/>
            </a:br>
            <a:r>
              <a:rPr lang="en-US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PATIENT SATISFACTION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590819-6942-3C7A-0B87-8C620C50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5" name="Picture 4" descr="2.png">
            <a:extLst>
              <a:ext uri="{FF2B5EF4-FFF2-40B4-BE49-F238E27FC236}">
                <a16:creationId xmlns:a16="http://schemas.microsoft.com/office/drawing/2014/main" id="{23A3D8D2-07B5-6404-E9E1-7FDDA8D63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48343"/>
              </p:ext>
            </p:extLst>
          </p:nvPr>
        </p:nvGraphicFramePr>
        <p:xfrm>
          <a:off x="1" y="1690688"/>
          <a:ext cx="4067907" cy="224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51972"/>
              </p:ext>
            </p:extLst>
          </p:nvPr>
        </p:nvGraphicFramePr>
        <p:xfrm>
          <a:off x="4009292" y="1690688"/>
          <a:ext cx="4091354" cy="225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46875"/>
              </p:ext>
            </p:extLst>
          </p:nvPr>
        </p:nvGraphicFramePr>
        <p:xfrm>
          <a:off x="8001767" y="1690688"/>
          <a:ext cx="4114800" cy="216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42010"/>
              </p:ext>
            </p:extLst>
          </p:nvPr>
        </p:nvGraphicFramePr>
        <p:xfrm>
          <a:off x="1" y="4436452"/>
          <a:ext cx="4091353" cy="22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014901"/>
              </p:ext>
            </p:extLst>
          </p:nvPr>
        </p:nvGraphicFramePr>
        <p:xfrm>
          <a:off x="4015430" y="4574473"/>
          <a:ext cx="3768694" cy="181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685454"/>
              </p:ext>
            </p:extLst>
          </p:nvPr>
        </p:nvGraphicFramePr>
        <p:xfrm>
          <a:off x="7690338" y="3968262"/>
          <a:ext cx="42320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20797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1484432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4800" b="1" u="sng" dirty="0"/>
              <a:t>SPECIFIC LEARNING</a:t>
            </a:r>
            <a:br>
              <a:rPr lang="en-IN" sz="4800" b="1" u="sng" dirty="0"/>
            </a:br>
            <a:r>
              <a:rPr lang="en-US" sz="48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PATIENT SATISFACTION</a:t>
            </a: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696923"/>
              </p:ext>
            </p:extLst>
          </p:nvPr>
        </p:nvGraphicFramePr>
        <p:xfrm>
          <a:off x="464345" y="2209800"/>
          <a:ext cx="3643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038659"/>
              </p:ext>
            </p:extLst>
          </p:nvPr>
        </p:nvGraphicFramePr>
        <p:xfrm>
          <a:off x="6372958" y="2180492"/>
          <a:ext cx="3966796" cy="274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444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1484432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4800" b="1" u="sng" dirty="0"/>
              <a:t>ADDITIONAL LEARNING</a:t>
            </a:r>
            <a:br>
              <a:rPr lang="en-IN" sz="4800" b="1" u="sng" dirty="0"/>
            </a:br>
            <a:r>
              <a:rPr lang="en-US" sz="48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OOPE</a:t>
            </a: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323170"/>
              </p:ext>
            </p:extLst>
          </p:nvPr>
        </p:nvGraphicFramePr>
        <p:xfrm>
          <a:off x="2426677" y="1758463"/>
          <a:ext cx="6482861" cy="356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1285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48943F9B-4DAE-4D82-F63D-4B6D7E29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2835481-204D-3504-4768-2F5BDB5E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F49D-A99B-E38A-3FB5-ACD2499E3593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ORGANIZATIONAL CHALLENGES AT ECHS PC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833A8-6229-8070-7559-858629D98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:a16="http://schemas.microsoft.com/office/drawing/2014/main" id="{00D55779-BDBA-A325-3640-5355823FBA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IN" sz="3200" b="1" u="sng" dirty="0"/>
            </a:br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7F40AC4-2FDB-A447-F3CF-1A72DCBB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00996"/>
            <a:ext cx="8442380" cy="4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Delay in release of  funds for settlement of medical bills 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money	- </a:t>
            </a:r>
            <a:r>
              <a:rPr lang="en-US" altLang="en-US" sz="2000" b="1" dirty="0" err="1">
                <a:solidFill>
                  <a:srgbClr val="C00000"/>
                </a:solidFill>
                <a:cs typeface="Arial" charset="0"/>
              </a:rPr>
              <a:t>Approx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 50 Cr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time	- 6 Months 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Availability of Medical Specialists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Frequent Policy changes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General lack of awareness in ESM &amp; their dependents </a:t>
            </a:r>
            <a:r>
              <a:rPr lang="en-US" altLang="en-US" sz="2000" b="1" dirty="0" err="1">
                <a:cs typeface="Arial" charset="0"/>
              </a:rPr>
              <a:t>wrt</a:t>
            </a:r>
            <a:r>
              <a:rPr lang="en-US" altLang="en-US" sz="2000" b="1" dirty="0">
                <a:cs typeface="Arial" charset="0"/>
              </a:rPr>
              <a:t> documentation &amp; submission of claims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2" indent="-855663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Installation of 64 KB Hardware and Software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859FE-81B7-1C14-537E-8BFF2617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D76E576A-FB2A-5C95-2A49-DB85D537D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658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C20B85B-F701-AA28-5ED1-B67E74F7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52755"/>
            <a:ext cx="8442380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Availability of infrastructure, ambulance, patient ferrying vehicle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Modern Lab services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Availability of costly medicines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Patient load in metro cities</a:t>
            </a:r>
          </a:p>
          <a:p>
            <a:pPr lvl="2" indent="-9144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Administrative inadequacies and training of newly posted personnel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FA876-9D20-F305-9159-D8540CD3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875D9D71-B007-0AE8-7185-F3F290061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5B40C6-7D92-15D2-8FA7-FE5BFD60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IN" sz="3200" b="1" u="sng" dirty="0"/>
            </a:br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</p:spTree>
    <p:extLst>
      <p:ext uri="{BB962C8B-B14F-4D97-AF65-F5344CB8AC3E}">
        <p14:creationId xmlns:p14="http://schemas.microsoft.com/office/powerpoint/2010/main" val="1286818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456F-9885-DEFB-B811-6559C179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Study undertaken at 2 Polyclinics in NCR region. (420 Polyclinics) </a:t>
            </a:r>
          </a:p>
          <a:p>
            <a:r>
              <a:rPr lang="en-US" dirty="0"/>
              <a:t>Similar facilities not available across the board</a:t>
            </a:r>
          </a:p>
          <a:p>
            <a:r>
              <a:rPr lang="en-US" dirty="0">
                <a:solidFill>
                  <a:srgbClr val="C00000"/>
                </a:solidFill>
              </a:rPr>
              <a:t>Health Infrastructure as available across the country</a:t>
            </a:r>
          </a:p>
          <a:p>
            <a:r>
              <a:rPr lang="en-US" dirty="0"/>
              <a:t>Few Empaneled Hospitals  in backward areas</a:t>
            </a:r>
          </a:p>
          <a:p>
            <a:r>
              <a:rPr lang="en-US" dirty="0">
                <a:solidFill>
                  <a:srgbClr val="C00000"/>
                </a:solidFill>
              </a:rPr>
              <a:t>Time Duration of Study</a:t>
            </a:r>
          </a:p>
          <a:p>
            <a:r>
              <a:rPr lang="en-US" dirty="0"/>
              <a:t>Most Polyclinics in Non Military Stations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Result of Study cannot be templated across all PCs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46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37DD4-242C-75DD-E2A2-50D33798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</a:rPr>
              <a:t>ECHS providing quality health care services for retired Service personnel &amp; their dependents</a:t>
            </a:r>
          </a:p>
          <a:p>
            <a:pPr lvl="0"/>
            <a:r>
              <a:rPr lang="en-US" dirty="0"/>
              <a:t>Ex Serviceman growing at an average rate of 2.5 lacs every year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Additional load without corresponding increase in budget and facilities</a:t>
            </a:r>
          </a:p>
          <a:p>
            <a:pPr lvl="0"/>
            <a:r>
              <a:rPr lang="en-US" sz="2800" dirty="0"/>
              <a:t>Patient Satisfaction Above Average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Good availability of Medical facilities through Empaneled Hospitals in Metro/ Developed areas</a:t>
            </a:r>
          </a:p>
          <a:p>
            <a:pPr lvl="0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FEB0A-6BA6-B29E-E448-17345FCE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:a16="http://schemas.microsoft.com/office/drawing/2014/main" id="{497C3608-B11D-233B-D7C7-E19940654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9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COECHS. (2022, JUNE 21).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https://echs.gov.in/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2018. (COECHS, Editor, &amp; ECHS) Retrieved from Official ECHS Web Portal, maintained &amp; managed by the COECHS | All Rights Reserved © 2018Last updated on:21/Jun/2022: https://echs.gov.in/</a:t>
            </a:r>
            <a:endParaRPr lang="en-IN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Ex-servicemen Welfare, Ministry of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Defence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(2022, June 24).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http://desw.gov.in/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(M. o. Department of Ex-servicemen Welfare, Editor, &amp; N. I. ), Producer) Retrieved from Department of Ex-Servicemen welfare: http://desw.gov.in/</a:t>
            </a: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E84A-5BEA-FE36-AEF2-5527586A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:a16="http://schemas.microsoft.com/office/drawing/2014/main" id="{15D4E229-A170-68F0-0387-753267C734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531DBC2-D20D-A37C-C369-07363901F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1443114"/>
                  </p:ext>
                </p:extLst>
              </p:nvPr>
            </p:nvGraphicFramePr>
            <p:xfrm>
              <a:off x="-15323" y="-42338"/>
              <a:ext cx="2982810" cy="1714500"/>
            </p:xfrm>
            <a:graphic>
              <a:graphicData uri="http://schemas.microsoft.com/office/powerpoint/2016/slidezoom">
                <pslz:sldZm>
                  <pslz:sldZmObj sldId="445" cId="0">
                    <pslz:zmPr id="{EEF8483F-8B72-4D8A-832C-CD1009B81C1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8281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531DBC2-D20D-A37C-C369-07363901F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323" y="-42338"/>
                <a:ext cx="298281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1C810A-BE46-23F1-4736-DC11666F34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8017814"/>
                  </p:ext>
                </p:extLst>
              </p:nvPr>
            </p:nvGraphicFramePr>
            <p:xfrm>
              <a:off x="18926" y="1681489"/>
              <a:ext cx="2925341" cy="1714500"/>
            </p:xfrm>
            <a:graphic>
              <a:graphicData uri="http://schemas.microsoft.com/office/powerpoint/2016/slidezoom">
                <pslz:sldZm>
                  <pslz:sldZmObj sldId="260" cId="3544687849">
                    <pslz:zmPr id="{A0468437-BE3C-42A9-AE16-F6CFA69EC5E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25341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1C810A-BE46-23F1-4736-DC11666F34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26" y="1681489"/>
                <a:ext cx="2925341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E923303E-D48E-7270-C055-E606D9C355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69600"/>
                  </p:ext>
                </p:extLst>
              </p:nvPr>
            </p:nvGraphicFramePr>
            <p:xfrm>
              <a:off x="82721" y="5127301"/>
              <a:ext cx="2861546" cy="1714500"/>
            </p:xfrm>
            <a:graphic>
              <a:graphicData uri="http://schemas.microsoft.com/office/powerpoint/2016/slidezoom">
                <pslz:sldZm>
                  <pslz:sldZmObj sldId="1832" cId="0">
                    <pslz:zmPr id="{C9EF2ACA-3E33-42F7-A1DE-864A7520507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6154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923303E-D48E-7270-C055-E606D9C355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21" y="5127301"/>
                <a:ext cx="286154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039C6C7B-0BAA-3560-46F9-D3BAF5FA95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2384090"/>
                  </p:ext>
                </p:extLst>
              </p:nvPr>
            </p:nvGraphicFramePr>
            <p:xfrm>
              <a:off x="3115036" y="1733247"/>
              <a:ext cx="3048000" cy="1714500"/>
            </p:xfrm>
            <a:graphic>
              <a:graphicData uri="http://schemas.microsoft.com/office/powerpoint/2016/slidezoom">
                <pslz:sldZm>
                  <pslz:sldZmObj sldId="432" cId="0">
                    <pslz:zmPr id="{B3551DBF-C8F6-4AA0-89A0-86D7E3E80DB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39C6C7B-0BAA-3560-46F9-D3BAF5FA95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5036" y="173324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98E7CE46-9F10-E81E-322C-BA5ACA7E2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7221596"/>
                  </p:ext>
                </p:extLst>
              </p:nvPr>
            </p:nvGraphicFramePr>
            <p:xfrm>
              <a:off x="3128256" y="5118675"/>
              <a:ext cx="2935816" cy="1714500"/>
            </p:xfrm>
            <a:graphic>
              <a:graphicData uri="http://schemas.microsoft.com/office/powerpoint/2016/slidezoom">
                <pslz:sldZm>
                  <pslz:sldZmObj sldId="280" cId="2097221545">
                    <pslz:zmPr id="{CDAC153C-7F36-4B67-BA1A-F59ADFFDE456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3581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Slide Zoom 2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98E7CE46-9F10-E81E-322C-BA5ACA7E27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8256" y="5118675"/>
                <a:ext cx="293581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BAE686AF-036C-3047-FD81-EFE24BC844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5081845"/>
                  </p:ext>
                </p:extLst>
              </p:nvPr>
            </p:nvGraphicFramePr>
            <p:xfrm>
              <a:off x="6127930" y="3458530"/>
              <a:ext cx="2894195" cy="1714500"/>
            </p:xfrm>
            <a:graphic>
              <a:graphicData uri="http://schemas.microsoft.com/office/powerpoint/2016/slidezoom">
                <pslz:sldZm>
                  <pslz:sldZmObj sldId="281" cId="1220797606">
                    <pslz:zmPr id="{66159C6A-18AF-4EE1-BAE7-7F0A6299D352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9419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Slide Zoom 24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AE686AF-036C-3047-FD81-EFE24BC844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27930" y="3458530"/>
                <a:ext cx="289419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F3058890-FE19-8CCC-9DF9-1A2241B98F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9154831"/>
                  </p:ext>
                </p:extLst>
              </p:nvPr>
            </p:nvGraphicFramePr>
            <p:xfrm>
              <a:off x="3115036" y="5058838"/>
              <a:ext cx="3048000" cy="1714500"/>
            </p:xfrm>
            <a:graphic>
              <a:graphicData uri="http://schemas.microsoft.com/office/powerpoint/2016/slidezoom">
                <pslz:sldZm>
                  <pslz:sldZmObj sldId="265" cId="2616270879">
                    <pslz:zmPr id="{9F19432B-4136-4320-879B-6E43CF13E590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Slide Zoom 26">
                <a:extLst>
                  <a:ext uri="{FF2B5EF4-FFF2-40B4-BE49-F238E27FC236}">
                    <a16:creationId xmlns:a16="http://schemas.microsoft.com/office/drawing/2014/main" id="{F3058890-FE19-8CCC-9DF9-1A2241B98F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5036" y="505883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FE57C1B3-A91F-FAD1-82C7-D13B2942B8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867554"/>
                  </p:ext>
                </p:extLst>
              </p:nvPr>
            </p:nvGraphicFramePr>
            <p:xfrm>
              <a:off x="3151252" y="4992835"/>
              <a:ext cx="3048000" cy="1714500"/>
            </p:xfrm>
            <a:graphic>
              <a:graphicData uri="http://schemas.microsoft.com/office/powerpoint/2016/slidezoom">
                <pslz:sldZm>
                  <pslz:sldZmObj sldId="266" cId="2388368187">
                    <pslz:zmPr id="{7B65A044-0BAA-45A6-BCBE-229FFA9D3F41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Slide Zoom 28">
                <a:extLst>
                  <a:ext uri="{FF2B5EF4-FFF2-40B4-BE49-F238E27FC236}">
                    <a16:creationId xmlns:a16="http://schemas.microsoft.com/office/drawing/2014/main" id="{FE57C1B3-A91F-FAD1-82C7-D13B2942B8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51252" y="499283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20FB18AC-68D2-5F8A-B1BB-2DEA627F4B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5092733"/>
                  </p:ext>
                </p:extLst>
              </p:nvPr>
            </p:nvGraphicFramePr>
            <p:xfrm>
              <a:off x="9097535" y="1745772"/>
              <a:ext cx="2985076" cy="1714500"/>
            </p:xfrm>
            <a:graphic>
              <a:graphicData uri="http://schemas.microsoft.com/office/powerpoint/2016/slidezoom">
                <pslz:sldZm>
                  <pslz:sldZmObj sldId="275" cId="191454481">
                    <pslz:zmPr id="{C3019317-2B43-4355-A8C9-256966F1AF01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8507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1" name="Slide Zoom 30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20FB18AC-68D2-5F8A-B1BB-2DEA627F4B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97535" y="1745772"/>
                <a:ext cx="298507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CE48681B-6EE6-DEF1-1044-3010AD4A0B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2551970"/>
                  </p:ext>
                </p:extLst>
              </p:nvPr>
            </p:nvGraphicFramePr>
            <p:xfrm>
              <a:off x="9188039" y="4989513"/>
              <a:ext cx="2922243" cy="1714500"/>
            </p:xfrm>
            <a:graphic>
              <a:graphicData uri="http://schemas.microsoft.com/office/powerpoint/2016/slidezoom">
                <pslz:sldZm>
                  <pslz:sldZmObj sldId="267" cId="1644327927">
                    <pslz:zmPr id="{C72FC75A-AD00-42B9-8866-1808152A71F7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22243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3" name="Slide Zoom 32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CE48681B-6EE6-DEF1-1044-3010AD4A0B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88039" y="4989513"/>
                <a:ext cx="2922243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A193541E-6061-8913-4178-3E769D625F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1522405"/>
                  </p:ext>
                </p:extLst>
              </p:nvPr>
            </p:nvGraphicFramePr>
            <p:xfrm>
              <a:off x="-13371" y="3273332"/>
              <a:ext cx="2957638" cy="1714500"/>
            </p:xfrm>
            <a:graphic>
              <a:graphicData uri="http://schemas.microsoft.com/office/powerpoint/2016/slidezoom">
                <pslz:sldZm>
                  <pslz:sldZmObj sldId="1807" cId="0">
                    <pslz:zmPr id="{CC236633-87D3-431F-9AF1-0260A3AB2D10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57638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A193541E-6061-8913-4178-3E769D625F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3371" y="3273332"/>
                <a:ext cx="2957638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1F583842-6F7E-0B48-8E72-E26BC28E49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9175285"/>
                  </p:ext>
                </p:extLst>
              </p:nvPr>
            </p:nvGraphicFramePr>
            <p:xfrm>
              <a:off x="3101816" y="-28025"/>
              <a:ext cx="3133270" cy="1714500"/>
            </p:xfrm>
            <a:graphic>
              <a:graphicData uri="http://schemas.microsoft.com/office/powerpoint/2016/slidezoom">
                <pslz:sldZm>
                  <pslz:sldZmObj sldId="735" cId="0">
                    <pslz:zmPr id="{100E4020-2FD7-4219-B363-14515E9ABFF7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3327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F583842-6F7E-0B48-8E72-E26BC28E49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1816" y="-28025"/>
                <a:ext cx="313327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01753D34-E960-BC14-CA22-FFB8A7D95E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8428472"/>
                  </p:ext>
                </p:extLst>
              </p:nvPr>
            </p:nvGraphicFramePr>
            <p:xfrm>
              <a:off x="3115036" y="5022754"/>
              <a:ext cx="3048000" cy="1714500"/>
            </p:xfrm>
            <a:graphic>
              <a:graphicData uri="http://schemas.microsoft.com/office/powerpoint/2016/slidezoom">
                <pslz:sldZm>
                  <pslz:sldZmObj sldId="1854" cId="626080824">
                    <pslz:zmPr id="{BF05E8FE-6E7C-4FA7-9692-83C685E07337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01753D34-E960-BC14-CA22-FFB8A7D95E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15036" y="50227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472311A-F593-2677-4F5F-9566903EB8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0053461"/>
                  </p:ext>
                </p:extLst>
              </p:nvPr>
            </p:nvGraphicFramePr>
            <p:xfrm>
              <a:off x="3151251" y="3317935"/>
              <a:ext cx="3022505" cy="1714500"/>
            </p:xfrm>
            <a:graphic>
              <a:graphicData uri="http://schemas.microsoft.com/office/powerpoint/2016/slidezoom">
                <pslz:sldZm>
                  <pslz:sldZmObj sldId="736" cId="2835243394">
                    <pslz:zmPr id="{9F4F6797-593F-4EFE-BF3B-E3940AD88E79}" returnToParent="0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2250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2472311A-F593-2677-4F5F-9566903EB8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51251" y="3317935"/>
                <a:ext cx="302250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5B00A00A-3E6D-6242-9263-F5F0C7D89A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8595473"/>
                  </p:ext>
                </p:extLst>
              </p:nvPr>
            </p:nvGraphicFramePr>
            <p:xfrm>
              <a:off x="6163036" y="-56398"/>
              <a:ext cx="2858356" cy="1714500"/>
            </p:xfrm>
            <a:graphic>
              <a:graphicData uri="http://schemas.microsoft.com/office/powerpoint/2016/slidezoom">
                <pslz:sldZm>
                  <pslz:sldZmObj sldId="280" cId="2097221545">
                    <pslz:zmPr id="{65C38CB7-B360-4150-BFE8-FEE2E31814E1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835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B00A00A-3E6D-6242-9263-F5F0C7D89A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63036" y="-56398"/>
                <a:ext cx="285835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FBAB4CB9-628E-FB2C-F603-9829BCBE08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6134714"/>
                  </p:ext>
                </p:extLst>
              </p:nvPr>
            </p:nvGraphicFramePr>
            <p:xfrm>
              <a:off x="6163035" y="1592652"/>
              <a:ext cx="2858357" cy="1714500"/>
            </p:xfrm>
            <a:graphic>
              <a:graphicData uri="http://schemas.microsoft.com/office/powerpoint/2016/slidezoom">
                <pslz:sldZm>
                  <pslz:sldZmObj sldId="282" cId="152261866">
                    <pslz:zmPr id="{07E2C71C-27C1-44D3-A8FC-07758B829000}" returnToParent="0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8357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8" name="Slide Zoom 27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FBAB4CB9-628E-FB2C-F603-9829BCBE08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63035" y="1592652"/>
                <a:ext cx="2858357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2F01F3DB-4395-C338-87C0-93B2B75E23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2562268"/>
                  </p:ext>
                </p:extLst>
              </p:nvPr>
            </p:nvGraphicFramePr>
            <p:xfrm>
              <a:off x="6222247" y="5034592"/>
              <a:ext cx="2799878" cy="1714500"/>
            </p:xfrm>
            <a:graphic>
              <a:graphicData uri="http://schemas.microsoft.com/office/powerpoint/2016/slidezoom">
                <pslz:sldZm>
                  <pslz:sldZmObj sldId="1843" cId="749658037">
                    <pslz:zmPr id="{A3C5FD5F-C4A0-4AAB-8789-8F8D0BFCF029}" returnToParent="0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9878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2" name="Slide Zoom 3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2F01F3DB-4395-C338-87C0-93B2B75E2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22247" y="5034592"/>
                <a:ext cx="2799878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5" name="Slide Zoom 34">
                <a:extLst>
                  <a:ext uri="{FF2B5EF4-FFF2-40B4-BE49-F238E27FC236}">
                    <a16:creationId xmlns:a16="http://schemas.microsoft.com/office/drawing/2014/main" id="{9C12A06C-0BFB-D220-00DF-02E2E5F0C0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827675"/>
                  </p:ext>
                </p:extLst>
              </p:nvPr>
            </p:nvGraphicFramePr>
            <p:xfrm>
              <a:off x="9097535" y="31272"/>
              <a:ext cx="3048000" cy="1714500"/>
            </p:xfrm>
            <a:graphic>
              <a:graphicData uri="http://schemas.microsoft.com/office/powerpoint/2016/slidezoom">
                <pslz:sldZm>
                  <pslz:sldZmObj sldId="1844" cId="1286818483">
                    <pslz:zmPr id="{EE4A0EA8-70E5-4284-89EA-40B7BD4B47B4}" returnToParent="0" transitionDur="100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5" name="Slide Zoom 34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9C12A06C-0BFB-D220-00DF-02E2E5F0C0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97535" y="3127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7" name="Slide Zoom 36">
                <a:extLst>
                  <a:ext uri="{FF2B5EF4-FFF2-40B4-BE49-F238E27FC236}">
                    <a16:creationId xmlns:a16="http://schemas.microsoft.com/office/drawing/2014/main" id="{746C612A-22AE-D2A5-CB5F-06B1239706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9909178"/>
                  </p:ext>
                </p:extLst>
              </p:nvPr>
            </p:nvGraphicFramePr>
            <p:xfrm>
              <a:off x="9085982" y="3257550"/>
              <a:ext cx="2985075" cy="1714500"/>
            </p:xfrm>
            <a:graphic>
              <a:graphicData uri="http://schemas.microsoft.com/office/powerpoint/2016/slidezoom">
                <pslz:sldZm>
                  <pslz:sldZmObj sldId="273" cId="149243798">
                    <pslz:zmPr id="{4EF37642-CBAE-4B8E-8944-E27278AE3A28}" returnToParent="0" transitionDur="100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8507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7" name="Slide Zoom 36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746C612A-22AE-D2A5-CB5F-06B1239706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85982" y="3257550"/>
                <a:ext cx="298507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2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03947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OF STUDY 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36"/>
            <a:ext cx="10515600" cy="542905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Study Area</a:t>
            </a:r>
            <a:r>
              <a:rPr lang="en-US" b="1" dirty="0"/>
              <a:t>: </a:t>
            </a:r>
            <a:r>
              <a:rPr lang="en-US" dirty="0"/>
              <a:t>ECHS Polyclinic, Base Hospital Delhi Cantt &amp; </a:t>
            </a:r>
            <a:r>
              <a:rPr lang="en-US" dirty="0" err="1"/>
              <a:t>Dundahera</a:t>
            </a:r>
            <a:r>
              <a:rPr lang="en-US" dirty="0"/>
              <a:t>, Gurugram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Study Design</a:t>
            </a:r>
            <a:r>
              <a:rPr lang="en-US" b="1" dirty="0">
                <a:solidFill>
                  <a:srgbClr val="C00000"/>
                </a:solidFill>
              </a:rPr>
              <a:t>:  </a:t>
            </a:r>
            <a:r>
              <a:rPr lang="en-US" dirty="0">
                <a:solidFill>
                  <a:srgbClr val="C00000"/>
                </a:solidFill>
              </a:rPr>
              <a:t>Cross-sectional survey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u="sng" dirty="0"/>
              <a:t>Data Collection Tools</a:t>
            </a:r>
            <a:r>
              <a:rPr lang="en-US" b="1" dirty="0"/>
              <a:t>:   </a:t>
            </a:r>
            <a:r>
              <a:rPr lang="en-IN" dirty="0"/>
              <a:t>Semi structured questionnaire</a:t>
            </a:r>
            <a:endParaRPr lang="en-US" dirty="0"/>
          </a:p>
          <a:p>
            <a:r>
              <a:rPr lang="en-US" b="1" u="sng" dirty="0">
                <a:solidFill>
                  <a:srgbClr val="C00000"/>
                </a:solidFill>
              </a:rPr>
              <a:t>Study Population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ECHS  Patients &amp; Staff</a:t>
            </a:r>
          </a:p>
          <a:p>
            <a:r>
              <a:rPr lang="en-US" b="1" u="sng" dirty="0"/>
              <a:t>Sample Size</a:t>
            </a:r>
            <a:r>
              <a:rPr lang="en-US" b="1" dirty="0"/>
              <a:t>:  </a:t>
            </a:r>
            <a:r>
              <a:rPr lang="en-US" dirty="0"/>
              <a:t> 400 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Sampling Method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Convenience</a:t>
            </a:r>
          </a:p>
          <a:p>
            <a:r>
              <a:rPr lang="en-US" b="1" u="sng" dirty="0"/>
              <a:t>Data Analysis Tool</a:t>
            </a:r>
            <a:r>
              <a:rPr lang="en-US" b="1" dirty="0"/>
              <a:t>: </a:t>
            </a:r>
            <a:r>
              <a:rPr lang="en-US" dirty="0"/>
              <a:t>Microsoft Excel</a:t>
            </a:r>
          </a:p>
          <a:p>
            <a:r>
              <a:rPr lang="en-US" b="1" u="sng" dirty="0"/>
              <a:t>Data Analysis Method</a:t>
            </a:r>
            <a:r>
              <a:rPr lang="en-US" b="1" dirty="0"/>
              <a:t> : </a:t>
            </a:r>
            <a:r>
              <a:rPr lang="en-US" dirty="0"/>
              <a:t>Descriptive analysis for summarizing the data collection</a:t>
            </a:r>
          </a:p>
          <a:p>
            <a:r>
              <a:rPr lang="en-US" b="1" u="sng" dirty="0"/>
              <a:t>Exclusion Criteria</a:t>
            </a:r>
            <a:r>
              <a:rPr lang="en-US" dirty="0"/>
              <a:t> - Consent not given/ unwilling</a:t>
            </a:r>
          </a:p>
          <a:p>
            <a:r>
              <a:rPr lang="en-US" b="1" u="sng" dirty="0"/>
              <a:t>Inclusion Criteria</a:t>
            </a:r>
            <a:r>
              <a:rPr lang="en-US" dirty="0"/>
              <a:t> - OPD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46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93" y="-21374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u="sng" dirty="0"/>
              <a:t>What did you learn (skill/ topic)?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Functioning of ECHS PCs</a:t>
            </a:r>
          </a:p>
          <a:p>
            <a:r>
              <a:rPr lang="en-IN" dirty="0">
                <a:solidFill>
                  <a:srgbClr val="C00000"/>
                </a:solidFill>
              </a:rPr>
              <a:t>Treatment Process</a:t>
            </a:r>
          </a:p>
          <a:p>
            <a:r>
              <a:rPr lang="en-IN" dirty="0"/>
              <a:t>Organisational Issues</a:t>
            </a:r>
          </a:p>
          <a:p>
            <a:r>
              <a:rPr lang="en-IN" dirty="0">
                <a:solidFill>
                  <a:srgbClr val="C00000"/>
                </a:solidFill>
              </a:rPr>
              <a:t>Interaction with Patients</a:t>
            </a:r>
          </a:p>
          <a:p>
            <a:r>
              <a:rPr lang="en-IN" dirty="0"/>
              <a:t>Procedures</a:t>
            </a:r>
          </a:p>
          <a:p>
            <a:r>
              <a:rPr lang="en-IN" dirty="0">
                <a:solidFill>
                  <a:srgbClr val="C00000"/>
                </a:solidFill>
              </a:rPr>
              <a:t>Medicine Demand &amp; Disbursal procedure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u="sng" dirty="0"/>
              <a:t>Overall self comments on Internship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Good Learning Experience</a:t>
            </a:r>
          </a:p>
          <a:p>
            <a:r>
              <a:rPr lang="en-US" dirty="0">
                <a:solidFill>
                  <a:srgbClr val="C00000"/>
                </a:solidFill>
              </a:rPr>
              <a:t>Exposure to Hospital Functioning</a:t>
            </a:r>
          </a:p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5CE84-575B-CABF-71BF-1327C578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10" name="Picture 4" descr="2.png">
            <a:extLst>
              <a:ext uri="{FF2B5EF4-FFF2-40B4-BE49-F238E27FC236}">
                <a16:creationId xmlns:a16="http://schemas.microsoft.com/office/drawing/2014/main" id="{741970EB-E5DC-60B7-DA28-2C49453C36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049C59-AED2-E77A-B5BC-9FEA04F9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Pictorial Journey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51</a:t>
            </a:fld>
            <a:endParaRPr lang="en-I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9F72F4-6A2F-0687-BD8A-A202D7EC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987" y="1737028"/>
            <a:ext cx="4512916" cy="21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FB906-7949-2EC2-4344-02415803ED4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098" y="1771533"/>
            <a:ext cx="480648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4FB5BA1F-B88B-6050-1D89-AE530F30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09360" y="4217185"/>
            <a:ext cx="4806488" cy="22957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Pictorial Journey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52</a:t>
            </a:fld>
            <a:endParaRPr lang="en-IN"/>
          </a:p>
        </p:txBody>
      </p:sp>
      <p:pic>
        <p:nvPicPr>
          <p:cNvPr id="6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3A30577B-43C2-5279-F633-39DA170D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2846" y="4326255"/>
            <a:ext cx="4104595" cy="2290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84273522-0565-D10B-31CD-2FE28327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87606" y="4326256"/>
            <a:ext cx="4391895" cy="2290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462187DA-0A5A-9D4B-3D6A-719C530D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8530" y="1360811"/>
            <a:ext cx="4108911" cy="2383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3" descr="C:\Users\Office\Desktop\Psn\pics\WhatsApp Image 2021-04-19 at 12.52.06.jpeg">
            <a:extLst>
              <a:ext uri="{FF2B5EF4-FFF2-40B4-BE49-F238E27FC236}">
                <a16:creationId xmlns:a16="http://schemas.microsoft.com/office/drawing/2014/main" id="{AB5D4A2B-BB5F-0509-FD5B-97876E6C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87607" y="1330345"/>
            <a:ext cx="4391895" cy="2383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284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34946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 : ORGANISATIONAL &amp; FUNCTIONAL</a:t>
            </a:r>
            <a:b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DETAILS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99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206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3CCD28-C8B6-5C29-2DBA-B072F300C09D}"/>
              </a:ext>
            </a:extLst>
          </p:cNvPr>
          <p:cNvSpPr txBox="1"/>
          <p:nvPr/>
        </p:nvSpPr>
        <p:spPr>
          <a:xfrm>
            <a:off x="122565" y="2261560"/>
            <a:ext cx="11946867" cy="2482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comprehensive, quality and timely medical care for all possible diseases to veterans  and their dependents</a:t>
            </a:r>
          </a:p>
        </p:txBody>
      </p:sp>
    </p:spTree>
    <p:extLst>
      <p:ext uri="{BB962C8B-B14F-4D97-AF65-F5344CB8AC3E}">
        <p14:creationId xmlns:p14="http://schemas.microsoft.com/office/powerpoint/2010/main" val="27590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77177"/>
          </a:xfrm>
          <a:solidFill>
            <a:srgbClr val="C00000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3606FC23-5FED-B7C2-D051-3944FD85CAAD}"/>
              </a:ext>
            </a:extLst>
          </p:cNvPr>
          <p:cNvSpPr>
            <a:spLocks noGrp="1"/>
          </p:cNvSpPr>
          <p:nvPr/>
        </p:nvSpPr>
        <p:spPr bwMode="auto">
          <a:xfrm>
            <a:off x="122566" y="1417951"/>
            <a:ext cx="119468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Health Scheme (ECHS), partly financed by the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launched on 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Apr 2003 with an aim to provide comprehensive and cashless healthcare to all Ex Servicemen (ESM) and their dependents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Authorised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 service hospitals as well as in those civil/private hospitals which are specifically empaneled with the ECHS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ECHS Central Organization is located at Delhi Cantt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under the Chief of Staff Committee (COSC) through AG’s Branch at Army HQ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Headed by Managing Director, ECHS (serving Major General)            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6317C-4E24-84FC-644B-EBDE55CFFA94}"/>
              </a:ext>
            </a:extLst>
          </p:cNvPr>
          <p:cNvSpPr/>
          <p:nvPr/>
        </p:nvSpPr>
        <p:spPr>
          <a:xfrm>
            <a:off x="2462416" y="4355797"/>
            <a:ext cx="4318845" cy="87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Incl treatment for</a:t>
            </a:r>
            <a:r>
              <a:rPr lang="en-US" sz="1400" b="1" dirty="0">
                <a:solidFill>
                  <a:prstClr val="white"/>
                </a:solidFill>
              </a:rPr>
              <a:t>:  Leprosy/Tuberculosis, Malignancies</a:t>
            </a:r>
          </a:p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Psychiatric illnesses. Organ Transplant facilities,               Prosthodontics and other super  specialty dental services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0C406-F36A-D2F5-9412-62B40D72DA83}"/>
              </a:ext>
            </a:extLst>
          </p:cNvPr>
          <p:cNvSpPr/>
          <p:nvPr/>
        </p:nvSpPr>
        <p:spPr>
          <a:xfrm>
            <a:off x="211289" y="5892058"/>
            <a:ext cx="1790142" cy="7546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18 Oct 2010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Expansion of ECHS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935BB3F-C2FB-652C-0BFA-E963E329E051}"/>
              </a:ext>
            </a:extLst>
          </p:cNvPr>
          <p:cNvSpPr/>
          <p:nvPr/>
        </p:nvSpPr>
        <p:spPr>
          <a:xfrm>
            <a:off x="916875" y="5348240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6E9D9-49C3-431B-65E0-D1F414840644}"/>
              </a:ext>
            </a:extLst>
          </p:cNvPr>
          <p:cNvSpPr/>
          <p:nvPr/>
        </p:nvSpPr>
        <p:spPr>
          <a:xfrm>
            <a:off x="2462416" y="5883338"/>
            <a:ext cx="3296622" cy="8237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28 Regional Centers,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426 Polyclinics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17 Mobile Clinics,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BA2CC-220B-8F4D-F049-BE937C1A9A9B}"/>
              </a:ext>
            </a:extLst>
          </p:cNvPr>
          <p:cNvSpPr txBox="1"/>
          <p:nvPr/>
        </p:nvSpPr>
        <p:spPr>
          <a:xfrm>
            <a:off x="7276283" y="4334665"/>
            <a:ext cx="3966589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enhanced to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parents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Divorced dependent daughters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Disabled dependent children of any age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6B68F-9FBD-AF40-0EB5-167496AA0836}"/>
              </a:ext>
            </a:extLst>
          </p:cNvPr>
          <p:cNvSpPr/>
          <p:nvPr/>
        </p:nvSpPr>
        <p:spPr>
          <a:xfrm>
            <a:off x="211289" y="4376048"/>
            <a:ext cx="1790142" cy="5085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01 Apr 2003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ECHS launched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DB6D12-6A76-9D7A-5DCB-C7F2AE4852D7}"/>
              </a:ext>
            </a:extLst>
          </p:cNvPr>
          <p:cNvSpPr/>
          <p:nvPr/>
        </p:nvSpPr>
        <p:spPr>
          <a:xfrm>
            <a:off x="213767" y="1669349"/>
            <a:ext cx="1826558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Post- Independence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2494F3-6451-3768-B07F-CC49DB1180F6}"/>
              </a:ext>
            </a:extLst>
          </p:cNvPr>
          <p:cNvSpPr/>
          <p:nvPr/>
        </p:nvSpPr>
        <p:spPr>
          <a:xfrm>
            <a:off x="2462416" y="1691479"/>
            <a:ext cx="4805241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No formal entitlement  for treatment of ESM in service hospital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4971A3-5F3F-6C95-C12B-8A1211F8106A}"/>
              </a:ext>
            </a:extLst>
          </p:cNvPr>
          <p:cNvSpPr/>
          <p:nvPr/>
        </p:nvSpPr>
        <p:spPr>
          <a:xfrm>
            <a:off x="211289" y="2813435"/>
            <a:ext cx="1790142" cy="4185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1966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8AE2D-3A2C-EB60-C4A0-F04972F049A8}"/>
              </a:ext>
            </a:extLst>
          </p:cNvPr>
          <p:cNvSpPr/>
          <p:nvPr/>
        </p:nvSpPr>
        <p:spPr>
          <a:xfrm>
            <a:off x="2462416" y="2786232"/>
            <a:ext cx="43697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</a:rPr>
              <a:t>ESM pensioners &amp; their families extended treatment facilities in MHs restricted to available local facilities.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EE44F-9F65-1B94-D8AA-8877A1C1151D}"/>
              </a:ext>
            </a:extLst>
          </p:cNvPr>
          <p:cNvSpPr/>
          <p:nvPr/>
        </p:nvSpPr>
        <p:spPr>
          <a:xfrm>
            <a:off x="7254524" y="2780778"/>
            <a:ext cx="2616419" cy="10929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limited to</a:t>
            </a:r>
            <a:r>
              <a:rPr lang="en-US" sz="1400" b="1" dirty="0">
                <a:solidFill>
                  <a:prstClr val="white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1F32EC-259C-F66D-D23B-1B8CE08A231B}"/>
              </a:ext>
            </a:extLst>
          </p:cNvPr>
          <p:cNvSpPr txBox="1"/>
          <p:nvPr/>
        </p:nvSpPr>
        <p:spPr>
          <a:xfrm>
            <a:off x="0" y="27499"/>
            <a:ext cx="12192000" cy="11387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ECHS</a:t>
            </a:r>
          </a:p>
          <a:p>
            <a:pPr algn="ctr" defTabSz="979290"/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13">
            <a:extLst>
              <a:ext uri="{FF2B5EF4-FFF2-40B4-BE49-F238E27FC236}">
                <a16:creationId xmlns:a16="http://schemas.microsoft.com/office/drawing/2014/main" id="{506FF1B5-718A-B156-FCD2-ED6C2120A7D5}"/>
              </a:ext>
            </a:extLst>
          </p:cNvPr>
          <p:cNvSpPr/>
          <p:nvPr/>
        </p:nvSpPr>
        <p:spPr>
          <a:xfrm>
            <a:off x="896755" y="3490688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8" name="Down Arrow 13">
            <a:extLst>
              <a:ext uri="{FF2B5EF4-FFF2-40B4-BE49-F238E27FC236}">
                <a16:creationId xmlns:a16="http://schemas.microsoft.com/office/drawing/2014/main" id="{A0A77C20-7AC2-C22D-16EB-9E3E102BF419}"/>
              </a:ext>
            </a:extLst>
          </p:cNvPr>
          <p:cNvSpPr/>
          <p:nvPr/>
        </p:nvSpPr>
        <p:spPr>
          <a:xfrm>
            <a:off x="896749" y="2179474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9" name="Down Arrow 13">
            <a:extLst>
              <a:ext uri="{FF2B5EF4-FFF2-40B4-BE49-F238E27FC236}">
                <a16:creationId xmlns:a16="http://schemas.microsoft.com/office/drawing/2014/main" id="{4C076D79-88DC-CDC1-F981-E98BEFD784C5}"/>
              </a:ext>
            </a:extLst>
          </p:cNvPr>
          <p:cNvSpPr/>
          <p:nvPr/>
        </p:nvSpPr>
        <p:spPr>
          <a:xfrm rot="16200000">
            <a:off x="2119092" y="176014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0" name="Down Arrow 13">
            <a:extLst>
              <a:ext uri="{FF2B5EF4-FFF2-40B4-BE49-F238E27FC236}">
                <a16:creationId xmlns:a16="http://schemas.microsoft.com/office/drawing/2014/main" id="{C7B171CB-8BEC-CBB2-F6EE-F9FE78FD2A8D}"/>
              </a:ext>
            </a:extLst>
          </p:cNvPr>
          <p:cNvSpPr/>
          <p:nvPr/>
        </p:nvSpPr>
        <p:spPr>
          <a:xfrm rot="16200000">
            <a:off x="2142103" y="285281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1" name="Down Arrow 13">
            <a:extLst>
              <a:ext uri="{FF2B5EF4-FFF2-40B4-BE49-F238E27FC236}">
                <a16:creationId xmlns:a16="http://schemas.microsoft.com/office/drawing/2014/main" id="{7D0EE06F-2B54-02F5-419C-AE60FCC43BF5}"/>
              </a:ext>
            </a:extLst>
          </p:cNvPr>
          <p:cNvSpPr/>
          <p:nvPr/>
        </p:nvSpPr>
        <p:spPr>
          <a:xfrm rot="16200000">
            <a:off x="6921110" y="2921827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2" name="Down Arrow 13">
            <a:extLst>
              <a:ext uri="{FF2B5EF4-FFF2-40B4-BE49-F238E27FC236}">
                <a16:creationId xmlns:a16="http://schemas.microsoft.com/office/drawing/2014/main" id="{F4DD58B0-69BC-2A77-8393-2D6A50A26464}"/>
              </a:ext>
            </a:extLst>
          </p:cNvPr>
          <p:cNvSpPr/>
          <p:nvPr/>
        </p:nvSpPr>
        <p:spPr>
          <a:xfrm rot="16200000">
            <a:off x="2142106" y="2852816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3" name="Down Arrow 13">
            <a:extLst>
              <a:ext uri="{FF2B5EF4-FFF2-40B4-BE49-F238E27FC236}">
                <a16:creationId xmlns:a16="http://schemas.microsoft.com/office/drawing/2014/main" id="{3552E7AD-9CF1-A9C5-65AC-63497B91627D}"/>
              </a:ext>
            </a:extLst>
          </p:cNvPr>
          <p:cNvSpPr/>
          <p:nvPr/>
        </p:nvSpPr>
        <p:spPr>
          <a:xfrm rot="16200000">
            <a:off x="6921112" y="2921827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4" name="Down Arrow 13">
            <a:extLst>
              <a:ext uri="{FF2B5EF4-FFF2-40B4-BE49-F238E27FC236}">
                <a16:creationId xmlns:a16="http://schemas.microsoft.com/office/drawing/2014/main" id="{94FF9B58-D40B-87EB-B0E6-9DD32228214C}"/>
              </a:ext>
            </a:extLst>
          </p:cNvPr>
          <p:cNvSpPr/>
          <p:nvPr/>
        </p:nvSpPr>
        <p:spPr>
          <a:xfrm rot="16200000">
            <a:off x="2147865" y="4540714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5" name="Down Arrow 13">
            <a:extLst>
              <a:ext uri="{FF2B5EF4-FFF2-40B4-BE49-F238E27FC236}">
                <a16:creationId xmlns:a16="http://schemas.microsoft.com/office/drawing/2014/main" id="{CCDA343E-BCE9-A659-0AB2-283D602E9535}"/>
              </a:ext>
            </a:extLst>
          </p:cNvPr>
          <p:cNvSpPr/>
          <p:nvPr/>
        </p:nvSpPr>
        <p:spPr>
          <a:xfrm rot="16200000">
            <a:off x="6926870" y="4609725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6" name="Down Arrow 13">
            <a:extLst>
              <a:ext uri="{FF2B5EF4-FFF2-40B4-BE49-F238E27FC236}">
                <a16:creationId xmlns:a16="http://schemas.microsoft.com/office/drawing/2014/main" id="{36223B14-E3F9-BC1D-2FEC-622CD1AAFEA9}"/>
              </a:ext>
            </a:extLst>
          </p:cNvPr>
          <p:cNvSpPr/>
          <p:nvPr/>
        </p:nvSpPr>
        <p:spPr>
          <a:xfrm rot="16200000">
            <a:off x="2144997" y="6081952"/>
            <a:ext cx="236199" cy="31517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92A5C-82E7-B630-7C59-70E9320CD021}"/>
              </a:ext>
            </a:extLst>
          </p:cNvPr>
          <p:cNvSpPr/>
          <p:nvPr/>
        </p:nvSpPr>
        <p:spPr>
          <a:xfrm>
            <a:off x="9523562" y="2776509"/>
            <a:ext cx="2495916" cy="10971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Not entitled for treatment of </a:t>
            </a:r>
            <a:r>
              <a:rPr lang="en-US" sz="1400" b="1" dirty="0">
                <a:solidFill>
                  <a:prstClr val="white"/>
                </a:solidFill>
              </a:rPr>
              <a:t>- Malignancies, Organ transplant, </a:t>
            </a:r>
            <a:r>
              <a:rPr lang="en-US" sz="1400" b="1" dirty="0" err="1">
                <a:solidFill>
                  <a:prstClr val="white"/>
                </a:solidFill>
              </a:rPr>
              <a:t>Psy</a:t>
            </a:r>
            <a:r>
              <a:rPr lang="en-US" sz="1400" b="1" dirty="0">
                <a:solidFill>
                  <a:prstClr val="white"/>
                </a:solidFill>
              </a:rPr>
              <a:t> illness, Leprosy / TB, Prosthodontics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6E31F8-E626-559A-C6B7-96F2453C4B26}"/>
              </a:ext>
            </a:extLst>
          </p:cNvPr>
          <p:cNvGrpSpPr/>
          <p:nvPr/>
        </p:nvGrpSpPr>
        <p:grpSpPr>
          <a:xfrm>
            <a:off x="0" y="260421"/>
            <a:ext cx="12107140" cy="898935"/>
            <a:chOff x="1" y="23814"/>
            <a:chExt cx="12107140" cy="898935"/>
          </a:xfrm>
          <a:solidFill>
            <a:schemeClr val="bg1"/>
          </a:solidFill>
        </p:grpSpPr>
        <p:pic>
          <p:nvPicPr>
            <p:cNvPr id="34" name="Picture 4" descr="2.png">
              <a:extLst>
                <a:ext uri="{FF2B5EF4-FFF2-40B4-BE49-F238E27FC236}">
                  <a16:creationId xmlns:a16="http://schemas.microsoft.com/office/drawing/2014/main" id="{ABB4BBC9-D5CC-B25D-39CB-509C077F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ABBD52-5852-7CD2-E351-D1710D20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2922</Words>
  <Application>Microsoft Office PowerPoint</Application>
  <PresentationFormat>Widescreen</PresentationFormat>
  <Paragraphs>618</Paragraphs>
  <Slides>53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Narrow</vt:lpstr>
      <vt:lpstr>Arial Rounded MT Bold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PREVIEW</vt:lpstr>
      <vt:lpstr>PowerPoint Presentation</vt:lpstr>
      <vt:lpstr>OBJECTIVES OF INTERNSHIP</vt:lpstr>
      <vt:lpstr>CONDUCT OF STUDY </vt:lpstr>
      <vt:lpstr>ECHS : ORGANISATIONAL &amp; FUNCTIONAL  DETAILS</vt:lpstr>
      <vt:lpstr>OBJECTIVES OF ECHS</vt:lpstr>
      <vt:lpstr>ECHS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ECHS POLYCLINIC – DELHI CANTT DEPENDENCY</vt:lpstr>
      <vt:lpstr>PowerPoint Presentation</vt:lpstr>
      <vt:lpstr>PowerPoint Presentation</vt:lpstr>
      <vt:lpstr>ECHS POLYCLINIC – DELHI CANTT PATIENT SATISFACTION</vt:lpstr>
      <vt:lpstr>ECHS POLYCLINIC – DELHI CANTT PT SATISFACTION</vt:lpstr>
      <vt:lpstr>PowerPoint Presentation</vt:lpstr>
      <vt:lpstr>PowerPoint Presentation</vt:lpstr>
      <vt:lpstr>POLYCLINIC,  DUNDAHERA, GURUGRAM </vt:lpstr>
      <vt:lpstr>OBSERVATIONAL LEARNING FACILITIES AVAILABLE</vt:lpstr>
      <vt:lpstr>PowerPoint Presentation</vt:lpstr>
      <vt:lpstr>PowerPoint Presentation</vt:lpstr>
      <vt:lpstr>SPECIFIC LEARNING PATIENT SATISFACTION </vt:lpstr>
      <vt:lpstr>PowerPoint Presentation</vt:lpstr>
      <vt:lpstr>PowerPoint Presentation</vt:lpstr>
      <vt:lpstr>PowerPoint Presentation</vt:lpstr>
      <vt:lpstr>DISCUSSION SHORTCOMINGS &amp; SUGGESTIONS ECHS</vt:lpstr>
      <vt:lpstr>DISCUSSION SHORTCOMINGS &amp; SUGGESTIONS ECHS</vt:lpstr>
      <vt:lpstr>LIMITATIONS OF STUDY </vt:lpstr>
      <vt:lpstr>CONCLUSION</vt:lpstr>
      <vt:lpstr>REFERENCES</vt:lpstr>
      <vt:lpstr>PowerPoint Presentation</vt:lpstr>
      <vt:lpstr>INTERNSHIP EXPERIENCES</vt:lpstr>
      <vt:lpstr>Pictorial Journey (1/2)</vt:lpstr>
      <vt:lpstr>Pictorial Journey (2/2)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Jitender Mann</cp:lastModifiedBy>
  <cp:revision>56</cp:revision>
  <dcterms:created xsi:type="dcterms:W3CDTF">2022-06-20T12:51:09Z</dcterms:created>
  <dcterms:modified xsi:type="dcterms:W3CDTF">2022-08-11T13:18:07Z</dcterms:modified>
</cp:coreProperties>
</file>