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 id="2147483822" r:id="rId2"/>
  </p:sldMasterIdLst>
  <p:notesMasterIdLst>
    <p:notesMasterId r:id="rId63"/>
  </p:notesMasterIdLst>
  <p:sldIdLst>
    <p:sldId id="347" r:id="rId3"/>
    <p:sldId id="348" r:id="rId4"/>
    <p:sldId id="259" r:id="rId5"/>
    <p:sldId id="260" r:id="rId6"/>
    <p:sldId id="349" r:id="rId7"/>
    <p:sldId id="271" r:id="rId8"/>
    <p:sldId id="303" r:id="rId9"/>
    <p:sldId id="350" r:id="rId10"/>
    <p:sldId id="286" r:id="rId11"/>
    <p:sldId id="334" r:id="rId12"/>
    <p:sldId id="333" r:id="rId13"/>
    <p:sldId id="332" r:id="rId14"/>
    <p:sldId id="285" r:id="rId15"/>
    <p:sldId id="277" r:id="rId16"/>
    <p:sldId id="336" r:id="rId17"/>
    <p:sldId id="335" r:id="rId18"/>
    <p:sldId id="275" r:id="rId19"/>
    <p:sldId id="337" r:id="rId20"/>
    <p:sldId id="306" r:id="rId21"/>
    <p:sldId id="355" r:id="rId22"/>
    <p:sldId id="356" r:id="rId23"/>
    <p:sldId id="280" r:id="rId24"/>
    <p:sldId id="281" r:id="rId25"/>
    <p:sldId id="287" r:id="rId26"/>
    <p:sldId id="317" r:id="rId27"/>
    <p:sldId id="318" r:id="rId28"/>
    <p:sldId id="319" r:id="rId29"/>
    <p:sldId id="288" r:id="rId30"/>
    <p:sldId id="291" r:id="rId31"/>
    <p:sldId id="346" r:id="rId32"/>
    <p:sldId id="345" r:id="rId33"/>
    <p:sldId id="344" r:id="rId34"/>
    <p:sldId id="342" r:id="rId35"/>
    <p:sldId id="339" r:id="rId36"/>
    <p:sldId id="262" r:id="rId37"/>
    <p:sldId id="331" r:id="rId38"/>
    <p:sldId id="330" r:id="rId39"/>
    <p:sldId id="329" r:id="rId40"/>
    <p:sldId id="328" r:id="rId41"/>
    <p:sldId id="327" r:id="rId42"/>
    <p:sldId id="326" r:id="rId43"/>
    <p:sldId id="325" r:id="rId44"/>
    <p:sldId id="324" r:id="rId45"/>
    <p:sldId id="323" r:id="rId46"/>
    <p:sldId id="322" r:id="rId47"/>
    <p:sldId id="321" r:id="rId48"/>
    <p:sldId id="320" r:id="rId49"/>
    <p:sldId id="299" r:id="rId50"/>
    <p:sldId id="301" r:id="rId51"/>
    <p:sldId id="293" r:id="rId52"/>
    <p:sldId id="292" r:id="rId53"/>
    <p:sldId id="310" r:id="rId54"/>
    <p:sldId id="302" r:id="rId55"/>
    <p:sldId id="309" r:id="rId56"/>
    <p:sldId id="352" r:id="rId57"/>
    <p:sldId id="351" r:id="rId58"/>
    <p:sldId id="256" r:id="rId59"/>
    <p:sldId id="313" r:id="rId60"/>
    <p:sldId id="316" r:id="rId61"/>
    <p:sldId id="31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A10E6-8F29-4027-A615-2A005C0CB0E7}" v="4" dt="2022-07-07T16:29:17.3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072" y="-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YOTI YADAV" userId="eb3397c061f4e4d0" providerId="LiveId" clId="{0B8A10E6-8F29-4027-A615-2A005C0CB0E7}"/>
    <pc:docChg chg="custSel addSld delSld modSld">
      <pc:chgData name="JYOTI YADAV" userId="eb3397c061f4e4d0" providerId="LiveId" clId="{0B8A10E6-8F29-4027-A615-2A005C0CB0E7}" dt="2022-07-07T16:29:22.306" v="16" actId="2696"/>
      <pc:docMkLst>
        <pc:docMk/>
      </pc:docMkLst>
      <pc:sldChg chg="modSp mod">
        <pc:chgData name="JYOTI YADAV" userId="eb3397c061f4e4d0" providerId="LiveId" clId="{0B8A10E6-8F29-4027-A615-2A005C0CB0E7}" dt="2022-07-07T16:12:56.009" v="6" actId="27636"/>
        <pc:sldMkLst>
          <pc:docMk/>
          <pc:sldMk cId="69677242" sldId="293"/>
        </pc:sldMkLst>
        <pc:spChg chg="mod">
          <ac:chgData name="JYOTI YADAV" userId="eb3397c061f4e4d0" providerId="LiveId" clId="{0B8A10E6-8F29-4027-A615-2A005C0CB0E7}" dt="2022-07-07T16:12:56.009" v="6" actId="27636"/>
          <ac:spMkLst>
            <pc:docMk/>
            <pc:sldMk cId="69677242" sldId="293"/>
            <ac:spMk id="3" creationId="{F31E0B37-8233-A469-857A-828652D98609}"/>
          </ac:spMkLst>
        </pc:spChg>
      </pc:sldChg>
      <pc:sldChg chg="modSp mod">
        <pc:chgData name="JYOTI YADAV" userId="eb3397c061f4e4d0" providerId="LiveId" clId="{0B8A10E6-8F29-4027-A615-2A005C0CB0E7}" dt="2022-07-07T16:12:56.025" v="7" actId="27636"/>
        <pc:sldMkLst>
          <pc:docMk/>
          <pc:sldMk cId="324503769" sldId="302"/>
        </pc:sldMkLst>
        <pc:spChg chg="mod">
          <ac:chgData name="JYOTI YADAV" userId="eb3397c061f4e4d0" providerId="LiveId" clId="{0B8A10E6-8F29-4027-A615-2A005C0CB0E7}" dt="2022-07-07T16:12:56.025" v="7" actId="27636"/>
          <ac:spMkLst>
            <pc:docMk/>
            <pc:sldMk cId="324503769" sldId="302"/>
            <ac:spMk id="3" creationId="{655C7CEC-AE43-0015-745A-BBDEAC5F1018}"/>
          </ac:spMkLst>
        </pc:spChg>
      </pc:sldChg>
      <pc:sldChg chg="add del">
        <pc:chgData name="JYOTI YADAV" userId="eb3397c061f4e4d0" providerId="LiveId" clId="{0B8A10E6-8F29-4027-A615-2A005C0CB0E7}" dt="2022-07-07T16:13:00.935" v="8" actId="2696"/>
        <pc:sldMkLst>
          <pc:docMk/>
          <pc:sldMk cId="837630706" sldId="316"/>
        </pc:sldMkLst>
      </pc:sldChg>
      <pc:sldChg chg="add del">
        <pc:chgData name="JYOTI YADAV" userId="eb3397c061f4e4d0" providerId="LiveId" clId="{0B8A10E6-8F29-4027-A615-2A005C0CB0E7}" dt="2022-07-07T16:13:14.112" v="9"/>
        <pc:sldMkLst>
          <pc:docMk/>
          <pc:sldMk cId="3444561824" sldId="316"/>
        </pc:sldMkLst>
      </pc:sldChg>
      <pc:sldChg chg="modSp mod">
        <pc:chgData name="JYOTI YADAV" userId="eb3397c061f4e4d0" providerId="LiveId" clId="{0B8A10E6-8F29-4027-A615-2A005C0CB0E7}" dt="2022-07-07T16:12:55.994" v="5" actId="27636"/>
        <pc:sldMkLst>
          <pc:docMk/>
          <pc:sldMk cId="2203709189" sldId="326"/>
        </pc:sldMkLst>
        <pc:spChg chg="mod">
          <ac:chgData name="JYOTI YADAV" userId="eb3397c061f4e4d0" providerId="LiveId" clId="{0B8A10E6-8F29-4027-A615-2A005C0CB0E7}" dt="2022-07-07T16:12:55.994" v="5" actId="27636"/>
          <ac:spMkLst>
            <pc:docMk/>
            <pc:sldMk cId="2203709189" sldId="326"/>
            <ac:spMk id="3" creationId="{77AF9AC1-A909-6198-6606-1831D52E5CA1}"/>
          </ac:spMkLst>
        </pc:spChg>
      </pc:sldChg>
      <pc:sldChg chg="modSp mod">
        <pc:chgData name="JYOTI YADAV" userId="eb3397c061f4e4d0" providerId="LiveId" clId="{0B8A10E6-8F29-4027-A615-2A005C0CB0E7}" dt="2022-07-07T16:12:55.978" v="4" actId="27636"/>
        <pc:sldMkLst>
          <pc:docMk/>
          <pc:sldMk cId="4028337582" sldId="328"/>
        </pc:sldMkLst>
        <pc:spChg chg="mod">
          <ac:chgData name="JYOTI YADAV" userId="eb3397c061f4e4d0" providerId="LiveId" clId="{0B8A10E6-8F29-4027-A615-2A005C0CB0E7}" dt="2022-07-07T16:12:55.978" v="4" actId="27636"/>
          <ac:spMkLst>
            <pc:docMk/>
            <pc:sldMk cId="4028337582" sldId="328"/>
            <ac:spMk id="3" creationId="{B10D8836-351F-7EB9-1FF4-CD8DC019AAE1}"/>
          </ac:spMkLst>
        </pc:spChg>
      </pc:sldChg>
      <pc:sldChg chg="modSp mod">
        <pc:chgData name="JYOTI YADAV" userId="eb3397c061f4e4d0" providerId="LiveId" clId="{0B8A10E6-8F29-4027-A615-2A005C0CB0E7}" dt="2022-07-07T16:12:55.946" v="3" actId="27636"/>
        <pc:sldMkLst>
          <pc:docMk/>
          <pc:sldMk cId="1159307231" sldId="339"/>
        </pc:sldMkLst>
        <pc:spChg chg="mod">
          <ac:chgData name="JYOTI YADAV" userId="eb3397c061f4e4d0" providerId="LiveId" clId="{0B8A10E6-8F29-4027-A615-2A005C0CB0E7}" dt="2022-07-07T16:12:55.946" v="3" actId="27636"/>
          <ac:spMkLst>
            <pc:docMk/>
            <pc:sldMk cId="1159307231" sldId="339"/>
            <ac:spMk id="3" creationId="{F31E0B37-8233-A469-857A-828652D98609}"/>
          </ac:spMkLst>
        </pc:spChg>
      </pc:sldChg>
      <pc:sldChg chg="new del">
        <pc:chgData name="JYOTI YADAV" userId="eb3397c061f4e4d0" providerId="LiveId" clId="{0B8A10E6-8F29-4027-A615-2A005C0CB0E7}" dt="2022-07-07T16:29:03.898" v="14" actId="2696"/>
        <pc:sldMkLst>
          <pc:docMk/>
          <pc:sldMk cId="2040563191" sldId="353"/>
        </pc:sldMkLst>
      </pc:sldChg>
      <pc:sldChg chg="new del">
        <pc:chgData name="JYOTI YADAV" userId="eb3397c061f4e4d0" providerId="LiveId" clId="{0B8A10E6-8F29-4027-A615-2A005C0CB0E7}" dt="2022-07-07T16:13:19.607" v="10" actId="2696"/>
        <pc:sldMkLst>
          <pc:docMk/>
          <pc:sldMk cId="2870019274" sldId="353"/>
        </pc:sldMkLst>
      </pc:sldChg>
      <pc:sldChg chg="new del">
        <pc:chgData name="JYOTI YADAV" userId="eb3397c061f4e4d0" providerId="LiveId" clId="{0B8A10E6-8F29-4027-A615-2A005C0CB0E7}" dt="2022-07-07T16:29:22.306" v="16" actId="2696"/>
        <pc:sldMkLst>
          <pc:docMk/>
          <pc:sldMk cId="2587144988" sldId="354"/>
        </pc:sldMkLst>
      </pc:sldChg>
      <pc:sldChg chg="add modTransition">
        <pc:chgData name="JYOTI YADAV" userId="eb3397c061f4e4d0" providerId="LiveId" clId="{0B8A10E6-8F29-4027-A615-2A005C0CB0E7}" dt="2022-07-07T16:28:57.701" v="13"/>
        <pc:sldMkLst>
          <pc:docMk/>
          <pc:sldMk cId="1749262477" sldId="355"/>
        </pc:sldMkLst>
      </pc:sldChg>
      <pc:sldChg chg="add modTransition">
        <pc:chgData name="JYOTI YADAV" userId="eb3397c061f4e4d0" providerId="LiveId" clId="{0B8A10E6-8F29-4027-A615-2A005C0CB0E7}" dt="2022-07-07T16:29:17.367" v="15"/>
        <pc:sldMkLst>
          <pc:docMk/>
          <pc:sldMk cId="385193641" sldId="356"/>
        </pc:sldMkLst>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IN" sz="1000"/>
              <a:t>Sex and Age distribution</a:t>
            </a:r>
          </a:p>
        </c:rich>
      </c:tx>
      <c:layout>
        <c:manualLayout>
          <c:xMode val="edge"/>
          <c:yMode val="edge"/>
          <c:x val="0.24472337126206956"/>
          <c:y val="2.0227720649803309E-2"/>
        </c:manualLayout>
      </c:layout>
      <c:overlay val="0"/>
      <c:spPr>
        <a:noFill/>
        <a:ln>
          <a:noFill/>
        </a:ln>
        <a:effectLst/>
      </c:spPr>
      <c:txPr>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Sheet1!$B$1:$B$3</c:f>
              <c:strCache>
                <c:ptCount val="3"/>
                <c:pt idx="0">
                  <c:v>MEN</c:v>
                </c:pt>
                <c:pt idx="2">
                  <c:v>        %             </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cat>
            <c:strRef>
              <c:f>Sheet1!$A$4:$A$6</c:f>
              <c:strCache>
                <c:ptCount val="3"/>
                <c:pt idx="0">
                  <c:v>15-29</c:v>
                </c:pt>
                <c:pt idx="1">
                  <c:v>30-44</c:v>
                </c:pt>
                <c:pt idx="2">
                  <c:v>44-87</c:v>
                </c:pt>
              </c:strCache>
            </c:strRef>
          </c:cat>
          <c:val>
            <c:numRef>
              <c:f>Sheet1!$B$4:$B$6</c:f>
              <c:numCache>
                <c:formatCode>0.00%</c:formatCode>
                <c:ptCount val="3"/>
                <c:pt idx="0">
                  <c:v>0.214</c:v>
                </c:pt>
                <c:pt idx="1">
                  <c:v>0.39200000000000002</c:v>
                </c:pt>
                <c:pt idx="2">
                  <c:v>0.38300000000000001</c:v>
                </c:pt>
              </c:numCache>
            </c:numRef>
          </c:val>
          <c:extLst>
            <c:ext xmlns:c16="http://schemas.microsoft.com/office/drawing/2014/chart" uri="{C3380CC4-5D6E-409C-BE32-E72D297353CC}">
              <c16:uniqueId val="{00000000-7FD6-49EB-AA88-939FAD2AEB5A}"/>
            </c:ext>
          </c:extLst>
        </c:ser>
        <c:ser>
          <c:idx val="1"/>
          <c:order val="1"/>
          <c:tx>
            <c:strRef>
              <c:f>Sheet1!$C$1:$C$3</c:f>
              <c:strCache>
                <c:ptCount val="3"/>
                <c:pt idx="0">
                  <c:v>WOMEN</c:v>
                </c:pt>
                <c:pt idx="2">
                  <c:v>   %          </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cat>
            <c:strRef>
              <c:f>Sheet1!$A$4:$A$6</c:f>
              <c:strCache>
                <c:ptCount val="3"/>
                <c:pt idx="0">
                  <c:v>15-29</c:v>
                </c:pt>
                <c:pt idx="1">
                  <c:v>30-44</c:v>
                </c:pt>
                <c:pt idx="2">
                  <c:v>44-87</c:v>
                </c:pt>
              </c:strCache>
            </c:strRef>
          </c:cat>
          <c:val>
            <c:numRef>
              <c:f>Sheet1!$C$4:$C$6</c:f>
              <c:numCache>
                <c:formatCode>0.00%</c:formatCode>
                <c:ptCount val="3"/>
                <c:pt idx="0">
                  <c:v>0.23599999999999999</c:v>
                </c:pt>
                <c:pt idx="1">
                  <c:v>0.36499999999999999</c:v>
                </c:pt>
                <c:pt idx="2">
                  <c:v>0.39700000000000002</c:v>
                </c:pt>
              </c:numCache>
            </c:numRef>
          </c:val>
          <c:extLst>
            <c:ext xmlns:c16="http://schemas.microsoft.com/office/drawing/2014/chart" uri="{C3380CC4-5D6E-409C-BE32-E72D297353CC}">
              <c16:uniqueId val="{00000001-7FD6-49EB-AA88-939FAD2AEB5A}"/>
            </c:ext>
          </c:extLst>
        </c:ser>
        <c:dLbls>
          <c:showLegendKey val="0"/>
          <c:showVal val="0"/>
          <c:showCatName val="0"/>
          <c:showSerName val="0"/>
          <c:showPercent val="0"/>
          <c:showBubbleSize val="0"/>
        </c:dLbls>
        <c:gapWidth val="100"/>
        <c:overlap val="-24"/>
        <c:axId val="88482368"/>
        <c:axId val="88474048"/>
      </c:barChart>
      <c:catAx>
        <c:axId val="884823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8474048"/>
        <c:crosses val="autoZero"/>
        <c:auto val="1"/>
        <c:lblAlgn val="ctr"/>
        <c:lblOffset val="100"/>
        <c:noMultiLvlLbl val="0"/>
      </c:catAx>
      <c:valAx>
        <c:axId val="8847404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848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n-IN"/>
              <a:t>Percentage</a:t>
            </a:r>
            <a:r>
              <a:rPr lang="en-IN" baseline="0"/>
              <a:t> Comparison of three groups</a:t>
            </a:r>
            <a:endParaRPr lang="en-IN"/>
          </a:p>
        </c:rich>
      </c:tx>
      <c:overlay val="0"/>
      <c:spPr>
        <a:noFill/>
        <a:ln>
          <a:noFill/>
        </a:ln>
        <a:effectLst/>
      </c:spPr>
      <c:txPr>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w="19050">
              <a:solidFill>
                <a:schemeClr val="tx1">
                  <a:lumMod val="95000"/>
                  <a:lumOff val="5000"/>
                </a:schemeClr>
              </a:solidFill>
            </a:ln>
          </c:spPr>
          <c:dPt>
            <c:idx val="0"/>
            <c:bubble3D val="0"/>
            <c:spPr>
              <a:solidFill>
                <a:schemeClr val="accent5">
                  <a:lumMod val="40000"/>
                  <a:lumOff val="60000"/>
                </a:schemeClr>
              </a:solidFill>
              <a:ln w="19050">
                <a:solidFill>
                  <a:schemeClr val="tx1">
                    <a:lumMod val="95000"/>
                    <a:lumOff val="5000"/>
                  </a:schemeClr>
                </a:solidFill>
              </a:ln>
              <a:effectLst/>
            </c:spPr>
            <c:extLst>
              <c:ext xmlns:c16="http://schemas.microsoft.com/office/drawing/2014/chart" uri="{C3380CC4-5D6E-409C-BE32-E72D297353CC}">
                <c16:uniqueId val="{00000001-3041-4315-9F33-881D17670A3F}"/>
              </c:ext>
            </c:extLst>
          </c:dPt>
          <c:dPt>
            <c:idx val="1"/>
            <c:bubble3D val="0"/>
            <c:spPr>
              <a:solidFill>
                <a:srgbClr val="FFFF00"/>
              </a:solidFill>
              <a:ln w="19050">
                <a:solidFill>
                  <a:schemeClr val="tx1">
                    <a:lumMod val="95000"/>
                    <a:lumOff val="5000"/>
                  </a:schemeClr>
                </a:solidFill>
              </a:ln>
              <a:effectLst/>
            </c:spPr>
            <c:extLst>
              <c:ext xmlns:c16="http://schemas.microsoft.com/office/drawing/2014/chart" uri="{C3380CC4-5D6E-409C-BE32-E72D297353CC}">
                <c16:uniqueId val="{00000003-3041-4315-9F33-881D17670A3F}"/>
              </c:ext>
            </c:extLst>
          </c:dPt>
          <c:dPt>
            <c:idx val="2"/>
            <c:bubble3D val="0"/>
            <c:spPr>
              <a:solidFill>
                <a:schemeClr val="accent6">
                  <a:lumMod val="60000"/>
                  <a:lumOff val="40000"/>
                </a:schemeClr>
              </a:solidFill>
              <a:ln w="19050">
                <a:solidFill>
                  <a:schemeClr val="tx1">
                    <a:lumMod val="95000"/>
                    <a:lumOff val="5000"/>
                  </a:schemeClr>
                </a:solidFill>
              </a:ln>
              <a:effectLst/>
            </c:spPr>
            <c:extLst>
              <c:ext xmlns:c16="http://schemas.microsoft.com/office/drawing/2014/chart" uri="{C3380CC4-5D6E-409C-BE32-E72D297353CC}">
                <c16:uniqueId val="{00000005-3041-4315-9F33-881D17670A3F}"/>
              </c:ext>
            </c:extLst>
          </c:dPt>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Sheet12!$A$2:$A$4</c:f>
              <c:strCache>
                <c:ptCount val="3"/>
                <c:pt idx="0">
                  <c:v>Hypertension in Younger Adults</c:v>
                </c:pt>
                <c:pt idx="1">
                  <c:v>Hypertension in Middle Age Adults</c:v>
                </c:pt>
                <c:pt idx="2">
                  <c:v>Hypertension in Older Adults</c:v>
                </c:pt>
              </c:strCache>
            </c:strRef>
          </c:cat>
          <c:val>
            <c:numRef>
              <c:f>Sheet12!$C$2:$C$4</c:f>
              <c:numCache>
                <c:formatCode>0.00%</c:formatCode>
                <c:ptCount val="3"/>
                <c:pt idx="0">
                  <c:v>0.109</c:v>
                </c:pt>
                <c:pt idx="1">
                  <c:v>0.20749999999999999</c:v>
                </c:pt>
                <c:pt idx="2">
                  <c:v>0.47910000000000003</c:v>
                </c:pt>
              </c:numCache>
            </c:numRef>
          </c:val>
          <c:extLst>
            <c:ext xmlns:c16="http://schemas.microsoft.com/office/drawing/2014/chart" uri="{C3380CC4-5D6E-409C-BE32-E72D297353CC}">
              <c16:uniqueId val="{00000006-3041-4315-9F33-881D17670A3F}"/>
            </c:ext>
          </c:extLst>
        </c:ser>
        <c:dLbls>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n-IN"/>
              <a:t>Population</a:t>
            </a:r>
            <a:r>
              <a:rPr lang="en-IN" baseline="0"/>
              <a:t> affected with Hypertension</a:t>
            </a:r>
            <a:endParaRPr lang="en-IN"/>
          </a:p>
        </c:rich>
      </c:tx>
      <c:overlay val="0"/>
      <c:spPr>
        <a:noFill/>
        <a:ln>
          <a:noFill/>
        </a:ln>
        <a:effectLst/>
      </c:spPr>
      <c:txPr>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9691101890271999E-2"/>
          <c:y val="0.145801526717557"/>
          <c:w val="0.92305209774089403"/>
          <c:h val="0.80937404580152705"/>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Sheet12!$A$2:$A$4</c:f>
              <c:strCache>
                <c:ptCount val="3"/>
                <c:pt idx="0">
                  <c:v>Hypertension in Younger Adults</c:v>
                </c:pt>
                <c:pt idx="1">
                  <c:v>Hypertension in Middle Age Adults</c:v>
                </c:pt>
                <c:pt idx="2">
                  <c:v>Hypertension in Older Adults</c:v>
                </c:pt>
              </c:strCache>
            </c:strRef>
          </c:cat>
          <c:val>
            <c:numRef>
              <c:f>Sheet12!$B$2:$B$4</c:f>
              <c:numCache>
                <c:formatCode>General</c:formatCode>
                <c:ptCount val="3"/>
                <c:pt idx="0">
                  <c:v>14</c:v>
                </c:pt>
                <c:pt idx="1">
                  <c:v>22</c:v>
                </c:pt>
                <c:pt idx="2">
                  <c:v>23</c:v>
                </c:pt>
              </c:numCache>
            </c:numRef>
          </c:val>
          <c:extLst>
            <c:ext xmlns:c16="http://schemas.microsoft.com/office/drawing/2014/chart" uri="{C3380CC4-5D6E-409C-BE32-E72D297353CC}">
              <c16:uniqueId val="{00000000-D7F7-44CA-B768-574E8F283D72}"/>
            </c:ext>
          </c:extLst>
        </c:ser>
        <c:dLbls>
          <c:showLegendKey val="0"/>
          <c:showVal val="0"/>
          <c:showCatName val="0"/>
          <c:showSerName val="0"/>
          <c:showPercent val="0"/>
          <c:showBubbleSize val="0"/>
        </c:dLbls>
        <c:gapWidth val="219"/>
        <c:overlap val="-27"/>
        <c:axId val="802609215"/>
        <c:axId val="802609631"/>
      </c:barChart>
      <c:catAx>
        <c:axId val="802609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802609631"/>
        <c:crosses val="autoZero"/>
        <c:auto val="1"/>
        <c:lblAlgn val="ctr"/>
        <c:lblOffset val="100"/>
        <c:noMultiLvlLbl val="0"/>
      </c:catAx>
      <c:valAx>
        <c:axId val="802609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802609215"/>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r>
              <a:rPr lang="en-US"/>
              <a:t>Add salt always or often before eating or while eating</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endParaRPr lang="en-US"/>
        </a:p>
      </c:txPr>
    </c:title>
    <c:autoTitleDeleted val="0"/>
    <c:plotArea>
      <c:layout/>
      <c:pieChart>
        <c:varyColors val="1"/>
        <c:ser>
          <c:idx val="0"/>
          <c:order val="0"/>
          <c:spPr>
            <a:ln>
              <a:solidFill>
                <a:schemeClr val="tx1"/>
              </a:solidFill>
            </a:ln>
          </c:spPr>
          <c:dPt>
            <c:idx val="0"/>
            <c:bubble3D val="0"/>
            <c:spPr>
              <a:solidFill>
                <a:schemeClr val="accent1"/>
              </a:solidFill>
              <a:ln w="19050">
                <a:solidFill>
                  <a:schemeClr val="tx1"/>
                </a:solidFill>
              </a:ln>
              <a:effectLst/>
            </c:spPr>
            <c:extLst>
              <c:ext xmlns:c16="http://schemas.microsoft.com/office/drawing/2014/chart" uri="{C3380CC4-5D6E-409C-BE32-E72D297353CC}">
                <c16:uniqueId val="{00000001-5935-4AC9-9E01-AC4CA7D3F02A}"/>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5935-4AC9-9E01-AC4CA7D3F02A}"/>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5935-4AC9-9E01-AC4CA7D3F02A}"/>
              </c:ext>
            </c:extLst>
          </c:dPt>
          <c:dPt>
            <c:idx val="3"/>
            <c:bubble3D val="0"/>
            <c:spPr>
              <a:solidFill>
                <a:schemeClr val="accent4"/>
              </a:solidFill>
              <a:ln w="19050">
                <a:solidFill>
                  <a:schemeClr val="tx1"/>
                </a:solidFill>
              </a:ln>
              <a:effectLst/>
            </c:spPr>
            <c:extLst>
              <c:ext xmlns:c16="http://schemas.microsoft.com/office/drawing/2014/chart" uri="{C3380CC4-5D6E-409C-BE32-E72D297353CC}">
                <c16:uniqueId val="{00000007-5935-4AC9-9E01-AC4CA7D3F02A}"/>
              </c:ext>
            </c:extLst>
          </c:dPt>
          <c:dLbls>
            <c:spPr>
              <a:noFill/>
              <a:ln>
                <a:noFill/>
              </a:ln>
              <a:effectLst/>
            </c:spPr>
            <c:txPr>
              <a:bodyPr rot="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Sheet1!$A$6:$A$9</c:f>
              <c:strCache>
                <c:ptCount val="4"/>
                <c:pt idx="0">
                  <c:v> Never</c:v>
                </c:pt>
                <c:pt idx="1">
                  <c:v> Often</c:v>
                </c:pt>
                <c:pt idx="2">
                  <c:v>Sometimes</c:v>
                </c:pt>
                <c:pt idx="3">
                  <c:v>Hardly</c:v>
                </c:pt>
              </c:strCache>
            </c:strRef>
          </c:cat>
          <c:val>
            <c:numRef>
              <c:f>Sheet1!$B$6:$B$9</c:f>
              <c:numCache>
                <c:formatCode>General</c:formatCode>
                <c:ptCount val="4"/>
                <c:pt idx="0">
                  <c:v>97</c:v>
                </c:pt>
                <c:pt idx="1">
                  <c:v>38</c:v>
                </c:pt>
                <c:pt idx="2">
                  <c:v>70</c:v>
                </c:pt>
                <c:pt idx="3">
                  <c:v>86</c:v>
                </c:pt>
              </c:numCache>
            </c:numRef>
          </c:val>
          <c:extLst>
            <c:ext xmlns:c16="http://schemas.microsoft.com/office/drawing/2014/chart" uri="{C3380CC4-5D6E-409C-BE32-E72D297353CC}">
              <c16:uniqueId val="{00000008-5935-4AC9-9E01-AC4CA7D3F02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n>
            <a:noFill/>
          </a:ln>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Salt intake and hypertension</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Sheet3!$B$1:$B$2</c:f>
              <c:strCache>
                <c:ptCount val="2"/>
                <c:pt idx="0">
                  <c:v>Hypertensive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Sheet3!$A$3:$A$4</c:f>
              <c:strCache>
                <c:ptCount val="2"/>
                <c:pt idx="1">
                  <c:v>Never add salt</c:v>
                </c:pt>
              </c:strCache>
            </c:strRef>
          </c:cat>
          <c:val>
            <c:numRef>
              <c:f>Sheet3!$B$3:$B$4</c:f>
              <c:numCache>
                <c:formatCode>General</c:formatCode>
                <c:ptCount val="2"/>
                <c:pt idx="0">
                  <c:v>57</c:v>
                </c:pt>
                <c:pt idx="1">
                  <c:v>3</c:v>
                </c:pt>
              </c:numCache>
            </c:numRef>
          </c:val>
          <c:extLst>
            <c:ext xmlns:c16="http://schemas.microsoft.com/office/drawing/2014/chart" uri="{C3380CC4-5D6E-409C-BE32-E72D297353CC}">
              <c16:uniqueId val="{00000000-4EC8-41B0-8EAB-BB7C962139F5}"/>
            </c:ext>
          </c:extLst>
        </c:ser>
        <c:ser>
          <c:idx val="1"/>
          <c:order val="1"/>
          <c:tx>
            <c:strRef>
              <c:f>Sheet3!$C$1:$C$2</c:f>
              <c:strCache>
                <c:ptCount val="2"/>
                <c:pt idx="0">
                  <c:v>Non-Hypertensive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Sheet3!$A$3:$A$4</c:f>
              <c:strCache>
                <c:ptCount val="2"/>
                <c:pt idx="1">
                  <c:v>Never add salt</c:v>
                </c:pt>
              </c:strCache>
            </c:strRef>
          </c:cat>
          <c:val>
            <c:numRef>
              <c:f>Sheet3!$C$3:$C$4</c:f>
              <c:numCache>
                <c:formatCode>General</c:formatCode>
                <c:ptCount val="2"/>
                <c:pt idx="0">
                  <c:v>223</c:v>
                </c:pt>
                <c:pt idx="1">
                  <c:v>8</c:v>
                </c:pt>
              </c:numCache>
            </c:numRef>
          </c:val>
          <c:extLst>
            <c:ext xmlns:c16="http://schemas.microsoft.com/office/drawing/2014/chart" uri="{C3380CC4-5D6E-409C-BE32-E72D297353CC}">
              <c16:uniqueId val="{00000001-4EC8-41B0-8EAB-BB7C962139F5}"/>
            </c:ext>
          </c:extLst>
        </c:ser>
        <c:dLbls>
          <c:dLblPos val="inEnd"/>
          <c:showLegendKey val="0"/>
          <c:showVal val="1"/>
          <c:showCatName val="0"/>
          <c:showSerName val="0"/>
          <c:showPercent val="0"/>
          <c:showBubbleSize val="0"/>
        </c:dLbls>
        <c:gapWidth val="219"/>
        <c:overlap val="-27"/>
        <c:axId val="1249718127"/>
        <c:axId val="1249703983"/>
      </c:barChart>
      <c:catAx>
        <c:axId val="1249718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9703983"/>
        <c:crosses val="autoZero"/>
        <c:auto val="1"/>
        <c:lblAlgn val="ctr"/>
        <c:lblOffset val="100"/>
        <c:noMultiLvlLbl val="0"/>
      </c:catAx>
      <c:valAx>
        <c:axId val="1249703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9718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baseline="0"/>
              <a:t>Dietary pattern </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Sheet1!$A$32:$A$38</c:f>
              <c:strCache>
                <c:ptCount val="7"/>
                <c:pt idx="0">
                  <c:v>Cereals</c:v>
                </c:pt>
                <c:pt idx="1">
                  <c:v>Green Vegetables</c:v>
                </c:pt>
                <c:pt idx="2">
                  <c:v>Egg</c:v>
                </c:pt>
                <c:pt idx="3">
                  <c:v>Fish</c:v>
                </c:pt>
                <c:pt idx="4">
                  <c:v>Meat</c:v>
                </c:pt>
                <c:pt idx="5">
                  <c:v>Vegetables oils and fat</c:v>
                </c:pt>
                <c:pt idx="6">
                  <c:v>Processed food</c:v>
                </c:pt>
              </c:strCache>
            </c:strRef>
          </c:cat>
          <c:val>
            <c:numRef>
              <c:f>Sheet1!$B$32:$B$38</c:f>
              <c:numCache>
                <c:formatCode>0.00%</c:formatCode>
                <c:ptCount val="7"/>
                <c:pt idx="0" formatCode="0%">
                  <c:v>0.97</c:v>
                </c:pt>
                <c:pt idx="1">
                  <c:v>0.3</c:v>
                </c:pt>
                <c:pt idx="2" formatCode="0%">
                  <c:v>0.03</c:v>
                </c:pt>
                <c:pt idx="3" formatCode="0%">
                  <c:v>0</c:v>
                </c:pt>
                <c:pt idx="4">
                  <c:v>6.0000000000000001E-3</c:v>
                </c:pt>
                <c:pt idx="5" formatCode="0%">
                  <c:v>0.67</c:v>
                </c:pt>
                <c:pt idx="6">
                  <c:v>6.0000000000000001E-3</c:v>
                </c:pt>
              </c:numCache>
            </c:numRef>
          </c:val>
          <c:extLst>
            <c:ext xmlns:c16="http://schemas.microsoft.com/office/drawing/2014/chart" uri="{C3380CC4-5D6E-409C-BE32-E72D297353CC}">
              <c16:uniqueId val="{00000000-800B-46CB-9B93-78104D9B39B9}"/>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Sheet1!$A$32:$A$38</c:f>
              <c:strCache>
                <c:ptCount val="7"/>
                <c:pt idx="0">
                  <c:v>Cereals</c:v>
                </c:pt>
                <c:pt idx="1">
                  <c:v>Green Vegetables</c:v>
                </c:pt>
                <c:pt idx="2">
                  <c:v>Egg</c:v>
                </c:pt>
                <c:pt idx="3">
                  <c:v>Fish</c:v>
                </c:pt>
                <c:pt idx="4">
                  <c:v>Meat</c:v>
                </c:pt>
                <c:pt idx="5">
                  <c:v>Vegetables oils and fat</c:v>
                </c:pt>
                <c:pt idx="6">
                  <c:v>Processed food</c:v>
                </c:pt>
              </c:strCache>
            </c:strRef>
          </c:cat>
          <c:val>
            <c:numRef>
              <c:f>Sheet1!$C$32:$C$38</c:f>
              <c:numCache>
                <c:formatCode>0%</c:formatCode>
                <c:ptCount val="7"/>
                <c:pt idx="0" formatCode="0.00%">
                  <c:v>2.0000000000000001E-4</c:v>
                </c:pt>
                <c:pt idx="1">
                  <c:v>0.5</c:v>
                </c:pt>
                <c:pt idx="2" formatCode="0.00%">
                  <c:v>0.312</c:v>
                </c:pt>
                <c:pt idx="3">
                  <c:v>0.5</c:v>
                </c:pt>
                <c:pt idx="4">
                  <c:v>0.21</c:v>
                </c:pt>
                <c:pt idx="5">
                  <c:v>0.12</c:v>
                </c:pt>
                <c:pt idx="6" formatCode="0.00%">
                  <c:v>0.14399999999999999</c:v>
                </c:pt>
              </c:numCache>
            </c:numRef>
          </c:val>
          <c:extLst>
            <c:ext xmlns:c16="http://schemas.microsoft.com/office/drawing/2014/chart" uri="{C3380CC4-5D6E-409C-BE32-E72D297353CC}">
              <c16:uniqueId val="{00000001-800B-46CB-9B93-78104D9B39B9}"/>
            </c:ext>
          </c:extLst>
        </c:ser>
        <c:dLbls>
          <c:dLblPos val="outEnd"/>
          <c:showLegendKey val="0"/>
          <c:showVal val="1"/>
          <c:showCatName val="0"/>
          <c:showSerName val="0"/>
          <c:showPercent val="0"/>
          <c:showBubbleSize val="0"/>
        </c:dLbls>
        <c:gapWidth val="219"/>
        <c:overlap val="-27"/>
        <c:axId val="1013851855"/>
        <c:axId val="1013847695"/>
      </c:barChart>
      <c:catAx>
        <c:axId val="1013851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3847695"/>
        <c:crosses val="autoZero"/>
        <c:auto val="1"/>
        <c:lblAlgn val="ctr"/>
        <c:lblOffset val="100"/>
        <c:noMultiLvlLbl val="0"/>
      </c:catAx>
      <c:valAx>
        <c:axId val="10138476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3851855"/>
        <c:crosses val="autoZero"/>
        <c:crossBetween val="between"/>
      </c:valAx>
      <c:spPr>
        <a:noFill/>
        <a:ln>
          <a:noFill/>
        </a:ln>
        <a:effectLst/>
      </c:spPr>
    </c:plotArea>
    <c:legend>
      <c:legendPos val="b"/>
      <c:layout>
        <c:manualLayout>
          <c:xMode val="edge"/>
          <c:yMode val="edge"/>
          <c:x val="0.41190299340112851"/>
          <c:y val="0.91982728787543444"/>
          <c:w val="0.32396729254996975"/>
          <c:h val="5.91439126040884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IN" sz="1000"/>
              <a:t>Sex and Age distribution</a:t>
            </a:r>
          </a:p>
        </c:rich>
      </c:tx>
      <c:layout>
        <c:manualLayout>
          <c:xMode val="edge"/>
          <c:yMode val="edge"/>
          <c:x val="0.24472337126206956"/>
          <c:y val="2.0227720649803309E-2"/>
        </c:manualLayout>
      </c:layout>
      <c:overlay val="0"/>
      <c:spPr>
        <a:noFill/>
        <a:ln>
          <a:noFill/>
        </a:ln>
        <a:effectLst/>
      </c:spPr>
      <c:txPr>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Sheet1!$B$1:$B$3</c:f>
              <c:strCache>
                <c:ptCount val="3"/>
                <c:pt idx="0">
                  <c:v>MEN</c:v>
                </c:pt>
                <c:pt idx="2">
                  <c:v>        %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Sheet1!$A$4:$A$6</c:f>
              <c:strCache>
                <c:ptCount val="3"/>
                <c:pt idx="0">
                  <c:v>15-29</c:v>
                </c:pt>
                <c:pt idx="1">
                  <c:v>30-44</c:v>
                </c:pt>
                <c:pt idx="2">
                  <c:v>44-87</c:v>
                </c:pt>
              </c:strCache>
            </c:strRef>
          </c:cat>
          <c:val>
            <c:numRef>
              <c:f>Sheet1!$B$4:$B$6</c:f>
              <c:numCache>
                <c:formatCode>0.00%</c:formatCode>
                <c:ptCount val="3"/>
                <c:pt idx="0">
                  <c:v>0.214</c:v>
                </c:pt>
                <c:pt idx="1">
                  <c:v>0.39200000000000002</c:v>
                </c:pt>
                <c:pt idx="2">
                  <c:v>0.38300000000000001</c:v>
                </c:pt>
              </c:numCache>
            </c:numRef>
          </c:val>
          <c:extLst>
            <c:ext xmlns:c16="http://schemas.microsoft.com/office/drawing/2014/chart" uri="{C3380CC4-5D6E-409C-BE32-E72D297353CC}">
              <c16:uniqueId val="{00000000-86B9-4330-A079-8AC4A8F11DFE}"/>
            </c:ext>
          </c:extLst>
        </c:ser>
        <c:ser>
          <c:idx val="1"/>
          <c:order val="1"/>
          <c:tx>
            <c:strRef>
              <c:f>Sheet1!$C$1:$C$3</c:f>
              <c:strCache>
                <c:ptCount val="3"/>
                <c:pt idx="0">
                  <c:v>WOMEN</c:v>
                </c:pt>
                <c:pt idx="2">
                  <c:v>   %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Sheet1!$A$4:$A$6</c:f>
              <c:strCache>
                <c:ptCount val="3"/>
                <c:pt idx="0">
                  <c:v>15-29</c:v>
                </c:pt>
                <c:pt idx="1">
                  <c:v>30-44</c:v>
                </c:pt>
                <c:pt idx="2">
                  <c:v>44-87</c:v>
                </c:pt>
              </c:strCache>
            </c:strRef>
          </c:cat>
          <c:val>
            <c:numRef>
              <c:f>Sheet1!$C$4:$C$6</c:f>
              <c:numCache>
                <c:formatCode>0.00%</c:formatCode>
                <c:ptCount val="3"/>
                <c:pt idx="0">
                  <c:v>0.23599999999999999</c:v>
                </c:pt>
                <c:pt idx="1">
                  <c:v>0.36499999999999999</c:v>
                </c:pt>
                <c:pt idx="2">
                  <c:v>0.39700000000000002</c:v>
                </c:pt>
              </c:numCache>
            </c:numRef>
          </c:val>
          <c:extLst>
            <c:ext xmlns:c16="http://schemas.microsoft.com/office/drawing/2014/chart" uri="{C3380CC4-5D6E-409C-BE32-E72D297353CC}">
              <c16:uniqueId val="{00000001-86B9-4330-A079-8AC4A8F11DFE}"/>
            </c:ext>
          </c:extLst>
        </c:ser>
        <c:dLbls>
          <c:showLegendKey val="0"/>
          <c:showVal val="0"/>
          <c:showCatName val="0"/>
          <c:showSerName val="0"/>
          <c:showPercent val="0"/>
          <c:showBubbleSize val="0"/>
        </c:dLbls>
        <c:gapWidth val="100"/>
        <c:overlap val="-24"/>
        <c:axId val="350639832"/>
        <c:axId val="350643752"/>
      </c:barChart>
      <c:catAx>
        <c:axId val="3506398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50643752"/>
        <c:crosses val="autoZero"/>
        <c:auto val="1"/>
        <c:lblAlgn val="ctr"/>
        <c:lblOffset val="100"/>
        <c:noMultiLvlLbl val="0"/>
      </c:catAx>
      <c:valAx>
        <c:axId val="35064375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50639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0E3A1-B68B-4CA9-8744-1985367BA95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B7B1B18-9AC6-4FC7-B8CF-E0DF8C06DC46}">
      <dgm:prSet phldrT="[Text]" phldr="0"/>
      <dgm:spPr/>
      <dgm:t>
        <a:bodyPr/>
        <a:lstStyle/>
        <a:p>
          <a:pPr rtl="0"/>
          <a:r>
            <a:rPr lang="en-US" dirty="0">
              <a:latin typeface="Calibri Light" panose="020F0302020204030204"/>
            </a:rPr>
            <a:t>Study Design</a:t>
          </a:r>
          <a:endParaRPr lang="en-US" dirty="0"/>
        </a:p>
      </dgm:t>
    </dgm:pt>
    <dgm:pt modelId="{3E387C80-8DD5-424B-B3BB-D3BF823BE527}" type="parTrans" cxnId="{B3F8AB1B-91B4-4036-A658-91BC5BCA0F0B}">
      <dgm:prSet/>
      <dgm:spPr/>
      <dgm:t>
        <a:bodyPr/>
        <a:lstStyle/>
        <a:p>
          <a:endParaRPr lang="en-US"/>
        </a:p>
      </dgm:t>
    </dgm:pt>
    <dgm:pt modelId="{4804F514-668B-459A-A8B1-F1E96A89558C}" type="sibTrans" cxnId="{B3F8AB1B-91B4-4036-A658-91BC5BCA0F0B}">
      <dgm:prSet/>
      <dgm:spPr/>
      <dgm:t>
        <a:bodyPr/>
        <a:lstStyle/>
        <a:p>
          <a:endParaRPr lang="en-US"/>
        </a:p>
      </dgm:t>
    </dgm:pt>
    <dgm:pt modelId="{F0292C03-CC72-4B5C-8323-AFAB1237A5C8}">
      <dgm:prSet phldrT="[Text]" phldr="0"/>
      <dgm:spPr/>
      <dgm:t>
        <a:bodyPr/>
        <a:lstStyle/>
        <a:p>
          <a:pPr rtl="0"/>
          <a:r>
            <a:rPr lang="en-US" dirty="0">
              <a:latin typeface="Calibri Light" panose="020F0302020204030204"/>
            </a:rPr>
            <a:t>Cross-sectional study</a:t>
          </a:r>
          <a:endParaRPr lang="en-US" dirty="0"/>
        </a:p>
      </dgm:t>
    </dgm:pt>
    <dgm:pt modelId="{1A37879D-3802-44F0-A8BD-64F084A60375}" type="parTrans" cxnId="{E779E654-B207-47F4-9CA2-56E1DF13A4B8}">
      <dgm:prSet/>
      <dgm:spPr/>
      <dgm:t>
        <a:bodyPr/>
        <a:lstStyle/>
        <a:p>
          <a:endParaRPr lang="en-US"/>
        </a:p>
      </dgm:t>
    </dgm:pt>
    <dgm:pt modelId="{2474A74C-20ED-4E03-8B4A-0E44F102F052}" type="sibTrans" cxnId="{E779E654-B207-47F4-9CA2-56E1DF13A4B8}">
      <dgm:prSet/>
      <dgm:spPr/>
      <dgm:t>
        <a:bodyPr/>
        <a:lstStyle/>
        <a:p>
          <a:endParaRPr lang="en-US"/>
        </a:p>
      </dgm:t>
    </dgm:pt>
    <dgm:pt modelId="{8B9A749D-CA85-4B73-B730-22B393E15061}">
      <dgm:prSet phldrT="[Text]" phldr="0"/>
      <dgm:spPr/>
      <dgm:t>
        <a:bodyPr/>
        <a:lstStyle/>
        <a:p>
          <a:pPr rtl="0"/>
          <a:r>
            <a:rPr lang="en-US" dirty="0">
              <a:latin typeface="Calibri Light" panose="020F0302020204030204"/>
            </a:rPr>
            <a:t>Convenient Sampling</a:t>
          </a:r>
          <a:endParaRPr lang="en-US" dirty="0"/>
        </a:p>
      </dgm:t>
    </dgm:pt>
    <dgm:pt modelId="{3ACF868B-A7E1-4394-9FF3-BF0831EEABB1}" type="parTrans" cxnId="{659381F5-0D0D-4558-992D-DB0FDD40DC4A}">
      <dgm:prSet/>
      <dgm:spPr/>
      <dgm:t>
        <a:bodyPr/>
        <a:lstStyle/>
        <a:p>
          <a:endParaRPr lang="en-US"/>
        </a:p>
      </dgm:t>
    </dgm:pt>
    <dgm:pt modelId="{D47A51CD-D625-45CF-AC54-9EE6927FCAF8}" type="sibTrans" cxnId="{659381F5-0D0D-4558-992D-DB0FDD40DC4A}">
      <dgm:prSet/>
      <dgm:spPr/>
      <dgm:t>
        <a:bodyPr/>
        <a:lstStyle/>
        <a:p>
          <a:endParaRPr lang="en-US"/>
        </a:p>
      </dgm:t>
    </dgm:pt>
    <dgm:pt modelId="{48845044-5331-4FD9-96DD-260AD2A6C1C6}">
      <dgm:prSet phldrT="[Text]" phldr="0"/>
      <dgm:spPr/>
      <dgm:t>
        <a:bodyPr/>
        <a:lstStyle/>
        <a:p>
          <a:pPr rtl="0"/>
          <a:r>
            <a:rPr lang="en-US" dirty="0">
              <a:latin typeface="Calibri Light" panose="020F0302020204030204"/>
            </a:rPr>
            <a:t>Eligibility Criteria</a:t>
          </a:r>
          <a:endParaRPr lang="en-IN" dirty="0">
            <a:latin typeface="Calibri Light" panose="020F0302020204030204"/>
          </a:endParaRPr>
        </a:p>
      </dgm:t>
    </dgm:pt>
    <dgm:pt modelId="{3087AC56-D2D8-4FC5-8DDF-ACB957DAB7D3}" type="parTrans" cxnId="{00977AEE-E344-4DCB-8CDB-E48318CCA7FE}">
      <dgm:prSet/>
      <dgm:spPr/>
      <dgm:t>
        <a:bodyPr/>
        <a:lstStyle/>
        <a:p>
          <a:endParaRPr lang="en-US"/>
        </a:p>
      </dgm:t>
    </dgm:pt>
    <dgm:pt modelId="{7D5AED88-7AB3-4ADE-9FE9-63A30AC8D470}" type="sibTrans" cxnId="{00977AEE-E344-4DCB-8CDB-E48318CCA7FE}">
      <dgm:prSet/>
      <dgm:spPr/>
      <dgm:t>
        <a:bodyPr/>
        <a:lstStyle/>
        <a:p>
          <a:endParaRPr lang="en-US"/>
        </a:p>
      </dgm:t>
    </dgm:pt>
    <dgm:pt modelId="{A0B93F2C-8719-495E-8F61-1015CBDD5D8B}">
      <dgm:prSet phldrT="[Text]" phldr="0"/>
      <dgm:spPr/>
      <dgm:t>
        <a:bodyPr/>
        <a:lstStyle/>
        <a:p>
          <a:pPr rtl="0"/>
          <a:r>
            <a:rPr lang="en-US">
              <a:latin typeface="Calibri Light" panose="020F0302020204030204"/>
            </a:rPr>
            <a:t>Inclusion criteria: Men, women above 15 years of age</a:t>
          </a:r>
          <a:endParaRPr lang="en-US"/>
        </a:p>
      </dgm:t>
    </dgm:pt>
    <dgm:pt modelId="{D0B68F4C-17FC-414F-A561-4C630E6843ED}" type="parTrans" cxnId="{97393F0D-71C3-42D7-A7AB-EBC1B4454AF3}">
      <dgm:prSet/>
      <dgm:spPr/>
      <dgm:t>
        <a:bodyPr/>
        <a:lstStyle/>
        <a:p>
          <a:endParaRPr lang="en-US"/>
        </a:p>
      </dgm:t>
    </dgm:pt>
    <dgm:pt modelId="{9BD91E78-D546-462D-8C95-27798C7B0835}" type="sibTrans" cxnId="{97393F0D-71C3-42D7-A7AB-EBC1B4454AF3}">
      <dgm:prSet/>
      <dgm:spPr/>
      <dgm:t>
        <a:bodyPr/>
        <a:lstStyle/>
        <a:p>
          <a:endParaRPr lang="en-US"/>
        </a:p>
      </dgm:t>
    </dgm:pt>
    <dgm:pt modelId="{80850565-97F9-4149-8008-1C0D350530A0}">
      <dgm:prSet phldrT="[Text]" phldr="0"/>
      <dgm:spPr/>
      <dgm:t>
        <a:bodyPr/>
        <a:lstStyle/>
        <a:p>
          <a:pPr rtl="0"/>
          <a:r>
            <a:rPr lang="en-US" dirty="0">
              <a:latin typeface="Calibri Light" panose="020F0302020204030204"/>
            </a:rPr>
            <a:t>Exclusion criteria: Pregnant women. Individuals undergoing treatment other than for CVD</a:t>
          </a:r>
        </a:p>
      </dgm:t>
    </dgm:pt>
    <dgm:pt modelId="{14DD3F56-2CB0-48DD-B126-B66FE6209D87}" type="parTrans" cxnId="{1ACA6562-4A31-443B-8832-24EAD5EE6E63}">
      <dgm:prSet/>
      <dgm:spPr/>
      <dgm:t>
        <a:bodyPr/>
        <a:lstStyle/>
        <a:p>
          <a:endParaRPr lang="en-US"/>
        </a:p>
      </dgm:t>
    </dgm:pt>
    <dgm:pt modelId="{0567E35C-6EDE-4E27-AAC9-F386ABA59055}" type="sibTrans" cxnId="{1ACA6562-4A31-443B-8832-24EAD5EE6E63}">
      <dgm:prSet/>
      <dgm:spPr/>
      <dgm:t>
        <a:bodyPr/>
        <a:lstStyle/>
        <a:p>
          <a:endParaRPr lang="en-US"/>
        </a:p>
      </dgm:t>
    </dgm:pt>
    <dgm:pt modelId="{0447318E-1A30-4071-9ADA-0AAE66FEA516}">
      <dgm:prSet phldr="0"/>
      <dgm:spPr/>
      <dgm:t>
        <a:bodyPr/>
        <a:lstStyle/>
        <a:p>
          <a:pPr rtl="0"/>
          <a:r>
            <a:rPr lang="en-US" dirty="0">
              <a:latin typeface="Calibri Light" panose="020F0302020204030204"/>
            </a:rPr>
            <a:t>Study area</a:t>
          </a:r>
        </a:p>
      </dgm:t>
    </dgm:pt>
    <dgm:pt modelId="{C5875DD0-78FD-4995-9D24-CD3CA7B0E928}" type="parTrans" cxnId="{EBB10634-AB75-4687-B702-9DED08EF2780}">
      <dgm:prSet/>
      <dgm:spPr/>
      <dgm:t>
        <a:bodyPr/>
        <a:lstStyle/>
        <a:p>
          <a:endParaRPr lang="en-IN"/>
        </a:p>
      </dgm:t>
    </dgm:pt>
    <dgm:pt modelId="{18A3DD1B-7CF7-4EEF-8816-1D0E43E53C7E}" type="sibTrans" cxnId="{EBB10634-AB75-4687-B702-9DED08EF2780}">
      <dgm:prSet/>
      <dgm:spPr/>
      <dgm:t>
        <a:bodyPr/>
        <a:lstStyle/>
        <a:p>
          <a:endParaRPr lang="en-IN"/>
        </a:p>
      </dgm:t>
    </dgm:pt>
    <dgm:pt modelId="{4DA45882-1EB4-4689-A663-FFED1ECAC4A1}">
      <dgm:prSet phldr="0"/>
      <dgm:spPr/>
      <dgm:t>
        <a:bodyPr/>
        <a:lstStyle/>
        <a:p>
          <a:pPr rtl="0"/>
          <a:r>
            <a:rPr lang="en-IN" dirty="0"/>
            <a:t>Procedure</a:t>
          </a:r>
          <a:endParaRPr lang="en-US" dirty="0"/>
        </a:p>
      </dgm:t>
    </dgm:pt>
    <dgm:pt modelId="{05B93946-AA43-4704-8F2E-C40F1D7A8780}" type="parTrans" cxnId="{93920D59-1290-4395-B224-B3B8262E9F0E}">
      <dgm:prSet/>
      <dgm:spPr/>
      <dgm:t>
        <a:bodyPr/>
        <a:lstStyle/>
        <a:p>
          <a:endParaRPr lang="en-IN"/>
        </a:p>
      </dgm:t>
    </dgm:pt>
    <dgm:pt modelId="{491484F4-551A-489A-B917-90E1156A5E31}" type="sibTrans" cxnId="{93920D59-1290-4395-B224-B3B8262E9F0E}">
      <dgm:prSet/>
      <dgm:spPr/>
      <dgm:t>
        <a:bodyPr/>
        <a:lstStyle/>
        <a:p>
          <a:endParaRPr lang="en-IN"/>
        </a:p>
      </dgm:t>
    </dgm:pt>
    <dgm:pt modelId="{E00C220D-C7CA-4326-875A-C0C0B3083222}">
      <dgm:prSet phldr="0"/>
      <dgm:spPr/>
      <dgm:t>
        <a:bodyPr/>
        <a:lstStyle/>
        <a:p>
          <a:pPr rtl="0"/>
          <a:r>
            <a:rPr lang="en-US"/>
            <a:t>Step 1:</a:t>
          </a:r>
          <a:r>
            <a:rPr lang="en-US">
              <a:latin typeface="Calibri Light" panose="020F0302020204030204"/>
            </a:rPr>
            <a:t> </a:t>
          </a:r>
          <a:r>
            <a:rPr lang="en-US"/>
            <a:t>Questionnaire</a:t>
          </a:r>
          <a:endParaRPr lang="en-US" dirty="0"/>
        </a:p>
      </dgm:t>
    </dgm:pt>
    <dgm:pt modelId="{9A44536D-FFB8-4897-A8A7-2F12E8467A00}" type="parTrans" cxnId="{9F4D1547-1B43-4743-BB86-44CAA300F14B}">
      <dgm:prSet/>
      <dgm:spPr/>
      <dgm:t>
        <a:bodyPr/>
        <a:lstStyle/>
        <a:p>
          <a:endParaRPr lang="en-IN"/>
        </a:p>
      </dgm:t>
    </dgm:pt>
    <dgm:pt modelId="{F285827D-7339-4A9E-AABD-7ED234D8239A}" type="sibTrans" cxnId="{9F4D1547-1B43-4743-BB86-44CAA300F14B}">
      <dgm:prSet/>
      <dgm:spPr/>
      <dgm:t>
        <a:bodyPr/>
        <a:lstStyle/>
        <a:p>
          <a:endParaRPr lang="en-IN"/>
        </a:p>
      </dgm:t>
    </dgm:pt>
    <dgm:pt modelId="{A797CCBB-8E10-4518-A74D-C12C8E6EA605}">
      <dgm:prSet phldr="0"/>
      <dgm:spPr/>
      <dgm:t>
        <a:bodyPr/>
        <a:lstStyle/>
        <a:p>
          <a:r>
            <a:rPr lang="en-US" dirty="0"/>
            <a:t>Step 2: Physical Measurements</a:t>
          </a:r>
        </a:p>
      </dgm:t>
    </dgm:pt>
    <dgm:pt modelId="{472DFEE0-6D32-432D-AB15-5427FE5AEE59}" type="parTrans" cxnId="{14B5E970-ACD2-42F4-83BB-25EA82C68480}">
      <dgm:prSet/>
      <dgm:spPr/>
      <dgm:t>
        <a:bodyPr/>
        <a:lstStyle/>
        <a:p>
          <a:endParaRPr lang="en-IN"/>
        </a:p>
      </dgm:t>
    </dgm:pt>
    <dgm:pt modelId="{350D2FF6-05A8-45BC-B64D-957C8F10E3C8}" type="sibTrans" cxnId="{14B5E970-ACD2-42F4-83BB-25EA82C68480}">
      <dgm:prSet/>
      <dgm:spPr/>
      <dgm:t>
        <a:bodyPr/>
        <a:lstStyle/>
        <a:p>
          <a:endParaRPr lang="en-IN"/>
        </a:p>
      </dgm:t>
    </dgm:pt>
    <dgm:pt modelId="{0F6F5267-99B0-40B7-9485-FCF3A0D1EADA}">
      <dgm:prSet phldr="0"/>
      <dgm:spPr/>
      <dgm:t>
        <a:bodyPr/>
        <a:lstStyle/>
        <a:p>
          <a:pPr rtl="0"/>
          <a:r>
            <a:rPr lang="en-US" dirty="0">
              <a:latin typeface="Calibri Light" panose="020F0302020204030204"/>
            </a:rPr>
            <a:t>Area served by 1 ASHA (Mrs. Kavita Sharma)</a:t>
          </a:r>
        </a:p>
      </dgm:t>
    </dgm:pt>
    <dgm:pt modelId="{2FFC18D8-7CAA-436F-AA3C-6B893B559899}" type="parTrans" cxnId="{E94005A9-F0C9-44E0-B29F-26B46C29755F}">
      <dgm:prSet/>
      <dgm:spPr/>
      <dgm:t>
        <a:bodyPr/>
        <a:lstStyle/>
        <a:p>
          <a:endParaRPr lang="en-IN"/>
        </a:p>
      </dgm:t>
    </dgm:pt>
    <dgm:pt modelId="{4AD9F125-17AE-4C61-865D-B08C35337DCC}" type="sibTrans" cxnId="{E94005A9-F0C9-44E0-B29F-26B46C29755F}">
      <dgm:prSet/>
      <dgm:spPr/>
      <dgm:t>
        <a:bodyPr/>
        <a:lstStyle/>
        <a:p>
          <a:endParaRPr lang="en-IN"/>
        </a:p>
      </dgm:t>
    </dgm:pt>
    <dgm:pt modelId="{5ACCF4A0-B021-4B4E-9B11-D86E8BE03055}">
      <dgm:prSet phldr="0"/>
      <dgm:spPr/>
      <dgm:t>
        <a:bodyPr/>
        <a:lstStyle/>
        <a:p>
          <a:pPr rtl="0"/>
          <a:r>
            <a:rPr lang="en-US" dirty="0" err="1">
              <a:latin typeface="Calibri Light" panose="020F0302020204030204"/>
            </a:rPr>
            <a:t>Goyala</a:t>
          </a:r>
          <a:r>
            <a:rPr lang="en-US" dirty="0">
              <a:latin typeface="Calibri Light" panose="020F0302020204030204"/>
            </a:rPr>
            <a:t> Vihar, New Delhi</a:t>
          </a:r>
          <a:endParaRPr lang="en-US" dirty="0"/>
        </a:p>
      </dgm:t>
    </dgm:pt>
    <dgm:pt modelId="{45593BC2-2A9A-409A-8AC8-71A8353C76B9}" type="parTrans" cxnId="{6763BEB5-596F-40F4-954B-48FC0702E6B5}">
      <dgm:prSet/>
      <dgm:spPr/>
      <dgm:t>
        <a:bodyPr/>
        <a:lstStyle/>
        <a:p>
          <a:endParaRPr lang="en-IN"/>
        </a:p>
      </dgm:t>
    </dgm:pt>
    <dgm:pt modelId="{C85C254D-5F5F-462E-B6C0-16FBE01DEEF5}" type="sibTrans" cxnId="{6763BEB5-596F-40F4-954B-48FC0702E6B5}">
      <dgm:prSet/>
      <dgm:spPr/>
      <dgm:t>
        <a:bodyPr/>
        <a:lstStyle/>
        <a:p>
          <a:endParaRPr lang="en-IN"/>
        </a:p>
      </dgm:t>
    </dgm:pt>
    <dgm:pt modelId="{F45B69B1-7C0B-41A9-AA05-E82AB8B55AA9}" type="pres">
      <dgm:prSet presAssocID="{8D00E3A1-B68B-4CA9-8744-1985367BA951}" presName="Name0" presStyleCnt="0">
        <dgm:presLayoutVars>
          <dgm:dir/>
          <dgm:animLvl val="lvl"/>
          <dgm:resizeHandles val="exact"/>
        </dgm:presLayoutVars>
      </dgm:prSet>
      <dgm:spPr/>
    </dgm:pt>
    <dgm:pt modelId="{2D2B5DD0-E4CF-42E4-8771-33C3F7F44352}" type="pres">
      <dgm:prSet presAssocID="{EB7B1B18-9AC6-4FC7-B8CF-E0DF8C06DC46}" presName="composite" presStyleCnt="0"/>
      <dgm:spPr/>
    </dgm:pt>
    <dgm:pt modelId="{6A04CF4F-A132-4F2E-99FC-4B2C5B9DD44D}" type="pres">
      <dgm:prSet presAssocID="{EB7B1B18-9AC6-4FC7-B8CF-E0DF8C06DC46}" presName="parTx" presStyleLbl="alignNode1" presStyleIdx="0" presStyleCnt="4">
        <dgm:presLayoutVars>
          <dgm:chMax val="0"/>
          <dgm:chPref val="0"/>
          <dgm:bulletEnabled val="1"/>
        </dgm:presLayoutVars>
      </dgm:prSet>
      <dgm:spPr/>
    </dgm:pt>
    <dgm:pt modelId="{B5D40E98-2C8D-45DA-B001-FF8433BA9C91}" type="pres">
      <dgm:prSet presAssocID="{EB7B1B18-9AC6-4FC7-B8CF-E0DF8C06DC46}" presName="desTx" presStyleLbl="alignAccFollowNode1" presStyleIdx="0" presStyleCnt="4">
        <dgm:presLayoutVars>
          <dgm:bulletEnabled val="1"/>
        </dgm:presLayoutVars>
      </dgm:prSet>
      <dgm:spPr/>
    </dgm:pt>
    <dgm:pt modelId="{AD6B8EC0-3850-4108-A813-7A271F577D05}" type="pres">
      <dgm:prSet presAssocID="{4804F514-668B-459A-A8B1-F1E96A89558C}" presName="space" presStyleCnt="0"/>
      <dgm:spPr/>
    </dgm:pt>
    <dgm:pt modelId="{A4C3FAA5-91A4-430C-8CBC-E3978633F8FB}" type="pres">
      <dgm:prSet presAssocID="{48845044-5331-4FD9-96DD-260AD2A6C1C6}" presName="composite" presStyleCnt="0"/>
      <dgm:spPr/>
    </dgm:pt>
    <dgm:pt modelId="{76E0E52C-8585-4F6E-B397-13DCFEBAB1B7}" type="pres">
      <dgm:prSet presAssocID="{48845044-5331-4FD9-96DD-260AD2A6C1C6}" presName="parTx" presStyleLbl="alignNode1" presStyleIdx="1" presStyleCnt="4">
        <dgm:presLayoutVars>
          <dgm:chMax val="0"/>
          <dgm:chPref val="0"/>
          <dgm:bulletEnabled val="1"/>
        </dgm:presLayoutVars>
      </dgm:prSet>
      <dgm:spPr/>
    </dgm:pt>
    <dgm:pt modelId="{B80F9714-4755-48F4-839F-187951C1B74C}" type="pres">
      <dgm:prSet presAssocID="{48845044-5331-4FD9-96DD-260AD2A6C1C6}" presName="desTx" presStyleLbl="alignAccFollowNode1" presStyleIdx="1" presStyleCnt="4">
        <dgm:presLayoutVars>
          <dgm:bulletEnabled val="1"/>
        </dgm:presLayoutVars>
      </dgm:prSet>
      <dgm:spPr/>
    </dgm:pt>
    <dgm:pt modelId="{197EC66C-66E9-4D53-B54C-B201165A92F1}" type="pres">
      <dgm:prSet presAssocID="{7D5AED88-7AB3-4ADE-9FE9-63A30AC8D470}" presName="space" presStyleCnt="0"/>
      <dgm:spPr/>
    </dgm:pt>
    <dgm:pt modelId="{0A0631C0-DEAE-4025-AFC4-7EF512AA65DC}" type="pres">
      <dgm:prSet presAssocID="{4DA45882-1EB4-4689-A663-FFED1ECAC4A1}" presName="composite" presStyleCnt="0"/>
      <dgm:spPr/>
    </dgm:pt>
    <dgm:pt modelId="{651A76C0-177A-4A70-A12E-A882261E3504}" type="pres">
      <dgm:prSet presAssocID="{4DA45882-1EB4-4689-A663-FFED1ECAC4A1}" presName="parTx" presStyleLbl="alignNode1" presStyleIdx="2" presStyleCnt="4">
        <dgm:presLayoutVars>
          <dgm:chMax val="0"/>
          <dgm:chPref val="0"/>
          <dgm:bulletEnabled val="1"/>
        </dgm:presLayoutVars>
      </dgm:prSet>
      <dgm:spPr/>
    </dgm:pt>
    <dgm:pt modelId="{DC535DA8-F769-4D77-97E3-15E4C48EE324}" type="pres">
      <dgm:prSet presAssocID="{4DA45882-1EB4-4689-A663-FFED1ECAC4A1}" presName="desTx" presStyleLbl="alignAccFollowNode1" presStyleIdx="2" presStyleCnt="4">
        <dgm:presLayoutVars>
          <dgm:bulletEnabled val="1"/>
        </dgm:presLayoutVars>
      </dgm:prSet>
      <dgm:spPr/>
    </dgm:pt>
    <dgm:pt modelId="{2B0D87D9-D925-4C66-9131-49CEEB657410}" type="pres">
      <dgm:prSet presAssocID="{491484F4-551A-489A-B917-90E1156A5E31}" presName="space" presStyleCnt="0"/>
      <dgm:spPr/>
    </dgm:pt>
    <dgm:pt modelId="{4EEC384D-8038-45BC-8538-73C5D3C3A351}" type="pres">
      <dgm:prSet presAssocID="{0447318E-1A30-4071-9ADA-0AAE66FEA516}" presName="composite" presStyleCnt="0"/>
      <dgm:spPr/>
    </dgm:pt>
    <dgm:pt modelId="{361B49E1-BCAA-48EA-BA31-BA3C13CEA768}" type="pres">
      <dgm:prSet presAssocID="{0447318E-1A30-4071-9ADA-0AAE66FEA516}" presName="parTx" presStyleLbl="alignNode1" presStyleIdx="3" presStyleCnt="4">
        <dgm:presLayoutVars>
          <dgm:chMax val="0"/>
          <dgm:chPref val="0"/>
          <dgm:bulletEnabled val="1"/>
        </dgm:presLayoutVars>
      </dgm:prSet>
      <dgm:spPr/>
    </dgm:pt>
    <dgm:pt modelId="{2D1E75B3-CE43-4E89-9B59-E724334CAF24}" type="pres">
      <dgm:prSet presAssocID="{0447318E-1A30-4071-9ADA-0AAE66FEA516}" presName="desTx" presStyleLbl="alignAccFollowNode1" presStyleIdx="3" presStyleCnt="4">
        <dgm:presLayoutVars>
          <dgm:bulletEnabled val="1"/>
        </dgm:presLayoutVars>
      </dgm:prSet>
      <dgm:spPr/>
    </dgm:pt>
  </dgm:ptLst>
  <dgm:cxnLst>
    <dgm:cxn modelId="{31C54200-23E0-1F4C-BD23-5BBB74344A7B}" type="presOf" srcId="{A0B93F2C-8719-495E-8F61-1015CBDD5D8B}" destId="{B80F9714-4755-48F4-839F-187951C1B74C}" srcOrd="0" destOrd="0" presId="urn:microsoft.com/office/officeart/2005/8/layout/hList1"/>
    <dgm:cxn modelId="{97393F0D-71C3-42D7-A7AB-EBC1B4454AF3}" srcId="{48845044-5331-4FD9-96DD-260AD2A6C1C6}" destId="{A0B93F2C-8719-495E-8F61-1015CBDD5D8B}" srcOrd="0" destOrd="0" parTransId="{D0B68F4C-17FC-414F-A561-4C630E6843ED}" sibTransId="{9BD91E78-D546-462D-8C95-27798C7B0835}"/>
    <dgm:cxn modelId="{B3F8AB1B-91B4-4036-A658-91BC5BCA0F0B}" srcId="{8D00E3A1-B68B-4CA9-8744-1985367BA951}" destId="{EB7B1B18-9AC6-4FC7-B8CF-E0DF8C06DC46}" srcOrd="0" destOrd="0" parTransId="{3E387C80-8DD5-424B-B3BB-D3BF823BE527}" sibTransId="{4804F514-668B-459A-A8B1-F1E96A89558C}"/>
    <dgm:cxn modelId="{71D28230-06F1-6346-8F31-105107C894AC}" type="presOf" srcId="{80850565-97F9-4149-8008-1C0D350530A0}" destId="{B80F9714-4755-48F4-839F-187951C1B74C}" srcOrd="0" destOrd="1" presId="urn:microsoft.com/office/officeart/2005/8/layout/hList1"/>
    <dgm:cxn modelId="{EBB10634-AB75-4687-B702-9DED08EF2780}" srcId="{8D00E3A1-B68B-4CA9-8744-1985367BA951}" destId="{0447318E-1A30-4071-9ADA-0AAE66FEA516}" srcOrd="3" destOrd="0" parTransId="{C5875DD0-78FD-4995-9D24-CD3CA7B0E928}" sibTransId="{18A3DD1B-7CF7-4EEF-8816-1D0E43E53C7E}"/>
    <dgm:cxn modelId="{1ACA6562-4A31-443B-8832-24EAD5EE6E63}" srcId="{48845044-5331-4FD9-96DD-260AD2A6C1C6}" destId="{80850565-97F9-4149-8008-1C0D350530A0}" srcOrd="1" destOrd="0" parTransId="{14DD3F56-2CB0-48DD-B126-B66FE6209D87}" sibTransId="{0567E35C-6EDE-4E27-AAC9-F386ABA59055}"/>
    <dgm:cxn modelId="{69E7CE44-D83F-8542-85DE-592088E41DF0}" type="presOf" srcId="{4DA45882-1EB4-4689-A663-FFED1ECAC4A1}" destId="{651A76C0-177A-4A70-A12E-A882261E3504}" srcOrd="0" destOrd="0" presId="urn:microsoft.com/office/officeart/2005/8/layout/hList1"/>
    <dgm:cxn modelId="{9F4D1547-1B43-4743-BB86-44CAA300F14B}" srcId="{4DA45882-1EB4-4689-A663-FFED1ECAC4A1}" destId="{E00C220D-C7CA-4326-875A-C0C0B3083222}" srcOrd="0" destOrd="0" parTransId="{9A44536D-FFB8-4897-A8A7-2F12E8467A00}" sibTransId="{F285827D-7339-4A9E-AABD-7ED234D8239A}"/>
    <dgm:cxn modelId="{4969BF4B-0F41-2048-93AA-A8F577C90EDA}" type="presOf" srcId="{48845044-5331-4FD9-96DD-260AD2A6C1C6}" destId="{76E0E52C-8585-4F6E-B397-13DCFEBAB1B7}" srcOrd="0" destOrd="0" presId="urn:microsoft.com/office/officeart/2005/8/layout/hList1"/>
    <dgm:cxn modelId="{199CD06C-987F-624D-88BA-F392FF3C214B}" type="presOf" srcId="{8B9A749D-CA85-4B73-B730-22B393E15061}" destId="{B5D40E98-2C8D-45DA-B001-FF8433BA9C91}" srcOrd="0" destOrd="1" presId="urn:microsoft.com/office/officeart/2005/8/layout/hList1"/>
    <dgm:cxn modelId="{14B5E970-ACD2-42F4-83BB-25EA82C68480}" srcId="{4DA45882-1EB4-4689-A663-FFED1ECAC4A1}" destId="{A797CCBB-8E10-4518-A74D-C12C8E6EA605}" srcOrd="1" destOrd="0" parTransId="{472DFEE0-6D32-432D-AB15-5427FE5AEE59}" sibTransId="{350D2FF6-05A8-45BC-B64D-957C8F10E3C8}"/>
    <dgm:cxn modelId="{79D3F870-9826-9D4A-B9D8-BC0A6BCC1E4E}" type="presOf" srcId="{5ACCF4A0-B021-4B4E-9B11-D86E8BE03055}" destId="{2D1E75B3-CE43-4E89-9B59-E724334CAF24}" srcOrd="0" destOrd="0" presId="urn:microsoft.com/office/officeart/2005/8/layout/hList1"/>
    <dgm:cxn modelId="{E779E654-B207-47F4-9CA2-56E1DF13A4B8}" srcId="{EB7B1B18-9AC6-4FC7-B8CF-E0DF8C06DC46}" destId="{F0292C03-CC72-4B5C-8323-AFAB1237A5C8}" srcOrd="0" destOrd="0" parTransId="{1A37879D-3802-44F0-A8BD-64F084A60375}" sibTransId="{2474A74C-20ED-4E03-8B4A-0E44F102F052}"/>
    <dgm:cxn modelId="{93920D59-1290-4395-B224-B3B8262E9F0E}" srcId="{8D00E3A1-B68B-4CA9-8744-1985367BA951}" destId="{4DA45882-1EB4-4689-A663-FFED1ECAC4A1}" srcOrd="2" destOrd="0" parTransId="{05B93946-AA43-4704-8F2E-C40F1D7A8780}" sibTransId="{491484F4-551A-489A-B917-90E1156A5E31}"/>
    <dgm:cxn modelId="{64B37681-DAEC-354C-B5C6-80D404E4A69C}" type="presOf" srcId="{0F6F5267-99B0-40B7-9485-FCF3A0D1EADA}" destId="{2D1E75B3-CE43-4E89-9B59-E724334CAF24}" srcOrd="0" destOrd="1" presId="urn:microsoft.com/office/officeart/2005/8/layout/hList1"/>
    <dgm:cxn modelId="{08C3D198-40CA-634F-B080-5E5422FCA2D4}" type="presOf" srcId="{A797CCBB-8E10-4518-A74D-C12C8E6EA605}" destId="{DC535DA8-F769-4D77-97E3-15E4C48EE324}" srcOrd="0" destOrd="1" presId="urn:microsoft.com/office/officeart/2005/8/layout/hList1"/>
    <dgm:cxn modelId="{2FE7D799-0D57-0E40-BF53-E8DD7366247F}" type="presOf" srcId="{8D00E3A1-B68B-4CA9-8744-1985367BA951}" destId="{F45B69B1-7C0B-41A9-AA05-E82AB8B55AA9}" srcOrd="0" destOrd="0" presId="urn:microsoft.com/office/officeart/2005/8/layout/hList1"/>
    <dgm:cxn modelId="{A486A8A8-F976-4543-A111-F135E697B11B}" type="presOf" srcId="{0447318E-1A30-4071-9ADA-0AAE66FEA516}" destId="{361B49E1-BCAA-48EA-BA31-BA3C13CEA768}" srcOrd="0" destOrd="0" presId="urn:microsoft.com/office/officeart/2005/8/layout/hList1"/>
    <dgm:cxn modelId="{E94005A9-F0C9-44E0-B29F-26B46C29755F}" srcId="{0447318E-1A30-4071-9ADA-0AAE66FEA516}" destId="{0F6F5267-99B0-40B7-9485-FCF3A0D1EADA}" srcOrd="1" destOrd="0" parTransId="{2FFC18D8-7CAA-436F-AA3C-6B893B559899}" sibTransId="{4AD9F125-17AE-4C61-865D-B08C35337DCC}"/>
    <dgm:cxn modelId="{6763BEB5-596F-40F4-954B-48FC0702E6B5}" srcId="{0447318E-1A30-4071-9ADA-0AAE66FEA516}" destId="{5ACCF4A0-B021-4B4E-9B11-D86E8BE03055}" srcOrd="0" destOrd="0" parTransId="{45593BC2-2A9A-409A-8AC8-71A8353C76B9}" sibTransId="{C85C254D-5F5F-462E-B6C0-16FBE01DEEF5}"/>
    <dgm:cxn modelId="{9636D0BD-0C42-4D4C-8457-F8E66B28634B}" type="presOf" srcId="{F0292C03-CC72-4B5C-8323-AFAB1237A5C8}" destId="{B5D40E98-2C8D-45DA-B001-FF8433BA9C91}" srcOrd="0" destOrd="0" presId="urn:microsoft.com/office/officeart/2005/8/layout/hList1"/>
    <dgm:cxn modelId="{86EA81DC-EDBE-A14A-8D1B-5F09029D1C8D}" type="presOf" srcId="{E00C220D-C7CA-4326-875A-C0C0B3083222}" destId="{DC535DA8-F769-4D77-97E3-15E4C48EE324}" srcOrd="0" destOrd="0" presId="urn:microsoft.com/office/officeart/2005/8/layout/hList1"/>
    <dgm:cxn modelId="{46139AE5-620E-9B41-A415-2082A80FF271}" type="presOf" srcId="{EB7B1B18-9AC6-4FC7-B8CF-E0DF8C06DC46}" destId="{6A04CF4F-A132-4F2E-99FC-4B2C5B9DD44D}" srcOrd="0" destOrd="0" presId="urn:microsoft.com/office/officeart/2005/8/layout/hList1"/>
    <dgm:cxn modelId="{00977AEE-E344-4DCB-8CDB-E48318CCA7FE}" srcId="{8D00E3A1-B68B-4CA9-8744-1985367BA951}" destId="{48845044-5331-4FD9-96DD-260AD2A6C1C6}" srcOrd="1" destOrd="0" parTransId="{3087AC56-D2D8-4FC5-8DDF-ACB957DAB7D3}" sibTransId="{7D5AED88-7AB3-4ADE-9FE9-63A30AC8D470}"/>
    <dgm:cxn modelId="{659381F5-0D0D-4558-992D-DB0FDD40DC4A}" srcId="{EB7B1B18-9AC6-4FC7-B8CF-E0DF8C06DC46}" destId="{8B9A749D-CA85-4B73-B730-22B393E15061}" srcOrd="1" destOrd="0" parTransId="{3ACF868B-A7E1-4394-9FF3-BF0831EEABB1}" sibTransId="{D47A51CD-D625-45CF-AC54-9EE6927FCAF8}"/>
    <dgm:cxn modelId="{D54B0CEC-C218-B146-8FF3-933F80A57E69}" type="presParOf" srcId="{F45B69B1-7C0B-41A9-AA05-E82AB8B55AA9}" destId="{2D2B5DD0-E4CF-42E4-8771-33C3F7F44352}" srcOrd="0" destOrd="0" presId="urn:microsoft.com/office/officeart/2005/8/layout/hList1"/>
    <dgm:cxn modelId="{37ED542F-C2E6-4742-8137-ECD2EB043B5C}" type="presParOf" srcId="{2D2B5DD0-E4CF-42E4-8771-33C3F7F44352}" destId="{6A04CF4F-A132-4F2E-99FC-4B2C5B9DD44D}" srcOrd="0" destOrd="0" presId="urn:microsoft.com/office/officeart/2005/8/layout/hList1"/>
    <dgm:cxn modelId="{6F101E76-F9CD-A949-83F2-DE76AFC67520}" type="presParOf" srcId="{2D2B5DD0-E4CF-42E4-8771-33C3F7F44352}" destId="{B5D40E98-2C8D-45DA-B001-FF8433BA9C91}" srcOrd="1" destOrd="0" presId="urn:microsoft.com/office/officeart/2005/8/layout/hList1"/>
    <dgm:cxn modelId="{EBE1E865-EAE9-4C40-A574-0590FAEF0EDB}" type="presParOf" srcId="{F45B69B1-7C0B-41A9-AA05-E82AB8B55AA9}" destId="{AD6B8EC0-3850-4108-A813-7A271F577D05}" srcOrd="1" destOrd="0" presId="urn:microsoft.com/office/officeart/2005/8/layout/hList1"/>
    <dgm:cxn modelId="{8E5EA58F-73A7-1B43-BF66-E8E9BA023BEC}" type="presParOf" srcId="{F45B69B1-7C0B-41A9-AA05-E82AB8B55AA9}" destId="{A4C3FAA5-91A4-430C-8CBC-E3978633F8FB}" srcOrd="2" destOrd="0" presId="urn:microsoft.com/office/officeart/2005/8/layout/hList1"/>
    <dgm:cxn modelId="{B434AF32-B362-CC4B-AD45-CB27AACCCE12}" type="presParOf" srcId="{A4C3FAA5-91A4-430C-8CBC-E3978633F8FB}" destId="{76E0E52C-8585-4F6E-B397-13DCFEBAB1B7}" srcOrd="0" destOrd="0" presId="urn:microsoft.com/office/officeart/2005/8/layout/hList1"/>
    <dgm:cxn modelId="{5D84BF4B-A1AE-0542-93D7-C9269C997150}" type="presParOf" srcId="{A4C3FAA5-91A4-430C-8CBC-E3978633F8FB}" destId="{B80F9714-4755-48F4-839F-187951C1B74C}" srcOrd="1" destOrd="0" presId="urn:microsoft.com/office/officeart/2005/8/layout/hList1"/>
    <dgm:cxn modelId="{761A107D-6913-EC45-8FA7-4FE91DD98C0F}" type="presParOf" srcId="{F45B69B1-7C0B-41A9-AA05-E82AB8B55AA9}" destId="{197EC66C-66E9-4D53-B54C-B201165A92F1}" srcOrd="3" destOrd="0" presId="urn:microsoft.com/office/officeart/2005/8/layout/hList1"/>
    <dgm:cxn modelId="{55A388F1-6687-2F43-875B-8DD55A98674A}" type="presParOf" srcId="{F45B69B1-7C0B-41A9-AA05-E82AB8B55AA9}" destId="{0A0631C0-DEAE-4025-AFC4-7EF512AA65DC}" srcOrd="4" destOrd="0" presId="urn:microsoft.com/office/officeart/2005/8/layout/hList1"/>
    <dgm:cxn modelId="{6D860CFE-36CB-FF4C-82B7-8E9B4A88EA05}" type="presParOf" srcId="{0A0631C0-DEAE-4025-AFC4-7EF512AA65DC}" destId="{651A76C0-177A-4A70-A12E-A882261E3504}" srcOrd="0" destOrd="0" presId="urn:microsoft.com/office/officeart/2005/8/layout/hList1"/>
    <dgm:cxn modelId="{B6A10FB4-48CF-6547-BC7C-16BB3A99C1E1}" type="presParOf" srcId="{0A0631C0-DEAE-4025-AFC4-7EF512AA65DC}" destId="{DC535DA8-F769-4D77-97E3-15E4C48EE324}" srcOrd="1" destOrd="0" presId="urn:microsoft.com/office/officeart/2005/8/layout/hList1"/>
    <dgm:cxn modelId="{968968CE-3E15-AA4A-A34A-B329A2BA071A}" type="presParOf" srcId="{F45B69B1-7C0B-41A9-AA05-E82AB8B55AA9}" destId="{2B0D87D9-D925-4C66-9131-49CEEB657410}" srcOrd="5" destOrd="0" presId="urn:microsoft.com/office/officeart/2005/8/layout/hList1"/>
    <dgm:cxn modelId="{91ABAA04-7B1F-FE43-8655-259285D27F69}" type="presParOf" srcId="{F45B69B1-7C0B-41A9-AA05-E82AB8B55AA9}" destId="{4EEC384D-8038-45BC-8538-73C5D3C3A351}" srcOrd="6" destOrd="0" presId="urn:microsoft.com/office/officeart/2005/8/layout/hList1"/>
    <dgm:cxn modelId="{207EFFEB-C62F-6A43-8929-9A45BB654617}" type="presParOf" srcId="{4EEC384D-8038-45BC-8538-73C5D3C3A351}" destId="{361B49E1-BCAA-48EA-BA31-BA3C13CEA768}" srcOrd="0" destOrd="0" presId="urn:microsoft.com/office/officeart/2005/8/layout/hList1"/>
    <dgm:cxn modelId="{C937B49D-9F21-B249-896B-0516C8FC7092}" type="presParOf" srcId="{4EEC384D-8038-45BC-8538-73C5D3C3A351}" destId="{2D1E75B3-CE43-4E89-9B59-E724334CAF2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5CDD15-619F-4B9D-8C03-8CCF634B6E1B}"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N"/>
        </a:p>
      </dgm:t>
    </dgm:pt>
    <dgm:pt modelId="{CE3F028A-B8DD-42D4-B977-2B64A3F308EF}">
      <dgm:prSet phldrT="[Text]"/>
      <dgm:spPr/>
      <dgm:t>
        <a:bodyPr/>
        <a:lstStyle/>
        <a:p>
          <a:r>
            <a:rPr lang="en-US" dirty="0"/>
            <a:t>AIM</a:t>
          </a:r>
          <a:endParaRPr lang="en-IN" dirty="0"/>
        </a:p>
      </dgm:t>
    </dgm:pt>
    <dgm:pt modelId="{463431F5-4EEE-46A9-88C6-ED4FE10DF4BA}" type="parTrans" cxnId="{A798103E-A49A-43DB-888E-FE1044630A82}">
      <dgm:prSet/>
      <dgm:spPr/>
      <dgm:t>
        <a:bodyPr/>
        <a:lstStyle/>
        <a:p>
          <a:endParaRPr lang="en-IN"/>
        </a:p>
      </dgm:t>
    </dgm:pt>
    <dgm:pt modelId="{4B0A9C3B-A014-4C3A-A3BB-DC16D9D24B63}" type="sibTrans" cxnId="{A798103E-A49A-43DB-888E-FE1044630A82}">
      <dgm:prSet/>
      <dgm:spPr/>
      <dgm:t>
        <a:bodyPr/>
        <a:lstStyle/>
        <a:p>
          <a:endParaRPr lang="en-IN"/>
        </a:p>
      </dgm:t>
    </dgm:pt>
    <dgm:pt modelId="{F017067A-0CE5-47BD-801F-9F18534E07AE}">
      <dgm:prSet phldrT="[Text]" phldr="1"/>
      <dgm:spPr/>
      <dgm:t>
        <a:bodyPr/>
        <a:lstStyle/>
        <a:p>
          <a:endParaRPr lang="en-IN" dirty="0"/>
        </a:p>
      </dgm:t>
    </dgm:pt>
    <dgm:pt modelId="{981CB0C4-1FB0-4EE3-A3BE-9A1337B321BB}" type="parTrans" cxnId="{D0A762F5-1D2F-48DB-ABBB-29332A5C4DA6}">
      <dgm:prSet/>
      <dgm:spPr/>
      <dgm:t>
        <a:bodyPr/>
        <a:lstStyle/>
        <a:p>
          <a:endParaRPr lang="en-IN"/>
        </a:p>
      </dgm:t>
    </dgm:pt>
    <dgm:pt modelId="{F59C31A8-D696-407E-9D9C-008FB91B716C}" type="sibTrans" cxnId="{D0A762F5-1D2F-48DB-ABBB-29332A5C4DA6}">
      <dgm:prSet/>
      <dgm:spPr/>
      <dgm:t>
        <a:bodyPr/>
        <a:lstStyle/>
        <a:p>
          <a:endParaRPr lang="en-IN"/>
        </a:p>
      </dgm:t>
    </dgm:pt>
    <dgm:pt modelId="{7AF82FD2-59A6-4EC9-BBA6-7EFE62CB73AF}">
      <dgm:prSet phldrT="[Text]" custT="1"/>
      <dgm:spPr/>
      <dgm:t>
        <a:bodyPr/>
        <a:lstStyle/>
        <a:p>
          <a:r>
            <a:rPr lang="en-US" sz="2000" b="1" dirty="0"/>
            <a:t>To assess the dietary habits with hypertension in the urban-poor population of the southwest region of Delhi</a:t>
          </a:r>
          <a:r>
            <a:rPr lang="en-US" sz="1200" b="1" dirty="0"/>
            <a:t>.</a:t>
          </a:r>
          <a:endParaRPr lang="en-IN" sz="1200" dirty="0"/>
        </a:p>
      </dgm:t>
    </dgm:pt>
    <dgm:pt modelId="{77FC4095-1E25-481E-BDA8-EEC44AB70BB7}" type="parTrans" cxnId="{899B467D-3A8F-4521-B74C-F59AA338B6C7}">
      <dgm:prSet/>
      <dgm:spPr/>
      <dgm:t>
        <a:bodyPr/>
        <a:lstStyle/>
        <a:p>
          <a:endParaRPr lang="en-IN"/>
        </a:p>
      </dgm:t>
    </dgm:pt>
    <dgm:pt modelId="{742575BB-F86C-4FDB-8954-1FFEE6393ADC}" type="sibTrans" cxnId="{899B467D-3A8F-4521-B74C-F59AA338B6C7}">
      <dgm:prSet/>
      <dgm:spPr/>
      <dgm:t>
        <a:bodyPr/>
        <a:lstStyle/>
        <a:p>
          <a:endParaRPr lang="en-IN"/>
        </a:p>
      </dgm:t>
    </dgm:pt>
    <dgm:pt modelId="{DAC333BE-122C-4F8F-92E7-77D93AACCB9C}">
      <dgm:prSet phldrT="[Text]"/>
      <dgm:spPr/>
      <dgm:t>
        <a:bodyPr/>
        <a:lstStyle/>
        <a:p>
          <a:r>
            <a:rPr lang="en-US" dirty="0"/>
            <a:t>OBJECTIVE</a:t>
          </a:r>
          <a:endParaRPr lang="en-IN" dirty="0"/>
        </a:p>
      </dgm:t>
    </dgm:pt>
    <dgm:pt modelId="{83242CC7-F308-45D2-85CE-70C60307B8E0}" type="parTrans" cxnId="{23D23EB0-557B-4600-ADF7-16C085EBF97B}">
      <dgm:prSet/>
      <dgm:spPr/>
      <dgm:t>
        <a:bodyPr/>
        <a:lstStyle/>
        <a:p>
          <a:endParaRPr lang="en-IN"/>
        </a:p>
      </dgm:t>
    </dgm:pt>
    <dgm:pt modelId="{0E7664E2-34C4-4A6B-87C0-F253B66A83E3}" type="sibTrans" cxnId="{23D23EB0-557B-4600-ADF7-16C085EBF97B}">
      <dgm:prSet/>
      <dgm:spPr/>
      <dgm:t>
        <a:bodyPr/>
        <a:lstStyle/>
        <a:p>
          <a:endParaRPr lang="en-IN"/>
        </a:p>
      </dgm:t>
    </dgm:pt>
    <dgm:pt modelId="{3FC58F67-082B-4895-8A00-A6BEE7C31D80}">
      <dgm:prSet phldrT="[Text]" custT="1"/>
      <dgm:spPr/>
      <dgm:t>
        <a:bodyPr/>
        <a:lstStyle/>
        <a:p>
          <a:r>
            <a:rPr lang="en-US" sz="2000" b="1" dirty="0"/>
            <a:t>To find the association between hypertension and salt intake among the sample collected.</a:t>
          </a:r>
          <a:endParaRPr lang="en-IN" sz="2000" dirty="0"/>
        </a:p>
      </dgm:t>
    </dgm:pt>
    <dgm:pt modelId="{FD38933E-E6B6-4761-9485-DBF0BFB0A088}" type="parTrans" cxnId="{2377E2D8-4A86-464C-8ECA-300A7FE33C87}">
      <dgm:prSet/>
      <dgm:spPr/>
      <dgm:t>
        <a:bodyPr/>
        <a:lstStyle/>
        <a:p>
          <a:endParaRPr lang="en-IN"/>
        </a:p>
      </dgm:t>
    </dgm:pt>
    <dgm:pt modelId="{EBEA13AA-DA5A-46F1-A770-BCF27541FAE3}" type="sibTrans" cxnId="{2377E2D8-4A86-464C-8ECA-300A7FE33C87}">
      <dgm:prSet/>
      <dgm:spPr/>
      <dgm:t>
        <a:bodyPr/>
        <a:lstStyle/>
        <a:p>
          <a:endParaRPr lang="en-IN"/>
        </a:p>
      </dgm:t>
    </dgm:pt>
    <dgm:pt modelId="{875BC239-3B6A-46EC-9ACC-9E2B315B7935}">
      <dgm:prSet phldrT="[Text]"/>
      <dgm:spPr/>
      <dgm:t>
        <a:bodyPr/>
        <a:lstStyle/>
        <a:p>
          <a:r>
            <a:rPr lang="en-US" dirty="0"/>
            <a:t>METHODOLOGY</a:t>
          </a:r>
          <a:endParaRPr lang="en-IN" dirty="0"/>
        </a:p>
      </dgm:t>
    </dgm:pt>
    <dgm:pt modelId="{49C0744E-2697-4DED-8795-2A109CCDA468}" type="parTrans" cxnId="{C8593FBC-5D61-4D42-B091-EE10BD233250}">
      <dgm:prSet/>
      <dgm:spPr/>
      <dgm:t>
        <a:bodyPr/>
        <a:lstStyle/>
        <a:p>
          <a:endParaRPr lang="en-IN"/>
        </a:p>
      </dgm:t>
    </dgm:pt>
    <dgm:pt modelId="{F1026FC5-1C2B-415C-82DE-C43581B2F82A}" type="sibTrans" cxnId="{C8593FBC-5D61-4D42-B091-EE10BD233250}">
      <dgm:prSet/>
      <dgm:spPr/>
      <dgm:t>
        <a:bodyPr/>
        <a:lstStyle/>
        <a:p>
          <a:endParaRPr lang="en-IN"/>
        </a:p>
      </dgm:t>
    </dgm:pt>
    <dgm:pt modelId="{923B587A-4DAF-4F06-9B15-30C525FBEA9F}">
      <dgm:prSet phldrT="[Text]"/>
      <dgm:spPr/>
      <dgm:t>
        <a:bodyPr/>
        <a:lstStyle/>
        <a:p>
          <a:r>
            <a:rPr lang="en-US" b="1" dirty="0">
              <a:latin typeface="Calibri" panose="020F0502020204030204" pitchFamily="34" charset="0"/>
              <a:cs typeface="Calibri" panose="020F0502020204030204" pitchFamily="34" charset="0"/>
            </a:rPr>
            <a:t>STUDY TYPE </a:t>
          </a:r>
          <a:r>
            <a:rPr lang="en-US" b="1" dirty="0">
              <a:latin typeface="Times New Roman" panose="02020603050405020304" pitchFamily="18" charset="0"/>
              <a:cs typeface="Times New Roman" panose="02020603050405020304" pitchFamily="18" charset="0"/>
            </a:rPr>
            <a:t>–</a:t>
          </a:r>
          <a:r>
            <a:rPr lang="en-US" dirty="0">
              <a:latin typeface="Calibri" panose="020F0502020204030204" pitchFamily="34" charset="0"/>
              <a:cs typeface="Calibri" panose="020F0502020204030204" pitchFamily="34" charset="0"/>
            </a:rPr>
            <a:t>Cross-sectional </a:t>
          </a:r>
        </a:p>
        <a:p>
          <a:endParaRPr lang="en-US" b="1" dirty="0">
            <a:latin typeface="Times New Roman" panose="02020603050405020304" pitchFamily="18" charset="0"/>
            <a:cs typeface="Times New Roman" panose="02020603050405020304" pitchFamily="18" charset="0"/>
          </a:endParaRPr>
        </a:p>
        <a:p>
          <a:r>
            <a:rPr lang="en-US" b="1" dirty="0">
              <a:latin typeface="Calibri" panose="020F0502020204030204" pitchFamily="34" charset="0"/>
              <a:cs typeface="Calibri" panose="020F0502020204030204" pitchFamily="34" charset="0"/>
            </a:rPr>
            <a:t>STUDY POPULATION</a:t>
          </a:r>
          <a:r>
            <a:rPr lang="en-US" b="1" dirty="0">
              <a:latin typeface="Times New Roman" panose="02020603050405020304" pitchFamily="18" charset="0"/>
              <a:cs typeface="Times New Roman" panose="02020603050405020304" pitchFamily="18" charset="0"/>
            </a:rPr>
            <a:t> – </a:t>
          </a:r>
          <a:r>
            <a:rPr lang="en-US" dirty="0">
              <a:latin typeface="Calibri" panose="020F0502020204030204" pitchFamily="34" charset="0"/>
              <a:cs typeface="Calibri" panose="020F0502020204030204" pitchFamily="34" charset="0"/>
            </a:rPr>
            <a:t>Males above 15 years of goyla vihar</a:t>
          </a:r>
        </a:p>
        <a:p>
          <a:endParaRPr lang="en-US" dirty="0">
            <a:latin typeface="Times New Roman" panose="02020603050405020304" pitchFamily="18" charset="0"/>
            <a:cs typeface="Times New Roman" panose="02020603050405020304" pitchFamily="18" charset="0"/>
          </a:endParaRPr>
        </a:p>
        <a:p>
          <a:r>
            <a:rPr lang="en-US" b="1" dirty="0">
              <a:latin typeface="Calibri" panose="020F0502020204030204" pitchFamily="34" charset="0"/>
              <a:cs typeface="Calibri" panose="020F0502020204030204" pitchFamily="34" charset="0"/>
            </a:rPr>
            <a:t>SAMPLING METHOD </a:t>
          </a:r>
          <a:r>
            <a:rPr lang="en-US" b="1" dirty="0">
              <a:latin typeface="Times New Roman" panose="02020603050405020304" pitchFamily="18" charset="0"/>
              <a:cs typeface="Times New Roman" panose="02020603050405020304" pitchFamily="18" charset="0"/>
            </a:rPr>
            <a:t>– </a:t>
          </a:r>
          <a:r>
            <a:rPr lang="en-US" dirty="0">
              <a:latin typeface="Calibri" panose="020F0502020204030204" pitchFamily="34" charset="0"/>
              <a:cs typeface="Calibri" panose="020F0502020204030204" pitchFamily="34" charset="0"/>
            </a:rPr>
            <a:t>Convenience sampling </a:t>
          </a:r>
        </a:p>
        <a:p>
          <a:endParaRPr lang="en-US" dirty="0"/>
        </a:p>
        <a:p>
          <a:r>
            <a:rPr lang="en-US" b="1" dirty="0">
              <a:latin typeface="Calibri" panose="020F0502020204030204" pitchFamily="34" charset="0"/>
              <a:cs typeface="Calibri" panose="020F0502020204030204" pitchFamily="34" charset="0"/>
            </a:rPr>
            <a:t>STUDY TOOL </a:t>
          </a:r>
          <a:r>
            <a:rPr lang="en-US" dirty="0"/>
            <a:t>– Questionnaire &amp; anthropometric measurements </a:t>
          </a:r>
          <a:endParaRPr lang="en-IN" dirty="0"/>
        </a:p>
      </dgm:t>
    </dgm:pt>
    <dgm:pt modelId="{EB1D4AD7-AE09-4963-8AA1-ACDA0D36CAF7}" type="parTrans" cxnId="{DFE07133-B2AD-4B91-A125-CF1AC639AFD9}">
      <dgm:prSet/>
      <dgm:spPr/>
      <dgm:t>
        <a:bodyPr/>
        <a:lstStyle/>
        <a:p>
          <a:endParaRPr lang="en-IN"/>
        </a:p>
      </dgm:t>
    </dgm:pt>
    <dgm:pt modelId="{FD1F16DC-1609-4AC2-B38D-409695F69236}" type="sibTrans" cxnId="{DFE07133-B2AD-4B91-A125-CF1AC639AFD9}">
      <dgm:prSet/>
      <dgm:spPr/>
      <dgm:t>
        <a:bodyPr/>
        <a:lstStyle/>
        <a:p>
          <a:endParaRPr lang="en-IN"/>
        </a:p>
      </dgm:t>
    </dgm:pt>
    <dgm:pt modelId="{B6D634B8-C391-4529-A577-F0AC581E0E6F}">
      <dgm:prSet phldrT="[Text]" phldr="1"/>
      <dgm:spPr/>
      <dgm:t>
        <a:bodyPr/>
        <a:lstStyle/>
        <a:p>
          <a:endParaRPr lang="en-IN" dirty="0"/>
        </a:p>
      </dgm:t>
    </dgm:pt>
    <dgm:pt modelId="{D6E14484-2F2F-4B28-89DC-0C6031EBECF6}" type="sibTrans" cxnId="{3782A157-99F9-47FD-A61F-AE107530C0E3}">
      <dgm:prSet/>
      <dgm:spPr/>
      <dgm:t>
        <a:bodyPr/>
        <a:lstStyle/>
        <a:p>
          <a:endParaRPr lang="en-IN"/>
        </a:p>
      </dgm:t>
    </dgm:pt>
    <dgm:pt modelId="{C68DE71B-F9F5-482A-8491-7C759BC6DFD2}" type="parTrans" cxnId="{3782A157-99F9-47FD-A61F-AE107530C0E3}">
      <dgm:prSet/>
      <dgm:spPr/>
      <dgm:t>
        <a:bodyPr/>
        <a:lstStyle/>
        <a:p>
          <a:endParaRPr lang="en-IN"/>
        </a:p>
      </dgm:t>
    </dgm:pt>
    <dgm:pt modelId="{08795C61-30C2-4D53-92EE-C215029D7D1B}">
      <dgm:prSet phldrT="[Text]" phldr="1"/>
      <dgm:spPr/>
      <dgm:t>
        <a:bodyPr/>
        <a:lstStyle/>
        <a:p>
          <a:endParaRPr lang="en-IN" dirty="0"/>
        </a:p>
      </dgm:t>
    </dgm:pt>
    <dgm:pt modelId="{E0B4DFEC-E428-485B-A57D-E1C4C1EA08A2}" type="sibTrans" cxnId="{0FB07125-A4E5-42FF-85F2-D0CBE349157D}">
      <dgm:prSet/>
      <dgm:spPr/>
      <dgm:t>
        <a:bodyPr/>
        <a:lstStyle/>
        <a:p>
          <a:endParaRPr lang="en-IN"/>
        </a:p>
      </dgm:t>
    </dgm:pt>
    <dgm:pt modelId="{53431D76-9353-463F-BFA7-1AE7380F79B4}" type="parTrans" cxnId="{0FB07125-A4E5-42FF-85F2-D0CBE349157D}">
      <dgm:prSet/>
      <dgm:spPr/>
      <dgm:t>
        <a:bodyPr/>
        <a:lstStyle/>
        <a:p>
          <a:endParaRPr lang="en-IN"/>
        </a:p>
      </dgm:t>
    </dgm:pt>
    <dgm:pt modelId="{9218482F-8B56-400E-BBCF-F2DDE703B237}" type="pres">
      <dgm:prSet presAssocID="{AD5CDD15-619F-4B9D-8C03-8CCF634B6E1B}" presName="Name0" presStyleCnt="0">
        <dgm:presLayoutVars>
          <dgm:chMax/>
          <dgm:chPref val="3"/>
          <dgm:dir/>
          <dgm:animOne val="branch"/>
          <dgm:animLvl val="lvl"/>
        </dgm:presLayoutVars>
      </dgm:prSet>
      <dgm:spPr/>
    </dgm:pt>
    <dgm:pt modelId="{1C76D17E-E368-4155-ADFC-B2909A8B48C6}" type="pres">
      <dgm:prSet presAssocID="{CE3F028A-B8DD-42D4-B977-2B64A3F308EF}" presName="composite" presStyleCnt="0"/>
      <dgm:spPr/>
    </dgm:pt>
    <dgm:pt modelId="{94D9A52A-FBC3-4FF3-B6DA-85E2ED72F0F0}" type="pres">
      <dgm:prSet presAssocID="{CE3F028A-B8DD-42D4-B977-2B64A3F308EF}" presName="FirstChild" presStyleLbl="revTx" presStyleIdx="0" presStyleCnt="6" custScaleX="67200" custScaleY="82814" custLinFactNeighborX="-423">
        <dgm:presLayoutVars>
          <dgm:chMax val="0"/>
          <dgm:chPref val="0"/>
          <dgm:bulletEnabled val="1"/>
        </dgm:presLayoutVars>
      </dgm:prSet>
      <dgm:spPr/>
    </dgm:pt>
    <dgm:pt modelId="{A06680A7-899F-43F8-9B0D-64BFB70B97E7}" type="pres">
      <dgm:prSet presAssocID="{CE3F028A-B8DD-42D4-B977-2B64A3F308EF}" presName="Parent" presStyleLbl="alignNode1" presStyleIdx="0" presStyleCnt="3" custScaleY="92724" custLinFactNeighborX="-507" custLinFactNeighborY="-19733">
        <dgm:presLayoutVars>
          <dgm:chMax val="3"/>
          <dgm:chPref val="3"/>
          <dgm:bulletEnabled val="1"/>
        </dgm:presLayoutVars>
      </dgm:prSet>
      <dgm:spPr/>
    </dgm:pt>
    <dgm:pt modelId="{E7B439AA-A8B7-4972-947A-C850E791F4FF}" type="pres">
      <dgm:prSet presAssocID="{CE3F028A-B8DD-42D4-B977-2B64A3F308EF}" presName="Accent" presStyleLbl="parChTrans1D1" presStyleIdx="0" presStyleCnt="3"/>
      <dgm:spPr/>
    </dgm:pt>
    <dgm:pt modelId="{68C27BBF-EF2A-447D-A532-18A7DF8348A6}" type="pres">
      <dgm:prSet presAssocID="{CE3F028A-B8DD-42D4-B977-2B64A3F308EF}" presName="Child" presStyleLbl="revTx" presStyleIdx="1" presStyleCnt="6" custScaleY="44794" custLinFactNeighborY="-51102">
        <dgm:presLayoutVars>
          <dgm:chMax val="0"/>
          <dgm:chPref val="0"/>
          <dgm:bulletEnabled val="1"/>
        </dgm:presLayoutVars>
      </dgm:prSet>
      <dgm:spPr/>
    </dgm:pt>
    <dgm:pt modelId="{3C7A1896-D5FA-45DF-AF5F-62FA6BEA57BD}" type="pres">
      <dgm:prSet presAssocID="{4B0A9C3B-A014-4C3A-A3BB-DC16D9D24B63}" presName="sibTrans" presStyleCnt="0"/>
      <dgm:spPr/>
    </dgm:pt>
    <dgm:pt modelId="{CC1A60CA-AD4A-4E63-BFE4-7058F5ED7C07}" type="pres">
      <dgm:prSet presAssocID="{DAC333BE-122C-4F8F-92E7-77D93AACCB9C}" presName="composite" presStyleCnt="0"/>
      <dgm:spPr/>
    </dgm:pt>
    <dgm:pt modelId="{81BED83B-5948-4E12-B2B6-49FAF59510BA}" type="pres">
      <dgm:prSet presAssocID="{DAC333BE-122C-4F8F-92E7-77D93AACCB9C}" presName="FirstChild" presStyleLbl="revTx" presStyleIdx="2" presStyleCnt="6" custScaleX="54160" custScaleY="66061">
        <dgm:presLayoutVars>
          <dgm:chMax val="0"/>
          <dgm:chPref val="0"/>
          <dgm:bulletEnabled val="1"/>
        </dgm:presLayoutVars>
      </dgm:prSet>
      <dgm:spPr/>
    </dgm:pt>
    <dgm:pt modelId="{C8EF1AE4-D46C-4049-9AFD-86185970A5DE}" type="pres">
      <dgm:prSet presAssocID="{DAC333BE-122C-4F8F-92E7-77D93AACCB9C}" presName="Parent" presStyleLbl="alignNode1" presStyleIdx="1" presStyleCnt="3" custScaleY="85371" custLinFactNeighborY="8934">
        <dgm:presLayoutVars>
          <dgm:chMax val="3"/>
          <dgm:chPref val="3"/>
          <dgm:bulletEnabled val="1"/>
        </dgm:presLayoutVars>
      </dgm:prSet>
      <dgm:spPr/>
    </dgm:pt>
    <dgm:pt modelId="{869F2B72-0735-4296-A0BE-B6A02F7C2393}" type="pres">
      <dgm:prSet presAssocID="{DAC333BE-122C-4F8F-92E7-77D93AACCB9C}" presName="Accent" presStyleLbl="parChTrans1D1" presStyleIdx="1" presStyleCnt="3"/>
      <dgm:spPr/>
    </dgm:pt>
    <dgm:pt modelId="{AFA4385A-F929-45D3-9095-EB949384B667}" type="pres">
      <dgm:prSet presAssocID="{DAC333BE-122C-4F8F-92E7-77D93AACCB9C}" presName="Child" presStyleLbl="revTx" presStyleIdx="3" presStyleCnt="6" custScaleY="41826">
        <dgm:presLayoutVars>
          <dgm:chMax val="0"/>
          <dgm:chPref val="0"/>
          <dgm:bulletEnabled val="1"/>
        </dgm:presLayoutVars>
      </dgm:prSet>
      <dgm:spPr/>
    </dgm:pt>
    <dgm:pt modelId="{85FBB952-4F63-4E60-9B45-0EF7E61C4157}" type="pres">
      <dgm:prSet presAssocID="{0E7664E2-34C4-4A6B-87C0-F253B66A83E3}" presName="sibTrans" presStyleCnt="0"/>
      <dgm:spPr/>
    </dgm:pt>
    <dgm:pt modelId="{7F57B5AE-6724-4A25-959A-71325760592C}" type="pres">
      <dgm:prSet presAssocID="{875BC239-3B6A-46EC-9ACC-9E2B315B7935}" presName="composite" presStyleCnt="0"/>
      <dgm:spPr/>
    </dgm:pt>
    <dgm:pt modelId="{A6890220-1440-4D98-BE4B-852F0461BA8D}" type="pres">
      <dgm:prSet presAssocID="{875BC239-3B6A-46EC-9ACC-9E2B315B7935}" presName="FirstChild" presStyleLbl="revTx" presStyleIdx="4" presStyleCnt="6" custScaleX="17805" custScaleY="49884">
        <dgm:presLayoutVars>
          <dgm:chMax val="0"/>
          <dgm:chPref val="0"/>
          <dgm:bulletEnabled val="1"/>
        </dgm:presLayoutVars>
      </dgm:prSet>
      <dgm:spPr/>
    </dgm:pt>
    <dgm:pt modelId="{107E8187-A6CC-469C-BB37-A64EB44ED32C}" type="pres">
      <dgm:prSet presAssocID="{875BC239-3B6A-46EC-9ACC-9E2B315B7935}" presName="Parent" presStyleLbl="alignNode1" presStyleIdx="2" presStyleCnt="3" custScaleX="109879" custScaleY="76438">
        <dgm:presLayoutVars>
          <dgm:chMax val="3"/>
          <dgm:chPref val="3"/>
          <dgm:bulletEnabled val="1"/>
        </dgm:presLayoutVars>
      </dgm:prSet>
      <dgm:spPr/>
    </dgm:pt>
    <dgm:pt modelId="{07A0C2C8-3EB3-4DCA-AD21-D852C01F3DD0}" type="pres">
      <dgm:prSet presAssocID="{875BC239-3B6A-46EC-9ACC-9E2B315B7935}" presName="Accent" presStyleLbl="parChTrans1D1" presStyleIdx="2" presStyleCnt="3"/>
      <dgm:spPr/>
    </dgm:pt>
    <dgm:pt modelId="{357E44F0-8191-406B-952A-ECBB5FA6D472}" type="pres">
      <dgm:prSet presAssocID="{875BC239-3B6A-46EC-9ACC-9E2B315B7935}" presName="Child" presStyleLbl="revTx" presStyleIdx="5" presStyleCnt="6" custScaleY="113303">
        <dgm:presLayoutVars>
          <dgm:chMax val="0"/>
          <dgm:chPref val="0"/>
          <dgm:bulletEnabled val="1"/>
        </dgm:presLayoutVars>
      </dgm:prSet>
      <dgm:spPr/>
    </dgm:pt>
  </dgm:ptLst>
  <dgm:cxnLst>
    <dgm:cxn modelId="{11C71E03-CB8D-4DE5-863A-DE45D2C89084}" type="presOf" srcId="{AD5CDD15-619F-4B9D-8C03-8CCF634B6E1B}" destId="{9218482F-8B56-400E-BBCF-F2DDE703B237}" srcOrd="0" destOrd="0" presId="urn:microsoft.com/office/officeart/2011/layout/TabList"/>
    <dgm:cxn modelId="{FB19300B-3736-4A16-ABC4-90800CE8B280}" type="presOf" srcId="{7AF82FD2-59A6-4EC9-BBA6-7EFE62CB73AF}" destId="{68C27BBF-EF2A-447D-A532-18A7DF8348A6}" srcOrd="0" destOrd="0" presId="urn:microsoft.com/office/officeart/2011/layout/TabList"/>
    <dgm:cxn modelId="{0FB07125-A4E5-42FF-85F2-D0CBE349157D}" srcId="{875BC239-3B6A-46EC-9ACC-9E2B315B7935}" destId="{08795C61-30C2-4D53-92EE-C215029D7D1B}" srcOrd="0" destOrd="0" parTransId="{53431D76-9353-463F-BFA7-1AE7380F79B4}" sibTransId="{E0B4DFEC-E428-485B-A57D-E1C4C1EA08A2}"/>
    <dgm:cxn modelId="{DFE07133-B2AD-4B91-A125-CF1AC639AFD9}" srcId="{875BC239-3B6A-46EC-9ACC-9E2B315B7935}" destId="{923B587A-4DAF-4F06-9B15-30C525FBEA9F}" srcOrd="1" destOrd="0" parTransId="{EB1D4AD7-AE09-4963-8AA1-ACDA0D36CAF7}" sibTransId="{FD1F16DC-1609-4AC2-B38D-409695F69236}"/>
    <dgm:cxn modelId="{90B88D33-B6A3-4882-AFE4-7319FB230C51}" type="presOf" srcId="{CE3F028A-B8DD-42D4-B977-2B64A3F308EF}" destId="{A06680A7-899F-43F8-9B0D-64BFB70B97E7}" srcOrd="0" destOrd="0" presId="urn:microsoft.com/office/officeart/2011/layout/TabList"/>
    <dgm:cxn modelId="{9C28393C-4BFB-4F31-86ED-001249A8F6EE}" type="presOf" srcId="{08795C61-30C2-4D53-92EE-C215029D7D1B}" destId="{A6890220-1440-4D98-BE4B-852F0461BA8D}" srcOrd="0" destOrd="0" presId="urn:microsoft.com/office/officeart/2011/layout/TabList"/>
    <dgm:cxn modelId="{A798103E-A49A-43DB-888E-FE1044630A82}" srcId="{AD5CDD15-619F-4B9D-8C03-8CCF634B6E1B}" destId="{CE3F028A-B8DD-42D4-B977-2B64A3F308EF}" srcOrd="0" destOrd="0" parTransId="{463431F5-4EEE-46A9-88C6-ED4FE10DF4BA}" sibTransId="{4B0A9C3B-A014-4C3A-A3BB-DC16D9D24B63}"/>
    <dgm:cxn modelId="{5CC9FB48-BD3B-48FB-AAD4-3F41BFB05A7C}" type="presOf" srcId="{875BC239-3B6A-46EC-9ACC-9E2B315B7935}" destId="{107E8187-A6CC-469C-BB37-A64EB44ED32C}" srcOrd="0" destOrd="0" presId="urn:microsoft.com/office/officeart/2011/layout/TabList"/>
    <dgm:cxn modelId="{3782A157-99F9-47FD-A61F-AE107530C0E3}" srcId="{DAC333BE-122C-4F8F-92E7-77D93AACCB9C}" destId="{B6D634B8-C391-4529-A577-F0AC581E0E6F}" srcOrd="0" destOrd="0" parTransId="{C68DE71B-F9F5-482A-8491-7C759BC6DFD2}" sibTransId="{D6E14484-2F2F-4B28-89DC-0C6031EBECF6}"/>
    <dgm:cxn modelId="{264F207A-036B-4ED5-A57A-4F4D8E284E34}" type="presOf" srcId="{DAC333BE-122C-4F8F-92E7-77D93AACCB9C}" destId="{C8EF1AE4-D46C-4049-9AFD-86185970A5DE}" srcOrd="0" destOrd="0" presId="urn:microsoft.com/office/officeart/2011/layout/TabList"/>
    <dgm:cxn modelId="{899B467D-3A8F-4521-B74C-F59AA338B6C7}" srcId="{CE3F028A-B8DD-42D4-B977-2B64A3F308EF}" destId="{7AF82FD2-59A6-4EC9-BBA6-7EFE62CB73AF}" srcOrd="1" destOrd="0" parTransId="{77FC4095-1E25-481E-BDA8-EEC44AB70BB7}" sibTransId="{742575BB-F86C-4FDB-8954-1FFEE6393ADC}"/>
    <dgm:cxn modelId="{4CCF7D80-48C1-4B05-85CF-EA11609DD1D4}" type="presOf" srcId="{923B587A-4DAF-4F06-9B15-30C525FBEA9F}" destId="{357E44F0-8191-406B-952A-ECBB5FA6D472}" srcOrd="0" destOrd="0" presId="urn:microsoft.com/office/officeart/2011/layout/TabList"/>
    <dgm:cxn modelId="{27B64E87-7D78-4C01-A372-8A6FFCC835F4}" type="presOf" srcId="{B6D634B8-C391-4529-A577-F0AC581E0E6F}" destId="{81BED83B-5948-4E12-B2B6-49FAF59510BA}" srcOrd="0" destOrd="0" presId="urn:microsoft.com/office/officeart/2011/layout/TabList"/>
    <dgm:cxn modelId="{23D23EB0-557B-4600-ADF7-16C085EBF97B}" srcId="{AD5CDD15-619F-4B9D-8C03-8CCF634B6E1B}" destId="{DAC333BE-122C-4F8F-92E7-77D93AACCB9C}" srcOrd="1" destOrd="0" parTransId="{83242CC7-F308-45D2-85CE-70C60307B8E0}" sibTransId="{0E7664E2-34C4-4A6B-87C0-F253B66A83E3}"/>
    <dgm:cxn modelId="{16CDCAB1-CB73-4057-9134-02C512EC51EA}" type="presOf" srcId="{F017067A-0CE5-47BD-801F-9F18534E07AE}" destId="{94D9A52A-FBC3-4FF3-B6DA-85E2ED72F0F0}" srcOrd="0" destOrd="0" presId="urn:microsoft.com/office/officeart/2011/layout/TabList"/>
    <dgm:cxn modelId="{C8593FBC-5D61-4D42-B091-EE10BD233250}" srcId="{AD5CDD15-619F-4B9D-8C03-8CCF634B6E1B}" destId="{875BC239-3B6A-46EC-9ACC-9E2B315B7935}" srcOrd="2" destOrd="0" parTransId="{49C0744E-2697-4DED-8795-2A109CCDA468}" sibTransId="{F1026FC5-1C2B-415C-82DE-C43581B2F82A}"/>
    <dgm:cxn modelId="{2377E2D8-4A86-464C-8ECA-300A7FE33C87}" srcId="{DAC333BE-122C-4F8F-92E7-77D93AACCB9C}" destId="{3FC58F67-082B-4895-8A00-A6BEE7C31D80}" srcOrd="1" destOrd="0" parTransId="{FD38933E-E6B6-4761-9485-DBF0BFB0A088}" sibTransId="{EBEA13AA-DA5A-46F1-A770-BCF27541FAE3}"/>
    <dgm:cxn modelId="{750B0DDB-A046-4DA0-B778-F8ACAB0DA61D}" type="presOf" srcId="{3FC58F67-082B-4895-8A00-A6BEE7C31D80}" destId="{AFA4385A-F929-45D3-9095-EB949384B667}" srcOrd="0" destOrd="0" presId="urn:microsoft.com/office/officeart/2011/layout/TabList"/>
    <dgm:cxn modelId="{D0A762F5-1D2F-48DB-ABBB-29332A5C4DA6}" srcId="{CE3F028A-B8DD-42D4-B977-2B64A3F308EF}" destId="{F017067A-0CE5-47BD-801F-9F18534E07AE}" srcOrd="0" destOrd="0" parTransId="{981CB0C4-1FB0-4EE3-A3BE-9A1337B321BB}" sibTransId="{F59C31A8-D696-407E-9D9C-008FB91B716C}"/>
    <dgm:cxn modelId="{2E096F7E-F3DC-41A8-B46D-22D137AAE033}" type="presParOf" srcId="{9218482F-8B56-400E-BBCF-F2DDE703B237}" destId="{1C76D17E-E368-4155-ADFC-B2909A8B48C6}" srcOrd="0" destOrd="0" presId="urn:microsoft.com/office/officeart/2011/layout/TabList"/>
    <dgm:cxn modelId="{0CFFC46E-FF72-4A1E-87AE-EF490C4410C4}" type="presParOf" srcId="{1C76D17E-E368-4155-ADFC-B2909A8B48C6}" destId="{94D9A52A-FBC3-4FF3-B6DA-85E2ED72F0F0}" srcOrd="0" destOrd="0" presId="urn:microsoft.com/office/officeart/2011/layout/TabList"/>
    <dgm:cxn modelId="{F7CFB31D-BBC6-4482-A618-7D88EBEC53AB}" type="presParOf" srcId="{1C76D17E-E368-4155-ADFC-B2909A8B48C6}" destId="{A06680A7-899F-43F8-9B0D-64BFB70B97E7}" srcOrd="1" destOrd="0" presId="urn:microsoft.com/office/officeart/2011/layout/TabList"/>
    <dgm:cxn modelId="{3FBC7F70-287B-48F0-951C-D3BBA35DE4B6}" type="presParOf" srcId="{1C76D17E-E368-4155-ADFC-B2909A8B48C6}" destId="{E7B439AA-A8B7-4972-947A-C850E791F4FF}" srcOrd="2" destOrd="0" presId="urn:microsoft.com/office/officeart/2011/layout/TabList"/>
    <dgm:cxn modelId="{43430C8B-2E5A-4B53-A8D4-B93FF19717C9}" type="presParOf" srcId="{9218482F-8B56-400E-BBCF-F2DDE703B237}" destId="{68C27BBF-EF2A-447D-A532-18A7DF8348A6}" srcOrd="1" destOrd="0" presId="urn:microsoft.com/office/officeart/2011/layout/TabList"/>
    <dgm:cxn modelId="{8536AC1C-3C3F-436F-A2D1-8EA763B996C3}" type="presParOf" srcId="{9218482F-8B56-400E-BBCF-F2DDE703B237}" destId="{3C7A1896-D5FA-45DF-AF5F-62FA6BEA57BD}" srcOrd="2" destOrd="0" presId="urn:microsoft.com/office/officeart/2011/layout/TabList"/>
    <dgm:cxn modelId="{533213E1-66D7-4233-AAF4-879FCAACC24B}" type="presParOf" srcId="{9218482F-8B56-400E-BBCF-F2DDE703B237}" destId="{CC1A60CA-AD4A-4E63-BFE4-7058F5ED7C07}" srcOrd="3" destOrd="0" presId="urn:microsoft.com/office/officeart/2011/layout/TabList"/>
    <dgm:cxn modelId="{96B4B2F7-6A5B-4FD9-BAEB-B465966A2441}" type="presParOf" srcId="{CC1A60CA-AD4A-4E63-BFE4-7058F5ED7C07}" destId="{81BED83B-5948-4E12-B2B6-49FAF59510BA}" srcOrd="0" destOrd="0" presId="urn:microsoft.com/office/officeart/2011/layout/TabList"/>
    <dgm:cxn modelId="{7B4F2C49-F954-4E26-9B4D-348D05AE35A9}" type="presParOf" srcId="{CC1A60CA-AD4A-4E63-BFE4-7058F5ED7C07}" destId="{C8EF1AE4-D46C-4049-9AFD-86185970A5DE}" srcOrd="1" destOrd="0" presId="urn:microsoft.com/office/officeart/2011/layout/TabList"/>
    <dgm:cxn modelId="{0C8EBDAA-6E22-47FE-ADAD-7DB366BEEA68}" type="presParOf" srcId="{CC1A60CA-AD4A-4E63-BFE4-7058F5ED7C07}" destId="{869F2B72-0735-4296-A0BE-B6A02F7C2393}" srcOrd="2" destOrd="0" presId="urn:microsoft.com/office/officeart/2011/layout/TabList"/>
    <dgm:cxn modelId="{CA6126FE-BE62-4F72-B217-AA2DA4C79130}" type="presParOf" srcId="{9218482F-8B56-400E-BBCF-F2DDE703B237}" destId="{AFA4385A-F929-45D3-9095-EB949384B667}" srcOrd="4" destOrd="0" presId="urn:microsoft.com/office/officeart/2011/layout/TabList"/>
    <dgm:cxn modelId="{49536638-03D6-4393-8514-C68A05973124}" type="presParOf" srcId="{9218482F-8B56-400E-BBCF-F2DDE703B237}" destId="{85FBB952-4F63-4E60-9B45-0EF7E61C4157}" srcOrd="5" destOrd="0" presId="urn:microsoft.com/office/officeart/2011/layout/TabList"/>
    <dgm:cxn modelId="{98FC074C-692D-4DA1-865F-26EA4092CAB6}" type="presParOf" srcId="{9218482F-8B56-400E-BBCF-F2DDE703B237}" destId="{7F57B5AE-6724-4A25-959A-71325760592C}" srcOrd="6" destOrd="0" presId="urn:microsoft.com/office/officeart/2011/layout/TabList"/>
    <dgm:cxn modelId="{C7CB2838-A60E-44D3-B6E7-50D34434F5FC}" type="presParOf" srcId="{7F57B5AE-6724-4A25-959A-71325760592C}" destId="{A6890220-1440-4D98-BE4B-852F0461BA8D}" srcOrd="0" destOrd="0" presId="urn:microsoft.com/office/officeart/2011/layout/TabList"/>
    <dgm:cxn modelId="{E24744BE-51F4-4E66-8209-49E4811E206B}" type="presParOf" srcId="{7F57B5AE-6724-4A25-959A-71325760592C}" destId="{107E8187-A6CC-469C-BB37-A64EB44ED32C}" srcOrd="1" destOrd="0" presId="urn:microsoft.com/office/officeart/2011/layout/TabList"/>
    <dgm:cxn modelId="{AE8BE04E-19C4-43FF-B4C4-352F04020DE3}" type="presParOf" srcId="{7F57B5AE-6724-4A25-959A-71325760592C}" destId="{07A0C2C8-3EB3-4DCA-AD21-D852C01F3DD0}" srcOrd="2" destOrd="0" presId="urn:microsoft.com/office/officeart/2011/layout/TabList"/>
    <dgm:cxn modelId="{998C6802-27F3-428A-A8C2-CF5AE1148D6E}" type="presParOf" srcId="{9218482F-8B56-400E-BBCF-F2DDE703B237}" destId="{357E44F0-8191-406B-952A-ECBB5FA6D472}"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00E3A1-B68B-4CA9-8744-1985367BA951}" type="doc">
      <dgm:prSet loTypeId="urn:microsoft.com/office/officeart/2005/8/layout/hList1" loCatId="list" qsTypeId="urn:microsoft.com/office/officeart/2005/8/quickstyle/3d2" qsCatId="3D" csTypeId="urn:microsoft.com/office/officeart/2005/8/colors/accent0_3" csCatId="mainScheme" phldr="1"/>
      <dgm:spPr/>
      <dgm:t>
        <a:bodyPr/>
        <a:lstStyle/>
        <a:p>
          <a:endParaRPr lang="en-US"/>
        </a:p>
      </dgm:t>
    </dgm:pt>
    <dgm:pt modelId="{EB7B1B18-9AC6-4FC7-B8CF-E0DF8C06DC46}">
      <dgm:prSet phldrT="[Text]" phldr="0"/>
      <dgm:spPr/>
      <dgm:t>
        <a:bodyPr/>
        <a:lstStyle/>
        <a:p>
          <a:pPr rtl="0"/>
          <a:r>
            <a:rPr lang="en-US">
              <a:latin typeface="Calibri Light" panose="020F0302020204030204"/>
            </a:rPr>
            <a:t>Study Design</a:t>
          </a:r>
          <a:endParaRPr lang="en-US"/>
        </a:p>
      </dgm:t>
    </dgm:pt>
    <dgm:pt modelId="{3E387C80-8DD5-424B-B3BB-D3BF823BE527}" type="parTrans" cxnId="{B3F8AB1B-91B4-4036-A658-91BC5BCA0F0B}">
      <dgm:prSet/>
      <dgm:spPr/>
      <dgm:t>
        <a:bodyPr/>
        <a:lstStyle/>
        <a:p>
          <a:endParaRPr lang="en-US"/>
        </a:p>
      </dgm:t>
    </dgm:pt>
    <dgm:pt modelId="{4804F514-668B-459A-A8B1-F1E96A89558C}" type="sibTrans" cxnId="{B3F8AB1B-91B4-4036-A658-91BC5BCA0F0B}">
      <dgm:prSet/>
      <dgm:spPr/>
      <dgm:t>
        <a:bodyPr/>
        <a:lstStyle/>
        <a:p>
          <a:endParaRPr lang="en-US"/>
        </a:p>
      </dgm:t>
    </dgm:pt>
    <dgm:pt modelId="{F0292C03-CC72-4B5C-8323-AFAB1237A5C8}">
      <dgm:prSet phldrT="[Text]" phldr="0"/>
      <dgm:spPr/>
      <dgm:t>
        <a:bodyPr/>
        <a:lstStyle/>
        <a:p>
          <a:pPr rtl="0"/>
          <a:r>
            <a:rPr lang="en-US">
              <a:latin typeface="Calibri Light" panose="020F0302020204030204"/>
            </a:rPr>
            <a:t>Cross-sectional study</a:t>
          </a:r>
          <a:endParaRPr lang="en-US"/>
        </a:p>
      </dgm:t>
    </dgm:pt>
    <dgm:pt modelId="{1A37879D-3802-44F0-A8BD-64F084A60375}" type="parTrans" cxnId="{E779E654-B207-47F4-9CA2-56E1DF13A4B8}">
      <dgm:prSet/>
      <dgm:spPr/>
      <dgm:t>
        <a:bodyPr/>
        <a:lstStyle/>
        <a:p>
          <a:endParaRPr lang="en-US"/>
        </a:p>
      </dgm:t>
    </dgm:pt>
    <dgm:pt modelId="{2474A74C-20ED-4E03-8B4A-0E44F102F052}" type="sibTrans" cxnId="{E779E654-B207-47F4-9CA2-56E1DF13A4B8}">
      <dgm:prSet/>
      <dgm:spPr/>
      <dgm:t>
        <a:bodyPr/>
        <a:lstStyle/>
        <a:p>
          <a:endParaRPr lang="en-US"/>
        </a:p>
      </dgm:t>
    </dgm:pt>
    <dgm:pt modelId="{8B9A749D-CA85-4B73-B730-22B393E15061}">
      <dgm:prSet phldrT="[Text]" phldr="0"/>
      <dgm:spPr/>
      <dgm:t>
        <a:bodyPr/>
        <a:lstStyle/>
        <a:p>
          <a:pPr rtl="0"/>
          <a:r>
            <a:rPr lang="en-US">
              <a:latin typeface="Calibri Light" panose="020F0302020204030204"/>
            </a:rPr>
            <a:t>Convenient Sampling</a:t>
          </a:r>
          <a:endParaRPr lang="en-US"/>
        </a:p>
      </dgm:t>
    </dgm:pt>
    <dgm:pt modelId="{3ACF868B-A7E1-4394-9FF3-BF0831EEABB1}" type="parTrans" cxnId="{659381F5-0D0D-4558-992D-DB0FDD40DC4A}">
      <dgm:prSet/>
      <dgm:spPr/>
      <dgm:t>
        <a:bodyPr/>
        <a:lstStyle/>
        <a:p>
          <a:endParaRPr lang="en-US"/>
        </a:p>
      </dgm:t>
    </dgm:pt>
    <dgm:pt modelId="{D47A51CD-D625-45CF-AC54-9EE6927FCAF8}" type="sibTrans" cxnId="{659381F5-0D0D-4558-992D-DB0FDD40DC4A}">
      <dgm:prSet/>
      <dgm:spPr/>
      <dgm:t>
        <a:bodyPr/>
        <a:lstStyle/>
        <a:p>
          <a:endParaRPr lang="en-US"/>
        </a:p>
      </dgm:t>
    </dgm:pt>
    <dgm:pt modelId="{48845044-5331-4FD9-96DD-260AD2A6C1C6}">
      <dgm:prSet phldrT="[Text]" phldr="0"/>
      <dgm:spPr/>
      <dgm:t>
        <a:bodyPr/>
        <a:lstStyle/>
        <a:p>
          <a:pPr rtl="0"/>
          <a:r>
            <a:rPr lang="en-US">
              <a:latin typeface="Calibri Light" panose="020F0302020204030204"/>
            </a:rPr>
            <a:t>Eligibility Criteria</a:t>
          </a:r>
          <a:endParaRPr lang="en-IN">
            <a:latin typeface="Calibri Light" panose="020F0302020204030204"/>
          </a:endParaRPr>
        </a:p>
      </dgm:t>
    </dgm:pt>
    <dgm:pt modelId="{3087AC56-D2D8-4FC5-8DDF-ACB957DAB7D3}" type="parTrans" cxnId="{00977AEE-E344-4DCB-8CDB-E48318CCA7FE}">
      <dgm:prSet/>
      <dgm:spPr/>
      <dgm:t>
        <a:bodyPr/>
        <a:lstStyle/>
        <a:p>
          <a:endParaRPr lang="en-US"/>
        </a:p>
      </dgm:t>
    </dgm:pt>
    <dgm:pt modelId="{7D5AED88-7AB3-4ADE-9FE9-63A30AC8D470}" type="sibTrans" cxnId="{00977AEE-E344-4DCB-8CDB-E48318CCA7FE}">
      <dgm:prSet/>
      <dgm:spPr/>
      <dgm:t>
        <a:bodyPr/>
        <a:lstStyle/>
        <a:p>
          <a:endParaRPr lang="en-US"/>
        </a:p>
      </dgm:t>
    </dgm:pt>
    <dgm:pt modelId="{A0B93F2C-8719-495E-8F61-1015CBDD5D8B}">
      <dgm:prSet phldrT="[Text]" phldr="0"/>
      <dgm:spPr/>
      <dgm:t>
        <a:bodyPr/>
        <a:lstStyle/>
        <a:p>
          <a:pPr algn="l" rtl="0"/>
          <a:r>
            <a:rPr lang="en-US">
              <a:latin typeface="Calibri Light" panose="020F0302020204030204"/>
            </a:rPr>
            <a:t>Inclusion criteria: Men, women above 15 years of age</a:t>
          </a:r>
          <a:endParaRPr lang="en-US"/>
        </a:p>
      </dgm:t>
    </dgm:pt>
    <dgm:pt modelId="{D0B68F4C-17FC-414F-A561-4C630E6843ED}" type="parTrans" cxnId="{97393F0D-71C3-42D7-A7AB-EBC1B4454AF3}">
      <dgm:prSet/>
      <dgm:spPr/>
      <dgm:t>
        <a:bodyPr/>
        <a:lstStyle/>
        <a:p>
          <a:endParaRPr lang="en-US"/>
        </a:p>
      </dgm:t>
    </dgm:pt>
    <dgm:pt modelId="{9BD91E78-D546-462D-8C95-27798C7B0835}" type="sibTrans" cxnId="{97393F0D-71C3-42D7-A7AB-EBC1B4454AF3}">
      <dgm:prSet/>
      <dgm:spPr/>
      <dgm:t>
        <a:bodyPr/>
        <a:lstStyle/>
        <a:p>
          <a:endParaRPr lang="en-US"/>
        </a:p>
      </dgm:t>
    </dgm:pt>
    <dgm:pt modelId="{80850565-97F9-4149-8008-1C0D350530A0}">
      <dgm:prSet phldrT="[Text]" phldr="0"/>
      <dgm:spPr/>
      <dgm:t>
        <a:bodyPr/>
        <a:lstStyle/>
        <a:p>
          <a:pPr rtl="0"/>
          <a:r>
            <a:rPr lang="en-US">
              <a:latin typeface="Calibri Light" panose="020F0302020204030204"/>
            </a:rPr>
            <a:t>Exclusion criteria: Pregnant women. Individuals undergoing treatment other than for CVD</a:t>
          </a:r>
        </a:p>
      </dgm:t>
    </dgm:pt>
    <dgm:pt modelId="{14DD3F56-2CB0-48DD-B126-B66FE6209D87}" type="parTrans" cxnId="{1ACA6562-4A31-443B-8832-24EAD5EE6E63}">
      <dgm:prSet/>
      <dgm:spPr/>
      <dgm:t>
        <a:bodyPr/>
        <a:lstStyle/>
        <a:p>
          <a:endParaRPr lang="en-US"/>
        </a:p>
      </dgm:t>
    </dgm:pt>
    <dgm:pt modelId="{0567E35C-6EDE-4E27-AAC9-F386ABA59055}" type="sibTrans" cxnId="{1ACA6562-4A31-443B-8832-24EAD5EE6E63}">
      <dgm:prSet/>
      <dgm:spPr/>
      <dgm:t>
        <a:bodyPr/>
        <a:lstStyle/>
        <a:p>
          <a:endParaRPr lang="en-US"/>
        </a:p>
      </dgm:t>
    </dgm:pt>
    <dgm:pt modelId="{0447318E-1A30-4071-9ADA-0AAE66FEA516}">
      <dgm:prSet phldr="0"/>
      <dgm:spPr/>
      <dgm:t>
        <a:bodyPr/>
        <a:lstStyle/>
        <a:p>
          <a:pPr rtl="0"/>
          <a:r>
            <a:rPr lang="en-US">
              <a:latin typeface="Calibri Light" panose="020F0302020204030204"/>
            </a:rPr>
            <a:t>Study area</a:t>
          </a:r>
        </a:p>
      </dgm:t>
    </dgm:pt>
    <dgm:pt modelId="{C5875DD0-78FD-4995-9D24-CD3CA7B0E928}" type="parTrans" cxnId="{EBB10634-AB75-4687-B702-9DED08EF2780}">
      <dgm:prSet/>
      <dgm:spPr/>
      <dgm:t>
        <a:bodyPr/>
        <a:lstStyle/>
        <a:p>
          <a:endParaRPr lang="en-GB"/>
        </a:p>
      </dgm:t>
    </dgm:pt>
    <dgm:pt modelId="{18A3DD1B-7CF7-4EEF-8816-1D0E43E53C7E}" type="sibTrans" cxnId="{EBB10634-AB75-4687-B702-9DED08EF2780}">
      <dgm:prSet/>
      <dgm:spPr/>
      <dgm:t>
        <a:bodyPr/>
        <a:lstStyle/>
        <a:p>
          <a:endParaRPr lang="en-GB"/>
        </a:p>
      </dgm:t>
    </dgm:pt>
    <dgm:pt modelId="{4DA45882-1EB4-4689-A663-FFED1ECAC4A1}">
      <dgm:prSet phldr="0"/>
      <dgm:spPr/>
      <dgm:t>
        <a:bodyPr/>
        <a:lstStyle/>
        <a:p>
          <a:pPr rtl="0"/>
          <a:r>
            <a:rPr lang="en-IN"/>
            <a:t>Procedure</a:t>
          </a:r>
          <a:endParaRPr lang="en-US"/>
        </a:p>
      </dgm:t>
    </dgm:pt>
    <dgm:pt modelId="{05B93946-AA43-4704-8F2E-C40F1D7A8780}" type="parTrans" cxnId="{93920D59-1290-4395-B224-B3B8262E9F0E}">
      <dgm:prSet/>
      <dgm:spPr/>
      <dgm:t>
        <a:bodyPr/>
        <a:lstStyle/>
        <a:p>
          <a:endParaRPr lang="en-GB"/>
        </a:p>
      </dgm:t>
    </dgm:pt>
    <dgm:pt modelId="{491484F4-551A-489A-B917-90E1156A5E31}" type="sibTrans" cxnId="{93920D59-1290-4395-B224-B3B8262E9F0E}">
      <dgm:prSet/>
      <dgm:spPr/>
      <dgm:t>
        <a:bodyPr/>
        <a:lstStyle/>
        <a:p>
          <a:endParaRPr lang="en-GB"/>
        </a:p>
      </dgm:t>
    </dgm:pt>
    <dgm:pt modelId="{E00C220D-C7CA-4326-875A-C0C0B3083222}">
      <dgm:prSet phldr="0"/>
      <dgm:spPr/>
      <dgm:t>
        <a:bodyPr/>
        <a:lstStyle/>
        <a:p>
          <a:r>
            <a:rPr lang="en-US" dirty="0"/>
            <a:t>Step 1: </a:t>
          </a:r>
          <a:r>
            <a:rPr lang="en-IN" dirty="0"/>
            <a:t>Data collection through kobo app</a:t>
          </a:r>
          <a:endParaRPr lang="en-US" dirty="0"/>
        </a:p>
      </dgm:t>
    </dgm:pt>
    <dgm:pt modelId="{9A44536D-FFB8-4897-A8A7-2F12E8467A00}" type="parTrans" cxnId="{9F4D1547-1B43-4743-BB86-44CAA300F14B}">
      <dgm:prSet/>
      <dgm:spPr/>
      <dgm:t>
        <a:bodyPr/>
        <a:lstStyle/>
        <a:p>
          <a:endParaRPr lang="en-GB"/>
        </a:p>
      </dgm:t>
    </dgm:pt>
    <dgm:pt modelId="{F285827D-7339-4A9E-AABD-7ED234D8239A}" type="sibTrans" cxnId="{9F4D1547-1B43-4743-BB86-44CAA300F14B}">
      <dgm:prSet/>
      <dgm:spPr/>
      <dgm:t>
        <a:bodyPr/>
        <a:lstStyle/>
        <a:p>
          <a:endParaRPr lang="en-GB"/>
        </a:p>
      </dgm:t>
    </dgm:pt>
    <dgm:pt modelId="{A797CCBB-8E10-4518-A74D-C12C8E6EA605}">
      <dgm:prSet phldr="0"/>
      <dgm:spPr/>
      <dgm:t>
        <a:bodyPr/>
        <a:lstStyle/>
        <a:p>
          <a:r>
            <a:rPr lang="en-US" dirty="0"/>
            <a:t>Step 2: Physical Measurements</a:t>
          </a:r>
        </a:p>
      </dgm:t>
    </dgm:pt>
    <dgm:pt modelId="{472DFEE0-6D32-432D-AB15-5427FE5AEE59}" type="parTrans" cxnId="{14B5E970-ACD2-42F4-83BB-25EA82C68480}">
      <dgm:prSet/>
      <dgm:spPr/>
      <dgm:t>
        <a:bodyPr/>
        <a:lstStyle/>
        <a:p>
          <a:endParaRPr lang="en-GB"/>
        </a:p>
      </dgm:t>
    </dgm:pt>
    <dgm:pt modelId="{350D2FF6-05A8-45BC-B64D-957C8F10E3C8}" type="sibTrans" cxnId="{14B5E970-ACD2-42F4-83BB-25EA82C68480}">
      <dgm:prSet/>
      <dgm:spPr/>
      <dgm:t>
        <a:bodyPr/>
        <a:lstStyle/>
        <a:p>
          <a:endParaRPr lang="en-GB"/>
        </a:p>
      </dgm:t>
    </dgm:pt>
    <dgm:pt modelId="{0F6F5267-99B0-40B7-9485-FCF3A0D1EADA}">
      <dgm:prSet phldr="0"/>
      <dgm:spPr/>
      <dgm:t>
        <a:bodyPr/>
        <a:lstStyle/>
        <a:p>
          <a:pPr rtl="0"/>
          <a:r>
            <a:rPr lang="en-US">
              <a:latin typeface="Calibri Light" panose="020F0302020204030204"/>
            </a:rPr>
            <a:t>Area served by 1 ASHA covered by 1 UPHC</a:t>
          </a:r>
        </a:p>
      </dgm:t>
    </dgm:pt>
    <dgm:pt modelId="{2FFC18D8-7CAA-436F-AA3C-6B893B559899}" type="parTrans" cxnId="{E94005A9-F0C9-44E0-B29F-26B46C29755F}">
      <dgm:prSet/>
      <dgm:spPr/>
      <dgm:t>
        <a:bodyPr/>
        <a:lstStyle/>
        <a:p>
          <a:endParaRPr lang="en-GB"/>
        </a:p>
      </dgm:t>
    </dgm:pt>
    <dgm:pt modelId="{4AD9F125-17AE-4C61-865D-B08C35337DCC}" type="sibTrans" cxnId="{E94005A9-F0C9-44E0-B29F-26B46C29755F}">
      <dgm:prSet/>
      <dgm:spPr/>
      <dgm:t>
        <a:bodyPr/>
        <a:lstStyle/>
        <a:p>
          <a:endParaRPr lang="en-GB"/>
        </a:p>
      </dgm:t>
    </dgm:pt>
    <dgm:pt modelId="{5ACCF4A0-B021-4B4E-9B11-D86E8BE03055}">
      <dgm:prSet phldr="0"/>
      <dgm:spPr/>
      <dgm:t>
        <a:bodyPr/>
        <a:lstStyle/>
        <a:p>
          <a:pPr rtl="0"/>
          <a:r>
            <a:rPr lang="en-US" err="1">
              <a:latin typeface="Calibri Light" panose="020F0302020204030204"/>
            </a:rPr>
            <a:t>Goyala</a:t>
          </a:r>
          <a:r>
            <a:rPr lang="en-US">
              <a:latin typeface="Calibri Light" panose="020F0302020204030204"/>
            </a:rPr>
            <a:t> Vihar, New Delhi</a:t>
          </a:r>
          <a:endParaRPr lang="en-US"/>
        </a:p>
      </dgm:t>
    </dgm:pt>
    <dgm:pt modelId="{45593BC2-2A9A-409A-8AC8-71A8353C76B9}" type="parTrans" cxnId="{6763BEB5-596F-40F4-954B-48FC0702E6B5}">
      <dgm:prSet/>
      <dgm:spPr/>
      <dgm:t>
        <a:bodyPr/>
        <a:lstStyle/>
        <a:p>
          <a:endParaRPr lang="en-GB"/>
        </a:p>
      </dgm:t>
    </dgm:pt>
    <dgm:pt modelId="{C85C254D-5F5F-462E-B6C0-16FBE01DEEF5}" type="sibTrans" cxnId="{6763BEB5-596F-40F4-954B-48FC0702E6B5}">
      <dgm:prSet/>
      <dgm:spPr/>
      <dgm:t>
        <a:bodyPr/>
        <a:lstStyle/>
        <a:p>
          <a:endParaRPr lang="en-GB"/>
        </a:p>
      </dgm:t>
    </dgm:pt>
    <dgm:pt modelId="{257860D9-C682-C449-BEDD-DB0A9645A826}">
      <dgm:prSet phldr="0"/>
      <dgm:spPr/>
      <dgm:t>
        <a:bodyPr/>
        <a:lstStyle/>
        <a:p>
          <a:r>
            <a:rPr lang="en-IN" dirty="0"/>
            <a:t>PSS (perceived stress scale-10 questions) and few question (6 questions) from PHQ 9 were used to assess stress and depression.</a:t>
          </a:r>
          <a:endParaRPr lang="en-US" dirty="0"/>
        </a:p>
      </dgm:t>
    </dgm:pt>
    <dgm:pt modelId="{ED3924F7-0F0A-444C-89F9-4DD100C0EC1C}" type="parTrans" cxnId="{6BDE3BAE-8B12-EE4E-BE8B-0A7614A95F13}">
      <dgm:prSet/>
      <dgm:spPr/>
      <dgm:t>
        <a:bodyPr/>
        <a:lstStyle/>
        <a:p>
          <a:endParaRPr lang="en-GB"/>
        </a:p>
      </dgm:t>
    </dgm:pt>
    <dgm:pt modelId="{AB831E92-C207-C748-9528-0288497507B1}" type="sibTrans" cxnId="{6BDE3BAE-8B12-EE4E-BE8B-0A7614A95F13}">
      <dgm:prSet/>
      <dgm:spPr/>
      <dgm:t>
        <a:bodyPr/>
        <a:lstStyle/>
        <a:p>
          <a:endParaRPr lang="en-GB"/>
        </a:p>
      </dgm:t>
    </dgm:pt>
    <dgm:pt modelId="{CD333F9A-B3C2-5E4C-B36B-135431EECB4B}">
      <dgm:prSet/>
      <dgm:spPr/>
      <dgm:t>
        <a:bodyPr/>
        <a:lstStyle/>
        <a:p>
          <a:pPr>
            <a:buFont typeface="Symbol" pitchFamily="2" charset="2"/>
            <a:buChar char=""/>
          </a:pPr>
          <a:r>
            <a:rPr lang="en-IN" dirty="0"/>
            <a:t>Data analysis in Microsoft Excels and SPSS.</a:t>
          </a:r>
        </a:p>
      </dgm:t>
    </dgm:pt>
    <dgm:pt modelId="{1E453B6D-2C23-6F4F-9124-2F7970D27865}" type="parTrans" cxnId="{EEA7328E-A37C-6141-80C8-D49C97128032}">
      <dgm:prSet/>
      <dgm:spPr/>
      <dgm:t>
        <a:bodyPr/>
        <a:lstStyle/>
        <a:p>
          <a:endParaRPr lang="en-GB"/>
        </a:p>
      </dgm:t>
    </dgm:pt>
    <dgm:pt modelId="{65AD0AC5-2982-604A-8DBF-8B4F971FDE01}" type="sibTrans" cxnId="{EEA7328E-A37C-6141-80C8-D49C97128032}">
      <dgm:prSet/>
      <dgm:spPr/>
      <dgm:t>
        <a:bodyPr/>
        <a:lstStyle/>
        <a:p>
          <a:endParaRPr lang="en-GB"/>
        </a:p>
      </dgm:t>
    </dgm:pt>
    <dgm:pt modelId="{4F3FBBAE-071B-4B53-B746-DB6C4BBF8999}" type="pres">
      <dgm:prSet presAssocID="{8D00E3A1-B68B-4CA9-8744-1985367BA951}" presName="Name0" presStyleCnt="0">
        <dgm:presLayoutVars>
          <dgm:dir/>
          <dgm:animLvl val="lvl"/>
          <dgm:resizeHandles val="exact"/>
        </dgm:presLayoutVars>
      </dgm:prSet>
      <dgm:spPr/>
    </dgm:pt>
    <dgm:pt modelId="{82196B27-F9B3-4CEF-9A6A-BD9CC957FBDA}" type="pres">
      <dgm:prSet presAssocID="{EB7B1B18-9AC6-4FC7-B8CF-E0DF8C06DC46}" presName="composite" presStyleCnt="0"/>
      <dgm:spPr/>
    </dgm:pt>
    <dgm:pt modelId="{57275012-108E-43F2-BA0F-D4D4449192D7}" type="pres">
      <dgm:prSet presAssocID="{EB7B1B18-9AC6-4FC7-B8CF-E0DF8C06DC46}" presName="parTx" presStyleLbl="alignNode1" presStyleIdx="0" presStyleCnt="4">
        <dgm:presLayoutVars>
          <dgm:chMax val="0"/>
          <dgm:chPref val="0"/>
          <dgm:bulletEnabled val="1"/>
        </dgm:presLayoutVars>
      </dgm:prSet>
      <dgm:spPr/>
    </dgm:pt>
    <dgm:pt modelId="{ABE1A6AD-7F4E-49A5-8B19-8665380B48C9}" type="pres">
      <dgm:prSet presAssocID="{EB7B1B18-9AC6-4FC7-B8CF-E0DF8C06DC46}" presName="desTx" presStyleLbl="alignAccFollowNode1" presStyleIdx="0" presStyleCnt="4">
        <dgm:presLayoutVars>
          <dgm:bulletEnabled val="1"/>
        </dgm:presLayoutVars>
      </dgm:prSet>
      <dgm:spPr/>
    </dgm:pt>
    <dgm:pt modelId="{097CC0F9-2FC5-474B-9A6B-CBAD7612D766}" type="pres">
      <dgm:prSet presAssocID="{4804F514-668B-459A-A8B1-F1E96A89558C}" presName="space" presStyleCnt="0"/>
      <dgm:spPr/>
    </dgm:pt>
    <dgm:pt modelId="{0132595A-D170-4166-BD7C-726766391482}" type="pres">
      <dgm:prSet presAssocID="{48845044-5331-4FD9-96DD-260AD2A6C1C6}" presName="composite" presStyleCnt="0"/>
      <dgm:spPr/>
    </dgm:pt>
    <dgm:pt modelId="{A0A46AF2-E22F-4129-BD8F-C22BF017C214}" type="pres">
      <dgm:prSet presAssocID="{48845044-5331-4FD9-96DD-260AD2A6C1C6}" presName="parTx" presStyleLbl="alignNode1" presStyleIdx="1" presStyleCnt="4">
        <dgm:presLayoutVars>
          <dgm:chMax val="0"/>
          <dgm:chPref val="0"/>
          <dgm:bulletEnabled val="1"/>
        </dgm:presLayoutVars>
      </dgm:prSet>
      <dgm:spPr/>
    </dgm:pt>
    <dgm:pt modelId="{AD05F0AA-CABC-4922-BF11-93578ACCA9D4}" type="pres">
      <dgm:prSet presAssocID="{48845044-5331-4FD9-96DD-260AD2A6C1C6}" presName="desTx" presStyleLbl="alignAccFollowNode1" presStyleIdx="1" presStyleCnt="4">
        <dgm:presLayoutVars>
          <dgm:bulletEnabled val="1"/>
        </dgm:presLayoutVars>
      </dgm:prSet>
      <dgm:spPr/>
    </dgm:pt>
    <dgm:pt modelId="{A2C3B813-BAA9-4A8D-8B14-319F6AF50AB4}" type="pres">
      <dgm:prSet presAssocID="{7D5AED88-7AB3-4ADE-9FE9-63A30AC8D470}" presName="space" presStyleCnt="0"/>
      <dgm:spPr/>
    </dgm:pt>
    <dgm:pt modelId="{693BD510-F14B-44D7-8F28-B3C773273BA6}" type="pres">
      <dgm:prSet presAssocID="{4DA45882-1EB4-4689-A663-FFED1ECAC4A1}" presName="composite" presStyleCnt="0"/>
      <dgm:spPr/>
    </dgm:pt>
    <dgm:pt modelId="{DC5821E9-B3E2-45D2-A34D-D598BBF8DE08}" type="pres">
      <dgm:prSet presAssocID="{4DA45882-1EB4-4689-A663-FFED1ECAC4A1}" presName="parTx" presStyleLbl="alignNode1" presStyleIdx="2" presStyleCnt="4">
        <dgm:presLayoutVars>
          <dgm:chMax val="0"/>
          <dgm:chPref val="0"/>
          <dgm:bulletEnabled val="1"/>
        </dgm:presLayoutVars>
      </dgm:prSet>
      <dgm:spPr/>
    </dgm:pt>
    <dgm:pt modelId="{28A074A0-484D-4A8B-BAC3-50A1EEACA4CB}" type="pres">
      <dgm:prSet presAssocID="{4DA45882-1EB4-4689-A663-FFED1ECAC4A1}" presName="desTx" presStyleLbl="alignAccFollowNode1" presStyleIdx="2" presStyleCnt="4">
        <dgm:presLayoutVars>
          <dgm:bulletEnabled val="1"/>
        </dgm:presLayoutVars>
      </dgm:prSet>
      <dgm:spPr/>
    </dgm:pt>
    <dgm:pt modelId="{F0D488B0-8B6E-43A6-A318-5129E5BE84E7}" type="pres">
      <dgm:prSet presAssocID="{491484F4-551A-489A-B917-90E1156A5E31}" presName="space" presStyleCnt="0"/>
      <dgm:spPr/>
    </dgm:pt>
    <dgm:pt modelId="{317D2E0F-4F0C-429F-B3E9-0934B798AE99}" type="pres">
      <dgm:prSet presAssocID="{0447318E-1A30-4071-9ADA-0AAE66FEA516}" presName="composite" presStyleCnt="0"/>
      <dgm:spPr/>
    </dgm:pt>
    <dgm:pt modelId="{8CA149BB-8094-45FE-B7D3-5F916CAA9079}" type="pres">
      <dgm:prSet presAssocID="{0447318E-1A30-4071-9ADA-0AAE66FEA516}" presName="parTx" presStyleLbl="alignNode1" presStyleIdx="3" presStyleCnt="4">
        <dgm:presLayoutVars>
          <dgm:chMax val="0"/>
          <dgm:chPref val="0"/>
          <dgm:bulletEnabled val="1"/>
        </dgm:presLayoutVars>
      </dgm:prSet>
      <dgm:spPr/>
    </dgm:pt>
    <dgm:pt modelId="{1D17CA22-8EC9-49C4-B002-E0F8AC5744D4}" type="pres">
      <dgm:prSet presAssocID="{0447318E-1A30-4071-9ADA-0AAE66FEA516}" presName="desTx" presStyleLbl="alignAccFollowNode1" presStyleIdx="3" presStyleCnt="4">
        <dgm:presLayoutVars>
          <dgm:bulletEnabled val="1"/>
        </dgm:presLayoutVars>
      </dgm:prSet>
      <dgm:spPr/>
    </dgm:pt>
  </dgm:ptLst>
  <dgm:cxnLst>
    <dgm:cxn modelId="{97393F0D-71C3-42D7-A7AB-EBC1B4454AF3}" srcId="{48845044-5331-4FD9-96DD-260AD2A6C1C6}" destId="{A0B93F2C-8719-495E-8F61-1015CBDD5D8B}" srcOrd="0" destOrd="0" parTransId="{D0B68F4C-17FC-414F-A561-4C630E6843ED}" sibTransId="{9BD91E78-D546-462D-8C95-27798C7B0835}"/>
    <dgm:cxn modelId="{FB1B3C0F-45CA-4D82-ADCC-E35F6640C836}" type="presOf" srcId="{4DA45882-1EB4-4689-A663-FFED1ECAC4A1}" destId="{DC5821E9-B3E2-45D2-A34D-D598BBF8DE08}" srcOrd="0" destOrd="0" presId="urn:microsoft.com/office/officeart/2005/8/layout/hList1"/>
    <dgm:cxn modelId="{B3F8AB1B-91B4-4036-A658-91BC5BCA0F0B}" srcId="{8D00E3A1-B68B-4CA9-8744-1985367BA951}" destId="{EB7B1B18-9AC6-4FC7-B8CF-E0DF8C06DC46}" srcOrd="0" destOrd="0" parTransId="{3E387C80-8DD5-424B-B3BB-D3BF823BE527}" sibTransId="{4804F514-668B-459A-A8B1-F1E96A89558C}"/>
    <dgm:cxn modelId="{EBB10634-AB75-4687-B702-9DED08EF2780}" srcId="{8D00E3A1-B68B-4CA9-8744-1985367BA951}" destId="{0447318E-1A30-4071-9ADA-0AAE66FEA516}" srcOrd="3" destOrd="0" parTransId="{C5875DD0-78FD-4995-9D24-CD3CA7B0E928}" sibTransId="{18A3DD1B-7CF7-4EEF-8816-1D0E43E53C7E}"/>
    <dgm:cxn modelId="{72790C5B-12AE-463A-A807-16A4C053BC07}" type="presOf" srcId="{0F6F5267-99B0-40B7-9485-FCF3A0D1EADA}" destId="{1D17CA22-8EC9-49C4-B002-E0F8AC5744D4}" srcOrd="0" destOrd="1" presId="urn:microsoft.com/office/officeart/2005/8/layout/hList1"/>
    <dgm:cxn modelId="{D4EB8761-CDE0-4365-94B9-CDA7EC082555}" type="presOf" srcId="{8B9A749D-CA85-4B73-B730-22B393E15061}" destId="{ABE1A6AD-7F4E-49A5-8B19-8665380B48C9}" srcOrd="0" destOrd="1" presId="urn:microsoft.com/office/officeart/2005/8/layout/hList1"/>
    <dgm:cxn modelId="{1ACA6562-4A31-443B-8832-24EAD5EE6E63}" srcId="{48845044-5331-4FD9-96DD-260AD2A6C1C6}" destId="{80850565-97F9-4149-8008-1C0D350530A0}" srcOrd="1" destOrd="0" parTransId="{14DD3F56-2CB0-48DD-B126-B66FE6209D87}" sibTransId="{0567E35C-6EDE-4E27-AAC9-F386ABA59055}"/>
    <dgm:cxn modelId="{9F4D1547-1B43-4743-BB86-44CAA300F14B}" srcId="{4DA45882-1EB4-4689-A663-FFED1ECAC4A1}" destId="{E00C220D-C7CA-4326-875A-C0C0B3083222}" srcOrd="0" destOrd="0" parTransId="{9A44536D-FFB8-4897-A8A7-2F12E8467A00}" sibTransId="{F285827D-7339-4A9E-AABD-7ED234D8239A}"/>
    <dgm:cxn modelId="{ABF4256B-8C54-4C41-BA71-91A829D96DFF}" type="presOf" srcId="{A0B93F2C-8719-495E-8F61-1015CBDD5D8B}" destId="{AD05F0AA-CABC-4922-BF11-93578ACCA9D4}" srcOrd="0" destOrd="0" presId="urn:microsoft.com/office/officeart/2005/8/layout/hList1"/>
    <dgm:cxn modelId="{44BA2E6D-F2B7-4199-9DAD-5DE47C2673ED}" type="presOf" srcId="{E00C220D-C7CA-4326-875A-C0C0B3083222}" destId="{28A074A0-484D-4A8B-BAC3-50A1EEACA4CB}" srcOrd="0" destOrd="0" presId="urn:microsoft.com/office/officeart/2005/8/layout/hList1"/>
    <dgm:cxn modelId="{14B5E970-ACD2-42F4-83BB-25EA82C68480}" srcId="{4DA45882-1EB4-4689-A663-FFED1ECAC4A1}" destId="{A797CCBB-8E10-4518-A74D-C12C8E6EA605}" srcOrd="2" destOrd="0" parTransId="{472DFEE0-6D32-432D-AB15-5427FE5AEE59}" sibTransId="{350D2FF6-05A8-45BC-B64D-957C8F10E3C8}"/>
    <dgm:cxn modelId="{E779E654-B207-47F4-9CA2-56E1DF13A4B8}" srcId="{EB7B1B18-9AC6-4FC7-B8CF-E0DF8C06DC46}" destId="{F0292C03-CC72-4B5C-8323-AFAB1237A5C8}" srcOrd="0" destOrd="0" parTransId="{1A37879D-3802-44F0-A8BD-64F084A60375}" sibTransId="{2474A74C-20ED-4E03-8B4A-0E44F102F052}"/>
    <dgm:cxn modelId="{93920D59-1290-4395-B224-B3B8262E9F0E}" srcId="{8D00E3A1-B68B-4CA9-8744-1985367BA951}" destId="{4DA45882-1EB4-4689-A663-FFED1ECAC4A1}" srcOrd="2" destOrd="0" parTransId="{05B93946-AA43-4704-8F2E-C40F1D7A8780}" sibTransId="{491484F4-551A-489A-B917-90E1156A5E31}"/>
    <dgm:cxn modelId="{33DD927A-A3F5-4DF5-9762-90777B3C35AC}" type="presOf" srcId="{5ACCF4A0-B021-4B4E-9B11-D86E8BE03055}" destId="{1D17CA22-8EC9-49C4-B002-E0F8AC5744D4}" srcOrd="0" destOrd="0" presId="urn:microsoft.com/office/officeart/2005/8/layout/hList1"/>
    <dgm:cxn modelId="{E7E4ED82-2018-4F71-AC5E-52DD6DE1F900}" type="presOf" srcId="{80850565-97F9-4149-8008-1C0D350530A0}" destId="{AD05F0AA-CABC-4922-BF11-93578ACCA9D4}" srcOrd="0" destOrd="1" presId="urn:microsoft.com/office/officeart/2005/8/layout/hList1"/>
    <dgm:cxn modelId="{EEA7328E-A37C-6141-80C8-D49C97128032}" srcId="{4DA45882-1EB4-4689-A663-FFED1ECAC4A1}" destId="{CD333F9A-B3C2-5E4C-B36B-135431EECB4B}" srcOrd="1" destOrd="0" parTransId="{1E453B6D-2C23-6F4F-9124-2F7970D27865}" sibTransId="{65AD0AC5-2982-604A-8DBF-8B4F971FDE01}"/>
    <dgm:cxn modelId="{CF8D9197-B586-46CF-9511-C1AEEDC42D08}" type="presOf" srcId="{A797CCBB-8E10-4518-A74D-C12C8E6EA605}" destId="{28A074A0-484D-4A8B-BAC3-50A1EEACA4CB}" srcOrd="0" destOrd="2" presId="urn:microsoft.com/office/officeart/2005/8/layout/hList1"/>
    <dgm:cxn modelId="{43DF129B-A76F-E446-8584-2061B0E89B9A}" type="presOf" srcId="{CD333F9A-B3C2-5E4C-B36B-135431EECB4B}" destId="{28A074A0-484D-4A8B-BAC3-50A1EEACA4CB}" srcOrd="0" destOrd="1" presId="urn:microsoft.com/office/officeart/2005/8/layout/hList1"/>
    <dgm:cxn modelId="{E94005A9-F0C9-44E0-B29F-26B46C29755F}" srcId="{0447318E-1A30-4071-9ADA-0AAE66FEA516}" destId="{0F6F5267-99B0-40B7-9485-FCF3A0D1EADA}" srcOrd="1" destOrd="0" parTransId="{2FFC18D8-7CAA-436F-AA3C-6B893B559899}" sibTransId="{4AD9F125-17AE-4C61-865D-B08C35337DCC}"/>
    <dgm:cxn modelId="{6BDE3BAE-8B12-EE4E-BE8B-0A7614A95F13}" srcId="{4DA45882-1EB4-4689-A663-FFED1ECAC4A1}" destId="{257860D9-C682-C449-BEDD-DB0A9645A826}" srcOrd="3" destOrd="0" parTransId="{ED3924F7-0F0A-444C-89F9-4DD100C0EC1C}" sibTransId="{AB831E92-C207-C748-9528-0288497507B1}"/>
    <dgm:cxn modelId="{6763BEB5-596F-40F4-954B-48FC0702E6B5}" srcId="{0447318E-1A30-4071-9ADA-0AAE66FEA516}" destId="{5ACCF4A0-B021-4B4E-9B11-D86E8BE03055}" srcOrd="0" destOrd="0" parTransId="{45593BC2-2A9A-409A-8AC8-71A8353C76B9}" sibTransId="{C85C254D-5F5F-462E-B6C0-16FBE01DEEF5}"/>
    <dgm:cxn modelId="{FB59C9B6-8F63-4C75-8F59-A633C4E9FBB9}" type="presOf" srcId="{0447318E-1A30-4071-9ADA-0AAE66FEA516}" destId="{8CA149BB-8094-45FE-B7D3-5F916CAA9079}" srcOrd="0" destOrd="0" presId="urn:microsoft.com/office/officeart/2005/8/layout/hList1"/>
    <dgm:cxn modelId="{F41133BC-F978-BE4B-82C4-E46209AD2E7A}" type="presOf" srcId="{257860D9-C682-C449-BEDD-DB0A9645A826}" destId="{28A074A0-484D-4A8B-BAC3-50A1EEACA4CB}" srcOrd="0" destOrd="3" presId="urn:microsoft.com/office/officeart/2005/8/layout/hList1"/>
    <dgm:cxn modelId="{808635DC-8A76-468E-8E67-6CC7EB191326}" type="presOf" srcId="{48845044-5331-4FD9-96DD-260AD2A6C1C6}" destId="{A0A46AF2-E22F-4129-BD8F-C22BF017C214}" srcOrd="0" destOrd="0" presId="urn:microsoft.com/office/officeart/2005/8/layout/hList1"/>
    <dgm:cxn modelId="{1DAE04ED-7DD3-4F45-BDA9-75F7037EC7F4}" type="presOf" srcId="{8D00E3A1-B68B-4CA9-8744-1985367BA951}" destId="{4F3FBBAE-071B-4B53-B746-DB6C4BBF8999}" srcOrd="0" destOrd="0" presId="urn:microsoft.com/office/officeart/2005/8/layout/hList1"/>
    <dgm:cxn modelId="{00977AEE-E344-4DCB-8CDB-E48318CCA7FE}" srcId="{8D00E3A1-B68B-4CA9-8744-1985367BA951}" destId="{48845044-5331-4FD9-96DD-260AD2A6C1C6}" srcOrd="1" destOrd="0" parTransId="{3087AC56-D2D8-4FC5-8DDF-ACB957DAB7D3}" sibTransId="{7D5AED88-7AB3-4ADE-9FE9-63A30AC8D470}"/>
    <dgm:cxn modelId="{16D42BF5-2167-4223-A82F-F4EA6CE2C2BE}" type="presOf" srcId="{F0292C03-CC72-4B5C-8323-AFAB1237A5C8}" destId="{ABE1A6AD-7F4E-49A5-8B19-8665380B48C9}" srcOrd="0" destOrd="0" presId="urn:microsoft.com/office/officeart/2005/8/layout/hList1"/>
    <dgm:cxn modelId="{659381F5-0D0D-4558-992D-DB0FDD40DC4A}" srcId="{EB7B1B18-9AC6-4FC7-B8CF-E0DF8C06DC46}" destId="{8B9A749D-CA85-4B73-B730-22B393E15061}" srcOrd="1" destOrd="0" parTransId="{3ACF868B-A7E1-4394-9FF3-BF0831EEABB1}" sibTransId="{D47A51CD-D625-45CF-AC54-9EE6927FCAF8}"/>
    <dgm:cxn modelId="{05D3E0F8-FD7A-4FF1-BF60-32128FDDA90E}" type="presOf" srcId="{EB7B1B18-9AC6-4FC7-B8CF-E0DF8C06DC46}" destId="{57275012-108E-43F2-BA0F-D4D4449192D7}" srcOrd="0" destOrd="0" presId="urn:microsoft.com/office/officeart/2005/8/layout/hList1"/>
    <dgm:cxn modelId="{870F0C8A-9008-4416-B8AB-CCBAF09C21A8}" type="presParOf" srcId="{4F3FBBAE-071B-4B53-B746-DB6C4BBF8999}" destId="{82196B27-F9B3-4CEF-9A6A-BD9CC957FBDA}" srcOrd="0" destOrd="0" presId="urn:microsoft.com/office/officeart/2005/8/layout/hList1"/>
    <dgm:cxn modelId="{3D670275-38EF-4CEF-BE36-6E30E86A6AC3}" type="presParOf" srcId="{82196B27-F9B3-4CEF-9A6A-BD9CC957FBDA}" destId="{57275012-108E-43F2-BA0F-D4D4449192D7}" srcOrd="0" destOrd="0" presId="urn:microsoft.com/office/officeart/2005/8/layout/hList1"/>
    <dgm:cxn modelId="{2DED78CC-4FDF-4821-B5ED-38528E7F3643}" type="presParOf" srcId="{82196B27-F9B3-4CEF-9A6A-BD9CC957FBDA}" destId="{ABE1A6AD-7F4E-49A5-8B19-8665380B48C9}" srcOrd="1" destOrd="0" presId="urn:microsoft.com/office/officeart/2005/8/layout/hList1"/>
    <dgm:cxn modelId="{C1F519E3-5BFE-416C-BD1F-F82F8DDD9CBE}" type="presParOf" srcId="{4F3FBBAE-071B-4B53-B746-DB6C4BBF8999}" destId="{097CC0F9-2FC5-474B-9A6B-CBAD7612D766}" srcOrd="1" destOrd="0" presId="urn:microsoft.com/office/officeart/2005/8/layout/hList1"/>
    <dgm:cxn modelId="{A6E9B73C-AC02-4781-8CDC-AE66B4659E2B}" type="presParOf" srcId="{4F3FBBAE-071B-4B53-B746-DB6C4BBF8999}" destId="{0132595A-D170-4166-BD7C-726766391482}" srcOrd="2" destOrd="0" presId="urn:microsoft.com/office/officeart/2005/8/layout/hList1"/>
    <dgm:cxn modelId="{F9062BC6-3C51-422D-87DB-5B0CEC4DD60E}" type="presParOf" srcId="{0132595A-D170-4166-BD7C-726766391482}" destId="{A0A46AF2-E22F-4129-BD8F-C22BF017C214}" srcOrd="0" destOrd="0" presId="urn:microsoft.com/office/officeart/2005/8/layout/hList1"/>
    <dgm:cxn modelId="{34E2B386-D8D5-472D-9035-59C7E0084FE8}" type="presParOf" srcId="{0132595A-D170-4166-BD7C-726766391482}" destId="{AD05F0AA-CABC-4922-BF11-93578ACCA9D4}" srcOrd="1" destOrd="0" presId="urn:microsoft.com/office/officeart/2005/8/layout/hList1"/>
    <dgm:cxn modelId="{553325AE-C7B4-413C-A2D1-D39E5CCDAD12}" type="presParOf" srcId="{4F3FBBAE-071B-4B53-B746-DB6C4BBF8999}" destId="{A2C3B813-BAA9-4A8D-8B14-319F6AF50AB4}" srcOrd="3" destOrd="0" presId="urn:microsoft.com/office/officeart/2005/8/layout/hList1"/>
    <dgm:cxn modelId="{4BA387A0-BDBF-4A31-9329-7D97D6FA1D87}" type="presParOf" srcId="{4F3FBBAE-071B-4B53-B746-DB6C4BBF8999}" destId="{693BD510-F14B-44D7-8F28-B3C773273BA6}" srcOrd="4" destOrd="0" presId="urn:microsoft.com/office/officeart/2005/8/layout/hList1"/>
    <dgm:cxn modelId="{5AB032BC-4C4A-4281-AA45-5745FB19D9F9}" type="presParOf" srcId="{693BD510-F14B-44D7-8F28-B3C773273BA6}" destId="{DC5821E9-B3E2-45D2-A34D-D598BBF8DE08}" srcOrd="0" destOrd="0" presId="urn:microsoft.com/office/officeart/2005/8/layout/hList1"/>
    <dgm:cxn modelId="{813889A2-FFDA-4F12-8BCB-CCF667BCA004}" type="presParOf" srcId="{693BD510-F14B-44D7-8F28-B3C773273BA6}" destId="{28A074A0-484D-4A8B-BAC3-50A1EEACA4CB}" srcOrd="1" destOrd="0" presId="urn:microsoft.com/office/officeart/2005/8/layout/hList1"/>
    <dgm:cxn modelId="{6B2A16F4-116F-499E-97FF-30A116D3E632}" type="presParOf" srcId="{4F3FBBAE-071B-4B53-B746-DB6C4BBF8999}" destId="{F0D488B0-8B6E-43A6-A318-5129E5BE84E7}" srcOrd="5" destOrd="0" presId="urn:microsoft.com/office/officeart/2005/8/layout/hList1"/>
    <dgm:cxn modelId="{EBB5DFB0-C685-42F2-B5AC-F1AC6ADD75C1}" type="presParOf" srcId="{4F3FBBAE-071B-4B53-B746-DB6C4BBF8999}" destId="{317D2E0F-4F0C-429F-B3E9-0934B798AE99}" srcOrd="6" destOrd="0" presId="urn:microsoft.com/office/officeart/2005/8/layout/hList1"/>
    <dgm:cxn modelId="{CD6ADB89-C4E1-442C-BFFD-F92DCE281938}" type="presParOf" srcId="{317D2E0F-4F0C-429F-B3E9-0934B798AE99}" destId="{8CA149BB-8094-45FE-B7D3-5F916CAA9079}" srcOrd="0" destOrd="0" presId="urn:microsoft.com/office/officeart/2005/8/layout/hList1"/>
    <dgm:cxn modelId="{0727D39D-A0C2-442B-AB2B-E3DF1D8AB616}" type="presParOf" srcId="{317D2E0F-4F0C-429F-B3E9-0934B798AE99}" destId="{1D17CA22-8EC9-49C4-B002-E0F8AC5744D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D248B7-89B1-824A-BDFB-5DB0A3F2235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D4723352-7C8B-B44C-B8B4-7F416A0A68F0}">
      <dgm:prSet phldrT="[Text]"/>
      <dgm:spPr/>
      <dgm:t>
        <a:bodyPr/>
        <a:lstStyle/>
        <a:p>
          <a:pPr>
            <a:buFont typeface="Arial" panose="020B0604020202020204" pitchFamily="34" charset="0"/>
            <a:buNone/>
          </a:pPr>
          <a:r>
            <a:rPr lang="en-GB" b="1" dirty="0">
              <a:latin typeface="Times New Roman"/>
              <a:ea typeface="SimSun"/>
              <a:cs typeface="Times New Roman"/>
            </a:rPr>
            <a:t>STUDY 1</a:t>
          </a:r>
        </a:p>
      </dgm:t>
    </dgm:pt>
    <dgm:pt modelId="{C567EF04-FE36-6440-9B75-F0E586A18EBF}" type="parTrans" cxnId="{4E1A43A8-F396-A849-88F5-DF979D1FF911}">
      <dgm:prSet/>
      <dgm:spPr/>
      <dgm:t>
        <a:bodyPr/>
        <a:lstStyle/>
        <a:p>
          <a:endParaRPr lang="en-GB"/>
        </a:p>
      </dgm:t>
    </dgm:pt>
    <dgm:pt modelId="{96537D3C-4874-504D-A880-A97792A2B049}" type="sibTrans" cxnId="{4E1A43A8-F396-A849-88F5-DF979D1FF911}">
      <dgm:prSet/>
      <dgm:spPr/>
      <dgm:t>
        <a:bodyPr/>
        <a:lstStyle/>
        <a:p>
          <a:endParaRPr lang="en-GB"/>
        </a:p>
      </dgm:t>
    </dgm:pt>
    <dgm:pt modelId="{F1627E93-DE79-EC44-A360-68847B22981B}">
      <dgm:prSet phldrT="[Text]"/>
      <dgm:spPr/>
      <dgm:t>
        <a:bodyPr/>
        <a:lstStyle/>
        <a:p>
          <a:r>
            <a:rPr lang="en-GB" b="1" dirty="0"/>
            <a:t>STUDY 3</a:t>
          </a:r>
        </a:p>
      </dgm:t>
    </dgm:pt>
    <dgm:pt modelId="{00B7CAA9-1F98-3E46-A4D2-A6E7F8A0CFD7}" type="parTrans" cxnId="{CC6A46EB-6313-094F-8D1F-4DCBE5199DB7}">
      <dgm:prSet/>
      <dgm:spPr/>
      <dgm:t>
        <a:bodyPr/>
        <a:lstStyle/>
        <a:p>
          <a:endParaRPr lang="en-GB"/>
        </a:p>
      </dgm:t>
    </dgm:pt>
    <dgm:pt modelId="{5962FB19-5CCC-A243-ACFB-83B4B1CCCC35}" type="sibTrans" cxnId="{CC6A46EB-6313-094F-8D1F-4DCBE5199DB7}">
      <dgm:prSet/>
      <dgm:spPr/>
      <dgm:t>
        <a:bodyPr/>
        <a:lstStyle/>
        <a:p>
          <a:endParaRPr lang="en-GB"/>
        </a:p>
      </dgm:t>
    </dgm:pt>
    <dgm:pt modelId="{F3F55F29-9B3F-0645-B136-CE54746CC986}">
      <dgm:prSet phldrT="[Text]"/>
      <dgm:spPr/>
      <dgm:t>
        <a:bodyPr/>
        <a:lstStyle/>
        <a:p>
          <a:endParaRPr lang="en-GB"/>
        </a:p>
      </dgm:t>
    </dgm:pt>
    <dgm:pt modelId="{73BA2782-E5D8-DF4D-8BC2-D66E32D7DF4D}" type="parTrans" cxnId="{25EB77C8-3A53-2D49-96DE-66AEECE8B635}">
      <dgm:prSet/>
      <dgm:spPr/>
      <dgm:t>
        <a:bodyPr/>
        <a:lstStyle/>
        <a:p>
          <a:endParaRPr lang="en-GB"/>
        </a:p>
      </dgm:t>
    </dgm:pt>
    <dgm:pt modelId="{A9C2399D-83A0-0045-9B5F-119C82B0F3AA}" type="sibTrans" cxnId="{25EB77C8-3A53-2D49-96DE-66AEECE8B635}">
      <dgm:prSet/>
      <dgm:spPr/>
      <dgm:t>
        <a:bodyPr/>
        <a:lstStyle/>
        <a:p>
          <a:endParaRPr lang="en-GB"/>
        </a:p>
      </dgm:t>
    </dgm:pt>
    <dgm:pt modelId="{A86BCB78-67F4-4648-B46E-87D315B4CDEB}">
      <dgm:prSet phldrT="[Text]"/>
      <dgm:spPr/>
      <dgm:t>
        <a:bodyPr/>
        <a:lstStyle/>
        <a:p>
          <a:pPr rtl="0"/>
          <a:r>
            <a:rPr lang="en-GB" b="1" dirty="0"/>
            <a:t>STUDY 2</a:t>
          </a:r>
        </a:p>
      </dgm:t>
    </dgm:pt>
    <dgm:pt modelId="{3CC94F3E-ADBD-1F46-8EA8-E3BD079976A9}" type="sibTrans" cxnId="{96E13251-790A-A941-B79E-2EC93DD53BD0}">
      <dgm:prSet/>
      <dgm:spPr/>
      <dgm:t>
        <a:bodyPr/>
        <a:lstStyle/>
        <a:p>
          <a:endParaRPr lang="en-GB"/>
        </a:p>
      </dgm:t>
    </dgm:pt>
    <dgm:pt modelId="{6626E002-5258-DB4A-98DE-985B3E331555}" type="parTrans" cxnId="{96E13251-790A-A941-B79E-2EC93DD53BD0}">
      <dgm:prSet/>
      <dgm:spPr/>
      <dgm:t>
        <a:bodyPr/>
        <a:lstStyle/>
        <a:p>
          <a:endParaRPr lang="en-GB"/>
        </a:p>
      </dgm:t>
    </dgm:pt>
    <dgm:pt modelId="{06013A39-A8EC-45CD-8C88-7FCC45D85FBE}">
      <dgm:prSet/>
      <dgm:spPr/>
      <dgm:t>
        <a:bodyPr/>
        <a:lstStyle/>
        <a:p>
          <a:r>
            <a:rPr lang="en-IN" dirty="0"/>
            <a:t> A comparative study showed prevalence of abnormality of systolic and diastolic bp was significantly higher in the postmenopausal females (37.5% and 28.13%, respectively), compared to 4.3% and 7.4% in the premenopausal group. Both BMI and waist/hip ratio showed a significant It was concluded that the both systolic and diastolic blood pressure are higher in the postmenopausal Saudi females.</a:t>
          </a:r>
        </a:p>
      </dgm:t>
    </dgm:pt>
    <dgm:pt modelId="{C89865BF-26DC-4B19-9C00-9F2EA70821F2}" type="parTrans" cxnId="{97193835-EF0A-41D1-97EB-7A1BDE1BA2D2}">
      <dgm:prSet/>
      <dgm:spPr/>
      <dgm:t>
        <a:bodyPr/>
        <a:lstStyle/>
        <a:p>
          <a:endParaRPr lang="en-IN"/>
        </a:p>
      </dgm:t>
    </dgm:pt>
    <dgm:pt modelId="{1E055E9E-F61E-44DE-B9E1-3E9F055B266D}" type="sibTrans" cxnId="{97193835-EF0A-41D1-97EB-7A1BDE1BA2D2}">
      <dgm:prSet/>
      <dgm:spPr/>
      <dgm:t>
        <a:bodyPr/>
        <a:lstStyle/>
        <a:p>
          <a:endParaRPr lang="en-IN"/>
        </a:p>
      </dgm:t>
    </dgm:pt>
    <dgm:pt modelId="{3430D488-7741-4578-B9DB-53E57814AD32}">
      <dgm:prSet/>
      <dgm:spPr/>
      <dgm:t>
        <a:bodyPr/>
        <a:lstStyle/>
        <a:p>
          <a:r>
            <a:rPr lang="en-IN" dirty="0"/>
            <a:t>A comparative study on mortality, nonfatal coronary heart disease (CHD), and congestive heart failure (CHF) risk across BMI categories in white, African American, and Hispanic women was conducted, with a focus on severe obesity (BMI ≥ 40), and examine heterogeneity in weight-related CHD risk.</a:t>
          </a:r>
          <a:r>
            <a:rPr lang="en-US" dirty="0"/>
            <a:t>Mortality, nonfatal CHD, and CHF incidence generally rose with BMI category. For severe obesity versus normal BMI, hazard ratios (HRs, 95% confidence interval) for mortality were 1.97 (1.77-2.20) in white, 1.55 (1.20-2.00) in African American, and 2.59 (1.55-4.31) in Hispanic women; for CHD, HRs were 2.05 (1.80-2.35), 2.24 (1.57-3.19), and 2.95 (1.60-5.41) respectively; for CHF, HRs were 5.01 (4.33-5.80), 3.60 (2.30-5.62), and 6.05 (2.49-14.69). CVRF variation resulted in substantial variation in CHD rates across BMI categories, even in severe obesity. CHD incidence was similar by race/ethnicity when differences in BMI or CVRF were accounted for HTN.</a:t>
          </a:r>
          <a:endParaRPr lang="en-IN" dirty="0"/>
        </a:p>
      </dgm:t>
    </dgm:pt>
    <dgm:pt modelId="{ED829BE3-C765-4232-A4A2-5F5A4296CD9D}" type="parTrans" cxnId="{C53CDB28-B462-4ED7-9A82-71139D9854C4}">
      <dgm:prSet/>
      <dgm:spPr/>
      <dgm:t>
        <a:bodyPr/>
        <a:lstStyle/>
        <a:p>
          <a:endParaRPr lang="en-IN"/>
        </a:p>
      </dgm:t>
    </dgm:pt>
    <dgm:pt modelId="{F08A8D02-E726-40E5-9095-877B7B9817FC}" type="sibTrans" cxnId="{C53CDB28-B462-4ED7-9A82-71139D9854C4}">
      <dgm:prSet/>
      <dgm:spPr/>
      <dgm:t>
        <a:bodyPr/>
        <a:lstStyle/>
        <a:p>
          <a:endParaRPr lang="en-IN"/>
        </a:p>
      </dgm:t>
    </dgm:pt>
    <dgm:pt modelId="{D85D8F45-417F-4451-84B7-327D895248C5}">
      <dgm:prSet/>
      <dgm:spPr/>
      <dgm:t>
        <a:bodyPr/>
        <a:lstStyle/>
        <a:p>
          <a:r>
            <a:rPr lang="en-US" dirty="0"/>
            <a:t>A </a:t>
          </a:r>
          <a:r>
            <a:rPr lang="en-IN" dirty="0"/>
            <a:t>Cross-sectional study on </a:t>
          </a:r>
          <a:r>
            <a:rPr lang="en-US" dirty="0"/>
            <a:t>136 premenopausal and 193 postmenopausal Chinese women with body mass index (BMI)&lt;30 kg/m</a:t>
          </a:r>
          <a:r>
            <a:rPr lang="en-US" baseline="30000" dirty="0"/>
            <a:t>2</a:t>
          </a:r>
          <a:r>
            <a:rPr lang="en-US" dirty="0"/>
            <a:t>. Significant correlation coefficients between age, general obesity, central obesity and cardiovascular disease risk factors were noted. Through the menopausal transition, the BMI and total body fat percentage were increased significantly. After adjustments for age and BMI, the postmenopausal women showed higher android fat percentage, centrality index, glycosylated hemoglobin A</a:t>
          </a:r>
          <a:r>
            <a:rPr lang="en-US" baseline="-25000" dirty="0"/>
            <a:t>1c</a:t>
          </a:r>
          <a:r>
            <a:rPr lang="en-US" dirty="0"/>
            <a:t>, serum concentrations of total cholesterol, low-density lipoprotein (LDL) cholesterol and atherogenic indices than the premenopausal women. </a:t>
          </a:r>
          <a:endParaRPr lang="en-IN" dirty="0"/>
        </a:p>
      </dgm:t>
    </dgm:pt>
    <dgm:pt modelId="{03173EFA-8760-4711-AF4A-C439734F6E64}" type="parTrans" cxnId="{8D4B13C1-9C8E-4D8D-83F7-1AEF17EDF8E4}">
      <dgm:prSet/>
      <dgm:spPr/>
      <dgm:t>
        <a:bodyPr/>
        <a:lstStyle/>
        <a:p>
          <a:endParaRPr lang="en-IN"/>
        </a:p>
      </dgm:t>
    </dgm:pt>
    <dgm:pt modelId="{A9F6FAB9-512A-4825-8ECC-452F84C45225}" type="sibTrans" cxnId="{8D4B13C1-9C8E-4D8D-83F7-1AEF17EDF8E4}">
      <dgm:prSet/>
      <dgm:spPr/>
      <dgm:t>
        <a:bodyPr/>
        <a:lstStyle/>
        <a:p>
          <a:endParaRPr lang="en-IN"/>
        </a:p>
      </dgm:t>
    </dgm:pt>
    <dgm:pt modelId="{5CDDBC2C-37E6-4B3F-A72A-188C9D796B9C}" type="pres">
      <dgm:prSet presAssocID="{06D248B7-89B1-824A-BDFB-5DB0A3F2235A}" presName="Name0" presStyleCnt="0">
        <dgm:presLayoutVars>
          <dgm:dir/>
          <dgm:animLvl val="lvl"/>
          <dgm:resizeHandles val="exact"/>
        </dgm:presLayoutVars>
      </dgm:prSet>
      <dgm:spPr/>
    </dgm:pt>
    <dgm:pt modelId="{325B470C-7273-4E43-A144-67E8343A3049}" type="pres">
      <dgm:prSet presAssocID="{D4723352-7C8B-B44C-B8B4-7F416A0A68F0}" presName="composite" presStyleCnt="0"/>
      <dgm:spPr/>
    </dgm:pt>
    <dgm:pt modelId="{0743782D-A53F-4FD8-8ADF-95B7E7975C6A}" type="pres">
      <dgm:prSet presAssocID="{D4723352-7C8B-B44C-B8B4-7F416A0A68F0}" presName="parTx" presStyleLbl="alignNode1" presStyleIdx="0" presStyleCnt="3">
        <dgm:presLayoutVars>
          <dgm:chMax val="0"/>
          <dgm:chPref val="0"/>
          <dgm:bulletEnabled val="1"/>
        </dgm:presLayoutVars>
      </dgm:prSet>
      <dgm:spPr/>
    </dgm:pt>
    <dgm:pt modelId="{08FC40F2-4ECA-40F9-A02B-7712C1E499EE}" type="pres">
      <dgm:prSet presAssocID="{D4723352-7C8B-B44C-B8B4-7F416A0A68F0}" presName="desTx" presStyleLbl="alignAccFollowNode1" presStyleIdx="0" presStyleCnt="3">
        <dgm:presLayoutVars>
          <dgm:bulletEnabled val="1"/>
        </dgm:presLayoutVars>
      </dgm:prSet>
      <dgm:spPr/>
    </dgm:pt>
    <dgm:pt modelId="{9AE838CE-71CF-408D-8607-050CA0AAF222}" type="pres">
      <dgm:prSet presAssocID="{96537D3C-4874-504D-A880-A97792A2B049}" presName="space" presStyleCnt="0"/>
      <dgm:spPr/>
    </dgm:pt>
    <dgm:pt modelId="{CAFA9094-655B-4DA1-B934-77DEC45D0173}" type="pres">
      <dgm:prSet presAssocID="{A86BCB78-67F4-4648-B46E-87D315B4CDEB}" presName="composite" presStyleCnt="0"/>
      <dgm:spPr/>
    </dgm:pt>
    <dgm:pt modelId="{BDE5947A-71C0-45E3-AED6-79CF72CA2FC6}" type="pres">
      <dgm:prSet presAssocID="{A86BCB78-67F4-4648-B46E-87D315B4CDEB}" presName="parTx" presStyleLbl="alignNode1" presStyleIdx="1" presStyleCnt="3">
        <dgm:presLayoutVars>
          <dgm:chMax val="0"/>
          <dgm:chPref val="0"/>
          <dgm:bulletEnabled val="1"/>
        </dgm:presLayoutVars>
      </dgm:prSet>
      <dgm:spPr/>
    </dgm:pt>
    <dgm:pt modelId="{D6EFD83D-06AD-4ECC-B65B-B81DD9125039}" type="pres">
      <dgm:prSet presAssocID="{A86BCB78-67F4-4648-B46E-87D315B4CDEB}" presName="desTx" presStyleLbl="alignAccFollowNode1" presStyleIdx="1" presStyleCnt="3">
        <dgm:presLayoutVars>
          <dgm:bulletEnabled val="1"/>
        </dgm:presLayoutVars>
      </dgm:prSet>
      <dgm:spPr/>
    </dgm:pt>
    <dgm:pt modelId="{F38BF12F-918D-46EB-90E7-0414C2B497D3}" type="pres">
      <dgm:prSet presAssocID="{3CC94F3E-ADBD-1F46-8EA8-E3BD079976A9}" presName="space" presStyleCnt="0"/>
      <dgm:spPr/>
    </dgm:pt>
    <dgm:pt modelId="{9DF799DF-94D5-4E81-B6A9-CD60999F708F}" type="pres">
      <dgm:prSet presAssocID="{F1627E93-DE79-EC44-A360-68847B22981B}" presName="composite" presStyleCnt="0"/>
      <dgm:spPr/>
    </dgm:pt>
    <dgm:pt modelId="{350DC645-83DD-4AB0-BB14-68A3FA3B21BA}" type="pres">
      <dgm:prSet presAssocID="{F1627E93-DE79-EC44-A360-68847B22981B}" presName="parTx" presStyleLbl="alignNode1" presStyleIdx="2" presStyleCnt="3">
        <dgm:presLayoutVars>
          <dgm:chMax val="0"/>
          <dgm:chPref val="0"/>
          <dgm:bulletEnabled val="1"/>
        </dgm:presLayoutVars>
      </dgm:prSet>
      <dgm:spPr/>
    </dgm:pt>
    <dgm:pt modelId="{C81F6FE3-E059-4C42-AA6E-F9F7222A1B97}" type="pres">
      <dgm:prSet presAssocID="{F1627E93-DE79-EC44-A360-68847B22981B}" presName="desTx" presStyleLbl="alignAccFollowNode1" presStyleIdx="2" presStyleCnt="3">
        <dgm:presLayoutVars>
          <dgm:bulletEnabled val="1"/>
        </dgm:presLayoutVars>
      </dgm:prSet>
      <dgm:spPr/>
    </dgm:pt>
  </dgm:ptLst>
  <dgm:cxnLst>
    <dgm:cxn modelId="{E6C53A15-CB68-4FFD-8DB4-813A975CEC7B}" type="presOf" srcId="{06013A39-A8EC-45CD-8C88-7FCC45D85FBE}" destId="{C81F6FE3-E059-4C42-AA6E-F9F7222A1B97}" srcOrd="0" destOrd="0" presId="urn:microsoft.com/office/officeart/2005/8/layout/hList1"/>
    <dgm:cxn modelId="{A4C9F31B-1249-4E89-8B1C-562050902F85}" type="presOf" srcId="{A86BCB78-67F4-4648-B46E-87D315B4CDEB}" destId="{BDE5947A-71C0-45E3-AED6-79CF72CA2FC6}" srcOrd="0" destOrd="0" presId="urn:microsoft.com/office/officeart/2005/8/layout/hList1"/>
    <dgm:cxn modelId="{C53CDB28-B462-4ED7-9A82-71139D9854C4}" srcId="{D4723352-7C8B-B44C-B8B4-7F416A0A68F0}" destId="{3430D488-7741-4578-B9DB-53E57814AD32}" srcOrd="0" destOrd="0" parTransId="{ED829BE3-C765-4232-A4A2-5F5A4296CD9D}" sibTransId="{F08A8D02-E726-40E5-9095-877B7B9817FC}"/>
    <dgm:cxn modelId="{D293822E-E9E4-47B0-8473-F2B4B5B25E1D}" type="presOf" srcId="{F1627E93-DE79-EC44-A360-68847B22981B}" destId="{350DC645-83DD-4AB0-BB14-68A3FA3B21BA}" srcOrd="0" destOrd="0" presId="urn:microsoft.com/office/officeart/2005/8/layout/hList1"/>
    <dgm:cxn modelId="{97193835-EF0A-41D1-97EB-7A1BDE1BA2D2}" srcId="{F1627E93-DE79-EC44-A360-68847B22981B}" destId="{06013A39-A8EC-45CD-8C88-7FCC45D85FBE}" srcOrd="0" destOrd="0" parTransId="{C89865BF-26DC-4B19-9C00-9F2EA70821F2}" sibTransId="{1E055E9E-F61E-44DE-B9E1-3E9F055B266D}"/>
    <dgm:cxn modelId="{87E45E3F-05D4-46D5-A49F-257FE4A2E80B}" type="presOf" srcId="{3430D488-7741-4578-B9DB-53E57814AD32}" destId="{08FC40F2-4ECA-40F9-A02B-7712C1E499EE}" srcOrd="0" destOrd="0" presId="urn:microsoft.com/office/officeart/2005/8/layout/hList1"/>
    <dgm:cxn modelId="{11A7C662-1F5B-4040-9CE2-9A0846471408}" type="presOf" srcId="{06D248B7-89B1-824A-BDFB-5DB0A3F2235A}" destId="{5CDDBC2C-37E6-4B3F-A72A-188C9D796B9C}" srcOrd="0" destOrd="0" presId="urn:microsoft.com/office/officeart/2005/8/layout/hList1"/>
    <dgm:cxn modelId="{BDDB6C50-2976-4555-90EE-D137AF3150E8}" type="presOf" srcId="{D85D8F45-417F-4451-84B7-327D895248C5}" destId="{D6EFD83D-06AD-4ECC-B65B-B81DD9125039}" srcOrd="0" destOrd="0" presId="urn:microsoft.com/office/officeart/2005/8/layout/hList1"/>
    <dgm:cxn modelId="{96E13251-790A-A941-B79E-2EC93DD53BD0}" srcId="{06D248B7-89B1-824A-BDFB-5DB0A3F2235A}" destId="{A86BCB78-67F4-4648-B46E-87D315B4CDEB}" srcOrd="1" destOrd="0" parTransId="{6626E002-5258-DB4A-98DE-985B3E331555}" sibTransId="{3CC94F3E-ADBD-1F46-8EA8-E3BD079976A9}"/>
    <dgm:cxn modelId="{59F8B289-5B72-4726-85D8-252B301F8613}" type="presOf" srcId="{D4723352-7C8B-B44C-B8B4-7F416A0A68F0}" destId="{0743782D-A53F-4FD8-8ADF-95B7E7975C6A}" srcOrd="0" destOrd="0" presId="urn:microsoft.com/office/officeart/2005/8/layout/hList1"/>
    <dgm:cxn modelId="{4E1A43A8-F396-A849-88F5-DF979D1FF911}" srcId="{06D248B7-89B1-824A-BDFB-5DB0A3F2235A}" destId="{D4723352-7C8B-B44C-B8B4-7F416A0A68F0}" srcOrd="0" destOrd="0" parTransId="{C567EF04-FE36-6440-9B75-F0E586A18EBF}" sibTransId="{96537D3C-4874-504D-A880-A97792A2B049}"/>
    <dgm:cxn modelId="{8D4B13C1-9C8E-4D8D-83F7-1AEF17EDF8E4}" srcId="{A86BCB78-67F4-4648-B46E-87D315B4CDEB}" destId="{D85D8F45-417F-4451-84B7-327D895248C5}" srcOrd="0" destOrd="0" parTransId="{03173EFA-8760-4711-AF4A-C439734F6E64}" sibTransId="{A9F6FAB9-512A-4825-8ECC-452F84C45225}"/>
    <dgm:cxn modelId="{25EB77C8-3A53-2D49-96DE-66AEECE8B635}" srcId="{F1627E93-DE79-EC44-A360-68847B22981B}" destId="{F3F55F29-9B3F-0645-B136-CE54746CC986}" srcOrd="1" destOrd="0" parTransId="{73BA2782-E5D8-DF4D-8BC2-D66E32D7DF4D}" sibTransId="{A9C2399D-83A0-0045-9B5F-119C82B0F3AA}"/>
    <dgm:cxn modelId="{CC6A46EB-6313-094F-8D1F-4DCBE5199DB7}" srcId="{06D248B7-89B1-824A-BDFB-5DB0A3F2235A}" destId="{F1627E93-DE79-EC44-A360-68847B22981B}" srcOrd="2" destOrd="0" parTransId="{00B7CAA9-1F98-3E46-A4D2-A6E7F8A0CFD7}" sibTransId="{5962FB19-5CCC-A243-ACFB-83B4B1CCCC35}"/>
    <dgm:cxn modelId="{99148BF0-065F-426C-8695-9CF465ED5534}" type="presOf" srcId="{F3F55F29-9B3F-0645-B136-CE54746CC986}" destId="{C81F6FE3-E059-4C42-AA6E-F9F7222A1B97}" srcOrd="0" destOrd="1" presId="urn:microsoft.com/office/officeart/2005/8/layout/hList1"/>
    <dgm:cxn modelId="{C6A71A96-5C8A-40EA-A7CB-682AFC342F5F}" type="presParOf" srcId="{5CDDBC2C-37E6-4B3F-A72A-188C9D796B9C}" destId="{325B470C-7273-4E43-A144-67E8343A3049}" srcOrd="0" destOrd="0" presId="urn:microsoft.com/office/officeart/2005/8/layout/hList1"/>
    <dgm:cxn modelId="{755E7EE7-9128-4936-B0B1-D8D5725350AD}" type="presParOf" srcId="{325B470C-7273-4E43-A144-67E8343A3049}" destId="{0743782D-A53F-4FD8-8ADF-95B7E7975C6A}" srcOrd="0" destOrd="0" presId="urn:microsoft.com/office/officeart/2005/8/layout/hList1"/>
    <dgm:cxn modelId="{DE37F4A1-8AA1-4AF8-B668-A371C4A77270}" type="presParOf" srcId="{325B470C-7273-4E43-A144-67E8343A3049}" destId="{08FC40F2-4ECA-40F9-A02B-7712C1E499EE}" srcOrd="1" destOrd="0" presId="urn:microsoft.com/office/officeart/2005/8/layout/hList1"/>
    <dgm:cxn modelId="{915CC3ED-D1DC-4280-AC34-8A7B99AD995F}" type="presParOf" srcId="{5CDDBC2C-37E6-4B3F-A72A-188C9D796B9C}" destId="{9AE838CE-71CF-408D-8607-050CA0AAF222}" srcOrd="1" destOrd="0" presId="urn:microsoft.com/office/officeart/2005/8/layout/hList1"/>
    <dgm:cxn modelId="{5B55F22B-D527-4F91-86E9-32395F2682CC}" type="presParOf" srcId="{5CDDBC2C-37E6-4B3F-A72A-188C9D796B9C}" destId="{CAFA9094-655B-4DA1-B934-77DEC45D0173}" srcOrd="2" destOrd="0" presId="urn:microsoft.com/office/officeart/2005/8/layout/hList1"/>
    <dgm:cxn modelId="{1DF51C28-17C4-4E69-AFEA-B1E9817CA280}" type="presParOf" srcId="{CAFA9094-655B-4DA1-B934-77DEC45D0173}" destId="{BDE5947A-71C0-45E3-AED6-79CF72CA2FC6}" srcOrd="0" destOrd="0" presId="urn:microsoft.com/office/officeart/2005/8/layout/hList1"/>
    <dgm:cxn modelId="{C3A8E8F3-994F-447F-9481-36776F10BBAA}" type="presParOf" srcId="{CAFA9094-655B-4DA1-B934-77DEC45D0173}" destId="{D6EFD83D-06AD-4ECC-B65B-B81DD9125039}" srcOrd="1" destOrd="0" presId="urn:microsoft.com/office/officeart/2005/8/layout/hList1"/>
    <dgm:cxn modelId="{A559AC1F-F155-4066-817A-BFCC249CEAFD}" type="presParOf" srcId="{5CDDBC2C-37E6-4B3F-A72A-188C9D796B9C}" destId="{F38BF12F-918D-46EB-90E7-0414C2B497D3}" srcOrd="3" destOrd="0" presId="urn:microsoft.com/office/officeart/2005/8/layout/hList1"/>
    <dgm:cxn modelId="{12BC523A-6A22-43F0-9DC7-5E45C0DBAB0F}" type="presParOf" srcId="{5CDDBC2C-37E6-4B3F-A72A-188C9D796B9C}" destId="{9DF799DF-94D5-4E81-B6A9-CD60999F708F}" srcOrd="4" destOrd="0" presId="urn:microsoft.com/office/officeart/2005/8/layout/hList1"/>
    <dgm:cxn modelId="{3110C5E4-F2B4-4E12-A336-A9F2C3F73CA9}" type="presParOf" srcId="{9DF799DF-94D5-4E81-B6A9-CD60999F708F}" destId="{350DC645-83DD-4AB0-BB14-68A3FA3B21BA}" srcOrd="0" destOrd="0" presId="urn:microsoft.com/office/officeart/2005/8/layout/hList1"/>
    <dgm:cxn modelId="{971B3D43-AC7F-4D2B-87B1-9CE361700F34}" type="presParOf" srcId="{9DF799DF-94D5-4E81-B6A9-CD60999F708F}" destId="{C81F6FE3-E059-4C42-AA6E-F9F7222A1B9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D248B7-89B1-824A-BDFB-5DB0A3F2235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A0E2C1C9-A35A-6C46-A4E4-E61797DCFEC9}">
      <dgm:prSet phldrT="[Text]"/>
      <dgm:spPr/>
      <dgm:t>
        <a:bodyPr/>
        <a:lstStyle/>
        <a:p>
          <a:r>
            <a:rPr lang="en-GB"/>
            <a:t>AGE</a:t>
          </a:r>
        </a:p>
      </dgm:t>
    </dgm:pt>
    <dgm:pt modelId="{E2BA7C91-552D-574A-BD72-8CB7FD246D78}" type="parTrans" cxnId="{A943CF96-9890-FA4D-839F-11C067EB0D53}">
      <dgm:prSet/>
      <dgm:spPr/>
      <dgm:t>
        <a:bodyPr/>
        <a:lstStyle/>
        <a:p>
          <a:endParaRPr lang="en-GB"/>
        </a:p>
      </dgm:t>
    </dgm:pt>
    <dgm:pt modelId="{6D099B6D-B306-DD42-9943-3B39BD0D34E3}" type="sibTrans" cxnId="{A943CF96-9890-FA4D-839F-11C067EB0D53}">
      <dgm:prSet/>
      <dgm:spPr/>
      <dgm:t>
        <a:bodyPr/>
        <a:lstStyle/>
        <a:p>
          <a:endParaRPr lang="en-GB"/>
        </a:p>
      </dgm:t>
    </dgm:pt>
    <dgm:pt modelId="{D4723352-7C8B-B44C-B8B4-7F416A0A68F0}">
      <dgm:prSet phldrT="[Text]"/>
      <dgm:spPr/>
      <dgm:t>
        <a:bodyPr/>
        <a:lstStyle/>
        <a:p>
          <a:pPr>
            <a:buFont typeface="Arial" panose="020B0604020202020204" pitchFamily="34" charset="0"/>
            <a:buChar char="•"/>
          </a:pPr>
          <a:r>
            <a:rPr lang="en-US" b="0">
              <a:effectLst/>
              <a:latin typeface="Times New Roman"/>
              <a:ea typeface="SimSun"/>
              <a:cs typeface="Times New Roman"/>
            </a:rPr>
            <a:t>The significant association of hypertension in middle age group and older adults was found.</a:t>
          </a:r>
          <a:endParaRPr lang="en-GB" b="0">
            <a:latin typeface="Times New Roman"/>
            <a:ea typeface="SimSun"/>
            <a:cs typeface="Times New Roman"/>
          </a:endParaRPr>
        </a:p>
      </dgm:t>
    </dgm:pt>
    <dgm:pt modelId="{C567EF04-FE36-6440-9B75-F0E586A18EBF}" type="parTrans" cxnId="{4E1A43A8-F396-A849-88F5-DF979D1FF911}">
      <dgm:prSet/>
      <dgm:spPr/>
      <dgm:t>
        <a:bodyPr/>
        <a:lstStyle/>
        <a:p>
          <a:endParaRPr lang="en-GB"/>
        </a:p>
      </dgm:t>
    </dgm:pt>
    <dgm:pt modelId="{96537D3C-4874-504D-A880-A97792A2B049}" type="sibTrans" cxnId="{4E1A43A8-F396-A849-88F5-DF979D1FF911}">
      <dgm:prSet/>
      <dgm:spPr/>
      <dgm:t>
        <a:bodyPr/>
        <a:lstStyle/>
        <a:p>
          <a:endParaRPr lang="en-GB"/>
        </a:p>
      </dgm:t>
    </dgm:pt>
    <dgm:pt modelId="{151003C9-0828-1944-B0D3-691D06387955}">
      <dgm:prSet phldrT="[Text]"/>
      <dgm:spPr/>
      <dgm:t>
        <a:bodyPr/>
        <a:lstStyle/>
        <a:p>
          <a:r>
            <a:rPr lang="en-GB"/>
            <a:t>PHYSICAL ACTIVITY</a:t>
          </a:r>
        </a:p>
      </dgm:t>
    </dgm:pt>
    <dgm:pt modelId="{8E56DDF7-4CF0-B449-B657-B11600712FA0}" type="parTrans" cxnId="{9E112BF8-245F-AE4B-9C5A-A2BF1C61C5FA}">
      <dgm:prSet/>
      <dgm:spPr/>
      <dgm:t>
        <a:bodyPr/>
        <a:lstStyle/>
        <a:p>
          <a:endParaRPr lang="en-GB"/>
        </a:p>
      </dgm:t>
    </dgm:pt>
    <dgm:pt modelId="{3BF2D962-3478-874A-9CDB-C3752E8CA225}" type="sibTrans" cxnId="{9E112BF8-245F-AE4B-9C5A-A2BF1C61C5FA}">
      <dgm:prSet/>
      <dgm:spPr/>
      <dgm:t>
        <a:bodyPr/>
        <a:lstStyle/>
        <a:p>
          <a:endParaRPr lang="en-GB"/>
        </a:p>
      </dgm:t>
    </dgm:pt>
    <dgm:pt modelId="{16939827-2320-0A4E-B81E-2E1DD61D6127}">
      <dgm:prSet phldrT="[Text]"/>
      <dgm:spPr/>
      <dgm:t>
        <a:bodyPr/>
        <a:lstStyle/>
        <a:p>
          <a:r>
            <a:rPr lang="en-GB"/>
            <a:t>MENOPAUSE</a:t>
          </a:r>
        </a:p>
      </dgm:t>
    </dgm:pt>
    <dgm:pt modelId="{ED3029C6-D337-AA49-9680-0B073D9BCC2E}" type="parTrans" cxnId="{21DC6917-A7B1-D046-A361-D81D883F6D1E}">
      <dgm:prSet/>
      <dgm:spPr/>
      <dgm:t>
        <a:bodyPr/>
        <a:lstStyle/>
        <a:p>
          <a:endParaRPr lang="en-GB"/>
        </a:p>
      </dgm:t>
    </dgm:pt>
    <dgm:pt modelId="{B951DCBD-4E55-0E41-ABDB-DF9175F81AD7}" type="sibTrans" cxnId="{21DC6917-A7B1-D046-A361-D81D883F6D1E}">
      <dgm:prSet/>
      <dgm:spPr/>
      <dgm:t>
        <a:bodyPr/>
        <a:lstStyle/>
        <a:p>
          <a:endParaRPr lang="en-GB"/>
        </a:p>
      </dgm:t>
    </dgm:pt>
    <dgm:pt modelId="{F1627E93-DE79-EC44-A360-68847B22981B}">
      <dgm:prSet phldrT="[Text]"/>
      <dgm:spPr/>
      <dgm:t>
        <a:bodyPr/>
        <a:lstStyle/>
        <a:p>
          <a:endParaRPr lang="en-GB"/>
        </a:p>
      </dgm:t>
    </dgm:pt>
    <dgm:pt modelId="{00B7CAA9-1F98-3E46-A4D2-A6E7F8A0CFD7}" type="parTrans" cxnId="{CC6A46EB-6313-094F-8D1F-4DCBE5199DB7}">
      <dgm:prSet/>
      <dgm:spPr/>
      <dgm:t>
        <a:bodyPr/>
        <a:lstStyle/>
        <a:p>
          <a:endParaRPr lang="en-GB"/>
        </a:p>
      </dgm:t>
    </dgm:pt>
    <dgm:pt modelId="{5962FB19-5CCC-A243-ACFB-83B4B1CCCC35}" type="sibTrans" cxnId="{CC6A46EB-6313-094F-8D1F-4DCBE5199DB7}">
      <dgm:prSet/>
      <dgm:spPr/>
      <dgm:t>
        <a:bodyPr/>
        <a:lstStyle/>
        <a:p>
          <a:endParaRPr lang="en-GB"/>
        </a:p>
      </dgm:t>
    </dgm:pt>
    <dgm:pt modelId="{13B6DAE2-5D7B-9348-9D19-90030EA97A8D}">
      <dgm:prSet/>
      <dgm:spPr/>
      <dgm:t>
        <a:bodyPr/>
        <a:lstStyle/>
        <a:p>
          <a:r>
            <a:rPr lang="en-IN" b="0" i="0" u="none">
              <a:latin typeface="Times New Roman"/>
              <a:cs typeface="Times New Roman"/>
            </a:rPr>
            <a:t>According to WHO an estimated 1.28 billion adults worldwide have hypertension, age is risk factor of hypertension.(1)</a:t>
          </a:r>
          <a:endParaRPr lang="en-IN" b="0" dirty="0">
            <a:latin typeface="Times New Roman"/>
            <a:cs typeface="Times New Roman"/>
          </a:endParaRPr>
        </a:p>
      </dgm:t>
    </dgm:pt>
    <dgm:pt modelId="{B01BE579-4495-FB47-8F69-E9B1AA432B8C}" type="parTrans" cxnId="{EA63451D-0C54-9946-84EE-0CD2C11F2097}">
      <dgm:prSet/>
      <dgm:spPr/>
      <dgm:t>
        <a:bodyPr/>
        <a:lstStyle/>
        <a:p>
          <a:endParaRPr lang="en-GB"/>
        </a:p>
      </dgm:t>
    </dgm:pt>
    <dgm:pt modelId="{E8449162-EFFF-D44C-A217-407D0F43A5A2}" type="sibTrans" cxnId="{EA63451D-0C54-9946-84EE-0CD2C11F2097}">
      <dgm:prSet/>
      <dgm:spPr/>
      <dgm:t>
        <a:bodyPr/>
        <a:lstStyle/>
        <a:p>
          <a:endParaRPr lang="en-GB"/>
        </a:p>
      </dgm:t>
    </dgm:pt>
    <dgm:pt modelId="{F3F55F29-9B3F-0645-B136-CE54746CC986}">
      <dgm:prSet phldrT="[Text]"/>
      <dgm:spPr/>
      <dgm:t>
        <a:bodyPr/>
        <a:lstStyle/>
        <a:p>
          <a:endParaRPr lang="en-GB"/>
        </a:p>
      </dgm:t>
    </dgm:pt>
    <dgm:pt modelId="{73BA2782-E5D8-DF4D-8BC2-D66E32D7DF4D}" type="parTrans" cxnId="{25EB77C8-3A53-2D49-96DE-66AEECE8B635}">
      <dgm:prSet/>
      <dgm:spPr/>
      <dgm:t>
        <a:bodyPr/>
        <a:lstStyle/>
        <a:p>
          <a:endParaRPr lang="en-GB"/>
        </a:p>
      </dgm:t>
    </dgm:pt>
    <dgm:pt modelId="{A9C2399D-83A0-0045-9B5F-119C82B0F3AA}" type="sibTrans" cxnId="{25EB77C8-3A53-2D49-96DE-66AEECE8B635}">
      <dgm:prSet/>
      <dgm:spPr/>
      <dgm:t>
        <a:bodyPr/>
        <a:lstStyle/>
        <a:p>
          <a:endParaRPr lang="en-GB"/>
        </a:p>
      </dgm:t>
    </dgm:pt>
    <dgm:pt modelId="{A86BCB78-67F4-4648-B46E-87D315B4CDEB}">
      <dgm:prSet phldrT="[Text]"/>
      <dgm:spPr/>
      <dgm:t>
        <a:bodyPr/>
        <a:lstStyle/>
        <a:p>
          <a:pPr rtl="0"/>
          <a:r>
            <a:rPr lang="en-GB">
              <a:latin typeface="Calibri Light" panose="020F0302020204030204"/>
            </a:rPr>
            <a:t>A significant difference was seen in the diastolic Blood pressure among the regular PA and No </a:t>
          </a:r>
          <a:r>
            <a:rPr lang="en-IN">
              <a:latin typeface="Calibri Light" panose="020F0302020204030204"/>
            </a:rPr>
            <a:t>Regular </a:t>
          </a:r>
          <a:r>
            <a:rPr lang="en-GB">
              <a:latin typeface="Calibri Light" panose="020F0302020204030204"/>
            </a:rPr>
            <a:t>PA group.  </a:t>
          </a:r>
          <a:endParaRPr lang="en-GB"/>
        </a:p>
      </dgm:t>
    </dgm:pt>
    <dgm:pt modelId="{3CC94F3E-ADBD-1F46-8EA8-E3BD079976A9}" type="sibTrans" cxnId="{96E13251-790A-A941-B79E-2EC93DD53BD0}">
      <dgm:prSet/>
      <dgm:spPr/>
      <dgm:t>
        <a:bodyPr/>
        <a:lstStyle/>
        <a:p>
          <a:endParaRPr lang="en-GB"/>
        </a:p>
      </dgm:t>
    </dgm:pt>
    <dgm:pt modelId="{6626E002-5258-DB4A-98DE-985B3E331555}" type="parTrans" cxnId="{96E13251-790A-A941-B79E-2EC93DD53BD0}">
      <dgm:prSet/>
      <dgm:spPr/>
      <dgm:t>
        <a:bodyPr/>
        <a:lstStyle/>
        <a:p>
          <a:endParaRPr lang="en-GB"/>
        </a:p>
      </dgm:t>
    </dgm:pt>
    <dgm:pt modelId="{DD0550B2-A060-4E6F-8AD2-06A0E39B3C92}">
      <dgm:prSet/>
      <dgm:spPr/>
      <dgm:t>
        <a:bodyPr/>
        <a:lstStyle/>
        <a:p>
          <a:pPr rtl="0"/>
          <a:r>
            <a:rPr lang="en-GB" b="0"/>
            <a:t>In adults, physical activity confers benefits for the </a:t>
          </a:r>
          <a:r>
            <a:rPr lang="en-GB" b="0">
              <a:latin typeface="Calibri Light" panose="020F0302020204030204"/>
            </a:rPr>
            <a:t>several health</a:t>
          </a:r>
          <a:r>
            <a:rPr lang="en-GB" b="0"/>
            <a:t> </a:t>
          </a:r>
          <a:r>
            <a:rPr lang="en-GB" b="0">
              <a:latin typeface="Calibri Light" panose="020F0302020204030204"/>
            </a:rPr>
            <a:t>outcomes including cardiovascular</a:t>
          </a:r>
          <a:r>
            <a:rPr lang="en-GB" b="0"/>
            <a:t> disease mortality</a:t>
          </a:r>
          <a:r>
            <a:rPr lang="en-GB" b="0">
              <a:latin typeface="Calibri Light" panose="020F0302020204030204"/>
            </a:rPr>
            <a:t> and</a:t>
          </a:r>
          <a:r>
            <a:rPr lang="en-GB" b="0"/>
            <a:t> incident </a:t>
          </a:r>
          <a:r>
            <a:rPr lang="en-GB" b="0">
              <a:latin typeface="Calibri Light" panose="020F0302020204030204"/>
            </a:rPr>
            <a:t>hypertension(2)</a:t>
          </a:r>
          <a:endParaRPr lang="en-GB" b="0" baseline="30000"/>
        </a:p>
      </dgm:t>
    </dgm:pt>
    <dgm:pt modelId="{5473EB76-19E4-4C5C-8E30-1DF212B6F9C2}" type="parTrans" cxnId="{2ABBD136-0AED-4F59-B44B-37623DA921F7}">
      <dgm:prSet/>
      <dgm:spPr/>
      <dgm:t>
        <a:bodyPr/>
        <a:lstStyle/>
        <a:p>
          <a:endParaRPr lang="en-IN"/>
        </a:p>
      </dgm:t>
    </dgm:pt>
    <dgm:pt modelId="{16B42D74-97DC-45BA-BE48-C6774FE461D7}" type="sibTrans" cxnId="{2ABBD136-0AED-4F59-B44B-37623DA921F7}">
      <dgm:prSet/>
      <dgm:spPr/>
      <dgm:t>
        <a:bodyPr/>
        <a:lstStyle/>
        <a:p>
          <a:endParaRPr lang="en-IN"/>
        </a:p>
      </dgm:t>
    </dgm:pt>
    <dgm:pt modelId="{06013A39-A8EC-45CD-8C88-7FCC45D85FBE}">
      <dgm:prSet/>
      <dgm:spPr/>
      <dgm:t>
        <a:bodyPr/>
        <a:lstStyle/>
        <a:p>
          <a:pPr rtl="0"/>
          <a:r>
            <a:rPr lang="en-IN">
              <a:latin typeface="Calibri Light" panose="020F0302020204030204"/>
            </a:rPr>
            <a:t> </a:t>
          </a:r>
          <a:r>
            <a:rPr lang="en-IN"/>
            <a:t>A comparative study showed prevalence of abnormality of systolic and diastolic bp was significantly higher in the postmenopausal females (37.5% and 28.13%, respectively), compared to 4.3% and 7.4% in the premenopausal group. Both BMI and waist/hip ratio showed a significant It was concluded that the both systolic and diastolic blood pressure are higher in the postmenopausal Saudi females(3)</a:t>
          </a:r>
          <a:endParaRPr lang="en-IN" dirty="0"/>
        </a:p>
      </dgm:t>
    </dgm:pt>
    <dgm:pt modelId="{C89865BF-26DC-4B19-9C00-9F2EA70821F2}" type="parTrans" cxnId="{97193835-EF0A-41D1-97EB-7A1BDE1BA2D2}">
      <dgm:prSet/>
      <dgm:spPr/>
      <dgm:t>
        <a:bodyPr/>
        <a:lstStyle/>
        <a:p>
          <a:endParaRPr lang="en-IN"/>
        </a:p>
      </dgm:t>
    </dgm:pt>
    <dgm:pt modelId="{1E055E9E-F61E-44DE-B9E1-3E9F055B266D}" type="sibTrans" cxnId="{97193835-EF0A-41D1-97EB-7A1BDE1BA2D2}">
      <dgm:prSet/>
      <dgm:spPr/>
      <dgm:t>
        <a:bodyPr/>
        <a:lstStyle/>
        <a:p>
          <a:endParaRPr lang="en-IN"/>
        </a:p>
      </dgm:t>
    </dgm:pt>
    <dgm:pt modelId="{5CDDBC2C-37E6-4B3F-A72A-188C9D796B9C}" type="pres">
      <dgm:prSet presAssocID="{06D248B7-89B1-824A-BDFB-5DB0A3F2235A}" presName="Name0" presStyleCnt="0">
        <dgm:presLayoutVars>
          <dgm:dir/>
          <dgm:animLvl val="lvl"/>
          <dgm:resizeHandles val="exact"/>
        </dgm:presLayoutVars>
      </dgm:prSet>
      <dgm:spPr/>
    </dgm:pt>
    <dgm:pt modelId="{0F02B6F6-DB2E-47A6-AA66-B88E6BD233F1}" type="pres">
      <dgm:prSet presAssocID="{A0E2C1C9-A35A-6C46-A4E4-E61797DCFEC9}" presName="composite" presStyleCnt="0"/>
      <dgm:spPr/>
    </dgm:pt>
    <dgm:pt modelId="{8BC8C445-12CE-415D-9965-A6F6475D1DF4}" type="pres">
      <dgm:prSet presAssocID="{A0E2C1C9-A35A-6C46-A4E4-E61797DCFEC9}" presName="parTx" presStyleLbl="alignNode1" presStyleIdx="0" presStyleCnt="3">
        <dgm:presLayoutVars>
          <dgm:chMax val="0"/>
          <dgm:chPref val="0"/>
          <dgm:bulletEnabled val="1"/>
        </dgm:presLayoutVars>
      </dgm:prSet>
      <dgm:spPr/>
    </dgm:pt>
    <dgm:pt modelId="{5DC09F8E-11C6-4040-9074-69AC0491D332}" type="pres">
      <dgm:prSet presAssocID="{A0E2C1C9-A35A-6C46-A4E4-E61797DCFEC9}" presName="desTx" presStyleLbl="alignAccFollowNode1" presStyleIdx="0" presStyleCnt="3">
        <dgm:presLayoutVars>
          <dgm:bulletEnabled val="1"/>
        </dgm:presLayoutVars>
      </dgm:prSet>
      <dgm:spPr/>
    </dgm:pt>
    <dgm:pt modelId="{4A0097D8-5FC9-47CD-80F2-671C2FA48AFD}" type="pres">
      <dgm:prSet presAssocID="{6D099B6D-B306-DD42-9943-3B39BD0D34E3}" presName="space" presStyleCnt="0"/>
      <dgm:spPr/>
    </dgm:pt>
    <dgm:pt modelId="{A0E6A46E-0C2E-4E07-9F21-D7FD822C4D4A}" type="pres">
      <dgm:prSet presAssocID="{151003C9-0828-1944-B0D3-691D06387955}" presName="composite" presStyleCnt="0"/>
      <dgm:spPr/>
    </dgm:pt>
    <dgm:pt modelId="{CC4A01BD-97B1-4D7D-A645-DE983FD2148B}" type="pres">
      <dgm:prSet presAssocID="{151003C9-0828-1944-B0D3-691D06387955}" presName="parTx" presStyleLbl="alignNode1" presStyleIdx="1" presStyleCnt="3">
        <dgm:presLayoutVars>
          <dgm:chMax val="0"/>
          <dgm:chPref val="0"/>
          <dgm:bulletEnabled val="1"/>
        </dgm:presLayoutVars>
      </dgm:prSet>
      <dgm:spPr/>
    </dgm:pt>
    <dgm:pt modelId="{2D0831D5-3F45-4E81-BEE5-98F6448A39F0}" type="pres">
      <dgm:prSet presAssocID="{151003C9-0828-1944-B0D3-691D06387955}" presName="desTx" presStyleLbl="alignAccFollowNode1" presStyleIdx="1" presStyleCnt="3">
        <dgm:presLayoutVars>
          <dgm:bulletEnabled val="1"/>
        </dgm:presLayoutVars>
      </dgm:prSet>
      <dgm:spPr/>
    </dgm:pt>
    <dgm:pt modelId="{9CA5E881-CD3D-4805-AFB5-F1D3B842B726}" type="pres">
      <dgm:prSet presAssocID="{3BF2D962-3478-874A-9CDB-C3752E8CA225}" presName="space" presStyleCnt="0"/>
      <dgm:spPr/>
    </dgm:pt>
    <dgm:pt modelId="{68B071B9-7E05-41E3-B38B-E86C14F71B3A}" type="pres">
      <dgm:prSet presAssocID="{16939827-2320-0A4E-B81E-2E1DD61D6127}" presName="composite" presStyleCnt="0"/>
      <dgm:spPr/>
    </dgm:pt>
    <dgm:pt modelId="{6400C39E-C1C7-4956-8654-56AF63583F40}" type="pres">
      <dgm:prSet presAssocID="{16939827-2320-0A4E-B81E-2E1DD61D6127}" presName="parTx" presStyleLbl="alignNode1" presStyleIdx="2" presStyleCnt="3">
        <dgm:presLayoutVars>
          <dgm:chMax val="0"/>
          <dgm:chPref val="0"/>
          <dgm:bulletEnabled val="1"/>
        </dgm:presLayoutVars>
      </dgm:prSet>
      <dgm:spPr/>
    </dgm:pt>
    <dgm:pt modelId="{1EB07257-B3F7-4125-A80A-14807D8CB76D}" type="pres">
      <dgm:prSet presAssocID="{16939827-2320-0A4E-B81E-2E1DD61D6127}" presName="desTx" presStyleLbl="alignAccFollowNode1" presStyleIdx="2" presStyleCnt="3">
        <dgm:presLayoutVars>
          <dgm:bulletEnabled val="1"/>
        </dgm:presLayoutVars>
      </dgm:prSet>
      <dgm:spPr/>
    </dgm:pt>
  </dgm:ptLst>
  <dgm:cxnLst>
    <dgm:cxn modelId="{70A10501-660A-4C27-933B-8FDD6211E750}" type="presOf" srcId="{F1627E93-DE79-EC44-A360-68847B22981B}" destId="{1EB07257-B3F7-4125-A80A-14807D8CB76D}" srcOrd="0" destOrd="0" presId="urn:microsoft.com/office/officeart/2005/8/layout/hList1"/>
    <dgm:cxn modelId="{21DC6917-A7B1-D046-A361-D81D883F6D1E}" srcId="{06D248B7-89B1-824A-BDFB-5DB0A3F2235A}" destId="{16939827-2320-0A4E-B81E-2E1DD61D6127}" srcOrd="2" destOrd="0" parTransId="{ED3029C6-D337-AA49-9680-0B073D9BCC2E}" sibTransId="{B951DCBD-4E55-0E41-ABDB-DF9175F81AD7}"/>
    <dgm:cxn modelId="{EA63451D-0C54-9946-84EE-0CD2C11F2097}" srcId="{A0E2C1C9-A35A-6C46-A4E4-E61797DCFEC9}" destId="{13B6DAE2-5D7B-9348-9D19-90030EA97A8D}" srcOrd="1" destOrd="0" parTransId="{B01BE579-4495-FB47-8F69-E9B1AA432B8C}" sibTransId="{E8449162-EFFF-D44C-A217-407D0F43A5A2}"/>
    <dgm:cxn modelId="{D669AC33-AC18-4344-AEF4-99540DCC5009}" type="presOf" srcId="{06013A39-A8EC-45CD-8C88-7FCC45D85FBE}" destId="{1EB07257-B3F7-4125-A80A-14807D8CB76D}" srcOrd="0" destOrd="1" presId="urn:microsoft.com/office/officeart/2005/8/layout/hList1"/>
    <dgm:cxn modelId="{97193835-EF0A-41D1-97EB-7A1BDE1BA2D2}" srcId="{16939827-2320-0A4E-B81E-2E1DD61D6127}" destId="{06013A39-A8EC-45CD-8C88-7FCC45D85FBE}" srcOrd="1" destOrd="0" parTransId="{C89865BF-26DC-4B19-9C00-9F2EA70821F2}" sibTransId="{1E055E9E-F61E-44DE-B9E1-3E9F055B266D}"/>
    <dgm:cxn modelId="{2ABBD136-0AED-4F59-B44B-37623DA921F7}" srcId="{151003C9-0828-1944-B0D3-691D06387955}" destId="{DD0550B2-A060-4E6F-8AD2-06A0E39B3C92}" srcOrd="1" destOrd="0" parTransId="{5473EB76-19E4-4C5C-8E30-1DF212B6F9C2}" sibTransId="{16B42D74-97DC-45BA-BE48-C6774FE461D7}"/>
    <dgm:cxn modelId="{AE55ED61-23E1-4F87-8281-6F826FADBBB0}" type="presOf" srcId="{13B6DAE2-5D7B-9348-9D19-90030EA97A8D}" destId="{5DC09F8E-11C6-4040-9074-69AC0491D332}" srcOrd="0" destOrd="1" presId="urn:microsoft.com/office/officeart/2005/8/layout/hList1"/>
    <dgm:cxn modelId="{11A7C662-1F5B-4040-9CE2-9A0846471408}" type="presOf" srcId="{06D248B7-89B1-824A-BDFB-5DB0A3F2235A}" destId="{5CDDBC2C-37E6-4B3F-A72A-188C9D796B9C}" srcOrd="0" destOrd="0" presId="urn:microsoft.com/office/officeart/2005/8/layout/hList1"/>
    <dgm:cxn modelId="{4B5BC149-E49F-4968-8753-962894099023}" type="presOf" srcId="{D4723352-7C8B-B44C-B8B4-7F416A0A68F0}" destId="{5DC09F8E-11C6-4040-9074-69AC0491D332}" srcOrd="0" destOrd="0" presId="urn:microsoft.com/office/officeart/2005/8/layout/hList1"/>
    <dgm:cxn modelId="{96E13251-790A-A941-B79E-2EC93DD53BD0}" srcId="{151003C9-0828-1944-B0D3-691D06387955}" destId="{A86BCB78-67F4-4648-B46E-87D315B4CDEB}" srcOrd="0" destOrd="0" parTransId="{6626E002-5258-DB4A-98DE-985B3E331555}" sibTransId="{3CC94F3E-ADBD-1F46-8EA8-E3BD079976A9}"/>
    <dgm:cxn modelId="{ECE6DD52-3B82-4A79-8DAF-DC3A67722039}" type="presOf" srcId="{A0E2C1C9-A35A-6C46-A4E4-E61797DCFEC9}" destId="{8BC8C445-12CE-415D-9965-A6F6475D1DF4}" srcOrd="0" destOrd="0" presId="urn:microsoft.com/office/officeart/2005/8/layout/hList1"/>
    <dgm:cxn modelId="{9F3B9F93-81F6-4C57-879C-55D59B22C170}" type="presOf" srcId="{16939827-2320-0A4E-B81E-2E1DD61D6127}" destId="{6400C39E-C1C7-4956-8654-56AF63583F40}" srcOrd="0" destOrd="0" presId="urn:microsoft.com/office/officeart/2005/8/layout/hList1"/>
    <dgm:cxn modelId="{A943CF96-9890-FA4D-839F-11C067EB0D53}" srcId="{06D248B7-89B1-824A-BDFB-5DB0A3F2235A}" destId="{A0E2C1C9-A35A-6C46-A4E4-E61797DCFEC9}" srcOrd="0" destOrd="0" parTransId="{E2BA7C91-552D-574A-BD72-8CB7FD246D78}" sibTransId="{6D099B6D-B306-DD42-9943-3B39BD0D34E3}"/>
    <dgm:cxn modelId="{D5639C9F-7B5C-48E4-9887-A3BA1A760993}" type="presOf" srcId="{DD0550B2-A060-4E6F-8AD2-06A0E39B3C92}" destId="{2D0831D5-3F45-4E81-BEE5-98F6448A39F0}" srcOrd="0" destOrd="1" presId="urn:microsoft.com/office/officeart/2005/8/layout/hList1"/>
    <dgm:cxn modelId="{4E1A43A8-F396-A849-88F5-DF979D1FF911}" srcId="{A0E2C1C9-A35A-6C46-A4E4-E61797DCFEC9}" destId="{D4723352-7C8B-B44C-B8B4-7F416A0A68F0}" srcOrd="0" destOrd="0" parTransId="{C567EF04-FE36-6440-9B75-F0E586A18EBF}" sibTransId="{96537D3C-4874-504D-A880-A97792A2B049}"/>
    <dgm:cxn modelId="{A8EF2FB4-9244-4336-A59F-6BF0B3AE34B9}" type="presOf" srcId="{A86BCB78-67F4-4648-B46E-87D315B4CDEB}" destId="{2D0831D5-3F45-4E81-BEE5-98F6448A39F0}" srcOrd="0" destOrd="0" presId="urn:microsoft.com/office/officeart/2005/8/layout/hList1"/>
    <dgm:cxn modelId="{205052BB-DE6A-4C01-B7DC-0E3C109E4CCE}" type="presOf" srcId="{151003C9-0828-1944-B0D3-691D06387955}" destId="{CC4A01BD-97B1-4D7D-A645-DE983FD2148B}" srcOrd="0" destOrd="0" presId="urn:microsoft.com/office/officeart/2005/8/layout/hList1"/>
    <dgm:cxn modelId="{25EB77C8-3A53-2D49-96DE-66AEECE8B635}" srcId="{16939827-2320-0A4E-B81E-2E1DD61D6127}" destId="{F3F55F29-9B3F-0645-B136-CE54746CC986}" srcOrd="2" destOrd="0" parTransId="{73BA2782-E5D8-DF4D-8BC2-D66E32D7DF4D}" sibTransId="{A9C2399D-83A0-0045-9B5F-119C82B0F3AA}"/>
    <dgm:cxn modelId="{141638DC-62CE-4391-981F-AD7122A26DE9}" type="presOf" srcId="{F3F55F29-9B3F-0645-B136-CE54746CC986}" destId="{1EB07257-B3F7-4125-A80A-14807D8CB76D}" srcOrd="0" destOrd="2" presId="urn:microsoft.com/office/officeart/2005/8/layout/hList1"/>
    <dgm:cxn modelId="{CC6A46EB-6313-094F-8D1F-4DCBE5199DB7}" srcId="{16939827-2320-0A4E-B81E-2E1DD61D6127}" destId="{F1627E93-DE79-EC44-A360-68847B22981B}" srcOrd="0" destOrd="0" parTransId="{00B7CAA9-1F98-3E46-A4D2-A6E7F8A0CFD7}" sibTransId="{5962FB19-5CCC-A243-ACFB-83B4B1CCCC35}"/>
    <dgm:cxn modelId="{9E112BF8-245F-AE4B-9C5A-A2BF1C61C5FA}" srcId="{06D248B7-89B1-824A-BDFB-5DB0A3F2235A}" destId="{151003C9-0828-1944-B0D3-691D06387955}" srcOrd="1" destOrd="0" parTransId="{8E56DDF7-4CF0-B449-B657-B11600712FA0}" sibTransId="{3BF2D962-3478-874A-9CDB-C3752E8CA225}"/>
    <dgm:cxn modelId="{8B3040B5-A57B-47BC-9B9D-096693C526E5}" type="presParOf" srcId="{5CDDBC2C-37E6-4B3F-A72A-188C9D796B9C}" destId="{0F02B6F6-DB2E-47A6-AA66-B88E6BD233F1}" srcOrd="0" destOrd="0" presId="urn:microsoft.com/office/officeart/2005/8/layout/hList1"/>
    <dgm:cxn modelId="{FD53FB25-5B9E-4739-9CF3-C6E8B509BEAA}" type="presParOf" srcId="{0F02B6F6-DB2E-47A6-AA66-B88E6BD233F1}" destId="{8BC8C445-12CE-415D-9965-A6F6475D1DF4}" srcOrd="0" destOrd="0" presId="urn:microsoft.com/office/officeart/2005/8/layout/hList1"/>
    <dgm:cxn modelId="{6780ABFA-CB52-45A7-9337-5E19F5109694}" type="presParOf" srcId="{0F02B6F6-DB2E-47A6-AA66-B88E6BD233F1}" destId="{5DC09F8E-11C6-4040-9074-69AC0491D332}" srcOrd="1" destOrd="0" presId="urn:microsoft.com/office/officeart/2005/8/layout/hList1"/>
    <dgm:cxn modelId="{3AFC2EE5-59D7-4FE7-804B-FAC8FEEB9ADA}" type="presParOf" srcId="{5CDDBC2C-37E6-4B3F-A72A-188C9D796B9C}" destId="{4A0097D8-5FC9-47CD-80F2-671C2FA48AFD}" srcOrd="1" destOrd="0" presId="urn:microsoft.com/office/officeart/2005/8/layout/hList1"/>
    <dgm:cxn modelId="{55123295-DDB9-4DBF-B9B4-2389CC9F956B}" type="presParOf" srcId="{5CDDBC2C-37E6-4B3F-A72A-188C9D796B9C}" destId="{A0E6A46E-0C2E-4E07-9F21-D7FD822C4D4A}" srcOrd="2" destOrd="0" presId="urn:microsoft.com/office/officeart/2005/8/layout/hList1"/>
    <dgm:cxn modelId="{DDFCD0BE-B374-41D6-B63C-EA0AC3187993}" type="presParOf" srcId="{A0E6A46E-0C2E-4E07-9F21-D7FD822C4D4A}" destId="{CC4A01BD-97B1-4D7D-A645-DE983FD2148B}" srcOrd="0" destOrd="0" presId="urn:microsoft.com/office/officeart/2005/8/layout/hList1"/>
    <dgm:cxn modelId="{FA303566-BC52-4312-9CA9-6B5860454353}" type="presParOf" srcId="{A0E6A46E-0C2E-4E07-9F21-D7FD822C4D4A}" destId="{2D0831D5-3F45-4E81-BEE5-98F6448A39F0}" srcOrd="1" destOrd="0" presId="urn:microsoft.com/office/officeart/2005/8/layout/hList1"/>
    <dgm:cxn modelId="{921CA471-03D4-4E7E-8DE0-2091D85E0BCD}" type="presParOf" srcId="{5CDDBC2C-37E6-4B3F-A72A-188C9D796B9C}" destId="{9CA5E881-CD3D-4805-AFB5-F1D3B842B726}" srcOrd="3" destOrd="0" presId="urn:microsoft.com/office/officeart/2005/8/layout/hList1"/>
    <dgm:cxn modelId="{D8D2DB72-203E-4BE5-B519-471755D269CC}" type="presParOf" srcId="{5CDDBC2C-37E6-4B3F-A72A-188C9D796B9C}" destId="{68B071B9-7E05-41E3-B38B-E86C14F71B3A}" srcOrd="4" destOrd="0" presId="urn:microsoft.com/office/officeart/2005/8/layout/hList1"/>
    <dgm:cxn modelId="{98049769-6D53-45DB-8DEA-690988FAC6EC}" type="presParOf" srcId="{68B071B9-7E05-41E3-B38B-E86C14F71B3A}" destId="{6400C39E-C1C7-4956-8654-56AF63583F40}" srcOrd="0" destOrd="0" presId="urn:microsoft.com/office/officeart/2005/8/layout/hList1"/>
    <dgm:cxn modelId="{BC8BF30A-D2C1-46D7-A4E0-761C1D68B70E}" type="presParOf" srcId="{68B071B9-7E05-41E3-B38B-E86C14F71B3A}" destId="{1EB07257-B3F7-4125-A80A-14807D8CB76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D248B7-89B1-824A-BDFB-5DB0A3F2235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A0E2C1C9-A35A-6C46-A4E4-E61797DCFEC9}">
      <dgm:prSet phldrT="[Text]"/>
      <dgm:spPr/>
      <dgm:t>
        <a:bodyPr/>
        <a:lstStyle/>
        <a:p>
          <a:r>
            <a:rPr lang="en-GB" dirty="0"/>
            <a:t>STRESS</a:t>
          </a:r>
        </a:p>
      </dgm:t>
    </dgm:pt>
    <dgm:pt modelId="{E2BA7C91-552D-574A-BD72-8CB7FD246D78}" type="parTrans" cxnId="{A943CF96-9890-FA4D-839F-11C067EB0D53}">
      <dgm:prSet/>
      <dgm:spPr/>
      <dgm:t>
        <a:bodyPr/>
        <a:lstStyle/>
        <a:p>
          <a:endParaRPr lang="en-GB"/>
        </a:p>
      </dgm:t>
    </dgm:pt>
    <dgm:pt modelId="{6D099B6D-B306-DD42-9943-3B39BD0D34E3}" type="sibTrans" cxnId="{A943CF96-9890-FA4D-839F-11C067EB0D53}">
      <dgm:prSet/>
      <dgm:spPr/>
      <dgm:t>
        <a:bodyPr/>
        <a:lstStyle/>
        <a:p>
          <a:endParaRPr lang="en-GB"/>
        </a:p>
      </dgm:t>
    </dgm:pt>
    <dgm:pt modelId="{D4723352-7C8B-B44C-B8B4-7F416A0A68F0}">
      <dgm:prSet phldrT="[Text]"/>
      <dgm:spPr/>
      <dgm:t>
        <a:bodyPr/>
        <a:lstStyle/>
        <a:p>
          <a:pPr rtl="0">
            <a:buFont typeface="Arial" panose="020B0604020202020204" pitchFamily="34" charset="0"/>
            <a:buChar char="•"/>
          </a:pPr>
          <a:r>
            <a:rPr lang="en-IN" dirty="0"/>
            <a:t>In the present study, Stress was found to be risk factors for hypertension among the study subjects (p&lt;0.05).</a:t>
          </a:r>
          <a:r>
            <a:rPr lang="en-IN" dirty="0">
              <a:latin typeface="Calibri Light" panose="020F0302020204030204"/>
            </a:rPr>
            <a:t> </a:t>
          </a:r>
          <a:endParaRPr lang="en-GB" dirty="0"/>
        </a:p>
      </dgm:t>
    </dgm:pt>
    <dgm:pt modelId="{C567EF04-FE36-6440-9B75-F0E586A18EBF}" type="parTrans" cxnId="{4E1A43A8-F396-A849-88F5-DF979D1FF911}">
      <dgm:prSet/>
      <dgm:spPr/>
      <dgm:t>
        <a:bodyPr/>
        <a:lstStyle/>
        <a:p>
          <a:endParaRPr lang="en-GB"/>
        </a:p>
      </dgm:t>
    </dgm:pt>
    <dgm:pt modelId="{96537D3C-4874-504D-A880-A97792A2B049}" type="sibTrans" cxnId="{4E1A43A8-F396-A849-88F5-DF979D1FF911}">
      <dgm:prSet/>
      <dgm:spPr/>
      <dgm:t>
        <a:bodyPr/>
        <a:lstStyle/>
        <a:p>
          <a:endParaRPr lang="en-GB"/>
        </a:p>
      </dgm:t>
    </dgm:pt>
    <dgm:pt modelId="{151003C9-0828-1944-B0D3-691D06387955}">
      <dgm:prSet phldrT="[Text]"/>
      <dgm:spPr/>
      <dgm:t>
        <a:bodyPr/>
        <a:lstStyle/>
        <a:p>
          <a:r>
            <a:rPr lang="en-GB" dirty="0"/>
            <a:t>TOBACCO</a:t>
          </a:r>
        </a:p>
      </dgm:t>
    </dgm:pt>
    <dgm:pt modelId="{8E56DDF7-4CF0-B449-B657-B11600712FA0}" type="parTrans" cxnId="{9E112BF8-245F-AE4B-9C5A-A2BF1C61C5FA}">
      <dgm:prSet/>
      <dgm:spPr/>
      <dgm:t>
        <a:bodyPr/>
        <a:lstStyle/>
        <a:p>
          <a:endParaRPr lang="en-GB"/>
        </a:p>
      </dgm:t>
    </dgm:pt>
    <dgm:pt modelId="{3BF2D962-3478-874A-9CDB-C3752E8CA225}" type="sibTrans" cxnId="{9E112BF8-245F-AE4B-9C5A-A2BF1C61C5FA}">
      <dgm:prSet/>
      <dgm:spPr/>
      <dgm:t>
        <a:bodyPr/>
        <a:lstStyle/>
        <a:p>
          <a:endParaRPr lang="en-GB"/>
        </a:p>
      </dgm:t>
    </dgm:pt>
    <dgm:pt modelId="{16939827-2320-0A4E-B81E-2E1DD61D6127}">
      <dgm:prSet phldrT="[Text]"/>
      <dgm:spPr/>
      <dgm:t>
        <a:bodyPr/>
        <a:lstStyle/>
        <a:p>
          <a:r>
            <a:rPr lang="en-GB" dirty="0"/>
            <a:t>DIET</a:t>
          </a:r>
        </a:p>
      </dgm:t>
    </dgm:pt>
    <dgm:pt modelId="{ED3029C6-D337-AA49-9680-0B073D9BCC2E}" type="parTrans" cxnId="{21DC6917-A7B1-D046-A361-D81D883F6D1E}">
      <dgm:prSet/>
      <dgm:spPr/>
      <dgm:t>
        <a:bodyPr/>
        <a:lstStyle/>
        <a:p>
          <a:endParaRPr lang="en-GB"/>
        </a:p>
      </dgm:t>
    </dgm:pt>
    <dgm:pt modelId="{B951DCBD-4E55-0E41-ABDB-DF9175F81AD7}" type="sibTrans" cxnId="{21DC6917-A7B1-D046-A361-D81D883F6D1E}">
      <dgm:prSet/>
      <dgm:spPr/>
      <dgm:t>
        <a:bodyPr/>
        <a:lstStyle/>
        <a:p>
          <a:endParaRPr lang="en-GB"/>
        </a:p>
      </dgm:t>
    </dgm:pt>
    <dgm:pt modelId="{F1627E93-DE79-EC44-A360-68847B22981B}">
      <dgm:prSet phldrT="[Text]"/>
      <dgm:spPr/>
      <dgm:t>
        <a:bodyPr/>
        <a:lstStyle/>
        <a:p>
          <a:pPr rtl="0"/>
          <a:r>
            <a:rPr lang="en-GB" dirty="0"/>
            <a:t>No significant relation</a:t>
          </a:r>
          <a:r>
            <a:rPr lang="en-GB" dirty="0">
              <a:latin typeface="Calibri Light" panose="020F0302020204030204"/>
            </a:rPr>
            <a:t> </a:t>
          </a:r>
          <a:r>
            <a:rPr lang="en-GB" dirty="0"/>
            <a:t> was found between diet and hypertension.</a:t>
          </a:r>
        </a:p>
      </dgm:t>
    </dgm:pt>
    <dgm:pt modelId="{00B7CAA9-1F98-3E46-A4D2-A6E7F8A0CFD7}" type="parTrans" cxnId="{CC6A46EB-6313-094F-8D1F-4DCBE5199DB7}">
      <dgm:prSet/>
      <dgm:spPr/>
      <dgm:t>
        <a:bodyPr/>
        <a:lstStyle/>
        <a:p>
          <a:endParaRPr lang="en-GB"/>
        </a:p>
      </dgm:t>
    </dgm:pt>
    <dgm:pt modelId="{5962FB19-5CCC-A243-ACFB-83B4B1CCCC35}" type="sibTrans" cxnId="{CC6A46EB-6313-094F-8D1F-4DCBE5199DB7}">
      <dgm:prSet/>
      <dgm:spPr/>
      <dgm:t>
        <a:bodyPr/>
        <a:lstStyle/>
        <a:p>
          <a:endParaRPr lang="en-GB"/>
        </a:p>
      </dgm:t>
    </dgm:pt>
    <dgm:pt modelId="{B9F658A4-819B-B840-A842-C80E8B7BA43A}">
      <dgm:prSet phldrT="[Text]"/>
      <dgm:spPr/>
      <dgm:t>
        <a:bodyPr/>
        <a:lstStyle/>
        <a:p>
          <a:pPr rtl="0"/>
          <a:r>
            <a:rPr lang="en-IN" dirty="0"/>
            <a:t>A cross-sectional survey in Greater Tunis. observed no associations were</a:t>
          </a:r>
          <a:r>
            <a:rPr lang="en-IN" dirty="0">
              <a:latin typeface="Calibri Light" panose="020F0302020204030204"/>
            </a:rPr>
            <a:t> </a:t>
          </a:r>
          <a:r>
            <a:rPr lang="en-IN" dirty="0"/>
            <a:t> between hypertension and DASH diet components.</a:t>
          </a:r>
          <a:endParaRPr lang="en-GB" dirty="0"/>
        </a:p>
      </dgm:t>
    </dgm:pt>
    <dgm:pt modelId="{E318367F-FF10-4C4C-A00D-3F3D4860B233}" type="parTrans" cxnId="{83004AC9-AFD4-8C44-AD02-B3982E4287BC}">
      <dgm:prSet/>
      <dgm:spPr/>
      <dgm:t>
        <a:bodyPr/>
        <a:lstStyle/>
        <a:p>
          <a:endParaRPr lang="en-GB"/>
        </a:p>
      </dgm:t>
    </dgm:pt>
    <dgm:pt modelId="{8E3DC5DD-4413-4A47-A2FA-FB361978ACCF}" type="sibTrans" cxnId="{83004AC9-AFD4-8C44-AD02-B3982E4287BC}">
      <dgm:prSet/>
      <dgm:spPr/>
      <dgm:t>
        <a:bodyPr/>
        <a:lstStyle/>
        <a:p>
          <a:endParaRPr lang="en-GB"/>
        </a:p>
      </dgm:t>
    </dgm:pt>
    <dgm:pt modelId="{13B6DAE2-5D7B-9348-9D19-90030EA97A8D}">
      <dgm:prSet/>
      <dgm:spPr/>
      <dgm:t>
        <a:bodyPr/>
        <a:lstStyle/>
        <a:p>
          <a:pPr rtl="0"/>
          <a:r>
            <a:rPr lang="en-IN" dirty="0"/>
            <a:t>stress and high blood pressure association was also found In a study conducted by Dr Alberto(4</a:t>
          </a:r>
          <a:r>
            <a:rPr lang="en-IN" dirty="0">
              <a:latin typeface="Calibri Light" panose="020F0302020204030204"/>
            </a:rPr>
            <a:t>) </a:t>
          </a:r>
          <a:r>
            <a:rPr lang="en-IN" dirty="0"/>
            <a:t> while another study by Carmilla M.M Licht</a:t>
          </a:r>
          <a:r>
            <a:rPr lang="en-IN" baseline="30000" dirty="0"/>
            <a:t>2</a:t>
          </a:r>
          <a:r>
            <a:rPr lang="en-IN" dirty="0"/>
            <a:t> found that subjects with depression have a significantly lower BP</a:t>
          </a:r>
        </a:p>
      </dgm:t>
    </dgm:pt>
    <dgm:pt modelId="{B01BE579-4495-FB47-8F69-E9B1AA432B8C}" type="parTrans" cxnId="{EA63451D-0C54-9946-84EE-0CD2C11F2097}">
      <dgm:prSet/>
      <dgm:spPr/>
      <dgm:t>
        <a:bodyPr/>
        <a:lstStyle/>
        <a:p>
          <a:endParaRPr lang="en-GB"/>
        </a:p>
      </dgm:t>
    </dgm:pt>
    <dgm:pt modelId="{E8449162-EFFF-D44C-A217-407D0F43A5A2}" type="sibTrans" cxnId="{EA63451D-0C54-9946-84EE-0CD2C11F2097}">
      <dgm:prSet/>
      <dgm:spPr/>
      <dgm:t>
        <a:bodyPr/>
        <a:lstStyle/>
        <a:p>
          <a:endParaRPr lang="en-GB"/>
        </a:p>
      </dgm:t>
    </dgm:pt>
    <dgm:pt modelId="{F3F55F29-9B3F-0645-B136-CE54746CC986}">
      <dgm:prSet phldrT="[Text]"/>
      <dgm:spPr/>
      <dgm:t>
        <a:bodyPr/>
        <a:lstStyle/>
        <a:p>
          <a:r>
            <a:rPr lang="en-GB" dirty="0"/>
            <a:t>However many studies states DASH type dietary plan important for reduction of high BP</a:t>
          </a:r>
          <a:r>
            <a:rPr lang="en-GB" dirty="0">
              <a:latin typeface="Calibri Light" panose="020F0302020204030204"/>
            </a:rPr>
            <a:t>.(6)</a:t>
          </a:r>
          <a:endParaRPr lang="en-GB" dirty="0"/>
        </a:p>
      </dgm:t>
    </dgm:pt>
    <dgm:pt modelId="{73BA2782-E5D8-DF4D-8BC2-D66E32D7DF4D}" type="parTrans" cxnId="{25EB77C8-3A53-2D49-96DE-66AEECE8B635}">
      <dgm:prSet/>
      <dgm:spPr/>
      <dgm:t>
        <a:bodyPr/>
        <a:lstStyle/>
        <a:p>
          <a:endParaRPr lang="en-GB"/>
        </a:p>
      </dgm:t>
    </dgm:pt>
    <dgm:pt modelId="{A9C2399D-83A0-0045-9B5F-119C82B0F3AA}" type="sibTrans" cxnId="{25EB77C8-3A53-2D49-96DE-66AEECE8B635}">
      <dgm:prSet/>
      <dgm:spPr/>
      <dgm:t>
        <a:bodyPr/>
        <a:lstStyle/>
        <a:p>
          <a:endParaRPr lang="en-GB"/>
        </a:p>
      </dgm:t>
    </dgm:pt>
    <dgm:pt modelId="{A86BCB78-67F4-4648-B46E-87D315B4CDEB}">
      <dgm:prSet phldrT="[Text]"/>
      <dgm:spPr/>
      <dgm:t>
        <a:bodyPr/>
        <a:lstStyle/>
        <a:p>
          <a:r>
            <a:rPr lang="en-GB" dirty="0"/>
            <a:t>Tobacco</a:t>
          </a:r>
          <a:r>
            <a:rPr lang="en-GB" baseline="0" dirty="0"/>
            <a:t> was found risk factor of hypertension with odds ratio of 1.9.</a:t>
          </a:r>
          <a:endParaRPr lang="en-GB" dirty="0"/>
        </a:p>
      </dgm:t>
    </dgm:pt>
    <dgm:pt modelId="{3CC94F3E-ADBD-1F46-8EA8-E3BD079976A9}" type="sibTrans" cxnId="{96E13251-790A-A941-B79E-2EC93DD53BD0}">
      <dgm:prSet/>
      <dgm:spPr/>
      <dgm:t>
        <a:bodyPr/>
        <a:lstStyle/>
        <a:p>
          <a:endParaRPr lang="en-GB"/>
        </a:p>
      </dgm:t>
    </dgm:pt>
    <dgm:pt modelId="{6626E002-5258-DB4A-98DE-985B3E331555}" type="parTrans" cxnId="{96E13251-790A-A941-B79E-2EC93DD53BD0}">
      <dgm:prSet/>
      <dgm:spPr/>
      <dgm:t>
        <a:bodyPr/>
        <a:lstStyle/>
        <a:p>
          <a:endParaRPr lang="en-GB"/>
        </a:p>
      </dgm:t>
    </dgm:pt>
    <dgm:pt modelId="{F9BA6F97-D459-5C42-AF16-8E3E2F50467E}">
      <dgm:prSet phldrT="[Text]"/>
      <dgm:spPr/>
      <dgm:t>
        <a:bodyPr/>
        <a:lstStyle/>
        <a:p>
          <a:r>
            <a:rPr lang="en-GB" dirty="0"/>
            <a:t>WHO also state tobacco as risk factor of hypertension.(5)</a:t>
          </a:r>
        </a:p>
      </dgm:t>
    </dgm:pt>
    <dgm:pt modelId="{F62ED9AD-530A-714A-9417-2CDF003494BC}" type="sibTrans" cxnId="{E061219D-E8F3-A745-B7DB-EF9DE4CE291B}">
      <dgm:prSet/>
      <dgm:spPr/>
      <dgm:t>
        <a:bodyPr/>
        <a:lstStyle/>
        <a:p>
          <a:endParaRPr lang="en-GB"/>
        </a:p>
      </dgm:t>
    </dgm:pt>
    <dgm:pt modelId="{07181E79-47D0-AF4C-8EE4-0AE0F40DDF33}" type="parTrans" cxnId="{E061219D-E8F3-A745-B7DB-EF9DE4CE291B}">
      <dgm:prSet/>
      <dgm:spPr/>
      <dgm:t>
        <a:bodyPr/>
        <a:lstStyle/>
        <a:p>
          <a:endParaRPr lang="en-GB"/>
        </a:p>
      </dgm:t>
    </dgm:pt>
    <dgm:pt modelId="{4158ACEC-2B60-4BEC-8A1E-C53A78E9D7CE}" type="pres">
      <dgm:prSet presAssocID="{06D248B7-89B1-824A-BDFB-5DB0A3F2235A}" presName="Name0" presStyleCnt="0">
        <dgm:presLayoutVars>
          <dgm:dir/>
          <dgm:animLvl val="lvl"/>
          <dgm:resizeHandles val="exact"/>
        </dgm:presLayoutVars>
      </dgm:prSet>
      <dgm:spPr/>
    </dgm:pt>
    <dgm:pt modelId="{9C25E80A-B9FE-4799-AAAC-D6798D9CD3CC}" type="pres">
      <dgm:prSet presAssocID="{A0E2C1C9-A35A-6C46-A4E4-E61797DCFEC9}" presName="composite" presStyleCnt="0"/>
      <dgm:spPr/>
    </dgm:pt>
    <dgm:pt modelId="{F86E8381-4F2D-4E18-8A93-DB3BD8A46191}" type="pres">
      <dgm:prSet presAssocID="{A0E2C1C9-A35A-6C46-A4E4-E61797DCFEC9}" presName="parTx" presStyleLbl="alignNode1" presStyleIdx="0" presStyleCnt="3">
        <dgm:presLayoutVars>
          <dgm:chMax val="0"/>
          <dgm:chPref val="0"/>
          <dgm:bulletEnabled val="1"/>
        </dgm:presLayoutVars>
      </dgm:prSet>
      <dgm:spPr/>
    </dgm:pt>
    <dgm:pt modelId="{2E4BAB7D-0765-40E1-BE62-3FA3899402FE}" type="pres">
      <dgm:prSet presAssocID="{A0E2C1C9-A35A-6C46-A4E4-E61797DCFEC9}" presName="desTx" presStyleLbl="alignAccFollowNode1" presStyleIdx="0" presStyleCnt="3">
        <dgm:presLayoutVars>
          <dgm:bulletEnabled val="1"/>
        </dgm:presLayoutVars>
      </dgm:prSet>
      <dgm:spPr/>
    </dgm:pt>
    <dgm:pt modelId="{1DAF22E0-0765-4234-B753-CE3C00986061}" type="pres">
      <dgm:prSet presAssocID="{6D099B6D-B306-DD42-9943-3B39BD0D34E3}" presName="space" presStyleCnt="0"/>
      <dgm:spPr/>
    </dgm:pt>
    <dgm:pt modelId="{E272903A-24E7-421F-816C-2D7F7098DC14}" type="pres">
      <dgm:prSet presAssocID="{151003C9-0828-1944-B0D3-691D06387955}" presName="composite" presStyleCnt="0"/>
      <dgm:spPr/>
    </dgm:pt>
    <dgm:pt modelId="{15FD82C8-A4DA-4AC9-9C80-18628E50F436}" type="pres">
      <dgm:prSet presAssocID="{151003C9-0828-1944-B0D3-691D06387955}" presName="parTx" presStyleLbl="alignNode1" presStyleIdx="1" presStyleCnt="3">
        <dgm:presLayoutVars>
          <dgm:chMax val="0"/>
          <dgm:chPref val="0"/>
          <dgm:bulletEnabled val="1"/>
        </dgm:presLayoutVars>
      </dgm:prSet>
      <dgm:spPr/>
    </dgm:pt>
    <dgm:pt modelId="{A7441185-4C4C-4E01-B3AA-015C5C137482}" type="pres">
      <dgm:prSet presAssocID="{151003C9-0828-1944-B0D3-691D06387955}" presName="desTx" presStyleLbl="alignAccFollowNode1" presStyleIdx="1" presStyleCnt="3">
        <dgm:presLayoutVars>
          <dgm:bulletEnabled val="1"/>
        </dgm:presLayoutVars>
      </dgm:prSet>
      <dgm:spPr/>
    </dgm:pt>
    <dgm:pt modelId="{0F905EA4-819A-4546-B02F-0FD93829C802}" type="pres">
      <dgm:prSet presAssocID="{3BF2D962-3478-874A-9CDB-C3752E8CA225}" presName="space" presStyleCnt="0"/>
      <dgm:spPr/>
    </dgm:pt>
    <dgm:pt modelId="{61FB03F3-4E2C-4E9A-9211-F77D999057F2}" type="pres">
      <dgm:prSet presAssocID="{16939827-2320-0A4E-B81E-2E1DD61D6127}" presName="composite" presStyleCnt="0"/>
      <dgm:spPr/>
    </dgm:pt>
    <dgm:pt modelId="{7BFC13A9-FB11-4D9E-A0C6-F6EE0A89939A}" type="pres">
      <dgm:prSet presAssocID="{16939827-2320-0A4E-B81E-2E1DD61D6127}" presName="parTx" presStyleLbl="alignNode1" presStyleIdx="2" presStyleCnt="3">
        <dgm:presLayoutVars>
          <dgm:chMax val="0"/>
          <dgm:chPref val="0"/>
          <dgm:bulletEnabled val="1"/>
        </dgm:presLayoutVars>
      </dgm:prSet>
      <dgm:spPr/>
    </dgm:pt>
    <dgm:pt modelId="{E2F0978B-0BA3-4A31-B944-01B8865BC9BC}" type="pres">
      <dgm:prSet presAssocID="{16939827-2320-0A4E-B81E-2E1DD61D6127}" presName="desTx" presStyleLbl="alignAccFollowNode1" presStyleIdx="2" presStyleCnt="3">
        <dgm:presLayoutVars>
          <dgm:bulletEnabled val="1"/>
        </dgm:presLayoutVars>
      </dgm:prSet>
      <dgm:spPr/>
    </dgm:pt>
  </dgm:ptLst>
  <dgm:cxnLst>
    <dgm:cxn modelId="{21DC6917-A7B1-D046-A361-D81D883F6D1E}" srcId="{06D248B7-89B1-824A-BDFB-5DB0A3F2235A}" destId="{16939827-2320-0A4E-B81E-2E1DD61D6127}" srcOrd="2" destOrd="0" parTransId="{ED3029C6-D337-AA49-9680-0B073D9BCC2E}" sibTransId="{B951DCBD-4E55-0E41-ABDB-DF9175F81AD7}"/>
    <dgm:cxn modelId="{EA63451D-0C54-9946-84EE-0CD2C11F2097}" srcId="{A0E2C1C9-A35A-6C46-A4E4-E61797DCFEC9}" destId="{13B6DAE2-5D7B-9348-9D19-90030EA97A8D}" srcOrd="1" destOrd="0" parTransId="{B01BE579-4495-FB47-8F69-E9B1AA432B8C}" sibTransId="{E8449162-EFFF-D44C-A217-407D0F43A5A2}"/>
    <dgm:cxn modelId="{323D4B1D-EEC0-4429-A998-BB500F8002B6}" type="presOf" srcId="{F3F55F29-9B3F-0645-B136-CE54746CC986}" destId="{E2F0978B-0BA3-4A31-B944-01B8865BC9BC}" srcOrd="0" destOrd="2" presId="urn:microsoft.com/office/officeart/2005/8/layout/hList1"/>
    <dgm:cxn modelId="{21DFF65D-D633-4E55-A4E6-CAE3A97B2812}" type="presOf" srcId="{A0E2C1C9-A35A-6C46-A4E4-E61797DCFEC9}" destId="{F86E8381-4F2D-4E18-8A93-DB3BD8A46191}" srcOrd="0" destOrd="0" presId="urn:microsoft.com/office/officeart/2005/8/layout/hList1"/>
    <dgm:cxn modelId="{D7555046-0287-483B-9F63-FABBF4A11F1D}" type="presOf" srcId="{16939827-2320-0A4E-B81E-2E1DD61D6127}" destId="{7BFC13A9-FB11-4D9E-A0C6-F6EE0A89939A}" srcOrd="0" destOrd="0" presId="urn:microsoft.com/office/officeart/2005/8/layout/hList1"/>
    <dgm:cxn modelId="{96E13251-790A-A941-B79E-2EC93DD53BD0}" srcId="{151003C9-0828-1944-B0D3-691D06387955}" destId="{A86BCB78-67F4-4648-B46E-87D315B4CDEB}" srcOrd="0" destOrd="0" parTransId="{6626E002-5258-DB4A-98DE-985B3E331555}" sibTransId="{3CC94F3E-ADBD-1F46-8EA8-E3BD079976A9}"/>
    <dgm:cxn modelId="{A54C5655-094F-4C05-9BD4-EF2F80714813}" type="presOf" srcId="{F1627E93-DE79-EC44-A360-68847B22981B}" destId="{E2F0978B-0BA3-4A31-B944-01B8865BC9BC}" srcOrd="0" destOrd="0" presId="urn:microsoft.com/office/officeart/2005/8/layout/hList1"/>
    <dgm:cxn modelId="{43412E59-519C-45DF-8874-52F01C30E8A9}" type="presOf" srcId="{06D248B7-89B1-824A-BDFB-5DB0A3F2235A}" destId="{4158ACEC-2B60-4BEC-8A1E-C53A78E9D7CE}" srcOrd="0" destOrd="0" presId="urn:microsoft.com/office/officeart/2005/8/layout/hList1"/>
    <dgm:cxn modelId="{13E25385-0D4F-4B10-BCDC-11EFBB1EFC8A}" type="presOf" srcId="{F9BA6F97-D459-5C42-AF16-8E3E2F50467E}" destId="{A7441185-4C4C-4E01-B3AA-015C5C137482}" srcOrd="0" destOrd="1" presId="urn:microsoft.com/office/officeart/2005/8/layout/hList1"/>
    <dgm:cxn modelId="{A943CF96-9890-FA4D-839F-11C067EB0D53}" srcId="{06D248B7-89B1-824A-BDFB-5DB0A3F2235A}" destId="{A0E2C1C9-A35A-6C46-A4E4-E61797DCFEC9}" srcOrd="0" destOrd="0" parTransId="{E2BA7C91-552D-574A-BD72-8CB7FD246D78}" sibTransId="{6D099B6D-B306-DD42-9943-3B39BD0D34E3}"/>
    <dgm:cxn modelId="{E061219D-E8F3-A745-B7DB-EF9DE4CE291B}" srcId="{151003C9-0828-1944-B0D3-691D06387955}" destId="{F9BA6F97-D459-5C42-AF16-8E3E2F50467E}" srcOrd="1" destOrd="0" parTransId="{07181E79-47D0-AF4C-8EE4-0AE0F40DDF33}" sibTransId="{F62ED9AD-530A-714A-9417-2CDF003494BC}"/>
    <dgm:cxn modelId="{4E1A43A8-F396-A849-88F5-DF979D1FF911}" srcId="{A0E2C1C9-A35A-6C46-A4E4-E61797DCFEC9}" destId="{D4723352-7C8B-B44C-B8B4-7F416A0A68F0}" srcOrd="0" destOrd="0" parTransId="{C567EF04-FE36-6440-9B75-F0E586A18EBF}" sibTransId="{96537D3C-4874-504D-A880-A97792A2B049}"/>
    <dgm:cxn modelId="{1EB0A5BD-2B9A-4CA4-BD92-C21947BC8F8B}" type="presOf" srcId="{B9F658A4-819B-B840-A842-C80E8B7BA43A}" destId="{E2F0978B-0BA3-4A31-B944-01B8865BC9BC}" srcOrd="0" destOrd="1" presId="urn:microsoft.com/office/officeart/2005/8/layout/hList1"/>
    <dgm:cxn modelId="{25EB77C8-3A53-2D49-96DE-66AEECE8B635}" srcId="{16939827-2320-0A4E-B81E-2E1DD61D6127}" destId="{F3F55F29-9B3F-0645-B136-CE54746CC986}" srcOrd="2" destOrd="0" parTransId="{73BA2782-E5D8-DF4D-8BC2-D66E32D7DF4D}" sibTransId="{A9C2399D-83A0-0045-9B5F-119C82B0F3AA}"/>
    <dgm:cxn modelId="{83004AC9-AFD4-8C44-AD02-B3982E4287BC}" srcId="{16939827-2320-0A4E-B81E-2E1DD61D6127}" destId="{B9F658A4-819B-B840-A842-C80E8B7BA43A}" srcOrd="1" destOrd="0" parTransId="{E318367F-FF10-4C4C-A00D-3F3D4860B233}" sibTransId="{8E3DC5DD-4413-4A47-A2FA-FB361978ACCF}"/>
    <dgm:cxn modelId="{86DBC5DD-2E0A-4CD0-A131-478BF8D9A2BF}" type="presOf" srcId="{A86BCB78-67F4-4648-B46E-87D315B4CDEB}" destId="{A7441185-4C4C-4E01-B3AA-015C5C137482}" srcOrd="0" destOrd="0" presId="urn:microsoft.com/office/officeart/2005/8/layout/hList1"/>
    <dgm:cxn modelId="{38045FDE-41C6-4CE0-8053-7C222EDEBBA9}" type="presOf" srcId="{13B6DAE2-5D7B-9348-9D19-90030EA97A8D}" destId="{2E4BAB7D-0765-40E1-BE62-3FA3899402FE}" srcOrd="0" destOrd="1" presId="urn:microsoft.com/office/officeart/2005/8/layout/hList1"/>
    <dgm:cxn modelId="{C0985DE7-548C-4E4D-8C32-BE90C852D5AE}" type="presOf" srcId="{151003C9-0828-1944-B0D3-691D06387955}" destId="{15FD82C8-A4DA-4AC9-9C80-18628E50F436}" srcOrd="0" destOrd="0" presId="urn:microsoft.com/office/officeart/2005/8/layout/hList1"/>
    <dgm:cxn modelId="{CC6A46EB-6313-094F-8D1F-4DCBE5199DB7}" srcId="{16939827-2320-0A4E-B81E-2E1DD61D6127}" destId="{F1627E93-DE79-EC44-A360-68847B22981B}" srcOrd="0" destOrd="0" parTransId="{00B7CAA9-1F98-3E46-A4D2-A6E7F8A0CFD7}" sibTransId="{5962FB19-5CCC-A243-ACFB-83B4B1CCCC35}"/>
    <dgm:cxn modelId="{9E112BF8-245F-AE4B-9C5A-A2BF1C61C5FA}" srcId="{06D248B7-89B1-824A-BDFB-5DB0A3F2235A}" destId="{151003C9-0828-1944-B0D3-691D06387955}" srcOrd="1" destOrd="0" parTransId="{8E56DDF7-4CF0-B449-B657-B11600712FA0}" sibTransId="{3BF2D962-3478-874A-9CDB-C3752E8CA225}"/>
    <dgm:cxn modelId="{F70557FB-9C71-44EB-AA96-063B5EA710D8}" type="presOf" srcId="{D4723352-7C8B-B44C-B8B4-7F416A0A68F0}" destId="{2E4BAB7D-0765-40E1-BE62-3FA3899402FE}" srcOrd="0" destOrd="0" presId="urn:microsoft.com/office/officeart/2005/8/layout/hList1"/>
    <dgm:cxn modelId="{08D642DE-D317-4DD8-A95E-10BC8C351C3A}" type="presParOf" srcId="{4158ACEC-2B60-4BEC-8A1E-C53A78E9D7CE}" destId="{9C25E80A-B9FE-4799-AAAC-D6798D9CD3CC}" srcOrd="0" destOrd="0" presId="urn:microsoft.com/office/officeart/2005/8/layout/hList1"/>
    <dgm:cxn modelId="{BF8FE69A-F8D0-4D90-BACE-35FDEFF83EC2}" type="presParOf" srcId="{9C25E80A-B9FE-4799-AAAC-D6798D9CD3CC}" destId="{F86E8381-4F2D-4E18-8A93-DB3BD8A46191}" srcOrd="0" destOrd="0" presId="urn:microsoft.com/office/officeart/2005/8/layout/hList1"/>
    <dgm:cxn modelId="{5C9F49DE-81F6-4D5A-B032-2CB158C6B227}" type="presParOf" srcId="{9C25E80A-B9FE-4799-AAAC-D6798D9CD3CC}" destId="{2E4BAB7D-0765-40E1-BE62-3FA3899402FE}" srcOrd="1" destOrd="0" presId="urn:microsoft.com/office/officeart/2005/8/layout/hList1"/>
    <dgm:cxn modelId="{541B6583-7480-494E-892B-84E6208CA967}" type="presParOf" srcId="{4158ACEC-2B60-4BEC-8A1E-C53A78E9D7CE}" destId="{1DAF22E0-0765-4234-B753-CE3C00986061}" srcOrd="1" destOrd="0" presId="urn:microsoft.com/office/officeart/2005/8/layout/hList1"/>
    <dgm:cxn modelId="{C4BA96F1-0BAC-4B9C-9D34-A737C81FF101}" type="presParOf" srcId="{4158ACEC-2B60-4BEC-8A1E-C53A78E9D7CE}" destId="{E272903A-24E7-421F-816C-2D7F7098DC14}" srcOrd="2" destOrd="0" presId="urn:microsoft.com/office/officeart/2005/8/layout/hList1"/>
    <dgm:cxn modelId="{31D0D379-8038-4469-BFE6-DED14E13DAA1}" type="presParOf" srcId="{E272903A-24E7-421F-816C-2D7F7098DC14}" destId="{15FD82C8-A4DA-4AC9-9C80-18628E50F436}" srcOrd="0" destOrd="0" presId="urn:microsoft.com/office/officeart/2005/8/layout/hList1"/>
    <dgm:cxn modelId="{7E62C7E7-4DEF-4B36-97FE-712BD39EFD24}" type="presParOf" srcId="{E272903A-24E7-421F-816C-2D7F7098DC14}" destId="{A7441185-4C4C-4E01-B3AA-015C5C137482}" srcOrd="1" destOrd="0" presId="urn:microsoft.com/office/officeart/2005/8/layout/hList1"/>
    <dgm:cxn modelId="{51667189-0E38-45F5-8137-68BE2D0051D1}" type="presParOf" srcId="{4158ACEC-2B60-4BEC-8A1E-C53A78E9D7CE}" destId="{0F905EA4-819A-4546-B02F-0FD93829C802}" srcOrd="3" destOrd="0" presId="urn:microsoft.com/office/officeart/2005/8/layout/hList1"/>
    <dgm:cxn modelId="{DC7EEF8D-0964-4072-9FF3-3D87D78365CD}" type="presParOf" srcId="{4158ACEC-2B60-4BEC-8A1E-C53A78E9D7CE}" destId="{61FB03F3-4E2C-4E9A-9211-F77D999057F2}" srcOrd="4" destOrd="0" presId="urn:microsoft.com/office/officeart/2005/8/layout/hList1"/>
    <dgm:cxn modelId="{44EEDA77-A6F8-4F5B-9B40-4CBC8C636F78}" type="presParOf" srcId="{61FB03F3-4E2C-4E9A-9211-F77D999057F2}" destId="{7BFC13A9-FB11-4D9E-A0C6-F6EE0A89939A}" srcOrd="0" destOrd="0" presId="urn:microsoft.com/office/officeart/2005/8/layout/hList1"/>
    <dgm:cxn modelId="{84F7DC51-F727-4C55-A742-96D2075B1E99}" type="presParOf" srcId="{61FB03F3-4E2C-4E9A-9211-F77D999057F2}" destId="{E2F0978B-0BA3-4A31-B944-01B8865BC9B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DE4DB2-D74E-4327-872B-8E92AD9D2BE7}"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321F212-3648-4253-ACFE-1D32B0D0207D}">
      <dgm:prSet/>
      <dgm:spPr/>
      <dgm:t>
        <a:bodyPr/>
        <a:lstStyle/>
        <a:p>
          <a:pPr>
            <a:defRPr cap="all"/>
          </a:pPr>
          <a:r>
            <a:rPr lang="en-US"/>
            <a:t>1) digital data collection using kobo toolbox and kobo collect Mobile application</a:t>
          </a:r>
        </a:p>
      </dgm:t>
    </dgm:pt>
    <dgm:pt modelId="{0178D56E-19C4-4F6D-8B47-196DC057455A}" type="parTrans" cxnId="{FF8893C9-2557-4109-B7FD-EBB86F8352AA}">
      <dgm:prSet/>
      <dgm:spPr/>
      <dgm:t>
        <a:bodyPr/>
        <a:lstStyle/>
        <a:p>
          <a:endParaRPr lang="en-US"/>
        </a:p>
      </dgm:t>
    </dgm:pt>
    <dgm:pt modelId="{9AAA2825-3564-4968-869C-84226B4F49B4}" type="sibTrans" cxnId="{FF8893C9-2557-4109-B7FD-EBB86F8352AA}">
      <dgm:prSet/>
      <dgm:spPr/>
      <dgm:t>
        <a:bodyPr/>
        <a:lstStyle/>
        <a:p>
          <a:endParaRPr lang="en-US"/>
        </a:p>
      </dgm:t>
    </dgm:pt>
    <dgm:pt modelId="{B77CED69-4BC2-4C1B-B87B-C9D62A0813C1}">
      <dgm:prSet/>
      <dgm:spPr/>
      <dgm:t>
        <a:bodyPr/>
        <a:lstStyle/>
        <a:p>
          <a:pPr>
            <a:defRPr cap="all"/>
          </a:pPr>
          <a:r>
            <a:rPr lang="en-US"/>
            <a:t>2) community interaction skills and data collection.</a:t>
          </a:r>
        </a:p>
      </dgm:t>
    </dgm:pt>
    <dgm:pt modelId="{15532508-66DF-43D4-8C4D-8677646B3C37}" type="parTrans" cxnId="{3733BD92-CCE8-4CA8-9456-7EF64F0C88D4}">
      <dgm:prSet/>
      <dgm:spPr/>
      <dgm:t>
        <a:bodyPr/>
        <a:lstStyle/>
        <a:p>
          <a:endParaRPr lang="en-US"/>
        </a:p>
      </dgm:t>
    </dgm:pt>
    <dgm:pt modelId="{C8E03D61-0AA1-4F53-B3C4-8A410D77D261}" type="sibTrans" cxnId="{3733BD92-CCE8-4CA8-9456-7EF64F0C88D4}">
      <dgm:prSet/>
      <dgm:spPr/>
      <dgm:t>
        <a:bodyPr/>
        <a:lstStyle/>
        <a:p>
          <a:endParaRPr lang="en-US"/>
        </a:p>
      </dgm:t>
    </dgm:pt>
    <dgm:pt modelId="{AD7C6B57-068D-4F2C-85E5-1BD6690F4ED1}">
      <dgm:prSet/>
      <dgm:spPr/>
      <dgm:t>
        <a:bodyPr/>
        <a:lstStyle/>
        <a:p>
          <a:pPr>
            <a:defRPr cap="all"/>
          </a:pPr>
          <a:r>
            <a:rPr lang="en-US"/>
            <a:t>3) general learnings about problems faced by the people of the community regarding health, water and sanitation.</a:t>
          </a:r>
        </a:p>
      </dgm:t>
    </dgm:pt>
    <dgm:pt modelId="{C9FC6CDD-0DA0-48B7-A70A-183603356613}" type="parTrans" cxnId="{F70A4083-5476-4E66-A746-71A345749DB3}">
      <dgm:prSet/>
      <dgm:spPr/>
      <dgm:t>
        <a:bodyPr/>
        <a:lstStyle/>
        <a:p>
          <a:endParaRPr lang="en-US"/>
        </a:p>
      </dgm:t>
    </dgm:pt>
    <dgm:pt modelId="{A2A2D839-3AF0-4A8F-8B93-0338E63A3E81}" type="sibTrans" cxnId="{F70A4083-5476-4E66-A746-71A345749DB3}">
      <dgm:prSet/>
      <dgm:spPr/>
      <dgm:t>
        <a:bodyPr/>
        <a:lstStyle/>
        <a:p>
          <a:endParaRPr lang="en-US"/>
        </a:p>
      </dgm:t>
    </dgm:pt>
    <dgm:pt modelId="{68266C5C-88E6-44C9-A17A-AA0F2311E981}" type="pres">
      <dgm:prSet presAssocID="{6EDE4DB2-D74E-4327-872B-8E92AD9D2BE7}" presName="root" presStyleCnt="0">
        <dgm:presLayoutVars>
          <dgm:dir/>
          <dgm:resizeHandles val="exact"/>
        </dgm:presLayoutVars>
      </dgm:prSet>
      <dgm:spPr/>
    </dgm:pt>
    <dgm:pt modelId="{09272F77-102E-4C50-B048-DE1AF1EF9FAA}" type="pres">
      <dgm:prSet presAssocID="{4321F212-3648-4253-ACFE-1D32B0D0207D}" presName="compNode" presStyleCnt="0"/>
      <dgm:spPr/>
    </dgm:pt>
    <dgm:pt modelId="{9CBE24CF-A9CC-4257-A568-F613606911F4}" type="pres">
      <dgm:prSet presAssocID="{4321F212-3648-4253-ACFE-1D32B0D0207D}" presName="iconBgRect" presStyleLbl="bgShp" presStyleIdx="0" presStyleCnt="3"/>
      <dgm:spPr/>
    </dgm:pt>
    <dgm:pt modelId="{191C01FA-4331-4233-80F4-587A206DC115}" type="pres">
      <dgm:prSet presAssocID="{4321F212-3648-4253-ACFE-1D32B0D0207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0CD86688-1525-48D0-A89A-A7467FD27B3E}" type="pres">
      <dgm:prSet presAssocID="{4321F212-3648-4253-ACFE-1D32B0D0207D}" presName="spaceRect" presStyleCnt="0"/>
      <dgm:spPr/>
    </dgm:pt>
    <dgm:pt modelId="{CBC2D628-C02D-4A92-8F02-4392052D8232}" type="pres">
      <dgm:prSet presAssocID="{4321F212-3648-4253-ACFE-1D32B0D0207D}" presName="textRect" presStyleLbl="revTx" presStyleIdx="0" presStyleCnt="3">
        <dgm:presLayoutVars>
          <dgm:chMax val="1"/>
          <dgm:chPref val="1"/>
        </dgm:presLayoutVars>
      </dgm:prSet>
      <dgm:spPr/>
    </dgm:pt>
    <dgm:pt modelId="{DB7FC1FA-6471-42A2-B195-6968658B239F}" type="pres">
      <dgm:prSet presAssocID="{9AAA2825-3564-4968-869C-84226B4F49B4}" presName="sibTrans" presStyleCnt="0"/>
      <dgm:spPr/>
    </dgm:pt>
    <dgm:pt modelId="{07F05FA6-C499-4D43-AC2A-E975FA5F7141}" type="pres">
      <dgm:prSet presAssocID="{B77CED69-4BC2-4C1B-B87B-C9D62A0813C1}" presName="compNode" presStyleCnt="0"/>
      <dgm:spPr/>
    </dgm:pt>
    <dgm:pt modelId="{CE21170C-6C64-48C5-93BB-7B90B6D7FDB1}" type="pres">
      <dgm:prSet presAssocID="{B77CED69-4BC2-4C1B-B87B-C9D62A0813C1}" presName="iconBgRect" presStyleLbl="bgShp" presStyleIdx="1" presStyleCnt="3"/>
      <dgm:spPr/>
    </dgm:pt>
    <dgm:pt modelId="{9E45C93A-9869-4432-8A52-D6965B953B8F}" type="pres">
      <dgm:prSet presAssocID="{B77CED69-4BC2-4C1B-B87B-C9D62A0813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A3E80DB2-633F-49D6-8860-630F2B1EF77E}" type="pres">
      <dgm:prSet presAssocID="{B77CED69-4BC2-4C1B-B87B-C9D62A0813C1}" presName="spaceRect" presStyleCnt="0"/>
      <dgm:spPr/>
    </dgm:pt>
    <dgm:pt modelId="{2F55F524-95F3-4987-B38B-7633E3ABC9F0}" type="pres">
      <dgm:prSet presAssocID="{B77CED69-4BC2-4C1B-B87B-C9D62A0813C1}" presName="textRect" presStyleLbl="revTx" presStyleIdx="1" presStyleCnt="3">
        <dgm:presLayoutVars>
          <dgm:chMax val="1"/>
          <dgm:chPref val="1"/>
        </dgm:presLayoutVars>
      </dgm:prSet>
      <dgm:spPr/>
    </dgm:pt>
    <dgm:pt modelId="{18B0C8B0-8E7C-4F82-8508-BDB14B5DE0FE}" type="pres">
      <dgm:prSet presAssocID="{C8E03D61-0AA1-4F53-B3C4-8A410D77D261}" presName="sibTrans" presStyleCnt="0"/>
      <dgm:spPr/>
    </dgm:pt>
    <dgm:pt modelId="{C1D09BBE-E321-4274-9E1F-2D0ACE39529A}" type="pres">
      <dgm:prSet presAssocID="{AD7C6B57-068D-4F2C-85E5-1BD6690F4ED1}" presName="compNode" presStyleCnt="0"/>
      <dgm:spPr/>
    </dgm:pt>
    <dgm:pt modelId="{91F18E5D-6094-49BB-82E1-6A9387A1CC61}" type="pres">
      <dgm:prSet presAssocID="{AD7C6B57-068D-4F2C-85E5-1BD6690F4ED1}" presName="iconBgRect" presStyleLbl="bgShp" presStyleIdx="2" presStyleCnt="3"/>
      <dgm:spPr/>
    </dgm:pt>
    <dgm:pt modelId="{F426CF4D-FE66-42EE-8F94-DB81B9043BCA}" type="pres">
      <dgm:prSet presAssocID="{AD7C6B57-068D-4F2C-85E5-1BD6690F4E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76141E1F-1FAD-47B9-BC6C-BB6D7B34B339}" type="pres">
      <dgm:prSet presAssocID="{AD7C6B57-068D-4F2C-85E5-1BD6690F4ED1}" presName="spaceRect" presStyleCnt="0"/>
      <dgm:spPr/>
    </dgm:pt>
    <dgm:pt modelId="{9F6FEE73-BBE8-44DD-943D-6B5A107EC3F4}" type="pres">
      <dgm:prSet presAssocID="{AD7C6B57-068D-4F2C-85E5-1BD6690F4ED1}" presName="textRect" presStyleLbl="revTx" presStyleIdx="2" presStyleCnt="3">
        <dgm:presLayoutVars>
          <dgm:chMax val="1"/>
          <dgm:chPref val="1"/>
        </dgm:presLayoutVars>
      </dgm:prSet>
      <dgm:spPr/>
    </dgm:pt>
  </dgm:ptLst>
  <dgm:cxnLst>
    <dgm:cxn modelId="{3FB2092B-ADCC-4865-BC81-DCF4433099C7}" type="presOf" srcId="{6EDE4DB2-D74E-4327-872B-8E92AD9D2BE7}" destId="{68266C5C-88E6-44C9-A17A-AA0F2311E981}" srcOrd="0" destOrd="0" presId="urn:microsoft.com/office/officeart/2018/5/layout/IconCircleLabelList"/>
    <dgm:cxn modelId="{F70A4083-5476-4E66-A746-71A345749DB3}" srcId="{6EDE4DB2-D74E-4327-872B-8E92AD9D2BE7}" destId="{AD7C6B57-068D-4F2C-85E5-1BD6690F4ED1}" srcOrd="2" destOrd="0" parTransId="{C9FC6CDD-0DA0-48B7-A70A-183603356613}" sibTransId="{A2A2D839-3AF0-4A8F-8B93-0338E63A3E81}"/>
    <dgm:cxn modelId="{3733BD92-CCE8-4CA8-9456-7EF64F0C88D4}" srcId="{6EDE4DB2-D74E-4327-872B-8E92AD9D2BE7}" destId="{B77CED69-4BC2-4C1B-B87B-C9D62A0813C1}" srcOrd="1" destOrd="0" parTransId="{15532508-66DF-43D4-8C4D-8677646B3C37}" sibTransId="{C8E03D61-0AA1-4F53-B3C4-8A410D77D261}"/>
    <dgm:cxn modelId="{0CE1BAB2-3899-4C67-9E34-DD1A10955B31}" type="presOf" srcId="{AD7C6B57-068D-4F2C-85E5-1BD6690F4ED1}" destId="{9F6FEE73-BBE8-44DD-943D-6B5A107EC3F4}" srcOrd="0" destOrd="0" presId="urn:microsoft.com/office/officeart/2018/5/layout/IconCircleLabelList"/>
    <dgm:cxn modelId="{98CA9AB8-21A9-4418-8D1A-FE0957A8E4FB}" type="presOf" srcId="{B77CED69-4BC2-4C1B-B87B-C9D62A0813C1}" destId="{2F55F524-95F3-4987-B38B-7633E3ABC9F0}" srcOrd="0" destOrd="0" presId="urn:microsoft.com/office/officeart/2018/5/layout/IconCircleLabelList"/>
    <dgm:cxn modelId="{FF8893C9-2557-4109-B7FD-EBB86F8352AA}" srcId="{6EDE4DB2-D74E-4327-872B-8E92AD9D2BE7}" destId="{4321F212-3648-4253-ACFE-1D32B0D0207D}" srcOrd="0" destOrd="0" parTransId="{0178D56E-19C4-4F6D-8B47-196DC057455A}" sibTransId="{9AAA2825-3564-4968-869C-84226B4F49B4}"/>
    <dgm:cxn modelId="{239898CB-2FE3-42D8-A9A8-3465F6809886}" type="presOf" srcId="{4321F212-3648-4253-ACFE-1D32B0D0207D}" destId="{CBC2D628-C02D-4A92-8F02-4392052D8232}" srcOrd="0" destOrd="0" presId="urn:microsoft.com/office/officeart/2018/5/layout/IconCircleLabelList"/>
    <dgm:cxn modelId="{42AB8E39-0BE1-45BB-8484-0BF730EE111F}" type="presParOf" srcId="{68266C5C-88E6-44C9-A17A-AA0F2311E981}" destId="{09272F77-102E-4C50-B048-DE1AF1EF9FAA}" srcOrd="0" destOrd="0" presId="urn:microsoft.com/office/officeart/2018/5/layout/IconCircleLabelList"/>
    <dgm:cxn modelId="{2B42E269-EEA6-4CF8-98CB-9DD7A8DF03B2}" type="presParOf" srcId="{09272F77-102E-4C50-B048-DE1AF1EF9FAA}" destId="{9CBE24CF-A9CC-4257-A568-F613606911F4}" srcOrd="0" destOrd="0" presId="urn:microsoft.com/office/officeart/2018/5/layout/IconCircleLabelList"/>
    <dgm:cxn modelId="{CF082450-0987-48A7-8C07-EBEA4DACA1FE}" type="presParOf" srcId="{09272F77-102E-4C50-B048-DE1AF1EF9FAA}" destId="{191C01FA-4331-4233-80F4-587A206DC115}" srcOrd="1" destOrd="0" presId="urn:microsoft.com/office/officeart/2018/5/layout/IconCircleLabelList"/>
    <dgm:cxn modelId="{72B73AF1-B244-45AF-A275-BA060C342107}" type="presParOf" srcId="{09272F77-102E-4C50-B048-DE1AF1EF9FAA}" destId="{0CD86688-1525-48D0-A89A-A7467FD27B3E}" srcOrd="2" destOrd="0" presId="urn:microsoft.com/office/officeart/2018/5/layout/IconCircleLabelList"/>
    <dgm:cxn modelId="{6C487C3C-F907-4DDD-995A-EC6DB55E9C30}" type="presParOf" srcId="{09272F77-102E-4C50-B048-DE1AF1EF9FAA}" destId="{CBC2D628-C02D-4A92-8F02-4392052D8232}" srcOrd="3" destOrd="0" presId="urn:microsoft.com/office/officeart/2018/5/layout/IconCircleLabelList"/>
    <dgm:cxn modelId="{CDBF9AF9-D394-4637-9F76-488E697A5282}" type="presParOf" srcId="{68266C5C-88E6-44C9-A17A-AA0F2311E981}" destId="{DB7FC1FA-6471-42A2-B195-6968658B239F}" srcOrd="1" destOrd="0" presId="urn:microsoft.com/office/officeart/2018/5/layout/IconCircleLabelList"/>
    <dgm:cxn modelId="{37561AB0-4F6E-4CBF-915A-7C69F749D4DC}" type="presParOf" srcId="{68266C5C-88E6-44C9-A17A-AA0F2311E981}" destId="{07F05FA6-C499-4D43-AC2A-E975FA5F7141}" srcOrd="2" destOrd="0" presId="urn:microsoft.com/office/officeart/2018/5/layout/IconCircleLabelList"/>
    <dgm:cxn modelId="{7AF96DFC-D6AD-4EFE-B135-4EBFA3B0193E}" type="presParOf" srcId="{07F05FA6-C499-4D43-AC2A-E975FA5F7141}" destId="{CE21170C-6C64-48C5-93BB-7B90B6D7FDB1}" srcOrd="0" destOrd="0" presId="urn:microsoft.com/office/officeart/2018/5/layout/IconCircleLabelList"/>
    <dgm:cxn modelId="{FE61B9E4-14FB-4877-9DE9-E87E18FC166B}" type="presParOf" srcId="{07F05FA6-C499-4D43-AC2A-E975FA5F7141}" destId="{9E45C93A-9869-4432-8A52-D6965B953B8F}" srcOrd="1" destOrd="0" presId="urn:microsoft.com/office/officeart/2018/5/layout/IconCircleLabelList"/>
    <dgm:cxn modelId="{B33BDA58-56BB-447A-A516-299A9C4D9AF0}" type="presParOf" srcId="{07F05FA6-C499-4D43-AC2A-E975FA5F7141}" destId="{A3E80DB2-633F-49D6-8860-630F2B1EF77E}" srcOrd="2" destOrd="0" presId="urn:microsoft.com/office/officeart/2018/5/layout/IconCircleLabelList"/>
    <dgm:cxn modelId="{A5AE3379-B8CC-46F0-B12F-11C32D082304}" type="presParOf" srcId="{07F05FA6-C499-4D43-AC2A-E975FA5F7141}" destId="{2F55F524-95F3-4987-B38B-7633E3ABC9F0}" srcOrd="3" destOrd="0" presId="urn:microsoft.com/office/officeart/2018/5/layout/IconCircleLabelList"/>
    <dgm:cxn modelId="{9E7D7906-77C6-41F2-A2C9-52F196CA3CD5}" type="presParOf" srcId="{68266C5C-88E6-44C9-A17A-AA0F2311E981}" destId="{18B0C8B0-8E7C-4F82-8508-BDB14B5DE0FE}" srcOrd="3" destOrd="0" presId="urn:microsoft.com/office/officeart/2018/5/layout/IconCircleLabelList"/>
    <dgm:cxn modelId="{3D008765-A8A4-4354-BC44-C7F8F27042C4}" type="presParOf" srcId="{68266C5C-88E6-44C9-A17A-AA0F2311E981}" destId="{C1D09BBE-E321-4274-9E1F-2D0ACE39529A}" srcOrd="4" destOrd="0" presId="urn:microsoft.com/office/officeart/2018/5/layout/IconCircleLabelList"/>
    <dgm:cxn modelId="{335127FF-1FFE-4B00-B7A3-35930CA8E998}" type="presParOf" srcId="{C1D09BBE-E321-4274-9E1F-2D0ACE39529A}" destId="{91F18E5D-6094-49BB-82E1-6A9387A1CC61}" srcOrd="0" destOrd="0" presId="urn:microsoft.com/office/officeart/2018/5/layout/IconCircleLabelList"/>
    <dgm:cxn modelId="{1F0E1DB2-9E76-478C-9768-5D7CE12D3093}" type="presParOf" srcId="{C1D09BBE-E321-4274-9E1F-2D0ACE39529A}" destId="{F426CF4D-FE66-42EE-8F94-DB81B9043BCA}" srcOrd="1" destOrd="0" presId="urn:microsoft.com/office/officeart/2018/5/layout/IconCircleLabelList"/>
    <dgm:cxn modelId="{FD2684F0-89CA-4F79-842E-4B0A5A42548A}" type="presParOf" srcId="{C1D09BBE-E321-4274-9E1F-2D0ACE39529A}" destId="{76141E1F-1FAD-47B9-BC6C-BB6D7B34B339}" srcOrd="2" destOrd="0" presId="urn:microsoft.com/office/officeart/2018/5/layout/IconCircleLabelList"/>
    <dgm:cxn modelId="{21F2230F-AFA6-4DCB-8119-299D1AF65E11}" type="presParOf" srcId="{C1D09BBE-E321-4274-9E1F-2D0ACE39529A}" destId="{9F6FEE73-BBE8-44DD-943D-6B5A107EC3F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4CF4F-A132-4F2E-99FC-4B2C5B9DD44D}">
      <dsp:nvSpPr>
        <dsp:cNvPr id="0" name=""/>
        <dsp:cNvSpPr/>
      </dsp:nvSpPr>
      <dsp:spPr>
        <a:xfrm>
          <a:off x="3953" y="59855"/>
          <a:ext cx="2377306" cy="6048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alibri Light" panose="020F0302020204030204"/>
            </a:rPr>
            <a:t>Study Design</a:t>
          </a:r>
          <a:endParaRPr lang="en-US" sz="2100" kern="1200" dirty="0"/>
        </a:p>
      </dsp:txBody>
      <dsp:txXfrm>
        <a:off x="3953" y="59855"/>
        <a:ext cx="2377306" cy="604800"/>
      </dsp:txXfrm>
    </dsp:sp>
    <dsp:sp modelId="{B5D40E98-2C8D-45DA-B001-FF8433BA9C91}">
      <dsp:nvSpPr>
        <dsp:cNvPr id="0" name=""/>
        <dsp:cNvSpPr/>
      </dsp:nvSpPr>
      <dsp:spPr>
        <a:xfrm>
          <a:off x="3953" y="664655"/>
          <a:ext cx="2377306" cy="3628032"/>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a:latin typeface="Calibri Light" panose="020F0302020204030204"/>
            </a:rPr>
            <a:t>Cross-sectional study</a:t>
          </a:r>
          <a:endParaRPr lang="en-US" sz="2100" kern="1200" dirty="0"/>
        </a:p>
        <a:p>
          <a:pPr marL="228600" lvl="1" indent="-228600" algn="l" defTabSz="933450" rtl="0">
            <a:lnSpc>
              <a:spcPct val="90000"/>
            </a:lnSpc>
            <a:spcBef>
              <a:spcPct val="0"/>
            </a:spcBef>
            <a:spcAft>
              <a:spcPct val="15000"/>
            </a:spcAft>
            <a:buChar char="•"/>
          </a:pPr>
          <a:r>
            <a:rPr lang="en-US" sz="2100" kern="1200" dirty="0">
              <a:latin typeface="Calibri Light" panose="020F0302020204030204"/>
            </a:rPr>
            <a:t>Convenient Sampling</a:t>
          </a:r>
          <a:endParaRPr lang="en-US" sz="2100" kern="1200" dirty="0"/>
        </a:p>
      </dsp:txBody>
      <dsp:txXfrm>
        <a:off x="3953" y="664655"/>
        <a:ext cx="2377306" cy="3628032"/>
      </dsp:txXfrm>
    </dsp:sp>
    <dsp:sp modelId="{76E0E52C-8585-4F6E-B397-13DCFEBAB1B7}">
      <dsp:nvSpPr>
        <dsp:cNvPr id="0" name=""/>
        <dsp:cNvSpPr/>
      </dsp:nvSpPr>
      <dsp:spPr>
        <a:xfrm>
          <a:off x="2714082" y="59855"/>
          <a:ext cx="2377306" cy="60480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alibri Light" panose="020F0302020204030204"/>
            </a:rPr>
            <a:t>Eligibility Criteria</a:t>
          </a:r>
          <a:endParaRPr lang="en-IN" sz="2100" kern="1200" dirty="0">
            <a:latin typeface="Calibri Light" panose="020F0302020204030204"/>
          </a:endParaRPr>
        </a:p>
      </dsp:txBody>
      <dsp:txXfrm>
        <a:off x="2714082" y="59855"/>
        <a:ext cx="2377306" cy="604800"/>
      </dsp:txXfrm>
    </dsp:sp>
    <dsp:sp modelId="{B80F9714-4755-48F4-839F-187951C1B74C}">
      <dsp:nvSpPr>
        <dsp:cNvPr id="0" name=""/>
        <dsp:cNvSpPr/>
      </dsp:nvSpPr>
      <dsp:spPr>
        <a:xfrm>
          <a:off x="2714082" y="664655"/>
          <a:ext cx="2377306" cy="3628032"/>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a:latin typeface="Calibri Light" panose="020F0302020204030204"/>
            </a:rPr>
            <a:t>Inclusion criteria: Men, women above 15 years of age</a:t>
          </a:r>
          <a:endParaRPr lang="en-US" sz="2100" kern="1200"/>
        </a:p>
        <a:p>
          <a:pPr marL="228600" lvl="1" indent="-228600" algn="l" defTabSz="933450" rtl="0">
            <a:lnSpc>
              <a:spcPct val="90000"/>
            </a:lnSpc>
            <a:spcBef>
              <a:spcPct val="0"/>
            </a:spcBef>
            <a:spcAft>
              <a:spcPct val="15000"/>
            </a:spcAft>
            <a:buChar char="•"/>
          </a:pPr>
          <a:r>
            <a:rPr lang="en-US" sz="2100" kern="1200" dirty="0">
              <a:latin typeface="Calibri Light" panose="020F0302020204030204"/>
            </a:rPr>
            <a:t>Exclusion criteria: Pregnant women. Individuals undergoing treatment other than for CVD</a:t>
          </a:r>
        </a:p>
      </dsp:txBody>
      <dsp:txXfrm>
        <a:off x="2714082" y="664655"/>
        <a:ext cx="2377306" cy="3628032"/>
      </dsp:txXfrm>
    </dsp:sp>
    <dsp:sp modelId="{651A76C0-177A-4A70-A12E-A882261E3504}">
      <dsp:nvSpPr>
        <dsp:cNvPr id="0" name=""/>
        <dsp:cNvSpPr/>
      </dsp:nvSpPr>
      <dsp:spPr>
        <a:xfrm>
          <a:off x="5424211" y="59855"/>
          <a:ext cx="2377306" cy="604800"/>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IN" sz="2100" kern="1200" dirty="0"/>
            <a:t>Procedure</a:t>
          </a:r>
          <a:endParaRPr lang="en-US" sz="2100" kern="1200" dirty="0"/>
        </a:p>
      </dsp:txBody>
      <dsp:txXfrm>
        <a:off x="5424211" y="59855"/>
        <a:ext cx="2377306" cy="604800"/>
      </dsp:txXfrm>
    </dsp:sp>
    <dsp:sp modelId="{DC535DA8-F769-4D77-97E3-15E4C48EE324}">
      <dsp:nvSpPr>
        <dsp:cNvPr id="0" name=""/>
        <dsp:cNvSpPr/>
      </dsp:nvSpPr>
      <dsp:spPr>
        <a:xfrm>
          <a:off x="5424211" y="664655"/>
          <a:ext cx="2377306" cy="3628032"/>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a:t>Step 1:</a:t>
          </a:r>
          <a:r>
            <a:rPr lang="en-US" sz="2100" kern="1200">
              <a:latin typeface="Calibri Light" panose="020F0302020204030204"/>
            </a:rPr>
            <a:t> </a:t>
          </a:r>
          <a:r>
            <a:rPr lang="en-US" sz="2100" kern="1200"/>
            <a:t>Questionnaire</a:t>
          </a:r>
          <a:endParaRPr lang="en-US" sz="2100" kern="1200" dirty="0"/>
        </a:p>
        <a:p>
          <a:pPr marL="228600" lvl="1" indent="-228600" algn="l" defTabSz="933450">
            <a:lnSpc>
              <a:spcPct val="90000"/>
            </a:lnSpc>
            <a:spcBef>
              <a:spcPct val="0"/>
            </a:spcBef>
            <a:spcAft>
              <a:spcPct val="15000"/>
            </a:spcAft>
            <a:buChar char="•"/>
          </a:pPr>
          <a:r>
            <a:rPr lang="en-US" sz="2100" kern="1200" dirty="0"/>
            <a:t>Step 2: Physical Measurements</a:t>
          </a:r>
        </a:p>
      </dsp:txBody>
      <dsp:txXfrm>
        <a:off x="5424211" y="664655"/>
        <a:ext cx="2377306" cy="3628032"/>
      </dsp:txXfrm>
    </dsp:sp>
    <dsp:sp modelId="{361B49E1-BCAA-48EA-BA31-BA3C13CEA768}">
      <dsp:nvSpPr>
        <dsp:cNvPr id="0" name=""/>
        <dsp:cNvSpPr/>
      </dsp:nvSpPr>
      <dsp:spPr>
        <a:xfrm>
          <a:off x="8134340" y="59855"/>
          <a:ext cx="2377306" cy="604800"/>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alibri Light" panose="020F0302020204030204"/>
            </a:rPr>
            <a:t>Study area</a:t>
          </a:r>
        </a:p>
      </dsp:txBody>
      <dsp:txXfrm>
        <a:off x="8134340" y="59855"/>
        <a:ext cx="2377306" cy="604800"/>
      </dsp:txXfrm>
    </dsp:sp>
    <dsp:sp modelId="{2D1E75B3-CE43-4E89-9B59-E724334CAF24}">
      <dsp:nvSpPr>
        <dsp:cNvPr id="0" name=""/>
        <dsp:cNvSpPr/>
      </dsp:nvSpPr>
      <dsp:spPr>
        <a:xfrm>
          <a:off x="8134340" y="664655"/>
          <a:ext cx="2377306" cy="3628032"/>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err="1">
              <a:latin typeface="Calibri Light" panose="020F0302020204030204"/>
            </a:rPr>
            <a:t>Goyala</a:t>
          </a:r>
          <a:r>
            <a:rPr lang="en-US" sz="2100" kern="1200" dirty="0">
              <a:latin typeface="Calibri Light" panose="020F0302020204030204"/>
            </a:rPr>
            <a:t> Vihar, New Delhi</a:t>
          </a:r>
          <a:endParaRPr lang="en-US" sz="2100" kern="1200" dirty="0"/>
        </a:p>
        <a:p>
          <a:pPr marL="228600" lvl="1" indent="-228600" algn="l" defTabSz="933450" rtl="0">
            <a:lnSpc>
              <a:spcPct val="90000"/>
            </a:lnSpc>
            <a:spcBef>
              <a:spcPct val="0"/>
            </a:spcBef>
            <a:spcAft>
              <a:spcPct val="15000"/>
            </a:spcAft>
            <a:buChar char="•"/>
          </a:pPr>
          <a:r>
            <a:rPr lang="en-US" sz="2100" kern="1200" dirty="0">
              <a:latin typeface="Calibri Light" panose="020F0302020204030204"/>
            </a:rPr>
            <a:t>Area served by 1 ASHA (Mrs. Kavita Sharma)</a:t>
          </a:r>
        </a:p>
      </dsp:txBody>
      <dsp:txXfrm>
        <a:off x="8134340" y="664655"/>
        <a:ext cx="2377306" cy="3628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0C2C8-3EB3-4DCA-AD21-D852C01F3DD0}">
      <dsp:nvSpPr>
        <dsp:cNvPr id="0" name=""/>
        <dsp:cNvSpPr/>
      </dsp:nvSpPr>
      <dsp:spPr>
        <a:xfrm>
          <a:off x="69911" y="4314588"/>
          <a:ext cx="10887380"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9F2B72-0735-4296-A0BE-B6A02F7C2393}">
      <dsp:nvSpPr>
        <dsp:cNvPr id="0" name=""/>
        <dsp:cNvSpPr/>
      </dsp:nvSpPr>
      <dsp:spPr>
        <a:xfrm>
          <a:off x="0" y="2657680"/>
          <a:ext cx="10887380"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B439AA-A8B7-4972-947A-C850E791F4FF}">
      <dsp:nvSpPr>
        <dsp:cNvPr id="0" name=""/>
        <dsp:cNvSpPr/>
      </dsp:nvSpPr>
      <dsp:spPr>
        <a:xfrm>
          <a:off x="0" y="903321"/>
          <a:ext cx="10887380"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D9A52A-FBC3-4FF3-B6DA-85E2ED72F0F0}">
      <dsp:nvSpPr>
        <dsp:cNvPr id="0" name=""/>
        <dsp:cNvSpPr/>
      </dsp:nvSpPr>
      <dsp:spPr>
        <a:xfrm>
          <a:off x="4117931" y="47091"/>
          <a:ext cx="5414076" cy="775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422400">
            <a:lnSpc>
              <a:spcPct val="90000"/>
            </a:lnSpc>
            <a:spcBef>
              <a:spcPct val="0"/>
            </a:spcBef>
            <a:spcAft>
              <a:spcPct val="35000"/>
            </a:spcAft>
            <a:buNone/>
          </a:pPr>
          <a:endParaRPr lang="en-IN" sz="3200" kern="1200" dirty="0"/>
        </a:p>
      </dsp:txBody>
      <dsp:txXfrm>
        <a:off x="4117931" y="47091"/>
        <a:ext cx="5414076" cy="775737"/>
      </dsp:txXfrm>
    </dsp:sp>
    <dsp:sp modelId="{A06680A7-899F-43F8-9B0D-64BFB70B97E7}">
      <dsp:nvSpPr>
        <dsp:cNvPr id="0" name=""/>
        <dsp:cNvSpPr/>
      </dsp:nvSpPr>
      <dsp:spPr>
        <a:xfrm>
          <a:off x="0" y="0"/>
          <a:ext cx="2830718" cy="868566"/>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AIM</a:t>
          </a:r>
          <a:endParaRPr lang="en-IN" sz="3200" kern="1200" dirty="0"/>
        </a:p>
      </dsp:txBody>
      <dsp:txXfrm>
        <a:off x="42408" y="42408"/>
        <a:ext cx="2745902" cy="826158"/>
      </dsp:txXfrm>
    </dsp:sp>
    <dsp:sp modelId="{68C27BBF-EF2A-447D-A532-18A7DF8348A6}">
      <dsp:nvSpPr>
        <dsp:cNvPr id="0" name=""/>
        <dsp:cNvSpPr/>
      </dsp:nvSpPr>
      <dsp:spPr>
        <a:xfrm>
          <a:off x="0" y="879387"/>
          <a:ext cx="10887380" cy="839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To assess the dietary habits with hypertension in the urban-poor population of the southwest region of Delhi</a:t>
          </a:r>
          <a:r>
            <a:rPr lang="en-US" sz="1200" b="1" kern="1200" dirty="0"/>
            <a:t>.</a:t>
          </a:r>
          <a:endParaRPr lang="en-IN" sz="1200" kern="1200" dirty="0"/>
        </a:p>
      </dsp:txBody>
      <dsp:txXfrm>
        <a:off x="0" y="879387"/>
        <a:ext cx="10887380" cy="839316"/>
      </dsp:txXfrm>
    </dsp:sp>
    <dsp:sp modelId="{81BED83B-5948-4E12-B2B6-49FAF59510BA}">
      <dsp:nvSpPr>
        <dsp:cNvPr id="0" name=""/>
        <dsp:cNvSpPr/>
      </dsp:nvSpPr>
      <dsp:spPr>
        <a:xfrm>
          <a:off x="4677305" y="1879915"/>
          <a:ext cx="4363487" cy="61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422400">
            <a:lnSpc>
              <a:spcPct val="90000"/>
            </a:lnSpc>
            <a:spcBef>
              <a:spcPct val="0"/>
            </a:spcBef>
            <a:spcAft>
              <a:spcPct val="35000"/>
            </a:spcAft>
            <a:buNone/>
          </a:pPr>
          <a:endParaRPr lang="en-IN" sz="3200" kern="1200" dirty="0"/>
        </a:p>
      </dsp:txBody>
      <dsp:txXfrm>
        <a:off x="4677305" y="1879915"/>
        <a:ext cx="4363487" cy="618808"/>
      </dsp:txXfrm>
    </dsp:sp>
    <dsp:sp modelId="{C8EF1AE4-D46C-4049-9AFD-86185970A5DE}">
      <dsp:nvSpPr>
        <dsp:cNvPr id="0" name=""/>
        <dsp:cNvSpPr/>
      </dsp:nvSpPr>
      <dsp:spPr>
        <a:xfrm>
          <a:off x="0" y="1873161"/>
          <a:ext cx="2830718" cy="799689"/>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OBJECTIVE</a:t>
          </a:r>
          <a:endParaRPr lang="en-IN" sz="3200" kern="1200" dirty="0"/>
        </a:p>
      </dsp:txBody>
      <dsp:txXfrm>
        <a:off x="39045" y="1912206"/>
        <a:ext cx="2752628" cy="760644"/>
      </dsp:txXfrm>
    </dsp:sp>
    <dsp:sp modelId="{AFA4385A-F929-45D3-9095-EB949384B667}">
      <dsp:nvSpPr>
        <dsp:cNvPr id="0" name=""/>
        <dsp:cNvSpPr/>
      </dsp:nvSpPr>
      <dsp:spPr>
        <a:xfrm>
          <a:off x="0" y="2657680"/>
          <a:ext cx="10887380" cy="783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To find the association between hypertension and salt intake among the sample collected.</a:t>
          </a:r>
          <a:endParaRPr lang="en-IN" sz="2000" kern="1200" dirty="0"/>
        </a:p>
      </dsp:txBody>
      <dsp:txXfrm>
        <a:off x="0" y="2657680"/>
        <a:ext cx="10887380" cy="783704"/>
      </dsp:txXfrm>
    </dsp:sp>
    <dsp:sp modelId="{A6890220-1440-4D98-BE4B-852F0461BA8D}">
      <dsp:nvSpPr>
        <dsp:cNvPr id="0" name=""/>
        <dsp:cNvSpPr/>
      </dsp:nvSpPr>
      <dsp:spPr>
        <a:xfrm>
          <a:off x="6211716" y="3612590"/>
          <a:ext cx="1434488" cy="467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1155700">
            <a:lnSpc>
              <a:spcPct val="90000"/>
            </a:lnSpc>
            <a:spcBef>
              <a:spcPct val="0"/>
            </a:spcBef>
            <a:spcAft>
              <a:spcPct val="35000"/>
            </a:spcAft>
            <a:buNone/>
          </a:pPr>
          <a:endParaRPr lang="en-IN" sz="2600" kern="1200" dirty="0"/>
        </a:p>
      </dsp:txBody>
      <dsp:txXfrm>
        <a:off x="6211716" y="3612590"/>
        <a:ext cx="1434488" cy="467274"/>
      </dsp:txXfrm>
    </dsp:sp>
    <dsp:sp modelId="{107E8187-A6CC-469C-BB37-A64EB44ED32C}">
      <dsp:nvSpPr>
        <dsp:cNvPr id="0" name=""/>
        <dsp:cNvSpPr/>
      </dsp:nvSpPr>
      <dsp:spPr>
        <a:xfrm>
          <a:off x="-69911" y="3488221"/>
          <a:ext cx="3110365" cy="716012"/>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METHODOLOGY</a:t>
          </a:r>
          <a:endParaRPr lang="en-IN" sz="3200" kern="1200" dirty="0"/>
        </a:p>
      </dsp:txBody>
      <dsp:txXfrm>
        <a:off x="-34952" y="3523180"/>
        <a:ext cx="3040447" cy="681053"/>
      </dsp:txXfrm>
    </dsp:sp>
    <dsp:sp modelId="{357E44F0-8191-406B-952A-ECBB5FA6D472}">
      <dsp:nvSpPr>
        <dsp:cNvPr id="0" name=""/>
        <dsp:cNvSpPr/>
      </dsp:nvSpPr>
      <dsp:spPr>
        <a:xfrm>
          <a:off x="0" y="4314588"/>
          <a:ext cx="10887380" cy="212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latin typeface="Calibri" panose="020F0502020204030204" pitchFamily="34" charset="0"/>
              <a:cs typeface="Calibri" panose="020F0502020204030204" pitchFamily="34" charset="0"/>
            </a:rPr>
            <a:t>STUDY TYPE </a:t>
          </a:r>
          <a:r>
            <a:rPr lang="en-US" sz="1800" b="1" kern="1200" dirty="0">
              <a:latin typeface="Times New Roman" panose="02020603050405020304" pitchFamily="18" charset="0"/>
              <a:cs typeface="Times New Roman" panose="02020603050405020304" pitchFamily="18" charset="0"/>
            </a:rPr>
            <a:t>–</a:t>
          </a:r>
          <a:r>
            <a:rPr lang="en-US" sz="1800" kern="1200" dirty="0">
              <a:latin typeface="Calibri" panose="020F0502020204030204" pitchFamily="34" charset="0"/>
              <a:cs typeface="Calibri" panose="020F0502020204030204" pitchFamily="34" charset="0"/>
            </a:rPr>
            <a:t>Cross-sectional </a:t>
          </a:r>
        </a:p>
        <a:p>
          <a:pPr marL="171450" lvl="1" indent="-171450" algn="l" defTabSz="800100">
            <a:lnSpc>
              <a:spcPct val="90000"/>
            </a:lnSpc>
            <a:spcBef>
              <a:spcPct val="0"/>
            </a:spcBef>
            <a:spcAft>
              <a:spcPct val="15000"/>
            </a:spcAft>
            <a:buChar char="•"/>
          </a:pP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n-US" sz="1800" b="1" kern="1200" dirty="0">
              <a:latin typeface="Calibri" panose="020F0502020204030204" pitchFamily="34" charset="0"/>
              <a:cs typeface="Calibri" panose="020F0502020204030204" pitchFamily="34" charset="0"/>
            </a:rPr>
            <a:t>STUDY POPULATION</a:t>
          </a:r>
          <a:r>
            <a:rPr lang="en-US" sz="1800" b="1" kern="1200" dirty="0">
              <a:latin typeface="Times New Roman" panose="02020603050405020304" pitchFamily="18" charset="0"/>
              <a:cs typeface="Times New Roman" panose="02020603050405020304" pitchFamily="18" charset="0"/>
            </a:rPr>
            <a:t> – </a:t>
          </a:r>
          <a:r>
            <a:rPr lang="en-US" sz="1800" kern="1200" dirty="0">
              <a:latin typeface="Calibri" panose="020F0502020204030204" pitchFamily="34" charset="0"/>
              <a:cs typeface="Calibri" panose="020F0502020204030204" pitchFamily="34" charset="0"/>
            </a:rPr>
            <a:t>Males above 15 years of goyla vihar</a:t>
          </a:r>
        </a:p>
        <a:p>
          <a:pPr marL="171450" lvl="1" indent="-171450" algn="l" defTabSz="800100">
            <a:lnSpc>
              <a:spcPct val="90000"/>
            </a:lnSpc>
            <a:spcBef>
              <a:spcPct val="0"/>
            </a:spcBef>
            <a:spcAft>
              <a:spcPct val="15000"/>
            </a:spcAft>
            <a:buChar char="•"/>
          </a:pPr>
          <a:endParaRPr lang="en-US"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n-US" sz="1800" b="1" kern="1200" dirty="0">
              <a:latin typeface="Calibri" panose="020F0502020204030204" pitchFamily="34" charset="0"/>
              <a:cs typeface="Calibri" panose="020F0502020204030204" pitchFamily="34" charset="0"/>
            </a:rPr>
            <a:t>SAMPLING METHOD </a:t>
          </a:r>
          <a:r>
            <a:rPr lang="en-US" sz="1800" b="1" kern="1200" dirty="0">
              <a:latin typeface="Times New Roman" panose="02020603050405020304" pitchFamily="18" charset="0"/>
              <a:cs typeface="Times New Roman" panose="02020603050405020304" pitchFamily="18" charset="0"/>
            </a:rPr>
            <a:t>– </a:t>
          </a:r>
          <a:r>
            <a:rPr lang="en-US" sz="1800" kern="1200" dirty="0">
              <a:latin typeface="Calibri" panose="020F0502020204030204" pitchFamily="34" charset="0"/>
              <a:cs typeface="Calibri" panose="020F0502020204030204" pitchFamily="34" charset="0"/>
            </a:rPr>
            <a:t>Convenience sampling </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b="1" kern="1200" dirty="0">
              <a:latin typeface="Calibri" panose="020F0502020204030204" pitchFamily="34" charset="0"/>
              <a:cs typeface="Calibri" panose="020F0502020204030204" pitchFamily="34" charset="0"/>
            </a:rPr>
            <a:t>STUDY TOOL </a:t>
          </a:r>
          <a:r>
            <a:rPr lang="en-US" sz="1800" kern="1200" dirty="0"/>
            <a:t>– Questionnaire &amp; anthropometric measurements </a:t>
          </a:r>
          <a:endParaRPr lang="en-IN" sz="1800" kern="1200" dirty="0"/>
        </a:p>
      </dsp:txBody>
      <dsp:txXfrm>
        <a:off x="0" y="4314588"/>
        <a:ext cx="10887380" cy="2122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75012-108E-43F2-BA0F-D4D4449192D7}">
      <dsp:nvSpPr>
        <dsp:cNvPr id="0" name=""/>
        <dsp:cNvSpPr/>
      </dsp:nvSpPr>
      <dsp:spPr>
        <a:xfrm>
          <a:off x="3953" y="183118"/>
          <a:ext cx="2377306" cy="489600"/>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alibri Light" panose="020F0302020204030204"/>
            </a:rPr>
            <a:t>Study Design</a:t>
          </a:r>
          <a:endParaRPr lang="en-US" sz="1700" kern="1200"/>
        </a:p>
      </dsp:txBody>
      <dsp:txXfrm>
        <a:off x="3953" y="183118"/>
        <a:ext cx="2377306" cy="489600"/>
      </dsp:txXfrm>
    </dsp:sp>
    <dsp:sp modelId="{ABE1A6AD-7F4E-49A5-8B19-8665380B48C9}">
      <dsp:nvSpPr>
        <dsp:cNvPr id="0" name=""/>
        <dsp:cNvSpPr/>
      </dsp:nvSpPr>
      <dsp:spPr>
        <a:xfrm>
          <a:off x="3953" y="672718"/>
          <a:ext cx="2377306" cy="34955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Calibri Light" panose="020F0302020204030204"/>
            </a:rPr>
            <a:t>Cross-sectional study</a:t>
          </a:r>
          <a:endParaRPr lang="en-US" sz="1700" kern="1200"/>
        </a:p>
        <a:p>
          <a:pPr marL="171450" lvl="1" indent="-171450" algn="l" defTabSz="755650" rtl="0">
            <a:lnSpc>
              <a:spcPct val="90000"/>
            </a:lnSpc>
            <a:spcBef>
              <a:spcPct val="0"/>
            </a:spcBef>
            <a:spcAft>
              <a:spcPct val="15000"/>
            </a:spcAft>
            <a:buChar char="•"/>
          </a:pPr>
          <a:r>
            <a:rPr lang="en-US" sz="1700" kern="1200">
              <a:latin typeface="Calibri Light" panose="020F0302020204030204"/>
            </a:rPr>
            <a:t>Convenient Sampling</a:t>
          </a:r>
          <a:endParaRPr lang="en-US" sz="1700" kern="1200"/>
        </a:p>
      </dsp:txBody>
      <dsp:txXfrm>
        <a:off x="3953" y="672718"/>
        <a:ext cx="2377306" cy="3495500"/>
      </dsp:txXfrm>
    </dsp:sp>
    <dsp:sp modelId="{A0A46AF2-E22F-4129-BD8F-C22BF017C214}">
      <dsp:nvSpPr>
        <dsp:cNvPr id="0" name=""/>
        <dsp:cNvSpPr/>
      </dsp:nvSpPr>
      <dsp:spPr>
        <a:xfrm>
          <a:off x="2714082" y="183118"/>
          <a:ext cx="2377306" cy="489600"/>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alibri Light" panose="020F0302020204030204"/>
            </a:rPr>
            <a:t>Eligibility Criteria</a:t>
          </a:r>
          <a:endParaRPr lang="en-IN" sz="1700" kern="1200">
            <a:latin typeface="Calibri Light" panose="020F0302020204030204"/>
          </a:endParaRPr>
        </a:p>
      </dsp:txBody>
      <dsp:txXfrm>
        <a:off x="2714082" y="183118"/>
        <a:ext cx="2377306" cy="489600"/>
      </dsp:txXfrm>
    </dsp:sp>
    <dsp:sp modelId="{AD05F0AA-CABC-4922-BF11-93578ACCA9D4}">
      <dsp:nvSpPr>
        <dsp:cNvPr id="0" name=""/>
        <dsp:cNvSpPr/>
      </dsp:nvSpPr>
      <dsp:spPr>
        <a:xfrm>
          <a:off x="2714082" y="672718"/>
          <a:ext cx="2377306" cy="34955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Calibri Light" panose="020F0302020204030204"/>
            </a:rPr>
            <a:t>Inclusion criteria: Men, women above 15 years of age</a:t>
          </a:r>
          <a:endParaRPr lang="en-US" sz="1700" kern="1200"/>
        </a:p>
        <a:p>
          <a:pPr marL="171450" lvl="1" indent="-171450" algn="l" defTabSz="755650" rtl="0">
            <a:lnSpc>
              <a:spcPct val="90000"/>
            </a:lnSpc>
            <a:spcBef>
              <a:spcPct val="0"/>
            </a:spcBef>
            <a:spcAft>
              <a:spcPct val="15000"/>
            </a:spcAft>
            <a:buChar char="•"/>
          </a:pPr>
          <a:r>
            <a:rPr lang="en-US" sz="1700" kern="1200">
              <a:latin typeface="Calibri Light" panose="020F0302020204030204"/>
            </a:rPr>
            <a:t>Exclusion criteria: Pregnant women. Individuals undergoing treatment other than for CVD</a:t>
          </a:r>
        </a:p>
      </dsp:txBody>
      <dsp:txXfrm>
        <a:off x="2714082" y="672718"/>
        <a:ext cx="2377306" cy="3495500"/>
      </dsp:txXfrm>
    </dsp:sp>
    <dsp:sp modelId="{DC5821E9-B3E2-45D2-A34D-D598BBF8DE08}">
      <dsp:nvSpPr>
        <dsp:cNvPr id="0" name=""/>
        <dsp:cNvSpPr/>
      </dsp:nvSpPr>
      <dsp:spPr>
        <a:xfrm>
          <a:off x="5424211" y="183118"/>
          <a:ext cx="2377306" cy="489600"/>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IN" sz="1700" kern="1200"/>
            <a:t>Procedure</a:t>
          </a:r>
          <a:endParaRPr lang="en-US" sz="1700" kern="1200"/>
        </a:p>
      </dsp:txBody>
      <dsp:txXfrm>
        <a:off x="5424211" y="183118"/>
        <a:ext cx="2377306" cy="489600"/>
      </dsp:txXfrm>
    </dsp:sp>
    <dsp:sp modelId="{28A074A0-484D-4A8B-BAC3-50A1EEACA4CB}">
      <dsp:nvSpPr>
        <dsp:cNvPr id="0" name=""/>
        <dsp:cNvSpPr/>
      </dsp:nvSpPr>
      <dsp:spPr>
        <a:xfrm>
          <a:off x="5424211" y="672718"/>
          <a:ext cx="2377306" cy="34955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Step 1: </a:t>
          </a:r>
          <a:r>
            <a:rPr lang="en-IN" sz="1700" kern="1200" dirty="0"/>
            <a:t>Data collection through kobo app</a:t>
          </a:r>
          <a:endParaRPr lang="en-US" sz="1700" kern="1200" dirty="0"/>
        </a:p>
        <a:p>
          <a:pPr marL="171450" lvl="1" indent="-171450" algn="l" defTabSz="755650">
            <a:lnSpc>
              <a:spcPct val="90000"/>
            </a:lnSpc>
            <a:spcBef>
              <a:spcPct val="0"/>
            </a:spcBef>
            <a:spcAft>
              <a:spcPct val="15000"/>
            </a:spcAft>
            <a:buFont typeface="Symbol" pitchFamily="2" charset="2"/>
            <a:buChar char=""/>
          </a:pPr>
          <a:r>
            <a:rPr lang="en-IN" sz="1700" kern="1200" dirty="0"/>
            <a:t>Data analysis in Microsoft Excels and SPSS.</a:t>
          </a:r>
        </a:p>
        <a:p>
          <a:pPr marL="171450" lvl="1" indent="-171450" algn="l" defTabSz="755650">
            <a:lnSpc>
              <a:spcPct val="90000"/>
            </a:lnSpc>
            <a:spcBef>
              <a:spcPct val="0"/>
            </a:spcBef>
            <a:spcAft>
              <a:spcPct val="15000"/>
            </a:spcAft>
            <a:buChar char="•"/>
          </a:pPr>
          <a:r>
            <a:rPr lang="en-US" sz="1700" kern="1200" dirty="0"/>
            <a:t>Step 2: Physical Measurements</a:t>
          </a:r>
        </a:p>
        <a:p>
          <a:pPr marL="171450" lvl="1" indent="-171450" algn="l" defTabSz="755650">
            <a:lnSpc>
              <a:spcPct val="90000"/>
            </a:lnSpc>
            <a:spcBef>
              <a:spcPct val="0"/>
            </a:spcBef>
            <a:spcAft>
              <a:spcPct val="15000"/>
            </a:spcAft>
            <a:buChar char="•"/>
          </a:pPr>
          <a:r>
            <a:rPr lang="en-IN" sz="1700" kern="1200" dirty="0"/>
            <a:t>PSS (perceived stress scale-10 questions) and few question (6 questions) from PHQ 9 were used to assess stress and depression.</a:t>
          </a:r>
          <a:endParaRPr lang="en-US" sz="1700" kern="1200" dirty="0"/>
        </a:p>
      </dsp:txBody>
      <dsp:txXfrm>
        <a:off x="5424211" y="672718"/>
        <a:ext cx="2377306" cy="3495500"/>
      </dsp:txXfrm>
    </dsp:sp>
    <dsp:sp modelId="{8CA149BB-8094-45FE-B7D3-5F916CAA9079}">
      <dsp:nvSpPr>
        <dsp:cNvPr id="0" name=""/>
        <dsp:cNvSpPr/>
      </dsp:nvSpPr>
      <dsp:spPr>
        <a:xfrm>
          <a:off x="8134340" y="183118"/>
          <a:ext cx="2377306" cy="489600"/>
        </a:xfrm>
        <a:prstGeom prst="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alibri Light" panose="020F0302020204030204"/>
            </a:rPr>
            <a:t>Study area</a:t>
          </a:r>
        </a:p>
      </dsp:txBody>
      <dsp:txXfrm>
        <a:off x="8134340" y="183118"/>
        <a:ext cx="2377306" cy="489600"/>
      </dsp:txXfrm>
    </dsp:sp>
    <dsp:sp modelId="{1D17CA22-8EC9-49C4-B002-E0F8AC5744D4}">
      <dsp:nvSpPr>
        <dsp:cNvPr id="0" name=""/>
        <dsp:cNvSpPr/>
      </dsp:nvSpPr>
      <dsp:spPr>
        <a:xfrm>
          <a:off x="8134340" y="672718"/>
          <a:ext cx="2377306" cy="34955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err="1">
              <a:latin typeface="Calibri Light" panose="020F0302020204030204"/>
            </a:rPr>
            <a:t>Goyala</a:t>
          </a:r>
          <a:r>
            <a:rPr lang="en-US" sz="1700" kern="1200">
              <a:latin typeface="Calibri Light" panose="020F0302020204030204"/>
            </a:rPr>
            <a:t> Vihar, New Delhi</a:t>
          </a:r>
          <a:endParaRPr lang="en-US" sz="1700" kern="1200"/>
        </a:p>
        <a:p>
          <a:pPr marL="171450" lvl="1" indent="-171450" algn="l" defTabSz="755650" rtl="0">
            <a:lnSpc>
              <a:spcPct val="90000"/>
            </a:lnSpc>
            <a:spcBef>
              <a:spcPct val="0"/>
            </a:spcBef>
            <a:spcAft>
              <a:spcPct val="15000"/>
            </a:spcAft>
            <a:buChar char="•"/>
          </a:pPr>
          <a:r>
            <a:rPr lang="en-US" sz="1700" kern="1200">
              <a:latin typeface="Calibri Light" panose="020F0302020204030204"/>
            </a:rPr>
            <a:t>Area served by 1 ASHA covered by 1 UPHC</a:t>
          </a:r>
        </a:p>
      </dsp:txBody>
      <dsp:txXfrm>
        <a:off x="8134340" y="672718"/>
        <a:ext cx="2377306" cy="3495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3782D-A53F-4FD8-8ADF-95B7E7975C6A}">
      <dsp:nvSpPr>
        <dsp:cNvPr id="0" name=""/>
        <dsp:cNvSpPr/>
      </dsp:nvSpPr>
      <dsp:spPr>
        <a:xfrm>
          <a:off x="3414" y="78962"/>
          <a:ext cx="3329572" cy="3456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GB" sz="1200" b="1" kern="1200" dirty="0">
              <a:latin typeface="Times New Roman"/>
              <a:ea typeface="SimSun"/>
              <a:cs typeface="Times New Roman"/>
            </a:rPr>
            <a:t>STUDY 1</a:t>
          </a:r>
        </a:p>
      </dsp:txBody>
      <dsp:txXfrm>
        <a:off x="3414" y="78962"/>
        <a:ext cx="3329572" cy="345600"/>
      </dsp:txXfrm>
    </dsp:sp>
    <dsp:sp modelId="{08FC40F2-4ECA-40F9-A02B-7712C1E499EE}">
      <dsp:nvSpPr>
        <dsp:cNvPr id="0" name=""/>
        <dsp:cNvSpPr/>
      </dsp:nvSpPr>
      <dsp:spPr>
        <a:xfrm>
          <a:off x="3414" y="424562"/>
          <a:ext cx="3329572" cy="368928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IN" sz="1200" kern="1200" dirty="0"/>
            <a:t>A comparative study on mortality, nonfatal coronary heart disease (CHD), and congestive heart failure (CHF) risk across BMI categories in white, African American, and Hispanic women was conducted, with a focus on severe obesity (BMI ≥ 40), and examine heterogeneity in weight-related CHD risk.</a:t>
          </a:r>
          <a:r>
            <a:rPr lang="en-US" sz="1200" kern="1200" dirty="0"/>
            <a:t>Mortality, nonfatal CHD, and CHF incidence generally rose with BMI category. For severe obesity versus normal BMI, hazard ratios (HRs, 95% confidence interval) for mortality were 1.97 (1.77-2.20) in white, 1.55 (1.20-2.00) in African American, and 2.59 (1.55-4.31) in Hispanic women; for CHD, HRs were 2.05 (1.80-2.35), 2.24 (1.57-3.19), and 2.95 (1.60-5.41) respectively; for CHF, HRs were 5.01 (4.33-5.80), 3.60 (2.30-5.62), and 6.05 (2.49-14.69). CVRF variation resulted in substantial variation in CHD rates across BMI categories, even in severe obesity. CHD incidence was similar by race/ethnicity when differences in BMI or CVRF were accounted for HTN.</a:t>
          </a:r>
          <a:endParaRPr lang="en-IN" sz="1200" kern="1200" dirty="0"/>
        </a:p>
      </dsp:txBody>
      <dsp:txXfrm>
        <a:off x="3414" y="424562"/>
        <a:ext cx="3329572" cy="3689280"/>
      </dsp:txXfrm>
    </dsp:sp>
    <dsp:sp modelId="{BDE5947A-71C0-45E3-AED6-79CF72CA2FC6}">
      <dsp:nvSpPr>
        <dsp:cNvPr id="0" name=""/>
        <dsp:cNvSpPr/>
      </dsp:nvSpPr>
      <dsp:spPr>
        <a:xfrm>
          <a:off x="3799128" y="78962"/>
          <a:ext cx="3329572" cy="345600"/>
        </a:xfrm>
        <a:prstGeom prst="rect">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rtl="0">
            <a:lnSpc>
              <a:spcPct val="90000"/>
            </a:lnSpc>
            <a:spcBef>
              <a:spcPct val="0"/>
            </a:spcBef>
            <a:spcAft>
              <a:spcPct val="35000"/>
            </a:spcAft>
            <a:buNone/>
          </a:pPr>
          <a:r>
            <a:rPr lang="en-GB" sz="1200" b="1" kern="1200" dirty="0"/>
            <a:t>STUDY 2</a:t>
          </a:r>
        </a:p>
      </dsp:txBody>
      <dsp:txXfrm>
        <a:off x="3799128" y="78962"/>
        <a:ext cx="3329572" cy="345600"/>
      </dsp:txXfrm>
    </dsp:sp>
    <dsp:sp modelId="{D6EFD83D-06AD-4ECC-B65B-B81DD9125039}">
      <dsp:nvSpPr>
        <dsp:cNvPr id="0" name=""/>
        <dsp:cNvSpPr/>
      </dsp:nvSpPr>
      <dsp:spPr>
        <a:xfrm>
          <a:off x="3799128" y="424562"/>
          <a:ext cx="3329572" cy="3689280"/>
        </a:xfrm>
        <a:prstGeom prst="rect">
          <a:avLst/>
        </a:prstGeom>
        <a:solidFill>
          <a:schemeClr val="accent2">
            <a:tint val="40000"/>
            <a:alpha val="90000"/>
            <a:hueOff val="123599"/>
            <a:satOff val="-11908"/>
            <a:lumOff val="-1255"/>
            <a:alphaOff val="0"/>
          </a:schemeClr>
        </a:solidFill>
        <a:ln w="15875" cap="flat" cmpd="sng" algn="ctr">
          <a:solidFill>
            <a:schemeClr val="accent2">
              <a:tint val="40000"/>
              <a:alpha val="90000"/>
              <a:hueOff val="123599"/>
              <a:satOff val="-11908"/>
              <a:lumOff val="-1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 </a:t>
          </a:r>
          <a:r>
            <a:rPr lang="en-IN" sz="1200" kern="1200" dirty="0"/>
            <a:t>Cross-sectional study on </a:t>
          </a:r>
          <a:r>
            <a:rPr lang="en-US" sz="1200" kern="1200" dirty="0"/>
            <a:t>136 premenopausal and 193 postmenopausal Chinese women with body mass index (BMI)&lt;30 kg/m</a:t>
          </a:r>
          <a:r>
            <a:rPr lang="en-US" sz="1200" kern="1200" baseline="30000" dirty="0"/>
            <a:t>2</a:t>
          </a:r>
          <a:r>
            <a:rPr lang="en-US" sz="1200" kern="1200" dirty="0"/>
            <a:t>. Significant correlation coefficients between age, general obesity, central obesity and cardiovascular disease risk factors were noted. Through the menopausal transition, the BMI and total body fat percentage were increased significantly. After adjustments for age and BMI, the postmenopausal women showed higher android fat percentage, centrality index, glycosylated hemoglobin A</a:t>
          </a:r>
          <a:r>
            <a:rPr lang="en-US" sz="1200" kern="1200" baseline="-25000" dirty="0"/>
            <a:t>1c</a:t>
          </a:r>
          <a:r>
            <a:rPr lang="en-US" sz="1200" kern="1200" dirty="0"/>
            <a:t>, serum concentrations of total cholesterol, low-density lipoprotein (LDL) cholesterol and atherogenic indices than the premenopausal women. </a:t>
          </a:r>
          <a:endParaRPr lang="en-IN" sz="1200" kern="1200" dirty="0"/>
        </a:p>
      </dsp:txBody>
      <dsp:txXfrm>
        <a:off x="3799128" y="424562"/>
        <a:ext cx="3329572" cy="3689280"/>
      </dsp:txXfrm>
    </dsp:sp>
    <dsp:sp modelId="{350DC645-83DD-4AB0-BB14-68A3FA3B21BA}">
      <dsp:nvSpPr>
        <dsp:cNvPr id="0" name=""/>
        <dsp:cNvSpPr/>
      </dsp:nvSpPr>
      <dsp:spPr>
        <a:xfrm>
          <a:off x="7594841" y="78962"/>
          <a:ext cx="3329572" cy="345600"/>
        </a:xfrm>
        <a:prstGeom prst="rect">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b="1" kern="1200" dirty="0"/>
            <a:t>STUDY 3</a:t>
          </a:r>
        </a:p>
      </dsp:txBody>
      <dsp:txXfrm>
        <a:off x="7594841" y="78962"/>
        <a:ext cx="3329572" cy="345600"/>
      </dsp:txXfrm>
    </dsp:sp>
    <dsp:sp modelId="{C81F6FE3-E059-4C42-AA6E-F9F7222A1B97}">
      <dsp:nvSpPr>
        <dsp:cNvPr id="0" name=""/>
        <dsp:cNvSpPr/>
      </dsp:nvSpPr>
      <dsp:spPr>
        <a:xfrm>
          <a:off x="7594841" y="424562"/>
          <a:ext cx="3329572" cy="3689280"/>
        </a:xfrm>
        <a:prstGeom prst="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IN" sz="1200" kern="1200" dirty="0"/>
            <a:t> A comparative study showed prevalence of abnormality of systolic and diastolic bp was significantly higher in the postmenopausal females (37.5% and 28.13%, respectively), compared to 4.3% and 7.4% in the premenopausal group. Both BMI and waist/hip ratio showed a significant It was concluded that the both systolic and diastolic blood pressure are higher in the postmenopausal Saudi females.</a:t>
          </a:r>
        </a:p>
        <a:p>
          <a:pPr marL="114300" lvl="1" indent="-114300" algn="l" defTabSz="533400">
            <a:lnSpc>
              <a:spcPct val="90000"/>
            </a:lnSpc>
            <a:spcBef>
              <a:spcPct val="0"/>
            </a:spcBef>
            <a:spcAft>
              <a:spcPct val="15000"/>
            </a:spcAft>
            <a:buChar char="•"/>
          </a:pPr>
          <a:endParaRPr lang="en-GB" sz="1200" kern="1200"/>
        </a:p>
      </dsp:txBody>
      <dsp:txXfrm>
        <a:off x="7594841" y="424562"/>
        <a:ext cx="3329572" cy="36892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8C445-12CE-415D-9965-A6F6475D1DF4}">
      <dsp:nvSpPr>
        <dsp:cNvPr id="0" name=""/>
        <dsp:cNvSpPr/>
      </dsp:nvSpPr>
      <dsp:spPr>
        <a:xfrm>
          <a:off x="3414" y="28568"/>
          <a:ext cx="3329572" cy="4608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AGE</a:t>
          </a:r>
        </a:p>
      </dsp:txBody>
      <dsp:txXfrm>
        <a:off x="3414" y="28568"/>
        <a:ext cx="3329572" cy="460800"/>
      </dsp:txXfrm>
    </dsp:sp>
    <dsp:sp modelId="{5DC09F8E-11C6-4040-9074-69AC0491D332}">
      <dsp:nvSpPr>
        <dsp:cNvPr id="0" name=""/>
        <dsp:cNvSpPr/>
      </dsp:nvSpPr>
      <dsp:spPr>
        <a:xfrm>
          <a:off x="3414" y="489368"/>
          <a:ext cx="3329572" cy="3674868"/>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0" kern="1200">
              <a:effectLst/>
              <a:latin typeface="Times New Roman"/>
              <a:ea typeface="SimSun"/>
              <a:cs typeface="Times New Roman"/>
            </a:rPr>
            <a:t>The significant association of hypertension in middle age group and older adults was found.</a:t>
          </a:r>
          <a:endParaRPr lang="en-GB" sz="1600" b="0" kern="1200">
            <a:latin typeface="Times New Roman"/>
            <a:ea typeface="SimSun"/>
            <a:cs typeface="Times New Roman"/>
          </a:endParaRPr>
        </a:p>
        <a:p>
          <a:pPr marL="171450" lvl="1" indent="-171450" algn="l" defTabSz="711200">
            <a:lnSpc>
              <a:spcPct val="90000"/>
            </a:lnSpc>
            <a:spcBef>
              <a:spcPct val="0"/>
            </a:spcBef>
            <a:spcAft>
              <a:spcPct val="15000"/>
            </a:spcAft>
            <a:buChar char="•"/>
          </a:pPr>
          <a:r>
            <a:rPr lang="en-IN" sz="1600" b="0" i="0" u="none" kern="1200">
              <a:latin typeface="Times New Roman"/>
              <a:cs typeface="Times New Roman"/>
            </a:rPr>
            <a:t>According to WHO an estimated 1.28 billion adults worldwide have hypertension, age is risk factor of hypertension.(1)</a:t>
          </a:r>
          <a:endParaRPr lang="en-IN" sz="1600" b="0" kern="1200" dirty="0">
            <a:latin typeface="Times New Roman"/>
            <a:cs typeface="Times New Roman"/>
          </a:endParaRPr>
        </a:p>
      </dsp:txBody>
      <dsp:txXfrm>
        <a:off x="3414" y="489368"/>
        <a:ext cx="3329572" cy="3674868"/>
      </dsp:txXfrm>
    </dsp:sp>
    <dsp:sp modelId="{CC4A01BD-97B1-4D7D-A645-DE983FD2148B}">
      <dsp:nvSpPr>
        <dsp:cNvPr id="0" name=""/>
        <dsp:cNvSpPr/>
      </dsp:nvSpPr>
      <dsp:spPr>
        <a:xfrm>
          <a:off x="3799128" y="28568"/>
          <a:ext cx="3329572" cy="460800"/>
        </a:xfrm>
        <a:prstGeom prst="rect">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PHYSICAL ACTIVITY</a:t>
          </a:r>
        </a:p>
      </dsp:txBody>
      <dsp:txXfrm>
        <a:off x="3799128" y="28568"/>
        <a:ext cx="3329572" cy="460800"/>
      </dsp:txXfrm>
    </dsp:sp>
    <dsp:sp modelId="{2D0831D5-3F45-4E81-BEE5-98F6448A39F0}">
      <dsp:nvSpPr>
        <dsp:cNvPr id="0" name=""/>
        <dsp:cNvSpPr/>
      </dsp:nvSpPr>
      <dsp:spPr>
        <a:xfrm>
          <a:off x="3799128" y="489368"/>
          <a:ext cx="3329572" cy="3674868"/>
        </a:xfrm>
        <a:prstGeom prst="rect">
          <a:avLst/>
        </a:prstGeom>
        <a:solidFill>
          <a:schemeClr val="accent2">
            <a:tint val="40000"/>
            <a:alpha val="90000"/>
            <a:hueOff val="123599"/>
            <a:satOff val="-11908"/>
            <a:lumOff val="-1255"/>
            <a:alphaOff val="0"/>
          </a:schemeClr>
        </a:solidFill>
        <a:ln w="15875" cap="flat" cmpd="sng" algn="ctr">
          <a:solidFill>
            <a:schemeClr val="accent2">
              <a:tint val="40000"/>
              <a:alpha val="90000"/>
              <a:hueOff val="123599"/>
              <a:satOff val="-11908"/>
              <a:lumOff val="-1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GB" sz="1600" kern="1200">
              <a:latin typeface="Calibri Light" panose="020F0302020204030204"/>
            </a:rPr>
            <a:t>A significant difference was seen in the diastolic Blood pressure among the regular PA and No </a:t>
          </a:r>
          <a:r>
            <a:rPr lang="en-IN" sz="1600" kern="1200">
              <a:latin typeface="Calibri Light" panose="020F0302020204030204"/>
            </a:rPr>
            <a:t>Regular </a:t>
          </a:r>
          <a:r>
            <a:rPr lang="en-GB" sz="1600" kern="1200">
              <a:latin typeface="Calibri Light" panose="020F0302020204030204"/>
            </a:rPr>
            <a:t>PA group.  </a:t>
          </a:r>
          <a:endParaRPr lang="en-GB" sz="1600" kern="1200"/>
        </a:p>
        <a:p>
          <a:pPr marL="171450" lvl="1" indent="-171450" algn="l" defTabSz="711200" rtl="0">
            <a:lnSpc>
              <a:spcPct val="90000"/>
            </a:lnSpc>
            <a:spcBef>
              <a:spcPct val="0"/>
            </a:spcBef>
            <a:spcAft>
              <a:spcPct val="15000"/>
            </a:spcAft>
            <a:buChar char="•"/>
          </a:pPr>
          <a:r>
            <a:rPr lang="en-GB" sz="1600" b="0" kern="1200"/>
            <a:t>In adults, physical activity confers benefits for the </a:t>
          </a:r>
          <a:r>
            <a:rPr lang="en-GB" sz="1600" b="0" kern="1200">
              <a:latin typeface="Calibri Light" panose="020F0302020204030204"/>
            </a:rPr>
            <a:t>several health</a:t>
          </a:r>
          <a:r>
            <a:rPr lang="en-GB" sz="1600" b="0" kern="1200"/>
            <a:t> </a:t>
          </a:r>
          <a:r>
            <a:rPr lang="en-GB" sz="1600" b="0" kern="1200">
              <a:latin typeface="Calibri Light" panose="020F0302020204030204"/>
            </a:rPr>
            <a:t>outcomes including cardiovascular</a:t>
          </a:r>
          <a:r>
            <a:rPr lang="en-GB" sz="1600" b="0" kern="1200"/>
            <a:t> disease mortality</a:t>
          </a:r>
          <a:r>
            <a:rPr lang="en-GB" sz="1600" b="0" kern="1200">
              <a:latin typeface="Calibri Light" panose="020F0302020204030204"/>
            </a:rPr>
            <a:t> and</a:t>
          </a:r>
          <a:r>
            <a:rPr lang="en-GB" sz="1600" b="0" kern="1200"/>
            <a:t> incident </a:t>
          </a:r>
          <a:r>
            <a:rPr lang="en-GB" sz="1600" b="0" kern="1200">
              <a:latin typeface="Calibri Light" panose="020F0302020204030204"/>
            </a:rPr>
            <a:t>hypertension(2)</a:t>
          </a:r>
          <a:endParaRPr lang="en-GB" sz="1600" b="0" kern="1200" baseline="30000"/>
        </a:p>
      </dsp:txBody>
      <dsp:txXfrm>
        <a:off x="3799128" y="489368"/>
        <a:ext cx="3329572" cy="3674868"/>
      </dsp:txXfrm>
    </dsp:sp>
    <dsp:sp modelId="{6400C39E-C1C7-4956-8654-56AF63583F40}">
      <dsp:nvSpPr>
        <dsp:cNvPr id="0" name=""/>
        <dsp:cNvSpPr/>
      </dsp:nvSpPr>
      <dsp:spPr>
        <a:xfrm>
          <a:off x="7594841" y="28568"/>
          <a:ext cx="3329572" cy="460800"/>
        </a:xfrm>
        <a:prstGeom prst="rect">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MENOPAUSE</a:t>
          </a:r>
        </a:p>
      </dsp:txBody>
      <dsp:txXfrm>
        <a:off x="7594841" y="28568"/>
        <a:ext cx="3329572" cy="460800"/>
      </dsp:txXfrm>
    </dsp:sp>
    <dsp:sp modelId="{1EB07257-B3F7-4125-A80A-14807D8CB76D}">
      <dsp:nvSpPr>
        <dsp:cNvPr id="0" name=""/>
        <dsp:cNvSpPr/>
      </dsp:nvSpPr>
      <dsp:spPr>
        <a:xfrm>
          <a:off x="7594841" y="489368"/>
          <a:ext cx="3329572" cy="3674868"/>
        </a:xfrm>
        <a:prstGeom prst="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en-GB" sz="1600" kern="1200"/>
        </a:p>
        <a:p>
          <a:pPr marL="171450" lvl="1" indent="-171450" algn="l" defTabSz="711200" rtl="0">
            <a:lnSpc>
              <a:spcPct val="90000"/>
            </a:lnSpc>
            <a:spcBef>
              <a:spcPct val="0"/>
            </a:spcBef>
            <a:spcAft>
              <a:spcPct val="15000"/>
            </a:spcAft>
            <a:buChar char="•"/>
          </a:pPr>
          <a:r>
            <a:rPr lang="en-IN" sz="1600" kern="1200">
              <a:latin typeface="Calibri Light" panose="020F0302020204030204"/>
            </a:rPr>
            <a:t> </a:t>
          </a:r>
          <a:r>
            <a:rPr lang="en-IN" sz="1600" kern="1200"/>
            <a:t>A comparative study showed prevalence of abnormality of systolic and diastolic bp was significantly higher in the postmenopausal females (37.5% and 28.13%, respectively), compared to 4.3% and 7.4% in the premenopausal group. Both BMI and waist/hip ratio showed a significant It was concluded that the both systolic and diastolic blood pressure are higher in the postmenopausal Saudi females(3)</a:t>
          </a:r>
          <a:endParaRPr lang="en-IN" sz="1600" kern="1200" dirty="0"/>
        </a:p>
        <a:p>
          <a:pPr marL="171450" lvl="1" indent="-171450" algn="l" defTabSz="711200">
            <a:lnSpc>
              <a:spcPct val="90000"/>
            </a:lnSpc>
            <a:spcBef>
              <a:spcPct val="0"/>
            </a:spcBef>
            <a:spcAft>
              <a:spcPct val="15000"/>
            </a:spcAft>
            <a:buChar char="•"/>
          </a:pPr>
          <a:endParaRPr lang="en-GB" sz="1600" kern="1200"/>
        </a:p>
      </dsp:txBody>
      <dsp:txXfrm>
        <a:off x="7594841" y="489368"/>
        <a:ext cx="3329572" cy="36748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E8381-4F2D-4E18-8A93-DB3BD8A46191}">
      <dsp:nvSpPr>
        <dsp:cNvPr id="0" name=""/>
        <dsp:cNvSpPr/>
      </dsp:nvSpPr>
      <dsp:spPr>
        <a:xfrm>
          <a:off x="3286" y="24489"/>
          <a:ext cx="3203971" cy="5472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STRESS</a:t>
          </a:r>
        </a:p>
      </dsp:txBody>
      <dsp:txXfrm>
        <a:off x="3286" y="24489"/>
        <a:ext cx="3203971" cy="547200"/>
      </dsp:txXfrm>
    </dsp:sp>
    <dsp:sp modelId="{2E4BAB7D-0765-40E1-BE62-3FA3899402FE}">
      <dsp:nvSpPr>
        <dsp:cNvPr id="0" name=""/>
        <dsp:cNvSpPr/>
      </dsp:nvSpPr>
      <dsp:spPr>
        <a:xfrm>
          <a:off x="3286" y="571689"/>
          <a:ext cx="3203971" cy="3755159"/>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Font typeface="Arial" panose="020B0604020202020204" pitchFamily="34" charset="0"/>
            <a:buChar char="•"/>
          </a:pPr>
          <a:r>
            <a:rPr lang="en-IN" sz="1900" kern="1200" dirty="0"/>
            <a:t>In the present study, Stress was found to be risk factors for hypertension among the study subjects (p&lt;0.05).</a:t>
          </a:r>
          <a:r>
            <a:rPr lang="en-IN" sz="1900" kern="1200" dirty="0">
              <a:latin typeface="Calibri Light" panose="020F0302020204030204"/>
            </a:rPr>
            <a:t> </a:t>
          </a:r>
          <a:endParaRPr lang="en-GB" sz="1900" kern="1200" dirty="0"/>
        </a:p>
        <a:p>
          <a:pPr marL="171450" lvl="1" indent="-171450" algn="l" defTabSz="844550" rtl="0">
            <a:lnSpc>
              <a:spcPct val="90000"/>
            </a:lnSpc>
            <a:spcBef>
              <a:spcPct val="0"/>
            </a:spcBef>
            <a:spcAft>
              <a:spcPct val="15000"/>
            </a:spcAft>
            <a:buChar char="•"/>
          </a:pPr>
          <a:r>
            <a:rPr lang="en-IN" sz="1900" kern="1200" dirty="0"/>
            <a:t>stress and high blood pressure association was also found In a study conducted by Dr Alberto(4</a:t>
          </a:r>
          <a:r>
            <a:rPr lang="en-IN" sz="1900" kern="1200" dirty="0">
              <a:latin typeface="Calibri Light" panose="020F0302020204030204"/>
            </a:rPr>
            <a:t>) </a:t>
          </a:r>
          <a:r>
            <a:rPr lang="en-IN" sz="1900" kern="1200" dirty="0"/>
            <a:t> while another study by Carmilla M.M Licht</a:t>
          </a:r>
          <a:r>
            <a:rPr lang="en-IN" sz="1900" kern="1200" baseline="30000" dirty="0"/>
            <a:t>2</a:t>
          </a:r>
          <a:r>
            <a:rPr lang="en-IN" sz="1900" kern="1200" dirty="0"/>
            <a:t> found that subjects with depression have a significantly lower BP</a:t>
          </a:r>
        </a:p>
      </dsp:txBody>
      <dsp:txXfrm>
        <a:off x="3286" y="571689"/>
        <a:ext cx="3203971" cy="3755159"/>
      </dsp:txXfrm>
    </dsp:sp>
    <dsp:sp modelId="{15FD82C8-A4DA-4AC9-9C80-18628E50F436}">
      <dsp:nvSpPr>
        <dsp:cNvPr id="0" name=""/>
        <dsp:cNvSpPr/>
      </dsp:nvSpPr>
      <dsp:spPr>
        <a:xfrm>
          <a:off x="3655814" y="24489"/>
          <a:ext cx="3203971" cy="547200"/>
        </a:xfrm>
        <a:prstGeom prst="rect">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TOBACCO</a:t>
          </a:r>
        </a:p>
      </dsp:txBody>
      <dsp:txXfrm>
        <a:off x="3655814" y="24489"/>
        <a:ext cx="3203971" cy="547200"/>
      </dsp:txXfrm>
    </dsp:sp>
    <dsp:sp modelId="{A7441185-4C4C-4E01-B3AA-015C5C137482}">
      <dsp:nvSpPr>
        <dsp:cNvPr id="0" name=""/>
        <dsp:cNvSpPr/>
      </dsp:nvSpPr>
      <dsp:spPr>
        <a:xfrm>
          <a:off x="3655814" y="571689"/>
          <a:ext cx="3203971" cy="3755159"/>
        </a:xfrm>
        <a:prstGeom prst="rect">
          <a:avLst/>
        </a:prstGeom>
        <a:solidFill>
          <a:schemeClr val="accent2">
            <a:tint val="40000"/>
            <a:alpha val="90000"/>
            <a:hueOff val="123599"/>
            <a:satOff val="-11908"/>
            <a:lumOff val="-1255"/>
            <a:alphaOff val="0"/>
          </a:schemeClr>
        </a:solidFill>
        <a:ln w="15875" cap="flat" cmpd="sng" algn="ctr">
          <a:solidFill>
            <a:schemeClr val="accent2">
              <a:tint val="40000"/>
              <a:alpha val="90000"/>
              <a:hueOff val="123599"/>
              <a:satOff val="-11908"/>
              <a:lumOff val="-1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Tobacco</a:t>
          </a:r>
          <a:r>
            <a:rPr lang="en-GB" sz="1900" kern="1200" baseline="0" dirty="0"/>
            <a:t> was found risk factor of hypertension with odds ratio of 1.9.</a:t>
          </a:r>
          <a:endParaRPr lang="en-GB" sz="1900" kern="1200" dirty="0"/>
        </a:p>
        <a:p>
          <a:pPr marL="171450" lvl="1" indent="-171450" algn="l" defTabSz="844550">
            <a:lnSpc>
              <a:spcPct val="90000"/>
            </a:lnSpc>
            <a:spcBef>
              <a:spcPct val="0"/>
            </a:spcBef>
            <a:spcAft>
              <a:spcPct val="15000"/>
            </a:spcAft>
            <a:buChar char="•"/>
          </a:pPr>
          <a:r>
            <a:rPr lang="en-GB" sz="1900" kern="1200" dirty="0"/>
            <a:t>WHO also state tobacco as risk factor of hypertension.(5)</a:t>
          </a:r>
        </a:p>
      </dsp:txBody>
      <dsp:txXfrm>
        <a:off x="3655814" y="571689"/>
        <a:ext cx="3203971" cy="3755159"/>
      </dsp:txXfrm>
    </dsp:sp>
    <dsp:sp modelId="{7BFC13A9-FB11-4D9E-A0C6-F6EE0A89939A}">
      <dsp:nvSpPr>
        <dsp:cNvPr id="0" name=""/>
        <dsp:cNvSpPr/>
      </dsp:nvSpPr>
      <dsp:spPr>
        <a:xfrm>
          <a:off x="7308342" y="24489"/>
          <a:ext cx="3203971" cy="547200"/>
        </a:xfrm>
        <a:prstGeom prst="rect">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DIET</a:t>
          </a:r>
        </a:p>
      </dsp:txBody>
      <dsp:txXfrm>
        <a:off x="7308342" y="24489"/>
        <a:ext cx="3203971" cy="547200"/>
      </dsp:txXfrm>
    </dsp:sp>
    <dsp:sp modelId="{E2F0978B-0BA3-4A31-B944-01B8865BC9BC}">
      <dsp:nvSpPr>
        <dsp:cNvPr id="0" name=""/>
        <dsp:cNvSpPr/>
      </dsp:nvSpPr>
      <dsp:spPr>
        <a:xfrm>
          <a:off x="7308342" y="571689"/>
          <a:ext cx="3203971" cy="3755159"/>
        </a:xfrm>
        <a:prstGeom prst="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GB" sz="1900" kern="1200" dirty="0"/>
            <a:t>No significant relation</a:t>
          </a:r>
          <a:r>
            <a:rPr lang="en-GB" sz="1900" kern="1200" dirty="0">
              <a:latin typeface="Calibri Light" panose="020F0302020204030204"/>
            </a:rPr>
            <a:t> </a:t>
          </a:r>
          <a:r>
            <a:rPr lang="en-GB" sz="1900" kern="1200" dirty="0"/>
            <a:t> was found between diet and hypertension.</a:t>
          </a:r>
        </a:p>
        <a:p>
          <a:pPr marL="171450" lvl="1" indent="-171450" algn="l" defTabSz="844550" rtl="0">
            <a:lnSpc>
              <a:spcPct val="90000"/>
            </a:lnSpc>
            <a:spcBef>
              <a:spcPct val="0"/>
            </a:spcBef>
            <a:spcAft>
              <a:spcPct val="15000"/>
            </a:spcAft>
            <a:buChar char="•"/>
          </a:pPr>
          <a:r>
            <a:rPr lang="en-IN" sz="1900" kern="1200" dirty="0"/>
            <a:t>A cross-sectional survey in Greater Tunis. observed no associations were</a:t>
          </a:r>
          <a:r>
            <a:rPr lang="en-IN" sz="1900" kern="1200" dirty="0">
              <a:latin typeface="Calibri Light" panose="020F0302020204030204"/>
            </a:rPr>
            <a:t> </a:t>
          </a:r>
          <a:r>
            <a:rPr lang="en-IN" sz="1900" kern="1200" dirty="0"/>
            <a:t> between hypertension and DASH diet components.</a:t>
          </a:r>
          <a:endParaRPr lang="en-GB" sz="1900" kern="1200" dirty="0"/>
        </a:p>
        <a:p>
          <a:pPr marL="171450" lvl="1" indent="-171450" algn="l" defTabSz="844550">
            <a:lnSpc>
              <a:spcPct val="90000"/>
            </a:lnSpc>
            <a:spcBef>
              <a:spcPct val="0"/>
            </a:spcBef>
            <a:spcAft>
              <a:spcPct val="15000"/>
            </a:spcAft>
            <a:buChar char="•"/>
          </a:pPr>
          <a:r>
            <a:rPr lang="en-GB" sz="1900" kern="1200" dirty="0"/>
            <a:t>However many studies states DASH type dietary plan important for reduction of high BP</a:t>
          </a:r>
          <a:r>
            <a:rPr lang="en-GB" sz="1900" kern="1200" dirty="0">
              <a:latin typeface="Calibri Light" panose="020F0302020204030204"/>
            </a:rPr>
            <a:t>.(6)</a:t>
          </a:r>
          <a:endParaRPr lang="en-GB" sz="1900" kern="1200" dirty="0"/>
        </a:p>
      </dsp:txBody>
      <dsp:txXfrm>
        <a:off x="7308342" y="571689"/>
        <a:ext cx="3203971" cy="37551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E24CF-A9CC-4257-A568-F613606911F4}">
      <dsp:nvSpPr>
        <dsp:cNvPr id="0" name=""/>
        <dsp:cNvSpPr/>
      </dsp:nvSpPr>
      <dsp:spPr>
        <a:xfrm>
          <a:off x="718664"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1C01FA-4331-4233-80F4-587A206DC115}">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C2D628-C02D-4A92-8F02-4392052D8232}">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1) digital data collection using kobo toolbox and kobo collect Mobile application</a:t>
          </a:r>
        </a:p>
      </dsp:txBody>
      <dsp:txXfrm>
        <a:off x="93445" y="3018902"/>
        <a:ext cx="3206250" cy="720000"/>
      </dsp:txXfrm>
    </dsp:sp>
    <dsp:sp modelId="{CE21170C-6C64-48C5-93BB-7B90B6D7FDB1}">
      <dsp:nvSpPr>
        <dsp:cNvPr id="0" name=""/>
        <dsp:cNvSpPr/>
      </dsp:nvSpPr>
      <dsp:spPr>
        <a:xfrm>
          <a:off x="4486008"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45C93A-9869-4432-8A52-D6965B953B8F}">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55F524-95F3-4987-B38B-7633E3ABC9F0}">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2) community interaction skills and data collection.</a:t>
          </a:r>
        </a:p>
      </dsp:txBody>
      <dsp:txXfrm>
        <a:off x="3860789" y="3018902"/>
        <a:ext cx="3206250" cy="720000"/>
      </dsp:txXfrm>
    </dsp:sp>
    <dsp:sp modelId="{91F18E5D-6094-49BB-82E1-6A9387A1CC61}">
      <dsp:nvSpPr>
        <dsp:cNvPr id="0" name=""/>
        <dsp:cNvSpPr/>
      </dsp:nvSpPr>
      <dsp:spPr>
        <a:xfrm>
          <a:off x="8253352"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26CF4D-FE66-42EE-8F94-DB81B9043BCA}">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6FEE73-BBE8-44DD-943D-6B5A107EC3F4}">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3) general learnings about problems faced by the people of the community regarding health, water and sanitation.</a:t>
          </a:r>
        </a:p>
      </dsp:txBody>
      <dsp:txXfrm>
        <a:off x="7628133" y="3018902"/>
        <a:ext cx="3206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cdr:x>
      <cdr:y>0.91363</cdr:y>
    </cdr:from>
    <cdr:to>
      <cdr:x>0.59803</cdr:x>
      <cdr:y>0.95832</cdr:y>
    </cdr:to>
    <cdr:sp macro="" textlink="">
      <cdr:nvSpPr>
        <cdr:cNvPr id="2" name="Rectangle 1">
          <a:extLst xmlns:a="http://schemas.openxmlformats.org/drawingml/2006/main">
            <a:ext uri="{FF2B5EF4-FFF2-40B4-BE49-F238E27FC236}">
              <a16:creationId xmlns:a16="http://schemas.microsoft.com/office/drawing/2014/main" id="{25CAC558-7E51-C1E1-EFD2-25E70ED3E583}"/>
            </a:ext>
          </a:extLst>
        </cdr:cNvPr>
        <cdr:cNvSpPr/>
      </cdr:nvSpPr>
      <cdr:spPr>
        <a:xfrm xmlns:a="http://schemas.openxmlformats.org/drawingml/2006/main">
          <a:off x="3776209" y="3310638"/>
          <a:ext cx="740391" cy="161925"/>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00" dirty="0">
              <a:solidFill>
                <a:schemeClr val="tx1"/>
              </a:solidFill>
            </a:rPr>
            <a:t>everyday</a:t>
          </a:r>
        </a:p>
      </cdr:txBody>
    </cdr:sp>
  </cdr:relSizeAnchor>
  <cdr:relSizeAnchor xmlns:cdr="http://schemas.openxmlformats.org/drawingml/2006/chartDrawing">
    <cdr:from>
      <cdr:x>0.62233</cdr:x>
      <cdr:y>0.911</cdr:y>
    </cdr:from>
    <cdr:to>
      <cdr:x>0.70735</cdr:x>
      <cdr:y>0.96883</cdr:y>
    </cdr:to>
    <cdr:sp macro="" textlink="">
      <cdr:nvSpPr>
        <cdr:cNvPr id="3" name="Rectangle: Rounded Corners 2">
          <a:extLst xmlns:a="http://schemas.openxmlformats.org/drawingml/2006/main">
            <a:ext uri="{FF2B5EF4-FFF2-40B4-BE49-F238E27FC236}">
              <a16:creationId xmlns:a16="http://schemas.microsoft.com/office/drawing/2014/main" id="{CA86A1F4-D4AD-B155-C0E6-1F1747610274}"/>
            </a:ext>
          </a:extLst>
        </cdr:cNvPr>
        <cdr:cNvSpPr/>
      </cdr:nvSpPr>
      <cdr:spPr>
        <a:xfrm xmlns:a="http://schemas.openxmlformats.org/drawingml/2006/main">
          <a:off x="3904343" y="3301112"/>
          <a:ext cx="533400" cy="209551"/>
        </a:xfrm>
        <a:prstGeom xmlns:a="http://schemas.openxmlformats.org/drawingml/2006/main" prst="round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00" dirty="0">
              <a:solidFill>
                <a:schemeClr val="tx1"/>
              </a:solidFill>
            </a:rPr>
            <a:t>weekly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D5B48B-518E-4D23-9DE0-91E325527880}" type="datetimeFigureOut">
              <a:rPr lang="en-IN" smtClean="0"/>
              <a:t>07-07-2022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27175-D456-4AEE-94CA-EA60F3500BFC}" type="slidenum">
              <a:rPr lang="en-IN" smtClean="0"/>
              <a:t>‹#›</a:t>
            </a:fld>
            <a:endParaRPr lang="en-IN"/>
          </a:p>
        </p:txBody>
      </p:sp>
    </p:spTree>
    <p:extLst>
      <p:ext uri="{BB962C8B-B14F-4D97-AF65-F5344CB8AC3E}">
        <p14:creationId xmlns:p14="http://schemas.microsoft.com/office/powerpoint/2010/main" val="3349410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4427175-D456-4AEE-94CA-EA60F3500BFC}" type="slidenum">
              <a:rPr lang="en-IN" smtClean="0"/>
              <a:t>21</a:t>
            </a:fld>
            <a:endParaRPr lang="en-IN"/>
          </a:p>
        </p:txBody>
      </p:sp>
    </p:spTree>
    <p:extLst>
      <p:ext uri="{BB962C8B-B14F-4D97-AF65-F5344CB8AC3E}">
        <p14:creationId xmlns:p14="http://schemas.microsoft.com/office/powerpoint/2010/main" val="134407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A6F29-A53D-3540-BEBD-190927AE555A}" type="slidenum">
              <a:rPr lang="en-US" smtClean="0"/>
              <a:t>33</a:t>
            </a:fld>
            <a:endParaRPr lang="en-US"/>
          </a:p>
        </p:txBody>
      </p:sp>
    </p:spTree>
    <p:extLst>
      <p:ext uri="{BB962C8B-B14F-4D97-AF65-F5344CB8AC3E}">
        <p14:creationId xmlns:p14="http://schemas.microsoft.com/office/powerpoint/2010/main" val="261553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323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2D6473-DF6D-4702-B328-E0DD40540A4E}" type="datetimeFigureOut">
              <a:rPr lang="en-US" dirty="0"/>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3127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26F7E3A-B166-407D-9866-32884E7D5B37}" type="datetimeFigureOut">
              <a:rPr lang="en-US" dirty="0"/>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62646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07-07-2022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15806846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07-07-2022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613827699"/>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FA44AE-F1E2-412A-970B-F18B07CBF1BE}" type="datetimeFigureOut">
              <a:rPr lang="en-IN" smtClean="0"/>
              <a:t>07-07-2022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31342293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5FA44AE-F1E2-412A-970B-F18B07CBF1BE}" type="datetimeFigureOut">
              <a:rPr lang="en-IN" smtClean="0"/>
              <a:t>07-07-2022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4403095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5FA44AE-F1E2-412A-970B-F18B07CBF1BE}" type="datetimeFigureOut">
              <a:rPr lang="en-IN" smtClean="0"/>
              <a:t>07-07-2022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67453350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5FA44AE-F1E2-412A-970B-F18B07CBF1BE}" type="datetimeFigureOut">
              <a:rPr lang="en-IN" smtClean="0"/>
              <a:t>07-07-2022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164376203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A44AE-F1E2-412A-970B-F18B07CBF1BE}" type="datetimeFigureOut">
              <a:rPr lang="en-IN" smtClean="0"/>
              <a:t>07-07-2022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49006084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FA44AE-F1E2-412A-970B-F18B07CBF1BE}" type="datetimeFigureOut">
              <a:rPr lang="en-IN" smtClean="0"/>
              <a:t>07-07-2022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9658069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dirty="0"/>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2227698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FA44AE-F1E2-412A-970B-F18B07CBF1BE}" type="datetimeFigureOut">
              <a:rPr lang="en-IN" smtClean="0"/>
              <a:t>07-07-2022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27677756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07-07-2022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194502002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07-07-2022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173736625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26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9AB4D41-86C1-4908-B66A-0B50CEB3BF29}" type="datetimeFigureOut">
              <a:rPr lang="en-US" dirty="0"/>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1442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6426E2C-56C1-4E0D-A793-0088A7FDD37E}" type="datetimeFigureOut">
              <a:rPr lang="en-US" dirty="0"/>
              <a:t>7/7/2022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8556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7/7/2022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0408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7/7/2022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2469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7/7/2022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9461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004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7/7/2022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4201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spd="slow">
    <p:wipe/>
  </p:transition>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A44AE-F1E2-412A-970B-F18B07CBF1BE}" type="datetimeFigureOut">
              <a:rPr lang="en-IN" smtClean="0"/>
              <a:t>07-07-2022</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4ECBC-3128-49C7-B440-D65E10BDB9AC}" type="slidenum">
              <a:rPr lang="en-IN" smtClean="0"/>
              <a:t>‹#›</a:t>
            </a:fld>
            <a:endParaRPr lang="en-IN"/>
          </a:p>
        </p:txBody>
      </p:sp>
    </p:spTree>
    <p:extLst>
      <p:ext uri="{BB962C8B-B14F-4D97-AF65-F5344CB8AC3E}">
        <p14:creationId xmlns:p14="http://schemas.microsoft.com/office/powerpoint/2010/main" val="347665456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39.jf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1.jfif"/><Relationship Id="rId4" Type="http://schemas.openxmlformats.org/officeDocument/2006/relationships/diagramLayout" Target="../diagrams/layout2.xml"/><Relationship Id="rId9" Type="http://schemas.openxmlformats.org/officeDocument/2006/relationships/image" Target="../media/image40.jfif"/></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e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2.pn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oi.org/10.1007/s11906-009-0084-8"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chart" Target="../charts/chart7.xml"/><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B8941C-2AB0-5FA8-BC0C-C4D35241145F}"/>
              </a:ext>
            </a:extLst>
          </p:cNvPr>
          <p:cNvSpPr txBox="1">
            <a:spLocks/>
          </p:cNvSpPr>
          <p:nvPr/>
        </p:nvSpPr>
        <p:spPr>
          <a:xfrm>
            <a:off x="1653363" y="279496"/>
            <a:ext cx="9367203"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1" kern="1200" dirty="0">
                <a:latin typeface="Times New Roman"/>
                <a:cs typeface="Times New Roman"/>
              </a:rPr>
              <a:t>UNDER: LIFESTYLE INTERVENTION TO REDUCE THE RISK AND PREVALENCE OF  HYPERTENSION AMONG URBAN POOR OF DELHI: QUASI-EXPERIMENTAL STUDY</a:t>
            </a:r>
            <a:endParaRPr lang="en-US" sz="2400" kern="1200" dirty="0">
              <a:latin typeface="Times New Roman"/>
              <a:cs typeface="Times New Roman"/>
            </a:endParaRPr>
          </a:p>
        </p:txBody>
      </p:sp>
      <p:sp>
        <p:nvSpPr>
          <p:cNvPr id="7" name="Content Placeholder 2">
            <a:extLst>
              <a:ext uri="{FF2B5EF4-FFF2-40B4-BE49-F238E27FC236}">
                <a16:creationId xmlns:a16="http://schemas.microsoft.com/office/drawing/2014/main" id="{9513D752-0A1D-EE37-7F9B-096C20EB65FC}"/>
              </a:ext>
            </a:extLst>
          </p:cNvPr>
          <p:cNvSpPr txBox="1">
            <a:spLocks/>
          </p:cNvSpPr>
          <p:nvPr/>
        </p:nvSpPr>
        <p:spPr>
          <a:xfrm>
            <a:off x="1509589" y="1974989"/>
            <a:ext cx="9367204" cy="4041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Times New Roman"/>
                <a:cs typeface="Times New Roman"/>
              </a:rPr>
              <a:t>Implemented by IIHMR, Delhi supported by ICMR, DELHI</a:t>
            </a:r>
            <a:br>
              <a:rPr lang="en-US" sz="2000" b="1" dirty="0">
                <a:latin typeface="Times New Roman"/>
              </a:rPr>
            </a:br>
            <a:r>
              <a:rPr lang="en-US" sz="2000" b="1" dirty="0">
                <a:latin typeface="Times New Roman"/>
                <a:cs typeface="Times New Roman"/>
              </a:rPr>
              <a:t>                   (18</a:t>
            </a:r>
            <a:r>
              <a:rPr lang="en-US" sz="2000" b="1" baseline="30000" dirty="0">
                <a:latin typeface="Times New Roman"/>
                <a:cs typeface="Times New Roman"/>
              </a:rPr>
              <a:t>TH </a:t>
            </a:r>
            <a:r>
              <a:rPr lang="en-US" sz="2000" b="1" dirty="0">
                <a:latin typeface="Times New Roman"/>
                <a:cs typeface="Times New Roman"/>
              </a:rPr>
              <a:t>April 2022 to 17</a:t>
            </a:r>
            <a:r>
              <a:rPr lang="en-US" sz="2000" b="1" baseline="30000" dirty="0">
                <a:latin typeface="Times New Roman"/>
                <a:cs typeface="Times New Roman"/>
              </a:rPr>
              <a:t>TH</a:t>
            </a:r>
            <a:r>
              <a:rPr lang="en-US" sz="2000" b="1" dirty="0">
                <a:latin typeface="Times New Roman"/>
                <a:cs typeface="Times New Roman"/>
              </a:rPr>
              <a:t> June 2022)</a:t>
            </a:r>
            <a:endParaRPr lang="en-US" sz="2000">
              <a:latin typeface="Times New Roman"/>
              <a:cs typeface="Times New Roman"/>
            </a:endParaRPr>
          </a:p>
          <a:p>
            <a:pPr marL="0" indent="0" algn="ctr">
              <a:buNone/>
            </a:pPr>
            <a:br>
              <a:rPr lang="en-US" sz="2000" b="1" dirty="0">
                <a:latin typeface="Times New Roman"/>
              </a:rPr>
            </a:br>
            <a:r>
              <a:rPr lang="en-US" sz="2000" b="1" dirty="0">
                <a:latin typeface="Times New Roman"/>
                <a:cs typeface="Times New Roman"/>
              </a:rPr>
              <a:t>PROJECT HEAD- Dr. B.S Singh ( Associate Professor, IIHMR Delhi)</a:t>
            </a:r>
            <a:endParaRPr lang="en-US" sz="2000">
              <a:latin typeface="Times New Roman"/>
              <a:cs typeface="Times New Roman"/>
            </a:endParaRPr>
          </a:p>
          <a:p>
            <a:pPr marL="0" algn="ctr"/>
            <a:endParaRPr lang="en-US" sz="2000" b="1" dirty="0">
              <a:latin typeface="Times New Roman"/>
              <a:cs typeface="Times New Roman"/>
            </a:endParaRPr>
          </a:p>
          <a:p>
            <a:pPr marL="0" indent="0" algn="ctr">
              <a:spcBef>
                <a:spcPts val="0"/>
              </a:spcBef>
              <a:buNone/>
            </a:pPr>
            <a:r>
              <a:rPr lang="en-US" sz="2000" b="1" dirty="0">
                <a:latin typeface="Times New Roman"/>
                <a:cs typeface="Times New Roman"/>
              </a:rPr>
              <a:t>FACULTY MENTOR- Dr. Pankaj Talreja (Assistant professor, IIHMR Delhi)</a:t>
            </a:r>
            <a:endParaRPr lang="en-US" sz="2000">
              <a:latin typeface="Times New Roman"/>
              <a:cs typeface="Times New Roman"/>
            </a:endParaRPr>
          </a:p>
          <a:p>
            <a:pPr algn="ctr"/>
            <a:endParaRPr lang="en-US" sz="2400"/>
          </a:p>
        </p:txBody>
      </p:sp>
      <p:sp>
        <p:nvSpPr>
          <p:cNvPr id="9" name="TextBox 8">
            <a:extLst>
              <a:ext uri="{FF2B5EF4-FFF2-40B4-BE49-F238E27FC236}">
                <a16:creationId xmlns:a16="http://schemas.microsoft.com/office/drawing/2014/main" id="{4D37F00B-6CE7-1C53-94B6-22535A8950F7}"/>
              </a:ext>
            </a:extLst>
          </p:cNvPr>
          <p:cNvSpPr txBox="1"/>
          <p:nvPr/>
        </p:nvSpPr>
        <p:spPr>
          <a:xfrm>
            <a:off x="4410460" y="4212526"/>
            <a:ext cx="3500475" cy="1967746"/>
          </a:xfrm>
          <a:prstGeom prst="rect">
            <a:avLst/>
          </a:prstGeom>
          <a:solidFill>
            <a:schemeClr val="accent1">
              <a:lumMod val="20000"/>
              <a:lumOff val="80000"/>
            </a:schemeClr>
          </a:solidFill>
          <a:ln w="1270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45720" rIns="91440" bIns="45720" rtlCol="0" anchor="ctr">
            <a:spAutoFit/>
          </a:bodyPr>
          <a:lstStyle/>
          <a:p>
            <a:r>
              <a:rPr lang="en-IN" sz="2000" b="1" err="1">
                <a:latin typeface="Times New Roman"/>
                <a:cs typeface="Times New Roman"/>
              </a:rPr>
              <a:t>Dr.</a:t>
            </a:r>
            <a:r>
              <a:rPr lang="en-IN" sz="2000" b="1">
                <a:latin typeface="Times New Roman"/>
                <a:cs typeface="Times New Roman"/>
              </a:rPr>
              <a:t> Aarushi Khosla</a:t>
            </a:r>
          </a:p>
          <a:p>
            <a:r>
              <a:rPr lang="en-IN" sz="2000" b="1" err="1">
                <a:latin typeface="Times New Roman"/>
                <a:cs typeface="Times New Roman"/>
              </a:rPr>
              <a:t>Dr.</a:t>
            </a:r>
            <a:r>
              <a:rPr lang="en-IN" sz="2000" b="1">
                <a:latin typeface="Times New Roman"/>
                <a:cs typeface="Times New Roman"/>
              </a:rPr>
              <a:t> Disha Bakshi</a:t>
            </a:r>
          </a:p>
          <a:p>
            <a:r>
              <a:rPr lang="en-IN" sz="2000" b="1" err="1">
                <a:latin typeface="Times New Roman"/>
                <a:cs typeface="Times New Roman"/>
              </a:rPr>
              <a:t>Dr.</a:t>
            </a:r>
            <a:r>
              <a:rPr lang="en-IN" sz="2000" b="1">
                <a:latin typeface="Times New Roman"/>
                <a:cs typeface="Times New Roman"/>
              </a:rPr>
              <a:t> Maitri</a:t>
            </a:r>
          </a:p>
          <a:p>
            <a:r>
              <a:rPr lang="en-IN" sz="2000" b="1" err="1">
                <a:latin typeface="Times New Roman"/>
                <a:cs typeface="Times New Roman"/>
              </a:rPr>
              <a:t>Dr.</a:t>
            </a:r>
            <a:r>
              <a:rPr lang="en-IN" sz="2000" b="1">
                <a:latin typeface="Times New Roman"/>
                <a:cs typeface="Times New Roman"/>
              </a:rPr>
              <a:t> Shama Bhati</a:t>
            </a:r>
          </a:p>
          <a:p>
            <a:r>
              <a:rPr lang="en-IN" sz="2000" b="1">
                <a:latin typeface="Times New Roman"/>
                <a:cs typeface="Times New Roman"/>
              </a:rPr>
              <a:t>Mrs. Pooja Shankar</a:t>
            </a:r>
          </a:p>
          <a:p>
            <a:r>
              <a:rPr lang="en-IN" sz="2000" b="1">
                <a:latin typeface="Times New Roman"/>
                <a:cs typeface="Times New Roman"/>
              </a:rPr>
              <a:t>Ms. Jyoti Yadav</a:t>
            </a:r>
          </a:p>
        </p:txBody>
      </p:sp>
      <p:sp>
        <p:nvSpPr>
          <p:cNvPr id="13" name="TextBox 12">
            <a:extLst>
              <a:ext uri="{FF2B5EF4-FFF2-40B4-BE49-F238E27FC236}">
                <a16:creationId xmlns:a16="http://schemas.microsoft.com/office/drawing/2014/main" id="{87E16DD4-E778-B823-A392-5D533D5AB95C}"/>
              </a:ext>
            </a:extLst>
          </p:cNvPr>
          <p:cNvSpPr txBox="1"/>
          <p:nvPr/>
        </p:nvSpPr>
        <p:spPr>
          <a:xfrm>
            <a:off x="4350590" y="6435307"/>
            <a:ext cx="3505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N" b="1">
                <a:latin typeface="Times New Roman"/>
              </a:rPr>
              <a:t>PGDM BATCH (2021-2023)</a:t>
            </a:r>
            <a:endParaRPr lang="en-US">
              <a:latin typeface="Times New Roman"/>
              <a:cs typeface="Times New Roman"/>
            </a:endParaRPr>
          </a:p>
        </p:txBody>
      </p:sp>
      <p:pic>
        <p:nvPicPr>
          <p:cNvPr id="25" name="Picture 24" descr="Text&#10;&#10;Description automatically generated">
            <a:extLst>
              <a:ext uri="{FF2B5EF4-FFF2-40B4-BE49-F238E27FC236}">
                <a16:creationId xmlns:a16="http://schemas.microsoft.com/office/drawing/2014/main" id="{012D87D2-C4FA-564B-2383-0AECB543F8F1}"/>
              </a:ext>
            </a:extLst>
          </p:cNvPr>
          <p:cNvPicPr>
            <a:picLocks noChangeAspect="1"/>
          </p:cNvPicPr>
          <p:nvPr/>
        </p:nvPicPr>
        <p:blipFill>
          <a:blip r:embed="rId2"/>
          <a:stretch>
            <a:fillRect/>
          </a:stretch>
        </p:blipFill>
        <p:spPr>
          <a:xfrm>
            <a:off x="11105276" y="0"/>
            <a:ext cx="1086724" cy="788907"/>
          </a:xfrm>
          <a:prstGeom prst="rect">
            <a:avLst/>
          </a:prstGeom>
        </p:spPr>
      </p:pic>
    </p:spTree>
    <p:extLst>
      <p:ext uri="{BB962C8B-B14F-4D97-AF65-F5344CB8AC3E}">
        <p14:creationId xmlns:p14="http://schemas.microsoft.com/office/powerpoint/2010/main" val="909684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D839-ED82-20B5-3DBC-8874010F95BC}"/>
              </a:ext>
            </a:extLst>
          </p:cNvPr>
          <p:cNvSpPr>
            <a:spLocks noGrp="1"/>
          </p:cNvSpPr>
          <p:nvPr>
            <p:ph type="title"/>
          </p:nvPr>
        </p:nvSpPr>
        <p:spPr>
          <a:xfrm>
            <a:off x="1123356" y="1188637"/>
            <a:ext cx="9984615" cy="1597228"/>
          </a:xfrm>
        </p:spPr>
        <p:txBody>
          <a:bodyPr>
            <a:normAutofit/>
          </a:bodyPr>
          <a:lstStyle/>
          <a:p>
            <a:r>
              <a:rPr lang="en-US" sz="6000" b="1" kern="1200">
                <a:effectLst>
                  <a:outerShdw blurRad="38100" dist="38100" dir="2700000" algn="tl">
                    <a:srgbClr val="000000">
                      <a:alpha val="43137"/>
                    </a:srgbClr>
                  </a:outerShdw>
                </a:effectLst>
                <a:latin typeface="Times New Roman"/>
                <a:cs typeface="Times New Roman"/>
              </a:rPr>
              <a:t>AGE AND HYPERTENSION</a:t>
            </a:r>
            <a:endParaRPr lang="en-IN" sz="6000"/>
          </a:p>
        </p:txBody>
      </p:sp>
      <p:sp>
        <p:nvSpPr>
          <p:cNvPr id="3" name="Content Placeholder 2">
            <a:extLst>
              <a:ext uri="{FF2B5EF4-FFF2-40B4-BE49-F238E27FC236}">
                <a16:creationId xmlns:a16="http://schemas.microsoft.com/office/drawing/2014/main" id="{927ED283-A962-CD6C-BCBA-2D221E200547}"/>
              </a:ext>
            </a:extLst>
          </p:cNvPr>
          <p:cNvSpPr>
            <a:spLocks noGrp="1"/>
          </p:cNvSpPr>
          <p:nvPr>
            <p:ph idx="1"/>
          </p:nvPr>
        </p:nvSpPr>
        <p:spPr>
          <a:xfrm>
            <a:off x="5255260" y="2998278"/>
            <a:ext cx="4238257" cy="2728198"/>
          </a:xfrm>
        </p:spPr>
        <p:txBody>
          <a:bodyPr anchor="t">
            <a:normAutofit/>
          </a:bodyPr>
          <a:lstStyle/>
          <a:p>
            <a:r>
              <a:rPr lang="en-US" sz="2000" b="1" i="0">
                <a:effectLst/>
                <a:latin typeface="Times New Roman" panose="02020603050405020304" pitchFamily="18" charset="0"/>
                <a:cs typeface="Times New Roman" panose="02020603050405020304" pitchFamily="18" charset="0"/>
              </a:rPr>
              <a:t>The increase in blood pressure with age is mostly associated with structural changes in the arteries and especially with large artery stiffness</a:t>
            </a:r>
            <a:r>
              <a:rPr lang="en-US" sz="2000" b="0" i="0">
                <a:effectLst/>
                <a:latin typeface="Times New Roman" panose="02020603050405020304" pitchFamily="18" charset="0"/>
                <a:cs typeface="Times New Roman" panose="02020603050405020304" pitchFamily="18" charset="0"/>
              </a:rPr>
              <a:t>.</a:t>
            </a:r>
          </a:p>
          <a:p>
            <a:r>
              <a:rPr lang="en-US" sz="2000" b="0" i="0">
                <a:effectLst/>
                <a:latin typeface="Times New Roman" panose="02020603050405020304" pitchFamily="18" charset="0"/>
                <a:cs typeface="Times New Roman" panose="02020603050405020304" pitchFamily="18" charset="0"/>
              </a:rPr>
              <a:t> It is known from various studies that rising blood pressure is associated with increased cardiovascular risk.</a:t>
            </a:r>
            <a:endParaRPr lang="en-IN" sz="2000">
              <a:latin typeface="Times New Roman" panose="02020603050405020304" pitchFamily="18" charset="0"/>
              <a:cs typeface="Times New Roman" panose="02020603050405020304" pitchFamily="18" charset="0"/>
            </a:endParaRPr>
          </a:p>
        </p:txBody>
      </p:sp>
      <p:pic>
        <p:nvPicPr>
          <p:cNvPr id="1026" name="Picture 2" descr="Family history of Hypertension? What you need to know?">
            <a:extLst>
              <a:ext uri="{FF2B5EF4-FFF2-40B4-BE49-F238E27FC236}">
                <a16:creationId xmlns:a16="http://schemas.microsoft.com/office/drawing/2014/main" id="{8D94C8B9-62D9-0DD8-8AE2-F9449D671D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3357" y="3392910"/>
            <a:ext cx="3533985" cy="197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58793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080FE-068C-5C76-27B2-925819A4DAA3}"/>
              </a:ext>
            </a:extLst>
          </p:cNvPr>
          <p:cNvSpPr>
            <a:spLocks noGrp="1"/>
          </p:cNvSpPr>
          <p:nvPr>
            <p:ph idx="4294967295"/>
          </p:nvPr>
        </p:nvSpPr>
        <p:spPr>
          <a:xfrm>
            <a:off x="948906" y="1347608"/>
            <a:ext cx="10500534" cy="3907406"/>
          </a:xfrm>
        </p:spPr>
        <p:txBody>
          <a:bodyPr anchor="ctr">
            <a:noAutofit/>
          </a:bodyPr>
          <a:lstStyle/>
          <a:p>
            <a:endParaRPr lang="en-US" sz="1600">
              <a:latin typeface="Times New Roman" panose="02020603050405020304" pitchFamily="18" charset="0"/>
              <a:cs typeface="Times New Roman" panose="02020603050405020304" pitchFamily="18" charset="0"/>
            </a:endParaRPr>
          </a:p>
          <a:p>
            <a:pPr marL="0" indent="0">
              <a:buNone/>
            </a:pPr>
            <a:r>
              <a:rPr lang="en-US" sz="1600" b="1" u="sng">
                <a:latin typeface="Times New Roman" panose="02020603050405020304" pitchFamily="18" charset="0"/>
                <a:cs typeface="Times New Roman" panose="02020603050405020304" pitchFamily="18" charset="0"/>
              </a:rPr>
              <a:t>OBJECTIVE :</a:t>
            </a:r>
          </a:p>
          <a:p>
            <a:pPr marL="0" indent="0">
              <a:buNone/>
            </a:pPr>
            <a:r>
              <a:rPr lang="en-US" sz="1600" i="0">
                <a:effectLst/>
                <a:latin typeface="Times New Roman" panose="02020603050405020304" pitchFamily="18" charset="0"/>
                <a:ea typeface="Calibri" panose="020F0502020204030204" pitchFamily="34" charset="0"/>
                <a:cs typeface="Times New Roman" panose="02020603050405020304" pitchFamily="18" charset="0"/>
              </a:rPr>
              <a:t>To compare the risk of hypertension in different age groups </a:t>
            </a:r>
            <a:r>
              <a:rPr lang="en-US" sz="1600" i="0">
                <a:effectLst/>
                <a:latin typeface="Times New Roman" panose="02020603050405020304" pitchFamily="18" charset="0"/>
                <a:ea typeface="SimSun" panose="02010600030101010101" pitchFamily="2" charset="-122"/>
                <a:cs typeface="Times New Roman" panose="02020603050405020304" pitchFamily="18" charset="0"/>
              </a:rPr>
              <a:t>in</a:t>
            </a:r>
            <a:r>
              <a:rPr lang="en-US" sz="1600" i="0">
                <a:effectLst/>
                <a:latin typeface="Times New Roman" panose="02020603050405020304" pitchFamily="18" charset="0"/>
                <a:ea typeface="Times New Roman" panose="02020603050405020304" pitchFamily="18" charset="0"/>
                <a:cs typeface="Times New Roman" panose="02020603050405020304" pitchFamily="18" charset="0"/>
              </a:rPr>
              <a:t> urban poor area of Goyala vihar, Delhi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2000"/>
              </a:spcBef>
              <a:spcAft>
                <a:spcPts val="2000"/>
              </a:spcAft>
              <a:buNone/>
            </a:pPr>
            <a:r>
              <a:rPr lang="en-US" sz="1600" b="1" i="0" spc="-10">
                <a:effectLst/>
                <a:latin typeface="Times New Roman" panose="02020603050405020304" pitchFamily="18" charset="0"/>
                <a:ea typeface="Cambria" panose="02040503050406030204" pitchFamily="18" charset="0"/>
                <a:cs typeface="Times New Roman" panose="02020603050405020304" pitchFamily="18" charset="0"/>
              </a:rPr>
              <a:t>NEED FOR STUDY</a:t>
            </a:r>
          </a:p>
          <a:p>
            <a:pPr marL="0" indent="0">
              <a:spcBef>
                <a:spcPts val="2000"/>
              </a:spcBef>
              <a:spcAft>
                <a:spcPts val="2000"/>
              </a:spcAft>
              <a:buNone/>
            </a:pPr>
            <a:r>
              <a:rPr lang="en-US" sz="1600" i="0" kern="0" spc="0">
                <a:effectLst/>
                <a:latin typeface="Cambria" panose="02040503050406030204" pitchFamily="18" charset="0"/>
                <a:ea typeface="Times New Roman" panose="02020603050405020304" pitchFamily="18" charset="0"/>
                <a:cs typeface="Times New Roman" panose="02020603050405020304" pitchFamily="18" charset="0"/>
              </a:rPr>
              <a:t>Hypertension is a major risk factor for cardiovascular disease, which is the leading cause of death in India.</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2000"/>
              </a:spcBef>
              <a:spcAft>
                <a:spcPts val="2000"/>
              </a:spcAft>
              <a:buNone/>
            </a:pPr>
            <a:r>
              <a:rPr lang="en-US" sz="1600" i="0" kern="0" spc="0">
                <a:effectLst/>
                <a:latin typeface="Cambria" panose="02040503050406030204" pitchFamily="18" charset="0"/>
                <a:ea typeface="Times New Roman" panose="02020603050405020304" pitchFamily="18" charset="0"/>
                <a:cs typeface="Times New Roman" panose="02020603050405020304" pitchFamily="18" charset="0"/>
              </a:rPr>
              <a:t>The cascade of care for some chronic diseases—i.e., the proportion with age related hypertension—is a useful concept to inform intervention design and assess health system performance.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sz="1600"/>
          </a:p>
        </p:txBody>
      </p:sp>
    </p:spTree>
    <p:extLst>
      <p:ext uri="{BB962C8B-B14F-4D97-AF65-F5344CB8AC3E}">
        <p14:creationId xmlns:p14="http://schemas.microsoft.com/office/powerpoint/2010/main" val="261553481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0C21450-9826-1205-315C-AE6F4E7F3775}"/>
              </a:ext>
            </a:extLst>
          </p:cNvPr>
          <p:cNvGraphicFramePr>
            <a:graphicFrameLocks noGrp="1"/>
          </p:cNvGraphicFramePr>
          <p:nvPr>
            <p:ph idx="1"/>
            <p:extLst>
              <p:ext uri="{D42A27DB-BD31-4B8C-83A1-F6EECF244321}">
                <p14:modId xmlns:p14="http://schemas.microsoft.com/office/powerpoint/2010/main" val="1379068305"/>
              </p:ext>
            </p:extLst>
          </p:nvPr>
        </p:nvGraphicFramePr>
        <p:xfrm>
          <a:off x="4909625" y="404087"/>
          <a:ext cx="7005710" cy="4586067"/>
        </p:xfrm>
        <a:graphic>
          <a:graphicData uri="http://schemas.openxmlformats.org/drawingml/2006/table">
            <a:tbl>
              <a:tblPr>
                <a:tableStyleId>{5C22544A-7EE6-4342-B048-85BDC9FD1C3A}</a:tableStyleId>
              </a:tblPr>
              <a:tblGrid>
                <a:gridCol w="2575308">
                  <a:extLst>
                    <a:ext uri="{9D8B030D-6E8A-4147-A177-3AD203B41FA5}">
                      <a16:colId xmlns:a16="http://schemas.microsoft.com/office/drawing/2014/main" val="4195871918"/>
                    </a:ext>
                  </a:extLst>
                </a:gridCol>
                <a:gridCol w="1658672">
                  <a:extLst>
                    <a:ext uri="{9D8B030D-6E8A-4147-A177-3AD203B41FA5}">
                      <a16:colId xmlns:a16="http://schemas.microsoft.com/office/drawing/2014/main" val="1658519402"/>
                    </a:ext>
                  </a:extLst>
                </a:gridCol>
                <a:gridCol w="1385865">
                  <a:extLst>
                    <a:ext uri="{9D8B030D-6E8A-4147-A177-3AD203B41FA5}">
                      <a16:colId xmlns:a16="http://schemas.microsoft.com/office/drawing/2014/main" val="1660825730"/>
                    </a:ext>
                  </a:extLst>
                </a:gridCol>
                <a:gridCol w="1385865">
                  <a:extLst>
                    <a:ext uri="{9D8B030D-6E8A-4147-A177-3AD203B41FA5}">
                      <a16:colId xmlns:a16="http://schemas.microsoft.com/office/drawing/2014/main" val="772010172"/>
                    </a:ext>
                  </a:extLst>
                </a:gridCol>
              </a:tblGrid>
              <a:tr h="1301004">
                <a:tc>
                  <a:txBody>
                    <a:bodyPr/>
                    <a:lstStyle/>
                    <a:p>
                      <a:pPr algn="ctr" fontAlgn="b">
                        <a:lnSpc>
                          <a:spcPct val="106000"/>
                        </a:lnSpc>
                        <a:spcBef>
                          <a:spcPts val="500"/>
                        </a:spcBef>
                        <a:spcAft>
                          <a:spcPts val="800"/>
                        </a:spcAft>
                      </a:pPr>
                      <a:r>
                        <a:rPr lang="en-IN" sz="1800" dirty="0">
                          <a:effectLst/>
                        </a:rPr>
                        <a:t>DIFFERENT AGE GROUPS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ctr" fontAlgn="b">
                        <a:lnSpc>
                          <a:spcPct val="106000"/>
                        </a:lnSpc>
                        <a:spcBef>
                          <a:spcPts val="500"/>
                        </a:spcBef>
                        <a:spcAft>
                          <a:spcPts val="800"/>
                        </a:spcAft>
                      </a:pPr>
                      <a:r>
                        <a:rPr lang="en-IN" sz="1800">
                          <a:effectLst/>
                        </a:rPr>
                        <a:t>INDIVIDUALS HAVING HYPERTENSION</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ctr" fontAlgn="b">
                        <a:lnSpc>
                          <a:spcPct val="106000"/>
                        </a:lnSpc>
                        <a:spcBef>
                          <a:spcPts val="500"/>
                        </a:spcBef>
                        <a:spcAft>
                          <a:spcPts val="800"/>
                        </a:spcAft>
                      </a:pPr>
                      <a:r>
                        <a:rPr lang="en-IN" sz="1800">
                          <a:effectLst/>
                        </a:rPr>
                        <a:t>INDIVIDUALS EXAMINED</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ctr" fontAlgn="b">
                        <a:lnSpc>
                          <a:spcPct val="106000"/>
                        </a:lnSpc>
                        <a:spcBef>
                          <a:spcPts val="500"/>
                        </a:spcBef>
                        <a:spcAft>
                          <a:spcPts val="800"/>
                        </a:spcAft>
                      </a:pPr>
                      <a:r>
                        <a:rPr lang="en-IN" sz="1800">
                          <a:effectLst/>
                        </a:rPr>
                        <a:t>PERCENTAGE</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extLst>
                  <a:ext uri="{0D108BD9-81ED-4DB2-BD59-A6C34878D82A}">
                    <a16:rowId xmlns:a16="http://schemas.microsoft.com/office/drawing/2014/main" val="2956407176"/>
                  </a:ext>
                </a:extLst>
              </a:tr>
              <a:tr h="901782">
                <a:tc>
                  <a:txBody>
                    <a:bodyPr/>
                    <a:lstStyle/>
                    <a:p>
                      <a:pPr algn="l" fontAlgn="b">
                        <a:lnSpc>
                          <a:spcPct val="106000"/>
                        </a:lnSpc>
                        <a:spcBef>
                          <a:spcPts val="500"/>
                        </a:spcBef>
                        <a:spcAft>
                          <a:spcPts val="800"/>
                        </a:spcAft>
                      </a:pPr>
                      <a:r>
                        <a:rPr lang="en-IN" sz="1800" kern="0">
                          <a:effectLst/>
                        </a:rPr>
                        <a:t>Hypertension in Younger Adults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06000"/>
                        </a:lnSpc>
                        <a:spcBef>
                          <a:spcPts val="500"/>
                        </a:spcBef>
                        <a:spcAft>
                          <a:spcPts val="800"/>
                        </a:spcAft>
                      </a:pPr>
                      <a:r>
                        <a:rPr lang="en-IN" sz="1800" kern="0" dirty="0">
                          <a:effectLst/>
                        </a:rPr>
                        <a:t>14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06000"/>
                        </a:lnSpc>
                        <a:spcBef>
                          <a:spcPts val="500"/>
                        </a:spcBef>
                        <a:spcAft>
                          <a:spcPts val="800"/>
                        </a:spcAft>
                      </a:pPr>
                      <a:r>
                        <a:rPr lang="en-IN" sz="1800">
                          <a:effectLst/>
                        </a:rPr>
                        <a:t>128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06000"/>
                        </a:lnSpc>
                        <a:spcBef>
                          <a:spcPts val="500"/>
                        </a:spcBef>
                        <a:spcAft>
                          <a:spcPts val="800"/>
                        </a:spcAft>
                      </a:pPr>
                      <a:r>
                        <a:rPr lang="en-IN" sz="1800" kern="0" dirty="0">
                          <a:effectLst/>
                        </a:rPr>
                        <a:t>10.90%</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extLst>
                  <a:ext uri="{0D108BD9-81ED-4DB2-BD59-A6C34878D82A}">
                    <a16:rowId xmlns:a16="http://schemas.microsoft.com/office/drawing/2014/main" val="3153159480"/>
                  </a:ext>
                </a:extLst>
              </a:tr>
              <a:tr h="1191665">
                <a:tc>
                  <a:txBody>
                    <a:bodyPr/>
                    <a:lstStyle/>
                    <a:p>
                      <a:pPr algn="l" fontAlgn="b">
                        <a:lnSpc>
                          <a:spcPct val="150000"/>
                        </a:lnSpc>
                        <a:spcBef>
                          <a:spcPts val="500"/>
                        </a:spcBef>
                        <a:spcAft>
                          <a:spcPts val="800"/>
                        </a:spcAft>
                      </a:pPr>
                      <a:r>
                        <a:rPr lang="en-US" sz="1800" kern="0">
                          <a:effectLst/>
                        </a:rPr>
                        <a:t>Hypertension in Middle Age Adults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kern="0">
                          <a:effectLst/>
                        </a:rPr>
                        <a:t>22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a:effectLst/>
                        </a:rPr>
                        <a:t>106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kern="0" dirty="0">
                          <a:effectLst/>
                        </a:rPr>
                        <a:t>20.75%</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extLst>
                  <a:ext uri="{0D108BD9-81ED-4DB2-BD59-A6C34878D82A}">
                    <a16:rowId xmlns:a16="http://schemas.microsoft.com/office/drawing/2014/main" val="263057552"/>
                  </a:ext>
                </a:extLst>
              </a:tr>
              <a:tr h="1191616">
                <a:tc>
                  <a:txBody>
                    <a:bodyPr/>
                    <a:lstStyle/>
                    <a:p>
                      <a:pPr algn="l" fontAlgn="b">
                        <a:lnSpc>
                          <a:spcPct val="150000"/>
                        </a:lnSpc>
                        <a:spcBef>
                          <a:spcPts val="500"/>
                        </a:spcBef>
                        <a:spcAft>
                          <a:spcPts val="800"/>
                        </a:spcAft>
                      </a:pPr>
                      <a:r>
                        <a:rPr lang="en-IN" sz="1800" kern="0">
                          <a:effectLst/>
                        </a:rPr>
                        <a:t>Hypertension in Older Adults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kern="0">
                          <a:effectLst/>
                        </a:rPr>
                        <a:t>23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a:effectLst/>
                        </a:rPr>
                        <a:t>48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kern="0" dirty="0">
                          <a:effectLst/>
                        </a:rPr>
                        <a:t>47.91%</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extLst>
                  <a:ext uri="{0D108BD9-81ED-4DB2-BD59-A6C34878D82A}">
                    <a16:rowId xmlns:a16="http://schemas.microsoft.com/office/drawing/2014/main" val="1990722727"/>
                  </a:ext>
                </a:extLst>
              </a:tr>
            </a:tbl>
          </a:graphicData>
        </a:graphic>
      </p:graphicFrame>
      <p:sp>
        <p:nvSpPr>
          <p:cNvPr id="6" name="TextBox 5">
            <a:extLst>
              <a:ext uri="{FF2B5EF4-FFF2-40B4-BE49-F238E27FC236}">
                <a16:creationId xmlns:a16="http://schemas.microsoft.com/office/drawing/2014/main" id="{9B84AE32-FCC5-7931-2DE8-EFECBCB40D9F}"/>
              </a:ext>
            </a:extLst>
          </p:cNvPr>
          <p:cNvSpPr txBox="1"/>
          <p:nvPr/>
        </p:nvSpPr>
        <p:spPr>
          <a:xfrm>
            <a:off x="276665" y="404087"/>
            <a:ext cx="4534486" cy="7387985"/>
          </a:xfrm>
          <a:prstGeom prst="rect">
            <a:avLst/>
          </a:prstGeom>
          <a:noFill/>
        </p:spPr>
        <p:txBody>
          <a:bodyPr wrap="square">
            <a:spAutoFit/>
          </a:bodyPr>
          <a:lstStyle/>
          <a:p>
            <a:pPr>
              <a:lnSpc>
                <a:spcPct val="200000"/>
              </a:lnSpc>
              <a:spcBef>
                <a:spcPts val="500"/>
              </a:spcBef>
              <a:spcAft>
                <a:spcPts val="800"/>
              </a:spcAft>
            </a:pPr>
            <a:r>
              <a:rPr lang="en-US" sz="1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ANTHROPOMETRIC MEASUREMENTS TAKEN WERE: </a:t>
            </a:r>
            <a:endParaRPr lang="en-US" sz="14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ct val="106000"/>
              </a:lnSpc>
              <a:spcBef>
                <a:spcPts val="500"/>
              </a:spcBef>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Blood pressure measured using digital apparatus in sitting and relaxed position. Three readings were taken and average was calculated.</a:t>
            </a:r>
          </a:p>
          <a:p>
            <a:pPr>
              <a:lnSpc>
                <a:spcPct val="200000"/>
              </a:lnSpc>
              <a:spcBef>
                <a:spcPts val="500"/>
              </a:spcBef>
              <a:spcAft>
                <a:spcPts val="800"/>
              </a:spcAft>
            </a:pPr>
            <a:r>
              <a:rPr lang="en-US" sz="1600" dirty="0">
                <a:solidFill>
                  <a:srgbClr val="1F2023"/>
                </a:solidFill>
                <a:effectLst/>
                <a:latin typeface="Times New Roman" panose="02020603050405020304" pitchFamily="18" charset="0"/>
                <a:ea typeface="Times New Roman" panose="02020603050405020304" pitchFamily="18" charset="0"/>
                <a:cs typeface="Times New Roman" panose="02020603050405020304" pitchFamily="18" charset="0"/>
              </a:rPr>
              <a:t>The readings were recorded as per WHO guidelines.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200000"/>
              </a:lnSpc>
              <a:spcBef>
                <a:spcPts val="500"/>
              </a:spcBef>
              <a:spcAft>
                <a:spcPts val="800"/>
              </a:spcAft>
            </a:pPr>
            <a:r>
              <a:rPr lang="en-US" sz="1600" i="0" spc="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Raised BP was defined as having a mean systolic BP ≥ 140 mm Hg or a mean diastolic BP ≥ 90 mm Hg</a:t>
            </a:r>
          </a:p>
          <a:p>
            <a:pPr>
              <a:lnSpc>
                <a:spcPct val="200000"/>
              </a:lnSpc>
              <a:spcBef>
                <a:spcPts val="500"/>
              </a:spcBef>
              <a:spcAft>
                <a:spcPts val="800"/>
              </a:spcAft>
            </a:pPr>
            <a:r>
              <a:rPr lang="en-US" sz="16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Age groups defined by </a:t>
            </a:r>
            <a:r>
              <a:rPr lang="en-US" sz="1600" b="1" i="0" spc="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National Health and Nutrition Examination Survey </a:t>
            </a:r>
            <a:r>
              <a:rPr lang="en-US" sz="1600" b="0" i="0" spc="0" dirty="0">
                <a:solidFill>
                  <a:srgbClr val="212529"/>
                </a:solidFill>
                <a:effectLst/>
                <a:latin typeface="Times New Roman" panose="02020603050405020304" pitchFamily="18" charset="0"/>
                <a:ea typeface="Segoe UI" panose="020B0502040204020203" pitchFamily="34" charset="0"/>
                <a:cs typeface="Times New Roman" panose="02020603050405020304" pitchFamily="18" charset="0"/>
              </a:rPr>
              <a:t>in three categories young adults (18-39) middle age adults (40-59) and older adults. (60 and over)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200000"/>
              </a:lnSpc>
              <a:spcBef>
                <a:spcPts val="500"/>
              </a:spcBef>
              <a:spcAft>
                <a:spcPts val="80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ct val="106000"/>
              </a:lnSpc>
              <a:spcBef>
                <a:spcPts val="500"/>
              </a:spcBef>
              <a:spcAft>
                <a:spcPts val="80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B00EEB-983B-A155-0D06-5CFF9E76D421}"/>
              </a:ext>
            </a:extLst>
          </p:cNvPr>
          <p:cNvSpPr txBox="1"/>
          <p:nvPr/>
        </p:nvSpPr>
        <p:spPr>
          <a:xfrm>
            <a:off x="5159325" y="5159520"/>
            <a:ext cx="6756010" cy="878895"/>
          </a:xfrm>
          <a:prstGeom prst="rect">
            <a:avLst/>
          </a:prstGeom>
          <a:noFill/>
        </p:spPr>
        <p:txBody>
          <a:bodyPr wrap="square">
            <a:spAutoFit/>
          </a:bodyPr>
          <a:lstStyle/>
          <a:p>
            <a:pPr>
              <a:lnSpc>
                <a:spcPct val="150000"/>
              </a:lnSpc>
              <a:spcBef>
                <a:spcPts val="500"/>
              </a:spcBef>
              <a:spcAft>
                <a:spcPts val="800"/>
              </a:spcAft>
            </a:pPr>
            <a:r>
              <a:rPr lang="en-US"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TABLE 1- Descriptive statistics for different age groups of individuals having hypertension in urban poor area </a:t>
            </a:r>
            <a:r>
              <a:rPr lang="en-US" sz="18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Goyala</a:t>
            </a:r>
            <a:r>
              <a:rPr lang="en-US"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Vihar</a:t>
            </a:r>
            <a:r>
              <a:rPr lang="en-US"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Delhi.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76417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E8882-6FB0-C233-948F-44646FD7FAD7}"/>
              </a:ext>
            </a:extLst>
          </p:cNvPr>
          <p:cNvSpPr>
            <a:spLocks noGrp="1"/>
          </p:cNvSpPr>
          <p:nvPr>
            <p:ph type="ctrTitle"/>
          </p:nvPr>
        </p:nvSpPr>
        <p:spPr>
          <a:xfrm>
            <a:off x="826396" y="586855"/>
            <a:ext cx="4230100" cy="1964139"/>
          </a:xfrm>
        </p:spPr>
        <p:txBody>
          <a:bodyPr vert="horz" lIns="91440" tIns="45720" rIns="91440" bIns="45720" rtlCol="0" anchor="t">
            <a:normAutofit/>
          </a:bodyPr>
          <a:lstStyle/>
          <a:p>
            <a:r>
              <a:rPr lang="en-US" sz="4000" b="1" kern="1200">
                <a:solidFill>
                  <a:srgbClr val="000000"/>
                </a:solidFill>
                <a:effectLst>
                  <a:outerShdw blurRad="38100" dist="38100" dir="2700000" algn="tl">
                    <a:srgbClr val="000000">
                      <a:alpha val="43137"/>
                    </a:srgbClr>
                  </a:outerShdw>
                </a:effectLst>
                <a:latin typeface="Times New Roman"/>
                <a:cs typeface="Times New Roman"/>
              </a:rPr>
              <a:t>AGE AND HYPERTENSION</a:t>
            </a:r>
          </a:p>
        </p:txBody>
      </p:sp>
      <p:sp>
        <p:nvSpPr>
          <p:cNvPr id="7" name="TextBox 6">
            <a:extLst>
              <a:ext uri="{FF2B5EF4-FFF2-40B4-BE49-F238E27FC236}">
                <a16:creationId xmlns:a16="http://schemas.microsoft.com/office/drawing/2014/main" id="{5C600B69-E479-0BDA-981B-3A44790716F4}"/>
              </a:ext>
            </a:extLst>
          </p:cNvPr>
          <p:cNvSpPr txBox="1"/>
          <p:nvPr/>
        </p:nvSpPr>
        <p:spPr>
          <a:xfrm>
            <a:off x="507799" y="2590423"/>
            <a:ext cx="4862447" cy="3087519"/>
          </a:xfrm>
          <a:prstGeom prst="rect">
            <a:avLst/>
          </a:prstGeom>
        </p:spPr>
        <p:txBody>
          <a:bodyPr vert="horz" lIns="91440" tIns="45720" rIns="91440" bIns="45720" rtlCol="0" anchor="ctr">
            <a:normAutofit/>
          </a:bodyPr>
          <a:lstStyle/>
          <a:p>
            <a:pPr marL="228600" indent="-228600">
              <a:lnSpc>
                <a:spcPct val="90000"/>
              </a:lnSpc>
              <a:spcBef>
                <a:spcPts val="500"/>
              </a:spcBef>
              <a:spcAft>
                <a:spcPts val="500"/>
              </a:spcAft>
              <a:buFont typeface="Arial" panose="020B0604020202020204" pitchFamily="34" charset="0"/>
              <a:buChar char="•"/>
            </a:pPr>
            <a:r>
              <a:rPr lang="en-US" sz="2000" dirty="0">
                <a:solidFill>
                  <a:srgbClr val="000000"/>
                </a:solidFill>
                <a:effectLst/>
                <a:latin typeface="Times New Roman"/>
                <a:cs typeface="Times New Roman"/>
              </a:rPr>
              <a:t>After the data analysis, it was found that 10.9% of the younger adults, 20.75% of the middle age group, and 47.91% of the older adults were affected by hypertension.</a:t>
            </a:r>
            <a:endParaRPr lang="en-US" dirty="0">
              <a:solidFill>
                <a:srgbClr val="000000"/>
              </a:solidFill>
              <a:latin typeface="Times New Roman"/>
              <a:cs typeface="Times New Roman"/>
            </a:endParaRPr>
          </a:p>
          <a:p>
            <a:pPr marL="228600" indent="-228600">
              <a:lnSpc>
                <a:spcPct val="90000"/>
              </a:lnSpc>
              <a:spcBef>
                <a:spcPts val="500"/>
              </a:spcBef>
              <a:spcAft>
                <a:spcPts val="500"/>
              </a:spcAft>
              <a:buFont typeface="Arial" panose="020B0604020202020204" pitchFamily="34" charset="0"/>
              <a:buChar char="•"/>
            </a:pPr>
            <a:r>
              <a:rPr lang="en-US" sz="2000" dirty="0">
                <a:solidFill>
                  <a:srgbClr val="000000"/>
                </a:solidFill>
                <a:latin typeface="Times New Roman"/>
                <a:cs typeface="Times New Roman"/>
              </a:rPr>
              <a:t> </a:t>
            </a:r>
            <a:r>
              <a:rPr lang="en-US" sz="2000" dirty="0">
                <a:solidFill>
                  <a:srgbClr val="000000"/>
                </a:solidFill>
                <a:effectLst/>
                <a:latin typeface="Times New Roman"/>
                <a:cs typeface="Times New Roman"/>
              </a:rPr>
              <a:t>Chi square test is performed to check the</a:t>
            </a:r>
            <a:r>
              <a:rPr lang="en-US" sz="2000" dirty="0">
                <a:solidFill>
                  <a:srgbClr val="000000"/>
                </a:solidFill>
                <a:latin typeface="Times New Roman"/>
                <a:cs typeface="Times New Roman"/>
              </a:rPr>
              <a:t> </a:t>
            </a:r>
            <a:r>
              <a:rPr lang="en-US" sz="2000" dirty="0">
                <a:solidFill>
                  <a:srgbClr val="000000"/>
                </a:solidFill>
                <a:effectLst/>
                <a:latin typeface="Times New Roman"/>
                <a:cs typeface="Times New Roman"/>
              </a:rPr>
              <a:t> association of hypertension in middle age group and older adults</a:t>
            </a:r>
            <a:r>
              <a:rPr lang="en-US" sz="2000" b="1" dirty="0">
                <a:solidFill>
                  <a:srgbClr val="000000"/>
                </a:solidFill>
                <a:effectLst/>
                <a:latin typeface="Times New Roman"/>
                <a:cs typeface="Times New Roman"/>
              </a:rPr>
              <a:t>. The p-value came out to be .000597. Significant at p &lt; .05 so we reject null hypothesis.</a:t>
            </a:r>
            <a:endParaRPr lang="en-US" dirty="0">
              <a:solidFill>
                <a:srgbClr val="000000"/>
              </a:solidFill>
              <a:latin typeface="Times New Roman"/>
              <a:cs typeface="Times New Roman"/>
            </a:endParaRPr>
          </a:p>
        </p:txBody>
      </p:sp>
      <p:graphicFrame>
        <p:nvGraphicFramePr>
          <p:cNvPr id="3" name="Chart 2">
            <a:extLst>
              <a:ext uri="{FF2B5EF4-FFF2-40B4-BE49-F238E27FC236}">
                <a16:creationId xmlns:a16="http://schemas.microsoft.com/office/drawing/2014/main" id="{17C6AA17-39DF-1E2B-664A-5D1231A6A635}"/>
              </a:ext>
            </a:extLst>
          </p:cNvPr>
          <p:cNvGraphicFramePr/>
          <p:nvPr>
            <p:extLst>
              <p:ext uri="{D42A27DB-BD31-4B8C-83A1-F6EECF244321}">
                <p14:modId xmlns:p14="http://schemas.microsoft.com/office/powerpoint/2010/main" val="4232548560"/>
              </p:ext>
            </p:extLst>
          </p:nvPr>
        </p:nvGraphicFramePr>
        <p:xfrm>
          <a:off x="5804861" y="187835"/>
          <a:ext cx="5289550" cy="30460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6589DE21-2C0A-CA07-95D4-869E5B38540A}"/>
              </a:ext>
            </a:extLst>
          </p:cNvPr>
          <p:cNvGraphicFramePr/>
          <p:nvPr>
            <p:extLst>
              <p:ext uri="{D42A27DB-BD31-4B8C-83A1-F6EECF244321}">
                <p14:modId xmlns:p14="http://schemas.microsoft.com/office/powerpoint/2010/main" val="3802730639"/>
              </p:ext>
            </p:extLst>
          </p:nvPr>
        </p:nvGraphicFramePr>
        <p:xfrm>
          <a:off x="5779301" y="3379608"/>
          <a:ext cx="5337991" cy="2834653"/>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EDD57C3E-1079-8DC6-7BCB-BA4F61074DD1}"/>
              </a:ext>
            </a:extLst>
          </p:cNvPr>
          <p:cNvPicPr>
            <a:picLocks noChangeAspect="1"/>
          </p:cNvPicPr>
          <p:nvPr/>
        </p:nvPicPr>
        <p:blipFill>
          <a:blip r:embed="rId4"/>
          <a:stretch>
            <a:fillRect/>
          </a:stretch>
        </p:blipFill>
        <p:spPr>
          <a:xfrm>
            <a:off x="11220559" y="4313"/>
            <a:ext cx="970619" cy="637495"/>
          </a:xfrm>
          <a:prstGeom prst="rect">
            <a:avLst/>
          </a:prstGeom>
        </p:spPr>
      </p:pic>
    </p:spTree>
    <p:extLst>
      <p:ext uri="{BB962C8B-B14F-4D97-AF65-F5344CB8AC3E}">
        <p14:creationId xmlns:p14="http://schemas.microsoft.com/office/powerpoint/2010/main" val="397789268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8CF0F-9920-957F-19F4-520D2E3A832B}"/>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4600" b="1" kern="1200">
                <a:solidFill>
                  <a:schemeClr val="tx1"/>
                </a:solidFill>
                <a:latin typeface="+mj-lt"/>
                <a:ea typeface="+mj-ea"/>
                <a:cs typeface="+mj-cs"/>
              </a:rPr>
              <a:t>TOBACCO AS A RISK FACTOR FOR  HYPERTENSION IN THE STUDY POPULATION OF GOYLA VIHAR (SOUTHWEST REGION OF DWARKA)</a:t>
            </a:r>
            <a:endParaRPr lang="en-US" sz="4600" kern="1200">
              <a:solidFill>
                <a:schemeClr val="tx1"/>
              </a:solidFill>
              <a:latin typeface="+mj-lt"/>
              <a:ea typeface="+mj-ea"/>
              <a:cs typeface="+mj-cs"/>
            </a:endParaRPr>
          </a:p>
        </p:txBody>
      </p:sp>
      <p:pic>
        <p:nvPicPr>
          <p:cNvPr id="2" name="Picture 2" descr="A picture containing text, close&#10;&#10;Description automatically generated">
            <a:extLst>
              <a:ext uri="{FF2B5EF4-FFF2-40B4-BE49-F238E27FC236}">
                <a16:creationId xmlns:a16="http://schemas.microsoft.com/office/drawing/2014/main" id="{285B70BB-F7AF-5551-E6F3-61BBC49EFF7B}"/>
              </a:ext>
            </a:extLst>
          </p:cNvPr>
          <p:cNvPicPr>
            <a:picLocks noChangeAspect="1"/>
          </p:cNvPicPr>
          <p:nvPr/>
        </p:nvPicPr>
        <p:blipFill>
          <a:blip r:embed="rId2"/>
          <a:stretch>
            <a:fillRect/>
          </a:stretch>
        </p:blipFill>
        <p:spPr>
          <a:xfrm>
            <a:off x="1206710" y="4784156"/>
            <a:ext cx="2733675" cy="1171575"/>
          </a:xfrm>
          <a:prstGeom prst="rect">
            <a:avLst/>
          </a:prstGeom>
        </p:spPr>
      </p:pic>
      <p:sp>
        <p:nvSpPr>
          <p:cNvPr id="3" name="TextBox 2">
            <a:extLst>
              <a:ext uri="{FF2B5EF4-FFF2-40B4-BE49-F238E27FC236}">
                <a16:creationId xmlns:a16="http://schemas.microsoft.com/office/drawing/2014/main" id="{6AC846B0-8F9F-5C34-99B0-A908930CE5AF}"/>
              </a:ext>
            </a:extLst>
          </p:cNvPr>
          <p:cNvSpPr txBox="1"/>
          <p:nvPr/>
        </p:nvSpPr>
        <p:spPr>
          <a:xfrm>
            <a:off x="7599872" y="542889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Dr. Aarushi Khosla</a:t>
            </a:r>
          </a:p>
        </p:txBody>
      </p:sp>
    </p:spTree>
    <p:extLst>
      <p:ext uri="{BB962C8B-B14F-4D97-AF65-F5344CB8AC3E}">
        <p14:creationId xmlns:p14="http://schemas.microsoft.com/office/powerpoint/2010/main" val="2794401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180" y="0"/>
            <a:ext cx="5786651"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ffectLst/>
            </a:endParaRPr>
          </a:p>
        </p:txBody>
      </p:sp>
      <p:sp>
        <p:nvSpPr>
          <p:cNvPr id="3" name="TextBox 2"/>
          <p:cNvSpPr txBox="1"/>
          <p:nvPr/>
        </p:nvSpPr>
        <p:spPr>
          <a:xfrm>
            <a:off x="232010" y="423081"/>
            <a:ext cx="5663821" cy="5909310"/>
          </a:xfrm>
          <a:prstGeom prst="rect">
            <a:avLst/>
          </a:prstGeom>
          <a:noFill/>
        </p:spPr>
        <p:txBody>
          <a:bodyPr wrap="square" rtlCol="0">
            <a:spAutoFit/>
          </a:bodyPr>
          <a:lstStyle/>
          <a:p>
            <a:r>
              <a:rPr lang="en-US" sz="4000" u="sng" dirty="0">
                <a:solidFill>
                  <a:schemeClr val="bg1"/>
                </a:solidFill>
                <a:latin typeface="Times New Roman" panose="02020603050405020304" pitchFamily="18" charset="0"/>
                <a:cs typeface="Times New Roman" panose="02020603050405020304" pitchFamily="18" charset="0"/>
              </a:rPr>
              <a:t>TOBACCO IN HYPERTENSION</a:t>
            </a:r>
          </a:p>
          <a:p>
            <a:endParaRPr lang="en-US" sz="2800"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India is 3</a:t>
            </a:r>
            <a:r>
              <a:rPr lang="en-US" baseline="30000" dirty="0">
                <a:solidFill>
                  <a:schemeClr val="bg1"/>
                </a:solidFill>
                <a:latin typeface="Times New Roman" panose="02020603050405020304" pitchFamily="18" charset="0"/>
                <a:cs typeface="Times New Roman" panose="02020603050405020304" pitchFamily="18" charset="0"/>
              </a:rPr>
              <a:t>rd</a:t>
            </a:r>
            <a:r>
              <a:rPr lang="en-US" dirty="0">
                <a:solidFill>
                  <a:schemeClr val="bg1"/>
                </a:solidFill>
                <a:latin typeface="Times New Roman" panose="02020603050405020304" pitchFamily="18" charset="0"/>
                <a:cs typeface="Times New Roman" panose="02020603050405020304" pitchFamily="18" charset="0"/>
              </a:rPr>
              <a:t> largest consumer and producer of tobacco.</a:t>
            </a:r>
          </a:p>
          <a:p>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Nicotine – Major component of tobacco </a:t>
            </a:r>
          </a:p>
          <a:p>
            <a:pPr marL="285750" indent="-285750">
              <a:buFont typeface="Wingdings" panose="05000000000000000000" pitchFamily="2" charset="2"/>
              <a:buChar char="q"/>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Tobacco is main causative factor in cardiovascular diseases </a:t>
            </a:r>
          </a:p>
          <a:p>
            <a:pPr marL="285750" indent="-285750">
              <a:buFont typeface="Wingdings" panose="05000000000000000000" pitchFamily="2" charset="2"/>
              <a:buChar char="q"/>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Tobacco is consumed  in smokeless and smoking form</a:t>
            </a:r>
          </a:p>
          <a:p>
            <a:pPr marL="285750" indent="-285750">
              <a:buFont typeface="Wingdings" panose="05000000000000000000" pitchFamily="2" charset="2"/>
              <a:buChar char="q"/>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Smoked form contains – Bidi , Cigarettes and other devices like hookah , </a:t>
            </a:r>
            <a:r>
              <a:rPr lang="en-US" dirty="0" err="1">
                <a:solidFill>
                  <a:schemeClr val="bg1"/>
                </a:solidFill>
                <a:latin typeface="Times New Roman" panose="02020603050405020304" pitchFamily="18" charset="0"/>
                <a:cs typeface="Times New Roman" panose="02020603050405020304" pitchFamily="18" charset="0"/>
              </a:rPr>
              <a:t>dhumti</a:t>
            </a:r>
            <a:r>
              <a:rPr lang="en-US" dirty="0">
                <a:solidFill>
                  <a:schemeClr val="bg1"/>
                </a:solidFill>
                <a:latin typeface="Times New Roman" panose="02020603050405020304" pitchFamily="18" charset="0"/>
                <a:cs typeface="Times New Roman" panose="02020603050405020304" pitchFamily="18" charset="0"/>
              </a:rPr>
              <a:t> , chillum</a:t>
            </a:r>
          </a:p>
          <a:p>
            <a:pPr marL="285750" indent="-285750">
              <a:buFont typeface="Wingdings" panose="05000000000000000000" pitchFamily="2" charset="2"/>
              <a:buChar char="q"/>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Smokeless form contains- </a:t>
            </a:r>
            <a:r>
              <a:rPr lang="en-US" dirty="0" err="1">
                <a:solidFill>
                  <a:schemeClr val="bg1"/>
                </a:solidFill>
                <a:latin typeface="Times New Roman" panose="02020603050405020304" pitchFamily="18" charset="0"/>
                <a:cs typeface="Times New Roman" panose="02020603050405020304" pitchFamily="18" charset="0"/>
              </a:rPr>
              <a:t>Khaini</a:t>
            </a:r>
            <a:r>
              <a:rPr lang="en-US" dirty="0">
                <a:solidFill>
                  <a:schemeClr val="bg1"/>
                </a:solidFill>
                <a:latin typeface="Times New Roman" panose="02020603050405020304" pitchFamily="18" charset="0"/>
                <a:cs typeface="Times New Roman" panose="02020603050405020304" pitchFamily="18" charset="0"/>
              </a:rPr>
              <a:t> , </a:t>
            </a:r>
            <a:r>
              <a:rPr lang="en-US" dirty="0" err="1">
                <a:solidFill>
                  <a:schemeClr val="bg1"/>
                </a:solidFill>
                <a:latin typeface="Times New Roman" panose="02020603050405020304" pitchFamily="18" charset="0"/>
                <a:cs typeface="Times New Roman" panose="02020603050405020304" pitchFamily="18" charset="0"/>
              </a:rPr>
              <a:t>Gutka</a:t>
            </a:r>
            <a:r>
              <a:rPr lang="en-US" dirty="0">
                <a:solidFill>
                  <a:schemeClr val="bg1"/>
                </a:solidFill>
                <a:latin typeface="Times New Roman" panose="02020603050405020304" pitchFamily="18" charset="0"/>
                <a:cs typeface="Times New Roman" panose="02020603050405020304" pitchFamily="18" charset="0"/>
              </a:rPr>
              <a:t> , </a:t>
            </a:r>
            <a:r>
              <a:rPr lang="en-US" dirty="0" err="1">
                <a:solidFill>
                  <a:schemeClr val="bg1"/>
                </a:solidFill>
                <a:latin typeface="Times New Roman" panose="02020603050405020304" pitchFamily="18" charset="0"/>
                <a:cs typeface="Times New Roman" panose="02020603050405020304" pitchFamily="18" charset="0"/>
              </a:rPr>
              <a:t>Paan</a:t>
            </a:r>
            <a:r>
              <a:rPr lang="en-US" dirty="0">
                <a:solidFill>
                  <a:schemeClr val="bg1"/>
                </a:solidFill>
                <a:latin typeface="Times New Roman" panose="02020603050405020304" pitchFamily="18" charset="0"/>
                <a:cs typeface="Times New Roman" panose="02020603050405020304" pitchFamily="18" charset="0"/>
              </a:rPr>
              <a:t> Masala  </a:t>
            </a:r>
          </a:p>
          <a:p>
            <a:pPr marL="285750" indent="-285750">
              <a:buFont typeface="Courier New" panose="02070309020205020404" pitchFamily="49" charset="0"/>
              <a:buChar char="o"/>
            </a:pPr>
            <a:endParaRPr lang="en-US" dirty="0">
              <a:solidFill>
                <a:schemeClr val="bg1"/>
              </a:solidFill>
              <a:latin typeface="Times New Roman" panose="02020603050405020304" pitchFamily="18" charset="0"/>
              <a:cs typeface="Times New Roman" panose="02020603050405020304" pitchFamily="18" charset="0"/>
            </a:endParaRPr>
          </a:p>
          <a:p>
            <a:endParaRPr lang="en-IN"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398523" y="790931"/>
            <a:ext cx="4899546" cy="2075099"/>
          </a:xfrm>
          <a:prstGeom prst="rect">
            <a:avLst/>
          </a:prstGeom>
        </p:spPr>
      </p:pic>
      <p:sp>
        <p:nvSpPr>
          <p:cNvPr id="7" name="Rectangle 6"/>
          <p:cNvSpPr/>
          <p:nvPr/>
        </p:nvSpPr>
        <p:spPr>
          <a:xfrm>
            <a:off x="5895832" y="3016155"/>
            <a:ext cx="6296167" cy="384184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p:cNvPicPr>
          <p:nvPr/>
        </p:nvPicPr>
        <p:blipFill>
          <a:blip r:embed="rId3"/>
          <a:stretch>
            <a:fillRect/>
          </a:stretch>
        </p:blipFill>
        <p:spPr>
          <a:xfrm>
            <a:off x="6307539" y="3429000"/>
            <a:ext cx="5472752" cy="3120257"/>
          </a:xfrm>
          <a:prstGeom prst="rect">
            <a:avLst/>
          </a:prstGeom>
        </p:spPr>
      </p:pic>
      <p:pic>
        <p:nvPicPr>
          <p:cNvPr id="9" name="Picture 8"/>
          <p:cNvPicPr>
            <a:picLocks noChangeAspect="1"/>
          </p:cNvPicPr>
          <p:nvPr/>
        </p:nvPicPr>
        <p:blipFill>
          <a:blip r:embed="rId4"/>
          <a:stretch>
            <a:fillRect/>
          </a:stretch>
        </p:blipFill>
        <p:spPr>
          <a:xfrm>
            <a:off x="11222651" y="81829"/>
            <a:ext cx="969348" cy="634039"/>
          </a:xfrm>
          <a:prstGeom prst="rect">
            <a:avLst/>
          </a:prstGeom>
        </p:spPr>
      </p:pic>
    </p:spTree>
    <p:extLst>
      <p:ext uri="{BB962C8B-B14F-4D97-AF65-F5344CB8AC3E}">
        <p14:creationId xmlns:p14="http://schemas.microsoft.com/office/powerpoint/2010/main" val="260773919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Callout 8"/>
          <p:cNvSpPr/>
          <p:nvPr/>
        </p:nvSpPr>
        <p:spPr>
          <a:xfrm>
            <a:off x="0" y="982638"/>
            <a:ext cx="5622878" cy="5875361"/>
          </a:xfrm>
          <a:prstGeom prst="rightArrowCallout">
            <a:avLst>
              <a:gd name="adj1" fmla="val 0"/>
              <a:gd name="adj2" fmla="val 25000"/>
              <a:gd name="adj3" fmla="val 25000"/>
              <a:gd name="adj4" fmla="val 6497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109182" y="1269242"/>
            <a:ext cx="3384645" cy="538609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u="sng" dirty="0">
                <a:latin typeface="Times New Roman" panose="02020603050405020304" pitchFamily="18" charset="0"/>
                <a:cs typeface="Times New Roman" panose="02020603050405020304" pitchFamily="18" charset="0"/>
              </a:rPr>
              <a:t>AIM</a:t>
            </a:r>
            <a:r>
              <a:rPr lang="en-US" b="1"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The aim of this study is to find the Association  of tobacco as risk factor in hypertensive population in urban population of </a:t>
            </a:r>
            <a:r>
              <a:rPr lang="en-IN" dirty="0" err="1">
                <a:latin typeface="Times New Roman" panose="02020603050405020304" pitchFamily="18" charset="0"/>
                <a:cs typeface="Times New Roman" panose="02020603050405020304" pitchFamily="18" charset="0"/>
              </a:rPr>
              <a:t>Goyla</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Vihar</a:t>
            </a:r>
            <a:r>
              <a:rPr lang="en-IN"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OBJECTIVE :</a:t>
            </a:r>
            <a:endParaRPr lang="en-IN" b="1"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a:t>
            </a:r>
            <a:r>
              <a:rPr lang="en-IN" dirty="0"/>
              <a:t>To study the association between tobacco consumption and hypertension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a:t>
            </a:r>
            <a:r>
              <a:rPr lang="en-IN" dirty="0"/>
              <a:t>To understand the types of tobacco products consumed in </a:t>
            </a:r>
            <a:r>
              <a:rPr lang="en-IN" dirty="0" err="1"/>
              <a:t>Goyla</a:t>
            </a:r>
            <a:r>
              <a:rPr lang="en-IN" dirty="0"/>
              <a:t> </a:t>
            </a:r>
            <a:r>
              <a:rPr lang="en-IN" dirty="0" err="1"/>
              <a:t>Vihar</a:t>
            </a:r>
            <a:r>
              <a:rPr lang="en-IN" dirty="0"/>
              <a:t> </a:t>
            </a:r>
          </a:p>
          <a:p>
            <a:endParaRPr lang="en-IN" dirty="0">
              <a:latin typeface="Times New Roman" panose="02020603050405020304" pitchFamily="18" charset="0"/>
              <a:cs typeface="Times New Roman" panose="02020603050405020304" pitchFamily="18" charset="0"/>
            </a:endParaRPr>
          </a:p>
        </p:txBody>
      </p:sp>
      <p:sp>
        <p:nvSpPr>
          <p:cNvPr id="11" name="Left Arrow Callout 10"/>
          <p:cNvSpPr/>
          <p:nvPr/>
        </p:nvSpPr>
        <p:spPr>
          <a:xfrm>
            <a:off x="6237028" y="982638"/>
            <a:ext cx="5813946" cy="5875362"/>
          </a:xfrm>
          <a:prstGeom prst="leftArrowCallout">
            <a:avLst>
              <a:gd name="adj1" fmla="val 0"/>
              <a:gd name="adj2" fmla="val 25000"/>
              <a:gd name="adj3" fmla="val 25000"/>
              <a:gd name="adj4" fmla="val 6497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p:cNvSpPr txBox="1"/>
          <p:nvPr/>
        </p:nvSpPr>
        <p:spPr>
          <a:xfrm>
            <a:off x="8379726" y="1269242"/>
            <a:ext cx="3384644" cy="5355312"/>
          </a:xfrm>
          <a:prstGeom prst="rect">
            <a:avLst/>
          </a:prstGeom>
          <a:solidFill>
            <a:schemeClr val="bg1"/>
          </a:solidFill>
        </p:spPr>
        <p:txBody>
          <a:bodyPr wrap="square" rtlCol="0">
            <a:spAutoFit/>
          </a:bodyPr>
          <a:lstStyle/>
          <a:p>
            <a:r>
              <a:rPr lang="en-US" b="1" u="sng" dirty="0">
                <a:latin typeface="Times New Roman" panose="02020603050405020304" pitchFamily="18" charset="0"/>
                <a:cs typeface="Times New Roman" panose="02020603050405020304" pitchFamily="18" charset="0"/>
              </a:rPr>
              <a:t>METHODOLOGY</a:t>
            </a:r>
          </a:p>
          <a:p>
            <a:endParaRPr lang="en-US" b="1"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STUDY TYPE –</a:t>
            </a:r>
            <a:r>
              <a:rPr lang="en-US" dirty="0">
                <a:latin typeface="Times New Roman" panose="02020603050405020304" pitchFamily="18" charset="0"/>
                <a:cs typeface="Times New Roman" panose="02020603050405020304" pitchFamily="18" charset="0"/>
              </a:rPr>
              <a:t>Cross sectional </a:t>
            </a:r>
          </a:p>
          <a:p>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STUDY POPULATION – </a:t>
            </a:r>
            <a:r>
              <a:rPr lang="en-US" dirty="0">
                <a:latin typeface="Times New Roman" panose="02020603050405020304" pitchFamily="18" charset="0"/>
                <a:cs typeface="Times New Roman" panose="02020603050405020304" pitchFamily="18" charset="0"/>
              </a:rPr>
              <a:t>Males above 15 years of goyla vihar</a:t>
            </a:r>
          </a:p>
          <a:p>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SAMPLING METHOD – </a:t>
            </a:r>
            <a:r>
              <a:rPr lang="en-US" dirty="0">
                <a:latin typeface="Times New Roman" panose="02020603050405020304" pitchFamily="18" charset="0"/>
                <a:cs typeface="Times New Roman" panose="02020603050405020304" pitchFamily="18" charset="0"/>
              </a:rPr>
              <a:t>Convenience sampling </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STUDY TOOL </a:t>
            </a:r>
            <a:r>
              <a:rPr lang="en-US" dirty="0"/>
              <a:t>– Questionnaire </a:t>
            </a:r>
          </a:p>
          <a:p>
            <a:r>
              <a:rPr lang="en-US" dirty="0"/>
              <a:t>&amp; anthropometric measurements </a:t>
            </a:r>
          </a:p>
          <a:p>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IN" dirty="0"/>
          </a:p>
        </p:txBody>
      </p:sp>
      <p:pic>
        <p:nvPicPr>
          <p:cNvPr id="14" name="Picture 13"/>
          <p:cNvPicPr>
            <a:picLocks noChangeAspect="1"/>
          </p:cNvPicPr>
          <p:nvPr/>
        </p:nvPicPr>
        <p:blipFill>
          <a:blip r:embed="rId2"/>
          <a:stretch>
            <a:fillRect/>
          </a:stretch>
        </p:blipFill>
        <p:spPr>
          <a:xfrm>
            <a:off x="11081626" y="174882"/>
            <a:ext cx="969348" cy="634039"/>
          </a:xfrm>
          <a:prstGeom prst="rect">
            <a:avLst/>
          </a:prstGeom>
        </p:spPr>
      </p:pic>
      <p:pic>
        <p:nvPicPr>
          <p:cNvPr id="15" name="Picture 14"/>
          <p:cNvPicPr>
            <a:picLocks noChangeAspect="1"/>
          </p:cNvPicPr>
          <p:nvPr/>
        </p:nvPicPr>
        <p:blipFill>
          <a:blip r:embed="rId3"/>
          <a:stretch>
            <a:fillRect/>
          </a:stretch>
        </p:blipFill>
        <p:spPr>
          <a:xfrm>
            <a:off x="1834" y="59365"/>
            <a:ext cx="1799670" cy="1066575"/>
          </a:xfrm>
          <a:prstGeom prst="rect">
            <a:avLst/>
          </a:prstGeom>
        </p:spPr>
      </p:pic>
      <p:pic>
        <p:nvPicPr>
          <p:cNvPr id="16" name="Picture 15"/>
          <p:cNvPicPr>
            <a:picLocks noChangeAspect="1"/>
          </p:cNvPicPr>
          <p:nvPr/>
        </p:nvPicPr>
        <p:blipFill>
          <a:blip r:embed="rId4"/>
          <a:stretch>
            <a:fillRect/>
          </a:stretch>
        </p:blipFill>
        <p:spPr>
          <a:xfrm>
            <a:off x="3603009" y="5743148"/>
            <a:ext cx="1672278" cy="1114852"/>
          </a:xfrm>
          <a:prstGeom prst="rect">
            <a:avLst/>
          </a:prstGeom>
        </p:spPr>
      </p:pic>
      <p:pic>
        <p:nvPicPr>
          <p:cNvPr id="17" name="Picture 16"/>
          <p:cNvPicPr>
            <a:picLocks noChangeAspect="1"/>
          </p:cNvPicPr>
          <p:nvPr/>
        </p:nvPicPr>
        <p:blipFill>
          <a:blip r:embed="rId5"/>
          <a:stretch>
            <a:fillRect/>
          </a:stretch>
        </p:blipFill>
        <p:spPr>
          <a:xfrm>
            <a:off x="5095165" y="127602"/>
            <a:ext cx="2438400" cy="2260756"/>
          </a:xfrm>
          <a:prstGeom prst="rect">
            <a:avLst/>
          </a:prstGeom>
        </p:spPr>
      </p:pic>
    </p:spTree>
    <p:extLst>
      <p:ext uri="{BB962C8B-B14F-4D97-AF65-F5344CB8AC3E}">
        <p14:creationId xmlns:p14="http://schemas.microsoft.com/office/powerpoint/2010/main" val="276566431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36477" y="0"/>
            <a:ext cx="5308980" cy="1105469"/>
          </a:xfrm>
          <a:prstGeom prst="horizontalScroll">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OBJECTIVE 1- TO CHECK THE ASSOCIATION OF TOBACCO AND HYPERTENSION </a:t>
            </a:r>
            <a:endParaRPr lang="en-IN"/>
          </a:p>
        </p:txBody>
      </p:sp>
      <p:sp>
        <p:nvSpPr>
          <p:cNvPr id="4" name="TextBox 3"/>
          <p:cNvSpPr txBox="1"/>
          <p:nvPr/>
        </p:nvSpPr>
        <p:spPr>
          <a:xfrm>
            <a:off x="7635925" y="183402"/>
            <a:ext cx="4913194" cy="369332"/>
          </a:xfrm>
          <a:prstGeom prst="rect">
            <a:avLst/>
          </a:prstGeom>
          <a:noFill/>
        </p:spPr>
        <p:txBody>
          <a:bodyPr wrap="square" rtlCol="0">
            <a:spAutoFit/>
          </a:bodyPr>
          <a:lstStyle/>
          <a:p>
            <a:r>
              <a:rPr lang="en-US" b="1">
                <a:solidFill>
                  <a:schemeClr val="tx1">
                    <a:lumMod val="50000"/>
                    <a:lumOff val="50000"/>
                  </a:schemeClr>
                </a:solidFill>
                <a:latin typeface="Times New Roman" panose="02020603050405020304" pitchFamily="18" charset="0"/>
                <a:cs typeface="Times New Roman" panose="02020603050405020304" pitchFamily="18" charset="0"/>
              </a:rPr>
              <a:t>TOTAL MALES – 120 </a:t>
            </a:r>
            <a:endParaRPr lang="en-IN" b="1">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893101" y="2078839"/>
            <a:ext cx="3016156" cy="646331"/>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TOBACCO-CONSUMERS</a:t>
            </a:r>
          </a:p>
          <a:p>
            <a:pPr algn="ctr"/>
            <a:r>
              <a:rPr lang="en-US" b="1">
                <a:latin typeface="Times New Roman" panose="02020603050405020304" pitchFamily="18" charset="0"/>
                <a:cs typeface="Times New Roman" panose="02020603050405020304" pitchFamily="18" charset="0"/>
              </a:rPr>
              <a:t>34</a:t>
            </a:r>
            <a:endParaRPr lang="en-IN" b="1">
              <a:latin typeface="Times New Roman" panose="02020603050405020304" pitchFamily="18" charset="0"/>
              <a:cs typeface="Times New Roman" panose="02020603050405020304" pitchFamily="18" charset="0"/>
            </a:endParaRPr>
          </a:p>
        </p:txBody>
      </p:sp>
      <p:sp>
        <p:nvSpPr>
          <p:cNvPr id="13" name="TextBox 12"/>
          <p:cNvSpPr txBox="1"/>
          <p:nvPr/>
        </p:nvSpPr>
        <p:spPr>
          <a:xfrm>
            <a:off x="8786883" y="2078840"/>
            <a:ext cx="3609834" cy="646331"/>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NON TOBACCO CONSUMERS </a:t>
            </a:r>
          </a:p>
          <a:p>
            <a:pPr algn="ctr"/>
            <a:r>
              <a:rPr lang="en-US" b="1">
                <a:latin typeface="Times New Roman" panose="02020603050405020304" pitchFamily="18" charset="0"/>
                <a:cs typeface="Times New Roman" panose="02020603050405020304" pitchFamily="18" charset="0"/>
              </a:rPr>
              <a:t>64</a:t>
            </a:r>
            <a:endParaRPr lang="en-IN" b="1">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6015474" y="2725171"/>
            <a:ext cx="5789839" cy="3879277"/>
          </a:xfrm>
          <a:prstGeom prst="rect">
            <a:avLst/>
          </a:prstGeom>
          <a:ln w="88900" cap="sq" cmpd="thickThin">
            <a:solidFill>
              <a:srgbClr val="000000"/>
            </a:solidFill>
            <a:prstDash val="solid"/>
            <a:miter lim="800000"/>
          </a:ln>
          <a:effectLst>
            <a:innerShdw blurRad="76200">
              <a:srgbClr val="000000"/>
            </a:innerShdw>
          </a:effectLst>
        </p:spPr>
      </p:pic>
      <p:cxnSp>
        <p:nvCxnSpPr>
          <p:cNvPr id="16" name="Straight Connector 15"/>
          <p:cNvCxnSpPr/>
          <p:nvPr/>
        </p:nvCxnSpPr>
        <p:spPr>
          <a:xfrm flipH="1">
            <a:off x="7014949" y="552734"/>
            <a:ext cx="1091822" cy="1361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007522" y="552734"/>
            <a:ext cx="1289717" cy="1520998"/>
          </a:xfrm>
          <a:prstGeom prst="line">
            <a:avLst/>
          </a:prstGeom>
        </p:spPr>
        <p:style>
          <a:lnRef idx="1">
            <a:schemeClr val="accent1"/>
          </a:lnRef>
          <a:fillRef idx="0">
            <a:schemeClr val="accent1"/>
          </a:fillRef>
          <a:effectRef idx="0">
            <a:schemeClr val="accent1"/>
          </a:effectRef>
          <a:fontRef idx="minor">
            <a:schemeClr val="tx1"/>
          </a:fontRef>
        </p:style>
      </p:cxnSp>
      <p:sp>
        <p:nvSpPr>
          <p:cNvPr id="22" name="Round Same Side Corner Rectangle 21"/>
          <p:cNvSpPr/>
          <p:nvPr/>
        </p:nvSpPr>
        <p:spPr>
          <a:xfrm>
            <a:off x="270681" y="1257914"/>
            <a:ext cx="5377218" cy="5600086"/>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pic>
        <p:nvPicPr>
          <p:cNvPr id="23" name="Picture 22"/>
          <p:cNvPicPr>
            <a:picLocks noChangeAspect="1"/>
          </p:cNvPicPr>
          <p:nvPr/>
        </p:nvPicPr>
        <p:blipFill>
          <a:blip r:embed="rId3"/>
          <a:stretch>
            <a:fillRect/>
          </a:stretch>
        </p:blipFill>
        <p:spPr>
          <a:xfrm>
            <a:off x="838656" y="1982789"/>
            <a:ext cx="4241267" cy="1589091"/>
          </a:xfrm>
          <a:prstGeom prst="rect">
            <a:avLst/>
          </a:prstGeom>
        </p:spPr>
      </p:pic>
      <p:sp>
        <p:nvSpPr>
          <p:cNvPr id="26" name="TextBox 25"/>
          <p:cNvSpPr txBox="1"/>
          <p:nvPr/>
        </p:nvSpPr>
        <p:spPr>
          <a:xfrm>
            <a:off x="838656" y="1403400"/>
            <a:ext cx="4241267"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AFTER CALCULATING ODDS RATIO</a:t>
            </a:r>
            <a:endParaRPr lang="en-IN" b="1">
              <a:latin typeface="Times New Roman" panose="02020603050405020304" pitchFamily="18" charset="0"/>
              <a:cs typeface="Times New Roman" panose="02020603050405020304" pitchFamily="18" charset="0"/>
            </a:endParaRPr>
          </a:p>
        </p:txBody>
      </p:sp>
      <p:sp>
        <p:nvSpPr>
          <p:cNvPr id="27" name="TextBox 26"/>
          <p:cNvSpPr txBox="1"/>
          <p:nvPr/>
        </p:nvSpPr>
        <p:spPr>
          <a:xfrm>
            <a:off x="270681" y="3781937"/>
            <a:ext cx="5377217" cy="3231654"/>
          </a:xfrm>
          <a:prstGeom prst="rect">
            <a:avLst/>
          </a:prstGeom>
          <a:solidFill>
            <a:schemeClr val="accent6">
              <a:lumMod val="40000"/>
              <a:lumOff val="60000"/>
            </a:schemeClr>
          </a:solidFill>
        </p:spPr>
        <p:txBody>
          <a:bodyPr wrap="square" rtlCol="0">
            <a:spAutoFit/>
          </a:bodyPr>
          <a:lstStyle/>
          <a:p>
            <a:r>
              <a:rPr lang="en-US" b="1" dirty="0">
                <a:latin typeface="Times New Roman" panose="02020603050405020304" pitchFamily="18" charset="0"/>
                <a:cs typeface="Times New Roman" panose="02020603050405020304" pitchFamily="18" charset="0"/>
              </a:rPr>
              <a:t>ODDS RATIO = 1.90</a:t>
            </a:r>
          </a:p>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IT DEPICTS THAT TOBACCO IS A RISK FACTOR FOR HYPERTENSION</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INTERPRETATION </a:t>
            </a:r>
          </a:p>
          <a:p>
            <a:pPr marL="285750" indent="-285750">
              <a:buFont typeface="Wingdings" panose="05000000000000000000" pitchFamily="2" charset="2"/>
              <a:buChar char="ü"/>
            </a:pPr>
            <a:r>
              <a:rPr lang="en-IN" sz="1600" dirty="0">
                <a:latin typeface="Times New Roman" panose="02020603050405020304" pitchFamily="18" charset="0"/>
                <a:cs typeface="Times New Roman" panose="02020603050405020304" pitchFamily="18" charset="0"/>
              </a:rPr>
              <a:t>If odds ratio is  =1 then there is no association between disease and exposure</a:t>
            </a:r>
          </a:p>
          <a:p>
            <a:pPr marL="285750" lvl="0" indent="-285750">
              <a:buFont typeface="Wingdings" panose="05000000000000000000" pitchFamily="2" charset="2"/>
              <a:buChar char="ü"/>
            </a:pPr>
            <a:r>
              <a:rPr lang="en-IN" sz="1600" dirty="0">
                <a:latin typeface="Times New Roman" panose="02020603050405020304" pitchFamily="18" charset="0"/>
                <a:cs typeface="Times New Roman" panose="02020603050405020304" pitchFamily="18" charset="0"/>
              </a:rPr>
              <a:t>If odds ratio is  &lt;1 then a negative and protective association between disease and exposure</a:t>
            </a:r>
          </a:p>
          <a:p>
            <a:pPr marL="285750" lvl="0" indent="-285750">
              <a:buFont typeface="Wingdings" panose="05000000000000000000" pitchFamily="2" charset="2"/>
              <a:buChar char="ü"/>
            </a:pPr>
            <a:r>
              <a:rPr lang="en-IN" sz="1600" dirty="0">
                <a:latin typeface="Times New Roman" panose="02020603050405020304" pitchFamily="18" charset="0"/>
                <a:cs typeface="Times New Roman" panose="02020603050405020304" pitchFamily="18" charset="0"/>
              </a:rPr>
              <a:t>If odds ratio is &gt;1 then a positive association between disease and exposure its a risk factor.</a:t>
            </a:r>
          </a:p>
          <a:p>
            <a:endParaRPr lang="en-IN"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4"/>
          <a:stretch>
            <a:fillRect/>
          </a:stretch>
        </p:blipFill>
        <p:spPr>
          <a:xfrm>
            <a:off x="10903415" y="1530"/>
            <a:ext cx="1288585" cy="559870"/>
          </a:xfrm>
          <a:prstGeom prst="rect">
            <a:avLst/>
          </a:prstGeom>
        </p:spPr>
      </p:pic>
    </p:spTree>
    <p:extLst>
      <p:ext uri="{BB962C8B-B14F-4D97-AF65-F5344CB8AC3E}">
        <p14:creationId xmlns:p14="http://schemas.microsoft.com/office/powerpoint/2010/main" val="376734580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1188128" y="0"/>
            <a:ext cx="1006092" cy="545493"/>
          </a:xfrm>
          <a:prstGeom prst="rect">
            <a:avLst/>
          </a:prstGeom>
        </p:spPr>
      </p:pic>
      <p:sp>
        <p:nvSpPr>
          <p:cNvPr id="18" name="Horizontal Scroll 17"/>
          <p:cNvSpPr/>
          <p:nvPr/>
        </p:nvSpPr>
        <p:spPr>
          <a:xfrm>
            <a:off x="300250" y="0"/>
            <a:ext cx="7383440" cy="1173707"/>
          </a:xfrm>
          <a:prstGeom prst="horizontalScroll">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50000"/>
                    <a:lumOff val="50000"/>
                  </a:schemeClr>
                </a:solidFill>
                <a:latin typeface="Times New Roman" panose="02020603050405020304" pitchFamily="18" charset="0"/>
                <a:cs typeface="Times New Roman" panose="02020603050405020304" pitchFamily="18" charset="0"/>
              </a:rPr>
              <a:t>OBJECTIVE 2- TO STUDY THE TYPE OF TOBACCO PRODUCTS IN GOYLA VIHAR </a:t>
            </a:r>
            <a:endParaRPr lang="en-IN"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9" name="Left Arrow 18"/>
          <p:cNvSpPr/>
          <p:nvPr/>
        </p:nvSpPr>
        <p:spPr>
          <a:xfrm>
            <a:off x="6197002" y="1581930"/>
            <a:ext cx="5254388" cy="1773601"/>
          </a:xfrm>
          <a:prstGeom prst="leftArrow">
            <a:avLst>
              <a:gd name="adj1" fmla="val 50000"/>
              <a:gd name="adj2" fmla="val 486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50000"/>
                    <a:lumOff val="50000"/>
                  </a:schemeClr>
                </a:solidFill>
                <a:latin typeface="Times New Roman" panose="02020603050405020304" pitchFamily="18" charset="0"/>
                <a:cs typeface="Times New Roman" panose="02020603050405020304" pitchFamily="18" charset="0"/>
              </a:rPr>
              <a:t>IT WAS OBSERVED THAT SMOKELESS FORM OF TOBACCO WAS MORE CONSUMED THAN SMOKING FORM  </a:t>
            </a:r>
            <a:endParaRPr lang="en-IN" b="1">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0EBD113-0A46-0467-D82E-9B7C5BF7F67C}"/>
              </a:ext>
            </a:extLst>
          </p:cNvPr>
          <p:cNvSpPr txBox="1"/>
          <p:nvPr/>
        </p:nvSpPr>
        <p:spPr>
          <a:xfrm rot="-5400000">
            <a:off x="4602577" y="5369810"/>
            <a:ext cx="16073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latin typeface="Times New Roman"/>
                <a:cs typeface="Calibri"/>
              </a:rPr>
              <a:t>PERCENTAGE</a:t>
            </a:r>
          </a:p>
        </p:txBody>
      </p:sp>
      <p:sp>
        <p:nvSpPr>
          <p:cNvPr id="11" name="Rectangle 10"/>
          <p:cNvSpPr/>
          <p:nvPr/>
        </p:nvSpPr>
        <p:spPr>
          <a:xfrm>
            <a:off x="324377" y="1324137"/>
            <a:ext cx="5238273" cy="327121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562648" y="3480179"/>
            <a:ext cx="6631571" cy="334933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Picture 14"/>
          <p:cNvPicPr>
            <a:picLocks noChangeAspect="1"/>
          </p:cNvPicPr>
          <p:nvPr/>
        </p:nvPicPr>
        <p:blipFill>
          <a:blip r:embed="rId3"/>
          <a:stretch>
            <a:fillRect/>
          </a:stretch>
        </p:blipFill>
        <p:spPr>
          <a:xfrm>
            <a:off x="5851381" y="3672629"/>
            <a:ext cx="6072142" cy="3017782"/>
          </a:xfrm>
          <a:prstGeom prst="rect">
            <a:avLst/>
          </a:prstGeom>
        </p:spPr>
      </p:pic>
      <p:pic>
        <p:nvPicPr>
          <p:cNvPr id="17" name="Picture 16"/>
          <p:cNvPicPr>
            <a:picLocks noChangeAspect="1"/>
          </p:cNvPicPr>
          <p:nvPr/>
        </p:nvPicPr>
        <p:blipFill>
          <a:blip r:embed="rId4"/>
          <a:stretch>
            <a:fillRect/>
          </a:stretch>
        </p:blipFill>
        <p:spPr>
          <a:xfrm>
            <a:off x="11112741" y="5611795"/>
            <a:ext cx="566977" cy="304826"/>
          </a:xfrm>
          <a:prstGeom prst="rect">
            <a:avLst/>
          </a:prstGeom>
        </p:spPr>
      </p:pic>
      <p:pic>
        <p:nvPicPr>
          <p:cNvPr id="20" name="Picture 19"/>
          <p:cNvPicPr>
            <a:picLocks noChangeAspect="1"/>
          </p:cNvPicPr>
          <p:nvPr/>
        </p:nvPicPr>
        <p:blipFill>
          <a:blip r:embed="rId5"/>
          <a:stretch>
            <a:fillRect/>
          </a:stretch>
        </p:blipFill>
        <p:spPr>
          <a:xfrm>
            <a:off x="9576955" y="5764208"/>
            <a:ext cx="1408298" cy="304826"/>
          </a:xfrm>
          <a:prstGeom prst="rect">
            <a:avLst/>
          </a:prstGeom>
        </p:spPr>
      </p:pic>
      <p:pic>
        <p:nvPicPr>
          <p:cNvPr id="21" name="Picture 20"/>
          <p:cNvPicPr>
            <a:picLocks noChangeAspect="1"/>
          </p:cNvPicPr>
          <p:nvPr/>
        </p:nvPicPr>
        <p:blipFill>
          <a:blip r:embed="rId6"/>
          <a:stretch>
            <a:fillRect/>
          </a:stretch>
        </p:blipFill>
        <p:spPr>
          <a:xfrm>
            <a:off x="8737046" y="5662003"/>
            <a:ext cx="548688" cy="304826"/>
          </a:xfrm>
          <a:prstGeom prst="rect">
            <a:avLst/>
          </a:prstGeom>
        </p:spPr>
      </p:pic>
      <p:pic>
        <p:nvPicPr>
          <p:cNvPr id="22" name="Picture 21"/>
          <p:cNvPicPr>
            <a:picLocks noChangeAspect="1"/>
          </p:cNvPicPr>
          <p:nvPr/>
        </p:nvPicPr>
        <p:blipFill>
          <a:blip r:embed="rId7"/>
          <a:stretch>
            <a:fillRect/>
          </a:stretch>
        </p:blipFill>
        <p:spPr>
          <a:xfrm>
            <a:off x="7945925" y="4290530"/>
            <a:ext cx="640135" cy="304826"/>
          </a:xfrm>
          <a:prstGeom prst="rect">
            <a:avLst/>
          </a:prstGeom>
        </p:spPr>
      </p:pic>
      <p:pic>
        <p:nvPicPr>
          <p:cNvPr id="23" name="Picture 22"/>
          <p:cNvPicPr>
            <a:picLocks noChangeAspect="1"/>
          </p:cNvPicPr>
          <p:nvPr/>
        </p:nvPicPr>
        <p:blipFill>
          <a:blip r:embed="rId8"/>
          <a:stretch>
            <a:fillRect/>
          </a:stretch>
        </p:blipFill>
        <p:spPr>
          <a:xfrm>
            <a:off x="6403503" y="5586069"/>
            <a:ext cx="1542422" cy="329213"/>
          </a:xfrm>
          <a:prstGeom prst="rect">
            <a:avLst/>
          </a:prstGeom>
        </p:spPr>
      </p:pic>
      <p:sp>
        <p:nvSpPr>
          <p:cNvPr id="24" name="Rectangle 23"/>
          <p:cNvSpPr/>
          <p:nvPr/>
        </p:nvSpPr>
        <p:spPr>
          <a:xfrm rot="20636092">
            <a:off x="-3695" y="5090221"/>
            <a:ext cx="4769254" cy="646331"/>
          </a:xfrm>
          <a:prstGeom prst="rect">
            <a:avLst/>
          </a:prstGeom>
          <a:solidFill>
            <a:schemeClr val="tx1"/>
          </a:solidFill>
        </p:spPr>
        <p:txBody>
          <a:bodyPr wrap="none" lIns="91440" tIns="45720" rIns="91440" bIns="45720">
            <a:spAutoFit/>
          </a:bodyPr>
          <a:lstStyle/>
          <a:p>
            <a:pPr algn="ct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Smoking vs smokeless </a:t>
            </a:r>
          </a:p>
        </p:txBody>
      </p:sp>
      <p:pic>
        <p:nvPicPr>
          <p:cNvPr id="25" name="Picture 24"/>
          <p:cNvPicPr>
            <a:picLocks noChangeAspect="1"/>
          </p:cNvPicPr>
          <p:nvPr/>
        </p:nvPicPr>
        <p:blipFill>
          <a:blip r:embed="rId9"/>
          <a:stretch>
            <a:fillRect/>
          </a:stretch>
        </p:blipFill>
        <p:spPr>
          <a:xfrm rot="20603377">
            <a:off x="3776503" y="5441034"/>
            <a:ext cx="1347099" cy="1347099"/>
          </a:xfrm>
          <a:prstGeom prst="rect">
            <a:avLst/>
          </a:prstGeom>
        </p:spPr>
      </p:pic>
      <p:pic>
        <p:nvPicPr>
          <p:cNvPr id="27" name="Picture 26"/>
          <p:cNvPicPr>
            <a:picLocks noChangeAspect="1"/>
          </p:cNvPicPr>
          <p:nvPr/>
        </p:nvPicPr>
        <p:blipFill>
          <a:blip r:embed="rId10"/>
          <a:stretch>
            <a:fillRect/>
          </a:stretch>
        </p:blipFill>
        <p:spPr>
          <a:xfrm>
            <a:off x="703449" y="1612097"/>
            <a:ext cx="4584589" cy="2755631"/>
          </a:xfrm>
          <a:prstGeom prst="rect">
            <a:avLst/>
          </a:prstGeom>
        </p:spPr>
      </p:pic>
    </p:spTree>
    <p:extLst>
      <p:ext uri="{BB962C8B-B14F-4D97-AF65-F5344CB8AC3E}">
        <p14:creationId xmlns:p14="http://schemas.microsoft.com/office/powerpoint/2010/main" val="178294583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51B9-35CC-419E-A1F7-27F57307479B}"/>
              </a:ext>
            </a:extLst>
          </p:cNvPr>
          <p:cNvSpPr>
            <a:spLocks noGrp="1"/>
          </p:cNvSpPr>
          <p:nvPr>
            <p:ph type="title"/>
          </p:nvPr>
        </p:nvSpPr>
        <p:spPr>
          <a:xfrm>
            <a:off x="1051469" y="124713"/>
            <a:ext cx="9984615" cy="1597228"/>
          </a:xfrm>
        </p:spPr>
        <p:txBody>
          <a:bodyPr vert="horz" lIns="91440" tIns="45720" rIns="91440" bIns="45720" rtlCol="0" anchor="ctr">
            <a:normAutofit/>
          </a:bodyPr>
          <a:lstStyle/>
          <a:p>
            <a:r>
              <a:rPr lang="en-US" sz="3300" b="1" kern="1200">
                <a:solidFill>
                  <a:schemeClr val="tx1"/>
                </a:solidFill>
                <a:latin typeface="+mj-lt"/>
                <a:ea typeface="+mj-ea"/>
                <a:cs typeface="+mj-cs"/>
              </a:rPr>
              <a:t>UNHEALTHY DIET AS A RISK FACTOR OF HYPERTENSION IN SOUTHWEST REGION OF NEW DELHI</a:t>
            </a:r>
          </a:p>
        </p:txBody>
      </p:sp>
      <p:pic>
        <p:nvPicPr>
          <p:cNvPr id="3" name="Picture 3" descr="A picture containing map&#10;&#10;Description automatically generated">
            <a:extLst>
              <a:ext uri="{FF2B5EF4-FFF2-40B4-BE49-F238E27FC236}">
                <a16:creationId xmlns:a16="http://schemas.microsoft.com/office/drawing/2014/main" id="{69AB6099-6F96-20D5-F77B-9BFC095A41B4}"/>
              </a:ext>
            </a:extLst>
          </p:cNvPr>
          <p:cNvPicPr>
            <a:picLocks noChangeAspect="1"/>
          </p:cNvPicPr>
          <p:nvPr/>
        </p:nvPicPr>
        <p:blipFill>
          <a:blip r:embed="rId2"/>
          <a:stretch>
            <a:fillRect/>
          </a:stretch>
        </p:blipFill>
        <p:spPr>
          <a:xfrm>
            <a:off x="1123357" y="3429636"/>
            <a:ext cx="3533985" cy="1905580"/>
          </a:xfrm>
          <a:prstGeom prst="rect">
            <a:avLst/>
          </a:prstGeom>
        </p:spPr>
      </p:pic>
      <p:pic>
        <p:nvPicPr>
          <p:cNvPr id="7" name="Picture 6">
            <a:extLst>
              <a:ext uri="{FF2B5EF4-FFF2-40B4-BE49-F238E27FC236}">
                <a16:creationId xmlns:a16="http://schemas.microsoft.com/office/drawing/2014/main" id="{05C1A45B-7F67-0A3B-B1ED-C04A375E4A6E}"/>
              </a:ext>
            </a:extLst>
          </p:cNvPr>
          <p:cNvPicPr>
            <a:picLocks noChangeAspect="1"/>
          </p:cNvPicPr>
          <p:nvPr/>
        </p:nvPicPr>
        <p:blipFill>
          <a:blip r:embed="rId3"/>
          <a:stretch>
            <a:fillRect/>
          </a:stretch>
        </p:blipFill>
        <p:spPr>
          <a:xfrm>
            <a:off x="10903415" y="1530"/>
            <a:ext cx="1288585" cy="559870"/>
          </a:xfrm>
          <a:prstGeom prst="rect">
            <a:avLst/>
          </a:prstGeom>
        </p:spPr>
      </p:pic>
      <p:sp>
        <p:nvSpPr>
          <p:cNvPr id="4" name="TextBox 3">
            <a:extLst>
              <a:ext uri="{FF2B5EF4-FFF2-40B4-BE49-F238E27FC236}">
                <a16:creationId xmlns:a16="http://schemas.microsoft.com/office/drawing/2014/main" id="{0D15A505-39C5-23C1-8301-425A9D751E55}"/>
              </a:ext>
            </a:extLst>
          </p:cNvPr>
          <p:cNvSpPr txBox="1"/>
          <p:nvPr/>
        </p:nvSpPr>
        <p:spPr>
          <a:xfrm>
            <a:off x="8476891" y="49256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Dr. Disha Bakshi</a:t>
            </a:r>
          </a:p>
        </p:txBody>
      </p:sp>
    </p:spTree>
    <p:extLst>
      <p:ext uri="{BB962C8B-B14F-4D97-AF65-F5344CB8AC3E}">
        <p14:creationId xmlns:p14="http://schemas.microsoft.com/office/powerpoint/2010/main" val="316115609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Graphical user interface, text, application, email&#10;&#10;Description automatically generated">
            <a:extLst>
              <a:ext uri="{FF2B5EF4-FFF2-40B4-BE49-F238E27FC236}">
                <a16:creationId xmlns:a16="http://schemas.microsoft.com/office/drawing/2014/main" id="{CD719E77-2237-635E-02D6-D38D3542E8C2}"/>
              </a:ext>
            </a:extLst>
          </p:cNvPr>
          <p:cNvPicPr>
            <a:picLocks noChangeAspect="1"/>
          </p:cNvPicPr>
          <p:nvPr/>
        </p:nvPicPr>
        <p:blipFill>
          <a:blip r:embed="rId2"/>
          <a:stretch>
            <a:fillRect/>
          </a:stretch>
        </p:blipFill>
        <p:spPr>
          <a:xfrm>
            <a:off x="1626599" y="643467"/>
            <a:ext cx="1114043" cy="2475653"/>
          </a:xfrm>
          <a:prstGeom prst="rect">
            <a:avLst/>
          </a:prstGeom>
        </p:spPr>
      </p:pic>
      <p:pic>
        <p:nvPicPr>
          <p:cNvPr id="13" name="Picture 12" descr="Graphical user interface, text, application, Teams&#10;&#10;Description automatically generated">
            <a:extLst>
              <a:ext uri="{FF2B5EF4-FFF2-40B4-BE49-F238E27FC236}">
                <a16:creationId xmlns:a16="http://schemas.microsoft.com/office/drawing/2014/main" id="{7539AB70-B1B8-0D42-4F18-468D16ABD227}"/>
              </a:ext>
            </a:extLst>
          </p:cNvPr>
          <p:cNvPicPr>
            <a:picLocks noChangeAspect="1"/>
          </p:cNvPicPr>
          <p:nvPr/>
        </p:nvPicPr>
        <p:blipFill>
          <a:blip r:embed="rId3"/>
          <a:stretch>
            <a:fillRect/>
          </a:stretch>
        </p:blipFill>
        <p:spPr>
          <a:xfrm>
            <a:off x="5437258" y="650497"/>
            <a:ext cx="1141738" cy="2468623"/>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70C3688E-985F-4E5E-6D95-A39890D03D52}"/>
              </a:ext>
            </a:extLst>
          </p:cNvPr>
          <p:cNvPicPr>
            <a:picLocks noChangeAspect="1"/>
          </p:cNvPicPr>
          <p:nvPr/>
        </p:nvPicPr>
        <p:blipFill>
          <a:blip r:embed="rId4"/>
          <a:stretch>
            <a:fillRect/>
          </a:stretch>
        </p:blipFill>
        <p:spPr>
          <a:xfrm>
            <a:off x="9369100" y="650497"/>
            <a:ext cx="1141738" cy="2468623"/>
          </a:xfrm>
          <a:prstGeom prst="rect">
            <a:avLst/>
          </a:prstGeom>
        </p:spPr>
      </p:pic>
      <p:pic>
        <p:nvPicPr>
          <p:cNvPr id="16" name="Picture 15" descr="Graphical user interface, text, application, email&#10;&#10;Description automatically generated">
            <a:extLst>
              <a:ext uri="{FF2B5EF4-FFF2-40B4-BE49-F238E27FC236}">
                <a16:creationId xmlns:a16="http://schemas.microsoft.com/office/drawing/2014/main" id="{A43E9206-C63B-71B1-1180-EDA893B35A88}"/>
              </a:ext>
            </a:extLst>
          </p:cNvPr>
          <p:cNvPicPr>
            <a:picLocks noChangeAspect="1"/>
          </p:cNvPicPr>
          <p:nvPr/>
        </p:nvPicPr>
        <p:blipFill>
          <a:blip r:embed="rId5"/>
          <a:stretch>
            <a:fillRect/>
          </a:stretch>
        </p:blipFill>
        <p:spPr>
          <a:xfrm>
            <a:off x="1618904" y="3748194"/>
            <a:ext cx="1112233" cy="2471631"/>
          </a:xfrm>
          <a:prstGeom prst="rect">
            <a:avLst/>
          </a:prstGeom>
        </p:spPr>
      </p:pic>
      <p:pic>
        <p:nvPicPr>
          <p:cNvPr id="9" name="Content Placeholder 4" descr="Graphical user interface, text, application&#10;&#10;Description automatically generated">
            <a:extLst>
              <a:ext uri="{FF2B5EF4-FFF2-40B4-BE49-F238E27FC236}">
                <a16:creationId xmlns:a16="http://schemas.microsoft.com/office/drawing/2014/main" id="{9EC11F17-F634-A976-A60B-A3574FA1995F}"/>
              </a:ext>
            </a:extLst>
          </p:cNvPr>
          <p:cNvPicPr>
            <a:picLocks noChangeAspect="1"/>
          </p:cNvPicPr>
          <p:nvPr/>
        </p:nvPicPr>
        <p:blipFill rotWithShape="1">
          <a:blip r:embed="rId6"/>
          <a:srcRect l="64231"/>
          <a:stretch/>
        </p:blipFill>
        <p:spPr>
          <a:xfrm>
            <a:off x="5327016" y="3818714"/>
            <a:ext cx="1374166" cy="2401112"/>
          </a:xfrm>
          <a:prstGeom prst="rect">
            <a:avLst/>
          </a:prstGeom>
        </p:spPr>
      </p:pic>
      <p:pic>
        <p:nvPicPr>
          <p:cNvPr id="7" name="Picture 10" descr="Graphical user interface, text, application&#10;&#10;Description automatically generated">
            <a:extLst>
              <a:ext uri="{FF2B5EF4-FFF2-40B4-BE49-F238E27FC236}">
                <a16:creationId xmlns:a16="http://schemas.microsoft.com/office/drawing/2014/main" id="{D6F40C05-F7BB-EB0E-8B40-0E31144E8ABB}"/>
              </a:ext>
            </a:extLst>
          </p:cNvPr>
          <p:cNvPicPr>
            <a:picLocks noChangeAspect="1"/>
          </p:cNvPicPr>
          <p:nvPr/>
        </p:nvPicPr>
        <p:blipFill>
          <a:blip r:embed="rId7"/>
          <a:stretch>
            <a:fillRect/>
          </a:stretch>
        </p:blipFill>
        <p:spPr>
          <a:xfrm>
            <a:off x="8672122" y="3755224"/>
            <a:ext cx="2535695" cy="2464601"/>
          </a:xfrm>
          <a:prstGeom prst="rect">
            <a:avLst/>
          </a:prstGeom>
        </p:spPr>
      </p:pic>
      <p:pic>
        <p:nvPicPr>
          <p:cNvPr id="20" name="Picture 19" descr="Text&#10;&#10;Description automatically generated">
            <a:extLst>
              <a:ext uri="{FF2B5EF4-FFF2-40B4-BE49-F238E27FC236}">
                <a16:creationId xmlns:a16="http://schemas.microsoft.com/office/drawing/2014/main" id="{168C895A-1FAC-C928-D25C-EF60FF973796}"/>
              </a:ext>
            </a:extLst>
          </p:cNvPr>
          <p:cNvPicPr>
            <a:picLocks noChangeAspect="1"/>
          </p:cNvPicPr>
          <p:nvPr/>
        </p:nvPicPr>
        <p:blipFill>
          <a:blip r:embed="rId8"/>
          <a:stretch>
            <a:fillRect/>
          </a:stretch>
        </p:blipFill>
        <p:spPr>
          <a:xfrm>
            <a:off x="11105276" y="0"/>
            <a:ext cx="1086724" cy="788907"/>
          </a:xfrm>
          <a:prstGeom prst="rect">
            <a:avLst/>
          </a:prstGeom>
        </p:spPr>
      </p:pic>
    </p:spTree>
    <p:extLst>
      <p:ext uri="{BB962C8B-B14F-4D97-AF65-F5344CB8AC3E}">
        <p14:creationId xmlns:p14="http://schemas.microsoft.com/office/powerpoint/2010/main" val="3459035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BD70C0-1A00-4858-A022-BAA4C5B5585B}"/>
              </a:ext>
            </a:extLst>
          </p:cNvPr>
          <p:cNvSpPr>
            <a:spLocks noGrp="1"/>
          </p:cNvSpPr>
          <p:nvPr>
            <p:ph type="title"/>
          </p:nvPr>
        </p:nvSpPr>
        <p:spPr>
          <a:xfrm>
            <a:off x="839788" y="599920"/>
            <a:ext cx="4331820" cy="689234"/>
          </a:xfrm>
          <a:solidFill>
            <a:schemeClr val="accent1"/>
          </a:solidFill>
        </p:spPr>
        <p:txBody>
          <a:bodyPr>
            <a:normAutofit/>
          </a:bodyPr>
          <a:lstStyle/>
          <a:p>
            <a:pPr algn="ctr"/>
            <a:r>
              <a:rPr lang="en-US" sz="4000" b="1" dirty="0">
                <a:solidFill>
                  <a:schemeClr val="bg1"/>
                </a:solidFill>
              </a:rPr>
              <a:t>UNHEALTHY DIET</a:t>
            </a:r>
            <a:endParaRPr lang="en-IN" sz="4000" b="1" dirty="0">
              <a:solidFill>
                <a:schemeClr val="bg1"/>
              </a:solidFill>
            </a:endParaRPr>
          </a:p>
        </p:txBody>
      </p:sp>
      <p:pic>
        <p:nvPicPr>
          <p:cNvPr id="8" name="Picture Placeholder 7">
            <a:extLst>
              <a:ext uri="{FF2B5EF4-FFF2-40B4-BE49-F238E27FC236}">
                <a16:creationId xmlns:a16="http://schemas.microsoft.com/office/drawing/2014/main" id="{36059828-17D4-44EF-3B03-120C72890E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33" b="533"/>
          <a:stretch>
            <a:fillRect/>
          </a:stretch>
        </p:blipFill>
        <p:spPr>
          <a:xfrm>
            <a:off x="5648325" y="457200"/>
            <a:ext cx="6172200" cy="6153150"/>
          </a:xfrm>
        </p:spPr>
      </p:pic>
      <p:sp>
        <p:nvSpPr>
          <p:cNvPr id="6" name="Text Placeholder 5">
            <a:extLst>
              <a:ext uri="{FF2B5EF4-FFF2-40B4-BE49-F238E27FC236}">
                <a16:creationId xmlns:a16="http://schemas.microsoft.com/office/drawing/2014/main" id="{5BBF8A19-CB12-9F6A-0B1E-8CBECC38C7E8}"/>
              </a:ext>
            </a:extLst>
          </p:cNvPr>
          <p:cNvSpPr>
            <a:spLocks noGrp="1"/>
          </p:cNvSpPr>
          <p:nvPr>
            <p:ph type="body" sz="half" idx="2"/>
          </p:nvPr>
        </p:nvSpPr>
        <p:spPr>
          <a:xfrm>
            <a:off x="371476" y="1633928"/>
            <a:ext cx="5039974" cy="4976422"/>
          </a:xfrm>
          <a:solidFill>
            <a:schemeClr val="accent1"/>
          </a:solidFill>
        </p:spPr>
        <p:txBody>
          <a:bodyPr>
            <a:normAutofit/>
          </a:bodyPr>
          <a:lstStyle/>
          <a:p>
            <a:pPr marL="342900" indent="-342900">
              <a:buFont typeface="Arial" panose="020B0604020202020204" pitchFamily="34" charset="0"/>
              <a:buChar char="•"/>
            </a:pPr>
            <a:r>
              <a:rPr lang="en-US" sz="1800" b="1" dirty="0">
                <a:solidFill>
                  <a:schemeClr val="bg1"/>
                </a:solidFill>
              </a:rPr>
              <a:t>One of the modifiable risk factors of Hypertension.</a:t>
            </a:r>
          </a:p>
          <a:p>
            <a:pPr marL="342900" indent="-342900">
              <a:buFont typeface="Arial" panose="020B0604020202020204" pitchFamily="34" charset="0"/>
              <a:buChar char="•"/>
            </a:pPr>
            <a:endParaRPr lang="en-US" sz="1800" b="1" dirty="0">
              <a:solidFill>
                <a:schemeClr val="bg1"/>
              </a:solidFill>
            </a:endParaRPr>
          </a:p>
          <a:p>
            <a:pPr marL="342900" indent="-342900">
              <a:buFont typeface="Arial" panose="020B0604020202020204" pitchFamily="34" charset="0"/>
              <a:buChar char="•"/>
            </a:pPr>
            <a:r>
              <a:rPr lang="en-US" sz="1800" b="1" dirty="0">
                <a:solidFill>
                  <a:schemeClr val="bg1"/>
                </a:solidFill>
              </a:rPr>
              <a:t> Include excessive salt intake, diets high in saturated and trans fats, and poor intake of fruits and vegetables.</a:t>
            </a:r>
          </a:p>
          <a:p>
            <a:pPr marL="342900" indent="-342900">
              <a:buFont typeface="Arial" panose="020B0604020202020204" pitchFamily="34" charset="0"/>
              <a:buChar char="•"/>
            </a:pPr>
            <a:endParaRPr lang="en-US" sz="1800" b="1" dirty="0">
              <a:solidFill>
                <a:schemeClr val="bg1"/>
              </a:solidFill>
            </a:endParaRPr>
          </a:p>
          <a:p>
            <a:pPr marL="342900" indent="-342900">
              <a:buFont typeface="Arial" panose="020B0604020202020204" pitchFamily="34" charset="0"/>
              <a:buChar char="•"/>
            </a:pPr>
            <a:r>
              <a:rPr lang="en-US" sz="1800" b="1" dirty="0">
                <a:solidFill>
                  <a:schemeClr val="bg1"/>
                </a:solidFill>
              </a:rPr>
              <a:t>India position</a:t>
            </a:r>
          </a:p>
          <a:p>
            <a:pPr marL="800100" lvl="1" indent="-342900">
              <a:buFont typeface="Arial" panose="020B0604020202020204" pitchFamily="34" charset="0"/>
              <a:buChar char="•"/>
            </a:pPr>
            <a:r>
              <a:rPr lang="en-US" sz="1800" b="1" dirty="0">
                <a:solidFill>
                  <a:schemeClr val="bg1"/>
                </a:solidFill>
              </a:rPr>
              <a:t>2019 EAT-Lancet Commission report</a:t>
            </a:r>
          </a:p>
          <a:p>
            <a:pPr marL="800100" lvl="1" indent="-342900">
              <a:buFont typeface="Arial" panose="020B0604020202020204" pitchFamily="34" charset="0"/>
              <a:buChar char="•"/>
            </a:pPr>
            <a:r>
              <a:rPr lang="en-US" sz="1800" b="1" dirty="0">
                <a:solidFill>
                  <a:schemeClr val="bg1"/>
                </a:solidFill>
              </a:rPr>
              <a:t>average daily calorie consumption is below the recommended 2,503 kcal/capita/day across all groups.</a:t>
            </a:r>
          </a:p>
          <a:p>
            <a:pPr marL="800100" lvl="1" indent="-342900">
              <a:buFont typeface="Arial" panose="020B0604020202020204" pitchFamily="34" charset="0"/>
              <a:buChar char="•"/>
            </a:pPr>
            <a:r>
              <a:rPr lang="en-US" sz="1800" b="1" dirty="0">
                <a:solidFill>
                  <a:schemeClr val="bg1"/>
                </a:solidFill>
              </a:rPr>
              <a:t>calorie share of fruits, vegetables, legumes, meat, fish and eggs was significantly lower, while whole grains was more than EAT-Lancet recommendations</a:t>
            </a:r>
          </a:p>
        </p:txBody>
      </p:sp>
    </p:spTree>
    <p:extLst>
      <p:ext uri="{BB962C8B-B14F-4D97-AF65-F5344CB8AC3E}">
        <p14:creationId xmlns:p14="http://schemas.microsoft.com/office/powerpoint/2010/main" val="1749262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B6A7A2-368B-5F7D-8BA6-98CFE3ED2F6D}"/>
              </a:ext>
            </a:extLst>
          </p:cNvPr>
          <p:cNvSpPr txBox="1"/>
          <p:nvPr/>
        </p:nvSpPr>
        <p:spPr>
          <a:xfrm>
            <a:off x="1217950" y="5249268"/>
            <a:ext cx="6093500" cy="369332"/>
          </a:xfrm>
          <a:prstGeom prst="rect">
            <a:avLst/>
          </a:prstGeom>
          <a:noFill/>
        </p:spPr>
        <p:txBody>
          <a:bodyPr wrap="square">
            <a:spAutoFit/>
          </a:bodyPr>
          <a:lstStyle/>
          <a:p>
            <a:r>
              <a:rPr lang="en-IN" dirty="0"/>
              <a:t>AIM</a:t>
            </a:r>
          </a:p>
        </p:txBody>
      </p:sp>
      <p:graphicFrame>
        <p:nvGraphicFramePr>
          <p:cNvPr id="7" name="Diagram 6">
            <a:extLst>
              <a:ext uri="{FF2B5EF4-FFF2-40B4-BE49-F238E27FC236}">
                <a16:creationId xmlns:a16="http://schemas.microsoft.com/office/drawing/2014/main" id="{77D655DF-BB85-324A-905B-75A727749C0C}"/>
              </a:ext>
            </a:extLst>
          </p:cNvPr>
          <p:cNvGraphicFramePr/>
          <p:nvPr/>
        </p:nvGraphicFramePr>
        <p:xfrm>
          <a:off x="404735" y="267346"/>
          <a:ext cx="10887380" cy="6438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CB3F37E9-E760-C9EB-1832-A44D0AD94037}"/>
              </a:ext>
            </a:extLst>
          </p:cNvPr>
          <p:cNvSpPr/>
          <p:nvPr/>
        </p:nvSpPr>
        <p:spPr>
          <a:xfrm>
            <a:off x="4601029" y="348342"/>
            <a:ext cx="1059542" cy="718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38B3C828-6355-AFC5-EAC9-172C4111F2F5}"/>
              </a:ext>
            </a:extLst>
          </p:cNvPr>
          <p:cNvSpPr/>
          <p:nvPr/>
        </p:nvSpPr>
        <p:spPr>
          <a:xfrm>
            <a:off x="5181600" y="1826349"/>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ECBC4005-EDA3-EB6B-67A0-B37C6486796C}"/>
              </a:ext>
            </a:extLst>
          </p:cNvPr>
          <p:cNvSpPr/>
          <p:nvPr/>
        </p:nvSpPr>
        <p:spPr>
          <a:xfrm>
            <a:off x="6647543" y="3549525"/>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157D4FEE-35EE-DD43-1ECE-5A6D6B450B7A}"/>
              </a:ext>
            </a:extLst>
          </p:cNvPr>
          <p:cNvSpPr/>
          <p:nvPr/>
        </p:nvSpPr>
        <p:spPr>
          <a:xfrm>
            <a:off x="1217950" y="5381468"/>
            <a:ext cx="567307" cy="237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Picture 16">
            <a:extLst>
              <a:ext uri="{FF2B5EF4-FFF2-40B4-BE49-F238E27FC236}">
                <a16:creationId xmlns:a16="http://schemas.microsoft.com/office/drawing/2014/main" id="{AA0AEB19-05EF-ACEB-03FE-CF67F33B29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7829" y="267346"/>
            <a:ext cx="1814286" cy="834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F25137DB-8D54-8C8E-8FAA-31212C49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3191" y="2047128"/>
            <a:ext cx="2859314" cy="914401"/>
          </a:xfrm>
          <a:prstGeom prst="rect">
            <a:avLst/>
          </a:prstGeom>
        </p:spPr>
      </p:pic>
      <p:pic>
        <p:nvPicPr>
          <p:cNvPr id="23" name="Picture 22">
            <a:extLst>
              <a:ext uri="{FF2B5EF4-FFF2-40B4-BE49-F238E27FC236}">
                <a16:creationId xmlns:a16="http://schemas.microsoft.com/office/drawing/2014/main" id="{98597779-2F40-F8F2-C694-C68AC6637A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16430" y="4681662"/>
            <a:ext cx="2406075" cy="1944109"/>
          </a:xfrm>
          <a:prstGeom prst="rect">
            <a:avLst/>
          </a:prstGeom>
        </p:spPr>
      </p:pic>
    </p:spTree>
    <p:extLst>
      <p:ext uri="{BB962C8B-B14F-4D97-AF65-F5344CB8AC3E}">
        <p14:creationId xmlns:p14="http://schemas.microsoft.com/office/powerpoint/2010/main" val="385193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9EDFBB-8927-0111-5A7E-BB1BD2F90AB0}"/>
              </a:ext>
            </a:extLst>
          </p:cNvPr>
          <p:cNvSpPr>
            <a:spLocks noGrp="1"/>
          </p:cNvSpPr>
          <p:nvPr>
            <p:ph type="title"/>
          </p:nvPr>
        </p:nvSpPr>
        <p:spPr>
          <a:xfrm>
            <a:off x="1557068" y="206975"/>
            <a:ext cx="8730343" cy="527504"/>
          </a:xfrm>
          <a:solidFill>
            <a:schemeClr val="accent1">
              <a:lumMod val="20000"/>
              <a:lumOff val="80000"/>
            </a:schemeClr>
          </a:solidFill>
        </p:spPr>
        <p:txBody>
          <a:bodyPr anchor="t">
            <a:normAutofit fontScale="90000"/>
          </a:bodyPr>
          <a:lstStyle/>
          <a:p>
            <a:pPr algn="ctr"/>
            <a:r>
              <a:rPr lang="en-US" sz="2800" b="1">
                <a:effectLst/>
                <a:latin typeface="Times New Roman" panose="02020603050405020304" pitchFamily="18" charset="0"/>
                <a:ea typeface="Calibri" panose="020F0502020204030204" pitchFamily="34" charset="0"/>
              </a:rPr>
              <a:t>Dietary habits and hypertension</a:t>
            </a:r>
            <a:br>
              <a:rPr lang="en-US" sz="2800" b="1">
                <a:effectLst/>
                <a:latin typeface="Times New Roman" panose="02020603050405020304" pitchFamily="18" charset="0"/>
                <a:ea typeface="Calibri" panose="020F0502020204030204" pitchFamily="34" charset="0"/>
              </a:rPr>
            </a:br>
            <a:r>
              <a:rPr lang="en-US" sz="2800" b="1">
                <a:effectLst/>
                <a:latin typeface="Times New Roman" panose="02020603050405020304" pitchFamily="18" charset="0"/>
                <a:ea typeface="Calibri" panose="020F0502020204030204" pitchFamily="34" charset="0"/>
              </a:rPr>
              <a:t> </a:t>
            </a:r>
            <a:endParaRPr lang="en-IN" sz="2800" b="1"/>
          </a:p>
        </p:txBody>
      </p:sp>
      <p:sp>
        <p:nvSpPr>
          <p:cNvPr id="5" name="Content Placeholder 4">
            <a:extLst>
              <a:ext uri="{FF2B5EF4-FFF2-40B4-BE49-F238E27FC236}">
                <a16:creationId xmlns:a16="http://schemas.microsoft.com/office/drawing/2014/main" id="{7C524571-CB76-2FB7-D424-C36A7488267A}"/>
              </a:ext>
            </a:extLst>
          </p:cNvPr>
          <p:cNvSpPr>
            <a:spLocks noGrp="1"/>
          </p:cNvSpPr>
          <p:nvPr>
            <p:ph idx="1"/>
          </p:nvPr>
        </p:nvSpPr>
        <p:spPr>
          <a:xfrm>
            <a:off x="265471" y="811160"/>
            <a:ext cx="11636477" cy="5884607"/>
          </a:xfrm>
        </p:spPr>
        <p:txBody>
          <a:bodyPr/>
          <a:lstStyle/>
          <a:p>
            <a:pPr marL="514350" indent="-514350">
              <a:buFont typeface="+mj-lt"/>
              <a:buAutoNum type="alphaUcPeriod"/>
            </a:pPr>
            <a:r>
              <a:rPr lang="en-US"/>
              <a:t>Dietary salt: knowledge, attitudes and practices:</a:t>
            </a:r>
          </a:p>
          <a:p>
            <a:pPr marL="514350" indent="-514350">
              <a:buFont typeface="+mj-lt"/>
              <a:buAutoNum type="alphaUcPeriod"/>
            </a:pPr>
            <a:endParaRPr lang="en-US"/>
          </a:p>
          <a:p>
            <a:pPr marL="514350" indent="-514350">
              <a:buFont typeface="+mj-lt"/>
              <a:buAutoNum type="alphaUcPeriod"/>
            </a:pPr>
            <a:endParaRPr lang="en-US"/>
          </a:p>
          <a:p>
            <a:pPr marL="514350" indent="-514350">
              <a:buFont typeface="+mj-lt"/>
              <a:buAutoNum type="alphaUcPeriod"/>
            </a:pPr>
            <a:endParaRPr lang="en-US"/>
          </a:p>
          <a:p>
            <a:pPr marL="514350" indent="-514350">
              <a:buFont typeface="+mj-lt"/>
              <a:buAutoNum type="alphaUcPeriod"/>
            </a:pPr>
            <a:endParaRPr lang="en-US"/>
          </a:p>
          <a:p>
            <a:pPr marL="514350" indent="-514350">
              <a:buFont typeface="+mj-lt"/>
              <a:buAutoNum type="alphaUcPeriod"/>
            </a:pPr>
            <a:endParaRPr lang="en-US"/>
          </a:p>
          <a:p>
            <a:pPr marL="0" indent="0">
              <a:buNone/>
            </a:pPr>
            <a:endParaRPr lang="en-US"/>
          </a:p>
          <a:p>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1800" b="1">
                <a:solidFill>
                  <a:srgbClr val="000000"/>
                </a:solidFill>
                <a:latin typeface="Calibri" panose="020F0502020204030204" pitchFamily="34" charset="0"/>
                <a:ea typeface="Calibri" panose="020F0502020204030204" pitchFamily="34" charset="0"/>
                <a:cs typeface="Calibri" panose="020F0502020204030204" pitchFamily="34" charset="0"/>
              </a:rPr>
              <a:t>P=0.578128 </a:t>
            </a:r>
            <a:r>
              <a:rPr lang="en-US" sz="1800" b="1" err="1">
                <a:solidFill>
                  <a:srgbClr val="000000"/>
                </a:solidFill>
                <a:latin typeface="Calibri" panose="020F0502020204030204" pitchFamily="34" charset="0"/>
                <a:ea typeface="Calibri" panose="020F0502020204030204" pitchFamily="34" charset="0"/>
                <a:cs typeface="Calibri" panose="020F0502020204030204" pitchFamily="34" charset="0"/>
              </a:rPr>
              <a:t>i.e</a:t>
            </a:r>
            <a:r>
              <a:rPr lang="en-US" sz="1800" b="1">
                <a:solidFill>
                  <a:srgbClr val="000000"/>
                </a:solidFill>
                <a:latin typeface="Calibri" panose="020F0502020204030204" pitchFamily="34" charset="0"/>
                <a:ea typeface="Calibri" panose="020F0502020204030204" pitchFamily="34" charset="0"/>
                <a:cs typeface="Calibri" panose="020F0502020204030204" pitchFamily="34" charset="0"/>
              </a:rPr>
              <a:t> more than 0.05 hence we accept the null hypothesis that there is no association.</a:t>
            </a:r>
          </a:p>
          <a:p>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13% of respondents felt they consumed too much salt or far too much salt (38/293=12.9%).</a:t>
            </a:r>
            <a:endParaRPr lang="en-IN" sz="1800">
              <a:effectLst/>
              <a:latin typeface="Calibri" panose="020F0502020204030204" pitchFamily="34" charset="0"/>
              <a:ea typeface="Calibri" panose="020F0502020204030204" pitchFamily="34" charset="0"/>
              <a:cs typeface="Mangal" panose="02040503050203030202" pitchFamily="18" charset="0"/>
            </a:endParaRPr>
          </a:p>
          <a:p>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More than half acknowledged that consuming too much salt could cause serious health problems (157/293=53.5%). </a:t>
            </a:r>
          </a:p>
          <a:p>
            <a:pPr marL="0" indent="0">
              <a:buNone/>
            </a:pPr>
            <a:endParaRPr lang="en-IN" sz="3200">
              <a:effectLst/>
              <a:latin typeface="Calibri" panose="020F0502020204030204" pitchFamily="34" charset="0"/>
              <a:ea typeface="Calibri" panose="020F0502020204030204" pitchFamily="34" charset="0"/>
              <a:cs typeface="Mangal" panose="02040503050203030202" pitchFamily="18" charset="0"/>
            </a:endParaRPr>
          </a:p>
          <a:p>
            <a:endParaRPr lang="en-US"/>
          </a:p>
        </p:txBody>
      </p:sp>
      <p:graphicFrame>
        <p:nvGraphicFramePr>
          <p:cNvPr id="6" name="Chart 5">
            <a:extLst>
              <a:ext uri="{FF2B5EF4-FFF2-40B4-BE49-F238E27FC236}">
                <a16:creationId xmlns:a16="http://schemas.microsoft.com/office/drawing/2014/main" id="{68B608E2-3274-C63A-6F68-B838D784EAF1}"/>
              </a:ext>
            </a:extLst>
          </p:cNvPr>
          <p:cNvGraphicFramePr>
            <a:graphicFrameLocks/>
          </p:cNvGraphicFramePr>
          <p:nvPr/>
        </p:nvGraphicFramePr>
        <p:xfrm>
          <a:off x="0" y="1567015"/>
          <a:ext cx="5283200" cy="3237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9608CC51-097B-E939-7625-C207FBA87B15}"/>
              </a:ext>
            </a:extLst>
          </p:cNvPr>
          <p:cNvGraphicFramePr>
            <a:graphicFrameLocks/>
          </p:cNvGraphicFramePr>
          <p:nvPr/>
        </p:nvGraphicFramePr>
        <p:xfrm>
          <a:off x="5930888" y="1452716"/>
          <a:ext cx="5695055" cy="335151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41B328DA-AF3F-A2F4-508F-52CBCD06369B}"/>
              </a:ext>
            </a:extLst>
          </p:cNvPr>
          <p:cNvPicPr>
            <a:picLocks noChangeAspect="1"/>
          </p:cNvPicPr>
          <p:nvPr/>
        </p:nvPicPr>
        <p:blipFill>
          <a:blip r:embed="rId4"/>
          <a:stretch>
            <a:fillRect/>
          </a:stretch>
        </p:blipFill>
        <p:spPr>
          <a:xfrm>
            <a:off x="11190924" y="5826"/>
            <a:ext cx="1001076" cy="467600"/>
          </a:xfrm>
          <a:prstGeom prst="rect">
            <a:avLst/>
          </a:prstGeom>
        </p:spPr>
      </p:pic>
    </p:spTree>
    <p:extLst>
      <p:ext uri="{BB962C8B-B14F-4D97-AF65-F5344CB8AC3E}">
        <p14:creationId xmlns:p14="http://schemas.microsoft.com/office/powerpoint/2010/main" val="47372329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699B07-E297-5C61-0BE3-D41EAE438219}"/>
              </a:ext>
            </a:extLst>
          </p:cNvPr>
          <p:cNvSpPr>
            <a:spLocks noGrp="1"/>
          </p:cNvSpPr>
          <p:nvPr>
            <p:ph type="title"/>
          </p:nvPr>
        </p:nvSpPr>
        <p:spPr>
          <a:xfrm>
            <a:off x="362857" y="365125"/>
            <a:ext cx="10990943" cy="6209846"/>
          </a:xfrm>
        </p:spPr>
        <p:txBody>
          <a:bodyPr anchor="t"/>
          <a:lstStyle/>
          <a:p>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B. Food Consumption:</a:t>
            </a:r>
            <a:br>
              <a:rPr lang="en-IN" sz="4400" dirty="0">
                <a:effectLst/>
                <a:latin typeface="Calibri" panose="020F0502020204030204" pitchFamily="34" charset="0"/>
                <a:ea typeface="Calibri" panose="020F0502020204030204" pitchFamily="34" charset="0"/>
                <a:cs typeface="Mangal" panose="02040503050203030202" pitchFamily="18" charset="0"/>
              </a:rPr>
            </a:br>
            <a:endParaRPr lang="en-IN" dirty="0"/>
          </a:p>
        </p:txBody>
      </p:sp>
      <p:pic>
        <p:nvPicPr>
          <p:cNvPr id="2" name="Picture 1">
            <a:extLst>
              <a:ext uri="{FF2B5EF4-FFF2-40B4-BE49-F238E27FC236}">
                <a16:creationId xmlns:a16="http://schemas.microsoft.com/office/drawing/2014/main" id="{0CD2360A-33F5-0706-77A2-217C61F9759F}"/>
              </a:ext>
            </a:extLst>
          </p:cNvPr>
          <p:cNvPicPr>
            <a:picLocks noChangeAspect="1"/>
          </p:cNvPicPr>
          <p:nvPr/>
        </p:nvPicPr>
        <p:blipFill>
          <a:blip r:embed="rId2"/>
          <a:stretch>
            <a:fillRect/>
          </a:stretch>
        </p:blipFill>
        <p:spPr>
          <a:xfrm>
            <a:off x="11133826" y="-2669"/>
            <a:ext cx="1058174" cy="533760"/>
          </a:xfrm>
          <a:prstGeom prst="rect">
            <a:avLst/>
          </a:prstGeom>
        </p:spPr>
      </p:pic>
      <p:graphicFrame>
        <p:nvGraphicFramePr>
          <p:cNvPr id="5" name="Chart 4">
            <a:extLst>
              <a:ext uri="{FF2B5EF4-FFF2-40B4-BE49-F238E27FC236}">
                <a16:creationId xmlns:a16="http://schemas.microsoft.com/office/drawing/2014/main" id="{8F5B112F-3C4B-6710-D5C2-7834C3C48AC4}"/>
              </a:ext>
            </a:extLst>
          </p:cNvPr>
          <p:cNvGraphicFramePr>
            <a:graphicFrameLocks/>
          </p:cNvGraphicFramePr>
          <p:nvPr>
            <p:extLst>
              <p:ext uri="{D42A27DB-BD31-4B8C-83A1-F6EECF244321}">
                <p14:modId xmlns:p14="http://schemas.microsoft.com/office/powerpoint/2010/main" val="3485758168"/>
              </p:ext>
            </p:extLst>
          </p:nvPr>
        </p:nvGraphicFramePr>
        <p:xfrm>
          <a:off x="800100" y="962912"/>
          <a:ext cx="10032999" cy="464874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Rounded Corners 2">
            <a:extLst>
              <a:ext uri="{FF2B5EF4-FFF2-40B4-BE49-F238E27FC236}">
                <a16:creationId xmlns:a16="http://schemas.microsoft.com/office/drawing/2014/main" id="{1727D269-D325-DEDF-F869-763B139847FD}"/>
              </a:ext>
            </a:extLst>
          </p:cNvPr>
          <p:cNvSpPr/>
          <p:nvPr/>
        </p:nvSpPr>
        <p:spPr>
          <a:xfrm>
            <a:off x="5868837" y="5243422"/>
            <a:ext cx="877018" cy="273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cs typeface="Calibri"/>
              </a:rPr>
              <a:t>EVERYDAY</a:t>
            </a:r>
            <a:endParaRPr lang="en-US" sz="800" dirty="0"/>
          </a:p>
        </p:txBody>
      </p:sp>
      <p:sp>
        <p:nvSpPr>
          <p:cNvPr id="6" name="Rectangle: Rounded Corners 5">
            <a:extLst>
              <a:ext uri="{FF2B5EF4-FFF2-40B4-BE49-F238E27FC236}">
                <a16:creationId xmlns:a16="http://schemas.microsoft.com/office/drawing/2014/main" id="{BA42BE76-3F34-D249-0EBE-4C509862C308}"/>
              </a:ext>
            </a:extLst>
          </p:cNvPr>
          <p:cNvSpPr/>
          <p:nvPr/>
        </p:nvSpPr>
        <p:spPr>
          <a:xfrm>
            <a:off x="7076535" y="5243421"/>
            <a:ext cx="877018" cy="27317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dirty="0">
                <a:cs typeface="Calibri"/>
              </a:rPr>
              <a:t>WEEKLY</a:t>
            </a:r>
          </a:p>
        </p:txBody>
      </p:sp>
    </p:spTree>
    <p:extLst>
      <p:ext uri="{BB962C8B-B14F-4D97-AF65-F5344CB8AC3E}">
        <p14:creationId xmlns:p14="http://schemas.microsoft.com/office/powerpoint/2010/main" val="354791278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712A-7A3E-40F2-E341-97D317AAEB4C}"/>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3700" b="1" kern="1200">
                <a:solidFill>
                  <a:schemeClr val="tx1"/>
                </a:solidFill>
                <a:latin typeface="+mj-lt"/>
                <a:ea typeface="+mj-ea"/>
                <a:cs typeface="+mj-cs"/>
              </a:rPr>
              <a:t>A COMPARATIVE STUDY ON BLOOD PRESSURE AND BMI LEVELS OF INDIVIDUALS PERFORMING REGULAR PHYSICAL ACTIVITY AND INDIVIDUALS PERFORMING NO REGULAR PHYSICAL ACTIVITY.</a:t>
            </a:r>
          </a:p>
        </p:txBody>
      </p:sp>
      <p:pic>
        <p:nvPicPr>
          <p:cNvPr id="3" name="Picture 5">
            <a:extLst>
              <a:ext uri="{FF2B5EF4-FFF2-40B4-BE49-F238E27FC236}">
                <a16:creationId xmlns:a16="http://schemas.microsoft.com/office/drawing/2014/main" id="{9A93E4B9-CD49-EC1F-33D3-90E6F93959BF}"/>
              </a:ext>
            </a:extLst>
          </p:cNvPr>
          <p:cNvPicPr>
            <a:picLocks noChangeAspect="1"/>
          </p:cNvPicPr>
          <p:nvPr/>
        </p:nvPicPr>
        <p:blipFill>
          <a:blip r:embed="rId2"/>
          <a:stretch>
            <a:fillRect/>
          </a:stretch>
        </p:blipFill>
        <p:spPr>
          <a:xfrm>
            <a:off x="8898597" y="4025570"/>
            <a:ext cx="2733675" cy="2257425"/>
          </a:xfrm>
          <a:prstGeom prst="rect">
            <a:avLst/>
          </a:prstGeom>
        </p:spPr>
      </p:pic>
      <p:sp>
        <p:nvSpPr>
          <p:cNvPr id="4" name="TextBox 3">
            <a:extLst>
              <a:ext uri="{FF2B5EF4-FFF2-40B4-BE49-F238E27FC236}">
                <a16:creationId xmlns:a16="http://schemas.microsoft.com/office/drawing/2014/main" id="{DA50FC21-3703-7546-4B4B-0B001C2948EE}"/>
              </a:ext>
            </a:extLst>
          </p:cNvPr>
          <p:cNvSpPr txBox="1"/>
          <p:nvPr/>
        </p:nvSpPr>
        <p:spPr>
          <a:xfrm>
            <a:off x="1748287" y="48681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Pooja Shankar</a:t>
            </a:r>
          </a:p>
        </p:txBody>
      </p:sp>
    </p:spTree>
    <p:extLst>
      <p:ext uri="{BB962C8B-B14F-4D97-AF65-F5344CB8AC3E}">
        <p14:creationId xmlns:p14="http://schemas.microsoft.com/office/powerpoint/2010/main" val="2436529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7073-FE0B-EE8E-15DD-990E27F3C23D}"/>
              </a:ext>
            </a:extLst>
          </p:cNvPr>
          <p:cNvSpPr>
            <a:spLocks noGrp="1"/>
          </p:cNvSpPr>
          <p:nvPr>
            <p:ph type="title"/>
          </p:nvPr>
        </p:nvSpPr>
        <p:spPr>
          <a:xfrm>
            <a:off x="1371599" y="294538"/>
            <a:ext cx="9895951" cy="1033669"/>
          </a:xfrm>
        </p:spPr>
        <p:txBody>
          <a:bodyPr>
            <a:normAutofit/>
          </a:bodyPr>
          <a:lstStyle/>
          <a:p>
            <a:r>
              <a:rPr lang="en-US" sz="4000" dirty="0">
                <a:solidFill>
                  <a:srgbClr val="000000"/>
                </a:solidFill>
                <a:cs typeface="Calibri Light"/>
              </a:rPr>
              <a:t>INTRODUCTION</a:t>
            </a:r>
            <a:endParaRPr lang="en-US" sz="4000" dirty="0">
              <a:solidFill>
                <a:srgbClr val="000000"/>
              </a:solidFill>
            </a:endParaRPr>
          </a:p>
        </p:txBody>
      </p:sp>
      <p:sp>
        <p:nvSpPr>
          <p:cNvPr id="3" name="Content Placeholder 2">
            <a:extLst>
              <a:ext uri="{FF2B5EF4-FFF2-40B4-BE49-F238E27FC236}">
                <a16:creationId xmlns:a16="http://schemas.microsoft.com/office/drawing/2014/main" id="{05874B7A-0B8A-50EF-095C-6C70478E27BC}"/>
              </a:ext>
            </a:extLst>
          </p:cNvPr>
          <p:cNvSpPr>
            <a:spLocks noGrp="1"/>
          </p:cNvSpPr>
          <p:nvPr>
            <p:ph idx="1"/>
          </p:nvPr>
        </p:nvSpPr>
        <p:spPr>
          <a:xfrm>
            <a:off x="1371599" y="2318197"/>
            <a:ext cx="9724031" cy="3683358"/>
          </a:xfrm>
        </p:spPr>
        <p:txBody>
          <a:bodyPr anchor="ctr">
            <a:normAutofit/>
          </a:bodyPr>
          <a:lstStyle/>
          <a:p>
            <a:r>
              <a:rPr lang="en-US" sz="2000" dirty="0">
                <a:ea typeface="+mn-lt"/>
                <a:cs typeface="+mn-lt"/>
              </a:rPr>
              <a:t>The WHO guidelines on PA recommends that adults between ages 18 to 64 should engage in regular PA and should do at least 150– 300 minutes of moderate-intensity aerobic PA; or at least 75–150 minutes of vigorous intensity aerobic PA; or an equivalent combination of moderate- and vigorous-intensity activity throughout the week, for substantial health benefits</a:t>
            </a:r>
          </a:p>
          <a:p>
            <a:r>
              <a:rPr lang="en-US" sz="2000" dirty="0">
                <a:cs typeface="Calibri"/>
              </a:rPr>
              <a:t>Activities like brisk walking, chores and domestic work are included in moderate group of activities</a:t>
            </a:r>
          </a:p>
          <a:p>
            <a:r>
              <a:rPr lang="en-US" sz="2000" dirty="0">
                <a:cs typeface="Calibri"/>
              </a:rPr>
              <a:t>Jogging, running and competitive sports etc</a:t>
            </a:r>
            <a:r>
              <a:rPr lang="en-US" dirty="0">
                <a:cs typeface="Calibri"/>
              </a:rPr>
              <a:t>.</a:t>
            </a:r>
            <a:r>
              <a:rPr lang="en-US" sz="2000" dirty="0">
                <a:cs typeface="Calibri"/>
              </a:rPr>
              <a:t> are included in </a:t>
            </a:r>
            <a:r>
              <a:rPr lang="en-US" dirty="0">
                <a:cs typeface="Calibri"/>
              </a:rPr>
              <a:t>vigorous</a:t>
            </a:r>
            <a:r>
              <a:rPr lang="en-US" sz="2000" dirty="0">
                <a:cs typeface="Calibri"/>
              </a:rPr>
              <a:t> intensity activities.</a:t>
            </a:r>
          </a:p>
        </p:txBody>
      </p:sp>
    </p:spTree>
    <p:extLst>
      <p:ext uri="{BB962C8B-B14F-4D97-AF65-F5344CB8AC3E}">
        <p14:creationId xmlns:p14="http://schemas.microsoft.com/office/powerpoint/2010/main" val="229617277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BAEE-B654-F7D4-9F33-E4A046112D43}"/>
              </a:ext>
            </a:extLst>
          </p:cNvPr>
          <p:cNvSpPr>
            <a:spLocks noGrp="1"/>
          </p:cNvSpPr>
          <p:nvPr>
            <p:ph type="title"/>
          </p:nvPr>
        </p:nvSpPr>
        <p:spPr>
          <a:xfrm>
            <a:off x="1371599" y="294538"/>
            <a:ext cx="9895951" cy="1033669"/>
          </a:xfrm>
        </p:spPr>
        <p:txBody>
          <a:bodyPr>
            <a:normAutofit/>
          </a:bodyPr>
          <a:lstStyle/>
          <a:p>
            <a:r>
              <a:rPr lang="en-US" sz="4000" dirty="0">
                <a:solidFill>
                  <a:srgbClr val="000000"/>
                </a:solidFill>
                <a:cs typeface="Calibri Light"/>
              </a:rPr>
              <a:t>RATIONALE</a:t>
            </a:r>
            <a:endParaRPr lang="en-US" sz="4000" dirty="0">
              <a:solidFill>
                <a:srgbClr val="000000"/>
              </a:solidFill>
            </a:endParaRPr>
          </a:p>
        </p:txBody>
      </p:sp>
      <p:sp>
        <p:nvSpPr>
          <p:cNvPr id="3" name="Content Placeholder 2">
            <a:extLst>
              <a:ext uri="{FF2B5EF4-FFF2-40B4-BE49-F238E27FC236}">
                <a16:creationId xmlns:a16="http://schemas.microsoft.com/office/drawing/2014/main" id="{5BC3CF7C-5CDA-B8CF-D54B-09A5878D3D84}"/>
              </a:ext>
            </a:extLst>
          </p:cNvPr>
          <p:cNvSpPr>
            <a:spLocks noGrp="1"/>
          </p:cNvSpPr>
          <p:nvPr>
            <p:ph idx="1"/>
          </p:nvPr>
        </p:nvSpPr>
        <p:spPr>
          <a:xfrm>
            <a:off x="1371599" y="2318197"/>
            <a:ext cx="9724031" cy="3683358"/>
          </a:xfrm>
        </p:spPr>
        <p:txBody>
          <a:bodyPr anchor="ctr">
            <a:normAutofit/>
          </a:bodyPr>
          <a:lstStyle/>
          <a:p>
            <a:r>
              <a:rPr lang="en-US" sz="2000" dirty="0">
                <a:ea typeface="+mn-lt"/>
                <a:cs typeface="+mn-lt"/>
              </a:rPr>
              <a:t>As per the WHO data, 1 in 4 adults do not meet recommended levels of PA on a global scale. Up to 5 million deaths could be averted per year only if people were more active. Global estimates of physical inactivity indicate that in 2016, 27.5% of adults did not meet the 2010 WHO recommendations and trend data show limited global improvement during the past decade</a:t>
            </a:r>
            <a:endParaRPr lang="en-US" sz="2000" dirty="0"/>
          </a:p>
        </p:txBody>
      </p:sp>
    </p:spTree>
    <p:extLst>
      <p:ext uri="{BB962C8B-B14F-4D97-AF65-F5344CB8AC3E}">
        <p14:creationId xmlns:p14="http://schemas.microsoft.com/office/powerpoint/2010/main" val="242097421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CA42-FBBC-E394-702F-AAC90052FF4F}"/>
              </a:ext>
            </a:extLst>
          </p:cNvPr>
          <p:cNvSpPr>
            <a:spLocks noGrp="1"/>
          </p:cNvSpPr>
          <p:nvPr>
            <p:ph type="title"/>
          </p:nvPr>
        </p:nvSpPr>
        <p:spPr>
          <a:xfrm>
            <a:off x="1371599" y="294538"/>
            <a:ext cx="9895951" cy="1033669"/>
          </a:xfrm>
        </p:spPr>
        <p:txBody>
          <a:bodyPr>
            <a:normAutofit/>
          </a:bodyPr>
          <a:lstStyle/>
          <a:p>
            <a:r>
              <a:rPr lang="en-US" sz="4000" dirty="0">
                <a:solidFill>
                  <a:srgbClr val="000000"/>
                </a:solidFill>
                <a:cs typeface="Calibri Light"/>
              </a:rPr>
              <a:t>METHODOLOGY</a:t>
            </a:r>
          </a:p>
        </p:txBody>
      </p:sp>
      <p:sp>
        <p:nvSpPr>
          <p:cNvPr id="3" name="Content Placeholder 2">
            <a:extLst>
              <a:ext uri="{FF2B5EF4-FFF2-40B4-BE49-F238E27FC236}">
                <a16:creationId xmlns:a16="http://schemas.microsoft.com/office/drawing/2014/main" id="{250E97B7-64A3-17B3-1B5F-BEA4306AF1A3}"/>
              </a:ext>
            </a:extLst>
          </p:cNvPr>
          <p:cNvSpPr>
            <a:spLocks noGrp="1"/>
          </p:cNvSpPr>
          <p:nvPr>
            <p:ph idx="1"/>
          </p:nvPr>
        </p:nvSpPr>
        <p:spPr>
          <a:xfrm>
            <a:off x="1371599" y="1886877"/>
            <a:ext cx="9724031" cy="4114678"/>
          </a:xfrm>
        </p:spPr>
        <p:txBody>
          <a:bodyPr anchor="ctr">
            <a:normAutofit fontScale="92500" lnSpcReduction="10000"/>
          </a:bodyPr>
          <a:lstStyle/>
          <a:p>
            <a:pPr>
              <a:buFont typeface="Wingdings" panose="020F0502020204030204" pitchFamily="34" charset="0"/>
              <a:buChar char="Ø"/>
            </a:pPr>
            <a:r>
              <a:rPr lang="en-US" dirty="0">
                <a:solidFill>
                  <a:srgbClr val="000000"/>
                </a:solidFill>
                <a:cs typeface="Calibri"/>
              </a:rPr>
              <a:t>Eligibility criteria:</a:t>
            </a:r>
            <a:endParaRPr lang="en-US"/>
          </a:p>
          <a:p>
            <a:r>
              <a:rPr lang="en-US" dirty="0">
                <a:solidFill>
                  <a:srgbClr val="000000"/>
                </a:solidFill>
                <a:cs typeface="Calibri"/>
              </a:rPr>
              <a:t>Inclusion criteria:</a:t>
            </a:r>
          </a:p>
          <a:p>
            <a:pPr>
              <a:buFont typeface="Arial" panose="020F0502020204030204" pitchFamily="34" charset="0"/>
              <a:buChar char="•"/>
            </a:pPr>
            <a:r>
              <a:rPr lang="en-US" dirty="0">
                <a:solidFill>
                  <a:srgbClr val="000000"/>
                </a:solidFill>
                <a:cs typeface="Calibri"/>
              </a:rPr>
              <a:t> Age between 18-64 years</a:t>
            </a:r>
            <a:endParaRPr lang="en-US" dirty="0">
              <a:cs typeface="Calibri" panose="020F0502020204030204"/>
            </a:endParaRPr>
          </a:p>
          <a:p>
            <a:r>
              <a:rPr lang="en-US" dirty="0">
                <a:solidFill>
                  <a:srgbClr val="000000"/>
                </a:solidFill>
                <a:cs typeface="Calibri"/>
              </a:rPr>
              <a:t>Exclusion criteria:</a:t>
            </a:r>
          </a:p>
          <a:p>
            <a:pPr>
              <a:buFont typeface="Arial"/>
              <a:buChar char="•"/>
            </a:pPr>
            <a:r>
              <a:rPr lang="en-US" dirty="0">
                <a:solidFill>
                  <a:srgbClr val="000000"/>
                </a:solidFill>
                <a:cs typeface="Calibri"/>
              </a:rPr>
              <a:t>Pregnancy</a:t>
            </a:r>
          </a:p>
          <a:p>
            <a:pPr>
              <a:buFont typeface="Arial"/>
              <a:buChar char="•"/>
            </a:pPr>
            <a:r>
              <a:rPr lang="en-US" dirty="0">
                <a:solidFill>
                  <a:srgbClr val="000000"/>
                </a:solidFill>
                <a:cs typeface="Calibri"/>
              </a:rPr>
              <a:t>Disability</a:t>
            </a:r>
          </a:p>
          <a:p>
            <a:pPr>
              <a:buFont typeface="Arial"/>
              <a:buChar char="•"/>
            </a:pPr>
            <a:r>
              <a:rPr lang="en-US" dirty="0">
                <a:solidFill>
                  <a:srgbClr val="000000"/>
                </a:solidFill>
                <a:cs typeface="Calibri"/>
              </a:rPr>
              <a:t>Irregular PA performing adults</a:t>
            </a:r>
          </a:p>
          <a:p>
            <a:pPr>
              <a:buFont typeface="Arial"/>
              <a:buChar char="•"/>
            </a:pPr>
            <a:r>
              <a:rPr lang="en-US" dirty="0">
                <a:solidFill>
                  <a:srgbClr val="000000"/>
                </a:solidFill>
                <a:cs typeface="Calibri"/>
              </a:rPr>
              <a:t>Individuals who did not give consent.</a:t>
            </a:r>
          </a:p>
          <a:p>
            <a:pPr>
              <a:buFont typeface="Wingdings" panose="020F0502020204030204" pitchFamily="34" charset="0"/>
              <a:buChar char="Ø"/>
            </a:pPr>
            <a:r>
              <a:rPr lang="en-US" dirty="0">
                <a:solidFill>
                  <a:srgbClr val="000000"/>
                </a:solidFill>
                <a:cs typeface="Calibri"/>
              </a:rPr>
              <a:t>Convenient sampling technique was used, and data was collected on Kobo android app and </a:t>
            </a:r>
            <a:r>
              <a:rPr lang="en-US" dirty="0" err="1">
                <a:solidFill>
                  <a:srgbClr val="000000"/>
                </a:solidFill>
                <a:cs typeface="Calibri"/>
              </a:rPr>
              <a:t>analysed</a:t>
            </a:r>
            <a:r>
              <a:rPr lang="en-US" dirty="0">
                <a:solidFill>
                  <a:srgbClr val="000000"/>
                </a:solidFill>
                <a:cs typeface="Calibri"/>
              </a:rPr>
              <a:t> on MS excel.</a:t>
            </a:r>
          </a:p>
          <a:p>
            <a:endParaRPr lang="en-US" dirty="0">
              <a:solidFill>
                <a:srgbClr val="000000"/>
              </a:solidFill>
              <a:cs typeface="Calibri"/>
            </a:endParaRPr>
          </a:p>
        </p:txBody>
      </p:sp>
    </p:spTree>
    <p:extLst>
      <p:ext uri="{BB962C8B-B14F-4D97-AF65-F5344CB8AC3E}">
        <p14:creationId xmlns:p14="http://schemas.microsoft.com/office/powerpoint/2010/main" val="74504653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1967" y="4078201"/>
            <a:ext cx="9798682" cy="941936"/>
          </a:xfrm>
        </p:spPr>
        <p:txBody>
          <a:bodyPr vert="horz" lIns="91440" tIns="45720" rIns="91440" bIns="45720" rtlCol="0" anchor="ctr">
            <a:normAutofit/>
          </a:bodyPr>
          <a:lstStyle/>
          <a:p>
            <a:pPr algn="ctr"/>
            <a:r>
              <a:rPr lang="en-US" sz="2000" kern="1200">
                <a:latin typeface="Times New Roman"/>
                <a:cs typeface="Times New Roman"/>
              </a:rPr>
              <a:t>Independent T test results (Comparing BP, BMI in </a:t>
            </a:r>
            <a:r>
              <a:rPr lang="en-US" sz="2000">
                <a:latin typeface="Times New Roman"/>
                <a:cs typeface="Times New Roman"/>
              </a:rPr>
              <a:t>individuals </a:t>
            </a:r>
            <a:r>
              <a:rPr lang="en-US" sz="2000" kern="1200">
                <a:latin typeface="Times New Roman"/>
                <a:cs typeface="Times New Roman"/>
              </a:rPr>
              <a:t>performing Regular physical activity (PA) and those who do not perform regular PA</a:t>
            </a:r>
          </a:p>
        </p:txBody>
      </p:sp>
      <p:graphicFrame>
        <p:nvGraphicFramePr>
          <p:cNvPr id="5" name="Content Placeholder 4">
            <a:extLst>
              <a:ext uri="{FF2B5EF4-FFF2-40B4-BE49-F238E27FC236}">
                <a16:creationId xmlns:a16="http://schemas.microsoft.com/office/drawing/2014/main" id="{7E67A361-A7B2-F53A-82F4-C34854EA3404}"/>
              </a:ext>
            </a:extLst>
          </p:cNvPr>
          <p:cNvGraphicFramePr>
            <a:graphicFrameLocks noGrp="1"/>
          </p:cNvGraphicFramePr>
          <p:nvPr>
            <p:ph idx="1"/>
            <p:extLst>
              <p:ext uri="{D42A27DB-BD31-4B8C-83A1-F6EECF244321}">
                <p14:modId xmlns:p14="http://schemas.microsoft.com/office/powerpoint/2010/main" val="1451710178"/>
              </p:ext>
            </p:extLst>
          </p:nvPr>
        </p:nvGraphicFramePr>
        <p:xfrm>
          <a:off x="835180" y="679119"/>
          <a:ext cx="10515550" cy="3017043"/>
        </p:xfrm>
        <a:graphic>
          <a:graphicData uri="http://schemas.openxmlformats.org/drawingml/2006/table">
            <a:tbl>
              <a:tblPr firstRow="1" bandRow="1">
                <a:tableStyleId>{5C22544A-7EE6-4342-B048-85BDC9FD1C3A}</a:tableStyleId>
              </a:tblPr>
              <a:tblGrid>
                <a:gridCol w="1737523">
                  <a:extLst>
                    <a:ext uri="{9D8B030D-6E8A-4147-A177-3AD203B41FA5}">
                      <a16:colId xmlns:a16="http://schemas.microsoft.com/office/drawing/2014/main" val="3769578875"/>
                    </a:ext>
                  </a:extLst>
                </a:gridCol>
                <a:gridCol w="1595685">
                  <a:extLst>
                    <a:ext uri="{9D8B030D-6E8A-4147-A177-3AD203B41FA5}">
                      <a16:colId xmlns:a16="http://schemas.microsoft.com/office/drawing/2014/main" val="891982639"/>
                    </a:ext>
                  </a:extLst>
                </a:gridCol>
                <a:gridCol w="1223358">
                  <a:extLst>
                    <a:ext uri="{9D8B030D-6E8A-4147-A177-3AD203B41FA5}">
                      <a16:colId xmlns:a16="http://schemas.microsoft.com/office/drawing/2014/main" val="1716222906"/>
                    </a:ext>
                  </a:extLst>
                </a:gridCol>
                <a:gridCol w="1507036">
                  <a:extLst>
                    <a:ext uri="{9D8B030D-6E8A-4147-A177-3AD203B41FA5}">
                      <a16:colId xmlns:a16="http://schemas.microsoft.com/office/drawing/2014/main" val="3841916601"/>
                    </a:ext>
                  </a:extLst>
                </a:gridCol>
                <a:gridCol w="1472456">
                  <a:extLst>
                    <a:ext uri="{9D8B030D-6E8A-4147-A177-3AD203B41FA5}">
                      <a16:colId xmlns:a16="http://schemas.microsoft.com/office/drawing/2014/main" val="3318110579"/>
                    </a:ext>
                  </a:extLst>
                </a:gridCol>
                <a:gridCol w="1507036">
                  <a:extLst>
                    <a:ext uri="{9D8B030D-6E8A-4147-A177-3AD203B41FA5}">
                      <a16:colId xmlns:a16="http://schemas.microsoft.com/office/drawing/2014/main" val="1974930904"/>
                    </a:ext>
                  </a:extLst>
                </a:gridCol>
                <a:gridCol w="1472456">
                  <a:extLst>
                    <a:ext uri="{9D8B030D-6E8A-4147-A177-3AD203B41FA5}">
                      <a16:colId xmlns:a16="http://schemas.microsoft.com/office/drawing/2014/main" val="3183919186"/>
                    </a:ext>
                  </a:extLst>
                </a:gridCol>
              </a:tblGrid>
              <a:tr h="314661">
                <a:tc gridSpan="7">
                  <a:txBody>
                    <a:bodyPr/>
                    <a:lstStyle/>
                    <a:p>
                      <a:pPr algn="ctr" rtl="0" fontAlgn="base"/>
                      <a:r>
                        <a:rPr lang="en-US" sz="1200" u="none" strike="noStrike">
                          <a:effectLst/>
                          <a:latin typeface="Times New Roman"/>
                        </a:rPr>
                        <a:t>Table 1.             T test: Two sample</a:t>
                      </a:r>
                      <a:endParaRPr lang="en-US" sz="1200">
                        <a:effectLst/>
                        <a:latin typeface="Times New Roman"/>
                      </a:endParaRPr>
                    </a:p>
                  </a:txBody>
                  <a:tcPr marL="92547" marR="92547" marT="46274" marB="46274"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9179790"/>
                  </a:ext>
                </a:extLst>
              </a:tr>
              <a:tr h="314661">
                <a:tc>
                  <a:txBody>
                    <a:bodyPr/>
                    <a:lstStyle/>
                    <a:p>
                      <a:pPr algn="ctr" rtl="0" fontAlgn="base"/>
                      <a:endParaRPr lang="en-US" sz="1200" b="0" i="0">
                        <a:effectLst/>
                        <a:latin typeface="Times New Roman"/>
                      </a:endParaRPr>
                    </a:p>
                  </a:txBody>
                  <a:tcPr marL="92547" marR="92547" marT="46274" marB="46274" anchor="ctr"/>
                </a:tc>
                <a:tc gridSpan="2">
                  <a:txBody>
                    <a:bodyPr/>
                    <a:lstStyle/>
                    <a:p>
                      <a:pPr algn="ctr" rtl="0" fontAlgn="base"/>
                      <a:r>
                        <a:rPr lang="en-US" sz="1200" u="none" strike="noStrike">
                          <a:effectLst/>
                          <a:latin typeface="Times New Roman"/>
                        </a:rPr>
                        <a:t>Systolic</a:t>
                      </a:r>
                      <a:r>
                        <a:rPr lang="en-US" sz="1200">
                          <a:effectLst/>
                          <a:latin typeface="Times New Roman"/>
                        </a:rPr>
                        <a:t> </a:t>
                      </a:r>
                      <a:endParaRPr lang="en-US" sz="1200" b="0" i="0">
                        <a:effectLst/>
                        <a:latin typeface="Times New Roman"/>
                      </a:endParaRPr>
                    </a:p>
                  </a:txBody>
                  <a:tcPr marL="92547" marR="92547" marT="46274" marB="46274" anchor="ctr"/>
                </a:tc>
                <a:tc hMerge="1">
                  <a:txBody>
                    <a:bodyPr/>
                    <a:lstStyle/>
                    <a:p>
                      <a:endParaRPr lang="en-US"/>
                    </a:p>
                  </a:txBody>
                  <a:tcPr/>
                </a:tc>
                <a:tc gridSpan="2">
                  <a:txBody>
                    <a:bodyPr/>
                    <a:lstStyle/>
                    <a:p>
                      <a:pPr algn="ctr" rtl="0" fontAlgn="base"/>
                      <a:r>
                        <a:rPr lang="en-US" sz="1200" u="none" strike="noStrike">
                          <a:effectLst/>
                          <a:latin typeface="Times New Roman"/>
                        </a:rPr>
                        <a:t>Diastolic</a:t>
                      </a:r>
                      <a:r>
                        <a:rPr lang="en-US" sz="1200">
                          <a:effectLst/>
                          <a:latin typeface="Times New Roman"/>
                        </a:rPr>
                        <a:t> </a:t>
                      </a:r>
                      <a:endParaRPr lang="en-US" sz="1200" b="0" i="0">
                        <a:effectLst/>
                        <a:latin typeface="Times New Roman"/>
                      </a:endParaRPr>
                    </a:p>
                  </a:txBody>
                  <a:tcPr marL="92547" marR="92547" marT="46274" marB="46274" anchor="ctr"/>
                </a:tc>
                <a:tc hMerge="1">
                  <a:txBody>
                    <a:bodyPr/>
                    <a:lstStyle/>
                    <a:p>
                      <a:endParaRPr lang="en-US"/>
                    </a:p>
                  </a:txBody>
                  <a:tcPr/>
                </a:tc>
                <a:tc gridSpan="2">
                  <a:txBody>
                    <a:bodyPr/>
                    <a:lstStyle/>
                    <a:p>
                      <a:pPr algn="ctr" rtl="0" fontAlgn="base"/>
                      <a:r>
                        <a:rPr lang="en-US" sz="1200" u="none" strike="noStrike">
                          <a:effectLst/>
                          <a:latin typeface="Times New Roman"/>
                        </a:rPr>
                        <a:t>BMI</a:t>
                      </a:r>
                      <a:r>
                        <a:rPr lang="en-US" sz="1200">
                          <a:effectLst/>
                          <a:latin typeface="Times New Roman"/>
                        </a:rPr>
                        <a:t> </a:t>
                      </a:r>
                      <a:endParaRPr lang="en-US" sz="1200" b="0" i="0">
                        <a:effectLst/>
                        <a:latin typeface="Times New Roman"/>
                      </a:endParaRPr>
                    </a:p>
                  </a:txBody>
                  <a:tcPr marL="92547" marR="92547" marT="46274" marB="46274" anchor="ctr"/>
                </a:tc>
                <a:tc hMerge="1">
                  <a:txBody>
                    <a:bodyPr/>
                    <a:lstStyle/>
                    <a:p>
                      <a:endParaRPr lang="en-US"/>
                    </a:p>
                  </a:txBody>
                  <a:tcPr/>
                </a:tc>
                <a:extLst>
                  <a:ext uri="{0D108BD9-81ED-4DB2-BD59-A6C34878D82A}">
                    <a16:rowId xmlns:a16="http://schemas.microsoft.com/office/drawing/2014/main" val="3642143762"/>
                  </a:ext>
                </a:extLst>
              </a:tr>
              <a:tr h="314661">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Regular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No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Regular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No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Regular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No PA</a:t>
                      </a:r>
                      <a:r>
                        <a:rPr lang="en-US" sz="1200">
                          <a:effectLst/>
                          <a:latin typeface="Times New Roman"/>
                        </a:rPr>
                        <a:t> </a:t>
                      </a:r>
                      <a:endParaRPr lang="en-US" sz="1200" b="0" i="0">
                        <a:effectLst/>
                        <a:latin typeface="Times New Roman"/>
                      </a:endParaRPr>
                    </a:p>
                  </a:txBody>
                  <a:tcPr marL="92547" marR="92547" marT="46274" marB="46274" anchor="ctr"/>
                </a:tc>
                <a:extLst>
                  <a:ext uri="{0D108BD9-81ED-4DB2-BD59-A6C34878D82A}">
                    <a16:rowId xmlns:a16="http://schemas.microsoft.com/office/drawing/2014/main" val="1081204580"/>
                  </a:ext>
                </a:extLst>
              </a:tr>
              <a:tr h="314661">
                <a:tc>
                  <a:txBody>
                    <a:bodyPr/>
                    <a:lstStyle/>
                    <a:p>
                      <a:pPr algn="ctr" rtl="0" fontAlgn="base"/>
                      <a:r>
                        <a:rPr lang="en-US" sz="1200" u="none" strike="noStrike">
                          <a:effectLst/>
                          <a:latin typeface="Times New Roman"/>
                        </a:rPr>
                        <a:t>Mean</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118.0106</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127.9069</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77.58511</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81.19706</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24.5817</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25.01327</a:t>
                      </a:r>
                      <a:r>
                        <a:rPr lang="en-US" sz="1200">
                          <a:effectLst/>
                          <a:latin typeface="Times New Roman"/>
                        </a:rPr>
                        <a:t> </a:t>
                      </a:r>
                      <a:endParaRPr lang="en-US" sz="1200" b="0" i="0">
                        <a:effectLst/>
                        <a:latin typeface="Times New Roman"/>
                      </a:endParaRPr>
                    </a:p>
                  </a:txBody>
                  <a:tcPr marL="92547" marR="92547" marT="46274" marB="46274" anchor="ctr"/>
                </a:tc>
                <a:extLst>
                  <a:ext uri="{0D108BD9-81ED-4DB2-BD59-A6C34878D82A}">
                    <a16:rowId xmlns:a16="http://schemas.microsoft.com/office/drawing/2014/main" val="1476592051"/>
                  </a:ext>
                </a:extLst>
              </a:tr>
              <a:tr h="314661">
                <a:tc>
                  <a:txBody>
                    <a:bodyPr/>
                    <a:lstStyle/>
                    <a:p>
                      <a:pPr algn="ctr" rtl="0" fontAlgn="base"/>
                      <a:r>
                        <a:rPr lang="en-US" sz="1200" u="none" strike="noStrike">
                          <a:effectLst/>
                          <a:latin typeface="Times New Roman"/>
                        </a:rPr>
                        <a:t>Observations</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95</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101</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95</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101</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95</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101</a:t>
                      </a:r>
                      <a:endParaRPr lang="en-US" sz="1200">
                        <a:effectLst/>
                        <a:latin typeface="Times New Roman"/>
                      </a:endParaRPr>
                    </a:p>
                  </a:txBody>
                  <a:tcPr marL="92547" marR="92547" marT="46274" marB="46274" anchor="ctr"/>
                </a:tc>
                <a:extLst>
                  <a:ext uri="{0D108BD9-81ED-4DB2-BD59-A6C34878D82A}">
                    <a16:rowId xmlns:a16="http://schemas.microsoft.com/office/drawing/2014/main" val="4248318362"/>
                  </a:ext>
                </a:extLst>
              </a:tr>
              <a:tr h="314661">
                <a:tc>
                  <a:txBody>
                    <a:bodyPr/>
                    <a:lstStyle/>
                    <a:p>
                      <a:pPr algn="ctr" rtl="0" fontAlgn="base"/>
                      <a:r>
                        <a:rPr lang="en-US" sz="1200" u="none" strike="noStrike">
                          <a:effectLst/>
                          <a:latin typeface="Times New Roman"/>
                        </a:rPr>
                        <a:t>Hypothesis Mean</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3896123189"/>
                  </a:ext>
                </a:extLst>
              </a:tr>
              <a:tr h="314661">
                <a:tc>
                  <a:txBody>
                    <a:bodyPr/>
                    <a:lstStyle/>
                    <a:p>
                      <a:pPr algn="ctr" rtl="0" fontAlgn="base"/>
                      <a:r>
                        <a:rPr lang="en-US" sz="1200" u="none" strike="noStrike" err="1">
                          <a:effectLst/>
                          <a:latin typeface="Times New Roman"/>
                        </a:rPr>
                        <a:t>df</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194</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194</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194</a:t>
                      </a:r>
                      <a:endParaRPr lang="en-US" sz="120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239520190"/>
                  </a:ext>
                </a:extLst>
              </a:tr>
              <a:tr h="314661">
                <a:tc>
                  <a:txBody>
                    <a:bodyPr/>
                    <a:lstStyle/>
                    <a:p>
                      <a:pPr algn="ctr" rtl="0" fontAlgn="base"/>
                      <a:r>
                        <a:rPr lang="en-US" sz="1200" u="none" strike="noStrike">
                          <a:effectLst/>
                          <a:latin typeface="Times New Roman"/>
                        </a:rPr>
                        <a:t>p value</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2.0341</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highlight>
                            <a:srgbClr val="FFFF00"/>
                          </a:highlight>
                          <a:latin typeface="Times New Roman"/>
                        </a:rPr>
                        <a:t>0.000313</a:t>
                      </a:r>
                      <a:r>
                        <a:rPr lang="en-US" sz="1200">
                          <a:effectLst/>
                          <a:highlight>
                            <a:srgbClr val="FFFF00"/>
                          </a:highlight>
                          <a:latin typeface="Times New Roman"/>
                        </a:rPr>
                        <a:t> </a:t>
                      </a:r>
                      <a:endParaRPr lang="en-US" sz="1200" b="0" i="0">
                        <a:effectLst/>
                        <a:highlight>
                          <a:srgbClr val="FFFF00"/>
                        </a:highligh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0.230557</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481703406"/>
                  </a:ext>
                </a:extLst>
              </a:tr>
              <a:tr h="499755">
                <a:tc>
                  <a:txBody>
                    <a:bodyPr/>
                    <a:lstStyle/>
                    <a:p>
                      <a:pPr algn="ctr" rtl="0" fontAlgn="base"/>
                      <a:endParaRPr lang="en-US" sz="1200" b="0" i="0" u="none" strike="noStrike">
                        <a:solidFill>
                          <a:srgbClr val="000000"/>
                        </a:solidFill>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H0 Accepted</a:t>
                      </a:r>
                      <a:r>
                        <a:rPr lang="en-US" sz="1200">
                          <a:effectLst/>
                          <a:latin typeface="Times New Roman"/>
                        </a:rPr>
                        <a:t> </a:t>
                      </a:r>
                    </a:p>
                    <a:p>
                      <a:pPr algn="ctr" rtl="0" fontAlgn="base"/>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H0 Rejected</a:t>
                      </a:r>
                      <a:r>
                        <a:rPr lang="en-US" sz="1200">
                          <a:effectLst/>
                          <a:latin typeface="Times New Roman"/>
                        </a:rPr>
                        <a:t> </a:t>
                      </a:r>
                    </a:p>
                    <a:p>
                      <a:pPr algn="ctr" rtl="0" fontAlgn="base"/>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H0 Accepted</a:t>
                      </a:r>
                      <a:r>
                        <a:rPr lang="en-US" sz="1200">
                          <a:effectLst/>
                          <a:latin typeface="Times New Roman"/>
                        </a:rPr>
                        <a:t> </a:t>
                      </a:r>
                    </a:p>
                    <a:p>
                      <a:pPr algn="ctr" rtl="0" fontAlgn="base"/>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3267040281"/>
                  </a:ext>
                </a:extLst>
              </a:tr>
            </a:tbl>
          </a:graphicData>
        </a:graphic>
      </p:graphicFrame>
      <p:sp>
        <p:nvSpPr>
          <p:cNvPr id="7" name="TextBox 6">
            <a:extLst>
              <a:ext uri="{FF2B5EF4-FFF2-40B4-BE49-F238E27FC236}">
                <a16:creationId xmlns:a16="http://schemas.microsoft.com/office/drawing/2014/main" id="{94868A18-246A-3CA6-1848-16C1B36D51E5}"/>
              </a:ext>
            </a:extLst>
          </p:cNvPr>
          <p:cNvSpPr txBox="1"/>
          <p:nvPr/>
        </p:nvSpPr>
        <p:spPr>
          <a:xfrm>
            <a:off x="1200711" y="5184644"/>
            <a:ext cx="9789937" cy="94733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gn="ctr">
              <a:lnSpc>
                <a:spcPct val="90000"/>
              </a:lnSpc>
              <a:spcAft>
                <a:spcPts val="600"/>
              </a:spcAft>
              <a:buFont typeface="Arial" panose="020B0604020202020204" pitchFamily="34" charset="0"/>
              <a:buChar char="•"/>
            </a:pPr>
            <a:r>
              <a:rPr lang="en-US" sz="2000">
                <a:latin typeface="Times New Roman"/>
                <a:cs typeface="Times New Roman"/>
              </a:rPr>
              <a:t>H0 : There is no significant difference in the means of the two groups</a:t>
            </a:r>
          </a:p>
          <a:p>
            <a:pPr indent="-228600" algn="ctr">
              <a:lnSpc>
                <a:spcPct val="90000"/>
              </a:lnSpc>
              <a:spcAft>
                <a:spcPts val="600"/>
              </a:spcAft>
              <a:buFont typeface="Arial" panose="020B0604020202020204" pitchFamily="34" charset="0"/>
              <a:buChar char="•"/>
            </a:pPr>
            <a:r>
              <a:rPr lang="en-US" sz="2000">
                <a:latin typeface="Times New Roman"/>
                <a:cs typeface="Times New Roman"/>
              </a:rPr>
              <a:t>H1: There is a significant difference in the means of the two groups.</a:t>
            </a:r>
          </a:p>
        </p:txBody>
      </p:sp>
      <p:pic>
        <p:nvPicPr>
          <p:cNvPr id="3" name="Picture 2">
            <a:extLst>
              <a:ext uri="{FF2B5EF4-FFF2-40B4-BE49-F238E27FC236}">
                <a16:creationId xmlns:a16="http://schemas.microsoft.com/office/drawing/2014/main" id="{554189AE-6738-89ED-651C-32A973D73506}"/>
              </a:ext>
            </a:extLst>
          </p:cNvPr>
          <p:cNvPicPr>
            <a:picLocks noChangeAspect="1"/>
          </p:cNvPicPr>
          <p:nvPr/>
        </p:nvPicPr>
        <p:blipFill>
          <a:blip r:embed="rId2"/>
          <a:stretch>
            <a:fillRect/>
          </a:stretch>
        </p:blipFill>
        <p:spPr>
          <a:xfrm>
            <a:off x="11230183" y="0"/>
            <a:ext cx="956242" cy="637495"/>
          </a:xfrm>
          <a:prstGeom prst="rect">
            <a:avLst/>
          </a:prstGeom>
        </p:spPr>
      </p:pic>
    </p:spTree>
    <p:extLst>
      <p:ext uri="{BB962C8B-B14F-4D97-AF65-F5344CB8AC3E}">
        <p14:creationId xmlns:p14="http://schemas.microsoft.com/office/powerpoint/2010/main" val="10985722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F722C7-5563-FA81-001A-397784E56918}"/>
              </a:ext>
            </a:extLst>
          </p:cNvPr>
          <p:cNvSpPr>
            <a:spLocks noGrp="1"/>
          </p:cNvSpPr>
          <p:nvPr>
            <p:ph type="title"/>
          </p:nvPr>
        </p:nvSpPr>
        <p:spPr>
          <a:xfrm>
            <a:off x="1127918" y="691974"/>
            <a:ext cx="10053763" cy="2928470"/>
          </a:xfrm>
        </p:spPr>
        <p:txBody>
          <a:bodyPr vert="horz" lIns="91440" tIns="45720" rIns="91440" bIns="45720" rtlCol="0" anchor="b">
            <a:normAutofit/>
          </a:bodyPr>
          <a:lstStyle/>
          <a:p>
            <a:r>
              <a:rPr lang="en-US" sz="4000" b="1" kern="1200">
                <a:solidFill>
                  <a:srgbClr val="000000"/>
                </a:solidFill>
                <a:latin typeface="Times New Roman"/>
                <a:cs typeface="Times New Roman"/>
              </a:rPr>
              <a:t>STRESS AND </a:t>
            </a:r>
            <a:r>
              <a:rPr lang="en-US" sz="4000" b="1">
                <a:solidFill>
                  <a:srgbClr val="000000"/>
                </a:solidFill>
                <a:latin typeface="Times New Roman"/>
                <a:cs typeface="Times New Roman"/>
              </a:rPr>
              <a:t>DEPRESSION</a:t>
            </a:r>
            <a:r>
              <a:rPr lang="en-US" sz="4000" b="1" kern="1200">
                <a:solidFill>
                  <a:srgbClr val="000000"/>
                </a:solidFill>
                <a:latin typeface="Times New Roman"/>
                <a:cs typeface="Times New Roman"/>
              </a:rPr>
              <a:t> AS RISK FACTORS </a:t>
            </a:r>
            <a:r>
              <a:rPr lang="en-US" sz="4000" b="1">
                <a:solidFill>
                  <a:srgbClr val="000000"/>
                </a:solidFill>
                <a:latin typeface="Times New Roman"/>
                <a:cs typeface="Times New Roman"/>
              </a:rPr>
              <a:t>OF </a:t>
            </a:r>
            <a:r>
              <a:rPr lang="en-US" sz="4000" b="1" kern="1200">
                <a:solidFill>
                  <a:srgbClr val="000000"/>
                </a:solidFill>
                <a:latin typeface="Times New Roman"/>
                <a:cs typeface="Times New Roman"/>
              </a:rPr>
              <a:t>HYPERTENSION</a:t>
            </a:r>
          </a:p>
        </p:txBody>
      </p:sp>
      <p:pic>
        <p:nvPicPr>
          <p:cNvPr id="7" name="Picture 6">
            <a:extLst>
              <a:ext uri="{FF2B5EF4-FFF2-40B4-BE49-F238E27FC236}">
                <a16:creationId xmlns:a16="http://schemas.microsoft.com/office/drawing/2014/main" id="{05165340-2AF0-AB38-24BF-868876D94958}"/>
              </a:ext>
            </a:extLst>
          </p:cNvPr>
          <p:cNvPicPr>
            <a:picLocks noChangeAspect="1"/>
          </p:cNvPicPr>
          <p:nvPr/>
        </p:nvPicPr>
        <p:blipFill>
          <a:blip r:embed="rId2"/>
          <a:stretch>
            <a:fillRect/>
          </a:stretch>
        </p:blipFill>
        <p:spPr>
          <a:xfrm>
            <a:off x="11261989" y="-42028"/>
            <a:ext cx="930010" cy="626468"/>
          </a:xfrm>
          <a:prstGeom prst="rect">
            <a:avLst/>
          </a:prstGeom>
        </p:spPr>
      </p:pic>
      <p:pic>
        <p:nvPicPr>
          <p:cNvPr id="8" name="Picture 9" descr="A picture containing several&#10;&#10;Description automatically generated">
            <a:extLst>
              <a:ext uri="{FF2B5EF4-FFF2-40B4-BE49-F238E27FC236}">
                <a16:creationId xmlns:a16="http://schemas.microsoft.com/office/drawing/2014/main" id="{0BFF4716-90DA-412A-EFD8-74FDC04362E5}"/>
              </a:ext>
            </a:extLst>
          </p:cNvPr>
          <p:cNvPicPr>
            <a:picLocks noChangeAspect="1"/>
          </p:cNvPicPr>
          <p:nvPr/>
        </p:nvPicPr>
        <p:blipFill>
          <a:blip r:embed="rId3"/>
          <a:stretch>
            <a:fillRect/>
          </a:stretch>
        </p:blipFill>
        <p:spPr>
          <a:xfrm>
            <a:off x="1345721" y="4066212"/>
            <a:ext cx="2743200" cy="1831086"/>
          </a:xfrm>
          <a:prstGeom prst="rect">
            <a:avLst/>
          </a:prstGeom>
        </p:spPr>
      </p:pic>
      <p:sp>
        <p:nvSpPr>
          <p:cNvPr id="10" name="TextBox 9">
            <a:extLst>
              <a:ext uri="{FF2B5EF4-FFF2-40B4-BE49-F238E27FC236}">
                <a16:creationId xmlns:a16="http://schemas.microsoft.com/office/drawing/2014/main" id="{AFFE1A47-CAFE-976C-F466-5E5B39E85528}"/>
              </a:ext>
            </a:extLst>
          </p:cNvPr>
          <p:cNvSpPr txBox="1"/>
          <p:nvPr/>
        </p:nvSpPr>
        <p:spPr>
          <a:xfrm>
            <a:off x="8347494" y="4983192"/>
            <a:ext cx="2743200" cy="369332"/>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solidFill>
                  <a:schemeClr val="dk1"/>
                </a:solidFill>
                <a:cs typeface="Calibri"/>
              </a:rPr>
              <a:t>Dr. Shama Bhati</a:t>
            </a:r>
          </a:p>
        </p:txBody>
      </p:sp>
    </p:spTree>
    <p:extLst>
      <p:ext uri="{BB962C8B-B14F-4D97-AF65-F5344CB8AC3E}">
        <p14:creationId xmlns:p14="http://schemas.microsoft.com/office/powerpoint/2010/main" val="3408531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E746-44F9-B5E9-F0E9-E071C68C9B67}"/>
              </a:ext>
            </a:extLst>
          </p:cNvPr>
          <p:cNvSpPr>
            <a:spLocks noGrp="1"/>
          </p:cNvSpPr>
          <p:nvPr>
            <p:ph type="title"/>
          </p:nvPr>
        </p:nvSpPr>
        <p:spPr>
          <a:xfrm>
            <a:off x="838200" y="365125"/>
            <a:ext cx="6903720" cy="1325563"/>
          </a:xfrm>
        </p:spPr>
        <p:txBody>
          <a:bodyPr vert="horz" lIns="91440" tIns="45720" rIns="91440" bIns="45720" rtlCol="0" anchor="ctr">
            <a:normAutofit/>
          </a:bodyPr>
          <a:lstStyle/>
          <a:p>
            <a:r>
              <a:rPr lang="en-US" b="1" dirty="0"/>
              <a:t>INTRODUCTION</a:t>
            </a:r>
          </a:p>
        </p:txBody>
      </p:sp>
      <p:sp>
        <p:nvSpPr>
          <p:cNvPr id="14" name="Content Placeholder 2">
            <a:extLst>
              <a:ext uri="{FF2B5EF4-FFF2-40B4-BE49-F238E27FC236}">
                <a16:creationId xmlns:a16="http://schemas.microsoft.com/office/drawing/2014/main" id="{E59159B3-71D1-F323-ADAD-719D3E0056FF}"/>
              </a:ext>
            </a:extLst>
          </p:cNvPr>
          <p:cNvSpPr>
            <a:spLocks noGrp="1"/>
          </p:cNvSpPr>
          <p:nvPr/>
        </p:nvSpPr>
        <p:spPr>
          <a:xfrm>
            <a:off x="838200" y="2015406"/>
            <a:ext cx="4900749" cy="40283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000" dirty="0">
                <a:solidFill>
                  <a:srgbClr val="000000"/>
                </a:solidFill>
              </a:rPr>
              <a:t>Worldwide 1.13 billion people are suffering from hypertension. 2/3</a:t>
            </a:r>
            <a:r>
              <a:rPr lang="en-US" sz="2000" baseline="30000" dirty="0">
                <a:solidFill>
                  <a:srgbClr val="000000"/>
                </a:solidFill>
              </a:rPr>
              <a:t>rd</a:t>
            </a:r>
            <a:r>
              <a:rPr lang="en-US" sz="2000" dirty="0">
                <a:solidFill>
                  <a:srgbClr val="000000"/>
                </a:solidFill>
              </a:rPr>
              <a:t> of the cases are in middle- and low-income countries.</a:t>
            </a:r>
          </a:p>
          <a:p>
            <a:pPr marL="0"/>
            <a:r>
              <a:rPr lang="en-US" sz="2000" dirty="0">
                <a:solidFill>
                  <a:srgbClr val="000000"/>
                </a:solidFill>
              </a:rPr>
              <a:t>As per </a:t>
            </a:r>
            <a:r>
              <a:rPr lang="en-US" sz="2000" u="sng" dirty="0">
                <a:solidFill>
                  <a:srgbClr val="000000"/>
                </a:solidFill>
              </a:rPr>
              <a:t>NFHS-5, prevalence of hypertension for men and women are 24% and 21% respectively. </a:t>
            </a:r>
            <a:r>
              <a:rPr lang="en-US" sz="2000" dirty="0">
                <a:solidFill>
                  <a:srgbClr val="000000"/>
                </a:solidFill>
              </a:rPr>
              <a:t>Hypertension is the raised blood pressure, created by the force of blood pushing against the walls of arteries as it pumped by the heart. The higher the pressure, the harder the heart has to pump. It is a serious medical condition as it caused end organ changes and cause premature death. </a:t>
            </a:r>
          </a:p>
        </p:txBody>
      </p:sp>
      <p:pic>
        <p:nvPicPr>
          <p:cNvPr id="3" name="Picture 2">
            <a:extLst>
              <a:ext uri="{FF2B5EF4-FFF2-40B4-BE49-F238E27FC236}">
                <a16:creationId xmlns:a16="http://schemas.microsoft.com/office/drawing/2014/main" id="{C8B4AD6B-B644-3B1D-9154-50FF00640D27}"/>
              </a:ext>
            </a:extLst>
          </p:cNvPr>
          <p:cNvPicPr>
            <a:picLocks noChangeAspect="1"/>
          </p:cNvPicPr>
          <p:nvPr/>
        </p:nvPicPr>
        <p:blipFill>
          <a:blip r:embed="rId2"/>
          <a:stretch>
            <a:fillRect/>
          </a:stretch>
        </p:blipFill>
        <p:spPr>
          <a:xfrm>
            <a:off x="8540386" y="1863634"/>
            <a:ext cx="2803335" cy="2077599"/>
          </a:xfrm>
          <a:custGeom>
            <a:avLst/>
            <a:gdLst/>
            <a:ahLst/>
            <a:cxnLst/>
            <a:rect l="l" t="t" r="r" b="b"/>
            <a:pathLst>
              <a:path w="4636009" h="5032375">
                <a:moveTo>
                  <a:pt x="0" y="0"/>
                </a:moveTo>
                <a:lnTo>
                  <a:pt x="4636009" y="0"/>
                </a:lnTo>
                <a:lnTo>
                  <a:pt x="4636009" y="5032375"/>
                </a:lnTo>
                <a:lnTo>
                  <a:pt x="0" y="5032375"/>
                </a:lnTo>
                <a:close/>
              </a:path>
            </a:pathLst>
          </a:custGeom>
        </p:spPr>
      </p:pic>
      <p:pic>
        <p:nvPicPr>
          <p:cNvPr id="5" name="Picture 4">
            <a:extLst>
              <a:ext uri="{FF2B5EF4-FFF2-40B4-BE49-F238E27FC236}">
                <a16:creationId xmlns:a16="http://schemas.microsoft.com/office/drawing/2014/main" id="{792BBF77-715F-E5CD-F4B3-58C2809B552A}"/>
              </a:ext>
            </a:extLst>
          </p:cNvPr>
          <p:cNvPicPr>
            <a:picLocks noChangeAspect="1"/>
          </p:cNvPicPr>
          <p:nvPr/>
        </p:nvPicPr>
        <p:blipFill>
          <a:blip r:embed="rId3"/>
          <a:stretch>
            <a:fillRect/>
          </a:stretch>
        </p:blipFill>
        <p:spPr>
          <a:xfrm>
            <a:off x="6908801" y="4128036"/>
            <a:ext cx="2885554" cy="2077599"/>
          </a:xfrm>
          <a:custGeom>
            <a:avLst/>
            <a:gdLst/>
            <a:ahLst/>
            <a:cxnLst/>
            <a:rect l="l" t="t" r="r" b="b"/>
            <a:pathLst>
              <a:path w="4636009" h="5032375">
                <a:moveTo>
                  <a:pt x="0" y="0"/>
                </a:moveTo>
                <a:lnTo>
                  <a:pt x="4636009" y="0"/>
                </a:lnTo>
                <a:lnTo>
                  <a:pt x="4636009" y="5032375"/>
                </a:lnTo>
                <a:lnTo>
                  <a:pt x="0" y="5032375"/>
                </a:lnTo>
                <a:close/>
              </a:path>
            </a:pathLst>
          </a:custGeom>
        </p:spPr>
      </p:pic>
      <p:pic>
        <p:nvPicPr>
          <p:cNvPr id="11" name="Picture 10" descr="Text&#10;&#10;Description automatically generated">
            <a:extLst>
              <a:ext uri="{FF2B5EF4-FFF2-40B4-BE49-F238E27FC236}">
                <a16:creationId xmlns:a16="http://schemas.microsoft.com/office/drawing/2014/main" id="{736E84E2-054F-90C7-E731-6ECD0583BABD}"/>
              </a:ext>
            </a:extLst>
          </p:cNvPr>
          <p:cNvPicPr>
            <a:picLocks noChangeAspect="1"/>
          </p:cNvPicPr>
          <p:nvPr/>
        </p:nvPicPr>
        <p:blipFill>
          <a:blip r:embed="rId4"/>
          <a:stretch>
            <a:fillRect/>
          </a:stretch>
        </p:blipFill>
        <p:spPr>
          <a:xfrm>
            <a:off x="11148408" y="0"/>
            <a:ext cx="1043592" cy="760152"/>
          </a:xfrm>
          <a:prstGeom prst="rect">
            <a:avLst/>
          </a:prstGeom>
        </p:spPr>
      </p:pic>
    </p:spTree>
    <p:extLst>
      <p:ext uri="{BB962C8B-B14F-4D97-AF65-F5344CB8AC3E}">
        <p14:creationId xmlns:p14="http://schemas.microsoft.com/office/powerpoint/2010/main" val="5696877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57F6C4-F59C-41CF-8A6E-F9C816BD3B78}"/>
              </a:ext>
            </a:extLst>
          </p:cNvPr>
          <p:cNvSpPr>
            <a:spLocks noGrp="1"/>
          </p:cNvSpPr>
          <p:nvPr>
            <p:ph type="title"/>
          </p:nvPr>
        </p:nvSpPr>
        <p:spPr>
          <a:xfrm>
            <a:off x="507340" y="324891"/>
            <a:ext cx="9895951" cy="1033669"/>
          </a:xfrm>
        </p:spPr>
        <p:txBody>
          <a:bodyPr vert="horz" lIns="91440" tIns="45720" rIns="91440" bIns="45720" rtlCol="0" anchor="ctr">
            <a:normAutofit/>
          </a:bodyPr>
          <a:lstStyle/>
          <a:p>
            <a:r>
              <a:rPr lang="en-US" sz="4000" b="1" dirty="0">
                <a:solidFill>
                  <a:srgbClr val="000000"/>
                </a:solidFill>
                <a:latin typeface="Times New Roman"/>
                <a:cs typeface="Times New Roman"/>
              </a:rPr>
              <a:t>STRESS</a:t>
            </a:r>
            <a:r>
              <a:rPr lang="en-US" sz="4000" b="1" kern="1200" dirty="0">
                <a:solidFill>
                  <a:srgbClr val="000000"/>
                </a:solidFill>
                <a:latin typeface="Times New Roman"/>
                <a:cs typeface="Times New Roman"/>
              </a:rPr>
              <a:t> AND HYPERTENSION</a:t>
            </a:r>
          </a:p>
        </p:txBody>
      </p:sp>
      <p:sp>
        <p:nvSpPr>
          <p:cNvPr id="10" name="Content Placeholder 9">
            <a:extLst>
              <a:ext uri="{FF2B5EF4-FFF2-40B4-BE49-F238E27FC236}">
                <a16:creationId xmlns:a16="http://schemas.microsoft.com/office/drawing/2014/main" id="{6714261F-7FA8-87EA-72B5-0E17AE9D3BF9}"/>
              </a:ext>
            </a:extLst>
          </p:cNvPr>
          <p:cNvSpPr>
            <a:spLocks noGrp="1"/>
          </p:cNvSpPr>
          <p:nvPr>
            <p:ph idx="1"/>
          </p:nvPr>
        </p:nvSpPr>
        <p:spPr>
          <a:xfrm>
            <a:off x="163900" y="2160046"/>
            <a:ext cx="5643133" cy="2388203"/>
          </a:xfrm>
        </p:spPr>
        <p:txBody>
          <a:bodyPr vert="horz" lIns="91440" tIns="45720" rIns="91440" bIns="45720" rtlCol="0" anchor="t">
            <a:normAutofit/>
          </a:bodyPr>
          <a:lstStyle/>
          <a:p>
            <a:pPr marL="0" indent="0">
              <a:spcAft>
                <a:spcPts val="600"/>
              </a:spcAft>
              <a:buNone/>
            </a:pPr>
            <a:r>
              <a:rPr lang="en-IN" dirty="0"/>
              <a:t>Depression and stress has been suggested as a possible risk factor for high blood pressure and heart disease (CHD) and vice versa. Approximately 280 million people in the world have depression disorders In India, depression is the most frequent mental disorder, affecting 45.7 million people.</a:t>
            </a:r>
          </a:p>
          <a:p>
            <a:pPr marL="0" indent="0">
              <a:spcAft>
                <a:spcPts val="600"/>
              </a:spcAft>
              <a:buNone/>
            </a:pPr>
            <a:endParaRPr lang="en-US" dirty="0"/>
          </a:p>
        </p:txBody>
      </p:sp>
      <p:pic>
        <p:nvPicPr>
          <p:cNvPr id="13" name="Picture 12" descr="Text&#10;&#10;Description automatically generated">
            <a:extLst>
              <a:ext uri="{FF2B5EF4-FFF2-40B4-BE49-F238E27FC236}">
                <a16:creationId xmlns:a16="http://schemas.microsoft.com/office/drawing/2014/main" id="{5A586765-26B9-CE27-80E6-65B1F46CD506}"/>
              </a:ext>
            </a:extLst>
          </p:cNvPr>
          <p:cNvPicPr>
            <a:picLocks noChangeAspect="1"/>
          </p:cNvPicPr>
          <p:nvPr/>
        </p:nvPicPr>
        <p:blipFill>
          <a:blip r:embed="rId2"/>
          <a:stretch>
            <a:fillRect/>
          </a:stretch>
        </p:blipFill>
        <p:spPr>
          <a:xfrm>
            <a:off x="10918371" y="0"/>
            <a:ext cx="1273629" cy="947057"/>
          </a:xfrm>
          <a:prstGeom prst="rect">
            <a:avLst/>
          </a:prstGeom>
        </p:spPr>
      </p:pic>
      <p:pic>
        <p:nvPicPr>
          <p:cNvPr id="1028" name="Picture 4" descr="Migraine and High Blood Pressure: Knowing the Risk and Relationship |  Everyday Health">
            <a:extLst>
              <a:ext uri="{FF2B5EF4-FFF2-40B4-BE49-F238E27FC236}">
                <a16:creationId xmlns:a16="http://schemas.microsoft.com/office/drawing/2014/main" id="{9107C60F-FF4C-9343-B665-73E864DBC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715" y="4589796"/>
            <a:ext cx="3638757" cy="20498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3 common signs and symptoms of depression">
            <a:extLst>
              <a:ext uri="{FF2B5EF4-FFF2-40B4-BE49-F238E27FC236}">
                <a16:creationId xmlns:a16="http://schemas.microsoft.com/office/drawing/2014/main" id="{071FE6EA-99C6-7788-52F6-0BDFD657B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033" y="1590742"/>
            <a:ext cx="6008915" cy="508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2478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7140EE-D93B-7179-53EC-53792AFD1A9A}"/>
              </a:ext>
            </a:extLst>
          </p:cNvPr>
          <p:cNvSpPr>
            <a:spLocks noGrp="1"/>
          </p:cNvSpPr>
          <p:nvPr>
            <p:ph type="title"/>
          </p:nvPr>
        </p:nvSpPr>
        <p:spPr>
          <a:xfrm>
            <a:off x="1068585" y="315377"/>
            <a:ext cx="10514176" cy="1479367"/>
          </a:xfrm>
        </p:spPr>
        <p:txBody>
          <a:bodyPr vert="horz" lIns="91440" tIns="45720" rIns="91440" bIns="45720" rtlCol="0" anchor="ctr">
            <a:normAutofit fontScale="90000"/>
          </a:bodyPr>
          <a:lstStyle/>
          <a:p>
            <a:r>
              <a:rPr lang="en-US" sz="4000" b="1" dirty="0">
                <a:solidFill>
                  <a:srgbClr val="000000"/>
                </a:solidFill>
                <a:latin typeface="Times New Roman"/>
                <a:cs typeface="Calibri Light"/>
              </a:rPr>
              <a:t>AIM: </a:t>
            </a:r>
            <a:r>
              <a:rPr lang="en-IN" sz="4000" b="1" dirty="0">
                <a:solidFill>
                  <a:srgbClr val="000000"/>
                </a:solidFill>
                <a:latin typeface="Times New Roman"/>
                <a:cs typeface="Calibri Light"/>
              </a:rPr>
              <a:t>Stress and depression as risk factors for hypertensive diseases: A cross-sectional study</a:t>
            </a:r>
            <a:br>
              <a:rPr lang="en-IN" sz="4000" b="1" dirty="0">
                <a:solidFill>
                  <a:srgbClr val="000000"/>
                </a:solidFill>
                <a:latin typeface="Times New Roman"/>
                <a:cs typeface="Calibri Light"/>
              </a:rPr>
            </a:br>
            <a:r>
              <a:rPr lang="en-US" sz="4000" b="1" dirty="0">
                <a:solidFill>
                  <a:srgbClr val="000000"/>
                </a:solidFill>
                <a:latin typeface="Times New Roman"/>
                <a:cs typeface="Calibri Light"/>
              </a:rPr>
              <a:t>(Southwest region of Dwarka )</a:t>
            </a:r>
          </a:p>
        </p:txBody>
      </p:sp>
      <p:pic>
        <p:nvPicPr>
          <p:cNvPr id="20" name="Picture 19" descr="Text&#10;&#10;Description automatically generated">
            <a:extLst>
              <a:ext uri="{FF2B5EF4-FFF2-40B4-BE49-F238E27FC236}">
                <a16:creationId xmlns:a16="http://schemas.microsoft.com/office/drawing/2014/main" id="{B10CE28B-71F8-AA8B-CA2E-D6968D0A10F8}"/>
              </a:ext>
            </a:extLst>
          </p:cNvPr>
          <p:cNvPicPr>
            <a:picLocks noChangeAspect="1"/>
          </p:cNvPicPr>
          <p:nvPr/>
        </p:nvPicPr>
        <p:blipFill>
          <a:blip r:embed="rId2"/>
          <a:stretch>
            <a:fillRect/>
          </a:stretch>
        </p:blipFill>
        <p:spPr>
          <a:xfrm>
            <a:off x="10918371" y="0"/>
            <a:ext cx="1273629" cy="947057"/>
          </a:xfrm>
          <a:prstGeom prst="rect">
            <a:avLst/>
          </a:prstGeom>
        </p:spPr>
      </p:pic>
      <p:pic>
        <p:nvPicPr>
          <p:cNvPr id="21" name="Picture 21" descr="A picture containing ground, outdoor, sky, way&#10;&#10;Description automatically generated">
            <a:extLst>
              <a:ext uri="{FF2B5EF4-FFF2-40B4-BE49-F238E27FC236}">
                <a16:creationId xmlns:a16="http://schemas.microsoft.com/office/drawing/2014/main" id="{13020D00-88EC-8BA3-7792-BAA1C7E7DCA4}"/>
              </a:ext>
            </a:extLst>
          </p:cNvPr>
          <p:cNvPicPr>
            <a:picLocks noChangeAspect="1"/>
          </p:cNvPicPr>
          <p:nvPr/>
        </p:nvPicPr>
        <p:blipFill>
          <a:blip r:embed="rId3"/>
          <a:stretch>
            <a:fillRect/>
          </a:stretch>
        </p:blipFill>
        <p:spPr>
          <a:xfrm>
            <a:off x="4999820" y="2434463"/>
            <a:ext cx="4272859" cy="3573123"/>
          </a:xfrm>
          <a:prstGeom prst="rect">
            <a:avLst/>
          </a:prstGeom>
        </p:spPr>
      </p:pic>
      <p:sp>
        <p:nvSpPr>
          <p:cNvPr id="22" name="Right Arrow Callout 9">
            <a:extLst>
              <a:ext uri="{FF2B5EF4-FFF2-40B4-BE49-F238E27FC236}">
                <a16:creationId xmlns:a16="http://schemas.microsoft.com/office/drawing/2014/main" id="{5C2FA0C7-F488-784E-8F61-89DCC48D3F4F}"/>
              </a:ext>
            </a:extLst>
          </p:cNvPr>
          <p:cNvSpPr/>
          <p:nvPr/>
        </p:nvSpPr>
        <p:spPr>
          <a:xfrm>
            <a:off x="270069" y="2458104"/>
            <a:ext cx="4022473" cy="3148486"/>
          </a:xfrm>
          <a:prstGeom prst="rightArrowCallout">
            <a:avLst>
              <a:gd name="adj1" fmla="val 1603"/>
              <a:gd name="adj2" fmla="val 25000"/>
              <a:gd name="adj3" fmla="val 25000"/>
              <a:gd name="adj4" fmla="val 64977"/>
            </a:avLst>
          </a:prstGeom>
          <a:solidFill>
            <a:schemeClr val="accent1">
              <a:lumMod val="40000"/>
              <a:lumOff val="6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t> </a:t>
            </a:r>
            <a:endParaRPr lang="en-IN"/>
          </a:p>
        </p:txBody>
      </p:sp>
      <p:sp>
        <p:nvSpPr>
          <p:cNvPr id="23" name="TextBox 1">
            <a:extLst>
              <a:ext uri="{FF2B5EF4-FFF2-40B4-BE49-F238E27FC236}">
                <a16:creationId xmlns:a16="http://schemas.microsoft.com/office/drawing/2014/main" id="{BEA0A019-B067-ACC0-1CC0-9773E4CB5596}"/>
              </a:ext>
            </a:extLst>
          </p:cNvPr>
          <p:cNvSpPr txBox="1"/>
          <p:nvPr/>
        </p:nvSpPr>
        <p:spPr>
          <a:xfrm>
            <a:off x="270069" y="2648197"/>
            <a:ext cx="2770015"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latin typeface="Times New Roman" panose="02020603050405020304" pitchFamily="18" charset="0"/>
                <a:cs typeface="Times New Roman" panose="02020603050405020304" pitchFamily="18" charset="0"/>
              </a:rPr>
              <a:t>GENERAL OBJECTIVE</a:t>
            </a:r>
          </a:p>
          <a:p>
            <a:endParaRPr lang="en-US" b="1" dirty="0">
              <a:latin typeface="Times New Roman" panose="02020603050405020304" pitchFamily="18" charset="0"/>
              <a:cs typeface="Times New Roman" panose="02020603050405020304" pitchFamily="18" charset="0"/>
            </a:endParaRPr>
          </a:p>
          <a:p>
            <a:r>
              <a:rPr lang="en-IN" dirty="0"/>
              <a:t>The objective of this study is to determine the stress and Depression as a possible risk factor for high blood pressure.</a:t>
            </a:r>
          </a:p>
        </p:txBody>
      </p:sp>
      <p:pic>
        <p:nvPicPr>
          <p:cNvPr id="26" name="Picture 26" descr="A picture containing toy, doll&#10;&#10;Description automatically generated">
            <a:extLst>
              <a:ext uri="{FF2B5EF4-FFF2-40B4-BE49-F238E27FC236}">
                <a16:creationId xmlns:a16="http://schemas.microsoft.com/office/drawing/2014/main" id="{228D5B04-2784-B1CD-04CE-40377E758895}"/>
              </a:ext>
            </a:extLst>
          </p:cNvPr>
          <p:cNvPicPr>
            <a:picLocks noChangeAspect="1"/>
          </p:cNvPicPr>
          <p:nvPr/>
        </p:nvPicPr>
        <p:blipFill>
          <a:blip r:embed="rId4"/>
          <a:stretch>
            <a:fillRect/>
          </a:stretch>
        </p:blipFill>
        <p:spPr>
          <a:xfrm>
            <a:off x="9424446" y="3239808"/>
            <a:ext cx="1458404" cy="1439714"/>
          </a:xfrm>
          <a:prstGeom prst="rect">
            <a:avLst/>
          </a:prstGeom>
        </p:spPr>
      </p:pic>
      <p:sp>
        <p:nvSpPr>
          <p:cNvPr id="27" name="TextBox 26">
            <a:extLst>
              <a:ext uri="{FF2B5EF4-FFF2-40B4-BE49-F238E27FC236}">
                <a16:creationId xmlns:a16="http://schemas.microsoft.com/office/drawing/2014/main" id="{8BBFA074-30F6-7AC9-D244-DAD23AD83C5B}"/>
              </a:ext>
            </a:extLst>
          </p:cNvPr>
          <p:cNvSpPr txBox="1"/>
          <p:nvPr/>
        </p:nvSpPr>
        <p:spPr>
          <a:xfrm>
            <a:off x="6325673" y="4582245"/>
            <a:ext cx="1377351" cy="64633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FFFFFF"/>
                </a:solidFill>
                <a:cs typeface="Calibri"/>
              </a:rPr>
              <a:t>GOYLA VIHAR</a:t>
            </a:r>
          </a:p>
        </p:txBody>
      </p:sp>
    </p:spTree>
    <p:extLst>
      <p:ext uri="{BB962C8B-B14F-4D97-AF65-F5344CB8AC3E}">
        <p14:creationId xmlns:p14="http://schemas.microsoft.com/office/powerpoint/2010/main" val="29105485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Title 108">
            <a:extLst>
              <a:ext uri="{FF2B5EF4-FFF2-40B4-BE49-F238E27FC236}">
                <a16:creationId xmlns:a16="http://schemas.microsoft.com/office/drawing/2014/main" id="{E9441323-274E-4E1B-58C4-64590F5B07F4}"/>
              </a:ext>
            </a:extLst>
          </p:cNvPr>
          <p:cNvSpPr>
            <a:spLocks noGrp="1"/>
          </p:cNvSpPr>
          <p:nvPr>
            <p:ph type="title"/>
          </p:nvPr>
        </p:nvSpPr>
        <p:spPr>
          <a:xfrm>
            <a:off x="700088" y="251585"/>
            <a:ext cx="9345387" cy="1262889"/>
          </a:xfrm>
        </p:spPr>
        <p:txBody>
          <a:bodyPr>
            <a:normAutofit/>
          </a:bodyPr>
          <a:lstStyle/>
          <a:p>
            <a:r>
              <a:rPr lang="en-US" sz="4000" b="1" dirty="0">
                <a:solidFill>
                  <a:srgbClr val="000000"/>
                </a:solidFill>
                <a:latin typeface="Times New Roman"/>
                <a:cs typeface="Calibri Light"/>
              </a:rPr>
              <a:t>METHODOLOGY</a:t>
            </a:r>
          </a:p>
        </p:txBody>
      </p:sp>
      <p:graphicFrame>
        <p:nvGraphicFramePr>
          <p:cNvPr id="2" name="Diagram 2">
            <a:extLst>
              <a:ext uri="{FF2B5EF4-FFF2-40B4-BE49-F238E27FC236}">
                <a16:creationId xmlns:a16="http://schemas.microsoft.com/office/drawing/2014/main" id="{89F48A6F-59D1-05DE-E0A0-E144D08A62C9}"/>
              </a:ext>
            </a:extLst>
          </p:cNvPr>
          <p:cNvGraphicFramePr>
            <a:graphicFrameLocks noGrp="1"/>
          </p:cNvGraphicFramePr>
          <p:nvPr>
            <p:ph idx="1"/>
            <p:extLst>
              <p:ext uri="{D42A27DB-BD31-4B8C-83A1-F6EECF244321}">
                <p14:modId xmlns:p14="http://schemas.microsoft.com/office/powerpoint/2010/main" val="4028853648"/>
              </p:ext>
            </p:extLst>
          </p:nvPr>
        </p:nvGraphicFramePr>
        <p:xfrm>
          <a:off x="881332" y="20125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354" name="Picture 4353" descr="Text&#10;&#10;Description automatically generated">
            <a:extLst>
              <a:ext uri="{FF2B5EF4-FFF2-40B4-BE49-F238E27FC236}">
                <a16:creationId xmlns:a16="http://schemas.microsoft.com/office/drawing/2014/main" id="{503B1FB4-0666-3B77-BB48-B855694C1BFE}"/>
              </a:ext>
            </a:extLst>
          </p:cNvPr>
          <p:cNvPicPr>
            <a:picLocks noChangeAspect="1"/>
          </p:cNvPicPr>
          <p:nvPr/>
        </p:nvPicPr>
        <p:blipFill>
          <a:blip r:embed="rId7"/>
          <a:stretch>
            <a:fillRect/>
          </a:stretch>
        </p:blipFill>
        <p:spPr>
          <a:xfrm>
            <a:off x="10918371" y="0"/>
            <a:ext cx="1273629" cy="947057"/>
          </a:xfrm>
          <a:prstGeom prst="rect">
            <a:avLst/>
          </a:prstGeom>
        </p:spPr>
      </p:pic>
    </p:spTree>
    <p:extLst>
      <p:ext uri="{BB962C8B-B14F-4D97-AF65-F5344CB8AC3E}">
        <p14:creationId xmlns:p14="http://schemas.microsoft.com/office/powerpoint/2010/main" val="208074245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10DD4B9-34D3-E9BD-ED44-825B5BD3AD4A}"/>
              </a:ext>
            </a:extLst>
          </p:cNvPr>
          <p:cNvGraphicFramePr>
            <a:graphicFrameLocks noGrp="1"/>
          </p:cNvGraphicFramePr>
          <p:nvPr>
            <p:extLst>
              <p:ext uri="{D42A27DB-BD31-4B8C-83A1-F6EECF244321}">
                <p14:modId xmlns:p14="http://schemas.microsoft.com/office/powerpoint/2010/main" val="1179684838"/>
              </p:ext>
            </p:extLst>
          </p:nvPr>
        </p:nvGraphicFramePr>
        <p:xfrm>
          <a:off x="5743575" y="948504"/>
          <a:ext cx="5800725" cy="3523485"/>
        </p:xfrm>
        <a:graphic>
          <a:graphicData uri="http://schemas.openxmlformats.org/drawingml/2006/table">
            <a:tbl>
              <a:tblPr>
                <a:tableStyleId>{5C22544A-7EE6-4342-B048-85BDC9FD1C3A}</a:tableStyleId>
              </a:tblPr>
              <a:tblGrid>
                <a:gridCol w="1029514">
                  <a:extLst>
                    <a:ext uri="{9D8B030D-6E8A-4147-A177-3AD203B41FA5}">
                      <a16:colId xmlns:a16="http://schemas.microsoft.com/office/drawing/2014/main" val="2770545298"/>
                    </a:ext>
                  </a:extLst>
                </a:gridCol>
                <a:gridCol w="1241788">
                  <a:extLst>
                    <a:ext uri="{9D8B030D-6E8A-4147-A177-3AD203B41FA5}">
                      <a16:colId xmlns:a16="http://schemas.microsoft.com/office/drawing/2014/main" val="1305641276"/>
                    </a:ext>
                  </a:extLst>
                </a:gridCol>
                <a:gridCol w="632330">
                  <a:extLst>
                    <a:ext uri="{9D8B030D-6E8A-4147-A177-3AD203B41FA5}">
                      <a16:colId xmlns:a16="http://schemas.microsoft.com/office/drawing/2014/main" val="892878766"/>
                    </a:ext>
                  </a:extLst>
                </a:gridCol>
                <a:gridCol w="617495">
                  <a:extLst>
                    <a:ext uri="{9D8B030D-6E8A-4147-A177-3AD203B41FA5}">
                      <a16:colId xmlns:a16="http://schemas.microsoft.com/office/drawing/2014/main" val="3272943516"/>
                    </a:ext>
                  </a:extLst>
                </a:gridCol>
                <a:gridCol w="577318">
                  <a:extLst>
                    <a:ext uri="{9D8B030D-6E8A-4147-A177-3AD203B41FA5}">
                      <a16:colId xmlns:a16="http://schemas.microsoft.com/office/drawing/2014/main" val="1257282940"/>
                    </a:ext>
                  </a:extLst>
                </a:gridCol>
                <a:gridCol w="851140">
                  <a:extLst>
                    <a:ext uri="{9D8B030D-6E8A-4147-A177-3AD203B41FA5}">
                      <a16:colId xmlns:a16="http://schemas.microsoft.com/office/drawing/2014/main" val="2821495732"/>
                    </a:ext>
                  </a:extLst>
                </a:gridCol>
                <a:gridCol w="851140">
                  <a:extLst>
                    <a:ext uri="{9D8B030D-6E8A-4147-A177-3AD203B41FA5}">
                      <a16:colId xmlns:a16="http://schemas.microsoft.com/office/drawing/2014/main" val="2361337970"/>
                    </a:ext>
                  </a:extLst>
                </a:gridCol>
              </a:tblGrid>
              <a:tr h="748149">
                <a:tc rowSpan="3">
                  <a:txBody>
                    <a:bodyPr/>
                    <a:lstStyle/>
                    <a:p>
                      <a:pPr algn="just">
                        <a:lnSpc>
                          <a:spcPct val="150000"/>
                        </a:lnSpc>
                      </a:pPr>
                      <a:r>
                        <a:rPr lang="en-IN" sz="1200" b="1">
                          <a:effectLst/>
                        </a:rPr>
                        <a:t> </a:t>
                      </a:r>
                    </a:p>
                    <a:p>
                      <a:pPr algn="just">
                        <a:lnSpc>
                          <a:spcPct val="150000"/>
                        </a:lnSpc>
                      </a:pPr>
                      <a:r>
                        <a:rPr lang="en-IN" sz="1200" b="1">
                          <a:effectLst/>
                        </a:rPr>
                        <a:t> </a:t>
                      </a:r>
                    </a:p>
                    <a:p>
                      <a:pPr algn="just">
                        <a:lnSpc>
                          <a:spcPct val="150000"/>
                        </a:lnSpc>
                      </a:pPr>
                      <a:r>
                        <a:rPr lang="en-IN" sz="1200" b="1">
                          <a:effectLst/>
                        </a:rPr>
                        <a:t>SYSTOLIC </a:t>
                      </a:r>
                    </a:p>
                    <a:p>
                      <a:pPr algn="just">
                        <a:lnSpc>
                          <a:spcPct val="150000"/>
                        </a:lnSpc>
                      </a:pPr>
                      <a:r>
                        <a:rPr lang="en-IN" sz="1200" b="1">
                          <a:effectLst/>
                        </a:rPr>
                        <a:t>BP</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just">
                        <a:lnSpc>
                          <a:spcPct val="150000"/>
                        </a:lnSpc>
                      </a:pPr>
                      <a:r>
                        <a:rPr lang="en-IN" sz="1200" b="1">
                          <a:effectLst/>
                        </a:rPr>
                        <a:t> </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MEAN</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SD</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N</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T-VALUE</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REMARKS</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933433"/>
                  </a:ext>
                </a:extLst>
              </a:tr>
              <a:tr h="748149">
                <a:tc vMerge="1">
                  <a:txBody>
                    <a:bodyPr/>
                    <a:lstStyle/>
                    <a:p>
                      <a:endParaRPr lang="en-US"/>
                    </a:p>
                  </a:txBody>
                  <a:tcPr/>
                </a:tc>
                <a:tc>
                  <a:txBody>
                    <a:bodyPr/>
                    <a:lstStyle/>
                    <a:p>
                      <a:pPr algn="just">
                        <a:lnSpc>
                          <a:spcPct val="150000"/>
                        </a:lnSpc>
                      </a:pPr>
                      <a:r>
                        <a:rPr lang="en-IN" sz="1200" b="1">
                          <a:effectLst/>
                        </a:rPr>
                        <a:t>STRESS</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129.5</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20.121</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94</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algn="just">
                        <a:lnSpc>
                          <a:spcPct val="150000"/>
                        </a:lnSpc>
                      </a:pPr>
                      <a:r>
                        <a:rPr lang="en-IN" sz="1200" b="1">
                          <a:effectLst/>
                        </a:rPr>
                        <a:t> </a:t>
                      </a:r>
                    </a:p>
                    <a:p>
                      <a:pPr algn="just">
                        <a:lnSpc>
                          <a:spcPct val="150000"/>
                        </a:lnSpc>
                      </a:pPr>
                      <a:r>
                        <a:rPr lang="en-IN" sz="1200" b="1">
                          <a:effectLst/>
                        </a:rPr>
                        <a:t>2.994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rowSpan="2">
                  <a:txBody>
                    <a:bodyPr/>
                    <a:lstStyle/>
                    <a:p>
                      <a:pPr algn="just">
                        <a:lnSpc>
                          <a:spcPct val="150000"/>
                        </a:lnSpc>
                      </a:pPr>
                      <a:r>
                        <a:rPr lang="en-IN" sz="1200" b="1">
                          <a:effectLst/>
                        </a:rPr>
                        <a:t> </a:t>
                      </a:r>
                    </a:p>
                    <a:p>
                      <a:pPr algn="just">
                        <a:lnSpc>
                          <a:spcPct val="150000"/>
                        </a:lnSpc>
                      </a:pPr>
                      <a:r>
                        <a:rPr lang="en-IN" sz="1200" b="1">
                          <a:effectLst/>
                        </a:rPr>
                        <a:t>0.003</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23962716"/>
                  </a:ext>
                </a:extLst>
              </a:tr>
              <a:tr h="623260">
                <a:tc vMerge="1">
                  <a:txBody>
                    <a:bodyPr/>
                    <a:lstStyle/>
                    <a:p>
                      <a:endParaRPr lang="en-US"/>
                    </a:p>
                  </a:txBody>
                  <a:tcPr/>
                </a:tc>
                <a:tc>
                  <a:txBody>
                    <a:bodyPr/>
                    <a:lstStyle/>
                    <a:p>
                      <a:pPr algn="just">
                        <a:lnSpc>
                          <a:spcPct val="150000"/>
                        </a:lnSpc>
                      </a:pPr>
                      <a:r>
                        <a:rPr lang="en-IN" sz="1200" b="1">
                          <a:effectLst/>
                        </a:rPr>
                        <a:t>NO STRESS</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123.4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14.4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197</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66039881"/>
                  </a:ext>
                </a:extLst>
              </a:tr>
              <a:tr h="748149">
                <a:tc rowSpan="2">
                  <a:txBody>
                    <a:bodyPr/>
                    <a:lstStyle/>
                    <a:p>
                      <a:pPr algn="just">
                        <a:lnSpc>
                          <a:spcPct val="150000"/>
                        </a:lnSpc>
                      </a:pPr>
                      <a:r>
                        <a:rPr lang="en-IN" sz="1200" b="1">
                          <a:effectLst/>
                        </a:rPr>
                        <a:t>DIASTOLIC</a:t>
                      </a:r>
                    </a:p>
                    <a:p>
                      <a:r>
                        <a:rPr lang="en-IN" sz="1200" b="1">
                          <a:effectLst/>
                        </a:rPr>
                        <a:t>BP</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lnSpc>
                          <a:spcPct val="150000"/>
                        </a:lnSpc>
                      </a:pPr>
                      <a:r>
                        <a:rPr lang="en-IN" sz="1200" b="1">
                          <a:effectLst/>
                        </a:rPr>
                        <a:t>STRESS</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82.9</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8.98</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94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algn="just">
                        <a:lnSpc>
                          <a:spcPct val="150000"/>
                        </a:lnSpc>
                      </a:pPr>
                      <a:r>
                        <a:rPr lang="en-IN" sz="1200" b="1">
                          <a:effectLst/>
                        </a:rPr>
                        <a:t> </a:t>
                      </a:r>
                    </a:p>
                    <a:p>
                      <a:pPr algn="just">
                        <a:lnSpc>
                          <a:spcPct val="150000"/>
                        </a:lnSpc>
                      </a:pPr>
                      <a:r>
                        <a:rPr lang="en-IN" sz="1200" b="1">
                          <a:effectLst/>
                        </a:rPr>
                        <a:t>2.420</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just">
                        <a:lnSpc>
                          <a:spcPct val="150000"/>
                        </a:lnSpc>
                      </a:pPr>
                      <a:r>
                        <a:rPr lang="en-IN" sz="1200" b="1">
                          <a:effectLst/>
                        </a:rPr>
                        <a:t> </a:t>
                      </a:r>
                    </a:p>
                    <a:p>
                      <a:pPr algn="just">
                        <a:lnSpc>
                          <a:spcPct val="150000"/>
                        </a:lnSpc>
                      </a:pPr>
                      <a:r>
                        <a:rPr lang="en-IN" sz="1200" b="1">
                          <a:effectLst/>
                        </a:rPr>
                        <a:t>0.008</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579580720"/>
                  </a:ext>
                </a:extLst>
              </a:tr>
              <a:tr h="655778">
                <a:tc vMerge="1">
                  <a:txBody>
                    <a:bodyPr/>
                    <a:lstStyle/>
                    <a:p>
                      <a:endParaRPr lang="en-US"/>
                    </a:p>
                  </a:txBody>
                  <a:tcPr/>
                </a:tc>
                <a:tc>
                  <a:txBody>
                    <a:bodyPr/>
                    <a:lstStyle/>
                    <a:p>
                      <a:pPr algn="just">
                        <a:lnSpc>
                          <a:spcPct val="150000"/>
                        </a:lnSpc>
                      </a:pPr>
                      <a:r>
                        <a:rPr lang="en-IN" sz="1200" b="1">
                          <a:effectLst/>
                        </a:rPr>
                        <a:t>NO STRESS</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80.3</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8.39</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dirty="0">
                          <a:effectLst/>
                        </a:rPr>
                        <a:t>197</a:t>
                      </a:r>
                      <a:endParaRPr lang="en-IN" sz="1200" b="1"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2983553"/>
                  </a:ext>
                </a:extLst>
              </a:tr>
            </a:tbl>
          </a:graphicData>
        </a:graphic>
      </p:graphicFrame>
      <p:sp>
        <p:nvSpPr>
          <p:cNvPr id="10" name="Subtitle 9">
            <a:extLst>
              <a:ext uri="{FF2B5EF4-FFF2-40B4-BE49-F238E27FC236}">
                <a16:creationId xmlns:a16="http://schemas.microsoft.com/office/drawing/2014/main" id="{E3ADA609-75D7-D74C-AB3C-1F1B2D459560}"/>
              </a:ext>
            </a:extLst>
          </p:cNvPr>
          <p:cNvSpPr>
            <a:spLocks noGrp="1"/>
          </p:cNvSpPr>
          <p:nvPr>
            <p:ph type="subTitle" idx="1"/>
          </p:nvPr>
        </p:nvSpPr>
        <p:spPr>
          <a:xfrm>
            <a:off x="657226" y="176981"/>
            <a:ext cx="11171358" cy="623119"/>
          </a:xfrm>
        </p:spPr>
        <p:txBody>
          <a:bodyPr>
            <a:noAutofit/>
          </a:bodyPr>
          <a:lstStyle/>
          <a:p>
            <a:r>
              <a:rPr lang="en-US" b="1">
                <a:latin typeface="Times New Roman" panose="02020603050405020304" pitchFamily="18" charset="0"/>
                <a:cs typeface="Times New Roman" panose="02020603050405020304" pitchFamily="18" charset="0"/>
              </a:rPr>
              <a:t>STRESS AND DEPRESSION AS RISK FACTORS OF HYPERTENSION</a:t>
            </a:r>
          </a:p>
        </p:txBody>
      </p:sp>
      <p:sp>
        <p:nvSpPr>
          <p:cNvPr id="11" name="TextBox 10">
            <a:extLst>
              <a:ext uri="{FF2B5EF4-FFF2-40B4-BE49-F238E27FC236}">
                <a16:creationId xmlns:a16="http://schemas.microsoft.com/office/drawing/2014/main" id="{2E743C21-22FF-3B08-75B3-509E1386F3B5}"/>
              </a:ext>
            </a:extLst>
          </p:cNvPr>
          <p:cNvSpPr txBox="1"/>
          <p:nvPr/>
        </p:nvSpPr>
        <p:spPr>
          <a:xfrm>
            <a:off x="6884705" y="4873994"/>
            <a:ext cx="3518464" cy="369332"/>
          </a:xfrm>
          <a:prstGeom prst="rect">
            <a:avLst/>
          </a:prstGeom>
          <a:noFill/>
        </p:spPr>
        <p:txBody>
          <a:bodyPr wrap="none" rtlCol="0">
            <a:spAutoFit/>
          </a:bodyPr>
          <a:lstStyle/>
          <a:p>
            <a:r>
              <a:rPr lang="en-IN" b="1" dirty="0"/>
              <a:t> Independent sample t – test result</a:t>
            </a:r>
            <a:endParaRPr lang="en-IN" dirty="0"/>
          </a:p>
        </p:txBody>
      </p:sp>
      <p:sp>
        <p:nvSpPr>
          <p:cNvPr id="15" name="TextBox 14">
            <a:extLst>
              <a:ext uri="{FF2B5EF4-FFF2-40B4-BE49-F238E27FC236}">
                <a16:creationId xmlns:a16="http://schemas.microsoft.com/office/drawing/2014/main" id="{9AC7CDAF-E87E-9617-1841-1953D466232F}"/>
              </a:ext>
            </a:extLst>
          </p:cNvPr>
          <p:cNvSpPr txBox="1"/>
          <p:nvPr/>
        </p:nvSpPr>
        <p:spPr>
          <a:xfrm>
            <a:off x="795338" y="1524000"/>
            <a:ext cx="184731" cy="369332"/>
          </a:xfrm>
          <a:prstGeom prst="rect">
            <a:avLst/>
          </a:prstGeom>
          <a:noFill/>
        </p:spPr>
        <p:txBody>
          <a:bodyPr wrap="none" rtlCol="0">
            <a:spAutoFit/>
          </a:bodyPr>
          <a:lstStyle/>
          <a:p>
            <a:endParaRPr lang="en-US"/>
          </a:p>
        </p:txBody>
      </p:sp>
      <p:graphicFrame>
        <p:nvGraphicFramePr>
          <p:cNvPr id="18" name="Table 17">
            <a:extLst>
              <a:ext uri="{FF2B5EF4-FFF2-40B4-BE49-F238E27FC236}">
                <a16:creationId xmlns:a16="http://schemas.microsoft.com/office/drawing/2014/main" id="{4CDC9A4E-A334-CD54-7AE3-755C78EAA926}"/>
              </a:ext>
            </a:extLst>
          </p:cNvPr>
          <p:cNvGraphicFramePr>
            <a:graphicFrameLocks noGrp="1"/>
          </p:cNvGraphicFramePr>
          <p:nvPr>
            <p:extLst>
              <p:ext uri="{D42A27DB-BD31-4B8C-83A1-F6EECF244321}">
                <p14:modId xmlns:p14="http://schemas.microsoft.com/office/powerpoint/2010/main" val="3403648503"/>
              </p:ext>
            </p:extLst>
          </p:nvPr>
        </p:nvGraphicFramePr>
        <p:xfrm>
          <a:off x="795338" y="948504"/>
          <a:ext cx="4348161" cy="1970990"/>
        </p:xfrm>
        <a:graphic>
          <a:graphicData uri="http://schemas.openxmlformats.org/drawingml/2006/table">
            <a:tbl>
              <a:tblPr>
                <a:tableStyleId>{5C22544A-7EE6-4342-B048-85BDC9FD1C3A}</a:tableStyleId>
              </a:tblPr>
              <a:tblGrid>
                <a:gridCol w="1103157">
                  <a:extLst>
                    <a:ext uri="{9D8B030D-6E8A-4147-A177-3AD203B41FA5}">
                      <a16:colId xmlns:a16="http://schemas.microsoft.com/office/drawing/2014/main" val="3836750931"/>
                    </a:ext>
                  </a:extLst>
                </a:gridCol>
                <a:gridCol w="1106740">
                  <a:extLst>
                    <a:ext uri="{9D8B030D-6E8A-4147-A177-3AD203B41FA5}">
                      <a16:colId xmlns:a16="http://schemas.microsoft.com/office/drawing/2014/main" val="2882807288"/>
                    </a:ext>
                  </a:extLst>
                </a:gridCol>
                <a:gridCol w="1106740">
                  <a:extLst>
                    <a:ext uri="{9D8B030D-6E8A-4147-A177-3AD203B41FA5}">
                      <a16:colId xmlns:a16="http://schemas.microsoft.com/office/drawing/2014/main" val="1260308894"/>
                    </a:ext>
                  </a:extLst>
                </a:gridCol>
                <a:gridCol w="1031524">
                  <a:extLst>
                    <a:ext uri="{9D8B030D-6E8A-4147-A177-3AD203B41FA5}">
                      <a16:colId xmlns:a16="http://schemas.microsoft.com/office/drawing/2014/main" val="3119122274"/>
                    </a:ext>
                  </a:extLst>
                </a:gridCol>
              </a:tblGrid>
              <a:tr h="394198">
                <a:tc rowSpan="2">
                  <a:txBody>
                    <a:bodyPr/>
                    <a:lstStyle/>
                    <a:p>
                      <a:pPr algn="ctr" rtl="0" fontAlgn="b"/>
                      <a:r>
                        <a:rPr lang="en-IN" sz="1200" b="1" u="none" strike="noStrike" dirty="0">
                          <a:effectLst/>
                        </a:rPr>
                        <a:t>exposure</a:t>
                      </a:r>
                      <a:endParaRPr lang="en-IN" sz="12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rtl="0" fontAlgn="b"/>
                      <a:r>
                        <a:rPr lang="en-IN" sz="1200" b="1" u="none" strike="noStrike">
                          <a:effectLst/>
                        </a:rPr>
                        <a:t>outcome</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4370076"/>
                  </a:ext>
                </a:extLst>
              </a:tr>
              <a:tr h="394198">
                <a:tc vMerge="1">
                  <a:txBody>
                    <a:bodyPr/>
                    <a:lstStyle/>
                    <a:p>
                      <a:endParaRPr lang="en-US"/>
                    </a:p>
                  </a:txBody>
                  <a:tcPr/>
                </a:tc>
                <a:tc>
                  <a:txBody>
                    <a:bodyPr/>
                    <a:lstStyle/>
                    <a:p>
                      <a:pPr algn="l" rtl="0" fontAlgn="b"/>
                      <a:r>
                        <a:rPr lang="en-IN" sz="1200" b="1" u="none" strike="noStrike">
                          <a:effectLst/>
                        </a:rPr>
                        <a:t>hypertension</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IN" sz="1200" b="1" u="none" strike="noStrike">
                          <a:effectLst/>
                        </a:rPr>
                        <a:t>normotensive</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IN" sz="1200" b="1" u="none" strike="noStrike">
                          <a:effectLst/>
                        </a:rPr>
                        <a:t>Grand Total</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1935105"/>
                  </a:ext>
                </a:extLst>
              </a:tr>
              <a:tr h="394198">
                <a:tc>
                  <a:txBody>
                    <a:bodyPr/>
                    <a:lstStyle/>
                    <a:p>
                      <a:pPr algn="l" rtl="0" fontAlgn="b"/>
                      <a:r>
                        <a:rPr lang="en-IN" sz="1200" b="1" u="none" strike="noStrike">
                          <a:effectLst/>
                        </a:rPr>
                        <a:t>stress</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31</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63</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94</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30867847"/>
                  </a:ext>
                </a:extLst>
              </a:tr>
              <a:tr h="394198">
                <a:tc>
                  <a:txBody>
                    <a:bodyPr/>
                    <a:lstStyle/>
                    <a:p>
                      <a:pPr algn="l" rtl="0" fontAlgn="b"/>
                      <a:r>
                        <a:rPr lang="en-IN" sz="1200" b="1" u="none" strike="noStrike">
                          <a:effectLst/>
                        </a:rPr>
                        <a:t>no stress</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37</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160</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197</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947997759"/>
                  </a:ext>
                </a:extLst>
              </a:tr>
              <a:tr h="394198">
                <a:tc>
                  <a:txBody>
                    <a:bodyPr/>
                    <a:lstStyle/>
                    <a:p>
                      <a:pPr algn="l" rtl="0" fontAlgn="b"/>
                      <a:r>
                        <a:rPr lang="en-IN" sz="1200" b="1" u="none" strike="noStrike">
                          <a:effectLst/>
                        </a:rPr>
                        <a:t>Grand Total</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rtl="0" fontAlgn="b"/>
                      <a:r>
                        <a:rPr lang="en-IN" sz="1200" b="1" u="none" strike="noStrike">
                          <a:effectLst/>
                        </a:rPr>
                        <a:t>68</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rtl="0" fontAlgn="b"/>
                      <a:r>
                        <a:rPr lang="en-IN" sz="1200" b="1" u="none" strike="noStrike">
                          <a:effectLst/>
                        </a:rPr>
                        <a:t>223</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rtl="0" fontAlgn="b"/>
                      <a:r>
                        <a:rPr lang="en-IN" sz="1200" b="1" u="none" strike="noStrike" dirty="0">
                          <a:effectLst/>
                        </a:rPr>
                        <a:t>291</a:t>
                      </a:r>
                      <a:endParaRPr lang="en-IN" sz="12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638398491"/>
                  </a:ext>
                </a:extLst>
              </a:tr>
            </a:tbl>
          </a:graphicData>
        </a:graphic>
      </p:graphicFrame>
      <p:graphicFrame>
        <p:nvGraphicFramePr>
          <p:cNvPr id="20" name="Table 19">
            <a:extLst>
              <a:ext uri="{FF2B5EF4-FFF2-40B4-BE49-F238E27FC236}">
                <a16:creationId xmlns:a16="http://schemas.microsoft.com/office/drawing/2014/main" id="{A0541918-F020-EE27-C52A-36329225B4A4}"/>
              </a:ext>
            </a:extLst>
          </p:cNvPr>
          <p:cNvGraphicFramePr>
            <a:graphicFrameLocks noGrp="1"/>
          </p:cNvGraphicFramePr>
          <p:nvPr>
            <p:extLst>
              <p:ext uri="{D42A27DB-BD31-4B8C-83A1-F6EECF244321}">
                <p14:modId xmlns:p14="http://schemas.microsoft.com/office/powerpoint/2010/main" val="525275898"/>
              </p:ext>
            </p:extLst>
          </p:nvPr>
        </p:nvGraphicFramePr>
        <p:xfrm>
          <a:off x="795338" y="3856087"/>
          <a:ext cx="3662207" cy="1929498"/>
        </p:xfrm>
        <a:graphic>
          <a:graphicData uri="http://schemas.openxmlformats.org/drawingml/2006/table">
            <a:tbl>
              <a:tblPr firstRow="1" firstCol="1" bandRow="1">
                <a:tableStyleId>{5C22544A-7EE6-4342-B048-85BDC9FD1C3A}</a:tableStyleId>
              </a:tblPr>
              <a:tblGrid>
                <a:gridCol w="2184837">
                  <a:extLst>
                    <a:ext uri="{9D8B030D-6E8A-4147-A177-3AD203B41FA5}">
                      <a16:colId xmlns:a16="http://schemas.microsoft.com/office/drawing/2014/main" val="2854065342"/>
                    </a:ext>
                  </a:extLst>
                </a:gridCol>
                <a:gridCol w="1477370">
                  <a:extLst>
                    <a:ext uri="{9D8B030D-6E8A-4147-A177-3AD203B41FA5}">
                      <a16:colId xmlns:a16="http://schemas.microsoft.com/office/drawing/2014/main" val="408045913"/>
                    </a:ext>
                  </a:extLst>
                </a:gridCol>
              </a:tblGrid>
              <a:tr h="465535">
                <a:tc>
                  <a:txBody>
                    <a:bodyPr/>
                    <a:lstStyle/>
                    <a:p>
                      <a:pPr>
                        <a:lnSpc>
                          <a:spcPct val="150000"/>
                        </a:lnSpc>
                      </a:pPr>
                      <a:r>
                        <a:rPr lang="en-IN" sz="1200" b="1">
                          <a:solidFill>
                            <a:schemeClr val="tx1"/>
                          </a:solidFill>
                          <a:effectLst/>
                        </a:rPr>
                        <a:t>STRESS SEVERITY</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nSpc>
                          <a:spcPct val="150000"/>
                        </a:lnSpc>
                      </a:pPr>
                      <a:r>
                        <a:rPr lang="en-IN" sz="1200" b="1">
                          <a:solidFill>
                            <a:schemeClr val="tx1"/>
                          </a:solidFill>
                          <a:effectLst/>
                        </a:rPr>
                        <a:t>PERCENTAGE</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88795594"/>
                  </a:ext>
                </a:extLst>
              </a:tr>
              <a:tr h="465535">
                <a:tc>
                  <a:txBody>
                    <a:bodyPr/>
                    <a:lstStyle/>
                    <a:p>
                      <a:pPr>
                        <a:lnSpc>
                          <a:spcPct val="150000"/>
                        </a:lnSpc>
                      </a:pPr>
                      <a:r>
                        <a:rPr lang="en-IN" sz="1200" b="1">
                          <a:solidFill>
                            <a:schemeClr val="tx1"/>
                          </a:solidFill>
                          <a:effectLst/>
                        </a:rPr>
                        <a:t>HIGH STRESS</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50000"/>
                        </a:lnSpc>
                      </a:pPr>
                      <a:r>
                        <a:rPr lang="en-IN" sz="1200" b="1" dirty="0">
                          <a:effectLst/>
                        </a:rPr>
                        <a:t>1.7%</a:t>
                      </a:r>
                      <a:endParaRPr lang="en-IN" sz="1200" b="1"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2782233"/>
                  </a:ext>
                </a:extLst>
              </a:tr>
              <a:tr h="465535">
                <a:tc>
                  <a:txBody>
                    <a:bodyPr/>
                    <a:lstStyle/>
                    <a:p>
                      <a:pPr>
                        <a:lnSpc>
                          <a:spcPct val="150000"/>
                        </a:lnSpc>
                      </a:pPr>
                      <a:r>
                        <a:rPr lang="en-IN" sz="1200" b="1">
                          <a:solidFill>
                            <a:schemeClr val="tx1"/>
                          </a:solidFill>
                          <a:effectLst/>
                        </a:rPr>
                        <a:t>MODERATE STRESS</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50000"/>
                        </a:lnSpc>
                      </a:pPr>
                      <a:r>
                        <a:rPr lang="en-IN" sz="1200" b="1">
                          <a:effectLst/>
                        </a:rPr>
                        <a:t>30.6%</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547734"/>
                  </a:ext>
                </a:extLst>
              </a:tr>
              <a:tr h="532893">
                <a:tc>
                  <a:txBody>
                    <a:bodyPr/>
                    <a:lstStyle/>
                    <a:p>
                      <a:pPr>
                        <a:lnSpc>
                          <a:spcPct val="150000"/>
                        </a:lnSpc>
                      </a:pPr>
                      <a:r>
                        <a:rPr lang="en-IN" sz="1200" b="1">
                          <a:solidFill>
                            <a:schemeClr val="tx1"/>
                          </a:solidFill>
                          <a:effectLst/>
                        </a:rPr>
                        <a:t>NO STRESS/LOW STRESS</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nSpc>
                          <a:spcPct val="150000"/>
                        </a:lnSpc>
                      </a:pPr>
                      <a:r>
                        <a:rPr lang="en-IN" sz="1200" b="1" dirty="0">
                          <a:effectLst/>
                        </a:rPr>
                        <a:t>67.7%</a:t>
                      </a:r>
                      <a:endParaRPr lang="en-IN" sz="1200" b="1"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494025836"/>
                  </a:ext>
                </a:extLst>
              </a:tr>
            </a:tbl>
          </a:graphicData>
        </a:graphic>
      </p:graphicFrame>
      <p:sp>
        <p:nvSpPr>
          <p:cNvPr id="23" name="TextBox 22">
            <a:extLst>
              <a:ext uri="{FF2B5EF4-FFF2-40B4-BE49-F238E27FC236}">
                <a16:creationId xmlns:a16="http://schemas.microsoft.com/office/drawing/2014/main" id="{93FC5BEB-841C-AB85-3501-716DB0677E07}"/>
              </a:ext>
            </a:extLst>
          </p:cNvPr>
          <p:cNvSpPr txBox="1"/>
          <p:nvPr/>
        </p:nvSpPr>
        <p:spPr>
          <a:xfrm>
            <a:off x="1581150" y="5818320"/>
            <a:ext cx="1629549" cy="369332"/>
          </a:xfrm>
          <a:prstGeom prst="rect">
            <a:avLst/>
          </a:prstGeom>
          <a:noFill/>
        </p:spPr>
        <p:txBody>
          <a:bodyPr wrap="none" rtlCol="0">
            <a:spAutoFit/>
          </a:bodyPr>
          <a:lstStyle/>
          <a:p>
            <a:r>
              <a:rPr lang="en-IN" b="1"/>
              <a:t>Stress Severity</a:t>
            </a:r>
            <a:r>
              <a:rPr lang="en-IN">
                <a:effectLst/>
              </a:rPr>
              <a:t> </a:t>
            </a:r>
            <a:endParaRPr lang="en-US"/>
          </a:p>
        </p:txBody>
      </p:sp>
      <p:sp>
        <p:nvSpPr>
          <p:cNvPr id="24" name="TextBox 23">
            <a:extLst>
              <a:ext uri="{FF2B5EF4-FFF2-40B4-BE49-F238E27FC236}">
                <a16:creationId xmlns:a16="http://schemas.microsoft.com/office/drawing/2014/main" id="{4250C484-AF9B-C657-4391-0A00F5EF6148}"/>
              </a:ext>
            </a:extLst>
          </p:cNvPr>
          <p:cNvSpPr txBox="1"/>
          <p:nvPr/>
        </p:nvSpPr>
        <p:spPr>
          <a:xfrm>
            <a:off x="1316357" y="3125165"/>
            <a:ext cx="2370842" cy="369332"/>
          </a:xfrm>
          <a:prstGeom prst="rect">
            <a:avLst/>
          </a:prstGeom>
          <a:noFill/>
        </p:spPr>
        <p:txBody>
          <a:bodyPr wrap="none" rtlCol="0">
            <a:spAutoFit/>
          </a:bodyPr>
          <a:lstStyle/>
          <a:p>
            <a:r>
              <a:rPr lang="en-IN" b="1"/>
              <a:t>Exposure and outcome</a:t>
            </a:r>
            <a:endParaRPr lang="en-US"/>
          </a:p>
        </p:txBody>
      </p:sp>
      <p:pic>
        <p:nvPicPr>
          <p:cNvPr id="3" name="Picture 2">
            <a:extLst>
              <a:ext uri="{FF2B5EF4-FFF2-40B4-BE49-F238E27FC236}">
                <a16:creationId xmlns:a16="http://schemas.microsoft.com/office/drawing/2014/main" id="{26CE8D23-8DF0-36DA-AFEA-9DF877843484}"/>
              </a:ext>
            </a:extLst>
          </p:cNvPr>
          <p:cNvPicPr>
            <a:picLocks noChangeAspect="1"/>
          </p:cNvPicPr>
          <p:nvPr/>
        </p:nvPicPr>
        <p:blipFill>
          <a:blip r:embed="rId3"/>
          <a:stretch>
            <a:fillRect/>
          </a:stretch>
        </p:blipFill>
        <p:spPr>
          <a:xfrm>
            <a:off x="11247612" y="1104"/>
            <a:ext cx="930010" cy="626468"/>
          </a:xfrm>
          <a:prstGeom prst="rect">
            <a:avLst/>
          </a:prstGeom>
        </p:spPr>
      </p:pic>
    </p:spTree>
    <p:extLst>
      <p:ext uri="{BB962C8B-B14F-4D97-AF65-F5344CB8AC3E}">
        <p14:creationId xmlns:p14="http://schemas.microsoft.com/office/powerpoint/2010/main" val="292438876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89BF-FEB6-6881-EB8F-BD2794FDEA1E}"/>
              </a:ext>
            </a:extLst>
          </p:cNvPr>
          <p:cNvSpPr>
            <a:spLocks noGrp="1"/>
          </p:cNvSpPr>
          <p:nvPr>
            <p:ph type="title"/>
          </p:nvPr>
        </p:nvSpPr>
        <p:spPr>
          <a:xfrm>
            <a:off x="566467" y="280161"/>
            <a:ext cx="9895951" cy="1033669"/>
          </a:xfrm>
        </p:spPr>
        <p:txBody>
          <a:bodyPr>
            <a:normAutofit/>
          </a:bodyPr>
          <a:lstStyle/>
          <a:p>
            <a:r>
              <a:rPr lang="en-US" sz="4000" b="1">
                <a:solidFill>
                  <a:srgbClr val="FFFFFF"/>
                </a:solidFill>
                <a:latin typeface="Times New Roman"/>
                <a:cs typeface="Calibri Light"/>
              </a:rPr>
              <a:t>CONCLUSION</a:t>
            </a:r>
            <a:endParaRPr lang="en-US" sz="4000" b="1">
              <a:solidFill>
                <a:srgbClr val="FFFFFF"/>
              </a:solidFill>
              <a:latin typeface="Times New Roman"/>
              <a:cs typeface="Times New Roman"/>
            </a:endParaRPr>
          </a:p>
        </p:txBody>
      </p:sp>
      <p:sp>
        <p:nvSpPr>
          <p:cNvPr id="3" name="Content Placeholder 2">
            <a:extLst>
              <a:ext uri="{FF2B5EF4-FFF2-40B4-BE49-F238E27FC236}">
                <a16:creationId xmlns:a16="http://schemas.microsoft.com/office/drawing/2014/main" id="{F31E0B37-8233-A469-857A-828652D98609}"/>
              </a:ext>
            </a:extLst>
          </p:cNvPr>
          <p:cNvSpPr>
            <a:spLocks noGrp="1"/>
          </p:cNvSpPr>
          <p:nvPr>
            <p:ph idx="1"/>
          </p:nvPr>
        </p:nvSpPr>
        <p:spPr>
          <a:xfrm>
            <a:off x="1371600" y="2318196"/>
            <a:ext cx="9586914" cy="4539803"/>
          </a:xfrm>
        </p:spPr>
        <p:txBody>
          <a:bodyPr vert="horz" lIns="91440" tIns="45720" rIns="91440" bIns="45720" rtlCol="0" anchor="ctr">
            <a:normAutofit/>
          </a:bodyPr>
          <a:lstStyle/>
          <a:p>
            <a:pPr marL="0" indent="0">
              <a:buNone/>
            </a:pPr>
            <a:endParaRPr lang="en-IN" sz="2800" dirty="0"/>
          </a:p>
          <a:p>
            <a:pPr marL="0" indent="0">
              <a:buNone/>
            </a:pPr>
            <a:endParaRPr lang="en-IN" sz="2800" dirty="0"/>
          </a:p>
          <a:p>
            <a:pPr marL="0" indent="0">
              <a:buNone/>
            </a:pPr>
            <a:r>
              <a:rPr lang="en-IN" sz="2800" dirty="0"/>
              <a:t>The study provided insight into the association between hypertension and depression, finding that blood pressure control and proper depression treatment are both required in individuals. A multidisciplinary approach to the problem, involving physicians, psychiatrists, clinical psychologists, and community volunteers, will result in a significant reduction in the burden of both diseases.</a:t>
            </a:r>
          </a:p>
          <a:p>
            <a:pPr marL="0" indent="0">
              <a:buNone/>
            </a:pPr>
            <a:endParaRPr lang="en-IN" sz="2800" dirty="0"/>
          </a:p>
          <a:p>
            <a:pPr marL="0" indent="0">
              <a:buNone/>
            </a:pPr>
            <a:endParaRPr lang="en-US" sz="1700" dirty="0">
              <a:cs typeface="Calibri"/>
            </a:endParaRPr>
          </a:p>
          <a:p>
            <a:pPr marL="0" indent="0">
              <a:buNone/>
            </a:pPr>
            <a:endParaRPr lang="en-US" sz="1700" dirty="0">
              <a:cs typeface="Calibri"/>
            </a:endParaRPr>
          </a:p>
          <a:p>
            <a:endParaRPr lang="en-US" sz="1700" dirty="0">
              <a:cs typeface="Calibri"/>
            </a:endParaRPr>
          </a:p>
          <a:p>
            <a:endParaRPr lang="en-US" sz="1700" dirty="0">
              <a:cs typeface="Calibri"/>
            </a:endParaRPr>
          </a:p>
        </p:txBody>
      </p:sp>
      <p:pic>
        <p:nvPicPr>
          <p:cNvPr id="4" name="Picture 3">
            <a:extLst>
              <a:ext uri="{FF2B5EF4-FFF2-40B4-BE49-F238E27FC236}">
                <a16:creationId xmlns:a16="http://schemas.microsoft.com/office/drawing/2014/main" id="{0DB562FD-239D-E4BC-22D3-E086FBA8554C}"/>
              </a:ext>
            </a:extLst>
          </p:cNvPr>
          <p:cNvPicPr>
            <a:picLocks noChangeAspect="1"/>
          </p:cNvPicPr>
          <p:nvPr/>
        </p:nvPicPr>
        <p:blipFill>
          <a:blip r:embed="rId2"/>
          <a:stretch>
            <a:fillRect/>
          </a:stretch>
        </p:blipFill>
        <p:spPr>
          <a:xfrm>
            <a:off x="11100581" y="-10476"/>
            <a:ext cx="1095909" cy="621749"/>
          </a:xfrm>
          <a:prstGeom prst="rect">
            <a:avLst/>
          </a:prstGeom>
        </p:spPr>
      </p:pic>
    </p:spTree>
    <p:extLst>
      <p:ext uri="{BB962C8B-B14F-4D97-AF65-F5344CB8AC3E}">
        <p14:creationId xmlns:p14="http://schemas.microsoft.com/office/powerpoint/2010/main" val="115930723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2CFF68-284D-B825-728E-E19107919AAE}"/>
              </a:ext>
            </a:extLst>
          </p:cNvPr>
          <p:cNvSpPr>
            <a:spLocks noGrp="1"/>
          </p:cNvSpPr>
          <p:nvPr>
            <p:ph type="title"/>
          </p:nvPr>
        </p:nvSpPr>
        <p:spPr>
          <a:xfrm>
            <a:off x="768484" y="706351"/>
            <a:ext cx="10053763" cy="2928470"/>
          </a:xfrm>
        </p:spPr>
        <p:txBody>
          <a:bodyPr vert="horz" lIns="91440" tIns="45720" rIns="91440" bIns="45720" rtlCol="0" anchor="b">
            <a:noAutofit/>
          </a:bodyPr>
          <a:lstStyle/>
          <a:p>
            <a:r>
              <a:rPr lang="en-IN" sz="3600" b="1" dirty="0">
                <a:solidFill>
                  <a:srgbClr val="000000"/>
                </a:solidFill>
                <a:latin typeface="Times New Roman"/>
                <a:cs typeface="Times New Roman"/>
              </a:rPr>
              <a:t>A COMPARATIVE STUDY OF ANTHROPOMETRIC CHARACTERISTICS AND BLOOD PRESSURE BETWEEN PRE AND POST – MENOPAUSAL WOMEN IN POOR URBAN AREA, GOYALA VIHAR , DELHI</a:t>
            </a:r>
            <a:endParaRPr lang="en-US" sz="3600" dirty="0">
              <a:solidFill>
                <a:srgbClr val="000000"/>
              </a:solidFill>
              <a:latin typeface="Times New Roman"/>
              <a:cs typeface="Times New Roman"/>
            </a:endParaRPr>
          </a:p>
        </p:txBody>
      </p:sp>
      <p:pic>
        <p:nvPicPr>
          <p:cNvPr id="2" name="Picture 2">
            <a:extLst>
              <a:ext uri="{FF2B5EF4-FFF2-40B4-BE49-F238E27FC236}">
                <a16:creationId xmlns:a16="http://schemas.microsoft.com/office/drawing/2014/main" id="{0D5B431D-76E1-2EE0-1C1C-33604DEC851C}"/>
              </a:ext>
            </a:extLst>
          </p:cNvPr>
          <p:cNvPicPr>
            <a:picLocks noChangeAspect="1"/>
          </p:cNvPicPr>
          <p:nvPr/>
        </p:nvPicPr>
        <p:blipFill>
          <a:blip r:embed="rId2"/>
          <a:stretch>
            <a:fillRect/>
          </a:stretch>
        </p:blipFill>
        <p:spPr>
          <a:xfrm>
            <a:off x="1021798" y="4753132"/>
            <a:ext cx="2733675" cy="1485900"/>
          </a:xfrm>
          <a:prstGeom prst="rect">
            <a:avLst/>
          </a:prstGeom>
        </p:spPr>
      </p:pic>
      <p:sp>
        <p:nvSpPr>
          <p:cNvPr id="3" name="TextBox 2">
            <a:extLst>
              <a:ext uri="{FF2B5EF4-FFF2-40B4-BE49-F238E27FC236}">
                <a16:creationId xmlns:a16="http://schemas.microsoft.com/office/drawing/2014/main" id="{524072A3-6ECE-F5B9-F8AA-23FB24A21617}"/>
              </a:ext>
            </a:extLst>
          </p:cNvPr>
          <p:cNvSpPr txBox="1"/>
          <p:nvPr/>
        </p:nvSpPr>
        <p:spPr>
          <a:xfrm>
            <a:off x="8706928" y="4925683"/>
            <a:ext cx="2743200" cy="40011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solidFill>
                  <a:schemeClr val="dk1"/>
                </a:solidFill>
                <a:cs typeface="Calibri"/>
              </a:rPr>
              <a:t>Ms. Jyoti Yadav</a:t>
            </a:r>
          </a:p>
        </p:txBody>
      </p:sp>
      <p:pic>
        <p:nvPicPr>
          <p:cNvPr id="5" name="Picture 4">
            <a:extLst>
              <a:ext uri="{FF2B5EF4-FFF2-40B4-BE49-F238E27FC236}">
                <a16:creationId xmlns:a16="http://schemas.microsoft.com/office/drawing/2014/main" id="{7C74008B-0889-5992-DB7E-FB57312F647E}"/>
              </a:ext>
            </a:extLst>
          </p:cNvPr>
          <p:cNvPicPr>
            <a:picLocks noChangeAspect="1"/>
          </p:cNvPicPr>
          <p:nvPr/>
        </p:nvPicPr>
        <p:blipFill>
          <a:blip r:embed="rId3"/>
          <a:stretch>
            <a:fillRect/>
          </a:stretch>
        </p:blipFill>
        <p:spPr>
          <a:xfrm>
            <a:off x="11247612" y="1104"/>
            <a:ext cx="930010" cy="626468"/>
          </a:xfrm>
          <a:prstGeom prst="rect">
            <a:avLst/>
          </a:prstGeom>
        </p:spPr>
      </p:pic>
    </p:spTree>
    <p:extLst>
      <p:ext uri="{BB962C8B-B14F-4D97-AF65-F5344CB8AC3E}">
        <p14:creationId xmlns:p14="http://schemas.microsoft.com/office/powerpoint/2010/main" val="143760298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D773-3AF9-118A-332E-88FD55F4FC17}"/>
              </a:ext>
            </a:extLst>
          </p:cNvPr>
          <p:cNvSpPr>
            <a:spLocks noGrp="1"/>
          </p:cNvSpPr>
          <p:nvPr>
            <p:ph type="title"/>
          </p:nvPr>
        </p:nvSpPr>
        <p:spPr>
          <a:solidFill>
            <a:schemeClr val="accent2"/>
          </a:solidFill>
        </p:spPr>
        <p:txBody>
          <a:bodyPr/>
          <a:lstStyle/>
          <a:p>
            <a:pPr algn="ctr"/>
            <a:r>
              <a:rPr lang="en-IN" b="1" dirty="0">
                <a:latin typeface="Arial Black" panose="020B0A04020102020204" pitchFamily="34" charset="0"/>
              </a:rPr>
              <a:t> INTRODUCTION</a:t>
            </a:r>
          </a:p>
        </p:txBody>
      </p:sp>
      <p:sp>
        <p:nvSpPr>
          <p:cNvPr id="3" name="Content Placeholder 2">
            <a:extLst>
              <a:ext uri="{FF2B5EF4-FFF2-40B4-BE49-F238E27FC236}">
                <a16:creationId xmlns:a16="http://schemas.microsoft.com/office/drawing/2014/main" id="{3AA80CBC-0A2B-A74B-5A2C-AFE816143E30}"/>
              </a:ext>
            </a:extLst>
          </p:cNvPr>
          <p:cNvSpPr>
            <a:spLocks noGrp="1"/>
          </p:cNvSpPr>
          <p:nvPr>
            <p:ph idx="1"/>
          </p:nvPr>
        </p:nvSpPr>
        <p:spPr>
          <a:solidFill>
            <a:schemeClr val="accent1">
              <a:lumMod val="20000"/>
              <a:lumOff val="80000"/>
            </a:schemeClr>
          </a:solidFill>
        </p:spPr>
        <p:txBody>
          <a:bodyPr/>
          <a:lstStyle/>
          <a:p>
            <a:pPr marL="0" indent="0" algn="jus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prevalence and severity of hypertension rise markedly with age, and blood pressure control becomes more difficult with aging in both genders, particularly in women. In addition, there are forms of hypertension that occur exclusively in women, e.g</a:t>
            </a:r>
            <a:r>
              <a:rPr lang="en-IN" sz="20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hypertension related to menopause, oral contraceptive use, or pregnancy (e.g., chronic hypertension, gestational hypertension, pre-eclampsia or eclampsia). </a:t>
            </a:r>
          </a:p>
          <a:p>
            <a:pPr marL="0" indent="0" algn="jus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women in her lifetime pass through many biological changes specifically in pre and post-menopausal stage</a:t>
            </a:r>
            <a:r>
              <a:rPr lang="en-IN" sz="20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Cardioprotective effect on premenopausal women is believed to be imposed by adequacy of endogenous </a:t>
            </a:r>
            <a:r>
              <a:rPr lang="en-IN" sz="2000" b="1"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estrogen</a:t>
            </a:r>
            <a:r>
              <a:rPr lang="en-IN" sz="20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level produced during menstrual cycle</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This could be the possible reason for declined rate of coronary heart disease in fertile women than men . However, by the end of reproductive life ovaries fail to produce significant amount of </a:t>
            </a:r>
            <a:r>
              <a:rPr lang="en-I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estrogen</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instigating postmenopausal women more prone to disease associated with </a:t>
            </a:r>
            <a:r>
              <a:rPr lang="en-I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estrogen</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deficiency like heart diseases (atherosclerosis), osteoporosis, and </a:t>
            </a:r>
            <a:r>
              <a:rPr lang="en-I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dyslipidemia</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p>
          <a:p>
            <a:pPr marL="0" indent="0" algn="just">
              <a:buNone/>
            </a:pPr>
            <a:endParaRPr lang="en-IN"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93240312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2C78E-2BA9-E114-6CA1-30B60E408DAD}"/>
              </a:ext>
            </a:extLst>
          </p:cNvPr>
          <p:cNvSpPr>
            <a:spLocks noGrp="1"/>
          </p:cNvSpPr>
          <p:nvPr>
            <p:ph idx="1"/>
          </p:nvPr>
        </p:nvSpPr>
        <p:spPr>
          <a:xfrm>
            <a:off x="838200" y="497711"/>
            <a:ext cx="10515600" cy="5679252"/>
          </a:xfrm>
          <a:solidFill>
            <a:schemeClr val="accent1">
              <a:lumMod val="20000"/>
              <a:lumOff val="80000"/>
            </a:schemeClr>
          </a:solidFill>
        </p:spPr>
        <p:txBody>
          <a:bodyPr/>
          <a:lstStyle/>
          <a:p>
            <a:pPr marL="0" indent="0" algn="jus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Estrogens have been shown to be antioxidative and to modulate both vasoconstrictor and vasodilator systems. For example, </a:t>
            </a:r>
            <a:r>
              <a:rPr lang="en-IN" sz="2000" b="1"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estradiol</a:t>
            </a:r>
            <a:r>
              <a:rPr lang="en-IN" sz="20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known to increase NO synthase synthesis and activity and to reduce expression of the angiotensin (Ang) type 1 receptor (AT</a:t>
            </a:r>
            <a:r>
              <a:rPr lang="en-IN" sz="2000" b="1" u="sng"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IN" sz="20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Therefore, loss of </a:t>
            </a:r>
            <a:r>
              <a:rPr lang="en-I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estrogen</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production with menopause should be associated with increases in oxidative stress mediated by the renin–Ang system (RAS) because of increased expression of AT</a:t>
            </a:r>
            <a:r>
              <a:rPr lang="en-IN" sz="20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Rs.</a:t>
            </a:r>
            <a:endParaRPr lang="en-IN"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Obesity is a well-established risk factor of atherosclerosis and cardiovascular events. However, a generalized obesity index such as body mass index (BMI) cannot fully reflect the risk of obesity-related metabolic complications . Instead, waist circumference (WC) and waist-to-hip ratio (WHR) are widely used, because anthropometric measures of abdominal obesity appear to be more strongly associated with metabolic risk factors</a:t>
            </a:r>
            <a:r>
              <a:rPr lang="en-IN" sz="20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body mass index is commonly used as an index to assess the degree of body fat and various studies shown that with normal body BMI with increased waist hip ratio have two fold increases in cardiovascular dysfunction. WHR is a better predictor to assess the risk of development of CVD in women compared to BMI </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measurement of WHR, BP is easy and aid as non-invasive and effective tool to assess the health status of women</a:t>
            </a:r>
            <a:r>
              <a:rPr lang="en-IN"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Hence the purpose of this study is to establish the relationship of BMI, WHR and BP and to identify their effectiveness to screen the postmenopausal women.</a:t>
            </a:r>
            <a:endParaRPr lang="en-IN"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288545826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B25E8-8BD6-4A7A-F21E-036B1C3D57F8}"/>
              </a:ext>
            </a:extLst>
          </p:cNvPr>
          <p:cNvSpPr>
            <a:spLocks noGrp="1"/>
          </p:cNvSpPr>
          <p:nvPr>
            <p:ph type="title"/>
          </p:nvPr>
        </p:nvSpPr>
        <p:spPr>
          <a:solidFill>
            <a:schemeClr val="accent2"/>
          </a:solidFill>
        </p:spPr>
        <p:txBody>
          <a:bodyPr/>
          <a:lstStyle/>
          <a:p>
            <a:pPr algn="ctr"/>
            <a:r>
              <a:rPr lang="en-IN" dirty="0">
                <a:latin typeface="Arial Black" panose="020B0A04020102020204" pitchFamily="34" charset="0"/>
              </a:rPr>
              <a:t>NEED FOR STUDY</a:t>
            </a:r>
          </a:p>
        </p:txBody>
      </p:sp>
      <p:sp>
        <p:nvSpPr>
          <p:cNvPr id="3" name="Content Placeholder 2">
            <a:extLst>
              <a:ext uri="{FF2B5EF4-FFF2-40B4-BE49-F238E27FC236}">
                <a16:creationId xmlns:a16="http://schemas.microsoft.com/office/drawing/2014/main" id="{4B23D848-933A-3D9D-1B94-E0DD707CE105}"/>
              </a:ext>
            </a:extLst>
          </p:cNvPr>
          <p:cNvSpPr>
            <a:spLocks noGrp="1"/>
          </p:cNvSpPr>
          <p:nvPr>
            <p:ph idx="1"/>
          </p:nvPr>
        </p:nvSpPr>
        <p:spPr>
          <a:solidFill>
            <a:schemeClr val="accent1">
              <a:lumMod val="20000"/>
              <a:lumOff val="80000"/>
            </a:schemeClr>
          </a:solidFill>
        </p:spPr>
        <p:txBody>
          <a:bodyPr/>
          <a:lstStyle/>
          <a:p>
            <a:pPr marL="0" indent="0" algn="just">
              <a:lnSpc>
                <a:spcPct val="150000"/>
              </a:lnSpc>
              <a:spcAft>
                <a:spcPts val="800"/>
              </a:spcAf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1.Post – menopausal guidance, knowledge and awareness is less among common population and the needs are generally ignored.</a:t>
            </a:r>
            <a:endParaRPr lang="en-IN"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800"/>
              </a:spcAf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Status of women in Indian society is among vulnerable population and are liability as considered whether in pre or post- menopausal phase.</a:t>
            </a:r>
            <a:endParaRPr lang="en-IN"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800"/>
              </a:spcAf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3.To understand and assess health needs of post-menopausal clinics and HRT. </a:t>
            </a:r>
            <a:endParaRPr lang="en-IN"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255473808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851D-A437-5997-179A-2602F09AA21A}"/>
              </a:ext>
            </a:extLst>
          </p:cNvPr>
          <p:cNvSpPr>
            <a:spLocks noGrp="1"/>
          </p:cNvSpPr>
          <p:nvPr>
            <p:ph type="title"/>
          </p:nvPr>
        </p:nvSpPr>
        <p:spPr>
          <a:solidFill>
            <a:schemeClr val="accent2"/>
          </a:solidFill>
        </p:spPr>
        <p:txBody>
          <a:bodyPr/>
          <a:lstStyle/>
          <a:p>
            <a:pPr algn="ctr"/>
            <a:r>
              <a:rPr lang="en-IN" dirty="0">
                <a:latin typeface="Arial Black" panose="020B0A04020102020204" pitchFamily="34" charset="0"/>
              </a:rPr>
              <a:t>OBJECTIVES OF STUDY</a:t>
            </a:r>
          </a:p>
        </p:txBody>
      </p:sp>
      <p:sp>
        <p:nvSpPr>
          <p:cNvPr id="3" name="Content Placeholder 2">
            <a:extLst>
              <a:ext uri="{FF2B5EF4-FFF2-40B4-BE49-F238E27FC236}">
                <a16:creationId xmlns:a16="http://schemas.microsoft.com/office/drawing/2014/main" id="{B10D8836-351F-7EB9-1FF4-CD8DC019AAE1}"/>
              </a:ext>
            </a:extLst>
          </p:cNvPr>
          <p:cNvSpPr>
            <a:spLocks noGrp="1"/>
          </p:cNvSpPr>
          <p:nvPr>
            <p:ph idx="1"/>
          </p:nvPr>
        </p:nvSpPr>
        <p:spPr>
          <a:solidFill>
            <a:schemeClr val="accent1">
              <a:lumMod val="20000"/>
              <a:lumOff val="80000"/>
            </a:schemeClr>
          </a:solidFill>
        </p:spPr>
        <p:txBody>
          <a:bodyPr>
            <a:normAutofit fontScale="92500" lnSpcReduction="20000"/>
          </a:bodyPr>
          <a:lstStyle/>
          <a:p>
            <a:pPr marL="0" indent="0" algn="just">
              <a:lnSpc>
                <a:spcPct val="150000"/>
              </a:lnSpc>
              <a:spcAft>
                <a:spcPts val="800"/>
              </a:spcAf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I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GENERAL OBJECTIVES :</a:t>
            </a:r>
            <a:endParaRPr lang="en-IN" sz="20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800"/>
              </a:spcAf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To compare the anthropometric and blood pressure results of pre and post menopausal women in </a:t>
            </a:r>
            <a:r>
              <a:rPr lang="en-I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Goyala</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Vihar</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Delhi.</a:t>
            </a:r>
            <a:endParaRPr lang="en-IN"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800"/>
              </a:spcAf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I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SPECIFIC OBJECTIVES:</a:t>
            </a:r>
            <a:endParaRPr lang="en-IN" sz="20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800"/>
              </a:spcAf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1.To compare the findings of pre and post-menopausal women.</a:t>
            </a:r>
            <a:endParaRPr lang="en-IN"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50000"/>
              </a:lnSpc>
              <a:spcAft>
                <a:spcPts val="800"/>
              </a:spcAft>
              <a:buNone/>
            </a:pP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2.To check the association of anthropometric measure with blood pressure of pre and post-menopausal women.</a:t>
            </a:r>
            <a:endParaRPr lang="en-IN"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402833758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57F6C4-F59C-41CF-8A6E-F9C816BD3B78}"/>
              </a:ext>
            </a:extLst>
          </p:cNvPr>
          <p:cNvSpPr>
            <a:spLocks noGrp="1"/>
          </p:cNvSpPr>
          <p:nvPr>
            <p:ph type="title"/>
          </p:nvPr>
        </p:nvSpPr>
        <p:spPr>
          <a:xfrm>
            <a:off x="1157666" y="491323"/>
            <a:ext cx="5040285" cy="1169585"/>
          </a:xfrm>
        </p:spPr>
        <p:txBody>
          <a:bodyPr vert="horz" lIns="91440" tIns="45720" rIns="91440" bIns="45720" rtlCol="0" anchor="b">
            <a:normAutofit/>
          </a:bodyPr>
          <a:lstStyle/>
          <a:p>
            <a:r>
              <a:rPr lang="en-US" sz="3700" b="1" kern="1200">
                <a:latin typeface="Times New Roman"/>
                <a:cs typeface="Times New Roman"/>
              </a:rPr>
              <a:t>LIFESTYLE AND HYPERTENSION</a:t>
            </a:r>
          </a:p>
        </p:txBody>
      </p:sp>
      <p:sp>
        <p:nvSpPr>
          <p:cNvPr id="10" name="Content Placeholder 9">
            <a:extLst>
              <a:ext uri="{FF2B5EF4-FFF2-40B4-BE49-F238E27FC236}">
                <a16:creationId xmlns:a16="http://schemas.microsoft.com/office/drawing/2014/main" id="{6714261F-7FA8-87EA-72B5-0E17AE9D3BF9}"/>
              </a:ext>
            </a:extLst>
          </p:cNvPr>
          <p:cNvSpPr>
            <a:spLocks noGrp="1"/>
          </p:cNvSpPr>
          <p:nvPr>
            <p:ph idx="1"/>
          </p:nvPr>
        </p:nvSpPr>
        <p:spPr>
          <a:xfrm>
            <a:off x="1055715" y="2508105"/>
            <a:ext cx="5040285" cy="3632493"/>
          </a:xfrm>
        </p:spPr>
        <p:txBody>
          <a:bodyPr vert="horz" lIns="91440" tIns="45720" rIns="91440" bIns="45720" rtlCol="0" anchor="ctr">
            <a:normAutofit/>
          </a:bodyPr>
          <a:lstStyle/>
          <a:p>
            <a:pPr marL="0" indent="0">
              <a:spcAft>
                <a:spcPts val="600"/>
              </a:spcAft>
              <a:buNone/>
            </a:pPr>
            <a:r>
              <a:rPr lang="en-US" sz="2000" i="0" dirty="0">
                <a:effectLst/>
              </a:rPr>
              <a:t>Anthropometric indices like body mass index (BMI), waist circumference (WC), hip circumference(WC) and waist-to-hip ratio (WHR) are very important for early identification of obesity, which may lead to hypertension.</a:t>
            </a:r>
            <a:endParaRPr lang="en-US" sz="2000"/>
          </a:p>
        </p:txBody>
      </p:sp>
      <p:pic>
        <p:nvPicPr>
          <p:cNvPr id="24" name="Picture 25" descr="A picture containing text, clipart&#10;&#10;Description automatically generated">
            <a:extLst>
              <a:ext uri="{FF2B5EF4-FFF2-40B4-BE49-F238E27FC236}">
                <a16:creationId xmlns:a16="http://schemas.microsoft.com/office/drawing/2014/main" id="{93B716F5-BD9E-C960-6463-16FA4A525BF6}"/>
              </a:ext>
            </a:extLst>
          </p:cNvPr>
          <p:cNvPicPr>
            <a:picLocks noChangeAspect="1"/>
          </p:cNvPicPr>
          <p:nvPr/>
        </p:nvPicPr>
        <p:blipFill>
          <a:blip r:embed="rId2"/>
          <a:stretch>
            <a:fillRect/>
          </a:stretch>
        </p:blipFill>
        <p:spPr>
          <a:xfrm>
            <a:off x="6946666" y="1080312"/>
            <a:ext cx="2112264" cy="1387618"/>
          </a:xfrm>
          <a:prstGeom prst="rect">
            <a:avLst/>
          </a:prstGeom>
        </p:spPr>
      </p:pic>
      <p:pic>
        <p:nvPicPr>
          <p:cNvPr id="2" name="Picture 2" descr="A picture containing text, fabric&#10;&#10;Description automatically generated">
            <a:extLst>
              <a:ext uri="{FF2B5EF4-FFF2-40B4-BE49-F238E27FC236}">
                <a16:creationId xmlns:a16="http://schemas.microsoft.com/office/drawing/2014/main" id="{96D5BC9E-8313-BF00-5CDD-25BFAD39F206}"/>
              </a:ext>
            </a:extLst>
          </p:cNvPr>
          <p:cNvPicPr>
            <a:picLocks noChangeAspect="1"/>
          </p:cNvPicPr>
          <p:nvPr/>
        </p:nvPicPr>
        <p:blipFill>
          <a:blip r:embed="rId3"/>
          <a:stretch>
            <a:fillRect/>
          </a:stretch>
        </p:blipFill>
        <p:spPr>
          <a:xfrm>
            <a:off x="9223523" y="1333031"/>
            <a:ext cx="2112264" cy="882180"/>
          </a:xfrm>
          <a:prstGeom prst="rect">
            <a:avLst/>
          </a:prstGeom>
        </p:spPr>
      </p:pic>
      <p:graphicFrame>
        <p:nvGraphicFramePr>
          <p:cNvPr id="21" name="Table 20">
            <a:extLst>
              <a:ext uri="{FF2B5EF4-FFF2-40B4-BE49-F238E27FC236}">
                <a16:creationId xmlns:a16="http://schemas.microsoft.com/office/drawing/2014/main" id="{8DBD4268-61CC-A87A-F006-DFC0CFA2BCB0}"/>
              </a:ext>
            </a:extLst>
          </p:cNvPr>
          <p:cNvGraphicFramePr>
            <a:graphicFrameLocks noGrp="1"/>
          </p:cNvGraphicFramePr>
          <p:nvPr>
            <p:extLst>
              <p:ext uri="{D42A27DB-BD31-4B8C-83A1-F6EECF244321}">
                <p14:modId xmlns:p14="http://schemas.microsoft.com/office/powerpoint/2010/main" val="4280593578"/>
              </p:ext>
            </p:extLst>
          </p:nvPr>
        </p:nvGraphicFramePr>
        <p:xfrm>
          <a:off x="7360116" y="2942704"/>
          <a:ext cx="3562223" cy="3213545"/>
        </p:xfrm>
        <a:graphic>
          <a:graphicData uri="http://schemas.openxmlformats.org/drawingml/2006/table">
            <a:tbl>
              <a:tblPr firstRow="1" bandRow="1">
                <a:tableStyleId>{5C22544A-7EE6-4342-B048-85BDC9FD1C3A}</a:tableStyleId>
              </a:tblPr>
              <a:tblGrid>
                <a:gridCol w="1575579">
                  <a:extLst>
                    <a:ext uri="{9D8B030D-6E8A-4147-A177-3AD203B41FA5}">
                      <a16:colId xmlns:a16="http://schemas.microsoft.com/office/drawing/2014/main" val="403754571"/>
                    </a:ext>
                  </a:extLst>
                </a:gridCol>
                <a:gridCol w="1986644">
                  <a:extLst>
                    <a:ext uri="{9D8B030D-6E8A-4147-A177-3AD203B41FA5}">
                      <a16:colId xmlns:a16="http://schemas.microsoft.com/office/drawing/2014/main" val="3417012040"/>
                    </a:ext>
                  </a:extLst>
                </a:gridCol>
              </a:tblGrid>
              <a:tr h="528450">
                <a:tc>
                  <a:txBody>
                    <a:bodyPr/>
                    <a:lstStyle/>
                    <a:p>
                      <a:pPr fontAlgn="base"/>
                      <a:r>
                        <a:rPr lang="en-IN" sz="900" b="0">
                          <a:solidFill>
                            <a:schemeClr val="tx1"/>
                          </a:solidFill>
                          <a:effectLst/>
                          <a:latin typeface="Times New Roman"/>
                        </a:rPr>
                        <a:t>Age​​</a:t>
                      </a:r>
                    </a:p>
                  </a:txBody>
                  <a:tcPr marL="71412" marR="71412" marT="35706" marB="35706"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900" b="0">
                          <a:solidFill>
                            <a:schemeClr val="tx1"/>
                          </a:solidFill>
                          <a:effectLst/>
                          <a:latin typeface="Times New Roman"/>
                        </a:rPr>
                        <a:t>Hormonal changes​​</a:t>
                      </a:r>
                    </a:p>
                    <a:p>
                      <a:pPr fontAlgn="base"/>
                      <a:r>
                        <a:rPr lang="en-US" sz="900" b="0">
                          <a:solidFill>
                            <a:schemeClr val="tx1"/>
                          </a:solidFill>
                          <a:effectLst/>
                          <a:latin typeface="Times New Roman"/>
                        </a:rPr>
                        <a:t>Vascular system changes​​</a:t>
                      </a:r>
                    </a:p>
                    <a:p>
                      <a:pPr fontAlgn="base"/>
                      <a:r>
                        <a:rPr lang="en-US" sz="900" b="0">
                          <a:solidFill>
                            <a:schemeClr val="tx1"/>
                          </a:solidFill>
                          <a:effectLst/>
                          <a:latin typeface="Times New Roman"/>
                        </a:rPr>
                        <a:t>Co-morbidity ​​</a:t>
                      </a:r>
                    </a:p>
                  </a:txBody>
                  <a:tcPr marL="71412" marR="71412" marT="35706" marB="35706"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154833803"/>
                  </a:ext>
                </a:extLst>
              </a:tr>
              <a:tr h="814098">
                <a:tc>
                  <a:txBody>
                    <a:bodyPr/>
                    <a:lstStyle/>
                    <a:p>
                      <a:pPr marL="0" algn="l" defTabSz="914400" rtl="0" eaLnBrk="1" fontAlgn="base" latinLnBrk="0" hangingPunct="1"/>
                      <a:r>
                        <a:rPr lang="en-IN" sz="900" b="0" kern="1200">
                          <a:solidFill>
                            <a:schemeClr val="tx1"/>
                          </a:solidFill>
                          <a:effectLst/>
                          <a:latin typeface="Times New Roman"/>
                          <a:ea typeface="+mn-ea"/>
                          <a:cs typeface="+mn-cs"/>
                        </a:rPr>
                        <a:t>High salt intake, Wrong diet​​</a:t>
                      </a:r>
                    </a:p>
                  </a:txBody>
                  <a:tcPr marL="71412" marR="71412" marT="35706" marB="35706">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defTabSz="914400" rtl="0" eaLnBrk="1" fontAlgn="base" latinLnBrk="0" hangingPunct="1"/>
                      <a:r>
                        <a:rPr lang="en-US" sz="900" b="0" kern="1200">
                          <a:solidFill>
                            <a:schemeClr val="tx1"/>
                          </a:solidFill>
                          <a:effectLst/>
                          <a:latin typeface="Times New Roman"/>
                          <a:ea typeface="+mn-ea"/>
                          <a:cs typeface="+mn-cs"/>
                        </a:rPr>
                        <a:t>Increased circulating volume​​</a:t>
                      </a:r>
                    </a:p>
                    <a:p>
                      <a:pPr marL="0" algn="l" defTabSz="914400" rtl="0" eaLnBrk="1" fontAlgn="base" latinLnBrk="0" hangingPunct="1"/>
                      <a:r>
                        <a:rPr lang="en-US" sz="900" b="0" kern="1200">
                          <a:solidFill>
                            <a:schemeClr val="tx1"/>
                          </a:solidFill>
                          <a:effectLst/>
                          <a:latin typeface="Times New Roman"/>
                          <a:ea typeface="+mn-ea"/>
                          <a:cs typeface="+mn-cs"/>
                        </a:rPr>
                        <a:t>Obesity and reduce NO​​</a:t>
                      </a:r>
                    </a:p>
                    <a:p>
                      <a:pPr marL="0" algn="l" defTabSz="914400" rtl="0" eaLnBrk="1" fontAlgn="base" latinLnBrk="0" hangingPunct="1"/>
                      <a:r>
                        <a:rPr lang="en-US" sz="900" b="0" kern="1200">
                          <a:solidFill>
                            <a:schemeClr val="tx1"/>
                          </a:solidFill>
                          <a:effectLst/>
                          <a:latin typeface="Times New Roman"/>
                          <a:ea typeface="+mn-ea"/>
                          <a:cs typeface="+mn-cs"/>
                        </a:rPr>
                        <a:t>Raised intima-media thickness​​</a:t>
                      </a:r>
                    </a:p>
                    <a:p>
                      <a:pPr marL="0" algn="l" defTabSz="914400" rtl="0" eaLnBrk="1" fontAlgn="base" latinLnBrk="0" hangingPunct="1"/>
                      <a:r>
                        <a:rPr lang="en-US" sz="900" b="0" kern="1200">
                          <a:solidFill>
                            <a:schemeClr val="tx1"/>
                          </a:solidFill>
                          <a:effectLst/>
                          <a:latin typeface="Times New Roman"/>
                          <a:ea typeface="+mn-ea"/>
                          <a:cs typeface="+mn-cs"/>
                        </a:rPr>
                        <a:t>Elevated plasma endothelin-1​​</a:t>
                      </a:r>
                    </a:p>
                    <a:p>
                      <a:pPr marL="0" algn="l" defTabSz="914400" rtl="0" eaLnBrk="1" fontAlgn="base" latinLnBrk="0" hangingPunct="1"/>
                      <a:r>
                        <a:rPr lang="en-US" sz="900" b="0" kern="1200">
                          <a:solidFill>
                            <a:schemeClr val="tx1"/>
                          </a:solidFill>
                          <a:effectLst/>
                          <a:latin typeface="Times New Roman"/>
                          <a:ea typeface="+mn-ea"/>
                          <a:cs typeface="+mn-cs"/>
                        </a:rPr>
                        <a:t>Reduced flow-mediated dilation​​</a:t>
                      </a:r>
                    </a:p>
                  </a:txBody>
                  <a:tcPr marL="71412" marR="71412" marT="35706" marB="35706">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246317276"/>
                  </a:ext>
                </a:extLst>
              </a:tr>
              <a:tr h="956922">
                <a:tc>
                  <a:txBody>
                    <a:bodyPr/>
                    <a:lstStyle/>
                    <a:p>
                      <a:pPr fontAlgn="base"/>
                      <a:r>
                        <a:rPr lang="en-IN" sz="900">
                          <a:effectLst/>
                          <a:latin typeface="Times New Roman"/>
                        </a:rPr>
                        <a:t>Cigarette smoke ​​</a:t>
                      </a:r>
                    </a:p>
                  </a:txBody>
                  <a:tcPr marL="71412" marR="71412" marT="35706" marB="35706">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IN" sz="900">
                          <a:effectLst/>
                          <a:latin typeface="Times New Roman"/>
                        </a:rPr>
                        <a:t>Impaired vasodilatory function​​</a:t>
                      </a:r>
                    </a:p>
                    <a:p>
                      <a:pPr fontAlgn="base"/>
                      <a:r>
                        <a:rPr lang="en-IN" sz="900">
                          <a:effectLst/>
                          <a:latin typeface="Times New Roman"/>
                        </a:rPr>
                        <a:t>Reduced endothelium-dependent vasodilatation​​</a:t>
                      </a:r>
                    </a:p>
                    <a:p>
                      <a:pPr fontAlgn="base"/>
                      <a:r>
                        <a:rPr lang="en-IN" sz="900">
                          <a:effectLst/>
                          <a:latin typeface="Times New Roman"/>
                        </a:rPr>
                        <a:t>Reduced nitric oxide availability​​</a:t>
                      </a:r>
                    </a:p>
                    <a:p>
                      <a:pPr fontAlgn="base"/>
                      <a:r>
                        <a:rPr lang="en-IN" sz="900">
                          <a:effectLst/>
                          <a:latin typeface="Times New Roman"/>
                        </a:rPr>
                        <a:t>Excessive sympathetic stimulation​​</a:t>
                      </a:r>
                    </a:p>
                    <a:p>
                      <a:pPr fontAlgn="base"/>
                      <a:r>
                        <a:rPr lang="en-IN" sz="900">
                          <a:effectLst/>
                          <a:latin typeface="Times New Roman"/>
                        </a:rPr>
                        <a:t>Increased platelet aggregation​​</a:t>
                      </a:r>
                    </a:p>
                  </a:txBody>
                  <a:tcPr marL="71412" marR="71412" marT="35706" marB="35706">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4775865"/>
                  </a:ext>
                </a:extLst>
              </a:tr>
              <a:tr h="671274">
                <a:tc>
                  <a:txBody>
                    <a:bodyPr/>
                    <a:lstStyle/>
                    <a:p>
                      <a:pPr fontAlgn="base"/>
                      <a:r>
                        <a:rPr lang="en-IN" sz="900">
                          <a:effectLst/>
                          <a:latin typeface="Times New Roman"/>
                        </a:rPr>
                        <a:t>Reduced physical activity​​</a:t>
                      </a:r>
                    </a:p>
                  </a:txBody>
                  <a:tcPr marL="71412" marR="71412" marT="35706" marB="35706">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900">
                          <a:effectLst/>
                          <a:latin typeface="Times New Roman"/>
                        </a:rPr>
                        <a:t>Altered cardiovascular reactivity​​</a:t>
                      </a:r>
                    </a:p>
                    <a:p>
                      <a:pPr fontAlgn="base"/>
                      <a:r>
                        <a:rPr lang="en-US" sz="900">
                          <a:effectLst/>
                          <a:latin typeface="Times New Roman"/>
                        </a:rPr>
                        <a:t>Increased arterial stiffness​​</a:t>
                      </a:r>
                    </a:p>
                    <a:p>
                      <a:pPr fontAlgn="base"/>
                      <a:r>
                        <a:rPr lang="en-US" sz="900">
                          <a:effectLst/>
                          <a:latin typeface="Times New Roman"/>
                        </a:rPr>
                        <a:t>Impaired vasoconstrictor-vasodilator balance​​</a:t>
                      </a:r>
                    </a:p>
                  </a:txBody>
                  <a:tcPr marL="71412" marR="71412" marT="35706" marB="35706">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66514233"/>
                  </a:ext>
                </a:extLst>
              </a:tr>
              <a:tr h="242801">
                <a:tc>
                  <a:txBody>
                    <a:bodyPr/>
                    <a:lstStyle/>
                    <a:p>
                      <a:pPr fontAlgn="base"/>
                      <a:r>
                        <a:rPr lang="en-IN" sz="900">
                          <a:effectLst/>
                          <a:latin typeface="Times New Roman"/>
                        </a:rPr>
                        <a:t>Stress ​​</a:t>
                      </a:r>
                    </a:p>
                  </a:txBody>
                  <a:tcPr marL="71412" marR="71412" marT="35706" marB="35706">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900">
                          <a:effectLst/>
                          <a:latin typeface="Times New Roman"/>
                        </a:rPr>
                        <a:t> Cortisol level​​</a:t>
                      </a:r>
                    </a:p>
                  </a:txBody>
                  <a:tcPr marL="71412" marR="71412" marT="35706" marB="35706">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122834621"/>
                  </a:ext>
                </a:extLst>
              </a:tr>
            </a:tbl>
          </a:graphicData>
        </a:graphic>
      </p:graphicFrame>
      <p:pic>
        <p:nvPicPr>
          <p:cNvPr id="4" name="Picture 3" descr="Text&#10;&#10;Description automatically generated">
            <a:extLst>
              <a:ext uri="{FF2B5EF4-FFF2-40B4-BE49-F238E27FC236}">
                <a16:creationId xmlns:a16="http://schemas.microsoft.com/office/drawing/2014/main" id="{69BC3D01-7F80-0E77-A204-60D9745B2F1D}"/>
              </a:ext>
            </a:extLst>
          </p:cNvPr>
          <p:cNvPicPr>
            <a:picLocks noChangeAspect="1"/>
          </p:cNvPicPr>
          <p:nvPr/>
        </p:nvPicPr>
        <p:blipFill>
          <a:blip r:embed="rId4"/>
          <a:stretch>
            <a:fillRect/>
          </a:stretch>
        </p:blipFill>
        <p:spPr>
          <a:xfrm>
            <a:off x="11148408" y="0"/>
            <a:ext cx="1043592" cy="760152"/>
          </a:xfrm>
          <a:prstGeom prst="rect">
            <a:avLst/>
          </a:prstGeom>
        </p:spPr>
      </p:pic>
    </p:spTree>
    <p:extLst>
      <p:ext uri="{BB962C8B-B14F-4D97-AF65-F5344CB8AC3E}">
        <p14:creationId xmlns:p14="http://schemas.microsoft.com/office/powerpoint/2010/main" val="28495565"/>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373A-9072-A7B1-BA6C-A0F32B6480C2}"/>
              </a:ext>
            </a:extLst>
          </p:cNvPr>
          <p:cNvSpPr>
            <a:spLocks noGrp="1"/>
          </p:cNvSpPr>
          <p:nvPr>
            <p:ph type="title"/>
          </p:nvPr>
        </p:nvSpPr>
        <p:spPr>
          <a:solidFill>
            <a:schemeClr val="accent2"/>
          </a:solidFill>
        </p:spPr>
        <p:txBody>
          <a:bodyPr/>
          <a:lstStyle/>
          <a:p>
            <a:pPr algn="ctr"/>
            <a:r>
              <a:rPr lang="en-IN" dirty="0">
                <a:latin typeface="Arial Black" panose="020B0A04020102020204" pitchFamily="34" charset="0"/>
              </a:rPr>
              <a:t>RESEARCH QUESTION</a:t>
            </a:r>
          </a:p>
        </p:txBody>
      </p:sp>
      <p:sp>
        <p:nvSpPr>
          <p:cNvPr id="3" name="Content Placeholder 2">
            <a:extLst>
              <a:ext uri="{FF2B5EF4-FFF2-40B4-BE49-F238E27FC236}">
                <a16:creationId xmlns:a16="http://schemas.microsoft.com/office/drawing/2014/main" id="{A58E0943-F6AA-432C-29F5-18B36A9D62D3}"/>
              </a:ext>
            </a:extLst>
          </p:cNvPr>
          <p:cNvSpPr>
            <a:spLocks noGrp="1"/>
          </p:cNvSpPr>
          <p:nvPr>
            <p:ph idx="1"/>
          </p:nvPr>
        </p:nvSpPr>
        <p:spPr>
          <a:solidFill>
            <a:schemeClr val="accent1">
              <a:lumMod val="20000"/>
              <a:lumOff val="80000"/>
            </a:schemeClr>
          </a:solidFill>
        </p:spPr>
        <p:txBody>
          <a:bodyPr/>
          <a:lstStyle/>
          <a:p>
            <a:endPar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I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I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 there high risk of hypertension among post-menopausal women along with anthropometric changes compared to pre-menopausal women of urban poor area </a:t>
            </a:r>
            <a:r>
              <a:rPr lang="en-IN"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Goyala</a:t>
            </a:r>
            <a:r>
              <a:rPr lang="en-I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Vihar</a:t>
            </a:r>
            <a:r>
              <a:rPr lang="en-I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Delhi?</a:t>
            </a:r>
            <a:endParaRPr lang="en-IN" sz="20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340630602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15F0-1A71-4B15-3ADA-9EE545F24C00}"/>
              </a:ext>
            </a:extLst>
          </p:cNvPr>
          <p:cNvSpPr>
            <a:spLocks noGrp="1"/>
          </p:cNvSpPr>
          <p:nvPr>
            <p:ph type="title"/>
          </p:nvPr>
        </p:nvSpPr>
        <p:spPr>
          <a:solidFill>
            <a:schemeClr val="accent2"/>
          </a:solidFill>
        </p:spPr>
        <p:txBody>
          <a:bodyPr/>
          <a:lstStyle/>
          <a:p>
            <a:pPr algn="ctr"/>
            <a:r>
              <a:rPr lang="en-IN" dirty="0">
                <a:latin typeface="Arial Black" panose="020B0A04020102020204" pitchFamily="34" charset="0"/>
              </a:rPr>
              <a:t>METHODOLOGY</a:t>
            </a:r>
          </a:p>
        </p:txBody>
      </p:sp>
      <p:sp>
        <p:nvSpPr>
          <p:cNvPr id="3" name="Content Placeholder 2">
            <a:extLst>
              <a:ext uri="{FF2B5EF4-FFF2-40B4-BE49-F238E27FC236}">
                <a16:creationId xmlns:a16="http://schemas.microsoft.com/office/drawing/2014/main" id="{77AF9AC1-A909-6198-6606-1831D52E5CA1}"/>
              </a:ext>
            </a:extLst>
          </p:cNvPr>
          <p:cNvSpPr>
            <a:spLocks noGrp="1"/>
          </p:cNvSpPr>
          <p:nvPr>
            <p:ph idx="1"/>
          </p:nvPr>
        </p:nvSpPr>
        <p:spPr>
          <a:solidFill>
            <a:schemeClr val="accent1">
              <a:lumMod val="20000"/>
              <a:lumOff val="80000"/>
            </a:schemeClr>
          </a:solidFill>
        </p:spPr>
        <p:txBody>
          <a:bodyPr>
            <a:normAutofit fontScale="55000" lnSpcReduction="20000"/>
          </a:bodyPr>
          <a:lstStyle/>
          <a:p>
            <a:pPr algn="just">
              <a:lnSpc>
                <a:spcPct val="150000"/>
              </a:lnSpc>
              <a:spcAft>
                <a:spcPts val="800"/>
              </a:spcAft>
            </a:pP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Study Design:</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 comparative study, quantitative study.</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Study Area and Study Population:</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Study was conducted in collaboration with urban primary health centre (UPHC) covered under National Urban Health Mission and undertaken in the community served by ASHAs PSU 1 under Ms. Kavita Sharma (approximately 500 households) in southwest region of Delhi.</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Sampling Technique: </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Purposive sampling technique was carried out for the study on the basis of feasibility and accessibility in order to collect maximum information from the participants.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Eligibility Criteria:</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Inclusion Criteria: The women who gave consent from street no. 3,4B,4C,5A,6 above 25yrs.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Exclusion Criteria: The women of dairy were excluded along with the one in lactating or    pregnant stage. Women undergoing issues related to regular menstrual cycle. Also resident of street no. 1,2, 4A, 4D and 5B.</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Sample size: </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100 women, 50 pre and 50 post menopausal women</a:t>
            </a: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Study Duration</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20 days of door to door field visit.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203709189"/>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A205-BA9F-8CBB-4D89-8676AE083B0C}"/>
              </a:ext>
            </a:extLst>
          </p:cNvPr>
          <p:cNvSpPr>
            <a:spLocks noGrp="1"/>
          </p:cNvSpPr>
          <p:nvPr>
            <p:ph type="title"/>
          </p:nvPr>
        </p:nvSpPr>
        <p:spPr>
          <a:solidFill>
            <a:schemeClr val="accent2"/>
          </a:solidFill>
        </p:spPr>
        <p:txBody>
          <a:bodyPr>
            <a:normAutofit/>
          </a:bodyPr>
          <a:lstStyle/>
          <a:p>
            <a:pPr algn="ctr"/>
            <a:r>
              <a:rPr lang="en-IN" sz="2800" dirty="0">
                <a:latin typeface="Arial Black" panose="020B0A04020102020204" pitchFamily="34" charset="0"/>
              </a:rPr>
              <a:t>ANTHROPOMETRIC MEASUREMENTS</a:t>
            </a:r>
          </a:p>
        </p:txBody>
      </p:sp>
      <p:pic>
        <p:nvPicPr>
          <p:cNvPr id="4" name="Content Placeholder 3">
            <a:extLst>
              <a:ext uri="{FF2B5EF4-FFF2-40B4-BE49-F238E27FC236}">
                <a16:creationId xmlns:a16="http://schemas.microsoft.com/office/drawing/2014/main" id="{1E81DB6A-C284-352F-97F7-BF1E6DE9152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7011" y="2311399"/>
            <a:ext cx="4383713" cy="1755545"/>
          </a:xfrm>
          <a:prstGeom prst="rect">
            <a:avLst/>
          </a:prstGeom>
          <a:noFill/>
          <a:ln>
            <a:noFill/>
          </a:ln>
        </p:spPr>
      </p:pic>
      <p:pic>
        <p:nvPicPr>
          <p:cNvPr id="5" name="Picture 4">
            <a:extLst>
              <a:ext uri="{FF2B5EF4-FFF2-40B4-BE49-F238E27FC236}">
                <a16:creationId xmlns:a16="http://schemas.microsoft.com/office/drawing/2014/main" id="{7924E560-CF42-7695-61E0-1F2A37F03F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4914" y="2409864"/>
            <a:ext cx="4383713" cy="1657080"/>
          </a:xfrm>
          <a:prstGeom prst="rect">
            <a:avLst/>
          </a:prstGeom>
          <a:noFill/>
          <a:ln>
            <a:noFill/>
          </a:ln>
        </p:spPr>
      </p:pic>
      <p:pic>
        <p:nvPicPr>
          <p:cNvPr id="6" name="Picture 5">
            <a:extLst>
              <a:ext uri="{FF2B5EF4-FFF2-40B4-BE49-F238E27FC236}">
                <a16:creationId xmlns:a16="http://schemas.microsoft.com/office/drawing/2014/main" id="{7D1E9A73-64A0-2D90-F616-8CBAF4A61C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0956" y="4786120"/>
            <a:ext cx="4057671" cy="1657080"/>
          </a:xfrm>
          <a:prstGeom prst="rect">
            <a:avLst/>
          </a:prstGeom>
          <a:noFill/>
          <a:ln>
            <a:noFill/>
          </a:ln>
        </p:spPr>
      </p:pic>
      <p:sp>
        <p:nvSpPr>
          <p:cNvPr id="8" name="TextBox 7">
            <a:extLst>
              <a:ext uri="{FF2B5EF4-FFF2-40B4-BE49-F238E27FC236}">
                <a16:creationId xmlns:a16="http://schemas.microsoft.com/office/drawing/2014/main" id="{FF969620-0204-D04C-7EEF-6FA2E224F496}"/>
              </a:ext>
            </a:extLst>
          </p:cNvPr>
          <p:cNvSpPr txBox="1"/>
          <p:nvPr/>
        </p:nvSpPr>
        <p:spPr>
          <a:xfrm>
            <a:off x="575621" y="4469977"/>
            <a:ext cx="6094070" cy="1755545"/>
          </a:xfrm>
          <a:prstGeom prst="rect">
            <a:avLst/>
          </a:prstGeom>
          <a:noFill/>
        </p:spPr>
        <p:txBody>
          <a:bodyPr wrap="square">
            <a:spAutoFit/>
          </a:bodyPr>
          <a:lstStyle/>
          <a:p>
            <a:pPr algn="just">
              <a:lnSpc>
                <a:spcPct val="150000"/>
              </a:lnSpc>
              <a:spcAft>
                <a:spcPts val="800"/>
              </a:spcAft>
            </a:pPr>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BASAL ADIPOSITY INDEX = </a:t>
            </a:r>
            <a:r>
              <a:rPr lang="en-IN" sz="12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[hip circumference (cm) ÷ height (m) </a:t>
            </a:r>
            <a:r>
              <a:rPr lang="en-IN" sz="1200" b="1" baseline="30000"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1.5</a:t>
            </a:r>
            <a:r>
              <a:rPr lang="en-IN" sz="12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 – 18</a:t>
            </a:r>
            <a:endParaRPr lang="en-IN"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2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IN"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2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MEAN ARTERIAL PRESSURE=    MAP = DP + 1/3(SP – DP)</a:t>
            </a:r>
            <a:endParaRPr lang="en-IN"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200" b="1" dirty="0">
                <a:solidFill>
                  <a:srgbClr val="202124"/>
                </a:solidFill>
                <a:effectLst/>
                <a:latin typeface="Arial" panose="020B0604020202020204" pitchFamily="34" charset="0"/>
                <a:ea typeface="Times New Roman" panose="02020603050405020304" pitchFamily="18" charset="0"/>
                <a:cs typeface="Times New Roman" panose="02020603050405020304" pitchFamily="18" charset="0"/>
              </a:rPr>
              <a:t>The readings were recorded as per WHO guidelines.</a:t>
            </a:r>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 The data was analysed using SPSS software.</a:t>
            </a:r>
            <a:endParaRPr lang="en-IN" sz="12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618C24F-6AB1-F306-7A7D-6E8D114C2EB3}"/>
              </a:ext>
            </a:extLst>
          </p:cNvPr>
          <p:cNvSpPr txBox="1"/>
          <p:nvPr/>
        </p:nvSpPr>
        <p:spPr>
          <a:xfrm>
            <a:off x="1169043" y="1805651"/>
            <a:ext cx="4241681" cy="369332"/>
          </a:xfrm>
          <a:prstGeom prst="rect">
            <a:avLst/>
          </a:prstGeom>
          <a:solidFill>
            <a:schemeClr val="accent1">
              <a:lumMod val="40000"/>
              <a:lumOff val="60000"/>
            </a:schemeClr>
          </a:solidFill>
        </p:spPr>
        <p:txBody>
          <a:bodyPr wrap="square" rtlCol="0">
            <a:spAutoFit/>
          </a:bodyPr>
          <a:lstStyle/>
          <a:p>
            <a:pPr algn="ctr"/>
            <a:r>
              <a:rPr lang="en-IN" b="1" dirty="0"/>
              <a:t>BLOOD PRESSURE</a:t>
            </a:r>
          </a:p>
        </p:txBody>
      </p:sp>
      <p:sp>
        <p:nvSpPr>
          <p:cNvPr id="10" name="TextBox 9">
            <a:extLst>
              <a:ext uri="{FF2B5EF4-FFF2-40B4-BE49-F238E27FC236}">
                <a16:creationId xmlns:a16="http://schemas.microsoft.com/office/drawing/2014/main" id="{C108E030-94D7-5587-CCF7-7527797594E4}"/>
              </a:ext>
            </a:extLst>
          </p:cNvPr>
          <p:cNvSpPr txBox="1"/>
          <p:nvPr/>
        </p:nvSpPr>
        <p:spPr>
          <a:xfrm>
            <a:off x="6585995" y="1805651"/>
            <a:ext cx="4109013" cy="369332"/>
          </a:xfrm>
          <a:prstGeom prst="rect">
            <a:avLst/>
          </a:prstGeom>
          <a:solidFill>
            <a:schemeClr val="accent1">
              <a:lumMod val="40000"/>
              <a:lumOff val="60000"/>
            </a:schemeClr>
          </a:solidFill>
        </p:spPr>
        <p:txBody>
          <a:bodyPr wrap="square" rtlCol="0">
            <a:spAutoFit/>
          </a:bodyPr>
          <a:lstStyle/>
          <a:p>
            <a:pPr algn="ctr"/>
            <a:r>
              <a:rPr lang="en-IN" b="1" dirty="0"/>
              <a:t>BODY MASS INDEX</a:t>
            </a:r>
          </a:p>
        </p:txBody>
      </p:sp>
      <p:sp>
        <p:nvSpPr>
          <p:cNvPr id="11" name="TextBox 10">
            <a:extLst>
              <a:ext uri="{FF2B5EF4-FFF2-40B4-BE49-F238E27FC236}">
                <a16:creationId xmlns:a16="http://schemas.microsoft.com/office/drawing/2014/main" id="{BC148E7D-9483-1DEA-5728-6A2AFB8EB201}"/>
              </a:ext>
            </a:extLst>
          </p:cNvPr>
          <p:cNvSpPr txBox="1"/>
          <p:nvPr/>
        </p:nvSpPr>
        <p:spPr>
          <a:xfrm>
            <a:off x="6810956" y="4285311"/>
            <a:ext cx="3913732" cy="369332"/>
          </a:xfrm>
          <a:prstGeom prst="rect">
            <a:avLst/>
          </a:prstGeom>
          <a:solidFill>
            <a:schemeClr val="accent1">
              <a:lumMod val="40000"/>
              <a:lumOff val="60000"/>
            </a:schemeClr>
          </a:solidFill>
        </p:spPr>
        <p:txBody>
          <a:bodyPr wrap="square" rtlCol="0">
            <a:spAutoFit/>
          </a:bodyPr>
          <a:lstStyle/>
          <a:p>
            <a:pPr algn="ctr"/>
            <a:r>
              <a:rPr lang="en-IN" b="1" dirty="0"/>
              <a:t>WAIST HIP RATIO</a:t>
            </a:r>
          </a:p>
        </p:txBody>
      </p:sp>
    </p:spTree>
    <p:extLst>
      <p:ext uri="{BB962C8B-B14F-4D97-AF65-F5344CB8AC3E}">
        <p14:creationId xmlns:p14="http://schemas.microsoft.com/office/powerpoint/2010/main" val="801013216"/>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A7A7-06E6-BA53-B930-5EFCE014E9F0}"/>
              </a:ext>
            </a:extLst>
          </p:cNvPr>
          <p:cNvSpPr>
            <a:spLocks noGrp="1"/>
          </p:cNvSpPr>
          <p:nvPr>
            <p:ph type="title"/>
          </p:nvPr>
        </p:nvSpPr>
        <p:spPr>
          <a:xfrm>
            <a:off x="838199" y="1000900"/>
            <a:ext cx="10515600" cy="1017361"/>
          </a:xfrm>
          <a:solidFill>
            <a:schemeClr val="accent1">
              <a:lumMod val="40000"/>
              <a:lumOff val="60000"/>
            </a:schemeClr>
          </a:solidFill>
        </p:spPr>
        <p:txBody>
          <a:bodyPr>
            <a:normAutofit/>
          </a:bodyPr>
          <a:lstStyle/>
          <a:p>
            <a:r>
              <a:rPr lang="en-I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OBJECTIVE 1. </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compare the blood pressure and other anthropometric measurements of pre and post-menopausal women of </a:t>
            </a:r>
            <a:r>
              <a:rPr lang="en-I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Goyala</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Vihar</a:t>
            </a:r>
            <a:r>
              <a:rPr lang="en-I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Delhi (table 1).</a:t>
            </a:r>
            <a:br>
              <a:rPr lang="en-IN" sz="2000" dirty="0">
                <a:effectLst/>
                <a:latin typeface="Calibri" panose="020F0502020204030204" pitchFamily="34" charset="0"/>
                <a:ea typeface="Times New Roman" panose="02020603050405020304" pitchFamily="18" charset="0"/>
                <a:cs typeface="Times New Roman" panose="02020603050405020304" pitchFamily="18" charset="0"/>
              </a:rPr>
            </a:br>
            <a:endParaRPr lang="en-IN" sz="2000" dirty="0"/>
          </a:p>
        </p:txBody>
      </p:sp>
      <p:pic>
        <p:nvPicPr>
          <p:cNvPr id="8" name="Content Placeholder 7">
            <a:extLst>
              <a:ext uri="{FF2B5EF4-FFF2-40B4-BE49-F238E27FC236}">
                <a16:creationId xmlns:a16="http://schemas.microsoft.com/office/drawing/2014/main" id="{C01D6A32-9104-54B9-A84E-1135867EE8EF}"/>
              </a:ext>
            </a:extLst>
          </p:cNvPr>
          <p:cNvPicPr>
            <a:picLocks noGrp="1" noChangeAspect="1"/>
          </p:cNvPicPr>
          <p:nvPr>
            <p:ph idx="1"/>
          </p:nvPr>
        </p:nvPicPr>
        <p:blipFill>
          <a:blip r:embed="rId2"/>
          <a:stretch>
            <a:fillRect/>
          </a:stretch>
        </p:blipFill>
        <p:spPr>
          <a:xfrm>
            <a:off x="1094014" y="2064565"/>
            <a:ext cx="10003971" cy="2406650"/>
          </a:xfrm>
          <a:prstGeom prst="rect">
            <a:avLst/>
          </a:prstGeom>
        </p:spPr>
      </p:pic>
      <p:sp>
        <p:nvSpPr>
          <p:cNvPr id="5" name="TextBox 4">
            <a:extLst>
              <a:ext uri="{FF2B5EF4-FFF2-40B4-BE49-F238E27FC236}">
                <a16:creationId xmlns:a16="http://schemas.microsoft.com/office/drawing/2014/main" id="{9974F74B-9A23-30C3-93D0-B1CE9F72F8DB}"/>
              </a:ext>
            </a:extLst>
          </p:cNvPr>
          <p:cNvSpPr txBox="1"/>
          <p:nvPr/>
        </p:nvSpPr>
        <p:spPr>
          <a:xfrm>
            <a:off x="1132114" y="4793435"/>
            <a:ext cx="10221686" cy="2985433"/>
          </a:xfrm>
          <a:prstGeom prst="rect">
            <a:avLst/>
          </a:prstGeom>
          <a:noFill/>
        </p:spPr>
        <p:txBody>
          <a:bodyPr wrap="square" rtlCol="0">
            <a:spAutoFit/>
          </a:bodyPr>
          <a:lstStyle/>
          <a:p>
            <a:r>
              <a:rPr lang="en-US" sz="1600" b="1" dirty="0"/>
              <a:t>TABLE 1- Descriptive statistics for different characteristics of 50 pre and 50 post menopausal women of urban poor area </a:t>
            </a:r>
            <a:r>
              <a:rPr lang="en-US" sz="1600" b="1" dirty="0" err="1"/>
              <a:t>Goyala</a:t>
            </a:r>
            <a:r>
              <a:rPr lang="en-US" sz="1600" b="1" dirty="0"/>
              <a:t> Vihar, Delhi.</a:t>
            </a:r>
          </a:p>
          <a:p>
            <a:pPr algn="just">
              <a:lnSpc>
                <a:spcPct val="150000"/>
              </a:lnSpc>
              <a:spcAft>
                <a:spcPts val="800"/>
              </a:spcAft>
            </a:pPr>
            <a:r>
              <a:rPr lang="en-IN" sz="1600" dirty="0">
                <a:effectLst/>
                <a:latin typeface="Times New Roman" panose="02020603050405020304" pitchFamily="18" charset="0"/>
                <a:ea typeface="Times New Roman" panose="02020603050405020304" pitchFamily="18" charset="0"/>
                <a:cs typeface="Times New Roman" panose="02020603050405020304" pitchFamily="18" charset="0"/>
              </a:rPr>
              <a:t>H0= There is no difference between the variable of the two groups. (NS)</a:t>
            </a:r>
            <a:endParaRPr lang="en-IN"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600" dirty="0">
                <a:effectLst/>
                <a:latin typeface="Times New Roman" panose="02020603050405020304" pitchFamily="18" charset="0"/>
                <a:ea typeface="Times New Roman" panose="02020603050405020304" pitchFamily="18" charset="0"/>
                <a:cs typeface="Times New Roman" panose="02020603050405020304" pitchFamily="18" charset="0"/>
              </a:rPr>
              <a:t>H1=There is difference between the variable of the two group. (S)</a:t>
            </a:r>
          </a:p>
          <a:p>
            <a:pPr algn="just">
              <a:lnSpc>
                <a:spcPct val="150000"/>
              </a:lnSpc>
              <a:spcAft>
                <a:spcPts val="800"/>
              </a:spcAft>
            </a:pPr>
            <a:r>
              <a:rPr lang="en-IN" sz="1600" dirty="0">
                <a:latin typeface="Times New Roman" panose="02020603050405020304" pitchFamily="18" charset="0"/>
                <a:ea typeface="Times New Roman" panose="02020603050405020304" pitchFamily="18" charset="0"/>
                <a:cs typeface="Times New Roman" panose="02020603050405020304" pitchFamily="18" charset="0"/>
              </a:rPr>
              <a:t>P &lt; 0.05 in case of other variables except height hence we reject null hypothesis and accept alternate hypothesis.</a:t>
            </a:r>
            <a:endParaRPr lang="en-IN"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600" dirty="0"/>
          </a:p>
          <a:p>
            <a:endParaRPr lang="en-US" sz="1600" dirty="0"/>
          </a:p>
          <a:p>
            <a:endParaRPr lang="en-US" sz="1600" dirty="0"/>
          </a:p>
          <a:p>
            <a:endParaRPr lang="en-US" sz="1600" dirty="0"/>
          </a:p>
        </p:txBody>
      </p:sp>
      <p:pic>
        <p:nvPicPr>
          <p:cNvPr id="3" name="Picture 2">
            <a:extLst>
              <a:ext uri="{FF2B5EF4-FFF2-40B4-BE49-F238E27FC236}">
                <a16:creationId xmlns:a16="http://schemas.microsoft.com/office/drawing/2014/main" id="{C2395600-106D-37F3-9DD7-41F28DF6EA88}"/>
              </a:ext>
            </a:extLst>
          </p:cNvPr>
          <p:cNvPicPr>
            <a:picLocks noChangeAspect="1"/>
          </p:cNvPicPr>
          <p:nvPr/>
        </p:nvPicPr>
        <p:blipFill>
          <a:blip r:embed="rId3"/>
          <a:stretch>
            <a:fillRect/>
          </a:stretch>
        </p:blipFill>
        <p:spPr>
          <a:xfrm>
            <a:off x="11356469" y="462"/>
            <a:ext cx="835530" cy="531500"/>
          </a:xfrm>
          <a:prstGeom prst="rect">
            <a:avLst/>
          </a:prstGeom>
        </p:spPr>
      </p:pic>
      <p:sp>
        <p:nvSpPr>
          <p:cNvPr id="4" name="TextBox 3">
            <a:extLst>
              <a:ext uri="{FF2B5EF4-FFF2-40B4-BE49-F238E27FC236}">
                <a16:creationId xmlns:a16="http://schemas.microsoft.com/office/drawing/2014/main" id="{EFB34D58-8A6E-AC8D-B9F5-7D065451995E}"/>
              </a:ext>
            </a:extLst>
          </p:cNvPr>
          <p:cNvSpPr txBox="1"/>
          <p:nvPr/>
        </p:nvSpPr>
        <p:spPr>
          <a:xfrm>
            <a:off x="3449256" y="150471"/>
            <a:ext cx="5023412" cy="646331"/>
          </a:xfrm>
          <a:prstGeom prst="rect">
            <a:avLst/>
          </a:prstGeom>
          <a:solidFill>
            <a:schemeClr val="accent2"/>
          </a:solidFill>
        </p:spPr>
        <p:txBody>
          <a:bodyPr wrap="square" rtlCol="0">
            <a:spAutoFit/>
          </a:bodyPr>
          <a:lstStyle/>
          <a:p>
            <a:pPr algn="ctr"/>
            <a:r>
              <a:rPr lang="en-IN" sz="3600" b="1" dirty="0">
                <a:latin typeface="Arial Black" panose="020B0A04020102020204" pitchFamily="34" charset="0"/>
              </a:rPr>
              <a:t>RESULT </a:t>
            </a:r>
          </a:p>
        </p:txBody>
      </p:sp>
    </p:spTree>
    <p:extLst>
      <p:ext uri="{BB962C8B-B14F-4D97-AF65-F5344CB8AC3E}">
        <p14:creationId xmlns:p14="http://schemas.microsoft.com/office/powerpoint/2010/main" val="2539560464"/>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3EF75-A42D-033E-06D5-B359CF52F50A}"/>
              </a:ext>
            </a:extLst>
          </p:cNvPr>
          <p:cNvSpPr>
            <a:spLocks noGrp="1"/>
          </p:cNvSpPr>
          <p:nvPr>
            <p:ph type="title"/>
          </p:nvPr>
        </p:nvSpPr>
        <p:spPr>
          <a:xfrm>
            <a:off x="839788" y="365126"/>
            <a:ext cx="10515600" cy="823912"/>
          </a:xfrm>
          <a:solidFill>
            <a:schemeClr val="accent1">
              <a:lumMod val="40000"/>
              <a:lumOff val="60000"/>
            </a:schemeClr>
          </a:solidFill>
        </p:spPr>
        <p:txBody>
          <a:bodyPr>
            <a:normAutofit fontScale="90000"/>
          </a:bodyPr>
          <a:lstStyle/>
          <a:p>
            <a:r>
              <a:rPr lang="en-I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OBJECTIVE 2.</a:t>
            </a:r>
            <a:r>
              <a:rPr lang="en-I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check the association of anthropometric measure with blood pressure of pre and post-menopausal women (table 2 and 3).  </a:t>
            </a:r>
            <a:br>
              <a:rPr lang="en-IN" sz="2000">
                <a:effectLst/>
                <a:latin typeface="Calibri" panose="020F0502020204030204" pitchFamily="34" charset="0"/>
                <a:ea typeface="Times New Roman" panose="02020603050405020304" pitchFamily="18" charset="0"/>
                <a:cs typeface="Times New Roman" panose="02020603050405020304" pitchFamily="18" charset="0"/>
              </a:rPr>
            </a:br>
            <a:endParaRPr lang="en-IN" sz="2000"/>
          </a:p>
        </p:txBody>
      </p:sp>
      <p:sp>
        <p:nvSpPr>
          <p:cNvPr id="3" name="Text Placeholder 2">
            <a:extLst>
              <a:ext uri="{FF2B5EF4-FFF2-40B4-BE49-F238E27FC236}">
                <a16:creationId xmlns:a16="http://schemas.microsoft.com/office/drawing/2014/main" id="{A726D311-59D1-12D6-0DCA-F08EBA1E6A49}"/>
              </a:ext>
            </a:extLst>
          </p:cNvPr>
          <p:cNvSpPr>
            <a:spLocks noGrp="1"/>
          </p:cNvSpPr>
          <p:nvPr>
            <p:ph type="body" idx="1"/>
          </p:nvPr>
        </p:nvSpPr>
        <p:spPr>
          <a:xfrm>
            <a:off x="839788" y="1189038"/>
            <a:ext cx="5430383" cy="634546"/>
          </a:xfrm>
          <a:solidFill>
            <a:schemeClr val="accent1">
              <a:lumMod val="60000"/>
              <a:lumOff val="40000"/>
            </a:schemeClr>
          </a:solidFill>
        </p:spPr>
        <p:txBody>
          <a:bodyPr>
            <a:normAutofit/>
          </a:bodyPr>
          <a:lstStyle/>
          <a:p>
            <a:r>
              <a:rPr lang="en-IN">
                <a:latin typeface="Arial Black" panose="020B0A04020102020204" pitchFamily="34" charset="0"/>
              </a:rPr>
              <a:t>CORRELATION  (TABLE 2)</a:t>
            </a:r>
          </a:p>
        </p:txBody>
      </p:sp>
      <p:pic>
        <p:nvPicPr>
          <p:cNvPr id="11" name="Content Placeholder 10">
            <a:extLst>
              <a:ext uri="{FF2B5EF4-FFF2-40B4-BE49-F238E27FC236}">
                <a16:creationId xmlns:a16="http://schemas.microsoft.com/office/drawing/2014/main" id="{6C1C91D6-2780-3355-7F49-3F266FC89029}"/>
              </a:ext>
            </a:extLst>
          </p:cNvPr>
          <p:cNvPicPr>
            <a:picLocks noGrp="1" noChangeAspect="1"/>
          </p:cNvPicPr>
          <p:nvPr>
            <p:ph sz="half" idx="2"/>
          </p:nvPr>
        </p:nvPicPr>
        <p:blipFill>
          <a:blip r:embed="rId2"/>
          <a:stretch>
            <a:fillRect/>
          </a:stretch>
        </p:blipFill>
        <p:spPr>
          <a:xfrm>
            <a:off x="839788" y="2177143"/>
            <a:ext cx="6148841" cy="4012519"/>
          </a:xfrm>
          <a:prstGeom prst="rect">
            <a:avLst/>
          </a:prstGeom>
        </p:spPr>
      </p:pic>
      <p:sp>
        <p:nvSpPr>
          <p:cNvPr id="12" name="Content Placeholder 11">
            <a:extLst>
              <a:ext uri="{FF2B5EF4-FFF2-40B4-BE49-F238E27FC236}">
                <a16:creationId xmlns:a16="http://schemas.microsoft.com/office/drawing/2014/main" id="{2DFDD975-2698-4FCF-95A0-F7448E162173}"/>
              </a:ext>
            </a:extLst>
          </p:cNvPr>
          <p:cNvSpPr>
            <a:spLocks noGrp="1"/>
          </p:cNvSpPr>
          <p:nvPr>
            <p:ph sz="quarter" idx="4"/>
          </p:nvPr>
        </p:nvSpPr>
        <p:spPr>
          <a:xfrm>
            <a:off x="7184570" y="1823584"/>
            <a:ext cx="4170817" cy="4366079"/>
          </a:xfrm>
          <a:solidFill>
            <a:schemeClr val="accent4">
              <a:lumMod val="20000"/>
              <a:lumOff val="80000"/>
            </a:schemeClr>
          </a:solidFill>
        </p:spPr>
        <p:txBody>
          <a:bodyPr vert="horz" lIns="91440" tIns="45720" rIns="91440" bIns="45720" rtlCol="0" anchor="t">
            <a:normAutofit/>
          </a:bodyPr>
          <a:lstStyle/>
          <a:p>
            <a:pPr algn="just"/>
            <a:r>
              <a:rPr lang="en-IN" sz="2400">
                <a:effectLst/>
                <a:latin typeface="Times New Roman"/>
                <a:ea typeface="Times New Roman" panose="02020603050405020304" pitchFamily="18" charset="0"/>
                <a:cs typeface="Times New Roman"/>
              </a:rPr>
              <a:t>The </a:t>
            </a:r>
            <a:r>
              <a:rPr lang="en-IN" sz="2400">
                <a:latin typeface="Times New Roman"/>
                <a:ea typeface="Times New Roman" panose="02020603050405020304" pitchFamily="18" charset="0"/>
                <a:cs typeface="Times New Roman"/>
              </a:rPr>
              <a:t>Pearson's</a:t>
            </a:r>
            <a:r>
              <a:rPr lang="en-IN" sz="2400">
                <a:effectLst/>
                <a:latin typeface="Times New Roman"/>
                <a:ea typeface="Times New Roman" panose="02020603050405020304" pitchFamily="18" charset="0"/>
                <a:cs typeface="Times New Roman"/>
              </a:rPr>
              <a:t> correlation was done on SPSS as shown in table 2. Depicts that in pre-menopausal women age are positively associated with SBP while in post – menopausal women age, </a:t>
            </a:r>
            <a:r>
              <a:rPr lang="en-IN" sz="2400" err="1">
                <a:effectLst/>
                <a:latin typeface="Times New Roman"/>
                <a:ea typeface="Times New Roman" panose="02020603050405020304" pitchFamily="18" charset="0"/>
                <a:cs typeface="Times New Roman"/>
              </a:rPr>
              <a:t>Ht</a:t>
            </a:r>
            <a:r>
              <a:rPr lang="en-IN" sz="2400">
                <a:effectLst/>
                <a:latin typeface="Times New Roman"/>
                <a:ea typeface="Times New Roman" panose="02020603050405020304" pitchFamily="18" charset="0"/>
                <a:cs typeface="Times New Roman"/>
              </a:rPr>
              <a:t> , </a:t>
            </a:r>
            <a:r>
              <a:rPr lang="en-IN" sz="2400" err="1">
                <a:effectLst/>
                <a:latin typeface="Times New Roman"/>
                <a:ea typeface="Times New Roman" panose="02020603050405020304" pitchFamily="18" charset="0"/>
                <a:cs typeface="Times New Roman"/>
              </a:rPr>
              <a:t>Wt</a:t>
            </a:r>
            <a:r>
              <a:rPr lang="en-IN" sz="2400">
                <a:effectLst/>
                <a:latin typeface="Times New Roman"/>
                <a:ea typeface="Times New Roman" panose="02020603050405020304" pitchFamily="18" charset="0"/>
                <a:cs typeface="Times New Roman"/>
              </a:rPr>
              <a:t>, BMI were positively associated with DBP.</a:t>
            </a:r>
          </a:p>
          <a:p>
            <a:pPr marL="0" indent="0">
              <a:buNone/>
            </a:pPr>
            <a:endParaRPr lang="en-IN"/>
          </a:p>
        </p:txBody>
      </p:sp>
      <p:pic>
        <p:nvPicPr>
          <p:cNvPr id="4" name="Picture 3">
            <a:extLst>
              <a:ext uri="{FF2B5EF4-FFF2-40B4-BE49-F238E27FC236}">
                <a16:creationId xmlns:a16="http://schemas.microsoft.com/office/drawing/2014/main" id="{C8C13E17-0CDF-C5A6-A67E-1AF914FB4662}"/>
              </a:ext>
            </a:extLst>
          </p:cNvPr>
          <p:cNvPicPr>
            <a:picLocks noChangeAspect="1"/>
          </p:cNvPicPr>
          <p:nvPr/>
        </p:nvPicPr>
        <p:blipFill>
          <a:blip r:embed="rId3"/>
          <a:stretch>
            <a:fillRect/>
          </a:stretch>
        </p:blipFill>
        <p:spPr>
          <a:xfrm>
            <a:off x="10626045" y="49212"/>
            <a:ext cx="1424441" cy="823912"/>
          </a:xfrm>
          <a:prstGeom prst="rect">
            <a:avLst/>
          </a:prstGeom>
        </p:spPr>
      </p:pic>
    </p:spTree>
    <p:extLst>
      <p:ext uri="{BB962C8B-B14F-4D97-AF65-F5344CB8AC3E}">
        <p14:creationId xmlns:p14="http://schemas.microsoft.com/office/powerpoint/2010/main" val="1321316001"/>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0E6E-1F8F-E46E-9C1C-F99F2C2E6B6F}"/>
              </a:ext>
            </a:extLst>
          </p:cNvPr>
          <p:cNvSpPr>
            <a:spLocks noGrp="1"/>
          </p:cNvSpPr>
          <p:nvPr>
            <p:ph type="title"/>
          </p:nvPr>
        </p:nvSpPr>
        <p:spPr>
          <a:xfrm>
            <a:off x="838200" y="365126"/>
            <a:ext cx="10515600" cy="1028246"/>
          </a:xfrm>
          <a:solidFill>
            <a:schemeClr val="accent1">
              <a:lumMod val="40000"/>
              <a:lumOff val="60000"/>
            </a:schemeClr>
          </a:solidFill>
        </p:spPr>
        <p:txBody>
          <a:bodyPr>
            <a:normAutofit/>
          </a:bodyPr>
          <a:lstStyle/>
          <a:p>
            <a:r>
              <a:rPr lang="en-IN" sz="2800" b="1">
                <a:latin typeface="Arial Black" panose="020B0A04020102020204" pitchFamily="34" charset="0"/>
              </a:rPr>
              <a:t>REGRESSION AND STEP-WISE REGRESSION ANALYSIS(TABLE 3 AND 4)</a:t>
            </a:r>
          </a:p>
        </p:txBody>
      </p:sp>
      <p:pic>
        <p:nvPicPr>
          <p:cNvPr id="7" name="Content Placeholder 6">
            <a:extLst>
              <a:ext uri="{FF2B5EF4-FFF2-40B4-BE49-F238E27FC236}">
                <a16:creationId xmlns:a16="http://schemas.microsoft.com/office/drawing/2014/main" id="{8765CFB1-6E52-22C9-F03D-FE4C2B939C86}"/>
              </a:ext>
            </a:extLst>
          </p:cNvPr>
          <p:cNvPicPr>
            <a:picLocks noGrp="1" noChangeAspect="1"/>
          </p:cNvPicPr>
          <p:nvPr>
            <p:ph idx="1"/>
          </p:nvPr>
        </p:nvPicPr>
        <p:blipFill>
          <a:blip r:embed="rId2"/>
          <a:stretch>
            <a:fillRect/>
          </a:stretch>
        </p:blipFill>
        <p:spPr>
          <a:xfrm>
            <a:off x="3260794" y="3251021"/>
            <a:ext cx="5730737" cy="1213209"/>
          </a:xfrm>
          <a:prstGeom prst="rect">
            <a:avLst/>
          </a:prstGeom>
        </p:spPr>
      </p:pic>
      <p:pic>
        <p:nvPicPr>
          <p:cNvPr id="8" name="Picture 7">
            <a:extLst>
              <a:ext uri="{FF2B5EF4-FFF2-40B4-BE49-F238E27FC236}">
                <a16:creationId xmlns:a16="http://schemas.microsoft.com/office/drawing/2014/main" id="{87E87388-752D-F909-A2BF-42B06D57AFF9}"/>
              </a:ext>
            </a:extLst>
          </p:cNvPr>
          <p:cNvPicPr>
            <a:picLocks noChangeAspect="1"/>
          </p:cNvPicPr>
          <p:nvPr/>
        </p:nvPicPr>
        <p:blipFill>
          <a:blip r:embed="rId3"/>
          <a:stretch>
            <a:fillRect/>
          </a:stretch>
        </p:blipFill>
        <p:spPr>
          <a:xfrm>
            <a:off x="6478943" y="1491344"/>
            <a:ext cx="5395428" cy="2721428"/>
          </a:xfrm>
          <a:prstGeom prst="rect">
            <a:avLst/>
          </a:prstGeom>
        </p:spPr>
      </p:pic>
      <p:sp>
        <p:nvSpPr>
          <p:cNvPr id="10" name="TextBox 9">
            <a:extLst>
              <a:ext uri="{FF2B5EF4-FFF2-40B4-BE49-F238E27FC236}">
                <a16:creationId xmlns:a16="http://schemas.microsoft.com/office/drawing/2014/main" id="{A8858691-E311-589D-1A55-C86AB4634A05}"/>
              </a:ext>
            </a:extLst>
          </p:cNvPr>
          <p:cNvSpPr txBox="1"/>
          <p:nvPr/>
        </p:nvSpPr>
        <p:spPr>
          <a:xfrm>
            <a:off x="382943" y="1665408"/>
            <a:ext cx="5963428" cy="2547364"/>
          </a:xfrm>
          <a:prstGeom prst="rect">
            <a:avLst/>
          </a:prstGeom>
          <a:solidFill>
            <a:schemeClr val="accent4">
              <a:lumMod val="20000"/>
              <a:lumOff val="80000"/>
            </a:schemeClr>
          </a:solidFill>
        </p:spPr>
        <p:txBody>
          <a:bodyPr wrap="square">
            <a:spAutoFit/>
          </a:bodyPr>
          <a:lstStyle/>
          <a:p>
            <a:pPr marR="0" lvl="0" algn="just" defTabSz="914400" rtl="0" eaLnBrk="1" fontAlgn="auto" latinLnBrk="0" hangingPunct="1">
              <a:lnSpc>
                <a:spcPct val="90000"/>
              </a:lnSpc>
              <a:spcBef>
                <a:spcPts val="1000"/>
              </a:spcBef>
              <a:spcAft>
                <a:spcPts val="0"/>
              </a:spcAft>
              <a:buClrTx/>
              <a:buSzTx/>
              <a:tabLst/>
              <a:defRPr/>
            </a:pP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3 and 4 Regression and  step-wise regression  depicted that age is the predictor for blood pressure in pre- menopausal women and for post- menopausal women age for SBP and </a:t>
            </a:r>
            <a:r>
              <a:rPr kumimoji="0" lang="en-IN" sz="2000" b="0" i="0" u="none" strike="noStrike" kern="1200" cap="none" spc="0" normalizeH="0" baseline="0" noProof="0" err="1">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Ht</a:t>
            </a: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IN" sz="2000" b="0" i="0" u="none" strike="noStrike" kern="1200" cap="none" spc="0" normalizeH="0" baseline="0" noProof="0" err="1">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Wt</a:t>
            </a: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BMI, WC and HC are predictor of </a:t>
            </a:r>
            <a:r>
              <a:rPr lang="en-IN" sz="200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DBP</a:t>
            </a: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Women in post- menopausal stage were at high risk of HTN compared to pre-menopausal women at p&lt;0.05.</a:t>
            </a:r>
            <a:endParaRPr kumimoji="0" lang="en-IN"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tabLst/>
              <a:defRPr/>
            </a:pPr>
            <a:endParaRPr kumimoji="0" lang="en-I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5EBEEA1-56CB-89E7-F924-71195C3382DB}"/>
              </a:ext>
            </a:extLst>
          </p:cNvPr>
          <p:cNvSpPr txBox="1"/>
          <p:nvPr/>
        </p:nvSpPr>
        <p:spPr>
          <a:xfrm>
            <a:off x="8327571" y="1111072"/>
            <a:ext cx="2601685" cy="369332"/>
          </a:xfrm>
          <a:prstGeom prst="rect">
            <a:avLst/>
          </a:prstGeom>
          <a:solidFill>
            <a:schemeClr val="accent1">
              <a:lumMod val="40000"/>
              <a:lumOff val="60000"/>
            </a:schemeClr>
          </a:solidFill>
          <a:ln>
            <a:solidFill>
              <a:srgbClr val="4472C4"/>
            </a:solidFill>
          </a:ln>
        </p:spPr>
        <p:txBody>
          <a:bodyPr wrap="square" rtlCol="0">
            <a:spAutoFit/>
          </a:bodyPr>
          <a:lstStyle/>
          <a:p>
            <a:r>
              <a:rPr lang="en-IN" b="1"/>
              <a:t>REGRESSION TABLE 3</a:t>
            </a:r>
          </a:p>
        </p:txBody>
      </p:sp>
      <p:sp>
        <p:nvSpPr>
          <p:cNvPr id="12" name="TextBox 11">
            <a:extLst>
              <a:ext uri="{FF2B5EF4-FFF2-40B4-BE49-F238E27FC236}">
                <a16:creationId xmlns:a16="http://schemas.microsoft.com/office/drawing/2014/main" id="{9F545797-9481-6A24-8FFF-D778E2AB7A4D}"/>
              </a:ext>
            </a:extLst>
          </p:cNvPr>
          <p:cNvSpPr txBox="1"/>
          <p:nvPr/>
        </p:nvSpPr>
        <p:spPr>
          <a:xfrm>
            <a:off x="382943" y="3973286"/>
            <a:ext cx="6096000" cy="369332"/>
          </a:xfrm>
          <a:prstGeom prst="rect">
            <a:avLst/>
          </a:prstGeom>
          <a:solidFill>
            <a:schemeClr val="accent1">
              <a:lumMod val="40000"/>
              <a:lumOff val="60000"/>
            </a:schemeClr>
          </a:solidFill>
        </p:spPr>
        <p:txBody>
          <a:bodyPr wrap="square" rtlCol="0">
            <a:spAutoFit/>
          </a:bodyPr>
          <a:lstStyle/>
          <a:p>
            <a:r>
              <a:rPr lang="en-IN" b="1"/>
              <a:t>STEP- WISE REGRESSION ANALYSIS TABLE 4</a:t>
            </a:r>
          </a:p>
        </p:txBody>
      </p:sp>
      <p:pic>
        <p:nvPicPr>
          <p:cNvPr id="3" name="Picture 2">
            <a:extLst>
              <a:ext uri="{FF2B5EF4-FFF2-40B4-BE49-F238E27FC236}">
                <a16:creationId xmlns:a16="http://schemas.microsoft.com/office/drawing/2014/main" id="{6E094C74-C5F3-3A62-03E9-9E66FE89F8F4}"/>
              </a:ext>
            </a:extLst>
          </p:cNvPr>
          <p:cNvPicPr>
            <a:picLocks noChangeAspect="1"/>
          </p:cNvPicPr>
          <p:nvPr/>
        </p:nvPicPr>
        <p:blipFill>
          <a:blip r:embed="rId4"/>
          <a:stretch>
            <a:fillRect/>
          </a:stretch>
        </p:blipFill>
        <p:spPr>
          <a:xfrm>
            <a:off x="11283555" y="0"/>
            <a:ext cx="910705" cy="463568"/>
          </a:xfrm>
          <a:prstGeom prst="rect">
            <a:avLst/>
          </a:prstGeom>
        </p:spPr>
      </p:pic>
    </p:spTree>
    <p:extLst>
      <p:ext uri="{BB962C8B-B14F-4D97-AF65-F5344CB8AC3E}">
        <p14:creationId xmlns:p14="http://schemas.microsoft.com/office/powerpoint/2010/main" val="3715568765"/>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1E6C141D-FE12-8876-5F44-37941063B73C}"/>
              </a:ext>
            </a:extLst>
          </p:cNvPr>
          <p:cNvSpPr>
            <a:spLocks noGrp="1"/>
          </p:cNvSpPr>
          <p:nvPr>
            <p:ph type="title"/>
          </p:nvPr>
        </p:nvSpPr>
        <p:spPr>
          <a:xfrm>
            <a:off x="638352" y="391997"/>
            <a:ext cx="10044023" cy="877729"/>
          </a:xfrm>
        </p:spPr>
        <p:txBody>
          <a:bodyPr anchor="ctr">
            <a:normAutofit/>
          </a:bodyPr>
          <a:lstStyle/>
          <a:p>
            <a:r>
              <a:rPr lang="en-US" sz="4000" b="1">
                <a:solidFill>
                  <a:srgbClr val="FFFFFF"/>
                </a:solidFill>
                <a:latin typeface="Times New Roman"/>
                <a:cs typeface="Calibri Light"/>
              </a:rPr>
              <a:t>DISCUSSION</a:t>
            </a:r>
            <a:endParaRPr lang="en-US" sz="4000" b="1">
              <a:solidFill>
                <a:srgbClr val="FFFFFF"/>
              </a:solidFill>
              <a:latin typeface="Times New Roman"/>
              <a:cs typeface="Times New Roman"/>
            </a:endParaRPr>
          </a:p>
        </p:txBody>
      </p:sp>
      <p:graphicFrame>
        <p:nvGraphicFramePr>
          <p:cNvPr id="3" name="Diagram 2">
            <a:extLst>
              <a:ext uri="{FF2B5EF4-FFF2-40B4-BE49-F238E27FC236}">
                <a16:creationId xmlns:a16="http://schemas.microsoft.com/office/drawing/2014/main" id="{322D682B-E6A1-4B5D-85CF-3A7437F84018}"/>
              </a:ext>
            </a:extLst>
          </p:cNvPr>
          <p:cNvGraphicFramePr/>
          <p:nvPr>
            <p:extLst>
              <p:ext uri="{D42A27DB-BD31-4B8C-83A1-F6EECF244321}">
                <p14:modId xmlns:p14="http://schemas.microsoft.com/office/powerpoint/2010/main" val="158078396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 name="Picture 58">
            <a:extLst>
              <a:ext uri="{FF2B5EF4-FFF2-40B4-BE49-F238E27FC236}">
                <a16:creationId xmlns:a16="http://schemas.microsoft.com/office/drawing/2014/main" id="{85DA0E0C-9CF5-2C16-F2AD-B0CB1FF144BE}"/>
              </a:ext>
            </a:extLst>
          </p:cNvPr>
          <p:cNvPicPr>
            <a:picLocks noChangeAspect="1"/>
          </p:cNvPicPr>
          <p:nvPr/>
        </p:nvPicPr>
        <p:blipFill>
          <a:blip r:embed="rId7"/>
          <a:stretch>
            <a:fillRect/>
          </a:stretch>
        </p:blipFill>
        <p:spPr>
          <a:xfrm>
            <a:off x="11283555" y="0"/>
            <a:ext cx="910705" cy="463568"/>
          </a:xfrm>
          <a:prstGeom prst="rect">
            <a:avLst/>
          </a:prstGeom>
        </p:spPr>
      </p:pic>
      <p:sp>
        <p:nvSpPr>
          <p:cNvPr id="2" name="TextBox 1">
            <a:extLst>
              <a:ext uri="{FF2B5EF4-FFF2-40B4-BE49-F238E27FC236}">
                <a16:creationId xmlns:a16="http://schemas.microsoft.com/office/drawing/2014/main" id="{1871746B-CE54-DE95-A0A2-AA7624159B31}"/>
              </a:ext>
            </a:extLst>
          </p:cNvPr>
          <p:cNvSpPr txBox="1"/>
          <p:nvPr/>
        </p:nvSpPr>
        <p:spPr>
          <a:xfrm>
            <a:off x="2662177" y="972403"/>
            <a:ext cx="6447098" cy="523220"/>
          </a:xfrm>
          <a:prstGeom prst="rect">
            <a:avLst/>
          </a:prstGeom>
          <a:solidFill>
            <a:schemeClr val="accent2"/>
          </a:solidFill>
        </p:spPr>
        <p:txBody>
          <a:bodyPr wrap="square" rtlCol="0">
            <a:spAutoFit/>
          </a:bodyPr>
          <a:lstStyle/>
          <a:p>
            <a:pPr algn="ctr"/>
            <a:r>
              <a:rPr lang="en-IN" sz="2800" dirty="0">
                <a:latin typeface="Arial Black" panose="020B0A04020102020204" pitchFamily="34" charset="0"/>
              </a:rPr>
              <a:t>DISCUSSION</a:t>
            </a:r>
          </a:p>
        </p:txBody>
      </p:sp>
    </p:spTree>
    <p:extLst>
      <p:ext uri="{BB962C8B-B14F-4D97-AF65-F5344CB8AC3E}">
        <p14:creationId xmlns:p14="http://schemas.microsoft.com/office/powerpoint/2010/main" val="250593665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BE05F-084C-E837-D6B0-3EA46498CAF3}"/>
              </a:ext>
            </a:extLst>
          </p:cNvPr>
          <p:cNvSpPr>
            <a:spLocks noGrp="1"/>
          </p:cNvSpPr>
          <p:nvPr>
            <p:ph type="title"/>
          </p:nvPr>
        </p:nvSpPr>
        <p:spPr>
          <a:solidFill>
            <a:schemeClr val="accent2"/>
          </a:solidFill>
        </p:spPr>
        <p:txBody>
          <a:bodyPr/>
          <a:lstStyle/>
          <a:p>
            <a:r>
              <a:rPr lang="en-IN" dirty="0">
                <a:latin typeface="Arial Black" panose="020B0A04020102020204" pitchFamily="34" charset="0"/>
              </a:rPr>
              <a:t>           CONCLUSION</a:t>
            </a:r>
          </a:p>
        </p:txBody>
      </p:sp>
      <p:sp>
        <p:nvSpPr>
          <p:cNvPr id="3" name="Content Placeholder 2">
            <a:extLst>
              <a:ext uri="{FF2B5EF4-FFF2-40B4-BE49-F238E27FC236}">
                <a16:creationId xmlns:a16="http://schemas.microsoft.com/office/drawing/2014/main" id="{70EC7CCD-1ACE-AC4C-5E42-B3510E8F6265}"/>
              </a:ext>
            </a:extLst>
          </p:cNvPr>
          <p:cNvSpPr>
            <a:spLocks noGrp="1"/>
          </p:cNvSpPr>
          <p:nvPr>
            <p:ph idx="1"/>
          </p:nvPr>
        </p:nvSpPr>
        <p:spPr>
          <a:solidFill>
            <a:schemeClr val="accent1">
              <a:lumMod val="20000"/>
              <a:lumOff val="80000"/>
            </a:schemeClr>
          </a:solidFill>
        </p:spPr>
        <p:txBody>
          <a:bodyPr/>
          <a:lstStyle/>
          <a:p>
            <a:pPr marL="0" indent="0">
              <a:buNone/>
            </a:pP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IN" sz="2400" dirty="0">
                <a:effectLst/>
                <a:latin typeface="Times New Roman" panose="02020603050405020304" pitchFamily="18" charset="0"/>
                <a:ea typeface="Times New Roman" panose="02020603050405020304" pitchFamily="18" charset="0"/>
                <a:cs typeface="Times New Roman" panose="02020603050405020304" pitchFamily="18" charset="0"/>
              </a:rPr>
              <a:t>The study</a:t>
            </a:r>
            <a:r>
              <a:rPr lang="en-IN" sz="24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was significant for all variables (Age, </a:t>
            </a:r>
            <a:r>
              <a:rPr lang="en-IN" sz="2400" dirty="0" err="1">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Wt</a:t>
            </a:r>
            <a:r>
              <a:rPr lang="en-IN" sz="24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BMI, HC, WC, WHR and BAI) except Ht. Independent T test was used to compare the groups. Correlation and regression depicted that age is the predictor for blood pressure in pre- menopausal women and for post- menopausal women age, </a:t>
            </a:r>
            <a:r>
              <a:rPr lang="en-IN" sz="2400" dirty="0" err="1">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Ht</a:t>
            </a:r>
            <a:r>
              <a:rPr lang="en-IN" sz="24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400" dirty="0" err="1">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Wt</a:t>
            </a:r>
            <a:r>
              <a:rPr lang="en-IN" sz="2400"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BMI, WC and HC are predictor of diastolic blood pressure. Women in post- menopausal stage were at high risk of HTN compared to pre-menopausal women </a:t>
            </a:r>
            <a:r>
              <a:rPr lang="en-IN" sz="2400" dirty="0">
                <a:effectLst/>
                <a:latin typeface="Times New Roman" panose="02020603050405020304" pitchFamily="18" charset="0"/>
                <a:ea typeface="Times New Roman" panose="02020603050405020304" pitchFamily="18" charset="0"/>
                <a:cs typeface="Times New Roman" panose="02020603050405020304" pitchFamily="18" charset="0"/>
              </a:rPr>
              <a:t>hence must undergo regular health check-up and maintain healthy lifestyle.</a:t>
            </a:r>
            <a:endParaRPr lang="en-IN"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32082441"/>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1E6C141D-FE12-8876-5F44-37941063B73C}"/>
              </a:ext>
            </a:extLst>
          </p:cNvPr>
          <p:cNvSpPr>
            <a:spLocks noGrp="1"/>
          </p:cNvSpPr>
          <p:nvPr>
            <p:ph type="title"/>
          </p:nvPr>
        </p:nvSpPr>
        <p:spPr>
          <a:xfrm>
            <a:off x="638352" y="391997"/>
            <a:ext cx="10044023" cy="877729"/>
          </a:xfrm>
        </p:spPr>
        <p:txBody>
          <a:bodyPr anchor="ctr">
            <a:normAutofit/>
          </a:bodyPr>
          <a:lstStyle/>
          <a:p>
            <a:r>
              <a:rPr lang="en-US" sz="4000" b="1" dirty="0">
                <a:solidFill>
                  <a:srgbClr val="000000"/>
                </a:solidFill>
                <a:latin typeface="Times New Roman"/>
                <a:cs typeface="Calibri Light"/>
              </a:rPr>
              <a:t>DISCUSSION</a:t>
            </a:r>
            <a:endParaRPr lang="en-US" sz="4000" b="1" dirty="0">
              <a:solidFill>
                <a:srgbClr val="000000"/>
              </a:solidFill>
              <a:latin typeface="Times New Roman"/>
              <a:cs typeface="Times New Roman"/>
            </a:endParaRPr>
          </a:p>
        </p:txBody>
      </p:sp>
      <p:graphicFrame>
        <p:nvGraphicFramePr>
          <p:cNvPr id="3" name="Diagram 2">
            <a:extLst>
              <a:ext uri="{FF2B5EF4-FFF2-40B4-BE49-F238E27FC236}">
                <a16:creationId xmlns:a16="http://schemas.microsoft.com/office/drawing/2014/main" id="{322D682B-E6A1-4B5D-85CF-3A7437F84018}"/>
              </a:ext>
            </a:extLst>
          </p:cNvPr>
          <p:cNvGraphicFramePr/>
          <p:nvPr>
            <p:extLst>
              <p:ext uri="{D42A27DB-BD31-4B8C-83A1-F6EECF244321}">
                <p14:modId xmlns:p14="http://schemas.microsoft.com/office/powerpoint/2010/main" val="265764542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 name="Picture 58">
            <a:extLst>
              <a:ext uri="{FF2B5EF4-FFF2-40B4-BE49-F238E27FC236}">
                <a16:creationId xmlns:a16="http://schemas.microsoft.com/office/drawing/2014/main" id="{85DA0E0C-9CF5-2C16-F2AD-B0CB1FF144BE}"/>
              </a:ext>
            </a:extLst>
          </p:cNvPr>
          <p:cNvPicPr>
            <a:picLocks noChangeAspect="1"/>
          </p:cNvPicPr>
          <p:nvPr/>
        </p:nvPicPr>
        <p:blipFill>
          <a:blip r:embed="rId7"/>
          <a:stretch>
            <a:fillRect/>
          </a:stretch>
        </p:blipFill>
        <p:spPr>
          <a:xfrm>
            <a:off x="11283555" y="0"/>
            <a:ext cx="910705" cy="463568"/>
          </a:xfrm>
          <a:prstGeom prst="rect">
            <a:avLst/>
          </a:prstGeom>
        </p:spPr>
      </p:pic>
    </p:spTree>
    <p:extLst>
      <p:ext uri="{BB962C8B-B14F-4D97-AF65-F5344CB8AC3E}">
        <p14:creationId xmlns:p14="http://schemas.microsoft.com/office/powerpoint/2010/main" val="3186185513"/>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30CC19A-4610-B369-FAEC-917579E36945}"/>
              </a:ext>
            </a:extLst>
          </p:cNvPr>
          <p:cNvGraphicFramePr/>
          <p:nvPr>
            <p:extLst>
              <p:ext uri="{D42A27DB-BD31-4B8C-83A1-F6EECF244321}">
                <p14:modId xmlns:p14="http://schemas.microsoft.com/office/powerpoint/2010/main" val="18109316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Picture 24">
            <a:extLst>
              <a:ext uri="{FF2B5EF4-FFF2-40B4-BE49-F238E27FC236}">
                <a16:creationId xmlns:a16="http://schemas.microsoft.com/office/drawing/2014/main" id="{D8BA2CAB-EB77-677A-C756-D123DAEBDA1E}"/>
              </a:ext>
            </a:extLst>
          </p:cNvPr>
          <p:cNvPicPr>
            <a:picLocks noChangeAspect="1"/>
          </p:cNvPicPr>
          <p:nvPr/>
        </p:nvPicPr>
        <p:blipFill>
          <a:blip r:embed="rId7"/>
          <a:stretch>
            <a:fillRect/>
          </a:stretch>
        </p:blipFill>
        <p:spPr>
          <a:xfrm>
            <a:off x="11283555" y="0"/>
            <a:ext cx="910705" cy="463568"/>
          </a:xfrm>
          <a:prstGeom prst="rect">
            <a:avLst/>
          </a:prstGeom>
        </p:spPr>
      </p:pic>
    </p:spTree>
    <p:extLst>
      <p:ext uri="{BB962C8B-B14F-4D97-AF65-F5344CB8AC3E}">
        <p14:creationId xmlns:p14="http://schemas.microsoft.com/office/powerpoint/2010/main" val="83989660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7BF0-F817-CA3E-25CD-7D899D3F5E9C}"/>
              </a:ext>
            </a:extLst>
          </p:cNvPr>
          <p:cNvSpPr>
            <a:spLocks noGrp="1"/>
          </p:cNvSpPr>
          <p:nvPr>
            <p:ph type="title"/>
          </p:nvPr>
        </p:nvSpPr>
        <p:spPr>
          <a:xfrm>
            <a:off x="1653363" y="365760"/>
            <a:ext cx="9367203" cy="1188720"/>
          </a:xfrm>
        </p:spPr>
        <p:txBody>
          <a:bodyPr>
            <a:normAutofit/>
          </a:bodyPr>
          <a:lstStyle/>
          <a:p>
            <a:r>
              <a:rPr lang="en-US" sz="2400" b="1">
                <a:latin typeface="Times New Roman"/>
                <a:cs typeface="Calibri Light"/>
              </a:rPr>
              <a:t>AIM: </a:t>
            </a:r>
            <a:r>
              <a:rPr lang="en-US" sz="2400" b="1">
                <a:latin typeface="Times New Roman"/>
                <a:cs typeface="Times New Roman"/>
              </a:rPr>
              <a:t>TO STUDY THE RISK FACTORS OF HYPERTENSION IN GOYLA VIHAR (SOUTHWEST REGION OF DWARKA )</a:t>
            </a:r>
          </a:p>
        </p:txBody>
      </p:sp>
      <p:sp>
        <p:nvSpPr>
          <p:cNvPr id="7" name="Right Arrow Callout 9">
            <a:extLst>
              <a:ext uri="{FF2B5EF4-FFF2-40B4-BE49-F238E27FC236}">
                <a16:creationId xmlns:a16="http://schemas.microsoft.com/office/drawing/2014/main" id="{E41066DC-B56D-2AE3-4B2B-0ECCE42948CE}"/>
              </a:ext>
            </a:extLst>
          </p:cNvPr>
          <p:cNvSpPr/>
          <p:nvPr/>
        </p:nvSpPr>
        <p:spPr>
          <a:xfrm>
            <a:off x="718866" y="3098221"/>
            <a:ext cx="4022473" cy="3148486"/>
          </a:xfrm>
          <a:prstGeom prst="rightArrowCallout">
            <a:avLst>
              <a:gd name="adj1" fmla="val 1603"/>
              <a:gd name="adj2" fmla="val 25000"/>
              <a:gd name="adj3" fmla="val 25000"/>
              <a:gd name="adj4" fmla="val 64977"/>
            </a:avLst>
          </a:prstGeom>
          <a:solidFill>
            <a:schemeClr val="accent1">
              <a:lumMod val="40000"/>
              <a:lumOff val="6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t> </a:t>
            </a:r>
            <a:endParaRPr lang="en-IN"/>
          </a:p>
        </p:txBody>
      </p:sp>
      <p:sp>
        <p:nvSpPr>
          <p:cNvPr id="13" name="Left Arrow Callout 12">
            <a:extLst>
              <a:ext uri="{FF2B5EF4-FFF2-40B4-BE49-F238E27FC236}">
                <a16:creationId xmlns:a16="http://schemas.microsoft.com/office/drawing/2014/main" id="{1BB4ADB7-E515-6519-4F3F-C258BE238B72}"/>
              </a:ext>
            </a:extLst>
          </p:cNvPr>
          <p:cNvSpPr/>
          <p:nvPr/>
        </p:nvSpPr>
        <p:spPr>
          <a:xfrm>
            <a:off x="7527097" y="3055088"/>
            <a:ext cx="4177563" cy="3221725"/>
          </a:xfrm>
          <a:prstGeom prst="leftArrowCallout">
            <a:avLst>
              <a:gd name="adj1" fmla="val 2201"/>
              <a:gd name="adj2" fmla="val 25000"/>
              <a:gd name="adj3" fmla="val 25000"/>
              <a:gd name="adj4" fmla="val 6497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IN"/>
          </a:p>
        </p:txBody>
      </p:sp>
      <p:pic>
        <p:nvPicPr>
          <p:cNvPr id="16" name="Picture 21" descr="A picture containing ground, outdoor, sky, way&#10;&#10;Description automatically generated">
            <a:extLst>
              <a:ext uri="{FF2B5EF4-FFF2-40B4-BE49-F238E27FC236}">
                <a16:creationId xmlns:a16="http://schemas.microsoft.com/office/drawing/2014/main" id="{A28A9250-DD42-2946-9EF0-D1F5193725C8}"/>
              </a:ext>
            </a:extLst>
          </p:cNvPr>
          <p:cNvPicPr>
            <a:picLocks noChangeAspect="1"/>
          </p:cNvPicPr>
          <p:nvPr/>
        </p:nvPicPr>
        <p:blipFill>
          <a:blip r:embed="rId2"/>
          <a:stretch>
            <a:fillRect/>
          </a:stretch>
        </p:blipFill>
        <p:spPr>
          <a:xfrm>
            <a:off x="4743541" y="3522453"/>
            <a:ext cx="2733675" cy="2286000"/>
          </a:xfrm>
          <a:prstGeom prst="rect">
            <a:avLst/>
          </a:prstGeom>
        </p:spPr>
      </p:pic>
      <p:sp>
        <p:nvSpPr>
          <p:cNvPr id="18" name="TextBox 17">
            <a:extLst>
              <a:ext uri="{FF2B5EF4-FFF2-40B4-BE49-F238E27FC236}">
                <a16:creationId xmlns:a16="http://schemas.microsoft.com/office/drawing/2014/main" id="{9ED5D794-0E79-8A16-8F76-EE9E0D2AE484}"/>
              </a:ext>
            </a:extLst>
          </p:cNvPr>
          <p:cNvSpPr txBox="1"/>
          <p:nvPr/>
        </p:nvSpPr>
        <p:spPr>
          <a:xfrm>
            <a:off x="5357003" y="4278702"/>
            <a:ext cx="1377351" cy="64633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FFFFFF"/>
                </a:solidFill>
                <a:cs typeface="Calibri"/>
              </a:rPr>
              <a:t>GOYLA VIHAR</a:t>
            </a:r>
          </a:p>
        </p:txBody>
      </p:sp>
      <p:pic>
        <p:nvPicPr>
          <p:cNvPr id="20" name="Picture 26" descr="A picture containing toy, doll&#10;&#10;Description automatically generated">
            <a:extLst>
              <a:ext uri="{FF2B5EF4-FFF2-40B4-BE49-F238E27FC236}">
                <a16:creationId xmlns:a16="http://schemas.microsoft.com/office/drawing/2014/main" id="{C582A557-CBD8-E99B-7AF9-FFB55AA4E735}"/>
              </a:ext>
            </a:extLst>
          </p:cNvPr>
          <p:cNvPicPr>
            <a:picLocks noChangeAspect="1"/>
          </p:cNvPicPr>
          <p:nvPr/>
        </p:nvPicPr>
        <p:blipFill>
          <a:blip r:embed="rId3"/>
          <a:stretch>
            <a:fillRect/>
          </a:stretch>
        </p:blipFill>
        <p:spPr>
          <a:xfrm>
            <a:off x="5460252" y="2026219"/>
            <a:ext cx="1170857" cy="1152167"/>
          </a:xfrm>
          <a:prstGeom prst="rect">
            <a:avLst/>
          </a:prstGeom>
        </p:spPr>
      </p:pic>
      <p:sp>
        <p:nvSpPr>
          <p:cNvPr id="22" name="TextBox 21">
            <a:extLst>
              <a:ext uri="{FF2B5EF4-FFF2-40B4-BE49-F238E27FC236}">
                <a16:creationId xmlns:a16="http://schemas.microsoft.com/office/drawing/2014/main" id="{91DD083E-CEA9-1457-5486-37C99E03F29E}"/>
              </a:ext>
            </a:extLst>
          </p:cNvPr>
          <p:cNvSpPr txBox="1"/>
          <p:nvPr/>
        </p:nvSpPr>
        <p:spPr>
          <a:xfrm>
            <a:off x="661358" y="3313880"/>
            <a:ext cx="2734777" cy="2585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latin typeface="Times New Roman" panose="02020603050405020304" pitchFamily="18" charset="0"/>
                <a:cs typeface="Times New Roman" panose="02020603050405020304" pitchFamily="18" charset="0"/>
              </a:rPr>
              <a:t>GENERAL OBJECTIVE</a:t>
            </a:r>
          </a:p>
          <a:p>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TO ASSESS THE LIFESTYLE INTERVENTION ASSOCIATED WITH HYPERTENSION IN GOYLA VIHAR POPULATION</a:t>
            </a:r>
          </a:p>
        </p:txBody>
      </p:sp>
      <p:sp>
        <p:nvSpPr>
          <p:cNvPr id="24" name="TextBox 23">
            <a:extLst>
              <a:ext uri="{FF2B5EF4-FFF2-40B4-BE49-F238E27FC236}">
                <a16:creationId xmlns:a16="http://schemas.microsoft.com/office/drawing/2014/main" id="{03DB3D58-14D2-6B3A-CFDF-BD105B8EBB81}"/>
              </a:ext>
            </a:extLst>
          </p:cNvPr>
          <p:cNvSpPr txBox="1"/>
          <p:nvPr/>
        </p:nvSpPr>
        <p:spPr>
          <a:xfrm>
            <a:off x="8997101" y="3434896"/>
            <a:ext cx="2866955" cy="258532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latin typeface="Times New Roman"/>
                <a:cs typeface="Times New Roman"/>
              </a:rPr>
              <a:t>SPECIFIC OBJECTIVE </a:t>
            </a:r>
            <a:endParaRPr lang="en-US" b="1" u="sng">
              <a:latin typeface="Times New Roman" panose="02020603050405020304" pitchFamily="18" charset="0"/>
              <a:cs typeface="Times New Roman" panose="02020603050405020304" pitchFamily="18" charset="0"/>
            </a:endParaRPr>
          </a:p>
          <a:p>
            <a:endParaRPr lang="en-US" b="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a:cs typeface="Times New Roman"/>
              </a:rPr>
              <a:t>TO STUDY THE ASSOCIATION </a:t>
            </a:r>
            <a:r>
              <a:rPr lang="en-US" b="1">
                <a:latin typeface="Times New Roman"/>
                <a:cs typeface="Times New Roman"/>
              </a:rPr>
              <a:t>AND PREV</a:t>
            </a:r>
            <a:r>
              <a:rPr lang="en-IN" b="1">
                <a:latin typeface="Times New Roman"/>
                <a:cs typeface="Times New Roman"/>
              </a:rPr>
              <a:t>A</a:t>
            </a:r>
            <a:r>
              <a:rPr lang="en-US" b="1">
                <a:latin typeface="Times New Roman"/>
                <a:cs typeface="Times New Roman"/>
              </a:rPr>
              <a:t>LANCE </a:t>
            </a:r>
            <a:r>
              <a:rPr lang="en-US" b="1" dirty="0">
                <a:latin typeface="Times New Roman"/>
                <a:cs typeface="Times New Roman"/>
              </a:rPr>
              <a:t>OF RISK FACTORS OF HYPERTENSION IN STUDY POPULATION.</a:t>
            </a:r>
          </a:p>
        </p:txBody>
      </p:sp>
      <p:pic>
        <p:nvPicPr>
          <p:cNvPr id="26" name="Picture 25" descr="Text&#10;&#10;Description automatically generated">
            <a:extLst>
              <a:ext uri="{FF2B5EF4-FFF2-40B4-BE49-F238E27FC236}">
                <a16:creationId xmlns:a16="http://schemas.microsoft.com/office/drawing/2014/main" id="{E369CCDE-3012-4677-0B48-DD4402AA01BA}"/>
              </a:ext>
            </a:extLst>
          </p:cNvPr>
          <p:cNvPicPr>
            <a:picLocks noChangeAspect="1"/>
          </p:cNvPicPr>
          <p:nvPr/>
        </p:nvPicPr>
        <p:blipFill>
          <a:blip r:embed="rId4"/>
          <a:stretch>
            <a:fillRect/>
          </a:stretch>
        </p:blipFill>
        <p:spPr>
          <a:xfrm>
            <a:off x="11148408" y="0"/>
            <a:ext cx="1043592" cy="760152"/>
          </a:xfrm>
          <a:prstGeom prst="rect">
            <a:avLst/>
          </a:prstGeom>
        </p:spPr>
      </p:pic>
    </p:spTree>
    <p:extLst>
      <p:ext uri="{BB962C8B-B14F-4D97-AF65-F5344CB8AC3E}">
        <p14:creationId xmlns:p14="http://schemas.microsoft.com/office/powerpoint/2010/main" val="4235767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89BF-FEB6-6881-EB8F-BD2794FDEA1E}"/>
              </a:ext>
            </a:extLst>
          </p:cNvPr>
          <p:cNvSpPr>
            <a:spLocks noGrp="1"/>
          </p:cNvSpPr>
          <p:nvPr>
            <p:ph type="title"/>
          </p:nvPr>
        </p:nvSpPr>
        <p:spPr>
          <a:xfrm>
            <a:off x="566467" y="280161"/>
            <a:ext cx="9895951" cy="1033669"/>
          </a:xfrm>
        </p:spPr>
        <p:txBody>
          <a:bodyPr>
            <a:normAutofit/>
          </a:bodyPr>
          <a:lstStyle/>
          <a:p>
            <a:r>
              <a:rPr lang="en-US" sz="4000" b="1" dirty="0">
                <a:solidFill>
                  <a:srgbClr val="000000"/>
                </a:solidFill>
                <a:latin typeface="Times New Roman"/>
                <a:cs typeface="Calibri Light"/>
              </a:rPr>
              <a:t>CONCLUSION</a:t>
            </a:r>
            <a:endParaRPr lang="en-US" sz="4000" b="1" dirty="0">
              <a:solidFill>
                <a:srgbClr val="000000"/>
              </a:solidFill>
              <a:latin typeface="Times New Roman"/>
              <a:cs typeface="Times New Roman"/>
            </a:endParaRPr>
          </a:p>
        </p:txBody>
      </p:sp>
      <p:sp>
        <p:nvSpPr>
          <p:cNvPr id="3" name="Content Placeholder 2">
            <a:extLst>
              <a:ext uri="{FF2B5EF4-FFF2-40B4-BE49-F238E27FC236}">
                <a16:creationId xmlns:a16="http://schemas.microsoft.com/office/drawing/2014/main" id="{F31E0B37-8233-A469-857A-828652D98609}"/>
              </a:ext>
            </a:extLst>
          </p:cNvPr>
          <p:cNvSpPr>
            <a:spLocks noGrp="1"/>
          </p:cNvSpPr>
          <p:nvPr>
            <p:ph idx="1"/>
          </p:nvPr>
        </p:nvSpPr>
        <p:spPr>
          <a:xfrm>
            <a:off x="1371599" y="2318197"/>
            <a:ext cx="9724031" cy="3683358"/>
          </a:xfrm>
        </p:spPr>
        <p:txBody>
          <a:bodyPr vert="horz" lIns="91440" tIns="45720" rIns="91440" bIns="45720" rtlCol="0" anchor="ctr">
            <a:normAutofit fontScale="85000" lnSpcReduction="10000"/>
          </a:bodyPr>
          <a:lstStyle/>
          <a:p>
            <a:pPr marL="0" indent="0">
              <a:buNone/>
            </a:pPr>
            <a:endParaRPr lang="en-US" sz="1700">
              <a:cs typeface="Calibri"/>
            </a:endParaRPr>
          </a:p>
          <a:p>
            <a:endParaRPr lang="en-US" sz="1700" dirty="0">
              <a:cs typeface="Calibri"/>
            </a:endParaRPr>
          </a:p>
          <a:p>
            <a:r>
              <a:rPr lang="en-US" sz="1700" dirty="0">
                <a:cs typeface="Calibri"/>
              </a:rPr>
              <a:t>Lifestyle interventions can be implemented from middle age group as a significant association is seen between age and hypertension more in middle age and older age group.</a:t>
            </a:r>
          </a:p>
          <a:p>
            <a:r>
              <a:rPr lang="en-US" sz="1700" dirty="0">
                <a:cs typeface="Calibri"/>
              </a:rPr>
              <a:t>Smokeless tobacco consumption was highly significant in the study population. Need for No tobacco drive and NTCP policy awareness.</a:t>
            </a:r>
            <a:endParaRPr lang="en-US" dirty="0">
              <a:cs typeface="Calibri" panose="020F0502020204030204"/>
            </a:endParaRPr>
          </a:p>
          <a:p>
            <a:r>
              <a:rPr lang="en-US" sz="1700" dirty="0">
                <a:cs typeface="Calibri"/>
              </a:rPr>
              <a:t>Salt consumption and food habits were found insignificant for the study population. But a larger sample might lead to different results.</a:t>
            </a:r>
          </a:p>
          <a:p>
            <a:r>
              <a:rPr lang="en-US" sz="1700" dirty="0">
                <a:cs typeface="Calibri"/>
              </a:rPr>
              <a:t>Benefits of regular physical activity must be understood by the population to make healthy lifestyle changes. Awareness of Fit </a:t>
            </a:r>
            <a:r>
              <a:rPr lang="en-US" sz="1700">
                <a:cs typeface="Calibri"/>
              </a:rPr>
              <a:t>India Movement </a:t>
            </a:r>
            <a:r>
              <a:rPr lang="en-US" sz="1700" dirty="0">
                <a:cs typeface="Calibri"/>
              </a:rPr>
              <a:t>can be given to the population.</a:t>
            </a:r>
          </a:p>
          <a:p>
            <a:r>
              <a:rPr lang="en-US" sz="1700" dirty="0">
                <a:cs typeface="Calibri"/>
              </a:rPr>
              <a:t>Stress is a </a:t>
            </a:r>
            <a:r>
              <a:rPr lang="en-US" sz="1700">
                <a:cs typeface="Calibri"/>
              </a:rPr>
              <a:t>significant </a:t>
            </a:r>
            <a:r>
              <a:rPr lang="en-IN" sz="1700">
                <a:cs typeface="Calibri"/>
              </a:rPr>
              <a:t>risk </a:t>
            </a:r>
            <a:r>
              <a:rPr lang="en-US" sz="1700">
                <a:cs typeface="Calibri"/>
              </a:rPr>
              <a:t>factor </a:t>
            </a:r>
            <a:r>
              <a:rPr lang="en-US" sz="1700" dirty="0">
                <a:cs typeface="Calibri"/>
              </a:rPr>
              <a:t>in the study population. Stress management  measures are necessary to control adverse effects of HTN.</a:t>
            </a:r>
          </a:p>
          <a:p>
            <a:r>
              <a:rPr lang="en-US" sz="1700" dirty="0">
                <a:cs typeface="Calibri"/>
              </a:rPr>
              <a:t>Post-menopausal women require regular self-check/ health checkups, including regular monitoring of their BP levels.</a:t>
            </a:r>
          </a:p>
          <a:p>
            <a:pPr marL="0" indent="0">
              <a:buNone/>
            </a:pPr>
            <a:endParaRPr lang="en-US" sz="1700">
              <a:cs typeface="Calibri"/>
            </a:endParaRPr>
          </a:p>
          <a:p>
            <a:endParaRPr lang="en-US" sz="1700">
              <a:cs typeface="Calibri"/>
            </a:endParaRPr>
          </a:p>
          <a:p>
            <a:endParaRPr lang="en-US" sz="1700">
              <a:cs typeface="Calibri"/>
            </a:endParaRPr>
          </a:p>
        </p:txBody>
      </p:sp>
      <p:pic>
        <p:nvPicPr>
          <p:cNvPr id="4" name="Picture 3">
            <a:extLst>
              <a:ext uri="{FF2B5EF4-FFF2-40B4-BE49-F238E27FC236}">
                <a16:creationId xmlns:a16="http://schemas.microsoft.com/office/drawing/2014/main" id="{0DB562FD-239D-E4BC-22D3-E086FBA8554C}"/>
              </a:ext>
            </a:extLst>
          </p:cNvPr>
          <p:cNvPicPr>
            <a:picLocks noChangeAspect="1"/>
          </p:cNvPicPr>
          <p:nvPr/>
        </p:nvPicPr>
        <p:blipFill>
          <a:blip r:embed="rId2"/>
          <a:stretch>
            <a:fillRect/>
          </a:stretch>
        </p:blipFill>
        <p:spPr>
          <a:xfrm>
            <a:off x="11100581" y="-10476"/>
            <a:ext cx="1095909" cy="621749"/>
          </a:xfrm>
          <a:prstGeom prst="rect">
            <a:avLst/>
          </a:prstGeom>
        </p:spPr>
      </p:pic>
    </p:spTree>
    <p:extLst>
      <p:ext uri="{BB962C8B-B14F-4D97-AF65-F5344CB8AC3E}">
        <p14:creationId xmlns:p14="http://schemas.microsoft.com/office/powerpoint/2010/main" val="6967724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5825" y="280161"/>
            <a:ext cx="9895951" cy="1033669"/>
          </a:xfrm>
        </p:spPr>
        <p:txBody>
          <a:bodyPr>
            <a:normAutofit/>
          </a:bodyPr>
          <a:lstStyle/>
          <a:p>
            <a:r>
              <a:rPr lang="en-US" sz="4000" b="1" dirty="0">
                <a:solidFill>
                  <a:srgbClr val="000000"/>
                </a:solidFill>
                <a:latin typeface="Times New Roman"/>
                <a:cs typeface="Calibri Light"/>
              </a:rPr>
              <a:t>LIMITATIONS</a:t>
            </a:r>
          </a:p>
        </p:txBody>
      </p:sp>
      <p:sp>
        <p:nvSpPr>
          <p:cNvPr id="3" name="Subtitle 2"/>
          <p:cNvSpPr>
            <a:spLocks noGrp="1"/>
          </p:cNvSpPr>
          <p:nvPr>
            <p:ph idx="1"/>
          </p:nvPr>
        </p:nvSpPr>
        <p:spPr>
          <a:xfrm>
            <a:off x="796505" y="2045027"/>
            <a:ext cx="9724031" cy="3683358"/>
          </a:xfrm>
        </p:spPr>
        <p:txBody>
          <a:bodyPr vert="horz" lIns="91440" tIns="45720" rIns="91440" bIns="45720" rtlCol="0" anchor="ctr">
            <a:normAutofit/>
          </a:bodyPr>
          <a:lstStyle/>
          <a:p>
            <a:pPr marL="0" indent="0">
              <a:buNone/>
            </a:pPr>
            <a:endParaRPr lang="en-US" sz="2000">
              <a:latin typeface="Times New Roman"/>
              <a:cs typeface="Calibri"/>
            </a:endParaRPr>
          </a:p>
          <a:p>
            <a:pPr marL="514350" indent="-514350">
              <a:buAutoNum type="arabicPeriod"/>
            </a:pPr>
            <a:r>
              <a:rPr lang="en-US" sz="2000" dirty="0">
                <a:latin typeface="Times New Roman"/>
                <a:cs typeface="Calibri"/>
              </a:rPr>
              <a:t>Few male respondents.</a:t>
            </a:r>
          </a:p>
          <a:p>
            <a:pPr marL="514350" indent="-514350">
              <a:buAutoNum type="arabicPeriod"/>
            </a:pPr>
            <a:r>
              <a:rPr lang="en-US" sz="2000" dirty="0">
                <a:latin typeface="Times New Roman"/>
                <a:cs typeface="Calibri"/>
              </a:rPr>
              <a:t>Male dominated society was observed, where few females were hesitant to give consent and participate in the study.</a:t>
            </a:r>
          </a:p>
          <a:p>
            <a:pPr marL="0" indent="0">
              <a:buNone/>
            </a:pPr>
            <a:endParaRPr lang="en-US" sz="2000" dirty="0">
              <a:latin typeface="Times New Roman"/>
              <a:cs typeface="Calibri"/>
            </a:endParaRPr>
          </a:p>
        </p:txBody>
      </p:sp>
      <p:pic>
        <p:nvPicPr>
          <p:cNvPr id="4" name="Picture 3">
            <a:extLst>
              <a:ext uri="{FF2B5EF4-FFF2-40B4-BE49-F238E27FC236}">
                <a16:creationId xmlns:a16="http://schemas.microsoft.com/office/drawing/2014/main" id="{031041E4-876D-EE0F-E319-BEDA57FEC1C1}"/>
              </a:ext>
            </a:extLst>
          </p:cNvPr>
          <p:cNvPicPr>
            <a:picLocks noChangeAspect="1"/>
          </p:cNvPicPr>
          <p:nvPr/>
        </p:nvPicPr>
        <p:blipFill>
          <a:blip r:embed="rId2"/>
          <a:stretch>
            <a:fillRect/>
          </a:stretch>
        </p:blipFill>
        <p:spPr>
          <a:xfrm>
            <a:off x="11071827" y="-1"/>
            <a:ext cx="1124663" cy="621749"/>
          </a:xfrm>
          <a:prstGeom prst="rect">
            <a:avLst/>
          </a:prstGeom>
        </p:spPr>
      </p:pic>
    </p:spTree>
    <p:extLst>
      <p:ext uri="{BB962C8B-B14F-4D97-AF65-F5344CB8AC3E}">
        <p14:creationId xmlns:p14="http://schemas.microsoft.com/office/powerpoint/2010/main" val="2867020235"/>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0CA1-4638-6AE5-69A2-1FEFB97BD423}"/>
              </a:ext>
            </a:extLst>
          </p:cNvPr>
          <p:cNvSpPr>
            <a:spLocks noGrp="1"/>
          </p:cNvSpPr>
          <p:nvPr>
            <p:ph type="title"/>
          </p:nvPr>
        </p:nvSpPr>
        <p:spPr>
          <a:xfrm>
            <a:off x="365184" y="280161"/>
            <a:ext cx="9895951" cy="1033669"/>
          </a:xfrm>
        </p:spPr>
        <p:txBody>
          <a:bodyPr>
            <a:normAutofit/>
          </a:bodyPr>
          <a:lstStyle/>
          <a:p>
            <a:r>
              <a:rPr lang="en-IN" sz="4000" b="1" dirty="0">
                <a:solidFill>
                  <a:srgbClr val="000000"/>
                </a:solidFill>
                <a:latin typeface="Times New Roman"/>
                <a:cs typeface="Times New Roman"/>
              </a:rPr>
              <a:t>RECOMMENDATIONS</a:t>
            </a:r>
          </a:p>
        </p:txBody>
      </p:sp>
      <p:sp>
        <p:nvSpPr>
          <p:cNvPr id="5" name="Content Placeholder 4">
            <a:extLst>
              <a:ext uri="{FF2B5EF4-FFF2-40B4-BE49-F238E27FC236}">
                <a16:creationId xmlns:a16="http://schemas.microsoft.com/office/drawing/2014/main" id="{0EDB6278-A27E-C63C-314F-4D6EB1364694}"/>
              </a:ext>
            </a:extLst>
          </p:cNvPr>
          <p:cNvSpPr>
            <a:spLocks noGrp="1"/>
          </p:cNvSpPr>
          <p:nvPr>
            <p:ph idx="1"/>
          </p:nvPr>
        </p:nvSpPr>
        <p:spPr>
          <a:xfrm>
            <a:off x="1227826" y="2145669"/>
            <a:ext cx="9724031" cy="3683358"/>
          </a:xfrm>
        </p:spPr>
        <p:txBody>
          <a:bodyPr vert="horz" lIns="91440" tIns="45720" rIns="91440" bIns="45720" rtlCol="0" anchor="ctr">
            <a:normAutofit/>
          </a:bodyPr>
          <a:lstStyle/>
          <a:p>
            <a:pPr marL="457200" indent="-457200">
              <a:buAutoNum type="arabicPeriod"/>
            </a:pPr>
            <a:r>
              <a:rPr lang="en-US" sz="2000">
                <a:latin typeface="Times New Roman"/>
                <a:cs typeface="Times New Roman"/>
              </a:rPr>
              <a:t>To spread awareness in the study </a:t>
            </a:r>
            <a:r>
              <a:rPr lang="en-US" dirty="0">
                <a:latin typeface="Times New Roman"/>
                <a:cs typeface="Times New Roman"/>
              </a:rPr>
              <a:t>area regarding hypertension as serious medical condition. Healthy lifestyle habits that are suitable can be suggested to those with HTN to reduce the adversity of the disease. </a:t>
            </a:r>
            <a:endParaRPr lang="en-US" dirty="0">
              <a:latin typeface="Calibri"/>
              <a:cs typeface="Calibri"/>
            </a:endParaRPr>
          </a:p>
          <a:p>
            <a:pPr marL="457200" indent="-457200">
              <a:buAutoNum type="arabicPeriod"/>
            </a:pPr>
            <a:r>
              <a:rPr lang="en-US" dirty="0">
                <a:latin typeface="Times New Roman"/>
                <a:cs typeface="Times New Roman"/>
              </a:rPr>
              <a:t>To notify individuals on follow ups and regular monitoring of BP levels via WhatsApp messages. Motivate the people to use </a:t>
            </a:r>
            <a:r>
              <a:rPr lang="en-US" dirty="0" err="1">
                <a:latin typeface="Times New Roman"/>
                <a:cs typeface="Times New Roman"/>
              </a:rPr>
              <a:t>mohalla</a:t>
            </a:r>
            <a:r>
              <a:rPr lang="en-US" dirty="0">
                <a:latin typeface="Times New Roman"/>
                <a:cs typeface="Times New Roman"/>
              </a:rPr>
              <a:t> clinic for the follow ups.</a:t>
            </a:r>
            <a:endParaRPr lang="en-US" sz="2000" dirty="0">
              <a:latin typeface="Times New Roman" panose="02020603050405020304" pitchFamily="18" charset="0"/>
              <a:cs typeface="Times New Roman" panose="02020603050405020304" pitchFamily="18" charset="0"/>
            </a:endParaRPr>
          </a:p>
          <a:p>
            <a:pPr marL="457200" indent="-457200">
              <a:buAutoNum type="arabicPeriod"/>
            </a:pPr>
            <a:r>
              <a:rPr lang="en-US" sz="2000">
                <a:latin typeface="Times New Roman"/>
                <a:cs typeface="Times New Roman"/>
              </a:rPr>
              <a:t>Awareness on physical activity with the help of free yoga and aerobic exercise camps for the community</a:t>
            </a:r>
            <a:r>
              <a:rPr lang="en-US" sz="2000" dirty="0">
                <a:latin typeface="Times New Roman"/>
                <a:cs typeface="Times New Roman"/>
              </a:rPr>
              <a:t>.</a:t>
            </a:r>
          </a:p>
          <a:p>
            <a:pPr marL="457200" indent="-457200">
              <a:buAutoNum type="arabicPeriod"/>
            </a:pPr>
            <a:r>
              <a:rPr lang="en-US" dirty="0">
                <a:latin typeface="Times New Roman"/>
                <a:cs typeface="Times New Roman"/>
              </a:rPr>
              <a:t>IEC material on preventive measures can be sent via WhatsApp to the people in the community to promote positive health behavior changes.</a:t>
            </a:r>
          </a:p>
        </p:txBody>
      </p:sp>
      <p:pic>
        <p:nvPicPr>
          <p:cNvPr id="4" name="Picture 3" descr="Text&#10;&#10;Description automatically generated">
            <a:extLst>
              <a:ext uri="{FF2B5EF4-FFF2-40B4-BE49-F238E27FC236}">
                <a16:creationId xmlns:a16="http://schemas.microsoft.com/office/drawing/2014/main" id="{A63531EC-AD44-BCC5-C6EB-DC727FF65350}"/>
              </a:ext>
            </a:extLst>
          </p:cNvPr>
          <p:cNvPicPr>
            <a:picLocks noChangeAspect="1"/>
          </p:cNvPicPr>
          <p:nvPr/>
        </p:nvPicPr>
        <p:blipFill>
          <a:blip r:embed="rId2"/>
          <a:stretch>
            <a:fillRect/>
          </a:stretch>
        </p:blipFill>
        <p:spPr>
          <a:xfrm>
            <a:off x="10857542" y="3904"/>
            <a:ext cx="1331556" cy="740027"/>
          </a:xfrm>
          <a:prstGeom prst="rect">
            <a:avLst/>
          </a:prstGeom>
        </p:spPr>
      </p:pic>
    </p:spTree>
    <p:extLst>
      <p:ext uri="{BB962C8B-B14F-4D97-AF65-F5344CB8AC3E}">
        <p14:creationId xmlns:p14="http://schemas.microsoft.com/office/powerpoint/2010/main" val="260949984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DC69-53EF-1495-1E4D-DDB2D7501DDA}"/>
              </a:ext>
            </a:extLst>
          </p:cNvPr>
          <p:cNvSpPr>
            <a:spLocks noGrp="1"/>
          </p:cNvSpPr>
          <p:nvPr>
            <p:ph type="title"/>
          </p:nvPr>
        </p:nvSpPr>
        <p:spPr>
          <a:xfrm>
            <a:off x="379561" y="280161"/>
            <a:ext cx="9895951" cy="1033669"/>
          </a:xfrm>
        </p:spPr>
        <p:txBody>
          <a:bodyPr>
            <a:normAutofit/>
          </a:bodyPr>
          <a:lstStyle/>
          <a:p>
            <a:r>
              <a:rPr lang="en-IN" sz="4000" b="1" dirty="0">
                <a:solidFill>
                  <a:srgbClr val="000000"/>
                </a:solidFill>
                <a:latin typeface="Times New Roman"/>
                <a:cs typeface="Times New Roman"/>
              </a:rPr>
              <a:t>REFERENCES</a:t>
            </a:r>
          </a:p>
        </p:txBody>
      </p:sp>
      <p:sp>
        <p:nvSpPr>
          <p:cNvPr id="3" name="Content Placeholder 2">
            <a:extLst>
              <a:ext uri="{FF2B5EF4-FFF2-40B4-BE49-F238E27FC236}">
                <a16:creationId xmlns:a16="http://schemas.microsoft.com/office/drawing/2014/main" id="{655C7CEC-AE43-0015-745A-BBDEAC5F1018}"/>
              </a:ext>
            </a:extLst>
          </p:cNvPr>
          <p:cNvSpPr>
            <a:spLocks noGrp="1"/>
          </p:cNvSpPr>
          <p:nvPr>
            <p:ph idx="1"/>
          </p:nvPr>
        </p:nvSpPr>
        <p:spPr>
          <a:xfrm>
            <a:off x="666210" y="2272129"/>
            <a:ext cx="9724031" cy="3683358"/>
          </a:xfrm>
        </p:spPr>
        <p:txBody>
          <a:bodyPr anchor="ctr">
            <a:normAutofit fontScale="92500"/>
          </a:bodyPr>
          <a:lstStyle/>
          <a:p>
            <a:pPr marL="0" indent="0">
              <a:buNone/>
            </a:pPr>
            <a:endParaRPr lang="en-IN" sz="1600">
              <a:effectLst/>
              <a:latin typeface="Times New Roman"/>
              <a:ea typeface="Times New Roman" panose="02020603050405020304" pitchFamily="18" charset="0"/>
              <a:cs typeface="Times New Roman" panose="02020603050405020304" pitchFamily="18" charset="0"/>
            </a:endParaRPr>
          </a:p>
          <a:p>
            <a:pPr marL="0" indent="0">
              <a:buNone/>
            </a:pPr>
            <a:r>
              <a:rPr lang="en-IN" sz="1600">
                <a:effectLst/>
                <a:latin typeface="Times New Roman"/>
                <a:ea typeface="Times New Roman" panose="02020603050405020304" pitchFamily="18" charset="0"/>
                <a:cs typeface="Times New Roman"/>
              </a:rPr>
              <a:t>1.WHO GUIDELINES ON HYPERTENSION (fact sheet)</a:t>
            </a:r>
          </a:p>
          <a:p>
            <a:pPr marL="0" indent="0">
              <a:buNone/>
            </a:pPr>
            <a:r>
              <a:rPr lang="en-IN" sz="1600">
                <a:latin typeface="Times New Roman"/>
                <a:ea typeface="Times New Roman" panose="02020603050405020304" pitchFamily="18" charset="0"/>
                <a:cs typeface="Times New Roman"/>
              </a:rPr>
              <a:t>2. </a:t>
            </a:r>
            <a:r>
              <a:rPr lang="en-US" sz="1600">
                <a:latin typeface="Times New Roman"/>
                <a:ea typeface="Times New Roman" panose="02020603050405020304" pitchFamily="18" charset="0"/>
                <a:cs typeface="Times New Roman"/>
              </a:rPr>
              <a:t>WHO guidelines on physical activity and sedentary behaviors. Geneva: World Health Organization; 2020.</a:t>
            </a:r>
            <a:endParaRPr lang="en-IN" sz="1600">
              <a:effectLst/>
              <a:latin typeface="Times New Roman"/>
              <a:ea typeface="Times New Roman" panose="02020603050405020304" pitchFamily="18" charset="0"/>
              <a:cs typeface="Times New Roman"/>
            </a:endParaRPr>
          </a:p>
          <a:p>
            <a:pPr marL="0" indent="0">
              <a:buNone/>
            </a:pPr>
            <a:r>
              <a:rPr lang="en-IN" sz="1600">
                <a:effectLst/>
                <a:latin typeface="Times New Roman"/>
                <a:ea typeface="Times New Roman" panose="02020603050405020304" pitchFamily="18" charset="0"/>
                <a:cs typeface="Times New Roman"/>
              </a:rPr>
              <a:t>3 . </a:t>
            </a:r>
            <a:r>
              <a:rPr lang="en-IN" sz="1600" err="1">
                <a:effectLst/>
                <a:latin typeface="Times New Roman"/>
                <a:ea typeface="Times New Roman" panose="02020603050405020304" pitchFamily="18" charset="0"/>
                <a:cs typeface="Times New Roman"/>
              </a:rPr>
              <a:t>Warsy</a:t>
            </a:r>
            <a:r>
              <a:rPr lang="en-IN" sz="1600">
                <a:effectLst/>
                <a:latin typeface="Times New Roman"/>
                <a:ea typeface="Times New Roman" panose="02020603050405020304" pitchFamily="18" charset="0"/>
                <a:cs typeface="Times New Roman"/>
              </a:rPr>
              <a:t>, Arjumand &amp; Othman, Nashwa &amp; Habib, Zaineb &amp; Addar, M. &amp; </a:t>
            </a:r>
            <a:r>
              <a:rPr lang="en-IN" sz="1600" err="1">
                <a:effectLst/>
                <a:latin typeface="Times New Roman"/>
                <a:ea typeface="Times New Roman" panose="02020603050405020304" pitchFamily="18" charset="0"/>
                <a:cs typeface="Times New Roman"/>
              </a:rPr>
              <a:t>Aldbass</a:t>
            </a:r>
            <a:r>
              <a:rPr lang="en-IN" sz="1600">
                <a:effectLst/>
                <a:latin typeface="Times New Roman"/>
                <a:ea typeface="Times New Roman" panose="02020603050405020304" pitchFamily="18" charset="0"/>
                <a:cs typeface="Times New Roman"/>
              </a:rPr>
              <a:t>, Abeer &amp; Alanazi, Mohammad. (2012). Menopause Related Blood Pressure Increase and its Relation to Anthropometric Measurements in Saudi Females. Biosciences Biotechnology Research Asia. 9. 217-222. 10.13005/</a:t>
            </a:r>
            <a:r>
              <a:rPr lang="en-IN" sz="1600" err="1">
                <a:effectLst/>
                <a:latin typeface="Times New Roman"/>
                <a:ea typeface="Times New Roman" panose="02020603050405020304" pitchFamily="18" charset="0"/>
                <a:cs typeface="Times New Roman"/>
              </a:rPr>
              <a:t>bbra</a:t>
            </a:r>
            <a:r>
              <a:rPr lang="en-IN" sz="1600">
                <a:effectLst/>
                <a:latin typeface="Times New Roman"/>
                <a:ea typeface="Times New Roman" panose="02020603050405020304" pitchFamily="18" charset="0"/>
                <a:cs typeface="Times New Roman"/>
              </a:rPr>
              <a:t>/985</a:t>
            </a:r>
          </a:p>
          <a:p>
            <a:pPr marL="0" indent="0">
              <a:buNone/>
            </a:pPr>
            <a:r>
              <a:rPr lang="en-IN" sz="1600">
                <a:latin typeface="Times New Roman"/>
                <a:cs typeface="Times New Roman"/>
              </a:rPr>
              <a:t>4.</a:t>
            </a:r>
            <a:r>
              <a:rPr lang="en-US" sz="1600" b="0" i="0">
                <a:effectLst/>
                <a:latin typeface="Times New Roman"/>
                <a:cs typeface="Times New Roman"/>
              </a:rPr>
              <a:t> Spruill T. M. (2010). Chronic psychosocial stress and hypertension. </a:t>
            </a:r>
            <a:r>
              <a:rPr lang="en-US" sz="1600" b="0" i="1">
                <a:effectLst/>
                <a:latin typeface="Times New Roman"/>
                <a:cs typeface="Times New Roman"/>
              </a:rPr>
              <a:t>Current hypertension reports</a:t>
            </a:r>
            <a:r>
              <a:rPr lang="en-US" sz="1600" b="0" i="0">
                <a:effectLst/>
                <a:latin typeface="Times New Roman"/>
                <a:cs typeface="Times New Roman"/>
              </a:rPr>
              <a:t>, </a:t>
            </a:r>
            <a:r>
              <a:rPr lang="en-US" sz="1600" b="0" i="1">
                <a:effectLst/>
                <a:latin typeface="Times New Roman"/>
                <a:cs typeface="Times New Roman"/>
              </a:rPr>
              <a:t>12</a:t>
            </a:r>
            <a:r>
              <a:rPr lang="en-US" sz="1600" b="0" i="0">
                <a:effectLst/>
                <a:latin typeface="Times New Roman"/>
                <a:cs typeface="Times New Roman"/>
              </a:rPr>
              <a:t>(1), 10–16. </a:t>
            </a:r>
            <a:r>
              <a:rPr lang="en-US" sz="1600" b="0" i="0">
                <a:effectLst/>
                <a:latin typeface="Times New Roman"/>
                <a:cs typeface="Times New Roman"/>
                <a:hlinkClick r:id="rId2"/>
              </a:rPr>
              <a:t>https://doi.org/10.1007/s11906-009-0084-8</a:t>
            </a:r>
            <a:endParaRPr lang="en-US" sz="1600" b="0" i="0">
              <a:effectLst/>
              <a:latin typeface="Times New Roman"/>
              <a:cs typeface="Times New Roman"/>
            </a:endParaRPr>
          </a:p>
          <a:p>
            <a:pPr marL="0" indent="0">
              <a:buNone/>
            </a:pPr>
            <a:r>
              <a:rPr lang="en-US" sz="1600">
                <a:latin typeface="Times New Roman"/>
                <a:cs typeface="Times New Roman"/>
              </a:rPr>
              <a:t>5. WHO GUIDELINES ON HYPERTENSION AND TOBACCO DATA</a:t>
            </a:r>
          </a:p>
          <a:p>
            <a:pPr marL="0" indent="0">
              <a:buNone/>
            </a:pPr>
            <a:r>
              <a:rPr lang="en-US" sz="1600">
                <a:latin typeface="Times New Roman"/>
                <a:cs typeface="Times New Roman"/>
              </a:rPr>
              <a:t>6.</a:t>
            </a:r>
            <a:r>
              <a:rPr lang="en-IN" sz="1600">
                <a:effectLst/>
                <a:latin typeface="Times New Roman"/>
                <a:ea typeface="Calibri" panose="020F0502020204030204" pitchFamily="34" charset="0"/>
                <a:cs typeface="Times New Roman"/>
              </a:rPr>
              <a:t> Jalila El </a:t>
            </a:r>
            <a:r>
              <a:rPr lang="en-IN" sz="1600" err="1">
                <a:effectLst/>
                <a:latin typeface="Times New Roman"/>
                <a:ea typeface="Calibri" panose="020F0502020204030204" pitchFamily="34" charset="0"/>
                <a:cs typeface="Times New Roman"/>
              </a:rPr>
              <a:t>Ati</a:t>
            </a:r>
            <a:r>
              <a:rPr lang="en-IN" sz="1600">
                <a:effectLst/>
                <a:latin typeface="Times New Roman"/>
                <a:ea typeface="Calibri" panose="020F0502020204030204" pitchFamily="34" charset="0"/>
                <a:cs typeface="Times New Roman"/>
              </a:rPr>
              <a:t>, </a:t>
            </a:r>
            <a:r>
              <a:rPr lang="en-IN" sz="1600" err="1">
                <a:effectLst/>
                <a:latin typeface="Times New Roman"/>
                <a:ea typeface="Calibri" panose="020F0502020204030204" pitchFamily="34" charset="0"/>
                <a:cs typeface="Times New Roman"/>
              </a:rPr>
              <a:t>Radhouene</a:t>
            </a:r>
            <a:r>
              <a:rPr lang="en-IN" sz="1600">
                <a:effectLst/>
                <a:latin typeface="Times New Roman"/>
                <a:ea typeface="Calibri" panose="020F0502020204030204" pitchFamily="34" charset="0"/>
                <a:cs typeface="Times New Roman"/>
              </a:rPr>
              <a:t> </a:t>
            </a:r>
            <a:r>
              <a:rPr lang="en-IN" sz="1600" err="1">
                <a:effectLst/>
                <a:latin typeface="Times New Roman"/>
                <a:ea typeface="Calibri" panose="020F0502020204030204" pitchFamily="34" charset="0"/>
                <a:cs typeface="Times New Roman"/>
              </a:rPr>
              <a:t>Doggui</a:t>
            </a:r>
            <a:r>
              <a:rPr lang="en-IN" sz="1600">
                <a:effectLst/>
                <a:latin typeface="Times New Roman"/>
                <a:ea typeface="Calibri" panose="020F0502020204030204" pitchFamily="34" charset="0"/>
                <a:cs typeface="Times New Roman"/>
              </a:rPr>
              <a:t>, Houda Ben Gharbia, Myriam El </a:t>
            </a:r>
            <a:r>
              <a:rPr lang="en-IN" sz="1600" err="1">
                <a:effectLst/>
                <a:latin typeface="Times New Roman"/>
                <a:ea typeface="Calibri" panose="020F0502020204030204" pitchFamily="34" charset="0"/>
                <a:cs typeface="Times New Roman"/>
              </a:rPr>
              <a:t>Ati</a:t>
            </a:r>
            <a:r>
              <a:rPr lang="en-IN" sz="1600">
                <a:effectLst/>
                <a:latin typeface="Times New Roman"/>
                <a:ea typeface="Calibri" panose="020F0502020204030204" pitchFamily="34" charset="0"/>
                <a:cs typeface="Times New Roman"/>
              </a:rPr>
              <a:t>-Hellal, "Prevalence of Hypertension and Adherence to Dietary Approaches to Stop Hypertension Diet Score in Childbearing Age Tunisian Women: A Cross-Sectional Study", BioMed Research International, vol. 2021, Article ID 6686299, 9 pages, 2021. https://doi.org/10.1155/2021/6686299</a:t>
            </a:r>
            <a:endParaRPr lang="en-US" sz="1600">
              <a:latin typeface="Times New Roman"/>
              <a:cs typeface="Times New Roman"/>
            </a:endParaRPr>
          </a:p>
          <a:p>
            <a:pPr marL="0" indent="0">
              <a:buNone/>
            </a:pPr>
            <a:endParaRPr lang="en-IN" sz="1600">
              <a:latin typeface="Times New Roman"/>
              <a:cs typeface="Times New Roman"/>
            </a:endParaRPr>
          </a:p>
        </p:txBody>
      </p:sp>
      <p:pic>
        <p:nvPicPr>
          <p:cNvPr id="5" name="Picture 4">
            <a:extLst>
              <a:ext uri="{FF2B5EF4-FFF2-40B4-BE49-F238E27FC236}">
                <a16:creationId xmlns:a16="http://schemas.microsoft.com/office/drawing/2014/main" id="{73556641-3084-B4F1-1674-F84BADF57AC0}"/>
              </a:ext>
            </a:extLst>
          </p:cNvPr>
          <p:cNvPicPr>
            <a:picLocks noChangeAspect="1"/>
          </p:cNvPicPr>
          <p:nvPr/>
        </p:nvPicPr>
        <p:blipFill>
          <a:blip r:embed="rId3"/>
          <a:stretch>
            <a:fillRect/>
          </a:stretch>
        </p:blipFill>
        <p:spPr>
          <a:xfrm>
            <a:off x="11100581" y="-10476"/>
            <a:ext cx="1095909" cy="621749"/>
          </a:xfrm>
          <a:prstGeom prst="rect">
            <a:avLst/>
          </a:prstGeom>
        </p:spPr>
      </p:pic>
    </p:spTree>
    <p:extLst>
      <p:ext uri="{BB962C8B-B14F-4D97-AF65-F5344CB8AC3E}">
        <p14:creationId xmlns:p14="http://schemas.microsoft.com/office/powerpoint/2010/main" val="324503769"/>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B191-9CB6-A23C-6099-C7053A01D9AB}"/>
              </a:ext>
            </a:extLst>
          </p:cNvPr>
          <p:cNvSpPr>
            <a:spLocks noGrp="1"/>
          </p:cNvSpPr>
          <p:nvPr>
            <p:ph type="title"/>
          </p:nvPr>
        </p:nvSpPr>
        <p:spPr>
          <a:xfrm>
            <a:off x="465823" y="291356"/>
            <a:ext cx="10044023" cy="877729"/>
          </a:xfrm>
        </p:spPr>
        <p:txBody>
          <a:bodyPr anchor="ctr">
            <a:normAutofit/>
          </a:bodyPr>
          <a:lstStyle/>
          <a:p>
            <a:r>
              <a:rPr lang="en-IN" sz="4000" b="1" dirty="0">
                <a:solidFill>
                  <a:srgbClr val="000000"/>
                </a:solidFill>
                <a:latin typeface="Times New Roman"/>
                <a:cs typeface="Times New Roman"/>
              </a:rPr>
              <a:t>INTERNSHIP EXPERIENCE</a:t>
            </a:r>
          </a:p>
        </p:txBody>
      </p:sp>
      <p:graphicFrame>
        <p:nvGraphicFramePr>
          <p:cNvPr id="21" name="Content Placeholder 2">
            <a:extLst>
              <a:ext uri="{FF2B5EF4-FFF2-40B4-BE49-F238E27FC236}">
                <a16:creationId xmlns:a16="http://schemas.microsoft.com/office/drawing/2014/main" id="{BAA45DB2-B5EE-DBC3-63A8-5B52CDB6E09B}"/>
              </a:ext>
            </a:extLst>
          </p:cNvPr>
          <p:cNvGraphicFramePr>
            <a:graphicFrameLocks noGrp="1"/>
          </p:cNvGraphicFramePr>
          <p:nvPr>
            <p:ph idx="1"/>
            <p:extLst>
              <p:ext uri="{D42A27DB-BD31-4B8C-83A1-F6EECF244321}">
                <p14:modId xmlns:p14="http://schemas.microsoft.com/office/powerpoint/2010/main" val="387021289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 name="Picture 32" descr="Text&#10;&#10;Description automatically generated">
            <a:extLst>
              <a:ext uri="{FF2B5EF4-FFF2-40B4-BE49-F238E27FC236}">
                <a16:creationId xmlns:a16="http://schemas.microsoft.com/office/drawing/2014/main" id="{474D641F-7EAE-15FB-64C9-87190B6D03CD}"/>
              </a:ext>
            </a:extLst>
          </p:cNvPr>
          <p:cNvPicPr>
            <a:picLocks noChangeAspect="1"/>
          </p:cNvPicPr>
          <p:nvPr/>
        </p:nvPicPr>
        <p:blipFill>
          <a:blip r:embed="rId7"/>
          <a:stretch>
            <a:fillRect/>
          </a:stretch>
        </p:blipFill>
        <p:spPr>
          <a:xfrm>
            <a:off x="10857542" y="3904"/>
            <a:ext cx="1331556" cy="740027"/>
          </a:xfrm>
          <a:prstGeom prst="rect">
            <a:avLst/>
          </a:prstGeom>
        </p:spPr>
      </p:pic>
    </p:spTree>
    <p:extLst>
      <p:ext uri="{BB962C8B-B14F-4D97-AF65-F5344CB8AC3E}">
        <p14:creationId xmlns:p14="http://schemas.microsoft.com/office/powerpoint/2010/main" val="2402650138"/>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B093-DAE1-A6AF-6DA4-C901B14F4934}"/>
              </a:ext>
            </a:extLst>
          </p:cNvPr>
          <p:cNvSpPr>
            <a:spLocks noGrp="1"/>
          </p:cNvSpPr>
          <p:nvPr>
            <p:ph type="title"/>
          </p:nvPr>
        </p:nvSpPr>
        <p:spPr/>
        <p:txBody>
          <a:bodyPr/>
          <a:lstStyle/>
          <a:p>
            <a:r>
              <a:rPr lang="en-US" dirty="0">
                <a:cs typeface="Calibri Light"/>
              </a:rPr>
              <a:t>Qualitative findings from the study</a:t>
            </a:r>
            <a:endParaRPr lang="en-US" dirty="0"/>
          </a:p>
        </p:txBody>
      </p:sp>
      <p:sp>
        <p:nvSpPr>
          <p:cNvPr id="3" name="Content Placeholder 2">
            <a:extLst>
              <a:ext uri="{FF2B5EF4-FFF2-40B4-BE49-F238E27FC236}">
                <a16:creationId xmlns:a16="http://schemas.microsoft.com/office/drawing/2014/main" id="{8E5E8C54-CE48-B994-0227-CA051BAB6DB0}"/>
              </a:ext>
            </a:extLst>
          </p:cNvPr>
          <p:cNvSpPr>
            <a:spLocks noGrp="1"/>
          </p:cNvSpPr>
          <p:nvPr>
            <p:ph idx="1"/>
          </p:nvPr>
        </p:nvSpPr>
        <p:spPr/>
        <p:txBody>
          <a:bodyPr vert="horz" lIns="0" tIns="45720" rIns="0" bIns="45720" rtlCol="0" anchor="t">
            <a:normAutofit/>
          </a:bodyPr>
          <a:lstStyle/>
          <a:p>
            <a:pPr marL="457200" indent="-457200">
              <a:buAutoNum type="arabicPeriod"/>
            </a:pPr>
            <a:r>
              <a:rPr lang="en-US" dirty="0">
                <a:cs typeface="Calibri" panose="020F0502020204030204"/>
              </a:rPr>
              <a:t>Most of the people in the community were welcoming and humble. They were cooperative and concerned about the team's health and security. Many would welcome us inside their house for some shade and water during hot days.</a:t>
            </a:r>
          </a:p>
          <a:p>
            <a:pPr marL="457200" indent="-457200">
              <a:buAutoNum type="arabicPeriod"/>
            </a:pPr>
            <a:r>
              <a:rPr lang="en-US" dirty="0">
                <a:ea typeface="Calibri" panose="020F0502020204030204"/>
                <a:cs typeface="Calibri" panose="020F0502020204030204"/>
              </a:rPr>
              <a:t>Most of the respondents were satisfied with the </a:t>
            </a:r>
            <a:r>
              <a:rPr lang="en-US" dirty="0" err="1">
                <a:ea typeface="Calibri" panose="020F0502020204030204"/>
                <a:cs typeface="Calibri" panose="020F0502020204030204"/>
              </a:rPr>
              <a:t>mohalla</a:t>
            </a:r>
            <a:r>
              <a:rPr lang="en-US" dirty="0">
                <a:ea typeface="Calibri" panose="020F0502020204030204"/>
                <a:cs typeface="Calibri" panose="020F0502020204030204"/>
              </a:rPr>
              <a:t> clinic facility and happy with the doctor's behavior towards patient care. But long waiting time was a common issue. Immunization and vaccination facility is not available at the clinic hence people must travel far to avail these services.</a:t>
            </a:r>
          </a:p>
          <a:p>
            <a:pPr marL="457200" indent="-457200">
              <a:buAutoNum type="arabicPeriod"/>
            </a:pPr>
            <a:r>
              <a:rPr lang="en-US" dirty="0">
                <a:ea typeface="Calibri" panose="020F0502020204030204"/>
                <a:cs typeface="Calibri" panose="020F0502020204030204"/>
              </a:rPr>
              <a:t>Tobacco has become a habit for many, and they are not able to quit including many women. They are willing to quit but not actively taking steps towards the same.</a:t>
            </a:r>
          </a:p>
          <a:p>
            <a:pPr marL="457200" indent="-457200">
              <a:buAutoNum type="arabicPeriod"/>
            </a:pPr>
            <a:r>
              <a:rPr lang="en-US" dirty="0">
                <a:ea typeface="Calibri" panose="020F0502020204030204"/>
                <a:cs typeface="Calibri" panose="020F0502020204030204"/>
              </a:rPr>
              <a:t>Due to unavailability of parks and proper space, women are not able to walk or engage in physical activity outside of household chores.</a:t>
            </a:r>
          </a:p>
          <a:p>
            <a:pPr marL="457200" indent="-457200">
              <a:buAutoNum type="arabicPeriod"/>
            </a:pPr>
            <a:endParaRPr lang="en-US" dirty="0">
              <a:ea typeface="Calibri" panose="020F0502020204030204"/>
              <a:cs typeface="Calibri" panose="020F0502020204030204"/>
            </a:endParaRPr>
          </a:p>
          <a:p>
            <a:pPr marL="457200" indent="-457200">
              <a:buAutoNum type="arabicPeriod"/>
            </a:pPr>
            <a:endParaRPr lang="en-US" dirty="0">
              <a:ea typeface="Calibri" panose="020F0502020204030204"/>
              <a:cs typeface="Calibri" panose="020F0502020204030204"/>
            </a:endParaRPr>
          </a:p>
          <a:p>
            <a:pPr marL="457200" indent="-457200">
              <a:buAutoNum type="arabicPeriod"/>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4230932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E178-23D8-2368-5EB2-E939B98F43AE}"/>
              </a:ext>
            </a:extLst>
          </p:cNvPr>
          <p:cNvSpPr>
            <a:spLocks noGrp="1"/>
          </p:cNvSpPr>
          <p:nvPr>
            <p:ph type="title"/>
          </p:nvPr>
        </p:nvSpPr>
        <p:spPr/>
        <p:txBody>
          <a:bodyPr/>
          <a:lstStyle/>
          <a:p>
            <a:r>
              <a:rPr lang="en-US" dirty="0">
                <a:cs typeface="Calibri Light"/>
              </a:rPr>
              <a:t>DISSEMINATION PLAN</a:t>
            </a:r>
          </a:p>
        </p:txBody>
      </p:sp>
      <p:sp>
        <p:nvSpPr>
          <p:cNvPr id="3" name="Content Placeholder 2">
            <a:extLst>
              <a:ext uri="{FF2B5EF4-FFF2-40B4-BE49-F238E27FC236}">
                <a16:creationId xmlns:a16="http://schemas.microsoft.com/office/drawing/2014/main" id="{62D777CE-1044-B51A-B455-6E1AAD34E24D}"/>
              </a:ext>
            </a:extLst>
          </p:cNvPr>
          <p:cNvSpPr>
            <a:spLocks noGrp="1"/>
          </p:cNvSpPr>
          <p:nvPr>
            <p:ph idx="1"/>
          </p:nvPr>
        </p:nvSpPr>
        <p:spPr/>
        <p:txBody>
          <a:bodyPr vert="horz" lIns="0" tIns="45720" rIns="0" bIns="45720" rtlCol="0" anchor="t">
            <a:normAutofit/>
          </a:bodyPr>
          <a:lstStyle/>
          <a:p>
            <a:pPr>
              <a:buFont typeface="Arial" panose="020F0502020204030204" pitchFamily="34" charset="0"/>
              <a:buChar char="•"/>
            </a:pPr>
            <a:r>
              <a:rPr lang="en-US" dirty="0">
                <a:cs typeface="Calibri" panose="020F0502020204030204"/>
              </a:rPr>
              <a:t>Converting the report into a research paper for publication in journals</a:t>
            </a:r>
          </a:p>
          <a:p>
            <a:pPr>
              <a:buFont typeface="Arial" panose="020F0502020204030204" pitchFamily="34" charset="0"/>
              <a:buChar char="•"/>
            </a:pPr>
            <a:r>
              <a:rPr lang="en-US" dirty="0">
                <a:cs typeface="Calibri" panose="020F0502020204030204"/>
              </a:rPr>
              <a:t>Presenting in conferences and workshops</a:t>
            </a:r>
          </a:p>
        </p:txBody>
      </p:sp>
    </p:spTree>
    <p:extLst>
      <p:ext uri="{BB962C8B-B14F-4D97-AF65-F5344CB8AC3E}">
        <p14:creationId xmlns:p14="http://schemas.microsoft.com/office/powerpoint/2010/main" val="452675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347E3-D94C-B0AC-1487-09AC009FC4D3}"/>
              </a:ext>
            </a:extLst>
          </p:cNvPr>
          <p:cNvPicPr>
            <a:picLocks noChangeAspect="1"/>
          </p:cNvPicPr>
          <p:nvPr/>
        </p:nvPicPr>
        <p:blipFill>
          <a:blip r:embed="rId2"/>
          <a:stretch>
            <a:fillRect/>
          </a:stretch>
        </p:blipFill>
        <p:spPr>
          <a:xfrm>
            <a:off x="4430487" y="76200"/>
            <a:ext cx="2318656" cy="4223657"/>
          </a:xfrm>
          <a:prstGeom prst="rect">
            <a:avLst/>
          </a:prstGeom>
        </p:spPr>
      </p:pic>
      <p:pic>
        <p:nvPicPr>
          <p:cNvPr id="5" name="Picture 4">
            <a:extLst>
              <a:ext uri="{FF2B5EF4-FFF2-40B4-BE49-F238E27FC236}">
                <a16:creationId xmlns:a16="http://schemas.microsoft.com/office/drawing/2014/main" id="{902CF1FF-AF8E-8577-BFBD-F06A9BFFDAF8}"/>
              </a:ext>
            </a:extLst>
          </p:cNvPr>
          <p:cNvPicPr>
            <a:picLocks noChangeAspect="1"/>
          </p:cNvPicPr>
          <p:nvPr/>
        </p:nvPicPr>
        <p:blipFill>
          <a:blip r:embed="rId3"/>
          <a:stretch>
            <a:fillRect/>
          </a:stretch>
        </p:blipFill>
        <p:spPr>
          <a:xfrm>
            <a:off x="0" y="76200"/>
            <a:ext cx="4430486" cy="1937657"/>
          </a:xfrm>
          <a:prstGeom prst="rect">
            <a:avLst/>
          </a:prstGeom>
        </p:spPr>
      </p:pic>
      <p:pic>
        <p:nvPicPr>
          <p:cNvPr id="7" name="Picture 6">
            <a:extLst>
              <a:ext uri="{FF2B5EF4-FFF2-40B4-BE49-F238E27FC236}">
                <a16:creationId xmlns:a16="http://schemas.microsoft.com/office/drawing/2014/main" id="{87886699-60AB-5567-AE31-E410FA13E7D3}"/>
              </a:ext>
            </a:extLst>
          </p:cNvPr>
          <p:cNvPicPr>
            <a:picLocks noChangeAspect="1"/>
          </p:cNvPicPr>
          <p:nvPr/>
        </p:nvPicPr>
        <p:blipFill>
          <a:blip r:embed="rId4"/>
          <a:stretch>
            <a:fillRect/>
          </a:stretch>
        </p:blipFill>
        <p:spPr>
          <a:xfrm>
            <a:off x="-1" y="2013857"/>
            <a:ext cx="2427515" cy="1197429"/>
          </a:xfrm>
          <a:prstGeom prst="rect">
            <a:avLst/>
          </a:prstGeom>
        </p:spPr>
      </p:pic>
      <p:pic>
        <p:nvPicPr>
          <p:cNvPr id="9" name="Picture 8">
            <a:extLst>
              <a:ext uri="{FF2B5EF4-FFF2-40B4-BE49-F238E27FC236}">
                <a16:creationId xmlns:a16="http://schemas.microsoft.com/office/drawing/2014/main" id="{17DF2EA6-EF0D-E23D-8362-5EA6A2C228A9}"/>
              </a:ext>
            </a:extLst>
          </p:cNvPr>
          <p:cNvPicPr>
            <a:picLocks noChangeAspect="1"/>
          </p:cNvPicPr>
          <p:nvPr/>
        </p:nvPicPr>
        <p:blipFill>
          <a:blip r:embed="rId5"/>
          <a:stretch>
            <a:fillRect/>
          </a:stretch>
        </p:blipFill>
        <p:spPr>
          <a:xfrm>
            <a:off x="6723290" y="32658"/>
            <a:ext cx="5468709" cy="4267200"/>
          </a:xfrm>
          <a:prstGeom prst="rect">
            <a:avLst/>
          </a:prstGeom>
        </p:spPr>
      </p:pic>
      <p:pic>
        <p:nvPicPr>
          <p:cNvPr id="11" name="Picture 10">
            <a:extLst>
              <a:ext uri="{FF2B5EF4-FFF2-40B4-BE49-F238E27FC236}">
                <a16:creationId xmlns:a16="http://schemas.microsoft.com/office/drawing/2014/main" id="{C518BBA7-F28E-C832-D1BE-D2BCA23A43BC}"/>
              </a:ext>
            </a:extLst>
          </p:cNvPr>
          <p:cNvPicPr>
            <a:picLocks noChangeAspect="1"/>
          </p:cNvPicPr>
          <p:nvPr/>
        </p:nvPicPr>
        <p:blipFill>
          <a:blip r:embed="rId6"/>
          <a:stretch>
            <a:fillRect/>
          </a:stretch>
        </p:blipFill>
        <p:spPr>
          <a:xfrm>
            <a:off x="0" y="4201887"/>
            <a:ext cx="6858000" cy="2656114"/>
          </a:xfrm>
          <a:prstGeom prst="rect">
            <a:avLst/>
          </a:prstGeom>
        </p:spPr>
      </p:pic>
      <p:pic>
        <p:nvPicPr>
          <p:cNvPr id="13" name="Picture 12">
            <a:extLst>
              <a:ext uri="{FF2B5EF4-FFF2-40B4-BE49-F238E27FC236}">
                <a16:creationId xmlns:a16="http://schemas.microsoft.com/office/drawing/2014/main" id="{6179A093-6239-4F1C-B35E-EC418030D6BC}"/>
              </a:ext>
            </a:extLst>
          </p:cNvPr>
          <p:cNvPicPr>
            <a:picLocks noChangeAspect="1"/>
          </p:cNvPicPr>
          <p:nvPr/>
        </p:nvPicPr>
        <p:blipFill>
          <a:blip r:embed="rId7"/>
          <a:stretch>
            <a:fillRect/>
          </a:stretch>
        </p:blipFill>
        <p:spPr>
          <a:xfrm>
            <a:off x="2427514" y="2013857"/>
            <a:ext cx="2002972" cy="2188029"/>
          </a:xfrm>
          <a:prstGeom prst="rect">
            <a:avLst/>
          </a:prstGeom>
        </p:spPr>
      </p:pic>
      <p:pic>
        <p:nvPicPr>
          <p:cNvPr id="15" name="Picture 14">
            <a:extLst>
              <a:ext uri="{FF2B5EF4-FFF2-40B4-BE49-F238E27FC236}">
                <a16:creationId xmlns:a16="http://schemas.microsoft.com/office/drawing/2014/main" id="{51D8DBEE-220B-4BAE-4359-88FAAB720D5E}"/>
              </a:ext>
            </a:extLst>
          </p:cNvPr>
          <p:cNvPicPr>
            <a:picLocks noChangeAspect="1"/>
          </p:cNvPicPr>
          <p:nvPr/>
        </p:nvPicPr>
        <p:blipFill>
          <a:blip r:embed="rId8"/>
          <a:stretch>
            <a:fillRect/>
          </a:stretch>
        </p:blipFill>
        <p:spPr>
          <a:xfrm>
            <a:off x="-25853" y="3102430"/>
            <a:ext cx="2453367" cy="1121227"/>
          </a:xfrm>
          <a:prstGeom prst="rect">
            <a:avLst/>
          </a:prstGeom>
        </p:spPr>
      </p:pic>
      <p:sp>
        <p:nvSpPr>
          <p:cNvPr id="16" name="TextBox 15">
            <a:extLst>
              <a:ext uri="{FF2B5EF4-FFF2-40B4-BE49-F238E27FC236}">
                <a16:creationId xmlns:a16="http://schemas.microsoft.com/office/drawing/2014/main" id="{00E2240B-7779-78C6-6D53-97DB3E710F8C}"/>
              </a:ext>
            </a:extLst>
          </p:cNvPr>
          <p:cNvSpPr txBox="1"/>
          <p:nvPr/>
        </p:nvSpPr>
        <p:spPr>
          <a:xfrm>
            <a:off x="0" y="3289794"/>
            <a:ext cx="12191999" cy="707886"/>
          </a:xfrm>
          <a:prstGeom prst="rect">
            <a:avLst/>
          </a:prstGeom>
          <a:solidFill>
            <a:schemeClr val="accent4"/>
          </a:solidFill>
        </p:spPr>
        <p:txBody>
          <a:bodyPr wrap="square" rtlCol="0">
            <a:spAutoFit/>
          </a:bodyPr>
          <a:lstStyle/>
          <a:p>
            <a:pPr algn="ctr"/>
            <a:r>
              <a:rPr lang="en-IN" sz="4000" b="1"/>
              <a:t>WHEN THE GOING GETS TOUGH, THE TOUGH GET GOING</a:t>
            </a:r>
          </a:p>
        </p:txBody>
      </p:sp>
      <p:pic>
        <p:nvPicPr>
          <p:cNvPr id="4" name="Picture 3">
            <a:extLst>
              <a:ext uri="{FF2B5EF4-FFF2-40B4-BE49-F238E27FC236}">
                <a16:creationId xmlns:a16="http://schemas.microsoft.com/office/drawing/2014/main" id="{6D71003C-1566-F636-B08B-4C64152BD86F}"/>
              </a:ext>
            </a:extLst>
          </p:cNvPr>
          <p:cNvPicPr>
            <a:picLocks noChangeAspect="1"/>
          </p:cNvPicPr>
          <p:nvPr/>
        </p:nvPicPr>
        <p:blipFill>
          <a:blip r:embed="rId8"/>
          <a:stretch>
            <a:fillRect/>
          </a:stretch>
        </p:blipFill>
        <p:spPr>
          <a:xfrm>
            <a:off x="6858000" y="4223657"/>
            <a:ext cx="5359852" cy="2658423"/>
          </a:xfrm>
          <a:prstGeom prst="rect">
            <a:avLst/>
          </a:prstGeom>
        </p:spPr>
      </p:pic>
      <p:pic>
        <p:nvPicPr>
          <p:cNvPr id="2" name="Picture 1">
            <a:extLst>
              <a:ext uri="{FF2B5EF4-FFF2-40B4-BE49-F238E27FC236}">
                <a16:creationId xmlns:a16="http://schemas.microsoft.com/office/drawing/2014/main" id="{514611DD-5704-9F62-F99A-C616D80F0B59}"/>
              </a:ext>
            </a:extLst>
          </p:cNvPr>
          <p:cNvPicPr>
            <a:picLocks noChangeAspect="1"/>
          </p:cNvPicPr>
          <p:nvPr/>
        </p:nvPicPr>
        <p:blipFill>
          <a:blip r:embed="rId9"/>
          <a:stretch>
            <a:fillRect/>
          </a:stretch>
        </p:blipFill>
        <p:spPr>
          <a:xfrm>
            <a:off x="10857542" y="3904"/>
            <a:ext cx="1331556" cy="740027"/>
          </a:xfrm>
          <a:prstGeom prst="rect">
            <a:avLst/>
          </a:prstGeom>
        </p:spPr>
      </p:pic>
    </p:spTree>
    <p:extLst>
      <p:ext uri="{BB962C8B-B14F-4D97-AF65-F5344CB8AC3E}">
        <p14:creationId xmlns:p14="http://schemas.microsoft.com/office/powerpoint/2010/main" val="318325418"/>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171C42-C080-CCBD-89DC-BF80F8C80948}"/>
              </a:ext>
            </a:extLst>
          </p:cNvPr>
          <p:cNvPicPr>
            <a:picLocks noChangeAspect="1"/>
          </p:cNvPicPr>
          <p:nvPr/>
        </p:nvPicPr>
        <p:blipFill rotWithShape="1">
          <a:blip r:embed="rId2"/>
          <a:srcRect l="10668" r="11694" b="-3"/>
          <a:stretch/>
        </p:blipFill>
        <p:spPr>
          <a:xfrm>
            <a:off x="192528" y="171716"/>
            <a:ext cx="3793268" cy="6514565"/>
          </a:xfrm>
          <a:prstGeom prst="rect">
            <a:avLst/>
          </a:prstGeom>
        </p:spPr>
      </p:pic>
      <p:pic>
        <p:nvPicPr>
          <p:cNvPr id="7" name="Picture 6">
            <a:extLst>
              <a:ext uri="{FF2B5EF4-FFF2-40B4-BE49-F238E27FC236}">
                <a16:creationId xmlns:a16="http://schemas.microsoft.com/office/drawing/2014/main" id="{5AB92844-9F6C-A271-E72B-C9C0DBA12CD6}"/>
              </a:ext>
            </a:extLst>
          </p:cNvPr>
          <p:cNvPicPr>
            <a:picLocks noChangeAspect="1"/>
          </p:cNvPicPr>
          <p:nvPr/>
        </p:nvPicPr>
        <p:blipFill rotWithShape="1">
          <a:blip r:embed="rId3"/>
          <a:srcRect t="1477" r="1" b="2670"/>
          <a:stretch/>
        </p:blipFill>
        <p:spPr>
          <a:xfrm>
            <a:off x="4184538" y="171716"/>
            <a:ext cx="3822924" cy="6514565"/>
          </a:xfrm>
          <a:prstGeom prst="rect">
            <a:avLst/>
          </a:prstGeom>
        </p:spPr>
      </p:pic>
      <p:pic>
        <p:nvPicPr>
          <p:cNvPr id="11" name="Picture 10">
            <a:extLst>
              <a:ext uri="{FF2B5EF4-FFF2-40B4-BE49-F238E27FC236}">
                <a16:creationId xmlns:a16="http://schemas.microsoft.com/office/drawing/2014/main" id="{7C6E37F3-DA9B-5AE1-3D2E-45F186F3F0FC}"/>
              </a:ext>
            </a:extLst>
          </p:cNvPr>
          <p:cNvPicPr>
            <a:picLocks noChangeAspect="1"/>
          </p:cNvPicPr>
          <p:nvPr/>
        </p:nvPicPr>
        <p:blipFill rotWithShape="1">
          <a:blip r:embed="rId4"/>
          <a:srcRect l="8669" r="13575" b="-3"/>
          <a:stretch/>
        </p:blipFill>
        <p:spPr>
          <a:xfrm>
            <a:off x="8188032" y="171716"/>
            <a:ext cx="3799007" cy="6514565"/>
          </a:xfrm>
          <a:prstGeom prst="rect">
            <a:avLst/>
          </a:prstGeom>
        </p:spPr>
      </p:pic>
      <p:pic>
        <p:nvPicPr>
          <p:cNvPr id="3" name="Picture 2" descr="Text&#10;&#10;Description automatically generated">
            <a:extLst>
              <a:ext uri="{FF2B5EF4-FFF2-40B4-BE49-F238E27FC236}">
                <a16:creationId xmlns:a16="http://schemas.microsoft.com/office/drawing/2014/main" id="{DE9A3816-CB6F-1E5E-35F3-3BE0D5D46CF0}"/>
              </a:ext>
            </a:extLst>
          </p:cNvPr>
          <p:cNvPicPr>
            <a:picLocks noChangeAspect="1"/>
          </p:cNvPicPr>
          <p:nvPr/>
        </p:nvPicPr>
        <p:blipFill>
          <a:blip r:embed="rId5"/>
          <a:stretch>
            <a:fillRect/>
          </a:stretch>
        </p:blipFill>
        <p:spPr>
          <a:xfrm>
            <a:off x="10857542" y="3904"/>
            <a:ext cx="1331556" cy="740027"/>
          </a:xfrm>
          <a:prstGeom prst="rect">
            <a:avLst/>
          </a:prstGeom>
        </p:spPr>
      </p:pic>
    </p:spTree>
    <p:extLst>
      <p:ext uri="{BB962C8B-B14F-4D97-AF65-F5344CB8AC3E}">
        <p14:creationId xmlns:p14="http://schemas.microsoft.com/office/powerpoint/2010/main" val="173122623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334"/>
            <a:ext cx="12192000" cy="1298472"/>
          </a:xfrm>
          <a:prstGeom prst="rect">
            <a:avLst/>
          </a:prstGeom>
          <a:solidFill>
            <a:schemeClr val="accent2">
              <a:lumMod val="40000"/>
              <a:lumOff val="60000"/>
            </a:schemeClr>
          </a:solidFill>
          <a:ln w="38100">
            <a:solidFill>
              <a:schemeClr val="tx1">
                <a:lumMod val="75000"/>
                <a:lumOff val="25000"/>
              </a:scheme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Times New Roman"/>
                <a:ea typeface="+mn-ea"/>
                <a:cs typeface="Times New Roman"/>
              </a:rPr>
              <a:t>    </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Times New Roman"/>
                <a:ea typeface="+mn-ea"/>
                <a:cs typeface="Times New Roman"/>
              </a:rPr>
              <a:t>  </a:t>
            </a:r>
            <a:endParaRPr kumimoji="0" lang="en-I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srgbClr val="44546A"/>
                </a:solidFill>
                <a:effectLst/>
                <a:uLnTx/>
                <a:uFillTx/>
                <a:latin typeface="Times New Roman"/>
                <a:ea typeface="+mn-ea"/>
                <a:cs typeface="Times New Roman"/>
              </a:rPr>
              <a:t> </a:t>
            </a:r>
            <a:r>
              <a:rPr kumimoji="0" lang="en-IN" sz="1100" b="1" i="0" u="none" strike="noStrike" kern="1200" cap="none" spc="0" normalizeH="0" baseline="0" noProof="0" dirty="0">
                <a:ln>
                  <a:noFill/>
                </a:ln>
                <a:solidFill>
                  <a:prstClr val="black"/>
                </a:solidFill>
                <a:effectLst/>
                <a:uLnTx/>
                <a:uFillTx/>
                <a:latin typeface="Times New Roman"/>
                <a:ea typeface="+mn-ea"/>
                <a:cs typeface="Times New Roman"/>
              </a:rPr>
              <a:t>LIFESTYLE INTERVENTION TO REDUCE THE RISK AND PREVALANCE </a:t>
            </a:r>
            <a:endParaRPr kumimoji="0" lang="en-IN"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Times New Roman"/>
                <a:ea typeface="+mn-ea"/>
                <a:cs typeface="Times New Roman"/>
              </a:rPr>
              <a:t>OF HYPERTENSION AMONG URBAN POOR POPULATION OF DELHI </a:t>
            </a:r>
            <a:endParaRPr kumimoji="0" lang="en-IN"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Times New Roman"/>
                <a:ea typeface="+mn-ea"/>
                <a:cs typeface="Times New Roman"/>
              </a:rPr>
              <a:t>QUASI – EXPERIMENTAL STUDY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Times New Roman"/>
                <a:ea typeface="+mn-ea"/>
                <a:cs typeface="Times New Roman"/>
              </a:rPr>
              <a:t>IMPLEMENTED BY IIHMR, DELHI. SUPPORTED BY ICMR, DELHI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1"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Times New Roman"/>
                <a:ea typeface="+mn-ea"/>
                <a:cs typeface="Times New Roman"/>
              </a:rPr>
              <a:t>STUDY OF RISK FACTORS OF HYPERTENSION IN GOYALA, VIHAR NEW DELHI.</a:t>
            </a:r>
            <a:endParaRPr kumimoji="0" lang="en-IN"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Times New Roman"/>
                <a:ea typeface="+mn-ea"/>
                <a:cs typeface="Times New Roman"/>
              </a:rPr>
              <a:t>By-Dr Aarushi Khosla, Dr Maitri Mishra,  </a:t>
            </a:r>
            <a:r>
              <a:rPr kumimoji="0" lang="en-IN" sz="1100" b="1" i="0" u="none" strike="noStrike" kern="1200" cap="none" spc="0" normalizeH="0" baseline="0" noProof="0" dirty="0" err="1">
                <a:ln>
                  <a:noFill/>
                </a:ln>
                <a:solidFill>
                  <a:prstClr val="black"/>
                </a:solidFill>
                <a:effectLst/>
                <a:uLnTx/>
                <a:uFillTx/>
                <a:latin typeface="Times New Roman"/>
                <a:ea typeface="+mn-ea"/>
                <a:cs typeface="Times New Roman"/>
              </a:rPr>
              <a:t>Dr.Disha</a:t>
            </a:r>
            <a:r>
              <a:rPr kumimoji="0" lang="en-IN" sz="1100" b="1" i="0" u="none" strike="noStrike" kern="1200" cap="none" spc="0" normalizeH="0" baseline="0" noProof="0" dirty="0">
                <a:ln>
                  <a:noFill/>
                </a:ln>
                <a:solidFill>
                  <a:prstClr val="black"/>
                </a:solidFill>
                <a:effectLst/>
                <a:uLnTx/>
                <a:uFillTx/>
                <a:latin typeface="Times New Roman"/>
                <a:ea typeface="+mn-ea"/>
                <a:cs typeface="Times New Roman"/>
              </a:rPr>
              <a:t> Bakshi,  Jyoti Yadav,   Pooja Shankar, </a:t>
            </a:r>
            <a:r>
              <a:rPr kumimoji="0" lang="en-IN" sz="1100" b="1" i="0" u="none" strike="noStrike" kern="1200" cap="none" spc="0" normalizeH="0" baseline="0" noProof="0" dirty="0" err="1">
                <a:ln>
                  <a:noFill/>
                </a:ln>
                <a:solidFill>
                  <a:prstClr val="black"/>
                </a:solidFill>
                <a:effectLst/>
                <a:uLnTx/>
                <a:uFillTx/>
                <a:latin typeface="Times New Roman"/>
                <a:ea typeface="+mn-ea"/>
                <a:cs typeface="Times New Roman"/>
              </a:rPr>
              <a:t>Dr.</a:t>
            </a:r>
            <a:r>
              <a:rPr kumimoji="0" lang="en-IN" sz="1100" b="1" i="0" u="none" strike="noStrike" kern="1200" cap="none" spc="0" normalizeH="0" baseline="0" noProof="0" dirty="0">
                <a:ln>
                  <a:noFill/>
                </a:ln>
                <a:solidFill>
                  <a:prstClr val="black"/>
                </a:solidFill>
                <a:effectLst/>
                <a:uLnTx/>
                <a:uFillTx/>
                <a:latin typeface="Times New Roman"/>
                <a:ea typeface="+mn-ea"/>
                <a:cs typeface="Times New Roman"/>
              </a:rPr>
              <a:t> Shama Bhati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0558130" y="-16041"/>
            <a:ext cx="1633870" cy="1277177"/>
          </a:xfrm>
          <a:prstGeom prst="rect">
            <a:avLst/>
          </a:prstGeom>
        </p:spPr>
      </p:pic>
      <p:sp>
        <p:nvSpPr>
          <p:cNvPr id="5" name="Rectangle 4"/>
          <p:cNvSpPr/>
          <p:nvPr/>
        </p:nvSpPr>
        <p:spPr>
          <a:xfrm>
            <a:off x="-5481" y="1289318"/>
            <a:ext cx="3019981" cy="5568681"/>
          </a:xfrm>
          <a:prstGeom prst="rect">
            <a:avLst/>
          </a:prstGeom>
          <a:solidFill>
            <a:schemeClr val="accent1">
              <a:lumMod val="20000"/>
              <a:lumOff val="80000"/>
            </a:schemeClr>
          </a:solidFill>
          <a:ln w="5715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7169" y="1289318"/>
            <a:ext cx="2827500" cy="698652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C4245"/>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C4245"/>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C4245"/>
                </a:solidFill>
                <a:effectLst/>
                <a:uLnTx/>
                <a:uFillTx/>
                <a:latin typeface="Times New Roman" panose="02020603050405020304" pitchFamily="18" charset="0"/>
                <a:ea typeface="+mn-ea"/>
                <a:cs typeface="Times New Roman" panose="02020603050405020304" pitchFamily="18" charset="0"/>
              </a:rPr>
              <a:t>HYPERTENSION-WHO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mn-cs"/>
              </a:rPr>
              <a:t>Blood pressure is the force exerted by circulating blood against the walls of the body’s arteries, the major blood vessels in the body. Hypertension is when blood pressure is too high.</a:t>
            </a:r>
            <a:endParaRPr kumimoji="0" lang="en-US" sz="1000" b="0" i="0" u="none" strike="noStrike" kern="1200" cap="none" spc="0" normalizeH="0" baseline="0" noProof="0">
              <a:ln>
                <a:noFill/>
              </a:ln>
              <a:solidFill>
                <a:srgbClr val="3C4245"/>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mn-cs"/>
              </a:rPr>
              <a:t>Hypertension is called a </a:t>
            </a:r>
            <a:r>
              <a:rPr kumimoji="0" lang="en-US" sz="1000" b="0" i="0" u="sng" strike="noStrike" kern="1200" cap="none" spc="0" normalizeH="0" baseline="0" noProof="0">
                <a:ln>
                  <a:noFill/>
                </a:ln>
                <a:solidFill>
                  <a:srgbClr val="3C4245"/>
                </a:solidFill>
                <a:effectLst/>
                <a:uLnTx/>
                <a:uFillTx/>
                <a:latin typeface="Arial" panose="020B0604020202020204" pitchFamily="34" charset="0"/>
                <a:ea typeface="+mn-ea"/>
                <a:cs typeface="+mn-cs"/>
              </a:rPr>
              <a:t>"silent killer</a:t>
            </a:r>
            <a:r>
              <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mn-cs"/>
              </a:rPr>
              <a:t>". Most people with hypertension are unaware of the problem because it may have no warning signs or symptoms.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rPr>
              <a:t>RISK FACTORS ASSOCIATED: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C4245"/>
                </a:solidFill>
                <a:effectLst/>
                <a:uLnTx/>
                <a:uFillTx/>
                <a:latin typeface="Arial"/>
                <a:ea typeface="+mn-ea"/>
                <a:cs typeface="Arial"/>
              </a:rPr>
              <a:t>The </a:t>
            </a:r>
            <a:r>
              <a:rPr kumimoji="0" lang="en-US" sz="1000" b="0" i="0" u="sng" strike="noStrike" kern="1200" cap="none" spc="0" normalizeH="0" baseline="0" noProof="0">
                <a:ln>
                  <a:noFill/>
                </a:ln>
                <a:solidFill>
                  <a:srgbClr val="3C4245"/>
                </a:solidFill>
                <a:effectLst/>
                <a:uLnTx/>
                <a:uFillTx/>
                <a:latin typeface="Arial"/>
                <a:ea typeface="+mn-ea"/>
                <a:cs typeface="Arial"/>
              </a:rPr>
              <a:t>six modules of the HEARTS technical package </a:t>
            </a:r>
            <a:r>
              <a:rPr kumimoji="0" lang="en-US" sz="1000" b="0" i="0" u="none" strike="noStrike" kern="1200" cap="none" spc="0" normalizeH="0" baseline="0" noProof="0">
                <a:ln>
                  <a:noFill/>
                </a:ln>
                <a:solidFill>
                  <a:srgbClr val="3C4245"/>
                </a:solidFill>
                <a:effectLst/>
                <a:uLnTx/>
                <a:uFillTx/>
                <a:latin typeface="Arial"/>
                <a:ea typeface="+mn-ea"/>
                <a:cs typeface="Arial"/>
              </a:rPr>
              <a:t>(</a:t>
            </a:r>
            <a:r>
              <a:rPr kumimoji="0" lang="en-US" sz="1000" b="1" i="0" u="none" strike="noStrike" kern="1200" cap="none" spc="0" normalizeH="0" baseline="0" noProof="0">
                <a:ln>
                  <a:noFill/>
                </a:ln>
                <a:solidFill>
                  <a:srgbClr val="3C4245"/>
                </a:solidFill>
                <a:effectLst/>
                <a:uLnTx/>
                <a:uFillTx/>
                <a:latin typeface="Arial"/>
                <a:ea typeface="+mn-ea"/>
                <a:cs typeface="Arial"/>
              </a:rPr>
              <a:t>Healthy-lifestyle counselling, Evidence-based treatment protocols, Access to essential medicines and technology, Risk-based management, Team-based care, and Systems for monitoring</a:t>
            </a:r>
            <a:r>
              <a:rPr kumimoji="0" lang="en-US" sz="1000" b="0" i="0" u="none" strike="noStrike" kern="1200" cap="none" spc="0" normalizeH="0" baseline="0" noProof="0">
                <a:ln>
                  <a:noFill/>
                </a:ln>
                <a:solidFill>
                  <a:srgbClr val="3C4245"/>
                </a:solidFill>
                <a:effectLst/>
                <a:uLnTx/>
                <a:uFillTx/>
                <a:latin typeface="Arial"/>
                <a:ea typeface="+mn-ea"/>
                <a:cs typeface="Arial"/>
              </a:rPr>
              <a:t>) provide a strategic approach to improve cardiovascular health in countries across the world.</a:t>
            </a:r>
            <a:endParaRPr kumimoji="0" lang="en-US" sz="1000" b="0" i="0" u="none" strike="noStrike" kern="1200" cap="none" spc="0" normalizeH="0" baseline="0" noProof="0">
              <a:ln>
                <a:noFill/>
              </a:ln>
              <a:solidFill>
                <a:srgbClr val="3C4245"/>
              </a:solidFill>
              <a:effectLst/>
              <a:uLnTx/>
              <a:uFillTx/>
              <a:latin typeface="Arial" panose="020B0604020202020204" pitchFamily="34"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4245"/>
                </a:solidFill>
                <a:effectLst/>
                <a:uLnTx/>
                <a:uFillTx/>
                <a:latin typeface="Times New Roman" panose="02020603050405020304" pitchFamily="18" charset="0"/>
                <a:ea typeface="+mn-ea"/>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2960176" y="1289318"/>
            <a:ext cx="3061553" cy="5568683"/>
          </a:xfrm>
          <a:prstGeom prst="rect">
            <a:avLst/>
          </a:prstGeom>
          <a:solidFill>
            <a:schemeClr val="accent1">
              <a:lumMod val="20000"/>
              <a:lumOff val="80000"/>
            </a:schemeClr>
          </a:solidFill>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3021607" y="2029558"/>
            <a:ext cx="2856272" cy="25237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APPROACH- </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CENSUS</a:t>
            </a:r>
            <a:endPar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Questionnaire &amp; anthropometric measurements(Height, weight, blood pressure, waist and hip circumference) were taken.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Study Area – PSU under Mrs. Kavita sharma, ASHA, Goyla vihar , Delhi.(Urban poor area)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Study population- All males and females above 15years residing there for at least 1yr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Study Design – Cross- sectional study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mn-ea"/>
                <a:cs typeface="Times New Roman" panose="02020603050405020304" pitchFamily="18" charset="0"/>
              </a:rPr>
              <a:t>Data was collected using paperless technology kobo tool box</a:t>
            </a:r>
            <a:r>
              <a:rPr kumimoji="0" lang="en-IN" sz="1800" b="1"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mn-ea"/>
                <a:cs typeface="Times New Roman" panose="02020603050405020304" pitchFamily="18" charset="0"/>
              </a:rPr>
              <a:t>.</a:t>
            </a:r>
          </a:p>
        </p:txBody>
      </p:sp>
      <p:sp>
        <p:nvSpPr>
          <p:cNvPr id="11" name="Rectangle 10"/>
          <p:cNvSpPr/>
          <p:nvPr/>
        </p:nvSpPr>
        <p:spPr>
          <a:xfrm>
            <a:off x="6009129" y="1261138"/>
            <a:ext cx="3088725" cy="5596862"/>
          </a:xfrm>
          <a:prstGeom prst="rect">
            <a:avLst/>
          </a:prstGeom>
          <a:solidFill>
            <a:schemeClr val="accent1">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Notched Right Arrow 23"/>
          <p:cNvSpPr/>
          <p:nvPr/>
        </p:nvSpPr>
        <p:spPr>
          <a:xfrm>
            <a:off x="6553434" y="1299567"/>
            <a:ext cx="2090355" cy="408444"/>
          </a:xfrm>
          <a:prstGeom prst="notchedRightArrow">
            <a:avLst>
              <a:gd name="adj1" fmla="val 50000"/>
              <a:gd name="adj2" fmla="val 55180"/>
            </a:avLst>
          </a:prstGeom>
          <a:ln>
            <a:solidFill>
              <a:schemeClr val="accent2">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3"/>
          <a:stretch>
            <a:fillRect/>
          </a:stretch>
        </p:blipFill>
        <p:spPr>
          <a:xfrm>
            <a:off x="215746" y="1289318"/>
            <a:ext cx="2446732" cy="542591"/>
          </a:xfrm>
          <a:prstGeom prst="rect">
            <a:avLst/>
          </a:prstGeom>
        </p:spPr>
      </p:pic>
      <p:pic>
        <p:nvPicPr>
          <p:cNvPr id="32" name="Picture 31"/>
          <p:cNvPicPr>
            <a:picLocks noChangeAspect="1"/>
          </p:cNvPicPr>
          <p:nvPr/>
        </p:nvPicPr>
        <p:blipFill>
          <a:blip r:embed="rId3"/>
          <a:stretch>
            <a:fillRect/>
          </a:stretch>
        </p:blipFill>
        <p:spPr>
          <a:xfrm>
            <a:off x="3312200" y="1282156"/>
            <a:ext cx="2242864" cy="542591"/>
          </a:xfrm>
          <a:prstGeom prst="rect">
            <a:avLst/>
          </a:prstGeom>
        </p:spPr>
      </p:pic>
      <p:pic>
        <p:nvPicPr>
          <p:cNvPr id="34" name="Picture 33"/>
          <p:cNvPicPr>
            <a:picLocks noChangeAspect="1"/>
          </p:cNvPicPr>
          <p:nvPr/>
        </p:nvPicPr>
        <p:blipFill>
          <a:blip r:embed="rId4"/>
          <a:stretch>
            <a:fillRect/>
          </a:stretch>
        </p:blipFill>
        <p:spPr>
          <a:xfrm>
            <a:off x="9551919" y="3147465"/>
            <a:ext cx="2339869" cy="463066"/>
          </a:xfrm>
          <a:prstGeom prst="rect">
            <a:avLst/>
          </a:prstGeom>
        </p:spPr>
      </p:pic>
      <p:pic>
        <p:nvPicPr>
          <p:cNvPr id="35" name="Picture 34"/>
          <p:cNvPicPr>
            <a:picLocks noChangeAspect="1"/>
          </p:cNvPicPr>
          <p:nvPr/>
        </p:nvPicPr>
        <p:blipFill>
          <a:blip r:embed="rId5"/>
          <a:stretch>
            <a:fillRect/>
          </a:stretch>
        </p:blipFill>
        <p:spPr>
          <a:xfrm>
            <a:off x="437543" y="1322550"/>
            <a:ext cx="2142371" cy="493819"/>
          </a:xfrm>
          <a:prstGeom prst="rect">
            <a:avLst/>
          </a:prstGeom>
        </p:spPr>
      </p:pic>
      <p:pic>
        <p:nvPicPr>
          <p:cNvPr id="36" name="Picture 35"/>
          <p:cNvPicPr>
            <a:picLocks noChangeAspect="1"/>
          </p:cNvPicPr>
          <p:nvPr/>
        </p:nvPicPr>
        <p:blipFill>
          <a:blip r:embed="rId6"/>
          <a:stretch>
            <a:fillRect/>
          </a:stretch>
        </p:blipFill>
        <p:spPr>
          <a:xfrm>
            <a:off x="3260009" y="1330928"/>
            <a:ext cx="2349486" cy="493819"/>
          </a:xfrm>
          <a:prstGeom prst="rect">
            <a:avLst/>
          </a:prstGeom>
        </p:spPr>
      </p:pic>
      <p:pic>
        <p:nvPicPr>
          <p:cNvPr id="37" name="Picture 36"/>
          <p:cNvPicPr>
            <a:picLocks noChangeAspect="1"/>
          </p:cNvPicPr>
          <p:nvPr/>
        </p:nvPicPr>
        <p:blipFill>
          <a:blip r:embed="rId7"/>
          <a:stretch>
            <a:fillRect/>
          </a:stretch>
        </p:blipFill>
        <p:spPr>
          <a:xfrm>
            <a:off x="6475794" y="1322550"/>
            <a:ext cx="2516437" cy="399051"/>
          </a:xfrm>
          <a:prstGeom prst="rect">
            <a:avLst/>
          </a:prstGeom>
        </p:spPr>
      </p:pic>
      <p:pic>
        <p:nvPicPr>
          <p:cNvPr id="38" name="Picture 37"/>
          <p:cNvPicPr>
            <a:picLocks noChangeAspect="1"/>
          </p:cNvPicPr>
          <p:nvPr/>
        </p:nvPicPr>
        <p:blipFill>
          <a:blip r:embed="rId8"/>
          <a:stretch>
            <a:fillRect/>
          </a:stretch>
        </p:blipFill>
        <p:spPr>
          <a:xfrm>
            <a:off x="9126824" y="3110893"/>
            <a:ext cx="2987299" cy="499915"/>
          </a:xfrm>
          <a:prstGeom prst="rect">
            <a:avLst/>
          </a:prstGeom>
        </p:spPr>
      </p:pic>
      <p:sp>
        <p:nvSpPr>
          <p:cNvPr id="39" name="TextBox 38"/>
          <p:cNvSpPr txBox="1"/>
          <p:nvPr/>
        </p:nvSpPr>
        <p:spPr>
          <a:xfrm>
            <a:off x="9098070" y="3617284"/>
            <a:ext cx="3101624" cy="1799481"/>
          </a:xfrm>
          <a:prstGeom prst="rect">
            <a:avLst/>
          </a:prstGeom>
          <a:solidFill>
            <a:schemeClr val="accent1">
              <a:lumMod val="20000"/>
              <a:lumOff val="80000"/>
            </a:schemeClr>
          </a:solidFill>
          <a:ln w="38100">
            <a:solidFill>
              <a:schemeClr val="tx1">
                <a:lumMod val="65000"/>
                <a:lumOff val="3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 order to prevent  cardiovascular disease &amp; to reduce the adverse effects of Hypertension , Community Awareness on Modifiable risk factors Needs to be Addressed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We conclude that there is clear evidence that lifestyle changes can have a favorable effect on prevention and treatment of hypertension, with emphasis on alcohol and sodium intake, smoking cessation, physical activity level and dietary pattern. Physicians and Public Health Authorities should encourage positive lifestyle modifications.</a:t>
            </a:r>
            <a:endParaRPr kumimoji="0" 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2" name="Picture 41"/>
          <p:cNvPicPr>
            <a:picLocks noChangeAspect="1"/>
          </p:cNvPicPr>
          <p:nvPr/>
        </p:nvPicPr>
        <p:blipFill>
          <a:blip r:embed="rId9"/>
          <a:stretch>
            <a:fillRect/>
          </a:stretch>
        </p:blipFill>
        <p:spPr>
          <a:xfrm>
            <a:off x="27121" y="3634239"/>
            <a:ext cx="2861832" cy="1528070"/>
          </a:xfrm>
          <a:prstGeom prst="rect">
            <a:avLst/>
          </a:prstGeom>
        </p:spPr>
      </p:pic>
      <p:sp>
        <p:nvSpPr>
          <p:cNvPr id="44" name="Notched Right Arrow 43"/>
          <p:cNvSpPr/>
          <p:nvPr/>
        </p:nvSpPr>
        <p:spPr>
          <a:xfrm>
            <a:off x="9268075" y="5416765"/>
            <a:ext cx="2440484" cy="482676"/>
          </a:xfrm>
          <a:prstGeom prst="notch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p:cNvPicPr>
            <a:picLocks noChangeAspect="1"/>
          </p:cNvPicPr>
          <p:nvPr/>
        </p:nvPicPr>
        <p:blipFill>
          <a:blip r:embed="rId10"/>
          <a:stretch>
            <a:fillRect/>
          </a:stretch>
        </p:blipFill>
        <p:spPr>
          <a:xfrm>
            <a:off x="9540437" y="5416765"/>
            <a:ext cx="2338127" cy="482676"/>
          </a:xfrm>
          <a:prstGeom prst="rect">
            <a:avLst/>
          </a:prstGeom>
        </p:spPr>
      </p:pic>
      <p:pic>
        <p:nvPicPr>
          <p:cNvPr id="15" name="Picture 14">
            <a:extLst>
              <a:ext uri="{FF2B5EF4-FFF2-40B4-BE49-F238E27FC236}">
                <a16:creationId xmlns:a16="http://schemas.microsoft.com/office/drawing/2014/main" id="{E8FD0D68-6D90-F939-A40A-A9C5985D3A98}"/>
              </a:ext>
            </a:extLst>
          </p:cNvPr>
          <p:cNvPicPr>
            <a:picLocks noChangeAspect="1"/>
          </p:cNvPicPr>
          <p:nvPr/>
        </p:nvPicPr>
        <p:blipFill rotWithShape="1">
          <a:blip r:embed="rId11"/>
          <a:srcRect t="25822" r="1057" b="40220"/>
          <a:stretch/>
        </p:blipFill>
        <p:spPr>
          <a:xfrm>
            <a:off x="3256223" y="1824172"/>
            <a:ext cx="2449316" cy="204473"/>
          </a:xfrm>
          <a:prstGeom prst="rect">
            <a:avLst/>
          </a:prstGeom>
        </p:spPr>
      </p:pic>
      <p:pic>
        <p:nvPicPr>
          <p:cNvPr id="16" name="Picture 15">
            <a:extLst>
              <a:ext uri="{FF2B5EF4-FFF2-40B4-BE49-F238E27FC236}">
                <a16:creationId xmlns:a16="http://schemas.microsoft.com/office/drawing/2014/main" id="{27C6A5F0-9F0D-22E1-71E8-C9D2873756DE}"/>
              </a:ext>
            </a:extLst>
          </p:cNvPr>
          <p:cNvPicPr>
            <a:picLocks noChangeAspect="1"/>
          </p:cNvPicPr>
          <p:nvPr/>
        </p:nvPicPr>
        <p:blipFill>
          <a:blip r:embed="rId12"/>
          <a:stretch>
            <a:fillRect/>
          </a:stretch>
        </p:blipFill>
        <p:spPr>
          <a:xfrm>
            <a:off x="27445" y="0"/>
            <a:ext cx="2242864" cy="1261137"/>
          </a:xfrm>
          <a:prstGeom prst="rect">
            <a:avLst/>
          </a:prstGeom>
          <a:ln>
            <a:solidFill>
              <a:schemeClr val="bg2">
                <a:lumMod val="25000"/>
              </a:schemeClr>
            </a:solidFill>
          </a:ln>
        </p:spPr>
      </p:pic>
      <p:graphicFrame>
        <p:nvGraphicFramePr>
          <p:cNvPr id="3" name="Table 2">
            <a:extLst>
              <a:ext uri="{FF2B5EF4-FFF2-40B4-BE49-F238E27FC236}">
                <a16:creationId xmlns:a16="http://schemas.microsoft.com/office/drawing/2014/main" id="{D4D6AA33-76B5-7F27-0961-EAB337B2B133}"/>
              </a:ext>
            </a:extLst>
          </p:cNvPr>
          <p:cNvGraphicFramePr>
            <a:graphicFrameLocks noGrp="1"/>
          </p:cNvGraphicFramePr>
          <p:nvPr/>
        </p:nvGraphicFramePr>
        <p:xfrm>
          <a:off x="6056944" y="3505194"/>
          <a:ext cx="3017608" cy="3243675"/>
        </p:xfrm>
        <a:graphic>
          <a:graphicData uri="http://schemas.openxmlformats.org/drawingml/2006/table">
            <a:tbl>
              <a:tblPr firstRow="1" firstCol="1" bandRow="1">
                <a:tableStyleId>{5C22544A-7EE6-4342-B048-85BDC9FD1C3A}</a:tableStyleId>
              </a:tblPr>
              <a:tblGrid>
                <a:gridCol w="757284">
                  <a:extLst>
                    <a:ext uri="{9D8B030D-6E8A-4147-A177-3AD203B41FA5}">
                      <a16:colId xmlns:a16="http://schemas.microsoft.com/office/drawing/2014/main" val="3037437165"/>
                    </a:ext>
                  </a:extLst>
                </a:gridCol>
                <a:gridCol w="885375">
                  <a:extLst>
                    <a:ext uri="{9D8B030D-6E8A-4147-A177-3AD203B41FA5}">
                      <a16:colId xmlns:a16="http://schemas.microsoft.com/office/drawing/2014/main" val="323597209"/>
                    </a:ext>
                  </a:extLst>
                </a:gridCol>
                <a:gridCol w="638796">
                  <a:extLst>
                    <a:ext uri="{9D8B030D-6E8A-4147-A177-3AD203B41FA5}">
                      <a16:colId xmlns:a16="http://schemas.microsoft.com/office/drawing/2014/main" val="568638764"/>
                    </a:ext>
                  </a:extLst>
                </a:gridCol>
                <a:gridCol w="736153">
                  <a:extLst>
                    <a:ext uri="{9D8B030D-6E8A-4147-A177-3AD203B41FA5}">
                      <a16:colId xmlns:a16="http://schemas.microsoft.com/office/drawing/2014/main" val="968880190"/>
                    </a:ext>
                  </a:extLst>
                </a:gridCol>
              </a:tblGrid>
              <a:tr h="396160">
                <a:tc>
                  <a:txBody>
                    <a:bodyPr/>
                    <a:lstStyle/>
                    <a:p>
                      <a:pPr>
                        <a:lnSpc>
                          <a:spcPct val="107000"/>
                        </a:lnSpc>
                        <a:spcAft>
                          <a:spcPts val="800"/>
                        </a:spcAft>
                      </a:pPr>
                      <a:r>
                        <a:rPr lang="en-IN" sz="1000" kern="100">
                          <a:effectLst/>
                        </a:rPr>
                        <a:t>Study Variables</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Test for Significance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Result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outcome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0439137"/>
                  </a:ext>
                </a:extLst>
              </a:tr>
              <a:tr h="456565">
                <a:tc>
                  <a:txBody>
                    <a:bodyPr/>
                    <a:lstStyle/>
                    <a:p>
                      <a:pPr>
                        <a:lnSpc>
                          <a:spcPct val="107000"/>
                        </a:lnSpc>
                        <a:spcAft>
                          <a:spcPts val="800"/>
                        </a:spcAft>
                      </a:pPr>
                      <a:r>
                        <a:rPr lang="en-IN" sz="1000" kern="100">
                          <a:effectLst/>
                        </a:rPr>
                        <a:t>AGE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Chi-square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dirty="0">
                          <a:effectLst/>
                        </a:rPr>
                        <a:t>P = 0.00597</a:t>
                      </a:r>
                      <a:endParaRPr lang="en-IN"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1791820"/>
                  </a:ext>
                </a:extLst>
              </a:tr>
              <a:tr h="396160">
                <a:tc>
                  <a:txBody>
                    <a:bodyPr/>
                    <a:lstStyle/>
                    <a:p>
                      <a:pPr>
                        <a:lnSpc>
                          <a:spcPct val="107000"/>
                        </a:lnSpc>
                        <a:spcAft>
                          <a:spcPts val="800"/>
                        </a:spcAft>
                      </a:pPr>
                      <a:r>
                        <a:rPr lang="en-IN" sz="1000" kern="100">
                          <a:effectLst/>
                        </a:rPr>
                        <a:t>TOBACCO</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ODD Ratio</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OR= 1.97</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dirty="0">
                          <a:effectLst/>
                        </a:rPr>
                        <a:t>Risk factor present</a:t>
                      </a:r>
                      <a:endParaRPr lang="en-IN"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14621"/>
                  </a:ext>
                </a:extLst>
              </a:tr>
              <a:tr h="329968">
                <a:tc>
                  <a:txBody>
                    <a:bodyPr/>
                    <a:lstStyle/>
                    <a:p>
                      <a:pPr>
                        <a:lnSpc>
                          <a:spcPct val="107000"/>
                        </a:lnSpc>
                        <a:spcAft>
                          <a:spcPts val="800"/>
                        </a:spcAft>
                      </a:pPr>
                      <a:r>
                        <a:rPr lang="en-IN" sz="1000" kern="100">
                          <a:effectLst/>
                        </a:rPr>
                        <a:t>DIET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Chi-square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 0.578</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accepted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210632"/>
                  </a:ext>
                </a:extLst>
              </a:tr>
              <a:tr h="667427">
                <a:tc>
                  <a:txBody>
                    <a:bodyPr/>
                    <a:lstStyle/>
                    <a:p>
                      <a:pPr>
                        <a:lnSpc>
                          <a:spcPct val="107000"/>
                        </a:lnSpc>
                        <a:spcAft>
                          <a:spcPts val="800"/>
                        </a:spcAft>
                      </a:pPr>
                      <a:r>
                        <a:rPr lang="en-IN" sz="1000" kern="100">
                          <a:effectLst/>
                        </a:rPr>
                        <a:t>PHYSICAL ACTIVITY</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dirty="0">
                          <a:effectLst/>
                        </a:rPr>
                        <a:t>Independent t-test</a:t>
                      </a:r>
                      <a:endParaRPr lang="en-IN"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P=0.007</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 (only for DBP)</a:t>
                      </a:r>
                    </a:p>
                  </a:txBody>
                  <a:tcPr marL="68580" marR="68580" marT="0" marB="0"/>
                </a:tc>
                <a:extLst>
                  <a:ext uri="{0D108BD9-81ED-4DB2-BD59-A6C34878D82A}">
                    <a16:rowId xmlns:a16="http://schemas.microsoft.com/office/drawing/2014/main" val="3747834416"/>
                  </a:ext>
                </a:extLst>
              </a:tr>
              <a:tr h="329968">
                <a:tc>
                  <a:txBody>
                    <a:bodyPr/>
                    <a:lstStyle/>
                    <a:p>
                      <a:pPr>
                        <a:lnSpc>
                          <a:spcPct val="107000"/>
                        </a:lnSpc>
                        <a:spcAft>
                          <a:spcPts val="800"/>
                        </a:spcAft>
                      </a:pPr>
                      <a:r>
                        <a:rPr lang="en-IN" sz="1000" kern="100">
                          <a:effectLst/>
                        </a:rPr>
                        <a:t>STRESS</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Independent t-test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p=0.005</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9166014"/>
                  </a:ext>
                </a:extLst>
              </a:tr>
              <a:tr h="667427">
                <a:tc>
                  <a:txBody>
                    <a:bodyPr/>
                    <a:lstStyle/>
                    <a:p>
                      <a:pPr>
                        <a:lnSpc>
                          <a:spcPct val="107000"/>
                        </a:lnSpc>
                        <a:spcAft>
                          <a:spcPts val="800"/>
                        </a:spcAft>
                      </a:pPr>
                      <a:r>
                        <a:rPr lang="en-IN" sz="1000" kern="100">
                          <a:effectLst/>
                        </a:rPr>
                        <a:t>ANTHROPOMETRIC MEASUREMENT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Regression Analysis</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P&lt;0.005</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dirty="0">
                          <a:effectLst/>
                        </a:rPr>
                        <a:t>H0 rejected</a:t>
                      </a:r>
                      <a:endParaRPr lang="en-IN"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1067922"/>
                  </a:ext>
                </a:extLst>
              </a:tr>
            </a:tbl>
          </a:graphicData>
        </a:graphic>
      </p:graphicFrame>
      <p:graphicFrame>
        <p:nvGraphicFramePr>
          <p:cNvPr id="33" name="Chart 32">
            <a:extLst>
              <a:ext uri="{FF2B5EF4-FFF2-40B4-BE49-F238E27FC236}">
                <a16:creationId xmlns:a16="http://schemas.microsoft.com/office/drawing/2014/main" id="{934330C7-8604-9CDE-B2B2-20EABA1B90A6}"/>
              </a:ext>
            </a:extLst>
          </p:cNvPr>
          <p:cNvGraphicFramePr>
            <a:graphicFrameLocks/>
          </p:cNvGraphicFramePr>
          <p:nvPr/>
        </p:nvGraphicFramePr>
        <p:xfrm>
          <a:off x="5986243" y="1708011"/>
          <a:ext cx="3104171" cy="1797183"/>
        </p:xfrm>
        <a:graphic>
          <a:graphicData uri="http://schemas.openxmlformats.org/drawingml/2006/chart">
            <c:chart xmlns:c="http://schemas.openxmlformats.org/drawingml/2006/chart" xmlns:r="http://schemas.openxmlformats.org/officeDocument/2006/relationships" r:id="rId13"/>
          </a:graphicData>
        </a:graphic>
      </p:graphicFrame>
      <p:sp>
        <p:nvSpPr>
          <p:cNvPr id="20" name="TextBox 19">
            <a:extLst>
              <a:ext uri="{FF2B5EF4-FFF2-40B4-BE49-F238E27FC236}">
                <a16:creationId xmlns:a16="http://schemas.microsoft.com/office/drawing/2014/main" id="{335E9ED0-4E83-9AD8-D500-C16727812363}"/>
              </a:ext>
            </a:extLst>
          </p:cNvPr>
          <p:cNvSpPr txBox="1"/>
          <p:nvPr/>
        </p:nvSpPr>
        <p:spPr>
          <a:xfrm>
            <a:off x="9098070" y="5985706"/>
            <a:ext cx="3106246" cy="861774"/>
          </a:xfrm>
          <a:prstGeom prst="rect">
            <a:avLst/>
          </a:prstGeom>
          <a:solidFill>
            <a:schemeClr val="accent1">
              <a:lumMod val="20000"/>
              <a:lumOff val="80000"/>
            </a:schemeClr>
          </a:solidFill>
          <a:ln w="38100">
            <a:solidFill>
              <a:schemeClr val="tx1"/>
            </a:solidFill>
          </a:ln>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Times New Roman"/>
                <a:ea typeface="+mn-ea"/>
                <a:cs typeface="Times New Roman"/>
              </a:rPr>
              <a:t>1. Bruno CM, </a:t>
            </a:r>
            <a:r>
              <a:rPr kumimoji="0" lang="en-IN" sz="1000" b="0" i="0" u="none" strike="noStrike" kern="1200" cap="none" spc="0" normalizeH="0" baseline="0" noProof="0" dirty="0" err="1">
                <a:ln>
                  <a:noFill/>
                </a:ln>
                <a:solidFill>
                  <a:prstClr val="black"/>
                </a:solidFill>
                <a:effectLst/>
                <a:uLnTx/>
                <a:uFillTx/>
                <a:latin typeface="Times New Roman"/>
                <a:ea typeface="+mn-ea"/>
                <a:cs typeface="Times New Roman"/>
              </a:rPr>
              <a:t>Amaradio</a:t>
            </a:r>
            <a:r>
              <a:rPr kumimoji="0" lang="en-IN" sz="1000" b="0" i="0" u="none" strike="noStrike" kern="1200" cap="none" spc="0" normalizeH="0" baseline="0" noProof="0" dirty="0">
                <a:ln>
                  <a:noFill/>
                </a:ln>
                <a:solidFill>
                  <a:prstClr val="black"/>
                </a:solidFill>
                <a:effectLst/>
                <a:uLnTx/>
                <a:uFillTx/>
                <a:latin typeface="Times New Roman"/>
                <a:ea typeface="+mn-ea"/>
                <a:cs typeface="Times New Roman"/>
              </a:rPr>
              <a:t> MD, </a:t>
            </a:r>
            <a:r>
              <a:rPr kumimoji="0" lang="en-IN" sz="1000" b="0" i="0" u="none" strike="noStrike" kern="1200" cap="none" spc="0" normalizeH="0" baseline="0" noProof="0" dirty="0" err="1">
                <a:ln>
                  <a:noFill/>
                </a:ln>
                <a:solidFill>
                  <a:prstClr val="black"/>
                </a:solidFill>
                <a:effectLst/>
                <a:uLnTx/>
                <a:uFillTx/>
                <a:latin typeface="Times New Roman"/>
                <a:ea typeface="+mn-ea"/>
                <a:cs typeface="Times New Roman"/>
              </a:rPr>
              <a:t>Pricoco</a:t>
            </a:r>
            <a:r>
              <a:rPr kumimoji="0" lang="en-IN" sz="1000" b="0" i="0" u="none" strike="noStrike" kern="1200" cap="none" spc="0" normalizeH="0" baseline="0" noProof="0" dirty="0">
                <a:ln>
                  <a:noFill/>
                </a:ln>
                <a:solidFill>
                  <a:prstClr val="black"/>
                </a:solidFill>
                <a:effectLst/>
                <a:uLnTx/>
                <a:uFillTx/>
                <a:latin typeface="Times New Roman"/>
                <a:ea typeface="+mn-ea"/>
                <a:cs typeface="Times New Roman"/>
              </a:rPr>
              <a:t> G, Marino E, Bruno F (2018) Lifestyle and Hypertension: An Evidence-Based Review. J Hypertension Management 4:030. doi.org/10.23937/2474-3690/1510030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dirty="0">
                <a:ln>
                  <a:noFill/>
                </a:ln>
                <a:solidFill>
                  <a:prstClr val="black"/>
                </a:solidFill>
                <a:effectLst/>
                <a:uLnTx/>
                <a:uFillTx/>
                <a:latin typeface="Times New Roman"/>
                <a:ea typeface="+mn-ea"/>
                <a:cs typeface="Times New Roman"/>
              </a:rPr>
              <a:t>2. WHO guidelines on hypertension</a:t>
            </a:r>
          </a:p>
        </p:txBody>
      </p:sp>
      <p:pic>
        <p:nvPicPr>
          <p:cNvPr id="40" name="Picture 39">
            <a:extLst>
              <a:ext uri="{FF2B5EF4-FFF2-40B4-BE49-F238E27FC236}">
                <a16:creationId xmlns:a16="http://schemas.microsoft.com/office/drawing/2014/main" id="{4FDB5A8B-B884-39B7-0226-C1104F12C1C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59508" y="1297708"/>
            <a:ext cx="2987299" cy="1830753"/>
          </a:xfrm>
          <a:prstGeom prst="rect">
            <a:avLst/>
          </a:prstGeom>
          <a:noFill/>
          <a:ln w="38100">
            <a:solidFill>
              <a:schemeClr val="tx1"/>
            </a:solidFill>
          </a:ln>
        </p:spPr>
      </p:pic>
      <p:graphicFrame>
        <p:nvGraphicFramePr>
          <p:cNvPr id="9" name="Table 8">
            <a:extLst>
              <a:ext uri="{FF2B5EF4-FFF2-40B4-BE49-F238E27FC236}">
                <a16:creationId xmlns:a16="http://schemas.microsoft.com/office/drawing/2014/main" id="{97113E27-FF44-CAD0-D433-E971E7A11659}"/>
              </a:ext>
            </a:extLst>
          </p:cNvPr>
          <p:cNvGraphicFramePr>
            <a:graphicFrameLocks noGrp="1"/>
          </p:cNvGraphicFramePr>
          <p:nvPr/>
        </p:nvGraphicFramePr>
        <p:xfrm>
          <a:off x="3021607" y="4680857"/>
          <a:ext cx="2916300" cy="2166620"/>
        </p:xfrm>
        <a:graphic>
          <a:graphicData uri="http://schemas.openxmlformats.org/drawingml/2006/table">
            <a:tbl>
              <a:tblPr/>
              <a:tblGrid>
                <a:gridCol w="1487908">
                  <a:extLst>
                    <a:ext uri="{9D8B030D-6E8A-4147-A177-3AD203B41FA5}">
                      <a16:colId xmlns:a16="http://schemas.microsoft.com/office/drawing/2014/main" val="1009479078"/>
                    </a:ext>
                  </a:extLst>
                </a:gridCol>
                <a:gridCol w="714196">
                  <a:extLst>
                    <a:ext uri="{9D8B030D-6E8A-4147-A177-3AD203B41FA5}">
                      <a16:colId xmlns:a16="http://schemas.microsoft.com/office/drawing/2014/main" val="2663244813"/>
                    </a:ext>
                  </a:extLst>
                </a:gridCol>
                <a:gridCol w="714196">
                  <a:extLst>
                    <a:ext uri="{9D8B030D-6E8A-4147-A177-3AD203B41FA5}">
                      <a16:colId xmlns:a16="http://schemas.microsoft.com/office/drawing/2014/main" val="4294949985"/>
                    </a:ext>
                  </a:extLst>
                </a:gridCol>
              </a:tblGrid>
              <a:tr h="216662">
                <a:tc>
                  <a:txBody>
                    <a:bodyPr/>
                    <a:lstStyle/>
                    <a:p>
                      <a:pPr algn="l" fontAlgn="b"/>
                      <a:r>
                        <a:rPr lang="en-IN" sz="1100" b="1" i="0" u="none" strike="noStrike">
                          <a:solidFill>
                            <a:srgbClr val="FFFFFF"/>
                          </a:solidFill>
                          <a:effectLst/>
                          <a:latin typeface="Calibri" panose="020F0502020204030204" pitchFamily="34" charset="0"/>
                        </a:rPr>
                        <a:t>CATEGORY</a:t>
                      </a:r>
                    </a:p>
                  </a:txBody>
                  <a:tcPr marL="6350" marR="6350" marT="6350" marB="0" anchor="b">
                    <a:lnL>
                      <a:noFill/>
                    </a:lnL>
                    <a:lnR>
                      <a:noFill/>
                    </a:lnR>
                    <a:lnT>
                      <a:noFill/>
                    </a:lnT>
                    <a:lnB>
                      <a:noFill/>
                    </a:lnB>
                    <a:solidFill>
                      <a:srgbClr val="000000"/>
                    </a:solidFill>
                  </a:tcPr>
                </a:tc>
                <a:tc>
                  <a:txBody>
                    <a:bodyPr/>
                    <a:lstStyle/>
                    <a:p>
                      <a:pPr algn="l" fontAlgn="b"/>
                      <a:r>
                        <a:rPr lang="en-IN" sz="1100" b="1" i="0" u="none" strike="noStrike">
                          <a:solidFill>
                            <a:srgbClr val="FFFFFF"/>
                          </a:solidFill>
                          <a:effectLst/>
                          <a:latin typeface="Calibri" panose="020F0502020204030204" pitchFamily="34" charset="0"/>
                        </a:rPr>
                        <a:t>SBP</a:t>
                      </a:r>
                    </a:p>
                  </a:txBody>
                  <a:tcPr marL="6350" marR="6350" marT="6350" marB="0" anchor="b">
                    <a:lnL>
                      <a:noFill/>
                    </a:lnL>
                    <a:lnR>
                      <a:noFill/>
                    </a:lnR>
                    <a:lnT>
                      <a:noFill/>
                    </a:lnT>
                    <a:lnB>
                      <a:noFill/>
                    </a:lnB>
                    <a:solidFill>
                      <a:srgbClr val="000000"/>
                    </a:solidFill>
                  </a:tcPr>
                </a:tc>
                <a:tc>
                  <a:txBody>
                    <a:bodyPr/>
                    <a:lstStyle/>
                    <a:p>
                      <a:pPr algn="l" fontAlgn="b"/>
                      <a:r>
                        <a:rPr lang="en-IN" sz="1100" b="1" i="0" u="none" strike="noStrike">
                          <a:solidFill>
                            <a:srgbClr val="FFFFFF"/>
                          </a:solidFill>
                          <a:effectLst/>
                          <a:latin typeface="Calibri" panose="020F0502020204030204" pitchFamily="34" charset="0"/>
                        </a:rPr>
                        <a:t>DBP</a:t>
                      </a:r>
                    </a:p>
                  </a:txBody>
                  <a:tcPr marL="6350" marR="6350" marT="6350" marB="0" anchor="b">
                    <a:lnL>
                      <a:noFill/>
                    </a:lnL>
                    <a:lnR>
                      <a:noFill/>
                    </a:lnR>
                    <a:lnT>
                      <a:noFill/>
                    </a:lnT>
                    <a:lnB>
                      <a:noFill/>
                    </a:lnB>
                    <a:solidFill>
                      <a:srgbClr val="000000"/>
                    </a:solidFill>
                  </a:tcPr>
                </a:tc>
                <a:extLst>
                  <a:ext uri="{0D108BD9-81ED-4DB2-BD59-A6C34878D82A}">
                    <a16:rowId xmlns:a16="http://schemas.microsoft.com/office/drawing/2014/main" val="990927343"/>
                  </a:ext>
                </a:extLst>
              </a:tr>
              <a:tr h="216662">
                <a:tc>
                  <a:txBody>
                    <a:bodyPr/>
                    <a:lstStyle/>
                    <a:p>
                      <a:pPr algn="l" fontAlgn="b"/>
                      <a:r>
                        <a:rPr lang="en-IN" sz="1100" b="0" i="0" u="none" strike="noStrike">
                          <a:solidFill>
                            <a:srgbClr val="000000"/>
                          </a:solidFill>
                          <a:effectLst/>
                          <a:latin typeface="Calibri" panose="020F0502020204030204" pitchFamily="34" charset="0"/>
                        </a:rPr>
                        <a:t>Optimal</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&lt;120</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&lt;80</a:t>
                      </a:r>
                    </a:p>
                  </a:txBody>
                  <a:tcPr marL="6350" marR="6350" marT="6350" marB="0" anchor="b">
                    <a:lnL>
                      <a:noFill/>
                    </a:lnL>
                    <a:lnR>
                      <a:noFill/>
                    </a:lnR>
                    <a:lnT>
                      <a:noFill/>
                    </a:lnT>
                    <a:lnB>
                      <a:noFill/>
                    </a:lnB>
                    <a:solidFill>
                      <a:srgbClr val="92D050"/>
                    </a:solidFill>
                  </a:tcPr>
                </a:tc>
                <a:extLst>
                  <a:ext uri="{0D108BD9-81ED-4DB2-BD59-A6C34878D82A}">
                    <a16:rowId xmlns:a16="http://schemas.microsoft.com/office/drawing/2014/main" val="349840516"/>
                  </a:ext>
                </a:extLst>
              </a:tr>
              <a:tr h="216662">
                <a:tc>
                  <a:txBody>
                    <a:bodyPr/>
                    <a:lstStyle/>
                    <a:p>
                      <a:pPr algn="l" fontAlgn="b"/>
                      <a:r>
                        <a:rPr lang="en-IN" sz="1100" b="0" i="0" u="none" strike="noStrike" dirty="0">
                          <a:solidFill>
                            <a:srgbClr val="000000"/>
                          </a:solidFill>
                          <a:effectLst/>
                          <a:latin typeface="Calibri" panose="020F0502020204030204" pitchFamily="34" charset="0"/>
                        </a:rPr>
                        <a:t>Normal</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120-129</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80-84</a:t>
                      </a:r>
                    </a:p>
                  </a:txBody>
                  <a:tcPr marL="6350" marR="6350" marT="6350" marB="0" anchor="b">
                    <a:lnL>
                      <a:noFill/>
                    </a:lnL>
                    <a:lnR>
                      <a:noFill/>
                    </a:lnR>
                    <a:lnT>
                      <a:noFill/>
                    </a:lnT>
                    <a:lnB>
                      <a:noFill/>
                    </a:lnB>
                    <a:solidFill>
                      <a:srgbClr val="92D050"/>
                    </a:solidFill>
                  </a:tcPr>
                </a:tc>
                <a:extLst>
                  <a:ext uri="{0D108BD9-81ED-4DB2-BD59-A6C34878D82A}">
                    <a16:rowId xmlns:a16="http://schemas.microsoft.com/office/drawing/2014/main" val="3573835637"/>
                  </a:ext>
                </a:extLst>
              </a:tr>
              <a:tr h="216662">
                <a:tc>
                  <a:txBody>
                    <a:bodyPr/>
                    <a:lstStyle/>
                    <a:p>
                      <a:pPr algn="l" fontAlgn="b"/>
                      <a:r>
                        <a:rPr lang="en-IN" sz="1100" b="0" i="0" u="none" strike="noStrike">
                          <a:solidFill>
                            <a:srgbClr val="000000"/>
                          </a:solidFill>
                          <a:effectLst/>
                          <a:latin typeface="Calibri" panose="020F0502020204030204" pitchFamily="34" charset="0"/>
                        </a:rPr>
                        <a:t>High normal</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130-139</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85-89</a:t>
                      </a:r>
                    </a:p>
                  </a:txBody>
                  <a:tcPr marL="6350" marR="6350" marT="6350" marB="0" anchor="b">
                    <a:lnL>
                      <a:noFill/>
                    </a:lnL>
                    <a:lnR>
                      <a:noFill/>
                    </a:lnR>
                    <a:lnT>
                      <a:noFill/>
                    </a:lnT>
                    <a:lnB>
                      <a:noFill/>
                    </a:lnB>
                    <a:solidFill>
                      <a:srgbClr val="92D050"/>
                    </a:solidFill>
                  </a:tcPr>
                </a:tc>
                <a:extLst>
                  <a:ext uri="{0D108BD9-81ED-4DB2-BD59-A6C34878D82A}">
                    <a16:rowId xmlns:a16="http://schemas.microsoft.com/office/drawing/2014/main" val="3287087619"/>
                  </a:ext>
                </a:extLst>
              </a:tr>
              <a:tr h="216662">
                <a:tc>
                  <a:txBody>
                    <a:bodyPr/>
                    <a:lstStyle/>
                    <a:p>
                      <a:pPr algn="l" fontAlgn="b"/>
                      <a:r>
                        <a:rPr lang="en-IN" sz="1100" b="0" i="0" u="none" strike="noStrike">
                          <a:solidFill>
                            <a:srgbClr val="000000"/>
                          </a:solidFill>
                          <a:effectLst/>
                          <a:latin typeface="Calibri" panose="020F0502020204030204" pitchFamily="34" charset="0"/>
                        </a:rPr>
                        <a:t>Grade 1 HTN</a:t>
                      </a:r>
                    </a:p>
                  </a:txBody>
                  <a:tcPr marL="6350" marR="6350" marT="6350" marB="0" anchor="b">
                    <a:lnL>
                      <a:noFill/>
                    </a:lnL>
                    <a:lnR>
                      <a:noFill/>
                    </a:lnR>
                    <a:lnT>
                      <a:noFill/>
                    </a:lnT>
                    <a:lnB>
                      <a:noFill/>
                    </a:lnB>
                    <a:solidFill>
                      <a:srgbClr val="FFFF00"/>
                    </a:solidFill>
                  </a:tcPr>
                </a:tc>
                <a:tc>
                  <a:txBody>
                    <a:bodyPr/>
                    <a:lstStyle/>
                    <a:p>
                      <a:pPr algn="l" fontAlgn="b"/>
                      <a:r>
                        <a:rPr lang="en-IN" sz="1100" b="0" i="0" u="none" strike="noStrike">
                          <a:solidFill>
                            <a:srgbClr val="000000"/>
                          </a:solidFill>
                          <a:effectLst/>
                          <a:latin typeface="Calibri" panose="020F0502020204030204" pitchFamily="34" charset="0"/>
                        </a:rPr>
                        <a:t>140-159</a:t>
                      </a:r>
                    </a:p>
                  </a:txBody>
                  <a:tcPr marL="6350" marR="6350" marT="6350" marB="0" anchor="b">
                    <a:lnL>
                      <a:noFill/>
                    </a:lnL>
                    <a:lnR>
                      <a:noFill/>
                    </a:lnR>
                    <a:lnT>
                      <a:noFill/>
                    </a:lnT>
                    <a:lnB>
                      <a:noFill/>
                    </a:lnB>
                    <a:solidFill>
                      <a:srgbClr val="FFFF00"/>
                    </a:solidFill>
                  </a:tcPr>
                </a:tc>
                <a:tc>
                  <a:txBody>
                    <a:bodyPr/>
                    <a:lstStyle/>
                    <a:p>
                      <a:pPr algn="l" fontAlgn="b"/>
                      <a:r>
                        <a:rPr lang="en-IN" sz="1100" b="0" i="0" u="none" strike="noStrike">
                          <a:solidFill>
                            <a:srgbClr val="000000"/>
                          </a:solidFill>
                          <a:effectLst/>
                          <a:latin typeface="Calibri" panose="020F0502020204030204" pitchFamily="34" charset="0"/>
                        </a:rPr>
                        <a:t>90-99</a:t>
                      </a:r>
                    </a:p>
                  </a:txBody>
                  <a:tcPr marL="6350" marR="6350" marT="6350" marB="0" anchor="b">
                    <a:lnL>
                      <a:noFill/>
                    </a:lnL>
                    <a:lnR>
                      <a:noFill/>
                    </a:lnR>
                    <a:lnT>
                      <a:noFill/>
                    </a:lnT>
                    <a:lnB>
                      <a:noFill/>
                    </a:lnB>
                    <a:solidFill>
                      <a:srgbClr val="FFFF00"/>
                    </a:solidFill>
                  </a:tcPr>
                </a:tc>
                <a:extLst>
                  <a:ext uri="{0D108BD9-81ED-4DB2-BD59-A6C34878D82A}">
                    <a16:rowId xmlns:a16="http://schemas.microsoft.com/office/drawing/2014/main" val="1793214917"/>
                  </a:ext>
                </a:extLst>
              </a:tr>
              <a:tr h="216662">
                <a:tc>
                  <a:txBody>
                    <a:bodyPr/>
                    <a:lstStyle/>
                    <a:p>
                      <a:pPr algn="l" fontAlgn="b"/>
                      <a:r>
                        <a:rPr lang="en-IN" sz="1100" b="0" i="0" u="none" strike="noStrike">
                          <a:solidFill>
                            <a:srgbClr val="000000"/>
                          </a:solidFill>
                          <a:effectLst/>
                          <a:latin typeface="Calibri" panose="020F0502020204030204" pitchFamily="34" charset="0"/>
                        </a:rPr>
                        <a:t>Grade 2 HTN</a:t>
                      </a:r>
                    </a:p>
                  </a:txBody>
                  <a:tcPr marL="6350" marR="6350" marT="6350" marB="0" anchor="b">
                    <a:lnL>
                      <a:noFill/>
                    </a:lnL>
                    <a:lnR>
                      <a:noFill/>
                    </a:lnR>
                    <a:lnT>
                      <a:noFill/>
                    </a:lnT>
                    <a:lnB>
                      <a:noFill/>
                    </a:lnB>
                    <a:solidFill>
                      <a:srgbClr val="FFC000"/>
                    </a:solidFill>
                  </a:tcPr>
                </a:tc>
                <a:tc>
                  <a:txBody>
                    <a:bodyPr/>
                    <a:lstStyle/>
                    <a:p>
                      <a:pPr algn="l" fontAlgn="b"/>
                      <a:r>
                        <a:rPr lang="en-IN" sz="1100" b="0" i="0" u="none" strike="noStrike">
                          <a:solidFill>
                            <a:srgbClr val="000000"/>
                          </a:solidFill>
                          <a:effectLst/>
                          <a:latin typeface="Calibri" panose="020F0502020204030204" pitchFamily="34" charset="0"/>
                        </a:rPr>
                        <a:t>160-179</a:t>
                      </a:r>
                    </a:p>
                  </a:txBody>
                  <a:tcPr marL="6350" marR="6350" marT="6350" marB="0" anchor="b">
                    <a:lnL>
                      <a:noFill/>
                    </a:lnL>
                    <a:lnR>
                      <a:noFill/>
                    </a:lnR>
                    <a:lnT>
                      <a:noFill/>
                    </a:lnT>
                    <a:lnB>
                      <a:noFill/>
                    </a:lnB>
                    <a:solidFill>
                      <a:srgbClr val="FFC000"/>
                    </a:solidFill>
                  </a:tcPr>
                </a:tc>
                <a:tc>
                  <a:txBody>
                    <a:bodyPr/>
                    <a:lstStyle/>
                    <a:p>
                      <a:pPr algn="l" fontAlgn="b"/>
                      <a:r>
                        <a:rPr lang="en-IN" sz="1100" b="0" i="0" u="none" strike="noStrike">
                          <a:solidFill>
                            <a:srgbClr val="000000"/>
                          </a:solidFill>
                          <a:effectLst/>
                          <a:latin typeface="Calibri" panose="020F0502020204030204" pitchFamily="34" charset="0"/>
                        </a:rPr>
                        <a:t>100-109</a:t>
                      </a:r>
                    </a:p>
                  </a:txBody>
                  <a:tcPr marL="6350" marR="6350" marT="6350" marB="0" anchor="b">
                    <a:lnL>
                      <a:noFill/>
                    </a:lnL>
                    <a:lnR>
                      <a:noFill/>
                    </a:lnR>
                    <a:lnT>
                      <a:noFill/>
                    </a:lnT>
                    <a:lnB>
                      <a:noFill/>
                    </a:lnB>
                    <a:solidFill>
                      <a:srgbClr val="FFC000"/>
                    </a:solidFill>
                  </a:tcPr>
                </a:tc>
                <a:extLst>
                  <a:ext uri="{0D108BD9-81ED-4DB2-BD59-A6C34878D82A}">
                    <a16:rowId xmlns:a16="http://schemas.microsoft.com/office/drawing/2014/main" val="227675836"/>
                  </a:ext>
                </a:extLst>
              </a:tr>
              <a:tr h="216662">
                <a:tc>
                  <a:txBody>
                    <a:bodyPr/>
                    <a:lstStyle/>
                    <a:p>
                      <a:pPr algn="l" fontAlgn="b"/>
                      <a:r>
                        <a:rPr lang="en-IN" sz="1100" b="0" i="0" u="none" strike="noStrike">
                          <a:solidFill>
                            <a:srgbClr val="000000"/>
                          </a:solidFill>
                          <a:effectLst/>
                          <a:latin typeface="Calibri" panose="020F0502020204030204" pitchFamily="34" charset="0"/>
                        </a:rPr>
                        <a:t>Grade HTN</a:t>
                      </a:r>
                    </a:p>
                  </a:txBody>
                  <a:tcPr marL="6350" marR="6350" marT="6350" marB="0" anchor="b">
                    <a:lnL>
                      <a:noFill/>
                    </a:lnL>
                    <a:lnR>
                      <a:noFill/>
                    </a:lnR>
                    <a:lnT>
                      <a:noFill/>
                    </a:lnT>
                    <a:lnB>
                      <a:noFill/>
                    </a:lnB>
                    <a:solidFill>
                      <a:srgbClr val="FFC000"/>
                    </a:solidFill>
                  </a:tcPr>
                </a:tc>
                <a:tc>
                  <a:txBody>
                    <a:bodyPr/>
                    <a:lstStyle/>
                    <a:p>
                      <a:pPr algn="l" fontAlgn="b"/>
                      <a:r>
                        <a:rPr lang="en-IN" sz="1100" b="0" i="0" u="none" strike="noStrike">
                          <a:solidFill>
                            <a:srgbClr val="000000"/>
                          </a:solidFill>
                          <a:effectLst/>
                          <a:latin typeface="Calibri" panose="020F0502020204030204" pitchFamily="34" charset="0"/>
                        </a:rPr>
                        <a:t>&gt;180</a:t>
                      </a:r>
                    </a:p>
                  </a:txBody>
                  <a:tcPr marL="6350" marR="6350" marT="6350" marB="0" anchor="b">
                    <a:lnL>
                      <a:noFill/>
                    </a:lnL>
                    <a:lnR>
                      <a:noFill/>
                    </a:lnR>
                    <a:lnT>
                      <a:noFill/>
                    </a:lnT>
                    <a:lnB>
                      <a:noFill/>
                    </a:lnB>
                    <a:solidFill>
                      <a:srgbClr val="FFC000"/>
                    </a:solidFill>
                  </a:tcPr>
                </a:tc>
                <a:tc>
                  <a:txBody>
                    <a:bodyPr/>
                    <a:lstStyle/>
                    <a:p>
                      <a:pPr algn="l" fontAlgn="b"/>
                      <a:r>
                        <a:rPr lang="en-IN" sz="1100" b="0" i="0" u="none" strike="noStrike">
                          <a:solidFill>
                            <a:srgbClr val="000000"/>
                          </a:solidFill>
                          <a:effectLst/>
                          <a:latin typeface="Calibri" panose="020F0502020204030204" pitchFamily="34" charset="0"/>
                        </a:rPr>
                        <a:t>&gt;110</a:t>
                      </a:r>
                    </a:p>
                  </a:txBody>
                  <a:tcPr marL="6350" marR="6350" marT="6350" marB="0" anchor="b">
                    <a:lnL>
                      <a:noFill/>
                    </a:lnL>
                    <a:lnR>
                      <a:noFill/>
                    </a:lnR>
                    <a:lnT>
                      <a:noFill/>
                    </a:lnT>
                    <a:lnB>
                      <a:noFill/>
                    </a:lnB>
                    <a:solidFill>
                      <a:srgbClr val="FFC000"/>
                    </a:solidFill>
                  </a:tcPr>
                </a:tc>
                <a:extLst>
                  <a:ext uri="{0D108BD9-81ED-4DB2-BD59-A6C34878D82A}">
                    <a16:rowId xmlns:a16="http://schemas.microsoft.com/office/drawing/2014/main" val="1753124340"/>
                  </a:ext>
                </a:extLst>
              </a:tr>
              <a:tr h="216662">
                <a:tc>
                  <a:txBody>
                    <a:bodyPr/>
                    <a:lstStyle/>
                    <a:p>
                      <a:pPr algn="l" fontAlgn="b"/>
                      <a:r>
                        <a:rPr lang="en-IN" sz="1100" b="0" i="0" u="none" strike="noStrike">
                          <a:solidFill>
                            <a:srgbClr val="000000"/>
                          </a:solidFill>
                          <a:effectLst/>
                          <a:latin typeface="Calibri" panose="020F0502020204030204" pitchFamily="34" charset="0"/>
                        </a:rPr>
                        <a:t>Isolated systolic HTN</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&gt;140</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&lt;90</a:t>
                      </a:r>
                    </a:p>
                  </a:txBody>
                  <a:tcPr marL="6350" marR="6350" marT="6350" marB="0" anchor="b">
                    <a:lnL>
                      <a:noFill/>
                    </a:lnL>
                    <a:lnR>
                      <a:noFill/>
                    </a:lnR>
                    <a:lnT>
                      <a:noFill/>
                    </a:lnT>
                    <a:lnB>
                      <a:noFill/>
                    </a:lnB>
                    <a:solidFill>
                      <a:srgbClr val="FF0000"/>
                    </a:solidFill>
                  </a:tcPr>
                </a:tc>
                <a:extLst>
                  <a:ext uri="{0D108BD9-81ED-4DB2-BD59-A6C34878D82A}">
                    <a16:rowId xmlns:a16="http://schemas.microsoft.com/office/drawing/2014/main" val="1017047224"/>
                  </a:ext>
                </a:extLst>
              </a:tr>
              <a:tr h="216662">
                <a:tc>
                  <a:txBody>
                    <a:bodyPr/>
                    <a:lstStyle/>
                    <a:p>
                      <a:pPr algn="l" fontAlgn="b"/>
                      <a:r>
                        <a:rPr lang="en-IN" sz="1100" b="0" i="0" u="none" strike="noStrike">
                          <a:solidFill>
                            <a:srgbClr val="000000"/>
                          </a:solidFill>
                          <a:effectLst/>
                          <a:latin typeface="Calibri" panose="020F0502020204030204" pitchFamily="34" charset="0"/>
                        </a:rPr>
                        <a:t>HTN urgency</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&gt;180</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&gt;110</a:t>
                      </a:r>
                    </a:p>
                  </a:txBody>
                  <a:tcPr marL="6350" marR="6350" marT="6350" marB="0" anchor="b">
                    <a:lnL>
                      <a:noFill/>
                    </a:lnL>
                    <a:lnR>
                      <a:noFill/>
                    </a:lnR>
                    <a:lnT>
                      <a:noFill/>
                    </a:lnT>
                    <a:lnB>
                      <a:noFill/>
                    </a:lnB>
                    <a:solidFill>
                      <a:srgbClr val="FF0000"/>
                    </a:solidFill>
                  </a:tcPr>
                </a:tc>
                <a:extLst>
                  <a:ext uri="{0D108BD9-81ED-4DB2-BD59-A6C34878D82A}">
                    <a16:rowId xmlns:a16="http://schemas.microsoft.com/office/drawing/2014/main" val="807489676"/>
                  </a:ext>
                </a:extLst>
              </a:tr>
              <a:tr h="216662">
                <a:tc>
                  <a:txBody>
                    <a:bodyPr/>
                    <a:lstStyle/>
                    <a:p>
                      <a:pPr algn="l" fontAlgn="b"/>
                      <a:r>
                        <a:rPr lang="en-IN" sz="1100" b="0" i="0" u="none" strike="noStrike">
                          <a:solidFill>
                            <a:srgbClr val="000000"/>
                          </a:solidFill>
                          <a:effectLst/>
                          <a:latin typeface="Calibri" panose="020F0502020204030204" pitchFamily="34" charset="0"/>
                        </a:rPr>
                        <a:t>HTN emergency</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&gt;180</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dirty="0">
                          <a:solidFill>
                            <a:srgbClr val="000000"/>
                          </a:solidFill>
                          <a:effectLst/>
                          <a:latin typeface="Calibri" panose="020F0502020204030204" pitchFamily="34" charset="0"/>
                        </a:rPr>
                        <a:t>&gt;110-120</a:t>
                      </a:r>
                    </a:p>
                  </a:txBody>
                  <a:tcPr marL="6350" marR="6350" marT="6350" marB="0" anchor="b">
                    <a:lnL>
                      <a:noFill/>
                    </a:lnL>
                    <a:lnR>
                      <a:noFill/>
                    </a:lnR>
                    <a:lnT>
                      <a:noFill/>
                    </a:lnT>
                    <a:lnB>
                      <a:noFill/>
                    </a:lnB>
                    <a:solidFill>
                      <a:srgbClr val="FF0000"/>
                    </a:solidFill>
                  </a:tcPr>
                </a:tc>
                <a:extLst>
                  <a:ext uri="{0D108BD9-81ED-4DB2-BD59-A6C34878D82A}">
                    <a16:rowId xmlns:a16="http://schemas.microsoft.com/office/drawing/2014/main" val="4219310196"/>
                  </a:ext>
                </a:extLst>
              </a:tr>
            </a:tbl>
          </a:graphicData>
        </a:graphic>
      </p:graphicFrame>
    </p:spTree>
    <p:extLst>
      <p:ext uri="{BB962C8B-B14F-4D97-AF65-F5344CB8AC3E}">
        <p14:creationId xmlns:p14="http://schemas.microsoft.com/office/powerpoint/2010/main" val="344456182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Title 108">
            <a:extLst>
              <a:ext uri="{FF2B5EF4-FFF2-40B4-BE49-F238E27FC236}">
                <a16:creationId xmlns:a16="http://schemas.microsoft.com/office/drawing/2014/main" id="{E9441323-274E-4E1B-58C4-64590F5B07F4}"/>
              </a:ext>
            </a:extLst>
          </p:cNvPr>
          <p:cNvSpPr>
            <a:spLocks noGrp="1"/>
          </p:cNvSpPr>
          <p:nvPr>
            <p:ph type="title"/>
          </p:nvPr>
        </p:nvSpPr>
        <p:spPr>
          <a:xfrm>
            <a:off x="838200" y="556995"/>
            <a:ext cx="10515600" cy="1133693"/>
          </a:xfrm>
        </p:spPr>
        <p:txBody>
          <a:bodyPr>
            <a:normAutofit/>
          </a:bodyPr>
          <a:lstStyle/>
          <a:p>
            <a:pPr algn="ctr"/>
            <a:r>
              <a:rPr lang="en-US" sz="5200" b="1">
                <a:latin typeface="Times New Roman"/>
                <a:cs typeface="Calibri Light"/>
              </a:rPr>
              <a:t>METHODOLOGY</a:t>
            </a:r>
          </a:p>
        </p:txBody>
      </p:sp>
      <p:graphicFrame>
        <p:nvGraphicFramePr>
          <p:cNvPr id="2" name="Diagram 2">
            <a:extLst>
              <a:ext uri="{FF2B5EF4-FFF2-40B4-BE49-F238E27FC236}">
                <a16:creationId xmlns:a16="http://schemas.microsoft.com/office/drawing/2014/main" id="{89F48A6F-59D1-05DE-E0A0-E144D08A62C9}"/>
              </a:ext>
            </a:extLst>
          </p:cNvPr>
          <p:cNvGraphicFramePr>
            <a:graphicFrameLocks noGrp="1"/>
          </p:cNvGraphicFramePr>
          <p:nvPr>
            <p:ph idx="1"/>
            <p:extLst>
              <p:ext uri="{D42A27DB-BD31-4B8C-83A1-F6EECF244321}">
                <p14:modId xmlns:p14="http://schemas.microsoft.com/office/powerpoint/2010/main" val="373222249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354" name="Picture 4353" descr="Text&#10;&#10;Description automatically generated">
            <a:extLst>
              <a:ext uri="{FF2B5EF4-FFF2-40B4-BE49-F238E27FC236}">
                <a16:creationId xmlns:a16="http://schemas.microsoft.com/office/drawing/2014/main" id="{503B1FB4-0666-3B77-BB48-B855694C1BFE}"/>
              </a:ext>
            </a:extLst>
          </p:cNvPr>
          <p:cNvPicPr>
            <a:picLocks noChangeAspect="1"/>
          </p:cNvPicPr>
          <p:nvPr/>
        </p:nvPicPr>
        <p:blipFill>
          <a:blip r:embed="rId7"/>
          <a:stretch>
            <a:fillRect/>
          </a:stretch>
        </p:blipFill>
        <p:spPr>
          <a:xfrm>
            <a:off x="10918371" y="0"/>
            <a:ext cx="1273629" cy="947057"/>
          </a:xfrm>
          <a:prstGeom prst="rect">
            <a:avLst/>
          </a:prstGeom>
        </p:spPr>
      </p:pic>
    </p:spTree>
    <p:extLst>
      <p:ext uri="{BB962C8B-B14F-4D97-AF65-F5344CB8AC3E}">
        <p14:creationId xmlns:p14="http://schemas.microsoft.com/office/powerpoint/2010/main" val="3636516134"/>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CA52-8D64-9126-50D6-845DE8FB9CCD}"/>
              </a:ext>
            </a:extLst>
          </p:cNvPr>
          <p:cNvSpPr>
            <a:spLocks noGrp="1"/>
          </p:cNvSpPr>
          <p:nvPr>
            <p:ph type="title"/>
          </p:nvPr>
        </p:nvSpPr>
        <p:spPr>
          <a:xfrm>
            <a:off x="2998001" y="2041059"/>
            <a:ext cx="6714699" cy="3178689"/>
          </a:xfrm>
        </p:spPr>
        <p:txBody>
          <a:bodyPr vert="horz" lIns="91440" tIns="45720" rIns="91440" bIns="45720" rtlCol="0" anchor="b">
            <a:normAutofit/>
          </a:bodyPr>
          <a:lstStyle/>
          <a:p>
            <a:r>
              <a:rPr lang="en-US" sz="4800" b="1" kern="1200" dirty="0">
                <a:solidFill>
                  <a:srgbClr val="000000"/>
                </a:solidFill>
                <a:latin typeface="+mj-lt"/>
                <a:ea typeface="+mj-ea"/>
                <a:cs typeface="+mj-cs"/>
              </a:rPr>
              <a:t>THANK YOU</a:t>
            </a:r>
          </a:p>
        </p:txBody>
      </p:sp>
      <p:sp>
        <p:nvSpPr>
          <p:cNvPr id="3" name="Content Placeholder 2">
            <a:extLst>
              <a:ext uri="{FF2B5EF4-FFF2-40B4-BE49-F238E27FC236}">
                <a16:creationId xmlns:a16="http://schemas.microsoft.com/office/drawing/2014/main" id="{0C858379-901F-7E81-D1EC-F7B876FE48F4}"/>
              </a:ext>
            </a:extLst>
          </p:cNvPr>
          <p:cNvSpPr>
            <a:spLocks noGrp="1"/>
          </p:cNvSpPr>
          <p:nvPr>
            <p:ph idx="1"/>
          </p:nvPr>
        </p:nvSpPr>
        <p:spPr>
          <a:xfrm>
            <a:off x="4285397" y="4960961"/>
            <a:ext cx="7055893" cy="1078054"/>
          </a:xfrm>
        </p:spPr>
        <p:txBody>
          <a:bodyPr vert="horz" lIns="91440" tIns="45720" rIns="91440" bIns="45720" rtlCol="0">
            <a:normAutofit/>
          </a:bodyPr>
          <a:lstStyle/>
          <a:p>
            <a:pPr marL="0" indent="0">
              <a:buNone/>
            </a:pPr>
            <a:r>
              <a:rPr lang="en-US" sz="2400" kern="1200">
                <a:solidFill>
                  <a:srgbClr val="FFFFFF"/>
                </a:solidFill>
                <a:latin typeface="+mn-lt"/>
                <a:ea typeface="+mn-ea"/>
                <a:cs typeface="+mn-cs"/>
              </a:rPr>
              <a:t>Any Questions ?</a:t>
            </a:r>
          </a:p>
        </p:txBody>
      </p:sp>
    </p:spTree>
    <p:extLst>
      <p:ext uri="{BB962C8B-B14F-4D97-AF65-F5344CB8AC3E}">
        <p14:creationId xmlns:p14="http://schemas.microsoft.com/office/powerpoint/2010/main" val="7327447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72F9-1391-0991-FCF9-29253B38AB52}"/>
              </a:ext>
            </a:extLst>
          </p:cNvPr>
          <p:cNvSpPr>
            <a:spLocks noGrp="1"/>
          </p:cNvSpPr>
          <p:nvPr>
            <p:ph type="ctrTitle"/>
          </p:nvPr>
        </p:nvSpPr>
        <p:spPr>
          <a:xfrm>
            <a:off x="1285241" y="1008993"/>
            <a:ext cx="9231410" cy="3542045"/>
          </a:xfrm>
        </p:spPr>
        <p:txBody>
          <a:bodyPr anchor="b">
            <a:normAutofit/>
          </a:bodyPr>
          <a:lstStyle/>
          <a:p>
            <a:pPr algn="l"/>
            <a:r>
              <a:rPr lang="en-IN" sz="11500" b="1">
                <a:latin typeface="Times New Roman"/>
                <a:cs typeface="Times New Roman"/>
              </a:rPr>
              <a:t>RESULTS</a:t>
            </a:r>
            <a:r>
              <a:rPr lang="en-IN" sz="11500" b="1">
                <a:latin typeface="Arial Black"/>
              </a:rPr>
              <a:t> </a:t>
            </a:r>
            <a:endParaRPr lang="en-IN" sz="11500" b="1">
              <a:latin typeface="Arial Black" panose="020B0A04020102020204" pitchFamily="34" charset="0"/>
            </a:endParaRPr>
          </a:p>
        </p:txBody>
      </p:sp>
      <p:pic>
        <p:nvPicPr>
          <p:cNvPr id="4" name="Picture 3" descr="Text&#10;&#10;Description automatically generated">
            <a:extLst>
              <a:ext uri="{FF2B5EF4-FFF2-40B4-BE49-F238E27FC236}">
                <a16:creationId xmlns:a16="http://schemas.microsoft.com/office/drawing/2014/main" id="{6DD0D4A7-142B-C004-067B-ED1D819DC08E}"/>
              </a:ext>
            </a:extLst>
          </p:cNvPr>
          <p:cNvPicPr>
            <a:picLocks noChangeAspect="1"/>
          </p:cNvPicPr>
          <p:nvPr/>
        </p:nvPicPr>
        <p:blipFill>
          <a:blip r:embed="rId2"/>
          <a:stretch>
            <a:fillRect/>
          </a:stretch>
        </p:blipFill>
        <p:spPr>
          <a:xfrm>
            <a:off x="11047767" y="0"/>
            <a:ext cx="1144233" cy="846416"/>
          </a:xfrm>
          <a:prstGeom prst="rect">
            <a:avLst/>
          </a:prstGeom>
        </p:spPr>
      </p:pic>
    </p:spTree>
    <p:extLst>
      <p:ext uri="{BB962C8B-B14F-4D97-AF65-F5344CB8AC3E}">
        <p14:creationId xmlns:p14="http://schemas.microsoft.com/office/powerpoint/2010/main" val="2379120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058354D-D88F-ED8C-07BB-8D130476731A}"/>
              </a:ext>
            </a:extLst>
          </p:cNvPr>
          <p:cNvGraphicFramePr>
            <a:graphicFrameLocks/>
          </p:cNvGraphicFramePr>
          <p:nvPr>
            <p:extLst>
              <p:ext uri="{D42A27DB-BD31-4B8C-83A1-F6EECF244321}">
                <p14:modId xmlns:p14="http://schemas.microsoft.com/office/powerpoint/2010/main" val="501189697"/>
              </p:ext>
            </p:extLst>
          </p:nvPr>
        </p:nvGraphicFramePr>
        <p:xfrm>
          <a:off x="379072" y="2110577"/>
          <a:ext cx="5088245" cy="378125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E6A72D09-A3DD-E0C9-9A23-798F437F5168}"/>
              </a:ext>
            </a:extLst>
          </p:cNvPr>
          <p:cNvSpPr>
            <a:spLocks noGrp="1"/>
          </p:cNvSpPr>
          <p:nvPr>
            <p:ph type="title"/>
          </p:nvPr>
        </p:nvSpPr>
        <p:spPr/>
        <p:txBody>
          <a:bodyPr/>
          <a:lstStyle/>
          <a:p>
            <a:r>
              <a:rPr lang="en-US" dirty="0">
                <a:cs typeface="Calibri Light"/>
              </a:rPr>
              <a:t>FINDINGS FROM THE STUDY POPULATION</a:t>
            </a:r>
          </a:p>
        </p:txBody>
      </p:sp>
      <p:pic>
        <p:nvPicPr>
          <p:cNvPr id="4" name="Picture 5" descr="Chart, pie chart&#10;&#10;Description automatically generated">
            <a:extLst>
              <a:ext uri="{FF2B5EF4-FFF2-40B4-BE49-F238E27FC236}">
                <a16:creationId xmlns:a16="http://schemas.microsoft.com/office/drawing/2014/main" id="{24F061D4-DEA7-C135-ADFB-1E12BD69910B}"/>
              </a:ext>
            </a:extLst>
          </p:cNvPr>
          <p:cNvPicPr>
            <a:picLocks noChangeAspect="1"/>
          </p:cNvPicPr>
          <p:nvPr/>
        </p:nvPicPr>
        <p:blipFill>
          <a:blip r:embed="rId3"/>
          <a:stretch>
            <a:fillRect/>
          </a:stretch>
        </p:blipFill>
        <p:spPr>
          <a:xfrm>
            <a:off x="5658928" y="2115751"/>
            <a:ext cx="6265652" cy="3776687"/>
          </a:xfrm>
          <a:prstGeom prst="rect">
            <a:avLst/>
          </a:prstGeom>
        </p:spPr>
      </p:pic>
    </p:spTree>
    <p:extLst>
      <p:ext uri="{BB962C8B-B14F-4D97-AF65-F5344CB8AC3E}">
        <p14:creationId xmlns:p14="http://schemas.microsoft.com/office/powerpoint/2010/main" val="1096749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A70FA9C-C96F-B254-8AAC-C42133B016EB}"/>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3800" b="1">
                <a:solidFill>
                  <a:schemeClr val="tx1">
                    <a:lumMod val="85000"/>
                    <a:lumOff val="15000"/>
                  </a:schemeClr>
                </a:solidFill>
              </a:rPr>
              <a:t>TO COMPARE THE RISK OF HYPERTENSION IN DIFFERENT AGE GROUPS IN URBAN POOR AREA OF GOYALA VIHAR, DELHI</a:t>
            </a:r>
            <a:br>
              <a:rPr lang="en-US" sz="3800" b="1">
                <a:solidFill>
                  <a:schemeClr val="tx1">
                    <a:lumMod val="85000"/>
                    <a:lumOff val="15000"/>
                  </a:schemeClr>
                </a:solidFill>
              </a:rPr>
            </a:br>
            <a:endParaRPr lang="en-US" sz="3800">
              <a:solidFill>
                <a:schemeClr val="tx1">
                  <a:lumMod val="85000"/>
                  <a:lumOff val="15000"/>
                </a:schemeClr>
              </a:solidFill>
            </a:endParaRPr>
          </a:p>
        </p:txBody>
      </p:sp>
      <p:pic>
        <p:nvPicPr>
          <p:cNvPr id="2" name="Picture 2" descr="Diagram&#10;&#10;Description automatically generated">
            <a:extLst>
              <a:ext uri="{FF2B5EF4-FFF2-40B4-BE49-F238E27FC236}">
                <a16:creationId xmlns:a16="http://schemas.microsoft.com/office/drawing/2014/main" id="{ED2FD69A-EB1D-78F1-EC9A-9972C410474E}"/>
              </a:ext>
            </a:extLst>
          </p:cNvPr>
          <p:cNvPicPr>
            <a:picLocks noChangeAspect="1"/>
          </p:cNvPicPr>
          <p:nvPr/>
        </p:nvPicPr>
        <p:blipFill>
          <a:blip r:embed="rId2"/>
          <a:stretch>
            <a:fillRect/>
          </a:stretch>
        </p:blipFill>
        <p:spPr>
          <a:xfrm>
            <a:off x="633999" y="1221019"/>
            <a:ext cx="4001315" cy="3886334"/>
          </a:xfrm>
          <a:prstGeom prst="rect">
            <a:avLst/>
          </a:prstGeom>
        </p:spPr>
      </p:pic>
      <p:cxnSp>
        <p:nvCxnSpPr>
          <p:cNvPr id="18" name="Straight Connector 17">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Text&#10;&#10;Description automatically generated">
            <a:extLst>
              <a:ext uri="{FF2B5EF4-FFF2-40B4-BE49-F238E27FC236}">
                <a16:creationId xmlns:a16="http://schemas.microsoft.com/office/drawing/2014/main" id="{62ACA530-257E-0181-8DBE-DEECC2A92B7C}"/>
              </a:ext>
            </a:extLst>
          </p:cNvPr>
          <p:cNvPicPr>
            <a:picLocks noChangeAspect="1"/>
          </p:cNvPicPr>
          <p:nvPr/>
        </p:nvPicPr>
        <p:blipFill>
          <a:blip r:embed="rId3"/>
          <a:stretch>
            <a:fillRect/>
          </a:stretch>
        </p:blipFill>
        <p:spPr>
          <a:xfrm>
            <a:off x="11047767" y="0"/>
            <a:ext cx="1144233" cy="846416"/>
          </a:xfrm>
          <a:prstGeom prst="rect">
            <a:avLst/>
          </a:prstGeom>
        </p:spPr>
      </p:pic>
      <p:sp>
        <p:nvSpPr>
          <p:cNvPr id="3" name="TextBox 2">
            <a:extLst>
              <a:ext uri="{FF2B5EF4-FFF2-40B4-BE49-F238E27FC236}">
                <a16:creationId xmlns:a16="http://schemas.microsoft.com/office/drawing/2014/main" id="{196D371F-E38C-61C3-C7D7-5E1B3E5FA2F8}"/>
              </a:ext>
            </a:extLst>
          </p:cNvPr>
          <p:cNvSpPr txBox="1"/>
          <p:nvPr/>
        </p:nvSpPr>
        <p:spPr>
          <a:xfrm>
            <a:off x="6607834" y="50550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Dr. Maitri Mishra</a:t>
            </a:r>
          </a:p>
        </p:txBody>
      </p:sp>
    </p:spTree>
    <p:extLst>
      <p:ext uri="{BB962C8B-B14F-4D97-AF65-F5344CB8AC3E}">
        <p14:creationId xmlns:p14="http://schemas.microsoft.com/office/powerpoint/2010/main" val="4115526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31</TotalTime>
  <Words>5168</Words>
  <Application>Microsoft Office PowerPoint</Application>
  <PresentationFormat>Widescreen</PresentationFormat>
  <Paragraphs>603</Paragraphs>
  <Slides>60</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60</vt:i4>
      </vt:variant>
    </vt:vector>
  </HeadingPairs>
  <TitlesOfParts>
    <vt:vector size="72" baseType="lpstr">
      <vt:lpstr>Arial</vt:lpstr>
      <vt:lpstr>Arial Black</vt:lpstr>
      <vt:lpstr>Calibri</vt:lpstr>
      <vt:lpstr>Calibri Light</vt:lpstr>
      <vt:lpstr>Cambria</vt:lpstr>
      <vt:lpstr>Courier New</vt:lpstr>
      <vt:lpstr>Segoe UI</vt:lpstr>
      <vt:lpstr>Symbol</vt:lpstr>
      <vt:lpstr>Times New Roman</vt:lpstr>
      <vt:lpstr>Wingdings</vt:lpstr>
      <vt:lpstr>Retrospect</vt:lpstr>
      <vt:lpstr>Office Theme</vt:lpstr>
      <vt:lpstr>PowerPoint Presentation</vt:lpstr>
      <vt:lpstr>PowerPoint Presentation</vt:lpstr>
      <vt:lpstr>INTRODUCTION</vt:lpstr>
      <vt:lpstr>LIFESTYLE AND HYPERTENSION</vt:lpstr>
      <vt:lpstr>AIM: TO STUDY THE RISK FACTORS OF HYPERTENSION IN GOYLA VIHAR (SOUTHWEST REGION OF DWARKA )</vt:lpstr>
      <vt:lpstr>METHODOLOGY</vt:lpstr>
      <vt:lpstr>RESULTS </vt:lpstr>
      <vt:lpstr>FINDINGS FROM THE STUDY POPULATION</vt:lpstr>
      <vt:lpstr>TO COMPARE THE RISK OF HYPERTENSION IN DIFFERENT AGE GROUPS IN URBAN POOR AREA OF GOYALA VIHAR, DELHI </vt:lpstr>
      <vt:lpstr>AGE AND HYPERTENSION</vt:lpstr>
      <vt:lpstr>PowerPoint Presentation</vt:lpstr>
      <vt:lpstr>PowerPoint Presentation</vt:lpstr>
      <vt:lpstr>AGE AND HYPERTENSION</vt:lpstr>
      <vt:lpstr>TOBACCO AS A RISK FACTOR FOR  HYPERTENSION IN THE STUDY POPULATION OF GOYLA VIHAR (SOUTHWEST REGION OF DWARKA)</vt:lpstr>
      <vt:lpstr>PowerPoint Presentation</vt:lpstr>
      <vt:lpstr>PowerPoint Presentation</vt:lpstr>
      <vt:lpstr>PowerPoint Presentation</vt:lpstr>
      <vt:lpstr>PowerPoint Presentation</vt:lpstr>
      <vt:lpstr>UNHEALTHY DIET AS A RISK FACTOR OF HYPERTENSION IN SOUTHWEST REGION OF NEW DELHI</vt:lpstr>
      <vt:lpstr>UNHEALTHY DIET</vt:lpstr>
      <vt:lpstr>PowerPoint Presentation</vt:lpstr>
      <vt:lpstr>Dietary habits and hypertension  </vt:lpstr>
      <vt:lpstr>B. Food Consumption: </vt:lpstr>
      <vt:lpstr>A COMPARATIVE STUDY ON BLOOD PRESSURE AND BMI LEVELS OF INDIVIDUALS PERFORMING REGULAR PHYSICAL ACTIVITY AND INDIVIDUALS PERFORMING NO REGULAR PHYSICAL ACTIVITY.</vt:lpstr>
      <vt:lpstr>INTRODUCTION</vt:lpstr>
      <vt:lpstr>RATIONALE</vt:lpstr>
      <vt:lpstr>METHODOLOGY</vt:lpstr>
      <vt:lpstr>Independent T test results (Comparing BP, BMI in individuals performing Regular physical activity (PA) and those who do not perform regular PA</vt:lpstr>
      <vt:lpstr>STRESS AND DEPRESSION AS RISK FACTORS OF HYPERTENSION</vt:lpstr>
      <vt:lpstr>STRESS AND HYPERTENSION</vt:lpstr>
      <vt:lpstr>AIM: Stress and depression as risk factors for hypertensive diseases: A cross-sectional study (Southwest region of Dwarka )</vt:lpstr>
      <vt:lpstr>METHODOLOGY</vt:lpstr>
      <vt:lpstr>PowerPoint Presentation</vt:lpstr>
      <vt:lpstr>CONCLUSION</vt:lpstr>
      <vt:lpstr>A COMPARATIVE STUDY OF ANTHROPOMETRIC CHARACTERISTICS AND BLOOD PRESSURE BETWEEN PRE AND POST – MENOPAUSAL WOMEN IN POOR URBAN AREA, GOYALA VIHAR , DELHI</vt:lpstr>
      <vt:lpstr> INTRODUCTION</vt:lpstr>
      <vt:lpstr>PowerPoint Presentation</vt:lpstr>
      <vt:lpstr>NEED FOR STUDY</vt:lpstr>
      <vt:lpstr>OBJECTIVES OF STUDY</vt:lpstr>
      <vt:lpstr>RESEARCH QUESTION</vt:lpstr>
      <vt:lpstr>METHODOLOGY</vt:lpstr>
      <vt:lpstr>ANTHROPOMETRIC MEASUREMENTS</vt:lpstr>
      <vt:lpstr>OBJECTIVE 1. To compare the blood pressure and other anthropometric measurements of pre and post-menopausal women of Goyala Vihar, Delhi (table 1). </vt:lpstr>
      <vt:lpstr>OBJECTIVE 2.To check the association of anthropometric measure with blood pressure of pre and post-menopausal women (table 2 and 3).   </vt:lpstr>
      <vt:lpstr>REGRESSION AND STEP-WISE REGRESSION ANALYSIS(TABLE 3 AND 4)</vt:lpstr>
      <vt:lpstr>DISCUSSION</vt:lpstr>
      <vt:lpstr>           CONCLUSION</vt:lpstr>
      <vt:lpstr>DISCUSSION</vt:lpstr>
      <vt:lpstr>PowerPoint Presentation</vt:lpstr>
      <vt:lpstr>CONCLUSION</vt:lpstr>
      <vt:lpstr>LIMITATIONS</vt:lpstr>
      <vt:lpstr>RECOMMENDATIONS</vt:lpstr>
      <vt:lpstr>REFERENCES</vt:lpstr>
      <vt:lpstr>INTERNSHIP EXPERIENCE</vt:lpstr>
      <vt:lpstr>Qualitative findings from the study</vt:lpstr>
      <vt:lpstr>DISSEMINATION PLAN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JYOTI YADAV</dc:creator>
  <cp:lastModifiedBy>JYOTI YADAV</cp:lastModifiedBy>
  <cp:revision>108</cp:revision>
  <dcterms:created xsi:type="dcterms:W3CDTF">2022-06-21T11:11:41Z</dcterms:created>
  <dcterms:modified xsi:type="dcterms:W3CDTF">2022-07-07T16:29:26Z</dcterms:modified>
</cp:coreProperties>
</file>