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2.xml"/>
  <Override ContentType="application/vnd.ms-office.chartcolorstyle+xml" PartName="/ppt/charts/colors5.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a:defRPr lang="en-GB"/>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IN"/>
              <a:t>women received uterotonics for induction of labour </a:t>
            </a:r>
          </a:p>
        </c:rich>
      </c:tx>
      <c:layout>
        <c:manualLayout>
          <c:xMode val="edge"/>
          <c:yMode val="edge"/>
          <c:x val="0.13155053358443189"/>
          <c:y val="0"/>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9710-46C3-8645-149F22E8746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710-46C3-8645-149F22E8746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9710-46C3-8645-149F22E8746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9710-46C3-8645-149F22E87466}"/>
              </c:ext>
            </c:extLst>
          </c:dPt>
          <c:dLbls>
            <c:dLbl>
              <c:idx val="4"/>
              <c:tx>
                <c:rich>
                  <a:bodyPr/>
                  <a:lstStyle/>
                  <a:p>
                    <a:r>
                      <a:rPr lang="en-US"/>
                      <a:t>do</a:t>
                    </a:r>
                    <a:r>
                      <a:rPr lang="en-US" baseline="0"/>
                      <a:t> not remember 2%</a:t>
                    </a:r>
                    <a:endParaRPr lang="en-US"/>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710-46C3-8645-149F22E8746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yes</c:v>
                </c:pt>
                <c:pt idx="1">
                  <c:v>no</c:v>
                </c:pt>
                <c:pt idx="2">
                  <c:v>do not remember </c:v>
                </c:pt>
              </c:strCache>
            </c:strRef>
          </c:cat>
          <c:val>
            <c:numRef>
              <c:f>Sheet1!$B$2:$B$5</c:f>
              <c:numCache>
                <c:formatCode>0%</c:formatCode>
                <c:ptCount val="4"/>
                <c:pt idx="0">
                  <c:v>0.16</c:v>
                </c:pt>
                <c:pt idx="1">
                  <c:v>0.82</c:v>
                </c:pt>
                <c:pt idx="2">
                  <c:v>0.02</c:v>
                </c:pt>
              </c:numCache>
            </c:numRef>
          </c:val>
          <c:extLst>
            <c:ext xmlns:c16="http://schemas.microsoft.com/office/drawing/2014/chart" uri="{C3380CC4-5D6E-409C-BE32-E72D297353CC}">
              <c16:uniqueId val="{00000009-9710-46C3-8645-149F22E87466}"/>
            </c:ext>
          </c:extLst>
        </c:ser>
        <c:ser>
          <c:idx val="1"/>
          <c:order val="1"/>
          <c:tx>
            <c:strRef>
              <c:f>Sheet1!$C$1</c:f>
              <c:strCache>
                <c:ptCount val="1"/>
                <c:pt idx="0">
                  <c:v>Column2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B-9710-46C3-8645-149F22E8746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D-9710-46C3-8645-149F22E8746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F-9710-46C3-8645-149F22E8746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11-9710-46C3-8645-149F22E87466}"/>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yes</c:v>
                </c:pt>
                <c:pt idx="1">
                  <c:v>no</c:v>
                </c:pt>
                <c:pt idx="2">
                  <c:v>do not remember </c:v>
                </c:pt>
              </c:strCache>
            </c:strRef>
          </c:cat>
          <c:val>
            <c:numRef>
              <c:f>Sheet1!$C$2:$C$5</c:f>
              <c:numCache>
                <c:formatCode>General</c:formatCode>
                <c:ptCount val="4"/>
              </c:numCache>
            </c:numRef>
          </c:val>
          <c:extLst>
            <c:ext xmlns:c16="http://schemas.microsoft.com/office/drawing/2014/chart" uri="{C3380CC4-5D6E-409C-BE32-E72D297353CC}">
              <c16:uniqueId val="{00000012-9710-46C3-8645-149F22E87466}"/>
            </c:ext>
          </c:extLst>
        </c:ser>
        <c:ser>
          <c:idx val="2"/>
          <c:order val="2"/>
          <c:tx>
            <c:strRef>
              <c:f>Sheet1!$D$1</c:f>
              <c:strCache>
                <c:ptCount val="1"/>
                <c:pt idx="0">
                  <c:v>Column3</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14-9710-46C3-8645-149F22E8746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16-9710-46C3-8645-149F22E8746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18-9710-46C3-8645-149F22E8746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1A-9710-46C3-8645-149F22E87466}"/>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yes</c:v>
                </c:pt>
                <c:pt idx="1">
                  <c:v>no</c:v>
                </c:pt>
                <c:pt idx="2">
                  <c:v>do not remember </c:v>
                </c:pt>
              </c:strCache>
            </c:strRef>
          </c:cat>
          <c:val>
            <c:numRef>
              <c:f>Sheet1!$D$2:$D$5</c:f>
              <c:numCache>
                <c:formatCode>General</c:formatCode>
                <c:ptCount val="4"/>
              </c:numCache>
            </c:numRef>
          </c:val>
          <c:extLst>
            <c:ext xmlns:c16="http://schemas.microsoft.com/office/drawing/2014/chart" uri="{C3380CC4-5D6E-409C-BE32-E72D297353CC}">
              <c16:uniqueId val="{0000001B-9710-46C3-8645-149F22E87466}"/>
            </c:ext>
          </c:extLst>
        </c:ser>
        <c:dLbls>
          <c:dLblPos val="outEnd"/>
          <c:showLegendKey val="0"/>
          <c:showVal val="0"/>
          <c:showCatName val="0"/>
          <c:showSerName val="0"/>
          <c:showPercent val="0"/>
          <c:showBubbleSize val="0"/>
          <c:showLeaderLines val="0"/>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solidFill>
                  <a:schemeClr val="accent1">
                    <a:lumMod val="50000"/>
                  </a:schemeClr>
                </a:solidFill>
              </a:rPr>
              <a:t>Time required to reach nearby referral facility </a:t>
            </a:r>
          </a:p>
        </c:rich>
      </c:tx>
      <c:layout>
        <c:manualLayout>
          <c:xMode val="edge"/>
          <c:yMode val="edge"/>
          <c:x val="0.12611234109183783"/>
          <c:y val="1.509433962264151E-2"/>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Time required to reach nearby referral facility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E50-42A0-BC99-18B0E659E66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E50-42A0-BC99-18B0E659E661}"/>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E50-42A0-BC99-18B0E659E661}"/>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E50-42A0-BC99-18B0E659E66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Up to 30 minutes</c:v>
                </c:pt>
                <c:pt idx="1">
                  <c:v>31 minutes to 60 minutes</c:v>
                </c:pt>
                <c:pt idx="2">
                  <c:v>More than 60 minutes</c:v>
                </c:pt>
              </c:strCache>
            </c:strRef>
          </c:cat>
          <c:val>
            <c:numRef>
              <c:f>Sheet1!$B$2:$B$5</c:f>
              <c:numCache>
                <c:formatCode>0%</c:formatCode>
                <c:ptCount val="4"/>
                <c:pt idx="0">
                  <c:v>0.27</c:v>
                </c:pt>
                <c:pt idx="1">
                  <c:v>0.33</c:v>
                </c:pt>
                <c:pt idx="2">
                  <c:v>0.4</c:v>
                </c:pt>
              </c:numCache>
            </c:numRef>
          </c:val>
          <c:extLst>
            <c:ext xmlns:c16="http://schemas.microsoft.com/office/drawing/2014/chart" uri="{C3380CC4-5D6E-409C-BE32-E72D297353CC}">
              <c16:uniqueId val="{00000008-FE50-42A0-BC99-18B0E659E66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IN"/>
              <a:t>No. of RESPONDENTS</a:t>
            </a:r>
            <a:r>
              <a:rPr lang="en-IN" baseline="0"/>
              <a:t> AND TYPE OF DELIVERY FACILITY WISE </a:t>
            </a:r>
            <a:endParaRPr lang="en-IN"/>
          </a:p>
        </c:rich>
      </c:tx>
      <c:layout>
        <c:manualLayout>
          <c:xMode val="edge"/>
          <c:yMode val="edge"/>
          <c:x val="0.15913185331000293"/>
          <c:y val="3.7996791215859922E-2"/>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No. of deliveries</c:v>
                </c:pt>
              </c:strCache>
            </c:strRef>
          </c:tx>
          <c:dPt>
            <c:idx val="0"/>
            <c:bubble3D val="0"/>
            <c:explosion val="4"/>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599-4C56-8D3D-00B7039CB8C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599-4C56-8D3D-00B7039CB8C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599-4C56-8D3D-00B7039CB8C9}"/>
              </c:ext>
            </c:extLst>
          </c:dPt>
          <c:dLbls>
            <c:dLbl>
              <c:idx val="0"/>
              <c:layout>
                <c:manualLayout>
                  <c:x val="-0.1855741469816273"/>
                  <c:y val="-0.200072647169104"/>
                </c:manualLayout>
              </c:layout>
              <c:tx>
                <c:rich>
                  <a:bodyPr/>
                  <a:lstStyle/>
                  <a:p>
                    <a:r>
                      <a:rPr lang="en-US"/>
                      <a:t> DH (77%) [ NVD (52%</a:t>
                    </a:r>
                    <a:r>
                      <a:rPr lang="en-US" baseline="0"/>
                      <a:t>) + LSCS (48%)]</a:t>
                    </a:r>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1054625984251968"/>
                      <c:h val="0.13973753280839893"/>
                    </c:manualLayout>
                  </c15:layout>
                </c:ext>
                <c:ext xmlns:c16="http://schemas.microsoft.com/office/drawing/2014/chart" uri="{C3380CC4-5D6E-409C-BE32-E72D297353CC}">
                  <c16:uniqueId val="{00000001-F599-4C56-8D3D-00B7039CB8C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DH</c:v>
                </c:pt>
                <c:pt idx="1">
                  <c:v>CHC</c:v>
                </c:pt>
                <c:pt idx="2">
                  <c:v>PHC</c:v>
                </c:pt>
              </c:strCache>
            </c:strRef>
          </c:cat>
          <c:val>
            <c:numRef>
              <c:f>Sheet1!$B$2:$B$4</c:f>
              <c:numCache>
                <c:formatCode>0%</c:formatCode>
                <c:ptCount val="3"/>
                <c:pt idx="0">
                  <c:v>0.77</c:v>
                </c:pt>
                <c:pt idx="1">
                  <c:v>0.22</c:v>
                </c:pt>
                <c:pt idx="2">
                  <c:v>0.01</c:v>
                </c:pt>
              </c:numCache>
            </c:numRef>
          </c:val>
          <c:extLst>
            <c:ext xmlns:c16="http://schemas.microsoft.com/office/drawing/2014/chart" uri="{C3380CC4-5D6E-409C-BE32-E72D297353CC}">
              <c16:uniqueId val="{00000006-F599-4C56-8D3D-00B7039CB8C9}"/>
            </c:ext>
          </c:extLst>
        </c:ser>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manualLayout>
          <c:xMode val="edge"/>
          <c:yMode val="edge"/>
          <c:x val="0.40130595654709827"/>
          <c:y val="0.13341623315668816"/>
          <c:w val="0.19738808690580345"/>
          <c:h val="4.00750212236013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bg1"/>
                </a:solidFill>
              </a:rPr>
              <a:t>Maintainance of cold chain while delivering oxytocin from store to next facility </a:t>
            </a:r>
          </a:p>
        </c:rich>
      </c:tx>
      <c:overlay val="0"/>
      <c:spPr>
        <a:solidFill>
          <a:schemeClr val="tx1"/>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Maintainance of cold chain while delivering oxytocin from store to next facility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ED-4DC6-9E66-A5F4B40B9F8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ED-4DC6-9E66-A5F4B40B9F8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2ED-4DC6-9E66-A5F4B40B9F8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2ED-4DC6-9E66-A5F4B40B9F87}"/>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YES</c:v>
                </c:pt>
                <c:pt idx="1">
                  <c:v>NO</c:v>
                </c:pt>
                <c:pt idx="2">
                  <c:v>NOT APPLICABLE</c:v>
                </c:pt>
              </c:strCache>
            </c:strRef>
          </c:cat>
          <c:val>
            <c:numRef>
              <c:f>Sheet1!$B$2:$B$5</c:f>
              <c:numCache>
                <c:formatCode>0%</c:formatCode>
                <c:ptCount val="4"/>
                <c:pt idx="0">
                  <c:v>0.56000000000000005</c:v>
                </c:pt>
                <c:pt idx="1">
                  <c:v>0.14000000000000001</c:v>
                </c:pt>
                <c:pt idx="2">
                  <c:v>0.3</c:v>
                </c:pt>
              </c:numCache>
            </c:numRef>
          </c:val>
          <c:extLst>
            <c:ext xmlns:c16="http://schemas.microsoft.com/office/drawing/2014/chart" uri="{C3380CC4-5D6E-409C-BE32-E72D297353CC}">
              <c16:uniqueId val="{00000008-72ED-4DC6-9E66-A5F4B40B9F87}"/>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7B63-4591-98AA-4A9B0A7550E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7B63-4591-98AA-4A9B0A7550E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7B63-4591-98AA-4A9B0A7550E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7B63-4591-98AA-4A9B0A7550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Sheet1!$A$2:$A$5</c:f>
              <c:strCache>
                <c:ptCount val="3"/>
                <c:pt idx="0">
                  <c:v>yes</c:v>
                </c:pt>
                <c:pt idx="1">
                  <c:v>no</c:v>
                </c:pt>
                <c:pt idx="2">
                  <c:v>do not remember </c:v>
                </c:pt>
              </c:strCache>
            </c:strRef>
          </c:cat>
          <c:val>
            <c:numRef>
              <c:f>Sheet1!$B$2:$B$5</c:f>
              <c:numCache>
                <c:formatCode>0%</c:formatCode>
                <c:ptCount val="4"/>
                <c:pt idx="0">
                  <c:v>0.16</c:v>
                </c:pt>
                <c:pt idx="1">
                  <c:v>0.82</c:v>
                </c:pt>
                <c:pt idx="2">
                  <c:v>0.02</c:v>
                </c:pt>
              </c:numCache>
            </c:numRef>
          </c:val>
          <c:extLst>
            <c:ext xmlns:c16="http://schemas.microsoft.com/office/drawing/2014/chart" uri="{C3380CC4-5D6E-409C-BE32-E72D297353CC}">
              <c16:uniqueId val="{00000008-7B63-4591-98AA-4A9B0A7550E9}"/>
            </c:ext>
          </c:extLst>
        </c:ser>
        <c:ser>
          <c:idx val="1"/>
          <c:order val="1"/>
          <c:tx>
            <c:strRef>
              <c:f>Sheet1!$C$1</c:f>
              <c:strCache>
                <c:ptCount val="1"/>
                <c:pt idx="0">
                  <c:v>Column2</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A-7B63-4591-98AA-4A9B0A7550E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C-7B63-4591-98AA-4A9B0A7550E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E-7B63-4591-98AA-4A9B0A7550E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10-7B63-4591-98AA-4A9B0A7550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3"/>
                <c:pt idx="0">
                  <c:v>yes</c:v>
                </c:pt>
                <c:pt idx="1">
                  <c:v>no</c:v>
                </c:pt>
                <c:pt idx="2">
                  <c:v>do not remember </c:v>
                </c:pt>
              </c:strCache>
            </c:strRef>
          </c:cat>
          <c:val>
            <c:numRef>
              <c:f>Sheet1!$C$2:$C$5</c:f>
              <c:numCache>
                <c:formatCode>General</c:formatCode>
                <c:ptCount val="4"/>
              </c:numCache>
            </c:numRef>
          </c:val>
          <c:extLst>
            <c:ext xmlns:c16="http://schemas.microsoft.com/office/drawing/2014/chart" uri="{C3380CC4-5D6E-409C-BE32-E72D297353CC}">
              <c16:uniqueId val="{00000011-7B63-4591-98AA-4A9B0A7550E9}"/>
            </c:ext>
          </c:extLst>
        </c:ser>
        <c:ser>
          <c:idx val="2"/>
          <c:order val="2"/>
          <c:tx>
            <c:strRef>
              <c:f>Sheet1!$D$1</c:f>
              <c:strCache>
                <c:ptCount val="1"/>
                <c:pt idx="0">
                  <c:v>Column3</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13-7B63-4591-98AA-4A9B0A7550E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15-7B63-4591-98AA-4A9B0A7550E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17-7B63-4591-98AA-4A9B0A7550E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19-7B63-4591-98AA-4A9B0A7550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3"/>
                <c:pt idx="0">
                  <c:v>yes</c:v>
                </c:pt>
                <c:pt idx="1">
                  <c:v>no</c:v>
                </c:pt>
                <c:pt idx="2">
                  <c:v>do not remember </c:v>
                </c:pt>
              </c:strCache>
            </c:strRef>
          </c:cat>
          <c:val>
            <c:numRef>
              <c:f>Sheet1!$D$2:$D$5</c:f>
              <c:numCache>
                <c:formatCode>General</c:formatCode>
                <c:ptCount val="4"/>
              </c:numCache>
            </c:numRef>
          </c:val>
          <c:extLst>
            <c:ext xmlns:c16="http://schemas.microsoft.com/office/drawing/2014/chart" uri="{C3380CC4-5D6E-409C-BE32-E72D297353CC}">
              <c16:uniqueId val="{0000001A-7B63-4591-98AA-4A9B0A7550E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19888-CB72-4450-BE4C-78F936E41D18}" type="datetimeFigureOut">
              <a:rPr lang="en-IN" smtClean="0"/>
              <a:t>30-06-2022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23317-4578-45CE-834A-EAC8629AF067}" type="slidenum">
              <a:rPr lang="en-IN" smtClean="0"/>
              <a:t>‹#›</a:t>
            </a:fld>
            <a:endParaRPr lang="en-IN"/>
          </a:p>
        </p:txBody>
      </p:sp>
    </p:spTree>
    <p:extLst>
      <p:ext uri="{BB962C8B-B14F-4D97-AF65-F5344CB8AC3E}">
        <p14:creationId xmlns:p14="http://schemas.microsoft.com/office/powerpoint/2010/main" val="186454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EA3ED62-4D51-4351-A97A-D28A0ED6E01F}"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74948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B962E3D-30BE-4F73-BB3C-431D8CC75B76}"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14549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388F2D-8069-4F03-9132-B6F8EBFE6468}"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86791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A8C90E9-77CD-4F0D-9A42-D7463A17431D}"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58797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796F59A-2693-4D84-9BE5-D9AD232F92CA}" type="datetime1">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8922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0FF2950-5199-4B77-85AF-4FE0190D8B98}" type="datetime1">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9995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DAEE198-CCD5-4672-AAF0-D22B8D09B570}" type="datetime1">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70367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6E8AC06-026C-4DDD-8033-DBBAB2E64EE3}" type="datetime1">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18126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58791-E977-4ECB-A050-56DCFB9443E4}" type="datetime1">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4255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953FF73-AB69-4B7B-BBB7-16EA740A4C30}" type="datetime1">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27408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7179488-6CFD-481F-A19E-06D0FA199C15}" type="datetime1">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4011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01F7A-DFAC-40E7-8FB7-83C29B12FBB1}" type="datetime1">
              <a:rPr lang="en-US" smtClean="0"/>
              <a:t>6/30/2022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a:p>
        </p:txBody>
      </p:sp>
    </p:spTree>
    <p:extLst>
      <p:ext uri="{BB962C8B-B14F-4D97-AF65-F5344CB8AC3E}">
        <p14:creationId xmlns:p14="http://schemas.microsoft.com/office/powerpoint/2010/main" val="69574984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atesfoundation.org/goalkeepers/report/2021-report/progress-indicators/maternal-mortality/"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nhm.gov.in/index1.php?lang=1&amp;level=1&amp;sublinkid=794&amp;lid=168" TargetMode="External"/><Relationship Id="rId5" Type="http://schemas.openxmlformats.org/officeDocument/2006/relationships/hyperlink" Target="http://nhp.gov.in/disease/gynaecology-and-obstetrics/postpartum-haemorrhage" TargetMode="External"/><Relationship Id="rId4" Type="http://schemas.openxmlformats.org/officeDocument/2006/relationships/hyperlink" Target="NUL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NULL" TargetMode="External"/><Relationship Id="rId13" Type="http://schemas.openxmlformats.org/officeDocument/2006/relationships/image" Target="../media/image9.jpg"/><Relationship Id="rId3" Type="http://schemas.openxmlformats.org/officeDocument/2006/relationships/image" Target="../media/image7.jpg"/><Relationship Id="rId7" Type="http://schemas.openxmlformats.org/officeDocument/2006/relationships/hyperlink" Target="NULL" TargetMode="External"/><Relationship Id="rId12" Type="http://schemas.openxmlformats.org/officeDocument/2006/relationships/chart" Target="../charts/chart5.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NULL" TargetMode="External"/><Relationship Id="rId11" Type="http://schemas.openxmlformats.org/officeDocument/2006/relationships/image" Target="../media/image8.jpeg"/><Relationship Id="rId5" Type="http://schemas.openxmlformats.org/officeDocument/2006/relationships/hyperlink" Target="NULL" TargetMode="External"/><Relationship Id="rId10" Type="http://schemas.openxmlformats.org/officeDocument/2006/relationships/hyperlink" Target="https://nhm.gov.in/index1.php?lang=1&amp;level=1&amp;sublinkid=794&amp;lid=168" TargetMode="External"/><Relationship Id="rId4" Type="http://schemas.openxmlformats.org/officeDocument/2006/relationships/hyperlink" Target="NULL" TargetMode="External"/><Relationship Id="rId9" Type="http://schemas.openxmlformats.org/officeDocument/2006/relationships/hyperlink" Target="http://nhp.gov.in/disease/gynaecology-and-obstetrics/postpartum-haemorrhage" TargetMode="External"/><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4741"/>
            <a:ext cx="10538603" cy="2632014"/>
          </a:xfrm>
        </p:spPr>
        <p:txBody>
          <a:bodyPr vert="horz" lIns="91440" tIns="45720" rIns="91440" bIns="45720" rtlCol="0" anchor="b">
            <a:noAutofit/>
          </a:bodyPr>
          <a:lstStyle/>
          <a:p>
            <a:r>
              <a:rPr lang="en-GB" sz="3600" b="1">
                <a:latin typeface="Times New Roman"/>
                <a:ea typeface="+mj-lt"/>
                <a:cs typeface="+mj-lt"/>
              </a:rPr>
              <a:t>Situation Analysis of Active Management of Third</a:t>
            </a:r>
            <a:r>
              <a:rPr lang="en-GB" sz="4400" b="1">
                <a:latin typeface="Times New Roman"/>
                <a:ea typeface="+mj-lt"/>
                <a:cs typeface="+mj-lt"/>
              </a:rPr>
              <a:t> </a:t>
            </a:r>
            <a:r>
              <a:rPr lang="en-GB" sz="3600" b="1">
                <a:latin typeface="Times New Roman"/>
                <a:ea typeface="+mj-lt"/>
                <a:cs typeface="+mj-lt"/>
              </a:rPr>
              <a:t>Stage of Labour (AMTSL) for Post- Partum Haemorrhage (PPH) Prevention</a:t>
            </a:r>
            <a:br>
              <a:rPr lang="en-GB" sz="3600" b="1">
                <a:latin typeface="Times New Roman"/>
                <a:ea typeface="+mj-lt"/>
                <a:cs typeface="+mj-lt"/>
              </a:rPr>
            </a:br>
            <a:r>
              <a:rPr lang="en-GB" sz="3600" b="1">
                <a:latin typeface="Times New Roman"/>
                <a:ea typeface="+mj-lt"/>
                <a:cs typeface="+mj-lt"/>
              </a:rPr>
              <a:t/>
            </a:r>
            <a:br>
              <a:rPr lang="en-GB" sz="3600" b="1">
                <a:latin typeface="Times New Roman"/>
                <a:ea typeface="+mj-lt"/>
                <a:cs typeface="+mj-lt"/>
              </a:rPr>
            </a:br>
            <a:r>
              <a:rPr lang="en-GB" sz="3600" b="1">
                <a:latin typeface="Times New Roman"/>
                <a:cs typeface="Calibri Light"/>
              </a:rPr>
              <a:t>IPE GLOBAL </a:t>
            </a:r>
          </a:p>
        </p:txBody>
      </p:sp>
      <p:sp>
        <p:nvSpPr>
          <p:cNvPr id="3" name="Subtitle 2"/>
          <p:cNvSpPr>
            <a:spLocks noGrp="1"/>
          </p:cNvSpPr>
          <p:nvPr>
            <p:ph type="subTitle" idx="1"/>
          </p:nvPr>
        </p:nvSpPr>
        <p:spPr>
          <a:xfrm>
            <a:off x="1524000" y="3127586"/>
            <a:ext cx="10308566" cy="2748440"/>
          </a:xfrm>
          <a:noFill/>
        </p:spPr>
        <p:txBody>
          <a:bodyPr vert="horz" lIns="91440" tIns="45720" rIns="91440" bIns="45720" rtlCol="0" anchor="t">
            <a:normAutofit lnSpcReduction="10000"/>
          </a:bodyPr>
          <a:lstStyle/>
          <a:p>
            <a:endParaRPr lang="en-GB" sz="2800" b="1">
              <a:cs typeface="Calibri"/>
            </a:endParaRPr>
          </a:p>
          <a:p>
            <a:r>
              <a:rPr lang="en-GB" sz="2800" b="1">
                <a:cs typeface="Calibri"/>
              </a:rPr>
              <a:t>Team Name- IPE Global </a:t>
            </a:r>
            <a:r>
              <a:rPr lang="en-GB" sz="2800" b="1" smtClean="0">
                <a:cs typeface="Calibri"/>
              </a:rPr>
              <a:t>Dewas</a:t>
            </a:r>
          </a:p>
          <a:p>
            <a:r>
              <a:rPr lang="en-GB" sz="2800" b="1" smtClean="0">
                <a:cs typeface="Calibri"/>
              </a:rPr>
              <a:t>Team Members-Dr Nida </a:t>
            </a:r>
            <a:r>
              <a:rPr lang="en-GB" sz="2800" b="1" smtClean="0">
                <a:cs typeface="Calibri"/>
              </a:rPr>
              <a:t>Shaikh ,</a:t>
            </a:r>
            <a:r>
              <a:rPr lang="en-GB" sz="2800" b="1" smtClean="0">
                <a:cs typeface="Calibri"/>
              </a:rPr>
              <a:t>Deepali Bhardwaj </a:t>
            </a:r>
            <a:r>
              <a:rPr lang="en-GB" sz="2800" b="1" smtClean="0">
                <a:cs typeface="Calibri"/>
              </a:rPr>
              <a:t>,Dr </a:t>
            </a:r>
            <a:r>
              <a:rPr lang="en-GB" sz="2800" b="1" smtClean="0">
                <a:cs typeface="Calibri"/>
              </a:rPr>
              <a:t>jaganjeet Randhawa,Priyanka Chakraborty ,Tarang Gupta ,Akanksha Gupta</a:t>
            </a:r>
            <a:endParaRPr lang="en-GB"/>
          </a:p>
          <a:p>
            <a:r>
              <a:rPr lang="en-GB" sz="2800" b="1">
                <a:cs typeface="Calibri"/>
              </a:rPr>
              <a:t>Faculty Mentor – Dr Siddharth Shekhar Mishra</a:t>
            </a:r>
          </a:p>
          <a:p>
            <a:r>
              <a:rPr lang="en-GB" sz="2800" b="1">
                <a:cs typeface="Calibri"/>
              </a:rPr>
              <a:t>IIHMR Delhi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1255" y="5219617"/>
            <a:ext cx="1880745" cy="1554479"/>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5A30-1767-DB34-982F-5519371533CE}"/>
              </a:ext>
            </a:extLst>
          </p:cNvPr>
          <p:cNvSpPr>
            <a:spLocks noGrp="1"/>
          </p:cNvSpPr>
          <p:nvPr>
            <p:ph type="title"/>
          </p:nvPr>
        </p:nvSpPr>
        <p:spPr>
          <a:xfrm>
            <a:off x="2782389" y="600891"/>
            <a:ext cx="6230983" cy="927462"/>
          </a:xfrm>
          <a:solidFill>
            <a:srgbClr val="5BD2F7"/>
          </a:solidFill>
          <a:ln>
            <a:noFill/>
          </a:ln>
        </p:spPr>
        <p:txBody>
          <a:bodyPr>
            <a:normAutofit fontScale="90000"/>
          </a:bodyPr>
          <a:lstStyle/>
          <a:p>
            <a:pPr algn="ctr"/>
            <a:r>
              <a:rPr lang="en-GB" sz="4900" b="1" u="sng">
                <a:latin typeface="Times New Roman"/>
                <a:cs typeface="Times New Roman"/>
              </a:rPr>
              <a:t>Result</a:t>
            </a:r>
            <a:r>
              <a:rPr lang="en-GB" u="sng">
                <a:latin typeface="Times New Roman"/>
                <a:cs typeface="Times New Roman"/>
              </a:rPr>
              <a:t/>
            </a:r>
            <a:br>
              <a:rPr lang="en-GB" u="sng">
                <a:latin typeface="Times New Roman"/>
                <a:cs typeface="Times New Roman"/>
              </a:rPr>
            </a:br>
            <a:r>
              <a:rPr lang="en-GB" sz="2800" b="1" u="sng">
                <a:latin typeface="Times New Roman"/>
                <a:cs typeface="Times New Roman"/>
              </a:rPr>
              <a:t>Situational Analysis of Facility Readiness</a:t>
            </a:r>
            <a:endParaRPr lang="en-GB" sz="2800" b="1" u="sng">
              <a:latin typeface="Times New Roman"/>
              <a:ea typeface="+mj-lt"/>
              <a:cs typeface="+mj-lt"/>
            </a:endParaRPr>
          </a:p>
          <a:p>
            <a:endParaRPr lang="en-GB">
              <a:cs typeface="Calibri Light"/>
            </a:endParaRPr>
          </a:p>
        </p:txBody>
      </p:sp>
      <p:sp>
        <p:nvSpPr>
          <p:cNvPr id="3" name="Content Placeholder 2">
            <a:extLst>
              <a:ext uri="{FF2B5EF4-FFF2-40B4-BE49-F238E27FC236}">
                <a16:creationId xmlns:a16="http://schemas.microsoft.com/office/drawing/2014/main" id="{6F437CCE-0DCC-C8B1-1780-8CE5E5B2F443}"/>
              </a:ext>
            </a:extLst>
          </p:cNvPr>
          <p:cNvSpPr>
            <a:spLocks noGrp="1"/>
          </p:cNvSpPr>
          <p:nvPr>
            <p:ph idx="1"/>
          </p:nvPr>
        </p:nvSpPr>
        <p:spPr>
          <a:xfrm>
            <a:off x="1151708" y="1799411"/>
            <a:ext cx="6163491" cy="4807133"/>
          </a:xfrm>
        </p:spPr>
        <p:txBody>
          <a:bodyPr vert="horz" lIns="91440" tIns="45720" rIns="91440" bIns="45720" rtlCol="0" anchor="t">
            <a:normAutofit/>
          </a:bodyPr>
          <a:lstStyle/>
          <a:p>
            <a:pPr algn="just"/>
            <a:r>
              <a:rPr lang="en-US" sz="1800">
                <a:latin typeface="Times New Roman" panose="02020603050405020304" pitchFamily="18" charset="0"/>
                <a:cs typeface="Times New Roman" panose="02020603050405020304" pitchFamily="18" charset="0"/>
              </a:rPr>
              <a:t>Out of 15 facilities, AMTSL posters were displayed in 5 facilities in the </a:t>
            </a:r>
            <a:r>
              <a:rPr lang="en-US" sz="1800" err="1">
                <a:latin typeface="Times New Roman" panose="02020603050405020304" pitchFamily="18" charset="0"/>
                <a:cs typeface="Times New Roman" panose="02020603050405020304" pitchFamily="18" charset="0"/>
              </a:rPr>
              <a:t>labour</a:t>
            </a:r>
            <a:r>
              <a:rPr lang="en-US" sz="1800">
                <a:latin typeface="Times New Roman" panose="02020603050405020304" pitchFamily="18" charset="0"/>
                <a:cs typeface="Times New Roman" panose="02020603050405020304" pitchFamily="18" charset="0"/>
              </a:rPr>
              <a:t> room, in 2 facilities in the patient waiting area, in 2 facilities in the nursing area and in 2 facilities posters were displayed in areas other than </a:t>
            </a:r>
            <a:r>
              <a:rPr lang="en-US" sz="1800" smtClean="0">
                <a:latin typeface="Times New Roman" panose="02020603050405020304" pitchFamily="18" charset="0"/>
                <a:cs typeface="Times New Roman" panose="02020603050405020304" pitchFamily="18" charset="0"/>
              </a:rPr>
              <a:t>these.</a:t>
            </a:r>
          </a:p>
          <a:p>
            <a:pPr algn="just"/>
            <a:r>
              <a:rPr lang="en-GB" sz="1800">
                <a:latin typeface="Times New Roman" panose="02020603050405020304" pitchFamily="18" charset="0"/>
                <a:cs typeface="Times New Roman" panose="02020603050405020304" pitchFamily="18" charset="0"/>
              </a:rPr>
              <a:t>Out of total of 35 interviews of service providers in 15 facilities, PPH tray was available in only 9 (60%) </a:t>
            </a:r>
            <a:r>
              <a:rPr lang="en-GB" sz="1800" smtClean="0">
                <a:latin typeface="Times New Roman" panose="02020603050405020304" pitchFamily="18" charset="0"/>
                <a:cs typeface="Times New Roman" panose="02020603050405020304" pitchFamily="18" charset="0"/>
              </a:rPr>
              <a:t>facilities.</a:t>
            </a:r>
          </a:p>
          <a:p>
            <a:pPr algn="just"/>
            <a:r>
              <a:rPr lang="en-US" sz="1800">
                <a:latin typeface="Times New Roman" panose="02020603050405020304" pitchFamily="18" charset="0"/>
                <a:cs typeface="Times New Roman" panose="02020603050405020304" pitchFamily="18" charset="0"/>
              </a:rPr>
              <a:t>Out of   35 interviews of service providers, 6 service providers have undergone SBA training alone , 2  has undergone DAKSHATA training alone, 2 have undergone training other than these, 13 service providers have undergone  SBA, DAKSHATA and other trainings and 12 have not undergone any training</a:t>
            </a:r>
            <a:r>
              <a:rPr lang="en-US" sz="1800" smtClean="0">
                <a:latin typeface="Times New Roman" panose="02020603050405020304" pitchFamily="18" charset="0"/>
                <a:cs typeface="Times New Roman" panose="02020603050405020304" pitchFamily="18" charset="0"/>
              </a:rPr>
              <a:t>.</a:t>
            </a:r>
          </a:p>
          <a:p>
            <a:pPr algn="just"/>
            <a:r>
              <a:rPr lang="en-GB" sz="1800">
                <a:latin typeface="Times New Roman" panose="02020603050405020304" pitchFamily="18" charset="0"/>
                <a:cs typeface="Times New Roman" panose="02020603050405020304" pitchFamily="18" charset="0"/>
              </a:rPr>
              <a:t>In case of requirement of emergency referral, from 4 facilities it takes up to 30 minutes, from 5 facilities it takes 31 minutes to 60 minutes and from 6 facilities it takes more than 60 minutes to reach the nearby referral facility</a:t>
            </a:r>
            <a:endParaRPr lang="en-IN" sz="1800">
              <a:latin typeface="Times New Roman" panose="02020603050405020304" pitchFamily="18" charset="0"/>
              <a:cs typeface="Times New Roman" panose="02020603050405020304" pitchFamily="18" charset="0"/>
            </a:endParaRPr>
          </a:p>
          <a:p>
            <a:pPr algn="just"/>
            <a:endParaRPr lang="en-GB" sz="1800" smtClean="0">
              <a:latin typeface="Times New Roman"/>
              <a:ea typeface="+mn-lt"/>
              <a:cs typeface="+mn-lt"/>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10</a:t>
            </a:fld>
            <a:endParaRPr lang="en-US"/>
          </a:p>
        </p:txBody>
      </p:sp>
      <p:sp>
        <p:nvSpPr>
          <p:cNvPr id="5" name="Rectangle 2"/>
          <p:cNvSpPr>
            <a:spLocks noChangeArrowheads="1"/>
          </p:cNvSpPr>
          <p:nvPr/>
        </p:nvSpPr>
        <p:spPr bwMode="auto">
          <a:xfrm>
            <a:off x="313508" y="380305"/>
            <a:ext cx="71460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6" name="Chart 5"/>
          <p:cNvGraphicFramePr/>
          <p:nvPr>
            <p:extLst>
              <p:ext uri="{D42A27DB-BD31-4B8C-83A1-F6EECF244321}">
                <p14:modId xmlns:p14="http://schemas.microsoft.com/office/powerpoint/2010/main" val="1476725916"/>
              </p:ext>
            </p:extLst>
          </p:nvPr>
        </p:nvGraphicFramePr>
        <p:xfrm>
          <a:off x="7563393" y="1799411"/>
          <a:ext cx="4193178" cy="400049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ChangeArrowheads="1"/>
          </p:cNvSpPr>
          <p:nvPr/>
        </p:nvSpPr>
        <p:spPr bwMode="auto">
          <a:xfrm>
            <a:off x="313508" y="3142555"/>
            <a:ext cx="71460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8" name="Rounded Rectangle 7"/>
          <p:cNvSpPr/>
          <p:nvPr/>
        </p:nvSpPr>
        <p:spPr>
          <a:xfrm>
            <a:off x="2782389" y="380306"/>
            <a:ext cx="6230982" cy="1187510"/>
          </a:xfrm>
          <a:prstGeom prst="roundRect">
            <a:avLst/>
          </a:prstGeom>
          <a:solidFill>
            <a:srgbClr val="5BD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u="sng">
                <a:solidFill>
                  <a:sysClr val="windowText" lastClr="000000"/>
                </a:solidFill>
                <a:latin typeface="Times New Roman"/>
                <a:cs typeface="Times New Roman"/>
              </a:rPr>
              <a:t>Result</a:t>
            </a:r>
            <a:r>
              <a:rPr lang="en-GB" u="sng">
                <a:solidFill>
                  <a:sysClr val="windowText" lastClr="000000"/>
                </a:solidFill>
                <a:latin typeface="Times New Roman"/>
                <a:cs typeface="Times New Roman"/>
              </a:rPr>
              <a:t/>
            </a:r>
            <a:br>
              <a:rPr lang="en-GB" u="sng">
                <a:solidFill>
                  <a:sysClr val="windowText" lastClr="000000"/>
                </a:solidFill>
                <a:latin typeface="Times New Roman"/>
                <a:cs typeface="Times New Roman"/>
              </a:rPr>
            </a:br>
            <a:r>
              <a:rPr lang="en-GB" b="1" u="sng">
                <a:solidFill>
                  <a:sysClr val="windowText" lastClr="000000"/>
                </a:solidFill>
                <a:latin typeface="Times New Roman"/>
                <a:cs typeface="Times New Roman"/>
              </a:rPr>
              <a:t>Situational Analysis of Facility Readiness</a:t>
            </a:r>
            <a:endParaRPr lang="en-IN">
              <a:solidFill>
                <a:sysClr val="windowText" lastClr="000000"/>
              </a:solidFill>
            </a:endParaRPr>
          </a:p>
        </p:txBody>
      </p:sp>
    </p:spTree>
    <p:extLst>
      <p:ext uri="{BB962C8B-B14F-4D97-AF65-F5344CB8AC3E}">
        <p14:creationId xmlns:p14="http://schemas.microsoft.com/office/powerpoint/2010/main" val="2292446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3BD7-89B0-3167-E770-27816F4D2D68}"/>
              </a:ext>
            </a:extLst>
          </p:cNvPr>
          <p:cNvSpPr>
            <a:spLocks noGrp="1"/>
          </p:cNvSpPr>
          <p:nvPr>
            <p:ph type="title"/>
          </p:nvPr>
        </p:nvSpPr>
        <p:spPr>
          <a:xfrm>
            <a:off x="2433918" y="215153"/>
            <a:ext cx="7274858" cy="1066110"/>
          </a:xfrm>
          <a:solidFill>
            <a:srgbClr val="5BD2F7"/>
          </a:solidFill>
        </p:spPr>
        <p:txBody>
          <a:bodyPr>
            <a:normAutofit fontScale="90000"/>
          </a:bodyPr>
          <a:lstStyle/>
          <a:p>
            <a:pPr algn="ctr"/>
            <a:r>
              <a:rPr lang="en-GB" b="1">
                <a:latin typeface="Times New Roman"/>
                <a:cs typeface="Calibri Light"/>
              </a:rPr>
              <a:t>Result</a:t>
            </a:r>
            <a:r>
              <a:rPr lang="en-GB">
                <a:cs typeface="+mj-lt"/>
              </a:rPr>
              <a:t/>
            </a:r>
            <a:br>
              <a:rPr lang="en-GB">
                <a:cs typeface="+mj-lt"/>
              </a:rPr>
            </a:br>
            <a:r>
              <a:rPr lang="en-US" sz="2800" b="1">
                <a:latin typeface="Times New Roman"/>
                <a:ea typeface="+mj-lt"/>
                <a:cs typeface="+mj-lt"/>
              </a:rPr>
              <a:t>Situational Analysis of Service Providers </a:t>
            </a:r>
            <a:endParaRPr lang="en-GB" sz="2800">
              <a:latin typeface="Times New Roman"/>
              <a:cs typeface="Calibri Light" panose="020F0302020204030204"/>
            </a:endParaRPr>
          </a:p>
        </p:txBody>
      </p:sp>
      <p:sp>
        <p:nvSpPr>
          <p:cNvPr id="3" name="Content Placeholder 2">
            <a:extLst>
              <a:ext uri="{FF2B5EF4-FFF2-40B4-BE49-F238E27FC236}">
                <a16:creationId xmlns:a16="http://schemas.microsoft.com/office/drawing/2014/main" id="{5CD7A35C-8E95-D9AE-C5A3-2F891D966371}"/>
              </a:ext>
            </a:extLst>
          </p:cNvPr>
          <p:cNvSpPr>
            <a:spLocks noGrp="1"/>
          </p:cNvSpPr>
          <p:nvPr>
            <p:ph idx="1"/>
          </p:nvPr>
        </p:nvSpPr>
        <p:spPr>
          <a:xfrm>
            <a:off x="1005839" y="1248138"/>
            <a:ext cx="6766561" cy="5473337"/>
          </a:xfrm>
        </p:spPr>
        <p:txBody>
          <a:bodyPr vert="horz" lIns="91440" tIns="45720" rIns="91440" bIns="45720" rtlCol="0" anchor="t">
            <a:normAutofit/>
          </a:bodyPr>
          <a:lstStyle/>
          <a:p>
            <a:pPr>
              <a:lnSpc>
                <a:spcPct val="100000"/>
              </a:lnSpc>
            </a:pPr>
            <a:r>
              <a:rPr lang="en-US" sz="2000">
                <a:latin typeface="Times New Roman" panose="02020603050405020304" pitchFamily="18" charset="0"/>
                <a:ea typeface="+mn-lt"/>
                <a:cs typeface="Times New Roman" panose="02020603050405020304" pitchFamily="18" charset="0"/>
              </a:rPr>
              <a:t>In all 15 facilities acc to the previous year record </a:t>
            </a:r>
            <a:r>
              <a:rPr lang="en-GB" sz="2000" smtClean="0">
                <a:latin typeface="Times New Roman" panose="02020603050405020304" pitchFamily="18" charset="0"/>
                <a:ea typeface="+mn-lt"/>
                <a:cs typeface="Times New Roman" panose="02020603050405020304" pitchFamily="18" charset="0"/>
              </a:rPr>
              <a:t>total </a:t>
            </a:r>
            <a:r>
              <a:rPr lang="en-GB" sz="2000">
                <a:latin typeface="Times New Roman" panose="02020603050405020304" pitchFamily="18" charset="0"/>
                <a:ea typeface="+mn-lt"/>
                <a:cs typeface="Times New Roman" panose="02020603050405020304" pitchFamily="18" charset="0"/>
              </a:rPr>
              <a:t>number of deliveries was 16,895. Out of these 16,895, 14,468 were NVD and 2,427 were LSCS. LSCS was done in district hospital only. Number of PPH cases in the same year were 45, 10 PPH cases were referred out and total maternal deaths were 3. Out of these 3, maternal death due to PPH were 2. </a:t>
            </a:r>
            <a:r>
              <a:rPr lang="en-GB" sz="2000" smtClean="0">
                <a:latin typeface="Times New Roman" panose="02020603050405020304" pitchFamily="18" charset="0"/>
                <a:ea typeface="+mn-lt"/>
                <a:cs typeface="Times New Roman" panose="02020603050405020304" pitchFamily="18" charset="0"/>
              </a:rPr>
              <a:t> </a:t>
            </a:r>
            <a:endParaRPr lang="en-GB" sz="2000">
              <a:latin typeface="Times New Roman" panose="02020603050405020304" pitchFamily="18" charset="0"/>
              <a:ea typeface="+mn-lt"/>
              <a:cs typeface="Times New Roman" panose="02020603050405020304" pitchFamily="18" charset="0"/>
            </a:endParaRPr>
          </a:p>
          <a:p>
            <a:pPr>
              <a:lnSpc>
                <a:spcPct val="100000"/>
              </a:lnSpc>
            </a:pPr>
            <a:r>
              <a:rPr lang="en-GB" sz="2000">
                <a:latin typeface="Times New Roman" panose="02020603050405020304" pitchFamily="18" charset="0"/>
                <a:cs typeface="Times New Roman" panose="02020603050405020304" pitchFamily="18" charset="0"/>
              </a:rPr>
              <a:t>Only 9 providers administer uterotonics routinely for augmentation of </a:t>
            </a:r>
            <a:r>
              <a:rPr lang="en-GB" sz="2000" smtClean="0">
                <a:latin typeface="Times New Roman" panose="02020603050405020304" pitchFamily="18" charset="0"/>
                <a:cs typeface="Times New Roman" panose="02020603050405020304" pitchFamily="18" charset="0"/>
              </a:rPr>
              <a:t>labour.</a:t>
            </a:r>
          </a:p>
          <a:p>
            <a:pPr>
              <a:lnSpc>
                <a:spcPct val="100000"/>
              </a:lnSpc>
            </a:pPr>
            <a:r>
              <a:rPr lang="en-US" sz="2000">
                <a:latin typeface="Times New Roman" panose="02020603050405020304" pitchFamily="18" charset="0"/>
                <a:cs typeface="Times New Roman" panose="02020603050405020304" pitchFamily="18" charset="0"/>
              </a:rPr>
              <a:t>All 36 service providers </a:t>
            </a:r>
            <a:r>
              <a:rPr lang="en-GB" sz="2000">
                <a:latin typeface="Times New Roman" panose="02020603050405020304" pitchFamily="18" charset="0"/>
                <a:cs typeface="Times New Roman" panose="02020603050405020304" pitchFamily="18" charset="0"/>
              </a:rPr>
              <a:t>practice AMTSL to prevent PPH for all </a:t>
            </a:r>
            <a:r>
              <a:rPr lang="en-GB" sz="2000" smtClean="0">
                <a:latin typeface="Times New Roman" panose="02020603050405020304" pitchFamily="18" charset="0"/>
                <a:cs typeface="Times New Roman" panose="02020603050405020304" pitchFamily="18" charset="0"/>
              </a:rPr>
              <a:t>women.</a:t>
            </a:r>
          </a:p>
          <a:p>
            <a:pPr>
              <a:lnSpc>
                <a:spcPct val="100000"/>
              </a:lnSpc>
            </a:pPr>
            <a:r>
              <a:rPr lang="en-GB" sz="2000">
                <a:latin typeface="Times New Roman" panose="02020603050405020304" pitchFamily="18" charset="0"/>
                <a:cs typeface="Times New Roman" panose="02020603050405020304" pitchFamily="18" charset="0"/>
              </a:rPr>
              <a:t>Out of 36 providers ,34(94%) providers administer uterotonic under AMTSL immediately after birth of baby and 2(6%) providers administer 5 minutes after the birth of baby </a:t>
            </a:r>
            <a:endParaRPr lang="en-GB" sz="2000" smtClean="0">
              <a:latin typeface="Times New Roman" panose="02020603050405020304" pitchFamily="18" charset="0"/>
              <a:cs typeface="Times New Roman" panose="02020603050405020304" pitchFamily="18" charset="0"/>
            </a:endParaRPr>
          </a:p>
          <a:p>
            <a:pPr marL="0" indent="0">
              <a:lnSpc>
                <a:spcPct val="100000"/>
              </a:lnSpc>
              <a:buNone/>
            </a:pPr>
            <a:endParaRPr lang="en-GB" sz="200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11</a:t>
            </a:fld>
            <a:endParaRPr lang="en-US"/>
          </a:p>
        </p:txBody>
      </p:sp>
      <p:sp>
        <p:nvSpPr>
          <p:cNvPr id="8" name="Rectangle 5"/>
          <p:cNvSpPr>
            <a:spLocks noChangeArrowheads="1"/>
          </p:cNvSpPr>
          <p:nvPr/>
        </p:nvSpPr>
        <p:spPr bwMode="auto">
          <a:xfrm>
            <a:off x="4830268" y="-2232"/>
            <a:ext cx="25314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0" y="3667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8"/>
          <p:cNvSpPr>
            <a:spLocks noChangeArrowheads="1"/>
          </p:cNvSpPr>
          <p:nvPr/>
        </p:nvSpPr>
        <p:spPr bwMode="auto">
          <a:xfrm>
            <a:off x="6971211" y="14519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Fig I. 1</a:t>
            </a:r>
            <a:endParaRPr kumimoji="0" lang="en-US" altLang="en-US" sz="11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1516723128"/>
              </p:ext>
            </p:extLst>
          </p:nvPr>
        </p:nvGraphicFramePr>
        <p:xfrm>
          <a:off x="7239000" y="1248138"/>
          <a:ext cx="5120639" cy="4937509"/>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9"/>
          <p:cNvSpPr>
            <a:spLocks noChangeArrowheads="1"/>
          </p:cNvSpPr>
          <p:nvPr/>
        </p:nvSpPr>
        <p:spPr bwMode="auto">
          <a:xfrm>
            <a:off x="6971211" y="51190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ounded Rectangle 13"/>
          <p:cNvSpPr/>
          <p:nvPr/>
        </p:nvSpPr>
        <p:spPr>
          <a:xfrm>
            <a:off x="2433918" y="215153"/>
            <a:ext cx="7274858" cy="10329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21064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CB63-D79A-A46C-9C8D-08ABAF91242D}"/>
              </a:ext>
            </a:extLst>
          </p:cNvPr>
          <p:cNvSpPr>
            <a:spLocks noGrp="1"/>
          </p:cNvSpPr>
          <p:nvPr>
            <p:ph type="ctrTitle"/>
          </p:nvPr>
        </p:nvSpPr>
        <p:spPr/>
        <p:txBody>
          <a:bodyPr vert="horz" lIns="91440" tIns="45720" rIns="91440" bIns="45720" rtlCol="0" anchor="ctr">
            <a:normAutofit/>
          </a:bodyPr>
          <a:lstStyle/>
          <a:p>
            <a:pPr algn="r"/>
            <a:r>
              <a:rPr lang="en-US" sz="4000">
                <a:solidFill>
                  <a:srgbClr val="FFFFFF"/>
                </a:solidFill>
              </a:rPr>
              <a:t/>
            </a:r>
            <a:br>
              <a:rPr lang="en-US" sz="4000">
                <a:solidFill>
                  <a:srgbClr val="FFFFFF"/>
                </a:solidFill>
              </a:rPr>
            </a:br>
            <a:endParaRPr lang="en-US" sz="4000">
              <a:solidFill>
                <a:srgbClr val="FFFFFF"/>
              </a:solidFill>
            </a:endParaRPr>
          </a:p>
        </p:txBody>
      </p:sp>
      <p:sp>
        <p:nvSpPr>
          <p:cNvPr id="3" name="Slide Number Placeholder 2"/>
          <p:cNvSpPr>
            <a:spLocks noGrp="1"/>
          </p:cNvSpPr>
          <p:nvPr>
            <p:ph type="sldNum" sz="quarter" idx="12"/>
          </p:nvPr>
        </p:nvSpPr>
        <p:spPr/>
        <p:txBody>
          <a:bodyPr/>
          <a:lstStyle/>
          <a:p>
            <a:r>
              <a:rPr lang="en-US" smtClean="0">
                <a:solidFill>
                  <a:schemeClr val="bg2"/>
                </a:solidFill>
              </a:rPr>
              <a:t>12</a:t>
            </a:r>
            <a:endParaRPr lang="en-US">
              <a:solidFill>
                <a:schemeClr val="bg2"/>
              </a:solidFill>
            </a:endParaRPr>
          </a:p>
        </p:txBody>
      </p:sp>
      <p:sp>
        <p:nvSpPr>
          <p:cNvPr id="4" name="TextBox 3">
            <a:extLst>
              <a:ext uri="{FF2B5EF4-FFF2-40B4-BE49-F238E27FC236}">
                <a16:creationId xmlns:a16="http://schemas.microsoft.com/office/drawing/2014/main" id="{B2B3C092-A439-9775-AC9F-7FD10883891A}"/>
              </a:ext>
            </a:extLst>
          </p:cNvPr>
          <p:cNvSpPr txBox="1"/>
          <p:nvPr/>
        </p:nvSpPr>
        <p:spPr>
          <a:xfrm>
            <a:off x="770285" y="433258"/>
            <a:ext cx="10561099" cy="623589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000">
              <a:solidFill>
                <a:srgbClr val="FFFFFF"/>
              </a:solidFill>
              <a:cs typeface="Calibri"/>
            </a:endParaRPr>
          </a:p>
        </p:txBody>
      </p:sp>
      <p:sp>
        <p:nvSpPr>
          <p:cNvPr id="7" name="TextBox 6">
            <a:extLst>
              <a:ext uri="{FF2B5EF4-FFF2-40B4-BE49-F238E27FC236}">
                <a16:creationId xmlns:a16="http://schemas.microsoft.com/office/drawing/2014/main" id="{D93E15F3-4CB0-E45F-FE55-CDA3D8811A5E}"/>
              </a:ext>
            </a:extLst>
          </p:cNvPr>
          <p:cNvSpPr txBox="1"/>
          <p:nvPr/>
        </p:nvSpPr>
        <p:spPr>
          <a:xfrm>
            <a:off x="554966" y="497457"/>
            <a:ext cx="6681857"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GB" sz="200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Out </a:t>
            </a:r>
            <a:r>
              <a:rPr lang="en-GB" sz="2000">
                <a:solidFill>
                  <a:schemeClr val="bg1">
                    <a:lumMod val="95000"/>
                    <a:lumOff val="5000"/>
                  </a:schemeClr>
                </a:solidFill>
                <a:latin typeface="Times New Roman" panose="02020603050405020304" pitchFamily="18" charset="0"/>
                <a:cs typeface="Times New Roman" panose="02020603050405020304" pitchFamily="18" charset="0"/>
              </a:rPr>
              <a:t>of total 15 facilities, refrigerator was available for storage of uterotonic at LR in 14 (93%) facilities. Out of 13 drug stores, refrigerator was available in 7 drug stores and ILR was available in 1 drug </a:t>
            </a: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store</a:t>
            </a:r>
            <a:endParaRPr lang="en-US" sz="200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342900" indent="-342900" algn="just">
              <a:buFont typeface="Arial"/>
              <a:buChar char="•"/>
            </a:pPr>
            <a:r>
              <a:rPr lang="en-US" sz="2000" smtClean="0">
                <a:solidFill>
                  <a:schemeClr val="bg1">
                    <a:lumMod val="95000"/>
                    <a:lumOff val="5000"/>
                  </a:schemeClr>
                </a:solidFill>
                <a:latin typeface="Times New Roman" panose="02020603050405020304" pitchFamily="18" charset="0"/>
                <a:cs typeface="Times New Roman" panose="02020603050405020304" pitchFamily="18" charset="0"/>
              </a:rPr>
              <a:t>Out </a:t>
            </a:r>
            <a:r>
              <a:rPr lang="en-US" sz="2000">
                <a:solidFill>
                  <a:schemeClr val="bg1">
                    <a:lumMod val="95000"/>
                    <a:lumOff val="5000"/>
                  </a:schemeClr>
                </a:solidFill>
                <a:latin typeface="Times New Roman" panose="02020603050405020304" pitchFamily="18" charset="0"/>
                <a:cs typeface="Times New Roman" panose="02020603050405020304" pitchFamily="18" charset="0"/>
              </a:rPr>
              <a:t>of  13 store personnel, 7 (54%) store personnel maintain </a:t>
            </a:r>
            <a:r>
              <a:rPr lang="en-GB" sz="2000">
                <a:solidFill>
                  <a:schemeClr val="bg1">
                    <a:lumMod val="95000"/>
                    <a:lumOff val="5000"/>
                  </a:schemeClr>
                </a:solidFill>
                <a:latin typeface="Times New Roman" panose="02020603050405020304" pitchFamily="18" charset="0"/>
                <a:cs typeface="Times New Roman" panose="02020603050405020304" pitchFamily="18" charset="0"/>
              </a:rPr>
              <a:t>cold chain while delivering Oxytocin from store to next level facilities</a:t>
            </a: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000">
                <a:solidFill>
                  <a:schemeClr val="bg1">
                    <a:lumMod val="95000"/>
                    <a:lumOff val="5000"/>
                  </a:schemeClr>
                </a:solidFill>
                <a:latin typeface="Times New Roman" panose="02020603050405020304" pitchFamily="18" charset="0"/>
                <a:cs typeface="Times New Roman" panose="02020603050405020304" pitchFamily="18" charset="0"/>
              </a:rPr>
              <a:t>Out of 13 stores , oxytocin was stock out at 1 store and misoprostol was stock out at 1 store</a:t>
            </a:r>
            <a:r>
              <a:rPr lang="en-US" sz="2000" smtClean="0">
                <a:solidFill>
                  <a:schemeClr val="bg1">
                    <a:lumMod val="95000"/>
                    <a:lumOff val="5000"/>
                  </a:schemeClr>
                </a:solidFill>
                <a:latin typeface="Times New Roman" panose="02020603050405020304" pitchFamily="18" charset="0"/>
                <a:cs typeface="Times New Roman" panose="02020603050405020304" pitchFamily="18" charset="0"/>
              </a:rPr>
              <a:t>.</a:t>
            </a:r>
            <a:endParaRPr lang="en-IN" sz="200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a:solidFill>
                  <a:schemeClr val="bg1">
                    <a:lumMod val="95000"/>
                    <a:lumOff val="5000"/>
                  </a:schemeClr>
                </a:solidFill>
                <a:latin typeface="Times New Roman" panose="02020603050405020304" pitchFamily="18" charset="0"/>
                <a:cs typeface="Times New Roman" panose="02020603050405020304" pitchFamily="18" charset="0"/>
              </a:rPr>
              <a:t>All 13 store personnel, have </a:t>
            </a: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provision </a:t>
            </a:r>
            <a:r>
              <a:rPr lang="en-GB" sz="2000">
                <a:solidFill>
                  <a:schemeClr val="bg1">
                    <a:lumMod val="95000"/>
                    <a:lumOff val="5000"/>
                  </a:schemeClr>
                </a:solidFill>
                <a:latin typeface="Times New Roman" panose="02020603050405020304" pitchFamily="18" charset="0"/>
                <a:cs typeface="Times New Roman" panose="02020603050405020304" pitchFamily="18" charset="0"/>
              </a:rPr>
              <a:t>of local purchase in case of stock-out situation</a:t>
            </a: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a:t>
            </a:r>
            <a:endParaRPr lang="en-IN" sz="200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a:solidFill>
                  <a:schemeClr val="bg1">
                    <a:lumMod val="95000"/>
                    <a:lumOff val="5000"/>
                  </a:schemeClr>
                </a:solidFill>
                <a:latin typeface="Times New Roman" panose="02020603050405020304" pitchFamily="18" charset="0"/>
                <a:cs typeface="Times New Roman" panose="02020603050405020304" pitchFamily="18" charset="0"/>
              </a:rPr>
              <a:t>Out of total 15 facilities, 1 facility had stock-out of uterotonic in last 6 months at LR of carboprostol</a:t>
            </a: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a:t>
            </a:r>
          </a:p>
          <a:p>
            <a:pPr marL="342900" indent="-342900" algn="just">
              <a:buFont typeface="Arial"/>
              <a:buChar char="•"/>
            </a:pPr>
            <a:endParaRPr lang="en-IN" sz="2000">
              <a:solidFill>
                <a:schemeClr val="bg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p14="http://schemas.microsoft.com/office/powerpoint/2010/main" val="674932993"/>
              </p:ext>
            </p:extLst>
          </p:nvPr>
        </p:nvGraphicFramePr>
        <p:xfrm>
          <a:off x="7452142" y="1371600"/>
          <a:ext cx="3936851" cy="454587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p:cNvSpPr>
            <a:spLocks noChangeArrowheads="1"/>
          </p:cNvSpPr>
          <p:nvPr/>
        </p:nvSpPr>
        <p:spPr bwMode="auto">
          <a:xfrm>
            <a:off x="0" y="2809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ounded Rectangle 10"/>
          <p:cNvSpPr/>
          <p:nvPr/>
        </p:nvSpPr>
        <p:spPr>
          <a:xfrm>
            <a:off x="1920241" y="445139"/>
            <a:ext cx="6070298" cy="926462"/>
          </a:xfrm>
          <a:prstGeom prst="roundRect">
            <a:avLst/>
          </a:prstGeom>
          <a:solidFill>
            <a:srgbClr val="5BD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Times New Roman" panose="02020603050405020304" pitchFamily="18" charset="0"/>
                <a:cs typeface="Times New Roman" panose="02020603050405020304" pitchFamily="18" charset="0"/>
              </a:rPr>
              <a:t>Result</a:t>
            </a:r>
            <a:br>
              <a:rPr lang="en-GB" sz="3200" b="1">
                <a:solidFill>
                  <a:schemeClr val="bg1"/>
                </a:solidFill>
                <a:latin typeface="Times New Roman" panose="02020603050405020304" pitchFamily="18" charset="0"/>
                <a:cs typeface="Times New Roman" panose="02020603050405020304" pitchFamily="18" charset="0"/>
              </a:rPr>
            </a:br>
            <a:r>
              <a:rPr lang="en-US" b="1">
                <a:solidFill>
                  <a:schemeClr val="bg1"/>
                </a:solidFill>
                <a:latin typeface="Times New Roman" panose="02020603050405020304" pitchFamily="18" charset="0"/>
                <a:ea typeface="+mj-lt"/>
                <a:cs typeface="Times New Roman" panose="02020603050405020304" pitchFamily="18" charset="0"/>
              </a:rPr>
              <a:t>Situational Analysis of Service Providers</a:t>
            </a:r>
            <a:endParaRPr lang="en-GB"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5314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CB63-D79A-A46C-9C8D-08ABAF91242D}"/>
              </a:ext>
            </a:extLst>
          </p:cNvPr>
          <p:cNvSpPr>
            <a:spLocks noGrp="1"/>
          </p:cNvSpPr>
          <p:nvPr>
            <p:ph type="ctrTitle"/>
          </p:nvPr>
        </p:nvSpPr>
        <p:spPr/>
        <p:txBody>
          <a:bodyPr vert="horz" lIns="91440" tIns="45720" rIns="91440" bIns="45720" rtlCol="0" anchor="ctr">
            <a:normAutofit/>
          </a:bodyPr>
          <a:lstStyle/>
          <a:p>
            <a:pPr algn="r"/>
            <a:r>
              <a:rPr lang="en-US" sz="4000">
                <a:solidFill>
                  <a:srgbClr val="FFFFFF"/>
                </a:solidFill>
              </a:rPr>
              <a:t/>
            </a:r>
            <a:br>
              <a:rPr lang="en-US" sz="4000">
                <a:solidFill>
                  <a:srgbClr val="FFFFFF"/>
                </a:solidFill>
              </a:rPr>
            </a:br>
            <a:endParaRPr lang="en-US" sz="4000">
              <a:solidFill>
                <a:srgbClr val="FFFFFF"/>
              </a:solidFill>
            </a:endParaRPr>
          </a:p>
        </p:txBody>
      </p:sp>
      <p:sp useBgFill="1">
        <p:nvSpPr>
          <p:cNvPr id="9" name="Content Placeholder 8">
            <a:extLst>
              <a:ext uri="{FF2B5EF4-FFF2-40B4-BE49-F238E27FC236}">
                <a16:creationId xmlns:a16="http://schemas.microsoft.com/office/drawing/2014/main" id="{BBAF68DA-5AA6-E3A8-FDCF-AB4F78511817}"/>
              </a:ext>
            </a:extLst>
          </p:cNvPr>
          <p:cNvSpPr>
            <a:spLocks noGrp="1"/>
          </p:cNvSpPr>
          <p:nvPr>
            <p:ph type="subTitle" idx="1"/>
          </p:nvPr>
        </p:nvSpPr>
        <p:spPr>
          <a:xfrm>
            <a:off x="535577" y="1122363"/>
            <a:ext cx="10132423" cy="5599112"/>
          </a:xfrm>
        </p:spPr>
        <p:txBody>
          <a:bodyPr vert="horz" lIns="91440" tIns="45720" rIns="91440" bIns="45720" rtlCol="0" anchor="t">
            <a:normAutofit/>
          </a:bodyPr>
          <a:lstStyle/>
          <a:p>
            <a:pPr>
              <a:buFont typeface="Wingdings" panose="05000000000000000000" pitchFamily="2" charset="2"/>
              <a:buChar char="v"/>
            </a:pPr>
            <a:endParaRPr lang="en-IN" sz="2000" smtClean="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IN" sz="2000" smtClean="0">
                <a:solidFill>
                  <a:schemeClr val="bg1"/>
                </a:solidFill>
                <a:latin typeface="Times New Roman" panose="02020603050405020304" pitchFamily="18" charset="0"/>
                <a:cs typeface="Times New Roman" panose="02020603050405020304" pitchFamily="18" charset="0"/>
              </a:rPr>
              <a:t>All </a:t>
            </a:r>
            <a:r>
              <a:rPr lang="en-IN" sz="2000">
                <a:solidFill>
                  <a:schemeClr val="bg1"/>
                </a:solidFill>
                <a:latin typeface="Times New Roman" panose="02020603050405020304" pitchFamily="18" charset="0"/>
                <a:cs typeface="Times New Roman" panose="02020603050405020304" pitchFamily="18" charset="0"/>
              </a:rPr>
              <a:t>the</a:t>
            </a:r>
            <a:r>
              <a:rPr lang="en-US" sz="2000">
                <a:solidFill>
                  <a:schemeClr val="bg1"/>
                </a:solidFill>
                <a:latin typeface="Times New Roman" panose="02020603050405020304" pitchFamily="18" charset="0"/>
                <a:cs typeface="Times New Roman" panose="02020603050405020304" pitchFamily="18" charset="0"/>
              </a:rPr>
              <a:t> </a:t>
            </a:r>
            <a:r>
              <a:rPr lang="en-US" sz="2000" smtClean="0">
                <a:solidFill>
                  <a:schemeClr val="bg1"/>
                </a:solidFill>
                <a:latin typeface="Times New Roman" panose="02020603050405020304" pitchFamily="18" charset="0"/>
                <a:cs typeface="Times New Roman" panose="02020603050405020304" pitchFamily="18" charset="0"/>
              </a:rPr>
              <a:t>LSCS </a:t>
            </a:r>
            <a:r>
              <a:rPr lang="en-IN" sz="2000">
                <a:solidFill>
                  <a:schemeClr val="bg1"/>
                </a:solidFill>
                <a:latin typeface="Times New Roman" panose="02020603050405020304" pitchFamily="18" charset="0"/>
                <a:cs typeface="Times New Roman" panose="02020603050405020304" pitchFamily="18" charset="0"/>
              </a:rPr>
              <a:t>were being conducted at district hospital only. According to the previous year </a:t>
            </a:r>
            <a:r>
              <a:rPr lang="en-IN" sz="2000" smtClean="0">
                <a:solidFill>
                  <a:schemeClr val="bg1"/>
                </a:solidFill>
                <a:latin typeface="Times New Roman" panose="02020603050405020304" pitchFamily="18" charset="0"/>
                <a:cs typeface="Times New Roman" panose="02020603050405020304" pitchFamily="18" charset="0"/>
              </a:rPr>
              <a:t>record, no </a:t>
            </a:r>
            <a:r>
              <a:rPr lang="en-IN" sz="2000">
                <a:solidFill>
                  <a:schemeClr val="bg1"/>
                </a:solidFill>
                <a:latin typeface="Times New Roman" panose="02020603050405020304" pitchFamily="18" charset="0"/>
                <a:cs typeface="Times New Roman" panose="02020603050405020304" pitchFamily="18" charset="0"/>
              </a:rPr>
              <a:t>LSCS was done in CHC Bagli, which is a CeMONC facility. </a:t>
            </a:r>
            <a:endParaRPr lang="en-IN" sz="2000" smtClean="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IN" sz="2000">
                <a:solidFill>
                  <a:schemeClr val="bg1"/>
                </a:solidFill>
                <a:latin typeface="Times New Roman" panose="02020603050405020304" pitchFamily="18" charset="0"/>
                <a:cs typeface="Times New Roman" panose="02020603050405020304" pitchFamily="18" charset="0"/>
              </a:rPr>
              <a:t> Labour was induced in slightly more than 10% of deliveries and females were </a:t>
            </a:r>
            <a:r>
              <a:rPr lang="en-IN" sz="2000" smtClean="0">
                <a:solidFill>
                  <a:schemeClr val="bg1"/>
                </a:solidFill>
                <a:latin typeface="Times New Roman" panose="02020603050405020304" pitchFamily="18" charset="0"/>
                <a:cs typeface="Times New Roman" panose="02020603050405020304" pitchFamily="18" charset="0"/>
              </a:rPr>
              <a:t>being </a:t>
            </a:r>
            <a:r>
              <a:rPr lang="en-IN" sz="2000">
                <a:solidFill>
                  <a:schemeClr val="bg1"/>
                </a:solidFill>
                <a:latin typeface="Times New Roman" panose="02020603050405020304" pitchFamily="18" charset="0"/>
                <a:cs typeface="Times New Roman" panose="02020603050405020304" pitchFamily="18" charset="0"/>
              </a:rPr>
              <a:t>informed before administration of the drugs</a:t>
            </a:r>
            <a:r>
              <a:rPr lang="en-IN" sz="2000" smtClean="0">
                <a:solidFill>
                  <a:schemeClr val="bg1"/>
                </a:solidFill>
                <a:latin typeface="Times New Roman" panose="02020603050405020304" pitchFamily="18" charset="0"/>
                <a:cs typeface="Times New Roman" panose="02020603050405020304" pitchFamily="18" charset="0"/>
              </a:rPr>
              <a:t>.</a:t>
            </a:r>
            <a:r>
              <a:rPr lang="en-US" sz="2000">
                <a:solidFill>
                  <a:schemeClr val="bg1"/>
                </a:solidFill>
              </a:rPr>
              <a:t> Some providers </a:t>
            </a:r>
            <a:r>
              <a:rPr lang="en-IN" sz="2000">
                <a:solidFill>
                  <a:schemeClr val="bg1"/>
                </a:solidFill>
              </a:rPr>
              <a:t>administer uterotonics routinely for augmentation </a:t>
            </a:r>
            <a:r>
              <a:rPr lang="en-IN" sz="2000" smtClean="0">
                <a:solidFill>
                  <a:schemeClr val="bg1"/>
                </a:solidFill>
              </a:rPr>
              <a:t>of labour. According</a:t>
            </a:r>
            <a:r>
              <a:rPr lang="en-IN" sz="2000" smtClean="0">
                <a:solidFill>
                  <a:schemeClr val="bg1"/>
                </a:solidFill>
                <a:latin typeface="Times New Roman" panose="02020603050405020304" pitchFamily="18" charset="0"/>
                <a:cs typeface="Times New Roman" panose="02020603050405020304" pitchFamily="18" charset="0"/>
              </a:rPr>
              <a:t> </a:t>
            </a:r>
            <a:r>
              <a:rPr lang="en-IN" sz="2000">
                <a:solidFill>
                  <a:schemeClr val="bg1"/>
                </a:solidFill>
                <a:latin typeface="Times New Roman" panose="02020603050405020304" pitchFamily="18" charset="0"/>
                <a:cs typeface="Times New Roman" panose="02020603050405020304" pitchFamily="18" charset="0"/>
              </a:rPr>
              <a:t>to the study on factors and outcomes associated with the induction of labour in Latin America it was found that out of the total deliveries, 11.4% were induced and induced labour is, however, associated with poorer maternal and perinatal outcomes than spontaneous labour </a:t>
            </a:r>
            <a:r>
              <a:rPr lang="en-IN" sz="2000" baseline="30000" smtClean="0">
                <a:solidFill>
                  <a:schemeClr val="bg1"/>
                </a:solidFill>
                <a:latin typeface="Times New Roman" panose="02020603050405020304" pitchFamily="18" charset="0"/>
                <a:cs typeface="Times New Roman" panose="02020603050405020304" pitchFamily="18" charset="0"/>
              </a:rPr>
              <a:t>(5)</a:t>
            </a:r>
            <a:r>
              <a:rPr lang="en-IN" sz="2000" smtClean="0">
                <a:solidFill>
                  <a:schemeClr val="bg1"/>
                </a:solidFill>
                <a:latin typeface="Times New Roman" panose="02020603050405020304" pitchFamily="18" charset="0"/>
                <a:cs typeface="Times New Roman" panose="02020603050405020304" pitchFamily="18" charset="0"/>
              </a:rPr>
              <a:t>.</a:t>
            </a:r>
          </a:p>
          <a:p>
            <a:pPr algn="l">
              <a:buFont typeface="Wingdings" panose="05000000000000000000" pitchFamily="2" charset="2"/>
              <a:buChar char="v"/>
            </a:pPr>
            <a:r>
              <a:rPr lang="en-IN" sz="2000">
                <a:solidFill>
                  <a:schemeClr val="bg1"/>
                </a:solidFill>
                <a:latin typeface="Times New Roman" panose="02020603050405020304" pitchFamily="18" charset="0"/>
                <a:cs typeface="Times New Roman" panose="02020603050405020304" pitchFamily="18" charset="0"/>
              </a:rPr>
              <a:t>The record of time of administration of uterotonics was maintained in only 4 </a:t>
            </a:r>
            <a:r>
              <a:rPr lang="en-IN" sz="2000" smtClean="0">
                <a:solidFill>
                  <a:schemeClr val="bg1"/>
                </a:solidFill>
                <a:latin typeface="Times New Roman" panose="02020603050405020304" pitchFamily="18" charset="0"/>
                <a:cs typeface="Times New Roman" panose="02020603050405020304" pitchFamily="18" charset="0"/>
              </a:rPr>
              <a:t>facilities</a:t>
            </a:r>
            <a:r>
              <a:rPr lang="en-IN" sz="2200" smtClean="0">
                <a:solidFill>
                  <a:schemeClr val="bg1"/>
                </a:solidFill>
                <a:latin typeface="Times New Roman" panose="02020603050405020304" pitchFamily="18" charset="0"/>
                <a:cs typeface="Times New Roman" panose="02020603050405020304" pitchFamily="18" charset="0"/>
              </a:rPr>
              <a:t>. Some providers </a:t>
            </a:r>
            <a:r>
              <a:rPr lang="en-IN" sz="2200">
                <a:solidFill>
                  <a:schemeClr val="bg1"/>
                </a:solidFill>
                <a:latin typeface="Times New Roman" panose="02020603050405020304" pitchFamily="18" charset="0"/>
                <a:cs typeface="Times New Roman" panose="02020603050405020304" pitchFamily="18" charset="0"/>
              </a:rPr>
              <a:t>administer 5 minutes after the birth of </a:t>
            </a:r>
            <a:r>
              <a:rPr lang="en-IN" sz="2200" smtClean="0">
                <a:solidFill>
                  <a:schemeClr val="bg1"/>
                </a:solidFill>
                <a:latin typeface="Times New Roman" panose="02020603050405020304" pitchFamily="18" charset="0"/>
                <a:cs typeface="Times New Roman" panose="02020603050405020304" pitchFamily="18" charset="0"/>
              </a:rPr>
              <a:t>baby. According </a:t>
            </a:r>
            <a:r>
              <a:rPr lang="en-IN" sz="2000">
                <a:solidFill>
                  <a:schemeClr val="bg1"/>
                </a:solidFill>
                <a:latin typeface="Times New Roman" panose="02020603050405020304" pitchFamily="18" charset="0"/>
                <a:cs typeface="Times New Roman" panose="02020603050405020304" pitchFamily="18" charset="0"/>
              </a:rPr>
              <a:t>to a retrospective Review </a:t>
            </a:r>
            <a:r>
              <a:rPr lang="en-IN" sz="2000" smtClean="0">
                <a:solidFill>
                  <a:schemeClr val="bg1"/>
                </a:solidFill>
                <a:latin typeface="Times New Roman" panose="02020603050405020304" pitchFamily="18" charset="0"/>
                <a:cs typeface="Times New Roman" panose="02020603050405020304" pitchFamily="18" charset="0"/>
              </a:rPr>
              <a:t>by </a:t>
            </a:r>
            <a:r>
              <a:rPr lang="en-IN" sz="2000">
                <a:solidFill>
                  <a:schemeClr val="bg1"/>
                </a:solidFill>
                <a:latin typeface="Times New Roman" panose="02020603050405020304" pitchFamily="18" charset="0"/>
                <a:cs typeface="Times New Roman" panose="02020603050405020304" pitchFamily="18" charset="0"/>
              </a:rPr>
              <a:t>Knoll William et al. in the year 2021; commented that Each 5-minute delay in </a:t>
            </a:r>
            <a:r>
              <a:rPr lang="en-IN" sz="2000" smtClean="0">
                <a:solidFill>
                  <a:schemeClr val="bg1"/>
                </a:solidFill>
                <a:latin typeface="Times New Roman" panose="02020603050405020304" pitchFamily="18" charset="0"/>
                <a:cs typeface="Times New Roman" panose="02020603050405020304" pitchFamily="18" charset="0"/>
              </a:rPr>
              <a:t>uterotonic </a:t>
            </a:r>
            <a:r>
              <a:rPr lang="en-IN" sz="2000">
                <a:solidFill>
                  <a:schemeClr val="bg1"/>
                </a:solidFill>
                <a:latin typeface="Times New Roman" panose="02020603050405020304" pitchFamily="18" charset="0"/>
                <a:cs typeface="Times New Roman" panose="02020603050405020304" pitchFamily="18" charset="0"/>
              </a:rPr>
              <a:t>treatment was associated with 26% higher odds of hypotension following delivery of any type. </a:t>
            </a:r>
            <a:r>
              <a:rPr lang="en-IN" sz="2000" baseline="30000" smtClean="0">
                <a:solidFill>
                  <a:schemeClr val="bg1"/>
                </a:solidFill>
                <a:latin typeface="Times New Roman" panose="02020603050405020304" pitchFamily="18" charset="0"/>
                <a:cs typeface="Times New Roman" panose="02020603050405020304" pitchFamily="18" charset="0"/>
              </a:rPr>
              <a:t>(7).</a:t>
            </a:r>
            <a:r>
              <a:rPr lang="en-IN" sz="2000" smtClean="0">
                <a:solidFill>
                  <a:schemeClr val="bg1"/>
                </a:solidFill>
                <a:latin typeface="Times New Roman" panose="02020603050405020304" pitchFamily="18" charset="0"/>
                <a:cs typeface="Times New Roman" panose="02020603050405020304" pitchFamily="18" charset="0"/>
              </a:rPr>
              <a:t> </a:t>
            </a:r>
            <a:r>
              <a:rPr lang="en-IN" sz="2000">
                <a:solidFill>
                  <a:schemeClr val="bg1"/>
                </a:solidFill>
                <a:latin typeface="Times New Roman" panose="02020603050405020304" pitchFamily="18" charset="0"/>
                <a:cs typeface="Times New Roman" panose="02020603050405020304" pitchFamily="18" charset="0"/>
              </a:rPr>
              <a:t>The difference is because they are not aware of the importance of time of uterotonic administration and they do not consider it worth mentioning</a:t>
            </a:r>
            <a:r>
              <a:rPr lang="en-IN" sz="2000" smtClean="0">
                <a:solidFill>
                  <a:schemeClr val="bg1"/>
                </a:solidFill>
                <a:latin typeface="Times New Roman" panose="02020603050405020304" pitchFamily="18" charset="0"/>
                <a:cs typeface="Times New Roman" panose="02020603050405020304" pitchFamily="18" charset="0"/>
              </a:rPr>
              <a:t>.</a:t>
            </a:r>
          </a:p>
          <a:p>
            <a:pPr marL="0" indent="0" algn="l">
              <a:buNone/>
            </a:pPr>
            <a:endParaRPr lang="en-IN" sz="12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endParaRPr lang="en-US" sz="2000">
              <a:solidFill>
                <a:schemeClr val="bg1"/>
              </a:solidFill>
              <a:latin typeface="Times New Roman" panose="02020603050405020304" pitchFamily="18" charset="0"/>
              <a:cs typeface="Times New Roman" panose="02020603050405020304" pitchFamily="18" charset="0"/>
            </a:endParaRPr>
          </a:p>
          <a:p>
            <a:pPr marL="0" indent="0" algn="r">
              <a:buNone/>
            </a:pPr>
            <a:endParaRPr lang="en-IN" sz="1200" smtClean="0">
              <a:solidFill>
                <a:schemeClr val="bg1"/>
              </a:solidFill>
              <a:latin typeface="Times New Roman" panose="02020603050405020304" pitchFamily="18" charset="0"/>
              <a:cs typeface="Times New Roman" panose="02020603050405020304" pitchFamily="18" charset="0"/>
            </a:endParaRPr>
          </a:p>
          <a:p>
            <a:pPr marL="0" indent="0">
              <a:buNone/>
            </a:pPr>
            <a:endParaRPr lang="en-GB" sz="2000" b="1">
              <a:solidFill>
                <a:schemeClr val="bg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r>
              <a:rPr lang="en-US" smtClean="0">
                <a:solidFill>
                  <a:schemeClr val="bg1">
                    <a:lumMod val="50000"/>
                  </a:schemeClr>
                </a:solidFill>
              </a:rPr>
              <a:t>13</a:t>
            </a:r>
            <a:endParaRPr lang="en-US">
              <a:solidFill>
                <a:schemeClr val="bg1">
                  <a:lumMod val="50000"/>
                </a:schemeClr>
              </a:solidFill>
            </a:endParaRPr>
          </a:p>
        </p:txBody>
      </p:sp>
      <p:sp>
        <p:nvSpPr>
          <p:cNvPr id="4" name="TextBox 3"/>
          <p:cNvSpPr txBox="1"/>
          <p:nvPr/>
        </p:nvSpPr>
        <p:spPr>
          <a:xfrm>
            <a:off x="3487783" y="431074"/>
            <a:ext cx="4088674" cy="769441"/>
          </a:xfrm>
          <a:prstGeom prst="rect">
            <a:avLst/>
          </a:prstGeom>
          <a:noFill/>
        </p:spPr>
        <p:txBody>
          <a:bodyPr wrap="square" rtlCol="0">
            <a:spAutoFit/>
          </a:bodyPr>
          <a:lstStyle/>
          <a:p>
            <a:pPr algn="ctr"/>
            <a:r>
              <a:rPr lang="en-GB" sz="4400" b="1" u="sng" smtClean="0">
                <a:solidFill>
                  <a:schemeClr val="bg1"/>
                </a:solidFill>
                <a:latin typeface="Times New Roman"/>
                <a:cs typeface="Calibri" panose="020F0502020204030204"/>
              </a:rPr>
              <a:t>Discussion</a:t>
            </a:r>
            <a:endParaRPr lang="en-GB" sz="4400" b="1" u="sng">
              <a:solidFill>
                <a:schemeClr val="bg1"/>
              </a:solidFill>
              <a:latin typeface="Times New Roman"/>
              <a:cs typeface="Calibri" panose="020F0502020204030204"/>
            </a:endParaRPr>
          </a:p>
        </p:txBody>
      </p:sp>
      <p:sp>
        <p:nvSpPr>
          <p:cNvPr id="7" name="Rounded Rectangle 6"/>
          <p:cNvSpPr/>
          <p:nvPr/>
        </p:nvSpPr>
        <p:spPr>
          <a:xfrm>
            <a:off x="3866606" y="450146"/>
            <a:ext cx="3918857" cy="769441"/>
          </a:xfrm>
          <a:prstGeom prst="roundRect">
            <a:avLst/>
          </a:prstGeom>
          <a:solidFill>
            <a:srgbClr val="5BD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u="sng">
                <a:solidFill>
                  <a:schemeClr val="bg1"/>
                </a:solidFill>
                <a:latin typeface="Times New Roman"/>
                <a:cs typeface="Calibri" panose="020F0502020204030204"/>
              </a:rPr>
              <a:t>Discussion</a:t>
            </a:r>
          </a:p>
        </p:txBody>
      </p:sp>
    </p:spTree>
    <p:extLst>
      <p:ext uri="{BB962C8B-B14F-4D97-AF65-F5344CB8AC3E}">
        <p14:creationId xmlns:p14="http://schemas.microsoft.com/office/powerpoint/2010/main" val="15896541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CB63-D79A-A46C-9C8D-08ABAF91242D}"/>
              </a:ext>
            </a:extLst>
          </p:cNvPr>
          <p:cNvSpPr>
            <a:spLocks noGrp="1"/>
          </p:cNvSpPr>
          <p:nvPr>
            <p:ph type="title" idx="4294967295"/>
          </p:nvPr>
        </p:nvSpPr>
        <p:spPr>
          <a:xfrm>
            <a:off x="0" y="130629"/>
            <a:ext cx="10515600" cy="990467"/>
          </a:xfrm>
        </p:spPr>
        <p:txBody>
          <a:bodyPr vert="horz" lIns="91440" tIns="45720" rIns="91440" bIns="45720" rtlCol="0" anchor="ctr">
            <a:normAutofit fontScale="90000"/>
          </a:bodyPr>
          <a:lstStyle/>
          <a:p>
            <a:pPr algn="ctr"/>
            <a:r>
              <a:rPr lang="en-GB" sz="4000" b="1">
                <a:solidFill>
                  <a:schemeClr val="bg1"/>
                </a:solidFill>
                <a:latin typeface="Times New Roman"/>
                <a:cs typeface="Calibri" panose="020F0502020204030204"/>
              </a:rPr>
              <a:t/>
            </a:r>
            <a:br>
              <a:rPr lang="en-GB" sz="4000" b="1">
                <a:solidFill>
                  <a:schemeClr val="bg1"/>
                </a:solidFill>
                <a:latin typeface="Times New Roman"/>
                <a:cs typeface="Calibri" panose="020F0502020204030204"/>
              </a:rPr>
            </a:br>
            <a:r>
              <a:rPr lang="en-GB" sz="4000" b="1" u="sng">
                <a:solidFill>
                  <a:schemeClr val="bg1"/>
                </a:solidFill>
                <a:latin typeface="Times New Roman"/>
                <a:cs typeface="Calibri" panose="020F0502020204030204"/>
              </a:rPr>
              <a:t>Discussion</a:t>
            </a:r>
            <a:br>
              <a:rPr lang="en-GB" sz="4000" b="1" u="sng">
                <a:solidFill>
                  <a:schemeClr val="bg1"/>
                </a:solidFill>
                <a:latin typeface="Times New Roman"/>
                <a:cs typeface="Calibri" panose="020F0502020204030204"/>
              </a:rPr>
            </a:br>
            <a:r>
              <a:rPr lang="en-US" sz="4000">
                <a:solidFill>
                  <a:srgbClr val="FFFFFF"/>
                </a:solidFill>
              </a:rPr>
              <a:t/>
            </a:r>
            <a:br>
              <a:rPr lang="en-US" sz="4000">
                <a:solidFill>
                  <a:srgbClr val="FFFFFF"/>
                </a:solidFill>
              </a:rPr>
            </a:br>
            <a:endParaRPr lang="en-US" sz="4000">
              <a:solidFill>
                <a:srgbClr val="FFFFFF"/>
              </a:solidFill>
            </a:endParaRPr>
          </a:p>
        </p:txBody>
      </p:sp>
      <p:sp>
        <p:nvSpPr>
          <p:cNvPr id="10" name="TextBox 9">
            <a:extLst>
              <a:ext uri="{FF2B5EF4-FFF2-40B4-BE49-F238E27FC236}">
                <a16:creationId xmlns:a16="http://schemas.microsoft.com/office/drawing/2014/main" id="{4BC40AD3-F597-2C3D-C614-4468B17BE306}"/>
              </a:ext>
            </a:extLst>
          </p:cNvPr>
          <p:cNvSpPr txBox="1"/>
          <p:nvPr/>
        </p:nvSpPr>
        <p:spPr>
          <a:xfrm>
            <a:off x="5153025" y="3629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
        <p:nvSpPr>
          <p:cNvPr id="3" name="Rectangle 2"/>
          <p:cNvSpPr/>
          <p:nvPr/>
        </p:nvSpPr>
        <p:spPr>
          <a:xfrm>
            <a:off x="666204" y="1339230"/>
            <a:ext cx="10829109" cy="4939814"/>
          </a:xfrm>
          <a:prstGeom prst="rect">
            <a:avLst/>
          </a:prstGeom>
        </p:spPr>
        <p:txBody>
          <a:bodyPr wrap="square">
            <a:spAutoFit/>
          </a:bodyPr>
          <a:lstStyle/>
          <a:p>
            <a:pPr marL="342900" indent="-342900">
              <a:buFont typeface="Wingdings" panose="05000000000000000000" pitchFamily="2" charset="2"/>
              <a:buChar char="v"/>
            </a:pPr>
            <a:r>
              <a:rPr lang="en-IN">
                <a:solidFill>
                  <a:schemeClr val="bg1"/>
                </a:solidFill>
                <a:latin typeface="Times New Roman" panose="02020603050405020304" pitchFamily="18" charset="0"/>
                <a:ea typeface="Calibri" panose="020F0502020204030204" pitchFamily="34" charset="0"/>
                <a:cs typeface="Times New Roman" panose="02020603050405020304" pitchFamily="18" charset="0"/>
              </a:rPr>
              <a:t>34% service providers have not undergone any training. The Ministry of Health and Family Welfare (MoHFW), GoI, has developed an initiative termed ‘Dakshata’ </a:t>
            </a:r>
            <a:r>
              <a:rPr lang="en-IN"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a:t>
            </a:r>
            <a:r>
              <a:rPr lang="en-IN">
                <a:solidFill>
                  <a:schemeClr val="bg1"/>
                </a:solidFill>
                <a:latin typeface="Times New Roman" panose="02020603050405020304" pitchFamily="18" charset="0"/>
                <a:ea typeface="Calibri" panose="020F0502020204030204" pitchFamily="34" charset="0"/>
                <a:cs typeface="Times New Roman" panose="02020603050405020304" pitchFamily="18" charset="0"/>
              </a:rPr>
              <a:t>improve the quality of care at the delivery points </a:t>
            </a:r>
            <a:r>
              <a:rPr lang="en-IN"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IN">
                <a:latin typeface="Times New Roman" panose="02020603050405020304" pitchFamily="18" charset="0"/>
                <a:cs typeface="Times New Roman" panose="02020603050405020304" pitchFamily="18" charset="0"/>
              </a:rPr>
              <a:t> </a:t>
            </a:r>
            <a:r>
              <a:rPr lang="en-IN">
                <a:solidFill>
                  <a:schemeClr val="bg1"/>
                </a:solidFill>
                <a:latin typeface="Times New Roman" panose="02020603050405020304" pitchFamily="18" charset="0"/>
                <a:cs typeface="Times New Roman" panose="02020603050405020304" pitchFamily="18" charset="0"/>
              </a:rPr>
              <a:t>GoI policy initiative to empower </a:t>
            </a:r>
            <a:r>
              <a:rPr lang="en-IN" smtClean="0">
                <a:solidFill>
                  <a:schemeClr val="bg1"/>
                </a:solidFill>
                <a:latin typeface="Times New Roman" panose="02020603050405020304" pitchFamily="18" charset="0"/>
                <a:cs typeface="Times New Roman" panose="02020603050405020304" pitchFamily="18" charset="0"/>
              </a:rPr>
              <a:t>service providers for </a:t>
            </a:r>
            <a:r>
              <a:rPr lang="en-IN">
                <a:solidFill>
                  <a:schemeClr val="bg1"/>
                </a:solidFill>
                <a:latin typeface="Times New Roman" panose="02020603050405020304" pitchFamily="18" charset="0"/>
                <a:cs typeface="Times New Roman" panose="02020603050405020304" pitchFamily="18" charset="0"/>
              </a:rPr>
              <a:t>undertaking certain life saving measures to make them competent. The gap is due to the lack of awareness and availability of such trainings</a:t>
            </a:r>
            <a:r>
              <a:rPr lang="en-IN" smtClean="0">
                <a:solidFill>
                  <a:schemeClr val="bg1"/>
                </a:solidFill>
                <a:latin typeface="Times New Roman" panose="02020603050405020304" pitchFamily="18" charset="0"/>
                <a:cs typeface="Times New Roman" panose="02020603050405020304" pitchFamily="18" charset="0"/>
              </a:rPr>
              <a:t>.</a:t>
            </a:r>
            <a:r>
              <a:rPr lang="en-IN" baseline="30000">
                <a:solidFill>
                  <a:schemeClr val="bg1"/>
                </a:solidFill>
                <a:latin typeface="Times New Roman" panose="02020603050405020304" pitchFamily="18" charset="0"/>
                <a:cs typeface="Times New Roman" panose="02020603050405020304" pitchFamily="18" charset="0"/>
              </a:rPr>
              <a:t> </a:t>
            </a:r>
            <a:r>
              <a:rPr lang="en-IN" baseline="30000" smtClean="0">
                <a:solidFill>
                  <a:schemeClr val="bg1"/>
                </a:solidFill>
                <a:latin typeface="Times New Roman" panose="02020603050405020304" pitchFamily="18" charset="0"/>
                <a:cs typeface="Times New Roman" panose="02020603050405020304" pitchFamily="18" charset="0"/>
              </a:rPr>
              <a:t>(4)</a:t>
            </a:r>
          </a:p>
          <a:p>
            <a:endParaRPr lang="en-IN"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en-IN">
                <a:solidFill>
                  <a:schemeClr val="bg1"/>
                </a:solidFill>
                <a:latin typeface="Times New Roman" panose="02020603050405020304" pitchFamily="18" charset="0"/>
                <a:cs typeface="Times New Roman" panose="02020603050405020304" pitchFamily="18" charset="0"/>
              </a:rPr>
              <a:t> </a:t>
            </a:r>
            <a:r>
              <a:rPr lang="en-US">
                <a:solidFill>
                  <a:schemeClr val="bg1"/>
                </a:solidFill>
                <a:latin typeface="Times New Roman" panose="02020603050405020304" pitchFamily="18" charset="0"/>
                <a:cs typeface="Times New Roman" panose="02020603050405020304" pitchFamily="18" charset="0"/>
              </a:rPr>
              <a:t>All the service providers </a:t>
            </a:r>
            <a:r>
              <a:rPr lang="en-IN">
                <a:solidFill>
                  <a:schemeClr val="bg1"/>
                </a:solidFill>
                <a:latin typeface="Times New Roman" panose="02020603050405020304" pitchFamily="18" charset="0"/>
                <a:cs typeface="Times New Roman" panose="02020603050405020304" pitchFamily="18" charset="0"/>
              </a:rPr>
              <a:t>practice </a:t>
            </a:r>
            <a:r>
              <a:rPr lang="en-IN" smtClean="0">
                <a:solidFill>
                  <a:schemeClr val="bg1"/>
                </a:solidFill>
                <a:latin typeface="Times New Roman" panose="02020603050405020304" pitchFamily="18" charset="0"/>
                <a:cs typeface="Times New Roman" panose="02020603050405020304" pitchFamily="18" charset="0"/>
              </a:rPr>
              <a:t>AMTSL </a:t>
            </a:r>
            <a:r>
              <a:rPr lang="en-IN">
                <a:solidFill>
                  <a:schemeClr val="bg1"/>
                </a:solidFill>
                <a:latin typeface="Times New Roman" panose="02020603050405020304" pitchFamily="18" charset="0"/>
                <a:cs typeface="Times New Roman" panose="02020603050405020304" pitchFamily="18" charset="0"/>
              </a:rPr>
              <a:t>to prevent PPH for all women routinely and few of them do not remember all three steps of AMTSL. A study published by Bishanga DR et al in the year 2018 </a:t>
            </a:r>
            <a:r>
              <a:rPr lang="en-IN" smtClean="0">
                <a:solidFill>
                  <a:schemeClr val="bg1"/>
                </a:solidFill>
                <a:latin typeface="Times New Roman" panose="02020603050405020304" pitchFamily="18" charset="0"/>
                <a:cs typeface="Times New Roman" panose="02020603050405020304" pitchFamily="18" charset="0"/>
              </a:rPr>
              <a:t>;they </a:t>
            </a:r>
            <a:r>
              <a:rPr lang="en-IN">
                <a:solidFill>
                  <a:schemeClr val="bg1"/>
                </a:solidFill>
                <a:latin typeface="Times New Roman" panose="02020603050405020304" pitchFamily="18" charset="0"/>
                <a:cs typeface="Times New Roman" panose="02020603050405020304" pitchFamily="18" charset="0"/>
              </a:rPr>
              <a:t>commented that the proportion of deliveries receiving all three AMTSL steps improved significantly by 19 percentage point. The quality of PPH prevention increase substantially in facilities that implemented competency-based training and quality improvement interventions</a:t>
            </a:r>
            <a:r>
              <a:rPr lang="en-IN" baseline="30000">
                <a:solidFill>
                  <a:schemeClr val="bg1"/>
                </a:solidFill>
                <a:latin typeface="Times New Roman" panose="02020603050405020304" pitchFamily="18" charset="0"/>
                <a:cs typeface="Times New Roman" panose="02020603050405020304" pitchFamily="18" charset="0"/>
              </a:rPr>
              <a:t> </a:t>
            </a:r>
            <a:r>
              <a:rPr lang="en-IN" baseline="30000" smtClean="0">
                <a:solidFill>
                  <a:schemeClr val="bg1"/>
                </a:solidFill>
                <a:latin typeface="Times New Roman" panose="02020603050405020304" pitchFamily="18" charset="0"/>
                <a:cs typeface="Times New Roman" panose="02020603050405020304" pitchFamily="18" charset="0"/>
              </a:rPr>
              <a:t>(6).</a:t>
            </a:r>
            <a:r>
              <a:rPr lang="en-IN" smtClean="0">
                <a:solidFill>
                  <a:schemeClr val="bg1"/>
                </a:solidFill>
                <a:latin typeface="Times New Roman" panose="02020603050405020304" pitchFamily="18" charset="0"/>
                <a:cs typeface="Times New Roman" panose="02020603050405020304" pitchFamily="18" charset="0"/>
              </a:rPr>
              <a:t> </a:t>
            </a:r>
          </a:p>
          <a:p>
            <a:endParaRPr lang="en-US">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IN" smtClean="0">
                <a:solidFill>
                  <a:schemeClr val="bg1"/>
                </a:solidFill>
                <a:latin typeface="Times New Roman" panose="02020603050405020304" pitchFamily="18" charset="0"/>
                <a:cs typeface="Times New Roman" panose="02020603050405020304" pitchFamily="18" charset="0"/>
              </a:rPr>
              <a:t>Refrigerator </a:t>
            </a:r>
            <a:r>
              <a:rPr lang="en-IN">
                <a:solidFill>
                  <a:schemeClr val="bg1"/>
                </a:solidFill>
                <a:latin typeface="Times New Roman" panose="02020603050405020304" pitchFamily="18" charset="0"/>
                <a:cs typeface="Times New Roman" panose="02020603050405020304" pitchFamily="18" charset="0"/>
              </a:rPr>
              <a:t>was available for storage of uterotonic at LR in 14 facilities only. Out of 13 drug stores, </a:t>
            </a:r>
            <a:r>
              <a:rPr lang="en-IN" smtClean="0">
                <a:solidFill>
                  <a:schemeClr val="bg1"/>
                </a:solidFill>
                <a:latin typeface="Times New Roman" panose="02020603050405020304" pitchFamily="18" charset="0"/>
                <a:cs typeface="Times New Roman" panose="02020603050405020304" pitchFamily="18" charset="0"/>
              </a:rPr>
              <a:t>cold chain equipment was </a:t>
            </a:r>
            <a:r>
              <a:rPr lang="en-IN">
                <a:solidFill>
                  <a:schemeClr val="bg1"/>
                </a:solidFill>
                <a:latin typeface="Times New Roman" panose="02020603050405020304" pitchFamily="18" charset="0"/>
                <a:cs typeface="Times New Roman" panose="02020603050405020304" pitchFamily="18" charset="0"/>
              </a:rPr>
              <a:t>available in only </a:t>
            </a:r>
            <a:r>
              <a:rPr lang="en-IN" smtClean="0">
                <a:solidFill>
                  <a:schemeClr val="bg1"/>
                </a:solidFill>
                <a:latin typeface="Times New Roman" panose="02020603050405020304" pitchFamily="18" charset="0"/>
                <a:cs typeface="Times New Roman" panose="02020603050405020304" pitchFamily="18" charset="0"/>
              </a:rPr>
              <a:t>8 </a:t>
            </a:r>
            <a:r>
              <a:rPr lang="en-IN">
                <a:solidFill>
                  <a:schemeClr val="bg1"/>
                </a:solidFill>
                <a:latin typeface="Times New Roman" panose="02020603050405020304" pitchFamily="18" charset="0"/>
                <a:cs typeface="Times New Roman" panose="02020603050405020304" pitchFamily="18" charset="0"/>
              </a:rPr>
              <a:t>drug </a:t>
            </a:r>
            <a:r>
              <a:rPr lang="en-IN" smtClean="0">
                <a:solidFill>
                  <a:schemeClr val="bg1"/>
                </a:solidFill>
                <a:latin typeface="Times New Roman" panose="02020603050405020304" pitchFamily="18" charset="0"/>
                <a:cs typeface="Times New Roman" panose="02020603050405020304" pitchFamily="18" charset="0"/>
              </a:rPr>
              <a:t>stores.</a:t>
            </a:r>
            <a:r>
              <a:rPr lang="en-IN">
                <a:latin typeface="Times New Roman" panose="02020603050405020304" pitchFamily="18" charset="0"/>
                <a:cs typeface="Times New Roman" panose="02020603050405020304" pitchFamily="18" charset="0"/>
              </a:rPr>
              <a:t> </a:t>
            </a:r>
            <a:r>
              <a:rPr lang="en-IN">
                <a:solidFill>
                  <a:schemeClr val="bg1"/>
                </a:solidFill>
                <a:latin typeface="Times New Roman" panose="02020603050405020304" pitchFamily="18" charset="0"/>
                <a:cs typeface="Times New Roman" panose="02020603050405020304" pitchFamily="18" charset="0"/>
              </a:rPr>
              <a:t>Cold chain while delivering Oxytocin from store to next level facilities was maintained in only 7 </a:t>
            </a:r>
            <a:r>
              <a:rPr lang="en-US">
                <a:solidFill>
                  <a:schemeClr val="bg1"/>
                </a:solidFill>
                <a:latin typeface="Times New Roman" panose="02020603050405020304" pitchFamily="18" charset="0"/>
                <a:cs typeface="Times New Roman" panose="02020603050405020304" pitchFamily="18" charset="0"/>
              </a:rPr>
              <a:t>drug </a:t>
            </a:r>
            <a:r>
              <a:rPr lang="en-US" smtClean="0">
                <a:solidFill>
                  <a:schemeClr val="bg1"/>
                </a:solidFill>
                <a:latin typeface="Times New Roman" panose="02020603050405020304" pitchFamily="18" charset="0"/>
                <a:cs typeface="Times New Roman" panose="02020603050405020304" pitchFamily="18" charset="0"/>
              </a:rPr>
              <a:t>stores.</a:t>
            </a:r>
            <a:r>
              <a:rPr lang="en-IN">
                <a:latin typeface="Times New Roman" panose="02020603050405020304" pitchFamily="18" charset="0"/>
                <a:cs typeface="Times New Roman" panose="02020603050405020304" pitchFamily="18" charset="0"/>
              </a:rPr>
              <a:t> </a:t>
            </a:r>
            <a:r>
              <a:rPr lang="en-IN">
                <a:solidFill>
                  <a:schemeClr val="bg1"/>
                </a:solidFill>
                <a:latin typeface="Times New Roman" panose="02020603050405020304" pitchFamily="18" charset="0"/>
                <a:cs typeface="Times New Roman" panose="02020603050405020304" pitchFamily="18" charset="0"/>
              </a:rPr>
              <a:t>Oxytocin has been shown to be a heat-sensitive product that requires refrigeration during transport, distribution, and storage at all points in the supply chain</a:t>
            </a:r>
            <a:r>
              <a:rPr lang="en-IN" baseline="30000">
                <a:solidFill>
                  <a:schemeClr val="bg1"/>
                </a:solidFill>
                <a:latin typeface="Times New Roman" panose="02020603050405020304" pitchFamily="18" charset="0"/>
                <a:cs typeface="Times New Roman" panose="02020603050405020304" pitchFamily="18" charset="0"/>
              </a:rPr>
              <a:t> </a:t>
            </a:r>
            <a:r>
              <a:rPr lang="en-IN" baseline="30000" smtClean="0">
                <a:solidFill>
                  <a:schemeClr val="bg1"/>
                </a:solidFill>
                <a:latin typeface="Times New Roman" panose="02020603050405020304" pitchFamily="18" charset="0"/>
                <a:cs typeface="Times New Roman" panose="02020603050405020304" pitchFamily="18" charset="0"/>
              </a:rPr>
              <a:t>(</a:t>
            </a:r>
            <a:r>
              <a:rPr lang="en-IN" baseline="30000">
                <a:solidFill>
                  <a:schemeClr val="bg1"/>
                </a:solidFill>
                <a:latin typeface="Times New Roman" panose="02020603050405020304" pitchFamily="18" charset="0"/>
                <a:cs typeface="Times New Roman" panose="02020603050405020304" pitchFamily="18" charset="0"/>
              </a:rPr>
              <a:t>8</a:t>
            </a:r>
            <a:r>
              <a:rPr lang="en-IN" baseline="30000" smtClean="0">
                <a:solidFill>
                  <a:schemeClr val="bg1"/>
                </a:solidFill>
                <a:latin typeface="Times New Roman" panose="02020603050405020304" pitchFamily="18" charset="0"/>
                <a:cs typeface="Times New Roman" panose="02020603050405020304" pitchFamily="18" charset="0"/>
              </a:rPr>
              <a:t>)</a:t>
            </a:r>
          </a:p>
          <a:p>
            <a:endParaRPr lang="en-US" smtClean="0">
              <a:solidFill>
                <a:schemeClr val="bg1"/>
              </a:solidFill>
              <a:latin typeface="Times New Roman" panose="02020603050405020304" pitchFamily="18" charset="0"/>
              <a:cs typeface="Times New Roman" panose="02020603050405020304" pitchFamily="18" charset="0"/>
            </a:endParaRPr>
          </a:p>
          <a:p>
            <a:pPr>
              <a:lnSpc>
                <a:spcPct val="150000"/>
              </a:lnSpc>
            </a:pPr>
            <a:endParaRPr lang="en-IN">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r>
              <a:rPr lang="en-US" smtClean="0">
                <a:solidFill>
                  <a:schemeClr val="bg1">
                    <a:lumMod val="50000"/>
                  </a:schemeClr>
                </a:solidFill>
              </a:rPr>
              <a:t>14</a:t>
            </a:r>
            <a:endParaRPr lang="en-US">
              <a:solidFill>
                <a:schemeClr val="bg1">
                  <a:lumMod val="50000"/>
                </a:schemeClr>
              </a:solidFill>
            </a:endParaRPr>
          </a:p>
        </p:txBody>
      </p:sp>
      <p:sp>
        <p:nvSpPr>
          <p:cNvPr id="4" name="Rectangle 3"/>
          <p:cNvSpPr/>
          <p:nvPr/>
        </p:nvSpPr>
        <p:spPr>
          <a:xfrm>
            <a:off x="3905794" y="130631"/>
            <a:ext cx="4206240" cy="990466"/>
          </a:xfrm>
          <a:prstGeom prst="rect">
            <a:avLst/>
          </a:prstGeom>
          <a:solidFill>
            <a:srgbClr val="5BD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u="sng">
                <a:solidFill>
                  <a:schemeClr val="bg1"/>
                </a:solidFill>
                <a:latin typeface="Times New Roman"/>
                <a:cs typeface="Calibri" panose="020F0502020204030204"/>
              </a:rPr>
              <a:t>Discussion</a:t>
            </a:r>
            <a:br>
              <a:rPr lang="en-GB" sz="4400" b="1" u="sng">
                <a:solidFill>
                  <a:schemeClr val="bg1"/>
                </a:solidFill>
                <a:latin typeface="Times New Roman"/>
                <a:cs typeface="Calibri" panose="020F0502020204030204"/>
              </a:rPr>
            </a:br>
            <a:endParaRPr lang="en-IN" sz="4400" u="sng"/>
          </a:p>
        </p:txBody>
      </p:sp>
    </p:spTree>
    <p:extLst>
      <p:ext uri="{BB962C8B-B14F-4D97-AF65-F5344CB8AC3E}">
        <p14:creationId xmlns:p14="http://schemas.microsoft.com/office/powerpoint/2010/main" val="39076586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446" y="365125"/>
            <a:ext cx="5016137" cy="1006475"/>
          </a:xfrm>
          <a:solidFill>
            <a:srgbClr val="5BD2F7"/>
          </a:solidFill>
        </p:spPr>
        <p:txBody>
          <a:bodyPr>
            <a:normAutofit/>
          </a:bodyPr>
          <a:lstStyle/>
          <a:p>
            <a:pPr algn="ctr"/>
            <a:r>
              <a:rPr lang="en-US" b="1" u="sng" smtClean="0">
                <a:latin typeface="Times New Roman" panose="02020603050405020304" pitchFamily="18" charset="0"/>
                <a:cs typeface="Times New Roman" panose="02020603050405020304" pitchFamily="18" charset="0"/>
              </a:rPr>
              <a:t>Limitation</a:t>
            </a:r>
            <a:endParaRPr lang="en-IN" b="1" u="sng">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buFont typeface="Wingdings" panose="05000000000000000000" pitchFamily="2" charset="2"/>
              <a:buChar char="v"/>
            </a:pPr>
            <a:r>
              <a:rPr lang="en-GB" smtClean="0"/>
              <a:t>Change </a:t>
            </a:r>
            <a:r>
              <a:rPr lang="en-GB"/>
              <a:t>from initial plan of data collection as required participants could not be achieved.</a:t>
            </a:r>
            <a:endParaRPr lang="en-IN"/>
          </a:p>
          <a:p>
            <a:endParaRPr lang="en-IN"/>
          </a:p>
        </p:txBody>
      </p:sp>
      <p:sp>
        <p:nvSpPr>
          <p:cNvPr id="4" name="Slide Number Placeholder 3"/>
          <p:cNvSpPr>
            <a:spLocks noGrp="1"/>
          </p:cNvSpPr>
          <p:nvPr>
            <p:ph type="sldNum" sz="quarter" idx="12"/>
          </p:nvPr>
        </p:nvSpPr>
        <p:spPr/>
        <p:txBody>
          <a:bodyPr/>
          <a:lstStyle/>
          <a:p>
            <a:fld id="{48F63A3B-78C7-47BE-AE5E-E10140E04643}" type="slidenum">
              <a:rPr lang="en-US" smtClean="0"/>
              <a:t>15</a:t>
            </a:fld>
            <a:endParaRPr lang="en-US"/>
          </a:p>
        </p:txBody>
      </p:sp>
    </p:spTree>
    <p:extLst>
      <p:ext uri="{BB962C8B-B14F-4D97-AF65-F5344CB8AC3E}">
        <p14:creationId xmlns:p14="http://schemas.microsoft.com/office/powerpoint/2010/main" val="3404621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CB63-D79A-A46C-9C8D-08ABAF91242D}"/>
              </a:ext>
            </a:extLst>
          </p:cNvPr>
          <p:cNvSpPr>
            <a:spLocks noGrp="1"/>
          </p:cNvSpPr>
          <p:nvPr>
            <p:ph type="ctrTitle"/>
          </p:nvPr>
        </p:nvSpPr>
        <p:spPr>
          <a:xfrm>
            <a:off x="3762103" y="222070"/>
            <a:ext cx="3814354" cy="836021"/>
          </a:xfrm>
          <a:solidFill>
            <a:srgbClr val="5BD2F7"/>
          </a:solidFill>
        </p:spPr>
        <p:txBody>
          <a:bodyPr vert="horz" lIns="91440" tIns="45720" rIns="91440" bIns="45720" rtlCol="0" anchor="ctr">
            <a:normAutofit/>
          </a:bodyPr>
          <a:lstStyle/>
          <a:p>
            <a:r>
              <a:rPr lang="en-GB" sz="4000" b="1" u="sng">
                <a:solidFill>
                  <a:schemeClr val="bg1"/>
                </a:solidFill>
                <a:latin typeface="Times New Roman"/>
                <a:cs typeface="Calibri" panose="020F0502020204030204"/>
              </a:rPr>
              <a:t>Conclusion</a:t>
            </a:r>
            <a:endParaRPr lang="en-US" sz="4000" u="sng">
              <a:solidFill>
                <a:srgbClr val="FFFFFF"/>
              </a:solidFill>
            </a:endParaRPr>
          </a:p>
        </p:txBody>
      </p:sp>
      <p:sp>
        <p:nvSpPr>
          <p:cNvPr id="9" name="Content Placeholder 8">
            <a:extLst>
              <a:ext uri="{FF2B5EF4-FFF2-40B4-BE49-F238E27FC236}">
                <a16:creationId xmlns:a16="http://schemas.microsoft.com/office/drawing/2014/main" id="{BBAF68DA-5AA6-E3A8-FDCF-AB4F78511817}"/>
              </a:ext>
            </a:extLst>
          </p:cNvPr>
          <p:cNvSpPr>
            <a:spLocks noGrp="1"/>
          </p:cNvSpPr>
          <p:nvPr>
            <p:ph type="subTitle" idx="1"/>
          </p:nvPr>
        </p:nvSpPr>
        <p:spPr>
          <a:xfrm>
            <a:off x="470263" y="1201784"/>
            <a:ext cx="10883537" cy="5656216"/>
          </a:xfrm>
        </p:spPr>
        <p:txBody>
          <a:bodyPr vert="horz" lIns="91440" tIns="45720" rIns="91440" bIns="45720" rtlCol="0" anchor="t">
            <a:normAutofit/>
          </a:bodyPr>
          <a:lstStyle/>
          <a:p>
            <a:pPr marL="342900" indent="-342900" algn="l">
              <a:buFont typeface="Wingdings" panose="05000000000000000000" pitchFamily="2" charset="2"/>
              <a:buChar char="v"/>
            </a:pPr>
            <a:r>
              <a:rPr lang="en-GB" sz="2000" b="1">
                <a:solidFill>
                  <a:schemeClr val="bg1"/>
                </a:solidFill>
                <a:latin typeface="Times New Roman"/>
                <a:cs typeface="Calibri" panose="020F0502020204030204"/>
              </a:rPr>
              <a:t> </a:t>
            </a:r>
            <a:r>
              <a:rPr lang="en-GB" sz="2000" smtClean="0">
                <a:solidFill>
                  <a:schemeClr val="bg1"/>
                </a:solidFill>
                <a:latin typeface="Times New Roman" panose="02020603050405020304" pitchFamily="18" charset="0"/>
                <a:cs typeface="Times New Roman" panose="02020603050405020304" pitchFamily="18" charset="0"/>
              </a:rPr>
              <a:t>Unavailability </a:t>
            </a:r>
            <a:r>
              <a:rPr lang="en-GB" sz="2000">
                <a:solidFill>
                  <a:schemeClr val="bg1"/>
                </a:solidFill>
                <a:latin typeface="Times New Roman" panose="02020603050405020304" pitchFamily="18" charset="0"/>
                <a:cs typeface="Times New Roman" panose="02020603050405020304" pitchFamily="18" charset="0"/>
              </a:rPr>
              <a:t>of gynaecologist in CHC Bagli which is a CeMONC facility and no LSCS were conducted in the past one year.</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In slightly more than 10% deliveries, uterotonics were being used for induction of labour.Although females were being informed prior to the administration  of such drug(s).</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The record of time of administration of uterotonics is maintained in only 4 facilities.</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34% service providers have not undergone training on LR practices including PPH prevention and management like SBA, DAKSHATA and </a:t>
            </a:r>
            <a:r>
              <a:rPr lang="en-GB" sz="2000" smtClean="0">
                <a:solidFill>
                  <a:schemeClr val="bg1"/>
                </a:solidFill>
                <a:latin typeface="Times New Roman" panose="02020603050405020304" pitchFamily="18" charset="0"/>
                <a:cs typeface="Times New Roman" panose="02020603050405020304" pitchFamily="18" charset="0"/>
              </a:rPr>
              <a:t>others.</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smtClean="0">
                <a:solidFill>
                  <a:schemeClr val="bg1"/>
                </a:solidFill>
                <a:latin typeface="Times New Roman" panose="02020603050405020304" pitchFamily="18" charset="0"/>
                <a:cs typeface="Times New Roman" panose="02020603050405020304" pitchFamily="18" charset="0"/>
              </a:rPr>
              <a:t>3 service </a:t>
            </a:r>
            <a:r>
              <a:rPr lang="en-GB" sz="2000">
                <a:solidFill>
                  <a:schemeClr val="bg1"/>
                </a:solidFill>
                <a:latin typeface="Times New Roman" panose="02020603050405020304" pitchFamily="18" charset="0"/>
                <a:cs typeface="Times New Roman" panose="02020603050405020304" pitchFamily="18" charset="0"/>
              </a:rPr>
              <a:t>providers do not remember all the three steps of AMTSL .Few of them were administrating uterotonics 5 minutes after the birth of baby.</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Refrigerator was not available for storage of uterotonic at LR in 1 facility. Out of 13 drug stores, cold chain equipment was available in only 8 drug </a:t>
            </a:r>
            <a:r>
              <a:rPr lang="en-GB" sz="2000" smtClean="0">
                <a:solidFill>
                  <a:schemeClr val="bg1"/>
                </a:solidFill>
                <a:latin typeface="Times New Roman" panose="02020603050405020304" pitchFamily="18" charset="0"/>
                <a:cs typeface="Times New Roman" panose="02020603050405020304" pitchFamily="18" charset="0"/>
              </a:rPr>
              <a:t>stores. Cold </a:t>
            </a:r>
            <a:r>
              <a:rPr lang="en-GB" sz="2000">
                <a:solidFill>
                  <a:schemeClr val="bg1"/>
                </a:solidFill>
                <a:latin typeface="Times New Roman" panose="02020603050405020304" pitchFamily="18" charset="0"/>
                <a:cs typeface="Times New Roman" panose="02020603050405020304" pitchFamily="18" charset="0"/>
              </a:rPr>
              <a:t>chain while delivering Oxytocin from store to next level facilities was not maintained in 6 </a:t>
            </a:r>
            <a:r>
              <a:rPr lang="en-US" sz="2000">
                <a:solidFill>
                  <a:schemeClr val="bg1"/>
                </a:solidFill>
                <a:latin typeface="Times New Roman" panose="02020603050405020304" pitchFamily="18" charset="0"/>
                <a:cs typeface="Times New Roman" panose="02020603050405020304" pitchFamily="18" charset="0"/>
              </a:rPr>
              <a:t>drug stores.</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Buffer stock was not maintained by 1</a:t>
            </a:r>
            <a:r>
              <a:rPr lang="en-GB" sz="2000" smtClean="0">
                <a:solidFill>
                  <a:schemeClr val="bg1"/>
                </a:solidFill>
                <a:latin typeface="Times New Roman" panose="02020603050405020304" pitchFamily="18" charset="0"/>
                <a:cs typeface="Times New Roman" panose="02020603050405020304" pitchFamily="18" charset="0"/>
              </a:rPr>
              <a:t> </a:t>
            </a:r>
            <a:r>
              <a:rPr lang="en-GB" sz="2000">
                <a:solidFill>
                  <a:schemeClr val="bg1"/>
                </a:solidFill>
                <a:latin typeface="Times New Roman" panose="02020603050405020304" pitchFamily="18" charset="0"/>
                <a:cs typeface="Times New Roman" panose="02020603050405020304" pitchFamily="18" charset="0"/>
              </a:rPr>
              <a:t>store personnel at store. </a:t>
            </a:r>
            <a:endParaRPr lang="en-GB" sz="2000" smtClean="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IN" sz="2000">
                <a:solidFill>
                  <a:schemeClr val="bg1"/>
                </a:solidFill>
                <a:latin typeface="Times New Roman" panose="02020603050405020304" pitchFamily="18" charset="0"/>
                <a:cs typeface="Times New Roman" panose="02020603050405020304" pitchFamily="18" charset="0"/>
              </a:rPr>
              <a:t>This indicates need for  </a:t>
            </a:r>
            <a:r>
              <a:rPr lang="en-US" sz="2000">
                <a:solidFill>
                  <a:schemeClr val="bg1"/>
                </a:solidFill>
                <a:latin typeface="Times New Roman" panose="02020603050405020304" pitchFamily="18" charset="0"/>
                <a:cs typeface="Times New Roman" panose="02020603050405020304" pitchFamily="18" charset="0"/>
              </a:rPr>
              <a:t>AMTSL implementation practices in all levels of public health facilities ,capacity needs for AMTSL and proper availability, storage and supply chain management of key uterotonics.</a:t>
            </a:r>
            <a:endParaRPr lang="en-IN" sz="2000">
              <a:solidFill>
                <a:schemeClr val="bg1"/>
              </a:solidFill>
              <a:latin typeface="Times New Roman" panose="02020603050405020304" pitchFamily="18" charset="0"/>
              <a:cs typeface="Times New Roman" panose="02020603050405020304" pitchFamily="18" charset="0"/>
            </a:endParaRPr>
          </a:p>
          <a:p>
            <a:pPr algn="l"/>
            <a:endParaRPr lang="en-GB" sz="2600" b="1">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endParaRPr lang="en-GB" sz="2000" b="1">
              <a:solidFill>
                <a:schemeClr val="bg1"/>
              </a:solidFill>
              <a:latin typeface="Times New Roman"/>
              <a:cs typeface="Calibri" panose="020F0502020204030204"/>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solidFill>
                  <a:schemeClr val="bg1">
                    <a:lumMod val="50000"/>
                  </a:schemeClr>
                </a:solidFill>
              </a:rPr>
              <a:t>16</a:t>
            </a:fld>
            <a:endParaRPr lang="en-US">
              <a:solidFill>
                <a:schemeClr val="bg1">
                  <a:lumMod val="50000"/>
                </a:schemeClr>
              </a:solidFill>
            </a:endParaRPr>
          </a:p>
        </p:txBody>
      </p:sp>
    </p:spTree>
    <p:extLst>
      <p:ext uri="{BB962C8B-B14F-4D97-AF65-F5344CB8AC3E}">
        <p14:creationId xmlns:p14="http://schemas.microsoft.com/office/powerpoint/2010/main" val="1942994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CB63-D79A-A46C-9C8D-08ABAF91242D}"/>
              </a:ext>
            </a:extLst>
          </p:cNvPr>
          <p:cNvSpPr>
            <a:spLocks noGrp="1"/>
          </p:cNvSpPr>
          <p:nvPr>
            <p:ph type="title"/>
          </p:nvPr>
        </p:nvSpPr>
        <p:spPr>
          <a:xfrm>
            <a:off x="3644537" y="365126"/>
            <a:ext cx="4075612" cy="758280"/>
          </a:xfrm>
          <a:solidFill>
            <a:srgbClr val="5BD2F7"/>
          </a:solidFill>
        </p:spPr>
        <p:txBody>
          <a:bodyPr vert="horz" lIns="91440" tIns="45720" rIns="91440" bIns="45720" rtlCol="0" anchor="ctr">
            <a:normAutofit fontScale="90000"/>
          </a:bodyPr>
          <a:lstStyle/>
          <a:p>
            <a:pPr algn="ctr"/>
            <a:r>
              <a:rPr lang="en-US" sz="4000">
                <a:solidFill>
                  <a:srgbClr val="FFFFFF"/>
                </a:solidFill>
              </a:rPr>
              <a:t/>
            </a:r>
            <a:br>
              <a:rPr lang="en-US" sz="4000">
                <a:solidFill>
                  <a:srgbClr val="FFFFFF"/>
                </a:solidFill>
              </a:rPr>
            </a:br>
            <a:r>
              <a:rPr lang="en-GB" sz="4000" b="1" u="sng">
                <a:solidFill>
                  <a:schemeClr val="bg1"/>
                </a:solidFill>
                <a:latin typeface="Times New Roman"/>
                <a:cs typeface="Calibri" panose="020F0502020204030204"/>
              </a:rPr>
              <a:t>Recommendation</a:t>
            </a:r>
            <a:br>
              <a:rPr lang="en-GB" sz="4000" b="1" u="sng">
                <a:solidFill>
                  <a:schemeClr val="bg1"/>
                </a:solidFill>
                <a:latin typeface="Times New Roman"/>
                <a:cs typeface="Calibri" panose="020F0502020204030204"/>
              </a:rPr>
            </a:br>
            <a:endParaRPr lang="en-US" sz="4000" u="sng">
              <a:solidFill>
                <a:srgbClr val="FFFFFF"/>
              </a:solidFill>
            </a:endParaRPr>
          </a:p>
        </p:txBody>
      </p:sp>
      <p:sp>
        <p:nvSpPr>
          <p:cNvPr id="9" name="Content Placeholder 8">
            <a:extLst>
              <a:ext uri="{FF2B5EF4-FFF2-40B4-BE49-F238E27FC236}">
                <a16:creationId xmlns:a16="http://schemas.microsoft.com/office/drawing/2014/main" id="{BBAF68DA-5AA6-E3A8-FDCF-AB4F78511817}"/>
              </a:ext>
            </a:extLst>
          </p:cNvPr>
          <p:cNvSpPr>
            <a:spLocks noGrp="1"/>
          </p:cNvSpPr>
          <p:nvPr>
            <p:ph idx="1"/>
          </p:nvPr>
        </p:nvSpPr>
        <p:spPr>
          <a:xfrm>
            <a:off x="587829" y="1553846"/>
            <a:ext cx="10609217" cy="7524841"/>
          </a:xfrm>
        </p:spPr>
        <p:txBody>
          <a:bodyPr vert="horz" lIns="91440" tIns="45720" rIns="91440" bIns="45720" rtlCol="0" anchor="t">
            <a:normAutofit/>
          </a:bodyPr>
          <a:lstStyle/>
          <a:p>
            <a:pPr lvl="0">
              <a:buFont typeface="Wingdings" panose="05000000000000000000" pitchFamily="2" charset="2"/>
              <a:buChar char="v"/>
            </a:pPr>
            <a:r>
              <a:rPr lang="en-GB" sz="2000" smtClean="0">
                <a:solidFill>
                  <a:schemeClr val="bg1"/>
                </a:solidFill>
                <a:latin typeface="Times New Roman" panose="02020603050405020304" pitchFamily="18" charset="0"/>
                <a:cs typeface="Times New Roman" panose="02020603050405020304" pitchFamily="18" charset="0"/>
              </a:rPr>
              <a:t>Availability </a:t>
            </a:r>
            <a:r>
              <a:rPr lang="en-GB" sz="2000">
                <a:solidFill>
                  <a:schemeClr val="bg1"/>
                </a:solidFill>
                <a:latin typeface="Times New Roman" panose="02020603050405020304" pitchFamily="18" charset="0"/>
                <a:cs typeface="Times New Roman" panose="02020603050405020304" pitchFamily="18" charset="0"/>
              </a:rPr>
              <a:t>of service providers in the facility and  all service providers must have undergone training on LR </a:t>
            </a:r>
            <a:r>
              <a:rPr lang="en-GB" sz="2000" smtClean="0">
                <a:solidFill>
                  <a:schemeClr val="bg1"/>
                </a:solidFill>
                <a:latin typeface="Times New Roman" panose="02020603050405020304" pitchFamily="18" charset="0"/>
                <a:cs typeface="Times New Roman" panose="02020603050405020304" pitchFamily="18" charset="0"/>
              </a:rPr>
              <a:t>practices. Providers </a:t>
            </a:r>
            <a:r>
              <a:rPr lang="en-GB" sz="2000">
                <a:solidFill>
                  <a:schemeClr val="bg1"/>
                </a:solidFill>
                <a:latin typeface="Times New Roman" panose="02020603050405020304" pitchFamily="18" charset="0"/>
                <a:cs typeface="Times New Roman" panose="02020603050405020304" pitchFamily="18" charset="0"/>
              </a:rPr>
              <a:t>must remember all the three steps of AMTSL and uterotonics must be administered immediately after the birth of baby.</a:t>
            </a:r>
            <a:endParaRPr lang="en-IN" sz="2000">
              <a:solidFill>
                <a:schemeClr val="bg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Use of uterotonics routinely for the induction/augmentation of labour should be </a:t>
            </a:r>
            <a:r>
              <a:rPr lang="en-GB" sz="2000" smtClean="0">
                <a:solidFill>
                  <a:schemeClr val="bg1"/>
                </a:solidFill>
                <a:latin typeface="Times New Roman" panose="02020603050405020304" pitchFamily="18" charset="0"/>
                <a:cs typeface="Times New Roman" panose="02020603050405020304" pitchFamily="18" charset="0"/>
              </a:rPr>
              <a:t>discontinued. The </a:t>
            </a:r>
            <a:r>
              <a:rPr lang="en-GB" sz="2000">
                <a:solidFill>
                  <a:schemeClr val="bg1"/>
                </a:solidFill>
                <a:latin typeface="Times New Roman" panose="02020603050405020304" pitchFamily="18" charset="0"/>
                <a:cs typeface="Times New Roman" panose="02020603050405020304" pitchFamily="18" charset="0"/>
              </a:rPr>
              <a:t>record of time of administration of uterotonics must be maintained in all facilities.</a:t>
            </a:r>
            <a:endParaRPr lang="en-IN" sz="2000">
              <a:solidFill>
                <a:schemeClr val="bg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Cold chain equipment must be available in all the facilities at Labour Room and drug stores.</a:t>
            </a:r>
            <a:endParaRPr lang="en-IN" sz="2000">
              <a:solidFill>
                <a:schemeClr val="bg1"/>
              </a:solidFill>
              <a:latin typeface="Times New Roman" panose="02020603050405020304" pitchFamily="18" charset="0"/>
              <a:cs typeface="Times New Roman" panose="02020603050405020304" pitchFamily="18" charset="0"/>
            </a:endParaRPr>
          </a:p>
          <a:p>
            <a:pPr lvl="0">
              <a:lnSpc>
                <a:spcPct val="100000"/>
              </a:lnSpc>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Cold chain while delivering Oxytocin from store to next level facilities must be  maintained.</a:t>
            </a:r>
            <a:endParaRPr lang="en-IN" sz="2000">
              <a:solidFill>
                <a:schemeClr val="bg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Buffer stock must be maintained in labour room and by store personnel at store in all facilities.</a:t>
            </a:r>
            <a:endParaRPr lang="en-IN" sz="2000">
              <a:solidFill>
                <a:schemeClr val="bg1"/>
              </a:solidFill>
              <a:latin typeface="Times New Roman" panose="02020603050405020304" pitchFamily="18" charset="0"/>
              <a:cs typeface="Times New Roman" panose="02020603050405020304" pitchFamily="18" charset="0"/>
            </a:endParaRPr>
          </a:p>
          <a:p>
            <a:pPr marL="0" indent="0">
              <a:buNone/>
            </a:pPr>
            <a:endParaRPr lang="en-IN" sz="2000">
              <a:solidFill>
                <a:schemeClr val="bg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r>
              <a:rPr lang="en-US" smtClean="0">
                <a:solidFill>
                  <a:schemeClr val="bg1">
                    <a:lumMod val="50000"/>
                  </a:schemeClr>
                </a:solidFill>
              </a:rPr>
              <a:t>17</a:t>
            </a:r>
            <a:endParaRPr lang="en-US">
              <a:solidFill>
                <a:schemeClr val="bg1">
                  <a:lumMod val="50000"/>
                </a:schemeClr>
              </a:solidFill>
            </a:endParaRPr>
          </a:p>
        </p:txBody>
      </p:sp>
    </p:spTree>
    <p:extLst>
      <p:ext uri="{BB962C8B-B14F-4D97-AF65-F5344CB8AC3E}">
        <p14:creationId xmlns:p14="http://schemas.microsoft.com/office/powerpoint/2010/main" val="213552878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CB63-D79A-A46C-9C8D-08ABAF91242D}"/>
              </a:ext>
            </a:extLst>
          </p:cNvPr>
          <p:cNvSpPr>
            <a:spLocks noGrp="1"/>
          </p:cNvSpPr>
          <p:nvPr>
            <p:ph type="title"/>
          </p:nvPr>
        </p:nvSpPr>
        <p:spPr>
          <a:xfrm>
            <a:off x="3814354" y="235132"/>
            <a:ext cx="3213463" cy="757646"/>
          </a:xfrm>
          <a:solidFill>
            <a:srgbClr val="5BD2F7"/>
          </a:solidFill>
        </p:spPr>
        <p:txBody>
          <a:bodyPr vert="horz" lIns="91440" tIns="45720" rIns="91440" bIns="45720" rtlCol="0" anchor="ctr">
            <a:normAutofit fontScale="90000"/>
          </a:bodyPr>
          <a:lstStyle/>
          <a:p>
            <a:pPr algn="ctr"/>
            <a:r>
              <a:rPr lang="en-GB" sz="4000" b="1" u="sng" smtClean="0">
                <a:solidFill>
                  <a:schemeClr val="bg1"/>
                </a:solidFill>
                <a:latin typeface="Times New Roman"/>
                <a:cs typeface="Calibri" panose="020F0502020204030204"/>
              </a:rPr>
              <a:t>References</a:t>
            </a:r>
            <a:r>
              <a:rPr lang="en-US" sz="4000">
                <a:solidFill>
                  <a:srgbClr val="FFFFFF"/>
                </a:solidFill>
              </a:rPr>
              <a:t/>
            </a:r>
            <a:br>
              <a:rPr lang="en-US" sz="4000">
                <a:solidFill>
                  <a:srgbClr val="FFFFFF"/>
                </a:solidFill>
              </a:rPr>
            </a:br>
            <a:endParaRPr lang="en-US" sz="4000">
              <a:solidFill>
                <a:srgbClr val="FFFFFF"/>
              </a:solidFill>
            </a:endParaRPr>
          </a:p>
        </p:txBody>
      </p:sp>
      <p:sp>
        <p:nvSpPr>
          <p:cNvPr id="9" name="Content Placeholder 8">
            <a:extLst>
              <a:ext uri="{FF2B5EF4-FFF2-40B4-BE49-F238E27FC236}">
                <a16:creationId xmlns:a16="http://schemas.microsoft.com/office/drawing/2014/main" id="{BBAF68DA-5AA6-E3A8-FDCF-AB4F78511817}"/>
              </a:ext>
            </a:extLst>
          </p:cNvPr>
          <p:cNvSpPr>
            <a:spLocks noGrp="1"/>
          </p:cNvSpPr>
          <p:nvPr>
            <p:ph idx="1"/>
          </p:nvPr>
        </p:nvSpPr>
        <p:spPr>
          <a:xfrm>
            <a:off x="1149530" y="1789611"/>
            <a:ext cx="9757955" cy="4689566"/>
          </a:xfrm>
        </p:spPr>
        <p:txBody>
          <a:bodyPr vert="horz" lIns="91440" tIns="45720" rIns="91440" bIns="45720" rtlCol="0" anchor="t">
            <a:normAutofit lnSpcReduction="10000"/>
          </a:bodyPr>
          <a:lstStyle/>
          <a:p>
            <a:pPr marL="457200" indent="-457200" algn="just">
              <a:buFont typeface="+mj-lt"/>
              <a:buAutoNum type="arabicPeriod"/>
            </a:pPr>
            <a:r>
              <a:rPr lang="en-GB" sz="1700" smtClean="0">
                <a:solidFill>
                  <a:schemeClr val="bg1"/>
                </a:solidFill>
                <a:latin typeface="Times New Roman" panose="02020603050405020304" pitchFamily="18" charset="0"/>
                <a:ea typeface="+mn-lt"/>
                <a:cs typeface="Times New Roman" panose="02020603050405020304" pitchFamily="18" charset="0"/>
                <a:hlinkClick r:id="rId3">
                  <a:extLst>
                    <a:ext uri="{A12FA001-AC4F-418D-AE19-62706E023703}">
                      <ahyp:hlinkClr xmlns="" xmlns:ahyp="http://schemas.microsoft.com/office/drawing/2018/hyperlinkcolor" xmlns:lc="http://schemas.openxmlformats.org/drawingml/2006/lockedCanvas" val="tx"/>
                    </a:ext>
                  </a:extLst>
                </a:hlinkClick>
              </a:rPr>
              <a:t>https</a:t>
            </a:r>
            <a:r>
              <a:rPr lang="en-GB" sz="1700">
                <a:solidFill>
                  <a:schemeClr val="bg1"/>
                </a:solidFill>
                <a:latin typeface="Times New Roman" panose="02020603050405020304" pitchFamily="18" charset="0"/>
                <a:ea typeface="+mn-lt"/>
                <a:cs typeface="Times New Roman" panose="02020603050405020304" pitchFamily="18" charset="0"/>
                <a:hlinkClick r:id="rId3">
                  <a:extLst>
                    <a:ext uri="{A12FA001-AC4F-418D-AE19-62706E023703}">
                      <ahyp:hlinkClr xmlns="" xmlns:ahyp="http://schemas.microsoft.com/office/drawing/2018/hyperlinkcolor" xmlns:lc="http://schemas.openxmlformats.org/drawingml/2006/lockedCanvas" val="tx"/>
                    </a:ext>
                  </a:extLst>
                </a:hlinkClick>
              </a:rPr>
              <a:t>://www.gatesfoundation.org/goalkeepers/report/2021-report/progress-indicators/maternal-mortality/</a:t>
            </a:r>
            <a:endParaRPr lang="en-GB" sz="170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a:solidFill>
                  <a:schemeClr val="bg1"/>
                </a:solidFill>
                <a:latin typeface="Times New Roman" panose="02020603050405020304" pitchFamily="18" charset="0"/>
                <a:ea typeface="+mn-lt"/>
                <a:cs typeface="Times New Roman" panose="02020603050405020304" pitchFamily="18" charset="0"/>
              </a:rPr>
              <a:t>SRS </a:t>
            </a:r>
            <a:r>
              <a:rPr lang="en-GB" sz="1700" smtClean="0">
                <a:solidFill>
                  <a:schemeClr val="bg1"/>
                </a:solidFill>
                <a:latin typeface="Times New Roman" panose="02020603050405020304" pitchFamily="18" charset="0"/>
                <a:ea typeface="+mn-lt"/>
                <a:cs typeface="Times New Roman" panose="02020603050405020304" pitchFamily="18" charset="0"/>
              </a:rPr>
              <a:t>2017-2019</a:t>
            </a:r>
          </a:p>
          <a:p>
            <a:pPr marL="457200" indent="-457200" algn="just">
              <a:buFont typeface="+mj-lt"/>
              <a:buAutoNum type="arabicPeriod"/>
            </a:pPr>
            <a:r>
              <a:rPr lang="en-GB" sz="1700">
                <a:solidFill>
                  <a:schemeClr val="bg1"/>
                </a:solidFill>
                <a:latin typeface="Times New Roman" panose="02020603050405020304" pitchFamily="18" charset="0"/>
                <a:ea typeface="+mn-lt"/>
                <a:cs typeface="Times New Roman" panose="02020603050405020304" pitchFamily="18" charset="0"/>
                <a:hlinkClick r:id="rId4" invalidUrl="http:///"/>
              </a:rPr>
              <a:t>http://</a:t>
            </a:r>
            <a:r>
              <a:rPr lang="en-GB" sz="1700" err="1" smtClean="0">
                <a:solidFill>
                  <a:schemeClr val="bg1"/>
                </a:solidFill>
                <a:latin typeface="Times New Roman" panose="02020603050405020304" pitchFamily="18" charset="0"/>
                <a:ea typeface="+mn-lt"/>
                <a:cs typeface="Times New Roman" panose="02020603050405020304" pitchFamily="18" charset="0"/>
                <a:hlinkClick r:id="rId5">
                  <a:extLst>
                    <a:ext uri="{A12FA001-AC4F-418D-AE19-62706E023703}">
                      <ahyp:hlinkClr xmlns="" xmlns:ahyp="http://schemas.microsoft.com/office/drawing/2018/hyperlinkcolor" xmlns:lc="http://schemas.openxmlformats.org/drawingml/2006/lockedCanvas" val="tx"/>
                    </a:ext>
                  </a:extLst>
                </a:hlinkClick>
              </a:rPr>
              <a:t>nhp.gov.in</a:t>
            </a:r>
            <a:r>
              <a:rPr lang="en-GB" sz="1700" smtClean="0">
                <a:solidFill>
                  <a:schemeClr val="bg1"/>
                </a:solidFill>
                <a:latin typeface="Times New Roman" panose="02020603050405020304" pitchFamily="18" charset="0"/>
                <a:ea typeface="+mn-lt"/>
                <a:cs typeface="Times New Roman" panose="02020603050405020304" pitchFamily="18" charset="0"/>
                <a:hlinkClick r:id="rId5">
                  <a:extLst>
                    <a:ext uri="{A12FA001-AC4F-418D-AE19-62706E023703}">
                      <ahyp:hlinkClr xmlns="" xmlns:ahyp="http://schemas.microsoft.com/office/drawing/2018/hyperlinkcolor" xmlns:lc="http://schemas.openxmlformats.org/drawingml/2006/lockedCanvas" val="tx"/>
                    </a:ext>
                  </a:extLst>
                </a:hlinkClick>
              </a:rPr>
              <a:t>/disease/gynaecology-and-obstetrics/postpartum-haemorrhage</a:t>
            </a:r>
            <a:endParaRPr lang="en-GB" sz="170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smtClean="0">
                <a:solidFill>
                  <a:schemeClr val="bg1"/>
                </a:solidFill>
                <a:latin typeface="Times New Roman" panose="02020603050405020304" pitchFamily="18" charset="0"/>
                <a:ea typeface="+mn-lt"/>
                <a:cs typeface="Times New Roman" panose="02020603050405020304" pitchFamily="18" charset="0"/>
                <a:hlinkClick r:id="rId6"/>
              </a:rPr>
              <a:t>https</a:t>
            </a:r>
            <a:r>
              <a:rPr lang="en-GB" sz="1700">
                <a:solidFill>
                  <a:schemeClr val="bg1"/>
                </a:solidFill>
                <a:latin typeface="Times New Roman" panose="02020603050405020304" pitchFamily="18" charset="0"/>
                <a:ea typeface="+mn-lt"/>
                <a:cs typeface="Times New Roman" panose="02020603050405020304" pitchFamily="18" charset="0"/>
                <a:hlinkClick r:id="rId6"/>
              </a:rPr>
              <a:t>://</a:t>
            </a:r>
            <a:r>
              <a:rPr lang="en-GB" sz="1700" err="1" smtClean="0">
                <a:solidFill>
                  <a:schemeClr val="bg1"/>
                </a:solidFill>
                <a:latin typeface="Times New Roman" panose="02020603050405020304" pitchFamily="18" charset="0"/>
                <a:ea typeface="+mn-lt"/>
                <a:cs typeface="Times New Roman" panose="02020603050405020304" pitchFamily="18" charset="0"/>
                <a:hlinkClick r:id="rId6"/>
              </a:rPr>
              <a:t>nhm.gov.in</a:t>
            </a:r>
            <a:r>
              <a:rPr lang="en-GB" sz="1700" smtClean="0">
                <a:solidFill>
                  <a:schemeClr val="bg1"/>
                </a:solidFill>
                <a:latin typeface="Times New Roman" panose="02020603050405020304" pitchFamily="18" charset="0"/>
                <a:ea typeface="+mn-lt"/>
                <a:cs typeface="Times New Roman" panose="02020603050405020304" pitchFamily="18" charset="0"/>
                <a:hlinkClick r:id="rId6"/>
              </a:rPr>
              <a:t>/</a:t>
            </a:r>
            <a:r>
              <a:rPr lang="en-GB" sz="1700" err="1" smtClean="0">
                <a:solidFill>
                  <a:schemeClr val="bg1"/>
                </a:solidFill>
                <a:latin typeface="Times New Roman" panose="02020603050405020304" pitchFamily="18" charset="0"/>
                <a:ea typeface="+mn-lt"/>
                <a:cs typeface="Times New Roman" panose="02020603050405020304" pitchFamily="18" charset="0"/>
                <a:hlinkClick r:id="rId6"/>
              </a:rPr>
              <a:t>index1.php?lang</a:t>
            </a:r>
            <a:r>
              <a:rPr lang="en-GB" sz="1700" smtClean="0">
                <a:solidFill>
                  <a:schemeClr val="bg1"/>
                </a:solidFill>
                <a:latin typeface="Times New Roman" panose="02020603050405020304" pitchFamily="18" charset="0"/>
                <a:ea typeface="+mn-lt"/>
                <a:cs typeface="Times New Roman" panose="02020603050405020304" pitchFamily="18" charset="0"/>
                <a:hlinkClick r:id="rId6"/>
              </a:rPr>
              <a:t>=</a:t>
            </a:r>
            <a:r>
              <a:rPr lang="en-GB" sz="1700" err="1" smtClean="0">
                <a:solidFill>
                  <a:schemeClr val="bg1"/>
                </a:solidFill>
                <a:latin typeface="Times New Roman" panose="02020603050405020304" pitchFamily="18" charset="0"/>
                <a:ea typeface="+mn-lt"/>
                <a:cs typeface="Times New Roman" panose="02020603050405020304" pitchFamily="18" charset="0"/>
                <a:hlinkClick r:id="rId6"/>
              </a:rPr>
              <a:t>1&amp;level</a:t>
            </a:r>
            <a:r>
              <a:rPr lang="en-GB" sz="1700" smtClean="0">
                <a:solidFill>
                  <a:schemeClr val="bg1"/>
                </a:solidFill>
                <a:latin typeface="Times New Roman" panose="02020603050405020304" pitchFamily="18" charset="0"/>
                <a:ea typeface="+mn-lt"/>
                <a:cs typeface="Times New Roman" panose="02020603050405020304" pitchFamily="18" charset="0"/>
                <a:hlinkClick r:id="rId6"/>
              </a:rPr>
              <a:t>=</a:t>
            </a:r>
            <a:r>
              <a:rPr lang="en-GB" sz="1700" err="1" smtClean="0">
                <a:solidFill>
                  <a:schemeClr val="bg1"/>
                </a:solidFill>
                <a:latin typeface="Times New Roman" panose="02020603050405020304" pitchFamily="18" charset="0"/>
                <a:ea typeface="+mn-lt"/>
                <a:cs typeface="Times New Roman" panose="02020603050405020304" pitchFamily="18" charset="0"/>
                <a:hlinkClick r:id="rId6"/>
              </a:rPr>
              <a:t>1&amp;sublinkid</a:t>
            </a:r>
            <a:r>
              <a:rPr lang="en-GB" sz="1700" smtClean="0">
                <a:solidFill>
                  <a:schemeClr val="bg1"/>
                </a:solidFill>
                <a:latin typeface="Times New Roman" panose="02020603050405020304" pitchFamily="18" charset="0"/>
                <a:ea typeface="+mn-lt"/>
                <a:cs typeface="Times New Roman" panose="02020603050405020304" pitchFamily="18" charset="0"/>
                <a:hlinkClick r:id="rId6"/>
              </a:rPr>
              <a:t>=</a:t>
            </a:r>
            <a:r>
              <a:rPr lang="en-GB" sz="1700" err="1" smtClean="0">
                <a:solidFill>
                  <a:schemeClr val="bg1"/>
                </a:solidFill>
                <a:latin typeface="Times New Roman" panose="02020603050405020304" pitchFamily="18" charset="0"/>
                <a:ea typeface="+mn-lt"/>
                <a:cs typeface="Times New Roman" panose="02020603050405020304" pitchFamily="18" charset="0"/>
                <a:hlinkClick r:id="rId6"/>
              </a:rPr>
              <a:t>794&amp;lid</a:t>
            </a:r>
            <a:r>
              <a:rPr lang="en-GB" sz="1700" smtClean="0">
                <a:solidFill>
                  <a:schemeClr val="bg1"/>
                </a:solidFill>
                <a:latin typeface="Times New Roman" panose="02020603050405020304" pitchFamily="18" charset="0"/>
                <a:ea typeface="+mn-lt"/>
                <a:cs typeface="Times New Roman" panose="02020603050405020304" pitchFamily="18" charset="0"/>
                <a:hlinkClick r:id="rId6"/>
              </a:rPr>
              <a:t>=168</a:t>
            </a:r>
            <a:endParaRPr lang="en-GB" sz="1700" smtClean="0">
              <a:solidFill>
                <a:schemeClr val="bg1"/>
              </a:solidFill>
              <a:latin typeface="Times New Roman" panose="02020603050405020304" pitchFamily="18" charset="0"/>
              <a:ea typeface="+mn-lt"/>
              <a:cs typeface="Times New Roman" panose="02020603050405020304" pitchFamily="18" charset="0"/>
            </a:endParaRPr>
          </a:p>
          <a:p>
            <a:pPr marL="457200" indent="-457200" algn="just">
              <a:buFont typeface="+mj-lt"/>
              <a:buAutoNum type="arabicPeriod"/>
            </a:pPr>
            <a:r>
              <a:rPr lang="en-GB" sz="1700">
                <a:solidFill>
                  <a:schemeClr val="bg1"/>
                </a:solidFill>
                <a:latin typeface="Times New Roman" panose="02020603050405020304" pitchFamily="18" charset="0"/>
                <a:cs typeface="Times New Roman" panose="02020603050405020304" pitchFamily="18" charset="0"/>
              </a:rPr>
              <a:t>G V Guerra 1, J G </a:t>
            </a:r>
            <a:r>
              <a:rPr lang="en-GB" sz="1700" err="1">
                <a:solidFill>
                  <a:schemeClr val="bg1"/>
                </a:solidFill>
                <a:latin typeface="Times New Roman" panose="02020603050405020304" pitchFamily="18" charset="0"/>
                <a:cs typeface="Times New Roman" panose="02020603050405020304" pitchFamily="18" charset="0"/>
              </a:rPr>
              <a:t>Cecatti</a:t>
            </a:r>
            <a:r>
              <a:rPr lang="en-GB" sz="1700">
                <a:solidFill>
                  <a:schemeClr val="bg1"/>
                </a:solidFill>
                <a:latin typeface="Times New Roman" panose="02020603050405020304" pitchFamily="18" charset="0"/>
                <a:cs typeface="Times New Roman" panose="02020603050405020304" pitchFamily="18" charset="0"/>
              </a:rPr>
              <a:t>, J P Souza, A </a:t>
            </a:r>
            <a:r>
              <a:rPr lang="en-GB" sz="1700" err="1">
                <a:solidFill>
                  <a:schemeClr val="bg1"/>
                </a:solidFill>
                <a:latin typeface="Times New Roman" panose="02020603050405020304" pitchFamily="18" charset="0"/>
                <a:cs typeface="Times New Roman" panose="02020603050405020304" pitchFamily="18" charset="0"/>
              </a:rPr>
              <a:t>Faúndes</a:t>
            </a:r>
            <a:r>
              <a:rPr lang="en-GB" sz="1700">
                <a:solidFill>
                  <a:schemeClr val="bg1"/>
                </a:solidFill>
                <a:latin typeface="Times New Roman" panose="02020603050405020304" pitchFamily="18" charset="0"/>
                <a:cs typeface="Times New Roman" panose="02020603050405020304" pitchFamily="18" charset="0"/>
              </a:rPr>
              <a:t>, S S </a:t>
            </a:r>
            <a:r>
              <a:rPr lang="en-GB" sz="1700" err="1">
                <a:solidFill>
                  <a:schemeClr val="bg1"/>
                </a:solidFill>
                <a:latin typeface="Times New Roman" panose="02020603050405020304" pitchFamily="18" charset="0"/>
                <a:cs typeface="Times New Roman" panose="02020603050405020304" pitchFamily="18" charset="0"/>
              </a:rPr>
              <a:t>Morais</a:t>
            </a:r>
            <a:r>
              <a:rPr lang="en-GB" sz="1700">
                <a:solidFill>
                  <a:schemeClr val="bg1"/>
                </a:solidFill>
                <a:latin typeface="Times New Roman" panose="02020603050405020304" pitchFamily="18" charset="0"/>
                <a:cs typeface="Times New Roman" panose="02020603050405020304" pitchFamily="18" charset="0"/>
              </a:rPr>
              <a:t>, A M </a:t>
            </a:r>
            <a:r>
              <a:rPr lang="en-GB" sz="1700" err="1">
                <a:solidFill>
                  <a:schemeClr val="bg1"/>
                </a:solidFill>
                <a:latin typeface="Times New Roman" panose="02020603050405020304" pitchFamily="18" charset="0"/>
                <a:cs typeface="Times New Roman" panose="02020603050405020304" pitchFamily="18" charset="0"/>
              </a:rPr>
              <a:t>Gülmezoglu</a:t>
            </a:r>
            <a:r>
              <a:rPr lang="en-GB" sz="1700">
                <a:solidFill>
                  <a:schemeClr val="bg1"/>
                </a:solidFill>
                <a:latin typeface="Times New Roman" panose="02020603050405020304" pitchFamily="18" charset="0"/>
                <a:cs typeface="Times New Roman" panose="02020603050405020304" pitchFamily="18" charset="0"/>
              </a:rPr>
              <a:t>, M A </a:t>
            </a:r>
            <a:r>
              <a:rPr lang="en-GB" sz="1700" err="1">
                <a:solidFill>
                  <a:schemeClr val="bg1"/>
                </a:solidFill>
                <a:latin typeface="Times New Roman" panose="02020603050405020304" pitchFamily="18" charset="0"/>
                <a:cs typeface="Times New Roman" panose="02020603050405020304" pitchFamily="18" charset="0"/>
              </a:rPr>
              <a:t>Parpinelli</a:t>
            </a:r>
            <a:r>
              <a:rPr lang="en-GB" sz="1700">
                <a:solidFill>
                  <a:schemeClr val="bg1"/>
                </a:solidFill>
                <a:latin typeface="Times New Roman" panose="02020603050405020304" pitchFamily="18" charset="0"/>
                <a:cs typeface="Times New Roman" panose="02020603050405020304" pitchFamily="18" charset="0"/>
              </a:rPr>
              <a:t>, R </a:t>
            </a:r>
            <a:r>
              <a:rPr lang="en-GB" sz="1700" err="1">
                <a:solidFill>
                  <a:schemeClr val="bg1"/>
                </a:solidFill>
                <a:latin typeface="Times New Roman" panose="02020603050405020304" pitchFamily="18" charset="0"/>
                <a:cs typeface="Times New Roman" panose="02020603050405020304" pitchFamily="18" charset="0"/>
              </a:rPr>
              <a:t>Passini</a:t>
            </a:r>
            <a:r>
              <a:rPr lang="en-GB" sz="1700">
                <a:solidFill>
                  <a:schemeClr val="bg1"/>
                </a:solidFill>
                <a:latin typeface="Times New Roman" panose="02020603050405020304" pitchFamily="18" charset="0"/>
                <a:cs typeface="Times New Roman" panose="02020603050405020304" pitchFamily="18" charset="0"/>
              </a:rPr>
              <a:t> Jr, G </a:t>
            </a:r>
            <a:r>
              <a:rPr lang="en-GB" sz="1700" err="1">
                <a:solidFill>
                  <a:schemeClr val="bg1"/>
                </a:solidFill>
                <a:latin typeface="Times New Roman" panose="02020603050405020304" pitchFamily="18" charset="0"/>
                <a:cs typeface="Times New Roman" panose="02020603050405020304" pitchFamily="18" charset="0"/>
              </a:rPr>
              <a:t>Carroli</a:t>
            </a:r>
            <a:r>
              <a:rPr lang="en-GB" sz="1700">
                <a:solidFill>
                  <a:schemeClr val="bg1"/>
                </a:solidFill>
                <a:latin typeface="Times New Roman" panose="02020603050405020304" pitchFamily="18" charset="0"/>
                <a:cs typeface="Times New Roman" panose="02020603050405020304" pitchFamily="18" charset="0"/>
              </a:rPr>
              <a:t>, World Health Organisation 2005 Global Survey on Maternal and Perinatal Health Research Group </a:t>
            </a:r>
            <a:r>
              <a:rPr lang="en-GB" sz="1700" err="1">
                <a:solidFill>
                  <a:schemeClr val="bg1"/>
                </a:solidFill>
                <a:latin typeface="Times New Roman" panose="02020603050405020304" pitchFamily="18" charset="0"/>
                <a:cs typeface="Times New Roman" panose="02020603050405020304" pitchFamily="18" charset="0"/>
              </a:rPr>
              <a:t>PMID</a:t>
            </a:r>
            <a:r>
              <a:rPr lang="en-GB" sz="1700">
                <a:solidFill>
                  <a:schemeClr val="bg1"/>
                </a:solidFill>
                <a:latin typeface="Times New Roman" panose="02020603050405020304" pitchFamily="18" charset="0"/>
                <a:cs typeface="Times New Roman" panose="02020603050405020304" pitchFamily="18" charset="0"/>
              </a:rPr>
              <a:t>: 19906020 </a:t>
            </a:r>
            <a:r>
              <a:rPr lang="en-GB" sz="1700" err="1">
                <a:solidFill>
                  <a:schemeClr val="bg1"/>
                </a:solidFill>
                <a:latin typeface="Times New Roman" panose="02020603050405020304" pitchFamily="18" charset="0"/>
                <a:cs typeface="Times New Roman" panose="02020603050405020304" pitchFamily="18" charset="0"/>
              </a:rPr>
              <a:t>DOI</a:t>
            </a:r>
            <a:r>
              <a:rPr lang="en-GB" sz="1700">
                <a:solidFill>
                  <a:schemeClr val="bg1"/>
                </a:solidFill>
                <a:latin typeface="Times New Roman" panose="02020603050405020304" pitchFamily="18" charset="0"/>
                <a:cs typeface="Times New Roman" panose="02020603050405020304" pitchFamily="18" charset="0"/>
              </a:rPr>
              <a:t>: 10.1111/</a:t>
            </a:r>
            <a:r>
              <a:rPr lang="en-GB" sz="1700" err="1">
                <a:solidFill>
                  <a:schemeClr val="bg1"/>
                </a:solidFill>
                <a:latin typeface="Times New Roman" panose="02020603050405020304" pitchFamily="18" charset="0"/>
                <a:cs typeface="Times New Roman" panose="02020603050405020304" pitchFamily="18" charset="0"/>
              </a:rPr>
              <a:t>j.1471</a:t>
            </a:r>
            <a:r>
              <a:rPr lang="en-GB" sz="1700">
                <a:solidFill>
                  <a:schemeClr val="bg1"/>
                </a:solidFill>
                <a:latin typeface="Times New Roman" panose="02020603050405020304" pitchFamily="18" charset="0"/>
                <a:cs typeface="Times New Roman" panose="02020603050405020304" pitchFamily="18" charset="0"/>
              </a:rPr>
              <a:t>-0528.2009. </a:t>
            </a:r>
            <a:r>
              <a:rPr lang="en-GB" sz="1700" err="1" smtClean="0">
                <a:solidFill>
                  <a:schemeClr val="bg1"/>
                </a:solidFill>
                <a:latin typeface="Times New Roman" panose="02020603050405020304" pitchFamily="18" charset="0"/>
                <a:cs typeface="Times New Roman" panose="02020603050405020304" pitchFamily="18" charset="0"/>
              </a:rPr>
              <a:t>02348.x</a:t>
            </a:r>
            <a:endParaRPr lang="en-GB" sz="1700" smtClean="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err="1">
                <a:solidFill>
                  <a:schemeClr val="bg1"/>
                </a:solidFill>
                <a:latin typeface="Times New Roman" panose="02020603050405020304" pitchFamily="18" charset="0"/>
                <a:cs typeface="Times New Roman" panose="02020603050405020304" pitchFamily="18" charset="0"/>
              </a:rPr>
              <a:t>Bishanga</a:t>
            </a:r>
            <a:r>
              <a:rPr lang="en-GB" sz="1700">
                <a:solidFill>
                  <a:schemeClr val="bg1"/>
                </a:solidFill>
                <a:latin typeface="Times New Roman" panose="02020603050405020304" pitchFamily="18" charset="0"/>
                <a:cs typeface="Times New Roman" panose="02020603050405020304" pitchFamily="18" charset="0"/>
              </a:rPr>
              <a:t> DR, Charles J, </a:t>
            </a:r>
            <a:r>
              <a:rPr lang="en-GB" sz="1700" err="1">
                <a:solidFill>
                  <a:schemeClr val="bg1"/>
                </a:solidFill>
                <a:latin typeface="Times New Roman" panose="02020603050405020304" pitchFamily="18" charset="0"/>
                <a:cs typeface="Times New Roman" panose="02020603050405020304" pitchFamily="18" charset="0"/>
              </a:rPr>
              <a:t>Tibaijuka</a:t>
            </a:r>
            <a:r>
              <a:rPr lang="en-GB" sz="1700">
                <a:solidFill>
                  <a:schemeClr val="bg1"/>
                </a:solidFill>
                <a:latin typeface="Times New Roman" panose="02020603050405020304" pitchFamily="18" charset="0"/>
                <a:cs typeface="Times New Roman" panose="02020603050405020304" pitchFamily="18" charset="0"/>
              </a:rPr>
              <a:t> G, </a:t>
            </a:r>
            <a:r>
              <a:rPr lang="en-GB" sz="1700" err="1">
                <a:solidFill>
                  <a:schemeClr val="bg1"/>
                </a:solidFill>
                <a:latin typeface="Times New Roman" panose="02020603050405020304" pitchFamily="18" charset="0"/>
                <a:cs typeface="Times New Roman" panose="02020603050405020304" pitchFamily="18" charset="0"/>
              </a:rPr>
              <a:t>Mutayoba</a:t>
            </a:r>
            <a:r>
              <a:rPr lang="en-GB" sz="1700">
                <a:solidFill>
                  <a:schemeClr val="bg1"/>
                </a:solidFill>
                <a:latin typeface="Times New Roman" panose="02020603050405020304" pitchFamily="18" charset="0"/>
                <a:cs typeface="Times New Roman" panose="02020603050405020304" pitchFamily="18" charset="0"/>
              </a:rPr>
              <a:t> R, Drake M, Kim </a:t>
            </a:r>
            <a:r>
              <a:rPr lang="en-GB" sz="1700" err="1">
                <a:solidFill>
                  <a:schemeClr val="bg1"/>
                </a:solidFill>
                <a:latin typeface="Times New Roman" panose="02020603050405020304" pitchFamily="18" charset="0"/>
                <a:cs typeface="Times New Roman" panose="02020603050405020304" pitchFamily="18" charset="0"/>
              </a:rPr>
              <a:t>YM</a:t>
            </a:r>
            <a:r>
              <a:rPr lang="en-GB" sz="1700">
                <a:solidFill>
                  <a:schemeClr val="bg1"/>
                </a:solidFill>
                <a:latin typeface="Times New Roman" panose="02020603050405020304" pitchFamily="18" charset="0"/>
                <a:cs typeface="Times New Roman" panose="02020603050405020304" pitchFamily="18" charset="0"/>
              </a:rPr>
              <a:t>, </a:t>
            </a:r>
            <a:r>
              <a:rPr lang="en-GB" sz="1700" err="1">
                <a:solidFill>
                  <a:schemeClr val="bg1"/>
                </a:solidFill>
                <a:latin typeface="Times New Roman" panose="02020603050405020304" pitchFamily="18" charset="0"/>
                <a:cs typeface="Times New Roman" panose="02020603050405020304" pitchFamily="18" charset="0"/>
              </a:rPr>
              <a:t>Plotkin</a:t>
            </a:r>
            <a:r>
              <a:rPr lang="en-GB" sz="1700">
                <a:solidFill>
                  <a:schemeClr val="bg1"/>
                </a:solidFill>
                <a:latin typeface="Times New Roman" panose="02020603050405020304" pitchFamily="18" charset="0"/>
                <a:cs typeface="Times New Roman" panose="02020603050405020304" pitchFamily="18" charset="0"/>
              </a:rPr>
              <a:t> M, </a:t>
            </a:r>
            <a:r>
              <a:rPr lang="en-GB" sz="1700" err="1">
                <a:solidFill>
                  <a:schemeClr val="bg1"/>
                </a:solidFill>
                <a:latin typeface="Times New Roman" panose="02020603050405020304" pitchFamily="18" charset="0"/>
                <a:cs typeface="Times New Roman" panose="02020603050405020304" pitchFamily="18" charset="0"/>
              </a:rPr>
              <a:t>Rusibamayila</a:t>
            </a:r>
            <a:r>
              <a:rPr lang="en-GB" sz="1700">
                <a:solidFill>
                  <a:schemeClr val="bg1"/>
                </a:solidFill>
                <a:latin typeface="Times New Roman" panose="02020603050405020304" pitchFamily="18" charset="0"/>
                <a:cs typeface="Times New Roman" panose="02020603050405020304" pitchFamily="18" charset="0"/>
              </a:rPr>
              <a:t> N, Rawlins B. Improvement in the active management of the third stage of </a:t>
            </a:r>
            <a:r>
              <a:rPr lang="en-GB" sz="1700" err="1">
                <a:solidFill>
                  <a:schemeClr val="bg1"/>
                </a:solidFill>
                <a:latin typeface="Times New Roman" panose="02020603050405020304" pitchFamily="18" charset="0"/>
                <a:cs typeface="Times New Roman" panose="02020603050405020304" pitchFamily="18" charset="0"/>
              </a:rPr>
              <a:t>labor</a:t>
            </a:r>
            <a:r>
              <a:rPr lang="en-GB" sz="1700">
                <a:solidFill>
                  <a:schemeClr val="bg1"/>
                </a:solidFill>
                <a:latin typeface="Times New Roman" panose="02020603050405020304" pitchFamily="18" charset="0"/>
                <a:cs typeface="Times New Roman" panose="02020603050405020304" pitchFamily="18" charset="0"/>
              </a:rPr>
              <a:t> for the prevention of postpartum </a:t>
            </a:r>
            <a:r>
              <a:rPr lang="en-GB" sz="1700" err="1">
                <a:solidFill>
                  <a:schemeClr val="bg1"/>
                </a:solidFill>
                <a:latin typeface="Times New Roman" panose="02020603050405020304" pitchFamily="18" charset="0"/>
                <a:cs typeface="Times New Roman" panose="02020603050405020304" pitchFamily="18" charset="0"/>
              </a:rPr>
              <a:t>hemorrhage</a:t>
            </a:r>
            <a:r>
              <a:rPr lang="en-GB" sz="1700">
                <a:solidFill>
                  <a:schemeClr val="bg1"/>
                </a:solidFill>
                <a:latin typeface="Times New Roman" panose="02020603050405020304" pitchFamily="18" charset="0"/>
                <a:cs typeface="Times New Roman" panose="02020603050405020304" pitchFamily="18" charset="0"/>
              </a:rPr>
              <a:t> in Tanzania: a cross-sectional study. BMC Pregnancy Childbirth. 2018 Jun 13;18(1):223. </a:t>
            </a:r>
            <a:r>
              <a:rPr lang="en-GB" sz="1700" err="1">
                <a:solidFill>
                  <a:schemeClr val="bg1"/>
                </a:solidFill>
                <a:latin typeface="Times New Roman" panose="02020603050405020304" pitchFamily="18" charset="0"/>
                <a:cs typeface="Times New Roman" panose="02020603050405020304" pitchFamily="18" charset="0"/>
              </a:rPr>
              <a:t>doi</a:t>
            </a:r>
            <a:r>
              <a:rPr lang="en-GB" sz="1700">
                <a:solidFill>
                  <a:schemeClr val="bg1"/>
                </a:solidFill>
                <a:latin typeface="Times New Roman" panose="02020603050405020304" pitchFamily="18" charset="0"/>
                <a:cs typeface="Times New Roman" panose="02020603050405020304" pitchFamily="18" charset="0"/>
              </a:rPr>
              <a:t>: 10.1186/</a:t>
            </a:r>
            <a:r>
              <a:rPr lang="en-GB" sz="1700" err="1">
                <a:solidFill>
                  <a:schemeClr val="bg1"/>
                </a:solidFill>
                <a:latin typeface="Times New Roman" panose="02020603050405020304" pitchFamily="18" charset="0"/>
                <a:cs typeface="Times New Roman" panose="02020603050405020304" pitchFamily="18" charset="0"/>
              </a:rPr>
              <a:t>s12884</a:t>
            </a:r>
            <a:r>
              <a:rPr lang="en-GB" sz="1700">
                <a:solidFill>
                  <a:schemeClr val="bg1"/>
                </a:solidFill>
                <a:latin typeface="Times New Roman" panose="02020603050405020304" pitchFamily="18" charset="0"/>
                <a:cs typeface="Times New Roman" panose="02020603050405020304" pitchFamily="18" charset="0"/>
              </a:rPr>
              <a:t>-018-1873-3. </a:t>
            </a:r>
            <a:r>
              <a:rPr lang="en-GB" sz="1700" err="1">
                <a:solidFill>
                  <a:schemeClr val="bg1"/>
                </a:solidFill>
                <a:latin typeface="Times New Roman" panose="02020603050405020304" pitchFamily="18" charset="0"/>
                <a:cs typeface="Times New Roman" panose="02020603050405020304" pitchFamily="18" charset="0"/>
              </a:rPr>
              <a:t>PMID</a:t>
            </a:r>
            <a:r>
              <a:rPr lang="en-GB" sz="1700">
                <a:solidFill>
                  <a:schemeClr val="bg1"/>
                </a:solidFill>
                <a:latin typeface="Times New Roman" panose="02020603050405020304" pitchFamily="18" charset="0"/>
                <a:cs typeface="Times New Roman" panose="02020603050405020304" pitchFamily="18" charset="0"/>
              </a:rPr>
              <a:t>: 29895276; </a:t>
            </a:r>
            <a:r>
              <a:rPr lang="en-GB" sz="1700" err="1">
                <a:solidFill>
                  <a:schemeClr val="bg1"/>
                </a:solidFill>
                <a:latin typeface="Times New Roman" panose="02020603050405020304" pitchFamily="18" charset="0"/>
                <a:cs typeface="Times New Roman" panose="02020603050405020304" pitchFamily="18" charset="0"/>
              </a:rPr>
              <a:t>PMCID</a:t>
            </a:r>
            <a:r>
              <a:rPr lang="en-GB" sz="1700">
                <a:solidFill>
                  <a:schemeClr val="bg1"/>
                </a:solidFill>
                <a:latin typeface="Times New Roman" panose="02020603050405020304" pitchFamily="18" charset="0"/>
                <a:cs typeface="Times New Roman" panose="02020603050405020304" pitchFamily="18" charset="0"/>
              </a:rPr>
              <a:t>: </a:t>
            </a:r>
            <a:r>
              <a:rPr lang="en-GB" sz="1700" err="1">
                <a:solidFill>
                  <a:schemeClr val="bg1"/>
                </a:solidFill>
                <a:latin typeface="Times New Roman" panose="02020603050405020304" pitchFamily="18" charset="0"/>
                <a:cs typeface="Times New Roman" panose="02020603050405020304" pitchFamily="18" charset="0"/>
              </a:rPr>
              <a:t>PMC5998542</a:t>
            </a:r>
            <a:r>
              <a:rPr lang="en-GB" sz="1700" smtClean="0">
                <a:solidFill>
                  <a:schemeClr val="bg1"/>
                </a:solidFill>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GB" sz="1700">
                <a:solidFill>
                  <a:schemeClr val="bg1"/>
                </a:solidFill>
                <a:latin typeface="Times New Roman" panose="02020603050405020304" pitchFamily="18" charset="0"/>
                <a:cs typeface="Times New Roman" panose="02020603050405020304" pitchFamily="18" charset="0"/>
              </a:rPr>
              <a:t>William Knoll, Rachel Phelan, Wilma M </a:t>
            </a:r>
            <a:r>
              <a:rPr lang="en-GB" sz="1700" err="1">
                <a:solidFill>
                  <a:schemeClr val="bg1"/>
                </a:solidFill>
                <a:latin typeface="Times New Roman" panose="02020603050405020304" pitchFamily="18" charset="0"/>
                <a:cs typeface="Times New Roman" panose="02020603050405020304" pitchFamily="18" charset="0"/>
              </a:rPr>
              <a:t>Hopman</a:t>
            </a:r>
            <a:r>
              <a:rPr lang="en-GB" sz="1700">
                <a:solidFill>
                  <a:schemeClr val="bg1"/>
                </a:solidFill>
                <a:latin typeface="Times New Roman" panose="02020603050405020304" pitchFamily="18" charset="0"/>
                <a:cs typeface="Times New Roman" panose="02020603050405020304" pitchFamily="18" charset="0"/>
              </a:rPr>
              <a:t>, Anthony M-H </a:t>
            </a:r>
            <a:r>
              <a:rPr lang="en-GB" sz="1700" err="1">
                <a:solidFill>
                  <a:schemeClr val="bg1"/>
                </a:solidFill>
                <a:latin typeface="Times New Roman" panose="02020603050405020304" pitchFamily="18" charset="0"/>
                <a:cs typeface="Times New Roman" panose="02020603050405020304" pitchFamily="18" charset="0"/>
              </a:rPr>
              <a:t>Ho</a:t>
            </a:r>
            <a:r>
              <a:rPr lang="en-GB" sz="1700">
                <a:solidFill>
                  <a:schemeClr val="bg1"/>
                </a:solidFill>
                <a:latin typeface="Times New Roman" panose="02020603050405020304" pitchFamily="18" charset="0"/>
                <a:cs typeface="Times New Roman" panose="02020603050405020304" pitchFamily="18" charset="0"/>
              </a:rPr>
              <a:t>, Marta </a:t>
            </a:r>
            <a:r>
              <a:rPr lang="en-GB" sz="1700" err="1">
                <a:solidFill>
                  <a:schemeClr val="bg1"/>
                </a:solidFill>
                <a:latin typeface="Times New Roman" panose="02020603050405020304" pitchFamily="18" charset="0"/>
                <a:cs typeface="Times New Roman" panose="02020603050405020304" pitchFamily="18" charset="0"/>
              </a:rPr>
              <a:t>Cenkowski</a:t>
            </a:r>
            <a:r>
              <a:rPr lang="en-GB" sz="1700">
                <a:solidFill>
                  <a:schemeClr val="bg1"/>
                </a:solidFill>
                <a:latin typeface="Times New Roman" panose="02020603050405020304" pitchFamily="18" charset="0"/>
                <a:cs typeface="Times New Roman" panose="02020603050405020304" pitchFamily="18" charset="0"/>
              </a:rPr>
              <a:t>, </a:t>
            </a:r>
            <a:r>
              <a:rPr lang="en-GB" sz="1700" err="1">
                <a:solidFill>
                  <a:schemeClr val="bg1"/>
                </a:solidFill>
                <a:latin typeface="Times New Roman" panose="02020603050405020304" pitchFamily="18" charset="0"/>
                <a:cs typeface="Times New Roman" panose="02020603050405020304" pitchFamily="18" charset="0"/>
              </a:rPr>
              <a:t>Glenio</a:t>
            </a:r>
            <a:r>
              <a:rPr lang="en-GB" sz="1700">
                <a:solidFill>
                  <a:schemeClr val="bg1"/>
                </a:solidFill>
                <a:latin typeface="Times New Roman" panose="02020603050405020304" pitchFamily="18" charset="0"/>
                <a:cs typeface="Times New Roman" panose="02020603050405020304" pitchFamily="18" charset="0"/>
              </a:rPr>
              <a:t> B </a:t>
            </a:r>
            <a:r>
              <a:rPr lang="en-GB" sz="1700" err="1">
                <a:solidFill>
                  <a:schemeClr val="bg1"/>
                </a:solidFill>
                <a:latin typeface="Times New Roman" panose="02020603050405020304" pitchFamily="18" charset="0"/>
                <a:cs typeface="Times New Roman" panose="02020603050405020304" pitchFamily="18" charset="0"/>
              </a:rPr>
              <a:t>Mizubuti</a:t>
            </a:r>
            <a:r>
              <a:rPr lang="en-GB" sz="1700">
                <a:solidFill>
                  <a:schemeClr val="bg1"/>
                </a:solidFill>
                <a:latin typeface="Times New Roman" panose="02020603050405020304" pitchFamily="18" charset="0"/>
                <a:cs typeface="Times New Roman" panose="02020603050405020304" pitchFamily="18" charset="0"/>
              </a:rPr>
              <a:t>, Nader </a:t>
            </a:r>
            <a:r>
              <a:rPr lang="en-GB" sz="1700" err="1">
                <a:solidFill>
                  <a:schemeClr val="bg1"/>
                </a:solidFill>
                <a:latin typeface="Times New Roman" panose="02020603050405020304" pitchFamily="18" charset="0"/>
                <a:cs typeface="Times New Roman" panose="02020603050405020304" pitchFamily="18" charset="0"/>
              </a:rPr>
              <a:t>Ghasemlou</a:t>
            </a:r>
            <a:r>
              <a:rPr lang="en-GB" sz="1700">
                <a:solidFill>
                  <a:schemeClr val="bg1"/>
                </a:solidFill>
                <a:latin typeface="Times New Roman" panose="02020603050405020304" pitchFamily="18" charset="0"/>
                <a:cs typeface="Times New Roman" panose="02020603050405020304" pitchFamily="18" charset="0"/>
              </a:rPr>
              <a:t>, Gregory </a:t>
            </a:r>
            <a:r>
              <a:rPr lang="en-GB" sz="1700" err="1">
                <a:solidFill>
                  <a:schemeClr val="bg1"/>
                </a:solidFill>
                <a:latin typeface="Times New Roman" panose="02020603050405020304" pitchFamily="18" charset="0"/>
                <a:cs typeface="Times New Roman" panose="02020603050405020304" pitchFamily="18" charset="0"/>
              </a:rPr>
              <a:t>Klar</a:t>
            </a:r>
            <a:r>
              <a:rPr lang="en-GB" sz="1700">
                <a:solidFill>
                  <a:schemeClr val="bg1"/>
                </a:solidFill>
                <a:latin typeface="Times New Roman" panose="02020603050405020304" pitchFamily="18" charset="0"/>
                <a:cs typeface="Times New Roman" panose="02020603050405020304" pitchFamily="18" charset="0"/>
              </a:rPr>
              <a:t> Retrospective Review of Time to Uterotonic Administration and Maternal Outcomes After Postpartum </a:t>
            </a:r>
            <a:r>
              <a:rPr lang="en-GB" sz="1700" err="1">
                <a:solidFill>
                  <a:schemeClr val="bg1"/>
                </a:solidFill>
                <a:latin typeface="Times New Roman" panose="02020603050405020304" pitchFamily="18" charset="0"/>
                <a:cs typeface="Times New Roman" panose="02020603050405020304" pitchFamily="18" charset="0"/>
              </a:rPr>
              <a:t>Hemorrhage</a:t>
            </a:r>
            <a:r>
              <a:rPr lang="en-GB" sz="1700">
                <a:solidFill>
                  <a:schemeClr val="bg1"/>
                </a:solidFill>
                <a:latin typeface="Times New Roman" panose="02020603050405020304" pitchFamily="18" charset="0"/>
                <a:cs typeface="Times New Roman" panose="02020603050405020304" pitchFamily="18" charset="0"/>
              </a:rPr>
              <a:t>. </a:t>
            </a:r>
            <a:r>
              <a:rPr lang="en-GB" sz="1700" err="1">
                <a:solidFill>
                  <a:schemeClr val="bg1"/>
                </a:solidFill>
                <a:latin typeface="Times New Roman" panose="02020603050405020304" pitchFamily="18" charset="0"/>
                <a:cs typeface="Times New Roman" panose="02020603050405020304" pitchFamily="18" charset="0"/>
              </a:rPr>
              <a:t>PMID:34844004</a:t>
            </a:r>
            <a:r>
              <a:rPr lang="en-GB" sz="1700">
                <a:solidFill>
                  <a:schemeClr val="bg1"/>
                </a:solidFill>
                <a:latin typeface="Times New Roman" panose="02020603050405020304" pitchFamily="18" charset="0"/>
                <a:cs typeface="Times New Roman" panose="02020603050405020304" pitchFamily="18" charset="0"/>
              </a:rPr>
              <a:t> </a:t>
            </a:r>
            <a:r>
              <a:rPr lang="en-GB" sz="1700" err="1">
                <a:solidFill>
                  <a:schemeClr val="bg1"/>
                </a:solidFill>
                <a:latin typeface="Times New Roman" panose="02020603050405020304" pitchFamily="18" charset="0"/>
                <a:cs typeface="Times New Roman" panose="02020603050405020304" pitchFamily="18" charset="0"/>
              </a:rPr>
              <a:t>DOI</a:t>
            </a:r>
            <a:r>
              <a:rPr lang="en-GB" sz="1700">
                <a:solidFill>
                  <a:schemeClr val="bg1"/>
                </a:solidFill>
                <a:latin typeface="Times New Roman" panose="02020603050405020304" pitchFamily="18" charset="0"/>
                <a:cs typeface="Times New Roman" panose="02020603050405020304" pitchFamily="18" charset="0"/>
              </a:rPr>
              <a:t>: 10.1016/</a:t>
            </a:r>
            <a:r>
              <a:rPr lang="en-GB" sz="1700" err="1">
                <a:solidFill>
                  <a:schemeClr val="bg1"/>
                </a:solidFill>
                <a:latin typeface="Times New Roman" panose="02020603050405020304" pitchFamily="18" charset="0"/>
                <a:cs typeface="Times New Roman" panose="02020603050405020304" pitchFamily="18" charset="0"/>
              </a:rPr>
              <a:t>j.jogc.2021.11.011</a:t>
            </a:r>
            <a:endParaRPr lang="en-IN" sz="170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a:solidFill>
                  <a:schemeClr val="bg1"/>
                </a:solidFill>
                <a:latin typeface="Times New Roman" panose="02020603050405020304" pitchFamily="18" charset="0"/>
                <a:cs typeface="Times New Roman" panose="02020603050405020304" pitchFamily="18" charset="0"/>
              </a:rPr>
              <a:t>WHO. The International Pharmacopeia, Eight Edition, 2018. 2018. http://</a:t>
            </a:r>
            <a:r>
              <a:rPr lang="en-GB" sz="1700" err="1">
                <a:solidFill>
                  <a:schemeClr val="bg1"/>
                </a:solidFill>
                <a:latin typeface="Times New Roman" panose="02020603050405020304" pitchFamily="18" charset="0"/>
                <a:cs typeface="Times New Roman" panose="02020603050405020304" pitchFamily="18" charset="0"/>
              </a:rPr>
              <a:t>apps.who.int</a:t>
            </a:r>
            <a:r>
              <a:rPr lang="en-GB" sz="1700">
                <a:solidFill>
                  <a:schemeClr val="bg1"/>
                </a:solidFill>
                <a:latin typeface="Times New Roman" panose="02020603050405020304" pitchFamily="18" charset="0"/>
                <a:cs typeface="Times New Roman" panose="02020603050405020304" pitchFamily="18" charset="0"/>
              </a:rPr>
              <a:t>/</a:t>
            </a:r>
            <a:r>
              <a:rPr lang="en-GB" sz="1700" err="1">
                <a:solidFill>
                  <a:schemeClr val="bg1"/>
                </a:solidFill>
                <a:latin typeface="Times New Roman" panose="02020603050405020304" pitchFamily="18" charset="0"/>
                <a:cs typeface="Times New Roman" panose="02020603050405020304" pitchFamily="18" charset="0"/>
              </a:rPr>
              <a:t>phint</a:t>
            </a:r>
            <a:r>
              <a:rPr lang="en-GB" sz="1700">
                <a:solidFill>
                  <a:schemeClr val="bg1"/>
                </a:solidFill>
                <a:latin typeface="Times New Roman" panose="02020603050405020304" pitchFamily="18" charset="0"/>
                <a:cs typeface="Times New Roman" panose="02020603050405020304" pitchFamily="18" charset="0"/>
              </a:rPr>
              <a:t>/</a:t>
            </a:r>
            <a:r>
              <a:rPr lang="en-GB" sz="1700" err="1">
                <a:solidFill>
                  <a:schemeClr val="bg1"/>
                </a:solidFill>
                <a:latin typeface="Times New Roman" panose="02020603050405020304" pitchFamily="18" charset="0"/>
                <a:cs typeface="Times New Roman" panose="02020603050405020304" pitchFamily="18" charset="0"/>
              </a:rPr>
              <a:t>en</a:t>
            </a:r>
            <a:r>
              <a:rPr lang="en-GB" sz="1700">
                <a:solidFill>
                  <a:schemeClr val="bg1"/>
                </a:solidFill>
                <a:latin typeface="Times New Roman" panose="02020603050405020304" pitchFamily="18" charset="0"/>
                <a:cs typeface="Times New Roman" panose="02020603050405020304" pitchFamily="18" charset="0"/>
              </a:rPr>
              <a:t>/p/about/.</a:t>
            </a:r>
            <a:endParaRPr lang="en-IN" sz="170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IN" sz="170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GB" sz="1900" smtClean="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GB" sz="1900">
              <a:solidFill>
                <a:schemeClr val="bg1"/>
              </a:solidFill>
              <a:latin typeface="Times New Roman" panose="02020603050405020304" pitchFamily="18" charset="0"/>
              <a:cs typeface="Times New Roman" panose="02020603050405020304" pitchFamily="18" charset="0"/>
            </a:endParaRPr>
          </a:p>
          <a:p>
            <a:pPr marL="0" indent="0" algn="just">
              <a:buNone/>
            </a:pPr>
            <a:endParaRPr lang="en-GB" sz="1900">
              <a:solidFill>
                <a:schemeClr val="bg1"/>
              </a:solidFill>
              <a:latin typeface="Times New Roman"/>
              <a:cs typeface="Calibri"/>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solidFill>
                  <a:schemeClr val="bg1">
                    <a:lumMod val="50000"/>
                  </a:schemeClr>
                </a:solidFill>
              </a:rPr>
              <a:t>18</a:t>
            </a:fld>
            <a:endParaRPr lang="en-US">
              <a:solidFill>
                <a:schemeClr val="bg1">
                  <a:lumMod val="50000"/>
                </a:schemeClr>
              </a:solidFill>
            </a:endParaRPr>
          </a:p>
        </p:txBody>
      </p:sp>
    </p:spTree>
    <p:extLst>
      <p:ext uri="{BB962C8B-B14F-4D97-AF65-F5344CB8AC3E}">
        <p14:creationId xmlns:p14="http://schemas.microsoft.com/office/powerpoint/2010/main" val="142194552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7567" y="91438"/>
            <a:ext cx="11939450" cy="1644603"/>
          </a:xfrm>
          <a:prstGeom prst="roundRect">
            <a:avLst/>
          </a:prstGeom>
          <a:gradFill flip="none" rotWithShape="1">
            <a:gsLst>
              <a:gs pos="0">
                <a:srgbClr val="B5F1F9">
                  <a:shade val="30000"/>
                  <a:satMod val="115000"/>
                </a:srgbClr>
              </a:gs>
              <a:gs pos="25000">
                <a:srgbClr val="B5F1F9">
                  <a:shade val="67500"/>
                  <a:satMod val="115000"/>
                  <a:lumMod val="94000"/>
                  <a:lumOff val="6000"/>
                </a:srgbClr>
              </a:gs>
              <a:gs pos="46000">
                <a:srgbClr val="B5F1F9">
                  <a:shade val="100000"/>
                  <a:satMod val="115000"/>
                </a:srgbClr>
              </a:gs>
            </a:gsLst>
            <a:lin ang="27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SITUATION ANALYSIS OF AMTSL FOR PPH PREVENTION</a:t>
            </a:r>
            <a:endParaRPr lang="en-IN">
              <a:solidFill>
                <a:schemeClr val="tx1"/>
              </a:solidFill>
              <a:latin typeface="Times New Roman" panose="02020603050405020304" pitchFamily="18" charset="0"/>
              <a:cs typeface="Times New Roman" panose="02020603050405020304" pitchFamily="18" charset="0"/>
            </a:endParaRPr>
          </a:p>
          <a:p>
            <a:pPr algn="ctr"/>
            <a:r>
              <a:rPr lang="en-US" b="1">
                <a:solidFill>
                  <a:schemeClr val="tx1"/>
                </a:solidFill>
                <a:latin typeface="Times New Roman" panose="02020603050405020304" pitchFamily="18" charset="0"/>
                <a:cs typeface="Times New Roman" panose="02020603050405020304" pitchFamily="18" charset="0"/>
              </a:rPr>
              <a:t>Presenter-Dr. Nida </a:t>
            </a:r>
            <a:r>
              <a:rPr lang="en-US" b="1" smtClean="0">
                <a:solidFill>
                  <a:schemeClr val="tx1"/>
                </a:solidFill>
                <a:latin typeface="Times New Roman" panose="02020603050405020304" pitchFamily="18" charset="0"/>
                <a:cs typeface="Times New Roman" panose="02020603050405020304" pitchFamily="18" charset="0"/>
              </a:rPr>
              <a:t>Shaikh,</a:t>
            </a:r>
            <a:r>
              <a:rPr lang="en-IN" smtClean="0">
                <a:solidFill>
                  <a:schemeClr val="tx1"/>
                </a:solidFill>
                <a:latin typeface="Times New Roman" panose="02020603050405020304" pitchFamily="18" charset="0"/>
                <a:cs typeface="Times New Roman" panose="02020603050405020304" pitchFamily="18" charset="0"/>
              </a:rPr>
              <a:t> </a:t>
            </a:r>
            <a:r>
              <a:rPr lang="en-GB" b="1">
                <a:solidFill>
                  <a:schemeClr val="tx1"/>
                </a:solidFill>
                <a:cs typeface="Calibri"/>
              </a:rPr>
              <a:t>Deepali Bhardwaj ,</a:t>
            </a:r>
            <a:r>
              <a:rPr lang="en-GB" b="1">
                <a:solidFill>
                  <a:schemeClr val="tx1"/>
                </a:solidFill>
                <a:cs typeface="Calibri"/>
              </a:rPr>
              <a:t>Dr </a:t>
            </a:r>
            <a:r>
              <a:rPr lang="en-GB" b="1" smtClean="0">
                <a:solidFill>
                  <a:schemeClr val="tx1"/>
                </a:solidFill>
                <a:cs typeface="Calibri"/>
              </a:rPr>
              <a:t>jaganjeet Randhawa,Priyanka</a:t>
            </a:r>
          </a:p>
          <a:p>
            <a:pPr algn="ctr"/>
            <a:r>
              <a:rPr lang="en-GB" b="1" smtClean="0">
                <a:solidFill>
                  <a:schemeClr val="tx1"/>
                </a:solidFill>
                <a:cs typeface="Calibri"/>
              </a:rPr>
              <a:t>Chakraborty,Tarang Gupta,AkankshaGupta</a:t>
            </a:r>
            <a:r>
              <a:rPr lang="en-IN" smtClean="0">
                <a:solidFill>
                  <a:schemeClr val="tx1"/>
                </a:solidFill>
                <a:latin typeface="Times New Roman" panose="02020603050405020304" pitchFamily="18" charset="0"/>
                <a:cs typeface="Times New Roman" panose="02020603050405020304" pitchFamily="18" charset="0"/>
              </a:rPr>
              <a:t>                                   </a:t>
            </a:r>
            <a:endParaRPr lang="en-IN">
              <a:solidFill>
                <a:schemeClr val="tx1"/>
              </a:solidFill>
              <a:latin typeface="Times New Roman" panose="02020603050405020304" pitchFamily="18" charset="0"/>
              <a:cs typeface="Times New Roman" panose="02020603050405020304" pitchFamily="18" charset="0"/>
            </a:endParaRPr>
          </a:p>
          <a:p>
            <a:pPr algn="ctr"/>
            <a:r>
              <a:rPr lang="en-US" b="1">
                <a:solidFill>
                  <a:schemeClr val="tx1"/>
                </a:solidFill>
                <a:latin typeface="Times New Roman" panose="02020603050405020304" pitchFamily="18" charset="0"/>
                <a:cs typeface="Times New Roman" panose="02020603050405020304" pitchFamily="18" charset="0"/>
              </a:rPr>
              <a:t>Project guide/mentor- Dr. Sidharth Shekhar Mishra</a:t>
            </a:r>
            <a:endParaRPr lang="en-IN">
              <a:solidFill>
                <a:schemeClr val="tx1"/>
              </a:solidFill>
              <a:latin typeface="Times New Roman" panose="02020603050405020304" pitchFamily="18" charset="0"/>
              <a:cs typeface="Times New Roman" panose="02020603050405020304" pitchFamily="18" charset="0"/>
            </a:endParaRPr>
          </a:p>
          <a:p>
            <a:pPr algn="ctr"/>
            <a:r>
              <a:rPr lang="en-US" b="1" i="1">
                <a:solidFill>
                  <a:schemeClr val="tx1"/>
                </a:solidFill>
                <a:latin typeface="Times New Roman" panose="02020603050405020304" pitchFamily="18" charset="0"/>
                <a:cs typeface="Times New Roman" panose="02020603050405020304" pitchFamily="18" charset="0"/>
              </a:rPr>
              <a:t>International Institute of Health Management Research, Delhi    </a:t>
            </a:r>
            <a:r>
              <a:rPr lang="en-US" b="1" i="1"/>
              <a:t>                               </a:t>
            </a:r>
            <a:endParaRPr lang="en-IN"/>
          </a:p>
        </p:txBody>
      </p:sp>
      <p:pic>
        <p:nvPicPr>
          <p:cNvPr id="6" name="Picture 5" descr="International Institute of Health Management Research - IIHMR, Delhi:  Courses, Fees, Placements, Ranking, Admission 2021">
            <a:extLst>
              <a:ext uri="{FF2B5EF4-FFF2-40B4-BE49-F238E27FC236}">
                <a16:creationId xmlns:a16="http://schemas.microsoft.com/office/drawing/2014/main" id="{9C1E2901-FB32-46CA-9EB3-DE094A7FD7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451" y="358539"/>
            <a:ext cx="1319114" cy="1094582"/>
          </a:xfrm>
          <a:prstGeom prst="rect">
            <a:avLst/>
          </a:prstGeom>
          <a:noFill/>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439909"/>
            <a:ext cx="1027681" cy="940526"/>
          </a:xfrm>
          <a:prstGeom prst="rect">
            <a:avLst/>
          </a:prstGeom>
        </p:spPr>
      </p:pic>
      <p:sp>
        <p:nvSpPr>
          <p:cNvPr id="9" name="Rounded Rectangle 8"/>
          <p:cNvSpPr/>
          <p:nvPr/>
        </p:nvSpPr>
        <p:spPr>
          <a:xfrm>
            <a:off x="151067" y="1769329"/>
            <a:ext cx="2495005" cy="5088669"/>
          </a:xfrm>
          <a:prstGeom prst="roundRect">
            <a:avLst/>
          </a:prstGeom>
          <a:gradFill flip="none" rotWithShape="1">
            <a:gsLst>
              <a:gs pos="9000">
                <a:srgbClr val="97F1FB">
                  <a:shade val="30000"/>
                  <a:satMod val="115000"/>
                </a:srgbClr>
              </a:gs>
              <a:gs pos="16000">
                <a:srgbClr val="97F1FB">
                  <a:shade val="67500"/>
                  <a:satMod val="115000"/>
                  <a:lumMod val="96000"/>
                  <a:lumOff val="4000"/>
                </a:srgbClr>
              </a:gs>
              <a:gs pos="100000">
                <a:srgbClr val="97F1FB">
                  <a:shade val="100000"/>
                  <a:satMod val="115000"/>
                  <a:alpha val="93000"/>
                </a:srgb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smtClean="0">
              <a:solidFill>
                <a:schemeClr val="tx1"/>
              </a:solidFill>
              <a:latin typeface="Times New Roman" panose="02020603050405020304" pitchFamily="18" charset="0"/>
              <a:cs typeface="Times New Roman" panose="02020603050405020304" pitchFamily="18" charset="0"/>
            </a:endParaRPr>
          </a:p>
          <a:p>
            <a:endParaRPr lang="en-US" sz="1400">
              <a:solidFill>
                <a:schemeClr val="tx1"/>
              </a:solidFill>
              <a:latin typeface="Times New Roman" panose="02020603050405020304" pitchFamily="18" charset="0"/>
              <a:cs typeface="Times New Roman" panose="02020603050405020304" pitchFamily="18" charset="0"/>
            </a:endParaRPr>
          </a:p>
          <a:p>
            <a:endParaRPr lang="en-US" sz="1400" smtClean="0">
              <a:solidFill>
                <a:schemeClr val="tx1"/>
              </a:solidFill>
              <a:latin typeface="Times New Roman" panose="02020603050405020304" pitchFamily="18" charset="0"/>
              <a:cs typeface="Times New Roman" panose="02020603050405020304" pitchFamily="18" charset="0"/>
            </a:endParaRPr>
          </a:p>
          <a:p>
            <a:endParaRPr lang="en-US" sz="1400" smtClean="0">
              <a:solidFill>
                <a:schemeClr val="tx1"/>
              </a:solidFill>
              <a:latin typeface="Times New Roman" panose="02020603050405020304" pitchFamily="18" charset="0"/>
              <a:cs typeface="Times New Roman" panose="02020603050405020304" pitchFamily="18" charset="0"/>
            </a:endParaRPr>
          </a:p>
          <a:p>
            <a:r>
              <a:rPr lang="en-US" sz="1400" smtClean="0">
                <a:solidFill>
                  <a:schemeClr val="tx1"/>
                </a:solidFill>
                <a:latin typeface="Times New Roman" panose="02020603050405020304" pitchFamily="18" charset="0"/>
                <a:cs typeface="Times New Roman" panose="02020603050405020304" pitchFamily="18" charset="0"/>
              </a:rPr>
              <a:t>Maternal mortality is a big challenge globally - in 2020, the global MMR was 152 deaths per 100,000 live births.MP being one of the states with a high burden (MMR of 163). WHO statistics suggests that 25% of maternal deaths are due to PPH. In India, PPH accounts for 38% of maternal deaths. Most effective strategy for management of PPH  is  AMTSL.</a:t>
            </a:r>
            <a:endParaRPr lang="en-US" sz="1400">
              <a:solidFill>
                <a:schemeClr val="tx1"/>
              </a:solidFill>
              <a:latin typeface="Times New Roman" panose="02020603050405020304" pitchFamily="18" charset="0"/>
              <a:cs typeface="Times New Roman" panose="02020603050405020304" pitchFamily="18" charset="0"/>
            </a:endParaRPr>
          </a:p>
          <a:p>
            <a:endParaRPr lang="en-US" sz="1400" smtClean="0">
              <a:solidFill>
                <a:schemeClr val="tx1"/>
              </a:solidFill>
              <a:latin typeface="Times New Roman" panose="02020603050405020304" pitchFamily="18" charset="0"/>
              <a:cs typeface="Times New Roman" panose="02020603050405020304" pitchFamily="18" charset="0"/>
            </a:endParaRPr>
          </a:p>
          <a:p>
            <a:pPr lvl="0"/>
            <a:endParaRPr lang="en-US" sz="1200" smtClean="0">
              <a:solidFill>
                <a:schemeClr val="tx1"/>
              </a:solidFill>
              <a:latin typeface="Times New Roman" panose="02020603050405020304" pitchFamily="18" charset="0"/>
              <a:cs typeface="Times New Roman" panose="02020603050405020304" pitchFamily="18" charset="0"/>
            </a:endParaRPr>
          </a:p>
          <a:p>
            <a:pPr lvl="0"/>
            <a:r>
              <a:rPr lang="en-US" sz="1200" smtClean="0">
                <a:solidFill>
                  <a:schemeClr val="tx1"/>
                </a:solidFill>
                <a:latin typeface="Times New Roman" panose="02020603050405020304" pitchFamily="18" charset="0"/>
                <a:cs typeface="Times New Roman" panose="02020603050405020304" pitchFamily="18" charset="0"/>
              </a:rPr>
              <a:t>Assess </a:t>
            </a:r>
            <a:r>
              <a:rPr lang="en-US" sz="1200">
                <a:solidFill>
                  <a:schemeClr val="tx1"/>
                </a:solidFill>
                <a:latin typeface="Times New Roman" panose="02020603050405020304" pitchFamily="18" charset="0"/>
                <a:cs typeface="Times New Roman" panose="02020603050405020304" pitchFamily="18" charset="0"/>
              </a:rPr>
              <a:t>AMTSL implementation practices in all levels of public health facilities. </a:t>
            </a:r>
            <a:endParaRPr lang="en-IN" sz="1200">
              <a:solidFill>
                <a:schemeClr val="tx1"/>
              </a:solidFill>
              <a:latin typeface="Times New Roman" panose="02020603050405020304" pitchFamily="18" charset="0"/>
              <a:cs typeface="Times New Roman" panose="02020603050405020304" pitchFamily="18" charset="0"/>
            </a:endParaRPr>
          </a:p>
          <a:p>
            <a:pPr lvl="0"/>
            <a:r>
              <a:rPr lang="en-US" sz="1200">
                <a:solidFill>
                  <a:schemeClr val="tx1"/>
                </a:solidFill>
                <a:latin typeface="Times New Roman" panose="02020603050405020304" pitchFamily="18" charset="0"/>
                <a:cs typeface="Times New Roman" panose="02020603050405020304" pitchFamily="18" charset="0"/>
              </a:rPr>
              <a:t>Assess capacity needs for AMTSL.</a:t>
            </a:r>
            <a:endParaRPr lang="en-IN" sz="1200">
              <a:solidFill>
                <a:schemeClr val="tx1"/>
              </a:solidFill>
              <a:latin typeface="Times New Roman" panose="02020603050405020304" pitchFamily="18" charset="0"/>
              <a:cs typeface="Times New Roman" panose="02020603050405020304" pitchFamily="18" charset="0"/>
            </a:endParaRPr>
          </a:p>
          <a:p>
            <a:pPr lvl="0"/>
            <a:r>
              <a:rPr lang="en-US" sz="1200">
                <a:solidFill>
                  <a:schemeClr val="tx1"/>
                </a:solidFill>
                <a:latin typeface="Times New Roman" panose="02020603050405020304" pitchFamily="18" charset="0"/>
                <a:cs typeface="Times New Roman" panose="02020603050405020304" pitchFamily="18" charset="0"/>
              </a:rPr>
              <a:t>Assess availability, storage and supply chain management of key uterotonics</a:t>
            </a:r>
            <a:r>
              <a:rPr lang="en-US" sz="1200">
                <a:latin typeface="Times New Roman" panose="02020603050405020304" pitchFamily="18" charset="0"/>
                <a:cs typeface="Times New Roman" panose="02020603050405020304" pitchFamily="18" charset="0"/>
              </a:rPr>
              <a:t>.</a:t>
            </a:r>
            <a:endParaRPr lang="en-IN" sz="1200">
              <a:latin typeface="Times New Roman" panose="02020603050405020304" pitchFamily="18" charset="0"/>
              <a:cs typeface="Times New Roman" panose="02020603050405020304" pitchFamily="18" charset="0"/>
            </a:endParaRPr>
          </a:p>
          <a:p>
            <a:endParaRPr lang="en-US" sz="1200">
              <a:solidFill>
                <a:schemeClr val="tx1"/>
              </a:solidFill>
              <a:latin typeface="Times New Roman" panose="02020603050405020304" pitchFamily="18" charset="0"/>
              <a:cs typeface="Times New Roman" panose="02020603050405020304" pitchFamily="18" charset="0"/>
            </a:endParaRPr>
          </a:p>
          <a:p>
            <a:endParaRPr lang="en-US" sz="140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42451" y="1769328"/>
            <a:ext cx="1887793" cy="3418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a:solidFill>
                  <a:sysClr val="windowText" lastClr="000000"/>
                </a:solidFill>
                <a:latin typeface="Times New Roman" panose="02020603050405020304" pitchFamily="18" charset="0"/>
                <a:cs typeface="Times New Roman" panose="02020603050405020304" pitchFamily="18" charset="0"/>
              </a:rPr>
              <a:t>I</a:t>
            </a:r>
            <a:r>
              <a:rPr lang="en-IN" b="1" smtClean="0">
                <a:solidFill>
                  <a:sysClr val="windowText" lastClr="000000"/>
                </a:solidFill>
                <a:latin typeface="Times New Roman" panose="02020603050405020304" pitchFamily="18" charset="0"/>
                <a:cs typeface="Times New Roman" panose="02020603050405020304" pitchFamily="18" charset="0"/>
              </a:rPr>
              <a:t>ntroduction</a:t>
            </a:r>
            <a:endParaRPr lang="en-IN" b="1">
              <a:solidFill>
                <a:sysClr val="windowText" lastClr="0000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2772697" y="1744865"/>
            <a:ext cx="2772697" cy="5062145"/>
          </a:xfrm>
          <a:prstGeom prst="roundRect">
            <a:avLst/>
          </a:prstGeom>
          <a:gradFill>
            <a:gsLst>
              <a:gs pos="3000">
                <a:srgbClr val="90EAF4"/>
              </a:gs>
              <a:gs pos="16000">
                <a:srgbClr val="97F1FB">
                  <a:shade val="67500"/>
                  <a:satMod val="115000"/>
                  <a:lumMod val="96000"/>
                  <a:lumOff val="4000"/>
                </a:srgbClr>
              </a:gs>
              <a:gs pos="100000">
                <a:srgbClr val="97F1FB">
                  <a:shade val="100000"/>
                  <a:satMod val="115000"/>
                  <a:alpha val="93000"/>
                </a:srgbClr>
              </a:gs>
            </a:gsLst>
            <a:lin ang="4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222522" y="1744865"/>
            <a:ext cx="1887793" cy="23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smtClean="0">
                <a:solidFill>
                  <a:sysClr val="windowText" lastClr="000000"/>
                </a:solidFill>
                <a:latin typeface="Times New Roman" panose="02020603050405020304" pitchFamily="18" charset="0"/>
                <a:cs typeface="Times New Roman" panose="02020603050405020304" pitchFamily="18" charset="0"/>
              </a:rPr>
              <a:t>Methodology</a:t>
            </a:r>
            <a:endParaRPr lang="en-IN" b="1">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937936566"/>
              </p:ext>
            </p:extLst>
          </p:nvPr>
        </p:nvGraphicFramePr>
        <p:xfrm>
          <a:off x="2920181" y="1984286"/>
          <a:ext cx="2507225" cy="4637740"/>
        </p:xfrm>
        <a:graphic>
          <a:graphicData uri="http://schemas.openxmlformats.org/drawingml/2006/table">
            <a:tbl>
              <a:tblPr firstRow="1" firstCol="1" bandRow="1">
                <a:tableStyleId>{5C22544A-7EE6-4342-B048-85BDC9FD1C3A}</a:tableStyleId>
              </a:tblPr>
              <a:tblGrid>
                <a:gridCol w="836901">
                  <a:extLst>
                    <a:ext uri="{9D8B030D-6E8A-4147-A177-3AD203B41FA5}">
                      <a16:colId xmlns:a16="http://schemas.microsoft.com/office/drawing/2014/main" val="1522623923"/>
                    </a:ext>
                  </a:extLst>
                </a:gridCol>
                <a:gridCol w="1670324">
                  <a:extLst>
                    <a:ext uri="{9D8B030D-6E8A-4147-A177-3AD203B41FA5}">
                      <a16:colId xmlns:a16="http://schemas.microsoft.com/office/drawing/2014/main" val="1165222277"/>
                    </a:ext>
                  </a:extLst>
                </a:gridCol>
              </a:tblGrid>
              <a:tr h="421612">
                <a:tc>
                  <a:txBody>
                    <a:bodyPr/>
                    <a:lstStyle/>
                    <a:p>
                      <a:pPr>
                        <a:lnSpc>
                          <a:spcPct val="107000"/>
                        </a:lnSpc>
                        <a:spcAft>
                          <a:spcPts val="0"/>
                        </a:spcAft>
                      </a:pPr>
                      <a:r>
                        <a:rPr lang="en-US" sz="1000">
                          <a:effectLst/>
                        </a:rPr>
                        <a:t>Study design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 </a:t>
                      </a:r>
                      <a:r>
                        <a:rPr lang="en-US" sz="1000">
                          <a:effectLst/>
                        </a:rPr>
                        <a:t>Quantitative Cross- Sectional study</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6969326"/>
                  </a:ext>
                </a:extLst>
              </a:tr>
              <a:tr h="632420">
                <a:tc>
                  <a:txBody>
                    <a:bodyPr/>
                    <a:lstStyle/>
                    <a:p>
                      <a:pPr>
                        <a:lnSpc>
                          <a:spcPct val="107000"/>
                        </a:lnSpc>
                        <a:spcAft>
                          <a:spcPts val="0"/>
                        </a:spcAft>
                      </a:pPr>
                      <a:r>
                        <a:rPr lang="en-US" sz="1000">
                          <a:effectLst/>
                        </a:rPr>
                        <a:t>Study Setting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The analysis was done in 15 delivery points of Dewas District of MP.</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7493285"/>
                  </a:ext>
                </a:extLst>
              </a:tr>
              <a:tr h="632420">
                <a:tc>
                  <a:txBody>
                    <a:bodyPr/>
                    <a:lstStyle/>
                    <a:p>
                      <a:pPr>
                        <a:lnSpc>
                          <a:spcPct val="107000"/>
                        </a:lnSpc>
                        <a:spcAft>
                          <a:spcPts val="0"/>
                        </a:spcAft>
                      </a:pPr>
                      <a:r>
                        <a:rPr lang="en-US" sz="1000">
                          <a:effectLst/>
                        </a:rPr>
                        <a:t>Study participants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000">
                          <a:effectLst/>
                        </a:rPr>
                        <a:t>Service providers,mothers after immediate post partum period and Store incharge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6244745"/>
                  </a:ext>
                </a:extLst>
              </a:tr>
              <a:tr h="210807">
                <a:tc>
                  <a:txBody>
                    <a:bodyPr/>
                    <a:lstStyle/>
                    <a:p>
                      <a:pPr>
                        <a:lnSpc>
                          <a:spcPct val="107000"/>
                        </a:lnSpc>
                        <a:spcAft>
                          <a:spcPts val="0"/>
                        </a:spcAft>
                      </a:pPr>
                      <a:r>
                        <a:rPr lang="en-US" sz="1000">
                          <a:effectLst/>
                        </a:rPr>
                        <a:t>Sampling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000">
                          <a:effectLst/>
                        </a:rPr>
                        <a:t>Convenient sampling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3239982"/>
                  </a:ext>
                </a:extLst>
              </a:tr>
              <a:tr h="2740481">
                <a:tc>
                  <a:txBody>
                    <a:bodyPr/>
                    <a:lstStyle/>
                    <a:p>
                      <a:pPr>
                        <a:lnSpc>
                          <a:spcPct val="107000"/>
                        </a:lnSpc>
                        <a:spcAft>
                          <a:spcPts val="0"/>
                        </a:spcAft>
                      </a:pPr>
                      <a:r>
                        <a:rPr lang="en-US" sz="1000">
                          <a:effectLst/>
                        </a:rPr>
                        <a:t>Data Management</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Data Collection: Primary data was collected by conducting interviews using semi structured pre tested questionnaires in local language (Hindi).​</a:t>
                      </a:r>
                      <a:endParaRPr lang="en-IN" sz="1100">
                        <a:effectLst/>
                      </a:endParaRPr>
                    </a:p>
                    <a:p>
                      <a:pPr>
                        <a:lnSpc>
                          <a:spcPct val="107000"/>
                        </a:lnSpc>
                        <a:spcAft>
                          <a:spcPts val="0"/>
                        </a:spcAft>
                      </a:pPr>
                      <a:r>
                        <a:rPr lang="en-US" sz="1000">
                          <a:effectLst/>
                        </a:rPr>
                        <a:t>Data validation – Data collected was cross checked by the field supervisor and state SAMVEG team.​</a:t>
                      </a:r>
                      <a:endParaRPr lang="en-IN" sz="1100">
                        <a:effectLst/>
                      </a:endParaRPr>
                    </a:p>
                    <a:p>
                      <a:pPr>
                        <a:lnSpc>
                          <a:spcPct val="107000"/>
                        </a:lnSpc>
                        <a:spcAft>
                          <a:spcPts val="0"/>
                        </a:spcAft>
                      </a:pPr>
                      <a:r>
                        <a:rPr lang="en-US" sz="1000">
                          <a:effectLst/>
                        </a:rPr>
                        <a:t>Data analysis - The data was analyzed and presented as a descriptive study.​</a:t>
                      </a:r>
                      <a:endParaRPr lang="en-IN" sz="1100">
                        <a:effectLst/>
                      </a:endParaRPr>
                    </a:p>
                    <a:p>
                      <a:pPr>
                        <a:lnSpc>
                          <a:spcPct val="107000"/>
                        </a:lnSpc>
                        <a:spcAft>
                          <a:spcPts val="0"/>
                        </a:spcAft>
                      </a:pPr>
                      <a:r>
                        <a:rPr lang="en-IN" sz="10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241394"/>
                  </a:ext>
                </a:extLst>
              </a:tr>
            </a:tbl>
          </a:graphicData>
        </a:graphic>
      </p:graphicFrame>
      <p:sp>
        <p:nvSpPr>
          <p:cNvPr id="17" name="Rounded Rectangle 16"/>
          <p:cNvSpPr/>
          <p:nvPr/>
        </p:nvSpPr>
        <p:spPr>
          <a:xfrm>
            <a:off x="5692878" y="1744865"/>
            <a:ext cx="6364139" cy="1536778"/>
          </a:xfrm>
          <a:prstGeom prst="roundRect">
            <a:avLst/>
          </a:prstGeom>
          <a:gradFill flip="none" rotWithShape="1">
            <a:gsLst>
              <a:gs pos="0">
                <a:srgbClr val="B5F1F9">
                  <a:shade val="30000"/>
                  <a:satMod val="115000"/>
                </a:srgbClr>
              </a:gs>
              <a:gs pos="15000">
                <a:srgbClr val="B5F1F9">
                  <a:shade val="67500"/>
                  <a:satMod val="115000"/>
                </a:srgbClr>
              </a:gs>
              <a:gs pos="29000">
                <a:srgbClr val="B5F1F9">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endParaRPr lang="en-US" sz="1200" smtClean="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endParaRPr lang="en-US" sz="120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endParaRPr lang="en-US" sz="1200" smtClean="0">
              <a:solidFill>
                <a:schemeClr val="tx1"/>
              </a:solidFill>
              <a:latin typeface="Times New Roman" panose="02020603050405020304" pitchFamily="18" charset="0"/>
              <a:cs typeface="Times New Roman" panose="02020603050405020304" pitchFamily="18" charset="0"/>
            </a:endParaRPr>
          </a:p>
          <a:p>
            <a:pPr lvl="0"/>
            <a:r>
              <a:rPr lang="en-US" sz="1400" smtClean="0">
                <a:solidFill>
                  <a:schemeClr val="tx1"/>
                </a:solidFill>
                <a:latin typeface="Times New Roman" panose="02020603050405020304" pitchFamily="18" charset="0"/>
                <a:cs typeface="Times New Roman" panose="02020603050405020304" pitchFamily="18" charset="0"/>
              </a:rPr>
              <a:t>Only </a:t>
            </a:r>
            <a:r>
              <a:rPr lang="en-US" sz="1400">
                <a:solidFill>
                  <a:schemeClr val="tx1"/>
                </a:solidFill>
                <a:latin typeface="Times New Roman" panose="02020603050405020304" pitchFamily="18" charset="0"/>
                <a:cs typeface="Times New Roman" panose="02020603050405020304" pitchFamily="18" charset="0"/>
              </a:rPr>
              <a:t>21 females received uterotonics for induction of labour. All of these 21 females  knew that they were being administered uterotonics.</a:t>
            </a:r>
            <a:endParaRPr lang="en-IN" sz="1400">
              <a:solidFill>
                <a:schemeClr val="tx1"/>
              </a:solidFill>
              <a:latin typeface="Times New Roman" panose="02020603050405020304" pitchFamily="18" charset="0"/>
              <a:cs typeface="Times New Roman" panose="02020603050405020304" pitchFamily="18" charset="0"/>
            </a:endParaRPr>
          </a:p>
          <a:p>
            <a:pPr lvl="0"/>
            <a:r>
              <a:rPr lang="en-GB" sz="1400">
                <a:solidFill>
                  <a:schemeClr val="tx1"/>
                </a:solidFill>
                <a:latin typeface="Times New Roman" panose="02020603050405020304" pitchFamily="18" charset="0"/>
                <a:cs typeface="Times New Roman" panose="02020603050405020304" pitchFamily="18" charset="0"/>
              </a:rPr>
              <a:t>Only 9 providers administer uterotonics routinely for augmentation of labour.</a:t>
            </a:r>
            <a:endParaRPr lang="en-IN" sz="1400">
              <a:solidFill>
                <a:schemeClr val="tx1"/>
              </a:solidFill>
              <a:latin typeface="Times New Roman" panose="02020603050405020304" pitchFamily="18" charset="0"/>
              <a:cs typeface="Times New Roman" panose="02020603050405020304" pitchFamily="18" charset="0"/>
            </a:endParaRPr>
          </a:p>
          <a:p>
            <a:pPr lvl="0"/>
            <a:r>
              <a:rPr lang="en-GB" sz="1400">
                <a:solidFill>
                  <a:schemeClr val="tx1"/>
                </a:solidFill>
                <a:latin typeface="Times New Roman" panose="02020603050405020304" pitchFamily="18" charset="0"/>
                <a:cs typeface="Times New Roman" panose="02020603050405020304" pitchFamily="18" charset="0"/>
              </a:rPr>
              <a:t>Refrigerator was available for storage of uterotonic at LR in 14  facilities. Out of 13 drug stores, cold chain equipment was available in 8 drug stores </a:t>
            </a:r>
            <a:r>
              <a:rPr lang="en-US" sz="1400">
                <a:solidFill>
                  <a:schemeClr val="tx1"/>
                </a:solidFill>
                <a:latin typeface="Times New Roman" panose="02020603050405020304" pitchFamily="18" charset="0"/>
                <a:cs typeface="Times New Roman" panose="02020603050405020304" pitchFamily="18" charset="0"/>
              </a:rPr>
              <a:t>Only 7  store personnel maintain </a:t>
            </a:r>
            <a:r>
              <a:rPr lang="en-GB" sz="1400">
                <a:solidFill>
                  <a:schemeClr val="tx1"/>
                </a:solidFill>
                <a:latin typeface="Times New Roman" panose="02020603050405020304" pitchFamily="18" charset="0"/>
                <a:cs typeface="Times New Roman" panose="02020603050405020304" pitchFamily="18" charset="0"/>
              </a:rPr>
              <a:t>cold chain while delivering Oxytocin from store to next level facilities.</a:t>
            </a:r>
            <a:endParaRPr lang="en-IN" sz="1400">
              <a:solidFill>
                <a:schemeClr val="tx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IN" sz="1200">
                <a:solidFill>
                  <a:schemeClr val="tx1"/>
                </a:solidFill>
                <a:latin typeface="Times New Roman" panose="02020603050405020304" pitchFamily="18" charset="0"/>
                <a:cs typeface="Times New Roman" panose="02020603050405020304" pitchFamily="18" charset="0"/>
              </a:rPr>
              <a:t> </a:t>
            </a:r>
          </a:p>
        </p:txBody>
      </p:sp>
      <p:sp>
        <p:nvSpPr>
          <p:cNvPr id="20" name="Rectangle 19"/>
          <p:cNvSpPr/>
          <p:nvPr/>
        </p:nvSpPr>
        <p:spPr>
          <a:xfrm>
            <a:off x="7211961" y="1769330"/>
            <a:ext cx="3233970" cy="182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smtClean="0">
                <a:solidFill>
                  <a:sysClr val="windowText" lastClr="000000"/>
                </a:solidFill>
                <a:latin typeface="Times New Roman" panose="02020603050405020304" pitchFamily="18" charset="0"/>
                <a:cs typeface="Times New Roman" panose="02020603050405020304" pitchFamily="18" charset="0"/>
              </a:rPr>
              <a:t>Result</a:t>
            </a:r>
            <a:endParaRPr lang="en-IN" b="1">
              <a:latin typeface="Times New Roman" panose="02020603050405020304" pitchFamily="18" charset="0"/>
              <a:cs typeface="Times New Roman" panose="02020603050405020304" pitchFamily="18" charset="0"/>
            </a:endParaRPr>
          </a:p>
        </p:txBody>
      </p:sp>
      <p:sp>
        <p:nvSpPr>
          <p:cNvPr id="21" name="Rectangle 20"/>
          <p:cNvSpPr/>
          <p:nvPr/>
        </p:nvSpPr>
        <p:spPr>
          <a:xfrm>
            <a:off x="501444" y="4925962"/>
            <a:ext cx="1828800" cy="265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smtClean="0">
                <a:solidFill>
                  <a:sysClr val="windowText" lastClr="000000"/>
                </a:solidFill>
                <a:latin typeface="Times New Roman" panose="02020603050405020304" pitchFamily="18" charset="0"/>
                <a:cs typeface="Times New Roman" panose="02020603050405020304" pitchFamily="18" charset="0"/>
              </a:rPr>
              <a:t>Objectives</a:t>
            </a:r>
            <a:endParaRPr lang="en-IN" b="1">
              <a:solidFill>
                <a:sysClr val="windowText" lastClr="000000"/>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5692878" y="3436373"/>
            <a:ext cx="2064773" cy="3318388"/>
          </a:xfrm>
          <a:prstGeom prst="roundRect">
            <a:avLst/>
          </a:prstGeom>
          <a:gradFill flip="none" rotWithShape="1">
            <a:gsLst>
              <a:gs pos="0">
                <a:srgbClr val="B5F1F9">
                  <a:shade val="30000"/>
                  <a:satMod val="115000"/>
                </a:srgbClr>
              </a:gs>
              <a:gs pos="11000">
                <a:srgbClr val="B5F1F9">
                  <a:shade val="67500"/>
                  <a:satMod val="115000"/>
                </a:srgbClr>
              </a:gs>
              <a:gs pos="22000">
                <a:srgbClr val="B5F1F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200" smtClean="0">
              <a:solidFill>
                <a:schemeClr val="tx1"/>
              </a:solidFill>
              <a:latin typeface="Times New Roman" panose="02020603050405020304" pitchFamily="18" charset="0"/>
              <a:cs typeface="Times New Roman" panose="02020603050405020304" pitchFamily="18" charset="0"/>
            </a:endParaRPr>
          </a:p>
          <a:p>
            <a:pPr lvl="0"/>
            <a:r>
              <a:rPr lang="en-GB" sz="1400" smtClean="0">
                <a:solidFill>
                  <a:schemeClr val="tx1"/>
                </a:solidFill>
                <a:latin typeface="Times New Roman" panose="02020603050405020304" pitchFamily="18" charset="0"/>
                <a:cs typeface="Times New Roman" panose="02020603050405020304" pitchFamily="18" charset="0"/>
              </a:rPr>
              <a:t>The </a:t>
            </a:r>
            <a:r>
              <a:rPr lang="en-GB" sz="1400">
                <a:solidFill>
                  <a:schemeClr val="tx1"/>
                </a:solidFill>
                <a:latin typeface="Times New Roman" panose="02020603050405020304" pitchFamily="18" charset="0"/>
                <a:cs typeface="Times New Roman" panose="02020603050405020304" pitchFamily="18" charset="0"/>
              </a:rPr>
              <a:t>record of time of administration of uterotonics is maintained in only 4 facilities.</a:t>
            </a:r>
            <a:endParaRPr lang="en-IN" sz="1400">
              <a:solidFill>
                <a:schemeClr val="tx1"/>
              </a:solidFill>
              <a:latin typeface="Times New Roman" panose="02020603050405020304" pitchFamily="18" charset="0"/>
              <a:cs typeface="Times New Roman" panose="02020603050405020304" pitchFamily="18" charset="0"/>
            </a:endParaRPr>
          </a:p>
          <a:p>
            <a:pPr lvl="0"/>
            <a:r>
              <a:rPr lang="en-GB" sz="1400">
                <a:solidFill>
                  <a:schemeClr val="tx1"/>
                </a:solidFill>
                <a:latin typeface="Times New Roman" panose="02020603050405020304" pitchFamily="18" charset="0"/>
                <a:cs typeface="Times New Roman" panose="02020603050405020304" pitchFamily="18" charset="0"/>
              </a:rPr>
              <a:t>34% service providers have not undergone training on LR practices </a:t>
            </a:r>
            <a:r>
              <a:rPr lang="en-GB" sz="1400" smtClean="0">
                <a:solidFill>
                  <a:schemeClr val="tx1"/>
                </a:solidFill>
                <a:latin typeface="Times New Roman" panose="02020603050405020304" pitchFamily="18" charset="0"/>
                <a:cs typeface="Times New Roman" panose="02020603050405020304" pitchFamily="18" charset="0"/>
              </a:rPr>
              <a:t>Buffer </a:t>
            </a:r>
            <a:r>
              <a:rPr lang="en-GB" sz="1400">
                <a:solidFill>
                  <a:schemeClr val="tx1"/>
                </a:solidFill>
                <a:latin typeface="Times New Roman" panose="02020603050405020304" pitchFamily="18" charset="0"/>
                <a:cs typeface="Times New Roman" panose="02020603050405020304" pitchFamily="18" charset="0"/>
              </a:rPr>
              <a:t>stock was not maintained by one store personnel at store.</a:t>
            </a:r>
            <a:endParaRPr lang="en-IN" sz="1400">
              <a:solidFill>
                <a:schemeClr val="tx1"/>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7875637" y="3436373"/>
            <a:ext cx="2168013" cy="3318388"/>
          </a:xfrm>
          <a:prstGeom prst="roundRect">
            <a:avLst/>
          </a:prstGeom>
          <a:gradFill flip="none" rotWithShape="1">
            <a:gsLst>
              <a:gs pos="0">
                <a:srgbClr val="B5F1F9">
                  <a:shade val="30000"/>
                  <a:satMod val="115000"/>
                </a:srgbClr>
              </a:gs>
              <a:gs pos="8000">
                <a:srgbClr val="B5F1F9">
                  <a:shade val="67500"/>
                  <a:satMod val="115000"/>
                </a:srgbClr>
              </a:gs>
              <a:gs pos="23000">
                <a:srgbClr val="B5F1F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050" u="sng" smtClean="0">
              <a:solidFill>
                <a:schemeClr val="tx1"/>
              </a:solidFill>
              <a:latin typeface="Times New Roman" panose="02020603050405020304" pitchFamily="18" charset="0"/>
              <a:cs typeface="Times New Roman" panose="02020603050405020304" pitchFamily="18" charset="0"/>
              <a:hlinkClick r:id="rId4" invalidUrl="http:///"/>
            </a:endParaRPr>
          </a:p>
          <a:p>
            <a:pPr lvl="0"/>
            <a:endParaRPr lang="en-GB" sz="1050" u="sng">
              <a:solidFill>
                <a:schemeClr val="tx1"/>
              </a:solidFill>
              <a:latin typeface="Times New Roman" panose="02020603050405020304" pitchFamily="18" charset="0"/>
              <a:cs typeface="Times New Roman" panose="02020603050405020304" pitchFamily="18" charset="0"/>
              <a:hlinkClick r:id="rId5" invalidUrl="http:///"/>
            </a:endParaRPr>
          </a:p>
          <a:p>
            <a:pPr lvl="0"/>
            <a:endParaRPr lang="en-GB" sz="1050" u="sng" smtClean="0">
              <a:solidFill>
                <a:schemeClr val="tx1"/>
              </a:solidFill>
              <a:latin typeface="Times New Roman" panose="02020603050405020304" pitchFamily="18" charset="0"/>
              <a:cs typeface="Times New Roman" panose="02020603050405020304" pitchFamily="18" charset="0"/>
              <a:hlinkClick r:id="rId6" invalidUrl="http:///"/>
            </a:endParaRPr>
          </a:p>
          <a:p>
            <a:pPr marL="171450" lvl="0" indent="-171450">
              <a:buFont typeface="Arial" panose="020B0604020202020204" pitchFamily="34" charset="0"/>
              <a:buChar char="•"/>
            </a:pPr>
            <a:r>
              <a:rPr lang="en-GB" sz="1050" u="sng" smtClean="0">
                <a:solidFill>
                  <a:schemeClr val="tx1"/>
                </a:solidFill>
                <a:latin typeface="Times New Roman" panose="02020603050405020304" pitchFamily="18" charset="0"/>
                <a:cs typeface="Times New Roman" panose="02020603050405020304" pitchFamily="18" charset="0"/>
                <a:hlinkClick r:id="rId7" invalidUrl="http:///"/>
              </a:rPr>
              <a:t>.http</a:t>
            </a:r>
            <a:r>
              <a:rPr lang="en-GB" sz="1050" u="sng">
                <a:solidFill>
                  <a:schemeClr val="tx1"/>
                </a:solidFill>
                <a:latin typeface="Times New Roman" panose="02020603050405020304" pitchFamily="18" charset="0"/>
                <a:cs typeface="Times New Roman" panose="02020603050405020304" pitchFamily="18" charset="0"/>
                <a:hlinkClick r:id="rId8" invalidUrl="http:///"/>
              </a:rPr>
              <a:t>://</a:t>
            </a:r>
            <a:r>
              <a:rPr lang="en-GB" sz="1050" u="sng" smtClean="0">
                <a:solidFill>
                  <a:schemeClr val="tx1"/>
                </a:solidFill>
                <a:latin typeface="Times New Roman" panose="02020603050405020304" pitchFamily="18" charset="0"/>
                <a:cs typeface="Times New Roman" panose="02020603050405020304" pitchFamily="18" charset="0"/>
                <a:hlinkClick r:id="rId9"/>
              </a:rPr>
              <a:t>nhp.gov.in/disease/gynaecology-and-obstetrics/postpartum-haemorrhage</a:t>
            </a:r>
            <a:endParaRPr lang="en-IN" sz="105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50" u="sng" smtClean="0">
                <a:solidFill>
                  <a:schemeClr val="tx1"/>
                </a:solidFill>
                <a:latin typeface="Times New Roman" panose="02020603050405020304" pitchFamily="18" charset="0"/>
                <a:cs typeface="Times New Roman" panose="02020603050405020304" pitchFamily="18" charset="0"/>
                <a:hlinkClick r:id="rId10"/>
              </a:rPr>
              <a:t>.https</a:t>
            </a:r>
            <a:r>
              <a:rPr lang="en-GB" sz="1050" u="sng">
                <a:solidFill>
                  <a:schemeClr val="tx1"/>
                </a:solidFill>
                <a:latin typeface="Times New Roman" panose="02020603050405020304" pitchFamily="18" charset="0"/>
                <a:cs typeface="Times New Roman" panose="02020603050405020304" pitchFamily="18" charset="0"/>
                <a:hlinkClick r:id="rId10"/>
              </a:rPr>
              <a:t>://nhm.gov.in/index1.php?lang=1&amp;level=1&amp;sublinkid=794&amp;lid=168</a:t>
            </a:r>
            <a:endParaRPr lang="en-IN" sz="105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50" smtClean="0">
                <a:solidFill>
                  <a:schemeClr val="tx1"/>
                </a:solidFill>
                <a:latin typeface="Times New Roman" panose="02020603050405020304" pitchFamily="18" charset="0"/>
                <a:cs typeface="Times New Roman" panose="02020603050405020304" pitchFamily="18" charset="0"/>
              </a:rPr>
              <a:t>.G </a:t>
            </a:r>
            <a:r>
              <a:rPr lang="en-GB" sz="1050">
                <a:solidFill>
                  <a:schemeClr val="tx1"/>
                </a:solidFill>
                <a:latin typeface="Times New Roman" panose="02020603050405020304" pitchFamily="18" charset="0"/>
                <a:cs typeface="Times New Roman" panose="02020603050405020304" pitchFamily="18" charset="0"/>
              </a:rPr>
              <a:t>V Guerra 1, J G Cecatti, J P Souza, A Faúndes, S S Morais, A M Gülmezoglu, M A Parpinelli, R Passini Jr, G Carroli, World Health Organisation 2005 Global Survey on Maternal and Perinatal Health Research Group PMID: 19906020 DOI: 10.1111/j.1471-0528.2009. 02348.x</a:t>
            </a:r>
            <a:endParaRPr lang="en-IN" sz="1050">
              <a:solidFill>
                <a:schemeClr val="tx1"/>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5891980" y="3539613"/>
            <a:ext cx="1666567" cy="324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smtClean="0">
                <a:solidFill>
                  <a:schemeClr val="tx1"/>
                </a:solidFill>
                <a:latin typeface="Times New Roman" panose="02020603050405020304" pitchFamily="18" charset="0"/>
                <a:cs typeface="Times New Roman" panose="02020603050405020304" pitchFamily="18" charset="0"/>
              </a:rPr>
              <a:t>Conclusion</a:t>
            </a:r>
            <a:endParaRPr lang="en-IN" b="1">
              <a:solidFill>
                <a:schemeClr val="tx1"/>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8133735" y="3539613"/>
            <a:ext cx="1651819" cy="324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smtClean="0">
                <a:solidFill>
                  <a:schemeClr val="tx1"/>
                </a:solidFill>
                <a:latin typeface="Times New Roman" panose="02020603050405020304" pitchFamily="18" charset="0"/>
                <a:cs typeface="Times New Roman" panose="02020603050405020304" pitchFamily="18" charset="0"/>
              </a:rPr>
              <a:t>Bibliography</a:t>
            </a:r>
            <a:endParaRPr lang="en-IN" b="1">
              <a:solidFill>
                <a:schemeClr val="tx1"/>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r="12119"/>
          <a:stretch/>
        </p:blipFill>
        <p:spPr>
          <a:xfrm>
            <a:off x="11107154" y="432532"/>
            <a:ext cx="949863" cy="1020589"/>
          </a:xfrm>
          <a:prstGeom prst="rect">
            <a:avLst/>
          </a:prstGeom>
        </p:spPr>
      </p:pic>
      <p:sp>
        <p:nvSpPr>
          <p:cNvPr id="29" name="Rectangle 3"/>
          <p:cNvSpPr>
            <a:spLocks noChangeArrowheads="1"/>
          </p:cNvSpPr>
          <p:nvPr/>
        </p:nvSpPr>
        <p:spPr bwMode="auto">
          <a:xfrm>
            <a:off x="9971376" y="5442037"/>
            <a:ext cx="94473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30" name="Chart 29"/>
          <p:cNvGraphicFramePr/>
          <p:nvPr>
            <p:extLst>
              <p:ext uri="{D42A27DB-BD31-4B8C-83A1-F6EECF244321}">
                <p14:modId xmlns:p14="http://schemas.microsoft.com/office/powerpoint/2010/main" val="1891265101"/>
              </p:ext>
            </p:extLst>
          </p:nvPr>
        </p:nvGraphicFramePr>
        <p:xfrm>
          <a:off x="9785554" y="3797717"/>
          <a:ext cx="2406446" cy="1387899"/>
        </p:xfrm>
        <a:graphic>
          <a:graphicData uri="http://schemas.openxmlformats.org/drawingml/2006/chart">
            <c:chart xmlns:c="http://schemas.openxmlformats.org/drawingml/2006/chart" xmlns:r="http://schemas.openxmlformats.org/officeDocument/2006/relationships" r:id="rId12"/>
          </a:graphicData>
        </a:graphic>
      </p:graphicFrame>
      <p:sp>
        <p:nvSpPr>
          <p:cNvPr id="31" name="Rectangle 30"/>
          <p:cNvSpPr/>
          <p:nvPr/>
        </p:nvSpPr>
        <p:spPr>
          <a:xfrm>
            <a:off x="10074920" y="3340119"/>
            <a:ext cx="2064469" cy="457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b="1" smtClean="0">
                <a:solidFill>
                  <a:schemeClr val="tx1"/>
                </a:solidFill>
                <a:latin typeface="Times New Roman" panose="02020603050405020304" pitchFamily="18" charset="0"/>
                <a:cs typeface="Times New Roman" panose="02020603050405020304" pitchFamily="18" charset="0"/>
              </a:rPr>
              <a:t>Women received uterotonic for labour induction</a:t>
            </a:r>
            <a:endParaRPr lang="en-IN" sz="1050" b="1">
              <a:solidFill>
                <a:schemeClr val="tx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13">
            <a:extLst>
              <a:ext uri="{28A0092B-C50C-407E-A947-70E740481C1C}">
                <a14:useLocalDpi xmlns:a14="http://schemas.microsoft.com/office/drawing/2010/main" val="0"/>
              </a:ext>
            </a:extLst>
          </a:blip>
          <a:srcRect l="6584" t="880" b="4114"/>
          <a:stretch/>
        </p:blipFill>
        <p:spPr>
          <a:xfrm>
            <a:off x="2625212" y="4925962"/>
            <a:ext cx="1120878" cy="1881048"/>
          </a:xfrm>
          <a:prstGeom prst="rect">
            <a:avLst/>
          </a:prstGeom>
        </p:spPr>
      </p:pic>
      <p:pic>
        <p:nvPicPr>
          <p:cNvPr id="34" name="Picture 33"/>
          <p:cNvPicPr>
            <a:picLocks noChangeAspect="1"/>
          </p:cNvPicPr>
          <p:nvPr/>
        </p:nvPicPr>
        <p:blipFill rotWithShape="1">
          <a:blip r:embed="rId14">
            <a:extLst>
              <a:ext uri="{28A0092B-C50C-407E-A947-70E740481C1C}">
                <a14:useLocalDpi xmlns:a14="http://schemas.microsoft.com/office/drawing/2010/main" val="0"/>
              </a:ext>
            </a:extLst>
          </a:blip>
          <a:srcRect l="14965" r="15118" b="6472"/>
          <a:stretch/>
        </p:blipFill>
        <p:spPr>
          <a:xfrm>
            <a:off x="10161636" y="5119258"/>
            <a:ext cx="2057185" cy="1738742"/>
          </a:xfrm>
          <a:prstGeom prst="rect">
            <a:avLst/>
          </a:prstGeom>
        </p:spPr>
      </p:pic>
      <p:sp>
        <p:nvSpPr>
          <p:cNvPr id="2" name="Slide Number Placeholder 1"/>
          <p:cNvSpPr>
            <a:spLocks noGrp="1"/>
          </p:cNvSpPr>
          <p:nvPr>
            <p:ph type="sldNum" sz="quarter" idx="12"/>
          </p:nvPr>
        </p:nvSpPr>
        <p:spPr/>
        <p:txBody>
          <a:bodyPr/>
          <a:lstStyle/>
          <a:p>
            <a:fld id="{48F63A3B-78C7-47BE-AE5E-E10140E04643}" type="slidenum">
              <a:rPr lang="en-US" smtClean="0"/>
              <a:t>19</a:t>
            </a:fld>
            <a:endParaRPr lang="en-US"/>
          </a:p>
        </p:txBody>
      </p:sp>
    </p:spTree>
    <p:extLst>
      <p:ext uri="{BB962C8B-B14F-4D97-AF65-F5344CB8AC3E}">
        <p14:creationId xmlns:p14="http://schemas.microsoft.com/office/powerpoint/2010/main" val="216297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4C34-A8E3-E6EE-B717-0D11F181138C}"/>
              </a:ext>
            </a:extLst>
          </p:cNvPr>
          <p:cNvSpPr>
            <a:spLocks noGrp="1"/>
          </p:cNvSpPr>
          <p:nvPr>
            <p:ph type="title"/>
          </p:nvPr>
        </p:nvSpPr>
        <p:spPr>
          <a:xfrm>
            <a:off x="2899954" y="391886"/>
            <a:ext cx="6257109" cy="796834"/>
          </a:xfrm>
          <a:solidFill>
            <a:srgbClr val="5BD2F7"/>
          </a:solidFill>
          <a:ln>
            <a:noFill/>
          </a:ln>
        </p:spPr>
        <p:txBody>
          <a:bodyPr/>
          <a:lstStyle/>
          <a:p>
            <a:pPr algn="ctr"/>
            <a:r>
              <a:rPr lang="en-GB" b="1" u="sng">
                <a:latin typeface="Times New Roman" panose="02020603050405020304" pitchFamily="18" charset="0"/>
                <a:cs typeface="Times New Roman" panose="02020603050405020304" pitchFamily="18" charset="0"/>
              </a:rPr>
              <a:t>Screenshot of approval</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36915" y="1690689"/>
            <a:ext cx="8712925" cy="4801552"/>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fld id="{48F63A3B-78C7-47BE-AE5E-E10140E04643}" type="slidenum">
              <a:rPr lang="en-US" smtClean="0"/>
              <a:t>2</a:t>
            </a:fld>
            <a:endParaRPr lang="en-US"/>
          </a:p>
        </p:txBody>
      </p:sp>
      <p:sp>
        <p:nvSpPr>
          <p:cNvPr id="6" name="Rounded Rectangle 5"/>
          <p:cNvSpPr/>
          <p:nvPr/>
        </p:nvSpPr>
        <p:spPr>
          <a:xfrm>
            <a:off x="2899954" y="391886"/>
            <a:ext cx="6257109" cy="783771"/>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29979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a:extLst>
              <a:ext uri="{FF2B5EF4-FFF2-40B4-BE49-F238E27FC236}">
                <a16:creationId xmlns:a16="http://schemas.microsoft.com/office/drawing/2014/main" id="{A337A8BD-F185-9441-CC9C-ECDCED5808EB}"/>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C2E0CB63-D79A-A46C-9C8D-08ABAF91242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
            </a:r>
            <a:br>
              <a:rPr lang="en-US" sz="6000">
                <a:solidFill>
                  <a:srgbClr val="FFFFFF"/>
                </a:solidFill>
              </a:rPr>
            </a:br>
            <a:endParaRPr lang="en-US" sz="6000">
              <a:solidFill>
                <a:srgbClr val="FFFFFF"/>
              </a:solidFill>
            </a:endParaRPr>
          </a:p>
        </p:txBody>
      </p:sp>
      <p:sp>
        <p:nvSpPr>
          <p:cNvPr id="3" name="Content Placeholder 2">
            <a:extLst>
              <a:ext uri="{FF2B5EF4-FFF2-40B4-BE49-F238E27FC236}">
                <a16:creationId xmlns:a16="http://schemas.microsoft.com/office/drawing/2014/main" id="{FFB55836-7776-73D6-3D04-5616C1C65E9E}"/>
              </a:ext>
            </a:extLst>
          </p:cNvPr>
          <p:cNvSpPr>
            <a:spLocks noGrp="1"/>
          </p:cNvSpPr>
          <p:nvPr>
            <p:ph idx="1"/>
          </p:nvPr>
        </p:nvSpPr>
        <p:spPr>
          <a:xfrm>
            <a:off x="1524000" y="4159404"/>
            <a:ext cx="9144000" cy="1098395"/>
          </a:xfrm>
        </p:spPr>
        <p:txBody>
          <a:bodyPr vert="horz" lIns="91440" tIns="45720" rIns="91440" bIns="45720" rtlCol="0" anchor="t">
            <a:normAutofit/>
          </a:bodyPr>
          <a:lstStyle/>
          <a:p>
            <a:pPr marL="0" indent="0" algn="ctr">
              <a:buNone/>
            </a:pPr>
            <a:r>
              <a:rPr lang="en-US" sz="4400">
                <a:solidFill>
                  <a:srgbClr val="FFFFFF"/>
                </a:solidFill>
                <a:latin typeface="Times New Roman"/>
                <a:cs typeface="Times New Roman"/>
              </a:rPr>
              <a:t>THANK YOU</a:t>
            </a:r>
          </a:p>
        </p:txBody>
      </p:sp>
      <p:sp>
        <p:nvSpPr>
          <p:cNvPr id="4" name="TextBox 3">
            <a:extLst>
              <a:ext uri="{FF2B5EF4-FFF2-40B4-BE49-F238E27FC236}">
                <a16:creationId xmlns:a16="http://schemas.microsoft.com/office/drawing/2014/main" id="{B2B3C092-A439-9775-AC9F-7FD10883891A}"/>
              </a:ext>
            </a:extLst>
          </p:cNvPr>
          <p:cNvSpPr txBox="1"/>
          <p:nvPr/>
        </p:nvSpPr>
        <p:spPr>
          <a:xfrm>
            <a:off x="4965431" y="2438400"/>
            <a:ext cx="6586489" cy="37854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000">
              <a:cs typeface="Calibri"/>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20</a:t>
            </a:fld>
            <a:endParaRPr lang="en-US"/>
          </a:p>
        </p:txBody>
      </p:sp>
    </p:spTree>
    <p:extLst>
      <p:ext uri="{BB962C8B-B14F-4D97-AF65-F5344CB8AC3E}">
        <p14:creationId xmlns:p14="http://schemas.microsoft.com/office/powerpoint/2010/main" val="16858331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CB63-D79A-A46C-9C8D-08ABAF91242D}"/>
              </a:ext>
            </a:extLst>
          </p:cNvPr>
          <p:cNvSpPr>
            <a:spLocks noGrp="1"/>
          </p:cNvSpPr>
          <p:nvPr>
            <p:ph type="title"/>
          </p:nvPr>
        </p:nvSpPr>
        <p:spPr>
          <a:xfrm>
            <a:off x="4846320" y="365126"/>
            <a:ext cx="6507480" cy="901972"/>
          </a:xfrm>
          <a:solidFill>
            <a:srgbClr val="5BD2F7"/>
          </a:solidFill>
        </p:spPr>
        <p:txBody>
          <a:bodyPr/>
          <a:lstStyle/>
          <a:p>
            <a:pPr algn="r"/>
            <a:r>
              <a:rPr lang="en-GB" b="1" u="sng">
                <a:latin typeface="Times New Roman"/>
                <a:cs typeface="Calibri Light"/>
              </a:rPr>
              <a:t>Internship Experiences</a:t>
            </a:r>
            <a:endParaRPr lang="en-US" u="sng">
              <a:cs typeface="Calibri Light" panose="020F0302020204030204"/>
            </a:endParaRPr>
          </a:p>
        </p:txBody>
      </p:sp>
      <p:sp>
        <p:nvSpPr>
          <p:cNvPr id="3" name="Content Placeholder 2">
            <a:extLst>
              <a:ext uri="{FF2B5EF4-FFF2-40B4-BE49-F238E27FC236}">
                <a16:creationId xmlns:a16="http://schemas.microsoft.com/office/drawing/2014/main" id="{C1B84640-26C5-94DF-AF8A-3267EB87A3A4}"/>
              </a:ext>
            </a:extLst>
          </p:cNvPr>
          <p:cNvSpPr>
            <a:spLocks noGrp="1"/>
          </p:cNvSpPr>
          <p:nvPr>
            <p:ph idx="1"/>
          </p:nvPr>
        </p:nvSpPr>
        <p:spPr>
          <a:xfrm>
            <a:off x="5467708" y="1509324"/>
            <a:ext cx="6015489" cy="4768281"/>
          </a:xfrm>
        </p:spPr>
        <p:txBody>
          <a:bodyPr vert="horz" lIns="91440" tIns="45720" rIns="91440" bIns="45720" rtlCol="0" anchor="t">
            <a:normAutofit/>
          </a:bodyPr>
          <a:lstStyle/>
          <a:p>
            <a:pPr algn="just">
              <a:buFont typeface="Wingdings" panose="020B0604020202020204" pitchFamily="34" charset="0"/>
              <a:buChar char="v"/>
            </a:pPr>
            <a:r>
              <a:rPr lang="en-GB" sz="2200">
                <a:cs typeface="Calibri" panose="020F0502020204030204"/>
              </a:rPr>
              <a:t>Learn how to interact with community and team work.</a:t>
            </a:r>
            <a:endParaRPr lang="en-US" sz="2200">
              <a:cs typeface="Calibri" panose="020F0502020204030204"/>
            </a:endParaRPr>
          </a:p>
          <a:p>
            <a:pPr algn="just">
              <a:buFont typeface="Wingdings" panose="020B0604020202020204" pitchFamily="34" charset="0"/>
              <a:buChar char="v"/>
            </a:pPr>
            <a:r>
              <a:rPr lang="en-GB" sz="2200" smtClean="0">
                <a:cs typeface="Calibri" panose="020F0502020204030204"/>
              </a:rPr>
              <a:t>Challenges </a:t>
            </a:r>
            <a:r>
              <a:rPr lang="en-GB" sz="2200">
                <a:cs typeface="Calibri" panose="020F0502020204030204"/>
              </a:rPr>
              <a:t>during data entry and cleaning.</a:t>
            </a:r>
          </a:p>
          <a:p>
            <a:pPr algn="just">
              <a:buFont typeface="Wingdings" panose="020B0604020202020204" pitchFamily="34" charset="0"/>
              <a:buChar char="v"/>
            </a:pPr>
            <a:r>
              <a:rPr lang="en-GB" sz="2200">
                <a:cs typeface="Calibri" panose="020F0502020204030204"/>
              </a:rPr>
              <a:t> Learn Time management through the entire course of internship.</a:t>
            </a:r>
          </a:p>
          <a:p>
            <a:pPr>
              <a:buFont typeface="Wingdings" panose="020B0604020202020204" pitchFamily="34" charset="0"/>
              <a:buChar char="v"/>
            </a:pPr>
            <a:r>
              <a:rPr lang="en-GB" sz="2200">
                <a:cs typeface="Calibri" panose="020F0502020204030204"/>
              </a:rPr>
              <a:t>Explore the management system of 15 health facilities</a:t>
            </a:r>
            <a:r>
              <a:rPr lang="en-GB" sz="2200" smtClean="0">
                <a:cs typeface="Calibri" panose="020F0502020204030204"/>
              </a:rPr>
              <a:t>.</a:t>
            </a:r>
          </a:p>
          <a:p>
            <a:pPr>
              <a:buFont typeface="Wingdings" panose="020B0604020202020204" pitchFamily="34" charset="0"/>
              <a:buChar char="v"/>
            </a:pPr>
            <a:r>
              <a:rPr lang="en-GB" sz="2200" smtClean="0">
                <a:cs typeface="Calibri" panose="020F0502020204030204"/>
              </a:rPr>
              <a:t>Difference between theory and practical world.</a:t>
            </a:r>
            <a:endParaRPr lang="en-GB" sz="2200">
              <a:cs typeface="Calibri" panose="020F0502020204030204"/>
            </a:endParaRPr>
          </a:p>
          <a:p>
            <a:pPr>
              <a:buFont typeface="Wingdings" panose="020B0604020202020204" pitchFamily="34" charset="0"/>
              <a:buChar char="v"/>
            </a:pPr>
            <a:endParaRPr lang="en-GB" sz="2200">
              <a:cs typeface="Calibri" panose="020F0502020204030204"/>
            </a:endParaRPr>
          </a:p>
          <a:p>
            <a:pPr>
              <a:buFont typeface="Wingdings" panose="020B0604020202020204" pitchFamily="34" charset="0"/>
              <a:buChar char="v"/>
            </a:pPr>
            <a:endParaRPr lang="en-GB">
              <a:cs typeface="Calibri" panose="020F0502020204030204"/>
            </a:endParaRPr>
          </a:p>
          <a:p>
            <a:pPr>
              <a:buFont typeface="Wingdings" panose="020B0604020202020204" pitchFamily="34" charset="0"/>
              <a:buChar char="v"/>
            </a:pPr>
            <a:endParaRPr lang="en-GB">
              <a:cs typeface="Calibri" panose="020F0502020204030204"/>
            </a:endParaRPr>
          </a:p>
          <a:p>
            <a:pPr>
              <a:buFont typeface="Wingdings" panose="020B0604020202020204" pitchFamily="34" charset="0"/>
              <a:buChar char="v"/>
            </a:pPr>
            <a:endParaRPr lang="en-GB">
              <a:cs typeface="Calibri" panose="020F0502020204030204"/>
            </a:endParaRPr>
          </a:p>
          <a:p>
            <a:pPr>
              <a:buFont typeface="Wingdings" panose="020B0604020202020204" pitchFamily="34" charset="0"/>
              <a:buChar char="v"/>
            </a:pPr>
            <a:endParaRPr lang="en-GB">
              <a:cs typeface="Calibri" panose="020F0502020204030204"/>
            </a:endParaRPr>
          </a:p>
          <a:p>
            <a:pPr>
              <a:buFont typeface="Wingdings" panose="020B0604020202020204" pitchFamily="34" charset="0"/>
              <a:buChar char="v"/>
            </a:pPr>
            <a:endParaRPr lang="en-GB">
              <a:cs typeface="Calibri" panose="020F0502020204030204"/>
            </a:endParaRPr>
          </a:p>
          <a:p>
            <a:pPr>
              <a:buFont typeface="Wingdings" panose="020B0604020202020204" pitchFamily="34" charset="0"/>
              <a:buChar char="v"/>
            </a:pPr>
            <a:endParaRPr lang="en-GB">
              <a:cs typeface="Calibri" panose="020F0502020204030204"/>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21</a:t>
            </a:fld>
            <a:endParaRPr lang="en-US"/>
          </a:p>
        </p:txBody>
      </p:sp>
    </p:spTree>
    <p:extLst>
      <p:ext uri="{BB962C8B-B14F-4D97-AF65-F5344CB8AC3E}">
        <p14:creationId xmlns:p14="http://schemas.microsoft.com/office/powerpoint/2010/main" val="2577123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CB63-D79A-A46C-9C8D-08ABAF91242D}"/>
              </a:ext>
            </a:extLst>
          </p:cNvPr>
          <p:cNvSpPr>
            <a:spLocks noGrp="1"/>
          </p:cNvSpPr>
          <p:nvPr>
            <p:ph type="title"/>
          </p:nvPr>
        </p:nvSpPr>
        <p:spPr>
          <a:xfrm>
            <a:off x="3213462" y="548639"/>
            <a:ext cx="6688183" cy="1254035"/>
          </a:xfrm>
          <a:solidFill>
            <a:srgbClr val="5BD2F7"/>
          </a:solidFill>
        </p:spPr>
        <p:txBody>
          <a:bodyPr>
            <a:normAutofit fontScale="90000"/>
          </a:bodyPr>
          <a:lstStyle/>
          <a:p>
            <a:pPr algn="ctr"/>
            <a:r>
              <a:rPr lang="en-GB" b="1" u="sng">
                <a:latin typeface="Times New Roman"/>
                <a:cs typeface="Calibri Light"/>
              </a:rPr>
              <a:t>Suggestions Given to Organization</a:t>
            </a:r>
          </a:p>
        </p:txBody>
      </p:sp>
      <p:sp>
        <p:nvSpPr>
          <p:cNvPr id="3" name="Content Placeholder 2">
            <a:extLst>
              <a:ext uri="{FF2B5EF4-FFF2-40B4-BE49-F238E27FC236}">
                <a16:creationId xmlns:a16="http://schemas.microsoft.com/office/drawing/2014/main" id="{C1B84640-26C5-94DF-AF8A-3267EB87A3A4}"/>
              </a:ext>
            </a:extLst>
          </p:cNvPr>
          <p:cNvSpPr>
            <a:spLocks noGrp="1"/>
          </p:cNvSpPr>
          <p:nvPr>
            <p:ph idx="1"/>
          </p:nvPr>
        </p:nvSpPr>
        <p:spPr>
          <a:xfrm>
            <a:off x="4062548" y="2403566"/>
            <a:ext cx="7291251" cy="1737360"/>
          </a:xfrm>
        </p:spPr>
        <p:txBody>
          <a:bodyPr>
            <a:normAutofit/>
          </a:bodyPr>
          <a:lstStyle/>
          <a:p>
            <a:pPr>
              <a:buFont typeface="Wingdings" panose="05000000000000000000" pitchFamily="2" charset="2"/>
              <a:buChar char="v"/>
            </a:pPr>
            <a:r>
              <a:rPr lang="en-GB" sz="2400" smtClean="0"/>
              <a:t>Time period was too short. </a:t>
            </a:r>
          </a:p>
          <a:p>
            <a:pPr>
              <a:buFont typeface="Wingdings" panose="05000000000000000000" pitchFamily="2" charset="2"/>
              <a:buChar char="v"/>
            </a:pPr>
            <a:r>
              <a:rPr lang="en-GB" sz="2400" smtClean="0"/>
              <a:t> More emphasis should be given on data collection .</a:t>
            </a:r>
            <a:endParaRPr lang="en-GB" sz="2400"/>
          </a:p>
        </p:txBody>
      </p:sp>
      <p:sp>
        <p:nvSpPr>
          <p:cNvPr id="4" name="Slide Number Placeholder 3"/>
          <p:cNvSpPr>
            <a:spLocks noGrp="1"/>
          </p:cNvSpPr>
          <p:nvPr>
            <p:ph type="sldNum" sz="quarter" idx="12"/>
          </p:nvPr>
        </p:nvSpPr>
        <p:spPr/>
        <p:txBody>
          <a:bodyPr/>
          <a:lstStyle/>
          <a:p>
            <a:fld id="{48F63A3B-78C7-47BE-AE5E-E10140E04643}" type="slidenum">
              <a:rPr lang="en-US" smtClean="0"/>
              <a:t>22</a:t>
            </a:fld>
            <a:endParaRPr lang="en-US"/>
          </a:p>
        </p:txBody>
      </p:sp>
    </p:spTree>
    <p:extLst>
      <p:ext uri="{BB962C8B-B14F-4D97-AF65-F5344CB8AC3E}">
        <p14:creationId xmlns:p14="http://schemas.microsoft.com/office/powerpoint/2010/main" val="3425409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6924-4EAD-7096-9362-34EA7D9D9415}"/>
              </a:ext>
            </a:extLst>
          </p:cNvPr>
          <p:cNvSpPr>
            <a:spLocks noGrp="1"/>
          </p:cNvSpPr>
          <p:nvPr>
            <p:ph type="title"/>
          </p:nvPr>
        </p:nvSpPr>
        <p:spPr>
          <a:xfrm>
            <a:off x="3161211" y="339634"/>
            <a:ext cx="5617030" cy="773430"/>
          </a:xfrm>
          <a:solidFill>
            <a:srgbClr val="5BD2F7"/>
          </a:solidFill>
        </p:spPr>
        <p:txBody>
          <a:bodyPr/>
          <a:lstStyle/>
          <a:p>
            <a:pPr algn="ctr"/>
            <a:r>
              <a:rPr lang="en-GB" b="1" u="sng">
                <a:latin typeface="Times New Roman"/>
                <a:cs typeface="Calibri Light"/>
              </a:rPr>
              <a:t>Pictorial Journey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9163" y="1374820"/>
            <a:ext cx="6401088" cy="4981530"/>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fld id="{48F63A3B-78C7-47BE-AE5E-E10140E04643}" type="slidenum">
              <a:rPr lang="en-US" smtClean="0"/>
              <a:t>23</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6013" y="1226419"/>
            <a:ext cx="3489959" cy="5495056"/>
          </a:xfrm>
          <a:prstGeom prst="rect">
            <a:avLst/>
          </a:prstGeom>
        </p:spPr>
      </p:pic>
    </p:spTree>
    <p:extLst>
      <p:ext uri="{BB962C8B-B14F-4D97-AF65-F5344CB8AC3E}">
        <p14:creationId xmlns:p14="http://schemas.microsoft.com/office/powerpoint/2010/main" val="1827817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6924-4EAD-7096-9362-34EA7D9D9415}"/>
              </a:ext>
            </a:extLst>
          </p:cNvPr>
          <p:cNvSpPr>
            <a:spLocks noGrp="1"/>
          </p:cNvSpPr>
          <p:nvPr>
            <p:ph type="title"/>
          </p:nvPr>
        </p:nvSpPr>
        <p:spPr>
          <a:xfrm>
            <a:off x="3409406" y="365125"/>
            <a:ext cx="5434148" cy="720681"/>
          </a:xfrm>
          <a:solidFill>
            <a:srgbClr val="5BD2F7"/>
          </a:solidFill>
        </p:spPr>
        <p:txBody>
          <a:bodyPr/>
          <a:lstStyle/>
          <a:p>
            <a:pPr algn="ctr"/>
            <a:r>
              <a:rPr lang="en-GB" b="1" u="sng">
                <a:latin typeface="Times New Roman"/>
                <a:cs typeface="Calibri Light"/>
              </a:rPr>
              <a:t>Pictorial Journey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7462" y="1351054"/>
            <a:ext cx="4781007" cy="275068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9727" y="1351053"/>
            <a:ext cx="5538650" cy="2750683"/>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fld id="{48F63A3B-78C7-47BE-AE5E-E10140E04643}" type="slidenum">
              <a:rPr lang="en-US" smtClean="0"/>
              <a:t>24</a:t>
            </a:fld>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211" y="4314969"/>
            <a:ext cx="3082835" cy="243948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5024" y="4314970"/>
            <a:ext cx="2717076" cy="243948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0078" y="4314969"/>
            <a:ext cx="2651759" cy="243948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9816" y="4327072"/>
            <a:ext cx="2632882" cy="2394403"/>
          </a:xfrm>
          <a:prstGeom prst="rect">
            <a:avLst/>
          </a:prstGeom>
        </p:spPr>
      </p:pic>
    </p:spTree>
    <p:extLst>
      <p:ext uri="{BB962C8B-B14F-4D97-AF65-F5344CB8AC3E}">
        <p14:creationId xmlns:p14="http://schemas.microsoft.com/office/powerpoint/2010/main" val="371049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2B29-C1D9-66E3-9F38-C5551243CEA3}"/>
              </a:ext>
            </a:extLst>
          </p:cNvPr>
          <p:cNvSpPr>
            <a:spLocks noGrp="1"/>
          </p:cNvSpPr>
          <p:nvPr>
            <p:ph type="title"/>
          </p:nvPr>
        </p:nvSpPr>
        <p:spPr>
          <a:xfrm>
            <a:off x="1985553" y="365125"/>
            <a:ext cx="8007533" cy="1032601"/>
          </a:xfrm>
          <a:solidFill>
            <a:srgbClr val="8BDFF9"/>
          </a:solidFill>
        </p:spPr>
        <p:txBody>
          <a:bodyPr>
            <a:normAutofit/>
          </a:bodyPr>
          <a:lstStyle/>
          <a:p>
            <a:pPr algn="ctr"/>
            <a:r>
              <a:rPr lang="en-GB" b="1" u="sng" smtClean="0">
                <a:latin typeface="Times New Roman"/>
                <a:cs typeface="Times New Roman"/>
              </a:rPr>
              <a:t>Introduction-Burden of Disease</a:t>
            </a:r>
            <a:endParaRPr lang="en-GB" b="1" u="sng">
              <a:latin typeface="Times New Roman"/>
              <a:cs typeface="Times New Roman"/>
            </a:endParaRPr>
          </a:p>
        </p:txBody>
      </p:sp>
      <p:sp>
        <p:nvSpPr>
          <p:cNvPr id="3" name="Content Placeholder 2">
            <a:extLst>
              <a:ext uri="{FF2B5EF4-FFF2-40B4-BE49-F238E27FC236}">
                <a16:creationId xmlns:a16="http://schemas.microsoft.com/office/drawing/2014/main" id="{6A7932DA-3744-190E-3283-ADFC31670484}"/>
              </a:ext>
            </a:extLst>
          </p:cNvPr>
          <p:cNvSpPr>
            <a:spLocks noGrp="1"/>
          </p:cNvSpPr>
          <p:nvPr>
            <p:ph idx="1"/>
          </p:nvPr>
        </p:nvSpPr>
        <p:spPr>
          <a:xfrm>
            <a:off x="838200" y="1672046"/>
            <a:ext cx="10515600" cy="3657600"/>
          </a:xfrm>
        </p:spPr>
        <p:txBody>
          <a:bodyPr vert="horz" lIns="91440" tIns="45720" rIns="91440" bIns="45720" rtlCol="0" anchor="t">
            <a:normAutofit fontScale="25000" lnSpcReduction="20000"/>
          </a:bodyPr>
          <a:lstStyle/>
          <a:p>
            <a:pPr>
              <a:lnSpc>
                <a:spcPct val="120000"/>
              </a:lnSpc>
              <a:buFont typeface="Wingdings" panose="020B0604020202020204" pitchFamily="34" charset="0"/>
              <a:buChar char="v"/>
            </a:pPr>
            <a:r>
              <a:rPr lang="en-GB" sz="8000">
                <a:latin typeface="Times New Roman"/>
                <a:ea typeface="+mn-lt"/>
                <a:cs typeface="+mn-lt"/>
              </a:rPr>
              <a:t>Maternal mortality is a big challenge globally - in 2020, the global MMR was 152 deaths per 100,000 live births</a:t>
            </a:r>
            <a:r>
              <a:rPr lang="en-GB" sz="8000" smtClean="0">
                <a:latin typeface="Times New Roman"/>
                <a:ea typeface="+mn-lt"/>
                <a:cs typeface="+mn-lt"/>
              </a:rPr>
              <a:t>.</a:t>
            </a:r>
            <a:r>
              <a:rPr lang="en-IN" sz="8000" baseline="30000"/>
              <a:t> (1</a:t>
            </a:r>
            <a:r>
              <a:rPr lang="en-IN" sz="8000" baseline="30000" smtClean="0"/>
              <a:t>)</a:t>
            </a:r>
            <a:endParaRPr lang="en-GB" sz="8000">
              <a:latin typeface="Times New Roman"/>
              <a:ea typeface="+mn-lt"/>
              <a:cs typeface="+mn-lt"/>
            </a:endParaRPr>
          </a:p>
          <a:p>
            <a:pPr>
              <a:lnSpc>
                <a:spcPct val="120000"/>
              </a:lnSpc>
              <a:buFont typeface="Wingdings" panose="020B0604020202020204" pitchFamily="34" charset="0"/>
              <a:buChar char="v"/>
            </a:pPr>
            <a:r>
              <a:rPr lang="en-US" sz="8000">
                <a:latin typeface="Times New Roman"/>
                <a:ea typeface="+mn-lt"/>
                <a:cs typeface="+mn-lt"/>
              </a:rPr>
              <a:t>India has an MMR of 103 per 100,000 live </a:t>
            </a:r>
            <a:r>
              <a:rPr lang="en-US" sz="8000" smtClean="0">
                <a:latin typeface="Times New Roman"/>
                <a:ea typeface="+mn-lt"/>
                <a:cs typeface="+mn-lt"/>
              </a:rPr>
              <a:t>births.</a:t>
            </a:r>
            <a:endParaRPr lang="en-US" sz="8000">
              <a:latin typeface="Times New Roman"/>
              <a:ea typeface="+mn-lt"/>
              <a:cs typeface="+mn-lt"/>
            </a:endParaRPr>
          </a:p>
          <a:p>
            <a:pPr>
              <a:lnSpc>
                <a:spcPct val="120000"/>
              </a:lnSpc>
              <a:buFont typeface="Wingdings" panose="020B0604020202020204" pitchFamily="34" charset="0"/>
              <a:buChar char="v"/>
            </a:pPr>
            <a:r>
              <a:rPr lang="en-US" sz="8000">
                <a:latin typeface="Times New Roman"/>
                <a:ea typeface="+mn-lt"/>
                <a:cs typeface="+mn-lt"/>
              </a:rPr>
              <a:t>.Madhya Pradesh being one of the states with a high </a:t>
            </a:r>
            <a:r>
              <a:rPr lang="en-US" sz="8000" smtClean="0">
                <a:latin typeface="Times New Roman"/>
                <a:ea typeface="+mn-lt"/>
                <a:cs typeface="+mn-lt"/>
              </a:rPr>
              <a:t>burden. </a:t>
            </a:r>
            <a:r>
              <a:rPr lang="en-US" sz="8000">
                <a:latin typeface="Times New Roman"/>
                <a:ea typeface="+mn-lt"/>
                <a:cs typeface="+mn-lt"/>
              </a:rPr>
              <a:t>(MMR of 163</a:t>
            </a:r>
            <a:r>
              <a:rPr lang="en-US" sz="8000" smtClean="0">
                <a:latin typeface="Times New Roman"/>
                <a:ea typeface="+mn-lt"/>
                <a:cs typeface="+mn-lt"/>
              </a:rPr>
              <a:t>).</a:t>
            </a:r>
            <a:r>
              <a:rPr lang="en-GB" sz="8000" baseline="30000"/>
              <a:t> (2</a:t>
            </a:r>
            <a:r>
              <a:rPr lang="en-GB" sz="8000" baseline="30000" smtClean="0"/>
              <a:t>)</a:t>
            </a:r>
            <a:endParaRPr lang="en-US" sz="8000">
              <a:latin typeface="Times New Roman"/>
              <a:ea typeface="+mn-lt"/>
              <a:cs typeface="+mn-lt"/>
            </a:endParaRPr>
          </a:p>
          <a:p>
            <a:pPr>
              <a:lnSpc>
                <a:spcPct val="120000"/>
              </a:lnSpc>
              <a:buFont typeface="Wingdings" panose="020B0604020202020204" pitchFamily="34" charset="0"/>
              <a:buChar char="v"/>
            </a:pPr>
            <a:r>
              <a:rPr lang="en-US" sz="8000">
                <a:latin typeface="Times New Roman"/>
                <a:ea typeface="+mn-lt"/>
                <a:cs typeface="+mn-lt"/>
              </a:rPr>
              <a:t> WHO statistics suggests that 25% of maternal deaths are due to PPH. In India, PPH accounts for 38% of maternal deaths</a:t>
            </a:r>
            <a:r>
              <a:rPr lang="en-US" sz="8000" smtClean="0">
                <a:latin typeface="Times New Roman"/>
                <a:ea typeface="+mn-lt"/>
                <a:cs typeface="+mn-lt"/>
              </a:rPr>
              <a:t>.</a:t>
            </a:r>
            <a:r>
              <a:rPr lang="en-US" sz="8000" baseline="30000"/>
              <a:t> </a:t>
            </a:r>
            <a:endParaRPr lang="en-US" sz="8000">
              <a:latin typeface="Times New Roman"/>
              <a:ea typeface="+mn-lt"/>
              <a:cs typeface="+mn-lt"/>
            </a:endParaRPr>
          </a:p>
          <a:p>
            <a:pPr>
              <a:lnSpc>
                <a:spcPct val="120000"/>
              </a:lnSpc>
              <a:buFont typeface="Wingdings" panose="020B0604020202020204" pitchFamily="34" charset="0"/>
              <a:buChar char="v"/>
            </a:pPr>
            <a:r>
              <a:rPr lang="en-US" sz="8000" smtClean="0">
                <a:ea typeface="+mn-lt"/>
                <a:cs typeface="+mn-lt"/>
              </a:rPr>
              <a:t>According </a:t>
            </a:r>
            <a:r>
              <a:rPr lang="en-US" sz="8000">
                <a:ea typeface="+mn-lt"/>
                <a:cs typeface="+mn-lt"/>
              </a:rPr>
              <a:t>to WHO ,Postpartum hemorrhage (PPH) is defined as blood loss of 500 ml or more within 24 hours after birth</a:t>
            </a:r>
            <a:r>
              <a:rPr lang="en-US" sz="8000" smtClean="0">
                <a:ea typeface="+mn-lt"/>
                <a:cs typeface="+mn-lt"/>
              </a:rPr>
              <a:t>.</a:t>
            </a:r>
            <a:r>
              <a:rPr lang="en-US" sz="8000" baseline="30000"/>
              <a:t> (3)</a:t>
            </a:r>
            <a:r>
              <a:rPr lang="en-US" sz="8000"/>
              <a:t> </a:t>
            </a:r>
            <a:endParaRPr lang="en-US" sz="8000">
              <a:ea typeface="+mn-lt"/>
              <a:cs typeface="+mn-lt"/>
            </a:endParaRPr>
          </a:p>
          <a:p>
            <a:pPr marL="0" indent="0">
              <a:buNone/>
            </a:pPr>
            <a:endParaRPr lang="en-US" sz="2400">
              <a:latin typeface="Calibri"/>
              <a:cs typeface="Calibri" panose="020F0502020204030204"/>
            </a:endParaRPr>
          </a:p>
        </p:txBody>
      </p:sp>
      <p:sp>
        <p:nvSpPr>
          <p:cNvPr id="4" name="Slide Number Placeholder 3"/>
          <p:cNvSpPr>
            <a:spLocks noGrp="1"/>
          </p:cNvSpPr>
          <p:nvPr>
            <p:ph type="sldNum" sz="quarter" idx="12"/>
          </p:nvPr>
        </p:nvSpPr>
        <p:spPr/>
        <p:txBody>
          <a:bodyPr/>
          <a:lstStyle/>
          <a:p>
            <a:fld id="{D11AFF28-A982-42AC-BA61-9F1A657C445D}" type="slidenum">
              <a:rPr lang="en-US" smtClean="0"/>
              <a:t>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264" y="4572000"/>
            <a:ext cx="3583736" cy="2286000"/>
          </a:xfrm>
          <a:prstGeom prst="rect">
            <a:avLst/>
          </a:prstGeom>
        </p:spPr>
      </p:pic>
      <p:sp>
        <p:nvSpPr>
          <p:cNvPr id="6" name="Rounded Rectangle 5"/>
          <p:cNvSpPr/>
          <p:nvPr/>
        </p:nvSpPr>
        <p:spPr>
          <a:xfrm>
            <a:off x="1985554" y="418011"/>
            <a:ext cx="8007532" cy="862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56560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93F21B-5E18-36C5-537B-0002835F8A92}"/>
              </a:ext>
            </a:extLst>
          </p:cNvPr>
          <p:cNvSpPr txBox="1"/>
          <p:nvPr/>
        </p:nvSpPr>
        <p:spPr>
          <a:xfrm>
            <a:off x="3304903" y="568666"/>
            <a:ext cx="4846320" cy="769441"/>
          </a:xfrm>
          <a:prstGeom prst="rect">
            <a:avLst/>
          </a:prstGeom>
          <a:solidFill>
            <a:srgbClr val="97F1F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b="1" u="sng">
                <a:latin typeface="Times New Roman"/>
                <a:cs typeface="Times New Roman"/>
              </a:rPr>
              <a:t>Introduction</a:t>
            </a:r>
            <a:endParaRPr lang="en-GB" sz="4400" b="1" u="sng">
              <a:cs typeface="Calibri"/>
            </a:endParaRPr>
          </a:p>
        </p:txBody>
      </p:sp>
      <p:sp>
        <p:nvSpPr>
          <p:cNvPr id="6" name="TextBox 5">
            <a:extLst>
              <a:ext uri="{FF2B5EF4-FFF2-40B4-BE49-F238E27FC236}">
                <a16:creationId xmlns:a16="http://schemas.microsoft.com/office/drawing/2014/main" id="{692F6F23-1250-A223-3716-A5B0DDAA449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sp>
        <p:nvSpPr>
          <p:cNvPr id="9" name="TextBox 8">
            <a:extLst>
              <a:ext uri="{FF2B5EF4-FFF2-40B4-BE49-F238E27FC236}">
                <a16:creationId xmlns:a16="http://schemas.microsoft.com/office/drawing/2014/main" id="{14E666C5-680C-DE32-3BBF-DDBA50DAAFB0}"/>
              </a:ext>
            </a:extLst>
          </p:cNvPr>
          <p:cNvSpPr txBox="1"/>
          <p:nvPr/>
        </p:nvSpPr>
        <p:spPr>
          <a:xfrm>
            <a:off x="888276" y="953387"/>
            <a:ext cx="10790992"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Wingdings"/>
              <a:buChar char="v"/>
            </a:pPr>
            <a:endParaRPr lang="en-GB" smtClean="0">
              <a:latin typeface="Times New Roman"/>
            </a:endParaRPr>
          </a:p>
          <a:p>
            <a:endParaRPr lang="en-GB">
              <a:latin typeface="Times New Roman"/>
            </a:endParaRPr>
          </a:p>
          <a:p>
            <a:pPr marL="171450" indent="-171450">
              <a:buFont typeface="Wingdings"/>
              <a:buChar char="v"/>
            </a:pPr>
            <a:r>
              <a:rPr lang="en-GB" smtClean="0">
                <a:latin typeface="Times New Roman"/>
              </a:rPr>
              <a:t> </a:t>
            </a:r>
            <a:r>
              <a:rPr lang="en-GB" sz="2000" smtClean="0">
                <a:latin typeface="Times New Roman"/>
              </a:rPr>
              <a:t>Most </a:t>
            </a:r>
            <a:r>
              <a:rPr lang="en-GB" sz="2000">
                <a:latin typeface="Times New Roman"/>
              </a:rPr>
              <a:t>effective strategy for management of PPH  is Active Management of Third Stage of Labour (</a:t>
            </a:r>
            <a:r>
              <a:rPr lang="en-GB" sz="2000">
                <a:latin typeface="Times New Roman"/>
                <a:cs typeface="Times New Roman"/>
              </a:rPr>
              <a:t>AMTSL</a:t>
            </a:r>
            <a:r>
              <a:rPr lang="en-GB" sz="2000" smtClean="0">
                <a:latin typeface="Times New Roman"/>
                <a:cs typeface="Times New Roman"/>
              </a:rPr>
              <a:t>).</a:t>
            </a:r>
          </a:p>
          <a:p>
            <a:endParaRPr lang="en-GB" sz="2000">
              <a:latin typeface="Times New Roman"/>
              <a:cs typeface="Times New Roman"/>
            </a:endParaRPr>
          </a:p>
          <a:p>
            <a:pPr marL="285750" indent="-285750">
              <a:buFont typeface="Wingdings" panose="05000000000000000000" pitchFamily="2" charset="2"/>
              <a:buChar char="v"/>
            </a:pPr>
            <a:r>
              <a:rPr lang="en-US" sz="2000">
                <a:latin typeface="Times New Roman"/>
              </a:rPr>
              <a:t>AMTSL has three components -</a:t>
            </a:r>
            <a:endParaRPr lang="en-GB" sz="2000">
              <a:latin typeface="Calibri" panose="020F0502020204030204"/>
              <a:cs typeface="Calibri" panose="020F0502020204030204"/>
            </a:endParaRPr>
          </a:p>
          <a:p>
            <a:r>
              <a:rPr lang="en-US" sz="2000">
                <a:latin typeface="Times New Roman"/>
              </a:rPr>
              <a:t> Administration of uterotonic drug (Injection Oxytocin-10 IU, IM or Tab Misoprostol- 600mcg, oral)</a:t>
            </a:r>
            <a:r>
              <a:rPr lang="en-GB" sz="2000">
                <a:latin typeface="Times New Roman"/>
                <a:cs typeface="Times New Roman"/>
              </a:rPr>
              <a:t>,</a:t>
            </a:r>
            <a:r>
              <a:rPr lang="en-US" sz="2000">
                <a:latin typeface="Times New Roman"/>
              </a:rPr>
              <a:t> Controlled cord traction </a:t>
            </a:r>
            <a:r>
              <a:rPr lang="en-GB" sz="2000">
                <a:latin typeface="Times New Roman"/>
                <a:cs typeface="Times New Roman"/>
              </a:rPr>
              <a:t>(CCT) and </a:t>
            </a:r>
            <a:r>
              <a:rPr lang="en-US" sz="2000">
                <a:latin typeface="Times New Roman"/>
              </a:rPr>
              <a:t>Uterine massage</a:t>
            </a:r>
            <a:r>
              <a:rPr lang="en-US" sz="2000" smtClean="0">
                <a:latin typeface="Times New Roman"/>
              </a:rPr>
              <a:t>.</a:t>
            </a:r>
            <a:r>
              <a:rPr lang="en-GB" sz="2000" baseline="30000"/>
              <a:t> (4</a:t>
            </a:r>
            <a:r>
              <a:rPr lang="en-GB" sz="2000" baseline="30000" smtClean="0"/>
              <a:t>)</a:t>
            </a:r>
          </a:p>
          <a:p>
            <a:endParaRPr lang="en-US" sz="2000">
              <a:latin typeface="Times New Roman"/>
              <a:ea typeface="+mn-lt"/>
              <a:cs typeface="Times New Roman"/>
            </a:endParaRPr>
          </a:p>
          <a:p>
            <a:pPr marL="342900" indent="-342900">
              <a:buFont typeface="Wingdings"/>
              <a:buChar char="v"/>
            </a:pPr>
            <a:r>
              <a:rPr lang="en-US" sz="2000">
                <a:ea typeface="+mn-lt"/>
                <a:cs typeface="+mn-lt"/>
              </a:rPr>
              <a:t>According to WHO prophylactic management by provision of uterotonics provided by the SBA during AMTSL is a lifesaving procedure</a:t>
            </a:r>
            <a:r>
              <a:rPr lang="en-US" sz="2000" smtClean="0">
                <a:ea typeface="+mn-lt"/>
                <a:cs typeface="+mn-lt"/>
              </a:rPr>
              <a:t>.</a:t>
            </a:r>
          </a:p>
          <a:p>
            <a:endParaRPr lang="en-US" sz="2000">
              <a:ea typeface="+mn-lt"/>
              <a:cs typeface="+mn-lt"/>
            </a:endParaRPr>
          </a:p>
          <a:p>
            <a:pPr marL="342900" indent="-342900">
              <a:buFont typeface="Wingdings"/>
              <a:buChar char="v"/>
            </a:pPr>
            <a:r>
              <a:rPr lang="en-US" sz="2000">
                <a:ea typeface="+mn-lt"/>
                <a:cs typeface="+mn-lt"/>
              </a:rPr>
              <a:t>The issues with usage of Oxytocin are to maintain a proper supply chain</a:t>
            </a:r>
            <a:r>
              <a:rPr lang="en-US" sz="2000" smtClean="0">
                <a:ea typeface="+mn-lt"/>
                <a:cs typeface="+mn-lt"/>
              </a:rPr>
              <a:t>.</a:t>
            </a:r>
            <a:r>
              <a:rPr lang="en-GB" sz="2000" baseline="30000"/>
              <a:t> (2</a:t>
            </a:r>
            <a:r>
              <a:rPr lang="en-GB" sz="2000" baseline="30000" smtClean="0"/>
              <a:t>)</a:t>
            </a:r>
          </a:p>
          <a:p>
            <a:endParaRPr lang="en-US" sz="2000">
              <a:ea typeface="+mn-lt"/>
              <a:cs typeface="+mn-lt"/>
            </a:endParaRPr>
          </a:p>
          <a:p>
            <a:pPr marL="342900" indent="-342900">
              <a:buFont typeface="Wingdings"/>
              <a:buChar char="v"/>
            </a:pPr>
            <a:r>
              <a:rPr lang="en-US" sz="2000">
                <a:ea typeface="+mn-lt"/>
                <a:cs typeface="+mn-lt"/>
              </a:rPr>
              <a:t>This led to the initiation of the research question which was a joint collaborative project of IPE Global and IIHMR Delhi.</a:t>
            </a:r>
            <a:endParaRPr lang="en-US" sz="2000">
              <a:latin typeface="Calibri"/>
              <a:cs typeface="Calibri"/>
            </a:endParaRPr>
          </a:p>
          <a:p>
            <a:endParaRPr lang="en-US" sz="2000">
              <a:latin typeface="Times New Roman"/>
              <a:cs typeface="Times New Roman"/>
            </a:endParaRPr>
          </a:p>
          <a:p>
            <a:pPr algn="ctr"/>
            <a:endParaRPr lang="en-US" sz="2000">
              <a:latin typeface="Times New Roman"/>
              <a:cs typeface="Times New Roman"/>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4</a:t>
            </a:fld>
            <a:endParaRPr lang="en-US"/>
          </a:p>
        </p:txBody>
      </p:sp>
    </p:spTree>
    <p:extLst>
      <p:ext uri="{BB962C8B-B14F-4D97-AF65-F5344CB8AC3E}">
        <p14:creationId xmlns:p14="http://schemas.microsoft.com/office/powerpoint/2010/main" val="685121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93F21B-5E18-36C5-537B-0002835F8A92}"/>
              </a:ext>
            </a:extLst>
          </p:cNvPr>
          <p:cNvSpPr txBox="1"/>
          <p:nvPr/>
        </p:nvSpPr>
        <p:spPr>
          <a:xfrm>
            <a:off x="697842" y="453426"/>
            <a:ext cx="109814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v"/>
            </a:pPr>
            <a:endParaRPr lang="en-GB">
              <a:cs typeface="Calibri"/>
            </a:endParaRPr>
          </a:p>
        </p:txBody>
      </p:sp>
      <p:sp>
        <p:nvSpPr>
          <p:cNvPr id="6" name="TextBox 5">
            <a:extLst>
              <a:ext uri="{FF2B5EF4-FFF2-40B4-BE49-F238E27FC236}">
                <a16:creationId xmlns:a16="http://schemas.microsoft.com/office/drawing/2014/main" id="{692F6F23-1250-A223-3716-A5B0DDAA449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sp>
        <p:nvSpPr>
          <p:cNvPr id="7" name="Title 6">
            <a:extLst>
              <a:ext uri="{FF2B5EF4-FFF2-40B4-BE49-F238E27FC236}">
                <a16:creationId xmlns:a16="http://schemas.microsoft.com/office/drawing/2014/main" id="{F975DDAB-B263-64BC-5A5B-5679FA70D1BF}"/>
              </a:ext>
            </a:extLst>
          </p:cNvPr>
          <p:cNvSpPr>
            <a:spLocks noGrp="1"/>
          </p:cNvSpPr>
          <p:nvPr>
            <p:ph type="title"/>
          </p:nvPr>
        </p:nvSpPr>
        <p:spPr>
          <a:xfrm>
            <a:off x="3827418" y="613954"/>
            <a:ext cx="4075612" cy="849086"/>
          </a:xfrm>
          <a:solidFill>
            <a:srgbClr val="5BD2F7"/>
          </a:solidFill>
        </p:spPr>
        <p:txBody>
          <a:bodyPr>
            <a:normAutofit/>
          </a:bodyPr>
          <a:lstStyle/>
          <a:p>
            <a:pPr algn="ctr"/>
            <a:r>
              <a:rPr lang="en-GB" b="1" u="sng">
                <a:latin typeface="Times New Roman"/>
                <a:cs typeface="Calibri Light"/>
              </a:rPr>
              <a:t>Objectives</a:t>
            </a:r>
          </a:p>
        </p:txBody>
      </p:sp>
      <p:sp>
        <p:nvSpPr>
          <p:cNvPr id="8" name="Content Placeholder 7">
            <a:extLst>
              <a:ext uri="{FF2B5EF4-FFF2-40B4-BE49-F238E27FC236}">
                <a16:creationId xmlns:a16="http://schemas.microsoft.com/office/drawing/2014/main" id="{A4F80439-5D09-6636-212E-FC75B17A073C}"/>
              </a:ext>
            </a:extLst>
          </p:cNvPr>
          <p:cNvSpPr>
            <a:spLocks noGrp="1"/>
          </p:cNvSpPr>
          <p:nvPr>
            <p:ph idx="1"/>
          </p:nvPr>
        </p:nvSpPr>
        <p:spPr>
          <a:xfrm>
            <a:off x="838200" y="1762574"/>
            <a:ext cx="10515600" cy="4414389"/>
          </a:xfrm>
        </p:spPr>
        <p:txBody>
          <a:bodyPr vert="horz" lIns="91440" tIns="45720" rIns="91440" bIns="45720" rtlCol="0" anchor="t">
            <a:normAutofit/>
          </a:bodyPr>
          <a:lstStyle/>
          <a:p>
            <a:pPr>
              <a:buFont typeface="Wingdings"/>
              <a:buChar char="v"/>
            </a:pPr>
            <a:r>
              <a:rPr lang="en-US" sz="2400">
                <a:latin typeface="Times New Roman"/>
                <a:ea typeface="+mn-lt"/>
                <a:cs typeface="+mn-lt"/>
              </a:rPr>
              <a:t>Assess AMTSL implementation practices in all levels of public health facilities. </a:t>
            </a:r>
            <a:endParaRPr lang="en-US" sz="2400">
              <a:latin typeface="Times New Roman"/>
              <a:cs typeface="Calibri" panose="020F0502020204030204"/>
            </a:endParaRPr>
          </a:p>
          <a:p>
            <a:pPr>
              <a:buFont typeface="Wingdings"/>
              <a:buChar char="v"/>
            </a:pPr>
            <a:r>
              <a:rPr lang="en-US" sz="2400">
                <a:latin typeface="Times New Roman"/>
                <a:ea typeface="+mn-lt"/>
                <a:cs typeface="+mn-lt"/>
              </a:rPr>
              <a:t>Assess capacity needs for AMTSL.</a:t>
            </a:r>
            <a:endParaRPr lang="en-GB" sz="2400">
              <a:latin typeface="Times New Roman"/>
              <a:cs typeface="Calibri" panose="020F0502020204030204"/>
            </a:endParaRPr>
          </a:p>
          <a:p>
            <a:pPr>
              <a:buFont typeface="Wingdings"/>
              <a:buChar char="v"/>
            </a:pPr>
            <a:r>
              <a:rPr lang="en-US" sz="2400">
                <a:latin typeface="Times New Roman"/>
                <a:ea typeface="+mn-lt"/>
                <a:cs typeface="+mn-lt"/>
              </a:rPr>
              <a:t>Assess availability, storage and supply chain management of key uterotonics.</a:t>
            </a:r>
            <a:endParaRPr lang="en-GB" sz="2400">
              <a:latin typeface="Times New Roman"/>
              <a:cs typeface="Calibri" panose="020F0502020204030204"/>
            </a:endParaRPr>
          </a:p>
          <a:p>
            <a:pPr marL="0" indent="0">
              <a:buNone/>
            </a:pPr>
            <a:endParaRPr lang="en-GB">
              <a:cs typeface="Calibri" panose="020F0502020204030204"/>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5</a:t>
            </a:fld>
            <a:endParaRPr lang="en-US"/>
          </a:p>
        </p:txBody>
      </p:sp>
      <p:sp>
        <p:nvSpPr>
          <p:cNvPr id="3" name="Rounded Rectangle 2"/>
          <p:cNvSpPr/>
          <p:nvPr/>
        </p:nvSpPr>
        <p:spPr>
          <a:xfrm>
            <a:off x="2926080" y="613954"/>
            <a:ext cx="5826034" cy="992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32456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93F21B-5E18-36C5-537B-0002835F8A92}"/>
              </a:ext>
            </a:extLst>
          </p:cNvPr>
          <p:cNvSpPr txBox="1"/>
          <p:nvPr/>
        </p:nvSpPr>
        <p:spPr>
          <a:xfrm>
            <a:off x="697842" y="453426"/>
            <a:ext cx="109814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v"/>
            </a:pPr>
            <a:endParaRPr lang="en-GB">
              <a:cs typeface="Calibri"/>
            </a:endParaRPr>
          </a:p>
        </p:txBody>
      </p:sp>
      <p:sp>
        <p:nvSpPr>
          <p:cNvPr id="6" name="TextBox 5">
            <a:extLst>
              <a:ext uri="{FF2B5EF4-FFF2-40B4-BE49-F238E27FC236}">
                <a16:creationId xmlns:a16="http://schemas.microsoft.com/office/drawing/2014/main" id="{692F6F23-1250-A223-3716-A5B0DDAA449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sp>
        <p:nvSpPr>
          <p:cNvPr id="2" name="Title 1">
            <a:extLst>
              <a:ext uri="{FF2B5EF4-FFF2-40B4-BE49-F238E27FC236}">
                <a16:creationId xmlns:a16="http://schemas.microsoft.com/office/drawing/2014/main" id="{99A92A7D-DCFF-0072-C4A8-8D12E462FB2D}"/>
              </a:ext>
            </a:extLst>
          </p:cNvPr>
          <p:cNvSpPr>
            <a:spLocks noGrp="1"/>
          </p:cNvSpPr>
          <p:nvPr>
            <p:ph type="title"/>
          </p:nvPr>
        </p:nvSpPr>
        <p:spPr>
          <a:xfrm>
            <a:off x="4049486" y="235132"/>
            <a:ext cx="4010297" cy="849085"/>
          </a:xfrm>
          <a:solidFill>
            <a:srgbClr val="5BD2F7"/>
          </a:solidFill>
        </p:spPr>
        <p:txBody>
          <a:bodyPr>
            <a:noAutofit/>
          </a:bodyPr>
          <a:lstStyle/>
          <a:p>
            <a:pPr algn="ctr"/>
            <a:r>
              <a:rPr lang="en-GB" b="1" u="sng">
                <a:latin typeface="Times New Roman"/>
                <a:cs typeface="Calibri Light"/>
              </a:rPr>
              <a:t>Methodology</a:t>
            </a:r>
            <a:endParaRPr lang="en-GB" b="1" u="sng">
              <a:latin typeface="Times New Roman"/>
              <a:cs typeface="Times New Roman"/>
            </a:endParaRPr>
          </a:p>
        </p:txBody>
      </p:sp>
      <p:sp>
        <p:nvSpPr>
          <p:cNvPr id="3" name="Content Placeholder 2">
            <a:extLst>
              <a:ext uri="{FF2B5EF4-FFF2-40B4-BE49-F238E27FC236}">
                <a16:creationId xmlns:a16="http://schemas.microsoft.com/office/drawing/2014/main" id="{58116601-509A-874C-50A1-1551853A9380}"/>
              </a:ext>
            </a:extLst>
          </p:cNvPr>
          <p:cNvSpPr>
            <a:spLocks noGrp="1"/>
          </p:cNvSpPr>
          <p:nvPr>
            <p:ph idx="1"/>
          </p:nvPr>
        </p:nvSpPr>
        <p:spPr>
          <a:xfrm>
            <a:off x="838200" y="1212983"/>
            <a:ext cx="10515600" cy="4273418"/>
          </a:xfrm>
        </p:spPr>
        <p:txBody>
          <a:bodyPr vert="horz" lIns="91440" tIns="45720" rIns="91440" bIns="45720" rtlCol="0" anchor="t">
            <a:normAutofit fontScale="92500" lnSpcReduction="20000"/>
          </a:bodyPr>
          <a:lstStyle/>
          <a:p>
            <a:pPr algn="just">
              <a:buFont typeface="Wingdings" panose="05000000000000000000" pitchFamily="2" charset="2"/>
              <a:buChar char="v"/>
            </a:pPr>
            <a:r>
              <a:rPr lang="en-US" sz="2200" b="1">
                <a:latin typeface="Times New Roman"/>
                <a:ea typeface="+mn-lt"/>
                <a:cs typeface="+mn-lt"/>
              </a:rPr>
              <a:t>Study design:</a:t>
            </a:r>
            <a:r>
              <a:rPr lang="en-GB" sz="2200">
                <a:latin typeface="Times New Roman"/>
                <a:ea typeface="+mn-lt"/>
                <a:cs typeface="+mn-lt"/>
              </a:rPr>
              <a:t> </a:t>
            </a:r>
            <a:r>
              <a:rPr lang="en-US" sz="2200">
                <a:latin typeface="Times New Roman"/>
                <a:ea typeface="+mn-lt"/>
                <a:cs typeface="+mn-lt"/>
              </a:rPr>
              <a:t>Quantitative Cross- Sectional study</a:t>
            </a:r>
            <a:r>
              <a:rPr lang="en-GB" sz="2200">
                <a:latin typeface="Times New Roman"/>
                <a:ea typeface="+mn-lt"/>
                <a:cs typeface="+mn-lt"/>
              </a:rPr>
              <a:t> </a:t>
            </a:r>
            <a:r>
              <a:rPr lang="en-GB" sz="2200" smtClean="0">
                <a:latin typeface="Times New Roman"/>
                <a:ea typeface="+mn-lt"/>
                <a:cs typeface="+mn-lt"/>
              </a:rPr>
              <a:t>.</a:t>
            </a:r>
          </a:p>
          <a:p>
            <a:pPr marL="0" indent="0" algn="just">
              <a:buNone/>
            </a:pPr>
            <a:endParaRPr lang="en-US" sz="2200">
              <a:latin typeface="Times New Roman"/>
              <a:ea typeface="+mn-lt"/>
              <a:cs typeface="+mn-lt"/>
            </a:endParaRPr>
          </a:p>
          <a:p>
            <a:pPr algn="just">
              <a:buFont typeface="Wingdings" panose="05000000000000000000" pitchFamily="2" charset="2"/>
              <a:buChar char="v"/>
            </a:pPr>
            <a:r>
              <a:rPr lang="en-US" sz="2200" b="1">
                <a:latin typeface="Times New Roman"/>
                <a:ea typeface="+mn-lt"/>
                <a:cs typeface="+mn-lt"/>
              </a:rPr>
              <a:t>Study Setting: </a:t>
            </a:r>
            <a:r>
              <a:rPr lang="en-US" sz="2200">
                <a:latin typeface="Times New Roman"/>
                <a:ea typeface="+mn-lt"/>
                <a:cs typeface="+mn-lt"/>
              </a:rPr>
              <a:t>The analysis was done in 15 delivery points of Dewas District of Madhya Pradesh. </a:t>
            </a:r>
            <a:endParaRPr lang="en-US" sz="2200" smtClean="0">
              <a:latin typeface="Times New Roman"/>
              <a:ea typeface="+mn-lt"/>
              <a:cs typeface="+mn-lt"/>
            </a:endParaRPr>
          </a:p>
          <a:p>
            <a:pPr marL="0" indent="0" algn="just">
              <a:buNone/>
            </a:pPr>
            <a:endParaRPr lang="en-US" sz="2200">
              <a:latin typeface="Times New Roman"/>
              <a:ea typeface="+mn-lt"/>
              <a:cs typeface="+mn-lt"/>
            </a:endParaRPr>
          </a:p>
          <a:p>
            <a:pPr algn="just">
              <a:buFont typeface="Wingdings" panose="020B0604020202020204" pitchFamily="34" charset="0"/>
              <a:buChar char="v"/>
            </a:pPr>
            <a:r>
              <a:rPr lang="en-US" sz="2200" b="1">
                <a:latin typeface="Times New Roman"/>
                <a:ea typeface="+mn-lt"/>
                <a:cs typeface="+mn-lt"/>
              </a:rPr>
              <a:t>Study participants:</a:t>
            </a:r>
            <a:endParaRPr lang="en-US" sz="2200">
              <a:latin typeface="Times New Roman"/>
              <a:cs typeface="Calibri"/>
            </a:endParaRPr>
          </a:p>
          <a:p>
            <a:pPr algn="just"/>
            <a:r>
              <a:rPr lang="en-US" sz="2200">
                <a:latin typeface="Times New Roman"/>
                <a:ea typeface="+mn-lt"/>
                <a:cs typeface="+mn-lt"/>
              </a:rPr>
              <a:t>Service providers at delivery points: specialists, Medical Officers (MO), staff nurses.</a:t>
            </a:r>
            <a:endParaRPr lang="en-US" sz="2200">
              <a:latin typeface="Times New Roman"/>
              <a:cs typeface="Calibri"/>
            </a:endParaRPr>
          </a:p>
          <a:p>
            <a:pPr algn="just"/>
            <a:r>
              <a:rPr lang="en-US" sz="2200">
                <a:latin typeface="Times New Roman"/>
                <a:ea typeface="+mn-lt"/>
                <a:cs typeface="+mn-lt"/>
              </a:rPr>
              <a:t>Store in-charge in district, block and delivery point facilities.</a:t>
            </a:r>
            <a:endParaRPr lang="en-US" sz="2200">
              <a:latin typeface="Times New Roman"/>
              <a:cs typeface="Calibri"/>
            </a:endParaRPr>
          </a:p>
          <a:p>
            <a:pPr algn="just"/>
            <a:r>
              <a:rPr lang="en-US" sz="2200">
                <a:latin typeface="Times New Roman"/>
                <a:ea typeface="+mn-lt"/>
                <a:cs typeface="+mn-lt"/>
              </a:rPr>
              <a:t>Women (mothers) during immediate post-partum period at Post Natal Care (PNC) wards</a:t>
            </a:r>
            <a:r>
              <a:rPr lang="en-US" sz="2200" smtClean="0">
                <a:latin typeface="Times New Roman"/>
                <a:ea typeface="+mn-lt"/>
                <a:cs typeface="+mn-lt"/>
              </a:rPr>
              <a:t>.</a:t>
            </a:r>
          </a:p>
          <a:p>
            <a:pPr algn="just"/>
            <a:endParaRPr lang="en-US" sz="2200">
              <a:latin typeface="Times New Roman"/>
              <a:cs typeface="Calibri"/>
            </a:endParaRPr>
          </a:p>
          <a:p>
            <a:pPr marL="342900" indent="-342900" algn="just">
              <a:buFont typeface="Wingdings" panose="020B0604020202020204" pitchFamily="34" charset="0"/>
              <a:buChar char="v"/>
            </a:pPr>
            <a:r>
              <a:rPr lang="en-US" sz="2200" b="1">
                <a:latin typeface="Times New Roman"/>
                <a:ea typeface="+mn-lt"/>
                <a:cs typeface="+mn-lt"/>
              </a:rPr>
              <a:t>Inclusion Criteria:</a:t>
            </a:r>
            <a:r>
              <a:rPr lang="en-US" sz="2200">
                <a:latin typeface="Times New Roman"/>
                <a:ea typeface="+mn-lt"/>
                <a:cs typeface="+mn-lt"/>
              </a:rPr>
              <a:t> </a:t>
            </a:r>
          </a:p>
          <a:p>
            <a:pPr marL="342900" indent="-342900" algn="just"/>
            <a:r>
              <a:rPr lang="en-US" sz="2200">
                <a:latin typeface="Times New Roman"/>
                <a:ea typeface="+mn-lt"/>
                <a:cs typeface="+mn-lt"/>
              </a:rPr>
              <a:t>Service Providers-Those who were in job </a:t>
            </a:r>
            <a:r>
              <a:rPr lang="en-US" sz="2200" smtClean="0">
                <a:latin typeface="Times New Roman"/>
                <a:ea typeface="+mn-lt"/>
                <a:cs typeface="+mn-lt"/>
              </a:rPr>
              <a:t>for atleast 1 month.</a:t>
            </a:r>
            <a:endParaRPr lang="en-US" sz="2200">
              <a:latin typeface="Times New Roman"/>
              <a:cs typeface="Calibri" panose="020F0502020204030204"/>
            </a:endParaRPr>
          </a:p>
          <a:p>
            <a:pPr marL="342900" indent="-342900" algn="just"/>
            <a:r>
              <a:rPr lang="en-US" sz="2200">
                <a:latin typeface="Times New Roman"/>
                <a:ea typeface="+mn-lt"/>
                <a:cs typeface="+mn-lt"/>
              </a:rPr>
              <a:t>Post- partum Mothers </a:t>
            </a:r>
            <a:r>
              <a:rPr lang="en-US" sz="2200" smtClean="0">
                <a:latin typeface="Times New Roman"/>
                <a:ea typeface="+mn-lt"/>
                <a:cs typeface="+mn-lt"/>
              </a:rPr>
              <a:t>– post partum females who were in stable condition.</a:t>
            </a:r>
            <a:endParaRPr lang="en-US" sz="2000">
              <a:latin typeface="Times New Roman"/>
              <a:cs typeface="Calibri"/>
            </a:endParaRPr>
          </a:p>
          <a:p>
            <a:pPr marL="342900" indent="-342900" algn="just">
              <a:buFont typeface="Wingdings" panose="020B0604020202020204" pitchFamily="34" charset="0"/>
              <a:buChar char="v"/>
            </a:pPr>
            <a:endParaRPr lang="en-US" sz="2000">
              <a:latin typeface="Times New Roman"/>
              <a:cs typeface="Calibri"/>
            </a:endParaRPr>
          </a:p>
          <a:p>
            <a:pPr marL="342900" indent="-342900" algn="just">
              <a:buFont typeface="Wingdings" panose="020B0604020202020204" pitchFamily="34" charset="0"/>
              <a:buChar char="v"/>
            </a:pPr>
            <a:endParaRPr lang="en-US" sz="2400">
              <a:latin typeface="Calibri"/>
              <a:cs typeface="Calibri"/>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6</a:t>
            </a:fld>
            <a:endParaRPr lang="en-US"/>
          </a:p>
        </p:txBody>
      </p:sp>
    </p:spTree>
    <p:extLst>
      <p:ext uri="{BB962C8B-B14F-4D97-AF65-F5344CB8AC3E}">
        <p14:creationId xmlns:p14="http://schemas.microsoft.com/office/powerpoint/2010/main" val="1540769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93F21B-5E18-36C5-537B-0002835F8A92}"/>
              </a:ext>
            </a:extLst>
          </p:cNvPr>
          <p:cNvSpPr txBox="1"/>
          <p:nvPr/>
        </p:nvSpPr>
        <p:spPr>
          <a:xfrm>
            <a:off x="593339" y="913502"/>
            <a:ext cx="10981425"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v"/>
            </a:pPr>
            <a:r>
              <a:rPr lang="en-US" sz="2000" b="1" smtClean="0">
                <a:latin typeface="Times New Roman"/>
                <a:ea typeface="+mn-lt"/>
                <a:cs typeface="Times New Roman"/>
              </a:rPr>
              <a:t>Sample size</a:t>
            </a:r>
            <a:r>
              <a:rPr lang="en-GB" sz="2000" smtClean="0">
                <a:latin typeface="Times New Roman"/>
                <a:ea typeface="+mn-lt"/>
                <a:cs typeface="Times New Roman"/>
              </a:rPr>
              <a:t> : </a:t>
            </a:r>
            <a:r>
              <a:rPr lang="en-US" sz="2000" smtClean="0">
                <a:latin typeface="Times New Roman"/>
                <a:ea typeface="+mn-lt"/>
                <a:cs typeface="Times New Roman"/>
              </a:rPr>
              <a:t>n = Z2pq/ d2 </a:t>
            </a:r>
            <a:r>
              <a:rPr lang="en-GB" sz="2000" smtClean="0">
                <a:latin typeface="Times New Roman"/>
                <a:ea typeface="+mn-lt"/>
                <a:cs typeface="Times New Roman"/>
              </a:rPr>
              <a:t> </a:t>
            </a:r>
            <a:endParaRPr lang="en-US" sz="2000" smtClean="0">
              <a:latin typeface="Times New Roman"/>
              <a:ea typeface="+mn-lt"/>
              <a:cs typeface="+mn-lt"/>
            </a:endParaRPr>
          </a:p>
          <a:p>
            <a:pPr algn="just"/>
            <a:r>
              <a:rPr lang="en-US" sz="2000" smtClean="0">
                <a:latin typeface="Times New Roman"/>
                <a:ea typeface="+mn-lt"/>
                <a:cs typeface="+mn-lt"/>
              </a:rPr>
              <a:t>•n = 4 * 92 * 8/ 5 * 5 = 113</a:t>
            </a:r>
            <a:r>
              <a:rPr lang="en-GB" sz="2000" smtClean="0">
                <a:latin typeface="Times New Roman"/>
                <a:ea typeface="+mn-lt"/>
                <a:cs typeface="+mn-lt"/>
              </a:rPr>
              <a:t> </a:t>
            </a:r>
          </a:p>
          <a:p>
            <a:pPr algn="just"/>
            <a:r>
              <a:rPr lang="en-US" sz="2000" smtClean="0">
                <a:latin typeface="Times New Roman"/>
                <a:ea typeface="+mn-lt"/>
                <a:cs typeface="+mn-lt"/>
              </a:rPr>
              <a:t> sample size for post-partum females = 113 </a:t>
            </a:r>
            <a:r>
              <a:rPr lang="en-GB" sz="2000" smtClean="0">
                <a:latin typeface="Times New Roman"/>
                <a:ea typeface="+mn-lt"/>
                <a:cs typeface="+mn-lt"/>
              </a:rPr>
              <a:t> </a:t>
            </a:r>
            <a:endParaRPr lang="en-US" sz="2000" smtClean="0">
              <a:latin typeface="Times New Roman"/>
              <a:cs typeface="Calibri" panose="020F0502020204030204"/>
            </a:endParaRPr>
          </a:p>
          <a:p>
            <a:pPr algn="just"/>
            <a:endParaRPr lang="en-GB" sz="2000">
              <a:latin typeface="Times New Roman"/>
              <a:ea typeface="+mn-lt"/>
              <a:cs typeface="+mn-lt"/>
            </a:endParaRPr>
          </a:p>
          <a:p>
            <a:pPr marL="342900" indent="-342900" algn="just">
              <a:buFont typeface="Wingdings"/>
              <a:buChar char="v"/>
            </a:pPr>
            <a:r>
              <a:rPr lang="en-US" sz="2000" b="1">
                <a:latin typeface="Times New Roman"/>
                <a:ea typeface="+mn-lt"/>
                <a:cs typeface="+mn-lt"/>
              </a:rPr>
              <a:t>Sampling: </a:t>
            </a:r>
            <a:r>
              <a:rPr lang="en-US" sz="2000">
                <a:latin typeface="Times New Roman"/>
                <a:ea typeface="+mn-lt"/>
                <a:cs typeface="+mn-lt"/>
              </a:rPr>
              <a:t>Convenient Sampling </a:t>
            </a:r>
            <a:r>
              <a:rPr lang="en-US" sz="2000" smtClean="0">
                <a:latin typeface="Times New Roman"/>
                <a:ea typeface="+mn-lt"/>
                <a:cs typeface="+mn-lt"/>
              </a:rPr>
              <a:t>.</a:t>
            </a:r>
          </a:p>
          <a:p>
            <a:pPr algn="just"/>
            <a:r>
              <a:rPr lang="en-US" sz="2000" smtClean="0">
                <a:latin typeface="Times New Roman"/>
                <a:ea typeface="+mn-lt"/>
                <a:cs typeface="+mn-lt"/>
              </a:rPr>
              <a:t>The </a:t>
            </a:r>
            <a:r>
              <a:rPr lang="en-US" sz="2000">
                <a:latin typeface="Times New Roman"/>
                <a:ea typeface="+mn-lt"/>
                <a:cs typeface="+mn-lt"/>
              </a:rPr>
              <a:t>criteria for selection of delivery points were: </a:t>
            </a:r>
            <a:endParaRPr lang="en-US" sz="2000">
              <a:latin typeface="Times New Roman"/>
              <a:cs typeface="Calibri"/>
            </a:endParaRPr>
          </a:p>
          <a:p>
            <a:pPr marL="457200" indent="-457200" algn="just">
              <a:buAutoNum type="arabicPeriod"/>
            </a:pPr>
            <a:r>
              <a:rPr lang="en-US" sz="2000" smtClean="0">
                <a:latin typeface="Times New Roman"/>
                <a:ea typeface="+mn-lt"/>
                <a:cs typeface="+mn-lt"/>
              </a:rPr>
              <a:t>Facility </a:t>
            </a:r>
            <a:r>
              <a:rPr lang="en-US" sz="2000">
                <a:latin typeface="Times New Roman"/>
                <a:ea typeface="+mn-lt"/>
                <a:cs typeface="+mn-lt"/>
              </a:rPr>
              <a:t>has a minimum caseload of deliveries </a:t>
            </a:r>
            <a:r>
              <a:rPr lang="en-US" sz="2000" smtClean="0">
                <a:latin typeface="Times New Roman"/>
                <a:ea typeface="+mn-lt"/>
                <a:cs typeface="+mn-lt"/>
              </a:rPr>
              <a:t>per month</a:t>
            </a:r>
          </a:p>
          <a:p>
            <a:pPr marL="342900" indent="-342900" algn="just">
              <a:buFont typeface="Arial" panose="020B0604020202020204" pitchFamily="34" charset="0"/>
              <a:buChar char="•"/>
            </a:pPr>
            <a:r>
              <a:rPr lang="en-US" sz="2000" smtClean="0">
                <a:latin typeface="Times New Roman"/>
                <a:ea typeface="+mn-lt"/>
                <a:cs typeface="+mn-lt"/>
              </a:rPr>
              <a:t>SHC</a:t>
            </a:r>
            <a:r>
              <a:rPr lang="en-US" sz="2000">
                <a:latin typeface="Times New Roman"/>
                <a:ea typeface="+mn-lt"/>
                <a:cs typeface="+mn-lt"/>
              </a:rPr>
              <a:t>/ HWC: 2 or </a:t>
            </a:r>
            <a:r>
              <a:rPr lang="en-US" sz="2000" smtClean="0">
                <a:latin typeface="Times New Roman"/>
                <a:ea typeface="+mn-lt"/>
                <a:cs typeface="+mn-lt"/>
              </a:rPr>
              <a:t>more</a:t>
            </a:r>
            <a:endParaRPr lang="en-US" sz="2000">
              <a:latin typeface="Times New Roman"/>
              <a:cs typeface="Calibri"/>
            </a:endParaRPr>
          </a:p>
          <a:p>
            <a:pPr marL="342900" indent="-342900" algn="just">
              <a:buFont typeface="Arial" panose="020B0604020202020204" pitchFamily="34" charset="0"/>
              <a:buChar char="•"/>
            </a:pPr>
            <a:r>
              <a:rPr lang="en-US" sz="2000">
                <a:latin typeface="Times New Roman"/>
                <a:ea typeface="+mn-lt"/>
                <a:cs typeface="+mn-lt"/>
              </a:rPr>
              <a:t>PHC: 25 or more </a:t>
            </a:r>
            <a:endParaRPr lang="en-US" sz="2000" smtClean="0">
              <a:latin typeface="Times New Roman"/>
              <a:ea typeface="+mn-lt"/>
              <a:cs typeface="+mn-lt"/>
            </a:endParaRPr>
          </a:p>
          <a:p>
            <a:pPr marL="342900" indent="-342900" algn="just">
              <a:buFont typeface="Arial" panose="020B0604020202020204" pitchFamily="34" charset="0"/>
              <a:buChar char="•"/>
            </a:pPr>
            <a:r>
              <a:rPr lang="en-US" sz="2000" smtClean="0">
                <a:latin typeface="Times New Roman"/>
                <a:ea typeface="+mn-lt"/>
                <a:cs typeface="+mn-lt"/>
              </a:rPr>
              <a:t>Non-FRU </a:t>
            </a:r>
            <a:r>
              <a:rPr lang="en-US" sz="2000">
                <a:latin typeface="Times New Roman"/>
                <a:ea typeface="+mn-lt"/>
                <a:cs typeface="+mn-lt"/>
              </a:rPr>
              <a:t>CHC: 75 </a:t>
            </a:r>
            <a:r>
              <a:rPr lang="en-US" sz="2000" smtClean="0">
                <a:latin typeface="Times New Roman"/>
                <a:ea typeface="+mn-lt"/>
                <a:cs typeface="+mn-lt"/>
              </a:rPr>
              <a:t>or more</a:t>
            </a:r>
          </a:p>
          <a:p>
            <a:pPr algn="just"/>
            <a:r>
              <a:rPr lang="en-US" sz="2000" smtClean="0">
                <a:latin typeface="Times New Roman"/>
                <a:ea typeface="+mn-lt"/>
                <a:cs typeface="+mn-lt"/>
              </a:rPr>
              <a:t>2</a:t>
            </a:r>
            <a:r>
              <a:rPr lang="en-US" sz="2000">
                <a:latin typeface="Times New Roman"/>
                <a:ea typeface="+mn-lt"/>
                <a:cs typeface="+mn-lt"/>
              </a:rPr>
              <a:t>. Availability of Comprehensive services </a:t>
            </a:r>
            <a:endParaRPr lang="en-US" sz="2000">
              <a:latin typeface="Times New Roman"/>
              <a:cs typeface="Calibri"/>
            </a:endParaRPr>
          </a:p>
          <a:p>
            <a:pPr marL="285750" indent="-285750" algn="just">
              <a:buFont typeface="Arial"/>
              <a:buChar char="•"/>
            </a:pPr>
            <a:r>
              <a:rPr lang="en-US" sz="2000">
                <a:latin typeface="Times New Roman"/>
                <a:ea typeface="+mn-lt"/>
                <a:cs typeface="+mn-lt"/>
              </a:rPr>
              <a:t>FRU CHC/ </a:t>
            </a:r>
            <a:r>
              <a:rPr lang="en-US" sz="2000" smtClean="0">
                <a:latin typeface="Times New Roman"/>
                <a:ea typeface="+mn-lt"/>
                <a:cs typeface="+mn-lt"/>
              </a:rPr>
              <a:t>SDH</a:t>
            </a:r>
            <a:endParaRPr lang="en-US" sz="2000">
              <a:latin typeface="Times New Roman"/>
              <a:cs typeface="Calibri"/>
            </a:endParaRPr>
          </a:p>
          <a:p>
            <a:pPr marL="285750" indent="-285750" algn="just">
              <a:buFont typeface="Arial"/>
              <a:buChar char="•"/>
            </a:pPr>
            <a:r>
              <a:rPr lang="en-US" sz="2000">
                <a:latin typeface="Times New Roman"/>
                <a:ea typeface="+mn-lt"/>
                <a:cs typeface="+mn-lt"/>
              </a:rPr>
              <a:t>District </a:t>
            </a:r>
            <a:r>
              <a:rPr lang="en-US" sz="2000" smtClean="0">
                <a:latin typeface="Times New Roman"/>
                <a:ea typeface="+mn-lt"/>
                <a:cs typeface="+mn-lt"/>
              </a:rPr>
              <a:t>Hospital</a:t>
            </a:r>
          </a:p>
          <a:p>
            <a:pPr algn="just"/>
            <a:endParaRPr lang="en-US" sz="2000">
              <a:latin typeface="Times New Roman"/>
              <a:cs typeface="Calibri"/>
            </a:endParaRPr>
          </a:p>
          <a:p>
            <a:pPr algn="just"/>
            <a:r>
              <a:rPr lang="en-US" sz="2000">
                <a:latin typeface="Times New Roman"/>
                <a:ea typeface="+mn-lt"/>
                <a:cs typeface="+mn-lt"/>
              </a:rPr>
              <a:t>• Out of 31 delivery points, 15 facilities fitting into the selection criteria were selected for the study. </a:t>
            </a:r>
            <a:endParaRPr lang="en-US" sz="2000">
              <a:latin typeface="Times New Roman"/>
              <a:cs typeface="Calibri"/>
            </a:endParaRPr>
          </a:p>
          <a:p>
            <a:pPr algn="just"/>
            <a:endParaRPr lang="en-US" sz="2000">
              <a:latin typeface="Times New Roman"/>
              <a:cs typeface="Calibri"/>
            </a:endParaRPr>
          </a:p>
          <a:p>
            <a:pPr algn="just"/>
            <a:endParaRPr lang="en-GB" sz="2000" smtClean="0">
              <a:cs typeface="Calibri"/>
            </a:endParaRPr>
          </a:p>
          <a:p>
            <a:pPr algn="just"/>
            <a:endParaRPr lang="en-GB" sz="2000">
              <a:cs typeface="Calibri"/>
            </a:endParaRPr>
          </a:p>
          <a:p>
            <a:pPr algn="r"/>
            <a:r>
              <a:rPr lang="en-GB" sz="1200">
                <a:solidFill>
                  <a:schemeClr val="bg1">
                    <a:lumMod val="50000"/>
                  </a:schemeClr>
                </a:solidFill>
                <a:cs typeface="Calibri"/>
              </a:rPr>
              <a:t>7</a:t>
            </a:r>
          </a:p>
        </p:txBody>
      </p:sp>
      <p:sp>
        <p:nvSpPr>
          <p:cNvPr id="2" name="Title 1"/>
          <p:cNvSpPr>
            <a:spLocks noGrp="1"/>
          </p:cNvSpPr>
          <p:nvPr>
            <p:ph type="ctrTitle"/>
          </p:nvPr>
        </p:nvSpPr>
        <p:spPr>
          <a:xfrm>
            <a:off x="3683726" y="261258"/>
            <a:ext cx="3396343" cy="652244"/>
          </a:xfrm>
          <a:solidFill>
            <a:srgbClr val="8BDFF9"/>
          </a:solidFill>
        </p:spPr>
        <p:txBody>
          <a:bodyPr>
            <a:noAutofit/>
          </a:bodyPr>
          <a:lstStyle/>
          <a:p>
            <a:r>
              <a:rPr lang="en-GB" sz="4400" b="1" u="sng">
                <a:latin typeface="Times New Roman"/>
                <a:cs typeface="Calibri Light"/>
              </a:rPr>
              <a:t>Methodology</a:t>
            </a:r>
            <a:endParaRPr lang="en-IN" sz="4400" u="sng"/>
          </a:p>
        </p:txBody>
      </p:sp>
      <p:sp>
        <p:nvSpPr>
          <p:cNvPr id="3" name="Rounded Rectangle 2"/>
          <p:cNvSpPr/>
          <p:nvPr/>
        </p:nvSpPr>
        <p:spPr>
          <a:xfrm>
            <a:off x="3905794" y="261259"/>
            <a:ext cx="3762103" cy="6522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3561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A8720A-C222-AE39-839C-73D56F4A2EA7}"/>
              </a:ext>
            </a:extLst>
          </p:cNvPr>
          <p:cNvSpPr txBox="1"/>
          <p:nvPr/>
        </p:nvSpPr>
        <p:spPr>
          <a:xfrm>
            <a:off x="940525" y="267420"/>
            <a:ext cx="10254344"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v"/>
            </a:pPr>
            <a:endParaRPr lang="en-US" sz="2000" b="1" smtClean="0">
              <a:latin typeface="Times New Roman"/>
              <a:ea typeface="+mn-lt"/>
              <a:cs typeface="+mn-lt"/>
            </a:endParaRPr>
          </a:p>
          <a:p>
            <a:pPr marL="342900" indent="-342900" algn="just">
              <a:buFont typeface="Wingdings"/>
              <a:buChar char="v"/>
            </a:pPr>
            <a:endParaRPr lang="en-US" sz="2000" b="1">
              <a:latin typeface="Times New Roman"/>
              <a:ea typeface="+mn-lt"/>
              <a:cs typeface="+mn-lt"/>
            </a:endParaRPr>
          </a:p>
          <a:p>
            <a:pPr marL="342900" indent="-342900" algn="just">
              <a:buFont typeface="Wingdings"/>
              <a:buChar char="v"/>
            </a:pPr>
            <a:endParaRPr lang="en-US" sz="2000" b="1" smtClean="0">
              <a:latin typeface="Times New Roman"/>
              <a:ea typeface="+mn-lt"/>
              <a:cs typeface="+mn-lt"/>
            </a:endParaRPr>
          </a:p>
          <a:p>
            <a:pPr marL="342900" indent="-342900" algn="just">
              <a:buFont typeface="Wingdings"/>
              <a:buChar char="v"/>
            </a:pPr>
            <a:r>
              <a:rPr lang="en-US" sz="2000" b="1" smtClean="0">
                <a:latin typeface="Times New Roman"/>
                <a:ea typeface="+mn-lt"/>
                <a:cs typeface="+mn-lt"/>
              </a:rPr>
              <a:t>Study </a:t>
            </a:r>
            <a:r>
              <a:rPr lang="en-US" sz="2000" b="1">
                <a:latin typeface="Times New Roman"/>
                <a:ea typeface="+mn-lt"/>
                <a:cs typeface="+mn-lt"/>
              </a:rPr>
              <a:t>Variables:</a:t>
            </a:r>
            <a:endParaRPr lang="en-US" sz="2000" b="1">
              <a:latin typeface="Times New Roman"/>
              <a:cs typeface="Calibri"/>
            </a:endParaRPr>
          </a:p>
          <a:p>
            <a:r>
              <a:rPr lang="en-US" sz="2000" b="1" smtClean="0">
                <a:latin typeface="Times New Roman"/>
                <a:cs typeface="Arial"/>
              </a:rPr>
              <a:t>Outcome </a:t>
            </a:r>
            <a:r>
              <a:rPr lang="en-US" sz="2000" b="1">
                <a:latin typeface="Times New Roman"/>
                <a:cs typeface="Arial"/>
              </a:rPr>
              <a:t>variables – </a:t>
            </a:r>
            <a:r>
              <a:rPr lang="en-US" sz="2000">
                <a:latin typeface="Times New Roman"/>
                <a:cs typeface="Arial"/>
              </a:rPr>
              <a:t>An understanding was developed on knowledge and practices of providers on: ​</a:t>
            </a:r>
            <a:endParaRPr lang="en-US" sz="2000">
              <a:cs typeface="Calibri"/>
            </a:endParaRPr>
          </a:p>
          <a:p>
            <a:pPr algn="just">
              <a:buChar char="•"/>
            </a:pPr>
            <a:r>
              <a:rPr lang="en-US" sz="2000" smtClean="0">
                <a:latin typeface="Times New Roman"/>
                <a:cs typeface="Arial"/>
              </a:rPr>
              <a:t>AMTSL</a:t>
            </a:r>
            <a:r>
              <a:rPr lang="en-US" sz="2000">
                <a:latin typeface="Times New Roman"/>
                <a:cs typeface="Arial"/>
              </a:rPr>
              <a:t> ​</a:t>
            </a:r>
          </a:p>
          <a:p>
            <a:pPr algn="just">
              <a:buChar char="•"/>
            </a:pPr>
            <a:r>
              <a:rPr lang="en-US" sz="2000">
                <a:latin typeface="Times New Roman"/>
                <a:cs typeface="Arial"/>
              </a:rPr>
              <a:t>Supply chain management including availability of cold chain ​</a:t>
            </a:r>
          </a:p>
          <a:p>
            <a:pPr algn="just">
              <a:buChar char="•"/>
            </a:pPr>
            <a:r>
              <a:rPr lang="en-US" sz="2000">
                <a:latin typeface="Times New Roman"/>
                <a:cs typeface="Arial"/>
              </a:rPr>
              <a:t>Perceptions of mothers on quality of care.​</a:t>
            </a:r>
          </a:p>
          <a:p>
            <a:pPr algn="just"/>
            <a:endParaRPr lang="en-US" sz="2000">
              <a:latin typeface="Times New Roman"/>
              <a:cs typeface="Arial"/>
            </a:endParaRPr>
          </a:p>
          <a:p>
            <a:pPr marL="342900" indent="-342900" algn="just">
              <a:buFont typeface="Wingdings"/>
              <a:buChar char="v"/>
            </a:pPr>
            <a:r>
              <a:rPr lang="en-US" sz="2000" b="1">
                <a:latin typeface="Times New Roman"/>
                <a:cs typeface="Arial"/>
              </a:rPr>
              <a:t>Data Management :</a:t>
            </a:r>
            <a:r>
              <a:rPr lang="en-US" sz="2000">
                <a:latin typeface="Times New Roman"/>
                <a:cs typeface="Arial"/>
              </a:rPr>
              <a:t>​</a:t>
            </a:r>
          </a:p>
          <a:p>
            <a:pPr algn="just">
              <a:buFont typeface="Arial"/>
              <a:buChar char="•"/>
            </a:pPr>
            <a:r>
              <a:rPr lang="en-US" sz="2000">
                <a:latin typeface="Times New Roman"/>
                <a:cs typeface="Arial"/>
              </a:rPr>
              <a:t>Data Collection: Primary data was collected</a:t>
            </a:r>
            <a:r>
              <a:rPr lang="en-US" sz="2000" b="1">
                <a:latin typeface="Times New Roman"/>
                <a:cs typeface="Arial"/>
              </a:rPr>
              <a:t> </a:t>
            </a:r>
            <a:r>
              <a:rPr lang="en-US" sz="2000">
                <a:latin typeface="Times New Roman"/>
                <a:cs typeface="Arial"/>
              </a:rPr>
              <a:t>by conducting interviews using semi structured pre tested questionnaires in local language (Hindi).</a:t>
            </a:r>
            <a:r>
              <a:rPr lang="en-US" sz="2000" smtClean="0">
                <a:latin typeface="Times New Roman"/>
                <a:cs typeface="Arial"/>
              </a:rPr>
              <a:t>​</a:t>
            </a:r>
          </a:p>
          <a:p>
            <a:pPr algn="just"/>
            <a:endParaRPr lang="en-US" sz="2000">
              <a:latin typeface="Calibri"/>
              <a:cs typeface="Calibri"/>
            </a:endParaRPr>
          </a:p>
          <a:p>
            <a:pPr algn="just">
              <a:buChar char="•"/>
            </a:pPr>
            <a:r>
              <a:rPr lang="en-US" sz="2000">
                <a:latin typeface="Times New Roman"/>
                <a:cs typeface="Arial"/>
              </a:rPr>
              <a:t>Data validation – Data collected was cross checked by the </a:t>
            </a:r>
            <a:r>
              <a:rPr lang="en-US" sz="2000" smtClean="0">
                <a:latin typeface="Times New Roman"/>
                <a:cs typeface="Arial"/>
              </a:rPr>
              <a:t>state </a:t>
            </a:r>
            <a:r>
              <a:rPr lang="en-US" sz="2000">
                <a:latin typeface="Times New Roman"/>
                <a:cs typeface="Arial"/>
              </a:rPr>
              <a:t>SAMVEG team.​</a:t>
            </a:r>
          </a:p>
          <a:p>
            <a:pPr algn="just"/>
            <a:endParaRPr lang="en-US" sz="2000">
              <a:latin typeface="Times New Roman"/>
              <a:cs typeface="Arial"/>
            </a:endParaRPr>
          </a:p>
          <a:p>
            <a:pPr algn="just">
              <a:buChar char="•"/>
            </a:pPr>
            <a:r>
              <a:rPr lang="en-US" sz="2000">
                <a:latin typeface="Times New Roman"/>
                <a:cs typeface="Arial"/>
              </a:rPr>
              <a:t>Data analysis - The data was analyzed and presented as a descriptive study.​</a:t>
            </a:r>
          </a:p>
          <a:p>
            <a:pPr algn="just"/>
            <a:endParaRPr lang="en-US" sz="2000" smtClean="0">
              <a:latin typeface="Times New Roman"/>
              <a:cs typeface="Arial"/>
            </a:endParaRPr>
          </a:p>
          <a:p>
            <a:pPr algn="r"/>
            <a:endParaRPr lang="en-US" sz="1200" smtClean="0">
              <a:latin typeface="Times New Roman"/>
              <a:cs typeface="Arial"/>
            </a:endParaRPr>
          </a:p>
          <a:p>
            <a:pPr algn="r"/>
            <a:endParaRPr lang="en-US" sz="1200">
              <a:latin typeface="Times New Roman"/>
              <a:cs typeface="Arial"/>
            </a:endParaRPr>
          </a:p>
          <a:p>
            <a:pPr algn="r"/>
            <a:endParaRPr lang="en-US" sz="1200" smtClean="0">
              <a:latin typeface="Times New Roman"/>
              <a:cs typeface="Arial"/>
            </a:endParaRPr>
          </a:p>
          <a:p>
            <a:pPr algn="r"/>
            <a:endParaRPr lang="en-US" sz="1200">
              <a:latin typeface="Times New Roman"/>
              <a:cs typeface="Arial"/>
            </a:endParaRPr>
          </a:p>
          <a:p>
            <a:pPr algn="r"/>
            <a:r>
              <a:rPr lang="en-US" sz="1200" smtClean="0">
                <a:solidFill>
                  <a:schemeClr val="bg1">
                    <a:lumMod val="50000"/>
                  </a:schemeClr>
                </a:solidFill>
                <a:latin typeface="Times New Roman"/>
                <a:cs typeface="Arial"/>
              </a:rPr>
              <a:t>8</a:t>
            </a:r>
            <a:endParaRPr lang="en-US" sz="1200">
              <a:solidFill>
                <a:schemeClr val="bg1">
                  <a:lumMod val="50000"/>
                </a:schemeClr>
              </a:solidFill>
              <a:latin typeface="Times New Roman"/>
              <a:cs typeface="Arial"/>
            </a:endParaRPr>
          </a:p>
        </p:txBody>
      </p:sp>
      <p:sp>
        <p:nvSpPr>
          <p:cNvPr id="8" name="Title 1"/>
          <p:cNvSpPr>
            <a:spLocks noGrp="1"/>
          </p:cNvSpPr>
          <p:nvPr>
            <p:ph type="ctrTitle"/>
          </p:nvPr>
        </p:nvSpPr>
        <p:spPr>
          <a:xfrm>
            <a:off x="1524000" y="267420"/>
            <a:ext cx="9144000" cy="882111"/>
          </a:xfrm>
        </p:spPr>
        <p:txBody>
          <a:bodyPr>
            <a:normAutofit fontScale="90000"/>
          </a:bodyPr>
          <a:lstStyle/>
          <a:p>
            <a:r>
              <a:rPr lang="en-GB" b="1" smtClean="0">
                <a:latin typeface="Times New Roman"/>
                <a:cs typeface="Calibri Light"/>
              </a:rPr>
              <a:t/>
            </a:r>
            <a:br>
              <a:rPr lang="en-GB" b="1" smtClean="0">
                <a:latin typeface="Times New Roman"/>
                <a:cs typeface="Calibri Light"/>
              </a:rPr>
            </a:br>
            <a:r>
              <a:rPr lang="en-GB" b="1">
                <a:latin typeface="Times New Roman"/>
                <a:cs typeface="Calibri Light"/>
              </a:rPr>
              <a:t/>
            </a:r>
            <a:br>
              <a:rPr lang="en-GB" b="1">
                <a:latin typeface="Times New Roman"/>
                <a:cs typeface="Calibri Light"/>
              </a:rPr>
            </a:br>
            <a:r>
              <a:rPr lang="en-GB" b="1" smtClean="0">
                <a:latin typeface="Times New Roman"/>
                <a:cs typeface="Calibri Light"/>
              </a:rPr>
              <a:t/>
            </a:r>
            <a:br>
              <a:rPr lang="en-GB" b="1" smtClean="0">
                <a:latin typeface="Times New Roman"/>
                <a:cs typeface="Calibri Light"/>
              </a:rPr>
            </a:br>
            <a:endParaRPr lang="en-IN"/>
          </a:p>
        </p:txBody>
      </p:sp>
      <p:sp>
        <p:nvSpPr>
          <p:cNvPr id="9" name="Title 1"/>
          <p:cNvSpPr txBox="1">
            <a:spLocks/>
          </p:cNvSpPr>
          <p:nvPr/>
        </p:nvSpPr>
        <p:spPr>
          <a:xfrm>
            <a:off x="3422469" y="280484"/>
            <a:ext cx="4506686" cy="673106"/>
          </a:xfrm>
          <a:prstGeom prst="rect">
            <a:avLst/>
          </a:prstGeom>
          <a:solidFill>
            <a:srgbClr val="8BDFF9"/>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u="sng" smtClean="0">
                <a:latin typeface="Times New Roman"/>
                <a:cs typeface="Calibri Light"/>
              </a:rPr>
              <a:t>Methodology</a:t>
            </a:r>
            <a:endParaRPr lang="en-IN" sz="4400" u="sng"/>
          </a:p>
        </p:txBody>
      </p:sp>
    </p:spTree>
    <p:extLst>
      <p:ext uri="{BB962C8B-B14F-4D97-AF65-F5344CB8AC3E}">
        <p14:creationId xmlns:p14="http://schemas.microsoft.com/office/powerpoint/2010/main" val="971023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26F6-3D84-DF3A-C1F6-3DBB2B6DF4BB}"/>
              </a:ext>
            </a:extLst>
          </p:cNvPr>
          <p:cNvSpPr>
            <a:spLocks noGrp="1"/>
          </p:cNvSpPr>
          <p:nvPr>
            <p:ph type="title"/>
          </p:nvPr>
        </p:nvSpPr>
        <p:spPr>
          <a:xfrm>
            <a:off x="3281082" y="119718"/>
            <a:ext cx="5728447" cy="1280627"/>
          </a:xfrm>
          <a:solidFill>
            <a:srgbClr val="5BD2F7"/>
          </a:solidFill>
          <a:ln>
            <a:noFill/>
          </a:ln>
        </p:spPr>
        <p:txBody>
          <a:bodyPr>
            <a:normAutofit/>
          </a:bodyPr>
          <a:lstStyle/>
          <a:p>
            <a:pPr algn="ctr"/>
            <a:r>
              <a:rPr lang="en-GB" b="1" u="sng">
                <a:latin typeface="Times New Roman"/>
                <a:cs typeface="Calibri Light" panose="020F0302020204030204"/>
              </a:rPr>
              <a:t>Result</a:t>
            </a:r>
            <a:r>
              <a:rPr lang="en-GB" sz="4000" u="sng">
                <a:latin typeface="Times New Roman"/>
                <a:cs typeface="Calibri Light" panose="020F0302020204030204"/>
              </a:rPr>
              <a:t/>
            </a:r>
            <a:br>
              <a:rPr lang="en-GB" sz="4000" u="sng">
                <a:latin typeface="Times New Roman"/>
                <a:cs typeface="Calibri Light" panose="020F0302020204030204"/>
              </a:rPr>
            </a:br>
            <a:r>
              <a:rPr lang="en-US" sz="2800" b="1" u="sng">
                <a:latin typeface="Times New Roman"/>
                <a:ea typeface="+mj-lt"/>
                <a:cs typeface="+mj-lt"/>
              </a:rPr>
              <a:t>Situational Analysis of Mothers</a:t>
            </a:r>
            <a:endParaRPr lang="en-GB" sz="2800" b="1" u="sng">
              <a:latin typeface="Times New Roman"/>
              <a:cs typeface="Calibri Light" panose="020F0302020204030204"/>
            </a:endParaRPr>
          </a:p>
          <a:p>
            <a:pPr algn="ctr"/>
            <a:endParaRPr lang="en-GB" sz="2800" b="1" u="sng">
              <a:latin typeface="Times New Roman"/>
              <a:cs typeface="Calibri Light" panose="020F0302020204030204"/>
            </a:endParaRPr>
          </a:p>
        </p:txBody>
      </p:sp>
      <p:sp>
        <p:nvSpPr>
          <p:cNvPr id="3" name="Content Placeholder 2">
            <a:extLst>
              <a:ext uri="{FF2B5EF4-FFF2-40B4-BE49-F238E27FC236}">
                <a16:creationId xmlns:a16="http://schemas.microsoft.com/office/drawing/2014/main" id="{3B65A259-F3E3-1913-6217-7E225D09114B}"/>
              </a:ext>
            </a:extLst>
          </p:cNvPr>
          <p:cNvSpPr>
            <a:spLocks noGrp="1"/>
          </p:cNvSpPr>
          <p:nvPr>
            <p:ph idx="1"/>
          </p:nvPr>
        </p:nvSpPr>
        <p:spPr>
          <a:xfrm>
            <a:off x="838200" y="1619794"/>
            <a:ext cx="6450106" cy="5068389"/>
          </a:xfrm>
        </p:spPr>
        <p:txBody>
          <a:bodyPr vert="horz" lIns="91440" tIns="45720" rIns="91440" bIns="45720" rtlCol="0" anchor="t">
            <a:noAutofit/>
          </a:bodyPr>
          <a:lstStyle/>
          <a:p>
            <a:pPr algn="just">
              <a:buFont typeface="Wingdings" panose="05000000000000000000" pitchFamily="2" charset="2"/>
              <a:buChar char="v"/>
            </a:pPr>
            <a:r>
              <a:rPr lang="en-US" sz="2000">
                <a:latin typeface="Times New Roman" panose="02020603050405020304" pitchFamily="18" charset="0"/>
                <a:cs typeface="Times New Roman" panose="02020603050405020304" pitchFamily="18" charset="0"/>
              </a:rPr>
              <a:t>All 134 (100%) female respondents delivered in the hospital facility, out of which 85 (63%) women had undergone normal vaginal delivery (NVD) and 49 (37%) had undergone lower segment caesarean section (LSCS) delivery. Out of total respondents </a:t>
            </a:r>
            <a:r>
              <a:rPr lang="en-GB"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103 (77%) were conducted at DH with 49 of them (48%) being LSCS</a:t>
            </a:r>
            <a:r>
              <a:rPr lang="en-IN" sz="2000">
                <a:latin typeface="Times New Roman" panose="02020603050405020304" pitchFamily="18" charset="0"/>
                <a:cs typeface="Times New Roman" panose="02020603050405020304" pitchFamily="18" charset="0"/>
              </a:rPr>
              <a:t> </a:t>
            </a:r>
            <a:r>
              <a:rPr lang="en-GB" sz="200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000" smtClean="0">
                <a:latin typeface="Times New Roman" panose="02020603050405020304" pitchFamily="18" charset="0"/>
                <a:cs typeface="Times New Roman" panose="02020603050405020304" pitchFamily="18" charset="0"/>
              </a:rPr>
              <a:t>Only </a:t>
            </a:r>
            <a:r>
              <a:rPr lang="en-US" sz="2000">
                <a:latin typeface="Times New Roman" panose="02020603050405020304" pitchFamily="18" charset="0"/>
                <a:cs typeface="Times New Roman" panose="02020603050405020304" pitchFamily="18" charset="0"/>
              </a:rPr>
              <a:t>21 females (16%) received uterotonics for induction of </a:t>
            </a:r>
            <a:r>
              <a:rPr lang="en-US" sz="2000" err="1">
                <a:latin typeface="Times New Roman" panose="02020603050405020304" pitchFamily="18" charset="0"/>
                <a:cs typeface="Times New Roman" panose="02020603050405020304" pitchFamily="18" charset="0"/>
              </a:rPr>
              <a:t>labour</a:t>
            </a:r>
            <a:r>
              <a:rPr lang="en-US" sz="2000">
                <a:latin typeface="Times New Roman" panose="02020603050405020304" pitchFamily="18" charset="0"/>
                <a:cs typeface="Times New Roman" panose="02020603050405020304" pitchFamily="18" charset="0"/>
              </a:rPr>
              <a:t>. All of </a:t>
            </a:r>
            <a:r>
              <a:rPr lang="en-US" sz="2000" smtClean="0">
                <a:latin typeface="Times New Roman" panose="02020603050405020304" pitchFamily="18" charset="0"/>
                <a:cs typeface="Times New Roman" panose="02020603050405020304" pitchFamily="18" charset="0"/>
              </a:rPr>
              <a:t>these </a:t>
            </a:r>
            <a:r>
              <a:rPr lang="en-US" sz="2000">
                <a:latin typeface="Times New Roman" panose="02020603050405020304" pitchFamily="18" charset="0"/>
                <a:cs typeface="Times New Roman" panose="02020603050405020304" pitchFamily="18" charset="0"/>
              </a:rPr>
              <a:t>21 females  knew that they were being administered uterotonics</a:t>
            </a:r>
            <a:r>
              <a:rPr lang="en-US" sz="2000" smtClean="0">
                <a:latin typeface="Times New Roman" panose="02020603050405020304" pitchFamily="18" charset="0"/>
                <a:ea typeface="+mn-lt"/>
                <a:cs typeface="Times New Roman" panose="02020603050405020304" pitchFamily="18" charset="0"/>
              </a:rPr>
              <a:t>.</a:t>
            </a:r>
          </a:p>
          <a:p>
            <a:pPr algn="just">
              <a:buFont typeface="Wingdings" panose="05000000000000000000" pitchFamily="2" charset="2"/>
              <a:buChar char="v"/>
            </a:pPr>
            <a:r>
              <a:rPr lang="en-US" sz="2000">
                <a:latin typeface="Times New Roman" panose="02020603050405020304" pitchFamily="18" charset="0"/>
                <a:cs typeface="Times New Roman" panose="02020603050405020304" pitchFamily="18" charset="0"/>
              </a:rPr>
              <a:t>Only 21 (16%) females </a:t>
            </a:r>
            <a:r>
              <a:rPr lang="en-GB" sz="2000">
                <a:latin typeface="Times New Roman" panose="02020603050405020304" pitchFamily="18" charset="0"/>
                <a:cs typeface="Times New Roman" panose="02020603050405020304" pitchFamily="18" charset="0"/>
              </a:rPr>
              <a:t>know about drug(s) that can induce/ augment labour. Out of these 21, 2 females had requested for administration of the drug. </a:t>
            </a:r>
            <a:endParaRPr lang="en-GB" sz="200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000">
                <a:latin typeface="Times New Roman" panose="02020603050405020304" pitchFamily="18" charset="0"/>
                <a:cs typeface="Times New Roman" panose="02020603050405020304" pitchFamily="18" charset="0"/>
              </a:rPr>
              <a:t>49% (66) women were </a:t>
            </a:r>
            <a:r>
              <a:rPr lang="en-GB" sz="2000">
                <a:latin typeface="Times New Roman" panose="02020603050405020304" pitchFamily="18" charset="0"/>
                <a:cs typeface="Times New Roman" panose="02020603050405020304" pitchFamily="18" charset="0"/>
              </a:rPr>
              <a:t>aware that there is danger of excess bleeding after delivery and out of which 27% (18) were aware that there are drug(s) that can prevent and treat such bleeding.</a:t>
            </a:r>
            <a:r>
              <a:rPr lang="en-GB" sz="2000" b="1">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mn-lt"/>
              <a:cs typeface="Times New Roman" panose="02020603050405020304" pitchFamily="18" charset="0"/>
            </a:endParaRPr>
          </a:p>
          <a:p>
            <a:pPr algn="just">
              <a:buFont typeface="Wingdings" panose="05000000000000000000" pitchFamily="2" charset="2"/>
              <a:buChar char="v"/>
            </a:pPr>
            <a:endParaRPr lang="en-US" sz="2000" smtClean="0">
              <a:latin typeface="Times New Roman"/>
              <a:ea typeface="+mn-lt"/>
              <a:cs typeface="+mn-lt"/>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9</a:t>
            </a:fld>
            <a:endParaRPr lang="en-US"/>
          </a:p>
        </p:txBody>
      </p:sp>
      <p:sp>
        <p:nvSpPr>
          <p:cNvPr id="5" name="Rectangle 2"/>
          <p:cNvSpPr>
            <a:spLocks noChangeArrowheads="1"/>
          </p:cNvSpPr>
          <p:nvPr/>
        </p:nvSpPr>
        <p:spPr bwMode="auto">
          <a:xfrm>
            <a:off x="13064500" y="3982832"/>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7080069" y="75598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5"/>
          <p:cNvSpPr>
            <a:spLocks noChangeArrowheads="1"/>
          </p:cNvSpPr>
          <p:nvPr/>
        </p:nvSpPr>
        <p:spPr bwMode="auto">
          <a:xfrm>
            <a:off x="7658292" y="42358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9" name="Chart 8"/>
          <p:cNvGraphicFramePr/>
          <p:nvPr>
            <p:extLst>
              <p:ext uri="{D42A27DB-BD31-4B8C-83A1-F6EECF244321}">
                <p14:modId xmlns:p14="http://schemas.microsoft.com/office/powerpoint/2010/main" val="3081512018"/>
              </p:ext>
            </p:extLst>
          </p:nvPr>
        </p:nvGraphicFramePr>
        <p:xfrm>
          <a:off x="7658292" y="1619794"/>
          <a:ext cx="4181475" cy="4844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6"/>
          <p:cNvSpPr>
            <a:spLocks noChangeArrowheads="1"/>
          </p:cNvSpPr>
          <p:nvPr/>
        </p:nvSpPr>
        <p:spPr bwMode="auto">
          <a:xfrm>
            <a:off x="7658292" y="69409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ounded Rectangle 10"/>
          <p:cNvSpPr/>
          <p:nvPr/>
        </p:nvSpPr>
        <p:spPr>
          <a:xfrm>
            <a:off x="3281082" y="119718"/>
            <a:ext cx="5728447" cy="1265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8568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