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74" r:id="rId3"/>
    <p:sldId id="257" r:id="rId4"/>
    <p:sldId id="258" r:id="rId5"/>
    <p:sldId id="260" r:id="rId6"/>
    <p:sldId id="259" r:id="rId7"/>
    <p:sldId id="261" r:id="rId8"/>
    <p:sldId id="263" r:id="rId9"/>
    <p:sldId id="264" r:id="rId10"/>
    <p:sldId id="265" r:id="rId11"/>
    <p:sldId id="266" r:id="rId12"/>
    <p:sldId id="317" r:id="rId13"/>
    <p:sldId id="275" r:id="rId14"/>
    <p:sldId id="325" r:id="rId15"/>
    <p:sldId id="276" r:id="rId16"/>
    <p:sldId id="273" r:id="rId17"/>
    <p:sldId id="307" r:id="rId18"/>
    <p:sldId id="268" r:id="rId19"/>
    <p:sldId id="270" r:id="rId20"/>
  </p:sldIdLst>
  <p:sldSz cx="51195288" cy="32004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ta Pradhan" initials="N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D6260-C939-489F-A480-2CE3FAB4DE83}" v="1" dt="2022-12-12T09:20:48.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 d="100"/>
          <a:sy n="18" d="100"/>
        </p:scale>
        <p:origin x="72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nakshi Sharma" userId="d7662562-788c-4d68-9a0b-0ce5e2a0744e" providerId="ADAL" clId="{B89D6260-C939-489F-A480-2CE3FAB4DE83}"/>
    <pc:docChg chg="custSel modSld">
      <pc:chgData name="Meenakshi Sharma" userId="d7662562-788c-4d68-9a0b-0ce5e2a0744e" providerId="ADAL" clId="{B89D6260-C939-489F-A480-2CE3FAB4DE83}" dt="2022-12-12T09:21:30.692" v="2" actId="1076"/>
      <pc:docMkLst>
        <pc:docMk/>
      </pc:docMkLst>
      <pc:sldChg chg="modSp mod">
        <pc:chgData name="Meenakshi Sharma" userId="d7662562-788c-4d68-9a0b-0ce5e2a0744e" providerId="ADAL" clId="{B89D6260-C939-489F-A480-2CE3FAB4DE83}" dt="2022-12-12T09:21:30.692" v="2" actId="1076"/>
        <pc:sldMkLst>
          <pc:docMk/>
          <pc:sldMk cId="0" sldId="256"/>
        </pc:sldMkLst>
        <pc:spChg chg="mod">
          <ac:chgData name="Meenakshi Sharma" userId="d7662562-788c-4d68-9a0b-0ce5e2a0744e" providerId="ADAL" clId="{B89D6260-C939-489F-A480-2CE3FAB4DE83}" dt="2022-12-12T09:21:30.692" v="2" actId="1076"/>
          <ac:spMkLst>
            <pc:docMk/>
            <pc:sldMk cId="0" sldId="256"/>
            <ac:spMk id="6" creationId="{00000000-0000-0000-0000-000000000000}"/>
          </ac:spMkLst>
        </pc:spChg>
      </pc:sldChg>
      <pc:sldChg chg="modNotes">
        <pc:chgData name="Meenakshi Sharma" userId="d7662562-788c-4d68-9a0b-0ce5e2a0744e" providerId="ADAL" clId="{B89D6260-C939-489F-A480-2CE3FAB4DE83}" dt="2022-12-12T09:20:48.343" v="0"/>
        <pc:sldMkLst>
          <pc:docMk/>
          <pc:sldMk cId="0" sldId="263"/>
        </pc:sldMkLst>
      </pc:sldChg>
      <pc:sldChg chg="modSp mod">
        <pc:chgData name="Meenakshi Sharma" userId="d7662562-788c-4d68-9a0b-0ce5e2a0744e" providerId="ADAL" clId="{B89D6260-C939-489F-A480-2CE3FAB4DE83}" dt="2022-12-12T09:20:49.202" v="1" actId="27636"/>
        <pc:sldMkLst>
          <pc:docMk/>
          <pc:sldMk cId="0" sldId="266"/>
        </pc:sldMkLst>
        <pc:spChg chg="mod">
          <ac:chgData name="Meenakshi Sharma" userId="d7662562-788c-4d68-9a0b-0ce5e2a0744e" providerId="ADAL" clId="{B89D6260-C939-489F-A480-2CE3FAB4DE83}" dt="2022-12-12T09:20:49.202" v="1" actId="27636"/>
          <ac:spMkLst>
            <pc:docMk/>
            <pc:sldMk cId="0" sldId="266"/>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ikita%20Pradhan\Downloads\Discharge%20dump_MTD%2031st%20May'22_BLK%20-(Final).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kita%20Pradhan\Downloads\BLK%20MAY%202022.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ikita%20Pradhan\Downloads\Discharge%20dump_MTD%2031st%20May'22_BLK%20-(Final).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ikita%20Pradhan\Downloads\Discharge%20dump_MTD%2031st%20May'22_BLK%20-(Final).xlsb"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2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r>
              <a:rPr lang="en-US" sz="10200">
                <a:latin typeface="Bodoni MT" panose="02070603080606020203" charset="0"/>
                <a:ea typeface="Bodoni MT" panose="02070603080606020203" charset="0"/>
                <a:cs typeface="Bodoni MT" panose="02070603080606020203" charset="0"/>
                <a:sym typeface="Bodoni MT" panose="02070603080606020203" charset="0"/>
              </a:rPr>
              <a:t>Discharge</a:t>
            </a:r>
            <a:r>
              <a:rPr lang="en-US" sz="10200" baseline="0">
                <a:latin typeface="Bodoni MT" panose="02070603080606020203" charset="0"/>
                <a:ea typeface="Bodoni MT" panose="02070603080606020203" charset="0"/>
                <a:cs typeface="Bodoni MT" panose="02070603080606020203" charset="0"/>
                <a:sym typeface="Bodoni MT" panose="02070603080606020203" charset="0"/>
              </a:rPr>
              <a:t> Process TAT of Cash Patients</a:t>
            </a:r>
            <a:endParaRPr lang="en-US" sz="10200">
              <a:latin typeface="Bodoni MT" panose="02070603080606020203" charset="0"/>
              <a:ea typeface="Bodoni MT" panose="02070603080606020203" charset="0"/>
              <a:cs typeface="Bodoni MT" panose="02070603080606020203" charset="0"/>
              <a:sym typeface="Bodoni MT" panose="02070603080606020203" charset="0"/>
            </a:endParaRPr>
          </a:p>
        </c:rich>
      </c:tx>
      <c:layout>
        <c:manualLayout>
          <c:xMode val="edge"/>
          <c:yMode val="edge"/>
          <c:x val="0.27294686274587798"/>
          <c:y val="1.4134272472269E-2"/>
        </c:manualLayout>
      </c:layout>
      <c:overlay val="0"/>
      <c:spPr>
        <a:noFill/>
        <a:ln>
          <a:noFill/>
        </a:ln>
        <a:effectLst/>
      </c:spPr>
      <c:txPr>
        <a:bodyPr rot="0" spcFirstLastPara="1" vertOverflow="ellipsis" vert="horz" wrap="square" anchor="ctr" anchorCtr="1"/>
        <a:lstStyle/>
        <a:p>
          <a:pPr>
            <a:defRPr lang="en-US" sz="102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title>
    <c:autoTitleDeleted val="0"/>
    <c:plotArea>
      <c:layout>
        <c:manualLayout>
          <c:layoutTarget val="inner"/>
          <c:xMode val="edge"/>
          <c:yMode val="edge"/>
          <c:x val="2.48575867426204E-2"/>
          <c:y val="9.3215638248098101E-2"/>
          <c:w val="0.95235629207664396"/>
          <c:h val="0.59350077215419195"/>
        </c:manualLayout>
      </c:layout>
      <c:barChart>
        <c:barDir val="col"/>
        <c:grouping val="clustered"/>
        <c:varyColors val="0"/>
        <c:ser>
          <c:idx val="0"/>
          <c:order val="0"/>
          <c:tx>
            <c:strRef>
              <c:f>'[Discharge dump_MTD 31st May''22_BLK -(Final).xlsb]Sheet4'!$A$1</c:f>
              <c:strCache>
                <c:ptCount val="1"/>
                <c:pt idx="0">
                  <c:v>T2-T1(Nursing -Intimation)</c:v>
                </c:pt>
              </c:strCache>
            </c:strRef>
          </c:tx>
          <c:spPr>
            <a:solidFill>
              <a:srgbClr val="99FF33"/>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72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-(Final).xlsb]Sheet4'!$A$2</c:f>
              <c:numCache>
                <c:formatCode>General</c:formatCode>
                <c:ptCount val="1"/>
                <c:pt idx="0">
                  <c:v>125</c:v>
                </c:pt>
              </c:numCache>
            </c:numRef>
          </c:val>
          <c:extLst>
            <c:ext xmlns:c16="http://schemas.microsoft.com/office/drawing/2014/chart" uri="{C3380CC4-5D6E-409C-BE32-E72D297353CC}">
              <c16:uniqueId val="{00000000-8FF2-4BFC-B9D2-B8430149E0D5}"/>
            </c:ext>
          </c:extLst>
        </c:ser>
        <c:ser>
          <c:idx val="1"/>
          <c:order val="1"/>
          <c:tx>
            <c:strRef>
              <c:f>'[Discharge dump_MTD 31st May''22_BLK -(Final).xlsb]Sheet4'!$B$1</c:f>
              <c:strCache>
                <c:ptCount val="1"/>
                <c:pt idx="0">
                  <c:v>T4-T1 (Pharmacy - Intimation)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72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-(Final).xlsb]Sheet4'!$B$2</c:f>
              <c:numCache>
                <c:formatCode>General</c:formatCode>
                <c:ptCount val="1"/>
                <c:pt idx="0">
                  <c:v>9</c:v>
                </c:pt>
              </c:numCache>
            </c:numRef>
          </c:val>
          <c:extLst>
            <c:ext xmlns:c16="http://schemas.microsoft.com/office/drawing/2014/chart" uri="{C3380CC4-5D6E-409C-BE32-E72D297353CC}">
              <c16:uniqueId val="{00000001-8FF2-4BFC-B9D2-B8430149E0D5}"/>
            </c:ext>
          </c:extLst>
        </c:ser>
        <c:ser>
          <c:idx val="2"/>
          <c:order val="2"/>
          <c:tx>
            <c:strRef>
              <c:f>'[Discharge dump_MTD 31st May''22_BLK -(Final).xlsb]Sheet4'!$C$1</c:f>
              <c:strCache>
                <c:ptCount val="1"/>
                <c:pt idx="0">
                  <c:v>T6-T4
(Final Bill Prepared - Pharmacy)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1.9664445693899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F2-4BFC-B9D2-B8430149E0D5}"/>
                </c:ext>
              </c:extLst>
            </c:dLbl>
            <c:spPr>
              <a:noFill/>
              <a:ln>
                <a:noFill/>
              </a:ln>
              <a:effectLst/>
            </c:spPr>
            <c:txPr>
              <a:bodyPr rot="0" spcFirstLastPara="1" vertOverflow="ellipsis" vert="horz" wrap="square" lIns="38100" tIns="19050" rIns="38100" bIns="19050" anchor="ctr" anchorCtr="1">
                <a:spAutoFit/>
              </a:bodyPr>
              <a:lstStyle/>
              <a:p>
                <a:pPr>
                  <a:defRPr lang="en-US" sz="72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-(Final).xlsb]Sheet4'!$C$2</c:f>
              <c:numCache>
                <c:formatCode>General</c:formatCode>
                <c:ptCount val="1"/>
                <c:pt idx="0">
                  <c:v>49</c:v>
                </c:pt>
              </c:numCache>
            </c:numRef>
          </c:val>
          <c:extLst>
            <c:ext xmlns:c16="http://schemas.microsoft.com/office/drawing/2014/chart" uri="{C3380CC4-5D6E-409C-BE32-E72D297353CC}">
              <c16:uniqueId val="{00000003-8FF2-4BFC-B9D2-B8430149E0D5}"/>
            </c:ext>
          </c:extLst>
        </c:ser>
        <c:ser>
          <c:idx val="3"/>
          <c:order val="3"/>
          <c:tx>
            <c:strRef>
              <c:f>'[Discharge dump_MTD 31st May''22_BLK -(Final).xlsb]Sheet4'!$D$1</c:f>
              <c:strCache>
                <c:ptCount val="1"/>
                <c:pt idx="0">
                  <c:v>T8-T6
(Discharge Slip Handover - Bill Prepared)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7200" b="0"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-(Final).xlsb]Sheet4'!$D$2</c:f>
              <c:numCache>
                <c:formatCode>General</c:formatCode>
                <c:ptCount val="1"/>
                <c:pt idx="0">
                  <c:v>176</c:v>
                </c:pt>
              </c:numCache>
            </c:numRef>
          </c:val>
          <c:extLst>
            <c:ext xmlns:c16="http://schemas.microsoft.com/office/drawing/2014/chart" uri="{C3380CC4-5D6E-409C-BE32-E72D297353CC}">
              <c16:uniqueId val="{00000004-8FF2-4BFC-B9D2-B8430149E0D5}"/>
            </c:ext>
          </c:extLst>
        </c:ser>
        <c:ser>
          <c:idx val="4"/>
          <c:order val="4"/>
          <c:tx>
            <c:strRef>
              <c:f>'[Discharge dump_MTD 31st May''22_BLK -(Final).xlsb]Sheet4'!$E$1</c:f>
              <c:strCache>
                <c:ptCount val="1"/>
                <c:pt idx="0">
                  <c:v>T9-T8
(Bed Release - Discharge Slip Handover)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72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-(Final).xlsb]Sheet4'!$E$2</c:f>
              <c:numCache>
                <c:formatCode>General</c:formatCode>
                <c:ptCount val="1"/>
                <c:pt idx="0">
                  <c:v>121</c:v>
                </c:pt>
              </c:numCache>
            </c:numRef>
          </c:val>
          <c:extLst>
            <c:ext xmlns:c16="http://schemas.microsoft.com/office/drawing/2014/chart" uri="{C3380CC4-5D6E-409C-BE32-E72D297353CC}">
              <c16:uniqueId val="{00000005-8FF2-4BFC-B9D2-B8430149E0D5}"/>
            </c:ext>
          </c:extLst>
        </c:ser>
        <c:ser>
          <c:idx val="5"/>
          <c:order val="5"/>
          <c:tx>
            <c:strRef>
              <c:f>'[Discharge dump_MTD 31st May''22_BLK -(Final).xlsb]Sheet4'!$F$1</c:f>
              <c:strCache>
                <c:ptCount val="1"/>
                <c:pt idx="0">
                  <c:v>T10-T9
(Bed Ready - Bed Release)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1.94817017931161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F2-4BFC-B9D2-B8430149E0D5}"/>
                </c:ext>
              </c:extLst>
            </c:dLbl>
            <c:spPr>
              <a:noFill/>
              <a:ln>
                <a:noFill/>
              </a:ln>
              <a:effectLst/>
            </c:spPr>
            <c:txPr>
              <a:bodyPr rot="0" spcFirstLastPara="1" vertOverflow="ellipsis" vert="horz" wrap="square" lIns="38100" tIns="19050" rIns="38100" bIns="19050" anchor="ctr" anchorCtr="1">
                <a:spAutoFit/>
              </a:bodyPr>
              <a:lstStyle/>
              <a:p>
                <a:pPr>
                  <a:defRPr lang="en-US" sz="72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-(Final).xlsb]Sheet4'!$F$2</c:f>
              <c:numCache>
                <c:formatCode>General</c:formatCode>
                <c:ptCount val="1"/>
                <c:pt idx="0">
                  <c:v>31</c:v>
                </c:pt>
              </c:numCache>
            </c:numRef>
          </c:val>
          <c:extLst>
            <c:ext xmlns:c16="http://schemas.microsoft.com/office/drawing/2014/chart" uri="{C3380CC4-5D6E-409C-BE32-E72D297353CC}">
              <c16:uniqueId val="{00000007-8FF2-4BFC-B9D2-B8430149E0D5}"/>
            </c:ext>
          </c:extLst>
        </c:ser>
        <c:ser>
          <c:idx val="6"/>
          <c:order val="6"/>
          <c:tx>
            <c:strRef>
              <c:f>'[Discharge dump_MTD 31st May''22_BLK -(Final).xlsb]Sheet4'!$G$1</c:f>
              <c:strCache>
                <c:ptCount val="1"/>
                <c:pt idx="0">
                  <c:v>T9-T1
(Bed Realse - Intimation)</c:v>
                </c:pt>
              </c:strCache>
            </c:strRef>
          </c:tx>
          <c:spPr>
            <a:solidFill>
              <a:srgbClr val="FF0066"/>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72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-(Final).xlsb]Sheet4'!$G$2</c:f>
              <c:numCache>
                <c:formatCode>General</c:formatCode>
                <c:ptCount val="1"/>
                <c:pt idx="0">
                  <c:v>341</c:v>
                </c:pt>
              </c:numCache>
            </c:numRef>
          </c:val>
          <c:extLst>
            <c:ext xmlns:c16="http://schemas.microsoft.com/office/drawing/2014/chart" uri="{C3380CC4-5D6E-409C-BE32-E72D297353CC}">
              <c16:uniqueId val="{00000008-8FF2-4BFC-B9D2-B8430149E0D5}"/>
            </c:ext>
          </c:extLst>
        </c:ser>
        <c:dLbls>
          <c:showLegendKey val="0"/>
          <c:showVal val="1"/>
          <c:showCatName val="0"/>
          <c:showSerName val="0"/>
          <c:showPercent val="0"/>
          <c:showBubbleSize val="0"/>
        </c:dLbls>
        <c:gapWidth val="100"/>
        <c:overlap val="-24"/>
        <c:axId val="757317696"/>
        <c:axId val="757322272"/>
        <c:extLst>
          <c:ext xmlns:c15="http://schemas.microsoft.com/office/drawing/2012/chart" uri="{02D57815-91ED-43cb-92C2-25804820EDAC}">
            <c15:filteredBarSeries>
              <c15:ser>
                <c:idx val="7"/>
                <c:order val="7"/>
                <c:tx>
                  <c:strRef>
                    <c:extLst>
                      <c:ext uri="{02D57815-91ED-43cb-92C2-25804820EDAC}">
                        <c15:formulaRef>
                          <c15:sqref>'[Discharge dump_MTD 31st May''22_BLK -(Final).xlsb]Sheet4'!$H$1</c15:sqref>
                        </c15:formulaRef>
                      </c:ext>
                    </c:extLst>
                    <c:strCache>
                      <c:ptCount val="1"/>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7200" b="0"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'[Discharge dump_MTD 31st May''22_BLK -(Final).xlsb]Sheet4'!$H$2</c15:sqref>
                        </c15:formulaRef>
                      </c:ext>
                    </c:extLst>
                    <c:numCache>
                      <c:formatCode>General</c:formatCode>
                      <c:ptCount val="1"/>
                    </c:numCache>
                  </c:numRef>
                </c:val>
                <c:extLst>
                  <c:ext xmlns:c16="http://schemas.microsoft.com/office/drawing/2014/chart" uri="{C3380CC4-5D6E-409C-BE32-E72D297353CC}">
                    <c16:uniqueId val="{00000009-8FF2-4BFC-B9D2-B8430149E0D5}"/>
                  </c:ext>
                </c:extLst>
              </c15:ser>
            </c15:filteredBarSeries>
          </c:ext>
        </c:extLst>
      </c:barChart>
      <c:catAx>
        <c:axId val="757317696"/>
        <c:scaling>
          <c:orientation val="minMax"/>
        </c:scaling>
        <c:delete val="1"/>
        <c:axPos val="b"/>
        <c:majorTickMark val="none"/>
        <c:minorTickMark val="none"/>
        <c:tickLblPos val="nextTo"/>
        <c:crossAx val="757322272"/>
        <c:crosses val="autoZero"/>
        <c:auto val="1"/>
        <c:lblAlgn val="ctr"/>
        <c:lblOffset val="100"/>
        <c:noMultiLvlLbl val="0"/>
      </c:catAx>
      <c:valAx>
        <c:axId val="75732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7200" b="0"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crossAx val="7573176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72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1"/>
        <c:txPr>
          <a:bodyPr rot="0" spcFirstLastPara="1" vertOverflow="ellipsis" vert="horz" wrap="square" anchor="ctr" anchorCtr="1"/>
          <a:lstStyle/>
          <a:p>
            <a:pPr>
              <a:defRPr lang="en-US" sz="72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2"/>
        <c:txPr>
          <a:bodyPr rot="0" spcFirstLastPara="1" vertOverflow="ellipsis" vert="horz" wrap="square" anchor="ctr" anchorCtr="1"/>
          <a:lstStyle/>
          <a:p>
            <a:pPr>
              <a:defRPr lang="en-US" sz="72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3"/>
        <c:txPr>
          <a:bodyPr rot="0" spcFirstLastPara="1" vertOverflow="ellipsis" vert="horz" wrap="square" anchor="ctr" anchorCtr="1"/>
          <a:lstStyle/>
          <a:p>
            <a:pPr>
              <a:defRPr lang="en-US" sz="72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4"/>
        <c:txPr>
          <a:bodyPr rot="0" spcFirstLastPara="1" vertOverflow="ellipsis" vert="horz" wrap="square" anchor="ctr" anchorCtr="1"/>
          <a:lstStyle/>
          <a:p>
            <a:pPr>
              <a:defRPr lang="en-US" sz="72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5"/>
        <c:txPr>
          <a:bodyPr rot="0" spcFirstLastPara="1" vertOverflow="ellipsis" vert="horz" wrap="square" anchor="ctr" anchorCtr="1"/>
          <a:lstStyle/>
          <a:p>
            <a:pPr>
              <a:defRPr lang="en-US" sz="72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6"/>
        <c:txPr>
          <a:bodyPr rot="0" spcFirstLastPara="1" vertOverflow="ellipsis" vert="horz" wrap="square" anchor="ctr" anchorCtr="1"/>
          <a:lstStyle/>
          <a:p>
            <a:pPr>
              <a:defRPr lang="en-US" sz="72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ayout>
        <c:manualLayout>
          <c:xMode val="edge"/>
          <c:yMode val="edge"/>
          <c:x val="6.7799553460679701E-2"/>
          <c:y val="0.69711396671582004"/>
          <c:w val="0.84577028032746204"/>
          <c:h val="0.29157362544765097"/>
        </c:manualLayout>
      </c:layout>
      <c:overlay val="0"/>
      <c:spPr>
        <a:noFill/>
        <a:ln>
          <a:noFill/>
        </a:ln>
        <a:effectLst/>
      </c:spPr>
      <c:txPr>
        <a:bodyPr rot="0" spcFirstLastPara="1" vertOverflow="ellipsis" vert="horz" wrap="square" anchor="ctr" anchorCtr="1"/>
        <a:lstStyle/>
        <a:p>
          <a:pPr>
            <a:defRPr lang="en-US" sz="72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
    <c:plotVisOnly val="1"/>
    <c:dispBlanksAs val="gap"/>
    <c:showDLblsOverMax val="0"/>
  </c:chart>
  <c:spPr>
    <a:noFill/>
    <a:ln>
      <a:noFill/>
    </a:ln>
    <a:effectLst/>
  </c:spPr>
  <c:txPr>
    <a:bodyPr/>
    <a:lstStyle/>
    <a:p>
      <a:pPr>
        <a:defRPr lang="en-US" sz="7200">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129053783531E-2"/>
          <c:y val="0.123775630323692"/>
          <c:w val="0.97513028826905102"/>
          <c:h val="0.51282973333276805"/>
        </c:manualLayout>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lstStyle/>
              <a:p>
                <a:pPr>
                  <a:defRPr lang="en-US" sz="8800" b="1" i="0" u="none" strike="noStrike" kern="1200" baseline="0">
                    <a:solidFill>
                      <a:schemeClr val="bg1"/>
                    </a:solidFill>
                    <a:highlight>
                      <a:srgbClr val="008080"/>
                    </a:highlight>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multiLvlStrRef>
              <c:f>'[BLK MAY 2022.xlsb]Sheet3'!$A$2:$C$8</c:f>
              <c:multiLvlStrCache>
                <c:ptCount val="7"/>
                <c:lvl>
                  <c:pt idx="0">
                    <c:v>Nursing</c:v>
                  </c:pt>
                  <c:pt idx="1">
                    <c:v>Pharmacy</c:v>
                  </c:pt>
                  <c:pt idx="2">
                    <c:v>IP Billing</c:v>
                  </c:pt>
                  <c:pt idx="3">
                    <c:v>IP Billing</c:v>
                  </c:pt>
                  <c:pt idx="4">
                    <c:v>House Keeping</c:v>
                  </c:pt>
                  <c:pt idx="5">
                    <c:v>House Keeping</c:v>
                  </c:pt>
                  <c:pt idx="6">
                    <c:v>Unit Head</c:v>
                  </c:pt>
                </c:lvl>
                <c:lvl>
                  <c:pt idx="0">
                    <c:v>T2-T1</c:v>
                  </c:pt>
                  <c:pt idx="1">
                    <c:v>T4-T2</c:v>
                  </c:pt>
                  <c:pt idx="2">
                    <c:v>T6-T4</c:v>
                  </c:pt>
                  <c:pt idx="3">
                    <c:v>T8-T6</c:v>
                  </c:pt>
                  <c:pt idx="4">
                    <c:v>T9-T8</c:v>
                  </c:pt>
                  <c:pt idx="5">
                    <c:v>T10-T9</c:v>
                  </c:pt>
                  <c:pt idx="6">
                    <c:v>T10-T1</c:v>
                  </c:pt>
                </c:lvl>
                <c:lvl>
                  <c:pt idx="0">
                    <c:v>Nursing Clearance</c:v>
                  </c:pt>
                  <c:pt idx="1">
                    <c:v>Pharmacy Clearance</c:v>
                  </c:pt>
                  <c:pt idx="2">
                    <c:v>Final Bill Preparation</c:v>
                  </c:pt>
                  <c:pt idx="3">
                    <c:v>Bill settlement</c:v>
                  </c:pt>
                  <c:pt idx="4">
                    <c:v>Bed Release in System</c:v>
                  </c:pt>
                  <c:pt idx="5">
                    <c:v>Bed Available for Next Admission</c:v>
                  </c:pt>
                  <c:pt idx="6">
                    <c:v>Overall Discharge Turn Around time</c:v>
                  </c:pt>
                </c:lvl>
              </c:multiLvlStrCache>
            </c:multiLvlStrRef>
          </c:cat>
          <c:val>
            <c:numRef>
              <c:f>'[BLK MAY 2022.xlsb]Sheet3'!$D$2:$D$8</c:f>
              <c:numCache>
                <c:formatCode>General</c:formatCode>
                <c:ptCount val="7"/>
                <c:pt idx="0">
                  <c:v>90</c:v>
                </c:pt>
                <c:pt idx="1">
                  <c:v>15</c:v>
                </c:pt>
                <c:pt idx="2">
                  <c:v>30</c:v>
                </c:pt>
                <c:pt idx="3">
                  <c:v>90</c:v>
                </c:pt>
                <c:pt idx="4">
                  <c:v>30</c:v>
                </c:pt>
                <c:pt idx="5">
                  <c:v>15</c:v>
                </c:pt>
                <c:pt idx="6">
                  <c:v>270</c:v>
                </c:pt>
              </c:numCache>
            </c:numRef>
          </c:val>
          <c:extLst>
            <c:ext xmlns:c16="http://schemas.microsoft.com/office/drawing/2014/chart" uri="{C3380CC4-5D6E-409C-BE32-E72D297353CC}">
              <c16:uniqueId val="{00000000-9CF6-4DA3-8E90-1BC2C4E40F4F}"/>
            </c:ext>
          </c:extLst>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dLbl>
              <c:idx val="6"/>
              <c:tx>
                <c:rich>
                  <a:bodyPr/>
                  <a:lstStyle/>
                  <a:p>
                    <a:r>
                      <a:rPr lang="en-US">
                        <a:highlight>
                          <a:srgbClr val="008080"/>
                        </a:highlight>
                      </a:rPr>
                      <a:t>341</a:t>
                    </a:r>
                    <a:endParaRPr lang="en-US" dirty="0">
                      <a:highlight>
                        <a:srgbClr val="008080"/>
                      </a:highlight>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CF6-4DA3-8E90-1BC2C4E40F4F}"/>
                </c:ext>
              </c:extLst>
            </c:dLbl>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lstStyle/>
              <a:p>
                <a:pPr>
                  <a:defRPr lang="en-US" sz="8800" b="1" i="0" u="none" strike="noStrike" kern="1200" baseline="0">
                    <a:solidFill>
                      <a:schemeClr val="bg1"/>
                    </a:solidFill>
                    <a:highlight>
                      <a:srgbClr val="008080"/>
                    </a:highlight>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multiLvlStrRef>
              <c:f>'[BLK MAY 2022.xlsb]Sheet3'!$A$2:$C$8</c:f>
              <c:multiLvlStrCache>
                <c:ptCount val="7"/>
                <c:lvl>
                  <c:pt idx="0">
                    <c:v>Nursing</c:v>
                  </c:pt>
                  <c:pt idx="1">
                    <c:v>Pharmacy</c:v>
                  </c:pt>
                  <c:pt idx="2">
                    <c:v>IP Billing</c:v>
                  </c:pt>
                  <c:pt idx="3">
                    <c:v>IP Billing</c:v>
                  </c:pt>
                  <c:pt idx="4">
                    <c:v>House Keeping</c:v>
                  </c:pt>
                  <c:pt idx="5">
                    <c:v>House Keeping</c:v>
                  </c:pt>
                  <c:pt idx="6">
                    <c:v>Unit Head</c:v>
                  </c:pt>
                </c:lvl>
                <c:lvl>
                  <c:pt idx="0">
                    <c:v>T2-T1</c:v>
                  </c:pt>
                  <c:pt idx="1">
                    <c:v>T4-T2</c:v>
                  </c:pt>
                  <c:pt idx="2">
                    <c:v>T6-T4</c:v>
                  </c:pt>
                  <c:pt idx="3">
                    <c:v>T8-T6</c:v>
                  </c:pt>
                  <c:pt idx="4">
                    <c:v>T9-T8</c:v>
                  </c:pt>
                  <c:pt idx="5">
                    <c:v>T10-T9</c:v>
                  </c:pt>
                  <c:pt idx="6">
                    <c:v>T10-T1</c:v>
                  </c:pt>
                </c:lvl>
                <c:lvl>
                  <c:pt idx="0">
                    <c:v>Nursing Clearance</c:v>
                  </c:pt>
                  <c:pt idx="1">
                    <c:v>Pharmacy Clearance</c:v>
                  </c:pt>
                  <c:pt idx="2">
                    <c:v>Final Bill Preparation</c:v>
                  </c:pt>
                  <c:pt idx="3">
                    <c:v>Bill settlement</c:v>
                  </c:pt>
                  <c:pt idx="4">
                    <c:v>Bed Release in System</c:v>
                  </c:pt>
                  <c:pt idx="5">
                    <c:v>Bed Available for Next Admission</c:v>
                  </c:pt>
                  <c:pt idx="6">
                    <c:v>Overall Discharge Turn Around time</c:v>
                  </c:pt>
                </c:lvl>
              </c:multiLvlStrCache>
            </c:multiLvlStrRef>
          </c:cat>
          <c:val>
            <c:numRef>
              <c:f>'[BLK MAY 2022.xlsb]Sheet3'!$E$2:$E$8</c:f>
              <c:numCache>
                <c:formatCode>General</c:formatCode>
                <c:ptCount val="7"/>
                <c:pt idx="0">
                  <c:v>125</c:v>
                </c:pt>
                <c:pt idx="1">
                  <c:v>9</c:v>
                </c:pt>
                <c:pt idx="2">
                  <c:v>49</c:v>
                </c:pt>
                <c:pt idx="3">
                  <c:v>176</c:v>
                </c:pt>
                <c:pt idx="4">
                  <c:v>121</c:v>
                </c:pt>
                <c:pt idx="5">
                  <c:v>31</c:v>
                </c:pt>
                <c:pt idx="6">
                  <c:v>321</c:v>
                </c:pt>
              </c:numCache>
            </c:numRef>
          </c:val>
          <c:extLst>
            <c:ext xmlns:c16="http://schemas.microsoft.com/office/drawing/2014/chart" uri="{C3380CC4-5D6E-409C-BE32-E72D297353CC}">
              <c16:uniqueId val="{00000002-9CF6-4DA3-8E90-1BC2C4E40F4F}"/>
            </c:ext>
          </c:extLst>
        </c:ser>
        <c:dLbls>
          <c:showLegendKey val="0"/>
          <c:showVal val="1"/>
          <c:showCatName val="0"/>
          <c:showSerName val="0"/>
          <c:showPercent val="0"/>
          <c:showBubbleSize val="0"/>
        </c:dLbls>
        <c:gapWidth val="84"/>
        <c:axId val="1041673488"/>
        <c:axId val="1041670576"/>
      </c:barChart>
      <c:catAx>
        <c:axId val="1041673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8800" b="0" i="0" u="none" strike="noStrike" kern="1200" baseline="0">
                <a:solidFill>
                  <a:schemeClr val="bg1"/>
                </a:solidFill>
                <a:highlight>
                  <a:srgbClr val="008080"/>
                </a:highlight>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crossAx val="1041670576"/>
        <c:crosses val="autoZero"/>
        <c:auto val="1"/>
        <c:lblAlgn val="ctr"/>
        <c:lblOffset val="100"/>
        <c:noMultiLvlLbl val="0"/>
      </c:catAx>
      <c:valAx>
        <c:axId val="1041670576"/>
        <c:scaling>
          <c:orientation val="minMax"/>
        </c:scaling>
        <c:delete val="1"/>
        <c:axPos val="l"/>
        <c:numFmt formatCode="General" sourceLinked="1"/>
        <c:majorTickMark val="out"/>
        <c:minorTickMark val="none"/>
        <c:tickLblPos val="nextTo"/>
        <c:crossAx val="1041673488"/>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sz="8800">
          <a:solidFill>
            <a:schemeClr val="bg1"/>
          </a:solidFill>
          <a:highlight>
            <a:srgbClr val="008080"/>
          </a:highlight>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336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r>
              <a:rPr lang="en-US" sz="3360">
                <a:latin typeface="Bodoni MT" panose="02070603080606020203" charset="0"/>
                <a:ea typeface="Bodoni MT" panose="02070603080606020203" charset="0"/>
                <a:cs typeface="Bodoni MT" panose="02070603080606020203" charset="0"/>
                <a:sym typeface="Bodoni MT" panose="02070603080606020203" charset="0"/>
              </a:rPr>
              <a:t>Discharge</a:t>
            </a:r>
            <a:r>
              <a:rPr lang="en-US" sz="3360" baseline="0">
                <a:latin typeface="Bodoni MT" panose="02070603080606020203" charset="0"/>
                <a:ea typeface="Bodoni MT" panose="02070603080606020203" charset="0"/>
                <a:cs typeface="Bodoni MT" panose="02070603080606020203" charset="0"/>
                <a:sym typeface="Bodoni MT" panose="02070603080606020203" charset="0"/>
              </a:rPr>
              <a:t> Process TAT of Cash Patients</a:t>
            </a:r>
            <a:endParaRPr lang="en-US" sz="3360">
              <a:latin typeface="Bodoni MT" panose="02070603080606020203" charset="0"/>
              <a:ea typeface="Bodoni MT" panose="02070603080606020203" charset="0"/>
              <a:cs typeface="Bodoni MT" panose="02070603080606020203" charset="0"/>
              <a:sym typeface="Bodoni MT" panose="02070603080606020203" charset="0"/>
            </a:endParaRPr>
          </a:p>
        </c:rich>
      </c:tx>
      <c:layout>
        <c:manualLayout>
          <c:xMode val="edge"/>
          <c:yMode val="edge"/>
          <c:x val="0.20809943034697001"/>
          <c:y val="5.4660718958487002E-2"/>
        </c:manualLayout>
      </c:layout>
      <c:overlay val="0"/>
      <c:spPr>
        <a:noFill/>
        <a:ln>
          <a:noFill/>
        </a:ln>
        <a:effectLst/>
      </c:spPr>
      <c:txPr>
        <a:bodyPr rot="0" spcFirstLastPara="1" vertOverflow="ellipsis" vert="horz" wrap="square" anchor="ctr" anchorCtr="1"/>
        <a:lstStyle/>
        <a:p>
          <a:pPr>
            <a:defRPr lang="en-US" sz="336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title>
    <c:autoTitleDeleted val="0"/>
    <c:plotArea>
      <c:layout>
        <c:manualLayout>
          <c:layoutTarget val="inner"/>
          <c:xMode val="edge"/>
          <c:yMode val="edge"/>
          <c:x val="2.48575867426204E-2"/>
          <c:y val="9.3215638248098101E-2"/>
          <c:w val="0.95235629207664396"/>
          <c:h val="0.59350077215419195"/>
        </c:manualLayout>
      </c:layout>
      <c:barChart>
        <c:barDir val="col"/>
        <c:grouping val="clustered"/>
        <c:varyColors val="0"/>
        <c:ser>
          <c:idx val="0"/>
          <c:order val="0"/>
          <c:tx>
            <c:strRef>
              <c:f>'[Discharge dump_MTD 31st May''22_BLK -(Final).xlsb]Sheet4'!$A$1</c:f>
              <c:strCache>
                <c:ptCount val="1"/>
                <c:pt idx="0">
                  <c:v>T2-T1(Nursing -Intimation)</c:v>
                </c:pt>
              </c:strCache>
            </c:strRef>
          </c:tx>
          <c:spPr>
            <a:solidFill>
              <a:srgbClr val="99FF33"/>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-(Final).xlsb]Sheet4'!$A$2</c:f>
              <c:numCache>
                <c:formatCode>General</c:formatCode>
                <c:ptCount val="1"/>
                <c:pt idx="0">
                  <c:v>125</c:v>
                </c:pt>
              </c:numCache>
            </c:numRef>
          </c:val>
          <c:extLst>
            <c:ext xmlns:c16="http://schemas.microsoft.com/office/drawing/2014/chart" uri="{C3380CC4-5D6E-409C-BE32-E72D297353CC}">
              <c16:uniqueId val="{00000000-C0A7-4995-842D-2A90037ED983}"/>
            </c:ext>
          </c:extLst>
        </c:ser>
        <c:ser>
          <c:idx val="1"/>
          <c:order val="1"/>
          <c:tx>
            <c:strRef>
              <c:f>'[Discharge dump_MTD 31st May''22_BLK -(Final).xlsb]Sheet4'!$B$1</c:f>
              <c:strCache>
                <c:ptCount val="1"/>
                <c:pt idx="0">
                  <c:v>T4-T1 (Pharmacy - Intimation)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-(Final).xlsb]Sheet4'!$B$2</c:f>
              <c:numCache>
                <c:formatCode>General</c:formatCode>
                <c:ptCount val="1"/>
                <c:pt idx="0">
                  <c:v>9</c:v>
                </c:pt>
              </c:numCache>
            </c:numRef>
          </c:val>
          <c:extLst>
            <c:ext xmlns:c16="http://schemas.microsoft.com/office/drawing/2014/chart" uri="{C3380CC4-5D6E-409C-BE32-E72D297353CC}">
              <c16:uniqueId val="{00000001-C0A7-4995-842D-2A90037ED983}"/>
            </c:ext>
          </c:extLst>
        </c:ser>
        <c:ser>
          <c:idx val="2"/>
          <c:order val="2"/>
          <c:tx>
            <c:strRef>
              <c:f>'[Discharge dump_MTD 31st May''22_BLK -(Final).xlsb]Sheet4'!$C$1</c:f>
              <c:strCache>
                <c:ptCount val="1"/>
                <c:pt idx="0">
                  <c:v>T6-T4
(Final Bill Prepared - Pharmacy)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1.9664445693899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A7-4995-842D-2A90037ED983}"/>
                </c:ext>
              </c:extLst>
            </c:dLbl>
            <c:spPr>
              <a:no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-(Final).xlsb]Sheet4'!$C$2</c:f>
              <c:numCache>
                <c:formatCode>General</c:formatCode>
                <c:ptCount val="1"/>
                <c:pt idx="0">
                  <c:v>49</c:v>
                </c:pt>
              </c:numCache>
            </c:numRef>
          </c:val>
          <c:extLst>
            <c:ext xmlns:c16="http://schemas.microsoft.com/office/drawing/2014/chart" uri="{C3380CC4-5D6E-409C-BE32-E72D297353CC}">
              <c16:uniqueId val="{00000003-C0A7-4995-842D-2A90037ED983}"/>
            </c:ext>
          </c:extLst>
        </c:ser>
        <c:ser>
          <c:idx val="3"/>
          <c:order val="3"/>
          <c:tx>
            <c:strRef>
              <c:f>'[Discharge dump_MTD 31st May''22_BLK -(Final).xlsb]Sheet4'!$D$1</c:f>
              <c:strCache>
                <c:ptCount val="1"/>
                <c:pt idx="0">
                  <c:v>T8-T6
(Discharge Slip Handover - Bill Prepared)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800" b="0"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-(Final).xlsb]Sheet4'!$D$2</c:f>
              <c:numCache>
                <c:formatCode>General</c:formatCode>
                <c:ptCount val="1"/>
                <c:pt idx="0">
                  <c:v>176</c:v>
                </c:pt>
              </c:numCache>
            </c:numRef>
          </c:val>
          <c:extLst>
            <c:ext xmlns:c16="http://schemas.microsoft.com/office/drawing/2014/chart" uri="{C3380CC4-5D6E-409C-BE32-E72D297353CC}">
              <c16:uniqueId val="{00000004-C0A7-4995-842D-2A90037ED983}"/>
            </c:ext>
          </c:extLst>
        </c:ser>
        <c:ser>
          <c:idx val="4"/>
          <c:order val="4"/>
          <c:tx>
            <c:strRef>
              <c:f>'[Discharge dump_MTD 31st May''22_BLK -(Final).xlsb]Sheet4'!$E$1</c:f>
              <c:strCache>
                <c:ptCount val="1"/>
                <c:pt idx="0">
                  <c:v>T9-T8
(Bed Release - Discharge Slip Handover)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-(Final).xlsb]Sheet4'!$E$2</c:f>
              <c:numCache>
                <c:formatCode>General</c:formatCode>
                <c:ptCount val="1"/>
                <c:pt idx="0">
                  <c:v>121</c:v>
                </c:pt>
              </c:numCache>
            </c:numRef>
          </c:val>
          <c:extLst>
            <c:ext xmlns:c16="http://schemas.microsoft.com/office/drawing/2014/chart" uri="{C3380CC4-5D6E-409C-BE32-E72D297353CC}">
              <c16:uniqueId val="{00000005-C0A7-4995-842D-2A90037ED983}"/>
            </c:ext>
          </c:extLst>
        </c:ser>
        <c:ser>
          <c:idx val="5"/>
          <c:order val="5"/>
          <c:tx>
            <c:strRef>
              <c:f>'[Discharge dump_MTD 31st May''22_BLK -(Final).xlsb]Sheet4'!$F$1</c:f>
              <c:strCache>
                <c:ptCount val="1"/>
                <c:pt idx="0">
                  <c:v>T10-T9
(Bed Ready - Bed Release)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1.94817017931161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A7-4995-842D-2A90037ED983}"/>
                </c:ext>
              </c:extLst>
            </c:dLbl>
            <c:spPr>
              <a:no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-(Final).xlsb]Sheet4'!$F$2</c:f>
              <c:numCache>
                <c:formatCode>General</c:formatCode>
                <c:ptCount val="1"/>
                <c:pt idx="0">
                  <c:v>31</c:v>
                </c:pt>
              </c:numCache>
            </c:numRef>
          </c:val>
          <c:extLst>
            <c:ext xmlns:c16="http://schemas.microsoft.com/office/drawing/2014/chart" uri="{C3380CC4-5D6E-409C-BE32-E72D297353CC}">
              <c16:uniqueId val="{00000007-C0A7-4995-842D-2A90037ED983}"/>
            </c:ext>
          </c:extLst>
        </c:ser>
        <c:ser>
          <c:idx val="6"/>
          <c:order val="6"/>
          <c:tx>
            <c:strRef>
              <c:f>'[Discharge dump_MTD 31st May''22_BLK -(Final).xlsb]Sheet4'!$G$1</c:f>
              <c:strCache>
                <c:ptCount val="1"/>
                <c:pt idx="0">
                  <c:v>T9-T1
(Bed Realse - Intimation)</c:v>
                </c:pt>
              </c:strCache>
            </c:strRef>
          </c:tx>
          <c:spPr>
            <a:solidFill>
              <a:srgbClr val="FF0066"/>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'[Discharge dump_MTD 31st May''22_BLK -(Final).xlsb]Sheet4'!$G$2</c:f>
              <c:numCache>
                <c:formatCode>General</c:formatCode>
                <c:ptCount val="1"/>
                <c:pt idx="0">
                  <c:v>341</c:v>
                </c:pt>
              </c:numCache>
            </c:numRef>
          </c:val>
          <c:extLst>
            <c:ext xmlns:c16="http://schemas.microsoft.com/office/drawing/2014/chart" uri="{C3380CC4-5D6E-409C-BE32-E72D297353CC}">
              <c16:uniqueId val="{00000008-C0A7-4995-842D-2A90037ED983}"/>
            </c:ext>
          </c:extLst>
        </c:ser>
        <c:dLbls>
          <c:showLegendKey val="0"/>
          <c:showVal val="1"/>
          <c:showCatName val="0"/>
          <c:showSerName val="0"/>
          <c:showPercent val="0"/>
          <c:showBubbleSize val="0"/>
        </c:dLbls>
        <c:gapWidth val="100"/>
        <c:overlap val="-24"/>
        <c:axId val="757317696"/>
        <c:axId val="757322272"/>
        <c:extLst>
          <c:ext xmlns:c15="http://schemas.microsoft.com/office/drawing/2012/chart" uri="{02D57815-91ED-43cb-92C2-25804820EDAC}">
            <c15:filteredBarSeries>
              <c15:ser>
                <c:idx val="7"/>
                <c:order val="7"/>
                <c:tx>
                  <c:strRef>
                    <c:extLst>
                      <c:ext uri="{02D57815-91ED-43cb-92C2-25804820EDAC}">
                        <c15:formulaRef>
                          <c15:sqref>'[Discharge dump_MTD 31st May''22_BLK -(Final).xlsb]Sheet4'!$H$1</c15:sqref>
                        </c15:formulaRef>
                      </c:ext>
                    </c:extLst>
                    <c:strCache>
                      <c:ptCount val="1"/>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800" b="0" i="0" u="none" strike="noStrike" kern="1200" baseline="0">
                          <a:solidFill>
                            <a:schemeClr val="tx1">
                              <a:lumMod val="75000"/>
                              <a:lumOff val="2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'[Discharge dump_MTD 31st May''22_BLK -(Final).xlsb]Sheet4'!$H$2</c15:sqref>
                        </c15:formulaRef>
                      </c:ext>
                    </c:extLst>
                    <c:numCache>
                      <c:formatCode>General</c:formatCode>
                      <c:ptCount val="1"/>
                    </c:numCache>
                  </c:numRef>
                </c:val>
                <c:extLst>
                  <c:ext xmlns:c16="http://schemas.microsoft.com/office/drawing/2014/chart" uri="{C3380CC4-5D6E-409C-BE32-E72D297353CC}">
                    <c16:uniqueId val="{00000009-C0A7-4995-842D-2A90037ED983}"/>
                  </c:ext>
                </c:extLst>
              </c15:ser>
            </c15:filteredBarSeries>
          </c:ext>
        </c:extLst>
      </c:barChart>
      <c:catAx>
        <c:axId val="757317696"/>
        <c:scaling>
          <c:orientation val="minMax"/>
        </c:scaling>
        <c:delete val="1"/>
        <c:axPos val="b"/>
        <c:majorTickMark val="none"/>
        <c:minorTickMark val="none"/>
        <c:tickLblPos val="nextTo"/>
        <c:crossAx val="757322272"/>
        <c:crosses val="autoZero"/>
        <c:auto val="1"/>
        <c:lblAlgn val="ctr"/>
        <c:lblOffset val="100"/>
        <c:noMultiLvlLbl val="0"/>
      </c:catAx>
      <c:valAx>
        <c:axId val="75732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800" b="0"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crossAx val="7573176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28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1"/>
        <c:txPr>
          <a:bodyPr rot="0" spcFirstLastPara="1" vertOverflow="ellipsis" vert="horz" wrap="square" anchor="ctr" anchorCtr="1"/>
          <a:lstStyle/>
          <a:p>
            <a:pPr>
              <a:defRPr lang="en-US" sz="28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2"/>
        <c:txPr>
          <a:bodyPr rot="0" spcFirstLastPara="1" vertOverflow="ellipsis" vert="horz" wrap="square" anchor="ctr" anchorCtr="1"/>
          <a:lstStyle/>
          <a:p>
            <a:pPr>
              <a:defRPr lang="en-US" sz="28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3"/>
        <c:txPr>
          <a:bodyPr rot="0" spcFirstLastPara="1" vertOverflow="ellipsis" vert="horz" wrap="square" anchor="ctr" anchorCtr="1"/>
          <a:lstStyle/>
          <a:p>
            <a:pPr>
              <a:defRPr lang="en-US" sz="28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4"/>
        <c:txPr>
          <a:bodyPr rot="0" spcFirstLastPara="1" vertOverflow="ellipsis" vert="horz" wrap="square" anchor="ctr" anchorCtr="1"/>
          <a:lstStyle/>
          <a:p>
            <a:pPr>
              <a:defRPr lang="en-US" sz="28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5"/>
        <c:txPr>
          <a:bodyPr rot="0" spcFirstLastPara="1" vertOverflow="ellipsis" vert="horz" wrap="square" anchor="ctr" anchorCtr="1"/>
          <a:lstStyle/>
          <a:p>
            <a:pPr>
              <a:defRPr lang="en-US" sz="28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egendEntry>
        <c:idx val="6"/>
        <c:txPr>
          <a:bodyPr rot="0" spcFirstLastPara="1" vertOverflow="ellipsis" vert="horz" wrap="square" anchor="ctr" anchorCtr="1"/>
          <a:lstStyle/>
          <a:p>
            <a:pPr>
              <a:defRPr lang="en-US" sz="28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Entry>
      <c:layout>
        <c:manualLayout>
          <c:xMode val="edge"/>
          <c:yMode val="edge"/>
          <c:x val="6.7794174614760394E-2"/>
          <c:y val="0.709891720343514"/>
          <c:w val="0.84576829760598904"/>
          <c:h val="0.27880086167867102"/>
        </c:manualLayout>
      </c:layout>
      <c:overlay val="0"/>
      <c:spPr>
        <a:noFill/>
        <a:ln>
          <a:noFill/>
        </a:ln>
        <a:effectLst/>
      </c:spPr>
      <c:txPr>
        <a:bodyPr rot="0" spcFirstLastPara="1" vertOverflow="ellipsis" vert="horz" wrap="square" anchor="ctr" anchorCtr="1"/>
        <a:lstStyle/>
        <a:p>
          <a:pPr>
            <a:defRPr lang="en-US" sz="2800" b="1" i="0" u="none" strike="noStrike" kern="1200" baseline="0">
              <a:solidFill>
                <a:schemeClr val="tx1">
                  <a:lumMod val="65000"/>
                  <a:lumOff val="35000"/>
                </a:schemeClr>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legend>
    <c:plotVisOnly val="1"/>
    <c:dispBlanksAs val="gap"/>
    <c:showDLblsOverMax val="0"/>
  </c:chart>
  <c:spPr>
    <a:noFill/>
    <a:ln>
      <a:noFill/>
    </a:ln>
    <a:effectLst/>
  </c:spPr>
  <c:txPr>
    <a:bodyPr/>
    <a:lstStyle/>
    <a:p>
      <a:pPr>
        <a:defRPr lang="en-US" sz="2800">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129053783531E-2"/>
          <c:y val="0.173987846164465"/>
          <c:w val="0.97513028826905102"/>
          <c:h val="0.46261752593736799"/>
        </c:manualLayout>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lstStyle/>
              <a:p>
                <a:pPr>
                  <a:defRPr lang="en-US" sz="3200" b="1" i="0" u="none" strike="noStrike" kern="1200" baseline="0">
                    <a:solidFill>
                      <a:schemeClr val="bg1"/>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multiLvlStrRef>
              <c:f>'[Discharge dump_MTD 31st May''22_BLK -(Final).xlsb]Sheet3'!$A$2:$C$8</c:f>
              <c:multiLvlStrCache>
                <c:ptCount val="7"/>
                <c:lvl>
                  <c:pt idx="0">
                    <c:v>Nursing</c:v>
                  </c:pt>
                  <c:pt idx="1">
                    <c:v>Pharmacy</c:v>
                  </c:pt>
                  <c:pt idx="2">
                    <c:v>IP Billing</c:v>
                  </c:pt>
                  <c:pt idx="3">
                    <c:v>IP Billing</c:v>
                  </c:pt>
                  <c:pt idx="4">
                    <c:v>House Keeping</c:v>
                  </c:pt>
                  <c:pt idx="5">
                    <c:v>House Keeping</c:v>
                  </c:pt>
                  <c:pt idx="6">
                    <c:v>Unit Head</c:v>
                  </c:pt>
                </c:lvl>
                <c:lvl>
                  <c:pt idx="0">
                    <c:v>T2-T1</c:v>
                  </c:pt>
                  <c:pt idx="1">
                    <c:v>T4-T2</c:v>
                  </c:pt>
                  <c:pt idx="2">
                    <c:v>T6-T4</c:v>
                  </c:pt>
                  <c:pt idx="3">
                    <c:v>T8-T6</c:v>
                  </c:pt>
                  <c:pt idx="4">
                    <c:v>T9-T8</c:v>
                  </c:pt>
                  <c:pt idx="5">
                    <c:v>T10-T9</c:v>
                  </c:pt>
                  <c:pt idx="6">
                    <c:v>T9-T1</c:v>
                  </c:pt>
                </c:lvl>
                <c:lvl>
                  <c:pt idx="0">
                    <c:v>Nursing Clearance</c:v>
                  </c:pt>
                  <c:pt idx="1">
                    <c:v>Pharmacy Clearance</c:v>
                  </c:pt>
                  <c:pt idx="2">
                    <c:v>Final Bill Preparation</c:v>
                  </c:pt>
                  <c:pt idx="3">
                    <c:v>Bill settlement</c:v>
                  </c:pt>
                  <c:pt idx="4">
                    <c:v>Bed Release in System</c:v>
                  </c:pt>
                  <c:pt idx="5">
                    <c:v>Bed Available for Next Admission</c:v>
                  </c:pt>
                  <c:pt idx="6">
                    <c:v>Overall Discharge Turn Around time</c:v>
                  </c:pt>
                </c:lvl>
              </c:multiLvlStrCache>
            </c:multiLvlStrRef>
          </c:cat>
          <c:val>
            <c:numRef>
              <c:f>'[Discharge dump_MTD 31st May''22_BLK -(Final).xlsb]Sheet3'!$D$2:$D$8</c:f>
              <c:numCache>
                <c:formatCode>General</c:formatCode>
                <c:ptCount val="7"/>
                <c:pt idx="0">
                  <c:v>90</c:v>
                </c:pt>
                <c:pt idx="1">
                  <c:v>15</c:v>
                </c:pt>
                <c:pt idx="2">
                  <c:v>30</c:v>
                </c:pt>
                <c:pt idx="3">
                  <c:v>90</c:v>
                </c:pt>
                <c:pt idx="4">
                  <c:v>30</c:v>
                </c:pt>
                <c:pt idx="5">
                  <c:v>15</c:v>
                </c:pt>
                <c:pt idx="6">
                  <c:v>270</c:v>
                </c:pt>
              </c:numCache>
            </c:numRef>
          </c:val>
          <c:extLst>
            <c:ext xmlns:c16="http://schemas.microsoft.com/office/drawing/2014/chart" uri="{C3380CC4-5D6E-409C-BE32-E72D297353CC}">
              <c16:uniqueId val="{00000000-5933-4EC8-AA07-8E3F8BA1E474}"/>
            </c:ext>
          </c:extLst>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lstStyle/>
              <a:p>
                <a:pPr>
                  <a:defRPr lang="en-US" sz="3200" b="1" i="0" u="none" strike="noStrike" kern="1200" baseline="0">
                    <a:solidFill>
                      <a:schemeClr val="bg1"/>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multiLvlStrRef>
              <c:f>'[Discharge dump_MTD 31st May''22_BLK -(Final).xlsb]Sheet3'!$A$2:$C$8</c:f>
              <c:multiLvlStrCache>
                <c:ptCount val="7"/>
                <c:lvl>
                  <c:pt idx="0">
                    <c:v>Nursing</c:v>
                  </c:pt>
                  <c:pt idx="1">
                    <c:v>Pharmacy</c:v>
                  </c:pt>
                  <c:pt idx="2">
                    <c:v>IP Billing</c:v>
                  </c:pt>
                  <c:pt idx="3">
                    <c:v>IP Billing</c:v>
                  </c:pt>
                  <c:pt idx="4">
                    <c:v>House Keeping</c:v>
                  </c:pt>
                  <c:pt idx="5">
                    <c:v>House Keeping</c:v>
                  </c:pt>
                  <c:pt idx="6">
                    <c:v>Unit Head</c:v>
                  </c:pt>
                </c:lvl>
                <c:lvl>
                  <c:pt idx="0">
                    <c:v>T2-T1</c:v>
                  </c:pt>
                  <c:pt idx="1">
                    <c:v>T4-T2</c:v>
                  </c:pt>
                  <c:pt idx="2">
                    <c:v>T6-T4</c:v>
                  </c:pt>
                  <c:pt idx="3">
                    <c:v>T8-T6</c:v>
                  </c:pt>
                  <c:pt idx="4">
                    <c:v>T9-T8</c:v>
                  </c:pt>
                  <c:pt idx="5">
                    <c:v>T10-T9</c:v>
                  </c:pt>
                  <c:pt idx="6">
                    <c:v>T9-T1</c:v>
                  </c:pt>
                </c:lvl>
                <c:lvl>
                  <c:pt idx="0">
                    <c:v>Nursing Clearance</c:v>
                  </c:pt>
                  <c:pt idx="1">
                    <c:v>Pharmacy Clearance</c:v>
                  </c:pt>
                  <c:pt idx="2">
                    <c:v>Final Bill Preparation</c:v>
                  </c:pt>
                  <c:pt idx="3">
                    <c:v>Bill settlement</c:v>
                  </c:pt>
                  <c:pt idx="4">
                    <c:v>Bed Release in System</c:v>
                  </c:pt>
                  <c:pt idx="5">
                    <c:v>Bed Available for Next Admission</c:v>
                  </c:pt>
                  <c:pt idx="6">
                    <c:v>Overall Discharge Turn Around time</c:v>
                  </c:pt>
                </c:lvl>
              </c:multiLvlStrCache>
            </c:multiLvlStrRef>
          </c:cat>
          <c:val>
            <c:numRef>
              <c:f>'[Discharge dump_MTD 31st May''22_BLK -(Final).xlsb]Sheet3'!$E$2:$E$8</c:f>
              <c:numCache>
                <c:formatCode>General</c:formatCode>
                <c:ptCount val="7"/>
                <c:pt idx="0">
                  <c:v>125</c:v>
                </c:pt>
                <c:pt idx="1">
                  <c:v>9</c:v>
                </c:pt>
                <c:pt idx="2">
                  <c:v>49</c:v>
                </c:pt>
                <c:pt idx="3">
                  <c:v>176</c:v>
                </c:pt>
                <c:pt idx="4">
                  <c:v>121</c:v>
                </c:pt>
                <c:pt idx="5">
                  <c:v>31</c:v>
                </c:pt>
                <c:pt idx="6">
                  <c:v>341</c:v>
                </c:pt>
              </c:numCache>
            </c:numRef>
          </c:val>
          <c:extLst>
            <c:ext xmlns:c16="http://schemas.microsoft.com/office/drawing/2014/chart" uri="{C3380CC4-5D6E-409C-BE32-E72D297353CC}">
              <c16:uniqueId val="{00000001-5933-4EC8-AA07-8E3F8BA1E474}"/>
            </c:ext>
          </c:extLst>
        </c:ser>
        <c:dLbls>
          <c:showLegendKey val="0"/>
          <c:showVal val="1"/>
          <c:showCatName val="0"/>
          <c:showSerName val="0"/>
          <c:showPercent val="0"/>
          <c:showBubbleSize val="0"/>
        </c:dLbls>
        <c:gapWidth val="84"/>
        <c:axId val="1041673488"/>
        <c:axId val="1041670576"/>
      </c:barChart>
      <c:catAx>
        <c:axId val="1041673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3200" b="0" i="0" u="none" strike="noStrike" kern="1200" baseline="0">
                <a:solidFill>
                  <a:schemeClr val="bg1"/>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crossAx val="1041670576"/>
        <c:crosses val="autoZero"/>
        <c:auto val="1"/>
        <c:lblAlgn val="ctr"/>
        <c:lblOffset val="100"/>
        <c:noMultiLvlLbl val="0"/>
      </c:catAx>
      <c:valAx>
        <c:axId val="1041670576"/>
        <c:scaling>
          <c:orientation val="minMax"/>
        </c:scaling>
        <c:delete val="1"/>
        <c:axPos val="l"/>
        <c:numFmt formatCode="General" sourceLinked="1"/>
        <c:majorTickMark val="out"/>
        <c:minorTickMark val="none"/>
        <c:tickLblPos val="nextTo"/>
        <c:crossAx val="1041673488"/>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sz="3200">
          <a:solidFill>
            <a:schemeClr val="bg1"/>
          </a:solidFill>
          <a:latin typeface="Bodoni MT" panose="02070603080606020203" charset="0"/>
          <a:ea typeface="Bodoni MT" panose="02070603080606020203" charset="0"/>
          <a:cs typeface="Bodoni MT" panose="02070603080606020203" charset="0"/>
          <a:sym typeface="Bodoni MT" panose="02070603080606020203"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drawings/drawing1.xml><?xml version="1.0" encoding="utf-8"?>
<c:userShapes xmlns:c="http://schemas.openxmlformats.org/drawingml/2006/chart">
  <cdr:relSizeAnchor xmlns:cdr="http://schemas.openxmlformats.org/drawingml/2006/chartDrawing">
    <cdr:from>
      <cdr:x>0.29025</cdr:x>
      <cdr:y>0.04434</cdr:y>
    </cdr:from>
    <cdr:to>
      <cdr:x>0.82309</cdr:x>
      <cdr:y>0.10204</cdr:y>
    </cdr:to>
    <cdr:sp macro="" textlink="">
      <cdr:nvSpPr>
        <cdr:cNvPr id="2" name="Rectangles 1"/>
        <cdr:cNvSpPr/>
      </cdr:nvSpPr>
      <cdr:spPr>
        <a:xfrm xmlns:a="http://schemas.openxmlformats.org/drawingml/2006/main">
          <a:off x="1739900" y="200026"/>
          <a:ext cx="3194050" cy="260350"/>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endParaRPr lang="en-US" sz="1000">
            <a:solidFill>
              <a:schemeClr val="bg1"/>
            </a:solidFill>
            <a:latin typeface="Arial Narrow" panose="020B0606020202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D77A45B-3F67-4A46-B80E-86DB28E7B237}" type="datetimeFigureOut">
              <a:rPr lang="en-IN" smtClean="0"/>
              <a:t>12-12-2022</a:t>
            </a:fld>
            <a:endParaRPr lang="en-IN"/>
          </a:p>
        </p:txBody>
      </p:sp>
      <p:sp>
        <p:nvSpPr>
          <p:cNvPr id="4" name="Slide Image Placeholder 3"/>
          <p:cNvSpPr>
            <a:spLocks noGrp="1" noRot="1" noChangeAspect="1"/>
          </p:cNvSpPr>
          <p:nvPr>
            <p:ph type="sldImg" idx="2"/>
          </p:nvPr>
        </p:nvSpPr>
        <p:spPr>
          <a:xfrm>
            <a:off x="2720730" y="857250"/>
            <a:ext cx="3702539"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720975" y="857250"/>
            <a:ext cx="3702050" cy="2314575"/>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720975" y="857250"/>
            <a:ext cx="3702050" cy="2314575"/>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99643" y="5237694"/>
            <a:ext cx="38397861" cy="11142133"/>
          </a:xfrm>
        </p:spPr>
        <p:txBody>
          <a:bodyPr anchor="b"/>
          <a:lstStyle>
            <a:lvl1pPr algn="ctr">
              <a:defRPr sz="28000"/>
            </a:lvl1pPr>
          </a:lstStyle>
          <a:p>
            <a:r>
              <a:rPr lang="en-US"/>
              <a:t>Click to edit Master title style</a:t>
            </a:r>
            <a:endParaRPr lang="en-IN"/>
          </a:p>
        </p:txBody>
      </p:sp>
      <p:sp>
        <p:nvSpPr>
          <p:cNvPr id="3" name="Subtitle 2"/>
          <p:cNvSpPr>
            <a:spLocks noGrp="1"/>
          </p:cNvSpPr>
          <p:nvPr>
            <p:ph type="subTitle" idx="1"/>
          </p:nvPr>
        </p:nvSpPr>
        <p:spPr>
          <a:xfrm>
            <a:off x="6399643" y="16809511"/>
            <a:ext cx="38397861" cy="7726889"/>
          </a:xfrm>
        </p:spPr>
        <p:txBody>
          <a:bodyPr/>
          <a:lstStyle>
            <a:lvl1pPr marL="0" indent="0" algn="ctr">
              <a:buNone/>
              <a:defRPr sz="11200"/>
            </a:lvl1pPr>
            <a:lvl2pPr marL="2133600" indent="0" algn="ctr">
              <a:buNone/>
              <a:defRPr sz="9340"/>
            </a:lvl2pPr>
            <a:lvl3pPr marL="4267200" indent="0" algn="ctr">
              <a:buNone/>
              <a:defRPr sz="8400"/>
            </a:lvl3pPr>
            <a:lvl4pPr marL="6400800" indent="0" algn="ctr">
              <a:buNone/>
              <a:defRPr sz="7460"/>
            </a:lvl4pPr>
            <a:lvl5pPr marL="8534400" indent="0" algn="ctr">
              <a:buNone/>
              <a:defRPr sz="7460"/>
            </a:lvl5pPr>
            <a:lvl6pPr marL="10668000" indent="0" algn="ctr">
              <a:buNone/>
              <a:defRPr sz="7460"/>
            </a:lvl6pPr>
            <a:lvl7pPr marL="12801600" indent="0" algn="ctr">
              <a:buNone/>
              <a:defRPr sz="7460"/>
            </a:lvl7pPr>
            <a:lvl8pPr marL="14935200" indent="0" algn="ctr">
              <a:buNone/>
              <a:defRPr sz="7460"/>
            </a:lvl8pPr>
            <a:lvl9pPr marL="17068800" indent="0" algn="ctr">
              <a:buNone/>
              <a:defRPr sz="746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147C0E5-F472-4823-852C-D183FA2F2488}" type="datetime1">
              <a:rPr lang="en-IN" smtClean="0"/>
              <a:t>12-12-2022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E9DCF6C-BC1F-457E-8C73-045A403582E6}" type="datetime1">
              <a:rPr lang="en-IN" smtClean="0"/>
              <a:t>12-12-2022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37959" y="1703917"/>
            <a:ext cx="11039385" cy="27121911"/>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3519804" y="1703917"/>
            <a:ext cx="32478190" cy="271219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E1E070E-952C-41C9-9ABB-C56A7BE64D88}" type="datetime1">
              <a:rPr lang="en-IN" smtClean="0"/>
              <a:t>12-12-2022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CA2FBC0-878C-4FB7-8E1F-1D6F6FF7C223}" type="datetime1">
              <a:rPr lang="en-IN" smtClean="0"/>
              <a:t>12-12-2022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139" y="7978777"/>
            <a:ext cx="44157540" cy="13312773"/>
          </a:xfrm>
        </p:spPr>
        <p:txBody>
          <a:bodyPr anchor="b"/>
          <a:lstStyle>
            <a:lvl1pPr>
              <a:defRPr sz="28000"/>
            </a:lvl1pPr>
          </a:lstStyle>
          <a:p>
            <a:r>
              <a:rPr lang="en-US"/>
              <a:t>Click to edit Master title style</a:t>
            </a:r>
            <a:endParaRPr lang="en-IN"/>
          </a:p>
        </p:txBody>
      </p:sp>
      <p:sp>
        <p:nvSpPr>
          <p:cNvPr id="3" name="Text Placeholder 2"/>
          <p:cNvSpPr>
            <a:spLocks noGrp="1"/>
          </p:cNvSpPr>
          <p:nvPr>
            <p:ph type="body" idx="1"/>
          </p:nvPr>
        </p:nvSpPr>
        <p:spPr>
          <a:xfrm>
            <a:off x="3493139" y="21417494"/>
            <a:ext cx="44157540" cy="7000873"/>
          </a:xfrm>
        </p:spPr>
        <p:txBody>
          <a:bodyPr/>
          <a:lstStyle>
            <a:lvl1pPr marL="0" indent="0">
              <a:buNone/>
              <a:defRPr sz="11200">
                <a:solidFill>
                  <a:schemeClr val="tx1">
                    <a:tint val="75000"/>
                  </a:schemeClr>
                </a:solidFill>
              </a:defRPr>
            </a:lvl1pPr>
            <a:lvl2pPr marL="2133600" indent="0">
              <a:buNone/>
              <a:defRPr sz="9340">
                <a:solidFill>
                  <a:schemeClr val="tx1">
                    <a:tint val="75000"/>
                  </a:schemeClr>
                </a:solidFill>
              </a:defRPr>
            </a:lvl2pPr>
            <a:lvl3pPr marL="4267200" indent="0">
              <a:buNone/>
              <a:defRPr sz="8400">
                <a:solidFill>
                  <a:schemeClr val="tx1">
                    <a:tint val="75000"/>
                  </a:schemeClr>
                </a:solidFill>
              </a:defRPr>
            </a:lvl3pPr>
            <a:lvl4pPr marL="6400800" indent="0">
              <a:buNone/>
              <a:defRPr sz="7460">
                <a:solidFill>
                  <a:schemeClr val="tx1">
                    <a:tint val="75000"/>
                  </a:schemeClr>
                </a:solidFill>
              </a:defRPr>
            </a:lvl4pPr>
            <a:lvl5pPr marL="8534400" indent="0">
              <a:buNone/>
              <a:defRPr sz="7460">
                <a:solidFill>
                  <a:schemeClr val="tx1">
                    <a:tint val="75000"/>
                  </a:schemeClr>
                </a:solidFill>
              </a:defRPr>
            </a:lvl5pPr>
            <a:lvl6pPr marL="10668000" indent="0">
              <a:buNone/>
              <a:defRPr sz="7460">
                <a:solidFill>
                  <a:schemeClr val="tx1">
                    <a:tint val="75000"/>
                  </a:schemeClr>
                </a:solidFill>
              </a:defRPr>
            </a:lvl6pPr>
            <a:lvl7pPr marL="12801600" indent="0">
              <a:buNone/>
              <a:defRPr sz="7460">
                <a:solidFill>
                  <a:schemeClr val="tx1">
                    <a:tint val="75000"/>
                  </a:schemeClr>
                </a:solidFill>
              </a:defRPr>
            </a:lvl7pPr>
            <a:lvl8pPr marL="14935200" indent="0">
              <a:buNone/>
              <a:defRPr sz="7460">
                <a:solidFill>
                  <a:schemeClr val="tx1">
                    <a:tint val="75000"/>
                  </a:schemeClr>
                </a:solidFill>
              </a:defRPr>
            </a:lvl8pPr>
            <a:lvl9pPr marL="17068800" indent="0">
              <a:buNone/>
              <a:defRPr sz="74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12-12-2022</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3519804" y="8519583"/>
            <a:ext cx="21758788" cy="20306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5918556" y="8519583"/>
            <a:ext cx="21758788" cy="20306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9B6A866-57B6-4C39-8809-FBA78A30FCC9}" type="datetime1">
              <a:rPr lang="en-IN" smtClean="0"/>
              <a:t>12-12-2022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6472" y="1703917"/>
            <a:ext cx="44157540" cy="6185961"/>
          </a:xfrm>
        </p:spPr>
        <p:txBody>
          <a:bodyPr/>
          <a:lstStyle/>
          <a:p>
            <a:r>
              <a:rPr lang="en-US"/>
              <a:t>Click to edit Master title style</a:t>
            </a:r>
            <a:endParaRPr lang="en-IN"/>
          </a:p>
        </p:txBody>
      </p:sp>
      <p:sp>
        <p:nvSpPr>
          <p:cNvPr id="3" name="Text Placeholder 2"/>
          <p:cNvSpPr>
            <a:spLocks noGrp="1"/>
          </p:cNvSpPr>
          <p:nvPr>
            <p:ph type="body" idx="1"/>
          </p:nvPr>
        </p:nvSpPr>
        <p:spPr>
          <a:xfrm>
            <a:off x="3526472" y="7845427"/>
            <a:ext cx="21658791" cy="3844923"/>
          </a:xfrm>
        </p:spPr>
        <p:txBody>
          <a:bodyPr anchor="b"/>
          <a:lstStyle>
            <a:lvl1pPr marL="0" indent="0">
              <a:buNone/>
              <a:defRPr sz="11200" b="1"/>
            </a:lvl1pPr>
            <a:lvl2pPr marL="2133600" indent="0">
              <a:buNone/>
              <a:defRPr sz="9340" b="1"/>
            </a:lvl2pPr>
            <a:lvl3pPr marL="4267200" indent="0">
              <a:buNone/>
              <a:defRPr sz="8400" b="1"/>
            </a:lvl3pPr>
            <a:lvl4pPr marL="6400800" indent="0">
              <a:buNone/>
              <a:defRPr sz="7460" b="1"/>
            </a:lvl4pPr>
            <a:lvl5pPr marL="8534400" indent="0">
              <a:buNone/>
              <a:defRPr sz="7460" b="1"/>
            </a:lvl5pPr>
            <a:lvl6pPr marL="10668000" indent="0">
              <a:buNone/>
              <a:defRPr sz="7460" b="1"/>
            </a:lvl6pPr>
            <a:lvl7pPr marL="12801600" indent="0">
              <a:buNone/>
              <a:defRPr sz="7460" b="1"/>
            </a:lvl7pPr>
            <a:lvl8pPr marL="14935200" indent="0">
              <a:buNone/>
              <a:defRPr sz="7460" b="1"/>
            </a:lvl8pPr>
            <a:lvl9pPr marL="17068800" indent="0">
              <a:buNone/>
              <a:defRPr sz="7460" b="1"/>
            </a:lvl9pPr>
          </a:lstStyle>
          <a:p>
            <a:pPr lvl="0"/>
            <a:r>
              <a:rPr lang="en-US"/>
              <a:t>Click to edit Master text styles</a:t>
            </a:r>
          </a:p>
        </p:txBody>
      </p:sp>
      <p:sp>
        <p:nvSpPr>
          <p:cNvPr id="4" name="Content Placeholder 3"/>
          <p:cNvSpPr>
            <a:spLocks noGrp="1"/>
          </p:cNvSpPr>
          <p:nvPr>
            <p:ph sz="half" idx="2"/>
          </p:nvPr>
        </p:nvSpPr>
        <p:spPr>
          <a:xfrm>
            <a:off x="3526472" y="11690350"/>
            <a:ext cx="21658791" cy="171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25918556" y="7845427"/>
            <a:ext cx="21765456" cy="3844923"/>
          </a:xfrm>
        </p:spPr>
        <p:txBody>
          <a:bodyPr anchor="b"/>
          <a:lstStyle>
            <a:lvl1pPr marL="0" indent="0">
              <a:buNone/>
              <a:defRPr sz="11200" b="1"/>
            </a:lvl1pPr>
            <a:lvl2pPr marL="2133600" indent="0">
              <a:buNone/>
              <a:defRPr sz="9340" b="1"/>
            </a:lvl2pPr>
            <a:lvl3pPr marL="4267200" indent="0">
              <a:buNone/>
              <a:defRPr sz="8400" b="1"/>
            </a:lvl3pPr>
            <a:lvl4pPr marL="6400800" indent="0">
              <a:buNone/>
              <a:defRPr sz="7460" b="1"/>
            </a:lvl4pPr>
            <a:lvl5pPr marL="8534400" indent="0">
              <a:buNone/>
              <a:defRPr sz="7460" b="1"/>
            </a:lvl5pPr>
            <a:lvl6pPr marL="10668000" indent="0">
              <a:buNone/>
              <a:defRPr sz="7460" b="1"/>
            </a:lvl6pPr>
            <a:lvl7pPr marL="12801600" indent="0">
              <a:buNone/>
              <a:defRPr sz="7460" b="1"/>
            </a:lvl7pPr>
            <a:lvl8pPr marL="14935200" indent="0">
              <a:buNone/>
              <a:defRPr sz="7460" b="1"/>
            </a:lvl8pPr>
            <a:lvl9pPr marL="17068800" indent="0">
              <a:buNone/>
              <a:defRPr sz="7460" b="1"/>
            </a:lvl9pPr>
          </a:lstStyle>
          <a:p>
            <a:pPr lvl="0"/>
            <a:r>
              <a:rPr lang="en-US"/>
              <a:t>Click to edit Master text styles</a:t>
            </a:r>
          </a:p>
        </p:txBody>
      </p:sp>
      <p:sp>
        <p:nvSpPr>
          <p:cNvPr id="6" name="Content Placeholder 5"/>
          <p:cNvSpPr>
            <a:spLocks noGrp="1"/>
          </p:cNvSpPr>
          <p:nvPr>
            <p:ph sz="quarter" idx="4"/>
          </p:nvPr>
        </p:nvSpPr>
        <p:spPr>
          <a:xfrm>
            <a:off x="25918556" y="11690350"/>
            <a:ext cx="21765456" cy="171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2B34237-4DA9-498D-81CC-7DEBFDE0146A}" type="datetime1">
              <a:rPr lang="en-IN" smtClean="0"/>
              <a:t>12-12-2022</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3D29E31-0E2B-4B8B-A4CD-804F6A5D47A9}" type="datetime1">
              <a:rPr lang="en-IN" smtClean="0"/>
              <a:t>12-12-2022</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12-12-2022</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6472" y="2133600"/>
            <a:ext cx="16512411" cy="7467600"/>
          </a:xfrm>
        </p:spPr>
        <p:txBody>
          <a:bodyPr anchor="b"/>
          <a:lstStyle>
            <a:lvl1pPr>
              <a:defRPr sz="14940"/>
            </a:lvl1pPr>
          </a:lstStyle>
          <a:p>
            <a:r>
              <a:rPr lang="en-US"/>
              <a:t>Click to edit Master title style</a:t>
            </a:r>
            <a:endParaRPr lang="en-IN"/>
          </a:p>
        </p:txBody>
      </p:sp>
      <p:sp>
        <p:nvSpPr>
          <p:cNvPr id="3" name="Content Placeholder 2"/>
          <p:cNvSpPr>
            <a:spLocks noGrp="1"/>
          </p:cNvSpPr>
          <p:nvPr>
            <p:ph idx="1"/>
          </p:nvPr>
        </p:nvSpPr>
        <p:spPr>
          <a:xfrm>
            <a:off x="21765456" y="4607983"/>
            <a:ext cx="25918556" cy="22743583"/>
          </a:xfrm>
        </p:spPr>
        <p:txBody>
          <a:bodyPr/>
          <a:lstStyle>
            <a:lvl1pPr>
              <a:defRPr sz="14940"/>
            </a:lvl1pPr>
            <a:lvl2pPr>
              <a:defRPr sz="13060"/>
            </a:lvl2pPr>
            <a:lvl3pPr>
              <a:defRPr sz="11200"/>
            </a:lvl3pPr>
            <a:lvl4pPr>
              <a:defRPr sz="9340"/>
            </a:lvl4pPr>
            <a:lvl5pPr>
              <a:defRPr sz="9340"/>
            </a:lvl5pPr>
            <a:lvl6pPr>
              <a:defRPr sz="9340"/>
            </a:lvl6pPr>
            <a:lvl7pPr>
              <a:defRPr sz="9340"/>
            </a:lvl7pPr>
            <a:lvl8pPr>
              <a:defRPr sz="9340"/>
            </a:lvl8pPr>
            <a:lvl9pPr>
              <a:defRPr sz="9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3526472" y="9601200"/>
            <a:ext cx="16512411" cy="17787411"/>
          </a:xfrm>
        </p:spPr>
        <p:txBody>
          <a:bodyPr/>
          <a:lstStyle>
            <a:lvl1pPr marL="0" indent="0">
              <a:buNone/>
              <a:defRPr sz="7460"/>
            </a:lvl1pPr>
            <a:lvl2pPr marL="2133600" indent="0">
              <a:buNone/>
              <a:defRPr sz="6540"/>
            </a:lvl2pPr>
            <a:lvl3pPr marL="4267200" indent="0">
              <a:buNone/>
              <a:defRPr sz="5600"/>
            </a:lvl3pPr>
            <a:lvl4pPr marL="6400800" indent="0">
              <a:buNone/>
              <a:defRPr sz="4660"/>
            </a:lvl4pPr>
            <a:lvl5pPr marL="8534400" indent="0">
              <a:buNone/>
              <a:defRPr sz="4660"/>
            </a:lvl5pPr>
            <a:lvl6pPr marL="10668000" indent="0">
              <a:buNone/>
              <a:defRPr sz="4660"/>
            </a:lvl6pPr>
            <a:lvl7pPr marL="12801600" indent="0">
              <a:buNone/>
              <a:defRPr sz="4660"/>
            </a:lvl7pPr>
            <a:lvl8pPr marL="14935200" indent="0">
              <a:buNone/>
              <a:defRPr sz="4660"/>
            </a:lvl8pPr>
            <a:lvl9pPr marL="17068800" indent="0">
              <a:buNone/>
              <a:defRPr sz="4660"/>
            </a:lvl9pPr>
          </a:lstStyle>
          <a:p>
            <a:pPr lvl="0"/>
            <a:r>
              <a:rPr lang="en-US"/>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12-12-2022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6472" y="2133600"/>
            <a:ext cx="16512411" cy="7467600"/>
          </a:xfrm>
        </p:spPr>
        <p:txBody>
          <a:bodyPr anchor="b"/>
          <a:lstStyle>
            <a:lvl1pPr>
              <a:defRPr sz="14940"/>
            </a:lvl1pPr>
          </a:lstStyle>
          <a:p>
            <a:r>
              <a:rPr lang="en-US"/>
              <a:t>Click to edit Master title style</a:t>
            </a:r>
            <a:endParaRPr lang="en-IN"/>
          </a:p>
        </p:txBody>
      </p:sp>
      <p:sp>
        <p:nvSpPr>
          <p:cNvPr id="3" name="Picture Placeholder 2"/>
          <p:cNvSpPr>
            <a:spLocks noGrp="1"/>
          </p:cNvSpPr>
          <p:nvPr>
            <p:ph type="pic" idx="1"/>
          </p:nvPr>
        </p:nvSpPr>
        <p:spPr>
          <a:xfrm>
            <a:off x="21765456" y="4607983"/>
            <a:ext cx="25918556" cy="22743583"/>
          </a:xfrm>
        </p:spPr>
        <p:txBody>
          <a:bodyPr/>
          <a:lstStyle>
            <a:lvl1pPr marL="0" indent="0">
              <a:buNone/>
              <a:defRPr sz="14940"/>
            </a:lvl1pPr>
            <a:lvl2pPr marL="2133600" indent="0">
              <a:buNone/>
              <a:defRPr sz="13060"/>
            </a:lvl2pPr>
            <a:lvl3pPr marL="4267200" indent="0">
              <a:buNone/>
              <a:defRPr sz="11200"/>
            </a:lvl3pPr>
            <a:lvl4pPr marL="6400800" indent="0">
              <a:buNone/>
              <a:defRPr sz="9340"/>
            </a:lvl4pPr>
            <a:lvl5pPr marL="8534400" indent="0">
              <a:buNone/>
              <a:defRPr sz="9340"/>
            </a:lvl5pPr>
            <a:lvl6pPr marL="10668000" indent="0">
              <a:buNone/>
              <a:defRPr sz="9340"/>
            </a:lvl6pPr>
            <a:lvl7pPr marL="12801600" indent="0">
              <a:buNone/>
              <a:defRPr sz="9340"/>
            </a:lvl7pPr>
            <a:lvl8pPr marL="14935200" indent="0">
              <a:buNone/>
              <a:defRPr sz="9340"/>
            </a:lvl8pPr>
            <a:lvl9pPr marL="17068800" indent="0">
              <a:buNone/>
              <a:defRPr sz="9340"/>
            </a:lvl9pPr>
          </a:lstStyle>
          <a:p>
            <a:endParaRPr lang="en-IN"/>
          </a:p>
        </p:txBody>
      </p:sp>
      <p:sp>
        <p:nvSpPr>
          <p:cNvPr id="4" name="Text Placeholder 3"/>
          <p:cNvSpPr>
            <a:spLocks noGrp="1"/>
          </p:cNvSpPr>
          <p:nvPr>
            <p:ph type="body" sz="half" idx="2"/>
          </p:nvPr>
        </p:nvSpPr>
        <p:spPr>
          <a:xfrm>
            <a:off x="3526472" y="9601200"/>
            <a:ext cx="16512411" cy="17787411"/>
          </a:xfrm>
        </p:spPr>
        <p:txBody>
          <a:bodyPr/>
          <a:lstStyle>
            <a:lvl1pPr marL="0" indent="0">
              <a:buNone/>
              <a:defRPr sz="7460"/>
            </a:lvl1pPr>
            <a:lvl2pPr marL="2133600" indent="0">
              <a:buNone/>
              <a:defRPr sz="6540"/>
            </a:lvl2pPr>
            <a:lvl3pPr marL="4267200" indent="0">
              <a:buNone/>
              <a:defRPr sz="5600"/>
            </a:lvl3pPr>
            <a:lvl4pPr marL="6400800" indent="0">
              <a:buNone/>
              <a:defRPr sz="4660"/>
            </a:lvl4pPr>
            <a:lvl5pPr marL="8534400" indent="0">
              <a:buNone/>
              <a:defRPr sz="4660"/>
            </a:lvl5pPr>
            <a:lvl6pPr marL="10668000" indent="0">
              <a:buNone/>
              <a:defRPr sz="4660"/>
            </a:lvl6pPr>
            <a:lvl7pPr marL="12801600" indent="0">
              <a:buNone/>
              <a:defRPr sz="4660"/>
            </a:lvl7pPr>
            <a:lvl8pPr marL="14935200" indent="0">
              <a:buNone/>
              <a:defRPr sz="4660"/>
            </a:lvl8pPr>
            <a:lvl9pPr marL="17068800" indent="0">
              <a:buNone/>
              <a:defRPr sz="466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12-12-2022</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55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9804" y="1703917"/>
            <a:ext cx="44157540" cy="6185961"/>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3519804" y="8519583"/>
            <a:ext cx="44157540" cy="203062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3519804" y="29662967"/>
            <a:ext cx="11519358" cy="1703917"/>
          </a:xfrm>
          <a:prstGeom prst="rect">
            <a:avLst/>
          </a:prstGeom>
        </p:spPr>
        <p:txBody>
          <a:bodyPr vert="horz" lIns="91440" tIns="45720" rIns="91440" bIns="45720" rtlCol="0" anchor="ctr"/>
          <a:lstStyle>
            <a:lvl1pPr algn="l">
              <a:defRPr sz="5600">
                <a:solidFill>
                  <a:schemeClr val="tx1">
                    <a:tint val="75000"/>
                  </a:schemeClr>
                </a:solidFill>
              </a:defRPr>
            </a:lvl1pPr>
          </a:lstStyle>
          <a:p>
            <a:fld id="{EA12769F-3E27-4D36-A194-1A84EAEDBFA1}" type="datetime1">
              <a:rPr lang="en-IN" smtClean="0"/>
              <a:t>12-12-2022</a:t>
            </a:fld>
            <a:endParaRPr lang="en-IN"/>
          </a:p>
        </p:txBody>
      </p:sp>
      <p:sp>
        <p:nvSpPr>
          <p:cNvPr id="5" name="Footer Placeholder 4"/>
          <p:cNvSpPr>
            <a:spLocks noGrp="1"/>
          </p:cNvSpPr>
          <p:nvPr>
            <p:ph type="ftr" sz="quarter" idx="3"/>
          </p:nvPr>
        </p:nvSpPr>
        <p:spPr>
          <a:xfrm>
            <a:off x="16959055" y="29662967"/>
            <a:ext cx="17279037" cy="1703917"/>
          </a:xfrm>
          <a:prstGeom prst="rect">
            <a:avLst/>
          </a:prstGeom>
        </p:spPr>
        <p:txBody>
          <a:bodyPr vert="horz" lIns="91440" tIns="45720" rIns="91440" bIns="45720" rtlCol="0" anchor="ctr"/>
          <a:lstStyle>
            <a:lvl1pPr algn="ctr">
              <a:defRPr sz="5600">
                <a:solidFill>
                  <a:schemeClr val="tx1">
                    <a:tint val="75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36157985" y="29662967"/>
            <a:ext cx="11519358" cy="1703917"/>
          </a:xfrm>
          <a:prstGeom prst="rect">
            <a:avLst/>
          </a:prstGeom>
        </p:spPr>
        <p:txBody>
          <a:bodyPr vert="horz" lIns="91440" tIns="45720" rIns="91440" bIns="45720" rtlCol="0" anchor="ctr"/>
          <a:lstStyle>
            <a:lvl1pPr algn="r">
              <a:defRPr sz="5600">
                <a:solidFill>
                  <a:schemeClr val="tx1">
                    <a:tint val="75000"/>
                  </a:schemeClr>
                </a:solidFill>
              </a:defRPr>
            </a:lvl1pPr>
          </a:lstStyle>
          <a:p>
            <a:fld id="{26AD20E6-394B-4DF0-96A5-9647FF39C943}"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267200" rtl="0" eaLnBrk="1" latinLnBrk="0" hangingPunct="1">
        <a:lnSpc>
          <a:spcPct val="90000"/>
        </a:lnSpc>
        <a:spcBef>
          <a:spcPct val="0"/>
        </a:spcBef>
        <a:buNone/>
        <a:defRPr sz="20540" kern="1200">
          <a:solidFill>
            <a:schemeClr val="tx1"/>
          </a:solidFill>
          <a:latin typeface="+mj-lt"/>
          <a:ea typeface="+mj-ea"/>
          <a:cs typeface="+mj-cs"/>
        </a:defRPr>
      </a:lvl1pPr>
    </p:titleStyle>
    <p:bodyStyle>
      <a:lvl1pPr marL="1066800" indent="-1066800" algn="l" defTabSz="4267200" rtl="0" eaLnBrk="1" latinLnBrk="0" hangingPunct="1">
        <a:lnSpc>
          <a:spcPct val="90000"/>
        </a:lnSpc>
        <a:spcBef>
          <a:spcPct val="936000"/>
        </a:spcBef>
        <a:buFont typeface="Arial" panose="020B0604020202020204" pitchFamily="34" charset="0"/>
        <a:buChar char="•"/>
        <a:defRPr sz="13060" kern="1200">
          <a:solidFill>
            <a:schemeClr val="tx1"/>
          </a:solidFill>
          <a:latin typeface="+mn-lt"/>
          <a:ea typeface="+mn-ea"/>
          <a:cs typeface="+mn-cs"/>
        </a:defRPr>
      </a:lvl1pPr>
      <a:lvl2pPr marL="3200400" indent="-1066800" algn="l" defTabSz="4267200" rtl="0" eaLnBrk="1" latinLnBrk="0" hangingPunct="1">
        <a:lnSpc>
          <a:spcPct val="90000"/>
        </a:lnSpc>
        <a:spcBef>
          <a:spcPct val="469000"/>
        </a:spcBef>
        <a:buFont typeface="Arial" panose="020B0604020202020204" pitchFamily="34" charset="0"/>
        <a:buChar char="•"/>
        <a:defRPr sz="11200" kern="1200">
          <a:solidFill>
            <a:schemeClr val="tx1"/>
          </a:solidFill>
          <a:latin typeface="+mn-lt"/>
          <a:ea typeface="+mn-ea"/>
          <a:cs typeface="+mn-cs"/>
        </a:defRPr>
      </a:lvl2pPr>
      <a:lvl3pPr marL="5334000" indent="-1066800" algn="l" defTabSz="4267200" rtl="0" eaLnBrk="1" latinLnBrk="0" hangingPunct="1">
        <a:lnSpc>
          <a:spcPct val="90000"/>
        </a:lnSpc>
        <a:spcBef>
          <a:spcPct val="469000"/>
        </a:spcBef>
        <a:buFont typeface="Arial" panose="020B0604020202020204" pitchFamily="34" charset="0"/>
        <a:buChar char="•"/>
        <a:defRPr sz="9340" kern="1200">
          <a:solidFill>
            <a:schemeClr val="tx1"/>
          </a:solidFill>
          <a:latin typeface="+mn-lt"/>
          <a:ea typeface="+mn-ea"/>
          <a:cs typeface="+mn-cs"/>
        </a:defRPr>
      </a:lvl3pPr>
      <a:lvl4pPr marL="7467600" indent="-1066800" algn="l" defTabSz="4267200" rtl="0" eaLnBrk="1" latinLnBrk="0" hangingPunct="1">
        <a:lnSpc>
          <a:spcPct val="90000"/>
        </a:lnSpc>
        <a:spcBef>
          <a:spcPct val="469000"/>
        </a:spcBef>
        <a:buFont typeface="Arial" panose="020B0604020202020204" pitchFamily="34" charset="0"/>
        <a:buChar char="•"/>
        <a:defRPr sz="8400" kern="1200">
          <a:solidFill>
            <a:schemeClr val="tx1"/>
          </a:solidFill>
          <a:latin typeface="+mn-lt"/>
          <a:ea typeface="+mn-ea"/>
          <a:cs typeface="+mn-cs"/>
        </a:defRPr>
      </a:lvl4pPr>
      <a:lvl5pPr marL="9601200" indent="-1066800" algn="l" defTabSz="4267200" rtl="0" eaLnBrk="1" latinLnBrk="0" hangingPunct="1">
        <a:lnSpc>
          <a:spcPct val="90000"/>
        </a:lnSpc>
        <a:spcBef>
          <a:spcPct val="469000"/>
        </a:spcBef>
        <a:buFont typeface="Arial" panose="020B0604020202020204" pitchFamily="34" charset="0"/>
        <a:buChar char="•"/>
        <a:defRPr sz="8400" kern="1200">
          <a:solidFill>
            <a:schemeClr val="tx1"/>
          </a:solidFill>
          <a:latin typeface="+mn-lt"/>
          <a:ea typeface="+mn-ea"/>
          <a:cs typeface="+mn-cs"/>
        </a:defRPr>
      </a:lvl5pPr>
      <a:lvl6pPr marL="11734800" indent="-1066800" algn="l" defTabSz="4267200" rtl="0" eaLnBrk="1" latinLnBrk="0" hangingPunct="1">
        <a:lnSpc>
          <a:spcPct val="90000"/>
        </a:lnSpc>
        <a:spcBef>
          <a:spcPct val="469000"/>
        </a:spcBef>
        <a:buFont typeface="Arial" panose="020B0604020202020204" pitchFamily="34" charset="0"/>
        <a:buChar char="•"/>
        <a:defRPr sz="8400" kern="1200">
          <a:solidFill>
            <a:schemeClr val="tx1"/>
          </a:solidFill>
          <a:latin typeface="+mn-lt"/>
          <a:ea typeface="+mn-ea"/>
          <a:cs typeface="+mn-cs"/>
        </a:defRPr>
      </a:lvl6pPr>
      <a:lvl7pPr marL="13868400" indent="-1066800" algn="l" defTabSz="4267200" rtl="0" eaLnBrk="1" latinLnBrk="0" hangingPunct="1">
        <a:lnSpc>
          <a:spcPct val="90000"/>
        </a:lnSpc>
        <a:spcBef>
          <a:spcPct val="469000"/>
        </a:spcBef>
        <a:buFont typeface="Arial" panose="020B0604020202020204" pitchFamily="34" charset="0"/>
        <a:buChar char="•"/>
        <a:defRPr sz="8400" kern="1200">
          <a:solidFill>
            <a:schemeClr val="tx1"/>
          </a:solidFill>
          <a:latin typeface="+mn-lt"/>
          <a:ea typeface="+mn-ea"/>
          <a:cs typeface="+mn-cs"/>
        </a:defRPr>
      </a:lvl7pPr>
      <a:lvl8pPr marL="16002000" indent="-1066800" algn="l" defTabSz="4267200" rtl="0" eaLnBrk="1" latinLnBrk="0" hangingPunct="1">
        <a:lnSpc>
          <a:spcPct val="90000"/>
        </a:lnSpc>
        <a:spcBef>
          <a:spcPct val="469000"/>
        </a:spcBef>
        <a:buFont typeface="Arial" panose="020B0604020202020204" pitchFamily="34" charset="0"/>
        <a:buChar char="•"/>
        <a:defRPr sz="8400" kern="1200">
          <a:solidFill>
            <a:schemeClr val="tx1"/>
          </a:solidFill>
          <a:latin typeface="+mn-lt"/>
          <a:ea typeface="+mn-ea"/>
          <a:cs typeface="+mn-cs"/>
        </a:defRPr>
      </a:lvl8pPr>
      <a:lvl9pPr marL="18135600" indent="-1066800" algn="l" defTabSz="4267200" rtl="0" eaLnBrk="1" latinLnBrk="0" hangingPunct="1">
        <a:lnSpc>
          <a:spcPct val="90000"/>
        </a:lnSpc>
        <a:spcBef>
          <a:spcPct val="469000"/>
        </a:spcBef>
        <a:buFont typeface="Arial" panose="020B0604020202020204" pitchFamily="34" charset="0"/>
        <a:buChar char="•"/>
        <a:defRPr sz="8400" kern="1200">
          <a:solidFill>
            <a:schemeClr val="tx1"/>
          </a:solidFill>
          <a:latin typeface="+mn-lt"/>
          <a:ea typeface="+mn-ea"/>
          <a:cs typeface="+mn-cs"/>
        </a:defRPr>
      </a:lvl9pPr>
    </p:bodyStyle>
    <p:otherStyle>
      <a:defPPr>
        <a:defRPr lang="en-US"/>
      </a:defPPr>
      <a:lvl1pPr marL="0" algn="l" defTabSz="4267200" rtl="0" eaLnBrk="1" latinLnBrk="0" hangingPunct="1">
        <a:defRPr sz="8400" kern="1200">
          <a:solidFill>
            <a:schemeClr val="tx1"/>
          </a:solidFill>
          <a:latin typeface="+mn-lt"/>
          <a:ea typeface="+mn-ea"/>
          <a:cs typeface="+mn-cs"/>
        </a:defRPr>
      </a:lvl1pPr>
      <a:lvl2pPr marL="2133600" algn="l" defTabSz="4267200" rtl="0" eaLnBrk="1" latinLnBrk="0" hangingPunct="1">
        <a:defRPr sz="8400" kern="1200">
          <a:solidFill>
            <a:schemeClr val="tx1"/>
          </a:solidFill>
          <a:latin typeface="+mn-lt"/>
          <a:ea typeface="+mn-ea"/>
          <a:cs typeface="+mn-cs"/>
        </a:defRPr>
      </a:lvl2pPr>
      <a:lvl3pPr marL="4267200" algn="l" defTabSz="4267200" rtl="0" eaLnBrk="1" latinLnBrk="0" hangingPunct="1">
        <a:defRPr sz="8400" kern="1200">
          <a:solidFill>
            <a:schemeClr val="tx1"/>
          </a:solidFill>
          <a:latin typeface="+mn-lt"/>
          <a:ea typeface="+mn-ea"/>
          <a:cs typeface="+mn-cs"/>
        </a:defRPr>
      </a:lvl3pPr>
      <a:lvl4pPr marL="6400800" algn="l" defTabSz="4267200" rtl="0" eaLnBrk="1" latinLnBrk="0" hangingPunct="1">
        <a:defRPr sz="8400" kern="1200">
          <a:solidFill>
            <a:schemeClr val="tx1"/>
          </a:solidFill>
          <a:latin typeface="+mn-lt"/>
          <a:ea typeface="+mn-ea"/>
          <a:cs typeface="+mn-cs"/>
        </a:defRPr>
      </a:lvl4pPr>
      <a:lvl5pPr marL="8534400" algn="l" defTabSz="4267200" rtl="0" eaLnBrk="1" latinLnBrk="0" hangingPunct="1">
        <a:defRPr sz="8400" kern="1200">
          <a:solidFill>
            <a:schemeClr val="tx1"/>
          </a:solidFill>
          <a:latin typeface="+mn-lt"/>
          <a:ea typeface="+mn-ea"/>
          <a:cs typeface="+mn-cs"/>
        </a:defRPr>
      </a:lvl5pPr>
      <a:lvl6pPr marL="10668000" algn="l" defTabSz="4267200" rtl="0" eaLnBrk="1" latinLnBrk="0" hangingPunct="1">
        <a:defRPr sz="8400" kern="1200">
          <a:solidFill>
            <a:schemeClr val="tx1"/>
          </a:solidFill>
          <a:latin typeface="+mn-lt"/>
          <a:ea typeface="+mn-ea"/>
          <a:cs typeface="+mn-cs"/>
        </a:defRPr>
      </a:lvl6pPr>
      <a:lvl7pPr marL="12801600" algn="l" defTabSz="4267200" rtl="0" eaLnBrk="1" latinLnBrk="0" hangingPunct="1">
        <a:defRPr sz="8400" kern="1200">
          <a:solidFill>
            <a:schemeClr val="tx1"/>
          </a:solidFill>
          <a:latin typeface="+mn-lt"/>
          <a:ea typeface="+mn-ea"/>
          <a:cs typeface="+mn-cs"/>
        </a:defRPr>
      </a:lvl7pPr>
      <a:lvl8pPr marL="14935200" algn="l" defTabSz="4267200" rtl="0" eaLnBrk="1" latinLnBrk="0" hangingPunct="1">
        <a:defRPr sz="8400" kern="1200">
          <a:solidFill>
            <a:schemeClr val="tx1"/>
          </a:solidFill>
          <a:latin typeface="+mn-lt"/>
          <a:ea typeface="+mn-ea"/>
          <a:cs typeface="+mn-cs"/>
        </a:defRPr>
      </a:lvl8pPr>
      <a:lvl9pPr marL="17068800" algn="l" defTabSz="4267200"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4960" y="14758035"/>
            <a:ext cx="34917380" cy="2487295"/>
          </a:xfrm>
        </p:spPr>
        <p:txBody>
          <a:bodyPr>
            <a:noAutofit/>
          </a:bodyPr>
          <a:lstStyle/>
          <a:p>
            <a:pPr>
              <a:lnSpc>
                <a:spcPct val="100000"/>
              </a:lnSpc>
            </a:pPr>
            <a:br>
              <a:rPr lang="en-IN" sz="13800" dirty="0"/>
            </a:br>
            <a:r>
              <a:rPr lang="en-IN" sz="13800" dirty="0"/>
              <a:t> </a:t>
            </a:r>
            <a:br>
              <a:rPr lang="en-IN" sz="13800" dirty="0"/>
            </a:br>
            <a:r>
              <a:rPr lang="en-US" altLang="en-IN" sz="19900" dirty="0">
                <a:latin typeface="Agency FB" panose="020B0503020202020204" charset="0"/>
                <a:cs typeface="Agency FB" panose="020B0503020202020204" charset="0"/>
              </a:rPr>
              <a:t>BLK-MAX  SUPER  SPECIALITY  HOSPITAL</a:t>
            </a:r>
          </a:p>
        </p:txBody>
      </p:sp>
      <p:sp>
        <p:nvSpPr>
          <p:cNvPr id="3" name="Subtitle 2"/>
          <p:cNvSpPr>
            <a:spLocks noGrp="1"/>
          </p:cNvSpPr>
          <p:nvPr>
            <p:ph type="subTitle" idx="1"/>
          </p:nvPr>
        </p:nvSpPr>
        <p:spPr>
          <a:xfrm>
            <a:off x="11107420" y="24175720"/>
            <a:ext cx="30243780" cy="7828280"/>
          </a:xfrm>
        </p:spPr>
        <p:txBody>
          <a:bodyPr>
            <a:noAutofit/>
          </a:bodyPr>
          <a:lstStyle/>
          <a:p>
            <a:r>
              <a:rPr lang="en-US" altLang="en-IN" sz="13800" dirty="0">
                <a:latin typeface="Agency FB" panose="020B0503020202020204" charset="0"/>
                <a:cs typeface="Agency FB" panose="020B0503020202020204" charset="0"/>
              </a:rPr>
              <a:t>By - Dr.Nikita Pradhan</a:t>
            </a:r>
            <a:br>
              <a:rPr lang="en-US" altLang="en-IN" sz="13800" dirty="0">
                <a:latin typeface="Agency FB" panose="020B0503020202020204" charset="0"/>
                <a:cs typeface="Agency FB" panose="020B0503020202020204" charset="0"/>
              </a:rPr>
            </a:br>
            <a:br>
              <a:rPr lang="en-US" altLang="en-IN" sz="13800" dirty="0">
                <a:latin typeface="Agency FB" panose="020B0503020202020204" charset="0"/>
                <a:cs typeface="Agency FB" panose="020B0503020202020204" charset="0"/>
              </a:rPr>
            </a:br>
            <a:r>
              <a:rPr lang="en-US" altLang="en-IN" sz="13800" b="1" dirty="0">
                <a:latin typeface="Agency FB" panose="020B0503020202020204" charset="0"/>
                <a:cs typeface="Agency FB" panose="020B0503020202020204" charset="0"/>
              </a:rPr>
              <a:t>Under the guidance of - Dr. Rupsa Banerjee</a:t>
            </a:r>
            <a:br>
              <a:rPr lang="en-US" altLang="en-IN" sz="13800" b="1" dirty="0">
                <a:latin typeface="Agency FB" panose="020B0503020202020204" charset="0"/>
                <a:cs typeface="Agency FB" panose="020B0503020202020204" charset="0"/>
              </a:rPr>
            </a:br>
            <a:r>
              <a:rPr lang="en-IN" sz="13800" b="1" dirty="0">
                <a:latin typeface="Agency FB" panose="020B0503020202020204" charset="0"/>
                <a:cs typeface="Agency FB" panose="020B0503020202020204" charset="0"/>
              </a:rPr>
              <a:t>IIHMR Delhi</a:t>
            </a:r>
          </a:p>
        </p:txBody>
      </p:sp>
      <p:sp>
        <p:nvSpPr>
          <p:cNvPr id="4" name="Slide Number Placeholder 3"/>
          <p:cNvSpPr>
            <a:spLocks noGrp="1"/>
          </p:cNvSpPr>
          <p:nvPr>
            <p:ph type="sldNum" sz="quarter" idx="12"/>
          </p:nvPr>
        </p:nvSpPr>
        <p:spPr/>
        <p:txBody>
          <a:bodyPr/>
          <a:lstStyle/>
          <a:p>
            <a:fld id="{26AD20E6-394B-4DF0-96A5-9647FF39C943}" type="slidenum">
              <a:rPr lang="en-IN" sz="4665" smtClean="0"/>
              <a:t>1</a:t>
            </a:fld>
            <a:endParaRPr lang="en-IN" sz="4665"/>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423785" cy="3495040"/>
          </a:xfrm>
          <a:prstGeom prst="rect">
            <a:avLst/>
          </a:prstGeom>
        </p:spPr>
      </p:pic>
      <p:sp>
        <p:nvSpPr>
          <p:cNvPr id="6" name="Text Box 5"/>
          <p:cNvSpPr txBox="1"/>
          <p:nvPr/>
        </p:nvSpPr>
        <p:spPr>
          <a:xfrm>
            <a:off x="5435917" y="4300855"/>
            <a:ext cx="41586785" cy="7447280"/>
          </a:xfrm>
          <a:prstGeom prst="rect">
            <a:avLst/>
          </a:prstGeom>
          <a:noFill/>
        </p:spPr>
        <p:txBody>
          <a:bodyPr wrap="square" rtlCol="0">
            <a:spAutoFit/>
          </a:bodyPr>
          <a:lstStyle/>
          <a:p>
            <a:pPr algn="ctr"/>
            <a:r>
              <a:rPr lang="en-US" sz="23900" b="1" dirty="0">
                <a:latin typeface="Agency FB" panose="020B0503020202020204" charset="0"/>
                <a:cs typeface="Agency FB" panose="020B0503020202020204" charset="0"/>
              </a:rPr>
              <a:t>A  STUDY  ON  THE  DELAY  OF   DISCHARGE  PROCESS</a:t>
            </a:r>
            <a:r>
              <a:rPr lang="en-US" sz="8800" b="1" dirty="0">
                <a:latin typeface="Agency FB" panose="020B0503020202020204" charset="0"/>
                <a:cs typeface="Agency FB" panose="020B0503020202020204" charset="0"/>
              </a:rPr>
              <a:t> </a:t>
            </a:r>
          </a:p>
        </p:txBody>
      </p:sp>
      <p:pic>
        <p:nvPicPr>
          <p:cNvPr id="100" name="Picture 99"/>
          <p:cNvPicPr/>
          <p:nvPr/>
        </p:nvPicPr>
        <p:blipFill>
          <a:blip r:embed="rId3"/>
          <a:stretch>
            <a:fillRect/>
          </a:stretch>
        </p:blipFill>
        <p:spPr>
          <a:xfrm>
            <a:off x="21557615" y="17484725"/>
            <a:ext cx="8080375" cy="2531110"/>
          </a:xfrm>
          <a:prstGeom prst="rect">
            <a:avLst/>
          </a:prstGeom>
          <a:noFill/>
          <a:ln w="9525">
            <a:noFill/>
          </a:ln>
        </p:spPr>
      </p:pic>
      <p:sp>
        <p:nvSpPr>
          <p:cNvPr id="5" name="Text Box 4"/>
          <p:cNvSpPr txBox="1"/>
          <p:nvPr/>
        </p:nvSpPr>
        <p:spPr>
          <a:xfrm>
            <a:off x="18776315" y="20255230"/>
            <a:ext cx="13641705" cy="1445260"/>
          </a:xfrm>
          <a:prstGeom prst="rect">
            <a:avLst/>
          </a:prstGeom>
          <a:noFill/>
        </p:spPr>
        <p:txBody>
          <a:bodyPr wrap="square" rtlCol="0">
            <a:spAutoFit/>
          </a:bodyPr>
          <a:lstStyle/>
          <a:p>
            <a:pPr algn="ctr"/>
            <a:r>
              <a:rPr lang="en-US" sz="8800"/>
              <a:t>APRIL - JUNE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954" y="2651972"/>
            <a:ext cx="44157540" cy="6185961"/>
          </a:xfrm>
        </p:spPr>
        <p:txBody>
          <a:bodyPr/>
          <a:lstStyle/>
          <a:p>
            <a:pPr algn="ctr"/>
            <a:r>
              <a:rPr lang="en-US" altLang="en-IN" b="1" u="sng" dirty="0">
                <a:latin typeface="Bodoni MT" panose="02070603080606020203" charset="0"/>
                <a:cs typeface="Bodoni MT" panose="02070603080606020203" charset="0"/>
              </a:rPr>
              <a:t>DISCUSSION</a:t>
            </a:r>
            <a:br>
              <a:rPr lang="en-US" altLang="en-IN" b="1" dirty="0">
                <a:latin typeface="Bodoni MT" panose="02070603080606020203" charset="0"/>
                <a:cs typeface="Bodoni MT" panose="02070603080606020203" charset="0"/>
              </a:rPr>
            </a:br>
            <a:endParaRPr lang="en-US" altLang="en-IN" b="1" dirty="0">
              <a:latin typeface="Bodoni MT" panose="02070603080606020203" charset="0"/>
              <a:cs typeface="Bodoni MT" panose="02070603080606020203" charset="0"/>
            </a:endParaRPr>
          </a:p>
        </p:txBody>
      </p:sp>
      <p:sp>
        <p:nvSpPr>
          <p:cNvPr id="4" name="Slide Number Placeholder 3"/>
          <p:cNvSpPr>
            <a:spLocks noGrp="1"/>
          </p:cNvSpPr>
          <p:nvPr>
            <p:ph type="sldNum" sz="quarter" idx="12"/>
          </p:nvPr>
        </p:nvSpPr>
        <p:spPr/>
        <p:txBody>
          <a:bodyPr/>
          <a:lstStyle/>
          <a:p>
            <a:fld id="{26AD20E6-394B-4DF0-96A5-9647FF39C943}" type="slidenum">
              <a:rPr lang="en-IN" sz="4665" smtClean="0"/>
              <a:t>10</a:t>
            </a:fld>
            <a:endParaRPr lang="en-IN" sz="4665"/>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13475" cy="3207385"/>
          </a:xfrm>
          <a:prstGeom prst="rect">
            <a:avLst/>
          </a:prstGeom>
        </p:spPr>
      </p:pic>
      <p:sp>
        <p:nvSpPr>
          <p:cNvPr id="3" name="TextBox 2"/>
          <p:cNvSpPr txBox="1"/>
          <p:nvPr/>
        </p:nvSpPr>
        <p:spPr>
          <a:xfrm>
            <a:off x="2553335" y="7439660"/>
            <a:ext cx="46204505" cy="17990820"/>
          </a:xfrm>
          <a:prstGeom prst="rect">
            <a:avLst/>
          </a:prstGeom>
          <a:noFill/>
        </p:spPr>
        <p:txBody>
          <a:bodyPr wrap="square" rtlCol="0">
            <a:spAutoFit/>
          </a:bodyPr>
          <a:lstStyle/>
          <a:p>
            <a:pPr marL="1143000" indent="-1143000">
              <a:lnSpc>
                <a:spcPct val="107000"/>
              </a:lnSpc>
              <a:spcAft>
                <a:spcPts val="800"/>
              </a:spcAft>
              <a:buFont typeface="Arial" panose="020B0604020202020204" pitchFamily="34" charset="0"/>
              <a:buChar char="•"/>
            </a:pPr>
            <a:endParaRPr lang="en-US" sz="9600" dirty="0">
              <a:effectLst/>
              <a:latin typeface="Bodoni MT" panose="02070603080606020203" charset="0"/>
              <a:cs typeface="Times New Roman" panose="02020603050405020304" pitchFamily="18" charset="0"/>
            </a:endParaRPr>
          </a:p>
          <a:p>
            <a:pPr marL="1143000" indent="-1143000">
              <a:lnSpc>
                <a:spcPct val="107000"/>
              </a:lnSpc>
              <a:spcAft>
                <a:spcPts val="800"/>
              </a:spcAft>
              <a:buFont typeface="Arial" panose="020B0604020202020204" pitchFamily="34" charset="0"/>
              <a:buChar char="•"/>
            </a:pPr>
            <a:r>
              <a:rPr lang="en-US" sz="9600" dirty="0">
                <a:latin typeface="Bodoni MT" panose="02070603080606020203" charset="0"/>
                <a:sym typeface="+mn-ea"/>
              </a:rPr>
              <a:t>After the analysis of data It has been found that the Discharge process is delayed by average of 71 minutes compared to the hospital’s targeted time.</a:t>
            </a:r>
          </a:p>
          <a:p>
            <a:pPr marL="1143000" indent="-1143000">
              <a:lnSpc>
                <a:spcPct val="107000"/>
              </a:lnSpc>
              <a:spcAft>
                <a:spcPts val="800"/>
              </a:spcAft>
              <a:buFont typeface="Arial" panose="020B0604020202020204" pitchFamily="34" charset="0"/>
              <a:buChar char="•"/>
            </a:pPr>
            <a:r>
              <a:rPr lang="en-US" sz="9600" dirty="0">
                <a:latin typeface="Bodoni MT" panose="02070603080606020203" charset="0"/>
                <a:sym typeface="+mn-ea"/>
              </a:rPr>
              <a:t>The average TAT for Nursing clearance is 125minutes which exceeds 35minutes than the targeted time.</a:t>
            </a:r>
          </a:p>
          <a:p>
            <a:pPr marL="1143000" indent="-1143000">
              <a:lnSpc>
                <a:spcPct val="107000"/>
              </a:lnSpc>
              <a:spcAft>
                <a:spcPts val="800"/>
              </a:spcAft>
              <a:buFont typeface="Arial" panose="020B0604020202020204" pitchFamily="34" charset="0"/>
              <a:buChar char="•"/>
            </a:pPr>
            <a:r>
              <a:rPr lang="en-US" sz="9600" dirty="0">
                <a:latin typeface="Bodoni MT" panose="02070603080606020203" charset="0"/>
                <a:sym typeface="+mn-ea"/>
              </a:rPr>
              <a:t>The average TAT for Pharmacy clearance is 9minutes which is under than the targeted time.</a:t>
            </a:r>
          </a:p>
          <a:p>
            <a:pPr marL="1143000" indent="-1143000">
              <a:lnSpc>
                <a:spcPct val="107000"/>
              </a:lnSpc>
              <a:spcAft>
                <a:spcPts val="800"/>
              </a:spcAft>
              <a:buFont typeface="Arial" panose="020B0604020202020204" pitchFamily="34" charset="0"/>
              <a:buChar char="•"/>
            </a:pPr>
            <a:r>
              <a:rPr lang="en-US" sz="9600" dirty="0">
                <a:latin typeface="Bodoni MT" panose="02070603080606020203" charset="0"/>
                <a:sym typeface="+mn-ea"/>
              </a:rPr>
              <a:t>The average TAT for IP Billing department is 49minutes and 176minutes which exceeds 105minutes than the targeted time.</a:t>
            </a:r>
          </a:p>
          <a:p>
            <a:pPr marL="1143000" indent="-1143000">
              <a:lnSpc>
                <a:spcPct val="107000"/>
              </a:lnSpc>
              <a:spcAft>
                <a:spcPts val="800"/>
              </a:spcAft>
              <a:buFont typeface="Arial" panose="020B0604020202020204" pitchFamily="34" charset="0"/>
              <a:buChar char="•"/>
            </a:pPr>
            <a:r>
              <a:rPr lang="en-US" sz="9600" dirty="0">
                <a:latin typeface="Bodoni MT" panose="02070603080606020203" charset="0"/>
                <a:sym typeface="+mn-ea"/>
              </a:rPr>
              <a:t>The average TAT for House keeping is 121minutes and 31minutes which exceeds 107minutes than the targeted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IN" b="1" dirty="0">
                <a:latin typeface="Bodoni MT" panose="02070603080606020203" charset="0"/>
                <a:cs typeface="Bodoni MT" panose="02070603080606020203" charset="0"/>
              </a:rPr>
              <a:t>DISCUSSION</a:t>
            </a:r>
          </a:p>
        </p:txBody>
      </p:sp>
      <p:sp>
        <p:nvSpPr>
          <p:cNvPr id="3" name="Content Placeholder 2"/>
          <p:cNvSpPr>
            <a:spLocks noGrp="1"/>
          </p:cNvSpPr>
          <p:nvPr>
            <p:ph idx="1"/>
          </p:nvPr>
        </p:nvSpPr>
        <p:spPr/>
        <p:txBody>
          <a:bodyPr>
            <a:normAutofit lnSpcReduction="10000"/>
          </a:bodyPr>
          <a:lstStyle/>
          <a:p>
            <a:br>
              <a:rPr lang="en-US" dirty="0">
                <a:latin typeface="Bodoni MT" panose="02070603080606020203" charset="0"/>
                <a:cs typeface="Bodoni MT" panose="02070603080606020203" charset="0"/>
                <a:sym typeface="+mn-ea"/>
              </a:rPr>
            </a:br>
            <a:br>
              <a:rPr lang="en-US" dirty="0">
                <a:latin typeface="Bodoni MT" panose="02070603080606020203" charset="0"/>
                <a:cs typeface="Bodoni MT" panose="02070603080606020203" charset="0"/>
                <a:sym typeface="+mn-ea"/>
              </a:rPr>
            </a:br>
            <a:r>
              <a:rPr lang="en-US" dirty="0">
                <a:latin typeface="Bodoni MT" panose="02070603080606020203" charset="0"/>
                <a:cs typeface="Bodoni MT" panose="02070603080606020203" charset="0"/>
                <a:sym typeface="+mn-ea"/>
              </a:rPr>
              <a:t>It was observed that nursing clearance, IP billing, and housekeeping consume the most time, leading to a longer discharge time. It was also found that both doctors and patients are also responsible for the delays in the process.</a:t>
            </a:r>
            <a:br>
              <a:rPr lang="en-US" dirty="0">
                <a:latin typeface="Bodoni MT" panose="02070603080606020203" charset="0"/>
                <a:cs typeface="Bodoni MT" panose="02070603080606020203" charset="0"/>
                <a:sym typeface="+mn-ea"/>
              </a:rPr>
            </a:br>
            <a:br>
              <a:rPr lang="en-US" dirty="0">
                <a:latin typeface="Bodoni MT" panose="02070603080606020203" charset="0"/>
                <a:cs typeface="Bodoni MT" panose="02070603080606020203" charset="0"/>
                <a:sym typeface="+mn-ea"/>
              </a:rPr>
            </a:br>
            <a:r>
              <a:rPr lang="en-US" dirty="0">
                <a:latin typeface="Bodoni MT" panose="02070603080606020203" charset="0"/>
                <a:cs typeface="Bodoni MT" panose="02070603080606020203" charset="0"/>
                <a:sym typeface="+mn-ea"/>
              </a:rPr>
              <a:t>This time can be reduced if the nursing staff, doctors, and housekeeping staff all do their responsibilities on promptly, and planned discharges are encouraged. It was also advised that a few more people be hired to ensure that the process runs well and on time.</a:t>
            </a:r>
          </a:p>
          <a:p>
            <a:endParaRPr lang="en-IN"/>
          </a:p>
        </p:txBody>
      </p:sp>
      <p:sp>
        <p:nvSpPr>
          <p:cNvPr id="4" name="Slide Number Placeholder 3"/>
          <p:cNvSpPr>
            <a:spLocks noGrp="1"/>
          </p:cNvSpPr>
          <p:nvPr>
            <p:ph type="sldNum" sz="quarter" idx="12"/>
          </p:nvPr>
        </p:nvSpPr>
        <p:spPr/>
        <p:txBody>
          <a:bodyPr/>
          <a:lstStyle/>
          <a:p>
            <a:fld id="{26AD20E6-394B-4DF0-96A5-9647FF39C943}" type="slidenum">
              <a:rPr lang="en-IN" sz="4665" smtClean="0"/>
              <a:t>11</a:t>
            </a:fld>
            <a:endParaRPr lang="en-IN" sz="466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05" y="0"/>
            <a:ext cx="7273290" cy="34232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tient-pngrepo-com"/>
          <p:cNvPicPr>
            <a:picLocks noChangeAspect="1"/>
          </p:cNvPicPr>
          <p:nvPr/>
        </p:nvPicPr>
        <p:blipFill>
          <a:blip r:embed="rId2"/>
          <a:stretch>
            <a:fillRect/>
          </a:stretch>
        </p:blipFill>
        <p:spPr>
          <a:xfrm>
            <a:off x="777875" y="16146780"/>
            <a:ext cx="6743700" cy="6743700"/>
          </a:xfrm>
          <a:prstGeom prst="rect">
            <a:avLst/>
          </a:prstGeom>
        </p:spPr>
      </p:pic>
      <p:sp>
        <p:nvSpPr>
          <p:cNvPr id="2" name="Title 1"/>
          <p:cNvSpPr>
            <a:spLocks noGrp="1"/>
          </p:cNvSpPr>
          <p:nvPr>
            <p:ph type="title"/>
          </p:nvPr>
        </p:nvSpPr>
        <p:spPr>
          <a:xfrm>
            <a:off x="3519805" y="718185"/>
            <a:ext cx="44157265" cy="3644900"/>
          </a:xfrm>
        </p:spPr>
        <p:txBody>
          <a:bodyPr/>
          <a:lstStyle/>
          <a:p>
            <a:pPr algn="ctr"/>
            <a:r>
              <a:rPr lang="en-US" sz="11800" b="1" u="sng">
                <a:latin typeface="Bodoni MT" panose="02070603080606020203" charset="0"/>
                <a:cs typeface="Bodoni MT" panose="02070603080606020203" charset="0"/>
              </a:rPr>
              <a:t>REASONS FOR THE DELAYS IN DISCHARGE PROCESS</a:t>
            </a:r>
          </a:p>
        </p:txBody>
      </p:sp>
      <p:sp>
        <p:nvSpPr>
          <p:cNvPr id="5" name="Slide Number Placeholder 4"/>
          <p:cNvSpPr>
            <a:spLocks noGrp="1"/>
          </p:cNvSpPr>
          <p:nvPr>
            <p:ph type="sldNum" sz="quarter" idx="12"/>
          </p:nvPr>
        </p:nvSpPr>
        <p:spPr/>
        <p:txBody>
          <a:bodyPr/>
          <a:lstStyle/>
          <a:p>
            <a:fld id="{26AD20E6-394B-4DF0-96A5-9647FF39C943}" type="slidenum">
              <a:rPr lang="en-IN" smtClean="0"/>
              <a:t>12</a:t>
            </a:fld>
            <a:endParaRPr lang="en-IN"/>
          </a:p>
        </p:txBody>
      </p:sp>
      <p:sp>
        <p:nvSpPr>
          <p:cNvPr id="100" name="Text Box 99"/>
          <p:cNvSpPr txBox="1"/>
          <p:nvPr/>
        </p:nvSpPr>
        <p:spPr>
          <a:xfrm rot="10800000" flipV="1">
            <a:off x="5951855" y="6613525"/>
            <a:ext cx="15972155" cy="8216900"/>
          </a:xfrm>
          <a:prstGeom prst="rect">
            <a:avLst/>
          </a:prstGeom>
          <a:noFill/>
          <a:ln w="9525">
            <a:noFill/>
          </a:ln>
        </p:spPr>
        <p:txBody>
          <a:bodyPr wrap="square">
            <a:spAutoFit/>
          </a:bodyPr>
          <a:lstStyle/>
          <a:p>
            <a:pPr marL="1143000" indent="-1143000">
              <a:buFont typeface="Arial" panose="020B0604020202020204" pitchFamily="34" charset="0"/>
              <a:buChar char="•"/>
            </a:pPr>
            <a:r>
              <a:rPr lang="en-US" sz="8800" b="0">
                <a:solidFill>
                  <a:srgbClr val="000000"/>
                </a:solidFill>
                <a:latin typeface="Times New Roman" panose="02020603050405020304" pitchFamily="18" charset="0"/>
                <a:cs typeface="Calibri" panose="020F0502020204030204" charset="0"/>
              </a:rPr>
              <a:t>Delayed consultant rounds in morning</a:t>
            </a:r>
          </a:p>
          <a:p>
            <a:pPr marL="1143000" indent="-1143000">
              <a:buFont typeface="Arial" panose="020B0604020202020204" pitchFamily="34" charset="0"/>
              <a:buChar char="•"/>
            </a:pPr>
            <a:r>
              <a:rPr lang="en-US" sz="8800" b="0">
                <a:solidFill>
                  <a:srgbClr val="000000"/>
                </a:solidFill>
                <a:latin typeface="Times New Roman" panose="02020603050405020304" pitchFamily="18" charset="0"/>
                <a:cs typeface="Calibri" panose="020F0502020204030204" charset="0"/>
              </a:rPr>
              <a:t>Workload</a:t>
            </a:r>
          </a:p>
          <a:p>
            <a:pPr marL="1143000" indent="-1143000">
              <a:buFont typeface="Arial" panose="020B0604020202020204" pitchFamily="34" charset="0"/>
              <a:buChar char="•"/>
            </a:pPr>
            <a:r>
              <a:rPr lang="en-US" sz="8800" b="0">
                <a:solidFill>
                  <a:srgbClr val="000000"/>
                </a:solidFill>
                <a:latin typeface="Times New Roman" panose="02020603050405020304" pitchFamily="18" charset="0"/>
              </a:rPr>
              <a:t>Changes in the</a:t>
            </a:r>
            <a:r>
              <a:rPr lang="en-US" sz="2800" b="0">
                <a:solidFill>
                  <a:srgbClr val="000000"/>
                </a:solidFill>
                <a:latin typeface="Times New Roman" panose="02020603050405020304" pitchFamily="18" charset="0"/>
              </a:rPr>
              <a:t> </a:t>
            </a:r>
            <a:r>
              <a:rPr lang="en-US" sz="8800" b="0">
                <a:solidFill>
                  <a:srgbClr val="000000"/>
                </a:solidFill>
                <a:latin typeface="Times New Roman" panose="02020603050405020304" pitchFamily="18" charset="0"/>
              </a:rPr>
              <a:t>discharge summary</a:t>
            </a:r>
            <a:r>
              <a:rPr lang="en-US" sz="8800" b="0">
                <a:solidFill>
                  <a:srgbClr val="000000"/>
                </a:solidFill>
                <a:latin typeface="Symbol" panose="05050102010706020507" charset="0"/>
                <a:cs typeface="Calibri" panose="020F0502020204030204" charset="0"/>
              </a:rPr>
              <a:t> </a:t>
            </a:r>
            <a:endParaRPr lang="en-US" sz="8800" b="0">
              <a:solidFill>
                <a:srgbClr val="000000"/>
              </a:solidFill>
              <a:latin typeface="Times New Roman" panose="02020603050405020304" pitchFamily="18" charset="0"/>
              <a:cs typeface="Calibri" panose="020F0502020204030204" charset="0"/>
            </a:endParaRPr>
          </a:p>
          <a:p>
            <a:pPr marL="1143000" indent="-1143000">
              <a:buFont typeface="Arial" panose="020B0604020202020204" pitchFamily="34" charset="0"/>
              <a:buChar char="•"/>
            </a:pPr>
            <a:r>
              <a:rPr lang="en-US" sz="8800" b="0">
                <a:solidFill>
                  <a:srgbClr val="000000"/>
                </a:solidFill>
                <a:latin typeface="Times New Roman" panose="02020603050405020304" pitchFamily="18" charset="0"/>
                <a:cs typeface="Calibri" panose="020F0502020204030204" charset="0"/>
              </a:rPr>
              <a:t>Unplanned discharges</a:t>
            </a:r>
          </a:p>
        </p:txBody>
      </p:sp>
      <p:pic>
        <p:nvPicPr>
          <p:cNvPr id="10" name="Content Placeholder 9" descr="toddler-cartoon-eyewear"/>
          <p:cNvPicPr>
            <a:picLocks noGrp="1" noChangeAspect="1"/>
          </p:cNvPicPr>
          <p:nvPr>
            <p:ph sz="half" idx="1"/>
          </p:nvPr>
        </p:nvPicPr>
        <p:blipFill>
          <a:blip r:embed="rId3"/>
          <a:stretch>
            <a:fillRect/>
          </a:stretch>
        </p:blipFill>
        <p:spPr>
          <a:xfrm>
            <a:off x="18775680" y="9092565"/>
            <a:ext cx="5715000" cy="8143875"/>
          </a:xfrm>
          <a:prstGeom prst="rect">
            <a:avLst/>
          </a:prstGeom>
          <a:ln>
            <a:noFill/>
          </a:ln>
        </p:spPr>
      </p:pic>
      <p:sp>
        <p:nvSpPr>
          <p:cNvPr id="11" name="Text Box 10"/>
          <p:cNvSpPr txBox="1"/>
          <p:nvPr/>
        </p:nvSpPr>
        <p:spPr>
          <a:xfrm>
            <a:off x="37565965" y="4928235"/>
            <a:ext cx="13100050" cy="9570720"/>
          </a:xfrm>
          <a:prstGeom prst="rect">
            <a:avLst/>
          </a:prstGeom>
          <a:noFill/>
          <a:ln w="9525">
            <a:noFill/>
          </a:ln>
        </p:spPr>
        <p:txBody>
          <a:bodyPr wrap="square">
            <a:spAutoFit/>
          </a:bodyPr>
          <a:lstStyle/>
          <a:p>
            <a:pPr indent="0"/>
            <a:endParaRPr lang="en-US" sz="8800" b="0">
              <a:solidFill>
                <a:srgbClr val="000000"/>
              </a:solidFill>
              <a:latin typeface="Symbol" panose="05050102010706020507" charset="0"/>
              <a:cs typeface="Calibri" panose="020F0502020204030204" charset="0"/>
            </a:endParaRPr>
          </a:p>
          <a:p>
            <a:pPr indent="0"/>
            <a:r>
              <a:rPr lang="en-US" sz="8800" b="0">
                <a:solidFill>
                  <a:srgbClr val="000000"/>
                </a:solidFill>
                <a:latin typeface="Symbol" panose="05050102010706020507" charset="0"/>
                <a:cs typeface="Calibri" panose="020F0502020204030204" charset="0"/>
              </a:rPr>
              <a:t>· </a:t>
            </a:r>
            <a:r>
              <a:rPr lang="en-US" sz="8800" b="0">
                <a:solidFill>
                  <a:srgbClr val="000000"/>
                </a:solidFill>
                <a:latin typeface="Times New Roman" panose="02020603050405020304" pitchFamily="18" charset="0"/>
                <a:cs typeface="Calibri" panose="020F0502020204030204" charset="0"/>
              </a:rPr>
              <a:t>Delay in returning of bed side medication.</a:t>
            </a:r>
            <a:endParaRPr lang="en-US" sz="8800" b="0">
              <a:solidFill>
                <a:srgbClr val="000000"/>
              </a:solidFill>
              <a:latin typeface="Symbol" panose="05050102010706020507" charset="0"/>
              <a:cs typeface="Calibri" panose="020F0502020204030204" charset="0"/>
            </a:endParaRPr>
          </a:p>
          <a:p>
            <a:pPr indent="0"/>
            <a:r>
              <a:rPr lang="en-US" sz="8800" b="0">
                <a:solidFill>
                  <a:srgbClr val="000000"/>
                </a:solidFill>
                <a:latin typeface="Symbol" panose="05050102010706020507" charset="0"/>
                <a:cs typeface="Calibri" panose="020F0502020204030204" charset="0"/>
              </a:rPr>
              <a:t>· </a:t>
            </a:r>
            <a:r>
              <a:rPr lang="en-US" sz="8800" b="0">
                <a:solidFill>
                  <a:srgbClr val="000000"/>
                </a:solidFill>
                <a:latin typeface="Times New Roman" panose="02020603050405020304" pitchFamily="18" charset="0"/>
                <a:cs typeface="Calibri" panose="020F0502020204030204" charset="0"/>
              </a:rPr>
              <a:t>Work load</a:t>
            </a:r>
            <a:endParaRPr lang="en-US" sz="8800" b="0">
              <a:solidFill>
                <a:srgbClr val="000000"/>
              </a:solidFill>
              <a:latin typeface="Symbol" panose="05050102010706020507" charset="0"/>
              <a:cs typeface="Calibri" panose="020F0502020204030204" charset="0"/>
            </a:endParaRPr>
          </a:p>
          <a:p>
            <a:pPr indent="0"/>
            <a:r>
              <a:rPr lang="en-US" sz="8800" b="0">
                <a:solidFill>
                  <a:srgbClr val="000000"/>
                </a:solidFill>
                <a:latin typeface="Symbol" panose="05050102010706020507" charset="0"/>
                <a:cs typeface="Calibri" panose="020F0502020204030204" charset="0"/>
              </a:rPr>
              <a:t>· </a:t>
            </a:r>
            <a:r>
              <a:rPr lang="en-US" sz="8800" b="0">
                <a:solidFill>
                  <a:srgbClr val="000000"/>
                </a:solidFill>
                <a:latin typeface="Times New Roman" panose="02020603050405020304" pitchFamily="18" charset="0"/>
                <a:cs typeface="Calibri" panose="020F0502020204030204" charset="0"/>
              </a:rPr>
              <a:t>Multi tasking</a:t>
            </a:r>
          </a:p>
          <a:p>
            <a:pPr marL="1143000" indent="-1143000">
              <a:buFont typeface="Arial" panose="020B0604020202020204" pitchFamily="34" charset="0"/>
              <a:buChar char="•"/>
            </a:pPr>
            <a:r>
              <a:rPr lang="en-US" sz="8800" b="0">
                <a:solidFill>
                  <a:srgbClr val="000000"/>
                </a:solidFill>
                <a:latin typeface="Times New Roman" panose="02020603050405020304" pitchFamily="18" charset="0"/>
                <a:cs typeface="Calibri" panose="020F0502020204030204" charset="0"/>
              </a:rPr>
              <a:t>Pending investigations or investigations report.</a:t>
            </a:r>
          </a:p>
        </p:txBody>
      </p:sp>
      <p:pic>
        <p:nvPicPr>
          <p:cNvPr id="14" name="Content Placeholder 13" descr="nurse-holding-an-injection-in-hand-2932423-2459054"/>
          <p:cNvPicPr>
            <a:picLocks noGrp="1" noChangeAspect="1"/>
          </p:cNvPicPr>
          <p:nvPr>
            <p:ph sz="half" idx="2"/>
          </p:nvPr>
        </p:nvPicPr>
        <p:blipFill>
          <a:blip r:embed="rId4"/>
          <a:stretch>
            <a:fillRect/>
          </a:stretch>
        </p:blipFill>
        <p:spPr>
          <a:xfrm>
            <a:off x="28022550" y="4363085"/>
            <a:ext cx="12532995" cy="9700260"/>
          </a:xfrm>
          <a:prstGeom prst="rect">
            <a:avLst/>
          </a:prstGeom>
        </p:spPr>
      </p:pic>
      <p:sp>
        <p:nvSpPr>
          <p:cNvPr id="15" name="Text Box 14"/>
          <p:cNvSpPr txBox="1"/>
          <p:nvPr/>
        </p:nvSpPr>
        <p:spPr>
          <a:xfrm>
            <a:off x="4707255" y="19579590"/>
            <a:ext cx="16878300" cy="10925175"/>
          </a:xfrm>
          <a:prstGeom prst="rect">
            <a:avLst/>
          </a:prstGeom>
          <a:noFill/>
          <a:ln w="9525">
            <a:noFill/>
          </a:ln>
        </p:spPr>
        <p:txBody>
          <a:bodyPr wrap="square">
            <a:spAutoFit/>
          </a:bodyPr>
          <a:lstStyle/>
          <a:p>
            <a:pPr indent="0"/>
            <a:endParaRPr lang="en-US" sz="8800" b="0">
              <a:solidFill>
                <a:srgbClr val="000000"/>
              </a:solidFill>
              <a:latin typeface="Symbol" panose="05050102010706020507" charset="0"/>
              <a:cs typeface="Calibri" panose="020F0502020204030204" charset="0"/>
            </a:endParaRPr>
          </a:p>
          <a:p>
            <a:pPr indent="0"/>
            <a:endParaRPr lang="en-US" sz="8800" b="0">
              <a:solidFill>
                <a:srgbClr val="000000"/>
              </a:solidFill>
              <a:latin typeface="Symbol" panose="05050102010706020507" charset="0"/>
              <a:cs typeface="Calibri" panose="020F0502020204030204" charset="0"/>
            </a:endParaRPr>
          </a:p>
          <a:p>
            <a:pPr indent="0"/>
            <a:r>
              <a:rPr lang="en-US" sz="8800" b="0">
                <a:solidFill>
                  <a:srgbClr val="000000"/>
                </a:solidFill>
                <a:latin typeface="Symbol" panose="05050102010706020507" charset="0"/>
                <a:cs typeface="Calibri" panose="020F0502020204030204" charset="0"/>
              </a:rPr>
              <a:t>· </a:t>
            </a:r>
            <a:r>
              <a:rPr lang="en-US" sz="8800" b="0">
                <a:solidFill>
                  <a:srgbClr val="000000"/>
                </a:solidFill>
                <a:latin typeface="Times New Roman" panose="02020603050405020304" pitchFamily="18" charset="0"/>
                <a:cs typeface="Calibri" panose="020F0502020204030204" charset="0"/>
              </a:rPr>
              <a:t>Arrangement of transportation</a:t>
            </a:r>
            <a:endParaRPr lang="en-US" sz="8800" b="0">
              <a:latin typeface="Symbol" panose="05050102010706020507" charset="0"/>
              <a:cs typeface="Calibri" panose="020F0502020204030204" charset="0"/>
            </a:endParaRPr>
          </a:p>
          <a:p>
            <a:pPr indent="0"/>
            <a:r>
              <a:rPr lang="en-US" sz="8800" b="0">
                <a:latin typeface="Symbol" panose="05050102010706020507" charset="0"/>
                <a:cs typeface="Calibri" panose="020F0502020204030204" charset="0"/>
              </a:rPr>
              <a:t>· </a:t>
            </a:r>
            <a:r>
              <a:rPr lang="en-US" sz="8800" b="0">
                <a:latin typeface="Times New Roman" panose="02020603050405020304" pitchFamily="18" charset="0"/>
                <a:cs typeface="Calibri" panose="020F0502020204030204" charset="0"/>
              </a:rPr>
              <a:t>Prefers to leave after lunch.</a:t>
            </a:r>
            <a:endParaRPr lang="en-US" sz="8800" b="0">
              <a:solidFill>
                <a:srgbClr val="000000"/>
              </a:solidFill>
              <a:latin typeface="Symbol" panose="05050102010706020507" charset="0"/>
              <a:cs typeface="Calibri" panose="020F0502020204030204" charset="0"/>
            </a:endParaRPr>
          </a:p>
          <a:p>
            <a:pPr indent="0"/>
            <a:r>
              <a:rPr lang="en-US" sz="8800" b="0">
                <a:solidFill>
                  <a:srgbClr val="000000"/>
                </a:solidFill>
                <a:latin typeface="Symbol" panose="05050102010706020507" charset="0"/>
                <a:cs typeface="Calibri" panose="020F0502020204030204" charset="0"/>
              </a:rPr>
              <a:t>· </a:t>
            </a:r>
            <a:r>
              <a:rPr lang="en-US" sz="8800" b="0">
                <a:solidFill>
                  <a:srgbClr val="000000"/>
                </a:solidFill>
                <a:latin typeface="Times New Roman" panose="02020603050405020304" pitchFamily="18" charset="0"/>
                <a:cs typeface="Calibri" panose="020F0502020204030204" charset="0"/>
              </a:rPr>
              <a:t>Complications/Deteriorating health </a:t>
            </a:r>
            <a:endParaRPr lang="en-US" sz="8800" b="0">
              <a:solidFill>
                <a:srgbClr val="000000"/>
              </a:solidFill>
              <a:latin typeface="Symbol" panose="05050102010706020507" charset="0"/>
              <a:cs typeface="Calibri" panose="020F0502020204030204" charset="0"/>
            </a:endParaRPr>
          </a:p>
          <a:p>
            <a:pPr indent="0"/>
            <a:r>
              <a:rPr lang="en-US" sz="8800" b="0">
                <a:solidFill>
                  <a:srgbClr val="000000"/>
                </a:solidFill>
                <a:latin typeface="Symbol" panose="05050102010706020507" charset="0"/>
                <a:cs typeface="Calibri" panose="020F0502020204030204" charset="0"/>
              </a:rPr>
              <a:t>· </a:t>
            </a:r>
            <a:r>
              <a:rPr lang="en-US" sz="8800" b="0">
                <a:solidFill>
                  <a:srgbClr val="000000"/>
                </a:solidFill>
                <a:latin typeface="Times New Roman" panose="02020603050405020304" pitchFamily="18" charset="0"/>
                <a:cs typeface="Calibri" panose="020F0502020204030204" charset="0"/>
              </a:rPr>
              <a:t>Even after bill clearance, few patients does not vacant the bed in time.</a:t>
            </a:r>
          </a:p>
        </p:txBody>
      </p:sp>
      <p:sp>
        <p:nvSpPr>
          <p:cNvPr id="17" name="Text Box 16"/>
          <p:cNvSpPr txBox="1"/>
          <p:nvPr/>
        </p:nvSpPr>
        <p:spPr>
          <a:xfrm>
            <a:off x="25942925" y="25859105"/>
            <a:ext cx="10215245" cy="5507990"/>
          </a:xfrm>
          <a:prstGeom prst="rect">
            <a:avLst/>
          </a:prstGeom>
          <a:noFill/>
          <a:ln w="9525">
            <a:noFill/>
          </a:ln>
        </p:spPr>
        <p:txBody>
          <a:bodyPr wrap="square">
            <a:spAutoFit/>
          </a:bodyPr>
          <a:lstStyle/>
          <a:p>
            <a:pPr indent="0"/>
            <a:endParaRPr lang="en-US" sz="8800" b="0">
              <a:solidFill>
                <a:srgbClr val="000000"/>
              </a:solidFill>
              <a:latin typeface="Symbol" panose="05050102010706020507" charset="0"/>
              <a:cs typeface="Calibri" panose="020F0502020204030204" charset="0"/>
            </a:endParaRPr>
          </a:p>
          <a:p>
            <a:pPr indent="0"/>
            <a:r>
              <a:rPr lang="en-US" sz="8800" b="0">
                <a:solidFill>
                  <a:srgbClr val="000000"/>
                </a:solidFill>
                <a:latin typeface="Symbol" panose="05050102010706020507" charset="0"/>
                <a:cs typeface="Calibri" panose="020F0502020204030204" charset="0"/>
              </a:rPr>
              <a:t>· </a:t>
            </a:r>
            <a:r>
              <a:rPr lang="en-US" sz="8800" b="0">
                <a:solidFill>
                  <a:srgbClr val="000000"/>
                </a:solidFill>
                <a:latin typeface="Times New Roman" panose="02020603050405020304" pitchFamily="18" charset="0"/>
                <a:cs typeface="Calibri" panose="020F0502020204030204" charset="0"/>
              </a:rPr>
              <a:t>Delay in cleaning rooms</a:t>
            </a:r>
            <a:endParaRPr lang="en-US" sz="8800" b="0">
              <a:solidFill>
                <a:srgbClr val="000000"/>
              </a:solidFill>
              <a:latin typeface="Symbol" panose="05050102010706020507" charset="0"/>
              <a:cs typeface="Calibri" panose="020F0502020204030204" charset="0"/>
            </a:endParaRPr>
          </a:p>
          <a:p>
            <a:pPr indent="0"/>
            <a:r>
              <a:rPr lang="en-US" sz="8800" b="0">
                <a:solidFill>
                  <a:srgbClr val="000000"/>
                </a:solidFill>
                <a:latin typeface="Symbol" panose="05050102010706020507" charset="0"/>
                <a:cs typeface="Calibri" panose="020F0502020204030204" charset="0"/>
              </a:rPr>
              <a:t>· </a:t>
            </a:r>
            <a:r>
              <a:rPr lang="en-US" sz="8800" b="0">
                <a:solidFill>
                  <a:srgbClr val="000000"/>
                </a:solidFill>
                <a:latin typeface="Times New Roman" panose="02020603050405020304" pitchFamily="18" charset="0"/>
                <a:cs typeface="Calibri" panose="020F0502020204030204" charset="0"/>
              </a:rPr>
              <a:t>Multi tasking</a:t>
            </a:r>
          </a:p>
        </p:txBody>
      </p:sp>
      <p:pic>
        <p:nvPicPr>
          <p:cNvPr id="18" name="Picture 17" descr="carpet-cleaning-vector-28"/>
          <p:cNvPicPr>
            <a:picLocks noChangeAspect="1"/>
          </p:cNvPicPr>
          <p:nvPr/>
        </p:nvPicPr>
        <p:blipFill>
          <a:blip r:embed="rId5"/>
          <a:stretch>
            <a:fillRect/>
          </a:stretch>
        </p:blipFill>
        <p:spPr>
          <a:xfrm>
            <a:off x="26537920" y="19579590"/>
            <a:ext cx="7968615" cy="6814185"/>
          </a:xfrm>
          <a:prstGeom prst="round2SameRect">
            <a:avLst/>
          </a:prstGeom>
        </p:spPr>
      </p:pic>
      <p:sp>
        <p:nvSpPr>
          <p:cNvPr id="19" name="Text Box 18"/>
          <p:cNvSpPr txBox="1"/>
          <p:nvPr/>
        </p:nvSpPr>
        <p:spPr>
          <a:xfrm>
            <a:off x="39890700" y="22890480"/>
            <a:ext cx="11304270" cy="4154170"/>
          </a:xfrm>
          <a:prstGeom prst="rect">
            <a:avLst/>
          </a:prstGeom>
          <a:noFill/>
          <a:ln w="9525">
            <a:noFill/>
          </a:ln>
        </p:spPr>
        <p:txBody>
          <a:bodyPr wrap="square">
            <a:spAutoFit/>
          </a:bodyPr>
          <a:lstStyle/>
          <a:p>
            <a:pPr indent="0"/>
            <a:endParaRPr lang="en-US" sz="8800" b="0">
              <a:solidFill>
                <a:srgbClr val="000000"/>
              </a:solidFill>
              <a:latin typeface="Symbol" panose="05050102010706020507" charset="0"/>
              <a:cs typeface="Calibri" panose="020F0502020204030204" charset="0"/>
            </a:endParaRPr>
          </a:p>
          <a:p>
            <a:pPr indent="0"/>
            <a:r>
              <a:rPr lang="en-US" sz="8800" b="0">
                <a:solidFill>
                  <a:srgbClr val="000000"/>
                </a:solidFill>
                <a:latin typeface="Symbol" panose="05050102010706020507" charset="0"/>
                <a:cs typeface="Calibri" panose="020F0502020204030204" charset="0"/>
              </a:rPr>
              <a:t>· </a:t>
            </a:r>
            <a:r>
              <a:rPr lang="en-US" sz="8800" b="0">
                <a:solidFill>
                  <a:srgbClr val="000000"/>
                </a:solidFill>
                <a:latin typeface="Times New Roman" panose="02020603050405020304" pitchFamily="18" charset="0"/>
                <a:cs typeface="Calibri" panose="020F0502020204030204" charset="0"/>
              </a:rPr>
              <a:t>Changes in bill</a:t>
            </a:r>
            <a:endParaRPr lang="en-US" sz="8800" b="0">
              <a:solidFill>
                <a:srgbClr val="000000"/>
              </a:solidFill>
              <a:latin typeface="Symbol" panose="05050102010706020507" charset="0"/>
              <a:cs typeface="Calibri" panose="020F0502020204030204" charset="0"/>
            </a:endParaRPr>
          </a:p>
          <a:p>
            <a:pPr indent="0"/>
            <a:r>
              <a:rPr lang="en-US" sz="8800" b="0">
                <a:solidFill>
                  <a:srgbClr val="000000"/>
                </a:solidFill>
                <a:latin typeface="Symbol" panose="05050102010706020507" charset="0"/>
                <a:cs typeface="Calibri" panose="020F0502020204030204" charset="0"/>
              </a:rPr>
              <a:t>· </a:t>
            </a:r>
            <a:r>
              <a:rPr lang="en-US" sz="8800" b="0">
                <a:solidFill>
                  <a:srgbClr val="000000"/>
                </a:solidFill>
                <a:latin typeface="Times New Roman" panose="02020603050405020304" pitchFamily="18" charset="0"/>
                <a:cs typeface="Calibri" panose="020F0502020204030204" charset="0"/>
              </a:rPr>
              <a:t>Last moment discount</a:t>
            </a:r>
            <a:endParaRPr lang="en-US" sz="8800"/>
          </a:p>
        </p:txBody>
      </p:sp>
      <p:pic>
        <p:nvPicPr>
          <p:cNvPr id="20" name="Picture 19"/>
          <p:cNvPicPr/>
          <p:nvPr/>
        </p:nvPicPr>
        <p:blipFill>
          <a:blip r:embed="rId6"/>
          <a:stretch>
            <a:fillRect/>
          </a:stretch>
        </p:blipFill>
        <p:spPr>
          <a:xfrm>
            <a:off x="41385490" y="17236440"/>
            <a:ext cx="7121525" cy="6484620"/>
          </a:xfrm>
          <a:prstGeom prst="rect">
            <a:avLst/>
          </a:prstGeom>
          <a:noFill/>
          <a:ln w="9525">
            <a:noFill/>
          </a:ln>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6174105" cy="29057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804" y="2378287"/>
            <a:ext cx="44157540" cy="6185961"/>
          </a:xfrm>
        </p:spPr>
        <p:txBody>
          <a:bodyPr/>
          <a:lstStyle/>
          <a:p>
            <a:pPr algn="ctr"/>
            <a:r>
              <a:rPr lang="en-US" altLang="en-IN" b="1" u="sng" dirty="0">
                <a:latin typeface="Bodoni MT" panose="02070603080606020203" charset="0"/>
                <a:cs typeface="Bodoni MT" panose="02070603080606020203" charset="0"/>
              </a:rPr>
              <a:t>LIMITATION OF STUDY</a:t>
            </a:r>
            <a:r>
              <a:rPr lang="en-IN" b="1" u="sng" dirty="0">
                <a:latin typeface="Bodoni MT" panose="02070603080606020203" charset="0"/>
                <a:cs typeface="Bodoni MT" panose="02070603080606020203" charset="0"/>
              </a:rPr>
              <a:t> </a:t>
            </a:r>
          </a:p>
        </p:txBody>
      </p:sp>
      <p:sp>
        <p:nvSpPr>
          <p:cNvPr id="5" name="Slide Number Placeholder 4"/>
          <p:cNvSpPr>
            <a:spLocks noGrp="1"/>
          </p:cNvSpPr>
          <p:nvPr>
            <p:ph type="sldNum" sz="quarter" idx="12"/>
          </p:nvPr>
        </p:nvSpPr>
        <p:spPr/>
        <p:txBody>
          <a:bodyPr/>
          <a:lstStyle/>
          <a:p>
            <a:fld id="{26AD20E6-394B-4DF0-96A5-9647FF39C943}" type="slidenum">
              <a:rPr lang="en-IN" sz="4665" smtClean="0"/>
              <a:t>13</a:t>
            </a:fld>
            <a:endParaRPr lang="en-IN" sz="466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74105" cy="2905760"/>
          </a:xfrm>
          <a:prstGeom prst="rect">
            <a:avLst/>
          </a:prstGeom>
        </p:spPr>
      </p:pic>
      <p:sp>
        <p:nvSpPr>
          <p:cNvPr id="7" name="Text Box 6"/>
          <p:cNvSpPr txBox="1"/>
          <p:nvPr/>
        </p:nvSpPr>
        <p:spPr>
          <a:xfrm>
            <a:off x="4193540" y="7461250"/>
            <a:ext cx="40727630" cy="19204940"/>
          </a:xfrm>
          <a:prstGeom prst="rect">
            <a:avLst/>
          </a:prstGeom>
          <a:noFill/>
        </p:spPr>
        <p:txBody>
          <a:bodyPr wrap="square" rtlCol="0">
            <a:spAutoFit/>
          </a:bodyPr>
          <a:lstStyle/>
          <a:p>
            <a:pPr indent="0">
              <a:buFont typeface="Arial" panose="020B0604020202020204" pitchFamily="34" charset="0"/>
              <a:buNone/>
            </a:pPr>
            <a:endParaRPr lang="en-US" sz="13800">
              <a:latin typeface="Bodoni MT" panose="02070603080606020203" charset="0"/>
              <a:cs typeface="Bodoni MT" panose="02070603080606020203" charset="0"/>
            </a:endParaRPr>
          </a:p>
          <a:p>
            <a:pPr marL="1143000" indent="-1143000">
              <a:buFont typeface="Arial" panose="020B0604020202020204" pitchFamily="34" charset="0"/>
              <a:buChar char="•"/>
            </a:pPr>
            <a:r>
              <a:rPr lang="en-US" sz="13800">
                <a:latin typeface="Bodoni MT" panose="02070603080606020203" charset="0"/>
                <a:cs typeface="Bodoni MT" panose="02070603080606020203" charset="0"/>
              </a:rPr>
              <a:t>Includes only cash patient</a:t>
            </a:r>
            <a:br>
              <a:rPr lang="en-IN" sz="13800" dirty="0">
                <a:solidFill>
                  <a:schemeClr val="tx1">
                    <a:lumMod val="50000"/>
                  </a:schemeClr>
                </a:solidFill>
                <a:latin typeface="Bodoni MT" panose="02070603080606020203" charset="0"/>
                <a:ea typeface="Symbol" panose="05050102010706020507" pitchFamily="18" charset="2"/>
                <a:cs typeface="Bodoni MT" panose="02070603080606020203" charset="0"/>
                <a:sym typeface="+mn-ea"/>
              </a:rPr>
            </a:br>
            <a:endParaRPr lang="en-US" sz="13800">
              <a:latin typeface="Bodoni MT" panose="02070603080606020203" charset="0"/>
              <a:cs typeface="Bodoni MT" panose="02070603080606020203" charset="0"/>
            </a:endParaRPr>
          </a:p>
          <a:p>
            <a:pPr marL="1143000" indent="-1143000">
              <a:buFont typeface="Arial" panose="020B0604020202020204" pitchFamily="34" charset="0"/>
              <a:buChar char="•"/>
            </a:pPr>
            <a:r>
              <a:rPr lang="en-US" sz="13800">
                <a:latin typeface="Bodoni MT" panose="02070603080606020203" charset="0"/>
                <a:cs typeface="Bodoni MT" panose="02070603080606020203" charset="0"/>
              </a:rPr>
              <a:t>Hospital policy constraints. </a:t>
            </a:r>
          </a:p>
          <a:p>
            <a:pPr marL="1143000" indent="-1143000">
              <a:buFont typeface="Arial" panose="020B0604020202020204" pitchFamily="34" charset="0"/>
              <a:buChar char="•"/>
            </a:pPr>
            <a:endParaRPr lang="en-US" sz="13800">
              <a:latin typeface="Bodoni MT" panose="02070603080606020203" charset="0"/>
              <a:cs typeface="Bodoni MT" panose="02070603080606020203" charset="0"/>
            </a:endParaRPr>
          </a:p>
          <a:p>
            <a:pPr marL="1143000" indent="-1143000">
              <a:buFont typeface="Arial" panose="020B0604020202020204" pitchFamily="34" charset="0"/>
              <a:buChar char="•"/>
            </a:pPr>
            <a:r>
              <a:rPr lang="en-US" sz="13800">
                <a:latin typeface="Bodoni MT" panose="02070603080606020203" charset="0"/>
                <a:cs typeface="Bodoni MT" panose="02070603080606020203" charset="0"/>
              </a:rPr>
              <a:t>A Qualitative study to analyse the causes of delay from the healthcare providers in the hospital can be conducted to understand the scenario better.</a:t>
            </a:r>
          </a:p>
          <a:p>
            <a:pPr indent="0">
              <a:buFont typeface="Arial" panose="020B0604020202020204" pitchFamily="34" charset="0"/>
              <a:buNone/>
            </a:pPr>
            <a:endParaRPr lang="en-US" sz="13800">
              <a:latin typeface="Bodoni MT" panose="02070603080606020203" charset="0"/>
              <a:cs typeface="Bodoni MT" panose="02070603080606020203"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20535" b="1" u="sng" dirty="0">
                <a:latin typeface="Bodoni MT" panose="02070603080606020203" charset="0"/>
                <a:cs typeface="Bodoni MT" panose="02070603080606020203" charset="0"/>
                <a:sym typeface="+mn-ea"/>
              </a:rPr>
              <a:t>C</a:t>
            </a:r>
            <a:r>
              <a:rPr lang="en-US" altLang="en-IN" sz="20535" b="1" u="sng" dirty="0">
                <a:latin typeface="Bodoni MT" panose="02070603080606020203" charset="0"/>
                <a:cs typeface="Bodoni MT" panose="02070603080606020203" charset="0"/>
                <a:sym typeface="+mn-ea"/>
              </a:rPr>
              <a:t>ONCLUSION</a:t>
            </a:r>
            <a:br>
              <a:rPr lang="en-US" altLang="en-IN" sz="20535" b="1" u="sng" dirty="0">
                <a:latin typeface="Bodoni MT" panose="02070603080606020203" charset="0"/>
                <a:cs typeface="Bodoni MT" panose="02070603080606020203" charset="0"/>
              </a:rPr>
            </a:br>
            <a:endParaRPr lang="en-US"/>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14</a:t>
            </a:fld>
            <a:endParaRPr lang="en-IN"/>
          </a:p>
        </p:txBody>
      </p:sp>
      <p:sp>
        <p:nvSpPr>
          <p:cNvPr id="9" name="Text Box 8"/>
          <p:cNvSpPr txBox="1"/>
          <p:nvPr/>
        </p:nvSpPr>
        <p:spPr>
          <a:xfrm>
            <a:off x="4408170" y="8506460"/>
            <a:ext cx="41235630" cy="12479655"/>
          </a:xfrm>
          <a:prstGeom prst="rect">
            <a:avLst/>
          </a:prstGeom>
          <a:noFill/>
        </p:spPr>
        <p:txBody>
          <a:bodyPr wrap="square" rtlCol="0">
            <a:spAutoFit/>
          </a:bodyPr>
          <a:lstStyle/>
          <a:p>
            <a:pPr marL="1143000" indent="-1143000">
              <a:buFont typeface="Arial" panose="020B0604020202020204" pitchFamily="34" charset="0"/>
              <a:buChar char="•"/>
            </a:pPr>
            <a:r>
              <a:rPr lang="en-US" sz="11500" dirty="0">
                <a:latin typeface="Bodoni MT" panose="02070603080606020203" charset="0"/>
                <a:cs typeface="Bodoni MT" panose="02070603080606020203" charset="0"/>
                <a:sym typeface="+mn-ea"/>
              </a:rPr>
              <a:t> Nursing clearance, IP Billing, House keeping is causing maximum delay.</a:t>
            </a:r>
          </a:p>
          <a:p>
            <a:pPr marL="1143000" indent="-1143000">
              <a:buFont typeface="Arial" panose="020B0604020202020204" pitchFamily="34" charset="0"/>
              <a:buChar char="•"/>
            </a:pPr>
            <a:r>
              <a:rPr lang="en-US" sz="11500" dirty="0">
                <a:latin typeface="Bodoni MT" panose="02070603080606020203" charset="0"/>
                <a:cs typeface="Bodoni MT" panose="02070603080606020203" charset="0"/>
                <a:sym typeface="+mn-ea"/>
              </a:rPr>
              <a:t>The majority of the delays were caused by processes that may be improved with the help of care teams and managers</a:t>
            </a:r>
          </a:p>
          <a:p>
            <a:pPr marL="1143000" indent="-1143000">
              <a:buFont typeface="Arial" panose="020B0604020202020204" pitchFamily="34" charset="0"/>
              <a:buChar char="•"/>
            </a:pPr>
            <a:r>
              <a:rPr lang="en-US" sz="11500" dirty="0">
                <a:latin typeface="Bodoni MT" panose="02070603080606020203" charset="0"/>
                <a:cs typeface="Bodoni MT" panose="02070603080606020203" charset="0"/>
                <a:sym typeface="+mn-ea"/>
              </a:rPr>
              <a:t>Any unnecessary delay in the discharge process is detrimental to both the patient and the organisation. </a:t>
            </a:r>
          </a:p>
          <a:p>
            <a:pPr marL="1143000" indent="-1143000">
              <a:buFont typeface="Arial" panose="020B0604020202020204" pitchFamily="34" charset="0"/>
              <a:buChar char="•"/>
            </a:pPr>
            <a:endParaRPr lang="en-US" sz="11500" dirty="0">
              <a:latin typeface="Bodoni MT" panose="02070603080606020203" charset="0"/>
              <a:cs typeface="Bodoni MT" panose="02070603080606020203" charset="0"/>
              <a:sym typeface="+mn-ea"/>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110605" cy="31032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919" y="519007"/>
            <a:ext cx="44157540" cy="6185961"/>
          </a:xfrm>
        </p:spPr>
        <p:txBody>
          <a:bodyPr/>
          <a:lstStyle/>
          <a:p>
            <a:pPr algn="ctr" fontAlgn="t"/>
            <a:r>
              <a:rPr lang="en-IN" b="1" dirty="0">
                <a:latin typeface="Bodoni MT" panose="02070603080606020203" charset="0"/>
                <a:cs typeface="Bodoni MT" panose="02070603080606020203" charset="0"/>
              </a:rPr>
              <a:t>S</a:t>
            </a:r>
            <a:r>
              <a:rPr lang="en-US" altLang="en-IN" b="1" dirty="0">
                <a:latin typeface="Bodoni MT" panose="02070603080606020203" charset="0"/>
                <a:cs typeface="Bodoni MT" panose="02070603080606020203" charset="0"/>
              </a:rPr>
              <a:t>UGGESTIONS GIVEN TO ORGANIZATION</a:t>
            </a:r>
            <a:r>
              <a:rPr lang="en-IN" b="1" dirty="0">
                <a:latin typeface="Bodoni MT" panose="02070603080606020203" charset="0"/>
                <a:cs typeface="Bodoni MT" panose="02070603080606020203" charset="0"/>
              </a:rPr>
              <a:t> </a:t>
            </a:r>
            <a:endParaRPr lang="en-IN" b="1" dirty="0"/>
          </a:p>
        </p:txBody>
      </p:sp>
      <p:sp>
        <p:nvSpPr>
          <p:cNvPr id="5" name="Slide Number Placeholder 4"/>
          <p:cNvSpPr>
            <a:spLocks noGrp="1"/>
          </p:cNvSpPr>
          <p:nvPr>
            <p:ph type="sldNum" sz="quarter" idx="12"/>
          </p:nvPr>
        </p:nvSpPr>
        <p:spPr/>
        <p:txBody>
          <a:bodyPr/>
          <a:lstStyle/>
          <a:p>
            <a:fld id="{26AD20E6-394B-4DF0-96A5-9647FF39C943}" type="slidenum">
              <a:rPr lang="en-IN" sz="4665" smtClean="0"/>
              <a:t>15</a:t>
            </a:fld>
            <a:endParaRPr lang="en-IN" sz="466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79085" cy="2905760"/>
          </a:xfrm>
          <a:prstGeom prst="rect">
            <a:avLst/>
          </a:prstGeom>
        </p:spPr>
      </p:pic>
      <p:sp>
        <p:nvSpPr>
          <p:cNvPr id="7" name="Text Box 6"/>
          <p:cNvSpPr txBox="1"/>
          <p:nvPr/>
        </p:nvSpPr>
        <p:spPr>
          <a:xfrm>
            <a:off x="2645410" y="9565640"/>
            <a:ext cx="46215300" cy="16342360"/>
          </a:xfrm>
          <a:prstGeom prst="rect">
            <a:avLst/>
          </a:prstGeom>
          <a:noFill/>
        </p:spPr>
        <p:txBody>
          <a:bodyPr wrap="square" rtlCol="0">
            <a:spAutoFit/>
          </a:bodyPr>
          <a:lstStyle/>
          <a:p>
            <a:pPr marL="1143000" indent="-1143000">
              <a:buFont typeface="Arial" panose="020B0604020202020204" pitchFamily="34" charset="0"/>
              <a:buChar char="•"/>
            </a:pPr>
            <a:r>
              <a:rPr lang="en-US" sz="9600">
                <a:latin typeface="Bodoni MT" panose="02070603080606020203" charset="0"/>
                <a:cs typeface="Bodoni MT" panose="02070603080606020203" charset="0"/>
              </a:rPr>
              <a:t>Timely rounds of doctors especially for discharge cases.</a:t>
            </a:r>
          </a:p>
          <a:p>
            <a:pPr marL="1143000" indent="-1143000">
              <a:buFont typeface="Arial" panose="020B0604020202020204" pitchFamily="34" charset="0"/>
              <a:buChar char="•"/>
            </a:pPr>
            <a:endParaRPr lang="en-US" sz="9600">
              <a:latin typeface="Bodoni MT" panose="02070603080606020203" charset="0"/>
              <a:cs typeface="Bodoni MT" panose="02070603080606020203" charset="0"/>
            </a:endParaRPr>
          </a:p>
          <a:p>
            <a:pPr marL="1143000" indent="-1143000">
              <a:buFont typeface="Arial" panose="020B0604020202020204" pitchFamily="34" charset="0"/>
              <a:buChar char="•"/>
            </a:pPr>
            <a:r>
              <a:rPr lang="en-US" sz="9600">
                <a:latin typeface="Bodoni MT" panose="02070603080606020203" charset="0"/>
                <a:cs typeface="Bodoni MT" panose="02070603080606020203" charset="0"/>
              </a:rPr>
              <a:t>In planned discharge, ward secretaries should make sure that all summaries are ready for signature and correction by the consultant following morning.,discharge before noon’ policy</a:t>
            </a:r>
            <a:br>
              <a:rPr lang="en-US" sz="9600">
                <a:latin typeface="Bodoni MT" panose="02070603080606020203" charset="0"/>
                <a:cs typeface="Bodoni MT" panose="02070603080606020203" charset="0"/>
              </a:rPr>
            </a:br>
            <a:endParaRPr lang="en-US" sz="9600">
              <a:latin typeface="Bodoni MT" panose="02070603080606020203" charset="0"/>
              <a:cs typeface="Bodoni MT" panose="02070603080606020203" charset="0"/>
            </a:endParaRPr>
          </a:p>
          <a:p>
            <a:r>
              <a:rPr lang="en-US" sz="9600">
                <a:latin typeface="Bodoni MT" panose="02070603080606020203" charset="0"/>
                <a:cs typeface="Bodoni MT" panose="02070603080606020203" charset="0"/>
              </a:rPr>
              <a:t>•	</a:t>
            </a:r>
            <a:r>
              <a:rPr lang="en-US" sz="9600">
                <a:latin typeface="Bodoni MT" panose="02070603080606020203" charset="0"/>
                <a:cs typeface="Bodoni MT" panose="02070603080606020203" charset="0"/>
                <a:sym typeface="+mn-ea"/>
              </a:rPr>
              <a:t>Before giving intimation for discharge, check to see if all investigations have been completed.</a:t>
            </a:r>
            <a:br>
              <a:rPr lang="en-US" sz="9600">
                <a:latin typeface="Bodoni MT" panose="02070603080606020203" charset="0"/>
                <a:cs typeface="Bodoni MT" panose="02070603080606020203" charset="0"/>
              </a:rPr>
            </a:br>
            <a:endParaRPr lang="en-US" sz="9600">
              <a:latin typeface="Bodoni MT" panose="02070603080606020203" charset="0"/>
              <a:cs typeface="Bodoni MT" panose="02070603080606020203" charset="0"/>
            </a:endParaRPr>
          </a:p>
          <a:p>
            <a:pPr marL="1371600" indent="-1371600">
              <a:buFont typeface="Arial" panose="020B0604020202020204" pitchFamily="34" charset="0"/>
              <a:buChar char="•"/>
            </a:pPr>
            <a:r>
              <a:rPr lang="en-US" sz="9600">
                <a:latin typeface="Bodoni MT" panose="02070603080606020203" charset="0"/>
                <a:cs typeface="Bodoni MT" panose="02070603080606020203" charset="0"/>
                <a:sym typeface="+mn-ea"/>
              </a:rPr>
              <a:t>Hire Nursing ,GDA staffs. and clinincal pharmacist,</a:t>
            </a:r>
            <a:endParaRPr lang="en-US" sz="9600">
              <a:latin typeface="Bodoni MT" panose="02070603080606020203" charset="0"/>
              <a:cs typeface="Bodoni MT" panose="02070603080606020203" charset="0"/>
            </a:endParaRPr>
          </a:p>
          <a:p>
            <a:pPr indent="0">
              <a:buFont typeface="Arial" panose="020B0604020202020204" pitchFamily="34" charset="0"/>
              <a:buNone/>
            </a:pPr>
            <a:endParaRPr lang="en-US" sz="9600">
              <a:latin typeface="Bodoni MT" panose="02070603080606020203" charset="0"/>
              <a:cs typeface="Bodoni MT" panose="02070603080606020203"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References</a:t>
            </a:r>
          </a:p>
        </p:txBody>
      </p:sp>
      <p:sp>
        <p:nvSpPr>
          <p:cNvPr id="3" name="Content Placeholder 2"/>
          <p:cNvSpPr>
            <a:spLocks noGrp="1"/>
          </p:cNvSpPr>
          <p:nvPr>
            <p:ph idx="1"/>
          </p:nvPr>
        </p:nvSpPr>
        <p:spPr>
          <a:xfrm>
            <a:off x="771525" y="6400800"/>
            <a:ext cx="47320835" cy="23261955"/>
          </a:xfrm>
        </p:spPr>
        <p:txBody>
          <a:bodyPr>
            <a:noAutofit/>
          </a:bodyPr>
          <a:lstStyle/>
          <a:p>
            <a:pPr marL="0" indent="0">
              <a:buNone/>
            </a:pPr>
            <a:r>
              <a:rPr lang="en-IN" sz="6600" b="1">
                <a:latin typeface="Bodoni MT" panose="02070603080606020203" charset="0"/>
                <a:cs typeface="Bodoni MT" panose="02070603080606020203" charset="0"/>
              </a:rPr>
              <a:t>1.Arthi MS, Divya S. A study on causes of delay in discharge process in one of the prominent hospitals in Tamilnadu [Internet]. Ijcrt.org. [cited 2022 Jun 22]. Available from: https://www.ijcrt.org/papers/IJCRT2004012.pd</a:t>
            </a:r>
            <a:r>
              <a:rPr lang="en-US" altLang="en-IN" sz="6600" b="1">
                <a:latin typeface="Bodoni MT" panose="02070603080606020203" charset="0"/>
                <a:cs typeface="Bodoni MT" panose="02070603080606020203" charset="0"/>
              </a:rPr>
              <a:t>f</a:t>
            </a:r>
            <a:br>
              <a:rPr lang="en-US" altLang="en-IN" sz="6600" b="1">
                <a:latin typeface="Bodoni MT" panose="02070603080606020203" charset="0"/>
                <a:cs typeface="Bodoni MT" panose="02070603080606020203" charset="0"/>
              </a:rPr>
            </a:br>
            <a:br>
              <a:rPr lang="en-US" altLang="en-IN" sz="6600" b="1">
                <a:latin typeface="Bodoni MT" panose="02070603080606020203" charset="0"/>
                <a:cs typeface="Bodoni MT" panose="02070603080606020203" charset="0"/>
              </a:rPr>
            </a:br>
            <a:r>
              <a:rPr lang="en-US" altLang="en-IN" sz="6600" b="1">
                <a:latin typeface="Bodoni MT" panose="02070603080606020203" charset="0"/>
                <a:cs typeface="Bodoni MT" panose="02070603080606020203" charset="0"/>
              </a:rPr>
              <a:t>2.	A study on delay in discharge process, in one of multispeciality hosp… [Internet]. Slideshare.net. [cited 2022 Jun 22]. Available from: https://www.slideshare.net/ijtsrd/a-study-on-delay-in-discharge-process-in-one-of-multispeciality-hospital-in-tanjore</a:t>
            </a:r>
            <a:br>
              <a:rPr lang="en-US" altLang="en-IN" sz="6600" b="1">
                <a:latin typeface="Bodoni MT" panose="02070603080606020203" charset="0"/>
                <a:cs typeface="Bodoni MT" panose="02070603080606020203" charset="0"/>
              </a:rPr>
            </a:br>
            <a:br>
              <a:rPr lang="en-US" altLang="en-IN" sz="6600" b="1">
                <a:latin typeface="Bodoni MT" panose="02070603080606020203" charset="0"/>
                <a:cs typeface="Bodoni MT" panose="02070603080606020203" charset="0"/>
              </a:rPr>
            </a:br>
            <a:r>
              <a:rPr lang="en-US" altLang="en-IN" sz="6600" b="1">
                <a:latin typeface="Bodoni MT" panose="02070603080606020203" charset="0"/>
                <a:cs typeface="Bodoni MT" panose="02070603080606020203" charset="0"/>
              </a:rPr>
              <a:t>3.	Mukadam C. Quality in hospital [Internet]. Slideshare.net. [cited 2022 Jun 22]. Available from: https://www.slideshare.net/chitramukadam2012/quality-in-hospital</a:t>
            </a:r>
            <a:br>
              <a:rPr lang="en-US" altLang="en-IN" sz="6600" b="1">
                <a:latin typeface="Bodoni MT" panose="02070603080606020203" charset="0"/>
                <a:cs typeface="Bodoni MT" panose="02070603080606020203" charset="0"/>
              </a:rPr>
            </a:br>
            <a:br>
              <a:rPr lang="en-US" altLang="en-IN" sz="6600" b="1">
                <a:latin typeface="Bodoni MT" panose="02070603080606020203" charset="0"/>
                <a:cs typeface="Bodoni MT" panose="02070603080606020203" charset="0"/>
              </a:rPr>
            </a:br>
            <a:r>
              <a:rPr lang="en-US" altLang="en-IN" sz="6600" b="1">
                <a:latin typeface="Bodoni MT" panose="02070603080606020203" charset="0"/>
                <a:cs typeface="Bodoni MT" panose="02070603080606020203" charset="0"/>
              </a:rPr>
              <a:t>4.	Gov.om. [cited 2022 Jun 22]. Available from: https://www.moh.gov.om/documents/17931/25482/Quality+Assurance+STRATEGY/6dc8a4e1-f8f8-483d-ba65-6f884e617d9e</a:t>
            </a:r>
            <a:br>
              <a:rPr lang="en-US" altLang="en-IN" sz="6600" b="1">
                <a:latin typeface="Bodoni MT" panose="02070603080606020203" charset="0"/>
                <a:cs typeface="Bodoni MT" panose="02070603080606020203" charset="0"/>
              </a:rPr>
            </a:br>
            <a:br>
              <a:rPr lang="en-US" altLang="en-IN" sz="6600" b="1">
                <a:latin typeface="Bodoni MT" panose="02070603080606020203" charset="0"/>
                <a:cs typeface="Bodoni MT" panose="02070603080606020203" charset="0"/>
              </a:rPr>
            </a:br>
            <a:r>
              <a:rPr lang="en-US" altLang="en-IN" sz="6600" b="1">
                <a:latin typeface="Bodoni MT" panose="02070603080606020203" charset="0"/>
                <a:cs typeface="Bodoni MT" panose="02070603080606020203" charset="0"/>
              </a:rPr>
              <a:t>5.	Ali Pirani SS. Prevention of delay in the patient discharge process: an emphasis on nurses’ role. J Nurses Staff Dev [Internet]. 2010;26(4):E1-5. Available from: http://dx.doi.org/10.1097/NND.0b013e3181b1ba74</a:t>
            </a:r>
            <a:br>
              <a:rPr lang="en-US" altLang="en-IN" sz="6600" b="1">
                <a:latin typeface="Bodoni MT" panose="02070603080606020203" charset="0"/>
                <a:cs typeface="Bodoni MT" panose="02070603080606020203" charset="0"/>
              </a:rPr>
            </a:br>
            <a:br>
              <a:rPr lang="en-US" altLang="en-IN" sz="6600" b="1">
                <a:latin typeface="Bodoni MT" panose="02070603080606020203" charset="0"/>
                <a:cs typeface="Bodoni MT" panose="02070603080606020203" charset="0"/>
              </a:rPr>
            </a:br>
            <a:r>
              <a:rPr lang="en-US" altLang="en-IN" sz="6600" b="1">
                <a:latin typeface="Bodoni MT" panose="02070603080606020203" charset="0"/>
                <a:cs typeface="Bodoni MT" panose="02070603080606020203" charset="0"/>
              </a:rPr>
              <a:t>6.	Majeed MU, Williams DT, Pollock R, Amir F, Liam M, Foong KS, et al. Delay in discharge and its impact on unnecessary hospital bed occupancy. BMC Health Serv Res [Internet]. 2012;12(1):410. Available from: http://dx.doi.org/10.1186/1472-6963-12-410</a:t>
            </a:r>
            <a:br>
              <a:rPr lang="en-US" altLang="en-IN" sz="6600" b="1">
                <a:latin typeface="Bodoni MT" panose="02070603080606020203" charset="0"/>
                <a:cs typeface="Bodoni MT" panose="02070603080606020203" charset="0"/>
              </a:rPr>
            </a:br>
            <a:br>
              <a:rPr lang="en-US" altLang="en-IN" sz="6600" b="1">
                <a:latin typeface="Bodoni MT" panose="02070603080606020203" charset="0"/>
                <a:cs typeface="Bodoni MT" panose="02070603080606020203" charset="0"/>
              </a:rPr>
            </a:br>
            <a:r>
              <a:rPr lang="en-US" altLang="en-IN" sz="6600" b="1">
                <a:latin typeface="Bodoni MT" panose="02070603080606020203" charset="0"/>
                <a:cs typeface="Bodoni MT" panose="02070603080606020203" charset="0"/>
              </a:rPr>
              <a:t>7.	Suji MU, Revathi K. A Study on Delay in Discharge Process, in One of Multispeciality Hospital in Tanjore. International Journal of Trend in Scientific Research and Development [Internet]. 2020 [cited 2022 Jun 22];4(4). Available from: https://www.ijtsrd.com/management/other/30919/a-study-on-delay-in-discharge-process-in-one-of-multispeciality-hospital-in-tanjore/k-revathi</a:t>
            </a:r>
            <a:br>
              <a:rPr lang="en-US" altLang="en-IN" sz="6600" b="1">
                <a:latin typeface="Bodoni MT" panose="02070603080606020203" charset="0"/>
                <a:cs typeface="Bodoni MT" panose="02070603080606020203" charset="0"/>
              </a:rPr>
            </a:br>
            <a:br>
              <a:rPr lang="en-US" altLang="en-IN" sz="6600" b="1">
                <a:latin typeface="Bodoni MT" panose="02070603080606020203" charset="0"/>
                <a:cs typeface="Bodoni MT" panose="02070603080606020203" charset="0"/>
              </a:rPr>
            </a:br>
            <a:r>
              <a:rPr lang="en-US" altLang="en-IN" sz="6600" b="1">
                <a:latin typeface="Bodoni MT" panose="02070603080606020203" charset="0"/>
                <a:cs typeface="Bodoni MT" panose="02070603080606020203" charset="0"/>
              </a:rPr>
              <a:t>8.	Sunil S, Shilpa RG. Analysis of time taken for the discharge process in a selected tertiary care hospital [Internet]. Iraj.in. [cited 2022 Jun 22]. Available from: http://www.iraj.in/journal/journal_file/journal_pdf/14-308-14800658764-8.pdf</a:t>
            </a:r>
          </a:p>
          <a:p>
            <a:pPr marL="0" indent="0">
              <a:buNone/>
            </a:pPr>
            <a:endParaRPr lang="en-US" altLang="en-IN" sz="6600" b="1">
              <a:latin typeface="Bodoni MT" panose="02070603080606020203" charset="0"/>
              <a:cs typeface="Bodoni MT" panose="02070603080606020203" charset="0"/>
            </a:endParaRPr>
          </a:p>
        </p:txBody>
      </p:sp>
      <p:sp>
        <p:nvSpPr>
          <p:cNvPr id="5" name="Slide Number Placeholder 4"/>
          <p:cNvSpPr>
            <a:spLocks noGrp="1"/>
          </p:cNvSpPr>
          <p:nvPr>
            <p:ph type="sldNum" sz="quarter" idx="12"/>
          </p:nvPr>
        </p:nvSpPr>
        <p:spPr/>
        <p:txBody>
          <a:bodyPr/>
          <a:lstStyle/>
          <a:p>
            <a:fld id="{26AD20E6-394B-4DF0-96A5-9647FF39C943}" type="slidenum">
              <a:rPr lang="en-IN" sz="4665" smtClean="0"/>
              <a:t>16</a:t>
            </a:fld>
            <a:endParaRPr lang="en-IN" sz="4665"/>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s 26"/>
          <p:cNvSpPr/>
          <p:nvPr/>
        </p:nvSpPr>
        <p:spPr>
          <a:xfrm>
            <a:off x="41732200" y="17908270"/>
            <a:ext cx="9492615" cy="1297305"/>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635" y="20848955"/>
            <a:ext cx="13351510" cy="1608455"/>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1270" y="5029200"/>
            <a:ext cx="51068605" cy="1426210"/>
          </a:xfrm>
          <a:prstGeom prst="rect">
            <a:avLst/>
          </a:prstGeom>
          <a:gradFill>
            <a:gsLst>
              <a:gs pos="0">
                <a:srgbClr val="14CD68"/>
              </a:gs>
              <a:gs pos="100000">
                <a:srgbClr val="035C7D"/>
              </a:gs>
            </a:gsLst>
            <a:lin scaled="0"/>
          </a:gra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s 20"/>
          <p:cNvSpPr/>
          <p:nvPr/>
        </p:nvSpPr>
        <p:spPr>
          <a:xfrm>
            <a:off x="23605490" y="5007610"/>
            <a:ext cx="17982565" cy="26928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R</a:t>
            </a:r>
          </a:p>
        </p:txBody>
      </p:sp>
      <p:sp>
        <p:nvSpPr>
          <p:cNvPr id="4" name="Slide Number Placeholder 3"/>
          <p:cNvSpPr>
            <a:spLocks noGrp="1"/>
          </p:cNvSpPr>
          <p:nvPr>
            <p:ph type="sldNum" sz="quarter" idx="12"/>
          </p:nvPr>
        </p:nvSpPr>
        <p:spPr/>
        <p:txBody>
          <a:bodyPr/>
          <a:lstStyle/>
          <a:p>
            <a:fld id="{26AD20E6-394B-4DF0-96A5-9647FF39C943}" type="slidenum">
              <a:rPr lang="en-IN" sz="4665" smtClean="0"/>
              <a:t>17</a:t>
            </a:fld>
            <a:endParaRPr lang="en-IN" sz="4665"/>
          </a:p>
        </p:txBody>
      </p:sp>
      <p:sp>
        <p:nvSpPr>
          <p:cNvPr id="9" name="Rectangles 8"/>
          <p:cNvSpPr/>
          <p:nvPr/>
        </p:nvSpPr>
        <p:spPr>
          <a:xfrm>
            <a:off x="0" y="0"/>
            <a:ext cx="51092100" cy="5039360"/>
          </a:xfrm>
          <a:prstGeom prst="rect">
            <a:avLst/>
          </a:prstGeom>
          <a:noFill/>
          <a:ln w="76200">
            <a:solidFill>
              <a:schemeClr val="accent6">
                <a:lumMod val="50000"/>
              </a:schemeClr>
            </a:solidFill>
            <a:prstDash val="dash"/>
          </a:ln>
          <a:effectLst>
            <a:outerShdw blurRad="914400" dist="393700" dir="5400000" algn="t" rotWithShape="0">
              <a:schemeClr val="accent6">
                <a:lumMod val="50000"/>
                <a:alpha val="40000"/>
              </a:scheme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s 9"/>
          <p:cNvSpPr/>
          <p:nvPr/>
        </p:nvSpPr>
        <p:spPr>
          <a:xfrm>
            <a:off x="0" y="5008245"/>
            <a:ext cx="13394690" cy="27026235"/>
          </a:xfrm>
          <a:prstGeom prst="rect">
            <a:avLst/>
          </a:prstGeom>
          <a:noFill/>
          <a:ln w="76200">
            <a:solidFill>
              <a:schemeClr val="accent6">
                <a:lumMod val="50000"/>
              </a:schemeClr>
            </a:solidFill>
            <a:prstDash val="dashDot"/>
          </a:ln>
          <a:effectLst>
            <a:innerShdw blurRad="990600" dist="711200" dir="8100000">
              <a:schemeClr val="accent6">
                <a:lumMod val="50000"/>
                <a:alpha val="53000"/>
              </a:schemeClr>
            </a:innerShdw>
          </a:effectLst>
        </p:spPr>
        <p:style>
          <a:lnRef idx="1">
            <a:schemeClr val="accent6"/>
          </a:lnRef>
          <a:fillRef idx="2">
            <a:schemeClr val="accent6"/>
          </a:fillRef>
          <a:effectRef idx="1">
            <a:schemeClr val="accent6"/>
          </a:effectRef>
          <a:fontRef idx="minor">
            <a:schemeClr val="dk1"/>
          </a:fontRef>
        </p:style>
        <p:txBody>
          <a:bodyPr rtlCol="0" anchor="ctr"/>
          <a:lstStyle/>
          <a:p>
            <a:pPr marL="0" indent="0" algn="ctr">
              <a:lnSpc>
                <a:spcPct val="100000"/>
              </a:lnSpc>
              <a:buNone/>
            </a:pPr>
            <a:br>
              <a:rPr lang="en-US" altLang="en-IN" sz="6600" b="1" dirty="0">
                <a:latin typeface="Bodoni MT" panose="02070603080606020203" charset="0"/>
                <a:cs typeface="Bodoni MT" panose="02070603080606020203" charset="0"/>
                <a:sym typeface="+mn-ea"/>
              </a:rPr>
            </a:br>
            <a:br>
              <a:rPr lang="en-US" altLang="en-IN" sz="6600" b="1" dirty="0">
                <a:latin typeface="Bodoni MT" panose="02070603080606020203" charset="0"/>
                <a:cs typeface="Bodoni MT" panose="02070603080606020203" charset="0"/>
                <a:sym typeface="+mn-ea"/>
              </a:rPr>
            </a:br>
            <a:r>
              <a:rPr lang="en-US" altLang="en-IN" sz="6600" b="1" dirty="0">
                <a:latin typeface="Bodoni MT" panose="02070603080606020203" charset="0"/>
                <a:cs typeface="Bodoni MT" panose="02070603080606020203" charset="0"/>
                <a:sym typeface="+mn-ea"/>
              </a:rPr>
              <a:t>INTRODUCTION</a:t>
            </a:r>
          </a:p>
          <a:p>
            <a:pPr marL="0" indent="0" algn="ctr">
              <a:lnSpc>
                <a:spcPct val="100000"/>
              </a:lnSpc>
              <a:buNone/>
            </a:pPr>
            <a:endParaRPr lang="en-US" altLang="en-IN" sz="6600" b="1" dirty="0">
              <a:latin typeface="Bodoni MT" panose="02070603080606020203" charset="0"/>
              <a:cs typeface="Bodoni MT" panose="02070603080606020203" charset="0"/>
              <a:sym typeface="+mn-ea"/>
            </a:endParaRPr>
          </a:p>
          <a:p>
            <a:pPr marL="0" indent="0" algn="ctr">
              <a:lnSpc>
                <a:spcPct val="0"/>
              </a:lnSpc>
              <a:buNone/>
            </a:pPr>
            <a:endParaRPr lang="en-US" altLang="en-IN" sz="6600" b="1" dirty="0">
              <a:latin typeface="Bodoni MT" panose="02070603080606020203" charset="0"/>
              <a:cs typeface="Bodoni MT" panose="02070603080606020203" charset="0"/>
              <a:sym typeface="+mn-ea"/>
            </a:endParaRPr>
          </a:p>
          <a:p>
            <a:pPr marL="0" indent="0" algn="l">
              <a:lnSpc>
                <a:spcPct val="140000"/>
              </a:lnSpc>
              <a:buNone/>
            </a:pPr>
            <a:r>
              <a:rPr lang="en-IN" sz="4800" b="1" dirty="0">
                <a:latin typeface="Bodoni MT" panose="02070603080606020203" charset="0"/>
                <a:cs typeface="Bodoni MT" panose="02070603080606020203" charset="0"/>
                <a:sym typeface="+mn-ea"/>
              </a:rPr>
              <a:t>Discharge is a process by which a patient is shifted out of the hospital with all concerned medical summaries ensuring stability. </a:t>
            </a:r>
            <a:r>
              <a:rPr lang="en-US" altLang="en-IN" sz="4800" b="1" dirty="0">
                <a:latin typeface="Bodoni MT" panose="02070603080606020203" charset="0"/>
                <a:cs typeface="Bodoni MT" panose="02070603080606020203" charset="0"/>
                <a:sym typeface="+mn-ea"/>
              </a:rPr>
              <a:t>T</a:t>
            </a:r>
            <a:r>
              <a:rPr lang="en-IN" sz="4800" b="1" dirty="0">
                <a:latin typeface="Bodoni MT" panose="02070603080606020203" charset="0"/>
                <a:cs typeface="Bodoni MT" panose="02070603080606020203" charset="0"/>
                <a:sym typeface="+mn-ea"/>
              </a:rPr>
              <a:t>he discharge process is deemed to have started when the consultant formally approves discharge and ends with the patient leaving the hospital.</a:t>
            </a:r>
            <a:br>
              <a:rPr lang="en-IN" sz="4800" b="1" dirty="0">
                <a:latin typeface="Bodoni MT" panose="02070603080606020203" charset="0"/>
                <a:cs typeface="Bodoni MT" panose="02070603080606020203" charset="0"/>
                <a:sym typeface="+mn-ea"/>
              </a:rPr>
            </a:br>
            <a:br>
              <a:rPr lang="en-IN" sz="4800" b="1" dirty="0">
                <a:latin typeface="Bodoni MT" panose="02070603080606020203" charset="0"/>
                <a:cs typeface="Bodoni MT" panose="02070603080606020203" charset="0"/>
                <a:sym typeface="+mn-ea"/>
              </a:rPr>
            </a:br>
            <a:r>
              <a:rPr lang="en-IN" sz="4800" b="1" dirty="0">
                <a:latin typeface="Bodoni MT" panose="02070603080606020203" charset="0"/>
                <a:cs typeface="Bodoni MT" panose="02070603080606020203" charset="0"/>
                <a:sym typeface="+mn-ea"/>
              </a:rPr>
              <a:t>The purpose of study is to gain a better understanding of the entire discharge process and to identify the issues that are generating delays in the process, as well as to recommend solutions to shorten the time it takes to discharge patients</a:t>
            </a:r>
            <a:r>
              <a:rPr lang="en-IN" sz="4800" dirty="0">
                <a:latin typeface="Bodoni MT" panose="02070603080606020203" charset="0"/>
                <a:cs typeface="Bodoni MT" panose="02070603080606020203" charset="0"/>
                <a:sym typeface="+mn-ea"/>
              </a:rPr>
              <a:t>.</a:t>
            </a:r>
            <a:endParaRPr lang="en-IN" sz="4800" b="1" dirty="0">
              <a:latin typeface="Bodoni MT" panose="02070603080606020203" charset="0"/>
              <a:cs typeface="Bodoni MT" panose="02070603080606020203" charset="0"/>
            </a:endParaRPr>
          </a:p>
          <a:p>
            <a:pPr marL="0" indent="0" algn="ctr">
              <a:lnSpc>
                <a:spcPct val="140000"/>
              </a:lnSpc>
              <a:buNone/>
            </a:pPr>
            <a:br>
              <a:rPr lang="en-IN" sz="4800" dirty="0">
                <a:latin typeface="Bodoni MT" panose="02070603080606020203" charset="0"/>
                <a:cs typeface="Bodoni MT" panose="02070603080606020203" charset="0"/>
                <a:sym typeface="+mn-ea"/>
              </a:rPr>
            </a:br>
            <a:r>
              <a:rPr lang="en-US" altLang="en-IN" sz="4800" b="1" dirty="0">
                <a:latin typeface="Bodoni MT" panose="02070603080606020203" charset="0"/>
                <a:cs typeface="Bodoni MT" panose="02070603080606020203" charset="0"/>
                <a:sym typeface="+mn-ea"/>
              </a:rPr>
              <a:t>   </a:t>
            </a:r>
            <a:r>
              <a:rPr lang="en-US" altLang="en-IN" sz="6600" b="1" dirty="0">
                <a:latin typeface="Bodoni MT" panose="02070603080606020203" charset="0"/>
                <a:cs typeface="Bodoni MT" panose="02070603080606020203" charset="0"/>
                <a:sym typeface="+mn-ea"/>
              </a:rPr>
              <a:t>OBJECTIVE</a:t>
            </a:r>
            <a:endParaRPr lang="en-IN" sz="4800" b="1" dirty="0">
              <a:latin typeface="Bodoni MT" panose="02070603080606020203" charset="0"/>
              <a:cs typeface="Bodoni MT" panose="02070603080606020203" charset="0"/>
              <a:sym typeface="+mn-ea"/>
            </a:endParaRPr>
          </a:p>
          <a:p>
            <a:pPr marL="0" indent="0" algn="l">
              <a:lnSpc>
                <a:spcPct val="140000"/>
              </a:lnSpc>
              <a:buNone/>
            </a:pPr>
            <a:r>
              <a:rPr lang="en-US" sz="4800" b="1" dirty="0">
                <a:latin typeface="Bodoni MT" panose="02070603080606020203" charset="0"/>
                <a:cs typeface="Bodoni MT" panose="02070603080606020203" charset="0"/>
                <a:sym typeface="+mn-ea"/>
              </a:rPr>
              <a:t>   Primary:</a:t>
            </a:r>
            <a:endParaRPr lang="en-US" sz="4800" b="1" dirty="0">
              <a:latin typeface="Bodoni MT" panose="02070603080606020203" charset="0"/>
              <a:cs typeface="Bodoni MT" panose="02070603080606020203" charset="0"/>
            </a:endParaRPr>
          </a:p>
          <a:p>
            <a:pPr marL="0" indent="0" algn="l">
              <a:lnSpc>
                <a:spcPct val="140000"/>
              </a:lnSpc>
              <a:buNone/>
            </a:pPr>
            <a:r>
              <a:rPr lang="en-US" sz="4800" b="1" dirty="0">
                <a:latin typeface="Bodoni MT" panose="02070603080606020203" charset="0"/>
                <a:cs typeface="Bodoni MT" panose="02070603080606020203" charset="0"/>
                <a:sym typeface="+mn-ea"/>
              </a:rPr>
              <a:t>      -To assess the delay in discharge process of cash Patients.</a:t>
            </a:r>
            <a:br>
              <a:rPr lang="en-US" sz="4800" b="1" dirty="0">
                <a:latin typeface="Bodoni MT" panose="02070603080606020203" charset="0"/>
                <a:cs typeface="Bodoni MT" panose="02070603080606020203" charset="0"/>
                <a:sym typeface="+mn-ea"/>
              </a:rPr>
            </a:br>
            <a:br>
              <a:rPr lang="en-US" sz="4800" b="1" dirty="0">
                <a:latin typeface="Bodoni MT" panose="02070603080606020203" charset="0"/>
                <a:cs typeface="Bodoni MT" panose="02070603080606020203" charset="0"/>
                <a:sym typeface="+mn-ea"/>
              </a:rPr>
            </a:br>
            <a:r>
              <a:rPr lang="en-US" sz="4800" b="1" dirty="0">
                <a:latin typeface="Bodoni MT" panose="02070603080606020203" charset="0"/>
                <a:cs typeface="Bodoni MT" panose="02070603080606020203" charset="0"/>
                <a:sym typeface="+mn-ea"/>
              </a:rPr>
              <a:t>  Secondary:</a:t>
            </a:r>
            <a:endParaRPr lang="en-US" sz="4800" b="1" dirty="0">
              <a:latin typeface="Bodoni MT" panose="02070603080606020203" charset="0"/>
              <a:cs typeface="Bodoni MT" panose="02070603080606020203" charset="0"/>
            </a:endParaRPr>
          </a:p>
          <a:p>
            <a:pPr marL="0" indent="0" algn="l">
              <a:lnSpc>
                <a:spcPct val="140000"/>
              </a:lnSpc>
              <a:buNone/>
            </a:pPr>
            <a:r>
              <a:rPr lang="en-US" sz="4800" b="1" dirty="0">
                <a:latin typeface="Bodoni MT" panose="02070603080606020203" charset="0"/>
                <a:cs typeface="Bodoni MT" panose="02070603080606020203" charset="0"/>
                <a:sym typeface="+mn-ea"/>
              </a:rPr>
              <a:t>- To find out reasons for the delay in discharge process.</a:t>
            </a:r>
            <a:endParaRPr lang="en-US" sz="4800" b="1" dirty="0">
              <a:latin typeface="Bodoni MT" panose="02070603080606020203" charset="0"/>
              <a:cs typeface="Bodoni MT" panose="02070603080606020203" charset="0"/>
            </a:endParaRPr>
          </a:p>
          <a:p>
            <a:pPr marL="0" indent="0" algn="l">
              <a:lnSpc>
                <a:spcPct val="140000"/>
              </a:lnSpc>
              <a:buNone/>
            </a:pPr>
            <a:r>
              <a:rPr lang="en-US" sz="4800" b="1" dirty="0">
                <a:latin typeface="Bodoni MT" panose="02070603080606020203" charset="0"/>
                <a:cs typeface="Bodoni MT" panose="02070603080606020203" charset="0"/>
                <a:sym typeface="+mn-ea"/>
              </a:rPr>
              <a:t> -To recommend measures to reduce discharge time of Patients.</a:t>
            </a:r>
            <a:endParaRPr lang="en-US" sz="4800" b="1" dirty="0">
              <a:latin typeface="Bodoni MT" panose="02070603080606020203" charset="0"/>
              <a:cs typeface="Bodoni MT" panose="02070603080606020203" charset="0"/>
            </a:endParaRPr>
          </a:p>
          <a:p>
            <a:pPr marL="0" indent="0" algn="l">
              <a:lnSpc>
                <a:spcPct val="140000"/>
              </a:lnSpc>
              <a:buNone/>
            </a:pPr>
            <a:endParaRPr lang="en-US" sz="4800" dirty="0">
              <a:latin typeface="Bodoni MT" panose="02070603080606020203" charset="0"/>
              <a:cs typeface="Bodoni MT" panose="02070603080606020203" charset="0"/>
            </a:endParaRPr>
          </a:p>
          <a:p>
            <a:pPr marL="0" indent="0" algn="l">
              <a:lnSpc>
                <a:spcPct val="140000"/>
              </a:lnSpc>
              <a:buNone/>
            </a:pPr>
            <a:endParaRPr lang="en-IN" sz="4800" dirty="0">
              <a:latin typeface="Bodoni MT" panose="02070603080606020203" charset="0"/>
              <a:cs typeface="Bodoni MT" panose="02070603080606020203" charset="0"/>
              <a:sym typeface="+mn-ea"/>
            </a:endParaRPr>
          </a:p>
        </p:txBody>
      </p:sp>
      <p:sp>
        <p:nvSpPr>
          <p:cNvPr id="11" name="Rectangles 10"/>
          <p:cNvSpPr/>
          <p:nvPr/>
        </p:nvSpPr>
        <p:spPr>
          <a:xfrm>
            <a:off x="13394690" y="5007610"/>
            <a:ext cx="9914890" cy="26996390"/>
          </a:xfrm>
          <a:prstGeom prst="rect">
            <a:avLst/>
          </a:prstGeom>
          <a:noFill/>
          <a:ln w="76200" cmpd="sng">
            <a:solidFill>
              <a:schemeClr val="accent6">
                <a:lumMod val="50000"/>
              </a:schemeClr>
            </a:solidFill>
            <a:prstDash val="dashDot"/>
          </a:ln>
          <a:effectLst>
            <a:glow>
              <a:schemeClr val="accent1">
                <a:alpha val="40000"/>
              </a:schemeClr>
            </a:glow>
            <a:innerShdw blurRad="1270000" dist="368300" dir="5400000">
              <a:schemeClr val="accent6">
                <a:lumMod val="50000"/>
                <a:alpha val="50000"/>
              </a:schemeClr>
            </a:innerShdw>
            <a:softEdge rad="63500"/>
          </a:effectLst>
        </p:spPr>
        <p:style>
          <a:lnRef idx="1">
            <a:schemeClr val="accent6"/>
          </a:lnRef>
          <a:fillRef idx="2">
            <a:schemeClr val="accent6"/>
          </a:fillRef>
          <a:effectRef idx="1">
            <a:schemeClr val="accent6"/>
          </a:effectRef>
          <a:fontRef idx="minor">
            <a:schemeClr val="dk1"/>
          </a:fontRef>
        </p:style>
        <p:txBody>
          <a:bodyPr rtlCol="0" anchor="ctr"/>
          <a:lstStyle/>
          <a:p>
            <a:pPr lvl="1" algn="ctr">
              <a:lnSpc>
                <a:spcPct val="80000"/>
              </a:lnSpc>
            </a:pPr>
            <a:r>
              <a:rPr lang="en-US" sz="6600" b="1" dirty="0">
                <a:latin typeface="Bodoni MT" panose="02070603080606020203" charset="0"/>
                <a:cs typeface="Bodoni MT" panose="02070603080606020203" charset="0"/>
                <a:sym typeface="+mn-ea"/>
              </a:rPr>
              <a:t>   </a:t>
            </a:r>
            <a:r>
              <a:rPr lang="en-US" sz="5400" b="1" dirty="0">
                <a:latin typeface="Bodoni MT" panose="02070603080606020203" charset="0"/>
                <a:cs typeface="Bodoni MT" panose="02070603080606020203" charset="0"/>
                <a:sym typeface="+mn-ea"/>
              </a:rPr>
              <a:t>                                               </a:t>
            </a:r>
            <a:br>
              <a:rPr lang="en-US" sz="5400" b="1" dirty="0">
                <a:latin typeface="Bodoni MT" panose="02070603080606020203" charset="0"/>
                <a:cs typeface="Bodoni MT" panose="02070603080606020203" charset="0"/>
                <a:sym typeface="+mn-ea"/>
              </a:rPr>
            </a:br>
            <a:r>
              <a:rPr lang="en-US" sz="5400" b="1" dirty="0">
                <a:latin typeface="Bodoni MT" panose="02070603080606020203" charset="0"/>
                <a:cs typeface="Bodoni MT" panose="02070603080606020203" charset="0"/>
                <a:sym typeface="+mn-ea"/>
              </a:rPr>
              <a:t>                                             </a:t>
            </a:r>
            <a:endParaRPr lang="en-US" sz="6000" b="1" dirty="0">
              <a:latin typeface="Bodoni MT" panose="02070603080606020203" charset="0"/>
              <a:cs typeface="Bodoni MT" panose="02070603080606020203" charset="0"/>
              <a:sym typeface="+mn-ea"/>
            </a:endParaRPr>
          </a:p>
          <a:p>
            <a:pPr lvl="1" algn="l">
              <a:lnSpc>
                <a:spcPct val="90000"/>
              </a:lnSpc>
            </a:pPr>
            <a:r>
              <a:rPr lang="en-US" sz="5400" b="1" dirty="0">
                <a:latin typeface="Bodoni MT" panose="02070603080606020203" charset="0"/>
                <a:cs typeface="Bodoni MT" panose="02070603080606020203" charset="0"/>
                <a:sym typeface="+mn-ea"/>
              </a:rPr>
              <a:t>Study design : </a:t>
            </a:r>
            <a:endParaRPr lang="en-US" sz="5400" b="1" dirty="0">
              <a:latin typeface="Bodoni MT" panose="02070603080606020203" charset="0"/>
              <a:cs typeface="Bodoni MT" panose="02070603080606020203" charset="0"/>
            </a:endParaRPr>
          </a:p>
          <a:p>
            <a:pPr marL="2057400" lvl="2" indent="-1143000">
              <a:lnSpc>
                <a:spcPct val="90000"/>
              </a:lnSpc>
              <a:buFont typeface="Arial" panose="020B0604020202020204" pitchFamily="34" charset="0"/>
              <a:buChar char="•"/>
            </a:pPr>
            <a:r>
              <a:rPr lang="en-US" sz="5400" b="1" dirty="0">
                <a:latin typeface="Bodoni MT" panose="02070603080606020203" charset="0"/>
                <a:cs typeface="Bodoni MT" panose="02070603080606020203" charset="0"/>
                <a:sym typeface="+mn-ea"/>
              </a:rPr>
              <a:t>Cross sectional study</a:t>
            </a:r>
            <a:endParaRPr lang="en-US" sz="5400" b="1" dirty="0">
              <a:latin typeface="Bodoni MT" panose="02070603080606020203" charset="0"/>
              <a:cs typeface="Bodoni MT" panose="02070603080606020203" charset="0"/>
            </a:endParaRPr>
          </a:p>
          <a:p>
            <a:pPr marL="2057400" lvl="2" indent="-1143000">
              <a:lnSpc>
                <a:spcPct val="90000"/>
              </a:lnSpc>
              <a:buFont typeface="Arial" panose="020B0604020202020204" pitchFamily="34" charset="0"/>
              <a:buChar char="•"/>
            </a:pPr>
            <a:r>
              <a:rPr lang="en-US" sz="5400" b="1" dirty="0">
                <a:latin typeface="Bodoni MT" panose="02070603080606020203" charset="0"/>
                <a:cs typeface="Bodoni MT" panose="02070603080606020203" charset="0"/>
                <a:sym typeface="+mn-ea"/>
              </a:rPr>
              <a:t>Mixed method research(Both qualitative &amp; quantitative research)</a:t>
            </a:r>
            <a:br>
              <a:rPr lang="en-US" sz="5400" b="1" dirty="0">
                <a:latin typeface="Bodoni MT" panose="02070603080606020203" charset="0"/>
                <a:cs typeface="Bodoni MT" panose="02070603080606020203" charset="0"/>
                <a:sym typeface="+mn-ea"/>
              </a:rPr>
            </a:br>
            <a:endParaRPr lang="en-US" sz="5400" b="1" dirty="0">
              <a:latin typeface="Bodoni MT" panose="02070603080606020203" charset="0"/>
              <a:cs typeface="Bodoni MT" panose="02070603080606020203" charset="0"/>
            </a:endParaRPr>
          </a:p>
          <a:p>
            <a:pPr lvl="1" indent="0">
              <a:lnSpc>
                <a:spcPct val="90000"/>
              </a:lnSpc>
              <a:buFont typeface="Arial" panose="020B0604020202020204" pitchFamily="34" charset="0"/>
              <a:buNone/>
            </a:pPr>
            <a:r>
              <a:rPr lang="en-US" sz="5400" b="1" dirty="0">
                <a:latin typeface="Bodoni MT" panose="02070603080606020203" charset="0"/>
                <a:cs typeface="Bodoni MT" panose="02070603080606020203" charset="0"/>
                <a:sym typeface="+mn-ea"/>
              </a:rPr>
              <a:t>Study setting :</a:t>
            </a:r>
            <a:endParaRPr lang="en-US" sz="5400" b="1" dirty="0">
              <a:latin typeface="Bodoni MT" panose="02070603080606020203" charset="0"/>
              <a:cs typeface="Bodoni MT" panose="02070603080606020203" charset="0"/>
            </a:endParaRPr>
          </a:p>
          <a:p>
            <a:pPr marL="1485900" lvl="2" indent="-571500">
              <a:lnSpc>
                <a:spcPct val="90000"/>
              </a:lnSpc>
              <a:buFont typeface="Arial" panose="020B0604020202020204" pitchFamily="34" charset="0"/>
              <a:buChar char="•"/>
            </a:pPr>
            <a:r>
              <a:rPr lang="en-US" sz="5400" b="1" dirty="0">
                <a:latin typeface="Bodoni MT" panose="02070603080606020203" charset="0"/>
                <a:cs typeface="Bodoni MT" panose="02070603080606020203" charset="0"/>
                <a:sym typeface="+mn-ea"/>
              </a:rPr>
              <a:t>BLK-MAX Super </a:t>
            </a:r>
            <a:r>
              <a:rPr lang="en-US" sz="5400" b="1" dirty="0" err="1">
                <a:latin typeface="Bodoni MT" panose="02070603080606020203" charset="0"/>
                <a:cs typeface="Bodoni MT" panose="02070603080606020203" charset="0"/>
                <a:sym typeface="+mn-ea"/>
              </a:rPr>
              <a:t>Speciality</a:t>
            </a:r>
            <a:r>
              <a:rPr lang="en-US" sz="5400" b="1" dirty="0">
                <a:latin typeface="Bodoni MT" panose="02070603080606020203" charset="0"/>
                <a:cs typeface="Bodoni MT" panose="02070603080606020203" charset="0"/>
                <a:sym typeface="+mn-ea"/>
              </a:rPr>
              <a:t> Hospital, New Delhi</a:t>
            </a:r>
            <a:endParaRPr lang="en-US" sz="5400" b="1" dirty="0">
              <a:latin typeface="Bodoni MT" panose="02070603080606020203" charset="0"/>
              <a:cs typeface="Bodoni MT" panose="02070603080606020203" charset="0"/>
            </a:endParaRPr>
          </a:p>
          <a:p>
            <a:pPr lvl="1" indent="0">
              <a:lnSpc>
                <a:spcPct val="90000"/>
              </a:lnSpc>
              <a:buFont typeface="Arial" panose="020B0604020202020204" pitchFamily="34" charset="0"/>
              <a:buNone/>
            </a:pPr>
            <a:endParaRPr lang="en-US" sz="5400" b="1" dirty="0">
              <a:latin typeface="Bodoni MT" panose="02070603080606020203" charset="0"/>
              <a:cs typeface="Bodoni MT" panose="02070603080606020203" charset="0"/>
            </a:endParaRPr>
          </a:p>
          <a:p>
            <a:pPr lvl="1" algn="l">
              <a:lnSpc>
                <a:spcPct val="90000"/>
              </a:lnSpc>
            </a:pPr>
            <a:r>
              <a:rPr lang="en-US" sz="5400" b="1" dirty="0">
                <a:latin typeface="Bodoni MT" panose="02070603080606020203" charset="0"/>
                <a:cs typeface="Bodoni MT" panose="02070603080606020203" charset="0"/>
                <a:sym typeface="+mn-ea"/>
              </a:rPr>
              <a:t>Study population : </a:t>
            </a:r>
            <a:endParaRPr lang="en-US" sz="5400" b="1" dirty="0">
              <a:latin typeface="Bodoni MT" panose="02070603080606020203" charset="0"/>
              <a:cs typeface="Bodoni MT" panose="02070603080606020203" charset="0"/>
            </a:endParaRPr>
          </a:p>
          <a:p>
            <a:pPr marL="1485900" lvl="2" indent="-571500">
              <a:lnSpc>
                <a:spcPct val="90000"/>
              </a:lnSpc>
              <a:buFont typeface="Arial" panose="020B0604020202020204" pitchFamily="34" charset="0"/>
              <a:buChar char="•"/>
            </a:pPr>
            <a:r>
              <a:rPr lang="en-US" sz="5400" b="1" dirty="0">
                <a:latin typeface="Bodoni MT" panose="02070603080606020203" charset="0"/>
                <a:cs typeface="Bodoni MT" panose="02070603080606020203" charset="0"/>
                <a:sym typeface="+mn-ea"/>
              </a:rPr>
              <a:t>Inclusive Criteria : in-patients.,cash patients.</a:t>
            </a:r>
          </a:p>
          <a:p>
            <a:pPr marL="1485900" lvl="2" indent="-571500">
              <a:lnSpc>
                <a:spcPct val="90000"/>
              </a:lnSpc>
              <a:buFont typeface="Arial" panose="020B0604020202020204" pitchFamily="34" charset="0"/>
              <a:buChar char="•"/>
            </a:pPr>
            <a:r>
              <a:rPr lang="en-US" sz="5400" b="1" dirty="0">
                <a:latin typeface="Bodoni MT" panose="02070603080606020203" charset="0"/>
                <a:cs typeface="Bodoni MT" panose="02070603080606020203" charset="0"/>
                <a:sym typeface="+mn-ea"/>
              </a:rPr>
              <a:t>Exclusive Criteria : ICU / OT patients,out-patients,TPA,EWS Patients</a:t>
            </a:r>
          </a:p>
          <a:p>
            <a:pPr lvl="2" indent="0">
              <a:lnSpc>
                <a:spcPct val="90000"/>
              </a:lnSpc>
              <a:buFont typeface="Arial" panose="020B0604020202020204" pitchFamily="34" charset="0"/>
              <a:buNone/>
            </a:pPr>
            <a:endParaRPr lang="en-US" sz="5400" b="1" dirty="0">
              <a:latin typeface="Bodoni MT" panose="02070603080606020203" charset="0"/>
              <a:cs typeface="Bodoni MT" panose="02070603080606020203" charset="0"/>
              <a:sym typeface="+mn-ea"/>
            </a:endParaRPr>
          </a:p>
          <a:p>
            <a:pPr lvl="1" indent="0" algn="l">
              <a:lnSpc>
                <a:spcPct val="90000"/>
              </a:lnSpc>
              <a:buFont typeface="Arial" panose="020B0604020202020204" pitchFamily="34" charset="0"/>
              <a:buNone/>
            </a:pPr>
            <a:r>
              <a:rPr lang="en-US" sz="5400" b="1" dirty="0">
                <a:latin typeface="Bodoni MT" panose="02070603080606020203" charset="0"/>
                <a:cs typeface="Bodoni MT" panose="02070603080606020203" charset="0"/>
                <a:sym typeface="+mn-ea"/>
              </a:rPr>
              <a:t>Duration of study : </a:t>
            </a:r>
          </a:p>
          <a:p>
            <a:pPr marL="1485900" lvl="2" indent="-571500" algn="l">
              <a:lnSpc>
                <a:spcPct val="90000"/>
              </a:lnSpc>
              <a:buFont typeface="Arial" panose="020B0604020202020204" pitchFamily="34" charset="0"/>
              <a:buChar char="•"/>
            </a:pPr>
            <a:r>
              <a:rPr lang="en-US" sz="5400" b="1" dirty="0">
                <a:latin typeface="Bodoni MT" panose="02070603080606020203" charset="0"/>
                <a:cs typeface="Bodoni MT" panose="02070603080606020203" charset="0"/>
                <a:sym typeface="+mn-ea"/>
              </a:rPr>
              <a:t>  1month (May 2022)</a:t>
            </a:r>
          </a:p>
          <a:p>
            <a:pPr marL="3429000" lvl="5" indent="-1143000">
              <a:lnSpc>
                <a:spcPct val="90000"/>
              </a:lnSpc>
              <a:buFont typeface="Arial" panose="020B0604020202020204" pitchFamily="34" charset="0"/>
              <a:buChar char="•"/>
            </a:pPr>
            <a:endParaRPr lang="en-US" sz="5400" b="1" dirty="0">
              <a:latin typeface="Bodoni MT" panose="02070603080606020203" charset="0"/>
              <a:cs typeface="Bodoni MT" panose="02070603080606020203" charset="0"/>
              <a:sym typeface="+mn-ea"/>
            </a:endParaRPr>
          </a:p>
          <a:p>
            <a:pPr lvl="1" indent="0">
              <a:lnSpc>
                <a:spcPct val="90000"/>
              </a:lnSpc>
              <a:buFont typeface="Arial" panose="020B0604020202020204" pitchFamily="34" charset="0"/>
              <a:buNone/>
            </a:pPr>
            <a:r>
              <a:rPr lang="en-US" sz="5400" b="1" dirty="0">
                <a:latin typeface="Bodoni MT" panose="02070603080606020203" charset="0"/>
                <a:cs typeface="Bodoni MT" panose="02070603080606020203" charset="0"/>
                <a:sym typeface="+mn-ea"/>
              </a:rPr>
              <a:t>Data collection : </a:t>
            </a:r>
            <a:endParaRPr lang="en-US" sz="4000" b="1" dirty="0">
              <a:latin typeface="Bodoni MT" panose="02070603080606020203" charset="0"/>
              <a:cs typeface="Bodoni MT" panose="02070603080606020203" charset="0"/>
              <a:sym typeface="+mn-ea"/>
            </a:endParaRPr>
          </a:p>
          <a:p>
            <a:pPr marL="857250" indent="-857250">
              <a:lnSpc>
                <a:spcPct val="90000"/>
              </a:lnSpc>
            </a:pPr>
            <a:endParaRPr lang="en-US" sz="2000" b="1" dirty="0">
              <a:latin typeface="Bodoni MT" panose="02070603080606020203" charset="0"/>
              <a:cs typeface="Bodoni MT" panose="02070603080606020203" charset="0"/>
            </a:endParaRPr>
          </a:p>
          <a:p>
            <a:pPr marL="2057400" lvl="2" indent="-1143000">
              <a:buFont typeface="Arial" panose="020B0604020202020204" pitchFamily="34" charset="0"/>
              <a:buChar char="•"/>
            </a:pPr>
            <a:r>
              <a:rPr lang="en-US" sz="5400" b="1" dirty="0">
                <a:latin typeface="Bodoni MT" panose="02070603080606020203" charset="0"/>
                <a:cs typeface="Bodoni MT" panose="02070603080606020203" charset="0"/>
                <a:sym typeface="+mn-ea"/>
              </a:rPr>
              <a:t>Primary data collection : documents and records collected from HMIS.</a:t>
            </a:r>
            <a:endParaRPr lang="en-US" sz="5400" b="1" dirty="0">
              <a:latin typeface="Bodoni MT" panose="02070603080606020203" charset="0"/>
              <a:cs typeface="Bodoni MT" panose="02070603080606020203" charset="0"/>
            </a:endParaRPr>
          </a:p>
          <a:p>
            <a:pPr marL="2057400" lvl="2" indent="-1143000">
              <a:buFont typeface="Arial" panose="020B0604020202020204" pitchFamily="34" charset="0"/>
              <a:buChar char="•"/>
            </a:pPr>
            <a:r>
              <a:rPr lang="en-US" sz="5400" b="1" dirty="0">
                <a:latin typeface="Bodoni MT" panose="02070603080606020203" charset="0"/>
                <a:cs typeface="Bodoni MT" panose="02070603080606020203" charset="0"/>
                <a:sym typeface="+mn-ea"/>
              </a:rPr>
              <a:t> Secondary data collection : observation , interaction with hospital personnel &amp; patients. </a:t>
            </a:r>
            <a:endParaRPr lang="en-US" sz="5400" b="1" dirty="0">
              <a:latin typeface="Bodoni MT" panose="02070603080606020203" charset="0"/>
              <a:cs typeface="Bodoni MT" panose="02070603080606020203" charset="0"/>
            </a:endParaRPr>
          </a:p>
          <a:p>
            <a:pPr marL="3429000" lvl="5" indent="-1143000">
              <a:lnSpc>
                <a:spcPct val="90000"/>
              </a:lnSpc>
              <a:buFont typeface="Arial" panose="020B0604020202020204" pitchFamily="34" charset="0"/>
              <a:buChar char="•"/>
            </a:pPr>
            <a:endParaRPr lang="en-US" sz="2000" dirty="0">
              <a:latin typeface="Bodoni MT" panose="02070603080606020203" charset="0"/>
              <a:cs typeface="Bodoni MT" panose="02070603080606020203" charset="0"/>
            </a:endParaRPr>
          </a:p>
          <a:p>
            <a:pPr marL="857250" indent="-857250">
              <a:lnSpc>
                <a:spcPct val="90000"/>
              </a:lnSpc>
            </a:pPr>
            <a:endParaRPr lang="en-US" dirty="0">
              <a:latin typeface="Bodoni MT" panose="02070603080606020203" charset="0"/>
              <a:cs typeface="Bodoni MT" panose="02070603080606020203" charset="0"/>
            </a:endParaRPr>
          </a:p>
          <a:p>
            <a:pPr algn="ctr">
              <a:lnSpc>
                <a:spcPct val="90000"/>
              </a:lnSpc>
            </a:pPr>
            <a:r>
              <a:rPr lang="en-US" dirty="0">
                <a:latin typeface="Bodoni MT" panose="02070603080606020203" charset="0"/>
                <a:cs typeface="Bodoni MT" panose="02070603080606020203" charset="0"/>
                <a:sym typeface="+mn-ea"/>
              </a:rPr>
              <a:t> </a:t>
            </a:r>
            <a:endParaRPr lang="en-US" dirty="0"/>
          </a:p>
        </p:txBody>
      </p:sp>
      <p:sp>
        <p:nvSpPr>
          <p:cNvPr id="22" name="Text Box 21"/>
          <p:cNvSpPr txBox="1"/>
          <p:nvPr/>
        </p:nvSpPr>
        <p:spPr>
          <a:xfrm>
            <a:off x="23803610" y="5142865"/>
            <a:ext cx="17719040" cy="1198880"/>
          </a:xfrm>
          <a:prstGeom prst="rect">
            <a:avLst/>
          </a:prstGeom>
          <a:gradFill>
            <a:gsLst>
              <a:gs pos="0">
                <a:srgbClr val="14CD68"/>
              </a:gs>
              <a:gs pos="100000">
                <a:srgbClr val="035C7D"/>
              </a:gs>
            </a:gsLst>
            <a:lin scaled="0"/>
          </a:gradFill>
        </p:spPr>
        <p:txBody>
          <a:bodyPr wrap="square" rtlCol="0">
            <a:spAutoFit/>
          </a:bodyPr>
          <a:lstStyle/>
          <a:p>
            <a:pPr algn="ctr"/>
            <a:r>
              <a:rPr lang="en-US" sz="7200" b="1" u="sng">
                <a:latin typeface="Bodoni MT" panose="02070603080606020203" charset="0"/>
                <a:cs typeface="Bodoni MT" panose="02070603080606020203" charset="0"/>
              </a:rPr>
              <a:t>RESULT</a:t>
            </a:r>
          </a:p>
        </p:txBody>
      </p:sp>
      <p:sp>
        <p:nvSpPr>
          <p:cNvPr id="23" name="Rectangles 22"/>
          <p:cNvSpPr/>
          <p:nvPr/>
        </p:nvSpPr>
        <p:spPr>
          <a:xfrm>
            <a:off x="41742995" y="5007610"/>
            <a:ext cx="9323705" cy="18263235"/>
          </a:xfrm>
          <a:prstGeom prst="rect">
            <a:avLst/>
          </a:prstGeom>
          <a:noFill/>
          <a:ln w="76200" cmpd="sng">
            <a:solidFill>
              <a:schemeClr val="accent6">
                <a:lumMod val="50000"/>
              </a:schemeClr>
            </a:solidFill>
            <a:prstDash val="dashDot"/>
          </a:ln>
          <a:effectLst>
            <a:innerShdw blurRad="1270000" dist="495300" dir="2700000">
              <a:schemeClr val="accent6">
                <a:lumMod val="50000"/>
                <a:alpha val="50000"/>
              </a:schemeClr>
            </a:innerShdw>
            <a:softEdge rad="63500"/>
          </a:effectLst>
        </p:spPr>
        <p:style>
          <a:lnRef idx="1">
            <a:schemeClr val="accent6"/>
          </a:lnRef>
          <a:fillRef idx="2">
            <a:schemeClr val="accent6"/>
          </a:fillRef>
          <a:effectRef idx="1">
            <a:schemeClr val="accent6"/>
          </a:effectRef>
          <a:fontRef idx="minor">
            <a:schemeClr val="dk1"/>
          </a:fontRef>
        </p:style>
        <p:txBody>
          <a:bodyPr rtlCol="0" anchor="ctr"/>
          <a:lstStyle/>
          <a:p>
            <a:pPr algn="ctr"/>
            <a:br>
              <a:rPr lang="en-US" sz="6000" dirty="0">
                <a:latin typeface="Bodoni MT" panose="02070603080606020203" charset="0"/>
                <a:cs typeface="Bodoni MT" panose="02070603080606020203" charset="0"/>
                <a:sym typeface="+mn-ea"/>
              </a:rPr>
            </a:br>
            <a:r>
              <a:rPr lang="en-US" sz="6000" dirty="0">
                <a:latin typeface="Bodoni MT" panose="02070603080606020203" charset="0"/>
                <a:cs typeface="Bodoni MT" panose="02070603080606020203" charset="0"/>
                <a:sym typeface="+mn-ea"/>
              </a:rPr>
              <a:t>.</a:t>
            </a:r>
            <a:endParaRPr lang="en-US" sz="6000" dirty="0"/>
          </a:p>
        </p:txBody>
      </p:sp>
      <p:sp>
        <p:nvSpPr>
          <p:cNvPr id="24" name="Text Box 23"/>
          <p:cNvSpPr txBox="1"/>
          <p:nvPr/>
        </p:nvSpPr>
        <p:spPr>
          <a:xfrm>
            <a:off x="42532300" y="5038090"/>
            <a:ext cx="7988300" cy="368300"/>
          </a:xfrm>
          <a:prstGeom prst="rect">
            <a:avLst/>
          </a:prstGeom>
          <a:noFill/>
        </p:spPr>
        <p:txBody>
          <a:bodyPr wrap="square" rtlCol="0">
            <a:spAutoFit/>
          </a:bodyPr>
          <a:lstStyle/>
          <a:p>
            <a:endParaRPr lang="en-US"/>
          </a:p>
        </p:txBody>
      </p:sp>
      <p:sp>
        <p:nvSpPr>
          <p:cNvPr id="25" name="Text Box 24"/>
          <p:cNvSpPr txBox="1"/>
          <p:nvPr/>
        </p:nvSpPr>
        <p:spPr>
          <a:xfrm>
            <a:off x="43103165" y="5349240"/>
            <a:ext cx="7054215" cy="1106805"/>
          </a:xfrm>
          <a:prstGeom prst="rect">
            <a:avLst/>
          </a:prstGeom>
          <a:noFill/>
        </p:spPr>
        <p:txBody>
          <a:bodyPr wrap="square" rtlCol="0">
            <a:spAutoFit/>
          </a:bodyPr>
          <a:lstStyle/>
          <a:p>
            <a:r>
              <a:rPr lang="en-US" sz="6600" b="1">
                <a:latin typeface="Bodoni MT" panose="02070603080606020203" charset="0"/>
                <a:cs typeface="Bodoni MT" panose="02070603080606020203" charset="0"/>
              </a:rPr>
              <a:t> </a:t>
            </a:r>
            <a:r>
              <a:rPr lang="en-US" sz="6600" b="1">
                <a:solidFill>
                  <a:schemeClr val="bg1"/>
                </a:solidFill>
                <a:latin typeface="Bodoni MT" panose="02070603080606020203" charset="0"/>
                <a:cs typeface="Bodoni MT" panose="02070603080606020203" charset="0"/>
              </a:rPr>
              <a:t> CONCLUSION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94655" cy="3450590"/>
          </a:xfrm>
          <a:prstGeom prst="rect">
            <a:avLst/>
          </a:prstGeom>
        </p:spPr>
      </p:pic>
      <p:sp>
        <p:nvSpPr>
          <p:cNvPr id="8" name="Text Box 7"/>
          <p:cNvSpPr txBox="1"/>
          <p:nvPr/>
        </p:nvSpPr>
        <p:spPr>
          <a:xfrm>
            <a:off x="5981065" y="386715"/>
            <a:ext cx="42313860" cy="3707765"/>
          </a:xfrm>
          <a:prstGeom prst="rect">
            <a:avLst/>
          </a:prstGeom>
          <a:noFill/>
          <a:ln>
            <a:noFill/>
          </a:ln>
        </p:spPr>
        <p:txBody>
          <a:bodyPr wrap="square" rtlCol="0" anchor="t">
            <a:spAutoFit/>
          </a:bodyPr>
          <a:lstStyle/>
          <a:p>
            <a:pPr algn="ctr"/>
            <a:r>
              <a:rPr lang="en-US" sz="11500" b="1">
                <a:latin typeface="Bodoni MT" panose="02070603080606020203" charset="0"/>
                <a:cs typeface="Bodoni MT" panose="02070603080606020203" charset="0"/>
                <a:sym typeface="+mn-ea"/>
              </a:rPr>
              <a:t>THE  STUDY  ON  THE  DELAY  OF  THE DISCHARGE  PROCESS</a:t>
            </a:r>
            <a:br>
              <a:rPr lang="en-US" sz="11500" b="1">
                <a:latin typeface="Bodoni MT" panose="02070603080606020203" charset="0"/>
                <a:cs typeface="Bodoni MT" panose="02070603080606020203" charset="0"/>
                <a:sym typeface="+mn-ea"/>
              </a:rPr>
            </a:br>
            <a:r>
              <a:rPr lang="en-US" sz="6000" b="1">
                <a:latin typeface="Bodoni MT" panose="02070603080606020203" charset="0"/>
                <a:cs typeface="Bodoni MT" panose="02070603080606020203" charset="0"/>
                <a:sym typeface="+mn-ea"/>
              </a:rPr>
              <a:t>Presented by :</a:t>
            </a:r>
            <a:br>
              <a:rPr lang="en-US" sz="6000" b="1">
                <a:latin typeface="Bodoni MT" panose="02070603080606020203" charset="0"/>
                <a:cs typeface="Bodoni MT" panose="02070603080606020203" charset="0"/>
                <a:sym typeface="+mn-ea"/>
              </a:rPr>
            </a:br>
            <a:r>
              <a:rPr lang="en-US" sz="6000" b="1">
                <a:latin typeface="Bodoni MT" panose="02070603080606020203" charset="0"/>
                <a:cs typeface="Bodoni MT" panose="02070603080606020203" charset="0"/>
                <a:sym typeface="+mn-ea"/>
              </a:rPr>
              <a:t>Dr.Nikita Pradhan </a:t>
            </a:r>
          </a:p>
        </p:txBody>
      </p:sp>
      <p:graphicFrame>
        <p:nvGraphicFramePr>
          <p:cNvPr id="12" name="Content Placeholder 11"/>
          <p:cNvGraphicFramePr>
            <a:graphicFrameLocks noGrp="1"/>
          </p:cNvGraphicFramePr>
          <p:nvPr>
            <p:ph sz="half" idx="1"/>
          </p:nvPr>
        </p:nvGraphicFramePr>
        <p:xfrm>
          <a:off x="24043005" y="6486525"/>
          <a:ext cx="17047845" cy="11851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half" idx="2"/>
          </p:nvPr>
        </p:nvGraphicFramePr>
        <p:xfrm>
          <a:off x="23602950" y="18634710"/>
          <a:ext cx="17860010" cy="1330134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16"/>
          <p:cNvSpPr txBox="1"/>
          <p:nvPr/>
        </p:nvSpPr>
        <p:spPr>
          <a:xfrm>
            <a:off x="29319855" y="19448780"/>
            <a:ext cx="11123295" cy="706755"/>
          </a:xfrm>
          <a:prstGeom prst="rect">
            <a:avLst/>
          </a:prstGeom>
          <a:noFill/>
        </p:spPr>
        <p:txBody>
          <a:bodyPr wrap="square" rtlCol="0" anchor="t">
            <a:spAutoFit/>
          </a:bodyPr>
          <a:lstStyle/>
          <a:p>
            <a:r>
              <a:rPr lang="en-US" sz="4000">
                <a:solidFill>
                  <a:schemeClr val="bg1"/>
                </a:solidFill>
                <a:latin typeface="Arial Narrow" panose="020B0606020202030204" pitchFamily="34" charset="0"/>
                <a:sym typeface="+mn-ea"/>
              </a:rPr>
              <a:t>DICHARGE TIME IN MONTH OF MAY 2022</a:t>
            </a:r>
          </a:p>
        </p:txBody>
      </p:sp>
      <p:sp>
        <p:nvSpPr>
          <p:cNvPr id="18" name="Text Box 17"/>
          <p:cNvSpPr txBox="1"/>
          <p:nvPr/>
        </p:nvSpPr>
        <p:spPr>
          <a:xfrm>
            <a:off x="29319855" y="18926810"/>
            <a:ext cx="9008745" cy="521970"/>
          </a:xfrm>
          <a:prstGeom prst="rect">
            <a:avLst/>
          </a:prstGeom>
          <a:noFill/>
        </p:spPr>
        <p:txBody>
          <a:bodyPr wrap="square" rtlCol="0" anchor="t">
            <a:spAutoFit/>
          </a:bodyPr>
          <a:lstStyle/>
          <a:p>
            <a:r>
              <a:rPr lang="en-US" sz="2800">
                <a:solidFill>
                  <a:schemeClr val="bg1"/>
                </a:solidFill>
                <a:latin typeface="Bodoni MT" panose="02070603080606020203" charset="0"/>
                <a:cs typeface="Bodoni MT" panose="02070603080606020203" charset="0"/>
                <a:sym typeface="+mn-ea"/>
              </a:rPr>
              <a:t>HOSPITAL TARGETED DISCHARGE TIME</a:t>
            </a:r>
          </a:p>
        </p:txBody>
      </p:sp>
      <p:sp>
        <p:nvSpPr>
          <p:cNvPr id="19" name="Rectangle 1"/>
          <p:cNvSpPr/>
          <p:nvPr/>
        </p:nvSpPr>
        <p:spPr>
          <a:xfrm>
            <a:off x="28234640" y="19419570"/>
            <a:ext cx="657860" cy="765810"/>
          </a:xfrm>
          <a:prstGeom prst="rect">
            <a:avLst/>
          </a:prstGeom>
          <a:solidFill>
            <a:srgbClr val="EA6B14"/>
          </a:solidFill>
        </p:spPr>
        <p:style>
          <a:lnRef idx="2">
            <a:schemeClr val="accent1">
              <a:shade val="50000"/>
            </a:schemeClr>
          </a:lnRef>
          <a:fillRef idx="1">
            <a:schemeClr val="accent1"/>
          </a:fillRef>
          <a:effectRef idx="0">
            <a:schemeClr val="accent1"/>
          </a:effectRef>
          <a:fontRef idx="minor">
            <a:schemeClr val="lt1"/>
          </a:fontRef>
        </p:style>
        <p:txBody>
          <a:bodyPr vertOverflow="clip"/>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Rectangle 1"/>
          <p:cNvSpPr/>
          <p:nvPr/>
        </p:nvSpPr>
        <p:spPr>
          <a:xfrm>
            <a:off x="28234005" y="18837275"/>
            <a:ext cx="658495" cy="611505"/>
          </a:xfrm>
          <a:prstGeom prst="rect">
            <a:avLst/>
          </a:prstGeom>
          <a:solidFill>
            <a:srgbClr val="5497D4"/>
          </a:solidFill>
        </p:spPr>
        <p:style>
          <a:lnRef idx="2">
            <a:schemeClr val="accent1">
              <a:shade val="50000"/>
            </a:schemeClr>
          </a:lnRef>
          <a:fillRef idx="1">
            <a:schemeClr val="accent1"/>
          </a:fillRef>
          <a:effectRef idx="0">
            <a:schemeClr val="accent1"/>
          </a:effectRef>
          <a:fontRef idx="minor">
            <a:schemeClr val="lt1"/>
          </a:fontRef>
        </p:style>
        <p:txBody>
          <a:bodyPr vertOverflow="clip"/>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6" name="Text Box 25"/>
          <p:cNvSpPr txBox="1"/>
          <p:nvPr/>
        </p:nvSpPr>
        <p:spPr>
          <a:xfrm>
            <a:off x="41883965" y="6765290"/>
            <a:ext cx="9311005" cy="10433050"/>
          </a:xfrm>
          <a:prstGeom prst="rect">
            <a:avLst/>
          </a:prstGeom>
          <a:noFill/>
        </p:spPr>
        <p:txBody>
          <a:bodyPr wrap="square" rtlCol="0" anchor="t">
            <a:spAutoFit/>
          </a:bodyPr>
          <a:lstStyle/>
          <a:p>
            <a:br>
              <a:rPr lang="en-US" sz="4800">
                <a:latin typeface="Bodoni MT" panose="02070603080606020203" charset="0"/>
                <a:cs typeface="Bodoni MT" panose="02070603080606020203" charset="0"/>
                <a:sym typeface="+mn-ea"/>
              </a:rPr>
            </a:br>
            <a:r>
              <a:rPr lang="en-US" sz="4800" b="1" dirty="0">
                <a:latin typeface="Bodoni MT" panose="02070603080606020203" charset="0"/>
                <a:cs typeface="Bodoni MT" panose="02070603080606020203" charset="0"/>
                <a:sym typeface="+mn-ea"/>
              </a:rPr>
              <a:t>In this study, the time taken for Discharge of Cash patients at BLK-MAX Hospital has been analyzed and It has been found that the Discharge process is delayed by 71 minutes compared to the hospital’s targeted time.</a:t>
            </a:r>
            <a:br>
              <a:rPr lang="en-US" sz="4800" b="1" dirty="0">
                <a:latin typeface="Bodoni MT" panose="02070603080606020203" charset="0"/>
                <a:cs typeface="Bodoni MT" panose="02070603080606020203" charset="0"/>
                <a:sym typeface="+mn-ea"/>
              </a:rPr>
            </a:br>
            <a:br>
              <a:rPr lang="en-US" sz="4800" b="1" dirty="0">
                <a:latin typeface="Bodoni MT" panose="02070603080606020203" charset="0"/>
                <a:cs typeface="Bodoni MT" panose="02070603080606020203" charset="0"/>
                <a:sym typeface="+mn-ea"/>
              </a:rPr>
            </a:br>
            <a:r>
              <a:rPr lang="en-US" sz="4800" b="1" dirty="0">
                <a:latin typeface="Bodoni MT" panose="02070603080606020203" charset="0"/>
                <a:cs typeface="Bodoni MT" panose="02070603080606020203" charset="0"/>
                <a:sym typeface="+mn-ea"/>
              </a:rPr>
              <a:t>Recommendations were made to reduce the discharge process while also increasing customer satisfaction, bed turnover, and hospital profitability</a:t>
            </a:r>
            <a:r>
              <a:rPr lang="en-US" sz="4400" b="1" dirty="0">
                <a:latin typeface="Bodoni MT" panose="02070603080606020203" charset="0"/>
                <a:cs typeface="Bodoni MT" panose="02070603080606020203" charset="0"/>
                <a:sym typeface="+mn-ea"/>
              </a:rPr>
              <a:t>.</a:t>
            </a:r>
          </a:p>
        </p:txBody>
      </p:sp>
      <p:pic>
        <p:nvPicPr>
          <p:cNvPr id="100" name="Picture 99"/>
          <p:cNvPicPr/>
          <p:nvPr/>
        </p:nvPicPr>
        <p:blipFill>
          <a:blip r:embed="rId5"/>
          <a:stretch>
            <a:fillRect/>
          </a:stretch>
        </p:blipFill>
        <p:spPr>
          <a:xfrm>
            <a:off x="41522650" y="2208530"/>
            <a:ext cx="9428480" cy="2789555"/>
          </a:xfrm>
          <a:prstGeom prst="rect">
            <a:avLst/>
          </a:prstGeom>
          <a:noFill/>
          <a:ln w="9525">
            <a:noFill/>
          </a:ln>
        </p:spPr>
      </p:pic>
      <p:sp>
        <p:nvSpPr>
          <p:cNvPr id="2" name="Text Box 1"/>
          <p:cNvSpPr txBox="1"/>
          <p:nvPr/>
        </p:nvSpPr>
        <p:spPr>
          <a:xfrm>
            <a:off x="24966930" y="15679420"/>
            <a:ext cx="1260475" cy="645160"/>
          </a:xfrm>
          <a:prstGeom prst="rect">
            <a:avLst/>
          </a:prstGeom>
          <a:noFill/>
        </p:spPr>
        <p:txBody>
          <a:bodyPr wrap="none" rtlCol="0" anchor="t">
            <a:spAutoFit/>
          </a:bodyPr>
          <a:lstStyle/>
          <a:p>
            <a:r>
              <a:rPr lang="en-IN" b="1" dirty="0">
                <a:solidFill>
                  <a:schemeClr val="bg1"/>
                </a:solidFill>
                <a:latin typeface="Agency FB" panose="020B0503020202020204" charset="0"/>
                <a:cs typeface="Times New Roman" panose="02020603050405020304" pitchFamily="18" charset="0"/>
                <a:sym typeface="+mn-ea"/>
              </a:rPr>
              <a:t>Presented by </a:t>
            </a:r>
            <a:br>
              <a:rPr lang="en-IN" b="1" dirty="0">
                <a:solidFill>
                  <a:schemeClr val="bg1"/>
                </a:solidFill>
                <a:latin typeface="Agency FB" panose="020B0503020202020204" charset="0"/>
                <a:cs typeface="Times New Roman" panose="02020603050405020304" pitchFamily="18" charset="0"/>
                <a:sym typeface="+mn-ea"/>
              </a:rPr>
            </a:br>
            <a:endParaRPr lang="en-US"/>
          </a:p>
        </p:txBody>
      </p:sp>
      <p:sp>
        <p:nvSpPr>
          <p:cNvPr id="6" name="Text Box 5"/>
          <p:cNvSpPr txBox="1"/>
          <p:nvPr/>
        </p:nvSpPr>
        <p:spPr>
          <a:xfrm>
            <a:off x="15347315" y="5406390"/>
            <a:ext cx="6743065" cy="1106805"/>
          </a:xfrm>
          <a:prstGeom prst="rect">
            <a:avLst/>
          </a:prstGeom>
          <a:noFill/>
        </p:spPr>
        <p:txBody>
          <a:bodyPr wrap="square" rtlCol="0">
            <a:spAutoFit/>
          </a:bodyPr>
          <a:lstStyle/>
          <a:p>
            <a:r>
              <a:rPr lang="en-US" sz="6600" b="1">
                <a:latin typeface="Bodoni MT" panose="02070603080606020203" charset="0"/>
                <a:cs typeface="Bodoni MT" panose="02070603080606020203" charset="0"/>
              </a:rPr>
              <a:t>METHODOLOGY</a:t>
            </a:r>
          </a:p>
        </p:txBody>
      </p:sp>
      <p:sp>
        <p:nvSpPr>
          <p:cNvPr id="15" name="Text Box 14"/>
          <p:cNvSpPr txBox="1"/>
          <p:nvPr/>
        </p:nvSpPr>
        <p:spPr>
          <a:xfrm>
            <a:off x="41859835" y="19712305"/>
            <a:ext cx="9231630" cy="12341225"/>
          </a:xfrm>
          <a:prstGeom prst="rect">
            <a:avLst/>
          </a:prstGeom>
          <a:noFill/>
        </p:spPr>
        <p:txBody>
          <a:bodyPr wrap="square" rtlCol="0" anchor="t">
            <a:spAutoFit/>
          </a:bodyPr>
          <a:lstStyle/>
          <a:p>
            <a:pPr marL="571500" indent="-571500" algn="l">
              <a:buFont typeface="Wingdings" panose="05000000000000000000" charset="0"/>
              <a:buChar char="ü"/>
            </a:pPr>
            <a:r>
              <a:rPr lang="en-US" sz="4400" b="1">
                <a:latin typeface="Bodoni MT" panose="02070603080606020203" charset="0"/>
                <a:cs typeface="Bodoni MT" panose="02070603080606020203" charset="0"/>
                <a:sym typeface="+mn-ea"/>
              </a:rPr>
              <a:t>Timely rounds of doctors</a:t>
            </a:r>
          </a:p>
          <a:p>
            <a:pPr marL="571500" indent="-571500" algn="l">
              <a:buFont typeface="Wingdings" panose="05000000000000000000" charset="0"/>
              <a:buChar char="ü"/>
            </a:pPr>
            <a:r>
              <a:rPr lang="en-US" sz="4400" b="1">
                <a:latin typeface="Bodoni MT" panose="02070603080606020203" charset="0"/>
                <a:cs typeface="Bodoni MT" panose="02070603080606020203" charset="0"/>
                <a:sym typeface="+mn-ea"/>
              </a:rPr>
              <a:t>In planned discharge, ward secretaries should make sure that all summaries are ready for signature and correction by the consultant following morning.,discharge before noon’ policy</a:t>
            </a:r>
          </a:p>
          <a:p>
            <a:pPr marL="571500" indent="-571500" algn="l">
              <a:buFont typeface="Wingdings" panose="05000000000000000000" charset="0"/>
              <a:buChar char="ü"/>
            </a:pPr>
            <a:r>
              <a:rPr lang="en-US" sz="4400" b="1">
                <a:latin typeface="Bodoni MT" panose="02070603080606020203" charset="0"/>
                <a:cs typeface="Bodoni MT" panose="02070603080606020203" charset="0"/>
                <a:sym typeface="+mn-ea"/>
              </a:rPr>
              <a:t>Before giving intimation for discharge, check to see if all investigations have been completed.</a:t>
            </a:r>
          </a:p>
          <a:p>
            <a:pPr marL="571500" indent="-571500" algn="l">
              <a:buFont typeface="Wingdings" panose="05000000000000000000" charset="0"/>
              <a:buChar char="ü"/>
            </a:pPr>
            <a:r>
              <a:rPr lang="en-US" sz="4400" b="1">
                <a:latin typeface="Bodoni MT" panose="02070603080606020203" charset="0"/>
                <a:cs typeface="Bodoni MT" panose="02070603080606020203" charset="0"/>
                <a:sym typeface="+mn-ea"/>
              </a:rPr>
              <a:t>OT code must be informed to the billing department by doctors on time</a:t>
            </a:r>
          </a:p>
          <a:p>
            <a:pPr marL="571500" indent="-571500" algn="l">
              <a:buFont typeface="Wingdings" panose="05000000000000000000" charset="0"/>
              <a:buChar char="ü"/>
            </a:pPr>
            <a:r>
              <a:rPr lang="en-US" sz="4400" b="1">
                <a:latin typeface="Bodoni MT" panose="02070603080606020203" charset="0"/>
                <a:cs typeface="Bodoni MT" panose="02070603080606020203" charset="0"/>
                <a:sym typeface="+mn-ea"/>
              </a:rPr>
              <a:t>Improve the interdepartmental </a:t>
            </a:r>
            <a:r>
              <a:rPr lang="en-US" sz="4800" b="1">
                <a:latin typeface="Bodoni MT" panose="02070603080606020203" charset="0"/>
                <a:cs typeface="Bodoni MT" panose="02070603080606020203" charset="0"/>
                <a:sym typeface="+mn-ea"/>
              </a:rPr>
              <a:t>coordination.</a:t>
            </a:r>
          </a:p>
          <a:p>
            <a:pPr marL="571500" indent="-571500" algn="l">
              <a:buFont typeface="Wingdings" panose="05000000000000000000" charset="0"/>
              <a:buChar char="ü"/>
            </a:pPr>
            <a:r>
              <a:rPr lang="en-US" sz="4400" b="1">
                <a:latin typeface="Bodoni MT" panose="02070603080606020203" charset="0"/>
                <a:cs typeface="Bodoni MT" panose="02070603080606020203" charset="0"/>
                <a:sym typeface="+mn-ea"/>
              </a:rPr>
              <a:t>Hire Nursing ,GDA staffs. and clinincal pharmacist,</a:t>
            </a:r>
            <a:endParaRPr lang="en-US" sz="4400" b="1">
              <a:latin typeface="Bodoni MT" panose="02070603080606020203" charset="0"/>
              <a:cs typeface="Bodoni MT" panose="02070603080606020203" charset="0"/>
            </a:endParaRPr>
          </a:p>
          <a:p>
            <a:pPr indent="0" algn="l">
              <a:buFont typeface="Arial" panose="020B0604020202020204" pitchFamily="34" charset="0"/>
              <a:buNone/>
            </a:pPr>
            <a:endParaRPr lang="en-US" sz="4400" b="1">
              <a:latin typeface="Bodoni MT" panose="02070603080606020203" charset="0"/>
              <a:cs typeface="Bodoni MT" panose="02070603080606020203" charset="0"/>
            </a:endParaRPr>
          </a:p>
        </p:txBody>
      </p:sp>
      <p:sp>
        <p:nvSpPr>
          <p:cNvPr id="16" name="Text Box 15"/>
          <p:cNvSpPr txBox="1"/>
          <p:nvPr/>
        </p:nvSpPr>
        <p:spPr>
          <a:xfrm>
            <a:off x="41824275" y="18011775"/>
            <a:ext cx="9023985" cy="1014730"/>
          </a:xfrm>
          <a:prstGeom prst="rect">
            <a:avLst/>
          </a:prstGeom>
          <a:noFill/>
        </p:spPr>
        <p:txBody>
          <a:bodyPr wrap="square" rtlCol="0">
            <a:spAutoFit/>
          </a:bodyPr>
          <a:lstStyle/>
          <a:p>
            <a:pPr algn="ctr"/>
            <a:r>
              <a:rPr lang="en-US" sz="6000" b="1">
                <a:latin typeface="Bodoni MT" panose="02070603080606020203" charset="0"/>
                <a:cs typeface="Bodoni MT" panose="02070603080606020203" charset="0"/>
              </a:rPr>
              <a:t>RECOMENDATIONS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a:latin typeface="Bodoni MT" panose="02070603080606020203" charset="0"/>
                <a:cs typeface="Bodoni MT" panose="02070603080606020203" charset="0"/>
              </a:rPr>
              <a:t>Thank You</a:t>
            </a:r>
          </a:p>
        </p:txBody>
      </p:sp>
      <p:sp>
        <p:nvSpPr>
          <p:cNvPr id="3" name="Subtitle 2"/>
          <p:cNvSpPr>
            <a:spLocks noGrp="1"/>
          </p:cNvSpPr>
          <p:nvPr>
            <p:ph type="subTitle" idx="1"/>
          </p:nvPr>
        </p:nvSpPr>
        <p:spPr/>
        <p:txBody>
          <a:bodyPr/>
          <a:lstStyle/>
          <a:p>
            <a:r>
              <a:rPr lang="en-IN" dirty="0"/>
              <a:t>Any Questions</a:t>
            </a:r>
          </a:p>
        </p:txBody>
      </p:sp>
      <p:sp>
        <p:nvSpPr>
          <p:cNvPr id="4" name="Slide Number Placeholder 3"/>
          <p:cNvSpPr>
            <a:spLocks noGrp="1"/>
          </p:cNvSpPr>
          <p:nvPr>
            <p:ph type="sldNum" sz="quarter" idx="12"/>
          </p:nvPr>
        </p:nvSpPr>
        <p:spPr/>
        <p:txBody>
          <a:bodyPr/>
          <a:lstStyle/>
          <a:p>
            <a:fld id="{26AD20E6-394B-4DF0-96A5-9647FF39C943}" type="slidenum">
              <a:rPr lang="en-IN" sz="4665" smtClean="0"/>
              <a:t>18</a:t>
            </a:fld>
            <a:endParaRPr lang="en-IN" sz="4665"/>
          </a:p>
        </p:txBody>
      </p:sp>
      <p:sp>
        <p:nvSpPr>
          <p:cNvPr id="5" name="Footer Placeholder 4"/>
          <p:cNvSpPr>
            <a:spLocks noGrp="1"/>
          </p:cNvSpPr>
          <p:nvPr>
            <p:ph type="ftr" sz="quarter" idx="11"/>
          </p:nvPr>
        </p:nvSpPr>
        <p:spPr/>
        <p:txBody>
          <a:bodyPr/>
          <a:lstStyle/>
          <a:p>
            <a:r>
              <a:rPr lang="en-US" sz="4665"/>
              <a:t>You are not allowed to add slides to this presentation</a:t>
            </a:r>
            <a:endParaRPr lang="en-IN" sz="466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828280" cy="36842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805" y="0"/>
            <a:ext cx="44157265" cy="4267200"/>
          </a:xfrm>
        </p:spPr>
        <p:txBody>
          <a:bodyPr/>
          <a:lstStyle/>
          <a:p>
            <a:pPr algn="ctr"/>
            <a:r>
              <a:rPr lang="en-IN" b="1" dirty="0">
                <a:latin typeface="Bodoni MT" panose="02070603080606020203" charset="0"/>
                <a:cs typeface="Bodoni MT" panose="02070603080606020203" charset="0"/>
              </a:rPr>
              <a:t>Pictorial Journey</a:t>
            </a:r>
          </a:p>
        </p:txBody>
      </p:sp>
      <p:sp>
        <p:nvSpPr>
          <p:cNvPr id="4" name="Slide Number Placeholder 3"/>
          <p:cNvSpPr>
            <a:spLocks noGrp="1"/>
          </p:cNvSpPr>
          <p:nvPr>
            <p:ph type="sldNum" sz="quarter" idx="12"/>
          </p:nvPr>
        </p:nvSpPr>
        <p:spPr/>
        <p:txBody>
          <a:bodyPr/>
          <a:lstStyle/>
          <a:p>
            <a:fld id="{26AD20E6-394B-4DF0-96A5-9647FF39C943}" type="slidenum">
              <a:rPr lang="en-IN" sz="4665" smtClean="0"/>
              <a:t>19</a:t>
            </a:fld>
            <a:endParaRPr lang="en-IN" sz="4665"/>
          </a:p>
        </p:txBody>
      </p:sp>
      <p:pic>
        <p:nvPicPr>
          <p:cNvPr id="5" name="Content Placeholder 4" descr="WhatsApp Image 2022-08-05 at 10.58.30 AM (1)"/>
          <p:cNvPicPr>
            <a:picLocks noGrp="1" noChangeAspect="1"/>
          </p:cNvPicPr>
          <p:nvPr>
            <p:ph sz="half" idx="1"/>
          </p:nvPr>
        </p:nvPicPr>
        <p:blipFill>
          <a:blip r:embed="rId2"/>
          <a:stretch>
            <a:fillRect/>
          </a:stretch>
        </p:blipFill>
        <p:spPr>
          <a:xfrm>
            <a:off x="1339850" y="19570700"/>
            <a:ext cx="11594465" cy="11344275"/>
          </a:xfrm>
          <a:prstGeom prst="roundRect">
            <a:avLst>
              <a:gd name="adj" fmla="val 3408"/>
            </a:avLst>
          </a:prstGeom>
        </p:spPr>
      </p:pic>
      <p:pic>
        <p:nvPicPr>
          <p:cNvPr id="6" name="Content Placeholder 5" descr="WhatsApp Image 2022-08-05 at 10.58.30 AM"/>
          <p:cNvPicPr>
            <a:picLocks noGrp="1" noChangeAspect="1"/>
          </p:cNvPicPr>
          <p:nvPr>
            <p:ph sz="half" idx="2"/>
          </p:nvPr>
        </p:nvPicPr>
        <p:blipFill>
          <a:blip r:embed="rId3"/>
          <a:stretch>
            <a:fillRect/>
          </a:stretch>
        </p:blipFill>
        <p:spPr>
          <a:xfrm>
            <a:off x="36645850" y="2596515"/>
            <a:ext cx="13750290" cy="10851515"/>
          </a:xfrm>
          <a:prstGeom prst="rect">
            <a:avLst/>
          </a:prstGeom>
        </p:spPr>
      </p:pic>
      <p:pic>
        <p:nvPicPr>
          <p:cNvPr id="8" name="Picture 7" descr="WhatsApp Image 2022-08-05 at 10.44.03 AM"/>
          <p:cNvPicPr>
            <a:picLocks noChangeAspect="1"/>
          </p:cNvPicPr>
          <p:nvPr/>
        </p:nvPicPr>
        <p:blipFill>
          <a:blip r:embed="rId4"/>
          <a:stretch>
            <a:fillRect/>
          </a:stretch>
        </p:blipFill>
        <p:spPr>
          <a:xfrm>
            <a:off x="365125" y="4265295"/>
            <a:ext cx="11347450" cy="14424025"/>
          </a:xfrm>
          <a:prstGeom prst="rect">
            <a:avLst/>
          </a:prstGeom>
        </p:spPr>
      </p:pic>
      <p:pic>
        <p:nvPicPr>
          <p:cNvPr id="9" name="Picture 8" descr="WhatsApp Image 2022-08-05 at 10.44.01 AM"/>
          <p:cNvPicPr>
            <a:picLocks noChangeAspect="1"/>
          </p:cNvPicPr>
          <p:nvPr/>
        </p:nvPicPr>
        <p:blipFill>
          <a:blip r:embed="rId5"/>
          <a:stretch>
            <a:fillRect/>
          </a:stretch>
        </p:blipFill>
        <p:spPr>
          <a:xfrm>
            <a:off x="13756005" y="5750560"/>
            <a:ext cx="22402165" cy="24806275"/>
          </a:xfrm>
          <a:prstGeom prst="rect">
            <a:avLst/>
          </a:prstGeom>
        </p:spPr>
      </p:pic>
      <p:pic>
        <p:nvPicPr>
          <p:cNvPr id="10" name="Picture 9" descr="WhatsApp Image 2022-08-05 at 10.44.02 AM"/>
          <p:cNvPicPr>
            <a:picLocks noChangeAspect="1"/>
          </p:cNvPicPr>
          <p:nvPr/>
        </p:nvPicPr>
        <p:blipFill>
          <a:blip r:embed="rId6"/>
          <a:stretch>
            <a:fillRect/>
          </a:stretch>
        </p:blipFill>
        <p:spPr>
          <a:xfrm>
            <a:off x="37900610" y="14326235"/>
            <a:ext cx="10768965" cy="173596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z="4665"/>
              <a:t>You are not allowed to add slides to this presentation</a:t>
            </a:r>
            <a:endParaRPr lang="en-IN" sz="4665"/>
          </a:p>
        </p:txBody>
      </p:sp>
      <p:sp>
        <p:nvSpPr>
          <p:cNvPr id="5" name="Slide Number Placeholder 4"/>
          <p:cNvSpPr>
            <a:spLocks noGrp="1"/>
          </p:cNvSpPr>
          <p:nvPr>
            <p:ph type="sldNum" sz="quarter" idx="12"/>
          </p:nvPr>
        </p:nvSpPr>
        <p:spPr/>
        <p:txBody>
          <a:bodyPr/>
          <a:lstStyle/>
          <a:p>
            <a:fld id="{26AD20E6-394B-4DF0-96A5-9647FF39C943}" type="slidenum">
              <a:rPr lang="en-IN" sz="4665" smtClean="0"/>
              <a:t>2</a:t>
            </a:fld>
            <a:endParaRPr lang="en-IN" sz="4665"/>
          </a:p>
        </p:txBody>
      </p:sp>
      <p:pic>
        <p:nvPicPr>
          <p:cNvPr id="6" name="Content Placeholder 5" descr="WhatsApp Image 2022-08-05 at 10.42.57 AM"/>
          <p:cNvPicPr>
            <a:picLocks noGrp="1" noChangeAspect="1"/>
          </p:cNvPicPr>
          <p:nvPr>
            <p:ph idx="1"/>
          </p:nvPr>
        </p:nvPicPr>
        <p:blipFill>
          <a:blip r:embed="rId2"/>
          <a:stretch>
            <a:fillRect/>
          </a:stretch>
        </p:blipFill>
        <p:spPr>
          <a:xfrm>
            <a:off x="718820" y="334645"/>
            <a:ext cx="50044350" cy="313410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534" y="212"/>
            <a:ext cx="44157540" cy="6185961"/>
          </a:xfrm>
        </p:spPr>
        <p:txBody>
          <a:bodyPr>
            <a:noAutofit/>
          </a:bodyPr>
          <a:lstStyle/>
          <a:p>
            <a:pPr algn="ctr"/>
            <a:r>
              <a:rPr lang="en-US" altLang="en-IN" sz="18400" b="1" u="sng" dirty="0">
                <a:latin typeface="Bodoni MT" panose="02070603080606020203" charset="0"/>
                <a:cs typeface="Bodoni MT" panose="02070603080606020203" charset="0"/>
                <a:sym typeface="+mn-ea"/>
              </a:rPr>
              <a:t>INTRODUCTION</a:t>
            </a:r>
            <a:endParaRPr lang="en-IN" altLang="en-IN" sz="18400" b="1" u="sng" dirty="0">
              <a:latin typeface="Bodoni MT" panose="02070603080606020203" charset="0"/>
              <a:cs typeface="Bodoni MT" panose="02070603080606020203" charset="0"/>
              <a:sym typeface="+mn-ea"/>
            </a:endParaRPr>
          </a:p>
        </p:txBody>
      </p:sp>
      <p:sp>
        <p:nvSpPr>
          <p:cNvPr id="3" name="Content Placeholder 2"/>
          <p:cNvSpPr>
            <a:spLocks noGrp="1"/>
          </p:cNvSpPr>
          <p:nvPr>
            <p:ph sz="half" idx="1"/>
          </p:nvPr>
        </p:nvSpPr>
        <p:spPr>
          <a:xfrm>
            <a:off x="1062990" y="5083175"/>
            <a:ext cx="49067720" cy="25521285"/>
          </a:xfrm>
        </p:spPr>
        <p:txBody>
          <a:bodyPr>
            <a:noAutofit/>
          </a:bodyPr>
          <a:lstStyle/>
          <a:p>
            <a:pPr marL="0" indent="0">
              <a:lnSpc>
                <a:spcPct val="140000"/>
              </a:lnSpc>
              <a:buNone/>
            </a:pPr>
            <a:br>
              <a:rPr lang="en-IN" sz="9600" b="1" dirty="0">
                <a:latin typeface="Bodoni MT" panose="02070603080606020203" charset="0"/>
                <a:cs typeface="Bodoni MT" panose="02070603080606020203" charset="0"/>
              </a:rPr>
            </a:br>
            <a:r>
              <a:rPr lang="en-IN" sz="9600" b="1" dirty="0">
                <a:latin typeface="Bodoni MT" panose="02070603080606020203" charset="0"/>
                <a:cs typeface="Bodoni MT" panose="02070603080606020203" charset="0"/>
              </a:rPr>
              <a:t>Discharge is a process by which a patient is shifted out of the hospital with all concerned medical summaries ensuring stability. </a:t>
            </a:r>
            <a:r>
              <a:rPr lang="en-US" altLang="en-IN" sz="9600" b="1" dirty="0">
                <a:latin typeface="Bodoni MT" panose="02070603080606020203" charset="0"/>
                <a:cs typeface="Bodoni MT" panose="02070603080606020203" charset="0"/>
              </a:rPr>
              <a:t>T</a:t>
            </a:r>
            <a:r>
              <a:rPr lang="en-IN" sz="9600" b="1" dirty="0">
                <a:latin typeface="Bodoni MT" panose="02070603080606020203" charset="0"/>
                <a:cs typeface="Bodoni MT" panose="02070603080606020203" charset="0"/>
              </a:rPr>
              <a:t>he discharge process is deemed to have started when the consultant formally approves discharge and ends with the patient leaving the hospital.</a:t>
            </a:r>
            <a:br>
              <a:rPr lang="en-IN" sz="9600" b="1" dirty="0">
                <a:latin typeface="Bodoni MT" panose="02070603080606020203" charset="0"/>
                <a:cs typeface="Bodoni MT" panose="02070603080606020203" charset="0"/>
              </a:rPr>
            </a:br>
            <a:br>
              <a:rPr lang="en-US" altLang="en-IN" sz="9600" b="1" dirty="0">
                <a:latin typeface="Bodoni MT" panose="02070603080606020203" charset="0"/>
                <a:cs typeface="Bodoni MT" panose="02070603080606020203" charset="0"/>
              </a:rPr>
            </a:br>
            <a:r>
              <a:rPr lang="en-IN" sz="9600" b="1" dirty="0">
                <a:latin typeface="Bodoni MT" panose="02070603080606020203" charset="0"/>
                <a:cs typeface="Bodoni MT" panose="02070603080606020203" charset="0"/>
              </a:rPr>
              <a:t>The purpose of study is to gain a better understanding of the entire discharge process and to identify the issues that are generating delays in the process, as well as to recommend solutions to shorten the time it takes to discharge patients.</a:t>
            </a:r>
          </a:p>
        </p:txBody>
      </p:sp>
      <p:sp>
        <p:nvSpPr>
          <p:cNvPr id="4" name="Slide Number Placeholder 3"/>
          <p:cNvSpPr>
            <a:spLocks noGrp="1"/>
          </p:cNvSpPr>
          <p:nvPr>
            <p:ph type="sldNum" sz="quarter" idx="12"/>
          </p:nvPr>
        </p:nvSpPr>
        <p:spPr/>
        <p:txBody>
          <a:bodyPr/>
          <a:lstStyle/>
          <a:p>
            <a:fld id="{26AD20E6-394B-4DF0-96A5-9647FF39C943}" type="slidenum">
              <a:rPr lang="en-IN" sz="4665" smtClean="0"/>
              <a:t>3</a:t>
            </a:fld>
            <a:endParaRPr lang="en-IN" sz="466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0"/>
            <a:ext cx="7113270" cy="3347085"/>
          </a:xfrm>
          <a:prstGeom prst="rect">
            <a:avLst/>
          </a:prstGeom>
        </p:spPr>
      </p:pic>
      <p:pic>
        <p:nvPicPr>
          <p:cNvPr id="5" name="Content Placeholder 4" descr="whenusedeffe"/>
          <p:cNvPicPr>
            <a:picLocks noGrp="1" noChangeAspect="1"/>
          </p:cNvPicPr>
          <p:nvPr>
            <p:ph sz="half" idx="2"/>
          </p:nvPr>
        </p:nvPicPr>
        <p:blipFill>
          <a:blip r:embed="rId3"/>
          <a:stretch>
            <a:fillRect/>
          </a:stretch>
        </p:blipFill>
        <p:spPr>
          <a:xfrm>
            <a:off x="31193740" y="19768185"/>
            <a:ext cx="20001230" cy="122358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AD20E6-394B-4DF0-96A5-9647FF39C943}" type="slidenum">
              <a:rPr lang="en-IN" sz="4665" smtClean="0"/>
              <a:t>4</a:t>
            </a:fld>
            <a:endParaRPr lang="en-IN" sz="466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405"/>
            <a:ext cx="6050915" cy="2847975"/>
          </a:xfrm>
          <a:prstGeom prst="rect">
            <a:avLst/>
          </a:prstGeom>
        </p:spPr>
      </p:pic>
      <p:sp>
        <p:nvSpPr>
          <p:cNvPr id="7" name="Text Box 6"/>
          <p:cNvSpPr txBox="1"/>
          <p:nvPr/>
        </p:nvSpPr>
        <p:spPr>
          <a:xfrm>
            <a:off x="22952426" y="14941111"/>
            <a:ext cx="5189863" cy="306705"/>
          </a:xfrm>
          <a:prstGeom prst="rect">
            <a:avLst/>
          </a:prstGeom>
          <a:noFill/>
        </p:spPr>
        <p:txBody>
          <a:bodyPr wrap="square" rtlCol="0">
            <a:spAutoFit/>
          </a:bodyPr>
          <a:lstStyle/>
          <a:p>
            <a:endParaRPr lang="en-US" sz="1400"/>
          </a:p>
        </p:txBody>
      </p:sp>
      <p:sp>
        <p:nvSpPr>
          <p:cNvPr id="24" name="Rectangle 24"/>
          <p:cNvSpPr/>
          <p:nvPr/>
        </p:nvSpPr>
        <p:spPr>
          <a:xfrm>
            <a:off x="9034145" y="3392805"/>
            <a:ext cx="7575550" cy="2411730"/>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sz="6600" kern="100">
                <a:latin typeface="Bodoni MT" panose="02070603080606020203" charset="0"/>
                <a:ea typeface="Calibri" panose="020F0502020204030204"/>
                <a:cs typeface="Bodoni MT" panose="02070603080606020203" charset="0"/>
                <a:sym typeface="Times New Roman" panose="02020603050405020304"/>
              </a:rPr>
              <a:t>PLANNED DISCHARGE</a:t>
            </a:r>
          </a:p>
        </p:txBody>
      </p:sp>
      <p:sp>
        <p:nvSpPr>
          <p:cNvPr id="25" name="Rectangle 25"/>
          <p:cNvSpPr/>
          <p:nvPr/>
        </p:nvSpPr>
        <p:spPr>
          <a:xfrm>
            <a:off x="32469455" y="2988945"/>
            <a:ext cx="7993380" cy="2815590"/>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sz="6000" kern="100">
                <a:latin typeface="Bodoni MT" panose="02070603080606020203" charset="0"/>
                <a:ea typeface="Calibri" panose="020F0502020204030204"/>
                <a:cs typeface="Bodoni MT" panose="02070603080606020203" charset="0"/>
                <a:sym typeface="Times New Roman" panose="02020603050405020304"/>
              </a:rPr>
              <a:t>UNPLANNED </a:t>
            </a:r>
            <a:r>
              <a:rPr lang="en-US" altLang="zh-CN" sz="6000" kern="100">
                <a:latin typeface="Times New Roman" panose="02020603050405020304"/>
                <a:ea typeface="Calibri" panose="020F0502020204030204"/>
                <a:cs typeface="Times New Roman" panose="02020603050405020304"/>
                <a:sym typeface="Times New Roman" panose="02020603050405020304"/>
              </a:rPr>
              <a:t>DISCHARGE</a:t>
            </a:r>
          </a:p>
        </p:txBody>
      </p:sp>
      <p:sp>
        <p:nvSpPr>
          <p:cNvPr id="26" name="Rectangle 26"/>
          <p:cNvSpPr/>
          <p:nvPr/>
        </p:nvSpPr>
        <p:spPr>
          <a:xfrm>
            <a:off x="9034145" y="7171055"/>
            <a:ext cx="7574915" cy="2571115"/>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sz="6000" kern="100">
                <a:latin typeface="Bodoni MT" panose="02070603080606020203" charset="0"/>
                <a:ea typeface="Calibri" panose="020F0502020204030204"/>
                <a:cs typeface="Bodoni MT" panose="02070603080606020203" charset="0"/>
                <a:sym typeface="Times New Roman" panose="02020603050405020304"/>
              </a:rPr>
              <a:t>PLANNED INTIMATION</a:t>
            </a:r>
          </a:p>
        </p:txBody>
      </p:sp>
      <p:sp>
        <p:nvSpPr>
          <p:cNvPr id="27" name="Rectangle 27"/>
          <p:cNvSpPr/>
          <p:nvPr/>
        </p:nvSpPr>
        <p:spPr>
          <a:xfrm>
            <a:off x="32469455" y="7138670"/>
            <a:ext cx="7993380" cy="3009265"/>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sz="6600" kern="100">
                <a:latin typeface="Bodoni MT" panose="02070603080606020203" charset="0"/>
                <a:ea typeface="Calibri" panose="020F0502020204030204"/>
                <a:cs typeface="Bodoni MT" panose="02070603080606020203" charset="0"/>
                <a:sym typeface="Times New Roman" panose="02020603050405020304"/>
              </a:rPr>
              <a:t>UNPLANNED INTIMATION</a:t>
            </a:r>
          </a:p>
        </p:txBody>
      </p:sp>
      <p:sp>
        <p:nvSpPr>
          <p:cNvPr id="30" name="Rectangle 30"/>
          <p:cNvSpPr/>
          <p:nvPr/>
        </p:nvSpPr>
        <p:spPr>
          <a:xfrm>
            <a:off x="17888585" y="16036925"/>
            <a:ext cx="11951335" cy="1592580"/>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sz="6000" kern="100">
                <a:latin typeface="Times New Roman" panose="02020603050405020304"/>
                <a:ea typeface="Calibri" panose="020F0502020204030204"/>
                <a:cs typeface="Times New Roman" panose="02020603050405020304"/>
                <a:sym typeface="Times New Roman" panose="02020603050405020304"/>
              </a:rPr>
              <a:t>NURSING </a:t>
            </a:r>
            <a:r>
              <a:rPr lang="en-US" altLang="zh-CN" sz="6000" kern="100">
                <a:latin typeface="Bodoni MT" panose="02070603080606020203" charset="0"/>
                <a:ea typeface="Calibri" panose="020F0502020204030204"/>
                <a:cs typeface="Bodoni MT" panose="02070603080606020203" charset="0"/>
                <a:sym typeface="Times New Roman" panose="02020603050405020304"/>
              </a:rPr>
              <a:t>CLEARANCE</a:t>
            </a:r>
          </a:p>
        </p:txBody>
      </p:sp>
      <p:sp>
        <p:nvSpPr>
          <p:cNvPr id="31" name="Rectangle 31"/>
          <p:cNvSpPr/>
          <p:nvPr/>
        </p:nvSpPr>
        <p:spPr>
          <a:xfrm>
            <a:off x="17887950" y="11402695"/>
            <a:ext cx="11952605" cy="3183255"/>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sz="6600" kern="100">
                <a:latin typeface="Bodoni MT" panose="02070603080606020203" charset="0"/>
                <a:ea typeface="Calibri" panose="020F0502020204030204"/>
                <a:cs typeface="Bodoni MT" panose="02070603080606020203" charset="0"/>
                <a:sym typeface="Times New Roman" panose="02020603050405020304"/>
              </a:rPr>
              <a:t>DISCHARGE SUMMARY FREEZE</a:t>
            </a:r>
          </a:p>
        </p:txBody>
      </p:sp>
      <p:sp>
        <p:nvSpPr>
          <p:cNvPr id="35" name="Rectangle 35"/>
          <p:cNvSpPr/>
          <p:nvPr/>
        </p:nvSpPr>
        <p:spPr>
          <a:xfrm>
            <a:off x="17887315" y="21778595"/>
            <a:ext cx="12110720" cy="1448435"/>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sz="6000" kern="100">
                <a:latin typeface="Bodoni MT" panose="02070603080606020203" charset="0"/>
                <a:ea typeface="Calibri" panose="020F0502020204030204"/>
                <a:cs typeface="Bodoni MT" panose="02070603080606020203" charset="0"/>
                <a:sym typeface="Times New Roman" panose="02020603050405020304"/>
              </a:rPr>
              <a:t>BILLING</a:t>
            </a:r>
          </a:p>
        </p:txBody>
      </p:sp>
      <p:sp>
        <p:nvSpPr>
          <p:cNvPr id="36" name="Rectangle 36"/>
          <p:cNvSpPr/>
          <p:nvPr/>
        </p:nvSpPr>
        <p:spPr>
          <a:xfrm>
            <a:off x="17887315" y="18957290"/>
            <a:ext cx="11953240" cy="1476375"/>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sz="6000" kern="100">
                <a:latin typeface="Bodoni MT" panose="02070603080606020203" charset="0"/>
                <a:ea typeface="Calibri" panose="020F0502020204030204"/>
                <a:cs typeface="Bodoni MT" panose="02070603080606020203" charset="0"/>
                <a:sym typeface="Times New Roman" panose="02020603050405020304"/>
              </a:rPr>
              <a:t>PHARMACY CLEARANCE</a:t>
            </a:r>
          </a:p>
        </p:txBody>
      </p:sp>
      <p:sp>
        <p:nvSpPr>
          <p:cNvPr id="37" name="Rectangle 37"/>
          <p:cNvSpPr/>
          <p:nvPr/>
        </p:nvSpPr>
        <p:spPr>
          <a:xfrm>
            <a:off x="17887315" y="30615890"/>
            <a:ext cx="11953875" cy="1388110"/>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sz="6000" kern="100">
                <a:latin typeface="Bodoni MT" panose="02070603080606020203" charset="0"/>
                <a:ea typeface="Calibri" panose="020F0502020204030204"/>
                <a:cs typeface="Bodoni MT" panose="02070603080606020203" charset="0"/>
                <a:sym typeface="Times New Roman" panose="02020603050405020304"/>
              </a:rPr>
              <a:t>HOUSE KEEPING</a:t>
            </a:r>
          </a:p>
        </p:txBody>
      </p:sp>
      <p:sp>
        <p:nvSpPr>
          <p:cNvPr id="38" name="Rectangle 38"/>
          <p:cNvSpPr/>
          <p:nvPr/>
        </p:nvSpPr>
        <p:spPr>
          <a:xfrm>
            <a:off x="17887315" y="24805005"/>
            <a:ext cx="12111355" cy="1280160"/>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sz="6000" kern="100">
                <a:latin typeface="Bodoni MT" panose="02070603080606020203" charset="0"/>
                <a:ea typeface="Calibri" panose="020F0502020204030204"/>
                <a:cs typeface="Bodoni MT" panose="02070603080606020203" charset="0"/>
                <a:sym typeface="Times New Roman" panose="02020603050405020304"/>
              </a:rPr>
              <a:t>BILL SETTLEMENT</a:t>
            </a:r>
          </a:p>
        </p:txBody>
      </p:sp>
      <p:sp>
        <p:nvSpPr>
          <p:cNvPr id="12" name="Rectangle 12"/>
          <p:cNvSpPr/>
          <p:nvPr/>
        </p:nvSpPr>
        <p:spPr>
          <a:xfrm>
            <a:off x="18046065" y="27663140"/>
            <a:ext cx="11952605" cy="1374775"/>
          </a:xfrm>
          <a:prstGeom prst="rect">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sz="6000" kern="100">
                <a:latin typeface="Bodoni MT" panose="02070603080606020203" charset="0"/>
                <a:ea typeface="Calibri" panose="020F0502020204030204"/>
                <a:cs typeface="Bodoni MT" panose="02070603080606020203" charset="0"/>
                <a:sym typeface="Times New Roman" panose="02020603050405020304"/>
              </a:rPr>
              <a:t>BED RELEASE</a:t>
            </a:r>
          </a:p>
        </p:txBody>
      </p:sp>
      <p:sp>
        <p:nvSpPr>
          <p:cNvPr id="2" name="Down Arrow 1"/>
          <p:cNvSpPr/>
          <p:nvPr/>
        </p:nvSpPr>
        <p:spPr>
          <a:xfrm>
            <a:off x="12395835" y="6019800"/>
            <a:ext cx="1037590" cy="1036955"/>
          </a:xfrm>
          <a:prstGeom prst="downArrow">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3503890" y="29470350"/>
            <a:ext cx="1037590" cy="1036955"/>
          </a:xfrm>
          <a:prstGeom prst="down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3503890" y="26382980"/>
            <a:ext cx="1037590" cy="1036955"/>
          </a:xfrm>
          <a:prstGeom prst="down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3503890" y="23604220"/>
            <a:ext cx="1037590" cy="1036955"/>
          </a:xfrm>
          <a:prstGeom prst="down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3503890" y="20587970"/>
            <a:ext cx="1037590" cy="1036955"/>
          </a:xfrm>
          <a:prstGeom prst="down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23503890" y="17774920"/>
            <a:ext cx="1037590" cy="1036955"/>
          </a:xfrm>
          <a:prstGeom prst="down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23345140" y="14792960"/>
            <a:ext cx="1037590" cy="1036955"/>
          </a:xfrm>
          <a:prstGeom prst="down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6493450" y="6019800"/>
            <a:ext cx="1037590" cy="1036955"/>
          </a:xfrm>
          <a:prstGeom prst="downArrow">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3000000">
            <a:off x="31412815" y="9787255"/>
            <a:ext cx="1246505" cy="4946015"/>
          </a:xfrm>
          <a:prstGeom prst="downArrow">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8660000">
            <a:off x="15150465" y="9451975"/>
            <a:ext cx="1069975" cy="4701540"/>
          </a:xfrm>
          <a:prstGeom prst="downArrow">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9"/>
          <p:cNvSpPr txBox="1"/>
          <p:nvPr/>
        </p:nvSpPr>
        <p:spPr>
          <a:xfrm>
            <a:off x="9958070" y="581025"/>
            <a:ext cx="27023695" cy="1445260"/>
          </a:xfrm>
          <a:prstGeom prst="rect">
            <a:avLst/>
          </a:prstGeom>
          <a:noFill/>
        </p:spPr>
        <p:txBody>
          <a:bodyPr wrap="square" rtlCol="0">
            <a:spAutoFit/>
          </a:bodyPr>
          <a:lstStyle/>
          <a:p>
            <a:pPr algn="ctr"/>
            <a:r>
              <a:rPr lang="en-US" sz="8800" b="1" u="sng">
                <a:latin typeface="Bodoni MT" panose="02070603080606020203" charset="0"/>
                <a:cs typeface="Bodoni MT" panose="02070603080606020203" charset="0"/>
              </a:rPr>
              <a:t>DISCHARGE PROCESS FLOW CHART</a:t>
            </a:r>
          </a:p>
        </p:txBody>
      </p:sp>
      <p:sp>
        <p:nvSpPr>
          <p:cNvPr id="3" name="Text Box 2"/>
          <p:cNvSpPr txBox="1"/>
          <p:nvPr/>
        </p:nvSpPr>
        <p:spPr>
          <a:xfrm>
            <a:off x="37811710" y="23933785"/>
            <a:ext cx="309880" cy="368300"/>
          </a:xfrm>
          <a:prstGeom prst="rect">
            <a:avLst/>
          </a:prstGeom>
          <a:noFill/>
        </p:spPr>
        <p:txBody>
          <a:bodyPr wrap="none" rtlCol="0">
            <a:spAutoFit/>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AD20E6-394B-4DF0-96A5-9647FF39C943}" type="slidenum">
              <a:rPr lang="en-IN" sz="4665" smtClean="0"/>
              <a:t>5</a:t>
            </a:fld>
            <a:endParaRPr lang="en-IN" sz="466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473950" cy="3515360"/>
          </a:xfrm>
          <a:prstGeom prst="rect">
            <a:avLst/>
          </a:prstGeom>
        </p:spPr>
      </p:pic>
      <p:sp>
        <p:nvSpPr>
          <p:cNvPr id="7" name="Text Box 6"/>
          <p:cNvSpPr txBox="1"/>
          <p:nvPr/>
        </p:nvSpPr>
        <p:spPr>
          <a:xfrm>
            <a:off x="22063907" y="15310051"/>
            <a:ext cx="6942207" cy="306705"/>
          </a:xfrm>
          <a:prstGeom prst="rect">
            <a:avLst/>
          </a:prstGeom>
          <a:noFill/>
        </p:spPr>
        <p:txBody>
          <a:bodyPr wrap="square" rtlCol="0">
            <a:spAutoFit/>
          </a:bodyPr>
          <a:lstStyle/>
          <a:p>
            <a:endParaRPr lang="en-US" sz="1400"/>
          </a:p>
        </p:txBody>
      </p:sp>
      <p:sp>
        <p:nvSpPr>
          <p:cNvPr id="9" name="Text Box 8"/>
          <p:cNvSpPr txBox="1"/>
          <p:nvPr/>
        </p:nvSpPr>
        <p:spPr>
          <a:xfrm>
            <a:off x="3571240" y="8206105"/>
            <a:ext cx="45506005" cy="17512030"/>
          </a:xfrm>
          <a:prstGeom prst="rect">
            <a:avLst/>
          </a:prstGeom>
          <a:noFill/>
        </p:spPr>
        <p:txBody>
          <a:bodyPr wrap="square" rtlCol="0">
            <a:spAutoFit/>
          </a:bodyPr>
          <a:lstStyle/>
          <a:p>
            <a:r>
              <a:rPr lang="en-US" sz="16600" b="1" dirty="0">
                <a:latin typeface="Bodoni MT" panose="02070603080606020203" charset="0"/>
                <a:cs typeface="Bodoni MT" panose="02070603080606020203" charset="0"/>
              </a:rPr>
              <a:t>Primary:</a:t>
            </a:r>
          </a:p>
          <a:p>
            <a:r>
              <a:rPr lang="en-US" sz="13800" dirty="0">
                <a:latin typeface="Bodoni MT" panose="02070603080606020203" charset="0"/>
                <a:cs typeface="Bodoni MT" panose="02070603080606020203" charset="0"/>
                <a:sym typeface="+mn-ea"/>
              </a:rPr>
              <a:t>  -To assess the delay in discharge process of cash Patients</a:t>
            </a:r>
            <a:r>
              <a:rPr lang="en-US" sz="13800" b="1" dirty="0">
                <a:latin typeface="Bodoni MT" panose="02070603080606020203" charset="0"/>
                <a:cs typeface="Bodoni MT" panose="02070603080606020203" charset="0"/>
                <a:sym typeface="+mn-ea"/>
              </a:rPr>
              <a:t>.</a:t>
            </a:r>
            <a:br>
              <a:rPr lang="en-US" sz="13800" b="1" dirty="0">
                <a:latin typeface="Bodoni MT" panose="02070603080606020203" charset="0"/>
                <a:cs typeface="Bodoni MT" panose="02070603080606020203" charset="0"/>
                <a:sym typeface="+mn-ea"/>
              </a:rPr>
            </a:br>
            <a:br>
              <a:rPr lang="en-US" sz="13800" b="1" dirty="0">
                <a:latin typeface="Bodoni MT" panose="02070603080606020203" charset="0"/>
                <a:cs typeface="Bodoni MT" panose="02070603080606020203" charset="0"/>
                <a:sym typeface="+mn-ea"/>
              </a:rPr>
            </a:br>
            <a:r>
              <a:rPr lang="en-US" sz="13800" b="1" dirty="0">
                <a:latin typeface="Bodoni MT" panose="02070603080606020203" charset="0"/>
                <a:cs typeface="Bodoni MT" panose="02070603080606020203" charset="0"/>
                <a:sym typeface="+mn-ea"/>
              </a:rPr>
              <a:t>Secondary:</a:t>
            </a:r>
            <a:endParaRPr lang="en-US" sz="13800" b="1" dirty="0">
              <a:latin typeface="Bodoni MT" panose="02070603080606020203" charset="0"/>
              <a:cs typeface="Bodoni MT" panose="02070603080606020203" charset="0"/>
            </a:endParaRPr>
          </a:p>
          <a:p>
            <a:r>
              <a:rPr lang="en-US" sz="13800" dirty="0">
                <a:latin typeface="Bodoni MT" panose="02070603080606020203" charset="0"/>
                <a:cs typeface="Bodoni MT" panose="02070603080606020203" charset="0"/>
                <a:sym typeface="+mn-ea"/>
              </a:rPr>
              <a:t>- To find out reasons for the delay in discharge process.</a:t>
            </a:r>
            <a:endParaRPr lang="en-US" sz="13800" dirty="0">
              <a:latin typeface="Bodoni MT" panose="02070603080606020203" charset="0"/>
              <a:cs typeface="Bodoni MT" panose="02070603080606020203" charset="0"/>
            </a:endParaRPr>
          </a:p>
          <a:p>
            <a:r>
              <a:rPr lang="en-US" sz="13800" dirty="0">
                <a:latin typeface="Bodoni MT" panose="02070603080606020203" charset="0"/>
                <a:cs typeface="Bodoni MT" panose="02070603080606020203" charset="0"/>
                <a:sym typeface="+mn-ea"/>
              </a:rPr>
              <a:t> -To recommend measures to reduce discharge time of Patients.</a:t>
            </a:r>
            <a:endParaRPr lang="en-US" sz="13800" dirty="0">
              <a:latin typeface="Bodoni MT" panose="02070603080606020203" charset="0"/>
              <a:cs typeface="Bodoni MT" panose="02070603080606020203" charset="0"/>
            </a:endParaRPr>
          </a:p>
          <a:p>
            <a:endParaRPr lang="en-US" sz="13800" dirty="0">
              <a:latin typeface="Bodoni MT" panose="02070603080606020203" charset="0"/>
              <a:cs typeface="Bodoni MT" panose="02070603080606020203" charset="0"/>
            </a:endParaRPr>
          </a:p>
        </p:txBody>
      </p:sp>
      <p:sp>
        <p:nvSpPr>
          <p:cNvPr id="2" name="TextBox 1"/>
          <p:cNvSpPr txBox="1"/>
          <p:nvPr/>
        </p:nvSpPr>
        <p:spPr>
          <a:xfrm>
            <a:off x="17006385" y="3068766"/>
            <a:ext cx="19151600" cy="3153410"/>
          </a:xfrm>
          <a:prstGeom prst="rect">
            <a:avLst/>
          </a:prstGeom>
          <a:noFill/>
        </p:spPr>
        <p:txBody>
          <a:bodyPr wrap="square" rtlCol="0">
            <a:spAutoFit/>
          </a:bodyPr>
          <a:lstStyle/>
          <a:p>
            <a:pPr algn="ctr"/>
            <a:r>
              <a:rPr lang="en-US" sz="19900" b="1" u="sng" dirty="0">
                <a:latin typeface="Bodoni MT" panose="02070603080606020203" charset="0"/>
                <a:cs typeface="Bodoni MT" panose="02070603080606020203" charset="0"/>
              </a:rPr>
              <a:t>OBJECTIVES</a:t>
            </a:r>
            <a:endParaRPr lang="en-US" sz="11500" b="1" u="sng" dirty="0">
              <a:latin typeface="Bodoni MT" panose="02070603080606020203" charset="0"/>
              <a:cs typeface="Bodoni MT" panose="02070603080606020203"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805" y="0"/>
            <a:ext cx="44157265" cy="4784725"/>
          </a:xfrm>
        </p:spPr>
        <p:txBody>
          <a:bodyPr/>
          <a:lstStyle/>
          <a:p>
            <a:pPr algn="ctr"/>
            <a:r>
              <a:rPr lang="en-US" altLang="en-IN" b="1" u="sng" dirty="0">
                <a:latin typeface="Bodoni MT" panose="02070603080606020203" charset="0"/>
              </a:rPr>
              <a:t>METHODOLOGY</a:t>
            </a:r>
          </a:p>
        </p:txBody>
      </p:sp>
      <p:sp>
        <p:nvSpPr>
          <p:cNvPr id="4" name="Slide Number Placeholder 3"/>
          <p:cNvSpPr>
            <a:spLocks noGrp="1"/>
          </p:cNvSpPr>
          <p:nvPr>
            <p:ph type="sldNum" sz="quarter" idx="12"/>
          </p:nvPr>
        </p:nvSpPr>
        <p:spPr/>
        <p:txBody>
          <a:bodyPr/>
          <a:lstStyle/>
          <a:p>
            <a:fld id="{26AD20E6-394B-4DF0-96A5-9647FF39C943}" type="slidenum">
              <a:rPr lang="en-IN" sz="4665" smtClean="0"/>
              <a:t>6</a:t>
            </a:fld>
            <a:endParaRPr lang="en-IN" sz="466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724650" cy="3164840"/>
          </a:xfrm>
          <a:prstGeom prst="rect">
            <a:avLst/>
          </a:prstGeom>
        </p:spPr>
      </p:pic>
      <p:sp>
        <p:nvSpPr>
          <p:cNvPr id="8" name="Text Box 7"/>
          <p:cNvSpPr txBox="1"/>
          <p:nvPr/>
        </p:nvSpPr>
        <p:spPr>
          <a:xfrm>
            <a:off x="6724650" y="322580"/>
            <a:ext cx="42821860" cy="35563810"/>
          </a:xfrm>
          <a:prstGeom prst="rect">
            <a:avLst/>
          </a:prstGeom>
          <a:noFill/>
        </p:spPr>
        <p:txBody>
          <a:bodyPr wrap="square" rtlCol="0">
            <a:spAutoFit/>
          </a:bodyPr>
          <a:lstStyle/>
          <a:p>
            <a:pPr marL="1143000" indent="-1143000">
              <a:buFont typeface="Arial" panose="020B0604020202020204" pitchFamily="34" charset="0"/>
              <a:buChar char="•"/>
            </a:pPr>
            <a:br>
              <a:rPr lang="en-US" sz="11500" b="1" dirty="0">
                <a:latin typeface="Bodoni MT" panose="02070603080606020203" charset="0"/>
                <a:cs typeface="Bodoni MT" panose="02070603080606020203" charset="0"/>
              </a:rPr>
            </a:br>
            <a:br>
              <a:rPr lang="en-US" sz="11500" b="1" dirty="0">
                <a:latin typeface="Bodoni MT" panose="02070603080606020203" charset="0"/>
                <a:cs typeface="Bodoni MT" panose="02070603080606020203" charset="0"/>
              </a:rPr>
            </a:br>
            <a:r>
              <a:rPr lang="en-US" sz="11500" b="1" dirty="0">
                <a:latin typeface="Bodoni MT" panose="02070603080606020203" charset="0"/>
                <a:cs typeface="Bodoni MT" panose="02070603080606020203" charset="0"/>
              </a:rPr>
              <a:t>Study design : </a:t>
            </a:r>
          </a:p>
          <a:p>
            <a:pPr marL="3429000" lvl="5" indent="-1143000">
              <a:buFont typeface="Arial" panose="020B0604020202020204" pitchFamily="34" charset="0"/>
              <a:buChar char="•"/>
            </a:pPr>
            <a:r>
              <a:rPr lang="en-US" sz="11500" dirty="0">
                <a:latin typeface="Bodoni MT" panose="02070603080606020203" charset="0"/>
                <a:cs typeface="Bodoni MT" panose="02070603080606020203" charset="0"/>
              </a:rPr>
              <a:t> Cross-sectional study</a:t>
            </a:r>
          </a:p>
          <a:p>
            <a:pPr marL="3429000" lvl="5" indent="-1143000">
              <a:buFont typeface="Arial" panose="020B0604020202020204" pitchFamily="34" charset="0"/>
              <a:buChar char="•"/>
            </a:pPr>
            <a:r>
              <a:rPr lang="en-US" sz="11500" dirty="0">
                <a:latin typeface="Bodoni MT" panose="02070603080606020203" charset="0"/>
                <a:cs typeface="Bodoni MT" panose="02070603080606020203" charset="0"/>
                <a:sym typeface="+mn-ea"/>
              </a:rPr>
              <a:t>Mixed method research(Both qualitative &amp; quantitative research)</a:t>
            </a:r>
            <a:br>
              <a:rPr lang="en-US" sz="11500" dirty="0">
                <a:latin typeface="Bodoni MT" panose="02070603080606020203" charset="0"/>
                <a:cs typeface="Bodoni MT" panose="02070603080606020203" charset="0"/>
                <a:sym typeface="+mn-ea"/>
              </a:rPr>
            </a:br>
            <a:endParaRPr lang="en-US" sz="11500" b="1" dirty="0">
              <a:latin typeface="Bodoni MT" panose="02070603080606020203" charset="0"/>
              <a:cs typeface="Bodoni MT" panose="02070603080606020203" charset="0"/>
            </a:endParaRPr>
          </a:p>
          <a:p>
            <a:pPr lvl="1" indent="0">
              <a:buFont typeface="Arial" panose="020B0604020202020204" pitchFamily="34" charset="0"/>
              <a:buNone/>
            </a:pPr>
            <a:r>
              <a:rPr lang="en-US" sz="11500" b="1" dirty="0">
                <a:latin typeface="Bodoni MT" panose="02070603080606020203" charset="0"/>
                <a:cs typeface="Bodoni MT" panose="02070603080606020203" charset="0"/>
              </a:rPr>
              <a:t>Study setting :</a:t>
            </a:r>
          </a:p>
          <a:p>
            <a:pPr marL="3429000" lvl="5" indent="-1143000">
              <a:buFont typeface="Arial" panose="020B0604020202020204" pitchFamily="34" charset="0"/>
              <a:buChar char="•"/>
            </a:pPr>
            <a:r>
              <a:rPr lang="en-US" sz="11500" dirty="0">
                <a:latin typeface="Bodoni MT" panose="02070603080606020203" charset="0"/>
                <a:cs typeface="Bodoni MT" panose="02070603080606020203" charset="0"/>
              </a:rPr>
              <a:t>BLK-MAX Super </a:t>
            </a:r>
            <a:r>
              <a:rPr lang="en-US" sz="11500" dirty="0" err="1">
                <a:latin typeface="Bodoni MT" panose="02070603080606020203" charset="0"/>
                <a:cs typeface="Bodoni MT" panose="02070603080606020203" charset="0"/>
              </a:rPr>
              <a:t>Speciality</a:t>
            </a:r>
            <a:r>
              <a:rPr lang="en-US" sz="11500" dirty="0">
                <a:latin typeface="Bodoni MT" panose="02070603080606020203" charset="0"/>
                <a:cs typeface="Bodoni MT" panose="02070603080606020203" charset="0"/>
              </a:rPr>
              <a:t> Hospital, New Delhi</a:t>
            </a:r>
          </a:p>
          <a:p>
            <a:pPr lvl="1" indent="0">
              <a:buFont typeface="Arial" panose="020B0604020202020204" pitchFamily="34" charset="0"/>
              <a:buNone/>
            </a:pPr>
            <a:endParaRPr lang="en-US" sz="11500" b="1" dirty="0">
              <a:latin typeface="Bodoni MT" panose="02070603080606020203" charset="0"/>
              <a:cs typeface="Bodoni MT" panose="02070603080606020203" charset="0"/>
            </a:endParaRPr>
          </a:p>
          <a:p>
            <a:r>
              <a:rPr lang="en-US" sz="11500" b="1" dirty="0">
                <a:latin typeface="Bodoni MT" panose="02070603080606020203" charset="0"/>
                <a:cs typeface="Bodoni MT" panose="02070603080606020203" charset="0"/>
              </a:rPr>
              <a:t>Study population : </a:t>
            </a:r>
          </a:p>
          <a:p>
            <a:pPr marL="3429000" lvl="5" indent="-1143000">
              <a:buFont typeface="Arial" panose="020B0604020202020204" pitchFamily="34" charset="0"/>
              <a:buChar char="•"/>
            </a:pPr>
            <a:r>
              <a:rPr lang="en-US" sz="11500" u="sng" dirty="0">
                <a:latin typeface="Bodoni MT" panose="02070603080606020203" charset="0"/>
                <a:cs typeface="Bodoni MT" panose="02070603080606020203" charset="0"/>
              </a:rPr>
              <a:t>Inclusive Criteria: </a:t>
            </a:r>
          </a:p>
          <a:p>
            <a:pPr lvl="5"/>
            <a:r>
              <a:rPr lang="en-US" sz="11500" dirty="0">
                <a:latin typeface="Bodoni MT" panose="02070603080606020203" charset="0"/>
                <a:cs typeface="Bodoni MT" panose="02070603080606020203" charset="0"/>
              </a:rPr>
              <a:t>         - In patients</a:t>
            </a:r>
          </a:p>
          <a:p>
            <a:pPr lvl="5"/>
            <a:r>
              <a:rPr lang="en-US" sz="11500" dirty="0">
                <a:latin typeface="Bodoni MT" panose="02070603080606020203" charset="0"/>
                <a:cs typeface="Bodoni MT" panose="02070603080606020203" charset="0"/>
              </a:rPr>
              <a:t>         -All Cash patients</a:t>
            </a:r>
          </a:p>
          <a:p>
            <a:pPr marL="3429000" lvl="5" indent="-1143000">
              <a:buFont typeface="Arial" panose="020B0604020202020204" pitchFamily="34" charset="0"/>
              <a:buChar char="•"/>
            </a:pPr>
            <a:r>
              <a:rPr lang="en-US" sz="11500" u="sng" dirty="0">
                <a:latin typeface="Bodoni MT" panose="02070603080606020203" charset="0"/>
                <a:cs typeface="Bodoni MT" panose="02070603080606020203" charset="0"/>
              </a:rPr>
              <a:t>Exclusive Criteria:</a:t>
            </a:r>
            <a:br>
              <a:rPr lang="en-US" sz="11500" dirty="0">
                <a:latin typeface="Bodoni MT" panose="02070603080606020203" charset="0"/>
                <a:cs typeface="Bodoni MT" panose="02070603080606020203" charset="0"/>
              </a:rPr>
            </a:br>
            <a:r>
              <a:rPr lang="en-US" sz="11500" dirty="0">
                <a:latin typeface="Bodoni MT" panose="02070603080606020203" charset="0"/>
                <a:cs typeface="Bodoni MT" panose="02070603080606020203" charset="0"/>
              </a:rPr>
              <a:t>          - ICU / OT patients</a:t>
            </a:r>
          </a:p>
          <a:p>
            <a:pPr lvl="5" indent="0">
              <a:buFont typeface="Arial" panose="020B0604020202020204" pitchFamily="34" charset="0"/>
              <a:buNone/>
            </a:pPr>
            <a:r>
              <a:rPr lang="en-US" sz="11500" dirty="0">
                <a:latin typeface="Bodoni MT" panose="02070603080606020203" charset="0"/>
                <a:cs typeface="Bodoni MT" panose="02070603080606020203" charset="0"/>
              </a:rPr>
              <a:t>             -Out patients </a:t>
            </a:r>
            <a:br>
              <a:rPr lang="en-US" sz="11500" dirty="0">
                <a:latin typeface="Bodoni MT" panose="02070603080606020203" charset="0"/>
                <a:cs typeface="Bodoni MT" panose="02070603080606020203" charset="0"/>
              </a:rPr>
            </a:br>
            <a:r>
              <a:rPr lang="en-US" sz="11500" dirty="0">
                <a:latin typeface="Bodoni MT" panose="02070603080606020203" charset="0"/>
                <a:cs typeface="Bodoni MT" panose="02070603080606020203" charset="0"/>
              </a:rPr>
              <a:t>             -PSU,EWS and TPA patient</a:t>
            </a:r>
          </a:p>
          <a:p>
            <a:pPr lvl="5"/>
            <a:endParaRPr lang="en-US" sz="11500" dirty="0">
              <a:latin typeface="Bodoni MT" panose="02070603080606020203" charset="0"/>
              <a:cs typeface="Bodoni MT" panose="02070603080606020203" charset="0"/>
            </a:endParaRPr>
          </a:p>
          <a:p>
            <a:pPr marL="857250" indent="-857250"/>
            <a:endParaRPr lang="en-US" sz="6000" dirty="0">
              <a:latin typeface="Bodoni MT" panose="02070603080606020203" charset="0"/>
              <a:cs typeface="Bodoni MT" panose="02070603080606020203" charset="0"/>
            </a:endParaRPr>
          </a:p>
          <a:p>
            <a:r>
              <a:rPr lang="en-US" sz="6000" dirty="0">
                <a:latin typeface="Bodoni MT" panose="02070603080606020203" charset="0"/>
                <a:cs typeface="Bodoni MT" panose="02070603080606020203"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a:latin typeface="Bodoni MT" panose="02070603080606020203" charset="0"/>
              </a:rPr>
              <a:t>METHODOLOGY</a:t>
            </a:r>
            <a:r>
              <a:rPr lang="en-IN" b="1" dirty="0"/>
              <a:t> </a:t>
            </a:r>
            <a:endParaRPr lang="en-IN" dirty="0"/>
          </a:p>
        </p:txBody>
      </p:sp>
      <p:sp>
        <p:nvSpPr>
          <p:cNvPr id="4" name="Slide Number Placeholder 3"/>
          <p:cNvSpPr>
            <a:spLocks noGrp="1"/>
          </p:cNvSpPr>
          <p:nvPr>
            <p:ph type="sldNum" sz="quarter" idx="12"/>
          </p:nvPr>
        </p:nvSpPr>
        <p:spPr/>
        <p:txBody>
          <a:bodyPr/>
          <a:lstStyle/>
          <a:p>
            <a:fld id="{26AD20E6-394B-4DF0-96A5-9647FF39C943}" type="slidenum">
              <a:rPr lang="en-IN" sz="4665" smtClean="0"/>
              <a:t>7</a:t>
            </a:fld>
            <a:endParaRPr lang="en-IN" sz="466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584423" cy="3098800"/>
          </a:xfrm>
          <a:prstGeom prst="rect">
            <a:avLst/>
          </a:prstGeom>
        </p:spPr>
      </p:pic>
      <p:sp>
        <p:nvSpPr>
          <p:cNvPr id="8" name="Text Box 7"/>
          <p:cNvSpPr txBox="1"/>
          <p:nvPr/>
        </p:nvSpPr>
        <p:spPr>
          <a:xfrm>
            <a:off x="5462270" y="8268253"/>
            <a:ext cx="42215073" cy="17788890"/>
          </a:xfrm>
          <a:prstGeom prst="rect">
            <a:avLst/>
          </a:prstGeom>
          <a:noFill/>
        </p:spPr>
        <p:txBody>
          <a:bodyPr wrap="square" rtlCol="0">
            <a:spAutoFit/>
          </a:bodyPr>
          <a:lstStyle/>
          <a:p>
            <a:r>
              <a:rPr lang="en-US" sz="11500" b="1" dirty="0">
                <a:latin typeface="Bodoni MT" panose="02070603080606020203" charset="0"/>
                <a:cs typeface="Bodoni MT" panose="02070603080606020203" charset="0"/>
                <a:sym typeface="+mn-ea"/>
              </a:rPr>
              <a:t>Sample size:</a:t>
            </a:r>
          </a:p>
          <a:p>
            <a:pPr marL="3429000" lvl="5" indent="-1143000">
              <a:buFont typeface="Arial" panose="020B0604020202020204" pitchFamily="34" charset="0"/>
              <a:buChar char="•"/>
            </a:pPr>
            <a:r>
              <a:rPr lang="en-US" sz="11500" dirty="0">
                <a:latin typeface="Bodoni MT" panose="02070603080606020203" charset="0"/>
                <a:cs typeface="Bodoni MT" panose="02070603080606020203" charset="0"/>
                <a:sym typeface="+mn-ea"/>
              </a:rPr>
              <a:t> 548 patients</a:t>
            </a:r>
          </a:p>
          <a:p>
            <a:endParaRPr lang="en-US" sz="11500" b="1" dirty="0">
              <a:latin typeface="Bodoni MT" panose="02070603080606020203" charset="0"/>
              <a:cs typeface="Bodoni MT" panose="02070603080606020203" charset="0"/>
              <a:sym typeface="+mn-ea"/>
            </a:endParaRPr>
          </a:p>
          <a:p>
            <a:r>
              <a:rPr lang="en-US" sz="11500" b="1" dirty="0">
                <a:latin typeface="Bodoni MT" panose="02070603080606020203" charset="0"/>
                <a:cs typeface="Bodoni MT" panose="02070603080606020203" charset="0"/>
                <a:sym typeface="+mn-ea"/>
              </a:rPr>
              <a:t>Duration of study</a:t>
            </a:r>
            <a:r>
              <a:rPr lang="en-US" sz="11500" dirty="0">
                <a:latin typeface="Bodoni MT" panose="02070603080606020203" charset="0"/>
                <a:cs typeface="Bodoni MT" panose="02070603080606020203" charset="0"/>
                <a:sym typeface="+mn-ea"/>
              </a:rPr>
              <a:t> : </a:t>
            </a:r>
          </a:p>
          <a:p>
            <a:pPr marL="3429000" lvl="5" indent="-1143000">
              <a:buFont typeface="Arial" panose="020B0604020202020204" pitchFamily="34" charset="0"/>
              <a:buChar char="•"/>
            </a:pPr>
            <a:r>
              <a:rPr lang="en-US" sz="11500" dirty="0">
                <a:latin typeface="Bodoni MT" panose="02070603080606020203" charset="0"/>
                <a:cs typeface="Bodoni MT" panose="02070603080606020203" charset="0"/>
                <a:sym typeface="+mn-ea"/>
              </a:rPr>
              <a:t>1month (May 2022)</a:t>
            </a:r>
            <a:endParaRPr lang="en-US" sz="11500" dirty="0">
              <a:latin typeface="Bodoni MT" panose="02070603080606020203" charset="0"/>
              <a:cs typeface="Bodoni MT" panose="02070603080606020203" charset="0"/>
            </a:endParaRPr>
          </a:p>
          <a:p>
            <a:r>
              <a:rPr lang="en-US" sz="11500" dirty="0">
                <a:latin typeface="Bodoni MT" panose="02070603080606020203" charset="0"/>
                <a:cs typeface="Bodoni MT" panose="02070603080606020203" charset="0"/>
                <a:sym typeface="+mn-ea"/>
              </a:rPr>
              <a:t> </a:t>
            </a:r>
            <a:endParaRPr lang="en-US" sz="11500" dirty="0">
              <a:latin typeface="Bodoni MT" panose="02070603080606020203" charset="0"/>
              <a:cs typeface="Bodoni MT" panose="02070603080606020203" charset="0"/>
            </a:endParaRPr>
          </a:p>
          <a:p>
            <a:r>
              <a:rPr lang="en-US" sz="11500" b="1" dirty="0">
                <a:latin typeface="Bodoni MT" panose="02070603080606020203" charset="0"/>
                <a:cs typeface="Bodoni MT" panose="02070603080606020203" charset="0"/>
                <a:sym typeface="+mn-ea"/>
              </a:rPr>
              <a:t>Data collection</a:t>
            </a:r>
            <a:r>
              <a:rPr lang="en-US" sz="11500" dirty="0">
                <a:latin typeface="Bodoni MT" panose="02070603080606020203" charset="0"/>
                <a:cs typeface="Bodoni MT" panose="02070603080606020203" charset="0"/>
                <a:sym typeface="+mn-ea"/>
              </a:rPr>
              <a:t>: </a:t>
            </a:r>
            <a:endParaRPr lang="en-US" sz="11500" dirty="0">
              <a:latin typeface="Bodoni MT" panose="02070603080606020203" charset="0"/>
              <a:cs typeface="Bodoni MT" panose="02070603080606020203" charset="0"/>
            </a:endParaRPr>
          </a:p>
          <a:p>
            <a:pPr marL="3429000" lvl="5" indent="-1143000">
              <a:buFont typeface="Arial" panose="020B0604020202020204" pitchFamily="34" charset="0"/>
              <a:buChar char="•"/>
            </a:pPr>
            <a:r>
              <a:rPr lang="en-US" sz="11500" dirty="0">
                <a:latin typeface="Bodoni MT" panose="02070603080606020203" charset="0"/>
                <a:cs typeface="Bodoni MT" panose="02070603080606020203" charset="0"/>
                <a:sym typeface="+mn-ea"/>
              </a:rPr>
              <a:t>Documents and records collected from HMIS.</a:t>
            </a:r>
            <a:endParaRPr lang="en-US" sz="11500" dirty="0">
              <a:latin typeface="Bodoni MT" panose="02070603080606020203" charset="0"/>
              <a:cs typeface="Bodoni MT" panose="02070603080606020203" charset="0"/>
            </a:endParaRPr>
          </a:p>
          <a:p>
            <a:pPr marL="3429000" lvl="5" indent="-1143000">
              <a:buFont typeface="Arial" panose="020B0604020202020204" pitchFamily="34" charset="0"/>
              <a:buChar char="•"/>
            </a:pPr>
            <a:r>
              <a:rPr lang="en-US" sz="11500" dirty="0">
                <a:latin typeface="Bodoni MT" panose="02070603080606020203" charset="0"/>
                <a:cs typeface="Bodoni MT" panose="02070603080606020203" charset="0"/>
                <a:sym typeface="+mn-ea"/>
              </a:rPr>
              <a:t>Interaction with hospital personnel &amp; patients.</a:t>
            </a:r>
            <a:endParaRPr lang="en-US" sz="11500" dirty="0">
              <a:latin typeface="Bodoni MT" panose="02070603080606020203" charset="0"/>
              <a:cs typeface="Bodoni MT" panose="02070603080606020203" charset="0"/>
            </a:endParaRPr>
          </a:p>
          <a:p>
            <a:pPr lvl="5" indent="0">
              <a:buFont typeface="Arial" panose="020B0604020202020204" pitchFamily="34" charset="0"/>
              <a:buNone/>
            </a:pPr>
            <a:endParaRPr lang="en-US" sz="11500" dirty="0">
              <a:latin typeface="Bodoni MT" panose="02070603080606020203" charset="0"/>
              <a:cs typeface="Bodoni MT" panose="02070603080606020203"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AD20E6-394B-4DF0-96A5-9647FF39C943}" type="slidenum">
              <a:rPr lang="en-IN" sz="4665" smtClean="0"/>
              <a:t>8</a:t>
            </a:fld>
            <a:endParaRPr lang="en-IN" sz="4665"/>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35" y="0"/>
            <a:ext cx="6348730" cy="2987675"/>
          </a:xfrm>
          <a:prstGeom prst="rect">
            <a:avLst/>
          </a:prstGeom>
        </p:spPr>
      </p:pic>
      <p:sp>
        <p:nvSpPr>
          <p:cNvPr id="2" name="TextBox 1"/>
          <p:cNvSpPr txBox="1"/>
          <p:nvPr/>
        </p:nvSpPr>
        <p:spPr>
          <a:xfrm>
            <a:off x="42816145" y="30043445"/>
            <a:ext cx="7659688" cy="1323439"/>
          </a:xfrm>
          <a:prstGeom prst="rect">
            <a:avLst/>
          </a:prstGeom>
          <a:solidFill>
            <a:schemeClr val="accent6">
              <a:lumMod val="20000"/>
              <a:lumOff val="80000"/>
            </a:schemeClr>
          </a:solidFill>
        </p:spPr>
        <p:txBody>
          <a:bodyPr wrap="square" rtlCol="0">
            <a:spAutoFit/>
          </a:bodyPr>
          <a:lstStyle/>
          <a:p>
            <a:r>
              <a:rPr lang="en-US" sz="8000" dirty="0">
                <a:latin typeface="Aharoni" panose="02010803020104030203" pitchFamily="2" charset="-79"/>
                <a:cs typeface="Aharoni" panose="02010803020104030203" pitchFamily="2" charset="-79"/>
              </a:rPr>
              <a:t>TAT in Minutes</a:t>
            </a:r>
          </a:p>
        </p:txBody>
      </p:sp>
      <p:sp>
        <p:nvSpPr>
          <p:cNvPr id="3" name="TextBox 2"/>
          <p:cNvSpPr txBox="1"/>
          <p:nvPr/>
        </p:nvSpPr>
        <p:spPr>
          <a:xfrm>
            <a:off x="18796000" y="0"/>
            <a:ext cx="10414000" cy="1861185"/>
          </a:xfrm>
          <a:prstGeom prst="rect">
            <a:avLst/>
          </a:prstGeom>
          <a:noFill/>
        </p:spPr>
        <p:txBody>
          <a:bodyPr wrap="square" rtlCol="0">
            <a:spAutoFit/>
          </a:bodyPr>
          <a:lstStyle/>
          <a:p>
            <a:r>
              <a:rPr lang="en-US" sz="11500" u="sng" dirty="0">
                <a:latin typeface="Bodoni MT" panose="02070603080606020203" charset="0"/>
              </a:rPr>
              <a:t>      RESULTS</a:t>
            </a:r>
          </a:p>
        </p:txBody>
      </p:sp>
      <p:graphicFrame>
        <p:nvGraphicFramePr>
          <p:cNvPr id="7" name="Content Placeholder 6"/>
          <p:cNvGraphicFramePr>
            <a:graphicFrameLocks noGrp="1"/>
          </p:cNvGraphicFramePr>
          <p:nvPr>
            <p:ph idx="1"/>
          </p:nvPr>
        </p:nvGraphicFramePr>
        <p:xfrm>
          <a:off x="635" y="1860550"/>
          <a:ext cx="39626540" cy="3014345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4"/>
          <p:cNvSpPr txBox="1"/>
          <p:nvPr/>
        </p:nvSpPr>
        <p:spPr>
          <a:xfrm>
            <a:off x="40873045" y="455295"/>
            <a:ext cx="10321925" cy="292074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4400" b="1">
                <a:latin typeface="Bodoni MT" panose="02070603080606020203" charset="0"/>
                <a:cs typeface="Bodoni MT" panose="02070603080606020203" charset="0"/>
              </a:rPr>
              <a:t>T1 - Discharge Intimation Time</a:t>
            </a:r>
            <a:r>
              <a:rPr lang="en-US" sz="4400">
                <a:latin typeface="Bodoni MT" panose="02070603080606020203" charset="0"/>
                <a:cs typeface="Bodoni MT" panose="02070603080606020203" charset="0"/>
              </a:rPr>
              <a:t> – Time on which Doctor marks intimation indicating that the patient is ready to be discharged.</a:t>
            </a:r>
          </a:p>
          <a:p>
            <a:endParaRPr lang="en-US" sz="4400" b="1">
              <a:latin typeface="Bodoni MT" panose="02070603080606020203" charset="0"/>
              <a:cs typeface="Bodoni MT" panose="02070603080606020203" charset="0"/>
            </a:endParaRPr>
          </a:p>
          <a:p>
            <a:r>
              <a:rPr lang="en-US" sz="4400" b="1">
                <a:latin typeface="Bodoni MT" panose="02070603080606020203" charset="0"/>
                <a:cs typeface="Bodoni MT" panose="02070603080606020203" charset="0"/>
              </a:rPr>
              <a:t>T2 - Nursing Clearance </a:t>
            </a:r>
            <a:r>
              <a:rPr lang="en-US" sz="4400">
                <a:latin typeface="Bodoni MT" panose="02070603080606020203" charset="0"/>
                <a:cs typeface="Bodoni MT" panose="02070603080606020203" charset="0"/>
              </a:rPr>
              <a:t>– The duration between intimation and completion of nursing duties.</a:t>
            </a:r>
          </a:p>
          <a:p>
            <a:endParaRPr lang="en-US" sz="4400" b="1">
              <a:latin typeface="Bodoni MT" panose="02070603080606020203" charset="0"/>
              <a:cs typeface="Bodoni MT" panose="02070603080606020203" charset="0"/>
            </a:endParaRPr>
          </a:p>
          <a:p>
            <a:r>
              <a:rPr lang="en-US" sz="4400" b="1">
                <a:latin typeface="Bodoni MT" panose="02070603080606020203" charset="0"/>
                <a:cs typeface="Bodoni MT" panose="02070603080606020203" charset="0"/>
              </a:rPr>
              <a:t>T3 - Discharge Intimation Acknowledgement -</a:t>
            </a:r>
            <a:r>
              <a:rPr lang="en-US" sz="4400">
                <a:latin typeface="Bodoni MT" panose="02070603080606020203" charset="0"/>
                <a:cs typeface="Bodoni MT" panose="02070603080606020203" charset="0"/>
              </a:rPr>
              <a:t> done by the billing department to prepare the bill.</a:t>
            </a:r>
          </a:p>
          <a:p>
            <a:endParaRPr lang="en-US" sz="4400">
              <a:latin typeface="Bodoni MT" panose="02070603080606020203" charset="0"/>
              <a:cs typeface="Bodoni MT" panose="02070603080606020203" charset="0"/>
            </a:endParaRPr>
          </a:p>
          <a:p>
            <a:r>
              <a:rPr lang="en-US" sz="4400" b="1">
                <a:latin typeface="Bodoni MT" panose="02070603080606020203" charset="0"/>
                <a:cs typeface="Bodoni MT" panose="02070603080606020203" charset="0"/>
              </a:rPr>
              <a:t>T4-Pharmacy clearence</a:t>
            </a:r>
            <a:r>
              <a:rPr lang="en-US" sz="4400">
                <a:latin typeface="Bodoni MT" panose="02070603080606020203" charset="0"/>
                <a:cs typeface="Bodoni MT" panose="02070603080606020203" charset="0"/>
              </a:rPr>
              <a:t>- The time interval between receiving nursing clearance and the pharmacy department's duty to dispense medication to the patient in accordance with the prescription.</a:t>
            </a:r>
          </a:p>
          <a:p>
            <a:endParaRPr lang="en-US" sz="4400">
              <a:latin typeface="Bodoni MT" panose="02070603080606020203" charset="0"/>
              <a:cs typeface="Bodoni MT" panose="02070603080606020203" charset="0"/>
            </a:endParaRPr>
          </a:p>
          <a:p>
            <a:r>
              <a:rPr lang="en-US" sz="4400" b="1">
                <a:latin typeface="Bodoni MT" panose="02070603080606020203" charset="0"/>
                <a:cs typeface="Bodoni MT" panose="02070603080606020203" charset="0"/>
              </a:rPr>
              <a:t>T5 - Bill Preparation - </a:t>
            </a:r>
            <a:r>
              <a:rPr lang="en-US" sz="4400">
                <a:latin typeface="Bodoni MT" panose="02070603080606020203" charset="0"/>
                <a:cs typeface="Bodoni MT" panose="02070603080606020203" charset="0"/>
              </a:rPr>
              <a:t>After the pharmacy clearance bill is prepared by the billing department</a:t>
            </a:r>
          </a:p>
          <a:p>
            <a:endParaRPr lang="en-US" sz="4400">
              <a:latin typeface="Bodoni MT" panose="02070603080606020203" charset="0"/>
              <a:cs typeface="Bodoni MT" panose="02070603080606020203" charset="0"/>
            </a:endParaRPr>
          </a:p>
          <a:p>
            <a:r>
              <a:rPr lang="en-US" sz="4400" b="1">
                <a:latin typeface="Bodoni MT" panose="02070603080606020203" charset="0"/>
                <a:cs typeface="Bodoni MT" panose="02070603080606020203" charset="0"/>
              </a:rPr>
              <a:t>T6 - Final Bill Preparation -</a:t>
            </a:r>
            <a:r>
              <a:rPr lang="en-US" sz="4400">
                <a:latin typeface="Bodoni MT" panose="02070603080606020203" charset="0"/>
                <a:cs typeface="Bodoni MT" panose="02070603080606020203" charset="0"/>
              </a:rPr>
              <a:t> after confirmation - After the acknowledgement of patients bill, billing department make the final bill.</a:t>
            </a:r>
          </a:p>
          <a:p>
            <a:endParaRPr lang="en-US" sz="4400">
              <a:latin typeface="Bodoni MT" panose="02070603080606020203" charset="0"/>
              <a:cs typeface="Bodoni MT" panose="02070603080606020203" charset="0"/>
            </a:endParaRPr>
          </a:p>
          <a:p>
            <a:r>
              <a:rPr lang="en-US" sz="4400" b="1">
                <a:latin typeface="Bodoni MT" panose="02070603080606020203" charset="0"/>
                <a:cs typeface="Bodoni MT" panose="02070603080606020203" charset="0"/>
              </a:rPr>
              <a:t>T7 - Discharge from system</a:t>
            </a:r>
            <a:r>
              <a:rPr lang="en-US" sz="4400">
                <a:latin typeface="Bodoni MT" panose="02070603080606020203" charset="0"/>
                <a:cs typeface="Bodoni MT" panose="02070603080606020203" charset="0"/>
              </a:rPr>
              <a:t> ; once the pt settle their bill billing dpt clear the bill in the system .</a:t>
            </a:r>
          </a:p>
          <a:p>
            <a:endParaRPr lang="en-US" sz="4400" b="1">
              <a:latin typeface="Bodoni MT" panose="02070603080606020203" charset="0"/>
              <a:cs typeface="Bodoni MT" panose="02070603080606020203" charset="0"/>
            </a:endParaRPr>
          </a:p>
          <a:p>
            <a:r>
              <a:rPr lang="en-US" sz="4400" b="1">
                <a:latin typeface="Bodoni MT" panose="02070603080606020203" charset="0"/>
                <a:cs typeface="Bodoni MT" panose="02070603080606020203" charset="0"/>
              </a:rPr>
              <a:t>T8 - Discharge slip handove</a:t>
            </a:r>
            <a:r>
              <a:rPr lang="en-US" sz="4400">
                <a:latin typeface="Bodoni MT" panose="02070603080606020203" charset="0"/>
                <a:cs typeface="Bodoni MT" panose="02070603080606020203" charset="0"/>
              </a:rPr>
              <a:t>r ; after the bill settlement billing department gave the discharge slip to the patient.</a:t>
            </a:r>
          </a:p>
          <a:p>
            <a:endParaRPr lang="en-US" sz="4400" b="1">
              <a:latin typeface="Bodoni MT" panose="02070603080606020203" charset="0"/>
              <a:cs typeface="Bodoni MT" panose="02070603080606020203" charset="0"/>
            </a:endParaRPr>
          </a:p>
          <a:p>
            <a:r>
              <a:rPr lang="en-US" sz="4400" b="1">
                <a:latin typeface="Bodoni MT" panose="02070603080606020203" charset="0"/>
                <a:cs typeface="Bodoni MT" panose="02070603080606020203" charset="0"/>
              </a:rPr>
              <a:t>T9 - Bed Release Updation :</a:t>
            </a:r>
            <a:r>
              <a:rPr lang="en-US" sz="4400">
                <a:latin typeface="Bodoni MT" panose="02070603080606020203" charset="0"/>
                <a:cs typeface="Bodoni MT" panose="02070603080606020203" charset="0"/>
              </a:rPr>
              <a:t> after the explanation of discharge summary by the nursing staff to the  patient , then pt will free to go.</a:t>
            </a:r>
          </a:p>
          <a:p>
            <a:endParaRPr lang="en-US" sz="4400">
              <a:latin typeface="Bodoni MT" panose="02070603080606020203" charset="0"/>
              <a:cs typeface="Bodoni MT" panose="02070603080606020203" charset="0"/>
            </a:endParaRPr>
          </a:p>
          <a:p>
            <a:r>
              <a:rPr lang="en-US" sz="4400" b="1">
                <a:latin typeface="Bodoni MT" panose="02070603080606020203" charset="0"/>
                <a:cs typeface="Bodoni MT" panose="02070603080606020203" charset="0"/>
              </a:rPr>
              <a:t>T10 - Bed ready - </a:t>
            </a:r>
            <a:r>
              <a:rPr lang="en-US" sz="4400">
                <a:latin typeface="Bodoni MT" panose="02070603080606020203" charset="0"/>
                <a:cs typeface="Bodoni MT" panose="02070603080606020203" charset="0"/>
              </a:rPr>
              <a:t>After the patient vacates the room, housekeeping staff prepares the room for the subsequent admittance.</a:t>
            </a:r>
          </a:p>
        </p:txBody>
      </p:sp>
      <p:sp>
        <p:nvSpPr>
          <p:cNvPr id="8" name="Text Box 7"/>
          <p:cNvSpPr txBox="1"/>
          <p:nvPr/>
        </p:nvSpPr>
        <p:spPr>
          <a:xfrm>
            <a:off x="21746210" y="22517735"/>
            <a:ext cx="2294890" cy="1568450"/>
          </a:xfrm>
          <a:prstGeom prst="rect">
            <a:avLst/>
          </a:prstGeom>
          <a:noFill/>
        </p:spPr>
        <p:txBody>
          <a:bodyPr wrap="square" rtlCol="0">
            <a:spAutoFit/>
          </a:bodyPr>
          <a:lstStyle/>
          <a:p>
            <a:r>
              <a:rPr lang="en-US"/>
              <a:t>2     </a:t>
            </a:r>
            <a:r>
              <a:rPr lang="en-US" sz="9600"/>
              <a:t>2</a:t>
            </a:r>
            <a:endParaRPr lang="en-US" sz="96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6AD20E6-394B-4DF0-96A5-9647FF39C943}" type="slidenum">
              <a:rPr lang="en-IN" sz="4665" smtClean="0"/>
              <a:t>9</a:t>
            </a:fld>
            <a:endParaRPr lang="en-IN" sz="4665"/>
          </a:p>
        </p:txBody>
      </p:sp>
      <p:sp>
        <p:nvSpPr>
          <p:cNvPr id="7" name="Rectangle 6"/>
          <p:cNvSpPr/>
          <p:nvPr/>
        </p:nvSpPr>
        <p:spPr>
          <a:xfrm>
            <a:off x="32562800" y="133355"/>
            <a:ext cx="801184" cy="837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15"/>
          <p:cNvGraphicFramePr>
            <a:graphicFrameLocks noGrp="1"/>
          </p:cNvGraphicFramePr>
          <p:nvPr>
            <p:ph idx="1"/>
          </p:nvPr>
        </p:nvGraphicFramePr>
        <p:xfrm>
          <a:off x="0" y="135255"/>
          <a:ext cx="51194970" cy="3186874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s 9"/>
          <p:cNvSpPr/>
          <p:nvPr/>
        </p:nvSpPr>
        <p:spPr>
          <a:xfrm>
            <a:off x="274" y="133244"/>
            <a:ext cx="6431915" cy="32073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 y="219"/>
            <a:ext cx="6350000" cy="3207385"/>
          </a:xfrm>
          <a:prstGeom prst="rect">
            <a:avLst/>
          </a:prstGeom>
        </p:spPr>
      </p:pic>
      <p:sp>
        <p:nvSpPr>
          <p:cNvPr id="18" name="Text Box 17"/>
          <p:cNvSpPr txBox="1"/>
          <p:nvPr/>
        </p:nvSpPr>
        <p:spPr>
          <a:xfrm>
            <a:off x="12580620" y="491490"/>
            <a:ext cx="26036270" cy="1568450"/>
          </a:xfrm>
          <a:prstGeom prst="rect">
            <a:avLst/>
          </a:prstGeom>
          <a:noFill/>
        </p:spPr>
        <p:txBody>
          <a:bodyPr wrap="square" rtlCol="0">
            <a:spAutoFit/>
          </a:bodyPr>
          <a:lstStyle/>
          <a:p>
            <a:r>
              <a:rPr lang="en-US" sz="9600">
                <a:solidFill>
                  <a:schemeClr val="bg1"/>
                </a:solidFill>
                <a:latin typeface="Bodoni MT" panose="02070603080606020203" charset="0"/>
                <a:cs typeface="Bodoni MT" panose="02070603080606020203" charset="0"/>
              </a:rPr>
              <a:t>COMPARISION DISCHARGE PROCESS TAT </a:t>
            </a:r>
          </a:p>
        </p:txBody>
      </p:sp>
      <p:sp>
        <p:nvSpPr>
          <p:cNvPr id="19" name="Text Box 18"/>
          <p:cNvSpPr txBox="1"/>
          <p:nvPr/>
        </p:nvSpPr>
        <p:spPr>
          <a:xfrm>
            <a:off x="3519805" y="30168215"/>
            <a:ext cx="42636440" cy="1198880"/>
          </a:xfrm>
          <a:prstGeom prst="rect">
            <a:avLst/>
          </a:prstGeom>
          <a:noFill/>
        </p:spPr>
        <p:txBody>
          <a:bodyPr wrap="square" rtlCol="0">
            <a:spAutoFit/>
          </a:bodyPr>
          <a:lstStyle/>
          <a:p>
            <a:r>
              <a:rPr lang="en-US" sz="7200">
                <a:solidFill>
                  <a:schemeClr val="bg1"/>
                </a:solidFill>
                <a:latin typeface="Bodoni MT" panose="02070603080606020203" charset="0"/>
                <a:cs typeface="Bodoni MT" panose="02070603080606020203" charset="0"/>
              </a:rPr>
              <a:t>    </a:t>
            </a:r>
            <a:r>
              <a:rPr lang="en-US" sz="6000">
                <a:solidFill>
                  <a:schemeClr val="bg1"/>
                </a:solidFill>
                <a:latin typeface="Bodoni MT" panose="02070603080606020203" charset="0"/>
                <a:cs typeface="Bodoni MT" panose="02070603080606020203" charset="0"/>
              </a:rPr>
              <a:t>   HOSPITAL TARGET TIME            DISCHARGE TIME IN MONTH OF MAY 2022</a:t>
            </a:r>
          </a:p>
        </p:txBody>
      </p:sp>
      <p:sp>
        <p:nvSpPr>
          <p:cNvPr id="20" name="Rectangles 19"/>
          <p:cNvSpPr/>
          <p:nvPr/>
        </p:nvSpPr>
        <p:spPr>
          <a:xfrm>
            <a:off x="3468370" y="30316805"/>
            <a:ext cx="934085"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s 20"/>
          <p:cNvSpPr/>
          <p:nvPr/>
        </p:nvSpPr>
        <p:spPr>
          <a:xfrm>
            <a:off x="14983460" y="30316805"/>
            <a:ext cx="1037590" cy="985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s 2"/>
          <p:cNvSpPr/>
          <p:nvPr/>
        </p:nvSpPr>
        <p:spPr>
          <a:xfrm>
            <a:off x="46405800" y="23152100"/>
            <a:ext cx="879475" cy="10750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45135800" y="22517100"/>
            <a:ext cx="309880" cy="368300"/>
          </a:xfrm>
          <a:prstGeom prst="rect">
            <a:avLst/>
          </a:prstGeom>
          <a:noFill/>
        </p:spPr>
        <p:txBody>
          <a:bodyPr wrap="none" rtlCol="0">
            <a:spAutoFit/>
          </a:bodyPr>
          <a:lstStyle/>
          <a:p>
            <a:endParaRPr lang="en-US"/>
          </a:p>
        </p:txBody>
      </p:sp>
      <p:sp>
        <p:nvSpPr>
          <p:cNvPr id="6" name="Text Box 5"/>
          <p:cNvSpPr txBox="1"/>
          <p:nvPr/>
        </p:nvSpPr>
        <p:spPr>
          <a:xfrm>
            <a:off x="46308645" y="23152100"/>
            <a:ext cx="1074420" cy="1445260"/>
          </a:xfrm>
          <a:prstGeom prst="rect">
            <a:avLst/>
          </a:prstGeom>
          <a:noFill/>
        </p:spPr>
        <p:txBody>
          <a:bodyPr wrap="square" rtlCol="0">
            <a:spAutoFit/>
          </a:bodyPr>
          <a:lstStyle/>
          <a:p>
            <a:r>
              <a:rPr lang="en-US" sz="8800" b="1">
                <a:solidFill>
                  <a:schemeClr val="bg1"/>
                </a:solidFill>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1895</Words>
  <Application>Microsoft Office PowerPoint</Application>
  <PresentationFormat>Custom</PresentationFormat>
  <Paragraphs>198</Paragraphs>
  <Slides>19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Agency FB</vt:lpstr>
      <vt:lpstr>Aharoni</vt:lpstr>
      <vt:lpstr>Arial</vt:lpstr>
      <vt:lpstr>Arial Narrow</vt:lpstr>
      <vt:lpstr>Bodoni MT</vt:lpstr>
      <vt:lpstr>Calibri</vt:lpstr>
      <vt:lpstr>Calibri Light</vt:lpstr>
      <vt:lpstr>Symbol</vt:lpstr>
      <vt:lpstr>Times New Roman</vt:lpstr>
      <vt:lpstr>Wingdings</vt:lpstr>
      <vt:lpstr>Office Theme</vt:lpstr>
      <vt:lpstr>   BLK-MAX  SUPER  SPECIALITY  HOSPITAL</vt:lpstr>
      <vt:lpstr>PowerPoint Presentation</vt:lpstr>
      <vt:lpstr>INTRODUCTION</vt:lpstr>
      <vt:lpstr>PowerPoint Presentation</vt:lpstr>
      <vt:lpstr>PowerPoint Presentation</vt:lpstr>
      <vt:lpstr>METHODOLOGY</vt:lpstr>
      <vt:lpstr>METHODOLOGY </vt:lpstr>
      <vt:lpstr>PowerPoint Presentation</vt:lpstr>
      <vt:lpstr>PowerPoint Presentation</vt:lpstr>
      <vt:lpstr>DISCUSSION </vt:lpstr>
      <vt:lpstr>DISCUSSION</vt:lpstr>
      <vt:lpstr>REASONS FOR THE DELAYS IN DISCHARGE PROCESS</vt:lpstr>
      <vt:lpstr>LIMITATION OF STUDY </vt:lpstr>
      <vt:lpstr>CONCLUSION </vt:lpstr>
      <vt:lpstr>SUGGESTIONS GIVEN TO ORGANIZATION </vt:lpstr>
      <vt:lpstr>References</vt:lpstr>
      <vt:lpstr>PowerPoint Presentation</vt:lpstr>
      <vt:lpstr>Thank You</vt:lpstr>
      <vt:lpstr>Pictorial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Meenakshi Sharma</cp:lastModifiedBy>
  <cp:revision>24</cp:revision>
  <dcterms:created xsi:type="dcterms:W3CDTF">2022-05-20T15:11:00Z</dcterms:created>
  <dcterms:modified xsi:type="dcterms:W3CDTF">2022-12-12T09:21:39Z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6F93CC3694674A1B8D19378F5790063C</vt:lpwstr>
  </property>
  <property fmtid="{D5CDD505-2E9C-101B-9397-08002B2CF9AE}" pid="3" name="KSOProductBuildVer">
    <vt:lpwstr>1033-11.2.0.11156</vt:lpwstr>
  </property>
</Properties>
</file>