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8"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45">
          <p15:clr>
            <a:srgbClr val="A4A3A4"/>
          </p15:clr>
        </p15:guide>
        <p15:guide id="8" pos="273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C6B"/>
    <a:srgbClr val="2A4644"/>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92" autoAdjust="0"/>
  </p:normalViewPr>
  <p:slideViewPr>
    <p:cSldViewPr snapToGrid="0" snapToObjects="1" showGuides="1">
      <p:cViewPr varScale="1">
        <p:scale>
          <a:sx n="13" d="100"/>
          <a:sy n="13" d="100"/>
        </p:scale>
        <p:origin x="1708" y="108"/>
      </p:cViewPr>
      <p:guideLst>
        <p:guide orient="horz" pos="3318"/>
        <p:guide orient="horz" pos="288"/>
        <p:guide orient="horz" pos="20160"/>
        <p:guide orient="horz"/>
        <p:guide pos="581"/>
        <p:guide pos="27069"/>
        <p:guide pos="245"/>
        <p:guide pos="2736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 /><Relationship Id="rId3" Type="http://schemas.openxmlformats.org/officeDocument/2006/relationships/slideMaster" Target="slideMasters/slideMaster3.xml" /><Relationship Id="rId7" Type="http://schemas.openxmlformats.org/officeDocument/2006/relationships/handoutMaster" Target="handoutMasters/handoutMaster1.xml" /><Relationship Id="rId12" Type="http://schemas.openxmlformats.org/officeDocument/2006/relationships/tableStyles" Target="tableStyles.xml" /><Relationship Id="rId2" Type="http://schemas.openxmlformats.org/officeDocument/2006/relationships/slideMaster" Target="slideMasters/slideMaster2.xml" /><Relationship Id="rId1" Type="http://schemas.openxmlformats.org/officeDocument/2006/relationships/slideMaster" Target="slideMasters/slideMaster1.xml" /><Relationship Id="rId6" Type="http://schemas.openxmlformats.org/officeDocument/2006/relationships/notesMaster" Target="notesMasters/notesMaster1.xml" /><Relationship Id="rId11" Type="http://schemas.openxmlformats.org/officeDocument/2006/relationships/theme" Target="theme/theme1.xml" /><Relationship Id="rId5" Type="http://schemas.openxmlformats.org/officeDocument/2006/relationships/slide" Target="slides/slide1.xml" /><Relationship Id="rId10" Type="http://schemas.openxmlformats.org/officeDocument/2006/relationships/viewProps" Target="viewProps.xml" /><Relationship Id="rId4" Type="http://schemas.openxmlformats.org/officeDocument/2006/relationships/slideMaster" Target="slideMasters/slideMaster4.xml" /><Relationship Id="rId9"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2CCCE1-ABF6-4D83-81FA-15659CA887C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IN"/>
        </a:p>
      </dgm:t>
    </dgm:pt>
    <dgm:pt modelId="{9A3572EB-8F32-44D6-8EF3-4DA2A92409AC}">
      <dgm:prSet phldrT="[Text]" custT="1">
        <dgm:style>
          <a:lnRef idx="2">
            <a:schemeClr val="dk1"/>
          </a:lnRef>
          <a:fillRef idx="1">
            <a:schemeClr val="lt1"/>
          </a:fillRef>
          <a:effectRef idx="0">
            <a:schemeClr val="dk1"/>
          </a:effectRef>
          <a:fontRef idx="minor">
            <a:schemeClr val="dk1"/>
          </a:fontRef>
        </dgm:style>
      </dgm:prSet>
      <dgm:spPr/>
      <dgm:t>
        <a:bodyPr/>
        <a:lstStyle/>
        <a:p>
          <a:r>
            <a:rPr lang="en-IN" sz="3200" b="1" dirty="0">
              <a:latin typeface="Times New Roman" panose="02020603050405020304" pitchFamily="18" charset="0"/>
              <a:cs typeface="Times New Roman" panose="02020603050405020304" pitchFamily="18" charset="0"/>
            </a:rPr>
            <a:t>Beneficiary</a:t>
          </a:r>
        </a:p>
      </dgm:t>
    </dgm:pt>
    <dgm:pt modelId="{E64AE303-5F0D-42ED-A059-B824107F2973}" type="parTrans" cxnId="{68D7086C-152C-4578-8928-AF17AA0DD602}">
      <dgm:prSet/>
      <dgm:spPr/>
      <dgm:t>
        <a:bodyPr/>
        <a:lstStyle/>
        <a:p>
          <a:endParaRPr lang="en-IN"/>
        </a:p>
      </dgm:t>
    </dgm:pt>
    <dgm:pt modelId="{026DC021-21FA-4E77-947C-619D9E6A1727}" type="sibTrans" cxnId="{68D7086C-152C-4578-8928-AF17AA0DD602}">
      <dgm:prSet/>
      <dgm:spPr/>
      <dgm:t>
        <a:bodyPr/>
        <a:lstStyle/>
        <a:p>
          <a:endParaRPr lang="en-IN"/>
        </a:p>
      </dgm:t>
    </dgm:pt>
    <dgm:pt modelId="{8EB0D682-835B-47B9-861F-ACD30A056D11}">
      <dgm:prSet phldrT="[Text]"/>
      <dgm:spPr/>
      <dgm:t>
        <a:bodyPr/>
        <a:lstStyle/>
        <a:p>
          <a:r>
            <a:rPr lang="en-US" b="1" dirty="0">
              <a:latin typeface="Times New Roman" panose="02020603050405020304" pitchFamily="18" charset="0"/>
              <a:cs typeface="Times New Roman" panose="02020603050405020304" pitchFamily="18" charset="0"/>
            </a:rPr>
            <a:t>Caregiver/Mother with child</a:t>
          </a:r>
        </a:p>
        <a:p>
          <a:r>
            <a:rPr lang="en-US" b="1" dirty="0">
              <a:latin typeface="Times New Roman" panose="02020603050405020304" pitchFamily="18" charset="0"/>
              <a:cs typeface="Times New Roman" panose="02020603050405020304" pitchFamily="18" charset="0"/>
            </a:rPr>
            <a:t>(6-11months)</a:t>
          </a:r>
          <a:endParaRPr lang="en-IN" b="1" dirty="0">
            <a:latin typeface="Times New Roman" panose="02020603050405020304" pitchFamily="18" charset="0"/>
            <a:cs typeface="Times New Roman" panose="02020603050405020304" pitchFamily="18" charset="0"/>
          </a:endParaRPr>
        </a:p>
      </dgm:t>
    </dgm:pt>
    <dgm:pt modelId="{35E877A6-B54E-4496-AE52-A4C737E3261F}" type="parTrans" cxnId="{E0E4C15B-AFE4-42B3-BDD5-D54245DC3204}">
      <dgm:prSet/>
      <dgm:spPr/>
      <dgm:t>
        <a:bodyPr/>
        <a:lstStyle/>
        <a:p>
          <a:endParaRPr lang="en-IN"/>
        </a:p>
      </dgm:t>
    </dgm:pt>
    <dgm:pt modelId="{CB00CBEE-CF3D-41FB-B664-8B0B8F05DEFF}" type="sibTrans" cxnId="{E0E4C15B-AFE4-42B3-BDD5-D54245DC3204}">
      <dgm:prSet/>
      <dgm:spPr/>
      <dgm:t>
        <a:bodyPr/>
        <a:lstStyle/>
        <a:p>
          <a:endParaRPr lang="en-IN"/>
        </a:p>
      </dgm:t>
    </dgm:pt>
    <dgm:pt modelId="{BD701A01-99A6-43CD-B249-2EE1394C5024}">
      <dgm:prSet phldrT="[Text]"/>
      <dgm:spPr/>
      <dgm:t>
        <a:bodyPr/>
        <a:lstStyle/>
        <a:p>
          <a:r>
            <a:rPr lang="en-US" b="1" dirty="0">
              <a:latin typeface="Times New Roman" panose="02020603050405020304" pitchFamily="18" charset="0"/>
              <a:cs typeface="Times New Roman" panose="02020603050405020304" pitchFamily="18" charset="0"/>
            </a:rPr>
            <a:t>Caregiver/mother with child</a:t>
          </a:r>
        </a:p>
        <a:p>
          <a:r>
            <a:rPr lang="en-US" b="1" dirty="0">
              <a:latin typeface="Times New Roman" panose="02020603050405020304" pitchFamily="18" charset="0"/>
              <a:cs typeface="Times New Roman" panose="02020603050405020304" pitchFamily="18" charset="0"/>
            </a:rPr>
            <a:t>(12-23months)</a:t>
          </a:r>
          <a:endParaRPr lang="en-IN" b="1" dirty="0">
            <a:latin typeface="Times New Roman" panose="02020603050405020304" pitchFamily="18" charset="0"/>
            <a:cs typeface="Times New Roman" panose="02020603050405020304" pitchFamily="18" charset="0"/>
          </a:endParaRPr>
        </a:p>
      </dgm:t>
    </dgm:pt>
    <dgm:pt modelId="{2CCAB826-7BF2-4B4D-9892-E1871ED80DB3}" type="parTrans" cxnId="{2BF87CA8-2E2F-4657-99C6-C0FF7BAF5F15}">
      <dgm:prSet/>
      <dgm:spPr/>
      <dgm:t>
        <a:bodyPr/>
        <a:lstStyle/>
        <a:p>
          <a:endParaRPr lang="en-IN"/>
        </a:p>
      </dgm:t>
    </dgm:pt>
    <dgm:pt modelId="{108DC281-978A-4247-94D1-79BB4BFB4912}" type="sibTrans" cxnId="{2BF87CA8-2E2F-4657-99C6-C0FF7BAF5F15}">
      <dgm:prSet/>
      <dgm:spPr/>
      <dgm:t>
        <a:bodyPr/>
        <a:lstStyle/>
        <a:p>
          <a:endParaRPr lang="en-IN"/>
        </a:p>
      </dgm:t>
    </dgm:pt>
    <dgm:pt modelId="{07234898-6E5A-426D-B72D-8F19A90343A5}">
      <dgm:prSet phldrT="[Text]" custT="1">
        <dgm:style>
          <a:lnRef idx="2">
            <a:schemeClr val="dk1"/>
          </a:lnRef>
          <a:fillRef idx="1">
            <a:schemeClr val="lt1"/>
          </a:fillRef>
          <a:effectRef idx="0">
            <a:schemeClr val="dk1"/>
          </a:effectRef>
          <a:fontRef idx="minor">
            <a:schemeClr val="dk1"/>
          </a:fontRef>
        </dgm:style>
      </dgm:prSet>
      <dgm:spPr/>
      <dgm:t>
        <a:bodyPr/>
        <a:lstStyle/>
        <a:p>
          <a:r>
            <a:rPr lang="en-IN" sz="3200" b="1" dirty="0">
              <a:latin typeface="Times New Roman" panose="02020603050405020304" pitchFamily="18" charset="0"/>
              <a:cs typeface="Times New Roman" panose="02020603050405020304" pitchFamily="18" charset="0"/>
            </a:rPr>
            <a:t>Market Venders/Food Suppliers</a:t>
          </a:r>
        </a:p>
      </dgm:t>
    </dgm:pt>
    <dgm:pt modelId="{34D0F825-4CE0-4E64-B707-941D9A0E0642}" type="parTrans" cxnId="{E854247F-BE5A-4366-B64E-61C6D5E91E98}">
      <dgm:prSet/>
      <dgm:spPr/>
      <dgm:t>
        <a:bodyPr/>
        <a:lstStyle/>
        <a:p>
          <a:endParaRPr lang="en-IN"/>
        </a:p>
      </dgm:t>
    </dgm:pt>
    <dgm:pt modelId="{4931AD4F-401E-41A4-B674-E81B951457EE}" type="sibTrans" cxnId="{E854247F-BE5A-4366-B64E-61C6D5E91E98}">
      <dgm:prSet/>
      <dgm:spPr/>
      <dgm:t>
        <a:bodyPr/>
        <a:lstStyle/>
        <a:p>
          <a:endParaRPr lang="en-IN"/>
        </a:p>
      </dgm:t>
    </dgm:pt>
    <dgm:pt modelId="{514E872F-E3B2-450B-BC59-0F6F4F3465F1}">
      <dgm:prSet phldrT="[Text]" custT="1">
        <dgm:style>
          <a:lnRef idx="2">
            <a:schemeClr val="dk1"/>
          </a:lnRef>
          <a:fillRef idx="1">
            <a:schemeClr val="lt1"/>
          </a:fillRef>
          <a:effectRef idx="0">
            <a:schemeClr val="dk1"/>
          </a:effectRef>
          <a:fontRef idx="minor">
            <a:schemeClr val="dk1"/>
          </a:fontRef>
        </dgm:style>
      </dgm:prSet>
      <dgm:spPr/>
      <dgm:t>
        <a:bodyPr/>
        <a:lstStyle/>
        <a:p>
          <a:r>
            <a:rPr lang="en-IN" sz="3200" b="1" dirty="0">
              <a:latin typeface="Times New Roman" panose="02020603050405020304" pitchFamily="18" charset="0"/>
              <a:cs typeface="Times New Roman" panose="02020603050405020304" pitchFamily="18" charset="0"/>
            </a:rPr>
            <a:t>Key Informants (KIIs)</a:t>
          </a:r>
        </a:p>
      </dgm:t>
    </dgm:pt>
    <dgm:pt modelId="{36473F40-D192-45D2-BD2B-277365F742F6}" type="parTrans" cxnId="{9AFB7E5D-3B78-4039-971D-D824F9AA7BC4}">
      <dgm:prSet/>
      <dgm:spPr/>
      <dgm:t>
        <a:bodyPr/>
        <a:lstStyle/>
        <a:p>
          <a:endParaRPr lang="en-IN"/>
        </a:p>
      </dgm:t>
    </dgm:pt>
    <dgm:pt modelId="{5162E9B6-C69A-41E8-814A-561FBF49FE59}" type="sibTrans" cxnId="{9AFB7E5D-3B78-4039-971D-D824F9AA7BC4}">
      <dgm:prSet/>
      <dgm:spPr/>
      <dgm:t>
        <a:bodyPr/>
        <a:lstStyle/>
        <a:p>
          <a:endParaRPr lang="en-IN"/>
        </a:p>
      </dgm:t>
    </dgm:pt>
    <dgm:pt modelId="{34CDFDC3-6B75-45C1-A874-A6ACEE504B8F}">
      <dgm:prSet phldrT="[Text]"/>
      <dgm:spPr/>
      <dgm:t>
        <a:bodyPr/>
        <a:lstStyle/>
        <a:p>
          <a:r>
            <a:rPr lang="en-IN" b="1" dirty="0">
              <a:latin typeface="Times New Roman" panose="02020603050405020304" pitchFamily="18" charset="0"/>
              <a:cs typeface="Times New Roman" panose="02020603050405020304" pitchFamily="18" charset="0"/>
            </a:rPr>
            <a:t>ASHA</a:t>
          </a:r>
        </a:p>
      </dgm:t>
    </dgm:pt>
    <dgm:pt modelId="{28AEF0F5-D290-4FE6-BB6B-8ED2FDEE0DFA}" type="parTrans" cxnId="{76EFD94F-168C-4378-AD86-167731E3EB5E}">
      <dgm:prSet/>
      <dgm:spPr/>
      <dgm:t>
        <a:bodyPr/>
        <a:lstStyle/>
        <a:p>
          <a:endParaRPr lang="en-IN"/>
        </a:p>
      </dgm:t>
    </dgm:pt>
    <dgm:pt modelId="{03323866-3395-482F-B36D-C186B36F182F}" type="sibTrans" cxnId="{76EFD94F-168C-4378-AD86-167731E3EB5E}">
      <dgm:prSet/>
      <dgm:spPr/>
      <dgm:t>
        <a:bodyPr/>
        <a:lstStyle/>
        <a:p>
          <a:endParaRPr lang="en-IN"/>
        </a:p>
      </dgm:t>
    </dgm:pt>
    <dgm:pt modelId="{C240341F-00DA-4531-AC8F-EDD5E30068B3}">
      <dgm:prSet phldrT="[Text]"/>
      <dgm:spPr/>
      <dgm:t>
        <a:bodyPr/>
        <a:lstStyle/>
        <a:p>
          <a:r>
            <a:rPr lang="en-IN" b="1" dirty="0">
              <a:latin typeface="Times New Roman" panose="02020603050405020304" pitchFamily="18" charset="0"/>
              <a:cs typeface="Times New Roman" panose="02020603050405020304" pitchFamily="18" charset="0"/>
            </a:rPr>
            <a:t>AWW</a:t>
          </a:r>
        </a:p>
      </dgm:t>
    </dgm:pt>
    <dgm:pt modelId="{2A9B0F9B-5658-43BA-8783-1E58D883BEA7}" type="parTrans" cxnId="{99CB0124-BF74-41F1-94FC-445C60FFC1A3}">
      <dgm:prSet/>
      <dgm:spPr/>
      <dgm:t>
        <a:bodyPr/>
        <a:lstStyle/>
        <a:p>
          <a:endParaRPr lang="en-IN"/>
        </a:p>
      </dgm:t>
    </dgm:pt>
    <dgm:pt modelId="{C1456D41-F666-4F19-BB9C-E1EC81C2623E}" type="sibTrans" cxnId="{99CB0124-BF74-41F1-94FC-445C60FFC1A3}">
      <dgm:prSet/>
      <dgm:spPr/>
      <dgm:t>
        <a:bodyPr/>
        <a:lstStyle/>
        <a:p>
          <a:endParaRPr lang="en-IN"/>
        </a:p>
      </dgm:t>
    </dgm:pt>
    <dgm:pt modelId="{CC25AE86-CEF2-44AB-BD65-DDC9C98CEDF5}">
      <dgm:prSet phldrT="[Text]"/>
      <dgm:spPr/>
      <dgm:t>
        <a:bodyPr/>
        <a:lstStyle/>
        <a:p>
          <a:r>
            <a:rPr lang="en-IN" b="1" dirty="0">
              <a:latin typeface="Times New Roman" panose="02020603050405020304" pitchFamily="18" charset="0"/>
              <a:cs typeface="Times New Roman" panose="02020603050405020304" pitchFamily="18" charset="0"/>
            </a:rPr>
            <a:t>PRI / SHG</a:t>
          </a:r>
        </a:p>
      </dgm:t>
    </dgm:pt>
    <dgm:pt modelId="{977E2536-74ED-4409-A8B9-12C4F0DC41A5}" type="parTrans" cxnId="{121C4E27-08E8-4474-9D4E-61AEDDE6C5D3}">
      <dgm:prSet/>
      <dgm:spPr/>
      <dgm:t>
        <a:bodyPr/>
        <a:lstStyle/>
        <a:p>
          <a:endParaRPr lang="en-IN"/>
        </a:p>
      </dgm:t>
    </dgm:pt>
    <dgm:pt modelId="{3D7D334C-7FE6-459F-BE30-10F3EA16918A}" type="sibTrans" cxnId="{121C4E27-08E8-4474-9D4E-61AEDDE6C5D3}">
      <dgm:prSet/>
      <dgm:spPr/>
      <dgm:t>
        <a:bodyPr/>
        <a:lstStyle/>
        <a:p>
          <a:endParaRPr lang="en-IN"/>
        </a:p>
      </dgm:t>
    </dgm:pt>
    <dgm:pt modelId="{CF9907AD-9C8B-4159-BD68-5CBBB4A69733}" type="pres">
      <dgm:prSet presAssocID="{DF2CCCE1-ABF6-4D83-81FA-15659CA887CE}" presName="diagram" presStyleCnt="0">
        <dgm:presLayoutVars>
          <dgm:chPref val="1"/>
          <dgm:dir/>
          <dgm:animOne val="branch"/>
          <dgm:animLvl val="lvl"/>
          <dgm:resizeHandles/>
        </dgm:presLayoutVars>
      </dgm:prSet>
      <dgm:spPr/>
    </dgm:pt>
    <dgm:pt modelId="{A5622CEE-5A7E-444E-94E5-2BC9EF6EEF22}" type="pres">
      <dgm:prSet presAssocID="{9A3572EB-8F32-44D6-8EF3-4DA2A92409AC}" presName="root" presStyleCnt="0"/>
      <dgm:spPr/>
    </dgm:pt>
    <dgm:pt modelId="{D5190C26-3B7D-4A2F-8E89-C98DB09A925A}" type="pres">
      <dgm:prSet presAssocID="{9A3572EB-8F32-44D6-8EF3-4DA2A92409AC}" presName="rootComposite" presStyleCnt="0"/>
      <dgm:spPr/>
    </dgm:pt>
    <dgm:pt modelId="{A4617F7B-0457-4925-B1D5-8E25C4CF9FBB}" type="pres">
      <dgm:prSet presAssocID="{9A3572EB-8F32-44D6-8EF3-4DA2A92409AC}" presName="rootText" presStyleLbl="node1" presStyleIdx="0" presStyleCnt="3"/>
      <dgm:spPr/>
    </dgm:pt>
    <dgm:pt modelId="{4E2CBAB3-8388-449F-87DB-9F025C2199FE}" type="pres">
      <dgm:prSet presAssocID="{9A3572EB-8F32-44D6-8EF3-4DA2A92409AC}" presName="rootConnector" presStyleLbl="node1" presStyleIdx="0" presStyleCnt="3"/>
      <dgm:spPr/>
    </dgm:pt>
    <dgm:pt modelId="{4A76723E-A10B-41B1-92E4-73465A633C9E}" type="pres">
      <dgm:prSet presAssocID="{9A3572EB-8F32-44D6-8EF3-4DA2A92409AC}" presName="childShape" presStyleCnt="0"/>
      <dgm:spPr/>
    </dgm:pt>
    <dgm:pt modelId="{F70BC57C-9A11-4395-B182-444D3C618B3B}" type="pres">
      <dgm:prSet presAssocID="{35E877A6-B54E-4496-AE52-A4C737E3261F}" presName="Name13" presStyleLbl="parChTrans1D2" presStyleIdx="0" presStyleCnt="5"/>
      <dgm:spPr/>
    </dgm:pt>
    <dgm:pt modelId="{313510C3-A25B-4F1C-844A-7908E1A26B7F}" type="pres">
      <dgm:prSet presAssocID="{8EB0D682-835B-47B9-861F-ACD30A056D11}" presName="childText" presStyleLbl="bgAcc1" presStyleIdx="0" presStyleCnt="5" custScaleX="182291">
        <dgm:presLayoutVars>
          <dgm:bulletEnabled val="1"/>
        </dgm:presLayoutVars>
      </dgm:prSet>
      <dgm:spPr/>
    </dgm:pt>
    <dgm:pt modelId="{B11D9419-D210-4C73-9982-97394D8F8F6C}" type="pres">
      <dgm:prSet presAssocID="{2CCAB826-7BF2-4B4D-9892-E1871ED80DB3}" presName="Name13" presStyleLbl="parChTrans1D2" presStyleIdx="1" presStyleCnt="5"/>
      <dgm:spPr/>
    </dgm:pt>
    <dgm:pt modelId="{547D2EF1-F61A-478E-B71A-9FD1E3E0517B}" type="pres">
      <dgm:prSet presAssocID="{BD701A01-99A6-43CD-B249-2EE1394C5024}" presName="childText" presStyleLbl="bgAcc1" presStyleIdx="1" presStyleCnt="5" custScaleX="178221">
        <dgm:presLayoutVars>
          <dgm:bulletEnabled val="1"/>
        </dgm:presLayoutVars>
      </dgm:prSet>
      <dgm:spPr/>
    </dgm:pt>
    <dgm:pt modelId="{832C239B-CE32-4A4B-B39F-26800DF05EC5}" type="pres">
      <dgm:prSet presAssocID="{07234898-6E5A-426D-B72D-8F19A90343A5}" presName="root" presStyleCnt="0"/>
      <dgm:spPr/>
    </dgm:pt>
    <dgm:pt modelId="{7A1E716D-3F76-4D00-8FD9-FC6C7CEF5FD2}" type="pres">
      <dgm:prSet presAssocID="{07234898-6E5A-426D-B72D-8F19A90343A5}" presName="rootComposite" presStyleCnt="0"/>
      <dgm:spPr/>
    </dgm:pt>
    <dgm:pt modelId="{A7DC4598-523C-4D8A-879B-354889F23552}" type="pres">
      <dgm:prSet presAssocID="{07234898-6E5A-426D-B72D-8F19A90343A5}" presName="rootText" presStyleLbl="node1" presStyleIdx="1" presStyleCnt="3" custLinFactNeighborX="5270" custLinFactNeighborY="1188"/>
      <dgm:spPr/>
    </dgm:pt>
    <dgm:pt modelId="{DD4F3B6E-4EA9-4D47-A0E0-8C24DDFD64C5}" type="pres">
      <dgm:prSet presAssocID="{07234898-6E5A-426D-B72D-8F19A90343A5}" presName="rootConnector" presStyleLbl="node1" presStyleIdx="1" presStyleCnt="3"/>
      <dgm:spPr/>
    </dgm:pt>
    <dgm:pt modelId="{77BC3C17-4B79-4579-BD5B-7FE035C793AE}" type="pres">
      <dgm:prSet presAssocID="{07234898-6E5A-426D-B72D-8F19A90343A5}" presName="childShape" presStyleCnt="0"/>
      <dgm:spPr/>
    </dgm:pt>
    <dgm:pt modelId="{3141244C-BA5C-4B3B-92A6-717D2241ADB5}" type="pres">
      <dgm:prSet presAssocID="{514E872F-E3B2-450B-BC59-0F6F4F3465F1}" presName="root" presStyleCnt="0"/>
      <dgm:spPr/>
    </dgm:pt>
    <dgm:pt modelId="{8CC19893-9CD4-4EFB-9336-5F47C58CA2B0}" type="pres">
      <dgm:prSet presAssocID="{514E872F-E3B2-450B-BC59-0F6F4F3465F1}" presName="rootComposite" presStyleCnt="0"/>
      <dgm:spPr/>
    </dgm:pt>
    <dgm:pt modelId="{385BEF8D-3F70-4FDC-B12C-6FC08CD7A7EB}" type="pres">
      <dgm:prSet presAssocID="{514E872F-E3B2-450B-BC59-0F6F4F3465F1}" presName="rootText" presStyleLbl="node1" presStyleIdx="2" presStyleCnt="3"/>
      <dgm:spPr/>
    </dgm:pt>
    <dgm:pt modelId="{5720E6E1-FEEC-4A90-AD0C-F734CA167408}" type="pres">
      <dgm:prSet presAssocID="{514E872F-E3B2-450B-BC59-0F6F4F3465F1}" presName="rootConnector" presStyleLbl="node1" presStyleIdx="2" presStyleCnt="3"/>
      <dgm:spPr/>
    </dgm:pt>
    <dgm:pt modelId="{A80682B9-2FED-468B-9200-07990252C09B}" type="pres">
      <dgm:prSet presAssocID="{514E872F-E3B2-450B-BC59-0F6F4F3465F1}" presName="childShape" presStyleCnt="0"/>
      <dgm:spPr/>
    </dgm:pt>
    <dgm:pt modelId="{D7B256C7-4F63-4C3D-AC46-3300CFEBA62C}" type="pres">
      <dgm:prSet presAssocID="{28AEF0F5-D290-4FE6-BB6B-8ED2FDEE0DFA}" presName="Name13" presStyleLbl="parChTrans1D2" presStyleIdx="2" presStyleCnt="5"/>
      <dgm:spPr/>
    </dgm:pt>
    <dgm:pt modelId="{25AD9066-8AFD-4246-84A6-5E356EB0409E}" type="pres">
      <dgm:prSet presAssocID="{34CDFDC3-6B75-45C1-A874-A6ACEE504B8F}" presName="childText" presStyleLbl="bgAcc1" presStyleIdx="2" presStyleCnt="5">
        <dgm:presLayoutVars>
          <dgm:bulletEnabled val="1"/>
        </dgm:presLayoutVars>
      </dgm:prSet>
      <dgm:spPr/>
    </dgm:pt>
    <dgm:pt modelId="{2B5D525E-2DC5-4259-B6E6-43BC66D2395E}" type="pres">
      <dgm:prSet presAssocID="{2A9B0F9B-5658-43BA-8783-1E58D883BEA7}" presName="Name13" presStyleLbl="parChTrans1D2" presStyleIdx="3" presStyleCnt="5"/>
      <dgm:spPr/>
    </dgm:pt>
    <dgm:pt modelId="{BAD36F89-E82B-4247-9345-C448386EBC51}" type="pres">
      <dgm:prSet presAssocID="{C240341F-00DA-4531-AC8F-EDD5E30068B3}" presName="childText" presStyleLbl="bgAcc1" presStyleIdx="3" presStyleCnt="5">
        <dgm:presLayoutVars>
          <dgm:bulletEnabled val="1"/>
        </dgm:presLayoutVars>
      </dgm:prSet>
      <dgm:spPr/>
    </dgm:pt>
    <dgm:pt modelId="{6D66C7B2-C9FD-4B55-88E3-8D4DAB297318}" type="pres">
      <dgm:prSet presAssocID="{977E2536-74ED-4409-A8B9-12C4F0DC41A5}" presName="Name13" presStyleLbl="parChTrans1D2" presStyleIdx="4" presStyleCnt="5"/>
      <dgm:spPr/>
    </dgm:pt>
    <dgm:pt modelId="{D6C96DF9-E549-409B-ABED-69B6AA4C385C}" type="pres">
      <dgm:prSet presAssocID="{CC25AE86-CEF2-44AB-BD65-DDC9C98CEDF5}" presName="childText" presStyleLbl="bgAcc1" presStyleIdx="4" presStyleCnt="5">
        <dgm:presLayoutVars>
          <dgm:bulletEnabled val="1"/>
        </dgm:presLayoutVars>
      </dgm:prSet>
      <dgm:spPr/>
    </dgm:pt>
  </dgm:ptLst>
  <dgm:cxnLst>
    <dgm:cxn modelId="{F9274D0D-FE87-4EBE-BB19-3EE46F3322F3}" type="presOf" srcId="{BD701A01-99A6-43CD-B249-2EE1394C5024}" destId="{547D2EF1-F61A-478E-B71A-9FD1E3E0517B}" srcOrd="0" destOrd="0" presId="urn:microsoft.com/office/officeart/2005/8/layout/hierarchy3"/>
    <dgm:cxn modelId="{99CB0124-BF74-41F1-94FC-445C60FFC1A3}" srcId="{514E872F-E3B2-450B-BC59-0F6F4F3465F1}" destId="{C240341F-00DA-4531-AC8F-EDD5E30068B3}" srcOrd="1" destOrd="0" parTransId="{2A9B0F9B-5658-43BA-8783-1E58D883BEA7}" sibTransId="{C1456D41-F666-4F19-BB9C-E1EC81C2623E}"/>
    <dgm:cxn modelId="{264E5525-BAC5-4334-A221-E969117AF26F}" type="presOf" srcId="{514E872F-E3B2-450B-BC59-0F6F4F3465F1}" destId="{5720E6E1-FEEC-4A90-AD0C-F734CA167408}" srcOrd="1" destOrd="0" presId="urn:microsoft.com/office/officeart/2005/8/layout/hierarchy3"/>
    <dgm:cxn modelId="{B5975126-FD64-4F97-A12A-85DE707DBCFF}" type="presOf" srcId="{9A3572EB-8F32-44D6-8EF3-4DA2A92409AC}" destId="{4E2CBAB3-8388-449F-87DB-9F025C2199FE}" srcOrd="1" destOrd="0" presId="urn:microsoft.com/office/officeart/2005/8/layout/hierarchy3"/>
    <dgm:cxn modelId="{121C4E27-08E8-4474-9D4E-61AEDDE6C5D3}" srcId="{514E872F-E3B2-450B-BC59-0F6F4F3465F1}" destId="{CC25AE86-CEF2-44AB-BD65-DDC9C98CEDF5}" srcOrd="2" destOrd="0" parTransId="{977E2536-74ED-4409-A8B9-12C4F0DC41A5}" sibTransId="{3D7D334C-7FE6-459F-BE30-10F3EA16918A}"/>
    <dgm:cxn modelId="{658CF338-8969-46CC-ABFE-379CC6E23104}" type="presOf" srcId="{07234898-6E5A-426D-B72D-8F19A90343A5}" destId="{A7DC4598-523C-4D8A-879B-354889F23552}" srcOrd="0" destOrd="0" presId="urn:microsoft.com/office/officeart/2005/8/layout/hierarchy3"/>
    <dgm:cxn modelId="{E0E4C15B-AFE4-42B3-BDD5-D54245DC3204}" srcId="{9A3572EB-8F32-44D6-8EF3-4DA2A92409AC}" destId="{8EB0D682-835B-47B9-861F-ACD30A056D11}" srcOrd="0" destOrd="0" parTransId="{35E877A6-B54E-4496-AE52-A4C737E3261F}" sibTransId="{CB00CBEE-CF3D-41FB-B664-8B0B8F05DEFF}"/>
    <dgm:cxn modelId="{9AFB7E5D-3B78-4039-971D-D824F9AA7BC4}" srcId="{DF2CCCE1-ABF6-4D83-81FA-15659CA887CE}" destId="{514E872F-E3B2-450B-BC59-0F6F4F3465F1}" srcOrd="2" destOrd="0" parTransId="{36473F40-D192-45D2-BD2B-277365F742F6}" sibTransId="{5162E9B6-C69A-41E8-814A-561FBF49FE59}"/>
    <dgm:cxn modelId="{01789048-C267-479F-BF66-6FE306E78BC8}" type="presOf" srcId="{07234898-6E5A-426D-B72D-8F19A90343A5}" destId="{DD4F3B6E-4EA9-4D47-A0E0-8C24DDFD64C5}" srcOrd="1" destOrd="0" presId="urn:microsoft.com/office/officeart/2005/8/layout/hierarchy3"/>
    <dgm:cxn modelId="{151B216B-97FB-48F2-A673-90FBB60B6437}" type="presOf" srcId="{35E877A6-B54E-4496-AE52-A4C737E3261F}" destId="{F70BC57C-9A11-4395-B182-444D3C618B3B}" srcOrd="0" destOrd="0" presId="urn:microsoft.com/office/officeart/2005/8/layout/hierarchy3"/>
    <dgm:cxn modelId="{68D7086C-152C-4578-8928-AF17AA0DD602}" srcId="{DF2CCCE1-ABF6-4D83-81FA-15659CA887CE}" destId="{9A3572EB-8F32-44D6-8EF3-4DA2A92409AC}" srcOrd="0" destOrd="0" parTransId="{E64AE303-5F0D-42ED-A059-B824107F2973}" sibTransId="{026DC021-21FA-4E77-947C-619D9E6A1727}"/>
    <dgm:cxn modelId="{76EFD94F-168C-4378-AD86-167731E3EB5E}" srcId="{514E872F-E3B2-450B-BC59-0F6F4F3465F1}" destId="{34CDFDC3-6B75-45C1-A874-A6ACEE504B8F}" srcOrd="0" destOrd="0" parTransId="{28AEF0F5-D290-4FE6-BB6B-8ED2FDEE0DFA}" sibTransId="{03323866-3395-482F-B36D-C186B36F182F}"/>
    <dgm:cxn modelId="{E854247F-BE5A-4366-B64E-61C6D5E91E98}" srcId="{DF2CCCE1-ABF6-4D83-81FA-15659CA887CE}" destId="{07234898-6E5A-426D-B72D-8F19A90343A5}" srcOrd="1" destOrd="0" parTransId="{34D0F825-4CE0-4E64-B707-941D9A0E0642}" sibTransId="{4931AD4F-401E-41A4-B674-E81B951457EE}"/>
    <dgm:cxn modelId="{9BBB5683-6575-4364-9307-81CF86F35735}" type="presOf" srcId="{2A9B0F9B-5658-43BA-8783-1E58D883BEA7}" destId="{2B5D525E-2DC5-4259-B6E6-43BC66D2395E}" srcOrd="0" destOrd="0" presId="urn:microsoft.com/office/officeart/2005/8/layout/hierarchy3"/>
    <dgm:cxn modelId="{785CF383-8D5A-4C7D-93E4-0639319AC32F}" type="presOf" srcId="{514E872F-E3B2-450B-BC59-0F6F4F3465F1}" destId="{385BEF8D-3F70-4FDC-B12C-6FC08CD7A7EB}" srcOrd="0" destOrd="0" presId="urn:microsoft.com/office/officeart/2005/8/layout/hierarchy3"/>
    <dgm:cxn modelId="{696BDB90-BA3B-48E9-AFAE-98F21BE13506}" type="presOf" srcId="{2CCAB826-7BF2-4B4D-9892-E1871ED80DB3}" destId="{B11D9419-D210-4C73-9982-97394D8F8F6C}" srcOrd="0" destOrd="0" presId="urn:microsoft.com/office/officeart/2005/8/layout/hierarchy3"/>
    <dgm:cxn modelId="{CFD6C798-9A82-4D2C-BBB9-AFE00CAC0A02}" type="presOf" srcId="{CC25AE86-CEF2-44AB-BD65-DDC9C98CEDF5}" destId="{D6C96DF9-E549-409B-ABED-69B6AA4C385C}" srcOrd="0" destOrd="0" presId="urn:microsoft.com/office/officeart/2005/8/layout/hierarchy3"/>
    <dgm:cxn modelId="{C7CE15A2-834F-4A02-9695-78094977E6E1}" type="presOf" srcId="{9A3572EB-8F32-44D6-8EF3-4DA2A92409AC}" destId="{A4617F7B-0457-4925-B1D5-8E25C4CF9FBB}" srcOrd="0" destOrd="0" presId="urn:microsoft.com/office/officeart/2005/8/layout/hierarchy3"/>
    <dgm:cxn modelId="{2BF87CA8-2E2F-4657-99C6-C0FF7BAF5F15}" srcId="{9A3572EB-8F32-44D6-8EF3-4DA2A92409AC}" destId="{BD701A01-99A6-43CD-B249-2EE1394C5024}" srcOrd="1" destOrd="0" parTransId="{2CCAB826-7BF2-4B4D-9892-E1871ED80DB3}" sibTransId="{108DC281-978A-4247-94D1-79BB4BFB4912}"/>
    <dgm:cxn modelId="{D83023AC-1EDC-46E1-99AD-39D6769898C9}" type="presOf" srcId="{C240341F-00DA-4531-AC8F-EDD5E30068B3}" destId="{BAD36F89-E82B-4247-9345-C448386EBC51}" srcOrd="0" destOrd="0" presId="urn:microsoft.com/office/officeart/2005/8/layout/hierarchy3"/>
    <dgm:cxn modelId="{5A9793AF-009D-4052-BD17-1A5FA7217CDC}" type="presOf" srcId="{977E2536-74ED-4409-A8B9-12C4F0DC41A5}" destId="{6D66C7B2-C9FD-4B55-88E3-8D4DAB297318}" srcOrd="0" destOrd="0" presId="urn:microsoft.com/office/officeart/2005/8/layout/hierarchy3"/>
    <dgm:cxn modelId="{B8B577B3-46FD-48BE-BA56-7BC49606CB19}" type="presOf" srcId="{DF2CCCE1-ABF6-4D83-81FA-15659CA887CE}" destId="{CF9907AD-9C8B-4159-BD68-5CBBB4A69733}" srcOrd="0" destOrd="0" presId="urn:microsoft.com/office/officeart/2005/8/layout/hierarchy3"/>
    <dgm:cxn modelId="{60EA02C0-7F8E-4D19-AAF2-F49189CF184E}" type="presOf" srcId="{8EB0D682-835B-47B9-861F-ACD30A056D11}" destId="{313510C3-A25B-4F1C-844A-7908E1A26B7F}" srcOrd="0" destOrd="0" presId="urn:microsoft.com/office/officeart/2005/8/layout/hierarchy3"/>
    <dgm:cxn modelId="{8B16B8DC-BE5A-42F2-A3F6-908D62C7CA58}" type="presOf" srcId="{34CDFDC3-6B75-45C1-A874-A6ACEE504B8F}" destId="{25AD9066-8AFD-4246-84A6-5E356EB0409E}" srcOrd="0" destOrd="0" presId="urn:microsoft.com/office/officeart/2005/8/layout/hierarchy3"/>
    <dgm:cxn modelId="{883E48FD-A615-4BD4-98A9-BE4DC79E726C}" type="presOf" srcId="{28AEF0F5-D290-4FE6-BB6B-8ED2FDEE0DFA}" destId="{D7B256C7-4F63-4C3D-AC46-3300CFEBA62C}" srcOrd="0" destOrd="0" presId="urn:microsoft.com/office/officeart/2005/8/layout/hierarchy3"/>
    <dgm:cxn modelId="{FD263B20-DF2D-4AFB-A1DC-62365ACB5409}" type="presParOf" srcId="{CF9907AD-9C8B-4159-BD68-5CBBB4A69733}" destId="{A5622CEE-5A7E-444E-94E5-2BC9EF6EEF22}" srcOrd="0" destOrd="0" presId="urn:microsoft.com/office/officeart/2005/8/layout/hierarchy3"/>
    <dgm:cxn modelId="{735BD02B-0927-4436-8C3B-FEF104F5CEFC}" type="presParOf" srcId="{A5622CEE-5A7E-444E-94E5-2BC9EF6EEF22}" destId="{D5190C26-3B7D-4A2F-8E89-C98DB09A925A}" srcOrd="0" destOrd="0" presId="urn:microsoft.com/office/officeart/2005/8/layout/hierarchy3"/>
    <dgm:cxn modelId="{E1AAA6C5-9482-4AD7-B5F4-F9366E06FADA}" type="presParOf" srcId="{D5190C26-3B7D-4A2F-8E89-C98DB09A925A}" destId="{A4617F7B-0457-4925-B1D5-8E25C4CF9FBB}" srcOrd="0" destOrd="0" presId="urn:microsoft.com/office/officeart/2005/8/layout/hierarchy3"/>
    <dgm:cxn modelId="{7D32BF4F-8ACA-4830-ACE8-2613B8D5571D}" type="presParOf" srcId="{D5190C26-3B7D-4A2F-8E89-C98DB09A925A}" destId="{4E2CBAB3-8388-449F-87DB-9F025C2199FE}" srcOrd="1" destOrd="0" presId="urn:microsoft.com/office/officeart/2005/8/layout/hierarchy3"/>
    <dgm:cxn modelId="{7A0C7869-B370-40E5-B948-DE8650ECC950}" type="presParOf" srcId="{A5622CEE-5A7E-444E-94E5-2BC9EF6EEF22}" destId="{4A76723E-A10B-41B1-92E4-73465A633C9E}" srcOrd="1" destOrd="0" presId="urn:microsoft.com/office/officeart/2005/8/layout/hierarchy3"/>
    <dgm:cxn modelId="{2E1CBF51-D2AB-435D-8CE3-B97BB4EA99C3}" type="presParOf" srcId="{4A76723E-A10B-41B1-92E4-73465A633C9E}" destId="{F70BC57C-9A11-4395-B182-444D3C618B3B}" srcOrd="0" destOrd="0" presId="urn:microsoft.com/office/officeart/2005/8/layout/hierarchy3"/>
    <dgm:cxn modelId="{B9AE3621-7201-46CB-B42B-2C56110C3C16}" type="presParOf" srcId="{4A76723E-A10B-41B1-92E4-73465A633C9E}" destId="{313510C3-A25B-4F1C-844A-7908E1A26B7F}" srcOrd="1" destOrd="0" presId="urn:microsoft.com/office/officeart/2005/8/layout/hierarchy3"/>
    <dgm:cxn modelId="{DC0F1523-1373-4F5C-8E05-D077A98E6ABF}" type="presParOf" srcId="{4A76723E-A10B-41B1-92E4-73465A633C9E}" destId="{B11D9419-D210-4C73-9982-97394D8F8F6C}" srcOrd="2" destOrd="0" presId="urn:microsoft.com/office/officeart/2005/8/layout/hierarchy3"/>
    <dgm:cxn modelId="{C9C39FD6-667D-4AC2-A253-36CFF7B34EEE}" type="presParOf" srcId="{4A76723E-A10B-41B1-92E4-73465A633C9E}" destId="{547D2EF1-F61A-478E-B71A-9FD1E3E0517B}" srcOrd="3" destOrd="0" presId="urn:microsoft.com/office/officeart/2005/8/layout/hierarchy3"/>
    <dgm:cxn modelId="{9394D3BE-9AB7-4B80-A8BF-2E41E4E4955B}" type="presParOf" srcId="{CF9907AD-9C8B-4159-BD68-5CBBB4A69733}" destId="{832C239B-CE32-4A4B-B39F-26800DF05EC5}" srcOrd="1" destOrd="0" presId="urn:microsoft.com/office/officeart/2005/8/layout/hierarchy3"/>
    <dgm:cxn modelId="{FE7B19BC-04B6-4542-8E4E-B7AAEC152256}" type="presParOf" srcId="{832C239B-CE32-4A4B-B39F-26800DF05EC5}" destId="{7A1E716D-3F76-4D00-8FD9-FC6C7CEF5FD2}" srcOrd="0" destOrd="0" presId="urn:microsoft.com/office/officeart/2005/8/layout/hierarchy3"/>
    <dgm:cxn modelId="{D6244AC5-1A04-49EF-A0AD-089F18BB72B8}" type="presParOf" srcId="{7A1E716D-3F76-4D00-8FD9-FC6C7CEF5FD2}" destId="{A7DC4598-523C-4D8A-879B-354889F23552}" srcOrd="0" destOrd="0" presId="urn:microsoft.com/office/officeart/2005/8/layout/hierarchy3"/>
    <dgm:cxn modelId="{2FF671C0-C67C-45EF-86F6-403DBF406DF0}" type="presParOf" srcId="{7A1E716D-3F76-4D00-8FD9-FC6C7CEF5FD2}" destId="{DD4F3B6E-4EA9-4D47-A0E0-8C24DDFD64C5}" srcOrd="1" destOrd="0" presId="urn:microsoft.com/office/officeart/2005/8/layout/hierarchy3"/>
    <dgm:cxn modelId="{FB9BC40C-9632-436D-AC8C-A2C3D93926A9}" type="presParOf" srcId="{832C239B-CE32-4A4B-B39F-26800DF05EC5}" destId="{77BC3C17-4B79-4579-BD5B-7FE035C793AE}" srcOrd="1" destOrd="0" presId="urn:microsoft.com/office/officeart/2005/8/layout/hierarchy3"/>
    <dgm:cxn modelId="{AB5964C9-2C84-4B6F-8DDA-E98433ABD9FC}" type="presParOf" srcId="{CF9907AD-9C8B-4159-BD68-5CBBB4A69733}" destId="{3141244C-BA5C-4B3B-92A6-717D2241ADB5}" srcOrd="2" destOrd="0" presId="urn:microsoft.com/office/officeart/2005/8/layout/hierarchy3"/>
    <dgm:cxn modelId="{91803008-CBF2-47C9-AA72-049CE5219738}" type="presParOf" srcId="{3141244C-BA5C-4B3B-92A6-717D2241ADB5}" destId="{8CC19893-9CD4-4EFB-9336-5F47C58CA2B0}" srcOrd="0" destOrd="0" presId="urn:microsoft.com/office/officeart/2005/8/layout/hierarchy3"/>
    <dgm:cxn modelId="{AE8FA9E1-90F4-4778-914B-D76F1610B29E}" type="presParOf" srcId="{8CC19893-9CD4-4EFB-9336-5F47C58CA2B0}" destId="{385BEF8D-3F70-4FDC-B12C-6FC08CD7A7EB}" srcOrd="0" destOrd="0" presId="urn:microsoft.com/office/officeart/2005/8/layout/hierarchy3"/>
    <dgm:cxn modelId="{A7923AB5-31FF-4B62-8AC3-2089D456D4C9}" type="presParOf" srcId="{8CC19893-9CD4-4EFB-9336-5F47C58CA2B0}" destId="{5720E6E1-FEEC-4A90-AD0C-F734CA167408}" srcOrd="1" destOrd="0" presId="urn:microsoft.com/office/officeart/2005/8/layout/hierarchy3"/>
    <dgm:cxn modelId="{BBEA6AE1-7130-4CFB-9624-39356564BED6}" type="presParOf" srcId="{3141244C-BA5C-4B3B-92A6-717D2241ADB5}" destId="{A80682B9-2FED-468B-9200-07990252C09B}" srcOrd="1" destOrd="0" presId="urn:microsoft.com/office/officeart/2005/8/layout/hierarchy3"/>
    <dgm:cxn modelId="{D2C29B5E-EA0A-401A-BEA9-D3596AED84FB}" type="presParOf" srcId="{A80682B9-2FED-468B-9200-07990252C09B}" destId="{D7B256C7-4F63-4C3D-AC46-3300CFEBA62C}" srcOrd="0" destOrd="0" presId="urn:microsoft.com/office/officeart/2005/8/layout/hierarchy3"/>
    <dgm:cxn modelId="{D8231EB2-54F7-42E6-95E5-27F48DFA0834}" type="presParOf" srcId="{A80682B9-2FED-468B-9200-07990252C09B}" destId="{25AD9066-8AFD-4246-84A6-5E356EB0409E}" srcOrd="1" destOrd="0" presId="urn:microsoft.com/office/officeart/2005/8/layout/hierarchy3"/>
    <dgm:cxn modelId="{AFDAFC02-98A1-4679-A731-8F922D25D76A}" type="presParOf" srcId="{A80682B9-2FED-468B-9200-07990252C09B}" destId="{2B5D525E-2DC5-4259-B6E6-43BC66D2395E}" srcOrd="2" destOrd="0" presId="urn:microsoft.com/office/officeart/2005/8/layout/hierarchy3"/>
    <dgm:cxn modelId="{15C41EAB-6360-442E-BA91-AE0A3AF92853}" type="presParOf" srcId="{A80682B9-2FED-468B-9200-07990252C09B}" destId="{BAD36F89-E82B-4247-9345-C448386EBC51}" srcOrd="3" destOrd="0" presId="urn:microsoft.com/office/officeart/2005/8/layout/hierarchy3"/>
    <dgm:cxn modelId="{4E29E4CD-0610-41A7-A64F-854A7A75FD10}" type="presParOf" srcId="{A80682B9-2FED-468B-9200-07990252C09B}" destId="{6D66C7B2-C9FD-4B55-88E3-8D4DAB297318}" srcOrd="4" destOrd="0" presId="urn:microsoft.com/office/officeart/2005/8/layout/hierarchy3"/>
    <dgm:cxn modelId="{B06DEF49-3669-4D52-8755-2B5BA3F57901}" type="presParOf" srcId="{A80682B9-2FED-468B-9200-07990252C09B}" destId="{D6C96DF9-E549-409B-ABED-69B6AA4C385C}" srcOrd="5"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17F7B-0457-4925-B1D5-8E25C4CF9FBB}">
      <dsp:nvSpPr>
        <dsp:cNvPr id="0" name=""/>
        <dsp:cNvSpPr/>
      </dsp:nvSpPr>
      <dsp:spPr>
        <a:xfrm>
          <a:off x="1227" y="959682"/>
          <a:ext cx="2872673" cy="143633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IN" sz="3200" b="1" kern="1200" dirty="0">
              <a:latin typeface="Times New Roman" panose="02020603050405020304" pitchFamily="18" charset="0"/>
              <a:cs typeface="Times New Roman" panose="02020603050405020304" pitchFamily="18" charset="0"/>
            </a:rPr>
            <a:t>Beneficiary</a:t>
          </a:r>
        </a:p>
      </dsp:txBody>
      <dsp:txXfrm>
        <a:off x="43296" y="1001751"/>
        <a:ext cx="2788535" cy="1352198"/>
      </dsp:txXfrm>
    </dsp:sp>
    <dsp:sp modelId="{F70BC57C-9A11-4395-B182-444D3C618B3B}">
      <dsp:nvSpPr>
        <dsp:cNvPr id="0" name=""/>
        <dsp:cNvSpPr/>
      </dsp:nvSpPr>
      <dsp:spPr>
        <a:xfrm>
          <a:off x="288495" y="2396018"/>
          <a:ext cx="287267" cy="1077252"/>
        </a:xfrm>
        <a:custGeom>
          <a:avLst/>
          <a:gdLst/>
          <a:ahLst/>
          <a:cxnLst/>
          <a:rect l="0" t="0" r="0" b="0"/>
          <a:pathLst>
            <a:path>
              <a:moveTo>
                <a:pt x="0" y="0"/>
              </a:moveTo>
              <a:lnTo>
                <a:pt x="0" y="1077252"/>
              </a:lnTo>
              <a:lnTo>
                <a:pt x="287267" y="1077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3510C3-A25B-4F1C-844A-7908E1A26B7F}">
      <dsp:nvSpPr>
        <dsp:cNvPr id="0" name=""/>
        <dsp:cNvSpPr/>
      </dsp:nvSpPr>
      <dsp:spPr>
        <a:xfrm>
          <a:off x="575762" y="2755103"/>
          <a:ext cx="4189300"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latin typeface="Times New Roman" panose="02020603050405020304" pitchFamily="18" charset="0"/>
              <a:cs typeface="Times New Roman" panose="02020603050405020304" pitchFamily="18" charset="0"/>
            </a:rPr>
            <a:t>Caregiver/Mother with child</a:t>
          </a:r>
        </a:p>
        <a:p>
          <a:pPr marL="0" lvl="0" indent="0" algn="ctr" defTabSz="1289050">
            <a:lnSpc>
              <a:spcPct val="90000"/>
            </a:lnSpc>
            <a:spcBef>
              <a:spcPct val="0"/>
            </a:spcBef>
            <a:spcAft>
              <a:spcPct val="35000"/>
            </a:spcAft>
            <a:buNone/>
          </a:pPr>
          <a:r>
            <a:rPr lang="en-US" sz="2900" b="1" kern="1200" dirty="0">
              <a:latin typeface="Times New Roman" panose="02020603050405020304" pitchFamily="18" charset="0"/>
              <a:cs typeface="Times New Roman" panose="02020603050405020304" pitchFamily="18" charset="0"/>
            </a:rPr>
            <a:t>(6-11months)</a:t>
          </a:r>
          <a:endParaRPr lang="en-IN" sz="2900" b="1" kern="1200" dirty="0">
            <a:latin typeface="Times New Roman" panose="02020603050405020304" pitchFamily="18" charset="0"/>
            <a:cs typeface="Times New Roman" panose="02020603050405020304" pitchFamily="18" charset="0"/>
          </a:endParaRPr>
        </a:p>
      </dsp:txBody>
      <dsp:txXfrm>
        <a:off x="617831" y="2797172"/>
        <a:ext cx="4105162" cy="1352198"/>
      </dsp:txXfrm>
    </dsp:sp>
    <dsp:sp modelId="{B11D9419-D210-4C73-9982-97394D8F8F6C}">
      <dsp:nvSpPr>
        <dsp:cNvPr id="0" name=""/>
        <dsp:cNvSpPr/>
      </dsp:nvSpPr>
      <dsp:spPr>
        <a:xfrm>
          <a:off x="288495" y="2396018"/>
          <a:ext cx="287267" cy="2872673"/>
        </a:xfrm>
        <a:custGeom>
          <a:avLst/>
          <a:gdLst/>
          <a:ahLst/>
          <a:cxnLst/>
          <a:rect l="0" t="0" r="0" b="0"/>
          <a:pathLst>
            <a:path>
              <a:moveTo>
                <a:pt x="0" y="0"/>
              </a:moveTo>
              <a:lnTo>
                <a:pt x="0" y="2872673"/>
              </a:lnTo>
              <a:lnTo>
                <a:pt x="287267" y="2872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7D2EF1-F61A-478E-B71A-9FD1E3E0517B}">
      <dsp:nvSpPr>
        <dsp:cNvPr id="0" name=""/>
        <dsp:cNvSpPr/>
      </dsp:nvSpPr>
      <dsp:spPr>
        <a:xfrm>
          <a:off x="575762" y="4550524"/>
          <a:ext cx="4095766"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latin typeface="Times New Roman" panose="02020603050405020304" pitchFamily="18" charset="0"/>
              <a:cs typeface="Times New Roman" panose="02020603050405020304" pitchFamily="18" charset="0"/>
            </a:rPr>
            <a:t>Caregiver/mother with child</a:t>
          </a:r>
        </a:p>
        <a:p>
          <a:pPr marL="0" lvl="0" indent="0" algn="ctr" defTabSz="1289050">
            <a:lnSpc>
              <a:spcPct val="90000"/>
            </a:lnSpc>
            <a:spcBef>
              <a:spcPct val="0"/>
            </a:spcBef>
            <a:spcAft>
              <a:spcPct val="35000"/>
            </a:spcAft>
            <a:buNone/>
          </a:pPr>
          <a:r>
            <a:rPr lang="en-US" sz="2900" b="1" kern="1200" dirty="0">
              <a:latin typeface="Times New Roman" panose="02020603050405020304" pitchFamily="18" charset="0"/>
              <a:cs typeface="Times New Roman" panose="02020603050405020304" pitchFamily="18" charset="0"/>
            </a:rPr>
            <a:t>(12-23months)</a:t>
          </a:r>
          <a:endParaRPr lang="en-IN" sz="2900" b="1" kern="1200" dirty="0">
            <a:latin typeface="Times New Roman" panose="02020603050405020304" pitchFamily="18" charset="0"/>
            <a:cs typeface="Times New Roman" panose="02020603050405020304" pitchFamily="18" charset="0"/>
          </a:endParaRPr>
        </a:p>
      </dsp:txBody>
      <dsp:txXfrm>
        <a:off x="617831" y="4592593"/>
        <a:ext cx="4011628" cy="1352198"/>
      </dsp:txXfrm>
    </dsp:sp>
    <dsp:sp modelId="{A7DC4598-523C-4D8A-879B-354889F23552}">
      <dsp:nvSpPr>
        <dsp:cNvPr id="0" name=""/>
        <dsp:cNvSpPr/>
      </dsp:nvSpPr>
      <dsp:spPr>
        <a:xfrm>
          <a:off x="3743459" y="976745"/>
          <a:ext cx="2872673" cy="143633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IN" sz="3200" b="1" kern="1200" dirty="0">
              <a:latin typeface="Times New Roman" panose="02020603050405020304" pitchFamily="18" charset="0"/>
              <a:cs typeface="Times New Roman" panose="02020603050405020304" pitchFamily="18" charset="0"/>
            </a:rPr>
            <a:t>Market Venders/Food Suppliers</a:t>
          </a:r>
        </a:p>
      </dsp:txBody>
      <dsp:txXfrm>
        <a:off x="3785528" y="1018814"/>
        <a:ext cx="2788535" cy="1352198"/>
      </dsp:txXfrm>
    </dsp:sp>
    <dsp:sp modelId="{385BEF8D-3F70-4FDC-B12C-6FC08CD7A7EB}">
      <dsp:nvSpPr>
        <dsp:cNvPr id="0" name=""/>
        <dsp:cNvSpPr/>
      </dsp:nvSpPr>
      <dsp:spPr>
        <a:xfrm>
          <a:off x="7182911" y="959682"/>
          <a:ext cx="2872673" cy="143633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IN" sz="3200" b="1" kern="1200" dirty="0">
              <a:latin typeface="Times New Roman" panose="02020603050405020304" pitchFamily="18" charset="0"/>
              <a:cs typeface="Times New Roman" panose="02020603050405020304" pitchFamily="18" charset="0"/>
            </a:rPr>
            <a:t>Key Informants (KIIs)</a:t>
          </a:r>
        </a:p>
      </dsp:txBody>
      <dsp:txXfrm>
        <a:off x="7224980" y="1001751"/>
        <a:ext cx="2788535" cy="1352198"/>
      </dsp:txXfrm>
    </dsp:sp>
    <dsp:sp modelId="{D7B256C7-4F63-4C3D-AC46-3300CFEBA62C}">
      <dsp:nvSpPr>
        <dsp:cNvPr id="0" name=""/>
        <dsp:cNvSpPr/>
      </dsp:nvSpPr>
      <dsp:spPr>
        <a:xfrm>
          <a:off x="7470179" y="2396018"/>
          <a:ext cx="287267" cy="1077252"/>
        </a:xfrm>
        <a:custGeom>
          <a:avLst/>
          <a:gdLst/>
          <a:ahLst/>
          <a:cxnLst/>
          <a:rect l="0" t="0" r="0" b="0"/>
          <a:pathLst>
            <a:path>
              <a:moveTo>
                <a:pt x="0" y="0"/>
              </a:moveTo>
              <a:lnTo>
                <a:pt x="0" y="1077252"/>
              </a:lnTo>
              <a:lnTo>
                <a:pt x="287267" y="10772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AD9066-8AFD-4246-84A6-5E356EB0409E}">
      <dsp:nvSpPr>
        <dsp:cNvPr id="0" name=""/>
        <dsp:cNvSpPr/>
      </dsp:nvSpPr>
      <dsp:spPr>
        <a:xfrm>
          <a:off x="7757446" y="2755103"/>
          <a:ext cx="2298138"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IN" sz="2900" b="1" kern="1200" dirty="0">
              <a:latin typeface="Times New Roman" panose="02020603050405020304" pitchFamily="18" charset="0"/>
              <a:cs typeface="Times New Roman" panose="02020603050405020304" pitchFamily="18" charset="0"/>
            </a:rPr>
            <a:t>ASHA</a:t>
          </a:r>
        </a:p>
      </dsp:txBody>
      <dsp:txXfrm>
        <a:off x="7799515" y="2797172"/>
        <a:ext cx="2214000" cy="1352198"/>
      </dsp:txXfrm>
    </dsp:sp>
    <dsp:sp modelId="{2B5D525E-2DC5-4259-B6E6-43BC66D2395E}">
      <dsp:nvSpPr>
        <dsp:cNvPr id="0" name=""/>
        <dsp:cNvSpPr/>
      </dsp:nvSpPr>
      <dsp:spPr>
        <a:xfrm>
          <a:off x="7470179" y="2396018"/>
          <a:ext cx="287267" cy="2872673"/>
        </a:xfrm>
        <a:custGeom>
          <a:avLst/>
          <a:gdLst/>
          <a:ahLst/>
          <a:cxnLst/>
          <a:rect l="0" t="0" r="0" b="0"/>
          <a:pathLst>
            <a:path>
              <a:moveTo>
                <a:pt x="0" y="0"/>
              </a:moveTo>
              <a:lnTo>
                <a:pt x="0" y="2872673"/>
              </a:lnTo>
              <a:lnTo>
                <a:pt x="287267" y="2872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D36F89-E82B-4247-9345-C448386EBC51}">
      <dsp:nvSpPr>
        <dsp:cNvPr id="0" name=""/>
        <dsp:cNvSpPr/>
      </dsp:nvSpPr>
      <dsp:spPr>
        <a:xfrm>
          <a:off x="7757446" y="4550524"/>
          <a:ext cx="2298138"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IN" sz="2900" b="1" kern="1200" dirty="0">
              <a:latin typeface="Times New Roman" panose="02020603050405020304" pitchFamily="18" charset="0"/>
              <a:cs typeface="Times New Roman" panose="02020603050405020304" pitchFamily="18" charset="0"/>
            </a:rPr>
            <a:t>AWW</a:t>
          </a:r>
        </a:p>
      </dsp:txBody>
      <dsp:txXfrm>
        <a:off x="7799515" y="4592593"/>
        <a:ext cx="2214000" cy="1352198"/>
      </dsp:txXfrm>
    </dsp:sp>
    <dsp:sp modelId="{6D66C7B2-C9FD-4B55-88E3-8D4DAB297318}">
      <dsp:nvSpPr>
        <dsp:cNvPr id="0" name=""/>
        <dsp:cNvSpPr/>
      </dsp:nvSpPr>
      <dsp:spPr>
        <a:xfrm>
          <a:off x="7470179" y="2396018"/>
          <a:ext cx="287267" cy="4668094"/>
        </a:xfrm>
        <a:custGeom>
          <a:avLst/>
          <a:gdLst/>
          <a:ahLst/>
          <a:cxnLst/>
          <a:rect l="0" t="0" r="0" b="0"/>
          <a:pathLst>
            <a:path>
              <a:moveTo>
                <a:pt x="0" y="0"/>
              </a:moveTo>
              <a:lnTo>
                <a:pt x="0" y="4668094"/>
              </a:lnTo>
              <a:lnTo>
                <a:pt x="287267" y="46680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C96DF9-E549-409B-ABED-69B6AA4C385C}">
      <dsp:nvSpPr>
        <dsp:cNvPr id="0" name=""/>
        <dsp:cNvSpPr/>
      </dsp:nvSpPr>
      <dsp:spPr>
        <a:xfrm>
          <a:off x="7757446" y="6345945"/>
          <a:ext cx="2298138" cy="14363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IN" sz="2900" b="1" kern="1200" dirty="0">
              <a:latin typeface="Times New Roman" panose="02020603050405020304" pitchFamily="18" charset="0"/>
              <a:cs typeface="Times New Roman" panose="02020603050405020304" pitchFamily="18" charset="0"/>
            </a:rPr>
            <a:t>PRI / SHG</a:t>
          </a:r>
        </a:p>
      </dsp:txBody>
      <dsp:txXfrm>
        <a:off x="7799515" y="6388014"/>
        <a:ext cx="2214000" cy="13521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8/11/2022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2625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2.xml" /></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image" Target="../media/image1.png" /><Relationship Id="rId7" Type="http://schemas.openxmlformats.org/officeDocument/2006/relationships/hyperlink" Target="https://www.posterpresentations.com/how-to-change-the-research-poster-template-colors.html" TargetMode="External" /><Relationship Id="rId2" Type="http://schemas.openxmlformats.org/officeDocument/2006/relationships/theme" Target="../theme/theme3.xml" /><Relationship Id="rId1" Type="http://schemas.openxmlformats.org/officeDocument/2006/relationships/slideLayout" Target="../slideLayouts/slideLayout3.xml" /><Relationship Id="rId6" Type="http://schemas.openxmlformats.org/officeDocument/2006/relationships/image" Target="../media/image4.png" /><Relationship Id="rId11" Type="http://schemas.openxmlformats.org/officeDocument/2006/relationships/image" Target="../media/image8.png" /><Relationship Id="rId5" Type="http://schemas.openxmlformats.org/officeDocument/2006/relationships/image" Target="../media/image3.png" /><Relationship Id="rId10" Type="http://schemas.openxmlformats.org/officeDocument/2006/relationships/image" Target="../media/image7.png" /><Relationship Id="rId4" Type="http://schemas.openxmlformats.org/officeDocument/2006/relationships/image" Target="../media/image2.png" /><Relationship Id="rId9" Type="http://schemas.openxmlformats.org/officeDocument/2006/relationships/image" Target="../media/image6.png" /></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 /><Relationship Id="rId3" Type="http://schemas.openxmlformats.org/officeDocument/2006/relationships/image" Target="../media/image1.png" /><Relationship Id="rId7" Type="http://schemas.openxmlformats.org/officeDocument/2006/relationships/hyperlink" Target="https://www.posterpresentations.com/how-to-change-the-research-poster-template-colors.html" TargetMode="External" /><Relationship Id="rId2" Type="http://schemas.openxmlformats.org/officeDocument/2006/relationships/theme" Target="../theme/theme4.xml" /><Relationship Id="rId1" Type="http://schemas.openxmlformats.org/officeDocument/2006/relationships/slideLayout" Target="../slideLayouts/slideLayout4.xml" /><Relationship Id="rId6" Type="http://schemas.openxmlformats.org/officeDocument/2006/relationships/image" Target="../media/image4.png" /><Relationship Id="rId11" Type="http://schemas.openxmlformats.org/officeDocument/2006/relationships/image" Target="../media/image8.png" /><Relationship Id="rId5" Type="http://schemas.openxmlformats.org/officeDocument/2006/relationships/image" Target="../media/image3.png" /><Relationship Id="rId10" Type="http://schemas.openxmlformats.org/officeDocument/2006/relationships/image" Target="../media/image7.png" /><Relationship Id="rId4" Type="http://schemas.openxmlformats.org/officeDocument/2006/relationships/image" Target="../media/image2.png" /><Relationship Id="rId9" Type="http://schemas.openxmlformats.org/officeDocument/2006/relationships/image" Target="../media/image6.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8" name="Group 7">
            <a:extLst>
              <a:ext uri="{FF2B5EF4-FFF2-40B4-BE49-F238E27FC236}">
                <a16:creationId xmlns:a16="http://schemas.microsoft.com/office/drawing/2014/main" id="{CEE74BCF-85C0-C44E-BC9F-BF5853A23661}"/>
              </a:ext>
            </a:extLst>
          </p:cNvPr>
          <p:cNvGrpSpPr/>
          <p:nvPr userDrawn="1"/>
        </p:nvGrpSpPr>
        <p:grpSpPr>
          <a:xfrm>
            <a:off x="-130628" y="-102882"/>
            <a:ext cx="44021828" cy="33075071"/>
            <a:chOff x="-122803" y="-102882"/>
            <a:chExt cx="44106584" cy="33075071"/>
          </a:xfrm>
        </p:grpSpPr>
        <p:sp>
          <p:nvSpPr>
            <p:cNvPr id="9" name="Freeform 8">
              <a:extLst>
                <a:ext uri="{FF2B5EF4-FFF2-40B4-BE49-F238E27FC236}">
                  <a16:creationId xmlns:a16="http://schemas.microsoft.com/office/drawing/2014/main" id="{B9EC9CCD-D686-594F-89ED-BF958BDBF6D9}"/>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327511B5-5516-C949-9773-D1999BE5745F}"/>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10911C03-1102-2A4C-BE1F-B61AA03CC93A}"/>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4">
              <a:extLst>
                <a:ext uri="{FF2B5EF4-FFF2-40B4-BE49-F238E27FC236}">
                  <a16:creationId xmlns:a16="http://schemas.microsoft.com/office/drawing/2014/main" id="{479AC5AE-5D7A-4047-8B42-117A31AEF12E}"/>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948557014"/>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7"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7BDBD169-B85A-6F47-B2E9-AD5D7DF18A71}"/>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D9F6BCED-5055-E44A-993C-83D6B18A42D5}"/>
              </a:ext>
            </a:extLst>
          </p:cNvPr>
          <p:cNvGrpSpPr/>
          <p:nvPr userDrawn="1"/>
        </p:nvGrpSpPr>
        <p:grpSpPr>
          <a:xfrm>
            <a:off x="-122803" y="-102882"/>
            <a:ext cx="44106584" cy="33075071"/>
            <a:chOff x="-122803" y="-102882"/>
            <a:chExt cx="44106584" cy="33075071"/>
          </a:xfrm>
        </p:grpSpPr>
        <p:sp>
          <p:nvSpPr>
            <p:cNvPr id="12" name="Freeform 11">
              <a:extLst>
                <a:ext uri="{FF2B5EF4-FFF2-40B4-BE49-F238E27FC236}">
                  <a16:creationId xmlns:a16="http://schemas.microsoft.com/office/drawing/2014/main" id="{F5169494-8456-4146-AB15-073A2619F444}"/>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E1601305-5A18-5246-8D69-AD6BA2EE3D97}"/>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BF3D999D-55E6-4347-9739-20AD80A104E9}"/>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806BCFE9-545D-174F-9745-8DDA97FFEDEB}"/>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00A80AFC-184B-2544-A422-03033C266DB7}"/>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guide id="3" pos="9360" userDrawn="1">
          <p15:clr>
            <a:srgbClr val="F26B43"/>
          </p15:clr>
        </p15:guide>
        <p15:guide id="4" pos="18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7" name="Table 36">
            <a:extLst>
              <a:ext uri="{FF2B5EF4-FFF2-40B4-BE49-F238E27FC236}">
                <a16:creationId xmlns:a16="http://schemas.microsoft.com/office/drawing/2014/main" id="{C89F966C-58DC-AF4F-B646-B007BC05CD9E}"/>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62BB6AD9-A529-034D-88F1-1A9EB71824A1}"/>
              </a:ext>
            </a:extLst>
          </p:cNvPr>
          <p:cNvGrpSpPr/>
          <p:nvPr userDrawn="1"/>
        </p:nvGrpSpPr>
        <p:grpSpPr>
          <a:xfrm>
            <a:off x="-122803" y="-102882"/>
            <a:ext cx="44106584" cy="33075071"/>
            <a:chOff x="-122803" y="-102882"/>
            <a:chExt cx="44106584" cy="33075071"/>
          </a:xfrm>
        </p:grpSpPr>
        <p:sp>
          <p:nvSpPr>
            <p:cNvPr id="11" name="Freeform 10">
              <a:extLst>
                <a:ext uri="{FF2B5EF4-FFF2-40B4-BE49-F238E27FC236}">
                  <a16:creationId xmlns:a16="http://schemas.microsoft.com/office/drawing/2014/main" id="{BC5F27CA-B918-274A-95A3-B3E0C481B088}"/>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F458A4B9-B10D-A946-BE0D-F69C9E2BC790}"/>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51DE6070-016F-FC43-9412-BF4844CCDDCD}"/>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3328090C-37B0-484B-8744-51E482BDFD8F}"/>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A5E11BB9-B60F-7545-8807-6EB6CC43735B}"/>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 /><Relationship Id="rId3" Type="http://schemas.openxmlformats.org/officeDocument/2006/relationships/image" Target="../media/image10.png" /><Relationship Id="rId7" Type="http://schemas.openxmlformats.org/officeDocument/2006/relationships/diagramQuickStyle" Target="../diagrams/quickStyle1.xml" /><Relationship Id="rId12" Type="http://schemas.microsoft.com/office/2007/relationships/hdphoto" Target="../media/hdphoto1.wdp" /><Relationship Id="rId2" Type="http://schemas.openxmlformats.org/officeDocument/2006/relationships/image" Target="../media/image9.png" /><Relationship Id="rId1" Type="http://schemas.openxmlformats.org/officeDocument/2006/relationships/slideLayout" Target="../slideLayouts/slideLayout1.xml" /><Relationship Id="rId6" Type="http://schemas.openxmlformats.org/officeDocument/2006/relationships/diagramLayout" Target="../diagrams/layout1.xml" /><Relationship Id="rId11" Type="http://schemas.openxmlformats.org/officeDocument/2006/relationships/image" Target="../media/image13.png" /><Relationship Id="rId5" Type="http://schemas.openxmlformats.org/officeDocument/2006/relationships/diagramData" Target="../diagrams/data1.xml" /><Relationship Id="rId10" Type="http://schemas.openxmlformats.org/officeDocument/2006/relationships/image" Target="../media/image12.png" /><Relationship Id="rId4" Type="http://schemas.openxmlformats.org/officeDocument/2006/relationships/image" Target="../media/image11.svg" /><Relationship Id="rId9" Type="http://schemas.microsoft.com/office/2007/relationships/diagramDrawing" Target="../diagrams/drawing1.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07284-0BF7-5ECF-14DC-6A99C6F30547}"/>
              </a:ext>
            </a:extLst>
          </p:cNvPr>
          <p:cNvSpPr>
            <a:spLocks noGrp="1"/>
          </p:cNvSpPr>
          <p:nvPr>
            <p:ph type="body" sz="quarter" idx="153"/>
          </p:nvPr>
        </p:nvSpPr>
        <p:spPr>
          <a:xfrm>
            <a:off x="0" y="-181697"/>
            <a:ext cx="43891200" cy="3545586"/>
          </a:xfrm>
        </p:spPr>
        <p:txBody>
          <a:bodyPr/>
          <a:lstStyle/>
          <a:p>
            <a:r>
              <a:rPr lang="en-US" sz="6600" dirty="0"/>
              <a:t>A closer look (ACL Study) – On the multidimensional modifiers of nutrition and practices in children of rural Bihar- </a:t>
            </a:r>
          </a:p>
          <a:p>
            <a:r>
              <a:rPr lang="en-US" sz="6600" dirty="0"/>
              <a:t>A qualitative deep-dive using ethnographic techniques</a:t>
            </a:r>
          </a:p>
          <a:p>
            <a:endParaRPr lang="en-US" sz="6600" dirty="0"/>
          </a:p>
        </p:txBody>
      </p:sp>
      <p:sp>
        <p:nvSpPr>
          <p:cNvPr id="2" name="Text Placeholder 1">
            <a:extLst>
              <a:ext uri="{FF2B5EF4-FFF2-40B4-BE49-F238E27FC236}">
                <a16:creationId xmlns:a16="http://schemas.microsoft.com/office/drawing/2014/main" id="{93B307AA-AA8A-9611-9216-A36726AF07D1}"/>
              </a:ext>
            </a:extLst>
          </p:cNvPr>
          <p:cNvSpPr>
            <a:spLocks noGrp="1"/>
          </p:cNvSpPr>
          <p:nvPr>
            <p:ph type="body" sz="quarter" idx="10"/>
          </p:nvPr>
        </p:nvSpPr>
        <p:spPr>
          <a:xfrm>
            <a:off x="323161" y="8054200"/>
            <a:ext cx="10056813" cy="15456517"/>
          </a:xfrm>
          <a:solidFill>
            <a:schemeClr val="bg1"/>
          </a:solidFill>
          <a:ln>
            <a:solidFill>
              <a:schemeClr val="tx1"/>
            </a:solidFill>
          </a:ln>
        </p:spPr>
        <p:txBody>
          <a:bodyPr/>
          <a:lstStyle/>
          <a:p>
            <a:pPr marL="342900" indent="-342900" algn="just">
              <a:buFont typeface="Arial" panose="020B0604020202020204" pitchFamily="34" charset="0"/>
              <a:buChar char="•"/>
            </a:pPr>
            <a:r>
              <a:rPr lang="en-US" sz="2400" b="1" dirty="0">
                <a:solidFill>
                  <a:schemeClr val="tx1"/>
                </a:solidFill>
              </a:rPr>
              <a:t>Inadequate IYCF practices may contribute to the high prevalence of chronic malnutrition. Because of the high risk of growth stalling Infants aged 6 to 18 months are in a critical growth period. This is the age at which complementary foods become increasingly important part of the diet.</a:t>
            </a:r>
          </a:p>
          <a:p>
            <a:pPr marL="342900" indent="-342900">
              <a:buFont typeface="Arial" panose="020B0604020202020204" pitchFamily="34" charset="0"/>
              <a:buChar char="•"/>
            </a:pPr>
            <a:r>
              <a:rPr lang="en-US" sz="2400" b="1" dirty="0">
                <a:solidFill>
                  <a:schemeClr val="tx1"/>
                </a:solidFill>
              </a:rPr>
              <a:t>Child undernutrition: a major concern in developing countries. Adequate nutrition during early childhood years is very essential.. Inadequate nutrition hampers the overall child growth</a:t>
            </a:r>
          </a:p>
          <a:p>
            <a:pPr marL="342900" indent="-342900">
              <a:buFont typeface="Arial" panose="020B0604020202020204" pitchFamily="34" charset="0"/>
              <a:buChar char="•"/>
            </a:pPr>
            <a:r>
              <a:rPr lang="en-US" sz="2400" b="1" dirty="0">
                <a:solidFill>
                  <a:schemeClr val="tx1"/>
                </a:solidFill>
              </a:rPr>
              <a:t>Children &lt; 2 years of age are vulnerable to undernourishment</a:t>
            </a:r>
          </a:p>
          <a:p>
            <a:pPr marL="342900" indent="-342900">
              <a:buFont typeface="Arial" panose="020B0604020202020204" pitchFamily="34" charset="0"/>
              <a:buChar char="•"/>
            </a:pPr>
            <a:r>
              <a:rPr lang="en-US" sz="2400" b="1" dirty="0">
                <a:solidFill>
                  <a:schemeClr val="tx1"/>
                </a:solidFill>
              </a:rPr>
              <a:t>According to NFHS 5 (2019-21), Bihar (India) 31.1 percent of children under the age of three were breastfed within one hour of birth, 58.9 percent were given EBF, 39 percent were receiving solid or semi-solid food and breastmilk, and 10.8 percent were receiving an adequate diet. 10.9 percent of children aged 6 to 23 months have a healthy diet. All remained lower than the national average.  42.9 percent of children under the age of five are stunted , 22.9 percent are wasted , and 41 percent are underweight.</a:t>
            </a:r>
          </a:p>
          <a:p>
            <a:pPr marL="342900" indent="-342900" algn="just">
              <a:buFont typeface="Arial" panose="020B0604020202020204" pitchFamily="34" charset="0"/>
              <a:buChar char="•"/>
            </a:pPr>
            <a:r>
              <a:rPr lang="en-US" sz="2400" b="1" dirty="0">
                <a:solidFill>
                  <a:schemeClr val="tx1"/>
                </a:solidFill>
              </a:rPr>
              <a:t>After 6 months of age child requires additional nutrients while being continued breastfed.</a:t>
            </a:r>
          </a:p>
          <a:p>
            <a:pPr marL="342900" indent="-342900" algn="just">
              <a:buFont typeface="Arial" panose="020B0604020202020204" pitchFamily="34" charset="0"/>
              <a:buChar char="•"/>
            </a:pPr>
            <a:r>
              <a:rPr lang="en-US" sz="2400" b="1" dirty="0">
                <a:solidFill>
                  <a:schemeClr val="tx1"/>
                </a:solidFill>
              </a:rPr>
              <a:t>Indicators of IYCF : </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Early initiation of breastfeeding</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Exclusive breastfeeding for six months</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Continued breastfeeding for 1 year</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Introduction of solid, semi-solid or soft foods</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Minimum dietary diversity</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Minimum meal frequency</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Minimum acceptable diet</a:t>
            </a:r>
          </a:p>
          <a:p>
            <a:pPr marL="1943025" lvl="1" indent="-457200" algn="just">
              <a:buFont typeface="+mj-lt"/>
              <a:buAutoNum type="alphaLcParenR"/>
            </a:pPr>
            <a:r>
              <a:rPr lang="en-US" sz="2400" b="1" dirty="0">
                <a:latin typeface="Times New Roman" panose="02020603050405020304" pitchFamily="18" charset="0"/>
                <a:cs typeface="Times New Roman" panose="02020603050405020304" pitchFamily="18" charset="0"/>
              </a:rPr>
              <a:t>Consumption of iron rich or iron fortified foods </a:t>
            </a:r>
            <a:r>
              <a:rPr lang="en-US" sz="2400" b="1" dirty="0">
                <a:solidFill>
                  <a:schemeClr val="tx1"/>
                </a:solidFill>
              </a:rPr>
              <a:t> </a:t>
            </a:r>
          </a:p>
          <a:p>
            <a:pPr marL="342900" indent="-342900" algn="just">
              <a:buFont typeface="Arial" panose="020B0604020202020204" pitchFamily="34" charset="0"/>
              <a:buChar char="•"/>
            </a:pPr>
            <a:r>
              <a:rPr lang="en-US" sz="2400" b="1" dirty="0">
                <a:solidFill>
                  <a:schemeClr val="tx1"/>
                </a:solidFill>
              </a:rPr>
              <a:t>Three main practices are required to improve children's nutrition from birth to two years of age:</a:t>
            </a:r>
          </a:p>
          <a:p>
            <a:pPr marL="1828725" lvl="1" indent="-342900" algn="just">
              <a:buFont typeface="Arial" panose="020B0604020202020204" pitchFamily="34" charset="0"/>
              <a:buChar char="•"/>
            </a:pPr>
            <a:r>
              <a:rPr lang="en-US" sz="2400" b="1" dirty="0">
                <a:latin typeface="Times New Roman" pitchFamily="18" charset="0"/>
                <a:cs typeface="Times New Roman" pitchFamily="18" charset="0"/>
              </a:rPr>
              <a:t>Continued breastfeeding or supplementation with calcium-rich foods if not breastfed.</a:t>
            </a:r>
          </a:p>
          <a:p>
            <a:pPr marL="1828725" lvl="1" indent="-342900" algn="just">
              <a:buFont typeface="Arial" panose="020B0604020202020204" pitchFamily="34" charset="0"/>
              <a:buChar char="•"/>
            </a:pPr>
            <a:r>
              <a:rPr lang="en-US" sz="2400" b="1" dirty="0">
                <a:latin typeface="Times New Roman" pitchFamily="18" charset="0"/>
                <a:cs typeface="Times New Roman" pitchFamily="18" charset="0"/>
              </a:rPr>
              <a:t>Feeding solid, semisolid, or soft food at least once per day (minimum meal frequency), depending on age and breastfeeding status.</a:t>
            </a:r>
          </a:p>
          <a:p>
            <a:pPr marL="1828725" lvl="1" indent="-342900" algn="just">
              <a:buFont typeface="Arial" panose="020B0604020202020204" pitchFamily="34" charset="0"/>
              <a:buChar char="•"/>
            </a:pPr>
            <a:r>
              <a:rPr lang="en-US" sz="2400" b="1" dirty="0">
                <a:latin typeface="Times New Roman" pitchFamily="18" charset="0"/>
                <a:cs typeface="Times New Roman" pitchFamily="18" charset="0"/>
              </a:rPr>
              <a:t>Consumption of at least four food groups per day (dietary diversity).</a:t>
            </a:r>
          </a:p>
        </p:txBody>
      </p:sp>
      <p:sp>
        <p:nvSpPr>
          <p:cNvPr id="3" name="Text Placeholder 2">
            <a:extLst>
              <a:ext uri="{FF2B5EF4-FFF2-40B4-BE49-F238E27FC236}">
                <a16:creationId xmlns:a16="http://schemas.microsoft.com/office/drawing/2014/main" id="{B3ACBE33-3880-5736-DE37-307CE997EA06}"/>
              </a:ext>
            </a:extLst>
          </p:cNvPr>
          <p:cNvSpPr>
            <a:spLocks noGrp="1"/>
          </p:cNvSpPr>
          <p:nvPr>
            <p:ph type="body" sz="quarter" idx="11"/>
          </p:nvPr>
        </p:nvSpPr>
        <p:spPr>
          <a:xfrm>
            <a:off x="323162" y="7100207"/>
            <a:ext cx="10056812" cy="781594"/>
          </a:xfrm>
          <a:solidFill>
            <a:srgbClr val="2A4644"/>
          </a:solidFill>
        </p:spPr>
        <p:txBody>
          <a:bodyPr/>
          <a:lstStyle/>
          <a:p>
            <a:r>
              <a:rPr lang="en-US" dirty="0">
                <a:solidFill>
                  <a:schemeClr val="bg1"/>
                </a:solidFill>
              </a:rPr>
              <a:t>INTRODUCTION</a:t>
            </a:r>
          </a:p>
        </p:txBody>
      </p:sp>
      <p:sp>
        <p:nvSpPr>
          <p:cNvPr id="5" name="Text Placeholder 4">
            <a:extLst>
              <a:ext uri="{FF2B5EF4-FFF2-40B4-BE49-F238E27FC236}">
                <a16:creationId xmlns:a16="http://schemas.microsoft.com/office/drawing/2014/main" id="{BA60FC79-D42A-A4D3-7236-1A7581462AB4}"/>
              </a:ext>
            </a:extLst>
          </p:cNvPr>
          <p:cNvSpPr>
            <a:spLocks noGrp="1"/>
          </p:cNvSpPr>
          <p:nvPr>
            <p:ph type="body" sz="quarter" idx="21"/>
          </p:nvPr>
        </p:nvSpPr>
        <p:spPr>
          <a:xfrm>
            <a:off x="10660042" y="14561114"/>
            <a:ext cx="9912582" cy="3308576"/>
          </a:xfrm>
          <a:solidFill>
            <a:schemeClr val="bg1"/>
          </a:solidFill>
          <a:ln>
            <a:solidFill>
              <a:schemeClr val="tx1"/>
            </a:solidFill>
          </a:ln>
        </p:spPr>
        <p:txBody>
          <a:bodyPr/>
          <a:lstStyle/>
          <a:p>
            <a:pPr marL="342900" indent="-342900" algn="just">
              <a:buFont typeface="Arial" panose="020B0604020202020204" pitchFamily="34" charset="0"/>
              <a:buChar char="•"/>
            </a:pPr>
            <a:r>
              <a:rPr lang="en-US" b="1" dirty="0">
                <a:solidFill>
                  <a:schemeClr val="tx1"/>
                </a:solidFill>
              </a:rPr>
              <a:t>A mixed-method study approach incorporating a structured survey tool, in-depth interviews, photo documentation and ethnographic methods like observation, cognitive mind mapping, free listing, and 24-hour dietary recall.</a:t>
            </a:r>
          </a:p>
          <a:p>
            <a:pPr marL="342900" indent="-342900" algn="just">
              <a:buFont typeface="Arial" panose="020B0604020202020204" pitchFamily="34" charset="0"/>
              <a:buChar char="•"/>
            </a:pPr>
            <a:r>
              <a:rPr lang="en-US" b="1" dirty="0">
                <a:solidFill>
                  <a:schemeClr val="tx1"/>
                </a:solidFill>
              </a:rPr>
              <a:t>Study location-2 Blocks of Patna(Daniyawan, Bikram)</a:t>
            </a:r>
          </a:p>
          <a:p>
            <a:pPr marL="342900" indent="-342900" algn="just">
              <a:buFont typeface="Arial" panose="020B0604020202020204" pitchFamily="34" charset="0"/>
              <a:buChar char="•"/>
            </a:pPr>
            <a:r>
              <a:rPr lang="en-US" b="1" dirty="0">
                <a:solidFill>
                  <a:schemeClr val="tx1"/>
                </a:solidFill>
              </a:rPr>
              <a:t>Grounded-theory based on transcript, cleaning, contextualization using ATLAS-</a:t>
            </a:r>
            <a:r>
              <a:rPr lang="en-US" b="1" dirty="0" err="1">
                <a:solidFill>
                  <a:schemeClr val="tx1"/>
                </a:solidFill>
              </a:rPr>
              <a:t>Ti</a:t>
            </a:r>
            <a:r>
              <a:rPr lang="en-US" b="1" dirty="0">
                <a:solidFill>
                  <a:schemeClr val="tx1"/>
                </a:solidFill>
              </a:rPr>
              <a:t>  for preparing the qualitative data analysis.</a:t>
            </a:r>
          </a:p>
        </p:txBody>
      </p:sp>
      <p:sp>
        <p:nvSpPr>
          <p:cNvPr id="12" name="Text Placeholder 11">
            <a:extLst>
              <a:ext uri="{FF2B5EF4-FFF2-40B4-BE49-F238E27FC236}">
                <a16:creationId xmlns:a16="http://schemas.microsoft.com/office/drawing/2014/main" id="{847E1D79-37D3-497A-66B6-6CAD3E8F4121}"/>
              </a:ext>
            </a:extLst>
          </p:cNvPr>
          <p:cNvSpPr>
            <a:spLocks noGrp="1"/>
          </p:cNvSpPr>
          <p:nvPr>
            <p:ph type="body" sz="quarter" idx="28"/>
          </p:nvPr>
        </p:nvSpPr>
        <p:spPr>
          <a:xfrm>
            <a:off x="32552794" y="25167242"/>
            <a:ext cx="10443572" cy="7442015"/>
          </a:xfrm>
          <a:solidFill>
            <a:schemeClr val="bg1"/>
          </a:solidFill>
        </p:spPr>
        <p:txBody>
          <a:bodyPr/>
          <a:lstStyle/>
          <a:p>
            <a:pPr marL="285750" indent="-285750">
              <a:buFont typeface="Arial" panose="020B0604020202020204" pitchFamily="34" charset="0"/>
              <a:buChar char="•"/>
            </a:pPr>
            <a:r>
              <a:rPr lang="en-IN" sz="2800" dirty="0">
                <a:solidFill>
                  <a:schemeClr val="tx1"/>
                </a:solidFill>
                <a:effectLst/>
                <a:ea typeface="Calibri" panose="020F0502020204030204" pitchFamily="34" charset="0"/>
              </a:rPr>
              <a:t>NFHS india.pdf.</a:t>
            </a:r>
          </a:p>
          <a:p>
            <a:pPr marL="285750" indent="-285750">
              <a:buFont typeface="Arial" panose="020B0604020202020204" pitchFamily="34" charset="0"/>
              <a:buChar char="•"/>
            </a:pPr>
            <a:r>
              <a:rPr lang="en-IN" sz="2800" dirty="0">
                <a:solidFill>
                  <a:schemeClr val="tx1"/>
                </a:solidFill>
                <a:ea typeface="Calibri" panose="020F0502020204030204" pitchFamily="34" charset="0"/>
              </a:rPr>
              <a:t>WHO www.who.int</a:t>
            </a:r>
            <a:endParaRPr lang="en-IN" sz="2800" dirty="0">
              <a:solidFill>
                <a:schemeClr val="tx1"/>
              </a:solidFill>
              <a:effectLst/>
              <a:ea typeface="Calibri" panose="020F0502020204030204" pitchFamily="34" charset="0"/>
            </a:endParaRPr>
          </a:p>
          <a:p>
            <a:pPr marL="285750" indent="-285750">
              <a:buFont typeface="Arial" panose="020B0604020202020204" pitchFamily="34" charset="0"/>
              <a:buChar char="•"/>
            </a:pPr>
            <a:r>
              <a:rPr lang="en-IN" sz="2800" dirty="0">
                <a:solidFill>
                  <a:schemeClr val="tx1"/>
                </a:solidFill>
                <a:ea typeface="Calibri" panose="020F0502020204030204" pitchFamily="34" charset="0"/>
              </a:rPr>
              <a:t>Community household survey, Care </a:t>
            </a:r>
            <a:r>
              <a:rPr lang="en-IN" sz="2800" dirty="0" err="1">
                <a:solidFill>
                  <a:schemeClr val="tx1"/>
                </a:solidFill>
                <a:ea typeface="Calibri" panose="020F0502020204030204" pitchFamily="34" charset="0"/>
              </a:rPr>
              <a:t>bihar</a:t>
            </a:r>
            <a:r>
              <a:rPr lang="en-IN" sz="2800" dirty="0">
                <a:solidFill>
                  <a:schemeClr val="tx1"/>
                </a:solidFill>
                <a:ea typeface="Calibri" panose="020F0502020204030204" pitchFamily="34" charset="0"/>
              </a:rPr>
              <a:t> data</a:t>
            </a:r>
            <a:endParaRPr lang="en-IN" sz="2800" dirty="0">
              <a:solidFill>
                <a:schemeClr val="tx1"/>
              </a:solidFill>
              <a:effectLst/>
              <a:ea typeface="Calibri" panose="020F0502020204030204" pitchFamily="34" charset="0"/>
            </a:endParaRPr>
          </a:p>
          <a:p>
            <a:pPr marL="285750" indent="-285750">
              <a:buFont typeface="Arial" panose="020B0604020202020204" pitchFamily="34" charset="0"/>
              <a:buChar char="•"/>
            </a:pPr>
            <a:r>
              <a:rPr lang="en-IN" sz="2800" dirty="0" err="1">
                <a:solidFill>
                  <a:schemeClr val="tx1"/>
                </a:solidFill>
                <a:effectLst/>
                <a:ea typeface="Calibri" panose="020F0502020204030204" pitchFamily="34" charset="0"/>
              </a:rPr>
              <a:t>Dhami</a:t>
            </a:r>
            <a:r>
              <a:rPr lang="en-IN" sz="2800" dirty="0">
                <a:solidFill>
                  <a:schemeClr val="tx1"/>
                </a:solidFill>
                <a:effectLst/>
                <a:ea typeface="Calibri" panose="020F0502020204030204" pitchFamily="34" charset="0"/>
              </a:rPr>
              <a:t> MV, </a:t>
            </a:r>
            <a:r>
              <a:rPr lang="en-IN" sz="2800" dirty="0" err="1">
                <a:solidFill>
                  <a:schemeClr val="tx1"/>
                </a:solidFill>
                <a:effectLst/>
                <a:ea typeface="Calibri" panose="020F0502020204030204" pitchFamily="34" charset="0"/>
              </a:rPr>
              <a:t>Ogbo</a:t>
            </a:r>
            <a:r>
              <a:rPr lang="en-IN" sz="2800" dirty="0">
                <a:solidFill>
                  <a:schemeClr val="tx1"/>
                </a:solidFill>
                <a:effectLst/>
                <a:ea typeface="Calibri" panose="020F0502020204030204" pitchFamily="34" charset="0"/>
              </a:rPr>
              <a:t> FA, </a:t>
            </a:r>
            <a:r>
              <a:rPr lang="en-IN" sz="2800" dirty="0" err="1">
                <a:solidFill>
                  <a:schemeClr val="tx1"/>
                </a:solidFill>
                <a:effectLst/>
                <a:ea typeface="Calibri" panose="020F0502020204030204" pitchFamily="34" charset="0"/>
              </a:rPr>
              <a:t>Akombi</a:t>
            </a:r>
            <a:r>
              <a:rPr lang="en-IN" sz="2800" dirty="0">
                <a:solidFill>
                  <a:schemeClr val="tx1"/>
                </a:solidFill>
                <a:effectLst/>
                <a:ea typeface="Calibri" panose="020F0502020204030204" pitchFamily="34" charset="0"/>
              </a:rPr>
              <a:t>-Inyang BJ, </a:t>
            </a:r>
            <a:r>
              <a:rPr lang="en-IN" sz="2800" dirty="0" err="1">
                <a:solidFill>
                  <a:schemeClr val="tx1"/>
                </a:solidFill>
                <a:effectLst/>
                <a:ea typeface="Calibri" panose="020F0502020204030204" pitchFamily="34" charset="0"/>
              </a:rPr>
              <a:t>Torome</a:t>
            </a:r>
            <a:r>
              <a:rPr lang="en-IN" sz="2800" dirty="0">
                <a:solidFill>
                  <a:schemeClr val="tx1"/>
                </a:solidFill>
                <a:effectLst/>
                <a:ea typeface="Calibri" panose="020F0502020204030204" pitchFamily="34" charset="0"/>
              </a:rPr>
              <a:t> R, </a:t>
            </a:r>
            <a:r>
              <a:rPr lang="en-IN" sz="2800" dirty="0" err="1">
                <a:solidFill>
                  <a:schemeClr val="tx1"/>
                </a:solidFill>
                <a:effectLst/>
                <a:ea typeface="Calibri" panose="020F0502020204030204" pitchFamily="34" charset="0"/>
              </a:rPr>
              <a:t>Agho</a:t>
            </a:r>
            <a:r>
              <a:rPr lang="en-IN" sz="2800" dirty="0">
                <a:solidFill>
                  <a:schemeClr val="tx1"/>
                </a:solidFill>
                <a:effectLst/>
                <a:ea typeface="Calibri" panose="020F0502020204030204" pitchFamily="34" charset="0"/>
              </a:rPr>
              <a:t> KE, On Behalf Of The Global M, et al. Understanding the Enablers and Barriers to Appropriate Infants and Young Child Feeding Practices in India: A Systematic Review. Nutrients. 2021;13</a:t>
            </a:r>
          </a:p>
          <a:p>
            <a:pPr marL="285750" indent="-285750">
              <a:buFont typeface="Arial" panose="020B0604020202020204" pitchFamily="34" charset="0"/>
              <a:buChar char="•"/>
            </a:pPr>
            <a:r>
              <a:rPr lang="en-IN" sz="2800" dirty="0">
                <a:solidFill>
                  <a:schemeClr val="tx1"/>
                </a:solidFill>
                <a:effectLst/>
                <a:ea typeface="Calibri" panose="020F0502020204030204" pitchFamily="34" charset="0"/>
              </a:rPr>
              <a:t>Burns J, Emerson JA, Amundson K, </a:t>
            </a:r>
            <a:r>
              <a:rPr lang="en-IN" sz="2800" dirty="0" err="1">
                <a:solidFill>
                  <a:schemeClr val="tx1"/>
                </a:solidFill>
                <a:effectLst/>
                <a:ea typeface="Calibri" panose="020F0502020204030204" pitchFamily="34" charset="0"/>
              </a:rPr>
              <a:t>Doocy</a:t>
            </a:r>
            <a:r>
              <a:rPr lang="en-IN" sz="2800" dirty="0">
                <a:solidFill>
                  <a:schemeClr val="tx1"/>
                </a:solidFill>
                <a:effectLst/>
                <a:ea typeface="Calibri" panose="020F0502020204030204" pitchFamily="34" charset="0"/>
              </a:rPr>
              <a:t> S, Caulfield LE, Klemm RDJF, et al. A qualitative analysis of barriers and facilitators to optimal breastfeeding and complementary feeding practices in South Kivu, Democratic Republic of Congo. 2016;37</a:t>
            </a:r>
          </a:p>
          <a:p>
            <a:pPr marL="285750" indent="-285750">
              <a:buFont typeface="Arial" panose="020B0604020202020204" pitchFamily="34" charset="0"/>
              <a:buChar char="•"/>
            </a:pPr>
            <a:r>
              <a:rPr lang="en-IN" sz="2800" dirty="0" err="1">
                <a:solidFill>
                  <a:schemeClr val="tx1"/>
                </a:solidFill>
                <a:effectLst/>
                <a:ea typeface="Calibri" panose="020F0502020204030204" pitchFamily="34" charset="0"/>
              </a:rPr>
              <a:t>Thuita</a:t>
            </a:r>
            <a:r>
              <a:rPr lang="en-IN" sz="2800" dirty="0">
                <a:solidFill>
                  <a:schemeClr val="tx1"/>
                </a:solidFill>
                <a:effectLst/>
                <a:ea typeface="Calibri" panose="020F0502020204030204" pitchFamily="34" charset="0"/>
              </a:rPr>
              <a:t> FM. Gretel H. </a:t>
            </a:r>
            <a:r>
              <a:rPr lang="en-IN" sz="2800" dirty="0" err="1">
                <a:solidFill>
                  <a:schemeClr val="tx1"/>
                </a:solidFill>
                <a:effectLst/>
                <a:ea typeface="Calibri" panose="020F0502020204030204" pitchFamily="34" charset="0"/>
              </a:rPr>
              <a:t>Pelto</a:t>
            </a:r>
            <a:r>
              <a:rPr lang="en-IN" sz="2800" dirty="0">
                <a:solidFill>
                  <a:schemeClr val="tx1"/>
                </a:solidFill>
                <a:effectLst/>
                <a:ea typeface="Calibri" panose="020F0502020204030204" pitchFamily="34" charset="0"/>
              </a:rPr>
              <a:t>.</a:t>
            </a:r>
          </a:p>
          <a:p>
            <a:pPr marL="285750" indent="-285750">
              <a:buFont typeface="Arial" panose="020B0604020202020204" pitchFamily="34" charset="0"/>
              <a:buChar char="•"/>
            </a:pPr>
            <a:r>
              <a:rPr lang="en-IN" sz="2800" dirty="0" err="1">
                <a:solidFill>
                  <a:schemeClr val="tx1"/>
                </a:solidFill>
                <a:effectLst/>
                <a:ea typeface="Calibri" panose="020F0502020204030204" pitchFamily="34" charset="0"/>
              </a:rPr>
              <a:t>Umugwaneza</a:t>
            </a:r>
            <a:r>
              <a:rPr lang="en-IN" sz="2800" dirty="0">
                <a:solidFill>
                  <a:schemeClr val="tx1"/>
                </a:solidFill>
                <a:effectLst/>
                <a:ea typeface="Calibri" panose="020F0502020204030204" pitchFamily="34" charset="0"/>
              </a:rPr>
              <a:t> M, </a:t>
            </a:r>
            <a:r>
              <a:rPr lang="en-IN" sz="2800" dirty="0" err="1">
                <a:solidFill>
                  <a:schemeClr val="tx1"/>
                </a:solidFill>
                <a:effectLst/>
                <a:ea typeface="Calibri" panose="020F0502020204030204" pitchFamily="34" charset="0"/>
              </a:rPr>
              <a:t>Havemann</a:t>
            </a:r>
            <a:r>
              <a:rPr lang="en-IN" sz="2800" dirty="0">
                <a:solidFill>
                  <a:schemeClr val="tx1"/>
                </a:solidFill>
                <a:effectLst/>
                <a:ea typeface="Calibri" panose="020F0502020204030204" pitchFamily="34" charset="0"/>
              </a:rPr>
              <a:t>-Nel L, Vorster HH, Wentzel-Viljoen </a:t>
            </a:r>
            <a:r>
              <a:rPr lang="en-IN" sz="2800" dirty="0" err="1">
                <a:solidFill>
                  <a:schemeClr val="tx1"/>
                </a:solidFill>
                <a:effectLst/>
                <a:ea typeface="Calibri" panose="020F0502020204030204" pitchFamily="34" charset="0"/>
              </a:rPr>
              <a:t>EJJoNS</a:t>
            </a:r>
            <a:r>
              <a:rPr lang="en-IN" sz="2800" dirty="0">
                <a:solidFill>
                  <a:schemeClr val="tx1"/>
                </a:solidFill>
                <a:effectLst/>
                <a:ea typeface="Calibri" panose="020F0502020204030204" pitchFamily="34" charset="0"/>
              </a:rPr>
              <a:t>. Factors influencing complementary feeding practices in rural and semi-urban Rwanda: a qualitative study. 2021;10. </a:t>
            </a:r>
            <a:endParaRPr lang="en-US" sz="3600" dirty="0">
              <a:solidFill>
                <a:schemeClr val="tx1"/>
              </a:solidFill>
            </a:endParaRPr>
          </a:p>
        </p:txBody>
      </p:sp>
      <p:sp>
        <p:nvSpPr>
          <p:cNvPr id="15" name="Text Placeholder 14">
            <a:extLst>
              <a:ext uri="{FF2B5EF4-FFF2-40B4-BE49-F238E27FC236}">
                <a16:creationId xmlns:a16="http://schemas.microsoft.com/office/drawing/2014/main" id="{9BD3EBAA-57AA-0671-C8EA-472B2655FD4F}"/>
              </a:ext>
            </a:extLst>
          </p:cNvPr>
          <p:cNvSpPr>
            <a:spLocks noGrp="1"/>
          </p:cNvSpPr>
          <p:nvPr>
            <p:ph type="body" sz="quarter" idx="96"/>
          </p:nvPr>
        </p:nvSpPr>
        <p:spPr>
          <a:xfrm>
            <a:off x="10660041" y="8144192"/>
            <a:ext cx="10290927" cy="5029047"/>
          </a:xfrm>
          <a:solidFill>
            <a:schemeClr val="bg1"/>
          </a:solidFill>
          <a:ln>
            <a:solidFill>
              <a:schemeClr val="tx1"/>
            </a:solidFill>
          </a:ln>
        </p:spPr>
        <p:txBody>
          <a:bodyPr/>
          <a:lstStyle/>
          <a:p>
            <a:pPr marL="342900" indent="-342900">
              <a:buFont typeface="Arial" panose="020B0604020202020204" pitchFamily="34" charset="0"/>
              <a:buChar char="•"/>
            </a:pPr>
            <a:r>
              <a:rPr lang="en-US" sz="2800" b="1" dirty="0">
                <a:solidFill>
                  <a:schemeClr val="tx1"/>
                </a:solidFill>
              </a:rPr>
              <a:t>To assess the gaps in the child feeding practices among mothers of rural Bihar.</a:t>
            </a:r>
          </a:p>
          <a:p>
            <a:pPr marL="342900" indent="-342900">
              <a:buFont typeface="Arial" panose="020B0604020202020204" pitchFamily="34" charset="0"/>
              <a:buChar char="•"/>
            </a:pPr>
            <a:r>
              <a:rPr lang="en-US" sz="2800" b="1" dirty="0">
                <a:solidFill>
                  <a:schemeClr val="tx1"/>
                </a:solidFill>
              </a:rPr>
              <a:t>To explore  ethnographic methods pertaining to the quantity and variety of foods fed to the child (barriers and facilitators of IYCF practice).</a:t>
            </a:r>
          </a:p>
          <a:p>
            <a:pPr marL="342900" indent="-342900">
              <a:buFont typeface="Arial" panose="020B0604020202020204" pitchFamily="34" charset="0"/>
              <a:buChar char="•"/>
            </a:pPr>
            <a:r>
              <a:rPr lang="en-US" sz="2800" b="1" dirty="0">
                <a:solidFill>
                  <a:schemeClr val="tx1"/>
                </a:solidFill>
              </a:rPr>
              <a:t>To comprehend individual and community perceptions, norms, and behaviors of IYCF practices with a focus on barriers.</a:t>
            </a:r>
          </a:p>
          <a:p>
            <a:pPr marL="342900" indent="-342900">
              <a:buFont typeface="Arial" panose="020B0604020202020204" pitchFamily="34" charset="0"/>
              <a:buChar char="•"/>
            </a:pPr>
            <a:r>
              <a:rPr lang="en-US" sz="2800" b="1" dirty="0">
                <a:solidFill>
                  <a:schemeClr val="tx1"/>
                </a:solidFill>
              </a:rPr>
              <a:t>Investigate ethnographic factors pertaining to the quantity and variety of foods fed to the child.</a:t>
            </a:r>
            <a:endParaRPr lang="en-US" b="1" dirty="0">
              <a:solidFill>
                <a:schemeClr val="tx1"/>
              </a:solidFill>
            </a:endParaRPr>
          </a:p>
        </p:txBody>
      </p:sp>
      <p:sp>
        <p:nvSpPr>
          <p:cNvPr id="17" name="Text Placeholder 16">
            <a:extLst>
              <a:ext uri="{FF2B5EF4-FFF2-40B4-BE49-F238E27FC236}">
                <a16:creationId xmlns:a16="http://schemas.microsoft.com/office/drawing/2014/main" id="{2DB6633B-12D6-1090-9FCC-B048B7569502}"/>
              </a:ext>
            </a:extLst>
          </p:cNvPr>
          <p:cNvSpPr>
            <a:spLocks noGrp="1"/>
          </p:cNvSpPr>
          <p:nvPr>
            <p:ph type="body" sz="quarter" idx="151"/>
          </p:nvPr>
        </p:nvSpPr>
        <p:spPr>
          <a:xfrm>
            <a:off x="636764" y="2049996"/>
            <a:ext cx="42590627" cy="4561249"/>
          </a:xfrm>
        </p:spPr>
        <p:txBody>
          <a:bodyPr/>
          <a:lstStyle/>
          <a:p>
            <a:pPr>
              <a:spcBef>
                <a:spcPts val="0"/>
              </a:spcBef>
            </a:pPr>
            <a:r>
              <a:rPr lang="en-US" sz="6600" dirty="0"/>
              <a:t> Presented By- </a:t>
            </a:r>
          </a:p>
          <a:p>
            <a:pPr>
              <a:spcBef>
                <a:spcPts val="0"/>
              </a:spcBef>
            </a:pPr>
            <a:r>
              <a:rPr lang="en-US" sz="6600" dirty="0">
                <a:solidFill>
                  <a:schemeClr val="tx1"/>
                </a:solidFill>
              </a:rPr>
              <a:t>Purna Bhattacharya(PG/21/077)</a:t>
            </a:r>
          </a:p>
          <a:p>
            <a:r>
              <a:rPr lang="en-US" sz="6600" dirty="0"/>
              <a:t>Guided By: Dr. Siddharth Shekhar Mishra</a:t>
            </a:r>
          </a:p>
          <a:p>
            <a:r>
              <a:rPr lang="en-US" sz="6600" b="1" dirty="0">
                <a:solidFill>
                  <a:srgbClr val="334C6B"/>
                </a:solidFill>
              </a:rPr>
              <a:t>International Institute of Health Management and Research, IIHMR, Delhi</a:t>
            </a:r>
          </a:p>
        </p:txBody>
      </p:sp>
      <p:sp>
        <p:nvSpPr>
          <p:cNvPr id="39" name="Text Placeholder 2">
            <a:extLst>
              <a:ext uri="{FF2B5EF4-FFF2-40B4-BE49-F238E27FC236}">
                <a16:creationId xmlns:a16="http://schemas.microsoft.com/office/drawing/2014/main" id="{AD3BFB82-94C4-7D9C-4261-419CD765383C}"/>
              </a:ext>
            </a:extLst>
          </p:cNvPr>
          <p:cNvSpPr txBox="1">
            <a:spLocks/>
          </p:cNvSpPr>
          <p:nvPr/>
        </p:nvSpPr>
        <p:spPr>
          <a:xfrm>
            <a:off x="10715894" y="7181947"/>
            <a:ext cx="10235074" cy="754045"/>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OBJECTIVE</a:t>
            </a:r>
          </a:p>
        </p:txBody>
      </p:sp>
      <p:sp>
        <p:nvSpPr>
          <p:cNvPr id="40" name="Text Placeholder 2">
            <a:extLst>
              <a:ext uri="{FF2B5EF4-FFF2-40B4-BE49-F238E27FC236}">
                <a16:creationId xmlns:a16="http://schemas.microsoft.com/office/drawing/2014/main" id="{1A656ED2-1FE6-79CA-71D5-FECF66295F68}"/>
              </a:ext>
            </a:extLst>
          </p:cNvPr>
          <p:cNvSpPr txBox="1">
            <a:spLocks/>
          </p:cNvSpPr>
          <p:nvPr/>
        </p:nvSpPr>
        <p:spPr>
          <a:xfrm>
            <a:off x="21128739" y="7218976"/>
            <a:ext cx="10934247" cy="758156"/>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RESULTS</a:t>
            </a:r>
          </a:p>
        </p:txBody>
      </p:sp>
      <p:sp>
        <p:nvSpPr>
          <p:cNvPr id="45" name="Text Placeholder 2">
            <a:extLst>
              <a:ext uri="{FF2B5EF4-FFF2-40B4-BE49-F238E27FC236}">
                <a16:creationId xmlns:a16="http://schemas.microsoft.com/office/drawing/2014/main" id="{2F2755A6-149E-AC18-3017-61F81F496F80}"/>
              </a:ext>
            </a:extLst>
          </p:cNvPr>
          <p:cNvSpPr txBox="1">
            <a:spLocks/>
          </p:cNvSpPr>
          <p:nvPr/>
        </p:nvSpPr>
        <p:spPr>
          <a:xfrm>
            <a:off x="10655319" y="13661055"/>
            <a:ext cx="9856729" cy="754045"/>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METHODOLOGY</a:t>
            </a:r>
          </a:p>
        </p:txBody>
      </p:sp>
      <p:sp>
        <p:nvSpPr>
          <p:cNvPr id="49" name="Text Placeholder 2">
            <a:extLst>
              <a:ext uri="{FF2B5EF4-FFF2-40B4-BE49-F238E27FC236}">
                <a16:creationId xmlns:a16="http://schemas.microsoft.com/office/drawing/2014/main" id="{4DCAABE6-8C33-22B9-039B-9ABF440627EC}"/>
              </a:ext>
            </a:extLst>
          </p:cNvPr>
          <p:cNvSpPr txBox="1">
            <a:spLocks/>
          </p:cNvSpPr>
          <p:nvPr/>
        </p:nvSpPr>
        <p:spPr>
          <a:xfrm>
            <a:off x="32552794" y="24419777"/>
            <a:ext cx="10443572" cy="754045"/>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REFERENCES</a:t>
            </a:r>
          </a:p>
        </p:txBody>
      </p:sp>
      <p:cxnSp>
        <p:nvCxnSpPr>
          <p:cNvPr id="55" name="Straight Connector 54">
            <a:extLst>
              <a:ext uri="{FF2B5EF4-FFF2-40B4-BE49-F238E27FC236}">
                <a16:creationId xmlns:a16="http://schemas.microsoft.com/office/drawing/2014/main" id="{C36D9A71-F3B1-4CA9-B446-FDFB8B8793EB}"/>
              </a:ext>
            </a:extLst>
          </p:cNvPr>
          <p:cNvCxnSpPr>
            <a:cxnSpLocks/>
          </p:cNvCxnSpPr>
          <p:nvPr/>
        </p:nvCxnSpPr>
        <p:spPr>
          <a:xfrm>
            <a:off x="0" y="6743463"/>
            <a:ext cx="43891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09ED2C6-A14C-7C74-2F2A-ECE6B6F01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87" y="3495399"/>
            <a:ext cx="7233990" cy="3078705"/>
          </a:xfrm>
          <a:prstGeom prst="rect">
            <a:avLst/>
          </a:prstGeom>
        </p:spPr>
      </p:pic>
      <p:pic>
        <p:nvPicPr>
          <p:cNvPr id="21" name="Graphic 20">
            <a:extLst>
              <a:ext uri="{FF2B5EF4-FFF2-40B4-BE49-F238E27FC236}">
                <a16:creationId xmlns:a16="http://schemas.microsoft.com/office/drawing/2014/main" id="{8902434F-4211-8FC8-480A-7F47CD92C8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93827" y="3979493"/>
            <a:ext cx="7449432" cy="2529063"/>
          </a:xfrm>
          <a:prstGeom prst="rect">
            <a:avLst/>
          </a:prstGeom>
        </p:spPr>
      </p:pic>
      <p:cxnSp>
        <p:nvCxnSpPr>
          <p:cNvPr id="56" name="Straight Connector 55">
            <a:extLst>
              <a:ext uri="{FF2B5EF4-FFF2-40B4-BE49-F238E27FC236}">
                <a16:creationId xmlns:a16="http://schemas.microsoft.com/office/drawing/2014/main" id="{576C1450-1FE5-CFC1-03DB-126AF2211393}"/>
              </a:ext>
            </a:extLst>
          </p:cNvPr>
          <p:cNvCxnSpPr>
            <a:cxnSpLocks/>
          </p:cNvCxnSpPr>
          <p:nvPr/>
        </p:nvCxnSpPr>
        <p:spPr>
          <a:xfrm>
            <a:off x="-62754" y="2162499"/>
            <a:ext cx="43891200" cy="0"/>
          </a:xfrm>
          <a:prstGeom prst="line">
            <a:avLst/>
          </a:prstGeom>
          <a:ln w="76200"/>
        </p:spPr>
        <p:style>
          <a:lnRef idx="1">
            <a:schemeClr val="dk1"/>
          </a:lnRef>
          <a:fillRef idx="0">
            <a:schemeClr val="dk1"/>
          </a:fillRef>
          <a:effectRef idx="0">
            <a:schemeClr val="dk1"/>
          </a:effectRef>
          <a:fontRef idx="minor">
            <a:schemeClr val="tx1"/>
          </a:fontRef>
        </p:style>
      </p:cxnSp>
      <p:grpSp>
        <p:nvGrpSpPr>
          <p:cNvPr id="66" name="Group 65">
            <a:extLst>
              <a:ext uri="{FF2B5EF4-FFF2-40B4-BE49-F238E27FC236}">
                <a16:creationId xmlns:a16="http://schemas.microsoft.com/office/drawing/2014/main" id="{77481BC6-395C-6855-D33B-93366D25321E}"/>
              </a:ext>
            </a:extLst>
          </p:cNvPr>
          <p:cNvGrpSpPr/>
          <p:nvPr/>
        </p:nvGrpSpPr>
        <p:grpSpPr>
          <a:xfrm>
            <a:off x="10869784" y="18015704"/>
            <a:ext cx="10056813" cy="10043047"/>
            <a:chOff x="10922395" y="19047711"/>
            <a:chExt cx="10056813" cy="10043047"/>
          </a:xfrm>
        </p:grpSpPr>
        <p:grpSp>
          <p:nvGrpSpPr>
            <p:cNvPr id="60" name="Group 59">
              <a:extLst>
                <a:ext uri="{FF2B5EF4-FFF2-40B4-BE49-F238E27FC236}">
                  <a16:creationId xmlns:a16="http://schemas.microsoft.com/office/drawing/2014/main" id="{BD163AD3-3CD1-0137-94C5-ACB91BA05730}"/>
                </a:ext>
              </a:extLst>
            </p:cNvPr>
            <p:cNvGrpSpPr/>
            <p:nvPr/>
          </p:nvGrpSpPr>
          <p:grpSpPr>
            <a:xfrm>
              <a:off x="10922395" y="19047711"/>
              <a:ext cx="10056813" cy="10043047"/>
              <a:chOff x="12858000" y="17200255"/>
              <a:chExt cx="13207999" cy="10007004"/>
            </a:xfrm>
            <a:solidFill>
              <a:schemeClr val="accent2">
                <a:lumMod val="40000"/>
                <a:lumOff val="60000"/>
              </a:schemeClr>
            </a:solidFill>
            <a:scene3d>
              <a:camera prst="orthographicFront">
                <a:rot lat="0" lon="0" rev="0"/>
              </a:camera>
              <a:lightRig rig="soft" dir="t">
                <a:rot lat="0" lon="0" rev="0"/>
              </a:lightRig>
            </a:scene3d>
          </p:grpSpPr>
          <p:graphicFrame>
            <p:nvGraphicFramePr>
              <p:cNvPr id="24" name="Diagram 23">
                <a:extLst>
                  <a:ext uri="{FF2B5EF4-FFF2-40B4-BE49-F238E27FC236}">
                    <a16:creationId xmlns:a16="http://schemas.microsoft.com/office/drawing/2014/main" id="{174E8382-E962-EF54-4E7E-13D584BBA807}"/>
                  </a:ext>
                </a:extLst>
              </p:cNvPr>
              <p:cNvGraphicFramePr/>
              <p:nvPr>
                <p:extLst>
                  <p:ext uri="{D42A27DB-BD31-4B8C-83A1-F6EECF244321}">
                    <p14:modId xmlns:p14="http://schemas.microsoft.com/office/powerpoint/2010/main" val="291115613"/>
                  </p:ext>
                </p:extLst>
              </p:nvPr>
            </p:nvGraphicFramePr>
            <p:xfrm>
              <a:off x="12858000" y="18496669"/>
              <a:ext cx="13207999" cy="87105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5" name="Rectangle 24">
                <a:extLst>
                  <a:ext uri="{FF2B5EF4-FFF2-40B4-BE49-F238E27FC236}">
                    <a16:creationId xmlns:a16="http://schemas.microsoft.com/office/drawing/2014/main" id="{5BB7BDBD-BDBF-3147-4840-5B59A586E404}"/>
                  </a:ext>
                </a:extLst>
              </p:cNvPr>
              <p:cNvSpPr/>
              <p:nvPr/>
            </p:nvSpPr>
            <p:spPr>
              <a:xfrm>
                <a:off x="16136190" y="17200255"/>
                <a:ext cx="6518528" cy="1085498"/>
              </a:xfrm>
              <a:prstGeom prst="rect">
                <a:avLst/>
              </a:prstGeom>
              <a:grpFill/>
              <a:ln w="38100">
                <a:solidFill>
                  <a:schemeClr val="tx1"/>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800" b="1" dirty="0">
                    <a:solidFill>
                      <a:schemeClr val="tx1"/>
                    </a:solidFill>
                  </a:rPr>
                  <a:t>Sample</a:t>
                </a:r>
              </a:p>
            </p:txBody>
          </p:sp>
        </p:grpSp>
        <p:cxnSp>
          <p:nvCxnSpPr>
            <p:cNvPr id="59" name="Straight Connector 58">
              <a:extLst>
                <a:ext uri="{FF2B5EF4-FFF2-40B4-BE49-F238E27FC236}">
                  <a16:creationId xmlns:a16="http://schemas.microsoft.com/office/drawing/2014/main" id="{4FF0008C-60BB-7497-EF88-0244752E31FF}"/>
                </a:ext>
              </a:extLst>
            </p:cNvPr>
            <p:cNvCxnSpPr>
              <a:cxnSpLocks/>
            </p:cNvCxnSpPr>
            <p:nvPr/>
          </p:nvCxnSpPr>
          <p:spPr>
            <a:xfrm flipV="1">
              <a:off x="12532659" y="20198738"/>
              <a:ext cx="3367474" cy="904673"/>
            </a:xfrm>
            <a:prstGeom prst="line">
              <a:avLst/>
            </a:prstGeom>
            <a:ln w="28575"/>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EC1E19A3-4171-9C6C-18E5-972A2CEFC910}"/>
                </a:ext>
              </a:extLst>
            </p:cNvPr>
            <p:cNvCxnSpPr>
              <a:cxnSpLocks/>
            </p:cNvCxnSpPr>
            <p:nvPr/>
          </p:nvCxnSpPr>
          <p:spPr>
            <a:xfrm>
              <a:off x="15900133" y="20198738"/>
              <a:ext cx="3436738" cy="904673"/>
            </a:xfrm>
            <a:prstGeom prst="line">
              <a:avLst/>
            </a:prstGeom>
            <a:ln w="28575"/>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72593B10-CBD4-A196-AA99-638478F52925}"/>
                </a:ext>
              </a:extLst>
            </p:cNvPr>
            <p:cNvCxnSpPr/>
            <p:nvPr/>
          </p:nvCxnSpPr>
          <p:spPr>
            <a:xfrm>
              <a:off x="15921319" y="20199644"/>
              <a:ext cx="0" cy="903767"/>
            </a:xfrm>
            <a:prstGeom prst="line">
              <a:avLst/>
            </a:prstGeom>
            <a:ln w="28575"/>
          </p:spPr>
          <p:style>
            <a:lnRef idx="1">
              <a:schemeClr val="dk1"/>
            </a:lnRef>
            <a:fillRef idx="0">
              <a:schemeClr val="dk1"/>
            </a:fillRef>
            <a:effectRef idx="0">
              <a:schemeClr val="dk1"/>
            </a:effectRef>
            <a:fontRef idx="minor">
              <a:schemeClr val="tx1"/>
            </a:fontRef>
          </p:style>
        </p:cxnSp>
      </p:grpSp>
      <p:sp>
        <p:nvSpPr>
          <p:cNvPr id="58" name="Title 14">
            <a:extLst>
              <a:ext uri="{FF2B5EF4-FFF2-40B4-BE49-F238E27FC236}">
                <a16:creationId xmlns:a16="http://schemas.microsoft.com/office/drawing/2014/main" id="{7BA7E255-2359-48B6-B2E3-7B547FA27A73}"/>
              </a:ext>
            </a:extLst>
          </p:cNvPr>
          <p:cNvSpPr txBox="1">
            <a:spLocks/>
          </p:cNvSpPr>
          <p:nvPr/>
        </p:nvSpPr>
        <p:spPr>
          <a:xfrm>
            <a:off x="302045" y="23683844"/>
            <a:ext cx="10077929" cy="914400"/>
          </a:xfrm>
          <a:prstGeom prst="rect">
            <a:avLst/>
          </a:prstGeom>
          <a:solidFill>
            <a:schemeClr val="bg1"/>
          </a:solidFill>
        </p:spPr>
        <p:txBody>
          <a:bodyPr wrap="square">
            <a:noAutofit/>
          </a:bodyPr>
          <a:lstStyle/>
          <a:p>
            <a:pPr>
              <a:lnSpc>
                <a:spcPct val="107000"/>
              </a:lnSpc>
              <a:spcAft>
                <a:spcPts val="800"/>
              </a:spcAft>
            </a:pPr>
            <a:r>
              <a:rPr lang="en-US" sz="2200" b="1"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IYCF practices in Bihar (2014-2020) – Current knowledge based on </a:t>
            </a:r>
            <a:r>
              <a:rPr lang="en-I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Community household survey, Care </a:t>
            </a:r>
            <a:r>
              <a:rPr lang="en-IN" sz="2400" b="1" dirty="0">
                <a:latin typeface="Times New Roman" panose="02020603050405020304" pitchFamily="18" charset="0"/>
                <a:ea typeface="Calibri" panose="020F0502020204030204" pitchFamily="34" charset="0"/>
                <a:cs typeface="Times New Roman" panose="02020603050405020304" pitchFamily="18" charset="0"/>
              </a:rPr>
              <a:t>B</a:t>
            </a:r>
            <a:r>
              <a:rPr lang="en-IN"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ihar Data</a:t>
            </a:r>
            <a:endParaRPr lang="en-IN"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4" name="Picture 53">
            <a:extLst>
              <a:ext uri="{FF2B5EF4-FFF2-40B4-BE49-F238E27FC236}">
                <a16:creationId xmlns:a16="http://schemas.microsoft.com/office/drawing/2014/main" id="{27856945-E9F0-82CC-70CF-C10B46796F7C}"/>
              </a:ext>
            </a:extLst>
          </p:cNvPr>
          <p:cNvPicPr>
            <a:picLocks noChangeAspect="1"/>
          </p:cNvPicPr>
          <p:nvPr/>
        </p:nvPicPr>
        <p:blipFill>
          <a:blip r:embed="rId10"/>
          <a:stretch>
            <a:fillRect/>
          </a:stretch>
        </p:blipFill>
        <p:spPr>
          <a:xfrm>
            <a:off x="302045" y="24598243"/>
            <a:ext cx="10056813" cy="8011014"/>
          </a:xfrm>
          <a:prstGeom prst="rect">
            <a:avLst/>
          </a:prstGeom>
        </p:spPr>
      </p:pic>
      <p:sp>
        <p:nvSpPr>
          <p:cNvPr id="30" name="Text Placeholder 14">
            <a:extLst>
              <a:ext uri="{FF2B5EF4-FFF2-40B4-BE49-F238E27FC236}">
                <a16:creationId xmlns:a16="http://schemas.microsoft.com/office/drawing/2014/main" id="{F42CA597-A6F2-452C-AD31-547FC0F55707}"/>
              </a:ext>
            </a:extLst>
          </p:cNvPr>
          <p:cNvSpPr txBox="1">
            <a:spLocks/>
          </p:cNvSpPr>
          <p:nvPr/>
        </p:nvSpPr>
        <p:spPr>
          <a:xfrm>
            <a:off x="10574391" y="28058751"/>
            <a:ext cx="21108702" cy="4304298"/>
          </a:xfrm>
          <a:prstGeom prst="rect">
            <a:avLst/>
          </a:prstGeom>
          <a:solidFill>
            <a:schemeClr val="bg1"/>
          </a:solidFill>
          <a:ln>
            <a:solidFill>
              <a:schemeClr val="tx1"/>
            </a:solidFill>
          </a:ln>
        </p:spPr>
        <p:txBody>
          <a:bodyPr wrap="square" lIns="228589" tIns="228589" rIns="228589" bIns="228589" anchor="t" anchorCtr="0">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2800" b="1" dirty="0">
                <a:solidFill>
                  <a:schemeClr val="tx1"/>
                </a:solidFill>
              </a:rPr>
              <a:t>Data Management and Analysis Plan:-</a:t>
            </a:r>
          </a:p>
          <a:p>
            <a:pPr marL="1200061" lvl="2" indent="-285730">
              <a:lnSpc>
                <a:spcPct val="150000"/>
              </a:lnSpc>
              <a:buFont typeface="Wingdings" panose="05000000000000000000" pitchFamily="2" charset="2"/>
              <a:buChar char="§"/>
            </a:pPr>
            <a:r>
              <a:rPr lang="en-US" sz="2800" dirty="0">
                <a:latin typeface="Georgia" panose="02040502050405020303" pitchFamily="18" charset="0"/>
              </a:rPr>
              <a:t>All audios were transcribed first then </a:t>
            </a:r>
            <a:r>
              <a:rPr lang="en-IN" sz="2800" dirty="0">
                <a:latin typeface="Georgia" panose="02040502050405020303" pitchFamily="18" charset="0"/>
              </a:rPr>
              <a:t>The analyst checked the transcripts for quality against the original recordings and against the field notes for accuracy. An inductive thematic analysis was used for coding the transcripts. </a:t>
            </a:r>
            <a:endParaRPr lang="en-US" sz="2800" dirty="0">
              <a:latin typeface="Georgia" panose="02040502050405020303" pitchFamily="18" charset="0"/>
            </a:endParaRPr>
          </a:p>
          <a:p>
            <a:pPr marL="1200061" lvl="2" indent="-285730">
              <a:lnSpc>
                <a:spcPct val="150000"/>
              </a:lnSpc>
              <a:buFont typeface="Wingdings" panose="05000000000000000000" pitchFamily="2" charset="2"/>
              <a:buChar char="§"/>
            </a:pPr>
            <a:r>
              <a:rPr lang="en-US" sz="2800" dirty="0" err="1">
                <a:latin typeface="Georgia" panose="02040502050405020303" pitchFamily="18" charset="0"/>
              </a:rPr>
              <a:t>ATLAS.ti</a:t>
            </a:r>
            <a:r>
              <a:rPr lang="en-US" sz="2800" dirty="0">
                <a:latin typeface="Georgia" panose="02040502050405020303" pitchFamily="18" charset="0"/>
              </a:rPr>
              <a:t> 7.5.7  used for analysis based on pre-determined themes, sub-themes &amp; codes. </a:t>
            </a:r>
          </a:p>
          <a:p>
            <a:pPr marL="1200061" lvl="2" indent="-285730">
              <a:lnSpc>
                <a:spcPct val="150000"/>
              </a:lnSpc>
              <a:buFont typeface="Wingdings" panose="05000000000000000000" pitchFamily="2" charset="2"/>
              <a:buChar char="§"/>
            </a:pPr>
            <a:r>
              <a:rPr lang="en-IN" sz="2800" dirty="0">
                <a:latin typeface="Georgia" panose="02040502050405020303" pitchFamily="18" charset="0"/>
              </a:rPr>
              <a:t> An inductive thematic analysis was used for coding the transcripts</a:t>
            </a:r>
            <a:r>
              <a:rPr lang="en-US" sz="2800" dirty="0">
                <a:latin typeface="Georgia" panose="02040502050405020303" pitchFamily="18" charset="0"/>
              </a:rPr>
              <a:t>, grouped as first-order themes,  second-order themes, &amp; higher-order themes based on the codes.</a:t>
            </a:r>
          </a:p>
        </p:txBody>
      </p:sp>
      <p:pic>
        <p:nvPicPr>
          <p:cNvPr id="31" name="Picture 30">
            <a:extLst>
              <a:ext uri="{FF2B5EF4-FFF2-40B4-BE49-F238E27FC236}">
                <a16:creationId xmlns:a16="http://schemas.microsoft.com/office/drawing/2014/main" id="{FB05C3D4-6B9B-4C44-AC72-317D4D0EAA44}"/>
              </a:ext>
            </a:extLst>
          </p:cNvPr>
          <p:cNvPicPr>
            <a:picLocks noChangeAspect="1"/>
          </p:cNvPicPr>
          <p:nvPr/>
        </p:nvPicPr>
        <p:blipFill>
          <a:blip r:embed="rId11">
            <a:alphaModFix amt="85000"/>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2585130" y="6349721"/>
            <a:ext cx="24077882" cy="18876836"/>
          </a:xfrm>
          <a:prstGeom prst="rect">
            <a:avLst/>
          </a:prstGeom>
        </p:spPr>
      </p:pic>
      <p:sp>
        <p:nvSpPr>
          <p:cNvPr id="10" name="Text Placeholder 9">
            <a:extLst>
              <a:ext uri="{FF2B5EF4-FFF2-40B4-BE49-F238E27FC236}">
                <a16:creationId xmlns:a16="http://schemas.microsoft.com/office/drawing/2014/main" id="{4B0926C2-74E7-38BC-783A-713700B9ED44}"/>
              </a:ext>
            </a:extLst>
          </p:cNvPr>
          <p:cNvSpPr>
            <a:spLocks noGrp="1"/>
          </p:cNvSpPr>
          <p:nvPr>
            <p:ph type="body" sz="quarter" idx="26"/>
          </p:nvPr>
        </p:nvSpPr>
        <p:spPr>
          <a:xfrm rot="10800000" flipV="1">
            <a:off x="21128740" y="20871611"/>
            <a:ext cx="10934243" cy="6893227"/>
          </a:xfrm>
          <a:solidFill>
            <a:schemeClr val="bg1"/>
          </a:solidFill>
          <a:ln>
            <a:solidFill>
              <a:schemeClr val="tx1"/>
            </a:solidFill>
          </a:ln>
        </p:spPr>
        <p:txBody>
          <a:bodyPr/>
          <a:lstStyle/>
          <a:p>
            <a:pPr marL="342900" indent="-342900">
              <a:buFont typeface="Arial" panose="020B0604020202020204" pitchFamily="34" charset="0"/>
              <a:buChar char="•"/>
            </a:pPr>
            <a:r>
              <a:rPr lang="en-US" b="1" dirty="0">
                <a:solidFill>
                  <a:schemeClr val="tx1"/>
                </a:solidFill>
              </a:rPr>
              <a:t>This study reveals multiple factors influencing complimentary feeding practices.</a:t>
            </a:r>
          </a:p>
          <a:p>
            <a:pPr marL="342900" indent="-342900">
              <a:buFont typeface="Arial" panose="020B0604020202020204" pitchFamily="34" charset="0"/>
              <a:buChar char="•"/>
            </a:pPr>
            <a:r>
              <a:rPr lang="en-US" b="1" dirty="0">
                <a:solidFill>
                  <a:schemeClr val="tx1"/>
                </a:solidFill>
              </a:rPr>
              <a:t>Positive elements of hand hygiene practices followed before cooking and feeding of household level at village.</a:t>
            </a:r>
          </a:p>
          <a:p>
            <a:pPr marL="342900" indent="-342900">
              <a:buFont typeface="Arial" panose="020B0604020202020204" pitchFamily="34" charset="0"/>
              <a:buChar char="•"/>
            </a:pPr>
            <a:r>
              <a:rPr lang="en-US" b="1" dirty="0">
                <a:solidFill>
                  <a:schemeClr val="tx1"/>
                </a:solidFill>
              </a:rPr>
              <a:t>The mixed method study suggested that nutritional interventions can be supported by creating awareness among care givers, mothers by FLWs.</a:t>
            </a:r>
          </a:p>
          <a:p>
            <a:pPr marL="342900" indent="-342900">
              <a:buFont typeface="Arial" panose="020B0604020202020204" pitchFamily="34" charset="0"/>
              <a:buChar char="•"/>
            </a:pPr>
            <a:r>
              <a:rPr lang="en-US" b="1" dirty="0">
                <a:solidFill>
                  <a:schemeClr val="tx1"/>
                </a:solidFill>
              </a:rPr>
              <a:t>Child at 6 to 12 months age mostly eats liquid or semi solid food </a:t>
            </a:r>
          </a:p>
          <a:p>
            <a:pPr marL="342900" indent="-342900">
              <a:buFont typeface="Arial" panose="020B0604020202020204" pitchFamily="34" charset="0"/>
              <a:buChar char="•"/>
            </a:pPr>
            <a:r>
              <a:rPr lang="en-US" b="1" dirty="0">
                <a:solidFill>
                  <a:schemeClr val="tx1"/>
                </a:solidFill>
              </a:rPr>
              <a:t>Narratives from the interviews, observations and other ethnographic techniques done suggest presence of complex barriers and influencers of nutritional practices in the households.</a:t>
            </a:r>
          </a:p>
          <a:p>
            <a:pPr marL="342900" indent="-342900">
              <a:buFont typeface="Arial" panose="020B0604020202020204" pitchFamily="34" charset="0"/>
              <a:buChar char="•"/>
            </a:pPr>
            <a:r>
              <a:rPr lang="en-US" b="1" dirty="0">
                <a:solidFill>
                  <a:schemeClr val="tx1"/>
                </a:solidFill>
              </a:rPr>
              <a:t>There are knowledge gaps at many stakeholder levels like beneficiaries (mothers/caregivers), FLW (ASHA and AWW), Market Vendors. Our data suggested that community health workers should emphasize on creating awareness about nutritional practices, counselling of the mothers as well as the family members regarding improved IYCF practices for the better child health.</a:t>
            </a:r>
          </a:p>
        </p:txBody>
      </p:sp>
      <p:sp>
        <p:nvSpPr>
          <p:cNvPr id="7" name="Text Placeholder 6">
            <a:extLst>
              <a:ext uri="{FF2B5EF4-FFF2-40B4-BE49-F238E27FC236}">
                <a16:creationId xmlns:a16="http://schemas.microsoft.com/office/drawing/2014/main" id="{DCDA6E4E-EED6-E9E6-0364-815CCB5CB56B}"/>
              </a:ext>
            </a:extLst>
          </p:cNvPr>
          <p:cNvSpPr>
            <a:spLocks noGrp="1"/>
          </p:cNvSpPr>
          <p:nvPr>
            <p:ph type="body" sz="quarter" idx="23"/>
          </p:nvPr>
        </p:nvSpPr>
        <p:spPr>
          <a:xfrm>
            <a:off x="21128742" y="8144193"/>
            <a:ext cx="10934244" cy="11772431"/>
          </a:xfrm>
          <a:solidFill>
            <a:schemeClr val="bg1"/>
          </a:solidFill>
          <a:ln>
            <a:solidFill>
              <a:schemeClr val="tx1"/>
            </a:solidFill>
          </a:ln>
        </p:spPr>
        <p:txBody>
          <a:bodyPr/>
          <a:lstStyle/>
          <a:p>
            <a:pPr marL="457200" indent="-457200">
              <a:buFont typeface="+mj-lt"/>
              <a:buAutoNum type="arabicPeriod"/>
            </a:pPr>
            <a:r>
              <a:rPr lang="en-US" b="1" dirty="0">
                <a:solidFill>
                  <a:schemeClr val="tx1"/>
                </a:solidFill>
              </a:rPr>
              <a:t> Family demographic character:</a:t>
            </a:r>
          </a:p>
          <a:p>
            <a:pPr marL="900113" lvl="1" indent="-34290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Education-The care giver of the child had mostly completed 8 years of schooling.</a:t>
            </a:r>
          </a:p>
          <a:p>
            <a:pPr marL="900113" lvl="1" indent="-34290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Age of the care giver-</a:t>
            </a:r>
            <a:r>
              <a:rPr lang="en-US" b="1" dirty="0">
                <a:latin typeface="Times New Roman" panose="02020603050405020304" pitchFamily="18" charset="0"/>
                <a:cs typeface="Times New Roman" panose="02020603050405020304" pitchFamily="18" charset="0"/>
              </a:rPr>
              <a:t>Majorly </a:t>
            </a:r>
            <a:r>
              <a:rPr lang="en-US" b="1" dirty="0">
                <a:solidFill>
                  <a:schemeClr val="tx1"/>
                </a:solidFill>
                <a:latin typeface="Times New Roman" panose="02020603050405020304" pitchFamily="18" charset="0"/>
                <a:cs typeface="Times New Roman" panose="02020603050405020304" pitchFamily="18" charset="0"/>
              </a:rPr>
              <a:t>care givers were 25 years old</a:t>
            </a:r>
          </a:p>
          <a:p>
            <a:pPr marL="900113" lvl="1" indent="-34290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Decision making power- </a:t>
            </a:r>
            <a:r>
              <a:rPr lang="en-US" b="1" dirty="0">
                <a:latin typeface="Times New Roman" panose="02020603050405020304" pitchFamily="18" charset="0"/>
                <a:cs typeface="Times New Roman" panose="02020603050405020304" pitchFamily="18" charset="0"/>
              </a:rPr>
              <a:t>D</a:t>
            </a:r>
            <a:r>
              <a:rPr lang="en-US" b="1" dirty="0">
                <a:solidFill>
                  <a:schemeClr val="tx1"/>
                </a:solidFill>
                <a:latin typeface="Times New Roman" panose="02020603050405020304" pitchFamily="18" charset="0"/>
                <a:cs typeface="Times New Roman" panose="02020603050405020304" pitchFamily="18" charset="0"/>
              </a:rPr>
              <a:t>ecision maker of the family was mother in law.</a:t>
            </a:r>
          </a:p>
          <a:p>
            <a:pPr marL="900113" lvl="1" indent="-342900">
              <a:buFont typeface="Arial" panose="020B0604020202020204" pitchFamily="34" charset="0"/>
              <a:buChar char="•"/>
            </a:pPr>
            <a:r>
              <a:rPr lang="en-US" b="1" dirty="0">
                <a:solidFill>
                  <a:schemeClr val="tx1"/>
                </a:solidFill>
                <a:latin typeface="Times New Roman" panose="02020603050405020304" pitchFamily="18" charset="0"/>
                <a:cs typeface="Times New Roman" panose="02020603050405020304" pitchFamily="18" charset="0"/>
              </a:rPr>
              <a:t>Occupation of the family- Main occupation of the family was Daily wage labors and all </a:t>
            </a:r>
            <a:r>
              <a:rPr lang="en-US" b="1" dirty="0">
                <a:latin typeface="Times New Roman" panose="02020603050405020304" pitchFamily="18" charset="0"/>
                <a:cs typeface="Times New Roman" panose="02020603050405020304" pitchFamily="18" charset="0"/>
              </a:rPr>
              <a:t>care givers </a:t>
            </a:r>
            <a:r>
              <a:rPr lang="en-US" b="1" dirty="0">
                <a:solidFill>
                  <a:schemeClr val="tx1"/>
                </a:solidFill>
                <a:latin typeface="Times New Roman" panose="02020603050405020304" pitchFamily="18" charset="0"/>
                <a:cs typeface="Times New Roman" panose="02020603050405020304" pitchFamily="18" charset="0"/>
              </a:rPr>
              <a:t> were doing house holds things.</a:t>
            </a:r>
          </a:p>
          <a:p>
            <a:pPr marL="457200" indent="-457200">
              <a:buAutoNum type="arabicPeriod" startAt="2"/>
            </a:pPr>
            <a:r>
              <a:rPr lang="en-US" b="1" dirty="0">
                <a:solidFill>
                  <a:schemeClr val="tx1"/>
                </a:solidFill>
              </a:rPr>
              <a:t>Core food items infant and young:</a:t>
            </a:r>
          </a:p>
          <a:p>
            <a:pPr marL="987425" indent="-457200">
              <a:buFont typeface="Arial" panose="020B0604020202020204" pitchFamily="34" charset="0"/>
              <a:buChar char="•"/>
            </a:pPr>
            <a:r>
              <a:rPr lang="en-US" b="1" dirty="0">
                <a:solidFill>
                  <a:schemeClr val="tx1"/>
                </a:solidFill>
              </a:rPr>
              <a:t>Infants were mostly provided legumes and dairy products (milk), three items out of 8 food groups were available in most of the households. </a:t>
            </a:r>
          </a:p>
          <a:p>
            <a:r>
              <a:rPr lang="en-US" b="1" dirty="0">
                <a:solidFill>
                  <a:schemeClr val="tx1"/>
                </a:solidFill>
              </a:rPr>
              <a:t>3.  Food preparation of infant and child practices:</a:t>
            </a:r>
          </a:p>
          <a:p>
            <a:pPr marL="812800" indent="-342900">
              <a:buFont typeface="Arial" panose="020B0604020202020204" pitchFamily="34" charset="0"/>
              <a:buChar char="•"/>
            </a:pPr>
            <a:r>
              <a:rPr lang="en-US" b="1" dirty="0">
                <a:solidFill>
                  <a:schemeClr val="tx1"/>
                </a:solidFill>
              </a:rPr>
              <a:t>Mostly care givers followed hand hygiene while preparing foods and feeding the child</a:t>
            </a:r>
          </a:p>
          <a:p>
            <a:pPr marL="812800" indent="-342900">
              <a:buFont typeface="Arial" panose="020B0604020202020204" pitchFamily="34" charset="0"/>
              <a:buChar char="•"/>
            </a:pPr>
            <a:r>
              <a:rPr lang="en-US" b="1" dirty="0">
                <a:solidFill>
                  <a:schemeClr val="tx1"/>
                </a:solidFill>
              </a:rPr>
              <a:t>Variety of foods were prepared but they didn’t feed their child</a:t>
            </a:r>
          </a:p>
          <a:p>
            <a:pPr marL="812800" indent="-342900">
              <a:buFont typeface="Arial" panose="020B0604020202020204" pitchFamily="34" charset="0"/>
              <a:buChar char="•"/>
            </a:pPr>
            <a:r>
              <a:rPr lang="en-US" b="1" dirty="0">
                <a:solidFill>
                  <a:schemeClr val="tx1"/>
                </a:solidFill>
              </a:rPr>
              <a:t>Care giver of the child was frequently breastfeeding the child </a:t>
            </a:r>
          </a:p>
          <a:p>
            <a:r>
              <a:rPr lang="en-US" b="1" dirty="0">
                <a:solidFill>
                  <a:schemeClr val="tx1"/>
                </a:solidFill>
              </a:rPr>
              <a:t>4. In majority no effort was made to feed the child</a:t>
            </a:r>
          </a:p>
          <a:p>
            <a:r>
              <a:rPr lang="en-US" b="1" dirty="0">
                <a:solidFill>
                  <a:schemeClr val="tx1"/>
                </a:solidFill>
              </a:rPr>
              <a:t>5. The knowledge and practices of mothers:</a:t>
            </a:r>
          </a:p>
          <a:p>
            <a:pPr marL="812800" indent="-342900">
              <a:buFont typeface="Arial" panose="020B0604020202020204" pitchFamily="34" charset="0"/>
              <a:buChar char="•"/>
            </a:pPr>
            <a:r>
              <a:rPr lang="en-US" b="1" dirty="0">
                <a:solidFill>
                  <a:schemeClr val="tx1"/>
                </a:solidFill>
              </a:rPr>
              <a:t>The idea was prevalent among the mothers/caregivers about feeding only breast milk, cow mil, water of pulses to the child,   as children can’t digest animal protein/vegetables.</a:t>
            </a:r>
          </a:p>
          <a:p>
            <a:r>
              <a:rPr lang="en-US" b="1" dirty="0">
                <a:solidFill>
                  <a:schemeClr val="tx1"/>
                </a:solidFill>
              </a:rPr>
              <a:t>6. Advise received from health care professional about nutrition:</a:t>
            </a:r>
          </a:p>
          <a:p>
            <a:pPr marL="711200" indent="-342900">
              <a:buFont typeface="Arial" panose="020B0604020202020204" pitchFamily="34" charset="0"/>
              <a:buChar char="•"/>
            </a:pPr>
            <a:r>
              <a:rPr lang="en-US" b="1" dirty="0">
                <a:solidFill>
                  <a:schemeClr val="tx1"/>
                </a:solidFill>
              </a:rPr>
              <a:t>Half of households reported visits by ASHA.  </a:t>
            </a:r>
          </a:p>
          <a:p>
            <a:r>
              <a:rPr lang="en-US" b="1" dirty="0">
                <a:solidFill>
                  <a:schemeClr val="tx1"/>
                </a:solidFill>
              </a:rPr>
              <a:t>7. Information received from other media like social media</a:t>
            </a:r>
          </a:p>
          <a:p>
            <a:r>
              <a:rPr lang="en-US" b="1" dirty="0">
                <a:solidFill>
                  <a:schemeClr val="tx1"/>
                </a:solidFill>
              </a:rPr>
              <a:t>8. Mostly advice regarding child feeding is given by mother-in-law.</a:t>
            </a:r>
          </a:p>
        </p:txBody>
      </p:sp>
      <p:sp>
        <p:nvSpPr>
          <p:cNvPr id="46" name="Text Placeholder 2">
            <a:extLst>
              <a:ext uri="{FF2B5EF4-FFF2-40B4-BE49-F238E27FC236}">
                <a16:creationId xmlns:a16="http://schemas.microsoft.com/office/drawing/2014/main" id="{BA57AFCF-DD46-379E-9A01-B1517B188D4F}"/>
              </a:ext>
            </a:extLst>
          </p:cNvPr>
          <p:cNvSpPr txBox="1">
            <a:spLocks/>
          </p:cNvSpPr>
          <p:nvPr/>
        </p:nvSpPr>
        <p:spPr>
          <a:xfrm>
            <a:off x="21128742" y="20043198"/>
            <a:ext cx="10934244" cy="754045"/>
          </a:xfrm>
          <a:prstGeom prst="rect">
            <a:avLst/>
          </a:prstGeom>
          <a:solidFill>
            <a:srgbClr val="2A4644"/>
          </a:solidFill>
        </p:spPr>
        <p:txBody>
          <a:bodyPr wrap="square" lIns="91436" tIns="91436" rIns="91436" bIns="91436" anchor="t"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bg1"/>
                </a:solidFill>
              </a:rPr>
              <a:t>CONCLUSION</a:t>
            </a:r>
          </a:p>
        </p:txBody>
      </p:sp>
    </p:spTree>
    <p:extLst>
      <p:ext uri="{BB962C8B-B14F-4D97-AF65-F5344CB8AC3E}">
        <p14:creationId xmlns:p14="http://schemas.microsoft.com/office/powerpoint/2010/main" val="235289332"/>
      </p:ext>
    </p:extLst>
  </p:cSld>
  <p:clrMapOvr>
    <a:masterClrMapping/>
  </p:clrMapOvr>
</p:sld>
</file>

<file path=ppt/theme/theme1.xml><?xml version="1.0" encoding="utf-8"?>
<a:theme xmlns:a="http://schemas.openxmlformats.org/drawingml/2006/main" name="36x48-Template-V2b">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1991</TotalTime>
  <Words>1179</Words>
  <Application>Microsoft Office PowerPoint</Application>
  <PresentationFormat>Custom</PresentationFormat>
  <Paragraphs>84</Paragraphs>
  <Slides>1</Slides>
  <Notes>0</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36x48-Template-V2b</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Purna Bhattacharya</cp:lastModifiedBy>
  <cp:revision>170</cp:revision>
  <dcterms:created xsi:type="dcterms:W3CDTF">2012-02-03T19:11:35Z</dcterms:created>
  <dcterms:modified xsi:type="dcterms:W3CDTF">2022-08-11T04:49:01Z</dcterms:modified>
</cp:coreProperties>
</file>