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62" r:id="rId6"/>
    <p:sldId id="259" r:id="rId7"/>
    <p:sldId id="261" r:id="rId8"/>
    <p:sldId id="7688" r:id="rId9"/>
    <p:sldId id="7689" r:id="rId10"/>
    <p:sldId id="263" r:id="rId11"/>
    <p:sldId id="264" r:id="rId12"/>
    <p:sldId id="265" r:id="rId13"/>
    <p:sldId id="266" r:id="rId14"/>
    <p:sldId id="267" r:id="rId15"/>
    <p:sldId id="268" r:id="rId16"/>
    <p:sldId id="269" r:id="rId17"/>
    <p:sldId id="270" r:id="rId18"/>
    <p:sldId id="7690" r:id="rId19"/>
    <p:sldId id="271" r:id="rId20"/>
    <p:sldId id="7691" r:id="rId21"/>
    <p:sldId id="7695" r:id="rId22"/>
    <p:sldId id="7692" r:id="rId23"/>
    <p:sldId id="7694" r:id="rId24"/>
    <p:sldId id="7693" r:id="rId25"/>
    <p:sldId id="7696" r:id="rId26"/>
    <p:sldId id="7698" r:id="rId27"/>
    <p:sldId id="76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1" autoAdjust="0"/>
    <p:restoredTop sz="94660"/>
  </p:normalViewPr>
  <p:slideViewPr>
    <p:cSldViewPr snapToGrid="0">
      <p:cViewPr varScale="1">
        <p:scale>
          <a:sx n="85" d="100"/>
          <a:sy n="85" d="100"/>
        </p:scale>
        <p:origin x="6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Worksheet%20in%20VACCINATION%20PERFORMANCE"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inku\Documents\vaccination%20and%20registration%20for%2012-1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Worksheet%20in%20VACCINATION%20PERFORMANCE"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528f5c71ab2e35a5/Documents/Book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528f5c71ab2e35a5/Documents/Book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528f5c71ab2e35a5/Documents/Book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inku\Documents\vaccination%20and%20registration%20for%2012-14.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inku\Documents\CoWIN%20Report%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400"/>
              <a:t>Registration</a:t>
            </a:r>
          </a:p>
        </c:rich>
      </c:tx>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Age 12-14</c:v>
                </c:pt>
                <c:pt idx="1">
                  <c:v>Age 15-17</c:v>
                </c:pt>
                <c:pt idx="2">
                  <c:v>Age 18-44</c:v>
                </c:pt>
                <c:pt idx="3">
                  <c:v>Age 45+</c:v>
                </c:pt>
              </c:strCache>
            </c:strRef>
          </c:cat>
          <c:val>
            <c:numRef>
              <c:f>Sheet1!$B$2:$B$5</c:f>
              <c:numCache>
                <c:formatCode>General</c:formatCode>
                <c:ptCount val="4"/>
                <c:pt idx="0">
                  <c:v>3.6</c:v>
                </c:pt>
                <c:pt idx="1">
                  <c:v>6.1</c:v>
                </c:pt>
                <c:pt idx="2">
                  <c:v>63</c:v>
                </c:pt>
                <c:pt idx="3">
                  <c:v>36.6</c:v>
                </c:pt>
              </c:numCache>
            </c:numRef>
          </c:val>
          <c:extLst>
            <c:ext xmlns:c16="http://schemas.microsoft.com/office/drawing/2014/chart" uri="{C3380CC4-5D6E-409C-BE32-E72D297353CC}">
              <c16:uniqueId val="{00000000-0382-4055-A047-1DE270DD6D2A}"/>
            </c:ext>
          </c:extLst>
        </c:ser>
        <c:dLbls>
          <c:dLblPos val="outEnd"/>
          <c:showLegendKey val="0"/>
          <c:showVal val="1"/>
          <c:showCatName val="0"/>
          <c:showSerName val="0"/>
          <c:showPercent val="0"/>
          <c:showBubbleSize val="0"/>
        </c:dLbls>
        <c:gapWidth val="100"/>
        <c:overlap val="-24"/>
        <c:axId val="595859968"/>
        <c:axId val="595859136"/>
      </c:barChart>
      <c:catAx>
        <c:axId val="5958599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595859136"/>
        <c:crosses val="autoZero"/>
        <c:auto val="1"/>
        <c:lblAlgn val="ctr"/>
        <c:lblOffset val="100"/>
        <c:noMultiLvlLbl val="0"/>
      </c:catAx>
      <c:valAx>
        <c:axId val="5958591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In Crore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9585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IN"/>
              <a:t>Vaccines</a:t>
            </a:r>
            <a:r>
              <a:rPr lang="en-IN" baseline="0"/>
              <a:t> administered to 15-17 years everyday</a:t>
            </a:r>
            <a:endParaRPr lang="en-IN"/>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'Vaccination of 15-17'!$J$14</c:f>
              <c:strCache>
                <c:ptCount val="1"/>
                <c:pt idx="0">
                  <c:v>Jan</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15-17'!$K$14</c:f>
              <c:numCache>
                <c:formatCode>General</c:formatCode>
                <c:ptCount val="1"/>
                <c:pt idx="0">
                  <c:v>16.5</c:v>
                </c:pt>
              </c:numCache>
            </c:numRef>
          </c:val>
          <c:extLst>
            <c:ext xmlns:c16="http://schemas.microsoft.com/office/drawing/2014/chart" uri="{C3380CC4-5D6E-409C-BE32-E72D297353CC}">
              <c16:uniqueId val="{00000000-AD93-4C48-A5A5-9BCB57EC1F9B}"/>
            </c:ext>
          </c:extLst>
        </c:ser>
        <c:ser>
          <c:idx val="1"/>
          <c:order val="1"/>
          <c:tx>
            <c:strRef>
              <c:f>'Vaccination of 15-17'!$J$15</c:f>
              <c:strCache>
                <c:ptCount val="1"/>
                <c:pt idx="0">
                  <c:v>Feb</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15-17'!$K$15</c:f>
              <c:numCache>
                <c:formatCode>General</c:formatCode>
                <c:ptCount val="1"/>
                <c:pt idx="0">
                  <c:v>12.1</c:v>
                </c:pt>
              </c:numCache>
            </c:numRef>
          </c:val>
          <c:extLst>
            <c:ext xmlns:c16="http://schemas.microsoft.com/office/drawing/2014/chart" uri="{C3380CC4-5D6E-409C-BE32-E72D297353CC}">
              <c16:uniqueId val="{00000001-AD93-4C48-A5A5-9BCB57EC1F9B}"/>
            </c:ext>
          </c:extLst>
        </c:ser>
        <c:ser>
          <c:idx val="2"/>
          <c:order val="2"/>
          <c:tx>
            <c:strRef>
              <c:f>'Vaccination of 15-17'!$J$16</c:f>
              <c:strCache>
                <c:ptCount val="1"/>
                <c:pt idx="0">
                  <c:v>March</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15-17'!$K$16</c:f>
              <c:numCache>
                <c:formatCode>General</c:formatCode>
                <c:ptCount val="1"/>
                <c:pt idx="0">
                  <c:v>3.9</c:v>
                </c:pt>
              </c:numCache>
            </c:numRef>
          </c:val>
          <c:extLst>
            <c:ext xmlns:c16="http://schemas.microsoft.com/office/drawing/2014/chart" uri="{C3380CC4-5D6E-409C-BE32-E72D297353CC}">
              <c16:uniqueId val="{00000002-AD93-4C48-A5A5-9BCB57EC1F9B}"/>
            </c:ext>
          </c:extLst>
        </c:ser>
        <c:ser>
          <c:idx val="3"/>
          <c:order val="3"/>
          <c:tx>
            <c:strRef>
              <c:f>'Vaccination of 15-17'!$J$17</c:f>
              <c:strCache>
                <c:ptCount val="1"/>
                <c:pt idx="0">
                  <c:v>April</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15-17'!$K$17</c:f>
              <c:numCache>
                <c:formatCode>General</c:formatCode>
                <c:ptCount val="1"/>
                <c:pt idx="0">
                  <c:v>1.8</c:v>
                </c:pt>
              </c:numCache>
            </c:numRef>
          </c:val>
          <c:extLst>
            <c:ext xmlns:c16="http://schemas.microsoft.com/office/drawing/2014/chart" uri="{C3380CC4-5D6E-409C-BE32-E72D297353CC}">
              <c16:uniqueId val="{00000003-AD93-4C48-A5A5-9BCB57EC1F9B}"/>
            </c:ext>
          </c:extLst>
        </c:ser>
        <c:ser>
          <c:idx val="4"/>
          <c:order val="4"/>
          <c:tx>
            <c:strRef>
              <c:f>'Vaccination of 15-17'!$J$18</c:f>
              <c:strCache>
                <c:ptCount val="1"/>
                <c:pt idx="0">
                  <c:v> May </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15-17'!$K$18</c:f>
              <c:numCache>
                <c:formatCode>General</c:formatCode>
                <c:ptCount val="1"/>
                <c:pt idx="0">
                  <c:v>1.4</c:v>
                </c:pt>
              </c:numCache>
            </c:numRef>
          </c:val>
          <c:extLst>
            <c:ext xmlns:c16="http://schemas.microsoft.com/office/drawing/2014/chart" uri="{C3380CC4-5D6E-409C-BE32-E72D297353CC}">
              <c16:uniqueId val="{00000004-AD93-4C48-A5A5-9BCB57EC1F9B}"/>
            </c:ext>
          </c:extLst>
        </c:ser>
        <c:ser>
          <c:idx val="5"/>
          <c:order val="5"/>
          <c:tx>
            <c:strRef>
              <c:f>'Vaccination of 15-17'!$J$19</c:f>
              <c:strCache>
                <c:ptCount val="1"/>
                <c:pt idx="0">
                  <c:v>June</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'Vaccination of 15-17'!$K$19</c:f>
              <c:numCache>
                <c:formatCode>General</c:formatCode>
                <c:ptCount val="1"/>
                <c:pt idx="0">
                  <c:v>1.2</c:v>
                </c:pt>
              </c:numCache>
            </c:numRef>
          </c:val>
          <c:extLst>
            <c:ext xmlns:c16="http://schemas.microsoft.com/office/drawing/2014/chart" uri="{C3380CC4-5D6E-409C-BE32-E72D297353CC}">
              <c16:uniqueId val="{00000005-AD93-4C48-A5A5-9BCB57EC1F9B}"/>
            </c:ext>
          </c:extLst>
        </c:ser>
        <c:dLbls>
          <c:dLblPos val="outEnd"/>
          <c:showLegendKey val="0"/>
          <c:showVal val="1"/>
          <c:showCatName val="0"/>
          <c:showSerName val="0"/>
          <c:showPercent val="0"/>
          <c:showBubbleSize val="0"/>
        </c:dLbls>
        <c:gapWidth val="315"/>
        <c:overlap val="-40"/>
        <c:axId val="749868096"/>
        <c:axId val="749860192"/>
      </c:barChart>
      <c:catAx>
        <c:axId val="749868096"/>
        <c:scaling>
          <c:orientation val="minMax"/>
        </c:scaling>
        <c:delete val="1"/>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crossAx val="749860192"/>
        <c:crosses val="autoZero"/>
        <c:auto val="1"/>
        <c:lblAlgn val="ctr"/>
        <c:lblOffset val="100"/>
        <c:noMultiLvlLbl val="0"/>
      </c:catAx>
      <c:valAx>
        <c:axId val="7498601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IN"/>
                  <a:t>in lakhs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49868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Sheet2!$A$5</c:f>
              <c:strCache>
                <c:ptCount val="1"/>
                <c:pt idx="0">
                  <c:v>Registration of 15-17 years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Sheet2!$B$5</c:f>
              <c:numCache>
                <c:formatCode>General</c:formatCode>
                <c:ptCount val="1"/>
                <c:pt idx="0">
                  <c:v>6.129999999999999</c:v>
                </c:pt>
              </c:numCache>
            </c:numRef>
          </c:val>
          <c:extLst>
            <c:ext xmlns:c16="http://schemas.microsoft.com/office/drawing/2014/chart" uri="{C3380CC4-5D6E-409C-BE32-E72D297353CC}">
              <c16:uniqueId val="{00000000-37B0-4126-891D-E415BFAED881}"/>
            </c:ext>
          </c:extLst>
        </c:ser>
        <c:ser>
          <c:idx val="1"/>
          <c:order val="1"/>
          <c:tx>
            <c:strRef>
              <c:f>Sheet2!$A$6</c:f>
              <c:strCache>
                <c:ptCount val="1"/>
                <c:pt idx="0">
                  <c:v>Vaccination of 15-17 years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Sheet2!$B$6</c:f>
              <c:numCache>
                <c:formatCode>General</c:formatCode>
                <c:ptCount val="1"/>
                <c:pt idx="0">
                  <c:v>10.659999999999997</c:v>
                </c:pt>
              </c:numCache>
            </c:numRef>
          </c:val>
          <c:extLst>
            <c:ext xmlns:c16="http://schemas.microsoft.com/office/drawing/2014/chart" uri="{C3380CC4-5D6E-409C-BE32-E72D297353CC}">
              <c16:uniqueId val="{00000001-37B0-4126-891D-E415BFAED881}"/>
            </c:ext>
          </c:extLst>
        </c:ser>
        <c:dLbls>
          <c:dLblPos val="outEnd"/>
          <c:showLegendKey val="0"/>
          <c:showVal val="1"/>
          <c:showCatName val="0"/>
          <c:showSerName val="0"/>
          <c:showPercent val="0"/>
          <c:showBubbleSize val="0"/>
        </c:dLbls>
        <c:gapWidth val="164"/>
        <c:overlap val="-22"/>
        <c:axId val="757971120"/>
        <c:axId val="757964464"/>
      </c:barChart>
      <c:catAx>
        <c:axId val="757971120"/>
        <c:scaling>
          <c:orientation val="minMax"/>
        </c:scaling>
        <c:delete val="1"/>
        <c:axPos val="b"/>
        <c:numFmt formatCode="General" sourceLinked="1"/>
        <c:majorTickMark val="none"/>
        <c:minorTickMark val="none"/>
        <c:tickLblPos val="nextTo"/>
        <c:crossAx val="757964464"/>
        <c:crosses val="autoZero"/>
        <c:auto val="1"/>
        <c:lblAlgn val="ctr"/>
        <c:lblOffset val="100"/>
        <c:noMultiLvlLbl val="0"/>
      </c:catAx>
      <c:valAx>
        <c:axId val="757964464"/>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7971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Sheet2!$A$9</c:f>
              <c:strCache>
                <c:ptCount val="1"/>
                <c:pt idx="0">
                  <c:v>Registration for 18+</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Sheet2!$B$9</c:f>
              <c:numCache>
                <c:formatCode>General</c:formatCode>
                <c:ptCount val="1"/>
                <c:pt idx="0">
                  <c:v>99.8</c:v>
                </c:pt>
              </c:numCache>
            </c:numRef>
          </c:val>
          <c:extLst>
            <c:ext xmlns:c16="http://schemas.microsoft.com/office/drawing/2014/chart" uri="{C3380CC4-5D6E-409C-BE32-E72D297353CC}">
              <c16:uniqueId val="{00000000-2F3A-4CF8-ABBC-28928580D9C5}"/>
            </c:ext>
          </c:extLst>
        </c:ser>
        <c:ser>
          <c:idx val="1"/>
          <c:order val="1"/>
          <c:tx>
            <c:strRef>
              <c:f>Sheet2!$A$10</c:f>
              <c:strCache>
                <c:ptCount val="1"/>
                <c:pt idx="0">
                  <c:v>Vccination for 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Sheet2!$B$10</c:f>
              <c:numCache>
                <c:formatCode>General</c:formatCode>
                <c:ptCount val="1"/>
                <c:pt idx="0">
                  <c:v>175.60000000000002</c:v>
                </c:pt>
              </c:numCache>
            </c:numRef>
          </c:val>
          <c:extLst>
            <c:ext xmlns:c16="http://schemas.microsoft.com/office/drawing/2014/chart" uri="{C3380CC4-5D6E-409C-BE32-E72D297353CC}">
              <c16:uniqueId val="{00000001-2F3A-4CF8-ABBC-28928580D9C5}"/>
            </c:ext>
          </c:extLst>
        </c:ser>
        <c:dLbls>
          <c:dLblPos val="outEnd"/>
          <c:showLegendKey val="0"/>
          <c:showVal val="1"/>
          <c:showCatName val="0"/>
          <c:showSerName val="0"/>
          <c:showPercent val="0"/>
          <c:showBubbleSize val="0"/>
        </c:dLbls>
        <c:gapWidth val="164"/>
        <c:overlap val="-22"/>
        <c:axId val="796396592"/>
        <c:axId val="796394928"/>
      </c:barChart>
      <c:catAx>
        <c:axId val="796396592"/>
        <c:scaling>
          <c:orientation val="minMax"/>
        </c:scaling>
        <c:delete val="1"/>
        <c:axPos val="b"/>
        <c:numFmt formatCode="General" sourceLinked="1"/>
        <c:majorTickMark val="none"/>
        <c:minorTickMark val="none"/>
        <c:tickLblPos val="nextTo"/>
        <c:crossAx val="796394928"/>
        <c:crosses val="autoZero"/>
        <c:auto val="1"/>
        <c:lblAlgn val="ctr"/>
        <c:lblOffset val="100"/>
        <c:noMultiLvlLbl val="0"/>
      </c:catAx>
      <c:valAx>
        <c:axId val="796394928"/>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396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IN" sz="1400"/>
              <a:t>Precaution Dose administered</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 in VACCINATION PERFORMANCE]Total precautionary dose'!$H$4</c:f>
              <c:strCache>
                <c:ptCount val="1"/>
                <c:pt idx="0">
                  <c:v>Jan</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dose'!$I$4</c:f>
              <c:numCache>
                <c:formatCode>General</c:formatCode>
                <c:ptCount val="1"/>
                <c:pt idx="0">
                  <c:v>118.4</c:v>
                </c:pt>
              </c:numCache>
            </c:numRef>
          </c:val>
          <c:extLst>
            <c:ext xmlns:c16="http://schemas.microsoft.com/office/drawing/2014/chart" uri="{C3380CC4-5D6E-409C-BE32-E72D297353CC}">
              <c16:uniqueId val="{00000000-2674-4D6B-BDD1-3638547FA9AB}"/>
            </c:ext>
          </c:extLst>
        </c:ser>
        <c:ser>
          <c:idx val="1"/>
          <c:order val="1"/>
          <c:tx>
            <c:strRef>
              <c:f>'[Worksheet in VACCINATION PERFORMANCE]Total precautionary dose'!$H$5</c:f>
              <c:strCache>
                <c:ptCount val="1"/>
                <c:pt idx="0">
                  <c:v>Feb</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dose'!$I$5</c:f>
              <c:numCache>
                <c:formatCode>General</c:formatCode>
                <c:ptCount val="1"/>
                <c:pt idx="0">
                  <c:v>70</c:v>
                </c:pt>
              </c:numCache>
            </c:numRef>
          </c:val>
          <c:extLst>
            <c:ext xmlns:c16="http://schemas.microsoft.com/office/drawing/2014/chart" uri="{C3380CC4-5D6E-409C-BE32-E72D297353CC}">
              <c16:uniqueId val="{00000001-2674-4D6B-BDD1-3638547FA9AB}"/>
            </c:ext>
          </c:extLst>
        </c:ser>
        <c:ser>
          <c:idx val="2"/>
          <c:order val="2"/>
          <c:tx>
            <c:strRef>
              <c:f>'[Worksheet in VACCINATION PERFORMANCE]Total precautionary dose'!$H$6</c:f>
              <c:strCache>
                <c:ptCount val="1"/>
                <c:pt idx="0">
                  <c:v>March</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dose'!$I$6</c:f>
              <c:numCache>
                <c:formatCode>General</c:formatCode>
                <c:ptCount val="1"/>
                <c:pt idx="0">
                  <c:v>29.3</c:v>
                </c:pt>
              </c:numCache>
            </c:numRef>
          </c:val>
          <c:extLst>
            <c:ext xmlns:c16="http://schemas.microsoft.com/office/drawing/2014/chart" uri="{C3380CC4-5D6E-409C-BE32-E72D297353CC}">
              <c16:uniqueId val="{00000002-2674-4D6B-BDD1-3638547FA9AB}"/>
            </c:ext>
          </c:extLst>
        </c:ser>
        <c:ser>
          <c:idx val="3"/>
          <c:order val="3"/>
          <c:tx>
            <c:strRef>
              <c:f>'[Worksheet in VACCINATION PERFORMANCE]Total precautionary dose'!$H$7</c:f>
              <c:strCache>
                <c:ptCount val="1"/>
                <c:pt idx="0">
                  <c:v>April</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dose'!$I$7</c:f>
              <c:numCache>
                <c:formatCode>General</c:formatCode>
                <c:ptCount val="1"/>
                <c:pt idx="0">
                  <c:v>49.6</c:v>
                </c:pt>
              </c:numCache>
            </c:numRef>
          </c:val>
          <c:extLst>
            <c:ext xmlns:c16="http://schemas.microsoft.com/office/drawing/2014/chart" uri="{C3380CC4-5D6E-409C-BE32-E72D297353CC}">
              <c16:uniqueId val="{00000003-2674-4D6B-BDD1-3638547FA9AB}"/>
            </c:ext>
          </c:extLst>
        </c:ser>
        <c:ser>
          <c:idx val="4"/>
          <c:order val="4"/>
          <c:tx>
            <c:strRef>
              <c:f>'[Worksheet in VACCINATION PERFORMANCE]Total precautionary dose'!$H$8</c:f>
              <c:strCache>
                <c:ptCount val="1"/>
                <c:pt idx="0">
                  <c:v>May</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dose'!$I$8</c:f>
              <c:numCache>
                <c:formatCode>General</c:formatCode>
                <c:ptCount val="1"/>
                <c:pt idx="0">
                  <c:v>72.2</c:v>
                </c:pt>
              </c:numCache>
            </c:numRef>
          </c:val>
          <c:extLst>
            <c:ext xmlns:c16="http://schemas.microsoft.com/office/drawing/2014/chart" uri="{C3380CC4-5D6E-409C-BE32-E72D297353CC}">
              <c16:uniqueId val="{00000004-2674-4D6B-BDD1-3638547FA9AB}"/>
            </c:ext>
          </c:extLst>
        </c:ser>
        <c:ser>
          <c:idx val="5"/>
          <c:order val="5"/>
          <c:tx>
            <c:strRef>
              <c:f>'[Worksheet in VACCINATION PERFORMANCE]Total precautionary dose'!$H$9</c:f>
              <c:strCache>
                <c:ptCount val="1"/>
                <c:pt idx="0">
                  <c:v>June</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'[Worksheet in VACCINATION PERFORMANCE]Total precautionary dose'!$I$9</c:f>
              <c:numCache>
                <c:formatCode>General</c:formatCode>
                <c:ptCount val="1"/>
                <c:pt idx="0">
                  <c:v>67.8</c:v>
                </c:pt>
              </c:numCache>
            </c:numRef>
          </c:val>
          <c:extLst>
            <c:ext xmlns:c16="http://schemas.microsoft.com/office/drawing/2014/chart" uri="{C3380CC4-5D6E-409C-BE32-E72D297353CC}">
              <c16:uniqueId val="{00000005-2674-4D6B-BDD1-3638547FA9AB}"/>
            </c:ext>
          </c:extLst>
        </c:ser>
        <c:dLbls>
          <c:dLblPos val="outEnd"/>
          <c:showLegendKey val="0"/>
          <c:showVal val="1"/>
          <c:showCatName val="0"/>
          <c:showSerName val="0"/>
          <c:showPercent val="0"/>
          <c:showBubbleSize val="0"/>
        </c:dLbls>
        <c:gapWidth val="164"/>
        <c:overlap val="-22"/>
        <c:axId val="1993790576"/>
        <c:axId val="1993790160"/>
      </c:barChart>
      <c:catAx>
        <c:axId val="1993790576"/>
        <c:scaling>
          <c:orientation val="minMax"/>
        </c:scaling>
        <c:delete val="1"/>
        <c:axPos val="b"/>
        <c:numFmt formatCode="General" sourceLinked="1"/>
        <c:majorTickMark val="none"/>
        <c:minorTickMark val="none"/>
        <c:tickLblPos val="nextTo"/>
        <c:crossAx val="1993790160"/>
        <c:crosses val="autoZero"/>
        <c:auto val="1"/>
        <c:lblAlgn val="ctr"/>
        <c:lblOffset val="100"/>
        <c:noMultiLvlLbl val="0"/>
      </c:catAx>
      <c:valAx>
        <c:axId val="1993790160"/>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IN"/>
                  <a:t>In lakhs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3790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b="1"/>
              <a:t>Precaution Dose administered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'precautionary dose'!$A$10</c:f>
              <c:strCache>
                <c:ptCount val="1"/>
                <c:pt idx="0">
                  <c:v>Over 60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dose'!$B$10</c:f>
              <c:numCache>
                <c:formatCode>General</c:formatCode>
                <c:ptCount val="1"/>
                <c:pt idx="0">
                  <c:v>231</c:v>
                </c:pt>
              </c:numCache>
            </c:numRef>
          </c:val>
          <c:extLst>
            <c:ext xmlns:c16="http://schemas.microsoft.com/office/drawing/2014/chart" uri="{C3380CC4-5D6E-409C-BE32-E72D297353CC}">
              <c16:uniqueId val="{00000000-3A3E-4189-A78E-9A7283C1D833}"/>
            </c:ext>
          </c:extLst>
        </c:ser>
        <c:ser>
          <c:idx val="1"/>
          <c:order val="1"/>
          <c:tx>
            <c:strRef>
              <c:f>'precautionary dose'!$A$11</c:f>
              <c:strCache>
                <c:ptCount val="1"/>
                <c:pt idx="0">
                  <c:v>FLWs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dose'!$B$11</c:f>
              <c:numCache>
                <c:formatCode>General</c:formatCode>
                <c:ptCount val="1"/>
                <c:pt idx="0">
                  <c:v>98.6</c:v>
                </c:pt>
              </c:numCache>
            </c:numRef>
          </c:val>
          <c:extLst>
            <c:ext xmlns:c16="http://schemas.microsoft.com/office/drawing/2014/chart" uri="{C3380CC4-5D6E-409C-BE32-E72D297353CC}">
              <c16:uniqueId val="{00000001-3A3E-4189-A78E-9A7283C1D833}"/>
            </c:ext>
          </c:extLst>
        </c:ser>
        <c:ser>
          <c:idx val="2"/>
          <c:order val="2"/>
          <c:tx>
            <c:strRef>
              <c:f>'precautionary dose'!$A$12</c:f>
              <c:strCache>
                <c:ptCount val="1"/>
                <c:pt idx="0">
                  <c:v>HCWs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dose'!$B$12</c:f>
              <c:numCache>
                <c:formatCode>General</c:formatCode>
                <c:ptCount val="1"/>
                <c:pt idx="0">
                  <c:v>55.9</c:v>
                </c:pt>
              </c:numCache>
            </c:numRef>
          </c:val>
          <c:extLst>
            <c:ext xmlns:c16="http://schemas.microsoft.com/office/drawing/2014/chart" uri="{C3380CC4-5D6E-409C-BE32-E72D297353CC}">
              <c16:uniqueId val="{00000002-3A3E-4189-A78E-9A7283C1D833}"/>
            </c:ext>
          </c:extLst>
        </c:ser>
        <c:ser>
          <c:idx val="3"/>
          <c:order val="3"/>
          <c:tx>
            <c:strRef>
              <c:f>'precautionary dose'!$A$13</c:f>
              <c:strCache>
                <c:ptCount val="1"/>
                <c:pt idx="0">
                  <c:v>18-44 age group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dose'!$B$13</c:f>
              <c:numCache>
                <c:formatCode>General</c:formatCode>
                <c:ptCount val="1"/>
                <c:pt idx="0">
                  <c:v>23</c:v>
                </c:pt>
              </c:numCache>
            </c:numRef>
          </c:val>
          <c:extLst>
            <c:ext xmlns:c16="http://schemas.microsoft.com/office/drawing/2014/chart" uri="{C3380CC4-5D6E-409C-BE32-E72D297353CC}">
              <c16:uniqueId val="{00000003-3A3E-4189-A78E-9A7283C1D833}"/>
            </c:ext>
          </c:extLst>
        </c:ser>
        <c:ser>
          <c:idx val="4"/>
          <c:order val="4"/>
          <c:tx>
            <c:strRef>
              <c:f>'precautionary dose'!$A$14</c:f>
              <c:strCache>
                <c:ptCount val="1"/>
                <c:pt idx="0">
                  <c:v>45-59 age group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dose'!$B$14</c:f>
              <c:numCache>
                <c:formatCode>General</c:formatCode>
                <c:ptCount val="1"/>
                <c:pt idx="0">
                  <c:v>22.4</c:v>
                </c:pt>
              </c:numCache>
            </c:numRef>
          </c:val>
          <c:extLst>
            <c:ext xmlns:c16="http://schemas.microsoft.com/office/drawing/2014/chart" uri="{C3380CC4-5D6E-409C-BE32-E72D297353CC}">
              <c16:uniqueId val="{00000004-3A3E-4189-A78E-9A7283C1D833}"/>
            </c:ext>
          </c:extLst>
        </c:ser>
        <c:dLbls>
          <c:dLblPos val="outEnd"/>
          <c:showLegendKey val="0"/>
          <c:showVal val="1"/>
          <c:showCatName val="0"/>
          <c:showSerName val="0"/>
          <c:showPercent val="0"/>
          <c:showBubbleSize val="0"/>
        </c:dLbls>
        <c:gapWidth val="219"/>
        <c:overlap val="-27"/>
        <c:axId val="136104128"/>
        <c:axId val="136110368"/>
      </c:barChart>
      <c:catAx>
        <c:axId val="136104128"/>
        <c:scaling>
          <c:orientation val="minMax"/>
        </c:scaling>
        <c:delete val="1"/>
        <c:axPos val="b"/>
        <c:numFmt formatCode="General" sourceLinked="1"/>
        <c:majorTickMark val="none"/>
        <c:minorTickMark val="none"/>
        <c:tickLblPos val="nextTo"/>
        <c:crossAx val="136110368"/>
        <c:crosses val="autoZero"/>
        <c:auto val="1"/>
        <c:lblAlgn val="ctr"/>
        <c:lblOffset val="100"/>
        <c:noMultiLvlLbl val="0"/>
      </c:catAx>
      <c:valAx>
        <c:axId val="13611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IN" sz="1200" b="1"/>
                  <a:t>In lakhs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0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IN" sz="1400" dirty="0"/>
              <a:t>POPULATION</a:t>
            </a:r>
            <a:r>
              <a:rPr lang="en-IN" sz="1400" baseline="0" dirty="0"/>
              <a:t> </a:t>
            </a:r>
            <a:r>
              <a:rPr lang="en-IN" sz="1400" baseline="0" dirty="0" err="1"/>
              <a:t>wITH</a:t>
            </a:r>
            <a:r>
              <a:rPr lang="en-IN" sz="1400" baseline="0" dirty="0"/>
              <a:t> 2 DOSES</a:t>
            </a:r>
            <a:endParaRPr lang="en-IN" sz="1400"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1"/>
              </a:fgClr>
              <a:bgClr>
                <a:schemeClr val="lt1"/>
              </a:bgClr>
            </a:pattFill>
            <a:ln>
              <a:noFill/>
            </a:ln>
            <a:effectLst/>
          </c:spPr>
          <c:invertIfNegative val="0"/>
          <c:dLbls>
            <c:spPr>
              <a:solidFill>
                <a:schemeClr val="tx2">
                  <a:lumMod val="75000"/>
                  <a:alpha val="70000"/>
                </a:schemeClr>
              </a:solidFill>
              <a:ln>
                <a:solidFill>
                  <a:schemeClr val="tx2">
                    <a:lumMod val="75000"/>
                  </a:scheme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Sheet1!$A$5:$A$6</c:f>
              <c:strCache>
                <c:ptCount val="2"/>
                <c:pt idx="0">
                  <c:v>Eligible for Precaution Dose</c:v>
                </c:pt>
                <c:pt idx="1">
                  <c:v>Not eligibl efor precaution dose</c:v>
                </c:pt>
              </c:strCache>
            </c:strRef>
          </c:cat>
          <c:val>
            <c:numRef>
              <c:f>Sheet1!$B$5:$B$6</c:f>
              <c:numCache>
                <c:formatCode>General</c:formatCode>
                <c:ptCount val="2"/>
                <c:pt idx="0">
                  <c:v>26.1</c:v>
                </c:pt>
                <c:pt idx="1">
                  <c:v>90.8</c:v>
                </c:pt>
              </c:numCache>
            </c:numRef>
          </c:val>
          <c:extLst>
            <c:ext xmlns:c16="http://schemas.microsoft.com/office/drawing/2014/chart" uri="{C3380CC4-5D6E-409C-BE32-E72D297353CC}">
              <c16:uniqueId val="{00000000-D47B-43B5-9AC6-2A7529D3799E}"/>
            </c:ext>
          </c:extLst>
        </c:ser>
        <c:dLbls>
          <c:dLblPos val="outEnd"/>
          <c:showLegendKey val="0"/>
          <c:showVal val="1"/>
          <c:showCatName val="0"/>
          <c:showSerName val="0"/>
          <c:showPercent val="0"/>
          <c:showBubbleSize val="0"/>
        </c:dLbls>
        <c:gapWidth val="269"/>
        <c:overlap val="-20"/>
        <c:axId val="372872576"/>
        <c:axId val="372872992"/>
      </c:barChart>
      <c:catAx>
        <c:axId val="37287257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n-US"/>
          </a:p>
        </c:txPr>
        <c:crossAx val="372872992"/>
        <c:crosses val="autoZero"/>
        <c:auto val="1"/>
        <c:lblAlgn val="ctr"/>
        <c:lblOffset val="100"/>
        <c:noMultiLvlLbl val="0"/>
      </c:catAx>
      <c:valAx>
        <c:axId val="37287299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37287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75000"/>
      </a:schemeClr>
    </a:solidFill>
    <a:ln w="9525" cap="flat" cmpd="sng" algn="ctr">
      <a:solidFill>
        <a:schemeClr val="tx2">
          <a:lumMod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800" b="1" i="0" baseline="0" dirty="0">
                <a:effectLst>
                  <a:outerShdw blurRad="50800" dist="38100" dir="5400000" algn="t" rotWithShape="0">
                    <a:srgbClr val="000000">
                      <a:alpha val="40000"/>
                    </a:srgbClr>
                  </a:outerShdw>
                </a:effectLst>
              </a:rPr>
              <a:t>Fully vaccinated per million </a:t>
            </a:r>
            <a:endParaRPr lang="en-IN" dirty="0">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'[Worksheet in VACCINATION PERFORMANCE]fully vaccinated per million pt'!$D$1</c:f>
              <c:strCache>
                <c:ptCount val="1"/>
                <c:pt idx="0">
                  <c:v>Fully vaccinated population per million</c:v>
                </c:pt>
              </c:strCache>
            </c:strRef>
          </c:tx>
          <c:spPr>
            <a:solidFill>
              <a:srgbClr val="00B0F0"/>
            </a:solidFill>
            <a:ln>
              <a:noFill/>
            </a:ln>
            <a:effectLst>
              <a:outerShdw blurRad="57150" dist="19050" dir="5400000" algn="ctr" rotWithShape="0">
                <a:srgbClr val="000000">
                  <a:alpha val="63000"/>
                </a:srgbClr>
              </a:outerShdw>
            </a:effectLst>
          </c:spPr>
          <c:invertIfNegative val="0"/>
          <c:cat>
            <c:strRef>
              <c:f>'[Worksheet in VACCINATION PERFORMANCE]fully vaccinated per million pt'!$A$2:$A$38</c:f>
              <c:strCache>
                <c:ptCount val="37"/>
                <c:pt idx="0">
                  <c:v>Daman and Diu</c:v>
                </c:pt>
                <c:pt idx="1">
                  <c:v>Lakshadweep</c:v>
                </c:pt>
                <c:pt idx="2">
                  <c:v>Andhra Pradesh</c:v>
                </c:pt>
                <c:pt idx="3">
                  <c:v>Andaman and Nicobar Islands</c:v>
                </c:pt>
                <c:pt idx="4">
                  <c:v>Sikkim</c:v>
                </c:pt>
                <c:pt idx="5">
                  <c:v>Himachal Pradesh</c:v>
                </c:pt>
                <c:pt idx="6">
                  <c:v>Goa</c:v>
                </c:pt>
                <c:pt idx="7">
                  <c:v>Telangana</c:v>
                </c:pt>
                <c:pt idx="8">
                  <c:v>Gujarat</c:v>
                </c:pt>
                <c:pt idx="9">
                  <c:v>Chandigarh</c:v>
                </c:pt>
                <c:pt idx="10">
                  <c:v>Delhi</c:v>
                </c:pt>
                <c:pt idx="11">
                  <c:v>Dadra and Nagar Haveli</c:v>
                </c:pt>
                <c:pt idx="12">
                  <c:v>Jammu and Kashmir</c:v>
                </c:pt>
                <c:pt idx="13">
                  <c:v>Karnataka</c:v>
                </c:pt>
                <c:pt idx="14">
                  <c:v>Uttarakhand</c:v>
                </c:pt>
                <c:pt idx="15">
                  <c:v>Kerala</c:v>
                </c:pt>
                <c:pt idx="16">
                  <c:v>Haryana</c:v>
                </c:pt>
                <c:pt idx="17">
                  <c:v>Madhya Pradesh</c:v>
                </c:pt>
                <c:pt idx="18">
                  <c:v>Odisha</c:v>
                </c:pt>
                <c:pt idx="19">
                  <c:v>West Bengal</c:v>
                </c:pt>
                <c:pt idx="20">
                  <c:v>Uttar Pradesh</c:v>
                </c:pt>
                <c:pt idx="21">
                  <c:v>Punjab</c:v>
                </c:pt>
                <c:pt idx="22">
                  <c:v>Chhattisgarh</c:v>
                </c:pt>
                <c:pt idx="23">
                  <c:v>Rajasthan</c:v>
                </c:pt>
                <c:pt idx="24">
                  <c:v>Tamil Nadu</c:v>
                </c:pt>
                <c:pt idx="25">
                  <c:v>Maharashtra</c:v>
                </c:pt>
                <c:pt idx="26">
                  <c:v>Assam</c:v>
                </c:pt>
                <c:pt idx="27">
                  <c:v>Tripura</c:v>
                </c:pt>
                <c:pt idx="28">
                  <c:v>Mizoram</c:v>
                </c:pt>
                <c:pt idx="29">
                  <c:v>Arunachal Pradesh</c:v>
                </c:pt>
                <c:pt idx="30">
                  <c:v>Bihar</c:v>
                </c:pt>
                <c:pt idx="31">
                  <c:v>Puducherry</c:v>
                </c:pt>
                <c:pt idx="32">
                  <c:v>Jharkhand</c:v>
                </c:pt>
                <c:pt idx="33">
                  <c:v>Manipur</c:v>
                </c:pt>
                <c:pt idx="34">
                  <c:v>Nagaland</c:v>
                </c:pt>
                <c:pt idx="35">
                  <c:v>Meghalaya</c:v>
                </c:pt>
                <c:pt idx="36">
                  <c:v>Ladakh</c:v>
                </c:pt>
              </c:strCache>
            </c:strRef>
          </c:cat>
          <c:val>
            <c:numRef>
              <c:f>'[Worksheet in VACCINATION PERFORMANCE]fully vaccinated per million pt'!$D$2:$D$38</c:f>
              <c:numCache>
                <c:formatCode>General</c:formatCode>
                <c:ptCount val="37"/>
                <c:pt idx="0">
                  <c:v>1250068.1818181819</c:v>
                </c:pt>
                <c:pt idx="1">
                  <c:v>964633.33333333337</c:v>
                </c:pt>
                <c:pt idx="2">
                  <c:v>856093.20652173914</c:v>
                </c:pt>
                <c:pt idx="3">
                  <c:v>843510</c:v>
                </c:pt>
                <c:pt idx="4">
                  <c:v>825398.4615384615</c:v>
                </c:pt>
                <c:pt idx="5">
                  <c:v>806117.23684210528</c:v>
                </c:pt>
                <c:pt idx="6">
                  <c:v>793184.375</c:v>
                </c:pt>
                <c:pt idx="7">
                  <c:v>790844.98687664035</c:v>
                </c:pt>
                <c:pt idx="8">
                  <c:v>787916.33587786264</c:v>
                </c:pt>
                <c:pt idx="9">
                  <c:v>783865</c:v>
                </c:pt>
                <c:pt idx="10">
                  <c:v>771613.31606217613</c:v>
                </c:pt>
                <c:pt idx="11">
                  <c:v>765706.66666666663</c:v>
                </c:pt>
                <c:pt idx="12">
                  <c:v>741772.8666666667</c:v>
                </c:pt>
                <c:pt idx="13">
                  <c:v>733176.58992805751</c:v>
                </c:pt>
                <c:pt idx="14">
                  <c:v>703909.48717948725</c:v>
                </c:pt>
                <c:pt idx="15">
                  <c:v>701067.89625360223</c:v>
                </c:pt>
                <c:pt idx="16">
                  <c:v>694025.69343065692</c:v>
                </c:pt>
                <c:pt idx="17">
                  <c:v>667262.45882352942</c:v>
                </c:pt>
                <c:pt idx="18">
                  <c:v>647818.19915254228</c:v>
                </c:pt>
                <c:pt idx="19">
                  <c:v>629323.06547619053</c:v>
                </c:pt>
                <c:pt idx="20">
                  <c:v>617103.97840172786</c:v>
                </c:pt>
                <c:pt idx="21">
                  <c:v>608006.29508196726</c:v>
                </c:pt>
                <c:pt idx="22">
                  <c:v>599010.9602649007</c:v>
                </c:pt>
                <c:pt idx="23">
                  <c:v>596122.57861635217</c:v>
                </c:pt>
                <c:pt idx="24">
                  <c:v>583264.73118279572</c:v>
                </c:pt>
                <c:pt idx="25">
                  <c:v>582678.81505204155</c:v>
                </c:pt>
                <c:pt idx="26">
                  <c:v>564623.05785123969</c:v>
                </c:pt>
                <c:pt idx="27">
                  <c:v>560790.95238095231</c:v>
                </c:pt>
                <c:pt idx="28">
                  <c:v>528590</c:v>
                </c:pt>
                <c:pt idx="29">
                  <c:v>473203.75</c:v>
                </c:pt>
                <c:pt idx="30">
                  <c:v>454382.35385814495</c:v>
                </c:pt>
                <c:pt idx="31">
                  <c:v>441965.625</c:v>
                </c:pt>
                <c:pt idx="32">
                  <c:v>404388.02500000002</c:v>
                </c:pt>
                <c:pt idx="33">
                  <c:v>356167.64705882355</c:v>
                </c:pt>
                <c:pt idx="34">
                  <c:v>333345.23809523811</c:v>
                </c:pt>
                <c:pt idx="35">
                  <c:v>278253.24324324325</c:v>
                </c:pt>
                <c:pt idx="36">
                  <c:v>5485.0417827298052</c:v>
                </c:pt>
              </c:numCache>
            </c:numRef>
          </c:val>
          <c:extLst>
            <c:ext xmlns:c16="http://schemas.microsoft.com/office/drawing/2014/chart" uri="{C3380CC4-5D6E-409C-BE32-E72D297353CC}">
              <c16:uniqueId val="{00000000-BCAE-4DB0-87DA-46870380C5F5}"/>
            </c:ext>
          </c:extLst>
        </c:ser>
        <c:dLbls>
          <c:showLegendKey val="0"/>
          <c:showVal val="0"/>
          <c:showCatName val="0"/>
          <c:showSerName val="0"/>
          <c:showPercent val="0"/>
          <c:showBubbleSize val="0"/>
        </c:dLbls>
        <c:gapWidth val="150"/>
        <c:axId val="1345208944"/>
        <c:axId val="1345212272"/>
      </c:barChart>
      <c:lineChart>
        <c:grouping val="standard"/>
        <c:varyColors val="0"/>
        <c:ser>
          <c:idx val="1"/>
          <c:order val="1"/>
          <c:tx>
            <c:strRef>
              <c:f>'[Worksheet in VACCINATION PERFORMANCE]fully vaccinated per million pt'!$E$1</c:f>
              <c:strCache>
                <c:ptCount val="1"/>
                <c:pt idx="0">
                  <c:v>Fully vaccinated per million population - National Average</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cat>
            <c:strRef>
              <c:f>'[Worksheet in VACCINATION PERFORMANCE]fully vaccinated per million pt'!$A$2:$A$38</c:f>
              <c:strCache>
                <c:ptCount val="37"/>
                <c:pt idx="0">
                  <c:v>Daman and Diu</c:v>
                </c:pt>
                <c:pt idx="1">
                  <c:v>Lakshadweep</c:v>
                </c:pt>
                <c:pt idx="2">
                  <c:v>Andhra Pradesh</c:v>
                </c:pt>
                <c:pt idx="3">
                  <c:v>Andaman and Nicobar Islands</c:v>
                </c:pt>
                <c:pt idx="4">
                  <c:v>Sikkim</c:v>
                </c:pt>
                <c:pt idx="5">
                  <c:v>Himachal Pradesh</c:v>
                </c:pt>
                <c:pt idx="6">
                  <c:v>Goa</c:v>
                </c:pt>
                <c:pt idx="7">
                  <c:v>Telangana</c:v>
                </c:pt>
                <c:pt idx="8">
                  <c:v>Gujarat</c:v>
                </c:pt>
                <c:pt idx="9">
                  <c:v>Chandigarh</c:v>
                </c:pt>
                <c:pt idx="10">
                  <c:v>Delhi</c:v>
                </c:pt>
                <c:pt idx="11">
                  <c:v>Dadra and Nagar Haveli</c:v>
                </c:pt>
                <c:pt idx="12">
                  <c:v>Jammu and Kashmir</c:v>
                </c:pt>
                <c:pt idx="13">
                  <c:v>Karnataka</c:v>
                </c:pt>
                <c:pt idx="14">
                  <c:v>Uttarakhand</c:v>
                </c:pt>
                <c:pt idx="15">
                  <c:v>Kerala</c:v>
                </c:pt>
                <c:pt idx="16">
                  <c:v>Haryana</c:v>
                </c:pt>
                <c:pt idx="17">
                  <c:v>Madhya Pradesh</c:v>
                </c:pt>
                <c:pt idx="18">
                  <c:v>Odisha</c:v>
                </c:pt>
                <c:pt idx="19">
                  <c:v>West Bengal</c:v>
                </c:pt>
                <c:pt idx="20">
                  <c:v>Uttar Pradesh</c:v>
                </c:pt>
                <c:pt idx="21">
                  <c:v>Punjab</c:v>
                </c:pt>
                <c:pt idx="22">
                  <c:v>Chhattisgarh</c:v>
                </c:pt>
                <c:pt idx="23">
                  <c:v>Rajasthan</c:v>
                </c:pt>
                <c:pt idx="24">
                  <c:v>Tamil Nadu</c:v>
                </c:pt>
                <c:pt idx="25">
                  <c:v>Maharashtra</c:v>
                </c:pt>
                <c:pt idx="26">
                  <c:v>Assam</c:v>
                </c:pt>
                <c:pt idx="27">
                  <c:v>Tripura</c:v>
                </c:pt>
                <c:pt idx="28">
                  <c:v>Mizoram</c:v>
                </c:pt>
                <c:pt idx="29">
                  <c:v>Arunachal Pradesh</c:v>
                </c:pt>
                <c:pt idx="30">
                  <c:v>Bihar</c:v>
                </c:pt>
                <c:pt idx="31">
                  <c:v>Puducherry</c:v>
                </c:pt>
                <c:pt idx="32">
                  <c:v>Jharkhand</c:v>
                </c:pt>
                <c:pt idx="33">
                  <c:v>Manipur</c:v>
                </c:pt>
                <c:pt idx="34">
                  <c:v>Nagaland</c:v>
                </c:pt>
                <c:pt idx="35">
                  <c:v>Meghalaya</c:v>
                </c:pt>
                <c:pt idx="36">
                  <c:v>Ladakh</c:v>
                </c:pt>
              </c:strCache>
            </c:strRef>
          </c:cat>
          <c:val>
            <c:numRef>
              <c:f>'[Worksheet in VACCINATION PERFORMANCE]fully vaccinated per million pt'!$E$2:$E$38</c:f>
              <c:numCache>
                <c:formatCode>General</c:formatCode>
                <c:ptCount val="37"/>
                <c:pt idx="0">
                  <c:v>612035.39720000001</c:v>
                </c:pt>
                <c:pt idx="1">
                  <c:v>612035.39720000001</c:v>
                </c:pt>
                <c:pt idx="2">
                  <c:v>612035.39720000001</c:v>
                </c:pt>
                <c:pt idx="3">
                  <c:v>612035.39720000001</c:v>
                </c:pt>
                <c:pt idx="4">
                  <c:v>612035.39720000001</c:v>
                </c:pt>
                <c:pt idx="5">
                  <c:v>612035.39720000001</c:v>
                </c:pt>
                <c:pt idx="6">
                  <c:v>612035.39720000001</c:v>
                </c:pt>
                <c:pt idx="7">
                  <c:v>612035.39720000001</c:v>
                </c:pt>
                <c:pt idx="8">
                  <c:v>612035.39720000001</c:v>
                </c:pt>
                <c:pt idx="9">
                  <c:v>612035.39720000001</c:v>
                </c:pt>
                <c:pt idx="10">
                  <c:v>612035.39720000001</c:v>
                </c:pt>
                <c:pt idx="11">
                  <c:v>612035.39720000001</c:v>
                </c:pt>
                <c:pt idx="12">
                  <c:v>612035.39720000001</c:v>
                </c:pt>
                <c:pt idx="13">
                  <c:v>612035.39720000001</c:v>
                </c:pt>
                <c:pt idx="14">
                  <c:v>612035.39720000001</c:v>
                </c:pt>
                <c:pt idx="15">
                  <c:v>612035.39720000001</c:v>
                </c:pt>
                <c:pt idx="16">
                  <c:v>612035.39720000001</c:v>
                </c:pt>
                <c:pt idx="17">
                  <c:v>612035.39720000001</c:v>
                </c:pt>
                <c:pt idx="18">
                  <c:v>612035.39720000001</c:v>
                </c:pt>
                <c:pt idx="19">
                  <c:v>612035.39720000001</c:v>
                </c:pt>
                <c:pt idx="20">
                  <c:v>612035.39720000001</c:v>
                </c:pt>
                <c:pt idx="21">
                  <c:v>612035.39720000001</c:v>
                </c:pt>
                <c:pt idx="22">
                  <c:v>612035.39720000001</c:v>
                </c:pt>
                <c:pt idx="23">
                  <c:v>612035.39720000001</c:v>
                </c:pt>
                <c:pt idx="24">
                  <c:v>612035.39720000001</c:v>
                </c:pt>
                <c:pt idx="25">
                  <c:v>612035.39720000001</c:v>
                </c:pt>
                <c:pt idx="26">
                  <c:v>612035.39720000001</c:v>
                </c:pt>
                <c:pt idx="27">
                  <c:v>612035.39720000001</c:v>
                </c:pt>
                <c:pt idx="28">
                  <c:v>612035.39720000001</c:v>
                </c:pt>
                <c:pt idx="29">
                  <c:v>612035.39720000001</c:v>
                </c:pt>
                <c:pt idx="30">
                  <c:v>612035.39720000001</c:v>
                </c:pt>
                <c:pt idx="31">
                  <c:v>612035.39720000001</c:v>
                </c:pt>
                <c:pt idx="32">
                  <c:v>612035.39720000001</c:v>
                </c:pt>
                <c:pt idx="33">
                  <c:v>612035.39720000001</c:v>
                </c:pt>
                <c:pt idx="34">
                  <c:v>612035.39720000001</c:v>
                </c:pt>
                <c:pt idx="35">
                  <c:v>612035.39720000001</c:v>
                </c:pt>
                <c:pt idx="36">
                  <c:v>612035.39720000001</c:v>
                </c:pt>
              </c:numCache>
            </c:numRef>
          </c:val>
          <c:smooth val="0"/>
          <c:extLst>
            <c:ext xmlns:c16="http://schemas.microsoft.com/office/drawing/2014/chart" uri="{C3380CC4-5D6E-409C-BE32-E72D297353CC}">
              <c16:uniqueId val="{00000001-BCAE-4DB0-87DA-46870380C5F5}"/>
            </c:ext>
          </c:extLst>
        </c:ser>
        <c:dLbls>
          <c:showLegendKey val="0"/>
          <c:showVal val="0"/>
          <c:showCatName val="0"/>
          <c:showSerName val="0"/>
          <c:showPercent val="0"/>
          <c:showBubbleSize val="0"/>
        </c:dLbls>
        <c:marker val="1"/>
        <c:smooth val="0"/>
        <c:axId val="1345208944"/>
        <c:axId val="1345212272"/>
      </c:lineChart>
      <c:catAx>
        <c:axId val="13452089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45212272"/>
        <c:crosses val="autoZero"/>
        <c:auto val="1"/>
        <c:lblAlgn val="ctr"/>
        <c:lblOffset val="100"/>
        <c:noMultiLvlLbl val="0"/>
      </c:catAx>
      <c:valAx>
        <c:axId val="13452122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4520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cap="all" spc="100" normalizeH="0" baseline="0">
                <a:solidFill>
                  <a:schemeClr val="lt1"/>
                </a:solidFill>
                <a:latin typeface="+mn-lt"/>
                <a:ea typeface="+mn-ea"/>
                <a:cs typeface="+mn-cs"/>
              </a:defRPr>
            </a:pPr>
            <a:r>
              <a:rPr lang="en-IN" sz="1300" b="1" i="0" u="none" strike="noStrike" cap="all" normalizeH="0" baseline="0">
                <a:effectLst/>
              </a:rPr>
              <a:t>Total vaccine doses administered per 100 population</a:t>
            </a:r>
            <a:r>
              <a:rPr lang="en-IN" sz="1300" b="1" i="0" u="none" strike="noStrike" cap="all" normalizeH="0" baseline="0"/>
              <a:t> </a:t>
            </a:r>
            <a:endParaRPr lang="en-IN" sz="1300" b="1"/>
          </a:p>
        </c:rich>
      </c:tx>
      <c:overlay val="0"/>
      <c:spPr>
        <a:noFill/>
        <a:ln>
          <a:noFill/>
        </a:ln>
        <a:effectLst/>
      </c:spPr>
      <c:txPr>
        <a:bodyPr rot="0" spcFirstLastPara="1" vertOverflow="ellipsis" vert="horz" wrap="square" anchor="ctr" anchorCtr="1"/>
        <a:lstStyle/>
        <a:p>
          <a:pPr>
            <a:defRPr sz="13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1"/>
              </a:fgClr>
              <a:bgClr>
                <a:schemeClr val="lt1"/>
              </a:bgClr>
            </a:pattFill>
            <a:ln>
              <a:noFill/>
            </a:ln>
            <a:effectLst/>
          </c:spPr>
          <c:invertIfNegative val="0"/>
          <c:dLbls>
            <c:spPr>
              <a:solidFill>
                <a:schemeClr val="accent1">
                  <a:lumMod val="75000"/>
                  <a:alpha val="7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'india vs globally'!$A$2:$A$3</c:f>
              <c:strCache>
                <c:ptCount val="2"/>
                <c:pt idx="0">
                  <c:v>India</c:v>
                </c:pt>
                <c:pt idx="1">
                  <c:v>Global</c:v>
                </c:pt>
              </c:strCache>
            </c:strRef>
          </c:cat>
          <c:val>
            <c:numRef>
              <c:f>'india vs globally'!$B$2:$B$3</c:f>
              <c:numCache>
                <c:formatCode>General</c:formatCode>
                <c:ptCount val="2"/>
                <c:pt idx="0">
                  <c:v>141.78</c:v>
                </c:pt>
                <c:pt idx="1">
                  <c:v>152.83000000000001</c:v>
                </c:pt>
              </c:numCache>
            </c:numRef>
          </c:val>
          <c:extLst>
            <c:ext xmlns:c16="http://schemas.microsoft.com/office/drawing/2014/chart" uri="{C3380CC4-5D6E-409C-BE32-E72D297353CC}">
              <c16:uniqueId val="{00000000-3363-4B3F-B8A4-D37A1F126E5E}"/>
            </c:ext>
          </c:extLst>
        </c:ser>
        <c:dLbls>
          <c:dLblPos val="outEnd"/>
          <c:showLegendKey val="0"/>
          <c:showVal val="1"/>
          <c:showCatName val="0"/>
          <c:showSerName val="0"/>
          <c:showPercent val="0"/>
          <c:showBubbleSize val="0"/>
        </c:dLbls>
        <c:gapWidth val="269"/>
        <c:overlap val="-20"/>
        <c:axId val="620898896"/>
        <c:axId val="620899312"/>
      </c:barChart>
      <c:catAx>
        <c:axId val="62089889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1" i="0" u="none" strike="noStrike" kern="1200" cap="all" spc="150" normalizeH="0" baseline="0">
                <a:solidFill>
                  <a:schemeClr val="lt1"/>
                </a:solidFill>
                <a:latin typeface="+mn-lt"/>
                <a:ea typeface="+mn-ea"/>
                <a:cs typeface="+mn-cs"/>
              </a:defRPr>
            </a:pPr>
            <a:endParaRPr lang="en-US"/>
          </a:p>
        </c:txPr>
        <c:crossAx val="620899312"/>
        <c:crosses val="autoZero"/>
        <c:auto val="1"/>
        <c:lblAlgn val="ctr"/>
        <c:lblOffset val="100"/>
        <c:noMultiLvlLbl val="0"/>
      </c:catAx>
      <c:valAx>
        <c:axId val="620899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62089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IN" sz="1300" b="1" i="0" u="none" strike="noStrike" cap="all" normalizeH="0" baseline="0" dirty="0">
                <a:effectLst/>
              </a:rPr>
              <a:t>Persons fully vaccinated with last dose of primary series per 100 population</a:t>
            </a:r>
            <a:r>
              <a:rPr lang="en-IN" sz="1300" b="1" i="0" u="none" strike="noStrike" cap="all" normalizeH="0" baseline="0" dirty="0"/>
              <a:t> </a:t>
            </a:r>
            <a:endParaRPr lang="en-IN" sz="1300" b="1"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1"/>
              </a:fgClr>
              <a:bgClr>
                <a:schemeClr val="lt1"/>
              </a:bgClr>
            </a:pattFill>
            <a:ln>
              <a:noFill/>
            </a:ln>
            <a:effectLst/>
          </c:spPr>
          <c:invertIfNegative val="0"/>
          <c:dLbls>
            <c:spPr>
              <a:solidFill>
                <a:schemeClr val="tx2">
                  <a:lumMod val="50000"/>
                  <a:alpha val="7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'india vs globally'!$A$8:$A$9</c:f>
              <c:strCache>
                <c:ptCount val="2"/>
                <c:pt idx="0">
                  <c:v>India</c:v>
                </c:pt>
                <c:pt idx="1">
                  <c:v>Global</c:v>
                </c:pt>
              </c:strCache>
            </c:strRef>
          </c:cat>
          <c:val>
            <c:numRef>
              <c:f>'india vs globally'!$B$8:$B$9</c:f>
              <c:numCache>
                <c:formatCode>General</c:formatCode>
                <c:ptCount val="2"/>
                <c:pt idx="0">
                  <c:v>65.5</c:v>
                </c:pt>
                <c:pt idx="1">
                  <c:v>60.78</c:v>
                </c:pt>
              </c:numCache>
            </c:numRef>
          </c:val>
          <c:extLst>
            <c:ext xmlns:c16="http://schemas.microsoft.com/office/drawing/2014/chart" uri="{C3380CC4-5D6E-409C-BE32-E72D297353CC}">
              <c16:uniqueId val="{00000000-2320-4620-A63B-65A4F8006253}"/>
            </c:ext>
          </c:extLst>
        </c:ser>
        <c:dLbls>
          <c:dLblPos val="outEnd"/>
          <c:showLegendKey val="0"/>
          <c:showVal val="1"/>
          <c:showCatName val="0"/>
          <c:showSerName val="0"/>
          <c:showPercent val="0"/>
          <c:showBubbleSize val="0"/>
        </c:dLbls>
        <c:gapWidth val="269"/>
        <c:overlap val="-20"/>
        <c:axId val="825592896"/>
        <c:axId val="825597056"/>
      </c:barChart>
      <c:catAx>
        <c:axId val="82559289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1" i="0" u="none" strike="noStrike" kern="1200" cap="all" spc="150" normalizeH="0" baseline="0">
                <a:solidFill>
                  <a:schemeClr val="lt1"/>
                </a:solidFill>
                <a:latin typeface="+mn-lt"/>
                <a:ea typeface="+mn-ea"/>
                <a:cs typeface="+mn-cs"/>
              </a:defRPr>
            </a:pPr>
            <a:endParaRPr lang="en-US"/>
          </a:p>
        </c:txPr>
        <c:crossAx val="825597056"/>
        <c:crosses val="autoZero"/>
        <c:auto val="1"/>
        <c:lblAlgn val="ctr"/>
        <c:lblOffset val="100"/>
        <c:noMultiLvlLbl val="0"/>
      </c:catAx>
      <c:valAx>
        <c:axId val="825597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82559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50000"/>
      </a:schemeClr>
    </a:solidFill>
    <a:ln w="9525" cap="flat" cmpd="sng" algn="ctr">
      <a:solidFill>
        <a:schemeClr val="tx2">
          <a:lumMod val="50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cap="all" spc="100" normalizeH="0" baseline="0">
                <a:solidFill>
                  <a:schemeClr val="lt1"/>
                </a:solidFill>
                <a:latin typeface="+mn-lt"/>
                <a:ea typeface="+mn-ea"/>
                <a:cs typeface="+mn-cs"/>
              </a:defRPr>
            </a:pPr>
            <a:r>
              <a:rPr lang="en-IN" sz="1300" b="1" i="0" u="none" strike="noStrike" cap="all" normalizeH="0" baseline="0">
                <a:effectLst/>
              </a:rPr>
              <a:t>Persons Boosted per 100 population</a:t>
            </a:r>
            <a:r>
              <a:rPr lang="en-IN" sz="1300" b="1" i="0" u="none" strike="noStrike" cap="all" normalizeH="0" baseline="0"/>
              <a:t> </a:t>
            </a:r>
            <a:endParaRPr lang="en-IN" sz="1300" b="1"/>
          </a:p>
        </c:rich>
      </c:tx>
      <c:overlay val="0"/>
      <c:spPr>
        <a:noFill/>
        <a:ln>
          <a:noFill/>
        </a:ln>
        <a:effectLst/>
      </c:spPr>
      <c:txPr>
        <a:bodyPr rot="0" spcFirstLastPara="1" vertOverflow="ellipsis" vert="horz" wrap="square" anchor="ctr" anchorCtr="1"/>
        <a:lstStyle/>
        <a:p>
          <a:pPr>
            <a:defRPr sz="1300" b="1" i="0" u="none" strike="noStrike" kern="1200" cap="all" spc="100" normalizeH="0" baseline="0">
              <a:solidFill>
                <a:schemeClr val="lt1"/>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1"/>
              </a:fgClr>
              <a:bgClr>
                <a:schemeClr val="lt1"/>
              </a:bgClr>
            </a:pattFill>
            <a:ln>
              <a:noFill/>
            </a:ln>
            <a:effectLst/>
          </c:spPr>
          <c:invertIfNegative val="0"/>
          <c:dLbls>
            <c:spPr>
              <a:solidFill>
                <a:schemeClr val="accent6">
                  <a:lumMod val="50000"/>
                  <a:alpha val="7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'india vs globally'!$A$13:$A$14</c:f>
              <c:strCache>
                <c:ptCount val="2"/>
                <c:pt idx="0">
                  <c:v>India</c:v>
                </c:pt>
                <c:pt idx="1">
                  <c:v>Global</c:v>
                </c:pt>
              </c:strCache>
            </c:strRef>
          </c:cat>
          <c:val>
            <c:numRef>
              <c:f>'india vs globally'!$B$13:$B$14</c:f>
              <c:numCache>
                <c:formatCode>General</c:formatCode>
                <c:ptCount val="2"/>
                <c:pt idx="0">
                  <c:v>3.93</c:v>
                </c:pt>
                <c:pt idx="1">
                  <c:v>24.35</c:v>
                </c:pt>
              </c:numCache>
            </c:numRef>
          </c:val>
          <c:extLst>
            <c:ext xmlns:c16="http://schemas.microsoft.com/office/drawing/2014/chart" uri="{C3380CC4-5D6E-409C-BE32-E72D297353CC}">
              <c16:uniqueId val="{00000000-9A86-4C18-AF0D-C03D64C6ED28}"/>
            </c:ext>
          </c:extLst>
        </c:ser>
        <c:dLbls>
          <c:dLblPos val="outEnd"/>
          <c:showLegendKey val="0"/>
          <c:showVal val="1"/>
          <c:showCatName val="0"/>
          <c:showSerName val="0"/>
          <c:showPercent val="0"/>
          <c:showBubbleSize val="0"/>
        </c:dLbls>
        <c:gapWidth val="269"/>
        <c:overlap val="-20"/>
        <c:axId val="808997184"/>
        <c:axId val="808993440"/>
      </c:barChart>
      <c:catAx>
        <c:axId val="808997184"/>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1" i="0" u="none" strike="noStrike" kern="1200" cap="all" spc="150" normalizeH="0" baseline="0">
                <a:solidFill>
                  <a:schemeClr val="lt1"/>
                </a:solidFill>
                <a:latin typeface="+mn-lt"/>
                <a:ea typeface="+mn-ea"/>
                <a:cs typeface="+mn-cs"/>
              </a:defRPr>
            </a:pPr>
            <a:endParaRPr lang="en-US"/>
          </a:p>
        </c:txPr>
        <c:crossAx val="808993440"/>
        <c:crosses val="autoZero"/>
        <c:auto val="1"/>
        <c:lblAlgn val="ctr"/>
        <c:lblOffset val="100"/>
        <c:noMultiLvlLbl val="0"/>
      </c:catAx>
      <c:valAx>
        <c:axId val="808993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80899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50000"/>
      </a:schemeClr>
    </a:solidFill>
    <a:ln w="9525" cap="flat" cmpd="sng" algn="ctr">
      <a:solidFill>
        <a:schemeClr val="accent6">
          <a:lumMod val="50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400"/>
              <a:t>Vaccination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Sheet1!$A$7:$A$9</c:f>
              <c:strCache>
                <c:ptCount val="3"/>
                <c:pt idx="0">
                  <c:v>Dose-1</c:v>
                </c:pt>
                <c:pt idx="1">
                  <c:v>Dose-2</c:v>
                </c:pt>
                <c:pt idx="2">
                  <c:v>Precaution Dose</c:v>
                </c:pt>
              </c:strCache>
            </c:strRef>
          </c:cat>
          <c:val>
            <c:numRef>
              <c:f>Sheet1!$B$7:$B$9</c:f>
              <c:numCache>
                <c:formatCode>General</c:formatCode>
                <c:ptCount val="3"/>
                <c:pt idx="0">
                  <c:v>101.5</c:v>
                </c:pt>
                <c:pt idx="1">
                  <c:v>90.8</c:v>
                </c:pt>
                <c:pt idx="2">
                  <c:v>4.0999999999999996</c:v>
                </c:pt>
              </c:numCache>
            </c:numRef>
          </c:val>
          <c:extLst>
            <c:ext xmlns:c16="http://schemas.microsoft.com/office/drawing/2014/chart" uri="{C3380CC4-5D6E-409C-BE32-E72D297353CC}">
              <c16:uniqueId val="{00000000-F0BE-4550-B8AE-2BA90E7D0EDF}"/>
            </c:ext>
          </c:extLst>
        </c:ser>
        <c:dLbls>
          <c:dLblPos val="outEnd"/>
          <c:showLegendKey val="0"/>
          <c:showVal val="1"/>
          <c:showCatName val="0"/>
          <c:showSerName val="0"/>
          <c:showPercent val="0"/>
          <c:showBubbleSize val="0"/>
        </c:dLbls>
        <c:gapWidth val="100"/>
        <c:overlap val="-24"/>
        <c:axId val="619470512"/>
        <c:axId val="619470928"/>
      </c:barChart>
      <c:catAx>
        <c:axId val="6194705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9470928"/>
        <c:crosses val="autoZero"/>
        <c:auto val="1"/>
        <c:lblAlgn val="ctr"/>
        <c:lblOffset val="100"/>
        <c:noMultiLvlLbl val="0"/>
      </c:catAx>
      <c:valAx>
        <c:axId val="6194709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947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Sheet2!$A$1</c:f>
              <c:strCache>
                <c:ptCount val="1"/>
                <c:pt idx="0">
                  <c:v>Registration of 12-14 years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Sheet2!$B$1</c:f>
              <c:numCache>
                <c:formatCode>General</c:formatCode>
                <c:ptCount val="1"/>
                <c:pt idx="0">
                  <c:v>4.37</c:v>
                </c:pt>
              </c:numCache>
            </c:numRef>
          </c:val>
          <c:extLst>
            <c:ext xmlns:c16="http://schemas.microsoft.com/office/drawing/2014/chart" uri="{C3380CC4-5D6E-409C-BE32-E72D297353CC}">
              <c16:uniqueId val="{00000000-E5EA-4409-9655-CA65A055C388}"/>
            </c:ext>
          </c:extLst>
        </c:ser>
        <c:ser>
          <c:idx val="1"/>
          <c:order val="1"/>
          <c:tx>
            <c:strRef>
              <c:f>Sheet2!$A$2</c:f>
              <c:strCache>
                <c:ptCount val="1"/>
                <c:pt idx="0">
                  <c:v>Vaccination 12-14 years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Sheet2!$B$2</c:f>
              <c:numCache>
                <c:formatCode>General</c:formatCode>
                <c:ptCount val="1"/>
                <c:pt idx="0">
                  <c:v>5.73</c:v>
                </c:pt>
              </c:numCache>
            </c:numRef>
          </c:val>
          <c:extLst>
            <c:ext xmlns:c16="http://schemas.microsoft.com/office/drawing/2014/chart" uri="{C3380CC4-5D6E-409C-BE32-E72D297353CC}">
              <c16:uniqueId val="{00000001-E5EA-4409-9655-CA65A055C388}"/>
            </c:ext>
          </c:extLst>
        </c:ser>
        <c:dLbls>
          <c:dLblPos val="outEnd"/>
          <c:showLegendKey val="0"/>
          <c:showVal val="1"/>
          <c:showCatName val="0"/>
          <c:showSerName val="0"/>
          <c:showPercent val="0"/>
          <c:showBubbleSize val="0"/>
        </c:dLbls>
        <c:gapWidth val="444"/>
        <c:overlap val="-90"/>
        <c:axId val="747294832"/>
        <c:axId val="747299408"/>
      </c:barChart>
      <c:catAx>
        <c:axId val="7472948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7299408"/>
        <c:crosses val="autoZero"/>
        <c:auto val="1"/>
        <c:lblAlgn val="ctr"/>
        <c:lblOffset val="100"/>
        <c:noMultiLvlLbl val="0"/>
      </c:catAx>
      <c:valAx>
        <c:axId val="747299408"/>
        <c:scaling>
          <c:orientation val="minMax"/>
        </c:scaling>
        <c:delete val="1"/>
        <c:axPos val="l"/>
        <c:title>
          <c:tx>
            <c:rich>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IN" b="1"/>
                  <a:t>In Crore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47294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Sheet2!$A$5</c:f>
              <c:strCache>
                <c:ptCount val="1"/>
                <c:pt idx="0">
                  <c:v>Registration of 15-17 years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Sheet2!$B$5</c:f>
              <c:numCache>
                <c:formatCode>General</c:formatCode>
                <c:ptCount val="1"/>
                <c:pt idx="0">
                  <c:v>6.129999999999999</c:v>
                </c:pt>
              </c:numCache>
            </c:numRef>
          </c:val>
          <c:extLst>
            <c:ext xmlns:c16="http://schemas.microsoft.com/office/drawing/2014/chart" uri="{C3380CC4-5D6E-409C-BE32-E72D297353CC}">
              <c16:uniqueId val="{00000000-D510-4C04-A759-F93C4456E2FA}"/>
            </c:ext>
          </c:extLst>
        </c:ser>
        <c:ser>
          <c:idx val="1"/>
          <c:order val="1"/>
          <c:tx>
            <c:strRef>
              <c:f>Sheet2!$A$6</c:f>
              <c:strCache>
                <c:ptCount val="1"/>
                <c:pt idx="0">
                  <c:v>Vaccination of 15-17 years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Sheet2!$B$6</c:f>
              <c:numCache>
                <c:formatCode>General</c:formatCode>
                <c:ptCount val="1"/>
                <c:pt idx="0">
                  <c:v>10.659999999999997</c:v>
                </c:pt>
              </c:numCache>
            </c:numRef>
          </c:val>
          <c:extLst>
            <c:ext xmlns:c16="http://schemas.microsoft.com/office/drawing/2014/chart" uri="{C3380CC4-5D6E-409C-BE32-E72D297353CC}">
              <c16:uniqueId val="{00000001-D510-4C04-A759-F93C4456E2FA}"/>
            </c:ext>
          </c:extLst>
        </c:ser>
        <c:dLbls>
          <c:dLblPos val="outEnd"/>
          <c:showLegendKey val="0"/>
          <c:showVal val="1"/>
          <c:showCatName val="0"/>
          <c:showSerName val="0"/>
          <c:showPercent val="0"/>
          <c:showBubbleSize val="0"/>
        </c:dLbls>
        <c:gapWidth val="444"/>
        <c:overlap val="-90"/>
        <c:axId val="757971120"/>
        <c:axId val="757964464"/>
      </c:barChart>
      <c:catAx>
        <c:axId val="7579711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7964464"/>
        <c:crosses val="autoZero"/>
        <c:auto val="1"/>
        <c:lblAlgn val="ctr"/>
        <c:lblOffset val="100"/>
        <c:noMultiLvlLbl val="0"/>
      </c:catAx>
      <c:valAx>
        <c:axId val="757964464"/>
        <c:scaling>
          <c:orientation val="minMax"/>
        </c:scaling>
        <c:delete val="1"/>
        <c:axPos val="l"/>
        <c:title>
          <c:tx>
            <c:rich>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IN" b="1"/>
                  <a:t>In crore</a:t>
                </a:r>
              </a:p>
            </c:rich>
          </c:tx>
          <c:layout>
            <c:manualLayout>
              <c:xMode val="edge"/>
              <c:yMode val="edge"/>
              <c:x val="8.0413846377894421E-2"/>
              <c:y val="0.48679858535817072"/>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57971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Sheet2!$A$9</c:f>
              <c:strCache>
                <c:ptCount val="1"/>
                <c:pt idx="0">
                  <c:v>Registration for 18+</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Sheet2!$B$9</c:f>
              <c:numCache>
                <c:formatCode>General</c:formatCode>
                <c:ptCount val="1"/>
                <c:pt idx="0">
                  <c:v>99.8</c:v>
                </c:pt>
              </c:numCache>
            </c:numRef>
          </c:val>
          <c:extLst>
            <c:ext xmlns:c16="http://schemas.microsoft.com/office/drawing/2014/chart" uri="{C3380CC4-5D6E-409C-BE32-E72D297353CC}">
              <c16:uniqueId val="{00000000-E635-4D96-874D-4C5009ABFE43}"/>
            </c:ext>
          </c:extLst>
        </c:ser>
        <c:ser>
          <c:idx val="1"/>
          <c:order val="1"/>
          <c:tx>
            <c:strRef>
              <c:f>Sheet2!$A$10</c:f>
              <c:strCache>
                <c:ptCount val="1"/>
                <c:pt idx="0">
                  <c:v>Vccination for 18+</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Sheet2!$B$10</c:f>
              <c:numCache>
                <c:formatCode>General</c:formatCode>
                <c:ptCount val="1"/>
                <c:pt idx="0">
                  <c:v>175.60000000000002</c:v>
                </c:pt>
              </c:numCache>
            </c:numRef>
          </c:val>
          <c:extLst>
            <c:ext xmlns:c16="http://schemas.microsoft.com/office/drawing/2014/chart" uri="{C3380CC4-5D6E-409C-BE32-E72D297353CC}">
              <c16:uniqueId val="{00000001-E635-4D96-874D-4C5009ABFE43}"/>
            </c:ext>
          </c:extLst>
        </c:ser>
        <c:dLbls>
          <c:dLblPos val="outEnd"/>
          <c:showLegendKey val="0"/>
          <c:showVal val="1"/>
          <c:showCatName val="0"/>
          <c:showSerName val="0"/>
          <c:showPercent val="0"/>
          <c:showBubbleSize val="0"/>
        </c:dLbls>
        <c:gapWidth val="444"/>
        <c:overlap val="-90"/>
        <c:axId val="796396592"/>
        <c:axId val="796394928"/>
      </c:barChart>
      <c:catAx>
        <c:axId val="7963965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6394928"/>
        <c:crosses val="autoZero"/>
        <c:auto val="1"/>
        <c:lblAlgn val="ctr"/>
        <c:lblOffset val="100"/>
        <c:noMultiLvlLbl val="0"/>
      </c:catAx>
      <c:valAx>
        <c:axId val="796394928"/>
        <c:scaling>
          <c:orientation val="minMax"/>
        </c:scaling>
        <c:delete val="1"/>
        <c:axPos val="l"/>
        <c:title>
          <c:tx>
            <c:rich>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IN" b="1"/>
                  <a:t>In crore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96396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IN" sz="1100" b="1"/>
              <a:t>Precaution Dose administered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'precautionary dose'!$A$10</c:f>
              <c:strCache>
                <c:ptCount val="1"/>
                <c:pt idx="0">
                  <c:v>Over 60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dose'!$B$10</c:f>
              <c:numCache>
                <c:formatCode>General</c:formatCode>
                <c:ptCount val="1"/>
                <c:pt idx="0">
                  <c:v>231</c:v>
                </c:pt>
              </c:numCache>
            </c:numRef>
          </c:val>
          <c:extLst>
            <c:ext xmlns:c16="http://schemas.microsoft.com/office/drawing/2014/chart" uri="{C3380CC4-5D6E-409C-BE32-E72D297353CC}">
              <c16:uniqueId val="{00000000-91BB-4817-9C9A-00D5CEF3AA6C}"/>
            </c:ext>
          </c:extLst>
        </c:ser>
        <c:ser>
          <c:idx val="1"/>
          <c:order val="1"/>
          <c:tx>
            <c:strRef>
              <c:f>'precautionary dose'!$A$11</c:f>
              <c:strCache>
                <c:ptCount val="1"/>
                <c:pt idx="0">
                  <c:v>FLWs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dose'!$B$11</c:f>
              <c:numCache>
                <c:formatCode>General</c:formatCode>
                <c:ptCount val="1"/>
                <c:pt idx="0">
                  <c:v>98.6</c:v>
                </c:pt>
              </c:numCache>
            </c:numRef>
          </c:val>
          <c:extLst>
            <c:ext xmlns:c16="http://schemas.microsoft.com/office/drawing/2014/chart" uri="{C3380CC4-5D6E-409C-BE32-E72D297353CC}">
              <c16:uniqueId val="{00000001-91BB-4817-9C9A-00D5CEF3AA6C}"/>
            </c:ext>
          </c:extLst>
        </c:ser>
        <c:ser>
          <c:idx val="2"/>
          <c:order val="2"/>
          <c:tx>
            <c:strRef>
              <c:f>'precautionary dose'!$A$12</c:f>
              <c:strCache>
                <c:ptCount val="1"/>
                <c:pt idx="0">
                  <c:v>HCWs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dose'!$B$12</c:f>
              <c:numCache>
                <c:formatCode>General</c:formatCode>
                <c:ptCount val="1"/>
                <c:pt idx="0">
                  <c:v>55.9</c:v>
                </c:pt>
              </c:numCache>
            </c:numRef>
          </c:val>
          <c:extLst>
            <c:ext xmlns:c16="http://schemas.microsoft.com/office/drawing/2014/chart" uri="{C3380CC4-5D6E-409C-BE32-E72D297353CC}">
              <c16:uniqueId val="{00000002-91BB-4817-9C9A-00D5CEF3AA6C}"/>
            </c:ext>
          </c:extLst>
        </c:ser>
        <c:ser>
          <c:idx val="3"/>
          <c:order val="3"/>
          <c:tx>
            <c:strRef>
              <c:f>'precautionary dose'!$A$13</c:f>
              <c:strCache>
                <c:ptCount val="1"/>
                <c:pt idx="0">
                  <c:v>18-44 age group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dose'!$B$13</c:f>
              <c:numCache>
                <c:formatCode>General</c:formatCode>
                <c:ptCount val="1"/>
                <c:pt idx="0">
                  <c:v>23</c:v>
                </c:pt>
              </c:numCache>
            </c:numRef>
          </c:val>
          <c:extLst>
            <c:ext xmlns:c16="http://schemas.microsoft.com/office/drawing/2014/chart" uri="{C3380CC4-5D6E-409C-BE32-E72D297353CC}">
              <c16:uniqueId val="{00000003-91BB-4817-9C9A-00D5CEF3AA6C}"/>
            </c:ext>
          </c:extLst>
        </c:ser>
        <c:ser>
          <c:idx val="4"/>
          <c:order val="4"/>
          <c:tx>
            <c:strRef>
              <c:f>'precautionary dose'!$A$14</c:f>
              <c:strCache>
                <c:ptCount val="1"/>
                <c:pt idx="0">
                  <c:v>45-59 age group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'precautionary dose'!$B$14</c:f>
              <c:numCache>
                <c:formatCode>General</c:formatCode>
                <c:ptCount val="1"/>
                <c:pt idx="0">
                  <c:v>22.4</c:v>
                </c:pt>
              </c:numCache>
            </c:numRef>
          </c:val>
          <c:extLst>
            <c:ext xmlns:c16="http://schemas.microsoft.com/office/drawing/2014/chart" uri="{C3380CC4-5D6E-409C-BE32-E72D297353CC}">
              <c16:uniqueId val="{00000004-91BB-4817-9C9A-00D5CEF3AA6C}"/>
            </c:ext>
          </c:extLst>
        </c:ser>
        <c:dLbls>
          <c:dLblPos val="outEnd"/>
          <c:showLegendKey val="0"/>
          <c:showVal val="1"/>
          <c:showCatName val="0"/>
          <c:showSerName val="0"/>
          <c:showPercent val="0"/>
          <c:showBubbleSize val="0"/>
        </c:dLbls>
        <c:gapWidth val="219"/>
        <c:overlap val="-27"/>
        <c:axId val="136104128"/>
        <c:axId val="136110368"/>
      </c:barChart>
      <c:catAx>
        <c:axId val="136104128"/>
        <c:scaling>
          <c:orientation val="minMax"/>
        </c:scaling>
        <c:delete val="1"/>
        <c:axPos val="b"/>
        <c:numFmt formatCode="General" sourceLinked="1"/>
        <c:majorTickMark val="none"/>
        <c:minorTickMark val="none"/>
        <c:tickLblPos val="nextTo"/>
        <c:crossAx val="136110368"/>
        <c:crosses val="autoZero"/>
        <c:auto val="1"/>
        <c:lblAlgn val="ctr"/>
        <c:lblOffset val="100"/>
        <c:noMultiLvlLbl val="0"/>
      </c:catAx>
      <c:valAx>
        <c:axId val="13611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IN" sz="1000" b="1"/>
                  <a:t>In lakhs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3610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400"/>
              <a:t>Vaccination</a:t>
            </a:r>
            <a:r>
              <a:rPr lang="en-IN" sz="1400" baseline="0"/>
              <a:t> &amp; Registration</a:t>
            </a:r>
            <a:endParaRPr lang="en-IN" sz="140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Sheet1!$A$14</c:f>
              <c:strCache>
                <c:ptCount val="1"/>
                <c:pt idx="0">
                  <c:v>Total Vaccination</c:v>
                </c:pt>
              </c:strCache>
            </c:strRef>
          </c:tx>
          <c:spPr>
            <a:solidFill>
              <a:schemeClr val="accent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Sheet1!$B$14</c:f>
              <c:numCache>
                <c:formatCode>General</c:formatCode>
                <c:ptCount val="1"/>
                <c:pt idx="0">
                  <c:v>196.5</c:v>
                </c:pt>
              </c:numCache>
            </c:numRef>
          </c:val>
          <c:extLst>
            <c:ext xmlns:c16="http://schemas.microsoft.com/office/drawing/2014/chart" uri="{C3380CC4-5D6E-409C-BE32-E72D297353CC}">
              <c16:uniqueId val="{00000000-33D6-41BB-8DB3-6DAF236422D7}"/>
            </c:ext>
          </c:extLst>
        </c:ser>
        <c:ser>
          <c:idx val="1"/>
          <c:order val="1"/>
          <c:tx>
            <c:strRef>
              <c:f>Sheet1!$A$15</c:f>
              <c:strCache>
                <c:ptCount val="1"/>
                <c:pt idx="0">
                  <c:v>Total Registration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Sheet1!$B$15</c:f>
              <c:numCache>
                <c:formatCode>General</c:formatCode>
                <c:ptCount val="1"/>
                <c:pt idx="0">
                  <c:v>109.6</c:v>
                </c:pt>
              </c:numCache>
            </c:numRef>
          </c:val>
          <c:extLst>
            <c:ext xmlns:c16="http://schemas.microsoft.com/office/drawing/2014/chart" uri="{C3380CC4-5D6E-409C-BE32-E72D297353CC}">
              <c16:uniqueId val="{00000001-33D6-41BB-8DB3-6DAF236422D7}"/>
            </c:ext>
          </c:extLst>
        </c:ser>
        <c:dLbls>
          <c:dLblPos val="outEnd"/>
          <c:showLegendKey val="0"/>
          <c:showVal val="1"/>
          <c:showCatName val="0"/>
          <c:showSerName val="0"/>
          <c:showPercent val="0"/>
          <c:showBubbleSize val="0"/>
        </c:dLbls>
        <c:gapWidth val="100"/>
        <c:overlap val="-24"/>
        <c:axId val="621662176"/>
        <c:axId val="618209008"/>
      </c:barChart>
      <c:catAx>
        <c:axId val="621662176"/>
        <c:scaling>
          <c:orientation val="minMax"/>
        </c:scaling>
        <c:delete val="1"/>
        <c:axPos val="b"/>
        <c:numFmt formatCode="General" sourceLinked="1"/>
        <c:majorTickMark val="none"/>
        <c:minorTickMark val="none"/>
        <c:tickLblPos val="nextTo"/>
        <c:crossAx val="618209008"/>
        <c:crosses val="autoZero"/>
        <c:auto val="1"/>
        <c:lblAlgn val="ctr"/>
        <c:lblOffset val="100"/>
        <c:noMultiLvlLbl val="0"/>
      </c:catAx>
      <c:valAx>
        <c:axId val="6182090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In</a:t>
                </a:r>
                <a:r>
                  <a:rPr lang="en-IN" baseline="0"/>
                  <a:t> Crore</a:t>
                </a:r>
                <a:endParaRPr lang="en-IN"/>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2166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400"/>
              <a:t>Sites</a:t>
            </a:r>
            <a:r>
              <a:rPr lang="en-IN" sz="1400" baseline="0"/>
              <a:t> conducting Vaccination</a:t>
            </a:r>
            <a:endParaRPr lang="en-IN" sz="140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850-44B0-A3D6-FDE4D34A2F30}"/>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850-44B0-A3D6-FDE4D34A2F30}"/>
              </c:ext>
            </c:extLst>
          </c:dPt>
          <c:dLbls>
            <c:dLbl>
              <c:idx val="0"/>
              <c:layout>
                <c:manualLayout>
                  <c:x val="6.6666666666666666E-2"/>
                  <c:y val="7.40740740740740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50-44B0-A3D6-FDE4D34A2F30}"/>
                </c:ext>
              </c:extLst>
            </c:dLbl>
            <c:dLbl>
              <c:idx val="1"/>
              <c:layout>
                <c:manualLayout>
                  <c:x val="2.7777777777777676E-2"/>
                  <c:y val="-8.796296296296300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850-44B0-A3D6-FDE4D34A2F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Sheet1!$A$18:$A$19</c:f>
              <c:strCache>
                <c:ptCount val="2"/>
                <c:pt idx="0">
                  <c:v>Government</c:v>
                </c:pt>
                <c:pt idx="1">
                  <c:v>Private </c:v>
                </c:pt>
              </c:strCache>
            </c:strRef>
          </c:cat>
          <c:val>
            <c:numRef>
              <c:f>Sheet1!$B$18:$B$19</c:f>
              <c:numCache>
                <c:formatCode>General</c:formatCode>
                <c:ptCount val="2"/>
                <c:pt idx="0" formatCode="#,##0">
                  <c:v>43921</c:v>
                </c:pt>
                <c:pt idx="1">
                  <c:v>1511</c:v>
                </c:pt>
              </c:numCache>
            </c:numRef>
          </c:val>
          <c:extLst>
            <c:ext xmlns:c16="http://schemas.microsoft.com/office/drawing/2014/chart" uri="{C3380CC4-5D6E-409C-BE32-E72D297353CC}">
              <c16:uniqueId val="{00000004-5850-44B0-A3D6-FDE4D34A2F3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400"/>
              <a:t>Vaccination</a:t>
            </a:r>
            <a:r>
              <a:rPr lang="en-IN" sz="1400" baseline="0"/>
              <a:t> by Gender (in crore)</a:t>
            </a:r>
            <a:endParaRPr lang="en-IN" sz="140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4"/>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24D-482C-B4F8-2B797899B7CC}"/>
              </c:ext>
            </c:extLst>
          </c:dPt>
          <c:dPt>
            <c:idx val="1"/>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24D-482C-B4F8-2B797899B7CC}"/>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B24D-482C-B4F8-2B797899B7CC}"/>
              </c:ext>
            </c:extLst>
          </c:dPt>
          <c:dLbls>
            <c:dLbl>
              <c:idx val="0"/>
              <c:layout>
                <c:manualLayout>
                  <c:x val="3.2030402449693789E-2"/>
                  <c:y val="-0.1054042723826188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4D-482C-B4F8-2B797899B7CC}"/>
                </c:ext>
              </c:extLst>
            </c:dLbl>
            <c:dLbl>
              <c:idx val="1"/>
              <c:layout>
                <c:manualLayout>
                  <c:x val="-2.5285870516185478E-2"/>
                  <c:y val="-6.715441819772528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4D-482C-B4F8-2B797899B7C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Sheet1!$A$24:$A$26</c:f>
              <c:strCache>
                <c:ptCount val="3"/>
                <c:pt idx="0">
                  <c:v>Male</c:v>
                </c:pt>
                <c:pt idx="1">
                  <c:v>Female</c:v>
                </c:pt>
                <c:pt idx="2">
                  <c:v>Others</c:v>
                </c:pt>
              </c:strCache>
            </c:strRef>
          </c:cat>
          <c:val>
            <c:numRef>
              <c:f>Sheet1!$B$24:$B$26</c:f>
              <c:numCache>
                <c:formatCode>General</c:formatCode>
                <c:ptCount val="3"/>
                <c:pt idx="0">
                  <c:v>97.8</c:v>
                </c:pt>
                <c:pt idx="1">
                  <c:v>94</c:v>
                </c:pt>
                <c:pt idx="2">
                  <c:v>4.4999999999999998E-2</c:v>
                </c:pt>
              </c:numCache>
            </c:numRef>
          </c:val>
          <c:extLst>
            <c:ext xmlns:c16="http://schemas.microsoft.com/office/drawing/2014/chart" uri="{C3380CC4-5D6E-409C-BE32-E72D297353CC}">
              <c16:uniqueId val="{00000006-B24D-482C-B4F8-2B797899B7C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'registration of 12-14'!$C$13</c:f>
              <c:strCache>
                <c:ptCount val="1"/>
                <c:pt idx="0">
                  <c:v>Registration</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'registration of 12-14'!$B$14:$B$17</c:f>
              <c:strCache>
                <c:ptCount val="4"/>
                <c:pt idx="0">
                  <c:v>March</c:v>
                </c:pt>
                <c:pt idx="1">
                  <c:v>April</c:v>
                </c:pt>
                <c:pt idx="2">
                  <c:v>May</c:v>
                </c:pt>
                <c:pt idx="3">
                  <c:v>June</c:v>
                </c:pt>
              </c:strCache>
            </c:strRef>
          </c:cat>
          <c:val>
            <c:numRef>
              <c:f>'registration of 12-14'!$C$14:$C$17</c:f>
              <c:numCache>
                <c:formatCode>General</c:formatCode>
                <c:ptCount val="4"/>
                <c:pt idx="0">
                  <c:v>1.75</c:v>
                </c:pt>
                <c:pt idx="1">
                  <c:v>1.2</c:v>
                </c:pt>
                <c:pt idx="2">
                  <c:v>0.51</c:v>
                </c:pt>
                <c:pt idx="3">
                  <c:v>0.19</c:v>
                </c:pt>
              </c:numCache>
            </c:numRef>
          </c:val>
          <c:smooth val="0"/>
          <c:extLst>
            <c:ext xmlns:c16="http://schemas.microsoft.com/office/drawing/2014/chart" uri="{C3380CC4-5D6E-409C-BE32-E72D297353CC}">
              <c16:uniqueId val="{00000000-8218-4477-BAC3-FFE2990CA784}"/>
            </c:ext>
          </c:extLst>
        </c:ser>
        <c:ser>
          <c:idx val="1"/>
          <c:order val="1"/>
          <c:tx>
            <c:strRef>
              <c:f>'registration of 12-14'!$D$13</c:f>
              <c:strCache>
                <c:ptCount val="1"/>
                <c:pt idx="0">
                  <c:v>Vaccination</c:v>
                </c:pt>
              </c:strCache>
            </c:strRef>
          </c:tx>
          <c:spPr>
            <a:ln w="22225" cap="rnd">
              <a:solidFill>
                <a:schemeClr val="accent2"/>
              </a:solidFill>
            </a:ln>
            <a:effectLst>
              <a:glow rad="139700">
                <a:schemeClr val="accent2">
                  <a:satMod val="175000"/>
                  <a:alpha val="14000"/>
                </a:schemeClr>
              </a:glow>
            </a:effectLst>
          </c:spPr>
          <c:marker>
            <c:symbol val="none"/>
          </c:marker>
          <c:dLbls>
            <c:dLbl>
              <c:idx val="0"/>
              <c:layout>
                <c:manualLayout>
                  <c:x val="-3.9430664916885412E-2"/>
                  <c:y val="8.105314960629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18-4477-BAC3-FFE2990CA7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'registration of 12-14'!$B$14:$B$17</c:f>
              <c:strCache>
                <c:ptCount val="4"/>
                <c:pt idx="0">
                  <c:v>March</c:v>
                </c:pt>
                <c:pt idx="1">
                  <c:v>April</c:v>
                </c:pt>
                <c:pt idx="2">
                  <c:v>May</c:v>
                </c:pt>
                <c:pt idx="3">
                  <c:v>June</c:v>
                </c:pt>
              </c:strCache>
            </c:strRef>
          </c:cat>
          <c:val>
            <c:numRef>
              <c:f>'registration of 12-14'!$D$14:$D$17</c:f>
              <c:numCache>
                <c:formatCode>General</c:formatCode>
                <c:ptCount val="4"/>
                <c:pt idx="0">
                  <c:v>1.7</c:v>
                </c:pt>
                <c:pt idx="1">
                  <c:v>1.87</c:v>
                </c:pt>
                <c:pt idx="2">
                  <c:v>1.5</c:v>
                </c:pt>
                <c:pt idx="3">
                  <c:v>0.66</c:v>
                </c:pt>
              </c:numCache>
            </c:numRef>
          </c:val>
          <c:smooth val="0"/>
          <c:extLst>
            <c:ext xmlns:c16="http://schemas.microsoft.com/office/drawing/2014/chart" uri="{C3380CC4-5D6E-409C-BE32-E72D297353CC}">
              <c16:uniqueId val="{00000002-8218-4477-BAC3-FFE2990CA784}"/>
            </c:ext>
          </c:extLst>
        </c:ser>
        <c:dLbls>
          <c:dLblPos val="t"/>
          <c:showLegendKey val="0"/>
          <c:showVal val="1"/>
          <c:showCatName val="0"/>
          <c:showSerName val="0"/>
          <c:showPercent val="0"/>
          <c:showBubbleSize val="0"/>
        </c:dLbls>
        <c:smooth val="0"/>
        <c:axId val="52527344"/>
        <c:axId val="52529424"/>
      </c:lineChart>
      <c:catAx>
        <c:axId val="5252734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2529424"/>
        <c:crosses val="autoZero"/>
        <c:auto val="1"/>
        <c:lblAlgn val="ctr"/>
        <c:lblOffset val="100"/>
        <c:noMultiLvlLbl val="0"/>
      </c:catAx>
      <c:valAx>
        <c:axId val="525294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2527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Sheet2!$A$1</c:f>
              <c:strCache>
                <c:ptCount val="1"/>
                <c:pt idx="0">
                  <c:v>Registration of 12-14 years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Sheet2!$B$1</c:f>
              <c:numCache>
                <c:formatCode>General</c:formatCode>
                <c:ptCount val="1"/>
                <c:pt idx="0">
                  <c:v>4.37</c:v>
                </c:pt>
              </c:numCache>
            </c:numRef>
          </c:val>
          <c:extLst>
            <c:ext xmlns:c16="http://schemas.microsoft.com/office/drawing/2014/chart" uri="{C3380CC4-5D6E-409C-BE32-E72D297353CC}">
              <c16:uniqueId val="{00000000-353C-498A-BE26-F56A98753ED2}"/>
            </c:ext>
          </c:extLst>
        </c:ser>
        <c:ser>
          <c:idx val="1"/>
          <c:order val="1"/>
          <c:tx>
            <c:strRef>
              <c:f>Sheet2!$A$2</c:f>
              <c:strCache>
                <c:ptCount val="1"/>
                <c:pt idx="0">
                  <c:v>Vaccination 12-14 years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Sheet2!$B$2</c:f>
              <c:numCache>
                <c:formatCode>General</c:formatCode>
                <c:ptCount val="1"/>
                <c:pt idx="0">
                  <c:v>5.73</c:v>
                </c:pt>
              </c:numCache>
            </c:numRef>
          </c:val>
          <c:extLst>
            <c:ext xmlns:c16="http://schemas.microsoft.com/office/drawing/2014/chart" uri="{C3380CC4-5D6E-409C-BE32-E72D297353CC}">
              <c16:uniqueId val="{00000001-353C-498A-BE26-F56A98753ED2}"/>
            </c:ext>
          </c:extLst>
        </c:ser>
        <c:dLbls>
          <c:dLblPos val="outEnd"/>
          <c:showLegendKey val="0"/>
          <c:showVal val="1"/>
          <c:showCatName val="0"/>
          <c:showSerName val="0"/>
          <c:showPercent val="0"/>
          <c:showBubbleSize val="0"/>
        </c:dLbls>
        <c:gapWidth val="164"/>
        <c:overlap val="-22"/>
        <c:axId val="747294832"/>
        <c:axId val="747299408"/>
      </c:barChart>
      <c:catAx>
        <c:axId val="747294832"/>
        <c:scaling>
          <c:orientation val="minMax"/>
        </c:scaling>
        <c:delete val="1"/>
        <c:axPos val="b"/>
        <c:numFmt formatCode="General" sourceLinked="1"/>
        <c:majorTickMark val="none"/>
        <c:minorTickMark val="none"/>
        <c:tickLblPos val="nextTo"/>
        <c:crossAx val="747299408"/>
        <c:crosses val="autoZero"/>
        <c:auto val="1"/>
        <c:lblAlgn val="ctr"/>
        <c:lblOffset val="100"/>
        <c:noMultiLvlLbl val="0"/>
      </c:catAx>
      <c:valAx>
        <c:axId val="747299408"/>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IN"/>
                  <a:t>In Crore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294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IN"/>
              <a:t>Vaccine administered to 12-14 years everyday</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[3]Sheet2!$G$22</c:f>
              <c:strCache>
                <c:ptCount val="1"/>
                <c:pt idx="0">
                  <c:v>March</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[3]Sheet2!$H$22</c:f>
              <c:numCache>
                <c:formatCode>General</c:formatCode>
                <c:ptCount val="1"/>
                <c:pt idx="0">
                  <c:v>10.6</c:v>
                </c:pt>
              </c:numCache>
            </c:numRef>
          </c:val>
          <c:extLst>
            <c:ext xmlns:c16="http://schemas.microsoft.com/office/drawing/2014/chart" uri="{C3380CC4-5D6E-409C-BE32-E72D297353CC}">
              <c16:uniqueId val="{00000000-C602-43DC-BF38-8E60E6968CA3}"/>
            </c:ext>
          </c:extLst>
        </c:ser>
        <c:ser>
          <c:idx val="1"/>
          <c:order val="1"/>
          <c:tx>
            <c:strRef>
              <c:f>[3]Sheet2!$G$23</c:f>
              <c:strCache>
                <c:ptCount val="1"/>
                <c:pt idx="0">
                  <c:v>April</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[3]Sheet2!$H$23</c:f>
              <c:numCache>
                <c:formatCode>General</c:formatCode>
                <c:ptCount val="1"/>
                <c:pt idx="0">
                  <c:v>6.2</c:v>
                </c:pt>
              </c:numCache>
            </c:numRef>
          </c:val>
          <c:extLst>
            <c:ext xmlns:c16="http://schemas.microsoft.com/office/drawing/2014/chart" uri="{C3380CC4-5D6E-409C-BE32-E72D297353CC}">
              <c16:uniqueId val="{00000001-C602-43DC-BF38-8E60E6968CA3}"/>
            </c:ext>
          </c:extLst>
        </c:ser>
        <c:ser>
          <c:idx val="2"/>
          <c:order val="2"/>
          <c:tx>
            <c:strRef>
              <c:f>[3]Sheet2!$G$24</c:f>
              <c:strCache>
                <c:ptCount val="1"/>
                <c:pt idx="0">
                  <c:v>May</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[3]Sheet2!$H$24</c:f>
              <c:numCache>
                <c:formatCode>General</c:formatCode>
                <c:ptCount val="1"/>
                <c:pt idx="0">
                  <c:v>4.7</c:v>
                </c:pt>
              </c:numCache>
            </c:numRef>
          </c:val>
          <c:extLst>
            <c:ext xmlns:c16="http://schemas.microsoft.com/office/drawing/2014/chart" uri="{C3380CC4-5D6E-409C-BE32-E72D297353CC}">
              <c16:uniqueId val="{00000002-C602-43DC-BF38-8E60E6968CA3}"/>
            </c:ext>
          </c:extLst>
        </c:ser>
        <c:ser>
          <c:idx val="3"/>
          <c:order val="3"/>
          <c:tx>
            <c:strRef>
              <c:f>[3]Sheet2!$G$25</c:f>
              <c:strCache>
                <c:ptCount val="1"/>
                <c:pt idx="0">
                  <c:v>June</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[3]Sheet2!$H$25</c:f>
              <c:numCache>
                <c:formatCode>General</c:formatCode>
                <c:ptCount val="1"/>
                <c:pt idx="0">
                  <c:v>3.1</c:v>
                </c:pt>
              </c:numCache>
            </c:numRef>
          </c:val>
          <c:extLst>
            <c:ext xmlns:c16="http://schemas.microsoft.com/office/drawing/2014/chart" uri="{C3380CC4-5D6E-409C-BE32-E72D297353CC}">
              <c16:uniqueId val="{00000003-C602-43DC-BF38-8E60E6968CA3}"/>
            </c:ext>
          </c:extLst>
        </c:ser>
        <c:dLbls>
          <c:dLblPos val="outEnd"/>
          <c:showLegendKey val="0"/>
          <c:showVal val="1"/>
          <c:showCatName val="0"/>
          <c:showSerName val="0"/>
          <c:showPercent val="0"/>
          <c:showBubbleSize val="0"/>
        </c:dLbls>
        <c:gapWidth val="315"/>
        <c:overlap val="-40"/>
        <c:axId val="620770912"/>
        <c:axId val="620773408"/>
      </c:barChart>
      <c:catAx>
        <c:axId val="620770912"/>
        <c:scaling>
          <c:orientation val="minMax"/>
        </c:scaling>
        <c:delete val="1"/>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crossAx val="620773408"/>
        <c:crosses val="autoZero"/>
        <c:auto val="1"/>
        <c:lblAlgn val="ctr"/>
        <c:lblOffset val="100"/>
        <c:noMultiLvlLbl val="0"/>
      </c:catAx>
      <c:valAx>
        <c:axId val="6207734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IN"/>
                  <a:t>in lakhs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2077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IN"/>
              <a:t>Registration and Vaccination for 15-17 age group</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'[2]vaccination of 15-17'!$K$4</c:f>
              <c:strCache>
                <c:ptCount val="1"/>
                <c:pt idx="0">
                  <c:v>Registration</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'[2]vaccination of 15-17'!$J$5:$J$10</c:f>
              <c:strCache>
                <c:ptCount val="6"/>
                <c:pt idx="0">
                  <c:v>Jan</c:v>
                </c:pt>
                <c:pt idx="1">
                  <c:v>Feb</c:v>
                </c:pt>
                <c:pt idx="2">
                  <c:v>March</c:v>
                </c:pt>
                <c:pt idx="3">
                  <c:v>April</c:v>
                </c:pt>
                <c:pt idx="4">
                  <c:v> May </c:v>
                </c:pt>
                <c:pt idx="5">
                  <c:v>June</c:v>
                </c:pt>
              </c:strCache>
            </c:strRef>
          </c:cat>
          <c:val>
            <c:numRef>
              <c:f>'[2]vaccination of 15-17'!$K$5:$K$10</c:f>
              <c:numCache>
                <c:formatCode>General</c:formatCode>
                <c:ptCount val="6"/>
                <c:pt idx="0">
                  <c:v>4.8</c:v>
                </c:pt>
                <c:pt idx="1">
                  <c:v>0.81</c:v>
                </c:pt>
                <c:pt idx="2">
                  <c:v>0.23</c:v>
                </c:pt>
                <c:pt idx="3">
                  <c:v>0.13</c:v>
                </c:pt>
                <c:pt idx="4">
                  <c:v>0.1</c:v>
                </c:pt>
                <c:pt idx="5">
                  <c:v>0.06</c:v>
                </c:pt>
              </c:numCache>
            </c:numRef>
          </c:val>
          <c:smooth val="0"/>
          <c:extLst>
            <c:ext xmlns:c16="http://schemas.microsoft.com/office/drawing/2014/chart" uri="{C3380CC4-5D6E-409C-BE32-E72D297353CC}">
              <c16:uniqueId val="{00000000-22C6-4F6E-9D93-003B0C46FB2C}"/>
            </c:ext>
          </c:extLst>
        </c:ser>
        <c:ser>
          <c:idx val="1"/>
          <c:order val="1"/>
          <c:tx>
            <c:strRef>
              <c:f>'[2]vaccination of 15-17'!$L$4</c:f>
              <c:strCache>
                <c:ptCount val="1"/>
                <c:pt idx="0">
                  <c:v>Vaccination</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'[2]vaccination of 15-17'!$J$5:$J$10</c:f>
              <c:strCache>
                <c:ptCount val="6"/>
                <c:pt idx="0">
                  <c:v>Jan</c:v>
                </c:pt>
                <c:pt idx="1">
                  <c:v>Feb</c:v>
                </c:pt>
                <c:pt idx="2">
                  <c:v>March</c:v>
                </c:pt>
                <c:pt idx="3">
                  <c:v>April</c:v>
                </c:pt>
                <c:pt idx="4">
                  <c:v> May </c:v>
                </c:pt>
                <c:pt idx="5">
                  <c:v>June</c:v>
                </c:pt>
              </c:strCache>
            </c:strRef>
          </c:cat>
          <c:val>
            <c:numRef>
              <c:f>'[2]vaccination of 15-17'!$L$5:$L$10</c:f>
              <c:numCache>
                <c:formatCode>General</c:formatCode>
                <c:ptCount val="6"/>
                <c:pt idx="0">
                  <c:v>4.8</c:v>
                </c:pt>
                <c:pt idx="1">
                  <c:v>3.4</c:v>
                </c:pt>
                <c:pt idx="2">
                  <c:v>1.2</c:v>
                </c:pt>
                <c:pt idx="3">
                  <c:v>0.54</c:v>
                </c:pt>
                <c:pt idx="4">
                  <c:v>0.45</c:v>
                </c:pt>
                <c:pt idx="5">
                  <c:v>0.27</c:v>
                </c:pt>
              </c:numCache>
            </c:numRef>
          </c:val>
          <c:smooth val="0"/>
          <c:extLst>
            <c:ext xmlns:c16="http://schemas.microsoft.com/office/drawing/2014/chart" uri="{C3380CC4-5D6E-409C-BE32-E72D297353CC}">
              <c16:uniqueId val="{00000001-22C6-4F6E-9D93-003B0C46FB2C}"/>
            </c:ext>
          </c:extLst>
        </c:ser>
        <c:dLbls>
          <c:dLblPos val="t"/>
          <c:showLegendKey val="0"/>
          <c:showVal val="1"/>
          <c:showCatName val="0"/>
          <c:showSerName val="0"/>
          <c:showPercent val="0"/>
          <c:showBubbleSize val="0"/>
        </c:dLbls>
        <c:smooth val="0"/>
        <c:axId val="2036659488"/>
        <c:axId val="51234032"/>
      </c:lineChart>
      <c:catAx>
        <c:axId val="20366594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1234032"/>
        <c:crosses val="autoZero"/>
        <c:auto val="1"/>
        <c:lblAlgn val="ctr"/>
        <c:lblOffset val="100"/>
        <c:noMultiLvlLbl val="0"/>
      </c:catAx>
      <c:valAx>
        <c:axId val="5123403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a:t>in crore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036659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0.00059</cdr:x>
      <cdr:y>0</cdr:y>
    </cdr:from>
    <cdr:to>
      <cdr:x>0.00059</cdr:x>
      <cdr:y>1</cdr:y>
    </cdr:to>
    <cdr:cxnSp macro="">
      <cdr:nvCxnSpPr>
        <cdr:cNvPr id="2" name="Straight Connector 1">
          <a:extLst xmlns:a="http://schemas.openxmlformats.org/drawingml/2006/main">
            <a:ext uri="{FF2B5EF4-FFF2-40B4-BE49-F238E27FC236}">
              <a16:creationId xmlns:a16="http://schemas.microsoft.com/office/drawing/2014/main" id="{BB4B5A81-81E3-23FD-8221-0D130071DB7A}"/>
            </a:ext>
          </a:extLst>
        </cdr:cNvPr>
        <cdr:cNvCxnSpPr/>
      </cdr:nvCxnSpPr>
      <cdr:spPr>
        <a:xfrm xmlns:a="http://schemas.openxmlformats.org/drawingml/2006/main">
          <a:off x="1568" y="0"/>
          <a:ext cx="0" cy="469621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1</cdr:x>
      <cdr:y>0</cdr:y>
    </cdr:from>
    <cdr:to>
      <cdr:x>1</cdr:x>
      <cdr:y>1</cdr:y>
    </cdr:to>
    <cdr:cxnSp macro="">
      <cdr:nvCxnSpPr>
        <cdr:cNvPr id="3" name="Straight Connector 2">
          <a:extLst xmlns:a="http://schemas.openxmlformats.org/drawingml/2006/main">
            <a:ext uri="{FF2B5EF4-FFF2-40B4-BE49-F238E27FC236}">
              <a16:creationId xmlns:a16="http://schemas.microsoft.com/office/drawing/2014/main" id="{EFA03BDC-37F8-5B3A-F7E9-B178D4E312DD}"/>
            </a:ext>
          </a:extLst>
        </cdr:cNvPr>
        <cdr:cNvCxnSpPr/>
      </cdr:nvCxnSpPr>
      <cdr:spPr>
        <a:xfrm xmlns:a="http://schemas.openxmlformats.org/drawingml/2006/main">
          <a:off x="2737373" y="0"/>
          <a:ext cx="0" cy="327279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cdr:y>
    </cdr:to>
    <cdr:cxnSp macro="">
      <cdr:nvCxnSpPr>
        <cdr:cNvPr id="2" name="Straight Connector 1">
          <a:extLst xmlns:a="http://schemas.openxmlformats.org/drawingml/2006/main">
            <a:ext uri="{FF2B5EF4-FFF2-40B4-BE49-F238E27FC236}">
              <a16:creationId xmlns:a16="http://schemas.microsoft.com/office/drawing/2014/main" id="{B3610113-BF54-71FE-CFD7-8E80C873226A}"/>
            </a:ext>
          </a:extLst>
        </cdr:cNvPr>
        <cdr:cNvCxnSpPr/>
      </cdr:nvCxnSpPr>
      <cdr:spPr>
        <a:xfrm xmlns:a="http://schemas.openxmlformats.org/drawingml/2006/main">
          <a:off x="-1437" y="-9805"/>
          <a:ext cx="264458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0.99644</cdr:y>
    </cdr:from>
    <cdr:to>
      <cdr:x>1</cdr:x>
      <cdr:y>0.99644</cdr:y>
    </cdr:to>
    <cdr:cxnSp macro="">
      <cdr:nvCxnSpPr>
        <cdr:cNvPr id="3" name="Straight Connector 2">
          <a:extLst xmlns:a="http://schemas.openxmlformats.org/drawingml/2006/main">
            <a:ext uri="{FF2B5EF4-FFF2-40B4-BE49-F238E27FC236}">
              <a16:creationId xmlns:a16="http://schemas.microsoft.com/office/drawing/2014/main" id="{E8CB0413-838D-4E14-6C48-D581CAB4AD90}"/>
            </a:ext>
          </a:extLst>
        </cdr:cNvPr>
        <cdr:cNvCxnSpPr/>
      </cdr:nvCxnSpPr>
      <cdr:spPr>
        <a:xfrm xmlns:a="http://schemas.openxmlformats.org/drawingml/2006/main">
          <a:off x="0" y="4416614"/>
          <a:ext cx="263574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0.00286</cdr:x>
      <cdr:y>0</cdr:y>
    </cdr:from>
    <cdr:to>
      <cdr:x>0.00286</cdr:x>
      <cdr:y>1</cdr:y>
    </cdr:to>
    <cdr:cxnSp macro="">
      <cdr:nvCxnSpPr>
        <cdr:cNvPr id="4" name="Straight Connector 3">
          <a:extLst xmlns:a="http://schemas.openxmlformats.org/drawingml/2006/main">
            <a:ext uri="{FF2B5EF4-FFF2-40B4-BE49-F238E27FC236}">
              <a16:creationId xmlns:a16="http://schemas.microsoft.com/office/drawing/2014/main" id="{F234AA63-C7AA-07D2-3282-FA4D79C53EA3}"/>
            </a:ext>
          </a:extLst>
        </cdr:cNvPr>
        <cdr:cNvCxnSpPr/>
      </cdr:nvCxnSpPr>
      <cdr:spPr>
        <a:xfrm xmlns:a="http://schemas.openxmlformats.org/drawingml/2006/main">
          <a:off x="7528" y="-840"/>
          <a:ext cx="0" cy="443502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1</cdr:x>
      <cdr:y>0</cdr:y>
    </cdr:from>
    <cdr:to>
      <cdr:x>1</cdr:x>
      <cdr:y>1</cdr:y>
    </cdr:to>
    <cdr:cxnSp macro="">
      <cdr:nvCxnSpPr>
        <cdr:cNvPr id="5" name="Straight Connector 4">
          <a:extLst xmlns:a="http://schemas.openxmlformats.org/drawingml/2006/main">
            <a:ext uri="{FF2B5EF4-FFF2-40B4-BE49-F238E27FC236}">
              <a16:creationId xmlns:a16="http://schemas.microsoft.com/office/drawing/2014/main" id="{3FC2DE66-E637-BAFA-4B57-F8338DD1FB86}"/>
            </a:ext>
          </a:extLst>
        </cdr:cNvPr>
        <cdr:cNvCxnSpPr/>
      </cdr:nvCxnSpPr>
      <cdr:spPr>
        <a:xfrm xmlns:a="http://schemas.openxmlformats.org/drawingml/2006/main">
          <a:off x="2711881" y="0"/>
          <a:ext cx="0" cy="443239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cdr:y>
    </cdr:to>
    <cdr:cxnSp macro="">
      <cdr:nvCxnSpPr>
        <cdr:cNvPr id="3" name="Straight Connector 2">
          <a:extLst xmlns:a="http://schemas.openxmlformats.org/drawingml/2006/main">
            <a:ext uri="{FF2B5EF4-FFF2-40B4-BE49-F238E27FC236}">
              <a16:creationId xmlns:a16="http://schemas.microsoft.com/office/drawing/2014/main" id="{75E25CCA-4D19-574C-1C8B-6E9D2F14107E}"/>
            </a:ext>
          </a:extLst>
        </cdr:cNvPr>
        <cdr:cNvCxnSpPr/>
      </cdr:nvCxnSpPr>
      <cdr:spPr>
        <a:xfrm xmlns:a="http://schemas.openxmlformats.org/drawingml/2006/main">
          <a:off x="0" y="0"/>
          <a:ext cx="263574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0.99942</cdr:y>
    </cdr:from>
    <cdr:to>
      <cdr:x>1</cdr:x>
      <cdr:y>0.99942</cdr:y>
    </cdr:to>
    <cdr:cxnSp macro="">
      <cdr:nvCxnSpPr>
        <cdr:cNvPr id="4" name="Straight Connector 3">
          <a:extLst xmlns:a="http://schemas.openxmlformats.org/drawingml/2006/main">
            <a:ext uri="{FF2B5EF4-FFF2-40B4-BE49-F238E27FC236}">
              <a16:creationId xmlns:a16="http://schemas.microsoft.com/office/drawing/2014/main" id="{2877186E-EF2E-A686-1CA8-76436A0AAABF}"/>
            </a:ext>
          </a:extLst>
        </cdr:cNvPr>
        <cdr:cNvCxnSpPr/>
      </cdr:nvCxnSpPr>
      <cdr:spPr>
        <a:xfrm xmlns:a="http://schemas.openxmlformats.org/drawingml/2006/main">
          <a:off x="0" y="4425581"/>
          <a:ext cx="263574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cdr:y>
    </cdr:from>
    <cdr:to>
      <cdr:x>0</cdr:x>
      <cdr:y>1</cdr:y>
    </cdr:to>
    <cdr:cxnSp macro="">
      <cdr:nvCxnSpPr>
        <cdr:cNvPr id="6" name="Straight Connector 5">
          <a:extLst xmlns:a="http://schemas.openxmlformats.org/drawingml/2006/main">
            <a:ext uri="{FF2B5EF4-FFF2-40B4-BE49-F238E27FC236}">
              <a16:creationId xmlns:a16="http://schemas.microsoft.com/office/drawing/2014/main" id="{C4F8B049-1E75-9610-9176-EBDE2057B815}"/>
            </a:ext>
          </a:extLst>
        </cdr:cNvPr>
        <cdr:cNvCxnSpPr/>
      </cdr:nvCxnSpPr>
      <cdr:spPr>
        <a:xfrm xmlns:a="http://schemas.openxmlformats.org/drawingml/2006/main">
          <a:off x="0" y="0"/>
          <a:ext cx="0" cy="442813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0.99882</cdr:x>
      <cdr:y>0</cdr:y>
    </cdr:from>
    <cdr:to>
      <cdr:x>0.99882</cdr:x>
      <cdr:y>1</cdr:y>
    </cdr:to>
    <cdr:cxnSp macro="">
      <cdr:nvCxnSpPr>
        <cdr:cNvPr id="7" name="Straight Connector 6">
          <a:extLst xmlns:a="http://schemas.openxmlformats.org/drawingml/2006/main">
            <a:ext uri="{FF2B5EF4-FFF2-40B4-BE49-F238E27FC236}">
              <a16:creationId xmlns:a16="http://schemas.microsoft.com/office/drawing/2014/main" id="{E5EE8C04-3853-4AC5-C789-96D5A8B93B74}"/>
            </a:ext>
          </a:extLst>
        </cdr:cNvPr>
        <cdr:cNvCxnSpPr/>
      </cdr:nvCxnSpPr>
      <cdr:spPr>
        <a:xfrm xmlns:a="http://schemas.openxmlformats.org/drawingml/2006/main">
          <a:off x="2632639" y="0"/>
          <a:ext cx="0" cy="442813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0.99686</cdr:y>
    </cdr:from>
    <cdr:to>
      <cdr:x>1</cdr:x>
      <cdr:y>0.99686</cdr:y>
    </cdr:to>
    <cdr:cxnSp macro="">
      <cdr:nvCxnSpPr>
        <cdr:cNvPr id="8" name="Straight Connector 7">
          <a:extLst xmlns:a="http://schemas.openxmlformats.org/drawingml/2006/main">
            <a:ext uri="{FF2B5EF4-FFF2-40B4-BE49-F238E27FC236}">
              <a16:creationId xmlns:a16="http://schemas.microsoft.com/office/drawing/2014/main" id="{1D92A824-AA3D-7182-091A-AB6C398E8B1D}"/>
            </a:ext>
          </a:extLst>
        </cdr:cNvPr>
        <cdr:cNvCxnSpPr/>
      </cdr:nvCxnSpPr>
      <cdr:spPr>
        <a:xfrm xmlns:a="http://schemas.openxmlformats.org/drawingml/2006/main">
          <a:off x="0" y="4414251"/>
          <a:ext cx="263574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59F00-2A9E-4522-90DE-0A51A1E14A58}" type="datetimeFigureOut">
              <a:rPr lang="en-IN" smtClean="0"/>
              <a:t>30-06-2022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A4913-7B35-4ABF-8038-4FFDDECEF32E}" type="slidenum">
              <a:rPr lang="en-IN" smtClean="0"/>
              <a:t>‹#›</a:t>
            </a:fld>
            <a:endParaRPr lang="en-IN" dirty="0"/>
          </a:p>
        </p:txBody>
      </p:sp>
    </p:spTree>
    <p:extLst>
      <p:ext uri="{BB962C8B-B14F-4D97-AF65-F5344CB8AC3E}">
        <p14:creationId xmlns:p14="http://schemas.microsoft.com/office/powerpoint/2010/main" val="38827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956D-6D26-663C-8441-AA46C421A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BAF335E-6A14-5982-F6E2-9B014793B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96B5C59-C91B-0FC1-200E-F31C7E5CE410}"/>
              </a:ext>
            </a:extLst>
          </p:cNvPr>
          <p:cNvSpPr>
            <a:spLocks noGrp="1"/>
          </p:cNvSpPr>
          <p:nvPr>
            <p:ph type="dt" sz="half" idx="10"/>
          </p:nvPr>
        </p:nvSpPr>
        <p:spPr/>
        <p:txBody>
          <a:bodyPr/>
          <a:lstStyle/>
          <a:p>
            <a:fld id="{84DDBA54-5597-43DB-820A-35B1AD13AC52}" type="datetime1">
              <a:rPr lang="en-IN" smtClean="0"/>
              <a:t>30-06-2022</a:t>
            </a:fld>
            <a:endParaRPr lang="en-IN" dirty="0"/>
          </a:p>
        </p:txBody>
      </p:sp>
      <p:sp>
        <p:nvSpPr>
          <p:cNvPr id="5" name="Footer Placeholder 4">
            <a:extLst>
              <a:ext uri="{FF2B5EF4-FFF2-40B4-BE49-F238E27FC236}">
                <a16:creationId xmlns:a16="http://schemas.microsoft.com/office/drawing/2014/main" id="{CA5DA7AE-9761-8F63-E151-9F2FE27783C8}"/>
              </a:ext>
            </a:extLst>
          </p:cNvPr>
          <p:cNvSpPr>
            <a:spLocks noGrp="1"/>
          </p:cNvSpPr>
          <p:nvPr>
            <p:ph type="ftr" sz="quarter" idx="11"/>
          </p:nvPr>
        </p:nvSpPr>
        <p:spPr/>
        <p:txBody>
          <a:body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86024825-65E5-E04F-1357-71DD7578922B}"/>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102121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EC67-4148-B02C-8385-5E51365C0BB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6B21C6-CDF9-1F1A-038A-741624133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DC5B6C-A237-0F27-B219-319CE8CB5ACE}"/>
              </a:ext>
            </a:extLst>
          </p:cNvPr>
          <p:cNvSpPr>
            <a:spLocks noGrp="1"/>
          </p:cNvSpPr>
          <p:nvPr>
            <p:ph type="dt" sz="half" idx="10"/>
          </p:nvPr>
        </p:nvSpPr>
        <p:spPr/>
        <p:txBody>
          <a:bodyPr/>
          <a:lstStyle/>
          <a:p>
            <a:fld id="{607A51D9-9C53-404E-BDF3-B33B6FDEC1A8}" type="datetime1">
              <a:rPr lang="en-IN" smtClean="0"/>
              <a:t>30-06-2022</a:t>
            </a:fld>
            <a:endParaRPr lang="en-IN" dirty="0"/>
          </a:p>
        </p:txBody>
      </p:sp>
      <p:sp>
        <p:nvSpPr>
          <p:cNvPr id="5" name="Footer Placeholder 4">
            <a:extLst>
              <a:ext uri="{FF2B5EF4-FFF2-40B4-BE49-F238E27FC236}">
                <a16:creationId xmlns:a16="http://schemas.microsoft.com/office/drawing/2014/main" id="{AC678D1D-DE4E-C548-9F12-A9739E9D065F}"/>
              </a:ext>
            </a:extLst>
          </p:cNvPr>
          <p:cNvSpPr>
            <a:spLocks noGrp="1"/>
          </p:cNvSpPr>
          <p:nvPr>
            <p:ph type="ftr" sz="quarter" idx="11"/>
          </p:nvPr>
        </p:nvSpPr>
        <p:spPr/>
        <p:txBody>
          <a:body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463DB746-FA99-11D3-CFCE-31C07E526204}"/>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218767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FC64A-99A4-EF89-28AD-300E53B42C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705418-B16F-DEAD-7B72-39D528443A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34091C-C1D6-AC66-3CBB-F3141CA0EE9B}"/>
              </a:ext>
            </a:extLst>
          </p:cNvPr>
          <p:cNvSpPr>
            <a:spLocks noGrp="1"/>
          </p:cNvSpPr>
          <p:nvPr>
            <p:ph type="dt" sz="half" idx="10"/>
          </p:nvPr>
        </p:nvSpPr>
        <p:spPr/>
        <p:txBody>
          <a:bodyPr/>
          <a:lstStyle/>
          <a:p>
            <a:fld id="{9C17FA31-D9AA-4584-A770-734E48BAB20F}" type="datetime1">
              <a:rPr lang="en-IN" smtClean="0"/>
              <a:t>30-06-2022</a:t>
            </a:fld>
            <a:endParaRPr lang="en-IN" dirty="0"/>
          </a:p>
        </p:txBody>
      </p:sp>
      <p:sp>
        <p:nvSpPr>
          <p:cNvPr id="5" name="Footer Placeholder 4">
            <a:extLst>
              <a:ext uri="{FF2B5EF4-FFF2-40B4-BE49-F238E27FC236}">
                <a16:creationId xmlns:a16="http://schemas.microsoft.com/office/drawing/2014/main" id="{65BE64D2-D15F-5F44-3F7D-73AA23179871}"/>
              </a:ext>
            </a:extLst>
          </p:cNvPr>
          <p:cNvSpPr>
            <a:spLocks noGrp="1"/>
          </p:cNvSpPr>
          <p:nvPr>
            <p:ph type="ftr" sz="quarter" idx="11"/>
          </p:nvPr>
        </p:nvSpPr>
        <p:spPr/>
        <p:txBody>
          <a:body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54BA87F5-1A07-5853-2E5D-511057469D2E}"/>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142803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082D-1DE6-DFCA-ACBD-CE41D0EB5F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4D6A9A-D998-69A5-3863-F2771BBD59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380B46-5848-C929-4CC9-54CDF522311C}"/>
              </a:ext>
            </a:extLst>
          </p:cNvPr>
          <p:cNvSpPr>
            <a:spLocks noGrp="1"/>
          </p:cNvSpPr>
          <p:nvPr>
            <p:ph type="dt" sz="half" idx="10"/>
          </p:nvPr>
        </p:nvSpPr>
        <p:spPr/>
        <p:txBody>
          <a:bodyPr/>
          <a:lstStyle/>
          <a:p>
            <a:fld id="{04C9ABA4-3A2D-44F9-BFD0-6BF9C58EA461}" type="datetime1">
              <a:rPr lang="en-IN" smtClean="0"/>
              <a:t>30-06-2022</a:t>
            </a:fld>
            <a:endParaRPr lang="en-IN" dirty="0"/>
          </a:p>
        </p:txBody>
      </p:sp>
      <p:sp>
        <p:nvSpPr>
          <p:cNvPr id="5" name="Footer Placeholder 4">
            <a:extLst>
              <a:ext uri="{FF2B5EF4-FFF2-40B4-BE49-F238E27FC236}">
                <a16:creationId xmlns:a16="http://schemas.microsoft.com/office/drawing/2014/main" id="{9DDE6B21-8689-74D5-6486-A08ABB0376C9}"/>
              </a:ext>
            </a:extLst>
          </p:cNvPr>
          <p:cNvSpPr>
            <a:spLocks noGrp="1"/>
          </p:cNvSpPr>
          <p:nvPr>
            <p:ph type="ftr" sz="quarter" idx="11"/>
          </p:nvPr>
        </p:nvSpPr>
        <p:spPr/>
        <p:txBody>
          <a:body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73F278D8-524F-23DD-187B-4BCCCAE66605}"/>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13224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C653-8468-C3A8-A87D-EC17FC2F9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70CFEA0-BFAE-81AA-C48A-684E26724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C7357-5557-AABD-8CB3-A64426F7FF07}"/>
              </a:ext>
            </a:extLst>
          </p:cNvPr>
          <p:cNvSpPr>
            <a:spLocks noGrp="1"/>
          </p:cNvSpPr>
          <p:nvPr>
            <p:ph type="dt" sz="half" idx="10"/>
          </p:nvPr>
        </p:nvSpPr>
        <p:spPr/>
        <p:txBody>
          <a:bodyPr/>
          <a:lstStyle/>
          <a:p>
            <a:fld id="{683FB7F2-1DBD-4FF2-8B64-DF8FB0A54411}" type="datetime1">
              <a:rPr lang="en-IN" smtClean="0"/>
              <a:t>30-06-2022</a:t>
            </a:fld>
            <a:endParaRPr lang="en-IN" dirty="0"/>
          </a:p>
        </p:txBody>
      </p:sp>
      <p:sp>
        <p:nvSpPr>
          <p:cNvPr id="5" name="Footer Placeholder 4">
            <a:extLst>
              <a:ext uri="{FF2B5EF4-FFF2-40B4-BE49-F238E27FC236}">
                <a16:creationId xmlns:a16="http://schemas.microsoft.com/office/drawing/2014/main" id="{E25FDED7-93F3-E5C4-4FDB-2C0DE28AD067}"/>
              </a:ext>
            </a:extLst>
          </p:cNvPr>
          <p:cNvSpPr>
            <a:spLocks noGrp="1"/>
          </p:cNvSpPr>
          <p:nvPr>
            <p:ph type="ftr" sz="quarter" idx="11"/>
          </p:nvPr>
        </p:nvSpPr>
        <p:spPr/>
        <p:txBody>
          <a:body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134061D7-AFC2-619C-5AFA-1E3F679D8539}"/>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24959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EB32-8138-E364-59C6-C2BE606CC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9C6B04-5448-B16D-F7A3-AA89D67CE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A992A34-6627-4989-10DC-B84ED7614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8952107-9E9A-CB6D-40E5-124D71956329}"/>
              </a:ext>
            </a:extLst>
          </p:cNvPr>
          <p:cNvSpPr>
            <a:spLocks noGrp="1"/>
          </p:cNvSpPr>
          <p:nvPr>
            <p:ph type="dt" sz="half" idx="10"/>
          </p:nvPr>
        </p:nvSpPr>
        <p:spPr/>
        <p:txBody>
          <a:bodyPr/>
          <a:lstStyle/>
          <a:p>
            <a:fld id="{B65ADAC5-13A7-4D95-81E5-CC4A23FD22BF}" type="datetime1">
              <a:rPr lang="en-IN" smtClean="0"/>
              <a:t>30-06-2022</a:t>
            </a:fld>
            <a:endParaRPr lang="en-IN" dirty="0"/>
          </a:p>
        </p:txBody>
      </p:sp>
      <p:sp>
        <p:nvSpPr>
          <p:cNvPr id="6" name="Footer Placeholder 5">
            <a:extLst>
              <a:ext uri="{FF2B5EF4-FFF2-40B4-BE49-F238E27FC236}">
                <a16:creationId xmlns:a16="http://schemas.microsoft.com/office/drawing/2014/main" id="{39E6CBE5-FDE2-0D32-B43B-EA68B4BEDB56}"/>
              </a:ext>
            </a:extLst>
          </p:cNvPr>
          <p:cNvSpPr>
            <a:spLocks noGrp="1"/>
          </p:cNvSpPr>
          <p:nvPr>
            <p:ph type="ftr" sz="quarter" idx="11"/>
          </p:nvPr>
        </p:nvSpPr>
        <p:spPr/>
        <p:txBody>
          <a:bodyPr/>
          <a:lstStyle/>
          <a:p>
            <a:r>
              <a:rPr lang="en-US" dirty="0"/>
              <a:t>Data as of 22 June, 2022</a:t>
            </a:r>
            <a:endParaRPr lang="en-IN" dirty="0"/>
          </a:p>
        </p:txBody>
      </p:sp>
      <p:sp>
        <p:nvSpPr>
          <p:cNvPr id="7" name="Slide Number Placeholder 6">
            <a:extLst>
              <a:ext uri="{FF2B5EF4-FFF2-40B4-BE49-F238E27FC236}">
                <a16:creationId xmlns:a16="http://schemas.microsoft.com/office/drawing/2014/main" id="{05CF0681-E476-C67B-A617-7FA23BE2553D}"/>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30839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A478-B34A-91A5-4719-7E5CF951F59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82C3C1F-35CC-A682-AF88-5880C8F40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A25F0-79FA-02A1-94CE-344DCBB8E1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C72A77-9533-C70C-954F-227030C79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06510-6AD7-FDFA-88DC-2D77D9C25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EDE20C2-FAA5-1863-EDC6-75BF975AC4B7}"/>
              </a:ext>
            </a:extLst>
          </p:cNvPr>
          <p:cNvSpPr>
            <a:spLocks noGrp="1"/>
          </p:cNvSpPr>
          <p:nvPr>
            <p:ph type="dt" sz="half" idx="10"/>
          </p:nvPr>
        </p:nvSpPr>
        <p:spPr/>
        <p:txBody>
          <a:bodyPr/>
          <a:lstStyle/>
          <a:p>
            <a:fld id="{1FE638FB-A1DB-4327-8899-BE4056411284}" type="datetime1">
              <a:rPr lang="en-IN" smtClean="0"/>
              <a:t>30-06-2022</a:t>
            </a:fld>
            <a:endParaRPr lang="en-IN" dirty="0"/>
          </a:p>
        </p:txBody>
      </p:sp>
      <p:sp>
        <p:nvSpPr>
          <p:cNvPr id="8" name="Footer Placeholder 7">
            <a:extLst>
              <a:ext uri="{FF2B5EF4-FFF2-40B4-BE49-F238E27FC236}">
                <a16:creationId xmlns:a16="http://schemas.microsoft.com/office/drawing/2014/main" id="{B48978B5-5BDE-CF4C-A548-6FE0A61DC67A}"/>
              </a:ext>
            </a:extLst>
          </p:cNvPr>
          <p:cNvSpPr>
            <a:spLocks noGrp="1"/>
          </p:cNvSpPr>
          <p:nvPr>
            <p:ph type="ftr" sz="quarter" idx="11"/>
          </p:nvPr>
        </p:nvSpPr>
        <p:spPr/>
        <p:txBody>
          <a:bodyPr/>
          <a:lstStyle/>
          <a:p>
            <a:r>
              <a:rPr lang="en-US" dirty="0"/>
              <a:t>Data as of 22 June, 2022</a:t>
            </a:r>
            <a:endParaRPr lang="en-IN" dirty="0"/>
          </a:p>
        </p:txBody>
      </p:sp>
      <p:sp>
        <p:nvSpPr>
          <p:cNvPr id="9" name="Slide Number Placeholder 8">
            <a:extLst>
              <a:ext uri="{FF2B5EF4-FFF2-40B4-BE49-F238E27FC236}">
                <a16:creationId xmlns:a16="http://schemas.microsoft.com/office/drawing/2014/main" id="{08862EF3-574A-80EC-1179-CBD5FB52E9B6}"/>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18286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4F64-87B1-3E42-5FB9-85E7BDF132B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A0D998A-F55C-ACA0-689F-E469C637658F}"/>
              </a:ext>
            </a:extLst>
          </p:cNvPr>
          <p:cNvSpPr>
            <a:spLocks noGrp="1"/>
          </p:cNvSpPr>
          <p:nvPr>
            <p:ph type="dt" sz="half" idx="10"/>
          </p:nvPr>
        </p:nvSpPr>
        <p:spPr/>
        <p:txBody>
          <a:bodyPr/>
          <a:lstStyle/>
          <a:p>
            <a:fld id="{EFCF49FF-9EAF-46D5-8476-A1402AA68726}" type="datetime1">
              <a:rPr lang="en-IN" smtClean="0"/>
              <a:t>30-06-2022</a:t>
            </a:fld>
            <a:endParaRPr lang="en-IN" dirty="0"/>
          </a:p>
        </p:txBody>
      </p:sp>
      <p:sp>
        <p:nvSpPr>
          <p:cNvPr id="4" name="Footer Placeholder 3">
            <a:extLst>
              <a:ext uri="{FF2B5EF4-FFF2-40B4-BE49-F238E27FC236}">
                <a16:creationId xmlns:a16="http://schemas.microsoft.com/office/drawing/2014/main" id="{3D104E95-AC38-59A5-38A3-9DC00A47B779}"/>
              </a:ext>
            </a:extLst>
          </p:cNvPr>
          <p:cNvSpPr>
            <a:spLocks noGrp="1"/>
          </p:cNvSpPr>
          <p:nvPr>
            <p:ph type="ftr" sz="quarter" idx="11"/>
          </p:nvPr>
        </p:nvSpPr>
        <p:spPr/>
        <p:txBody>
          <a:bodyPr/>
          <a:lstStyle/>
          <a:p>
            <a:r>
              <a:rPr lang="en-US" dirty="0"/>
              <a:t>Data as of 22 June, 2022</a:t>
            </a:r>
            <a:endParaRPr lang="en-IN" dirty="0"/>
          </a:p>
        </p:txBody>
      </p:sp>
      <p:sp>
        <p:nvSpPr>
          <p:cNvPr id="5" name="Slide Number Placeholder 4">
            <a:extLst>
              <a:ext uri="{FF2B5EF4-FFF2-40B4-BE49-F238E27FC236}">
                <a16:creationId xmlns:a16="http://schemas.microsoft.com/office/drawing/2014/main" id="{872CDCE8-B783-3788-2784-BFDEF767E18A}"/>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20018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BD336-6452-84EA-E999-6DDA05B1ABA9}"/>
              </a:ext>
            </a:extLst>
          </p:cNvPr>
          <p:cNvSpPr>
            <a:spLocks noGrp="1"/>
          </p:cNvSpPr>
          <p:nvPr>
            <p:ph type="dt" sz="half" idx="10"/>
          </p:nvPr>
        </p:nvSpPr>
        <p:spPr/>
        <p:txBody>
          <a:bodyPr/>
          <a:lstStyle/>
          <a:p>
            <a:fld id="{5C486923-42F5-48C7-882C-78710E937708}" type="datetime1">
              <a:rPr lang="en-IN" smtClean="0"/>
              <a:t>30-06-2022</a:t>
            </a:fld>
            <a:endParaRPr lang="en-IN" dirty="0"/>
          </a:p>
        </p:txBody>
      </p:sp>
      <p:sp>
        <p:nvSpPr>
          <p:cNvPr id="3" name="Footer Placeholder 2">
            <a:extLst>
              <a:ext uri="{FF2B5EF4-FFF2-40B4-BE49-F238E27FC236}">
                <a16:creationId xmlns:a16="http://schemas.microsoft.com/office/drawing/2014/main" id="{F76C8081-8398-2BB9-AAB2-E090785175DE}"/>
              </a:ext>
            </a:extLst>
          </p:cNvPr>
          <p:cNvSpPr>
            <a:spLocks noGrp="1"/>
          </p:cNvSpPr>
          <p:nvPr>
            <p:ph type="ftr" sz="quarter" idx="11"/>
          </p:nvPr>
        </p:nvSpPr>
        <p:spPr/>
        <p:txBody>
          <a:bodyPr/>
          <a:lstStyle/>
          <a:p>
            <a:r>
              <a:rPr lang="en-US" dirty="0"/>
              <a:t>Data as of 22 June, 2022</a:t>
            </a:r>
            <a:endParaRPr lang="en-IN" dirty="0"/>
          </a:p>
        </p:txBody>
      </p:sp>
      <p:sp>
        <p:nvSpPr>
          <p:cNvPr id="4" name="Slide Number Placeholder 3">
            <a:extLst>
              <a:ext uri="{FF2B5EF4-FFF2-40B4-BE49-F238E27FC236}">
                <a16:creationId xmlns:a16="http://schemas.microsoft.com/office/drawing/2014/main" id="{275FEEAE-4229-AB23-7EB3-E7B4B073338C}"/>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322452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BF5F-90AF-9097-844E-90A267955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8D101DE-1EF2-CB72-E222-071F40B4F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1CBAE62-5ED2-2789-5B4E-83A2C00C8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2F596-FF4B-2EB8-5A09-21126B49A35C}"/>
              </a:ext>
            </a:extLst>
          </p:cNvPr>
          <p:cNvSpPr>
            <a:spLocks noGrp="1"/>
          </p:cNvSpPr>
          <p:nvPr>
            <p:ph type="dt" sz="half" idx="10"/>
          </p:nvPr>
        </p:nvSpPr>
        <p:spPr/>
        <p:txBody>
          <a:bodyPr/>
          <a:lstStyle/>
          <a:p>
            <a:fld id="{0D615B2C-B262-414A-94C9-8D0F9F61857A}" type="datetime1">
              <a:rPr lang="en-IN" smtClean="0"/>
              <a:t>30-06-2022</a:t>
            </a:fld>
            <a:endParaRPr lang="en-IN" dirty="0"/>
          </a:p>
        </p:txBody>
      </p:sp>
      <p:sp>
        <p:nvSpPr>
          <p:cNvPr id="6" name="Footer Placeholder 5">
            <a:extLst>
              <a:ext uri="{FF2B5EF4-FFF2-40B4-BE49-F238E27FC236}">
                <a16:creationId xmlns:a16="http://schemas.microsoft.com/office/drawing/2014/main" id="{8F33529C-CE1F-EFBF-9336-2F3D5C4DECF9}"/>
              </a:ext>
            </a:extLst>
          </p:cNvPr>
          <p:cNvSpPr>
            <a:spLocks noGrp="1"/>
          </p:cNvSpPr>
          <p:nvPr>
            <p:ph type="ftr" sz="quarter" idx="11"/>
          </p:nvPr>
        </p:nvSpPr>
        <p:spPr/>
        <p:txBody>
          <a:bodyPr/>
          <a:lstStyle/>
          <a:p>
            <a:r>
              <a:rPr lang="en-US" dirty="0"/>
              <a:t>Data as of 22 June, 2022</a:t>
            </a:r>
            <a:endParaRPr lang="en-IN" dirty="0"/>
          </a:p>
        </p:txBody>
      </p:sp>
      <p:sp>
        <p:nvSpPr>
          <p:cNvPr id="7" name="Slide Number Placeholder 6">
            <a:extLst>
              <a:ext uri="{FF2B5EF4-FFF2-40B4-BE49-F238E27FC236}">
                <a16:creationId xmlns:a16="http://schemas.microsoft.com/office/drawing/2014/main" id="{77E12C11-6C95-504E-E327-A34A35D8F327}"/>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427832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3D18-64F0-296E-FBA8-BBC1FCC4E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C5233BF-CBFF-57A8-F2A9-C7CB7DF32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FECE68C-651C-E754-1E56-1597C500F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71552-B54A-9534-1040-6D858989446E}"/>
              </a:ext>
            </a:extLst>
          </p:cNvPr>
          <p:cNvSpPr>
            <a:spLocks noGrp="1"/>
          </p:cNvSpPr>
          <p:nvPr>
            <p:ph type="dt" sz="half" idx="10"/>
          </p:nvPr>
        </p:nvSpPr>
        <p:spPr/>
        <p:txBody>
          <a:bodyPr/>
          <a:lstStyle/>
          <a:p>
            <a:fld id="{5FB28582-FC28-44E4-B134-A45F44EC4C86}" type="datetime1">
              <a:rPr lang="en-IN" smtClean="0"/>
              <a:t>30-06-2022</a:t>
            </a:fld>
            <a:endParaRPr lang="en-IN" dirty="0"/>
          </a:p>
        </p:txBody>
      </p:sp>
      <p:sp>
        <p:nvSpPr>
          <p:cNvPr id="6" name="Footer Placeholder 5">
            <a:extLst>
              <a:ext uri="{FF2B5EF4-FFF2-40B4-BE49-F238E27FC236}">
                <a16:creationId xmlns:a16="http://schemas.microsoft.com/office/drawing/2014/main" id="{321D04B9-555F-7DA1-8A5C-F1D5A0DD4F05}"/>
              </a:ext>
            </a:extLst>
          </p:cNvPr>
          <p:cNvSpPr>
            <a:spLocks noGrp="1"/>
          </p:cNvSpPr>
          <p:nvPr>
            <p:ph type="ftr" sz="quarter" idx="11"/>
          </p:nvPr>
        </p:nvSpPr>
        <p:spPr/>
        <p:txBody>
          <a:bodyPr/>
          <a:lstStyle/>
          <a:p>
            <a:r>
              <a:rPr lang="en-US" dirty="0"/>
              <a:t>Data as of 22 June, 2022</a:t>
            </a:r>
            <a:endParaRPr lang="en-IN" dirty="0"/>
          </a:p>
        </p:txBody>
      </p:sp>
      <p:sp>
        <p:nvSpPr>
          <p:cNvPr id="7" name="Slide Number Placeholder 6">
            <a:extLst>
              <a:ext uri="{FF2B5EF4-FFF2-40B4-BE49-F238E27FC236}">
                <a16:creationId xmlns:a16="http://schemas.microsoft.com/office/drawing/2014/main" id="{4FC51AAE-65D4-95E2-919E-9A6FC70C31F5}"/>
              </a:ext>
            </a:extLst>
          </p:cNvPr>
          <p:cNvSpPr>
            <a:spLocks noGrp="1"/>
          </p:cNvSpPr>
          <p:nvPr>
            <p:ph type="sldNum" sz="quarter" idx="12"/>
          </p:nvPr>
        </p:nvSpPr>
        <p:spPr/>
        <p:txBody>
          <a:bodyPr/>
          <a:lstStyle/>
          <a:p>
            <a:fld id="{73B7D030-AC2A-4DA6-BC48-16912DF20F9C}" type="slidenum">
              <a:rPr lang="en-IN" smtClean="0"/>
              <a:t>‹#›</a:t>
            </a:fld>
            <a:endParaRPr lang="en-IN" dirty="0"/>
          </a:p>
        </p:txBody>
      </p:sp>
    </p:spTree>
    <p:extLst>
      <p:ext uri="{BB962C8B-B14F-4D97-AF65-F5344CB8AC3E}">
        <p14:creationId xmlns:p14="http://schemas.microsoft.com/office/powerpoint/2010/main" val="113077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490DA-B187-3167-3ED6-690D1C5DA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6D1C92-2936-2292-31FA-7B76CA522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AAB5EE-B7F8-DD23-BE84-394E73B2C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26BD9-4010-438C-AFCC-A0AC545AD435}" type="datetime1">
              <a:rPr lang="en-IN" smtClean="0"/>
              <a:t>30-06-2022</a:t>
            </a:fld>
            <a:endParaRPr lang="en-IN" dirty="0"/>
          </a:p>
        </p:txBody>
      </p:sp>
      <p:sp>
        <p:nvSpPr>
          <p:cNvPr id="5" name="Footer Placeholder 4">
            <a:extLst>
              <a:ext uri="{FF2B5EF4-FFF2-40B4-BE49-F238E27FC236}">
                <a16:creationId xmlns:a16="http://schemas.microsoft.com/office/drawing/2014/main" id="{9D1C94A0-C18E-697C-DAE9-490B73CAB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as of 22 June, 2022</a:t>
            </a:r>
            <a:endParaRPr lang="en-IN" dirty="0"/>
          </a:p>
        </p:txBody>
      </p:sp>
      <p:sp>
        <p:nvSpPr>
          <p:cNvPr id="6" name="Slide Number Placeholder 5">
            <a:extLst>
              <a:ext uri="{FF2B5EF4-FFF2-40B4-BE49-F238E27FC236}">
                <a16:creationId xmlns:a16="http://schemas.microsoft.com/office/drawing/2014/main" id="{4B94DAEE-562E-0C1F-313E-58BF05C8D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7D030-AC2A-4DA6-BC48-16912DF20F9C}" type="slidenum">
              <a:rPr lang="en-IN" smtClean="0"/>
              <a:t>‹#›</a:t>
            </a:fld>
            <a:endParaRPr lang="en-IN" dirty="0"/>
          </a:p>
        </p:txBody>
      </p:sp>
    </p:spTree>
    <p:extLst>
      <p:ext uri="{BB962C8B-B14F-4D97-AF65-F5344CB8AC3E}">
        <p14:creationId xmlns:p14="http://schemas.microsoft.com/office/powerpoint/2010/main" val="109268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hyperlink" Target="https://dashboard.abdm.gov.in/abdm/"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chart" Target="../charts/chart20.xml"/><Relationship Id="rId12"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mohfw.gov.in/" TargetMode="External"/><Relationship Id="rId11" Type="http://schemas.openxmlformats.org/officeDocument/2006/relationships/image" Target="../media/image36.png"/><Relationship Id="rId5" Type="http://schemas.openxmlformats.org/officeDocument/2006/relationships/hyperlink" Target="https://dashboard.cowin.gov.in/" TargetMode="External"/><Relationship Id="rId15" Type="http://schemas.openxmlformats.org/officeDocument/2006/relationships/image" Target="../media/image40.png"/><Relationship Id="rId10" Type="http://schemas.openxmlformats.org/officeDocument/2006/relationships/chart" Target="../charts/chart23.xml"/><Relationship Id="rId4" Type="http://schemas.openxmlformats.org/officeDocument/2006/relationships/image" Target="../media/image2.png"/><Relationship Id="rId9" Type="http://schemas.openxmlformats.org/officeDocument/2006/relationships/chart" Target="../charts/chart22.xml"/><Relationship Id="rId14" Type="http://schemas.openxmlformats.org/officeDocument/2006/relationships/image" Target="../media/image39.svg"/></Relationships>
</file>

<file path=ppt/slides/_rels/slide27.xml.rels><?xml version="1.0" encoding="UTF-8" standalone="yes"?>
<Relationships xmlns="http://schemas.openxmlformats.org/package/2006/relationships"><Relationship Id="rId3" Type="http://schemas.openxmlformats.org/officeDocument/2006/relationships/hyperlink" Target="https://famvin.org/en/2018/01/28/thank-goes-long-way/" TargetMode="External"/><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image" Target="../media/image15.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hyperlink" Target="https://dashboard.cowin.gov.in/" TargetMode="External"/><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ashboard.cowin.gov.in/" TargetMode="External"/><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mohfw.gov.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20E34B-60C0-670A-00EE-59DBA08D166A}"/>
              </a:ext>
            </a:extLst>
          </p:cNvPr>
          <p:cNvSpPr>
            <a:spLocks noGrp="1"/>
          </p:cNvSpPr>
          <p:nvPr>
            <p:ph type="ftr" sz="quarter" idx="11"/>
          </p:nvPr>
        </p:nvSpPr>
        <p:spPr/>
        <p:txBody>
          <a:bodyPr/>
          <a:lstStyle/>
          <a:p>
            <a:r>
              <a:rPr lang="en-US" dirty="0"/>
              <a:t>Data as of 22 June, 2022</a:t>
            </a:r>
            <a:endParaRPr lang="en-IN" dirty="0"/>
          </a:p>
        </p:txBody>
      </p:sp>
      <p:sp>
        <p:nvSpPr>
          <p:cNvPr id="5" name="Slide Number Placeholder 4">
            <a:extLst>
              <a:ext uri="{FF2B5EF4-FFF2-40B4-BE49-F238E27FC236}">
                <a16:creationId xmlns:a16="http://schemas.microsoft.com/office/drawing/2014/main" id="{20FA683B-F4D9-F947-2CA5-61B49C24C581}"/>
              </a:ext>
            </a:extLst>
          </p:cNvPr>
          <p:cNvSpPr>
            <a:spLocks noGrp="1"/>
          </p:cNvSpPr>
          <p:nvPr>
            <p:ph type="sldNum" sz="quarter" idx="12"/>
          </p:nvPr>
        </p:nvSpPr>
        <p:spPr>
          <a:xfrm>
            <a:off x="9430870" y="6479988"/>
            <a:ext cx="2743200" cy="365125"/>
          </a:xfrm>
        </p:spPr>
        <p:txBody>
          <a:bodyPr/>
          <a:lstStyle/>
          <a:p>
            <a:fld id="{73B7D030-AC2A-4DA6-BC48-16912DF20F9C}" type="slidenum">
              <a:rPr lang="en-IN" smtClean="0"/>
              <a:t>1</a:t>
            </a:fld>
            <a:endParaRPr lang="en-IN" dirty="0"/>
          </a:p>
        </p:txBody>
      </p:sp>
      <p:pic>
        <p:nvPicPr>
          <p:cNvPr id="1026" name="Picture 2" descr="EY faces £1bn lawsuit over audit work for NMC Health | Financial Times">
            <a:extLst>
              <a:ext uri="{FF2B5EF4-FFF2-40B4-BE49-F238E27FC236}">
                <a16:creationId xmlns:a16="http://schemas.microsoft.com/office/drawing/2014/main" id="{79FC92D0-D677-8C04-D3DC-4DBA5D996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1576"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355D568-2092-CED1-B2AF-D344B2DC8A19}"/>
              </a:ext>
            </a:extLst>
          </p:cNvPr>
          <p:cNvSpPr/>
          <p:nvPr/>
        </p:nvSpPr>
        <p:spPr>
          <a:xfrm>
            <a:off x="7877824" y="1467413"/>
            <a:ext cx="4031225" cy="426451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8EBFF16-7BDD-6B7A-08C3-5D3F10B9FE6D}"/>
              </a:ext>
            </a:extLst>
          </p:cNvPr>
          <p:cNvSpPr/>
          <p:nvPr/>
        </p:nvSpPr>
        <p:spPr>
          <a:xfrm>
            <a:off x="7510412" y="1749777"/>
            <a:ext cx="4170600" cy="1567167"/>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4" name="Title 1">
            <a:extLst>
              <a:ext uri="{FF2B5EF4-FFF2-40B4-BE49-F238E27FC236}">
                <a16:creationId xmlns:a16="http://schemas.microsoft.com/office/drawing/2014/main" id="{B1856C99-E4C3-2D56-9290-F51885F9BAA1}"/>
              </a:ext>
            </a:extLst>
          </p:cNvPr>
          <p:cNvSpPr txBox="1">
            <a:spLocks/>
          </p:cNvSpPr>
          <p:nvPr/>
        </p:nvSpPr>
        <p:spPr>
          <a:xfrm>
            <a:off x="7628324" y="1749777"/>
            <a:ext cx="4031225" cy="1856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rPr>
              <a:t>“COWIN: THE DIGITAL BACKBONE FOR THE COVID-19 VACCINATION PROGRAM IN INDIA” </a:t>
            </a:r>
          </a:p>
          <a:p>
            <a:endPar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IN" sz="1800" b="1" dirty="0">
                <a:solidFill>
                  <a:srgbClr val="002060"/>
                </a:solidFill>
                <a:latin typeface="Calibri" panose="020F0502020204030204" pitchFamily="34" charset="0"/>
                <a:ea typeface="Calibri" panose="020F0502020204030204" pitchFamily="34" charset="0"/>
                <a:cs typeface="Mangal" panose="02040503050203030202" pitchFamily="18" charset="0"/>
              </a:rPr>
              <a:t>EY, New Delhi</a:t>
            </a:r>
            <a:br>
              <a:rPr lang="en-IN" sz="1800" dirty="0">
                <a:solidFill>
                  <a:srgbClr val="002060"/>
                </a:solidFill>
                <a:latin typeface="Calibri" panose="020F0502020204030204" pitchFamily="34" charset="0"/>
                <a:ea typeface="Calibri" panose="020F0502020204030204" pitchFamily="34" charset="0"/>
                <a:cs typeface="Mangal" panose="02040503050203030202" pitchFamily="18" charset="0"/>
              </a:rPr>
            </a:br>
            <a:br>
              <a:rPr lang="en-IN" sz="800" dirty="0"/>
            </a:br>
            <a:endParaRPr lang="en-IN" sz="1500" dirty="0"/>
          </a:p>
        </p:txBody>
      </p:sp>
      <p:sp>
        <p:nvSpPr>
          <p:cNvPr id="15" name="Rectangle 14">
            <a:extLst>
              <a:ext uri="{FF2B5EF4-FFF2-40B4-BE49-F238E27FC236}">
                <a16:creationId xmlns:a16="http://schemas.microsoft.com/office/drawing/2014/main" id="{E1D2794F-2F8A-E897-303E-4C2D99141B13}"/>
              </a:ext>
            </a:extLst>
          </p:cNvPr>
          <p:cNvSpPr/>
          <p:nvPr/>
        </p:nvSpPr>
        <p:spPr>
          <a:xfrm>
            <a:off x="7510412" y="3538250"/>
            <a:ext cx="4170600" cy="588330"/>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solidFill>
                <a:srgbClr val="002060"/>
              </a:solidFill>
            </a:endParaRPr>
          </a:p>
        </p:txBody>
      </p:sp>
      <p:sp>
        <p:nvSpPr>
          <p:cNvPr id="17" name="Rectangle 16">
            <a:extLst>
              <a:ext uri="{FF2B5EF4-FFF2-40B4-BE49-F238E27FC236}">
                <a16:creationId xmlns:a16="http://schemas.microsoft.com/office/drawing/2014/main" id="{377BE47A-5542-C3F8-08D0-6A4C5DFB1BEB}"/>
              </a:ext>
            </a:extLst>
          </p:cNvPr>
          <p:cNvSpPr/>
          <p:nvPr/>
        </p:nvSpPr>
        <p:spPr>
          <a:xfrm>
            <a:off x="7510412" y="4373984"/>
            <a:ext cx="4170600" cy="1049424"/>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25D32B48-533F-F108-28A6-6861A88BFE30}"/>
              </a:ext>
            </a:extLst>
          </p:cNvPr>
          <p:cNvSpPr txBox="1"/>
          <p:nvPr/>
        </p:nvSpPr>
        <p:spPr>
          <a:xfrm>
            <a:off x="7510412" y="3558827"/>
            <a:ext cx="4170600" cy="615553"/>
          </a:xfrm>
          <a:prstGeom prst="rect">
            <a:avLst/>
          </a:prstGeom>
          <a:noFill/>
        </p:spPr>
        <p:txBody>
          <a:bodyPr wrap="square" rtlCol="0">
            <a:spAutoFit/>
          </a:bodyPr>
          <a:lstStyle/>
          <a:p>
            <a:pPr algn="ctr"/>
            <a:r>
              <a:rPr lang="en-IN" b="1" dirty="0">
                <a:solidFill>
                  <a:srgbClr val="002060"/>
                </a:solidFill>
              </a:rPr>
              <a:t>Mr. Rinku  Yadav</a:t>
            </a:r>
          </a:p>
          <a:p>
            <a:pPr algn="ctr"/>
            <a:r>
              <a:rPr lang="en-IN" sz="1500" b="1" dirty="0">
                <a:solidFill>
                  <a:srgbClr val="002060"/>
                </a:solidFill>
              </a:rPr>
              <a:t>PG/21/084</a:t>
            </a:r>
          </a:p>
        </p:txBody>
      </p:sp>
      <p:sp>
        <p:nvSpPr>
          <p:cNvPr id="19" name="TextBox 18">
            <a:extLst>
              <a:ext uri="{FF2B5EF4-FFF2-40B4-BE49-F238E27FC236}">
                <a16:creationId xmlns:a16="http://schemas.microsoft.com/office/drawing/2014/main" id="{4704B0DF-8AD9-A8C5-4427-E772DAF0C257}"/>
              </a:ext>
            </a:extLst>
          </p:cNvPr>
          <p:cNvSpPr txBox="1"/>
          <p:nvPr/>
        </p:nvSpPr>
        <p:spPr>
          <a:xfrm>
            <a:off x="7467600" y="4546245"/>
            <a:ext cx="4337656" cy="600164"/>
          </a:xfrm>
          <a:prstGeom prst="rect">
            <a:avLst/>
          </a:prstGeom>
          <a:noFill/>
        </p:spPr>
        <p:txBody>
          <a:bodyPr wrap="square" rtlCol="0">
            <a:spAutoFit/>
          </a:bodyPr>
          <a:lstStyle/>
          <a:p>
            <a:pPr algn="ctr"/>
            <a:r>
              <a:rPr lang="en-IN" b="1" dirty="0">
                <a:solidFill>
                  <a:srgbClr val="002060"/>
                </a:solidFill>
              </a:rPr>
              <a:t>Mentor – </a:t>
            </a:r>
            <a:r>
              <a:rPr lang="en-IN" b="1" dirty="0" err="1">
                <a:solidFill>
                  <a:srgbClr val="002060"/>
                </a:solidFill>
              </a:rPr>
              <a:t>Dr.</a:t>
            </a:r>
            <a:r>
              <a:rPr lang="en-IN" b="1" dirty="0">
                <a:solidFill>
                  <a:srgbClr val="002060"/>
                </a:solidFill>
              </a:rPr>
              <a:t> Anandhi Ramachandran                        </a:t>
            </a:r>
            <a:r>
              <a:rPr lang="en-IN" sz="1500" b="1" dirty="0">
                <a:solidFill>
                  <a:srgbClr val="002060"/>
                </a:solidFill>
              </a:rPr>
              <a:t>                             (Associate Professor, IIHMR Delhi)</a:t>
            </a:r>
          </a:p>
        </p:txBody>
      </p:sp>
      <p:pic>
        <p:nvPicPr>
          <p:cNvPr id="23" name="Picture 2" descr="CoWIN - Wikipedia">
            <a:extLst>
              <a:ext uri="{FF2B5EF4-FFF2-40B4-BE49-F238E27FC236}">
                <a16:creationId xmlns:a16="http://schemas.microsoft.com/office/drawing/2014/main" id="{D5528B10-9452-2193-BA68-87CB5FE20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915" y="6190118"/>
            <a:ext cx="1948136" cy="6656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2E2DCF6-1FF6-4185-5951-B3130ADD3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988" y="7564"/>
            <a:ext cx="1013012" cy="365125"/>
          </a:xfrm>
          <a:prstGeom prst="rect">
            <a:avLst/>
          </a:prstGeom>
        </p:spPr>
      </p:pic>
    </p:spTree>
    <p:extLst>
      <p:ext uri="{BB962C8B-B14F-4D97-AF65-F5344CB8AC3E}">
        <p14:creationId xmlns:p14="http://schemas.microsoft.com/office/powerpoint/2010/main" val="306744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D85114-8CBC-4688-363E-6993DD3B0493}"/>
              </a:ext>
            </a:extLst>
          </p:cNvPr>
          <p:cNvSpPr>
            <a:spLocks noGrp="1"/>
          </p:cNvSpPr>
          <p:nvPr>
            <p:ph type="ftr" sz="quarter" idx="11"/>
          </p:nvPr>
        </p:nvSpPr>
        <p:spPr>
          <a:xfrm>
            <a:off x="3944471" y="6547781"/>
            <a:ext cx="4114800" cy="365125"/>
          </a:xfrm>
        </p:spPr>
        <p:txBody>
          <a:bodyPr/>
          <a:lstStyle/>
          <a:p>
            <a:r>
              <a:rPr lang="en-US" dirty="0"/>
              <a:t>Data as of 22 June, 2022</a:t>
            </a:r>
            <a:endParaRPr lang="en-IN" dirty="0"/>
          </a:p>
        </p:txBody>
      </p:sp>
      <p:sp>
        <p:nvSpPr>
          <p:cNvPr id="3" name="Slide Number Placeholder 2">
            <a:extLst>
              <a:ext uri="{FF2B5EF4-FFF2-40B4-BE49-F238E27FC236}">
                <a16:creationId xmlns:a16="http://schemas.microsoft.com/office/drawing/2014/main" id="{D74BC218-FBDE-5B2A-F088-266917B7A428}"/>
              </a:ext>
            </a:extLst>
          </p:cNvPr>
          <p:cNvSpPr>
            <a:spLocks noGrp="1"/>
          </p:cNvSpPr>
          <p:nvPr>
            <p:ph type="sldNum" sz="quarter" idx="12"/>
          </p:nvPr>
        </p:nvSpPr>
        <p:spPr/>
        <p:txBody>
          <a:bodyPr/>
          <a:lstStyle/>
          <a:p>
            <a:fld id="{73B7D030-AC2A-4DA6-BC48-16912DF20F9C}" type="slidenum">
              <a:rPr lang="en-IN" smtClean="0"/>
              <a:t>10</a:t>
            </a:fld>
            <a:endParaRPr lang="en-IN" dirty="0"/>
          </a:p>
        </p:txBody>
      </p:sp>
      <p:sp>
        <p:nvSpPr>
          <p:cNvPr id="4" name="object 6">
            <a:extLst>
              <a:ext uri="{FF2B5EF4-FFF2-40B4-BE49-F238E27FC236}">
                <a16:creationId xmlns:a16="http://schemas.microsoft.com/office/drawing/2014/main" id="{D61BC09A-347C-DA78-3D4E-D32B352BB9FE}"/>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C09E3BD8-B2AE-3B96-373A-1C069DCE9017}"/>
              </a:ext>
            </a:extLst>
          </p:cNvPr>
          <p:cNvSpPr/>
          <p:nvPr/>
        </p:nvSpPr>
        <p:spPr>
          <a:xfrm>
            <a:off x="4114798" y="493286"/>
            <a:ext cx="3496237"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FBBF6EAA-484D-196A-CF3B-B421280F90F6}"/>
              </a:ext>
            </a:extLst>
          </p:cNvPr>
          <p:cNvSpPr txBox="1"/>
          <p:nvPr/>
        </p:nvSpPr>
        <p:spPr>
          <a:xfrm>
            <a:off x="4179792" y="506588"/>
            <a:ext cx="3431243" cy="492443"/>
          </a:xfrm>
          <a:prstGeom prst="rect">
            <a:avLst/>
          </a:prstGeom>
          <a:noFill/>
        </p:spPr>
        <p:txBody>
          <a:bodyPr wrap="square" rtlCol="0">
            <a:spAutoFit/>
          </a:bodyPr>
          <a:lstStyle/>
          <a:p>
            <a:pPr algn="ctr"/>
            <a:r>
              <a:rPr lang="en-IN" sz="2600" b="1" dirty="0">
                <a:solidFill>
                  <a:srgbClr val="002060"/>
                </a:solidFill>
              </a:rPr>
              <a:t>Snapshot</a:t>
            </a:r>
          </a:p>
        </p:txBody>
      </p:sp>
      <p:graphicFrame>
        <p:nvGraphicFramePr>
          <p:cNvPr id="7" name="Chart 6">
            <a:extLst>
              <a:ext uri="{FF2B5EF4-FFF2-40B4-BE49-F238E27FC236}">
                <a16:creationId xmlns:a16="http://schemas.microsoft.com/office/drawing/2014/main" id="{6F618E97-9B2C-FADD-01D6-B99E5ED0D34E}"/>
              </a:ext>
            </a:extLst>
          </p:cNvPr>
          <p:cNvGraphicFramePr>
            <a:graphicFrameLocks/>
          </p:cNvGraphicFramePr>
          <p:nvPr>
            <p:extLst>
              <p:ext uri="{D42A27DB-BD31-4B8C-83A1-F6EECF244321}">
                <p14:modId xmlns:p14="http://schemas.microsoft.com/office/powerpoint/2010/main" val="154208193"/>
              </p:ext>
            </p:extLst>
          </p:nvPr>
        </p:nvGraphicFramePr>
        <p:xfrm>
          <a:off x="212912" y="1245828"/>
          <a:ext cx="3731559" cy="2378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0D576C7-2B90-0652-7E13-689A77A2C860}"/>
              </a:ext>
            </a:extLst>
          </p:cNvPr>
          <p:cNvGraphicFramePr>
            <a:graphicFrameLocks/>
          </p:cNvGraphicFramePr>
          <p:nvPr>
            <p:extLst>
              <p:ext uri="{D42A27DB-BD31-4B8C-83A1-F6EECF244321}">
                <p14:modId xmlns:p14="http://schemas.microsoft.com/office/powerpoint/2010/main" val="805531712"/>
              </p:ext>
            </p:extLst>
          </p:nvPr>
        </p:nvGraphicFramePr>
        <p:xfrm>
          <a:off x="212913" y="3978275"/>
          <a:ext cx="3731558" cy="2378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E2C98F4-0C8E-A2D3-F565-693998F92A83}"/>
              </a:ext>
            </a:extLst>
          </p:cNvPr>
          <p:cNvGraphicFramePr>
            <a:graphicFrameLocks/>
          </p:cNvGraphicFramePr>
          <p:nvPr>
            <p:extLst>
              <p:ext uri="{D42A27DB-BD31-4B8C-83A1-F6EECF244321}">
                <p14:modId xmlns:p14="http://schemas.microsoft.com/office/powerpoint/2010/main" val="425207926"/>
              </p:ext>
            </p:extLst>
          </p:nvPr>
        </p:nvGraphicFramePr>
        <p:xfrm>
          <a:off x="4310232" y="994403"/>
          <a:ext cx="3152439" cy="3756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6B16A14-BD39-CBA3-60F3-43880BFAB890}"/>
              </a:ext>
            </a:extLst>
          </p:cNvPr>
          <p:cNvGraphicFramePr>
            <a:graphicFrameLocks/>
          </p:cNvGraphicFramePr>
          <p:nvPr>
            <p:extLst>
              <p:ext uri="{D42A27DB-BD31-4B8C-83A1-F6EECF244321}">
                <p14:modId xmlns:p14="http://schemas.microsoft.com/office/powerpoint/2010/main" val="1619564506"/>
              </p:ext>
            </p:extLst>
          </p:nvPr>
        </p:nvGraphicFramePr>
        <p:xfrm>
          <a:off x="7828432" y="1245828"/>
          <a:ext cx="3731558" cy="2378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BF7C4368-5836-0449-13CA-3BDB544E2C5D}"/>
              </a:ext>
            </a:extLst>
          </p:cNvPr>
          <p:cNvGraphicFramePr>
            <a:graphicFrameLocks/>
          </p:cNvGraphicFramePr>
          <p:nvPr>
            <p:extLst>
              <p:ext uri="{D42A27DB-BD31-4B8C-83A1-F6EECF244321}">
                <p14:modId xmlns:p14="http://schemas.microsoft.com/office/powerpoint/2010/main" val="3118822040"/>
              </p:ext>
            </p:extLst>
          </p:nvPr>
        </p:nvGraphicFramePr>
        <p:xfrm>
          <a:off x="7828432" y="4014296"/>
          <a:ext cx="3731558" cy="237807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a:extLst>
              <a:ext uri="{FF2B5EF4-FFF2-40B4-BE49-F238E27FC236}">
                <a16:creationId xmlns:a16="http://schemas.microsoft.com/office/drawing/2014/main" id="{42DC62F2-2433-AF1D-D89B-403E6C350665}"/>
              </a:ext>
            </a:extLst>
          </p:cNvPr>
          <p:cNvSpPr/>
          <p:nvPr/>
        </p:nvSpPr>
        <p:spPr>
          <a:xfrm>
            <a:off x="4038600" y="5445692"/>
            <a:ext cx="3695703" cy="5313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b="1" dirty="0">
              <a:solidFill>
                <a:srgbClr val="FFFFFF"/>
              </a:solidFill>
              <a:effectLst/>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BCBFE1B6-029E-E122-8BD7-11B9D54B6EA9}"/>
              </a:ext>
            </a:extLst>
          </p:cNvPr>
          <p:cNvSpPr/>
          <p:nvPr/>
        </p:nvSpPr>
        <p:spPr>
          <a:xfrm>
            <a:off x="4038600" y="6075097"/>
            <a:ext cx="3695703" cy="5313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b="1" dirty="0">
              <a:solidFill>
                <a:srgbClr val="FFFFFF"/>
              </a:solidFill>
              <a:effectLst/>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83919778-8757-F730-699F-C7D73BBE68E1}"/>
              </a:ext>
            </a:extLst>
          </p:cNvPr>
          <p:cNvSpPr/>
          <p:nvPr/>
        </p:nvSpPr>
        <p:spPr>
          <a:xfrm>
            <a:off x="4038600" y="4811403"/>
            <a:ext cx="3695703" cy="5313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b="1" i="0" dirty="0">
              <a:solidFill>
                <a:srgbClr val="02AEAE"/>
              </a:solidFill>
              <a:effectLst/>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83D4B9F0-2DC1-6AC7-399E-68938ABA5816}"/>
              </a:ext>
            </a:extLst>
          </p:cNvPr>
          <p:cNvSpPr txBox="1"/>
          <p:nvPr/>
        </p:nvSpPr>
        <p:spPr>
          <a:xfrm>
            <a:off x="3929908" y="4802590"/>
            <a:ext cx="3804395" cy="830997"/>
          </a:xfrm>
          <a:prstGeom prst="rect">
            <a:avLst/>
          </a:prstGeom>
          <a:noFill/>
        </p:spPr>
        <p:txBody>
          <a:bodyPr wrap="square" rtlCol="0">
            <a:spAutoFit/>
          </a:bodyPr>
          <a:lstStyle/>
          <a:p>
            <a:pPr algn="ctr"/>
            <a:r>
              <a:rPr lang="en-IN" sz="1500" b="1" i="0" dirty="0">
                <a:solidFill>
                  <a:srgbClr val="02AEAE"/>
                </a:solidFill>
                <a:effectLst/>
                <a:latin typeface="Roboto" panose="02000000000000000000" pitchFamily="2" charset="0"/>
                <a:ea typeface="Roboto" panose="02000000000000000000" pitchFamily="2" charset="0"/>
              </a:rPr>
              <a:t>% of Partially Vaccinated </a:t>
            </a:r>
            <a:r>
              <a:rPr lang="en-IN" sz="1500" b="1" dirty="0">
                <a:solidFill>
                  <a:srgbClr val="02AEAE"/>
                </a:solidFill>
                <a:latin typeface="Roboto" panose="02000000000000000000" pitchFamily="2" charset="0"/>
                <a:ea typeface="Roboto" panose="02000000000000000000" pitchFamily="2" charset="0"/>
              </a:rPr>
              <a:t>Adult </a:t>
            </a:r>
            <a:r>
              <a:rPr lang="en-IN" sz="1500" b="1" i="0" dirty="0">
                <a:solidFill>
                  <a:srgbClr val="02AEAE"/>
                </a:solidFill>
                <a:effectLst/>
                <a:latin typeface="Roboto" panose="02000000000000000000" pitchFamily="2" charset="0"/>
                <a:ea typeface="Roboto" panose="02000000000000000000" pitchFamily="2" charset="0"/>
              </a:rPr>
              <a:t>Population-INDIA - </a:t>
            </a:r>
            <a:r>
              <a:rPr lang="en-IN" sz="1500" b="1" dirty="0">
                <a:solidFill>
                  <a:srgbClr val="FFFFFF"/>
                </a:solidFill>
                <a:effectLst/>
                <a:latin typeface="Roboto" panose="02000000000000000000" pitchFamily="2" charset="0"/>
                <a:ea typeface="Roboto" panose="02000000000000000000" pitchFamily="2" charset="0"/>
                <a:cs typeface="Aparajita" panose="02020603050405020304" pitchFamily="18" charset="0"/>
              </a:rPr>
              <a:t>97</a:t>
            </a:r>
            <a:r>
              <a:rPr lang="en-IN" sz="1500" b="1" dirty="0">
                <a:solidFill>
                  <a:srgbClr val="FFFFFF"/>
                </a:solidFill>
                <a:effectLst/>
                <a:latin typeface="Roboto" panose="02000000000000000000" pitchFamily="2" charset="0"/>
                <a:ea typeface="Roboto" panose="02000000000000000000" pitchFamily="2" charset="0"/>
              </a:rPr>
              <a:t>% </a:t>
            </a:r>
          </a:p>
          <a:p>
            <a:endParaRPr lang="en-IN" dirty="0"/>
          </a:p>
        </p:txBody>
      </p:sp>
      <p:sp>
        <p:nvSpPr>
          <p:cNvPr id="17" name="TextBox 16">
            <a:extLst>
              <a:ext uri="{FF2B5EF4-FFF2-40B4-BE49-F238E27FC236}">
                <a16:creationId xmlns:a16="http://schemas.microsoft.com/office/drawing/2014/main" id="{9D3F88C1-2297-0B93-25B2-98FA51DB8BA5}"/>
              </a:ext>
            </a:extLst>
          </p:cNvPr>
          <p:cNvSpPr txBox="1"/>
          <p:nvPr/>
        </p:nvSpPr>
        <p:spPr>
          <a:xfrm>
            <a:off x="4114798" y="5467736"/>
            <a:ext cx="3695703" cy="830997"/>
          </a:xfrm>
          <a:prstGeom prst="rect">
            <a:avLst/>
          </a:prstGeom>
          <a:noFill/>
        </p:spPr>
        <p:txBody>
          <a:bodyPr wrap="square" rtlCol="0">
            <a:spAutoFit/>
          </a:bodyPr>
          <a:lstStyle/>
          <a:p>
            <a:pPr algn="ctr"/>
            <a:r>
              <a:rPr lang="en-IN" sz="1500" b="1" i="0" dirty="0">
                <a:solidFill>
                  <a:srgbClr val="02AEAE"/>
                </a:solidFill>
                <a:effectLst/>
                <a:latin typeface="Roboto" panose="02000000000000000000" pitchFamily="2" charset="0"/>
                <a:ea typeface="Roboto" panose="02000000000000000000" pitchFamily="2" charset="0"/>
              </a:rPr>
              <a:t>% of Fully Vaccinated </a:t>
            </a:r>
            <a:r>
              <a:rPr lang="en-IN" sz="1500" b="1" dirty="0">
                <a:solidFill>
                  <a:srgbClr val="02AEAE"/>
                </a:solidFill>
                <a:latin typeface="Roboto" panose="02000000000000000000" pitchFamily="2" charset="0"/>
                <a:ea typeface="Roboto" panose="02000000000000000000" pitchFamily="2" charset="0"/>
              </a:rPr>
              <a:t>Adult </a:t>
            </a:r>
            <a:r>
              <a:rPr lang="en-IN" sz="1500" b="1" i="0" dirty="0">
                <a:solidFill>
                  <a:srgbClr val="02AEAE"/>
                </a:solidFill>
                <a:effectLst/>
                <a:latin typeface="Roboto" panose="02000000000000000000" pitchFamily="2" charset="0"/>
                <a:ea typeface="Roboto" panose="02000000000000000000" pitchFamily="2" charset="0"/>
              </a:rPr>
              <a:t>Population-INDIA – </a:t>
            </a:r>
            <a:r>
              <a:rPr lang="en-IN" sz="1500" b="1" dirty="0">
                <a:solidFill>
                  <a:srgbClr val="FFFFFF"/>
                </a:solidFill>
                <a:effectLst/>
                <a:latin typeface="Roboto" panose="02000000000000000000" pitchFamily="2" charset="0"/>
                <a:ea typeface="Roboto" panose="02000000000000000000" pitchFamily="2" charset="0"/>
                <a:cs typeface="Aparajita" panose="02020603050405020304" pitchFamily="18" charset="0"/>
              </a:rPr>
              <a:t>89.5</a:t>
            </a:r>
            <a:r>
              <a:rPr lang="en-IN" sz="1500" b="1" dirty="0">
                <a:solidFill>
                  <a:srgbClr val="FFFFFF"/>
                </a:solidFill>
                <a:effectLst/>
                <a:latin typeface="Roboto" panose="02000000000000000000" pitchFamily="2" charset="0"/>
                <a:ea typeface="Roboto" panose="02000000000000000000" pitchFamily="2" charset="0"/>
              </a:rPr>
              <a:t>% </a:t>
            </a:r>
          </a:p>
          <a:p>
            <a:endParaRPr lang="en-IN" dirty="0"/>
          </a:p>
        </p:txBody>
      </p:sp>
      <p:sp>
        <p:nvSpPr>
          <p:cNvPr id="18" name="TextBox 17">
            <a:extLst>
              <a:ext uri="{FF2B5EF4-FFF2-40B4-BE49-F238E27FC236}">
                <a16:creationId xmlns:a16="http://schemas.microsoft.com/office/drawing/2014/main" id="{4E5CD0C6-13D9-E054-6346-22D0A90A80E2}"/>
              </a:ext>
            </a:extLst>
          </p:cNvPr>
          <p:cNvSpPr txBox="1"/>
          <p:nvPr/>
        </p:nvSpPr>
        <p:spPr>
          <a:xfrm>
            <a:off x="3976972" y="6042403"/>
            <a:ext cx="3804395" cy="830997"/>
          </a:xfrm>
          <a:prstGeom prst="rect">
            <a:avLst/>
          </a:prstGeom>
          <a:noFill/>
        </p:spPr>
        <p:txBody>
          <a:bodyPr wrap="square" rtlCol="0">
            <a:spAutoFit/>
          </a:bodyPr>
          <a:lstStyle/>
          <a:p>
            <a:pPr algn="ctr"/>
            <a:r>
              <a:rPr lang="en-IN" sz="1500" b="1" i="0" dirty="0">
                <a:solidFill>
                  <a:srgbClr val="F34A15"/>
                </a:solidFill>
                <a:effectLst/>
                <a:latin typeface="Roboto" panose="02000000000000000000" pitchFamily="2" charset="0"/>
                <a:ea typeface="Roboto" panose="02000000000000000000" pitchFamily="2" charset="0"/>
              </a:rPr>
              <a:t>% of Fully Vaccinated Population-GLOBALLY - </a:t>
            </a:r>
            <a:r>
              <a:rPr lang="en-IN" sz="1500" b="1" dirty="0">
                <a:solidFill>
                  <a:srgbClr val="FFFFFF"/>
                </a:solidFill>
                <a:effectLst/>
                <a:latin typeface="Roboto" panose="02000000000000000000" pitchFamily="2" charset="0"/>
                <a:ea typeface="Roboto" panose="02000000000000000000" pitchFamily="2" charset="0"/>
                <a:cs typeface="Aparajita" panose="02020603050405020304" pitchFamily="18" charset="0"/>
              </a:rPr>
              <a:t>65.5</a:t>
            </a:r>
            <a:r>
              <a:rPr lang="en-IN" sz="1500" b="1" dirty="0">
                <a:solidFill>
                  <a:srgbClr val="FFFFFF"/>
                </a:solidFill>
                <a:effectLst/>
                <a:latin typeface="Roboto" panose="02000000000000000000" pitchFamily="2" charset="0"/>
                <a:ea typeface="Roboto" panose="02000000000000000000" pitchFamily="2" charset="0"/>
              </a:rPr>
              <a:t>% </a:t>
            </a:r>
          </a:p>
          <a:p>
            <a:endParaRPr lang="en-IN" dirty="0"/>
          </a:p>
        </p:txBody>
      </p:sp>
      <p:pic>
        <p:nvPicPr>
          <p:cNvPr id="19" name="Picture 18">
            <a:extLst>
              <a:ext uri="{FF2B5EF4-FFF2-40B4-BE49-F238E27FC236}">
                <a16:creationId xmlns:a16="http://schemas.microsoft.com/office/drawing/2014/main" id="{491000AF-CBB5-6FDC-E450-83F35356D7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385331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83C168-A5B7-B444-C2FD-32866B0ADC48}"/>
              </a:ext>
            </a:extLst>
          </p:cNvPr>
          <p:cNvSpPr>
            <a:spLocks noGrp="1"/>
          </p:cNvSpPr>
          <p:nvPr>
            <p:ph type="ftr" sz="quarter" idx="11"/>
          </p:nvPr>
        </p:nvSpPr>
        <p:spPr>
          <a:xfrm>
            <a:off x="-3563082" y="0"/>
            <a:ext cx="0" cy="4445207"/>
          </a:xfrm>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6F2471C2-6C97-D588-8BFC-B9D1DDA6A016}"/>
              </a:ext>
            </a:extLst>
          </p:cNvPr>
          <p:cNvSpPr>
            <a:spLocks noGrp="1"/>
          </p:cNvSpPr>
          <p:nvPr>
            <p:ph type="sldNum" sz="quarter" idx="12"/>
          </p:nvPr>
        </p:nvSpPr>
        <p:spPr/>
        <p:txBody>
          <a:bodyPr/>
          <a:lstStyle/>
          <a:p>
            <a:fld id="{73B7D030-AC2A-4DA6-BC48-16912DF20F9C}" type="slidenum">
              <a:rPr lang="en-IN" smtClean="0"/>
              <a:t>11</a:t>
            </a:fld>
            <a:endParaRPr lang="en-IN" dirty="0"/>
          </a:p>
        </p:txBody>
      </p:sp>
      <p:sp>
        <p:nvSpPr>
          <p:cNvPr id="4" name="object 6">
            <a:extLst>
              <a:ext uri="{FF2B5EF4-FFF2-40B4-BE49-F238E27FC236}">
                <a16:creationId xmlns:a16="http://schemas.microsoft.com/office/drawing/2014/main" id="{6D714CC8-1E50-280A-9718-CA2449640959}"/>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7" name="Rectangle 6">
            <a:extLst>
              <a:ext uri="{FF2B5EF4-FFF2-40B4-BE49-F238E27FC236}">
                <a16:creationId xmlns:a16="http://schemas.microsoft.com/office/drawing/2014/main" id="{351166F2-2CE4-221F-9786-19DFD73A888C}"/>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C2981B6F-9E16-5BB3-A35F-7917B50BD6A9}"/>
              </a:ext>
            </a:extLst>
          </p:cNvPr>
          <p:cNvSpPr txBox="1"/>
          <p:nvPr/>
        </p:nvSpPr>
        <p:spPr>
          <a:xfrm>
            <a:off x="2052918" y="511216"/>
            <a:ext cx="7799293" cy="492443"/>
          </a:xfrm>
          <a:prstGeom prst="rect">
            <a:avLst/>
          </a:prstGeom>
          <a:noFill/>
        </p:spPr>
        <p:txBody>
          <a:bodyPr wrap="square" rtlCol="0">
            <a:spAutoFit/>
          </a:bodyPr>
          <a:lstStyle/>
          <a:p>
            <a:pPr algn="ctr"/>
            <a:r>
              <a:rPr lang="en-IN" sz="2600" dirty="0">
                <a:solidFill>
                  <a:srgbClr val="002060"/>
                </a:solidFill>
              </a:rPr>
              <a:t>Registration &amp; Vaccination of 12-14 years</a:t>
            </a:r>
          </a:p>
        </p:txBody>
      </p:sp>
      <p:graphicFrame>
        <p:nvGraphicFramePr>
          <p:cNvPr id="9" name="Chart 8">
            <a:extLst>
              <a:ext uri="{FF2B5EF4-FFF2-40B4-BE49-F238E27FC236}">
                <a16:creationId xmlns:a16="http://schemas.microsoft.com/office/drawing/2014/main" id="{457E7368-8B19-FA08-9C58-0876998516D5}"/>
              </a:ext>
            </a:extLst>
          </p:cNvPr>
          <p:cNvGraphicFramePr>
            <a:graphicFrameLocks/>
          </p:cNvGraphicFramePr>
          <p:nvPr>
            <p:extLst>
              <p:ext uri="{D42A27DB-BD31-4B8C-83A1-F6EECF244321}">
                <p14:modId xmlns:p14="http://schemas.microsoft.com/office/powerpoint/2010/main" val="1083216013"/>
              </p:ext>
            </p:extLst>
          </p:nvPr>
        </p:nvGraphicFramePr>
        <p:xfrm>
          <a:off x="7297271" y="1193928"/>
          <a:ext cx="4320988" cy="2182906"/>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a:extLst>
              <a:ext uri="{FF2B5EF4-FFF2-40B4-BE49-F238E27FC236}">
                <a16:creationId xmlns:a16="http://schemas.microsoft.com/office/drawing/2014/main" id="{B0B0E8E6-B9EC-8C62-54E5-DF27EA656613}"/>
              </a:ext>
            </a:extLst>
          </p:cNvPr>
          <p:cNvCxnSpPr/>
          <p:nvPr/>
        </p:nvCxnSpPr>
        <p:spPr>
          <a:xfrm>
            <a:off x="106008" y="1740439"/>
            <a:ext cx="2674620" cy="0"/>
          </a:xfrm>
          <a:prstGeom prst="line">
            <a:avLst/>
          </a:prstGeom>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FE3CE278-157F-A2E9-24C8-5CB7B8B4DFDC}"/>
              </a:ext>
            </a:extLst>
          </p:cNvPr>
          <p:cNvGrpSpPr/>
          <p:nvPr/>
        </p:nvGrpSpPr>
        <p:grpSpPr>
          <a:xfrm>
            <a:off x="106008" y="1740439"/>
            <a:ext cx="2674620" cy="4445207"/>
            <a:chOff x="106008" y="1740439"/>
            <a:chExt cx="2674620" cy="3272790"/>
          </a:xfrm>
        </p:grpSpPr>
        <p:graphicFrame>
          <p:nvGraphicFramePr>
            <p:cNvPr id="10" name="Chart 9">
              <a:extLst>
                <a:ext uri="{FF2B5EF4-FFF2-40B4-BE49-F238E27FC236}">
                  <a16:creationId xmlns:a16="http://schemas.microsoft.com/office/drawing/2014/main" id="{E33203DF-8C66-B9D6-AF4F-546ADD737FC9}"/>
                </a:ext>
              </a:extLst>
            </p:cNvPr>
            <p:cNvGraphicFramePr>
              <a:graphicFrameLocks/>
            </p:cNvGraphicFramePr>
            <p:nvPr>
              <p:extLst>
                <p:ext uri="{D42A27DB-BD31-4B8C-83A1-F6EECF244321}">
                  <p14:modId xmlns:p14="http://schemas.microsoft.com/office/powerpoint/2010/main" val="2168165370"/>
                </p:ext>
              </p:extLst>
            </p:nvPr>
          </p:nvGraphicFramePr>
          <p:xfrm>
            <a:off x="106008" y="1740439"/>
            <a:ext cx="2674620" cy="327279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C618AB44-C6A6-757D-6A6B-12FF8149F16E}"/>
                </a:ext>
              </a:extLst>
            </p:cNvPr>
            <p:cNvCxnSpPr/>
            <p:nvPr/>
          </p:nvCxnSpPr>
          <p:spPr>
            <a:xfrm>
              <a:off x="106008" y="5012554"/>
              <a:ext cx="2674620" cy="0"/>
            </a:xfrm>
            <a:prstGeom prst="line">
              <a:avLst/>
            </a:prstGeom>
          </p:spPr>
          <p:style>
            <a:lnRef idx="1">
              <a:schemeClr val="dk1"/>
            </a:lnRef>
            <a:fillRef idx="0">
              <a:schemeClr val="dk1"/>
            </a:fillRef>
            <a:effectRef idx="0">
              <a:schemeClr val="dk1"/>
            </a:effectRef>
            <a:fontRef idx="minor">
              <a:schemeClr val="tx1"/>
            </a:fontRef>
          </p:style>
        </p:cxnSp>
      </p:grpSp>
      <p:cxnSp>
        <p:nvCxnSpPr>
          <p:cNvPr id="29" name="Straight Connector 28">
            <a:extLst>
              <a:ext uri="{FF2B5EF4-FFF2-40B4-BE49-F238E27FC236}">
                <a16:creationId xmlns:a16="http://schemas.microsoft.com/office/drawing/2014/main" id="{B49B20B9-0662-A802-1447-6E4DEA64E889}"/>
              </a:ext>
            </a:extLst>
          </p:cNvPr>
          <p:cNvCxnSpPr>
            <a:cxnSpLocks/>
          </p:cNvCxnSpPr>
          <p:nvPr/>
        </p:nvCxnSpPr>
        <p:spPr>
          <a:xfrm>
            <a:off x="2780628" y="1740439"/>
            <a:ext cx="0" cy="4444290"/>
          </a:xfrm>
          <a:prstGeom prst="line">
            <a:avLst/>
          </a:prstGeom>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001E1D15-654F-4836-9B14-EC44542A1D46}"/>
              </a:ext>
            </a:extLst>
          </p:cNvPr>
          <p:cNvSpPr/>
          <p:nvPr/>
        </p:nvSpPr>
        <p:spPr>
          <a:xfrm>
            <a:off x="2371480" y="3483742"/>
            <a:ext cx="1022534" cy="537883"/>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Dose 1</a:t>
            </a:r>
          </a:p>
          <a:p>
            <a:pPr algn="ctr"/>
            <a:r>
              <a:rPr lang="en-IN" sz="1300" b="1" dirty="0">
                <a:solidFill>
                  <a:schemeClr val="tx1"/>
                </a:solidFill>
              </a:rPr>
              <a:t>3.6 cr.</a:t>
            </a:r>
          </a:p>
        </p:txBody>
      </p:sp>
      <p:sp>
        <p:nvSpPr>
          <p:cNvPr id="21" name="Oval 20">
            <a:extLst>
              <a:ext uri="{FF2B5EF4-FFF2-40B4-BE49-F238E27FC236}">
                <a16:creationId xmlns:a16="http://schemas.microsoft.com/office/drawing/2014/main" id="{F6A0B5CF-F732-A04B-20AC-93F0A786601B}"/>
              </a:ext>
            </a:extLst>
          </p:cNvPr>
          <p:cNvSpPr/>
          <p:nvPr/>
        </p:nvSpPr>
        <p:spPr>
          <a:xfrm>
            <a:off x="2371480" y="4160273"/>
            <a:ext cx="1022535" cy="537884"/>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Dose 2</a:t>
            </a:r>
          </a:p>
          <a:p>
            <a:pPr algn="ctr"/>
            <a:r>
              <a:rPr lang="en-IN" sz="1300" b="1" dirty="0">
                <a:solidFill>
                  <a:schemeClr val="tx1"/>
                </a:solidFill>
              </a:rPr>
              <a:t>2.13 cr</a:t>
            </a:r>
            <a:r>
              <a:rPr lang="en-IN" sz="1300" b="1" dirty="0"/>
              <a:t>.</a:t>
            </a:r>
          </a:p>
        </p:txBody>
      </p:sp>
      <p:cxnSp>
        <p:nvCxnSpPr>
          <p:cNvPr id="22" name="Straight Arrow Connector 21">
            <a:extLst>
              <a:ext uri="{FF2B5EF4-FFF2-40B4-BE49-F238E27FC236}">
                <a16:creationId xmlns:a16="http://schemas.microsoft.com/office/drawing/2014/main" id="{769E4154-04AC-C338-B1E4-81F9E73B310E}"/>
              </a:ext>
            </a:extLst>
          </p:cNvPr>
          <p:cNvCxnSpPr>
            <a:cxnSpLocks/>
          </p:cNvCxnSpPr>
          <p:nvPr/>
        </p:nvCxnSpPr>
        <p:spPr>
          <a:xfrm flipV="1">
            <a:off x="2121684" y="3753729"/>
            <a:ext cx="392355" cy="34067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3" name="Straight Arrow Connector 22">
            <a:extLst>
              <a:ext uri="{FF2B5EF4-FFF2-40B4-BE49-F238E27FC236}">
                <a16:creationId xmlns:a16="http://schemas.microsoft.com/office/drawing/2014/main" id="{A0E32067-F7C9-AAD0-3D97-3CDDAB8908AD}"/>
              </a:ext>
            </a:extLst>
          </p:cNvPr>
          <p:cNvCxnSpPr>
            <a:cxnSpLocks/>
          </p:cNvCxnSpPr>
          <p:nvPr/>
        </p:nvCxnSpPr>
        <p:spPr>
          <a:xfrm>
            <a:off x="2051941" y="4148181"/>
            <a:ext cx="524342" cy="26894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Rectangle 23">
            <a:extLst>
              <a:ext uri="{FF2B5EF4-FFF2-40B4-BE49-F238E27FC236}">
                <a16:creationId xmlns:a16="http://schemas.microsoft.com/office/drawing/2014/main" id="{B6A51DDE-5B93-3ADA-E128-6F8A29228F4F}"/>
              </a:ext>
            </a:extLst>
          </p:cNvPr>
          <p:cNvSpPr/>
          <p:nvPr/>
        </p:nvSpPr>
        <p:spPr>
          <a:xfrm>
            <a:off x="3782797" y="3385354"/>
            <a:ext cx="3249142" cy="63817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78% children of 12-14 age got vaccinated with 1</a:t>
            </a:r>
            <a:r>
              <a:rPr lang="en-IN" sz="1300" b="1" baseline="30000" dirty="0">
                <a:solidFill>
                  <a:schemeClr val="tx1"/>
                </a:solidFill>
              </a:rPr>
              <a:t>st</a:t>
            </a:r>
            <a:r>
              <a:rPr lang="en-IN" sz="1300" b="1" dirty="0">
                <a:solidFill>
                  <a:schemeClr val="tx1"/>
                </a:solidFill>
              </a:rPr>
              <a:t> dose </a:t>
            </a:r>
          </a:p>
        </p:txBody>
      </p:sp>
      <p:sp>
        <p:nvSpPr>
          <p:cNvPr id="25" name="Rectangle 24">
            <a:extLst>
              <a:ext uri="{FF2B5EF4-FFF2-40B4-BE49-F238E27FC236}">
                <a16:creationId xmlns:a16="http://schemas.microsoft.com/office/drawing/2014/main" id="{80D6AF69-B760-3600-CD19-65D22141F31F}"/>
              </a:ext>
            </a:extLst>
          </p:cNvPr>
          <p:cNvSpPr/>
          <p:nvPr/>
        </p:nvSpPr>
        <p:spPr>
          <a:xfrm>
            <a:off x="3782797" y="4167556"/>
            <a:ext cx="3249142" cy="63817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47% children of 12-14 age got vaccinated with both the doses</a:t>
            </a:r>
          </a:p>
        </p:txBody>
      </p:sp>
      <p:sp>
        <p:nvSpPr>
          <p:cNvPr id="26" name="Arrow: Right 25">
            <a:extLst>
              <a:ext uri="{FF2B5EF4-FFF2-40B4-BE49-F238E27FC236}">
                <a16:creationId xmlns:a16="http://schemas.microsoft.com/office/drawing/2014/main" id="{94C954E4-CAB1-0726-C9CC-8C8F9C19BC56}"/>
              </a:ext>
            </a:extLst>
          </p:cNvPr>
          <p:cNvSpPr/>
          <p:nvPr/>
        </p:nvSpPr>
        <p:spPr>
          <a:xfrm>
            <a:off x="3261740" y="3656027"/>
            <a:ext cx="689190" cy="166306"/>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7" name="Arrow: Right 26">
            <a:extLst>
              <a:ext uri="{FF2B5EF4-FFF2-40B4-BE49-F238E27FC236}">
                <a16:creationId xmlns:a16="http://schemas.microsoft.com/office/drawing/2014/main" id="{5E4A856E-3DDF-1DE6-7B9F-5D834122727D}"/>
              </a:ext>
            </a:extLst>
          </p:cNvPr>
          <p:cNvSpPr/>
          <p:nvPr/>
        </p:nvSpPr>
        <p:spPr>
          <a:xfrm>
            <a:off x="3243811" y="4380869"/>
            <a:ext cx="689190" cy="166306"/>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graphicFrame>
        <p:nvGraphicFramePr>
          <p:cNvPr id="30" name="Chart 29">
            <a:extLst>
              <a:ext uri="{FF2B5EF4-FFF2-40B4-BE49-F238E27FC236}">
                <a16:creationId xmlns:a16="http://schemas.microsoft.com/office/drawing/2014/main" id="{98BF10D3-EACE-160D-30B4-BCD7B461D278}"/>
              </a:ext>
            </a:extLst>
          </p:cNvPr>
          <p:cNvGraphicFramePr>
            <a:graphicFrameLocks/>
          </p:cNvGraphicFramePr>
          <p:nvPr>
            <p:extLst>
              <p:ext uri="{D42A27DB-BD31-4B8C-83A1-F6EECF244321}">
                <p14:modId xmlns:p14="http://schemas.microsoft.com/office/powerpoint/2010/main" val="116409503"/>
              </p:ext>
            </p:extLst>
          </p:nvPr>
        </p:nvGraphicFramePr>
        <p:xfrm>
          <a:off x="7297274" y="4037236"/>
          <a:ext cx="4320985" cy="2135151"/>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a:extLst>
              <a:ext uri="{FF2B5EF4-FFF2-40B4-BE49-F238E27FC236}">
                <a16:creationId xmlns:a16="http://schemas.microsoft.com/office/drawing/2014/main" id="{DA212D2C-820D-2E44-6B96-6689B21AA485}"/>
              </a:ext>
            </a:extLst>
          </p:cNvPr>
          <p:cNvSpPr/>
          <p:nvPr/>
        </p:nvSpPr>
        <p:spPr>
          <a:xfrm>
            <a:off x="3394014" y="2118708"/>
            <a:ext cx="3637925" cy="83649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rPr>
              <a:t>Vaccination administered/day was highest in the month of March, then it started decreasing at an increasing rate from 10.6 to 6.2 lakh vaccine per day in April.</a:t>
            </a:r>
          </a:p>
        </p:txBody>
      </p:sp>
      <p:pic>
        <p:nvPicPr>
          <p:cNvPr id="28" name="Picture 27">
            <a:extLst>
              <a:ext uri="{FF2B5EF4-FFF2-40B4-BE49-F238E27FC236}">
                <a16:creationId xmlns:a16="http://schemas.microsoft.com/office/drawing/2014/main" id="{598A108D-9BC4-068D-EE50-7068B2AA3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120624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562E72-4DA3-F8AA-968A-24AF0803C680}"/>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99AA6D0D-A528-1161-5EA0-21BB4DE299CC}"/>
              </a:ext>
            </a:extLst>
          </p:cNvPr>
          <p:cNvSpPr>
            <a:spLocks noGrp="1"/>
          </p:cNvSpPr>
          <p:nvPr>
            <p:ph type="sldNum" sz="quarter" idx="12"/>
          </p:nvPr>
        </p:nvSpPr>
        <p:spPr/>
        <p:txBody>
          <a:bodyPr/>
          <a:lstStyle/>
          <a:p>
            <a:fld id="{73B7D030-AC2A-4DA6-BC48-16912DF20F9C}" type="slidenum">
              <a:rPr lang="en-IN" smtClean="0"/>
              <a:t>12</a:t>
            </a:fld>
            <a:endParaRPr lang="en-IN" dirty="0"/>
          </a:p>
        </p:txBody>
      </p:sp>
      <p:sp>
        <p:nvSpPr>
          <p:cNvPr id="4" name="object 6">
            <a:extLst>
              <a:ext uri="{FF2B5EF4-FFF2-40B4-BE49-F238E27FC236}">
                <a16:creationId xmlns:a16="http://schemas.microsoft.com/office/drawing/2014/main" id="{CE3B23F1-AFAD-2256-79DF-EF99C077EB23}"/>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DA1146BA-C452-2BA5-5E7B-94A91DF9C00C}"/>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D40E1618-07CD-A1FF-FDC9-9EA3860F0E1A}"/>
              </a:ext>
            </a:extLst>
          </p:cNvPr>
          <p:cNvSpPr txBox="1"/>
          <p:nvPr/>
        </p:nvSpPr>
        <p:spPr>
          <a:xfrm>
            <a:off x="2052918" y="511216"/>
            <a:ext cx="7799293" cy="492443"/>
          </a:xfrm>
          <a:prstGeom prst="rect">
            <a:avLst/>
          </a:prstGeom>
          <a:noFill/>
        </p:spPr>
        <p:txBody>
          <a:bodyPr wrap="square" rtlCol="0">
            <a:spAutoFit/>
          </a:bodyPr>
          <a:lstStyle/>
          <a:p>
            <a:pPr algn="ctr"/>
            <a:r>
              <a:rPr lang="en-IN" sz="2600" dirty="0">
                <a:solidFill>
                  <a:srgbClr val="002060"/>
                </a:solidFill>
              </a:rPr>
              <a:t>Registration &amp; Vaccination of 15-17 years</a:t>
            </a:r>
          </a:p>
        </p:txBody>
      </p:sp>
      <p:graphicFrame>
        <p:nvGraphicFramePr>
          <p:cNvPr id="7" name="Chart 6">
            <a:extLst>
              <a:ext uri="{FF2B5EF4-FFF2-40B4-BE49-F238E27FC236}">
                <a16:creationId xmlns:a16="http://schemas.microsoft.com/office/drawing/2014/main" id="{AC8DEE90-88E7-4F73-9F83-0299FE0A448B}"/>
              </a:ext>
            </a:extLst>
          </p:cNvPr>
          <p:cNvGraphicFramePr>
            <a:graphicFrameLocks/>
          </p:cNvGraphicFramePr>
          <p:nvPr>
            <p:extLst>
              <p:ext uri="{D42A27DB-BD31-4B8C-83A1-F6EECF244321}">
                <p14:modId xmlns:p14="http://schemas.microsoft.com/office/powerpoint/2010/main" val="852049034"/>
              </p:ext>
            </p:extLst>
          </p:nvPr>
        </p:nvGraphicFramePr>
        <p:xfrm>
          <a:off x="7198658" y="1173189"/>
          <a:ext cx="4410635" cy="2394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C2F75E2-B064-F1FB-ABD6-BE67B3A31D42}"/>
              </a:ext>
            </a:extLst>
          </p:cNvPr>
          <p:cNvGraphicFramePr>
            <a:graphicFrameLocks/>
          </p:cNvGraphicFramePr>
          <p:nvPr>
            <p:extLst>
              <p:ext uri="{D42A27DB-BD31-4B8C-83A1-F6EECF244321}">
                <p14:modId xmlns:p14="http://schemas.microsoft.com/office/powerpoint/2010/main" val="1064042962"/>
              </p:ext>
            </p:extLst>
          </p:nvPr>
        </p:nvGraphicFramePr>
        <p:xfrm>
          <a:off x="7198657" y="3785734"/>
          <a:ext cx="4410636" cy="2388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CAE5AAE-A91B-63F3-798D-2553F2A12572}"/>
              </a:ext>
            </a:extLst>
          </p:cNvPr>
          <p:cNvGraphicFramePr>
            <a:graphicFrameLocks/>
          </p:cNvGraphicFramePr>
          <p:nvPr>
            <p:extLst>
              <p:ext uri="{D42A27DB-BD31-4B8C-83A1-F6EECF244321}">
                <p14:modId xmlns:p14="http://schemas.microsoft.com/office/powerpoint/2010/main" val="4034869466"/>
              </p:ext>
            </p:extLst>
          </p:nvPr>
        </p:nvGraphicFramePr>
        <p:xfrm>
          <a:off x="144872" y="1739993"/>
          <a:ext cx="2635749" cy="4432393"/>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a:extLst>
              <a:ext uri="{FF2B5EF4-FFF2-40B4-BE49-F238E27FC236}">
                <a16:creationId xmlns:a16="http://schemas.microsoft.com/office/drawing/2014/main" id="{64B0ECC2-021F-9694-2F6A-D1E60B4DE6BB}"/>
              </a:ext>
            </a:extLst>
          </p:cNvPr>
          <p:cNvSpPr/>
          <p:nvPr/>
        </p:nvSpPr>
        <p:spPr>
          <a:xfrm>
            <a:off x="2464902" y="3593320"/>
            <a:ext cx="915909" cy="47385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Dose 1  6 cr</a:t>
            </a:r>
            <a:r>
              <a:rPr lang="en-IN" sz="1500" b="1" dirty="0">
                <a:solidFill>
                  <a:schemeClr val="tx1"/>
                </a:solidFill>
              </a:rPr>
              <a:t>.</a:t>
            </a:r>
          </a:p>
        </p:txBody>
      </p:sp>
      <p:sp>
        <p:nvSpPr>
          <p:cNvPr id="15" name="Oval 14">
            <a:extLst>
              <a:ext uri="{FF2B5EF4-FFF2-40B4-BE49-F238E27FC236}">
                <a16:creationId xmlns:a16="http://schemas.microsoft.com/office/drawing/2014/main" id="{FF6EB987-EB0D-082A-F88A-65E3EB4C3BB5}"/>
              </a:ext>
            </a:extLst>
          </p:cNvPr>
          <p:cNvSpPr/>
          <p:nvPr/>
        </p:nvSpPr>
        <p:spPr>
          <a:xfrm>
            <a:off x="2464902" y="4351274"/>
            <a:ext cx="915908" cy="47385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Dose 2</a:t>
            </a:r>
          </a:p>
          <a:p>
            <a:pPr algn="ctr"/>
            <a:r>
              <a:rPr lang="en-IN" sz="1300" b="1" dirty="0">
                <a:solidFill>
                  <a:schemeClr val="tx1"/>
                </a:solidFill>
              </a:rPr>
              <a:t>4.7 cr.</a:t>
            </a:r>
          </a:p>
        </p:txBody>
      </p:sp>
      <p:cxnSp>
        <p:nvCxnSpPr>
          <p:cNvPr id="16" name="Straight Arrow Connector 15">
            <a:extLst>
              <a:ext uri="{FF2B5EF4-FFF2-40B4-BE49-F238E27FC236}">
                <a16:creationId xmlns:a16="http://schemas.microsoft.com/office/drawing/2014/main" id="{F9B11307-A2BF-A3A5-00E9-D3C11D903077}"/>
              </a:ext>
            </a:extLst>
          </p:cNvPr>
          <p:cNvCxnSpPr>
            <a:cxnSpLocks/>
          </p:cNvCxnSpPr>
          <p:nvPr/>
        </p:nvCxnSpPr>
        <p:spPr>
          <a:xfrm flipV="1">
            <a:off x="2209238" y="3824577"/>
            <a:ext cx="382261" cy="2841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75C1B9C1-B666-F512-29CE-9ABF1C51E7DC}"/>
              </a:ext>
            </a:extLst>
          </p:cNvPr>
          <p:cNvCxnSpPr>
            <a:cxnSpLocks/>
          </p:cNvCxnSpPr>
          <p:nvPr/>
        </p:nvCxnSpPr>
        <p:spPr>
          <a:xfrm>
            <a:off x="2209238" y="4319183"/>
            <a:ext cx="445559" cy="25297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Rectangle 17">
            <a:extLst>
              <a:ext uri="{FF2B5EF4-FFF2-40B4-BE49-F238E27FC236}">
                <a16:creationId xmlns:a16="http://schemas.microsoft.com/office/drawing/2014/main" id="{54FF9227-76C1-DC80-CE84-914488E4C48F}"/>
              </a:ext>
            </a:extLst>
          </p:cNvPr>
          <p:cNvSpPr/>
          <p:nvPr/>
        </p:nvSpPr>
        <p:spPr>
          <a:xfrm>
            <a:off x="3245221" y="2000524"/>
            <a:ext cx="3637925" cy="121232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rPr>
              <a:t>Total vaccination as well as vaccination per day for 15-17 reduces in Feb but it reduces with more rate in March and April 2022 because almost 2/3</a:t>
            </a:r>
            <a:r>
              <a:rPr lang="en-IN" sz="1300" baseline="30000" dirty="0">
                <a:solidFill>
                  <a:schemeClr val="tx1"/>
                </a:solidFill>
              </a:rPr>
              <a:t>rd</a:t>
            </a:r>
            <a:r>
              <a:rPr lang="en-IN" sz="1300" dirty="0">
                <a:solidFill>
                  <a:schemeClr val="tx1"/>
                </a:solidFill>
              </a:rPr>
              <a:t> population of this group got vaccinated with 1</a:t>
            </a:r>
            <a:r>
              <a:rPr lang="en-IN" sz="1300" baseline="30000" dirty="0">
                <a:solidFill>
                  <a:schemeClr val="tx1"/>
                </a:solidFill>
              </a:rPr>
              <a:t>st</a:t>
            </a:r>
            <a:r>
              <a:rPr lang="en-IN" sz="1300" dirty="0">
                <a:solidFill>
                  <a:schemeClr val="tx1"/>
                </a:solidFill>
              </a:rPr>
              <a:t> dose by mid Feb.</a:t>
            </a:r>
          </a:p>
          <a:p>
            <a:endParaRPr lang="en-IN" sz="1400" dirty="0"/>
          </a:p>
        </p:txBody>
      </p:sp>
      <p:sp>
        <p:nvSpPr>
          <p:cNvPr id="19" name="Rectangle 18">
            <a:extLst>
              <a:ext uri="{FF2B5EF4-FFF2-40B4-BE49-F238E27FC236}">
                <a16:creationId xmlns:a16="http://schemas.microsoft.com/office/drawing/2014/main" id="{78DAE597-4B9D-6DD2-6A81-40A306D038E3}"/>
              </a:ext>
            </a:extLst>
          </p:cNvPr>
          <p:cNvSpPr/>
          <p:nvPr/>
        </p:nvSpPr>
        <p:spPr>
          <a:xfrm>
            <a:off x="3634005" y="3505489"/>
            <a:ext cx="3249142" cy="6381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89% children of 15-17 age got vaccinated with 1</a:t>
            </a:r>
            <a:r>
              <a:rPr lang="en-IN" sz="1300" b="1" baseline="30000" dirty="0">
                <a:solidFill>
                  <a:schemeClr val="tx1"/>
                </a:solidFill>
              </a:rPr>
              <a:t>st</a:t>
            </a:r>
            <a:r>
              <a:rPr lang="en-IN" sz="1300" b="1" dirty="0">
                <a:solidFill>
                  <a:schemeClr val="tx1"/>
                </a:solidFill>
              </a:rPr>
              <a:t> dose </a:t>
            </a:r>
          </a:p>
        </p:txBody>
      </p:sp>
      <p:sp>
        <p:nvSpPr>
          <p:cNvPr id="20" name="Rectangle 19">
            <a:extLst>
              <a:ext uri="{FF2B5EF4-FFF2-40B4-BE49-F238E27FC236}">
                <a16:creationId xmlns:a16="http://schemas.microsoft.com/office/drawing/2014/main" id="{382A4A95-32EF-B0D2-4564-912E5E969B01}"/>
              </a:ext>
            </a:extLst>
          </p:cNvPr>
          <p:cNvSpPr/>
          <p:nvPr/>
        </p:nvSpPr>
        <p:spPr>
          <a:xfrm>
            <a:off x="3634005" y="4293137"/>
            <a:ext cx="3249141" cy="6381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63.5% children of 15-17 age are fully vaccinated.</a:t>
            </a:r>
          </a:p>
        </p:txBody>
      </p:sp>
      <p:sp>
        <p:nvSpPr>
          <p:cNvPr id="21" name="Arrow: Right 20">
            <a:extLst>
              <a:ext uri="{FF2B5EF4-FFF2-40B4-BE49-F238E27FC236}">
                <a16:creationId xmlns:a16="http://schemas.microsoft.com/office/drawing/2014/main" id="{8DBF12B1-0C75-227F-5809-E416EC6B1F0B}"/>
              </a:ext>
            </a:extLst>
          </p:cNvPr>
          <p:cNvSpPr/>
          <p:nvPr/>
        </p:nvSpPr>
        <p:spPr>
          <a:xfrm>
            <a:off x="3245222" y="3788717"/>
            <a:ext cx="524371" cy="137823"/>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5" name="Arrow: Right 24">
            <a:extLst>
              <a:ext uri="{FF2B5EF4-FFF2-40B4-BE49-F238E27FC236}">
                <a16:creationId xmlns:a16="http://schemas.microsoft.com/office/drawing/2014/main" id="{3CB0E90B-A76D-FA5D-1B10-23FBB5C1BB32}"/>
              </a:ext>
            </a:extLst>
          </p:cNvPr>
          <p:cNvSpPr/>
          <p:nvPr/>
        </p:nvSpPr>
        <p:spPr>
          <a:xfrm>
            <a:off x="3254186" y="4514860"/>
            <a:ext cx="524371" cy="137823"/>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pic>
        <p:nvPicPr>
          <p:cNvPr id="22" name="Picture 21">
            <a:extLst>
              <a:ext uri="{FF2B5EF4-FFF2-40B4-BE49-F238E27FC236}">
                <a16:creationId xmlns:a16="http://schemas.microsoft.com/office/drawing/2014/main" id="{7D1ABFC6-8B3D-FDDA-F184-D4D44FDA5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73503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FBA0B8-E90D-3872-B873-E978EEFDCA1A}"/>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6F872FDE-7894-B779-50BA-F67548D3D365}"/>
              </a:ext>
            </a:extLst>
          </p:cNvPr>
          <p:cNvSpPr>
            <a:spLocks noGrp="1"/>
          </p:cNvSpPr>
          <p:nvPr>
            <p:ph type="sldNum" sz="quarter" idx="12"/>
          </p:nvPr>
        </p:nvSpPr>
        <p:spPr/>
        <p:txBody>
          <a:bodyPr/>
          <a:lstStyle/>
          <a:p>
            <a:fld id="{73B7D030-AC2A-4DA6-BC48-16912DF20F9C}" type="slidenum">
              <a:rPr lang="en-IN" smtClean="0"/>
              <a:t>13</a:t>
            </a:fld>
            <a:endParaRPr lang="en-IN" dirty="0"/>
          </a:p>
        </p:txBody>
      </p:sp>
      <p:sp>
        <p:nvSpPr>
          <p:cNvPr id="4" name="object 6">
            <a:extLst>
              <a:ext uri="{FF2B5EF4-FFF2-40B4-BE49-F238E27FC236}">
                <a16:creationId xmlns:a16="http://schemas.microsoft.com/office/drawing/2014/main" id="{06E647D2-6326-CF64-A9BF-0A27722CA945}"/>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D690706C-7379-FB01-A182-B2D23EDEB540}"/>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84282842-FDDA-C56D-F393-5CC2DF27C33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Registration &amp; Vaccination of 18+ years</a:t>
            </a:r>
          </a:p>
        </p:txBody>
      </p:sp>
      <p:graphicFrame>
        <p:nvGraphicFramePr>
          <p:cNvPr id="7" name="Chart 6">
            <a:extLst>
              <a:ext uri="{FF2B5EF4-FFF2-40B4-BE49-F238E27FC236}">
                <a16:creationId xmlns:a16="http://schemas.microsoft.com/office/drawing/2014/main" id="{C93A6A0C-1D58-08A8-3D94-24510B065675}"/>
              </a:ext>
            </a:extLst>
          </p:cNvPr>
          <p:cNvGraphicFramePr>
            <a:graphicFrameLocks/>
          </p:cNvGraphicFramePr>
          <p:nvPr>
            <p:extLst>
              <p:ext uri="{D42A27DB-BD31-4B8C-83A1-F6EECF244321}">
                <p14:modId xmlns:p14="http://schemas.microsoft.com/office/powerpoint/2010/main" val="137388727"/>
              </p:ext>
            </p:extLst>
          </p:nvPr>
        </p:nvGraphicFramePr>
        <p:xfrm>
          <a:off x="144872" y="1744248"/>
          <a:ext cx="2635749" cy="442813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7AF6D100-778F-E0DF-D327-48A2866F5289}"/>
              </a:ext>
            </a:extLst>
          </p:cNvPr>
          <p:cNvSpPr/>
          <p:nvPr/>
        </p:nvSpPr>
        <p:spPr>
          <a:xfrm>
            <a:off x="2464902" y="3593320"/>
            <a:ext cx="915909" cy="47385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b="1" dirty="0"/>
          </a:p>
        </p:txBody>
      </p:sp>
      <p:sp>
        <p:nvSpPr>
          <p:cNvPr id="9" name="Oval 8">
            <a:extLst>
              <a:ext uri="{FF2B5EF4-FFF2-40B4-BE49-F238E27FC236}">
                <a16:creationId xmlns:a16="http://schemas.microsoft.com/office/drawing/2014/main" id="{ED3DD62C-7B98-D111-33AE-F40E2E0B1584}"/>
              </a:ext>
            </a:extLst>
          </p:cNvPr>
          <p:cNvSpPr/>
          <p:nvPr/>
        </p:nvSpPr>
        <p:spPr>
          <a:xfrm>
            <a:off x="2464902" y="4351274"/>
            <a:ext cx="915908" cy="47385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0" b="1" dirty="0"/>
          </a:p>
        </p:txBody>
      </p:sp>
      <p:sp>
        <p:nvSpPr>
          <p:cNvPr id="14" name="Rectangle 13">
            <a:extLst>
              <a:ext uri="{FF2B5EF4-FFF2-40B4-BE49-F238E27FC236}">
                <a16:creationId xmlns:a16="http://schemas.microsoft.com/office/drawing/2014/main" id="{965E930A-A875-A9FC-AC0A-1262C55A91F0}"/>
              </a:ext>
            </a:extLst>
          </p:cNvPr>
          <p:cNvSpPr/>
          <p:nvPr/>
        </p:nvSpPr>
        <p:spPr>
          <a:xfrm>
            <a:off x="3634005" y="3505489"/>
            <a:ext cx="3249142" cy="6381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97% population of 18+ age got vaccinated with 1</a:t>
            </a:r>
            <a:r>
              <a:rPr lang="en-IN" sz="1300" b="1" baseline="30000" dirty="0">
                <a:solidFill>
                  <a:schemeClr val="tx1"/>
                </a:solidFill>
              </a:rPr>
              <a:t>st</a:t>
            </a:r>
            <a:r>
              <a:rPr lang="en-IN" sz="1300" b="1" dirty="0">
                <a:solidFill>
                  <a:schemeClr val="tx1"/>
                </a:solidFill>
              </a:rPr>
              <a:t> dose </a:t>
            </a:r>
          </a:p>
        </p:txBody>
      </p:sp>
      <p:sp>
        <p:nvSpPr>
          <p:cNvPr id="15" name="Rectangle 14">
            <a:extLst>
              <a:ext uri="{FF2B5EF4-FFF2-40B4-BE49-F238E27FC236}">
                <a16:creationId xmlns:a16="http://schemas.microsoft.com/office/drawing/2014/main" id="{93AB8BD4-7721-25B0-C7F5-93FA0F83EF5F}"/>
              </a:ext>
            </a:extLst>
          </p:cNvPr>
          <p:cNvSpPr/>
          <p:nvPr/>
        </p:nvSpPr>
        <p:spPr>
          <a:xfrm>
            <a:off x="3634005" y="4293137"/>
            <a:ext cx="3249141" cy="6381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rPr>
              <a:t>89.5% population of 18+ age are fully vaccinated.</a:t>
            </a:r>
          </a:p>
        </p:txBody>
      </p:sp>
      <p:cxnSp>
        <p:nvCxnSpPr>
          <p:cNvPr id="10" name="Straight Arrow Connector 9">
            <a:extLst>
              <a:ext uri="{FF2B5EF4-FFF2-40B4-BE49-F238E27FC236}">
                <a16:creationId xmlns:a16="http://schemas.microsoft.com/office/drawing/2014/main" id="{FB002952-B83A-32A3-1299-F590420AE796}"/>
              </a:ext>
            </a:extLst>
          </p:cNvPr>
          <p:cNvCxnSpPr>
            <a:cxnSpLocks/>
          </p:cNvCxnSpPr>
          <p:nvPr/>
        </p:nvCxnSpPr>
        <p:spPr>
          <a:xfrm flipV="1">
            <a:off x="2209238" y="3824577"/>
            <a:ext cx="382261" cy="2841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DE1219A0-E9CE-0225-2C23-1007B47B5EB2}"/>
              </a:ext>
            </a:extLst>
          </p:cNvPr>
          <p:cNvCxnSpPr>
            <a:cxnSpLocks/>
          </p:cNvCxnSpPr>
          <p:nvPr/>
        </p:nvCxnSpPr>
        <p:spPr>
          <a:xfrm>
            <a:off x="2209238" y="4319183"/>
            <a:ext cx="445559" cy="25297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Arrow: Right 11">
            <a:extLst>
              <a:ext uri="{FF2B5EF4-FFF2-40B4-BE49-F238E27FC236}">
                <a16:creationId xmlns:a16="http://schemas.microsoft.com/office/drawing/2014/main" id="{F7082669-9308-3559-8E6A-10ED14C2A22C}"/>
              </a:ext>
            </a:extLst>
          </p:cNvPr>
          <p:cNvSpPr/>
          <p:nvPr/>
        </p:nvSpPr>
        <p:spPr>
          <a:xfrm>
            <a:off x="3245222" y="3788717"/>
            <a:ext cx="524371" cy="137823"/>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A7496F11-C2BD-25AB-7885-471557FD937F}"/>
              </a:ext>
            </a:extLst>
          </p:cNvPr>
          <p:cNvSpPr/>
          <p:nvPr/>
        </p:nvSpPr>
        <p:spPr>
          <a:xfrm>
            <a:off x="3254187" y="4487966"/>
            <a:ext cx="524371" cy="137823"/>
          </a:xfrm>
          <a:prstGeom prst="rightArrow">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33AC1B57-A326-0730-BBDD-04148BF1EF0D}"/>
              </a:ext>
            </a:extLst>
          </p:cNvPr>
          <p:cNvSpPr txBox="1"/>
          <p:nvPr/>
        </p:nvSpPr>
        <p:spPr>
          <a:xfrm>
            <a:off x="2599476" y="3573766"/>
            <a:ext cx="844202" cy="492443"/>
          </a:xfrm>
          <a:prstGeom prst="rect">
            <a:avLst/>
          </a:prstGeom>
          <a:noFill/>
        </p:spPr>
        <p:txBody>
          <a:bodyPr wrap="square" rtlCol="0">
            <a:spAutoFit/>
          </a:bodyPr>
          <a:lstStyle/>
          <a:p>
            <a:r>
              <a:rPr lang="en-IN" sz="1300" b="1" dirty="0"/>
              <a:t>Dose 1 91.7 cr.</a:t>
            </a:r>
          </a:p>
        </p:txBody>
      </p:sp>
      <p:sp>
        <p:nvSpPr>
          <p:cNvPr id="17" name="TextBox 16">
            <a:extLst>
              <a:ext uri="{FF2B5EF4-FFF2-40B4-BE49-F238E27FC236}">
                <a16:creationId xmlns:a16="http://schemas.microsoft.com/office/drawing/2014/main" id="{25D63AF4-636A-041F-07D2-2262A8D78FCC}"/>
              </a:ext>
            </a:extLst>
          </p:cNvPr>
          <p:cNvSpPr txBox="1"/>
          <p:nvPr/>
        </p:nvSpPr>
        <p:spPr>
          <a:xfrm>
            <a:off x="2608441" y="4335768"/>
            <a:ext cx="844202" cy="492443"/>
          </a:xfrm>
          <a:prstGeom prst="rect">
            <a:avLst/>
          </a:prstGeom>
          <a:noFill/>
        </p:spPr>
        <p:txBody>
          <a:bodyPr wrap="square" rtlCol="0">
            <a:spAutoFit/>
          </a:bodyPr>
          <a:lstStyle/>
          <a:p>
            <a:r>
              <a:rPr lang="en-IN" sz="1300" b="1" dirty="0"/>
              <a:t>Dose 2 83.9 cr.</a:t>
            </a:r>
          </a:p>
        </p:txBody>
      </p:sp>
      <p:sp>
        <p:nvSpPr>
          <p:cNvPr id="18" name="Rectangle 17">
            <a:extLst>
              <a:ext uri="{FF2B5EF4-FFF2-40B4-BE49-F238E27FC236}">
                <a16:creationId xmlns:a16="http://schemas.microsoft.com/office/drawing/2014/main" id="{3E620743-EF53-46F0-C879-02240A547EFA}"/>
              </a:ext>
            </a:extLst>
          </p:cNvPr>
          <p:cNvSpPr/>
          <p:nvPr/>
        </p:nvSpPr>
        <p:spPr>
          <a:xfrm>
            <a:off x="1223683"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a:extLst>
              <a:ext uri="{FF2B5EF4-FFF2-40B4-BE49-F238E27FC236}">
                <a16:creationId xmlns:a16="http://schemas.microsoft.com/office/drawing/2014/main" id="{EC9F17F6-D159-DCAD-A0C8-0BF1D9B98CD8}"/>
              </a:ext>
            </a:extLst>
          </p:cNvPr>
          <p:cNvSpPr txBox="1"/>
          <p:nvPr/>
        </p:nvSpPr>
        <p:spPr>
          <a:xfrm>
            <a:off x="2173942" y="529004"/>
            <a:ext cx="7799293" cy="492443"/>
          </a:xfrm>
          <a:prstGeom prst="rect">
            <a:avLst/>
          </a:prstGeom>
          <a:noFill/>
        </p:spPr>
        <p:txBody>
          <a:bodyPr wrap="square" rtlCol="0">
            <a:spAutoFit/>
          </a:bodyPr>
          <a:lstStyle/>
          <a:p>
            <a:pPr algn="ctr"/>
            <a:r>
              <a:rPr lang="en-IN" sz="2600" dirty="0">
                <a:solidFill>
                  <a:srgbClr val="002060"/>
                </a:solidFill>
              </a:rPr>
              <a:t>Registration &amp; Vaccination of 18+ years</a:t>
            </a:r>
          </a:p>
        </p:txBody>
      </p:sp>
      <p:pic>
        <p:nvPicPr>
          <p:cNvPr id="2050" name="Picture 2" descr="COVID-19 Vaccine – Amref Health Africa">
            <a:extLst>
              <a:ext uri="{FF2B5EF4-FFF2-40B4-BE49-F238E27FC236}">
                <a16:creationId xmlns:a16="http://schemas.microsoft.com/office/drawing/2014/main" id="{68C3E907-3736-9878-9FB3-DC9397011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78" y="1065619"/>
            <a:ext cx="4870450" cy="55898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281051F-C100-97EA-5EB8-FF4EA6F67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317423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83CC6B-B4EB-5630-2B04-F0DDA30E2754}"/>
              </a:ext>
            </a:extLst>
          </p:cNvPr>
          <p:cNvSpPr>
            <a:spLocks noGrp="1"/>
          </p:cNvSpPr>
          <p:nvPr>
            <p:ph type="ftr" sz="quarter" idx="11"/>
          </p:nvPr>
        </p:nvSpPr>
        <p:spPr>
          <a:xfrm>
            <a:off x="4056386" y="6515997"/>
            <a:ext cx="4114800" cy="365125"/>
          </a:xfrm>
        </p:spPr>
        <p:txBody>
          <a:bodyPr/>
          <a:lstStyle/>
          <a:p>
            <a:r>
              <a:rPr lang="en-US" dirty="0"/>
              <a:t>Data as of 22 June, 2022</a:t>
            </a:r>
            <a:endParaRPr lang="en-IN" dirty="0"/>
          </a:p>
        </p:txBody>
      </p:sp>
      <p:sp>
        <p:nvSpPr>
          <p:cNvPr id="3" name="Slide Number Placeholder 2">
            <a:extLst>
              <a:ext uri="{FF2B5EF4-FFF2-40B4-BE49-F238E27FC236}">
                <a16:creationId xmlns:a16="http://schemas.microsoft.com/office/drawing/2014/main" id="{C36A2FE6-A83A-3B16-18E2-AA0BFE370852}"/>
              </a:ext>
            </a:extLst>
          </p:cNvPr>
          <p:cNvSpPr>
            <a:spLocks noGrp="1"/>
          </p:cNvSpPr>
          <p:nvPr>
            <p:ph type="sldNum" sz="quarter" idx="12"/>
          </p:nvPr>
        </p:nvSpPr>
        <p:spPr>
          <a:xfrm>
            <a:off x="9079451" y="6427513"/>
            <a:ext cx="2743200" cy="365125"/>
          </a:xfrm>
        </p:spPr>
        <p:txBody>
          <a:bodyPr/>
          <a:lstStyle/>
          <a:p>
            <a:fld id="{73B7D030-AC2A-4DA6-BC48-16912DF20F9C}" type="slidenum">
              <a:rPr lang="en-IN" smtClean="0"/>
              <a:t>14</a:t>
            </a:fld>
            <a:endParaRPr lang="en-IN" dirty="0"/>
          </a:p>
        </p:txBody>
      </p:sp>
      <p:sp>
        <p:nvSpPr>
          <p:cNvPr id="4" name="object 6">
            <a:extLst>
              <a:ext uri="{FF2B5EF4-FFF2-40B4-BE49-F238E27FC236}">
                <a16:creationId xmlns:a16="http://schemas.microsoft.com/office/drawing/2014/main" id="{4017A5AA-7580-024F-7FC0-37F334C715F6}"/>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7D7980CE-3BAB-609C-700E-D0042EF61BC2}"/>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6AF0CE38-E0D4-5F27-C111-FF2D0368EE2D}"/>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Precaution Dose</a:t>
            </a:r>
          </a:p>
        </p:txBody>
      </p:sp>
      <p:graphicFrame>
        <p:nvGraphicFramePr>
          <p:cNvPr id="7" name="Chart 6">
            <a:extLst>
              <a:ext uri="{FF2B5EF4-FFF2-40B4-BE49-F238E27FC236}">
                <a16:creationId xmlns:a16="http://schemas.microsoft.com/office/drawing/2014/main" id="{4B4352BB-821A-F2B3-28BC-7ED0D38F8C16}"/>
              </a:ext>
            </a:extLst>
          </p:cNvPr>
          <p:cNvGraphicFramePr/>
          <p:nvPr>
            <p:extLst>
              <p:ext uri="{D42A27DB-BD31-4B8C-83A1-F6EECF244321}">
                <p14:modId xmlns:p14="http://schemas.microsoft.com/office/powerpoint/2010/main" val="270668405"/>
              </p:ext>
            </p:extLst>
          </p:nvPr>
        </p:nvGraphicFramePr>
        <p:xfrm>
          <a:off x="0" y="1173189"/>
          <a:ext cx="4114800" cy="25673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9F3D6050-C691-24B9-F41A-1EB67495A5CB}"/>
              </a:ext>
            </a:extLst>
          </p:cNvPr>
          <p:cNvCxnSpPr>
            <a:cxnSpLocks/>
          </p:cNvCxnSpPr>
          <p:nvPr/>
        </p:nvCxnSpPr>
        <p:spPr>
          <a:xfrm>
            <a:off x="259976" y="3810000"/>
            <a:ext cx="3711389"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Chart 9">
            <a:extLst>
              <a:ext uri="{FF2B5EF4-FFF2-40B4-BE49-F238E27FC236}">
                <a16:creationId xmlns:a16="http://schemas.microsoft.com/office/drawing/2014/main" id="{6D10D270-C5C0-B02F-9798-F4784B50E64F}"/>
              </a:ext>
            </a:extLst>
          </p:cNvPr>
          <p:cNvGraphicFramePr/>
          <p:nvPr>
            <p:extLst>
              <p:ext uri="{D42A27DB-BD31-4B8C-83A1-F6EECF244321}">
                <p14:modId xmlns:p14="http://schemas.microsoft.com/office/powerpoint/2010/main" val="2072884430"/>
              </p:ext>
            </p:extLst>
          </p:nvPr>
        </p:nvGraphicFramePr>
        <p:xfrm>
          <a:off x="89535" y="3985895"/>
          <a:ext cx="3949065" cy="237045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32FD66D4-8FCC-A4F5-32D5-FC0C1B77E131}"/>
              </a:ext>
            </a:extLst>
          </p:cNvPr>
          <p:cNvSpPr/>
          <p:nvPr/>
        </p:nvSpPr>
        <p:spPr>
          <a:xfrm>
            <a:off x="9079451" y="1147481"/>
            <a:ext cx="2913529" cy="5198165"/>
          </a:xfrm>
          <a:prstGeom prst="roundRect">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A3BFB4EC-FA90-B218-D3ED-CFB59E2CEF1D}"/>
              </a:ext>
            </a:extLst>
          </p:cNvPr>
          <p:cNvSpPr/>
          <p:nvPr/>
        </p:nvSpPr>
        <p:spPr>
          <a:xfrm>
            <a:off x="9235440" y="1344707"/>
            <a:ext cx="2653553" cy="792652"/>
          </a:xfrm>
          <a:prstGeom prst="roundRect">
            <a:avLst/>
          </a:prstGeom>
          <a:solidFill>
            <a:schemeClr val="tx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Total Precautionary Dose Administered</a:t>
            </a:r>
          </a:p>
          <a:p>
            <a:pPr algn="ctr"/>
            <a:r>
              <a:rPr lang="en-IN" sz="1600" b="1" dirty="0"/>
              <a:t>4.3 crore</a:t>
            </a:r>
          </a:p>
        </p:txBody>
      </p:sp>
      <p:sp>
        <p:nvSpPr>
          <p:cNvPr id="14" name="TextBox 13">
            <a:extLst>
              <a:ext uri="{FF2B5EF4-FFF2-40B4-BE49-F238E27FC236}">
                <a16:creationId xmlns:a16="http://schemas.microsoft.com/office/drawing/2014/main" id="{54B9F3F7-E8C4-C818-6DFA-7159AF693EAB}"/>
              </a:ext>
            </a:extLst>
          </p:cNvPr>
          <p:cNvSpPr txBox="1"/>
          <p:nvPr/>
        </p:nvSpPr>
        <p:spPr>
          <a:xfrm>
            <a:off x="9235441" y="5257856"/>
            <a:ext cx="2757539" cy="892552"/>
          </a:xfrm>
          <a:prstGeom prst="rect">
            <a:avLst/>
          </a:prstGeom>
          <a:noFill/>
        </p:spPr>
        <p:txBody>
          <a:bodyPr wrap="square">
            <a:spAutoFit/>
          </a:bodyPr>
          <a:lstStyle/>
          <a:p>
            <a:r>
              <a:rPr lang="en-US" sz="1300" b="0" i="0" u="none" strike="noStrike" dirty="0">
                <a:effectLst/>
              </a:rPr>
              <a:t>who got 2nd dose before </a:t>
            </a:r>
            <a:r>
              <a:rPr lang="en-US" sz="1300" dirty="0"/>
              <a:t>Oct</a:t>
            </a:r>
            <a:r>
              <a:rPr lang="en-US" sz="1300" b="0" i="0" u="none" strike="noStrike" dirty="0">
                <a:effectLst/>
              </a:rPr>
              <a:t>’21 are eligible for precautionary dose </a:t>
            </a:r>
            <a:r>
              <a:rPr lang="en-US" sz="1300" b="1" i="0" u="none" strike="noStrike" dirty="0">
                <a:effectLst/>
              </a:rPr>
              <a:t>(9 months gap is mandatory between 2nd dose and precautionary dose)</a:t>
            </a:r>
            <a:r>
              <a:rPr lang="en-US" sz="1300" b="1" dirty="0"/>
              <a:t> </a:t>
            </a:r>
            <a:endParaRPr lang="en-IN" sz="1300" b="1" dirty="0"/>
          </a:p>
        </p:txBody>
      </p:sp>
      <p:sp>
        <p:nvSpPr>
          <p:cNvPr id="19" name="Rectangle 18">
            <a:extLst>
              <a:ext uri="{FF2B5EF4-FFF2-40B4-BE49-F238E27FC236}">
                <a16:creationId xmlns:a16="http://schemas.microsoft.com/office/drawing/2014/main" id="{DBBE62F0-C3A1-0D87-4ADD-27ACDD9BA3EE}"/>
              </a:ext>
            </a:extLst>
          </p:cNvPr>
          <p:cNvSpPr/>
          <p:nvPr/>
        </p:nvSpPr>
        <p:spPr>
          <a:xfrm>
            <a:off x="4082323" y="3999623"/>
            <a:ext cx="4722606" cy="9107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ea typeface="Calibri" panose="020F0502020204030204" pitchFamily="34" charset="0"/>
              </a:rPr>
              <a:t>Total Precaution dose administered = 4.3 crore</a:t>
            </a:r>
          </a:p>
          <a:p>
            <a:r>
              <a:rPr lang="en-US" sz="1300" b="1" dirty="0">
                <a:solidFill>
                  <a:schemeClr val="tx1"/>
                </a:solidFill>
                <a:latin typeface="Calibri" panose="020F0502020204030204" pitchFamily="34" charset="0"/>
                <a:ea typeface="Calibri" panose="020F0502020204030204" pitchFamily="34" charset="0"/>
              </a:rPr>
              <a:t>Precaution dose administered to HCWs, FLWs and 60+ = 3.85 cr.</a:t>
            </a:r>
          </a:p>
          <a:p>
            <a:r>
              <a:rPr lang="en-US" sz="1300" b="1" dirty="0">
                <a:solidFill>
                  <a:schemeClr val="tx1"/>
                </a:solidFill>
                <a:effectLst/>
                <a:latin typeface="Calibri" panose="020F0502020204030204" pitchFamily="34" charset="0"/>
                <a:ea typeface="Calibri" panose="020F0502020204030204" pitchFamily="34" charset="0"/>
              </a:rPr>
              <a:t>Precaution dose administered to 18-59 age group = 45 lakh</a:t>
            </a:r>
            <a:endParaRPr kumimoji="0" lang="en-IN" sz="1300" b="1" i="0" u="none" strike="noStrike" kern="0" cap="none" spc="0" normalizeH="0" baseline="0" noProof="0" dirty="0">
              <a:ln>
                <a:noFill/>
              </a:ln>
              <a:solidFill>
                <a:schemeClr val="tx1"/>
              </a:solidFill>
              <a:effectLst/>
              <a:uLnTx/>
              <a:uFillTx/>
              <a:cs typeface="Arial" panose="020B0604020202020204" pitchFamily="34" charset="0"/>
              <a:sym typeface="PT Sans"/>
            </a:endParaRPr>
          </a:p>
        </p:txBody>
      </p:sp>
      <p:sp>
        <p:nvSpPr>
          <p:cNvPr id="20" name="Rectangle 19">
            <a:extLst>
              <a:ext uri="{FF2B5EF4-FFF2-40B4-BE49-F238E27FC236}">
                <a16:creationId xmlns:a16="http://schemas.microsoft.com/office/drawing/2014/main" id="{DD3A246D-18B4-FC1B-32FD-91D7ED16B4DD}"/>
              </a:ext>
            </a:extLst>
          </p:cNvPr>
          <p:cNvSpPr/>
          <p:nvPr/>
        </p:nvSpPr>
        <p:spPr>
          <a:xfrm>
            <a:off x="4114800" y="2363412"/>
            <a:ext cx="4724401" cy="941238"/>
          </a:xfrm>
          <a:prstGeom prst="rect">
            <a:avLst/>
          </a:prstGeom>
          <a:solidFill>
            <a:schemeClr val="bg1">
              <a:lumMod val="6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IN" sz="1300" b="1" dirty="0">
                <a:solidFill>
                  <a:schemeClr val="tx1"/>
                </a:solidFill>
              </a:rPr>
              <a:t>Total Population eligible for Precautionary dose = 26.1 crore</a:t>
            </a:r>
          </a:p>
          <a:p>
            <a:r>
              <a:rPr lang="en-IN" sz="1300" b="1" dirty="0">
                <a:solidFill>
                  <a:schemeClr val="tx1"/>
                </a:solidFill>
              </a:rPr>
              <a:t>Total Precautionary dose administered = 4.3 crore</a:t>
            </a:r>
          </a:p>
          <a:p>
            <a:r>
              <a:rPr lang="en-IN" sz="1300" b="1" dirty="0">
                <a:solidFill>
                  <a:schemeClr val="tx1"/>
                </a:solidFill>
              </a:rPr>
              <a:t>Still a large Population is remaining left for precautionary dose i.e. approx. 22 crore</a:t>
            </a:r>
          </a:p>
        </p:txBody>
      </p:sp>
      <p:graphicFrame>
        <p:nvGraphicFramePr>
          <p:cNvPr id="37" name="Chart 36">
            <a:extLst>
              <a:ext uri="{FF2B5EF4-FFF2-40B4-BE49-F238E27FC236}">
                <a16:creationId xmlns:a16="http://schemas.microsoft.com/office/drawing/2014/main" id="{0CC629C2-6ACE-9685-705D-9D1BC0BE039C}"/>
              </a:ext>
            </a:extLst>
          </p:cNvPr>
          <p:cNvGraphicFramePr>
            <a:graphicFrameLocks/>
          </p:cNvGraphicFramePr>
          <p:nvPr>
            <p:extLst>
              <p:ext uri="{D42A27DB-BD31-4B8C-83A1-F6EECF244321}">
                <p14:modId xmlns:p14="http://schemas.microsoft.com/office/powerpoint/2010/main" val="1441165362"/>
              </p:ext>
            </p:extLst>
          </p:nvPr>
        </p:nvGraphicFramePr>
        <p:xfrm>
          <a:off x="9235440" y="2251990"/>
          <a:ext cx="2615942"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049ED07E-D22D-A311-0536-C9D019A44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387153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EA8094-8055-D09B-AB60-73E00136BDC3}"/>
              </a:ext>
            </a:extLst>
          </p:cNvPr>
          <p:cNvSpPr>
            <a:spLocks noGrp="1"/>
          </p:cNvSpPr>
          <p:nvPr>
            <p:ph type="ftr" sz="quarter" idx="11"/>
          </p:nvPr>
        </p:nvSpPr>
        <p:spPr/>
        <p:txBody>
          <a:bodyPr/>
          <a:lstStyle/>
          <a:p>
            <a:r>
              <a:rPr lang="en-US" dirty="0"/>
              <a:t>Data as of 11 May, 2022</a:t>
            </a:r>
            <a:endParaRPr lang="en-IN" dirty="0"/>
          </a:p>
        </p:txBody>
      </p:sp>
      <p:sp>
        <p:nvSpPr>
          <p:cNvPr id="3" name="Slide Number Placeholder 2">
            <a:extLst>
              <a:ext uri="{FF2B5EF4-FFF2-40B4-BE49-F238E27FC236}">
                <a16:creationId xmlns:a16="http://schemas.microsoft.com/office/drawing/2014/main" id="{7B7068BC-BFBF-6FF3-519A-2276E5BD1675}"/>
              </a:ext>
            </a:extLst>
          </p:cNvPr>
          <p:cNvSpPr>
            <a:spLocks noGrp="1"/>
          </p:cNvSpPr>
          <p:nvPr>
            <p:ph type="sldNum" sz="quarter" idx="12"/>
          </p:nvPr>
        </p:nvSpPr>
        <p:spPr/>
        <p:txBody>
          <a:bodyPr/>
          <a:lstStyle/>
          <a:p>
            <a:fld id="{73B7D030-AC2A-4DA6-BC48-16912DF20F9C}" type="slidenum">
              <a:rPr lang="en-IN" smtClean="0"/>
              <a:t>15</a:t>
            </a:fld>
            <a:endParaRPr lang="en-IN" dirty="0"/>
          </a:p>
        </p:txBody>
      </p:sp>
      <p:graphicFrame>
        <p:nvGraphicFramePr>
          <p:cNvPr id="6" name="Chart 5">
            <a:extLst>
              <a:ext uri="{FF2B5EF4-FFF2-40B4-BE49-F238E27FC236}">
                <a16:creationId xmlns:a16="http://schemas.microsoft.com/office/drawing/2014/main" id="{181EF9A5-BBAE-07A4-1302-B76748DDB545}"/>
              </a:ext>
            </a:extLst>
          </p:cNvPr>
          <p:cNvGraphicFramePr>
            <a:graphicFrameLocks/>
          </p:cNvGraphicFramePr>
          <p:nvPr>
            <p:extLst>
              <p:ext uri="{D42A27DB-BD31-4B8C-83A1-F6EECF244321}">
                <p14:modId xmlns:p14="http://schemas.microsoft.com/office/powerpoint/2010/main" val="419230074"/>
              </p:ext>
            </p:extLst>
          </p:nvPr>
        </p:nvGraphicFramePr>
        <p:xfrm>
          <a:off x="0" y="2768166"/>
          <a:ext cx="12192000" cy="33108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07918C1-D3FC-8ADC-1133-187366D503A6}"/>
              </a:ext>
            </a:extLst>
          </p:cNvPr>
          <p:cNvSpPr txBox="1"/>
          <p:nvPr/>
        </p:nvSpPr>
        <p:spPr>
          <a:xfrm>
            <a:off x="385011" y="1054847"/>
            <a:ext cx="11806989" cy="1754326"/>
          </a:xfrm>
          <a:prstGeom prst="rect">
            <a:avLst/>
          </a:prstGeom>
          <a:noFill/>
        </p:spPr>
        <p:txBody>
          <a:bodyPr wrap="square" rtlCol="0">
            <a:spAutoFit/>
          </a:bodyPr>
          <a:lstStyle/>
          <a:p>
            <a:pPr marL="285750" indent="-285750">
              <a:buFont typeface="Arial" panose="020B0604020202020204" pitchFamily="34" charset="0"/>
              <a:buChar char="•"/>
            </a:pPr>
            <a:r>
              <a:rPr lang="en-IN" dirty="0"/>
              <a:t>States with high population (Maharashtra, Bihar, Rajasthan) lies below to national average in fully vaccinated population.</a:t>
            </a:r>
          </a:p>
          <a:p>
            <a:pPr marL="285750" indent="-285750">
              <a:buFont typeface="Arial" panose="020B0604020202020204" pitchFamily="34" charset="0"/>
              <a:buChar char="•"/>
            </a:pPr>
            <a:r>
              <a:rPr lang="en-IN" dirty="0"/>
              <a:t>Other states – Punjab, Chhattisgarh, Tamil Nadu and Jharkhand also lies below to national average.</a:t>
            </a:r>
          </a:p>
          <a:p>
            <a:pPr marL="285750" indent="-285750">
              <a:buFont typeface="Arial" panose="020B0604020202020204" pitchFamily="34" charset="0"/>
              <a:buChar char="•"/>
            </a:pPr>
            <a:r>
              <a:rPr lang="en-IN" dirty="0"/>
              <a:t>Puducherry and Ladakh are the UTs lies below national level.</a:t>
            </a:r>
          </a:p>
          <a:p>
            <a:pPr marL="285750" indent="-285750">
              <a:buFont typeface="Arial" panose="020B0604020202020204" pitchFamily="34" charset="0"/>
              <a:buChar char="•"/>
            </a:pPr>
            <a:r>
              <a:rPr lang="en-IN" dirty="0"/>
              <a:t>Northeast Indian states (all 7 sister states) needs more attention to get their population fully vaccinated because these states show much lower value than national average</a:t>
            </a:r>
          </a:p>
          <a:p>
            <a:endParaRPr lang="en-IN" dirty="0"/>
          </a:p>
        </p:txBody>
      </p:sp>
      <p:sp>
        <p:nvSpPr>
          <p:cNvPr id="8" name="object 6">
            <a:extLst>
              <a:ext uri="{FF2B5EF4-FFF2-40B4-BE49-F238E27FC236}">
                <a16:creationId xmlns:a16="http://schemas.microsoft.com/office/drawing/2014/main" id="{28086AA9-8118-141E-1E28-A75CC7D13864}"/>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9" name="Rectangle 8">
            <a:extLst>
              <a:ext uri="{FF2B5EF4-FFF2-40B4-BE49-F238E27FC236}">
                <a16:creationId xmlns:a16="http://schemas.microsoft.com/office/drawing/2014/main" id="{27798975-FE7D-EF8F-2D6D-64741B0401B3}"/>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2794B9E8-D05C-46BD-B9A0-C1E39C68A4F3}"/>
              </a:ext>
            </a:extLst>
          </p:cNvPr>
          <p:cNvSpPr txBox="1"/>
          <p:nvPr/>
        </p:nvSpPr>
        <p:spPr>
          <a:xfrm>
            <a:off x="1169188" y="511216"/>
            <a:ext cx="9789456" cy="461665"/>
          </a:xfrm>
          <a:prstGeom prst="rect">
            <a:avLst/>
          </a:prstGeom>
          <a:noFill/>
        </p:spPr>
        <p:txBody>
          <a:bodyPr wrap="square" rtlCol="0">
            <a:spAutoFit/>
          </a:bodyPr>
          <a:lstStyle/>
          <a:p>
            <a:pPr algn="ctr"/>
            <a:r>
              <a:rPr lang="en-IN" sz="2400" b="1" dirty="0">
                <a:solidFill>
                  <a:srgbClr val="002060"/>
                </a:solidFill>
              </a:rPr>
              <a:t>State/UT-wise fully Vaccinated Population compared with National Average</a:t>
            </a:r>
          </a:p>
        </p:txBody>
      </p:sp>
      <p:pic>
        <p:nvPicPr>
          <p:cNvPr id="11" name="Picture 10">
            <a:extLst>
              <a:ext uri="{FF2B5EF4-FFF2-40B4-BE49-F238E27FC236}">
                <a16:creationId xmlns:a16="http://schemas.microsoft.com/office/drawing/2014/main" id="{87247C40-4C9E-D7FA-76AA-6460016E7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55348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EA8094-8055-D09B-AB60-73E00136BDC3}"/>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7B7068BC-BFBF-6FF3-519A-2276E5BD1675}"/>
              </a:ext>
            </a:extLst>
          </p:cNvPr>
          <p:cNvSpPr>
            <a:spLocks noGrp="1"/>
          </p:cNvSpPr>
          <p:nvPr>
            <p:ph type="sldNum" sz="quarter" idx="12"/>
          </p:nvPr>
        </p:nvSpPr>
        <p:spPr/>
        <p:txBody>
          <a:bodyPr/>
          <a:lstStyle/>
          <a:p>
            <a:fld id="{73B7D030-AC2A-4DA6-BC48-16912DF20F9C}" type="slidenum">
              <a:rPr lang="en-IN" smtClean="0"/>
              <a:t>16</a:t>
            </a:fld>
            <a:endParaRPr lang="en-IN" dirty="0"/>
          </a:p>
        </p:txBody>
      </p:sp>
      <p:graphicFrame>
        <p:nvGraphicFramePr>
          <p:cNvPr id="4" name="Table 3">
            <a:extLst>
              <a:ext uri="{FF2B5EF4-FFF2-40B4-BE49-F238E27FC236}">
                <a16:creationId xmlns:a16="http://schemas.microsoft.com/office/drawing/2014/main" id="{905E10A9-90AC-5166-46B3-2C740449CB0D}"/>
              </a:ext>
            </a:extLst>
          </p:cNvPr>
          <p:cNvGraphicFramePr>
            <a:graphicFrameLocks noGrp="1"/>
          </p:cNvGraphicFramePr>
          <p:nvPr>
            <p:extLst>
              <p:ext uri="{D42A27DB-BD31-4B8C-83A1-F6EECF244321}">
                <p14:modId xmlns:p14="http://schemas.microsoft.com/office/powerpoint/2010/main" val="1150491356"/>
              </p:ext>
            </p:extLst>
          </p:nvPr>
        </p:nvGraphicFramePr>
        <p:xfrm>
          <a:off x="609600" y="2242629"/>
          <a:ext cx="4831975" cy="3265526"/>
        </p:xfrm>
        <a:graphic>
          <a:graphicData uri="http://schemas.openxmlformats.org/drawingml/2006/table">
            <a:tbl>
              <a:tblPr>
                <a:tableStyleId>{284E427A-3D55-4303-BF80-6455036E1DE7}</a:tableStyleId>
              </a:tblPr>
              <a:tblGrid>
                <a:gridCol w="1600097">
                  <a:extLst>
                    <a:ext uri="{9D8B030D-6E8A-4147-A177-3AD203B41FA5}">
                      <a16:colId xmlns:a16="http://schemas.microsoft.com/office/drawing/2014/main" val="3838149742"/>
                    </a:ext>
                  </a:extLst>
                </a:gridCol>
                <a:gridCol w="1061450">
                  <a:extLst>
                    <a:ext uri="{9D8B030D-6E8A-4147-A177-3AD203B41FA5}">
                      <a16:colId xmlns:a16="http://schemas.microsoft.com/office/drawing/2014/main" val="344547806"/>
                    </a:ext>
                  </a:extLst>
                </a:gridCol>
                <a:gridCol w="760442">
                  <a:extLst>
                    <a:ext uri="{9D8B030D-6E8A-4147-A177-3AD203B41FA5}">
                      <a16:colId xmlns:a16="http://schemas.microsoft.com/office/drawing/2014/main" val="165769640"/>
                    </a:ext>
                  </a:extLst>
                </a:gridCol>
                <a:gridCol w="1409986">
                  <a:extLst>
                    <a:ext uri="{9D8B030D-6E8A-4147-A177-3AD203B41FA5}">
                      <a16:colId xmlns:a16="http://schemas.microsoft.com/office/drawing/2014/main" val="3484922244"/>
                    </a:ext>
                  </a:extLst>
                </a:gridCol>
              </a:tblGrid>
              <a:tr h="409727">
                <a:tc>
                  <a:txBody>
                    <a:bodyPr/>
                    <a:lstStyle/>
                    <a:p>
                      <a:pPr algn="ctr" fontAlgn="ctr"/>
                      <a:r>
                        <a:rPr lang="en-IN" sz="1400" b="1" u="none" strike="noStrike" dirty="0">
                          <a:solidFill>
                            <a:srgbClr val="000000"/>
                          </a:solidFill>
                          <a:effectLst/>
                        </a:rPr>
                        <a:t>State</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IN" sz="1400" b="1" u="none" strike="noStrike" dirty="0">
                          <a:solidFill>
                            <a:srgbClr val="000000"/>
                          </a:solidFill>
                          <a:effectLst/>
                        </a:rPr>
                        <a:t>Literacy Rate</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IN" sz="1400" b="1" u="none" strike="noStrike" dirty="0">
                          <a:solidFill>
                            <a:srgbClr val="000000"/>
                          </a:solidFill>
                          <a:effectLst/>
                        </a:rPr>
                        <a:t>Rank</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400" b="1" u="none" strike="noStrike" dirty="0">
                          <a:solidFill>
                            <a:srgbClr val="000000"/>
                          </a:solidFill>
                          <a:effectLst/>
                        </a:rPr>
                        <a:t>Male : Female Literacy</a:t>
                      </a:r>
                      <a:endParaRPr lang="en-IN"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9465724"/>
                  </a:ext>
                </a:extLst>
              </a:tr>
              <a:tr h="284301">
                <a:tc>
                  <a:txBody>
                    <a:bodyPr/>
                    <a:lstStyle/>
                    <a:p>
                      <a:pPr algn="l" fontAlgn="ctr"/>
                      <a:r>
                        <a:rPr lang="en-IN" sz="1200" b="1" u="none" strike="noStrike">
                          <a:solidFill>
                            <a:srgbClr val="222222"/>
                          </a:solidFill>
                          <a:effectLst/>
                        </a:rPr>
                        <a:t>Kerala</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000000"/>
                          </a:solidFill>
                          <a:effectLst/>
                        </a:rPr>
                        <a:t>94</a:t>
                      </a:r>
                      <a:endParaRPr lang="en-IN" sz="1200" b="1" i="0" u="none" strike="noStrike">
                        <a:solidFill>
                          <a:srgbClr val="000000"/>
                        </a:solidFill>
                        <a:effectLst/>
                        <a:latin typeface="Inherit"/>
                      </a:endParaRPr>
                    </a:p>
                  </a:txBody>
                  <a:tcPr marL="7620" marR="7620" marT="7620" marB="0" anchor="ctr"/>
                </a:tc>
                <a:tc>
                  <a:txBody>
                    <a:bodyPr/>
                    <a:lstStyle/>
                    <a:p>
                      <a:pPr algn="ctr" fontAlgn="b"/>
                      <a:r>
                        <a:rPr lang="en-US" sz="1200" b="1" u="none" strike="noStrike" dirty="0">
                          <a:solidFill>
                            <a:srgbClr val="000000"/>
                          </a:solidFill>
                          <a:effectLst/>
                        </a:rPr>
                        <a:t>13</a:t>
                      </a:r>
                      <a:endParaRPr lang="en-IN"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IN" sz="1200" b="1" u="none" strike="noStrike">
                          <a:solidFill>
                            <a:srgbClr val="000000"/>
                          </a:solidFill>
                          <a:effectLst/>
                        </a:rPr>
                        <a:t>96 : 92</a:t>
                      </a:r>
                      <a:endParaRPr lang="en-IN" sz="1200" b="1" i="0" u="none" strike="noStrike">
                        <a:solidFill>
                          <a:srgbClr val="000000"/>
                        </a:solidFill>
                        <a:effectLst/>
                        <a:latin typeface="Inherit"/>
                      </a:endParaRPr>
                    </a:p>
                  </a:txBody>
                  <a:tcPr marL="7620" marR="7620" marT="7620" marB="0" anchor="ctr"/>
                </a:tc>
                <a:extLst>
                  <a:ext uri="{0D108BD9-81ED-4DB2-BD59-A6C34878D82A}">
                    <a16:rowId xmlns:a16="http://schemas.microsoft.com/office/drawing/2014/main" val="4060498658"/>
                  </a:ext>
                </a:extLst>
              </a:tr>
              <a:tr h="284301">
                <a:tc>
                  <a:txBody>
                    <a:bodyPr/>
                    <a:lstStyle/>
                    <a:p>
                      <a:pPr algn="l" fontAlgn="ctr"/>
                      <a:r>
                        <a:rPr lang="en-IN" sz="1200" b="1" u="none" strike="noStrike">
                          <a:solidFill>
                            <a:srgbClr val="222222"/>
                          </a:solidFill>
                          <a:effectLst/>
                        </a:rPr>
                        <a:t>Lakshadweep</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92</a:t>
                      </a:r>
                      <a:endParaRPr lang="en-IN" sz="1200" b="1" i="0" u="none" strike="noStrike" dirty="0">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2</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dirty="0">
                          <a:solidFill>
                            <a:srgbClr val="000000"/>
                          </a:solidFill>
                          <a:effectLst/>
                        </a:rPr>
                        <a:t>96 : 88</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3923000818"/>
                  </a:ext>
                </a:extLst>
              </a:tr>
              <a:tr h="284301">
                <a:tc>
                  <a:txBody>
                    <a:bodyPr/>
                    <a:lstStyle/>
                    <a:p>
                      <a:pPr algn="l" fontAlgn="ctr"/>
                      <a:r>
                        <a:rPr lang="en-IN" sz="1200" b="1" u="none" strike="noStrike" dirty="0">
                          <a:solidFill>
                            <a:srgbClr val="222222"/>
                          </a:solidFill>
                          <a:effectLst/>
                        </a:rPr>
                        <a:t>Mizoram</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91</a:t>
                      </a:r>
                      <a:endParaRPr lang="en-IN" sz="1200" b="1" i="0" u="none" strike="noStrike" dirty="0">
                        <a:solidFill>
                          <a:srgbClr val="000000"/>
                        </a:solidFill>
                        <a:effectLst/>
                        <a:latin typeface="Inherit"/>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29</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93 : 89</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1398378465"/>
                  </a:ext>
                </a:extLst>
              </a:tr>
              <a:tr h="284301">
                <a:tc>
                  <a:txBody>
                    <a:bodyPr/>
                    <a:lstStyle/>
                    <a:p>
                      <a:pPr algn="l" fontAlgn="ctr"/>
                      <a:r>
                        <a:rPr lang="en-IN" sz="1200" b="1" u="none" strike="noStrike">
                          <a:solidFill>
                            <a:srgbClr val="222222"/>
                          </a:solidFill>
                          <a:effectLst/>
                        </a:rPr>
                        <a:t>Goa</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89</a:t>
                      </a:r>
                      <a:endParaRPr lang="en-IN" sz="1200" b="1" i="0" u="none" strike="noStrike" dirty="0">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8</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dirty="0">
                          <a:solidFill>
                            <a:srgbClr val="000000"/>
                          </a:solidFill>
                          <a:effectLst/>
                        </a:rPr>
                        <a:t>93 : 85</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353802844"/>
                  </a:ext>
                </a:extLst>
              </a:tr>
              <a:tr h="284301">
                <a:tc>
                  <a:txBody>
                    <a:bodyPr/>
                    <a:lstStyle/>
                    <a:p>
                      <a:pPr algn="l" fontAlgn="ctr"/>
                      <a:r>
                        <a:rPr lang="en-IN" sz="1200" b="1" u="none" strike="noStrike">
                          <a:solidFill>
                            <a:srgbClr val="222222"/>
                          </a:solidFill>
                          <a:effectLst/>
                        </a:rPr>
                        <a:t>Tripura</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87.2</a:t>
                      </a:r>
                      <a:endParaRPr lang="en-IN" sz="1200" b="1" i="0" u="none" strike="noStrike" dirty="0">
                        <a:solidFill>
                          <a:srgbClr val="000000"/>
                        </a:solidFill>
                        <a:effectLst/>
                        <a:latin typeface="Inherit"/>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a:t>
                      </a:r>
                      <a:r>
                        <a:rPr lang="en-IN" sz="1200" b="1" u="none" strike="noStrike" dirty="0">
                          <a:solidFill>
                            <a:srgbClr val="000000"/>
                          </a:solidFill>
                          <a:effectLst/>
                        </a:rPr>
                        <a:t>7</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92 : 83</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3509050459"/>
                  </a:ext>
                </a:extLst>
              </a:tr>
              <a:tr h="284301">
                <a:tc>
                  <a:txBody>
                    <a:bodyPr/>
                    <a:lstStyle/>
                    <a:p>
                      <a:pPr algn="l" fontAlgn="ctr"/>
                      <a:r>
                        <a:rPr lang="en-IN" sz="1200" b="1" u="none" strike="noStrike">
                          <a:solidFill>
                            <a:srgbClr val="222222"/>
                          </a:solidFill>
                          <a:effectLst/>
                        </a:rPr>
                        <a:t>Daman &amp; Diu</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87.1</a:t>
                      </a:r>
                      <a:endParaRPr lang="en-IN" sz="1200" b="1" i="0" u="none" strike="noStrike" dirty="0">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1</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dirty="0">
                          <a:solidFill>
                            <a:srgbClr val="000000"/>
                          </a:solidFill>
                          <a:effectLst/>
                        </a:rPr>
                        <a:t>92 : 80</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2571605597"/>
                  </a:ext>
                </a:extLst>
              </a:tr>
              <a:tr h="284301">
                <a:tc>
                  <a:txBody>
                    <a:bodyPr/>
                    <a:lstStyle/>
                    <a:p>
                      <a:pPr algn="l" fontAlgn="ctr"/>
                      <a:r>
                        <a:rPr lang="en-IN" sz="1200" b="1" u="none" strike="noStrike">
                          <a:solidFill>
                            <a:srgbClr val="222222"/>
                          </a:solidFill>
                          <a:effectLst/>
                        </a:rPr>
                        <a:t>Andaman &amp; Nicobar</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000000"/>
                          </a:solidFill>
                          <a:effectLst/>
                        </a:rPr>
                        <a:t>86.6</a:t>
                      </a:r>
                      <a:endParaRPr lang="en-IN" sz="1200" b="1" i="0" u="none" strike="noStrike">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6</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a:solidFill>
                            <a:srgbClr val="000000"/>
                          </a:solidFill>
                          <a:effectLst/>
                        </a:rPr>
                        <a:t>90 : 82</a:t>
                      </a:r>
                      <a:endParaRPr lang="en-IN" sz="1200" b="1" i="0" u="none" strike="noStrike">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3519282502"/>
                  </a:ext>
                </a:extLst>
              </a:tr>
              <a:tr h="272477">
                <a:tc>
                  <a:txBody>
                    <a:bodyPr/>
                    <a:lstStyle/>
                    <a:p>
                      <a:pPr algn="l" fontAlgn="ctr"/>
                      <a:r>
                        <a:rPr lang="en-IN" sz="1200" b="1" u="none" strike="noStrike">
                          <a:solidFill>
                            <a:srgbClr val="222222"/>
                          </a:solidFill>
                          <a:effectLst/>
                        </a:rPr>
                        <a:t>Delhi</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000000"/>
                          </a:solidFill>
                          <a:effectLst/>
                        </a:rPr>
                        <a:t>86.2</a:t>
                      </a:r>
                      <a:endParaRPr lang="en-IN" sz="1200" b="1" i="0" u="none" strike="noStrike">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7</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a:solidFill>
                            <a:srgbClr val="000000"/>
                          </a:solidFill>
                          <a:effectLst/>
                        </a:rPr>
                        <a:t>91 : 81</a:t>
                      </a:r>
                      <a:endParaRPr lang="en-IN" sz="1200" b="1" i="0" u="none" strike="noStrike">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1926649141"/>
                  </a:ext>
                </a:extLst>
              </a:tr>
              <a:tr h="284301">
                <a:tc>
                  <a:txBody>
                    <a:bodyPr/>
                    <a:lstStyle/>
                    <a:p>
                      <a:pPr algn="l" fontAlgn="ctr"/>
                      <a:r>
                        <a:rPr lang="en-IN" sz="1200" b="1" u="none" strike="noStrike">
                          <a:solidFill>
                            <a:srgbClr val="222222"/>
                          </a:solidFill>
                          <a:effectLst/>
                        </a:rPr>
                        <a:t>Chandigarh</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000000"/>
                          </a:solidFill>
                          <a:effectLst/>
                        </a:rPr>
                        <a:t>86</a:t>
                      </a:r>
                      <a:endParaRPr lang="en-IN" sz="1200" b="1" i="0" u="none" strike="noStrike">
                        <a:solidFill>
                          <a:srgbClr val="000000"/>
                        </a:solidFill>
                        <a:effectLst/>
                        <a:latin typeface="Inherit"/>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3</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dirty="0">
                          <a:solidFill>
                            <a:srgbClr val="000000"/>
                          </a:solidFill>
                          <a:effectLst/>
                        </a:rPr>
                        <a:t>90 : 81</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3193599930"/>
                  </a:ext>
                </a:extLst>
              </a:tr>
              <a:tr h="284301">
                <a:tc>
                  <a:txBody>
                    <a:bodyPr/>
                    <a:lstStyle/>
                    <a:p>
                      <a:pPr algn="l" fontAlgn="ctr"/>
                      <a:r>
                        <a:rPr lang="en-IN" sz="1200" b="1" u="none" strike="noStrike" dirty="0">
                          <a:solidFill>
                            <a:srgbClr val="222222"/>
                          </a:solidFill>
                          <a:effectLst/>
                        </a:rPr>
                        <a:t>Puducherry</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000000"/>
                          </a:solidFill>
                          <a:effectLst/>
                        </a:rPr>
                        <a:t>85.9</a:t>
                      </a:r>
                      <a:endParaRPr lang="en-IN" sz="1200" b="1" i="0" u="none" strike="noStrike" dirty="0">
                        <a:solidFill>
                          <a:srgbClr val="000000"/>
                        </a:solidFill>
                        <a:effectLst/>
                        <a:latin typeface="Inherit"/>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31</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91 : 81</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3073168170"/>
                  </a:ext>
                </a:extLst>
              </a:tr>
            </a:tbl>
          </a:graphicData>
        </a:graphic>
      </p:graphicFrame>
      <p:graphicFrame>
        <p:nvGraphicFramePr>
          <p:cNvPr id="5" name="Table 4">
            <a:extLst>
              <a:ext uri="{FF2B5EF4-FFF2-40B4-BE49-F238E27FC236}">
                <a16:creationId xmlns:a16="http://schemas.microsoft.com/office/drawing/2014/main" id="{66DB7813-F40B-5850-93EE-C861E86111F9}"/>
              </a:ext>
            </a:extLst>
          </p:cNvPr>
          <p:cNvGraphicFramePr>
            <a:graphicFrameLocks noGrp="1"/>
          </p:cNvGraphicFramePr>
          <p:nvPr>
            <p:extLst>
              <p:ext uri="{D42A27DB-BD31-4B8C-83A1-F6EECF244321}">
                <p14:modId xmlns:p14="http://schemas.microsoft.com/office/powerpoint/2010/main" val="319956556"/>
              </p:ext>
            </p:extLst>
          </p:nvPr>
        </p:nvGraphicFramePr>
        <p:xfrm>
          <a:off x="6418730" y="2212150"/>
          <a:ext cx="4995604" cy="3313204"/>
        </p:xfrm>
        <a:graphic>
          <a:graphicData uri="http://schemas.openxmlformats.org/drawingml/2006/table">
            <a:tbl>
              <a:tblPr>
                <a:tableStyleId>{284E427A-3D55-4303-BF80-6455036E1DE7}</a:tableStyleId>
              </a:tblPr>
              <a:tblGrid>
                <a:gridCol w="1445578">
                  <a:extLst>
                    <a:ext uri="{9D8B030D-6E8A-4147-A177-3AD203B41FA5}">
                      <a16:colId xmlns:a16="http://schemas.microsoft.com/office/drawing/2014/main" val="783338427"/>
                    </a:ext>
                  </a:extLst>
                </a:gridCol>
                <a:gridCol w="1044390">
                  <a:extLst>
                    <a:ext uri="{9D8B030D-6E8A-4147-A177-3AD203B41FA5}">
                      <a16:colId xmlns:a16="http://schemas.microsoft.com/office/drawing/2014/main" val="2633580158"/>
                    </a:ext>
                  </a:extLst>
                </a:gridCol>
                <a:gridCol w="1252818">
                  <a:extLst>
                    <a:ext uri="{9D8B030D-6E8A-4147-A177-3AD203B41FA5}">
                      <a16:colId xmlns:a16="http://schemas.microsoft.com/office/drawing/2014/main" val="3271560535"/>
                    </a:ext>
                  </a:extLst>
                </a:gridCol>
                <a:gridCol w="1252818">
                  <a:extLst>
                    <a:ext uri="{9D8B030D-6E8A-4147-A177-3AD203B41FA5}">
                      <a16:colId xmlns:a16="http://schemas.microsoft.com/office/drawing/2014/main" val="4159618869"/>
                    </a:ext>
                  </a:extLst>
                </a:gridCol>
              </a:tblGrid>
              <a:tr h="398487">
                <a:tc>
                  <a:txBody>
                    <a:bodyPr/>
                    <a:lstStyle/>
                    <a:p>
                      <a:pPr algn="ctr" fontAlgn="ctr"/>
                      <a:r>
                        <a:rPr lang="en-IN" sz="1400" b="1" u="none" strike="noStrike" dirty="0">
                          <a:solidFill>
                            <a:srgbClr val="000000"/>
                          </a:solidFill>
                          <a:effectLst/>
                        </a:rPr>
                        <a:t>State</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IN" sz="1400" b="1" u="none" strike="noStrike">
                          <a:solidFill>
                            <a:srgbClr val="000000"/>
                          </a:solidFill>
                          <a:effectLst/>
                        </a:rPr>
                        <a:t>Literacy Rate</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IN" sz="1400" b="1" u="none" strike="noStrike">
                          <a:solidFill>
                            <a:srgbClr val="000000"/>
                          </a:solidFill>
                          <a:effectLst/>
                        </a:rPr>
                        <a:t>Rank</a:t>
                      </a:r>
                      <a:endParaRPr lang="en-IN"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400" b="1" u="none" strike="noStrike">
                          <a:solidFill>
                            <a:srgbClr val="000000"/>
                          </a:solidFill>
                          <a:effectLst/>
                        </a:rPr>
                        <a:t>Male : Female Literacy</a:t>
                      </a:r>
                      <a:endParaRPr lang="en-IN"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9573304"/>
                  </a:ext>
                </a:extLst>
              </a:tr>
              <a:tr h="276501">
                <a:tc>
                  <a:txBody>
                    <a:bodyPr/>
                    <a:lstStyle/>
                    <a:p>
                      <a:pPr algn="l" fontAlgn="ctr"/>
                      <a:r>
                        <a:rPr lang="en-IN" sz="1200" b="1" u="none" strike="noStrike" dirty="0">
                          <a:solidFill>
                            <a:srgbClr val="222222"/>
                          </a:solidFill>
                          <a:effectLst/>
                        </a:rPr>
                        <a:t>Assam</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222222"/>
                          </a:solidFill>
                          <a:effectLst/>
                        </a:rPr>
                        <a:t>72.0</a:t>
                      </a:r>
                      <a:endParaRPr lang="en-IN" sz="1200" b="1" i="0" u="none" strike="noStrike" dirty="0">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28</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ctr"/>
                      <a:r>
                        <a:rPr lang="en-IN" sz="1200" b="1" u="none" strike="noStrike">
                          <a:solidFill>
                            <a:srgbClr val="000000"/>
                          </a:solidFill>
                          <a:effectLst/>
                        </a:rPr>
                        <a:t>78 : 66</a:t>
                      </a:r>
                      <a:endParaRPr lang="en-IN" sz="1200" b="1" i="0" u="none" strike="noStrike">
                        <a:solidFill>
                          <a:srgbClr val="000000"/>
                        </a:solidFill>
                        <a:effectLst/>
                        <a:latin typeface="Inherit"/>
                      </a:endParaRPr>
                    </a:p>
                  </a:txBody>
                  <a:tcPr marL="7620" marR="7620" marT="7620" marB="0" anchor="ctr">
                    <a:solidFill>
                      <a:srgbClr val="FF0000"/>
                    </a:solidFill>
                  </a:tcPr>
                </a:tc>
                <a:extLst>
                  <a:ext uri="{0D108BD9-81ED-4DB2-BD59-A6C34878D82A}">
                    <a16:rowId xmlns:a16="http://schemas.microsoft.com/office/drawing/2014/main" val="3469656881"/>
                  </a:ext>
                </a:extLst>
              </a:tr>
              <a:tr h="276501">
                <a:tc>
                  <a:txBody>
                    <a:bodyPr/>
                    <a:lstStyle/>
                    <a:p>
                      <a:pPr algn="l" fontAlgn="ctr"/>
                      <a:r>
                        <a:rPr lang="en-IN" sz="1200" b="1" u="none" strike="noStrike" dirty="0">
                          <a:solidFill>
                            <a:srgbClr val="222222"/>
                          </a:solidFill>
                          <a:effectLst/>
                        </a:rPr>
                        <a:t>Chhattisgarh</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222222"/>
                          </a:solidFill>
                          <a:effectLst/>
                        </a:rPr>
                        <a:t>70.0</a:t>
                      </a:r>
                      <a:endParaRPr lang="en-IN" sz="1200" b="1" i="0" u="none" strike="noStrike" dirty="0">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25</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80 : 60</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1289442886"/>
                  </a:ext>
                </a:extLst>
              </a:tr>
              <a:tr h="276501">
                <a:tc>
                  <a:txBody>
                    <a:bodyPr/>
                    <a:lstStyle/>
                    <a:p>
                      <a:pPr algn="l" fontAlgn="ctr"/>
                      <a:r>
                        <a:rPr lang="en-IN" sz="1200" b="1" u="none" strike="noStrike" dirty="0">
                          <a:solidFill>
                            <a:srgbClr val="222222"/>
                          </a:solidFill>
                          <a:effectLst/>
                        </a:rPr>
                        <a:t>Madhya Pradesh</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222222"/>
                          </a:solidFill>
                          <a:effectLst/>
                        </a:rPr>
                        <a:t>69.0</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b"/>
                      <a:r>
                        <a:rPr lang="en-US" sz="1200" b="1" u="none" strike="noStrike" dirty="0">
                          <a:solidFill>
                            <a:srgbClr val="000000"/>
                          </a:solidFill>
                          <a:effectLst/>
                        </a:rPr>
                        <a:t>2</a:t>
                      </a:r>
                      <a:r>
                        <a:rPr lang="en-IN" sz="1200" b="1" u="none" strike="noStrike" dirty="0">
                          <a:solidFill>
                            <a:srgbClr val="000000"/>
                          </a:solidFill>
                          <a:effectLst/>
                        </a:rPr>
                        <a:t>0</a:t>
                      </a:r>
                      <a:endParaRPr lang="en-IN"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IN" sz="1200" b="1" u="none" strike="noStrike" dirty="0">
                          <a:solidFill>
                            <a:srgbClr val="000000"/>
                          </a:solidFill>
                          <a:effectLst/>
                        </a:rPr>
                        <a:t>79 : 59</a:t>
                      </a:r>
                      <a:endParaRPr lang="en-IN"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77813116"/>
                  </a:ext>
                </a:extLst>
              </a:tr>
              <a:tr h="276501">
                <a:tc>
                  <a:txBody>
                    <a:bodyPr/>
                    <a:lstStyle/>
                    <a:p>
                      <a:pPr algn="l" fontAlgn="ctr"/>
                      <a:r>
                        <a:rPr lang="en-IN" sz="1200" b="1" u="none" strike="noStrike" dirty="0">
                          <a:solidFill>
                            <a:srgbClr val="222222"/>
                          </a:solidFill>
                          <a:effectLst/>
                        </a:rPr>
                        <a:t>Uttar Pradesh</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222222"/>
                          </a:solidFill>
                          <a:effectLst/>
                        </a:rPr>
                        <a:t>67.6</a:t>
                      </a:r>
                      <a:endParaRPr lang="en-IN" sz="1200" b="1" i="0" u="none" strike="noStrike" dirty="0">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22</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77 : 57</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2584016838"/>
                  </a:ext>
                </a:extLst>
              </a:tr>
              <a:tr h="276501">
                <a:tc>
                  <a:txBody>
                    <a:bodyPr/>
                    <a:lstStyle/>
                    <a:p>
                      <a:pPr algn="l" fontAlgn="ctr"/>
                      <a:r>
                        <a:rPr lang="en-IN" sz="1200" b="1" u="none" strike="noStrike" dirty="0">
                          <a:solidFill>
                            <a:srgbClr val="222222"/>
                          </a:solidFill>
                          <a:effectLst/>
                        </a:rPr>
                        <a:t>Jammu &amp; Kashmir</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222222"/>
                          </a:solidFill>
                          <a:effectLst/>
                        </a:rPr>
                        <a:t>67.2</a:t>
                      </a:r>
                      <a:endParaRPr lang="en-IN" sz="1200" b="1" i="0" u="none" strike="noStrike">
                        <a:solidFill>
                          <a:srgbClr val="222222"/>
                        </a:solidFill>
                        <a:effectLst/>
                        <a:latin typeface="Arial" panose="020B0604020202020204" pitchFamily="34" charset="0"/>
                      </a:endParaRPr>
                    </a:p>
                  </a:txBody>
                  <a:tcPr marL="7620" marR="7620" marT="7620" marB="0" anchor="ctr"/>
                </a:tc>
                <a:tc>
                  <a:txBody>
                    <a:bodyPr/>
                    <a:lstStyle/>
                    <a:p>
                      <a:pPr algn="ctr" fontAlgn="b"/>
                      <a:r>
                        <a:rPr lang="en-US" sz="1200" b="1" u="none" strike="noStrike" dirty="0">
                          <a:solidFill>
                            <a:srgbClr val="000000"/>
                          </a:solidFill>
                          <a:effectLst/>
                        </a:rPr>
                        <a:t>1</a:t>
                      </a:r>
                      <a:r>
                        <a:rPr lang="en-IN" sz="1200" b="1" u="none" strike="noStrike" dirty="0">
                          <a:solidFill>
                            <a:srgbClr val="000000"/>
                          </a:solidFill>
                          <a:effectLst/>
                        </a:rPr>
                        <a:t>6</a:t>
                      </a:r>
                      <a:endParaRPr lang="en-IN"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IN" sz="1200" b="1" u="none" strike="noStrike">
                          <a:solidFill>
                            <a:srgbClr val="000000"/>
                          </a:solidFill>
                          <a:effectLst/>
                        </a:rPr>
                        <a:t>77 : 56</a:t>
                      </a:r>
                      <a:endParaRPr lang="en-IN"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4826713"/>
                  </a:ext>
                </a:extLst>
              </a:tr>
              <a:tr h="333428">
                <a:tc>
                  <a:txBody>
                    <a:bodyPr/>
                    <a:lstStyle/>
                    <a:p>
                      <a:pPr algn="l" fontAlgn="ctr"/>
                      <a:r>
                        <a:rPr lang="en-IN" sz="1200" b="1" u="none" strike="noStrike" dirty="0">
                          <a:solidFill>
                            <a:srgbClr val="222222"/>
                          </a:solidFill>
                          <a:effectLst/>
                        </a:rPr>
                        <a:t>Andhra Pradesh</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222222"/>
                          </a:solidFill>
                          <a:effectLst/>
                        </a:rPr>
                        <a:t>67.0</a:t>
                      </a:r>
                      <a:endParaRPr lang="en-IN" sz="1200" b="1" i="0" u="none" strike="noStrike" dirty="0">
                        <a:solidFill>
                          <a:srgbClr val="222222"/>
                        </a:solidFill>
                        <a:effectLst/>
                        <a:latin typeface="Arial" panose="020B0604020202020204" pitchFamily="34" charset="0"/>
                      </a:endParaRPr>
                    </a:p>
                  </a:txBody>
                  <a:tcPr marL="7620" marR="7620" marT="7620" marB="0" anchor="ctr">
                    <a:solidFill>
                      <a:srgbClr val="50F117"/>
                    </a:solidFill>
                  </a:tcPr>
                </a:tc>
                <a:tc>
                  <a:txBody>
                    <a:bodyPr/>
                    <a:lstStyle/>
                    <a:p>
                      <a:pPr algn="ctr" fontAlgn="b"/>
                      <a:r>
                        <a:rPr lang="en-US" sz="1200" b="1" u="none" strike="noStrike" dirty="0">
                          <a:solidFill>
                            <a:srgbClr val="000000"/>
                          </a:solidFill>
                          <a:effectLst/>
                        </a:rPr>
                        <a:t>10</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tc>
                  <a:txBody>
                    <a:bodyPr/>
                    <a:lstStyle/>
                    <a:p>
                      <a:pPr algn="ctr" fontAlgn="b"/>
                      <a:r>
                        <a:rPr lang="en-IN" sz="1200" b="1" u="none" strike="noStrike" dirty="0">
                          <a:solidFill>
                            <a:srgbClr val="000000"/>
                          </a:solidFill>
                          <a:effectLst/>
                        </a:rPr>
                        <a:t>75 : 59</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50F117"/>
                    </a:solidFill>
                  </a:tcPr>
                </a:tc>
                <a:extLst>
                  <a:ext uri="{0D108BD9-81ED-4DB2-BD59-A6C34878D82A}">
                    <a16:rowId xmlns:a16="http://schemas.microsoft.com/office/drawing/2014/main" val="2268498942"/>
                  </a:ext>
                </a:extLst>
              </a:tr>
              <a:tr h="276501">
                <a:tc>
                  <a:txBody>
                    <a:bodyPr/>
                    <a:lstStyle/>
                    <a:p>
                      <a:pPr algn="l" fontAlgn="ctr"/>
                      <a:r>
                        <a:rPr lang="en-IN" sz="1200" b="1" u="none" strike="noStrike" dirty="0">
                          <a:solidFill>
                            <a:srgbClr val="222222"/>
                          </a:solidFill>
                          <a:effectLst/>
                        </a:rPr>
                        <a:t>Jharkhand</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dirty="0">
                          <a:solidFill>
                            <a:srgbClr val="222222"/>
                          </a:solidFill>
                          <a:effectLst/>
                        </a:rPr>
                        <a:t>66.4</a:t>
                      </a:r>
                      <a:endParaRPr lang="en-IN" sz="1200" b="1" i="0" u="none" strike="noStrike" dirty="0">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33</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77 : 55</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699457094"/>
                  </a:ext>
                </a:extLst>
              </a:tr>
              <a:tr h="276501">
                <a:tc>
                  <a:txBody>
                    <a:bodyPr/>
                    <a:lstStyle/>
                    <a:p>
                      <a:pPr algn="l" fontAlgn="ctr"/>
                      <a:r>
                        <a:rPr lang="en-IN" sz="1200" b="1" u="none" strike="noStrike" dirty="0">
                          <a:solidFill>
                            <a:srgbClr val="222222"/>
                          </a:solidFill>
                          <a:effectLst/>
                        </a:rPr>
                        <a:t>Rajasthan</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222222"/>
                          </a:solidFill>
                          <a:effectLst/>
                        </a:rPr>
                        <a:t>66.1</a:t>
                      </a:r>
                      <a:endParaRPr lang="en-IN" sz="1200" b="1" i="0" u="none" strike="noStrike">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24</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a:solidFill>
                            <a:srgbClr val="000000"/>
                          </a:solidFill>
                          <a:effectLst/>
                        </a:rPr>
                        <a:t>79 : 52</a:t>
                      </a:r>
                      <a:endParaRPr lang="en-IN" sz="1200" b="1" i="0" u="none" strike="noStrike">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1364243988"/>
                  </a:ext>
                </a:extLst>
              </a:tr>
              <a:tr h="333428">
                <a:tc>
                  <a:txBody>
                    <a:bodyPr/>
                    <a:lstStyle/>
                    <a:p>
                      <a:pPr algn="l" fontAlgn="ctr"/>
                      <a:r>
                        <a:rPr lang="en-IN" sz="1200" b="1" u="none" strike="noStrike" dirty="0">
                          <a:solidFill>
                            <a:srgbClr val="222222"/>
                          </a:solidFill>
                          <a:effectLst/>
                        </a:rPr>
                        <a:t>Arunachal Pradesh</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222222"/>
                          </a:solidFill>
                          <a:effectLst/>
                        </a:rPr>
                        <a:t>65.4</a:t>
                      </a:r>
                      <a:endParaRPr lang="en-IN" sz="1200" b="1" i="0" u="none" strike="noStrike">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3</a:t>
                      </a:r>
                      <a:r>
                        <a:rPr lang="en-IN" sz="1200" b="1" u="none" strike="noStrike" dirty="0">
                          <a:solidFill>
                            <a:srgbClr val="000000"/>
                          </a:solidFill>
                          <a:effectLst/>
                        </a:rPr>
                        <a:t>0</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72 : 57</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1898202876"/>
                  </a:ext>
                </a:extLst>
              </a:tr>
              <a:tr h="276501">
                <a:tc>
                  <a:txBody>
                    <a:bodyPr/>
                    <a:lstStyle/>
                    <a:p>
                      <a:pPr algn="l" fontAlgn="ctr"/>
                      <a:r>
                        <a:rPr lang="en-IN" sz="1200" b="1" u="none" strike="noStrike" dirty="0">
                          <a:solidFill>
                            <a:srgbClr val="222222"/>
                          </a:solidFill>
                          <a:effectLst/>
                        </a:rPr>
                        <a:t>Bihar</a:t>
                      </a:r>
                      <a:endParaRPr lang="en-IN" sz="1200" b="1" i="0" u="none" strike="noStrike" dirty="0">
                        <a:solidFill>
                          <a:srgbClr val="222222"/>
                        </a:solidFill>
                        <a:effectLst/>
                        <a:latin typeface="Arial" panose="020B0604020202020204" pitchFamily="34" charset="0"/>
                      </a:endParaRPr>
                    </a:p>
                  </a:txBody>
                  <a:tcPr marL="7620" marR="7620" marT="7620" marB="0" anchor="ctr"/>
                </a:tc>
                <a:tc>
                  <a:txBody>
                    <a:bodyPr/>
                    <a:lstStyle/>
                    <a:p>
                      <a:pPr algn="ctr" fontAlgn="ctr"/>
                      <a:r>
                        <a:rPr lang="en-IN" sz="1200" b="1" u="none" strike="noStrike">
                          <a:solidFill>
                            <a:srgbClr val="222222"/>
                          </a:solidFill>
                          <a:effectLst/>
                        </a:rPr>
                        <a:t>62.0</a:t>
                      </a:r>
                      <a:endParaRPr lang="en-IN" sz="1200" b="1" i="0" u="none" strike="noStrike">
                        <a:solidFill>
                          <a:srgbClr val="222222"/>
                        </a:solidFill>
                        <a:effectLst/>
                        <a:latin typeface="Arial" panose="020B0604020202020204" pitchFamily="34" charset="0"/>
                      </a:endParaRPr>
                    </a:p>
                  </a:txBody>
                  <a:tcPr marL="7620" marR="7620" marT="7620" marB="0" anchor="ctr">
                    <a:solidFill>
                      <a:srgbClr val="FF0000"/>
                    </a:solidFill>
                  </a:tcPr>
                </a:tc>
                <a:tc>
                  <a:txBody>
                    <a:bodyPr/>
                    <a:lstStyle/>
                    <a:p>
                      <a:pPr algn="ctr" fontAlgn="b"/>
                      <a:r>
                        <a:rPr lang="en-US" sz="1200" b="1" u="none" strike="noStrike" dirty="0">
                          <a:solidFill>
                            <a:srgbClr val="000000"/>
                          </a:solidFill>
                          <a:effectLst/>
                        </a:rPr>
                        <a:t>32</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IN" sz="1200" b="1" u="none" strike="noStrike" dirty="0">
                          <a:solidFill>
                            <a:srgbClr val="000000"/>
                          </a:solidFill>
                          <a:effectLst/>
                        </a:rPr>
                        <a:t>71 : 51</a:t>
                      </a:r>
                      <a:endParaRPr lang="en-IN" sz="12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1611612332"/>
                  </a:ext>
                </a:extLst>
              </a:tr>
            </a:tbl>
          </a:graphicData>
        </a:graphic>
      </p:graphicFrame>
      <p:sp>
        <p:nvSpPr>
          <p:cNvPr id="6" name="object 6">
            <a:extLst>
              <a:ext uri="{FF2B5EF4-FFF2-40B4-BE49-F238E27FC236}">
                <a16:creationId xmlns:a16="http://schemas.microsoft.com/office/drawing/2014/main" id="{181B34C6-2A1A-D3D8-873E-B4A7D45400CA}"/>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9" name="Rectangle 8">
            <a:extLst>
              <a:ext uri="{FF2B5EF4-FFF2-40B4-BE49-F238E27FC236}">
                <a16:creationId xmlns:a16="http://schemas.microsoft.com/office/drawing/2014/main" id="{10FA2BB1-EDB6-1A9F-E071-B2B59BFFD5E0}"/>
              </a:ext>
            </a:extLst>
          </p:cNvPr>
          <p:cNvSpPr/>
          <p:nvPr/>
        </p:nvSpPr>
        <p:spPr>
          <a:xfrm>
            <a:off x="1223683"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1584A395-0A0A-E001-D321-4BE065EBFE7E}"/>
              </a:ext>
            </a:extLst>
          </p:cNvPr>
          <p:cNvSpPr txBox="1"/>
          <p:nvPr/>
        </p:nvSpPr>
        <p:spPr>
          <a:xfrm>
            <a:off x="1178861" y="509882"/>
            <a:ext cx="9789456" cy="461665"/>
          </a:xfrm>
          <a:prstGeom prst="rect">
            <a:avLst/>
          </a:prstGeom>
          <a:noFill/>
        </p:spPr>
        <p:txBody>
          <a:bodyPr wrap="square" rtlCol="0">
            <a:spAutoFit/>
          </a:bodyPr>
          <a:lstStyle/>
          <a:p>
            <a:pPr algn="ctr"/>
            <a:r>
              <a:rPr lang="en-IN" sz="2400" b="1" dirty="0">
                <a:solidFill>
                  <a:srgbClr val="002060"/>
                </a:solidFill>
              </a:rPr>
              <a:t>State/UT-wise fully : Vaccination &amp; Literacy</a:t>
            </a:r>
          </a:p>
        </p:txBody>
      </p:sp>
      <p:sp>
        <p:nvSpPr>
          <p:cNvPr id="11" name="Rectangle 10">
            <a:extLst>
              <a:ext uri="{FF2B5EF4-FFF2-40B4-BE49-F238E27FC236}">
                <a16:creationId xmlns:a16="http://schemas.microsoft.com/office/drawing/2014/main" id="{22548992-4224-DC55-C7C0-BF346B5BF85C}"/>
              </a:ext>
            </a:extLst>
          </p:cNvPr>
          <p:cNvSpPr/>
          <p:nvPr/>
        </p:nvSpPr>
        <p:spPr>
          <a:xfrm>
            <a:off x="6393326" y="1659056"/>
            <a:ext cx="2217274" cy="338554"/>
          </a:xfrm>
          <a:prstGeom prst="rect">
            <a:avLst/>
          </a:prstGeom>
        </p:spPr>
        <p:txBody>
          <a:bodyPr wrap="none">
            <a:spAutoFit/>
          </a:bodyPr>
          <a:lstStyle/>
          <a:p>
            <a:pPr defTabSz="1219170">
              <a:buClr>
                <a:srgbClr val="000000"/>
              </a:buClr>
            </a:pPr>
            <a:r>
              <a:rPr lang="en-IN" sz="1600" b="1" kern="0" dirty="0">
                <a:solidFill>
                  <a:schemeClr val="accent1"/>
                </a:solidFill>
                <a:latin typeface="Arial"/>
                <a:ea typeface="PT Sans"/>
                <a:cs typeface="PT Sans"/>
                <a:sym typeface="PT Sans"/>
              </a:rPr>
              <a:t>Lowest literacy rates</a:t>
            </a:r>
            <a:endParaRPr lang="en-IN" sz="1600" kern="0" dirty="0">
              <a:solidFill>
                <a:schemeClr val="accent1"/>
              </a:solidFill>
              <a:latin typeface="Arial"/>
              <a:cs typeface="Arial"/>
              <a:sym typeface="Arial"/>
            </a:endParaRPr>
          </a:p>
        </p:txBody>
      </p:sp>
      <p:sp>
        <p:nvSpPr>
          <p:cNvPr id="12" name="Rectangle 11">
            <a:extLst>
              <a:ext uri="{FF2B5EF4-FFF2-40B4-BE49-F238E27FC236}">
                <a16:creationId xmlns:a16="http://schemas.microsoft.com/office/drawing/2014/main" id="{9B17EAC9-744C-B16E-9777-424D2AFB4C65}"/>
              </a:ext>
            </a:extLst>
          </p:cNvPr>
          <p:cNvSpPr/>
          <p:nvPr/>
        </p:nvSpPr>
        <p:spPr>
          <a:xfrm>
            <a:off x="609600" y="1685830"/>
            <a:ext cx="2262158" cy="338554"/>
          </a:xfrm>
          <a:prstGeom prst="rect">
            <a:avLst/>
          </a:prstGeom>
        </p:spPr>
        <p:txBody>
          <a:bodyPr wrap="none">
            <a:spAutoFit/>
          </a:bodyPr>
          <a:lstStyle/>
          <a:p>
            <a:pPr defTabSz="1219170">
              <a:buClr>
                <a:srgbClr val="000000"/>
              </a:buClr>
            </a:pPr>
            <a:r>
              <a:rPr lang="en-IN" sz="1600" b="1" kern="0" dirty="0">
                <a:solidFill>
                  <a:schemeClr val="accent1"/>
                </a:solidFill>
                <a:latin typeface="Arial"/>
                <a:ea typeface="PT Sans"/>
                <a:cs typeface="PT Sans"/>
                <a:sym typeface="PT Sans"/>
              </a:rPr>
              <a:t>Highest literacy rates</a:t>
            </a:r>
            <a:endParaRPr lang="en-IN" sz="1600" kern="0" dirty="0">
              <a:solidFill>
                <a:schemeClr val="accent1"/>
              </a:solidFill>
              <a:latin typeface="Arial"/>
              <a:cs typeface="Arial"/>
              <a:sym typeface="Arial"/>
            </a:endParaRPr>
          </a:p>
        </p:txBody>
      </p:sp>
      <p:sp>
        <p:nvSpPr>
          <p:cNvPr id="13" name="Rectangle 12">
            <a:extLst>
              <a:ext uri="{FF2B5EF4-FFF2-40B4-BE49-F238E27FC236}">
                <a16:creationId xmlns:a16="http://schemas.microsoft.com/office/drawing/2014/main" id="{C13D6ECF-A6FB-218A-B338-57F118E249F6}"/>
              </a:ext>
            </a:extLst>
          </p:cNvPr>
          <p:cNvSpPr/>
          <p:nvPr/>
        </p:nvSpPr>
        <p:spPr>
          <a:xfrm>
            <a:off x="521316" y="1165412"/>
            <a:ext cx="10438592" cy="369332"/>
          </a:xfrm>
          <a:prstGeom prst="rect">
            <a:avLst/>
          </a:prstGeom>
        </p:spPr>
        <p:txBody>
          <a:bodyPr wrap="square">
            <a:spAutoFit/>
          </a:bodyPr>
          <a:lstStyle/>
          <a:p>
            <a:pPr lvl="0" defTabSz="1625519">
              <a:buClr>
                <a:srgbClr val="000000"/>
              </a:buClr>
              <a:buSzPct val="100000"/>
              <a:defRPr/>
            </a:pPr>
            <a:r>
              <a:rPr lang="en-IN" b="1" kern="0" dirty="0">
                <a:solidFill>
                  <a:srgbClr val="000000">
                    <a:lumMod val="75000"/>
                    <a:lumOff val="25000"/>
                  </a:srgbClr>
                </a:solidFill>
                <a:latin typeface="Arial" panose="020B0604020202020204" pitchFamily="34" charset="0"/>
                <a:cs typeface="Arial" panose="020B0604020202020204" pitchFamily="34" charset="0"/>
                <a:sym typeface="PT Sans"/>
              </a:rPr>
              <a:t>Ranks as per vaccination per </a:t>
            </a:r>
            <a:r>
              <a:rPr lang="en-IN" b="1" kern="0" dirty="0" err="1">
                <a:solidFill>
                  <a:srgbClr val="000000">
                    <a:lumMod val="75000"/>
                    <a:lumOff val="25000"/>
                  </a:srgbClr>
                </a:solidFill>
                <a:latin typeface="Arial" panose="020B0604020202020204" pitchFamily="34" charset="0"/>
                <a:cs typeface="Arial" panose="020B0604020202020204" pitchFamily="34" charset="0"/>
                <a:sym typeface="PT Sans"/>
              </a:rPr>
              <a:t>mn</a:t>
            </a:r>
            <a:r>
              <a:rPr lang="en-IN" b="1" kern="0" dirty="0">
                <a:solidFill>
                  <a:srgbClr val="000000">
                    <a:lumMod val="75000"/>
                    <a:lumOff val="25000"/>
                  </a:srgbClr>
                </a:solidFill>
                <a:latin typeface="Arial" panose="020B0604020202020204" pitchFamily="34" charset="0"/>
                <a:cs typeface="Arial" panose="020B0604020202020204" pitchFamily="34" charset="0"/>
                <a:sym typeface="PT Sans"/>
              </a:rPr>
              <a:t> population for States/UT with highest/lowest literacy rates</a:t>
            </a:r>
          </a:p>
        </p:txBody>
      </p:sp>
      <p:pic>
        <p:nvPicPr>
          <p:cNvPr id="14" name="Picture 13">
            <a:extLst>
              <a:ext uri="{FF2B5EF4-FFF2-40B4-BE49-F238E27FC236}">
                <a16:creationId xmlns:a16="http://schemas.microsoft.com/office/drawing/2014/main" id="{2EA01589-7EFD-E0A6-6B6C-4AABC647C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40805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EA8094-8055-D09B-AB60-73E00136BDC3}"/>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7B7068BC-BFBF-6FF3-519A-2276E5BD1675}"/>
              </a:ext>
            </a:extLst>
          </p:cNvPr>
          <p:cNvSpPr>
            <a:spLocks noGrp="1"/>
          </p:cNvSpPr>
          <p:nvPr>
            <p:ph type="sldNum" sz="quarter" idx="12"/>
          </p:nvPr>
        </p:nvSpPr>
        <p:spPr/>
        <p:txBody>
          <a:bodyPr/>
          <a:lstStyle/>
          <a:p>
            <a:fld id="{73B7D030-AC2A-4DA6-BC48-16912DF20F9C}" type="slidenum">
              <a:rPr lang="en-IN" smtClean="0"/>
              <a:t>17</a:t>
            </a:fld>
            <a:endParaRPr lang="en-IN" dirty="0"/>
          </a:p>
        </p:txBody>
      </p:sp>
      <p:sp>
        <p:nvSpPr>
          <p:cNvPr id="6" name="object 6">
            <a:extLst>
              <a:ext uri="{FF2B5EF4-FFF2-40B4-BE49-F238E27FC236}">
                <a16:creationId xmlns:a16="http://schemas.microsoft.com/office/drawing/2014/main" id="{1175E6A4-7C76-D760-79D6-213D434534E0}"/>
              </a:ext>
            </a:extLst>
          </p:cNvPr>
          <p:cNvSpPr/>
          <p:nvPr/>
        </p:nvSpPr>
        <p:spPr>
          <a:xfrm>
            <a:off x="0" y="315061"/>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7" name="Rectangle 6">
            <a:extLst>
              <a:ext uri="{FF2B5EF4-FFF2-40B4-BE49-F238E27FC236}">
                <a16:creationId xmlns:a16="http://schemas.microsoft.com/office/drawing/2014/main" id="{4DE6EFFE-27F2-1FA2-1C80-5A57A18A0D6F}"/>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318B0A6D-A450-894E-D01F-CF93C3F698C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Vaccination status : India vs Globally</a:t>
            </a:r>
            <a:endParaRPr lang="en-IN" sz="2600" i="1" dirty="0">
              <a:solidFill>
                <a:srgbClr val="002060"/>
              </a:solidFill>
            </a:endParaRPr>
          </a:p>
        </p:txBody>
      </p:sp>
      <p:sp>
        <p:nvSpPr>
          <p:cNvPr id="10" name="Rectangle: Rounded Corners 9">
            <a:extLst>
              <a:ext uri="{FF2B5EF4-FFF2-40B4-BE49-F238E27FC236}">
                <a16:creationId xmlns:a16="http://schemas.microsoft.com/office/drawing/2014/main" id="{DD75F3B4-0A8F-AF35-465C-9B7EEBD8271F}"/>
              </a:ext>
            </a:extLst>
          </p:cNvPr>
          <p:cNvSpPr/>
          <p:nvPr/>
        </p:nvSpPr>
        <p:spPr>
          <a:xfrm>
            <a:off x="475129" y="1169383"/>
            <a:ext cx="3334871" cy="5186968"/>
          </a:xfrm>
          <a:prstGeom prst="roundRect">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C3A8EBC7-EB86-B553-64F4-C3F57E392816}"/>
              </a:ext>
            </a:extLst>
          </p:cNvPr>
          <p:cNvSpPr/>
          <p:nvPr/>
        </p:nvSpPr>
        <p:spPr>
          <a:xfrm>
            <a:off x="4542864" y="1169382"/>
            <a:ext cx="3334871" cy="5186968"/>
          </a:xfrm>
          <a:prstGeom prst="roundRect">
            <a:avLst/>
          </a:prstGeom>
          <a:solidFill>
            <a:schemeClr val="tx2">
              <a:lumMod val="60000"/>
              <a:lumOff val="40000"/>
            </a:schemeClr>
          </a:solidFill>
          <a:ln>
            <a:solidFill>
              <a:schemeClr val="tx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0E49900B-4103-E532-45EE-90D33A3DE337}"/>
              </a:ext>
            </a:extLst>
          </p:cNvPr>
          <p:cNvSpPr/>
          <p:nvPr/>
        </p:nvSpPr>
        <p:spPr>
          <a:xfrm>
            <a:off x="8610600" y="1196276"/>
            <a:ext cx="3334871" cy="5186968"/>
          </a:xfrm>
          <a:prstGeom prst="roundRect">
            <a:avLst/>
          </a:prstGeom>
          <a:solidFill>
            <a:schemeClr val="accent6">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5BABBF28-0B97-F6A0-AAAE-FB182D566292}"/>
              </a:ext>
            </a:extLst>
          </p:cNvPr>
          <p:cNvSpPr/>
          <p:nvPr/>
        </p:nvSpPr>
        <p:spPr>
          <a:xfrm>
            <a:off x="637053" y="4386100"/>
            <a:ext cx="3011021" cy="163157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500" b="1" dirty="0"/>
              <a:t>Currently India is lagging here, but in future India will overcome this gap because in India vaccination for 12-14 age, 15-17 age, precaut. Dose administered from last some months while in other countries it started earlier.</a:t>
            </a:r>
          </a:p>
        </p:txBody>
      </p:sp>
      <p:sp>
        <p:nvSpPr>
          <p:cNvPr id="14" name="Rectangle: Rounded Corners 13">
            <a:extLst>
              <a:ext uri="{FF2B5EF4-FFF2-40B4-BE49-F238E27FC236}">
                <a16:creationId xmlns:a16="http://schemas.microsoft.com/office/drawing/2014/main" id="{076F1B45-56D3-03F6-03FB-5586432A94CE}"/>
              </a:ext>
            </a:extLst>
          </p:cNvPr>
          <p:cNvSpPr/>
          <p:nvPr/>
        </p:nvSpPr>
        <p:spPr>
          <a:xfrm>
            <a:off x="4704788" y="4482352"/>
            <a:ext cx="3011021" cy="1631577"/>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500" b="1" dirty="0"/>
              <a:t>India set an example here for other countries by its unbelievable results – </a:t>
            </a:r>
          </a:p>
          <a:p>
            <a:pPr marL="285750" indent="-285750">
              <a:buFont typeface="Arial" panose="020B0604020202020204" pitchFamily="34" charset="0"/>
              <a:buChar char="•"/>
            </a:pPr>
            <a:r>
              <a:rPr lang="en-IN" sz="1300" b="1" dirty="0"/>
              <a:t>18+ = 89.5% fully vaccinated</a:t>
            </a:r>
          </a:p>
          <a:p>
            <a:pPr marL="285750" indent="-285750">
              <a:buFont typeface="Arial" panose="020B0604020202020204" pitchFamily="34" charset="0"/>
              <a:buChar char="•"/>
            </a:pPr>
            <a:r>
              <a:rPr lang="en-IN" sz="1300" b="1" dirty="0"/>
              <a:t>15-17 age = 63.5% fully vaccinated</a:t>
            </a:r>
          </a:p>
          <a:p>
            <a:pPr marL="285750" indent="-285750">
              <a:buFont typeface="Arial" panose="020B0604020202020204" pitchFamily="34" charset="0"/>
              <a:buChar char="•"/>
            </a:pPr>
            <a:r>
              <a:rPr lang="en-IN" sz="1300" b="1" dirty="0"/>
              <a:t>12-14 age =  47% fully vaccinated</a:t>
            </a:r>
          </a:p>
        </p:txBody>
      </p:sp>
      <p:sp>
        <p:nvSpPr>
          <p:cNvPr id="18" name="Rectangle: Rounded Corners 17">
            <a:extLst>
              <a:ext uri="{FF2B5EF4-FFF2-40B4-BE49-F238E27FC236}">
                <a16:creationId xmlns:a16="http://schemas.microsoft.com/office/drawing/2014/main" id="{D752EFFF-AEDF-59CF-CF44-2FF875B9B36F}"/>
              </a:ext>
            </a:extLst>
          </p:cNvPr>
          <p:cNvSpPr/>
          <p:nvPr/>
        </p:nvSpPr>
        <p:spPr>
          <a:xfrm>
            <a:off x="8803340" y="4482352"/>
            <a:ext cx="3011021" cy="1631577"/>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500" b="1" dirty="0"/>
              <a:t>India need to do more work on administering precautionary dose. Now, India is providing precaut. Dose for 18+ so we can expect this no. will increase in future.</a:t>
            </a:r>
          </a:p>
        </p:txBody>
      </p:sp>
      <p:graphicFrame>
        <p:nvGraphicFramePr>
          <p:cNvPr id="20" name="Chart 19">
            <a:extLst>
              <a:ext uri="{FF2B5EF4-FFF2-40B4-BE49-F238E27FC236}">
                <a16:creationId xmlns:a16="http://schemas.microsoft.com/office/drawing/2014/main" id="{11C9055B-2B87-1A60-C893-3ED7641C9F33}"/>
              </a:ext>
            </a:extLst>
          </p:cNvPr>
          <p:cNvGraphicFramePr>
            <a:graphicFrameLocks/>
          </p:cNvGraphicFramePr>
          <p:nvPr>
            <p:extLst>
              <p:ext uri="{D42A27DB-BD31-4B8C-83A1-F6EECF244321}">
                <p14:modId xmlns:p14="http://schemas.microsoft.com/office/powerpoint/2010/main" val="604328575"/>
              </p:ext>
            </p:extLst>
          </p:nvPr>
        </p:nvGraphicFramePr>
        <p:xfrm>
          <a:off x="637054" y="1486534"/>
          <a:ext cx="3011020" cy="2662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3F77B377-F84A-FB1F-0209-08F0AD495986}"/>
              </a:ext>
            </a:extLst>
          </p:cNvPr>
          <p:cNvGraphicFramePr>
            <a:graphicFrameLocks/>
          </p:cNvGraphicFramePr>
          <p:nvPr>
            <p:extLst>
              <p:ext uri="{D42A27DB-BD31-4B8C-83A1-F6EECF244321}">
                <p14:modId xmlns:p14="http://schemas.microsoft.com/office/powerpoint/2010/main" val="3746979366"/>
              </p:ext>
            </p:extLst>
          </p:nvPr>
        </p:nvGraphicFramePr>
        <p:xfrm>
          <a:off x="4704788" y="1486534"/>
          <a:ext cx="3011021" cy="2662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40BA9D7A-B7FB-5C3D-913B-C24072C0A642}"/>
              </a:ext>
            </a:extLst>
          </p:cNvPr>
          <p:cNvGraphicFramePr>
            <a:graphicFrameLocks/>
          </p:cNvGraphicFramePr>
          <p:nvPr>
            <p:extLst>
              <p:ext uri="{D42A27DB-BD31-4B8C-83A1-F6EECF244321}">
                <p14:modId xmlns:p14="http://schemas.microsoft.com/office/powerpoint/2010/main" val="1733445714"/>
              </p:ext>
            </p:extLst>
          </p:nvPr>
        </p:nvGraphicFramePr>
        <p:xfrm>
          <a:off x="8803339" y="1486534"/>
          <a:ext cx="3011021" cy="285542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39C0598E-D41E-40DA-B782-13DF3FB97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305394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24B698-08B3-6F35-6637-44C462E0FFCE}"/>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13D7D82C-444B-163C-23B5-EF1335830AF8}"/>
              </a:ext>
            </a:extLst>
          </p:cNvPr>
          <p:cNvSpPr>
            <a:spLocks noGrp="1"/>
          </p:cNvSpPr>
          <p:nvPr>
            <p:ph type="sldNum" sz="quarter" idx="12"/>
          </p:nvPr>
        </p:nvSpPr>
        <p:spPr/>
        <p:txBody>
          <a:bodyPr/>
          <a:lstStyle/>
          <a:p>
            <a:fld id="{73B7D030-AC2A-4DA6-BC48-16912DF20F9C}" type="slidenum">
              <a:rPr lang="en-IN" smtClean="0"/>
              <a:t>18</a:t>
            </a:fld>
            <a:endParaRPr lang="en-IN" dirty="0"/>
          </a:p>
        </p:txBody>
      </p:sp>
      <p:sp>
        <p:nvSpPr>
          <p:cNvPr id="4" name="object 6">
            <a:extLst>
              <a:ext uri="{FF2B5EF4-FFF2-40B4-BE49-F238E27FC236}">
                <a16:creationId xmlns:a16="http://schemas.microsoft.com/office/drawing/2014/main" id="{76935CDE-B4F8-F7F5-1C93-63A3F15F6F75}"/>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DABBDC01-F0A1-B0B5-DF32-968896008537}"/>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5C8C44F-E0F5-8A32-858B-7747B9791E96}"/>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Repurposing CoWIN in India</a:t>
            </a:r>
            <a:endParaRPr lang="en-IN" sz="2600" i="1" dirty="0">
              <a:solidFill>
                <a:srgbClr val="002060"/>
              </a:solidFill>
            </a:endParaRPr>
          </a:p>
        </p:txBody>
      </p:sp>
      <p:grpSp>
        <p:nvGrpSpPr>
          <p:cNvPr id="22" name="Group 21">
            <a:extLst>
              <a:ext uri="{FF2B5EF4-FFF2-40B4-BE49-F238E27FC236}">
                <a16:creationId xmlns:a16="http://schemas.microsoft.com/office/drawing/2014/main" id="{A280F0DD-C988-A019-FAAB-B24354AFA8CD}"/>
              </a:ext>
            </a:extLst>
          </p:cNvPr>
          <p:cNvGrpSpPr/>
          <p:nvPr/>
        </p:nvGrpSpPr>
        <p:grpSpPr>
          <a:xfrm>
            <a:off x="312819" y="3493163"/>
            <a:ext cx="2874330" cy="1990605"/>
            <a:chOff x="1371600" y="990600"/>
            <a:chExt cx="2874330" cy="1990605"/>
          </a:xfrm>
        </p:grpSpPr>
        <p:sp>
          <p:nvSpPr>
            <p:cNvPr id="23" name="Rectangle 22">
              <a:extLst>
                <a:ext uri="{FF2B5EF4-FFF2-40B4-BE49-F238E27FC236}">
                  <a16:creationId xmlns:a16="http://schemas.microsoft.com/office/drawing/2014/main" id="{2B8C1161-47C7-7F43-A3BA-4A67D8F5FE40}"/>
                </a:ext>
              </a:extLst>
            </p:cNvPr>
            <p:cNvSpPr/>
            <p:nvPr/>
          </p:nvSpPr>
          <p:spPr>
            <a:xfrm>
              <a:off x="1557639" y="990600"/>
              <a:ext cx="2688291" cy="199060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bject 61">
              <a:extLst>
                <a:ext uri="{FF2B5EF4-FFF2-40B4-BE49-F238E27FC236}">
                  <a16:creationId xmlns:a16="http://schemas.microsoft.com/office/drawing/2014/main" id="{2BA772C4-8AFC-EE58-A014-497326FFC5B2}"/>
                </a:ext>
              </a:extLst>
            </p:cNvPr>
            <p:cNvSpPr/>
            <p:nvPr/>
          </p:nvSpPr>
          <p:spPr>
            <a:xfrm>
              <a:off x="1381972" y="1168243"/>
              <a:ext cx="2780098" cy="514066"/>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25" name="object 35">
              <a:extLst>
                <a:ext uri="{FF2B5EF4-FFF2-40B4-BE49-F238E27FC236}">
                  <a16:creationId xmlns:a16="http://schemas.microsoft.com/office/drawing/2014/main" id="{FF76578E-280A-E641-646C-F7CE1E0C969D}"/>
                </a:ext>
              </a:extLst>
            </p:cNvPr>
            <p:cNvSpPr txBox="1"/>
            <p:nvPr/>
          </p:nvSpPr>
          <p:spPr>
            <a:xfrm>
              <a:off x="1483236" y="1240593"/>
              <a:ext cx="2708567" cy="371255"/>
            </a:xfrm>
            <a:prstGeom prst="rect">
              <a:avLst/>
            </a:prstGeom>
          </p:spPr>
          <p:txBody>
            <a:bodyPr vert="horz" wrap="square" lIns="0" tIns="12065" rIns="0" bIns="0" rtlCol="0">
              <a:spAutoFit/>
            </a:bodyPr>
            <a:lstStyle/>
            <a:p>
              <a:pPr>
                <a:lnSpc>
                  <a:spcPts val="1405"/>
                </a:lnSpc>
                <a:spcBef>
                  <a:spcPts val="95"/>
                </a:spcBef>
              </a:pPr>
              <a:r>
                <a:rPr lang="en-US" sz="1300" dirty="0">
                  <a:latin typeface="Calibri"/>
                  <a:cs typeface="Calibri"/>
                </a:rPr>
                <a:t>A decision has been taken to bring</a:t>
              </a:r>
              <a:r>
                <a:rPr lang="en-US" sz="1300" b="1" dirty="0">
                  <a:latin typeface="Calibri"/>
                  <a:cs typeface="Calibri"/>
                </a:rPr>
                <a:t> UIP</a:t>
              </a:r>
              <a:r>
                <a:rPr lang="en-US" sz="1300" dirty="0">
                  <a:latin typeface="Calibri"/>
                  <a:cs typeface="Calibri"/>
                </a:rPr>
                <a:t> under the ambit of CoWIN platform.</a:t>
              </a:r>
            </a:p>
          </p:txBody>
        </p:sp>
        <p:sp>
          <p:nvSpPr>
            <p:cNvPr id="26" name="object 61">
              <a:extLst>
                <a:ext uri="{FF2B5EF4-FFF2-40B4-BE49-F238E27FC236}">
                  <a16:creationId xmlns:a16="http://schemas.microsoft.com/office/drawing/2014/main" id="{0D72B5DD-7304-2A0D-3473-BA76DA0424BB}"/>
                </a:ext>
              </a:extLst>
            </p:cNvPr>
            <p:cNvSpPr/>
            <p:nvPr/>
          </p:nvSpPr>
          <p:spPr>
            <a:xfrm>
              <a:off x="1382774" y="1798679"/>
              <a:ext cx="2780098" cy="476560"/>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dirty="0"/>
            </a:p>
          </p:txBody>
        </p:sp>
        <p:sp>
          <p:nvSpPr>
            <p:cNvPr id="27" name="object 61">
              <a:extLst>
                <a:ext uri="{FF2B5EF4-FFF2-40B4-BE49-F238E27FC236}">
                  <a16:creationId xmlns:a16="http://schemas.microsoft.com/office/drawing/2014/main" id="{AB96E344-08DE-2313-9C77-2BE9E12637FF}"/>
                </a:ext>
              </a:extLst>
            </p:cNvPr>
            <p:cNvSpPr/>
            <p:nvPr/>
          </p:nvSpPr>
          <p:spPr>
            <a:xfrm>
              <a:off x="1371600" y="2385798"/>
              <a:ext cx="2780098" cy="516118"/>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28" name="object 35">
              <a:extLst>
                <a:ext uri="{FF2B5EF4-FFF2-40B4-BE49-F238E27FC236}">
                  <a16:creationId xmlns:a16="http://schemas.microsoft.com/office/drawing/2014/main" id="{0EC2464D-6FAB-F286-427F-48657DB4FE2D}"/>
                </a:ext>
              </a:extLst>
            </p:cNvPr>
            <p:cNvSpPr txBox="1"/>
            <p:nvPr/>
          </p:nvSpPr>
          <p:spPr>
            <a:xfrm>
              <a:off x="1462309" y="1853816"/>
              <a:ext cx="2524182" cy="371255"/>
            </a:xfrm>
            <a:prstGeom prst="rect">
              <a:avLst/>
            </a:prstGeom>
          </p:spPr>
          <p:txBody>
            <a:bodyPr vert="horz" wrap="square" lIns="0" tIns="12065" rIns="0" bIns="0" rtlCol="0">
              <a:spAutoFit/>
            </a:bodyPr>
            <a:lstStyle/>
            <a:p>
              <a:pPr>
                <a:lnSpc>
                  <a:spcPts val="1405"/>
                </a:lnSpc>
                <a:spcBef>
                  <a:spcPts val="95"/>
                </a:spcBef>
              </a:pPr>
              <a:r>
                <a:rPr lang="en-IN" sz="1300" b="1" dirty="0">
                  <a:latin typeface="Calibri"/>
                  <a:cs typeface="Calibri"/>
                </a:rPr>
                <a:t>Digitise system </a:t>
              </a:r>
              <a:r>
                <a:rPr lang="en-IN" sz="1300" dirty="0">
                  <a:latin typeface="Calibri"/>
                  <a:cs typeface="Calibri"/>
                </a:rPr>
                <a:t>enables easy tracking &amp; facilitating </a:t>
              </a:r>
              <a:r>
                <a:rPr lang="en-IN" sz="1300" b="1" dirty="0">
                  <a:latin typeface="Calibri"/>
                  <a:cs typeface="Calibri"/>
                </a:rPr>
                <a:t>real-time monitoring.</a:t>
              </a:r>
              <a:endParaRPr sz="1300" b="1" dirty="0">
                <a:latin typeface="Calibri"/>
                <a:cs typeface="Calibri"/>
              </a:endParaRPr>
            </a:p>
          </p:txBody>
        </p:sp>
        <p:sp>
          <p:nvSpPr>
            <p:cNvPr id="29" name="object 35">
              <a:extLst>
                <a:ext uri="{FF2B5EF4-FFF2-40B4-BE49-F238E27FC236}">
                  <a16:creationId xmlns:a16="http://schemas.microsoft.com/office/drawing/2014/main" id="{F7CBCB3C-519E-19D0-3237-04DC1D4CB213}"/>
                </a:ext>
              </a:extLst>
            </p:cNvPr>
            <p:cNvSpPr txBox="1"/>
            <p:nvPr/>
          </p:nvSpPr>
          <p:spPr>
            <a:xfrm>
              <a:off x="1422090" y="2468839"/>
              <a:ext cx="2793110" cy="371255"/>
            </a:xfrm>
            <a:prstGeom prst="rect">
              <a:avLst/>
            </a:prstGeom>
          </p:spPr>
          <p:txBody>
            <a:bodyPr vert="horz" wrap="square" lIns="0" tIns="12065" rIns="0" bIns="0" rtlCol="0">
              <a:spAutoFit/>
            </a:bodyPr>
            <a:lstStyle/>
            <a:p>
              <a:pPr>
                <a:lnSpc>
                  <a:spcPts val="1405"/>
                </a:lnSpc>
                <a:spcBef>
                  <a:spcPts val="95"/>
                </a:spcBef>
              </a:pPr>
              <a:r>
                <a:rPr lang="en-IN" sz="1300" dirty="0">
                  <a:latin typeface="Calibri"/>
                  <a:cs typeface="Calibri"/>
                </a:rPr>
                <a:t>Instead of physical record,  </a:t>
              </a:r>
              <a:r>
                <a:rPr lang="en-IN" sz="1300" b="1" dirty="0">
                  <a:latin typeface="Calibri"/>
                  <a:cs typeface="Calibri"/>
                </a:rPr>
                <a:t>digital Certificates </a:t>
              </a:r>
              <a:r>
                <a:rPr lang="en-IN" sz="1300" dirty="0">
                  <a:latin typeface="Calibri"/>
                  <a:cs typeface="Calibri"/>
                </a:rPr>
                <a:t>will be stored in </a:t>
              </a:r>
              <a:r>
                <a:rPr lang="en-IN" sz="1300" b="1" dirty="0">
                  <a:latin typeface="Calibri"/>
                  <a:cs typeface="Calibri"/>
                </a:rPr>
                <a:t>Digi-lockers</a:t>
              </a:r>
              <a:r>
                <a:rPr lang="en-IN" sz="1300" dirty="0">
                  <a:latin typeface="Calibri"/>
                  <a:cs typeface="Calibri"/>
                </a:rPr>
                <a:t>.</a:t>
              </a:r>
              <a:endParaRPr sz="1300" dirty="0">
                <a:latin typeface="Calibri"/>
                <a:cs typeface="Calibri"/>
              </a:endParaRPr>
            </a:p>
          </p:txBody>
        </p:sp>
      </p:grpSp>
      <p:pic>
        <p:nvPicPr>
          <p:cNvPr id="30" name="Graphic 29" descr="Woman with baby with solid fill">
            <a:extLst>
              <a:ext uri="{FF2B5EF4-FFF2-40B4-BE49-F238E27FC236}">
                <a16:creationId xmlns:a16="http://schemas.microsoft.com/office/drawing/2014/main" id="{02D3CEB1-3F40-44A3-6EA6-6B7FB077BC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505" y="1547111"/>
            <a:ext cx="870726" cy="908505"/>
          </a:xfrm>
          <a:prstGeom prst="rect">
            <a:avLst/>
          </a:prstGeom>
        </p:spPr>
      </p:pic>
      <p:sp>
        <p:nvSpPr>
          <p:cNvPr id="31" name="TextBox 30">
            <a:extLst>
              <a:ext uri="{FF2B5EF4-FFF2-40B4-BE49-F238E27FC236}">
                <a16:creationId xmlns:a16="http://schemas.microsoft.com/office/drawing/2014/main" id="{3D7D76AA-1F65-E374-5972-35094E70F9F8}"/>
              </a:ext>
            </a:extLst>
          </p:cNvPr>
          <p:cNvSpPr txBox="1"/>
          <p:nvPr/>
        </p:nvSpPr>
        <p:spPr>
          <a:xfrm>
            <a:off x="200187" y="2664558"/>
            <a:ext cx="2892730" cy="400110"/>
          </a:xfrm>
          <a:prstGeom prst="rect">
            <a:avLst/>
          </a:prstGeom>
          <a:noFill/>
        </p:spPr>
        <p:txBody>
          <a:bodyPr wrap="square" rtlCol="0">
            <a:spAutoFit/>
          </a:bodyPr>
          <a:lstStyle/>
          <a:p>
            <a:pPr algn="ctr"/>
            <a:r>
              <a:rPr lang="en-IN" sz="2000" b="1" dirty="0">
                <a:solidFill>
                  <a:srgbClr val="002060"/>
                </a:solidFill>
              </a:rPr>
              <a:t>UIP</a:t>
            </a:r>
          </a:p>
        </p:txBody>
      </p:sp>
      <p:pic>
        <p:nvPicPr>
          <p:cNvPr id="32" name="Graphic 31" descr="IV with solid fill">
            <a:extLst>
              <a:ext uri="{FF2B5EF4-FFF2-40B4-BE49-F238E27FC236}">
                <a16:creationId xmlns:a16="http://schemas.microsoft.com/office/drawing/2014/main" id="{0733C5AD-511E-2B06-1CD8-C0EAA1D3C6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5010" y="1561167"/>
            <a:ext cx="675870" cy="799959"/>
          </a:xfrm>
          <a:prstGeom prst="rect">
            <a:avLst/>
          </a:prstGeom>
        </p:spPr>
      </p:pic>
      <p:sp>
        <p:nvSpPr>
          <p:cNvPr id="33" name="TextBox 32">
            <a:extLst>
              <a:ext uri="{FF2B5EF4-FFF2-40B4-BE49-F238E27FC236}">
                <a16:creationId xmlns:a16="http://schemas.microsoft.com/office/drawing/2014/main" id="{400A31B2-1257-79C8-CFDE-58CA28920623}"/>
              </a:ext>
            </a:extLst>
          </p:cNvPr>
          <p:cNvSpPr txBox="1"/>
          <p:nvPr/>
        </p:nvSpPr>
        <p:spPr>
          <a:xfrm>
            <a:off x="4352516" y="2443474"/>
            <a:ext cx="2280857" cy="707886"/>
          </a:xfrm>
          <a:prstGeom prst="rect">
            <a:avLst/>
          </a:prstGeom>
          <a:noFill/>
        </p:spPr>
        <p:txBody>
          <a:bodyPr wrap="square" rtlCol="0">
            <a:spAutoFit/>
          </a:bodyPr>
          <a:lstStyle/>
          <a:p>
            <a:pPr algn="ctr"/>
            <a:r>
              <a:rPr lang="en-IN" sz="2000" b="1" dirty="0">
                <a:solidFill>
                  <a:srgbClr val="002060"/>
                </a:solidFill>
              </a:rPr>
              <a:t>Blood donation Platform</a:t>
            </a:r>
          </a:p>
        </p:txBody>
      </p:sp>
      <p:sp>
        <p:nvSpPr>
          <p:cNvPr id="34" name="Rectangle 33">
            <a:extLst>
              <a:ext uri="{FF2B5EF4-FFF2-40B4-BE49-F238E27FC236}">
                <a16:creationId xmlns:a16="http://schemas.microsoft.com/office/drawing/2014/main" id="{32EED144-EC89-9BC8-E1EB-1579AA4E5EAD}"/>
              </a:ext>
            </a:extLst>
          </p:cNvPr>
          <p:cNvSpPr/>
          <p:nvPr/>
        </p:nvSpPr>
        <p:spPr>
          <a:xfrm>
            <a:off x="4419459" y="3493163"/>
            <a:ext cx="2688291" cy="199060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bject 61">
            <a:extLst>
              <a:ext uri="{FF2B5EF4-FFF2-40B4-BE49-F238E27FC236}">
                <a16:creationId xmlns:a16="http://schemas.microsoft.com/office/drawing/2014/main" id="{E0F174CA-EEE2-9ACC-E828-2C88CE00A64D}"/>
              </a:ext>
            </a:extLst>
          </p:cNvPr>
          <p:cNvSpPr/>
          <p:nvPr/>
        </p:nvSpPr>
        <p:spPr>
          <a:xfrm>
            <a:off x="4237231" y="3661702"/>
            <a:ext cx="2780098" cy="514066"/>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dirty="0"/>
          </a:p>
        </p:txBody>
      </p:sp>
      <p:sp>
        <p:nvSpPr>
          <p:cNvPr id="36" name="object 61">
            <a:extLst>
              <a:ext uri="{FF2B5EF4-FFF2-40B4-BE49-F238E27FC236}">
                <a16:creationId xmlns:a16="http://schemas.microsoft.com/office/drawing/2014/main" id="{9AFBA228-974D-10E6-AC00-9ADE99433223}"/>
              </a:ext>
            </a:extLst>
          </p:cNvPr>
          <p:cNvSpPr/>
          <p:nvPr/>
        </p:nvSpPr>
        <p:spPr>
          <a:xfrm>
            <a:off x="4226859" y="4879257"/>
            <a:ext cx="2780098" cy="516118"/>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37" name="object 35">
            <a:extLst>
              <a:ext uri="{FF2B5EF4-FFF2-40B4-BE49-F238E27FC236}">
                <a16:creationId xmlns:a16="http://schemas.microsoft.com/office/drawing/2014/main" id="{2A61656E-DB2F-3962-015F-490C5DF2BFED}"/>
              </a:ext>
            </a:extLst>
          </p:cNvPr>
          <p:cNvSpPr txBox="1"/>
          <p:nvPr/>
        </p:nvSpPr>
        <p:spPr>
          <a:xfrm>
            <a:off x="4316155" y="3737223"/>
            <a:ext cx="2708567" cy="371255"/>
          </a:xfrm>
          <a:prstGeom prst="rect">
            <a:avLst/>
          </a:prstGeom>
        </p:spPr>
        <p:txBody>
          <a:bodyPr vert="horz" wrap="square" lIns="0" tIns="12065" rIns="0" bIns="0" rtlCol="0">
            <a:spAutoFit/>
          </a:bodyPr>
          <a:lstStyle/>
          <a:p>
            <a:pPr>
              <a:lnSpc>
                <a:spcPts val="1405"/>
              </a:lnSpc>
              <a:spcBef>
                <a:spcPts val="95"/>
              </a:spcBef>
            </a:pPr>
            <a:r>
              <a:rPr lang="en-US" sz="1300" b="1" dirty="0">
                <a:latin typeface="Calibri"/>
                <a:cs typeface="Calibri"/>
              </a:rPr>
              <a:t>Registration</a:t>
            </a:r>
            <a:r>
              <a:rPr lang="en-US" sz="1300" dirty="0">
                <a:latin typeface="Calibri"/>
                <a:cs typeface="Calibri"/>
              </a:rPr>
              <a:t> of volunteers for blood donation would be enable on</a:t>
            </a:r>
            <a:r>
              <a:rPr lang="en-US" sz="1300" b="1" dirty="0">
                <a:latin typeface="Calibri"/>
                <a:cs typeface="Calibri"/>
              </a:rPr>
              <a:t> CoWIN </a:t>
            </a:r>
          </a:p>
        </p:txBody>
      </p:sp>
      <p:sp>
        <p:nvSpPr>
          <p:cNvPr id="39" name="object 35">
            <a:extLst>
              <a:ext uri="{FF2B5EF4-FFF2-40B4-BE49-F238E27FC236}">
                <a16:creationId xmlns:a16="http://schemas.microsoft.com/office/drawing/2014/main" id="{B07B5402-BE5A-D551-C7FC-48A8A348CE7C}"/>
              </a:ext>
            </a:extLst>
          </p:cNvPr>
          <p:cNvSpPr txBox="1"/>
          <p:nvPr/>
        </p:nvSpPr>
        <p:spPr>
          <a:xfrm>
            <a:off x="4305783" y="4938680"/>
            <a:ext cx="2708567" cy="371255"/>
          </a:xfrm>
          <a:prstGeom prst="rect">
            <a:avLst/>
          </a:prstGeom>
        </p:spPr>
        <p:txBody>
          <a:bodyPr vert="horz" wrap="square" lIns="0" tIns="12065" rIns="0" bIns="0" rtlCol="0">
            <a:spAutoFit/>
          </a:bodyPr>
          <a:lstStyle/>
          <a:p>
            <a:pPr>
              <a:lnSpc>
                <a:spcPts val="1405"/>
              </a:lnSpc>
              <a:spcBef>
                <a:spcPts val="95"/>
              </a:spcBef>
            </a:pPr>
            <a:r>
              <a:rPr lang="en-US" sz="1300" b="1" dirty="0">
                <a:latin typeface="Calibri"/>
                <a:cs typeface="Calibri"/>
              </a:rPr>
              <a:t>Certificate</a:t>
            </a:r>
            <a:r>
              <a:rPr lang="en-US" sz="1300" dirty="0">
                <a:latin typeface="Calibri"/>
                <a:cs typeface="Calibri"/>
              </a:rPr>
              <a:t> generation on E-</a:t>
            </a:r>
            <a:r>
              <a:rPr lang="en-US" sz="1300" dirty="0" err="1">
                <a:latin typeface="Calibri"/>
                <a:cs typeface="Calibri"/>
              </a:rPr>
              <a:t>Raktkosh</a:t>
            </a:r>
            <a:r>
              <a:rPr lang="en-US" sz="1300" dirty="0">
                <a:latin typeface="Calibri"/>
                <a:cs typeface="Calibri"/>
              </a:rPr>
              <a:t> portal &amp; available through </a:t>
            </a:r>
            <a:r>
              <a:rPr lang="en-US" sz="1300" b="1" dirty="0">
                <a:latin typeface="Calibri"/>
                <a:cs typeface="Calibri"/>
              </a:rPr>
              <a:t>Arogya </a:t>
            </a:r>
            <a:r>
              <a:rPr lang="en-US" sz="1300" b="1" dirty="0" err="1">
                <a:latin typeface="Calibri"/>
                <a:cs typeface="Calibri"/>
              </a:rPr>
              <a:t>setu</a:t>
            </a:r>
            <a:endParaRPr lang="en-US" sz="1300" b="1" dirty="0">
              <a:latin typeface="Calibri"/>
              <a:cs typeface="Calibri"/>
            </a:endParaRPr>
          </a:p>
        </p:txBody>
      </p:sp>
      <p:sp>
        <p:nvSpPr>
          <p:cNvPr id="40" name="object 61">
            <a:extLst>
              <a:ext uri="{FF2B5EF4-FFF2-40B4-BE49-F238E27FC236}">
                <a16:creationId xmlns:a16="http://schemas.microsoft.com/office/drawing/2014/main" id="{6D6D0FDD-75D9-37DA-2001-644C27D0A340}"/>
              </a:ext>
            </a:extLst>
          </p:cNvPr>
          <p:cNvSpPr/>
          <p:nvPr/>
        </p:nvSpPr>
        <p:spPr>
          <a:xfrm>
            <a:off x="4226859" y="4263736"/>
            <a:ext cx="2780098" cy="514066"/>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dirty="0"/>
          </a:p>
        </p:txBody>
      </p:sp>
      <p:sp>
        <p:nvSpPr>
          <p:cNvPr id="41" name="object 35">
            <a:extLst>
              <a:ext uri="{FF2B5EF4-FFF2-40B4-BE49-F238E27FC236}">
                <a16:creationId xmlns:a16="http://schemas.microsoft.com/office/drawing/2014/main" id="{2036B8D1-926C-D717-04DE-4264812FBB9F}"/>
              </a:ext>
            </a:extLst>
          </p:cNvPr>
          <p:cNvSpPr txBox="1"/>
          <p:nvPr/>
        </p:nvSpPr>
        <p:spPr>
          <a:xfrm>
            <a:off x="4363997" y="4351630"/>
            <a:ext cx="2708567" cy="371255"/>
          </a:xfrm>
          <a:prstGeom prst="rect">
            <a:avLst/>
          </a:prstGeom>
        </p:spPr>
        <p:txBody>
          <a:bodyPr vert="horz" wrap="square" lIns="0" tIns="12065" rIns="0" bIns="0" rtlCol="0">
            <a:spAutoFit/>
          </a:bodyPr>
          <a:lstStyle/>
          <a:p>
            <a:pPr>
              <a:lnSpc>
                <a:spcPts val="1405"/>
              </a:lnSpc>
              <a:spcBef>
                <a:spcPts val="95"/>
              </a:spcBef>
            </a:pPr>
            <a:r>
              <a:rPr lang="en-US" sz="1300" dirty="0">
                <a:latin typeface="Calibri"/>
                <a:cs typeface="Calibri"/>
              </a:rPr>
              <a:t>Blood banks need to register on E-</a:t>
            </a:r>
            <a:r>
              <a:rPr lang="en-US" sz="1300" dirty="0" err="1">
                <a:latin typeface="Calibri"/>
                <a:cs typeface="Calibri"/>
              </a:rPr>
              <a:t>Raktkosh</a:t>
            </a:r>
            <a:r>
              <a:rPr lang="en-US" sz="1300" dirty="0">
                <a:latin typeface="Calibri"/>
                <a:cs typeface="Calibri"/>
              </a:rPr>
              <a:t> that act as blood center.</a:t>
            </a:r>
          </a:p>
        </p:txBody>
      </p:sp>
      <p:pic>
        <p:nvPicPr>
          <p:cNvPr id="42" name="Picture 41" descr="Logo&#10;&#10;Description automatically generated">
            <a:extLst>
              <a:ext uri="{FF2B5EF4-FFF2-40B4-BE49-F238E27FC236}">
                <a16:creationId xmlns:a16="http://schemas.microsoft.com/office/drawing/2014/main" id="{FCEDE603-2750-153E-A227-FEA2239D9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4091" y="1600426"/>
            <a:ext cx="1069086" cy="866710"/>
          </a:xfrm>
          <a:prstGeom prst="rect">
            <a:avLst/>
          </a:prstGeom>
        </p:spPr>
      </p:pic>
      <p:sp>
        <p:nvSpPr>
          <p:cNvPr id="43" name="TextBox 42">
            <a:extLst>
              <a:ext uri="{FF2B5EF4-FFF2-40B4-BE49-F238E27FC236}">
                <a16:creationId xmlns:a16="http://schemas.microsoft.com/office/drawing/2014/main" id="{11B6F5B7-FC41-1B31-1067-884A4D2CB55F}"/>
              </a:ext>
            </a:extLst>
          </p:cNvPr>
          <p:cNvSpPr txBox="1"/>
          <p:nvPr/>
        </p:nvSpPr>
        <p:spPr>
          <a:xfrm>
            <a:off x="8053176" y="2637068"/>
            <a:ext cx="2892730" cy="400110"/>
          </a:xfrm>
          <a:prstGeom prst="rect">
            <a:avLst/>
          </a:prstGeom>
          <a:noFill/>
        </p:spPr>
        <p:txBody>
          <a:bodyPr wrap="square" rtlCol="0">
            <a:spAutoFit/>
          </a:bodyPr>
          <a:lstStyle/>
          <a:p>
            <a:pPr algn="ctr"/>
            <a:r>
              <a:rPr lang="en-IN" sz="2000" b="1" dirty="0">
                <a:solidFill>
                  <a:srgbClr val="002060"/>
                </a:solidFill>
              </a:rPr>
              <a:t>ABDM</a:t>
            </a:r>
          </a:p>
        </p:txBody>
      </p:sp>
      <p:grpSp>
        <p:nvGrpSpPr>
          <p:cNvPr id="44" name="Group 43">
            <a:extLst>
              <a:ext uri="{FF2B5EF4-FFF2-40B4-BE49-F238E27FC236}">
                <a16:creationId xmlns:a16="http://schemas.microsoft.com/office/drawing/2014/main" id="{B4A6D47C-F329-76DF-D911-5D841B2E8718}"/>
              </a:ext>
            </a:extLst>
          </p:cNvPr>
          <p:cNvGrpSpPr/>
          <p:nvPr/>
        </p:nvGrpSpPr>
        <p:grpSpPr>
          <a:xfrm>
            <a:off x="8340060" y="3488660"/>
            <a:ext cx="2954927" cy="1990605"/>
            <a:chOff x="3505200" y="3276600"/>
            <a:chExt cx="2954927" cy="1990605"/>
          </a:xfrm>
        </p:grpSpPr>
        <p:sp>
          <p:nvSpPr>
            <p:cNvPr id="45" name="Rectangle 44">
              <a:extLst>
                <a:ext uri="{FF2B5EF4-FFF2-40B4-BE49-F238E27FC236}">
                  <a16:creationId xmlns:a16="http://schemas.microsoft.com/office/drawing/2014/main" id="{824CCDF8-0C08-6037-B370-DEED97BEDB77}"/>
                </a:ext>
              </a:extLst>
            </p:cNvPr>
            <p:cNvSpPr/>
            <p:nvPr/>
          </p:nvSpPr>
          <p:spPr>
            <a:xfrm>
              <a:off x="3771836" y="3276600"/>
              <a:ext cx="2688291" cy="199060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object 61">
              <a:extLst>
                <a:ext uri="{FF2B5EF4-FFF2-40B4-BE49-F238E27FC236}">
                  <a16:creationId xmlns:a16="http://schemas.microsoft.com/office/drawing/2014/main" id="{93B84C73-F338-1FB9-822D-0AADE766128D}"/>
                </a:ext>
              </a:extLst>
            </p:cNvPr>
            <p:cNvSpPr/>
            <p:nvPr/>
          </p:nvSpPr>
          <p:spPr>
            <a:xfrm>
              <a:off x="3515572" y="3447148"/>
              <a:ext cx="2780098" cy="514066"/>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47" name="object 61">
              <a:extLst>
                <a:ext uri="{FF2B5EF4-FFF2-40B4-BE49-F238E27FC236}">
                  <a16:creationId xmlns:a16="http://schemas.microsoft.com/office/drawing/2014/main" id="{E8AF1BB4-C039-89C6-DBB5-2C686EB9EFFD}"/>
                </a:ext>
              </a:extLst>
            </p:cNvPr>
            <p:cNvSpPr/>
            <p:nvPr/>
          </p:nvSpPr>
          <p:spPr>
            <a:xfrm>
              <a:off x="3516374" y="4077584"/>
              <a:ext cx="2780098" cy="476560"/>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48" name="object 61">
              <a:extLst>
                <a:ext uri="{FF2B5EF4-FFF2-40B4-BE49-F238E27FC236}">
                  <a16:creationId xmlns:a16="http://schemas.microsoft.com/office/drawing/2014/main" id="{DCEB7280-621A-04C7-0526-A7B9144C70C0}"/>
                </a:ext>
              </a:extLst>
            </p:cNvPr>
            <p:cNvSpPr/>
            <p:nvPr/>
          </p:nvSpPr>
          <p:spPr>
            <a:xfrm>
              <a:off x="3505200" y="4664703"/>
              <a:ext cx="2780098" cy="516118"/>
            </a:xfrm>
            <a:custGeom>
              <a:avLst/>
              <a:gdLst/>
              <a:ahLst/>
              <a:cxnLst/>
              <a:rect l="l" t="t" r="r" b="b"/>
              <a:pathLst>
                <a:path w="3282950" h="1021080">
                  <a:moveTo>
                    <a:pt x="3282696" y="0"/>
                  </a:moveTo>
                  <a:lnTo>
                    <a:pt x="0" y="0"/>
                  </a:lnTo>
                  <a:lnTo>
                    <a:pt x="0" y="1021079"/>
                  </a:lnTo>
                  <a:lnTo>
                    <a:pt x="3282696" y="1021079"/>
                  </a:lnTo>
                  <a:lnTo>
                    <a:pt x="3282696" y="0"/>
                  </a:lnTo>
                  <a:close/>
                </a:path>
              </a:pathLst>
            </a:custGeom>
            <a:solidFill>
              <a:srgbClr val="FCC100"/>
            </a:solidFill>
          </p:spPr>
          <p:txBody>
            <a:bodyPr wrap="square" lIns="0" tIns="0" rIns="0" bIns="0" rtlCol="0"/>
            <a:lstStyle/>
            <a:p>
              <a:endParaRPr/>
            </a:p>
          </p:txBody>
        </p:sp>
        <p:sp>
          <p:nvSpPr>
            <p:cNvPr id="49" name="object 35">
              <a:extLst>
                <a:ext uri="{FF2B5EF4-FFF2-40B4-BE49-F238E27FC236}">
                  <a16:creationId xmlns:a16="http://schemas.microsoft.com/office/drawing/2014/main" id="{B18FAA74-5306-0540-001B-5909D6201636}"/>
                </a:ext>
              </a:extLst>
            </p:cNvPr>
            <p:cNvSpPr txBox="1"/>
            <p:nvPr/>
          </p:nvSpPr>
          <p:spPr>
            <a:xfrm>
              <a:off x="3627525" y="3560811"/>
              <a:ext cx="2708567" cy="384080"/>
            </a:xfrm>
            <a:prstGeom prst="rect">
              <a:avLst/>
            </a:prstGeom>
          </p:spPr>
          <p:txBody>
            <a:bodyPr vert="horz" wrap="square" lIns="0" tIns="12065" rIns="0" bIns="0" rtlCol="0">
              <a:spAutoFit/>
            </a:bodyPr>
            <a:lstStyle/>
            <a:p>
              <a:pPr>
                <a:lnSpc>
                  <a:spcPts val="1405"/>
                </a:lnSpc>
                <a:spcBef>
                  <a:spcPts val="95"/>
                </a:spcBef>
              </a:pPr>
              <a:r>
                <a:rPr lang="en-US" sz="1300" b="1" dirty="0">
                  <a:latin typeface="Calibri"/>
                  <a:cs typeface="Calibri"/>
                </a:rPr>
                <a:t>Check</a:t>
              </a:r>
              <a:r>
                <a:rPr lang="en-US" sz="1300" dirty="0">
                  <a:latin typeface="Calibri"/>
                  <a:cs typeface="Calibri"/>
                </a:rPr>
                <a:t> availability of medical resources</a:t>
              </a:r>
            </a:p>
            <a:p>
              <a:pPr>
                <a:lnSpc>
                  <a:spcPts val="1405"/>
                </a:lnSpc>
                <a:spcBef>
                  <a:spcPts val="95"/>
                </a:spcBef>
              </a:pPr>
              <a:r>
                <a:rPr lang="en-US" sz="1300" b="1" dirty="0">
                  <a:latin typeface="Calibri"/>
                  <a:cs typeface="Calibri"/>
                </a:rPr>
                <a:t>Discover </a:t>
              </a:r>
              <a:r>
                <a:rPr lang="en-US" sz="1300" dirty="0">
                  <a:latin typeface="Calibri"/>
                  <a:cs typeface="Calibri"/>
                </a:rPr>
                <a:t>health services &amp; products</a:t>
              </a:r>
            </a:p>
          </p:txBody>
        </p:sp>
        <p:sp>
          <p:nvSpPr>
            <p:cNvPr id="50" name="object 35">
              <a:extLst>
                <a:ext uri="{FF2B5EF4-FFF2-40B4-BE49-F238E27FC236}">
                  <a16:creationId xmlns:a16="http://schemas.microsoft.com/office/drawing/2014/main" id="{0F9243D8-7A02-3F82-AE76-F33BED3053B4}"/>
                </a:ext>
              </a:extLst>
            </p:cNvPr>
            <p:cNvSpPr txBox="1"/>
            <p:nvPr/>
          </p:nvSpPr>
          <p:spPr>
            <a:xfrm>
              <a:off x="3627524" y="4143150"/>
              <a:ext cx="2708567" cy="384080"/>
            </a:xfrm>
            <a:prstGeom prst="rect">
              <a:avLst/>
            </a:prstGeom>
          </p:spPr>
          <p:txBody>
            <a:bodyPr vert="horz" wrap="square" lIns="0" tIns="12065" rIns="0" bIns="0" rtlCol="0">
              <a:spAutoFit/>
            </a:bodyPr>
            <a:lstStyle/>
            <a:p>
              <a:pPr>
                <a:lnSpc>
                  <a:spcPts val="1405"/>
                </a:lnSpc>
                <a:spcBef>
                  <a:spcPts val="95"/>
                </a:spcBef>
              </a:pPr>
              <a:r>
                <a:rPr lang="en-US" sz="1300" b="1" dirty="0">
                  <a:latin typeface="Calibri"/>
                  <a:cs typeface="Calibri"/>
                </a:rPr>
                <a:t>Access &amp; view </a:t>
              </a:r>
              <a:r>
                <a:rPr lang="en-US" sz="1300" dirty="0">
                  <a:latin typeface="Calibri"/>
                  <a:cs typeface="Calibri"/>
                </a:rPr>
                <a:t>Patient’s Health History</a:t>
              </a:r>
            </a:p>
            <a:p>
              <a:pPr>
                <a:lnSpc>
                  <a:spcPts val="1405"/>
                </a:lnSpc>
                <a:spcBef>
                  <a:spcPts val="95"/>
                </a:spcBef>
              </a:pPr>
              <a:r>
                <a:rPr lang="en-US" sz="1300" dirty="0">
                  <a:latin typeface="Calibri"/>
                  <a:cs typeface="Calibri"/>
                </a:rPr>
                <a:t>To Health Providers</a:t>
              </a:r>
            </a:p>
          </p:txBody>
        </p:sp>
        <p:sp>
          <p:nvSpPr>
            <p:cNvPr id="51" name="object 35">
              <a:extLst>
                <a:ext uri="{FF2B5EF4-FFF2-40B4-BE49-F238E27FC236}">
                  <a16:creationId xmlns:a16="http://schemas.microsoft.com/office/drawing/2014/main" id="{96205F58-FA61-911F-E584-9AE3F24B944D}"/>
                </a:ext>
              </a:extLst>
            </p:cNvPr>
            <p:cNvSpPr txBox="1"/>
            <p:nvPr/>
          </p:nvSpPr>
          <p:spPr>
            <a:xfrm>
              <a:off x="3572842" y="4745349"/>
              <a:ext cx="2708567" cy="371255"/>
            </a:xfrm>
            <a:prstGeom prst="rect">
              <a:avLst/>
            </a:prstGeom>
          </p:spPr>
          <p:txBody>
            <a:bodyPr vert="horz" wrap="square" lIns="0" tIns="12065" rIns="0" bIns="0" rtlCol="0">
              <a:spAutoFit/>
            </a:bodyPr>
            <a:lstStyle/>
            <a:p>
              <a:pPr>
                <a:lnSpc>
                  <a:spcPts val="1405"/>
                </a:lnSpc>
                <a:spcBef>
                  <a:spcPts val="95"/>
                </a:spcBef>
              </a:pPr>
              <a:r>
                <a:rPr lang="en-US" sz="1300" b="1" dirty="0">
                  <a:latin typeface="Calibri"/>
                  <a:cs typeface="Calibri"/>
                </a:rPr>
                <a:t>HPR</a:t>
              </a:r>
              <a:r>
                <a:rPr lang="en-US" sz="1300" dirty="0">
                  <a:latin typeface="Calibri"/>
                  <a:cs typeface="Calibri"/>
                </a:rPr>
                <a:t> data is available on </a:t>
              </a:r>
              <a:r>
                <a:rPr lang="en-US" sz="1300" b="1" dirty="0">
                  <a:latin typeface="Calibri"/>
                  <a:cs typeface="Calibri"/>
                </a:rPr>
                <a:t>Dashboard- </a:t>
              </a:r>
              <a:r>
                <a:rPr lang="en-US" sz="1300" b="1" dirty="0">
                  <a:latin typeface="Calibri"/>
                  <a:cs typeface="Calibri"/>
                  <a:hlinkClick r:id="rId7"/>
                </a:rPr>
                <a:t>https://dashboard.abdm.gov.in/abdm/</a:t>
              </a:r>
              <a:endParaRPr lang="en-US" sz="1300" b="1" dirty="0">
                <a:latin typeface="Calibri"/>
                <a:cs typeface="Calibri"/>
              </a:endParaRPr>
            </a:p>
          </p:txBody>
        </p:sp>
      </p:grpSp>
      <p:pic>
        <p:nvPicPr>
          <p:cNvPr id="38" name="Picture 37">
            <a:extLst>
              <a:ext uri="{FF2B5EF4-FFF2-40B4-BE49-F238E27FC236}">
                <a16:creationId xmlns:a16="http://schemas.microsoft.com/office/drawing/2014/main" id="{CBBF0B32-BF25-0C37-ADEA-CCF4D69915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79966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C8DD6A-D440-217E-2E8E-5EFFB83C1A11}"/>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49AAF3C3-AE38-414E-7E18-DA12F0B8E920}"/>
              </a:ext>
            </a:extLst>
          </p:cNvPr>
          <p:cNvSpPr>
            <a:spLocks noGrp="1"/>
          </p:cNvSpPr>
          <p:nvPr>
            <p:ph type="sldNum" sz="quarter" idx="12"/>
          </p:nvPr>
        </p:nvSpPr>
        <p:spPr/>
        <p:txBody>
          <a:bodyPr/>
          <a:lstStyle/>
          <a:p>
            <a:fld id="{73B7D030-AC2A-4DA6-BC48-16912DF20F9C}" type="slidenum">
              <a:rPr lang="en-IN" smtClean="0"/>
              <a:t>19</a:t>
            </a:fld>
            <a:endParaRPr lang="en-IN" dirty="0"/>
          </a:p>
        </p:txBody>
      </p:sp>
      <p:sp>
        <p:nvSpPr>
          <p:cNvPr id="5" name="object 6">
            <a:extLst>
              <a:ext uri="{FF2B5EF4-FFF2-40B4-BE49-F238E27FC236}">
                <a16:creationId xmlns:a16="http://schemas.microsoft.com/office/drawing/2014/main" id="{32D9F258-C4CF-9BC0-972F-C8F0666026FE}"/>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6" name="Rectangle 5">
            <a:extLst>
              <a:ext uri="{FF2B5EF4-FFF2-40B4-BE49-F238E27FC236}">
                <a16:creationId xmlns:a16="http://schemas.microsoft.com/office/drawing/2014/main" id="{FC4B3054-9C9D-C2FE-A810-A8A409F3B5D8}"/>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445C50DD-8057-5FC8-B51C-180E05B067C9}"/>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Public Grievances on Social Media</a:t>
            </a:r>
            <a:endParaRPr lang="en-IN" sz="2600" i="1" dirty="0">
              <a:solidFill>
                <a:srgbClr val="002060"/>
              </a:solidFill>
            </a:endParaRPr>
          </a:p>
        </p:txBody>
      </p:sp>
      <p:graphicFrame>
        <p:nvGraphicFramePr>
          <p:cNvPr id="8" name="Table 7">
            <a:extLst>
              <a:ext uri="{FF2B5EF4-FFF2-40B4-BE49-F238E27FC236}">
                <a16:creationId xmlns:a16="http://schemas.microsoft.com/office/drawing/2014/main" id="{75401056-22F9-F250-2070-53A2B1FFA4B0}"/>
              </a:ext>
            </a:extLst>
          </p:cNvPr>
          <p:cNvGraphicFramePr>
            <a:graphicFrameLocks noGrp="1"/>
          </p:cNvGraphicFramePr>
          <p:nvPr>
            <p:extLst>
              <p:ext uri="{D42A27DB-BD31-4B8C-83A1-F6EECF244321}">
                <p14:modId xmlns:p14="http://schemas.microsoft.com/office/powerpoint/2010/main" val="3503692205"/>
              </p:ext>
            </p:extLst>
          </p:nvPr>
        </p:nvGraphicFramePr>
        <p:xfrm>
          <a:off x="1174566" y="1489932"/>
          <a:ext cx="7637930" cy="4604896"/>
        </p:xfrm>
        <a:graphic>
          <a:graphicData uri="http://schemas.openxmlformats.org/drawingml/2006/table">
            <a:tbl>
              <a:tblPr/>
              <a:tblGrid>
                <a:gridCol w="2532141">
                  <a:extLst>
                    <a:ext uri="{9D8B030D-6E8A-4147-A177-3AD203B41FA5}">
                      <a16:colId xmlns:a16="http://schemas.microsoft.com/office/drawing/2014/main" val="2015728192"/>
                    </a:ext>
                  </a:extLst>
                </a:gridCol>
                <a:gridCol w="5105789">
                  <a:extLst>
                    <a:ext uri="{9D8B030D-6E8A-4147-A177-3AD203B41FA5}">
                      <a16:colId xmlns:a16="http://schemas.microsoft.com/office/drawing/2014/main" val="2768583044"/>
                    </a:ext>
                  </a:extLst>
                </a:gridCol>
              </a:tblGrid>
              <a:tr h="352582">
                <a:tc>
                  <a:txBody>
                    <a:bodyPr/>
                    <a:lstStyle/>
                    <a:p>
                      <a:pPr algn="ctr" fontAlgn="b"/>
                      <a:r>
                        <a:rPr lang="en-IN" sz="1800" b="1" i="0" u="none" strike="noStrike" dirty="0">
                          <a:solidFill>
                            <a:srgbClr val="000000"/>
                          </a:solidFill>
                          <a:effectLst/>
                          <a:latin typeface="Calibri" panose="020F0502020204030204" pitchFamily="34" charset="0"/>
                        </a:rPr>
                        <a:t>Category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N" sz="1800" b="1" i="0" u="none" strike="noStrike" dirty="0">
                          <a:solidFill>
                            <a:srgbClr val="000000"/>
                          </a:solidFill>
                          <a:effectLst/>
                          <a:latin typeface="Calibri" panose="020F0502020204030204" pitchFamily="34" charset="0"/>
                        </a:rPr>
                        <a:t>Issues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3627693"/>
                  </a:ext>
                </a:extLst>
              </a:tr>
              <a:tr h="924338">
                <a:tc>
                  <a:txBody>
                    <a:bodyPr/>
                    <a:lstStyle/>
                    <a:p>
                      <a:pPr algn="ctr" fontAlgn="b"/>
                      <a:r>
                        <a:rPr lang="en-IN" sz="1500" b="1" i="0" u="none" strike="noStrike" dirty="0">
                          <a:solidFill>
                            <a:srgbClr val="000000"/>
                          </a:solidFill>
                          <a:effectLst/>
                          <a:latin typeface="Calibri" panose="020F0502020204030204" pitchFamily="34" charset="0"/>
                        </a:rPr>
                        <a:t>Correction in certificate</a:t>
                      </a:r>
                    </a:p>
                    <a:p>
                      <a:pPr algn="ctr" fontAlgn="b"/>
                      <a:endParaRPr lang="en-IN" sz="15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Not eligible for precautionary dose because of wrong date on vaccination certificates.</a:t>
                      </a:r>
                    </a:p>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Substantive errors such as in Age (year of birth), CVC name, vaccination date, vaccine type, dose number and date of dose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401989"/>
                  </a:ext>
                </a:extLst>
              </a:tr>
              <a:tr h="663417">
                <a:tc>
                  <a:txBody>
                    <a:bodyPr/>
                    <a:lstStyle/>
                    <a:p>
                      <a:pPr algn="ctr" fontAlgn="b"/>
                      <a:r>
                        <a:rPr lang="en-IN" sz="1500" b="1" i="0" u="none" strike="noStrike" dirty="0">
                          <a:solidFill>
                            <a:srgbClr val="000000"/>
                          </a:solidFill>
                          <a:effectLst/>
                          <a:latin typeface="Calibri" panose="020F0502020204030204" pitchFamily="34" charset="0"/>
                        </a:rPr>
                        <a:t>Appointment Issue</a:t>
                      </a:r>
                    </a:p>
                    <a:p>
                      <a:pPr algn="ctr" fontAlgn="b"/>
                      <a:endParaRPr lang="en-IN" sz="15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b">
                        <a:buClr>
                          <a:schemeClr val="tx1"/>
                        </a:buClr>
                        <a:buSzPts val="1100"/>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Portal books slot for vaccination, but hospital denies because of unavailability of vaccine.</a:t>
                      </a:r>
                      <a:endParaRPr lang="en-IN"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309440"/>
                  </a:ext>
                </a:extLst>
              </a:tr>
              <a:tr h="663417">
                <a:tc>
                  <a:txBody>
                    <a:bodyPr/>
                    <a:lstStyle/>
                    <a:p>
                      <a:pPr algn="ctr" fontAlgn="b"/>
                      <a:r>
                        <a:rPr lang="en-IN" sz="1500" b="1" i="0" u="none" strike="noStrike" dirty="0">
                          <a:solidFill>
                            <a:srgbClr val="000000"/>
                          </a:solidFill>
                          <a:effectLst/>
                          <a:latin typeface="Calibri" panose="020F0502020204030204" pitchFamily="34" charset="0"/>
                        </a:rPr>
                        <a:t>False Vaccinated info.</a:t>
                      </a:r>
                    </a:p>
                    <a:p>
                      <a:pPr algn="ctr" fontAlgn="b"/>
                      <a:endParaRPr lang="en-IN" sz="15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Not taken 2nd dose but got SMS that 2nd dose has been administered.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864228"/>
                  </a:ext>
                </a:extLst>
              </a:tr>
              <a:tr h="1000571">
                <a:tc>
                  <a:txBody>
                    <a:bodyPr/>
                    <a:lstStyle/>
                    <a:p>
                      <a:pPr algn="ctr" fontAlgn="b"/>
                      <a:r>
                        <a:rPr lang="en-IN" sz="1500" b="1" i="0" u="none" strike="noStrike" dirty="0">
                          <a:solidFill>
                            <a:srgbClr val="000000"/>
                          </a:solidFill>
                          <a:effectLst/>
                          <a:latin typeface="Calibri" panose="020F0502020204030204" pitchFamily="34" charset="0"/>
                        </a:rPr>
                        <a:t>Precautionary Dose</a:t>
                      </a:r>
                    </a:p>
                    <a:p>
                      <a:pPr algn="ctr" fontAlgn="b"/>
                      <a:endParaRPr lang="en-IN" sz="15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Not available at many centers. </a:t>
                      </a:r>
                    </a:p>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Not available for those who had taken Sputnik vaccines. </a:t>
                      </a:r>
                    </a:p>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Not available for those who had taken both vaccination abroad.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476215"/>
                  </a:ext>
                </a:extLst>
              </a:tr>
              <a:tr h="1000571">
                <a:tc>
                  <a:txBody>
                    <a:bodyPr/>
                    <a:lstStyle/>
                    <a:p>
                      <a:pPr algn="ctr" fontAlgn="b"/>
                      <a:r>
                        <a:rPr lang="en-IN" sz="1500" b="1" i="0" u="none" strike="noStrike" dirty="0">
                          <a:solidFill>
                            <a:srgbClr val="000000"/>
                          </a:solidFill>
                          <a:effectLst/>
                          <a:latin typeface="Calibri" panose="020F0502020204030204" pitchFamily="34" charset="0"/>
                        </a:rPr>
                        <a:t>Registration</a:t>
                      </a:r>
                    </a:p>
                    <a:p>
                      <a:pPr algn="ctr" fontAlgn="b"/>
                      <a:endParaRPr lang="en-IN" sz="15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Got registered by others on portal now don't know the previously registered mobile no.</a:t>
                      </a:r>
                    </a:p>
                    <a:p>
                      <a:pPr marL="285750" indent="-285750" algn="l" fontAlgn="b">
                        <a:buFont typeface="Wingdings" panose="05000000000000000000" pitchFamily="2" charset="2"/>
                        <a:buChar char="q"/>
                      </a:pPr>
                      <a:r>
                        <a:rPr lang="en-US" sz="1400" b="1" i="0" u="none" strike="noStrike" dirty="0">
                          <a:solidFill>
                            <a:srgbClr val="000000"/>
                          </a:solidFill>
                          <a:effectLst/>
                          <a:latin typeface="Calibri" panose="020F0502020204030204" pitchFamily="34" charset="0"/>
                        </a:rPr>
                        <a:t>Got SMS that some unknown registered on my mobile no.</a:t>
                      </a:r>
                    </a:p>
                    <a:p>
                      <a:pPr marL="0" indent="0" algn="l" fontAlgn="b">
                        <a:buFont typeface="Wingdings" panose="05000000000000000000" pitchFamily="2" charset="2"/>
                        <a:buNone/>
                      </a:pPr>
                      <a:endParaRPr lang="en-US"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128693"/>
                  </a:ext>
                </a:extLst>
              </a:tr>
            </a:tbl>
          </a:graphicData>
        </a:graphic>
      </p:graphicFrame>
      <p:pic>
        <p:nvPicPr>
          <p:cNvPr id="9" name="Picture 8">
            <a:extLst>
              <a:ext uri="{FF2B5EF4-FFF2-40B4-BE49-F238E27FC236}">
                <a16:creationId xmlns:a16="http://schemas.microsoft.com/office/drawing/2014/main" id="{9A110B1F-0372-3DE5-4D2D-12F84AA8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102423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B70F5C-2B8F-301E-51A4-AF7D204B5780}"/>
              </a:ext>
            </a:extLst>
          </p:cNvPr>
          <p:cNvSpPr>
            <a:spLocks noGrp="1"/>
          </p:cNvSpPr>
          <p:nvPr>
            <p:ph type="ftr" sz="quarter" idx="11"/>
          </p:nvPr>
        </p:nvSpPr>
        <p:spPr/>
        <p:txBody>
          <a:bodyPr/>
          <a:lstStyle/>
          <a:p>
            <a:r>
              <a:rPr lang="en-US"/>
              <a:t>Data as of 22 June, 2022</a:t>
            </a:r>
            <a:endParaRPr lang="en-IN"/>
          </a:p>
        </p:txBody>
      </p:sp>
      <p:sp>
        <p:nvSpPr>
          <p:cNvPr id="3" name="Slide Number Placeholder 2">
            <a:extLst>
              <a:ext uri="{FF2B5EF4-FFF2-40B4-BE49-F238E27FC236}">
                <a16:creationId xmlns:a16="http://schemas.microsoft.com/office/drawing/2014/main" id="{06DCE1B7-D0FD-A19B-C130-0E3909C08D83}"/>
              </a:ext>
            </a:extLst>
          </p:cNvPr>
          <p:cNvSpPr>
            <a:spLocks noGrp="1"/>
          </p:cNvSpPr>
          <p:nvPr>
            <p:ph type="sldNum" sz="quarter" idx="12"/>
          </p:nvPr>
        </p:nvSpPr>
        <p:spPr/>
        <p:txBody>
          <a:bodyPr/>
          <a:lstStyle/>
          <a:p>
            <a:fld id="{73B7D030-AC2A-4DA6-BC48-16912DF20F9C}" type="slidenum">
              <a:rPr lang="en-IN" smtClean="0"/>
              <a:t>2</a:t>
            </a:fld>
            <a:endParaRPr lang="en-IN"/>
          </a:p>
        </p:txBody>
      </p:sp>
      <p:sp>
        <p:nvSpPr>
          <p:cNvPr id="8" name="object 6">
            <a:extLst>
              <a:ext uri="{FF2B5EF4-FFF2-40B4-BE49-F238E27FC236}">
                <a16:creationId xmlns:a16="http://schemas.microsoft.com/office/drawing/2014/main" id="{F782A0AB-DF4A-E862-B550-DEE8D7543E1C}"/>
              </a:ext>
            </a:extLst>
          </p:cNvPr>
          <p:cNvSpPr/>
          <p:nvPr/>
        </p:nvSpPr>
        <p:spPr>
          <a:xfrm>
            <a:off x="0" y="389152"/>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9" name="Rectangle 8">
            <a:extLst>
              <a:ext uri="{FF2B5EF4-FFF2-40B4-BE49-F238E27FC236}">
                <a16:creationId xmlns:a16="http://schemas.microsoft.com/office/drawing/2014/main" id="{4129E672-1EEE-5A91-DDDA-C30F2A4E848C}"/>
              </a:ext>
            </a:extLst>
          </p:cNvPr>
          <p:cNvSpPr/>
          <p:nvPr/>
        </p:nvSpPr>
        <p:spPr>
          <a:xfrm>
            <a:off x="4114798" y="511216"/>
            <a:ext cx="3496237"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801CCE7D-16A7-ACE2-E058-E4A4336CFB80}"/>
              </a:ext>
            </a:extLst>
          </p:cNvPr>
          <p:cNvSpPr txBox="1"/>
          <p:nvPr/>
        </p:nvSpPr>
        <p:spPr>
          <a:xfrm>
            <a:off x="4179792" y="524518"/>
            <a:ext cx="3431243" cy="492443"/>
          </a:xfrm>
          <a:prstGeom prst="rect">
            <a:avLst/>
          </a:prstGeom>
          <a:noFill/>
        </p:spPr>
        <p:txBody>
          <a:bodyPr wrap="square" rtlCol="0">
            <a:spAutoFit/>
          </a:bodyPr>
          <a:lstStyle/>
          <a:p>
            <a:r>
              <a:rPr lang="en-IN" sz="2600" b="1" dirty="0">
                <a:solidFill>
                  <a:srgbClr val="002060"/>
                </a:solidFill>
              </a:rPr>
              <a:t>Certificate of Approval</a:t>
            </a:r>
          </a:p>
        </p:txBody>
      </p:sp>
      <p:pic>
        <p:nvPicPr>
          <p:cNvPr id="11" name="Picture 10">
            <a:extLst>
              <a:ext uri="{FF2B5EF4-FFF2-40B4-BE49-F238E27FC236}">
                <a16:creationId xmlns:a16="http://schemas.microsoft.com/office/drawing/2014/main" id="{EE5113B5-F008-BBEA-055D-B9BD5427A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7564"/>
            <a:ext cx="1013012" cy="365125"/>
          </a:xfrm>
          <a:prstGeom prst="rect">
            <a:avLst/>
          </a:prstGeom>
        </p:spPr>
      </p:pic>
      <p:pic>
        <p:nvPicPr>
          <p:cNvPr id="5" name="Picture 4">
            <a:extLst>
              <a:ext uri="{FF2B5EF4-FFF2-40B4-BE49-F238E27FC236}">
                <a16:creationId xmlns:a16="http://schemas.microsoft.com/office/drawing/2014/main" id="{8752F0B4-56AB-2EC1-8076-4081F2B5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11" y="1119401"/>
            <a:ext cx="9154010" cy="4868755"/>
          </a:xfrm>
          <a:prstGeom prst="rect">
            <a:avLst/>
          </a:prstGeom>
        </p:spPr>
      </p:pic>
    </p:spTree>
    <p:extLst>
      <p:ext uri="{BB962C8B-B14F-4D97-AF65-F5344CB8AC3E}">
        <p14:creationId xmlns:p14="http://schemas.microsoft.com/office/powerpoint/2010/main" val="301710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1B644-B555-F7E2-2944-E260B71A6858}"/>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D6CD933-BF24-7810-BFFB-45B26DBBDBE8}"/>
              </a:ext>
            </a:extLst>
          </p:cNvPr>
          <p:cNvSpPr>
            <a:spLocks noGrp="1"/>
          </p:cNvSpPr>
          <p:nvPr>
            <p:ph type="sldNum" sz="quarter" idx="12"/>
          </p:nvPr>
        </p:nvSpPr>
        <p:spPr/>
        <p:txBody>
          <a:bodyPr/>
          <a:lstStyle/>
          <a:p>
            <a:fld id="{73B7D030-AC2A-4DA6-BC48-16912DF20F9C}" type="slidenum">
              <a:rPr lang="en-IN" smtClean="0"/>
              <a:t>20</a:t>
            </a:fld>
            <a:endParaRPr lang="en-IN" dirty="0"/>
          </a:p>
        </p:txBody>
      </p:sp>
      <p:sp>
        <p:nvSpPr>
          <p:cNvPr id="4" name="object 6">
            <a:extLst>
              <a:ext uri="{FF2B5EF4-FFF2-40B4-BE49-F238E27FC236}">
                <a16:creationId xmlns:a16="http://schemas.microsoft.com/office/drawing/2014/main" id="{63A58169-07A6-9756-D173-B3B2B8B8778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0D0E26A-26B4-B109-277C-33787C655FA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F270F2D-3C38-A6D3-B729-C04AAD1EA4B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Discussion</a:t>
            </a:r>
            <a:endParaRPr lang="en-IN" sz="2600" i="1" dirty="0">
              <a:solidFill>
                <a:srgbClr val="002060"/>
              </a:solidFill>
            </a:endParaRPr>
          </a:p>
        </p:txBody>
      </p:sp>
      <p:sp>
        <p:nvSpPr>
          <p:cNvPr id="7" name="TextBox 6">
            <a:extLst>
              <a:ext uri="{FF2B5EF4-FFF2-40B4-BE49-F238E27FC236}">
                <a16:creationId xmlns:a16="http://schemas.microsoft.com/office/drawing/2014/main" id="{071D697F-56CC-AB01-70E7-00897434DCDC}"/>
              </a:ext>
            </a:extLst>
          </p:cNvPr>
          <p:cNvSpPr txBox="1"/>
          <p:nvPr/>
        </p:nvSpPr>
        <p:spPr>
          <a:xfrm>
            <a:off x="540373" y="997337"/>
            <a:ext cx="10405533" cy="6124754"/>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As of now, India is leading the COVID-19 Vaccination Program by registering 109.6 crore citizens and by  administering vaccines to 196.5 crore.</a:t>
            </a:r>
          </a:p>
          <a:p>
            <a:endParaRPr lang="en-US" sz="1600" dirty="0"/>
          </a:p>
          <a:p>
            <a:pPr marL="285750" indent="-285750">
              <a:buFont typeface="Arial" panose="020B0604020202020204" pitchFamily="34" charset="0"/>
              <a:buChar char="•"/>
            </a:pPr>
            <a:r>
              <a:rPr lang="en-IN" sz="1600" dirty="0"/>
              <a:t>In this vaccination program, Govt. HCFs played a major role and currently 97% govt. sites are performing vaccination.</a:t>
            </a:r>
          </a:p>
          <a:p>
            <a:endParaRPr lang="en-IN" sz="1600" dirty="0"/>
          </a:p>
          <a:p>
            <a:pPr marL="285750" indent="-285750">
              <a:buFont typeface="Arial" panose="020B0604020202020204" pitchFamily="34" charset="0"/>
              <a:buChar char="•"/>
            </a:pPr>
            <a:r>
              <a:rPr lang="en-IN" sz="1600" dirty="0"/>
              <a:t>12-14 age group showed very good response towards vaccination program (78% partially vaccinated, 47% fully vaccinated) and in future these no. will surely be increased.</a:t>
            </a:r>
          </a:p>
          <a:p>
            <a:endParaRPr lang="en-IN" sz="1600" dirty="0"/>
          </a:p>
          <a:p>
            <a:pPr marL="285750" indent="-285750">
              <a:buFont typeface="Arial" panose="020B0604020202020204" pitchFamily="34" charset="0"/>
              <a:buChar char="•"/>
            </a:pPr>
            <a:r>
              <a:rPr lang="en-IN" sz="1600" dirty="0"/>
              <a:t>Similarly, 15-17 age group shows thumbs up for this vaccination program (89% partially vaccinated and 63.5% fully vaccinated)  and moving towards achieving 100% vaccination.</a:t>
            </a:r>
          </a:p>
          <a:p>
            <a:endParaRPr lang="en-IN" sz="1600" dirty="0"/>
          </a:p>
          <a:p>
            <a:pPr marL="285750" indent="-285750">
              <a:buFont typeface="Arial" panose="020B0604020202020204" pitchFamily="34" charset="0"/>
              <a:buChar char="•"/>
            </a:pPr>
            <a:r>
              <a:rPr lang="en-IN" sz="1600" dirty="0"/>
              <a:t>18+ age group showed an incredible result and almost achieve the objective of this vaccination program by achieving 97% partially vaccination and 89.5% fully vaccination.</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Need to do more work towards administering precaution dose, as out of 26.1 crore eligible citizens only 4.3 crore has taken precaution dose.</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Adults are not showing interest in precaution dose. Out of these 4.3 crore, 3.85 crore citizens are from HCWs/FLWs/60+, means only 45 lakh doses has been administered to 18-59 population.</a:t>
            </a: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p>
          <a:p>
            <a:pPr marL="285750" indent="-285750">
              <a:buFont typeface="Arial" panose="020B0604020202020204" pitchFamily="34" charset="0"/>
              <a:buChar char="•"/>
            </a:pPr>
            <a:endParaRPr lang="en-IN" dirty="0"/>
          </a:p>
        </p:txBody>
      </p:sp>
      <p:pic>
        <p:nvPicPr>
          <p:cNvPr id="8" name="Picture 7">
            <a:extLst>
              <a:ext uri="{FF2B5EF4-FFF2-40B4-BE49-F238E27FC236}">
                <a16:creationId xmlns:a16="http://schemas.microsoft.com/office/drawing/2014/main" id="{6912C2B7-D790-38C2-7B38-AB99467F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159363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1B644-B555-F7E2-2944-E260B71A6858}"/>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D6CD933-BF24-7810-BFFB-45B26DBBDBE8}"/>
              </a:ext>
            </a:extLst>
          </p:cNvPr>
          <p:cNvSpPr>
            <a:spLocks noGrp="1"/>
          </p:cNvSpPr>
          <p:nvPr>
            <p:ph type="sldNum" sz="quarter" idx="12"/>
          </p:nvPr>
        </p:nvSpPr>
        <p:spPr/>
        <p:txBody>
          <a:bodyPr/>
          <a:lstStyle/>
          <a:p>
            <a:fld id="{73B7D030-AC2A-4DA6-BC48-16912DF20F9C}" type="slidenum">
              <a:rPr lang="en-IN" smtClean="0"/>
              <a:t>21</a:t>
            </a:fld>
            <a:endParaRPr lang="en-IN" dirty="0"/>
          </a:p>
        </p:txBody>
      </p:sp>
      <p:sp>
        <p:nvSpPr>
          <p:cNvPr id="4" name="object 6">
            <a:extLst>
              <a:ext uri="{FF2B5EF4-FFF2-40B4-BE49-F238E27FC236}">
                <a16:creationId xmlns:a16="http://schemas.microsoft.com/office/drawing/2014/main" id="{63A58169-07A6-9756-D173-B3B2B8B8778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0D0E26A-26B4-B109-277C-33787C655FA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F270F2D-3C38-A6D3-B729-C04AAD1EA4B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Discussion</a:t>
            </a:r>
            <a:endParaRPr lang="en-IN" sz="2600" i="1" dirty="0">
              <a:solidFill>
                <a:srgbClr val="002060"/>
              </a:solidFill>
            </a:endParaRPr>
          </a:p>
        </p:txBody>
      </p:sp>
      <p:sp>
        <p:nvSpPr>
          <p:cNvPr id="8" name="TextBox 7">
            <a:extLst>
              <a:ext uri="{FF2B5EF4-FFF2-40B4-BE49-F238E27FC236}">
                <a16:creationId xmlns:a16="http://schemas.microsoft.com/office/drawing/2014/main" id="{2C356CE4-D0FC-4CE9-9C24-B6BB046F92AC}"/>
              </a:ext>
            </a:extLst>
          </p:cNvPr>
          <p:cNvSpPr txBox="1"/>
          <p:nvPr/>
        </p:nvSpPr>
        <p:spPr>
          <a:xfrm>
            <a:off x="438150" y="1562100"/>
            <a:ext cx="11391900"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Reason for less precaution dose administered to 18-59 =</a:t>
            </a:r>
          </a:p>
          <a:p>
            <a:pPr marL="742950" lvl="1" indent="-285750">
              <a:buFont typeface="Arial" panose="020B0604020202020204" pitchFamily="34" charset="0"/>
              <a:buChar char="•"/>
            </a:pPr>
            <a:r>
              <a:rPr lang="en-US" sz="1600" dirty="0"/>
              <a:t>Non-availability  of booster dose </a:t>
            </a:r>
            <a:r>
              <a:rPr lang="en-IN" sz="1600" dirty="0"/>
              <a:t>in most of the centres</a:t>
            </a:r>
          </a:p>
          <a:p>
            <a:pPr marL="742950" lvl="1" indent="-285750">
              <a:buFont typeface="Arial" panose="020B0604020202020204" pitchFamily="34" charset="0"/>
              <a:buChar char="•"/>
            </a:pPr>
            <a:r>
              <a:rPr lang="en-IN" sz="1600" dirty="0"/>
              <a:t>Paid doses</a:t>
            </a:r>
          </a:p>
          <a:p>
            <a:pPr marL="742950" lvl="1" indent="-285750">
              <a:buFont typeface="Arial" panose="020B0604020202020204" pitchFamily="34" charset="0"/>
              <a:buChar char="•"/>
            </a:pPr>
            <a:r>
              <a:rPr lang="en-IN" sz="1600" dirty="0"/>
              <a:t>Majority of youth population is not eligible</a:t>
            </a:r>
          </a:p>
          <a:p>
            <a:pPr marL="742950" lvl="1" indent="-285750">
              <a:buFont typeface="Arial" panose="020B0604020202020204" pitchFamily="34" charset="0"/>
              <a:buChar char="•"/>
            </a:pPr>
            <a:r>
              <a:rPr lang="en-IN" sz="1600" dirty="0"/>
              <a:t>Not made mandatory by majority of org. and private sectors</a:t>
            </a:r>
          </a:p>
          <a:p>
            <a:pPr marL="742950" lvl="1"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Mizoram achieved 90% child immunization in 2019 but lagging behind in COVID-19 Vaccination.</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A decision has been made by GoI to bring UIP and blood donation platform under CoWIN and in future more platforms can be seen to come under CoWIN.</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PM Narender Modi addressed CoWIN Global Conclave,  to share the CoWIN with other countries as Public Good and many countries also showed interest in CoWIN. Recently Guyana entered into an MoU with India to share CoWIN.</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25 million vaccinations recorded in one day.</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130+ countries accepting Indian Vax Certificate for Travel.</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p:txBody>
      </p:sp>
      <p:pic>
        <p:nvPicPr>
          <p:cNvPr id="9" name="Picture 8">
            <a:extLst>
              <a:ext uri="{FF2B5EF4-FFF2-40B4-BE49-F238E27FC236}">
                <a16:creationId xmlns:a16="http://schemas.microsoft.com/office/drawing/2014/main" id="{1735D01F-639F-B571-B7AA-CEEBD7EA3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424213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1B644-B555-F7E2-2944-E260B71A6858}"/>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D6CD933-BF24-7810-BFFB-45B26DBBDBE8}"/>
              </a:ext>
            </a:extLst>
          </p:cNvPr>
          <p:cNvSpPr>
            <a:spLocks noGrp="1"/>
          </p:cNvSpPr>
          <p:nvPr>
            <p:ph type="sldNum" sz="quarter" idx="12"/>
          </p:nvPr>
        </p:nvSpPr>
        <p:spPr/>
        <p:txBody>
          <a:bodyPr/>
          <a:lstStyle/>
          <a:p>
            <a:fld id="{73B7D030-AC2A-4DA6-BC48-16912DF20F9C}" type="slidenum">
              <a:rPr lang="en-IN" smtClean="0"/>
              <a:t>22</a:t>
            </a:fld>
            <a:endParaRPr lang="en-IN" dirty="0"/>
          </a:p>
        </p:txBody>
      </p:sp>
      <p:sp>
        <p:nvSpPr>
          <p:cNvPr id="4" name="object 6">
            <a:extLst>
              <a:ext uri="{FF2B5EF4-FFF2-40B4-BE49-F238E27FC236}">
                <a16:creationId xmlns:a16="http://schemas.microsoft.com/office/drawing/2014/main" id="{63A58169-07A6-9756-D173-B3B2B8B8778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0D0E26A-26B4-B109-277C-33787C655FA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F270F2D-3C38-A6D3-B729-C04AAD1EA4B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Conclusion</a:t>
            </a:r>
            <a:endParaRPr lang="en-IN" sz="2600" i="1" dirty="0">
              <a:solidFill>
                <a:srgbClr val="002060"/>
              </a:solidFill>
            </a:endParaRPr>
          </a:p>
        </p:txBody>
      </p:sp>
      <p:sp>
        <p:nvSpPr>
          <p:cNvPr id="7" name="TextBox 6">
            <a:extLst>
              <a:ext uri="{FF2B5EF4-FFF2-40B4-BE49-F238E27FC236}">
                <a16:creationId xmlns:a16="http://schemas.microsoft.com/office/drawing/2014/main" id="{D7ECEC61-C178-9621-25C6-F749683E899D}"/>
              </a:ext>
            </a:extLst>
          </p:cNvPr>
          <p:cNvSpPr txBox="1"/>
          <p:nvPr/>
        </p:nvSpPr>
        <p:spPr>
          <a:xfrm>
            <a:off x="945329" y="1458491"/>
            <a:ext cx="10256520"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CoWIN is a Scalable, Inclusive and Open Platform for Universal Vaccination to provide equitable vaccination at scale across 28 states and 8 UTs with 12 languages.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It’s</a:t>
            </a:r>
            <a:r>
              <a:rPr lang="en-US" sz="1800" dirty="0">
                <a:effectLst/>
                <a:latin typeface="Calibri" panose="020F0502020204030204" pitchFamily="34" charset="0"/>
                <a:ea typeface="Calibri" panose="020F0502020204030204" pitchFamily="34" charset="0"/>
                <a:cs typeface="Calibri" panose="020F0502020204030204" pitchFamily="34" charset="0"/>
              </a:rPr>
              <a:t> dynamic architecture capable of evolving and accommodating changing circumstances, dual interface: citizen facing and vaccination administrator facing.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Vaccination program was scheduled in a phased manner, different phases for different age group population.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Urban as well as Rural population got benefitted by the portal.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CoWIN being a public good performing good in India’s covid-19 vaccination program by administering 196 crore vaccines to the citizens and in future going to uplift other health related programs.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India plans to repurpose CoWIN to enhance healthcare health status in India.</a:t>
            </a:r>
          </a:p>
          <a:p>
            <a:pPr marL="285750" indent="-285750">
              <a:buFont typeface="Arial" panose="020B0604020202020204" pitchFamily="34" charset="0"/>
              <a:buChar char="•"/>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8" name="Picture 7">
            <a:extLst>
              <a:ext uri="{FF2B5EF4-FFF2-40B4-BE49-F238E27FC236}">
                <a16:creationId xmlns:a16="http://schemas.microsoft.com/office/drawing/2014/main" id="{07E84E04-95A8-F71B-1166-4D5825C7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3508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1B644-B555-F7E2-2944-E260B71A6858}"/>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D6CD933-BF24-7810-BFFB-45B26DBBDBE8}"/>
              </a:ext>
            </a:extLst>
          </p:cNvPr>
          <p:cNvSpPr>
            <a:spLocks noGrp="1"/>
          </p:cNvSpPr>
          <p:nvPr>
            <p:ph type="sldNum" sz="quarter" idx="12"/>
          </p:nvPr>
        </p:nvSpPr>
        <p:spPr/>
        <p:txBody>
          <a:bodyPr/>
          <a:lstStyle/>
          <a:p>
            <a:fld id="{73B7D030-AC2A-4DA6-BC48-16912DF20F9C}" type="slidenum">
              <a:rPr lang="en-IN" smtClean="0"/>
              <a:t>23</a:t>
            </a:fld>
            <a:endParaRPr lang="en-IN" dirty="0"/>
          </a:p>
        </p:txBody>
      </p:sp>
      <p:sp>
        <p:nvSpPr>
          <p:cNvPr id="4" name="object 6">
            <a:extLst>
              <a:ext uri="{FF2B5EF4-FFF2-40B4-BE49-F238E27FC236}">
                <a16:creationId xmlns:a16="http://schemas.microsoft.com/office/drawing/2014/main" id="{63A58169-07A6-9756-D173-B3B2B8B8778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0D0E26A-26B4-B109-277C-33787C655FA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F270F2D-3C38-A6D3-B729-C04AAD1EA4B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References</a:t>
            </a:r>
            <a:endParaRPr lang="en-IN" sz="2600" i="1" dirty="0">
              <a:solidFill>
                <a:srgbClr val="002060"/>
              </a:solidFill>
            </a:endParaRPr>
          </a:p>
        </p:txBody>
      </p:sp>
      <p:sp>
        <p:nvSpPr>
          <p:cNvPr id="7" name="TextBox 6">
            <a:extLst>
              <a:ext uri="{FF2B5EF4-FFF2-40B4-BE49-F238E27FC236}">
                <a16:creationId xmlns:a16="http://schemas.microsoft.com/office/drawing/2014/main" id="{F14584A2-6C21-C609-54C3-CD5D30133681}"/>
              </a:ext>
            </a:extLst>
          </p:cNvPr>
          <p:cNvSpPr txBox="1"/>
          <p:nvPr/>
        </p:nvSpPr>
        <p:spPr>
          <a:xfrm>
            <a:off x="538723" y="1240671"/>
            <a:ext cx="11114553" cy="4582088"/>
          </a:xfrm>
          <a:prstGeom prst="rect">
            <a:avLst/>
          </a:prstGeom>
          <a:noFill/>
        </p:spPr>
        <p:txBody>
          <a:bodyPr wrap="square" rtlCol="0">
            <a:spAutoFit/>
          </a:bodyPr>
          <a:lstStyle/>
          <a:p>
            <a:pPr>
              <a:lnSpc>
                <a:spcPct val="115000"/>
              </a:lnSpc>
              <a:spcAft>
                <a:spcPts val="1000"/>
              </a:spcAft>
            </a:pP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 	COVID-19 pandemic. In: Wikipedia [Internet]. 2022 [cited 2022 Jun 19]. Available from: https://en.wikipedia.org/w/index.php?title=COVID-19_pandemic&amp;oldid=1093779407</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2. 	COVID Live - Coronavirus Statistics - </a:t>
            </a:r>
            <a:r>
              <a:rPr lang="en-US" sz="1300" dirty="0" err="1">
                <a:effectLst/>
                <a:latin typeface="Calibri" panose="020F0502020204030204" pitchFamily="34" charset="0"/>
                <a:ea typeface="Calibri" panose="020F0502020204030204" pitchFamily="34" charset="0"/>
                <a:cs typeface="Calibri" panose="020F0502020204030204" pitchFamily="34" charset="0"/>
              </a:rPr>
              <a:t>Worldometer</a:t>
            </a:r>
            <a:r>
              <a:rPr lang="en-US" sz="1300" dirty="0">
                <a:effectLst/>
                <a:latin typeface="Calibri" panose="020F0502020204030204" pitchFamily="34" charset="0"/>
                <a:ea typeface="Calibri" panose="020F0502020204030204" pitchFamily="34" charset="0"/>
                <a:cs typeface="Calibri" panose="020F0502020204030204" pitchFamily="34" charset="0"/>
              </a:rPr>
              <a:t> [Internet]. [cited 2022 Jun 19]. Available from: https://www.worldometers.info/coronavirus/</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3. 	CoWIN in India: The Digital Backbone for the COVID-19 Vaccination Program [Internet]. [cited 2022 Jun 2]. Available from: https://www.exemplars.health/emerging-topics/epidemic-preparedness-and-response/digital-health-tools/cowin-in-india</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4. 	CoWIN_Overview.pdf [Internet]. [cited 2022 Jun 25]. Available from: https://prod-cdn.preprod.co-vin.in/assets/pdf/CoWIN_Overview.pdf</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5. 	CoWIN Dashboard [Internet]. [cited 2022 Jun 2]. Available from: https://dashboard.cowin.gov.in/</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6. 	MoHFW | Home [Internet]. [cited 2022 Jun 25]. Available from: https://www.mohfw.gov.in/</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7. 	-::-Reproductive Child Health (</a:t>
            </a:r>
            <a:r>
              <a:rPr lang="en-US" sz="1300" dirty="0" err="1">
                <a:effectLst/>
                <a:latin typeface="Calibri" panose="020F0502020204030204" pitchFamily="34" charset="0"/>
                <a:ea typeface="Calibri" panose="020F0502020204030204" pitchFamily="34" charset="0"/>
                <a:cs typeface="Calibri" panose="020F0502020204030204" pitchFamily="34" charset="0"/>
              </a:rPr>
              <a:t>Rch</a:t>
            </a:r>
            <a:r>
              <a:rPr lang="en-US" sz="1300" dirty="0">
                <a:effectLst/>
                <a:latin typeface="Calibri" panose="020F0502020204030204" pitchFamily="34" charset="0"/>
                <a:ea typeface="Calibri" panose="020F0502020204030204" pitchFamily="34" charset="0"/>
                <a:cs typeface="Calibri" panose="020F0502020204030204" pitchFamily="34" charset="0"/>
              </a:rPr>
              <a:t>) :: Govt. Of India [Internet]. [cited 2022 Jun 22]. Available from: https://rchrpt.nhm.gov.in/RCHRPT/Dashboard/PortalDashboard.aspx</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8. 	Raj. Paytm Users In India: Facts &amp; Statistics - 2022 [Internet]. 2021 [cited 2022 Jun 22]. Available from: https://findly.in/paytm-users-in-india/</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9. 	About us | What we do [Internet]. Practo. [cited 2022 Jun 22]. Available from: https://www.practo.com</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10. 	Aarogya Setu [Internet]. [cited 2022 Jun 22]. Available from: https://www.aarogyasetu.gov.in/</a:t>
            </a:r>
            <a:endParaRPr lang="en-IN" sz="1300" dirty="0"/>
          </a:p>
        </p:txBody>
      </p:sp>
      <p:pic>
        <p:nvPicPr>
          <p:cNvPr id="8" name="Picture 7">
            <a:extLst>
              <a:ext uri="{FF2B5EF4-FFF2-40B4-BE49-F238E27FC236}">
                <a16:creationId xmlns:a16="http://schemas.microsoft.com/office/drawing/2014/main" id="{D8DBBE08-8581-99B8-0804-124F06786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29917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1B644-B555-F7E2-2944-E260B71A6858}"/>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D6CD933-BF24-7810-BFFB-45B26DBBDBE8}"/>
              </a:ext>
            </a:extLst>
          </p:cNvPr>
          <p:cNvSpPr>
            <a:spLocks noGrp="1"/>
          </p:cNvSpPr>
          <p:nvPr>
            <p:ph type="sldNum" sz="quarter" idx="12"/>
          </p:nvPr>
        </p:nvSpPr>
        <p:spPr/>
        <p:txBody>
          <a:bodyPr/>
          <a:lstStyle/>
          <a:p>
            <a:fld id="{73B7D030-AC2A-4DA6-BC48-16912DF20F9C}" type="slidenum">
              <a:rPr lang="en-IN" smtClean="0"/>
              <a:t>24</a:t>
            </a:fld>
            <a:endParaRPr lang="en-IN" dirty="0"/>
          </a:p>
        </p:txBody>
      </p:sp>
      <p:sp>
        <p:nvSpPr>
          <p:cNvPr id="4" name="object 6">
            <a:extLst>
              <a:ext uri="{FF2B5EF4-FFF2-40B4-BE49-F238E27FC236}">
                <a16:creationId xmlns:a16="http://schemas.microsoft.com/office/drawing/2014/main" id="{63A58169-07A6-9756-D173-B3B2B8B8778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0D0E26A-26B4-B109-277C-33787C655FA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0F270F2D-3C38-A6D3-B729-C04AAD1EA4BC}"/>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References</a:t>
            </a:r>
            <a:endParaRPr lang="en-IN" sz="2600" i="1" dirty="0">
              <a:solidFill>
                <a:srgbClr val="002060"/>
              </a:solidFill>
            </a:endParaRPr>
          </a:p>
        </p:txBody>
      </p:sp>
      <p:sp>
        <p:nvSpPr>
          <p:cNvPr id="7" name="TextBox 6">
            <a:extLst>
              <a:ext uri="{FF2B5EF4-FFF2-40B4-BE49-F238E27FC236}">
                <a16:creationId xmlns:a16="http://schemas.microsoft.com/office/drawing/2014/main" id="{E880F3EC-468D-40B5-4B97-62316F7B2E17}"/>
              </a:ext>
            </a:extLst>
          </p:cNvPr>
          <p:cNvSpPr txBox="1"/>
          <p:nvPr/>
        </p:nvSpPr>
        <p:spPr>
          <a:xfrm>
            <a:off x="542925" y="1377151"/>
            <a:ext cx="11106150" cy="4309128"/>
          </a:xfrm>
          <a:prstGeom prst="rect">
            <a:avLst/>
          </a:prstGeom>
          <a:noFill/>
        </p:spPr>
        <p:txBody>
          <a:bodyPr wrap="square" rtlCol="0">
            <a:spAutoFit/>
          </a:bodyPr>
          <a:lstStyle/>
          <a:p>
            <a:pPr>
              <a:lnSpc>
                <a:spcPct val="115000"/>
              </a:lnSpc>
              <a:spcAft>
                <a:spcPts val="1000"/>
              </a:spcAft>
            </a:pP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11. 	Dr. Mansukh </a:t>
            </a:r>
            <a:r>
              <a:rPr lang="en-US" sz="1300" dirty="0" err="1">
                <a:effectLst/>
                <a:latin typeface="Calibri" panose="020F0502020204030204" pitchFamily="34" charset="0"/>
                <a:ea typeface="Calibri" panose="020F0502020204030204" pitchFamily="34" charset="0"/>
                <a:cs typeface="Calibri" panose="020F0502020204030204" pitchFamily="34" charset="0"/>
              </a:rPr>
              <a:t>Mandaviya</a:t>
            </a:r>
            <a:r>
              <a:rPr lang="en-US" sz="1300" dirty="0">
                <a:effectLst/>
                <a:latin typeface="Calibri" panose="020F0502020204030204" pitchFamily="34" charset="0"/>
                <a:ea typeface="Calibri" panose="020F0502020204030204" pitchFamily="34" charset="0"/>
                <a:cs typeface="Calibri" panose="020F0502020204030204" pitchFamily="34" charset="0"/>
              </a:rPr>
              <a:t> reviews working of </a:t>
            </a:r>
            <a:r>
              <a:rPr lang="en-US" sz="1300" dirty="0" err="1">
                <a:effectLst/>
                <a:latin typeface="Calibri" panose="020F0502020204030204" pitchFamily="34" charset="0"/>
                <a:ea typeface="Calibri" panose="020F0502020204030204" pitchFamily="34" charset="0"/>
                <a:cs typeface="Calibri" panose="020F0502020204030204" pitchFamily="34" charset="0"/>
              </a:rPr>
              <a:t>eSanjeevani</a:t>
            </a:r>
            <a:r>
              <a:rPr lang="en-US" sz="1300" dirty="0">
                <a:effectLst/>
                <a:latin typeface="Calibri" panose="020F0502020204030204" pitchFamily="34" charset="0"/>
                <a:ea typeface="Calibri" panose="020F0502020204030204" pitchFamily="34" charset="0"/>
                <a:cs typeface="Calibri" panose="020F0502020204030204" pitchFamily="34" charset="0"/>
              </a:rPr>
              <a:t> teleconsultation facility at CGHS </a:t>
            </a:r>
            <a:r>
              <a:rPr lang="en-US" sz="1300" dirty="0" err="1">
                <a:effectLst/>
                <a:latin typeface="Calibri" panose="020F0502020204030204" pitchFamily="34" charset="0"/>
                <a:ea typeface="Calibri" panose="020F0502020204030204" pitchFamily="34" charset="0"/>
                <a:cs typeface="Calibri" panose="020F0502020204030204" pitchFamily="34" charset="0"/>
              </a:rPr>
              <a:t>Hqrs</a:t>
            </a:r>
            <a:r>
              <a:rPr lang="en-US" sz="1300" dirty="0">
                <a:effectLst/>
                <a:latin typeface="Calibri" panose="020F0502020204030204" pitchFamily="34" charset="0"/>
                <a:ea typeface="Calibri" panose="020F0502020204030204" pitchFamily="34" charset="0"/>
                <a:cs typeface="Calibri" panose="020F0502020204030204" pitchFamily="34" charset="0"/>
              </a:rPr>
              <a:t>; interacts with beneficiaries, doctors and officials across the country [Internet]. [cited 2022 Jun 22]. Available from: https://pib.gov.in/pib.gov.in/Pressreleaseshare.aspx?PRID=1789963</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12. 	CummulativeCovidVaccinationReport22Jun2022.pdf [Internet]. [cited 2022 Jun 23]. Available from: https://www.mohfw.gov.in/pdf/CummulativeCovidVaccinationReport22Jun2022.pdf</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13. 	India’s Cumulative COVID-19 Vaccination Coverage exceeds 196.77 Cr [Internet]. [cited 2022 Jun 25]. Available from: https://pib.gov.in/pib.gov.in/Pressreleaseshare.aspx?PRID=1836635</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14. 	WHO Coronavirus (COVID-19) Dashboard | WHO Coronavirus (COVID-19) Dashboard With Vaccination Data [Internet]. [cited 2022 Jun 23]. Available from: https://covid19.who.int/table</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15. 	CoWIN: Govt plans to repurpose CoWIN for its Universal </a:t>
            </a:r>
            <a:r>
              <a:rPr lang="en-US" sz="1300" dirty="0" err="1">
                <a:effectLst/>
                <a:latin typeface="Calibri" panose="020F0502020204030204" pitchFamily="34" charset="0"/>
                <a:ea typeface="Calibri" panose="020F0502020204030204" pitchFamily="34" charset="0"/>
                <a:cs typeface="Calibri" panose="020F0502020204030204" pitchFamily="34" charset="0"/>
              </a:rPr>
              <a:t>Immunisation</a:t>
            </a:r>
            <a:r>
              <a:rPr lang="en-US" sz="1300" dirty="0">
                <a:effectLst/>
                <a:latin typeface="Calibri" panose="020F0502020204030204" pitchFamily="34" charset="0"/>
                <a:ea typeface="Calibri" panose="020F0502020204030204" pitchFamily="34" charset="0"/>
                <a:cs typeface="Calibri" panose="020F0502020204030204" pitchFamily="34" charset="0"/>
              </a:rPr>
              <a:t> </a:t>
            </a:r>
            <a:r>
              <a:rPr lang="en-US" sz="1300" dirty="0" err="1">
                <a:effectLst/>
                <a:latin typeface="Calibri" panose="020F0502020204030204" pitchFamily="34" charset="0"/>
                <a:ea typeface="Calibri" panose="020F0502020204030204" pitchFamily="34" charset="0"/>
                <a:cs typeface="Calibri" panose="020F0502020204030204" pitchFamily="34" charset="0"/>
              </a:rPr>
              <a:t>Programme</a:t>
            </a:r>
            <a:r>
              <a:rPr lang="en-US" sz="1300" dirty="0">
                <a:effectLst/>
                <a:latin typeface="Calibri" panose="020F0502020204030204" pitchFamily="34" charset="0"/>
                <a:ea typeface="Calibri" panose="020F0502020204030204" pitchFamily="34" charset="0"/>
                <a:cs typeface="Calibri" panose="020F0502020204030204" pitchFamily="34" charset="0"/>
              </a:rPr>
              <a:t> - The Economic Times [Internet]. [cited 2022 Jun 25]. Available from: https://economictimes.indiatimes.com/news/india/govt-plans-to-repurpose-cowin-for-its-universal-immunisation-programme/articleshow/91827763.cms</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16. 	ABDM-Insights [Internet]. [cited 2022 Jun 8]. Available from: https://dashboard.abdm.gov.in/abdm/</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300" dirty="0">
                <a:effectLst/>
                <a:latin typeface="Calibri" panose="020F0502020204030204" pitchFamily="34" charset="0"/>
                <a:ea typeface="Calibri" panose="020F0502020204030204" pitchFamily="34" charset="0"/>
                <a:cs typeface="Calibri" panose="020F0502020204030204" pitchFamily="34" charset="0"/>
              </a:rPr>
              <a:t>17. 	CoWIN [Internet]. [cited 2022 Jun 25]. Available from: https://www.cowin.gov.in/</a:t>
            </a:r>
            <a:endParaRPr lang="en-IN" sz="1300" dirty="0">
              <a:effectLst/>
              <a:latin typeface="Calibri" panose="020F0502020204030204" pitchFamily="34" charset="0"/>
              <a:ea typeface="Calibri" panose="020F0502020204030204" pitchFamily="34" charset="0"/>
              <a:cs typeface="Mangal" panose="02040503050203030202" pitchFamily="18" charset="0"/>
            </a:endParaRPr>
          </a:p>
          <a:p>
            <a:endParaRPr lang="en-IN" sz="1300" dirty="0"/>
          </a:p>
        </p:txBody>
      </p:sp>
      <p:pic>
        <p:nvPicPr>
          <p:cNvPr id="8" name="Picture 7">
            <a:extLst>
              <a:ext uri="{FF2B5EF4-FFF2-40B4-BE49-F238E27FC236}">
                <a16:creationId xmlns:a16="http://schemas.microsoft.com/office/drawing/2014/main" id="{549A666F-F492-2E2E-70A0-E22B27FD5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00050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6CAF3B-CFB9-09C2-0CBC-A9C73AB2C6CC}"/>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3F33EE33-C792-9888-4BF5-18E5B767982F}"/>
              </a:ext>
            </a:extLst>
          </p:cNvPr>
          <p:cNvSpPr>
            <a:spLocks noGrp="1"/>
          </p:cNvSpPr>
          <p:nvPr>
            <p:ph type="sldNum" sz="quarter" idx="12"/>
          </p:nvPr>
        </p:nvSpPr>
        <p:spPr/>
        <p:txBody>
          <a:bodyPr/>
          <a:lstStyle/>
          <a:p>
            <a:fld id="{73B7D030-AC2A-4DA6-BC48-16912DF20F9C}" type="slidenum">
              <a:rPr lang="en-IN" smtClean="0"/>
              <a:t>25</a:t>
            </a:fld>
            <a:endParaRPr lang="en-IN" dirty="0"/>
          </a:p>
        </p:txBody>
      </p:sp>
      <p:sp>
        <p:nvSpPr>
          <p:cNvPr id="4" name="object 6">
            <a:extLst>
              <a:ext uri="{FF2B5EF4-FFF2-40B4-BE49-F238E27FC236}">
                <a16:creationId xmlns:a16="http://schemas.microsoft.com/office/drawing/2014/main" id="{A0BE2FA5-1D4E-A224-B94A-37FB10CFFC11}"/>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1444A7EF-1A64-6039-4F11-A060BCA28DEA}"/>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2C598FF6-C864-6069-8533-866317F3FFE8}"/>
              </a:ext>
            </a:extLst>
          </p:cNvPr>
          <p:cNvSpPr txBox="1"/>
          <p:nvPr/>
        </p:nvSpPr>
        <p:spPr>
          <a:xfrm>
            <a:off x="2052918" y="511216"/>
            <a:ext cx="7799293" cy="492443"/>
          </a:xfrm>
          <a:prstGeom prst="rect">
            <a:avLst/>
          </a:prstGeom>
          <a:noFill/>
        </p:spPr>
        <p:txBody>
          <a:bodyPr wrap="square" rtlCol="0">
            <a:spAutoFit/>
          </a:bodyPr>
          <a:lstStyle/>
          <a:p>
            <a:pPr algn="ctr"/>
            <a:r>
              <a:rPr lang="en-IN" sz="2600" b="1" dirty="0">
                <a:solidFill>
                  <a:srgbClr val="002060"/>
                </a:solidFill>
              </a:rPr>
              <a:t>Internship Experience</a:t>
            </a:r>
            <a:endParaRPr lang="en-IN" sz="2600" dirty="0">
              <a:solidFill>
                <a:srgbClr val="002060"/>
              </a:solidFill>
            </a:endParaRPr>
          </a:p>
        </p:txBody>
      </p:sp>
      <p:sp>
        <p:nvSpPr>
          <p:cNvPr id="7" name="object 6">
            <a:extLst>
              <a:ext uri="{FF2B5EF4-FFF2-40B4-BE49-F238E27FC236}">
                <a16:creationId xmlns:a16="http://schemas.microsoft.com/office/drawing/2014/main" id="{33DA7F39-D5D1-B3D3-F438-0CB46139C0B6}"/>
              </a:ext>
            </a:extLst>
          </p:cNvPr>
          <p:cNvSpPr/>
          <p:nvPr/>
        </p:nvSpPr>
        <p:spPr>
          <a:xfrm>
            <a:off x="1141707" y="1390337"/>
            <a:ext cx="3929826" cy="4739530"/>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8" name="Rectangle 7">
            <a:extLst>
              <a:ext uri="{FF2B5EF4-FFF2-40B4-BE49-F238E27FC236}">
                <a16:creationId xmlns:a16="http://schemas.microsoft.com/office/drawing/2014/main" id="{62F8A47F-E1E3-5B57-97BC-6D32A3CF79D4}"/>
              </a:ext>
            </a:extLst>
          </p:cNvPr>
          <p:cNvSpPr/>
          <p:nvPr/>
        </p:nvSpPr>
        <p:spPr>
          <a:xfrm>
            <a:off x="839643" y="2126773"/>
            <a:ext cx="3929825" cy="3672894"/>
          </a:xfrm>
          <a:prstGeom prst="rect">
            <a:avLst/>
          </a:prstGeom>
          <a:solidFill>
            <a:srgbClr val="FFC000"/>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FA9120B-F991-A17D-FC20-5A906F988963}"/>
              </a:ext>
            </a:extLst>
          </p:cNvPr>
          <p:cNvSpPr/>
          <p:nvPr/>
        </p:nvSpPr>
        <p:spPr>
          <a:xfrm>
            <a:off x="841721" y="1561676"/>
            <a:ext cx="3927747" cy="409952"/>
          </a:xfrm>
          <a:prstGeom prst="rect">
            <a:avLst/>
          </a:prstGeom>
          <a:solidFill>
            <a:srgbClr val="FFC000"/>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E76C2224-4493-E1AA-AB45-F4052026F4E0}"/>
              </a:ext>
            </a:extLst>
          </p:cNvPr>
          <p:cNvSpPr txBox="1"/>
          <p:nvPr/>
        </p:nvSpPr>
        <p:spPr>
          <a:xfrm>
            <a:off x="839644" y="1596518"/>
            <a:ext cx="3859355" cy="400110"/>
          </a:xfrm>
          <a:prstGeom prst="rect">
            <a:avLst/>
          </a:prstGeom>
          <a:noFill/>
        </p:spPr>
        <p:txBody>
          <a:bodyPr wrap="square" rtlCol="0">
            <a:spAutoFit/>
          </a:bodyPr>
          <a:lstStyle/>
          <a:p>
            <a:r>
              <a:rPr lang="en-IN" sz="2000" b="1" dirty="0">
                <a:solidFill>
                  <a:srgbClr val="002060"/>
                </a:solidFill>
              </a:rPr>
              <a:t>Skills / topic -</a:t>
            </a:r>
          </a:p>
        </p:txBody>
      </p:sp>
      <p:sp>
        <p:nvSpPr>
          <p:cNvPr id="11" name="TextBox 10">
            <a:extLst>
              <a:ext uri="{FF2B5EF4-FFF2-40B4-BE49-F238E27FC236}">
                <a16:creationId xmlns:a16="http://schemas.microsoft.com/office/drawing/2014/main" id="{8D87CA04-DD08-E2A9-41B3-CD9ABE509C84}"/>
              </a:ext>
            </a:extLst>
          </p:cNvPr>
          <p:cNvSpPr txBox="1"/>
          <p:nvPr/>
        </p:nvSpPr>
        <p:spPr>
          <a:xfrm>
            <a:off x="910113" y="2183251"/>
            <a:ext cx="3859355" cy="3139321"/>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rgbClr val="002060"/>
                </a:solidFill>
              </a:rPr>
              <a:t>Worked on CoWIN</a:t>
            </a:r>
          </a:p>
          <a:p>
            <a:pPr marL="342900" indent="-342900">
              <a:buFont typeface="Arial" panose="020B0604020202020204" pitchFamily="34" charset="0"/>
              <a:buChar char="•"/>
            </a:pPr>
            <a:r>
              <a:rPr lang="en-IN" dirty="0">
                <a:solidFill>
                  <a:srgbClr val="002060"/>
                </a:solidFill>
              </a:rPr>
              <a:t>Worked on e-RUPI </a:t>
            </a:r>
          </a:p>
          <a:p>
            <a:pPr marL="342900" indent="-342900">
              <a:buFont typeface="Arial" panose="020B0604020202020204" pitchFamily="34" charset="0"/>
              <a:buChar char="•"/>
            </a:pPr>
            <a:r>
              <a:rPr lang="en-IN" dirty="0">
                <a:solidFill>
                  <a:srgbClr val="002060"/>
                </a:solidFill>
              </a:rPr>
              <a:t>Worked on  UIP</a:t>
            </a:r>
          </a:p>
          <a:p>
            <a:pPr marL="342900" indent="-342900">
              <a:buFont typeface="Arial" panose="020B0604020202020204" pitchFamily="34" charset="0"/>
              <a:buChar char="•"/>
            </a:pPr>
            <a:r>
              <a:rPr lang="en-IN" dirty="0">
                <a:solidFill>
                  <a:srgbClr val="002060"/>
                </a:solidFill>
              </a:rPr>
              <a:t>Prepare User Manual</a:t>
            </a:r>
          </a:p>
          <a:p>
            <a:pPr marL="342900" indent="-342900">
              <a:buFont typeface="Arial" panose="020B0604020202020204" pitchFamily="34" charset="0"/>
              <a:buChar char="•"/>
            </a:pPr>
            <a:r>
              <a:rPr lang="en-IN" dirty="0">
                <a:solidFill>
                  <a:srgbClr val="002060"/>
                </a:solidFill>
              </a:rPr>
              <a:t>Responses to Articles</a:t>
            </a:r>
          </a:p>
          <a:p>
            <a:pPr marL="342900" indent="-342900">
              <a:buFont typeface="Arial" panose="020B0604020202020204" pitchFamily="34" charset="0"/>
              <a:buChar char="•"/>
            </a:pPr>
            <a:r>
              <a:rPr lang="en-IN" dirty="0">
                <a:solidFill>
                  <a:srgbClr val="002060"/>
                </a:solidFill>
              </a:rPr>
              <a:t>RFE and its Pursuit Summary</a:t>
            </a:r>
          </a:p>
          <a:p>
            <a:pPr marL="342900" indent="-342900">
              <a:buFont typeface="Arial" panose="020B0604020202020204" pitchFamily="34" charset="0"/>
              <a:buChar char="•"/>
            </a:pPr>
            <a:r>
              <a:rPr lang="en-IN" dirty="0">
                <a:solidFill>
                  <a:srgbClr val="002060"/>
                </a:solidFill>
              </a:rPr>
              <a:t>Prepare Flyer</a:t>
            </a:r>
          </a:p>
          <a:p>
            <a:pPr marL="342900" indent="-342900">
              <a:buFont typeface="Arial" panose="020B0604020202020204" pitchFamily="34" charset="0"/>
              <a:buChar char="•"/>
            </a:pPr>
            <a:r>
              <a:rPr lang="en-IN" dirty="0">
                <a:solidFill>
                  <a:srgbClr val="002060"/>
                </a:solidFill>
              </a:rPr>
              <a:t>Worked on UHI</a:t>
            </a:r>
          </a:p>
          <a:p>
            <a:pPr marL="342900" indent="-342900">
              <a:buFont typeface="Arial" panose="020B0604020202020204" pitchFamily="34" charset="0"/>
              <a:buChar char="•"/>
            </a:pPr>
            <a:r>
              <a:rPr lang="en-IN" dirty="0">
                <a:solidFill>
                  <a:srgbClr val="002060"/>
                </a:solidFill>
              </a:rPr>
              <a:t>Worked on Vaccine Credentials</a:t>
            </a:r>
          </a:p>
          <a:p>
            <a:pPr marL="342900" indent="-342900">
              <a:buFont typeface="Arial" panose="020B0604020202020204" pitchFamily="34" charset="0"/>
              <a:buChar char="•"/>
            </a:pPr>
            <a:endParaRPr lang="en-IN" dirty="0">
              <a:solidFill>
                <a:srgbClr val="002060"/>
              </a:solidFill>
            </a:endParaRPr>
          </a:p>
          <a:p>
            <a:pPr marL="342900" indent="-342900">
              <a:buFont typeface="Arial" panose="020B0604020202020204" pitchFamily="34" charset="0"/>
              <a:buChar char="•"/>
            </a:pPr>
            <a:endParaRPr lang="en-IN" dirty="0">
              <a:solidFill>
                <a:srgbClr val="002060"/>
              </a:solidFill>
            </a:endParaRPr>
          </a:p>
        </p:txBody>
      </p:sp>
      <p:pic>
        <p:nvPicPr>
          <p:cNvPr id="12" name="Picture 11">
            <a:extLst>
              <a:ext uri="{FF2B5EF4-FFF2-40B4-BE49-F238E27FC236}">
                <a16:creationId xmlns:a16="http://schemas.microsoft.com/office/drawing/2014/main" id="{C6CE13C3-70C7-CD54-E28C-3AC4BD6A5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27009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171377-3AF3-C0FB-769F-52B5D78D54DE}"/>
              </a:ext>
            </a:extLst>
          </p:cNvPr>
          <p:cNvSpPr/>
          <p:nvPr/>
        </p:nvSpPr>
        <p:spPr>
          <a:xfrm>
            <a:off x="0" y="0"/>
            <a:ext cx="121920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573121AD-7F78-C847-4D80-D291B52CB0BC}"/>
              </a:ext>
            </a:extLst>
          </p:cNvPr>
          <p:cNvSpPr/>
          <p:nvPr/>
        </p:nvSpPr>
        <p:spPr>
          <a:xfrm>
            <a:off x="197223" y="98612"/>
            <a:ext cx="11810609" cy="1004046"/>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332B5D67-BA83-C4AC-7367-38767D30C898}"/>
              </a:ext>
            </a:extLst>
          </p:cNvPr>
          <p:cNvSpPr/>
          <p:nvPr/>
        </p:nvSpPr>
        <p:spPr>
          <a:xfrm>
            <a:off x="197222" y="1272989"/>
            <a:ext cx="2808000" cy="5450541"/>
          </a:xfrm>
          <a:prstGeom prst="round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F2B912EB-76BE-38D0-7B2E-1ECC5167BB22}"/>
              </a:ext>
            </a:extLst>
          </p:cNvPr>
          <p:cNvSpPr/>
          <p:nvPr/>
        </p:nvSpPr>
        <p:spPr>
          <a:xfrm>
            <a:off x="3202444" y="1237129"/>
            <a:ext cx="2808000" cy="5450541"/>
          </a:xfrm>
          <a:prstGeom prst="round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79DD823-4D58-3840-D9EA-F44B9054CE7B}"/>
              </a:ext>
            </a:extLst>
          </p:cNvPr>
          <p:cNvSpPr/>
          <p:nvPr/>
        </p:nvSpPr>
        <p:spPr>
          <a:xfrm>
            <a:off x="6207666" y="1237128"/>
            <a:ext cx="2808000" cy="5450541"/>
          </a:xfrm>
          <a:prstGeom prst="round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F359EA8-78D1-0A6E-0528-3A7775C169E0}"/>
              </a:ext>
            </a:extLst>
          </p:cNvPr>
          <p:cNvSpPr/>
          <p:nvPr/>
        </p:nvSpPr>
        <p:spPr>
          <a:xfrm>
            <a:off x="9199833" y="1237128"/>
            <a:ext cx="2808000" cy="5450541"/>
          </a:xfrm>
          <a:prstGeom prst="round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3337F333-3AF8-C483-A362-022B4F5F7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3" y="325576"/>
            <a:ext cx="1013012" cy="532187"/>
          </a:xfrm>
          <a:prstGeom prst="rect">
            <a:avLst/>
          </a:prstGeom>
        </p:spPr>
      </p:pic>
      <p:pic>
        <p:nvPicPr>
          <p:cNvPr id="1026" name="Picture 2" descr="EY India - Home | Building a better working world">
            <a:extLst>
              <a:ext uri="{FF2B5EF4-FFF2-40B4-BE49-F238E27FC236}">
                <a16:creationId xmlns:a16="http://schemas.microsoft.com/office/drawing/2014/main" id="{D87B2E6B-A4E5-0671-C52E-AABD260B4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225" y="220849"/>
            <a:ext cx="1013012" cy="723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C34E98-1B4D-9B13-8DB0-07F09C5108C6}"/>
              </a:ext>
            </a:extLst>
          </p:cNvPr>
          <p:cNvSpPr txBox="1"/>
          <p:nvPr/>
        </p:nvSpPr>
        <p:spPr>
          <a:xfrm>
            <a:off x="1631576" y="80683"/>
            <a:ext cx="9049481" cy="1323439"/>
          </a:xfrm>
          <a:prstGeom prst="rect">
            <a:avLst/>
          </a:prstGeom>
          <a:noFill/>
        </p:spPr>
        <p:txBody>
          <a:bodyPr wrap="square" rtlCol="0">
            <a:spAutoFit/>
          </a:bodyPr>
          <a:lstStyle/>
          <a:p>
            <a:pPr algn="ctr"/>
            <a:r>
              <a:rPr lang="en-US" sz="1800" b="1" dirty="0">
                <a:solidFill>
                  <a:schemeClr val="tx2">
                    <a:lumMod val="75000"/>
                  </a:schemeClr>
                </a:solidFill>
                <a:effectLst/>
                <a:latin typeface="Calibri" panose="020F0502020204030204" pitchFamily="34" charset="0"/>
                <a:ea typeface="Calibri" panose="020F0502020204030204" pitchFamily="34" charset="0"/>
              </a:rPr>
              <a:t>COWIN: THE DIGITAL BACKBONE FOR THE COVID-19 VACCINATION PROGRAM IN INDIA</a:t>
            </a:r>
          </a:p>
          <a:p>
            <a:pPr algn="ctr"/>
            <a:r>
              <a:rPr lang="en-US" sz="1400" b="1" dirty="0">
                <a:solidFill>
                  <a:schemeClr val="tx2"/>
                </a:solidFill>
                <a:latin typeface="Calibri" panose="020F0502020204030204" pitchFamily="34" charset="0"/>
                <a:ea typeface="Calibri" panose="020F0502020204030204" pitchFamily="34" charset="0"/>
              </a:rPr>
              <a:t>Presenter – Mr. Rinku Yadav (PG/21/084)</a:t>
            </a:r>
          </a:p>
          <a:p>
            <a:pPr algn="ctr"/>
            <a:r>
              <a:rPr lang="en-US" sz="1400" b="1" dirty="0">
                <a:solidFill>
                  <a:schemeClr val="tx2"/>
                </a:solidFill>
                <a:effectLst/>
                <a:latin typeface="Calibri" panose="020F0502020204030204" pitchFamily="34" charset="0"/>
                <a:ea typeface="Calibri" panose="020F0502020204030204" pitchFamily="34" charset="0"/>
              </a:rPr>
              <a:t>Mentor – Dr. </a:t>
            </a:r>
            <a:r>
              <a:rPr lang="en-US" sz="1400" b="1" dirty="0" err="1">
                <a:solidFill>
                  <a:schemeClr val="tx2"/>
                </a:solidFill>
                <a:effectLst/>
                <a:latin typeface="Calibri" panose="020F0502020204030204" pitchFamily="34" charset="0"/>
                <a:ea typeface="Calibri" panose="020F0502020204030204" pitchFamily="34" charset="0"/>
              </a:rPr>
              <a:t>Anandhi</a:t>
            </a:r>
            <a:r>
              <a:rPr lang="en-US" sz="1400" b="1" dirty="0">
                <a:solidFill>
                  <a:schemeClr val="tx2"/>
                </a:solidFill>
                <a:effectLst/>
                <a:latin typeface="Calibri" panose="020F0502020204030204" pitchFamily="34" charset="0"/>
                <a:ea typeface="Calibri" panose="020F0502020204030204" pitchFamily="34" charset="0"/>
              </a:rPr>
              <a:t> Ramachandran</a:t>
            </a:r>
          </a:p>
          <a:p>
            <a:pPr algn="ctr"/>
            <a:r>
              <a:rPr lang="en-US" sz="1600" b="1" dirty="0">
                <a:solidFill>
                  <a:schemeClr val="tx2"/>
                </a:solidFill>
                <a:latin typeface="Calibri" panose="020F0502020204030204" pitchFamily="34" charset="0"/>
                <a:ea typeface="Calibri" panose="020F0502020204030204" pitchFamily="34" charset="0"/>
              </a:rPr>
              <a:t>International Institute of Health Management Research, Delhi</a:t>
            </a:r>
            <a:endParaRPr lang="en-US" sz="1600" b="1" dirty="0">
              <a:solidFill>
                <a:schemeClr val="tx2"/>
              </a:solidFill>
              <a:effectLst/>
              <a:latin typeface="Calibri" panose="020F0502020204030204" pitchFamily="34" charset="0"/>
              <a:ea typeface="Calibri" panose="020F0502020204030204" pitchFamily="34" charset="0"/>
            </a:endParaRPr>
          </a:p>
          <a:p>
            <a:pPr algn="ctr"/>
            <a:endParaRPr lang="en-IN" dirty="0"/>
          </a:p>
        </p:txBody>
      </p:sp>
      <p:sp>
        <p:nvSpPr>
          <p:cNvPr id="11" name="Rectangle 10">
            <a:extLst>
              <a:ext uri="{FF2B5EF4-FFF2-40B4-BE49-F238E27FC236}">
                <a16:creationId xmlns:a16="http://schemas.microsoft.com/office/drawing/2014/main" id="{A0312D36-C958-94AD-720A-500F325AAB90}"/>
              </a:ext>
            </a:extLst>
          </p:cNvPr>
          <p:cNvSpPr/>
          <p:nvPr/>
        </p:nvSpPr>
        <p:spPr>
          <a:xfrm>
            <a:off x="208547" y="1652336"/>
            <a:ext cx="2783620" cy="320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Introduction</a:t>
            </a:r>
          </a:p>
        </p:txBody>
      </p:sp>
      <p:sp>
        <p:nvSpPr>
          <p:cNvPr id="13" name="Rectangle 12">
            <a:extLst>
              <a:ext uri="{FF2B5EF4-FFF2-40B4-BE49-F238E27FC236}">
                <a16:creationId xmlns:a16="http://schemas.microsoft.com/office/drawing/2014/main" id="{46E3D56C-CDAD-8EB6-8F90-365E12103ADC}"/>
              </a:ext>
            </a:extLst>
          </p:cNvPr>
          <p:cNvSpPr/>
          <p:nvPr/>
        </p:nvSpPr>
        <p:spPr>
          <a:xfrm>
            <a:off x="194550" y="4723729"/>
            <a:ext cx="2808625" cy="320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Objectives</a:t>
            </a:r>
          </a:p>
        </p:txBody>
      </p:sp>
      <p:pic>
        <p:nvPicPr>
          <p:cNvPr id="14" name="Picture 2" descr="CoWIN - Wikipedia">
            <a:extLst>
              <a:ext uri="{FF2B5EF4-FFF2-40B4-BE49-F238E27FC236}">
                <a16:creationId xmlns:a16="http://schemas.microsoft.com/office/drawing/2014/main" id="{714AB1FB-D9CF-A9E1-C109-1D89D1E49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22" y="4213548"/>
            <a:ext cx="1948136" cy="4685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DF25B99-71E8-9FB4-32FD-E9E798BA4A83}"/>
              </a:ext>
            </a:extLst>
          </p:cNvPr>
          <p:cNvSpPr txBox="1"/>
          <p:nvPr/>
        </p:nvSpPr>
        <p:spPr>
          <a:xfrm>
            <a:off x="208547" y="2041465"/>
            <a:ext cx="2808001" cy="2169825"/>
          </a:xfrm>
          <a:prstGeom prst="rect">
            <a:avLst/>
          </a:prstGeom>
          <a:noFill/>
        </p:spPr>
        <p:txBody>
          <a:bodyPr wrap="square" rtlCol="0">
            <a:spAutoFit/>
          </a:bodyPr>
          <a:lstStyle/>
          <a:p>
            <a:r>
              <a:rPr lang="en-US" sz="1100" b="1" dirty="0">
                <a:effectLst/>
                <a:latin typeface="Calibri" panose="020F0502020204030204" pitchFamily="34" charset="0"/>
                <a:ea typeface="Calibri" panose="020F0502020204030204" pitchFamily="34" charset="0"/>
              </a:rPr>
              <a:t>         </a:t>
            </a:r>
            <a:r>
              <a:rPr lang="en-US" sz="1000" b="1" dirty="0">
                <a:effectLst/>
                <a:latin typeface="Calibri" panose="020F0502020204030204" pitchFamily="34" charset="0"/>
                <a:ea typeface="Calibri" panose="020F0502020204030204" pitchFamily="34" charset="0"/>
              </a:rPr>
              <a:t>CoWIN is a Scalable, Inclusive and Open Platform for Universal Vaccination to provide equitable vaccination at scale across 28 states and 8 UTs with 12 languages. </a:t>
            </a:r>
          </a:p>
          <a:p>
            <a:endParaRPr lang="en-US" sz="1000" b="1" dirty="0">
              <a:latin typeface="Calibri" panose="020F0502020204030204" pitchFamily="34" charset="0"/>
            </a:endParaRPr>
          </a:p>
          <a:p>
            <a:r>
              <a:rPr lang="en-US" sz="1000" b="1" dirty="0">
                <a:latin typeface="Calibri" panose="020F0502020204030204" pitchFamily="34" charset="0"/>
              </a:rPr>
              <a:t>It connects various stakeholders that ensures flawless vaccination delivery program.</a:t>
            </a:r>
          </a:p>
          <a:p>
            <a:endParaRPr lang="en-US" sz="1000" b="1" dirty="0">
              <a:latin typeface="Calibri" panose="020F0502020204030204" pitchFamily="34" charset="0"/>
            </a:endParaRPr>
          </a:p>
          <a:p>
            <a:r>
              <a:rPr lang="en-US" sz="1000" b="1" dirty="0">
                <a:latin typeface="Calibri" panose="020F0502020204030204" pitchFamily="34" charset="0"/>
              </a:rPr>
              <a:t>It performs various functions – registration, appointment scheduling, identify verification, verification and certification of each vaccinated member</a:t>
            </a:r>
          </a:p>
          <a:p>
            <a:endParaRPr lang="en-IN" sz="1400" b="1" dirty="0"/>
          </a:p>
        </p:txBody>
      </p:sp>
      <p:sp>
        <p:nvSpPr>
          <p:cNvPr id="16" name="TextBox 15">
            <a:extLst>
              <a:ext uri="{FF2B5EF4-FFF2-40B4-BE49-F238E27FC236}">
                <a16:creationId xmlns:a16="http://schemas.microsoft.com/office/drawing/2014/main" id="{5658CF99-E9C9-C91C-583C-5870EE5ECE37}"/>
              </a:ext>
            </a:extLst>
          </p:cNvPr>
          <p:cNvSpPr txBox="1"/>
          <p:nvPr/>
        </p:nvSpPr>
        <p:spPr>
          <a:xfrm>
            <a:off x="238424" y="5025193"/>
            <a:ext cx="2808001" cy="1554272"/>
          </a:xfrm>
          <a:prstGeom prst="rect">
            <a:avLst/>
          </a:prstGeom>
          <a:noFill/>
        </p:spPr>
        <p:txBody>
          <a:bodyPr wrap="square" rtlCol="0">
            <a:spAutoFit/>
          </a:bodyPr>
          <a:lstStyle/>
          <a:p>
            <a:r>
              <a:rPr lang="en-IN" sz="1000" b="1" dirty="0"/>
              <a:t>Primary objective –</a:t>
            </a:r>
          </a:p>
          <a:p>
            <a:pPr marL="285750" indent="-285750">
              <a:buFont typeface="Arial" panose="020B0604020202020204" pitchFamily="34" charset="0"/>
              <a:buChar char="•"/>
            </a:pPr>
            <a:r>
              <a:rPr lang="en-IN" sz="1000" b="1" dirty="0"/>
              <a:t>To analyse the COVID-19 Vaccination status in India : dose-wise, age-wise.</a:t>
            </a:r>
          </a:p>
          <a:p>
            <a:pPr marL="285750" indent="-285750">
              <a:buFont typeface="Arial" panose="020B0604020202020204" pitchFamily="34" charset="0"/>
              <a:buChar char="•"/>
            </a:pPr>
            <a:endParaRPr lang="en-IN" sz="1000" b="1" dirty="0"/>
          </a:p>
          <a:p>
            <a:r>
              <a:rPr lang="en-IN" sz="1000" b="1" dirty="0"/>
              <a:t>Secondary objectives – </a:t>
            </a:r>
          </a:p>
          <a:p>
            <a:pPr marL="285750" indent="-285750">
              <a:buFont typeface="Arial" panose="020B0604020202020204" pitchFamily="34" charset="0"/>
              <a:buChar char="•"/>
            </a:pPr>
            <a:r>
              <a:rPr lang="en-IN" sz="1000" b="1" dirty="0"/>
              <a:t>To compare the vaccination status of India with global average.</a:t>
            </a:r>
          </a:p>
          <a:p>
            <a:pPr marL="285750" indent="-285750">
              <a:buFont typeface="Arial" panose="020B0604020202020204" pitchFamily="34" charset="0"/>
              <a:buChar char="•"/>
            </a:pPr>
            <a:r>
              <a:rPr lang="en-IN" sz="1000" b="1" dirty="0"/>
              <a:t>To find out Repurposing CoWIN in India.</a:t>
            </a:r>
          </a:p>
          <a:p>
            <a:endParaRPr lang="en-IN" sz="1500" b="1" dirty="0"/>
          </a:p>
        </p:txBody>
      </p:sp>
      <p:sp>
        <p:nvSpPr>
          <p:cNvPr id="17" name="Rectangle 16">
            <a:extLst>
              <a:ext uri="{FF2B5EF4-FFF2-40B4-BE49-F238E27FC236}">
                <a16:creationId xmlns:a16="http://schemas.microsoft.com/office/drawing/2014/main" id="{0F428426-A97A-B64B-5230-5916C8557649}"/>
              </a:ext>
            </a:extLst>
          </p:cNvPr>
          <p:cNvSpPr/>
          <p:nvPr/>
        </p:nvSpPr>
        <p:spPr>
          <a:xfrm>
            <a:off x="3211879" y="1687932"/>
            <a:ext cx="2783620" cy="320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t>Methodology</a:t>
            </a:r>
          </a:p>
        </p:txBody>
      </p:sp>
      <p:sp>
        <p:nvSpPr>
          <p:cNvPr id="18" name="TextBox 17">
            <a:extLst>
              <a:ext uri="{FF2B5EF4-FFF2-40B4-BE49-F238E27FC236}">
                <a16:creationId xmlns:a16="http://schemas.microsoft.com/office/drawing/2014/main" id="{42921E1B-11D0-C19E-3A8B-B9E553F93E38}"/>
              </a:ext>
            </a:extLst>
          </p:cNvPr>
          <p:cNvSpPr txBox="1"/>
          <p:nvPr/>
        </p:nvSpPr>
        <p:spPr>
          <a:xfrm>
            <a:off x="3189942" y="2041465"/>
            <a:ext cx="2900247" cy="1184940"/>
          </a:xfrm>
          <a:prstGeom prst="rect">
            <a:avLst/>
          </a:prstGeom>
          <a:noFill/>
        </p:spPr>
        <p:txBody>
          <a:bodyPr wrap="square" rtlCol="0">
            <a:spAutoFit/>
          </a:bodyPr>
          <a:lstStyle/>
          <a:p>
            <a:r>
              <a:rPr lang="en-US" sz="10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This study used the data from the Dashboard of CoWIN Platform and from MoHFW portal. The CoWIN dashboard is publicly available on the online portal </a:t>
            </a:r>
            <a:r>
              <a:rPr lang="en-US" sz="1000" b="1" u="sng" dirty="0">
                <a:solidFill>
                  <a:srgbClr val="000000"/>
                </a:solidFill>
                <a:effectLst/>
                <a:latin typeface="Calibri" panose="020F0502020204030204" pitchFamily="34" charset="0"/>
                <a:ea typeface="Noto Sans" panose="020B0502040504020204" pitchFamily="34" charset="0"/>
                <a:cs typeface="Calibri" panose="020F0502020204030204" pitchFamily="34" charset="0"/>
                <a:hlinkClick r:id="rId5"/>
              </a:rPr>
              <a:t>https://dashboard.cowin.gov.in/</a:t>
            </a:r>
            <a:r>
              <a:rPr lang="en-US" sz="1000" b="1" u="sng"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a:t>
            </a:r>
            <a:r>
              <a:rPr lang="en-US" sz="1000" b="1" dirty="0">
                <a:effectLst/>
                <a:latin typeface="Calibri" panose="020F0502020204030204" pitchFamily="34" charset="0"/>
                <a:ea typeface="Calibri" panose="020F0502020204030204" pitchFamily="34" charset="0"/>
                <a:cs typeface="Mangal" panose="02040503050203030202" pitchFamily="18" charset="0"/>
              </a:rPr>
              <a:t>and also the MoHFW provides data publicly on </a:t>
            </a:r>
            <a:r>
              <a:rPr lang="en-US" sz="1000" b="1"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6"/>
              </a:rPr>
              <a:t>https://www.mohfw.gov.in/</a:t>
            </a:r>
            <a:r>
              <a:rPr lang="en-US" sz="1000" dirty="0">
                <a:effectLst/>
                <a:latin typeface="Calibri" panose="020F0502020204030204" pitchFamily="34" charset="0"/>
                <a:ea typeface="Calibri" panose="020F0502020204030204" pitchFamily="34" charset="0"/>
                <a:cs typeface="Mangal" panose="02040503050203030202" pitchFamily="18" charset="0"/>
              </a:rPr>
              <a:t> </a:t>
            </a:r>
            <a:endParaRPr lang="en-US" sz="1000" b="1" u="sng" dirty="0">
              <a:solidFill>
                <a:srgbClr val="000000"/>
              </a:solidFill>
              <a:effectLst/>
              <a:latin typeface="Calibri" panose="020F0502020204030204" pitchFamily="34" charset="0"/>
              <a:ea typeface="Noto Sans" panose="020B0502040504020204" pitchFamily="34" charset="0"/>
              <a:cs typeface="Calibri" panose="020F0502020204030204" pitchFamily="34" charset="0"/>
            </a:endParaRPr>
          </a:p>
          <a:p>
            <a:endParaRPr lang="en-IN" sz="1100" b="1" dirty="0"/>
          </a:p>
        </p:txBody>
      </p:sp>
      <p:sp>
        <p:nvSpPr>
          <p:cNvPr id="19" name="Rectangle 18">
            <a:extLst>
              <a:ext uri="{FF2B5EF4-FFF2-40B4-BE49-F238E27FC236}">
                <a16:creationId xmlns:a16="http://schemas.microsoft.com/office/drawing/2014/main" id="{4187C756-7C9C-FF6A-3701-D5CFFA2CE2E7}"/>
              </a:ext>
            </a:extLst>
          </p:cNvPr>
          <p:cNvSpPr/>
          <p:nvPr/>
        </p:nvSpPr>
        <p:spPr>
          <a:xfrm>
            <a:off x="3211879" y="3277767"/>
            <a:ext cx="2783620" cy="320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t>Results</a:t>
            </a:r>
          </a:p>
        </p:txBody>
      </p:sp>
      <p:sp>
        <p:nvSpPr>
          <p:cNvPr id="39" name="Rectangle 38">
            <a:extLst>
              <a:ext uri="{FF2B5EF4-FFF2-40B4-BE49-F238E27FC236}">
                <a16:creationId xmlns:a16="http://schemas.microsoft.com/office/drawing/2014/main" id="{E2C6A56A-A8A6-766A-2734-4CE11E965DBB}"/>
              </a:ext>
            </a:extLst>
          </p:cNvPr>
          <p:cNvSpPr/>
          <p:nvPr/>
        </p:nvSpPr>
        <p:spPr>
          <a:xfrm>
            <a:off x="9199833" y="3894438"/>
            <a:ext cx="2783620" cy="320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t>Conclusion</a:t>
            </a:r>
          </a:p>
        </p:txBody>
      </p:sp>
      <p:graphicFrame>
        <p:nvGraphicFramePr>
          <p:cNvPr id="40" name="Chart 39">
            <a:extLst>
              <a:ext uri="{FF2B5EF4-FFF2-40B4-BE49-F238E27FC236}">
                <a16:creationId xmlns:a16="http://schemas.microsoft.com/office/drawing/2014/main" id="{E33203DF-8C66-B9D6-AF4F-546ADD737FC9}"/>
              </a:ext>
            </a:extLst>
          </p:cNvPr>
          <p:cNvGraphicFramePr>
            <a:graphicFrameLocks/>
          </p:cNvGraphicFramePr>
          <p:nvPr/>
        </p:nvGraphicFramePr>
        <p:xfrm>
          <a:off x="3194270" y="3649796"/>
          <a:ext cx="1634402" cy="14780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Chart 40">
            <a:extLst>
              <a:ext uri="{FF2B5EF4-FFF2-40B4-BE49-F238E27FC236}">
                <a16:creationId xmlns:a16="http://schemas.microsoft.com/office/drawing/2014/main" id="{E78C23D5-6E58-4008-FC84-75CF9B1F997E}"/>
              </a:ext>
            </a:extLst>
          </p:cNvPr>
          <p:cNvGraphicFramePr>
            <a:graphicFrameLocks/>
          </p:cNvGraphicFramePr>
          <p:nvPr/>
        </p:nvGraphicFramePr>
        <p:xfrm>
          <a:off x="3142839" y="5101133"/>
          <a:ext cx="1737263" cy="1676184"/>
        </p:xfrm>
        <a:graphic>
          <a:graphicData uri="http://schemas.openxmlformats.org/drawingml/2006/chart">
            <c:chart xmlns:c="http://schemas.openxmlformats.org/drawingml/2006/chart" xmlns:r="http://schemas.openxmlformats.org/officeDocument/2006/relationships" r:id="rId8"/>
          </a:graphicData>
        </a:graphic>
      </p:graphicFrame>
      <p:cxnSp>
        <p:nvCxnSpPr>
          <p:cNvPr id="47" name="Straight Connector 46">
            <a:extLst>
              <a:ext uri="{FF2B5EF4-FFF2-40B4-BE49-F238E27FC236}">
                <a16:creationId xmlns:a16="http://schemas.microsoft.com/office/drawing/2014/main" id="{06FE4E2E-8974-8FB9-BC8D-17658A15300E}"/>
              </a:ext>
            </a:extLst>
          </p:cNvPr>
          <p:cNvCxnSpPr>
            <a:cxnSpLocks/>
          </p:cNvCxnSpPr>
          <p:nvPr/>
        </p:nvCxnSpPr>
        <p:spPr>
          <a:xfrm>
            <a:off x="3220726" y="5172635"/>
            <a:ext cx="278341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48" name="Chart 47">
            <a:extLst>
              <a:ext uri="{FF2B5EF4-FFF2-40B4-BE49-F238E27FC236}">
                <a16:creationId xmlns:a16="http://schemas.microsoft.com/office/drawing/2014/main" id="{CE54B300-876C-8F4F-7F03-9407B462A8F8}"/>
              </a:ext>
            </a:extLst>
          </p:cNvPr>
          <p:cNvGraphicFramePr>
            <a:graphicFrameLocks/>
          </p:cNvGraphicFramePr>
          <p:nvPr/>
        </p:nvGraphicFramePr>
        <p:xfrm>
          <a:off x="6263583" y="1175324"/>
          <a:ext cx="1718266" cy="1932861"/>
        </p:xfrm>
        <a:graphic>
          <a:graphicData uri="http://schemas.openxmlformats.org/drawingml/2006/chart">
            <c:chart xmlns:c="http://schemas.openxmlformats.org/drawingml/2006/chart" xmlns:r="http://schemas.openxmlformats.org/officeDocument/2006/relationships" r:id="rId9"/>
          </a:graphicData>
        </a:graphic>
      </p:graphicFrame>
      <p:sp>
        <p:nvSpPr>
          <p:cNvPr id="53" name="Rectangle 52">
            <a:extLst>
              <a:ext uri="{FF2B5EF4-FFF2-40B4-BE49-F238E27FC236}">
                <a16:creationId xmlns:a16="http://schemas.microsoft.com/office/drawing/2014/main" id="{208AAE06-4EA0-F55C-B26D-E2BC5E29641F}"/>
              </a:ext>
            </a:extLst>
          </p:cNvPr>
          <p:cNvSpPr/>
          <p:nvPr/>
        </p:nvSpPr>
        <p:spPr>
          <a:xfrm>
            <a:off x="4828672" y="3957365"/>
            <a:ext cx="1097390" cy="5074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78% children got vaccinated with 1</a:t>
            </a:r>
            <a:r>
              <a:rPr lang="en-IN" sz="1000" b="1" baseline="30000" dirty="0">
                <a:solidFill>
                  <a:schemeClr val="tx1"/>
                </a:solidFill>
              </a:rPr>
              <a:t>st</a:t>
            </a:r>
            <a:r>
              <a:rPr lang="en-IN" sz="1000" b="1" dirty="0">
                <a:solidFill>
                  <a:schemeClr val="tx1"/>
                </a:solidFill>
              </a:rPr>
              <a:t> dose </a:t>
            </a:r>
          </a:p>
        </p:txBody>
      </p:sp>
      <p:sp>
        <p:nvSpPr>
          <p:cNvPr id="54" name="Rectangle 53">
            <a:extLst>
              <a:ext uri="{FF2B5EF4-FFF2-40B4-BE49-F238E27FC236}">
                <a16:creationId xmlns:a16="http://schemas.microsoft.com/office/drawing/2014/main" id="{330DF7A6-8799-167F-BB25-BC4FE04282C1}"/>
              </a:ext>
            </a:extLst>
          </p:cNvPr>
          <p:cNvSpPr/>
          <p:nvPr/>
        </p:nvSpPr>
        <p:spPr>
          <a:xfrm>
            <a:off x="4828672" y="4685212"/>
            <a:ext cx="1097390" cy="39906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47% children  got  fully vaccinated</a:t>
            </a:r>
          </a:p>
        </p:txBody>
      </p:sp>
      <p:sp>
        <p:nvSpPr>
          <p:cNvPr id="56" name="Rectangle 55">
            <a:extLst>
              <a:ext uri="{FF2B5EF4-FFF2-40B4-BE49-F238E27FC236}">
                <a16:creationId xmlns:a16="http://schemas.microsoft.com/office/drawing/2014/main" id="{6B1A56D4-B48B-EF68-074A-AE0BAB46C637}"/>
              </a:ext>
            </a:extLst>
          </p:cNvPr>
          <p:cNvSpPr/>
          <p:nvPr/>
        </p:nvSpPr>
        <p:spPr>
          <a:xfrm>
            <a:off x="4880101" y="5323100"/>
            <a:ext cx="1045961" cy="566187"/>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89% children got vaccinated with 1</a:t>
            </a:r>
            <a:r>
              <a:rPr lang="en-IN" sz="1000" b="1" baseline="30000" dirty="0">
                <a:solidFill>
                  <a:schemeClr val="tx1"/>
                </a:solidFill>
              </a:rPr>
              <a:t>st</a:t>
            </a:r>
            <a:r>
              <a:rPr lang="en-IN" sz="1000" b="1" dirty="0">
                <a:solidFill>
                  <a:schemeClr val="tx1"/>
                </a:solidFill>
              </a:rPr>
              <a:t> dose </a:t>
            </a:r>
          </a:p>
        </p:txBody>
      </p:sp>
      <p:sp>
        <p:nvSpPr>
          <p:cNvPr id="57" name="Rectangle 56">
            <a:extLst>
              <a:ext uri="{FF2B5EF4-FFF2-40B4-BE49-F238E27FC236}">
                <a16:creationId xmlns:a16="http://schemas.microsoft.com/office/drawing/2014/main" id="{9C1DEAE6-23B5-60CF-8116-8A084C3A246C}"/>
              </a:ext>
            </a:extLst>
          </p:cNvPr>
          <p:cNvSpPr/>
          <p:nvPr/>
        </p:nvSpPr>
        <p:spPr>
          <a:xfrm>
            <a:off x="4880101" y="6039644"/>
            <a:ext cx="1045961" cy="39906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63.5% children got vaccinated.</a:t>
            </a:r>
          </a:p>
        </p:txBody>
      </p:sp>
      <p:sp>
        <p:nvSpPr>
          <p:cNvPr id="58" name="Rectangle 57">
            <a:extLst>
              <a:ext uri="{FF2B5EF4-FFF2-40B4-BE49-F238E27FC236}">
                <a16:creationId xmlns:a16="http://schemas.microsoft.com/office/drawing/2014/main" id="{27E89D0C-A3C5-9CF0-09AF-2D396EB8992D}"/>
              </a:ext>
            </a:extLst>
          </p:cNvPr>
          <p:cNvSpPr/>
          <p:nvPr/>
        </p:nvSpPr>
        <p:spPr>
          <a:xfrm>
            <a:off x="7871529" y="1670560"/>
            <a:ext cx="1129452" cy="57005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97% adults got vaccinated with 1</a:t>
            </a:r>
            <a:r>
              <a:rPr lang="en-IN" sz="1000" b="1" baseline="30000" dirty="0">
                <a:solidFill>
                  <a:schemeClr val="tx1"/>
                </a:solidFill>
              </a:rPr>
              <a:t>st</a:t>
            </a:r>
            <a:r>
              <a:rPr lang="en-IN" sz="1000" b="1" dirty="0">
                <a:solidFill>
                  <a:schemeClr val="tx1"/>
                </a:solidFill>
              </a:rPr>
              <a:t> dose </a:t>
            </a:r>
          </a:p>
        </p:txBody>
      </p:sp>
      <p:sp>
        <p:nvSpPr>
          <p:cNvPr id="59" name="Rectangle 58">
            <a:extLst>
              <a:ext uri="{FF2B5EF4-FFF2-40B4-BE49-F238E27FC236}">
                <a16:creationId xmlns:a16="http://schemas.microsoft.com/office/drawing/2014/main" id="{B2ACA110-0305-6A10-06E6-1B59DCDA83EE}"/>
              </a:ext>
            </a:extLst>
          </p:cNvPr>
          <p:cNvSpPr/>
          <p:nvPr/>
        </p:nvSpPr>
        <p:spPr>
          <a:xfrm>
            <a:off x="7862418" y="2459989"/>
            <a:ext cx="1129452" cy="47291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solidFill>
                  <a:schemeClr val="tx1"/>
                </a:solidFill>
              </a:rPr>
              <a:t>89.5% adults are fully vaccinated.</a:t>
            </a:r>
          </a:p>
        </p:txBody>
      </p:sp>
      <p:cxnSp>
        <p:nvCxnSpPr>
          <p:cNvPr id="64" name="Straight Connector 63">
            <a:extLst>
              <a:ext uri="{FF2B5EF4-FFF2-40B4-BE49-F238E27FC236}">
                <a16:creationId xmlns:a16="http://schemas.microsoft.com/office/drawing/2014/main" id="{11B08E87-4684-E4DA-9C5E-B76B1F340642}"/>
              </a:ext>
            </a:extLst>
          </p:cNvPr>
          <p:cNvCxnSpPr>
            <a:cxnSpLocks/>
          </p:cNvCxnSpPr>
          <p:nvPr/>
        </p:nvCxnSpPr>
        <p:spPr>
          <a:xfrm>
            <a:off x="6230806" y="3187732"/>
            <a:ext cx="278341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65" name="Chart 64">
            <a:extLst>
              <a:ext uri="{FF2B5EF4-FFF2-40B4-BE49-F238E27FC236}">
                <a16:creationId xmlns:a16="http://schemas.microsoft.com/office/drawing/2014/main" id="{18B03FA7-1DBE-0C28-3F8D-BD2420DB0363}"/>
              </a:ext>
            </a:extLst>
          </p:cNvPr>
          <p:cNvGraphicFramePr/>
          <p:nvPr/>
        </p:nvGraphicFramePr>
        <p:xfrm>
          <a:off x="6181558" y="3296486"/>
          <a:ext cx="2783417" cy="1845248"/>
        </p:xfrm>
        <a:graphic>
          <a:graphicData uri="http://schemas.openxmlformats.org/drawingml/2006/chart">
            <c:chart xmlns:c="http://schemas.openxmlformats.org/drawingml/2006/chart" xmlns:r="http://schemas.openxmlformats.org/officeDocument/2006/relationships" r:id="rId10"/>
          </a:graphicData>
        </a:graphic>
      </p:graphicFrame>
      <p:sp>
        <p:nvSpPr>
          <p:cNvPr id="63" name="TextBox 62">
            <a:extLst>
              <a:ext uri="{FF2B5EF4-FFF2-40B4-BE49-F238E27FC236}">
                <a16:creationId xmlns:a16="http://schemas.microsoft.com/office/drawing/2014/main" id="{DADD760F-0F67-DF10-76B1-9755BDCB61B9}"/>
              </a:ext>
            </a:extLst>
          </p:cNvPr>
          <p:cNvSpPr txBox="1"/>
          <p:nvPr/>
        </p:nvSpPr>
        <p:spPr>
          <a:xfrm>
            <a:off x="6317312" y="5172635"/>
            <a:ext cx="2610406" cy="1323439"/>
          </a:xfrm>
          <a:prstGeom prst="rect">
            <a:avLst/>
          </a:prstGeom>
          <a:noFill/>
        </p:spPr>
        <p:txBody>
          <a:bodyPr wrap="square" rtlCol="0">
            <a:spAutoFit/>
          </a:bodyPr>
          <a:lstStyle/>
          <a:p>
            <a:r>
              <a:rPr lang="en-IN" sz="1000" b="1" dirty="0">
                <a:solidFill>
                  <a:schemeClr val="tx1"/>
                </a:solidFill>
              </a:rPr>
              <a:t>Total Population eligible for Precautionary dose = 26.1 crore</a:t>
            </a:r>
          </a:p>
          <a:p>
            <a:endParaRPr lang="en-IN" sz="1000" b="1" dirty="0">
              <a:solidFill>
                <a:schemeClr val="tx1"/>
              </a:solidFill>
            </a:endParaRPr>
          </a:p>
          <a:p>
            <a:r>
              <a:rPr lang="en-IN" sz="1000" b="1" dirty="0">
                <a:solidFill>
                  <a:schemeClr val="tx1"/>
                </a:solidFill>
              </a:rPr>
              <a:t>Total Precautionary dose administered = 4.3 crore</a:t>
            </a:r>
          </a:p>
          <a:p>
            <a:endParaRPr lang="en-IN" sz="1000" b="1" dirty="0">
              <a:solidFill>
                <a:schemeClr val="tx1"/>
              </a:solidFill>
            </a:endParaRPr>
          </a:p>
          <a:p>
            <a:r>
              <a:rPr lang="en-IN" sz="1000" b="1" dirty="0">
                <a:solidFill>
                  <a:schemeClr val="tx1"/>
                </a:solidFill>
              </a:rPr>
              <a:t>Still a large Population is remaining left for precautionary dose i.e. approx. 22 crore</a:t>
            </a:r>
          </a:p>
        </p:txBody>
      </p:sp>
      <p:sp>
        <p:nvSpPr>
          <p:cNvPr id="69" name="TextBox 68">
            <a:extLst>
              <a:ext uri="{FF2B5EF4-FFF2-40B4-BE49-F238E27FC236}">
                <a16:creationId xmlns:a16="http://schemas.microsoft.com/office/drawing/2014/main" id="{EE384A0A-9895-C121-8AF7-32C9247BC262}"/>
              </a:ext>
            </a:extLst>
          </p:cNvPr>
          <p:cNvSpPr txBox="1"/>
          <p:nvPr/>
        </p:nvSpPr>
        <p:spPr>
          <a:xfrm>
            <a:off x="9318409" y="1578898"/>
            <a:ext cx="2610406" cy="523220"/>
          </a:xfrm>
          <a:prstGeom prst="rect">
            <a:avLst/>
          </a:prstGeom>
          <a:noFill/>
        </p:spPr>
        <p:txBody>
          <a:bodyPr wrap="square" rtlCol="0">
            <a:spAutoFit/>
          </a:bodyPr>
          <a:lstStyle/>
          <a:p>
            <a:r>
              <a:rPr lang="en-IN" sz="1400" b="1" dirty="0">
                <a:solidFill>
                  <a:schemeClr val="tx1"/>
                </a:solidFill>
              </a:rPr>
              <a:t>Repurposing CoWIN In India –</a:t>
            </a:r>
          </a:p>
          <a:p>
            <a:endParaRPr lang="en-IN" sz="1400" b="1" dirty="0">
              <a:solidFill>
                <a:schemeClr val="tx1"/>
              </a:solidFill>
            </a:endParaRPr>
          </a:p>
        </p:txBody>
      </p:sp>
      <p:pic>
        <p:nvPicPr>
          <p:cNvPr id="70" name="Graphic 69" descr="Woman with baby with solid fill">
            <a:extLst>
              <a:ext uri="{FF2B5EF4-FFF2-40B4-BE49-F238E27FC236}">
                <a16:creationId xmlns:a16="http://schemas.microsoft.com/office/drawing/2014/main" id="{947B1143-E23A-C51B-EBC9-8EAA18061B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87430" y="1911590"/>
            <a:ext cx="613482" cy="640100"/>
          </a:xfrm>
          <a:prstGeom prst="rect">
            <a:avLst/>
          </a:prstGeom>
        </p:spPr>
      </p:pic>
      <p:sp>
        <p:nvSpPr>
          <p:cNvPr id="71" name="TextBox 70">
            <a:extLst>
              <a:ext uri="{FF2B5EF4-FFF2-40B4-BE49-F238E27FC236}">
                <a16:creationId xmlns:a16="http://schemas.microsoft.com/office/drawing/2014/main" id="{A46395A8-9B46-BC9C-61BD-D13AE6CA2443}"/>
              </a:ext>
            </a:extLst>
          </p:cNvPr>
          <p:cNvSpPr txBox="1"/>
          <p:nvPr/>
        </p:nvSpPr>
        <p:spPr>
          <a:xfrm>
            <a:off x="10484105" y="2051638"/>
            <a:ext cx="900494" cy="323165"/>
          </a:xfrm>
          <a:prstGeom prst="rect">
            <a:avLst/>
          </a:prstGeom>
          <a:noFill/>
        </p:spPr>
        <p:txBody>
          <a:bodyPr wrap="square" rtlCol="0">
            <a:spAutoFit/>
          </a:bodyPr>
          <a:lstStyle/>
          <a:p>
            <a:pPr algn="ctr"/>
            <a:r>
              <a:rPr lang="en-IN" sz="1500" b="1" dirty="0">
                <a:solidFill>
                  <a:srgbClr val="002060"/>
                </a:solidFill>
              </a:rPr>
              <a:t>UIP</a:t>
            </a:r>
          </a:p>
        </p:txBody>
      </p:sp>
      <p:pic>
        <p:nvPicPr>
          <p:cNvPr id="72" name="Graphic 71" descr="IV with solid fill">
            <a:extLst>
              <a:ext uri="{FF2B5EF4-FFF2-40B4-BE49-F238E27FC236}">
                <a16:creationId xmlns:a16="http://schemas.microsoft.com/office/drawing/2014/main" id="{F2EA72BA-7215-B726-6904-424C9F0A16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00353" y="2634528"/>
            <a:ext cx="525782" cy="622315"/>
          </a:xfrm>
          <a:prstGeom prst="rect">
            <a:avLst/>
          </a:prstGeom>
        </p:spPr>
      </p:pic>
      <p:sp>
        <p:nvSpPr>
          <p:cNvPr id="73" name="TextBox 72">
            <a:extLst>
              <a:ext uri="{FF2B5EF4-FFF2-40B4-BE49-F238E27FC236}">
                <a16:creationId xmlns:a16="http://schemas.microsoft.com/office/drawing/2014/main" id="{DDB629C6-D899-63D7-5743-901408B48094}"/>
              </a:ext>
            </a:extLst>
          </p:cNvPr>
          <p:cNvSpPr txBox="1"/>
          <p:nvPr/>
        </p:nvSpPr>
        <p:spPr>
          <a:xfrm>
            <a:off x="9885252" y="2683130"/>
            <a:ext cx="2098201" cy="553998"/>
          </a:xfrm>
          <a:prstGeom prst="rect">
            <a:avLst/>
          </a:prstGeom>
          <a:noFill/>
        </p:spPr>
        <p:txBody>
          <a:bodyPr wrap="square" rtlCol="0">
            <a:spAutoFit/>
          </a:bodyPr>
          <a:lstStyle/>
          <a:p>
            <a:pPr algn="ctr"/>
            <a:r>
              <a:rPr lang="en-IN" sz="1500" b="1" dirty="0">
                <a:solidFill>
                  <a:srgbClr val="002060"/>
                </a:solidFill>
              </a:rPr>
              <a:t>Blood donation Platform</a:t>
            </a:r>
          </a:p>
        </p:txBody>
      </p:sp>
      <p:pic>
        <p:nvPicPr>
          <p:cNvPr id="74" name="Picture 73" descr="Logo&#10;&#10;Description automatically generated">
            <a:extLst>
              <a:ext uri="{FF2B5EF4-FFF2-40B4-BE49-F238E27FC236}">
                <a16:creationId xmlns:a16="http://schemas.microsoft.com/office/drawing/2014/main" id="{5C59B063-2EE5-740C-C7EA-B640590B99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73946" y="3368569"/>
            <a:ext cx="640449" cy="443096"/>
          </a:xfrm>
          <a:prstGeom prst="rect">
            <a:avLst/>
          </a:prstGeom>
        </p:spPr>
      </p:pic>
      <p:sp>
        <p:nvSpPr>
          <p:cNvPr id="75" name="TextBox 74">
            <a:extLst>
              <a:ext uri="{FF2B5EF4-FFF2-40B4-BE49-F238E27FC236}">
                <a16:creationId xmlns:a16="http://schemas.microsoft.com/office/drawing/2014/main" id="{D8BC7C95-9CD9-E25F-CAB3-A21E8F89CECC}"/>
              </a:ext>
            </a:extLst>
          </p:cNvPr>
          <p:cNvSpPr txBox="1"/>
          <p:nvPr/>
        </p:nvSpPr>
        <p:spPr>
          <a:xfrm>
            <a:off x="10288664" y="3488499"/>
            <a:ext cx="1291376" cy="323165"/>
          </a:xfrm>
          <a:prstGeom prst="rect">
            <a:avLst/>
          </a:prstGeom>
          <a:noFill/>
        </p:spPr>
        <p:txBody>
          <a:bodyPr wrap="square" rtlCol="0">
            <a:spAutoFit/>
          </a:bodyPr>
          <a:lstStyle/>
          <a:p>
            <a:pPr algn="ctr"/>
            <a:r>
              <a:rPr lang="en-IN" sz="1500" b="1" dirty="0">
                <a:solidFill>
                  <a:srgbClr val="002060"/>
                </a:solidFill>
              </a:rPr>
              <a:t>ABDM</a:t>
            </a:r>
          </a:p>
        </p:txBody>
      </p:sp>
      <p:sp>
        <p:nvSpPr>
          <p:cNvPr id="76" name="TextBox 75">
            <a:extLst>
              <a:ext uri="{FF2B5EF4-FFF2-40B4-BE49-F238E27FC236}">
                <a16:creationId xmlns:a16="http://schemas.microsoft.com/office/drawing/2014/main" id="{790368D4-C190-1CFD-D4AB-A42F7E7FD4C6}"/>
              </a:ext>
            </a:extLst>
          </p:cNvPr>
          <p:cNvSpPr txBox="1"/>
          <p:nvPr/>
        </p:nvSpPr>
        <p:spPr>
          <a:xfrm>
            <a:off x="9304898" y="4233787"/>
            <a:ext cx="2610406" cy="2400657"/>
          </a:xfrm>
          <a:prstGeom prst="rect">
            <a:avLst/>
          </a:prstGeom>
          <a:noFill/>
        </p:spPr>
        <p:txBody>
          <a:bodyPr wrap="square" rtlCol="0">
            <a:spAutoFit/>
          </a:bodyPr>
          <a:lstStyle/>
          <a:p>
            <a:r>
              <a:rPr lang="en-US" sz="1000" b="1" dirty="0">
                <a:effectLst/>
                <a:latin typeface="Calibri" panose="020F0502020204030204" pitchFamily="34" charset="0"/>
                <a:ea typeface="Calibri" panose="020F0502020204030204" pitchFamily="34" charset="0"/>
              </a:rPr>
              <a:t>              CoWIN is a Scalable, Inclusive and Open Platform for Universal Vaccination to provide equitable vaccination at scale across 28 states and 8 UTs with 12 languages Vaccination program was scheduled in a phased manner, different phases for different age group population. Urban as well as Rural population got benefitted by the portal.</a:t>
            </a:r>
          </a:p>
          <a:p>
            <a:endParaRPr lang="en-US" sz="1000" b="1" dirty="0">
              <a:latin typeface="Calibri" panose="020F0502020204030204" pitchFamily="34" charset="0"/>
              <a:ea typeface="Calibri" panose="020F0502020204030204" pitchFamily="34" charset="0"/>
            </a:endParaRPr>
          </a:p>
          <a:p>
            <a:r>
              <a:rPr lang="en-US" sz="1000" b="1" dirty="0">
                <a:effectLst/>
                <a:latin typeface="Calibri" panose="020F0502020204030204" pitchFamily="34" charset="0"/>
                <a:ea typeface="Calibri" panose="020F0502020204030204" pitchFamily="34" charset="0"/>
              </a:rPr>
              <a:t>           CoWIN being a public good performing good in India’s covid-19 vaccination program by administering 196 crore vaccines to the citizens and in future going to uplift other health related programs. India also  plans to repurpose CoWIN.</a:t>
            </a:r>
            <a:endParaRPr lang="en-IN" sz="1000" b="1" dirty="0">
              <a:solidFill>
                <a:schemeClr val="tx1"/>
              </a:solidFill>
            </a:endParaRPr>
          </a:p>
        </p:txBody>
      </p:sp>
    </p:spTree>
    <p:extLst>
      <p:ext uri="{BB962C8B-B14F-4D97-AF65-F5344CB8AC3E}">
        <p14:creationId xmlns:p14="http://schemas.microsoft.com/office/powerpoint/2010/main" val="133568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C85356-DFC5-3A15-9773-5C28C8A9B1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23" y="0"/>
            <a:ext cx="12102353" cy="6858000"/>
          </a:xfrm>
          <a:prstGeom prst="rect">
            <a:avLst/>
          </a:prstGeom>
        </p:spPr>
      </p:pic>
      <p:sp>
        <p:nvSpPr>
          <p:cNvPr id="2" name="Footer Placeholder 1">
            <a:extLst>
              <a:ext uri="{FF2B5EF4-FFF2-40B4-BE49-F238E27FC236}">
                <a16:creationId xmlns:a16="http://schemas.microsoft.com/office/drawing/2014/main" id="{7F9A33AC-BAC2-E33E-393D-064F6FD8E70D}"/>
              </a:ext>
            </a:extLst>
          </p:cNvPr>
          <p:cNvSpPr>
            <a:spLocks noGrp="1"/>
          </p:cNvSpPr>
          <p:nvPr>
            <p:ph type="ftr" sz="quarter" idx="11"/>
          </p:nvPr>
        </p:nvSpPr>
        <p:spPr/>
        <p:txBody>
          <a:bodyPr/>
          <a:lstStyle/>
          <a:p>
            <a:r>
              <a:rPr lang="en-US"/>
              <a:t>Data as on 11 May'22</a:t>
            </a:r>
            <a:endParaRPr lang="en-IN"/>
          </a:p>
        </p:txBody>
      </p:sp>
      <p:sp>
        <p:nvSpPr>
          <p:cNvPr id="3" name="Slide Number Placeholder 2">
            <a:extLst>
              <a:ext uri="{FF2B5EF4-FFF2-40B4-BE49-F238E27FC236}">
                <a16:creationId xmlns:a16="http://schemas.microsoft.com/office/drawing/2014/main" id="{989133F6-292A-63EC-B6F6-4BB81D10A766}"/>
              </a:ext>
            </a:extLst>
          </p:cNvPr>
          <p:cNvSpPr>
            <a:spLocks noGrp="1"/>
          </p:cNvSpPr>
          <p:nvPr>
            <p:ph type="sldNum" sz="quarter" idx="12"/>
          </p:nvPr>
        </p:nvSpPr>
        <p:spPr/>
        <p:txBody>
          <a:bodyPr/>
          <a:lstStyle/>
          <a:p>
            <a:fld id="{7053FFFB-1EE3-4367-9087-4F4D5D724D78}" type="slidenum">
              <a:rPr lang="en-IN" smtClean="0"/>
              <a:t>27</a:t>
            </a:fld>
            <a:endParaRPr lang="en-IN"/>
          </a:p>
        </p:txBody>
      </p:sp>
      <p:sp>
        <p:nvSpPr>
          <p:cNvPr id="6" name="TextBox 5">
            <a:extLst>
              <a:ext uri="{FF2B5EF4-FFF2-40B4-BE49-F238E27FC236}">
                <a16:creationId xmlns:a16="http://schemas.microsoft.com/office/drawing/2014/main" id="{7D66EE3C-4659-0D07-108A-7A38C48149F6}"/>
              </a:ext>
            </a:extLst>
          </p:cNvPr>
          <p:cNvSpPr txBox="1"/>
          <p:nvPr/>
        </p:nvSpPr>
        <p:spPr>
          <a:xfrm>
            <a:off x="44823" y="6858000"/>
            <a:ext cx="12102353" cy="230832"/>
          </a:xfrm>
          <a:prstGeom prst="rect">
            <a:avLst/>
          </a:prstGeom>
          <a:noFill/>
        </p:spPr>
        <p:txBody>
          <a:bodyPr wrap="square" rtlCol="0">
            <a:spAutoFit/>
          </a:bodyPr>
          <a:lstStyle/>
          <a:p>
            <a:r>
              <a:rPr lang="en-IN" sz="900">
                <a:hlinkClick r:id="rId3" tooltip="https://famvin.org/en/2018/01/28/thank-goes-long-way/"/>
              </a:rPr>
              <a:t>This Photo</a:t>
            </a:r>
            <a:r>
              <a:rPr lang="en-IN" sz="900"/>
              <a:t> by Unknown Author is licensed under </a:t>
            </a:r>
            <a:r>
              <a:rPr lang="en-IN" sz="900">
                <a:hlinkClick r:id="rId4" tooltip="https://creativecommons.org/licenses/by/3.0/"/>
              </a:rPr>
              <a:t>CC BY</a:t>
            </a:r>
            <a:endParaRPr lang="en-IN" sz="900"/>
          </a:p>
        </p:txBody>
      </p:sp>
    </p:spTree>
    <p:extLst>
      <p:ext uri="{BB962C8B-B14F-4D97-AF65-F5344CB8AC3E}">
        <p14:creationId xmlns:p14="http://schemas.microsoft.com/office/powerpoint/2010/main" val="206608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5645E3-8BE4-3E09-9F04-908EA44540FF}"/>
              </a:ext>
            </a:extLst>
          </p:cNvPr>
          <p:cNvSpPr>
            <a:spLocks noGrp="1"/>
          </p:cNvSpPr>
          <p:nvPr>
            <p:ph type="sldNum" sz="quarter" idx="12"/>
          </p:nvPr>
        </p:nvSpPr>
        <p:spPr/>
        <p:txBody>
          <a:bodyPr/>
          <a:lstStyle/>
          <a:p>
            <a:fld id="{73B7D030-AC2A-4DA6-BC48-16912DF20F9C}" type="slidenum">
              <a:rPr lang="en-IN" smtClean="0"/>
              <a:t>3</a:t>
            </a:fld>
            <a:endParaRPr lang="en-IN"/>
          </a:p>
        </p:txBody>
      </p:sp>
      <p:sp>
        <p:nvSpPr>
          <p:cNvPr id="6" name="object 6">
            <a:extLst>
              <a:ext uri="{FF2B5EF4-FFF2-40B4-BE49-F238E27FC236}">
                <a16:creationId xmlns:a16="http://schemas.microsoft.com/office/drawing/2014/main" id="{C146812C-176D-491C-22B9-9EE76E710E67}"/>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10" name="Rectangle 9">
            <a:extLst>
              <a:ext uri="{FF2B5EF4-FFF2-40B4-BE49-F238E27FC236}">
                <a16:creationId xmlns:a16="http://schemas.microsoft.com/office/drawing/2014/main" id="{4B2738D6-EC44-478B-32EA-9CCFABEA564D}"/>
              </a:ext>
            </a:extLst>
          </p:cNvPr>
          <p:cNvSpPr/>
          <p:nvPr/>
        </p:nvSpPr>
        <p:spPr>
          <a:xfrm>
            <a:off x="-73890" y="1006573"/>
            <a:ext cx="6095998" cy="5860663"/>
          </a:xfrm>
          <a:prstGeom prst="rect">
            <a:avLst/>
          </a:prstGeom>
          <a:gradFill>
            <a:gsLst>
              <a:gs pos="0">
                <a:schemeClr val="bg1">
                  <a:alpha val="25000"/>
                </a:schemeClr>
              </a:gs>
              <a:gs pos="73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600" dirty="0" err="1"/>
          </a:p>
        </p:txBody>
      </p:sp>
      <p:sp>
        <p:nvSpPr>
          <p:cNvPr id="7" name="Rectangle 6">
            <a:extLst>
              <a:ext uri="{FF2B5EF4-FFF2-40B4-BE49-F238E27FC236}">
                <a16:creationId xmlns:a16="http://schemas.microsoft.com/office/drawing/2014/main" id="{1E95EA5B-59BE-81CD-402A-BDB5B4E434B5}"/>
              </a:ext>
            </a:extLst>
          </p:cNvPr>
          <p:cNvSpPr/>
          <p:nvPr/>
        </p:nvSpPr>
        <p:spPr>
          <a:xfrm>
            <a:off x="4114798" y="475356"/>
            <a:ext cx="3496237"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B1F1389-189E-2A6A-B3ED-8AE070613E5F}"/>
              </a:ext>
            </a:extLst>
          </p:cNvPr>
          <p:cNvSpPr txBox="1"/>
          <p:nvPr/>
        </p:nvSpPr>
        <p:spPr>
          <a:xfrm>
            <a:off x="5156943" y="494283"/>
            <a:ext cx="1485901" cy="492443"/>
          </a:xfrm>
          <a:prstGeom prst="rect">
            <a:avLst/>
          </a:prstGeom>
          <a:noFill/>
        </p:spPr>
        <p:txBody>
          <a:bodyPr wrap="square" rtlCol="0">
            <a:spAutoFit/>
          </a:bodyPr>
          <a:lstStyle/>
          <a:p>
            <a:pPr algn="ctr"/>
            <a:r>
              <a:rPr lang="en-IN" sz="2600" b="1" dirty="0">
                <a:solidFill>
                  <a:srgbClr val="002060"/>
                </a:solidFill>
              </a:rPr>
              <a:t>CoWIN</a:t>
            </a:r>
          </a:p>
        </p:txBody>
      </p:sp>
      <p:sp>
        <p:nvSpPr>
          <p:cNvPr id="11" name="Rectangle 10">
            <a:extLst>
              <a:ext uri="{FF2B5EF4-FFF2-40B4-BE49-F238E27FC236}">
                <a16:creationId xmlns:a16="http://schemas.microsoft.com/office/drawing/2014/main" id="{239B3545-B532-5E0E-FBF1-2A261B98A186}"/>
              </a:ext>
            </a:extLst>
          </p:cNvPr>
          <p:cNvSpPr/>
          <p:nvPr/>
        </p:nvSpPr>
        <p:spPr>
          <a:xfrm>
            <a:off x="399116" y="5296613"/>
            <a:ext cx="5297768" cy="1215717"/>
          </a:xfrm>
          <a:prstGeom prst="rect">
            <a:avLst/>
          </a:prstGeom>
          <a:noFill/>
        </p:spPr>
        <p:txBody>
          <a:bodyPr wrap="square">
            <a:spAutoFit/>
          </a:bodyPr>
          <a:lstStyle/>
          <a:p>
            <a:pPr marL="114297" algn="ctr">
              <a:spcAft>
                <a:spcPts val="600"/>
              </a:spcAft>
              <a:buClr>
                <a:schemeClr val="tx1"/>
              </a:buClr>
              <a:buSzPct val="75000"/>
            </a:pPr>
            <a:r>
              <a:rPr lang="en-US" sz="2000" b="1" dirty="0">
                <a:solidFill>
                  <a:srgbClr val="142168"/>
                </a:solidFill>
                <a:effectLst/>
                <a:latin typeface="Calibri" panose="020F0502020204030204" pitchFamily="34" charset="0"/>
                <a:ea typeface="Calibri" panose="020F0502020204030204" pitchFamily="34" charset="0"/>
              </a:rPr>
              <a:t>Covid Vaccine Intelligence Network</a:t>
            </a:r>
            <a:endParaRPr lang="en-US" sz="2000" dirty="0">
              <a:solidFill>
                <a:srgbClr val="142168"/>
              </a:solidFill>
              <a:effectLst/>
              <a:latin typeface="Calibri" panose="020F0502020204030204" pitchFamily="34" charset="0"/>
              <a:ea typeface="Calibri" panose="020F0502020204030204" pitchFamily="34" charset="0"/>
            </a:endParaRPr>
          </a:p>
          <a:p>
            <a:pPr marL="114297" algn="ctr">
              <a:spcAft>
                <a:spcPts val="600"/>
              </a:spcAft>
              <a:buClr>
                <a:schemeClr val="tx1"/>
              </a:buClr>
              <a:buSzPct val="75000"/>
            </a:pPr>
            <a:r>
              <a:rPr lang="en-IN" sz="1600" dirty="0"/>
              <a:t>A tech-based platform facilitating the planning, implementation, monitoring, and evaluation of Covid-19 vaccination in India</a:t>
            </a:r>
          </a:p>
        </p:txBody>
      </p:sp>
      <p:sp>
        <p:nvSpPr>
          <p:cNvPr id="4" name="Footer Placeholder 3">
            <a:extLst>
              <a:ext uri="{FF2B5EF4-FFF2-40B4-BE49-F238E27FC236}">
                <a16:creationId xmlns:a16="http://schemas.microsoft.com/office/drawing/2014/main" id="{132B0A12-700D-A8DF-0A97-139D07C7BE89}"/>
              </a:ext>
            </a:extLst>
          </p:cNvPr>
          <p:cNvSpPr>
            <a:spLocks noGrp="1"/>
          </p:cNvSpPr>
          <p:nvPr>
            <p:ph type="ftr" sz="quarter" idx="11"/>
          </p:nvPr>
        </p:nvSpPr>
        <p:spPr/>
        <p:txBody>
          <a:bodyPr/>
          <a:lstStyle/>
          <a:p>
            <a:r>
              <a:rPr lang="en-US" dirty="0"/>
              <a:t>Data as of 22 June, 2022</a:t>
            </a:r>
            <a:endParaRPr lang="en-IN" dirty="0"/>
          </a:p>
        </p:txBody>
      </p:sp>
      <p:pic>
        <p:nvPicPr>
          <p:cNvPr id="12" name="Picture 11" descr="A picture containing text&#10;&#10;Description automatically generated">
            <a:extLst>
              <a:ext uri="{FF2B5EF4-FFF2-40B4-BE49-F238E27FC236}">
                <a16:creationId xmlns:a16="http://schemas.microsoft.com/office/drawing/2014/main" id="{AEE01094-3899-F451-CEC3-EB6C7FC51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424" y="1650372"/>
            <a:ext cx="2021152" cy="428926"/>
          </a:xfrm>
          <a:prstGeom prst="rect">
            <a:avLst/>
          </a:prstGeom>
        </p:spPr>
      </p:pic>
      <p:pic>
        <p:nvPicPr>
          <p:cNvPr id="13" name="Picture 12" descr="A picture containing text, monitor, computer, electronics&#10;&#10;Description automatically generated">
            <a:extLst>
              <a:ext uri="{FF2B5EF4-FFF2-40B4-BE49-F238E27FC236}">
                <a16:creationId xmlns:a16="http://schemas.microsoft.com/office/drawing/2014/main" id="{7F38146E-7D30-88F5-9E8B-573659881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683" y="2595165"/>
            <a:ext cx="3752592" cy="218185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79DB5C2C-B84F-C1AD-294C-B3312316D0F2}"/>
              </a:ext>
            </a:extLst>
          </p:cNvPr>
          <p:cNvPicPr>
            <a:picLocks noChangeAspect="1"/>
          </p:cNvPicPr>
          <p:nvPr/>
        </p:nvPicPr>
        <p:blipFill>
          <a:blip r:embed="rId4"/>
          <a:stretch>
            <a:fillRect/>
          </a:stretch>
        </p:blipFill>
        <p:spPr>
          <a:xfrm>
            <a:off x="1362635" y="2732334"/>
            <a:ext cx="2913499" cy="1857035"/>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88FC05DF-9142-7A28-C959-04B84F4B7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468" y="3380408"/>
            <a:ext cx="621027" cy="1315413"/>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EF9BDC24-F4B8-E837-4031-E88FC35072FF}"/>
              </a:ext>
            </a:extLst>
          </p:cNvPr>
          <p:cNvPicPr>
            <a:picLocks noChangeAspect="1"/>
          </p:cNvPicPr>
          <p:nvPr/>
        </p:nvPicPr>
        <p:blipFill rotWithShape="1">
          <a:blip r:embed="rId6">
            <a:extLst>
              <a:ext uri="{28A0092B-C50C-407E-A947-70E740481C1C}">
                <a14:useLocalDpi xmlns:a14="http://schemas.microsoft.com/office/drawing/2010/main" val="0"/>
              </a:ext>
            </a:extLst>
          </a:blip>
          <a:srcRect b="1385"/>
          <a:stretch/>
        </p:blipFill>
        <p:spPr>
          <a:xfrm>
            <a:off x="4253401" y="3359694"/>
            <a:ext cx="695163" cy="1356842"/>
          </a:xfrm>
          <a:prstGeom prst="rect">
            <a:avLst/>
          </a:prstGeom>
          <a:effectLst>
            <a:outerShdw blurRad="50800" dist="38100" dir="2700000" algn="tl" rotWithShape="0">
              <a:prstClr val="black">
                <a:alpha val="40000"/>
              </a:prstClr>
            </a:outerShdw>
          </a:effectLst>
        </p:spPr>
      </p:pic>
      <p:sp>
        <p:nvSpPr>
          <p:cNvPr id="22" name="object 6">
            <a:extLst>
              <a:ext uri="{FF2B5EF4-FFF2-40B4-BE49-F238E27FC236}">
                <a16:creationId xmlns:a16="http://schemas.microsoft.com/office/drawing/2014/main" id="{794A0132-8082-01B1-FE2D-7495CF5D9932}"/>
              </a:ext>
            </a:extLst>
          </p:cNvPr>
          <p:cNvSpPr/>
          <p:nvPr/>
        </p:nvSpPr>
        <p:spPr>
          <a:xfrm>
            <a:off x="6974673" y="1662361"/>
            <a:ext cx="5207909" cy="486122"/>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solidFill>
                <a:schemeClr val="accent4"/>
              </a:solidFill>
            </a:endParaRPr>
          </a:p>
        </p:txBody>
      </p:sp>
      <p:sp>
        <p:nvSpPr>
          <p:cNvPr id="23" name="object 6">
            <a:extLst>
              <a:ext uri="{FF2B5EF4-FFF2-40B4-BE49-F238E27FC236}">
                <a16:creationId xmlns:a16="http://schemas.microsoft.com/office/drawing/2014/main" id="{AD0CE72A-214D-4AB5-51DD-B06282351587}"/>
              </a:ext>
            </a:extLst>
          </p:cNvPr>
          <p:cNvSpPr/>
          <p:nvPr/>
        </p:nvSpPr>
        <p:spPr>
          <a:xfrm>
            <a:off x="6510695" y="2531536"/>
            <a:ext cx="5687498" cy="472073"/>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chemeClr val="bg2">
              <a:lumMod val="75000"/>
              <a:alpha val="70195"/>
            </a:schemeClr>
          </a:solidFill>
          <a:ln>
            <a:solidFill>
              <a:schemeClr val="bg1">
                <a:lumMod val="75000"/>
              </a:schemeClr>
            </a:solidFill>
          </a:ln>
        </p:spPr>
        <p:txBody>
          <a:bodyPr wrap="square" lIns="0" tIns="0" rIns="0" bIns="0" rtlCol="0"/>
          <a:lstStyle/>
          <a:p>
            <a:endParaRPr dirty="0"/>
          </a:p>
        </p:txBody>
      </p:sp>
      <p:sp>
        <p:nvSpPr>
          <p:cNvPr id="27" name="TextBox 26">
            <a:extLst>
              <a:ext uri="{FF2B5EF4-FFF2-40B4-BE49-F238E27FC236}">
                <a16:creationId xmlns:a16="http://schemas.microsoft.com/office/drawing/2014/main" id="{B769F5B1-72B9-B647-6B5C-A5CCE61C0915}"/>
              </a:ext>
            </a:extLst>
          </p:cNvPr>
          <p:cNvSpPr txBox="1"/>
          <p:nvPr/>
        </p:nvSpPr>
        <p:spPr>
          <a:xfrm>
            <a:off x="7232591" y="1739138"/>
            <a:ext cx="4692072" cy="307777"/>
          </a:xfrm>
          <a:prstGeom prst="rect">
            <a:avLst/>
          </a:prstGeom>
          <a:noFill/>
        </p:spPr>
        <p:txBody>
          <a:bodyPr wrap="square" rtlCol="0">
            <a:spAutoFit/>
          </a:bodyPr>
          <a:lstStyle/>
          <a:p>
            <a:pPr algn="ctr"/>
            <a:r>
              <a:rPr lang="en-US" sz="1400" b="1" dirty="0">
                <a:solidFill>
                  <a:schemeClr val="accent4"/>
                </a:solidFill>
              </a:rPr>
              <a:t>PM Narender Modi launched CoWIN on 16 Jan, 2021</a:t>
            </a:r>
          </a:p>
        </p:txBody>
      </p:sp>
      <p:pic>
        <p:nvPicPr>
          <p:cNvPr id="28" name="Picture 27">
            <a:extLst>
              <a:ext uri="{FF2B5EF4-FFF2-40B4-BE49-F238E27FC236}">
                <a16:creationId xmlns:a16="http://schemas.microsoft.com/office/drawing/2014/main" id="{A9A3FCE2-0C6C-9161-3222-E2C235DB07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8988" y="-29762"/>
            <a:ext cx="1013012" cy="365125"/>
          </a:xfrm>
          <a:prstGeom prst="rect">
            <a:avLst/>
          </a:prstGeom>
        </p:spPr>
      </p:pic>
      <p:sp>
        <p:nvSpPr>
          <p:cNvPr id="30" name="object 6">
            <a:extLst>
              <a:ext uri="{FF2B5EF4-FFF2-40B4-BE49-F238E27FC236}">
                <a16:creationId xmlns:a16="http://schemas.microsoft.com/office/drawing/2014/main" id="{97971D1B-CAC7-13E9-BAA6-49789F2C1B05}"/>
              </a:ext>
            </a:extLst>
          </p:cNvPr>
          <p:cNvSpPr/>
          <p:nvPr/>
        </p:nvSpPr>
        <p:spPr>
          <a:xfrm>
            <a:off x="6974673" y="3380328"/>
            <a:ext cx="5207909" cy="486122"/>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solidFill>
                <a:schemeClr val="accent4"/>
              </a:solidFill>
            </a:endParaRPr>
          </a:p>
        </p:txBody>
      </p:sp>
      <p:sp>
        <p:nvSpPr>
          <p:cNvPr id="32" name="object 6">
            <a:extLst>
              <a:ext uri="{FF2B5EF4-FFF2-40B4-BE49-F238E27FC236}">
                <a16:creationId xmlns:a16="http://schemas.microsoft.com/office/drawing/2014/main" id="{579E201C-D06F-C720-E79F-22D0E0E065FD}"/>
              </a:ext>
            </a:extLst>
          </p:cNvPr>
          <p:cNvSpPr/>
          <p:nvPr/>
        </p:nvSpPr>
        <p:spPr>
          <a:xfrm>
            <a:off x="6502387" y="4196870"/>
            <a:ext cx="5687498" cy="472073"/>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chemeClr val="bg2">
              <a:lumMod val="75000"/>
              <a:alpha val="70195"/>
            </a:schemeClr>
          </a:solidFill>
          <a:ln>
            <a:solidFill>
              <a:schemeClr val="bg1">
                <a:lumMod val="75000"/>
              </a:schemeClr>
            </a:solidFill>
          </a:ln>
        </p:spPr>
        <p:txBody>
          <a:bodyPr wrap="square" lIns="0" tIns="0" rIns="0" bIns="0" rtlCol="0"/>
          <a:lstStyle/>
          <a:p>
            <a:endParaRPr dirty="0"/>
          </a:p>
        </p:txBody>
      </p:sp>
      <p:sp>
        <p:nvSpPr>
          <p:cNvPr id="38" name="object 6">
            <a:extLst>
              <a:ext uri="{FF2B5EF4-FFF2-40B4-BE49-F238E27FC236}">
                <a16:creationId xmlns:a16="http://schemas.microsoft.com/office/drawing/2014/main" id="{319619D7-328D-96FA-3A28-468B38B6B8E8}"/>
              </a:ext>
            </a:extLst>
          </p:cNvPr>
          <p:cNvSpPr/>
          <p:nvPr/>
        </p:nvSpPr>
        <p:spPr>
          <a:xfrm>
            <a:off x="6972740" y="4958807"/>
            <a:ext cx="5207909" cy="486122"/>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solidFill>
                <a:schemeClr val="accent4"/>
              </a:solidFill>
            </a:endParaRPr>
          </a:p>
        </p:txBody>
      </p:sp>
      <p:sp>
        <p:nvSpPr>
          <p:cNvPr id="40" name="object 6">
            <a:extLst>
              <a:ext uri="{FF2B5EF4-FFF2-40B4-BE49-F238E27FC236}">
                <a16:creationId xmlns:a16="http://schemas.microsoft.com/office/drawing/2014/main" id="{8C2BE6AD-631C-C01A-B120-6DD9675D8F88}"/>
              </a:ext>
            </a:extLst>
          </p:cNvPr>
          <p:cNvSpPr/>
          <p:nvPr/>
        </p:nvSpPr>
        <p:spPr>
          <a:xfrm>
            <a:off x="6493151" y="5802212"/>
            <a:ext cx="5687498" cy="472073"/>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chemeClr val="bg2">
              <a:lumMod val="75000"/>
              <a:alpha val="70195"/>
            </a:schemeClr>
          </a:solidFill>
          <a:ln>
            <a:solidFill>
              <a:schemeClr val="bg1">
                <a:lumMod val="75000"/>
              </a:schemeClr>
            </a:solidFill>
          </a:ln>
        </p:spPr>
        <p:txBody>
          <a:bodyPr wrap="square" lIns="0" tIns="0" rIns="0" bIns="0" rtlCol="0"/>
          <a:lstStyle/>
          <a:p>
            <a:endParaRPr dirty="0"/>
          </a:p>
        </p:txBody>
      </p:sp>
      <p:sp>
        <p:nvSpPr>
          <p:cNvPr id="43" name="TextBox 42">
            <a:extLst>
              <a:ext uri="{FF2B5EF4-FFF2-40B4-BE49-F238E27FC236}">
                <a16:creationId xmlns:a16="http://schemas.microsoft.com/office/drawing/2014/main" id="{2097F8F5-73EA-B068-F18C-0C5B3BC50C96}"/>
              </a:ext>
            </a:extLst>
          </p:cNvPr>
          <p:cNvSpPr txBox="1"/>
          <p:nvPr/>
        </p:nvSpPr>
        <p:spPr>
          <a:xfrm>
            <a:off x="7232591" y="1739155"/>
            <a:ext cx="4692072" cy="307777"/>
          </a:xfrm>
          <a:prstGeom prst="rect">
            <a:avLst/>
          </a:prstGeom>
          <a:noFill/>
        </p:spPr>
        <p:txBody>
          <a:bodyPr wrap="square" rtlCol="0">
            <a:spAutoFit/>
          </a:bodyPr>
          <a:lstStyle/>
          <a:p>
            <a:pPr algn="ctr"/>
            <a:r>
              <a:rPr lang="en-US" sz="1400" b="1" dirty="0">
                <a:solidFill>
                  <a:schemeClr val="accent4"/>
                </a:solidFill>
              </a:rPr>
              <a:t>PM Narender Modi launched CoWIN on 16 Jan, 2021</a:t>
            </a:r>
          </a:p>
        </p:txBody>
      </p:sp>
      <p:sp>
        <p:nvSpPr>
          <p:cNvPr id="44" name="TextBox 43">
            <a:extLst>
              <a:ext uri="{FF2B5EF4-FFF2-40B4-BE49-F238E27FC236}">
                <a16:creationId xmlns:a16="http://schemas.microsoft.com/office/drawing/2014/main" id="{A509441A-3789-EA06-179E-33226B68A1D1}"/>
              </a:ext>
            </a:extLst>
          </p:cNvPr>
          <p:cNvSpPr txBox="1"/>
          <p:nvPr/>
        </p:nvSpPr>
        <p:spPr>
          <a:xfrm>
            <a:off x="7059681" y="2530915"/>
            <a:ext cx="4692072" cy="523220"/>
          </a:xfrm>
          <a:prstGeom prst="rect">
            <a:avLst/>
          </a:prstGeom>
          <a:noFill/>
        </p:spPr>
        <p:txBody>
          <a:bodyPr wrap="square" rtlCol="0">
            <a:spAutoFit/>
          </a:bodyPr>
          <a:lstStyle/>
          <a:p>
            <a:pPr algn="ctr"/>
            <a:r>
              <a:rPr lang="en-US" sz="1400" b="1" dirty="0">
                <a:solidFill>
                  <a:srgbClr val="002060"/>
                </a:solidFill>
              </a:rPr>
              <a:t>The objective is to reduce VPDs and pave the way for a return to normality.</a:t>
            </a:r>
          </a:p>
        </p:txBody>
      </p:sp>
      <p:sp>
        <p:nvSpPr>
          <p:cNvPr id="45" name="TextBox 44">
            <a:extLst>
              <a:ext uri="{FF2B5EF4-FFF2-40B4-BE49-F238E27FC236}">
                <a16:creationId xmlns:a16="http://schemas.microsoft.com/office/drawing/2014/main" id="{E4CD5D68-5069-C387-0126-5A82AF822326}"/>
              </a:ext>
            </a:extLst>
          </p:cNvPr>
          <p:cNvSpPr txBox="1"/>
          <p:nvPr/>
        </p:nvSpPr>
        <p:spPr>
          <a:xfrm>
            <a:off x="6808825" y="3376276"/>
            <a:ext cx="5539604" cy="523220"/>
          </a:xfrm>
          <a:prstGeom prst="rect">
            <a:avLst/>
          </a:prstGeom>
          <a:noFill/>
        </p:spPr>
        <p:txBody>
          <a:bodyPr wrap="square" rtlCol="0">
            <a:spAutoFit/>
          </a:bodyPr>
          <a:lstStyle/>
          <a:p>
            <a:pPr algn="ctr"/>
            <a:r>
              <a:rPr lang="en-US" sz="1400" b="1" dirty="0">
                <a:solidFill>
                  <a:srgbClr val="FFC000"/>
                </a:solidFill>
                <a:latin typeface="Calibri" panose="020F0502020204030204" pitchFamily="34" charset="0"/>
                <a:ea typeface="Calibri" panose="020F0502020204030204" pitchFamily="34" charset="0"/>
              </a:rPr>
              <a:t>A </a:t>
            </a:r>
            <a:r>
              <a:rPr lang="en-US" sz="1400" b="1" dirty="0">
                <a:solidFill>
                  <a:srgbClr val="FFC000"/>
                </a:solidFill>
                <a:effectLst/>
                <a:latin typeface="Calibri" panose="020F0502020204030204" pitchFamily="34" charset="0"/>
                <a:ea typeface="Calibri" panose="020F0502020204030204" pitchFamily="34" charset="0"/>
              </a:rPr>
              <a:t>Scalable, Inclusive and Open Platform for Universal Vaccination to provide equitable vaccination at scale across 28 states and 8 UTs.</a:t>
            </a:r>
            <a:endParaRPr lang="en-US" sz="1400" b="1" dirty="0">
              <a:solidFill>
                <a:srgbClr val="FFC000"/>
              </a:solidFill>
            </a:endParaRPr>
          </a:p>
        </p:txBody>
      </p:sp>
      <p:sp>
        <p:nvSpPr>
          <p:cNvPr id="46" name="TextBox 45">
            <a:extLst>
              <a:ext uri="{FF2B5EF4-FFF2-40B4-BE49-F238E27FC236}">
                <a16:creationId xmlns:a16="http://schemas.microsoft.com/office/drawing/2014/main" id="{5545E9D6-1DB4-F004-F74B-C193204C0368}"/>
              </a:ext>
            </a:extLst>
          </p:cNvPr>
          <p:cNvSpPr txBox="1"/>
          <p:nvPr/>
        </p:nvSpPr>
        <p:spPr>
          <a:xfrm>
            <a:off x="6768746" y="4168724"/>
            <a:ext cx="5342380" cy="523220"/>
          </a:xfrm>
          <a:prstGeom prst="rect">
            <a:avLst/>
          </a:prstGeom>
          <a:noFill/>
        </p:spPr>
        <p:txBody>
          <a:bodyPr wrap="square" rtlCol="0">
            <a:spAutoFit/>
          </a:bodyPr>
          <a:lstStyle/>
          <a:p>
            <a:pPr algn="ctr"/>
            <a:r>
              <a:rPr lang="en-US" sz="1400" b="1" dirty="0">
                <a:solidFill>
                  <a:srgbClr val="002060"/>
                </a:solidFill>
                <a:effectLst/>
                <a:latin typeface="Calibri" panose="020F0502020204030204" pitchFamily="34" charset="0"/>
                <a:ea typeface="Calibri" panose="020F0502020204030204" pitchFamily="34" charset="0"/>
              </a:rPr>
              <a:t>It connects various stakeholders that ensures flawless vaccination delivery program . </a:t>
            </a:r>
            <a:endParaRPr lang="en-US" sz="1400" b="1" dirty="0">
              <a:solidFill>
                <a:srgbClr val="002060"/>
              </a:solidFill>
            </a:endParaRPr>
          </a:p>
        </p:txBody>
      </p:sp>
      <p:sp>
        <p:nvSpPr>
          <p:cNvPr id="47" name="TextBox 46">
            <a:extLst>
              <a:ext uri="{FF2B5EF4-FFF2-40B4-BE49-F238E27FC236}">
                <a16:creationId xmlns:a16="http://schemas.microsoft.com/office/drawing/2014/main" id="{A81B1641-E9EE-6495-0C19-49136BCAD19E}"/>
              </a:ext>
            </a:extLst>
          </p:cNvPr>
          <p:cNvSpPr txBox="1"/>
          <p:nvPr/>
        </p:nvSpPr>
        <p:spPr>
          <a:xfrm>
            <a:off x="6772469" y="4956922"/>
            <a:ext cx="5687497" cy="523220"/>
          </a:xfrm>
          <a:prstGeom prst="rect">
            <a:avLst/>
          </a:prstGeom>
          <a:noFill/>
        </p:spPr>
        <p:txBody>
          <a:bodyPr wrap="square" rtlCol="0">
            <a:spAutoFit/>
          </a:bodyPr>
          <a:lstStyle/>
          <a:p>
            <a:pPr algn="ctr"/>
            <a:r>
              <a:rPr lang="en-US" sz="1400" b="1" dirty="0">
                <a:solidFill>
                  <a:srgbClr val="FFC000"/>
                </a:solidFill>
                <a:latin typeface="Calibri" panose="020F0502020204030204" pitchFamily="34" charset="0"/>
                <a:ea typeface="Calibri" panose="020F0502020204030204" pitchFamily="34" charset="0"/>
              </a:rPr>
              <a:t>F</a:t>
            </a:r>
            <a:r>
              <a:rPr lang="en-US" sz="1400" b="1" dirty="0">
                <a:solidFill>
                  <a:srgbClr val="FFC000"/>
                </a:solidFill>
                <a:effectLst/>
                <a:latin typeface="Calibri" panose="020F0502020204030204" pitchFamily="34" charset="0"/>
                <a:ea typeface="Calibri" panose="020F0502020204030204" pitchFamily="34" charset="0"/>
              </a:rPr>
              <a:t>unctions - registration, appointment scheduling, identify verification, vaccination and certification of each vaccinated member. </a:t>
            </a:r>
            <a:endParaRPr lang="en-US" sz="1400" b="1" dirty="0">
              <a:solidFill>
                <a:srgbClr val="FFC000"/>
              </a:solidFill>
            </a:endParaRPr>
          </a:p>
        </p:txBody>
      </p:sp>
      <p:sp>
        <p:nvSpPr>
          <p:cNvPr id="48" name="TextBox 47">
            <a:extLst>
              <a:ext uri="{FF2B5EF4-FFF2-40B4-BE49-F238E27FC236}">
                <a16:creationId xmlns:a16="http://schemas.microsoft.com/office/drawing/2014/main" id="{31DE5A3B-3617-7AE1-4813-A4E78E375E09}"/>
              </a:ext>
            </a:extLst>
          </p:cNvPr>
          <p:cNvSpPr txBox="1"/>
          <p:nvPr/>
        </p:nvSpPr>
        <p:spPr>
          <a:xfrm>
            <a:off x="6963500" y="5789011"/>
            <a:ext cx="5342380" cy="523220"/>
          </a:xfrm>
          <a:prstGeom prst="rect">
            <a:avLst/>
          </a:prstGeom>
          <a:noFill/>
        </p:spPr>
        <p:txBody>
          <a:bodyPr wrap="square" rtlCol="0">
            <a:spAutoFit/>
          </a:bodyPr>
          <a:lstStyle/>
          <a:p>
            <a:pPr algn="ctr"/>
            <a:r>
              <a:rPr lang="en-US"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Users can access the platform by mobile, tablet and desktop in 12 languages.</a:t>
            </a:r>
            <a:endParaRPr lang="en-US" sz="1400" b="1" dirty="0">
              <a:solidFill>
                <a:srgbClr val="002060"/>
              </a:solidFill>
            </a:endParaRPr>
          </a:p>
        </p:txBody>
      </p:sp>
    </p:spTree>
    <p:extLst>
      <p:ext uri="{BB962C8B-B14F-4D97-AF65-F5344CB8AC3E}">
        <p14:creationId xmlns:p14="http://schemas.microsoft.com/office/powerpoint/2010/main" val="220478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FC8983-7BF0-3576-EF1F-696560D18E7B}"/>
              </a:ext>
            </a:extLst>
          </p:cNvPr>
          <p:cNvSpPr>
            <a:spLocks noGrp="1"/>
          </p:cNvSpPr>
          <p:nvPr>
            <p:ph type="ftr" sz="quarter" idx="11"/>
          </p:nvPr>
        </p:nvSpPr>
        <p:spPr/>
        <p:txBody>
          <a:bodyPr/>
          <a:lstStyle/>
          <a:p>
            <a:r>
              <a:rPr lang="en-US"/>
              <a:t>Data as of 22 June, 2022</a:t>
            </a:r>
            <a:endParaRPr lang="en-IN"/>
          </a:p>
        </p:txBody>
      </p:sp>
      <p:sp>
        <p:nvSpPr>
          <p:cNvPr id="3" name="Slide Number Placeholder 2">
            <a:extLst>
              <a:ext uri="{FF2B5EF4-FFF2-40B4-BE49-F238E27FC236}">
                <a16:creationId xmlns:a16="http://schemas.microsoft.com/office/drawing/2014/main" id="{290BC324-AFA3-7422-956D-2E80BC8C6037}"/>
              </a:ext>
            </a:extLst>
          </p:cNvPr>
          <p:cNvSpPr>
            <a:spLocks noGrp="1"/>
          </p:cNvSpPr>
          <p:nvPr>
            <p:ph type="sldNum" sz="quarter" idx="12"/>
          </p:nvPr>
        </p:nvSpPr>
        <p:spPr/>
        <p:txBody>
          <a:bodyPr/>
          <a:lstStyle/>
          <a:p>
            <a:fld id="{73B7D030-AC2A-4DA6-BC48-16912DF20F9C}" type="slidenum">
              <a:rPr lang="en-IN" smtClean="0"/>
              <a:t>4</a:t>
            </a:fld>
            <a:endParaRPr lang="en-IN"/>
          </a:p>
        </p:txBody>
      </p:sp>
      <p:sp>
        <p:nvSpPr>
          <p:cNvPr id="4" name="object 6">
            <a:extLst>
              <a:ext uri="{FF2B5EF4-FFF2-40B4-BE49-F238E27FC236}">
                <a16:creationId xmlns:a16="http://schemas.microsoft.com/office/drawing/2014/main" id="{F30EB398-F72E-704A-F929-041E7BF09172}"/>
              </a:ext>
            </a:extLst>
          </p:cNvPr>
          <p:cNvSpPr/>
          <p:nvPr/>
        </p:nvSpPr>
        <p:spPr>
          <a:xfrm>
            <a:off x="0" y="389152"/>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6F9EB6D5-FB31-D827-D019-F38819BE9002}"/>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9A28EA6A-5215-8D8E-15CA-35B55F05775D}"/>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Architecture of Co-WIN </a:t>
            </a:r>
            <a:r>
              <a:rPr lang="en-IN" sz="2600" i="1" dirty="0">
                <a:solidFill>
                  <a:srgbClr val="002060"/>
                </a:solidFill>
              </a:rPr>
              <a:t>– Open and interoperable</a:t>
            </a:r>
          </a:p>
        </p:txBody>
      </p:sp>
      <p:pic>
        <p:nvPicPr>
          <p:cNvPr id="7" name="Picture 6">
            <a:extLst>
              <a:ext uri="{FF2B5EF4-FFF2-40B4-BE49-F238E27FC236}">
                <a16:creationId xmlns:a16="http://schemas.microsoft.com/office/drawing/2014/main" id="{7DA68325-B664-DD15-E063-D8121751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20796"/>
            <a:ext cx="1013012" cy="365125"/>
          </a:xfrm>
          <a:prstGeom prst="rect">
            <a:avLst/>
          </a:prstGeom>
        </p:spPr>
      </p:pic>
      <p:sp>
        <p:nvSpPr>
          <p:cNvPr id="8" name="Rectangle: Rounded Corners 7">
            <a:extLst>
              <a:ext uri="{FF2B5EF4-FFF2-40B4-BE49-F238E27FC236}">
                <a16:creationId xmlns:a16="http://schemas.microsoft.com/office/drawing/2014/main" id="{75BDC172-D052-2297-867E-575EF5517B46}"/>
              </a:ext>
            </a:extLst>
          </p:cNvPr>
          <p:cNvSpPr/>
          <p:nvPr/>
        </p:nvSpPr>
        <p:spPr>
          <a:xfrm>
            <a:off x="3976777" y="1410680"/>
            <a:ext cx="7683458" cy="1004962"/>
          </a:xfrm>
          <a:prstGeom prst="roundRect">
            <a:avLst>
              <a:gd name="adj" fmla="val 7131"/>
            </a:avLst>
          </a:prstGeom>
          <a:gradFill>
            <a:gsLst>
              <a:gs pos="0">
                <a:schemeClr val="bg1">
                  <a:alpha val="25000"/>
                </a:schemeClr>
              </a:gs>
              <a:gs pos="73000">
                <a:srgbClr val="142168">
                  <a:alpha val="25000"/>
                </a:srgbClr>
              </a:gs>
            </a:gsLst>
            <a:lin ang="2700000" scaled="0"/>
          </a:gradFill>
          <a:ln>
            <a:solidFill>
              <a:srgbClr val="14216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600" dirty="0"/>
          </a:p>
        </p:txBody>
      </p:sp>
      <p:sp>
        <p:nvSpPr>
          <p:cNvPr id="9" name="Rectangle: Rounded Corners 8">
            <a:extLst>
              <a:ext uri="{FF2B5EF4-FFF2-40B4-BE49-F238E27FC236}">
                <a16:creationId xmlns:a16="http://schemas.microsoft.com/office/drawing/2014/main" id="{263E09F1-BE83-605E-03FD-B32311876772}"/>
              </a:ext>
            </a:extLst>
          </p:cNvPr>
          <p:cNvSpPr/>
          <p:nvPr/>
        </p:nvSpPr>
        <p:spPr>
          <a:xfrm>
            <a:off x="537777" y="2605177"/>
            <a:ext cx="1800000" cy="3767913"/>
          </a:xfrm>
          <a:prstGeom prst="roundRect">
            <a:avLst>
              <a:gd name="adj" fmla="val 7131"/>
            </a:avLst>
          </a:prstGeom>
          <a:gradFill>
            <a:gsLst>
              <a:gs pos="0">
                <a:schemeClr val="bg1">
                  <a:alpha val="25000"/>
                </a:schemeClr>
              </a:gs>
              <a:gs pos="73000">
                <a:schemeClr val="bg1">
                  <a:lumMod val="85000"/>
                </a:schemeClr>
              </a:gs>
            </a:gsLst>
            <a:lin ang="2700000" scaled="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600" dirty="0"/>
          </a:p>
        </p:txBody>
      </p:sp>
      <p:sp>
        <p:nvSpPr>
          <p:cNvPr id="10" name="TextBox 9">
            <a:extLst>
              <a:ext uri="{FF2B5EF4-FFF2-40B4-BE49-F238E27FC236}">
                <a16:creationId xmlns:a16="http://schemas.microsoft.com/office/drawing/2014/main" id="{BAEF7AF6-66C5-153D-B196-2FCC1673DD63}"/>
              </a:ext>
            </a:extLst>
          </p:cNvPr>
          <p:cNvSpPr txBox="1"/>
          <p:nvPr/>
        </p:nvSpPr>
        <p:spPr>
          <a:xfrm>
            <a:off x="691326" y="5791686"/>
            <a:ext cx="1492903" cy="276999"/>
          </a:xfrm>
          <a:prstGeom prst="rect">
            <a:avLst/>
          </a:prstGeom>
          <a:noFill/>
        </p:spPr>
        <p:txBody>
          <a:bodyPr wrap="square" rtlCol="0">
            <a:spAutoFit/>
          </a:bodyPr>
          <a:lstStyle/>
          <a:p>
            <a:pPr algn="ctr"/>
            <a:r>
              <a:rPr lang="en-IN" sz="1200" b="1" dirty="0"/>
              <a:t>3rd Party Apps</a:t>
            </a:r>
            <a:endParaRPr lang="en-IN" sz="1200" dirty="0"/>
          </a:p>
        </p:txBody>
      </p:sp>
      <p:pic>
        <p:nvPicPr>
          <p:cNvPr id="11" name="Picture 10" descr="A picture containing text, clock, dark&#10;&#10;Description automatically generated">
            <a:extLst>
              <a:ext uri="{FF2B5EF4-FFF2-40B4-BE49-F238E27FC236}">
                <a16:creationId xmlns:a16="http://schemas.microsoft.com/office/drawing/2014/main" id="{FE1ACCCB-206D-1048-E96D-99FF7FC8C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26" y="3841525"/>
            <a:ext cx="1492903" cy="302988"/>
          </a:xfrm>
          <a:prstGeom prst="rect">
            <a:avLst/>
          </a:prstGeom>
        </p:spPr>
      </p:pic>
      <p:pic>
        <p:nvPicPr>
          <p:cNvPr id="12" name="Picture 11" descr="Logo&#10;&#10;Description automatically generated">
            <a:extLst>
              <a:ext uri="{FF2B5EF4-FFF2-40B4-BE49-F238E27FC236}">
                <a16:creationId xmlns:a16="http://schemas.microsoft.com/office/drawing/2014/main" id="{8DA02EEB-F6C8-1267-297E-6F9F80B3C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545" y="2817217"/>
            <a:ext cx="716465" cy="771265"/>
          </a:xfrm>
          <a:prstGeom prst="rect">
            <a:avLst/>
          </a:prstGeom>
        </p:spPr>
      </p:pic>
      <p:pic>
        <p:nvPicPr>
          <p:cNvPr id="13" name="Picture 12">
            <a:extLst>
              <a:ext uri="{FF2B5EF4-FFF2-40B4-BE49-F238E27FC236}">
                <a16:creationId xmlns:a16="http://schemas.microsoft.com/office/drawing/2014/main" id="{2BFCC52E-28B0-FF50-85B5-74C6C494CF9E}"/>
              </a:ext>
            </a:extLst>
          </p:cNvPr>
          <p:cNvPicPr>
            <a:picLocks noChangeAspect="1"/>
          </p:cNvPicPr>
          <p:nvPr/>
        </p:nvPicPr>
        <p:blipFill rotWithShape="1">
          <a:blip r:embed="rId5">
            <a:extLst>
              <a:ext uri="{28A0092B-C50C-407E-A947-70E740481C1C}">
                <a14:useLocalDpi xmlns:a14="http://schemas.microsoft.com/office/drawing/2010/main" val="0"/>
              </a:ext>
            </a:extLst>
          </a:blip>
          <a:srcRect l="10308" t="25415" r="8386" b="25415"/>
          <a:stretch/>
        </p:blipFill>
        <p:spPr>
          <a:xfrm>
            <a:off x="736151" y="4500093"/>
            <a:ext cx="1403253" cy="360225"/>
          </a:xfrm>
          <a:prstGeom prst="rect">
            <a:avLst/>
          </a:prstGeom>
        </p:spPr>
      </p:pic>
      <p:pic>
        <p:nvPicPr>
          <p:cNvPr id="14" name="Graphic 13" descr="Smart Phone with solid fill">
            <a:extLst>
              <a:ext uri="{FF2B5EF4-FFF2-40B4-BE49-F238E27FC236}">
                <a16:creationId xmlns:a16="http://schemas.microsoft.com/office/drawing/2014/main" id="{4E7C049B-ACF0-8B26-3B61-F9C205A08C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56417" y="5175447"/>
            <a:ext cx="562720" cy="562720"/>
          </a:xfrm>
          <a:prstGeom prst="rect">
            <a:avLst/>
          </a:prstGeom>
        </p:spPr>
      </p:pic>
      <p:sp>
        <p:nvSpPr>
          <p:cNvPr id="15" name="Rectangle: Rounded Corners 14">
            <a:extLst>
              <a:ext uri="{FF2B5EF4-FFF2-40B4-BE49-F238E27FC236}">
                <a16:creationId xmlns:a16="http://schemas.microsoft.com/office/drawing/2014/main" id="{0F7E69B4-7E6B-8534-3308-A91EBE06AC48}"/>
              </a:ext>
            </a:extLst>
          </p:cNvPr>
          <p:cNvSpPr/>
          <p:nvPr/>
        </p:nvSpPr>
        <p:spPr>
          <a:xfrm>
            <a:off x="3976777" y="2798302"/>
            <a:ext cx="7683458" cy="3574788"/>
          </a:xfrm>
          <a:prstGeom prst="roundRect">
            <a:avLst>
              <a:gd name="adj" fmla="val 3910"/>
            </a:avLst>
          </a:prstGeom>
          <a:noFill/>
          <a:ln>
            <a:solidFill>
              <a:srgbClr val="14216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IN" sz="1600" dirty="0"/>
          </a:p>
        </p:txBody>
      </p:sp>
      <p:sp>
        <p:nvSpPr>
          <p:cNvPr id="16" name="Google Shape;395;p83">
            <a:extLst>
              <a:ext uri="{FF2B5EF4-FFF2-40B4-BE49-F238E27FC236}">
                <a16:creationId xmlns:a16="http://schemas.microsoft.com/office/drawing/2014/main" id="{BCA317BA-0BCE-0DA6-994F-656446DD2C5C}"/>
              </a:ext>
            </a:extLst>
          </p:cNvPr>
          <p:cNvSpPr/>
          <p:nvPr/>
        </p:nvSpPr>
        <p:spPr>
          <a:xfrm>
            <a:off x="6411569" y="5687616"/>
            <a:ext cx="2899669" cy="428801"/>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IN" b="1" dirty="0">
                <a:solidFill>
                  <a:srgbClr val="142168"/>
                </a:solidFill>
                <a:ea typeface="Rajdhani"/>
                <a:cs typeface="Rajdhani"/>
                <a:sym typeface="Rajdhani"/>
              </a:rPr>
              <a:t>Co-WIN Database</a:t>
            </a:r>
          </a:p>
        </p:txBody>
      </p:sp>
      <p:sp>
        <p:nvSpPr>
          <p:cNvPr id="17" name="Flowchart: Magnetic Disk 16">
            <a:extLst>
              <a:ext uri="{FF2B5EF4-FFF2-40B4-BE49-F238E27FC236}">
                <a16:creationId xmlns:a16="http://schemas.microsoft.com/office/drawing/2014/main" id="{DA3F1425-6B15-E004-D8D0-4CD4C4FB188E}"/>
              </a:ext>
            </a:extLst>
          </p:cNvPr>
          <p:cNvSpPr/>
          <p:nvPr/>
        </p:nvSpPr>
        <p:spPr>
          <a:xfrm>
            <a:off x="4630716" y="4744531"/>
            <a:ext cx="1440000" cy="863770"/>
          </a:xfrm>
          <a:prstGeom prst="flowChartMagneticDisk">
            <a:avLst/>
          </a:prstGeom>
          <a:gradFill>
            <a:gsLst>
              <a:gs pos="0">
                <a:schemeClr val="accent1">
                  <a:lumMod val="5000"/>
                  <a:lumOff val="95000"/>
                </a:schemeClr>
              </a:gs>
              <a:gs pos="100000">
                <a:srgbClr val="FFCE14">
                  <a:alpha val="95000"/>
                </a:srgbClr>
              </a:gs>
            </a:gsLst>
            <a:lin ang="5400000" scaled="1"/>
          </a:gradFill>
          <a:ln w="12700" cap="flat" cmpd="sng" algn="ctr">
            <a:solidFill>
              <a:srgbClr val="142168"/>
            </a:solidFill>
            <a:prstDash val="solid"/>
            <a:miter lim="800000"/>
          </a:ln>
          <a:effectLst/>
        </p:spPr>
        <p:txBody>
          <a:bodyPr rtlCol="0" anchor="ctr"/>
          <a:lstStyle/>
          <a:p>
            <a:pPr algn="ctr" defTabSz="1219170">
              <a:defRPr/>
            </a:pPr>
            <a:r>
              <a:rPr lang="en-IN" dirty="0">
                <a:solidFill>
                  <a:srgbClr val="142168"/>
                </a:solidFill>
                <a:latin typeface="Abadi" panose="020B0604020104020204" pitchFamily="34" charset="0"/>
              </a:rPr>
              <a:t>Registration</a:t>
            </a:r>
            <a:endParaRPr lang="en-IN" sz="2800" dirty="0">
              <a:solidFill>
                <a:srgbClr val="142168"/>
              </a:solidFill>
              <a:latin typeface="Abadi" panose="020B0604020104020204" pitchFamily="34" charset="0"/>
            </a:endParaRPr>
          </a:p>
        </p:txBody>
      </p:sp>
      <p:sp>
        <p:nvSpPr>
          <p:cNvPr id="18" name="Flowchart: Magnetic Disk 17">
            <a:extLst>
              <a:ext uri="{FF2B5EF4-FFF2-40B4-BE49-F238E27FC236}">
                <a16:creationId xmlns:a16="http://schemas.microsoft.com/office/drawing/2014/main" id="{E9D87D6E-C699-BEEA-863A-A82ECD42E8C0}"/>
              </a:ext>
            </a:extLst>
          </p:cNvPr>
          <p:cNvSpPr/>
          <p:nvPr/>
        </p:nvSpPr>
        <p:spPr>
          <a:xfrm>
            <a:off x="6327396" y="4744531"/>
            <a:ext cx="1440000" cy="863770"/>
          </a:xfrm>
          <a:prstGeom prst="flowChartMagneticDisk">
            <a:avLst/>
          </a:prstGeom>
          <a:gradFill>
            <a:gsLst>
              <a:gs pos="0">
                <a:schemeClr val="accent1">
                  <a:lumMod val="5000"/>
                  <a:lumOff val="95000"/>
                </a:schemeClr>
              </a:gs>
              <a:gs pos="100000">
                <a:srgbClr val="FFCE14">
                  <a:alpha val="95000"/>
                </a:srgbClr>
              </a:gs>
            </a:gsLst>
            <a:lin ang="5400000" scaled="1"/>
          </a:gradFill>
          <a:ln w="12700" cap="flat" cmpd="sng" algn="ctr">
            <a:solidFill>
              <a:srgbClr val="142168"/>
            </a:solidFill>
            <a:prstDash val="solid"/>
            <a:miter lim="800000"/>
          </a:ln>
          <a:effectLst/>
        </p:spPr>
        <p:txBody>
          <a:bodyPr rtlCol="0" anchor="ctr"/>
          <a:lstStyle/>
          <a:p>
            <a:pPr algn="ctr" defTabSz="1219170">
              <a:defRPr/>
            </a:pPr>
            <a:r>
              <a:rPr lang="en-IN" dirty="0">
                <a:solidFill>
                  <a:srgbClr val="142168"/>
                </a:solidFill>
                <a:latin typeface="Abadi" panose="020B0604020104020204" pitchFamily="34" charset="0"/>
              </a:rPr>
              <a:t>Facility</a:t>
            </a:r>
            <a:endParaRPr lang="en-IN" sz="2800" dirty="0">
              <a:solidFill>
                <a:srgbClr val="142168"/>
              </a:solidFill>
              <a:latin typeface="Abadi" panose="020B0604020104020204" pitchFamily="34" charset="0"/>
            </a:endParaRPr>
          </a:p>
        </p:txBody>
      </p:sp>
      <p:sp>
        <p:nvSpPr>
          <p:cNvPr id="19" name="Flowchart: Magnetic Disk 18">
            <a:extLst>
              <a:ext uri="{FF2B5EF4-FFF2-40B4-BE49-F238E27FC236}">
                <a16:creationId xmlns:a16="http://schemas.microsoft.com/office/drawing/2014/main" id="{D7501233-0D3A-6D94-16F1-A47B716A0C33}"/>
              </a:ext>
            </a:extLst>
          </p:cNvPr>
          <p:cNvSpPr/>
          <p:nvPr/>
        </p:nvSpPr>
        <p:spPr>
          <a:xfrm>
            <a:off x="8027200" y="4744531"/>
            <a:ext cx="1440000" cy="863770"/>
          </a:xfrm>
          <a:prstGeom prst="flowChartMagneticDisk">
            <a:avLst/>
          </a:prstGeom>
          <a:gradFill>
            <a:gsLst>
              <a:gs pos="0">
                <a:schemeClr val="accent1">
                  <a:lumMod val="5000"/>
                  <a:lumOff val="95000"/>
                </a:schemeClr>
              </a:gs>
              <a:gs pos="100000">
                <a:srgbClr val="FFCE14">
                  <a:alpha val="95000"/>
                </a:srgbClr>
              </a:gs>
            </a:gsLst>
            <a:lin ang="5400000" scaled="1"/>
          </a:gradFill>
          <a:ln w="12700" cap="flat" cmpd="sng" algn="ctr">
            <a:solidFill>
              <a:srgbClr val="142168"/>
            </a:solidFill>
            <a:prstDash val="solid"/>
            <a:miter lim="800000"/>
          </a:ln>
          <a:effectLst/>
        </p:spPr>
        <p:txBody>
          <a:bodyPr rtlCol="0" anchor="ctr"/>
          <a:lstStyle/>
          <a:p>
            <a:pPr algn="ctr" defTabSz="1219170">
              <a:defRPr/>
            </a:pPr>
            <a:r>
              <a:rPr lang="en-IN" dirty="0">
                <a:solidFill>
                  <a:srgbClr val="142168"/>
                </a:solidFill>
                <a:latin typeface="Abadi" panose="020B0604020104020204" pitchFamily="34" charset="0"/>
              </a:rPr>
              <a:t>Vaccination</a:t>
            </a:r>
            <a:endParaRPr lang="en-IN" sz="2800" dirty="0">
              <a:solidFill>
                <a:srgbClr val="142168"/>
              </a:solidFill>
              <a:latin typeface="Abadi" panose="020B0604020104020204" pitchFamily="34" charset="0"/>
            </a:endParaRPr>
          </a:p>
        </p:txBody>
      </p:sp>
      <p:sp>
        <p:nvSpPr>
          <p:cNvPr id="20" name="Flowchart: Magnetic Disk 19">
            <a:extLst>
              <a:ext uri="{FF2B5EF4-FFF2-40B4-BE49-F238E27FC236}">
                <a16:creationId xmlns:a16="http://schemas.microsoft.com/office/drawing/2014/main" id="{2A9295DD-2FC1-E9CE-CED3-4D9993D894E7}"/>
              </a:ext>
            </a:extLst>
          </p:cNvPr>
          <p:cNvSpPr/>
          <p:nvPr/>
        </p:nvSpPr>
        <p:spPr>
          <a:xfrm>
            <a:off x="9727003" y="4744531"/>
            <a:ext cx="1440000" cy="863770"/>
          </a:xfrm>
          <a:prstGeom prst="flowChartMagneticDisk">
            <a:avLst/>
          </a:prstGeom>
          <a:gradFill>
            <a:gsLst>
              <a:gs pos="0">
                <a:schemeClr val="accent1">
                  <a:lumMod val="5000"/>
                  <a:lumOff val="95000"/>
                </a:schemeClr>
              </a:gs>
              <a:gs pos="100000">
                <a:srgbClr val="FFCE14">
                  <a:alpha val="95000"/>
                </a:srgbClr>
              </a:gs>
            </a:gsLst>
            <a:lin ang="5400000" scaled="1"/>
          </a:gradFill>
          <a:ln w="12700" cap="flat" cmpd="sng" algn="ctr">
            <a:solidFill>
              <a:srgbClr val="142168"/>
            </a:solidFill>
            <a:prstDash val="solid"/>
            <a:miter lim="800000"/>
          </a:ln>
          <a:effectLst/>
        </p:spPr>
        <p:txBody>
          <a:bodyPr rtlCol="0" anchor="ctr"/>
          <a:lstStyle/>
          <a:p>
            <a:pPr algn="ctr" defTabSz="1219170">
              <a:defRPr/>
            </a:pPr>
            <a:r>
              <a:rPr lang="en-IN" dirty="0">
                <a:solidFill>
                  <a:srgbClr val="142168"/>
                </a:solidFill>
                <a:latin typeface="Abadi" panose="020B0604020104020204" pitchFamily="34" charset="0"/>
              </a:rPr>
              <a:t>Certificate</a:t>
            </a:r>
            <a:endParaRPr lang="en-IN" sz="2800" dirty="0">
              <a:solidFill>
                <a:srgbClr val="142168"/>
              </a:solidFill>
              <a:latin typeface="Abadi" panose="020B0604020104020204" pitchFamily="34" charset="0"/>
            </a:endParaRPr>
          </a:p>
        </p:txBody>
      </p:sp>
      <p:cxnSp>
        <p:nvCxnSpPr>
          <p:cNvPr id="21" name="Straight Arrow Connector 20">
            <a:extLst>
              <a:ext uri="{FF2B5EF4-FFF2-40B4-BE49-F238E27FC236}">
                <a16:creationId xmlns:a16="http://schemas.microsoft.com/office/drawing/2014/main" id="{1938F8CB-1E37-4DF6-75EA-ED8D798F22A7}"/>
              </a:ext>
            </a:extLst>
          </p:cNvPr>
          <p:cNvCxnSpPr>
            <a:cxnSpLocks/>
          </p:cNvCxnSpPr>
          <p:nvPr/>
        </p:nvCxnSpPr>
        <p:spPr>
          <a:xfrm flipH="1" flipV="1">
            <a:off x="5357711" y="3997063"/>
            <a:ext cx="1" cy="633377"/>
          </a:xfrm>
          <a:prstGeom prst="straightConnector1">
            <a:avLst/>
          </a:prstGeom>
          <a:noFill/>
          <a:ln w="6350" cap="flat" cmpd="sng" algn="ctr">
            <a:solidFill>
              <a:srgbClr val="254B56"/>
            </a:solidFill>
            <a:prstDash val="solid"/>
            <a:miter lim="800000"/>
            <a:tailEnd type="triangle"/>
          </a:ln>
          <a:effectLst/>
        </p:spPr>
      </p:cxnSp>
      <p:pic>
        <p:nvPicPr>
          <p:cNvPr id="22" name="Picture 21" descr="A picture containing text&#10;&#10;Description automatically generated">
            <a:extLst>
              <a:ext uri="{FF2B5EF4-FFF2-40B4-BE49-F238E27FC236}">
                <a16:creationId xmlns:a16="http://schemas.microsoft.com/office/drawing/2014/main" id="{6CEE959C-2EC8-D4A0-AC5D-1B6276219C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0969" y="1577681"/>
            <a:ext cx="1955074" cy="414904"/>
          </a:xfrm>
          <a:prstGeom prst="rect">
            <a:avLst/>
          </a:prstGeom>
        </p:spPr>
      </p:pic>
      <p:cxnSp>
        <p:nvCxnSpPr>
          <p:cNvPr id="23" name="Straight Arrow Connector 22">
            <a:extLst>
              <a:ext uri="{FF2B5EF4-FFF2-40B4-BE49-F238E27FC236}">
                <a16:creationId xmlns:a16="http://schemas.microsoft.com/office/drawing/2014/main" id="{15127854-4E36-6343-EC39-C9B503868A2B}"/>
              </a:ext>
            </a:extLst>
          </p:cNvPr>
          <p:cNvCxnSpPr>
            <a:cxnSpLocks/>
          </p:cNvCxnSpPr>
          <p:nvPr/>
        </p:nvCxnSpPr>
        <p:spPr>
          <a:xfrm flipH="1" flipV="1">
            <a:off x="7047396" y="3997063"/>
            <a:ext cx="1" cy="633377"/>
          </a:xfrm>
          <a:prstGeom prst="straightConnector1">
            <a:avLst/>
          </a:prstGeom>
          <a:noFill/>
          <a:ln w="6350" cap="flat" cmpd="sng" algn="ctr">
            <a:solidFill>
              <a:srgbClr val="254B56"/>
            </a:solidFill>
            <a:prstDash val="solid"/>
            <a:miter lim="800000"/>
            <a:tailEnd type="triangle"/>
          </a:ln>
          <a:effectLst/>
        </p:spPr>
      </p:cxnSp>
      <p:cxnSp>
        <p:nvCxnSpPr>
          <p:cNvPr id="24" name="Straight Arrow Connector 23">
            <a:extLst>
              <a:ext uri="{FF2B5EF4-FFF2-40B4-BE49-F238E27FC236}">
                <a16:creationId xmlns:a16="http://schemas.microsoft.com/office/drawing/2014/main" id="{3BD90874-2871-66B9-6028-7BB646ACC83F}"/>
              </a:ext>
            </a:extLst>
          </p:cNvPr>
          <p:cNvCxnSpPr>
            <a:cxnSpLocks/>
          </p:cNvCxnSpPr>
          <p:nvPr/>
        </p:nvCxnSpPr>
        <p:spPr>
          <a:xfrm flipH="1" flipV="1">
            <a:off x="8747200" y="3997063"/>
            <a:ext cx="1" cy="633377"/>
          </a:xfrm>
          <a:prstGeom prst="straightConnector1">
            <a:avLst/>
          </a:prstGeom>
          <a:noFill/>
          <a:ln w="6350" cap="flat" cmpd="sng" algn="ctr">
            <a:solidFill>
              <a:srgbClr val="254B56"/>
            </a:solidFill>
            <a:prstDash val="solid"/>
            <a:miter lim="800000"/>
            <a:tailEnd type="triangle"/>
          </a:ln>
          <a:effectLst/>
        </p:spPr>
      </p:cxnSp>
      <p:cxnSp>
        <p:nvCxnSpPr>
          <p:cNvPr id="25" name="Straight Arrow Connector 24">
            <a:extLst>
              <a:ext uri="{FF2B5EF4-FFF2-40B4-BE49-F238E27FC236}">
                <a16:creationId xmlns:a16="http://schemas.microsoft.com/office/drawing/2014/main" id="{AD905876-30C7-8B2D-F828-99D659B5A846}"/>
              </a:ext>
            </a:extLst>
          </p:cNvPr>
          <p:cNvCxnSpPr>
            <a:cxnSpLocks/>
          </p:cNvCxnSpPr>
          <p:nvPr/>
        </p:nvCxnSpPr>
        <p:spPr>
          <a:xfrm flipH="1" flipV="1">
            <a:off x="10447002" y="3997063"/>
            <a:ext cx="1" cy="633377"/>
          </a:xfrm>
          <a:prstGeom prst="straightConnector1">
            <a:avLst/>
          </a:prstGeom>
          <a:noFill/>
          <a:ln w="6350" cap="flat" cmpd="sng" algn="ctr">
            <a:solidFill>
              <a:srgbClr val="254B56"/>
            </a:solidFill>
            <a:prstDash val="solid"/>
            <a:miter lim="800000"/>
            <a:tailEnd type="triangle"/>
          </a:ln>
          <a:effectLst/>
        </p:spPr>
      </p:cxnSp>
      <p:sp>
        <p:nvSpPr>
          <p:cNvPr id="26" name="Google Shape;406;p83">
            <a:extLst>
              <a:ext uri="{FF2B5EF4-FFF2-40B4-BE49-F238E27FC236}">
                <a16:creationId xmlns:a16="http://schemas.microsoft.com/office/drawing/2014/main" id="{2A4864DA-4411-4103-E168-C047F736C0D1}"/>
              </a:ext>
            </a:extLst>
          </p:cNvPr>
          <p:cNvSpPr/>
          <p:nvPr/>
        </p:nvSpPr>
        <p:spPr>
          <a:xfrm>
            <a:off x="4630716" y="3014616"/>
            <a:ext cx="1440000" cy="790869"/>
          </a:xfrm>
          <a:prstGeom prst="roundRect">
            <a:avLst/>
          </a:prstGeom>
          <a:gradFill>
            <a:gsLst>
              <a:gs pos="0">
                <a:schemeClr val="bg1"/>
              </a:gs>
              <a:gs pos="73000">
                <a:schemeClr val="bg1">
                  <a:lumMod val="85000"/>
                </a:schemeClr>
              </a:gs>
            </a:gsLst>
            <a:lin ang="2700000" scaled="0"/>
          </a:gradFill>
          <a:ln w="9525" cap="flat" cmpd="sng">
            <a:solidFill>
              <a:schemeClr val="bg1">
                <a:lumMod val="85000"/>
              </a:schemeClr>
            </a:solidFill>
            <a:prstDash val="solid"/>
            <a:round/>
            <a:headEnd type="none" w="sm" len="sm"/>
            <a:tailEnd type="none" w="sm" len="sm"/>
          </a:ln>
          <a:effectLst/>
        </p:spPr>
        <p:txBody>
          <a:bodyPr spcFirstLastPara="1" wrap="square" lIns="121900" tIns="121900" rIns="121900" bIns="121900" anchor="ctr" anchorCtr="0">
            <a:noAutofit/>
          </a:bodyPr>
          <a:lstStyle/>
          <a:p>
            <a:pPr algn="ctr">
              <a:buClr>
                <a:schemeClr val="dk1"/>
              </a:buClr>
              <a:buSzPts val="1400"/>
            </a:pPr>
            <a:r>
              <a:rPr lang="en" sz="1300" b="1" dirty="0">
                <a:ea typeface="Rajdhani"/>
                <a:cs typeface="Rajdhani"/>
                <a:sym typeface="Rajdhani"/>
              </a:rPr>
              <a:t>Registration &amp; Scheduling Module</a:t>
            </a:r>
            <a:endParaRPr sz="1300" b="1" dirty="0">
              <a:ea typeface="Rajdhani"/>
              <a:cs typeface="Rajdhani"/>
              <a:sym typeface="Rajdhani"/>
            </a:endParaRPr>
          </a:p>
        </p:txBody>
      </p:sp>
      <p:sp>
        <p:nvSpPr>
          <p:cNvPr id="27" name="Google Shape;406;p83">
            <a:extLst>
              <a:ext uri="{FF2B5EF4-FFF2-40B4-BE49-F238E27FC236}">
                <a16:creationId xmlns:a16="http://schemas.microsoft.com/office/drawing/2014/main" id="{BA5A817F-238C-46C8-DF35-F9177C43F090}"/>
              </a:ext>
            </a:extLst>
          </p:cNvPr>
          <p:cNvSpPr/>
          <p:nvPr/>
        </p:nvSpPr>
        <p:spPr>
          <a:xfrm>
            <a:off x="6323134" y="3014616"/>
            <a:ext cx="1440000" cy="790869"/>
          </a:xfrm>
          <a:prstGeom prst="roundRect">
            <a:avLst/>
          </a:prstGeom>
          <a:gradFill>
            <a:gsLst>
              <a:gs pos="0">
                <a:schemeClr val="bg1"/>
              </a:gs>
              <a:gs pos="73000">
                <a:schemeClr val="bg1">
                  <a:lumMod val="85000"/>
                </a:schemeClr>
              </a:gs>
            </a:gsLst>
            <a:lin ang="2700000" scaled="0"/>
          </a:gradFill>
          <a:ln w="9525" cap="flat" cmpd="sng">
            <a:solidFill>
              <a:schemeClr val="bg1">
                <a:lumMod val="85000"/>
              </a:schemeClr>
            </a:solidFill>
            <a:prstDash val="solid"/>
            <a:round/>
            <a:headEnd type="none" w="sm" len="sm"/>
            <a:tailEnd type="none" w="sm" len="sm"/>
          </a:ln>
          <a:effectLst/>
        </p:spPr>
        <p:txBody>
          <a:bodyPr spcFirstLastPara="1" wrap="square" lIns="121900" tIns="121900" rIns="121900" bIns="121900" anchor="ctr" anchorCtr="0">
            <a:noAutofit/>
          </a:bodyPr>
          <a:lstStyle/>
          <a:p>
            <a:pPr algn="ctr">
              <a:buClr>
                <a:schemeClr val="dk1"/>
              </a:buClr>
              <a:buSzPts val="1400"/>
            </a:pPr>
            <a:r>
              <a:rPr lang="en" sz="1300" b="1" dirty="0">
                <a:ea typeface="Rajdhani"/>
                <a:cs typeface="Rajdhani"/>
                <a:sym typeface="Rajdhani"/>
              </a:rPr>
              <a:t>Vaccination Facility Module</a:t>
            </a:r>
            <a:endParaRPr sz="1300" b="1" dirty="0">
              <a:ea typeface="Rajdhani"/>
              <a:cs typeface="Rajdhani"/>
              <a:sym typeface="Rajdhani"/>
            </a:endParaRPr>
          </a:p>
        </p:txBody>
      </p:sp>
      <p:sp>
        <p:nvSpPr>
          <p:cNvPr id="28" name="Google Shape;406;p83">
            <a:extLst>
              <a:ext uri="{FF2B5EF4-FFF2-40B4-BE49-F238E27FC236}">
                <a16:creationId xmlns:a16="http://schemas.microsoft.com/office/drawing/2014/main" id="{1F027F32-8798-5381-D374-17383B7AAECE}"/>
              </a:ext>
            </a:extLst>
          </p:cNvPr>
          <p:cNvSpPr/>
          <p:nvPr/>
        </p:nvSpPr>
        <p:spPr>
          <a:xfrm>
            <a:off x="8027200" y="3014616"/>
            <a:ext cx="1440000" cy="790869"/>
          </a:xfrm>
          <a:prstGeom prst="roundRect">
            <a:avLst/>
          </a:prstGeom>
          <a:gradFill>
            <a:gsLst>
              <a:gs pos="0">
                <a:schemeClr val="bg1"/>
              </a:gs>
              <a:gs pos="73000">
                <a:schemeClr val="bg1">
                  <a:lumMod val="85000"/>
                </a:schemeClr>
              </a:gs>
            </a:gsLst>
            <a:lin ang="2700000" scaled="0"/>
          </a:gradFill>
          <a:ln w="9525" cap="flat" cmpd="sng">
            <a:solidFill>
              <a:schemeClr val="bg1">
                <a:lumMod val="85000"/>
              </a:schemeClr>
            </a:solidFill>
            <a:prstDash val="solid"/>
            <a:round/>
            <a:headEnd type="none" w="sm" len="sm"/>
            <a:tailEnd type="none" w="sm" len="sm"/>
          </a:ln>
          <a:effectLst/>
        </p:spPr>
        <p:txBody>
          <a:bodyPr spcFirstLastPara="1" wrap="square" lIns="121900" tIns="121900" rIns="121900" bIns="121900" anchor="ctr" anchorCtr="0">
            <a:noAutofit/>
          </a:bodyPr>
          <a:lstStyle/>
          <a:p>
            <a:pPr algn="ctr">
              <a:buClr>
                <a:schemeClr val="dk1"/>
              </a:buClr>
              <a:buSzPts val="1400"/>
            </a:pPr>
            <a:r>
              <a:rPr lang="en" sz="1300" b="1" dirty="0">
                <a:ea typeface="Rajdhani"/>
                <a:cs typeface="Rajdhani"/>
                <a:sym typeface="Rajdhani"/>
              </a:rPr>
              <a:t>Vaccination Module</a:t>
            </a:r>
            <a:endParaRPr sz="1300" b="1" dirty="0">
              <a:ea typeface="Rajdhani"/>
              <a:cs typeface="Rajdhani"/>
              <a:sym typeface="Rajdhani"/>
            </a:endParaRPr>
          </a:p>
        </p:txBody>
      </p:sp>
      <p:sp>
        <p:nvSpPr>
          <p:cNvPr id="29" name="Google Shape;406;p83">
            <a:extLst>
              <a:ext uri="{FF2B5EF4-FFF2-40B4-BE49-F238E27FC236}">
                <a16:creationId xmlns:a16="http://schemas.microsoft.com/office/drawing/2014/main" id="{0BA6C54D-A425-97DB-22D5-0579927D41B2}"/>
              </a:ext>
            </a:extLst>
          </p:cNvPr>
          <p:cNvSpPr/>
          <p:nvPr/>
        </p:nvSpPr>
        <p:spPr>
          <a:xfrm>
            <a:off x="9727003" y="3014616"/>
            <a:ext cx="1440000" cy="790869"/>
          </a:xfrm>
          <a:prstGeom prst="roundRect">
            <a:avLst/>
          </a:prstGeom>
          <a:gradFill>
            <a:gsLst>
              <a:gs pos="0">
                <a:schemeClr val="bg1"/>
              </a:gs>
              <a:gs pos="73000">
                <a:schemeClr val="bg1">
                  <a:lumMod val="85000"/>
                </a:schemeClr>
              </a:gs>
            </a:gsLst>
            <a:lin ang="2700000" scaled="0"/>
          </a:gradFill>
          <a:ln w="9525" cap="flat" cmpd="sng">
            <a:solidFill>
              <a:schemeClr val="bg1">
                <a:lumMod val="85000"/>
              </a:schemeClr>
            </a:solidFill>
            <a:prstDash val="solid"/>
            <a:round/>
            <a:headEnd type="none" w="sm" len="sm"/>
            <a:tailEnd type="none" w="sm" len="sm"/>
          </a:ln>
          <a:effectLst/>
        </p:spPr>
        <p:txBody>
          <a:bodyPr spcFirstLastPara="1" wrap="square" lIns="121900" tIns="121900" rIns="121900" bIns="121900" anchor="ctr" anchorCtr="0">
            <a:noAutofit/>
          </a:bodyPr>
          <a:lstStyle/>
          <a:p>
            <a:pPr algn="ctr">
              <a:buClr>
                <a:schemeClr val="dk1"/>
              </a:buClr>
              <a:buSzPts val="1400"/>
            </a:pPr>
            <a:r>
              <a:rPr lang="en" sz="1300" b="1" dirty="0">
                <a:ea typeface="Rajdhani"/>
                <a:cs typeface="Rajdhani"/>
                <a:sym typeface="Rajdhani"/>
              </a:rPr>
              <a:t>Certification Module</a:t>
            </a:r>
            <a:endParaRPr sz="1300" b="1" dirty="0">
              <a:ea typeface="Rajdhani"/>
              <a:cs typeface="Rajdhani"/>
              <a:sym typeface="Rajdhani"/>
            </a:endParaRPr>
          </a:p>
        </p:txBody>
      </p:sp>
      <p:cxnSp>
        <p:nvCxnSpPr>
          <p:cNvPr id="30" name="Straight Arrow Connector 29">
            <a:extLst>
              <a:ext uri="{FF2B5EF4-FFF2-40B4-BE49-F238E27FC236}">
                <a16:creationId xmlns:a16="http://schemas.microsoft.com/office/drawing/2014/main" id="{9700CEC4-5013-58BB-D33F-37E2E6DABAA8}"/>
              </a:ext>
            </a:extLst>
          </p:cNvPr>
          <p:cNvCxnSpPr>
            <a:cxnSpLocks/>
          </p:cNvCxnSpPr>
          <p:nvPr/>
        </p:nvCxnSpPr>
        <p:spPr>
          <a:xfrm flipH="1" flipV="1">
            <a:off x="7896000" y="2487268"/>
            <a:ext cx="1" cy="633377"/>
          </a:xfrm>
          <a:prstGeom prst="straightConnector1">
            <a:avLst/>
          </a:prstGeom>
          <a:noFill/>
          <a:ln w="6350" cap="flat" cmpd="sng" algn="ctr">
            <a:solidFill>
              <a:srgbClr val="254B56"/>
            </a:solidFill>
            <a:prstDash val="solid"/>
            <a:miter lim="800000"/>
            <a:tailEnd type="triangle"/>
          </a:ln>
          <a:effectLst/>
        </p:spPr>
      </p:cxnSp>
      <p:sp>
        <p:nvSpPr>
          <p:cNvPr id="31" name="Arrow: Left-Right 30">
            <a:extLst>
              <a:ext uri="{FF2B5EF4-FFF2-40B4-BE49-F238E27FC236}">
                <a16:creationId xmlns:a16="http://schemas.microsoft.com/office/drawing/2014/main" id="{4BEC5DC7-70F1-E65F-6ADF-A05F333FA6BD}"/>
              </a:ext>
            </a:extLst>
          </p:cNvPr>
          <p:cNvSpPr/>
          <p:nvPr/>
        </p:nvSpPr>
        <p:spPr>
          <a:xfrm>
            <a:off x="2522094" y="4331119"/>
            <a:ext cx="1273759" cy="316028"/>
          </a:xfrm>
          <a:prstGeom prst="leftRightArrow">
            <a:avLst/>
          </a:prstGeom>
          <a:gradFill>
            <a:gsLst>
              <a:gs pos="0">
                <a:schemeClr val="bg1">
                  <a:alpha val="25000"/>
                </a:schemeClr>
              </a:gs>
              <a:gs pos="73000">
                <a:schemeClr val="bg1">
                  <a:lumMod val="85000"/>
                </a:schemeClr>
              </a:gs>
            </a:gsLst>
            <a:lin ang="2700000" scaled="0"/>
          </a:gradFill>
          <a:ln w="12700" cap="flat" cmpd="sng" algn="ctr">
            <a:solidFill>
              <a:srgbClr val="254B56"/>
            </a:solidFill>
            <a:prstDash val="solid"/>
            <a:miter lim="800000"/>
          </a:ln>
          <a:effectLst/>
        </p:spPr>
        <p:txBody>
          <a:bodyPr rtlCol="0" anchor="ctr"/>
          <a:lstStyle/>
          <a:p>
            <a:pPr algn="ctr" defTabSz="1219170">
              <a:defRPr/>
            </a:pPr>
            <a:endParaRPr lang="en-IN" sz="2400" dirty="0">
              <a:solidFill>
                <a:prstClr val="white"/>
              </a:solidFill>
              <a:latin typeface="Calibri" panose="020F0502020204030204"/>
            </a:endParaRPr>
          </a:p>
        </p:txBody>
      </p:sp>
      <p:sp>
        <p:nvSpPr>
          <p:cNvPr id="32" name="Google Shape;395;p83">
            <a:extLst>
              <a:ext uri="{FF2B5EF4-FFF2-40B4-BE49-F238E27FC236}">
                <a16:creationId xmlns:a16="http://schemas.microsoft.com/office/drawing/2014/main" id="{8D5DD655-17EC-9107-DF93-7270A267A5A9}"/>
              </a:ext>
            </a:extLst>
          </p:cNvPr>
          <p:cNvSpPr/>
          <p:nvPr/>
        </p:nvSpPr>
        <p:spPr>
          <a:xfrm>
            <a:off x="2392137" y="4680205"/>
            <a:ext cx="1530280" cy="618946"/>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IN" sz="1400" b="1" dirty="0">
                <a:solidFill>
                  <a:srgbClr val="142168"/>
                </a:solidFill>
                <a:ea typeface="Rajdhani"/>
                <a:cs typeface="Rajdhani"/>
                <a:sym typeface="Rajdhani"/>
              </a:rPr>
              <a:t>Connected via</a:t>
            </a:r>
          </a:p>
          <a:p>
            <a:pPr algn="ctr">
              <a:buClr>
                <a:srgbClr val="000000"/>
              </a:buClr>
              <a:buSzPts val="1400"/>
            </a:pPr>
            <a:r>
              <a:rPr lang="en-IN" sz="1400" b="1" dirty="0">
                <a:solidFill>
                  <a:srgbClr val="142168"/>
                </a:solidFill>
                <a:ea typeface="Rajdhani"/>
                <a:cs typeface="Rajdhani"/>
                <a:sym typeface="Rajdhani"/>
              </a:rPr>
              <a:t>Protected APIs</a:t>
            </a:r>
          </a:p>
        </p:txBody>
      </p:sp>
      <p:sp>
        <p:nvSpPr>
          <p:cNvPr id="33" name="Google Shape;395;p83">
            <a:extLst>
              <a:ext uri="{FF2B5EF4-FFF2-40B4-BE49-F238E27FC236}">
                <a16:creationId xmlns:a16="http://schemas.microsoft.com/office/drawing/2014/main" id="{438FB231-D91C-5B2C-CFD4-0833A96D7C76}"/>
              </a:ext>
            </a:extLst>
          </p:cNvPr>
          <p:cNvSpPr/>
          <p:nvPr/>
        </p:nvSpPr>
        <p:spPr>
          <a:xfrm>
            <a:off x="672637" y="1868322"/>
            <a:ext cx="1530280" cy="618946"/>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IN" sz="1400" b="1" dirty="0">
                <a:solidFill>
                  <a:srgbClr val="142168"/>
                </a:solidFill>
                <a:ea typeface="Rajdhani"/>
                <a:cs typeface="Rajdhani"/>
                <a:sym typeface="Rajdhani"/>
              </a:rPr>
              <a:t>Application Service Providers</a:t>
            </a:r>
          </a:p>
        </p:txBody>
      </p:sp>
      <p:sp>
        <p:nvSpPr>
          <p:cNvPr id="34" name="Google Shape;395;p83">
            <a:extLst>
              <a:ext uri="{FF2B5EF4-FFF2-40B4-BE49-F238E27FC236}">
                <a16:creationId xmlns:a16="http://schemas.microsoft.com/office/drawing/2014/main" id="{CC64D9D9-03C5-1E62-500E-877E1744D334}"/>
              </a:ext>
            </a:extLst>
          </p:cNvPr>
          <p:cNvSpPr/>
          <p:nvPr/>
        </p:nvSpPr>
        <p:spPr>
          <a:xfrm>
            <a:off x="6411569" y="1973591"/>
            <a:ext cx="2899669" cy="428801"/>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IN" b="1" dirty="0">
                <a:ea typeface="Rajdhani"/>
                <a:cs typeface="Rajdhani"/>
                <a:sym typeface="Rajdhani"/>
              </a:rPr>
              <a:t>Portal</a:t>
            </a:r>
          </a:p>
        </p:txBody>
      </p:sp>
      <p:sp>
        <p:nvSpPr>
          <p:cNvPr id="35" name="Google Shape;395;p83">
            <a:extLst>
              <a:ext uri="{FF2B5EF4-FFF2-40B4-BE49-F238E27FC236}">
                <a16:creationId xmlns:a16="http://schemas.microsoft.com/office/drawing/2014/main" id="{BD562E1B-09E3-368B-2A91-28123DA0C127}"/>
              </a:ext>
            </a:extLst>
          </p:cNvPr>
          <p:cNvSpPr/>
          <p:nvPr/>
        </p:nvSpPr>
        <p:spPr>
          <a:xfrm>
            <a:off x="2392137" y="3432422"/>
            <a:ext cx="1530280" cy="820836"/>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IN" sz="1400" b="1" dirty="0">
                <a:solidFill>
                  <a:srgbClr val="142168"/>
                </a:solidFill>
                <a:ea typeface="Rajdhani"/>
                <a:cs typeface="Rajdhani"/>
                <a:sym typeface="Rajdhani"/>
              </a:rPr>
              <a:t>3rd Party Apps allowed to build  above these APIs</a:t>
            </a:r>
          </a:p>
        </p:txBody>
      </p:sp>
    </p:spTree>
    <p:extLst>
      <p:ext uri="{BB962C8B-B14F-4D97-AF65-F5344CB8AC3E}">
        <p14:creationId xmlns:p14="http://schemas.microsoft.com/office/powerpoint/2010/main" val="31920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F37A7C8-9E61-C8DF-A173-D8100F3D8741}"/>
              </a:ext>
            </a:extLst>
          </p:cNvPr>
          <p:cNvSpPr/>
          <p:nvPr/>
        </p:nvSpPr>
        <p:spPr>
          <a:xfrm>
            <a:off x="1" y="1123385"/>
            <a:ext cx="12038536" cy="55980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1">
            <a:extLst>
              <a:ext uri="{FF2B5EF4-FFF2-40B4-BE49-F238E27FC236}">
                <a16:creationId xmlns:a16="http://schemas.microsoft.com/office/drawing/2014/main" id="{8CC7FE08-879D-C588-2ABC-2A60FC48F989}"/>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497FB56A-1BBE-8867-61DB-753BDC317CAE}"/>
              </a:ext>
            </a:extLst>
          </p:cNvPr>
          <p:cNvSpPr>
            <a:spLocks noGrp="1"/>
          </p:cNvSpPr>
          <p:nvPr>
            <p:ph type="sldNum" sz="quarter" idx="12"/>
          </p:nvPr>
        </p:nvSpPr>
        <p:spPr/>
        <p:txBody>
          <a:bodyPr/>
          <a:lstStyle/>
          <a:p>
            <a:fld id="{73B7D030-AC2A-4DA6-BC48-16912DF20F9C}" type="slidenum">
              <a:rPr lang="en-IN" smtClean="0"/>
              <a:t>5</a:t>
            </a:fld>
            <a:endParaRPr lang="en-IN" dirty="0"/>
          </a:p>
        </p:txBody>
      </p:sp>
      <p:sp>
        <p:nvSpPr>
          <p:cNvPr id="6" name="object 6">
            <a:extLst>
              <a:ext uri="{FF2B5EF4-FFF2-40B4-BE49-F238E27FC236}">
                <a16:creationId xmlns:a16="http://schemas.microsoft.com/office/drawing/2014/main" id="{D54D4913-3CFE-411F-B357-9E81E99617D9}"/>
              </a:ext>
            </a:extLst>
          </p:cNvPr>
          <p:cNvSpPr/>
          <p:nvPr/>
        </p:nvSpPr>
        <p:spPr>
          <a:xfrm>
            <a:off x="0" y="341955"/>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8" name="Rectangle 7">
            <a:extLst>
              <a:ext uri="{FF2B5EF4-FFF2-40B4-BE49-F238E27FC236}">
                <a16:creationId xmlns:a16="http://schemas.microsoft.com/office/drawing/2014/main" id="{27E5A8E7-3B1E-BF28-4657-212840B84AB6}"/>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CF780A77-7A54-7BB1-D3D0-047E4DAEB577}"/>
              </a:ext>
            </a:extLst>
          </p:cNvPr>
          <p:cNvSpPr txBox="1"/>
          <p:nvPr/>
        </p:nvSpPr>
        <p:spPr>
          <a:xfrm>
            <a:off x="838366" y="1311482"/>
            <a:ext cx="3448722" cy="400110"/>
          </a:xfrm>
          <a:prstGeom prst="rect">
            <a:avLst/>
          </a:prstGeom>
          <a:noFill/>
        </p:spPr>
        <p:txBody>
          <a:bodyPr wrap="square" rtlCol="0">
            <a:spAutoFit/>
          </a:bodyPr>
          <a:lstStyle/>
          <a:p>
            <a:pPr algn="ctr"/>
            <a:r>
              <a:rPr lang="en-IN" sz="2000" b="1" dirty="0">
                <a:solidFill>
                  <a:srgbClr val="002060"/>
                </a:solidFill>
              </a:rPr>
              <a:t>1. Orchestration Module</a:t>
            </a:r>
          </a:p>
        </p:txBody>
      </p:sp>
      <p:sp>
        <p:nvSpPr>
          <p:cNvPr id="7" name="TextBox 6">
            <a:extLst>
              <a:ext uri="{FF2B5EF4-FFF2-40B4-BE49-F238E27FC236}">
                <a16:creationId xmlns:a16="http://schemas.microsoft.com/office/drawing/2014/main" id="{CEC04166-7DF6-EDC6-6881-89EF1F98D3E8}"/>
              </a:ext>
            </a:extLst>
          </p:cNvPr>
          <p:cNvSpPr txBox="1"/>
          <p:nvPr/>
        </p:nvSpPr>
        <p:spPr>
          <a:xfrm>
            <a:off x="2173942" y="524517"/>
            <a:ext cx="7799293" cy="492443"/>
          </a:xfrm>
          <a:prstGeom prst="rect">
            <a:avLst/>
          </a:prstGeom>
          <a:noFill/>
        </p:spPr>
        <p:txBody>
          <a:bodyPr wrap="square" rtlCol="0">
            <a:spAutoFit/>
          </a:bodyPr>
          <a:lstStyle/>
          <a:p>
            <a:pPr algn="ctr"/>
            <a:r>
              <a:rPr lang="en-IN" sz="2600" b="1" dirty="0">
                <a:solidFill>
                  <a:srgbClr val="002060"/>
                </a:solidFill>
              </a:rPr>
              <a:t>5 Modules of CoWIN</a:t>
            </a:r>
            <a:endParaRPr lang="en-IN" sz="2600" i="1" dirty="0">
              <a:solidFill>
                <a:srgbClr val="002060"/>
              </a:solidFill>
            </a:endParaRPr>
          </a:p>
        </p:txBody>
      </p:sp>
      <p:sp>
        <p:nvSpPr>
          <p:cNvPr id="4" name="Rectangle 3">
            <a:extLst>
              <a:ext uri="{FF2B5EF4-FFF2-40B4-BE49-F238E27FC236}">
                <a16:creationId xmlns:a16="http://schemas.microsoft.com/office/drawing/2014/main" id="{886C678D-7DFC-2310-DAF4-1AB31E1CA9AD}"/>
              </a:ext>
            </a:extLst>
          </p:cNvPr>
          <p:cNvSpPr/>
          <p:nvPr/>
        </p:nvSpPr>
        <p:spPr>
          <a:xfrm>
            <a:off x="52352" y="1664951"/>
            <a:ext cx="5135880" cy="884760"/>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solidFill>
                <a:schemeClr val="tx1"/>
              </a:solidFill>
            </a:endParaRPr>
          </a:p>
        </p:txBody>
      </p:sp>
      <p:sp>
        <p:nvSpPr>
          <p:cNvPr id="5" name="Rectangle: Rounded Corners 4">
            <a:extLst>
              <a:ext uri="{FF2B5EF4-FFF2-40B4-BE49-F238E27FC236}">
                <a16:creationId xmlns:a16="http://schemas.microsoft.com/office/drawing/2014/main" id="{11D188A6-75BF-76BB-D68D-B06287DF5787}"/>
              </a:ext>
            </a:extLst>
          </p:cNvPr>
          <p:cNvSpPr/>
          <p:nvPr/>
        </p:nvSpPr>
        <p:spPr>
          <a:xfrm>
            <a:off x="248489" y="1857331"/>
            <a:ext cx="1455419" cy="4586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A16CAF05-B5CF-0E4C-C343-B99837163C53}"/>
              </a:ext>
            </a:extLst>
          </p:cNvPr>
          <p:cNvSpPr txBox="1"/>
          <p:nvPr/>
        </p:nvSpPr>
        <p:spPr>
          <a:xfrm>
            <a:off x="153464" y="1834143"/>
            <a:ext cx="1652979" cy="492443"/>
          </a:xfrm>
          <a:prstGeom prst="rect">
            <a:avLst/>
          </a:prstGeom>
          <a:noFill/>
        </p:spPr>
        <p:txBody>
          <a:bodyPr wrap="square" rtlCol="0">
            <a:spAutoFit/>
          </a:bodyPr>
          <a:lstStyle/>
          <a:p>
            <a:pPr algn="ctr"/>
            <a:r>
              <a:rPr lang="en-IN" sz="1300" b="1" dirty="0"/>
              <a:t>Appointment of Administrators</a:t>
            </a:r>
          </a:p>
        </p:txBody>
      </p:sp>
      <p:sp>
        <p:nvSpPr>
          <p:cNvPr id="15" name="Rectangle: Rounded Corners 14">
            <a:extLst>
              <a:ext uri="{FF2B5EF4-FFF2-40B4-BE49-F238E27FC236}">
                <a16:creationId xmlns:a16="http://schemas.microsoft.com/office/drawing/2014/main" id="{C4D92489-8B68-62F4-9DB4-F157674FA6BA}"/>
              </a:ext>
            </a:extLst>
          </p:cNvPr>
          <p:cNvSpPr/>
          <p:nvPr/>
        </p:nvSpPr>
        <p:spPr>
          <a:xfrm>
            <a:off x="2065902" y="1857331"/>
            <a:ext cx="1241189" cy="4818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A1B40CFF-D481-0906-0213-7F20F7BA1A7A}"/>
              </a:ext>
            </a:extLst>
          </p:cNvPr>
          <p:cNvSpPr/>
          <p:nvPr/>
        </p:nvSpPr>
        <p:spPr>
          <a:xfrm>
            <a:off x="3675331" y="1842821"/>
            <a:ext cx="1099639" cy="473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0FDADD71-1B2C-4AC2-088C-F9C876795FD6}"/>
              </a:ext>
            </a:extLst>
          </p:cNvPr>
          <p:cNvSpPr txBox="1"/>
          <p:nvPr/>
        </p:nvSpPr>
        <p:spPr>
          <a:xfrm>
            <a:off x="1936505" y="1869171"/>
            <a:ext cx="1524913" cy="492443"/>
          </a:xfrm>
          <a:prstGeom prst="rect">
            <a:avLst/>
          </a:prstGeom>
          <a:noFill/>
        </p:spPr>
        <p:txBody>
          <a:bodyPr wrap="square" rtlCol="0">
            <a:spAutoFit/>
          </a:bodyPr>
          <a:lstStyle/>
          <a:p>
            <a:pPr algn="ctr"/>
            <a:r>
              <a:rPr lang="en-IN" sz="1300" b="1" dirty="0"/>
              <a:t>Creation of database</a:t>
            </a:r>
          </a:p>
        </p:txBody>
      </p:sp>
      <p:sp>
        <p:nvSpPr>
          <p:cNvPr id="19" name="TextBox 18">
            <a:extLst>
              <a:ext uri="{FF2B5EF4-FFF2-40B4-BE49-F238E27FC236}">
                <a16:creationId xmlns:a16="http://schemas.microsoft.com/office/drawing/2014/main" id="{5A4D2AEF-7AD5-1938-C62B-DDEF5746FE90}"/>
              </a:ext>
            </a:extLst>
          </p:cNvPr>
          <p:cNvSpPr txBox="1"/>
          <p:nvPr/>
        </p:nvSpPr>
        <p:spPr>
          <a:xfrm>
            <a:off x="3656638" y="1831045"/>
            <a:ext cx="1164217" cy="492443"/>
          </a:xfrm>
          <a:prstGeom prst="rect">
            <a:avLst/>
          </a:prstGeom>
          <a:noFill/>
        </p:spPr>
        <p:txBody>
          <a:bodyPr wrap="square" rtlCol="0">
            <a:spAutoFit/>
          </a:bodyPr>
          <a:lstStyle/>
          <a:p>
            <a:pPr algn="ctr"/>
            <a:r>
              <a:rPr lang="en-IN" sz="1300" b="1" dirty="0"/>
              <a:t>Allocation of Vaccine Stock</a:t>
            </a:r>
          </a:p>
        </p:txBody>
      </p:sp>
      <p:sp>
        <p:nvSpPr>
          <p:cNvPr id="23" name="Arrow: Right 22">
            <a:extLst>
              <a:ext uri="{FF2B5EF4-FFF2-40B4-BE49-F238E27FC236}">
                <a16:creationId xmlns:a16="http://schemas.microsoft.com/office/drawing/2014/main" id="{F9143453-C994-933E-40AB-2CD1C9B4742D}"/>
              </a:ext>
            </a:extLst>
          </p:cNvPr>
          <p:cNvSpPr/>
          <p:nvPr/>
        </p:nvSpPr>
        <p:spPr>
          <a:xfrm>
            <a:off x="3298685" y="2028572"/>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4" name="Arrow: Right 23">
            <a:extLst>
              <a:ext uri="{FF2B5EF4-FFF2-40B4-BE49-F238E27FC236}">
                <a16:creationId xmlns:a16="http://schemas.microsoft.com/office/drawing/2014/main" id="{98CA7452-46E4-B419-5033-29AA084E2544}"/>
              </a:ext>
            </a:extLst>
          </p:cNvPr>
          <p:cNvSpPr/>
          <p:nvPr/>
        </p:nvSpPr>
        <p:spPr>
          <a:xfrm>
            <a:off x="1696845" y="2058800"/>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D3241913-9EFF-7A13-2C9B-3FCCA4CBE5AA}"/>
              </a:ext>
            </a:extLst>
          </p:cNvPr>
          <p:cNvSpPr txBox="1"/>
          <p:nvPr/>
        </p:nvSpPr>
        <p:spPr>
          <a:xfrm>
            <a:off x="838366" y="2936795"/>
            <a:ext cx="3448722" cy="400110"/>
          </a:xfrm>
          <a:prstGeom prst="rect">
            <a:avLst/>
          </a:prstGeom>
          <a:noFill/>
        </p:spPr>
        <p:txBody>
          <a:bodyPr wrap="square" rtlCol="0">
            <a:spAutoFit/>
          </a:bodyPr>
          <a:lstStyle/>
          <a:p>
            <a:pPr algn="ctr"/>
            <a:r>
              <a:rPr lang="en-IN" sz="2000" b="1" dirty="0">
                <a:solidFill>
                  <a:srgbClr val="002060"/>
                </a:solidFill>
              </a:rPr>
              <a:t>2. Vaccine Cold Chain Module</a:t>
            </a:r>
          </a:p>
        </p:txBody>
      </p:sp>
      <p:sp>
        <p:nvSpPr>
          <p:cNvPr id="26" name="Rectangle 25">
            <a:extLst>
              <a:ext uri="{FF2B5EF4-FFF2-40B4-BE49-F238E27FC236}">
                <a16:creationId xmlns:a16="http://schemas.microsoft.com/office/drawing/2014/main" id="{AFA48638-EB3C-534C-CAA2-FD5A33565417}"/>
              </a:ext>
            </a:extLst>
          </p:cNvPr>
          <p:cNvSpPr/>
          <p:nvPr/>
        </p:nvSpPr>
        <p:spPr>
          <a:xfrm>
            <a:off x="37703" y="3347739"/>
            <a:ext cx="5135880" cy="996916"/>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a:solidFill>
                  <a:schemeClr val="tx1"/>
                </a:solidFill>
              </a:ln>
              <a:solidFill>
                <a:schemeClr val="tx1"/>
              </a:solidFill>
            </a:endParaRPr>
          </a:p>
        </p:txBody>
      </p:sp>
      <p:sp>
        <p:nvSpPr>
          <p:cNvPr id="27" name="Rectangle: Rounded Corners 26">
            <a:extLst>
              <a:ext uri="{FF2B5EF4-FFF2-40B4-BE49-F238E27FC236}">
                <a16:creationId xmlns:a16="http://schemas.microsoft.com/office/drawing/2014/main" id="{CA663B98-6142-68A6-EFD5-A4EC7B35BAC7}"/>
              </a:ext>
            </a:extLst>
          </p:cNvPr>
          <p:cNvSpPr/>
          <p:nvPr/>
        </p:nvSpPr>
        <p:spPr>
          <a:xfrm>
            <a:off x="239029" y="3616490"/>
            <a:ext cx="1225770" cy="536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EBA14B8A-EE93-09C6-FF07-7A8B6AA67BD8}"/>
              </a:ext>
            </a:extLst>
          </p:cNvPr>
          <p:cNvSpPr txBox="1"/>
          <p:nvPr/>
        </p:nvSpPr>
        <p:spPr>
          <a:xfrm>
            <a:off x="40569" y="3642490"/>
            <a:ext cx="1510464" cy="492443"/>
          </a:xfrm>
          <a:prstGeom prst="rect">
            <a:avLst/>
          </a:prstGeom>
          <a:noFill/>
        </p:spPr>
        <p:txBody>
          <a:bodyPr wrap="square" rtlCol="0">
            <a:spAutoFit/>
          </a:bodyPr>
          <a:lstStyle/>
          <a:p>
            <a:pPr algn="ctr"/>
            <a:r>
              <a:rPr lang="en-IN" sz="1300" b="1" dirty="0"/>
              <a:t>Allocation of Vaccine work</a:t>
            </a:r>
          </a:p>
        </p:txBody>
      </p:sp>
      <p:sp>
        <p:nvSpPr>
          <p:cNvPr id="29" name="Rectangle: Rounded Corners 28">
            <a:extLst>
              <a:ext uri="{FF2B5EF4-FFF2-40B4-BE49-F238E27FC236}">
                <a16:creationId xmlns:a16="http://schemas.microsoft.com/office/drawing/2014/main" id="{C54A9193-18A4-CB87-B703-C8776B88F129}"/>
              </a:ext>
            </a:extLst>
          </p:cNvPr>
          <p:cNvSpPr/>
          <p:nvPr/>
        </p:nvSpPr>
        <p:spPr>
          <a:xfrm>
            <a:off x="2035796" y="3621589"/>
            <a:ext cx="989612" cy="55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29">
            <a:extLst>
              <a:ext uri="{FF2B5EF4-FFF2-40B4-BE49-F238E27FC236}">
                <a16:creationId xmlns:a16="http://schemas.microsoft.com/office/drawing/2014/main" id="{D6AB3B27-A249-95C4-7F62-794129EED64F}"/>
              </a:ext>
            </a:extLst>
          </p:cNvPr>
          <p:cNvSpPr/>
          <p:nvPr/>
        </p:nvSpPr>
        <p:spPr>
          <a:xfrm>
            <a:off x="3670364" y="3615014"/>
            <a:ext cx="1455419" cy="5199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71E2D47D-0D23-7C70-C107-1ECADB7566CB}"/>
              </a:ext>
            </a:extLst>
          </p:cNvPr>
          <p:cNvSpPr txBox="1"/>
          <p:nvPr/>
        </p:nvSpPr>
        <p:spPr>
          <a:xfrm>
            <a:off x="1909987" y="3643498"/>
            <a:ext cx="1225770" cy="492443"/>
          </a:xfrm>
          <a:prstGeom prst="rect">
            <a:avLst/>
          </a:prstGeom>
          <a:noFill/>
        </p:spPr>
        <p:txBody>
          <a:bodyPr wrap="square" rtlCol="0">
            <a:spAutoFit/>
          </a:bodyPr>
          <a:lstStyle/>
          <a:p>
            <a:pPr algn="ctr"/>
            <a:r>
              <a:rPr lang="en-IN" sz="1300" b="1" dirty="0"/>
              <a:t>Logistical Handling</a:t>
            </a:r>
          </a:p>
        </p:txBody>
      </p:sp>
      <p:sp>
        <p:nvSpPr>
          <p:cNvPr id="32" name="TextBox 31">
            <a:extLst>
              <a:ext uri="{FF2B5EF4-FFF2-40B4-BE49-F238E27FC236}">
                <a16:creationId xmlns:a16="http://schemas.microsoft.com/office/drawing/2014/main" id="{D1355922-C62D-8EEE-8E02-D2F3C3C8B4E2}"/>
              </a:ext>
            </a:extLst>
          </p:cNvPr>
          <p:cNvSpPr txBox="1"/>
          <p:nvPr/>
        </p:nvSpPr>
        <p:spPr>
          <a:xfrm>
            <a:off x="3537388" y="3625917"/>
            <a:ext cx="1652979" cy="492443"/>
          </a:xfrm>
          <a:prstGeom prst="rect">
            <a:avLst/>
          </a:prstGeom>
          <a:noFill/>
        </p:spPr>
        <p:txBody>
          <a:bodyPr wrap="square" rtlCol="0">
            <a:spAutoFit/>
          </a:bodyPr>
          <a:lstStyle/>
          <a:p>
            <a:pPr algn="ctr"/>
            <a:r>
              <a:rPr lang="en-IN" sz="1300" b="1" dirty="0"/>
              <a:t>Verifying no. of doses received</a:t>
            </a:r>
          </a:p>
        </p:txBody>
      </p:sp>
      <p:sp>
        <p:nvSpPr>
          <p:cNvPr id="33" name="Rectangle 32">
            <a:extLst>
              <a:ext uri="{FF2B5EF4-FFF2-40B4-BE49-F238E27FC236}">
                <a16:creationId xmlns:a16="http://schemas.microsoft.com/office/drawing/2014/main" id="{D4E4001A-1B0B-7007-E0A0-F486ACB77E65}"/>
              </a:ext>
            </a:extLst>
          </p:cNvPr>
          <p:cNvSpPr/>
          <p:nvPr/>
        </p:nvSpPr>
        <p:spPr>
          <a:xfrm>
            <a:off x="34392" y="5069115"/>
            <a:ext cx="5135880" cy="996916"/>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a:solidFill>
                  <a:schemeClr val="tx1"/>
                </a:solidFill>
              </a:ln>
              <a:solidFill>
                <a:schemeClr val="tx1"/>
              </a:solidFill>
            </a:endParaRPr>
          </a:p>
        </p:txBody>
      </p:sp>
      <p:sp>
        <p:nvSpPr>
          <p:cNvPr id="34" name="TextBox 33">
            <a:extLst>
              <a:ext uri="{FF2B5EF4-FFF2-40B4-BE49-F238E27FC236}">
                <a16:creationId xmlns:a16="http://schemas.microsoft.com/office/drawing/2014/main" id="{80799E75-E742-BF1F-980A-231E998FDD1B}"/>
              </a:ext>
            </a:extLst>
          </p:cNvPr>
          <p:cNvSpPr txBox="1"/>
          <p:nvPr/>
        </p:nvSpPr>
        <p:spPr>
          <a:xfrm>
            <a:off x="915156" y="4646007"/>
            <a:ext cx="3448722" cy="400110"/>
          </a:xfrm>
          <a:prstGeom prst="rect">
            <a:avLst/>
          </a:prstGeom>
          <a:noFill/>
        </p:spPr>
        <p:txBody>
          <a:bodyPr wrap="square" rtlCol="0">
            <a:spAutoFit/>
          </a:bodyPr>
          <a:lstStyle/>
          <a:p>
            <a:pPr algn="ctr"/>
            <a:r>
              <a:rPr lang="en-IN" sz="2000" b="1" dirty="0">
                <a:solidFill>
                  <a:srgbClr val="002060"/>
                </a:solidFill>
              </a:rPr>
              <a:t>3. Vaccination Module</a:t>
            </a:r>
          </a:p>
        </p:txBody>
      </p:sp>
      <p:sp>
        <p:nvSpPr>
          <p:cNvPr id="35" name="Rectangle: Rounded Corners 34">
            <a:extLst>
              <a:ext uri="{FF2B5EF4-FFF2-40B4-BE49-F238E27FC236}">
                <a16:creationId xmlns:a16="http://schemas.microsoft.com/office/drawing/2014/main" id="{5EAF035D-A3A3-81D5-6E2F-2939870DC4A1}"/>
              </a:ext>
            </a:extLst>
          </p:cNvPr>
          <p:cNvSpPr/>
          <p:nvPr/>
        </p:nvSpPr>
        <p:spPr>
          <a:xfrm>
            <a:off x="290564" y="5194484"/>
            <a:ext cx="1438611" cy="72939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6" name="TextBox 35">
            <a:extLst>
              <a:ext uri="{FF2B5EF4-FFF2-40B4-BE49-F238E27FC236}">
                <a16:creationId xmlns:a16="http://schemas.microsoft.com/office/drawing/2014/main" id="{874FEB6F-A7CB-7615-74D0-58B70484646A}"/>
              </a:ext>
            </a:extLst>
          </p:cNvPr>
          <p:cNvSpPr txBox="1"/>
          <p:nvPr/>
        </p:nvSpPr>
        <p:spPr>
          <a:xfrm>
            <a:off x="183381" y="5191563"/>
            <a:ext cx="1652979" cy="692497"/>
          </a:xfrm>
          <a:prstGeom prst="rect">
            <a:avLst/>
          </a:prstGeom>
          <a:noFill/>
        </p:spPr>
        <p:txBody>
          <a:bodyPr wrap="square" rtlCol="0">
            <a:spAutoFit/>
          </a:bodyPr>
          <a:lstStyle/>
          <a:p>
            <a:pPr algn="ctr"/>
            <a:r>
              <a:rPr lang="en-IN" sz="1300" b="1" dirty="0"/>
              <a:t>Verify Beneficiary ID with Aadhar/photo Id</a:t>
            </a:r>
          </a:p>
        </p:txBody>
      </p:sp>
      <p:sp>
        <p:nvSpPr>
          <p:cNvPr id="37" name="Rectangle: Rounded Corners 36">
            <a:extLst>
              <a:ext uri="{FF2B5EF4-FFF2-40B4-BE49-F238E27FC236}">
                <a16:creationId xmlns:a16="http://schemas.microsoft.com/office/drawing/2014/main" id="{5392BBE6-52F4-32B5-1BA6-BFF7EB0D564D}"/>
              </a:ext>
            </a:extLst>
          </p:cNvPr>
          <p:cNvSpPr/>
          <p:nvPr/>
        </p:nvSpPr>
        <p:spPr>
          <a:xfrm>
            <a:off x="2070989" y="5211804"/>
            <a:ext cx="1256540" cy="72939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8" name="Rectangle: Rounded Corners 37">
            <a:extLst>
              <a:ext uri="{FF2B5EF4-FFF2-40B4-BE49-F238E27FC236}">
                <a16:creationId xmlns:a16="http://schemas.microsoft.com/office/drawing/2014/main" id="{5A08DA55-ADC5-B190-3F53-D883E7DEE677}"/>
              </a:ext>
            </a:extLst>
          </p:cNvPr>
          <p:cNvSpPr/>
          <p:nvPr/>
        </p:nvSpPr>
        <p:spPr>
          <a:xfrm>
            <a:off x="3749956" y="5229125"/>
            <a:ext cx="1256540" cy="72939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9" name="TextBox 38">
            <a:extLst>
              <a:ext uri="{FF2B5EF4-FFF2-40B4-BE49-F238E27FC236}">
                <a16:creationId xmlns:a16="http://schemas.microsoft.com/office/drawing/2014/main" id="{35FA0F12-6B9D-912C-DBF4-C9CDEE8F6460}"/>
              </a:ext>
            </a:extLst>
          </p:cNvPr>
          <p:cNvSpPr txBox="1"/>
          <p:nvPr/>
        </p:nvSpPr>
        <p:spPr>
          <a:xfrm>
            <a:off x="1869234" y="5305686"/>
            <a:ext cx="1652979" cy="492443"/>
          </a:xfrm>
          <a:prstGeom prst="rect">
            <a:avLst/>
          </a:prstGeom>
          <a:noFill/>
        </p:spPr>
        <p:txBody>
          <a:bodyPr wrap="square" rtlCol="0">
            <a:spAutoFit/>
          </a:bodyPr>
          <a:lstStyle/>
          <a:p>
            <a:pPr algn="ctr"/>
            <a:r>
              <a:rPr lang="en-IN" sz="1300" b="1" dirty="0"/>
              <a:t>Complete Vaccination</a:t>
            </a:r>
          </a:p>
        </p:txBody>
      </p:sp>
      <p:sp>
        <p:nvSpPr>
          <p:cNvPr id="40" name="TextBox 39">
            <a:extLst>
              <a:ext uri="{FF2B5EF4-FFF2-40B4-BE49-F238E27FC236}">
                <a16:creationId xmlns:a16="http://schemas.microsoft.com/office/drawing/2014/main" id="{6DD83B5F-3F96-FB33-FB1D-50FD8C5F2B0A}"/>
              </a:ext>
            </a:extLst>
          </p:cNvPr>
          <p:cNvSpPr txBox="1"/>
          <p:nvPr/>
        </p:nvSpPr>
        <p:spPr>
          <a:xfrm>
            <a:off x="3729318" y="5215389"/>
            <a:ext cx="1269118" cy="692497"/>
          </a:xfrm>
          <a:prstGeom prst="rect">
            <a:avLst/>
          </a:prstGeom>
          <a:noFill/>
        </p:spPr>
        <p:txBody>
          <a:bodyPr wrap="square" rtlCol="0">
            <a:spAutoFit/>
          </a:bodyPr>
          <a:lstStyle/>
          <a:p>
            <a:pPr algn="ctr"/>
            <a:r>
              <a:rPr lang="en-IN" sz="1300" b="1" dirty="0"/>
              <a:t>Update Vaccination Status</a:t>
            </a:r>
          </a:p>
        </p:txBody>
      </p:sp>
      <p:sp>
        <p:nvSpPr>
          <p:cNvPr id="43" name="Arrow: Right 42">
            <a:extLst>
              <a:ext uri="{FF2B5EF4-FFF2-40B4-BE49-F238E27FC236}">
                <a16:creationId xmlns:a16="http://schemas.microsoft.com/office/drawing/2014/main" id="{8B75AE3F-56E1-E60A-BBD5-7D18615A5D38}"/>
              </a:ext>
            </a:extLst>
          </p:cNvPr>
          <p:cNvSpPr/>
          <p:nvPr/>
        </p:nvSpPr>
        <p:spPr>
          <a:xfrm>
            <a:off x="1720708" y="5521025"/>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4" name="Arrow: Right 43">
            <a:extLst>
              <a:ext uri="{FF2B5EF4-FFF2-40B4-BE49-F238E27FC236}">
                <a16:creationId xmlns:a16="http://schemas.microsoft.com/office/drawing/2014/main" id="{85214DE5-E4AF-DE21-A0F9-75136F6F9E07}"/>
              </a:ext>
            </a:extLst>
          </p:cNvPr>
          <p:cNvSpPr/>
          <p:nvPr/>
        </p:nvSpPr>
        <p:spPr>
          <a:xfrm>
            <a:off x="3371759" y="5517639"/>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B2416C9C-E81F-15E0-51A0-B7FCDA9C6674}"/>
              </a:ext>
            </a:extLst>
          </p:cNvPr>
          <p:cNvSpPr txBox="1"/>
          <p:nvPr/>
        </p:nvSpPr>
        <p:spPr>
          <a:xfrm>
            <a:off x="6533478" y="1245889"/>
            <a:ext cx="4412428" cy="400110"/>
          </a:xfrm>
          <a:prstGeom prst="rect">
            <a:avLst/>
          </a:prstGeom>
          <a:noFill/>
        </p:spPr>
        <p:txBody>
          <a:bodyPr wrap="square" rtlCol="0">
            <a:spAutoFit/>
          </a:bodyPr>
          <a:lstStyle/>
          <a:p>
            <a:pPr algn="ctr"/>
            <a:r>
              <a:rPr lang="en-IN" sz="2000" b="1" dirty="0">
                <a:solidFill>
                  <a:srgbClr val="002060"/>
                </a:solidFill>
              </a:rPr>
              <a:t>4. Citizen Registration Module</a:t>
            </a:r>
          </a:p>
        </p:txBody>
      </p:sp>
      <p:sp>
        <p:nvSpPr>
          <p:cNvPr id="46" name="Rectangle 45">
            <a:extLst>
              <a:ext uri="{FF2B5EF4-FFF2-40B4-BE49-F238E27FC236}">
                <a16:creationId xmlns:a16="http://schemas.microsoft.com/office/drawing/2014/main" id="{C85CB513-FD20-1897-B8FF-CECB2BA6FF75}"/>
              </a:ext>
            </a:extLst>
          </p:cNvPr>
          <p:cNvSpPr/>
          <p:nvPr/>
        </p:nvSpPr>
        <p:spPr>
          <a:xfrm>
            <a:off x="5770955" y="1681986"/>
            <a:ext cx="6099311" cy="1412307"/>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solidFill>
                <a:schemeClr val="tx1"/>
              </a:solidFill>
            </a:endParaRPr>
          </a:p>
        </p:txBody>
      </p:sp>
      <p:sp>
        <p:nvSpPr>
          <p:cNvPr id="47" name="TextBox 46">
            <a:extLst>
              <a:ext uri="{FF2B5EF4-FFF2-40B4-BE49-F238E27FC236}">
                <a16:creationId xmlns:a16="http://schemas.microsoft.com/office/drawing/2014/main" id="{961E10AE-C166-5573-492C-09BC00846425}"/>
              </a:ext>
            </a:extLst>
          </p:cNvPr>
          <p:cNvSpPr txBox="1"/>
          <p:nvPr/>
        </p:nvSpPr>
        <p:spPr>
          <a:xfrm>
            <a:off x="6255088" y="3554226"/>
            <a:ext cx="5135879" cy="400110"/>
          </a:xfrm>
          <a:prstGeom prst="rect">
            <a:avLst/>
          </a:prstGeom>
          <a:noFill/>
        </p:spPr>
        <p:txBody>
          <a:bodyPr wrap="square" rtlCol="0">
            <a:spAutoFit/>
          </a:bodyPr>
          <a:lstStyle/>
          <a:p>
            <a:pPr algn="ctr"/>
            <a:r>
              <a:rPr lang="en-IN" sz="2000" b="1" dirty="0">
                <a:solidFill>
                  <a:srgbClr val="002060"/>
                </a:solidFill>
              </a:rPr>
              <a:t>5. Certificate, Feedback and AEFI Module</a:t>
            </a:r>
          </a:p>
        </p:txBody>
      </p:sp>
      <p:sp>
        <p:nvSpPr>
          <p:cNvPr id="48" name="Rectangle: Rounded Corners 47">
            <a:extLst>
              <a:ext uri="{FF2B5EF4-FFF2-40B4-BE49-F238E27FC236}">
                <a16:creationId xmlns:a16="http://schemas.microsoft.com/office/drawing/2014/main" id="{3196C521-370E-71D2-32D8-D57568584931}"/>
              </a:ext>
            </a:extLst>
          </p:cNvPr>
          <p:cNvSpPr/>
          <p:nvPr/>
        </p:nvSpPr>
        <p:spPr>
          <a:xfrm>
            <a:off x="5972880" y="1764555"/>
            <a:ext cx="1143000" cy="3651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Rounded Corners 48">
            <a:extLst>
              <a:ext uri="{FF2B5EF4-FFF2-40B4-BE49-F238E27FC236}">
                <a16:creationId xmlns:a16="http://schemas.microsoft.com/office/drawing/2014/main" id="{BA0F0F30-FCB1-1084-D6C1-D8E00CA8A85C}"/>
              </a:ext>
            </a:extLst>
          </p:cNvPr>
          <p:cNvSpPr/>
          <p:nvPr/>
        </p:nvSpPr>
        <p:spPr>
          <a:xfrm>
            <a:off x="5972880" y="2216580"/>
            <a:ext cx="1143000" cy="3651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Rounded Corners 49">
            <a:extLst>
              <a:ext uri="{FF2B5EF4-FFF2-40B4-BE49-F238E27FC236}">
                <a16:creationId xmlns:a16="http://schemas.microsoft.com/office/drawing/2014/main" id="{07317120-4D11-0191-34F7-EB9AF702ED64}"/>
              </a:ext>
            </a:extLst>
          </p:cNvPr>
          <p:cNvSpPr/>
          <p:nvPr/>
        </p:nvSpPr>
        <p:spPr>
          <a:xfrm>
            <a:off x="5979017" y="2658942"/>
            <a:ext cx="1143000" cy="3651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TextBox 50">
            <a:extLst>
              <a:ext uri="{FF2B5EF4-FFF2-40B4-BE49-F238E27FC236}">
                <a16:creationId xmlns:a16="http://schemas.microsoft.com/office/drawing/2014/main" id="{D72D9975-F4D4-2329-23E8-0333FC113699}"/>
              </a:ext>
            </a:extLst>
          </p:cNvPr>
          <p:cNvSpPr txBox="1"/>
          <p:nvPr/>
        </p:nvSpPr>
        <p:spPr>
          <a:xfrm>
            <a:off x="5701510" y="1785534"/>
            <a:ext cx="1652979" cy="307777"/>
          </a:xfrm>
          <a:prstGeom prst="rect">
            <a:avLst/>
          </a:prstGeom>
          <a:noFill/>
        </p:spPr>
        <p:txBody>
          <a:bodyPr wrap="square" rtlCol="0">
            <a:spAutoFit/>
          </a:bodyPr>
          <a:lstStyle/>
          <a:p>
            <a:pPr algn="ctr"/>
            <a:r>
              <a:rPr lang="en-IN" sz="1400" b="1" dirty="0"/>
              <a:t>Aarogya Setu</a:t>
            </a:r>
          </a:p>
        </p:txBody>
      </p:sp>
      <p:sp>
        <p:nvSpPr>
          <p:cNvPr id="52" name="TextBox 51">
            <a:extLst>
              <a:ext uri="{FF2B5EF4-FFF2-40B4-BE49-F238E27FC236}">
                <a16:creationId xmlns:a16="http://schemas.microsoft.com/office/drawing/2014/main" id="{1CF0BCC3-EBC5-FA89-665A-0055E65611D3}"/>
              </a:ext>
            </a:extLst>
          </p:cNvPr>
          <p:cNvSpPr txBox="1"/>
          <p:nvPr/>
        </p:nvSpPr>
        <p:spPr>
          <a:xfrm>
            <a:off x="5701510" y="2237126"/>
            <a:ext cx="1652979" cy="307777"/>
          </a:xfrm>
          <a:prstGeom prst="rect">
            <a:avLst/>
          </a:prstGeom>
          <a:noFill/>
        </p:spPr>
        <p:txBody>
          <a:bodyPr wrap="square" rtlCol="0">
            <a:spAutoFit/>
          </a:bodyPr>
          <a:lstStyle/>
          <a:p>
            <a:pPr algn="ctr"/>
            <a:r>
              <a:rPr lang="en-IN" sz="1400" b="1" dirty="0"/>
              <a:t>UMANG</a:t>
            </a:r>
          </a:p>
        </p:txBody>
      </p:sp>
      <p:sp>
        <p:nvSpPr>
          <p:cNvPr id="53" name="TextBox 52">
            <a:extLst>
              <a:ext uri="{FF2B5EF4-FFF2-40B4-BE49-F238E27FC236}">
                <a16:creationId xmlns:a16="http://schemas.microsoft.com/office/drawing/2014/main" id="{749ADAE1-D385-E104-A845-7212ADCFDD1E}"/>
              </a:ext>
            </a:extLst>
          </p:cNvPr>
          <p:cNvSpPr txBox="1"/>
          <p:nvPr/>
        </p:nvSpPr>
        <p:spPr>
          <a:xfrm>
            <a:off x="6106078" y="2670676"/>
            <a:ext cx="904798" cy="307777"/>
          </a:xfrm>
          <a:prstGeom prst="rect">
            <a:avLst/>
          </a:prstGeom>
          <a:noFill/>
        </p:spPr>
        <p:txBody>
          <a:bodyPr wrap="square" rtlCol="0">
            <a:spAutoFit/>
          </a:bodyPr>
          <a:lstStyle/>
          <a:p>
            <a:pPr algn="ctr"/>
            <a:r>
              <a:rPr lang="en-IN" sz="1400" b="1" dirty="0"/>
              <a:t>CoWIN</a:t>
            </a:r>
          </a:p>
        </p:txBody>
      </p:sp>
      <p:sp>
        <p:nvSpPr>
          <p:cNvPr id="54" name="Rectangle: Rounded Corners 53">
            <a:extLst>
              <a:ext uri="{FF2B5EF4-FFF2-40B4-BE49-F238E27FC236}">
                <a16:creationId xmlns:a16="http://schemas.microsoft.com/office/drawing/2014/main" id="{203D1EF4-642E-8D6C-7782-22E347CEB40D}"/>
              </a:ext>
            </a:extLst>
          </p:cNvPr>
          <p:cNvSpPr/>
          <p:nvPr/>
        </p:nvSpPr>
        <p:spPr>
          <a:xfrm>
            <a:off x="7314851" y="2168785"/>
            <a:ext cx="779282" cy="4676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Rectangle: Rounded Corners 56">
            <a:extLst>
              <a:ext uri="{FF2B5EF4-FFF2-40B4-BE49-F238E27FC236}">
                <a16:creationId xmlns:a16="http://schemas.microsoft.com/office/drawing/2014/main" id="{C5789D20-67D5-3D58-AF0D-F0529DD86301}"/>
              </a:ext>
            </a:extLst>
          </p:cNvPr>
          <p:cNvSpPr/>
          <p:nvPr/>
        </p:nvSpPr>
        <p:spPr>
          <a:xfrm>
            <a:off x="8365610" y="2160720"/>
            <a:ext cx="900658" cy="4676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V</a:t>
            </a:r>
          </a:p>
        </p:txBody>
      </p:sp>
      <p:sp>
        <p:nvSpPr>
          <p:cNvPr id="59" name="Rectangle: Rounded Corners 58">
            <a:extLst>
              <a:ext uri="{FF2B5EF4-FFF2-40B4-BE49-F238E27FC236}">
                <a16:creationId xmlns:a16="http://schemas.microsoft.com/office/drawing/2014/main" id="{A5F5C032-DF72-2992-83C0-1C99A73B01E1}"/>
              </a:ext>
            </a:extLst>
          </p:cNvPr>
          <p:cNvSpPr/>
          <p:nvPr/>
        </p:nvSpPr>
        <p:spPr>
          <a:xfrm>
            <a:off x="9544059" y="2160718"/>
            <a:ext cx="969836" cy="4676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0" name="Rectangle: Rounded Corners 59">
            <a:extLst>
              <a:ext uri="{FF2B5EF4-FFF2-40B4-BE49-F238E27FC236}">
                <a16:creationId xmlns:a16="http://schemas.microsoft.com/office/drawing/2014/main" id="{1233E445-5DCF-CE50-41DA-1BEC793E1EF6}"/>
              </a:ext>
            </a:extLst>
          </p:cNvPr>
          <p:cNvSpPr/>
          <p:nvPr/>
        </p:nvSpPr>
        <p:spPr>
          <a:xfrm>
            <a:off x="10686383" y="2141919"/>
            <a:ext cx="1085005" cy="4676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TextBox 60">
            <a:extLst>
              <a:ext uri="{FF2B5EF4-FFF2-40B4-BE49-F238E27FC236}">
                <a16:creationId xmlns:a16="http://schemas.microsoft.com/office/drawing/2014/main" id="{917AF377-DD47-611E-1CF9-2B9FFAF3DDEC}"/>
              </a:ext>
            </a:extLst>
          </p:cNvPr>
          <p:cNvSpPr txBox="1"/>
          <p:nvPr/>
        </p:nvSpPr>
        <p:spPr>
          <a:xfrm>
            <a:off x="7253191" y="2141919"/>
            <a:ext cx="900209" cy="523220"/>
          </a:xfrm>
          <a:prstGeom prst="rect">
            <a:avLst/>
          </a:prstGeom>
          <a:noFill/>
        </p:spPr>
        <p:txBody>
          <a:bodyPr wrap="square" rtlCol="0">
            <a:spAutoFit/>
          </a:bodyPr>
          <a:lstStyle/>
          <a:p>
            <a:pPr algn="ctr"/>
            <a:r>
              <a:rPr lang="en-IN" sz="1400" b="1" dirty="0"/>
              <a:t>Login, OTP</a:t>
            </a:r>
          </a:p>
        </p:txBody>
      </p:sp>
      <p:sp>
        <p:nvSpPr>
          <p:cNvPr id="62" name="TextBox 61">
            <a:extLst>
              <a:ext uri="{FF2B5EF4-FFF2-40B4-BE49-F238E27FC236}">
                <a16:creationId xmlns:a16="http://schemas.microsoft.com/office/drawing/2014/main" id="{AFA47A28-ACB1-8EE9-459B-F818D2724DB1}"/>
              </a:ext>
            </a:extLst>
          </p:cNvPr>
          <p:cNvSpPr txBox="1"/>
          <p:nvPr/>
        </p:nvSpPr>
        <p:spPr>
          <a:xfrm>
            <a:off x="8275279" y="2116351"/>
            <a:ext cx="1088702" cy="523220"/>
          </a:xfrm>
          <a:prstGeom prst="rect">
            <a:avLst/>
          </a:prstGeom>
          <a:noFill/>
        </p:spPr>
        <p:txBody>
          <a:bodyPr wrap="square" rtlCol="0">
            <a:spAutoFit/>
          </a:bodyPr>
          <a:lstStyle/>
          <a:p>
            <a:pPr algn="ctr"/>
            <a:r>
              <a:rPr lang="en-IN" sz="1400" b="1" dirty="0"/>
              <a:t>Eligible Check</a:t>
            </a:r>
          </a:p>
        </p:txBody>
      </p:sp>
      <p:sp>
        <p:nvSpPr>
          <p:cNvPr id="63" name="TextBox 62">
            <a:extLst>
              <a:ext uri="{FF2B5EF4-FFF2-40B4-BE49-F238E27FC236}">
                <a16:creationId xmlns:a16="http://schemas.microsoft.com/office/drawing/2014/main" id="{387E7182-978D-6192-481D-FA724B395416}"/>
              </a:ext>
            </a:extLst>
          </p:cNvPr>
          <p:cNvSpPr txBox="1"/>
          <p:nvPr/>
        </p:nvSpPr>
        <p:spPr>
          <a:xfrm>
            <a:off x="9441148" y="2123757"/>
            <a:ext cx="1216576" cy="523220"/>
          </a:xfrm>
          <a:prstGeom prst="rect">
            <a:avLst/>
          </a:prstGeom>
          <a:noFill/>
        </p:spPr>
        <p:txBody>
          <a:bodyPr wrap="square" rtlCol="0">
            <a:spAutoFit/>
          </a:bodyPr>
          <a:lstStyle/>
          <a:p>
            <a:pPr algn="ctr"/>
            <a:r>
              <a:rPr lang="en-IN" sz="1400" b="1" dirty="0"/>
              <a:t>Beneficiary Details</a:t>
            </a:r>
          </a:p>
        </p:txBody>
      </p:sp>
      <p:sp>
        <p:nvSpPr>
          <p:cNvPr id="64" name="TextBox 63">
            <a:extLst>
              <a:ext uri="{FF2B5EF4-FFF2-40B4-BE49-F238E27FC236}">
                <a16:creationId xmlns:a16="http://schemas.microsoft.com/office/drawing/2014/main" id="{EA554676-C01D-16E7-2B17-3504F9CCFF32}"/>
              </a:ext>
            </a:extLst>
          </p:cNvPr>
          <p:cNvSpPr txBox="1"/>
          <p:nvPr/>
        </p:nvSpPr>
        <p:spPr>
          <a:xfrm>
            <a:off x="10582405" y="2115392"/>
            <a:ext cx="1297128" cy="523220"/>
          </a:xfrm>
          <a:prstGeom prst="rect">
            <a:avLst/>
          </a:prstGeom>
          <a:noFill/>
        </p:spPr>
        <p:txBody>
          <a:bodyPr wrap="square" rtlCol="0">
            <a:spAutoFit/>
          </a:bodyPr>
          <a:lstStyle/>
          <a:p>
            <a:pPr algn="ctr"/>
            <a:r>
              <a:rPr lang="en-IN" sz="1400" b="1" dirty="0"/>
              <a:t>Appointment Booking</a:t>
            </a:r>
          </a:p>
        </p:txBody>
      </p:sp>
      <p:sp>
        <p:nvSpPr>
          <p:cNvPr id="65" name="Arrow: Right 64">
            <a:extLst>
              <a:ext uri="{FF2B5EF4-FFF2-40B4-BE49-F238E27FC236}">
                <a16:creationId xmlns:a16="http://schemas.microsoft.com/office/drawing/2014/main" id="{50A873FC-356F-C01F-CA1C-FB8E84316517}"/>
              </a:ext>
            </a:extLst>
          </p:cNvPr>
          <p:cNvSpPr/>
          <p:nvPr/>
        </p:nvSpPr>
        <p:spPr>
          <a:xfrm>
            <a:off x="3182627" y="3828084"/>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6" name="Arrow: Right 65">
            <a:extLst>
              <a:ext uri="{FF2B5EF4-FFF2-40B4-BE49-F238E27FC236}">
                <a16:creationId xmlns:a16="http://schemas.microsoft.com/office/drawing/2014/main" id="{2A09DBA0-66D3-5EF9-102E-BED89AF4B23D}"/>
              </a:ext>
            </a:extLst>
          </p:cNvPr>
          <p:cNvSpPr/>
          <p:nvPr/>
        </p:nvSpPr>
        <p:spPr>
          <a:xfrm>
            <a:off x="1555489" y="3820845"/>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7" name="Arrow: Right 66">
            <a:extLst>
              <a:ext uri="{FF2B5EF4-FFF2-40B4-BE49-F238E27FC236}">
                <a16:creationId xmlns:a16="http://schemas.microsoft.com/office/drawing/2014/main" id="{35F98139-92F8-64DE-3A2C-DD102AA5A05F}"/>
              </a:ext>
            </a:extLst>
          </p:cNvPr>
          <p:cNvSpPr/>
          <p:nvPr/>
        </p:nvSpPr>
        <p:spPr>
          <a:xfrm>
            <a:off x="7013264" y="2341802"/>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8" name="Arrow: Right 67">
            <a:extLst>
              <a:ext uri="{FF2B5EF4-FFF2-40B4-BE49-F238E27FC236}">
                <a16:creationId xmlns:a16="http://schemas.microsoft.com/office/drawing/2014/main" id="{8374B212-C8B5-5574-5D86-72EFE2AE18D0}"/>
              </a:ext>
            </a:extLst>
          </p:cNvPr>
          <p:cNvSpPr/>
          <p:nvPr/>
        </p:nvSpPr>
        <p:spPr>
          <a:xfrm>
            <a:off x="8131323" y="2325168"/>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9" name="Arrow: Right 68">
            <a:extLst>
              <a:ext uri="{FF2B5EF4-FFF2-40B4-BE49-F238E27FC236}">
                <a16:creationId xmlns:a16="http://schemas.microsoft.com/office/drawing/2014/main" id="{99A89AB0-AEF9-2134-B5CA-79F4ECB0B1E1}"/>
              </a:ext>
            </a:extLst>
          </p:cNvPr>
          <p:cNvSpPr/>
          <p:nvPr/>
        </p:nvSpPr>
        <p:spPr>
          <a:xfrm>
            <a:off x="10483387" y="2364473"/>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0" name="Arrow: Right 69">
            <a:extLst>
              <a:ext uri="{FF2B5EF4-FFF2-40B4-BE49-F238E27FC236}">
                <a16:creationId xmlns:a16="http://schemas.microsoft.com/office/drawing/2014/main" id="{57B5AECC-9C1D-61B8-B4C2-B9B50EA977BC}"/>
              </a:ext>
            </a:extLst>
          </p:cNvPr>
          <p:cNvSpPr/>
          <p:nvPr/>
        </p:nvSpPr>
        <p:spPr>
          <a:xfrm>
            <a:off x="9307251" y="2315994"/>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1" name="Rectangle 70">
            <a:extLst>
              <a:ext uri="{FF2B5EF4-FFF2-40B4-BE49-F238E27FC236}">
                <a16:creationId xmlns:a16="http://schemas.microsoft.com/office/drawing/2014/main" id="{57097D2F-C07F-AD80-A66D-183A427F7F9F}"/>
              </a:ext>
            </a:extLst>
          </p:cNvPr>
          <p:cNvSpPr/>
          <p:nvPr/>
        </p:nvSpPr>
        <p:spPr>
          <a:xfrm>
            <a:off x="5770740" y="3963180"/>
            <a:ext cx="6108794" cy="2383604"/>
          </a:xfrm>
          <a:prstGeom prst="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solidFill>
                <a:schemeClr val="tx1"/>
              </a:solidFill>
            </a:endParaRPr>
          </a:p>
        </p:txBody>
      </p:sp>
      <p:sp>
        <p:nvSpPr>
          <p:cNvPr id="72" name="Rectangle: Rounded Corners 71">
            <a:extLst>
              <a:ext uri="{FF2B5EF4-FFF2-40B4-BE49-F238E27FC236}">
                <a16:creationId xmlns:a16="http://schemas.microsoft.com/office/drawing/2014/main" id="{5F5EE6D1-67E2-DD4A-11AA-2C12564B9206}"/>
              </a:ext>
            </a:extLst>
          </p:cNvPr>
          <p:cNvSpPr/>
          <p:nvPr/>
        </p:nvSpPr>
        <p:spPr>
          <a:xfrm>
            <a:off x="6048913" y="4184905"/>
            <a:ext cx="1265938" cy="468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Rectangle: Rounded Corners 74">
            <a:extLst>
              <a:ext uri="{FF2B5EF4-FFF2-40B4-BE49-F238E27FC236}">
                <a16:creationId xmlns:a16="http://schemas.microsoft.com/office/drawing/2014/main" id="{7EBCE46A-3EB5-812E-D699-50AB92F6A9C2}"/>
              </a:ext>
            </a:extLst>
          </p:cNvPr>
          <p:cNvSpPr/>
          <p:nvPr/>
        </p:nvSpPr>
        <p:spPr>
          <a:xfrm>
            <a:off x="7800554" y="4175588"/>
            <a:ext cx="1928158" cy="468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Rectangle: Rounded Corners 75">
            <a:extLst>
              <a:ext uri="{FF2B5EF4-FFF2-40B4-BE49-F238E27FC236}">
                <a16:creationId xmlns:a16="http://schemas.microsoft.com/office/drawing/2014/main" id="{848276DE-0E27-8BD3-BE50-27497C78DECB}"/>
              </a:ext>
            </a:extLst>
          </p:cNvPr>
          <p:cNvSpPr/>
          <p:nvPr/>
        </p:nvSpPr>
        <p:spPr>
          <a:xfrm>
            <a:off x="10171154" y="4184905"/>
            <a:ext cx="1265938" cy="468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Rounded Corners 76">
            <a:extLst>
              <a:ext uri="{FF2B5EF4-FFF2-40B4-BE49-F238E27FC236}">
                <a16:creationId xmlns:a16="http://schemas.microsoft.com/office/drawing/2014/main" id="{C36F7703-E1F0-03CB-3567-25F18CDEA716}"/>
              </a:ext>
            </a:extLst>
          </p:cNvPr>
          <p:cNvSpPr/>
          <p:nvPr/>
        </p:nvSpPr>
        <p:spPr>
          <a:xfrm>
            <a:off x="7800553" y="5715974"/>
            <a:ext cx="1928157" cy="468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Rounded Corners 77">
            <a:extLst>
              <a:ext uri="{FF2B5EF4-FFF2-40B4-BE49-F238E27FC236}">
                <a16:creationId xmlns:a16="http://schemas.microsoft.com/office/drawing/2014/main" id="{583FD27E-8B58-64A8-0299-1A1BB11FEEBA}"/>
              </a:ext>
            </a:extLst>
          </p:cNvPr>
          <p:cNvSpPr/>
          <p:nvPr/>
        </p:nvSpPr>
        <p:spPr>
          <a:xfrm>
            <a:off x="7800554" y="4846062"/>
            <a:ext cx="1928158" cy="468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TextBox 78">
            <a:extLst>
              <a:ext uri="{FF2B5EF4-FFF2-40B4-BE49-F238E27FC236}">
                <a16:creationId xmlns:a16="http://schemas.microsoft.com/office/drawing/2014/main" id="{DBB5EB61-7D0C-5A2A-2584-06B0085C8B44}"/>
              </a:ext>
            </a:extLst>
          </p:cNvPr>
          <p:cNvSpPr txBox="1"/>
          <p:nvPr/>
        </p:nvSpPr>
        <p:spPr>
          <a:xfrm>
            <a:off x="6151630" y="4141729"/>
            <a:ext cx="1068551" cy="523220"/>
          </a:xfrm>
          <a:prstGeom prst="rect">
            <a:avLst/>
          </a:prstGeom>
          <a:noFill/>
        </p:spPr>
        <p:txBody>
          <a:bodyPr wrap="square" rtlCol="0">
            <a:spAutoFit/>
          </a:bodyPr>
          <a:lstStyle/>
          <a:p>
            <a:pPr algn="ctr"/>
            <a:r>
              <a:rPr lang="en-IN" sz="1400" b="1" dirty="0"/>
              <a:t>Input to Certificates</a:t>
            </a:r>
          </a:p>
        </p:txBody>
      </p:sp>
      <p:sp>
        <p:nvSpPr>
          <p:cNvPr id="80" name="TextBox 79">
            <a:extLst>
              <a:ext uri="{FF2B5EF4-FFF2-40B4-BE49-F238E27FC236}">
                <a16:creationId xmlns:a16="http://schemas.microsoft.com/office/drawing/2014/main" id="{B3111451-130B-3B26-1659-0CA67D2C6605}"/>
              </a:ext>
            </a:extLst>
          </p:cNvPr>
          <p:cNvSpPr txBox="1"/>
          <p:nvPr/>
        </p:nvSpPr>
        <p:spPr>
          <a:xfrm>
            <a:off x="7662623" y="4118360"/>
            <a:ext cx="2127641" cy="523220"/>
          </a:xfrm>
          <a:prstGeom prst="rect">
            <a:avLst/>
          </a:prstGeom>
          <a:noFill/>
        </p:spPr>
        <p:txBody>
          <a:bodyPr wrap="square" rtlCol="0">
            <a:spAutoFit/>
          </a:bodyPr>
          <a:lstStyle/>
          <a:p>
            <a:pPr algn="ctr"/>
            <a:r>
              <a:rPr lang="en-IN" sz="1400" b="1" dirty="0"/>
              <a:t>Certificate Generation &amp; Verification</a:t>
            </a:r>
          </a:p>
        </p:txBody>
      </p:sp>
      <p:sp>
        <p:nvSpPr>
          <p:cNvPr id="81" name="TextBox 80">
            <a:extLst>
              <a:ext uri="{FF2B5EF4-FFF2-40B4-BE49-F238E27FC236}">
                <a16:creationId xmlns:a16="http://schemas.microsoft.com/office/drawing/2014/main" id="{28730F50-71DD-6149-3435-74B9F5AE1E8D}"/>
              </a:ext>
            </a:extLst>
          </p:cNvPr>
          <p:cNvSpPr txBox="1"/>
          <p:nvPr/>
        </p:nvSpPr>
        <p:spPr>
          <a:xfrm>
            <a:off x="10275967" y="4141729"/>
            <a:ext cx="1068551" cy="523220"/>
          </a:xfrm>
          <a:prstGeom prst="rect">
            <a:avLst/>
          </a:prstGeom>
          <a:noFill/>
        </p:spPr>
        <p:txBody>
          <a:bodyPr wrap="square" rtlCol="0">
            <a:spAutoFit/>
          </a:bodyPr>
          <a:lstStyle/>
          <a:p>
            <a:pPr algn="ctr"/>
            <a:r>
              <a:rPr lang="en-IN" sz="1400" b="1" dirty="0"/>
              <a:t>Certificate Distribution</a:t>
            </a:r>
          </a:p>
        </p:txBody>
      </p:sp>
      <p:sp>
        <p:nvSpPr>
          <p:cNvPr id="82" name="TextBox 81">
            <a:extLst>
              <a:ext uri="{FF2B5EF4-FFF2-40B4-BE49-F238E27FC236}">
                <a16:creationId xmlns:a16="http://schemas.microsoft.com/office/drawing/2014/main" id="{D9B2B8CE-F260-5478-3C2A-E59DAD3DA287}"/>
              </a:ext>
            </a:extLst>
          </p:cNvPr>
          <p:cNvSpPr txBox="1"/>
          <p:nvPr/>
        </p:nvSpPr>
        <p:spPr>
          <a:xfrm>
            <a:off x="7675871" y="4784507"/>
            <a:ext cx="2127641" cy="523220"/>
          </a:xfrm>
          <a:prstGeom prst="rect">
            <a:avLst/>
          </a:prstGeom>
          <a:noFill/>
        </p:spPr>
        <p:txBody>
          <a:bodyPr wrap="square" rtlCol="0">
            <a:spAutoFit/>
          </a:bodyPr>
          <a:lstStyle/>
          <a:p>
            <a:pPr algn="ctr"/>
            <a:r>
              <a:rPr lang="en-IN" sz="1400" b="1" dirty="0"/>
              <a:t>Grievance Redressal &amp; Feedback</a:t>
            </a:r>
          </a:p>
        </p:txBody>
      </p:sp>
      <p:sp>
        <p:nvSpPr>
          <p:cNvPr id="83" name="TextBox 82">
            <a:extLst>
              <a:ext uri="{FF2B5EF4-FFF2-40B4-BE49-F238E27FC236}">
                <a16:creationId xmlns:a16="http://schemas.microsoft.com/office/drawing/2014/main" id="{E472B3B2-5B13-6387-D1C4-AEDE0CDED5D5}"/>
              </a:ext>
            </a:extLst>
          </p:cNvPr>
          <p:cNvSpPr txBox="1"/>
          <p:nvPr/>
        </p:nvSpPr>
        <p:spPr>
          <a:xfrm>
            <a:off x="7678438" y="5798129"/>
            <a:ext cx="2127641" cy="307777"/>
          </a:xfrm>
          <a:prstGeom prst="rect">
            <a:avLst/>
          </a:prstGeom>
          <a:noFill/>
        </p:spPr>
        <p:txBody>
          <a:bodyPr wrap="square" rtlCol="0">
            <a:spAutoFit/>
          </a:bodyPr>
          <a:lstStyle/>
          <a:p>
            <a:pPr algn="ctr"/>
            <a:r>
              <a:rPr lang="en-IN" sz="1400" b="1" dirty="0"/>
              <a:t>Reporting of AEFI</a:t>
            </a:r>
          </a:p>
        </p:txBody>
      </p:sp>
      <p:sp>
        <p:nvSpPr>
          <p:cNvPr id="84" name="TextBox 83">
            <a:extLst>
              <a:ext uri="{FF2B5EF4-FFF2-40B4-BE49-F238E27FC236}">
                <a16:creationId xmlns:a16="http://schemas.microsoft.com/office/drawing/2014/main" id="{05FEE085-7A07-4523-BBF8-907AE882FB0D}"/>
              </a:ext>
            </a:extLst>
          </p:cNvPr>
          <p:cNvSpPr txBox="1"/>
          <p:nvPr/>
        </p:nvSpPr>
        <p:spPr>
          <a:xfrm>
            <a:off x="7675872" y="5251404"/>
            <a:ext cx="2203888" cy="400110"/>
          </a:xfrm>
          <a:prstGeom prst="rect">
            <a:avLst/>
          </a:prstGeom>
          <a:noFill/>
        </p:spPr>
        <p:txBody>
          <a:bodyPr wrap="square" rtlCol="0">
            <a:spAutoFit/>
          </a:bodyPr>
          <a:lstStyle/>
          <a:p>
            <a:pPr algn="ctr"/>
            <a:r>
              <a:rPr lang="en-IN" sz="1000" dirty="0"/>
              <a:t>National Helpline number 1075 + Technical Helpline</a:t>
            </a:r>
          </a:p>
        </p:txBody>
      </p:sp>
      <p:sp>
        <p:nvSpPr>
          <p:cNvPr id="85" name="TextBox 84">
            <a:extLst>
              <a:ext uri="{FF2B5EF4-FFF2-40B4-BE49-F238E27FC236}">
                <a16:creationId xmlns:a16="http://schemas.microsoft.com/office/drawing/2014/main" id="{15D81457-1095-D780-E16E-4FB1DD9C0893}"/>
              </a:ext>
            </a:extLst>
          </p:cNvPr>
          <p:cNvSpPr txBox="1"/>
          <p:nvPr/>
        </p:nvSpPr>
        <p:spPr>
          <a:xfrm>
            <a:off x="10214415" y="4623934"/>
            <a:ext cx="1376452" cy="400110"/>
          </a:xfrm>
          <a:prstGeom prst="rect">
            <a:avLst/>
          </a:prstGeom>
          <a:noFill/>
        </p:spPr>
        <p:txBody>
          <a:bodyPr wrap="square" rtlCol="0">
            <a:spAutoFit/>
          </a:bodyPr>
          <a:lstStyle/>
          <a:p>
            <a:pPr algn="ctr"/>
            <a:r>
              <a:rPr lang="en-IN" sz="1000" dirty="0"/>
              <a:t>Issue through OTP Storage in DigiLocker</a:t>
            </a:r>
          </a:p>
        </p:txBody>
      </p:sp>
      <p:sp>
        <p:nvSpPr>
          <p:cNvPr id="87" name="Arrow: Right 86">
            <a:extLst>
              <a:ext uri="{FF2B5EF4-FFF2-40B4-BE49-F238E27FC236}">
                <a16:creationId xmlns:a16="http://schemas.microsoft.com/office/drawing/2014/main" id="{C2C97332-9223-FA8F-3CBF-B290CB037D48}"/>
              </a:ext>
            </a:extLst>
          </p:cNvPr>
          <p:cNvSpPr/>
          <p:nvPr/>
        </p:nvSpPr>
        <p:spPr>
          <a:xfrm>
            <a:off x="7370729" y="4340361"/>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8" name="Arrow: Right 87">
            <a:extLst>
              <a:ext uri="{FF2B5EF4-FFF2-40B4-BE49-F238E27FC236}">
                <a16:creationId xmlns:a16="http://schemas.microsoft.com/office/drawing/2014/main" id="{8B8D8ECA-3973-30EF-0A9F-F410CA64434E}"/>
              </a:ext>
            </a:extLst>
          </p:cNvPr>
          <p:cNvSpPr/>
          <p:nvPr/>
        </p:nvSpPr>
        <p:spPr>
          <a:xfrm>
            <a:off x="9771909" y="4333965"/>
            <a:ext cx="348674" cy="1387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74" name="Picture 73">
            <a:extLst>
              <a:ext uri="{FF2B5EF4-FFF2-40B4-BE49-F238E27FC236}">
                <a16:creationId xmlns:a16="http://schemas.microsoft.com/office/drawing/2014/main" id="{0C63F04F-36D9-DF36-3CB4-935D89C75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988" y="-20796"/>
            <a:ext cx="1013012" cy="365125"/>
          </a:xfrm>
          <a:prstGeom prst="rect">
            <a:avLst/>
          </a:prstGeom>
        </p:spPr>
      </p:pic>
    </p:spTree>
    <p:extLst>
      <p:ext uri="{BB962C8B-B14F-4D97-AF65-F5344CB8AC3E}">
        <p14:creationId xmlns:p14="http://schemas.microsoft.com/office/powerpoint/2010/main" val="13012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B5F7E6-8F3F-2EF7-AAA5-D19F6E142B68}"/>
              </a:ext>
            </a:extLst>
          </p:cNvPr>
          <p:cNvSpPr>
            <a:spLocks noGrp="1"/>
          </p:cNvSpPr>
          <p:nvPr>
            <p:ph type="ftr" sz="quarter" idx="11"/>
          </p:nvPr>
        </p:nvSpPr>
        <p:spPr/>
        <p:txBody>
          <a:bodyPr/>
          <a:lstStyle/>
          <a:p>
            <a:r>
              <a:rPr lang="en-US"/>
              <a:t>Data as of 22 June, 2022</a:t>
            </a:r>
            <a:endParaRPr lang="en-IN"/>
          </a:p>
        </p:txBody>
      </p:sp>
      <p:sp>
        <p:nvSpPr>
          <p:cNvPr id="3" name="Slide Number Placeholder 2">
            <a:extLst>
              <a:ext uri="{FF2B5EF4-FFF2-40B4-BE49-F238E27FC236}">
                <a16:creationId xmlns:a16="http://schemas.microsoft.com/office/drawing/2014/main" id="{689F2809-1ED4-A717-A59E-89D5C5A40D8B}"/>
              </a:ext>
            </a:extLst>
          </p:cNvPr>
          <p:cNvSpPr>
            <a:spLocks noGrp="1"/>
          </p:cNvSpPr>
          <p:nvPr>
            <p:ph type="sldNum" sz="quarter" idx="12"/>
          </p:nvPr>
        </p:nvSpPr>
        <p:spPr/>
        <p:txBody>
          <a:bodyPr/>
          <a:lstStyle/>
          <a:p>
            <a:fld id="{73B7D030-AC2A-4DA6-BC48-16912DF20F9C}" type="slidenum">
              <a:rPr lang="en-IN" smtClean="0"/>
              <a:t>6</a:t>
            </a:fld>
            <a:endParaRPr lang="en-IN" dirty="0"/>
          </a:p>
        </p:txBody>
      </p:sp>
      <p:sp>
        <p:nvSpPr>
          <p:cNvPr id="4" name="object 6">
            <a:extLst>
              <a:ext uri="{FF2B5EF4-FFF2-40B4-BE49-F238E27FC236}">
                <a16:creationId xmlns:a16="http://schemas.microsoft.com/office/drawing/2014/main" id="{FEAC556F-687D-0B2E-19EF-482C3400A287}"/>
              </a:ext>
            </a:extLst>
          </p:cNvPr>
          <p:cNvSpPr/>
          <p:nvPr/>
        </p:nvSpPr>
        <p:spPr>
          <a:xfrm>
            <a:off x="0" y="335364"/>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C5F4947B-B5E3-E37F-1A55-6F204FF4601E}"/>
              </a:ext>
            </a:extLst>
          </p:cNvPr>
          <p:cNvSpPr/>
          <p:nvPr/>
        </p:nvSpPr>
        <p:spPr>
          <a:xfrm>
            <a:off x="4114798" y="493286"/>
            <a:ext cx="3496237"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6AF3EF62-7307-698B-8C1A-14196166AA02}"/>
              </a:ext>
            </a:extLst>
          </p:cNvPr>
          <p:cNvSpPr txBox="1"/>
          <p:nvPr/>
        </p:nvSpPr>
        <p:spPr>
          <a:xfrm>
            <a:off x="4179792" y="506588"/>
            <a:ext cx="3431243" cy="492443"/>
          </a:xfrm>
          <a:prstGeom prst="rect">
            <a:avLst/>
          </a:prstGeom>
          <a:noFill/>
        </p:spPr>
        <p:txBody>
          <a:bodyPr wrap="square" rtlCol="0">
            <a:spAutoFit/>
          </a:bodyPr>
          <a:lstStyle/>
          <a:p>
            <a:pPr algn="ctr"/>
            <a:r>
              <a:rPr lang="en-IN" sz="2600" b="1" dirty="0">
                <a:solidFill>
                  <a:srgbClr val="002060"/>
                </a:solidFill>
              </a:rPr>
              <a:t>Features</a:t>
            </a:r>
          </a:p>
        </p:txBody>
      </p:sp>
      <p:sp>
        <p:nvSpPr>
          <p:cNvPr id="41" name="object 6">
            <a:extLst>
              <a:ext uri="{FF2B5EF4-FFF2-40B4-BE49-F238E27FC236}">
                <a16:creationId xmlns:a16="http://schemas.microsoft.com/office/drawing/2014/main" id="{A708B904-BEB4-B2C4-9F1B-10FFECCCD063}"/>
              </a:ext>
            </a:extLst>
          </p:cNvPr>
          <p:cNvSpPr/>
          <p:nvPr/>
        </p:nvSpPr>
        <p:spPr>
          <a:xfrm>
            <a:off x="0" y="1076418"/>
            <a:ext cx="4952924" cy="2451873"/>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chemeClr val="bg1">
              <a:lumMod val="85000"/>
              <a:alpha val="70195"/>
            </a:schemeClr>
          </a:solidFill>
          <a:ln>
            <a:solidFill>
              <a:schemeClr val="bg1">
                <a:lumMod val="85000"/>
              </a:schemeClr>
            </a:solidFill>
          </a:ln>
        </p:spPr>
        <p:txBody>
          <a:bodyPr wrap="square" lIns="0" tIns="0" rIns="0" bIns="0" rtlCol="0"/>
          <a:lstStyle/>
          <a:p>
            <a:endParaRPr dirty="0"/>
          </a:p>
        </p:txBody>
      </p:sp>
      <p:sp>
        <p:nvSpPr>
          <p:cNvPr id="60" name="Rectangle 59">
            <a:extLst>
              <a:ext uri="{FF2B5EF4-FFF2-40B4-BE49-F238E27FC236}">
                <a16:creationId xmlns:a16="http://schemas.microsoft.com/office/drawing/2014/main" id="{21473267-058B-0D14-E6AB-AB3BCA34BE22}"/>
              </a:ext>
            </a:extLst>
          </p:cNvPr>
          <p:cNvSpPr/>
          <p:nvPr/>
        </p:nvSpPr>
        <p:spPr>
          <a:xfrm>
            <a:off x="0" y="1193656"/>
            <a:ext cx="4863586" cy="3953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75829ADC-159C-EDAC-696A-16ED4D642475}"/>
              </a:ext>
            </a:extLst>
          </p:cNvPr>
          <p:cNvSpPr/>
          <p:nvPr/>
        </p:nvSpPr>
        <p:spPr>
          <a:xfrm>
            <a:off x="-25009" y="3782598"/>
            <a:ext cx="4977933" cy="255088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object 31">
            <a:extLst>
              <a:ext uri="{FF2B5EF4-FFF2-40B4-BE49-F238E27FC236}">
                <a16:creationId xmlns:a16="http://schemas.microsoft.com/office/drawing/2014/main" id="{B72BE6FD-BB92-DED5-5E21-63FDDD064151}"/>
              </a:ext>
            </a:extLst>
          </p:cNvPr>
          <p:cNvSpPr txBox="1"/>
          <p:nvPr/>
        </p:nvSpPr>
        <p:spPr>
          <a:xfrm>
            <a:off x="159954" y="1252124"/>
            <a:ext cx="194373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Features</a:t>
            </a:r>
            <a:r>
              <a:rPr sz="1800" b="1" spc="-45" dirty="0">
                <a:solidFill>
                  <a:srgbClr val="FFC000"/>
                </a:solidFill>
                <a:latin typeface="Calibri"/>
                <a:cs typeface="Calibri"/>
              </a:rPr>
              <a:t> </a:t>
            </a:r>
            <a:r>
              <a:rPr sz="1800" b="1" spc="-10" dirty="0">
                <a:solidFill>
                  <a:srgbClr val="FFC000"/>
                </a:solidFill>
                <a:latin typeface="Calibri"/>
                <a:cs typeface="Calibri"/>
              </a:rPr>
              <a:t>for</a:t>
            </a:r>
            <a:r>
              <a:rPr sz="1800" b="1" spc="-45" dirty="0">
                <a:solidFill>
                  <a:srgbClr val="FFC000"/>
                </a:solidFill>
                <a:latin typeface="Calibri"/>
                <a:cs typeface="Calibri"/>
              </a:rPr>
              <a:t> </a:t>
            </a:r>
            <a:r>
              <a:rPr sz="1800" b="1" spc="-10" dirty="0">
                <a:solidFill>
                  <a:srgbClr val="FFC000"/>
                </a:solidFill>
                <a:latin typeface="Calibri"/>
                <a:cs typeface="Calibri"/>
              </a:rPr>
              <a:t>Citizens</a:t>
            </a:r>
            <a:endParaRPr sz="1800" dirty="0">
              <a:solidFill>
                <a:srgbClr val="FFC000"/>
              </a:solidFill>
              <a:latin typeface="Calibri"/>
              <a:cs typeface="Calibri"/>
            </a:endParaRPr>
          </a:p>
        </p:txBody>
      </p:sp>
      <p:sp>
        <p:nvSpPr>
          <p:cNvPr id="75" name="object 37">
            <a:extLst>
              <a:ext uri="{FF2B5EF4-FFF2-40B4-BE49-F238E27FC236}">
                <a16:creationId xmlns:a16="http://schemas.microsoft.com/office/drawing/2014/main" id="{5016C342-6EA1-72F9-9BC1-CCFDBD23D5F7}"/>
              </a:ext>
            </a:extLst>
          </p:cNvPr>
          <p:cNvSpPr txBox="1"/>
          <p:nvPr/>
        </p:nvSpPr>
        <p:spPr>
          <a:xfrm>
            <a:off x="3740115" y="5631302"/>
            <a:ext cx="1261841" cy="416524"/>
          </a:xfrm>
          <a:prstGeom prst="rect">
            <a:avLst/>
          </a:prstGeom>
        </p:spPr>
        <p:txBody>
          <a:bodyPr vert="horz" wrap="square" lIns="0" tIns="13335" rIns="0" bIns="0" rtlCol="0">
            <a:spAutoFit/>
          </a:bodyPr>
          <a:lstStyle/>
          <a:p>
            <a:pPr algn="ctr">
              <a:lnSpc>
                <a:spcPts val="1614"/>
              </a:lnSpc>
              <a:spcBef>
                <a:spcPts val="105"/>
              </a:spcBef>
            </a:pPr>
            <a:r>
              <a:rPr lang="en-IN" sz="1200" b="1" dirty="0">
                <a:solidFill>
                  <a:srgbClr val="001F5F"/>
                </a:solidFill>
                <a:latin typeface="Calibri"/>
                <a:cs typeface="Calibri"/>
              </a:rPr>
              <a:t>Open and interoperable</a:t>
            </a:r>
            <a:endParaRPr sz="1200" dirty="0">
              <a:latin typeface="Calibri"/>
              <a:cs typeface="Calibri"/>
            </a:endParaRPr>
          </a:p>
        </p:txBody>
      </p:sp>
      <p:sp>
        <p:nvSpPr>
          <p:cNvPr id="76" name="object 38">
            <a:extLst>
              <a:ext uri="{FF2B5EF4-FFF2-40B4-BE49-F238E27FC236}">
                <a16:creationId xmlns:a16="http://schemas.microsoft.com/office/drawing/2014/main" id="{98611B73-A5D1-03F8-6D2F-DC39DB3D0DDC}"/>
              </a:ext>
            </a:extLst>
          </p:cNvPr>
          <p:cNvSpPr txBox="1"/>
          <p:nvPr/>
        </p:nvSpPr>
        <p:spPr>
          <a:xfrm>
            <a:off x="1079441" y="2796992"/>
            <a:ext cx="1437005" cy="423834"/>
          </a:xfrm>
          <a:prstGeom prst="rect">
            <a:avLst/>
          </a:prstGeom>
        </p:spPr>
        <p:txBody>
          <a:bodyPr vert="horz" wrap="square" lIns="0" tIns="13335" rIns="0" bIns="0" rtlCol="0">
            <a:spAutoFit/>
          </a:bodyPr>
          <a:lstStyle/>
          <a:p>
            <a:pPr algn="ctr">
              <a:lnSpc>
                <a:spcPts val="1614"/>
              </a:lnSpc>
              <a:spcBef>
                <a:spcPts val="105"/>
              </a:spcBef>
            </a:pPr>
            <a:r>
              <a:rPr sz="1200" b="1" spc="-5" dirty="0">
                <a:solidFill>
                  <a:srgbClr val="001F5F"/>
                </a:solidFill>
                <a:latin typeface="Calibri"/>
                <a:cs typeface="Calibri"/>
              </a:rPr>
              <a:t>Choice</a:t>
            </a:r>
            <a:r>
              <a:rPr sz="1200" b="1" spc="-60" dirty="0">
                <a:solidFill>
                  <a:srgbClr val="001F5F"/>
                </a:solidFill>
                <a:latin typeface="Calibri"/>
                <a:cs typeface="Calibri"/>
              </a:rPr>
              <a:t> </a:t>
            </a:r>
            <a:r>
              <a:rPr sz="1200" b="1" dirty="0">
                <a:solidFill>
                  <a:srgbClr val="001F5F"/>
                </a:solidFill>
                <a:latin typeface="Calibri"/>
                <a:cs typeface="Calibri"/>
              </a:rPr>
              <a:t>of</a:t>
            </a:r>
            <a:endParaRPr sz="1200" dirty="0">
              <a:latin typeface="Calibri"/>
              <a:cs typeface="Calibri"/>
            </a:endParaRPr>
          </a:p>
          <a:p>
            <a:pPr marL="635" algn="ctr">
              <a:lnSpc>
                <a:spcPts val="1614"/>
              </a:lnSpc>
            </a:pPr>
            <a:r>
              <a:rPr sz="1200" b="1" spc="-10" dirty="0">
                <a:solidFill>
                  <a:srgbClr val="001F5F"/>
                </a:solidFill>
                <a:latin typeface="Calibri"/>
                <a:cs typeface="Calibri"/>
              </a:rPr>
              <a:t>Vaccine</a:t>
            </a:r>
            <a:r>
              <a:rPr sz="1200" b="1" spc="-55" dirty="0">
                <a:solidFill>
                  <a:srgbClr val="001F5F"/>
                </a:solidFill>
                <a:latin typeface="Calibri"/>
                <a:cs typeface="Calibri"/>
              </a:rPr>
              <a:t> </a:t>
            </a:r>
            <a:r>
              <a:rPr sz="1200" b="1" spc="-5" dirty="0">
                <a:solidFill>
                  <a:srgbClr val="001F5F"/>
                </a:solidFill>
                <a:latin typeface="Calibri"/>
                <a:cs typeface="Calibri"/>
              </a:rPr>
              <a:t>Location</a:t>
            </a:r>
            <a:endParaRPr sz="1200" dirty="0">
              <a:latin typeface="Calibri"/>
              <a:cs typeface="Calibri"/>
            </a:endParaRPr>
          </a:p>
        </p:txBody>
      </p:sp>
      <p:sp>
        <p:nvSpPr>
          <p:cNvPr id="77" name="object 39">
            <a:extLst>
              <a:ext uri="{FF2B5EF4-FFF2-40B4-BE49-F238E27FC236}">
                <a16:creationId xmlns:a16="http://schemas.microsoft.com/office/drawing/2014/main" id="{9CBC0CCB-FEB0-F552-508A-3B056F5E6060}"/>
              </a:ext>
            </a:extLst>
          </p:cNvPr>
          <p:cNvSpPr txBox="1"/>
          <p:nvPr/>
        </p:nvSpPr>
        <p:spPr>
          <a:xfrm>
            <a:off x="2344549" y="2784042"/>
            <a:ext cx="1324610" cy="423834"/>
          </a:xfrm>
          <a:prstGeom prst="rect">
            <a:avLst/>
          </a:prstGeom>
        </p:spPr>
        <p:txBody>
          <a:bodyPr vert="horz" wrap="square" lIns="0" tIns="13335" rIns="0" bIns="0" rtlCol="0">
            <a:spAutoFit/>
          </a:bodyPr>
          <a:lstStyle/>
          <a:p>
            <a:pPr algn="ctr">
              <a:lnSpc>
                <a:spcPts val="1614"/>
              </a:lnSpc>
              <a:spcBef>
                <a:spcPts val="105"/>
              </a:spcBef>
            </a:pPr>
            <a:r>
              <a:rPr sz="1200" b="1" spc="-5" dirty="0">
                <a:solidFill>
                  <a:srgbClr val="001F5F"/>
                </a:solidFill>
                <a:latin typeface="Calibri"/>
                <a:cs typeface="Calibri"/>
              </a:rPr>
              <a:t>Online</a:t>
            </a:r>
            <a:endParaRPr sz="1200" dirty="0">
              <a:latin typeface="Calibri"/>
              <a:cs typeface="Calibri"/>
            </a:endParaRPr>
          </a:p>
          <a:p>
            <a:pPr marL="2540" algn="ctr">
              <a:lnSpc>
                <a:spcPts val="1614"/>
              </a:lnSpc>
            </a:pPr>
            <a:r>
              <a:rPr sz="1200" b="1" dirty="0">
                <a:solidFill>
                  <a:srgbClr val="001F5F"/>
                </a:solidFill>
                <a:latin typeface="Calibri"/>
                <a:cs typeface="Calibri"/>
              </a:rPr>
              <a:t>Slot</a:t>
            </a:r>
            <a:r>
              <a:rPr sz="1200" b="1" spc="-35" dirty="0">
                <a:solidFill>
                  <a:srgbClr val="001F5F"/>
                </a:solidFill>
                <a:latin typeface="Calibri"/>
                <a:cs typeface="Calibri"/>
              </a:rPr>
              <a:t> </a:t>
            </a:r>
            <a:r>
              <a:rPr sz="1200" b="1" dirty="0">
                <a:solidFill>
                  <a:srgbClr val="001F5F"/>
                </a:solidFill>
                <a:latin typeface="Calibri"/>
                <a:cs typeface="Calibri"/>
              </a:rPr>
              <a:t>Booking</a:t>
            </a:r>
            <a:endParaRPr sz="1200" dirty="0">
              <a:latin typeface="Calibri"/>
              <a:cs typeface="Calibri"/>
            </a:endParaRPr>
          </a:p>
        </p:txBody>
      </p:sp>
      <p:sp>
        <p:nvSpPr>
          <p:cNvPr id="78" name="object 39">
            <a:extLst>
              <a:ext uri="{FF2B5EF4-FFF2-40B4-BE49-F238E27FC236}">
                <a16:creationId xmlns:a16="http://schemas.microsoft.com/office/drawing/2014/main" id="{49C68D1E-E377-DF0E-E4AA-F27499AA674A}"/>
              </a:ext>
            </a:extLst>
          </p:cNvPr>
          <p:cNvSpPr txBox="1"/>
          <p:nvPr/>
        </p:nvSpPr>
        <p:spPr>
          <a:xfrm>
            <a:off x="3580985" y="2799185"/>
            <a:ext cx="1324610" cy="416524"/>
          </a:xfrm>
          <a:prstGeom prst="rect">
            <a:avLst/>
          </a:prstGeom>
        </p:spPr>
        <p:txBody>
          <a:bodyPr vert="horz" wrap="square" lIns="0" tIns="13335" rIns="0" bIns="0" rtlCol="0">
            <a:spAutoFit/>
          </a:bodyPr>
          <a:lstStyle/>
          <a:p>
            <a:pPr algn="ctr">
              <a:lnSpc>
                <a:spcPts val="1614"/>
              </a:lnSpc>
              <a:spcBef>
                <a:spcPts val="105"/>
              </a:spcBef>
            </a:pPr>
            <a:r>
              <a:rPr lang="en-IN" sz="1200" b="1" spc="-5" dirty="0">
                <a:solidFill>
                  <a:srgbClr val="001F5F"/>
                </a:solidFill>
                <a:latin typeface="Calibri"/>
                <a:cs typeface="Calibri"/>
              </a:rPr>
              <a:t>Instant digital certificate</a:t>
            </a:r>
          </a:p>
        </p:txBody>
      </p:sp>
      <p:sp>
        <p:nvSpPr>
          <p:cNvPr id="96" name="Rectangle 95">
            <a:extLst>
              <a:ext uri="{FF2B5EF4-FFF2-40B4-BE49-F238E27FC236}">
                <a16:creationId xmlns:a16="http://schemas.microsoft.com/office/drawing/2014/main" id="{40BC05D6-2ED9-077E-C445-39470E1F86F2}"/>
              </a:ext>
            </a:extLst>
          </p:cNvPr>
          <p:cNvSpPr/>
          <p:nvPr/>
        </p:nvSpPr>
        <p:spPr>
          <a:xfrm>
            <a:off x="-8966" y="3938775"/>
            <a:ext cx="4863586" cy="4285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7" name="object 31">
            <a:extLst>
              <a:ext uri="{FF2B5EF4-FFF2-40B4-BE49-F238E27FC236}">
                <a16:creationId xmlns:a16="http://schemas.microsoft.com/office/drawing/2014/main" id="{F732D7FC-423D-846F-CC9D-8820131E5594}"/>
              </a:ext>
            </a:extLst>
          </p:cNvPr>
          <p:cNvSpPr txBox="1"/>
          <p:nvPr/>
        </p:nvSpPr>
        <p:spPr>
          <a:xfrm>
            <a:off x="159954" y="4023662"/>
            <a:ext cx="2434990"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Features</a:t>
            </a:r>
            <a:r>
              <a:rPr sz="1800" b="1" spc="-45" dirty="0">
                <a:solidFill>
                  <a:srgbClr val="FFC000"/>
                </a:solidFill>
                <a:latin typeface="Calibri"/>
                <a:cs typeface="Calibri"/>
              </a:rPr>
              <a:t> </a:t>
            </a:r>
            <a:r>
              <a:rPr sz="1800" b="1" spc="-10" dirty="0">
                <a:solidFill>
                  <a:srgbClr val="FFC000"/>
                </a:solidFill>
                <a:latin typeface="Calibri"/>
                <a:cs typeface="Calibri"/>
              </a:rPr>
              <a:t>for</a:t>
            </a:r>
            <a:r>
              <a:rPr sz="1800" b="1" spc="-45" dirty="0">
                <a:solidFill>
                  <a:srgbClr val="FFC000"/>
                </a:solidFill>
                <a:latin typeface="Calibri"/>
                <a:cs typeface="Calibri"/>
              </a:rPr>
              <a:t> </a:t>
            </a:r>
            <a:r>
              <a:rPr lang="en-IN" b="1" spc="-10" dirty="0">
                <a:solidFill>
                  <a:srgbClr val="FFC000"/>
                </a:solidFill>
                <a:latin typeface="Calibri"/>
                <a:cs typeface="Calibri"/>
              </a:rPr>
              <a:t>Vaccinators</a:t>
            </a:r>
            <a:endParaRPr sz="1800" dirty="0">
              <a:solidFill>
                <a:srgbClr val="FFC000"/>
              </a:solidFill>
              <a:latin typeface="Calibri"/>
              <a:cs typeface="Calibri"/>
            </a:endParaRPr>
          </a:p>
        </p:txBody>
      </p:sp>
      <p:grpSp>
        <p:nvGrpSpPr>
          <p:cNvPr id="98" name="object 54">
            <a:extLst>
              <a:ext uri="{FF2B5EF4-FFF2-40B4-BE49-F238E27FC236}">
                <a16:creationId xmlns:a16="http://schemas.microsoft.com/office/drawing/2014/main" id="{4B8C0041-818D-98F5-9207-3A4D000B3ED0}"/>
              </a:ext>
            </a:extLst>
          </p:cNvPr>
          <p:cNvGrpSpPr/>
          <p:nvPr/>
        </p:nvGrpSpPr>
        <p:grpSpPr>
          <a:xfrm>
            <a:off x="237386" y="2039812"/>
            <a:ext cx="572400" cy="450000"/>
            <a:chOff x="509832" y="5278445"/>
            <a:chExt cx="701040" cy="572135"/>
          </a:xfrm>
        </p:grpSpPr>
        <p:pic>
          <p:nvPicPr>
            <p:cNvPr id="99" name="object 55">
              <a:extLst>
                <a:ext uri="{FF2B5EF4-FFF2-40B4-BE49-F238E27FC236}">
                  <a16:creationId xmlns:a16="http://schemas.microsoft.com/office/drawing/2014/main" id="{D6418F9F-CE5F-569B-CB44-12745D2EE82F}"/>
                </a:ext>
              </a:extLst>
            </p:cNvPr>
            <p:cNvPicPr/>
            <p:nvPr/>
          </p:nvPicPr>
          <p:blipFill>
            <a:blip r:embed="rId2" cstate="print"/>
            <a:stretch>
              <a:fillRect/>
            </a:stretch>
          </p:blipFill>
          <p:spPr>
            <a:xfrm>
              <a:off x="757429" y="5438491"/>
              <a:ext cx="220933" cy="220998"/>
            </a:xfrm>
            <a:prstGeom prst="rect">
              <a:avLst/>
            </a:prstGeom>
          </p:spPr>
        </p:pic>
        <p:sp>
          <p:nvSpPr>
            <p:cNvPr id="100" name="object 56">
              <a:extLst>
                <a:ext uri="{FF2B5EF4-FFF2-40B4-BE49-F238E27FC236}">
                  <a16:creationId xmlns:a16="http://schemas.microsoft.com/office/drawing/2014/main" id="{9A627018-95BD-48FB-EB3D-1C6FFCDFF444}"/>
                </a:ext>
              </a:extLst>
            </p:cNvPr>
            <p:cNvSpPr/>
            <p:nvPr/>
          </p:nvSpPr>
          <p:spPr>
            <a:xfrm>
              <a:off x="1012634" y="5278449"/>
              <a:ext cx="198120" cy="206375"/>
            </a:xfrm>
            <a:custGeom>
              <a:avLst/>
              <a:gdLst/>
              <a:ahLst/>
              <a:cxnLst/>
              <a:rect l="l" t="t" r="r" b="b"/>
              <a:pathLst>
                <a:path w="198119" h="206375">
                  <a:moveTo>
                    <a:pt x="22860" y="182905"/>
                  </a:moveTo>
                  <a:lnTo>
                    <a:pt x="0" y="182905"/>
                  </a:lnTo>
                  <a:lnTo>
                    <a:pt x="0" y="205765"/>
                  </a:lnTo>
                  <a:lnTo>
                    <a:pt x="22860" y="205765"/>
                  </a:lnTo>
                  <a:lnTo>
                    <a:pt x="22860" y="182905"/>
                  </a:lnTo>
                  <a:close/>
                </a:path>
                <a:path w="198119" h="206375">
                  <a:moveTo>
                    <a:pt x="22860" y="137185"/>
                  </a:moveTo>
                  <a:lnTo>
                    <a:pt x="0" y="137185"/>
                  </a:lnTo>
                  <a:lnTo>
                    <a:pt x="0" y="160045"/>
                  </a:lnTo>
                  <a:lnTo>
                    <a:pt x="22860" y="160045"/>
                  </a:lnTo>
                  <a:lnTo>
                    <a:pt x="22860" y="137185"/>
                  </a:lnTo>
                  <a:close/>
                </a:path>
                <a:path w="198119" h="206375">
                  <a:moveTo>
                    <a:pt x="22860" y="91465"/>
                  </a:moveTo>
                  <a:lnTo>
                    <a:pt x="0" y="91465"/>
                  </a:lnTo>
                  <a:lnTo>
                    <a:pt x="0" y="114325"/>
                  </a:lnTo>
                  <a:lnTo>
                    <a:pt x="22860" y="114325"/>
                  </a:lnTo>
                  <a:lnTo>
                    <a:pt x="22860" y="91465"/>
                  </a:lnTo>
                  <a:close/>
                </a:path>
                <a:path w="198119" h="206375">
                  <a:moveTo>
                    <a:pt x="22860" y="45732"/>
                  </a:moveTo>
                  <a:lnTo>
                    <a:pt x="0" y="45732"/>
                  </a:lnTo>
                  <a:lnTo>
                    <a:pt x="0" y="68605"/>
                  </a:lnTo>
                  <a:lnTo>
                    <a:pt x="22860" y="68605"/>
                  </a:lnTo>
                  <a:lnTo>
                    <a:pt x="22860" y="45732"/>
                  </a:lnTo>
                  <a:close/>
                </a:path>
                <a:path w="198119" h="206375">
                  <a:moveTo>
                    <a:pt x="22860" y="0"/>
                  </a:moveTo>
                  <a:lnTo>
                    <a:pt x="0" y="0"/>
                  </a:lnTo>
                  <a:lnTo>
                    <a:pt x="0" y="22860"/>
                  </a:lnTo>
                  <a:lnTo>
                    <a:pt x="22860" y="22860"/>
                  </a:lnTo>
                  <a:lnTo>
                    <a:pt x="22860" y="0"/>
                  </a:lnTo>
                  <a:close/>
                </a:path>
                <a:path w="198119" h="206375">
                  <a:moveTo>
                    <a:pt x="67043" y="182905"/>
                  </a:moveTo>
                  <a:lnTo>
                    <a:pt x="44958" y="182905"/>
                  </a:lnTo>
                  <a:lnTo>
                    <a:pt x="44958" y="205765"/>
                  </a:lnTo>
                  <a:lnTo>
                    <a:pt x="67043" y="205765"/>
                  </a:lnTo>
                  <a:lnTo>
                    <a:pt x="67043" y="182905"/>
                  </a:lnTo>
                  <a:close/>
                </a:path>
                <a:path w="198119" h="206375">
                  <a:moveTo>
                    <a:pt x="67043" y="0"/>
                  </a:moveTo>
                  <a:lnTo>
                    <a:pt x="44958" y="0"/>
                  </a:lnTo>
                  <a:lnTo>
                    <a:pt x="44958" y="22860"/>
                  </a:lnTo>
                  <a:lnTo>
                    <a:pt x="67043" y="22860"/>
                  </a:lnTo>
                  <a:lnTo>
                    <a:pt x="67043" y="0"/>
                  </a:lnTo>
                  <a:close/>
                </a:path>
                <a:path w="198119" h="206375">
                  <a:moveTo>
                    <a:pt x="111239" y="182905"/>
                  </a:moveTo>
                  <a:lnTo>
                    <a:pt x="89141" y="182905"/>
                  </a:lnTo>
                  <a:lnTo>
                    <a:pt x="89141" y="205765"/>
                  </a:lnTo>
                  <a:lnTo>
                    <a:pt x="111239" y="205765"/>
                  </a:lnTo>
                  <a:lnTo>
                    <a:pt x="111239" y="182905"/>
                  </a:lnTo>
                  <a:close/>
                </a:path>
                <a:path w="198119" h="206375">
                  <a:moveTo>
                    <a:pt x="111239" y="0"/>
                  </a:moveTo>
                  <a:lnTo>
                    <a:pt x="89141" y="0"/>
                  </a:lnTo>
                  <a:lnTo>
                    <a:pt x="89141" y="22860"/>
                  </a:lnTo>
                  <a:lnTo>
                    <a:pt x="111239" y="22860"/>
                  </a:lnTo>
                  <a:lnTo>
                    <a:pt x="111239" y="0"/>
                  </a:lnTo>
                  <a:close/>
                </a:path>
                <a:path w="198119" h="206375">
                  <a:moveTo>
                    <a:pt x="154660" y="182905"/>
                  </a:moveTo>
                  <a:lnTo>
                    <a:pt x="132575" y="182905"/>
                  </a:lnTo>
                  <a:lnTo>
                    <a:pt x="132575" y="205765"/>
                  </a:lnTo>
                  <a:lnTo>
                    <a:pt x="154660" y="205765"/>
                  </a:lnTo>
                  <a:lnTo>
                    <a:pt x="154660" y="182905"/>
                  </a:lnTo>
                  <a:close/>
                </a:path>
                <a:path w="198119" h="206375">
                  <a:moveTo>
                    <a:pt x="154660" y="0"/>
                  </a:moveTo>
                  <a:lnTo>
                    <a:pt x="132575" y="0"/>
                  </a:lnTo>
                  <a:lnTo>
                    <a:pt x="132575" y="22860"/>
                  </a:lnTo>
                  <a:lnTo>
                    <a:pt x="154660" y="22860"/>
                  </a:lnTo>
                  <a:lnTo>
                    <a:pt x="154660" y="0"/>
                  </a:lnTo>
                  <a:close/>
                </a:path>
                <a:path w="198119" h="206375">
                  <a:moveTo>
                    <a:pt x="198094" y="182905"/>
                  </a:moveTo>
                  <a:lnTo>
                    <a:pt x="175234" y="182905"/>
                  </a:lnTo>
                  <a:lnTo>
                    <a:pt x="175234" y="205765"/>
                  </a:lnTo>
                  <a:lnTo>
                    <a:pt x="198094" y="205765"/>
                  </a:lnTo>
                  <a:lnTo>
                    <a:pt x="198094" y="182905"/>
                  </a:lnTo>
                  <a:close/>
                </a:path>
                <a:path w="198119" h="206375">
                  <a:moveTo>
                    <a:pt x="198094" y="137185"/>
                  </a:moveTo>
                  <a:lnTo>
                    <a:pt x="175234" y="137185"/>
                  </a:lnTo>
                  <a:lnTo>
                    <a:pt x="175234" y="160045"/>
                  </a:lnTo>
                  <a:lnTo>
                    <a:pt x="198094" y="160045"/>
                  </a:lnTo>
                  <a:lnTo>
                    <a:pt x="198094" y="137185"/>
                  </a:lnTo>
                  <a:close/>
                </a:path>
                <a:path w="198119" h="206375">
                  <a:moveTo>
                    <a:pt x="198094" y="91465"/>
                  </a:moveTo>
                  <a:lnTo>
                    <a:pt x="175234" y="91465"/>
                  </a:lnTo>
                  <a:lnTo>
                    <a:pt x="175234" y="114325"/>
                  </a:lnTo>
                  <a:lnTo>
                    <a:pt x="198094" y="114325"/>
                  </a:lnTo>
                  <a:lnTo>
                    <a:pt x="198094" y="91465"/>
                  </a:lnTo>
                  <a:close/>
                </a:path>
                <a:path w="198119" h="206375">
                  <a:moveTo>
                    <a:pt x="198094" y="45732"/>
                  </a:moveTo>
                  <a:lnTo>
                    <a:pt x="175234" y="45732"/>
                  </a:lnTo>
                  <a:lnTo>
                    <a:pt x="175234" y="68605"/>
                  </a:lnTo>
                  <a:lnTo>
                    <a:pt x="198094" y="68605"/>
                  </a:lnTo>
                  <a:lnTo>
                    <a:pt x="198094" y="45732"/>
                  </a:lnTo>
                  <a:close/>
                </a:path>
                <a:path w="198119" h="206375">
                  <a:moveTo>
                    <a:pt x="198094" y="0"/>
                  </a:moveTo>
                  <a:lnTo>
                    <a:pt x="175234" y="0"/>
                  </a:lnTo>
                  <a:lnTo>
                    <a:pt x="175234" y="22860"/>
                  </a:lnTo>
                  <a:lnTo>
                    <a:pt x="198094" y="22860"/>
                  </a:lnTo>
                  <a:lnTo>
                    <a:pt x="198094" y="0"/>
                  </a:lnTo>
                  <a:close/>
                </a:path>
              </a:pathLst>
            </a:custGeom>
            <a:solidFill>
              <a:srgbClr val="FCC100"/>
            </a:solidFill>
          </p:spPr>
          <p:txBody>
            <a:bodyPr wrap="square" lIns="0" tIns="0" rIns="0" bIns="0" rtlCol="0"/>
            <a:lstStyle/>
            <a:p>
              <a:endParaRPr/>
            </a:p>
          </p:txBody>
        </p:sp>
        <p:pic>
          <p:nvPicPr>
            <p:cNvPr id="101" name="object 57">
              <a:extLst>
                <a:ext uri="{FF2B5EF4-FFF2-40B4-BE49-F238E27FC236}">
                  <a16:creationId xmlns:a16="http://schemas.microsoft.com/office/drawing/2014/main" id="{95A2B14A-041F-2509-BF9E-BB2241934704}"/>
                </a:ext>
              </a:extLst>
            </p:cNvPr>
            <p:cNvPicPr/>
            <p:nvPr/>
          </p:nvPicPr>
          <p:blipFill>
            <a:blip r:embed="rId3" cstate="print"/>
            <a:stretch>
              <a:fillRect/>
            </a:stretch>
          </p:blipFill>
          <p:spPr>
            <a:xfrm>
              <a:off x="998170" y="5583283"/>
              <a:ext cx="99039" cy="99830"/>
            </a:xfrm>
            <a:prstGeom prst="rect">
              <a:avLst/>
            </a:prstGeom>
          </p:spPr>
        </p:pic>
        <p:pic>
          <p:nvPicPr>
            <p:cNvPr id="102" name="object 58">
              <a:extLst>
                <a:ext uri="{FF2B5EF4-FFF2-40B4-BE49-F238E27FC236}">
                  <a16:creationId xmlns:a16="http://schemas.microsoft.com/office/drawing/2014/main" id="{C2436460-7D7A-8DB9-5E6F-92B1716BCDD8}"/>
                </a:ext>
              </a:extLst>
            </p:cNvPr>
            <p:cNvPicPr/>
            <p:nvPr/>
          </p:nvPicPr>
          <p:blipFill>
            <a:blip r:embed="rId4" cstate="print"/>
            <a:stretch>
              <a:fillRect/>
            </a:stretch>
          </p:blipFill>
          <p:spPr>
            <a:xfrm>
              <a:off x="509832" y="5400388"/>
              <a:ext cx="205695" cy="160033"/>
            </a:xfrm>
            <a:prstGeom prst="rect">
              <a:avLst/>
            </a:prstGeom>
          </p:spPr>
        </p:pic>
        <p:sp>
          <p:nvSpPr>
            <p:cNvPr id="103" name="object 59">
              <a:extLst>
                <a:ext uri="{FF2B5EF4-FFF2-40B4-BE49-F238E27FC236}">
                  <a16:creationId xmlns:a16="http://schemas.microsoft.com/office/drawing/2014/main" id="{D56E5707-C66E-2E48-1FFD-3986D14B1255}"/>
                </a:ext>
              </a:extLst>
            </p:cNvPr>
            <p:cNvSpPr/>
            <p:nvPr/>
          </p:nvSpPr>
          <p:spPr>
            <a:xfrm>
              <a:off x="563156" y="5331802"/>
              <a:ext cx="609600" cy="518795"/>
            </a:xfrm>
            <a:custGeom>
              <a:avLst/>
              <a:gdLst/>
              <a:ahLst/>
              <a:cxnLst/>
              <a:rect l="l" t="t" r="r" b="b"/>
              <a:pathLst>
                <a:path w="609600" h="518795">
                  <a:moveTo>
                    <a:pt x="434251" y="0"/>
                  </a:moveTo>
                  <a:lnTo>
                    <a:pt x="30467" y="0"/>
                  </a:lnTo>
                  <a:lnTo>
                    <a:pt x="18643" y="2413"/>
                  </a:lnTo>
                  <a:lnTo>
                    <a:pt x="8953" y="8966"/>
                  </a:lnTo>
                  <a:lnTo>
                    <a:pt x="2400" y="18656"/>
                  </a:lnTo>
                  <a:lnTo>
                    <a:pt x="0" y="30492"/>
                  </a:lnTo>
                  <a:lnTo>
                    <a:pt x="0" y="45732"/>
                  </a:lnTo>
                  <a:lnTo>
                    <a:pt x="434251" y="45732"/>
                  </a:lnTo>
                  <a:lnTo>
                    <a:pt x="434251" y="0"/>
                  </a:lnTo>
                  <a:close/>
                </a:path>
                <a:path w="609600" h="518795">
                  <a:moveTo>
                    <a:pt x="609473" y="167665"/>
                  </a:moveTo>
                  <a:lnTo>
                    <a:pt x="563765" y="167665"/>
                  </a:lnTo>
                  <a:lnTo>
                    <a:pt x="563765" y="381038"/>
                  </a:lnTo>
                  <a:lnTo>
                    <a:pt x="45707" y="381038"/>
                  </a:lnTo>
                  <a:lnTo>
                    <a:pt x="45707" y="259105"/>
                  </a:lnTo>
                  <a:lnTo>
                    <a:pt x="0" y="259105"/>
                  </a:lnTo>
                  <a:lnTo>
                    <a:pt x="0" y="396278"/>
                  </a:lnTo>
                  <a:lnTo>
                    <a:pt x="2400" y="408114"/>
                  </a:lnTo>
                  <a:lnTo>
                    <a:pt x="8953" y="417804"/>
                  </a:lnTo>
                  <a:lnTo>
                    <a:pt x="18643" y="424357"/>
                  </a:lnTo>
                  <a:lnTo>
                    <a:pt x="30467" y="426758"/>
                  </a:lnTo>
                  <a:lnTo>
                    <a:pt x="243789" y="426758"/>
                  </a:lnTo>
                  <a:lnTo>
                    <a:pt x="243789" y="472490"/>
                  </a:lnTo>
                  <a:lnTo>
                    <a:pt x="167601" y="472490"/>
                  </a:lnTo>
                  <a:lnTo>
                    <a:pt x="167601" y="518210"/>
                  </a:lnTo>
                  <a:lnTo>
                    <a:pt x="441871" y="518210"/>
                  </a:lnTo>
                  <a:lnTo>
                    <a:pt x="441871" y="472490"/>
                  </a:lnTo>
                  <a:lnTo>
                    <a:pt x="365683" y="472490"/>
                  </a:lnTo>
                  <a:lnTo>
                    <a:pt x="365683" y="426758"/>
                  </a:lnTo>
                  <a:lnTo>
                    <a:pt x="579005" y="426758"/>
                  </a:lnTo>
                  <a:lnTo>
                    <a:pt x="590829" y="424357"/>
                  </a:lnTo>
                  <a:lnTo>
                    <a:pt x="600519" y="417804"/>
                  </a:lnTo>
                  <a:lnTo>
                    <a:pt x="607072" y="408114"/>
                  </a:lnTo>
                  <a:lnTo>
                    <a:pt x="609473" y="396278"/>
                  </a:lnTo>
                  <a:lnTo>
                    <a:pt x="609473" y="167665"/>
                  </a:lnTo>
                  <a:close/>
                </a:path>
                <a:path w="609600" h="518795">
                  <a:moveTo>
                    <a:pt x="609473" y="30492"/>
                  </a:moveTo>
                  <a:lnTo>
                    <a:pt x="607072" y="18656"/>
                  </a:lnTo>
                  <a:lnTo>
                    <a:pt x="600519" y="8966"/>
                  </a:lnTo>
                  <a:lnTo>
                    <a:pt x="590829" y="2413"/>
                  </a:lnTo>
                  <a:lnTo>
                    <a:pt x="579005" y="0"/>
                  </a:lnTo>
                  <a:lnTo>
                    <a:pt x="487578" y="0"/>
                  </a:lnTo>
                  <a:lnTo>
                    <a:pt x="487578" y="45732"/>
                  </a:lnTo>
                  <a:lnTo>
                    <a:pt x="563765" y="45732"/>
                  </a:lnTo>
                  <a:lnTo>
                    <a:pt x="563765" y="114312"/>
                  </a:lnTo>
                  <a:lnTo>
                    <a:pt x="609473" y="114312"/>
                  </a:lnTo>
                  <a:lnTo>
                    <a:pt x="609473" y="30492"/>
                  </a:lnTo>
                  <a:close/>
                </a:path>
              </a:pathLst>
            </a:custGeom>
            <a:solidFill>
              <a:srgbClr val="FCC100"/>
            </a:solidFill>
          </p:spPr>
          <p:txBody>
            <a:bodyPr wrap="square" lIns="0" tIns="0" rIns="0" bIns="0" rtlCol="0"/>
            <a:lstStyle/>
            <a:p>
              <a:endParaRPr/>
            </a:p>
          </p:txBody>
        </p:sp>
      </p:grpSp>
      <p:sp>
        <p:nvSpPr>
          <p:cNvPr id="104" name="object 34">
            <a:extLst>
              <a:ext uri="{FF2B5EF4-FFF2-40B4-BE49-F238E27FC236}">
                <a16:creationId xmlns:a16="http://schemas.microsoft.com/office/drawing/2014/main" id="{BE54115E-728F-327B-52A1-B77A63DF8DC8}"/>
              </a:ext>
            </a:extLst>
          </p:cNvPr>
          <p:cNvSpPr/>
          <p:nvPr/>
        </p:nvSpPr>
        <p:spPr>
          <a:xfrm>
            <a:off x="1389479" y="2085393"/>
            <a:ext cx="572400" cy="450000"/>
          </a:xfrm>
          <a:custGeom>
            <a:avLst/>
            <a:gdLst/>
            <a:ahLst/>
            <a:cxnLst/>
            <a:rect l="l" t="t" r="r" b="b"/>
            <a:pathLst>
              <a:path w="501650" h="502920">
                <a:moveTo>
                  <a:pt x="463932" y="326930"/>
                </a:moveTo>
                <a:lnTo>
                  <a:pt x="462521" y="319967"/>
                </a:lnTo>
                <a:lnTo>
                  <a:pt x="458290" y="314003"/>
                </a:lnTo>
                <a:lnTo>
                  <a:pt x="451971" y="309773"/>
                </a:lnTo>
                <a:lnTo>
                  <a:pt x="444889" y="308362"/>
                </a:lnTo>
                <a:lnTo>
                  <a:pt x="437924" y="309773"/>
                </a:lnTo>
                <a:lnTo>
                  <a:pt x="431958" y="314003"/>
                </a:lnTo>
                <a:lnTo>
                  <a:pt x="420046" y="325912"/>
                </a:lnTo>
                <a:lnTo>
                  <a:pt x="254535" y="160449"/>
                </a:lnTo>
                <a:lnTo>
                  <a:pt x="244357" y="152027"/>
                </a:lnTo>
                <a:lnTo>
                  <a:pt x="232828" y="145720"/>
                </a:lnTo>
                <a:lnTo>
                  <a:pt x="220240" y="141763"/>
                </a:lnTo>
                <a:lnTo>
                  <a:pt x="206888" y="140392"/>
                </a:lnTo>
                <a:lnTo>
                  <a:pt x="199992" y="140392"/>
                </a:lnTo>
                <a:lnTo>
                  <a:pt x="193095" y="141646"/>
                </a:lnTo>
                <a:lnTo>
                  <a:pt x="186199" y="143526"/>
                </a:lnTo>
                <a:lnTo>
                  <a:pt x="153598" y="110935"/>
                </a:lnTo>
                <a:lnTo>
                  <a:pt x="146291" y="105539"/>
                </a:lnTo>
                <a:lnTo>
                  <a:pt x="137925" y="102552"/>
                </a:lnTo>
                <a:lnTo>
                  <a:pt x="129089" y="102033"/>
                </a:lnTo>
                <a:lnTo>
                  <a:pt x="120371" y="104041"/>
                </a:lnTo>
                <a:lnTo>
                  <a:pt x="16299" y="0"/>
                </a:lnTo>
                <a:lnTo>
                  <a:pt x="8776" y="0"/>
                </a:lnTo>
                <a:lnTo>
                  <a:pt x="1253" y="7521"/>
                </a:lnTo>
                <a:lnTo>
                  <a:pt x="0" y="10654"/>
                </a:lnTo>
                <a:lnTo>
                  <a:pt x="0" y="16922"/>
                </a:lnTo>
                <a:lnTo>
                  <a:pt x="1253" y="20056"/>
                </a:lnTo>
                <a:lnTo>
                  <a:pt x="102817" y="121590"/>
                </a:lnTo>
                <a:lnTo>
                  <a:pt x="102817" y="143307"/>
                </a:lnTo>
                <a:lnTo>
                  <a:pt x="104315" y="147502"/>
                </a:lnTo>
                <a:lnTo>
                  <a:pt x="109713" y="154808"/>
                </a:lnTo>
                <a:lnTo>
                  <a:pt x="142314" y="187399"/>
                </a:lnTo>
                <a:lnTo>
                  <a:pt x="142314" y="227677"/>
                </a:lnTo>
                <a:lnTo>
                  <a:pt x="144038" y="233544"/>
                </a:lnTo>
                <a:lnTo>
                  <a:pt x="150287" y="245188"/>
                </a:lnTo>
                <a:lnTo>
                  <a:pt x="159241" y="255715"/>
                </a:lnTo>
                <a:lnTo>
                  <a:pt x="220054" y="316510"/>
                </a:lnTo>
                <a:lnTo>
                  <a:pt x="220054" y="263863"/>
                </a:lnTo>
                <a:lnTo>
                  <a:pt x="262685" y="221244"/>
                </a:lnTo>
                <a:lnTo>
                  <a:pt x="393715" y="352235"/>
                </a:lnTo>
                <a:lnTo>
                  <a:pt x="393715" y="438727"/>
                </a:lnTo>
                <a:lnTo>
                  <a:pt x="410015" y="455023"/>
                </a:lnTo>
                <a:lnTo>
                  <a:pt x="410015" y="502152"/>
                </a:lnTo>
                <a:lnTo>
                  <a:pt x="414443" y="501251"/>
                </a:lnTo>
                <a:lnTo>
                  <a:pt x="420673" y="497021"/>
                </a:lnTo>
                <a:lnTo>
                  <a:pt x="420673" y="377932"/>
                </a:lnTo>
                <a:lnTo>
                  <a:pt x="458290" y="340327"/>
                </a:lnTo>
                <a:lnTo>
                  <a:pt x="462521" y="334010"/>
                </a:lnTo>
                <a:lnTo>
                  <a:pt x="463932" y="326930"/>
                </a:lnTo>
                <a:close/>
              </a:path>
              <a:path w="501650" h="502920">
                <a:moveTo>
                  <a:pt x="102817" y="143307"/>
                </a:moveTo>
                <a:lnTo>
                  <a:pt x="102817" y="121590"/>
                </a:lnTo>
                <a:lnTo>
                  <a:pt x="100808" y="130306"/>
                </a:lnTo>
                <a:lnTo>
                  <a:pt x="101328" y="139139"/>
                </a:lnTo>
                <a:lnTo>
                  <a:pt x="102817" y="143307"/>
                </a:lnTo>
                <a:close/>
              </a:path>
              <a:path w="501650" h="502920">
                <a:moveTo>
                  <a:pt x="142314" y="227677"/>
                </a:moveTo>
                <a:lnTo>
                  <a:pt x="142314" y="187399"/>
                </a:lnTo>
                <a:lnTo>
                  <a:pt x="140433" y="194293"/>
                </a:lnTo>
                <a:lnTo>
                  <a:pt x="139179" y="201188"/>
                </a:lnTo>
                <a:lnTo>
                  <a:pt x="139179" y="208082"/>
                </a:lnTo>
                <a:lnTo>
                  <a:pt x="140374" y="221077"/>
                </a:lnTo>
                <a:lnTo>
                  <a:pt x="142314" y="227677"/>
                </a:lnTo>
                <a:close/>
              </a:path>
              <a:path w="501650" h="502920">
                <a:moveTo>
                  <a:pt x="278359" y="279532"/>
                </a:moveTo>
                <a:lnTo>
                  <a:pt x="260805" y="261983"/>
                </a:lnTo>
                <a:lnTo>
                  <a:pt x="239489" y="283292"/>
                </a:lnTo>
                <a:lnTo>
                  <a:pt x="220054" y="263863"/>
                </a:lnTo>
                <a:lnTo>
                  <a:pt x="220054" y="316510"/>
                </a:lnTo>
                <a:lnTo>
                  <a:pt x="257043" y="353489"/>
                </a:lnTo>
                <a:lnTo>
                  <a:pt x="257043" y="300841"/>
                </a:lnTo>
                <a:lnTo>
                  <a:pt x="278359" y="279532"/>
                </a:lnTo>
                <a:close/>
              </a:path>
              <a:path w="501650" h="502920">
                <a:moveTo>
                  <a:pt x="315975" y="317137"/>
                </a:moveTo>
                <a:lnTo>
                  <a:pt x="298421" y="299588"/>
                </a:lnTo>
                <a:lnTo>
                  <a:pt x="277105" y="320898"/>
                </a:lnTo>
                <a:lnTo>
                  <a:pt x="257043" y="300841"/>
                </a:lnTo>
                <a:lnTo>
                  <a:pt x="257043" y="353489"/>
                </a:lnTo>
                <a:lnTo>
                  <a:pt x="294659" y="391094"/>
                </a:lnTo>
                <a:lnTo>
                  <a:pt x="294659" y="338447"/>
                </a:lnTo>
                <a:lnTo>
                  <a:pt x="315975" y="317137"/>
                </a:lnTo>
                <a:close/>
              </a:path>
              <a:path w="501650" h="502920">
                <a:moveTo>
                  <a:pt x="353591" y="354742"/>
                </a:moveTo>
                <a:lnTo>
                  <a:pt x="336037" y="337193"/>
                </a:lnTo>
                <a:lnTo>
                  <a:pt x="314721" y="358503"/>
                </a:lnTo>
                <a:lnTo>
                  <a:pt x="294659" y="338447"/>
                </a:lnTo>
                <a:lnTo>
                  <a:pt x="294659" y="391094"/>
                </a:lnTo>
                <a:lnTo>
                  <a:pt x="324752" y="421178"/>
                </a:lnTo>
                <a:lnTo>
                  <a:pt x="324752" y="464755"/>
                </a:lnTo>
                <a:lnTo>
                  <a:pt x="326241" y="465051"/>
                </a:lnTo>
                <a:lnTo>
                  <a:pt x="332275" y="463829"/>
                </a:lnTo>
                <a:lnTo>
                  <a:pt x="332275" y="376052"/>
                </a:lnTo>
                <a:lnTo>
                  <a:pt x="353591" y="354742"/>
                </a:lnTo>
                <a:close/>
              </a:path>
              <a:path w="501650" h="502920">
                <a:moveTo>
                  <a:pt x="324752" y="464755"/>
                </a:moveTo>
                <a:lnTo>
                  <a:pt x="324752" y="421178"/>
                </a:lnTo>
                <a:lnTo>
                  <a:pt x="309079" y="436847"/>
                </a:lnTo>
                <a:lnTo>
                  <a:pt x="307198" y="441861"/>
                </a:lnTo>
                <a:lnTo>
                  <a:pt x="307198" y="450636"/>
                </a:lnTo>
                <a:lnTo>
                  <a:pt x="309079" y="455650"/>
                </a:lnTo>
                <a:lnTo>
                  <a:pt x="312840" y="459410"/>
                </a:lnTo>
                <a:lnTo>
                  <a:pt x="319159" y="463641"/>
                </a:lnTo>
                <a:lnTo>
                  <a:pt x="324752" y="464755"/>
                </a:lnTo>
                <a:close/>
              </a:path>
              <a:path w="501650" h="502920">
                <a:moveTo>
                  <a:pt x="393715" y="438727"/>
                </a:moveTo>
                <a:lnTo>
                  <a:pt x="393715" y="352235"/>
                </a:lnTo>
                <a:lnTo>
                  <a:pt x="351083" y="394855"/>
                </a:lnTo>
                <a:lnTo>
                  <a:pt x="332275" y="376052"/>
                </a:lnTo>
                <a:lnTo>
                  <a:pt x="332275" y="463829"/>
                </a:lnTo>
                <a:lnTo>
                  <a:pt x="333206" y="463641"/>
                </a:lnTo>
                <a:lnTo>
                  <a:pt x="339172" y="459410"/>
                </a:lnTo>
                <a:lnTo>
                  <a:pt x="376788" y="421805"/>
                </a:lnTo>
                <a:lnTo>
                  <a:pt x="393715" y="438727"/>
                </a:lnTo>
                <a:close/>
              </a:path>
              <a:path w="501650" h="502920">
                <a:moveTo>
                  <a:pt x="410015" y="502152"/>
                </a:moveTo>
                <a:lnTo>
                  <a:pt x="410015" y="455023"/>
                </a:lnTo>
                <a:lnTo>
                  <a:pt x="390580" y="474458"/>
                </a:lnTo>
                <a:lnTo>
                  <a:pt x="388700" y="479472"/>
                </a:lnTo>
                <a:lnTo>
                  <a:pt x="388700" y="488246"/>
                </a:lnTo>
                <a:lnTo>
                  <a:pt x="390580" y="493260"/>
                </a:lnTo>
                <a:lnTo>
                  <a:pt x="394342" y="497021"/>
                </a:lnTo>
                <a:lnTo>
                  <a:pt x="400572" y="501251"/>
                </a:lnTo>
                <a:lnTo>
                  <a:pt x="407508" y="502661"/>
                </a:lnTo>
                <a:lnTo>
                  <a:pt x="410015" y="502152"/>
                </a:lnTo>
                <a:close/>
              </a:path>
              <a:path w="501650" h="502920">
                <a:moveTo>
                  <a:pt x="501559" y="408408"/>
                </a:moveTo>
                <a:lnTo>
                  <a:pt x="500148" y="401445"/>
                </a:lnTo>
                <a:lnTo>
                  <a:pt x="495916" y="395481"/>
                </a:lnTo>
                <a:lnTo>
                  <a:pt x="489598" y="391251"/>
                </a:lnTo>
                <a:lnTo>
                  <a:pt x="482514" y="389841"/>
                </a:lnTo>
                <a:lnTo>
                  <a:pt x="475546" y="391251"/>
                </a:lnTo>
                <a:lnTo>
                  <a:pt x="469574" y="395481"/>
                </a:lnTo>
                <a:lnTo>
                  <a:pt x="453901" y="411150"/>
                </a:lnTo>
                <a:lnTo>
                  <a:pt x="420673" y="377932"/>
                </a:lnTo>
                <a:lnTo>
                  <a:pt x="420673" y="497021"/>
                </a:lnTo>
                <a:lnTo>
                  <a:pt x="495916" y="421805"/>
                </a:lnTo>
                <a:lnTo>
                  <a:pt x="500148" y="415488"/>
                </a:lnTo>
                <a:lnTo>
                  <a:pt x="501559" y="408408"/>
                </a:lnTo>
                <a:close/>
              </a:path>
            </a:pathLst>
          </a:custGeom>
          <a:solidFill>
            <a:srgbClr val="FCC100"/>
          </a:solidFill>
        </p:spPr>
        <p:txBody>
          <a:bodyPr wrap="square" lIns="0" tIns="0" rIns="0" bIns="0" rtlCol="0"/>
          <a:lstStyle/>
          <a:p>
            <a:endParaRPr/>
          </a:p>
        </p:txBody>
      </p:sp>
      <p:sp>
        <p:nvSpPr>
          <p:cNvPr id="105" name="object 28">
            <a:extLst>
              <a:ext uri="{FF2B5EF4-FFF2-40B4-BE49-F238E27FC236}">
                <a16:creationId xmlns:a16="http://schemas.microsoft.com/office/drawing/2014/main" id="{A95FD198-66E6-F62F-9F32-13ED3E96B8B0}"/>
              </a:ext>
            </a:extLst>
          </p:cNvPr>
          <p:cNvSpPr/>
          <p:nvPr/>
        </p:nvSpPr>
        <p:spPr>
          <a:xfrm>
            <a:off x="2728143" y="2097248"/>
            <a:ext cx="572400" cy="450000"/>
          </a:xfrm>
          <a:custGeom>
            <a:avLst/>
            <a:gdLst/>
            <a:ahLst/>
            <a:cxnLst/>
            <a:rect l="l" t="t" r="r" b="b"/>
            <a:pathLst>
              <a:path w="450214" h="450214">
                <a:moveTo>
                  <a:pt x="449694" y="79387"/>
                </a:moveTo>
                <a:lnTo>
                  <a:pt x="410019" y="79387"/>
                </a:lnTo>
                <a:lnTo>
                  <a:pt x="410019" y="119075"/>
                </a:lnTo>
                <a:lnTo>
                  <a:pt x="410019" y="171996"/>
                </a:lnTo>
                <a:lnTo>
                  <a:pt x="410019" y="198450"/>
                </a:lnTo>
                <a:lnTo>
                  <a:pt x="410019" y="251371"/>
                </a:lnTo>
                <a:lnTo>
                  <a:pt x="410019" y="277837"/>
                </a:lnTo>
                <a:lnTo>
                  <a:pt x="410019" y="330758"/>
                </a:lnTo>
                <a:lnTo>
                  <a:pt x="357111" y="330758"/>
                </a:lnTo>
                <a:lnTo>
                  <a:pt x="357111" y="277837"/>
                </a:lnTo>
                <a:lnTo>
                  <a:pt x="410019" y="277837"/>
                </a:lnTo>
                <a:lnTo>
                  <a:pt x="410019" y="251371"/>
                </a:lnTo>
                <a:lnTo>
                  <a:pt x="357111" y="251371"/>
                </a:lnTo>
                <a:lnTo>
                  <a:pt x="357111" y="198450"/>
                </a:lnTo>
                <a:lnTo>
                  <a:pt x="410019" y="198450"/>
                </a:lnTo>
                <a:lnTo>
                  <a:pt x="410019" y="171996"/>
                </a:lnTo>
                <a:lnTo>
                  <a:pt x="357111" y="171996"/>
                </a:lnTo>
                <a:lnTo>
                  <a:pt x="357111" y="119075"/>
                </a:lnTo>
                <a:lnTo>
                  <a:pt x="410019" y="119075"/>
                </a:lnTo>
                <a:lnTo>
                  <a:pt x="410019" y="79387"/>
                </a:lnTo>
                <a:lnTo>
                  <a:pt x="330657" y="79387"/>
                </a:lnTo>
                <a:lnTo>
                  <a:pt x="330657" y="119075"/>
                </a:lnTo>
                <a:lnTo>
                  <a:pt x="330657" y="171996"/>
                </a:lnTo>
                <a:lnTo>
                  <a:pt x="330657" y="198450"/>
                </a:lnTo>
                <a:lnTo>
                  <a:pt x="330657" y="251371"/>
                </a:lnTo>
                <a:lnTo>
                  <a:pt x="330657" y="277837"/>
                </a:lnTo>
                <a:lnTo>
                  <a:pt x="330657" y="330758"/>
                </a:lnTo>
                <a:lnTo>
                  <a:pt x="277749" y="330758"/>
                </a:lnTo>
                <a:lnTo>
                  <a:pt x="277749" y="277837"/>
                </a:lnTo>
                <a:lnTo>
                  <a:pt x="330657" y="277837"/>
                </a:lnTo>
                <a:lnTo>
                  <a:pt x="330657" y="251371"/>
                </a:lnTo>
                <a:lnTo>
                  <a:pt x="277749" y="251371"/>
                </a:lnTo>
                <a:lnTo>
                  <a:pt x="277749" y="198450"/>
                </a:lnTo>
                <a:lnTo>
                  <a:pt x="330657" y="198450"/>
                </a:lnTo>
                <a:lnTo>
                  <a:pt x="330657" y="171996"/>
                </a:lnTo>
                <a:lnTo>
                  <a:pt x="277749" y="171996"/>
                </a:lnTo>
                <a:lnTo>
                  <a:pt x="277749" y="119075"/>
                </a:lnTo>
                <a:lnTo>
                  <a:pt x="330657" y="119075"/>
                </a:lnTo>
                <a:lnTo>
                  <a:pt x="330657" y="79387"/>
                </a:lnTo>
                <a:lnTo>
                  <a:pt x="251294" y="79387"/>
                </a:lnTo>
                <a:lnTo>
                  <a:pt x="251294" y="119075"/>
                </a:lnTo>
                <a:lnTo>
                  <a:pt x="251294" y="171996"/>
                </a:lnTo>
                <a:lnTo>
                  <a:pt x="251294" y="410133"/>
                </a:lnTo>
                <a:lnTo>
                  <a:pt x="198399" y="410133"/>
                </a:lnTo>
                <a:lnTo>
                  <a:pt x="198399" y="357212"/>
                </a:lnTo>
                <a:lnTo>
                  <a:pt x="251294" y="357212"/>
                </a:lnTo>
                <a:lnTo>
                  <a:pt x="251294" y="330758"/>
                </a:lnTo>
                <a:lnTo>
                  <a:pt x="198399" y="330758"/>
                </a:lnTo>
                <a:lnTo>
                  <a:pt x="198399" y="277837"/>
                </a:lnTo>
                <a:lnTo>
                  <a:pt x="251294" y="277837"/>
                </a:lnTo>
                <a:lnTo>
                  <a:pt x="251294" y="251371"/>
                </a:lnTo>
                <a:lnTo>
                  <a:pt x="198399" y="251371"/>
                </a:lnTo>
                <a:lnTo>
                  <a:pt x="198399" y="198450"/>
                </a:lnTo>
                <a:lnTo>
                  <a:pt x="251294" y="198450"/>
                </a:lnTo>
                <a:lnTo>
                  <a:pt x="251294" y="171996"/>
                </a:lnTo>
                <a:lnTo>
                  <a:pt x="198399" y="171996"/>
                </a:lnTo>
                <a:lnTo>
                  <a:pt x="198399" y="119075"/>
                </a:lnTo>
                <a:lnTo>
                  <a:pt x="251294" y="119075"/>
                </a:lnTo>
                <a:lnTo>
                  <a:pt x="251294" y="79387"/>
                </a:lnTo>
                <a:lnTo>
                  <a:pt x="171945" y="79387"/>
                </a:lnTo>
                <a:lnTo>
                  <a:pt x="171945" y="119075"/>
                </a:lnTo>
                <a:lnTo>
                  <a:pt x="171945" y="171996"/>
                </a:lnTo>
                <a:lnTo>
                  <a:pt x="171945" y="410133"/>
                </a:lnTo>
                <a:lnTo>
                  <a:pt x="119037" y="410133"/>
                </a:lnTo>
                <a:lnTo>
                  <a:pt x="119037" y="357212"/>
                </a:lnTo>
                <a:lnTo>
                  <a:pt x="171945" y="357212"/>
                </a:lnTo>
                <a:lnTo>
                  <a:pt x="171945" y="330758"/>
                </a:lnTo>
                <a:lnTo>
                  <a:pt x="119037" y="330758"/>
                </a:lnTo>
                <a:lnTo>
                  <a:pt x="119037" y="277837"/>
                </a:lnTo>
                <a:lnTo>
                  <a:pt x="171945" y="277837"/>
                </a:lnTo>
                <a:lnTo>
                  <a:pt x="171945" y="251371"/>
                </a:lnTo>
                <a:lnTo>
                  <a:pt x="119037" y="251371"/>
                </a:lnTo>
                <a:lnTo>
                  <a:pt x="119037" y="198450"/>
                </a:lnTo>
                <a:lnTo>
                  <a:pt x="171945" y="198450"/>
                </a:lnTo>
                <a:lnTo>
                  <a:pt x="171945" y="171996"/>
                </a:lnTo>
                <a:lnTo>
                  <a:pt x="119037" y="171996"/>
                </a:lnTo>
                <a:lnTo>
                  <a:pt x="119037" y="119075"/>
                </a:lnTo>
                <a:lnTo>
                  <a:pt x="171945" y="119075"/>
                </a:lnTo>
                <a:lnTo>
                  <a:pt x="171945" y="79387"/>
                </a:lnTo>
                <a:lnTo>
                  <a:pt x="92583" y="79387"/>
                </a:lnTo>
                <a:lnTo>
                  <a:pt x="92583" y="198450"/>
                </a:lnTo>
                <a:lnTo>
                  <a:pt x="92583" y="251371"/>
                </a:lnTo>
                <a:lnTo>
                  <a:pt x="92583" y="277837"/>
                </a:lnTo>
                <a:lnTo>
                  <a:pt x="92583" y="330758"/>
                </a:lnTo>
                <a:lnTo>
                  <a:pt x="92583" y="357212"/>
                </a:lnTo>
                <a:lnTo>
                  <a:pt x="92583" y="410133"/>
                </a:lnTo>
                <a:lnTo>
                  <a:pt x="39674" y="410133"/>
                </a:lnTo>
                <a:lnTo>
                  <a:pt x="39674" y="357212"/>
                </a:lnTo>
                <a:lnTo>
                  <a:pt x="92583" y="357212"/>
                </a:lnTo>
                <a:lnTo>
                  <a:pt x="92583" y="330758"/>
                </a:lnTo>
                <a:lnTo>
                  <a:pt x="39674" y="330758"/>
                </a:lnTo>
                <a:lnTo>
                  <a:pt x="39674" y="277837"/>
                </a:lnTo>
                <a:lnTo>
                  <a:pt x="92583" y="277837"/>
                </a:lnTo>
                <a:lnTo>
                  <a:pt x="92583" y="251371"/>
                </a:lnTo>
                <a:lnTo>
                  <a:pt x="39674" y="251371"/>
                </a:lnTo>
                <a:lnTo>
                  <a:pt x="39674" y="198450"/>
                </a:lnTo>
                <a:lnTo>
                  <a:pt x="92583" y="198450"/>
                </a:lnTo>
                <a:lnTo>
                  <a:pt x="92583" y="79387"/>
                </a:lnTo>
                <a:lnTo>
                  <a:pt x="0" y="79387"/>
                </a:lnTo>
                <a:lnTo>
                  <a:pt x="0" y="449834"/>
                </a:lnTo>
                <a:lnTo>
                  <a:pt x="449694" y="449834"/>
                </a:lnTo>
                <a:lnTo>
                  <a:pt x="449694" y="410133"/>
                </a:lnTo>
                <a:lnTo>
                  <a:pt x="449694" y="357212"/>
                </a:lnTo>
                <a:lnTo>
                  <a:pt x="449694" y="119075"/>
                </a:lnTo>
                <a:lnTo>
                  <a:pt x="449694" y="79387"/>
                </a:lnTo>
                <a:close/>
              </a:path>
              <a:path w="450214" h="450214">
                <a:moveTo>
                  <a:pt x="449694" y="0"/>
                </a:moveTo>
                <a:lnTo>
                  <a:pt x="0" y="0"/>
                </a:lnTo>
                <a:lnTo>
                  <a:pt x="0" y="52920"/>
                </a:lnTo>
                <a:lnTo>
                  <a:pt x="449694" y="52920"/>
                </a:lnTo>
                <a:lnTo>
                  <a:pt x="449694" y="0"/>
                </a:lnTo>
                <a:close/>
              </a:path>
            </a:pathLst>
          </a:custGeom>
          <a:solidFill>
            <a:srgbClr val="FCC100"/>
          </a:solidFill>
        </p:spPr>
        <p:txBody>
          <a:bodyPr wrap="square" lIns="0" tIns="0" rIns="0" bIns="0" rtlCol="0"/>
          <a:lstStyle/>
          <a:p>
            <a:endParaRPr/>
          </a:p>
        </p:txBody>
      </p:sp>
      <p:pic>
        <p:nvPicPr>
          <p:cNvPr id="116" name="Graphic 115" descr="Diploma">
            <a:extLst>
              <a:ext uri="{FF2B5EF4-FFF2-40B4-BE49-F238E27FC236}">
                <a16:creationId xmlns:a16="http://schemas.microsoft.com/office/drawing/2014/main" id="{1C93D3CC-C603-0D64-E5F0-BE81492A9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6188" y="2055739"/>
            <a:ext cx="519460" cy="450000"/>
          </a:xfrm>
          <a:prstGeom prst="rect">
            <a:avLst/>
          </a:prstGeom>
        </p:spPr>
      </p:pic>
      <p:cxnSp>
        <p:nvCxnSpPr>
          <p:cNvPr id="118" name="Straight Connector 117">
            <a:extLst>
              <a:ext uri="{FF2B5EF4-FFF2-40B4-BE49-F238E27FC236}">
                <a16:creationId xmlns:a16="http://schemas.microsoft.com/office/drawing/2014/main" id="{3F4B4A1E-E9C5-E6B3-50DF-DAC1A353C4AA}"/>
              </a:ext>
            </a:extLst>
          </p:cNvPr>
          <p:cNvCxnSpPr/>
          <p:nvPr/>
        </p:nvCxnSpPr>
        <p:spPr>
          <a:xfrm>
            <a:off x="1115303" y="1837765"/>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25" name="Straight Connector 124">
            <a:extLst>
              <a:ext uri="{FF2B5EF4-FFF2-40B4-BE49-F238E27FC236}">
                <a16:creationId xmlns:a16="http://schemas.microsoft.com/office/drawing/2014/main" id="{DE0BC794-1351-05E2-CD2B-B1AFE0AEA5C7}"/>
              </a:ext>
            </a:extLst>
          </p:cNvPr>
          <p:cNvCxnSpPr/>
          <p:nvPr/>
        </p:nvCxnSpPr>
        <p:spPr>
          <a:xfrm>
            <a:off x="3652311" y="1837765"/>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73" name="Rectangle 172">
            <a:extLst>
              <a:ext uri="{FF2B5EF4-FFF2-40B4-BE49-F238E27FC236}">
                <a16:creationId xmlns:a16="http://schemas.microsoft.com/office/drawing/2014/main" id="{539E44A3-FE4D-1374-40C9-E4A19F1765DD}"/>
              </a:ext>
            </a:extLst>
          </p:cNvPr>
          <p:cNvSpPr/>
          <p:nvPr/>
        </p:nvSpPr>
        <p:spPr>
          <a:xfrm>
            <a:off x="5589462" y="1119401"/>
            <a:ext cx="6602537" cy="533456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6" name="Straight Connector 125">
            <a:extLst>
              <a:ext uri="{FF2B5EF4-FFF2-40B4-BE49-F238E27FC236}">
                <a16:creationId xmlns:a16="http://schemas.microsoft.com/office/drawing/2014/main" id="{0C6EC84E-2BAA-09AA-E74F-A0BEE656ADCF}"/>
              </a:ext>
            </a:extLst>
          </p:cNvPr>
          <p:cNvCxnSpPr/>
          <p:nvPr/>
        </p:nvCxnSpPr>
        <p:spPr>
          <a:xfrm>
            <a:off x="2439442" y="1852623"/>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27" name="Straight Connector 126">
            <a:extLst>
              <a:ext uri="{FF2B5EF4-FFF2-40B4-BE49-F238E27FC236}">
                <a16:creationId xmlns:a16="http://schemas.microsoft.com/office/drawing/2014/main" id="{7B715824-F831-EADA-571B-B626C478B00A}"/>
              </a:ext>
            </a:extLst>
          </p:cNvPr>
          <p:cNvCxnSpPr/>
          <p:nvPr/>
        </p:nvCxnSpPr>
        <p:spPr>
          <a:xfrm>
            <a:off x="1115303" y="4699126"/>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28" name="Straight Connector 127">
            <a:extLst>
              <a:ext uri="{FF2B5EF4-FFF2-40B4-BE49-F238E27FC236}">
                <a16:creationId xmlns:a16="http://schemas.microsoft.com/office/drawing/2014/main" id="{58CEB888-F082-9204-97CF-158E2F79DA1C}"/>
              </a:ext>
            </a:extLst>
          </p:cNvPr>
          <p:cNvCxnSpPr/>
          <p:nvPr/>
        </p:nvCxnSpPr>
        <p:spPr>
          <a:xfrm>
            <a:off x="3697528" y="4661648"/>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29" name="Straight Connector 128">
            <a:extLst>
              <a:ext uri="{FF2B5EF4-FFF2-40B4-BE49-F238E27FC236}">
                <a16:creationId xmlns:a16="http://schemas.microsoft.com/office/drawing/2014/main" id="{B197A5F9-E9C6-6893-E1DB-9426078E39E7}"/>
              </a:ext>
            </a:extLst>
          </p:cNvPr>
          <p:cNvCxnSpPr/>
          <p:nvPr/>
        </p:nvCxnSpPr>
        <p:spPr>
          <a:xfrm>
            <a:off x="2440758" y="4661648"/>
            <a:ext cx="0" cy="1479176"/>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30" name="object 41">
            <a:extLst>
              <a:ext uri="{FF2B5EF4-FFF2-40B4-BE49-F238E27FC236}">
                <a16:creationId xmlns:a16="http://schemas.microsoft.com/office/drawing/2014/main" id="{50236BDE-9409-DAF8-A0E8-F63CB058AF5B}"/>
              </a:ext>
            </a:extLst>
          </p:cNvPr>
          <p:cNvSpPr/>
          <p:nvPr/>
        </p:nvSpPr>
        <p:spPr>
          <a:xfrm>
            <a:off x="237386" y="4762222"/>
            <a:ext cx="450000" cy="450000"/>
          </a:xfrm>
          <a:custGeom>
            <a:avLst/>
            <a:gdLst/>
            <a:ahLst/>
            <a:cxnLst/>
            <a:rect l="l" t="t" r="r" b="b"/>
            <a:pathLst>
              <a:path w="478790" h="478790">
                <a:moveTo>
                  <a:pt x="239411" y="0"/>
                </a:moveTo>
                <a:lnTo>
                  <a:pt x="239227" y="0"/>
                </a:lnTo>
                <a:lnTo>
                  <a:pt x="190962" y="4878"/>
                </a:lnTo>
                <a:lnTo>
                  <a:pt x="146060" y="18833"/>
                </a:lnTo>
                <a:lnTo>
                  <a:pt x="105435" y="40902"/>
                </a:lnTo>
                <a:lnTo>
                  <a:pt x="70043" y="70123"/>
                </a:lnTo>
                <a:lnTo>
                  <a:pt x="40843" y="105534"/>
                </a:lnTo>
                <a:lnTo>
                  <a:pt x="18795" y="146173"/>
                </a:lnTo>
                <a:lnTo>
                  <a:pt x="4860" y="191079"/>
                </a:lnTo>
                <a:lnTo>
                  <a:pt x="0" y="239308"/>
                </a:lnTo>
                <a:lnTo>
                  <a:pt x="4860" y="287534"/>
                </a:lnTo>
                <a:lnTo>
                  <a:pt x="18799" y="332451"/>
                </a:lnTo>
                <a:lnTo>
                  <a:pt x="40856" y="373099"/>
                </a:lnTo>
                <a:lnTo>
                  <a:pt x="70068" y="408513"/>
                </a:lnTo>
                <a:lnTo>
                  <a:pt x="105474" y="437733"/>
                </a:lnTo>
                <a:lnTo>
                  <a:pt x="146110" y="459795"/>
                </a:lnTo>
                <a:lnTo>
                  <a:pt x="191015" y="473738"/>
                </a:lnTo>
                <a:lnTo>
                  <a:pt x="239227" y="478600"/>
                </a:lnTo>
                <a:lnTo>
                  <a:pt x="287440" y="473738"/>
                </a:lnTo>
                <a:lnTo>
                  <a:pt x="332346" y="459795"/>
                </a:lnTo>
                <a:lnTo>
                  <a:pt x="372983" y="437733"/>
                </a:lnTo>
                <a:lnTo>
                  <a:pt x="408389" y="408513"/>
                </a:lnTo>
                <a:lnTo>
                  <a:pt x="437602" y="373099"/>
                </a:lnTo>
                <a:lnTo>
                  <a:pt x="446845" y="356066"/>
                </a:lnTo>
                <a:lnTo>
                  <a:pt x="191985" y="356066"/>
                </a:lnTo>
                <a:lnTo>
                  <a:pt x="101848" y="265902"/>
                </a:lnTo>
                <a:lnTo>
                  <a:pt x="131962" y="235779"/>
                </a:lnTo>
                <a:lnTo>
                  <a:pt x="251217" y="235779"/>
                </a:lnTo>
                <a:lnTo>
                  <a:pt x="298511" y="187992"/>
                </a:lnTo>
                <a:lnTo>
                  <a:pt x="315801" y="170803"/>
                </a:lnTo>
                <a:lnTo>
                  <a:pt x="333292" y="153666"/>
                </a:lnTo>
                <a:lnTo>
                  <a:pt x="353495" y="134074"/>
                </a:lnTo>
                <a:lnTo>
                  <a:pt x="354335" y="133240"/>
                </a:lnTo>
                <a:lnTo>
                  <a:pt x="355238" y="132405"/>
                </a:lnTo>
                <a:lnTo>
                  <a:pt x="357159" y="130756"/>
                </a:lnTo>
                <a:lnTo>
                  <a:pt x="358004" y="129842"/>
                </a:lnTo>
                <a:lnTo>
                  <a:pt x="358734" y="128834"/>
                </a:lnTo>
                <a:lnTo>
                  <a:pt x="450302" y="128834"/>
                </a:lnTo>
                <a:lnTo>
                  <a:pt x="437649" y="105509"/>
                </a:lnTo>
                <a:lnTo>
                  <a:pt x="408444" y="70092"/>
                </a:lnTo>
                <a:lnTo>
                  <a:pt x="373041" y="40870"/>
                </a:lnTo>
                <a:lnTo>
                  <a:pt x="332486" y="18833"/>
                </a:lnTo>
                <a:lnTo>
                  <a:pt x="287603" y="4878"/>
                </a:lnTo>
                <a:lnTo>
                  <a:pt x="239411" y="0"/>
                </a:lnTo>
                <a:close/>
              </a:path>
              <a:path w="478790" h="478790">
                <a:moveTo>
                  <a:pt x="450302" y="128834"/>
                </a:moveTo>
                <a:lnTo>
                  <a:pt x="358734" y="128834"/>
                </a:lnTo>
                <a:lnTo>
                  <a:pt x="389268" y="158957"/>
                </a:lnTo>
                <a:lnTo>
                  <a:pt x="356996" y="191079"/>
                </a:lnTo>
                <a:lnTo>
                  <a:pt x="297172" y="250717"/>
                </a:lnTo>
                <a:lnTo>
                  <a:pt x="191985" y="356066"/>
                </a:lnTo>
                <a:lnTo>
                  <a:pt x="446845" y="356066"/>
                </a:lnTo>
                <a:lnTo>
                  <a:pt x="459660" y="332451"/>
                </a:lnTo>
                <a:lnTo>
                  <a:pt x="473600" y="287534"/>
                </a:lnTo>
                <a:lnTo>
                  <a:pt x="478461" y="239308"/>
                </a:lnTo>
                <a:lnTo>
                  <a:pt x="473621" y="191078"/>
                </a:lnTo>
                <a:lnTo>
                  <a:pt x="459696" y="146159"/>
                </a:lnTo>
                <a:lnTo>
                  <a:pt x="450302" y="128834"/>
                </a:lnTo>
                <a:close/>
              </a:path>
              <a:path w="478790" h="478790">
                <a:moveTo>
                  <a:pt x="251217" y="235779"/>
                </a:moveTo>
                <a:lnTo>
                  <a:pt x="131962" y="235779"/>
                </a:lnTo>
                <a:lnTo>
                  <a:pt x="191985" y="295815"/>
                </a:lnTo>
                <a:lnTo>
                  <a:pt x="251217" y="235779"/>
                </a:lnTo>
                <a:close/>
              </a:path>
            </a:pathLst>
          </a:custGeom>
          <a:solidFill>
            <a:srgbClr val="FFC000"/>
          </a:solidFill>
        </p:spPr>
        <p:txBody>
          <a:bodyPr wrap="square" lIns="0" tIns="0" rIns="0" bIns="0" rtlCol="0"/>
          <a:lstStyle/>
          <a:p>
            <a:endParaRPr/>
          </a:p>
        </p:txBody>
      </p:sp>
      <p:sp>
        <p:nvSpPr>
          <p:cNvPr id="131" name="object 42">
            <a:extLst>
              <a:ext uri="{FF2B5EF4-FFF2-40B4-BE49-F238E27FC236}">
                <a16:creationId xmlns:a16="http://schemas.microsoft.com/office/drawing/2014/main" id="{378CECE7-8888-D4CD-1B4A-D9C6E8DBBA07}"/>
              </a:ext>
            </a:extLst>
          </p:cNvPr>
          <p:cNvSpPr/>
          <p:nvPr/>
        </p:nvSpPr>
        <p:spPr>
          <a:xfrm>
            <a:off x="1411099" y="4821601"/>
            <a:ext cx="450000" cy="450000"/>
          </a:xfrm>
          <a:custGeom>
            <a:avLst/>
            <a:gdLst/>
            <a:ahLst/>
            <a:cxnLst/>
            <a:rect l="l" t="t" r="r" b="b"/>
            <a:pathLst>
              <a:path w="330200" h="426084">
                <a:moveTo>
                  <a:pt x="111823" y="319328"/>
                </a:moveTo>
                <a:lnTo>
                  <a:pt x="69227" y="319328"/>
                </a:lnTo>
                <a:lnTo>
                  <a:pt x="69227" y="361937"/>
                </a:lnTo>
                <a:lnTo>
                  <a:pt x="111823" y="361937"/>
                </a:lnTo>
                <a:lnTo>
                  <a:pt x="111823" y="319328"/>
                </a:lnTo>
                <a:close/>
              </a:path>
              <a:path w="330200" h="426084">
                <a:moveTo>
                  <a:pt x="111823" y="234099"/>
                </a:moveTo>
                <a:lnTo>
                  <a:pt x="69227" y="234099"/>
                </a:lnTo>
                <a:lnTo>
                  <a:pt x="69227" y="276707"/>
                </a:lnTo>
                <a:lnTo>
                  <a:pt x="111823" y="276707"/>
                </a:lnTo>
                <a:lnTo>
                  <a:pt x="111823" y="234099"/>
                </a:lnTo>
                <a:close/>
              </a:path>
              <a:path w="330200" h="426084">
                <a:moveTo>
                  <a:pt x="111823" y="148869"/>
                </a:moveTo>
                <a:lnTo>
                  <a:pt x="69227" y="148869"/>
                </a:lnTo>
                <a:lnTo>
                  <a:pt x="69227" y="191490"/>
                </a:lnTo>
                <a:lnTo>
                  <a:pt x="111823" y="191490"/>
                </a:lnTo>
                <a:lnTo>
                  <a:pt x="111823" y="148869"/>
                </a:lnTo>
                <a:close/>
              </a:path>
              <a:path w="330200" h="426084">
                <a:moveTo>
                  <a:pt x="111823" y="63652"/>
                </a:moveTo>
                <a:lnTo>
                  <a:pt x="69227" y="63652"/>
                </a:lnTo>
                <a:lnTo>
                  <a:pt x="69227" y="106260"/>
                </a:lnTo>
                <a:lnTo>
                  <a:pt x="111823" y="106260"/>
                </a:lnTo>
                <a:lnTo>
                  <a:pt x="111823" y="63652"/>
                </a:lnTo>
                <a:close/>
              </a:path>
              <a:path w="330200" h="426084">
                <a:moveTo>
                  <a:pt x="260934" y="329984"/>
                </a:moveTo>
                <a:lnTo>
                  <a:pt x="154432" y="329984"/>
                </a:lnTo>
                <a:lnTo>
                  <a:pt x="154432" y="351282"/>
                </a:lnTo>
                <a:lnTo>
                  <a:pt x="260934" y="351282"/>
                </a:lnTo>
                <a:lnTo>
                  <a:pt x="260934" y="329984"/>
                </a:lnTo>
                <a:close/>
              </a:path>
              <a:path w="330200" h="426084">
                <a:moveTo>
                  <a:pt x="260934" y="244754"/>
                </a:moveTo>
                <a:lnTo>
                  <a:pt x="154432" y="244754"/>
                </a:lnTo>
                <a:lnTo>
                  <a:pt x="154432" y="266052"/>
                </a:lnTo>
                <a:lnTo>
                  <a:pt x="260934" y="266052"/>
                </a:lnTo>
                <a:lnTo>
                  <a:pt x="260934" y="244754"/>
                </a:lnTo>
                <a:close/>
              </a:path>
              <a:path w="330200" h="426084">
                <a:moveTo>
                  <a:pt x="260934" y="159524"/>
                </a:moveTo>
                <a:lnTo>
                  <a:pt x="154432" y="159524"/>
                </a:lnTo>
                <a:lnTo>
                  <a:pt x="154432" y="180835"/>
                </a:lnTo>
                <a:lnTo>
                  <a:pt x="260934" y="180835"/>
                </a:lnTo>
                <a:lnTo>
                  <a:pt x="260934" y="159524"/>
                </a:lnTo>
                <a:close/>
              </a:path>
              <a:path w="330200" h="426084">
                <a:moveTo>
                  <a:pt x="260934" y="74295"/>
                </a:moveTo>
                <a:lnTo>
                  <a:pt x="154432" y="74295"/>
                </a:lnTo>
                <a:lnTo>
                  <a:pt x="154432" y="95605"/>
                </a:lnTo>
                <a:lnTo>
                  <a:pt x="260934" y="95605"/>
                </a:lnTo>
                <a:lnTo>
                  <a:pt x="260934" y="74295"/>
                </a:lnTo>
                <a:close/>
              </a:path>
              <a:path w="330200" h="426084">
                <a:moveTo>
                  <a:pt x="330149" y="0"/>
                </a:moveTo>
                <a:lnTo>
                  <a:pt x="298208" y="0"/>
                </a:lnTo>
                <a:lnTo>
                  <a:pt x="298208" y="31750"/>
                </a:lnTo>
                <a:lnTo>
                  <a:pt x="298208" y="393763"/>
                </a:lnTo>
                <a:lnTo>
                  <a:pt x="31953" y="393763"/>
                </a:lnTo>
                <a:lnTo>
                  <a:pt x="31953" y="31750"/>
                </a:lnTo>
                <a:lnTo>
                  <a:pt x="298208" y="31750"/>
                </a:lnTo>
                <a:lnTo>
                  <a:pt x="298208" y="0"/>
                </a:lnTo>
                <a:lnTo>
                  <a:pt x="0" y="0"/>
                </a:lnTo>
                <a:lnTo>
                  <a:pt x="0" y="31750"/>
                </a:lnTo>
                <a:lnTo>
                  <a:pt x="0" y="393763"/>
                </a:lnTo>
                <a:lnTo>
                  <a:pt x="0" y="425513"/>
                </a:lnTo>
                <a:lnTo>
                  <a:pt x="330149" y="425513"/>
                </a:lnTo>
                <a:lnTo>
                  <a:pt x="330149" y="393903"/>
                </a:lnTo>
                <a:lnTo>
                  <a:pt x="330149" y="393763"/>
                </a:lnTo>
                <a:lnTo>
                  <a:pt x="330149" y="31750"/>
                </a:lnTo>
                <a:lnTo>
                  <a:pt x="330149" y="0"/>
                </a:lnTo>
                <a:close/>
              </a:path>
            </a:pathLst>
          </a:custGeom>
          <a:solidFill>
            <a:srgbClr val="FFC000"/>
          </a:solidFill>
        </p:spPr>
        <p:txBody>
          <a:bodyPr wrap="square" lIns="0" tIns="0" rIns="0" bIns="0" rtlCol="0"/>
          <a:lstStyle/>
          <a:p>
            <a:endParaRPr/>
          </a:p>
        </p:txBody>
      </p:sp>
      <p:pic>
        <p:nvPicPr>
          <p:cNvPr id="136" name="Graphic 135" descr="Employee badge">
            <a:extLst>
              <a:ext uri="{FF2B5EF4-FFF2-40B4-BE49-F238E27FC236}">
                <a16:creationId xmlns:a16="http://schemas.microsoft.com/office/drawing/2014/main" id="{5BA6FD70-AEAE-D3B5-62D7-02ECA3B80A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3649" y="4821601"/>
            <a:ext cx="450000" cy="450000"/>
          </a:xfrm>
          <a:prstGeom prst="rect">
            <a:avLst/>
          </a:prstGeom>
        </p:spPr>
      </p:pic>
      <p:sp>
        <p:nvSpPr>
          <p:cNvPr id="145" name="object 37">
            <a:extLst>
              <a:ext uri="{FF2B5EF4-FFF2-40B4-BE49-F238E27FC236}">
                <a16:creationId xmlns:a16="http://schemas.microsoft.com/office/drawing/2014/main" id="{6CDE33E2-C233-2E03-B8E0-3703F297D2D5}"/>
              </a:ext>
            </a:extLst>
          </p:cNvPr>
          <p:cNvSpPr txBox="1"/>
          <p:nvPr/>
        </p:nvSpPr>
        <p:spPr>
          <a:xfrm>
            <a:off x="-146538" y="5632893"/>
            <a:ext cx="1261841" cy="416524"/>
          </a:xfrm>
          <a:prstGeom prst="rect">
            <a:avLst/>
          </a:prstGeom>
        </p:spPr>
        <p:txBody>
          <a:bodyPr vert="horz" wrap="square" lIns="0" tIns="13335" rIns="0" bIns="0" rtlCol="0">
            <a:spAutoFit/>
          </a:bodyPr>
          <a:lstStyle/>
          <a:p>
            <a:pPr algn="ctr">
              <a:lnSpc>
                <a:spcPts val="1614"/>
              </a:lnSpc>
              <a:spcBef>
                <a:spcPts val="105"/>
              </a:spcBef>
            </a:pPr>
            <a:r>
              <a:rPr lang="en-IN" sz="1200" b="1" dirty="0">
                <a:solidFill>
                  <a:srgbClr val="001F5F"/>
                </a:solidFill>
                <a:latin typeface="Calibri"/>
                <a:cs typeface="Calibri"/>
              </a:rPr>
              <a:t>Vaccine Authentication</a:t>
            </a:r>
            <a:endParaRPr sz="1200" dirty="0">
              <a:latin typeface="Calibri"/>
              <a:cs typeface="Calibri"/>
            </a:endParaRPr>
          </a:p>
        </p:txBody>
      </p:sp>
      <p:sp>
        <p:nvSpPr>
          <p:cNvPr id="146" name="object 37">
            <a:extLst>
              <a:ext uri="{FF2B5EF4-FFF2-40B4-BE49-F238E27FC236}">
                <a16:creationId xmlns:a16="http://schemas.microsoft.com/office/drawing/2014/main" id="{C2FBE753-D9EB-F643-142D-26CBCA5CC677}"/>
              </a:ext>
            </a:extLst>
          </p:cNvPr>
          <p:cNvSpPr txBox="1"/>
          <p:nvPr/>
        </p:nvSpPr>
        <p:spPr>
          <a:xfrm>
            <a:off x="1142238" y="5664344"/>
            <a:ext cx="1261841" cy="416524"/>
          </a:xfrm>
          <a:prstGeom prst="rect">
            <a:avLst/>
          </a:prstGeom>
        </p:spPr>
        <p:txBody>
          <a:bodyPr vert="horz" wrap="square" lIns="0" tIns="13335" rIns="0" bIns="0" rtlCol="0">
            <a:spAutoFit/>
          </a:bodyPr>
          <a:lstStyle/>
          <a:p>
            <a:pPr algn="ctr">
              <a:lnSpc>
                <a:spcPts val="1614"/>
              </a:lnSpc>
              <a:spcBef>
                <a:spcPts val="105"/>
              </a:spcBef>
            </a:pPr>
            <a:r>
              <a:rPr lang="en-IN" sz="1200" b="1" dirty="0">
                <a:solidFill>
                  <a:srgbClr val="001F5F"/>
                </a:solidFill>
                <a:latin typeface="Calibri"/>
                <a:cs typeface="Calibri"/>
              </a:rPr>
              <a:t>Publishing Vaccine Schedules</a:t>
            </a:r>
            <a:endParaRPr sz="1200" dirty="0">
              <a:latin typeface="Calibri"/>
              <a:cs typeface="Calibri"/>
            </a:endParaRPr>
          </a:p>
        </p:txBody>
      </p:sp>
      <p:sp>
        <p:nvSpPr>
          <p:cNvPr id="147" name="object 37">
            <a:extLst>
              <a:ext uri="{FF2B5EF4-FFF2-40B4-BE49-F238E27FC236}">
                <a16:creationId xmlns:a16="http://schemas.microsoft.com/office/drawing/2014/main" id="{9A4EDAC2-0EE6-8EFE-2B82-72DE6DA1D013}"/>
              </a:ext>
            </a:extLst>
          </p:cNvPr>
          <p:cNvSpPr txBox="1"/>
          <p:nvPr/>
        </p:nvSpPr>
        <p:spPr>
          <a:xfrm>
            <a:off x="2436506" y="5610315"/>
            <a:ext cx="1261841" cy="416524"/>
          </a:xfrm>
          <a:prstGeom prst="rect">
            <a:avLst/>
          </a:prstGeom>
        </p:spPr>
        <p:txBody>
          <a:bodyPr vert="horz" wrap="square" lIns="0" tIns="13335" rIns="0" bIns="0" rtlCol="0">
            <a:spAutoFit/>
          </a:bodyPr>
          <a:lstStyle/>
          <a:p>
            <a:pPr algn="ctr">
              <a:lnSpc>
                <a:spcPts val="1614"/>
              </a:lnSpc>
              <a:spcBef>
                <a:spcPts val="105"/>
              </a:spcBef>
            </a:pPr>
            <a:r>
              <a:rPr lang="en-IN" sz="1300" b="1" dirty="0">
                <a:solidFill>
                  <a:srgbClr val="001F5F"/>
                </a:solidFill>
                <a:latin typeface="Calibri"/>
                <a:cs typeface="Calibri"/>
              </a:rPr>
              <a:t>Verification of Citizens</a:t>
            </a:r>
            <a:endParaRPr sz="1300" dirty="0">
              <a:latin typeface="Calibri"/>
              <a:cs typeface="Calibri"/>
            </a:endParaRPr>
          </a:p>
        </p:txBody>
      </p:sp>
      <p:sp>
        <p:nvSpPr>
          <p:cNvPr id="148" name="object 37">
            <a:extLst>
              <a:ext uri="{FF2B5EF4-FFF2-40B4-BE49-F238E27FC236}">
                <a16:creationId xmlns:a16="http://schemas.microsoft.com/office/drawing/2014/main" id="{84B6C73A-E41D-7612-2961-8D621FA667B0}"/>
              </a:ext>
            </a:extLst>
          </p:cNvPr>
          <p:cNvSpPr txBox="1"/>
          <p:nvPr/>
        </p:nvSpPr>
        <p:spPr>
          <a:xfrm>
            <a:off x="-98371" y="2791352"/>
            <a:ext cx="1261841" cy="416524"/>
          </a:xfrm>
          <a:prstGeom prst="rect">
            <a:avLst/>
          </a:prstGeom>
        </p:spPr>
        <p:txBody>
          <a:bodyPr vert="horz" wrap="square" lIns="0" tIns="13335" rIns="0" bIns="0" rtlCol="0">
            <a:spAutoFit/>
          </a:bodyPr>
          <a:lstStyle/>
          <a:p>
            <a:pPr algn="ctr">
              <a:lnSpc>
                <a:spcPts val="1614"/>
              </a:lnSpc>
              <a:spcBef>
                <a:spcPts val="105"/>
              </a:spcBef>
            </a:pPr>
            <a:r>
              <a:rPr sz="1200" b="1" dirty="0">
                <a:solidFill>
                  <a:srgbClr val="001F5F"/>
                </a:solidFill>
                <a:latin typeface="Calibri"/>
                <a:cs typeface="Calibri"/>
              </a:rPr>
              <a:t>Blended</a:t>
            </a:r>
            <a:r>
              <a:rPr lang="en-US" sz="1200" dirty="0">
                <a:latin typeface="Calibri"/>
                <a:cs typeface="Calibri"/>
              </a:rPr>
              <a:t> </a:t>
            </a:r>
            <a:r>
              <a:rPr sz="1200" b="1" spc="-10" dirty="0">
                <a:solidFill>
                  <a:srgbClr val="001F5F"/>
                </a:solidFill>
                <a:latin typeface="Calibri"/>
                <a:cs typeface="Calibri"/>
              </a:rPr>
              <a:t>Registration</a:t>
            </a:r>
            <a:endParaRPr sz="1200" dirty="0">
              <a:latin typeface="Calibri"/>
              <a:cs typeface="Calibri"/>
            </a:endParaRPr>
          </a:p>
        </p:txBody>
      </p:sp>
      <p:sp>
        <p:nvSpPr>
          <p:cNvPr id="149" name="object 6">
            <a:extLst>
              <a:ext uri="{FF2B5EF4-FFF2-40B4-BE49-F238E27FC236}">
                <a16:creationId xmlns:a16="http://schemas.microsoft.com/office/drawing/2014/main" id="{50E78A62-8DCE-DE73-AD3A-BE9786D2A588}"/>
              </a:ext>
            </a:extLst>
          </p:cNvPr>
          <p:cNvSpPr/>
          <p:nvPr/>
        </p:nvSpPr>
        <p:spPr>
          <a:xfrm>
            <a:off x="5891527" y="1119401"/>
            <a:ext cx="2433476" cy="3409830"/>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grpSp>
        <p:nvGrpSpPr>
          <p:cNvPr id="150" name="object 46">
            <a:extLst>
              <a:ext uri="{FF2B5EF4-FFF2-40B4-BE49-F238E27FC236}">
                <a16:creationId xmlns:a16="http://schemas.microsoft.com/office/drawing/2014/main" id="{87C46729-9A01-52AD-C270-2A33AEC7FD11}"/>
              </a:ext>
            </a:extLst>
          </p:cNvPr>
          <p:cNvGrpSpPr/>
          <p:nvPr/>
        </p:nvGrpSpPr>
        <p:grpSpPr>
          <a:xfrm>
            <a:off x="4054226" y="4839306"/>
            <a:ext cx="450000" cy="450000"/>
            <a:chOff x="5716469" y="7994827"/>
            <a:chExt cx="568325" cy="513080"/>
          </a:xfrm>
        </p:grpSpPr>
        <p:pic>
          <p:nvPicPr>
            <p:cNvPr id="151" name="object 47">
              <a:extLst>
                <a:ext uri="{FF2B5EF4-FFF2-40B4-BE49-F238E27FC236}">
                  <a16:creationId xmlns:a16="http://schemas.microsoft.com/office/drawing/2014/main" id="{FE1A282F-DF0A-FAC2-FB93-63BF3F3A5C6B}"/>
                </a:ext>
              </a:extLst>
            </p:cNvPr>
            <p:cNvPicPr/>
            <p:nvPr/>
          </p:nvPicPr>
          <p:blipFill>
            <a:blip r:embed="rId9" cstate="print"/>
            <a:stretch>
              <a:fillRect/>
            </a:stretch>
          </p:blipFill>
          <p:spPr>
            <a:xfrm>
              <a:off x="5716469" y="8068976"/>
              <a:ext cx="172856" cy="265535"/>
            </a:xfrm>
            <a:prstGeom prst="rect">
              <a:avLst/>
            </a:prstGeom>
          </p:spPr>
        </p:pic>
        <p:pic>
          <p:nvPicPr>
            <p:cNvPr id="152" name="object 48">
              <a:extLst>
                <a:ext uri="{FF2B5EF4-FFF2-40B4-BE49-F238E27FC236}">
                  <a16:creationId xmlns:a16="http://schemas.microsoft.com/office/drawing/2014/main" id="{9B86FD53-EE16-5C2B-D982-9FCED44E43A4}"/>
                </a:ext>
              </a:extLst>
            </p:cNvPr>
            <p:cNvPicPr/>
            <p:nvPr/>
          </p:nvPicPr>
          <p:blipFill>
            <a:blip r:embed="rId10" cstate="print"/>
            <a:stretch>
              <a:fillRect/>
            </a:stretch>
          </p:blipFill>
          <p:spPr>
            <a:xfrm>
              <a:off x="5809069" y="8355862"/>
              <a:ext cx="129643" cy="133072"/>
            </a:xfrm>
            <a:prstGeom prst="rect">
              <a:avLst/>
            </a:prstGeom>
          </p:spPr>
        </p:pic>
        <p:sp>
          <p:nvSpPr>
            <p:cNvPr id="153" name="object 49">
              <a:extLst>
                <a:ext uri="{FF2B5EF4-FFF2-40B4-BE49-F238E27FC236}">
                  <a16:creationId xmlns:a16="http://schemas.microsoft.com/office/drawing/2014/main" id="{9ED1816B-525D-C1A8-9A9A-279A0F03692B}"/>
                </a:ext>
              </a:extLst>
            </p:cNvPr>
            <p:cNvSpPr/>
            <p:nvPr/>
          </p:nvSpPr>
          <p:spPr>
            <a:xfrm>
              <a:off x="5957228" y="7994827"/>
              <a:ext cx="62230" cy="140970"/>
            </a:xfrm>
            <a:custGeom>
              <a:avLst/>
              <a:gdLst/>
              <a:ahLst/>
              <a:cxnLst/>
              <a:rect l="l" t="t" r="r" b="b"/>
              <a:pathLst>
                <a:path w="62229" h="140970">
                  <a:moveTo>
                    <a:pt x="30506" y="0"/>
                  </a:moveTo>
                  <a:lnTo>
                    <a:pt x="18524" y="2565"/>
                  </a:lnTo>
                  <a:lnTo>
                    <a:pt x="8483" y="9612"/>
                  </a:lnTo>
                  <a:lnTo>
                    <a:pt x="2137" y="19611"/>
                  </a:lnTo>
                  <a:lnTo>
                    <a:pt x="0" y="31250"/>
                  </a:lnTo>
                  <a:lnTo>
                    <a:pt x="2581" y="43218"/>
                  </a:lnTo>
                  <a:lnTo>
                    <a:pt x="5694" y="50376"/>
                  </a:lnTo>
                  <a:lnTo>
                    <a:pt x="11388" y="56072"/>
                  </a:lnTo>
                  <a:lnTo>
                    <a:pt x="18524" y="59186"/>
                  </a:lnTo>
                  <a:lnTo>
                    <a:pt x="18524" y="136102"/>
                  </a:lnTo>
                  <a:lnTo>
                    <a:pt x="26919" y="136410"/>
                  </a:lnTo>
                  <a:lnTo>
                    <a:pt x="35228" y="137877"/>
                  </a:lnTo>
                  <a:lnTo>
                    <a:pt x="43217" y="140460"/>
                  </a:lnTo>
                  <a:lnTo>
                    <a:pt x="43217" y="59186"/>
                  </a:lnTo>
                  <a:lnTo>
                    <a:pt x="53258" y="52155"/>
                  </a:lnTo>
                  <a:lnTo>
                    <a:pt x="59605" y="42161"/>
                  </a:lnTo>
                  <a:lnTo>
                    <a:pt x="61743" y="30513"/>
                  </a:lnTo>
                  <a:lnTo>
                    <a:pt x="59159" y="18518"/>
                  </a:lnTo>
                  <a:lnTo>
                    <a:pt x="52132" y="8492"/>
                  </a:lnTo>
                  <a:lnTo>
                    <a:pt x="42144" y="2147"/>
                  </a:lnTo>
                  <a:lnTo>
                    <a:pt x="30506" y="0"/>
                  </a:lnTo>
                  <a:close/>
                </a:path>
              </a:pathLst>
            </a:custGeom>
            <a:solidFill>
              <a:srgbClr val="FCC100"/>
            </a:solidFill>
          </p:spPr>
          <p:txBody>
            <a:bodyPr wrap="square" lIns="0" tIns="0" rIns="0" bIns="0" rtlCol="0"/>
            <a:lstStyle/>
            <a:p>
              <a:endParaRPr/>
            </a:p>
          </p:txBody>
        </p:sp>
        <p:pic>
          <p:nvPicPr>
            <p:cNvPr id="154" name="object 50">
              <a:extLst>
                <a:ext uri="{FF2B5EF4-FFF2-40B4-BE49-F238E27FC236}">
                  <a16:creationId xmlns:a16="http://schemas.microsoft.com/office/drawing/2014/main" id="{35D35703-948D-BEAF-DB38-060BB5E49483}"/>
                </a:ext>
              </a:extLst>
            </p:cNvPr>
            <p:cNvPicPr/>
            <p:nvPr/>
          </p:nvPicPr>
          <p:blipFill>
            <a:blip r:embed="rId11" cstate="print"/>
            <a:stretch>
              <a:fillRect/>
            </a:stretch>
          </p:blipFill>
          <p:spPr>
            <a:xfrm>
              <a:off x="6080698" y="8044235"/>
              <a:ext cx="129636" cy="139110"/>
            </a:xfrm>
            <a:prstGeom prst="rect">
              <a:avLst/>
            </a:prstGeom>
          </p:spPr>
        </p:pic>
        <p:sp>
          <p:nvSpPr>
            <p:cNvPr id="155" name="object 51">
              <a:extLst>
                <a:ext uri="{FF2B5EF4-FFF2-40B4-BE49-F238E27FC236}">
                  <a16:creationId xmlns:a16="http://schemas.microsoft.com/office/drawing/2014/main" id="{60E8AC80-367E-A91E-64B4-E2A3FE1C59EB}"/>
                </a:ext>
              </a:extLst>
            </p:cNvPr>
            <p:cNvSpPr/>
            <p:nvPr/>
          </p:nvSpPr>
          <p:spPr>
            <a:xfrm>
              <a:off x="6164109" y="8223360"/>
              <a:ext cx="120650" cy="62230"/>
            </a:xfrm>
            <a:custGeom>
              <a:avLst/>
              <a:gdLst/>
              <a:ahLst/>
              <a:cxnLst/>
              <a:rect l="l" t="t" r="r" b="b"/>
              <a:pathLst>
                <a:path w="120650" h="62229">
                  <a:moveTo>
                    <a:pt x="89445" y="0"/>
                  </a:moveTo>
                  <a:lnTo>
                    <a:pt x="80554" y="1320"/>
                  </a:lnTo>
                  <a:lnTo>
                    <a:pt x="72565" y="5053"/>
                  </a:lnTo>
                  <a:lnTo>
                    <a:pt x="65955" y="10891"/>
                  </a:lnTo>
                  <a:lnTo>
                    <a:pt x="61203" y="18525"/>
                  </a:lnTo>
                  <a:lnTo>
                    <a:pt x="0" y="18525"/>
                  </a:lnTo>
                  <a:lnTo>
                    <a:pt x="5313" y="23929"/>
                  </a:lnTo>
                  <a:lnTo>
                    <a:pt x="9958" y="29889"/>
                  </a:lnTo>
                  <a:lnTo>
                    <a:pt x="13891" y="36342"/>
                  </a:lnTo>
                  <a:lnTo>
                    <a:pt x="17069" y="43225"/>
                  </a:lnTo>
                  <a:lnTo>
                    <a:pt x="61203" y="43225"/>
                  </a:lnTo>
                  <a:lnTo>
                    <a:pt x="68218" y="53269"/>
                  </a:lnTo>
                  <a:lnTo>
                    <a:pt x="78205" y="59616"/>
                  </a:lnTo>
                  <a:lnTo>
                    <a:pt x="89850" y="61755"/>
                  </a:lnTo>
                  <a:lnTo>
                    <a:pt x="101843" y="59172"/>
                  </a:lnTo>
                  <a:lnTo>
                    <a:pt x="111866" y="52140"/>
                  </a:lnTo>
                  <a:lnTo>
                    <a:pt x="118209" y="42150"/>
                  </a:lnTo>
                  <a:lnTo>
                    <a:pt x="120356" y="30510"/>
                  </a:lnTo>
                  <a:lnTo>
                    <a:pt x="117791" y="18525"/>
                  </a:lnTo>
                  <a:lnTo>
                    <a:pt x="113008" y="10876"/>
                  </a:lnTo>
                  <a:lnTo>
                    <a:pt x="106377" y="5032"/>
                  </a:lnTo>
                  <a:lnTo>
                    <a:pt x="98367" y="1304"/>
                  </a:lnTo>
                  <a:lnTo>
                    <a:pt x="89445" y="0"/>
                  </a:lnTo>
                  <a:close/>
                </a:path>
              </a:pathLst>
            </a:custGeom>
            <a:solidFill>
              <a:srgbClr val="FCC100"/>
            </a:solidFill>
          </p:spPr>
          <p:txBody>
            <a:bodyPr wrap="square" lIns="0" tIns="0" rIns="0" bIns="0" rtlCol="0"/>
            <a:lstStyle/>
            <a:p>
              <a:endParaRPr/>
            </a:p>
          </p:txBody>
        </p:sp>
        <p:pic>
          <p:nvPicPr>
            <p:cNvPr id="156" name="object 52">
              <a:extLst>
                <a:ext uri="{FF2B5EF4-FFF2-40B4-BE49-F238E27FC236}">
                  <a16:creationId xmlns:a16="http://schemas.microsoft.com/office/drawing/2014/main" id="{F7C4FC50-FE47-5529-0269-F5293FFF4A5E}"/>
                </a:ext>
              </a:extLst>
            </p:cNvPr>
            <p:cNvPicPr/>
            <p:nvPr/>
          </p:nvPicPr>
          <p:blipFill>
            <a:blip r:embed="rId12" cstate="print"/>
            <a:stretch>
              <a:fillRect/>
            </a:stretch>
          </p:blipFill>
          <p:spPr>
            <a:xfrm>
              <a:off x="6105391" y="8354930"/>
              <a:ext cx="123514" cy="96912"/>
            </a:xfrm>
            <a:prstGeom prst="rect">
              <a:avLst/>
            </a:prstGeom>
          </p:spPr>
        </p:pic>
        <p:sp>
          <p:nvSpPr>
            <p:cNvPr id="157" name="object 53">
              <a:extLst>
                <a:ext uri="{FF2B5EF4-FFF2-40B4-BE49-F238E27FC236}">
                  <a16:creationId xmlns:a16="http://schemas.microsoft.com/office/drawing/2014/main" id="{7F1DC42E-02F4-6605-CF97-A5C4ADCC511D}"/>
                </a:ext>
              </a:extLst>
            </p:cNvPr>
            <p:cNvSpPr/>
            <p:nvPr/>
          </p:nvSpPr>
          <p:spPr>
            <a:xfrm>
              <a:off x="5831992" y="8149615"/>
              <a:ext cx="335280" cy="358140"/>
            </a:xfrm>
            <a:custGeom>
              <a:avLst/>
              <a:gdLst/>
              <a:ahLst/>
              <a:cxnLst/>
              <a:rect l="l" t="t" r="r" b="b"/>
              <a:pathLst>
                <a:path w="335279" h="358140">
                  <a:moveTo>
                    <a:pt x="217843" y="326605"/>
                  </a:moveTo>
                  <a:lnTo>
                    <a:pt x="215252" y="314617"/>
                  </a:lnTo>
                  <a:lnTo>
                    <a:pt x="212140" y="307479"/>
                  </a:lnTo>
                  <a:lnTo>
                    <a:pt x="206451" y="301790"/>
                  </a:lnTo>
                  <a:lnTo>
                    <a:pt x="199313" y="298678"/>
                  </a:lnTo>
                  <a:lnTo>
                    <a:pt x="199313" y="206248"/>
                  </a:lnTo>
                  <a:lnTo>
                    <a:pt x="174625" y="206248"/>
                  </a:lnTo>
                  <a:lnTo>
                    <a:pt x="174625" y="298678"/>
                  </a:lnTo>
                  <a:lnTo>
                    <a:pt x="164579" y="305701"/>
                  </a:lnTo>
                  <a:lnTo>
                    <a:pt x="158229" y="315696"/>
                  </a:lnTo>
                  <a:lnTo>
                    <a:pt x="156095" y="327329"/>
                  </a:lnTo>
                  <a:lnTo>
                    <a:pt x="158673" y="339318"/>
                  </a:lnTo>
                  <a:lnTo>
                    <a:pt x="165709" y="349364"/>
                  </a:lnTo>
                  <a:lnTo>
                    <a:pt x="175691" y="355714"/>
                  </a:lnTo>
                  <a:lnTo>
                    <a:pt x="187337" y="357847"/>
                  </a:lnTo>
                  <a:lnTo>
                    <a:pt x="199313" y="355269"/>
                  </a:lnTo>
                  <a:lnTo>
                    <a:pt x="209359" y="348234"/>
                  </a:lnTo>
                  <a:lnTo>
                    <a:pt x="215696" y="338251"/>
                  </a:lnTo>
                  <a:lnTo>
                    <a:pt x="217843" y="326605"/>
                  </a:lnTo>
                  <a:close/>
                </a:path>
                <a:path w="335279" h="358140">
                  <a:moveTo>
                    <a:pt x="335064" y="141147"/>
                  </a:moveTo>
                  <a:lnTo>
                    <a:pt x="331571" y="122770"/>
                  </a:lnTo>
                  <a:lnTo>
                    <a:pt x="321652" y="107670"/>
                  </a:lnTo>
                  <a:lnTo>
                    <a:pt x="306793" y="97396"/>
                  </a:lnTo>
                  <a:lnTo>
                    <a:pt x="287413" y="93484"/>
                  </a:lnTo>
                  <a:lnTo>
                    <a:pt x="283438" y="93675"/>
                  </a:lnTo>
                  <a:lnTo>
                    <a:pt x="281698" y="79413"/>
                  </a:lnTo>
                  <a:lnTo>
                    <a:pt x="258229" y="45389"/>
                  </a:lnTo>
                  <a:lnTo>
                    <a:pt x="217855" y="34899"/>
                  </a:lnTo>
                  <a:lnTo>
                    <a:pt x="203898" y="37985"/>
                  </a:lnTo>
                  <a:lnTo>
                    <a:pt x="189382" y="18973"/>
                  </a:lnTo>
                  <a:lnTo>
                    <a:pt x="169976" y="6045"/>
                  </a:lnTo>
                  <a:lnTo>
                    <a:pt x="147472" y="0"/>
                  </a:lnTo>
                  <a:lnTo>
                    <a:pt x="123609" y="1625"/>
                  </a:lnTo>
                  <a:lnTo>
                    <a:pt x="101638" y="10795"/>
                  </a:lnTo>
                  <a:lnTo>
                    <a:pt x="84340" y="26263"/>
                  </a:lnTo>
                  <a:lnTo>
                    <a:pt x="72961" y="46482"/>
                  </a:lnTo>
                  <a:lnTo>
                    <a:pt x="68707" y="70535"/>
                  </a:lnTo>
                  <a:lnTo>
                    <a:pt x="52476" y="70180"/>
                  </a:lnTo>
                  <a:lnTo>
                    <a:pt x="11607" y="93383"/>
                  </a:lnTo>
                  <a:lnTo>
                    <a:pt x="0" y="122770"/>
                  </a:lnTo>
                  <a:lnTo>
                    <a:pt x="546" y="138569"/>
                  </a:lnTo>
                  <a:lnTo>
                    <a:pt x="26454" y="177825"/>
                  </a:lnTo>
                  <a:lnTo>
                    <a:pt x="287413" y="187744"/>
                  </a:lnTo>
                  <a:lnTo>
                    <a:pt x="305790" y="184238"/>
                  </a:lnTo>
                  <a:lnTo>
                    <a:pt x="320878" y="174320"/>
                  </a:lnTo>
                  <a:lnTo>
                    <a:pt x="331152" y="159448"/>
                  </a:lnTo>
                  <a:lnTo>
                    <a:pt x="335064" y="141147"/>
                  </a:lnTo>
                  <a:close/>
                </a:path>
              </a:pathLst>
            </a:custGeom>
            <a:solidFill>
              <a:srgbClr val="FCC100"/>
            </a:solidFill>
          </p:spPr>
          <p:txBody>
            <a:bodyPr wrap="square" lIns="0" tIns="0" rIns="0" bIns="0" rtlCol="0"/>
            <a:lstStyle/>
            <a:p>
              <a:endParaRPr/>
            </a:p>
          </p:txBody>
        </p:sp>
      </p:grpSp>
      <p:sp>
        <p:nvSpPr>
          <p:cNvPr id="160" name="Rectangle 159">
            <a:extLst>
              <a:ext uri="{FF2B5EF4-FFF2-40B4-BE49-F238E27FC236}">
                <a16:creationId xmlns:a16="http://schemas.microsoft.com/office/drawing/2014/main" id="{B8A090ED-DC18-DE99-ECEF-C1FFBEA36A6A}"/>
              </a:ext>
            </a:extLst>
          </p:cNvPr>
          <p:cNvSpPr/>
          <p:nvPr/>
        </p:nvSpPr>
        <p:spPr>
          <a:xfrm>
            <a:off x="5589463" y="1855837"/>
            <a:ext cx="2572902" cy="2461479"/>
          </a:xfrm>
          <a:prstGeom prst="rect">
            <a:avLst/>
          </a:prstGeom>
          <a:solidFill>
            <a:srgbClr val="FFC000"/>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161" name="Rectangle 160">
            <a:extLst>
              <a:ext uri="{FF2B5EF4-FFF2-40B4-BE49-F238E27FC236}">
                <a16:creationId xmlns:a16="http://schemas.microsoft.com/office/drawing/2014/main" id="{E5957336-8625-2636-1A4D-6A8344103528}"/>
              </a:ext>
            </a:extLst>
          </p:cNvPr>
          <p:cNvSpPr/>
          <p:nvPr/>
        </p:nvSpPr>
        <p:spPr>
          <a:xfrm>
            <a:off x="5591541" y="1290740"/>
            <a:ext cx="2570824" cy="409952"/>
          </a:xfrm>
          <a:prstGeom prst="rect">
            <a:avLst/>
          </a:prstGeom>
          <a:solidFill>
            <a:srgbClr val="FFC000"/>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62" name="object 31">
            <a:extLst>
              <a:ext uri="{FF2B5EF4-FFF2-40B4-BE49-F238E27FC236}">
                <a16:creationId xmlns:a16="http://schemas.microsoft.com/office/drawing/2014/main" id="{1739277F-14D0-E4FE-2863-9184F59927F9}"/>
              </a:ext>
            </a:extLst>
          </p:cNvPr>
          <p:cNvSpPr txBox="1"/>
          <p:nvPr/>
        </p:nvSpPr>
        <p:spPr>
          <a:xfrm>
            <a:off x="5754179" y="1327028"/>
            <a:ext cx="2107863" cy="289823"/>
          </a:xfrm>
          <a:prstGeom prst="rect">
            <a:avLst/>
          </a:prstGeom>
        </p:spPr>
        <p:txBody>
          <a:bodyPr vert="horz" wrap="square" lIns="0" tIns="12700" rIns="0" bIns="0" rtlCol="0">
            <a:spAutoFit/>
          </a:bodyPr>
          <a:lstStyle/>
          <a:p>
            <a:pPr marL="12700">
              <a:lnSpc>
                <a:spcPct val="100000"/>
              </a:lnSpc>
              <a:spcBef>
                <a:spcPts val="100"/>
              </a:spcBef>
            </a:pPr>
            <a:r>
              <a:rPr lang="en-IN" sz="1800" b="1" spc="-10" dirty="0">
                <a:solidFill>
                  <a:srgbClr val="002060"/>
                </a:solidFill>
                <a:latin typeface="Calibri"/>
                <a:cs typeface="Calibri"/>
              </a:rPr>
              <a:t>Real-time Dashboard</a:t>
            </a:r>
            <a:endParaRPr sz="1800" dirty="0">
              <a:solidFill>
                <a:srgbClr val="002060"/>
              </a:solidFill>
              <a:latin typeface="Calibri"/>
              <a:cs typeface="Calibri"/>
            </a:endParaRPr>
          </a:p>
        </p:txBody>
      </p:sp>
      <p:sp>
        <p:nvSpPr>
          <p:cNvPr id="163" name="object 31">
            <a:extLst>
              <a:ext uri="{FF2B5EF4-FFF2-40B4-BE49-F238E27FC236}">
                <a16:creationId xmlns:a16="http://schemas.microsoft.com/office/drawing/2014/main" id="{237060E4-6299-454E-EF6A-8A5F7398031C}"/>
              </a:ext>
            </a:extLst>
          </p:cNvPr>
          <p:cNvSpPr txBox="1"/>
          <p:nvPr/>
        </p:nvSpPr>
        <p:spPr>
          <a:xfrm>
            <a:off x="5714149" y="1942264"/>
            <a:ext cx="2336157" cy="2351926"/>
          </a:xfrm>
          <a:prstGeom prst="rect">
            <a:avLst/>
          </a:prstGeom>
        </p:spPr>
        <p:txBody>
          <a:bodyPr vert="horz" wrap="square" lIns="0" tIns="12700" rIns="0" bIns="0" rtlCol="0">
            <a:spAutoFit/>
          </a:bodyPr>
          <a:lstStyle/>
          <a:p>
            <a:pPr marL="167005" marR="274955" algn="just">
              <a:lnSpc>
                <a:spcPct val="100000"/>
              </a:lnSpc>
              <a:spcBef>
                <a:spcPts val="5"/>
              </a:spcBef>
            </a:pPr>
            <a:r>
              <a:rPr lang="en-US" sz="1500" b="1" spc="-5" dirty="0">
                <a:solidFill>
                  <a:srgbClr val="002060"/>
                </a:solidFill>
                <a:latin typeface="Calibri"/>
                <a:cs typeface="Calibri"/>
              </a:rPr>
              <a:t>Statistics on Dashboard</a:t>
            </a:r>
            <a:endParaRPr lang="en-US" sz="15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15" dirty="0">
                <a:solidFill>
                  <a:srgbClr val="002060"/>
                </a:solidFill>
                <a:latin typeface="Calibri"/>
                <a:cs typeface="Calibri"/>
              </a:rPr>
              <a:t>Vaccinations</a:t>
            </a:r>
            <a:r>
              <a:rPr lang="en-US" sz="1300" b="1" spc="30" dirty="0">
                <a:solidFill>
                  <a:srgbClr val="002060"/>
                </a:solidFill>
                <a:latin typeface="Calibri"/>
                <a:cs typeface="Calibri"/>
              </a:rPr>
              <a:t> </a:t>
            </a:r>
            <a:r>
              <a:rPr lang="en-US" sz="1300" b="1" spc="-15" dirty="0">
                <a:solidFill>
                  <a:srgbClr val="002060"/>
                </a:solidFill>
                <a:latin typeface="Calibri"/>
                <a:cs typeface="Calibri"/>
              </a:rPr>
              <a:t>Centers</a:t>
            </a:r>
            <a:r>
              <a:rPr lang="en-US" sz="1300" b="1" spc="20" dirty="0">
                <a:solidFill>
                  <a:srgbClr val="002060"/>
                </a:solidFill>
                <a:latin typeface="Calibri"/>
                <a:cs typeface="Calibri"/>
              </a:rPr>
              <a:t> </a:t>
            </a:r>
            <a:r>
              <a:rPr lang="en-US" sz="1300" b="1" spc="-10" dirty="0">
                <a:solidFill>
                  <a:srgbClr val="002060"/>
                </a:solidFill>
                <a:latin typeface="Calibri"/>
                <a:cs typeface="Calibri"/>
              </a:rPr>
              <a:t>live</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 of</a:t>
            </a:r>
            <a:r>
              <a:rPr lang="en-US" sz="1300" b="1" spc="5" dirty="0">
                <a:solidFill>
                  <a:srgbClr val="002060"/>
                </a:solidFill>
                <a:latin typeface="Calibri"/>
                <a:cs typeface="Calibri"/>
              </a:rPr>
              <a:t> </a:t>
            </a:r>
            <a:r>
              <a:rPr lang="en-US" sz="1300" b="1" spc="-10" dirty="0">
                <a:solidFill>
                  <a:srgbClr val="002060"/>
                </a:solidFill>
                <a:latin typeface="Calibri"/>
                <a:cs typeface="Calibri"/>
              </a:rPr>
              <a:t>Citizens</a:t>
            </a:r>
            <a:r>
              <a:rPr lang="en-US" sz="1300" b="1" spc="10" dirty="0">
                <a:solidFill>
                  <a:srgbClr val="002060"/>
                </a:solidFill>
                <a:latin typeface="Calibri"/>
                <a:cs typeface="Calibri"/>
              </a:rPr>
              <a:t> </a:t>
            </a:r>
            <a:r>
              <a:rPr lang="en-US" sz="1300" b="1" spc="-15" dirty="0">
                <a:solidFill>
                  <a:srgbClr val="002060"/>
                </a:solidFill>
                <a:latin typeface="Calibri"/>
                <a:cs typeface="Calibri"/>
              </a:rPr>
              <a:t>registered</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a:t>
            </a:r>
            <a:r>
              <a:rPr lang="en-US" sz="1300" b="1" spc="-10" dirty="0">
                <a:solidFill>
                  <a:srgbClr val="002060"/>
                </a:solidFill>
                <a:latin typeface="Calibri"/>
                <a:cs typeface="Calibri"/>
              </a:rPr>
              <a:t> </a:t>
            </a:r>
            <a:r>
              <a:rPr lang="en-US" sz="1300" b="1" spc="-5" dirty="0">
                <a:solidFill>
                  <a:srgbClr val="002060"/>
                </a:solidFill>
                <a:latin typeface="Calibri"/>
                <a:cs typeface="Calibri"/>
              </a:rPr>
              <a:t>of</a:t>
            </a:r>
            <a:r>
              <a:rPr lang="en-US" sz="1300" b="1" dirty="0">
                <a:solidFill>
                  <a:srgbClr val="002060"/>
                </a:solidFill>
                <a:latin typeface="Calibri"/>
                <a:cs typeface="Calibri"/>
              </a:rPr>
              <a:t> </a:t>
            </a:r>
            <a:r>
              <a:rPr lang="en-US" sz="1300" b="1" spc="-15" dirty="0">
                <a:solidFill>
                  <a:srgbClr val="002060"/>
                </a:solidFill>
                <a:latin typeface="Calibri"/>
                <a:cs typeface="Calibri"/>
              </a:rPr>
              <a:t>Vaccines</a:t>
            </a:r>
            <a:r>
              <a:rPr lang="en-US" sz="1300" b="1" spc="10" dirty="0">
                <a:solidFill>
                  <a:srgbClr val="002060"/>
                </a:solidFill>
                <a:latin typeface="Calibri"/>
                <a:cs typeface="Calibri"/>
              </a:rPr>
              <a:t> </a:t>
            </a:r>
            <a:r>
              <a:rPr lang="en-US" sz="1300" b="1" spc="-10" dirty="0">
                <a:solidFill>
                  <a:srgbClr val="002060"/>
                </a:solidFill>
                <a:latin typeface="Calibri"/>
                <a:cs typeface="Calibri"/>
              </a:rPr>
              <a:t>Administered</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Split among</a:t>
            </a:r>
            <a:r>
              <a:rPr lang="en-US" sz="1300" b="1" spc="10" dirty="0">
                <a:solidFill>
                  <a:srgbClr val="002060"/>
                </a:solidFill>
                <a:latin typeface="Calibri"/>
                <a:cs typeface="Calibri"/>
              </a:rPr>
              <a:t> </a:t>
            </a:r>
            <a:r>
              <a:rPr lang="en-US" sz="1300" b="1" dirty="0">
                <a:solidFill>
                  <a:srgbClr val="002060"/>
                </a:solidFill>
                <a:latin typeface="Calibri"/>
                <a:cs typeface="Calibri"/>
              </a:rPr>
              <a:t>Dose-1, Dose-2 &amp; Precautionary Dose.</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AEFI</a:t>
            </a:r>
            <a:r>
              <a:rPr lang="en-US" sz="1300" b="1" spc="5" dirty="0">
                <a:solidFill>
                  <a:srgbClr val="002060"/>
                </a:solidFill>
                <a:latin typeface="Calibri"/>
                <a:cs typeface="Calibri"/>
              </a:rPr>
              <a:t> </a:t>
            </a:r>
            <a:r>
              <a:rPr lang="en-US" sz="1300" b="1" spc="-5" dirty="0">
                <a:solidFill>
                  <a:srgbClr val="002060"/>
                </a:solidFill>
                <a:latin typeface="Calibri"/>
                <a:cs typeface="Calibri"/>
              </a:rPr>
              <a:t>based</a:t>
            </a:r>
            <a:r>
              <a:rPr lang="en-US" sz="1300" b="1" spc="5" dirty="0">
                <a:solidFill>
                  <a:srgbClr val="002060"/>
                </a:solidFill>
                <a:latin typeface="Calibri"/>
                <a:cs typeface="Calibri"/>
              </a:rPr>
              <a:t> </a:t>
            </a:r>
            <a:r>
              <a:rPr lang="en-US" sz="1300" b="1" spc="-5" dirty="0">
                <a:solidFill>
                  <a:srgbClr val="002060"/>
                </a:solidFill>
                <a:latin typeface="Calibri"/>
                <a:cs typeface="Calibri"/>
              </a:rPr>
              <a:t>on</a:t>
            </a:r>
            <a:r>
              <a:rPr lang="en-US" sz="1300" b="1" spc="5" dirty="0">
                <a:solidFill>
                  <a:srgbClr val="002060"/>
                </a:solidFill>
                <a:latin typeface="Calibri"/>
                <a:cs typeface="Calibri"/>
              </a:rPr>
              <a:t> </a:t>
            </a:r>
            <a:r>
              <a:rPr lang="en-US" sz="1300" b="1" spc="-20" dirty="0">
                <a:solidFill>
                  <a:srgbClr val="002060"/>
                </a:solidFill>
                <a:latin typeface="Calibri"/>
                <a:cs typeface="Calibri"/>
              </a:rPr>
              <a:t>Vaccine</a:t>
            </a:r>
            <a:r>
              <a:rPr lang="en-US" sz="1300" b="1" spc="10" dirty="0">
                <a:solidFill>
                  <a:srgbClr val="002060"/>
                </a:solidFill>
                <a:latin typeface="Calibri"/>
                <a:cs typeface="Calibri"/>
              </a:rPr>
              <a:t> </a:t>
            </a:r>
            <a:r>
              <a:rPr lang="en-US" sz="1300" b="1" spc="-10" dirty="0">
                <a:solidFill>
                  <a:srgbClr val="002060"/>
                </a:solidFill>
                <a:latin typeface="Calibri"/>
                <a:cs typeface="Calibri"/>
              </a:rPr>
              <a:t>Brand</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Division</a:t>
            </a:r>
            <a:r>
              <a:rPr lang="en-US" sz="1300" b="1" spc="15" dirty="0">
                <a:solidFill>
                  <a:srgbClr val="002060"/>
                </a:solidFill>
                <a:latin typeface="Calibri"/>
                <a:cs typeface="Calibri"/>
              </a:rPr>
              <a:t> </a:t>
            </a:r>
            <a:r>
              <a:rPr lang="en-US" sz="1300" b="1" spc="-10" dirty="0">
                <a:solidFill>
                  <a:srgbClr val="002060"/>
                </a:solidFill>
                <a:latin typeface="Calibri"/>
                <a:cs typeface="Calibri"/>
              </a:rPr>
              <a:t>by</a:t>
            </a:r>
            <a:r>
              <a:rPr lang="en-US" sz="1300" b="1" spc="10" dirty="0">
                <a:solidFill>
                  <a:srgbClr val="002060"/>
                </a:solidFill>
                <a:latin typeface="Calibri"/>
                <a:cs typeface="Calibri"/>
              </a:rPr>
              <a:t> </a:t>
            </a:r>
            <a:r>
              <a:rPr lang="en-US" sz="1300" b="1" spc="-15" dirty="0">
                <a:solidFill>
                  <a:srgbClr val="002060"/>
                </a:solidFill>
                <a:latin typeface="Calibri"/>
                <a:cs typeface="Calibri"/>
              </a:rPr>
              <a:t>States</a:t>
            </a:r>
            <a:r>
              <a:rPr lang="en-US" sz="1300" b="1" spc="-10" dirty="0">
                <a:solidFill>
                  <a:srgbClr val="002060"/>
                </a:solidFill>
                <a:latin typeface="Calibri"/>
                <a:cs typeface="Calibri"/>
              </a:rPr>
              <a:t> </a:t>
            </a:r>
            <a:r>
              <a:rPr lang="en-US" sz="1300" b="1" spc="-5" dirty="0">
                <a:solidFill>
                  <a:srgbClr val="002060"/>
                </a:solidFill>
                <a:latin typeface="Calibri"/>
                <a:cs typeface="Calibri"/>
              </a:rPr>
              <a:t>&amp; </a:t>
            </a:r>
            <a:r>
              <a:rPr lang="en-US" sz="1300" b="1" spc="-10" dirty="0">
                <a:solidFill>
                  <a:srgbClr val="002060"/>
                </a:solidFill>
                <a:latin typeface="Calibri"/>
                <a:cs typeface="Calibri"/>
              </a:rPr>
              <a:t>District</a:t>
            </a:r>
            <a:endParaRPr lang="en-US" sz="1300" dirty="0">
              <a:solidFill>
                <a:srgbClr val="002060"/>
              </a:solidFill>
              <a:latin typeface="Calibri"/>
              <a:cs typeface="Calibri"/>
            </a:endParaRPr>
          </a:p>
          <a:p>
            <a:pPr marL="255270" indent="-88900" algn="just">
              <a:lnSpc>
                <a:spcPct val="100000"/>
              </a:lnSpc>
              <a:spcBef>
                <a:spcPts val="300"/>
              </a:spcBef>
              <a:buChar char="-"/>
              <a:tabLst>
                <a:tab pos="255904" algn="l"/>
              </a:tabLst>
            </a:pPr>
            <a:r>
              <a:rPr lang="en-US" sz="1300" b="1" spc="-5" dirty="0">
                <a:solidFill>
                  <a:srgbClr val="002060"/>
                </a:solidFill>
                <a:latin typeface="Calibri"/>
                <a:cs typeface="Calibri"/>
              </a:rPr>
              <a:t>Split</a:t>
            </a:r>
            <a:r>
              <a:rPr lang="en-US" sz="1300" b="1" dirty="0">
                <a:solidFill>
                  <a:srgbClr val="002060"/>
                </a:solidFill>
                <a:latin typeface="Calibri"/>
                <a:cs typeface="Calibri"/>
              </a:rPr>
              <a:t> </a:t>
            </a:r>
            <a:r>
              <a:rPr lang="en-US" sz="1300" b="1" spc="-10" dirty="0">
                <a:solidFill>
                  <a:srgbClr val="002060"/>
                </a:solidFill>
                <a:latin typeface="Calibri"/>
                <a:cs typeface="Calibri"/>
              </a:rPr>
              <a:t>by</a:t>
            </a:r>
            <a:r>
              <a:rPr lang="en-US" sz="1300" b="1" spc="5" dirty="0">
                <a:solidFill>
                  <a:srgbClr val="002060"/>
                </a:solidFill>
                <a:latin typeface="Calibri"/>
                <a:cs typeface="Calibri"/>
              </a:rPr>
              <a:t> </a:t>
            </a:r>
            <a:r>
              <a:rPr lang="en-US" sz="1300" b="1" spc="-15" dirty="0">
                <a:solidFill>
                  <a:srgbClr val="002060"/>
                </a:solidFill>
                <a:latin typeface="Calibri"/>
                <a:cs typeface="Calibri"/>
              </a:rPr>
              <a:t>Age</a:t>
            </a:r>
            <a:r>
              <a:rPr lang="en-US" sz="1300" b="1" dirty="0">
                <a:solidFill>
                  <a:srgbClr val="002060"/>
                </a:solidFill>
                <a:latin typeface="Calibri"/>
                <a:cs typeface="Calibri"/>
              </a:rPr>
              <a:t> </a:t>
            </a:r>
            <a:r>
              <a:rPr lang="en-US" sz="1300" b="1" spc="-5" dirty="0">
                <a:solidFill>
                  <a:srgbClr val="002060"/>
                </a:solidFill>
                <a:latin typeface="Calibri"/>
                <a:cs typeface="Calibri"/>
              </a:rPr>
              <a:t>and</a:t>
            </a:r>
            <a:r>
              <a:rPr lang="en-US" sz="1300" b="1" spc="10" dirty="0">
                <a:solidFill>
                  <a:srgbClr val="002060"/>
                </a:solidFill>
                <a:latin typeface="Calibri"/>
                <a:cs typeface="Calibri"/>
              </a:rPr>
              <a:t> </a:t>
            </a:r>
            <a:r>
              <a:rPr lang="en-US" sz="1300" b="1" spc="-10" dirty="0">
                <a:solidFill>
                  <a:srgbClr val="002060"/>
                </a:solidFill>
                <a:latin typeface="Calibri"/>
                <a:cs typeface="Calibri"/>
              </a:rPr>
              <a:t>Gender</a:t>
            </a:r>
          </a:p>
          <a:p>
            <a:pPr marL="255270" indent="-88900" algn="just">
              <a:lnSpc>
                <a:spcPct val="100000"/>
              </a:lnSpc>
              <a:spcBef>
                <a:spcPts val="300"/>
              </a:spcBef>
              <a:buChar char="-"/>
              <a:tabLst>
                <a:tab pos="255904" algn="l"/>
              </a:tabLst>
            </a:pPr>
            <a:r>
              <a:rPr lang="en-US" sz="1300" b="1" spc="-10" dirty="0">
                <a:solidFill>
                  <a:srgbClr val="002060"/>
                </a:solidFill>
                <a:latin typeface="Calibri"/>
                <a:cs typeface="Calibri"/>
              </a:rPr>
              <a:t>Split by Brand of Vaccines</a:t>
            </a:r>
            <a:endParaRPr lang="en-US" sz="1300" dirty="0">
              <a:solidFill>
                <a:srgbClr val="002060"/>
              </a:solidFill>
              <a:latin typeface="Calibri"/>
              <a:cs typeface="Calibri"/>
            </a:endParaRPr>
          </a:p>
        </p:txBody>
      </p:sp>
      <p:pic>
        <p:nvPicPr>
          <p:cNvPr id="166" name="Picture 165">
            <a:extLst>
              <a:ext uri="{FF2B5EF4-FFF2-40B4-BE49-F238E27FC236}">
                <a16:creationId xmlns:a16="http://schemas.microsoft.com/office/drawing/2014/main" id="{66874B4D-B1E8-0CCF-AD68-5CCD7D4C5066}"/>
              </a:ext>
            </a:extLst>
          </p:cNvPr>
          <p:cNvPicPr>
            <a:picLocks noChangeAspect="1"/>
          </p:cNvPicPr>
          <p:nvPr/>
        </p:nvPicPr>
        <p:blipFill>
          <a:blip r:embed="rId13"/>
          <a:stretch>
            <a:fillRect/>
          </a:stretch>
        </p:blipFill>
        <p:spPr>
          <a:xfrm>
            <a:off x="8374424" y="1119401"/>
            <a:ext cx="3746150" cy="1752355"/>
          </a:xfrm>
          <a:prstGeom prst="rect">
            <a:avLst/>
          </a:prstGeom>
        </p:spPr>
      </p:pic>
      <p:pic>
        <p:nvPicPr>
          <p:cNvPr id="167" name="Picture 166">
            <a:extLst>
              <a:ext uri="{FF2B5EF4-FFF2-40B4-BE49-F238E27FC236}">
                <a16:creationId xmlns:a16="http://schemas.microsoft.com/office/drawing/2014/main" id="{CBF35565-38E3-24F9-029F-804DBDF045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
        <p:nvSpPr>
          <p:cNvPr id="168" name="TextBox 167">
            <a:extLst>
              <a:ext uri="{FF2B5EF4-FFF2-40B4-BE49-F238E27FC236}">
                <a16:creationId xmlns:a16="http://schemas.microsoft.com/office/drawing/2014/main" id="{B5F05D2D-E4C1-F22C-9F8E-C484BC2E60B4}"/>
              </a:ext>
            </a:extLst>
          </p:cNvPr>
          <p:cNvSpPr txBox="1"/>
          <p:nvPr/>
        </p:nvSpPr>
        <p:spPr>
          <a:xfrm>
            <a:off x="10358717" y="850429"/>
            <a:ext cx="1990165" cy="246221"/>
          </a:xfrm>
          <a:prstGeom prst="rect">
            <a:avLst/>
          </a:prstGeom>
          <a:noFill/>
        </p:spPr>
        <p:txBody>
          <a:bodyPr wrap="square" rtlCol="0">
            <a:spAutoFit/>
          </a:bodyPr>
          <a:lstStyle/>
          <a:p>
            <a:r>
              <a:rPr lang="en-IN" sz="1000" dirty="0">
                <a:hlinkClick r:id="rId15"/>
              </a:rPr>
              <a:t>https://dashboard.cowin.gov.in/</a:t>
            </a:r>
            <a:endParaRPr lang="en-IN" sz="1000" dirty="0"/>
          </a:p>
        </p:txBody>
      </p:sp>
      <p:pic>
        <p:nvPicPr>
          <p:cNvPr id="170" name="Picture 169">
            <a:extLst>
              <a:ext uri="{FF2B5EF4-FFF2-40B4-BE49-F238E27FC236}">
                <a16:creationId xmlns:a16="http://schemas.microsoft.com/office/drawing/2014/main" id="{557069CF-59CE-1D19-C8AE-D31A86AA1F18}"/>
              </a:ext>
            </a:extLst>
          </p:cNvPr>
          <p:cNvPicPr>
            <a:picLocks noChangeAspect="1"/>
          </p:cNvPicPr>
          <p:nvPr/>
        </p:nvPicPr>
        <p:blipFill>
          <a:blip r:embed="rId16"/>
          <a:stretch>
            <a:fillRect/>
          </a:stretch>
        </p:blipFill>
        <p:spPr>
          <a:xfrm>
            <a:off x="8374425" y="2871755"/>
            <a:ext cx="3746150" cy="557245"/>
          </a:xfrm>
          <a:prstGeom prst="rect">
            <a:avLst/>
          </a:prstGeom>
        </p:spPr>
      </p:pic>
      <p:pic>
        <p:nvPicPr>
          <p:cNvPr id="172" name="Picture 171">
            <a:extLst>
              <a:ext uri="{FF2B5EF4-FFF2-40B4-BE49-F238E27FC236}">
                <a16:creationId xmlns:a16="http://schemas.microsoft.com/office/drawing/2014/main" id="{B2ACAE14-FF13-BCA2-4BAC-ECEC43ACE152}"/>
              </a:ext>
            </a:extLst>
          </p:cNvPr>
          <p:cNvPicPr>
            <a:picLocks noChangeAspect="1"/>
          </p:cNvPicPr>
          <p:nvPr/>
        </p:nvPicPr>
        <p:blipFill>
          <a:blip r:embed="rId17"/>
          <a:stretch>
            <a:fillRect/>
          </a:stretch>
        </p:blipFill>
        <p:spPr>
          <a:xfrm>
            <a:off x="8374424" y="3474502"/>
            <a:ext cx="3746150" cy="1051526"/>
          </a:xfrm>
          <a:prstGeom prst="rect">
            <a:avLst/>
          </a:prstGeom>
        </p:spPr>
      </p:pic>
      <p:sp>
        <p:nvSpPr>
          <p:cNvPr id="175" name="Rectangle: Rounded Corners 174">
            <a:extLst>
              <a:ext uri="{FF2B5EF4-FFF2-40B4-BE49-F238E27FC236}">
                <a16:creationId xmlns:a16="http://schemas.microsoft.com/office/drawing/2014/main" id="{147E6E5F-351A-8A26-6EFC-BA501A6C5693}"/>
              </a:ext>
            </a:extLst>
          </p:cNvPr>
          <p:cNvSpPr/>
          <p:nvPr/>
        </p:nvSpPr>
        <p:spPr>
          <a:xfrm>
            <a:off x="5688005" y="5221992"/>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1" name="Rectangle 180">
            <a:extLst>
              <a:ext uri="{FF2B5EF4-FFF2-40B4-BE49-F238E27FC236}">
                <a16:creationId xmlns:a16="http://schemas.microsoft.com/office/drawing/2014/main" id="{39CE611C-4F1A-521A-02CD-C4096C552CE1}"/>
              </a:ext>
            </a:extLst>
          </p:cNvPr>
          <p:cNvSpPr/>
          <p:nvPr/>
        </p:nvSpPr>
        <p:spPr>
          <a:xfrm>
            <a:off x="5589461" y="4723012"/>
            <a:ext cx="5856388" cy="363272"/>
          </a:xfrm>
          <a:prstGeom prst="rect">
            <a:avLst/>
          </a:prstGeom>
          <a:solidFill>
            <a:srgbClr val="FFC000"/>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82" name="object 31">
            <a:extLst>
              <a:ext uri="{FF2B5EF4-FFF2-40B4-BE49-F238E27FC236}">
                <a16:creationId xmlns:a16="http://schemas.microsoft.com/office/drawing/2014/main" id="{AA98A591-956F-EB1D-C52F-811A4474C995}"/>
              </a:ext>
            </a:extLst>
          </p:cNvPr>
          <p:cNvSpPr txBox="1"/>
          <p:nvPr/>
        </p:nvSpPr>
        <p:spPr>
          <a:xfrm>
            <a:off x="5669908" y="4769756"/>
            <a:ext cx="3886468" cy="289823"/>
          </a:xfrm>
          <a:prstGeom prst="rect">
            <a:avLst/>
          </a:prstGeom>
        </p:spPr>
        <p:txBody>
          <a:bodyPr vert="horz" wrap="square" lIns="0" tIns="12700" rIns="0" bIns="0" rtlCol="0">
            <a:spAutoFit/>
          </a:bodyPr>
          <a:lstStyle/>
          <a:p>
            <a:pPr marL="12700">
              <a:lnSpc>
                <a:spcPct val="100000"/>
              </a:lnSpc>
              <a:spcBef>
                <a:spcPts val="100"/>
              </a:spcBef>
            </a:pPr>
            <a:r>
              <a:rPr lang="en-IN" b="1" spc="-10" dirty="0">
                <a:solidFill>
                  <a:srgbClr val="002060"/>
                </a:solidFill>
                <a:latin typeface="Calibri"/>
                <a:cs typeface="Calibri"/>
              </a:rPr>
              <a:t>Raise an issue and get solution for it</a:t>
            </a:r>
            <a:endParaRPr sz="1800" dirty="0">
              <a:solidFill>
                <a:srgbClr val="002060"/>
              </a:solidFill>
              <a:latin typeface="Calibri"/>
              <a:cs typeface="Calibri"/>
            </a:endParaRPr>
          </a:p>
        </p:txBody>
      </p:sp>
      <p:sp>
        <p:nvSpPr>
          <p:cNvPr id="183" name="object 39">
            <a:extLst>
              <a:ext uri="{FF2B5EF4-FFF2-40B4-BE49-F238E27FC236}">
                <a16:creationId xmlns:a16="http://schemas.microsoft.com/office/drawing/2014/main" id="{89ADD1C4-2DCA-025B-C700-1217A5AB31C8}"/>
              </a:ext>
            </a:extLst>
          </p:cNvPr>
          <p:cNvSpPr txBox="1"/>
          <p:nvPr/>
        </p:nvSpPr>
        <p:spPr>
          <a:xfrm>
            <a:off x="5611821" y="5301459"/>
            <a:ext cx="1324610"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Vaccination Date Correction</a:t>
            </a:r>
          </a:p>
        </p:txBody>
      </p:sp>
      <p:sp>
        <p:nvSpPr>
          <p:cNvPr id="184" name="Rectangle: Rounded Corners 183">
            <a:extLst>
              <a:ext uri="{FF2B5EF4-FFF2-40B4-BE49-F238E27FC236}">
                <a16:creationId xmlns:a16="http://schemas.microsoft.com/office/drawing/2014/main" id="{527204A4-1617-736D-728F-01FCC15D005F}"/>
              </a:ext>
            </a:extLst>
          </p:cNvPr>
          <p:cNvSpPr/>
          <p:nvPr/>
        </p:nvSpPr>
        <p:spPr>
          <a:xfrm>
            <a:off x="6735582" y="5840931"/>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5" name="Rectangle: Rounded Corners 184">
            <a:extLst>
              <a:ext uri="{FF2B5EF4-FFF2-40B4-BE49-F238E27FC236}">
                <a16:creationId xmlns:a16="http://schemas.microsoft.com/office/drawing/2014/main" id="{7D008619-D628-A909-518D-5C8F7AFC025A}"/>
              </a:ext>
            </a:extLst>
          </p:cNvPr>
          <p:cNvSpPr/>
          <p:nvPr/>
        </p:nvSpPr>
        <p:spPr>
          <a:xfrm>
            <a:off x="7725188" y="5241524"/>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6" name="Rectangle: Rounded Corners 185">
            <a:extLst>
              <a:ext uri="{FF2B5EF4-FFF2-40B4-BE49-F238E27FC236}">
                <a16:creationId xmlns:a16="http://schemas.microsoft.com/office/drawing/2014/main" id="{8F6DCE2F-5496-5764-0900-39AED351B07E}"/>
              </a:ext>
            </a:extLst>
          </p:cNvPr>
          <p:cNvSpPr/>
          <p:nvPr/>
        </p:nvSpPr>
        <p:spPr>
          <a:xfrm>
            <a:off x="8740906" y="5849837"/>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7" name="Rectangle: Rounded Corners 186">
            <a:extLst>
              <a:ext uri="{FF2B5EF4-FFF2-40B4-BE49-F238E27FC236}">
                <a16:creationId xmlns:a16="http://schemas.microsoft.com/office/drawing/2014/main" id="{89A09F28-372B-3039-4E56-17A182E8E465}"/>
              </a:ext>
            </a:extLst>
          </p:cNvPr>
          <p:cNvSpPr/>
          <p:nvPr/>
        </p:nvSpPr>
        <p:spPr>
          <a:xfrm>
            <a:off x="9751242" y="5212222"/>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8" name="Rectangle: Rounded Corners 187">
            <a:extLst>
              <a:ext uri="{FF2B5EF4-FFF2-40B4-BE49-F238E27FC236}">
                <a16:creationId xmlns:a16="http://schemas.microsoft.com/office/drawing/2014/main" id="{4ABFA58F-E3B2-B609-933E-9AF3B207DD07}"/>
              </a:ext>
            </a:extLst>
          </p:cNvPr>
          <p:cNvSpPr/>
          <p:nvPr/>
        </p:nvSpPr>
        <p:spPr>
          <a:xfrm>
            <a:off x="10753279" y="5840930"/>
            <a:ext cx="1214814" cy="54653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89" name="object 39">
            <a:extLst>
              <a:ext uri="{FF2B5EF4-FFF2-40B4-BE49-F238E27FC236}">
                <a16:creationId xmlns:a16="http://schemas.microsoft.com/office/drawing/2014/main" id="{14B63410-7505-BB1B-4952-4B9832A521DA}"/>
              </a:ext>
            </a:extLst>
          </p:cNvPr>
          <p:cNvSpPr txBox="1"/>
          <p:nvPr/>
        </p:nvSpPr>
        <p:spPr>
          <a:xfrm>
            <a:off x="6652119" y="5926966"/>
            <a:ext cx="1324610"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Certification Correction</a:t>
            </a:r>
          </a:p>
        </p:txBody>
      </p:sp>
      <p:sp>
        <p:nvSpPr>
          <p:cNvPr id="190" name="object 39">
            <a:extLst>
              <a:ext uri="{FF2B5EF4-FFF2-40B4-BE49-F238E27FC236}">
                <a16:creationId xmlns:a16="http://schemas.microsoft.com/office/drawing/2014/main" id="{7ED9CADA-435F-BE00-BCB2-FE9B786D11FF}"/>
              </a:ext>
            </a:extLst>
          </p:cNvPr>
          <p:cNvSpPr txBox="1"/>
          <p:nvPr/>
        </p:nvSpPr>
        <p:spPr>
          <a:xfrm>
            <a:off x="7758800" y="5295747"/>
            <a:ext cx="1098065"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Merge Certificates</a:t>
            </a:r>
          </a:p>
        </p:txBody>
      </p:sp>
      <p:sp>
        <p:nvSpPr>
          <p:cNvPr id="191" name="object 39">
            <a:extLst>
              <a:ext uri="{FF2B5EF4-FFF2-40B4-BE49-F238E27FC236}">
                <a16:creationId xmlns:a16="http://schemas.microsoft.com/office/drawing/2014/main" id="{2F42370F-8640-72A0-4639-5A5EB1DED8E4}"/>
              </a:ext>
            </a:extLst>
          </p:cNvPr>
          <p:cNvSpPr txBox="1"/>
          <p:nvPr/>
        </p:nvSpPr>
        <p:spPr>
          <a:xfrm>
            <a:off x="9696344" y="5256577"/>
            <a:ext cx="1324610"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Report Unknown member</a:t>
            </a:r>
          </a:p>
        </p:txBody>
      </p:sp>
      <p:sp>
        <p:nvSpPr>
          <p:cNvPr id="192" name="object 39">
            <a:extLst>
              <a:ext uri="{FF2B5EF4-FFF2-40B4-BE49-F238E27FC236}">
                <a16:creationId xmlns:a16="http://schemas.microsoft.com/office/drawing/2014/main" id="{06FB027F-85A1-9BE1-EEEB-1C012C0F49A2}"/>
              </a:ext>
            </a:extLst>
          </p:cNvPr>
          <p:cNvSpPr txBox="1"/>
          <p:nvPr/>
        </p:nvSpPr>
        <p:spPr>
          <a:xfrm>
            <a:off x="8970703" y="5916508"/>
            <a:ext cx="725641"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Add Passport</a:t>
            </a:r>
          </a:p>
        </p:txBody>
      </p:sp>
      <p:sp>
        <p:nvSpPr>
          <p:cNvPr id="193" name="object 39">
            <a:extLst>
              <a:ext uri="{FF2B5EF4-FFF2-40B4-BE49-F238E27FC236}">
                <a16:creationId xmlns:a16="http://schemas.microsoft.com/office/drawing/2014/main" id="{05A391C9-4A49-36F0-29A1-64A5F0BF46DB}"/>
              </a:ext>
            </a:extLst>
          </p:cNvPr>
          <p:cNvSpPr txBox="1"/>
          <p:nvPr/>
        </p:nvSpPr>
        <p:spPr>
          <a:xfrm>
            <a:off x="10747744" y="5902073"/>
            <a:ext cx="1324610" cy="413190"/>
          </a:xfrm>
          <a:prstGeom prst="rect">
            <a:avLst/>
          </a:prstGeom>
        </p:spPr>
        <p:txBody>
          <a:bodyPr vert="horz" wrap="square" lIns="0" tIns="13335" rIns="0" bIns="0" rtlCol="0">
            <a:spAutoFit/>
          </a:bodyPr>
          <a:lstStyle/>
          <a:p>
            <a:pPr algn="ctr">
              <a:lnSpc>
                <a:spcPts val="1614"/>
              </a:lnSpc>
              <a:spcBef>
                <a:spcPts val="105"/>
              </a:spcBef>
            </a:pPr>
            <a:r>
              <a:rPr lang="en-IN" sz="1200" b="1" spc="-5" dirty="0">
                <a:latin typeface="Calibri"/>
                <a:cs typeface="Calibri"/>
              </a:rPr>
              <a:t>Transfer Member   To New Number</a:t>
            </a:r>
          </a:p>
        </p:txBody>
      </p:sp>
      <p:sp>
        <p:nvSpPr>
          <p:cNvPr id="194" name="Oval 193">
            <a:extLst>
              <a:ext uri="{FF2B5EF4-FFF2-40B4-BE49-F238E27FC236}">
                <a16:creationId xmlns:a16="http://schemas.microsoft.com/office/drawing/2014/main" id="{BB9CD750-9C0B-D93B-7E12-58E8295660A7}"/>
              </a:ext>
            </a:extLst>
          </p:cNvPr>
          <p:cNvSpPr/>
          <p:nvPr/>
        </p:nvSpPr>
        <p:spPr>
          <a:xfrm>
            <a:off x="5597264" y="5126413"/>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5" name="TextBox 194">
            <a:extLst>
              <a:ext uri="{FF2B5EF4-FFF2-40B4-BE49-F238E27FC236}">
                <a16:creationId xmlns:a16="http://schemas.microsoft.com/office/drawing/2014/main" id="{0F381767-C984-BF80-B431-9C3D7BF3A6C7}"/>
              </a:ext>
            </a:extLst>
          </p:cNvPr>
          <p:cNvSpPr txBox="1"/>
          <p:nvPr/>
        </p:nvSpPr>
        <p:spPr>
          <a:xfrm>
            <a:off x="5630125" y="5090425"/>
            <a:ext cx="124054" cy="292388"/>
          </a:xfrm>
          <a:prstGeom prst="rect">
            <a:avLst/>
          </a:prstGeom>
          <a:noFill/>
        </p:spPr>
        <p:txBody>
          <a:bodyPr wrap="square" rtlCol="0">
            <a:spAutoFit/>
          </a:bodyPr>
          <a:lstStyle/>
          <a:p>
            <a:r>
              <a:rPr lang="en-IN" sz="1300" b="1" dirty="0">
                <a:solidFill>
                  <a:schemeClr val="bg1"/>
                </a:solidFill>
              </a:rPr>
              <a:t>1</a:t>
            </a:r>
          </a:p>
        </p:txBody>
      </p:sp>
      <p:sp>
        <p:nvSpPr>
          <p:cNvPr id="196" name="Oval 195">
            <a:extLst>
              <a:ext uri="{FF2B5EF4-FFF2-40B4-BE49-F238E27FC236}">
                <a16:creationId xmlns:a16="http://schemas.microsoft.com/office/drawing/2014/main" id="{18752224-DBDD-F055-7DA2-892ED247DF55}"/>
              </a:ext>
            </a:extLst>
          </p:cNvPr>
          <p:cNvSpPr/>
          <p:nvPr/>
        </p:nvSpPr>
        <p:spPr>
          <a:xfrm>
            <a:off x="6662754" y="5790323"/>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7" name="TextBox 196">
            <a:extLst>
              <a:ext uri="{FF2B5EF4-FFF2-40B4-BE49-F238E27FC236}">
                <a16:creationId xmlns:a16="http://schemas.microsoft.com/office/drawing/2014/main" id="{C0F2FA2B-4B25-C5F0-6CF2-460128A77599}"/>
              </a:ext>
            </a:extLst>
          </p:cNvPr>
          <p:cNvSpPr txBox="1"/>
          <p:nvPr/>
        </p:nvSpPr>
        <p:spPr>
          <a:xfrm>
            <a:off x="6695615" y="5754335"/>
            <a:ext cx="124054" cy="292388"/>
          </a:xfrm>
          <a:prstGeom prst="rect">
            <a:avLst/>
          </a:prstGeom>
          <a:noFill/>
        </p:spPr>
        <p:txBody>
          <a:bodyPr wrap="square" rtlCol="0">
            <a:spAutoFit/>
          </a:bodyPr>
          <a:lstStyle/>
          <a:p>
            <a:r>
              <a:rPr lang="en-IN" sz="1300" b="1" dirty="0">
                <a:solidFill>
                  <a:schemeClr val="bg1"/>
                </a:solidFill>
              </a:rPr>
              <a:t>2</a:t>
            </a:r>
          </a:p>
        </p:txBody>
      </p:sp>
      <p:sp>
        <p:nvSpPr>
          <p:cNvPr id="198" name="Oval 197">
            <a:extLst>
              <a:ext uri="{FF2B5EF4-FFF2-40B4-BE49-F238E27FC236}">
                <a16:creationId xmlns:a16="http://schemas.microsoft.com/office/drawing/2014/main" id="{A2875830-264C-B7E4-B19B-DAFCB2A3B6B5}"/>
              </a:ext>
            </a:extLst>
          </p:cNvPr>
          <p:cNvSpPr/>
          <p:nvPr/>
        </p:nvSpPr>
        <p:spPr>
          <a:xfrm>
            <a:off x="7626300" y="5196100"/>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9" name="TextBox 198">
            <a:extLst>
              <a:ext uri="{FF2B5EF4-FFF2-40B4-BE49-F238E27FC236}">
                <a16:creationId xmlns:a16="http://schemas.microsoft.com/office/drawing/2014/main" id="{0F58BB18-4592-717B-45EF-1CB2D6789A3D}"/>
              </a:ext>
            </a:extLst>
          </p:cNvPr>
          <p:cNvSpPr txBox="1"/>
          <p:nvPr/>
        </p:nvSpPr>
        <p:spPr>
          <a:xfrm>
            <a:off x="7659161" y="5160112"/>
            <a:ext cx="124054" cy="292388"/>
          </a:xfrm>
          <a:prstGeom prst="rect">
            <a:avLst/>
          </a:prstGeom>
          <a:noFill/>
        </p:spPr>
        <p:txBody>
          <a:bodyPr wrap="square" rtlCol="0">
            <a:spAutoFit/>
          </a:bodyPr>
          <a:lstStyle/>
          <a:p>
            <a:r>
              <a:rPr lang="en-IN" sz="1300" b="1" dirty="0">
                <a:solidFill>
                  <a:schemeClr val="bg1"/>
                </a:solidFill>
              </a:rPr>
              <a:t>3</a:t>
            </a:r>
          </a:p>
        </p:txBody>
      </p:sp>
      <p:sp>
        <p:nvSpPr>
          <p:cNvPr id="200" name="Oval 199">
            <a:extLst>
              <a:ext uri="{FF2B5EF4-FFF2-40B4-BE49-F238E27FC236}">
                <a16:creationId xmlns:a16="http://schemas.microsoft.com/office/drawing/2014/main" id="{0662D892-D58A-2047-E197-05CCBB8BF6D9}"/>
              </a:ext>
            </a:extLst>
          </p:cNvPr>
          <p:cNvSpPr/>
          <p:nvPr/>
        </p:nvSpPr>
        <p:spPr>
          <a:xfrm>
            <a:off x="8673865" y="5815803"/>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1" name="TextBox 200">
            <a:extLst>
              <a:ext uri="{FF2B5EF4-FFF2-40B4-BE49-F238E27FC236}">
                <a16:creationId xmlns:a16="http://schemas.microsoft.com/office/drawing/2014/main" id="{9E68765B-1971-E631-39D6-6F47343B2413}"/>
              </a:ext>
            </a:extLst>
          </p:cNvPr>
          <p:cNvSpPr txBox="1"/>
          <p:nvPr/>
        </p:nvSpPr>
        <p:spPr>
          <a:xfrm>
            <a:off x="8706726" y="5779815"/>
            <a:ext cx="124054" cy="292388"/>
          </a:xfrm>
          <a:prstGeom prst="rect">
            <a:avLst/>
          </a:prstGeom>
          <a:noFill/>
        </p:spPr>
        <p:txBody>
          <a:bodyPr wrap="square" rtlCol="0">
            <a:spAutoFit/>
          </a:bodyPr>
          <a:lstStyle/>
          <a:p>
            <a:r>
              <a:rPr lang="en-IN" sz="1300" b="1" dirty="0">
                <a:solidFill>
                  <a:schemeClr val="bg1"/>
                </a:solidFill>
              </a:rPr>
              <a:t>4</a:t>
            </a:r>
          </a:p>
        </p:txBody>
      </p:sp>
      <p:sp>
        <p:nvSpPr>
          <p:cNvPr id="202" name="Oval 201">
            <a:extLst>
              <a:ext uri="{FF2B5EF4-FFF2-40B4-BE49-F238E27FC236}">
                <a16:creationId xmlns:a16="http://schemas.microsoft.com/office/drawing/2014/main" id="{A7421FCF-38D8-58E5-07E6-9AD7AC6EF2BE}"/>
              </a:ext>
            </a:extLst>
          </p:cNvPr>
          <p:cNvSpPr/>
          <p:nvPr/>
        </p:nvSpPr>
        <p:spPr>
          <a:xfrm>
            <a:off x="9603211" y="5150507"/>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3" name="TextBox 202">
            <a:extLst>
              <a:ext uri="{FF2B5EF4-FFF2-40B4-BE49-F238E27FC236}">
                <a16:creationId xmlns:a16="http://schemas.microsoft.com/office/drawing/2014/main" id="{DCC59237-3911-343A-8979-0C38AE34F0B2}"/>
              </a:ext>
            </a:extLst>
          </p:cNvPr>
          <p:cNvSpPr txBox="1"/>
          <p:nvPr/>
        </p:nvSpPr>
        <p:spPr>
          <a:xfrm>
            <a:off x="9629929" y="5123623"/>
            <a:ext cx="124054" cy="292388"/>
          </a:xfrm>
          <a:prstGeom prst="rect">
            <a:avLst/>
          </a:prstGeom>
          <a:noFill/>
        </p:spPr>
        <p:txBody>
          <a:bodyPr wrap="square" rtlCol="0">
            <a:spAutoFit/>
          </a:bodyPr>
          <a:lstStyle/>
          <a:p>
            <a:r>
              <a:rPr lang="en-IN" sz="1300" b="1" dirty="0">
                <a:solidFill>
                  <a:schemeClr val="bg1"/>
                </a:solidFill>
              </a:rPr>
              <a:t>5</a:t>
            </a:r>
          </a:p>
        </p:txBody>
      </p:sp>
      <p:sp>
        <p:nvSpPr>
          <p:cNvPr id="204" name="Oval 203">
            <a:extLst>
              <a:ext uri="{FF2B5EF4-FFF2-40B4-BE49-F238E27FC236}">
                <a16:creationId xmlns:a16="http://schemas.microsoft.com/office/drawing/2014/main" id="{6514FD05-A47C-1FE0-3173-1AB07DED8E6B}"/>
              </a:ext>
            </a:extLst>
          </p:cNvPr>
          <p:cNvSpPr/>
          <p:nvPr/>
        </p:nvSpPr>
        <p:spPr>
          <a:xfrm>
            <a:off x="10658390" y="5771324"/>
            <a:ext cx="251096" cy="2052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5" name="TextBox 204">
            <a:extLst>
              <a:ext uri="{FF2B5EF4-FFF2-40B4-BE49-F238E27FC236}">
                <a16:creationId xmlns:a16="http://schemas.microsoft.com/office/drawing/2014/main" id="{D1126DFD-672F-9183-6AB1-E6A08BC0FF89}"/>
              </a:ext>
            </a:extLst>
          </p:cNvPr>
          <p:cNvSpPr txBox="1"/>
          <p:nvPr/>
        </p:nvSpPr>
        <p:spPr>
          <a:xfrm>
            <a:off x="10691251" y="5735336"/>
            <a:ext cx="124054" cy="292388"/>
          </a:xfrm>
          <a:prstGeom prst="rect">
            <a:avLst/>
          </a:prstGeom>
          <a:noFill/>
        </p:spPr>
        <p:txBody>
          <a:bodyPr wrap="square" rtlCol="0">
            <a:spAutoFit/>
          </a:bodyPr>
          <a:lstStyle/>
          <a:p>
            <a:r>
              <a:rPr lang="en-IN" sz="1300" b="1" dirty="0">
                <a:solidFill>
                  <a:schemeClr val="bg1"/>
                </a:solidFill>
              </a:rPr>
              <a:t>6</a:t>
            </a:r>
          </a:p>
        </p:txBody>
      </p:sp>
    </p:spTree>
    <p:extLst>
      <p:ext uri="{BB962C8B-B14F-4D97-AF65-F5344CB8AC3E}">
        <p14:creationId xmlns:p14="http://schemas.microsoft.com/office/powerpoint/2010/main" val="233070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112C8-A321-1C91-7990-1E1DD52B3A59}"/>
              </a:ext>
            </a:extLst>
          </p:cNvPr>
          <p:cNvSpPr>
            <a:spLocks noGrp="1"/>
          </p:cNvSpPr>
          <p:nvPr>
            <p:ph type="ftr" sz="quarter" idx="11"/>
          </p:nvPr>
        </p:nvSpPr>
        <p:spPr/>
        <p:txBody>
          <a:bodyPr/>
          <a:lstStyle/>
          <a:p>
            <a:r>
              <a:rPr lang="en-US" dirty="0"/>
              <a:t>Data as of 22 June, 2022</a:t>
            </a:r>
            <a:endParaRPr lang="en-IN" dirty="0"/>
          </a:p>
        </p:txBody>
      </p:sp>
      <p:sp>
        <p:nvSpPr>
          <p:cNvPr id="3" name="Slide Number Placeholder 2">
            <a:extLst>
              <a:ext uri="{FF2B5EF4-FFF2-40B4-BE49-F238E27FC236}">
                <a16:creationId xmlns:a16="http://schemas.microsoft.com/office/drawing/2014/main" id="{AB8DF984-58C1-5D31-B2FF-0EE8E3E89EAF}"/>
              </a:ext>
            </a:extLst>
          </p:cNvPr>
          <p:cNvSpPr>
            <a:spLocks noGrp="1"/>
          </p:cNvSpPr>
          <p:nvPr>
            <p:ph type="sldNum" sz="quarter" idx="12"/>
          </p:nvPr>
        </p:nvSpPr>
        <p:spPr/>
        <p:txBody>
          <a:bodyPr/>
          <a:lstStyle/>
          <a:p>
            <a:fld id="{73B7D030-AC2A-4DA6-BC48-16912DF20F9C}" type="slidenum">
              <a:rPr lang="en-IN" smtClean="0"/>
              <a:t>7</a:t>
            </a:fld>
            <a:endParaRPr lang="en-IN" dirty="0"/>
          </a:p>
        </p:txBody>
      </p:sp>
      <p:sp>
        <p:nvSpPr>
          <p:cNvPr id="4" name="object 6">
            <a:extLst>
              <a:ext uri="{FF2B5EF4-FFF2-40B4-BE49-F238E27FC236}">
                <a16:creationId xmlns:a16="http://schemas.microsoft.com/office/drawing/2014/main" id="{AC420936-31DF-807E-8B48-1194926D639D}"/>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1029FFFF-FD59-929F-162C-D48F7948F318}"/>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4A0EE117-6F52-0A27-56C6-4B0685A5C7EC}"/>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Digital assets leveraged with CoWIN</a:t>
            </a:r>
            <a:endParaRPr lang="en-IN" sz="2600" i="1" dirty="0">
              <a:solidFill>
                <a:srgbClr val="002060"/>
              </a:solidFill>
            </a:endParaRPr>
          </a:p>
        </p:txBody>
      </p:sp>
      <p:sp>
        <p:nvSpPr>
          <p:cNvPr id="8" name="Rectangle: Rounded Corners 7">
            <a:extLst>
              <a:ext uri="{FF2B5EF4-FFF2-40B4-BE49-F238E27FC236}">
                <a16:creationId xmlns:a16="http://schemas.microsoft.com/office/drawing/2014/main" id="{4F29E2D1-025D-FBE4-C553-3C2FEC00A6C6}"/>
              </a:ext>
            </a:extLst>
          </p:cNvPr>
          <p:cNvSpPr/>
          <p:nvPr/>
        </p:nvSpPr>
        <p:spPr>
          <a:xfrm>
            <a:off x="450202" y="1466255"/>
            <a:ext cx="2520000" cy="47954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Rounded Corners 18">
            <a:extLst>
              <a:ext uri="{FF2B5EF4-FFF2-40B4-BE49-F238E27FC236}">
                <a16:creationId xmlns:a16="http://schemas.microsoft.com/office/drawing/2014/main" id="{85B20618-D5AF-CEEF-5ED1-31413625574E}"/>
              </a:ext>
            </a:extLst>
          </p:cNvPr>
          <p:cNvSpPr/>
          <p:nvPr/>
        </p:nvSpPr>
        <p:spPr>
          <a:xfrm>
            <a:off x="3323400" y="1466255"/>
            <a:ext cx="2520000" cy="4795482"/>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1547855C-2165-3650-F1EB-2B4034EF0AC9}"/>
              </a:ext>
            </a:extLst>
          </p:cNvPr>
          <p:cNvSpPr/>
          <p:nvPr/>
        </p:nvSpPr>
        <p:spPr>
          <a:xfrm>
            <a:off x="6199854" y="1470874"/>
            <a:ext cx="2520000" cy="4795482"/>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20">
            <a:extLst>
              <a:ext uri="{FF2B5EF4-FFF2-40B4-BE49-F238E27FC236}">
                <a16:creationId xmlns:a16="http://schemas.microsoft.com/office/drawing/2014/main" id="{ADBEB8A2-D6F7-59BA-C2A9-7136E42556FE}"/>
              </a:ext>
            </a:extLst>
          </p:cNvPr>
          <p:cNvSpPr/>
          <p:nvPr/>
        </p:nvSpPr>
        <p:spPr>
          <a:xfrm>
            <a:off x="9155502" y="1443165"/>
            <a:ext cx="2520000" cy="4795482"/>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10" descr="SAFE-VAC | Log in">
            <a:extLst>
              <a:ext uri="{FF2B5EF4-FFF2-40B4-BE49-F238E27FC236}">
                <a16:creationId xmlns:a16="http://schemas.microsoft.com/office/drawing/2014/main" id="{9351F755-9E9A-E8F4-E81F-85AE555FA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128" y="5630504"/>
            <a:ext cx="1610645" cy="365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tores – Apps on Google Play">
            <a:extLst>
              <a:ext uri="{FF2B5EF4-FFF2-40B4-BE49-F238E27FC236}">
                <a16:creationId xmlns:a16="http://schemas.microsoft.com/office/drawing/2014/main" id="{32193BBA-461C-1584-46E4-BCB4268E7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370" y="5568515"/>
            <a:ext cx="1443317" cy="4708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DIVOC eGov Foundation - Bangalore">
            <a:extLst>
              <a:ext uri="{FF2B5EF4-FFF2-40B4-BE49-F238E27FC236}">
                <a16:creationId xmlns:a16="http://schemas.microsoft.com/office/drawing/2014/main" id="{E1CB2F9B-C163-DC58-D1B8-D5102FFAC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286" y="5602071"/>
            <a:ext cx="1380431" cy="437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6B910DF5-2A33-586A-9F57-D7D8CE32C0A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29" y="5391745"/>
            <a:ext cx="1819836" cy="7273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67EE5DCD-EE48-7B65-9C87-30BB5AE26912}"/>
              </a:ext>
            </a:extLst>
          </p:cNvPr>
          <p:cNvSpPr/>
          <p:nvPr/>
        </p:nvSpPr>
        <p:spPr>
          <a:xfrm>
            <a:off x="663388" y="2626663"/>
            <a:ext cx="2017059" cy="1165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ectangle: Rounded Corners 27">
            <a:extLst>
              <a:ext uri="{FF2B5EF4-FFF2-40B4-BE49-F238E27FC236}">
                <a16:creationId xmlns:a16="http://schemas.microsoft.com/office/drawing/2014/main" id="{8CC7BF47-46C2-5C03-245A-495241D87696}"/>
              </a:ext>
            </a:extLst>
          </p:cNvPr>
          <p:cNvSpPr/>
          <p:nvPr/>
        </p:nvSpPr>
        <p:spPr>
          <a:xfrm>
            <a:off x="663388" y="4025154"/>
            <a:ext cx="2017059" cy="1165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Rounded Corners 10">
            <a:extLst>
              <a:ext uri="{FF2B5EF4-FFF2-40B4-BE49-F238E27FC236}">
                <a16:creationId xmlns:a16="http://schemas.microsoft.com/office/drawing/2014/main" id="{0CAE8B8C-32A5-AF82-2E1A-7CBA329FE9DC}"/>
              </a:ext>
            </a:extLst>
          </p:cNvPr>
          <p:cNvSpPr/>
          <p:nvPr/>
        </p:nvSpPr>
        <p:spPr>
          <a:xfrm>
            <a:off x="817175" y="1847969"/>
            <a:ext cx="1657083" cy="545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Rounded Corners 30">
            <a:extLst>
              <a:ext uri="{FF2B5EF4-FFF2-40B4-BE49-F238E27FC236}">
                <a16:creationId xmlns:a16="http://schemas.microsoft.com/office/drawing/2014/main" id="{B8FBA0B1-016C-19DE-4D9B-90F674584124}"/>
              </a:ext>
            </a:extLst>
          </p:cNvPr>
          <p:cNvSpPr/>
          <p:nvPr/>
        </p:nvSpPr>
        <p:spPr>
          <a:xfrm>
            <a:off x="3567957" y="2635626"/>
            <a:ext cx="2017059" cy="116541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Rounded Corners 31">
            <a:extLst>
              <a:ext uri="{FF2B5EF4-FFF2-40B4-BE49-F238E27FC236}">
                <a16:creationId xmlns:a16="http://schemas.microsoft.com/office/drawing/2014/main" id="{DFD51E9F-2EA4-84C1-DF17-00E03E6DDFF0}"/>
              </a:ext>
            </a:extLst>
          </p:cNvPr>
          <p:cNvSpPr/>
          <p:nvPr/>
        </p:nvSpPr>
        <p:spPr>
          <a:xfrm>
            <a:off x="3567957" y="4034117"/>
            <a:ext cx="2017059" cy="116541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33">
            <a:extLst>
              <a:ext uri="{FF2B5EF4-FFF2-40B4-BE49-F238E27FC236}">
                <a16:creationId xmlns:a16="http://schemas.microsoft.com/office/drawing/2014/main" id="{4CF15B01-A795-844B-9C06-A8EEC2B08E22}"/>
              </a:ext>
            </a:extLst>
          </p:cNvPr>
          <p:cNvSpPr/>
          <p:nvPr/>
        </p:nvSpPr>
        <p:spPr>
          <a:xfrm>
            <a:off x="6436659" y="2626662"/>
            <a:ext cx="2017059" cy="1165411"/>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Rounded Corners 34">
            <a:extLst>
              <a:ext uri="{FF2B5EF4-FFF2-40B4-BE49-F238E27FC236}">
                <a16:creationId xmlns:a16="http://schemas.microsoft.com/office/drawing/2014/main" id="{E0DD3C73-A801-B777-D185-697BA4631C87}"/>
              </a:ext>
            </a:extLst>
          </p:cNvPr>
          <p:cNvSpPr/>
          <p:nvPr/>
        </p:nvSpPr>
        <p:spPr>
          <a:xfrm>
            <a:off x="6436659" y="4025153"/>
            <a:ext cx="2017059" cy="1165411"/>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9ABDA2A1-2E08-E439-864C-0FA754DC953A}"/>
              </a:ext>
            </a:extLst>
          </p:cNvPr>
          <p:cNvSpPr/>
          <p:nvPr/>
        </p:nvSpPr>
        <p:spPr>
          <a:xfrm>
            <a:off x="9377081" y="2626664"/>
            <a:ext cx="2017059" cy="1165411"/>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Rectangle: Rounded Corners 37">
            <a:extLst>
              <a:ext uri="{FF2B5EF4-FFF2-40B4-BE49-F238E27FC236}">
                <a16:creationId xmlns:a16="http://schemas.microsoft.com/office/drawing/2014/main" id="{473C0A29-31C0-C0A6-F18B-2F8DBA8418A6}"/>
              </a:ext>
            </a:extLst>
          </p:cNvPr>
          <p:cNvSpPr/>
          <p:nvPr/>
        </p:nvSpPr>
        <p:spPr>
          <a:xfrm>
            <a:off x="9377081" y="4025155"/>
            <a:ext cx="2017059" cy="1165411"/>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3A935D18-34CF-48E9-E7EA-E6AC6575CC64}"/>
              </a:ext>
            </a:extLst>
          </p:cNvPr>
          <p:cNvSpPr txBox="1"/>
          <p:nvPr/>
        </p:nvSpPr>
        <p:spPr>
          <a:xfrm>
            <a:off x="708690" y="1919487"/>
            <a:ext cx="1900518" cy="430887"/>
          </a:xfrm>
          <a:prstGeom prst="rect">
            <a:avLst/>
          </a:prstGeom>
          <a:noFill/>
        </p:spPr>
        <p:txBody>
          <a:bodyPr wrap="square" rtlCol="0">
            <a:spAutoFit/>
          </a:bodyPr>
          <a:lstStyle/>
          <a:p>
            <a:pPr algn="ctr"/>
            <a:r>
              <a:rPr lang="en-IN" sz="1100" b="1" dirty="0">
                <a:solidFill>
                  <a:schemeClr val="bg1"/>
                </a:solidFill>
              </a:rPr>
              <a:t>It is a digital service, primarily a mobile App.</a:t>
            </a:r>
          </a:p>
        </p:txBody>
      </p:sp>
      <p:sp>
        <p:nvSpPr>
          <p:cNvPr id="14" name="TextBox 13">
            <a:extLst>
              <a:ext uri="{FF2B5EF4-FFF2-40B4-BE49-F238E27FC236}">
                <a16:creationId xmlns:a16="http://schemas.microsoft.com/office/drawing/2014/main" id="{27F41AD6-F3AC-4FA7-EF85-23DFE4CCC523}"/>
              </a:ext>
            </a:extLst>
          </p:cNvPr>
          <p:cNvSpPr txBox="1"/>
          <p:nvPr/>
        </p:nvSpPr>
        <p:spPr>
          <a:xfrm>
            <a:off x="769725" y="2833610"/>
            <a:ext cx="1819836" cy="769441"/>
          </a:xfrm>
          <a:prstGeom prst="rect">
            <a:avLst/>
          </a:prstGeom>
          <a:noFill/>
        </p:spPr>
        <p:txBody>
          <a:bodyPr wrap="square" rtlCol="0">
            <a:spAutoFit/>
          </a:bodyPr>
          <a:lstStyle/>
          <a:p>
            <a:pPr algn="ctr"/>
            <a:r>
              <a:rPr lang="en-IN" sz="1100" b="1" dirty="0">
                <a:solidFill>
                  <a:schemeClr val="bg1"/>
                </a:solidFill>
              </a:rPr>
              <a:t>This app proved vital for self-monitoring and tracing of COVID-19 positive individuals.</a:t>
            </a:r>
          </a:p>
        </p:txBody>
      </p:sp>
      <p:sp>
        <p:nvSpPr>
          <p:cNvPr id="43" name="TextBox 42">
            <a:extLst>
              <a:ext uri="{FF2B5EF4-FFF2-40B4-BE49-F238E27FC236}">
                <a16:creationId xmlns:a16="http://schemas.microsoft.com/office/drawing/2014/main" id="{41B5C88A-D589-4B07-6B23-A2A5FF2591D0}"/>
              </a:ext>
            </a:extLst>
          </p:cNvPr>
          <p:cNvSpPr txBox="1"/>
          <p:nvPr/>
        </p:nvSpPr>
        <p:spPr>
          <a:xfrm>
            <a:off x="715938" y="4146845"/>
            <a:ext cx="1819836" cy="938719"/>
          </a:xfrm>
          <a:prstGeom prst="rect">
            <a:avLst/>
          </a:prstGeom>
          <a:noFill/>
        </p:spPr>
        <p:txBody>
          <a:bodyPr wrap="square" rtlCol="0">
            <a:spAutoFit/>
          </a:bodyPr>
          <a:lstStyle/>
          <a:p>
            <a:pPr algn="ctr"/>
            <a:r>
              <a:rPr lang="en-IN" sz="1100" b="1" dirty="0">
                <a:solidFill>
                  <a:schemeClr val="bg1"/>
                </a:solidFill>
              </a:rPr>
              <a:t>It provides relevant and curated medical advisories as per MoHFW and ICMR guidelines pertaining to COVID-19 pandemic. </a:t>
            </a:r>
          </a:p>
        </p:txBody>
      </p:sp>
      <p:sp>
        <p:nvSpPr>
          <p:cNvPr id="45" name="TextBox 44">
            <a:extLst>
              <a:ext uri="{FF2B5EF4-FFF2-40B4-BE49-F238E27FC236}">
                <a16:creationId xmlns:a16="http://schemas.microsoft.com/office/drawing/2014/main" id="{84BF77B0-5F08-096B-15DD-E34D027D41FE}"/>
              </a:ext>
            </a:extLst>
          </p:cNvPr>
          <p:cNvSpPr txBox="1"/>
          <p:nvPr/>
        </p:nvSpPr>
        <p:spPr>
          <a:xfrm>
            <a:off x="3673482" y="2664332"/>
            <a:ext cx="1819836" cy="1107996"/>
          </a:xfrm>
          <a:prstGeom prst="rect">
            <a:avLst/>
          </a:prstGeom>
          <a:noFill/>
        </p:spPr>
        <p:txBody>
          <a:bodyPr wrap="square" rtlCol="0">
            <a:spAutoFit/>
          </a:bodyPr>
          <a:lstStyle/>
          <a:p>
            <a:pPr algn="ctr"/>
            <a:r>
              <a:rPr lang="en-IN" sz="1100" b="1" dirty="0">
                <a:solidFill>
                  <a:schemeClr val="bg1"/>
                </a:solidFill>
              </a:rPr>
              <a:t>eVIN is an integrated package of people (trained HR), process (temperature monitoring) and product (software &amp; SIM enabled temp. loggers).</a:t>
            </a:r>
          </a:p>
        </p:txBody>
      </p:sp>
      <p:sp>
        <p:nvSpPr>
          <p:cNvPr id="57" name="TextBox 56">
            <a:extLst>
              <a:ext uri="{FF2B5EF4-FFF2-40B4-BE49-F238E27FC236}">
                <a16:creationId xmlns:a16="http://schemas.microsoft.com/office/drawing/2014/main" id="{9A04230E-1981-4FF5-B292-80EE70E696AB}"/>
              </a:ext>
            </a:extLst>
          </p:cNvPr>
          <p:cNvSpPr txBox="1"/>
          <p:nvPr/>
        </p:nvSpPr>
        <p:spPr>
          <a:xfrm>
            <a:off x="3718305" y="4018003"/>
            <a:ext cx="1819836" cy="1384995"/>
          </a:xfrm>
          <a:prstGeom prst="rect">
            <a:avLst/>
          </a:prstGeom>
          <a:noFill/>
        </p:spPr>
        <p:txBody>
          <a:bodyPr wrap="square" rtlCol="0">
            <a:spAutoFit/>
          </a:bodyPr>
          <a:lstStyle/>
          <a:p>
            <a:r>
              <a:rPr lang="en-IN" sz="1100" b="1" dirty="0">
                <a:solidFill>
                  <a:schemeClr val="bg1"/>
                </a:solidFill>
              </a:rPr>
              <a:t>It allows digitization of vaccine inventories like –</a:t>
            </a:r>
          </a:p>
          <a:p>
            <a:r>
              <a:rPr lang="en-IN" sz="1000" b="1" dirty="0">
                <a:solidFill>
                  <a:schemeClr val="bg1"/>
                </a:solidFill>
              </a:rPr>
              <a:t>View Realtime stock &amp; temp.</a:t>
            </a:r>
          </a:p>
          <a:p>
            <a:r>
              <a:rPr lang="en-IN" sz="1000" b="1" dirty="0">
                <a:solidFill>
                  <a:schemeClr val="bg1"/>
                </a:solidFill>
              </a:rPr>
              <a:t>Vaccine requirements</a:t>
            </a:r>
          </a:p>
          <a:p>
            <a:r>
              <a:rPr lang="en-IN" sz="1000" b="1" dirty="0">
                <a:solidFill>
                  <a:schemeClr val="bg1"/>
                </a:solidFill>
              </a:rPr>
              <a:t>Consumption Patterns</a:t>
            </a:r>
          </a:p>
          <a:p>
            <a:r>
              <a:rPr lang="en-IN" sz="1000" b="1" dirty="0">
                <a:solidFill>
                  <a:schemeClr val="bg1"/>
                </a:solidFill>
              </a:rPr>
              <a:t>Route Planning </a:t>
            </a:r>
          </a:p>
          <a:p>
            <a:r>
              <a:rPr lang="en-IN" sz="1000" b="1" dirty="0">
                <a:solidFill>
                  <a:schemeClr val="bg1"/>
                </a:solidFill>
              </a:rPr>
              <a:t>Stock relocation</a:t>
            </a:r>
            <a:r>
              <a:rPr lang="en-IN" sz="1100" b="1" dirty="0">
                <a:solidFill>
                  <a:schemeClr val="bg1"/>
                </a:solidFill>
              </a:rPr>
              <a:t> </a:t>
            </a:r>
          </a:p>
          <a:p>
            <a:endParaRPr lang="en-IN" sz="1100" b="1" dirty="0">
              <a:solidFill>
                <a:schemeClr val="bg1"/>
              </a:solidFill>
            </a:endParaRPr>
          </a:p>
        </p:txBody>
      </p:sp>
      <p:sp>
        <p:nvSpPr>
          <p:cNvPr id="30" name="Oval 29">
            <a:extLst>
              <a:ext uri="{FF2B5EF4-FFF2-40B4-BE49-F238E27FC236}">
                <a16:creationId xmlns:a16="http://schemas.microsoft.com/office/drawing/2014/main" id="{6F91AB5B-BEB4-A667-5D13-24EF6D6AFAF1}"/>
              </a:ext>
            </a:extLst>
          </p:cNvPr>
          <p:cNvSpPr/>
          <p:nvPr/>
        </p:nvSpPr>
        <p:spPr>
          <a:xfrm>
            <a:off x="3669000" y="445354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w="0"/>
              <a:solidFill>
                <a:schemeClr val="tx1"/>
              </a:solidFill>
              <a:effectLst>
                <a:outerShdw blurRad="38100" dist="19050" dir="2700000" algn="tl" rotWithShape="0">
                  <a:schemeClr val="dk1">
                    <a:alpha val="40000"/>
                  </a:schemeClr>
                </a:outerShdw>
              </a:effectLst>
            </a:endParaRPr>
          </a:p>
        </p:txBody>
      </p:sp>
      <p:sp>
        <p:nvSpPr>
          <p:cNvPr id="62" name="Oval 61">
            <a:extLst>
              <a:ext uri="{FF2B5EF4-FFF2-40B4-BE49-F238E27FC236}">
                <a16:creationId xmlns:a16="http://schemas.microsoft.com/office/drawing/2014/main" id="{5702F58B-804D-88FC-AD56-A352BC20C67B}"/>
              </a:ext>
            </a:extLst>
          </p:cNvPr>
          <p:cNvSpPr/>
          <p:nvPr/>
        </p:nvSpPr>
        <p:spPr>
          <a:xfrm>
            <a:off x="3669000" y="460594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160D1AA-828E-BAB6-BDD1-1C939989A86E}"/>
              </a:ext>
            </a:extLst>
          </p:cNvPr>
          <p:cNvSpPr/>
          <p:nvPr/>
        </p:nvSpPr>
        <p:spPr>
          <a:xfrm>
            <a:off x="3669000" y="47493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Oval 63">
            <a:extLst>
              <a:ext uri="{FF2B5EF4-FFF2-40B4-BE49-F238E27FC236}">
                <a16:creationId xmlns:a16="http://schemas.microsoft.com/office/drawing/2014/main" id="{EF0268CB-F1B0-8D85-D6BF-4386C1E940F7}"/>
              </a:ext>
            </a:extLst>
          </p:cNvPr>
          <p:cNvSpPr/>
          <p:nvPr/>
        </p:nvSpPr>
        <p:spPr>
          <a:xfrm>
            <a:off x="3673479" y="491074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a:extLst>
              <a:ext uri="{FF2B5EF4-FFF2-40B4-BE49-F238E27FC236}">
                <a16:creationId xmlns:a16="http://schemas.microsoft.com/office/drawing/2014/main" id="{AEAB2ED0-1C5C-ACB1-30C9-332577B0F1E9}"/>
              </a:ext>
            </a:extLst>
          </p:cNvPr>
          <p:cNvSpPr/>
          <p:nvPr/>
        </p:nvSpPr>
        <p:spPr>
          <a:xfrm>
            <a:off x="3673479" y="50721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TextBox 75">
            <a:extLst>
              <a:ext uri="{FF2B5EF4-FFF2-40B4-BE49-F238E27FC236}">
                <a16:creationId xmlns:a16="http://schemas.microsoft.com/office/drawing/2014/main" id="{02D4F889-DDC7-9123-A0C6-50BFF881F7CD}"/>
              </a:ext>
            </a:extLst>
          </p:cNvPr>
          <p:cNvSpPr txBox="1"/>
          <p:nvPr/>
        </p:nvSpPr>
        <p:spPr>
          <a:xfrm>
            <a:off x="9475691" y="2736650"/>
            <a:ext cx="1819836" cy="938719"/>
          </a:xfrm>
          <a:prstGeom prst="rect">
            <a:avLst/>
          </a:prstGeom>
          <a:noFill/>
        </p:spPr>
        <p:txBody>
          <a:bodyPr wrap="square" rtlCol="0">
            <a:spAutoFit/>
          </a:bodyPr>
          <a:lstStyle/>
          <a:p>
            <a:pPr algn="ctr"/>
            <a:r>
              <a:rPr lang="en-IN" sz="1100" b="1" dirty="0">
                <a:solidFill>
                  <a:schemeClr val="bg1"/>
                </a:solidFill>
              </a:rPr>
              <a:t>DIVOC is an open-source digital platform built to orchestrate large scale digital vaccination and certification program.</a:t>
            </a:r>
          </a:p>
        </p:txBody>
      </p:sp>
      <p:sp>
        <p:nvSpPr>
          <p:cNvPr id="77" name="TextBox 76">
            <a:extLst>
              <a:ext uri="{FF2B5EF4-FFF2-40B4-BE49-F238E27FC236}">
                <a16:creationId xmlns:a16="http://schemas.microsoft.com/office/drawing/2014/main" id="{B1F86843-9E59-7609-B38D-680D199598C9}"/>
              </a:ext>
            </a:extLst>
          </p:cNvPr>
          <p:cNvSpPr txBox="1"/>
          <p:nvPr/>
        </p:nvSpPr>
        <p:spPr>
          <a:xfrm>
            <a:off x="9505583" y="4203580"/>
            <a:ext cx="1819836" cy="769441"/>
          </a:xfrm>
          <a:prstGeom prst="rect">
            <a:avLst/>
          </a:prstGeom>
          <a:noFill/>
        </p:spPr>
        <p:txBody>
          <a:bodyPr wrap="square" rtlCol="0">
            <a:spAutoFit/>
          </a:bodyPr>
          <a:lstStyle/>
          <a:p>
            <a:pPr algn="ctr"/>
            <a:r>
              <a:rPr lang="en-IN" sz="1100" b="1" dirty="0">
                <a:solidFill>
                  <a:schemeClr val="bg1"/>
                </a:solidFill>
              </a:rPr>
              <a:t>DIVOC is an integral part of India’s CoWIN to support digitally verifiable certificates.</a:t>
            </a:r>
          </a:p>
        </p:txBody>
      </p:sp>
      <p:sp>
        <p:nvSpPr>
          <p:cNvPr id="79" name="TextBox 78">
            <a:extLst>
              <a:ext uri="{FF2B5EF4-FFF2-40B4-BE49-F238E27FC236}">
                <a16:creationId xmlns:a16="http://schemas.microsoft.com/office/drawing/2014/main" id="{2C04503A-7C9C-44AF-6931-AD61C479321C}"/>
              </a:ext>
            </a:extLst>
          </p:cNvPr>
          <p:cNvSpPr txBox="1"/>
          <p:nvPr/>
        </p:nvSpPr>
        <p:spPr>
          <a:xfrm>
            <a:off x="6582296" y="2664332"/>
            <a:ext cx="1819836" cy="1107996"/>
          </a:xfrm>
          <a:prstGeom prst="rect">
            <a:avLst/>
          </a:prstGeom>
          <a:noFill/>
        </p:spPr>
        <p:txBody>
          <a:bodyPr wrap="square" rtlCol="0">
            <a:spAutoFit/>
          </a:bodyPr>
          <a:lstStyle/>
          <a:p>
            <a:pPr algn="ctr"/>
            <a:r>
              <a:rPr lang="en-IN" sz="1100" b="1" dirty="0">
                <a:solidFill>
                  <a:schemeClr val="bg1"/>
                </a:solidFill>
              </a:rPr>
              <a:t>Mission of SAFE-VAC is to promote confidence in the National Immunization Program by enhancing vaccine safety monitoring and rapid signal detection.</a:t>
            </a:r>
          </a:p>
        </p:txBody>
      </p:sp>
      <p:sp>
        <p:nvSpPr>
          <p:cNvPr id="80" name="TextBox 79">
            <a:extLst>
              <a:ext uri="{FF2B5EF4-FFF2-40B4-BE49-F238E27FC236}">
                <a16:creationId xmlns:a16="http://schemas.microsoft.com/office/drawing/2014/main" id="{96B03EE4-66FE-9DA4-2523-C86AE60582CD}"/>
              </a:ext>
            </a:extLst>
          </p:cNvPr>
          <p:cNvSpPr txBox="1"/>
          <p:nvPr/>
        </p:nvSpPr>
        <p:spPr>
          <a:xfrm>
            <a:off x="6535270" y="4090012"/>
            <a:ext cx="1819836" cy="1107996"/>
          </a:xfrm>
          <a:prstGeom prst="rect">
            <a:avLst/>
          </a:prstGeom>
          <a:noFill/>
        </p:spPr>
        <p:txBody>
          <a:bodyPr wrap="square" rtlCol="0">
            <a:spAutoFit/>
          </a:bodyPr>
          <a:lstStyle/>
          <a:p>
            <a:pPr algn="ctr"/>
            <a:r>
              <a:rPr lang="en-IN" sz="1100" b="1" dirty="0">
                <a:solidFill>
                  <a:schemeClr val="bg1"/>
                </a:solidFill>
              </a:rPr>
              <a:t>To help achieve this we encourage all immunization providers to report any unexpected, serious or unusual AEFI to their local surveillance body.</a:t>
            </a:r>
          </a:p>
        </p:txBody>
      </p:sp>
      <p:sp>
        <p:nvSpPr>
          <p:cNvPr id="82" name="Rectangle: Rounded Corners 81">
            <a:extLst>
              <a:ext uri="{FF2B5EF4-FFF2-40B4-BE49-F238E27FC236}">
                <a16:creationId xmlns:a16="http://schemas.microsoft.com/office/drawing/2014/main" id="{EC49498B-C171-634D-9ABE-8E8F6FDDB525}"/>
              </a:ext>
            </a:extLst>
          </p:cNvPr>
          <p:cNvSpPr/>
          <p:nvPr/>
        </p:nvSpPr>
        <p:spPr>
          <a:xfrm>
            <a:off x="3747944" y="1847970"/>
            <a:ext cx="1657083" cy="545612"/>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TextBox 82">
            <a:extLst>
              <a:ext uri="{FF2B5EF4-FFF2-40B4-BE49-F238E27FC236}">
                <a16:creationId xmlns:a16="http://schemas.microsoft.com/office/drawing/2014/main" id="{9AD91C15-CDDC-EEBE-745A-27F538DDA068}"/>
              </a:ext>
            </a:extLst>
          </p:cNvPr>
          <p:cNvSpPr txBox="1"/>
          <p:nvPr/>
        </p:nvSpPr>
        <p:spPr>
          <a:xfrm>
            <a:off x="3669000" y="1831992"/>
            <a:ext cx="1779913" cy="600164"/>
          </a:xfrm>
          <a:prstGeom prst="rect">
            <a:avLst/>
          </a:prstGeom>
          <a:noFill/>
        </p:spPr>
        <p:txBody>
          <a:bodyPr wrap="square" rtlCol="0">
            <a:spAutoFit/>
          </a:bodyPr>
          <a:lstStyle/>
          <a:p>
            <a:pPr algn="ctr"/>
            <a:r>
              <a:rPr lang="en-IN" sz="1100" b="1" dirty="0">
                <a:solidFill>
                  <a:schemeClr val="bg1"/>
                </a:solidFill>
              </a:rPr>
              <a:t>eVIN aimed at strengthening vaccine supply chain system.</a:t>
            </a:r>
          </a:p>
        </p:txBody>
      </p:sp>
      <p:sp>
        <p:nvSpPr>
          <p:cNvPr id="85" name="Rectangle: Rounded Corners 84">
            <a:extLst>
              <a:ext uri="{FF2B5EF4-FFF2-40B4-BE49-F238E27FC236}">
                <a16:creationId xmlns:a16="http://schemas.microsoft.com/office/drawing/2014/main" id="{6DC41791-7FF6-23E7-73A7-69B794A27AB7}"/>
              </a:ext>
            </a:extLst>
          </p:cNvPr>
          <p:cNvSpPr/>
          <p:nvPr/>
        </p:nvSpPr>
        <p:spPr>
          <a:xfrm>
            <a:off x="6582296" y="1831993"/>
            <a:ext cx="1657083" cy="561589"/>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TextBox 85">
            <a:extLst>
              <a:ext uri="{FF2B5EF4-FFF2-40B4-BE49-F238E27FC236}">
                <a16:creationId xmlns:a16="http://schemas.microsoft.com/office/drawing/2014/main" id="{F04EA71C-1E27-054B-9487-ADBF2A8D8BF2}"/>
              </a:ext>
            </a:extLst>
          </p:cNvPr>
          <p:cNvSpPr txBox="1"/>
          <p:nvPr/>
        </p:nvSpPr>
        <p:spPr>
          <a:xfrm>
            <a:off x="6402307" y="1901462"/>
            <a:ext cx="2017059" cy="430887"/>
          </a:xfrm>
          <a:prstGeom prst="rect">
            <a:avLst/>
          </a:prstGeom>
          <a:noFill/>
        </p:spPr>
        <p:txBody>
          <a:bodyPr wrap="square" rtlCol="0">
            <a:spAutoFit/>
          </a:bodyPr>
          <a:lstStyle/>
          <a:p>
            <a:pPr algn="ctr"/>
            <a:r>
              <a:rPr lang="en-IN" sz="1100" b="1" dirty="0">
                <a:solidFill>
                  <a:schemeClr val="bg1"/>
                </a:solidFill>
              </a:rPr>
              <a:t>SAFE-VAC – a database for reporting AEFI.</a:t>
            </a:r>
          </a:p>
        </p:txBody>
      </p:sp>
      <p:sp>
        <p:nvSpPr>
          <p:cNvPr id="87" name="Rectangle: Rounded Corners 86">
            <a:extLst>
              <a:ext uri="{FF2B5EF4-FFF2-40B4-BE49-F238E27FC236}">
                <a16:creationId xmlns:a16="http://schemas.microsoft.com/office/drawing/2014/main" id="{927BD0AD-D062-DB56-95B8-7AECCC5A7FDF}"/>
              </a:ext>
            </a:extLst>
          </p:cNvPr>
          <p:cNvSpPr/>
          <p:nvPr/>
        </p:nvSpPr>
        <p:spPr>
          <a:xfrm>
            <a:off x="9557068" y="1831993"/>
            <a:ext cx="1657083" cy="56159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TextBox 87">
            <a:extLst>
              <a:ext uri="{FF2B5EF4-FFF2-40B4-BE49-F238E27FC236}">
                <a16:creationId xmlns:a16="http://schemas.microsoft.com/office/drawing/2014/main" id="{1EF144D0-7DA5-81A9-1F6F-440C04BCD3F0}"/>
              </a:ext>
            </a:extLst>
          </p:cNvPr>
          <p:cNvSpPr txBox="1"/>
          <p:nvPr/>
        </p:nvSpPr>
        <p:spPr>
          <a:xfrm>
            <a:off x="9397098" y="1808955"/>
            <a:ext cx="1977727" cy="600164"/>
          </a:xfrm>
          <a:prstGeom prst="rect">
            <a:avLst/>
          </a:prstGeom>
          <a:noFill/>
        </p:spPr>
        <p:txBody>
          <a:bodyPr wrap="square" rtlCol="0">
            <a:spAutoFit/>
          </a:bodyPr>
          <a:lstStyle/>
          <a:p>
            <a:pPr algn="ctr"/>
            <a:r>
              <a:rPr lang="en-IN" sz="1100" b="1" dirty="0">
                <a:solidFill>
                  <a:schemeClr val="bg1"/>
                </a:solidFill>
              </a:rPr>
              <a:t>DIVOC  is a public good, developed by eGov Foundation.</a:t>
            </a:r>
          </a:p>
        </p:txBody>
      </p:sp>
      <p:pic>
        <p:nvPicPr>
          <p:cNvPr id="44" name="Picture 43">
            <a:extLst>
              <a:ext uri="{FF2B5EF4-FFF2-40B4-BE49-F238E27FC236}">
                <a16:creationId xmlns:a16="http://schemas.microsoft.com/office/drawing/2014/main" id="{C47FE978-226A-7AB0-5CF5-7508BBAFA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62608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94D14D-DD53-CCD6-ED32-3DD9C2855F79}"/>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0DAB17C1-71B4-E4DD-6F5F-6E9148027ABC}"/>
              </a:ext>
            </a:extLst>
          </p:cNvPr>
          <p:cNvSpPr>
            <a:spLocks noGrp="1"/>
          </p:cNvSpPr>
          <p:nvPr>
            <p:ph type="sldNum" sz="quarter" idx="12"/>
          </p:nvPr>
        </p:nvSpPr>
        <p:spPr>
          <a:xfrm>
            <a:off x="8990916" y="6529201"/>
            <a:ext cx="2743200" cy="365125"/>
          </a:xfrm>
        </p:spPr>
        <p:txBody>
          <a:bodyPr/>
          <a:lstStyle/>
          <a:p>
            <a:fld id="{73B7D030-AC2A-4DA6-BC48-16912DF20F9C}" type="slidenum">
              <a:rPr lang="en-IN" smtClean="0"/>
              <a:t>8</a:t>
            </a:fld>
            <a:endParaRPr lang="en-IN" dirty="0"/>
          </a:p>
        </p:txBody>
      </p:sp>
      <p:sp>
        <p:nvSpPr>
          <p:cNvPr id="4" name="object 6">
            <a:extLst>
              <a:ext uri="{FF2B5EF4-FFF2-40B4-BE49-F238E27FC236}">
                <a16:creationId xmlns:a16="http://schemas.microsoft.com/office/drawing/2014/main" id="{FB213D12-8E05-DBC5-36C2-134A52502457}"/>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3CDC1F1C-D483-051D-B41F-307BC9C0327D}"/>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B8346C6E-5291-29BA-B345-39C11E369BA1}"/>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Objectives of the study</a:t>
            </a:r>
            <a:endParaRPr lang="en-IN" sz="2600" i="1" dirty="0">
              <a:solidFill>
                <a:srgbClr val="002060"/>
              </a:solidFill>
            </a:endParaRPr>
          </a:p>
        </p:txBody>
      </p:sp>
      <p:pic>
        <p:nvPicPr>
          <p:cNvPr id="3074" name="Picture 2" descr="The Burning Mind Project | Whose Objective Is It Anyway?">
            <a:extLst>
              <a:ext uri="{FF2B5EF4-FFF2-40B4-BE49-F238E27FC236}">
                <a16:creationId xmlns:a16="http://schemas.microsoft.com/office/drawing/2014/main" id="{44E5155A-A9B9-099F-8972-987E76159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0639"/>
            <a:ext cx="4823012" cy="584736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DD970A7-9471-5213-2918-D28708A66FA0}"/>
              </a:ext>
            </a:extLst>
          </p:cNvPr>
          <p:cNvSpPr/>
          <p:nvPr/>
        </p:nvSpPr>
        <p:spPr>
          <a:xfrm>
            <a:off x="6898903" y="1173189"/>
            <a:ext cx="4723700" cy="53494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a:extLst>
              <a:ext uri="{FF2B5EF4-FFF2-40B4-BE49-F238E27FC236}">
                <a16:creationId xmlns:a16="http://schemas.microsoft.com/office/drawing/2014/main" id="{7218BAAD-FD9E-5423-2A5A-2531A6C90C9C}"/>
              </a:ext>
            </a:extLst>
          </p:cNvPr>
          <p:cNvSpPr/>
          <p:nvPr/>
        </p:nvSpPr>
        <p:spPr>
          <a:xfrm>
            <a:off x="6652374" y="1919396"/>
            <a:ext cx="4701426" cy="904016"/>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4" name="Title 1">
            <a:extLst>
              <a:ext uri="{FF2B5EF4-FFF2-40B4-BE49-F238E27FC236}">
                <a16:creationId xmlns:a16="http://schemas.microsoft.com/office/drawing/2014/main" id="{8F072021-3014-1E1F-0D32-980896360E74}"/>
              </a:ext>
            </a:extLst>
          </p:cNvPr>
          <p:cNvSpPr txBox="1">
            <a:spLocks/>
          </p:cNvSpPr>
          <p:nvPr/>
        </p:nvSpPr>
        <p:spPr>
          <a:xfrm>
            <a:off x="6442965" y="1455553"/>
            <a:ext cx="3350276" cy="1856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IN" sz="1800" dirty="0">
                <a:solidFill>
                  <a:srgbClr val="002060"/>
                </a:solidFill>
                <a:latin typeface="Calibri" panose="020F0502020204030204" pitchFamily="34" charset="0"/>
                <a:ea typeface="Calibri" panose="020F0502020204030204" pitchFamily="34" charset="0"/>
                <a:cs typeface="Mangal" panose="02040503050203030202" pitchFamily="18" charset="0"/>
              </a:rPr>
            </a:br>
            <a:br>
              <a:rPr lang="en-IN" sz="800" dirty="0"/>
            </a:br>
            <a:endParaRPr lang="en-IN" sz="1500" dirty="0"/>
          </a:p>
        </p:txBody>
      </p:sp>
      <p:grpSp>
        <p:nvGrpSpPr>
          <p:cNvPr id="10" name="Group 9">
            <a:extLst>
              <a:ext uri="{FF2B5EF4-FFF2-40B4-BE49-F238E27FC236}">
                <a16:creationId xmlns:a16="http://schemas.microsoft.com/office/drawing/2014/main" id="{4085712A-7AF9-24DF-3A78-3915641F30D2}"/>
              </a:ext>
            </a:extLst>
          </p:cNvPr>
          <p:cNvGrpSpPr/>
          <p:nvPr/>
        </p:nvGrpSpPr>
        <p:grpSpPr>
          <a:xfrm>
            <a:off x="6652374" y="1276779"/>
            <a:ext cx="4723700" cy="492443"/>
            <a:chOff x="6567209" y="4079761"/>
            <a:chExt cx="3101788" cy="588330"/>
          </a:xfrm>
        </p:grpSpPr>
        <p:sp>
          <p:nvSpPr>
            <p:cNvPr id="16" name="Rectangle 15">
              <a:extLst>
                <a:ext uri="{FF2B5EF4-FFF2-40B4-BE49-F238E27FC236}">
                  <a16:creationId xmlns:a16="http://schemas.microsoft.com/office/drawing/2014/main" id="{4B34E57F-558D-6F1F-31BD-52E4277C595F}"/>
                </a:ext>
              </a:extLst>
            </p:cNvPr>
            <p:cNvSpPr/>
            <p:nvPr/>
          </p:nvSpPr>
          <p:spPr>
            <a:xfrm>
              <a:off x="6567209" y="4079761"/>
              <a:ext cx="3101788" cy="588330"/>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6EAEEF2C-0AF0-C299-7A92-26C6DF6437FB}"/>
                </a:ext>
              </a:extLst>
            </p:cNvPr>
            <p:cNvSpPr txBox="1"/>
            <p:nvPr/>
          </p:nvSpPr>
          <p:spPr>
            <a:xfrm>
              <a:off x="6636124" y="4124525"/>
              <a:ext cx="2281516" cy="478018"/>
            </a:xfrm>
            <a:prstGeom prst="rect">
              <a:avLst/>
            </a:prstGeom>
            <a:noFill/>
          </p:spPr>
          <p:txBody>
            <a:bodyPr wrap="square" rtlCol="0">
              <a:spAutoFit/>
            </a:bodyPr>
            <a:lstStyle/>
            <a:p>
              <a:r>
                <a:rPr lang="en-IN" sz="2000" b="1" dirty="0">
                  <a:solidFill>
                    <a:srgbClr val="002060"/>
                  </a:solidFill>
                </a:rPr>
                <a:t>Primary Objective</a:t>
              </a:r>
            </a:p>
          </p:txBody>
        </p:sp>
      </p:grpSp>
      <p:sp>
        <p:nvSpPr>
          <p:cNvPr id="20" name="TextBox 19">
            <a:extLst>
              <a:ext uri="{FF2B5EF4-FFF2-40B4-BE49-F238E27FC236}">
                <a16:creationId xmlns:a16="http://schemas.microsoft.com/office/drawing/2014/main" id="{D61EA76C-C883-B1B6-E694-FD4097BCB3FA}"/>
              </a:ext>
            </a:extLst>
          </p:cNvPr>
          <p:cNvSpPr txBox="1"/>
          <p:nvPr/>
        </p:nvSpPr>
        <p:spPr>
          <a:xfrm>
            <a:off x="6768400" y="2001022"/>
            <a:ext cx="4445032" cy="646331"/>
          </a:xfrm>
          <a:prstGeom prst="rect">
            <a:avLst/>
          </a:prstGeom>
          <a:noFill/>
        </p:spPr>
        <p:txBody>
          <a:bodyPr wrap="square" rtlCol="0">
            <a:spAutoFit/>
          </a:bodyPr>
          <a:lstStyle/>
          <a:p>
            <a:pPr marL="285750" indent="-285750">
              <a:buFont typeface="Arial" panose="020B0604020202020204" pitchFamily="34" charset="0"/>
              <a:buChar char="•"/>
            </a:pPr>
            <a:r>
              <a:rPr lang="en-IN" b="1" dirty="0">
                <a:solidFill>
                  <a:srgbClr val="002060"/>
                </a:solidFill>
              </a:rPr>
              <a:t>To analyse the COVID-19 Vaccination status in India : dose-wise, age-wise.</a:t>
            </a:r>
          </a:p>
        </p:txBody>
      </p:sp>
      <p:grpSp>
        <p:nvGrpSpPr>
          <p:cNvPr id="21" name="Group 20">
            <a:extLst>
              <a:ext uri="{FF2B5EF4-FFF2-40B4-BE49-F238E27FC236}">
                <a16:creationId xmlns:a16="http://schemas.microsoft.com/office/drawing/2014/main" id="{5FE34A43-5987-F229-C72F-843E0BAA3AAE}"/>
              </a:ext>
            </a:extLst>
          </p:cNvPr>
          <p:cNvGrpSpPr/>
          <p:nvPr/>
        </p:nvGrpSpPr>
        <p:grpSpPr>
          <a:xfrm>
            <a:off x="6644354" y="2985263"/>
            <a:ext cx="4723700" cy="492443"/>
            <a:chOff x="6567209" y="4079761"/>
            <a:chExt cx="3101788" cy="588330"/>
          </a:xfrm>
        </p:grpSpPr>
        <p:sp>
          <p:nvSpPr>
            <p:cNvPr id="22" name="Rectangle 21">
              <a:extLst>
                <a:ext uri="{FF2B5EF4-FFF2-40B4-BE49-F238E27FC236}">
                  <a16:creationId xmlns:a16="http://schemas.microsoft.com/office/drawing/2014/main" id="{08956A20-0EB1-9D70-8723-00996D152EF3}"/>
                </a:ext>
              </a:extLst>
            </p:cNvPr>
            <p:cNvSpPr/>
            <p:nvPr/>
          </p:nvSpPr>
          <p:spPr>
            <a:xfrm>
              <a:off x="6567209" y="4079761"/>
              <a:ext cx="3101788" cy="588330"/>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7109F347-68C8-B565-1250-889DDA80AF33}"/>
                </a:ext>
              </a:extLst>
            </p:cNvPr>
            <p:cNvSpPr txBox="1"/>
            <p:nvPr/>
          </p:nvSpPr>
          <p:spPr>
            <a:xfrm>
              <a:off x="6636124" y="4124525"/>
              <a:ext cx="2281516" cy="478018"/>
            </a:xfrm>
            <a:prstGeom prst="rect">
              <a:avLst/>
            </a:prstGeom>
            <a:noFill/>
          </p:spPr>
          <p:txBody>
            <a:bodyPr wrap="square" rtlCol="0">
              <a:spAutoFit/>
            </a:bodyPr>
            <a:lstStyle/>
            <a:p>
              <a:r>
                <a:rPr lang="en-IN" sz="2000" b="1" dirty="0">
                  <a:solidFill>
                    <a:srgbClr val="002060"/>
                  </a:solidFill>
                </a:rPr>
                <a:t>Secondary Objective</a:t>
              </a:r>
            </a:p>
          </p:txBody>
        </p:sp>
      </p:grpSp>
      <p:sp>
        <p:nvSpPr>
          <p:cNvPr id="24" name="Rectangle 23">
            <a:extLst>
              <a:ext uri="{FF2B5EF4-FFF2-40B4-BE49-F238E27FC236}">
                <a16:creationId xmlns:a16="http://schemas.microsoft.com/office/drawing/2014/main" id="{7F86D6E2-D407-83A8-7045-920C72047AA7}"/>
              </a:ext>
            </a:extLst>
          </p:cNvPr>
          <p:cNvSpPr/>
          <p:nvPr/>
        </p:nvSpPr>
        <p:spPr>
          <a:xfrm>
            <a:off x="6663511" y="3675774"/>
            <a:ext cx="4723700" cy="2680576"/>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25" name="TextBox 24">
            <a:extLst>
              <a:ext uri="{FF2B5EF4-FFF2-40B4-BE49-F238E27FC236}">
                <a16:creationId xmlns:a16="http://schemas.microsoft.com/office/drawing/2014/main" id="{F3D6353E-49D3-6AE8-50D7-B0E9B8EAE6A3}"/>
              </a:ext>
            </a:extLst>
          </p:cNvPr>
          <p:cNvSpPr txBox="1"/>
          <p:nvPr/>
        </p:nvSpPr>
        <p:spPr>
          <a:xfrm>
            <a:off x="6728296" y="3714338"/>
            <a:ext cx="4658915" cy="3970318"/>
          </a:xfrm>
          <a:prstGeom prst="rect">
            <a:avLst/>
          </a:prstGeom>
          <a:noFill/>
        </p:spPr>
        <p:txBody>
          <a:bodyPr wrap="square" rtlCol="0">
            <a:spAutoFit/>
          </a:bodyPr>
          <a:lstStyle/>
          <a:p>
            <a:pPr marL="285750" indent="-285750">
              <a:buFont typeface="Arial" panose="020B0604020202020204" pitchFamily="34" charset="0"/>
              <a:buChar char="•"/>
            </a:pPr>
            <a:r>
              <a:rPr lang="en-IN" b="1" dirty="0">
                <a:solidFill>
                  <a:srgbClr val="002060"/>
                </a:solidFill>
              </a:rPr>
              <a:t>To compare the vaccination status of India with global average.</a:t>
            </a:r>
          </a:p>
          <a:p>
            <a:pPr marL="285750" indent="-285750">
              <a:buFont typeface="Arial" panose="020B0604020202020204" pitchFamily="34" charset="0"/>
              <a:buChar char="•"/>
            </a:pPr>
            <a:r>
              <a:rPr lang="en-IN" sz="1800" b="1" dirty="0">
                <a:solidFill>
                  <a:srgbClr val="002060"/>
                </a:solidFill>
              </a:rPr>
              <a:t>To compare State/UT-wise fully Vaccinated Population with National Average.</a:t>
            </a:r>
            <a:endParaRPr lang="en-IN" b="1" dirty="0">
              <a:solidFill>
                <a:srgbClr val="002060"/>
              </a:solidFill>
            </a:endParaRPr>
          </a:p>
          <a:p>
            <a:pPr marL="285750" indent="-285750">
              <a:buFont typeface="Arial" panose="020B0604020202020204" pitchFamily="34" charset="0"/>
              <a:buChar char="•"/>
            </a:pPr>
            <a:r>
              <a:rPr lang="en-IN" sz="1800" b="1" dirty="0">
                <a:solidFill>
                  <a:srgbClr val="002060"/>
                </a:solidFill>
              </a:rPr>
              <a:t>To compare States/UTs  fully vaccination vs literacy rate.</a:t>
            </a:r>
          </a:p>
          <a:p>
            <a:pPr marL="285750" indent="-285750">
              <a:buFont typeface="Arial" panose="020B0604020202020204" pitchFamily="34" charset="0"/>
              <a:buChar char="•"/>
            </a:pPr>
            <a:r>
              <a:rPr lang="en-IN" b="1" dirty="0">
                <a:solidFill>
                  <a:srgbClr val="002060"/>
                </a:solidFill>
              </a:rPr>
              <a:t>To find out Repurposing CoWIN in India</a:t>
            </a:r>
          </a:p>
          <a:p>
            <a:pPr marL="285750" indent="-285750">
              <a:buFont typeface="Arial" panose="020B0604020202020204" pitchFamily="34" charset="0"/>
              <a:buChar char="•"/>
            </a:pPr>
            <a:r>
              <a:rPr lang="en-IN" b="1" dirty="0">
                <a:solidFill>
                  <a:srgbClr val="002060"/>
                </a:solidFill>
              </a:rPr>
              <a:t>To find out issues related to CoWIN on Twitter.</a:t>
            </a:r>
            <a:endParaRPr lang="en-IN" sz="1800" b="1" dirty="0">
              <a:solidFill>
                <a:srgbClr val="002060"/>
              </a:solidFill>
            </a:endParaRPr>
          </a:p>
          <a:p>
            <a:endParaRPr lang="en-IN" b="1" dirty="0">
              <a:solidFill>
                <a:srgbClr val="002060"/>
              </a:solidFill>
            </a:endParaRPr>
          </a:p>
          <a:p>
            <a:endParaRPr lang="en-IN" sz="1800" b="1" dirty="0">
              <a:solidFill>
                <a:srgbClr val="002060"/>
              </a:solidFill>
            </a:endParaRPr>
          </a:p>
          <a:p>
            <a:endParaRPr lang="en-IN" b="1" dirty="0">
              <a:solidFill>
                <a:srgbClr val="002060"/>
              </a:solidFill>
            </a:endParaRPr>
          </a:p>
          <a:p>
            <a:endParaRPr lang="en-IN" b="1" dirty="0">
              <a:solidFill>
                <a:srgbClr val="002060"/>
              </a:solidFill>
            </a:endParaRPr>
          </a:p>
          <a:p>
            <a:endParaRPr lang="en-IN" b="1" dirty="0">
              <a:solidFill>
                <a:srgbClr val="002060"/>
              </a:solidFill>
            </a:endParaRPr>
          </a:p>
        </p:txBody>
      </p:sp>
      <p:pic>
        <p:nvPicPr>
          <p:cNvPr id="26" name="Picture 25">
            <a:extLst>
              <a:ext uri="{FF2B5EF4-FFF2-40B4-BE49-F238E27FC236}">
                <a16:creationId xmlns:a16="http://schemas.microsoft.com/office/drawing/2014/main" id="{6AEF73B9-6922-5CA5-A1CB-90F054AF7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325693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94D14D-DD53-CCD6-ED32-3DD9C2855F79}"/>
              </a:ext>
            </a:extLst>
          </p:cNvPr>
          <p:cNvSpPr>
            <a:spLocks noGrp="1"/>
          </p:cNvSpPr>
          <p:nvPr>
            <p:ph type="ftr" sz="quarter" idx="11"/>
          </p:nvPr>
        </p:nvSpPr>
        <p:spPr/>
        <p:txBody>
          <a:bodyPr/>
          <a:lstStyle/>
          <a:p>
            <a:r>
              <a:rPr lang="en-US"/>
              <a:t>Data as of 22 June, 2022</a:t>
            </a:r>
            <a:endParaRPr lang="en-IN" dirty="0"/>
          </a:p>
        </p:txBody>
      </p:sp>
      <p:sp>
        <p:nvSpPr>
          <p:cNvPr id="3" name="Slide Number Placeholder 2">
            <a:extLst>
              <a:ext uri="{FF2B5EF4-FFF2-40B4-BE49-F238E27FC236}">
                <a16:creationId xmlns:a16="http://schemas.microsoft.com/office/drawing/2014/main" id="{0DAB17C1-71B4-E4DD-6F5F-6E9148027ABC}"/>
              </a:ext>
            </a:extLst>
          </p:cNvPr>
          <p:cNvSpPr>
            <a:spLocks noGrp="1"/>
          </p:cNvSpPr>
          <p:nvPr>
            <p:ph type="sldNum" sz="quarter" idx="12"/>
          </p:nvPr>
        </p:nvSpPr>
        <p:spPr/>
        <p:txBody>
          <a:bodyPr/>
          <a:lstStyle/>
          <a:p>
            <a:fld id="{73B7D030-AC2A-4DA6-BC48-16912DF20F9C}" type="slidenum">
              <a:rPr lang="en-IN" smtClean="0"/>
              <a:t>9</a:t>
            </a:fld>
            <a:endParaRPr lang="en-IN" dirty="0"/>
          </a:p>
        </p:txBody>
      </p:sp>
      <p:sp>
        <p:nvSpPr>
          <p:cNvPr id="4" name="object 6">
            <a:extLst>
              <a:ext uri="{FF2B5EF4-FFF2-40B4-BE49-F238E27FC236}">
                <a16:creationId xmlns:a16="http://schemas.microsoft.com/office/drawing/2014/main" id="{FB213D12-8E05-DBC5-36C2-134A52502457}"/>
              </a:ext>
            </a:extLst>
          </p:cNvPr>
          <p:cNvSpPr/>
          <p:nvPr/>
        </p:nvSpPr>
        <p:spPr>
          <a:xfrm>
            <a:off x="0" y="335363"/>
            <a:ext cx="12192000" cy="365125"/>
          </a:xfrm>
          <a:custGeom>
            <a:avLst/>
            <a:gdLst/>
            <a:ahLst/>
            <a:cxnLst/>
            <a:rect l="l" t="t" r="r" b="b"/>
            <a:pathLst>
              <a:path w="2455545" h="210820">
                <a:moveTo>
                  <a:pt x="0" y="210311"/>
                </a:moveTo>
                <a:lnTo>
                  <a:pt x="2455164" y="210311"/>
                </a:lnTo>
                <a:lnTo>
                  <a:pt x="2455164" y="0"/>
                </a:lnTo>
                <a:lnTo>
                  <a:pt x="0" y="0"/>
                </a:lnTo>
                <a:lnTo>
                  <a:pt x="0" y="210311"/>
                </a:lnTo>
                <a:close/>
              </a:path>
            </a:pathLst>
          </a:custGeom>
          <a:solidFill>
            <a:srgbClr val="001F5F">
              <a:alpha val="70195"/>
            </a:srgbClr>
          </a:solidFill>
          <a:ln>
            <a:solidFill>
              <a:schemeClr val="accent1">
                <a:lumMod val="75000"/>
              </a:schemeClr>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3CDC1F1C-D483-051D-B41F-307BC9C0327D}"/>
              </a:ext>
            </a:extLst>
          </p:cNvPr>
          <p:cNvSpPr/>
          <p:nvPr/>
        </p:nvSpPr>
        <p:spPr>
          <a:xfrm>
            <a:off x="1201272" y="511216"/>
            <a:ext cx="9744634" cy="4861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B8346C6E-5291-29BA-B345-39C11E369BA1}"/>
              </a:ext>
            </a:extLst>
          </p:cNvPr>
          <p:cNvSpPr txBox="1"/>
          <p:nvPr/>
        </p:nvSpPr>
        <p:spPr>
          <a:xfrm>
            <a:off x="2097741" y="524518"/>
            <a:ext cx="7799293" cy="492443"/>
          </a:xfrm>
          <a:prstGeom prst="rect">
            <a:avLst/>
          </a:prstGeom>
          <a:noFill/>
        </p:spPr>
        <p:txBody>
          <a:bodyPr wrap="square" rtlCol="0">
            <a:spAutoFit/>
          </a:bodyPr>
          <a:lstStyle/>
          <a:p>
            <a:pPr algn="ctr"/>
            <a:r>
              <a:rPr lang="en-IN" sz="2600" b="1" dirty="0">
                <a:solidFill>
                  <a:srgbClr val="002060"/>
                </a:solidFill>
              </a:rPr>
              <a:t>Methodology</a:t>
            </a:r>
            <a:endParaRPr lang="en-IN" sz="2600" i="1" dirty="0">
              <a:solidFill>
                <a:srgbClr val="002060"/>
              </a:solidFill>
            </a:endParaRPr>
          </a:p>
        </p:txBody>
      </p:sp>
      <p:pic>
        <p:nvPicPr>
          <p:cNvPr id="1030" name="Picture 6" descr="SECONDARY RESEARCH handwritten text on black chalkboard">
            <a:extLst>
              <a:ext uri="{FF2B5EF4-FFF2-40B4-BE49-F238E27FC236}">
                <a16:creationId xmlns:a16="http://schemas.microsoft.com/office/drawing/2014/main" id="{B6FFBD05-C9FA-8D4B-97BE-7E00ADBCC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57" y="2524031"/>
            <a:ext cx="299085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D8617C-BAB1-818F-6106-4CBADC2B31ED}"/>
              </a:ext>
            </a:extLst>
          </p:cNvPr>
          <p:cNvSpPr txBox="1"/>
          <p:nvPr/>
        </p:nvSpPr>
        <p:spPr>
          <a:xfrm>
            <a:off x="3783106" y="1742154"/>
            <a:ext cx="7570694" cy="4570482"/>
          </a:xfrm>
          <a:prstGeom prst="rect">
            <a:avLst/>
          </a:prstGeom>
          <a:noFill/>
        </p:spPr>
        <p:txBody>
          <a:bodyPr wrap="square" rtlCol="0">
            <a:spAutoFit/>
          </a:bodyPr>
          <a:lstStyle/>
          <a:p>
            <a:pPr>
              <a:lnSpc>
                <a:spcPct val="115000"/>
              </a:lnSpc>
            </a:pP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This study used the data from the Dashboard of CoWIN Platform and from Ministry of Health and Family Welfare (MoHFW) portal from 16 Jan, 2021 to 22 June, 2022. The CoWIN dashboard is publicly available on the online portal </a:t>
            </a:r>
            <a:r>
              <a:rPr lang="en-US" sz="1500" b="1" u="sng" dirty="0">
                <a:solidFill>
                  <a:srgbClr val="000000"/>
                </a:solidFill>
                <a:effectLst/>
                <a:latin typeface="Calibri" panose="020F0502020204030204" pitchFamily="34" charset="0"/>
                <a:ea typeface="Noto Sans" panose="020B0502040504020204" pitchFamily="34" charset="0"/>
                <a:cs typeface="Calibri" panose="020F0502020204030204" pitchFamily="34" charset="0"/>
                <a:hlinkClick r:id="rId3"/>
              </a:rPr>
              <a:t>https://dashboard.cowin.gov.in/</a:t>
            </a: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and also the MoHFW provides data publicly on </a:t>
            </a:r>
            <a:r>
              <a:rPr lang="en-US" sz="1500" b="1" u="sng" dirty="0">
                <a:solidFill>
                  <a:srgbClr val="000000"/>
                </a:solidFill>
                <a:effectLst/>
                <a:latin typeface="Calibri" panose="020F0502020204030204" pitchFamily="34" charset="0"/>
                <a:ea typeface="Noto Sans" panose="020B0502040504020204" pitchFamily="34" charset="0"/>
                <a:cs typeface="Calibri" panose="020F0502020204030204" pitchFamily="34" charset="0"/>
                <a:hlinkClick r:id="rId4"/>
              </a:rPr>
              <a:t>https://www.mohfw.gov.in/</a:t>
            </a:r>
            <a:r>
              <a:rPr lang="en-US" sz="1500" b="1" u="sng" dirty="0">
                <a:solidFill>
                  <a:srgbClr val="000000"/>
                </a:solidFill>
                <a:latin typeface="Calibri" panose="020F0502020204030204" pitchFamily="34" charset="0"/>
                <a:ea typeface="Noto Sans" panose="020B0502040504020204" pitchFamily="34" charset="0"/>
                <a:cs typeface="Calibri" panose="020F0502020204030204" pitchFamily="34" charset="0"/>
              </a:rPr>
              <a:t> </a:t>
            </a: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All the data has been updated regularly on CoWIN under the stewardship of National Health Authority (NHA), Government of India (GoI), with the Ministry of Health and Family Welfare (MoHFW).</a:t>
            </a:r>
            <a:endParaRPr lang="en-IN" sz="1500" b="1" dirty="0">
              <a:effectLst/>
              <a:latin typeface="Calibri" panose="020F0502020204030204" pitchFamily="34" charset="0"/>
              <a:ea typeface="Noto Sans" panose="020B0502040504020204" pitchFamily="34" charset="0"/>
              <a:cs typeface="Calibri" panose="020F0502020204030204" pitchFamily="34" charset="0"/>
            </a:endParaRPr>
          </a:p>
          <a:p>
            <a:pPr>
              <a:lnSpc>
                <a:spcPct val="115000"/>
              </a:lnSpc>
            </a:pPr>
            <a:r>
              <a:rPr lang="en-US" sz="1500" b="1" dirty="0">
                <a:effectLst/>
                <a:latin typeface="Calibri" panose="020F0502020204030204" pitchFamily="34" charset="0"/>
                <a:ea typeface="Noto Sans" panose="020B0502040504020204" pitchFamily="34" charset="0"/>
                <a:cs typeface="Calibri" panose="020F0502020204030204" pitchFamily="34" charset="0"/>
              </a:rPr>
              <a:t> </a:t>
            </a:r>
            <a:endParaRPr lang="en-IN" sz="1500" b="1" dirty="0">
              <a:effectLst/>
              <a:latin typeface="Calibri" panose="020F0502020204030204" pitchFamily="34" charset="0"/>
              <a:ea typeface="Noto Sans" panose="020B0502040504020204" pitchFamily="34" charset="0"/>
              <a:cs typeface="Calibri" panose="020F0502020204030204" pitchFamily="34" charset="0"/>
            </a:endParaRPr>
          </a:p>
          <a:p>
            <a:pPr>
              <a:lnSpc>
                <a:spcPct val="115000"/>
              </a:lnSpc>
            </a:pP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Data is regularly updated on the CoWIN platform either by users by registering themselves on CoWIN or by Health Professionals present at healthcare facilities (PHCs, CHCs etc.) Data on total registration(age-wise), total vaccinations (age-wise, dose-wise) were collected. Comparative analysis CoWIN with other digital [platforms and India’s vaccination status with global average was done and data is presented as graphs and tables.</a:t>
            </a:r>
            <a:endParaRPr lang="en-IN" sz="1500" b="1" dirty="0">
              <a:effectLst/>
              <a:latin typeface="Calibri" panose="020F0502020204030204" pitchFamily="34" charset="0"/>
              <a:ea typeface="Noto Sans" panose="020B0502040504020204" pitchFamily="34" charset="0"/>
              <a:cs typeface="Calibri" panose="020F0502020204030204" pitchFamily="34" charset="0"/>
            </a:endParaRPr>
          </a:p>
          <a:p>
            <a:pPr>
              <a:lnSpc>
                <a:spcPct val="115000"/>
              </a:lnSpc>
            </a:pP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a:t>
            </a:r>
            <a:endParaRPr lang="en-IN" sz="1500" b="1" dirty="0">
              <a:effectLst/>
              <a:latin typeface="Calibri" panose="020F0502020204030204" pitchFamily="34" charset="0"/>
              <a:ea typeface="Noto Sans" panose="020B0502040504020204" pitchFamily="34" charset="0"/>
              <a:cs typeface="Calibri" panose="020F0502020204030204" pitchFamily="34" charset="0"/>
            </a:endParaRPr>
          </a:p>
          <a:p>
            <a:pPr>
              <a:lnSpc>
                <a:spcPct val="115000"/>
              </a:lnSpc>
            </a:pPr>
            <a:r>
              <a:rPr lang="en-US" sz="1500" b="1" dirty="0">
                <a:solidFill>
                  <a:srgbClr val="000000"/>
                </a:solidFill>
                <a:effectLst/>
                <a:latin typeface="Calibri" panose="020F0502020204030204" pitchFamily="34" charset="0"/>
                <a:ea typeface="Noto Sans" panose="020B0502040504020204" pitchFamily="34" charset="0"/>
                <a:cs typeface="Calibri" panose="020F0502020204030204" pitchFamily="34" charset="0"/>
              </a:rPr>
              <a:t>            Analysis also have been done to find out repurposing CoWIN in India, to identify key takeaways from the CoWIN and to find out major issues related the CoWIN portal posted by citizens on Twitter. </a:t>
            </a:r>
            <a:endParaRPr lang="en-IN" sz="1500" b="1" dirty="0">
              <a:effectLst/>
              <a:latin typeface="Calibri" panose="020F0502020204030204" pitchFamily="34" charset="0"/>
              <a:ea typeface="Noto Sans" panose="020B0502040504020204" pitchFamily="34" charset="0"/>
              <a:cs typeface="Calibri" panose="020F0502020204030204" pitchFamily="34" charset="0"/>
            </a:endParaRPr>
          </a:p>
          <a:p>
            <a:endParaRPr lang="en-IN" sz="1500" dirty="0"/>
          </a:p>
        </p:txBody>
      </p:sp>
      <p:pic>
        <p:nvPicPr>
          <p:cNvPr id="9" name="Picture 8">
            <a:extLst>
              <a:ext uri="{FF2B5EF4-FFF2-40B4-BE49-F238E27FC236}">
                <a16:creationId xmlns:a16="http://schemas.microsoft.com/office/drawing/2014/main" id="{3A42A77A-D169-F77E-FB88-851B22570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988" y="-38726"/>
            <a:ext cx="1013012" cy="365125"/>
          </a:xfrm>
          <a:prstGeom prst="rect">
            <a:avLst/>
          </a:prstGeom>
        </p:spPr>
      </p:pic>
    </p:spTree>
    <p:extLst>
      <p:ext uri="{BB962C8B-B14F-4D97-AF65-F5344CB8AC3E}">
        <p14:creationId xmlns:p14="http://schemas.microsoft.com/office/powerpoint/2010/main" val="29800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3452</TotalTime>
  <Words>3731</Words>
  <Application>Microsoft Office PowerPoint</Application>
  <PresentationFormat>Widescreen</PresentationFormat>
  <Paragraphs>508</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Arial</vt:lpstr>
      <vt:lpstr>Calibri</vt:lpstr>
      <vt:lpstr>Calibri Light</vt:lpstr>
      <vt:lpstr>Inherit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yadavrinku02121998@gmail.com</dc:creator>
  <cp:lastModifiedBy>yadavrinku02121998@gmail.com</cp:lastModifiedBy>
  <cp:revision>25</cp:revision>
  <dcterms:created xsi:type="dcterms:W3CDTF">2022-06-25T00:42:04Z</dcterms:created>
  <dcterms:modified xsi:type="dcterms:W3CDTF">2022-06-30T12:44:28Z</dcterms:modified>
</cp:coreProperties>
</file>