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57" r:id="rId4"/>
    <p:sldId id="260" r:id="rId5"/>
    <p:sldId id="259" r:id="rId6"/>
    <p:sldId id="262" r:id="rId7"/>
    <p:sldId id="263" r:id="rId8"/>
    <p:sldId id="265" r:id="rId9"/>
    <p:sldId id="275" r:id="rId10"/>
    <p:sldId id="267" r:id="rId11"/>
    <p:sldId id="273" r:id="rId12"/>
    <p:sldId id="272" r:id="rId13"/>
    <p:sldId id="268" r:id="rId14"/>
    <p:sldId id="269" r:id="rId15"/>
    <p:sldId id="276"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0DC99-ED53-4287-BFE5-AB728DBAD558}" v="1" dt="2022-12-15T06:17:27.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96" autoAdjust="0"/>
  </p:normalViewPr>
  <p:slideViewPr>
    <p:cSldViewPr snapToGrid="0">
      <p:cViewPr varScale="1">
        <p:scale>
          <a:sx n="86" d="100"/>
          <a:sy n="86" d="100"/>
        </p:scale>
        <p:origin x="3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15-12-2022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407BCBBF-3B14-49EE-839D-F9D0F54BECC4}" type="slidenum">
              <a:rPr lang="en-IN" smtClean="0"/>
              <a:t>3</a:t>
            </a:fld>
            <a:endParaRPr lang="en-IN"/>
          </a:p>
        </p:txBody>
      </p:sp>
    </p:spTree>
    <p:extLst>
      <p:ext uri="{BB962C8B-B14F-4D97-AF65-F5344CB8AC3E}">
        <p14:creationId xmlns:p14="http://schemas.microsoft.com/office/powerpoint/2010/main" val="428998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4</a:t>
            </a:fld>
            <a:endParaRPr lang="en-IN"/>
          </a:p>
        </p:txBody>
      </p:sp>
    </p:spTree>
    <p:extLst>
      <p:ext uri="{BB962C8B-B14F-4D97-AF65-F5344CB8AC3E}">
        <p14:creationId xmlns:p14="http://schemas.microsoft.com/office/powerpoint/2010/main" val="147898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5</a:t>
            </a:fld>
            <a:endParaRPr lang="en-IN"/>
          </a:p>
        </p:txBody>
      </p:sp>
    </p:spTree>
    <p:extLst>
      <p:ext uri="{BB962C8B-B14F-4D97-AF65-F5344CB8AC3E}">
        <p14:creationId xmlns:p14="http://schemas.microsoft.com/office/powerpoint/2010/main" val="67636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6</a:t>
            </a:fld>
            <a:endParaRPr lang="en-IN"/>
          </a:p>
        </p:txBody>
      </p:sp>
    </p:spTree>
    <p:extLst>
      <p:ext uri="{BB962C8B-B14F-4D97-AF65-F5344CB8AC3E}">
        <p14:creationId xmlns:p14="http://schemas.microsoft.com/office/powerpoint/2010/main" val="162108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15-12-2022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15-12-2022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15-12-2022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15-12-2022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15-12-2022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15-12-2022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15-12-2022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15-12-2022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15-12-2022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15-12-2022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15-12-2022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15-12-2022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2093067" y="233249"/>
            <a:ext cx="7889133" cy="4105287"/>
          </a:xfrm>
        </p:spPr>
        <p:txBody>
          <a:bodyPr>
            <a:noAutofit/>
          </a:bodyPr>
          <a:lstStyle/>
          <a:p>
            <a:pPr algn="ctr" rtl="0">
              <a:spcBef>
                <a:spcPts val="0"/>
              </a:spcBef>
              <a:spcAft>
                <a:spcPts val="0"/>
              </a:spcAft>
            </a:pPr>
            <a:br>
              <a:rPr lang="en-US" sz="4400" b="1" i="0" u="none" strike="noStrike" dirty="0">
                <a:solidFill>
                  <a:srgbClr val="000000"/>
                </a:solidFill>
                <a:effectLst/>
                <a:latin typeface="Times New Roman" panose="02020603050405020304" pitchFamily="18" charset="0"/>
                <a:cs typeface="Times New Roman" panose="02020603050405020304" pitchFamily="18" charset="0"/>
              </a:rPr>
            </a:br>
            <a:br>
              <a:rPr lang="en-US" sz="4400" b="1" i="0" u="none" strike="noStrike" dirty="0">
                <a:solidFill>
                  <a:srgbClr val="000000"/>
                </a:solidFill>
                <a:effectLst/>
                <a:latin typeface="Times New Roman" panose="02020603050405020304" pitchFamily="18" charset="0"/>
                <a:cs typeface="Times New Roman" panose="02020603050405020304" pitchFamily="18" charset="0"/>
              </a:rPr>
            </a:br>
            <a:r>
              <a:rPr lang="en-US" sz="4000" b="1" i="0" u="none" strike="noStrike" dirty="0">
                <a:solidFill>
                  <a:srgbClr val="000000"/>
                </a:solidFill>
                <a:effectLst/>
                <a:latin typeface="Times New Roman" panose="02020603050405020304" pitchFamily="18" charset="0"/>
                <a:cs typeface="Times New Roman" panose="02020603050405020304" pitchFamily="18" charset="0"/>
              </a:rPr>
              <a:t>TO IMPROVE REVENUE OF PHARMACY, RADIOLOGY, PATHOLOGY &amp; PATIENT SATISFACTION</a:t>
            </a:r>
            <a:br>
              <a:rPr lang="en-US" sz="4400" b="1" i="0" u="none" strike="noStrike" dirty="0">
                <a:solidFill>
                  <a:srgbClr val="000000"/>
                </a:solidFill>
                <a:effectLst/>
                <a:latin typeface="Times New Roman" panose="02020603050405020304" pitchFamily="18" charset="0"/>
                <a:cs typeface="Times New Roman" panose="02020603050405020304" pitchFamily="18" charset="0"/>
              </a:rPr>
            </a:br>
            <a:br>
              <a:rPr lang="en-IN" sz="4400" dirty="0">
                <a:latin typeface="Times New Roman" panose="02020603050405020304" pitchFamily="18" charset="0"/>
                <a:cs typeface="Times New Roman" panose="02020603050405020304" pitchFamily="18" charset="0"/>
              </a:rPr>
            </a:br>
            <a:r>
              <a:rPr lang="en-IN" sz="2800" b="1" dirty="0">
                <a:latin typeface="Times New Roman" panose="02020603050405020304" pitchFamily="18" charset="0"/>
                <a:cs typeface="Times New Roman" panose="02020603050405020304" pitchFamily="18" charset="0"/>
              </a:rPr>
              <a:t>Organisation: FORTIS HOSPITAL ANANDAPUR, KOLKATA</a:t>
            </a:r>
            <a:endParaRPr lang="en-IN" sz="3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5029200"/>
            <a:ext cx="9144000" cy="1051090"/>
          </a:xfrm>
        </p:spPr>
        <p:txBody>
          <a:bodyPr>
            <a:normAutofit/>
          </a:bodyPr>
          <a:lstStyle/>
          <a:p>
            <a:r>
              <a:rPr lang="en-IN" b="1" dirty="0">
                <a:latin typeface="Times New Roman" panose="02020603050405020304" pitchFamily="18" charset="0"/>
                <a:cs typeface="Times New Roman" panose="02020603050405020304" pitchFamily="18" charset="0"/>
              </a:rPr>
              <a:t>Name: Sristi Biswas</a:t>
            </a:r>
          </a:p>
          <a:p>
            <a:r>
              <a:rPr lang="en-IN" b="1" dirty="0">
                <a:latin typeface="Times New Roman" panose="02020603050405020304" pitchFamily="18" charset="0"/>
                <a:cs typeface="Times New Roman" panose="02020603050405020304" pitchFamily="18" charset="0"/>
              </a:rPr>
              <a:t>Faculty Mentor: </a:t>
            </a:r>
            <a:r>
              <a:rPr lang="en-IN" b="1" dirty="0" err="1">
                <a:latin typeface="Times New Roman" panose="02020603050405020304" pitchFamily="18" charset="0"/>
                <a:cs typeface="Times New Roman" panose="02020603050405020304" pitchFamily="18" charset="0"/>
              </a:rPr>
              <a:t>Dr.</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Divya</a:t>
            </a:r>
            <a:r>
              <a:rPr lang="en-IN" b="1" dirty="0">
                <a:latin typeface="Times New Roman" panose="02020603050405020304" pitchFamily="18" charset="0"/>
                <a:cs typeface="Times New Roman" panose="02020603050405020304" pitchFamily="18" charset="0"/>
              </a:rPr>
              <a:t> Agarwal</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sp>
        <p:nvSpPr>
          <p:cNvPr id="5" name="Footer Placeholder 4">
            <a:extLst>
              <a:ext uri="{FF2B5EF4-FFF2-40B4-BE49-F238E27FC236}">
                <a16:creationId xmlns:a16="http://schemas.microsoft.com/office/drawing/2014/main" id="{D624A4A6-17A9-4392-BB4C-06FEF16CF7A3}"/>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169268" cy="1192144"/>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2695902" y="136525"/>
            <a:ext cx="8657897" cy="845969"/>
          </a:xfrm>
        </p:spPr>
        <p:txBody>
          <a:bodyPr>
            <a:normAutofit/>
          </a:bodyPr>
          <a:lstStyle/>
          <a:p>
            <a:pPr algn="ctr"/>
            <a:r>
              <a:rPr lang="en-IN" sz="3600"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612843" y="1838227"/>
            <a:ext cx="11215991" cy="4338736"/>
          </a:xfrm>
        </p:spPr>
        <p:txBody>
          <a:bodyPr>
            <a:normAutofit/>
          </a:bodyPr>
          <a:lstStyle/>
          <a:p>
            <a:pPr marL="0" indent="0" algn="just">
              <a:lnSpc>
                <a:spcPct val="150000"/>
              </a:lnSpc>
              <a:buNone/>
            </a:pPr>
            <a:r>
              <a:rPr lang="en-US" sz="2000" b="0" i="0" u="none" strike="noStrike" dirty="0">
                <a:solidFill>
                  <a:srgbClr val="000000"/>
                </a:solidFill>
                <a:effectLst/>
                <a:latin typeface="Times New Roman" panose="02020603050405020304" pitchFamily="18" charset="0"/>
              </a:rPr>
              <a:t>After conducting the survey and analyzing the problems certain measures can be taken for increasing the revenue and enhancing the patient journey. Few points to look are :- </a:t>
            </a:r>
          </a:p>
          <a:p>
            <a:pPr marL="457200" indent="-457200" algn="just">
              <a:lnSpc>
                <a:spcPct val="150000"/>
              </a:lnSpc>
              <a:buAutoNum type="arabicPeriod"/>
            </a:pPr>
            <a:r>
              <a:rPr lang="en-US" sz="2000" dirty="0">
                <a:solidFill>
                  <a:srgbClr val="000000"/>
                </a:solidFill>
                <a:latin typeface="Times New Roman" panose="02020603050405020304" pitchFamily="18" charset="0"/>
              </a:rPr>
              <a:t>Prioritizing care coordination and patient engagement (associated with satisfaction and outcomes).</a:t>
            </a:r>
          </a:p>
          <a:p>
            <a:pPr marL="457200" indent="-457200" algn="just">
              <a:lnSpc>
                <a:spcPct val="150000"/>
              </a:lnSpc>
              <a:buAutoNum type="arabicPeriod"/>
            </a:pPr>
            <a:r>
              <a:rPr lang="en-US" sz="2000" dirty="0">
                <a:solidFill>
                  <a:srgbClr val="000000"/>
                </a:solidFill>
                <a:latin typeface="Times New Roman" panose="02020603050405020304" pitchFamily="18" charset="0"/>
              </a:rPr>
              <a:t>Understanding the effects of new care delivery models on patients experiences outcomes.</a:t>
            </a:r>
          </a:p>
          <a:p>
            <a:pPr marL="457200" indent="-457200" algn="just">
              <a:lnSpc>
                <a:spcPct val="150000"/>
              </a:lnSpc>
              <a:buAutoNum type="arabicPeriod"/>
            </a:pPr>
            <a:r>
              <a:rPr lang="en-US" sz="2000" dirty="0">
                <a:solidFill>
                  <a:srgbClr val="000000"/>
                </a:solidFill>
                <a:latin typeface="Times New Roman" panose="02020603050405020304" pitchFamily="18" charset="0"/>
              </a:rPr>
              <a:t>Developing Robust measurement approaches that provide timely and actionable information to facilitate organizational change.</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10</a:t>
            </a:fld>
            <a:endParaRPr lang="en-IN"/>
          </a:p>
        </p:txBody>
      </p:sp>
      <p:sp>
        <p:nvSpPr>
          <p:cNvPr id="5" name="Footer Placeholder 4">
            <a:extLst>
              <a:ext uri="{FF2B5EF4-FFF2-40B4-BE49-F238E27FC236}">
                <a16:creationId xmlns:a16="http://schemas.microsoft.com/office/drawing/2014/main" id="{48A4B806-E805-17DC-360E-E996C56D4D95}"/>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95903" cy="1118681"/>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1158402" y="0"/>
            <a:ext cx="9875196" cy="681037"/>
          </a:xfrm>
        </p:spPr>
        <p:txBody>
          <a:bodyPr>
            <a:normAutofit/>
          </a:bodyPr>
          <a:lstStyle/>
          <a:p>
            <a:pPr algn="ctr"/>
            <a:r>
              <a:rPr lang="en-IN" sz="3600" b="1" dirty="0">
                <a:latin typeface="Times New Roman" panose="02020603050405020304" pitchFamily="18" charset="0"/>
                <a:cs typeface="Times New Roman" panose="02020603050405020304" pitchFamily="18" charset="0"/>
              </a:rPr>
              <a:t>References (Only Vancouver Style)</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0" y="970960"/>
            <a:ext cx="12192000" cy="5887039"/>
          </a:xfrm>
        </p:spPr>
        <p:txBody>
          <a:bodyPr>
            <a:noAutofit/>
          </a:bodyPr>
          <a:lstStyle/>
          <a:p>
            <a:pPr algn="just">
              <a:spcBef>
                <a:spcPts val="1200"/>
              </a:spcBef>
              <a:spcAft>
                <a:spcPts val="1200"/>
              </a:spcAft>
            </a:pPr>
            <a:r>
              <a:rPr lang="en-IN" sz="1800" b="0" i="0" u="none" strike="noStrike" dirty="0" err="1">
                <a:solidFill>
                  <a:srgbClr val="222222"/>
                </a:solidFill>
                <a:effectLst/>
                <a:latin typeface="Times New Roman" panose="02020603050405020304" pitchFamily="18" charset="0"/>
              </a:rPr>
              <a:t>Salminen</a:t>
            </a:r>
            <a:r>
              <a:rPr lang="en-IN" sz="1800" b="0" i="0" u="none" strike="noStrike" dirty="0">
                <a:solidFill>
                  <a:srgbClr val="222222"/>
                </a:solidFill>
                <a:effectLst/>
                <a:latin typeface="Times New Roman" panose="02020603050405020304" pitchFamily="18" charset="0"/>
              </a:rPr>
              <a:t> J, Jansen BJ, An J, Kwak H, Jung SG. Automatic persona generation for online content creators: Conceptual rationale and a research agenda. Personas-User focused design. 2019:135-60.</a:t>
            </a:r>
            <a:endParaRPr lang="en-IN" sz="1800" b="0" dirty="0">
              <a:effectLst/>
            </a:endParaRPr>
          </a:p>
          <a:p>
            <a:pPr algn="just">
              <a:spcBef>
                <a:spcPts val="1200"/>
              </a:spcBef>
              <a:spcAft>
                <a:spcPts val="1200"/>
              </a:spcAft>
            </a:pPr>
            <a:r>
              <a:rPr lang="en-IN" sz="1800" b="0" i="0" u="none" strike="noStrike" dirty="0" err="1">
                <a:solidFill>
                  <a:srgbClr val="222222"/>
                </a:solidFill>
                <a:effectLst/>
                <a:latin typeface="Times New Roman" panose="02020603050405020304" pitchFamily="18" charset="0"/>
              </a:rPr>
              <a:t>Bharsakade</a:t>
            </a:r>
            <a:r>
              <a:rPr lang="en-IN" sz="1800" b="0" i="0" u="none" strike="noStrike" dirty="0">
                <a:solidFill>
                  <a:srgbClr val="222222"/>
                </a:solidFill>
                <a:effectLst/>
                <a:latin typeface="Times New Roman" panose="02020603050405020304" pitchFamily="18" charset="0"/>
              </a:rPr>
              <a:t> RS, Acharya P, Ganapathy L, Tiwari MK. A lean approach to healthcare management using multi criteria decision making. </a:t>
            </a:r>
            <a:r>
              <a:rPr lang="en-IN" sz="1800" b="0" i="0" u="none" strike="noStrike" dirty="0" err="1">
                <a:solidFill>
                  <a:srgbClr val="222222"/>
                </a:solidFill>
                <a:effectLst/>
                <a:latin typeface="Times New Roman" panose="02020603050405020304" pitchFamily="18" charset="0"/>
              </a:rPr>
              <a:t>Opsearch</a:t>
            </a:r>
            <a:r>
              <a:rPr lang="en-IN" sz="1800" b="0" i="0" u="none" strike="noStrike" dirty="0">
                <a:solidFill>
                  <a:srgbClr val="222222"/>
                </a:solidFill>
                <a:effectLst/>
                <a:latin typeface="Times New Roman" panose="02020603050405020304" pitchFamily="18" charset="0"/>
              </a:rPr>
              <a:t>. 2021 Sep;58(3):610-35.</a:t>
            </a:r>
            <a:endParaRPr lang="en-IN" sz="1800" b="0" dirty="0">
              <a:effectLst/>
            </a:endParaRPr>
          </a:p>
          <a:p>
            <a:pPr algn="just">
              <a:spcBef>
                <a:spcPts val="1200"/>
              </a:spcBef>
              <a:spcAft>
                <a:spcPts val="1200"/>
              </a:spcAft>
            </a:pPr>
            <a:r>
              <a:rPr lang="en-IN" sz="1800" b="0" i="0" u="none" strike="noStrike" dirty="0" err="1">
                <a:solidFill>
                  <a:srgbClr val="222222"/>
                </a:solidFill>
                <a:effectLst/>
                <a:latin typeface="Times New Roman" panose="02020603050405020304" pitchFamily="18" charset="0"/>
              </a:rPr>
              <a:t>Baashar</a:t>
            </a:r>
            <a:r>
              <a:rPr lang="en-IN" sz="1800" b="0" i="0" u="none" strike="noStrike" dirty="0">
                <a:solidFill>
                  <a:srgbClr val="222222"/>
                </a:solidFill>
                <a:effectLst/>
                <a:latin typeface="Times New Roman" panose="02020603050405020304" pitchFamily="18" charset="0"/>
              </a:rPr>
              <a:t> Y, </a:t>
            </a:r>
            <a:r>
              <a:rPr lang="en-IN" sz="1800" b="0" i="0" u="none" strike="noStrike" dirty="0" err="1">
                <a:solidFill>
                  <a:srgbClr val="222222"/>
                </a:solidFill>
                <a:effectLst/>
                <a:latin typeface="Times New Roman" panose="02020603050405020304" pitchFamily="18" charset="0"/>
              </a:rPr>
              <a:t>Alhussian</a:t>
            </a:r>
            <a:r>
              <a:rPr lang="en-IN" sz="1800" b="0" i="0" u="none" strike="noStrike" dirty="0">
                <a:solidFill>
                  <a:srgbClr val="222222"/>
                </a:solidFill>
                <a:effectLst/>
                <a:latin typeface="Times New Roman" panose="02020603050405020304" pitchFamily="18" charset="0"/>
              </a:rPr>
              <a:t> H, Patel A, </a:t>
            </a:r>
            <a:r>
              <a:rPr lang="en-IN" sz="1800" b="0" i="0" u="none" strike="noStrike" dirty="0" err="1">
                <a:solidFill>
                  <a:srgbClr val="222222"/>
                </a:solidFill>
                <a:effectLst/>
                <a:latin typeface="Times New Roman" panose="02020603050405020304" pitchFamily="18" charset="0"/>
              </a:rPr>
              <a:t>Alkawsi</a:t>
            </a:r>
            <a:r>
              <a:rPr lang="en-IN" sz="1800" b="0" i="0" u="none" strike="noStrike" dirty="0">
                <a:solidFill>
                  <a:srgbClr val="222222"/>
                </a:solidFill>
                <a:effectLst/>
                <a:latin typeface="Times New Roman" panose="02020603050405020304" pitchFamily="18" charset="0"/>
              </a:rPr>
              <a:t> G, </a:t>
            </a:r>
            <a:r>
              <a:rPr lang="en-IN" sz="1800" b="0" i="0" u="none" strike="noStrike" dirty="0" err="1">
                <a:solidFill>
                  <a:srgbClr val="222222"/>
                </a:solidFill>
                <a:effectLst/>
                <a:latin typeface="Times New Roman" panose="02020603050405020304" pitchFamily="18" charset="0"/>
              </a:rPr>
              <a:t>Alzahrani</a:t>
            </a:r>
            <a:r>
              <a:rPr lang="en-IN" sz="1800" b="0" i="0" u="none" strike="noStrike" dirty="0">
                <a:solidFill>
                  <a:srgbClr val="222222"/>
                </a:solidFill>
                <a:effectLst/>
                <a:latin typeface="Times New Roman" panose="02020603050405020304" pitchFamily="18" charset="0"/>
              </a:rPr>
              <a:t> AI, </a:t>
            </a:r>
            <a:r>
              <a:rPr lang="en-IN" sz="1800" b="0" i="0" u="none" strike="noStrike" dirty="0" err="1">
                <a:solidFill>
                  <a:srgbClr val="222222"/>
                </a:solidFill>
                <a:effectLst/>
                <a:latin typeface="Times New Roman" panose="02020603050405020304" pitchFamily="18" charset="0"/>
              </a:rPr>
              <a:t>Alfarraj</a:t>
            </a:r>
            <a:r>
              <a:rPr lang="en-IN" sz="1800" b="0" i="0" u="none" strike="noStrike" dirty="0">
                <a:solidFill>
                  <a:srgbClr val="222222"/>
                </a:solidFill>
                <a:effectLst/>
                <a:latin typeface="Times New Roman" panose="02020603050405020304" pitchFamily="18" charset="0"/>
              </a:rPr>
              <a:t> O, </a:t>
            </a:r>
            <a:r>
              <a:rPr lang="en-IN" sz="1800" b="0" i="0" u="none" strike="noStrike" dirty="0" err="1">
                <a:solidFill>
                  <a:srgbClr val="222222"/>
                </a:solidFill>
                <a:effectLst/>
                <a:latin typeface="Times New Roman" panose="02020603050405020304" pitchFamily="18" charset="0"/>
              </a:rPr>
              <a:t>Hayder</a:t>
            </a:r>
            <a:r>
              <a:rPr lang="en-IN" sz="1800" b="0" i="0" u="none" strike="noStrike" dirty="0">
                <a:solidFill>
                  <a:srgbClr val="222222"/>
                </a:solidFill>
                <a:effectLst/>
                <a:latin typeface="Times New Roman" panose="02020603050405020304" pitchFamily="18" charset="0"/>
              </a:rPr>
              <a:t> G. Customer relationship management systems (CRMS) in the healthcare environment: A systematic literature review. Computer Standards &amp; Interfaces. 2020 Aug 1;71:103442.</a:t>
            </a:r>
            <a:endParaRPr lang="en-IN" sz="1800" b="0" dirty="0">
              <a:effectLst/>
            </a:endParaRPr>
          </a:p>
          <a:p>
            <a:pPr algn="just">
              <a:spcBef>
                <a:spcPts val="1200"/>
              </a:spcBef>
              <a:spcAft>
                <a:spcPts val="1200"/>
              </a:spcAft>
            </a:pPr>
            <a:r>
              <a:rPr lang="en-IN" sz="1800" b="0" i="0" u="none" strike="noStrike" dirty="0">
                <a:solidFill>
                  <a:srgbClr val="222222"/>
                </a:solidFill>
                <a:effectLst/>
                <a:latin typeface="Times New Roman" panose="02020603050405020304" pitchFamily="18" charset="0"/>
              </a:rPr>
              <a:t>Heath J, Williamson H, Williams L, Harcourt D. “It's just more personal”: Using multiple methods of qualitative data collection to facilitate participation in research focusing on sensitive subjects. Applied Nursing Research. 2018 Oct 1;43:30-5.</a:t>
            </a:r>
            <a:endParaRPr lang="en-IN" sz="1800" b="0" dirty="0">
              <a:effectLst/>
            </a:endParaRPr>
          </a:p>
          <a:p>
            <a:pPr algn="just">
              <a:spcBef>
                <a:spcPts val="1200"/>
              </a:spcBef>
              <a:spcAft>
                <a:spcPts val="1200"/>
              </a:spcAft>
            </a:pPr>
            <a:r>
              <a:rPr lang="en-IN" sz="1800" b="0" i="0" u="none" strike="noStrike" dirty="0" err="1">
                <a:solidFill>
                  <a:srgbClr val="000000"/>
                </a:solidFill>
                <a:effectLst/>
                <a:latin typeface="Times New Roman" panose="02020603050405020304" pitchFamily="18" charset="0"/>
              </a:rPr>
              <a:t>Sherif</a:t>
            </a:r>
            <a:r>
              <a:rPr lang="en-IN" sz="1800" b="0" i="0" u="none" strike="noStrike" dirty="0">
                <a:solidFill>
                  <a:srgbClr val="000000"/>
                </a:solidFill>
                <a:effectLst/>
                <a:latin typeface="Times New Roman" panose="02020603050405020304" pitchFamily="18" charset="0"/>
              </a:rPr>
              <a:t> V. Evaluating </a:t>
            </a:r>
            <a:r>
              <a:rPr lang="en-IN" sz="1800" b="0" i="0" u="none" strike="noStrike" dirty="0" err="1">
                <a:solidFill>
                  <a:srgbClr val="000000"/>
                </a:solidFill>
                <a:effectLst/>
                <a:latin typeface="Times New Roman" panose="02020603050405020304" pitchFamily="18" charset="0"/>
              </a:rPr>
              <a:t>preexisting</a:t>
            </a:r>
            <a:r>
              <a:rPr lang="en-IN" sz="1800" b="0" i="0" u="none" strike="noStrike" dirty="0">
                <a:solidFill>
                  <a:srgbClr val="000000"/>
                </a:solidFill>
                <a:effectLst/>
                <a:latin typeface="Times New Roman" panose="02020603050405020304" pitchFamily="18" charset="0"/>
              </a:rPr>
              <a:t> qualitative research data for secondary analysis. </a:t>
            </a:r>
            <a:r>
              <a:rPr lang="en-IN" sz="1800" b="0" i="0" u="none" strike="noStrike" dirty="0" err="1">
                <a:solidFill>
                  <a:srgbClr val="000000"/>
                </a:solidFill>
                <a:effectLst/>
                <a:latin typeface="Times New Roman" panose="02020603050405020304" pitchFamily="18" charset="0"/>
              </a:rPr>
              <a:t>InForum</a:t>
            </a:r>
            <a:r>
              <a:rPr lang="en-IN" sz="1800" b="0" i="0" u="none" strike="noStrike" dirty="0">
                <a:solidFill>
                  <a:srgbClr val="000000"/>
                </a:solidFill>
                <a:effectLst/>
                <a:latin typeface="Times New Roman" panose="02020603050405020304" pitchFamily="18" charset="0"/>
              </a:rPr>
              <a:t>: qualitative social research 2018 May 1 (Vol. 19, No. 2, pp. 26-42). </a:t>
            </a:r>
            <a:r>
              <a:rPr lang="en-IN" sz="1800" b="0" i="0" u="none" strike="noStrike" dirty="0" err="1">
                <a:solidFill>
                  <a:srgbClr val="000000"/>
                </a:solidFill>
                <a:effectLst/>
                <a:latin typeface="Times New Roman" panose="02020603050405020304" pitchFamily="18" charset="0"/>
              </a:rPr>
              <a:t>Freie</a:t>
            </a:r>
            <a:r>
              <a:rPr lang="en-IN" sz="1800" b="0" i="0" u="none" strike="noStrike" dirty="0">
                <a:solidFill>
                  <a:srgbClr val="000000"/>
                </a:solidFill>
                <a:effectLst/>
                <a:latin typeface="Times New Roman" panose="02020603050405020304" pitchFamily="18" charset="0"/>
              </a:rPr>
              <a:t> Universität Berlin.</a:t>
            </a:r>
            <a:endParaRPr lang="en-IN" sz="1800" b="0" dirty="0">
              <a:effectLst/>
            </a:endParaRPr>
          </a:p>
          <a:p>
            <a:pPr algn="just">
              <a:spcBef>
                <a:spcPts val="1100"/>
              </a:spcBef>
              <a:spcAft>
                <a:spcPts val="1100"/>
              </a:spcAft>
            </a:pPr>
            <a:r>
              <a:rPr lang="en-US" sz="1800" b="0" i="0" u="none" strike="noStrike" dirty="0">
                <a:solidFill>
                  <a:srgbClr val="000000"/>
                </a:solidFill>
                <a:effectLst/>
                <a:latin typeface="Times New Roman" panose="02020603050405020304" pitchFamily="18" charset="0"/>
              </a:rPr>
              <a:t>Sengupta M, Chakrabarti S, Mukhopadhyay I. Waiting time: The expectations and preferences of patients in a </a:t>
            </a:r>
            <a:r>
              <a:rPr lang="en-US" sz="1800" b="0" i="0" u="none" strike="noStrike" dirty="0" err="1">
                <a:solidFill>
                  <a:srgbClr val="000000"/>
                </a:solidFill>
                <a:effectLst/>
                <a:latin typeface="Times New Roman" panose="02020603050405020304" pitchFamily="18" charset="0"/>
              </a:rPr>
              <a:t>paediatric</a:t>
            </a:r>
            <a:r>
              <a:rPr lang="en-US" sz="1800" b="0" i="0" u="none" strike="noStrike" dirty="0">
                <a:solidFill>
                  <a:srgbClr val="000000"/>
                </a:solidFill>
                <a:effectLst/>
                <a:latin typeface="Times New Roman" panose="02020603050405020304" pitchFamily="18" charset="0"/>
              </a:rPr>
              <a:t> OPD. Journal of Health Management. 2019 Sep;21(3):427-42.</a:t>
            </a:r>
            <a:endParaRPr lang="en-US" sz="1800" b="0" dirty="0">
              <a:effectLst/>
            </a:endParaRPr>
          </a:p>
          <a:p>
            <a:pPr algn="just">
              <a:spcBef>
                <a:spcPts val="1100"/>
              </a:spcBef>
              <a:spcAft>
                <a:spcPts val="1100"/>
              </a:spcAft>
            </a:pPr>
            <a:r>
              <a:rPr lang="en-US" sz="1800" b="0" i="0" u="none" strike="noStrike" dirty="0" err="1">
                <a:solidFill>
                  <a:srgbClr val="000000"/>
                </a:solidFill>
                <a:effectLst/>
                <a:latin typeface="Times New Roman" panose="02020603050405020304" pitchFamily="18" charset="0"/>
              </a:rPr>
              <a:t>Naaz</a:t>
            </a:r>
            <a:r>
              <a:rPr lang="en-US" sz="1800" b="0" i="0" u="none" strike="noStrike" dirty="0">
                <a:solidFill>
                  <a:srgbClr val="000000"/>
                </a:solidFill>
                <a:effectLst/>
                <a:latin typeface="Times New Roman" panose="02020603050405020304" pitchFamily="18" charset="0"/>
              </a:rPr>
              <a:t> F, Mohammed I. A time motion study to evaluate the average waiting time in OPD with reference to patient satisfaction in the setting of state-level AYUSH Hospital (India). Medical Journal of Islamic World Academy of Sciences. 2019;27(3):71-6.</a:t>
            </a:r>
            <a:endParaRPr lang="en-US" sz="1800" b="0" dirty="0">
              <a:effectLst/>
            </a:endParaRPr>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11</a:t>
            </a:fld>
            <a:endParaRPr lang="en-IN"/>
          </a:p>
        </p:txBody>
      </p:sp>
    </p:spTree>
    <p:extLst>
      <p:ext uri="{BB962C8B-B14F-4D97-AF65-F5344CB8AC3E}">
        <p14:creationId xmlns:p14="http://schemas.microsoft.com/office/powerpoint/2010/main" val="14924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A5BC-F7D2-BBD0-C00A-C6FD9D7BCDDC}"/>
              </a:ext>
            </a:extLst>
          </p:cNvPr>
          <p:cNvSpPr>
            <a:spLocks noGrp="1"/>
          </p:cNvSpPr>
          <p:nvPr>
            <p:ph type="title"/>
          </p:nvPr>
        </p:nvSpPr>
        <p:spPr>
          <a:xfrm>
            <a:off x="0" y="-4489"/>
            <a:ext cx="12192000" cy="587194"/>
          </a:xfrm>
          <a:solidFill>
            <a:srgbClr val="CC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Autofit/>
          </a:bodyPr>
          <a:lstStyle/>
          <a:p>
            <a:pPr algn="ctr" rtl="0">
              <a:spcBef>
                <a:spcPts val="0"/>
              </a:spcBef>
              <a:spcAft>
                <a:spcPts val="0"/>
              </a:spcAft>
            </a:pPr>
            <a:br>
              <a:rPr lang="en-US" sz="1800" b="1" i="0" u="none" strike="noStrike" dirty="0">
                <a:solidFill>
                  <a:srgbClr val="000000"/>
                </a:solidFill>
                <a:effectLst/>
                <a:latin typeface="Times New Roman" panose="02020603050405020304" pitchFamily="18" charset="0"/>
              </a:rPr>
            </a:br>
            <a:br>
              <a:rPr lang="en-US" sz="1800" b="1" i="0" u="none" strike="noStrike" dirty="0">
                <a:solidFill>
                  <a:srgbClr val="000000"/>
                </a:solidFill>
                <a:effectLst/>
                <a:latin typeface="Times New Roman" panose="02020603050405020304" pitchFamily="18" charset="0"/>
              </a:rPr>
            </a:br>
            <a:r>
              <a:rPr lang="en-US" sz="1800" b="1" i="0" u="none" strike="noStrike" dirty="0">
                <a:solidFill>
                  <a:srgbClr val="000000"/>
                </a:solidFill>
                <a:effectLst/>
                <a:latin typeface="Times New Roman" panose="02020603050405020304" pitchFamily="18" charset="0"/>
              </a:rPr>
              <a:t>TO IMPROVE REVENUE OF PHARMACY, RADIOLOGY, PATHOLOGY &amp; PATIENT SATISFACTION</a:t>
            </a:r>
            <a:br>
              <a:rPr lang="en-US" sz="1800" b="1" i="0" u="none" strike="noStrike" dirty="0">
                <a:solidFill>
                  <a:srgbClr val="000000"/>
                </a:solidFill>
                <a:effectLst/>
                <a:latin typeface="Times New Roman" panose="02020603050405020304" pitchFamily="18" charset="0"/>
              </a:rPr>
            </a:br>
            <a:r>
              <a:rPr lang="en-US" sz="1400" b="1" i="0" u="none" strike="noStrike" dirty="0">
                <a:solidFill>
                  <a:srgbClr val="000000"/>
                </a:solidFill>
                <a:effectLst/>
                <a:latin typeface="Times New Roman" panose="02020603050405020304" pitchFamily="18" charset="0"/>
              </a:rPr>
              <a:t>Name of the Researcher:</a:t>
            </a:r>
            <a:br>
              <a:rPr lang="en-US" sz="1100" b="0" dirty="0">
                <a:effectLst/>
              </a:rPr>
            </a:br>
            <a:br>
              <a:rPr lang="en-US" sz="1100" dirty="0"/>
            </a:br>
            <a:endParaRPr lang="en-IN" sz="28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DD8BC78-C32C-0418-AFFE-4F5A9860E9BD}"/>
              </a:ext>
            </a:extLst>
          </p:cNvPr>
          <p:cNvSpPr>
            <a:spLocks noGrp="1"/>
          </p:cNvSpPr>
          <p:nvPr>
            <p:ph type="sldNum" sz="quarter" idx="12"/>
          </p:nvPr>
        </p:nvSpPr>
        <p:spPr/>
        <p:txBody>
          <a:bodyPr/>
          <a:lstStyle/>
          <a:p>
            <a:fld id="{26AD20E6-394B-4DF0-96A5-9647FF39C943}" type="slidenum">
              <a:rPr lang="en-IN" smtClean="0"/>
              <a:t>12</a:t>
            </a:fld>
            <a:endParaRPr lang="en-IN"/>
          </a:p>
        </p:txBody>
      </p:sp>
      <p:sp>
        <p:nvSpPr>
          <p:cNvPr id="5" name="Footer Placeholder 4">
            <a:extLst>
              <a:ext uri="{FF2B5EF4-FFF2-40B4-BE49-F238E27FC236}">
                <a16:creationId xmlns:a16="http://schemas.microsoft.com/office/drawing/2014/main" id="{FED2199A-A9B8-236E-ACEC-E9DF83F3CADD}"/>
              </a:ext>
            </a:extLst>
          </p:cNvPr>
          <p:cNvSpPr>
            <a:spLocks noGrp="1"/>
          </p:cNvSpPr>
          <p:nvPr>
            <p:ph type="ftr" sz="quarter" idx="11"/>
          </p:nvPr>
        </p:nvSpPr>
        <p:spPr/>
        <p:txBody>
          <a:bodyPr/>
          <a:lstStyle/>
          <a:p>
            <a:r>
              <a:rPr lang="en-US"/>
              <a:t>You are not allowed to add slides to this presentation</a:t>
            </a:r>
            <a:endParaRPr lang="en-IN"/>
          </a:p>
        </p:txBody>
      </p:sp>
      <p:pic>
        <p:nvPicPr>
          <p:cNvPr id="12" name="Picture 11">
            <a:extLst>
              <a:ext uri="{FF2B5EF4-FFF2-40B4-BE49-F238E27FC236}">
                <a16:creationId xmlns:a16="http://schemas.microsoft.com/office/drawing/2014/main" id="{15399AA5-4597-9204-9D2F-B985B8643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6894" y="0"/>
            <a:ext cx="735106" cy="468087"/>
          </a:xfrm>
          <a:prstGeom prst="rect">
            <a:avLst/>
          </a:prstGeom>
        </p:spPr>
      </p:pic>
      <p:sp>
        <p:nvSpPr>
          <p:cNvPr id="13" name="Rectangle: Rounded Corners 12">
            <a:extLst>
              <a:ext uri="{FF2B5EF4-FFF2-40B4-BE49-F238E27FC236}">
                <a16:creationId xmlns:a16="http://schemas.microsoft.com/office/drawing/2014/main" id="{7C3A572D-8486-4261-69C8-8C6970C192CD}"/>
              </a:ext>
            </a:extLst>
          </p:cNvPr>
          <p:cNvSpPr/>
          <p:nvPr/>
        </p:nvSpPr>
        <p:spPr>
          <a:xfrm>
            <a:off x="-16489" y="582706"/>
            <a:ext cx="2976282" cy="627529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r>
              <a:rPr lang="en-IN" sz="1200" b="1" dirty="0">
                <a:latin typeface="Times New Roman" panose="02020603050405020304" pitchFamily="18" charset="0"/>
                <a:cs typeface="Times New Roman" panose="02020603050405020304" pitchFamily="18" charset="0"/>
              </a:rPr>
              <a:t>Introduction</a:t>
            </a:r>
          </a:p>
          <a:p>
            <a:pPr algn="just" rtl="0">
              <a:spcBef>
                <a:spcPts val="0"/>
              </a:spcBef>
              <a:spcAft>
                <a:spcPts val="0"/>
              </a:spcAft>
            </a:pPr>
            <a:r>
              <a:rPr lang="en-US" sz="800" b="1" i="0" u="none" strike="noStrike" dirty="0">
                <a:solidFill>
                  <a:srgbClr val="000000"/>
                </a:solidFill>
                <a:effectLst/>
                <a:latin typeface="Times New Roman" panose="02020603050405020304" pitchFamily="18" charset="0"/>
                <a:cs typeface="Times New Roman" panose="02020603050405020304" pitchFamily="18" charset="0"/>
              </a:rPr>
              <a:t>1.1 Rationale</a:t>
            </a:r>
            <a:endParaRPr lang="en-US" sz="800" b="0" dirty="0">
              <a:effectLst/>
              <a:latin typeface="Times New Roman" panose="02020603050405020304" pitchFamily="18" charset="0"/>
              <a:cs typeface="Times New Roman" panose="02020603050405020304" pitchFamily="18" charset="0"/>
            </a:endParaRPr>
          </a:p>
          <a:p>
            <a:pPr algn="just" rtl="0">
              <a:spcBef>
                <a:spcPts val="0"/>
              </a:spcBef>
              <a:spcAft>
                <a:spcPts val="0"/>
              </a:spcAft>
            </a:pPr>
            <a:r>
              <a:rPr lang="en-US" sz="800" b="0" i="0" u="none" strike="noStrike" dirty="0">
                <a:solidFill>
                  <a:srgbClr val="000000"/>
                </a:solidFill>
                <a:effectLst/>
                <a:latin typeface="Times New Roman" panose="02020603050405020304" pitchFamily="18" charset="0"/>
                <a:cs typeface="Times New Roman" panose="02020603050405020304" pitchFamily="18" charset="0"/>
              </a:rPr>
              <a:t>Revenue from pharmacy, radiology, and pathology can be increased accurately along with adequate customer satisfaction from different medical authorities.</a:t>
            </a:r>
            <a:endParaRPr lang="en-US" sz="800" b="0" dirty="0">
              <a:solidFill>
                <a:srgbClr val="000000"/>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r>
              <a:rPr lang="en-US" sz="800" b="0" i="0" u="none" strike="noStrike" dirty="0">
                <a:solidFill>
                  <a:srgbClr val="000000"/>
                </a:solidFill>
                <a:effectLst/>
                <a:latin typeface="Times New Roman" panose="02020603050405020304" pitchFamily="18" charset="0"/>
                <a:cs typeface="Times New Roman" panose="02020603050405020304" pitchFamily="18" charset="0"/>
              </a:rPr>
              <a:t>The rationale can easily give a detailed analysis of a study along with delivering the issue of the research, and why the problem has been taken by the researcher and the significance of the study can also be included by the researcher in this part effectively (1).</a:t>
            </a:r>
            <a:endParaRPr lang="en-US" sz="800" i="0" u="none" strike="noStrike"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r>
              <a:rPr lang="en-US" sz="800" b="0" i="0" u="none" strike="noStrike" dirty="0">
                <a:solidFill>
                  <a:srgbClr val="000000"/>
                </a:solidFill>
                <a:effectLst/>
                <a:latin typeface="Times New Roman" panose="02020603050405020304" pitchFamily="18" charset="0"/>
                <a:cs typeface="Times New Roman" panose="02020603050405020304" pitchFamily="18" charset="0"/>
              </a:rPr>
              <a:t>Several times it has been seen that different medical sectors from other countries have not been able to gain their desired revenue generation from their pathology, radiology as well as pharmacy departments (2)</a:t>
            </a:r>
          </a:p>
          <a:p>
            <a:pPr algn="just"/>
            <a:r>
              <a:rPr lang="en-US" sz="800" b="0" i="0" u="none" strike="noStrike" dirty="0">
                <a:solidFill>
                  <a:srgbClr val="000000"/>
                </a:solidFill>
                <a:effectLst/>
                <a:latin typeface="Times New Roman" panose="02020603050405020304" pitchFamily="18" charset="0"/>
              </a:rPr>
              <a:t>As proposed by </a:t>
            </a:r>
            <a:r>
              <a:rPr lang="en-US" sz="800" b="0" i="0" u="none" strike="noStrike" dirty="0" err="1">
                <a:solidFill>
                  <a:srgbClr val="222222"/>
                </a:solidFill>
                <a:effectLst/>
                <a:latin typeface="Times New Roman" panose="02020603050405020304" pitchFamily="18" charset="0"/>
              </a:rPr>
              <a:t>Baashar</a:t>
            </a:r>
            <a:r>
              <a:rPr lang="en-US" sz="800" b="0" i="0" u="none" strike="noStrike" dirty="0">
                <a:solidFill>
                  <a:srgbClr val="222222"/>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(3 p 103442), different medical sectors from other countries try to gain maximum customer retention possibilities with the help of including full customer satisfaction possibilities from their service-giving activities accordingly. </a:t>
            </a:r>
          </a:p>
          <a:p>
            <a:pPr algn="just"/>
            <a:r>
              <a:rPr lang="en-US" sz="800" b="0" i="0" u="none" strike="noStrike" dirty="0">
                <a:solidFill>
                  <a:srgbClr val="000000"/>
                </a:solidFill>
                <a:effectLst/>
                <a:latin typeface="Times New Roman" panose="02020603050405020304" pitchFamily="18" charset="0"/>
              </a:rPr>
              <a:t>As a result, the researcher of this paper has also included this hospital's values in maintaining patient centricity, teamwork, ownership, innovation and integrity.</a:t>
            </a:r>
          </a:p>
          <a:p>
            <a:pPr algn="just" rtl="0">
              <a:spcBef>
                <a:spcPts val="0"/>
              </a:spcBef>
              <a:spcAft>
                <a:spcPts val="0"/>
              </a:spcAft>
            </a:pPr>
            <a:r>
              <a:rPr lang="en-US" sz="800" b="0" i="0" u="none" strike="noStrike" dirty="0">
                <a:solidFill>
                  <a:srgbClr val="000000"/>
                </a:solidFill>
                <a:effectLst/>
                <a:latin typeface="Times New Roman" panose="02020603050405020304" pitchFamily="18" charset="0"/>
              </a:rPr>
              <a:t>For example, it can be stated that the audiences of this paper would get to know the pain points of the patients that are going to take services from Fortis hospital, which should be mitigated as soon as possible to achieve their desired revenue accordingly. </a:t>
            </a:r>
          </a:p>
          <a:p>
            <a:pPr marL="0" indent="0" algn="just" rtl="0">
              <a:spcBef>
                <a:spcPts val="0"/>
              </a:spcBef>
              <a:spcAft>
                <a:spcPts val="0"/>
              </a:spcAft>
              <a:buNone/>
            </a:pPr>
            <a:r>
              <a:rPr lang="en-US" sz="800" b="1" i="0" u="none" strike="noStrike" dirty="0">
                <a:solidFill>
                  <a:srgbClr val="000000"/>
                </a:solidFill>
                <a:effectLst/>
                <a:latin typeface="Times New Roman" panose="02020603050405020304" pitchFamily="18" charset="0"/>
              </a:rPr>
              <a:t>1.3 Specific Objectives</a:t>
            </a:r>
            <a:endParaRPr lang="en-US" sz="800" b="0" dirty="0">
              <a:effectLst/>
            </a:endParaRPr>
          </a:p>
          <a:p>
            <a:pPr algn="just"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Times New Roman" panose="02020603050405020304" pitchFamily="18" charset="0"/>
              </a:rPr>
              <a:t>To identify the root causes of problems that reduce revenue generation of a medical sector within the context of Fortis hospital.</a:t>
            </a:r>
          </a:p>
          <a:p>
            <a:pPr algn="just"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Times New Roman" panose="02020603050405020304" pitchFamily="18" charset="0"/>
              </a:rPr>
              <a:t>To investigate the patients' pain points that are reducing revenue generation possibilities for the pharmacy, pathology, and radiology department of Fortis hospital.</a:t>
            </a:r>
          </a:p>
          <a:p>
            <a:pPr algn="just" rtl="0" fontAlgn="base">
              <a:spcBef>
                <a:spcPts val="0"/>
              </a:spcBef>
              <a:spcAft>
                <a:spcPts val="0"/>
              </a:spcAft>
              <a:buFont typeface="Arial" panose="020B0604020202020204" pitchFamily="34" charset="0"/>
              <a:buChar char="•"/>
            </a:pPr>
            <a:r>
              <a:rPr lang="en-US" sz="800" b="0" i="0" u="none" strike="noStrike" dirty="0">
                <a:solidFill>
                  <a:srgbClr val="000000"/>
                </a:solidFill>
                <a:effectLst/>
                <a:latin typeface="Times New Roman" panose="02020603050405020304" pitchFamily="18" charset="0"/>
              </a:rPr>
              <a:t>To recommend some beneficial strategies that can help to improve the conversion range of different medical sectors within the context of Fortis hospital.</a:t>
            </a:r>
            <a:endParaRPr lang="en-IN" sz="800" b="1" i="0" u="none" strike="noStrike" dirty="0">
              <a:solidFill>
                <a:srgbClr val="000000"/>
              </a:solidFill>
              <a:effectLst/>
              <a:latin typeface="Times New Roman" panose="02020603050405020304" pitchFamily="18" charset="0"/>
            </a:endParaRPr>
          </a:p>
          <a:p>
            <a:pPr marL="0" indent="0" algn="just" rtl="0">
              <a:spcBef>
                <a:spcPts val="0"/>
              </a:spcBef>
              <a:spcAft>
                <a:spcPts val="0"/>
              </a:spcAft>
              <a:buNone/>
            </a:pPr>
            <a:r>
              <a:rPr lang="en-IN" sz="800" b="1" i="0" u="none" strike="noStrike" dirty="0">
                <a:solidFill>
                  <a:srgbClr val="000000"/>
                </a:solidFill>
                <a:effectLst/>
                <a:latin typeface="Times New Roman" panose="02020603050405020304" pitchFamily="18" charset="0"/>
              </a:rPr>
              <a:t>1.2 Research Questions</a:t>
            </a:r>
            <a:endParaRPr lang="en-IN" sz="800" b="0" dirty="0">
              <a:effectLst/>
            </a:endParaRPr>
          </a:p>
          <a:p>
            <a:pPr algn="just" rtl="0" fontAlgn="base">
              <a:spcBef>
                <a:spcPts val="0"/>
              </a:spcBef>
              <a:spcAft>
                <a:spcPts val="0"/>
              </a:spcAft>
              <a:buFont typeface="+mj-lt"/>
              <a:buAutoNum type="arabicPeriod"/>
            </a:pPr>
            <a:r>
              <a:rPr lang="en-US" sz="800" b="0" i="0" u="none" strike="noStrike" dirty="0">
                <a:solidFill>
                  <a:srgbClr val="000000"/>
                </a:solidFill>
                <a:effectLst/>
                <a:latin typeface="Times New Roman" panose="02020603050405020304" pitchFamily="18" charset="0"/>
              </a:rPr>
              <a:t>What are the strategies to improve the revenue of the pharmacy, radiology and pathology departments?</a:t>
            </a:r>
          </a:p>
          <a:p>
            <a:pPr algn="just" rtl="0" fontAlgn="base">
              <a:spcBef>
                <a:spcPts val="0"/>
              </a:spcBef>
              <a:spcAft>
                <a:spcPts val="0"/>
              </a:spcAft>
              <a:buFont typeface="+mj-lt"/>
              <a:buAutoNum type="arabicPeriod"/>
            </a:pPr>
            <a:r>
              <a:rPr lang="en-US" sz="800" b="0" i="0" u="none" strike="noStrike" dirty="0">
                <a:solidFill>
                  <a:srgbClr val="000000"/>
                </a:solidFill>
                <a:effectLst/>
                <a:latin typeface="Times New Roman" panose="02020603050405020304" pitchFamily="18" charset="0"/>
              </a:rPr>
              <a:t>What are the patients' pain points that can reduce revenue generation for the Fortis hospital?</a:t>
            </a:r>
          </a:p>
          <a:p>
            <a:pPr algn="just" rtl="0" fontAlgn="base">
              <a:spcBef>
                <a:spcPts val="0"/>
              </a:spcBef>
              <a:spcAft>
                <a:spcPts val="0"/>
              </a:spcAft>
              <a:buFont typeface="+mj-lt"/>
              <a:buAutoNum type="arabicPeriod"/>
            </a:pPr>
            <a:r>
              <a:rPr lang="en-US" sz="800" b="0" i="0" u="none" strike="noStrike" dirty="0">
                <a:solidFill>
                  <a:srgbClr val="000000"/>
                </a:solidFill>
                <a:effectLst/>
                <a:latin typeface="Times New Roman" panose="02020603050405020304" pitchFamily="18" charset="0"/>
              </a:rPr>
              <a:t>What are the root causes of the problems that reduce revenue generation from the medical sector's pharmacy, radiology, and pathology departments?</a:t>
            </a:r>
          </a:p>
          <a:p>
            <a:pPr algn="just" rtl="0" fontAlgn="base">
              <a:spcBef>
                <a:spcPts val="0"/>
              </a:spcBef>
              <a:spcAft>
                <a:spcPts val="0"/>
              </a:spcAft>
              <a:buFont typeface="+mj-lt"/>
              <a:buAutoNum type="arabicPeriod"/>
            </a:pPr>
            <a:r>
              <a:rPr lang="en-US" sz="800" b="0" i="0" u="none" strike="noStrike" dirty="0">
                <a:solidFill>
                  <a:srgbClr val="000000"/>
                </a:solidFill>
                <a:effectLst/>
                <a:latin typeface="Times New Roman" panose="02020603050405020304" pitchFamily="18" charset="0"/>
              </a:rPr>
              <a:t>Which strategies can be included as the solutions for improving the conversion range for different medical sectors within the context of Fortis hospital?</a:t>
            </a:r>
          </a:p>
          <a:p>
            <a:pPr algn="just" rtl="0">
              <a:spcBef>
                <a:spcPts val="0"/>
              </a:spcBef>
              <a:spcAft>
                <a:spcPts val="0"/>
              </a:spcAft>
            </a:pPr>
            <a:endParaRPr lang="en-US" sz="800" b="0" dirty="0">
              <a:effectLst/>
            </a:endParaRPr>
          </a:p>
          <a:p>
            <a:pPr algn="just" rtl="0">
              <a:spcBef>
                <a:spcPts val="0"/>
              </a:spcBef>
              <a:spcAft>
                <a:spcPts val="0"/>
              </a:spcAft>
            </a:pPr>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US" sz="8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br>
              <a:rPr lang="en-US" sz="800" dirty="0">
                <a:latin typeface="Times New Roman" panose="02020603050405020304" pitchFamily="18" charset="0"/>
                <a:cs typeface="Times New Roman" panose="02020603050405020304" pitchFamily="18" charset="0"/>
              </a:rPr>
            </a:br>
            <a:br>
              <a:rPr lang="en-IN" sz="800" dirty="0">
                <a:latin typeface="Times New Roman" panose="02020603050405020304" pitchFamily="18" charset="0"/>
                <a:cs typeface="Times New Roman" panose="02020603050405020304" pitchFamily="18" charset="0"/>
              </a:rPr>
            </a:br>
            <a:endParaRPr lang="en-IN" sz="800" dirty="0">
              <a:latin typeface="Times New Roman" panose="02020603050405020304" pitchFamily="18" charset="0"/>
              <a:cs typeface="Times New Roman" panose="02020603050405020304" pitchFamily="18" charset="0"/>
            </a:endParaRPr>
          </a:p>
          <a:p>
            <a:pPr algn="ctr"/>
            <a:endParaRPr lang="en-IN" sz="800" dirty="0">
              <a:latin typeface="Times New Roman" panose="02020603050405020304" pitchFamily="18" charset="0"/>
              <a:cs typeface="Times New Roman" panose="02020603050405020304" pitchFamily="18" charset="0"/>
            </a:endParaRPr>
          </a:p>
          <a:p>
            <a:pPr algn="ctr"/>
            <a:endParaRPr lang="en-IN" sz="800" dirty="0">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0B07F3A3-B4BA-EF11-FDF5-111FA2803A19}"/>
              </a:ext>
            </a:extLst>
          </p:cNvPr>
          <p:cNvSpPr/>
          <p:nvPr/>
        </p:nvSpPr>
        <p:spPr>
          <a:xfrm>
            <a:off x="3015503" y="582706"/>
            <a:ext cx="2976282" cy="627529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a:latin typeface="Times New Roman" panose="02020603050405020304" pitchFamily="18" charset="0"/>
              <a:cs typeface="Times New Roman" panose="02020603050405020304" pitchFamily="18" charset="0"/>
            </a:endParaRPr>
          </a:p>
          <a:p>
            <a:pPr algn="ctr"/>
            <a:r>
              <a:rPr lang="en-IN" sz="1200" b="1" dirty="0">
                <a:latin typeface="Times New Roman" panose="02020603050405020304" pitchFamily="18" charset="0"/>
                <a:cs typeface="Times New Roman" panose="02020603050405020304" pitchFamily="18" charset="0"/>
              </a:rPr>
              <a:t>Methods </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As proposed by </a:t>
            </a:r>
            <a:r>
              <a:rPr lang="en-US" sz="800" b="0" i="0" u="none" strike="noStrike" dirty="0">
                <a:solidFill>
                  <a:srgbClr val="222222"/>
                </a:solidFill>
                <a:effectLst/>
                <a:latin typeface="Times New Roman" panose="02020603050405020304" pitchFamily="18" charset="0"/>
                <a:cs typeface="Times New Roman" panose="02020603050405020304" pitchFamily="18" charset="0"/>
              </a:rPr>
              <a:t>Heath </a:t>
            </a:r>
            <a:r>
              <a:rPr lang="en-US" sz="800" b="0" i="0" u="none" strike="noStrike" dirty="0">
                <a:solidFill>
                  <a:srgbClr val="000000"/>
                </a:solidFill>
                <a:effectLst/>
                <a:latin typeface="Times New Roman" panose="02020603050405020304" pitchFamily="18" charset="0"/>
                <a:cs typeface="Times New Roman" panose="02020603050405020304" pitchFamily="18" charset="0"/>
              </a:rPr>
              <a:t>(4 p 30-35), with the help of performing a proper methodology or Data collection method within a research paper, the researcher can easily provide different strategies that have been included for gaining adequate information regarding the research topic to its audiences.</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As suggested by </a:t>
            </a:r>
            <a:r>
              <a:rPr lang="en-US" sz="800" b="0" i="0" u="none" strike="noStrike" dirty="0" err="1">
                <a:solidFill>
                  <a:srgbClr val="000000"/>
                </a:solidFill>
                <a:effectLst/>
                <a:latin typeface="Times New Roman" panose="02020603050405020304" pitchFamily="18" charset="0"/>
                <a:cs typeface="Times New Roman" panose="02020603050405020304" pitchFamily="18" charset="0"/>
              </a:rPr>
              <a:t>Sherif</a:t>
            </a:r>
            <a:r>
              <a:rPr lang="en-US" sz="800" b="0" i="0" u="none" strike="noStrike" dirty="0">
                <a:solidFill>
                  <a:srgbClr val="000000"/>
                </a:solidFill>
                <a:effectLst/>
                <a:latin typeface="Times New Roman" panose="02020603050405020304" pitchFamily="18" charset="0"/>
                <a:cs typeface="Times New Roman" panose="02020603050405020304" pitchFamily="18" charset="0"/>
              </a:rPr>
              <a:t> (5 p 26-42), both the primary and secondary data collection methods can be used by a researcher to gain critical data within provided resources.</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On the other hand, it has been proposed by </a:t>
            </a:r>
            <a:r>
              <a:rPr lang="en-US" sz="800" b="0" i="0" u="none" strike="noStrike" dirty="0" err="1">
                <a:solidFill>
                  <a:srgbClr val="000000"/>
                </a:solidFill>
                <a:effectLst/>
                <a:latin typeface="Times New Roman" panose="02020603050405020304" pitchFamily="18" charset="0"/>
                <a:cs typeface="Times New Roman" panose="02020603050405020304" pitchFamily="18" charset="0"/>
              </a:rPr>
              <a:t>Dannels</a:t>
            </a:r>
            <a:r>
              <a:rPr lang="en-US" sz="800" b="0" i="0" u="none" strike="noStrike" dirty="0">
                <a:solidFill>
                  <a:srgbClr val="000000"/>
                </a:solidFill>
                <a:effectLst/>
                <a:latin typeface="Times New Roman" panose="02020603050405020304" pitchFamily="18" charset="0"/>
                <a:cs typeface="Times New Roman" panose="02020603050405020304" pitchFamily="18" charset="0"/>
              </a:rPr>
              <a:t> (6 p 402-416) that researchers of different research topics use an accurate Research design which can help them to identify desired data collection sources as per the resources provided to them. </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Contradictorily it has been mentioned by Opie (7 p 137), that researchers also use some beneficial research approaches in terms of gaining the help of selecting data from different sources, such as inductive and deductive research approaches.</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On the other hand, it has been advised by </a:t>
            </a:r>
            <a:r>
              <a:rPr lang="en-US" sz="800" b="0" i="0" u="none" strike="noStrike" dirty="0" err="1">
                <a:solidFill>
                  <a:srgbClr val="000000"/>
                </a:solidFill>
                <a:effectLst/>
                <a:latin typeface="Times New Roman" panose="02020603050405020304" pitchFamily="18" charset="0"/>
                <a:cs typeface="Times New Roman" panose="02020603050405020304" pitchFamily="18" charset="0"/>
              </a:rPr>
              <a:t>Žukauskas</a:t>
            </a:r>
            <a:r>
              <a:rPr lang="en-US" sz="800" b="0" i="0" u="none" strike="noStrike" dirty="0">
                <a:solidFill>
                  <a:srgbClr val="000000"/>
                </a:solidFill>
                <a:effectLst/>
                <a:latin typeface="Times New Roman" panose="02020603050405020304" pitchFamily="18" charset="0"/>
                <a:cs typeface="Times New Roman" panose="02020603050405020304" pitchFamily="18" charset="0"/>
              </a:rPr>
              <a:t> (8 p 121) that research philosophy is another aspect of the Data collection method or a methodology chapter within a research paper that can help a researcher select required information from different sources per the resources provided for the study. </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In the same way, it has been identified by Lê (9 p 308-36), researchers also use specific research methods for selecting and gathering data from required data collection sources, among which qualitative, quantitative and mixed-methods are the most popular. </a:t>
            </a:r>
          </a:p>
          <a:p>
            <a:pPr algn="ctr"/>
            <a:r>
              <a:rPr lang="en-IN" sz="1200" b="1" dirty="0">
                <a:latin typeface="Times New Roman" panose="02020603050405020304" pitchFamily="18" charset="0"/>
                <a:cs typeface="Times New Roman" panose="02020603050405020304" pitchFamily="18" charset="0"/>
              </a:rPr>
              <a:t>Results</a:t>
            </a:r>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dirty="0">
              <a:solidFill>
                <a:srgbClr val="000000"/>
              </a:solidFill>
              <a:latin typeface="Times New Roman" panose="02020603050405020304" pitchFamily="18" charset="0"/>
              <a:cs typeface="Times New Roman" panose="02020603050405020304" pitchFamily="18" charset="0"/>
            </a:endParaRPr>
          </a:p>
          <a:p>
            <a:pPr algn="just"/>
            <a:r>
              <a:rPr lang="en-US" sz="800" b="0" i="0" u="none" strike="noStrike" dirty="0">
                <a:solidFill>
                  <a:srgbClr val="000000"/>
                </a:solidFill>
                <a:effectLst/>
                <a:latin typeface="Times New Roman" panose="02020603050405020304" pitchFamily="18" charset="0"/>
              </a:rPr>
              <a:t>As proposed by </a:t>
            </a:r>
            <a:r>
              <a:rPr lang="en-US" sz="800" b="0" i="0" u="none" strike="noStrike" dirty="0" err="1">
                <a:solidFill>
                  <a:srgbClr val="222222"/>
                </a:solidFill>
                <a:effectLst/>
                <a:latin typeface="Times New Roman" panose="02020603050405020304" pitchFamily="18" charset="0"/>
              </a:rPr>
              <a:t>Pasquetto</a:t>
            </a:r>
            <a:r>
              <a:rPr lang="en-US" sz="800" b="0" i="0" u="none" strike="noStrike" dirty="0">
                <a:solidFill>
                  <a:srgbClr val="222222"/>
                </a:solidFill>
                <a:effectLst/>
                <a:latin typeface="Times New Roman" panose="02020603050405020304" pitchFamily="18" charset="0"/>
              </a:rPr>
              <a:t> </a:t>
            </a:r>
            <a:r>
              <a:rPr lang="en-US" sz="800" b="0" i="0" u="none" strike="noStrike" dirty="0">
                <a:solidFill>
                  <a:srgbClr val="000000"/>
                </a:solidFill>
                <a:effectLst/>
                <a:latin typeface="Times New Roman" panose="02020603050405020304" pitchFamily="18" charset="0"/>
              </a:rPr>
              <a:t>(11 p 1-34), with the help of compiling all the data gathered from different sources, all the team members of a research group and individual researchers can easily store those data accurately and effectively.</a:t>
            </a:r>
          </a:p>
          <a:p>
            <a:pPr algn="just"/>
            <a:r>
              <a:rPr lang="en-US" sz="800" b="0" i="0" u="none" strike="noStrike" dirty="0">
                <a:solidFill>
                  <a:srgbClr val="000000"/>
                </a:solidFill>
                <a:effectLst/>
                <a:latin typeface="Times New Roman" panose="02020603050405020304" pitchFamily="18" charset="0"/>
              </a:rPr>
              <a:t>Apart from that, it has been also witnessed from the findings of Sengupta (17 p427-42), that OPD is considered an ambulatory care </a:t>
            </a:r>
            <a:r>
              <a:rPr lang="en-GB" sz="800" b="0" i="0" u="none" strike="noStrike" dirty="0">
                <a:solidFill>
                  <a:srgbClr val="000000"/>
                </a:solidFill>
                <a:effectLst/>
                <a:latin typeface="Times New Roman" panose="02020603050405020304" pitchFamily="18" charset="0"/>
              </a:rPr>
              <a:t>centre</a:t>
            </a:r>
            <a:r>
              <a:rPr lang="en-US" sz="800" b="0" i="0" u="none" strike="noStrike" dirty="0">
                <a:solidFill>
                  <a:srgbClr val="000000"/>
                </a:solidFill>
                <a:effectLst/>
                <a:latin typeface="Times New Roman" panose="02020603050405020304" pitchFamily="18" charset="0"/>
              </a:rPr>
              <a:t> that delivers the whole scope of services but fails to maintain a professional appearance searcher in the initial part of the paper. </a:t>
            </a:r>
          </a:p>
          <a:p>
            <a:pPr algn="just"/>
            <a:r>
              <a:rPr lang="en-US" sz="800" b="0" i="0" u="none" strike="noStrike" dirty="0">
                <a:solidFill>
                  <a:srgbClr val="000000"/>
                </a:solidFill>
                <a:effectLst/>
                <a:latin typeface="Times New Roman" panose="02020603050405020304" pitchFamily="18" charset="0"/>
              </a:rPr>
              <a:t>According to the findings of </a:t>
            </a:r>
            <a:r>
              <a:rPr lang="en-US" sz="800" b="0" i="0" u="none" strike="noStrike" dirty="0" err="1">
                <a:solidFill>
                  <a:srgbClr val="000000"/>
                </a:solidFill>
                <a:effectLst/>
                <a:latin typeface="Times New Roman" panose="02020603050405020304" pitchFamily="18" charset="0"/>
              </a:rPr>
              <a:t>Naaz</a:t>
            </a:r>
            <a:r>
              <a:rPr lang="en-US" sz="800" b="0" i="0" u="none" strike="noStrike" dirty="0">
                <a:solidFill>
                  <a:srgbClr val="000000"/>
                </a:solidFill>
                <a:effectLst/>
                <a:latin typeface="Times New Roman" panose="02020603050405020304" pitchFamily="18" charset="0"/>
              </a:rPr>
              <a:t> (18 p71-6), it has been witnessed that the waiting time of the patients is recognised as the length of the time starting from the entry of the patient into the clinic to the patient leaving the area of OPD</a:t>
            </a:r>
            <a:endParaRPr lang="en-IN" sz="800" dirty="0"/>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dirty="0">
              <a:solidFill>
                <a:srgbClr val="000000"/>
              </a:solidFill>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dirty="0">
              <a:solidFill>
                <a:srgbClr val="000000"/>
              </a:solidFill>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dirty="0">
              <a:solidFill>
                <a:srgbClr val="000000"/>
              </a:solidFill>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dirty="0">
              <a:solidFill>
                <a:srgbClr val="000000"/>
              </a:solidFill>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dirty="0">
              <a:solidFill>
                <a:srgbClr val="000000"/>
              </a:solidFill>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IN" sz="800" dirty="0">
              <a:latin typeface="Times New Roman" panose="02020603050405020304" pitchFamily="18" charset="0"/>
              <a:cs typeface="Times New Roman" panose="02020603050405020304" pitchFamily="18" charset="0"/>
            </a:endParaRPr>
          </a:p>
          <a:p>
            <a:pPr algn="ctr"/>
            <a:endParaRPr lang="en-IN" sz="8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01A9E599-0A01-151F-754D-60CE6C36711F}"/>
              </a:ext>
            </a:extLst>
          </p:cNvPr>
          <p:cNvSpPr/>
          <p:nvPr/>
        </p:nvSpPr>
        <p:spPr>
          <a:xfrm>
            <a:off x="9192986" y="582705"/>
            <a:ext cx="2999014" cy="627529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r>
              <a:rPr lang="en-IN" sz="1200" b="1" dirty="0">
                <a:latin typeface="Times New Roman" panose="02020603050405020304" pitchFamily="18" charset="0"/>
                <a:cs typeface="Times New Roman" panose="02020603050405020304" pitchFamily="18" charset="0"/>
              </a:rPr>
              <a:t>Conclusion</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Throughout the report, the researcher has included all the detailed knowledge regarding this Research report in terms of providing maximum outcomes to its audiences from this research paper. </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It has been identified that with the help of efficiently performing a research report, the researcher can quickly gain a conclusion per the requirement of the research topic effectively. </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In several cases, it has been seen that researchers do not tend to include maximum knowledge within a research paper as per different aspects of the objectives taken by the researcher in the initial part of the paper. </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Hence, it can be suggested that with the help of describing and analysing all the aspects of different objectives taken by the researcher, gaining maximum outcomes and efficiency from the Research report can be possible for a researcher effectively. </a:t>
            </a:r>
          </a:p>
          <a:p>
            <a:pPr algn="ctr"/>
            <a:r>
              <a:rPr lang="en-IN" sz="1200" b="1" dirty="0">
                <a:latin typeface="Times New Roman" panose="02020603050405020304" pitchFamily="18" charset="0"/>
                <a:cs typeface="Times New Roman" panose="02020603050405020304" pitchFamily="18" charset="0"/>
              </a:rPr>
              <a:t>Bibliography</a:t>
            </a:r>
          </a:p>
          <a:p>
            <a:pPr algn="just">
              <a:lnSpc>
                <a:spcPct val="107000"/>
              </a:lnSpc>
              <a:spcAft>
                <a:spcPts val="800"/>
              </a:spcAft>
            </a:pP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Salminen</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J, Jansen BJ, An J, Kwak H, Jung SG. Automatic persona generation for online content creators: Conceptual rationale and a research agenda. Personas-User focused design. 2019:135-60.</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Bharsakade</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RS, Acharya P, Ganapathy L, Tiwari MK. A lean approach to healthcare management using multi criteria decision making. </a:t>
            </a: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Opsearch</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2021 Sep;58(3):610-35.</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Baashar</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Y, </a:t>
            </a: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Alhussian</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H, Patel A, </a:t>
            </a: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Alkawsi</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G, </a:t>
            </a: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Alzahrani</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Alfarraj</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Hayder</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G. Customer relationship management systems (CRMS) in the healthcare environment: A systematic literature review. Computer Standards &amp; Interfaces. 2020 Aug 1;71:103442.</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Heath J, Williamson H, Williams L, Harcourt D. “It's just more personal”: Using multiple methods of qualitative data collection to facilitate participation in research focusing on sensitive subjects. Applied Nursing Research. 2018 Oct 1;43:30-5.</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Sherif</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V. Evaluating </a:t>
            </a: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preexisting</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qualitative research data for secondary analysis. </a:t>
            </a: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InForum</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qualitative social research 2018 May 1 (Vol. 19, No. 2, pp. 26-42). </a:t>
            </a: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Freie</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Universität Berlin.</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Sengupta M, Chakrabarti S, Mukhopadhyay I. Waiting time: The expectations and preferences of patients in a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paediatric</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OPD. Journal of Health Management. 2019 Sep;21(3):427-42.</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100"/>
              </a:spcBef>
              <a:spcAft>
                <a:spcPts val="1100"/>
              </a:spcAft>
            </a:pPr>
            <a:endParaRPr lang="en-IN" sz="800" dirty="0">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DA8DD6E5-120A-E6EF-BBAF-1773B5A7ABD6}"/>
              </a:ext>
            </a:extLst>
          </p:cNvPr>
          <p:cNvSpPr/>
          <p:nvPr/>
        </p:nvSpPr>
        <p:spPr>
          <a:xfrm>
            <a:off x="6031006" y="582706"/>
            <a:ext cx="3106270" cy="627529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endParaRPr lang="en-IN" sz="800" b="1" dirty="0">
              <a:latin typeface="Times New Roman" panose="02020603050405020304" pitchFamily="18" charset="0"/>
              <a:cs typeface="Times New Roman" panose="02020603050405020304" pitchFamily="18" charset="0"/>
            </a:endParaRPr>
          </a:p>
          <a:p>
            <a:pPr algn="ctr"/>
            <a:r>
              <a:rPr lang="en-IN" sz="1200" b="1" dirty="0">
                <a:latin typeface="Times New Roman" panose="02020603050405020304" pitchFamily="18" charset="0"/>
                <a:cs typeface="Times New Roman" panose="02020603050405020304" pitchFamily="18" charset="0"/>
              </a:rPr>
              <a:t>Results</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Considering this fact, by assessing the opinions of </a:t>
            </a:r>
            <a:r>
              <a:rPr lang="en-US" sz="800" b="0" i="0" u="none" strike="noStrike" dirty="0" err="1">
                <a:solidFill>
                  <a:srgbClr val="000000"/>
                </a:solidFill>
                <a:effectLst/>
                <a:latin typeface="Times New Roman" panose="02020603050405020304" pitchFamily="18" charset="0"/>
                <a:cs typeface="Times New Roman" panose="02020603050405020304" pitchFamily="18" charset="0"/>
              </a:rPr>
              <a:t>Barlas</a:t>
            </a:r>
            <a:r>
              <a:rPr lang="en-US" sz="800" b="0" i="0" u="none" strike="noStrike" dirty="0">
                <a:solidFill>
                  <a:srgbClr val="000000"/>
                </a:solidFill>
                <a:effectLst/>
                <a:latin typeface="Times New Roman" panose="02020603050405020304" pitchFamily="18" charset="0"/>
                <a:cs typeface="Times New Roman" panose="02020603050405020304" pitchFamily="18" charset="0"/>
              </a:rPr>
              <a:t> (19 p73), it has been found that in Indian healthcare sectors, the prospect of pharmacy and proper discount is considered as a counter rebate and it has created fireworks.</a:t>
            </a:r>
          </a:p>
          <a:p>
            <a:pPr algn="just"/>
            <a:r>
              <a:rPr lang="en-US" sz="800" b="0" i="0" u="none" strike="noStrike" dirty="0">
                <a:solidFill>
                  <a:srgbClr val="000000"/>
                </a:solidFill>
                <a:effectLst/>
                <a:latin typeface="Times New Roman" panose="02020603050405020304" pitchFamily="18" charset="0"/>
                <a:cs typeface="Times New Roman" panose="02020603050405020304" pitchFamily="18" charset="0"/>
              </a:rPr>
              <a:t>On the other hand, evaluating the viewpoints of </a:t>
            </a:r>
            <a:r>
              <a:rPr lang="en-US" sz="800" b="0" i="0" u="none" strike="noStrike" dirty="0" err="1">
                <a:solidFill>
                  <a:srgbClr val="000000"/>
                </a:solidFill>
                <a:effectLst/>
                <a:latin typeface="Times New Roman" panose="02020603050405020304" pitchFamily="18" charset="0"/>
                <a:cs typeface="Times New Roman" panose="02020603050405020304" pitchFamily="18" charset="0"/>
              </a:rPr>
              <a:t>Barlas</a:t>
            </a:r>
            <a:r>
              <a:rPr lang="en-US" sz="800" b="0" i="0" u="none" strike="noStrike" dirty="0">
                <a:solidFill>
                  <a:srgbClr val="000000"/>
                </a:solidFill>
                <a:effectLst/>
                <a:latin typeface="Times New Roman" panose="02020603050405020304" pitchFamily="18" charset="0"/>
                <a:cs typeface="Times New Roman" panose="02020603050405020304" pitchFamily="18" charset="0"/>
              </a:rPr>
              <a:t> (19 p73), it has been also observed that the highest-cost related to the medication non-adherence rates in the industrialized world has created a risk among the patients.</a:t>
            </a:r>
          </a:p>
          <a:p>
            <a:pPr algn="just"/>
            <a:r>
              <a:rPr lang="en-US" sz="800" b="0" i="0" u="none" strike="noStrike" dirty="0" err="1">
                <a:solidFill>
                  <a:srgbClr val="000000"/>
                </a:solidFill>
                <a:effectLst/>
                <a:latin typeface="Times New Roman" panose="02020603050405020304" pitchFamily="18" charset="0"/>
                <a:cs typeface="Times New Roman" panose="02020603050405020304" pitchFamily="18" charset="0"/>
              </a:rPr>
              <a:t>Gernant</a:t>
            </a:r>
            <a:r>
              <a:rPr lang="en-US" sz="800" b="0" i="0" u="none" strike="noStrike" dirty="0">
                <a:solidFill>
                  <a:srgbClr val="000000"/>
                </a:solidFill>
                <a:effectLst/>
                <a:latin typeface="Times New Roman" panose="02020603050405020304" pitchFamily="18" charset="0"/>
                <a:cs typeface="Times New Roman" panose="02020603050405020304" pitchFamily="18" charset="0"/>
              </a:rPr>
              <a:t> (20 p1130-7) articulated that the discount card vendor influences the community pharmacy to remain associated with their preferred networks and due to this reason, most pharmacists are giving fewer discounts to the patients and giving different discount cards.</a:t>
            </a:r>
          </a:p>
          <a:p>
            <a:pPr algn="just"/>
            <a:r>
              <a:rPr lang="en-US" sz="800" b="0" i="0" u="none" strike="noStrike" dirty="0">
                <a:solidFill>
                  <a:srgbClr val="000000"/>
                </a:solidFill>
                <a:effectLst/>
                <a:latin typeface="Times New Roman" panose="02020603050405020304" pitchFamily="18" charset="0"/>
              </a:rPr>
              <a:t>On the other hand, it has been also elicited by Romano (21 p1876-81), that in the era of unprecedented partisan enmity, surprise billing only reduces patient satisfaction but also reduces the brand image of the healthcare centers.</a:t>
            </a:r>
          </a:p>
          <a:p>
            <a:pPr algn="just"/>
            <a:r>
              <a:rPr lang="en-US" sz="800" b="0" i="0" u="none" strike="noStrike" dirty="0">
                <a:solidFill>
                  <a:srgbClr val="000000"/>
                </a:solidFill>
                <a:effectLst/>
                <a:latin typeface="Times New Roman" panose="02020603050405020304" pitchFamily="18" charset="0"/>
              </a:rPr>
              <a:t>Brannon (23 p28) opined that with the help of the community diagnostic center, crucial tests of the patients can be brought closer to the home.</a:t>
            </a:r>
            <a:endParaRPr lang="en-US" sz="800" dirty="0">
              <a:solidFill>
                <a:srgbClr val="000000"/>
              </a:solidFill>
              <a:latin typeface="Times New Roman" panose="02020603050405020304" pitchFamily="18" charset="0"/>
            </a:endParaRPr>
          </a:p>
          <a:p>
            <a:pPr algn="just"/>
            <a:r>
              <a:rPr lang="en-US" sz="800" b="0" i="0" u="none" strike="noStrike" dirty="0">
                <a:solidFill>
                  <a:srgbClr val="000000"/>
                </a:solidFill>
                <a:effectLst/>
                <a:latin typeface="Times New Roman" panose="02020603050405020304" pitchFamily="18" charset="0"/>
              </a:rPr>
              <a:t>Additionally, assessing the findings of Bouzid (24 pe000648), it has been also found that neighborhood diagnostic centers deliver a vast range of elective diagnostic facilities like quick scans and tests compared to acute facilities. </a:t>
            </a:r>
          </a:p>
          <a:p>
            <a:pPr algn="just"/>
            <a:r>
              <a:rPr lang="en-US" sz="800" b="0" i="0" u="none" strike="noStrike" dirty="0">
                <a:solidFill>
                  <a:srgbClr val="000000"/>
                </a:solidFill>
                <a:effectLst/>
                <a:latin typeface="Times New Roman" panose="02020603050405020304" pitchFamily="18" charset="0"/>
              </a:rPr>
              <a:t>Takeshita (40 pe2024583) articulated that for patient-centric processes in healthcare organizations it is necessary to focus on the individualistic process of consultation.</a:t>
            </a:r>
          </a:p>
          <a:p>
            <a:pPr algn="just"/>
            <a:endParaRPr lang="en-US" sz="800" dirty="0">
              <a:solidFill>
                <a:srgbClr val="000000"/>
              </a:solidFill>
              <a:latin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endParaRPr>
          </a:p>
          <a:p>
            <a:pPr algn="just"/>
            <a:endParaRPr lang="en-US" sz="800" dirty="0">
              <a:solidFill>
                <a:srgbClr val="000000"/>
              </a:solidFill>
              <a:latin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endParaRPr>
          </a:p>
          <a:p>
            <a:pPr algn="just"/>
            <a:endParaRPr lang="en-US" sz="800" dirty="0">
              <a:solidFill>
                <a:srgbClr val="000000"/>
              </a:solidFill>
              <a:latin typeface="Times New Roman" panose="02020603050405020304" pitchFamily="18" charset="0"/>
            </a:endParaRPr>
          </a:p>
          <a:p>
            <a:pPr algn="just"/>
            <a:r>
              <a:rPr lang="en-US" sz="800" b="0" i="0" u="none" strike="noStrike" dirty="0">
                <a:solidFill>
                  <a:srgbClr val="000000"/>
                </a:solidFill>
                <a:effectLst/>
                <a:latin typeface="Times New Roman" panose="02020603050405020304" pitchFamily="18" charset="0"/>
              </a:rPr>
              <a:t> </a:t>
            </a:r>
            <a:endParaRPr lang="en-IN" sz="800" dirty="0"/>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dirty="0">
              <a:solidFill>
                <a:srgbClr val="000000"/>
              </a:solidFill>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dirty="0">
              <a:solidFill>
                <a:srgbClr val="000000"/>
              </a:solidFill>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dirty="0">
              <a:solidFill>
                <a:srgbClr val="000000"/>
              </a:solidFill>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dirty="0">
              <a:solidFill>
                <a:srgbClr val="000000"/>
              </a:solidFill>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sz="800" b="0" i="0" u="none" strike="noStrike" dirty="0">
              <a:solidFill>
                <a:srgbClr val="000000"/>
              </a:solidFill>
              <a:effectLst/>
              <a:latin typeface="Times New Roman" panose="02020603050405020304" pitchFamily="18" charset="0"/>
              <a:cs typeface="Times New Roman" panose="02020603050405020304" pitchFamily="18" charset="0"/>
            </a:endParaRPr>
          </a:p>
          <a:p>
            <a:pPr algn="ctr"/>
            <a:r>
              <a:rPr lang="en-IN" sz="800" dirty="0">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A85B036D-2046-31A4-3347-A700D037A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35106" cy="468087"/>
          </a:xfrm>
          <a:prstGeom prst="rect">
            <a:avLst/>
          </a:prstGeom>
        </p:spPr>
      </p:pic>
      <p:pic>
        <p:nvPicPr>
          <p:cNvPr id="18" name="Picture 2">
            <a:extLst>
              <a:ext uri="{FF2B5EF4-FFF2-40B4-BE49-F238E27FC236}">
                <a16:creationId xmlns:a16="http://schemas.microsoft.com/office/drawing/2014/main" id="{927985DC-6164-F4A7-8231-ADA9E5ECBA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0994" y="956513"/>
            <a:ext cx="1344333" cy="1247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3C02849-E9CE-B242-6000-ACE49FD815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8045" y="956513"/>
            <a:ext cx="1446513" cy="1247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D7A7F7C3-A34E-FC4B-D704-CAE1C33CA6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8985" y="5822603"/>
            <a:ext cx="2422641" cy="898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3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728282" y="1902096"/>
            <a:ext cx="9144000" cy="3295752"/>
          </a:xfrm>
        </p:spPr>
        <p:txBody>
          <a:bodyPr>
            <a:normAutofit fontScale="90000"/>
          </a:bodyPr>
          <a:lstStyle/>
          <a:p>
            <a:r>
              <a:rPr lang="en-IN" sz="6700" b="1" dirty="0">
                <a:latin typeface="Times New Roman" panose="02020603050405020304" pitchFamily="18" charset="0"/>
                <a:cs typeface="Times New Roman" panose="02020603050405020304" pitchFamily="18" charset="0"/>
              </a:rPr>
              <a:t>Thank You</a:t>
            </a:r>
            <a:br>
              <a:rPr lang="en-IN" sz="6700" b="1" dirty="0">
                <a:latin typeface="Times New Roman" panose="02020603050405020304" pitchFamily="18" charset="0"/>
                <a:cs typeface="Times New Roman" panose="02020603050405020304" pitchFamily="18" charset="0"/>
              </a:rPr>
            </a:br>
            <a:br>
              <a:rPr lang="en-IN" sz="6700" b="1" dirty="0">
                <a:latin typeface="Times New Roman" panose="02020603050405020304" pitchFamily="18" charset="0"/>
                <a:cs typeface="Times New Roman" panose="02020603050405020304" pitchFamily="18" charset="0"/>
              </a:rPr>
            </a:br>
            <a:r>
              <a:rPr lang="en-IN" sz="6700" b="1" dirty="0">
                <a:latin typeface="Times New Roman" panose="02020603050405020304" pitchFamily="18" charset="0"/>
                <a:cs typeface="Times New Roman" panose="02020603050405020304" pitchFamily="18" charset="0"/>
              </a:rPr>
              <a:t>Any Questions??</a:t>
            </a:r>
            <a:br>
              <a:rPr lang="en-IN" dirty="0"/>
            </a:b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13</a:t>
            </a:fld>
            <a:endParaRPr lang="en-IN"/>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a:xfrm>
            <a:off x="2695903" y="188914"/>
            <a:ext cx="8659485" cy="920040"/>
          </a:xfrm>
        </p:spPr>
        <p:txBody>
          <a:bodyPr>
            <a:normAutofit/>
          </a:bodyPr>
          <a:lstStyle/>
          <a:p>
            <a:pPr algn="ctr"/>
            <a:r>
              <a:rPr lang="en-IN" sz="3600" b="1" dirty="0">
                <a:latin typeface="Times New Roman" panose="02020603050405020304" pitchFamily="18" charset="0"/>
                <a:cs typeface="Times New Roman" panose="02020603050405020304" pitchFamily="18" charset="0"/>
              </a:rPr>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197763" y="1486967"/>
            <a:ext cx="5157787" cy="458565"/>
          </a:xfrm>
        </p:spPr>
        <p:txBody>
          <a:bodyPr>
            <a:normAutofit/>
          </a:bodyPr>
          <a:lstStyle/>
          <a:p>
            <a:pPr algn="ctr"/>
            <a:r>
              <a:rPr lang="en-IN" sz="2000" dirty="0">
                <a:latin typeface="Times New Roman" panose="02020603050405020304" pitchFamily="18" charset="0"/>
                <a:cs typeface="Times New Roman" panose="02020603050405020304" pitchFamily="18" charset="0"/>
              </a:rPr>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a:xfrm>
            <a:off x="197763" y="1945531"/>
            <a:ext cx="5822038" cy="4244131"/>
          </a:xfrm>
        </p:spPr>
        <p:txBody>
          <a:bodyPr>
            <a:normAutofit/>
          </a:bodyPr>
          <a:lstStyle/>
          <a:p>
            <a:pPr algn="just">
              <a:lnSpc>
                <a:spcPct val="150000"/>
              </a:lnSpc>
            </a:pPr>
            <a:r>
              <a:rPr lang="en-US" sz="2000" dirty="0">
                <a:latin typeface="Times New Roman" panose="02020603050405020304" pitchFamily="18" charset="0"/>
                <a:cs typeface="Times New Roman" panose="02020603050405020304" pitchFamily="18" charset="0"/>
              </a:rPr>
              <a:t>I gained a deeper insight regarding the healthcare facilities of Fortis Hospital</a:t>
            </a:r>
          </a:p>
          <a:p>
            <a:pPr algn="just">
              <a:lnSpc>
                <a:spcPct val="150000"/>
              </a:lnSpc>
            </a:pPr>
            <a:r>
              <a:rPr lang="en-US" sz="2000" dirty="0">
                <a:latin typeface="Times New Roman" panose="02020603050405020304" pitchFamily="18" charset="0"/>
                <a:cs typeface="Times New Roman" panose="02020603050405020304" pitchFamily="18" charset="0"/>
              </a:rPr>
              <a:t>Apart from that, in the context of skill, with the help of this research, I have enhanced my research skill as well as the critical thinking skill</a:t>
            </a:r>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a:xfrm>
            <a:off x="6096000" y="1533686"/>
            <a:ext cx="5183188" cy="365126"/>
          </a:xfrm>
        </p:spPr>
        <p:txBody>
          <a:bodyPr>
            <a:normAutofit lnSpcReduction="10000"/>
          </a:bodyPr>
          <a:lstStyle/>
          <a:p>
            <a:pPr algn="ctr"/>
            <a:r>
              <a:rPr lang="en-IN" sz="2000" dirty="0">
                <a:latin typeface="Times New Roman" panose="02020603050405020304" pitchFamily="18" charset="0"/>
                <a:cs typeface="Times New Roman" panose="02020603050405020304" pitchFamily="18" charset="0"/>
              </a:rPr>
              <a:t>Overall self comments on Internship</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a:xfrm>
            <a:off x="6172200" y="1898812"/>
            <a:ext cx="5183188" cy="4290851"/>
          </a:xfrm>
        </p:spPr>
        <p:txBody>
          <a:bodyPr>
            <a:normAutofit/>
          </a:bodyPr>
          <a:lstStyle/>
          <a:p>
            <a:pPr algn="just">
              <a:lnSpc>
                <a:spcPct val="160000"/>
              </a:lnSpc>
            </a:pPr>
            <a:r>
              <a:rPr lang="en-US" sz="2000" dirty="0">
                <a:latin typeface="Times New Roman" panose="02020603050405020304" pitchFamily="18" charset="0"/>
                <a:cs typeface="Times New Roman" panose="02020603050405020304" pitchFamily="18" charset="0"/>
              </a:rPr>
              <a:t>Regarding the internship, I have thoroughly enjoyed my internship in Fortis Hospital this summer</a:t>
            </a:r>
          </a:p>
          <a:p>
            <a:pPr algn="just">
              <a:lnSpc>
                <a:spcPct val="160000"/>
              </a:lnSpc>
            </a:pPr>
            <a:r>
              <a:rPr lang="en-US" sz="2000" dirty="0">
                <a:latin typeface="Times New Roman" panose="02020603050405020304" pitchFamily="18" charset="0"/>
                <a:cs typeface="Times New Roman" panose="02020603050405020304" pitchFamily="18" charset="0"/>
              </a:rPr>
              <a:t>Moreover, I have earned a valuable experience under my belt while assessing various departments of the hospital</a:t>
            </a: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14</a:t>
            </a:fld>
            <a:endParaRPr lang="en-IN"/>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a:xfrm>
            <a:off x="2349063" y="136525"/>
            <a:ext cx="9004737" cy="712561"/>
          </a:xfrm>
        </p:spPr>
        <p:txBody>
          <a:bodyPr>
            <a:normAutofit/>
          </a:bodyPr>
          <a:lstStyle/>
          <a:p>
            <a:pPr algn="ctr"/>
            <a:r>
              <a:rPr lang="en-IN" sz="3600" b="1" dirty="0">
                <a:latin typeface="Times New Roman" panose="02020603050405020304" pitchFamily="18" charset="0"/>
                <a:cs typeface="Times New Roman" panose="02020603050405020304" pitchFamily="18" charset="0"/>
              </a:rPr>
              <a:t>Suggestions Given to Organization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a:xfrm>
            <a:off x="544749" y="2271860"/>
            <a:ext cx="11206263" cy="4161597"/>
          </a:xfrm>
        </p:spPr>
        <p:txBody>
          <a:bodyPr>
            <a:normAutofit/>
          </a:bodyPr>
          <a:lstStyle/>
          <a:p>
            <a:pPr algn="just">
              <a:lnSpc>
                <a:spcPct val="150000"/>
              </a:lnSpc>
            </a:pPr>
            <a:r>
              <a:rPr lang="en-US" sz="2000" b="0" i="0" u="none" strike="noStrike" dirty="0">
                <a:solidFill>
                  <a:srgbClr val="000000"/>
                </a:solidFill>
                <a:effectLst/>
                <a:latin typeface="Times New Roman" panose="02020603050405020304" pitchFamily="18" charset="0"/>
              </a:rPr>
              <a:t>In the same way, in terms of identifying the root causes of decreasing revenue generation of this hospital, several online medicine and pathology service providing startups are also taking advantage of customer satisfaction.</a:t>
            </a:r>
          </a:p>
          <a:p>
            <a:pPr algn="just">
              <a:lnSpc>
                <a:spcPct val="150000"/>
              </a:lnSpc>
            </a:pPr>
            <a:r>
              <a:rPr lang="en-US" sz="2000" b="0" i="0" u="none" strike="noStrike" dirty="0">
                <a:solidFill>
                  <a:srgbClr val="000000"/>
                </a:solidFill>
                <a:effectLst/>
                <a:latin typeface="Times New Roman" panose="02020603050405020304" pitchFamily="18" charset="0"/>
              </a:rPr>
              <a:t>Some additional discounts provided by these home service delivery startups are also taking away the possibilities of achieving desired revenue generation. </a:t>
            </a:r>
            <a:endParaRPr lang="en-US" sz="2000" dirty="0">
              <a:solidFill>
                <a:srgbClr val="000000"/>
              </a:solidFill>
              <a:latin typeface="Times New Roman" panose="02020603050405020304" pitchFamily="18" charset="0"/>
            </a:endParaRPr>
          </a:p>
        </p:txBody>
      </p:sp>
      <p:sp>
        <p:nvSpPr>
          <p:cNvPr id="4" name="Footer Placeholder 3">
            <a:extLst>
              <a:ext uri="{FF2B5EF4-FFF2-40B4-BE49-F238E27FC236}">
                <a16:creationId xmlns:a16="http://schemas.microsoft.com/office/drawing/2014/main" id="{CFB24201-39E0-0177-4FEA-D5D081F0FDC8}"/>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E26EE7B1-5136-58FC-218C-162FDFFC4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349062" cy="1268959"/>
          </a:xfrm>
          <a:prstGeom prst="rect">
            <a:avLst/>
          </a:prstGeom>
        </p:spPr>
      </p:pic>
    </p:spTree>
    <p:extLst>
      <p:ext uri="{BB962C8B-B14F-4D97-AF65-F5344CB8AC3E}">
        <p14:creationId xmlns:p14="http://schemas.microsoft.com/office/powerpoint/2010/main" val="206328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838200" y="136525"/>
            <a:ext cx="10515600" cy="690789"/>
          </a:xfrm>
        </p:spPr>
        <p:txBody>
          <a:bodyPr>
            <a:normAutofit/>
          </a:bodyPr>
          <a:lstStyle/>
          <a:p>
            <a:pPr algn="ctr"/>
            <a:r>
              <a:rPr lang="en-IN" sz="3600" b="1" dirty="0">
                <a:latin typeface="Times New Roman" panose="02020603050405020304" pitchFamily="18" charset="0"/>
                <a:cs typeface="Times New Roman" panose="02020603050405020304" pitchFamily="18" charset="0"/>
              </a:rPr>
              <a:t>Pictorial Journey (1/2)</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16</a:t>
            </a:fld>
            <a:endParaRPr lang="en-IN"/>
          </a:p>
        </p:txBody>
      </p:sp>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id="{41C47097-7515-16B4-3612-5686862CE4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7191" y="995410"/>
            <a:ext cx="8657617" cy="5629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838200" y="404036"/>
            <a:ext cx="10515600" cy="646552"/>
          </a:xfrm>
        </p:spPr>
        <p:txBody>
          <a:bodyPr>
            <a:normAutofit/>
          </a:bodyPr>
          <a:lstStyle/>
          <a:p>
            <a:pPr algn="ctr"/>
            <a:r>
              <a:rPr lang="en-IN" sz="3600" b="1" dirty="0">
                <a:latin typeface="Times New Roman" panose="02020603050405020304" pitchFamily="18" charset="0"/>
                <a:cs typeface="Times New Roman" panose="02020603050405020304" pitchFamily="18" charset="0"/>
              </a:rPr>
              <a:t>Screenshot of Approval</a:t>
            </a:r>
          </a:p>
        </p:txBody>
      </p:sp>
      <p:sp>
        <p:nvSpPr>
          <p:cNvPr id="4" name="Footer Placeholder 3">
            <a:extLst>
              <a:ext uri="{FF2B5EF4-FFF2-40B4-BE49-F238E27FC236}">
                <a16:creationId xmlns:a16="http://schemas.microsoft.com/office/drawing/2014/main" id="{0A4C53A3-3523-7375-B7CF-8CD9449B1926}"/>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9" name="Content Placeholder 8">
            <a:extLst>
              <a:ext uri="{FF2B5EF4-FFF2-40B4-BE49-F238E27FC236}">
                <a16:creationId xmlns:a16="http://schemas.microsoft.com/office/drawing/2014/main" id="{37D6DE10-8F5B-4567-B54E-40B8A5B866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248" y="1825625"/>
            <a:ext cx="3263503" cy="4351338"/>
          </a:xfrm>
        </p:spPr>
      </p:pic>
    </p:spTree>
    <p:extLst>
      <p:ext uri="{BB962C8B-B14F-4D97-AF65-F5344CB8AC3E}">
        <p14:creationId xmlns:p14="http://schemas.microsoft.com/office/powerpoint/2010/main" val="1061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2695903" y="146596"/>
            <a:ext cx="8657897" cy="822233"/>
          </a:xfrm>
        </p:spPr>
        <p:txBody>
          <a:bodyPr>
            <a:normAutofit/>
          </a:bodyPr>
          <a:lstStyle/>
          <a:p>
            <a:pPr algn="ctr"/>
            <a:r>
              <a:rPr lang="en-IN" sz="3600" b="1"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870195" y="2092750"/>
            <a:ext cx="10617612" cy="3874961"/>
          </a:xfrm>
        </p:spPr>
        <p:txBody>
          <a:bodyPr>
            <a:normAutofit/>
          </a:bodyPr>
          <a:lstStyle/>
          <a:p>
            <a:pPr marL="0" indent="0" algn="ctr">
              <a:lnSpc>
                <a:spcPct val="150000"/>
              </a:lnSpc>
              <a:spcBef>
                <a:spcPts val="0"/>
              </a:spcBef>
              <a:buNone/>
            </a:pPr>
            <a:r>
              <a:rPr lang="en-IN" sz="2400" dirty="0"/>
              <a:t>It is  believed that strengthening the relationship between healthcare providers and their patients will lead to earlier detection of disease, better patient compliance, reduction cost and improved clinical outcomes among other benefits. In order to abide certain measures can be taken like making sure that the practice looks and feel more engaging. Honouring patients with respect and attention.</a:t>
            </a:r>
            <a:br>
              <a:rPr lang="en-IN" sz="2400" dirty="0"/>
            </a:br>
            <a:endParaRPr lang="en-IN" sz="2400"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95903" cy="1268959"/>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2695903" y="86313"/>
            <a:ext cx="8657897" cy="741001"/>
          </a:xfrm>
        </p:spPr>
        <p:txBody>
          <a:bodyPr>
            <a:normAutofit/>
          </a:bodyPr>
          <a:lstStyle/>
          <a:p>
            <a:pPr algn="ctr"/>
            <a:r>
              <a:rPr lang="en-IN" sz="3600" b="1" dirty="0">
                <a:latin typeface="Times New Roman" panose="02020603050405020304" pitchFamily="18" charset="0"/>
                <a:cs typeface="Times New Roman" panose="02020603050405020304" pitchFamily="18" charset="0"/>
              </a:rPr>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161364" y="977153"/>
            <a:ext cx="11752729" cy="5880847"/>
          </a:xfrm>
        </p:spPr>
        <p:txBody>
          <a:bodyPr>
            <a:noAutofit/>
          </a:bodyPr>
          <a:lstStyle/>
          <a:p>
            <a:pPr marL="0" indent="0" algn="just" rtl="0">
              <a:lnSpc>
                <a:spcPct val="150000"/>
              </a:lnSpc>
              <a:spcBef>
                <a:spcPts val="0"/>
              </a:spcBef>
              <a:spcAft>
                <a:spcPts val="0"/>
              </a:spcAft>
              <a:buNone/>
            </a:pPr>
            <a:r>
              <a:rPr lang="en-US" sz="1800" b="1" i="0" u="none" strike="noStrike" dirty="0">
                <a:solidFill>
                  <a:srgbClr val="000000"/>
                </a:solidFill>
                <a:effectLst/>
                <a:latin typeface="Times New Roman" panose="02020603050405020304" pitchFamily="18" charset="0"/>
              </a:rPr>
              <a:t>General Objective</a:t>
            </a:r>
          </a:p>
          <a:p>
            <a:pPr algn="just" rtl="0" fontAlgn="base">
              <a:lnSpc>
                <a:spcPct val="150000"/>
              </a:lnSpc>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To identify the root causes of problems that reduce revenue generation of a medical sector within the context of Fortis hospital.</a:t>
            </a:r>
          </a:p>
          <a:p>
            <a:pPr marL="0" indent="0" algn="just" rtl="0" fontAlgn="base">
              <a:lnSpc>
                <a:spcPct val="150000"/>
              </a:lnSpc>
              <a:spcBef>
                <a:spcPts val="0"/>
              </a:spcBef>
              <a:spcAft>
                <a:spcPts val="0"/>
              </a:spcAft>
              <a:buNone/>
            </a:pPr>
            <a:r>
              <a:rPr lang="en-US" sz="1800" b="1" i="0" u="none" strike="noStrike" dirty="0">
                <a:solidFill>
                  <a:srgbClr val="000000"/>
                </a:solidFill>
                <a:effectLst/>
                <a:latin typeface="Times New Roman" panose="02020603050405020304" pitchFamily="18" charset="0"/>
              </a:rPr>
              <a:t>Specific Objectives</a:t>
            </a:r>
          </a:p>
          <a:p>
            <a:pPr algn="just" rtl="0" fontAlgn="base">
              <a:lnSpc>
                <a:spcPct val="150000"/>
              </a:lnSpc>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To recommend some beneficial strategies that can help to improve the conversion range of different medical sectors within the context of Fortis hospital.</a:t>
            </a:r>
          </a:p>
          <a:p>
            <a:pPr algn="just" fontAlgn="base">
              <a:lnSpc>
                <a:spcPct val="150000"/>
              </a:lnSpc>
              <a:spcBef>
                <a:spcPts val="0"/>
              </a:spcBef>
            </a:pPr>
            <a:r>
              <a:rPr lang="en-US" sz="1800" dirty="0">
                <a:solidFill>
                  <a:srgbClr val="000000"/>
                </a:solidFill>
                <a:latin typeface="Times New Roman" panose="02020603050405020304" pitchFamily="18" charset="0"/>
              </a:rPr>
              <a:t>To investigate the patients' pain points that are reducing revenue generation possibilities for the pharmacy, pathology, and radiology department of Fortis hospital.</a:t>
            </a:r>
          </a:p>
          <a:p>
            <a:pPr algn="just" rtl="0" fontAlgn="base">
              <a:lnSpc>
                <a:spcPct val="150000"/>
              </a:lnSpc>
              <a:spcBef>
                <a:spcPts val="0"/>
              </a:spcBef>
              <a:spcAft>
                <a:spcPts val="0"/>
              </a:spcAft>
              <a:buFont typeface="Arial" panose="020B0604020202020204" pitchFamily="34" charset="0"/>
              <a:buChar char="•"/>
            </a:pPr>
            <a:endParaRPr lang="en-IN" sz="1800" b="1" i="0" u="none" strike="noStrike" dirty="0">
              <a:solidFill>
                <a:srgbClr val="000000"/>
              </a:solidFill>
              <a:effectLst/>
              <a:latin typeface="Times New Roman" panose="02020603050405020304" pitchFamily="18" charset="0"/>
            </a:endParaRPr>
          </a:p>
          <a:p>
            <a:pPr marL="0" indent="0">
              <a:lnSpc>
                <a:spcPct val="150000"/>
              </a:lnSpc>
              <a:buNone/>
            </a:pPr>
            <a:br>
              <a:rPr lang="en-US" sz="1800" dirty="0"/>
            </a:br>
            <a:endParaRPr lang="en-IN" sz="1800" dirty="0"/>
          </a:p>
          <a:p>
            <a:pPr>
              <a:lnSpc>
                <a:spcPct val="150000"/>
              </a:lnSpc>
            </a:pPr>
            <a:endParaRPr lang="en-IN" sz="1800"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4</a:t>
            </a:fld>
            <a:endParaRPr lang="en-IN"/>
          </a:p>
        </p:txBody>
      </p:sp>
      <p:sp>
        <p:nvSpPr>
          <p:cNvPr id="5" name="Footer Placeholder 4">
            <a:extLst>
              <a:ext uri="{FF2B5EF4-FFF2-40B4-BE49-F238E27FC236}">
                <a16:creationId xmlns:a16="http://schemas.microsoft.com/office/drawing/2014/main" id="{8844328F-626B-70E2-D0C5-F16A1E592868}"/>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95903" cy="827314"/>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2695903" y="199026"/>
            <a:ext cx="8657897" cy="737146"/>
          </a:xfrm>
        </p:spPr>
        <p:txBody>
          <a:bodyPr>
            <a:normAutofit/>
          </a:bodyPr>
          <a:lstStyle/>
          <a:p>
            <a:pPr algn="ctr"/>
            <a:r>
              <a:rPr lang="en-IN" sz="3600" b="1" dirty="0">
                <a:latin typeface="Times New Roman" panose="02020603050405020304" pitchFamily="18" charset="0"/>
                <a:cs typeface="Times New Roman" panose="02020603050405020304" pitchFamily="18" charset="0"/>
              </a:rPr>
              <a:t>Methodology (1/1)</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242048" y="1568824"/>
            <a:ext cx="11708214" cy="4431926"/>
          </a:xfrm>
        </p:spPr>
        <p:txBody>
          <a:bodyPr>
            <a:normAutofit/>
          </a:bodyPr>
          <a:lstStyle/>
          <a:p>
            <a:pPr algn="just">
              <a:lnSpc>
                <a:spcPct val="150000"/>
              </a:lnSpc>
            </a:pPr>
            <a:r>
              <a:rPr lang="en-US" sz="1800" b="1" i="0" u="none" strike="noStrike" dirty="0">
                <a:solidFill>
                  <a:srgbClr val="000000"/>
                </a:solidFill>
                <a:effectLst/>
                <a:latin typeface="Times New Roman" panose="02020603050405020304" pitchFamily="18" charset="0"/>
              </a:rPr>
              <a:t>Area of Study: </a:t>
            </a:r>
            <a:r>
              <a:rPr lang="en-US" sz="1800" b="0" i="0" u="none" strike="noStrike" dirty="0">
                <a:solidFill>
                  <a:srgbClr val="000000"/>
                </a:solidFill>
                <a:effectLst/>
                <a:latin typeface="Times New Roman" panose="02020603050405020304" pitchFamily="18" charset="0"/>
              </a:rPr>
              <a:t>Fortis Hospital, Anandapur, Kolkata</a:t>
            </a:r>
          </a:p>
          <a:p>
            <a:pPr algn="just">
              <a:lnSpc>
                <a:spcPct val="150000"/>
              </a:lnSpc>
            </a:pPr>
            <a:r>
              <a:rPr lang="en-US" sz="1800" b="1" dirty="0">
                <a:solidFill>
                  <a:srgbClr val="000000"/>
                </a:solidFill>
                <a:latin typeface="Times New Roman" panose="02020603050405020304" pitchFamily="18" charset="0"/>
              </a:rPr>
              <a:t>Duration: </a:t>
            </a:r>
            <a:r>
              <a:rPr lang="en-US" sz="1800" dirty="0">
                <a:solidFill>
                  <a:srgbClr val="000000"/>
                </a:solidFill>
                <a:latin typeface="Times New Roman" panose="02020603050405020304" pitchFamily="18" charset="0"/>
              </a:rPr>
              <a:t>2 months</a:t>
            </a:r>
          </a:p>
          <a:p>
            <a:pPr algn="just">
              <a:lnSpc>
                <a:spcPct val="150000"/>
              </a:lnSpc>
            </a:pPr>
            <a:r>
              <a:rPr lang="en-US" sz="1800" b="1" i="0" u="none" strike="noStrike" dirty="0">
                <a:solidFill>
                  <a:srgbClr val="000000"/>
                </a:solidFill>
                <a:effectLst/>
                <a:latin typeface="Times New Roman" panose="02020603050405020304" pitchFamily="18" charset="0"/>
              </a:rPr>
              <a:t>Study Design: </a:t>
            </a:r>
            <a:r>
              <a:rPr lang="en-US" sz="1800" b="0" i="0" u="none" strike="noStrike" dirty="0">
                <a:solidFill>
                  <a:srgbClr val="000000"/>
                </a:solidFill>
                <a:effectLst/>
                <a:latin typeface="Times New Roman" panose="02020603050405020304" pitchFamily="18" charset="0"/>
              </a:rPr>
              <a:t>Quantitative Study</a:t>
            </a:r>
          </a:p>
          <a:p>
            <a:pPr algn="just">
              <a:lnSpc>
                <a:spcPct val="150000"/>
              </a:lnSpc>
            </a:pPr>
            <a:r>
              <a:rPr lang="en-US" sz="1800" b="1" dirty="0">
                <a:solidFill>
                  <a:srgbClr val="000000"/>
                </a:solidFill>
                <a:latin typeface="Times New Roman" panose="02020603050405020304" pitchFamily="18" charset="0"/>
              </a:rPr>
              <a:t>Specialized Department: </a:t>
            </a:r>
            <a:r>
              <a:rPr lang="en-US" sz="1800" dirty="0">
                <a:solidFill>
                  <a:srgbClr val="000000"/>
                </a:solidFill>
                <a:latin typeface="Times New Roman" panose="02020603050405020304" pitchFamily="18" charset="0"/>
              </a:rPr>
              <a:t>Pharmacy, Radiology and Pathology</a:t>
            </a:r>
          </a:p>
          <a:p>
            <a:pPr algn="just">
              <a:lnSpc>
                <a:spcPct val="150000"/>
              </a:lnSpc>
            </a:pPr>
            <a:r>
              <a:rPr lang="en-US" sz="1800" b="1" dirty="0">
                <a:solidFill>
                  <a:srgbClr val="000000"/>
                </a:solidFill>
                <a:latin typeface="Times New Roman" panose="02020603050405020304" pitchFamily="18" charset="0"/>
              </a:rPr>
              <a:t>Study Tool:</a:t>
            </a:r>
            <a:r>
              <a:rPr lang="en-US" sz="1800" dirty="0">
                <a:solidFill>
                  <a:srgbClr val="000000"/>
                </a:solidFill>
                <a:latin typeface="Times New Roman" panose="02020603050405020304" pitchFamily="18" charset="0"/>
              </a:rPr>
              <a:t> MS Word and MS Excel</a:t>
            </a:r>
          </a:p>
          <a:p>
            <a:pPr algn="just">
              <a:lnSpc>
                <a:spcPct val="150000"/>
              </a:lnSpc>
            </a:pPr>
            <a:r>
              <a:rPr lang="en-US" sz="1800" b="1" dirty="0">
                <a:solidFill>
                  <a:srgbClr val="000000"/>
                </a:solidFill>
                <a:latin typeface="Times New Roman" panose="02020603050405020304" pitchFamily="18" charset="0"/>
              </a:rPr>
              <a:t>Sources of Data:</a:t>
            </a:r>
            <a:r>
              <a:rPr lang="en-US" sz="1800" dirty="0">
                <a:solidFill>
                  <a:srgbClr val="000000"/>
                </a:solidFill>
                <a:latin typeface="Times New Roman" panose="02020603050405020304" pitchFamily="18" charset="0"/>
              </a:rPr>
              <a:t> Primary Observations, Annexures </a:t>
            </a:r>
            <a:endParaRPr lang="en-US" sz="1800" b="0" i="0" u="none" strike="noStrike"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5</a:t>
            </a:fld>
            <a:endParaRPr lang="en-IN"/>
          </a:p>
        </p:txBody>
      </p:sp>
      <p:sp>
        <p:nvSpPr>
          <p:cNvPr id="5" name="Footer Placeholder 4">
            <a:extLst>
              <a:ext uri="{FF2B5EF4-FFF2-40B4-BE49-F238E27FC236}">
                <a16:creationId xmlns:a16="http://schemas.microsoft.com/office/drawing/2014/main" id="{13826005-CE28-7D60-D38A-A20359BF8D20}"/>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2695903" y="146597"/>
            <a:ext cx="9167648" cy="705050"/>
          </a:xfrm>
        </p:spPr>
        <p:txBody>
          <a:bodyPr>
            <a:normAutofit/>
          </a:bodyPr>
          <a:lstStyle/>
          <a:p>
            <a:pPr algn="ctr"/>
            <a:r>
              <a:rPr lang="en-IN" sz="3600" b="1" dirty="0">
                <a:latin typeface="Times New Roman" panose="02020603050405020304" pitchFamily="18" charset="0"/>
                <a:cs typeface="Times New Roman" panose="02020603050405020304" pitchFamily="18" charset="0"/>
              </a:rPr>
              <a:t>Results (1/2)</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239487" y="1198548"/>
            <a:ext cx="7102607" cy="5247075"/>
          </a:xfrm>
        </p:spPr>
        <p:txBody>
          <a:bodyPr>
            <a:noAutofit/>
          </a:bodyPr>
          <a:lstStyle/>
          <a:p>
            <a:pPr algn="just">
              <a:lnSpc>
                <a:spcPct val="150000"/>
              </a:lnSpc>
            </a:pPr>
            <a:r>
              <a:rPr lang="en-IN" sz="1800" dirty="0">
                <a:latin typeface="Times New Roman" panose="02020603050405020304" pitchFamily="18" charset="0"/>
                <a:cs typeface="Times New Roman" panose="02020603050405020304" pitchFamily="18" charset="0"/>
              </a:rPr>
              <a:t>Based on the above graph, it has been observed that out of 480 patients, 47.08% of patients gave a rating of 5-star experiences. </a:t>
            </a:r>
          </a:p>
          <a:p>
            <a:pPr algn="just">
              <a:lnSpc>
                <a:spcPct val="150000"/>
              </a:lnSpc>
            </a:pPr>
            <a:r>
              <a:rPr lang="en-IN" sz="1800" dirty="0">
                <a:latin typeface="Times New Roman" panose="02020603050405020304" pitchFamily="18" charset="0"/>
                <a:cs typeface="Times New Roman" panose="02020603050405020304" pitchFamily="18" charset="0"/>
              </a:rPr>
              <a:t>On the other hand, 31.88% rated the experience between 4 stars and 5 stars. </a:t>
            </a:r>
          </a:p>
          <a:p>
            <a:pPr algn="just">
              <a:lnSpc>
                <a:spcPct val="150000"/>
              </a:lnSpc>
            </a:pPr>
            <a:r>
              <a:rPr lang="en-IN" sz="1800" dirty="0">
                <a:latin typeface="Times New Roman" panose="02020603050405020304" pitchFamily="18" charset="0"/>
                <a:cs typeface="Times New Roman" panose="02020603050405020304" pitchFamily="18" charset="0"/>
              </a:rPr>
              <a:t>Apart from that, it has been also observed that out of 480 patients, 21.04% of patients gave a rating of 2 stars specifying</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6</a:t>
            </a:fld>
            <a:endParaRPr lang="en-IN"/>
          </a:p>
        </p:txBody>
      </p:sp>
      <p:sp>
        <p:nvSpPr>
          <p:cNvPr id="5" name="Footer Placeholder 4">
            <a:extLst>
              <a:ext uri="{FF2B5EF4-FFF2-40B4-BE49-F238E27FC236}">
                <a16:creationId xmlns:a16="http://schemas.microsoft.com/office/drawing/2014/main" id="{606B1AD0-3937-0010-0111-E6BE0A3744C4}"/>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2695903" cy="1051952"/>
          </a:xfrm>
          <a:prstGeom prst="rect">
            <a:avLst/>
          </a:prstGeom>
        </p:spPr>
      </p:pic>
      <p:pic>
        <p:nvPicPr>
          <p:cNvPr id="1026" name="Picture 2">
            <a:extLst>
              <a:ext uri="{FF2B5EF4-FFF2-40B4-BE49-F238E27FC236}">
                <a16:creationId xmlns:a16="http://schemas.microsoft.com/office/drawing/2014/main" id="{B331E766-BA48-C8EB-6811-80AE68DF2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662" y="1422306"/>
            <a:ext cx="4540903" cy="4458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0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2590800" y="136525"/>
            <a:ext cx="8763000" cy="733051"/>
          </a:xfrm>
        </p:spPr>
        <p:txBody>
          <a:bodyPr>
            <a:normAutofit/>
          </a:bodyPr>
          <a:lstStyle/>
          <a:p>
            <a:pPr algn="ctr"/>
            <a:r>
              <a:rPr lang="en-IN" sz="3600" b="1" dirty="0">
                <a:latin typeface="Times New Roman" panose="02020603050405020304" pitchFamily="18" charset="0"/>
                <a:cs typeface="Times New Roman" panose="02020603050405020304" pitchFamily="18" charset="0"/>
              </a:rPr>
              <a:t>Results (2/2)</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185608" y="1287089"/>
            <a:ext cx="7613067" cy="5069262"/>
          </a:xfrm>
        </p:spPr>
        <p:txBody>
          <a:bodyPr>
            <a:normAutofit/>
          </a:bodyPr>
          <a:lstStyle/>
          <a:p>
            <a:pPr algn="just">
              <a:lnSpc>
                <a:spcPct val="150000"/>
              </a:lnSpc>
            </a:pPr>
            <a:r>
              <a:rPr lang="en-IN" sz="1800" dirty="0">
                <a:latin typeface="Times New Roman" panose="02020603050405020304" pitchFamily="18" charset="0"/>
                <a:cs typeface="Times New Roman" panose="02020603050405020304" pitchFamily="18" charset="0"/>
              </a:rPr>
              <a:t>In this scenario, it has been observed that out of 480 patients, almost 33.54% have complained regarding the issue of getting fewer discounts.</a:t>
            </a:r>
          </a:p>
          <a:p>
            <a:pPr algn="just">
              <a:lnSpc>
                <a:spcPct val="150000"/>
              </a:lnSpc>
            </a:pPr>
            <a:r>
              <a:rPr lang="en-IN" sz="1800" dirty="0">
                <a:latin typeface="Times New Roman" panose="02020603050405020304" pitchFamily="18" charset="0"/>
                <a:cs typeface="Times New Roman" panose="02020603050405020304" pitchFamily="18" charset="0"/>
              </a:rPr>
              <a:t>On the other hand, out of 480 patients, it has been observed that 9.17% complained regarding the unavailability of medicine. </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Considering this fact, by assessing the opinions of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Barlas</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(19 p73), it has been found, the prospect of pharmacy and proper discount is considered as a counter rebate and it has created fireworks.</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7</a:t>
            </a:fld>
            <a:endParaRPr lang="en-IN"/>
          </a:p>
        </p:txBody>
      </p:sp>
      <p:sp>
        <p:nvSpPr>
          <p:cNvPr id="5" name="Footer Placeholder 4">
            <a:extLst>
              <a:ext uri="{FF2B5EF4-FFF2-40B4-BE49-F238E27FC236}">
                <a16:creationId xmlns:a16="http://schemas.microsoft.com/office/drawing/2014/main" id="{8EF452A5-4A37-38F4-E86E-331DB996CC6B}"/>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150563"/>
          </a:xfrm>
          <a:prstGeom prst="rect">
            <a:avLst/>
          </a:prstGeom>
        </p:spPr>
      </p:pic>
      <p:pic>
        <p:nvPicPr>
          <p:cNvPr id="2050" name="Picture 2">
            <a:extLst>
              <a:ext uri="{FF2B5EF4-FFF2-40B4-BE49-F238E27FC236}">
                <a16:creationId xmlns:a16="http://schemas.microsoft.com/office/drawing/2014/main" id="{88D49E3D-5175-0236-3000-160309EDDC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399" y="1630142"/>
            <a:ext cx="3482501" cy="1974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375669E-298E-174B-ED14-6FA4ACD4C5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4399" y="3815255"/>
            <a:ext cx="3482501"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7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2597285" y="136526"/>
            <a:ext cx="8756515" cy="1030794"/>
          </a:xfrm>
        </p:spPr>
        <p:txBody>
          <a:bodyPr>
            <a:normAutofit/>
          </a:bodyPr>
          <a:lstStyle/>
          <a:p>
            <a:pPr algn="ctr"/>
            <a:r>
              <a:rPr lang="en-IN" sz="3600" b="1" dirty="0">
                <a:latin typeface="Times New Roman" panose="02020603050405020304" pitchFamily="18" charset="0"/>
                <a:cs typeface="Times New Roman" panose="02020603050405020304" pitchFamily="18" charset="0"/>
              </a:rPr>
              <a:t>Discussion (1/2)</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301557" y="1410511"/>
            <a:ext cx="11439728" cy="4766452"/>
          </a:xfrm>
        </p:spPr>
        <p:txBody>
          <a:bodyPr>
            <a:normAutofit/>
          </a:bodyPr>
          <a:lstStyle/>
          <a:p>
            <a:pPr algn="just">
              <a:lnSpc>
                <a:spcPct val="150000"/>
              </a:lnSpc>
            </a:pPr>
            <a:r>
              <a:rPr lang="en-US" sz="2000" b="0" i="0" u="none" strike="noStrike" dirty="0">
                <a:solidFill>
                  <a:srgbClr val="000000"/>
                </a:solidFill>
                <a:effectLst/>
                <a:latin typeface="Times New Roman" panose="02020603050405020304" pitchFamily="18" charset="0"/>
              </a:rPr>
              <a:t>Gupta (21 p28) asserted that knowing the competitive aspects and payment rates in the healthcare industry the rationing process is essential.</a:t>
            </a:r>
          </a:p>
          <a:p>
            <a:pPr algn="just">
              <a:lnSpc>
                <a:spcPct val="150000"/>
              </a:lnSpc>
            </a:pPr>
            <a:r>
              <a:rPr lang="en-US" sz="2000" b="0" i="0" u="none" strike="noStrike" dirty="0" err="1">
                <a:solidFill>
                  <a:srgbClr val="000000"/>
                </a:solidFill>
                <a:effectLst/>
                <a:latin typeface="Times New Roman" panose="02020603050405020304" pitchFamily="18" charset="0"/>
              </a:rPr>
              <a:t>Bokam</a:t>
            </a:r>
            <a:r>
              <a:rPr lang="en-US" sz="2000" b="0" i="0" u="none" strike="noStrike" dirty="0">
                <a:solidFill>
                  <a:srgbClr val="000000"/>
                </a:solidFill>
                <a:effectLst/>
                <a:latin typeface="Times New Roman" panose="02020603050405020304" pitchFamily="18" charset="0"/>
              </a:rPr>
              <a:t> (42 p398-401) emphasized that World Health Organization has declared that hospitals need to develop their pharmacy department</a:t>
            </a:r>
          </a:p>
          <a:p>
            <a:pPr algn="just">
              <a:lnSpc>
                <a:spcPct val="150000"/>
              </a:lnSpc>
            </a:pPr>
            <a:r>
              <a:rPr lang="en-US" sz="2000" b="0" i="0" u="none" strike="noStrike" dirty="0" err="1">
                <a:solidFill>
                  <a:srgbClr val="000000"/>
                </a:solidFill>
                <a:effectLst/>
                <a:latin typeface="Times New Roman" panose="02020603050405020304" pitchFamily="18" charset="0"/>
              </a:rPr>
              <a:t>Figliozzi</a:t>
            </a:r>
            <a:r>
              <a:rPr lang="en-US" sz="2000" b="0" i="0" u="none" strike="noStrike" dirty="0">
                <a:solidFill>
                  <a:srgbClr val="000000"/>
                </a:solidFill>
                <a:effectLst/>
                <a:latin typeface="Times New Roman" panose="02020603050405020304" pitchFamily="18" charset="0"/>
              </a:rPr>
              <a:t> (43 p102760) commented that after the COVID-19 context the online delivery system has increased in every sector.</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8</a:t>
            </a:fld>
            <a:endParaRPr lang="en-IN"/>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143507"/>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a:xfrm>
            <a:off x="2695903" y="233635"/>
            <a:ext cx="9259391" cy="904501"/>
          </a:xfrm>
        </p:spPr>
        <p:txBody>
          <a:bodyPr>
            <a:normAutofit/>
          </a:bodyPr>
          <a:lstStyle/>
          <a:p>
            <a:pPr algn="ctr"/>
            <a:r>
              <a:rPr lang="en-IN" sz="3600" b="1" dirty="0">
                <a:latin typeface="Times New Roman" panose="02020603050405020304" pitchFamily="18" charset="0"/>
                <a:cs typeface="Times New Roman" panose="02020603050405020304" pitchFamily="18" charset="0"/>
              </a:rPr>
              <a:t>Limitations of Study </a:t>
            </a:r>
          </a:p>
        </p:txBody>
      </p:sp>
      <p:sp>
        <p:nvSpPr>
          <p:cNvPr id="3" name="Content Placeholder 2">
            <a:extLst>
              <a:ext uri="{FF2B5EF4-FFF2-40B4-BE49-F238E27FC236}">
                <a16:creationId xmlns:a16="http://schemas.microsoft.com/office/drawing/2014/main" id="{5BB9456F-9885-DEFB-B811-6559C179D25E}"/>
              </a:ext>
            </a:extLst>
          </p:cNvPr>
          <p:cNvSpPr>
            <a:spLocks noGrp="1"/>
          </p:cNvSpPr>
          <p:nvPr>
            <p:ph idx="1"/>
          </p:nvPr>
        </p:nvSpPr>
        <p:spPr>
          <a:xfrm>
            <a:off x="330740" y="1347958"/>
            <a:ext cx="11624554" cy="5008392"/>
          </a:xfrm>
        </p:spPr>
        <p:txBody>
          <a:bodyPr>
            <a:normAutofit/>
          </a:bodyPr>
          <a:lstStyle/>
          <a:p>
            <a:pPr algn="just">
              <a:lnSpc>
                <a:spcPct val="150000"/>
              </a:lnSpc>
            </a:pPr>
            <a:r>
              <a:rPr lang="en-US" sz="2000" b="0" i="0" u="none" strike="noStrike" dirty="0">
                <a:solidFill>
                  <a:srgbClr val="000000"/>
                </a:solidFill>
                <a:effectLst/>
                <a:latin typeface="Times New Roman" panose="02020603050405020304" pitchFamily="18" charset="0"/>
              </a:rPr>
              <a:t>In the context of the limitation, in the initial stage, patients were not ready to answer the survey questions.</a:t>
            </a:r>
          </a:p>
          <a:p>
            <a:pPr algn="just">
              <a:lnSpc>
                <a:spcPct val="150000"/>
              </a:lnSpc>
            </a:pPr>
            <a:r>
              <a:rPr lang="en-US" sz="2000" b="0" i="0" u="none" strike="noStrike" dirty="0">
                <a:solidFill>
                  <a:srgbClr val="000000"/>
                </a:solidFill>
                <a:effectLst/>
                <a:latin typeface="Times New Roman" panose="02020603050405020304" pitchFamily="18" charset="0"/>
              </a:rPr>
              <a:t> Moreover, I found that patients thought their names would be disclosed after the survey. </a:t>
            </a:r>
          </a:p>
          <a:p>
            <a:pPr algn="just">
              <a:lnSpc>
                <a:spcPct val="150000"/>
              </a:lnSpc>
            </a:pPr>
            <a:r>
              <a:rPr lang="en-US" sz="2000" b="0" i="0" u="none" strike="noStrike" dirty="0">
                <a:solidFill>
                  <a:srgbClr val="000000"/>
                </a:solidFill>
                <a:effectLst/>
                <a:latin typeface="Times New Roman" panose="02020603050405020304" pitchFamily="18" charset="0"/>
              </a:rPr>
              <a:t>In this scenario, I assured them that their terms would never be disclosed in front of the board and at my university, even after completing the survey. </a:t>
            </a:r>
          </a:p>
        </p:txBody>
      </p:sp>
      <p:sp>
        <p:nvSpPr>
          <p:cNvPr id="4" name="Footer Placeholder 3">
            <a:extLst>
              <a:ext uri="{FF2B5EF4-FFF2-40B4-BE49-F238E27FC236}">
                <a16:creationId xmlns:a16="http://schemas.microsoft.com/office/drawing/2014/main" id="{D65F059F-1630-E3D0-AD4C-1A8C473CCFCB}"/>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DF8E2F2A-8773-8566-BA13-BCC1F29E4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114323"/>
          </a:xfrm>
          <a:prstGeom prst="rect">
            <a:avLst/>
          </a:prstGeom>
        </p:spPr>
      </p:pic>
    </p:spTree>
    <p:extLst>
      <p:ext uri="{BB962C8B-B14F-4D97-AF65-F5344CB8AC3E}">
        <p14:creationId xmlns:p14="http://schemas.microsoft.com/office/powerpoint/2010/main" val="191454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2691</Words>
  <Application>Microsoft Office PowerPoint</Application>
  <PresentationFormat>Widescreen</PresentationFormat>
  <Paragraphs>266</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  TO IMPROVE REVENUE OF PHARMACY, RADIOLOGY, PATHOLOGY &amp; PATIENT SATISFACTION  Organisation: FORTIS HOSPITAL ANANDAPUR, KOLKATA</vt:lpstr>
      <vt:lpstr>Screenshot of Approval</vt:lpstr>
      <vt:lpstr>Introduction</vt:lpstr>
      <vt:lpstr>Objectives of Your Study</vt:lpstr>
      <vt:lpstr>Methodology (1/1)</vt:lpstr>
      <vt:lpstr>Results (1/2)</vt:lpstr>
      <vt:lpstr>Results (2/2)</vt:lpstr>
      <vt:lpstr>Discussion (1/2)</vt:lpstr>
      <vt:lpstr>Limitations of Study </vt:lpstr>
      <vt:lpstr>Conclusion</vt:lpstr>
      <vt:lpstr>References (Only Vancouver Style)</vt:lpstr>
      <vt:lpstr>  TO IMPROVE REVENUE OF PHARMACY, RADIOLOGY, PATHOLOGY &amp; PATIENT SATISFACTION Name of the Researcher:  </vt:lpstr>
      <vt:lpstr>Thank You  Any Questions?? </vt:lpstr>
      <vt:lpstr>Internship Experiences</vt:lpstr>
      <vt:lpstr>Suggestions Given to Organization </vt:lpstr>
      <vt:lpstr>Pictorial Journey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Meenakshi Sharma</cp:lastModifiedBy>
  <cp:revision>25</cp:revision>
  <dcterms:created xsi:type="dcterms:W3CDTF">2022-05-20T15:11:38Z</dcterms:created>
  <dcterms:modified xsi:type="dcterms:W3CDTF">2022-12-15T06:17:38Z</dcterms:modified>
</cp:coreProperties>
</file>