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90" r:id="rId3"/>
    <p:sldId id="257" r:id="rId4"/>
    <p:sldId id="278" r:id="rId5"/>
    <p:sldId id="259" r:id="rId6"/>
    <p:sldId id="260" r:id="rId7"/>
    <p:sldId id="261" r:id="rId8"/>
    <p:sldId id="262" r:id="rId9"/>
    <p:sldId id="263" r:id="rId10"/>
    <p:sldId id="286" r:id="rId11"/>
    <p:sldId id="264" r:id="rId12"/>
    <p:sldId id="280" r:id="rId13"/>
    <p:sldId id="267" r:id="rId14"/>
    <p:sldId id="268" r:id="rId15"/>
    <p:sldId id="269" r:id="rId16"/>
    <p:sldId id="270" r:id="rId17"/>
    <p:sldId id="271" r:id="rId18"/>
    <p:sldId id="312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702D1C-5C17-41BC-8FEA-C6435B9D6BB8}" v="1" dt="2022-12-15T08:48:06.419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nakshi Sharma" userId="d7662562-788c-4d68-9a0b-0ce5e2a0744e" providerId="ADAL" clId="{8E702D1C-5C17-41BC-8FEA-C6435B9D6BB8}"/>
    <pc:docChg chg="custSel modSld">
      <pc:chgData name="Meenakshi Sharma" userId="d7662562-788c-4d68-9a0b-0ce5e2a0744e" providerId="ADAL" clId="{8E702D1C-5C17-41BC-8FEA-C6435B9D6BB8}" dt="2022-12-15T08:48:06.575" v="0" actId="27636"/>
      <pc:docMkLst>
        <pc:docMk/>
      </pc:docMkLst>
      <pc:sldChg chg="modSp mod">
        <pc:chgData name="Meenakshi Sharma" userId="d7662562-788c-4d68-9a0b-0ce5e2a0744e" providerId="ADAL" clId="{8E702D1C-5C17-41BC-8FEA-C6435B9D6BB8}" dt="2022-12-15T08:48:06.575" v="0" actId="27636"/>
        <pc:sldMkLst>
          <pc:docMk/>
          <pc:sldMk cId="0" sldId="271"/>
        </pc:sldMkLst>
        <pc:spChg chg="mod">
          <ac:chgData name="Meenakshi Sharma" userId="d7662562-788c-4d68-9a0b-0ce5e2a0744e" providerId="ADAL" clId="{8E702D1C-5C17-41BC-8FEA-C6435B9D6BB8}" dt="2022-12-15T08:48:06.575" v="0" actId="27636"/>
          <ac:spMkLst>
            <pc:docMk/>
            <pc:sldMk cId="0" sldId="271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V\GBV%20and%20alcoholis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V\GBV%20and%20alcoholis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V\GBV%20and%20alcoholis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V\GBV%20and%20alcoholis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BV\GBV%20and%20alcoholism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min%20Khan\Downloads\GBV%20and%20alcoholis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V\GBV%20and%20alcoholis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Prevalence of Violence (n=202)</a:t>
            </a:r>
          </a:p>
        </c:rich>
      </c:tx>
      <c:layout>
        <c:manualLayout>
          <c:xMode val="edge"/>
          <c:yMode val="edge"/>
          <c:x val="0.14790226633372303"/>
          <c:y val="3.4190891083908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61949615955999"/>
          <c:y val="0.15686165080488701"/>
          <c:w val="0.78955633748529297"/>
          <c:h val="0.552432509221160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'types of gbv'!$A$2:$A$5</c:f>
              <c:strCache>
                <c:ptCount val="4"/>
                <c:pt idx="0">
                  <c:v>Any Violence</c:v>
                </c:pt>
                <c:pt idx="1">
                  <c:v>Physical Violence</c:v>
                </c:pt>
                <c:pt idx="2">
                  <c:v>Sexual Violence</c:v>
                </c:pt>
                <c:pt idx="3">
                  <c:v>Psychological violence</c:v>
                </c:pt>
              </c:strCache>
            </c:strRef>
          </c:cat>
          <c:val>
            <c:numRef>
              <c:f>'types of gbv'!$B$2:$B$5</c:f>
              <c:numCache>
                <c:formatCode>0.0%</c:formatCode>
                <c:ptCount val="4"/>
                <c:pt idx="0">
                  <c:v>0.5</c:v>
                </c:pt>
                <c:pt idx="1">
                  <c:v>0.3610000000000001</c:v>
                </c:pt>
                <c:pt idx="2">
                  <c:v>9.4000000000000028E-2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9-4CBE-8D6C-5E75F4131A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4758400"/>
        <c:axId val="114760320"/>
      </c:barChart>
      <c:catAx>
        <c:axId val="114758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b="1"/>
                  <a:t>Types of Violence </a:t>
                </a:r>
              </a:p>
            </c:rich>
          </c:tx>
          <c:layout>
            <c:manualLayout>
              <c:xMode val="edge"/>
              <c:yMode val="edge"/>
              <c:x val="0.36483560388153102"/>
              <c:y val="0.885951872390297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60320"/>
        <c:crosses val="autoZero"/>
        <c:auto val="1"/>
        <c:lblAlgn val="ctr"/>
        <c:lblOffset val="100"/>
        <c:noMultiLvlLbl val="0"/>
      </c:catAx>
      <c:valAx>
        <c:axId val="114760320"/>
        <c:scaling>
          <c:orientation val="minMax"/>
          <c:max val="1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b="1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crossAx val="11475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600" b="1" i="0" u="none" strike="noStrike" kern="1200" spc="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 i="0" u="none" strike="noStrike" kern="1200" spc="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Prevalence of Partner's Alcoholism (n=202)</a:t>
            </a:r>
          </a:p>
        </c:rich>
      </c:tx>
      <c:layout>
        <c:manualLayout>
          <c:xMode val="edge"/>
          <c:yMode val="edge"/>
          <c:x val="0.17089806475858196"/>
          <c:y val="3.5657577091383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600" b="1" i="0" u="none" strike="noStrike" kern="1200" spc="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'types of gbv'!$A$34</c:f>
              <c:strCache>
                <c:ptCount val="1"/>
                <c:pt idx="0">
                  <c:v>Alcoholic Partner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77-4130-8109-9942F3B5ED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77-4130-8109-9942F3B5ED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'types of gbv'!$B$33:$C$33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'types of gbv'!$B$34:$C$34</c:f>
              <c:numCache>
                <c:formatCode>0.0%</c:formatCode>
                <c:ptCount val="2"/>
                <c:pt idx="0">
                  <c:v>0.31200000000000006</c:v>
                </c:pt>
                <c:pt idx="1">
                  <c:v>0.68799999999999994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77-4130-8109-9942F3B5ED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Prevalence of Deprivation (n=202) </a:t>
            </a:r>
          </a:p>
        </c:rich>
      </c:tx>
      <c:layout>
        <c:manualLayout>
          <c:xMode val="edge"/>
          <c:yMode val="edge"/>
          <c:x val="0.20464010685886203"/>
          <c:y val="4.9273036188970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'types of gbv'!$A$21</c:f>
              <c:strCache>
                <c:ptCount val="1"/>
                <c:pt idx="0">
                  <c:v>Deprivation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3E-4A5C-B5BD-68732840C1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3E-4A5C-B5BD-68732840C1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'types of gbv'!$B$20:$C$20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'types of gbv'!$B$21:$C$21</c:f>
              <c:numCache>
                <c:formatCode>0.0%</c:formatCode>
                <c:ptCount val="2"/>
                <c:pt idx="0">
                  <c:v>0.26200000000000001</c:v>
                </c:pt>
                <c:pt idx="1">
                  <c:v>0.7380000000000001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3E-4A5C-B5BD-68732840C1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 sz="1600" b="1"/>
              <a:t>Any Violence vs Alcoholism (n=202)</a:t>
            </a:r>
          </a:p>
        </c:rich>
      </c:tx>
      <c:layout>
        <c:manualLayout>
          <c:xMode val="edge"/>
          <c:yMode val="edge"/>
          <c:x val="0.19345555608549203"/>
          <c:y val="2.8454279516684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223178059313206E-2"/>
          <c:y val="0.22653182766122901"/>
          <c:w val="0.94155364388137397"/>
          <c:h val="0.54369689631201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'any violence'!$A$79</c:f>
              <c:strCache>
                <c:ptCount val="1"/>
                <c:pt idx="0">
                  <c:v>Any Violence present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76F64D3-0083-44F7-B421-242E074D5DAA}" type="VALUE">
                      <a:rPr lang="en-US"/>
                      <a:pPr/>
                      <a:t>[VALUE]</a:t>
                    </a:fld>
                    <a:endParaRPr lang="en-I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779-4AED-B328-FAEBB59982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631BA9D-549D-4427-AF44-FE3DBD78E1D4}" type="VALUE">
                      <a:rPr lang="en-US"/>
                      <a:pPr/>
                      <a:t>[VALUE]</a:t>
                    </a:fld>
                    <a:endParaRPr lang="en-I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779-4AED-B328-FAEBB59982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'any violence'!$B$78:$C$78</c:f>
              <c:strCache>
                <c:ptCount val="2"/>
                <c:pt idx="0">
                  <c:v>Alcoholic</c:v>
                </c:pt>
                <c:pt idx="1">
                  <c:v>Non Alcoholic</c:v>
                </c:pt>
              </c:strCache>
            </c:strRef>
          </c:cat>
          <c:val>
            <c:numRef>
              <c:f>'any violence'!$B$79:$C$79</c:f>
              <c:numCache>
                <c:formatCode>0.0%</c:formatCode>
                <c:ptCount val="2"/>
                <c:pt idx="0">
                  <c:v>0.92020000000000002</c:v>
                </c:pt>
                <c:pt idx="1">
                  <c:v>0.30900000000000005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79-4AED-B328-FAEBB59982E4}"/>
            </c:ext>
          </c:extLst>
        </c:ser>
        <c:ser>
          <c:idx val="1"/>
          <c:order val="1"/>
          <c:tx>
            <c:strRef>
              <c:f>'any violence'!$A$80</c:f>
              <c:strCache>
                <c:ptCount val="1"/>
                <c:pt idx="0">
                  <c:v>Any violence absent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7B2BD9D-B281-4D30-A34A-708CF598EFAE}" type="VALUE">
                      <a:rPr lang="en-US"/>
                      <a:pPr/>
                      <a:t>[VALUE]</a:t>
                    </a:fld>
                    <a:endParaRPr lang="en-I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779-4AED-B328-FAEBB59982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067C58E-62A9-44A7-9D67-7B6610348AE9}" type="VALUE">
                      <a:rPr lang="en-US"/>
                      <a:pPr/>
                      <a:t>[VALUE]</a:t>
                    </a:fld>
                    <a:endParaRPr lang="en-I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779-4AED-B328-FAEBB59982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'any violence'!$B$78:$C$78</c:f>
              <c:strCache>
                <c:ptCount val="2"/>
                <c:pt idx="0">
                  <c:v>Alcoholic</c:v>
                </c:pt>
                <c:pt idx="1">
                  <c:v>Non Alcoholic</c:v>
                </c:pt>
              </c:strCache>
            </c:strRef>
          </c:cat>
          <c:val>
            <c:numRef>
              <c:f>'any violence'!$B$80:$C$80</c:f>
              <c:numCache>
                <c:formatCode>0.0%</c:formatCode>
                <c:ptCount val="2"/>
                <c:pt idx="0">
                  <c:v>7.9000000000000015E-2</c:v>
                </c:pt>
                <c:pt idx="1">
                  <c:v>0.69059999999999999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79-4AED-B328-FAEBB59982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858432"/>
        <c:axId val="115962624"/>
      </c:barChart>
      <c:catAx>
        <c:axId val="115858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62624"/>
        <c:crosses val="autoZero"/>
        <c:auto val="1"/>
        <c:lblAlgn val="ctr"/>
        <c:lblOffset val="100"/>
        <c:noMultiLvlLbl val="0"/>
      </c:catAx>
      <c:valAx>
        <c:axId val="11596262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1585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IN" sz="1600"/>
              <a:t>Early Morning Alcoholism  Vs Any Violence (n=63)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'any violence'!$A$90</c:f>
              <c:strCache>
                <c:ptCount val="1"/>
                <c:pt idx="0">
                  <c:v>Any Violence present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'any violence'!$B$89:$C$89</c:f>
              <c:strCache>
                <c:ptCount val="2"/>
                <c:pt idx="0">
                  <c:v>Early morning alcoholism present</c:v>
                </c:pt>
                <c:pt idx="1">
                  <c:v>Early morning Alcoholism absent</c:v>
                </c:pt>
              </c:strCache>
            </c:strRef>
          </c:cat>
          <c:val>
            <c:numRef>
              <c:f>'any violence'!$B$90:$C$90</c:f>
              <c:numCache>
                <c:formatCode>0.0%</c:formatCode>
                <c:ptCount val="2"/>
                <c:pt idx="0" formatCode="0%">
                  <c:v>1</c:v>
                </c:pt>
                <c:pt idx="1">
                  <c:v>0.84400000000000008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6C-4BF1-900C-AF667580D35E}"/>
            </c:ext>
          </c:extLst>
        </c:ser>
        <c:ser>
          <c:idx val="1"/>
          <c:order val="1"/>
          <c:tx>
            <c:strRef>
              <c:f>'any violence'!$A$91</c:f>
              <c:strCache>
                <c:ptCount val="1"/>
                <c:pt idx="0">
                  <c:v>Any violence absent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'any violence'!$B$89:$C$89</c:f>
              <c:strCache>
                <c:ptCount val="2"/>
                <c:pt idx="0">
                  <c:v>Early morning alcoholism present</c:v>
                </c:pt>
                <c:pt idx="1">
                  <c:v>Early morning Alcoholism absent</c:v>
                </c:pt>
              </c:strCache>
            </c:strRef>
          </c:cat>
          <c:val>
            <c:numRef>
              <c:f>'any violence'!$B$91:$C$91</c:f>
              <c:numCache>
                <c:formatCode>0.0%</c:formatCode>
                <c:ptCount val="2"/>
                <c:pt idx="0" formatCode="0%">
                  <c:v>0</c:v>
                </c:pt>
                <c:pt idx="1">
                  <c:v>0.15600000000000003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6C-4BF1-900C-AF667580D3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6068352"/>
        <c:axId val="116069888"/>
      </c:barChart>
      <c:catAx>
        <c:axId val="116068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069888"/>
        <c:crosses val="autoZero"/>
        <c:auto val="1"/>
        <c:lblAlgn val="ctr"/>
        <c:lblOffset val="100"/>
        <c:noMultiLvlLbl val="0"/>
      </c:catAx>
      <c:valAx>
        <c:axId val="116069888"/>
        <c:scaling>
          <c:orientation val="minMax"/>
        </c:scaling>
        <c:delete val="1"/>
        <c:axPos val="l"/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Any Violence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crossAx val="11606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4472C4"/>
      </a:solidFill>
      <a:prstDash val="solid"/>
      <a:miter lim="800000"/>
    </a:ln>
    <a:effectLst/>
  </c:spPr>
  <c:txPr>
    <a:bodyPr/>
    <a:lstStyle/>
    <a:p>
      <a:pPr>
        <a:defRPr lang="en-US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 sz="1600" b="1" dirty="0"/>
              <a:t>Deprivation vs Physical Violence (n=202) 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'[GBV and alcoholism.xlsx]physical assault'!$A$144</c:f>
              <c:strCache>
                <c:ptCount val="1"/>
                <c:pt idx="0">
                  <c:v>Physical violence present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'[GBV and alcoholism.xlsx]physical assault'!$B$143:$C$143</c:f>
              <c:strCache>
                <c:ptCount val="2"/>
                <c:pt idx="0">
                  <c:v> Deprivation Present</c:v>
                </c:pt>
                <c:pt idx="1">
                  <c:v>Deprivation Absent</c:v>
                </c:pt>
              </c:strCache>
            </c:strRef>
          </c:cat>
          <c:val>
            <c:numRef>
              <c:f>'[GBV and alcoholism.xlsx]physical assault'!$B$144:$C$144</c:f>
              <c:numCache>
                <c:formatCode>0.00%</c:formatCode>
                <c:ptCount val="2"/>
                <c:pt idx="0" formatCode="0%">
                  <c:v>0.52800000000000002</c:v>
                </c:pt>
                <c:pt idx="1">
                  <c:v>0.3020000000000001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E1-42D0-81A3-043A8D180E1B}"/>
            </c:ext>
          </c:extLst>
        </c:ser>
        <c:ser>
          <c:idx val="1"/>
          <c:order val="1"/>
          <c:tx>
            <c:strRef>
              <c:f>'[GBV and alcoholism.xlsx]physical assault'!$A$145</c:f>
              <c:strCache>
                <c:ptCount val="1"/>
                <c:pt idx="0">
                  <c:v>Physical Violence absent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'[GBV and alcoholism.xlsx]physical assault'!$B$143:$C$143</c:f>
              <c:strCache>
                <c:ptCount val="2"/>
                <c:pt idx="0">
                  <c:v> Deprivation Present</c:v>
                </c:pt>
                <c:pt idx="1">
                  <c:v>Deprivation Absent</c:v>
                </c:pt>
              </c:strCache>
            </c:strRef>
          </c:cat>
          <c:val>
            <c:numRef>
              <c:f>'[GBV and alcoholism.xlsx]physical assault'!$B$145:$C$145</c:f>
              <c:numCache>
                <c:formatCode>0.00%</c:formatCode>
                <c:ptCount val="2"/>
                <c:pt idx="0">
                  <c:v>0.47100000000000003</c:v>
                </c:pt>
                <c:pt idx="1">
                  <c:v>0.69699999999999995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E1-42D0-81A3-043A8D180E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8961280"/>
        <c:axId val="118962816"/>
      </c:barChart>
      <c:catAx>
        <c:axId val="118961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62816"/>
        <c:crosses val="autoZero"/>
        <c:auto val="1"/>
        <c:lblAlgn val="ctr"/>
        <c:lblOffset val="100"/>
        <c:noMultiLvlLbl val="0"/>
      </c:catAx>
      <c:valAx>
        <c:axId val="1189628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b="1"/>
                  <a:t>Physical Violence (%)</a:t>
                </a:r>
              </a:p>
            </c:rich>
          </c:tx>
          <c:layout>
            <c:manualLayout>
              <c:xMode val="edge"/>
              <c:yMode val="edge"/>
              <c:x val="5.0163094456711917E-2"/>
              <c:y val="0.251768833447031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1896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914044052161396E-2"/>
          <c:y val="0.90671924313869512"/>
          <c:w val="0.8999999704081082"/>
          <c:h val="3.7860042426931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Husband's Education Vs Physical Violence (n=202)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'physical assault'!$B$41</c:f>
              <c:strCache>
                <c:ptCount val="1"/>
                <c:pt idx="0">
                  <c:v>Physical Violence Present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'physical assault'!$A$42:$A$45</c:f>
              <c:strCache>
                <c:ptCount val="4"/>
                <c:pt idx="0">
                  <c:v>Uneducated</c:v>
                </c:pt>
                <c:pt idx="1">
                  <c:v>Primary</c:v>
                </c:pt>
                <c:pt idx="2">
                  <c:v>Matriculation</c:v>
                </c:pt>
                <c:pt idx="3">
                  <c:v>Graduation</c:v>
                </c:pt>
              </c:strCache>
            </c:strRef>
          </c:cat>
          <c:val>
            <c:numRef>
              <c:f>'physical assault'!$B$42:$B$45</c:f>
              <c:numCache>
                <c:formatCode>0.0%</c:formatCode>
                <c:ptCount val="4"/>
                <c:pt idx="0">
                  <c:v>0.45</c:v>
                </c:pt>
                <c:pt idx="1">
                  <c:v>0.4860000000000001</c:v>
                </c:pt>
                <c:pt idx="2">
                  <c:v>0.2960000000000001</c:v>
                </c:pt>
                <c:pt idx="3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76-4BD4-8459-17E27A258E2D}"/>
            </c:ext>
          </c:extLst>
        </c:ser>
        <c:ser>
          <c:idx val="1"/>
          <c:order val="1"/>
          <c:tx>
            <c:strRef>
              <c:f>'physical assault'!$C$41</c:f>
              <c:strCache>
                <c:ptCount val="1"/>
                <c:pt idx="0">
                  <c:v>Physical Violence Absent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12300750189260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76-4BD4-8459-17E27A258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'physical assault'!$A$42:$A$45</c:f>
              <c:strCache>
                <c:ptCount val="4"/>
                <c:pt idx="0">
                  <c:v>Uneducated</c:v>
                </c:pt>
                <c:pt idx="1">
                  <c:v>Primary</c:v>
                </c:pt>
                <c:pt idx="2">
                  <c:v>Matriculation</c:v>
                </c:pt>
                <c:pt idx="3">
                  <c:v>Graduation</c:v>
                </c:pt>
              </c:strCache>
            </c:strRef>
          </c:cat>
          <c:val>
            <c:numRef>
              <c:f>'physical assault'!$C$42:$C$45</c:f>
              <c:numCache>
                <c:formatCode>0.0%</c:formatCode>
                <c:ptCount val="4"/>
                <c:pt idx="0">
                  <c:v>0.55000000000000004</c:v>
                </c:pt>
                <c:pt idx="1">
                  <c:v>0.51400000000000001</c:v>
                </c:pt>
                <c:pt idx="2">
                  <c:v>0.70400000000000007</c:v>
                </c:pt>
                <c:pt idx="3">
                  <c:v>0.80800000000000005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76-4BD4-8459-17E27A258E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030528"/>
        <c:axId val="119032064"/>
      </c:barChart>
      <c:catAx>
        <c:axId val="11903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32064"/>
        <c:crosses val="autoZero"/>
        <c:auto val="1"/>
        <c:lblAlgn val="ctr"/>
        <c:lblOffset val="100"/>
        <c:noMultiLvlLbl val="0"/>
      </c:catAx>
      <c:valAx>
        <c:axId val="11903206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Physical Violence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crossAx val="11903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pPr/>
              <a:t>15-12-2022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pPr/>
              <a:t>15-12-2022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pPr/>
              <a:t>15-12-2022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C0E5-F472-4823-852C-D183FA2F2488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5ADF-9D55-472F-A142-0A5A20BA4577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4237-4DA9-498D-81CC-7DEBFDE0146A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pPr/>
              <a:t>15-12-2022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C047-BE12-4A43-A323-58AFB768CD35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pPr/>
              <a:t>15-12-2022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pPr/>
              <a:t>15-12-2022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pPr/>
              <a:t>15-12-2022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pPr/>
              <a:t>15-12-2022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pPr/>
              <a:t>15-12-2022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pPr/>
              <a:t>15-12-2022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pPr/>
              <a:t>15-12-2022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08DC-2523-49B7-856D-306CB344B037}" type="datetimeFigureOut">
              <a:rPr lang="en-IN" smtClean="0"/>
              <a:pPr/>
              <a:t>15-12-2022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DD9D7-E437-428F-985D-D0CA183FCFC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769F-3E27-4D36-A194-1A84EAEDBFA1}" type="datetime1">
              <a:rPr lang="en-IN" smtClean="0"/>
              <a:pPr/>
              <a:t>15-12-2022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0/04/06/world/coronavirus-domestic-violence.html" TargetMode="External"/><Relationship Id="rId2" Type="http://schemas.openxmlformats.org/officeDocument/2006/relationships/hyperlink" Target="https://www.who.int/westernpacific/health-topics/violence-against-wome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2131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1" kern="1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Exploratory study of Determinants of Intimate partner conflict and Gender Based Violence in Bhatti mines, Chhatarpur area of Delhi</a:t>
            </a:r>
            <a:endParaRPr lang="en-IN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544" y="3968750"/>
            <a:ext cx="11208912" cy="2308560"/>
          </a:xfrm>
        </p:spPr>
        <p:txBody>
          <a:bodyPr>
            <a:norm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Swadhapriya Das Chaudhuri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Mentor: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Rohini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Ruhil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Institute Of Health Management Research (IIHMR)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Delhi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 Organization: Population Services International (PSI)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AD20E6-394B-4DF0-96A5-9647FF39C943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1"/>
            <a:ext cx="2422734" cy="11970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871" y="12486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1" y="886010"/>
            <a:ext cx="11171582" cy="5586352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   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Partner’s Alcoholism vs Any violence: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39186" cy="773608"/>
          </a:xfrm>
          <a:prstGeom prst="rect">
            <a:avLst/>
          </a:prstGeom>
        </p:spPr>
      </p:pic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7438" y="1394734"/>
          <a:ext cx="3913934" cy="1684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684">
                <a:tc>
                  <a:txBody>
                    <a:bodyPr/>
                    <a:lstStyle/>
                    <a:p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Violence Present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Violence Absent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Alcoholic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(92%)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(7.9%)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Non-alcoholic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(30.9%)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(69.1%)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159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 = 0.0000001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7" name="Chart 56"/>
          <p:cNvGraphicFramePr/>
          <p:nvPr/>
        </p:nvGraphicFramePr>
        <p:xfrm>
          <a:off x="439270" y="3428999"/>
          <a:ext cx="4780452" cy="3393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33920" y="800241"/>
            <a:ext cx="5344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Early morning alcoholism vs Any violence: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818323" y="1216777"/>
          <a:ext cx="6060386" cy="2099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6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Any Violence Present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Any Violence Absent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Early morning alcoholism</a:t>
                      </a:r>
                      <a:endParaRPr lang="en-IN" sz="1400" b="1" kern="120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(100%)</a:t>
                      </a:r>
                      <a:endParaRPr lang="en-IN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(0%)</a:t>
                      </a:r>
                      <a:endParaRPr lang="en-IN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Early morning alcoholism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(84.4%)</a:t>
                      </a:r>
                      <a:endParaRPr lang="en-IN" sz="14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(15.6%)</a:t>
                      </a:r>
                      <a:endParaRPr lang="en-IN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p-value = 0.028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5961159" y="3428999"/>
          <a:ext cx="5737860" cy="337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889" y="4859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420" y="938086"/>
            <a:ext cx="11171582" cy="544664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    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Husband’s education Vs Physical Violence: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r>
              <a:rPr lang="en-IN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9555" cy="768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2625" y="937877"/>
            <a:ext cx="4709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Deprivation Vs Physical violence: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083150" y="1452461"/>
          <a:ext cx="4570852" cy="1887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4940">
                <a:tc>
                  <a:txBody>
                    <a:bodyPr/>
                    <a:lstStyle/>
                    <a:p>
                      <a:endParaRPr lang="en-IN" sz="14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Violence Present</a:t>
                      </a: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Physical Violence Absent</a:t>
                      </a: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Deprivation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(53%)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(47.1%)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Deprivation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(30.2%)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(69.7%)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428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 = 0.004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175650" y="3518316"/>
          <a:ext cx="5823006" cy="333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339170" y="1549905"/>
            <a:ext cx="1274707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402770" y="3527364"/>
          <a:ext cx="5693230" cy="3315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47193" y="1307209"/>
          <a:ext cx="5693229" cy="2032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033">
                <a:tc>
                  <a:txBody>
                    <a:bodyPr/>
                    <a:lstStyle/>
                    <a:p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Violence Present 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Violence Absent   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Uneducated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(45.0%)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(55.0%)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(48.6%)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(51.4%)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Matriculation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(29.6%)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(70.4%)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Graduation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(19.2%)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(80.8%)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033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5958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p-value = 0.028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548" y="22699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760" y="897890"/>
            <a:ext cx="11171555" cy="58305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Socio-demographic: (age and age at marriage)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statistically significant correlation. </a:t>
            </a:r>
          </a:p>
          <a:p>
            <a:pPr>
              <a:lnSpc>
                <a:spcPct val="150000"/>
              </a:lnSpc>
            </a:pPr>
            <a:r>
              <a:rPr lang="en-IN" alt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Women married as minors had more odds of experiencing GBV compared to the women married as adults (9)</a:t>
            </a:r>
            <a:endParaRPr lang="en-US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en-US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Years of schooling of females showed no correlation.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Statistically si</a:t>
            </a:r>
            <a:r>
              <a:rPr lang="en-IN" alt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nificance between husband’s education and physical violence.</a:t>
            </a:r>
          </a:p>
          <a:p>
            <a:pPr>
              <a:lnSpc>
                <a:spcPct val="150000"/>
              </a:lnSpc>
            </a:pPr>
            <a:r>
              <a:rPr lang="en-IN" alt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Earlier studies shows couple with higher education had low level of less severe and severe violence (10)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Working status: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Violence greater where the husband worked outside home for less than 4 days compared the ones who worked for 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&gt;4 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days per day. </a:t>
            </a:r>
          </a:p>
          <a:p>
            <a:pPr>
              <a:lnSpc>
                <a:spcPct val="150000"/>
              </a:lnSpc>
            </a:pPr>
            <a:r>
              <a:rPr lang="en-IN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Husband’s employment stability is also crucial at determining  the risk of domestic violence (11)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63329" cy="8403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548" y="-28147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1" y="1004552"/>
            <a:ext cx="11171582" cy="56023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Deprivation: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Statistically significant correlation found with physical violence,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 violence in deprived households = 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53% vs 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 violence in non - deprived households = 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Justification: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76% out of 73 women facing physical violence justified being beaten up.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Alcoholism: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Highly statistical significance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found between partner’s alcoholism and gender-based violence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All the respondents whose partners consumed alcohol early morning faced physical violence.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lcohol dependency highly increased the prevalence of violence and strongly associated GBV.</a:t>
            </a:r>
            <a:endParaRPr lang="en-US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women married to non drinkers,women married to drinkers are twice likely to experience physical and sexual abuse (12)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67543" cy="8426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548" y="237904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Study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1" y="1407380"/>
            <a:ext cx="11171582" cy="50411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ender-based violence is a sensitive topic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30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Hesitation of few women to report issues of GBV.</a:t>
            </a:r>
          </a:p>
          <a:p>
            <a:pPr>
              <a:lnSpc>
                <a:spcPct val="30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Unstable jobs so most of the men stay home for multiple days.</a:t>
            </a:r>
          </a:p>
          <a:p>
            <a:pPr>
              <a:lnSpc>
                <a:spcPct val="30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Comparison of GBV with education of women was not possible.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23602" cy="8189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2000" r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548" y="36664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I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1" y="1280160"/>
            <a:ext cx="11171582" cy="456684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Development Goal (SDG) 5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to work on the root cause factors that effects or cause gender inequality including gender-based violence.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and working on various factors - livelihood, standard of living, health, education, alcoholism, deprivation, etc.  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 in 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ocial norms and patriarchal mind-set of individuals. 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orm-focused interventions for married girls as well as for child marriage prevention.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17592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548" y="0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126" y="976235"/>
            <a:ext cx="11171582" cy="5642573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Violence against women [Internet]. [cited 2022 Feb 21]. Available from:    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https://www.who.int/westernpacific/health-topics/violence-against-women.html</a:t>
            </a:r>
            <a:endParaRPr lang="en-IN" sz="554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55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 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National Family Health Survey (NFHS-5) [Internet]. [cited 2022 Feb 21]. Available from: http://rchiips.org/nfhs/factsheet_NFHS-5.shtml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 startAt="3"/>
            </a:pP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Dasgupta A, Silverman J,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Saggurti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N,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Ghule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M, Donta B,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Battala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M, et al. Understanding Men’s Elevated Alcohol Use, Gender Equity Ideologies, and Intimate Partner Violence Among Married Couples in Rural India. Am J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Mens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Health. 2018 Jul;12(4):1084–93.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 startAt="3"/>
            </a:pP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How Domestic Abuse Has Risen Worldwide Since Coronavirus - The New York Times [Internet]. [cited 2022 Jun 22]. Available from: 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https://www.nytimes.com/2020/04/06/world/coronavirus-domestic-violence.html</a:t>
            </a:r>
            <a:endParaRPr lang="en-IN" sz="554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 startAt="3"/>
            </a:pP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Roy AS, Sen N,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Bagchi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SS. Gender-based Violence in India in Covid-19 Lockdown. :15.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 startAt="3"/>
            </a:pPr>
            <a:r>
              <a:rPr lang="en-IN" sz="55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Palermo T, Bleck J, Peterman A. Tip of the Iceberg: Reporting and Gender-Based Violence in Developing Countries. Am J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Epidemiol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2014 Mar 1;179(5):602–12.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554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 startAt="3"/>
            </a:pPr>
            <a:endParaRPr lang="en-IN" sz="554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8057" cy="7138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5815"/>
          </a:xfrm>
        </p:spPr>
        <p:txBody>
          <a:bodyPr>
            <a:normAutofit/>
          </a:bodyPr>
          <a:lstStyle/>
          <a:p>
            <a:pPr algn="ctr"/>
            <a:r>
              <a:rPr lang="en-I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1057757"/>
            <a:ext cx="10825480" cy="511952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7.   COVID-19 and violence against women [Internet]. [cited 2022 Jun 22]. Available from: https://www.who.int/publications-detail-redirect/WHO-SRH-20.04</a:t>
            </a:r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8.   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Sardinha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L,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Maheu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-Giroux M,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Stöckl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H, Meyer SR, García-Moreno C. Global, regional, and national prevalence estimates of physical or sexual, or both, intimate partner violence against women in 2018. Lancet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Lond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Engl. 2022 Feb 26;399(10327):803–13. </a:t>
            </a:r>
            <a:endParaRPr lang="en-I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9.Fonseka RW, McDougal L, Raj A, Reed E, Lundgren R,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Urada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L, et al. A mediation analysis of the role of girl child marriage in the relationship between proximity to conflict and past-year intimate partner violence in post-conflict Sri Lanka.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Confl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Health. 2022 Feb 14;16:5. </a:t>
            </a:r>
          </a:p>
          <a:p>
            <a:pPr marL="0" indent="0" algn="just">
              <a:buNone/>
            </a:pP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10.Rapp D,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Zoch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Khan MMH,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Pollmann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Krämer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Association between gap in spousal education and domestic violence in India and Bangladesh. BMC Public Health. 2012 Dec;12(1):467. </a:t>
            </a:r>
          </a:p>
          <a:p>
            <a:pPr marL="0" indent="0" algn="just">
              <a:buNone/>
            </a:pP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11.Krishnan S, Rocca CH, Hubbard AE, Subbiah K, Edmeades J,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Padian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NS. Do changes in spousal employment status lead to domestic violence? Insights from a prospective study in Bangalore, India. Soc Sci Med 1982. 2010 Jan;70(1):136–43. </a:t>
            </a:r>
          </a:p>
          <a:p>
            <a:pPr marL="0" indent="0" algn="just">
              <a:buNone/>
            </a:pP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12.Kiss L,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Schraiber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LB,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Heise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L, Zimmerman C, Gouveia N, Watts C. Gender-based violence and socioeconomic inequalities: Does living in more deprived neighbourhoods increase women’s risk of intimate partner violence? Soc Sci Med. 2012 Apr 1;74(8):1172–9. </a:t>
            </a:r>
          </a:p>
          <a:p>
            <a:pPr marL="0" indent="0" algn="just">
              <a:buNone/>
            </a:pPr>
            <a:endParaRPr lang="en-I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A3A1A-504E-104E-8BC1-938036709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8057" cy="7138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122" y="2991361"/>
            <a:ext cx="7526904" cy="8752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07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br>
              <a:rPr lang="en-US" sz="8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8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</a:t>
            </a:r>
            <a:endParaRPr lang="en-IN" sz="5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7531" cy="9931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9976" y="103367"/>
            <a:ext cx="7680960" cy="79390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Screenshot of Approval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95"/>
            <a:ext cx="1606764" cy="793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48" y="1043188"/>
            <a:ext cx="7520104" cy="560231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936" y="0"/>
            <a:ext cx="7762128" cy="97069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 Experiences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6073" y="970694"/>
            <a:ext cx="4487214" cy="57497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Learnings: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1900" b="1" dirty="0">
                <a:latin typeface="Times New Roman" panose="02020603050405020304"/>
                <a:ea typeface="+mn-lt"/>
                <a:cs typeface="+mn-lt"/>
              </a:rPr>
              <a:t>General: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Conduct primary research</a:t>
            </a:r>
            <a:endParaRPr lang="en-US" sz="1900" dirty="0">
              <a:latin typeface="Times New Roman" panose="02020603050405020304"/>
              <a:ea typeface="+mn-lt"/>
              <a:cs typeface="+mn-lt"/>
            </a:endParaRP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Household marking</a:t>
            </a:r>
            <a:endParaRPr lang="en-US" sz="1900" dirty="0">
              <a:latin typeface="Times New Roman" panose="02020603050405020304"/>
              <a:ea typeface="+mn-lt"/>
              <a:cs typeface="+mn-lt"/>
            </a:endParaRP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Case Study taking and writing</a:t>
            </a:r>
            <a:endParaRPr lang="en-US" sz="1900" dirty="0">
              <a:latin typeface="Times New Roman" panose="02020603050405020304"/>
              <a:ea typeface="+mn-lt"/>
              <a:cs typeface="+mn-lt"/>
            </a:endParaRP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Digitizing in Geographic Information System(GIS)</a:t>
            </a:r>
            <a:endParaRPr lang="en-US" sz="1900" dirty="0">
              <a:latin typeface="Times New Roman" panose="02020603050405020304"/>
              <a:ea typeface="+mn-lt"/>
              <a:cs typeface="+mn-lt"/>
            </a:endParaRP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Organising programmes for community.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Conducting community meetings </a:t>
            </a:r>
          </a:p>
          <a:p>
            <a:endParaRPr lang="en-IN" sz="1900" dirty="0">
              <a:latin typeface="Times New Roman" panose="02020603050405020304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IN" sz="1900" b="1" dirty="0">
                <a:latin typeface="Times New Roman" panose="02020603050405020304"/>
                <a:ea typeface="+mn-lt"/>
                <a:cs typeface="+mn-lt"/>
              </a:rPr>
              <a:t>Project learnings: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De constructed the idea of gender during training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Conduct surveys of sensitive topic 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Factors leading to GBV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Effect of </a:t>
            </a:r>
            <a:r>
              <a:rPr lang="en-IN" sz="1900" dirty="0">
                <a:latin typeface="Times New Roman" panose="02020603050405020304"/>
                <a:ea typeface="+mn-lt"/>
                <a:cs typeface="Times New Roman" panose="02020603050405020304"/>
              </a:rPr>
              <a:t>GBV on women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Times New Roman" panose="02020603050405020304"/>
              </a:rPr>
              <a:t>Analysis of collected data in SPSS</a:t>
            </a:r>
          </a:p>
          <a:p>
            <a:pPr marL="0" indent="0">
              <a:buNone/>
            </a:pP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5346" y="970694"/>
            <a:ext cx="4487214" cy="57497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comments on internship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latin typeface="Times New Roman" panose="02020603050405020304"/>
                <a:ea typeface="+mn-lt"/>
                <a:cs typeface="+mn-lt"/>
              </a:rPr>
              <a:t>Implementation of theoretical knowledge.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latin typeface="Times New Roman" panose="02020603050405020304"/>
                <a:ea typeface="+mn-lt"/>
                <a:cs typeface="+mn-lt"/>
              </a:rPr>
              <a:t>In-field experience gained.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latin typeface="Times New Roman" panose="02020603050405020304"/>
                <a:ea typeface="+mn-lt"/>
                <a:cs typeface="+mn-lt"/>
              </a:rPr>
              <a:t>Enhancement of inter-personal communication skills.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latin typeface="Times New Roman" panose="02020603050405020304"/>
                <a:ea typeface="+mn-lt"/>
                <a:cs typeface="+mn-lt"/>
              </a:rPr>
              <a:t>Engagement with the community.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latin typeface="Times New Roman" panose="02020603050405020304"/>
                <a:ea typeface="+mn-lt"/>
                <a:cs typeface="+mn-lt"/>
              </a:rPr>
              <a:t>Team work.</a:t>
            </a:r>
          </a:p>
          <a:p>
            <a:pPr>
              <a:lnSpc>
                <a:spcPct val="270000"/>
              </a:lnSpc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70000"/>
              </a:lnSpc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I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86318" cy="906449"/>
          </a:xfrm>
          <a:prstGeom prst="rect">
            <a:avLst/>
          </a:prstGeom>
        </p:spPr>
      </p:pic>
      <p:pic>
        <p:nvPicPr>
          <p:cNvPr id="6" name="Picture 11" descr="A picture containing person, outdoor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947" y="4180604"/>
            <a:ext cx="3372011" cy="25397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273" y="327216"/>
            <a:ext cx="9013963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Suggestions given to Organization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1" y="1609859"/>
            <a:ext cx="11171582" cy="36447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Sensitizing adolescents and women about gender based violence.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Helping the men who wants to cut off alcohol and tobacco (free rehab if possible).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Educating women about Indian laws against domestic violence.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women to local NGOs who can help them in building up some skills so that they can earn from home.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women groups for addressing the issue of gender based violence.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livelihood (future scope of tourism and metro extension).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9225" cy="7951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ound, outdoor, sidewalk, way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76" y="500958"/>
            <a:ext cx="4253948" cy="5856084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outerShdw blurRad="50800" dist="50800" dir="5400000" algn="ctr" rotWithShape="0">
              <a:schemeClr val="tx2"/>
            </a:outerShdw>
            <a:reflection endPos="0" dist="508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/>
          <a:stretch>
            <a:fillRect/>
          </a:stretch>
        </p:blipFill>
        <p:spPr>
          <a:xfrm>
            <a:off x="6643041" y="502686"/>
            <a:ext cx="4093983" cy="5854356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holding a sign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17" y="1236372"/>
            <a:ext cx="5627483" cy="4054503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67" y="1236372"/>
            <a:ext cx="5552572" cy="3685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7440" y="4923356"/>
            <a:ext cx="542942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GIS mapping of Bhatti Mines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3957" y="0"/>
            <a:ext cx="7805530" cy="88931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368" y="1181904"/>
            <a:ext cx="6757043" cy="548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Gender based violence (GBV) is the violation of human rights of women &amp; major threat to public health. (1)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WHO</a:t>
            </a:r>
            <a:r>
              <a:rPr lang="en-I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-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globally every </a:t>
            </a:r>
            <a:r>
              <a:rPr lang="en-IN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one in three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women experience some kind of sexual or/and physical violence in their lifetime.(1)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NFHS-5 data: </a:t>
            </a: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~30% of women in India exposed to spousal violence</a:t>
            </a:r>
            <a:r>
              <a:rPr lang="en-I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violence comparatively more in rural areas (31.6%) compared to urban areas (24.2%). </a:t>
            </a:r>
            <a:endParaRPr lang="en-IN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Delhi, violence against women were recorded at 22.6%. (2)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Indian married woman - lower education, high number of children, belong to low wealth quintiles, and alcoholic partner are at </a:t>
            </a:r>
            <a:r>
              <a:rPr lang="en-IN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heightened risk for Intimate Partner Violence (IPV)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(3)</a:t>
            </a:r>
            <a:endParaRPr lang="en-IN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" y="0"/>
            <a:ext cx="1508061" cy="810630"/>
          </a:xfrm>
          <a:prstGeom prst="rect">
            <a:avLst/>
          </a:prstGeom>
        </p:spPr>
      </p:pic>
      <p:pic>
        <p:nvPicPr>
          <p:cNvPr id="2050" name="Picture 2" descr="Donate to victims of Gender Based Violenc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0" t="17234" b="25822"/>
          <a:stretch>
            <a:fillRect/>
          </a:stretch>
        </p:blipFill>
        <p:spPr bwMode="auto">
          <a:xfrm>
            <a:off x="7311467" y="1181905"/>
            <a:ext cx="4691642" cy="306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58" y="4250029"/>
            <a:ext cx="3245476" cy="2418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59" y="1313644"/>
            <a:ext cx="11219290" cy="5544355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GBV is highly prevalent, least reported human rights abuses.(4)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~42% men and 52% women </a:t>
            </a:r>
            <a:r>
              <a:rPr lang="en-I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justified beating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 husband. (5)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Most common reasons for non-reporting: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</a:rPr>
              <a:t>embarrassment. 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belief that violence was a normal part women’s life.(6)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National Commission of Women</a:t>
            </a:r>
            <a:r>
              <a:rPr lang="en-I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Post lockdown complaints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violence against women doubled.(7)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GBV: serious physical, sexual, mental and reproductive health problems, including STDs and unplanned pregnancies.(8)</a:t>
            </a:r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663" y="188193"/>
            <a:ext cx="60946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818"/>
            <a:ext cx="1315121" cy="7069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562"/>
            <a:ext cx="9144000" cy="88931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Aims and Objectives 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646" y="1284516"/>
            <a:ext cx="11314707" cy="4588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Aim: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To assess prevalence and determinants of gender-based violence including physical, emotional, and sexual violence in women aged 18-49 years in Bhatti mines, Chhatarpur area of Delhi.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Objectives:</a:t>
            </a:r>
            <a:endParaRPr lang="en-IN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To determine the existing status of gender-based violence including physical, emotional, and sexual violence</a:t>
            </a:r>
            <a:r>
              <a:rPr lang="en-IN" sz="1800" dirty="0"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To assess the determinants of gender-based violence namely age and age at marriage, disparity  in education and incomes of the partners.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To analyse the correlation between deprivation and intimate partner interpersonal conflict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.</a:t>
            </a:r>
            <a:endParaRPr lang="en-IN" sz="1800" dirty="0"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 analyse the correlation between alcoholism and intimate partner interpersonal conflict.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5090" cy="7821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206062"/>
            <a:ext cx="7696200" cy="85142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64" y="1584101"/>
            <a:ext cx="11330608" cy="39538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design: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Cross sectional survey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duration: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months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population:</a:t>
            </a:r>
            <a:r>
              <a:rPr lang="en-IN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Women aged </a:t>
            </a:r>
            <a:r>
              <a:rPr lang="en-I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18-49 years </a:t>
            </a:r>
            <a:r>
              <a:rPr lang="en-I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were ever married and were willing to participate in the study in Bhatti mines, Chhatarpur area of Delhi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Size:</a:t>
            </a:r>
            <a:r>
              <a:rPr lang="en-IN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size studied was 200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5265" cy="7553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4452" y="152979"/>
            <a:ext cx="8203096" cy="755374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077" y="1197736"/>
            <a:ext cx="11195437" cy="55072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tools: 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Conflict Tactics Scales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tools for alcoholism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Global Multidimensiona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Poverty Index (MPI) of UNDP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Sampling method:</a:t>
            </a:r>
            <a:r>
              <a:rPr lang="en-IN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randomized sampling 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20th house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 of data collection: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Recorded in the excel sheet (Google form).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5265" cy="7553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679" y="264893"/>
            <a:ext cx="7950642" cy="891181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25" y="1633994"/>
            <a:ext cx="11274950" cy="3195583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analysed using IBM SPSS Version 22 for Windows.</a:t>
            </a:r>
          </a:p>
          <a:p>
            <a:pPr>
              <a:lnSpc>
                <a:spcPct val="150000"/>
              </a:lnSpc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Open-Epi software for Chi-square test.</a:t>
            </a:r>
          </a:p>
          <a:p>
            <a:pPr>
              <a:lnSpc>
                <a:spcPct val="150000"/>
              </a:lnSpc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&lt;0.05 was considered as statistically significant.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57914" cy="8911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679" y="7317"/>
            <a:ext cx="7950642" cy="729802"/>
          </a:xfrm>
        </p:spPr>
        <p:txBody>
          <a:bodyPr>
            <a:normAutofit fontScale="90000"/>
          </a:bodyPr>
          <a:lstStyle/>
          <a:p>
            <a:pPr algn="ctr"/>
            <a:r>
              <a:rPr lang="en-IN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875763"/>
            <a:ext cx="11260088" cy="5580696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      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 Prevalence of GBV: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r>
              <a:rPr lang="en-IN" dirty="0"/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7689" cy="72980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1836" y="1331171"/>
          <a:ext cx="3522789" cy="1735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2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Prevalence Of Violence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Violence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(50.0%)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Violence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(36.1%)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Sexual Violence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(9.4%)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Psychological violence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(50.0%)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0" y="3499966"/>
          <a:ext cx="3954625" cy="3350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97251" y="841834"/>
            <a:ext cx="4002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Prevalence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of  Partner’s Alcoholism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: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321196" y="1309387"/>
          <a:ext cx="3549608" cy="1723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8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1333">
                <a:tc>
                  <a:txBody>
                    <a:bodyPr/>
                    <a:lstStyle/>
                    <a:p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Partner’s Alcoholism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(31.2%)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(68.8%)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3990875" y="3499966"/>
          <a:ext cx="3788030" cy="333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698550" y="830641"/>
            <a:ext cx="349345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Prevalence of Deprivation: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433625" y="1293314"/>
          <a:ext cx="3326539" cy="1723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4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4970">
                <a:tc>
                  <a:txBody>
                    <a:bodyPr/>
                    <a:lstStyle/>
                    <a:p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Deprivation 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(26.2%)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(73.8%)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7810895" y="3485623"/>
          <a:ext cx="4381106" cy="3350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1865</Words>
  <Application>Microsoft Office PowerPoint</Application>
  <PresentationFormat>Widescreen</PresentationFormat>
  <Paragraphs>251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An Exploratory study of Determinants of Intimate partner conflict and Gender Based Violence in Bhatti mines, Chhatarpur area of Delhi</vt:lpstr>
      <vt:lpstr>Screenshot of Approval</vt:lpstr>
      <vt:lpstr>Introduction</vt:lpstr>
      <vt:lpstr>PowerPoint Presentation</vt:lpstr>
      <vt:lpstr>Aims and Objectives </vt:lpstr>
      <vt:lpstr>Methodology</vt:lpstr>
      <vt:lpstr>Methodology</vt:lpstr>
      <vt:lpstr>Data Analysis</vt:lpstr>
      <vt:lpstr>Results</vt:lpstr>
      <vt:lpstr>Results</vt:lpstr>
      <vt:lpstr>Results</vt:lpstr>
      <vt:lpstr>Discussion</vt:lpstr>
      <vt:lpstr>Discussion</vt:lpstr>
      <vt:lpstr>Limitations of Study</vt:lpstr>
      <vt:lpstr>Conclusion</vt:lpstr>
      <vt:lpstr>References</vt:lpstr>
      <vt:lpstr>References</vt:lpstr>
      <vt:lpstr>PowerPoint Presentation</vt:lpstr>
      <vt:lpstr>Thank You   Any Questions</vt:lpstr>
      <vt:lpstr>Internship Experiences</vt:lpstr>
      <vt:lpstr>Suggestions given to Organization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exploratory study of Determinants of Intimate partner conflict and Gender Based Violence in Bhatti mines, Chhatarpur area of Delhi.</dc:title>
  <dc:creator>Jagriti Punia</dc:creator>
  <cp:lastModifiedBy>Meenakshi Sharma</cp:lastModifiedBy>
  <cp:revision>230</cp:revision>
  <dcterms:created xsi:type="dcterms:W3CDTF">2022-06-23T06:52:00Z</dcterms:created>
  <dcterms:modified xsi:type="dcterms:W3CDTF">2022-12-15T08:48:17Z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1FB8E6BA90DF468FA600263668377997</vt:lpwstr>
  </property>
  <property fmtid="{D5CDD505-2E9C-101B-9397-08002B2CF9AE}" pid="3" name="KSOProductBuildVer">
    <vt:lpwstr>1033-11.2.0.11074</vt:lpwstr>
  </property>
</Properties>
</file>