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24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nakshi Sharma" userId="d7662562-788c-4d68-9a0b-0ce5e2a0744e" providerId="ADAL" clId="{5EA62512-6CA5-4547-8142-61106A74E559}"/>
    <pc:docChg chg="undo custSel modSld">
      <pc:chgData name="Meenakshi Sharma" userId="d7662562-788c-4d68-9a0b-0ce5e2a0744e" providerId="ADAL" clId="{5EA62512-6CA5-4547-8142-61106A74E559}" dt="2022-12-15T10:15:33.798" v="9"/>
      <pc:docMkLst>
        <pc:docMk/>
      </pc:docMkLst>
      <pc:sldChg chg="addSp delSp modSp mod">
        <pc:chgData name="Meenakshi Sharma" userId="d7662562-788c-4d68-9a0b-0ce5e2a0744e" providerId="ADAL" clId="{5EA62512-6CA5-4547-8142-61106A74E559}" dt="2022-12-15T10:15:33.798" v="9"/>
        <pc:sldMkLst>
          <pc:docMk/>
          <pc:sldMk cId="0" sldId="256"/>
        </pc:sldMkLst>
        <pc:spChg chg="add">
          <ac:chgData name="Meenakshi Sharma" userId="d7662562-788c-4d68-9a0b-0ce5e2a0744e" providerId="ADAL" clId="{5EA62512-6CA5-4547-8142-61106A74E559}" dt="2022-12-15T10:15:33.562" v="6" actId="22"/>
          <ac:spMkLst>
            <pc:docMk/>
            <pc:sldMk cId="0" sldId="256"/>
            <ac:spMk id="3" creationId="{F4CF50E6-643F-3C07-5CED-BCE13D1FFA3A}"/>
          </ac:spMkLst>
        </pc:spChg>
        <pc:spChg chg="del mod">
          <ac:chgData name="Meenakshi Sharma" userId="d7662562-788c-4d68-9a0b-0ce5e2a0744e" providerId="ADAL" clId="{5EA62512-6CA5-4547-8142-61106A74E559}" dt="2022-12-15T10:15:33.798" v="9"/>
          <ac:spMkLst>
            <pc:docMk/>
            <pc:sldMk cId="0" sldId="256"/>
            <ac:spMk id="7"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ELL\Documents\Book1%20result%20analysis%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DELL\Documents\Book1%20result%20analysis%20graph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ELL\Documents\Book1%20result%20analysis%20graph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DELL\Documents\Book1%20result%20analysis%20graph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ELL\Documents\Book1%20result%20analysis%20graph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DELL\Documents\Book1%20result%20analysis%20graph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DELL\Documents\Book1%20result%20analysis%20graph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DELL\Documents\Book1%20result%20analysis%20graph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DELL\Documents\Book1%20result%20analysis%20graph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DELL\Documents\Book1%20result%20analysis%20graphs.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DELL\Documents\Book1%20result%20analysis%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ELL\Documents\Book1%20result%20analysis%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chemeClr val="accent1">
                <a:lumMod val="20000"/>
                <a:lumOff val="80000"/>
              </a:schemeClr>
            </a:solidFill>
          </c:spPr>
          <c:invertIfNegative val="0"/>
          <c:dPt>
            <c:idx val="0"/>
            <c:invertIfNegative val="0"/>
            <c:bubble3D val="0"/>
            <c:spPr>
              <a:solidFill>
                <a:schemeClr val="accent1">
                  <a:lumMod val="60000"/>
                  <a:lumOff val="40000"/>
                </a:schemeClr>
              </a:solidFill>
            </c:spPr>
            <c:extLst>
              <c:ext xmlns:c16="http://schemas.microsoft.com/office/drawing/2014/chart" uri="{C3380CC4-5D6E-409C-BE32-E72D297353CC}">
                <c16:uniqueId val="{00000000-97C9-4607-80F1-063A2C81F8A3}"/>
              </c:ext>
            </c:extLst>
          </c:dPt>
          <c:dPt>
            <c:idx val="2"/>
            <c:invertIfNegative val="0"/>
            <c:bubble3D val="0"/>
            <c:spPr>
              <a:solidFill>
                <a:schemeClr val="tx2">
                  <a:lumMod val="75000"/>
                </a:schemeClr>
              </a:solidFill>
            </c:spPr>
            <c:extLst>
              <c:ext xmlns:c16="http://schemas.microsoft.com/office/drawing/2014/chart" uri="{C3380CC4-5D6E-409C-BE32-E72D297353CC}">
                <c16:uniqueId val="{00000001-97C9-4607-80F1-063A2C81F8A3}"/>
              </c:ext>
            </c:extLst>
          </c:dPt>
          <c:cat>
            <c:strRef>
              <c:f>Sheet1!$B$6:$D$6</c:f>
              <c:strCache>
                <c:ptCount val="3"/>
                <c:pt idx="0">
                  <c:v>well behaved</c:v>
                </c:pt>
                <c:pt idx="2">
                  <c:v>rude</c:v>
                </c:pt>
              </c:strCache>
            </c:strRef>
          </c:cat>
          <c:val>
            <c:numRef>
              <c:f>Sheet1!$B$7:$D$7</c:f>
              <c:numCache>
                <c:formatCode>General</c:formatCode>
                <c:ptCount val="3"/>
                <c:pt idx="0">
                  <c:v>59</c:v>
                </c:pt>
                <c:pt idx="2">
                  <c:v>7</c:v>
                </c:pt>
              </c:numCache>
            </c:numRef>
          </c:val>
          <c:extLst>
            <c:ext xmlns:c16="http://schemas.microsoft.com/office/drawing/2014/chart" uri="{C3380CC4-5D6E-409C-BE32-E72D297353CC}">
              <c16:uniqueId val="{00000002-97C9-4607-80F1-063A2C81F8A3}"/>
            </c:ext>
          </c:extLst>
        </c:ser>
        <c:dLbls>
          <c:showLegendKey val="0"/>
          <c:showVal val="0"/>
          <c:showCatName val="0"/>
          <c:showSerName val="0"/>
          <c:showPercent val="0"/>
          <c:showBubbleSize val="0"/>
        </c:dLbls>
        <c:gapWidth val="150"/>
        <c:overlap val="100"/>
        <c:axId val="114133632"/>
        <c:axId val="114139520"/>
      </c:barChart>
      <c:catAx>
        <c:axId val="114133632"/>
        <c:scaling>
          <c:orientation val="minMax"/>
        </c:scaling>
        <c:delete val="0"/>
        <c:axPos val="b"/>
        <c:numFmt formatCode="General" sourceLinked="0"/>
        <c:majorTickMark val="out"/>
        <c:minorTickMark val="none"/>
        <c:tickLblPos val="nextTo"/>
        <c:crossAx val="114139520"/>
        <c:crosses val="autoZero"/>
        <c:auto val="1"/>
        <c:lblAlgn val="ctr"/>
        <c:lblOffset val="100"/>
        <c:noMultiLvlLbl val="0"/>
      </c:catAx>
      <c:valAx>
        <c:axId val="114139520"/>
        <c:scaling>
          <c:orientation val="minMax"/>
        </c:scaling>
        <c:delete val="0"/>
        <c:axPos val="l"/>
        <c:majorGridlines/>
        <c:numFmt formatCode="General" sourceLinked="1"/>
        <c:majorTickMark val="out"/>
        <c:minorTickMark val="none"/>
        <c:tickLblPos val="nextTo"/>
        <c:crossAx val="114133632"/>
        <c:crosses val="autoZero"/>
        <c:crossBetween val="between"/>
      </c:valAx>
    </c:plotArea>
    <c:legend>
      <c:legendPos val="r"/>
      <c:legendEntry>
        <c:idx val="1"/>
        <c:delete val="1"/>
      </c:legendEntry>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3888888888888944E-2"/>
          <c:y val="2.3148148148148147E-2"/>
          <c:w val="0.77951531058617896"/>
          <c:h val="0.89814814814814814"/>
        </c:manualLayout>
      </c:layout>
      <c:pie3DChart>
        <c:varyColors val="1"/>
        <c:ser>
          <c:idx val="0"/>
          <c:order val="0"/>
          <c:explosion val="22"/>
          <c:cat>
            <c:strRef>
              <c:f>Sheet1!$B$24:$D$24</c:f>
              <c:strCache>
                <c:ptCount val="3"/>
                <c:pt idx="0">
                  <c:v>agree</c:v>
                </c:pt>
                <c:pt idx="1">
                  <c:v>neutral</c:v>
                </c:pt>
                <c:pt idx="2">
                  <c:v>disagree</c:v>
                </c:pt>
              </c:strCache>
            </c:strRef>
          </c:cat>
          <c:val>
            <c:numRef>
              <c:f>Sheet1!$B$25:$D$25</c:f>
              <c:numCache>
                <c:formatCode>General</c:formatCode>
                <c:ptCount val="3"/>
                <c:pt idx="0">
                  <c:v>58</c:v>
                </c:pt>
                <c:pt idx="1">
                  <c:v>5</c:v>
                </c:pt>
                <c:pt idx="2">
                  <c:v>3</c:v>
                </c:pt>
              </c:numCache>
            </c:numRef>
          </c:val>
          <c:extLst>
            <c:ext xmlns:c16="http://schemas.microsoft.com/office/drawing/2014/chart" uri="{C3380CC4-5D6E-409C-BE32-E72D297353CC}">
              <c16:uniqueId val="{00000000-4B3F-4931-A8AC-1F32C3588B1D}"/>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cat>
            <c:strRef>
              <c:f>Sheet2!$C$4:$D$4</c:f>
              <c:strCache>
                <c:ptCount val="2"/>
                <c:pt idx="0">
                  <c:v>yes</c:v>
                </c:pt>
                <c:pt idx="1">
                  <c:v>no</c:v>
                </c:pt>
              </c:strCache>
            </c:strRef>
          </c:cat>
          <c:val>
            <c:numRef>
              <c:f>Sheet2!$C$5:$D$5</c:f>
              <c:numCache>
                <c:formatCode>General</c:formatCode>
                <c:ptCount val="2"/>
                <c:pt idx="0">
                  <c:v>9</c:v>
                </c:pt>
                <c:pt idx="1">
                  <c:v>57</c:v>
                </c:pt>
              </c:numCache>
            </c:numRef>
          </c:val>
          <c:extLst>
            <c:ext xmlns:c16="http://schemas.microsoft.com/office/drawing/2014/chart" uri="{C3380CC4-5D6E-409C-BE32-E72D297353CC}">
              <c16:uniqueId val="{00000000-5E6E-41CD-ACA1-EB4F8F7A01FE}"/>
            </c:ext>
          </c:extLst>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2">
                <a:lumMod val="75000"/>
              </a:schemeClr>
            </a:solidFill>
          </c:spPr>
          <c:invertIfNegative val="0"/>
          <c:dPt>
            <c:idx val="0"/>
            <c:invertIfNegative val="0"/>
            <c:bubble3D val="0"/>
            <c:spPr>
              <a:solidFill>
                <a:schemeClr val="accent4">
                  <a:lumMod val="75000"/>
                </a:schemeClr>
              </a:solidFill>
            </c:spPr>
            <c:extLst>
              <c:ext xmlns:c16="http://schemas.microsoft.com/office/drawing/2014/chart" uri="{C3380CC4-5D6E-409C-BE32-E72D297353CC}">
                <c16:uniqueId val="{00000000-97BF-4099-BC37-6C1AC4E35A9C}"/>
              </c:ext>
            </c:extLst>
          </c:dPt>
          <c:dPt>
            <c:idx val="1"/>
            <c:invertIfNegative val="0"/>
            <c:bubble3D val="0"/>
            <c:spPr>
              <a:solidFill>
                <a:schemeClr val="accent3">
                  <a:lumMod val="50000"/>
                </a:schemeClr>
              </a:solidFill>
            </c:spPr>
            <c:extLst>
              <c:ext xmlns:c16="http://schemas.microsoft.com/office/drawing/2014/chart" uri="{C3380CC4-5D6E-409C-BE32-E72D297353CC}">
                <c16:uniqueId val="{00000001-97BF-4099-BC37-6C1AC4E35A9C}"/>
              </c:ext>
            </c:extLst>
          </c:dPt>
          <c:cat>
            <c:strRef>
              <c:f>Sheet2!$C$35:$E$35</c:f>
              <c:strCache>
                <c:ptCount val="3"/>
                <c:pt idx="0">
                  <c:v>sometimes</c:v>
                </c:pt>
                <c:pt idx="1">
                  <c:v>rarely</c:v>
                </c:pt>
                <c:pt idx="2">
                  <c:v>never</c:v>
                </c:pt>
              </c:strCache>
            </c:strRef>
          </c:cat>
          <c:val>
            <c:numRef>
              <c:f>Sheet2!$C$36:$E$36</c:f>
              <c:numCache>
                <c:formatCode>General</c:formatCode>
                <c:ptCount val="3"/>
                <c:pt idx="0">
                  <c:v>45</c:v>
                </c:pt>
                <c:pt idx="1">
                  <c:v>20</c:v>
                </c:pt>
                <c:pt idx="2">
                  <c:v>1</c:v>
                </c:pt>
              </c:numCache>
            </c:numRef>
          </c:val>
          <c:extLst>
            <c:ext xmlns:c16="http://schemas.microsoft.com/office/drawing/2014/chart" uri="{C3380CC4-5D6E-409C-BE32-E72D297353CC}">
              <c16:uniqueId val="{00000002-97BF-4099-BC37-6C1AC4E35A9C}"/>
            </c:ext>
          </c:extLst>
        </c:ser>
        <c:dLbls>
          <c:showLegendKey val="0"/>
          <c:showVal val="0"/>
          <c:showCatName val="0"/>
          <c:showSerName val="0"/>
          <c:showPercent val="0"/>
          <c:showBubbleSize val="0"/>
        </c:dLbls>
        <c:gapWidth val="150"/>
        <c:axId val="116578944"/>
        <c:axId val="116580736"/>
      </c:barChart>
      <c:catAx>
        <c:axId val="116578944"/>
        <c:scaling>
          <c:orientation val="minMax"/>
        </c:scaling>
        <c:delete val="0"/>
        <c:axPos val="b"/>
        <c:numFmt formatCode="General" sourceLinked="0"/>
        <c:majorTickMark val="out"/>
        <c:minorTickMark val="none"/>
        <c:tickLblPos val="nextTo"/>
        <c:crossAx val="116580736"/>
        <c:crosses val="autoZero"/>
        <c:auto val="1"/>
        <c:lblAlgn val="ctr"/>
        <c:lblOffset val="100"/>
        <c:noMultiLvlLbl val="0"/>
      </c:catAx>
      <c:valAx>
        <c:axId val="116580736"/>
        <c:scaling>
          <c:orientation val="minMax"/>
        </c:scaling>
        <c:delete val="0"/>
        <c:axPos val="l"/>
        <c:majorGridlines/>
        <c:numFmt formatCode="General" sourceLinked="1"/>
        <c:majorTickMark val="out"/>
        <c:minorTickMark val="none"/>
        <c:tickLblPos val="nextTo"/>
        <c:crossAx val="1165789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1.3888888888888914E-2"/>
          <c:y val="2.3148148148148147E-2"/>
          <c:w val="0.77951531058617785"/>
          <c:h val="0.89814814814814814"/>
        </c:manualLayout>
      </c:layout>
      <c:pie3DChart>
        <c:varyColors val="1"/>
        <c:ser>
          <c:idx val="0"/>
          <c:order val="0"/>
          <c:explosion val="21"/>
          <c:cat>
            <c:strRef>
              <c:f>Sheet1!$B$24:$D$24</c:f>
              <c:strCache>
                <c:ptCount val="3"/>
                <c:pt idx="0">
                  <c:v>agree</c:v>
                </c:pt>
                <c:pt idx="1">
                  <c:v>neutral</c:v>
                </c:pt>
                <c:pt idx="2">
                  <c:v>disagree</c:v>
                </c:pt>
              </c:strCache>
            </c:strRef>
          </c:cat>
          <c:val>
            <c:numRef>
              <c:f>Sheet1!$B$25:$D$25</c:f>
              <c:numCache>
                <c:formatCode>General</c:formatCode>
                <c:ptCount val="3"/>
                <c:pt idx="0">
                  <c:v>58</c:v>
                </c:pt>
                <c:pt idx="1">
                  <c:v>5</c:v>
                </c:pt>
                <c:pt idx="2">
                  <c:v>3</c:v>
                </c:pt>
              </c:numCache>
            </c:numRef>
          </c:val>
          <c:extLst>
            <c:ext xmlns:c16="http://schemas.microsoft.com/office/drawing/2014/chart" uri="{C3380CC4-5D6E-409C-BE32-E72D297353CC}">
              <c16:uniqueId val="{00000000-F9FF-47CC-948F-B79A39481DDB}"/>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81538135758527"/>
          <c:y val="5.0925925925925923E-2"/>
          <c:w val="0.63891424399975483"/>
          <c:h val="0.79869969378827776"/>
        </c:manualLayout>
      </c:layout>
      <c:barChart>
        <c:barDir val="bar"/>
        <c:grouping val="stacked"/>
        <c:varyColors val="0"/>
        <c:ser>
          <c:idx val="0"/>
          <c:order val="0"/>
          <c:spPr>
            <a:solidFill>
              <a:schemeClr val="accent2">
                <a:lumMod val="50000"/>
              </a:schemeClr>
            </a:solidFill>
          </c:spPr>
          <c:invertIfNegative val="0"/>
          <c:dPt>
            <c:idx val="0"/>
            <c:invertIfNegative val="0"/>
            <c:bubble3D val="0"/>
            <c:spPr>
              <a:solidFill>
                <a:schemeClr val="accent3">
                  <a:lumMod val="75000"/>
                </a:schemeClr>
              </a:solidFill>
            </c:spPr>
            <c:extLst>
              <c:ext xmlns:c16="http://schemas.microsoft.com/office/drawing/2014/chart" uri="{C3380CC4-5D6E-409C-BE32-E72D297353CC}">
                <c16:uniqueId val="{00000000-AE3C-427E-8331-8C3AAA6C8731}"/>
              </c:ext>
            </c:extLst>
          </c:dPt>
          <c:cat>
            <c:strRef>
              <c:f>Sheet1!$B$41:$C$41</c:f>
              <c:strCache>
                <c:ptCount val="2"/>
                <c:pt idx="0">
                  <c:v>yes</c:v>
                </c:pt>
                <c:pt idx="1">
                  <c:v>no</c:v>
                </c:pt>
              </c:strCache>
            </c:strRef>
          </c:cat>
          <c:val>
            <c:numRef>
              <c:f>Sheet1!$B$42:$C$42</c:f>
              <c:numCache>
                <c:formatCode>General</c:formatCode>
                <c:ptCount val="2"/>
                <c:pt idx="0">
                  <c:v>57</c:v>
                </c:pt>
                <c:pt idx="1">
                  <c:v>9</c:v>
                </c:pt>
              </c:numCache>
            </c:numRef>
          </c:val>
          <c:extLst>
            <c:ext xmlns:c16="http://schemas.microsoft.com/office/drawing/2014/chart" uri="{C3380CC4-5D6E-409C-BE32-E72D297353CC}">
              <c16:uniqueId val="{00000001-AE3C-427E-8331-8C3AAA6C8731}"/>
            </c:ext>
          </c:extLst>
        </c:ser>
        <c:dLbls>
          <c:showLegendKey val="0"/>
          <c:showVal val="0"/>
          <c:showCatName val="0"/>
          <c:showSerName val="0"/>
          <c:showPercent val="0"/>
          <c:showBubbleSize val="0"/>
        </c:dLbls>
        <c:gapWidth val="150"/>
        <c:overlap val="100"/>
        <c:axId val="114288512"/>
        <c:axId val="114290048"/>
      </c:barChart>
      <c:catAx>
        <c:axId val="114288512"/>
        <c:scaling>
          <c:orientation val="minMax"/>
        </c:scaling>
        <c:delete val="0"/>
        <c:axPos val="l"/>
        <c:numFmt formatCode="General" sourceLinked="0"/>
        <c:majorTickMark val="out"/>
        <c:minorTickMark val="none"/>
        <c:tickLblPos val="nextTo"/>
        <c:crossAx val="114290048"/>
        <c:crosses val="autoZero"/>
        <c:auto val="1"/>
        <c:lblAlgn val="ctr"/>
        <c:lblOffset val="100"/>
        <c:noMultiLvlLbl val="0"/>
      </c:catAx>
      <c:valAx>
        <c:axId val="114290048"/>
        <c:scaling>
          <c:orientation val="minMax"/>
        </c:scaling>
        <c:delete val="0"/>
        <c:axPos val="b"/>
        <c:majorGridlines/>
        <c:numFmt formatCode="General" sourceLinked="1"/>
        <c:majorTickMark val="out"/>
        <c:minorTickMark val="none"/>
        <c:tickLblPos val="nextTo"/>
        <c:crossAx val="114288512"/>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1"/>
        <c:ser>
          <c:idx val="0"/>
          <c:order val="0"/>
          <c:cat>
            <c:strRef>
              <c:f>Sheet2!$C$4:$D$4</c:f>
              <c:strCache>
                <c:ptCount val="2"/>
                <c:pt idx="0">
                  <c:v>yes</c:v>
                </c:pt>
                <c:pt idx="1">
                  <c:v>no</c:v>
                </c:pt>
              </c:strCache>
            </c:strRef>
          </c:cat>
          <c:val>
            <c:numRef>
              <c:f>Sheet2!$C$5:$D$5</c:f>
              <c:numCache>
                <c:formatCode>General</c:formatCode>
                <c:ptCount val="2"/>
                <c:pt idx="0">
                  <c:v>9</c:v>
                </c:pt>
                <c:pt idx="1">
                  <c:v>57</c:v>
                </c:pt>
              </c:numCache>
            </c:numRef>
          </c:val>
          <c:extLst>
            <c:ext xmlns:c16="http://schemas.microsoft.com/office/drawing/2014/chart" uri="{C3380CC4-5D6E-409C-BE32-E72D297353CC}">
              <c16:uniqueId val="{00000000-D9E2-43E6-9D03-E6107B74A78F}"/>
            </c:ext>
          </c:extLst>
        </c:ser>
        <c:dLbls>
          <c:showLegendKey val="0"/>
          <c:showVal val="0"/>
          <c:showCatName val="0"/>
          <c:showSerName val="0"/>
          <c:showPercent val="0"/>
          <c:showBubbleSize val="0"/>
          <c:showLeaderLines val="1"/>
        </c:dLbls>
      </c:pie3DChart>
    </c:plotArea>
    <c:legend>
      <c:legendPos val="r"/>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cat>
            <c:strRef>
              <c:f>Sheet1!$C$58:$E$58</c:f>
              <c:strCache>
                <c:ptCount val="3"/>
                <c:pt idx="0">
                  <c:v>rarely</c:v>
                </c:pt>
                <c:pt idx="1">
                  <c:v>never</c:v>
                </c:pt>
                <c:pt idx="2">
                  <c:v>sometimes</c:v>
                </c:pt>
              </c:strCache>
            </c:strRef>
          </c:cat>
          <c:val>
            <c:numRef>
              <c:f>Sheet1!$C$59:$E$59</c:f>
              <c:numCache>
                <c:formatCode>General</c:formatCode>
                <c:ptCount val="3"/>
                <c:pt idx="0">
                  <c:v>46</c:v>
                </c:pt>
                <c:pt idx="1">
                  <c:v>8</c:v>
                </c:pt>
                <c:pt idx="2">
                  <c:v>12</c:v>
                </c:pt>
              </c:numCache>
            </c:numRef>
          </c:val>
          <c:extLst>
            <c:ext xmlns:c16="http://schemas.microsoft.com/office/drawing/2014/chart" uri="{C3380CC4-5D6E-409C-BE32-E72D297353CC}">
              <c16:uniqueId val="{00000000-A6A7-4D4A-803F-8DF8F32C01DC}"/>
            </c:ext>
          </c:extLst>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75748575914910277"/>
          <c:y val="0.38368328958880205"/>
          <c:w val="0.22436131073135521"/>
          <c:h val="0.25115157480314959"/>
        </c:manualLayout>
      </c:layout>
      <c:overlay val="0"/>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spPr>
            <a:solidFill>
              <a:schemeClr val="accent3">
                <a:lumMod val="20000"/>
                <a:lumOff val="8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0-2D18-4F99-89B8-99AB6EE2A8C7}"/>
              </c:ext>
            </c:extLst>
          </c:dPt>
          <c:dPt>
            <c:idx val="1"/>
            <c:invertIfNegative val="0"/>
            <c:bubble3D val="0"/>
            <c:spPr>
              <a:solidFill>
                <a:schemeClr val="accent4">
                  <a:lumMod val="60000"/>
                  <a:lumOff val="40000"/>
                </a:schemeClr>
              </a:solidFill>
            </c:spPr>
            <c:extLst>
              <c:ext xmlns:c16="http://schemas.microsoft.com/office/drawing/2014/chart" uri="{C3380CC4-5D6E-409C-BE32-E72D297353CC}">
                <c16:uniqueId val="{00000001-2D18-4F99-89B8-99AB6EE2A8C7}"/>
              </c:ext>
            </c:extLst>
          </c:dPt>
          <c:cat>
            <c:strRef>
              <c:f>Sheet2!$C$18:$D$18</c:f>
              <c:strCache>
                <c:ptCount val="2"/>
                <c:pt idx="0">
                  <c:v>IPD</c:v>
                </c:pt>
                <c:pt idx="1">
                  <c:v>OPD</c:v>
                </c:pt>
              </c:strCache>
            </c:strRef>
          </c:cat>
          <c:val>
            <c:numRef>
              <c:f>Sheet2!$C$19:$D$19</c:f>
              <c:numCache>
                <c:formatCode>General</c:formatCode>
                <c:ptCount val="2"/>
                <c:pt idx="0">
                  <c:v>23</c:v>
                </c:pt>
                <c:pt idx="1">
                  <c:v>42</c:v>
                </c:pt>
              </c:numCache>
            </c:numRef>
          </c:val>
          <c:extLst>
            <c:ext xmlns:c16="http://schemas.microsoft.com/office/drawing/2014/chart" uri="{C3380CC4-5D6E-409C-BE32-E72D297353CC}">
              <c16:uniqueId val="{00000002-2D18-4F99-89B8-99AB6EE2A8C7}"/>
            </c:ext>
          </c:extLst>
        </c:ser>
        <c:dLbls>
          <c:showLegendKey val="0"/>
          <c:showVal val="0"/>
          <c:showCatName val="0"/>
          <c:showSerName val="0"/>
          <c:showPercent val="0"/>
          <c:showBubbleSize val="0"/>
        </c:dLbls>
        <c:gapWidth val="150"/>
        <c:overlap val="100"/>
        <c:axId val="115249536"/>
        <c:axId val="115251072"/>
      </c:barChart>
      <c:catAx>
        <c:axId val="115249536"/>
        <c:scaling>
          <c:orientation val="minMax"/>
        </c:scaling>
        <c:delete val="0"/>
        <c:axPos val="b"/>
        <c:numFmt formatCode="General" sourceLinked="0"/>
        <c:majorTickMark val="out"/>
        <c:minorTickMark val="none"/>
        <c:tickLblPos val="nextTo"/>
        <c:crossAx val="115251072"/>
        <c:crosses val="autoZero"/>
        <c:auto val="1"/>
        <c:lblAlgn val="ctr"/>
        <c:lblOffset val="100"/>
        <c:noMultiLvlLbl val="0"/>
      </c:catAx>
      <c:valAx>
        <c:axId val="115251072"/>
        <c:scaling>
          <c:orientation val="minMax"/>
        </c:scaling>
        <c:delete val="0"/>
        <c:axPos val="l"/>
        <c:majorGridlines/>
        <c:numFmt formatCode="General" sourceLinked="1"/>
        <c:majorTickMark val="out"/>
        <c:minorTickMark val="none"/>
        <c:tickLblPos val="nextTo"/>
        <c:crossAx val="11524953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3">
                <a:lumMod val="40000"/>
                <a:lumOff val="60000"/>
              </a:schemeClr>
            </a:solidFill>
          </c:spPr>
          <c:invertIfNegative val="0"/>
          <c:dPt>
            <c:idx val="0"/>
            <c:invertIfNegative val="0"/>
            <c:bubble3D val="0"/>
            <c:spPr>
              <a:solidFill>
                <a:schemeClr val="accent2">
                  <a:lumMod val="20000"/>
                  <a:lumOff val="80000"/>
                </a:schemeClr>
              </a:solidFill>
            </c:spPr>
            <c:extLst>
              <c:ext xmlns:c16="http://schemas.microsoft.com/office/drawing/2014/chart" uri="{C3380CC4-5D6E-409C-BE32-E72D297353CC}">
                <c16:uniqueId val="{00000000-6256-4788-AD9C-10886B0532EC}"/>
              </c:ext>
            </c:extLst>
          </c:dPt>
          <c:dPt>
            <c:idx val="1"/>
            <c:invertIfNegative val="0"/>
            <c:bubble3D val="0"/>
            <c:spPr>
              <a:solidFill>
                <a:schemeClr val="accent3">
                  <a:lumMod val="60000"/>
                  <a:lumOff val="40000"/>
                </a:schemeClr>
              </a:solidFill>
            </c:spPr>
            <c:extLst>
              <c:ext xmlns:c16="http://schemas.microsoft.com/office/drawing/2014/chart" uri="{C3380CC4-5D6E-409C-BE32-E72D297353CC}">
                <c16:uniqueId val="{00000001-6256-4788-AD9C-10886B0532EC}"/>
              </c:ext>
            </c:extLst>
          </c:dPt>
          <c:cat>
            <c:strRef>
              <c:f>Sheet2!$C$35:$E$35</c:f>
              <c:strCache>
                <c:ptCount val="3"/>
                <c:pt idx="0">
                  <c:v>sometimes</c:v>
                </c:pt>
                <c:pt idx="1">
                  <c:v>rarely</c:v>
                </c:pt>
                <c:pt idx="2">
                  <c:v>never</c:v>
                </c:pt>
              </c:strCache>
            </c:strRef>
          </c:cat>
          <c:val>
            <c:numRef>
              <c:f>Sheet2!$C$36:$E$36</c:f>
              <c:numCache>
                <c:formatCode>General</c:formatCode>
                <c:ptCount val="3"/>
                <c:pt idx="0">
                  <c:v>45</c:v>
                </c:pt>
                <c:pt idx="1">
                  <c:v>20</c:v>
                </c:pt>
                <c:pt idx="2">
                  <c:v>1</c:v>
                </c:pt>
              </c:numCache>
            </c:numRef>
          </c:val>
          <c:extLst>
            <c:ext xmlns:c16="http://schemas.microsoft.com/office/drawing/2014/chart" uri="{C3380CC4-5D6E-409C-BE32-E72D297353CC}">
              <c16:uniqueId val="{00000002-6256-4788-AD9C-10886B0532EC}"/>
            </c:ext>
          </c:extLst>
        </c:ser>
        <c:dLbls>
          <c:showLegendKey val="0"/>
          <c:showVal val="0"/>
          <c:showCatName val="0"/>
          <c:showSerName val="0"/>
          <c:showPercent val="0"/>
          <c:showBubbleSize val="0"/>
        </c:dLbls>
        <c:gapWidth val="150"/>
        <c:axId val="115267456"/>
        <c:axId val="115268992"/>
      </c:barChart>
      <c:catAx>
        <c:axId val="115267456"/>
        <c:scaling>
          <c:orientation val="minMax"/>
        </c:scaling>
        <c:delete val="0"/>
        <c:axPos val="b"/>
        <c:numFmt formatCode="General" sourceLinked="0"/>
        <c:majorTickMark val="out"/>
        <c:minorTickMark val="none"/>
        <c:tickLblPos val="nextTo"/>
        <c:crossAx val="115268992"/>
        <c:crosses val="autoZero"/>
        <c:auto val="1"/>
        <c:lblAlgn val="ctr"/>
        <c:lblOffset val="100"/>
        <c:noMultiLvlLbl val="0"/>
      </c:catAx>
      <c:valAx>
        <c:axId val="115268992"/>
        <c:scaling>
          <c:orientation val="minMax"/>
        </c:scaling>
        <c:delete val="0"/>
        <c:axPos val="l"/>
        <c:majorGridlines/>
        <c:numFmt formatCode="General" sourceLinked="1"/>
        <c:majorTickMark val="out"/>
        <c:minorTickMark val="none"/>
        <c:tickLblPos val="nextTo"/>
        <c:crossAx val="115267456"/>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Sheet2!$C$54:$D$54</c:f>
              <c:strCache>
                <c:ptCount val="2"/>
                <c:pt idx="0">
                  <c:v>sometimes</c:v>
                </c:pt>
                <c:pt idx="1">
                  <c:v>always</c:v>
                </c:pt>
              </c:strCache>
            </c:strRef>
          </c:cat>
          <c:val>
            <c:numRef>
              <c:f>Sheet2!$C$55:$D$55</c:f>
              <c:numCache>
                <c:formatCode>General</c:formatCode>
                <c:ptCount val="2"/>
                <c:pt idx="0">
                  <c:v>60</c:v>
                </c:pt>
                <c:pt idx="1">
                  <c:v>6</c:v>
                </c:pt>
              </c:numCache>
            </c:numRef>
          </c:val>
          <c:extLst>
            <c:ext xmlns:c16="http://schemas.microsoft.com/office/drawing/2014/chart" uri="{C3380CC4-5D6E-409C-BE32-E72D297353CC}">
              <c16:uniqueId val="{00000000-DCF1-40A6-A173-9BAE68625D3D}"/>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Sheet1!$B$6:$D$6</c:f>
              <c:strCache>
                <c:ptCount val="3"/>
                <c:pt idx="0">
                  <c:v>well behaved</c:v>
                </c:pt>
                <c:pt idx="2">
                  <c:v>rude</c:v>
                </c:pt>
              </c:strCache>
            </c:strRef>
          </c:cat>
          <c:val>
            <c:numRef>
              <c:f>Sheet1!$B$7:$D$7</c:f>
              <c:numCache>
                <c:formatCode>General</c:formatCode>
                <c:ptCount val="3"/>
                <c:pt idx="0">
                  <c:v>59</c:v>
                </c:pt>
                <c:pt idx="2">
                  <c:v>7</c:v>
                </c:pt>
              </c:numCache>
            </c:numRef>
          </c:val>
          <c:extLst>
            <c:ext xmlns:c16="http://schemas.microsoft.com/office/drawing/2014/chart" uri="{C3380CC4-5D6E-409C-BE32-E72D297353CC}">
              <c16:uniqueId val="{00000000-3D2B-4E0B-9805-D5267F1693CC}"/>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0.18167</cdr:x>
      <cdr:y>0.25833</cdr:y>
    </cdr:from>
    <cdr:to>
      <cdr:x>0.38167</cdr:x>
      <cdr:y>0.59167</cdr:y>
    </cdr:to>
    <cdr:sp macro="" textlink="">
      <cdr:nvSpPr>
        <cdr:cNvPr id="2" name="TextBox 1"/>
        <cdr:cNvSpPr txBox="1"/>
      </cdr:nvSpPr>
      <cdr:spPr>
        <a:xfrm xmlns:a="http://schemas.openxmlformats.org/drawingml/2006/main">
          <a:off x="830580" y="70866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0.65</cdr:x>
      <cdr:y>0.66667</cdr:y>
    </cdr:from>
    <cdr:to>
      <cdr:x>0.85</cdr:x>
      <cdr:y>1</cdr:y>
    </cdr:to>
    <cdr:sp macro="" textlink="">
      <cdr:nvSpPr>
        <cdr:cNvPr id="3" name="TextBox 2"/>
        <cdr:cNvSpPr txBox="1"/>
      </cdr:nvSpPr>
      <cdr:spPr>
        <a:xfrm xmlns:a="http://schemas.openxmlformats.org/drawingml/2006/main">
          <a:off x="2971800" y="22098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0.63833</cdr:x>
      <cdr:y>0.66667</cdr:y>
    </cdr:from>
    <cdr:to>
      <cdr:x>0.83833</cdr:x>
      <cdr:y>1</cdr:y>
    </cdr:to>
    <cdr:sp macro="" textlink="">
      <cdr:nvSpPr>
        <cdr:cNvPr id="4" name="TextBox 3"/>
        <cdr:cNvSpPr txBox="1"/>
      </cdr:nvSpPr>
      <cdr:spPr>
        <a:xfrm xmlns:a="http://schemas.openxmlformats.org/drawingml/2006/main">
          <a:off x="2918460" y="216408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a:p xmlns:a="http://schemas.openxmlformats.org/drawingml/2006/main">
          <a:endParaRPr lang="en-US" sz="1100"/>
        </a:p>
        <a:p xmlns:a="http://schemas.openxmlformats.org/drawingml/2006/main">
          <a:endParaRPr lang="en-US" sz="1100"/>
        </a:p>
      </cdr:txBody>
    </cdr:sp>
  </cdr:relSizeAnchor>
  <cdr:relSizeAnchor xmlns:cdr="http://schemas.openxmlformats.org/drawingml/2006/chartDrawing">
    <cdr:from>
      <cdr:x>0.52273</cdr:x>
      <cdr:y>0.4</cdr:y>
    </cdr:from>
    <cdr:to>
      <cdr:x>0.72273</cdr:x>
      <cdr:y>0.73333</cdr:y>
    </cdr:to>
    <cdr:sp macro="" textlink="">
      <cdr:nvSpPr>
        <cdr:cNvPr id="5" name="TextBox 4"/>
        <cdr:cNvSpPr txBox="1"/>
      </cdr:nvSpPr>
      <cdr:spPr>
        <a:xfrm xmlns:a="http://schemas.openxmlformats.org/drawingml/2006/main">
          <a:off x="1643074" y="571504"/>
          <a:ext cx="628655" cy="4762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7</a:t>
          </a:r>
        </a:p>
      </cdr:txBody>
    </cdr:sp>
  </cdr:relSizeAnchor>
  <cdr:relSizeAnchor xmlns:cdr="http://schemas.openxmlformats.org/drawingml/2006/chartDrawing">
    <cdr:from>
      <cdr:x>0.10667</cdr:x>
      <cdr:y>0.08056</cdr:y>
    </cdr:from>
    <cdr:to>
      <cdr:x>0.38</cdr:x>
      <cdr:y>0.46389</cdr:y>
    </cdr:to>
    <cdr:sp macro="" textlink="">
      <cdr:nvSpPr>
        <cdr:cNvPr id="6" name="TextBox 5"/>
        <cdr:cNvSpPr txBox="1"/>
      </cdr:nvSpPr>
      <cdr:spPr>
        <a:xfrm xmlns:a="http://schemas.openxmlformats.org/drawingml/2006/main">
          <a:off x="487680" y="220980"/>
          <a:ext cx="1249680" cy="105156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0.125</cdr:x>
      <cdr:y>0.13611</cdr:y>
    </cdr:from>
    <cdr:to>
      <cdr:x>0.325</cdr:x>
      <cdr:y>0.46944</cdr:y>
    </cdr:to>
    <cdr:sp macro="" textlink="">
      <cdr:nvSpPr>
        <cdr:cNvPr id="7" name="TextBox 6"/>
        <cdr:cNvSpPr txBox="1"/>
      </cdr:nvSpPr>
      <cdr:spPr>
        <a:xfrm xmlns:a="http://schemas.openxmlformats.org/drawingml/2006/main">
          <a:off x="571500" y="37338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0.15909</cdr:x>
      <cdr:y>0.2</cdr:y>
    </cdr:from>
    <cdr:to>
      <cdr:x>0.35909</cdr:x>
      <cdr:y>0.53333</cdr:y>
    </cdr:to>
    <cdr:sp macro="" textlink="">
      <cdr:nvSpPr>
        <cdr:cNvPr id="8" name="TextBox 7"/>
        <cdr:cNvSpPr txBox="1"/>
      </cdr:nvSpPr>
      <cdr:spPr>
        <a:xfrm xmlns:a="http://schemas.openxmlformats.org/drawingml/2006/main">
          <a:off x="500066" y="285752"/>
          <a:ext cx="628655" cy="47624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59</a:t>
          </a:r>
        </a:p>
      </cdr:txBody>
    </cdr:sp>
  </cdr:relSizeAnchor>
</c:userShapes>
</file>

<file path=ppt/drawings/drawing2.xml><?xml version="1.0" encoding="utf-8"?>
<c:userShapes xmlns:c="http://schemas.openxmlformats.org/drawingml/2006/chart">
  <cdr:relSizeAnchor xmlns:cdr="http://schemas.openxmlformats.org/drawingml/2006/chartDrawing">
    <cdr:from>
      <cdr:x>0.35833</cdr:x>
      <cdr:y>0.46389</cdr:y>
    </cdr:from>
    <cdr:to>
      <cdr:x>0.55833</cdr:x>
      <cdr:y>0.79722</cdr:y>
    </cdr:to>
    <cdr:sp macro="" textlink="">
      <cdr:nvSpPr>
        <cdr:cNvPr id="2" name="TextBox 1"/>
        <cdr:cNvSpPr txBox="1"/>
      </cdr:nvSpPr>
      <cdr:spPr>
        <a:xfrm xmlns:a="http://schemas.openxmlformats.org/drawingml/2006/main">
          <a:off x="1638300" y="127254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58</a:t>
          </a:r>
        </a:p>
      </cdr:txBody>
    </cdr:sp>
  </cdr:relSizeAnchor>
  <cdr:relSizeAnchor xmlns:cdr="http://schemas.openxmlformats.org/drawingml/2006/chartDrawing">
    <cdr:from>
      <cdr:x>0.255</cdr:x>
      <cdr:y>0.00556</cdr:y>
    </cdr:from>
    <cdr:to>
      <cdr:x>0.57167</cdr:x>
      <cdr:y>0.475</cdr:y>
    </cdr:to>
    <cdr:sp macro="" textlink="">
      <cdr:nvSpPr>
        <cdr:cNvPr id="3" name="TextBox 2"/>
        <cdr:cNvSpPr txBox="1"/>
      </cdr:nvSpPr>
      <cdr:spPr>
        <a:xfrm xmlns:a="http://schemas.openxmlformats.org/drawingml/2006/main">
          <a:off x="1165860" y="15240"/>
          <a:ext cx="1447800" cy="128778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a:p xmlns:a="http://schemas.openxmlformats.org/drawingml/2006/main">
          <a:endParaRPr lang="en-US" sz="1100" dirty="0"/>
        </a:p>
        <a:p xmlns:a="http://schemas.openxmlformats.org/drawingml/2006/main">
          <a:r>
            <a:rPr lang="en-US" sz="1100" dirty="0"/>
            <a:t>             </a:t>
          </a:r>
        </a:p>
      </cdr:txBody>
    </cdr:sp>
  </cdr:relSizeAnchor>
  <cdr:relSizeAnchor xmlns:cdr="http://schemas.openxmlformats.org/drawingml/2006/chartDrawing">
    <cdr:from>
      <cdr:x>0.26191</cdr:x>
      <cdr:y>0</cdr:y>
    </cdr:from>
    <cdr:to>
      <cdr:x>0.46191</cdr:x>
      <cdr:y>0.33334</cdr:y>
    </cdr:to>
    <cdr:sp macro="" textlink="">
      <cdr:nvSpPr>
        <cdr:cNvPr id="4" name="TextBox 3"/>
        <cdr:cNvSpPr txBox="1"/>
      </cdr:nvSpPr>
      <cdr:spPr>
        <a:xfrm xmlns:a="http://schemas.openxmlformats.org/drawingml/2006/main">
          <a:off x="785818" y="0"/>
          <a:ext cx="600076" cy="38101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5</a:t>
          </a:r>
        </a:p>
      </cdr:txBody>
    </cdr:sp>
  </cdr:relSizeAnchor>
</c:userShapes>
</file>

<file path=ppt/drawings/drawing3.xml><?xml version="1.0" encoding="utf-8"?>
<c:userShapes xmlns:c="http://schemas.openxmlformats.org/drawingml/2006/chart">
  <cdr:relSizeAnchor xmlns:cdr="http://schemas.openxmlformats.org/drawingml/2006/chartDrawing">
    <cdr:from>
      <cdr:x>0.71657</cdr:x>
      <cdr:y>0.4375</cdr:y>
    </cdr:from>
    <cdr:to>
      <cdr:x>0.97135</cdr:x>
      <cdr:y>0.77083</cdr:y>
    </cdr:to>
    <cdr:sp macro="" textlink="">
      <cdr:nvSpPr>
        <cdr:cNvPr id="2" name="TextBox 1"/>
        <cdr:cNvSpPr txBox="1"/>
      </cdr:nvSpPr>
      <cdr:spPr>
        <a:xfrm xmlns:a="http://schemas.openxmlformats.org/drawingml/2006/main">
          <a:off x="2571768" y="500066"/>
          <a:ext cx="914411" cy="38099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57</a:t>
          </a:r>
        </a:p>
      </cdr:txBody>
    </cdr:sp>
  </cdr:relSizeAnchor>
  <cdr:relSizeAnchor xmlns:cdr="http://schemas.openxmlformats.org/drawingml/2006/chartDrawing">
    <cdr:from>
      <cdr:x>0.21895</cdr:x>
      <cdr:y>0</cdr:y>
    </cdr:from>
    <cdr:to>
      <cdr:x>0.47373</cdr:x>
      <cdr:y>0.33333</cdr:y>
    </cdr:to>
    <cdr:sp macro="" textlink="">
      <cdr:nvSpPr>
        <cdr:cNvPr id="3" name="TextBox 2"/>
        <cdr:cNvSpPr txBox="1"/>
      </cdr:nvSpPr>
      <cdr:spPr>
        <a:xfrm xmlns:a="http://schemas.openxmlformats.org/drawingml/2006/main">
          <a:off x="785816" y="0"/>
          <a:ext cx="914410" cy="40481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9</a:t>
          </a:r>
        </a:p>
      </cdr:txBody>
    </cdr:sp>
  </cdr:relSizeAnchor>
</c:userShapes>
</file>

<file path=ppt/drawings/drawing4.xml><?xml version="1.0" encoding="utf-8"?>
<c:userShapes xmlns:c="http://schemas.openxmlformats.org/drawingml/2006/chart">
  <cdr:relSizeAnchor xmlns:cdr="http://schemas.openxmlformats.org/drawingml/2006/chartDrawing">
    <cdr:from>
      <cdr:x>0.51064</cdr:x>
      <cdr:y>0.52347</cdr:y>
    </cdr:from>
    <cdr:to>
      <cdr:x>0.82979</cdr:x>
      <cdr:y>0.95668</cdr:y>
    </cdr:to>
    <cdr:sp macro="" textlink="">
      <cdr:nvSpPr>
        <cdr:cNvPr id="2" name="TextBox 1"/>
        <cdr:cNvSpPr txBox="1"/>
      </cdr:nvSpPr>
      <cdr:spPr>
        <a:xfrm xmlns:a="http://schemas.openxmlformats.org/drawingml/2006/main">
          <a:off x="1463040" y="11049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IN" sz="1100" dirty="0"/>
            <a:t>57</a:t>
          </a:r>
          <a:endParaRPr lang="en-US" sz="1100" dirty="0"/>
        </a:p>
      </cdr:txBody>
    </cdr:sp>
  </cdr:relSizeAnchor>
  <cdr:relSizeAnchor xmlns:cdr="http://schemas.openxmlformats.org/drawingml/2006/chartDrawing">
    <cdr:from>
      <cdr:x>0.42387</cdr:x>
      <cdr:y>0.18773</cdr:y>
    </cdr:from>
    <cdr:to>
      <cdr:x>0.74302</cdr:x>
      <cdr:y>0.62094</cdr:y>
    </cdr:to>
    <cdr:sp macro="" textlink="">
      <cdr:nvSpPr>
        <cdr:cNvPr id="3" name="TextBox 2"/>
        <cdr:cNvSpPr txBox="1"/>
      </cdr:nvSpPr>
      <cdr:spPr>
        <a:xfrm xmlns:a="http://schemas.openxmlformats.org/drawingml/2006/main">
          <a:off x="1214446" y="396252"/>
          <a:ext cx="914403" cy="91439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9</a:t>
          </a:r>
        </a:p>
      </cdr:txBody>
    </cdr:sp>
  </cdr:relSizeAnchor>
</c:userShapes>
</file>

<file path=ppt/drawings/drawing5.xml><?xml version="1.0" encoding="utf-8"?>
<c:userShapes xmlns:c="http://schemas.openxmlformats.org/drawingml/2006/chart">
  <cdr:relSizeAnchor xmlns:cdr="http://schemas.openxmlformats.org/drawingml/2006/chartDrawing">
    <cdr:from>
      <cdr:x>0.49127</cdr:x>
      <cdr:y>0.25926</cdr:y>
    </cdr:from>
    <cdr:to>
      <cdr:x>0.75327</cdr:x>
      <cdr:y>0.59259</cdr:y>
    </cdr:to>
    <cdr:sp macro="" textlink="">
      <cdr:nvSpPr>
        <cdr:cNvPr id="2" name="TextBox 1"/>
        <cdr:cNvSpPr txBox="1"/>
      </cdr:nvSpPr>
      <cdr:spPr>
        <a:xfrm xmlns:a="http://schemas.openxmlformats.org/drawingml/2006/main">
          <a:off x="1714512" y="500066"/>
          <a:ext cx="914370" cy="64293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46</a:t>
          </a:r>
        </a:p>
      </cdr:txBody>
    </cdr:sp>
  </cdr:relSizeAnchor>
  <cdr:relSizeAnchor xmlns:cdr="http://schemas.openxmlformats.org/drawingml/2006/chartDrawing">
    <cdr:from>
      <cdr:x>0.21809</cdr:x>
      <cdr:y>0.11111</cdr:y>
    </cdr:from>
    <cdr:to>
      <cdr:x>0.4801</cdr:x>
      <cdr:y>0.44444</cdr:y>
    </cdr:to>
    <cdr:sp macro="" textlink="">
      <cdr:nvSpPr>
        <cdr:cNvPr id="3" name="TextBox 2"/>
        <cdr:cNvSpPr txBox="1"/>
      </cdr:nvSpPr>
      <cdr:spPr>
        <a:xfrm xmlns:a="http://schemas.openxmlformats.org/drawingml/2006/main">
          <a:off x="714380" y="214314"/>
          <a:ext cx="858252" cy="64293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12</a:t>
          </a:r>
        </a:p>
      </cdr:txBody>
    </cdr:sp>
  </cdr:relSizeAnchor>
  <cdr:relSizeAnchor xmlns:cdr="http://schemas.openxmlformats.org/drawingml/2006/chartDrawing">
    <cdr:from>
      <cdr:x>0.13537</cdr:x>
      <cdr:y>0.46944</cdr:y>
    </cdr:from>
    <cdr:to>
      <cdr:x>0.39738</cdr:x>
      <cdr:y>0.80278</cdr:y>
    </cdr:to>
    <cdr:sp macro="" textlink="">
      <cdr:nvSpPr>
        <cdr:cNvPr id="4" name="TextBox 3"/>
        <cdr:cNvSpPr txBox="1"/>
      </cdr:nvSpPr>
      <cdr:spPr>
        <a:xfrm xmlns:a="http://schemas.openxmlformats.org/drawingml/2006/main">
          <a:off x="472440" y="128778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8</a:t>
          </a:r>
        </a:p>
      </cdr:txBody>
    </cdr:sp>
  </cdr:relSizeAnchor>
</c:userShapes>
</file>

<file path=ppt/drawings/drawing6.xml><?xml version="1.0" encoding="utf-8"?>
<c:userShapes xmlns:c="http://schemas.openxmlformats.org/drawingml/2006/chart">
  <cdr:relSizeAnchor xmlns:cdr="http://schemas.openxmlformats.org/drawingml/2006/chartDrawing">
    <cdr:from>
      <cdr:x>0.64667</cdr:x>
      <cdr:y>0.28056</cdr:y>
    </cdr:from>
    <cdr:to>
      <cdr:x>0.84667</cdr:x>
      <cdr:y>0.61389</cdr:y>
    </cdr:to>
    <cdr:sp macro="" textlink="">
      <cdr:nvSpPr>
        <cdr:cNvPr id="2" name="TextBox 1"/>
        <cdr:cNvSpPr txBox="1"/>
      </cdr:nvSpPr>
      <cdr:spPr>
        <a:xfrm xmlns:a="http://schemas.openxmlformats.org/drawingml/2006/main">
          <a:off x="2956560" y="76962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42</a:t>
          </a:r>
        </a:p>
      </cdr:txBody>
    </cdr:sp>
  </cdr:relSizeAnchor>
  <cdr:relSizeAnchor xmlns:cdr="http://schemas.openxmlformats.org/drawingml/2006/chartDrawing">
    <cdr:from>
      <cdr:x>0.23833</cdr:x>
      <cdr:y>0.51389</cdr:y>
    </cdr:from>
    <cdr:to>
      <cdr:x>0.43833</cdr:x>
      <cdr:y>0.84722</cdr:y>
    </cdr:to>
    <cdr:sp macro="" textlink="">
      <cdr:nvSpPr>
        <cdr:cNvPr id="3" name="TextBox 2"/>
        <cdr:cNvSpPr txBox="1"/>
      </cdr:nvSpPr>
      <cdr:spPr>
        <a:xfrm xmlns:a="http://schemas.openxmlformats.org/drawingml/2006/main">
          <a:off x="1089660" y="14097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23</a:t>
          </a:r>
        </a:p>
      </cdr:txBody>
    </cdr:sp>
  </cdr:relSizeAnchor>
</c:userShapes>
</file>

<file path=ppt/drawings/drawing7.xml><?xml version="1.0" encoding="utf-8"?>
<c:userShapes xmlns:c="http://schemas.openxmlformats.org/drawingml/2006/chart">
  <cdr:relSizeAnchor xmlns:cdr="http://schemas.openxmlformats.org/drawingml/2006/chartDrawing">
    <cdr:from>
      <cdr:x>0.61943</cdr:x>
      <cdr:y>0.66667</cdr:y>
    </cdr:from>
    <cdr:to>
      <cdr:x>0.86235</cdr:x>
      <cdr:y>1</cdr:y>
    </cdr:to>
    <cdr:sp macro="" textlink="">
      <cdr:nvSpPr>
        <cdr:cNvPr id="2" name="TextBox 1"/>
        <cdr:cNvSpPr txBox="1"/>
      </cdr:nvSpPr>
      <cdr:spPr>
        <a:xfrm xmlns:a="http://schemas.openxmlformats.org/drawingml/2006/main">
          <a:off x="2331720" y="220218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a:p xmlns:a="http://schemas.openxmlformats.org/drawingml/2006/main">
          <a:r>
            <a:rPr lang="en-US" sz="1100"/>
            <a:t>1</a:t>
          </a:r>
        </a:p>
      </cdr:txBody>
    </cdr:sp>
  </cdr:relSizeAnchor>
  <cdr:relSizeAnchor xmlns:cdr="http://schemas.openxmlformats.org/drawingml/2006/chartDrawing">
    <cdr:from>
      <cdr:x>0.15182</cdr:x>
      <cdr:y>0.18182</cdr:y>
    </cdr:from>
    <cdr:to>
      <cdr:x>0.39474</cdr:x>
      <cdr:y>0.76363</cdr:y>
    </cdr:to>
    <cdr:sp macro="" textlink="">
      <cdr:nvSpPr>
        <cdr:cNvPr id="3" name="TextBox 2"/>
        <cdr:cNvSpPr txBox="1"/>
      </cdr:nvSpPr>
      <cdr:spPr>
        <a:xfrm xmlns:a="http://schemas.openxmlformats.org/drawingml/2006/main">
          <a:off x="571504" y="28575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IN" sz="1100" dirty="0"/>
            <a:t>45</a:t>
          </a:r>
          <a:endParaRPr lang="en-US" sz="1100" dirty="0"/>
        </a:p>
      </cdr:txBody>
    </cdr:sp>
  </cdr:relSizeAnchor>
  <cdr:relSizeAnchor xmlns:cdr="http://schemas.openxmlformats.org/drawingml/2006/chartDrawing">
    <cdr:from>
      <cdr:x>0.37956</cdr:x>
      <cdr:y>0.40909</cdr:y>
    </cdr:from>
    <cdr:to>
      <cdr:x>0.62247</cdr:x>
      <cdr:y>0.99091</cdr:y>
    </cdr:to>
    <cdr:sp macro="" textlink="">
      <cdr:nvSpPr>
        <cdr:cNvPr id="4" name="TextBox 3"/>
        <cdr:cNvSpPr txBox="1"/>
      </cdr:nvSpPr>
      <cdr:spPr>
        <a:xfrm xmlns:a="http://schemas.openxmlformats.org/drawingml/2006/main">
          <a:off x="1428760" y="64294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IN" sz="1100" dirty="0"/>
            <a:t>20</a:t>
          </a:r>
          <a:endParaRPr lang="en-US" sz="1100" dirty="0"/>
        </a:p>
      </cdr:txBody>
    </cdr:sp>
  </cdr:relSizeAnchor>
  <cdr:relSizeAnchor xmlns:cdr="http://schemas.openxmlformats.org/drawingml/2006/chartDrawing">
    <cdr:from>
      <cdr:x>0.62627</cdr:x>
      <cdr:y>0.41819</cdr:y>
    </cdr:from>
    <cdr:to>
      <cdr:x>0.86918</cdr:x>
      <cdr:y>1</cdr:y>
    </cdr:to>
    <cdr:sp macro="" textlink="">
      <cdr:nvSpPr>
        <cdr:cNvPr id="5" name="TextBox 4"/>
        <cdr:cNvSpPr txBox="1"/>
      </cdr:nvSpPr>
      <cdr:spPr>
        <a:xfrm xmlns:a="http://schemas.openxmlformats.org/drawingml/2006/main">
          <a:off x="2357454" y="107157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IN" sz="1100" dirty="0"/>
        </a:p>
        <a:p xmlns:a="http://schemas.openxmlformats.org/drawingml/2006/main">
          <a:endParaRPr lang="en-IN" dirty="0"/>
        </a:p>
        <a:p xmlns:a="http://schemas.openxmlformats.org/drawingml/2006/main">
          <a:r>
            <a:rPr lang="en-IN" sz="1100" dirty="0"/>
            <a:t>1</a:t>
          </a:r>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0.22363</cdr:x>
      <cdr:y>0.47222</cdr:y>
    </cdr:from>
    <cdr:to>
      <cdr:x>0.47679</cdr:x>
      <cdr:y>0.80556</cdr:y>
    </cdr:to>
    <cdr:sp macro="" textlink="">
      <cdr:nvSpPr>
        <cdr:cNvPr id="2" name="TextBox 1"/>
        <cdr:cNvSpPr txBox="1"/>
      </cdr:nvSpPr>
      <cdr:spPr>
        <a:xfrm xmlns:a="http://schemas.openxmlformats.org/drawingml/2006/main">
          <a:off x="807720" y="12954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a:t>60</a:t>
          </a:r>
        </a:p>
      </cdr:txBody>
    </cdr:sp>
  </cdr:relSizeAnchor>
  <cdr:relSizeAnchor xmlns:cdr="http://schemas.openxmlformats.org/drawingml/2006/chartDrawing">
    <cdr:from>
      <cdr:x>0.30919</cdr:x>
      <cdr:y>0.10526</cdr:y>
    </cdr:from>
    <cdr:to>
      <cdr:x>0.56236</cdr:x>
      <cdr:y>0.43859</cdr:y>
    </cdr:to>
    <cdr:sp macro="" textlink="">
      <cdr:nvSpPr>
        <cdr:cNvPr id="3" name="TextBox 2"/>
        <cdr:cNvSpPr txBox="1"/>
      </cdr:nvSpPr>
      <cdr:spPr>
        <a:xfrm xmlns:a="http://schemas.openxmlformats.org/drawingml/2006/main">
          <a:off x="1000132" y="142876"/>
          <a:ext cx="818929" cy="45243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100" dirty="0"/>
            <a:t>6</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BDCF1C-0F9E-4432-899C-B089C8A7F4B3}" type="datetimeFigureOut">
              <a:rPr lang="en-US" smtClean="0"/>
              <a:pPr/>
              <a:t>12/15/2022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726D9-AC18-409E-A5F9-C272CB6796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BDCF1C-0F9E-4432-899C-B089C8A7F4B3}" type="datetimeFigureOut">
              <a:rPr lang="en-US" smtClean="0"/>
              <a:pPr/>
              <a:t>12/15/2022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726D9-AC18-409E-A5F9-C272CB6796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qualitysafety.bmj.com/" TargetMode="External"/><Relationship Id="rId2" Type="http://schemas.openxmlformats.org/officeDocument/2006/relationships/hyperlink" Target="https://pubmed.ncbi.nlm.nih.gov/1693182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 (13 iihmr logo.jpg"/>
          <p:cNvPicPr>
            <a:picLocks noChangeAspect="1"/>
          </p:cNvPicPr>
          <p:nvPr/>
        </p:nvPicPr>
        <p:blipFill>
          <a:blip r:embed="rId2"/>
          <a:stretch>
            <a:fillRect/>
          </a:stretch>
        </p:blipFill>
        <p:spPr>
          <a:xfrm>
            <a:off x="0" y="142852"/>
            <a:ext cx="1428728" cy="857232"/>
          </a:xfrm>
          <a:prstGeom prst="rect">
            <a:avLst/>
          </a:prstGeom>
        </p:spPr>
      </p:pic>
      <p:sp>
        <p:nvSpPr>
          <p:cNvPr id="5" name="TextBox 4"/>
          <p:cNvSpPr txBox="1"/>
          <p:nvPr/>
        </p:nvSpPr>
        <p:spPr>
          <a:xfrm>
            <a:off x="2428860" y="2071678"/>
            <a:ext cx="184731" cy="369332"/>
          </a:xfrm>
          <a:prstGeom prst="rect">
            <a:avLst/>
          </a:prstGeom>
          <a:noFill/>
        </p:spPr>
        <p:txBody>
          <a:bodyPr wrap="none" rtlCol="0">
            <a:spAutoFit/>
          </a:bodyPr>
          <a:lstStyle/>
          <a:p>
            <a:endParaRPr lang="en-US" dirty="0"/>
          </a:p>
        </p:txBody>
      </p:sp>
      <p:sp>
        <p:nvSpPr>
          <p:cNvPr id="6" name="TextBox 5"/>
          <p:cNvSpPr txBox="1"/>
          <p:nvPr/>
        </p:nvSpPr>
        <p:spPr>
          <a:xfrm>
            <a:off x="1785918" y="1142984"/>
            <a:ext cx="5498044" cy="646331"/>
          </a:xfrm>
          <a:prstGeom prst="rect">
            <a:avLst/>
          </a:prstGeom>
          <a:noFill/>
        </p:spPr>
        <p:txBody>
          <a:bodyPr wrap="none" rtlCol="0">
            <a:spAutoFit/>
          </a:bodyPr>
          <a:lstStyle/>
          <a:p>
            <a:r>
              <a:rPr lang="en-IN" sz="3600" b="1" dirty="0"/>
              <a:t>Hospital Satisfaction Survey</a:t>
            </a:r>
            <a:endParaRPr lang="en-US" sz="3600" b="1" dirty="0"/>
          </a:p>
        </p:txBody>
      </p:sp>
      <p:sp>
        <p:nvSpPr>
          <p:cNvPr id="9" name="TextBox 8"/>
          <p:cNvSpPr txBox="1"/>
          <p:nvPr/>
        </p:nvSpPr>
        <p:spPr>
          <a:xfrm>
            <a:off x="3214678" y="3643314"/>
            <a:ext cx="2561920" cy="646331"/>
          </a:xfrm>
          <a:prstGeom prst="rect">
            <a:avLst/>
          </a:prstGeom>
          <a:noFill/>
        </p:spPr>
        <p:txBody>
          <a:bodyPr wrap="none" rtlCol="0">
            <a:spAutoFit/>
          </a:bodyPr>
          <a:lstStyle/>
          <a:p>
            <a:r>
              <a:rPr lang="en-IN" sz="3600" dirty="0"/>
              <a:t>IIHMR DELHI</a:t>
            </a:r>
            <a:endParaRPr lang="en-US" sz="3600" dirty="0"/>
          </a:p>
        </p:txBody>
      </p:sp>
      <p:sp>
        <p:nvSpPr>
          <p:cNvPr id="10" name="TextBox 9"/>
          <p:cNvSpPr txBox="1"/>
          <p:nvPr/>
        </p:nvSpPr>
        <p:spPr>
          <a:xfrm>
            <a:off x="5035375" y="5500702"/>
            <a:ext cx="3563604" cy="369332"/>
          </a:xfrm>
          <a:prstGeom prst="rect">
            <a:avLst/>
          </a:prstGeom>
          <a:noFill/>
        </p:spPr>
        <p:txBody>
          <a:bodyPr wrap="none" rtlCol="0">
            <a:spAutoFit/>
          </a:bodyPr>
          <a:lstStyle/>
          <a:p>
            <a:r>
              <a:rPr lang="en-IN" dirty="0"/>
              <a:t>Faculty Mentor- Ms. </a:t>
            </a:r>
            <a:r>
              <a:rPr lang="en-IN" dirty="0" err="1"/>
              <a:t>Divya</a:t>
            </a:r>
            <a:r>
              <a:rPr lang="en-IN" dirty="0"/>
              <a:t> </a:t>
            </a:r>
            <a:r>
              <a:rPr lang="en-IN" dirty="0" err="1"/>
              <a:t>Aggarwal</a:t>
            </a:r>
            <a:endParaRPr lang="en-US" dirty="0"/>
          </a:p>
        </p:txBody>
      </p:sp>
      <p:pic>
        <p:nvPicPr>
          <p:cNvPr id="11" name="Picture 10" descr="th (13) second logo manipal.jpg"/>
          <p:cNvPicPr>
            <a:picLocks noChangeAspect="1"/>
          </p:cNvPicPr>
          <p:nvPr/>
        </p:nvPicPr>
        <p:blipFill>
          <a:blip r:embed="rId3">
            <a:lum contrast="10000"/>
          </a:blip>
          <a:stretch>
            <a:fillRect/>
          </a:stretch>
        </p:blipFill>
        <p:spPr>
          <a:xfrm>
            <a:off x="2571736" y="2428868"/>
            <a:ext cx="3611880" cy="937260"/>
          </a:xfrm>
          <a:prstGeom prst="rect">
            <a:avLst/>
          </a:prstGeom>
        </p:spPr>
      </p:pic>
      <p:sp>
        <p:nvSpPr>
          <p:cNvPr id="3" name="TextBox 2">
            <a:extLst>
              <a:ext uri="{FF2B5EF4-FFF2-40B4-BE49-F238E27FC236}">
                <a16:creationId xmlns:a16="http://schemas.microsoft.com/office/drawing/2014/main" id="{F4CF50E6-643F-3C07-5CED-BCE13D1FFA3A}"/>
              </a:ext>
            </a:extLst>
          </p:cNvPr>
          <p:cNvSpPr txBox="1"/>
          <p:nvPr/>
        </p:nvSpPr>
        <p:spPr>
          <a:xfrm>
            <a:off x="-43961" y="3244334"/>
            <a:ext cx="6125306" cy="369332"/>
          </a:xfrm>
          <a:prstGeom prst="rect">
            <a:avLst/>
          </a:prstGeom>
          <a:noFill/>
        </p:spPr>
        <p:txBody>
          <a:bodyPr wrap="square">
            <a:spAutoFit/>
          </a:bodyPr>
          <a:lstStyle/>
          <a:p>
            <a:r>
              <a:rPr lang="en-IN" sz="1800" b="1" dirty="0"/>
              <a:t>Manipal Hospital Kolkata</a:t>
            </a:r>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0"/>
            <a:ext cx="8229600" cy="1143000"/>
          </a:xfrm>
        </p:spPr>
        <p:txBody>
          <a:bodyPr>
            <a:normAutofit/>
          </a:bodyPr>
          <a:lstStyle/>
          <a:p>
            <a:r>
              <a:rPr lang="en-IN" sz="3200" b="1" dirty="0"/>
              <a:t>Results</a:t>
            </a:r>
            <a:endParaRPr lang="en-US" sz="3200" b="1" dirty="0"/>
          </a:p>
        </p:txBody>
      </p:sp>
      <p:sp>
        <p:nvSpPr>
          <p:cNvPr id="3" name="Content Placeholder 2"/>
          <p:cNvSpPr>
            <a:spLocks noGrp="1"/>
          </p:cNvSpPr>
          <p:nvPr>
            <p:ph idx="1"/>
          </p:nvPr>
        </p:nvSpPr>
        <p:spPr>
          <a:xfrm>
            <a:off x="428596" y="1071546"/>
            <a:ext cx="8229600" cy="5715040"/>
          </a:xfrm>
        </p:spPr>
        <p:txBody>
          <a:bodyPr>
            <a:normAutofit/>
          </a:bodyPr>
          <a:lstStyle/>
          <a:p>
            <a:pPr>
              <a:buNone/>
            </a:pPr>
            <a:r>
              <a:rPr lang="en-IN" sz="1600" dirty="0"/>
              <a:t>2.</a:t>
            </a:r>
            <a:r>
              <a:rPr lang="en-US" sz="1600" dirty="0"/>
              <a:t> Department mostly facing the above stated problem</a:t>
            </a:r>
          </a:p>
          <a:p>
            <a:pPr>
              <a:buNone/>
            </a:pPr>
            <a:r>
              <a:rPr lang="en-IN" sz="1600" dirty="0"/>
              <a:t>                                                                  </a:t>
            </a:r>
            <a:endParaRPr lang="en-US" sz="1600" dirty="0"/>
          </a:p>
          <a:p>
            <a:pPr>
              <a:buNone/>
            </a:pPr>
            <a:r>
              <a:rPr lang="en-IN" sz="1600" dirty="0"/>
              <a:t> </a:t>
            </a:r>
          </a:p>
          <a:p>
            <a:pPr>
              <a:buNone/>
            </a:pPr>
            <a:endParaRPr lang="en-IN" sz="1600" dirty="0"/>
          </a:p>
          <a:p>
            <a:pPr>
              <a:buNone/>
            </a:pPr>
            <a:endParaRPr lang="en-IN" sz="1600" dirty="0"/>
          </a:p>
          <a:p>
            <a:pPr>
              <a:buNone/>
            </a:pPr>
            <a:endParaRPr lang="en-IN" sz="1600" dirty="0"/>
          </a:p>
          <a:p>
            <a:pPr>
              <a:buNone/>
            </a:pPr>
            <a:r>
              <a:rPr lang="en-IN" sz="1600" dirty="0"/>
              <a:t>3. </a:t>
            </a:r>
            <a:r>
              <a:rPr lang="en-US" sz="1600" dirty="0"/>
              <a:t>Response regarding the unwillingness from the patient's side to agree to the amount of bill to be deposited against the medical procedures carried out </a:t>
            </a:r>
          </a:p>
          <a:p>
            <a:pPr>
              <a:buNone/>
            </a:pPr>
            <a:r>
              <a:rPr lang="en-IN" sz="1600" dirty="0"/>
              <a:t>                                             </a:t>
            </a:r>
            <a:endParaRPr lang="en-US" sz="1600" dirty="0"/>
          </a:p>
          <a:p>
            <a:pPr>
              <a:buNone/>
            </a:pPr>
            <a:endParaRPr lang="en-IN" sz="1600" dirty="0"/>
          </a:p>
          <a:p>
            <a:pPr>
              <a:buNone/>
            </a:pPr>
            <a:endParaRPr lang="en-IN" sz="1600" dirty="0"/>
          </a:p>
          <a:p>
            <a:pPr>
              <a:buNone/>
            </a:pPr>
            <a:endParaRPr lang="en-IN" sz="1600" dirty="0"/>
          </a:p>
          <a:p>
            <a:pPr>
              <a:buNone/>
            </a:pPr>
            <a:endParaRPr lang="en-IN" sz="1600" dirty="0"/>
          </a:p>
          <a:p>
            <a:pPr>
              <a:buNone/>
            </a:pPr>
            <a:endParaRPr lang="en-IN" sz="1600" dirty="0"/>
          </a:p>
          <a:p>
            <a:pPr>
              <a:buNone/>
            </a:pPr>
            <a:r>
              <a:rPr lang="en-IN" sz="1600" dirty="0"/>
              <a:t>4. </a:t>
            </a:r>
            <a:r>
              <a:rPr lang="en-US" sz="1600" dirty="0"/>
              <a:t>Frequency of creating chaos by the patient/patient companion regarding insurance policies and their proceedings</a:t>
            </a:r>
          </a:p>
          <a:p>
            <a:pPr>
              <a:buNone/>
            </a:pPr>
            <a:r>
              <a:rPr lang="en-IN" sz="1600" dirty="0"/>
              <a:t>                                        </a:t>
            </a:r>
            <a:endParaRPr lang="en-US" sz="1600" dirty="0"/>
          </a:p>
          <a:p>
            <a:pPr>
              <a:buNone/>
            </a:pPr>
            <a:endParaRPr lang="en-IN" sz="1600" dirty="0"/>
          </a:p>
        </p:txBody>
      </p:sp>
      <p:pic>
        <p:nvPicPr>
          <p:cNvPr id="7" name="Picture 6" descr="th (13 iihmr logo.jpg"/>
          <p:cNvPicPr>
            <a:picLocks noChangeAspect="1"/>
          </p:cNvPicPr>
          <p:nvPr/>
        </p:nvPicPr>
        <p:blipFill>
          <a:blip r:embed="rId2"/>
          <a:stretch>
            <a:fillRect/>
          </a:stretch>
        </p:blipFill>
        <p:spPr>
          <a:xfrm>
            <a:off x="0" y="142852"/>
            <a:ext cx="1357290" cy="714380"/>
          </a:xfrm>
          <a:prstGeom prst="rect">
            <a:avLst/>
          </a:prstGeom>
        </p:spPr>
      </p:pic>
      <p:graphicFrame>
        <p:nvGraphicFramePr>
          <p:cNvPr id="8" name="Chart 7"/>
          <p:cNvGraphicFramePr/>
          <p:nvPr/>
        </p:nvGraphicFramePr>
        <p:xfrm>
          <a:off x="2143108" y="1428736"/>
          <a:ext cx="4572000" cy="1500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2714612" y="3357562"/>
          <a:ext cx="3764280" cy="1571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3214678" y="5357826"/>
          <a:ext cx="3234700" cy="135732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229600" cy="1143000"/>
          </a:xfrm>
        </p:spPr>
        <p:txBody>
          <a:bodyPr>
            <a:normAutofit/>
          </a:bodyPr>
          <a:lstStyle/>
          <a:p>
            <a:r>
              <a:rPr lang="en-IN" sz="3200" b="1" dirty="0"/>
              <a:t>Discussion</a:t>
            </a:r>
            <a:endParaRPr lang="en-US" sz="3200" b="1"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IN" sz="2000" dirty="0"/>
              <a:t>The study was conducted amongst two groups:</a:t>
            </a:r>
            <a:r>
              <a:rPr lang="en-US" sz="2000" dirty="0"/>
              <a:t> patients and hospital staff </a:t>
            </a:r>
          </a:p>
          <a:p>
            <a:pPr>
              <a:buNone/>
            </a:pPr>
            <a:r>
              <a:rPr lang="en-IN" sz="2000" b="1" dirty="0"/>
              <a:t>      </a:t>
            </a:r>
          </a:p>
          <a:p>
            <a:pPr>
              <a:buNone/>
            </a:pPr>
            <a:r>
              <a:rPr lang="en-IN" sz="2000" b="1" dirty="0"/>
              <a:t>      Patient Feedback</a:t>
            </a:r>
            <a:endParaRPr lang="en-US" sz="2000" b="1" dirty="0"/>
          </a:p>
          <a:p>
            <a:pPr>
              <a:buFont typeface="Wingdings" pitchFamily="2" charset="2"/>
              <a:buChar char="§"/>
            </a:pPr>
            <a:r>
              <a:rPr lang="en-IN" sz="2000" dirty="0"/>
              <a:t>Most of the patients agreed that the hospital staff were well behaved and supportive</a:t>
            </a:r>
          </a:p>
          <a:p>
            <a:pPr>
              <a:buFont typeface="Wingdings" pitchFamily="2" charset="2"/>
              <a:buChar char="§"/>
            </a:pPr>
            <a:r>
              <a:rPr lang="en-IN" sz="2000" dirty="0"/>
              <a:t>The patients stated that the hospital staff were empathetic enough to understand the stress and panic that they undergo</a:t>
            </a:r>
          </a:p>
          <a:p>
            <a:pPr>
              <a:buFont typeface="Wingdings" pitchFamily="2" charset="2"/>
              <a:buChar char="§"/>
            </a:pPr>
            <a:r>
              <a:rPr lang="en-IN" sz="2000" dirty="0"/>
              <a:t> Most of the patients stated that they got a convincing reply from the hospital management when inquired about any clinical/non clinical procedure</a:t>
            </a:r>
          </a:p>
          <a:p>
            <a:pPr>
              <a:buFont typeface="Wingdings" pitchFamily="2" charset="2"/>
              <a:buChar char="§"/>
            </a:pPr>
            <a:r>
              <a:rPr lang="en-IN" sz="2000" dirty="0"/>
              <a:t>As patients come to </a:t>
            </a:r>
            <a:r>
              <a:rPr lang="en-IN" sz="2000" dirty="0" err="1"/>
              <a:t>Manipal</a:t>
            </a:r>
            <a:r>
              <a:rPr lang="en-IN" sz="2000" dirty="0"/>
              <a:t> Hospital from different backgrounds, countries and religious groups so the patients agreed that they were treated equally irrespective of their cultural differences</a:t>
            </a:r>
          </a:p>
          <a:p>
            <a:pPr>
              <a:buFont typeface="Wingdings" pitchFamily="2" charset="2"/>
              <a:buChar char="§"/>
            </a:pPr>
            <a:r>
              <a:rPr lang="en-IN" sz="2000" dirty="0"/>
              <a:t>Lastly the patients mentioned few areas of improvement like the punctuality of the doctors, coordination of different departments and improving the infrastructure </a:t>
            </a:r>
          </a:p>
        </p:txBody>
      </p:sp>
      <p:pic>
        <p:nvPicPr>
          <p:cNvPr id="4" name="Picture 3" descr="th (13 iihmr logo.jpg"/>
          <p:cNvPicPr>
            <a:picLocks noChangeAspect="1"/>
          </p:cNvPicPr>
          <p:nvPr/>
        </p:nvPicPr>
        <p:blipFill>
          <a:blip r:embed="rId2"/>
          <a:stretch>
            <a:fillRect/>
          </a:stretch>
        </p:blipFill>
        <p:spPr>
          <a:xfrm>
            <a:off x="0" y="142852"/>
            <a:ext cx="1357290" cy="100013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28"/>
            <a:ext cx="8229600" cy="1143000"/>
          </a:xfrm>
        </p:spPr>
        <p:txBody>
          <a:bodyPr>
            <a:normAutofit/>
          </a:bodyPr>
          <a:lstStyle/>
          <a:p>
            <a:r>
              <a:rPr lang="en-IN" sz="3200" b="1" dirty="0"/>
              <a:t>Discussion</a:t>
            </a:r>
            <a:endParaRPr lang="en-US" sz="3200" b="1" dirty="0"/>
          </a:p>
        </p:txBody>
      </p:sp>
      <p:sp>
        <p:nvSpPr>
          <p:cNvPr id="3" name="Content Placeholder 2"/>
          <p:cNvSpPr>
            <a:spLocks noGrp="1"/>
          </p:cNvSpPr>
          <p:nvPr>
            <p:ph idx="1"/>
          </p:nvPr>
        </p:nvSpPr>
        <p:spPr/>
        <p:txBody>
          <a:bodyPr>
            <a:normAutofit lnSpcReduction="10000"/>
          </a:bodyPr>
          <a:lstStyle/>
          <a:p>
            <a:pPr>
              <a:buNone/>
            </a:pPr>
            <a:r>
              <a:rPr lang="en-IN" sz="2000" b="1" dirty="0"/>
              <a:t>Hospital Staff Feedback</a:t>
            </a:r>
          </a:p>
          <a:p>
            <a:pPr>
              <a:buFont typeface="Wingdings" pitchFamily="2" charset="2"/>
              <a:buChar char="§"/>
            </a:pPr>
            <a:r>
              <a:rPr lang="en-IN" sz="2000" dirty="0"/>
              <a:t>The hospital staff reported the late arrival of patients for doctor/clinical appointments, due to that it sometimes becomes difficult to manage</a:t>
            </a:r>
          </a:p>
          <a:p>
            <a:pPr>
              <a:buFont typeface="Wingdings" pitchFamily="2" charset="2"/>
              <a:buChar char="§"/>
            </a:pPr>
            <a:r>
              <a:rPr lang="en-IN" sz="2000" dirty="0"/>
              <a:t>Most of the hospital staff mentioned that the patients do not maintain the decorum of the hospital; they play music loudly in their mobile phones, speak loudly and also refuses to maintain the queue at times</a:t>
            </a:r>
          </a:p>
          <a:p>
            <a:pPr>
              <a:buFont typeface="Wingdings" pitchFamily="2" charset="2"/>
              <a:buChar char="§"/>
            </a:pPr>
            <a:r>
              <a:rPr lang="en-IN" sz="2000" dirty="0"/>
              <a:t>The IPD staff stated that the number of visitors per patient were too many that led to disruption in treatment schedule at times</a:t>
            </a:r>
          </a:p>
          <a:p>
            <a:pPr>
              <a:buFont typeface="Wingdings" pitchFamily="2" charset="2"/>
              <a:buChar char="§"/>
            </a:pPr>
            <a:r>
              <a:rPr lang="en-IN" sz="2000" dirty="0"/>
              <a:t>The hospital employees also mentioned the disagreeability from the patients side in accordance with the amount of bill outstanding</a:t>
            </a:r>
          </a:p>
          <a:p>
            <a:pPr>
              <a:buFont typeface="Wingdings" pitchFamily="2" charset="2"/>
              <a:buChar char="§"/>
            </a:pPr>
            <a:r>
              <a:rPr lang="en-IN" sz="2000" dirty="0"/>
              <a:t> The hospital staff reported that patients created a chaos and refused to understand the insurance policies during the discharge procedure which lead to an unwanted situation and also disturbed other patients in the waiting area</a:t>
            </a:r>
          </a:p>
          <a:p>
            <a:pPr>
              <a:buNone/>
            </a:pPr>
            <a:endParaRPr lang="en-US" sz="2000" b="1" dirty="0"/>
          </a:p>
        </p:txBody>
      </p:sp>
      <p:pic>
        <p:nvPicPr>
          <p:cNvPr id="4" name="Picture 3" descr="th (13 iihmr logo.jpg"/>
          <p:cNvPicPr>
            <a:picLocks noChangeAspect="1"/>
          </p:cNvPicPr>
          <p:nvPr/>
        </p:nvPicPr>
        <p:blipFill>
          <a:blip r:embed="rId2"/>
          <a:stretch>
            <a:fillRect/>
          </a:stretch>
        </p:blipFill>
        <p:spPr>
          <a:xfrm>
            <a:off x="0" y="0"/>
            <a:ext cx="1643042" cy="10001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229600" cy="1143000"/>
          </a:xfrm>
        </p:spPr>
        <p:txBody>
          <a:bodyPr>
            <a:normAutofit/>
          </a:bodyPr>
          <a:lstStyle/>
          <a:p>
            <a:r>
              <a:rPr lang="en-IN" sz="3200" b="1" dirty="0"/>
              <a:t>Limitations of the Study</a:t>
            </a:r>
            <a:endParaRPr lang="en-US" sz="3200" b="1" dirty="0"/>
          </a:p>
        </p:txBody>
      </p:sp>
      <p:sp>
        <p:nvSpPr>
          <p:cNvPr id="3" name="Content Placeholder 2"/>
          <p:cNvSpPr>
            <a:spLocks noGrp="1"/>
          </p:cNvSpPr>
          <p:nvPr>
            <p:ph idx="1"/>
          </p:nvPr>
        </p:nvSpPr>
        <p:spPr/>
        <p:txBody>
          <a:bodyPr>
            <a:normAutofit/>
          </a:bodyPr>
          <a:lstStyle/>
          <a:p>
            <a:pPr>
              <a:buFont typeface="Wingdings" pitchFamily="2" charset="2"/>
              <a:buChar char="q"/>
            </a:pPr>
            <a:r>
              <a:rPr lang="en-IN" sz="1800" dirty="0"/>
              <a:t>Feedback from all employees of the hospital could not be taken as they work in different shifts, some are outsourcing staff</a:t>
            </a:r>
          </a:p>
          <a:p>
            <a:pPr>
              <a:buFont typeface="Wingdings" pitchFamily="2" charset="2"/>
              <a:buChar char="q"/>
            </a:pPr>
            <a:endParaRPr lang="en-IN" sz="1800" dirty="0"/>
          </a:p>
          <a:p>
            <a:pPr>
              <a:buFont typeface="Wingdings" pitchFamily="2" charset="2"/>
              <a:buChar char="q"/>
            </a:pPr>
            <a:r>
              <a:rPr lang="en-IN" sz="1800" dirty="0"/>
              <a:t>Feedback was taken mostly from the OPD patients in the patient feedback form</a:t>
            </a:r>
          </a:p>
          <a:p>
            <a:pPr>
              <a:buFont typeface="Wingdings" pitchFamily="2" charset="2"/>
              <a:buChar char="q"/>
            </a:pPr>
            <a:endParaRPr lang="en-IN" sz="1800" dirty="0"/>
          </a:p>
          <a:p>
            <a:pPr>
              <a:buFont typeface="Wingdings" pitchFamily="2" charset="2"/>
              <a:buChar char="q"/>
            </a:pPr>
            <a:r>
              <a:rPr lang="en-IN" sz="1800" dirty="0"/>
              <a:t>All IPD patients could not be included because some were not conscious enough to respond, some were in ICU and HDU</a:t>
            </a:r>
          </a:p>
          <a:p>
            <a:pPr>
              <a:buFont typeface="Wingdings" pitchFamily="2" charset="2"/>
              <a:buChar char="q"/>
            </a:pPr>
            <a:endParaRPr lang="en-IN" sz="1800" dirty="0"/>
          </a:p>
          <a:p>
            <a:pPr>
              <a:buFont typeface="Wingdings" pitchFamily="2" charset="2"/>
              <a:buChar char="q"/>
            </a:pPr>
            <a:r>
              <a:rPr lang="en-IN" sz="1800" dirty="0"/>
              <a:t>Some patients could not lend time to fill the entire form and left halfway so those responses were filtered out</a:t>
            </a:r>
          </a:p>
          <a:p>
            <a:pPr>
              <a:buFont typeface="Wingdings" pitchFamily="2" charset="2"/>
              <a:buChar char="q"/>
            </a:pPr>
            <a:endParaRPr lang="en-IN" sz="1800" dirty="0"/>
          </a:p>
          <a:p>
            <a:pPr>
              <a:buFont typeface="Wingdings" pitchFamily="2" charset="2"/>
              <a:buChar char="q"/>
            </a:pPr>
            <a:r>
              <a:rPr lang="en-IN" sz="1800" dirty="0"/>
              <a:t>Few data had to be kept confidential as it was against the policies of the hospital</a:t>
            </a:r>
            <a:endParaRPr lang="en-US" sz="1800" dirty="0"/>
          </a:p>
        </p:txBody>
      </p:sp>
      <p:pic>
        <p:nvPicPr>
          <p:cNvPr id="4" name="Picture 3" descr="th (13 iihmr logo.jpg"/>
          <p:cNvPicPr>
            <a:picLocks noChangeAspect="1"/>
          </p:cNvPicPr>
          <p:nvPr/>
        </p:nvPicPr>
        <p:blipFill>
          <a:blip r:embed="rId2"/>
          <a:stretch>
            <a:fillRect/>
          </a:stretch>
        </p:blipFill>
        <p:spPr>
          <a:xfrm>
            <a:off x="0" y="142852"/>
            <a:ext cx="1357290" cy="9286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85728"/>
            <a:ext cx="8229600" cy="1143000"/>
          </a:xfrm>
        </p:spPr>
        <p:txBody>
          <a:bodyPr>
            <a:normAutofit/>
          </a:bodyPr>
          <a:lstStyle/>
          <a:p>
            <a:r>
              <a:rPr lang="en-IN" sz="3200" b="1" dirty="0"/>
              <a:t>Conclusion</a:t>
            </a:r>
            <a:endParaRPr lang="en-US" sz="3200" b="1" dirty="0"/>
          </a:p>
        </p:txBody>
      </p:sp>
      <p:sp>
        <p:nvSpPr>
          <p:cNvPr id="3" name="Content Placeholder 2"/>
          <p:cNvSpPr>
            <a:spLocks noGrp="1"/>
          </p:cNvSpPr>
          <p:nvPr>
            <p:ph idx="1"/>
          </p:nvPr>
        </p:nvSpPr>
        <p:spPr/>
        <p:txBody>
          <a:bodyPr>
            <a:normAutofit lnSpcReduction="10000"/>
          </a:bodyPr>
          <a:lstStyle/>
          <a:p>
            <a:pPr>
              <a:buNone/>
            </a:pPr>
            <a:r>
              <a:rPr lang="en-IN" sz="2000" dirty="0"/>
              <a:t>  The study comes to a conclusion with the following :</a:t>
            </a:r>
          </a:p>
          <a:p>
            <a:pPr>
              <a:buNone/>
            </a:pPr>
            <a:endParaRPr lang="en-IN" sz="2000" dirty="0"/>
          </a:p>
          <a:p>
            <a:pPr>
              <a:buFont typeface="Wingdings" pitchFamily="2" charset="2"/>
              <a:buChar char="Ø"/>
            </a:pPr>
            <a:r>
              <a:rPr lang="en-IN" sz="2000" dirty="0"/>
              <a:t>The patients are satisfied with the behaviour and care given by the hospital staff</a:t>
            </a:r>
          </a:p>
          <a:p>
            <a:pPr>
              <a:buNone/>
            </a:pPr>
            <a:endParaRPr lang="en-IN" sz="2000" dirty="0"/>
          </a:p>
          <a:p>
            <a:pPr>
              <a:buFont typeface="Wingdings" pitchFamily="2" charset="2"/>
              <a:buChar char="Ø"/>
            </a:pPr>
            <a:r>
              <a:rPr lang="en-IN" sz="2000" dirty="0"/>
              <a:t>The patient/patient companion is convinced enough that the hospital staff are empathetic and are able to handle situations in both stress and emergency</a:t>
            </a:r>
          </a:p>
          <a:p>
            <a:pPr>
              <a:buNone/>
            </a:pPr>
            <a:endParaRPr lang="en-IN" sz="2000" dirty="0"/>
          </a:p>
          <a:p>
            <a:pPr>
              <a:buFont typeface="Wingdings" pitchFamily="2" charset="2"/>
              <a:buChar char="Ø"/>
            </a:pPr>
            <a:r>
              <a:rPr lang="en-IN" sz="2000" dirty="0"/>
              <a:t>Although the hospital staff did not have any disregards for the patients violating the code of conduct of the hospital, bringing in too many visitors in IPD or creating chaos regarding insurance policies but they had a request that if the patient side could maintain the following then they could provide value based care and in a more coordinated manner</a:t>
            </a:r>
            <a:endParaRPr lang="en-US" sz="2000" dirty="0"/>
          </a:p>
        </p:txBody>
      </p:sp>
      <p:pic>
        <p:nvPicPr>
          <p:cNvPr id="4" name="Picture 3" descr="th (13 iihmr logo.jpg"/>
          <p:cNvPicPr>
            <a:picLocks noChangeAspect="1"/>
          </p:cNvPicPr>
          <p:nvPr/>
        </p:nvPicPr>
        <p:blipFill>
          <a:blip r:embed="rId2"/>
          <a:stretch>
            <a:fillRect/>
          </a:stretch>
        </p:blipFill>
        <p:spPr>
          <a:xfrm>
            <a:off x="0" y="142852"/>
            <a:ext cx="1428728" cy="8572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229600" cy="1143000"/>
          </a:xfrm>
        </p:spPr>
        <p:txBody>
          <a:bodyPr/>
          <a:lstStyle/>
          <a:p>
            <a:r>
              <a:rPr lang="en-IN" dirty="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a:t>Laurent, B., Patrice, F., Elisabeth D., Georges, W. &amp; Jose, L.(2006).Perception and use of the results of patient satisfaction surveys by care providers in a French teaching hospital, </a:t>
            </a:r>
            <a:r>
              <a:rPr lang="en-US" sz="2000" i="1" dirty="0"/>
              <a:t>International Journal for Quality in Health Care</a:t>
            </a:r>
            <a:r>
              <a:rPr lang="en-US" sz="2000" dirty="0"/>
              <a:t> 2006; Vol:18, NO. 5, pp. 359–364. [</a:t>
            </a:r>
            <a:r>
              <a:rPr lang="en-US" sz="2000" u="sng" dirty="0" err="1">
                <a:hlinkClick r:id="rId2"/>
              </a:rPr>
              <a:t>PubMed</a:t>
            </a:r>
            <a:r>
              <a:rPr lang="en-US" sz="2000" dirty="0"/>
              <a:t>]</a:t>
            </a:r>
          </a:p>
          <a:p>
            <a:endParaRPr lang="en-IN" sz="2000" dirty="0"/>
          </a:p>
          <a:p>
            <a:r>
              <a:rPr lang="en-US" sz="2000" dirty="0"/>
              <a:t> </a:t>
            </a:r>
            <a:r>
              <a:rPr lang="en-US" sz="2000" dirty="0" err="1"/>
              <a:t>Oyvind</a:t>
            </a:r>
            <a:r>
              <a:rPr lang="en-US" sz="2000" dirty="0"/>
              <a:t> AB, </a:t>
            </a:r>
            <a:r>
              <a:rPr lang="en-US" sz="2000" dirty="0" err="1"/>
              <a:t>Ingeborg</a:t>
            </a:r>
            <a:r>
              <a:rPr lang="en-US" sz="2000" dirty="0"/>
              <a:t> S. S., &amp;Hilde, H., I. (2011). Overall patient satisfaction with hospitals: effects of patient-reported experiences and fulfillment of expectations, British Medical Journal Quality Saf</a:t>
            </a:r>
            <a:r>
              <a:rPr lang="en-US" sz="2000" i="1" dirty="0"/>
              <a:t>ety,</a:t>
            </a:r>
            <a:r>
              <a:rPr lang="en-US" sz="2000" dirty="0"/>
              <a:t> [online], available at: </a:t>
            </a:r>
            <a:r>
              <a:rPr lang="en-US" sz="2000" u="sng" dirty="0">
                <a:hlinkClick r:id="rId3"/>
              </a:rPr>
              <a:t>http://qualitysafety.bmj.com</a:t>
            </a:r>
            <a:endParaRPr lang="en-US" sz="2000" u="sng" dirty="0"/>
          </a:p>
          <a:p>
            <a:endParaRPr lang="en-IN" sz="2000" u="sng" dirty="0"/>
          </a:p>
          <a:p>
            <a:r>
              <a:rPr lang="en-US" sz="2000" dirty="0" err="1"/>
              <a:t>Kui</a:t>
            </a:r>
            <a:r>
              <a:rPr lang="en-US" sz="2000" dirty="0"/>
              <a:t>-Son </a:t>
            </a:r>
            <a:r>
              <a:rPr lang="en-US" sz="2000" dirty="0" err="1"/>
              <a:t>Choi</a:t>
            </a:r>
            <a:r>
              <a:rPr lang="en-US" sz="2000" dirty="0"/>
              <a:t>, </a:t>
            </a:r>
            <a:r>
              <a:rPr lang="en-US" sz="2000" dirty="0" err="1"/>
              <a:t>Hanjoon</a:t>
            </a:r>
            <a:r>
              <a:rPr lang="en-US" sz="2000" dirty="0"/>
              <a:t> Lee, </a:t>
            </a:r>
            <a:r>
              <a:rPr lang="en-US" sz="2000" dirty="0" err="1"/>
              <a:t>Chankon</a:t>
            </a:r>
            <a:r>
              <a:rPr lang="en-US" sz="2000" dirty="0"/>
              <a:t> Kim, </a:t>
            </a:r>
            <a:r>
              <a:rPr lang="en-US" sz="2000" dirty="0" err="1"/>
              <a:t>Sunhee</a:t>
            </a:r>
            <a:r>
              <a:rPr lang="en-US" sz="2000" dirty="0"/>
              <a:t> Lee, (2005),"The service quality dimensions and patient satisfaction relationships in South Korea: comparisons across gender, age and types of service", </a:t>
            </a:r>
            <a:r>
              <a:rPr lang="en-US" sz="2000" i="1" dirty="0"/>
              <a:t>Journal of Services Marketing</a:t>
            </a:r>
            <a:r>
              <a:rPr lang="en-US" sz="2000" dirty="0"/>
              <a:t>, Vol. 19, NO. 3pp. 140 – 149[online],available </a:t>
            </a:r>
            <a:r>
              <a:rPr lang="en-US" sz="2000" dirty="0" err="1"/>
              <a:t>athttp</a:t>
            </a:r>
            <a:r>
              <a:rPr lang="en-US" sz="2000" dirty="0"/>
              <a:t>//</a:t>
            </a:r>
            <a:r>
              <a:rPr lang="en-US" sz="2000" dirty="0" err="1"/>
              <a:t>dx</a:t>
            </a:r>
            <a:r>
              <a:rPr lang="en-US" sz="2000" dirty="0"/>
              <a:t>..org/ 10.1108/08876040510596812</a:t>
            </a:r>
            <a:endParaRPr lang="en-US" sz="2000" u="sn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1"/>
            <a:ext cx="5643602" cy="1354217"/>
          </a:xfrm>
          <a:prstGeom prst="rect">
            <a:avLst/>
          </a:prstGeom>
          <a:noFill/>
        </p:spPr>
        <p:txBody>
          <a:bodyPr wrap="square" rtlCol="0">
            <a:spAutoFit/>
          </a:bodyPr>
          <a:lstStyle/>
          <a:p>
            <a:r>
              <a:rPr lang="en-IN" dirty="0"/>
              <a:t>                              </a:t>
            </a:r>
            <a:r>
              <a:rPr lang="en-IN" b="1" dirty="0"/>
              <a:t>Hospital Satisfaction Survey</a:t>
            </a:r>
          </a:p>
          <a:p>
            <a:r>
              <a:rPr lang="en-IN" sz="1400" dirty="0"/>
              <a:t>                                                                  By</a:t>
            </a:r>
          </a:p>
          <a:p>
            <a:r>
              <a:rPr lang="en-IN" dirty="0"/>
              <a:t>                                     </a:t>
            </a:r>
            <a:r>
              <a:rPr lang="en-IN" b="1" dirty="0" err="1"/>
              <a:t>Tanurima</a:t>
            </a:r>
            <a:r>
              <a:rPr lang="en-IN" b="1" dirty="0"/>
              <a:t> </a:t>
            </a:r>
            <a:r>
              <a:rPr lang="en-IN" b="1" dirty="0" err="1"/>
              <a:t>Mondal</a:t>
            </a:r>
            <a:endParaRPr lang="en-IN" b="1" dirty="0"/>
          </a:p>
          <a:p>
            <a:r>
              <a:rPr lang="en-IN" sz="1400" dirty="0"/>
              <a:t>           International Institute of Health Management Research, New Delhi</a:t>
            </a:r>
          </a:p>
          <a:p>
            <a:endParaRPr lang="en-US" dirty="0"/>
          </a:p>
        </p:txBody>
      </p:sp>
      <p:pic>
        <p:nvPicPr>
          <p:cNvPr id="3" name="Picture 2" descr="th (13 iihmr logo.jpg"/>
          <p:cNvPicPr>
            <a:picLocks noChangeAspect="1"/>
          </p:cNvPicPr>
          <p:nvPr/>
        </p:nvPicPr>
        <p:blipFill>
          <a:blip r:embed="rId2"/>
          <a:stretch>
            <a:fillRect/>
          </a:stretch>
        </p:blipFill>
        <p:spPr>
          <a:xfrm>
            <a:off x="0" y="0"/>
            <a:ext cx="1214414" cy="571480"/>
          </a:xfrm>
          <a:prstGeom prst="rect">
            <a:avLst/>
          </a:prstGeom>
        </p:spPr>
      </p:pic>
      <p:pic>
        <p:nvPicPr>
          <p:cNvPr id="6" name="Picture 5" descr="th (13 iihmr logo.jpg"/>
          <p:cNvPicPr>
            <a:picLocks noChangeAspect="1"/>
          </p:cNvPicPr>
          <p:nvPr/>
        </p:nvPicPr>
        <p:blipFill>
          <a:blip r:embed="rId2"/>
          <a:stretch>
            <a:fillRect/>
          </a:stretch>
        </p:blipFill>
        <p:spPr>
          <a:xfrm>
            <a:off x="7929586" y="0"/>
            <a:ext cx="1214414" cy="571480"/>
          </a:xfrm>
          <a:prstGeom prst="rect">
            <a:avLst/>
          </a:prstGeom>
        </p:spPr>
      </p:pic>
      <p:sp>
        <p:nvSpPr>
          <p:cNvPr id="7" name="TextBox 6"/>
          <p:cNvSpPr txBox="1"/>
          <p:nvPr/>
        </p:nvSpPr>
        <p:spPr>
          <a:xfrm>
            <a:off x="142844" y="1142984"/>
            <a:ext cx="2500331" cy="5709255"/>
          </a:xfrm>
          <a:prstGeom prst="rect">
            <a:avLst/>
          </a:prstGeom>
          <a:noFill/>
        </p:spPr>
        <p:txBody>
          <a:bodyPr wrap="square" rtlCol="0">
            <a:spAutoFit/>
          </a:bodyPr>
          <a:lstStyle/>
          <a:p>
            <a:r>
              <a:rPr lang="en-IN" sz="1400" b="1" dirty="0"/>
              <a:t>                </a:t>
            </a:r>
            <a:r>
              <a:rPr lang="en-IN" sz="1400" b="1" dirty="0">
                <a:ln>
                  <a:solidFill>
                    <a:schemeClr val="accent5">
                      <a:lumMod val="75000"/>
                    </a:schemeClr>
                  </a:solidFill>
                </a:ln>
              </a:rPr>
              <a:t>Introduction</a:t>
            </a:r>
          </a:p>
          <a:p>
            <a:pPr>
              <a:buFont typeface="Wingdings" pitchFamily="2" charset="2"/>
              <a:buChar char="v"/>
            </a:pPr>
            <a:r>
              <a:rPr lang="en-IN" sz="1100" dirty="0"/>
              <a:t>A patient’s expectation from a hospital keeps on escalating and this is the reason why it needs to be managed properly in order to improve outcomes and decrease liability</a:t>
            </a:r>
          </a:p>
          <a:p>
            <a:pPr>
              <a:buFont typeface="Wingdings" pitchFamily="2" charset="2"/>
              <a:buChar char="v"/>
            </a:pPr>
            <a:r>
              <a:rPr lang="en-IN" sz="1100" dirty="0"/>
              <a:t>Being empathetic to a patient can enhance their satisfaction level. </a:t>
            </a:r>
          </a:p>
          <a:p>
            <a:pPr>
              <a:buFont typeface="Wingdings" pitchFamily="2" charset="2"/>
              <a:buChar char="v"/>
            </a:pPr>
            <a:r>
              <a:rPr lang="en-IN" sz="1100" dirty="0"/>
              <a:t>On the other hand , the hospital providing the patients their desired medical aid expects the patients to be cooperative, understand the hospital’s policies, rules and regulations and the code of conduct of the hospital so that they can provide value based care</a:t>
            </a:r>
          </a:p>
          <a:p>
            <a:r>
              <a:rPr lang="en-IN" sz="1400" b="1" dirty="0">
                <a:ln>
                  <a:solidFill>
                    <a:srgbClr val="00B050"/>
                  </a:solidFill>
                </a:ln>
              </a:rPr>
              <a:t>      Objectives of the Study</a:t>
            </a:r>
          </a:p>
          <a:p>
            <a:pPr marL="457200" indent="-457200">
              <a:buFont typeface="Wingdings" pitchFamily="2" charset="2"/>
              <a:buChar char="Ø"/>
            </a:pPr>
            <a:r>
              <a:rPr lang="en-IN" sz="1000" dirty="0"/>
              <a:t>To analyse the contentment of the patients , behaviour of the staff and areas to be improved.</a:t>
            </a:r>
          </a:p>
          <a:p>
            <a:pPr lvl="0">
              <a:buFont typeface="Wingdings" pitchFamily="2" charset="2"/>
              <a:buChar char="Ø"/>
            </a:pPr>
            <a:r>
              <a:rPr lang="en-IN" sz="1000" dirty="0"/>
              <a:t>To analyse the continuity of care given to the patients</a:t>
            </a:r>
          </a:p>
          <a:p>
            <a:pPr lvl="0">
              <a:buFont typeface="Wingdings" pitchFamily="2" charset="2"/>
              <a:buChar char="Ø"/>
            </a:pPr>
            <a:r>
              <a:rPr lang="en-IN" sz="1000" dirty="0"/>
              <a:t>To analyse the code of conduct of the hospital staff</a:t>
            </a:r>
          </a:p>
          <a:p>
            <a:pPr lvl="0">
              <a:buFont typeface="Wingdings" pitchFamily="2" charset="2"/>
              <a:buChar char="Ø"/>
            </a:pPr>
            <a:r>
              <a:rPr lang="en-IN" sz="1000" dirty="0"/>
              <a:t>Although the hospital should solely intend to provide medical services to the patients but the hospital also have some basic expectations from the patient side in order to conduct a medical procedure smoothly and in a coordinated manner. This study intends to evaluate these basic suppositions of the hospital staff</a:t>
            </a:r>
            <a:endParaRPr lang="en-IN" sz="1000" b="1" dirty="0"/>
          </a:p>
          <a:p>
            <a:endParaRPr lang="en-IN" sz="1100" dirty="0"/>
          </a:p>
          <a:p>
            <a:endParaRPr lang="en-IN" sz="1100" dirty="0"/>
          </a:p>
          <a:p>
            <a:endParaRPr lang="en-US" sz="1100" dirty="0"/>
          </a:p>
        </p:txBody>
      </p:sp>
      <p:sp>
        <p:nvSpPr>
          <p:cNvPr id="9" name="TextBox 8"/>
          <p:cNvSpPr txBox="1"/>
          <p:nvPr/>
        </p:nvSpPr>
        <p:spPr>
          <a:xfrm>
            <a:off x="2571736" y="1142984"/>
            <a:ext cx="2857520" cy="6278642"/>
          </a:xfrm>
          <a:prstGeom prst="rect">
            <a:avLst/>
          </a:prstGeom>
          <a:noFill/>
        </p:spPr>
        <p:txBody>
          <a:bodyPr wrap="square" rtlCol="0">
            <a:spAutoFit/>
          </a:bodyPr>
          <a:lstStyle/>
          <a:p>
            <a:r>
              <a:rPr lang="en-IN" sz="1400" b="1" dirty="0">
                <a:ln>
                  <a:solidFill>
                    <a:srgbClr val="00B050"/>
                  </a:solidFill>
                </a:ln>
              </a:rPr>
              <a:t>Methods</a:t>
            </a:r>
          </a:p>
          <a:p>
            <a:pPr>
              <a:buFont typeface="Wingdings" pitchFamily="2" charset="2"/>
              <a:buChar char="§"/>
            </a:pPr>
            <a:r>
              <a:rPr lang="en-IN" sz="1100" b="1" dirty="0"/>
              <a:t>Study Design- </a:t>
            </a:r>
            <a:r>
              <a:rPr lang="en-IN" sz="1100" dirty="0"/>
              <a:t>A cross – sectional study was conducted by an online survey consisting of semi - structured questionnaire using  </a:t>
            </a:r>
            <a:r>
              <a:rPr lang="en-IN" sz="1100" dirty="0" err="1"/>
              <a:t>google</a:t>
            </a:r>
            <a:r>
              <a:rPr lang="en-IN" sz="1100" dirty="0"/>
              <a:t> forms</a:t>
            </a:r>
          </a:p>
          <a:p>
            <a:pPr>
              <a:buFont typeface="Wingdings" pitchFamily="2" charset="2"/>
              <a:buChar char="§"/>
            </a:pPr>
            <a:r>
              <a:rPr lang="en-IN" sz="1100" b="1" dirty="0"/>
              <a:t>Study Period- </a:t>
            </a:r>
            <a:r>
              <a:rPr lang="en-IN" sz="1100" dirty="0"/>
              <a:t>The study was conducted for 3 weeks</a:t>
            </a:r>
          </a:p>
          <a:p>
            <a:pPr>
              <a:buFont typeface="Wingdings" pitchFamily="2" charset="2"/>
              <a:buChar char="§"/>
            </a:pPr>
            <a:r>
              <a:rPr lang="en-IN" sz="1100" b="1" dirty="0"/>
              <a:t>Study Area- </a:t>
            </a:r>
            <a:r>
              <a:rPr lang="en-IN" sz="1100" dirty="0"/>
              <a:t>Mostly the OPD, IPD areas and also the administration departments of </a:t>
            </a:r>
            <a:r>
              <a:rPr lang="en-IN" sz="1100" dirty="0" err="1"/>
              <a:t>Manipal</a:t>
            </a:r>
            <a:r>
              <a:rPr lang="en-IN" sz="1100" dirty="0"/>
              <a:t> Hospital Kolkata</a:t>
            </a:r>
          </a:p>
          <a:p>
            <a:pPr>
              <a:buFont typeface="Wingdings" pitchFamily="2" charset="2"/>
              <a:buChar char="§"/>
            </a:pPr>
            <a:r>
              <a:rPr lang="en-IN" sz="1100" b="1" dirty="0"/>
              <a:t>Sample size</a:t>
            </a:r>
            <a:r>
              <a:rPr lang="en-IN" sz="1100" dirty="0"/>
              <a:t>- Sample size was taken 66 after  segregating all the responses which were answered properly and was insightful.</a:t>
            </a:r>
            <a:endParaRPr lang="en-US" sz="1100" dirty="0"/>
          </a:p>
          <a:p>
            <a:pPr>
              <a:buFont typeface="Wingdings" pitchFamily="2" charset="2"/>
              <a:buChar char="§"/>
            </a:pPr>
            <a:r>
              <a:rPr lang="en-IN" sz="1100" b="1" dirty="0"/>
              <a:t>Study tool- </a:t>
            </a:r>
            <a:r>
              <a:rPr lang="en-IN" sz="1100" dirty="0"/>
              <a:t>Semi structured questionnaire , created on Google forms was used to collect data on satisfaction quotient of the patient and the hospital staff.</a:t>
            </a:r>
            <a:endParaRPr lang="en-US" sz="1100" dirty="0"/>
          </a:p>
          <a:p>
            <a:pPr>
              <a:buFont typeface="Wingdings" pitchFamily="2" charset="2"/>
              <a:buChar char="§"/>
            </a:pPr>
            <a:r>
              <a:rPr lang="en-IN" sz="1100" b="1" dirty="0"/>
              <a:t>Sampling method- </a:t>
            </a:r>
            <a:r>
              <a:rPr lang="en-IN" sz="1050" dirty="0"/>
              <a:t>Convenience sampling was used for the study</a:t>
            </a:r>
            <a:endParaRPr lang="en-US" sz="1050" dirty="0"/>
          </a:p>
          <a:p>
            <a:pPr>
              <a:buFont typeface="Wingdings" pitchFamily="2" charset="2"/>
              <a:buChar char="§"/>
            </a:pPr>
            <a:r>
              <a:rPr lang="en-IN" sz="1100" b="1" dirty="0"/>
              <a:t>Method of data collection- </a:t>
            </a:r>
            <a:r>
              <a:rPr lang="en-IN" sz="1050" dirty="0"/>
              <a:t>The two Google forms, one for patient feedback and the other for hospital staff feedback were circulated among eligible participants and their responses were evaluated</a:t>
            </a:r>
          </a:p>
          <a:p>
            <a:pPr>
              <a:buFont typeface="Wingdings" pitchFamily="2" charset="2"/>
              <a:buChar char="§"/>
            </a:pPr>
            <a:r>
              <a:rPr lang="en-IN" sz="1050" b="1" dirty="0"/>
              <a:t>Inclusion criteria- </a:t>
            </a:r>
            <a:r>
              <a:rPr lang="en-IN" sz="1050" dirty="0"/>
              <a:t>The responses for patient feedback were taken from the patients visiting OPD  during office hours and the patients in IPD who were conscious enough to give their feedback. The responses for hospital staff feedback was collected from all </a:t>
            </a:r>
            <a:r>
              <a:rPr lang="en-IN" sz="1050" dirty="0" err="1"/>
              <a:t>theDepartmental</a:t>
            </a:r>
            <a:r>
              <a:rPr lang="en-IN" sz="1050" dirty="0"/>
              <a:t> Heads, Supervisors and Senior Officers</a:t>
            </a:r>
          </a:p>
          <a:p>
            <a:pPr>
              <a:buFont typeface="Wingdings" pitchFamily="2" charset="2"/>
              <a:buChar char="§"/>
            </a:pPr>
            <a:r>
              <a:rPr lang="en-IN" sz="1050" dirty="0"/>
              <a:t>Exclusion criteria- Patients of ICU, HDU and those patients of IPD who were not conscious enough to respond. All the outsourcing staff .</a:t>
            </a:r>
          </a:p>
          <a:p>
            <a:endParaRPr lang="en-IN" sz="1100" dirty="0"/>
          </a:p>
          <a:p>
            <a:endParaRPr lang="en-US" sz="1100" dirty="0"/>
          </a:p>
        </p:txBody>
      </p:sp>
      <p:sp>
        <p:nvSpPr>
          <p:cNvPr id="10" name="TextBox 9"/>
          <p:cNvSpPr txBox="1"/>
          <p:nvPr/>
        </p:nvSpPr>
        <p:spPr>
          <a:xfrm>
            <a:off x="5429257" y="1142984"/>
            <a:ext cx="2000263" cy="9402574"/>
          </a:xfrm>
          <a:prstGeom prst="rect">
            <a:avLst/>
          </a:prstGeom>
          <a:noFill/>
        </p:spPr>
        <p:txBody>
          <a:bodyPr wrap="square" rtlCol="0">
            <a:spAutoFit/>
          </a:bodyPr>
          <a:lstStyle/>
          <a:p>
            <a:r>
              <a:rPr lang="en-IN" sz="1400" b="1" dirty="0">
                <a:ln>
                  <a:solidFill>
                    <a:schemeClr val="accent1">
                      <a:lumMod val="75000"/>
                    </a:schemeClr>
                  </a:solidFill>
                </a:ln>
              </a:rPr>
              <a:t>Results</a:t>
            </a:r>
          </a:p>
          <a:p>
            <a:r>
              <a:rPr lang="en-US" sz="1100" dirty="0"/>
              <a:t>Satisfaction quotient regarding </a:t>
            </a:r>
            <a:r>
              <a:rPr lang="en-US" sz="1100" dirty="0" err="1"/>
              <a:t>behaviour</a:t>
            </a:r>
            <a:r>
              <a:rPr lang="en-US" sz="1100" dirty="0"/>
              <a:t> and cooperation of the staff of the hospital</a:t>
            </a:r>
            <a:endParaRPr lang="en-US" sz="1400" dirty="0"/>
          </a:p>
          <a:p>
            <a:endParaRPr lang="en-IN" sz="1400" dirty="0"/>
          </a:p>
          <a:p>
            <a:endParaRPr lang="en-IN" sz="1400" dirty="0"/>
          </a:p>
          <a:p>
            <a:endParaRPr lang="en-IN" sz="1400" dirty="0"/>
          </a:p>
          <a:p>
            <a:r>
              <a:rPr lang="en-US" sz="1100" dirty="0"/>
              <a:t>Equal treatment of all patients irrespective of their age, gender, race, culture, religion</a:t>
            </a:r>
          </a:p>
          <a:p>
            <a:endParaRPr lang="en-US" sz="1100" dirty="0"/>
          </a:p>
          <a:p>
            <a:endParaRPr lang="en-US" sz="1100" dirty="0"/>
          </a:p>
          <a:p>
            <a:r>
              <a:rPr lang="en-US" sz="1100" dirty="0"/>
              <a:t>Response regarding the patient/patient companion following the code of conduct of the hospital </a:t>
            </a:r>
            <a:endParaRPr lang="en-IN" sz="1100" dirty="0"/>
          </a:p>
          <a:p>
            <a:endParaRPr lang="en-IN" sz="1100" dirty="0"/>
          </a:p>
          <a:p>
            <a:endParaRPr lang="en-IN" sz="1100" dirty="0"/>
          </a:p>
          <a:p>
            <a:endParaRPr lang="en-US" sz="1100" dirty="0"/>
          </a:p>
          <a:p>
            <a:r>
              <a:rPr lang="en-US" sz="1100" dirty="0"/>
              <a:t>Unwillingness from the patient's side to agree to the amount of bill to be deposited against the medical procedures carried out</a:t>
            </a:r>
          </a:p>
          <a:p>
            <a:endParaRPr lang="en-US" sz="1100" dirty="0"/>
          </a:p>
          <a:p>
            <a:endParaRPr lang="en-US" sz="1100" dirty="0"/>
          </a:p>
          <a:p>
            <a:r>
              <a:rPr lang="en-US" sz="1100" dirty="0"/>
              <a:t> </a:t>
            </a:r>
          </a:p>
          <a:p>
            <a:endParaRPr lang="en-US" sz="1100" dirty="0"/>
          </a:p>
          <a:p>
            <a:endParaRPr lang="en-IN" sz="1100" dirty="0"/>
          </a:p>
          <a:p>
            <a:endParaRPr lang="en-IN" sz="1100" dirty="0"/>
          </a:p>
          <a:p>
            <a:endParaRPr lang="en-IN" sz="1100" dirty="0"/>
          </a:p>
          <a:p>
            <a:endParaRPr lang="en-IN" sz="1100" dirty="0"/>
          </a:p>
          <a:p>
            <a:endParaRPr lang="en-US" sz="1100" dirty="0"/>
          </a:p>
          <a:p>
            <a:r>
              <a:rPr lang="en-US" sz="1100" dirty="0"/>
              <a:t> </a:t>
            </a:r>
          </a:p>
          <a:p>
            <a:r>
              <a:rPr lang="en-US" sz="1100" dirty="0"/>
              <a:t> </a:t>
            </a:r>
          </a:p>
          <a:p>
            <a:endParaRPr lang="en-IN" sz="1100" dirty="0"/>
          </a:p>
          <a:p>
            <a:endParaRPr lang="en-IN" sz="1100" dirty="0"/>
          </a:p>
          <a:p>
            <a:endParaRPr lang="en-US" sz="1100" dirty="0"/>
          </a:p>
          <a:p>
            <a:endParaRPr lang="en-US" sz="1100" dirty="0"/>
          </a:p>
          <a:p>
            <a:endParaRPr lang="en-US" sz="1100" dirty="0"/>
          </a:p>
          <a:p>
            <a:endParaRPr lang="en-US" sz="1100" dirty="0"/>
          </a:p>
          <a:p>
            <a:endParaRPr lang="en-IN" sz="1400" dirty="0"/>
          </a:p>
          <a:p>
            <a:endParaRPr lang="en-IN" sz="1400" dirty="0"/>
          </a:p>
          <a:p>
            <a:endParaRPr lang="en-IN" sz="1400" dirty="0"/>
          </a:p>
          <a:p>
            <a:endParaRPr lang="en-US" sz="1400" dirty="0"/>
          </a:p>
          <a:p>
            <a:endParaRPr lang="en-US" sz="1400" dirty="0"/>
          </a:p>
          <a:p>
            <a:endParaRPr lang="en-US" sz="1400" dirty="0"/>
          </a:p>
          <a:p>
            <a:endParaRPr lang="en-IN" sz="1100" dirty="0"/>
          </a:p>
          <a:p>
            <a:endParaRPr lang="en-IN" sz="1100" dirty="0"/>
          </a:p>
          <a:p>
            <a:endParaRPr lang="en-IN" sz="1100" dirty="0"/>
          </a:p>
          <a:p>
            <a:endParaRPr lang="en-US" sz="1400" b="1" dirty="0"/>
          </a:p>
        </p:txBody>
      </p:sp>
      <p:graphicFrame>
        <p:nvGraphicFramePr>
          <p:cNvPr id="12" name="Chart 11"/>
          <p:cNvGraphicFramePr/>
          <p:nvPr/>
        </p:nvGraphicFramePr>
        <p:xfrm>
          <a:off x="5786446" y="1857364"/>
          <a:ext cx="1000132" cy="6429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nvGraphicFramePr>
        <p:xfrm>
          <a:off x="6000760" y="3071810"/>
          <a:ext cx="928694" cy="5000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5857884" y="4071942"/>
          <a:ext cx="1143008" cy="64294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5929322" y="5643578"/>
          <a:ext cx="1143008" cy="92867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7429520" y="1071546"/>
            <a:ext cx="1571636" cy="6971139"/>
          </a:xfrm>
          <a:prstGeom prst="rect">
            <a:avLst/>
          </a:prstGeom>
          <a:noFill/>
        </p:spPr>
        <p:txBody>
          <a:bodyPr wrap="square" rtlCol="0">
            <a:spAutoFit/>
          </a:bodyPr>
          <a:lstStyle/>
          <a:p>
            <a:r>
              <a:rPr lang="en-IN" sz="1400" b="1" dirty="0">
                <a:ln>
                  <a:solidFill>
                    <a:srgbClr val="00B050"/>
                  </a:solidFill>
                </a:ln>
              </a:rPr>
              <a:t>Conclusion</a:t>
            </a:r>
          </a:p>
          <a:p>
            <a:pPr>
              <a:buFont typeface="Arial" pitchFamily="34" charset="0"/>
              <a:buChar char="•"/>
            </a:pPr>
            <a:r>
              <a:rPr lang="en-IN" sz="1100" dirty="0"/>
              <a:t>The patients are satisfied with the services rendered by the hospital</a:t>
            </a:r>
          </a:p>
          <a:p>
            <a:pPr>
              <a:buFont typeface="Arial" pitchFamily="34" charset="0"/>
              <a:buChar char="•"/>
            </a:pPr>
            <a:r>
              <a:rPr lang="en-IN" sz="1100" dirty="0"/>
              <a:t>Although the hospital staff did not have any disregards for the patients violating the code of conduct of the </a:t>
            </a:r>
            <a:r>
              <a:rPr lang="en-IN" sz="1100" dirty="0" err="1"/>
              <a:t>hospital,but</a:t>
            </a:r>
            <a:r>
              <a:rPr lang="en-IN" sz="1100" dirty="0"/>
              <a:t> they had a request that if the patient side could maintain the following then they could provide value based care and in a more coordinated manner.</a:t>
            </a:r>
          </a:p>
          <a:p>
            <a:r>
              <a:rPr lang="en-IN" sz="1400" b="1" dirty="0">
                <a:ln>
                  <a:solidFill>
                    <a:schemeClr val="accent1">
                      <a:lumMod val="75000"/>
                    </a:schemeClr>
                  </a:solidFill>
                </a:ln>
              </a:rPr>
              <a:t>Recommendations</a:t>
            </a:r>
          </a:p>
          <a:p>
            <a:pPr>
              <a:buFont typeface="Wingdings" pitchFamily="2" charset="2"/>
              <a:buChar char="§"/>
            </a:pPr>
            <a:r>
              <a:rPr lang="en-IN" sz="1100" dirty="0"/>
              <a:t>Providing the nearest possible timing of doctor’s appointment to the patients according to their order of scheduling</a:t>
            </a:r>
          </a:p>
          <a:p>
            <a:pPr>
              <a:buFont typeface="Wingdings" pitchFamily="2" charset="2"/>
              <a:buChar char="§"/>
            </a:pPr>
            <a:r>
              <a:rPr lang="en-IN" sz="1100" dirty="0"/>
              <a:t>Develop rapport, fear often gets in the way of a patient’s ability to retain key clinical information, including self-care instructions</a:t>
            </a:r>
            <a:endParaRPr lang="en-US" sz="1100" dirty="0"/>
          </a:p>
          <a:p>
            <a:pPr>
              <a:buFont typeface="Wingdings" pitchFamily="2" charset="2"/>
              <a:buChar char="§"/>
            </a:pPr>
            <a:r>
              <a:rPr lang="en-IN" sz="1100" dirty="0"/>
              <a:t>Address each patient individually</a:t>
            </a:r>
            <a:endParaRPr lang="en-US" sz="1100" dirty="0"/>
          </a:p>
          <a:p>
            <a:pPr>
              <a:buFont typeface="Wingdings" pitchFamily="2" charset="2"/>
              <a:buChar char="§"/>
            </a:pPr>
            <a:endParaRPr lang="en-IN" sz="1100" dirty="0"/>
          </a:p>
          <a:p>
            <a:endParaRPr lang="en-US" sz="1400" b="1" dirty="0"/>
          </a:p>
          <a:p>
            <a:endParaRPr lang="en-IN" sz="1100" dirty="0"/>
          </a:p>
          <a:p>
            <a:endParaRPr lang="en-IN" sz="1400" b="1" dirty="0"/>
          </a:p>
          <a:p>
            <a:endParaRPr lang="en-IN" sz="1400" b="1" dirty="0"/>
          </a:p>
          <a:p>
            <a:endParaRPr lang="en-US" sz="1400" b="1" dirty="0"/>
          </a:p>
        </p:txBody>
      </p:sp>
      <p:graphicFrame>
        <p:nvGraphicFramePr>
          <p:cNvPr id="17" name="Table 16"/>
          <p:cNvGraphicFramePr>
            <a:graphicFrameLocks noGrp="1"/>
          </p:cNvGraphicFramePr>
          <p:nvPr/>
        </p:nvGraphicFramePr>
        <p:xfrm>
          <a:off x="1495425" y="28575"/>
          <a:ext cx="5953125" cy="975360"/>
        </p:xfrm>
        <a:graphic>
          <a:graphicData uri="http://schemas.openxmlformats.org/drawingml/2006/table">
            <a:tbl>
              <a:tblPr>
                <a:tableStyleId>{3C2FFA5D-87B4-456A-9821-1D502468CF0F}</a:tableStyleId>
              </a:tblPr>
              <a:tblGrid>
                <a:gridCol w="5953125">
                  <a:extLst>
                    <a:ext uri="{9D8B030D-6E8A-4147-A177-3AD203B41FA5}">
                      <a16:colId xmlns:a16="http://schemas.microsoft.com/office/drawing/2014/main" val="20000"/>
                    </a:ext>
                  </a:extLst>
                </a:gridCol>
              </a:tblGrid>
              <a:tr h="933450">
                <a:tc>
                  <a:txBody>
                    <a:bodyPr/>
                    <a:lstStyle/>
                    <a:p>
                      <a:r>
                        <a:rPr lang="en-IN" sz="1800" b="1" dirty="0"/>
                        <a:t>                             Hospital Satisfaction Survey</a:t>
                      </a:r>
                    </a:p>
                    <a:p>
                      <a:r>
                        <a:rPr lang="en-IN" sz="1200" dirty="0"/>
                        <a:t>                                                                            By</a:t>
                      </a:r>
                    </a:p>
                    <a:p>
                      <a:r>
                        <a:rPr lang="en-IN" sz="1400" b="1" dirty="0"/>
                        <a:t>                                                  </a:t>
                      </a:r>
                      <a:r>
                        <a:rPr lang="en-IN" sz="1400" b="1" baseline="0" dirty="0"/>
                        <a:t> </a:t>
                      </a:r>
                      <a:r>
                        <a:rPr lang="en-IN" sz="1400" b="1" dirty="0" err="1"/>
                        <a:t>Tanurima</a:t>
                      </a:r>
                      <a:r>
                        <a:rPr lang="en-IN" sz="1400" b="1" dirty="0"/>
                        <a:t>  </a:t>
                      </a:r>
                      <a:r>
                        <a:rPr lang="en-IN" sz="1400" b="1" dirty="0" err="1"/>
                        <a:t>Mondal</a:t>
                      </a:r>
                      <a:endParaRPr lang="en-IN" sz="1400" b="1" dirty="0"/>
                    </a:p>
                    <a:p>
                      <a:r>
                        <a:rPr lang="en-IN" sz="1400" b="1" dirty="0"/>
                        <a:t>            International Institute of Health Management Research, New Delhi</a:t>
                      </a:r>
                      <a:endParaRPr lang="en-US" sz="1400" b="1"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IN" sz="3600" dirty="0"/>
              <a:t>           </a:t>
            </a:r>
            <a:endParaRPr lang="en-US" sz="3600" dirty="0"/>
          </a:p>
        </p:txBody>
      </p:sp>
      <p:sp>
        <p:nvSpPr>
          <p:cNvPr id="7" name="Content Placeholder 6"/>
          <p:cNvSpPr>
            <a:spLocks noGrp="1"/>
          </p:cNvSpPr>
          <p:nvPr>
            <p:ph idx="1"/>
          </p:nvPr>
        </p:nvSpPr>
        <p:spPr/>
        <p:txBody>
          <a:bodyPr>
            <a:normAutofit/>
          </a:bodyPr>
          <a:lstStyle/>
          <a:p>
            <a:pPr>
              <a:buNone/>
            </a:pPr>
            <a:r>
              <a:rPr lang="en-IN" sz="6000" dirty="0"/>
              <a:t>              Thank You</a:t>
            </a:r>
          </a:p>
          <a:p>
            <a:pPr>
              <a:buNone/>
            </a:pPr>
            <a:endParaRPr lang="en-US" sz="6000" dirty="0"/>
          </a:p>
        </p:txBody>
      </p:sp>
      <p:pic>
        <p:nvPicPr>
          <p:cNvPr id="9" name="Picture 8" descr="th (13) second logo manipal.jpg"/>
          <p:cNvPicPr>
            <a:picLocks noChangeAspect="1"/>
          </p:cNvPicPr>
          <p:nvPr/>
        </p:nvPicPr>
        <p:blipFill>
          <a:blip r:embed="rId2">
            <a:lum contrast="40000"/>
          </a:blip>
          <a:stretch>
            <a:fillRect/>
          </a:stretch>
        </p:blipFill>
        <p:spPr>
          <a:xfrm>
            <a:off x="2571736" y="4929198"/>
            <a:ext cx="3611880" cy="937260"/>
          </a:xfrm>
          <a:prstGeom prst="rect">
            <a:avLst/>
          </a:prstGeom>
        </p:spPr>
      </p:pic>
      <p:pic>
        <p:nvPicPr>
          <p:cNvPr id="10" name="Picture 9" descr="th (13 iihmr logo.jpg"/>
          <p:cNvPicPr>
            <a:picLocks noChangeAspect="1"/>
          </p:cNvPicPr>
          <p:nvPr/>
        </p:nvPicPr>
        <p:blipFill>
          <a:blip r:embed="rId3"/>
          <a:stretch>
            <a:fillRect/>
          </a:stretch>
        </p:blipFill>
        <p:spPr>
          <a:xfrm>
            <a:off x="0" y="142852"/>
            <a:ext cx="1571604" cy="10001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Internship Experiences</a:t>
            </a:r>
            <a:endParaRPr lang="en-US" b="1" dirty="0"/>
          </a:p>
        </p:txBody>
      </p:sp>
      <p:sp>
        <p:nvSpPr>
          <p:cNvPr id="3" name="Content Placeholder 2"/>
          <p:cNvSpPr>
            <a:spLocks noGrp="1"/>
          </p:cNvSpPr>
          <p:nvPr>
            <p:ph idx="1"/>
          </p:nvPr>
        </p:nvSpPr>
        <p:spPr/>
        <p:txBody>
          <a:bodyPr>
            <a:normAutofit fontScale="92500"/>
          </a:bodyPr>
          <a:lstStyle/>
          <a:p>
            <a:pPr>
              <a:buFont typeface="Wingdings" pitchFamily="2" charset="2"/>
              <a:buChar char="v"/>
            </a:pPr>
            <a:r>
              <a:rPr lang="en-IN" sz="2000" dirty="0"/>
              <a:t>The first area of learning was the Human Resources Department</a:t>
            </a:r>
          </a:p>
          <a:p>
            <a:pPr>
              <a:buFont typeface="Wingdings" pitchFamily="2" charset="2"/>
              <a:buChar char="v"/>
            </a:pPr>
            <a:endParaRPr lang="en-IN" sz="2000" dirty="0"/>
          </a:p>
          <a:p>
            <a:pPr>
              <a:buFont typeface="Wingdings" pitchFamily="2" charset="2"/>
              <a:buChar char="v"/>
            </a:pPr>
            <a:r>
              <a:rPr lang="en-IN" sz="2000" dirty="0"/>
              <a:t>Secondly it was an immense adventure and learning being a part of the Internal Audit of the Hospital</a:t>
            </a:r>
          </a:p>
          <a:p>
            <a:pPr>
              <a:buFont typeface="Wingdings" pitchFamily="2" charset="2"/>
              <a:buChar char="v"/>
            </a:pPr>
            <a:endParaRPr lang="en-IN" sz="2000" dirty="0"/>
          </a:p>
          <a:p>
            <a:pPr>
              <a:buFont typeface="Wingdings" pitchFamily="2" charset="2"/>
              <a:buChar char="v"/>
            </a:pPr>
            <a:r>
              <a:rPr lang="en-IN" sz="2000" dirty="0"/>
              <a:t> Then, in the remaining part of the internship tenure I was sent to different departments of the hospital as a part of the Operations Team to learn and acquire knowledge  about the functioning of the different departments in coordination in the hospital from management perspective</a:t>
            </a:r>
          </a:p>
          <a:p>
            <a:pPr>
              <a:buFont typeface="Wingdings" pitchFamily="2" charset="2"/>
              <a:buChar char="v"/>
            </a:pPr>
            <a:endParaRPr lang="en-IN" sz="2000" dirty="0"/>
          </a:p>
          <a:p>
            <a:pPr>
              <a:buFont typeface="Wingdings" pitchFamily="2" charset="2"/>
              <a:buChar char="v"/>
            </a:pPr>
            <a:r>
              <a:rPr lang="en-IN" sz="2000" dirty="0"/>
              <a:t>Overall it has been a great learning and exposure, groomed myself to be a future manager and learnt about the corporate environment, smoothly negotiating over a subject without offending other colleagues and gelling up with the culture of the organization and it’s employees</a:t>
            </a:r>
          </a:p>
        </p:txBody>
      </p:sp>
      <p:pic>
        <p:nvPicPr>
          <p:cNvPr id="4" name="Picture 3" descr="th (13 iihmr logo.jpg"/>
          <p:cNvPicPr>
            <a:picLocks noChangeAspect="1"/>
          </p:cNvPicPr>
          <p:nvPr/>
        </p:nvPicPr>
        <p:blipFill>
          <a:blip r:embed="rId2"/>
          <a:stretch>
            <a:fillRect/>
          </a:stretch>
        </p:blipFill>
        <p:spPr>
          <a:xfrm>
            <a:off x="0" y="357166"/>
            <a:ext cx="1214414" cy="7143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Suggestions given to the Organization</a:t>
            </a:r>
            <a:endParaRPr lang="en-US" sz="3200" b="1" dirty="0"/>
          </a:p>
        </p:txBody>
      </p:sp>
      <p:sp>
        <p:nvSpPr>
          <p:cNvPr id="3" name="Content Placeholder 2"/>
          <p:cNvSpPr>
            <a:spLocks noGrp="1"/>
          </p:cNvSpPr>
          <p:nvPr>
            <p:ph idx="1"/>
          </p:nvPr>
        </p:nvSpPr>
        <p:spPr/>
        <p:txBody>
          <a:bodyPr>
            <a:normAutofit/>
          </a:bodyPr>
          <a:lstStyle/>
          <a:p>
            <a:pPr>
              <a:buFont typeface="Wingdings" pitchFamily="2" charset="2"/>
              <a:buChar char="Ø"/>
            </a:pPr>
            <a:r>
              <a:rPr lang="en-IN" sz="2000" dirty="0"/>
              <a:t>The punctuality of the Consultants in the OPD Department should be focused on because too much delaying results in patient refusal and creates a disesteem in the name of the Hospital</a:t>
            </a:r>
          </a:p>
          <a:p>
            <a:pPr>
              <a:buNone/>
            </a:pPr>
            <a:endParaRPr lang="en-IN" sz="2000" dirty="0"/>
          </a:p>
          <a:p>
            <a:pPr>
              <a:buFont typeface="Wingdings" pitchFamily="2" charset="2"/>
              <a:buChar char="Ø"/>
            </a:pPr>
            <a:r>
              <a:rPr lang="en-IN" sz="2000" dirty="0"/>
              <a:t>Steps should be taken for conduction of the few medical procedures which are sent to outsource to be conducted in the hospital itself</a:t>
            </a:r>
          </a:p>
          <a:p>
            <a:pPr>
              <a:buNone/>
            </a:pPr>
            <a:endParaRPr lang="en-IN" sz="2000" dirty="0"/>
          </a:p>
          <a:p>
            <a:pPr>
              <a:buFont typeface="Wingdings" pitchFamily="2" charset="2"/>
              <a:buChar char="Ø"/>
            </a:pPr>
            <a:r>
              <a:rPr lang="en-IN" sz="2000" dirty="0"/>
              <a:t>Apart from training the employees on their code of conduct , basic training should also be provided for patient retention and revenue generation</a:t>
            </a:r>
          </a:p>
          <a:p>
            <a:pPr>
              <a:buNone/>
            </a:pPr>
            <a:endParaRPr lang="en-IN" sz="2000" dirty="0"/>
          </a:p>
          <a:p>
            <a:pPr>
              <a:buFont typeface="Wingdings" pitchFamily="2" charset="2"/>
              <a:buChar char="Ø"/>
            </a:pPr>
            <a:r>
              <a:rPr lang="en-IN" sz="2000" dirty="0"/>
              <a:t>Managing and sourcing the staffs effectively so that the area of more staff requirement is focussed</a:t>
            </a:r>
            <a:endParaRPr lang="en-US" sz="2000" dirty="0"/>
          </a:p>
        </p:txBody>
      </p:sp>
      <p:pic>
        <p:nvPicPr>
          <p:cNvPr id="4" name="Picture 3" descr="th (13 iihmr logo.jpg"/>
          <p:cNvPicPr>
            <a:picLocks noChangeAspect="1"/>
          </p:cNvPicPr>
          <p:nvPr/>
        </p:nvPicPr>
        <p:blipFill>
          <a:blip r:embed="rId2"/>
          <a:stretch>
            <a:fillRect/>
          </a:stretch>
        </p:blipFill>
        <p:spPr>
          <a:xfrm>
            <a:off x="0" y="0"/>
            <a:ext cx="1214414" cy="7858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36" y="357166"/>
            <a:ext cx="3543342" cy="523220"/>
          </a:xfrm>
          <a:prstGeom prst="rect">
            <a:avLst/>
          </a:prstGeom>
          <a:noFill/>
        </p:spPr>
        <p:txBody>
          <a:bodyPr wrap="none" rtlCol="0">
            <a:spAutoFit/>
          </a:bodyPr>
          <a:lstStyle/>
          <a:p>
            <a:r>
              <a:rPr lang="en-IN" sz="2800" b="1" dirty="0"/>
              <a:t>Certificate of Approval</a:t>
            </a:r>
            <a:endParaRPr lang="en-US" sz="2800" b="1" dirty="0"/>
          </a:p>
        </p:txBody>
      </p:sp>
      <p:pic>
        <p:nvPicPr>
          <p:cNvPr id="3" name="Picture 2" descr="th (13 iihmr logo.jpg"/>
          <p:cNvPicPr>
            <a:picLocks noChangeAspect="1"/>
          </p:cNvPicPr>
          <p:nvPr/>
        </p:nvPicPr>
        <p:blipFill>
          <a:blip r:embed="rId2"/>
          <a:stretch>
            <a:fillRect/>
          </a:stretch>
        </p:blipFill>
        <p:spPr>
          <a:xfrm>
            <a:off x="0" y="-24"/>
            <a:ext cx="1714480" cy="1071546"/>
          </a:xfrm>
          <a:prstGeom prst="rect">
            <a:avLst/>
          </a:prstGeom>
        </p:spPr>
      </p:pic>
      <p:pic>
        <p:nvPicPr>
          <p:cNvPr id="4" name="Picture 3" descr="IMG_20220630_110319.jpg"/>
          <p:cNvPicPr>
            <a:picLocks noChangeAspect="1"/>
          </p:cNvPicPr>
          <p:nvPr/>
        </p:nvPicPr>
        <p:blipFill>
          <a:blip r:embed="rId3"/>
          <a:stretch>
            <a:fillRect/>
          </a:stretch>
        </p:blipFill>
        <p:spPr>
          <a:xfrm>
            <a:off x="2000232" y="928670"/>
            <a:ext cx="5286412" cy="57150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000" b="1" dirty="0"/>
              <a:t>Pictorial Journey</a:t>
            </a:r>
            <a:endParaRPr lang="en-US" sz="4000" b="1" dirty="0"/>
          </a:p>
        </p:txBody>
      </p:sp>
      <p:pic>
        <p:nvPicPr>
          <p:cNvPr id="4" name="Content Placeholder 3" descr="1655479793806.jpg"/>
          <p:cNvPicPr>
            <a:picLocks noGrp="1" noChangeAspect="1"/>
          </p:cNvPicPr>
          <p:nvPr>
            <p:ph idx="1"/>
          </p:nvPr>
        </p:nvPicPr>
        <p:blipFill>
          <a:blip r:embed="rId2" cstate="print"/>
          <a:stretch>
            <a:fillRect/>
          </a:stretch>
        </p:blipFill>
        <p:spPr>
          <a:xfrm>
            <a:off x="1928794" y="1285860"/>
            <a:ext cx="5446200" cy="3757625"/>
          </a:xfrm>
        </p:spPr>
      </p:pic>
      <p:sp>
        <p:nvSpPr>
          <p:cNvPr id="6" name="TextBox 5"/>
          <p:cNvSpPr txBox="1"/>
          <p:nvPr/>
        </p:nvSpPr>
        <p:spPr>
          <a:xfrm>
            <a:off x="1928794" y="5643578"/>
            <a:ext cx="6046399" cy="400110"/>
          </a:xfrm>
          <a:prstGeom prst="rect">
            <a:avLst/>
          </a:prstGeom>
          <a:noFill/>
        </p:spPr>
        <p:txBody>
          <a:bodyPr wrap="none" rtlCol="0">
            <a:spAutoFit/>
          </a:bodyPr>
          <a:lstStyle/>
          <a:p>
            <a:r>
              <a:rPr lang="en-IN" sz="2000" b="1" dirty="0"/>
              <a:t>Documentation of the Internal Audit Report on process</a:t>
            </a:r>
            <a:endParaRPr 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214"/>
            <a:ext cx="8229600" cy="1143000"/>
          </a:xfrm>
        </p:spPr>
        <p:txBody>
          <a:bodyPr>
            <a:normAutofit/>
          </a:bodyPr>
          <a:lstStyle/>
          <a:p>
            <a:r>
              <a:rPr lang="en-IN" sz="3600" b="1" dirty="0"/>
              <a:t>Pictorial Journey</a:t>
            </a:r>
            <a:endParaRPr lang="en-US" sz="3600" b="1" dirty="0"/>
          </a:p>
        </p:txBody>
      </p:sp>
      <p:pic>
        <p:nvPicPr>
          <p:cNvPr id="4" name="Content Placeholder 3" descr="1655478951599.jpg"/>
          <p:cNvPicPr>
            <a:picLocks noGrp="1" noChangeAspect="1"/>
          </p:cNvPicPr>
          <p:nvPr>
            <p:ph idx="1"/>
          </p:nvPr>
        </p:nvPicPr>
        <p:blipFill>
          <a:blip r:embed="rId2" cstate="print"/>
          <a:stretch>
            <a:fillRect/>
          </a:stretch>
        </p:blipFill>
        <p:spPr>
          <a:xfrm>
            <a:off x="1643042" y="714356"/>
            <a:ext cx="5715040" cy="5500726"/>
          </a:xfrm>
        </p:spPr>
      </p:pic>
      <p:sp>
        <p:nvSpPr>
          <p:cNvPr id="5" name="TextBox 4"/>
          <p:cNvSpPr txBox="1"/>
          <p:nvPr/>
        </p:nvSpPr>
        <p:spPr>
          <a:xfrm>
            <a:off x="785786" y="6286520"/>
            <a:ext cx="7753789" cy="400110"/>
          </a:xfrm>
          <a:prstGeom prst="rect">
            <a:avLst/>
          </a:prstGeom>
          <a:noFill/>
        </p:spPr>
        <p:txBody>
          <a:bodyPr wrap="none" rtlCol="0">
            <a:spAutoFit/>
          </a:bodyPr>
          <a:lstStyle/>
          <a:p>
            <a:r>
              <a:rPr lang="en-IN" sz="2000" b="1" dirty="0"/>
              <a:t>Registering my last attendance as an Intern at </a:t>
            </a:r>
            <a:r>
              <a:rPr lang="en-IN" sz="2000" b="1" dirty="0" err="1"/>
              <a:t>Manipal</a:t>
            </a:r>
            <a:r>
              <a:rPr lang="en-IN" sz="2000" b="1" dirty="0"/>
              <a:t> Hospital Kolkata</a:t>
            </a:r>
            <a:endParaRPr lang="en-US"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6116" y="428604"/>
            <a:ext cx="2309478" cy="584775"/>
          </a:xfrm>
          <a:prstGeom prst="rect">
            <a:avLst/>
          </a:prstGeom>
          <a:noFill/>
        </p:spPr>
        <p:txBody>
          <a:bodyPr wrap="none" rtlCol="0">
            <a:spAutoFit/>
          </a:bodyPr>
          <a:lstStyle/>
          <a:p>
            <a:r>
              <a:rPr lang="en-IN" sz="3200" b="1" dirty="0"/>
              <a:t>Introduction</a:t>
            </a:r>
            <a:endParaRPr lang="en-US" sz="3200" b="1" dirty="0"/>
          </a:p>
        </p:txBody>
      </p:sp>
      <p:pic>
        <p:nvPicPr>
          <p:cNvPr id="3" name="Picture 2" descr="th (13 iihmr logo.jpg"/>
          <p:cNvPicPr>
            <a:picLocks noChangeAspect="1"/>
          </p:cNvPicPr>
          <p:nvPr/>
        </p:nvPicPr>
        <p:blipFill>
          <a:blip r:embed="rId2"/>
          <a:stretch>
            <a:fillRect/>
          </a:stretch>
        </p:blipFill>
        <p:spPr>
          <a:xfrm>
            <a:off x="0" y="0"/>
            <a:ext cx="1571604" cy="928670"/>
          </a:xfrm>
          <a:prstGeom prst="rect">
            <a:avLst/>
          </a:prstGeom>
        </p:spPr>
      </p:pic>
      <p:sp>
        <p:nvSpPr>
          <p:cNvPr id="5" name="TextBox 4"/>
          <p:cNvSpPr txBox="1"/>
          <p:nvPr/>
        </p:nvSpPr>
        <p:spPr>
          <a:xfrm>
            <a:off x="2928926" y="1428736"/>
            <a:ext cx="2981778" cy="523220"/>
          </a:xfrm>
          <a:prstGeom prst="rect">
            <a:avLst/>
          </a:prstGeom>
          <a:noFill/>
        </p:spPr>
        <p:txBody>
          <a:bodyPr wrap="none" rtlCol="0">
            <a:spAutoFit/>
          </a:bodyPr>
          <a:lstStyle/>
          <a:p>
            <a:r>
              <a:rPr lang="en-IN" sz="2800" b="1" dirty="0"/>
              <a:t>Mission Statement</a:t>
            </a:r>
            <a:endParaRPr lang="en-US" sz="2800" b="1" dirty="0"/>
          </a:p>
        </p:txBody>
      </p:sp>
      <p:sp>
        <p:nvSpPr>
          <p:cNvPr id="6" name="TextBox 5"/>
          <p:cNvSpPr txBox="1"/>
          <p:nvPr/>
        </p:nvSpPr>
        <p:spPr>
          <a:xfrm>
            <a:off x="357158" y="3214686"/>
            <a:ext cx="8602804" cy="3139321"/>
          </a:xfrm>
          <a:prstGeom prst="rect">
            <a:avLst/>
          </a:prstGeom>
          <a:noFill/>
        </p:spPr>
        <p:txBody>
          <a:bodyPr wrap="none" rtlCol="0">
            <a:spAutoFit/>
          </a:bodyPr>
          <a:lstStyle/>
          <a:p>
            <a:r>
              <a:rPr lang="en-IN" sz="2000" dirty="0"/>
              <a:t>-To enhance Growth , Differentiation and People and to serve patients with smile</a:t>
            </a:r>
          </a:p>
          <a:p>
            <a:endParaRPr lang="en-IN" sz="2000" dirty="0"/>
          </a:p>
          <a:p>
            <a:r>
              <a:rPr lang="en-IN" sz="2000" dirty="0"/>
              <a:t>-’’Growth’’, to augment patient volumes in existing and new locations through </a:t>
            </a:r>
          </a:p>
          <a:p>
            <a:r>
              <a:rPr lang="en-IN" sz="2000" dirty="0"/>
              <a:t>    current and new engines of growth.</a:t>
            </a:r>
          </a:p>
          <a:p>
            <a:r>
              <a:rPr lang="en-IN" sz="2000" dirty="0"/>
              <a:t> </a:t>
            </a:r>
          </a:p>
          <a:p>
            <a:r>
              <a:rPr lang="en-IN" sz="2000" dirty="0"/>
              <a:t>-’’Differentiation’’ , by innovation in delivering clinical excellence and enhancing</a:t>
            </a:r>
          </a:p>
          <a:p>
            <a:r>
              <a:rPr lang="en-IN" sz="2000" dirty="0"/>
              <a:t>     patient experience.</a:t>
            </a:r>
          </a:p>
          <a:p>
            <a:endParaRPr lang="en-IN" sz="2000" dirty="0"/>
          </a:p>
          <a:p>
            <a:r>
              <a:rPr lang="en-IN" sz="2000" dirty="0"/>
              <a:t>-’’People’’ , constantly endeavour to upload and improve the organization values</a:t>
            </a:r>
          </a:p>
          <a:p>
            <a:endParaRPr lang="en-US" dirty="0"/>
          </a:p>
        </p:txBody>
      </p:sp>
      <p:pic>
        <p:nvPicPr>
          <p:cNvPr id="7" name="Picture 6" descr="th (13) second logo manipal.jpg"/>
          <p:cNvPicPr>
            <a:picLocks noChangeAspect="1"/>
          </p:cNvPicPr>
          <p:nvPr/>
        </p:nvPicPr>
        <p:blipFill>
          <a:blip r:embed="rId3"/>
          <a:stretch>
            <a:fillRect/>
          </a:stretch>
        </p:blipFill>
        <p:spPr>
          <a:xfrm>
            <a:off x="2571736" y="2143116"/>
            <a:ext cx="3611880" cy="9372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 (13 iihmr logo.jpg"/>
          <p:cNvPicPr>
            <a:picLocks noChangeAspect="1"/>
          </p:cNvPicPr>
          <p:nvPr/>
        </p:nvPicPr>
        <p:blipFill>
          <a:blip r:embed="rId2"/>
          <a:stretch>
            <a:fillRect/>
          </a:stretch>
        </p:blipFill>
        <p:spPr>
          <a:xfrm>
            <a:off x="0" y="0"/>
            <a:ext cx="1428728" cy="1071546"/>
          </a:xfrm>
          <a:prstGeom prst="rect">
            <a:avLst/>
          </a:prstGeom>
        </p:spPr>
      </p:pic>
      <p:sp>
        <p:nvSpPr>
          <p:cNvPr id="3" name="TextBox 2"/>
          <p:cNvSpPr txBox="1"/>
          <p:nvPr/>
        </p:nvSpPr>
        <p:spPr>
          <a:xfrm>
            <a:off x="3214678" y="500042"/>
            <a:ext cx="2309478" cy="584775"/>
          </a:xfrm>
          <a:prstGeom prst="rect">
            <a:avLst/>
          </a:prstGeom>
          <a:noFill/>
        </p:spPr>
        <p:txBody>
          <a:bodyPr wrap="none" rtlCol="0">
            <a:spAutoFit/>
          </a:bodyPr>
          <a:lstStyle/>
          <a:p>
            <a:r>
              <a:rPr lang="en-IN" sz="3200" b="1" dirty="0"/>
              <a:t>Introduction</a:t>
            </a:r>
            <a:endParaRPr lang="en-US" sz="3200" b="1" dirty="0"/>
          </a:p>
        </p:txBody>
      </p:sp>
      <p:sp>
        <p:nvSpPr>
          <p:cNvPr id="4" name="TextBox 3"/>
          <p:cNvSpPr txBox="1"/>
          <p:nvPr/>
        </p:nvSpPr>
        <p:spPr>
          <a:xfrm>
            <a:off x="0" y="1571612"/>
            <a:ext cx="4857816" cy="4247317"/>
          </a:xfrm>
          <a:prstGeom prst="rect">
            <a:avLst/>
          </a:prstGeom>
          <a:noFill/>
        </p:spPr>
        <p:txBody>
          <a:bodyPr wrap="square" rtlCol="0">
            <a:spAutoFit/>
          </a:bodyPr>
          <a:lstStyle/>
          <a:p>
            <a:pPr>
              <a:buFont typeface="Wingdings" pitchFamily="2" charset="2"/>
              <a:buChar char="q"/>
            </a:pPr>
            <a:r>
              <a:rPr lang="en-IN" dirty="0"/>
              <a:t>A patient’s expectation from a hospital keeps on escalating and this is the reason why it needs to be managed properly in order to improve outcomes and decrease liability</a:t>
            </a:r>
          </a:p>
          <a:p>
            <a:endParaRPr lang="en-IN" dirty="0"/>
          </a:p>
          <a:p>
            <a:pPr>
              <a:buFont typeface="Wingdings" pitchFamily="2" charset="2"/>
              <a:buChar char="q"/>
            </a:pPr>
            <a:r>
              <a:rPr lang="en-IN" dirty="0"/>
              <a:t>Being empathetic to a patient can enhance their satisfaction level. </a:t>
            </a:r>
          </a:p>
          <a:p>
            <a:endParaRPr lang="en-US" dirty="0"/>
          </a:p>
          <a:p>
            <a:pPr>
              <a:buFont typeface="Wingdings" pitchFamily="2" charset="2"/>
              <a:buChar char="q"/>
            </a:pPr>
            <a:r>
              <a:rPr lang="en-IN" dirty="0"/>
              <a:t> On the other hand , the hospital providing the patients their desired medical aid expects the patients to be cooperative, understand the hospital’s policies, rules and regulations and the code of conduct of the hospital so that they can provide value based care</a:t>
            </a:r>
            <a:endParaRPr lang="en-US" dirty="0"/>
          </a:p>
          <a:p>
            <a:endParaRPr lang="en-US" dirty="0"/>
          </a:p>
        </p:txBody>
      </p:sp>
      <p:pic>
        <p:nvPicPr>
          <p:cNvPr id="7" name="Picture 6" descr="IMG_20220605_144355.jpg"/>
          <p:cNvPicPr>
            <a:picLocks noChangeAspect="1"/>
          </p:cNvPicPr>
          <p:nvPr/>
        </p:nvPicPr>
        <p:blipFill>
          <a:blip r:embed="rId3"/>
          <a:stretch>
            <a:fillRect/>
          </a:stretch>
        </p:blipFill>
        <p:spPr>
          <a:xfrm>
            <a:off x="4786314" y="1428736"/>
            <a:ext cx="4357686" cy="42862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229600" cy="1143000"/>
          </a:xfrm>
        </p:spPr>
        <p:txBody>
          <a:bodyPr>
            <a:normAutofit/>
          </a:bodyPr>
          <a:lstStyle/>
          <a:p>
            <a:r>
              <a:rPr lang="en-IN" sz="3200" b="1" dirty="0"/>
              <a:t>Objectives of the Study</a:t>
            </a:r>
            <a:endParaRPr lang="en-US" sz="3200" b="1" dirty="0"/>
          </a:p>
        </p:txBody>
      </p:sp>
      <p:sp>
        <p:nvSpPr>
          <p:cNvPr id="3" name="Content Placeholder 2"/>
          <p:cNvSpPr>
            <a:spLocks noGrp="1"/>
          </p:cNvSpPr>
          <p:nvPr>
            <p:ph idx="1"/>
          </p:nvPr>
        </p:nvSpPr>
        <p:spPr/>
        <p:txBody>
          <a:bodyPr>
            <a:normAutofit/>
          </a:bodyPr>
          <a:lstStyle/>
          <a:p>
            <a:pPr marL="457200" indent="-457200">
              <a:buFont typeface="Wingdings" pitchFamily="2" charset="2"/>
              <a:buChar char="Ø"/>
            </a:pPr>
            <a:r>
              <a:rPr lang="en-IN" sz="2000" dirty="0"/>
              <a:t>To analyse the contentment of the patients about the behaviour of the hospital staff, and the areas that needs improvement.</a:t>
            </a:r>
          </a:p>
          <a:p>
            <a:pPr marL="457200" indent="-457200">
              <a:buFont typeface="Wingdings" pitchFamily="2" charset="2"/>
              <a:buChar char="Ø"/>
            </a:pPr>
            <a:endParaRPr lang="en-IN" sz="2000" dirty="0"/>
          </a:p>
          <a:p>
            <a:pPr lvl="0">
              <a:buFont typeface="Wingdings" pitchFamily="2" charset="2"/>
              <a:buChar char="Ø"/>
            </a:pPr>
            <a:r>
              <a:rPr lang="en-IN" sz="2000" dirty="0"/>
              <a:t>To analyse the continuity of care given to the patients</a:t>
            </a:r>
          </a:p>
          <a:p>
            <a:pPr lvl="0">
              <a:buFont typeface="Wingdings" pitchFamily="2" charset="2"/>
              <a:buChar char="Ø"/>
            </a:pPr>
            <a:endParaRPr lang="en-US" sz="2000" dirty="0"/>
          </a:p>
          <a:p>
            <a:pPr lvl="0">
              <a:buFont typeface="Wingdings" pitchFamily="2" charset="2"/>
              <a:buChar char="Ø"/>
            </a:pPr>
            <a:r>
              <a:rPr lang="en-IN" sz="2000" dirty="0"/>
              <a:t>To analyse the code of conduct of the hospital staff</a:t>
            </a:r>
          </a:p>
          <a:p>
            <a:pPr lvl="0">
              <a:buFont typeface="Wingdings" pitchFamily="2" charset="2"/>
              <a:buChar char="Ø"/>
            </a:pPr>
            <a:endParaRPr lang="en-US" sz="2000" dirty="0"/>
          </a:p>
          <a:p>
            <a:pPr lvl="0">
              <a:buFont typeface="Wingdings" pitchFamily="2" charset="2"/>
              <a:buChar char="Ø"/>
            </a:pPr>
            <a:r>
              <a:rPr lang="en-IN" sz="2000" dirty="0"/>
              <a:t>Although the hospital should solely intend to provide medical services to the patients but the hospital also have some basic expectations from the patient side in order to conduct a medical procedure smoothly and in a coordinated manner. This study intends to evaluate these basic suppositions of the hospital staff.</a:t>
            </a:r>
            <a:endParaRPr lang="en-US" sz="2000" dirty="0"/>
          </a:p>
          <a:p>
            <a:endParaRPr lang="en-US" sz="2000" dirty="0"/>
          </a:p>
        </p:txBody>
      </p:sp>
      <p:pic>
        <p:nvPicPr>
          <p:cNvPr id="5" name="Picture 4" descr="th (13 iihmr logo.jpg"/>
          <p:cNvPicPr>
            <a:picLocks noChangeAspect="1"/>
          </p:cNvPicPr>
          <p:nvPr/>
        </p:nvPicPr>
        <p:blipFill>
          <a:blip r:embed="rId2"/>
          <a:stretch>
            <a:fillRect/>
          </a:stretch>
        </p:blipFill>
        <p:spPr>
          <a:xfrm>
            <a:off x="0" y="0"/>
            <a:ext cx="1357290" cy="9286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85728"/>
            <a:ext cx="8229600" cy="1143000"/>
          </a:xfrm>
        </p:spPr>
        <p:txBody>
          <a:bodyPr>
            <a:normAutofit/>
          </a:bodyPr>
          <a:lstStyle/>
          <a:p>
            <a:r>
              <a:rPr lang="en-IN" sz="3200" b="1" dirty="0"/>
              <a:t>Methodology</a:t>
            </a:r>
            <a:endParaRPr lang="en-US" sz="3200" b="1" dirty="0"/>
          </a:p>
        </p:txBody>
      </p:sp>
      <p:sp>
        <p:nvSpPr>
          <p:cNvPr id="3" name="Content Placeholder 2"/>
          <p:cNvSpPr>
            <a:spLocks noGrp="1"/>
          </p:cNvSpPr>
          <p:nvPr>
            <p:ph idx="1"/>
          </p:nvPr>
        </p:nvSpPr>
        <p:spPr/>
        <p:txBody>
          <a:bodyPr>
            <a:normAutofit/>
          </a:bodyPr>
          <a:lstStyle/>
          <a:p>
            <a:pPr>
              <a:buFont typeface="Wingdings" pitchFamily="2" charset="2"/>
              <a:buChar char="§"/>
            </a:pPr>
            <a:r>
              <a:rPr lang="en-IN" sz="2000" b="1" dirty="0"/>
              <a:t>Study Design- </a:t>
            </a:r>
            <a:r>
              <a:rPr lang="en-IN" sz="1900" dirty="0"/>
              <a:t>A cross – sectional study was conducted by an online survey consisting of semi - structured questionnaire using  </a:t>
            </a:r>
            <a:r>
              <a:rPr lang="en-IN" sz="1900" dirty="0" err="1"/>
              <a:t>google</a:t>
            </a:r>
            <a:r>
              <a:rPr lang="en-IN" sz="1900" dirty="0"/>
              <a:t> forms.</a:t>
            </a:r>
          </a:p>
          <a:p>
            <a:pPr>
              <a:buFont typeface="Wingdings" pitchFamily="2" charset="2"/>
              <a:buChar char="§"/>
            </a:pPr>
            <a:r>
              <a:rPr lang="en-IN" sz="2000" b="1" dirty="0"/>
              <a:t>Study Period- </a:t>
            </a:r>
            <a:r>
              <a:rPr lang="en-IN" sz="1900" dirty="0"/>
              <a:t>The study was conducted for a period 3 weeks.</a:t>
            </a:r>
          </a:p>
          <a:p>
            <a:pPr>
              <a:buFont typeface="Wingdings" pitchFamily="2" charset="2"/>
              <a:buChar char="§"/>
            </a:pPr>
            <a:r>
              <a:rPr lang="en-IN" sz="2000" b="1" dirty="0"/>
              <a:t>Study Area- </a:t>
            </a:r>
            <a:r>
              <a:rPr lang="en-IN" sz="1900" dirty="0"/>
              <a:t> The OPD, IPD areas and also the administration departments of </a:t>
            </a:r>
            <a:r>
              <a:rPr lang="en-IN" sz="1900" dirty="0" err="1"/>
              <a:t>Manipal</a:t>
            </a:r>
            <a:r>
              <a:rPr lang="en-IN" sz="1900" dirty="0"/>
              <a:t> Hospital, Kolkata</a:t>
            </a:r>
          </a:p>
          <a:p>
            <a:pPr>
              <a:buFont typeface="Wingdings" pitchFamily="2" charset="2"/>
              <a:buChar char="§"/>
            </a:pPr>
            <a:r>
              <a:rPr lang="en-IN" sz="2000" b="1" dirty="0"/>
              <a:t>Sample size</a:t>
            </a:r>
            <a:r>
              <a:rPr lang="en-IN" sz="2000" dirty="0"/>
              <a:t>- </a:t>
            </a:r>
            <a:r>
              <a:rPr lang="en-IN" sz="1900" dirty="0"/>
              <a:t>Sample size was 66 for both the categories respectively.</a:t>
            </a:r>
            <a:endParaRPr lang="en-US" sz="2000" dirty="0"/>
          </a:p>
          <a:p>
            <a:pPr>
              <a:buFont typeface="Wingdings" pitchFamily="2" charset="2"/>
              <a:buChar char="§"/>
            </a:pPr>
            <a:r>
              <a:rPr lang="en-IN" sz="2000" b="1" dirty="0"/>
              <a:t>Study tool- </a:t>
            </a:r>
            <a:r>
              <a:rPr lang="en-IN" sz="1900" dirty="0"/>
              <a:t>Semi structured questionnaire was created using Google forms to collect data on the satisfaction quotient of the patients and hospital staffs.</a:t>
            </a:r>
            <a:endParaRPr lang="en-US" sz="1900" dirty="0"/>
          </a:p>
          <a:p>
            <a:pPr>
              <a:buFont typeface="Wingdings" pitchFamily="2" charset="2"/>
              <a:buChar char="§"/>
            </a:pPr>
            <a:r>
              <a:rPr lang="en-IN" sz="2000" b="1" dirty="0"/>
              <a:t>Sampling method- </a:t>
            </a:r>
            <a:r>
              <a:rPr lang="en-IN" sz="1800" dirty="0"/>
              <a:t>Convenience sampling was used for the study.</a:t>
            </a:r>
            <a:endParaRPr lang="en-US" sz="1800" dirty="0"/>
          </a:p>
          <a:p>
            <a:pPr>
              <a:buFont typeface="Wingdings" pitchFamily="2" charset="2"/>
              <a:buChar char="§"/>
            </a:pPr>
            <a:r>
              <a:rPr lang="en-IN" sz="2000" b="1" dirty="0"/>
              <a:t>Method of data collection- </a:t>
            </a:r>
            <a:r>
              <a:rPr lang="en-IN" sz="1800" dirty="0"/>
              <a:t>Two Google forms were used which included patient’s feedback form and hospital staff’s feedback form which were circulated among eligible participants. The responses were further evaluated by using MS Excel.</a:t>
            </a:r>
          </a:p>
          <a:p>
            <a:pPr>
              <a:buFont typeface="Wingdings" pitchFamily="2" charset="2"/>
              <a:buChar char="§"/>
            </a:pPr>
            <a:endParaRPr lang="en-IN" sz="2000" dirty="0"/>
          </a:p>
          <a:p>
            <a:pPr>
              <a:buFont typeface="Wingdings" pitchFamily="2" charset="2"/>
              <a:buChar char="§"/>
            </a:pPr>
            <a:endParaRPr lang="en-IN" sz="2000" dirty="0"/>
          </a:p>
          <a:p>
            <a:pPr>
              <a:buFont typeface="Wingdings" pitchFamily="2" charset="2"/>
              <a:buChar char="§"/>
            </a:pPr>
            <a:endParaRPr lang="en-IN" sz="2000" dirty="0"/>
          </a:p>
          <a:p>
            <a:pPr>
              <a:buFont typeface="Wingdings" pitchFamily="2" charset="2"/>
              <a:buChar char="§"/>
            </a:pPr>
            <a:endParaRPr lang="en-IN" sz="2000" dirty="0"/>
          </a:p>
          <a:p>
            <a:pPr>
              <a:buFont typeface="Wingdings" pitchFamily="2" charset="2"/>
              <a:buChar char="§"/>
            </a:pPr>
            <a:endParaRPr lang="en-IN" sz="2000" dirty="0"/>
          </a:p>
          <a:p>
            <a:pPr>
              <a:buFont typeface="Wingdings" pitchFamily="2" charset="2"/>
              <a:buChar char="§"/>
            </a:pPr>
            <a:endParaRPr lang="en-IN" sz="2000" dirty="0"/>
          </a:p>
        </p:txBody>
      </p:sp>
      <p:pic>
        <p:nvPicPr>
          <p:cNvPr id="4" name="Picture 3" descr="th (13 iihmr logo.jpg"/>
          <p:cNvPicPr>
            <a:picLocks noChangeAspect="1"/>
          </p:cNvPicPr>
          <p:nvPr/>
        </p:nvPicPr>
        <p:blipFill>
          <a:blip r:embed="rId2"/>
          <a:stretch>
            <a:fillRect/>
          </a:stretch>
        </p:blipFill>
        <p:spPr>
          <a:xfrm>
            <a:off x="0" y="0"/>
            <a:ext cx="1500166" cy="107157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0"/>
            <a:ext cx="8229600" cy="1143000"/>
          </a:xfrm>
        </p:spPr>
        <p:txBody>
          <a:bodyPr>
            <a:normAutofit/>
          </a:bodyPr>
          <a:lstStyle/>
          <a:p>
            <a:r>
              <a:rPr lang="en-IN" sz="3200" b="1" dirty="0"/>
              <a:t>Methodology</a:t>
            </a:r>
            <a:endParaRPr lang="en-US" sz="3200" b="1" dirty="0"/>
          </a:p>
        </p:txBody>
      </p:sp>
      <p:sp>
        <p:nvSpPr>
          <p:cNvPr id="3" name="Content Placeholder 2"/>
          <p:cNvSpPr>
            <a:spLocks noGrp="1"/>
          </p:cNvSpPr>
          <p:nvPr>
            <p:ph idx="1"/>
          </p:nvPr>
        </p:nvSpPr>
        <p:spPr/>
        <p:txBody>
          <a:bodyPr>
            <a:normAutofit lnSpcReduction="10000"/>
          </a:bodyPr>
          <a:lstStyle/>
          <a:p>
            <a:pPr>
              <a:buNone/>
            </a:pPr>
            <a:r>
              <a:rPr lang="en-IN" sz="2000" b="1" dirty="0"/>
              <a:t>       Inclusion criteria</a:t>
            </a:r>
            <a:r>
              <a:rPr lang="en-IN" sz="2000" dirty="0"/>
              <a:t>:</a:t>
            </a:r>
          </a:p>
          <a:p>
            <a:pPr>
              <a:buFont typeface="Wingdings" pitchFamily="2" charset="2"/>
              <a:buChar char="§"/>
            </a:pPr>
            <a:r>
              <a:rPr lang="en-IN" sz="2000" dirty="0"/>
              <a:t>The responses for patient feedback were taken from the patients visiting OPD  during office hours and the patients in IPD who were in general ward who were conscious enough to give their feedback. </a:t>
            </a:r>
          </a:p>
          <a:p>
            <a:pPr>
              <a:buFont typeface="Wingdings" pitchFamily="2" charset="2"/>
              <a:buChar char="§"/>
            </a:pPr>
            <a:endParaRPr lang="en-IN" sz="2000" dirty="0"/>
          </a:p>
          <a:p>
            <a:pPr>
              <a:buFont typeface="Wingdings" pitchFamily="2" charset="2"/>
              <a:buChar char="§"/>
            </a:pPr>
            <a:r>
              <a:rPr lang="en-IN" sz="2000" dirty="0"/>
              <a:t>The responses for hospital staff feedback was collected from all the Departmental Heads, Supervisors and Senior Officers.</a:t>
            </a:r>
          </a:p>
          <a:p>
            <a:pPr>
              <a:buNone/>
            </a:pPr>
            <a:r>
              <a:rPr lang="en-IN" sz="2000" dirty="0"/>
              <a:t>       </a:t>
            </a:r>
          </a:p>
          <a:p>
            <a:pPr>
              <a:buNone/>
            </a:pPr>
            <a:r>
              <a:rPr lang="en-IN" sz="2000" b="1" dirty="0"/>
              <a:t>         Exclusion criteria:</a:t>
            </a:r>
          </a:p>
          <a:p>
            <a:pPr>
              <a:buFont typeface="Wingdings" pitchFamily="2" charset="2"/>
              <a:buChar char="§"/>
            </a:pPr>
            <a:r>
              <a:rPr lang="en-IN" sz="2000" dirty="0"/>
              <a:t>Patients of ICU, HDU and those patients of IPD who were not conscious enough to respond.</a:t>
            </a:r>
          </a:p>
          <a:p>
            <a:pPr>
              <a:buNone/>
            </a:pPr>
            <a:endParaRPr lang="en-IN" sz="2000" dirty="0"/>
          </a:p>
          <a:p>
            <a:pPr>
              <a:buFont typeface="Wingdings" pitchFamily="2" charset="2"/>
              <a:buChar char="§"/>
            </a:pPr>
            <a:r>
              <a:rPr lang="en-IN" sz="2000" dirty="0"/>
              <a:t>All the outsourcing staff of the hospital.</a:t>
            </a:r>
            <a:endParaRPr lang="en-US" sz="2000" dirty="0"/>
          </a:p>
        </p:txBody>
      </p:sp>
      <p:pic>
        <p:nvPicPr>
          <p:cNvPr id="4" name="Picture 3" descr="th (13 iihmr logo.jpg"/>
          <p:cNvPicPr>
            <a:picLocks noChangeAspect="1"/>
          </p:cNvPicPr>
          <p:nvPr/>
        </p:nvPicPr>
        <p:blipFill>
          <a:blip r:embed="rId2"/>
          <a:stretch>
            <a:fillRect/>
          </a:stretch>
        </p:blipFill>
        <p:spPr>
          <a:xfrm>
            <a:off x="0" y="0"/>
            <a:ext cx="1571604" cy="107154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Results</a:t>
            </a:r>
            <a:endParaRPr lang="en-US" sz="3200" b="1" dirty="0"/>
          </a:p>
        </p:txBody>
      </p:sp>
      <p:sp>
        <p:nvSpPr>
          <p:cNvPr id="5" name="Content Placeholder 4"/>
          <p:cNvSpPr>
            <a:spLocks noGrp="1"/>
          </p:cNvSpPr>
          <p:nvPr>
            <p:ph idx="1"/>
          </p:nvPr>
        </p:nvSpPr>
        <p:spPr/>
        <p:txBody>
          <a:bodyPr>
            <a:normAutofit fontScale="92500" lnSpcReduction="10000"/>
          </a:bodyPr>
          <a:lstStyle/>
          <a:p>
            <a:pPr>
              <a:buNone/>
            </a:pPr>
            <a:r>
              <a:rPr lang="en-IN" sz="2000" b="1" dirty="0"/>
              <a:t>Patient feedback:</a:t>
            </a:r>
          </a:p>
          <a:p>
            <a:pPr>
              <a:buNone/>
            </a:pPr>
            <a:r>
              <a:rPr lang="en-US" sz="1600" dirty="0"/>
              <a:t>1. </a:t>
            </a:r>
            <a:r>
              <a:rPr lang="en-US" sz="1600" dirty="0" err="1"/>
              <a:t>Behaviour</a:t>
            </a:r>
            <a:r>
              <a:rPr lang="en-US" sz="1600" dirty="0"/>
              <a:t> and cooperation quotient of the staff of the hospital</a:t>
            </a:r>
            <a:endParaRPr lang="en-US" sz="2000" dirty="0"/>
          </a:p>
          <a:p>
            <a:pPr>
              <a:buNone/>
            </a:pPr>
            <a:r>
              <a:rPr lang="en-IN" sz="2000" dirty="0"/>
              <a:t>                                                </a:t>
            </a:r>
          </a:p>
          <a:p>
            <a:pPr>
              <a:buNone/>
            </a:pPr>
            <a:endParaRPr lang="en-IN" sz="2000" dirty="0"/>
          </a:p>
          <a:p>
            <a:pPr>
              <a:buNone/>
            </a:pPr>
            <a:endParaRPr lang="en-IN" sz="2000" dirty="0"/>
          </a:p>
          <a:p>
            <a:pPr>
              <a:buAutoNum type="arabicPeriod"/>
            </a:pPr>
            <a:endParaRPr lang="en-IN" sz="2000" dirty="0"/>
          </a:p>
          <a:p>
            <a:pPr>
              <a:buNone/>
            </a:pPr>
            <a:r>
              <a:rPr lang="en-US" sz="1600" dirty="0"/>
              <a:t>2. Agreeability regarding equal treatment of patients irrespective of their age, gender, race, culture, religion</a:t>
            </a:r>
          </a:p>
          <a:p>
            <a:pPr>
              <a:buNone/>
            </a:pPr>
            <a:r>
              <a:rPr lang="en-US" sz="1600" dirty="0"/>
              <a:t>                                                </a:t>
            </a:r>
          </a:p>
          <a:p>
            <a:pPr>
              <a:buNone/>
            </a:pPr>
            <a:endParaRPr lang="en-IN" sz="1600" dirty="0"/>
          </a:p>
          <a:p>
            <a:pPr>
              <a:buNone/>
            </a:pPr>
            <a:endParaRPr lang="en-IN" sz="2000" dirty="0"/>
          </a:p>
          <a:p>
            <a:pPr>
              <a:buNone/>
            </a:pPr>
            <a:endParaRPr lang="en-IN" sz="2000" dirty="0"/>
          </a:p>
          <a:p>
            <a:pPr>
              <a:buNone/>
            </a:pPr>
            <a:endParaRPr lang="en-US" sz="1600" dirty="0"/>
          </a:p>
          <a:p>
            <a:pPr>
              <a:buNone/>
            </a:pPr>
            <a:r>
              <a:rPr lang="en-US" sz="1600" dirty="0"/>
              <a:t>3. Patient response regarding the empathy level of hospital staff </a:t>
            </a:r>
          </a:p>
          <a:p>
            <a:pPr>
              <a:buNone/>
            </a:pPr>
            <a:r>
              <a:rPr lang="en-IN" sz="1600" dirty="0"/>
              <a:t>                                                                     </a:t>
            </a:r>
            <a:endParaRPr lang="en-US" sz="1600" dirty="0"/>
          </a:p>
          <a:p>
            <a:pPr>
              <a:buNone/>
            </a:pPr>
            <a:r>
              <a:rPr lang="en-IN" sz="1600" dirty="0"/>
              <a:t>                                                            </a:t>
            </a:r>
            <a:endParaRPr lang="en-US" sz="1600" dirty="0"/>
          </a:p>
          <a:p>
            <a:pPr>
              <a:buNone/>
            </a:pPr>
            <a:endParaRPr lang="en-US" sz="1600" dirty="0"/>
          </a:p>
          <a:p>
            <a:pPr>
              <a:buNone/>
            </a:pPr>
            <a:endParaRPr lang="en-US" sz="1600" dirty="0"/>
          </a:p>
          <a:p>
            <a:pPr>
              <a:buNone/>
            </a:pPr>
            <a:endParaRPr lang="en-US" sz="2000" dirty="0"/>
          </a:p>
          <a:p>
            <a:pPr>
              <a:buNone/>
            </a:pPr>
            <a:endParaRPr lang="en-US" sz="2000" b="1" dirty="0"/>
          </a:p>
        </p:txBody>
      </p:sp>
      <p:pic>
        <p:nvPicPr>
          <p:cNvPr id="11" name="Picture 10" descr="th (13 iihmr logo.jpg"/>
          <p:cNvPicPr>
            <a:picLocks noChangeAspect="1"/>
          </p:cNvPicPr>
          <p:nvPr/>
        </p:nvPicPr>
        <p:blipFill>
          <a:blip r:embed="rId2"/>
          <a:stretch>
            <a:fillRect/>
          </a:stretch>
        </p:blipFill>
        <p:spPr>
          <a:xfrm>
            <a:off x="0" y="0"/>
            <a:ext cx="1785918" cy="1142984"/>
          </a:xfrm>
          <a:prstGeom prst="rect">
            <a:avLst/>
          </a:prstGeom>
        </p:spPr>
      </p:pic>
      <p:graphicFrame>
        <p:nvGraphicFramePr>
          <p:cNvPr id="8" name="Chart 7"/>
          <p:cNvGraphicFramePr/>
          <p:nvPr/>
        </p:nvGraphicFramePr>
        <p:xfrm>
          <a:off x="2428860" y="2143116"/>
          <a:ext cx="3143272" cy="1428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2571736" y="4071942"/>
          <a:ext cx="3000380" cy="11430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p:nvPr/>
        </p:nvGraphicFramePr>
        <p:xfrm>
          <a:off x="2857488" y="5500702"/>
          <a:ext cx="3589020" cy="121444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8229600" cy="1143000"/>
          </a:xfrm>
        </p:spPr>
        <p:txBody>
          <a:bodyPr>
            <a:normAutofit/>
          </a:bodyPr>
          <a:lstStyle/>
          <a:p>
            <a:r>
              <a:rPr lang="en-IN" sz="3200" b="1" dirty="0"/>
              <a:t>Results</a:t>
            </a:r>
            <a:endParaRPr lang="en-US" sz="3200" b="1" dirty="0"/>
          </a:p>
        </p:txBody>
      </p:sp>
      <p:sp>
        <p:nvSpPr>
          <p:cNvPr id="3" name="Content Placeholder 2"/>
          <p:cNvSpPr>
            <a:spLocks noGrp="1"/>
          </p:cNvSpPr>
          <p:nvPr>
            <p:ph idx="1"/>
          </p:nvPr>
        </p:nvSpPr>
        <p:spPr>
          <a:xfrm>
            <a:off x="428596" y="1214422"/>
            <a:ext cx="8229600" cy="5643578"/>
          </a:xfrm>
        </p:spPr>
        <p:txBody>
          <a:bodyPr>
            <a:normAutofit/>
          </a:bodyPr>
          <a:lstStyle/>
          <a:p>
            <a:pPr>
              <a:buNone/>
            </a:pPr>
            <a:r>
              <a:rPr lang="en-IN" sz="1600" dirty="0"/>
              <a:t>4. </a:t>
            </a:r>
            <a:r>
              <a:rPr lang="en-US" sz="1600" dirty="0"/>
              <a:t>Frequency of receiving a denial of a particular patient related service from the hospital's side</a:t>
            </a:r>
          </a:p>
          <a:p>
            <a:pPr>
              <a:buNone/>
            </a:pPr>
            <a:r>
              <a:rPr lang="en-IN" sz="1600" dirty="0"/>
              <a:t>                                                    </a:t>
            </a:r>
            <a:endParaRPr lang="en-US" sz="1600" dirty="0"/>
          </a:p>
          <a:p>
            <a:pPr>
              <a:buNone/>
            </a:pPr>
            <a:r>
              <a:rPr lang="en-IN" sz="1600" dirty="0"/>
              <a:t>                               </a:t>
            </a:r>
            <a:endParaRPr lang="en-US" sz="1600" dirty="0"/>
          </a:p>
          <a:p>
            <a:pPr>
              <a:buNone/>
            </a:pPr>
            <a:endParaRPr lang="en-IN" sz="1600" dirty="0"/>
          </a:p>
          <a:p>
            <a:pPr>
              <a:buNone/>
            </a:pPr>
            <a:endParaRPr lang="en-IN" sz="1600" dirty="0"/>
          </a:p>
          <a:p>
            <a:pPr>
              <a:buNone/>
            </a:pPr>
            <a:endParaRPr lang="en-IN" sz="1600" dirty="0"/>
          </a:p>
          <a:p>
            <a:pPr>
              <a:buNone/>
            </a:pPr>
            <a:endParaRPr lang="en-IN" sz="1600" dirty="0"/>
          </a:p>
          <a:p>
            <a:pPr>
              <a:buNone/>
            </a:pPr>
            <a:r>
              <a:rPr lang="en-IN" sz="1600" dirty="0"/>
              <a:t>5. Suggested areas of improvement by the patients</a:t>
            </a:r>
          </a:p>
          <a:p>
            <a:pPr>
              <a:buNone/>
            </a:pPr>
            <a:r>
              <a:rPr lang="en-IN" sz="1600" dirty="0"/>
              <a:t>-Punctuality of the OPD consultants , coordination of different departments, long OPD timings</a:t>
            </a:r>
          </a:p>
          <a:p>
            <a:pPr>
              <a:buNone/>
            </a:pPr>
            <a:endParaRPr lang="en-IN" sz="1600" dirty="0"/>
          </a:p>
          <a:p>
            <a:pPr>
              <a:buNone/>
            </a:pPr>
            <a:r>
              <a:rPr lang="en-IN" sz="1600" b="1" dirty="0"/>
              <a:t>Hospital Staff Feedback</a:t>
            </a:r>
          </a:p>
          <a:p>
            <a:pPr>
              <a:buAutoNum type="arabicPeriod"/>
            </a:pPr>
            <a:r>
              <a:rPr lang="en-US" sz="1600" dirty="0"/>
              <a:t>Response regarding the patient/patient companion following the code of conduct of the hospital in the hospital premises</a:t>
            </a:r>
          </a:p>
          <a:p>
            <a:pPr>
              <a:buNone/>
            </a:pPr>
            <a:r>
              <a:rPr lang="en-IN" sz="1600" dirty="0"/>
              <a:t>                                             </a:t>
            </a:r>
            <a:endParaRPr lang="en-US" sz="1600" dirty="0"/>
          </a:p>
          <a:p>
            <a:pPr>
              <a:buNone/>
            </a:pPr>
            <a:endParaRPr lang="en-IN" sz="1600" dirty="0"/>
          </a:p>
          <a:p>
            <a:pPr>
              <a:buNone/>
            </a:pPr>
            <a:endParaRPr lang="en-US" sz="1600" dirty="0"/>
          </a:p>
        </p:txBody>
      </p:sp>
      <p:pic>
        <p:nvPicPr>
          <p:cNvPr id="6" name="Picture 5" descr="th (13 iihmr logo.jpg"/>
          <p:cNvPicPr>
            <a:picLocks noChangeAspect="1"/>
          </p:cNvPicPr>
          <p:nvPr/>
        </p:nvPicPr>
        <p:blipFill>
          <a:blip r:embed="rId2"/>
          <a:stretch>
            <a:fillRect/>
          </a:stretch>
        </p:blipFill>
        <p:spPr>
          <a:xfrm>
            <a:off x="0" y="0"/>
            <a:ext cx="1500166" cy="928670"/>
          </a:xfrm>
          <a:prstGeom prst="rect">
            <a:avLst/>
          </a:prstGeom>
        </p:spPr>
      </p:pic>
      <p:graphicFrame>
        <p:nvGraphicFramePr>
          <p:cNvPr id="8" name="Chart 7"/>
          <p:cNvGraphicFramePr/>
          <p:nvPr/>
        </p:nvGraphicFramePr>
        <p:xfrm>
          <a:off x="2928926" y="5000636"/>
          <a:ext cx="2865120" cy="21107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2857488" y="1500174"/>
          <a:ext cx="3275646" cy="17859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2199</Words>
  <Application>Microsoft Office PowerPoint</Application>
  <PresentationFormat>On-screen Show (4:3)</PresentationFormat>
  <Paragraphs>265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PowerPoint Presentation</vt:lpstr>
      <vt:lpstr>PowerPoint Presentation</vt:lpstr>
      <vt:lpstr>PowerPoint Presentation</vt:lpstr>
      <vt:lpstr>Objectives of the Study</vt:lpstr>
      <vt:lpstr>Methodology</vt:lpstr>
      <vt:lpstr>Methodology</vt:lpstr>
      <vt:lpstr>Results</vt:lpstr>
      <vt:lpstr>Results</vt:lpstr>
      <vt:lpstr>Results</vt:lpstr>
      <vt:lpstr>Discussion</vt:lpstr>
      <vt:lpstr>Discussion</vt:lpstr>
      <vt:lpstr>Limitations of the Study</vt:lpstr>
      <vt:lpstr>Conclusion</vt:lpstr>
      <vt:lpstr>References</vt:lpstr>
      <vt:lpstr>PowerPoint Presentation</vt:lpstr>
      <vt:lpstr>           </vt:lpstr>
      <vt:lpstr>Internship Experiences</vt:lpstr>
      <vt:lpstr>Suggestions given to the Organization</vt:lpstr>
      <vt:lpstr>Pictorial Journey</vt:lpstr>
      <vt:lpstr>Pictorial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Meenakshi Sharma</cp:lastModifiedBy>
  <cp:revision>143</cp:revision>
  <dcterms:created xsi:type="dcterms:W3CDTF">2022-06-17T04:25:16Z</dcterms:created>
  <dcterms:modified xsi:type="dcterms:W3CDTF">2022-12-15T10:15:40Z</dcterms:modified>
</cp:coreProperties>
</file>