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256" r:id="rId5"/>
    <p:sldId id="285" r:id="rId6"/>
    <p:sldId id="278" r:id="rId7"/>
    <p:sldId id="287" r:id="rId8"/>
    <p:sldId id="260" r:id="rId9"/>
    <p:sldId id="284" r:id="rId10"/>
    <p:sldId id="288" r:id="rId11"/>
    <p:sldId id="281" r:id="rId12"/>
    <p:sldId id="289" r:id="rId13"/>
    <p:sldId id="290" r:id="rId14"/>
    <p:sldId id="265" r:id="rId15"/>
    <p:sldId id="283" r:id="rId16"/>
    <p:sldId id="267" r:id="rId17"/>
    <p:sldId id="291" r:id="rId18"/>
    <p:sldId id="292" r:id="rId19"/>
    <p:sldId id="261" r:id="rId20"/>
    <p:sldId id="286" r:id="rId21"/>
    <p:sldId id="293" r:id="rId22"/>
    <p:sldId id="294" r:id="rId23"/>
    <p:sldId id="295"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2D03"/>
    <a:srgbClr val="F2F1EE"/>
    <a:srgbClr val="D8D2CD"/>
    <a:srgbClr val="5B6A5E"/>
    <a:srgbClr val="A5A5A5"/>
    <a:srgbClr val="BEB9AA"/>
    <a:srgbClr val="C0C9C2"/>
    <a:srgbClr val="AA9D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95" autoAdjust="0"/>
  </p:normalViewPr>
  <p:slideViewPr>
    <p:cSldViewPr snapToGrid="0">
      <p:cViewPr varScale="1">
        <p:scale>
          <a:sx n="85" d="100"/>
          <a:sy n="85" d="100"/>
        </p:scale>
        <p:origin x="590" y="58"/>
      </p:cViewPr>
      <p:guideLst>
        <p:guide pos="4128"/>
        <p:guide orient="horz" pos="960"/>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r>
              <a:rPr lang="en-IN"/>
              <a:t>Not performing satisfactorily</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Sheet1!$G$7:$G$12</c:f>
              <c:strCache>
                <c:ptCount val="6"/>
                <c:pt idx="0">
                  <c:v>Patient Tagging </c:v>
                </c:pt>
                <c:pt idx="1">
                  <c:v>Ordering drug or Prescription </c:v>
                </c:pt>
                <c:pt idx="2">
                  <c:v>Referral</c:v>
                </c:pt>
                <c:pt idx="3">
                  <c:v>Document Upload</c:v>
                </c:pt>
                <c:pt idx="4">
                  <c:v>All of the above</c:v>
                </c:pt>
                <c:pt idx="5">
                  <c:v>None of the above</c:v>
                </c:pt>
              </c:strCache>
            </c:strRef>
          </c:cat>
          <c:val>
            <c:numRef>
              <c:f>Sheet1!$H$7:$H$12</c:f>
              <c:numCache>
                <c:formatCode>General</c:formatCode>
                <c:ptCount val="6"/>
                <c:pt idx="0">
                  <c:v>3</c:v>
                </c:pt>
                <c:pt idx="1">
                  <c:v>4</c:v>
                </c:pt>
                <c:pt idx="2">
                  <c:v>6</c:v>
                </c:pt>
                <c:pt idx="3">
                  <c:v>3</c:v>
                </c:pt>
                <c:pt idx="4">
                  <c:v>4</c:v>
                </c:pt>
                <c:pt idx="5">
                  <c:v>16</c:v>
                </c:pt>
              </c:numCache>
            </c:numRef>
          </c:val>
          <c:extLst>
            <c:ext xmlns:c16="http://schemas.microsoft.com/office/drawing/2014/chart" uri="{C3380CC4-5D6E-409C-BE32-E72D297353CC}">
              <c16:uniqueId val="{00000000-46C4-48E7-B239-D38EE86FDCF6}"/>
            </c:ext>
          </c:extLst>
        </c:ser>
        <c:dLbls>
          <c:showLegendKey val="0"/>
          <c:showVal val="0"/>
          <c:showCatName val="0"/>
          <c:showSerName val="0"/>
          <c:showPercent val="0"/>
          <c:showBubbleSize val="0"/>
        </c:dLbls>
        <c:gapWidth val="100"/>
        <c:overlap val="-24"/>
        <c:axId val="1631107424"/>
        <c:axId val="1631107840"/>
      </c:barChart>
      <c:catAx>
        <c:axId val="1631107424"/>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r>
                  <a:rPr lang="en-IN"/>
                  <a:t>Different Features of the application</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631107840"/>
        <c:crosses val="autoZero"/>
        <c:auto val="1"/>
        <c:lblAlgn val="ctr"/>
        <c:lblOffset val="100"/>
        <c:noMultiLvlLbl val="0"/>
      </c:catAx>
      <c:valAx>
        <c:axId val="1631107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solidFill>
                    <a:latin typeface="+mn-lt"/>
                    <a:ea typeface="+mn-ea"/>
                    <a:cs typeface="+mn-cs"/>
                  </a:defRPr>
                </a:pPr>
                <a:r>
                  <a:rPr lang="en-IN"/>
                  <a:t>not performing satisfactorily</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631107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IN" sz="1400">
                <a:effectLst/>
              </a:rPr>
              <a:t>Has the integration of HIS mobile application helped you to improve the effectiveness of HIS?</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521-429B-B4B1-E958AE50EAA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521-429B-B4B1-E958AE50EAAA}"/>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Sheet1!$J$7:$J$8</c:f>
              <c:strCache>
                <c:ptCount val="2"/>
                <c:pt idx="0">
                  <c:v>yes</c:v>
                </c:pt>
                <c:pt idx="1">
                  <c:v>no</c:v>
                </c:pt>
              </c:strCache>
            </c:strRef>
          </c:cat>
          <c:val>
            <c:numRef>
              <c:f>Sheet1!$K$7:$K$8</c:f>
              <c:numCache>
                <c:formatCode>0%</c:formatCode>
                <c:ptCount val="2"/>
                <c:pt idx="0">
                  <c:v>0.85</c:v>
                </c:pt>
                <c:pt idx="1">
                  <c:v>0.15</c:v>
                </c:pt>
              </c:numCache>
            </c:numRef>
          </c:val>
          <c:extLst>
            <c:ext xmlns:c16="http://schemas.microsoft.com/office/drawing/2014/chart" uri="{C3380CC4-5D6E-409C-BE32-E72D297353CC}">
              <c16:uniqueId val="{00000004-1521-429B-B4B1-E958AE50EAAA}"/>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IN" sz="1400">
                <a:effectLst/>
              </a:rPr>
              <a:t>How often do you use the Application in a day?</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B1F-44DE-87FF-3286DF3D318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B1F-44DE-87FF-3286DF3D318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B1F-44DE-87FF-3286DF3D318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Sheet1!$K$7:$K$9</c:f>
              <c:strCache>
                <c:ptCount val="3"/>
                <c:pt idx="0">
                  <c:v>Daily</c:v>
                </c:pt>
                <c:pt idx="1">
                  <c:v>Few times a day </c:v>
                </c:pt>
                <c:pt idx="2">
                  <c:v>Occasionally</c:v>
                </c:pt>
              </c:strCache>
            </c:strRef>
          </c:cat>
          <c:val>
            <c:numRef>
              <c:f>Sheet1!$L$7:$L$9</c:f>
              <c:numCache>
                <c:formatCode>General</c:formatCode>
                <c:ptCount val="3"/>
                <c:pt idx="0">
                  <c:v>19</c:v>
                </c:pt>
                <c:pt idx="1">
                  <c:v>13</c:v>
                </c:pt>
                <c:pt idx="2">
                  <c:v>7</c:v>
                </c:pt>
              </c:numCache>
            </c:numRef>
          </c:val>
          <c:extLst>
            <c:ext xmlns:c16="http://schemas.microsoft.com/office/drawing/2014/chart" uri="{C3380CC4-5D6E-409C-BE32-E72D297353CC}">
              <c16:uniqueId val="{00000006-EB1F-44DE-87FF-3286DF3D3182}"/>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r>
              <a:rPr lang="en-IN"/>
              <a:t>Responses for the App's Overall satisfaction level</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Sheet2!$I$8</c:f>
              <c:strCache>
                <c:ptCount val="1"/>
                <c:pt idx="0">
                  <c:v>responses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F4-49B5-861B-D5C07AE76FD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F4-49B5-861B-D5C07AE76FD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F4-49B5-861B-D5C07AE76FD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F4-49B5-861B-D5C07AE76FD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F4-49B5-861B-D5C07AE76FD1}"/>
                </c:ext>
              </c:extLst>
            </c:dLbl>
            <c:spPr>
              <a:noFill/>
              <a:ln>
                <a:noFill/>
              </a:ln>
              <a:effectLst/>
            </c:spPr>
            <c:txPr>
              <a:bodyPr rot="0" spcFirstLastPara="1" vertOverflow="ellipsis" vert="horz" wrap="square" anchor="ctr" anchorCtr="1"/>
              <a:lstStyle/>
              <a:p>
                <a:pPr>
                  <a:defRPr sz="1100" b="1" i="0" u="none" strike="noStrike" kern="1200" baseline="0">
                    <a:solidFill>
                      <a:schemeClr val="dk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Sheet2!$J$8:$N$8</c:f>
              <c:numCache>
                <c:formatCode>General</c:formatCode>
                <c:ptCount val="5"/>
                <c:pt idx="0">
                  <c:v>4</c:v>
                </c:pt>
                <c:pt idx="1">
                  <c:v>6</c:v>
                </c:pt>
                <c:pt idx="2">
                  <c:v>7</c:v>
                </c:pt>
                <c:pt idx="3">
                  <c:v>14</c:v>
                </c:pt>
                <c:pt idx="4">
                  <c:v>8</c:v>
                </c:pt>
              </c:numCache>
            </c:numRef>
          </c:val>
          <c:extLst>
            <c:ext xmlns:c16="http://schemas.microsoft.com/office/drawing/2014/chart" uri="{C3380CC4-5D6E-409C-BE32-E72D297353CC}">
              <c16:uniqueId val="{00000005-9FF4-49B5-861B-D5C07AE76FD1}"/>
            </c:ext>
          </c:extLst>
        </c:ser>
        <c:dLbls>
          <c:showLegendKey val="0"/>
          <c:showVal val="0"/>
          <c:showCatName val="0"/>
          <c:showSerName val="0"/>
          <c:showPercent val="0"/>
          <c:showBubbleSize val="0"/>
        </c:dLbls>
        <c:gapWidth val="100"/>
        <c:overlap val="-24"/>
        <c:axId val="74430671"/>
        <c:axId val="74431087"/>
      </c:barChart>
      <c:catAx>
        <c:axId val="74430671"/>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dk1"/>
                    </a:solidFill>
                    <a:latin typeface="+mn-lt"/>
                    <a:ea typeface="+mn-ea"/>
                    <a:cs typeface="+mn-cs"/>
                  </a:defRPr>
                </a:pPr>
                <a:r>
                  <a:rPr lang="en-IN" sz="1050" b="1"/>
                  <a:t>Level of Satisfaction </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dk1"/>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n-US"/>
          </a:p>
        </c:txPr>
        <c:crossAx val="74431087"/>
        <c:crosses val="autoZero"/>
        <c:auto val="1"/>
        <c:lblAlgn val="ctr"/>
        <c:lblOffset val="100"/>
        <c:noMultiLvlLbl val="0"/>
      </c:catAx>
      <c:valAx>
        <c:axId val="744310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dk1"/>
                    </a:solidFill>
                    <a:latin typeface="+mn-lt"/>
                    <a:ea typeface="+mn-ea"/>
                    <a:cs typeface="+mn-cs"/>
                  </a:defRPr>
                </a:pPr>
                <a:r>
                  <a:rPr lang="en-IN" sz="1050" b="1"/>
                  <a:t>Responses</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744306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E6020-4209-49A3-9DC4-18264096E7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797462-F1DD-4E64-BC14-F17A0F34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32FC57-E1F8-4F59-A87C-2833007EAF57}" type="datetimeFigureOut">
              <a:rPr lang="en-US" smtClean="0"/>
              <a:t>6/27/2022</a:t>
            </a:fld>
            <a:endParaRPr lang="en-US"/>
          </a:p>
        </p:txBody>
      </p:sp>
      <p:sp>
        <p:nvSpPr>
          <p:cNvPr id="4" name="Footer Placeholder 3">
            <a:extLst>
              <a:ext uri="{FF2B5EF4-FFF2-40B4-BE49-F238E27FC236}">
                <a16:creationId xmlns:a16="http://schemas.microsoft.com/office/drawing/2014/main" id="{8075F0E3-AC70-4B5A-BCEB-9E3C021C86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48F68B5-925F-4468-95B3-EA77C29C3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8A06BE-7519-4B21-9E1D-AE6D6E69C38F}" type="slidenum">
              <a:rPr lang="en-US" smtClean="0"/>
              <a:t>‹#›</a:t>
            </a:fld>
            <a:endParaRPr lang="en-U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ACAC0-59EA-4916-9995-398D6BEB88C3}"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B2C62-FE30-453D-946B-754E9E42C845}" type="slidenum">
              <a:rPr lang="en-US" smtClean="0"/>
              <a:t>‹#›</a:t>
            </a:fld>
            <a:endParaRPr lang="en-US"/>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Tree>
    <p:extLst>
      <p:ext uri="{BB962C8B-B14F-4D97-AF65-F5344CB8AC3E}">
        <p14:creationId xmlns:p14="http://schemas.microsoft.com/office/powerpoint/2010/main" val="177737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6/27/2022</a:t>
            </a:fld>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t>6/27/2022</a:t>
            </a:fld>
            <a:endParaRPr lang="en-US" dirty="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t>6/27/2022</a:t>
            </a:fld>
            <a:endParaRPr lang="en-US" dirty="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5" name="Date Placeholder 3">
            <a:extLst>
              <a:ext uri="{FF2B5EF4-FFF2-40B4-BE49-F238E27FC236}">
                <a16:creationId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9D4DA8-2D4A-4F06-BECA-044AF4113FB4}" type="datetime1">
              <a:rPr lang="en-US" smtClean="0"/>
              <a:t>6/27/2022</a:t>
            </a:fld>
            <a:endParaRPr lang="en-US" dirty="0"/>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6/27/2022</a:t>
            </a:fld>
            <a:endParaRPr lang="en-US" dirty="0"/>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6/27/2022</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6/27/2022</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6/27/2022</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6/27/2022</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6/27/2022</a:t>
            </a:fld>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t>6/27/2022</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67C95-DF23-40B9-B265-2E6F3DE29030}"/>
              </a:ext>
            </a:extLst>
          </p:cNvPr>
          <p:cNvSpPr>
            <a:spLocks noGrp="1"/>
          </p:cNvSpPr>
          <p:nvPr>
            <p:ph type="title"/>
          </p:nvPr>
        </p:nvSpPr>
        <p:spPr>
          <a:xfrm>
            <a:off x="107577" y="896472"/>
            <a:ext cx="7324995" cy="3810000"/>
          </a:xfrm>
        </p:spPr>
        <p:txBody>
          <a:bodyPr>
            <a:noAutofit/>
          </a:bodyPr>
          <a:lstStyle/>
          <a:p>
            <a:r>
              <a:rPr lang="en-US" sz="4000" b="1" dirty="0">
                <a:solidFill>
                  <a:srgbClr val="372D03"/>
                </a:solidFill>
              </a:rPr>
              <a:t>A Study of HIS integrated Artemis Connect MD applications: Challenges and opportunities.</a:t>
            </a:r>
            <a:br>
              <a:rPr lang="en-US" sz="4000" dirty="0">
                <a:solidFill>
                  <a:srgbClr val="372D03"/>
                </a:solidFill>
              </a:rPr>
            </a:br>
            <a:endParaRPr lang="en-US" sz="4000" b="1" dirty="0">
              <a:solidFill>
                <a:srgbClr val="372D03"/>
              </a:solidFill>
            </a:endParaRPr>
          </a:p>
        </p:txBody>
      </p:sp>
      <p:sp>
        <p:nvSpPr>
          <p:cNvPr id="18" name="Text Placeholder 17">
            <a:extLst>
              <a:ext uri="{FF2B5EF4-FFF2-40B4-BE49-F238E27FC236}">
                <a16:creationId xmlns:a16="http://schemas.microsoft.com/office/drawing/2014/main" id="{27A48A35-E5E4-4A5F-9F91-BAEA4F5DF21D}"/>
              </a:ext>
            </a:extLst>
          </p:cNvPr>
          <p:cNvSpPr>
            <a:spLocks noGrp="1"/>
          </p:cNvSpPr>
          <p:nvPr>
            <p:ph type="body" sz="quarter" idx="12"/>
          </p:nvPr>
        </p:nvSpPr>
        <p:spPr>
          <a:xfrm>
            <a:off x="98612" y="3590068"/>
            <a:ext cx="4421838" cy="964620"/>
          </a:xfrm>
        </p:spPr>
        <p:txBody>
          <a:bodyPr/>
          <a:lstStyle/>
          <a:p>
            <a:r>
              <a:rPr lang="en-US" sz="2000" b="1" dirty="0">
                <a:solidFill>
                  <a:srgbClr val="002060"/>
                </a:solidFill>
              </a:rPr>
              <a:t>By- ABHIMANYU DABAS PG/21/142                                    Guided by Dr. Sumant Swain</a:t>
            </a:r>
          </a:p>
        </p:txBody>
      </p:sp>
      <p:pic>
        <p:nvPicPr>
          <p:cNvPr id="10" name="Picture Placeholder 9">
            <a:extLst>
              <a:ext uri="{FF2B5EF4-FFF2-40B4-BE49-F238E27FC236}">
                <a16:creationId xmlns:a16="http://schemas.microsoft.com/office/drawing/2014/main" id="{989DB536-6819-4D2C-B0DB-D6649F94F6C1}"/>
              </a:ext>
            </a:extLst>
          </p:cNvPr>
          <p:cNvPicPr>
            <a:picLocks noGrp="1" noChangeAspect="1"/>
          </p:cNvPicPr>
          <p:nvPr>
            <p:ph type="pic" sz="quarter" idx="11"/>
          </p:nvPr>
        </p:nvPicPr>
        <p:blipFill>
          <a:blip r:embed="rId3">
            <a:duotone>
              <a:prstClr val="black"/>
              <a:srgbClr val="D9C3A5">
                <a:tint val="50000"/>
                <a:satMod val="180000"/>
              </a:srgbClr>
            </a:duotone>
          </a:blip>
          <a:srcRect/>
          <a:stretch/>
        </p:blipFill>
        <p:spPr>
          <a:xfrm>
            <a:off x="7423607" y="-8964"/>
            <a:ext cx="4294584" cy="5726113"/>
          </a:xfrm>
        </p:spPr>
      </p:pic>
    </p:spTree>
    <p:extLst>
      <p:ext uri="{BB962C8B-B14F-4D97-AF65-F5344CB8AC3E}">
        <p14:creationId xmlns:p14="http://schemas.microsoft.com/office/powerpoint/2010/main" val="2259308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FD6DC2-04AB-E387-730A-1BC78A8B1DB1}"/>
              </a:ext>
            </a:extLst>
          </p:cNvPr>
          <p:cNvSpPr>
            <a:spLocks noGrp="1"/>
          </p:cNvSpPr>
          <p:nvPr>
            <p:ph type="dt" sz="half" idx="2"/>
          </p:nvPr>
        </p:nvSpPr>
        <p:spPr/>
        <p:txBody>
          <a:bodyPr/>
          <a:lstStyle/>
          <a:p>
            <a:fld id="{137AE72A-09B6-4D56-855D-4360BD347914}" type="datetime1">
              <a:rPr lang="en-US" smtClean="0"/>
              <a:t>6/27/2022</a:t>
            </a:fld>
            <a:endParaRPr lang="en-US" dirty="0"/>
          </a:p>
        </p:txBody>
      </p:sp>
      <p:sp>
        <p:nvSpPr>
          <p:cNvPr id="5" name="Slide Number Placeholder 4">
            <a:extLst>
              <a:ext uri="{FF2B5EF4-FFF2-40B4-BE49-F238E27FC236}">
                <a16:creationId xmlns:a16="http://schemas.microsoft.com/office/drawing/2014/main" id="{BB862911-2C75-DFFF-D4C6-78940B95D2F1}"/>
              </a:ext>
            </a:extLst>
          </p:cNvPr>
          <p:cNvSpPr>
            <a:spLocks noGrp="1"/>
          </p:cNvSpPr>
          <p:nvPr>
            <p:ph type="sldNum" sz="quarter" idx="4"/>
          </p:nvPr>
        </p:nvSpPr>
        <p:spPr/>
        <p:txBody>
          <a:bodyPr/>
          <a:lstStyle/>
          <a:p>
            <a:fld id="{294A09A9-5501-47C1-A89A-A340965A2BE2}" type="slidenum">
              <a:rPr lang="en-US" smtClean="0"/>
              <a:pPr/>
              <a:t>10</a:t>
            </a:fld>
            <a:endParaRPr lang="en-US" dirty="0"/>
          </a:p>
        </p:txBody>
      </p:sp>
      <p:sp>
        <p:nvSpPr>
          <p:cNvPr id="7" name="Title 6">
            <a:extLst>
              <a:ext uri="{FF2B5EF4-FFF2-40B4-BE49-F238E27FC236}">
                <a16:creationId xmlns:a16="http://schemas.microsoft.com/office/drawing/2014/main" id="{78065D77-6C7A-BEA0-621C-B2FD12D13C3D}"/>
              </a:ext>
            </a:extLst>
          </p:cNvPr>
          <p:cNvSpPr>
            <a:spLocks noGrp="1"/>
          </p:cNvSpPr>
          <p:nvPr>
            <p:ph type="title"/>
          </p:nvPr>
        </p:nvSpPr>
        <p:spPr>
          <a:xfrm>
            <a:off x="914511" y="410133"/>
            <a:ext cx="5181486" cy="2242441"/>
          </a:xfrm>
        </p:spPr>
        <p:txBody>
          <a:bodyPr/>
          <a:lstStyle/>
          <a:p>
            <a:r>
              <a:rPr lang="en-US" dirty="0">
                <a:solidFill>
                  <a:schemeClr val="accent4">
                    <a:lumMod val="50000"/>
                  </a:schemeClr>
                </a:solidFill>
              </a:rPr>
              <a:t>Result….</a:t>
            </a:r>
            <a:endParaRPr lang="en-IN" dirty="0">
              <a:solidFill>
                <a:schemeClr val="accent4">
                  <a:lumMod val="50000"/>
                </a:schemeClr>
              </a:solidFill>
            </a:endParaRPr>
          </a:p>
        </p:txBody>
      </p:sp>
      <p:graphicFrame>
        <p:nvGraphicFramePr>
          <p:cNvPr id="9" name="Chart 8">
            <a:extLst>
              <a:ext uri="{FF2B5EF4-FFF2-40B4-BE49-F238E27FC236}">
                <a16:creationId xmlns:a16="http://schemas.microsoft.com/office/drawing/2014/main" id="{41F0A5D9-B4AF-84E1-5A58-D2498A2516CF}"/>
              </a:ext>
            </a:extLst>
          </p:cNvPr>
          <p:cNvGraphicFramePr/>
          <p:nvPr>
            <p:extLst>
              <p:ext uri="{D42A27DB-BD31-4B8C-83A1-F6EECF244321}">
                <p14:modId xmlns:p14="http://schemas.microsoft.com/office/powerpoint/2010/main" val="3288103823"/>
              </p:ext>
            </p:extLst>
          </p:nvPr>
        </p:nvGraphicFramePr>
        <p:xfrm>
          <a:off x="694760" y="1618128"/>
          <a:ext cx="10802473" cy="4182035"/>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id="{146DE22C-570A-E90C-49C0-0E2422F8B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292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4BD264-B274-4D4C-8E2B-C6F7606B254F}"/>
              </a:ext>
            </a:extLst>
          </p:cNvPr>
          <p:cNvSpPr>
            <a:spLocks noGrp="1"/>
          </p:cNvSpPr>
          <p:nvPr>
            <p:ph type="body" sz="quarter" idx="11"/>
          </p:nvPr>
        </p:nvSpPr>
        <p:spPr>
          <a:xfrm>
            <a:off x="322729" y="2000250"/>
            <a:ext cx="11602571" cy="3398837"/>
          </a:xfrm>
        </p:spPr>
        <p:txBody>
          <a:bodyPr>
            <a:normAutofit/>
          </a:bodyPr>
          <a:lstStyle/>
          <a:p>
            <a:pPr marL="285750" indent="-285750">
              <a:lnSpc>
                <a:spcPct val="107000"/>
              </a:lnSpc>
              <a:spcAft>
                <a:spcPts val="800"/>
              </a:spcAft>
              <a:buFont typeface="Arial" panose="020B0604020202020204" pitchFamily="34" charset="0"/>
              <a:buChar char="•"/>
            </a:pPr>
            <a:r>
              <a:rPr lang="en-IN" sz="1800"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After a thorough study, one can easily reflect upon the fact that the Hospital Information System (HIS) was a truly pathbreaking discovery when it comes to the healthcare industry, and now developing it even further to integrate it into the handy mobile system is the new era’s welcoming amendment into this discovery.</a:t>
            </a:r>
            <a:endParaRPr lang="en-IN" sz="1800"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IN" sz="1800"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IN" sz="1800"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IN" sz="1800"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As discussed earlier, this is an era of instantaneity and not industry today can afford to remain untouched by this. And in healthcare time is everything.</a:t>
            </a:r>
            <a:endParaRPr lang="en-IN" sz="1800"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solidFill>
                <a:srgbClr val="372D03"/>
              </a:solidFill>
              <a:cs typeface="Biome Light" panose="020B0303030204020804" pitchFamily="34" charset="0"/>
            </a:endParaRPr>
          </a:p>
        </p:txBody>
      </p:sp>
      <p:sp>
        <p:nvSpPr>
          <p:cNvPr id="31" name="Slide Number Placeholder 30">
            <a:extLst>
              <a:ext uri="{FF2B5EF4-FFF2-40B4-BE49-F238E27FC236}">
                <a16:creationId xmlns:a16="http://schemas.microsoft.com/office/drawing/2014/main" id="{AD175D2A-0058-45E0-AAF6-7260876F007C}"/>
              </a:ext>
            </a:extLst>
          </p:cNvPr>
          <p:cNvSpPr>
            <a:spLocks noGrp="1"/>
          </p:cNvSpPr>
          <p:nvPr>
            <p:ph type="sldNum" sz="quarter" idx="4"/>
          </p:nvPr>
        </p:nvSpPr>
        <p:spPr/>
        <p:txBody>
          <a:bodyPr/>
          <a:lstStyle/>
          <a:p>
            <a:fld id="{294A09A9-5501-47C1-A89A-A340965A2BE2}" type="slidenum">
              <a:rPr lang="en-US" smtClean="0"/>
              <a:pPr/>
              <a:t>11</a:t>
            </a:fld>
            <a:endParaRPr lang="en-US" dirty="0"/>
          </a:p>
        </p:txBody>
      </p:sp>
      <p:sp>
        <p:nvSpPr>
          <p:cNvPr id="8" name="Title 7">
            <a:extLst>
              <a:ext uri="{FF2B5EF4-FFF2-40B4-BE49-F238E27FC236}">
                <a16:creationId xmlns:a16="http://schemas.microsoft.com/office/drawing/2014/main" id="{E19BF1C0-EE32-4EEE-9539-CE8473AA2F38}"/>
              </a:ext>
            </a:extLst>
          </p:cNvPr>
          <p:cNvSpPr>
            <a:spLocks noGrp="1"/>
          </p:cNvSpPr>
          <p:nvPr>
            <p:ph type="title"/>
          </p:nvPr>
        </p:nvSpPr>
        <p:spPr>
          <a:xfrm>
            <a:off x="914514" y="553570"/>
            <a:ext cx="5181486" cy="2242441"/>
          </a:xfrm>
        </p:spPr>
        <p:txBody>
          <a:bodyPr>
            <a:normAutofit/>
          </a:bodyPr>
          <a:lstStyle/>
          <a:p>
            <a:r>
              <a:rPr lang="en-US" sz="6000" dirty="0">
                <a:solidFill>
                  <a:schemeClr val="accent4">
                    <a:lumMod val="50000"/>
                  </a:schemeClr>
                </a:solidFill>
              </a:rPr>
              <a:t>Discussion</a:t>
            </a:r>
          </a:p>
        </p:txBody>
      </p:sp>
      <p:pic>
        <p:nvPicPr>
          <p:cNvPr id="7" name="Picture 6">
            <a:extLst>
              <a:ext uri="{FF2B5EF4-FFF2-40B4-BE49-F238E27FC236}">
                <a16:creationId xmlns:a16="http://schemas.microsoft.com/office/drawing/2014/main" id="{83A2747A-207B-3117-EE5E-075FE5A79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6311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904494" y="512335"/>
            <a:ext cx="4510189" cy="922022"/>
          </a:xfrm>
        </p:spPr>
        <p:txBody>
          <a:bodyPr>
            <a:noAutofit/>
          </a:bodyPr>
          <a:lstStyle/>
          <a:p>
            <a:r>
              <a:rPr lang="en-US" sz="4400" b="1" dirty="0">
                <a:solidFill>
                  <a:schemeClr val="accent4">
                    <a:lumMod val="50000"/>
                  </a:schemeClr>
                </a:solidFill>
              </a:rPr>
              <a:t>In Continuation</a:t>
            </a:r>
          </a:p>
        </p:txBody>
      </p:sp>
      <p:pic>
        <p:nvPicPr>
          <p:cNvPr id="30" name="Picture Placeholder 29">
            <a:extLst>
              <a:ext uri="{FF2B5EF4-FFF2-40B4-BE49-F238E27FC236}">
                <a16:creationId xmlns:a16="http://schemas.microsoft.com/office/drawing/2014/main" id="{F17D888B-B94F-48D0-ABAF-32CE1164DE58}"/>
              </a:ext>
            </a:extLst>
          </p:cNvPr>
          <p:cNvPicPr>
            <a:picLocks noGrp="1" noChangeAspect="1"/>
          </p:cNvPicPr>
          <p:nvPr>
            <p:ph type="pic" sz="quarter" idx="10"/>
          </p:nvPr>
        </p:nvPicPr>
        <p:blipFill rotWithShape="1">
          <a:blip r:embed="rId2">
            <a:duotone>
              <a:prstClr val="black"/>
              <a:schemeClr val="accent5">
                <a:tint val="45000"/>
                <a:satMod val="400000"/>
              </a:schemeClr>
            </a:duotone>
          </a:blip>
          <a:srcRect l="9276" t="1" r="11811" b="-1"/>
          <a:stretch/>
        </p:blipFill>
        <p:spPr>
          <a:xfrm>
            <a:off x="7368990" y="0"/>
            <a:ext cx="4823010" cy="2820796"/>
          </a:xfrm>
        </p:spPr>
      </p:pic>
      <p:sp>
        <p:nvSpPr>
          <p:cNvPr id="26" name="Content Placeholder 25">
            <a:extLst>
              <a:ext uri="{FF2B5EF4-FFF2-40B4-BE49-F238E27FC236}">
                <a16:creationId xmlns:a16="http://schemas.microsoft.com/office/drawing/2014/main" id="{34CC2084-FCB9-4F4B-8B47-44B2A81D5235}"/>
              </a:ext>
            </a:extLst>
          </p:cNvPr>
          <p:cNvSpPr>
            <a:spLocks noGrp="1"/>
          </p:cNvSpPr>
          <p:nvPr>
            <p:ph idx="4294967295"/>
          </p:nvPr>
        </p:nvSpPr>
        <p:spPr>
          <a:xfrm>
            <a:off x="823632" y="2958354"/>
            <a:ext cx="10544735" cy="2937435"/>
          </a:xfrm>
        </p:spPr>
        <p:txBody>
          <a:bodyPr>
            <a:normAutofit/>
          </a:bodyPr>
          <a:lstStyle/>
          <a:p>
            <a:pPr algn="ctr">
              <a:lnSpc>
                <a:spcPct val="107000"/>
              </a:lnSpc>
              <a:spcAft>
                <a:spcPts val="800"/>
              </a:spcAft>
            </a:pPr>
            <a:r>
              <a:rPr lang="en-IN" sz="2000"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After going through the responses given by the candidates of the questionnaire one thing is clear, this change is being welcomed. Integration of HIS within an application was a very thought after change.</a:t>
            </a:r>
            <a:endParaRPr lang="en-IN" sz="2000"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IN" sz="2000"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Clearly there are few problems that the app user might face in the starting just like we observed in the Referral Feature and Online ordering feature. These few glitches can be explained as to networking issues and or lack of awareness or knowledge about the application.</a:t>
            </a:r>
            <a:endParaRPr lang="en-IN" sz="2000"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372D03"/>
              </a:solidFill>
              <a:effectLst/>
              <a:uLnTx/>
              <a:uFillTx/>
              <a:ea typeface="+mn-ea"/>
              <a:cs typeface="Biome Light" panose="020B0303030204020804" pitchFamily="34" charset="0"/>
            </a:endParaRP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12</a:t>
            </a:fld>
            <a:endParaRPr lang="en-US" dirty="0"/>
          </a:p>
        </p:txBody>
      </p:sp>
      <p:pic>
        <p:nvPicPr>
          <p:cNvPr id="9" name="Picture 8">
            <a:extLst>
              <a:ext uri="{FF2B5EF4-FFF2-40B4-BE49-F238E27FC236}">
                <a16:creationId xmlns:a16="http://schemas.microsoft.com/office/drawing/2014/main" id="{3B57AE19-2613-1E8B-7B0A-7F3299083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493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fade">
                                      <p:cBhvr>
                                        <p:cTn id="13" dur="1000"/>
                                        <p:tgtEl>
                                          <p:spTgt spid="26">
                                            <p:txEl>
                                              <p:pRg st="0" end="0"/>
                                            </p:txEl>
                                          </p:spTgt>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fade">
                                      <p:cBhvr>
                                        <p:cTn id="17" dur="10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A48F-6C9B-4B6F-9063-4E2B2F6CF465}"/>
              </a:ext>
            </a:extLst>
          </p:cNvPr>
          <p:cNvSpPr>
            <a:spLocks noGrp="1"/>
          </p:cNvSpPr>
          <p:nvPr>
            <p:ph type="title"/>
          </p:nvPr>
        </p:nvSpPr>
        <p:spPr>
          <a:xfrm>
            <a:off x="896829" y="232847"/>
            <a:ext cx="10156826" cy="1369591"/>
          </a:xfrm>
        </p:spPr>
        <p:txBody>
          <a:bodyPr/>
          <a:lstStyle/>
          <a:p>
            <a:r>
              <a:rPr lang="en-US" sz="4000" b="1" dirty="0">
                <a:solidFill>
                  <a:schemeClr val="accent4">
                    <a:lumMod val="50000"/>
                  </a:schemeClr>
                </a:solidFill>
              </a:rPr>
              <a:t>Limitation of the Study</a:t>
            </a:r>
          </a:p>
        </p:txBody>
      </p:sp>
      <p:sp>
        <p:nvSpPr>
          <p:cNvPr id="36" name="Date Placeholder 35">
            <a:extLst>
              <a:ext uri="{FF2B5EF4-FFF2-40B4-BE49-F238E27FC236}">
                <a16:creationId xmlns:a16="http://schemas.microsoft.com/office/drawing/2014/main" id="{8D56EBED-E2E8-4532-9D58-AEA4BF592BE1}"/>
              </a:ext>
            </a:extLst>
          </p:cNvPr>
          <p:cNvSpPr>
            <a:spLocks noGrp="1"/>
          </p:cNvSpPr>
          <p:nvPr>
            <p:ph type="dt" sz="half" idx="2"/>
          </p:nvPr>
        </p:nvSpPr>
        <p:spPr/>
        <p:txBody>
          <a:bodyPr/>
          <a:lstStyle/>
          <a:p>
            <a:fld id="{E2EFFCE6-B714-4312-995E-9A4A689D43F0}" type="datetime1">
              <a:rPr lang="en-US" smtClean="0"/>
              <a:t>6/27/2022</a:t>
            </a:fld>
            <a:endParaRPr lang="en-US" dirty="0"/>
          </a:p>
        </p:txBody>
      </p:sp>
      <p:sp>
        <p:nvSpPr>
          <p:cNvPr id="37" name="Slide Number Placeholder 36">
            <a:extLst>
              <a:ext uri="{FF2B5EF4-FFF2-40B4-BE49-F238E27FC236}">
                <a16:creationId xmlns:a16="http://schemas.microsoft.com/office/drawing/2014/main" id="{2448455D-834D-4F56-90F8-4F239B5CA790}"/>
              </a:ext>
            </a:extLst>
          </p:cNvPr>
          <p:cNvSpPr>
            <a:spLocks noGrp="1"/>
          </p:cNvSpPr>
          <p:nvPr>
            <p:ph type="sldNum" sz="quarter" idx="4"/>
          </p:nvPr>
        </p:nvSpPr>
        <p:spPr/>
        <p:txBody>
          <a:bodyPr/>
          <a:lstStyle/>
          <a:p>
            <a:fld id="{294A09A9-5501-47C1-A89A-A340965A2BE2}" type="slidenum">
              <a:rPr lang="en-US" smtClean="0"/>
              <a:pPr/>
              <a:t>13</a:t>
            </a:fld>
            <a:endParaRPr lang="en-US" dirty="0"/>
          </a:p>
        </p:txBody>
      </p:sp>
      <p:sp>
        <p:nvSpPr>
          <p:cNvPr id="3" name="TextBox 2">
            <a:extLst>
              <a:ext uri="{FF2B5EF4-FFF2-40B4-BE49-F238E27FC236}">
                <a16:creationId xmlns:a16="http://schemas.microsoft.com/office/drawing/2014/main" id="{86BCE3EA-7FD3-2689-D065-A8159A67736B}"/>
              </a:ext>
            </a:extLst>
          </p:cNvPr>
          <p:cNvSpPr txBox="1"/>
          <p:nvPr/>
        </p:nvSpPr>
        <p:spPr>
          <a:xfrm>
            <a:off x="1093694" y="1640541"/>
            <a:ext cx="9959961" cy="369332"/>
          </a:xfrm>
          <a:prstGeom prst="rect">
            <a:avLst/>
          </a:prstGeom>
          <a:noFill/>
        </p:spPr>
        <p:txBody>
          <a:bodyPr wrap="square" rtlCol="0">
            <a:spAutoFit/>
          </a:bodyPr>
          <a:lstStyle/>
          <a:p>
            <a:r>
              <a:rPr lang="en-US" dirty="0"/>
              <a:t>Click to enter</a:t>
            </a:r>
            <a:endParaRPr lang="en-IN" dirty="0"/>
          </a:p>
        </p:txBody>
      </p:sp>
      <p:pic>
        <p:nvPicPr>
          <p:cNvPr id="7" name="Picture 6">
            <a:extLst>
              <a:ext uri="{FF2B5EF4-FFF2-40B4-BE49-F238E27FC236}">
                <a16:creationId xmlns:a16="http://schemas.microsoft.com/office/drawing/2014/main" id="{D6F9BB52-910E-C5E7-C4AE-294229C7A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4507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A301FC5-4694-EEEA-54FF-97F3CB889EDC}"/>
              </a:ext>
            </a:extLst>
          </p:cNvPr>
          <p:cNvSpPr>
            <a:spLocks noGrp="1"/>
          </p:cNvSpPr>
          <p:nvPr>
            <p:ph type="pic" sz="quarter" idx="10"/>
          </p:nvPr>
        </p:nvSpPr>
        <p:spPr>
          <a:xfrm>
            <a:off x="940352" y="1604682"/>
            <a:ext cx="10311296" cy="4882300"/>
          </a:xfrm>
        </p:spPr>
      </p:sp>
      <p:sp>
        <p:nvSpPr>
          <p:cNvPr id="2" name="Date Placeholder 1">
            <a:extLst>
              <a:ext uri="{FF2B5EF4-FFF2-40B4-BE49-F238E27FC236}">
                <a16:creationId xmlns:a16="http://schemas.microsoft.com/office/drawing/2014/main" id="{599682C2-6345-59FE-2A14-B8C657CAEFC2}"/>
              </a:ext>
            </a:extLst>
          </p:cNvPr>
          <p:cNvSpPr>
            <a:spLocks noGrp="1"/>
          </p:cNvSpPr>
          <p:nvPr>
            <p:ph type="dt" sz="half" idx="2"/>
          </p:nvPr>
        </p:nvSpPr>
        <p:spPr/>
        <p:txBody>
          <a:bodyPr/>
          <a:lstStyle/>
          <a:p>
            <a:fld id="{CF53EA80-260A-4EE9-83BB-E6DD04DEA906}" type="datetime1">
              <a:rPr lang="en-US" smtClean="0"/>
              <a:t>6/27/2022</a:t>
            </a:fld>
            <a:endParaRPr lang="en-US" dirty="0"/>
          </a:p>
        </p:txBody>
      </p:sp>
      <p:sp>
        <p:nvSpPr>
          <p:cNvPr id="3" name="Slide Number Placeholder 2">
            <a:extLst>
              <a:ext uri="{FF2B5EF4-FFF2-40B4-BE49-F238E27FC236}">
                <a16:creationId xmlns:a16="http://schemas.microsoft.com/office/drawing/2014/main" id="{74D8B480-C130-A74F-9ED5-BAB14698B702}"/>
              </a:ext>
            </a:extLst>
          </p:cNvPr>
          <p:cNvSpPr>
            <a:spLocks noGrp="1"/>
          </p:cNvSpPr>
          <p:nvPr>
            <p:ph type="sldNum" sz="quarter" idx="4"/>
          </p:nvPr>
        </p:nvSpPr>
        <p:spPr/>
        <p:txBody>
          <a:bodyPr/>
          <a:lstStyle/>
          <a:p>
            <a:fld id="{294A09A9-5501-47C1-A89A-A340965A2BE2}" type="slidenum">
              <a:rPr lang="en-US" smtClean="0"/>
              <a:pPr/>
              <a:t>14</a:t>
            </a:fld>
            <a:endParaRPr lang="en-US" dirty="0"/>
          </a:p>
        </p:txBody>
      </p:sp>
      <p:sp>
        <p:nvSpPr>
          <p:cNvPr id="13" name="Title 12">
            <a:extLst>
              <a:ext uri="{FF2B5EF4-FFF2-40B4-BE49-F238E27FC236}">
                <a16:creationId xmlns:a16="http://schemas.microsoft.com/office/drawing/2014/main" id="{1B7E652F-7F09-85DB-9E05-EE7944624AA5}"/>
              </a:ext>
            </a:extLst>
          </p:cNvPr>
          <p:cNvSpPr>
            <a:spLocks noGrp="1"/>
          </p:cNvSpPr>
          <p:nvPr>
            <p:ph type="title"/>
          </p:nvPr>
        </p:nvSpPr>
        <p:spPr>
          <a:xfrm>
            <a:off x="940352" y="-330350"/>
            <a:ext cx="5263223" cy="2434386"/>
          </a:xfrm>
        </p:spPr>
        <p:txBody>
          <a:bodyPr>
            <a:normAutofit/>
          </a:bodyPr>
          <a:lstStyle/>
          <a:p>
            <a:r>
              <a:rPr lang="en-US" sz="3600" b="1" dirty="0">
                <a:solidFill>
                  <a:schemeClr val="accent4">
                    <a:lumMod val="50000"/>
                  </a:schemeClr>
                </a:solidFill>
              </a:rPr>
              <a:t>Conclusion</a:t>
            </a:r>
            <a:endParaRPr lang="en-IN" sz="3600" b="1" dirty="0">
              <a:solidFill>
                <a:schemeClr val="accent4">
                  <a:lumMod val="50000"/>
                </a:schemeClr>
              </a:solidFill>
            </a:endParaRPr>
          </a:p>
        </p:txBody>
      </p:sp>
      <p:pic>
        <p:nvPicPr>
          <p:cNvPr id="18" name="Picture 17">
            <a:extLst>
              <a:ext uri="{FF2B5EF4-FFF2-40B4-BE49-F238E27FC236}">
                <a16:creationId xmlns:a16="http://schemas.microsoft.com/office/drawing/2014/main" id="{E5F5B8AB-3AFA-795D-58C2-D585314E0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894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13F850F-6AF4-89A6-6013-018E28D9D7A0}"/>
              </a:ext>
            </a:extLst>
          </p:cNvPr>
          <p:cNvSpPr>
            <a:spLocks noGrp="1"/>
          </p:cNvSpPr>
          <p:nvPr>
            <p:ph type="sldNum" sz="quarter" idx="4"/>
          </p:nvPr>
        </p:nvSpPr>
        <p:spPr/>
        <p:txBody>
          <a:bodyPr/>
          <a:lstStyle/>
          <a:p>
            <a:fld id="{294A09A9-5501-47C1-A89A-A340965A2BE2}" type="slidenum">
              <a:rPr lang="en-US" smtClean="0"/>
              <a:pPr/>
              <a:t>15</a:t>
            </a:fld>
            <a:endParaRPr lang="en-US" dirty="0"/>
          </a:p>
        </p:txBody>
      </p:sp>
      <p:sp>
        <p:nvSpPr>
          <p:cNvPr id="9" name="Title 8">
            <a:extLst>
              <a:ext uri="{FF2B5EF4-FFF2-40B4-BE49-F238E27FC236}">
                <a16:creationId xmlns:a16="http://schemas.microsoft.com/office/drawing/2014/main" id="{4AAE485E-1725-3B35-6F53-DAAED693F84F}"/>
              </a:ext>
            </a:extLst>
          </p:cNvPr>
          <p:cNvSpPr>
            <a:spLocks noGrp="1"/>
          </p:cNvSpPr>
          <p:nvPr>
            <p:ph type="title"/>
          </p:nvPr>
        </p:nvSpPr>
        <p:spPr>
          <a:xfrm>
            <a:off x="896829" y="439028"/>
            <a:ext cx="10156826" cy="1369591"/>
          </a:xfrm>
        </p:spPr>
        <p:txBody>
          <a:bodyPr/>
          <a:lstStyle/>
          <a:p>
            <a:r>
              <a:rPr lang="en-US" sz="5400" b="1" dirty="0">
                <a:solidFill>
                  <a:schemeClr val="accent4">
                    <a:lumMod val="50000"/>
                  </a:schemeClr>
                </a:solidFill>
              </a:rPr>
              <a:t>References</a:t>
            </a:r>
            <a:endParaRPr lang="en-IN" sz="5400" b="1" dirty="0">
              <a:solidFill>
                <a:schemeClr val="accent4">
                  <a:lumMod val="50000"/>
                </a:schemeClr>
              </a:solidFill>
            </a:endParaRPr>
          </a:p>
        </p:txBody>
      </p:sp>
      <p:pic>
        <p:nvPicPr>
          <p:cNvPr id="10" name="Picture 9">
            <a:extLst>
              <a:ext uri="{FF2B5EF4-FFF2-40B4-BE49-F238E27FC236}">
                <a16:creationId xmlns:a16="http://schemas.microsoft.com/office/drawing/2014/main" id="{12C6CC1A-7B2B-CF31-753E-BC1B1DEF7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09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E9F303BF-0A3C-497A-B99B-BEA514C0269A}"/>
              </a:ext>
            </a:extLst>
          </p:cNvPr>
          <p:cNvSpPr>
            <a:spLocks noGrp="1"/>
          </p:cNvSpPr>
          <p:nvPr>
            <p:ph type="dt" sz="half" idx="2"/>
          </p:nvPr>
        </p:nvSpPr>
        <p:spPr/>
        <p:txBody>
          <a:bodyPr/>
          <a:lstStyle/>
          <a:p>
            <a:fld id="{BEE4C197-EFE5-4623-8631-61DB25EC0F85}" type="datetime1">
              <a:rPr lang="en-US" smtClean="0"/>
              <a:pPr/>
              <a:t>6/27/2022</a:t>
            </a:fld>
            <a:endParaRPr lang="en-US" dirty="0"/>
          </a:p>
        </p:txBody>
      </p:sp>
      <p:sp>
        <p:nvSpPr>
          <p:cNvPr id="9" name="Slide Number Placeholder 8">
            <a:extLst>
              <a:ext uri="{FF2B5EF4-FFF2-40B4-BE49-F238E27FC236}">
                <a16:creationId xmlns:a16="http://schemas.microsoft.com/office/drawing/2014/main" id="{9057E93D-BB39-4013-A843-780147924DB7}"/>
              </a:ext>
            </a:extLst>
          </p:cNvPr>
          <p:cNvSpPr>
            <a:spLocks noGrp="1"/>
          </p:cNvSpPr>
          <p:nvPr>
            <p:ph type="sldNum" sz="quarter" idx="4"/>
          </p:nvPr>
        </p:nvSpPr>
        <p:spPr/>
        <p:txBody>
          <a:bodyPr/>
          <a:lstStyle/>
          <a:p>
            <a:fld id="{294A09A9-5501-47C1-A89A-A340965A2BE2}" type="slidenum">
              <a:rPr lang="en-US" smtClean="0"/>
              <a:pPr/>
              <a:t>16</a:t>
            </a:fld>
            <a:endParaRPr lang="en-US" dirty="0"/>
          </a:p>
        </p:txBody>
      </p:sp>
      <p:pic>
        <p:nvPicPr>
          <p:cNvPr id="4" name="Picture 3">
            <a:extLst>
              <a:ext uri="{FF2B5EF4-FFF2-40B4-BE49-F238E27FC236}">
                <a16:creationId xmlns:a16="http://schemas.microsoft.com/office/drawing/2014/main" id="{DEEE5D76-557C-B8B6-38BE-9E6B3127A10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7386939"/>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3">
            <a:extLst>
              <a:ext uri="{FF2B5EF4-FFF2-40B4-BE49-F238E27FC236}">
                <a16:creationId xmlns:a16="http://schemas.microsoft.com/office/drawing/2014/main" id="{EF02AD77-17EE-49EB-8387-86DED6AD894E}"/>
              </a:ext>
            </a:extLst>
          </p:cNvPr>
          <p:cNvSpPr>
            <a:spLocks noGrp="1"/>
          </p:cNvSpPr>
          <p:nvPr>
            <p:ph type="sldNum" sz="quarter" idx="4"/>
          </p:nvPr>
        </p:nvSpPr>
        <p:spPr/>
        <p:txBody>
          <a:bodyPr/>
          <a:lstStyle/>
          <a:p>
            <a:fld id="{294A09A9-5501-47C1-A89A-A340965A2BE2}" type="slidenum">
              <a:rPr lang="en-US" smtClean="0"/>
              <a:pPr/>
              <a:t>17</a:t>
            </a:fld>
            <a:endParaRPr lang="en-US" dirty="0"/>
          </a:p>
        </p:txBody>
      </p:sp>
      <p:sp>
        <p:nvSpPr>
          <p:cNvPr id="2" name="Title 1">
            <a:extLst>
              <a:ext uri="{FF2B5EF4-FFF2-40B4-BE49-F238E27FC236}">
                <a16:creationId xmlns:a16="http://schemas.microsoft.com/office/drawing/2014/main" id="{9BD825CB-5684-4E97-80FA-A48BC074B947}"/>
              </a:ext>
            </a:extLst>
          </p:cNvPr>
          <p:cNvSpPr>
            <a:spLocks noGrp="1"/>
          </p:cNvSpPr>
          <p:nvPr>
            <p:ph type="title" idx="4294967295"/>
          </p:nvPr>
        </p:nvSpPr>
        <p:spPr>
          <a:xfrm>
            <a:off x="1017587" y="2744787"/>
            <a:ext cx="10156825" cy="1368425"/>
          </a:xfrm>
        </p:spPr>
        <p:txBody>
          <a:bodyPr>
            <a:normAutofit fontScale="90000"/>
          </a:bodyPr>
          <a:lstStyle/>
          <a:p>
            <a:r>
              <a:rPr lang="en-US" sz="9600" b="1" dirty="0">
                <a:solidFill>
                  <a:schemeClr val="accent4">
                    <a:lumMod val="50000"/>
                  </a:schemeClr>
                </a:solidFill>
              </a:rPr>
              <a:t>Thank You</a:t>
            </a:r>
          </a:p>
        </p:txBody>
      </p:sp>
    </p:spTree>
    <p:extLst>
      <p:ext uri="{BB962C8B-B14F-4D97-AF65-F5344CB8AC3E}">
        <p14:creationId xmlns:p14="http://schemas.microsoft.com/office/powerpoint/2010/main" val="423777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C806C8-CF18-AE21-E35A-04245B149D09}"/>
              </a:ext>
            </a:extLst>
          </p:cNvPr>
          <p:cNvSpPr>
            <a:spLocks noGrp="1"/>
          </p:cNvSpPr>
          <p:nvPr>
            <p:ph type="body" sz="quarter" idx="11"/>
          </p:nvPr>
        </p:nvSpPr>
        <p:spPr>
          <a:xfrm>
            <a:off x="914514" y="1703294"/>
            <a:ext cx="4667250" cy="4192585"/>
          </a:xfrm>
        </p:spPr>
        <p:txBody>
          <a:bodyPr/>
          <a:lstStyle/>
          <a:p>
            <a:r>
              <a:rPr lang="en-US" dirty="0"/>
              <a:t>Skills Learned-</a:t>
            </a:r>
            <a:endParaRPr lang="en-IN" dirty="0"/>
          </a:p>
        </p:txBody>
      </p:sp>
      <p:sp>
        <p:nvSpPr>
          <p:cNvPr id="3" name="Date Placeholder 2">
            <a:extLst>
              <a:ext uri="{FF2B5EF4-FFF2-40B4-BE49-F238E27FC236}">
                <a16:creationId xmlns:a16="http://schemas.microsoft.com/office/drawing/2014/main" id="{5F8A1EE0-09CF-6220-1863-7548273E349B}"/>
              </a:ext>
            </a:extLst>
          </p:cNvPr>
          <p:cNvSpPr>
            <a:spLocks noGrp="1"/>
          </p:cNvSpPr>
          <p:nvPr>
            <p:ph type="dt" sz="half" idx="2"/>
          </p:nvPr>
        </p:nvSpPr>
        <p:spPr/>
        <p:txBody>
          <a:bodyPr/>
          <a:lstStyle/>
          <a:p>
            <a:fld id="{C09D4DA8-2D4A-4F06-BECA-044AF4113FB4}" type="datetime1">
              <a:rPr lang="en-US" smtClean="0"/>
              <a:t>6/27/2022</a:t>
            </a:fld>
            <a:endParaRPr lang="en-US" dirty="0"/>
          </a:p>
        </p:txBody>
      </p:sp>
      <p:sp>
        <p:nvSpPr>
          <p:cNvPr id="4" name="Slide Number Placeholder 3">
            <a:extLst>
              <a:ext uri="{FF2B5EF4-FFF2-40B4-BE49-F238E27FC236}">
                <a16:creationId xmlns:a16="http://schemas.microsoft.com/office/drawing/2014/main" id="{AF2C8418-0674-4A7C-9C3D-86AE4C1D1C44}"/>
              </a:ext>
            </a:extLst>
          </p:cNvPr>
          <p:cNvSpPr>
            <a:spLocks noGrp="1"/>
          </p:cNvSpPr>
          <p:nvPr>
            <p:ph type="sldNum" sz="quarter" idx="4"/>
          </p:nvPr>
        </p:nvSpPr>
        <p:spPr/>
        <p:txBody>
          <a:bodyPr/>
          <a:lstStyle/>
          <a:p>
            <a:fld id="{294A09A9-5501-47C1-A89A-A340965A2BE2}" type="slidenum">
              <a:rPr lang="en-US" smtClean="0"/>
              <a:pPr/>
              <a:t>18</a:t>
            </a:fld>
            <a:endParaRPr lang="en-US" dirty="0"/>
          </a:p>
        </p:txBody>
      </p:sp>
      <p:sp>
        <p:nvSpPr>
          <p:cNvPr id="5" name="Title 4">
            <a:extLst>
              <a:ext uri="{FF2B5EF4-FFF2-40B4-BE49-F238E27FC236}">
                <a16:creationId xmlns:a16="http://schemas.microsoft.com/office/drawing/2014/main" id="{3A439F36-2AFC-2433-A71E-691B5D1C1198}"/>
              </a:ext>
            </a:extLst>
          </p:cNvPr>
          <p:cNvSpPr>
            <a:spLocks noGrp="1"/>
          </p:cNvSpPr>
          <p:nvPr>
            <p:ph type="title"/>
          </p:nvPr>
        </p:nvSpPr>
        <p:spPr>
          <a:xfrm>
            <a:off x="914514" y="419099"/>
            <a:ext cx="5181486" cy="2242441"/>
          </a:xfrm>
        </p:spPr>
        <p:txBody>
          <a:bodyPr>
            <a:normAutofit/>
          </a:bodyPr>
          <a:lstStyle/>
          <a:p>
            <a:r>
              <a:rPr lang="en-US" sz="4000" b="1" dirty="0">
                <a:solidFill>
                  <a:schemeClr val="accent4">
                    <a:lumMod val="50000"/>
                  </a:schemeClr>
                </a:solidFill>
              </a:rPr>
              <a:t>Internship Experience</a:t>
            </a:r>
            <a:endParaRPr lang="en-IN" sz="4000" b="1" dirty="0">
              <a:solidFill>
                <a:schemeClr val="accent4">
                  <a:lumMod val="50000"/>
                </a:schemeClr>
              </a:solidFill>
            </a:endParaRPr>
          </a:p>
        </p:txBody>
      </p:sp>
      <p:sp>
        <p:nvSpPr>
          <p:cNvPr id="6" name="TextBox 5">
            <a:extLst>
              <a:ext uri="{FF2B5EF4-FFF2-40B4-BE49-F238E27FC236}">
                <a16:creationId xmlns:a16="http://schemas.microsoft.com/office/drawing/2014/main" id="{D9AD37A1-7D1A-3A5F-9D48-02AC2DCBDA2D}"/>
              </a:ext>
            </a:extLst>
          </p:cNvPr>
          <p:cNvSpPr txBox="1"/>
          <p:nvPr/>
        </p:nvSpPr>
        <p:spPr>
          <a:xfrm>
            <a:off x="6610236" y="1703294"/>
            <a:ext cx="4667250" cy="4401205"/>
          </a:xfrm>
          <a:prstGeom prst="rect">
            <a:avLst/>
          </a:prstGeom>
          <a:noFill/>
        </p:spPr>
        <p:txBody>
          <a:bodyPr wrap="square" rtlCol="0">
            <a:spAutoFit/>
          </a:bodyPr>
          <a:lstStyle/>
          <a:p>
            <a:r>
              <a:rPr lang="en-US" sz="2000" dirty="0"/>
              <a:t>Self Comments on Internship</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7" name="Picture 6">
            <a:extLst>
              <a:ext uri="{FF2B5EF4-FFF2-40B4-BE49-F238E27FC236}">
                <a16:creationId xmlns:a16="http://schemas.microsoft.com/office/drawing/2014/main" id="{10DA00E9-7C51-C355-82E4-2FBC36A9F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147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B43AC1F-61A2-9BE3-514F-A96631A86AFB}"/>
              </a:ext>
            </a:extLst>
          </p:cNvPr>
          <p:cNvSpPr>
            <a:spLocks noGrp="1"/>
          </p:cNvSpPr>
          <p:nvPr>
            <p:ph type="body" sz="quarter" idx="13"/>
          </p:nvPr>
        </p:nvSpPr>
        <p:spPr>
          <a:xfrm>
            <a:off x="977265" y="1973916"/>
            <a:ext cx="10237470" cy="4391025"/>
          </a:xfrm>
        </p:spPr>
        <p:txBody>
          <a:bodyPr/>
          <a:lstStyle/>
          <a:p>
            <a:endParaRPr lang="en-IN" dirty="0"/>
          </a:p>
        </p:txBody>
      </p:sp>
      <p:sp>
        <p:nvSpPr>
          <p:cNvPr id="3" name="Slide Number Placeholder 2">
            <a:extLst>
              <a:ext uri="{FF2B5EF4-FFF2-40B4-BE49-F238E27FC236}">
                <a16:creationId xmlns:a16="http://schemas.microsoft.com/office/drawing/2014/main" id="{6C8D9495-FB1F-ECFD-B59F-74E124887F9C}"/>
              </a:ext>
            </a:extLst>
          </p:cNvPr>
          <p:cNvSpPr>
            <a:spLocks noGrp="1"/>
          </p:cNvSpPr>
          <p:nvPr>
            <p:ph type="sldNum" sz="quarter" idx="4"/>
          </p:nvPr>
        </p:nvSpPr>
        <p:spPr/>
        <p:txBody>
          <a:bodyPr/>
          <a:lstStyle/>
          <a:p>
            <a:fld id="{294A09A9-5501-47C1-A89A-A340965A2BE2}" type="slidenum">
              <a:rPr lang="en-US" smtClean="0"/>
              <a:pPr/>
              <a:t>19</a:t>
            </a:fld>
            <a:endParaRPr lang="en-US" dirty="0"/>
          </a:p>
        </p:txBody>
      </p:sp>
      <p:sp>
        <p:nvSpPr>
          <p:cNvPr id="6" name="Title 5">
            <a:extLst>
              <a:ext uri="{FF2B5EF4-FFF2-40B4-BE49-F238E27FC236}">
                <a16:creationId xmlns:a16="http://schemas.microsoft.com/office/drawing/2014/main" id="{4840ECCC-1586-CA79-C9D8-C6D33E9A5CA7}"/>
              </a:ext>
            </a:extLst>
          </p:cNvPr>
          <p:cNvSpPr>
            <a:spLocks noGrp="1"/>
          </p:cNvSpPr>
          <p:nvPr>
            <p:ph type="title"/>
          </p:nvPr>
        </p:nvSpPr>
        <p:spPr>
          <a:xfrm>
            <a:off x="742950" y="313765"/>
            <a:ext cx="10706100" cy="1340615"/>
          </a:xfrm>
        </p:spPr>
        <p:txBody>
          <a:bodyPr/>
          <a:lstStyle/>
          <a:p>
            <a:pPr algn="ctr"/>
            <a:r>
              <a:rPr lang="en-US" b="1" dirty="0">
                <a:solidFill>
                  <a:schemeClr val="accent4">
                    <a:lumMod val="50000"/>
                  </a:schemeClr>
                </a:solidFill>
              </a:rPr>
              <a:t>Suggestions given to the organization</a:t>
            </a:r>
            <a:endParaRPr lang="en-IN" b="1" dirty="0">
              <a:solidFill>
                <a:schemeClr val="accent4">
                  <a:lumMod val="50000"/>
                </a:schemeClr>
              </a:solidFill>
            </a:endParaRPr>
          </a:p>
        </p:txBody>
      </p:sp>
    </p:spTree>
    <p:extLst>
      <p:ext uri="{BB962C8B-B14F-4D97-AF65-F5344CB8AC3E}">
        <p14:creationId xmlns:p14="http://schemas.microsoft.com/office/powerpoint/2010/main" val="171157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2250197" y="982027"/>
            <a:ext cx="7691605" cy="2242441"/>
          </a:xfrm>
        </p:spPr>
        <p:txBody>
          <a:bodyPr>
            <a:normAutofit/>
          </a:bodyPr>
          <a:lstStyle/>
          <a:p>
            <a:pPr algn="ctr"/>
            <a:r>
              <a:rPr lang="en-US" sz="4800" b="1" u="sng" dirty="0"/>
              <a:t>Internship Overview</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90597" y="2103247"/>
            <a:ext cx="11791950" cy="3398837"/>
          </a:xfrm>
        </p:spPr>
        <p:txBody>
          <a:bodyPr/>
          <a:lstStyle/>
          <a:p>
            <a:pPr algn="ctr"/>
            <a:r>
              <a:rPr lang="en-US" b="1" dirty="0">
                <a:solidFill>
                  <a:srgbClr val="5B6A5E"/>
                </a:solidFill>
              </a:rPr>
              <a:t>Internship Organization-</a:t>
            </a:r>
          </a:p>
          <a:p>
            <a:pPr algn="ctr"/>
            <a:r>
              <a:rPr lang="en-US" sz="2800" b="1" u="sng" dirty="0">
                <a:solidFill>
                  <a:schemeClr val="accent4">
                    <a:lumMod val="50000"/>
                  </a:schemeClr>
                </a:solidFill>
              </a:rPr>
              <a:t>Artemis Hospitals, Gurugram</a:t>
            </a:r>
          </a:p>
          <a:p>
            <a:pPr algn="ctr"/>
            <a:r>
              <a:rPr lang="en-US" b="1" dirty="0"/>
              <a:t>Topic of Project –</a:t>
            </a:r>
          </a:p>
          <a:p>
            <a:pPr algn="ctr"/>
            <a:r>
              <a:rPr lang="en-US" dirty="0"/>
              <a:t> </a:t>
            </a:r>
            <a:r>
              <a:rPr lang="en-US" b="1" i="0" u="sng" dirty="0">
                <a:solidFill>
                  <a:srgbClr val="002060"/>
                </a:solidFill>
                <a:effectLst/>
              </a:rPr>
              <a:t>A Study of HIS integrated Artemis Connect MD applications: Challenges and opportunities.</a:t>
            </a:r>
            <a:endParaRPr lang="en-US" dirty="0">
              <a:solidFill>
                <a:srgbClr val="002060"/>
              </a:solidFill>
            </a:endParaRP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2</a:t>
            </a:fld>
            <a:endParaRPr lang="en-US" dirty="0"/>
          </a:p>
        </p:txBody>
      </p:sp>
      <p:pic>
        <p:nvPicPr>
          <p:cNvPr id="6" name="Picture 5">
            <a:extLst>
              <a:ext uri="{FF2B5EF4-FFF2-40B4-BE49-F238E27FC236}">
                <a16:creationId xmlns:a16="http://schemas.microsoft.com/office/drawing/2014/main" id="{31EB63BC-BC68-83DA-42FA-A43498D07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6" y="26696"/>
            <a:ext cx="1633065" cy="7686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D85B1EF7-1BCF-DB97-13BB-15A805D93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2566" y="367318"/>
            <a:ext cx="2869434" cy="1229417"/>
          </a:xfrm>
          <a:prstGeom prst="rect">
            <a:avLst/>
          </a:prstGeom>
        </p:spPr>
      </p:pic>
      <p:pic>
        <p:nvPicPr>
          <p:cNvPr id="10" name="Picture 2">
            <a:extLst>
              <a:ext uri="{FF2B5EF4-FFF2-40B4-BE49-F238E27FC236}">
                <a16:creationId xmlns:a16="http://schemas.microsoft.com/office/drawing/2014/main" id="{74A67F3A-B4E3-E6AA-F26C-26610D9FC9D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315450" y="1672309"/>
            <a:ext cx="2893827" cy="23531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5A418A0-2847-E93C-ECFF-07FD9CB55CD6}"/>
              </a:ext>
            </a:extLst>
          </p:cNvPr>
          <p:cNvPicPr>
            <a:picLocks noChangeAspect="1"/>
          </p:cNvPicPr>
          <p:nvPr/>
        </p:nvPicPr>
        <p:blipFill rotWithShape="1">
          <a:blip r:embed="rId6"/>
          <a:srcRect l="27971" t="15429" r="28934" b="24695"/>
          <a:stretch/>
        </p:blipFill>
        <p:spPr>
          <a:xfrm>
            <a:off x="5337346" y="4666811"/>
            <a:ext cx="1498451" cy="1819839"/>
          </a:xfrm>
          <a:prstGeom prst="rect">
            <a:avLst/>
          </a:prstGeom>
        </p:spPr>
      </p:pic>
    </p:spTree>
    <p:extLst>
      <p:ext uri="{BB962C8B-B14F-4D97-AF65-F5344CB8AC3E}">
        <p14:creationId xmlns:p14="http://schemas.microsoft.com/office/powerpoint/2010/main" val="286551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3BBAA1-EB64-6C9F-2830-AEAED371C3B8}"/>
              </a:ext>
            </a:extLst>
          </p:cNvPr>
          <p:cNvPicPr>
            <a:picLocks noChangeAspect="1"/>
          </p:cNvPicPr>
          <p:nvPr/>
        </p:nvPicPr>
        <p:blipFill>
          <a:blip r:embed="rId2"/>
          <a:stretch>
            <a:fillRect/>
          </a:stretch>
        </p:blipFill>
        <p:spPr>
          <a:xfrm>
            <a:off x="1120595" y="125507"/>
            <a:ext cx="4201456" cy="3151092"/>
          </a:xfrm>
          <a:prstGeom prst="rect">
            <a:avLst/>
          </a:prstGeom>
          <a:ln>
            <a:solidFill>
              <a:schemeClr val="tx1"/>
            </a:solidFill>
          </a:ln>
        </p:spPr>
      </p:pic>
      <p:pic>
        <p:nvPicPr>
          <p:cNvPr id="7" name="Picture 6">
            <a:extLst>
              <a:ext uri="{FF2B5EF4-FFF2-40B4-BE49-F238E27FC236}">
                <a16:creationId xmlns:a16="http://schemas.microsoft.com/office/drawing/2014/main" id="{451BB7E0-2375-A589-3B75-ABB0FED7AF56}"/>
              </a:ext>
            </a:extLst>
          </p:cNvPr>
          <p:cNvPicPr>
            <a:picLocks noChangeAspect="1"/>
          </p:cNvPicPr>
          <p:nvPr/>
        </p:nvPicPr>
        <p:blipFill>
          <a:blip r:embed="rId3"/>
          <a:stretch>
            <a:fillRect/>
          </a:stretch>
        </p:blipFill>
        <p:spPr>
          <a:xfrm>
            <a:off x="6869948" y="125507"/>
            <a:ext cx="4201457" cy="3151093"/>
          </a:xfrm>
          <a:prstGeom prst="rect">
            <a:avLst/>
          </a:prstGeom>
          <a:ln>
            <a:solidFill>
              <a:schemeClr val="tx1"/>
            </a:solidFill>
          </a:ln>
        </p:spPr>
      </p:pic>
      <p:pic>
        <p:nvPicPr>
          <p:cNvPr id="11" name="Picture 10">
            <a:extLst>
              <a:ext uri="{FF2B5EF4-FFF2-40B4-BE49-F238E27FC236}">
                <a16:creationId xmlns:a16="http://schemas.microsoft.com/office/drawing/2014/main" id="{DEC3747A-C5CA-6FFA-B5EE-ACB622145C51}"/>
              </a:ext>
            </a:extLst>
          </p:cNvPr>
          <p:cNvPicPr>
            <a:picLocks noChangeAspect="1"/>
          </p:cNvPicPr>
          <p:nvPr/>
        </p:nvPicPr>
        <p:blipFill>
          <a:blip r:embed="rId4"/>
          <a:stretch>
            <a:fillRect/>
          </a:stretch>
        </p:blipFill>
        <p:spPr>
          <a:xfrm>
            <a:off x="2536451" y="3455894"/>
            <a:ext cx="7119097" cy="3208520"/>
          </a:xfrm>
          <a:prstGeom prst="rect">
            <a:avLst/>
          </a:prstGeom>
          <a:ln>
            <a:solidFill>
              <a:schemeClr val="tx1"/>
            </a:solidFill>
          </a:ln>
        </p:spPr>
      </p:pic>
    </p:spTree>
    <p:extLst>
      <p:ext uri="{BB962C8B-B14F-4D97-AF65-F5344CB8AC3E}">
        <p14:creationId xmlns:p14="http://schemas.microsoft.com/office/powerpoint/2010/main" val="1418554984"/>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F87D5-7BB4-9677-15AB-4C6BC5F1CEF5}"/>
              </a:ext>
            </a:extLst>
          </p:cNvPr>
          <p:cNvPicPr>
            <a:picLocks noChangeAspect="1"/>
          </p:cNvPicPr>
          <p:nvPr/>
        </p:nvPicPr>
        <p:blipFill>
          <a:blip r:embed="rId2"/>
          <a:stretch>
            <a:fillRect/>
          </a:stretch>
        </p:blipFill>
        <p:spPr>
          <a:xfrm>
            <a:off x="76995" y="71718"/>
            <a:ext cx="6243829" cy="4697506"/>
          </a:xfrm>
          <a:prstGeom prst="rect">
            <a:avLst/>
          </a:prstGeom>
          <a:ln>
            <a:solidFill>
              <a:schemeClr val="tx1"/>
            </a:solidFill>
          </a:ln>
        </p:spPr>
      </p:pic>
      <p:pic>
        <p:nvPicPr>
          <p:cNvPr id="7" name="Picture 6">
            <a:extLst>
              <a:ext uri="{FF2B5EF4-FFF2-40B4-BE49-F238E27FC236}">
                <a16:creationId xmlns:a16="http://schemas.microsoft.com/office/drawing/2014/main" id="{57F1B0FB-6ACA-7CCC-D3FC-19BCC79C7495}"/>
              </a:ext>
            </a:extLst>
          </p:cNvPr>
          <p:cNvPicPr>
            <a:picLocks noChangeAspect="1"/>
          </p:cNvPicPr>
          <p:nvPr/>
        </p:nvPicPr>
        <p:blipFill>
          <a:blip r:embed="rId3"/>
          <a:stretch>
            <a:fillRect/>
          </a:stretch>
        </p:blipFill>
        <p:spPr>
          <a:xfrm>
            <a:off x="6508376" y="2585791"/>
            <a:ext cx="5588699" cy="4191525"/>
          </a:xfrm>
          <a:prstGeom prst="rect">
            <a:avLst/>
          </a:prstGeom>
          <a:ln>
            <a:solidFill>
              <a:schemeClr val="tx1"/>
            </a:solidFill>
          </a:ln>
        </p:spPr>
      </p:pic>
    </p:spTree>
    <p:extLst>
      <p:ext uri="{BB962C8B-B14F-4D97-AF65-F5344CB8AC3E}">
        <p14:creationId xmlns:p14="http://schemas.microsoft.com/office/powerpoint/2010/main" val="784068326"/>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071DE959-F62C-476A-A8B1-B4C0E3CC7BA6}"/>
              </a:ext>
            </a:extLst>
          </p:cNvPr>
          <p:cNvPicPr>
            <a:picLocks noGrp="1" noChangeAspect="1"/>
          </p:cNvPicPr>
          <p:nvPr>
            <p:ph type="pic" sz="quarter" idx="11"/>
          </p:nvPr>
        </p:nvPicPr>
        <p:blipFill rotWithShape="1">
          <a:blip r:embed="rId2"/>
          <a:srcRect l="-124" r="181" b="6869"/>
          <a:stretch/>
        </p:blipFill>
        <p:spPr>
          <a:xfrm>
            <a:off x="6978188" y="2635632"/>
            <a:ext cx="4031685" cy="4033912"/>
          </a:xfrm>
        </p:spPr>
      </p:pic>
      <p:pic>
        <p:nvPicPr>
          <p:cNvPr id="27" name="Picture Placeholder 26">
            <a:extLst>
              <a:ext uri="{FF2B5EF4-FFF2-40B4-BE49-F238E27FC236}">
                <a16:creationId xmlns:a16="http://schemas.microsoft.com/office/drawing/2014/main" id="{FC80FA98-D238-41BC-848B-15F7D2C9D061}"/>
              </a:ext>
            </a:extLst>
          </p:cNvPr>
          <p:cNvPicPr>
            <a:picLocks noGrp="1" noChangeAspect="1"/>
          </p:cNvPicPr>
          <p:nvPr>
            <p:ph type="pic" sz="quarter" idx="10"/>
          </p:nvPr>
        </p:nvPicPr>
        <p:blipFill rotWithShape="1">
          <a:blip r:embed="rId3"/>
          <a:srcRect l="1" t="-22932" r="-232" b="-23008"/>
          <a:stretch/>
        </p:blipFill>
        <p:spPr>
          <a:xfrm>
            <a:off x="6517531" y="-86913"/>
            <a:ext cx="4953000" cy="3090862"/>
          </a:xfrm>
        </p:spPr>
      </p:pic>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312643" y="2404224"/>
            <a:ext cx="5756276" cy="3503519"/>
          </a:xfrm>
        </p:spPr>
        <p:txBody>
          <a:bodyPr>
            <a:noAutofit/>
          </a:bodyPr>
          <a:lstStyle/>
          <a:p>
            <a:pPr marL="285750" indent="-285750">
              <a:buFont typeface="Arial" panose="020B0604020202020204" pitchFamily="34" charset="0"/>
              <a:buChar char="•"/>
            </a:pPr>
            <a:r>
              <a:rPr lang="en-US" sz="1800" i="0" dirty="0">
                <a:solidFill>
                  <a:srgbClr val="444444"/>
                </a:solidFill>
                <a:effectLst/>
                <a:latin typeface="PT Sans" panose="020B0604020202020204" pitchFamily="34" charset="0"/>
              </a:rPr>
              <a:t>Artemis Hospital, established in 2007, spread across 9 acres, is a 600 plus bed [450+ operational, 150 under construction]; state-of-the-art multi- specialty hospital located in Gurgaon, India. Artemis Hospital is the first JCI and NABH accredited Hospital in Gurgaon.</a:t>
            </a:r>
          </a:p>
          <a:p>
            <a:pPr marL="285750" indent="-285750">
              <a:buFont typeface="Arial" panose="020B0604020202020204" pitchFamily="34" charset="0"/>
              <a:buChar char="•"/>
            </a:pPr>
            <a:r>
              <a:rPr lang="en-US" sz="1800" dirty="0">
                <a:solidFill>
                  <a:srgbClr val="444444"/>
                </a:solidFill>
                <a:latin typeface="PT Sans" panose="020B0604020202020204" pitchFamily="34" charset="0"/>
              </a:rPr>
              <a:t>Artemis is the name of the Greek goddess of fertility, nature, childbirth. She is also the twin sibling of the Greek god Apollo, God of Youth, Masculinity and healing.</a:t>
            </a:r>
          </a:p>
          <a:p>
            <a:pPr marL="285750" indent="-285750">
              <a:buFont typeface="Arial" panose="020B0604020202020204" pitchFamily="34" charset="0"/>
              <a:buChar char="•"/>
            </a:pPr>
            <a:endParaRPr lang="en-US" sz="1800" dirty="0"/>
          </a:p>
        </p:txBody>
      </p:sp>
      <p:sp>
        <p:nvSpPr>
          <p:cNvPr id="35" name="Slide Number Placeholder 34">
            <a:extLst>
              <a:ext uri="{FF2B5EF4-FFF2-40B4-BE49-F238E27FC236}">
                <a16:creationId xmlns:a16="http://schemas.microsoft.com/office/drawing/2014/main" id="{5789CCB9-138D-4D90-8AFB-AC5C73612512}"/>
              </a:ext>
            </a:extLst>
          </p:cNvPr>
          <p:cNvSpPr>
            <a:spLocks noGrp="1"/>
          </p:cNvSpPr>
          <p:nvPr>
            <p:ph type="sldNum" sz="quarter" idx="4"/>
          </p:nvPr>
        </p:nvSpPr>
        <p:spPr/>
        <p:txBody>
          <a:bodyPr/>
          <a:lstStyle/>
          <a:p>
            <a:fld id="{294A09A9-5501-47C1-A89A-A340965A2BE2}" type="slidenum">
              <a:rPr lang="en-US" smtClean="0"/>
              <a:pPr/>
              <a:t>3</a:t>
            </a:fld>
            <a:endParaRPr lang="en-US" dirty="0"/>
          </a:p>
        </p:txBody>
      </p:sp>
      <p:pic>
        <p:nvPicPr>
          <p:cNvPr id="9" name="Picture 8">
            <a:extLst>
              <a:ext uri="{FF2B5EF4-FFF2-40B4-BE49-F238E27FC236}">
                <a16:creationId xmlns:a16="http://schemas.microsoft.com/office/drawing/2014/main" id="{36649B72-FE5A-6B3F-3E62-39E49CB6C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19" name="Title 17">
            <a:extLst>
              <a:ext uri="{FF2B5EF4-FFF2-40B4-BE49-F238E27FC236}">
                <a16:creationId xmlns:a16="http://schemas.microsoft.com/office/drawing/2014/main" id="{0A946F0C-589F-539B-327B-0AACB37D064A}"/>
              </a:ext>
            </a:extLst>
          </p:cNvPr>
          <p:cNvSpPr txBox="1">
            <a:spLocks/>
          </p:cNvSpPr>
          <p:nvPr/>
        </p:nvSpPr>
        <p:spPr>
          <a:xfrm>
            <a:off x="1190066" y="584069"/>
            <a:ext cx="4179793" cy="1340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400" kern="1200">
                <a:solidFill>
                  <a:schemeClr val="accent2">
                    <a:lumMod val="50000"/>
                  </a:schemeClr>
                </a:solidFill>
                <a:latin typeface="+mn-lt"/>
                <a:ea typeface="+mn-ea"/>
                <a:cs typeface="+mn-cs"/>
              </a:defRPr>
            </a:lvl1pPr>
          </a:lstStyle>
          <a:p>
            <a:r>
              <a:rPr lang="en-IN" b="1" dirty="0">
                <a:solidFill>
                  <a:schemeClr val="accent4">
                    <a:lumMod val="50000"/>
                  </a:schemeClr>
                </a:solidFill>
              </a:rPr>
              <a:t>Introduction to the Artemis</a:t>
            </a:r>
          </a:p>
        </p:txBody>
      </p:sp>
    </p:spTree>
    <p:extLst>
      <p:ext uri="{BB962C8B-B14F-4D97-AF65-F5344CB8AC3E}">
        <p14:creationId xmlns:p14="http://schemas.microsoft.com/office/powerpoint/2010/main" val="237129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E77697-26C6-5A57-F260-ECA1D2EE0438}"/>
              </a:ext>
            </a:extLst>
          </p:cNvPr>
          <p:cNvSpPr>
            <a:spLocks noGrp="1"/>
          </p:cNvSpPr>
          <p:nvPr>
            <p:ph type="title"/>
          </p:nvPr>
        </p:nvSpPr>
        <p:spPr>
          <a:xfrm>
            <a:off x="914513" y="589430"/>
            <a:ext cx="7010287" cy="964620"/>
          </a:xfrm>
        </p:spPr>
        <p:txBody>
          <a:bodyPr>
            <a:noAutofit/>
          </a:bodyPr>
          <a:lstStyle/>
          <a:p>
            <a:r>
              <a:rPr lang="en-US" sz="4000" b="1" dirty="0">
                <a:solidFill>
                  <a:schemeClr val="accent4">
                    <a:lumMod val="50000"/>
                  </a:schemeClr>
                </a:solidFill>
              </a:rPr>
              <a:t>Introduction to the project</a:t>
            </a:r>
            <a:endParaRPr lang="en-IN" sz="4000" b="1" dirty="0">
              <a:solidFill>
                <a:schemeClr val="accent4">
                  <a:lumMod val="50000"/>
                </a:schemeClr>
              </a:solidFill>
            </a:endParaRPr>
          </a:p>
        </p:txBody>
      </p:sp>
      <p:sp>
        <p:nvSpPr>
          <p:cNvPr id="10" name="Text Placeholder 9">
            <a:extLst>
              <a:ext uri="{FF2B5EF4-FFF2-40B4-BE49-F238E27FC236}">
                <a16:creationId xmlns:a16="http://schemas.microsoft.com/office/drawing/2014/main" id="{65D24585-6A95-0370-CA72-D0C3CE8B2C4C}"/>
              </a:ext>
            </a:extLst>
          </p:cNvPr>
          <p:cNvSpPr>
            <a:spLocks noGrp="1"/>
          </p:cNvSpPr>
          <p:nvPr>
            <p:ph type="body" sz="quarter" idx="12"/>
          </p:nvPr>
        </p:nvSpPr>
        <p:spPr>
          <a:xfrm>
            <a:off x="125505" y="1553138"/>
            <a:ext cx="8220636" cy="5134533"/>
          </a:xfrm>
        </p:spPr>
        <p:txBody>
          <a:bodyPr/>
          <a:lstStyle/>
          <a:p>
            <a:r>
              <a:rPr lang="en-US" sz="1600" b="1" dirty="0">
                <a:solidFill>
                  <a:srgbClr val="002060"/>
                </a:solidFill>
                <a:latin typeface="Lucida Bright" panose="02040602050505020304" pitchFamily="18" charset="0"/>
                <a:cs typeface="Aharoni" panose="02010803020104030203" pitchFamily="2" charset="-79"/>
              </a:rPr>
              <a:t>Topic- </a:t>
            </a:r>
            <a:r>
              <a:rPr lang="en-US" sz="1600" b="1" i="1" dirty="0">
                <a:solidFill>
                  <a:srgbClr val="002060"/>
                </a:solidFill>
                <a:effectLst/>
                <a:latin typeface="Lucida Bright" panose="02040602050505020304" pitchFamily="18" charset="0"/>
                <a:cs typeface="Aharoni" panose="02010803020104030203" pitchFamily="2" charset="-79"/>
              </a:rPr>
              <a:t>A Study of HIS integrated Artemis Connect MD applications: Challenges and opportunities.</a:t>
            </a:r>
          </a:p>
          <a:p>
            <a:pPr marL="285750" indent="-285750">
              <a:buFont typeface="Wingdings" panose="05000000000000000000" pitchFamily="2" charset="2"/>
              <a:buChar char="v"/>
            </a:pPr>
            <a:r>
              <a:rPr lang="en-IN" sz="1600" b="1" dirty="0">
                <a:solidFill>
                  <a:srgbClr val="372D03"/>
                </a:solidFill>
                <a:effectLst/>
                <a:latin typeface="Times New Roman" panose="02020603050405020304" pitchFamily="18" charset="0"/>
                <a:ea typeface="Calibri" panose="020F0502020204030204" pitchFamily="34" charset="0"/>
              </a:rPr>
              <a:t>Hospital Information system (HIS) is one of the most advance and sophisticated implementations within healthcare industry.</a:t>
            </a:r>
            <a:r>
              <a:rPr lang="en-US" sz="1200" b="1" u="sng" dirty="0">
                <a:solidFill>
                  <a:srgbClr val="372D03"/>
                </a:solidFill>
              </a:rPr>
              <a:t> </a:t>
            </a:r>
          </a:p>
          <a:p>
            <a:pPr marL="285750" indent="-285750">
              <a:buFont typeface="Wingdings" panose="05000000000000000000" pitchFamily="2" charset="2"/>
              <a:buChar char="v"/>
            </a:pPr>
            <a:r>
              <a:rPr lang="en-IN" sz="1600" b="1" dirty="0">
                <a:solidFill>
                  <a:srgbClr val="372D03"/>
                </a:solidFill>
                <a:effectLst/>
                <a:latin typeface="Times New Roman" panose="02020603050405020304" pitchFamily="18" charset="0"/>
                <a:ea typeface="Calibri" panose="020F0502020204030204" pitchFamily="34" charset="0"/>
              </a:rPr>
              <a:t>Even further development of HIS and its integration within the portable Smartphones and Tablets, took this system from the admission counters to the patient’s bedside.</a:t>
            </a:r>
          </a:p>
          <a:p>
            <a:pPr marL="285750" indent="-285750">
              <a:buFont typeface="Wingdings" panose="05000000000000000000" pitchFamily="2" charset="2"/>
              <a:buChar char="v"/>
            </a:pPr>
            <a:r>
              <a:rPr lang="en-IN" sz="1600" b="1" dirty="0">
                <a:solidFill>
                  <a:srgbClr val="372D03"/>
                </a:solidFill>
                <a:latin typeface="Times New Roman" panose="02020603050405020304" pitchFamily="18" charset="0"/>
                <a:cs typeface="Times New Roman" panose="02020603050405020304" pitchFamily="18" charset="0"/>
              </a:rPr>
              <a:t>Artemis Connect MD app is the step in this direction. It allows the HCPs to use various features to help with their day to-day activities.</a:t>
            </a:r>
          </a:p>
          <a:p>
            <a:pPr marL="285750" indent="-285750">
              <a:buFont typeface="Wingdings" panose="05000000000000000000" pitchFamily="2" charset="2"/>
              <a:buChar char="v"/>
            </a:pPr>
            <a:r>
              <a:rPr lang="en-IN" sz="1600" b="1" dirty="0">
                <a:solidFill>
                  <a:srgbClr val="372D03"/>
                </a:solidFill>
                <a:latin typeface="Times New Roman" panose="02020603050405020304" pitchFamily="18" charset="0"/>
                <a:cs typeface="Times New Roman" panose="02020603050405020304" pitchFamily="18" charset="0"/>
              </a:rPr>
              <a:t>The feature under considerations are; </a:t>
            </a:r>
          </a:p>
          <a:p>
            <a:pPr lvl="0">
              <a:lnSpc>
                <a:spcPct val="107000"/>
              </a:lnSpc>
            </a:pPr>
            <a:r>
              <a:rPr lang="en-IN" b="1"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       Patient Tagging      Ordering drug or Prescription     Referral feature</a:t>
            </a:r>
            <a:r>
              <a:rPr lang="en-IN" b="1" dirty="0">
                <a:solidFill>
                  <a:srgbClr val="372D03"/>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Document Upload feature</a:t>
            </a:r>
            <a:endParaRPr lang="en-IN" b="1"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sz="1200" dirty="0">
              <a:solidFill>
                <a:schemeClr val="accent1">
                  <a:lumMod val="25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endParaRPr lang="en-US" u="sng" dirty="0">
              <a:solidFill>
                <a:schemeClr val="accent1">
                  <a:lumMod val="25000"/>
                </a:schemeClr>
              </a:solidFill>
            </a:endParaRPr>
          </a:p>
          <a:p>
            <a:pPr marL="285750" indent="-285750">
              <a:buFont typeface="Wingdings" panose="05000000000000000000" pitchFamily="2" charset="2"/>
              <a:buChar char="v"/>
            </a:pPr>
            <a:endParaRPr lang="en-IN" sz="1200" dirty="0">
              <a:solidFill>
                <a:schemeClr val="accent1">
                  <a:lumMod val="25000"/>
                </a:schemeClr>
              </a:solidFill>
            </a:endParaRPr>
          </a:p>
        </p:txBody>
      </p:sp>
      <p:pic>
        <p:nvPicPr>
          <p:cNvPr id="11" name="Picture 10">
            <a:extLst>
              <a:ext uri="{FF2B5EF4-FFF2-40B4-BE49-F238E27FC236}">
                <a16:creationId xmlns:a16="http://schemas.microsoft.com/office/drawing/2014/main" id="{7B2B8B40-CBF4-7E3C-8BE4-1EA08BE83696}"/>
              </a:ext>
            </a:extLst>
          </p:cNvPr>
          <p:cNvPicPr>
            <a:picLocks noChangeAspect="1"/>
          </p:cNvPicPr>
          <p:nvPr/>
        </p:nvPicPr>
        <p:blipFill rotWithShape="1">
          <a:blip r:embed="rId2"/>
          <a:srcRect l="27971" t="15429" r="28934" b="24695"/>
          <a:stretch/>
        </p:blipFill>
        <p:spPr>
          <a:xfrm>
            <a:off x="9479040" y="268048"/>
            <a:ext cx="1146359" cy="139223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3669ED96-9AE6-BF78-03FB-CEB06B033122}"/>
              </a:ext>
            </a:extLst>
          </p:cNvPr>
          <p:cNvPicPr>
            <a:picLocks noChangeAspect="1"/>
          </p:cNvPicPr>
          <p:nvPr/>
        </p:nvPicPr>
        <p:blipFill>
          <a:blip r:embed="rId3"/>
          <a:stretch>
            <a:fillRect/>
          </a:stretch>
        </p:blipFill>
        <p:spPr>
          <a:xfrm>
            <a:off x="8497194" y="1972234"/>
            <a:ext cx="3110049" cy="451821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13D8894-ED5E-2ADC-6142-DC854A1D4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1201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p:txBody>
          <a:bodyPr/>
          <a:lstStyle/>
          <a:p>
            <a:r>
              <a:rPr lang="en-US" b="1" dirty="0">
                <a:solidFill>
                  <a:schemeClr val="accent4">
                    <a:lumMod val="50000"/>
                  </a:schemeClr>
                </a:solidFill>
              </a:rPr>
              <a:t>Objectives of the study </a:t>
            </a:r>
          </a:p>
        </p:txBody>
      </p:sp>
      <p:sp>
        <p:nvSpPr>
          <p:cNvPr id="14" name="Date Placeholder 13">
            <a:extLst>
              <a:ext uri="{FF2B5EF4-FFF2-40B4-BE49-F238E27FC236}">
                <a16:creationId xmlns:a16="http://schemas.microsoft.com/office/drawing/2014/main" id="{EF6002B2-219C-4BAA-A95C-36538E39AEAC}"/>
              </a:ext>
            </a:extLst>
          </p:cNvPr>
          <p:cNvSpPr>
            <a:spLocks noGrp="1"/>
          </p:cNvSpPr>
          <p:nvPr>
            <p:ph type="dt" sz="half" idx="2"/>
          </p:nvPr>
        </p:nvSpPr>
        <p:spPr/>
        <p:txBody>
          <a:bodyPr/>
          <a:lstStyle/>
          <a:p>
            <a:fld id="{27AB0102-8ACA-4214-A839-9665520705F6}" type="datetime1">
              <a:rPr lang="en-US" smtClean="0"/>
              <a:pPr/>
              <a:t>6/27/2022</a:t>
            </a:fld>
            <a:endParaRPr lang="en-US" dirty="0"/>
          </a:p>
        </p:txBody>
      </p:sp>
      <p:sp>
        <p:nvSpPr>
          <p:cNvPr id="15" name="Slide Number Placeholder 14">
            <a:extLst>
              <a:ext uri="{FF2B5EF4-FFF2-40B4-BE49-F238E27FC236}">
                <a16:creationId xmlns:a16="http://schemas.microsoft.com/office/drawing/2014/main" id="{5515DA6F-E486-4C5A-B98C-B1ACDA64D455}"/>
              </a:ext>
            </a:extLst>
          </p:cNvPr>
          <p:cNvSpPr>
            <a:spLocks noGrp="1"/>
          </p:cNvSpPr>
          <p:nvPr>
            <p:ph type="sldNum" sz="quarter" idx="4"/>
          </p:nvPr>
        </p:nvSpPr>
        <p:spPr/>
        <p:txBody>
          <a:bodyPr/>
          <a:lstStyle/>
          <a:p>
            <a:fld id="{294A09A9-5501-47C1-A89A-A340965A2BE2}" type="slidenum">
              <a:rPr lang="en-US" smtClean="0"/>
              <a:pPr/>
              <a:t>5</a:t>
            </a:fld>
            <a:endParaRPr lang="en-US" dirty="0"/>
          </a:p>
        </p:txBody>
      </p:sp>
      <p:sp>
        <p:nvSpPr>
          <p:cNvPr id="5" name="Content Placeholder 4">
            <a:extLst>
              <a:ext uri="{FF2B5EF4-FFF2-40B4-BE49-F238E27FC236}">
                <a16:creationId xmlns:a16="http://schemas.microsoft.com/office/drawing/2014/main" id="{6ED20867-F25A-95F6-ADA5-F550280A9B2C}"/>
              </a:ext>
            </a:extLst>
          </p:cNvPr>
          <p:cNvSpPr>
            <a:spLocks noGrp="1"/>
          </p:cNvSpPr>
          <p:nvPr>
            <p:ph sz="quarter" idx="11"/>
          </p:nvPr>
        </p:nvSpPr>
        <p:spPr/>
        <p:txBody>
          <a:bodyPr>
            <a:normAutofit/>
          </a:bodyPr>
          <a:lstStyle/>
          <a:p>
            <a:pPr>
              <a:lnSpc>
                <a:spcPct val="107000"/>
              </a:lnSpc>
              <a:spcAft>
                <a:spcPts val="800"/>
              </a:spcAft>
            </a:pPr>
            <a:r>
              <a:rPr lang="en-IN" sz="2400" b="1" i="1" u="sng" dirty="0">
                <a:effectLst/>
                <a:latin typeface="Times New Roman" panose="02020603050405020304" pitchFamily="18" charset="0"/>
                <a:ea typeface="Calibri" panose="020F0502020204030204" pitchFamily="34" charset="0"/>
                <a:cs typeface="Times New Roman" panose="02020603050405020304" pitchFamily="18" charset="0"/>
              </a:rPr>
              <a:t>OBJECTIVE-</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IN" sz="2400" dirty="0">
                <a:effectLst/>
                <a:latin typeface="Times New Roman" panose="02020603050405020304" pitchFamily="18" charset="0"/>
                <a:ea typeface="Calibri" panose="020F0502020204030204" pitchFamily="34" charset="0"/>
                <a:cs typeface="Times New Roman" panose="02020603050405020304" pitchFamily="18" charset="0"/>
              </a:rPr>
              <a:t>To find out the satisfaction level of HCPs at Artemis Hospital, Gurugram using the HIS integrated Artemis Connect MD application.</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IN" sz="1800" b="1" i="1" u="sng" dirty="0">
              <a:effectLst/>
              <a:latin typeface="Times New Roman" panose="02020603050405020304" pitchFamily="18" charset="0"/>
              <a:ea typeface="Calibri" panose="020F0502020204030204" pitchFamily="34" charset="0"/>
              <a:cs typeface="Times New Roman" panose="02020603050405020304" pitchFamily="18" charset="0"/>
            </a:endParaRPr>
          </a:p>
          <a:p>
            <a:pPr lvl="1">
              <a:lnSpc>
                <a:spcPct val="107000"/>
              </a:lnSpc>
              <a:spcAft>
                <a:spcPts val="800"/>
              </a:spcAft>
            </a:pPr>
            <a:r>
              <a:rPr lang="en-IN" sz="1800" b="1" i="1" u="sng" dirty="0">
                <a:effectLst/>
                <a:latin typeface="Times New Roman" panose="02020603050405020304" pitchFamily="18" charset="0"/>
                <a:ea typeface="Calibri" panose="020F0502020204030204" pitchFamily="34" charset="0"/>
                <a:cs typeface="Times New Roman" panose="02020603050405020304" pitchFamily="18" charset="0"/>
              </a:rPr>
              <a:t>SPECIFIC OBJECTIVES-</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romanLcPeriod"/>
            </a:pP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To find out whether the integration of HIS into a mobile device has changed the perception of HCPs towards it.</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mj-lt"/>
              <a:buAutoNum type="romanLcPeriod"/>
            </a:pP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To Analyse the level of adaptability of healthcare industry towards Information Technology.</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sz="3600" dirty="0"/>
          </a:p>
        </p:txBody>
      </p:sp>
      <p:pic>
        <p:nvPicPr>
          <p:cNvPr id="8" name="Picture 7">
            <a:extLst>
              <a:ext uri="{FF2B5EF4-FFF2-40B4-BE49-F238E27FC236}">
                <a16:creationId xmlns:a16="http://schemas.microsoft.com/office/drawing/2014/main" id="{4C54EBF1-9D66-A6AC-356E-CB2BC81EA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291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F59AC89-2307-4F1C-962F-D954A6C80A28}"/>
              </a:ext>
            </a:extLst>
          </p:cNvPr>
          <p:cNvSpPr>
            <a:spLocks noGrp="1"/>
          </p:cNvSpPr>
          <p:nvPr>
            <p:ph type="title"/>
          </p:nvPr>
        </p:nvSpPr>
        <p:spPr>
          <a:xfrm>
            <a:off x="5947966" y="1316025"/>
            <a:ext cx="5297883" cy="5087454"/>
          </a:xfrm>
        </p:spPr>
        <p:txBody>
          <a:bodyPr>
            <a:normAutofit/>
          </a:bodyPr>
          <a:lstStyle/>
          <a:p>
            <a:pPr>
              <a:lnSpc>
                <a:spcPct val="107000"/>
              </a:lnSpc>
              <a:spcAft>
                <a:spcPts val="800"/>
              </a:spcAft>
            </a:pPr>
            <a:r>
              <a:rPr lang="en-IN" b="1" i="1" u="sng"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STUDY DESIGN-</a:t>
            </a:r>
            <a:r>
              <a:rPr lang="en-IN"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 Cross-Sectional Study</a:t>
            </a:r>
            <a:br>
              <a:rPr lang="en-IN"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rPr>
            </a:br>
            <a:br>
              <a:rPr lang="en-IN"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rPr>
            </a:br>
            <a:r>
              <a:rPr lang="en-IN" b="1" i="1" u="sng"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STUDY TYPE- </a:t>
            </a:r>
            <a:r>
              <a:rPr lang="en-IN"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Quantitative </a:t>
            </a:r>
            <a:br>
              <a:rPr lang="en-IN"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rPr>
            </a:br>
            <a:br>
              <a:rPr lang="en-IN"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rPr>
            </a:br>
            <a:r>
              <a:rPr lang="en-IN" b="1" i="1" u="sng"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SAMPLING METHODOLOGY- </a:t>
            </a:r>
            <a:r>
              <a:rPr lang="en-IN"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Convenient Sampling</a:t>
            </a:r>
            <a:br>
              <a:rPr lang="en-IN"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rPr>
            </a:br>
            <a:br>
              <a:rPr lang="en-IN"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rPr>
            </a:br>
            <a:r>
              <a:rPr lang="en-IN" b="1" i="1" u="sng"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LOCATION OF THE STUDY- </a:t>
            </a:r>
            <a:r>
              <a:rPr lang="en-IN"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Artemis Hospital, Gurugram</a:t>
            </a:r>
            <a:br>
              <a:rPr lang="en-IN"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rPr>
            </a:br>
            <a:br>
              <a:rPr lang="en-IN"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rPr>
            </a:br>
            <a:r>
              <a:rPr lang="en-IN" b="1" i="1" u="sng"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TARGETED GROUP- </a:t>
            </a:r>
            <a:r>
              <a:rPr lang="en-IN"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The users of the Artemis Connect MD application</a:t>
            </a:r>
            <a:br>
              <a:rPr lang="en-IN"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rPr>
            </a:br>
            <a:br>
              <a:rPr lang="en-IN"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rPr>
            </a:br>
            <a:r>
              <a:rPr lang="en-IN" b="1" i="1" u="sng"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TYPE OF DATA- </a:t>
            </a:r>
            <a:r>
              <a:rPr lang="en-IN"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Primary Data</a:t>
            </a:r>
            <a:br>
              <a:rPr lang="en-IN"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rPr>
            </a:br>
            <a:endParaRPr lang="en-US" sz="2400" dirty="0">
              <a:solidFill>
                <a:srgbClr val="372D03"/>
              </a:solidFill>
            </a:endParaRPr>
          </a:p>
        </p:txBody>
      </p:sp>
      <p:pic>
        <p:nvPicPr>
          <p:cNvPr id="13" name="Picture Placeholder 12">
            <a:extLst>
              <a:ext uri="{FF2B5EF4-FFF2-40B4-BE49-F238E27FC236}">
                <a16:creationId xmlns:a16="http://schemas.microsoft.com/office/drawing/2014/main" id="{51A5A3C0-E655-407D-9CFE-9E0D62FA16A8}"/>
              </a:ext>
            </a:extLst>
          </p:cNvPr>
          <p:cNvPicPr>
            <a:picLocks noGrp="1" noChangeAspect="1"/>
          </p:cNvPicPr>
          <p:nvPr>
            <p:ph type="pic" sz="quarter" idx="10"/>
          </p:nvPr>
        </p:nvPicPr>
        <p:blipFill>
          <a:blip r:embed="rId2">
            <a:duotone>
              <a:prstClr val="black"/>
              <a:schemeClr val="accent2">
                <a:tint val="45000"/>
                <a:satMod val="400000"/>
              </a:schemeClr>
            </a:duotone>
          </a:blip>
          <a:srcRect/>
          <a:stretch/>
        </p:blipFill>
        <p:spPr>
          <a:xfrm>
            <a:off x="439440" y="1916054"/>
            <a:ext cx="5073852" cy="3817281"/>
          </a:xfrm>
        </p:spPr>
      </p:pic>
      <p:sp>
        <p:nvSpPr>
          <p:cNvPr id="16" name="Slide Number Placeholder 15">
            <a:extLst>
              <a:ext uri="{FF2B5EF4-FFF2-40B4-BE49-F238E27FC236}">
                <a16:creationId xmlns:a16="http://schemas.microsoft.com/office/drawing/2014/main" id="{ED61D9CF-8ACA-4237-8E03-D79B6B89F0F2}"/>
              </a:ext>
            </a:extLst>
          </p:cNvPr>
          <p:cNvSpPr>
            <a:spLocks noGrp="1"/>
          </p:cNvSpPr>
          <p:nvPr>
            <p:ph type="sldNum" sz="quarter" idx="4"/>
          </p:nvPr>
        </p:nvSpPr>
        <p:spPr/>
        <p:txBody>
          <a:bodyPr/>
          <a:lstStyle/>
          <a:p>
            <a:fld id="{294A09A9-5501-47C1-A89A-A340965A2BE2}" type="slidenum">
              <a:rPr lang="en-US" smtClean="0"/>
              <a:pPr/>
              <a:t>6</a:t>
            </a:fld>
            <a:endParaRPr lang="en-US" dirty="0"/>
          </a:p>
        </p:txBody>
      </p:sp>
      <p:sp>
        <p:nvSpPr>
          <p:cNvPr id="2" name="TextBox 1">
            <a:extLst>
              <a:ext uri="{FF2B5EF4-FFF2-40B4-BE49-F238E27FC236}">
                <a16:creationId xmlns:a16="http://schemas.microsoft.com/office/drawing/2014/main" id="{02906591-5B8F-4AFA-21FC-FAAF04CDD844}"/>
              </a:ext>
            </a:extLst>
          </p:cNvPr>
          <p:cNvSpPr txBox="1"/>
          <p:nvPr/>
        </p:nvSpPr>
        <p:spPr>
          <a:xfrm>
            <a:off x="1577672" y="454521"/>
            <a:ext cx="8740588" cy="707886"/>
          </a:xfrm>
          <a:prstGeom prst="rect">
            <a:avLst/>
          </a:prstGeom>
          <a:noFill/>
        </p:spPr>
        <p:txBody>
          <a:bodyPr wrap="square" rtlCol="0">
            <a:spAutoFit/>
          </a:bodyPr>
          <a:lstStyle/>
          <a:p>
            <a:pPr algn="ctr"/>
            <a:r>
              <a:rPr lang="en-US" sz="4000" b="1" dirty="0">
                <a:solidFill>
                  <a:schemeClr val="accent4">
                    <a:lumMod val="50000"/>
                  </a:schemeClr>
                </a:solidFill>
              </a:rPr>
              <a:t>METHODOLOGY</a:t>
            </a:r>
            <a:endParaRPr lang="en-IN" sz="4000" b="1" dirty="0">
              <a:solidFill>
                <a:schemeClr val="accent4">
                  <a:lumMod val="50000"/>
                </a:schemeClr>
              </a:solidFill>
            </a:endParaRPr>
          </a:p>
        </p:txBody>
      </p:sp>
      <p:pic>
        <p:nvPicPr>
          <p:cNvPr id="8" name="Picture 7">
            <a:extLst>
              <a:ext uri="{FF2B5EF4-FFF2-40B4-BE49-F238E27FC236}">
                <a16:creationId xmlns:a16="http://schemas.microsoft.com/office/drawing/2014/main" id="{3812A77B-1824-D26E-C601-97AD94B3B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399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randombar(horizontal)">
                                      <p:cBhvr>
                                        <p:cTn id="11" dur="500"/>
                                        <p:tgtEl>
                                          <p:spTgt spid="28"/>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36">
            <a:extLst>
              <a:ext uri="{FF2B5EF4-FFF2-40B4-BE49-F238E27FC236}">
                <a16:creationId xmlns:a16="http://schemas.microsoft.com/office/drawing/2014/main" id="{BF214639-68C6-49E7-90D4-F4DAFEFBFE02}"/>
              </a:ext>
            </a:extLst>
          </p:cNvPr>
          <p:cNvSpPr>
            <a:spLocks noGrp="1"/>
          </p:cNvSpPr>
          <p:nvPr>
            <p:ph type="sldNum" sz="quarter" idx="4"/>
          </p:nvPr>
        </p:nvSpPr>
        <p:spPr/>
        <p:txBody>
          <a:bodyPr/>
          <a:lstStyle/>
          <a:p>
            <a:fld id="{294A09A9-5501-47C1-A89A-A340965A2BE2}" type="slidenum">
              <a:rPr lang="en-US" smtClean="0"/>
              <a:pPr/>
              <a:t>7</a:t>
            </a:fld>
            <a:endParaRPr lang="en-US" dirty="0"/>
          </a:p>
        </p:txBody>
      </p:sp>
      <p:sp>
        <p:nvSpPr>
          <p:cNvPr id="10" name="Title 9">
            <a:extLst>
              <a:ext uri="{FF2B5EF4-FFF2-40B4-BE49-F238E27FC236}">
                <a16:creationId xmlns:a16="http://schemas.microsoft.com/office/drawing/2014/main" id="{29E24BCE-48CF-4EA0-8CEE-DABDE8C63D2E}"/>
              </a:ext>
            </a:extLst>
          </p:cNvPr>
          <p:cNvSpPr>
            <a:spLocks noGrp="1"/>
          </p:cNvSpPr>
          <p:nvPr>
            <p:ph type="title"/>
          </p:nvPr>
        </p:nvSpPr>
        <p:spPr>
          <a:xfrm>
            <a:off x="1028700" y="465137"/>
            <a:ext cx="4816288" cy="1340615"/>
          </a:xfrm>
        </p:spPr>
        <p:txBody>
          <a:bodyPr/>
          <a:lstStyle/>
          <a:p>
            <a:r>
              <a:rPr lang="en-US" b="1" dirty="0">
                <a:solidFill>
                  <a:schemeClr val="accent4">
                    <a:lumMod val="50000"/>
                  </a:schemeClr>
                </a:solidFill>
              </a:rPr>
              <a:t>In continuation…</a:t>
            </a:r>
          </a:p>
        </p:txBody>
      </p:sp>
      <p:sp>
        <p:nvSpPr>
          <p:cNvPr id="5" name="Text Placeholder 4">
            <a:extLst>
              <a:ext uri="{FF2B5EF4-FFF2-40B4-BE49-F238E27FC236}">
                <a16:creationId xmlns:a16="http://schemas.microsoft.com/office/drawing/2014/main" id="{7F1A4D9A-9A76-D02C-5130-442295730497}"/>
              </a:ext>
            </a:extLst>
          </p:cNvPr>
          <p:cNvSpPr>
            <a:spLocks noGrp="1"/>
          </p:cNvSpPr>
          <p:nvPr>
            <p:ph type="body" sz="quarter" idx="13"/>
          </p:nvPr>
        </p:nvSpPr>
        <p:spPr>
          <a:xfrm>
            <a:off x="1040130" y="2009775"/>
            <a:ext cx="9699588" cy="4391025"/>
          </a:xfrm>
        </p:spPr>
        <p:txBody>
          <a:bodyPr>
            <a:normAutofit/>
          </a:bodyPr>
          <a:lstStyle/>
          <a:p>
            <a:pPr>
              <a:lnSpc>
                <a:spcPct val="107000"/>
              </a:lnSpc>
              <a:spcAft>
                <a:spcPts val="800"/>
              </a:spcAft>
            </a:pPr>
            <a:r>
              <a:rPr lang="en-IN" sz="1800" b="1" i="1" u="sng"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DATA COLLECTION-</a:t>
            </a:r>
            <a:endParaRPr lang="en-IN" sz="1800"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In order to collect data a Microsoft Form was created and circulated among the prospective candidates which includes Doctors, Nursing Staff and Coordinators who are the daily users of the application. Mode of Data collection was ‘Primary’ and was tracked using MS Excel.</a:t>
            </a:r>
            <a:endParaRPr lang="en-IN" sz="1800"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800" b="1" i="1" u="sng" dirty="0">
                <a:solidFill>
                  <a:srgbClr val="372D03"/>
                </a:solidFill>
                <a:effectLst/>
                <a:latin typeface="Times New Roman" panose="02020603050405020304" pitchFamily="18" charset="0"/>
                <a:ea typeface="Calibri" panose="020F0502020204030204" pitchFamily="34" charset="0"/>
                <a:cs typeface="Times New Roman" panose="02020603050405020304" pitchFamily="18" charset="0"/>
              </a:rPr>
              <a:t>SAMPLE SIZE-</a:t>
            </a:r>
            <a:endParaRPr lang="en-IN" sz="1800" dirty="0">
              <a:solidFill>
                <a:srgbClr val="372D03"/>
              </a:solidFill>
              <a:effectLst/>
              <a:latin typeface="Calibri" panose="020F0502020204030204" pitchFamily="34" charset="0"/>
              <a:ea typeface="Calibri" panose="020F0502020204030204" pitchFamily="34" charset="0"/>
              <a:cs typeface="Times New Roman" panose="02020603050405020304" pitchFamily="18" charset="0"/>
            </a:endParaRPr>
          </a:p>
          <a:p>
            <a:r>
              <a:rPr lang="en-IN" sz="1800" dirty="0">
                <a:solidFill>
                  <a:srgbClr val="372D03"/>
                </a:solidFill>
                <a:effectLst/>
                <a:latin typeface="Times New Roman" panose="02020603050405020304" pitchFamily="18" charset="0"/>
                <a:ea typeface="Calibri" panose="020F0502020204030204" pitchFamily="34" charset="0"/>
              </a:rPr>
              <a:t>The sample were collected in the month of May and June. The sample size was kept to be 50 and was analysed after the data was collected.</a:t>
            </a:r>
            <a:endParaRPr lang="en-IN" dirty="0">
              <a:solidFill>
                <a:srgbClr val="372D03"/>
              </a:solidFill>
            </a:endParaRPr>
          </a:p>
        </p:txBody>
      </p:sp>
      <p:pic>
        <p:nvPicPr>
          <p:cNvPr id="27" name="Picture 26">
            <a:extLst>
              <a:ext uri="{FF2B5EF4-FFF2-40B4-BE49-F238E27FC236}">
                <a16:creationId xmlns:a16="http://schemas.microsoft.com/office/drawing/2014/main" id="{1B18240E-A87B-368B-9DC3-89867AED6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354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9" dur="500"/>
                                        <p:tgtEl>
                                          <p:spTgt spid="5">
                                            <p:txEl>
                                              <p:pRg st="2" end="2"/>
                                            </p:txEl>
                                          </p:spTgt>
                                        </p:tgtEl>
                                      </p:cBhvr>
                                    </p:animEffect>
                                  </p:childTnLst>
                                </p:cTn>
                              </p:par>
                            </p:childTnLst>
                          </p:cTn>
                        </p:par>
                        <p:par>
                          <p:cTn id="20" fill="hold">
                            <p:stCondLst>
                              <p:cond delay="2500"/>
                            </p:stCondLst>
                            <p:childTnLst>
                              <p:par>
                                <p:cTn id="21" presetID="14" presetClass="entr" presetSubtype="1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1CCD5E-9E63-51E6-900A-A9522B144162}"/>
              </a:ext>
            </a:extLst>
          </p:cNvPr>
          <p:cNvSpPr>
            <a:spLocks noGrp="1"/>
          </p:cNvSpPr>
          <p:nvPr>
            <p:ph type="body" sz="quarter" idx="11"/>
          </p:nvPr>
        </p:nvSpPr>
        <p:spPr>
          <a:xfrm>
            <a:off x="290230" y="2000250"/>
            <a:ext cx="11611535" cy="3398837"/>
          </a:xfrm>
        </p:spPr>
        <p:txBody>
          <a:bodyPr/>
          <a:lstStyle/>
          <a:p>
            <a:r>
              <a:rPr lang="en-IN" sz="1800" dirty="0">
                <a:solidFill>
                  <a:srgbClr val="372D03"/>
                </a:solidFill>
                <a:effectLst/>
                <a:latin typeface="Times New Roman" panose="02020603050405020304" pitchFamily="18" charset="0"/>
                <a:ea typeface="Calibri" panose="020F0502020204030204" pitchFamily="34" charset="0"/>
              </a:rPr>
              <a:t>During the process of making ourselves familiar with the application, we are able to see that the applications offer the user with several facilities and tools which were making work more and more efficient, out of all the features few were found out to be used in a large number and were directly involved in both the patients and doctor day to-day work. </a:t>
            </a:r>
            <a:endParaRPr lang="en-IN" dirty="0">
              <a:solidFill>
                <a:srgbClr val="372D03"/>
              </a:solidFill>
            </a:endParaRPr>
          </a:p>
        </p:txBody>
      </p:sp>
      <p:sp>
        <p:nvSpPr>
          <p:cNvPr id="3" name="Title 2">
            <a:extLst>
              <a:ext uri="{FF2B5EF4-FFF2-40B4-BE49-F238E27FC236}">
                <a16:creationId xmlns:a16="http://schemas.microsoft.com/office/drawing/2014/main" id="{594C1777-B62D-468E-BE34-64A07CED098F}"/>
              </a:ext>
            </a:extLst>
          </p:cNvPr>
          <p:cNvSpPr>
            <a:spLocks noGrp="1"/>
          </p:cNvSpPr>
          <p:nvPr>
            <p:ph type="title"/>
          </p:nvPr>
        </p:nvSpPr>
        <p:spPr>
          <a:xfrm>
            <a:off x="914513" y="580466"/>
            <a:ext cx="5181486" cy="818030"/>
          </a:xfrm>
        </p:spPr>
        <p:txBody>
          <a:bodyPr>
            <a:normAutofit fontScale="90000"/>
          </a:bodyPr>
          <a:lstStyle/>
          <a:p>
            <a:r>
              <a:rPr lang="en-US" sz="5400" b="1" dirty="0">
                <a:solidFill>
                  <a:schemeClr val="accent4">
                    <a:lumMod val="50000"/>
                  </a:schemeClr>
                </a:solidFill>
              </a:rPr>
              <a:t>Data Analysis</a:t>
            </a:r>
          </a:p>
        </p:txBody>
      </p:sp>
      <p:graphicFrame>
        <p:nvGraphicFramePr>
          <p:cNvPr id="7" name="Chart 6">
            <a:extLst>
              <a:ext uri="{FF2B5EF4-FFF2-40B4-BE49-F238E27FC236}">
                <a16:creationId xmlns:a16="http://schemas.microsoft.com/office/drawing/2014/main" id="{C4B08F7F-B178-3E58-8C95-B2A07FDA7941}"/>
              </a:ext>
            </a:extLst>
          </p:cNvPr>
          <p:cNvGraphicFramePr/>
          <p:nvPr>
            <p:extLst>
              <p:ext uri="{D42A27DB-BD31-4B8C-83A1-F6EECF244321}">
                <p14:modId xmlns:p14="http://schemas.microsoft.com/office/powerpoint/2010/main" val="4158905802"/>
              </p:ext>
            </p:extLst>
          </p:nvPr>
        </p:nvGraphicFramePr>
        <p:xfrm>
          <a:off x="795158" y="3531628"/>
          <a:ext cx="10601681" cy="294089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4D9891FA-2BC8-93BD-AAF0-E78D20E92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513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00"/>
                                        <p:tgtEl>
                                          <p:spTgt spid="5">
                                            <p:txEl>
                                              <p:pRg st="0" end="0"/>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FD6DC2-04AB-E387-730A-1BC78A8B1DB1}"/>
              </a:ext>
            </a:extLst>
          </p:cNvPr>
          <p:cNvSpPr>
            <a:spLocks noGrp="1"/>
          </p:cNvSpPr>
          <p:nvPr>
            <p:ph type="dt" sz="half" idx="2"/>
          </p:nvPr>
        </p:nvSpPr>
        <p:spPr/>
        <p:txBody>
          <a:bodyPr/>
          <a:lstStyle/>
          <a:p>
            <a:fld id="{137AE72A-09B6-4D56-855D-4360BD347914}" type="datetime1">
              <a:rPr lang="en-US" smtClean="0"/>
              <a:t>6/27/2022</a:t>
            </a:fld>
            <a:endParaRPr lang="en-US" dirty="0"/>
          </a:p>
        </p:txBody>
      </p:sp>
      <p:sp>
        <p:nvSpPr>
          <p:cNvPr id="5" name="Slide Number Placeholder 4">
            <a:extLst>
              <a:ext uri="{FF2B5EF4-FFF2-40B4-BE49-F238E27FC236}">
                <a16:creationId xmlns:a16="http://schemas.microsoft.com/office/drawing/2014/main" id="{BB862911-2C75-DFFF-D4C6-78940B95D2F1}"/>
              </a:ext>
            </a:extLst>
          </p:cNvPr>
          <p:cNvSpPr>
            <a:spLocks noGrp="1"/>
          </p:cNvSpPr>
          <p:nvPr>
            <p:ph type="sldNum" sz="quarter" idx="4"/>
          </p:nvPr>
        </p:nvSpPr>
        <p:spPr/>
        <p:txBody>
          <a:bodyPr/>
          <a:lstStyle/>
          <a:p>
            <a:fld id="{294A09A9-5501-47C1-A89A-A340965A2BE2}" type="slidenum">
              <a:rPr lang="en-US" smtClean="0"/>
              <a:pPr/>
              <a:t>9</a:t>
            </a:fld>
            <a:endParaRPr lang="en-US" dirty="0"/>
          </a:p>
        </p:txBody>
      </p:sp>
      <p:sp>
        <p:nvSpPr>
          <p:cNvPr id="7" name="Title 6">
            <a:extLst>
              <a:ext uri="{FF2B5EF4-FFF2-40B4-BE49-F238E27FC236}">
                <a16:creationId xmlns:a16="http://schemas.microsoft.com/office/drawing/2014/main" id="{78065D77-6C7A-BEA0-621C-B2FD12D13C3D}"/>
              </a:ext>
            </a:extLst>
          </p:cNvPr>
          <p:cNvSpPr>
            <a:spLocks noGrp="1"/>
          </p:cNvSpPr>
          <p:nvPr>
            <p:ph type="title"/>
          </p:nvPr>
        </p:nvSpPr>
        <p:spPr>
          <a:xfrm>
            <a:off x="914511" y="410133"/>
            <a:ext cx="5181486" cy="2242441"/>
          </a:xfrm>
        </p:spPr>
        <p:txBody>
          <a:bodyPr/>
          <a:lstStyle/>
          <a:p>
            <a:r>
              <a:rPr lang="en-US" dirty="0">
                <a:solidFill>
                  <a:schemeClr val="accent4">
                    <a:lumMod val="50000"/>
                  </a:schemeClr>
                </a:solidFill>
              </a:rPr>
              <a:t>Result</a:t>
            </a:r>
            <a:endParaRPr lang="en-IN" dirty="0">
              <a:solidFill>
                <a:schemeClr val="accent4">
                  <a:lumMod val="50000"/>
                </a:schemeClr>
              </a:solidFill>
            </a:endParaRPr>
          </a:p>
        </p:txBody>
      </p:sp>
      <p:graphicFrame>
        <p:nvGraphicFramePr>
          <p:cNvPr id="15" name="Chart 14">
            <a:extLst>
              <a:ext uri="{FF2B5EF4-FFF2-40B4-BE49-F238E27FC236}">
                <a16:creationId xmlns:a16="http://schemas.microsoft.com/office/drawing/2014/main" id="{A42BCE81-485A-BF71-5C7D-54BA5D7CED41}"/>
              </a:ext>
            </a:extLst>
          </p:cNvPr>
          <p:cNvGraphicFramePr>
            <a:graphicFrameLocks/>
          </p:cNvGraphicFramePr>
          <p:nvPr>
            <p:extLst>
              <p:ext uri="{D42A27DB-BD31-4B8C-83A1-F6EECF244321}">
                <p14:modId xmlns:p14="http://schemas.microsoft.com/office/powerpoint/2010/main" val="38346864"/>
              </p:ext>
            </p:extLst>
          </p:nvPr>
        </p:nvGraphicFramePr>
        <p:xfrm>
          <a:off x="690282" y="1905000"/>
          <a:ext cx="5405717" cy="35276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7709799E-1A32-31FF-F7D2-1AC14F68F277}"/>
              </a:ext>
            </a:extLst>
          </p:cNvPr>
          <p:cNvGraphicFramePr>
            <a:graphicFrameLocks/>
          </p:cNvGraphicFramePr>
          <p:nvPr>
            <p:extLst>
              <p:ext uri="{D42A27DB-BD31-4B8C-83A1-F6EECF244321}">
                <p14:modId xmlns:p14="http://schemas.microsoft.com/office/powerpoint/2010/main" val="3423068238"/>
              </p:ext>
            </p:extLst>
          </p:nvPr>
        </p:nvGraphicFramePr>
        <p:xfrm>
          <a:off x="6095998" y="1905000"/>
          <a:ext cx="5405717" cy="3527612"/>
        </p:xfrm>
        <a:graphic>
          <a:graphicData uri="http://schemas.openxmlformats.org/drawingml/2006/chart">
            <c:chart xmlns:c="http://schemas.openxmlformats.org/drawingml/2006/chart" xmlns:r="http://schemas.openxmlformats.org/officeDocument/2006/relationships" r:id="rId3"/>
          </a:graphicData>
        </a:graphic>
      </p:graphicFrame>
      <p:pic>
        <p:nvPicPr>
          <p:cNvPr id="17" name="Picture 16">
            <a:extLst>
              <a:ext uri="{FF2B5EF4-FFF2-40B4-BE49-F238E27FC236}">
                <a16:creationId xmlns:a16="http://schemas.microsoft.com/office/drawing/2014/main" id="{32D11FFA-D521-9690-69E8-1AAFB5D5E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7" y="26696"/>
            <a:ext cx="1012074" cy="47638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2494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5" grpId="0">
        <p:bldAsOne/>
      </p:bldGraphic>
      <p:bldGraphic spid="16" grpId="0">
        <p:bldAsOne/>
      </p:bldGraphic>
    </p:bldLst>
  </p:timing>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976319-4513-485C-AD3A-E56C39927A3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3A10211-FBDE-44DA-8AD6-29E596B2975F}">
  <ds:schemaRefs>
    <ds:schemaRef ds:uri="http://schemas.microsoft.com/sharepoint/v3/contenttype/forms"/>
  </ds:schemaRefs>
</ds:datastoreItem>
</file>

<file path=customXml/itemProps3.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Minimalist color presentation</Template>
  <TotalTime>219</TotalTime>
  <Words>793</Words>
  <Application>Microsoft Office PowerPoint</Application>
  <PresentationFormat>Widescreen</PresentationFormat>
  <Paragraphs>96</Paragraphs>
  <Slides>21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Biome Light</vt:lpstr>
      <vt:lpstr>Calibri</vt:lpstr>
      <vt:lpstr>Lucida Bright</vt:lpstr>
      <vt:lpstr>PT Sans</vt:lpstr>
      <vt:lpstr>Times New Roman</vt:lpstr>
      <vt:lpstr>Wingdings</vt:lpstr>
      <vt:lpstr>Office Theme</vt:lpstr>
      <vt:lpstr>A Study of HIS integrated Artemis Connect MD applications: Challenges and opportunities. </vt:lpstr>
      <vt:lpstr>Internship Overview</vt:lpstr>
      <vt:lpstr>PowerPoint Presentation</vt:lpstr>
      <vt:lpstr>Introduction to the project</vt:lpstr>
      <vt:lpstr>Objectives of the study </vt:lpstr>
      <vt:lpstr>STUDY DESIGN- Cross-Sectional Study  STUDY TYPE- Quantitative   SAMPLING METHODOLOGY- Convenient Sampling  LOCATION OF THE STUDY- Artemis Hospital, Gurugram  TARGETED GROUP- The users of the Artemis Connect MD application  TYPE OF DATA- Primary Data </vt:lpstr>
      <vt:lpstr>In continuation…</vt:lpstr>
      <vt:lpstr>Data Analysis</vt:lpstr>
      <vt:lpstr>Result</vt:lpstr>
      <vt:lpstr>Result….</vt:lpstr>
      <vt:lpstr>Discussion</vt:lpstr>
      <vt:lpstr>In Continuation</vt:lpstr>
      <vt:lpstr>Limitation of the Study</vt:lpstr>
      <vt:lpstr>Conclusion</vt:lpstr>
      <vt:lpstr>References</vt:lpstr>
      <vt:lpstr>PowerPoint Presentation</vt:lpstr>
      <vt:lpstr>Thank You</vt:lpstr>
      <vt:lpstr>Internship Experience</vt:lpstr>
      <vt:lpstr>Suggestions given to the organization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Internship Presentation</dc:title>
  <dc:creator>Abhimanyu</dc:creator>
  <cp:lastModifiedBy>Abhimanyu</cp:lastModifiedBy>
  <cp:revision>17</cp:revision>
  <dcterms:created xsi:type="dcterms:W3CDTF">2022-06-26T10:45:43Z</dcterms:created>
  <dcterms:modified xsi:type="dcterms:W3CDTF">2022-06-27T09:40:55Z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