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60" r:id="rId4"/>
    <p:sldId id="259" r:id="rId5"/>
    <p:sldId id="262" r:id="rId6"/>
    <p:sldId id="266" r:id="rId7"/>
    <p:sldId id="264" r:id="rId8"/>
    <p:sldId id="281" r:id="rId9"/>
    <p:sldId id="268" r:id="rId10"/>
    <p:sldId id="269" r:id="rId11"/>
    <p:sldId id="276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2C74-2A67-7B88-E4B0-49C7348E4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2E0EF-E98B-4A5E-6AAD-8E0D8117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0B9F-6AC3-446B-BE5D-168B172F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D859-66CB-8ECC-6E50-6A57DFF2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86DF-C26B-58D8-1801-6CC6107B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7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0628-FB36-BD34-9FE2-97E896AC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D301-275B-FF6C-40F7-2E9B0CD33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4F30-EF25-E3E3-BB1C-47025CF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C90-C15D-39BC-189C-B04FF8F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025F-FDA9-0B8F-AD5D-453E4F10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9D957-C999-1C16-1853-9A023AA6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E3950-F0D6-5D89-066D-08572318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AA96-007B-16EB-59B9-8466CF3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D4BE2-2DF2-045A-8669-1F641EB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5D12E-7ED4-76EF-2510-3424364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16E-3B2D-E963-79E7-5EF7FA2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4634-ABC2-6BED-BF96-9B5559CE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F2B4-2DC2-6314-D99D-D61B5F6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9C864-56F9-6F24-ACE2-68994362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18AD-0394-8E9F-0B97-7A979B0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0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7D86-16D6-2081-9141-B69FF0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4426C-57D7-F200-FA35-8E436A5D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632E-3E25-D2A6-491C-E5592C3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D8A7-1FEB-8F74-CC96-60F713D9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4CDB-61F8-D5A9-1F23-AD369A5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D318-BBB3-1ED4-702E-7B3E99D8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8E8-3ED1-3166-5784-09ACC24D9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D193F-E080-1819-0001-EC32445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19AC5-0DE1-5E65-1A58-599D06B8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t>05-08-2022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5DFD7-A0B2-3C6A-D7BA-B22A8C6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F3E3-D244-DE91-E177-93FD991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22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D731-E7C4-A269-BE92-C85C608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A0333-AA9A-DF4F-C57C-56BAA1F9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EBD8-A870-7FD7-F78A-B5EAACA4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7F615-1CA8-AC3F-C4FE-FFF9F49A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11C04-731E-98E6-D3D9-0ACFEBE39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9A91A-EBEF-9BB2-B813-F1A9FBC7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t>05-08-2022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6CC76-53AF-D09D-7090-C46C6BC2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AEB7F1-3FD9-614A-DD77-0F4054D2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4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C571-DEF0-68A8-EA51-110C122C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54D79-6E0A-9D35-0EBD-FB1ECA5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t>05-08-2022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4C3BC-2067-8919-8B3E-409201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B87ED-C91F-42C9-2E08-5FC7E48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8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467BF-AB2E-3DEF-67BB-BD30CABB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t>05-08-2022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09D29-4BFA-2AC9-ECDF-923DF9F3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A3FC0-FAB4-106E-CBFC-20A7CD3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7C7E-D521-F661-1C58-D19B826A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BD9D-2A21-680C-A275-4A3D85F0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0A35F-23A3-07EE-6BAB-E164189C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0979A-120B-82A8-026D-4BE0C24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t>05-08-2022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45F37-3CB4-AE2D-2533-3877135B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8491-67AF-16FC-0E0E-3D1128F1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0D0E-376D-78FD-7FC8-983C680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D1C15-75FE-9ACA-314E-0ADC5BF1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5D50-FC72-AC28-0F4E-E904A7F1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2FAAF-4A7B-5286-4106-E767F58B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t>05-08-2022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31BE-AD49-7317-E681-91E7744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59E-4898-883B-FD49-34EA78A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0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B505A-F512-A52E-E888-47C174A7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18E4A-8F52-4B39-2902-CB954C5F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08D44-8BFC-15F0-F07E-C32BCCF6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5A2C-4190-4E5A-5D38-07DF0B68B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15AD-CE55-F5B7-3AE1-4BE3BEF7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1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Distribution and determinants of Family Planning        Method Discontinuation/Switch/Continuation         among young low parity couples in Bihar.</a:t>
            </a:r>
            <a:br>
              <a:rPr lang="en-IN" dirty="0"/>
            </a:br>
            <a:r>
              <a:rPr lang="en-IN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CARE ,BIHAR</a:t>
            </a:r>
            <a:endParaRPr lang="en-IN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IN" b="1" dirty="0">
                <a:ln/>
                <a:solidFill>
                  <a:schemeClr val="accent4"/>
                </a:solidFill>
              </a:rPr>
              <a:t>A report By- Danyal Yawar</a:t>
            </a:r>
          </a:p>
          <a:p>
            <a:r>
              <a:rPr lang="en-IN" b="1" dirty="0">
                <a:ln/>
                <a:solidFill>
                  <a:schemeClr val="accent2"/>
                </a:solidFill>
              </a:rPr>
              <a:t>Guided by- Dr . Sidharth Sekhar Mishra.</a:t>
            </a:r>
          </a:p>
          <a:p>
            <a:r>
              <a:rPr lang="en-IN" b="1" dirty="0">
                <a:ln/>
                <a:solidFill>
                  <a:schemeClr val="tx2"/>
                </a:solidFill>
              </a:rPr>
              <a:t>IIHMR Delhi</a:t>
            </a:r>
            <a:r>
              <a:rPr lang="en-IN" b="1" dirty="0">
                <a:ln/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85"/>
            <a:ext cx="1772816" cy="83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5F9E-1BAE-6110-D682-2A208FC9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672" y="365128"/>
            <a:ext cx="6363479" cy="927646"/>
          </a:xfrm>
        </p:spPr>
        <p:txBody>
          <a:bodyPr/>
          <a:lstStyle/>
          <a:p>
            <a:pPr algn="ctr"/>
            <a:r>
              <a:rPr lang="en-IN" b="1" dirty="0"/>
              <a:t>Internship Experiences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43B33-0785-BB70-4B48-ACB56F0A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6778" y="1464372"/>
            <a:ext cx="7038928" cy="51153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IN" dirty="0"/>
              <a:t>What did you learn (skill/ topic)?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C99C5-3553-395D-3229-C978899DC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123" y="2360645"/>
            <a:ext cx="8268477" cy="3829018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Visited VHSND and Meet AWW ASHA and ANM and get information about their work role. 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Mangal" panose="02040503050203030202" pitchFamily="18" charset="0"/>
              </a:rPr>
              <a:t>Learnt the Basics of &amp; worked on MS-word/Power-point and Excel</a:t>
            </a:r>
            <a:r>
              <a:rPr lang="en-US" sz="2000" dirty="0"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000" dirty="0">
              <a:effectLst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IN" sz="2000" dirty="0"/>
              <a:t>Learnt to do </a:t>
            </a:r>
            <a:r>
              <a:rPr lang="en-US" sz="2000" dirty="0">
                <a:effectLst/>
                <a:ea typeface="Calibri" panose="020F0502020204030204" pitchFamily="34" charset="0"/>
              </a:rPr>
              <a:t>thorough Literature review, developed qualitative tool guide, code dictionary, thematic framework and analysis.</a:t>
            </a:r>
          </a:p>
          <a:p>
            <a:endParaRPr lang="en-IN" sz="1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1A877-582B-AFBD-F61A-6CF91B9C8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0065" y="1459463"/>
            <a:ext cx="2433734" cy="51153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IN" dirty="0"/>
              <a:t>Overall self comments on Internship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77B51-5E77-C0CF-A1AC-D310D2F1C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920065" y="2347817"/>
            <a:ext cx="2929812" cy="3851176"/>
          </a:xfrm>
        </p:spPr>
        <p:txBody>
          <a:bodyPr/>
          <a:lstStyle/>
          <a:p>
            <a:r>
              <a:rPr lang="en-IN" sz="2000" dirty="0"/>
              <a:t>Learnt a lot about basics of Public health.</a:t>
            </a:r>
          </a:p>
          <a:p>
            <a:r>
              <a:rPr lang="en-IN" sz="2000" dirty="0"/>
              <a:t>Got opportunity to get exposed to variety of software and skills required in the field of public health.</a:t>
            </a:r>
          </a:p>
          <a:p>
            <a:r>
              <a:rPr lang="en-IN" sz="2000" dirty="0"/>
              <a:t>Learnt Utilisation of theoretical knowledge into practical life.</a:t>
            </a:r>
          </a:p>
          <a:p>
            <a:endParaRPr lang="en-IN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29AB7-CA6F-0C11-C641-1E492E7E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10</a:t>
            </a:fld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03A6DE-6241-B758-5FA2-2B271CB3C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4484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9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CF08-0C6E-193F-3657-D7435858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Suggestions Given to Organization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22733-B7F1-425D-B028-4AA9132AF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Best organisation to work and grow .</a:t>
            </a:r>
          </a:p>
          <a:p>
            <a:r>
              <a:rPr lang="en-IN" dirty="0"/>
              <a:t>Work culture, ethics are the best.</a:t>
            </a:r>
          </a:p>
          <a:p>
            <a:r>
              <a:rPr lang="en-IN" dirty="0"/>
              <a:t>Best place to learn , hub of knowledge.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D9938-85BC-B17F-0351-5385D968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6EE7B1-5136-58FC-218C-162FDFFC4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234906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8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9F425-072A-BA44-CF0F-8E123D78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Some Pictures of Internship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1A9361-368B-7AFA-5460-8B2FE621F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89" y="2016625"/>
            <a:ext cx="4984389" cy="3343223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89BA4-A20D-1B6E-A867-816BA465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93D90-D7CD-0334-0C70-F88A3702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12</a:t>
            </a:fld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F228D5-495B-F5C7-D952-E2A3BA4BB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89" y="1395167"/>
            <a:ext cx="5067726" cy="458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5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775E-E313-1CDC-1584-1401AB43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4719" y="365126"/>
            <a:ext cx="3303037" cy="821649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44747-0FE7-E916-B0F6-36DF67570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952"/>
            <a:ext cx="11179629" cy="524739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According to the (WHO), family planning is defined as –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“the ability of individuals and couples to </a:t>
            </a:r>
            <a:r>
              <a:rPr 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anticipate and attain their desired number of children and the spacing and timing of their births.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 achieved through use of contraceptive methods and the treatment of involuntary infertility”.</a:t>
            </a:r>
          </a:p>
          <a:p>
            <a:r>
              <a:rPr lang="en-IN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Methods of family planning methods are mainly of two types Traditional and Modern method</a:t>
            </a:r>
          </a:p>
          <a:p>
            <a:r>
              <a:rPr lang="en-IN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method</a:t>
            </a:r>
            <a:r>
              <a:rPr lang="en-IN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those types of method which people using from so many years people of sixteenth century were using family planning, Traditional method of family planning. It includes </a:t>
            </a:r>
            <a:r>
              <a:rPr lang="en-IN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Periodic </a:t>
            </a:r>
            <a:r>
              <a:rPr lang="en-IN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abstinence,</a:t>
            </a:r>
            <a:r>
              <a:rPr lang="en-IN" sz="1800" spc="90" dirty="0">
                <a:solidFill>
                  <a:srgbClr val="30333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Coitus interruptus,</a:t>
            </a:r>
            <a:r>
              <a:rPr lang="en-IN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Lactational amenorrhea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IN" sz="1800" dirty="0">
              <a:solidFill>
                <a:srgbClr val="20212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Modern method </a:t>
            </a:r>
            <a:r>
              <a:rPr lang="en-IN" sz="18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Hormonal Contraception, Barrier method, Permanent Contraceptive method, Emergency Contraception.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AB2F3-E06B-E9BE-6C16-D7303C7D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593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5127" y="365125"/>
            <a:ext cx="7212564" cy="1325563"/>
          </a:xfrm>
        </p:spPr>
        <p:txBody>
          <a:bodyPr/>
          <a:lstStyle/>
          <a:p>
            <a:pPr algn="ctr"/>
            <a:r>
              <a:rPr lang="en-IN" b="1" dirty="0"/>
              <a:t>Objectives of 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189" algn="l"/>
              </a:tabLst>
            </a:pP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explore the current situation of Method switch continuation and discontinuation in family planning.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189" algn="l"/>
              </a:tabLst>
            </a:pP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explore the reason why a couple changing the methods of Family planning why they continuing the same method or why they discontinued the methods.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189" algn="l"/>
              </a:tabLst>
            </a:pPr>
            <a:endParaRPr lang="en-I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523" y="365127"/>
            <a:ext cx="7781731" cy="1137104"/>
          </a:xfrm>
        </p:spPr>
        <p:txBody>
          <a:bodyPr/>
          <a:lstStyle/>
          <a:p>
            <a:pPr algn="ctr"/>
            <a:r>
              <a:rPr lang="en-IN" b="1" dirty="0"/>
              <a:t>Methodology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49770-9203-2BD7-A999-EDFBD11B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4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2695903" cy="1268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CD63F4-14FF-0615-B31D-1D2DFB04584E}"/>
              </a:ext>
            </a:extLst>
          </p:cNvPr>
          <p:cNvSpPr txBox="1"/>
          <p:nvPr/>
        </p:nvSpPr>
        <p:spPr>
          <a:xfrm>
            <a:off x="7119258" y="1828800"/>
            <a:ext cx="4739951" cy="768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>
              <a:lnSpc>
                <a:spcPct val="107000"/>
              </a:lnSpc>
              <a:buAutoNum type="alphaUcPeriod" startAt="8"/>
            </a:pPr>
            <a:endParaRPr lang="en-IN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07000"/>
              </a:lnSpc>
              <a:buAutoNum type="alphaUcPeriod" startAt="8"/>
            </a:pPr>
            <a:endParaRPr lang="en-IN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indent="-342891">
              <a:lnSpc>
                <a:spcPct val="107000"/>
              </a:lnSpc>
              <a:buAutoNum type="alphaUcPeriod" startAt="8"/>
            </a:pPr>
            <a:endParaRPr lang="en-IN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D27833-D421-9792-329E-DD68CD341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 Client Cohort – an Exploration of user Perspective Tracking (ACCEPT study).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cohort was interviewed telephonically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first: mid-September to mid-October 2020 (N=834)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second: December 2020 (N=570)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third: mid-April 2021 (N=444)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fourth round of follow up interviews were conducted in person using a mix-method approach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during mid-January 2022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Quantitative interviews: N=712 (15% Lost to follow up)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Qualitative in-depth interviews: N=61*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910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1657" y="365127"/>
            <a:ext cx="5047862" cy="801200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Results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9D843-D489-0698-8F13-E18D7AC3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627"/>
            <a:ext cx="1856792" cy="8739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C51815-1949-DE02-152F-D66A5D1B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 Client Cohort – an Exploration of user Perspective Tracking (ACCEPT study)” the finding was </a:t>
            </a: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Switching to method other than Antara (Modern or Traditional)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37F3F6-4488-13AD-2AF8-8E480C4E8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597710"/>
              </p:ext>
            </p:extLst>
          </p:nvPr>
        </p:nvGraphicFramePr>
        <p:xfrm>
          <a:off x="3125152" y="2864980"/>
          <a:ext cx="5941695" cy="71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030">
                  <a:extLst>
                    <a:ext uri="{9D8B030D-6E8A-4147-A177-3AD203B41FA5}">
                      <a16:colId xmlns:a16="http://schemas.microsoft.com/office/drawing/2014/main" val="4036533605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6955702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50965859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57928865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3829039118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37296211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</a:rPr>
                        <a:t>Method Switch after 1 dose to Limiting method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712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57%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43%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00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</a:rPr>
                        <a:t>00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19482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5EA4964-7CE7-E314-D95B-CE6BEBAEF88E}"/>
              </a:ext>
            </a:extLst>
          </p:cNvPr>
          <p:cNvGraphicFramePr>
            <a:graphicFrameLocks noGrp="1"/>
          </p:cNvGraphicFramePr>
          <p:nvPr/>
        </p:nvGraphicFramePr>
        <p:xfrm>
          <a:off x="3125152" y="3644106"/>
          <a:ext cx="5941695" cy="71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030">
                  <a:extLst>
                    <a:ext uri="{9D8B030D-6E8A-4147-A177-3AD203B41FA5}">
                      <a16:colId xmlns:a16="http://schemas.microsoft.com/office/drawing/2014/main" val="1065269303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90791443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2495546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560369771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94251121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132423989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Method Switch after 2 doses to Limiting method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712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61%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29%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10%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</a:rPr>
                        <a:t>00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45542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B65E4C-22C7-77BE-E4E1-C9A9D0624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76386"/>
              </p:ext>
            </p:extLst>
          </p:nvPr>
        </p:nvGraphicFramePr>
        <p:xfrm>
          <a:off x="3125152" y="4423232"/>
          <a:ext cx="5941695" cy="71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030">
                  <a:extLst>
                    <a:ext uri="{9D8B030D-6E8A-4147-A177-3AD203B41FA5}">
                      <a16:colId xmlns:a16="http://schemas.microsoft.com/office/drawing/2014/main" val="1071374274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1636600862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110541979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03751521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3223673464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774095628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Method Switch after 3 doses to Limiting method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712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67%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17%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>
                          <a:effectLst/>
                        </a:rPr>
                        <a:t>16%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</a:rPr>
                        <a:t>00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79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A2AEE-BCF7-2356-2A0D-334825D4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E54A9D-4B6F-6671-1709-E2CF64355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0" y="70561"/>
            <a:ext cx="2593911" cy="122095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F2AE4C-C47A-7EEB-AFC8-66F75992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Antra discontinuation and method switch after received only one dose during June 19 - January 20.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 =712) in selected sample 57% opted method switching and 43% did not opted any method in total.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study we found that couple who got first dose of Antra 57% switched method due to side effects they opted condoms and other traditional method. And remaining 43% were continued with Antra.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side effects of Antra was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* Sharp stomach pain spreading to back or shoulder blade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*Yellowing of skin or eyes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* Weakness</a:t>
            </a:r>
          </a:p>
        </p:txBody>
      </p:sp>
    </p:spTree>
    <p:extLst>
      <p:ext uri="{BB962C8B-B14F-4D97-AF65-F5344CB8AC3E}">
        <p14:creationId xmlns:p14="http://schemas.microsoft.com/office/powerpoint/2010/main" val="238836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D75EE-F9AD-7ECC-099C-1DECD26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7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5"/>
            <a:ext cx="1726161" cy="81250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4F2D46-FE88-E6FF-F679-BCEC5AD83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IN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Antra discontinuation and method switch after received two dose during </a:t>
            </a:r>
            <a:r>
              <a:rPr lang="en-US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2020</a:t>
            </a:r>
            <a:r>
              <a:rPr lang="en-IN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(n=712) in selected sample 61% opted method switching and 29% discontinued family planning and remain were still using this method.</a:t>
            </a:r>
          </a:p>
          <a:p>
            <a:pPr>
              <a:lnSpc>
                <a:spcPct val="107000"/>
              </a:lnSpc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second dose 61% switched method due to side effects they opted condoms and other traditional method. And remaining 29% discontinued with this method and remaining 10% were still using this method.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Side effect were after second dose of Antra was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 Loss of Appetite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 Sore Throat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 Chest Pain</a:t>
            </a:r>
          </a:p>
          <a:p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149861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53904-E698-0E61-F6F3-26BDF155F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IN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Antra discontinuation and method switch after received third dose during </a:t>
            </a:r>
            <a:r>
              <a:rPr lang="en-US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mid-April 2021</a:t>
            </a:r>
            <a:r>
              <a:rPr lang="en-IN" sz="16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(n=712) in selected Sample 67 % opted for method switch and 17% discontinued and remaining were still using this method.</a:t>
            </a:r>
          </a:p>
          <a:p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second dose 67% switched method due to side effects they opted condoms and other traditional method. And remaining 17% discontinued with this method and remaining were still using this method.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The side effects of Antra was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 Continue Stomach pain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 Back pain</a:t>
            </a:r>
          </a:p>
          <a:p>
            <a:pPr marL="0" indent="0">
              <a:buNone/>
            </a:pPr>
            <a:r>
              <a:rPr lang="en-IN" sz="1600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 Headache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64FD3-D23F-7466-C6CA-CBAAB1A3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66B4C-964D-1C87-F03F-C9DA15BB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51801B-EDBA-8DFC-F88B-9386A6FBF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0" y="70561"/>
            <a:ext cx="2593911" cy="122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66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40DA-CCAF-AA4D-F02C-E8A499F3A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62A6F-B772-4C22-FFAA-7F43C56C0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C1BA95-363B-4D43-B4A1-2FAE931EE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814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3294</TotalTime>
  <Words>848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Distribution and determinants of Family Planning        Method Discontinuation/Switch/Continuation         among young low parity couples in Bihar. CARE ,BIHAR</vt:lpstr>
      <vt:lpstr>Introduction</vt:lpstr>
      <vt:lpstr>Objectives of our Study</vt:lpstr>
      <vt:lpstr>Methodology </vt:lpstr>
      <vt:lpstr>Results </vt:lpstr>
      <vt:lpstr>PowerPoint Presentation</vt:lpstr>
      <vt:lpstr>PowerPoint Presentation</vt:lpstr>
      <vt:lpstr>PowerPoint Presentation</vt:lpstr>
      <vt:lpstr>Thank You</vt:lpstr>
      <vt:lpstr>Internship Experiences</vt:lpstr>
      <vt:lpstr>Suggestions Given to Organization </vt:lpstr>
      <vt:lpstr>Some Pictures of Internship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Danyal Yawar</cp:lastModifiedBy>
  <cp:revision>28</cp:revision>
  <dcterms:created xsi:type="dcterms:W3CDTF">2022-05-20T15:11:38Z</dcterms:created>
  <dcterms:modified xsi:type="dcterms:W3CDTF">2022-08-05T16:49:38Z</dcterms:modified>
</cp:coreProperties>
</file>