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1"/>
  </p:notesMasterIdLst>
  <p:handoutMasterIdLst>
    <p:handoutMasterId r:id="rId32"/>
  </p:handoutMasterIdLst>
  <p:sldIdLst>
    <p:sldId id="256" r:id="rId2"/>
    <p:sldId id="288" r:id="rId3"/>
    <p:sldId id="258" r:id="rId4"/>
    <p:sldId id="261" r:id="rId5"/>
    <p:sldId id="259" r:id="rId6"/>
    <p:sldId id="269" r:id="rId7"/>
    <p:sldId id="262" r:id="rId8"/>
    <p:sldId id="277" r:id="rId9"/>
    <p:sldId id="278" r:id="rId10"/>
    <p:sldId id="270" r:id="rId11"/>
    <p:sldId id="280" r:id="rId12"/>
    <p:sldId id="271" r:id="rId13"/>
    <p:sldId id="281" r:id="rId14"/>
    <p:sldId id="282" r:id="rId15"/>
    <p:sldId id="283" r:id="rId16"/>
    <p:sldId id="272" r:id="rId17"/>
    <p:sldId id="284" r:id="rId18"/>
    <p:sldId id="285" r:id="rId19"/>
    <p:sldId id="286" r:id="rId20"/>
    <p:sldId id="287" r:id="rId21"/>
    <p:sldId id="273" r:id="rId22"/>
    <p:sldId id="275" r:id="rId23"/>
    <p:sldId id="268" r:id="rId24"/>
    <p:sldId id="279" r:id="rId25"/>
    <p:sldId id="274" r:id="rId26"/>
    <p:sldId id="276" r:id="rId27"/>
    <p:sldId id="267" r:id="rId28"/>
    <p:sldId id="263"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PROJECT%20REPORT\FINAL%20PROCEDURE%20SAFETY%20CHECKLIST%20AUDI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PROJECT%20REPORT\FINAL%20PROCEDURE%20SAFETY%20CHECKLIST%20AUDI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PROJECT%20REPORT\FINAL%20PROCEDURE%20SAFETY%20CHECKLIST%20AUDI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PROJECT%20REPORT\FINAL%20PROCEDURE%20SAFETY%20CHECKLIST%20AUDI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esktop\SSC%20CHECKLIS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SSC%20CHECKLIST.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esktop\SSC%20CHECKLIS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N" dirty="0"/>
              <a:t>TOTAL COMPLIANCE, NON-COMPLIANCE</a:t>
            </a:r>
            <a:r>
              <a:rPr lang="en-IN" baseline="0" dirty="0"/>
              <a:t> &amp; NOT APPLICABLE</a:t>
            </a:r>
            <a:r>
              <a:rPr lang="en-IN" dirty="0"/>
              <a:t> PERCENTAGE OF PROCEDURE SAFETY CHECKLIST</a:t>
            </a:r>
          </a:p>
        </c:rich>
      </c:tx>
      <c:overlay val="0"/>
      <c:spPr>
        <a:solidFill>
          <a:schemeClr val="accent2">
            <a:lumMod val="40000"/>
            <a:lumOff val="60000"/>
          </a:schemeClr>
        </a:solidFill>
        <a:ln>
          <a:noFill/>
        </a:ln>
        <a:effectLst/>
      </c:spPr>
    </c:title>
    <c:autoTitleDeleted val="0"/>
    <c:plotArea>
      <c:layout/>
      <c:barChart>
        <c:barDir val="col"/>
        <c:grouping val="clustered"/>
        <c:varyColors val="0"/>
        <c:ser>
          <c:idx val="0"/>
          <c:order val="0"/>
          <c:tx>
            <c:strRef>
              <c:f>Sheet1!$J$9</c:f>
              <c:strCache>
                <c:ptCount val="1"/>
                <c:pt idx="0">
                  <c:v>TOTAL COMPLIANCE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Sheet1!$K$8:$M$8</c:f>
              <c:strCache>
                <c:ptCount val="3"/>
                <c:pt idx="0">
                  <c:v>SIGN IN</c:v>
                </c:pt>
                <c:pt idx="1">
                  <c:v>TIME OUT</c:v>
                </c:pt>
                <c:pt idx="2">
                  <c:v>SIGN OUT</c:v>
                </c:pt>
              </c:strCache>
            </c:strRef>
          </c:cat>
          <c:val>
            <c:numRef>
              <c:f>Sheet1!$K$9:$M$9</c:f>
              <c:numCache>
                <c:formatCode>General</c:formatCode>
                <c:ptCount val="3"/>
                <c:pt idx="0">
                  <c:v>62.5</c:v>
                </c:pt>
                <c:pt idx="1">
                  <c:v>76</c:v>
                </c:pt>
                <c:pt idx="2">
                  <c:v>72.98</c:v>
                </c:pt>
              </c:numCache>
            </c:numRef>
          </c:val>
          <c:extLst>
            <c:ext xmlns:c16="http://schemas.microsoft.com/office/drawing/2014/chart" uri="{C3380CC4-5D6E-409C-BE32-E72D297353CC}">
              <c16:uniqueId val="{00000000-6421-4E46-A9A9-BBE28A25E6D4}"/>
            </c:ext>
          </c:extLst>
        </c:ser>
        <c:ser>
          <c:idx val="1"/>
          <c:order val="1"/>
          <c:tx>
            <c:strRef>
              <c:f>Sheet1!$J$10</c:f>
              <c:strCache>
                <c:ptCount val="1"/>
                <c:pt idx="0">
                  <c:v>TOTAL NON COMPLIANCE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Sheet1!$K$8:$M$8</c:f>
              <c:strCache>
                <c:ptCount val="3"/>
                <c:pt idx="0">
                  <c:v>SIGN IN</c:v>
                </c:pt>
                <c:pt idx="1">
                  <c:v>TIME OUT</c:v>
                </c:pt>
                <c:pt idx="2">
                  <c:v>SIGN OUT</c:v>
                </c:pt>
              </c:strCache>
            </c:strRef>
          </c:cat>
          <c:val>
            <c:numRef>
              <c:f>Sheet1!$K$10:$M$10</c:f>
              <c:numCache>
                <c:formatCode>General</c:formatCode>
                <c:ptCount val="3"/>
                <c:pt idx="0">
                  <c:v>22.2</c:v>
                </c:pt>
                <c:pt idx="1">
                  <c:v>14.9</c:v>
                </c:pt>
                <c:pt idx="2">
                  <c:v>20.5</c:v>
                </c:pt>
              </c:numCache>
            </c:numRef>
          </c:val>
          <c:extLst>
            <c:ext xmlns:c16="http://schemas.microsoft.com/office/drawing/2014/chart" uri="{C3380CC4-5D6E-409C-BE32-E72D297353CC}">
              <c16:uniqueId val="{00000001-6421-4E46-A9A9-BBE28A25E6D4}"/>
            </c:ext>
          </c:extLst>
        </c:ser>
        <c:ser>
          <c:idx val="2"/>
          <c:order val="2"/>
          <c:tx>
            <c:strRef>
              <c:f>Sheet1!$J$11</c:f>
              <c:strCache>
                <c:ptCount val="1"/>
                <c:pt idx="0">
                  <c:v>TOTAL NOT APPLICABLE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Sheet1!$K$8:$M$8</c:f>
              <c:strCache>
                <c:ptCount val="3"/>
                <c:pt idx="0">
                  <c:v>SIGN IN</c:v>
                </c:pt>
                <c:pt idx="1">
                  <c:v>TIME OUT</c:v>
                </c:pt>
                <c:pt idx="2">
                  <c:v>SIGN OUT</c:v>
                </c:pt>
              </c:strCache>
            </c:strRef>
          </c:cat>
          <c:val>
            <c:numRef>
              <c:f>Sheet1!$K$11:$M$11</c:f>
              <c:numCache>
                <c:formatCode>General</c:formatCode>
                <c:ptCount val="3"/>
                <c:pt idx="0">
                  <c:v>15.3</c:v>
                </c:pt>
                <c:pt idx="1">
                  <c:v>9.1000000000000014</c:v>
                </c:pt>
                <c:pt idx="2">
                  <c:v>6.519999999999996</c:v>
                </c:pt>
              </c:numCache>
            </c:numRef>
          </c:val>
          <c:extLst>
            <c:ext xmlns:c16="http://schemas.microsoft.com/office/drawing/2014/chart" uri="{C3380CC4-5D6E-409C-BE32-E72D297353CC}">
              <c16:uniqueId val="{00000002-6421-4E46-A9A9-BBE28A25E6D4}"/>
            </c:ext>
          </c:extLst>
        </c:ser>
        <c:dLbls>
          <c:showLegendKey val="0"/>
          <c:showVal val="0"/>
          <c:showCatName val="0"/>
          <c:showSerName val="0"/>
          <c:showPercent val="0"/>
          <c:showBubbleSize val="0"/>
        </c:dLbls>
        <c:gapWidth val="100"/>
        <c:overlap val="-24"/>
        <c:axId val="63582976"/>
        <c:axId val="64123264"/>
      </c:barChart>
      <c:catAx>
        <c:axId val="6358297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b="1">
                    <a:latin typeface="Arial Black" panose="020B0A04020102020204" pitchFamily="34" charset="0"/>
                  </a:rPr>
                  <a:t>PARAMETERS</a:t>
                </a:r>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23264"/>
        <c:crosses val="autoZero"/>
        <c:auto val="1"/>
        <c:lblAlgn val="ctr"/>
        <c:lblOffset val="100"/>
        <c:noMultiLvlLbl val="0"/>
      </c:catAx>
      <c:valAx>
        <c:axId val="6412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b="1">
                    <a:latin typeface="Arial Black" panose="020B0A04020102020204" pitchFamily="34" charset="0"/>
                  </a:rPr>
                  <a:t>PERCENTAGE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8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PROCEDURE</a:t>
            </a:r>
            <a:r>
              <a:rPr lang="en-IN" baseline="0"/>
              <a:t> SAFETY COMPLIANCE </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Sheet1!$B$17</c:f>
              <c:strCache>
                <c:ptCount val="1"/>
                <c:pt idx="0">
                  <c:v>SIGN IN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layout>
                <c:manualLayout>
                  <c:x val="2.7777777777776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3F-4483-A7AC-BF82CA2C15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Sheet1!$B$18:$B$21</c:f>
              <c:numCache>
                <c:formatCode>General</c:formatCode>
                <c:ptCount val="4"/>
                <c:pt idx="0">
                  <c:v>73</c:v>
                </c:pt>
                <c:pt idx="1">
                  <c:v>64</c:v>
                </c:pt>
                <c:pt idx="2">
                  <c:v>53</c:v>
                </c:pt>
                <c:pt idx="3">
                  <c:v>60</c:v>
                </c:pt>
              </c:numCache>
            </c:numRef>
          </c:val>
          <c:extLst>
            <c:ext xmlns:c16="http://schemas.microsoft.com/office/drawing/2014/chart" uri="{C3380CC4-5D6E-409C-BE32-E72D297353CC}">
              <c16:uniqueId val="{00000001-793F-4483-A7AC-BF82CA2C159D}"/>
            </c:ext>
          </c:extLst>
        </c:ser>
        <c:ser>
          <c:idx val="1"/>
          <c:order val="1"/>
          <c:tx>
            <c:strRef>
              <c:f>Sheet1!$C$17</c:f>
              <c:strCache>
                <c:ptCount val="1"/>
                <c:pt idx="0">
                  <c:v>TIME OUT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8.33333333333333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3F-4483-A7AC-BF82CA2C159D}"/>
                </c:ext>
              </c:extLst>
            </c:dLbl>
            <c:dLbl>
              <c:idx val="3"/>
              <c:layout>
                <c:manualLayout>
                  <c:x val="8.33333333333323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3F-4483-A7AC-BF82CA2C15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Sheet1!$C$18:$C$21</c:f>
              <c:numCache>
                <c:formatCode>General</c:formatCode>
                <c:ptCount val="4"/>
                <c:pt idx="0">
                  <c:v>70</c:v>
                </c:pt>
                <c:pt idx="1">
                  <c:v>82</c:v>
                </c:pt>
                <c:pt idx="2">
                  <c:v>64</c:v>
                </c:pt>
                <c:pt idx="3">
                  <c:v>88</c:v>
                </c:pt>
              </c:numCache>
            </c:numRef>
          </c:val>
          <c:extLst>
            <c:ext xmlns:c16="http://schemas.microsoft.com/office/drawing/2014/chart" uri="{C3380CC4-5D6E-409C-BE32-E72D297353CC}">
              <c16:uniqueId val="{00000004-793F-4483-A7AC-BF82CA2C159D}"/>
            </c:ext>
          </c:extLst>
        </c:ser>
        <c:ser>
          <c:idx val="2"/>
          <c:order val="2"/>
          <c:tx>
            <c:strRef>
              <c:f>Sheet1!$D$17</c:f>
              <c:strCache>
                <c:ptCount val="1"/>
                <c:pt idx="0">
                  <c:v>SIGN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3F-4483-A7AC-BF82CA2C159D}"/>
                </c:ext>
              </c:extLst>
            </c:dLbl>
            <c:dLbl>
              <c:idx val="1"/>
              <c:layout>
                <c:manualLayout>
                  <c:x val="8.33333333333328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3F-4483-A7AC-BF82CA2C159D}"/>
                </c:ext>
              </c:extLst>
            </c:dLbl>
            <c:dLbl>
              <c:idx val="2"/>
              <c:layout>
                <c:manualLayout>
                  <c:x val="1.1111111111111112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3F-4483-A7AC-BF82CA2C159D}"/>
                </c:ext>
              </c:extLst>
            </c:dLbl>
            <c:dLbl>
              <c:idx val="3"/>
              <c:layout>
                <c:manualLayout>
                  <c:x val="1.38888888888888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3F-4483-A7AC-BF82CA2C15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Sheet1!$D$18:$D$21</c:f>
              <c:numCache>
                <c:formatCode>General</c:formatCode>
                <c:ptCount val="4"/>
                <c:pt idx="0">
                  <c:v>71</c:v>
                </c:pt>
                <c:pt idx="1">
                  <c:v>82.9</c:v>
                </c:pt>
                <c:pt idx="2">
                  <c:v>66</c:v>
                </c:pt>
                <c:pt idx="3">
                  <c:v>72</c:v>
                </c:pt>
              </c:numCache>
            </c:numRef>
          </c:val>
          <c:extLst>
            <c:ext xmlns:c16="http://schemas.microsoft.com/office/drawing/2014/chart" uri="{C3380CC4-5D6E-409C-BE32-E72D297353CC}">
              <c16:uniqueId val="{00000009-793F-4483-A7AC-BF82CA2C159D}"/>
            </c:ext>
          </c:extLst>
        </c:ser>
        <c:dLbls>
          <c:showLegendKey val="0"/>
          <c:showVal val="0"/>
          <c:showCatName val="0"/>
          <c:showSerName val="0"/>
          <c:showPercent val="0"/>
          <c:showBubbleSize val="0"/>
        </c:dLbls>
        <c:gapWidth val="150"/>
        <c:shape val="box"/>
        <c:axId val="1040408895"/>
        <c:axId val="1040404319"/>
        <c:axId val="0"/>
      </c:bar3DChart>
      <c:catAx>
        <c:axId val="1040408895"/>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PROCEDURAL</a:t>
                </a:r>
                <a:r>
                  <a:rPr lang="en-IN" baseline="0" dirty="0"/>
                  <a:t> AREAS </a:t>
                </a:r>
                <a:endParaRPr lang="en-IN" dirty="0"/>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0404319"/>
        <c:crosses val="autoZero"/>
        <c:auto val="1"/>
        <c:lblAlgn val="ctr"/>
        <c:lblOffset val="100"/>
        <c:noMultiLvlLbl val="0"/>
      </c:catAx>
      <c:valAx>
        <c:axId val="1040404319"/>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PERCENTAGE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04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PROCEDURE</a:t>
            </a:r>
            <a:r>
              <a:rPr lang="en-IN" baseline="0"/>
              <a:t> SAFETY NON-COMPLIANCE</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Sheet1!$E$17</c:f>
              <c:strCache>
                <c:ptCount val="1"/>
                <c:pt idx="0">
                  <c:v>SIGN IN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Sheet1!$E$18:$E$21</c:f>
              <c:numCache>
                <c:formatCode>General</c:formatCode>
                <c:ptCount val="4"/>
                <c:pt idx="0">
                  <c:v>22</c:v>
                </c:pt>
                <c:pt idx="1">
                  <c:v>23.9</c:v>
                </c:pt>
                <c:pt idx="2">
                  <c:v>19</c:v>
                </c:pt>
                <c:pt idx="3">
                  <c:v>23.9</c:v>
                </c:pt>
              </c:numCache>
            </c:numRef>
          </c:val>
          <c:extLst>
            <c:ext xmlns:c16="http://schemas.microsoft.com/office/drawing/2014/chart" uri="{C3380CC4-5D6E-409C-BE32-E72D297353CC}">
              <c16:uniqueId val="{00000000-E532-4C66-892F-7F9198A2064A}"/>
            </c:ext>
          </c:extLst>
        </c:ser>
        <c:ser>
          <c:idx val="1"/>
          <c:order val="1"/>
          <c:tx>
            <c:strRef>
              <c:f>Sheet1!$F$17</c:f>
              <c:strCache>
                <c:ptCount val="1"/>
                <c:pt idx="0">
                  <c:v>TIME OUT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Sheet1!$F$18:$F$21</c:f>
              <c:numCache>
                <c:formatCode>General</c:formatCode>
                <c:ptCount val="4"/>
                <c:pt idx="0">
                  <c:v>16.7</c:v>
                </c:pt>
                <c:pt idx="1">
                  <c:v>17</c:v>
                </c:pt>
                <c:pt idx="2">
                  <c:v>11</c:v>
                </c:pt>
                <c:pt idx="3">
                  <c:v>14.9</c:v>
                </c:pt>
              </c:numCache>
            </c:numRef>
          </c:val>
          <c:extLst>
            <c:ext xmlns:c16="http://schemas.microsoft.com/office/drawing/2014/chart" uri="{C3380CC4-5D6E-409C-BE32-E72D297353CC}">
              <c16:uniqueId val="{00000001-E532-4C66-892F-7F9198A2064A}"/>
            </c:ext>
          </c:extLst>
        </c:ser>
        <c:ser>
          <c:idx val="2"/>
          <c:order val="2"/>
          <c:tx>
            <c:strRef>
              <c:f>Sheet1!$G$17</c:f>
              <c:strCache>
                <c:ptCount val="1"/>
                <c:pt idx="0">
                  <c:v>SIGN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Sheet1!$G$18:$G$21</c:f>
              <c:numCache>
                <c:formatCode>General</c:formatCode>
                <c:ptCount val="4"/>
                <c:pt idx="0">
                  <c:v>22.5</c:v>
                </c:pt>
                <c:pt idx="1">
                  <c:v>18</c:v>
                </c:pt>
                <c:pt idx="2">
                  <c:v>16.5</c:v>
                </c:pt>
                <c:pt idx="3">
                  <c:v>25</c:v>
                </c:pt>
              </c:numCache>
            </c:numRef>
          </c:val>
          <c:extLst>
            <c:ext xmlns:c16="http://schemas.microsoft.com/office/drawing/2014/chart" uri="{C3380CC4-5D6E-409C-BE32-E72D297353CC}">
              <c16:uniqueId val="{00000002-E532-4C66-892F-7F9198A2064A}"/>
            </c:ext>
          </c:extLst>
        </c:ser>
        <c:dLbls>
          <c:showLegendKey val="0"/>
          <c:showVal val="1"/>
          <c:showCatName val="0"/>
          <c:showSerName val="0"/>
          <c:showPercent val="0"/>
          <c:showBubbleSize val="0"/>
        </c:dLbls>
        <c:gapWidth val="150"/>
        <c:shape val="box"/>
        <c:axId val="1246174335"/>
        <c:axId val="1246188063"/>
        <c:axId val="0"/>
      </c:bar3DChart>
      <c:catAx>
        <c:axId val="1246174335"/>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PROCEDURAL</a:t>
                </a:r>
                <a:r>
                  <a:rPr lang="en-IN" baseline="0" dirty="0"/>
                  <a:t> AREAS</a:t>
                </a:r>
                <a:endParaRPr lang="en-IN" dirty="0"/>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46188063"/>
        <c:crosses val="autoZero"/>
        <c:auto val="1"/>
        <c:lblAlgn val="ctr"/>
        <c:lblOffset val="100"/>
        <c:noMultiLvlLbl val="0"/>
      </c:catAx>
      <c:valAx>
        <c:axId val="1246188063"/>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PERCENTAGE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4617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PROCEDURE</a:t>
            </a:r>
            <a:r>
              <a:rPr lang="en-IN" baseline="0"/>
              <a:t> SAFETY NOT APPLICABLE </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Sheet1!$H$17</c:f>
              <c:strCache>
                <c:ptCount val="1"/>
                <c:pt idx="0">
                  <c:v>SIGN IN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3908609216938955E-17"/>
                  <c:y val="-6.2139369729249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F0-43AE-AC5D-BF51F40D58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Sheet1!$H$18:$H$21</c:f>
              <c:numCache>
                <c:formatCode>General</c:formatCode>
                <c:ptCount val="4"/>
                <c:pt idx="0">
                  <c:v>15.2</c:v>
                </c:pt>
                <c:pt idx="1">
                  <c:v>15</c:v>
                </c:pt>
                <c:pt idx="2">
                  <c:v>19</c:v>
                </c:pt>
                <c:pt idx="3">
                  <c:v>12</c:v>
                </c:pt>
              </c:numCache>
            </c:numRef>
          </c:val>
          <c:extLst>
            <c:ext xmlns:c16="http://schemas.microsoft.com/office/drawing/2014/chart" uri="{C3380CC4-5D6E-409C-BE32-E72D297353CC}">
              <c16:uniqueId val="{00000001-0EF0-43AE-AC5D-BF51F40D58C3}"/>
            </c:ext>
          </c:extLst>
        </c:ser>
        <c:ser>
          <c:idx val="1"/>
          <c:order val="1"/>
          <c:tx>
            <c:strRef>
              <c:f>Sheet1!$I$17</c:f>
              <c:strCache>
                <c:ptCount val="1"/>
                <c:pt idx="0">
                  <c:v>TIME OUT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7.82472613458528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F0-43AE-AC5D-BF51F40D58C3}"/>
                </c:ext>
              </c:extLst>
            </c:dLbl>
            <c:dLbl>
              <c:idx val="2"/>
              <c:layout>
                <c:manualLayout>
                  <c:x val="1.0432968179446956E-2"/>
                  <c:y val="8.8770528184642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F0-43AE-AC5D-BF51F40D58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Sheet1!$I$18:$I$21</c:f>
              <c:numCache>
                <c:formatCode>General</c:formatCode>
                <c:ptCount val="4"/>
                <c:pt idx="0">
                  <c:v>8</c:v>
                </c:pt>
                <c:pt idx="1">
                  <c:v>10</c:v>
                </c:pt>
                <c:pt idx="2">
                  <c:v>7</c:v>
                </c:pt>
                <c:pt idx="3">
                  <c:v>11.4</c:v>
                </c:pt>
              </c:numCache>
            </c:numRef>
          </c:val>
          <c:extLst>
            <c:ext xmlns:c16="http://schemas.microsoft.com/office/drawing/2014/chart" uri="{C3380CC4-5D6E-409C-BE32-E72D297353CC}">
              <c16:uniqueId val="{00000004-0EF0-43AE-AC5D-BF51F40D58C3}"/>
            </c:ext>
          </c:extLst>
        </c:ser>
        <c:ser>
          <c:idx val="2"/>
          <c:order val="2"/>
          <c:tx>
            <c:strRef>
              <c:f>Sheet1!$J$17</c:f>
              <c:strCache>
                <c:ptCount val="1"/>
                <c:pt idx="0">
                  <c:v>SIGN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2"/>
              <c:layout>
                <c:manualLayout>
                  <c:x val="1.5649452269170482E-2"/>
                  <c:y val="4.4385264092321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F0-43AE-AC5D-BF51F40D58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Sheet1!$A$18:$A$21</c:f>
              <c:strCache>
                <c:ptCount val="4"/>
                <c:pt idx="0">
                  <c:v>CATH LAB</c:v>
                </c:pt>
                <c:pt idx="1">
                  <c:v>BRONCHOSCOPY</c:v>
                </c:pt>
                <c:pt idx="2">
                  <c:v>INTERVENTIONAL RADIOLOGY</c:v>
                </c:pt>
                <c:pt idx="3">
                  <c:v>ENDOSCOPY</c:v>
                </c:pt>
              </c:strCache>
            </c:strRef>
          </c:cat>
          <c:val>
            <c:numRef>
              <c:f>Sheet1!$J$18:$J$21</c:f>
              <c:numCache>
                <c:formatCode>General</c:formatCode>
                <c:ptCount val="4"/>
                <c:pt idx="0">
                  <c:v>7</c:v>
                </c:pt>
                <c:pt idx="1">
                  <c:v>7.5</c:v>
                </c:pt>
                <c:pt idx="2">
                  <c:v>4</c:v>
                </c:pt>
                <c:pt idx="3">
                  <c:v>8</c:v>
                </c:pt>
              </c:numCache>
            </c:numRef>
          </c:val>
          <c:extLst>
            <c:ext xmlns:c16="http://schemas.microsoft.com/office/drawing/2014/chart" uri="{C3380CC4-5D6E-409C-BE32-E72D297353CC}">
              <c16:uniqueId val="{00000006-0EF0-43AE-AC5D-BF51F40D58C3}"/>
            </c:ext>
          </c:extLst>
        </c:ser>
        <c:dLbls>
          <c:showLegendKey val="0"/>
          <c:showVal val="0"/>
          <c:showCatName val="0"/>
          <c:showSerName val="0"/>
          <c:showPercent val="0"/>
          <c:showBubbleSize val="0"/>
        </c:dLbls>
        <c:gapWidth val="150"/>
        <c:shape val="box"/>
        <c:axId val="1246202623"/>
        <c:axId val="1246231743"/>
        <c:axId val="0"/>
      </c:bar3DChart>
      <c:catAx>
        <c:axId val="1246202623"/>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PROCEDURAL</a:t>
                </a:r>
                <a:r>
                  <a:rPr lang="en-IN" baseline="0" dirty="0"/>
                  <a:t> AREAS</a:t>
                </a:r>
                <a:endParaRPr lang="en-IN" dirty="0"/>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46231743"/>
        <c:crosses val="autoZero"/>
        <c:auto val="1"/>
        <c:lblAlgn val="ctr"/>
        <c:lblOffset val="100"/>
        <c:noMultiLvlLbl val="0"/>
      </c:catAx>
      <c:valAx>
        <c:axId val="1246231743"/>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PERCENTAGE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46202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N" dirty="0"/>
              <a:t>TOTAL COMPLIANCE &amp; NON-</a:t>
            </a:r>
            <a:r>
              <a:rPr lang="en-IN" baseline="0" dirty="0"/>
              <a:t> COMPLIANCE PERCENTAGE OF SURGICAL SAFETY CHECKLIST</a:t>
            </a:r>
            <a:endParaRPr lang="en-IN" dirty="0"/>
          </a:p>
        </c:rich>
      </c:tx>
      <c:overlay val="0"/>
      <c:spPr>
        <a:solidFill>
          <a:schemeClr val="accent2">
            <a:lumMod val="40000"/>
            <a:lumOff val="60000"/>
          </a:schemeClr>
        </a:solidFill>
        <a:ln>
          <a:noFill/>
        </a:ln>
        <a:effectLst/>
      </c:spPr>
    </c:title>
    <c:autoTitleDeleted val="0"/>
    <c:plotArea>
      <c:layout/>
      <c:barChart>
        <c:barDir val="col"/>
        <c:grouping val="clustered"/>
        <c:varyColors val="0"/>
        <c:ser>
          <c:idx val="0"/>
          <c:order val="0"/>
          <c:tx>
            <c:strRef>
              <c:f>Sheet1!$G$8</c:f>
              <c:strCache>
                <c:ptCount val="1"/>
                <c:pt idx="0">
                  <c:v>TOTAL COMPLIANCE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Sheet1!$H$7:$J$7</c:f>
              <c:strCache>
                <c:ptCount val="3"/>
                <c:pt idx="0">
                  <c:v>BEFORE INDUCTION OF ANAESTHESIA</c:v>
                </c:pt>
                <c:pt idx="1">
                  <c:v>BEFORE SKIN INCISION</c:v>
                </c:pt>
                <c:pt idx="2">
                  <c:v>BEFORE PATIENT LEAVES OT</c:v>
                </c:pt>
              </c:strCache>
            </c:strRef>
          </c:cat>
          <c:val>
            <c:numRef>
              <c:f>Sheet1!$H$8:$J$8</c:f>
              <c:numCache>
                <c:formatCode>General</c:formatCode>
                <c:ptCount val="3"/>
                <c:pt idx="0">
                  <c:v>78.22</c:v>
                </c:pt>
                <c:pt idx="1">
                  <c:v>76.410000000000025</c:v>
                </c:pt>
                <c:pt idx="2">
                  <c:v>70.75</c:v>
                </c:pt>
              </c:numCache>
            </c:numRef>
          </c:val>
          <c:extLst>
            <c:ext xmlns:c16="http://schemas.microsoft.com/office/drawing/2014/chart" uri="{C3380CC4-5D6E-409C-BE32-E72D297353CC}">
              <c16:uniqueId val="{00000000-22C2-4500-8A6C-DF96427A6E83}"/>
            </c:ext>
          </c:extLst>
        </c:ser>
        <c:ser>
          <c:idx val="1"/>
          <c:order val="1"/>
          <c:tx>
            <c:strRef>
              <c:f>Sheet1!$G$9</c:f>
              <c:strCache>
                <c:ptCount val="1"/>
                <c:pt idx="0">
                  <c:v>TOTAL NON COMPLIANCE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Sheet1!$H$7:$J$7</c:f>
              <c:strCache>
                <c:ptCount val="3"/>
                <c:pt idx="0">
                  <c:v>BEFORE INDUCTION OF ANAESTHESIA</c:v>
                </c:pt>
                <c:pt idx="1">
                  <c:v>BEFORE SKIN INCISION</c:v>
                </c:pt>
                <c:pt idx="2">
                  <c:v>BEFORE PATIENT LEAVES OT</c:v>
                </c:pt>
              </c:strCache>
            </c:strRef>
          </c:cat>
          <c:val>
            <c:numRef>
              <c:f>Sheet1!$H$9:$J$9</c:f>
              <c:numCache>
                <c:formatCode>General</c:formatCode>
                <c:ptCount val="3"/>
                <c:pt idx="0">
                  <c:v>21.79</c:v>
                </c:pt>
                <c:pt idx="1">
                  <c:v>23.59</c:v>
                </c:pt>
                <c:pt idx="2">
                  <c:v>29.25</c:v>
                </c:pt>
              </c:numCache>
            </c:numRef>
          </c:val>
          <c:extLst>
            <c:ext xmlns:c16="http://schemas.microsoft.com/office/drawing/2014/chart" uri="{C3380CC4-5D6E-409C-BE32-E72D297353CC}">
              <c16:uniqueId val="{00000001-22C2-4500-8A6C-DF96427A6E83}"/>
            </c:ext>
          </c:extLst>
        </c:ser>
        <c:dLbls>
          <c:showLegendKey val="0"/>
          <c:showVal val="0"/>
          <c:showCatName val="0"/>
          <c:showSerName val="0"/>
          <c:showPercent val="0"/>
          <c:showBubbleSize val="0"/>
        </c:dLbls>
        <c:gapWidth val="100"/>
        <c:overlap val="-24"/>
        <c:axId val="44716416"/>
        <c:axId val="62044416"/>
      </c:barChart>
      <c:catAx>
        <c:axId val="4471641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IN" sz="1200" b="1">
                    <a:latin typeface="Arial Black" panose="020B0A04020102020204" pitchFamily="34" charset="0"/>
                  </a:rPr>
                  <a:t>PARAMETERS</a:t>
                </a:r>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044416"/>
        <c:crosses val="autoZero"/>
        <c:auto val="1"/>
        <c:lblAlgn val="ctr"/>
        <c:lblOffset val="100"/>
        <c:noMultiLvlLbl val="0"/>
      </c:catAx>
      <c:valAx>
        <c:axId val="6204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IN" sz="1200" b="1">
                    <a:latin typeface="Arial Black" panose="020B0A04020102020204" pitchFamily="34" charset="0"/>
                  </a:rPr>
                  <a:t>PERCENTAGE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71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COMPLIANCE</a:t>
            </a:r>
            <a:r>
              <a:rPr lang="en-IN" baseline="0"/>
              <a:t> OF SURGICAL SAFETY CHECKLIST OF VARIOUS DEPARTMENTS</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Sheet1!$B$20</c:f>
              <c:strCache>
                <c:ptCount val="1"/>
                <c:pt idx="0">
                  <c:v>BEFORE INDUCTION OF ANAESTHESIA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367989056087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D6-4DA3-99A0-72833AEF8FF1}"/>
                </c:ext>
              </c:extLst>
            </c:dLbl>
            <c:dLbl>
              <c:idx val="1"/>
              <c:layout>
                <c:manualLayout>
                  <c:x val="-9.1199270405837168E-3"/>
                  <c:y val="3.7327360955579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D6-4DA3-99A0-72833AEF8FF1}"/>
                </c:ext>
              </c:extLst>
            </c:dLbl>
            <c:dLbl>
              <c:idx val="2"/>
              <c:layout>
                <c:manualLayout>
                  <c:x val="4.179918273494936E-17"/>
                  <c:y val="7.4654721911160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D6-4DA3-99A0-72833AEF8FF1}"/>
                </c:ext>
              </c:extLst>
            </c:dLbl>
            <c:dLbl>
              <c:idx val="6"/>
              <c:layout>
                <c:manualLayout>
                  <c:x val="-2.2799817601460025E-3"/>
                  <c:y val="-3.3594624860022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D6-4DA3-99A0-72833AEF8FF1}"/>
                </c:ext>
              </c:extLst>
            </c:dLbl>
            <c:dLbl>
              <c:idx val="7"/>
              <c:layout>
                <c:manualLayout>
                  <c:x val="-1.1399908800729594E-2"/>
                  <c:y val="7.4654721911160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D6-4DA3-99A0-72833AEF8F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Sheet1!$B$21:$B$28</c:f>
              <c:numCache>
                <c:formatCode>General</c:formatCode>
                <c:ptCount val="8"/>
                <c:pt idx="0" formatCode="0.00">
                  <c:v>68.569999999999993</c:v>
                </c:pt>
                <c:pt idx="1">
                  <c:v>62.86</c:v>
                </c:pt>
                <c:pt idx="2">
                  <c:v>74.290000000000006</c:v>
                </c:pt>
                <c:pt idx="3">
                  <c:v>85.71</c:v>
                </c:pt>
                <c:pt idx="4">
                  <c:v>91.43</c:v>
                </c:pt>
                <c:pt idx="5">
                  <c:v>85.71</c:v>
                </c:pt>
                <c:pt idx="6" formatCode="0.00">
                  <c:v>74.290000000000006</c:v>
                </c:pt>
                <c:pt idx="7">
                  <c:v>82.86</c:v>
                </c:pt>
              </c:numCache>
            </c:numRef>
          </c:val>
          <c:extLst>
            <c:ext xmlns:c16="http://schemas.microsoft.com/office/drawing/2014/chart" uri="{C3380CC4-5D6E-409C-BE32-E72D297353CC}">
              <c16:uniqueId val="{00000005-A9D6-4DA3-99A0-72833AEF8FF1}"/>
            </c:ext>
          </c:extLst>
        </c:ser>
        <c:ser>
          <c:idx val="1"/>
          <c:order val="1"/>
          <c:tx>
            <c:strRef>
              <c:f>Sheet1!$C$20</c:f>
              <c:strCache>
                <c:ptCount val="1"/>
                <c:pt idx="0">
                  <c:v>BEFORE SKIN INCISION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8399452804377772E-3"/>
                  <c:y val="-2.2396416573348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D6-4DA3-99A0-72833AEF8FF1}"/>
                </c:ext>
              </c:extLst>
            </c:dLbl>
            <c:dLbl>
              <c:idx val="1"/>
              <c:layout>
                <c:manualLayout>
                  <c:x val="0"/>
                  <c:y val="-1.4930944382232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D6-4DA3-99A0-72833AEF8FF1}"/>
                </c:ext>
              </c:extLst>
            </c:dLbl>
            <c:dLbl>
              <c:idx val="2"/>
              <c:layout>
                <c:manualLayout>
                  <c:x val="9.1199270405836752E-3"/>
                  <c:y val="-2.9861888764464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D6-4DA3-99A0-72833AEF8FF1}"/>
                </c:ext>
              </c:extLst>
            </c:dLbl>
            <c:dLbl>
              <c:idx val="5"/>
              <c:layout>
                <c:manualLayout>
                  <c:x val="0"/>
                  <c:y val="1.1198208286674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D6-4DA3-99A0-72833AEF8FF1}"/>
                </c:ext>
              </c:extLst>
            </c:dLbl>
            <c:dLbl>
              <c:idx val="6"/>
              <c:layout>
                <c:manualLayout>
                  <c:x val="0"/>
                  <c:y val="-3.7327360955580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D6-4DA3-99A0-72833AEF8FF1}"/>
                </c:ext>
              </c:extLst>
            </c:dLbl>
            <c:dLbl>
              <c:idx val="7"/>
              <c:layout>
                <c:manualLayout>
                  <c:x val="-1.6719673093979744E-16"/>
                  <c:y val="-2.2396416573348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D6-4DA3-99A0-72833AEF8F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Sheet1!$C$21:$C$28</c:f>
              <c:numCache>
                <c:formatCode>General</c:formatCode>
                <c:ptCount val="8"/>
                <c:pt idx="0">
                  <c:v>76.25</c:v>
                </c:pt>
                <c:pt idx="1">
                  <c:v>67.5</c:v>
                </c:pt>
                <c:pt idx="2">
                  <c:v>73.75</c:v>
                </c:pt>
                <c:pt idx="3">
                  <c:v>75</c:v>
                </c:pt>
                <c:pt idx="4">
                  <c:v>81.25</c:v>
                </c:pt>
                <c:pt idx="5">
                  <c:v>78.75</c:v>
                </c:pt>
                <c:pt idx="6" formatCode="0.00">
                  <c:v>71.25</c:v>
                </c:pt>
                <c:pt idx="7">
                  <c:v>87.5</c:v>
                </c:pt>
              </c:numCache>
            </c:numRef>
          </c:val>
          <c:extLst>
            <c:ext xmlns:c16="http://schemas.microsoft.com/office/drawing/2014/chart" uri="{C3380CC4-5D6E-409C-BE32-E72D297353CC}">
              <c16:uniqueId val="{0000000C-A9D6-4DA3-99A0-72833AEF8FF1}"/>
            </c:ext>
          </c:extLst>
        </c:ser>
        <c:ser>
          <c:idx val="2"/>
          <c:order val="2"/>
          <c:tx>
            <c:strRef>
              <c:f>Sheet1!$D$20</c:f>
              <c:strCache>
                <c:ptCount val="1"/>
                <c:pt idx="0">
                  <c:v>BEFORE PATIENT LEAVES OT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
                  <c:y val="-4.479283314669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D6-4DA3-99A0-72833AEF8FF1}"/>
                </c:ext>
              </c:extLst>
            </c:dLbl>
            <c:dLbl>
              <c:idx val="1"/>
              <c:layout>
                <c:manualLayout>
                  <c:x val="-4.179918273494936E-17"/>
                  <c:y val="-7.8387458006718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D6-4DA3-99A0-72833AEF8FF1}"/>
                </c:ext>
              </c:extLst>
            </c:dLbl>
            <c:dLbl>
              <c:idx val="2"/>
              <c:layout>
                <c:manualLayout>
                  <c:x val="2.2799817601459188E-3"/>
                  <c:y val="7.4654721911160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D6-4DA3-99A0-72833AEF8FF1}"/>
                </c:ext>
              </c:extLst>
            </c:dLbl>
            <c:dLbl>
              <c:idx val="6"/>
              <c:layout>
                <c:manualLayout>
                  <c:x val="-2.2799817601459188E-3"/>
                  <c:y val="-8.5852930197835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D6-4DA3-99A0-72833AEF8FF1}"/>
                </c:ext>
              </c:extLst>
            </c:dLbl>
            <c:dLbl>
              <c:idx val="7"/>
              <c:layout>
                <c:manualLayout>
                  <c:x val="2.0519835841313269E-2"/>
                  <c:y val="-1.4930944382232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D6-4DA3-99A0-72833AEF8F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Sheet1!$D$21:$D$28</c:f>
              <c:numCache>
                <c:formatCode>General</c:formatCode>
                <c:ptCount val="8"/>
                <c:pt idx="0">
                  <c:v>84</c:v>
                </c:pt>
                <c:pt idx="1">
                  <c:v>66</c:v>
                </c:pt>
                <c:pt idx="2">
                  <c:v>66</c:v>
                </c:pt>
                <c:pt idx="3">
                  <c:v>60</c:v>
                </c:pt>
                <c:pt idx="4">
                  <c:v>64</c:v>
                </c:pt>
                <c:pt idx="5">
                  <c:v>62</c:v>
                </c:pt>
                <c:pt idx="6" formatCode="0.00">
                  <c:v>74</c:v>
                </c:pt>
                <c:pt idx="7">
                  <c:v>90</c:v>
                </c:pt>
              </c:numCache>
            </c:numRef>
          </c:val>
          <c:extLst>
            <c:ext xmlns:c16="http://schemas.microsoft.com/office/drawing/2014/chart" uri="{C3380CC4-5D6E-409C-BE32-E72D297353CC}">
              <c16:uniqueId val="{00000012-A9D6-4DA3-99A0-72833AEF8FF1}"/>
            </c:ext>
          </c:extLst>
        </c:ser>
        <c:dLbls>
          <c:showLegendKey val="0"/>
          <c:showVal val="1"/>
          <c:showCatName val="0"/>
          <c:showSerName val="0"/>
          <c:showPercent val="0"/>
          <c:showBubbleSize val="0"/>
        </c:dLbls>
        <c:gapWidth val="150"/>
        <c:shape val="box"/>
        <c:axId val="1316764719"/>
        <c:axId val="1316765967"/>
        <c:axId val="0"/>
      </c:bar3DChart>
      <c:catAx>
        <c:axId val="1316764719"/>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DEPARTMENTS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16765967"/>
        <c:crosses val="autoZero"/>
        <c:auto val="1"/>
        <c:lblAlgn val="ctr"/>
        <c:lblOffset val="100"/>
        <c:noMultiLvlLbl val="0"/>
      </c:catAx>
      <c:valAx>
        <c:axId val="1316765967"/>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PERCENTAGE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16764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IN" sz="1800" b="1" i="0" baseline="0" dirty="0">
                <a:effectLst>
                  <a:outerShdw blurRad="50800" dist="38100" dir="5400000" algn="t" rotWithShape="0">
                    <a:srgbClr val="000000">
                      <a:alpha val="40000"/>
                    </a:srgbClr>
                  </a:outerShdw>
                </a:effectLst>
              </a:rPr>
              <a:t>NON- COMPLIANCE OF SURGICAL SAFETY CHECKLIST OF VARIOUS DEPARTMENTS</a:t>
            </a:r>
            <a:endParaRPr lang="en-IN"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 lastClr="FFFFFF">
                    <a:lumMod val="95000"/>
                  </a:sysClr>
                </a:solidFill>
              </a:defRPr>
            </a:pPr>
            <a:endParaRPr lang="en-IN"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Sheet1!$E$20</c:f>
              <c:strCache>
                <c:ptCount val="1"/>
                <c:pt idx="0">
                  <c:v>BEFORE INDUCTION OF ANAESTHESIA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2"/>
              <c:layout>
                <c:manualLayout>
                  <c:x val="-6.42673521850899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2-4949-B14F-7E11743F8800}"/>
                </c:ext>
              </c:extLst>
            </c:dLbl>
            <c:dLbl>
              <c:idx val="6"/>
              <c:layout>
                <c:manualLayout>
                  <c:x val="-1.07112253641816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02-4949-B14F-7E11743F88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Sheet1!$E$21:$E$28</c:f>
              <c:numCache>
                <c:formatCode>General</c:formatCode>
                <c:ptCount val="8"/>
                <c:pt idx="0">
                  <c:v>31.43</c:v>
                </c:pt>
                <c:pt idx="1">
                  <c:v>37.14</c:v>
                </c:pt>
                <c:pt idx="2">
                  <c:v>25.71</c:v>
                </c:pt>
                <c:pt idx="3">
                  <c:v>14.29</c:v>
                </c:pt>
                <c:pt idx="4">
                  <c:v>8.57</c:v>
                </c:pt>
                <c:pt idx="5">
                  <c:v>14.29</c:v>
                </c:pt>
                <c:pt idx="6" formatCode="0.00">
                  <c:v>25.71</c:v>
                </c:pt>
                <c:pt idx="7">
                  <c:v>17.14</c:v>
                </c:pt>
              </c:numCache>
            </c:numRef>
          </c:val>
          <c:extLst>
            <c:ext xmlns:c16="http://schemas.microsoft.com/office/drawing/2014/chart" uri="{C3380CC4-5D6E-409C-BE32-E72D297353CC}">
              <c16:uniqueId val="{00000002-B802-4949-B14F-7E11743F8800}"/>
            </c:ext>
          </c:extLst>
        </c:ser>
        <c:ser>
          <c:idx val="1"/>
          <c:order val="1"/>
          <c:tx>
            <c:strRef>
              <c:f>Sheet1!$F$20</c:f>
              <c:strCache>
                <c:ptCount val="1"/>
                <c:pt idx="0">
                  <c:v>BEFORE SKIN INCISION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2"/>
              <c:layout>
                <c:manualLayout>
                  <c:x val="-8.5689802913453683E-3"/>
                  <c:y val="-3.1612223393045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02-4949-B14F-7E11743F8800}"/>
                </c:ext>
              </c:extLst>
            </c:dLbl>
            <c:dLbl>
              <c:idx val="7"/>
              <c:layout>
                <c:manualLayout>
                  <c:x val="1.49957155098543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02-4949-B14F-7E11743F88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Sheet1!$F$21:$F$28</c:f>
              <c:numCache>
                <c:formatCode>General</c:formatCode>
                <c:ptCount val="8"/>
                <c:pt idx="0">
                  <c:v>23.75</c:v>
                </c:pt>
                <c:pt idx="1">
                  <c:v>32.5</c:v>
                </c:pt>
                <c:pt idx="2">
                  <c:v>26.25</c:v>
                </c:pt>
                <c:pt idx="3">
                  <c:v>25</c:v>
                </c:pt>
                <c:pt idx="4">
                  <c:v>18.75</c:v>
                </c:pt>
                <c:pt idx="5">
                  <c:v>21.25</c:v>
                </c:pt>
                <c:pt idx="6" formatCode="0.00">
                  <c:v>28.75</c:v>
                </c:pt>
                <c:pt idx="7">
                  <c:v>12.5</c:v>
                </c:pt>
              </c:numCache>
            </c:numRef>
          </c:val>
          <c:extLst>
            <c:ext xmlns:c16="http://schemas.microsoft.com/office/drawing/2014/chart" uri="{C3380CC4-5D6E-409C-BE32-E72D297353CC}">
              <c16:uniqueId val="{00000005-B802-4949-B14F-7E11743F8800}"/>
            </c:ext>
          </c:extLst>
        </c:ser>
        <c:ser>
          <c:idx val="2"/>
          <c:order val="2"/>
          <c:tx>
            <c:strRef>
              <c:f>Sheet1!$G$20</c:f>
              <c:strCache>
                <c:ptCount val="1"/>
                <c:pt idx="0">
                  <c:v>BEFORE PATIENT LEAVES OT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6"/>
              <c:layout>
                <c:manualLayout>
                  <c:x val="2.1422450728363324E-2"/>
                  <c:y val="7.0249385317878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02-4949-B14F-7E11743F8800}"/>
                </c:ext>
              </c:extLst>
            </c:dLbl>
            <c:dLbl>
              <c:idx val="7"/>
              <c:layout>
                <c:manualLayout>
                  <c:x val="6.42673521850884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02-4949-B14F-7E11743F88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Sheet1!$A$21:$A$28</c:f>
              <c:strCache>
                <c:ptCount val="8"/>
                <c:pt idx="0">
                  <c:v>ONCO SURGERY</c:v>
                </c:pt>
                <c:pt idx="1">
                  <c:v>GASTRO SURGERY</c:v>
                </c:pt>
                <c:pt idx="2">
                  <c:v>UROLOGY</c:v>
                </c:pt>
                <c:pt idx="3">
                  <c:v>MAMBS</c:v>
                </c:pt>
                <c:pt idx="4">
                  <c:v>NEURO SURGERY</c:v>
                </c:pt>
                <c:pt idx="5">
                  <c:v>CARDIAC SURGERY</c:v>
                </c:pt>
                <c:pt idx="6">
                  <c:v>ENT SURGERY</c:v>
                </c:pt>
                <c:pt idx="7">
                  <c:v>GENERAL SURGERY</c:v>
                </c:pt>
              </c:strCache>
            </c:strRef>
          </c:cat>
          <c:val>
            <c:numRef>
              <c:f>Sheet1!$G$21:$G$28</c:f>
              <c:numCache>
                <c:formatCode>General</c:formatCode>
                <c:ptCount val="8"/>
                <c:pt idx="0">
                  <c:v>16</c:v>
                </c:pt>
                <c:pt idx="1">
                  <c:v>34</c:v>
                </c:pt>
                <c:pt idx="2">
                  <c:v>34</c:v>
                </c:pt>
                <c:pt idx="3">
                  <c:v>40</c:v>
                </c:pt>
                <c:pt idx="4">
                  <c:v>36</c:v>
                </c:pt>
                <c:pt idx="5">
                  <c:v>38</c:v>
                </c:pt>
                <c:pt idx="6" formatCode="0.00">
                  <c:v>26</c:v>
                </c:pt>
                <c:pt idx="7">
                  <c:v>10</c:v>
                </c:pt>
              </c:numCache>
            </c:numRef>
          </c:val>
          <c:extLst>
            <c:ext xmlns:c16="http://schemas.microsoft.com/office/drawing/2014/chart" uri="{C3380CC4-5D6E-409C-BE32-E72D297353CC}">
              <c16:uniqueId val="{00000008-B802-4949-B14F-7E11743F8800}"/>
            </c:ext>
          </c:extLst>
        </c:ser>
        <c:dLbls>
          <c:showLegendKey val="0"/>
          <c:showVal val="0"/>
          <c:showCatName val="0"/>
          <c:showSerName val="0"/>
          <c:showPercent val="0"/>
          <c:showBubbleSize val="0"/>
        </c:dLbls>
        <c:gapWidth val="150"/>
        <c:shape val="box"/>
        <c:axId val="1040406815"/>
        <c:axId val="1040410559"/>
        <c:axId val="0"/>
      </c:bar3DChart>
      <c:catAx>
        <c:axId val="1040406815"/>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DEPARTMENTS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0410559"/>
        <c:crosses val="autoZero"/>
        <c:auto val="1"/>
        <c:lblAlgn val="ctr"/>
        <c:lblOffset val="100"/>
        <c:noMultiLvlLbl val="0"/>
      </c:catAx>
      <c:valAx>
        <c:axId val="1040410559"/>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PERCENTAGE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040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38B6D-681B-44EE-B288-46821C12EA24}" type="doc">
      <dgm:prSet loTypeId="urn:microsoft.com/office/officeart/2005/8/layout/vList3" loCatId="picture" qsTypeId="urn:microsoft.com/office/officeart/2005/8/quickstyle/simple1" qsCatId="simple" csTypeId="urn:microsoft.com/office/officeart/2005/8/colors/colorful2" csCatId="colorful" phldr="1"/>
      <dgm:spPr/>
      <dgm:t>
        <a:bodyPr/>
        <a:lstStyle/>
        <a:p>
          <a:endParaRPr lang="en-IN"/>
        </a:p>
      </dgm:t>
    </dgm:pt>
    <dgm:pt modelId="{DEF21345-B1BA-42DF-A1FF-E43E6F5D33C9}">
      <dgm:prSet phldrT="[Text]"/>
      <dgm:spPr/>
      <dgm:t>
        <a:bodyPr/>
        <a:lstStyle/>
        <a:p>
          <a:pPr algn="l"/>
          <a:r>
            <a:rPr lang="en-IN" dirty="0">
              <a:latin typeface="Times New Roman" panose="02020603050405020304" pitchFamily="18" charset="0"/>
              <a:cs typeface="Times New Roman" panose="02020603050405020304" pitchFamily="18" charset="0"/>
            </a:rPr>
            <a:t>To assess the level of compliance of all the elements of Procedural safety checklist</a:t>
          </a:r>
        </a:p>
      </dgm:t>
    </dgm:pt>
    <dgm:pt modelId="{BFDC8C81-7CA4-4854-94EC-47FCCE728459}" type="parTrans" cxnId="{5A256944-C07E-4AAC-B860-BF45F70E795B}">
      <dgm:prSet/>
      <dgm:spPr/>
      <dgm:t>
        <a:bodyPr/>
        <a:lstStyle/>
        <a:p>
          <a:endParaRPr lang="en-IN"/>
        </a:p>
      </dgm:t>
    </dgm:pt>
    <dgm:pt modelId="{28CA1C9A-6F3C-4B52-AF68-C8E403D94756}" type="sibTrans" cxnId="{5A256944-C07E-4AAC-B860-BF45F70E795B}">
      <dgm:prSet/>
      <dgm:spPr/>
      <dgm:t>
        <a:bodyPr/>
        <a:lstStyle/>
        <a:p>
          <a:endParaRPr lang="en-IN"/>
        </a:p>
      </dgm:t>
    </dgm:pt>
    <dgm:pt modelId="{969848D8-AE6A-474F-9549-30ED6BF68FB3}">
      <dgm:prSet phldrT="[Text]"/>
      <dgm:spPr/>
      <dgm:t>
        <a:bodyPr/>
        <a:lstStyle/>
        <a:p>
          <a:pPr algn="l"/>
          <a:r>
            <a:rPr lang="en-IN" dirty="0">
              <a:latin typeface="Times New Roman" panose="02020603050405020304" pitchFamily="18" charset="0"/>
              <a:cs typeface="Times New Roman" panose="02020603050405020304" pitchFamily="18" charset="0"/>
            </a:rPr>
            <a:t>To assess the level of compliance of all the elements of WHO Surgical safety checklist</a:t>
          </a:r>
        </a:p>
      </dgm:t>
    </dgm:pt>
    <dgm:pt modelId="{16CB18F9-356F-4D1D-9256-971B279DDBF1}" type="parTrans" cxnId="{34BC567C-596D-4E0A-9B4A-3AD4664BA45E}">
      <dgm:prSet/>
      <dgm:spPr/>
      <dgm:t>
        <a:bodyPr/>
        <a:lstStyle/>
        <a:p>
          <a:endParaRPr lang="en-IN"/>
        </a:p>
      </dgm:t>
    </dgm:pt>
    <dgm:pt modelId="{22825870-0884-4EE4-9C66-7E61920EDC29}" type="sibTrans" cxnId="{34BC567C-596D-4E0A-9B4A-3AD4664BA45E}">
      <dgm:prSet/>
      <dgm:spPr/>
      <dgm:t>
        <a:bodyPr/>
        <a:lstStyle/>
        <a:p>
          <a:endParaRPr lang="en-IN"/>
        </a:p>
      </dgm:t>
    </dgm:pt>
    <dgm:pt modelId="{16CB935E-6EE5-4D87-8EA6-8657DEB3AD70}" type="pres">
      <dgm:prSet presAssocID="{79038B6D-681B-44EE-B288-46821C12EA24}" presName="linearFlow" presStyleCnt="0">
        <dgm:presLayoutVars>
          <dgm:dir/>
          <dgm:resizeHandles val="exact"/>
        </dgm:presLayoutVars>
      </dgm:prSet>
      <dgm:spPr/>
    </dgm:pt>
    <dgm:pt modelId="{3E26A05B-8DF7-4300-8DA8-52F90F44E3B8}" type="pres">
      <dgm:prSet presAssocID="{DEF21345-B1BA-42DF-A1FF-E43E6F5D33C9}" presName="composite" presStyleCnt="0"/>
      <dgm:spPr/>
    </dgm:pt>
    <dgm:pt modelId="{E8790741-D078-4A04-8853-8B88A1DE6CAE}" type="pres">
      <dgm:prSet presAssocID="{DEF21345-B1BA-42DF-A1FF-E43E6F5D33C9}" presName="imgShp" presStyleLbl="fgImgPlace1" presStyleIdx="0" presStyleCnt="2" custScaleX="104140" custLinFactNeighborX="-14672" custLinFactNeighborY="4315"/>
      <dgm:spPr>
        <a:blipFill rotWithShape="1">
          <a:blip xmlns:r="http://schemas.openxmlformats.org/officeDocument/2006/relationships" r:embed="rId1"/>
          <a:srcRect/>
          <a:stretch>
            <a:fillRect l="-25000" r="-25000"/>
          </a:stretch>
        </a:blipFill>
      </dgm:spPr>
    </dgm:pt>
    <dgm:pt modelId="{F7F9DCE6-216E-43CF-B61B-988EF8C8CAEC}" type="pres">
      <dgm:prSet presAssocID="{DEF21345-B1BA-42DF-A1FF-E43E6F5D33C9}" presName="txShp" presStyleLbl="node1" presStyleIdx="0" presStyleCnt="2" custScaleX="109607">
        <dgm:presLayoutVars>
          <dgm:bulletEnabled val="1"/>
        </dgm:presLayoutVars>
      </dgm:prSet>
      <dgm:spPr/>
    </dgm:pt>
    <dgm:pt modelId="{229A2610-1377-4872-B7D1-EC769B5A6B5D}" type="pres">
      <dgm:prSet presAssocID="{28CA1C9A-6F3C-4B52-AF68-C8E403D94756}" presName="spacing" presStyleCnt="0"/>
      <dgm:spPr/>
    </dgm:pt>
    <dgm:pt modelId="{C88814AF-9579-44F6-848D-636D29589785}" type="pres">
      <dgm:prSet presAssocID="{969848D8-AE6A-474F-9549-30ED6BF68FB3}" presName="composite" presStyleCnt="0"/>
      <dgm:spPr/>
    </dgm:pt>
    <dgm:pt modelId="{9CFD6EB8-39ED-4EBF-ACF5-B85E7D422433}" type="pres">
      <dgm:prSet presAssocID="{969848D8-AE6A-474F-9549-30ED6BF68FB3}" presName="imgShp" presStyleLbl="fgImgPlace1" presStyleIdx="1" presStyleCnt="2" custLinFactNeighborX="-7257"/>
      <dgm:spPr>
        <a:blipFill rotWithShape="1">
          <a:blip xmlns:r="http://schemas.openxmlformats.org/officeDocument/2006/relationships" r:embed="rId2"/>
          <a:srcRect/>
          <a:stretch>
            <a:fillRect l="-25000" r="-25000"/>
          </a:stretch>
        </a:blipFill>
      </dgm:spPr>
    </dgm:pt>
    <dgm:pt modelId="{44E91B66-C2D3-4952-A391-70ECD1CCC747}" type="pres">
      <dgm:prSet presAssocID="{969848D8-AE6A-474F-9549-30ED6BF68FB3}" presName="txShp" presStyleLbl="node1" presStyleIdx="1" presStyleCnt="2" custScaleX="108779">
        <dgm:presLayoutVars>
          <dgm:bulletEnabled val="1"/>
        </dgm:presLayoutVars>
      </dgm:prSet>
      <dgm:spPr/>
    </dgm:pt>
  </dgm:ptLst>
  <dgm:cxnLst>
    <dgm:cxn modelId="{5A256944-C07E-4AAC-B860-BF45F70E795B}" srcId="{79038B6D-681B-44EE-B288-46821C12EA24}" destId="{DEF21345-B1BA-42DF-A1FF-E43E6F5D33C9}" srcOrd="0" destOrd="0" parTransId="{BFDC8C81-7CA4-4854-94EC-47FCCE728459}" sibTransId="{28CA1C9A-6F3C-4B52-AF68-C8E403D94756}"/>
    <dgm:cxn modelId="{34BC567C-596D-4E0A-9B4A-3AD4664BA45E}" srcId="{79038B6D-681B-44EE-B288-46821C12EA24}" destId="{969848D8-AE6A-474F-9549-30ED6BF68FB3}" srcOrd="1" destOrd="0" parTransId="{16CB18F9-356F-4D1D-9256-971B279DDBF1}" sibTransId="{22825870-0884-4EE4-9C66-7E61920EDC29}"/>
    <dgm:cxn modelId="{33E41FBC-35A9-4322-8EAE-F73A86C3C6AA}" type="presOf" srcId="{969848D8-AE6A-474F-9549-30ED6BF68FB3}" destId="{44E91B66-C2D3-4952-A391-70ECD1CCC747}" srcOrd="0" destOrd="0" presId="urn:microsoft.com/office/officeart/2005/8/layout/vList3"/>
    <dgm:cxn modelId="{703268C0-CB0C-4FDB-A3F1-0FF2F0742C4D}" type="presOf" srcId="{79038B6D-681B-44EE-B288-46821C12EA24}" destId="{16CB935E-6EE5-4D87-8EA6-8657DEB3AD70}" srcOrd="0" destOrd="0" presId="urn:microsoft.com/office/officeart/2005/8/layout/vList3"/>
    <dgm:cxn modelId="{C59884ED-1A05-497B-89FC-6A423DD27CFC}" type="presOf" srcId="{DEF21345-B1BA-42DF-A1FF-E43E6F5D33C9}" destId="{F7F9DCE6-216E-43CF-B61B-988EF8C8CAEC}" srcOrd="0" destOrd="0" presId="urn:microsoft.com/office/officeart/2005/8/layout/vList3"/>
    <dgm:cxn modelId="{3608CB10-C737-4236-96FB-BE3B7B54CA6C}" type="presParOf" srcId="{16CB935E-6EE5-4D87-8EA6-8657DEB3AD70}" destId="{3E26A05B-8DF7-4300-8DA8-52F90F44E3B8}" srcOrd="0" destOrd="0" presId="urn:microsoft.com/office/officeart/2005/8/layout/vList3"/>
    <dgm:cxn modelId="{6A8C4201-9FF3-4F8F-9A00-784B73E11FA7}" type="presParOf" srcId="{3E26A05B-8DF7-4300-8DA8-52F90F44E3B8}" destId="{E8790741-D078-4A04-8853-8B88A1DE6CAE}" srcOrd="0" destOrd="0" presId="urn:microsoft.com/office/officeart/2005/8/layout/vList3"/>
    <dgm:cxn modelId="{C945537D-2A4B-4874-BF48-7FD033CECF2D}" type="presParOf" srcId="{3E26A05B-8DF7-4300-8DA8-52F90F44E3B8}" destId="{F7F9DCE6-216E-43CF-B61B-988EF8C8CAEC}" srcOrd="1" destOrd="0" presId="urn:microsoft.com/office/officeart/2005/8/layout/vList3"/>
    <dgm:cxn modelId="{96DE0551-4892-42DD-9B47-4A3F0CA9BE62}" type="presParOf" srcId="{16CB935E-6EE5-4D87-8EA6-8657DEB3AD70}" destId="{229A2610-1377-4872-B7D1-EC769B5A6B5D}" srcOrd="1" destOrd="0" presId="urn:microsoft.com/office/officeart/2005/8/layout/vList3"/>
    <dgm:cxn modelId="{7E226E94-D6B0-4437-BE35-2A3FFB49DBE1}" type="presParOf" srcId="{16CB935E-6EE5-4D87-8EA6-8657DEB3AD70}" destId="{C88814AF-9579-44F6-848D-636D29589785}" srcOrd="2" destOrd="0" presId="urn:microsoft.com/office/officeart/2005/8/layout/vList3"/>
    <dgm:cxn modelId="{F6BD189A-66F5-4AA5-9B9B-35DE940B13B2}" type="presParOf" srcId="{C88814AF-9579-44F6-848D-636D29589785}" destId="{9CFD6EB8-39ED-4EBF-ACF5-B85E7D422433}" srcOrd="0" destOrd="0" presId="urn:microsoft.com/office/officeart/2005/8/layout/vList3"/>
    <dgm:cxn modelId="{04A42487-0CC4-4C02-BE5E-6FD8285B81B5}" type="presParOf" srcId="{C88814AF-9579-44F6-848D-636D29589785}" destId="{44E91B66-C2D3-4952-A391-70ECD1CCC7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84952-60EF-4BA4-8EEF-EC16032854DE}"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IN"/>
        </a:p>
      </dgm:t>
    </dgm:pt>
    <dgm:pt modelId="{B43AD337-BA5D-4A7D-88BD-F7D9F84C4611}">
      <dgm:prSet phldrT="[Text]"/>
      <dgm:spPr/>
      <dgm:t>
        <a:bodyPr/>
        <a:lstStyle/>
        <a:p>
          <a:r>
            <a:rPr lang="en-IN" u="sng" dirty="0">
              <a:latin typeface="Times New Roman" panose="02020603050405020304" pitchFamily="18" charset="0"/>
              <a:cs typeface="Times New Roman" panose="02020603050405020304" pitchFamily="18" charset="0"/>
            </a:rPr>
            <a:t>Study Approach</a:t>
          </a:r>
          <a:endParaRPr lang="en-IN" dirty="0">
            <a:latin typeface="Times New Roman" panose="02020603050405020304" pitchFamily="18" charset="0"/>
            <a:cs typeface="Times New Roman" panose="02020603050405020304" pitchFamily="18" charset="0"/>
          </a:endParaRPr>
        </a:p>
      </dgm:t>
    </dgm:pt>
    <dgm:pt modelId="{8A884A1E-C815-4C03-90DA-A5099FB76C45}" type="parTrans" cxnId="{941D8007-7AAC-465B-AA6D-F2A73CDEF275}">
      <dgm:prSet/>
      <dgm:spPr/>
      <dgm:t>
        <a:bodyPr/>
        <a:lstStyle/>
        <a:p>
          <a:endParaRPr lang="en-IN"/>
        </a:p>
      </dgm:t>
    </dgm:pt>
    <dgm:pt modelId="{44C164BB-E0E3-48B3-BD23-D5350E517769}" type="sibTrans" cxnId="{941D8007-7AAC-465B-AA6D-F2A73CDEF275}">
      <dgm:prSet/>
      <dgm:spPr/>
      <dgm:t>
        <a:bodyPr/>
        <a:lstStyle/>
        <a:p>
          <a:endParaRPr lang="en-IN"/>
        </a:p>
      </dgm:t>
    </dgm:pt>
    <dgm:pt modelId="{AE28CA9E-B0E4-4A8D-BCD4-3126D9C3E31F}">
      <dgm:prSet phldrT="[Text]"/>
      <dgm:spPr/>
      <dgm:t>
        <a:bodyPr/>
        <a:lstStyle/>
        <a:p>
          <a:r>
            <a:rPr lang="en-IN" dirty="0">
              <a:latin typeface="Times New Roman" panose="02020603050405020304" pitchFamily="18" charset="0"/>
              <a:cs typeface="Times New Roman" panose="02020603050405020304" pitchFamily="18" charset="0"/>
            </a:rPr>
            <a:t>Quantitative research</a:t>
          </a:r>
        </a:p>
      </dgm:t>
    </dgm:pt>
    <dgm:pt modelId="{D53FE12E-36C7-4E4A-A295-21A5E33A1CDF}" type="parTrans" cxnId="{4BA16A06-A4A2-40C0-94A9-E34C24095C19}">
      <dgm:prSet/>
      <dgm:spPr/>
      <dgm:t>
        <a:bodyPr/>
        <a:lstStyle/>
        <a:p>
          <a:endParaRPr lang="en-IN"/>
        </a:p>
      </dgm:t>
    </dgm:pt>
    <dgm:pt modelId="{A696E004-7F2E-43D4-9B43-CDBECC852F68}" type="sibTrans" cxnId="{4BA16A06-A4A2-40C0-94A9-E34C24095C19}">
      <dgm:prSet/>
      <dgm:spPr/>
      <dgm:t>
        <a:bodyPr/>
        <a:lstStyle/>
        <a:p>
          <a:endParaRPr lang="en-IN"/>
        </a:p>
      </dgm:t>
    </dgm:pt>
    <dgm:pt modelId="{9DAF934B-BCDD-4248-9C7A-BBFDB033020E}">
      <dgm:prSet phldrT="[Text]"/>
      <dgm:spPr/>
      <dgm:t>
        <a:bodyPr/>
        <a:lstStyle/>
        <a:p>
          <a:r>
            <a:rPr lang="en-IN" u="sng" dirty="0">
              <a:latin typeface="Times New Roman" panose="02020603050405020304" pitchFamily="18" charset="0"/>
              <a:cs typeface="Times New Roman" panose="02020603050405020304" pitchFamily="18" charset="0"/>
            </a:rPr>
            <a:t>Study Design</a:t>
          </a:r>
          <a:endParaRPr lang="en-IN" dirty="0">
            <a:latin typeface="Times New Roman" panose="02020603050405020304" pitchFamily="18" charset="0"/>
            <a:cs typeface="Times New Roman" panose="02020603050405020304" pitchFamily="18" charset="0"/>
          </a:endParaRPr>
        </a:p>
      </dgm:t>
    </dgm:pt>
    <dgm:pt modelId="{DCDB9FB2-6D12-4B0E-93F7-1B6CF9AAAE83}" type="parTrans" cxnId="{69192A16-F80B-481B-949B-2673DBD6379A}">
      <dgm:prSet/>
      <dgm:spPr/>
      <dgm:t>
        <a:bodyPr/>
        <a:lstStyle/>
        <a:p>
          <a:endParaRPr lang="en-IN"/>
        </a:p>
      </dgm:t>
    </dgm:pt>
    <dgm:pt modelId="{66DCFE4E-3817-45B9-B4D2-BE30CF57EDCD}" type="sibTrans" cxnId="{69192A16-F80B-481B-949B-2673DBD6379A}">
      <dgm:prSet/>
      <dgm:spPr/>
      <dgm:t>
        <a:bodyPr/>
        <a:lstStyle/>
        <a:p>
          <a:endParaRPr lang="en-IN"/>
        </a:p>
      </dgm:t>
    </dgm:pt>
    <dgm:pt modelId="{B7FBEBEB-DF03-4972-8CA2-3A1C96DA575E}">
      <dgm:prSet phldrT="[Text]"/>
      <dgm:spPr/>
      <dgm:t>
        <a:bodyPr/>
        <a:lstStyle/>
        <a:p>
          <a:r>
            <a:rPr lang="en-IN" dirty="0">
              <a:latin typeface="Times New Roman" panose="02020603050405020304" pitchFamily="18" charset="0"/>
              <a:cs typeface="Times New Roman" panose="02020603050405020304" pitchFamily="18" charset="0"/>
            </a:rPr>
            <a:t>Descriptive Cross-Sectional Study Design</a:t>
          </a:r>
        </a:p>
      </dgm:t>
    </dgm:pt>
    <dgm:pt modelId="{CBF3ACD1-6184-4D9F-8BFB-57D4781FA6B1}" type="parTrans" cxnId="{638ECF49-C354-4EDE-AB8C-1A77A766123D}">
      <dgm:prSet/>
      <dgm:spPr/>
      <dgm:t>
        <a:bodyPr/>
        <a:lstStyle/>
        <a:p>
          <a:endParaRPr lang="en-IN"/>
        </a:p>
      </dgm:t>
    </dgm:pt>
    <dgm:pt modelId="{7B3411BC-0EB7-4AB2-80CA-734BB403E512}" type="sibTrans" cxnId="{638ECF49-C354-4EDE-AB8C-1A77A766123D}">
      <dgm:prSet/>
      <dgm:spPr/>
      <dgm:t>
        <a:bodyPr/>
        <a:lstStyle/>
        <a:p>
          <a:endParaRPr lang="en-IN"/>
        </a:p>
      </dgm:t>
    </dgm:pt>
    <dgm:pt modelId="{1953DDED-677B-4CA8-B509-93901D817F0F}">
      <dgm:prSet phldrT="[Text]"/>
      <dgm:spPr/>
      <dgm:t>
        <a:bodyPr/>
        <a:lstStyle/>
        <a:p>
          <a:r>
            <a:rPr lang="en-IN" u="sng" dirty="0">
              <a:latin typeface="Times New Roman" panose="02020603050405020304" pitchFamily="18" charset="0"/>
              <a:cs typeface="Times New Roman" panose="02020603050405020304" pitchFamily="18" charset="0"/>
            </a:rPr>
            <a:t>Study Setting</a:t>
          </a:r>
          <a:endParaRPr lang="en-IN" dirty="0">
            <a:latin typeface="Times New Roman" panose="02020603050405020304" pitchFamily="18" charset="0"/>
            <a:cs typeface="Times New Roman" panose="02020603050405020304" pitchFamily="18" charset="0"/>
          </a:endParaRPr>
        </a:p>
      </dgm:t>
    </dgm:pt>
    <dgm:pt modelId="{ECD76583-18D0-4040-BBE3-EEE407069AB4}" type="parTrans" cxnId="{8A0CEA82-517F-44B3-9C0A-F1E319204610}">
      <dgm:prSet/>
      <dgm:spPr/>
      <dgm:t>
        <a:bodyPr/>
        <a:lstStyle/>
        <a:p>
          <a:endParaRPr lang="en-IN"/>
        </a:p>
      </dgm:t>
    </dgm:pt>
    <dgm:pt modelId="{5F465F09-1F35-4425-87E7-9451277971DF}" type="sibTrans" cxnId="{8A0CEA82-517F-44B3-9C0A-F1E319204610}">
      <dgm:prSet/>
      <dgm:spPr/>
      <dgm:t>
        <a:bodyPr/>
        <a:lstStyle/>
        <a:p>
          <a:endParaRPr lang="en-IN"/>
        </a:p>
      </dgm:t>
    </dgm:pt>
    <dgm:pt modelId="{12DD12D3-9D52-4F23-9817-6461393B0DA5}">
      <dgm:prSet phldrT="[Text]"/>
      <dgm:spPr/>
      <dgm:t>
        <a:bodyPr/>
        <a:lstStyle/>
        <a:p>
          <a:r>
            <a:rPr lang="en-IN" dirty="0">
              <a:latin typeface="Times New Roman" panose="02020603050405020304" pitchFamily="18" charset="0"/>
              <a:cs typeface="Times New Roman" panose="02020603050405020304" pitchFamily="18" charset="0"/>
            </a:rPr>
            <a:t>Operation Theatre &amp; Procedure areas (like Endoscopy, Bronchoscopy, Cath Lab &amp; Interventional Radiology)  of Max Healthcare, Saket</a:t>
          </a:r>
        </a:p>
      </dgm:t>
    </dgm:pt>
    <dgm:pt modelId="{9965BAF2-B5FC-49D9-9C1C-E77F720A331B}" type="parTrans" cxnId="{2DCD3DFB-27B6-4FA2-86E1-6F7AEACED861}">
      <dgm:prSet/>
      <dgm:spPr/>
      <dgm:t>
        <a:bodyPr/>
        <a:lstStyle/>
        <a:p>
          <a:endParaRPr lang="en-IN"/>
        </a:p>
      </dgm:t>
    </dgm:pt>
    <dgm:pt modelId="{939C6737-09B1-427E-AE24-09E362F378A2}" type="sibTrans" cxnId="{2DCD3DFB-27B6-4FA2-86E1-6F7AEACED861}">
      <dgm:prSet/>
      <dgm:spPr/>
      <dgm:t>
        <a:bodyPr/>
        <a:lstStyle/>
        <a:p>
          <a:endParaRPr lang="en-IN"/>
        </a:p>
      </dgm:t>
    </dgm:pt>
    <dgm:pt modelId="{4B72C1B7-DA39-4F6B-A20B-F558E7AE7D77}">
      <dgm:prSet phldrT="[Text]"/>
      <dgm:spPr/>
      <dgm:t>
        <a:bodyPr/>
        <a:lstStyle/>
        <a:p>
          <a:r>
            <a:rPr lang="en-IN" u="sng" dirty="0">
              <a:latin typeface="Times New Roman" panose="02020603050405020304" pitchFamily="18" charset="0"/>
              <a:cs typeface="Times New Roman" panose="02020603050405020304" pitchFamily="18" charset="0"/>
            </a:rPr>
            <a:t>Study Population</a:t>
          </a:r>
          <a:endParaRPr lang="en-IN" dirty="0">
            <a:latin typeface="Times New Roman" panose="02020603050405020304" pitchFamily="18" charset="0"/>
            <a:cs typeface="Times New Roman" panose="02020603050405020304" pitchFamily="18" charset="0"/>
          </a:endParaRPr>
        </a:p>
      </dgm:t>
    </dgm:pt>
    <dgm:pt modelId="{24CC531B-808D-4819-9F08-436A1E011779}" type="parTrans" cxnId="{2A92F65B-D74A-4DB6-9F01-3064BC2C3351}">
      <dgm:prSet/>
      <dgm:spPr/>
      <dgm:t>
        <a:bodyPr/>
        <a:lstStyle/>
        <a:p>
          <a:endParaRPr lang="en-IN"/>
        </a:p>
      </dgm:t>
    </dgm:pt>
    <dgm:pt modelId="{E39ED484-6249-4A8C-BF47-2AABE4BBA0B4}" type="sibTrans" cxnId="{2A92F65B-D74A-4DB6-9F01-3064BC2C3351}">
      <dgm:prSet/>
      <dgm:spPr/>
      <dgm:t>
        <a:bodyPr/>
        <a:lstStyle/>
        <a:p>
          <a:endParaRPr lang="en-IN"/>
        </a:p>
      </dgm:t>
    </dgm:pt>
    <dgm:pt modelId="{35377B4C-8059-48B5-BEA7-6EB772A830A8}">
      <dgm:prSet/>
      <dgm:spPr/>
      <dgm:t>
        <a:bodyPr/>
        <a:lstStyle/>
        <a:p>
          <a:r>
            <a:rPr lang="en-IN" dirty="0">
              <a:latin typeface="Times New Roman" panose="02020603050405020304" pitchFamily="18" charset="0"/>
              <a:cs typeface="Times New Roman" panose="02020603050405020304" pitchFamily="18" charset="0"/>
            </a:rPr>
            <a:t>The population comprises of all the procedural and surgical procedures done by Physicians of Max Healthcare, Saket</a:t>
          </a:r>
        </a:p>
      </dgm:t>
    </dgm:pt>
    <dgm:pt modelId="{C06FC182-61EA-48E9-845F-98B618837712}" type="parTrans" cxnId="{650F151F-C671-409F-8E45-3694FBE195E7}">
      <dgm:prSet/>
      <dgm:spPr/>
      <dgm:t>
        <a:bodyPr/>
        <a:lstStyle/>
        <a:p>
          <a:endParaRPr lang="en-IN"/>
        </a:p>
      </dgm:t>
    </dgm:pt>
    <dgm:pt modelId="{1A72BC54-DC49-4E08-9AA8-D616AD70D843}" type="sibTrans" cxnId="{650F151F-C671-409F-8E45-3694FBE195E7}">
      <dgm:prSet/>
      <dgm:spPr/>
      <dgm:t>
        <a:bodyPr/>
        <a:lstStyle/>
        <a:p>
          <a:endParaRPr lang="en-IN"/>
        </a:p>
      </dgm:t>
    </dgm:pt>
    <dgm:pt modelId="{FFE47FE0-38C6-4C30-9657-FB4759E9949C}" type="pres">
      <dgm:prSet presAssocID="{1D684952-60EF-4BA4-8EEF-EC16032854DE}" presName="Name0" presStyleCnt="0">
        <dgm:presLayoutVars>
          <dgm:dir/>
          <dgm:animLvl val="lvl"/>
          <dgm:resizeHandles val="exact"/>
        </dgm:presLayoutVars>
      </dgm:prSet>
      <dgm:spPr/>
    </dgm:pt>
    <dgm:pt modelId="{D3ACEE83-DC7A-44AD-9F6D-051C471EB1C8}" type="pres">
      <dgm:prSet presAssocID="{B43AD337-BA5D-4A7D-88BD-F7D9F84C4611}" presName="linNode" presStyleCnt="0"/>
      <dgm:spPr/>
    </dgm:pt>
    <dgm:pt modelId="{7E56433E-4D52-4712-8B9D-C8D9D8358089}" type="pres">
      <dgm:prSet presAssocID="{B43AD337-BA5D-4A7D-88BD-F7D9F84C4611}" presName="parentText" presStyleLbl="node1" presStyleIdx="0" presStyleCnt="4">
        <dgm:presLayoutVars>
          <dgm:chMax val="1"/>
          <dgm:bulletEnabled val="1"/>
        </dgm:presLayoutVars>
      </dgm:prSet>
      <dgm:spPr/>
    </dgm:pt>
    <dgm:pt modelId="{A38BCB0C-3C61-40A7-A55D-0B210FF00525}" type="pres">
      <dgm:prSet presAssocID="{B43AD337-BA5D-4A7D-88BD-F7D9F84C4611}" presName="descendantText" presStyleLbl="alignAccFollowNode1" presStyleIdx="0" presStyleCnt="4">
        <dgm:presLayoutVars>
          <dgm:bulletEnabled val="1"/>
        </dgm:presLayoutVars>
      </dgm:prSet>
      <dgm:spPr/>
    </dgm:pt>
    <dgm:pt modelId="{ECB531FD-4480-4F54-A4E4-1D2E0D225FF5}" type="pres">
      <dgm:prSet presAssocID="{44C164BB-E0E3-48B3-BD23-D5350E517769}" presName="sp" presStyleCnt="0"/>
      <dgm:spPr/>
    </dgm:pt>
    <dgm:pt modelId="{858F25F0-3707-4093-B0ED-541DFFDCEFF4}" type="pres">
      <dgm:prSet presAssocID="{9DAF934B-BCDD-4248-9C7A-BBFDB033020E}" presName="linNode" presStyleCnt="0"/>
      <dgm:spPr/>
    </dgm:pt>
    <dgm:pt modelId="{9DA9C486-C251-475E-9925-5D68DF687D9D}" type="pres">
      <dgm:prSet presAssocID="{9DAF934B-BCDD-4248-9C7A-BBFDB033020E}" presName="parentText" presStyleLbl="node1" presStyleIdx="1" presStyleCnt="4">
        <dgm:presLayoutVars>
          <dgm:chMax val="1"/>
          <dgm:bulletEnabled val="1"/>
        </dgm:presLayoutVars>
      </dgm:prSet>
      <dgm:spPr/>
    </dgm:pt>
    <dgm:pt modelId="{621A8666-792A-4B5A-B626-EF46564736AE}" type="pres">
      <dgm:prSet presAssocID="{9DAF934B-BCDD-4248-9C7A-BBFDB033020E}" presName="descendantText" presStyleLbl="alignAccFollowNode1" presStyleIdx="1" presStyleCnt="4">
        <dgm:presLayoutVars>
          <dgm:bulletEnabled val="1"/>
        </dgm:presLayoutVars>
      </dgm:prSet>
      <dgm:spPr/>
    </dgm:pt>
    <dgm:pt modelId="{39929143-E929-4551-B8E6-FD5C6ACBF7E2}" type="pres">
      <dgm:prSet presAssocID="{66DCFE4E-3817-45B9-B4D2-BE30CF57EDCD}" presName="sp" presStyleCnt="0"/>
      <dgm:spPr/>
    </dgm:pt>
    <dgm:pt modelId="{89B68C7A-F653-46DB-B6E2-4200B1B182B5}" type="pres">
      <dgm:prSet presAssocID="{1953DDED-677B-4CA8-B509-93901D817F0F}" presName="linNode" presStyleCnt="0"/>
      <dgm:spPr/>
    </dgm:pt>
    <dgm:pt modelId="{41168661-7E89-40E6-9326-068FCFDBEB4E}" type="pres">
      <dgm:prSet presAssocID="{1953DDED-677B-4CA8-B509-93901D817F0F}" presName="parentText" presStyleLbl="node1" presStyleIdx="2" presStyleCnt="4">
        <dgm:presLayoutVars>
          <dgm:chMax val="1"/>
          <dgm:bulletEnabled val="1"/>
        </dgm:presLayoutVars>
      </dgm:prSet>
      <dgm:spPr/>
    </dgm:pt>
    <dgm:pt modelId="{5F7E2C0B-7AC4-49E6-9D72-C9900C681E26}" type="pres">
      <dgm:prSet presAssocID="{1953DDED-677B-4CA8-B509-93901D817F0F}" presName="descendantText" presStyleLbl="alignAccFollowNode1" presStyleIdx="2" presStyleCnt="4">
        <dgm:presLayoutVars>
          <dgm:bulletEnabled val="1"/>
        </dgm:presLayoutVars>
      </dgm:prSet>
      <dgm:spPr/>
    </dgm:pt>
    <dgm:pt modelId="{B1375B9C-9382-497B-88C7-5ED7FE643830}" type="pres">
      <dgm:prSet presAssocID="{5F465F09-1F35-4425-87E7-9451277971DF}" presName="sp" presStyleCnt="0"/>
      <dgm:spPr/>
    </dgm:pt>
    <dgm:pt modelId="{8354780B-D575-49F4-819D-DD0846456BCD}" type="pres">
      <dgm:prSet presAssocID="{4B72C1B7-DA39-4F6B-A20B-F558E7AE7D77}" presName="linNode" presStyleCnt="0"/>
      <dgm:spPr/>
    </dgm:pt>
    <dgm:pt modelId="{A24854BA-E275-49CD-9AD8-45D5F1C9F44E}" type="pres">
      <dgm:prSet presAssocID="{4B72C1B7-DA39-4F6B-A20B-F558E7AE7D77}" presName="parentText" presStyleLbl="node1" presStyleIdx="3" presStyleCnt="4">
        <dgm:presLayoutVars>
          <dgm:chMax val="1"/>
          <dgm:bulletEnabled val="1"/>
        </dgm:presLayoutVars>
      </dgm:prSet>
      <dgm:spPr/>
    </dgm:pt>
    <dgm:pt modelId="{9EF21DED-6E5E-4BFC-9231-FDC89C17B1AF}" type="pres">
      <dgm:prSet presAssocID="{4B72C1B7-DA39-4F6B-A20B-F558E7AE7D77}" presName="descendantText" presStyleLbl="alignAccFollowNode1" presStyleIdx="3" presStyleCnt="4">
        <dgm:presLayoutVars>
          <dgm:bulletEnabled val="1"/>
        </dgm:presLayoutVars>
      </dgm:prSet>
      <dgm:spPr/>
    </dgm:pt>
  </dgm:ptLst>
  <dgm:cxnLst>
    <dgm:cxn modelId="{4BA16A06-A4A2-40C0-94A9-E34C24095C19}" srcId="{B43AD337-BA5D-4A7D-88BD-F7D9F84C4611}" destId="{AE28CA9E-B0E4-4A8D-BCD4-3126D9C3E31F}" srcOrd="0" destOrd="0" parTransId="{D53FE12E-36C7-4E4A-A295-21A5E33A1CDF}" sibTransId="{A696E004-7F2E-43D4-9B43-CDBECC852F68}"/>
    <dgm:cxn modelId="{941D8007-7AAC-465B-AA6D-F2A73CDEF275}" srcId="{1D684952-60EF-4BA4-8EEF-EC16032854DE}" destId="{B43AD337-BA5D-4A7D-88BD-F7D9F84C4611}" srcOrd="0" destOrd="0" parTransId="{8A884A1E-C815-4C03-90DA-A5099FB76C45}" sibTransId="{44C164BB-E0E3-48B3-BD23-D5350E517769}"/>
    <dgm:cxn modelId="{69192A16-F80B-481B-949B-2673DBD6379A}" srcId="{1D684952-60EF-4BA4-8EEF-EC16032854DE}" destId="{9DAF934B-BCDD-4248-9C7A-BBFDB033020E}" srcOrd="1" destOrd="0" parTransId="{DCDB9FB2-6D12-4B0E-93F7-1B6CF9AAAE83}" sibTransId="{66DCFE4E-3817-45B9-B4D2-BE30CF57EDCD}"/>
    <dgm:cxn modelId="{016D9C1C-EBD0-4F55-A7C8-47F5EDDE53B1}" type="presOf" srcId="{35377B4C-8059-48B5-BEA7-6EB772A830A8}" destId="{9EF21DED-6E5E-4BFC-9231-FDC89C17B1AF}" srcOrd="0" destOrd="0" presId="urn:microsoft.com/office/officeart/2005/8/layout/vList5"/>
    <dgm:cxn modelId="{650F151F-C671-409F-8E45-3694FBE195E7}" srcId="{4B72C1B7-DA39-4F6B-A20B-F558E7AE7D77}" destId="{35377B4C-8059-48B5-BEA7-6EB772A830A8}" srcOrd="0" destOrd="0" parTransId="{C06FC182-61EA-48E9-845F-98B618837712}" sibTransId="{1A72BC54-DC49-4E08-9AA8-D616AD70D843}"/>
    <dgm:cxn modelId="{5C0C9533-D6B9-410B-98A1-8CA5490AC727}" type="presOf" srcId="{B43AD337-BA5D-4A7D-88BD-F7D9F84C4611}" destId="{7E56433E-4D52-4712-8B9D-C8D9D8358089}" srcOrd="0" destOrd="0" presId="urn:microsoft.com/office/officeart/2005/8/layout/vList5"/>
    <dgm:cxn modelId="{FD21783C-8EA6-489D-8B1F-6DF483E10A86}" type="presOf" srcId="{B7FBEBEB-DF03-4972-8CA2-3A1C96DA575E}" destId="{621A8666-792A-4B5A-B626-EF46564736AE}" srcOrd="0" destOrd="0" presId="urn:microsoft.com/office/officeart/2005/8/layout/vList5"/>
    <dgm:cxn modelId="{2A92F65B-D74A-4DB6-9F01-3064BC2C3351}" srcId="{1D684952-60EF-4BA4-8EEF-EC16032854DE}" destId="{4B72C1B7-DA39-4F6B-A20B-F558E7AE7D77}" srcOrd="3" destOrd="0" parTransId="{24CC531B-808D-4819-9F08-436A1E011779}" sibTransId="{E39ED484-6249-4A8C-BF47-2AABE4BBA0B4}"/>
    <dgm:cxn modelId="{17EC125F-9B5E-45A3-9AD0-BBED304D43AD}" type="presOf" srcId="{4B72C1B7-DA39-4F6B-A20B-F558E7AE7D77}" destId="{A24854BA-E275-49CD-9AD8-45D5F1C9F44E}" srcOrd="0" destOrd="0" presId="urn:microsoft.com/office/officeart/2005/8/layout/vList5"/>
    <dgm:cxn modelId="{638ECF49-C354-4EDE-AB8C-1A77A766123D}" srcId="{9DAF934B-BCDD-4248-9C7A-BBFDB033020E}" destId="{B7FBEBEB-DF03-4972-8CA2-3A1C96DA575E}" srcOrd="0" destOrd="0" parTransId="{CBF3ACD1-6184-4D9F-8BFB-57D4781FA6B1}" sibTransId="{7B3411BC-0EB7-4AB2-80CA-734BB403E512}"/>
    <dgm:cxn modelId="{B8F96372-0370-42F5-939D-A3A71CD77998}" type="presOf" srcId="{1953DDED-677B-4CA8-B509-93901D817F0F}" destId="{41168661-7E89-40E6-9326-068FCFDBEB4E}" srcOrd="0" destOrd="0" presId="urn:microsoft.com/office/officeart/2005/8/layout/vList5"/>
    <dgm:cxn modelId="{8972FB79-FC25-45D9-AF6E-8DA53CBBFC9D}" type="presOf" srcId="{12DD12D3-9D52-4F23-9817-6461393B0DA5}" destId="{5F7E2C0B-7AC4-49E6-9D72-C9900C681E26}" srcOrd="0" destOrd="0" presId="urn:microsoft.com/office/officeart/2005/8/layout/vList5"/>
    <dgm:cxn modelId="{8A0CEA82-517F-44B3-9C0A-F1E319204610}" srcId="{1D684952-60EF-4BA4-8EEF-EC16032854DE}" destId="{1953DDED-677B-4CA8-B509-93901D817F0F}" srcOrd="2" destOrd="0" parTransId="{ECD76583-18D0-4040-BBE3-EEE407069AB4}" sibTransId="{5F465F09-1F35-4425-87E7-9451277971DF}"/>
    <dgm:cxn modelId="{CAFE34A9-6F63-4715-AB88-8CC612605C12}" type="presOf" srcId="{AE28CA9E-B0E4-4A8D-BCD4-3126D9C3E31F}" destId="{A38BCB0C-3C61-40A7-A55D-0B210FF00525}" srcOrd="0" destOrd="0" presId="urn:microsoft.com/office/officeart/2005/8/layout/vList5"/>
    <dgm:cxn modelId="{4E5DD0C0-64A9-4E2C-BD66-A38D79A644EF}" type="presOf" srcId="{1D684952-60EF-4BA4-8EEF-EC16032854DE}" destId="{FFE47FE0-38C6-4C30-9657-FB4759E9949C}" srcOrd="0" destOrd="0" presId="urn:microsoft.com/office/officeart/2005/8/layout/vList5"/>
    <dgm:cxn modelId="{1A2ADAD9-3FED-4FF7-828F-02988C3CE561}" type="presOf" srcId="{9DAF934B-BCDD-4248-9C7A-BBFDB033020E}" destId="{9DA9C486-C251-475E-9925-5D68DF687D9D}" srcOrd="0" destOrd="0" presId="urn:microsoft.com/office/officeart/2005/8/layout/vList5"/>
    <dgm:cxn modelId="{2DCD3DFB-27B6-4FA2-86E1-6F7AEACED861}" srcId="{1953DDED-677B-4CA8-B509-93901D817F0F}" destId="{12DD12D3-9D52-4F23-9817-6461393B0DA5}" srcOrd="0" destOrd="0" parTransId="{9965BAF2-B5FC-49D9-9C1C-E77F720A331B}" sibTransId="{939C6737-09B1-427E-AE24-09E362F378A2}"/>
    <dgm:cxn modelId="{11A72726-5904-478C-ACFB-39FF4F6B8B73}" type="presParOf" srcId="{FFE47FE0-38C6-4C30-9657-FB4759E9949C}" destId="{D3ACEE83-DC7A-44AD-9F6D-051C471EB1C8}" srcOrd="0" destOrd="0" presId="urn:microsoft.com/office/officeart/2005/8/layout/vList5"/>
    <dgm:cxn modelId="{BB902720-7287-4F13-B987-3A362CDABB3A}" type="presParOf" srcId="{D3ACEE83-DC7A-44AD-9F6D-051C471EB1C8}" destId="{7E56433E-4D52-4712-8B9D-C8D9D8358089}" srcOrd="0" destOrd="0" presId="urn:microsoft.com/office/officeart/2005/8/layout/vList5"/>
    <dgm:cxn modelId="{FDADE284-7E78-4224-BD21-AE5B3BBBB48E}" type="presParOf" srcId="{D3ACEE83-DC7A-44AD-9F6D-051C471EB1C8}" destId="{A38BCB0C-3C61-40A7-A55D-0B210FF00525}" srcOrd="1" destOrd="0" presId="urn:microsoft.com/office/officeart/2005/8/layout/vList5"/>
    <dgm:cxn modelId="{7740F4E1-07BA-4B2D-A441-3E859CDA0688}" type="presParOf" srcId="{FFE47FE0-38C6-4C30-9657-FB4759E9949C}" destId="{ECB531FD-4480-4F54-A4E4-1D2E0D225FF5}" srcOrd="1" destOrd="0" presId="urn:microsoft.com/office/officeart/2005/8/layout/vList5"/>
    <dgm:cxn modelId="{123CF728-6B30-48D8-A3C2-D1EA4B638890}" type="presParOf" srcId="{FFE47FE0-38C6-4C30-9657-FB4759E9949C}" destId="{858F25F0-3707-4093-B0ED-541DFFDCEFF4}" srcOrd="2" destOrd="0" presId="urn:microsoft.com/office/officeart/2005/8/layout/vList5"/>
    <dgm:cxn modelId="{306EA907-0D96-46B6-BBA3-41A60FFB6214}" type="presParOf" srcId="{858F25F0-3707-4093-B0ED-541DFFDCEFF4}" destId="{9DA9C486-C251-475E-9925-5D68DF687D9D}" srcOrd="0" destOrd="0" presId="urn:microsoft.com/office/officeart/2005/8/layout/vList5"/>
    <dgm:cxn modelId="{8F4A9C98-D3A8-4A35-B4C9-F71680A2690F}" type="presParOf" srcId="{858F25F0-3707-4093-B0ED-541DFFDCEFF4}" destId="{621A8666-792A-4B5A-B626-EF46564736AE}" srcOrd="1" destOrd="0" presId="urn:microsoft.com/office/officeart/2005/8/layout/vList5"/>
    <dgm:cxn modelId="{64C7A558-0E93-49F5-AA08-CD6D635FA3CF}" type="presParOf" srcId="{FFE47FE0-38C6-4C30-9657-FB4759E9949C}" destId="{39929143-E929-4551-B8E6-FD5C6ACBF7E2}" srcOrd="3" destOrd="0" presId="urn:microsoft.com/office/officeart/2005/8/layout/vList5"/>
    <dgm:cxn modelId="{EBBA4176-A734-4248-B38E-65BAD2FA1775}" type="presParOf" srcId="{FFE47FE0-38C6-4C30-9657-FB4759E9949C}" destId="{89B68C7A-F653-46DB-B6E2-4200B1B182B5}" srcOrd="4" destOrd="0" presId="urn:microsoft.com/office/officeart/2005/8/layout/vList5"/>
    <dgm:cxn modelId="{81BB21BE-1371-40E9-828B-FEA5E4501AE1}" type="presParOf" srcId="{89B68C7A-F653-46DB-B6E2-4200B1B182B5}" destId="{41168661-7E89-40E6-9326-068FCFDBEB4E}" srcOrd="0" destOrd="0" presId="urn:microsoft.com/office/officeart/2005/8/layout/vList5"/>
    <dgm:cxn modelId="{34AD0701-7F56-48A6-9103-7156829A8361}" type="presParOf" srcId="{89B68C7A-F653-46DB-B6E2-4200B1B182B5}" destId="{5F7E2C0B-7AC4-49E6-9D72-C9900C681E26}" srcOrd="1" destOrd="0" presId="urn:microsoft.com/office/officeart/2005/8/layout/vList5"/>
    <dgm:cxn modelId="{EBC837CD-BB02-4120-87E6-35FCA5C456AB}" type="presParOf" srcId="{FFE47FE0-38C6-4C30-9657-FB4759E9949C}" destId="{B1375B9C-9382-497B-88C7-5ED7FE643830}" srcOrd="5" destOrd="0" presId="urn:microsoft.com/office/officeart/2005/8/layout/vList5"/>
    <dgm:cxn modelId="{A28A9B13-DF53-45D1-81C4-25701CBB60DE}" type="presParOf" srcId="{FFE47FE0-38C6-4C30-9657-FB4759E9949C}" destId="{8354780B-D575-49F4-819D-DD0846456BCD}" srcOrd="6" destOrd="0" presId="urn:microsoft.com/office/officeart/2005/8/layout/vList5"/>
    <dgm:cxn modelId="{F18836F3-766B-4151-A706-7C53486F585A}" type="presParOf" srcId="{8354780B-D575-49F4-819D-DD0846456BCD}" destId="{A24854BA-E275-49CD-9AD8-45D5F1C9F44E}" srcOrd="0" destOrd="0" presId="urn:microsoft.com/office/officeart/2005/8/layout/vList5"/>
    <dgm:cxn modelId="{870BF9ED-34D0-4F8F-8E3A-4B34F3193E6F}" type="presParOf" srcId="{8354780B-D575-49F4-819D-DD0846456BCD}" destId="{9EF21DED-6E5E-4BFC-9231-FDC89C17B1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AE06BC-7947-43BE-9D2B-200FA2FBAB1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IN"/>
        </a:p>
      </dgm:t>
    </dgm:pt>
    <dgm:pt modelId="{EEC2A924-AB0A-478D-AD9F-E85D9425D9C6}">
      <dgm:prSet phldrT="[Text]"/>
      <dgm:spPr/>
      <dgm:t>
        <a:bodyPr/>
        <a:lstStyle/>
        <a:p>
          <a:r>
            <a:rPr lang="en-IN" u="sng" dirty="0">
              <a:latin typeface="Times New Roman" panose="02020603050405020304" pitchFamily="18" charset="0"/>
              <a:cs typeface="Times New Roman" panose="02020603050405020304" pitchFamily="18" charset="0"/>
            </a:rPr>
            <a:t>Selection Criteria</a:t>
          </a:r>
          <a:endParaRPr lang="en-IN" dirty="0">
            <a:latin typeface="Times New Roman" panose="02020603050405020304" pitchFamily="18" charset="0"/>
            <a:cs typeface="Times New Roman" panose="02020603050405020304" pitchFamily="18" charset="0"/>
          </a:endParaRPr>
        </a:p>
      </dgm:t>
    </dgm:pt>
    <dgm:pt modelId="{B69B58FF-27CB-481D-A40C-D519F7A0A889}" type="parTrans" cxnId="{2A2460B4-CC9D-44AA-83A1-92AFCA7D2FD1}">
      <dgm:prSet/>
      <dgm:spPr/>
      <dgm:t>
        <a:bodyPr/>
        <a:lstStyle/>
        <a:p>
          <a:endParaRPr lang="en-IN"/>
        </a:p>
      </dgm:t>
    </dgm:pt>
    <dgm:pt modelId="{4157BD20-EA9C-4635-BFAB-CECC97A8D27C}" type="sibTrans" cxnId="{2A2460B4-CC9D-44AA-83A1-92AFCA7D2FD1}">
      <dgm:prSet/>
      <dgm:spPr/>
      <dgm:t>
        <a:bodyPr/>
        <a:lstStyle/>
        <a:p>
          <a:endParaRPr lang="en-IN"/>
        </a:p>
      </dgm:t>
    </dgm:pt>
    <dgm:pt modelId="{CC70E719-CF5D-4CB6-9310-E33656A92C70}">
      <dgm:prSet phldrT="[Text]"/>
      <dgm:spPr/>
      <dgm:t>
        <a:bodyPr/>
        <a:lstStyle/>
        <a:p>
          <a:r>
            <a:rPr lang="en-IN" dirty="0">
              <a:latin typeface="Times New Roman" panose="02020603050405020304" pitchFamily="18" charset="0"/>
              <a:cs typeface="Times New Roman" panose="02020603050405020304" pitchFamily="18" charset="0"/>
            </a:rPr>
            <a:t>INCLUSION CRITERIA: All the procedures (conducted in Endoscopy, Bronchoscopy, Cath lab &amp; Interventional radiology) and surgeries (like Neurosurgery, onco-surgery, cardiac surgery, gastro surgery, ENT surgery, General surgery and Laparoscopic surgeries) conducted in the hospital.</a:t>
          </a:r>
        </a:p>
      </dgm:t>
    </dgm:pt>
    <dgm:pt modelId="{2B18434E-5AD5-4A52-9816-BA3C814E9F7B}" type="parTrans" cxnId="{F44A38AC-6E50-4399-A182-50423F84E21C}">
      <dgm:prSet/>
      <dgm:spPr/>
      <dgm:t>
        <a:bodyPr/>
        <a:lstStyle/>
        <a:p>
          <a:endParaRPr lang="en-IN"/>
        </a:p>
      </dgm:t>
    </dgm:pt>
    <dgm:pt modelId="{1BA48D31-13BF-4B05-B448-4412A182A8BE}" type="sibTrans" cxnId="{F44A38AC-6E50-4399-A182-50423F84E21C}">
      <dgm:prSet/>
      <dgm:spPr/>
      <dgm:t>
        <a:bodyPr/>
        <a:lstStyle/>
        <a:p>
          <a:endParaRPr lang="en-IN"/>
        </a:p>
      </dgm:t>
    </dgm:pt>
    <dgm:pt modelId="{BF1B8BA7-B04F-45B2-874F-9668EAAEDC3A}">
      <dgm:prSet phldrT="[Text]"/>
      <dgm:spPr/>
      <dgm:t>
        <a:bodyPr/>
        <a:lstStyle/>
        <a:p>
          <a:r>
            <a:rPr lang="en-IN" dirty="0">
              <a:latin typeface="Times New Roman" panose="02020603050405020304" pitchFamily="18" charset="0"/>
              <a:cs typeface="Times New Roman" panose="02020603050405020304" pitchFamily="18" charset="0"/>
            </a:rPr>
            <a:t>EXCLUSION CRITERIA: All the procedures and surgeries conducted at night or on Sunday, Orthopaedic surgeries, transplant surgeries &amp; procedures performed in Brachytherapy and DSA Lab</a:t>
          </a:r>
        </a:p>
      </dgm:t>
    </dgm:pt>
    <dgm:pt modelId="{02CF5A8D-7507-439B-AA4D-4D8EDFE83C63}" type="parTrans" cxnId="{274F8DF7-B122-43E7-8622-CD2F802C9E9B}">
      <dgm:prSet/>
      <dgm:spPr/>
      <dgm:t>
        <a:bodyPr/>
        <a:lstStyle/>
        <a:p>
          <a:endParaRPr lang="en-IN"/>
        </a:p>
      </dgm:t>
    </dgm:pt>
    <dgm:pt modelId="{3DA7F514-09C3-4B7F-8452-17641B966614}" type="sibTrans" cxnId="{274F8DF7-B122-43E7-8622-CD2F802C9E9B}">
      <dgm:prSet/>
      <dgm:spPr/>
      <dgm:t>
        <a:bodyPr/>
        <a:lstStyle/>
        <a:p>
          <a:endParaRPr lang="en-IN"/>
        </a:p>
      </dgm:t>
    </dgm:pt>
    <dgm:pt modelId="{09609885-2431-4ED4-B348-0541A2CDB47E}">
      <dgm:prSet phldrT="[Text]"/>
      <dgm:spPr/>
      <dgm:t>
        <a:bodyPr/>
        <a:lstStyle/>
        <a:p>
          <a:r>
            <a:rPr lang="en-IN" u="sng" dirty="0">
              <a:latin typeface="Times New Roman" panose="02020603050405020304" pitchFamily="18" charset="0"/>
              <a:cs typeface="Times New Roman" panose="02020603050405020304" pitchFamily="18" charset="0"/>
            </a:rPr>
            <a:t>Study Variables</a:t>
          </a:r>
          <a:endParaRPr lang="en-IN" dirty="0">
            <a:latin typeface="Times New Roman" panose="02020603050405020304" pitchFamily="18" charset="0"/>
            <a:cs typeface="Times New Roman" panose="02020603050405020304" pitchFamily="18" charset="0"/>
          </a:endParaRPr>
        </a:p>
      </dgm:t>
    </dgm:pt>
    <dgm:pt modelId="{F111C575-7624-468C-AEC2-A33A2507869E}" type="parTrans" cxnId="{D3740A7A-24E3-4176-96B5-4619BEA9AA2C}">
      <dgm:prSet/>
      <dgm:spPr/>
      <dgm:t>
        <a:bodyPr/>
        <a:lstStyle/>
        <a:p>
          <a:endParaRPr lang="en-IN"/>
        </a:p>
      </dgm:t>
    </dgm:pt>
    <dgm:pt modelId="{A0A7DE37-4755-4E59-85C2-1B35B3ADF822}" type="sibTrans" cxnId="{D3740A7A-24E3-4176-96B5-4619BEA9AA2C}">
      <dgm:prSet/>
      <dgm:spPr/>
      <dgm:t>
        <a:bodyPr/>
        <a:lstStyle/>
        <a:p>
          <a:endParaRPr lang="en-IN"/>
        </a:p>
      </dgm:t>
    </dgm:pt>
    <dgm:pt modelId="{F821AD85-BBE3-4822-A392-18FC8F4FB559}">
      <dgm:prSet phldrT="[Text]"/>
      <dgm:spPr/>
      <dgm:t>
        <a:bodyPr/>
        <a:lstStyle/>
        <a:p>
          <a:r>
            <a:rPr lang="en-IN" dirty="0">
              <a:latin typeface="Times New Roman" panose="02020603050405020304" pitchFamily="18" charset="0"/>
              <a:cs typeface="Times New Roman" panose="02020603050405020304" pitchFamily="18" charset="0"/>
            </a:rPr>
            <a:t>DEPENDENT VARIABLE: Level of compliance of Procedural safety checklist and WHO surgical safety checklist</a:t>
          </a:r>
        </a:p>
      </dgm:t>
    </dgm:pt>
    <dgm:pt modelId="{B27C9A6E-D8D7-4402-9A4A-8725F1546AB9}" type="parTrans" cxnId="{A29DF0E8-4681-4B35-9AF6-AFD0F60299CE}">
      <dgm:prSet/>
      <dgm:spPr/>
      <dgm:t>
        <a:bodyPr/>
        <a:lstStyle/>
        <a:p>
          <a:endParaRPr lang="en-IN"/>
        </a:p>
      </dgm:t>
    </dgm:pt>
    <dgm:pt modelId="{4C8C7A7F-43ED-494E-B677-01F9B66D7F31}" type="sibTrans" cxnId="{A29DF0E8-4681-4B35-9AF6-AFD0F60299CE}">
      <dgm:prSet/>
      <dgm:spPr/>
      <dgm:t>
        <a:bodyPr/>
        <a:lstStyle/>
        <a:p>
          <a:endParaRPr lang="en-IN"/>
        </a:p>
      </dgm:t>
    </dgm:pt>
    <dgm:pt modelId="{7A28F159-23DA-4FEB-9B42-10EF820B913D}">
      <dgm:prSet phldrT="[Text]"/>
      <dgm:spPr/>
      <dgm:t>
        <a:bodyPr/>
        <a:lstStyle/>
        <a:p>
          <a:r>
            <a:rPr lang="en-IN" u="sng" dirty="0">
              <a:latin typeface="Times New Roman" panose="02020603050405020304" pitchFamily="18" charset="0"/>
              <a:cs typeface="Times New Roman" panose="02020603050405020304" pitchFamily="18" charset="0"/>
            </a:rPr>
            <a:t>Sample Size</a:t>
          </a:r>
          <a:endParaRPr lang="en-IN" dirty="0">
            <a:latin typeface="Times New Roman" panose="02020603050405020304" pitchFamily="18" charset="0"/>
            <a:cs typeface="Times New Roman" panose="02020603050405020304" pitchFamily="18" charset="0"/>
          </a:endParaRPr>
        </a:p>
      </dgm:t>
    </dgm:pt>
    <dgm:pt modelId="{12A6765A-1F5A-4BC5-B5A2-8E543F33FA1B}" type="parTrans" cxnId="{E929C490-C8EE-4DDD-B565-EDFDD41A5C35}">
      <dgm:prSet/>
      <dgm:spPr/>
      <dgm:t>
        <a:bodyPr/>
        <a:lstStyle/>
        <a:p>
          <a:endParaRPr lang="en-IN"/>
        </a:p>
      </dgm:t>
    </dgm:pt>
    <dgm:pt modelId="{E845732B-A621-4A46-ABE3-2260D4DCBE29}" type="sibTrans" cxnId="{E929C490-C8EE-4DDD-B565-EDFDD41A5C35}">
      <dgm:prSet/>
      <dgm:spPr/>
      <dgm:t>
        <a:bodyPr/>
        <a:lstStyle/>
        <a:p>
          <a:endParaRPr lang="en-IN"/>
        </a:p>
      </dgm:t>
    </dgm:pt>
    <dgm:pt modelId="{07A3B2DA-3C28-4CE6-8D8E-8905BBC3EAD9}">
      <dgm:prSet phldrT="[Text]"/>
      <dgm:spPr/>
      <dgm:t>
        <a:bodyPr/>
        <a:lstStyle/>
        <a:p>
          <a:pPr>
            <a:buNone/>
          </a:pPr>
          <a:r>
            <a:rPr lang="en-IN" dirty="0">
              <a:latin typeface="Times New Roman" panose="02020603050405020304" pitchFamily="18" charset="0"/>
              <a:cs typeface="Times New Roman" panose="02020603050405020304" pitchFamily="18" charset="0"/>
            </a:rPr>
            <a:t>P value is taken as 68% as this is the lowest value ranging from 68% to 99% and 68% is the reconcile consent and pre op value.</a:t>
          </a:r>
        </a:p>
      </dgm:t>
    </dgm:pt>
    <dgm:pt modelId="{39F79421-93F8-4927-9C3F-A9343CB6A7DA}" type="parTrans" cxnId="{A37747DF-3413-4456-9DDC-8A1FF41336F4}">
      <dgm:prSet/>
      <dgm:spPr/>
      <dgm:t>
        <a:bodyPr/>
        <a:lstStyle/>
        <a:p>
          <a:endParaRPr lang="en-IN"/>
        </a:p>
      </dgm:t>
    </dgm:pt>
    <dgm:pt modelId="{C673065C-0836-4DE8-969B-78BE26C58A40}" type="sibTrans" cxnId="{A37747DF-3413-4456-9DDC-8A1FF41336F4}">
      <dgm:prSet/>
      <dgm:spPr/>
      <dgm:t>
        <a:bodyPr/>
        <a:lstStyle/>
        <a:p>
          <a:endParaRPr lang="en-IN"/>
        </a:p>
      </dgm:t>
    </dgm:pt>
    <dgm:pt modelId="{885100B5-68EF-49C7-9852-1156AD1AD7B0}">
      <dgm:prSet phldrT="[Text]"/>
      <dgm:spPr/>
      <dgm:t>
        <a:bodyPr/>
        <a:lstStyle/>
        <a:p>
          <a:r>
            <a:rPr lang="en-IN" u="sng" dirty="0">
              <a:latin typeface="Times New Roman" panose="02020603050405020304" pitchFamily="18" charset="0"/>
              <a:cs typeface="Times New Roman" panose="02020603050405020304" pitchFamily="18" charset="0"/>
            </a:rPr>
            <a:t>Sampling Method</a:t>
          </a:r>
          <a:endParaRPr lang="en-IN" dirty="0">
            <a:latin typeface="Times New Roman" panose="02020603050405020304" pitchFamily="18" charset="0"/>
            <a:cs typeface="Times New Roman" panose="02020603050405020304" pitchFamily="18" charset="0"/>
          </a:endParaRPr>
        </a:p>
      </dgm:t>
    </dgm:pt>
    <dgm:pt modelId="{C0897AD1-B9CB-4360-8321-2CD3741BD1AD}" type="parTrans" cxnId="{6D6D2F7D-4C51-4740-ACB7-46EE6F6F0077}">
      <dgm:prSet/>
      <dgm:spPr/>
      <dgm:t>
        <a:bodyPr/>
        <a:lstStyle/>
        <a:p>
          <a:endParaRPr lang="en-IN"/>
        </a:p>
      </dgm:t>
    </dgm:pt>
    <dgm:pt modelId="{7C4120F3-F5BD-4240-8BB8-AB1DB1871629}" type="sibTrans" cxnId="{6D6D2F7D-4C51-4740-ACB7-46EE6F6F0077}">
      <dgm:prSet/>
      <dgm:spPr/>
      <dgm:t>
        <a:bodyPr/>
        <a:lstStyle/>
        <a:p>
          <a:endParaRPr lang="en-IN"/>
        </a:p>
      </dgm:t>
    </dgm:pt>
    <dgm:pt modelId="{26B66D5A-55FE-4E27-836D-2535D32CD428}">
      <dgm:prSet/>
      <dgm:spPr/>
      <dgm:t>
        <a:bodyPr/>
        <a:lstStyle/>
        <a:p>
          <a:r>
            <a:rPr lang="en-IN" dirty="0">
              <a:latin typeface="Times New Roman" panose="02020603050405020304" pitchFamily="18" charset="0"/>
              <a:cs typeface="Times New Roman" panose="02020603050405020304" pitchFamily="18" charset="0"/>
            </a:rPr>
            <a:t>P = 68%</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Q= 1-p</a:t>
          </a:r>
          <a:endParaRPr lang="en-US" dirty="0">
            <a:latin typeface="Times New Roman" panose="02020603050405020304" pitchFamily="18" charset="0"/>
            <a:cs typeface="Times New Roman" panose="02020603050405020304" pitchFamily="18" charset="0"/>
          </a:endParaRPr>
        </a:p>
      </dgm:t>
    </dgm:pt>
    <dgm:pt modelId="{4FBFE405-54FA-4412-9A6E-7B8B37FE3180}" type="parTrans" cxnId="{79060C8B-9B84-49C3-BCDD-EE6A711B28DF}">
      <dgm:prSet/>
      <dgm:spPr/>
      <dgm:t>
        <a:bodyPr/>
        <a:lstStyle/>
        <a:p>
          <a:endParaRPr lang="en-IN"/>
        </a:p>
      </dgm:t>
    </dgm:pt>
    <dgm:pt modelId="{E9F116D5-5D17-4D44-B943-D106C2A1A872}" type="sibTrans" cxnId="{79060C8B-9B84-49C3-BCDD-EE6A711B28DF}">
      <dgm:prSet/>
      <dgm:spPr/>
      <dgm:t>
        <a:bodyPr/>
        <a:lstStyle/>
        <a:p>
          <a:endParaRPr lang="en-IN"/>
        </a:p>
      </dgm:t>
    </dgm:pt>
    <dgm:pt modelId="{077E62AF-37F3-41D2-BE37-852EEB5047E2}">
      <dgm:prSet/>
      <dgm:spPr/>
      <dgm:t>
        <a:bodyPr/>
        <a:lstStyle/>
        <a:p>
          <a:r>
            <a:rPr lang="en-IN" dirty="0">
              <a:latin typeface="Times New Roman" panose="02020603050405020304" pitchFamily="18" charset="0"/>
              <a:cs typeface="Times New Roman" panose="02020603050405020304" pitchFamily="18" charset="0"/>
            </a:rPr>
            <a:t>Z= 1.96</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e = 0.1</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n= 83</a:t>
          </a:r>
          <a:endParaRPr lang="en-US" dirty="0">
            <a:latin typeface="Times New Roman" panose="02020603050405020304" pitchFamily="18" charset="0"/>
            <a:cs typeface="Times New Roman" panose="02020603050405020304" pitchFamily="18" charset="0"/>
          </a:endParaRPr>
        </a:p>
      </dgm:t>
    </dgm:pt>
    <dgm:pt modelId="{1BE10924-4030-442D-BC7E-E8B009B2CAD4}" type="parTrans" cxnId="{23DEB7FE-ACC9-47ED-9865-6EA47F787140}">
      <dgm:prSet/>
      <dgm:spPr/>
      <dgm:t>
        <a:bodyPr/>
        <a:lstStyle/>
        <a:p>
          <a:endParaRPr lang="en-IN"/>
        </a:p>
      </dgm:t>
    </dgm:pt>
    <dgm:pt modelId="{2DE2EB71-4E6D-436F-B725-557AFD809C7E}" type="sibTrans" cxnId="{23DEB7FE-ACC9-47ED-9865-6EA47F787140}">
      <dgm:prSet/>
      <dgm:spPr/>
      <dgm:t>
        <a:bodyPr/>
        <a:lstStyle/>
        <a:p>
          <a:endParaRPr lang="en-IN"/>
        </a:p>
      </dgm:t>
    </dgm:pt>
    <dgm:pt modelId="{38A21613-3526-4437-A2F7-9E38EB20BD34}">
      <dgm:prSet/>
      <dgm:spPr/>
      <dgm:t>
        <a:bodyPr/>
        <a:lstStyle/>
        <a:p>
          <a:endParaRPr lang="en-IN">
            <a:latin typeface="Times New Roman" panose="02020603050405020304" pitchFamily="18" charset="0"/>
            <a:cs typeface="Times New Roman" panose="02020603050405020304" pitchFamily="18" charset="0"/>
          </a:endParaRPr>
        </a:p>
      </dgm:t>
    </dgm:pt>
    <dgm:pt modelId="{784FAE84-2795-4525-9732-A80FF7B23948}" type="parTrans" cxnId="{A23EBD41-A209-4606-BD0D-500001C96277}">
      <dgm:prSet/>
      <dgm:spPr/>
      <dgm:t>
        <a:bodyPr/>
        <a:lstStyle/>
        <a:p>
          <a:endParaRPr lang="en-IN"/>
        </a:p>
      </dgm:t>
    </dgm:pt>
    <dgm:pt modelId="{E2EBF45D-B061-4AAE-ACAF-1F59FEA0B0A7}" type="sibTrans" cxnId="{A23EBD41-A209-4606-BD0D-500001C96277}">
      <dgm:prSet/>
      <dgm:spPr/>
      <dgm:t>
        <a:bodyPr/>
        <a:lstStyle/>
        <a:p>
          <a:endParaRPr lang="en-IN"/>
        </a:p>
      </dgm:t>
    </dgm:pt>
    <dgm:pt modelId="{5F83D042-073E-47C1-BAAD-540A72DD82EC}">
      <dgm:prSet/>
      <dgm:spPr/>
      <dgm:t>
        <a:bodyPr/>
        <a:lstStyle/>
        <a:p>
          <a:r>
            <a:rPr lang="en-IN" dirty="0">
              <a:latin typeface="Times New Roman" panose="02020603050405020304" pitchFamily="18" charset="0"/>
              <a:cs typeface="Times New Roman" panose="02020603050405020304" pitchFamily="18" charset="0"/>
            </a:rPr>
            <a:t>Convenience Sampling Techniques: As the Audit was conducted as per the self-convenience in the hospital</a:t>
          </a:r>
          <a:endParaRPr lang="en-US" dirty="0">
            <a:latin typeface="Times New Roman" panose="02020603050405020304" pitchFamily="18" charset="0"/>
            <a:cs typeface="Times New Roman" panose="02020603050405020304" pitchFamily="18" charset="0"/>
          </a:endParaRPr>
        </a:p>
      </dgm:t>
    </dgm:pt>
    <dgm:pt modelId="{BC1D5EB4-EE56-42D4-B97E-F11A56EADBC4}" type="parTrans" cxnId="{4E5F1091-E468-4089-915D-05D6B0296C9D}">
      <dgm:prSet/>
      <dgm:spPr/>
      <dgm:t>
        <a:bodyPr/>
        <a:lstStyle/>
        <a:p>
          <a:endParaRPr lang="en-IN"/>
        </a:p>
      </dgm:t>
    </dgm:pt>
    <dgm:pt modelId="{B264FAD8-F361-4C64-998F-741D6E89E49E}" type="sibTrans" cxnId="{4E5F1091-E468-4089-915D-05D6B0296C9D}">
      <dgm:prSet/>
      <dgm:spPr/>
      <dgm:t>
        <a:bodyPr/>
        <a:lstStyle/>
        <a:p>
          <a:endParaRPr lang="en-IN"/>
        </a:p>
      </dgm:t>
    </dgm:pt>
    <dgm:pt modelId="{B19180F7-70F4-4DBE-9615-84B7B90CA136}">
      <dgm:prSet/>
      <dgm:spPr/>
      <dgm:t>
        <a:bodyPr/>
        <a:lstStyle/>
        <a:p>
          <a:r>
            <a:rPr lang="en-US" dirty="0">
              <a:latin typeface="Times New Roman" panose="02020603050405020304" pitchFamily="18" charset="0"/>
              <a:cs typeface="Times New Roman" panose="02020603050405020304" pitchFamily="18" charset="0"/>
            </a:rPr>
            <a:t>But for our study the total sample size taken was 120 i.e., 40 of Procedure safety &amp; 80 of surgical safety </a:t>
          </a:r>
        </a:p>
      </dgm:t>
    </dgm:pt>
    <dgm:pt modelId="{2DD16899-23D3-466B-B153-F548EACC2F1D}" type="parTrans" cxnId="{771AE010-FE82-499C-8579-32DBBEC0759D}">
      <dgm:prSet/>
      <dgm:spPr/>
      <dgm:t>
        <a:bodyPr/>
        <a:lstStyle/>
        <a:p>
          <a:endParaRPr lang="en-IN"/>
        </a:p>
      </dgm:t>
    </dgm:pt>
    <dgm:pt modelId="{98C7A64B-FC6A-48EB-9EBE-31155139E72A}" type="sibTrans" cxnId="{771AE010-FE82-499C-8579-32DBBEC0759D}">
      <dgm:prSet/>
      <dgm:spPr/>
      <dgm:t>
        <a:bodyPr/>
        <a:lstStyle/>
        <a:p>
          <a:endParaRPr lang="en-IN"/>
        </a:p>
      </dgm:t>
    </dgm:pt>
    <dgm:pt modelId="{EFADC6DD-53D4-4AC9-ABC8-BB4B17EFFB49}">
      <dgm:prSet phldrT="[Text]"/>
      <dgm:spPr/>
      <dgm:t>
        <a:bodyPr/>
        <a:lstStyle/>
        <a:p>
          <a:endParaRPr lang="en-IN" dirty="0">
            <a:latin typeface="Times New Roman" panose="02020603050405020304" pitchFamily="18" charset="0"/>
            <a:cs typeface="Times New Roman" panose="02020603050405020304" pitchFamily="18" charset="0"/>
          </a:endParaRPr>
        </a:p>
      </dgm:t>
    </dgm:pt>
    <dgm:pt modelId="{5E93F6A9-6B04-4C9E-8A15-462A71EFD81F}" type="parTrans" cxnId="{DEB585EB-34C2-49BE-82FA-EEA334BD350C}">
      <dgm:prSet/>
      <dgm:spPr/>
      <dgm:t>
        <a:bodyPr/>
        <a:lstStyle/>
        <a:p>
          <a:endParaRPr lang="en-IN"/>
        </a:p>
      </dgm:t>
    </dgm:pt>
    <dgm:pt modelId="{5C05DAB2-6F1C-4A46-AD24-14C6ED1F72C3}" type="sibTrans" cxnId="{DEB585EB-34C2-49BE-82FA-EEA334BD350C}">
      <dgm:prSet/>
      <dgm:spPr/>
      <dgm:t>
        <a:bodyPr/>
        <a:lstStyle/>
        <a:p>
          <a:endParaRPr lang="en-IN"/>
        </a:p>
      </dgm:t>
    </dgm:pt>
    <dgm:pt modelId="{0FE84510-C22D-41C3-8732-44A160214651}" type="pres">
      <dgm:prSet presAssocID="{CAAE06BC-7947-43BE-9D2B-200FA2FBAB18}" presName="Name0" presStyleCnt="0">
        <dgm:presLayoutVars>
          <dgm:dir/>
          <dgm:animLvl val="lvl"/>
          <dgm:resizeHandles val="exact"/>
        </dgm:presLayoutVars>
      </dgm:prSet>
      <dgm:spPr/>
    </dgm:pt>
    <dgm:pt modelId="{9C3AB10A-4ED0-4DB5-B710-C2D6B139F864}" type="pres">
      <dgm:prSet presAssocID="{EEC2A924-AB0A-478D-AD9F-E85D9425D9C6}" presName="linNode" presStyleCnt="0"/>
      <dgm:spPr/>
    </dgm:pt>
    <dgm:pt modelId="{8DEACCE3-0E3E-442D-9332-120B3A0514A9}" type="pres">
      <dgm:prSet presAssocID="{EEC2A924-AB0A-478D-AD9F-E85D9425D9C6}" presName="parentText" presStyleLbl="node1" presStyleIdx="0" presStyleCnt="4">
        <dgm:presLayoutVars>
          <dgm:chMax val="1"/>
          <dgm:bulletEnabled val="1"/>
        </dgm:presLayoutVars>
      </dgm:prSet>
      <dgm:spPr/>
    </dgm:pt>
    <dgm:pt modelId="{1EFBB3C4-CBC9-42D8-A1D5-693F7262DBF0}" type="pres">
      <dgm:prSet presAssocID="{EEC2A924-AB0A-478D-AD9F-E85D9425D9C6}" presName="descendantText" presStyleLbl="alignAccFollowNode1" presStyleIdx="0" presStyleCnt="4" custScaleY="116132" custLinFactNeighborX="0">
        <dgm:presLayoutVars>
          <dgm:bulletEnabled val="1"/>
        </dgm:presLayoutVars>
      </dgm:prSet>
      <dgm:spPr/>
    </dgm:pt>
    <dgm:pt modelId="{D600A018-146D-464A-8731-B59EC4E5138C}" type="pres">
      <dgm:prSet presAssocID="{4157BD20-EA9C-4635-BFAB-CECC97A8D27C}" presName="sp" presStyleCnt="0"/>
      <dgm:spPr/>
    </dgm:pt>
    <dgm:pt modelId="{E271BFB0-FD58-4B01-B32B-D1BB35E82211}" type="pres">
      <dgm:prSet presAssocID="{09609885-2431-4ED4-B348-0541A2CDB47E}" presName="linNode" presStyleCnt="0"/>
      <dgm:spPr/>
    </dgm:pt>
    <dgm:pt modelId="{F1789BA6-9DBF-4DA4-9BE2-DE1CA8A7EF5C}" type="pres">
      <dgm:prSet presAssocID="{09609885-2431-4ED4-B348-0541A2CDB47E}" presName="parentText" presStyleLbl="node1" presStyleIdx="1" presStyleCnt="4">
        <dgm:presLayoutVars>
          <dgm:chMax val="1"/>
          <dgm:bulletEnabled val="1"/>
        </dgm:presLayoutVars>
      </dgm:prSet>
      <dgm:spPr/>
    </dgm:pt>
    <dgm:pt modelId="{33D32F16-0A1D-48B8-8D7A-023C22B21DF5}" type="pres">
      <dgm:prSet presAssocID="{09609885-2431-4ED4-B348-0541A2CDB47E}" presName="descendantText" presStyleLbl="alignAccFollowNode1" presStyleIdx="1" presStyleCnt="4" custLinFactNeighborX="0" custLinFactNeighborY="0">
        <dgm:presLayoutVars>
          <dgm:bulletEnabled val="1"/>
        </dgm:presLayoutVars>
      </dgm:prSet>
      <dgm:spPr/>
    </dgm:pt>
    <dgm:pt modelId="{CAF09204-F24E-44EC-B177-17D57E96B84C}" type="pres">
      <dgm:prSet presAssocID="{A0A7DE37-4755-4E59-85C2-1B35B3ADF822}" presName="sp" presStyleCnt="0"/>
      <dgm:spPr/>
    </dgm:pt>
    <dgm:pt modelId="{5D08683C-2F18-4FF8-BFEA-3A2235C7551E}" type="pres">
      <dgm:prSet presAssocID="{7A28F159-23DA-4FEB-9B42-10EF820B913D}" presName="linNode" presStyleCnt="0"/>
      <dgm:spPr/>
    </dgm:pt>
    <dgm:pt modelId="{A329A77B-CC44-42B3-A939-FD7A5E6C83A8}" type="pres">
      <dgm:prSet presAssocID="{7A28F159-23DA-4FEB-9B42-10EF820B913D}" presName="parentText" presStyleLbl="node1" presStyleIdx="2" presStyleCnt="4">
        <dgm:presLayoutVars>
          <dgm:chMax val="1"/>
          <dgm:bulletEnabled val="1"/>
        </dgm:presLayoutVars>
      </dgm:prSet>
      <dgm:spPr/>
    </dgm:pt>
    <dgm:pt modelId="{EA0F9DAA-B2E7-47B0-84CF-87894708ED41}" type="pres">
      <dgm:prSet presAssocID="{7A28F159-23DA-4FEB-9B42-10EF820B913D}" presName="descendantText" presStyleLbl="alignAccFollowNode1" presStyleIdx="2" presStyleCnt="4">
        <dgm:presLayoutVars>
          <dgm:bulletEnabled val="1"/>
        </dgm:presLayoutVars>
      </dgm:prSet>
      <dgm:spPr/>
    </dgm:pt>
    <dgm:pt modelId="{6B7323D7-AAF9-4C09-9F8C-3B3E7E330301}" type="pres">
      <dgm:prSet presAssocID="{E845732B-A621-4A46-ABE3-2260D4DCBE29}" presName="sp" presStyleCnt="0"/>
      <dgm:spPr/>
    </dgm:pt>
    <dgm:pt modelId="{69D3BF17-C9AB-4525-B615-67AA30EFF458}" type="pres">
      <dgm:prSet presAssocID="{885100B5-68EF-49C7-9852-1156AD1AD7B0}" presName="linNode" presStyleCnt="0"/>
      <dgm:spPr/>
    </dgm:pt>
    <dgm:pt modelId="{82269AE5-843C-425E-9E16-42B9E3A0D14C}" type="pres">
      <dgm:prSet presAssocID="{885100B5-68EF-49C7-9852-1156AD1AD7B0}" presName="parentText" presStyleLbl="node1" presStyleIdx="3" presStyleCnt="4">
        <dgm:presLayoutVars>
          <dgm:chMax val="1"/>
          <dgm:bulletEnabled val="1"/>
        </dgm:presLayoutVars>
      </dgm:prSet>
      <dgm:spPr/>
    </dgm:pt>
    <dgm:pt modelId="{5EEA33F6-E083-4047-971C-F1FFFB5C2D28}" type="pres">
      <dgm:prSet presAssocID="{885100B5-68EF-49C7-9852-1156AD1AD7B0}" presName="descendantText" presStyleLbl="alignAccFollowNode1" presStyleIdx="3" presStyleCnt="4" custLinFactNeighborY="0">
        <dgm:presLayoutVars>
          <dgm:bulletEnabled val="1"/>
        </dgm:presLayoutVars>
      </dgm:prSet>
      <dgm:spPr/>
    </dgm:pt>
  </dgm:ptLst>
  <dgm:cxnLst>
    <dgm:cxn modelId="{771AE010-FE82-499C-8579-32DBBEC0759D}" srcId="{7A28F159-23DA-4FEB-9B42-10EF820B913D}" destId="{B19180F7-70F4-4DBE-9615-84B7B90CA136}" srcOrd="3" destOrd="0" parTransId="{2DD16899-23D3-466B-B153-F548EACC2F1D}" sibTransId="{98C7A64B-FC6A-48EB-9EBE-31155139E72A}"/>
    <dgm:cxn modelId="{F6E7F42D-8C18-422B-8D77-CC16CDBB3553}" type="presOf" srcId="{07A3B2DA-3C28-4CE6-8D8E-8905BBC3EAD9}" destId="{EA0F9DAA-B2E7-47B0-84CF-87894708ED41}" srcOrd="0" destOrd="0" presId="urn:microsoft.com/office/officeart/2005/8/layout/vList5"/>
    <dgm:cxn modelId="{A23EBD41-A209-4606-BD0D-500001C96277}" srcId="{885100B5-68EF-49C7-9852-1156AD1AD7B0}" destId="{38A21613-3526-4437-A2F7-9E38EB20BD34}" srcOrd="0" destOrd="0" parTransId="{784FAE84-2795-4525-9732-A80FF7B23948}" sibTransId="{E2EBF45D-B061-4AAE-ACAF-1F59FEA0B0A7}"/>
    <dgm:cxn modelId="{8BA72566-D078-49AA-AB76-FE9030FFC18F}" type="presOf" srcId="{077E62AF-37F3-41D2-BE37-852EEB5047E2}" destId="{EA0F9DAA-B2E7-47B0-84CF-87894708ED41}" srcOrd="0" destOrd="2" presId="urn:microsoft.com/office/officeart/2005/8/layout/vList5"/>
    <dgm:cxn modelId="{F5E5D546-31D6-45F6-898D-F7CC8181E261}" type="presOf" srcId="{F821AD85-BBE3-4822-A392-18FC8F4FB559}" destId="{33D32F16-0A1D-48B8-8D7A-023C22B21DF5}" srcOrd="0" destOrd="0" presId="urn:microsoft.com/office/officeart/2005/8/layout/vList5"/>
    <dgm:cxn modelId="{7251566A-780B-4377-AA88-C68515A33082}" type="presOf" srcId="{7A28F159-23DA-4FEB-9B42-10EF820B913D}" destId="{A329A77B-CC44-42B3-A939-FD7A5E6C83A8}" srcOrd="0" destOrd="0" presId="urn:microsoft.com/office/officeart/2005/8/layout/vList5"/>
    <dgm:cxn modelId="{B1D02B72-A4D6-4A4C-BB45-CEC87B642EC5}" type="presOf" srcId="{26B66D5A-55FE-4E27-836D-2535D32CD428}" destId="{EA0F9DAA-B2E7-47B0-84CF-87894708ED41}" srcOrd="0" destOrd="1" presId="urn:microsoft.com/office/officeart/2005/8/layout/vList5"/>
    <dgm:cxn modelId="{8DEEC477-B553-4B17-A0CE-C32B8BA06C9B}" type="presOf" srcId="{38A21613-3526-4437-A2F7-9E38EB20BD34}" destId="{5EEA33F6-E083-4047-971C-F1FFFB5C2D28}" srcOrd="0" destOrd="0" presId="urn:microsoft.com/office/officeart/2005/8/layout/vList5"/>
    <dgm:cxn modelId="{D3740A7A-24E3-4176-96B5-4619BEA9AA2C}" srcId="{CAAE06BC-7947-43BE-9D2B-200FA2FBAB18}" destId="{09609885-2431-4ED4-B348-0541A2CDB47E}" srcOrd="1" destOrd="0" parTransId="{F111C575-7624-468C-AEC2-A33A2507869E}" sibTransId="{A0A7DE37-4755-4E59-85C2-1B35B3ADF822}"/>
    <dgm:cxn modelId="{21500D7B-316A-4D63-84F1-E7C80D553103}" type="presOf" srcId="{B19180F7-70F4-4DBE-9615-84B7B90CA136}" destId="{EA0F9DAA-B2E7-47B0-84CF-87894708ED41}" srcOrd="0" destOrd="3" presId="urn:microsoft.com/office/officeart/2005/8/layout/vList5"/>
    <dgm:cxn modelId="{6D6D2F7D-4C51-4740-ACB7-46EE6F6F0077}" srcId="{CAAE06BC-7947-43BE-9D2B-200FA2FBAB18}" destId="{885100B5-68EF-49C7-9852-1156AD1AD7B0}" srcOrd="3" destOrd="0" parTransId="{C0897AD1-B9CB-4360-8321-2CD3741BD1AD}" sibTransId="{7C4120F3-F5BD-4240-8BB8-AB1DB1871629}"/>
    <dgm:cxn modelId="{79060C8B-9B84-49C3-BCDD-EE6A711B28DF}" srcId="{7A28F159-23DA-4FEB-9B42-10EF820B913D}" destId="{26B66D5A-55FE-4E27-836D-2535D32CD428}" srcOrd="1" destOrd="0" parTransId="{4FBFE405-54FA-4412-9A6E-7B8B37FE3180}" sibTransId="{E9F116D5-5D17-4D44-B943-D106C2A1A872}"/>
    <dgm:cxn modelId="{E929C490-C8EE-4DDD-B565-EDFDD41A5C35}" srcId="{CAAE06BC-7947-43BE-9D2B-200FA2FBAB18}" destId="{7A28F159-23DA-4FEB-9B42-10EF820B913D}" srcOrd="2" destOrd="0" parTransId="{12A6765A-1F5A-4BC5-B5A2-8E543F33FA1B}" sibTransId="{E845732B-A621-4A46-ABE3-2260D4DCBE29}"/>
    <dgm:cxn modelId="{4E5F1091-E468-4089-915D-05D6B0296C9D}" srcId="{885100B5-68EF-49C7-9852-1156AD1AD7B0}" destId="{5F83D042-073E-47C1-BAAD-540A72DD82EC}" srcOrd="1" destOrd="0" parTransId="{BC1D5EB4-EE56-42D4-B97E-F11A56EADBC4}" sibTransId="{B264FAD8-F361-4C64-998F-741D6E89E49E}"/>
    <dgm:cxn modelId="{CAD8B396-B451-4E96-ACF2-1C56FB9B6FFA}" type="presOf" srcId="{EEC2A924-AB0A-478D-AD9F-E85D9425D9C6}" destId="{8DEACCE3-0E3E-442D-9332-120B3A0514A9}" srcOrd="0" destOrd="0" presId="urn:microsoft.com/office/officeart/2005/8/layout/vList5"/>
    <dgm:cxn modelId="{F44A38AC-6E50-4399-A182-50423F84E21C}" srcId="{EEC2A924-AB0A-478D-AD9F-E85D9425D9C6}" destId="{CC70E719-CF5D-4CB6-9310-E33656A92C70}" srcOrd="0" destOrd="0" parTransId="{2B18434E-5AD5-4A52-9816-BA3C814E9F7B}" sibTransId="{1BA48D31-13BF-4B05-B448-4412A182A8BE}"/>
    <dgm:cxn modelId="{2A2460B4-CC9D-44AA-83A1-92AFCA7D2FD1}" srcId="{CAAE06BC-7947-43BE-9D2B-200FA2FBAB18}" destId="{EEC2A924-AB0A-478D-AD9F-E85D9425D9C6}" srcOrd="0" destOrd="0" parTransId="{B69B58FF-27CB-481D-A40C-D519F7A0A889}" sibTransId="{4157BD20-EA9C-4635-BFAB-CECC97A8D27C}"/>
    <dgm:cxn modelId="{BB38A0B6-440D-4929-8878-E10568B862DF}" type="presOf" srcId="{BF1B8BA7-B04F-45B2-874F-9668EAAEDC3A}" destId="{1EFBB3C4-CBC9-42D8-A1D5-693F7262DBF0}" srcOrd="0" destOrd="2" presId="urn:microsoft.com/office/officeart/2005/8/layout/vList5"/>
    <dgm:cxn modelId="{E514FFDB-3C4E-4034-A280-FEC59AD5C5EA}" type="presOf" srcId="{CC70E719-CF5D-4CB6-9310-E33656A92C70}" destId="{1EFBB3C4-CBC9-42D8-A1D5-693F7262DBF0}" srcOrd="0" destOrd="0" presId="urn:microsoft.com/office/officeart/2005/8/layout/vList5"/>
    <dgm:cxn modelId="{B8EDFCDE-F8FC-4C4D-B96B-BB97C961D365}" type="presOf" srcId="{CAAE06BC-7947-43BE-9D2B-200FA2FBAB18}" destId="{0FE84510-C22D-41C3-8732-44A160214651}" srcOrd="0" destOrd="0" presId="urn:microsoft.com/office/officeart/2005/8/layout/vList5"/>
    <dgm:cxn modelId="{A37747DF-3413-4456-9DDC-8A1FF41336F4}" srcId="{7A28F159-23DA-4FEB-9B42-10EF820B913D}" destId="{07A3B2DA-3C28-4CE6-8D8E-8905BBC3EAD9}" srcOrd="0" destOrd="0" parTransId="{39F79421-93F8-4927-9C3F-A9343CB6A7DA}" sibTransId="{C673065C-0836-4DE8-969B-78BE26C58A40}"/>
    <dgm:cxn modelId="{9D7894E2-9641-4B6E-957E-ABB1C91358F9}" type="presOf" srcId="{EFADC6DD-53D4-4AC9-ABC8-BB4B17EFFB49}" destId="{1EFBB3C4-CBC9-42D8-A1D5-693F7262DBF0}" srcOrd="0" destOrd="1" presId="urn:microsoft.com/office/officeart/2005/8/layout/vList5"/>
    <dgm:cxn modelId="{A8413BE4-4B38-4C66-B15E-EBE6165012B1}" type="presOf" srcId="{09609885-2431-4ED4-B348-0541A2CDB47E}" destId="{F1789BA6-9DBF-4DA4-9BE2-DE1CA8A7EF5C}" srcOrd="0" destOrd="0" presId="urn:microsoft.com/office/officeart/2005/8/layout/vList5"/>
    <dgm:cxn modelId="{A29DF0E8-4681-4B35-9AF6-AFD0F60299CE}" srcId="{09609885-2431-4ED4-B348-0541A2CDB47E}" destId="{F821AD85-BBE3-4822-A392-18FC8F4FB559}" srcOrd="0" destOrd="0" parTransId="{B27C9A6E-D8D7-4402-9A4A-8725F1546AB9}" sibTransId="{4C8C7A7F-43ED-494E-B677-01F9B66D7F31}"/>
    <dgm:cxn modelId="{DEB585EB-34C2-49BE-82FA-EEA334BD350C}" srcId="{EEC2A924-AB0A-478D-AD9F-E85D9425D9C6}" destId="{EFADC6DD-53D4-4AC9-ABC8-BB4B17EFFB49}" srcOrd="1" destOrd="0" parTransId="{5E93F6A9-6B04-4C9E-8A15-462A71EFD81F}" sibTransId="{5C05DAB2-6F1C-4A46-AD24-14C6ED1F72C3}"/>
    <dgm:cxn modelId="{302E54F1-54B5-4C3D-BF46-FCA17375DB2C}" type="presOf" srcId="{5F83D042-073E-47C1-BAAD-540A72DD82EC}" destId="{5EEA33F6-E083-4047-971C-F1FFFB5C2D28}" srcOrd="0" destOrd="1" presId="urn:microsoft.com/office/officeart/2005/8/layout/vList5"/>
    <dgm:cxn modelId="{2AE3D3F4-7AFD-409E-B2C9-B07220F4A638}" type="presOf" srcId="{885100B5-68EF-49C7-9852-1156AD1AD7B0}" destId="{82269AE5-843C-425E-9E16-42B9E3A0D14C}" srcOrd="0" destOrd="0" presId="urn:microsoft.com/office/officeart/2005/8/layout/vList5"/>
    <dgm:cxn modelId="{274F8DF7-B122-43E7-8622-CD2F802C9E9B}" srcId="{EEC2A924-AB0A-478D-AD9F-E85D9425D9C6}" destId="{BF1B8BA7-B04F-45B2-874F-9668EAAEDC3A}" srcOrd="2" destOrd="0" parTransId="{02CF5A8D-7507-439B-AA4D-4D8EDFE83C63}" sibTransId="{3DA7F514-09C3-4B7F-8452-17641B966614}"/>
    <dgm:cxn modelId="{23DEB7FE-ACC9-47ED-9865-6EA47F787140}" srcId="{7A28F159-23DA-4FEB-9B42-10EF820B913D}" destId="{077E62AF-37F3-41D2-BE37-852EEB5047E2}" srcOrd="2" destOrd="0" parTransId="{1BE10924-4030-442D-BC7E-E8B009B2CAD4}" sibTransId="{2DE2EB71-4E6D-436F-B725-557AFD809C7E}"/>
    <dgm:cxn modelId="{EDD5C12C-2809-4E3E-8ADC-08F14D6432DB}" type="presParOf" srcId="{0FE84510-C22D-41C3-8732-44A160214651}" destId="{9C3AB10A-4ED0-4DB5-B710-C2D6B139F864}" srcOrd="0" destOrd="0" presId="urn:microsoft.com/office/officeart/2005/8/layout/vList5"/>
    <dgm:cxn modelId="{8499F856-D33D-449C-B05B-3DA8EFCF8059}" type="presParOf" srcId="{9C3AB10A-4ED0-4DB5-B710-C2D6B139F864}" destId="{8DEACCE3-0E3E-442D-9332-120B3A0514A9}" srcOrd="0" destOrd="0" presId="urn:microsoft.com/office/officeart/2005/8/layout/vList5"/>
    <dgm:cxn modelId="{F59C6060-9B6A-4DA4-9E4F-EF2A4B60C4F9}" type="presParOf" srcId="{9C3AB10A-4ED0-4DB5-B710-C2D6B139F864}" destId="{1EFBB3C4-CBC9-42D8-A1D5-693F7262DBF0}" srcOrd="1" destOrd="0" presId="urn:microsoft.com/office/officeart/2005/8/layout/vList5"/>
    <dgm:cxn modelId="{3448BF24-E1A8-48CD-A9CC-A6D7B24195E5}" type="presParOf" srcId="{0FE84510-C22D-41C3-8732-44A160214651}" destId="{D600A018-146D-464A-8731-B59EC4E5138C}" srcOrd="1" destOrd="0" presId="urn:microsoft.com/office/officeart/2005/8/layout/vList5"/>
    <dgm:cxn modelId="{081EEA47-3973-4B78-AFAA-784742B486FA}" type="presParOf" srcId="{0FE84510-C22D-41C3-8732-44A160214651}" destId="{E271BFB0-FD58-4B01-B32B-D1BB35E82211}" srcOrd="2" destOrd="0" presId="urn:microsoft.com/office/officeart/2005/8/layout/vList5"/>
    <dgm:cxn modelId="{FD16C23D-7BD5-424F-88F0-51437B1ABAD7}" type="presParOf" srcId="{E271BFB0-FD58-4B01-B32B-D1BB35E82211}" destId="{F1789BA6-9DBF-4DA4-9BE2-DE1CA8A7EF5C}" srcOrd="0" destOrd="0" presId="urn:microsoft.com/office/officeart/2005/8/layout/vList5"/>
    <dgm:cxn modelId="{AE26648E-CD59-4CE2-A929-AABFFC4D920A}" type="presParOf" srcId="{E271BFB0-FD58-4B01-B32B-D1BB35E82211}" destId="{33D32F16-0A1D-48B8-8D7A-023C22B21DF5}" srcOrd="1" destOrd="0" presId="urn:microsoft.com/office/officeart/2005/8/layout/vList5"/>
    <dgm:cxn modelId="{77253FA1-3DCD-49F7-BE01-70E6EA6F9C6D}" type="presParOf" srcId="{0FE84510-C22D-41C3-8732-44A160214651}" destId="{CAF09204-F24E-44EC-B177-17D57E96B84C}" srcOrd="3" destOrd="0" presId="urn:microsoft.com/office/officeart/2005/8/layout/vList5"/>
    <dgm:cxn modelId="{99BE5391-C2CC-498F-A401-C8E43DCA4D83}" type="presParOf" srcId="{0FE84510-C22D-41C3-8732-44A160214651}" destId="{5D08683C-2F18-4FF8-BFEA-3A2235C7551E}" srcOrd="4" destOrd="0" presId="urn:microsoft.com/office/officeart/2005/8/layout/vList5"/>
    <dgm:cxn modelId="{0E5605B9-D52E-4FE8-984A-81BA8579283F}" type="presParOf" srcId="{5D08683C-2F18-4FF8-BFEA-3A2235C7551E}" destId="{A329A77B-CC44-42B3-A939-FD7A5E6C83A8}" srcOrd="0" destOrd="0" presId="urn:microsoft.com/office/officeart/2005/8/layout/vList5"/>
    <dgm:cxn modelId="{ACBE358E-834B-4CBF-BB71-DAEC6A559F4D}" type="presParOf" srcId="{5D08683C-2F18-4FF8-BFEA-3A2235C7551E}" destId="{EA0F9DAA-B2E7-47B0-84CF-87894708ED41}" srcOrd="1" destOrd="0" presId="urn:microsoft.com/office/officeart/2005/8/layout/vList5"/>
    <dgm:cxn modelId="{DA3ACC3D-71DF-40A4-B3BF-DDB61EF35108}" type="presParOf" srcId="{0FE84510-C22D-41C3-8732-44A160214651}" destId="{6B7323D7-AAF9-4C09-9F8C-3B3E7E330301}" srcOrd="5" destOrd="0" presId="urn:microsoft.com/office/officeart/2005/8/layout/vList5"/>
    <dgm:cxn modelId="{D74AAE86-D71A-4F44-96C8-8A09A7AEA203}" type="presParOf" srcId="{0FE84510-C22D-41C3-8732-44A160214651}" destId="{69D3BF17-C9AB-4525-B615-67AA30EFF458}" srcOrd="6" destOrd="0" presId="urn:microsoft.com/office/officeart/2005/8/layout/vList5"/>
    <dgm:cxn modelId="{73DCF122-E2B8-40F6-A41F-F336A763A198}" type="presParOf" srcId="{69D3BF17-C9AB-4525-B615-67AA30EFF458}" destId="{82269AE5-843C-425E-9E16-42B9E3A0D14C}" srcOrd="0" destOrd="0" presId="urn:microsoft.com/office/officeart/2005/8/layout/vList5"/>
    <dgm:cxn modelId="{3EA8DB17-EC69-475E-90F0-42E919C19553}" type="presParOf" srcId="{69D3BF17-C9AB-4525-B615-67AA30EFF458}" destId="{5EEA33F6-E083-4047-971C-F1FFFB5C2D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BF62F-3B82-40AA-A6C9-643217FA5CF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N"/>
        </a:p>
      </dgm:t>
    </dgm:pt>
    <dgm:pt modelId="{D37D05A1-2286-44C7-A042-5238487BDED1}">
      <dgm:prSet phldrT="[Text]"/>
      <dgm:spPr/>
      <dgm:t>
        <a:bodyPr/>
        <a:lstStyle/>
        <a:p>
          <a:r>
            <a:rPr lang="en-IN" u="sng" dirty="0">
              <a:latin typeface="Times New Roman" panose="02020603050405020304" pitchFamily="18" charset="0"/>
              <a:cs typeface="Times New Roman" panose="02020603050405020304" pitchFamily="18" charset="0"/>
            </a:rPr>
            <a:t>Data Collection Tool</a:t>
          </a:r>
          <a:endParaRPr lang="en-IN" dirty="0">
            <a:latin typeface="Times New Roman" panose="02020603050405020304" pitchFamily="18" charset="0"/>
            <a:cs typeface="Times New Roman" panose="02020603050405020304" pitchFamily="18" charset="0"/>
          </a:endParaRPr>
        </a:p>
      </dgm:t>
    </dgm:pt>
    <dgm:pt modelId="{3D8D6B48-F3B6-4AF0-92F0-61F529DC549C}" type="parTrans" cxnId="{DE7CD81D-FAAE-467A-9815-9FA02A3D8B61}">
      <dgm:prSet/>
      <dgm:spPr/>
      <dgm:t>
        <a:bodyPr/>
        <a:lstStyle/>
        <a:p>
          <a:endParaRPr lang="en-IN"/>
        </a:p>
      </dgm:t>
    </dgm:pt>
    <dgm:pt modelId="{B1237470-44A7-47DA-9219-C2E64D96FBCF}" type="sibTrans" cxnId="{DE7CD81D-FAAE-467A-9815-9FA02A3D8B61}">
      <dgm:prSet/>
      <dgm:spPr/>
      <dgm:t>
        <a:bodyPr/>
        <a:lstStyle/>
        <a:p>
          <a:endParaRPr lang="en-IN"/>
        </a:p>
      </dgm:t>
    </dgm:pt>
    <dgm:pt modelId="{03C795B9-0DF7-4E4D-8DD5-C74B3432BF53}">
      <dgm:prSet phldrT="[Text]"/>
      <dgm:spPr/>
      <dgm:t>
        <a:bodyPr/>
        <a:lstStyle/>
        <a:p>
          <a:r>
            <a:rPr lang="en-IN" dirty="0">
              <a:latin typeface="Times New Roman" panose="02020603050405020304" pitchFamily="18" charset="0"/>
              <a:cs typeface="Times New Roman" panose="02020603050405020304" pitchFamily="18" charset="0"/>
            </a:rPr>
            <a:t>A Procedure safety audit tool was developed with the help of the hospital’s Procedure Safety Checklist and the policy of IPSG- 4 &amp; 4.1</a:t>
          </a:r>
        </a:p>
      </dgm:t>
    </dgm:pt>
    <dgm:pt modelId="{CED9D3A1-5C25-427F-B486-B0EFA20B9CCE}" type="parTrans" cxnId="{770BDA78-6E00-44CA-9D4A-41371EF616CA}">
      <dgm:prSet/>
      <dgm:spPr/>
      <dgm:t>
        <a:bodyPr/>
        <a:lstStyle/>
        <a:p>
          <a:endParaRPr lang="en-IN"/>
        </a:p>
      </dgm:t>
    </dgm:pt>
    <dgm:pt modelId="{0730BC4F-6551-4628-BCD3-F32C7E9FA935}" type="sibTrans" cxnId="{770BDA78-6E00-44CA-9D4A-41371EF616CA}">
      <dgm:prSet/>
      <dgm:spPr/>
      <dgm:t>
        <a:bodyPr/>
        <a:lstStyle/>
        <a:p>
          <a:endParaRPr lang="en-IN"/>
        </a:p>
      </dgm:t>
    </dgm:pt>
    <dgm:pt modelId="{2DDD2D08-1065-4CDA-8D91-8403E9871CB5}">
      <dgm:prSet phldrT="[Text]"/>
      <dgm:spPr/>
      <dgm:t>
        <a:bodyPr/>
        <a:lstStyle/>
        <a:p>
          <a:r>
            <a:rPr lang="en-IN" dirty="0">
              <a:latin typeface="Times New Roman" panose="02020603050405020304" pitchFamily="18" charset="0"/>
              <a:cs typeface="Times New Roman" panose="02020603050405020304" pitchFamily="18" charset="0"/>
            </a:rPr>
            <a:t>A Surgical Safety audit tool was developed through the WHO surgical safety checklist and the JCI Standard of International Patient Safety Goal of to ensure safe surgery</a:t>
          </a:r>
        </a:p>
      </dgm:t>
    </dgm:pt>
    <dgm:pt modelId="{CC68485E-237E-4FCB-B48A-C5C90255A6E7}" type="parTrans" cxnId="{93A070F1-663D-4656-AB52-11C9A0BDE057}">
      <dgm:prSet/>
      <dgm:spPr/>
      <dgm:t>
        <a:bodyPr/>
        <a:lstStyle/>
        <a:p>
          <a:endParaRPr lang="en-IN"/>
        </a:p>
      </dgm:t>
    </dgm:pt>
    <dgm:pt modelId="{3DAFF3E9-5A7A-4B47-A0E0-A0EFBFDEF0E5}" type="sibTrans" cxnId="{93A070F1-663D-4656-AB52-11C9A0BDE057}">
      <dgm:prSet/>
      <dgm:spPr/>
      <dgm:t>
        <a:bodyPr/>
        <a:lstStyle/>
        <a:p>
          <a:endParaRPr lang="en-IN"/>
        </a:p>
      </dgm:t>
    </dgm:pt>
    <dgm:pt modelId="{5C795D92-0246-40A1-9715-EA841AE4E7B3}">
      <dgm:prSet phldrT="[Text]"/>
      <dgm:spPr/>
      <dgm:t>
        <a:bodyPr/>
        <a:lstStyle/>
        <a:p>
          <a:r>
            <a:rPr lang="en-IN" u="sng" dirty="0">
              <a:latin typeface="Times New Roman" panose="02020603050405020304" pitchFamily="18" charset="0"/>
              <a:cs typeface="Times New Roman" panose="02020603050405020304" pitchFamily="18" charset="0"/>
            </a:rPr>
            <a:t>Development of the tool</a:t>
          </a:r>
          <a:endParaRPr lang="en-IN" dirty="0">
            <a:latin typeface="Times New Roman" panose="02020603050405020304" pitchFamily="18" charset="0"/>
            <a:cs typeface="Times New Roman" panose="02020603050405020304" pitchFamily="18" charset="0"/>
          </a:endParaRPr>
        </a:p>
      </dgm:t>
    </dgm:pt>
    <dgm:pt modelId="{250E675F-9B16-42A0-B11E-56CA5797B76D}" type="parTrans" cxnId="{9A3A0D4A-C081-4EA9-BACE-708DF7912C0D}">
      <dgm:prSet/>
      <dgm:spPr/>
      <dgm:t>
        <a:bodyPr/>
        <a:lstStyle/>
        <a:p>
          <a:endParaRPr lang="en-IN"/>
        </a:p>
      </dgm:t>
    </dgm:pt>
    <dgm:pt modelId="{4F014DD6-E78C-4FCA-87FA-A2669A8952C7}" type="sibTrans" cxnId="{9A3A0D4A-C081-4EA9-BACE-708DF7912C0D}">
      <dgm:prSet/>
      <dgm:spPr/>
      <dgm:t>
        <a:bodyPr/>
        <a:lstStyle/>
        <a:p>
          <a:endParaRPr lang="en-IN"/>
        </a:p>
      </dgm:t>
    </dgm:pt>
    <dgm:pt modelId="{47ADDBE1-E5AE-496C-8352-6ED80482A575}">
      <dgm:prSet phldrT="[Text]"/>
      <dgm:spPr/>
      <dgm:t>
        <a:bodyPr/>
        <a:lstStyle/>
        <a:p>
          <a:r>
            <a:rPr lang="en-IN" dirty="0">
              <a:latin typeface="Times New Roman" panose="02020603050405020304" pitchFamily="18" charset="0"/>
              <a:cs typeface="Times New Roman" panose="02020603050405020304" pitchFamily="18" charset="0"/>
            </a:rPr>
            <a:t>Preparation of the blue print of procedure safety and surgical safety audit tool</a:t>
          </a:r>
        </a:p>
      </dgm:t>
    </dgm:pt>
    <dgm:pt modelId="{136E05A5-C430-4A87-BBDB-331C935D3E43}" type="parTrans" cxnId="{DFD2B2F1-AEB8-42DF-A61C-8D362E520682}">
      <dgm:prSet/>
      <dgm:spPr/>
      <dgm:t>
        <a:bodyPr/>
        <a:lstStyle/>
        <a:p>
          <a:endParaRPr lang="en-IN"/>
        </a:p>
      </dgm:t>
    </dgm:pt>
    <dgm:pt modelId="{AEDD2E42-8D56-4BE4-8045-A1523ABC856F}" type="sibTrans" cxnId="{DFD2B2F1-AEB8-42DF-A61C-8D362E520682}">
      <dgm:prSet/>
      <dgm:spPr/>
      <dgm:t>
        <a:bodyPr/>
        <a:lstStyle/>
        <a:p>
          <a:endParaRPr lang="en-IN"/>
        </a:p>
      </dgm:t>
    </dgm:pt>
    <dgm:pt modelId="{3388D926-2A2A-4168-8095-7056A603B6FE}">
      <dgm:prSet phldrT="[Text]" custScaleX="100611"/>
      <dgm:spPr/>
      <dgm:t>
        <a:bodyPr/>
        <a:lstStyle/>
        <a:p>
          <a:r>
            <a:rPr lang="en-IN">
              <a:latin typeface="Times New Roman" panose="02020603050405020304" pitchFamily="18" charset="0"/>
              <a:cs typeface="Times New Roman" panose="02020603050405020304" pitchFamily="18" charset="0"/>
            </a:rPr>
            <a:t>Preparation of items according to the blue print</a:t>
          </a:r>
          <a:endParaRPr lang="en-IN" dirty="0">
            <a:latin typeface="Times New Roman" panose="02020603050405020304" pitchFamily="18" charset="0"/>
            <a:cs typeface="Times New Roman" panose="02020603050405020304" pitchFamily="18" charset="0"/>
          </a:endParaRPr>
        </a:p>
      </dgm:t>
    </dgm:pt>
    <dgm:pt modelId="{28CC6866-133A-4078-9B96-A42C50F7403F}" type="parTrans" cxnId="{A6CBAB9B-0202-4055-885D-0026D6051AC1}">
      <dgm:prSet/>
      <dgm:spPr/>
      <dgm:t>
        <a:bodyPr/>
        <a:lstStyle/>
        <a:p>
          <a:endParaRPr lang="en-IN"/>
        </a:p>
      </dgm:t>
    </dgm:pt>
    <dgm:pt modelId="{FEC76E65-6B65-42DD-AB39-3FB46EC57108}" type="sibTrans" cxnId="{A6CBAB9B-0202-4055-885D-0026D6051AC1}">
      <dgm:prSet/>
      <dgm:spPr/>
      <dgm:t>
        <a:bodyPr/>
        <a:lstStyle/>
        <a:p>
          <a:endParaRPr lang="en-IN"/>
        </a:p>
      </dgm:t>
    </dgm:pt>
    <dgm:pt modelId="{EDF86C3F-B526-4576-8E5F-D6D1BCA56B72}">
      <dgm:prSet phldrT="[Text]" custScaleX="104597"/>
      <dgm:spPr/>
      <dgm:t>
        <a:bodyPr/>
        <a:lstStyle/>
        <a:p>
          <a:r>
            <a:rPr lang="en-IN">
              <a:latin typeface="Times New Roman" panose="02020603050405020304" pitchFamily="18" charset="0"/>
              <a:cs typeface="Times New Roman" panose="02020603050405020304" pitchFamily="18" charset="0"/>
            </a:rPr>
            <a:t>Validation of tools by quality manager</a:t>
          </a:r>
          <a:endParaRPr lang="en-IN" dirty="0">
            <a:latin typeface="Times New Roman" panose="02020603050405020304" pitchFamily="18" charset="0"/>
            <a:cs typeface="Times New Roman" panose="02020603050405020304" pitchFamily="18" charset="0"/>
          </a:endParaRPr>
        </a:p>
      </dgm:t>
    </dgm:pt>
    <dgm:pt modelId="{A62F7E2D-3DA3-4832-90F3-052ACC555129}" type="parTrans" cxnId="{F67A7ECC-7B20-4F30-95B1-0B168178F89C}">
      <dgm:prSet/>
      <dgm:spPr/>
      <dgm:t>
        <a:bodyPr/>
        <a:lstStyle/>
        <a:p>
          <a:endParaRPr lang="en-IN"/>
        </a:p>
      </dgm:t>
    </dgm:pt>
    <dgm:pt modelId="{A4AC018A-E943-40F0-8097-CA639877DAAF}" type="sibTrans" cxnId="{F67A7ECC-7B20-4F30-95B1-0B168178F89C}">
      <dgm:prSet/>
      <dgm:spPr/>
      <dgm:t>
        <a:bodyPr/>
        <a:lstStyle/>
        <a:p>
          <a:endParaRPr lang="en-IN"/>
        </a:p>
      </dgm:t>
    </dgm:pt>
    <dgm:pt modelId="{3D3F4048-657C-4320-B283-3902BA616BAC}">
      <dgm:prSet/>
      <dgm:spPr/>
      <dgm:t>
        <a:bodyPr/>
        <a:lstStyle/>
        <a:p>
          <a:r>
            <a:rPr lang="en-IN" dirty="0">
              <a:latin typeface="Times New Roman" panose="02020603050405020304" pitchFamily="18" charset="0"/>
              <a:cs typeface="Times New Roman" panose="02020603050405020304" pitchFamily="18" charset="0"/>
            </a:rPr>
            <a:t>Preparation of final audit tool according the elements of the checklist</a:t>
          </a:r>
        </a:p>
      </dgm:t>
    </dgm:pt>
    <dgm:pt modelId="{D75110D1-C96E-4BE3-9269-BF1D2A264EB7}" type="parTrans" cxnId="{7C15A72B-DE15-4401-BB2A-46410EE60206}">
      <dgm:prSet/>
      <dgm:spPr/>
      <dgm:t>
        <a:bodyPr/>
        <a:lstStyle/>
        <a:p>
          <a:endParaRPr lang="en-IN"/>
        </a:p>
      </dgm:t>
    </dgm:pt>
    <dgm:pt modelId="{2F301717-23B4-42A8-B71F-64DF7BE008FD}" type="sibTrans" cxnId="{7C15A72B-DE15-4401-BB2A-46410EE60206}">
      <dgm:prSet/>
      <dgm:spPr/>
      <dgm:t>
        <a:bodyPr/>
        <a:lstStyle/>
        <a:p>
          <a:endParaRPr lang="en-IN"/>
        </a:p>
      </dgm:t>
    </dgm:pt>
    <dgm:pt modelId="{1FB13C7A-4308-42A9-856A-AE63E773612F}" type="pres">
      <dgm:prSet presAssocID="{1DDBF62F-3B82-40AA-A6C9-643217FA5CFB}" presName="Name0" presStyleCnt="0">
        <dgm:presLayoutVars>
          <dgm:dir/>
          <dgm:animLvl val="lvl"/>
          <dgm:resizeHandles val="exact"/>
        </dgm:presLayoutVars>
      </dgm:prSet>
      <dgm:spPr/>
    </dgm:pt>
    <dgm:pt modelId="{0518888C-2BC9-4EE6-B1C6-E35A1D223126}" type="pres">
      <dgm:prSet presAssocID="{D37D05A1-2286-44C7-A042-5238487BDED1}" presName="linNode" presStyleCnt="0"/>
      <dgm:spPr/>
    </dgm:pt>
    <dgm:pt modelId="{4F8985FB-70C7-4038-A142-13BC25FF4963}" type="pres">
      <dgm:prSet presAssocID="{D37D05A1-2286-44C7-A042-5238487BDED1}" presName="parentText" presStyleLbl="node1" presStyleIdx="0" presStyleCnt="2">
        <dgm:presLayoutVars>
          <dgm:chMax val="1"/>
          <dgm:bulletEnabled val="1"/>
        </dgm:presLayoutVars>
      </dgm:prSet>
      <dgm:spPr/>
    </dgm:pt>
    <dgm:pt modelId="{E1063838-23C5-4277-B915-F2E94E108859}" type="pres">
      <dgm:prSet presAssocID="{D37D05A1-2286-44C7-A042-5238487BDED1}" presName="descendantText" presStyleLbl="alignAccFollowNode1" presStyleIdx="0" presStyleCnt="2">
        <dgm:presLayoutVars>
          <dgm:bulletEnabled val="1"/>
        </dgm:presLayoutVars>
      </dgm:prSet>
      <dgm:spPr/>
    </dgm:pt>
    <dgm:pt modelId="{8D8E902A-35B5-4D60-80A1-E5BFAC90409C}" type="pres">
      <dgm:prSet presAssocID="{B1237470-44A7-47DA-9219-C2E64D96FBCF}" presName="sp" presStyleCnt="0"/>
      <dgm:spPr/>
    </dgm:pt>
    <dgm:pt modelId="{AD58521D-0D1E-4CB7-B180-03093C98D1E8}" type="pres">
      <dgm:prSet presAssocID="{5C795D92-0246-40A1-9715-EA841AE4E7B3}" presName="linNode" presStyleCnt="0"/>
      <dgm:spPr/>
    </dgm:pt>
    <dgm:pt modelId="{AAB51B38-FD98-4214-B05D-E6B99DD8AE84}" type="pres">
      <dgm:prSet presAssocID="{5C795D92-0246-40A1-9715-EA841AE4E7B3}" presName="parentText" presStyleLbl="node1" presStyleIdx="1" presStyleCnt="2">
        <dgm:presLayoutVars>
          <dgm:chMax val="1"/>
          <dgm:bulletEnabled val="1"/>
        </dgm:presLayoutVars>
      </dgm:prSet>
      <dgm:spPr/>
    </dgm:pt>
    <dgm:pt modelId="{781C6B54-2EB4-4464-9CAF-772A18538884}" type="pres">
      <dgm:prSet presAssocID="{5C795D92-0246-40A1-9715-EA841AE4E7B3}" presName="descendantText" presStyleLbl="alignAccFollowNode1" presStyleIdx="1" presStyleCnt="2" custScaleX="100611">
        <dgm:presLayoutVars>
          <dgm:bulletEnabled val="1"/>
        </dgm:presLayoutVars>
      </dgm:prSet>
      <dgm:spPr/>
    </dgm:pt>
  </dgm:ptLst>
  <dgm:cxnLst>
    <dgm:cxn modelId="{7CBF2A19-B23E-4833-8A53-228AA2C9F164}" type="presOf" srcId="{03C795B9-0DF7-4E4D-8DD5-C74B3432BF53}" destId="{E1063838-23C5-4277-B915-F2E94E108859}" srcOrd="0" destOrd="0" presId="urn:microsoft.com/office/officeart/2005/8/layout/vList5"/>
    <dgm:cxn modelId="{7CD1801C-95AB-47D6-8717-9020F34DD9CD}" type="presOf" srcId="{47ADDBE1-E5AE-496C-8352-6ED80482A575}" destId="{781C6B54-2EB4-4464-9CAF-772A18538884}" srcOrd="0" destOrd="0" presId="urn:microsoft.com/office/officeart/2005/8/layout/vList5"/>
    <dgm:cxn modelId="{DE7CD81D-FAAE-467A-9815-9FA02A3D8B61}" srcId="{1DDBF62F-3B82-40AA-A6C9-643217FA5CFB}" destId="{D37D05A1-2286-44C7-A042-5238487BDED1}" srcOrd="0" destOrd="0" parTransId="{3D8D6B48-F3B6-4AF0-92F0-61F529DC549C}" sibTransId="{B1237470-44A7-47DA-9219-C2E64D96FBCF}"/>
    <dgm:cxn modelId="{22732E1E-114E-4D39-A0D5-3DDDD6B5011B}" type="presOf" srcId="{EDF86C3F-B526-4576-8E5F-D6D1BCA56B72}" destId="{781C6B54-2EB4-4464-9CAF-772A18538884}" srcOrd="0" destOrd="2" presId="urn:microsoft.com/office/officeart/2005/8/layout/vList5"/>
    <dgm:cxn modelId="{7C15A72B-DE15-4401-BB2A-46410EE60206}" srcId="{5C795D92-0246-40A1-9715-EA841AE4E7B3}" destId="{3D3F4048-657C-4320-B283-3902BA616BAC}" srcOrd="3" destOrd="0" parTransId="{D75110D1-C96E-4BE3-9269-BF1D2A264EB7}" sibTransId="{2F301717-23B4-42A8-B71F-64DF7BE008FD}"/>
    <dgm:cxn modelId="{9A3A0D4A-C081-4EA9-BACE-708DF7912C0D}" srcId="{1DDBF62F-3B82-40AA-A6C9-643217FA5CFB}" destId="{5C795D92-0246-40A1-9715-EA841AE4E7B3}" srcOrd="1" destOrd="0" parTransId="{250E675F-9B16-42A0-B11E-56CA5797B76D}" sibTransId="{4F014DD6-E78C-4FCA-87FA-A2669A8952C7}"/>
    <dgm:cxn modelId="{FC535D4A-EA2B-4B9D-8CF3-325D21BBB3F0}" type="presOf" srcId="{3D3F4048-657C-4320-B283-3902BA616BAC}" destId="{781C6B54-2EB4-4464-9CAF-772A18538884}" srcOrd="0" destOrd="3" presId="urn:microsoft.com/office/officeart/2005/8/layout/vList5"/>
    <dgm:cxn modelId="{770BDA78-6E00-44CA-9D4A-41371EF616CA}" srcId="{D37D05A1-2286-44C7-A042-5238487BDED1}" destId="{03C795B9-0DF7-4E4D-8DD5-C74B3432BF53}" srcOrd="0" destOrd="0" parTransId="{CED9D3A1-5C25-427F-B486-B0EFA20B9CCE}" sibTransId="{0730BC4F-6551-4628-BCD3-F32C7E9FA935}"/>
    <dgm:cxn modelId="{A6CBAB9B-0202-4055-885D-0026D6051AC1}" srcId="{5C795D92-0246-40A1-9715-EA841AE4E7B3}" destId="{3388D926-2A2A-4168-8095-7056A603B6FE}" srcOrd="1" destOrd="0" parTransId="{28CC6866-133A-4078-9B96-A42C50F7403F}" sibTransId="{FEC76E65-6B65-42DD-AB39-3FB46EC57108}"/>
    <dgm:cxn modelId="{D252C29C-44A6-4FF7-B6C4-6EE9E5F20EF6}" type="presOf" srcId="{D37D05A1-2286-44C7-A042-5238487BDED1}" destId="{4F8985FB-70C7-4038-A142-13BC25FF4963}" srcOrd="0" destOrd="0" presId="urn:microsoft.com/office/officeart/2005/8/layout/vList5"/>
    <dgm:cxn modelId="{ADDCC79C-5290-48B2-B0AE-65690FBCC219}" type="presOf" srcId="{2DDD2D08-1065-4CDA-8D91-8403E9871CB5}" destId="{E1063838-23C5-4277-B915-F2E94E108859}" srcOrd="0" destOrd="1" presId="urn:microsoft.com/office/officeart/2005/8/layout/vList5"/>
    <dgm:cxn modelId="{FBC2F3B7-D7CB-4FB0-9EEB-158F3D920DD9}" type="presOf" srcId="{5C795D92-0246-40A1-9715-EA841AE4E7B3}" destId="{AAB51B38-FD98-4214-B05D-E6B99DD8AE84}" srcOrd="0" destOrd="0" presId="urn:microsoft.com/office/officeart/2005/8/layout/vList5"/>
    <dgm:cxn modelId="{F67A7ECC-7B20-4F30-95B1-0B168178F89C}" srcId="{5C795D92-0246-40A1-9715-EA841AE4E7B3}" destId="{EDF86C3F-B526-4576-8E5F-D6D1BCA56B72}" srcOrd="2" destOrd="0" parTransId="{A62F7E2D-3DA3-4832-90F3-052ACC555129}" sibTransId="{A4AC018A-E943-40F0-8097-CA639877DAAF}"/>
    <dgm:cxn modelId="{D3CAF2E4-3C96-48F9-B6D3-9406334FD0C8}" type="presOf" srcId="{1DDBF62F-3B82-40AA-A6C9-643217FA5CFB}" destId="{1FB13C7A-4308-42A9-856A-AE63E773612F}" srcOrd="0" destOrd="0" presId="urn:microsoft.com/office/officeart/2005/8/layout/vList5"/>
    <dgm:cxn modelId="{578B05E8-BB67-4D7F-9F36-E6F50AAB8105}" type="presOf" srcId="{3388D926-2A2A-4168-8095-7056A603B6FE}" destId="{781C6B54-2EB4-4464-9CAF-772A18538884}" srcOrd="0" destOrd="1" presId="urn:microsoft.com/office/officeart/2005/8/layout/vList5"/>
    <dgm:cxn modelId="{93A070F1-663D-4656-AB52-11C9A0BDE057}" srcId="{D37D05A1-2286-44C7-A042-5238487BDED1}" destId="{2DDD2D08-1065-4CDA-8D91-8403E9871CB5}" srcOrd="1" destOrd="0" parTransId="{CC68485E-237E-4FCB-B48A-C5C90255A6E7}" sibTransId="{3DAFF3E9-5A7A-4B47-A0E0-A0EFBFDEF0E5}"/>
    <dgm:cxn modelId="{DFD2B2F1-AEB8-42DF-A61C-8D362E520682}" srcId="{5C795D92-0246-40A1-9715-EA841AE4E7B3}" destId="{47ADDBE1-E5AE-496C-8352-6ED80482A575}" srcOrd="0" destOrd="0" parTransId="{136E05A5-C430-4A87-BBDB-331C935D3E43}" sibTransId="{AEDD2E42-8D56-4BE4-8045-A1523ABC856F}"/>
    <dgm:cxn modelId="{540D7DA0-24FC-4234-895D-014594E0D207}" type="presParOf" srcId="{1FB13C7A-4308-42A9-856A-AE63E773612F}" destId="{0518888C-2BC9-4EE6-B1C6-E35A1D223126}" srcOrd="0" destOrd="0" presId="urn:microsoft.com/office/officeart/2005/8/layout/vList5"/>
    <dgm:cxn modelId="{744D47C8-3225-4914-B8CA-572BEC04E434}" type="presParOf" srcId="{0518888C-2BC9-4EE6-B1C6-E35A1D223126}" destId="{4F8985FB-70C7-4038-A142-13BC25FF4963}" srcOrd="0" destOrd="0" presId="urn:microsoft.com/office/officeart/2005/8/layout/vList5"/>
    <dgm:cxn modelId="{5D5CB234-1A3A-4FE1-89CD-D166FD165ADE}" type="presParOf" srcId="{0518888C-2BC9-4EE6-B1C6-E35A1D223126}" destId="{E1063838-23C5-4277-B915-F2E94E108859}" srcOrd="1" destOrd="0" presId="urn:microsoft.com/office/officeart/2005/8/layout/vList5"/>
    <dgm:cxn modelId="{6E137221-D76F-487A-A879-06E9BF2F8A8E}" type="presParOf" srcId="{1FB13C7A-4308-42A9-856A-AE63E773612F}" destId="{8D8E902A-35B5-4D60-80A1-E5BFAC90409C}" srcOrd="1" destOrd="0" presId="urn:microsoft.com/office/officeart/2005/8/layout/vList5"/>
    <dgm:cxn modelId="{D97108BA-CEA8-4FDB-BF71-659813E321C8}" type="presParOf" srcId="{1FB13C7A-4308-42A9-856A-AE63E773612F}" destId="{AD58521D-0D1E-4CB7-B180-03093C98D1E8}" srcOrd="2" destOrd="0" presId="urn:microsoft.com/office/officeart/2005/8/layout/vList5"/>
    <dgm:cxn modelId="{F199B865-BFCD-456C-8883-FAEA5EDB3CB3}" type="presParOf" srcId="{AD58521D-0D1E-4CB7-B180-03093C98D1E8}" destId="{AAB51B38-FD98-4214-B05D-E6B99DD8AE84}" srcOrd="0" destOrd="0" presId="urn:microsoft.com/office/officeart/2005/8/layout/vList5"/>
    <dgm:cxn modelId="{26FDCB42-72A2-474B-8C4E-F9A8D7309910}" type="presParOf" srcId="{AD58521D-0D1E-4CB7-B180-03093C98D1E8}" destId="{781C6B54-2EB4-4464-9CAF-772A185388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38186F-8437-4832-9404-817CA515D0F1}" type="doc">
      <dgm:prSet loTypeId="urn:microsoft.com/office/officeart/2008/layout/PictureAccentList" loCatId="picture" qsTypeId="urn:microsoft.com/office/officeart/2005/8/quickstyle/simple1" qsCatId="simple" csTypeId="urn:microsoft.com/office/officeart/2005/8/colors/colorful1" csCatId="colorful" phldr="1"/>
      <dgm:spPr/>
      <dgm:t>
        <a:bodyPr/>
        <a:lstStyle/>
        <a:p>
          <a:endParaRPr lang="en-IN"/>
        </a:p>
      </dgm:t>
    </dgm:pt>
    <dgm:pt modelId="{A6DA18D9-CF4D-4C0A-920B-DBDCE8F9F8FD}">
      <dgm:prSet phldrT="[Text]"/>
      <dgm:spPr/>
      <dgm:t>
        <a:bodyPr/>
        <a:lstStyle/>
        <a:p>
          <a:r>
            <a:rPr lang="en-US" dirty="0">
              <a:latin typeface="Times New Roman" panose="02020603050405020304" pitchFamily="18" charset="0"/>
              <a:cs typeface="Times New Roman" panose="02020603050405020304" pitchFamily="18" charset="0"/>
            </a:rPr>
            <a:t>A data was collected through the observation process in the following way:</a:t>
          </a:r>
          <a:endParaRPr lang="en-IN" dirty="0">
            <a:latin typeface="Times New Roman" panose="02020603050405020304" pitchFamily="18" charset="0"/>
            <a:cs typeface="Times New Roman" panose="02020603050405020304" pitchFamily="18" charset="0"/>
          </a:endParaRPr>
        </a:p>
      </dgm:t>
    </dgm:pt>
    <dgm:pt modelId="{9917D3E0-907D-4B32-A53A-E5E0DC5D025B}" type="parTrans" cxnId="{87A962DD-ABA6-474D-B83C-76321526CC5B}">
      <dgm:prSet/>
      <dgm:spPr/>
      <dgm:t>
        <a:bodyPr/>
        <a:lstStyle/>
        <a:p>
          <a:endParaRPr lang="en-IN"/>
        </a:p>
      </dgm:t>
    </dgm:pt>
    <dgm:pt modelId="{1DEF2EEB-7CA9-4B16-82FB-4C52A01DC04E}" type="sibTrans" cxnId="{87A962DD-ABA6-474D-B83C-76321526CC5B}">
      <dgm:prSet/>
      <dgm:spPr/>
      <dgm:t>
        <a:bodyPr/>
        <a:lstStyle/>
        <a:p>
          <a:endParaRPr lang="en-IN"/>
        </a:p>
      </dgm:t>
    </dgm:pt>
    <dgm:pt modelId="{95B11AC7-EA63-469B-93CE-2E01275B86D5}">
      <dgm:prSet phldrT="[Text]"/>
      <dgm:spPr/>
      <dgm:t>
        <a:bodyPr/>
        <a:lstStyle/>
        <a:p>
          <a:pPr>
            <a:buFont typeface="+mj-lt"/>
            <a:buAutoNum type="alphaLcParenR"/>
          </a:pPr>
          <a:r>
            <a:rPr lang="en-US" dirty="0">
              <a:latin typeface="Times New Roman" panose="02020603050405020304" pitchFamily="18" charset="0"/>
              <a:cs typeface="Times New Roman" panose="02020603050405020304" pitchFamily="18" charset="0"/>
            </a:rPr>
            <a:t>A procedure safety audit tool was used for the observation and the data was collected from the areas like Endoscopy, Bronchoscopy, Cath Lab, Interventional Radiology where the invasive procedures are done. </a:t>
          </a:r>
          <a:endParaRPr lang="en-IN" dirty="0">
            <a:latin typeface="Times New Roman" panose="02020603050405020304" pitchFamily="18" charset="0"/>
            <a:cs typeface="Times New Roman" panose="02020603050405020304" pitchFamily="18" charset="0"/>
          </a:endParaRPr>
        </a:p>
      </dgm:t>
    </dgm:pt>
    <dgm:pt modelId="{6182C5BE-2F13-4A82-8024-EE78DAAFB3D9}" type="parTrans" cxnId="{8AFED718-EE1D-4844-9E01-DD838122CBEC}">
      <dgm:prSet/>
      <dgm:spPr/>
      <dgm:t>
        <a:bodyPr/>
        <a:lstStyle/>
        <a:p>
          <a:endParaRPr lang="en-IN"/>
        </a:p>
      </dgm:t>
    </dgm:pt>
    <dgm:pt modelId="{A3C81066-847C-4D56-9411-E06FC78B0A5F}" type="sibTrans" cxnId="{8AFED718-EE1D-4844-9E01-DD838122CBEC}">
      <dgm:prSet/>
      <dgm:spPr/>
      <dgm:t>
        <a:bodyPr/>
        <a:lstStyle/>
        <a:p>
          <a:endParaRPr lang="en-IN"/>
        </a:p>
      </dgm:t>
    </dgm:pt>
    <dgm:pt modelId="{52978C38-DBCA-4710-8AC7-967FF5704D6D}">
      <dgm:prSet phldrT="[Text]"/>
      <dgm:spPr/>
      <dgm:t>
        <a:bodyPr/>
        <a:lstStyle/>
        <a:p>
          <a:pPr>
            <a:buFont typeface="+mj-lt"/>
            <a:buAutoNum type="alphaLcParenR"/>
          </a:pPr>
          <a:r>
            <a:rPr lang="en-US" dirty="0">
              <a:latin typeface="Times New Roman" panose="02020603050405020304" pitchFamily="18" charset="0"/>
              <a:cs typeface="Times New Roman" panose="02020603050405020304" pitchFamily="18" charset="0"/>
            </a:rPr>
            <a:t>A surgical safety audit tool was used for the observation and the data was collected from the Oncology OT, Neurosurgery OT, MAMBS OT, Cardiac Surgery OT, General Surgery OT, ENT OT, Gastro Surgery OT, Urology OT.</a:t>
          </a:r>
          <a:endParaRPr lang="en-IN" dirty="0">
            <a:latin typeface="Times New Roman" panose="02020603050405020304" pitchFamily="18" charset="0"/>
            <a:cs typeface="Times New Roman" panose="02020603050405020304" pitchFamily="18" charset="0"/>
          </a:endParaRPr>
        </a:p>
      </dgm:t>
    </dgm:pt>
    <dgm:pt modelId="{5501A2F0-59F2-4FF9-A281-AA587A45EE0E}" type="parTrans" cxnId="{A7C06690-59ED-4C46-814B-93C28D161056}">
      <dgm:prSet/>
      <dgm:spPr/>
      <dgm:t>
        <a:bodyPr/>
        <a:lstStyle/>
        <a:p>
          <a:endParaRPr lang="en-IN"/>
        </a:p>
      </dgm:t>
    </dgm:pt>
    <dgm:pt modelId="{1722D231-BBEB-4110-BE68-79EA51EC5FD7}" type="sibTrans" cxnId="{A7C06690-59ED-4C46-814B-93C28D161056}">
      <dgm:prSet/>
      <dgm:spPr/>
      <dgm:t>
        <a:bodyPr/>
        <a:lstStyle/>
        <a:p>
          <a:endParaRPr lang="en-IN"/>
        </a:p>
      </dgm:t>
    </dgm:pt>
    <dgm:pt modelId="{938E4DDF-14D5-4449-9259-BD8C5E089F5D}" type="pres">
      <dgm:prSet presAssocID="{C338186F-8437-4832-9404-817CA515D0F1}" presName="layout" presStyleCnt="0">
        <dgm:presLayoutVars>
          <dgm:chMax/>
          <dgm:chPref/>
          <dgm:dir/>
          <dgm:animOne val="branch"/>
          <dgm:animLvl val="lvl"/>
          <dgm:resizeHandles/>
        </dgm:presLayoutVars>
      </dgm:prSet>
      <dgm:spPr/>
    </dgm:pt>
    <dgm:pt modelId="{F17D6D9E-697C-4ABC-995B-FE1F10031BC8}" type="pres">
      <dgm:prSet presAssocID="{A6DA18D9-CF4D-4C0A-920B-DBDCE8F9F8FD}" presName="root" presStyleCnt="0">
        <dgm:presLayoutVars>
          <dgm:chMax/>
          <dgm:chPref val="4"/>
        </dgm:presLayoutVars>
      </dgm:prSet>
      <dgm:spPr/>
    </dgm:pt>
    <dgm:pt modelId="{56139A36-3FB7-4B7F-B070-7FE80730CA9A}" type="pres">
      <dgm:prSet presAssocID="{A6DA18D9-CF4D-4C0A-920B-DBDCE8F9F8FD}" presName="rootComposite" presStyleCnt="0">
        <dgm:presLayoutVars/>
      </dgm:prSet>
      <dgm:spPr/>
    </dgm:pt>
    <dgm:pt modelId="{7EE04157-8101-4232-865A-49BF14C61A64}" type="pres">
      <dgm:prSet presAssocID="{A6DA18D9-CF4D-4C0A-920B-DBDCE8F9F8FD}" presName="rootText" presStyleLbl="node0" presStyleIdx="0" presStyleCnt="1">
        <dgm:presLayoutVars>
          <dgm:chMax/>
          <dgm:chPref val="4"/>
        </dgm:presLayoutVars>
      </dgm:prSet>
      <dgm:spPr/>
    </dgm:pt>
    <dgm:pt modelId="{0B0CD6A4-99A8-4F72-B33F-557747DB5054}" type="pres">
      <dgm:prSet presAssocID="{A6DA18D9-CF4D-4C0A-920B-DBDCE8F9F8FD}" presName="childShape" presStyleCnt="0">
        <dgm:presLayoutVars>
          <dgm:chMax val="0"/>
          <dgm:chPref val="0"/>
        </dgm:presLayoutVars>
      </dgm:prSet>
      <dgm:spPr/>
    </dgm:pt>
    <dgm:pt modelId="{C3D7BB00-1269-4F56-A111-C6AFADA0A2C4}" type="pres">
      <dgm:prSet presAssocID="{95B11AC7-EA63-469B-93CE-2E01275B86D5}" presName="childComposite" presStyleCnt="0">
        <dgm:presLayoutVars>
          <dgm:chMax val="0"/>
          <dgm:chPref val="0"/>
        </dgm:presLayoutVars>
      </dgm:prSet>
      <dgm:spPr/>
    </dgm:pt>
    <dgm:pt modelId="{9834D815-66F8-4B34-A646-96402E961215}" type="pres">
      <dgm:prSet presAssocID="{95B11AC7-EA63-469B-93CE-2E01275B86D5}" presName="Image" presStyleLbl="node1" presStyleIdx="0" presStyleCnt="2"/>
      <dgm:spPr>
        <a:blipFill rotWithShape="1">
          <a:blip xmlns:r="http://schemas.openxmlformats.org/officeDocument/2006/relationships" r:embed="rId1"/>
          <a:srcRect/>
          <a:stretch>
            <a:fillRect l="-2000" r="-2000"/>
          </a:stretch>
        </a:blipFill>
      </dgm:spPr>
    </dgm:pt>
    <dgm:pt modelId="{228FA15A-6F67-4EA4-8C39-A03BA7765842}" type="pres">
      <dgm:prSet presAssocID="{95B11AC7-EA63-469B-93CE-2E01275B86D5}" presName="childText" presStyleLbl="lnNode1" presStyleIdx="0" presStyleCnt="2">
        <dgm:presLayoutVars>
          <dgm:chMax val="0"/>
          <dgm:chPref val="0"/>
          <dgm:bulletEnabled val="1"/>
        </dgm:presLayoutVars>
      </dgm:prSet>
      <dgm:spPr/>
    </dgm:pt>
    <dgm:pt modelId="{22804B85-C17C-431C-8823-F1CCA18B3A21}" type="pres">
      <dgm:prSet presAssocID="{52978C38-DBCA-4710-8AC7-967FF5704D6D}" presName="childComposite" presStyleCnt="0">
        <dgm:presLayoutVars>
          <dgm:chMax val="0"/>
          <dgm:chPref val="0"/>
        </dgm:presLayoutVars>
      </dgm:prSet>
      <dgm:spPr/>
    </dgm:pt>
    <dgm:pt modelId="{7C6FC655-5941-4EAF-B7C9-4596074BC84E}" type="pres">
      <dgm:prSet presAssocID="{52978C38-DBCA-4710-8AC7-967FF5704D6D}" presName="Image" presStyleLbl="node1" presStyleIdx="1" presStyleCnt="2"/>
      <dgm:spPr>
        <a:blipFill rotWithShape="1">
          <a:blip xmlns:r="http://schemas.openxmlformats.org/officeDocument/2006/relationships" r:embed="rId2"/>
          <a:srcRect/>
          <a:stretch>
            <a:fillRect l="-25000" r="-25000"/>
          </a:stretch>
        </a:blipFill>
      </dgm:spPr>
    </dgm:pt>
    <dgm:pt modelId="{1F192A5E-B235-4C9C-A8C3-9DF6254EA424}" type="pres">
      <dgm:prSet presAssocID="{52978C38-DBCA-4710-8AC7-967FF5704D6D}" presName="childText" presStyleLbl="lnNode1" presStyleIdx="1" presStyleCnt="2">
        <dgm:presLayoutVars>
          <dgm:chMax val="0"/>
          <dgm:chPref val="0"/>
          <dgm:bulletEnabled val="1"/>
        </dgm:presLayoutVars>
      </dgm:prSet>
      <dgm:spPr/>
    </dgm:pt>
  </dgm:ptLst>
  <dgm:cxnLst>
    <dgm:cxn modelId="{B3B49F08-D9D8-498D-94E9-902848DA6AA6}" type="presOf" srcId="{C338186F-8437-4832-9404-817CA515D0F1}" destId="{938E4DDF-14D5-4449-9259-BD8C5E089F5D}" srcOrd="0" destOrd="0" presId="urn:microsoft.com/office/officeart/2008/layout/PictureAccentList"/>
    <dgm:cxn modelId="{8AFED718-EE1D-4844-9E01-DD838122CBEC}" srcId="{A6DA18D9-CF4D-4C0A-920B-DBDCE8F9F8FD}" destId="{95B11AC7-EA63-469B-93CE-2E01275B86D5}" srcOrd="0" destOrd="0" parTransId="{6182C5BE-2F13-4A82-8024-EE78DAAFB3D9}" sibTransId="{A3C81066-847C-4D56-9411-E06FC78B0A5F}"/>
    <dgm:cxn modelId="{73D5EA79-C66B-47EE-AEC9-6172F573F6AF}" type="presOf" srcId="{52978C38-DBCA-4710-8AC7-967FF5704D6D}" destId="{1F192A5E-B235-4C9C-A8C3-9DF6254EA424}" srcOrd="0" destOrd="0" presId="urn:microsoft.com/office/officeart/2008/layout/PictureAccentList"/>
    <dgm:cxn modelId="{A7C06690-59ED-4C46-814B-93C28D161056}" srcId="{A6DA18D9-CF4D-4C0A-920B-DBDCE8F9F8FD}" destId="{52978C38-DBCA-4710-8AC7-967FF5704D6D}" srcOrd="1" destOrd="0" parTransId="{5501A2F0-59F2-4FF9-A281-AA587A45EE0E}" sibTransId="{1722D231-BBEB-4110-BE68-79EA51EC5FD7}"/>
    <dgm:cxn modelId="{51D71AC3-F48A-4234-A8C1-7D83F9AC92EF}" type="presOf" srcId="{95B11AC7-EA63-469B-93CE-2E01275B86D5}" destId="{228FA15A-6F67-4EA4-8C39-A03BA7765842}" srcOrd="0" destOrd="0" presId="urn:microsoft.com/office/officeart/2008/layout/PictureAccentList"/>
    <dgm:cxn modelId="{87A962DD-ABA6-474D-B83C-76321526CC5B}" srcId="{C338186F-8437-4832-9404-817CA515D0F1}" destId="{A6DA18D9-CF4D-4C0A-920B-DBDCE8F9F8FD}" srcOrd="0" destOrd="0" parTransId="{9917D3E0-907D-4B32-A53A-E5E0DC5D025B}" sibTransId="{1DEF2EEB-7CA9-4B16-82FB-4C52A01DC04E}"/>
    <dgm:cxn modelId="{A7EEB7F4-22B4-432E-9582-DEED3B2BC0AE}" type="presOf" srcId="{A6DA18D9-CF4D-4C0A-920B-DBDCE8F9F8FD}" destId="{7EE04157-8101-4232-865A-49BF14C61A64}" srcOrd="0" destOrd="0" presId="urn:microsoft.com/office/officeart/2008/layout/PictureAccentList"/>
    <dgm:cxn modelId="{A73B42F1-C417-4AAA-90B9-758802A77A3B}" type="presParOf" srcId="{938E4DDF-14D5-4449-9259-BD8C5E089F5D}" destId="{F17D6D9E-697C-4ABC-995B-FE1F10031BC8}" srcOrd="0" destOrd="0" presId="urn:microsoft.com/office/officeart/2008/layout/PictureAccentList"/>
    <dgm:cxn modelId="{3B445BBD-4E1F-4059-890E-A99B40D3467C}" type="presParOf" srcId="{F17D6D9E-697C-4ABC-995B-FE1F10031BC8}" destId="{56139A36-3FB7-4B7F-B070-7FE80730CA9A}" srcOrd="0" destOrd="0" presId="urn:microsoft.com/office/officeart/2008/layout/PictureAccentList"/>
    <dgm:cxn modelId="{4B9A5DAE-DCA8-4E00-B52E-9707B1F102CB}" type="presParOf" srcId="{56139A36-3FB7-4B7F-B070-7FE80730CA9A}" destId="{7EE04157-8101-4232-865A-49BF14C61A64}" srcOrd="0" destOrd="0" presId="urn:microsoft.com/office/officeart/2008/layout/PictureAccentList"/>
    <dgm:cxn modelId="{34A354A0-1E9A-4B6F-A58C-F06A64318456}" type="presParOf" srcId="{F17D6D9E-697C-4ABC-995B-FE1F10031BC8}" destId="{0B0CD6A4-99A8-4F72-B33F-557747DB5054}" srcOrd="1" destOrd="0" presId="urn:microsoft.com/office/officeart/2008/layout/PictureAccentList"/>
    <dgm:cxn modelId="{80E8562C-BD9A-4DBA-A242-6667108083F5}" type="presParOf" srcId="{0B0CD6A4-99A8-4F72-B33F-557747DB5054}" destId="{C3D7BB00-1269-4F56-A111-C6AFADA0A2C4}" srcOrd="0" destOrd="0" presId="urn:microsoft.com/office/officeart/2008/layout/PictureAccentList"/>
    <dgm:cxn modelId="{26CDC412-342A-453F-B64E-57AC03CE0FD6}" type="presParOf" srcId="{C3D7BB00-1269-4F56-A111-C6AFADA0A2C4}" destId="{9834D815-66F8-4B34-A646-96402E961215}" srcOrd="0" destOrd="0" presId="urn:microsoft.com/office/officeart/2008/layout/PictureAccentList"/>
    <dgm:cxn modelId="{490C261A-DC05-4320-A0DB-ABE7EFA99270}" type="presParOf" srcId="{C3D7BB00-1269-4F56-A111-C6AFADA0A2C4}" destId="{228FA15A-6F67-4EA4-8C39-A03BA7765842}" srcOrd="1" destOrd="0" presId="urn:microsoft.com/office/officeart/2008/layout/PictureAccentList"/>
    <dgm:cxn modelId="{C4395A59-EA7F-4E07-A931-40C92689AE00}" type="presParOf" srcId="{0B0CD6A4-99A8-4F72-B33F-557747DB5054}" destId="{22804B85-C17C-431C-8823-F1CCA18B3A21}" srcOrd="1" destOrd="0" presId="urn:microsoft.com/office/officeart/2008/layout/PictureAccentList"/>
    <dgm:cxn modelId="{5E13B3BD-22BC-4556-86C0-F4D42BD34E14}" type="presParOf" srcId="{22804B85-C17C-431C-8823-F1CCA18B3A21}" destId="{7C6FC655-5941-4EAF-B7C9-4596074BC84E}" srcOrd="0" destOrd="0" presId="urn:microsoft.com/office/officeart/2008/layout/PictureAccentList"/>
    <dgm:cxn modelId="{117D772C-A3D5-46B9-9DF9-CD44B22D2A7E}" type="presParOf" srcId="{22804B85-C17C-431C-8823-F1CCA18B3A21}" destId="{1F192A5E-B235-4C9C-A8C3-9DF6254EA4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38186F-8437-4832-9404-817CA515D0F1}" type="doc">
      <dgm:prSet loTypeId="urn:microsoft.com/office/officeart/2008/layout/PictureAccentList" loCatId="picture" qsTypeId="urn:microsoft.com/office/officeart/2005/8/quickstyle/simple1" qsCatId="simple" csTypeId="urn:microsoft.com/office/officeart/2005/8/colors/colorful1" csCatId="colorful" phldr="1"/>
      <dgm:spPr/>
      <dgm:t>
        <a:bodyPr/>
        <a:lstStyle/>
        <a:p>
          <a:endParaRPr lang="en-IN"/>
        </a:p>
      </dgm:t>
    </dgm:pt>
    <dgm:pt modelId="{A6DA18D9-CF4D-4C0A-920B-DBDCE8F9F8FD}">
      <dgm:prSet phldrT="[Text]"/>
      <dgm:spPr/>
      <dgm:t>
        <a:bodyPr/>
        <a:lstStyle/>
        <a:p>
          <a:r>
            <a:rPr lang="en-US" dirty="0">
              <a:latin typeface="Times New Roman" panose="02020603050405020304" pitchFamily="18" charset="0"/>
              <a:cs typeface="Times New Roman" panose="02020603050405020304" pitchFamily="18" charset="0"/>
            </a:rPr>
            <a:t>Analysis and interpretation  of the study findings was done by gathering the data and summarizing it in the master sheets</a:t>
          </a:r>
          <a:endParaRPr lang="en-IN" dirty="0">
            <a:latin typeface="Times New Roman" panose="02020603050405020304" pitchFamily="18" charset="0"/>
            <a:cs typeface="Times New Roman" panose="02020603050405020304" pitchFamily="18" charset="0"/>
          </a:endParaRPr>
        </a:p>
      </dgm:t>
    </dgm:pt>
    <dgm:pt modelId="{9917D3E0-907D-4B32-A53A-E5E0DC5D025B}" type="parTrans" cxnId="{87A962DD-ABA6-474D-B83C-76321526CC5B}">
      <dgm:prSet/>
      <dgm:spPr/>
      <dgm:t>
        <a:bodyPr/>
        <a:lstStyle/>
        <a:p>
          <a:endParaRPr lang="en-IN"/>
        </a:p>
      </dgm:t>
    </dgm:pt>
    <dgm:pt modelId="{1DEF2EEB-7CA9-4B16-82FB-4C52A01DC04E}" type="sibTrans" cxnId="{87A962DD-ABA6-474D-B83C-76321526CC5B}">
      <dgm:prSet/>
      <dgm:spPr/>
      <dgm:t>
        <a:bodyPr/>
        <a:lstStyle/>
        <a:p>
          <a:endParaRPr lang="en-IN"/>
        </a:p>
      </dgm:t>
    </dgm:pt>
    <dgm:pt modelId="{938E4DDF-14D5-4449-9259-BD8C5E089F5D}" type="pres">
      <dgm:prSet presAssocID="{C338186F-8437-4832-9404-817CA515D0F1}" presName="layout" presStyleCnt="0">
        <dgm:presLayoutVars>
          <dgm:chMax/>
          <dgm:chPref/>
          <dgm:dir/>
          <dgm:animOne val="branch"/>
          <dgm:animLvl val="lvl"/>
          <dgm:resizeHandles/>
        </dgm:presLayoutVars>
      </dgm:prSet>
      <dgm:spPr/>
    </dgm:pt>
    <dgm:pt modelId="{F17D6D9E-697C-4ABC-995B-FE1F10031BC8}" type="pres">
      <dgm:prSet presAssocID="{A6DA18D9-CF4D-4C0A-920B-DBDCE8F9F8FD}" presName="root" presStyleCnt="0">
        <dgm:presLayoutVars>
          <dgm:chMax/>
          <dgm:chPref val="4"/>
        </dgm:presLayoutVars>
      </dgm:prSet>
      <dgm:spPr/>
    </dgm:pt>
    <dgm:pt modelId="{56139A36-3FB7-4B7F-B070-7FE80730CA9A}" type="pres">
      <dgm:prSet presAssocID="{A6DA18D9-CF4D-4C0A-920B-DBDCE8F9F8FD}" presName="rootComposite" presStyleCnt="0">
        <dgm:presLayoutVars/>
      </dgm:prSet>
      <dgm:spPr/>
    </dgm:pt>
    <dgm:pt modelId="{7EE04157-8101-4232-865A-49BF14C61A64}" type="pres">
      <dgm:prSet presAssocID="{A6DA18D9-CF4D-4C0A-920B-DBDCE8F9F8FD}" presName="rootText" presStyleLbl="node0" presStyleIdx="0" presStyleCnt="1" custLinFactY="-7047" custLinFactNeighborX="-88" custLinFactNeighborY="-100000">
        <dgm:presLayoutVars>
          <dgm:chMax/>
          <dgm:chPref val="4"/>
        </dgm:presLayoutVars>
      </dgm:prSet>
      <dgm:spPr/>
    </dgm:pt>
    <dgm:pt modelId="{0B0CD6A4-99A8-4F72-B33F-557747DB5054}" type="pres">
      <dgm:prSet presAssocID="{A6DA18D9-CF4D-4C0A-920B-DBDCE8F9F8FD}" presName="childShape" presStyleCnt="0">
        <dgm:presLayoutVars>
          <dgm:chMax val="0"/>
          <dgm:chPref val="0"/>
        </dgm:presLayoutVars>
      </dgm:prSet>
      <dgm:spPr/>
    </dgm:pt>
  </dgm:ptLst>
  <dgm:cxnLst>
    <dgm:cxn modelId="{B3B49F08-D9D8-498D-94E9-902848DA6AA6}" type="presOf" srcId="{C338186F-8437-4832-9404-817CA515D0F1}" destId="{938E4DDF-14D5-4449-9259-BD8C5E089F5D}" srcOrd="0" destOrd="0" presId="urn:microsoft.com/office/officeart/2008/layout/PictureAccentList"/>
    <dgm:cxn modelId="{87A962DD-ABA6-474D-B83C-76321526CC5B}" srcId="{C338186F-8437-4832-9404-817CA515D0F1}" destId="{A6DA18D9-CF4D-4C0A-920B-DBDCE8F9F8FD}" srcOrd="0" destOrd="0" parTransId="{9917D3E0-907D-4B32-A53A-E5E0DC5D025B}" sibTransId="{1DEF2EEB-7CA9-4B16-82FB-4C52A01DC04E}"/>
    <dgm:cxn modelId="{A7EEB7F4-22B4-432E-9582-DEED3B2BC0AE}" type="presOf" srcId="{A6DA18D9-CF4D-4C0A-920B-DBDCE8F9F8FD}" destId="{7EE04157-8101-4232-865A-49BF14C61A64}" srcOrd="0" destOrd="0" presId="urn:microsoft.com/office/officeart/2008/layout/PictureAccentList"/>
    <dgm:cxn modelId="{A73B42F1-C417-4AAA-90B9-758802A77A3B}" type="presParOf" srcId="{938E4DDF-14D5-4449-9259-BD8C5E089F5D}" destId="{F17D6D9E-697C-4ABC-995B-FE1F10031BC8}" srcOrd="0" destOrd="0" presId="urn:microsoft.com/office/officeart/2008/layout/PictureAccentList"/>
    <dgm:cxn modelId="{3B445BBD-4E1F-4059-890E-A99B40D3467C}" type="presParOf" srcId="{F17D6D9E-697C-4ABC-995B-FE1F10031BC8}" destId="{56139A36-3FB7-4B7F-B070-7FE80730CA9A}" srcOrd="0" destOrd="0" presId="urn:microsoft.com/office/officeart/2008/layout/PictureAccentList"/>
    <dgm:cxn modelId="{4B9A5DAE-DCA8-4E00-B52E-9707B1F102CB}" type="presParOf" srcId="{56139A36-3FB7-4B7F-B070-7FE80730CA9A}" destId="{7EE04157-8101-4232-865A-49BF14C61A64}" srcOrd="0" destOrd="0" presId="urn:microsoft.com/office/officeart/2008/layout/PictureAccentList"/>
    <dgm:cxn modelId="{34A354A0-1E9A-4B6F-A58C-F06A64318456}" type="presParOf" srcId="{F17D6D9E-697C-4ABC-995B-FE1F10031BC8}" destId="{0B0CD6A4-99A8-4F72-B33F-557747DB505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DCE6-216E-43CF-B61B-988EF8C8CAEC}">
      <dsp:nvSpPr>
        <dsp:cNvPr id="0" name=""/>
        <dsp:cNvSpPr/>
      </dsp:nvSpPr>
      <dsp:spPr>
        <a:xfrm rot="10800000">
          <a:off x="1636643" y="1736"/>
          <a:ext cx="6710953" cy="20572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196" tIns="129540" rIns="241808" bIns="129540" numCol="1" spcCol="1270" anchor="ctr" anchorCtr="0">
          <a:noAutofit/>
        </a:bodyPr>
        <a:lstStyle/>
        <a:p>
          <a:pPr marL="0" lvl="0" indent="0" algn="l" defTabSz="1511300">
            <a:lnSpc>
              <a:spcPct val="90000"/>
            </a:lnSpc>
            <a:spcBef>
              <a:spcPct val="0"/>
            </a:spcBef>
            <a:spcAft>
              <a:spcPct val="35000"/>
            </a:spcAft>
            <a:buNone/>
          </a:pPr>
          <a:r>
            <a:rPr lang="en-IN" sz="3400" kern="1200" dirty="0">
              <a:latin typeface="Times New Roman" panose="02020603050405020304" pitchFamily="18" charset="0"/>
              <a:cs typeface="Times New Roman" panose="02020603050405020304" pitchFamily="18" charset="0"/>
            </a:rPr>
            <a:t>To assess the level of compliance of all the elements of Procedural safety checklist</a:t>
          </a:r>
        </a:p>
      </dsp:txBody>
      <dsp:txXfrm rot="10800000">
        <a:off x="2150959" y="1736"/>
        <a:ext cx="6196637" cy="2057263"/>
      </dsp:txXfrm>
    </dsp:sp>
    <dsp:sp modelId="{E8790741-D078-4A04-8853-8B88A1DE6CAE}">
      <dsp:nvSpPr>
        <dsp:cNvPr id="0" name=""/>
        <dsp:cNvSpPr/>
      </dsp:nvSpPr>
      <dsp:spPr>
        <a:xfrm>
          <a:off x="557691" y="90507"/>
          <a:ext cx="2142433" cy="205726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E91B66-C2D3-4952-A391-70ECD1CCC747}">
      <dsp:nvSpPr>
        <dsp:cNvPr id="0" name=""/>
        <dsp:cNvSpPr/>
      </dsp:nvSpPr>
      <dsp:spPr>
        <a:xfrm rot="10800000">
          <a:off x="1653373" y="2673107"/>
          <a:ext cx="6660256" cy="205726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196" tIns="129540" rIns="241808" bIns="129540" numCol="1" spcCol="1270" anchor="ctr" anchorCtr="0">
          <a:noAutofit/>
        </a:bodyPr>
        <a:lstStyle/>
        <a:p>
          <a:pPr marL="0" lvl="0" indent="0" algn="l" defTabSz="1511300">
            <a:lnSpc>
              <a:spcPct val="90000"/>
            </a:lnSpc>
            <a:spcBef>
              <a:spcPct val="0"/>
            </a:spcBef>
            <a:spcAft>
              <a:spcPct val="35000"/>
            </a:spcAft>
            <a:buNone/>
          </a:pPr>
          <a:r>
            <a:rPr lang="en-IN" sz="3400" kern="1200" dirty="0">
              <a:latin typeface="Times New Roman" panose="02020603050405020304" pitchFamily="18" charset="0"/>
              <a:cs typeface="Times New Roman" panose="02020603050405020304" pitchFamily="18" charset="0"/>
            </a:rPr>
            <a:t>To assess the level of compliance of all the elements of WHO Surgical safety checklist</a:t>
          </a:r>
        </a:p>
      </dsp:txBody>
      <dsp:txXfrm rot="10800000">
        <a:off x="2167689" y="2673107"/>
        <a:ext cx="6145940" cy="2057263"/>
      </dsp:txXfrm>
    </dsp:sp>
    <dsp:sp modelId="{9CFD6EB8-39ED-4EBF-ACF5-B85E7D422433}">
      <dsp:nvSpPr>
        <dsp:cNvPr id="0" name=""/>
        <dsp:cNvSpPr/>
      </dsp:nvSpPr>
      <dsp:spPr>
        <a:xfrm>
          <a:off x="744204" y="2673107"/>
          <a:ext cx="2057263" cy="2057263"/>
        </a:xfrm>
        <a:prstGeom prst="ellipse">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BCB0C-3C61-40A7-A55D-0B210FF00525}">
      <dsp:nvSpPr>
        <dsp:cNvPr id="0" name=""/>
        <dsp:cNvSpPr/>
      </dsp:nvSpPr>
      <dsp:spPr>
        <a:xfrm rot="5400000">
          <a:off x="5817568" y="-2328302"/>
          <a:ext cx="1043516" cy="596642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Quantitative research</a:t>
          </a:r>
        </a:p>
      </dsp:txBody>
      <dsp:txXfrm rot="-5400000">
        <a:off x="3356114" y="184092"/>
        <a:ext cx="5915485" cy="941636"/>
      </dsp:txXfrm>
    </dsp:sp>
    <dsp:sp modelId="{7E56433E-4D52-4712-8B9D-C8D9D8358089}">
      <dsp:nvSpPr>
        <dsp:cNvPr id="0" name=""/>
        <dsp:cNvSpPr/>
      </dsp:nvSpPr>
      <dsp:spPr>
        <a:xfrm>
          <a:off x="0" y="2711"/>
          <a:ext cx="3356114" cy="130439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u="sng" kern="1200" dirty="0">
              <a:latin typeface="Times New Roman" panose="02020603050405020304" pitchFamily="18" charset="0"/>
              <a:cs typeface="Times New Roman" panose="02020603050405020304" pitchFamily="18" charset="0"/>
            </a:rPr>
            <a:t>Study Approach</a:t>
          </a:r>
          <a:endParaRPr lang="en-IN" sz="3900" kern="1200" dirty="0">
            <a:latin typeface="Times New Roman" panose="02020603050405020304" pitchFamily="18" charset="0"/>
            <a:cs typeface="Times New Roman" panose="02020603050405020304" pitchFamily="18" charset="0"/>
          </a:endParaRPr>
        </a:p>
      </dsp:txBody>
      <dsp:txXfrm>
        <a:off x="63675" y="66386"/>
        <a:ext cx="3228764" cy="1177045"/>
      </dsp:txXfrm>
    </dsp:sp>
    <dsp:sp modelId="{621A8666-792A-4B5A-B626-EF46564736AE}">
      <dsp:nvSpPr>
        <dsp:cNvPr id="0" name=""/>
        <dsp:cNvSpPr/>
      </dsp:nvSpPr>
      <dsp:spPr>
        <a:xfrm rot="5400000">
          <a:off x="5817568" y="-958687"/>
          <a:ext cx="1043516" cy="596642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Descriptive Cross-Sectional Study Design</a:t>
          </a:r>
        </a:p>
      </dsp:txBody>
      <dsp:txXfrm rot="-5400000">
        <a:off x="3356114" y="1553707"/>
        <a:ext cx="5915485" cy="941636"/>
      </dsp:txXfrm>
    </dsp:sp>
    <dsp:sp modelId="{9DA9C486-C251-475E-9925-5D68DF687D9D}">
      <dsp:nvSpPr>
        <dsp:cNvPr id="0" name=""/>
        <dsp:cNvSpPr/>
      </dsp:nvSpPr>
      <dsp:spPr>
        <a:xfrm>
          <a:off x="0" y="1372327"/>
          <a:ext cx="3356114" cy="1304395"/>
        </a:xfrm>
        <a:prstGeom prst="round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u="sng" kern="1200" dirty="0">
              <a:latin typeface="Times New Roman" panose="02020603050405020304" pitchFamily="18" charset="0"/>
              <a:cs typeface="Times New Roman" panose="02020603050405020304" pitchFamily="18" charset="0"/>
            </a:rPr>
            <a:t>Study Design</a:t>
          </a:r>
          <a:endParaRPr lang="en-IN" sz="3900" kern="1200" dirty="0">
            <a:latin typeface="Times New Roman" panose="02020603050405020304" pitchFamily="18" charset="0"/>
            <a:cs typeface="Times New Roman" panose="02020603050405020304" pitchFamily="18" charset="0"/>
          </a:endParaRPr>
        </a:p>
      </dsp:txBody>
      <dsp:txXfrm>
        <a:off x="63675" y="1436002"/>
        <a:ext cx="3228764" cy="1177045"/>
      </dsp:txXfrm>
    </dsp:sp>
    <dsp:sp modelId="{5F7E2C0B-7AC4-49E6-9D72-C9900C681E26}">
      <dsp:nvSpPr>
        <dsp:cNvPr id="0" name=""/>
        <dsp:cNvSpPr/>
      </dsp:nvSpPr>
      <dsp:spPr>
        <a:xfrm rot="5400000">
          <a:off x="5817568" y="410928"/>
          <a:ext cx="1043516" cy="596642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Operation Theatre &amp; Procedure areas (like Endoscopy, Bronchoscopy, Cath Lab &amp; Interventional Radiology)  of Max Healthcare, Saket</a:t>
          </a:r>
        </a:p>
      </dsp:txBody>
      <dsp:txXfrm rot="-5400000">
        <a:off x="3356114" y="2923322"/>
        <a:ext cx="5915485" cy="941636"/>
      </dsp:txXfrm>
    </dsp:sp>
    <dsp:sp modelId="{41168661-7E89-40E6-9326-068FCFDBEB4E}">
      <dsp:nvSpPr>
        <dsp:cNvPr id="0" name=""/>
        <dsp:cNvSpPr/>
      </dsp:nvSpPr>
      <dsp:spPr>
        <a:xfrm>
          <a:off x="0" y="2741943"/>
          <a:ext cx="3356114" cy="1304395"/>
        </a:xfrm>
        <a:prstGeom prst="round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u="sng" kern="1200" dirty="0">
              <a:latin typeface="Times New Roman" panose="02020603050405020304" pitchFamily="18" charset="0"/>
              <a:cs typeface="Times New Roman" panose="02020603050405020304" pitchFamily="18" charset="0"/>
            </a:rPr>
            <a:t>Study Setting</a:t>
          </a:r>
          <a:endParaRPr lang="en-IN" sz="3900" kern="1200" dirty="0">
            <a:latin typeface="Times New Roman" panose="02020603050405020304" pitchFamily="18" charset="0"/>
            <a:cs typeface="Times New Roman" panose="02020603050405020304" pitchFamily="18" charset="0"/>
          </a:endParaRPr>
        </a:p>
      </dsp:txBody>
      <dsp:txXfrm>
        <a:off x="63675" y="2805618"/>
        <a:ext cx="3228764" cy="1177045"/>
      </dsp:txXfrm>
    </dsp:sp>
    <dsp:sp modelId="{9EF21DED-6E5E-4BFC-9231-FDC89C17B1AF}">
      <dsp:nvSpPr>
        <dsp:cNvPr id="0" name=""/>
        <dsp:cNvSpPr/>
      </dsp:nvSpPr>
      <dsp:spPr>
        <a:xfrm rot="5400000">
          <a:off x="5817568" y="1780544"/>
          <a:ext cx="1043516" cy="596642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The population comprises of all the procedural and surgical procedures done by Physicians of Max Healthcare, Saket</a:t>
          </a:r>
        </a:p>
      </dsp:txBody>
      <dsp:txXfrm rot="-5400000">
        <a:off x="3356114" y="4292938"/>
        <a:ext cx="5915485" cy="941636"/>
      </dsp:txXfrm>
    </dsp:sp>
    <dsp:sp modelId="{A24854BA-E275-49CD-9AD8-45D5F1C9F44E}">
      <dsp:nvSpPr>
        <dsp:cNvPr id="0" name=""/>
        <dsp:cNvSpPr/>
      </dsp:nvSpPr>
      <dsp:spPr>
        <a:xfrm>
          <a:off x="0" y="4111559"/>
          <a:ext cx="3356114" cy="1304395"/>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u="sng" kern="1200" dirty="0">
              <a:latin typeface="Times New Roman" panose="02020603050405020304" pitchFamily="18" charset="0"/>
              <a:cs typeface="Times New Roman" panose="02020603050405020304" pitchFamily="18" charset="0"/>
            </a:rPr>
            <a:t>Study Population</a:t>
          </a:r>
          <a:endParaRPr lang="en-IN" sz="3900" kern="1200" dirty="0">
            <a:latin typeface="Times New Roman" panose="02020603050405020304" pitchFamily="18" charset="0"/>
            <a:cs typeface="Times New Roman" panose="02020603050405020304" pitchFamily="18" charset="0"/>
          </a:endParaRPr>
        </a:p>
      </dsp:txBody>
      <dsp:txXfrm>
        <a:off x="63675" y="4175234"/>
        <a:ext cx="3228764" cy="1177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B3C4-CBC9-42D8-A1D5-693F7262DBF0}">
      <dsp:nvSpPr>
        <dsp:cNvPr id="0" name=""/>
        <dsp:cNvSpPr/>
      </dsp:nvSpPr>
      <dsp:spPr>
        <a:xfrm rot="5400000">
          <a:off x="6810328" y="-2805007"/>
          <a:ext cx="1310458" cy="702640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INCLUSION CRITERIA: All the procedures (conducted in Endoscopy, Bronchoscopy, Cath lab &amp; Interventional radiology) and surgeries (like Neurosurgery, onco-surgery, cardiac surgery, gastro surgery, ENT surgery, General surgery and Laparoscopic surgeries) conducted in the hospital.</a:t>
          </a:r>
        </a:p>
        <a:p>
          <a:pPr marL="114300" lvl="1" indent="-114300" algn="l" defTabSz="533400">
            <a:lnSpc>
              <a:spcPct val="90000"/>
            </a:lnSpc>
            <a:spcBef>
              <a:spcPct val="0"/>
            </a:spcBef>
            <a:spcAft>
              <a:spcPct val="15000"/>
            </a:spcAft>
            <a:buChar char="•"/>
          </a:pPr>
          <a:endParaRPr lang="en-IN"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EXCLUSION CRITERIA: All the procedures and surgeries conducted at night or on Sunday, Orthopaedic surgeries, transplant surgeries &amp; procedures performed in Brachytherapy and DSA Lab</a:t>
          </a:r>
        </a:p>
      </dsp:txBody>
      <dsp:txXfrm rot="-5400000">
        <a:off x="3952354" y="116938"/>
        <a:ext cx="6962436" cy="1182516"/>
      </dsp:txXfrm>
    </dsp:sp>
    <dsp:sp modelId="{8DEACCE3-0E3E-442D-9332-120B3A0514A9}">
      <dsp:nvSpPr>
        <dsp:cNvPr id="0" name=""/>
        <dsp:cNvSpPr/>
      </dsp:nvSpPr>
      <dsp:spPr>
        <a:xfrm>
          <a:off x="0" y="2932"/>
          <a:ext cx="3952353" cy="141052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IN" sz="4200" u="sng" kern="1200" dirty="0">
              <a:latin typeface="Times New Roman" panose="02020603050405020304" pitchFamily="18" charset="0"/>
              <a:cs typeface="Times New Roman" panose="02020603050405020304" pitchFamily="18" charset="0"/>
            </a:rPr>
            <a:t>Selection Criteria</a:t>
          </a:r>
          <a:endParaRPr lang="en-IN" sz="4200" kern="1200" dirty="0">
            <a:latin typeface="Times New Roman" panose="02020603050405020304" pitchFamily="18" charset="0"/>
            <a:cs typeface="Times New Roman" panose="02020603050405020304" pitchFamily="18" charset="0"/>
          </a:endParaRPr>
        </a:p>
      </dsp:txBody>
      <dsp:txXfrm>
        <a:off x="68856" y="71788"/>
        <a:ext cx="3814641" cy="1272814"/>
      </dsp:txXfrm>
    </dsp:sp>
    <dsp:sp modelId="{33D32F16-0A1D-48B8-8D7A-023C22B21DF5}">
      <dsp:nvSpPr>
        <dsp:cNvPr id="0" name=""/>
        <dsp:cNvSpPr/>
      </dsp:nvSpPr>
      <dsp:spPr>
        <a:xfrm rot="5400000">
          <a:off x="6901346" y="-1323954"/>
          <a:ext cx="1128421" cy="7026407"/>
        </a:xfrm>
        <a:prstGeom prst="round2Same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DEPENDENT VARIABLE: Level of compliance of Procedural safety checklist and WHO surgical safety checklist</a:t>
          </a:r>
        </a:p>
      </dsp:txBody>
      <dsp:txXfrm rot="-5400000">
        <a:off x="3952354" y="1680123"/>
        <a:ext cx="6971322" cy="1018251"/>
      </dsp:txXfrm>
    </dsp:sp>
    <dsp:sp modelId="{F1789BA6-9DBF-4DA4-9BE2-DE1CA8A7EF5C}">
      <dsp:nvSpPr>
        <dsp:cNvPr id="0" name=""/>
        <dsp:cNvSpPr/>
      </dsp:nvSpPr>
      <dsp:spPr>
        <a:xfrm>
          <a:off x="0" y="1483985"/>
          <a:ext cx="3952353" cy="1410526"/>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IN" sz="4200" u="sng" kern="1200" dirty="0">
              <a:latin typeface="Times New Roman" panose="02020603050405020304" pitchFamily="18" charset="0"/>
              <a:cs typeface="Times New Roman" panose="02020603050405020304" pitchFamily="18" charset="0"/>
            </a:rPr>
            <a:t>Study Variables</a:t>
          </a:r>
          <a:endParaRPr lang="en-IN" sz="4200" kern="1200" dirty="0">
            <a:latin typeface="Times New Roman" panose="02020603050405020304" pitchFamily="18" charset="0"/>
            <a:cs typeface="Times New Roman" panose="02020603050405020304" pitchFamily="18" charset="0"/>
          </a:endParaRPr>
        </a:p>
      </dsp:txBody>
      <dsp:txXfrm>
        <a:off x="68856" y="1552841"/>
        <a:ext cx="3814641" cy="1272814"/>
      </dsp:txXfrm>
    </dsp:sp>
    <dsp:sp modelId="{EA0F9DAA-B2E7-47B0-84CF-87894708ED41}">
      <dsp:nvSpPr>
        <dsp:cNvPr id="0" name=""/>
        <dsp:cNvSpPr/>
      </dsp:nvSpPr>
      <dsp:spPr>
        <a:xfrm rot="5400000">
          <a:off x="6901346" y="157097"/>
          <a:ext cx="1128421" cy="7026407"/>
        </a:xfrm>
        <a:prstGeom prst="round2Same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IN" sz="1200" kern="1200" dirty="0">
              <a:latin typeface="Times New Roman" panose="02020603050405020304" pitchFamily="18" charset="0"/>
              <a:cs typeface="Times New Roman" panose="02020603050405020304" pitchFamily="18" charset="0"/>
            </a:rPr>
            <a:t>P value is taken as 68% as this is the lowest value ranging from 68% to 99% and 68% is the reconcile consent and pre op value.</a:t>
          </a:r>
        </a:p>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P = 68%</a:t>
          </a:r>
          <a:r>
            <a:rPr lang="en-US" sz="1200" kern="1200" dirty="0">
              <a:latin typeface="Times New Roman" panose="02020603050405020304" pitchFamily="18" charset="0"/>
              <a:cs typeface="Times New Roman" panose="02020603050405020304" pitchFamily="18" charset="0"/>
            </a:rPr>
            <a:t>          </a:t>
          </a:r>
          <a:r>
            <a:rPr lang="en-IN" sz="1200" kern="1200" dirty="0">
              <a:latin typeface="Times New Roman" panose="02020603050405020304" pitchFamily="18" charset="0"/>
              <a:cs typeface="Times New Roman" panose="02020603050405020304" pitchFamily="18" charset="0"/>
            </a:rPr>
            <a:t> Q= 1-p</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Z= 1.96</a:t>
          </a:r>
          <a:r>
            <a:rPr lang="en-US" sz="1200" kern="1200" dirty="0">
              <a:latin typeface="Times New Roman" panose="02020603050405020304" pitchFamily="18" charset="0"/>
              <a:cs typeface="Times New Roman" panose="02020603050405020304" pitchFamily="18" charset="0"/>
            </a:rPr>
            <a:t>            </a:t>
          </a:r>
          <a:r>
            <a:rPr lang="en-IN" sz="1200" kern="1200" dirty="0">
              <a:latin typeface="Times New Roman" panose="02020603050405020304" pitchFamily="18" charset="0"/>
              <a:cs typeface="Times New Roman" panose="02020603050405020304" pitchFamily="18" charset="0"/>
            </a:rPr>
            <a:t>e = 0.1</a:t>
          </a:r>
          <a:r>
            <a:rPr lang="en-US" sz="1200" kern="1200" dirty="0">
              <a:latin typeface="Times New Roman" panose="02020603050405020304" pitchFamily="18" charset="0"/>
              <a:cs typeface="Times New Roman" panose="02020603050405020304" pitchFamily="18" charset="0"/>
            </a:rPr>
            <a:t>          </a:t>
          </a:r>
          <a:r>
            <a:rPr lang="en-IN" sz="1200" kern="1200" dirty="0">
              <a:latin typeface="Times New Roman" panose="02020603050405020304" pitchFamily="18" charset="0"/>
              <a:cs typeface="Times New Roman" panose="02020603050405020304" pitchFamily="18" charset="0"/>
            </a:rPr>
            <a:t>n= 83</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But for our study the total sample size taken was 120 i.e., 40 of Procedure safety &amp; 80 of surgical safety </a:t>
          </a:r>
        </a:p>
      </dsp:txBody>
      <dsp:txXfrm rot="-5400000">
        <a:off x="3952354" y="3161175"/>
        <a:ext cx="6971322" cy="1018251"/>
      </dsp:txXfrm>
    </dsp:sp>
    <dsp:sp modelId="{A329A77B-CC44-42B3-A939-FD7A5E6C83A8}">
      <dsp:nvSpPr>
        <dsp:cNvPr id="0" name=""/>
        <dsp:cNvSpPr/>
      </dsp:nvSpPr>
      <dsp:spPr>
        <a:xfrm>
          <a:off x="0" y="2965038"/>
          <a:ext cx="3952353" cy="1410526"/>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IN" sz="4200" u="sng" kern="1200" dirty="0">
              <a:latin typeface="Times New Roman" panose="02020603050405020304" pitchFamily="18" charset="0"/>
              <a:cs typeface="Times New Roman" panose="02020603050405020304" pitchFamily="18" charset="0"/>
            </a:rPr>
            <a:t>Sample Size</a:t>
          </a:r>
          <a:endParaRPr lang="en-IN" sz="4200" kern="1200" dirty="0">
            <a:latin typeface="Times New Roman" panose="02020603050405020304" pitchFamily="18" charset="0"/>
            <a:cs typeface="Times New Roman" panose="02020603050405020304" pitchFamily="18" charset="0"/>
          </a:endParaRPr>
        </a:p>
      </dsp:txBody>
      <dsp:txXfrm>
        <a:off x="68856" y="3033894"/>
        <a:ext cx="3814641" cy="1272814"/>
      </dsp:txXfrm>
    </dsp:sp>
    <dsp:sp modelId="{5EEA33F6-E083-4047-971C-F1FFFB5C2D28}">
      <dsp:nvSpPr>
        <dsp:cNvPr id="0" name=""/>
        <dsp:cNvSpPr/>
      </dsp:nvSpPr>
      <dsp:spPr>
        <a:xfrm rot="5400000">
          <a:off x="6901346" y="1638150"/>
          <a:ext cx="1128421" cy="7026407"/>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en-IN" sz="1200" kern="120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IN" sz="1200" kern="1200" dirty="0">
              <a:latin typeface="Times New Roman" panose="02020603050405020304" pitchFamily="18" charset="0"/>
              <a:cs typeface="Times New Roman" panose="02020603050405020304" pitchFamily="18" charset="0"/>
            </a:rPr>
            <a:t>Convenience Sampling Techniques: As the Audit was conducted as per the self-convenience in the hospital</a:t>
          </a:r>
          <a:endParaRPr lang="en-US" sz="1200" kern="1200" dirty="0">
            <a:latin typeface="Times New Roman" panose="02020603050405020304" pitchFamily="18" charset="0"/>
            <a:cs typeface="Times New Roman" panose="02020603050405020304" pitchFamily="18" charset="0"/>
          </a:endParaRPr>
        </a:p>
      </dsp:txBody>
      <dsp:txXfrm rot="-5400000">
        <a:off x="3952354" y="4642228"/>
        <a:ext cx="6971322" cy="1018251"/>
      </dsp:txXfrm>
    </dsp:sp>
    <dsp:sp modelId="{82269AE5-843C-425E-9E16-42B9E3A0D14C}">
      <dsp:nvSpPr>
        <dsp:cNvPr id="0" name=""/>
        <dsp:cNvSpPr/>
      </dsp:nvSpPr>
      <dsp:spPr>
        <a:xfrm>
          <a:off x="0" y="4446090"/>
          <a:ext cx="3952353" cy="141052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IN" sz="4200" u="sng" kern="1200" dirty="0">
              <a:latin typeface="Times New Roman" panose="02020603050405020304" pitchFamily="18" charset="0"/>
              <a:cs typeface="Times New Roman" panose="02020603050405020304" pitchFamily="18" charset="0"/>
            </a:rPr>
            <a:t>Sampling Method</a:t>
          </a:r>
          <a:endParaRPr lang="en-IN" sz="4200" kern="1200" dirty="0">
            <a:latin typeface="Times New Roman" panose="02020603050405020304" pitchFamily="18" charset="0"/>
            <a:cs typeface="Times New Roman" panose="02020603050405020304" pitchFamily="18" charset="0"/>
          </a:endParaRPr>
        </a:p>
      </dsp:txBody>
      <dsp:txXfrm>
        <a:off x="68856" y="4514946"/>
        <a:ext cx="3814641" cy="127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63838-23C5-4277-B915-F2E94E108859}">
      <dsp:nvSpPr>
        <dsp:cNvPr id="0" name=""/>
        <dsp:cNvSpPr/>
      </dsp:nvSpPr>
      <dsp:spPr>
        <a:xfrm rot="5400000">
          <a:off x="5891839" y="-1981503"/>
          <a:ext cx="2029897" cy="65005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A Procedure safety audit tool was developed with the help of the hospital’s Procedure Safety Checklist and the policy of IPSG- 4 &amp; 4.1</a:t>
          </a:r>
        </a:p>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A Surgical Safety audit tool was developed through the WHO surgical safety checklist and the JCI Standard of International Patient Safety Goal of to ensure safe surgery</a:t>
          </a:r>
        </a:p>
      </dsp:txBody>
      <dsp:txXfrm rot="-5400000">
        <a:off x="3656535" y="352892"/>
        <a:ext cx="6401415" cy="1831715"/>
      </dsp:txXfrm>
    </dsp:sp>
    <dsp:sp modelId="{4F8985FB-70C7-4038-A142-13BC25FF4963}">
      <dsp:nvSpPr>
        <dsp:cNvPr id="0" name=""/>
        <dsp:cNvSpPr/>
      </dsp:nvSpPr>
      <dsp:spPr>
        <a:xfrm>
          <a:off x="0" y="63"/>
          <a:ext cx="3656534" cy="25373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IN" sz="4300" u="sng" kern="1200" dirty="0">
              <a:latin typeface="Times New Roman" panose="02020603050405020304" pitchFamily="18" charset="0"/>
              <a:cs typeface="Times New Roman" panose="02020603050405020304" pitchFamily="18" charset="0"/>
            </a:rPr>
            <a:t>Data Collection Tool</a:t>
          </a:r>
          <a:endParaRPr lang="en-IN" sz="4300" kern="1200" dirty="0">
            <a:latin typeface="Times New Roman" panose="02020603050405020304" pitchFamily="18" charset="0"/>
            <a:cs typeface="Times New Roman" panose="02020603050405020304" pitchFamily="18" charset="0"/>
          </a:endParaRPr>
        </a:p>
      </dsp:txBody>
      <dsp:txXfrm>
        <a:off x="123864" y="123927"/>
        <a:ext cx="3408806" cy="2289643"/>
      </dsp:txXfrm>
    </dsp:sp>
    <dsp:sp modelId="{781C6B54-2EB4-4464-9CAF-772A18538884}">
      <dsp:nvSpPr>
        <dsp:cNvPr id="0" name=""/>
        <dsp:cNvSpPr/>
      </dsp:nvSpPr>
      <dsp:spPr>
        <a:xfrm rot="5400000">
          <a:off x="5884641" y="675651"/>
          <a:ext cx="2029897" cy="651467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Preparation of the blue print of procedure safety and surgical safety audit tool</a:t>
          </a:r>
        </a:p>
        <a:p>
          <a:pPr marL="228600" lvl="1" indent="-228600" algn="l" defTabSz="889000">
            <a:lnSpc>
              <a:spcPct val="90000"/>
            </a:lnSpc>
            <a:spcBef>
              <a:spcPct val="0"/>
            </a:spcBef>
            <a:spcAft>
              <a:spcPct val="15000"/>
            </a:spcAft>
            <a:buChar char="•"/>
          </a:pPr>
          <a:r>
            <a:rPr lang="en-IN" sz="2000" kern="1200">
              <a:latin typeface="Times New Roman" panose="02020603050405020304" pitchFamily="18" charset="0"/>
              <a:cs typeface="Times New Roman" panose="02020603050405020304" pitchFamily="18" charset="0"/>
            </a:rPr>
            <a:t>Preparation of items according to the blue print</a:t>
          </a:r>
          <a:endParaRPr lang="en-I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IN" sz="2000" kern="1200">
              <a:latin typeface="Times New Roman" panose="02020603050405020304" pitchFamily="18" charset="0"/>
              <a:cs typeface="Times New Roman" panose="02020603050405020304" pitchFamily="18" charset="0"/>
            </a:rPr>
            <a:t>Validation of tools by quality manager</a:t>
          </a:r>
          <a:endParaRPr lang="en-I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Preparation of final audit tool according the elements of the checklist</a:t>
          </a:r>
        </a:p>
      </dsp:txBody>
      <dsp:txXfrm rot="-5400000">
        <a:off x="3642252" y="3017132"/>
        <a:ext cx="6415585" cy="1831715"/>
      </dsp:txXfrm>
    </dsp:sp>
    <dsp:sp modelId="{AAB51B38-FD98-4214-B05D-E6B99DD8AE84}">
      <dsp:nvSpPr>
        <dsp:cNvPr id="0" name=""/>
        <dsp:cNvSpPr/>
      </dsp:nvSpPr>
      <dsp:spPr>
        <a:xfrm>
          <a:off x="0" y="2664303"/>
          <a:ext cx="3642251" cy="25373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IN" sz="4300" u="sng" kern="1200" dirty="0">
              <a:latin typeface="Times New Roman" panose="02020603050405020304" pitchFamily="18" charset="0"/>
              <a:cs typeface="Times New Roman" panose="02020603050405020304" pitchFamily="18" charset="0"/>
            </a:rPr>
            <a:t>Development of the tool</a:t>
          </a:r>
          <a:endParaRPr lang="en-IN" sz="4300" kern="1200" dirty="0">
            <a:latin typeface="Times New Roman" panose="02020603050405020304" pitchFamily="18" charset="0"/>
            <a:cs typeface="Times New Roman" panose="02020603050405020304" pitchFamily="18" charset="0"/>
          </a:endParaRPr>
        </a:p>
      </dsp:txBody>
      <dsp:txXfrm>
        <a:off x="123864" y="2788167"/>
        <a:ext cx="3394523" cy="2289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4157-8101-4232-865A-49BF14C61A64}">
      <dsp:nvSpPr>
        <dsp:cNvPr id="0" name=""/>
        <dsp:cNvSpPr/>
      </dsp:nvSpPr>
      <dsp:spPr>
        <a:xfrm>
          <a:off x="0" y="474133"/>
          <a:ext cx="9002945"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Times New Roman" panose="02020603050405020304" pitchFamily="18" charset="0"/>
              <a:cs typeface="Times New Roman" panose="02020603050405020304" pitchFamily="18" charset="0"/>
            </a:rPr>
            <a:t>A data was collected through the observation process in the following way:</a:t>
          </a:r>
          <a:endParaRPr lang="en-IN" sz="4100" kern="1200" dirty="0">
            <a:latin typeface="Times New Roman" panose="02020603050405020304" pitchFamily="18" charset="0"/>
            <a:cs typeface="Times New Roman" panose="02020603050405020304" pitchFamily="18" charset="0"/>
          </a:endParaRPr>
        </a:p>
      </dsp:txBody>
      <dsp:txXfrm>
        <a:off x="39677" y="513810"/>
        <a:ext cx="8923591" cy="1275312"/>
      </dsp:txXfrm>
    </dsp:sp>
    <dsp:sp modelId="{9834D815-66F8-4B34-A646-96402E961215}">
      <dsp:nvSpPr>
        <dsp:cNvPr id="0" name=""/>
        <dsp:cNvSpPr/>
      </dsp:nvSpPr>
      <dsp:spPr>
        <a:xfrm>
          <a:off x="0" y="2072640"/>
          <a:ext cx="1354666" cy="1354666"/>
        </a:xfrm>
        <a:prstGeom prst="roundRect">
          <a:avLst>
            <a:gd name="adj" fmla="val 16670"/>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FA15A-6F67-4EA4-8C39-A03BA7765842}">
      <dsp:nvSpPr>
        <dsp:cNvPr id="0" name=""/>
        <dsp:cNvSpPr/>
      </dsp:nvSpPr>
      <dsp:spPr>
        <a:xfrm>
          <a:off x="1435946" y="2072640"/>
          <a:ext cx="7566998" cy="1354666"/>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latin typeface="Times New Roman" panose="02020603050405020304" pitchFamily="18" charset="0"/>
              <a:cs typeface="Times New Roman" panose="02020603050405020304" pitchFamily="18" charset="0"/>
            </a:rPr>
            <a:t>A procedure safety audit tool was used for the observation and the data was collected from the areas like Endoscopy, Bronchoscopy, Cath Lab, Interventional Radiology where the invasive procedures are done. </a:t>
          </a:r>
          <a:endParaRPr lang="en-IN" sz="1800" kern="1200" dirty="0">
            <a:latin typeface="Times New Roman" panose="02020603050405020304" pitchFamily="18" charset="0"/>
            <a:cs typeface="Times New Roman" panose="02020603050405020304" pitchFamily="18" charset="0"/>
          </a:endParaRPr>
        </a:p>
      </dsp:txBody>
      <dsp:txXfrm>
        <a:off x="1502087" y="2138781"/>
        <a:ext cx="7434716" cy="1222384"/>
      </dsp:txXfrm>
    </dsp:sp>
    <dsp:sp modelId="{7C6FC655-5941-4EAF-B7C9-4596074BC84E}">
      <dsp:nvSpPr>
        <dsp:cNvPr id="0" name=""/>
        <dsp:cNvSpPr/>
      </dsp:nvSpPr>
      <dsp:spPr>
        <a:xfrm>
          <a:off x="0" y="3589866"/>
          <a:ext cx="1354666" cy="1354666"/>
        </a:xfrm>
        <a:prstGeom prst="roundRect">
          <a:avLst>
            <a:gd name="adj" fmla="val 16670"/>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92A5E-B235-4C9C-A8C3-9DF6254EA424}">
      <dsp:nvSpPr>
        <dsp:cNvPr id="0" name=""/>
        <dsp:cNvSpPr/>
      </dsp:nvSpPr>
      <dsp:spPr>
        <a:xfrm>
          <a:off x="1435946" y="3589866"/>
          <a:ext cx="7566998" cy="1354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latin typeface="Times New Roman" panose="02020603050405020304" pitchFamily="18" charset="0"/>
              <a:cs typeface="Times New Roman" panose="02020603050405020304" pitchFamily="18" charset="0"/>
            </a:rPr>
            <a:t>A surgical safety audit tool was used for the observation and the data was collected from the Oncology OT, Neurosurgery OT, MAMBS OT, Cardiac Surgery OT, General Surgery OT, ENT OT, Gastro Surgery OT, Urology OT.</a:t>
          </a:r>
          <a:endParaRPr lang="en-IN" sz="1800" kern="1200" dirty="0">
            <a:latin typeface="Times New Roman" panose="02020603050405020304" pitchFamily="18" charset="0"/>
            <a:cs typeface="Times New Roman" panose="02020603050405020304" pitchFamily="18" charset="0"/>
          </a:endParaRPr>
        </a:p>
      </dsp:txBody>
      <dsp:txXfrm>
        <a:off x="1502087" y="3656007"/>
        <a:ext cx="7434716" cy="1222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4157-8101-4232-865A-49BF14C61A64}">
      <dsp:nvSpPr>
        <dsp:cNvPr id="0" name=""/>
        <dsp:cNvSpPr/>
      </dsp:nvSpPr>
      <dsp:spPr>
        <a:xfrm>
          <a:off x="0" y="564016"/>
          <a:ext cx="9308226" cy="1313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Analysis and interpretation  of the study findings was done by gathering the data and summarizing it in the master sheets</a:t>
          </a:r>
          <a:endParaRPr lang="en-IN" sz="2900" kern="1200" dirty="0">
            <a:latin typeface="Times New Roman" panose="02020603050405020304" pitchFamily="18" charset="0"/>
            <a:cs typeface="Times New Roman" panose="02020603050405020304" pitchFamily="18" charset="0"/>
          </a:endParaRPr>
        </a:p>
      </dsp:txBody>
      <dsp:txXfrm>
        <a:off x="38459" y="602475"/>
        <a:ext cx="9231308" cy="12361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FAE2D3-C1E2-E4E8-ED6E-CD136B99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EDF01D7-7951-D3F7-B751-913EA71FF7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CABA56-8477-47CF-8934-54E5A52286D4}" type="datetimeFigureOut">
              <a:rPr lang="en-IN" smtClean="0"/>
              <a:t>30-06-2022</a:t>
            </a:fld>
            <a:endParaRPr lang="en-IN"/>
          </a:p>
        </p:txBody>
      </p:sp>
      <p:sp>
        <p:nvSpPr>
          <p:cNvPr id="4" name="Footer Placeholder 3">
            <a:extLst>
              <a:ext uri="{FF2B5EF4-FFF2-40B4-BE49-F238E27FC236}">
                <a16:creationId xmlns:a16="http://schemas.microsoft.com/office/drawing/2014/main" id="{180EA7EF-A523-72B9-C2F3-8679ED63D1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152A7AEB-87C5-023F-2216-C874D7B1A4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D73ADD-27FF-4FC1-9C3A-938ECCB3E7C2}" type="slidenum">
              <a:rPr lang="en-IN" smtClean="0"/>
              <a:t>‹#›</a:t>
            </a:fld>
            <a:endParaRPr lang="en-IN"/>
          </a:p>
        </p:txBody>
      </p:sp>
    </p:spTree>
    <p:extLst>
      <p:ext uri="{BB962C8B-B14F-4D97-AF65-F5344CB8AC3E}">
        <p14:creationId xmlns:p14="http://schemas.microsoft.com/office/powerpoint/2010/main" val="1936756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447A8-8B54-4E79-9E49-8946B7061F62}" type="datetimeFigureOut">
              <a:rPr lang="en-IN" smtClean="0"/>
              <a:t>30-06-2022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7680A-CE2A-4837-992D-444E36261778}" type="slidenum">
              <a:rPr lang="en-IN" smtClean="0"/>
              <a:t>‹#›</a:t>
            </a:fld>
            <a:endParaRPr lang="en-IN"/>
          </a:p>
        </p:txBody>
      </p:sp>
    </p:spTree>
    <p:extLst>
      <p:ext uri="{BB962C8B-B14F-4D97-AF65-F5344CB8AC3E}">
        <p14:creationId xmlns:p14="http://schemas.microsoft.com/office/powerpoint/2010/main" val="3972444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8979-5B2A-FAEF-A3A1-449201584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F26A7F0-3269-033A-AFFE-B2735983F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C0638F1-FBB7-48D7-603D-3AEA41F57D63}"/>
              </a:ext>
            </a:extLst>
          </p:cNvPr>
          <p:cNvSpPr>
            <a:spLocks noGrp="1"/>
          </p:cNvSpPr>
          <p:nvPr>
            <p:ph type="dt" sz="half" idx="10"/>
          </p:nvPr>
        </p:nvSpPr>
        <p:spPr/>
        <p:txBody>
          <a:bodyPr/>
          <a:lstStyle/>
          <a:p>
            <a:fld id="{85CCA078-C9EF-4EBA-9582-61CD8CFC0FF5}" type="datetime1">
              <a:rPr lang="en-IN" smtClean="0"/>
              <a:t>30-06-2022</a:t>
            </a:fld>
            <a:endParaRPr lang="en-IN"/>
          </a:p>
        </p:txBody>
      </p:sp>
      <p:sp>
        <p:nvSpPr>
          <p:cNvPr id="5" name="Footer Placeholder 4">
            <a:extLst>
              <a:ext uri="{FF2B5EF4-FFF2-40B4-BE49-F238E27FC236}">
                <a16:creationId xmlns:a16="http://schemas.microsoft.com/office/drawing/2014/main" id="{49F95110-18B1-0A3D-748D-1979E2007779}"/>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C515DB79-6FA3-51FB-F3D7-723D40FC31A0}"/>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35308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5FDA-5FD9-31EB-B9EF-55504407CDA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B9D2DA6-3C82-6555-3BA7-EC90C16C9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C5BD5A-CAAD-2811-5F39-8EDECABD590B}"/>
              </a:ext>
            </a:extLst>
          </p:cNvPr>
          <p:cNvSpPr>
            <a:spLocks noGrp="1"/>
          </p:cNvSpPr>
          <p:nvPr>
            <p:ph type="dt" sz="half" idx="10"/>
          </p:nvPr>
        </p:nvSpPr>
        <p:spPr/>
        <p:txBody>
          <a:bodyPr/>
          <a:lstStyle/>
          <a:p>
            <a:fld id="{F6739D93-73F8-414D-B163-49CF87085520}" type="datetime1">
              <a:rPr lang="en-IN" smtClean="0"/>
              <a:t>30-06-2022</a:t>
            </a:fld>
            <a:endParaRPr lang="en-IN"/>
          </a:p>
        </p:txBody>
      </p:sp>
      <p:sp>
        <p:nvSpPr>
          <p:cNvPr id="5" name="Footer Placeholder 4">
            <a:extLst>
              <a:ext uri="{FF2B5EF4-FFF2-40B4-BE49-F238E27FC236}">
                <a16:creationId xmlns:a16="http://schemas.microsoft.com/office/drawing/2014/main" id="{2C737853-95B4-84EC-252B-73116214ECF6}"/>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A140D693-F1BC-53CA-D10B-2CAD5B988FE3}"/>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23747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6CB73-1263-10A6-33A9-CB3A477125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C35D86-FF9F-0E54-6ABB-A24173378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00D5C6-1AD5-FA5E-DC94-AD42E098BB2A}"/>
              </a:ext>
            </a:extLst>
          </p:cNvPr>
          <p:cNvSpPr>
            <a:spLocks noGrp="1"/>
          </p:cNvSpPr>
          <p:nvPr>
            <p:ph type="dt" sz="half" idx="10"/>
          </p:nvPr>
        </p:nvSpPr>
        <p:spPr/>
        <p:txBody>
          <a:bodyPr/>
          <a:lstStyle/>
          <a:p>
            <a:fld id="{E1D3D6E5-DE0A-4102-B11F-D9A3CEE5AEC0}" type="datetime1">
              <a:rPr lang="en-IN" smtClean="0"/>
              <a:t>30-06-2022</a:t>
            </a:fld>
            <a:endParaRPr lang="en-IN"/>
          </a:p>
        </p:txBody>
      </p:sp>
      <p:sp>
        <p:nvSpPr>
          <p:cNvPr id="5" name="Footer Placeholder 4">
            <a:extLst>
              <a:ext uri="{FF2B5EF4-FFF2-40B4-BE49-F238E27FC236}">
                <a16:creationId xmlns:a16="http://schemas.microsoft.com/office/drawing/2014/main" id="{5ADB4CD1-7EFF-D20F-D3CC-C97823F2AA0E}"/>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239B32FA-A1C3-C55D-F152-5E729DB002F4}"/>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230330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39A8-89F7-E788-B9E1-2E3C0A869B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BC3-336C-7F06-253A-21C72A6FE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AEEE82-94CD-1E30-E1BC-26D74C358CC8}"/>
              </a:ext>
            </a:extLst>
          </p:cNvPr>
          <p:cNvSpPr>
            <a:spLocks noGrp="1"/>
          </p:cNvSpPr>
          <p:nvPr>
            <p:ph type="dt" sz="half" idx="10"/>
          </p:nvPr>
        </p:nvSpPr>
        <p:spPr/>
        <p:txBody>
          <a:bodyPr/>
          <a:lstStyle/>
          <a:p>
            <a:fld id="{23DB27FF-1F59-47DC-B6D0-81D5E58A1920}" type="datetime1">
              <a:rPr lang="en-IN" smtClean="0"/>
              <a:t>30-06-2022</a:t>
            </a:fld>
            <a:endParaRPr lang="en-IN"/>
          </a:p>
        </p:txBody>
      </p:sp>
      <p:sp>
        <p:nvSpPr>
          <p:cNvPr id="5" name="Footer Placeholder 4">
            <a:extLst>
              <a:ext uri="{FF2B5EF4-FFF2-40B4-BE49-F238E27FC236}">
                <a16:creationId xmlns:a16="http://schemas.microsoft.com/office/drawing/2014/main" id="{C8C045C5-9D37-0E56-7981-B2A296F96C98}"/>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4F055EBC-F7DA-87EA-FFF5-6D0893943B8F}"/>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253725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25D8-41F3-7787-8D0D-EB85F36DD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4D3ED8D-1B78-BAD1-5B07-9270ABF14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A7543-F054-1332-8D1A-DE420EE89E7F}"/>
              </a:ext>
            </a:extLst>
          </p:cNvPr>
          <p:cNvSpPr>
            <a:spLocks noGrp="1"/>
          </p:cNvSpPr>
          <p:nvPr>
            <p:ph type="dt" sz="half" idx="10"/>
          </p:nvPr>
        </p:nvSpPr>
        <p:spPr/>
        <p:txBody>
          <a:bodyPr/>
          <a:lstStyle/>
          <a:p>
            <a:fld id="{17F67F50-96DC-4BC3-9B69-FD5F66BCB1C4}" type="datetime1">
              <a:rPr lang="en-IN" smtClean="0"/>
              <a:t>30-06-2022</a:t>
            </a:fld>
            <a:endParaRPr lang="en-IN"/>
          </a:p>
        </p:txBody>
      </p:sp>
      <p:sp>
        <p:nvSpPr>
          <p:cNvPr id="5" name="Footer Placeholder 4">
            <a:extLst>
              <a:ext uri="{FF2B5EF4-FFF2-40B4-BE49-F238E27FC236}">
                <a16:creationId xmlns:a16="http://schemas.microsoft.com/office/drawing/2014/main" id="{7F46B3B2-EBBD-5124-D445-807515541417}"/>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AFB6AE96-3600-8A33-1F8D-42EBECA682B3}"/>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411325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6757-A7EE-F704-CB6C-381148942B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B9E6F6B-0448-62A3-BCF6-0A52376D9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68E19BF-1443-55E7-8FAB-BD9D2773C3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7622325-BE93-DA14-AD7E-E8C317C22ABD}"/>
              </a:ext>
            </a:extLst>
          </p:cNvPr>
          <p:cNvSpPr>
            <a:spLocks noGrp="1"/>
          </p:cNvSpPr>
          <p:nvPr>
            <p:ph type="dt" sz="half" idx="10"/>
          </p:nvPr>
        </p:nvSpPr>
        <p:spPr/>
        <p:txBody>
          <a:bodyPr/>
          <a:lstStyle/>
          <a:p>
            <a:fld id="{313B53F3-EDFF-40BB-8B09-D51E72546B28}" type="datetime1">
              <a:rPr lang="en-IN" smtClean="0"/>
              <a:t>30-06-2022</a:t>
            </a:fld>
            <a:endParaRPr lang="en-IN"/>
          </a:p>
        </p:txBody>
      </p:sp>
      <p:sp>
        <p:nvSpPr>
          <p:cNvPr id="6" name="Footer Placeholder 5">
            <a:extLst>
              <a:ext uri="{FF2B5EF4-FFF2-40B4-BE49-F238E27FC236}">
                <a16:creationId xmlns:a16="http://schemas.microsoft.com/office/drawing/2014/main" id="{6F4A4049-5ABF-8539-152C-422CF8E562D1}"/>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7" name="Slide Number Placeholder 6">
            <a:extLst>
              <a:ext uri="{FF2B5EF4-FFF2-40B4-BE49-F238E27FC236}">
                <a16:creationId xmlns:a16="http://schemas.microsoft.com/office/drawing/2014/main" id="{570F8E12-EAB3-E25C-F760-3E80F4119538}"/>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92168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2CDF-00BB-C136-5DF1-19516265909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06C481-2D72-E4A9-6C8F-91418DF73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66C77-CC9E-4F55-5D68-4C989ED07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B94F92A-CC6C-8B5F-71B6-0BFB3FA31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33E5B7-B6A2-B625-54DD-90E636BEB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782020-C612-0F45-51EC-EA3325DC2C46}"/>
              </a:ext>
            </a:extLst>
          </p:cNvPr>
          <p:cNvSpPr>
            <a:spLocks noGrp="1"/>
          </p:cNvSpPr>
          <p:nvPr>
            <p:ph type="dt" sz="half" idx="10"/>
          </p:nvPr>
        </p:nvSpPr>
        <p:spPr/>
        <p:txBody>
          <a:bodyPr/>
          <a:lstStyle/>
          <a:p>
            <a:fld id="{EE11F4F0-08D5-4439-BC2E-767DB206D961}" type="datetime1">
              <a:rPr lang="en-IN" smtClean="0"/>
              <a:t>30-06-2022</a:t>
            </a:fld>
            <a:endParaRPr lang="en-IN"/>
          </a:p>
        </p:txBody>
      </p:sp>
      <p:sp>
        <p:nvSpPr>
          <p:cNvPr id="8" name="Footer Placeholder 7">
            <a:extLst>
              <a:ext uri="{FF2B5EF4-FFF2-40B4-BE49-F238E27FC236}">
                <a16:creationId xmlns:a16="http://schemas.microsoft.com/office/drawing/2014/main" id="{EDF2949D-12DC-EFC4-9297-832278342C5B}"/>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9" name="Slide Number Placeholder 8">
            <a:extLst>
              <a:ext uri="{FF2B5EF4-FFF2-40B4-BE49-F238E27FC236}">
                <a16:creationId xmlns:a16="http://schemas.microsoft.com/office/drawing/2014/main" id="{5373BE9F-8113-FB29-038B-442178597AC7}"/>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330113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9F8C-1917-9B5A-4705-253958C46CF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B31116A-A095-F64B-4757-EDC306B7EF1D}"/>
              </a:ext>
            </a:extLst>
          </p:cNvPr>
          <p:cNvSpPr>
            <a:spLocks noGrp="1"/>
          </p:cNvSpPr>
          <p:nvPr>
            <p:ph type="dt" sz="half" idx="10"/>
          </p:nvPr>
        </p:nvSpPr>
        <p:spPr/>
        <p:txBody>
          <a:bodyPr/>
          <a:lstStyle/>
          <a:p>
            <a:fld id="{0364D7FF-E411-4118-9A19-6326D8A787B3}" type="datetime1">
              <a:rPr lang="en-IN" smtClean="0"/>
              <a:t>30-06-2022</a:t>
            </a:fld>
            <a:endParaRPr lang="en-IN"/>
          </a:p>
        </p:txBody>
      </p:sp>
      <p:sp>
        <p:nvSpPr>
          <p:cNvPr id="4" name="Footer Placeholder 3">
            <a:extLst>
              <a:ext uri="{FF2B5EF4-FFF2-40B4-BE49-F238E27FC236}">
                <a16:creationId xmlns:a16="http://schemas.microsoft.com/office/drawing/2014/main" id="{5A93E5AB-FDFE-61C1-80AB-645D4A466050}"/>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5" name="Slide Number Placeholder 4">
            <a:extLst>
              <a:ext uri="{FF2B5EF4-FFF2-40B4-BE49-F238E27FC236}">
                <a16:creationId xmlns:a16="http://schemas.microsoft.com/office/drawing/2014/main" id="{176F94AE-65CC-6EBA-897F-5594AE78A452}"/>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393737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AED5D-5CD6-8F45-F506-06B87A657051}"/>
              </a:ext>
            </a:extLst>
          </p:cNvPr>
          <p:cNvSpPr>
            <a:spLocks noGrp="1"/>
          </p:cNvSpPr>
          <p:nvPr>
            <p:ph type="dt" sz="half" idx="10"/>
          </p:nvPr>
        </p:nvSpPr>
        <p:spPr/>
        <p:txBody>
          <a:bodyPr/>
          <a:lstStyle/>
          <a:p>
            <a:fld id="{4F83DDED-3A6B-481B-8900-966AC132376F}" type="datetime1">
              <a:rPr lang="en-IN" smtClean="0"/>
              <a:t>30-06-2022</a:t>
            </a:fld>
            <a:endParaRPr lang="en-IN"/>
          </a:p>
        </p:txBody>
      </p:sp>
      <p:sp>
        <p:nvSpPr>
          <p:cNvPr id="3" name="Footer Placeholder 2">
            <a:extLst>
              <a:ext uri="{FF2B5EF4-FFF2-40B4-BE49-F238E27FC236}">
                <a16:creationId xmlns:a16="http://schemas.microsoft.com/office/drawing/2014/main" id="{524FDC1D-20B1-7DF2-4020-BE9E8C369028}"/>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4" name="Slide Number Placeholder 3">
            <a:extLst>
              <a:ext uri="{FF2B5EF4-FFF2-40B4-BE49-F238E27FC236}">
                <a16:creationId xmlns:a16="http://schemas.microsoft.com/office/drawing/2014/main" id="{70E2F7A2-EA74-FDB5-BCA9-3D09AC1C4153}"/>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17775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0390-831A-F3C8-F113-CEA775706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D9FC037-7FED-B7D0-7768-A321E02F5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53EFB5A-E327-079A-E1A6-E745CD4E4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91A41-9E34-4721-48C6-D10AA5AD28C0}"/>
              </a:ext>
            </a:extLst>
          </p:cNvPr>
          <p:cNvSpPr>
            <a:spLocks noGrp="1"/>
          </p:cNvSpPr>
          <p:nvPr>
            <p:ph type="dt" sz="half" idx="10"/>
          </p:nvPr>
        </p:nvSpPr>
        <p:spPr/>
        <p:txBody>
          <a:bodyPr/>
          <a:lstStyle/>
          <a:p>
            <a:fld id="{25A3AD51-56DA-453D-AD3C-F515DE6D46DD}" type="datetime1">
              <a:rPr lang="en-IN" smtClean="0"/>
              <a:t>30-06-2022</a:t>
            </a:fld>
            <a:endParaRPr lang="en-IN"/>
          </a:p>
        </p:txBody>
      </p:sp>
      <p:sp>
        <p:nvSpPr>
          <p:cNvPr id="6" name="Footer Placeholder 5">
            <a:extLst>
              <a:ext uri="{FF2B5EF4-FFF2-40B4-BE49-F238E27FC236}">
                <a16:creationId xmlns:a16="http://schemas.microsoft.com/office/drawing/2014/main" id="{A6ED41CA-451C-A82D-53AE-8C8291F8048D}"/>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7" name="Slide Number Placeholder 6">
            <a:extLst>
              <a:ext uri="{FF2B5EF4-FFF2-40B4-BE49-F238E27FC236}">
                <a16:creationId xmlns:a16="http://schemas.microsoft.com/office/drawing/2014/main" id="{799DA53E-5D98-A70D-EDB1-23BA188E5D42}"/>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391178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2ED8-5024-5184-E2B6-D2102E9A7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2199EAD-47DE-AC1E-70F0-A778BE719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33DDC45-24A2-1060-5E93-B1B03B93B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50D5A-D386-7CD9-50B3-72753B68563D}"/>
              </a:ext>
            </a:extLst>
          </p:cNvPr>
          <p:cNvSpPr>
            <a:spLocks noGrp="1"/>
          </p:cNvSpPr>
          <p:nvPr>
            <p:ph type="dt" sz="half" idx="10"/>
          </p:nvPr>
        </p:nvSpPr>
        <p:spPr/>
        <p:txBody>
          <a:bodyPr/>
          <a:lstStyle/>
          <a:p>
            <a:fld id="{27CC854E-61AC-448F-B5DB-F1759853F995}" type="datetime1">
              <a:rPr lang="en-IN" smtClean="0"/>
              <a:t>30-06-2022</a:t>
            </a:fld>
            <a:endParaRPr lang="en-IN"/>
          </a:p>
        </p:txBody>
      </p:sp>
      <p:sp>
        <p:nvSpPr>
          <p:cNvPr id="6" name="Footer Placeholder 5">
            <a:extLst>
              <a:ext uri="{FF2B5EF4-FFF2-40B4-BE49-F238E27FC236}">
                <a16:creationId xmlns:a16="http://schemas.microsoft.com/office/drawing/2014/main" id="{0D5D154B-19D1-5343-8969-F0ECE96B3C1C}"/>
              </a:ext>
            </a:extLst>
          </p:cNvPr>
          <p:cNvSpPr>
            <a:spLocks noGrp="1"/>
          </p:cNvSpPr>
          <p:nvPr>
            <p:ph type="ftr" sz="quarter" idx="11"/>
          </p:nvPr>
        </p:nvSpPr>
        <p:spPr/>
        <p:txBody>
          <a:bodyPr/>
          <a:lstStyle/>
          <a:p>
            <a:r>
              <a:rPr lang="en-US"/>
              <a:t>COMPLIANCE OF SURGICAL SAFETY AND PROCEDURE SAFETY CHECKLIST </a:t>
            </a:r>
            <a:endParaRPr lang="en-IN"/>
          </a:p>
        </p:txBody>
      </p:sp>
      <p:sp>
        <p:nvSpPr>
          <p:cNvPr id="7" name="Slide Number Placeholder 6">
            <a:extLst>
              <a:ext uri="{FF2B5EF4-FFF2-40B4-BE49-F238E27FC236}">
                <a16:creationId xmlns:a16="http://schemas.microsoft.com/office/drawing/2014/main" id="{997A38B8-EDBA-4ED8-963F-067976E6D97A}"/>
              </a:ext>
            </a:extLst>
          </p:cNvPr>
          <p:cNvSpPr>
            <a:spLocks noGrp="1"/>
          </p:cNvSpPr>
          <p:nvPr>
            <p:ph type="sldNum" sz="quarter" idx="12"/>
          </p:nvPr>
        </p:nvSpPr>
        <p:spPr/>
        <p:txBody>
          <a:bodyPr/>
          <a:lstStyle/>
          <a:p>
            <a:fld id="{445A9909-0952-4BB1-9DCD-9F208607C7CC}" type="slidenum">
              <a:rPr lang="en-IN" smtClean="0"/>
              <a:t>‹#›</a:t>
            </a:fld>
            <a:endParaRPr lang="en-IN"/>
          </a:p>
        </p:txBody>
      </p:sp>
    </p:spTree>
    <p:extLst>
      <p:ext uri="{BB962C8B-B14F-4D97-AF65-F5344CB8AC3E}">
        <p14:creationId xmlns:p14="http://schemas.microsoft.com/office/powerpoint/2010/main" val="295137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DA9C6-D1EB-F770-0E7D-BAC34E565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000EA1D-871F-61EE-1EEB-6963E705A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E693CE-C0C9-8113-5904-CCC640E46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D1E8-E050-490A-ADAC-4B54D51631D1}" type="datetime1">
              <a:rPr lang="en-IN" smtClean="0"/>
              <a:t>30-06-2022</a:t>
            </a:fld>
            <a:endParaRPr lang="en-IN"/>
          </a:p>
        </p:txBody>
      </p:sp>
      <p:sp>
        <p:nvSpPr>
          <p:cNvPr id="5" name="Footer Placeholder 4">
            <a:extLst>
              <a:ext uri="{FF2B5EF4-FFF2-40B4-BE49-F238E27FC236}">
                <a16:creationId xmlns:a16="http://schemas.microsoft.com/office/drawing/2014/main" id="{612DB74D-8897-13E8-11EC-FF6BD7B8C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COMPLIANCE OF SURGICAL SAFETY AND PROCEDURE SAFETY CHECKLIST </a:t>
            </a:r>
            <a:endParaRPr lang="en-IN"/>
          </a:p>
        </p:txBody>
      </p:sp>
      <p:sp>
        <p:nvSpPr>
          <p:cNvPr id="6" name="Slide Number Placeholder 5">
            <a:extLst>
              <a:ext uri="{FF2B5EF4-FFF2-40B4-BE49-F238E27FC236}">
                <a16:creationId xmlns:a16="http://schemas.microsoft.com/office/drawing/2014/main" id="{996629DE-2341-107E-FE58-83D969DDF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A9909-0952-4BB1-9DCD-9F208607C7CC}" type="slidenum">
              <a:rPr lang="en-IN" smtClean="0"/>
              <a:t>‹#›</a:t>
            </a:fld>
            <a:endParaRPr lang="en-IN"/>
          </a:p>
        </p:txBody>
      </p:sp>
    </p:spTree>
    <p:extLst>
      <p:ext uri="{BB962C8B-B14F-4D97-AF65-F5344CB8AC3E}">
        <p14:creationId xmlns:p14="http://schemas.microsoft.com/office/powerpoint/2010/main" val="26750112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youtube.com/watch?v=z5foq-6ahXI"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18203/2349-2902.isj20184637" TargetMode="External"/><Relationship Id="rId7" Type="http://schemas.openxmlformats.org/officeDocument/2006/relationships/hyperlink" Target="https://www.researchgate.net/publication/235605206_"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ncbi.nlm.nih.gov/pmc/articles/PMC3752057/" TargetMode="External"/><Relationship Id="rId5" Type="http://schemas.openxmlformats.org/officeDocument/2006/relationships/hyperlink" Target="https://doi.org/10.1186/s12913-021-07130-8" TargetMode="External"/><Relationship Id="rId4" Type="http://schemas.openxmlformats.org/officeDocument/2006/relationships/hyperlink" Target="https://www.who.int/teams/integrated-health-services/patient-safety/research/safe-surge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76A144-1A8E-5403-4046-70FAAB7928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3213715" y="2471817"/>
            <a:ext cx="8211844" cy="1549242"/>
          </a:xfrm>
        </p:spPr>
        <p:txBody>
          <a:bodyPr>
            <a:noAutofit/>
          </a:bodyPr>
          <a:lstStyle/>
          <a:p>
            <a:r>
              <a:rPr lang="en-IN" sz="3200" b="1" dirty="0">
                <a:latin typeface="Times New Roman" panose="02020603050405020304" pitchFamily="18" charset="0"/>
                <a:cs typeface="Times New Roman" panose="02020603050405020304" pitchFamily="18" charset="0"/>
              </a:rPr>
              <a:t>A Descriptive Study to assess the level of compliance of Procedural safety checklist and WHO surgical safety checklist to ensure safe surgery and patient safety in Max Healthcare, Saket for a period of 2 months.</a:t>
            </a:r>
            <a:br>
              <a:rPr lang="en-US" sz="3200" b="1" dirty="0">
                <a:latin typeface="Times New Roman" panose="02020603050405020304" pitchFamily="18" charset="0"/>
                <a:cs typeface="Times New Roman" panose="02020603050405020304" pitchFamily="18" charset="0"/>
              </a:rPr>
            </a:br>
            <a:br>
              <a:rPr lang="en-US" sz="3200" b="1" i="1" u="sng"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8485922" y="4749921"/>
            <a:ext cx="2992555" cy="1674691"/>
          </a:xfrm>
        </p:spPr>
        <p:txBody>
          <a:bodyPr>
            <a:normAutofit/>
          </a:bodyPr>
          <a:lstStyle/>
          <a:p>
            <a:pPr algn="l"/>
            <a:r>
              <a:rPr lang="en-IN" sz="2000" b="1" dirty="0">
                <a:latin typeface="Times New Roman" panose="02020603050405020304" pitchFamily="18" charset="0"/>
                <a:cs typeface="Times New Roman" panose="02020603050405020304" pitchFamily="18" charset="0"/>
              </a:rPr>
              <a:t>MENTOR:</a:t>
            </a:r>
          </a:p>
          <a:p>
            <a:pPr algn="l"/>
            <a:r>
              <a:rPr lang="en-IN" sz="2000" b="1" dirty="0">
                <a:latin typeface="Times New Roman" panose="02020603050405020304" pitchFamily="18" charset="0"/>
                <a:cs typeface="Times New Roman" panose="02020603050405020304" pitchFamily="18" charset="0"/>
              </a:rPr>
              <a:t>MS. DIVYA AGARWAL</a:t>
            </a:r>
          </a:p>
          <a:p>
            <a:pPr algn="l"/>
            <a:r>
              <a:rPr lang="en-IN" sz="2000" b="1" dirty="0">
                <a:latin typeface="Times New Roman" panose="02020603050405020304" pitchFamily="18" charset="0"/>
                <a:cs typeface="Times New Roman" panose="02020603050405020304" pitchFamily="18" charset="0"/>
              </a:rPr>
              <a:t>Associate Dean</a:t>
            </a:r>
          </a:p>
          <a:p>
            <a:pPr algn="l"/>
            <a:r>
              <a:rPr lang="en-IN" sz="2000" b="1" dirty="0">
                <a:latin typeface="Times New Roman" panose="02020603050405020304" pitchFamily="18" charset="0"/>
                <a:cs typeface="Times New Roman" panose="02020603050405020304" pitchFamily="18" charset="0"/>
              </a:rPr>
              <a:t>IIHMR DELHI</a:t>
            </a: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5"/>
          <a:srcRect t="19008" b="17356"/>
          <a:stretch/>
        </p:blipFill>
        <p:spPr>
          <a:xfrm>
            <a:off x="10287000" y="10116"/>
            <a:ext cx="1905000" cy="748836"/>
          </a:xfrm>
          <a:prstGeom prst="rect">
            <a:avLst/>
          </a:prstGeom>
        </p:spPr>
      </p:pic>
      <p:sp>
        <p:nvSpPr>
          <p:cNvPr id="11" name="TextBox 10">
            <a:extLst>
              <a:ext uri="{FF2B5EF4-FFF2-40B4-BE49-F238E27FC236}">
                <a16:creationId xmlns:a16="http://schemas.microsoft.com/office/drawing/2014/main" id="{B4FCCC21-6D78-6E93-BB6A-001B9BC7F04B}"/>
              </a:ext>
            </a:extLst>
          </p:cNvPr>
          <p:cNvSpPr txBox="1"/>
          <p:nvPr/>
        </p:nvSpPr>
        <p:spPr>
          <a:xfrm>
            <a:off x="491231" y="4873098"/>
            <a:ext cx="3417902" cy="1631216"/>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PRESENTED BY:-</a:t>
            </a: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DR. MRINAL SHARMA</a:t>
            </a: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NITESH KUMARI</a:t>
            </a: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KOMAL</a:t>
            </a: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NIKITA GAUR</a:t>
            </a:r>
          </a:p>
        </p:txBody>
      </p:sp>
    </p:spTree>
    <p:extLst>
      <p:ext uri="{BB962C8B-B14F-4D97-AF65-F5344CB8AC3E}">
        <p14:creationId xmlns:p14="http://schemas.microsoft.com/office/powerpoint/2010/main" val="427049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10</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B4C68AB2-8B7F-2B28-E419-B9B179DF87B9}"/>
              </a:ext>
            </a:extLst>
          </p:cNvPr>
          <p:cNvGraphicFramePr/>
          <p:nvPr>
            <p:extLst>
              <p:ext uri="{D42A27DB-BD31-4B8C-83A1-F6EECF244321}">
                <p14:modId xmlns:p14="http://schemas.microsoft.com/office/powerpoint/2010/main" val="2648733962"/>
              </p:ext>
            </p:extLst>
          </p:nvPr>
        </p:nvGraphicFramePr>
        <p:xfrm>
          <a:off x="1721281" y="1074208"/>
          <a:ext cx="90029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4DDAD28C-7429-E2CF-6639-F2D3226C222B}"/>
              </a:ext>
            </a:extLst>
          </p:cNvPr>
          <p:cNvSpPr/>
          <p:nvPr/>
        </p:nvSpPr>
        <p:spPr>
          <a:xfrm>
            <a:off x="3218658" y="534890"/>
            <a:ext cx="5992428" cy="62143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b="1" dirty="0">
                <a:latin typeface="Times New Roman" panose="02020603050405020304" pitchFamily="18" charset="0"/>
                <a:cs typeface="Times New Roman" panose="02020603050405020304" pitchFamily="18" charset="0"/>
              </a:rPr>
              <a:t>METHOD OF DATA COLLECTION</a:t>
            </a:r>
          </a:p>
        </p:txBody>
      </p:sp>
    </p:spTree>
    <p:extLst>
      <p:ext uri="{BB962C8B-B14F-4D97-AF65-F5344CB8AC3E}">
        <p14:creationId xmlns:p14="http://schemas.microsoft.com/office/powerpoint/2010/main" val="21089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11</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B4C68AB2-8B7F-2B28-E419-B9B179DF87B9}"/>
              </a:ext>
            </a:extLst>
          </p:cNvPr>
          <p:cNvGraphicFramePr/>
          <p:nvPr>
            <p:extLst>
              <p:ext uri="{D42A27DB-BD31-4B8C-83A1-F6EECF244321}">
                <p14:modId xmlns:p14="http://schemas.microsoft.com/office/powerpoint/2010/main" val="1085966270"/>
              </p:ext>
            </p:extLst>
          </p:nvPr>
        </p:nvGraphicFramePr>
        <p:xfrm>
          <a:off x="1721281" y="1240465"/>
          <a:ext cx="9308226" cy="525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4DDAD28C-7429-E2CF-6639-F2D3226C222B}"/>
              </a:ext>
            </a:extLst>
          </p:cNvPr>
          <p:cNvSpPr/>
          <p:nvPr/>
        </p:nvSpPr>
        <p:spPr>
          <a:xfrm>
            <a:off x="3218658" y="534890"/>
            <a:ext cx="5992428" cy="62143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r>
              <a:rPr lang="en-IN" sz="2800" b="1" dirty="0">
                <a:latin typeface="Times New Roman" panose="02020603050405020304" pitchFamily="18" charset="0"/>
                <a:cs typeface="Times New Roman" panose="02020603050405020304" pitchFamily="18" charset="0"/>
              </a:rPr>
              <a:t>ATA ANALYSIS</a:t>
            </a:r>
          </a:p>
        </p:txBody>
      </p:sp>
      <p:sp>
        <p:nvSpPr>
          <p:cNvPr id="2" name="Rectangle 1">
            <a:extLst>
              <a:ext uri="{FF2B5EF4-FFF2-40B4-BE49-F238E27FC236}">
                <a16:creationId xmlns:a16="http://schemas.microsoft.com/office/drawing/2014/main" id="{29A90081-C13D-D240-CAFE-9EAE308F4F53}"/>
              </a:ext>
            </a:extLst>
          </p:cNvPr>
          <p:cNvSpPr/>
          <p:nvPr/>
        </p:nvSpPr>
        <p:spPr>
          <a:xfrm>
            <a:off x="1750828" y="3239386"/>
            <a:ext cx="9250325" cy="1495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analysis was done using the descriptive statistics by calculating the average percentage of compliance, Non- compliance and Not Applicable of procedure safety and surgical safety checklist </a:t>
            </a:r>
          </a:p>
        </p:txBody>
      </p:sp>
      <p:sp>
        <p:nvSpPr>
          <p:cNvPr id="3" name="Rectangle 2">
            <a:extLst>
              <a:ext uri="{FF2B5EF4-FFF2-40B4-BE49-F238E27FC236}">
                <a16:creationId xmlns:a16="http://schemas.microsoft.com/office/drawing/2014/main" id="{7455A833-2B35-0990-4344-6CE5D55653F4}"/>
              </a:ext>
            </a:extLst>
          </p:cNvPr>
          <p:cNvSpPr/>
          <p:nvPr/>
        </p:nvSpPr>
        <p:spPr>
          <a:xfrm>
            <a:off x="1750828" y="4912242"/>
            <a:ext cx="9250325" cy="1495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The analyzed data was presented in the form of tables, Bar Graphs &amp; 3-D column Diagrams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48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828819" y="140440"/>
            <a:ext cx="3216676" cy="775641"/>
          </a:xfrm>
        </p:spPr>
        <p:txBody>
          <a:bodyPr>
            <a:normAutofit/>
          </a:bodyPr>
          <a:lstStyle/>
          <a:p>
            <a:r>
              <a:rPr lang="en-IN" sz="4800" b="1" dirty="0">
                <a:latin typeface="Times New Roman" panose="02020603050405020304" pitchFamily="18" charset="0"/>
                <a:cs typeface="Times New Roman" panose="02020603050405020304" pitchFamily="18" charset="0"/>
              </a:rPr>
              <a:t>RESULTS</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828819" y="839464"/>
            <a:ext cx="5418338" cy="552712"/>
          </a:xfrm>
        </p:spPr>
        <p:txBody>
          <a:bodyPr>
            <a:normAutofit fontScale="85000" lnSpcReduction="10000"/>
          </a:bodyPr>
          <a:lstStyle/>
          <a:p>
            <a:pPr marL="342900" indent="-342900">
              <a:buFont typeface="Wingdings" panose="05000000000000000000" pitchFamily="2" charset="2"/>
              <a:buChar char="v"/>
            </a:pPr>
            <a:r>
              <a:rPr lang="en-IN" b="1" i="1" u="sng" dirty="0">
                <a:solidFill>
                  <a:schemeClr val="tx2"/>
                </a:solidFill>
              </a:rPr>
              <a:t>Procedure Safety Checklist Total compliance </a:t>
            </a:r>
            <a:endParaRPr lang="en-US" b="1" i="1" u="sng" dirty="0">
              <a:solidFill>
                <a:schemeClr val="tx2"/>
              </a:solidFill>
            </a:endParaRPr>
          </a:p>
          <a:p>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12</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8" name="Chart 7">
            <a:extLst>
              <a:ext uri="{FF2B5EF4-FFF2-40B4-BE49-F238E27FC236}">
                <a16:creationId xmlns:a16="http://schemas.microsoft.com/office/drawing/2014/main" id="{7919737B-1E4E-EAA5-C717-A3617F7D58A7}"/>
              </a:ext>
            </a:extLst>
          </p:cNvPr>
          <p:cNvGraphicFramePr/>
          <p:nvPr>
            <p:extLst>
              <p:ext uri="{D42A27DB-BD31-4B8C-83A1-F6EECF244321}">
                <p14:modId xmlns:p14="http://schemas.microsoft.com/office/powerpoint/2010/main" val="2551315505"/>
              </p:ext>
            </p:extLst>
          </p:nvPr>
        </p:nvGraphicFramePr>
        <p:xfrm>
          <a:off x="1897350" y="2798669"/>
          <a:ext cx="8389650" cy="3517697"/>
        </p:xfrm>
        <a:graphic>
          <a:graphicData uri="http://schemas.openxmlformats.org/drawingml/2006/chart">
            <c:chart xmlns:c="http://schemas.openxmlformats.org/drawingml/2006/chart" xmlns:r="http://schemas.openxmlformats.org/officeDocument/2006/relationships" r:id="rId3"/>
          </a:graphicData>
        </a:graphic>
      </p:graphicFrame>
      <p:pic>
        <p:nvPicPr>
          <p:cNvPr id="9" name="chart">
            <a:extLst>
              <a:ext uri="{FF2B5EF4-FFF2-40B4-BE49-F238E27FC236}">
                <a16:creationId xmlns:a16="http://schemas.microsoft.com/office/drawing/2014/main" id="{D4897BC4-945D-63FE-F7DB-7520C1B52767}"/>
              </a:ext>
            </a:extLst>
          </p:cNvPr>
          <p:cNvPicPr>
            <a:picLocks noChangeAspect="1"/>
          </p:cNvPicPr>
          <p:nvPr/>
        </p:nvPicPr>
        <p:blipFill>
          <a:blip r:embed="rId4"/>
          <a:stretch>
            <a:fillRect/>
          </a:stretch>
        </p:blipFill>
        <p:spPr>
          <a:xfrm>
            <a:off x="2319653" y="1615105"/>
            <a:ext cx="7545043" cy="1201232"/>
          </a:xfrm>
          <a:prstGeom prst="rect">
            <a:avLst/>
          </a:prstGeom>
        </p:spPr>
      </p:pic>
      <p:sp>
        <p:nvSpPr>
          <p:cNvPr id="10" name="TextBox 9">
            <a:extLst>
              <a:ext uri="{FF2B5EF4-FFF2-40B4-BE49-F238E27FC236}">
                <a16:creationId xmlns:a16="http://schemas.microsoft.com/office/drawing/2014/main" id="{5CBE4832-85A3-FB99-9D5E-1B69724CCDC7}"/>
              </a:ext>
            </a:extLst>
          </p:cNvPr>
          <p:cNvSpPr txBox="1"/>
          <p:nvPr/>
        </p:nvSpPr>
        <p:spPr>
          <a:xfrm>
            <a:off x="1007706" y="6356350"/>
            <a:ext cx="10053871" cy="307392"/>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1: A bar diagram showing the percentage compliance, non-compliance of various parameters of procedure safety checklist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2FF3DB7-00EA-0ADB-8914-CB20F54A8F8B}"/>
              </a:ext>
            </a:extLst>
          </p:cNvPr>
          <p:cNvSpPr txBox="1"/>
          <p:nvPr/>
        </p:nvSpPr>
        <p:spPr>
          <a:xfrm>
            <a:off x="1259142" y="1241028"/>
            <a:ext cx="9976030" cy="374077"/>
          </a:xfrm>
          <a:prstGeom prst="rect">
            <a:avLst/>
          </a:prstGeom>
          <a:noFill/>
        </p:spPr>
        <p:txBody>
          <a:bodyPr wrap="square">
            <a:spAutoFit/>
          </a:bodyPr>
          <a:lstStyle/>
          <a:p>
            <a:pPr algn="ct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Table 1: Compliance, Non- Compliance &amp; Not applicable Percentage of procedure safety checklist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50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828819" y="140440"/>
            <a:ext cx="3216676" cy="775641"/>
          </a:xfrm>
        </p:spPr>
        <p:txBody>
          <a:bodyPr>
            <a:normAutofit/>
          </a:bodyPr>
          <a:lstStyle/>
          <a:p>
            <a:r>
              <a:rPr lang="en-IN" sz="4800" b="1" dirty="0">
                <a:latin typeface="Times New Roman" panose="02020603050405020304" pitchFamily="18" charset="0"/>
                <a:cs typeface="Times New Roman" panose="02020603050405020304" pitchFamily="18" charset="0"/>
              </a:rPr>
              <a:t>RESULTS</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828819" y="839464"/>
            <a:ext cx="5418338" cy="552712"/>
          </a:xfrm>
        </p:spPr>
        <p:txBody>
          <a:bodyPr/>
          <a:lstStyle/>
          <a:p>
            <a:pPr marL="342900" indent="-342900">
              <a:buFont typeface="Wingdings" panose="05000000000000000000" pitchFamily="2" charset="2"/>
              <a:buChar char="v"/>
            </a:pPr>
            <a:r>
              <a:rPr lang="en-IN" b="1" i="1" u="sng" dirty="0">
                <a:solidFill>
                  <a:schemeClr val="tx2"/>
                </a:solidFill>
              </a:rPr>
              <a:t>Procedure Safety Checklist compliance </a:t>
            </a:r>
            <a:endParaRPr lang="en-US" b="1" i="1" u="sng" dirty="0">
              <a:solidFill>
                <a:schemeClr val="tx2"/>
              </a:solidFill>
            </a:endParaRPr>
          </a:p>
          <a:p>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13</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0" name="TextBox 9">
            <a:extLst>
              <a:ext uri="{FF2B5EF4-FFF2-40B4-BE49-F238E27FC236}">
                <a16:creationId xmlns:a16="http://schemas.microsoft.com/office/drawing/2014/main" id="{5CBE4832-85A3-FB99-9D5E-1B69724CCDC7}"/>
              </a:ext>
            </a:extLst>
          </p:cNvPr>
          <p:cNvSpPr txBox="1"/>
          <p:nvPr/>
        </p:nvSpPr>
        <p:spPr>
          <a:xfrm>
            <a:off x="1287262" y="6356350"/>
            <a:ext cx="9774315" cy="312650"/>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400" b="1" dirty="0">
                <a:latin typeface="Times New Roman" panose="02020603050405020304" pitchFamily="18" charset="0"/>
                <a:ea typeface="Calibri" panose="020F0502020204030204" pitchFamily="34" charset="0"/>
                <a:cs typeface="Times New Roman" panose="02020603050405020304" pitchFamily="18" charset="0"/>
              </a:rPr>
              <a:t>2</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A 3-D Cluster diagram showing the percentage compliance of procedure safety checklist in various Procedure areas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2FF3DB7-00EA-0ADB-8914-CB20F54A8F8B}"/>
              </a:ext>
            </a:extLst>
          </p:cNvPr>
          <p:cNvSpPr txBox="1"/>
          <p:nvPr/>
        </p:nvSpPr>
        <p:spPr>
          <a:xfrm>
            <a:off x="1693326" y="1329374"/>
            <a:ext cx="8873411" cy="374077"/>
          </a:xfrm>
          <a:prstGeom prst="rect">
            <a:avLst/>
          </a:prstGeom>
          <a:noFill/>
        </p:spPr>
        <p:txBody>
          <a:bodyPr wrap="square">
            <a:spAutoFit/>
          </a:bodyPr>
          <a:lstStyle/>
          <a:p>
            <a:pPr algn="ct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Table 2: Compliance Percentage of procedure safety checklist of various department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6">
            <a:extLst>
              <a:ext uri="{FF2B5EF4-FFF2-40B4-BE49-F238E27FC236}">
                <a16:creationId xmlns:a16="http://schemas.microsoft.com/office/drawing/2014/main" id="{51A17796-2CCD-823D-5EC2-12AC34257880}"/>
              </a:ext>
            </a:extLst>
          </p:cNvPr>
          <p:cNvGraphicFramePr>
            <a:graphicFrameLocks noGrp="1"/>
          </p:cNvGraphicFramePr>
          <p:nvPr>
            <p:extLst>
              <p:ext uri="{D42A27DB-BD31-4B8C-83A1-F6EECF244321}">
                <p14:modId xmlns:p14="http://schemas.microsoft.com/office/powerpoint/2010/main" val="2329276774"/>
              </p:ext>
            </p:extLst>
          </p:nvPr>
        </p:nvGraphicFramePr>
        <p:xfrm>
          <a:off x="1287262" y="1703451"/>
          <a:ext cx="9685540" cy="1481055"/>
        </p:xfrm>
        <a:graphic>
          <a:graphicData uri="http://schemas.openxmlformats.org/drawingml/2006/table">
            <a:tbl>
              <a:tblPr firstRow="1" bandRow="1">
                <a:tableStyleId>{5C22544A-7EE6-4342-B048-85BDC9FD1C3A}</a:tableStyleId>
              </a:tblPr>
              <a:tblGrid>
                <a:gridCol w="3909889">
                  <a:extLst>
                    <a:ext uri="{9D8B030D-6E8A-4147-A177-3AD203B41FA5}">
                      <a16:colId xmlns:a16="http://schemas.microsoft.com/office/drawing/2014/main" val="746890589"/>
                    </a:ext>
                  </a:extLst>
                </a:gridCol>
                <a:gridCol w="1866122">
                  <a:extLst>
                    <a:ext uri="{9D8B030D-6E8A-4147-A177-3AD203B41FA5}">
                      <a16:colId xmlns:a16="http://schemas.microsoft.com/office/drawing/2014/main" val="2899479060"/>
                    </a:ext>
                  </a:extLst>
                </a:gridCol>
                <a:gridCol w="2006082">
                  <a:extLst>
                    <a:ext uri="{9D8B030D-6E8A-4147-A177-3AD203B41FA5}">
                      <a16:colId xmlns:a16="http://schemas.microsoft.com/office/drawing/2014/main" val="3662970155"/>
                    </a:ext>
                  </a:extLst>
                </a:gridCol>
                <a:gridCol w="1903447">
                  <a:extLst>
                    <a:ext uri="{9D8B030D-6E8A-4147-A177-3AD203B41FA5}">
                      <a16:colId xmlns:a16="http://schemas.microsoft.com/office/drawing/2014/main" val="1516484719"/>
                    </a:ext>
                  </a:extLst>
                </a:gridCol>
              </a:tblGrid>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IN</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TIME OUT</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OUT</a:t>
                      </a:r>
                    </a:p>
                  </a:txBody>
                  <a:tcPr marL="7620" marR="7620" marT="7620" marB="0" anchor="b"/>
                </a:tc>
                <a:extLst>
                  <a:ext uri="{0D108BD9-81ED-4DB2-BD59-A6C34878D82A}">
                    <a16:rowId xmlns:a16="http://schemas.microsoft.com/office/drawing/2014/main" val="3386791546"/>
                  </a:ext>
                </a:extLst>
              </a:tr>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CATH LAB</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73</a:t>
                      </a:r>
                    </a:p>
                  </a:txBody>
                  <a:tcPr marL="7620" marR="7620" marT="7620" marB="0" anchor="b">
                    <a:solidFill>
                      <a:srgbClr val="FFC000"/>
                    </a:solidFill>
                  </a:tcPr>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70</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71</a:t>
                      </a:r>
                    </a:p>
                  </a:txBody>
                  <a:tcPr marL="7620" marR="7620" marT="7620" marB="0" anchor="b"/>
                </a:tc>
                <a:extLst>
                  <a:ext uri="{0D108BD9-81ED-4DB2-BD59-A6C34878D82A}">
                    <a16:rowId xmlns:a16="http://schemas.microsoft.com/office/drawing/2014/main" val="3337423444"/>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BRONCHOSCOPY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64</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82</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82.9</a:t>
                      </a:r>
                    </a:p>
                  </a:txBody>
                  <a:tcPr marL="7620" marR="7620" marT="7620" marB="0" anchor="b">
                    <a:solidFill>
                      <a:srgbClr val="FFC000"/>
                    </a:solidFill>
                  </a:tcPr>
                </a:tc>
                <a:extLst>
                  <a:ext uri="{0D108BD9-81ED-4DB2-BD59-A6C34878D82A}">
                    <a16:rowId xmlns:a16="http://schemas.microsoft.com/office/drawing/2014/main" val="1965328977"/>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INTERVENTIONAL RADIOLOGY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53</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64</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66</a:t>
                      </a:r>
                    </a:p>
                  </a:txBody>
                  <a:tcPr marL="7620" marR="7620" marT="7620" marB="0" anchor="b"/>
                </a:tc>
                <a:extLst>
                  <a:ext uri="{0D108BD9-81ED-4DB2-BD59-A6C34878D82A}">
                    <a16:rowId xmlns:a16="http://schemas.microsoft.com/office/drawing/2014/main" val="4134709682"/>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ENDOSCOPY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88</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72</a:t>
                      </a:r>
                    </a:p>
                  </a:txBody>
                  <a:tcPr marL="7620" marR="7620" marT="7620" marB="0" anchor="b"/>
                </a:tc>
                <a:extLst>
                  <a:ext uri="{0D108BD9-81ED-4DB2-BD59-A6C34878D82A}">
                    <a16:rowId xmlns:a16="http://schemas.microsoft.com/office/drawing/2014/main" val="964035458"/>
                  </a:ext>
                </a:extLst>
              </a:tr>
            </a:tbl>
          </a:graphicData>
        </a:graphic>
      </p:graphicFrame>
      <p:graphicFrame>
        <p:nvGraphicFramePr>
          <p:cNvPr id="11" name="Chart 10">
            <a:extLst>
              <a:ext uri="{FF2B5EF4-FFF2-40B4-BE49-F238E27FC236}">
                <a16:creationId xmlns:a16="http://schemas.microsoft.com/office/drawing/2014/main" id="{41EFD96D-2354-1788-C54A-432AADFE5837}"/>
              </a:ext>
            </a:extLst>
          </p:cNvPr>
          <p:cNvGraphicFramePr>
            <a:graphicFrameLocks/>
          </p:cNvGraphicFramePr>
          <p:nvPr>
            <p:extLst>
              <p:ext uri="{D42A27DB-BD31-4B8C-83A1-F6EECF244321}">
                <p14:modId xmlns:p14="http://schemas.microsoft.com/office/powerpoint/2010/main" val="2379485296"/>
              </p:ext>
            </p:extLst>
          </p:nvPr>
        </p:nvGraphicFramePr>
        <p:xfrm>
          <a:off x="3305255" y="3263744"/>
          <a:ext cx="5738327" cy="3013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49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828819" y="140440"/>
            <a:ext cx="3216676" cy="775641"/>
          </a:xfrm>
        </p:spPr>
        <p:txBody>
          <a:bodyPr>
            <a:normAutofit/>
          </a:bodyPr>
          <a:lstStyle/>
          <a:p>
            <a:r>
              <a:rPr lang="en-IN" sz="4800" b="1" dirty="0">
                <a:latin typeface="Times New Roman" panose="02020603050405020304" pitchFamily="18" charset="0"/>
                <a:cs typeface="Times New Roman" panose="02020603050405020304" pitchFamily="18" charset="0"/>
              </a:rPr>
              <a:t>RESULTS</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828819" y="839464"/>
            <a:ext cx="5418338" cy="552712"/>
          </a:xfrm>
        </p:spPr>
        <p:txBody>
          <a:bodyPr>
            <a:normAutofit fontScale="85000" lnSpcReduction="10000"/>
          </a:bodyPr>
          <a:lstStyle/>
          <a:p>
            <a:pPr marL="342900" indent="-342900">
              <a:buFont typeface="Wingdings" panose="05000000000000000000" pitchFamily="2" charset="2"/>
              <a:buChar char="v"/>
            </a:pPr>
            <a:r>
              <a:rPr lang="en-IN" b="1" i="1" u="sng" dirty="0">
                <a:solidFill>
                  <a:schemeClr val="tx2"/>
                </a:solidFill>
              </a:rPr>
              <a:t>Procedure Safety Checklist Non- Compliance </a:t>
            </a:r>
            <a:endParaRPr lang="en-US" b="1" i="1" u="sng" dirty="0">
              <a:solidFill>
                <a:schemeClr val="tx2"/>
              </a:solidFill>
            </a:endParaRPr>
          </a:p>
          <a:p>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14</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0" name="TextBox 9">
            <a:extLst>
              <a:ext uri="{FF2B5EF4-FFF2-40B4-BE49-F238E27FC236}">
                <a16:creationId xmlns:a16="http://schemas.microsoft.com/office/drawing/2014/main" id="{5CBE4832-85A3-FB99-9D5E-1B69724CCDC7}"/>
              </a:ext>
            </a:extLst>
          </p:cNvPr>
          <p:cNvSpPr txBox="1"/>
          <p:nvPr/>
        </p:nvSpPr>
        <p:spPr>
          <a:xfrm>
            <a:off x="1287262" y="6435021"/>
            <a:ext cx="9774315" cy="537904"/>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3: A 3-D Cluster diagram showing the percentage non-compliance of procedure safety checklist in various Procedure areas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2FF3DB7-00EA-0ADB-8914-CB20F54A8F8B}"/>
              </a:ext>
            </a:extLst>
          </p:cNvPr>
          <p:cNvSpPr txBox="1"/>
          <p:nvPr/>
        </p:nvSpPr>
        <p:spPr>
          <a:xfrm>
            <a:off x="1096303" y="1342472"/>
            <a:ext cx="9923286" cy="374077"/>
          </a:xfrm>
          <a:prstGeom prst="rect">
            <a:avLst/>
          </a:prstGeom>
          <a:noFill/>
        </p:spPr>
        <p:txBody>
          <a:bodyPr wrap="square">
            <a:spAutoFit/>
          </a:bodyPr>
          <a:lstStyle/>
          <a:p>
            <a:pPr algn="ct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Table 3: Non-Compliance Percentage of procedure safety checklist of various department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6">
            <a:extLst>
              <a:ext uri="{FF2B5EF4-FFF2-40B4-BE49-F238E27FC236}">
                <a16:creationId xmlns:a16="http://schemas.microsoft.com/office/drawing/2014/main" id="{51A17796-2CCD-823D-5EC2-12AC34257880}"/>
              </a:ext>
            </a:extLst>
          </p:cNvPr>
          <p:cNvGraphicFramePr>
            <a:graphicFrameLocks noGrp="1"/>
          </p:cNvGraphicFramePr>
          <p:nvPr>
            <p:extLst>
              <p:ext uri="{D42A27DB-BD31-4B8C-83A1-F6EECF244321}">
                <p14:modId xmlns:p14="http://schemas.microsoft.com/office/powerpoint/2010/main" val="1710203089"/>
              </p:ext>
            </p:extLst>
          </p:nvPr>
        </p:nvGraphicFramePr>
        <p:xfrm>
          <a:off x="1287262" y="1703451"/>
          <a:ext cx="9685540" cy="1481055"/>
        </p:xfrm>
        <a:graphic>
          <a:graphicData uri="http://schemas.openxmlformats.org/drawingml/2006/table">
            <a:tbl>
              <a:tblPr firstRow="1" bandRow="1">
                <a:tableStyleId>{5C22544A-7EE6-4342-B048-85BDC9FD1C3A}</a:tableStyleId>
              </a:tblPr>
              <a:tblGrid>
                <a:gridCol w="3909889">
                  <a:extLst>
                    <a:ext uri="{9D8B030D-6E8A-4147-A177-3AD203B41FA5}">
                      <a16:colId xmlns:a16="http://schemas.microsoft.com/office/drawing/2014/main" val="746890589"/>
                    </a:ext>
                  </a:extLst>
                </a:gridCol>
                <a:gridCol w="1866122">
                  <a:extLst>
                    <a:ext uri="{9D8B030D-6E8A-4147-A177-3AD203B41FA5}">
                      <a16:colId xmlns:a16="http://schemas.microsoft.com/office/drawing/2014/main" val="2899479060"/>
                    </a:ext>
                  </a:extLst>
                </a:gridCol>
                <a:gridCol w="2006082">
                  <a:extLst>
                    <a:ext uri="{9D8B030D-6E8A-4147-A177-3AD203B41FA5}">
                      <a16:colId xmlns:a16="http://schemas.microsoft.com/office/drawing/2014/main" val="3662970155"/>
                    </a:ext>
                  </a:extLst>
                </a:gridCol>
                <a:gridCol w="1903447">
                  <a:extLst>
                    <a:ext uri="{9D8B030D-6E8A-4147-A177-3AD203B41FA5}">
                      <a16:colId xmlns:a16="http://schemas.microsoft.com/office/drawing/2014/main" val="1516484719"/>
                    </a:ext>
                  </a:extLst>
                </a:gridCol>
              </a:tblGrid>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IN</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TIME OUT</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OUT</a:t>
                      </a:r>
                    </a:p>
                  </a:txBody>
                  <a:tcPr marL="7620" marR="7620" marT="7620" marB="0" anchor="b"/>
                </a:tc>
                <a:extLst>
                  <a:ext uri="{0D108BD9-81ED-4DB2-BD59-A6C34878D82A}">
                    <a16:rowId xmlns:a16="http://schemas.microsoft.com/office/drawing/2014/main" val="3386791546"/>
                  </a:ext>
                </a:extLst>
              </a:tr>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CATH LAB</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22</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16.7</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22.5</a:t>
                      </a:r>
                    </a:p>
                  </a:txBody>
                  <a:tcPr marL="7620" marR="7620" marT="7620" marB="0" anchor="b"/>
                </a:tc>
                <a:extLst>
                  <a:ext uri="{0D108BD9-81ED-4DB2-BD59-A6C34878D82A}">
                    <a16:rowId xmlns:a16="http://schemas.microsoft.com/office/drawing/2014/main" val="3337423444"/>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BRONCHOSCOPY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23.9</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17</a:t>
                      </a:r>
                    </a:p>
                  </a:txBody>
                  <a:tcPr marL="7620" marR="7620" marT="7620" marB="0" anchor="b">
                    <a:solidFill>
                      <a:srgbClr val="FFC000"/>
                    </a:solidFill>
                  </a:tcPr>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18</a:t>
                      </a:r>
                    </a:p>
                  </a:txBody>
                  <a:tcPr marL="7620" marR="7620" marT="7620" marB="0" anchor="b"/>
                </a:tc>
                <a:extLst>
                  <a:ext uri="{0D108BD9-81ED-4DB2-BD59-A6C34878D82A}">
                    <a16:rowId xmlns:a16="http://schemas.microsoft.com/office/drawing/2014/main" val="1965328977"/>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INTERVENTIONAL RADIOLOGY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19</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16.5</a:t>
                      </a:r>
                    </a:p>
                  </a:txBody>
                  <a:tcPr marL="7620" marR="7620" marT="7620" marB="0" anchor="b"/>
                </a:tc>
                <a:extLst>
                  <a:ext uri="{0D108BD9-81ED-4DB2-BD59-A6C34878D82A}">
                    <a16:rowId xmlns:a16="http://schemas.microsoft.com/office/drawing/2014/main" val="4134709682"/>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ENDOSCOPY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23.9</a:t>
                      </a:r>
                    </a:p>
                  </a:txBody>
                  <a:tcPr marL="7620" marR="7620" marT="7620" marB="0" anchor="b">
                    <a:solidFill>
                      <a:srgbClr val="FFC000"/>
                    </a:solidFill>
                  </a:tcPr>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7620" marR="7620" marT="7620" marB="0" anchor="b">
                    <a:solidFill>
                      <a:srgbClr val="FFC000"/>
                    </a:solidFill>
                  </a:tcPr>
                </a:tc>
                <a:extLst>
                  <a:ext uri="{0D108BD9-81ED-4DB2-BD59-A6C34878D82A}">
                    <a16:rowId xmlns:a16="http://schemas.microsoft.com/office/drawing/2014/main" val="964035458"/>
                  </a:ext>
                </a:extLst>
              </a:tr>
            </a:tbl>
          </a:graphicData>
        </a:graphic>
      </p:graphicFrame>
      <p:graphicFrame>
        <p:nvGraphicFramePr>
          <p:cNvPr id="13" name="Chart 12">
            <a:extLst>
              <a:ext uri="{FF2B5EF4-FFF2-40B4-BE49-F238E27FC236}">
                <a16:creationId xmlns:a16="http://schemas.microsoft.com/office/drawing/2014/main" id="{ADC777E8-9435-54DA-FEA8-6CABC2392497}"/>
              </a:ext>
            </a:extLst>
          </p:cNvPr>
          <p:cNvGraphicFramePr>
            <a:graphicFrameLocks/>
          </p:cNvGraphicFramePr>
          <p:nvPr>
            <p:extLst>
              <p:ext uri="{D42A27DB-BD31-4B8C-83A1-F6EECF244321}">
                <p14:modId xmlns:p14="http://schemas.microsoft.com/office/powerpoint/2010/main" val="2930217699"/>
              </p:ext>
            </p:extLst>
          </p:nvPr>
        </p:nvGraphicFramePr>
        <p:xfrm>
          <a:off x="3009978" y="3289373"/>
          <a:ext cx="5863434" cy="3171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58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828819" y="140440"/>
            <a:ext cx="3216676" cy="775641"/>
          </a:xfrm>
        </p:spPr>
        <p:txBody>
          <a:bodyPr>
            <a:normAutofit/>
          </a:bodyPr>
          <a:lstStyle/>
          <a:p>
            <a:r>
              <a:rPr lang="en-IN" sz="4800" b="1" dirty="0">
                <a:latin typeface="Times New Roman" panose="02020603050405020304" pitchFamily="18" charset="0"/>
                <a:cs typeface="Times New Roman" panose="02020603050405020304" pitchFamily="18" charset="0"/>
              </a:rPr>
              <a:t>RESULTS</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828819" y="839464"/>
            <a:ext cx="5418338" cy="552712"/>
          </a:xfrm>
        </p:spPr>
        <p:txBody>
          <a:bodyPr>
            <a:normAutofit fontScale="92500"/>
          </a:bodyPr>
          <a:lstStyle/>
          <a:p>
            <a:pPr marL="342900" indent="-342900">
              <a:buFont typeface="Wingdings" panose="05000000000000000000" pitchFamily="2" charset="2"/>
              <a:buChar char="v"/>
            </a:pPr>
            <a:r>
              <a:rPr lang="en-IN" b="1" i="1" u="sng" dirty="0">
                <a:solidFill>
                  <a:schemeClr val="tx2"/>
                </a:solidFill>
              </a:rPr>
              <a:t>Procedure Safety Checklist Not Applicable </a:t>
            </a:r>
            <a:endParaRPr lang="en-US" b="1" i="1" u="sng" dirty="0">
              <a:solidFill>
                <a:schemeClr val="tx2"/>
              </a:solidFill>
            </a:endParaRPr>
          </a:p>
          <a:p>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15</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0" name="TextBox 9">
            <a:extLst>
              <a:ext uri="{FF2B5EF4-FFF2-40B4-BE49-F238E27FC236}">
                <a16:creationId xmlns:a16="http://schemas.microsoft.com/office/drawing/2014/main" id="{5CBE4832-85A3-FB99-9D5E-1B69724CCDC7}"/>
              </a:ext>
            </a:extLst>
          </p:cNvPr>
          <p:cNvSpPr txBox="1"/>
          <p:nvPr/>
        </p:nvSpPr>
        <p:spPr>
          <a:xfrm>
            <a:off x="1287262" y="6435021"/>
            <a:ext cx="9774315" cy="537904"/>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400" b="1" dirty="0">
                <a:latin typeface="Times New Roman" panose="02020603050405020304" pitchFamily="18" charset="0"/>
                <a:ea typeface="Calibri" panose="020F0502020204030204" pitchFamily="34" charset="0"/>
                <a:cs typeface="Times New Roman" panose="02020603050405020304" pitchFamily="18" charset="0"/>
              </a:rPr>
              <a:t>4</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A 3-D Cluster diagram showing the percentage not applicable of procedure safety checklist in various Procedure areas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2FF3DB7-00EA-0ADB-8914-CB20F54A8F8B}"/>
              </a:ext>
            </a:extLst>
          </p:cNvPr>
          <p:cNvSpPr txBox="1"/>
          <p:nvPr/>
        </p:nvSpPr>
        <p:spPr>
          <a:xfrm>
            <a:off x="1096303" y="1342472"/>
            <a:ext cx="9923286" cy="374077"/>
          </a:xfrm>
          <a:prstGeom prst="rect">
            <a:avLst/>
          </a:prstGeom>
          <a:noFill/>
        </p:spPr>
        <p:txBody>
          <a:bodyPr wrap="square">
            <a:spAutoFit/>
          </a:bodyPr>
          <a:lstStyle/>
          <a:p>
            <a:pPr algn="ct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Table 4: Not applicable Percentage of procedure safety checklist of various department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6">
            <a:extLst>
              <a:ext uri="{FF2B5EF4-FFF2-40B4-BE49-F238E27FC236}">
                <a16:creationId xmlns:a16="http://schemas.microsoft.com/office/drawing/2014/main" id="{51A17796-2CCD-823D-5EC2-12AC34257880}"/>
              </a:ext>
            </a:extLst>
          </p:cNvPr>
          <p:cNvGraphicFramePr>
            <a:graphicFrameLocks noGrp="1"/>
          </p:cNvGraphicFramePr>
          <p:nvPr>
            <p:extLst>
              <p:ext uri="{D42A27DB-BD31-4B8C-83A1-F6EECF244321}">
                <p14:modId xmlns:p14="http://schemas.microsoft.com/office/powerpoint/2010/main" val="864673624"/>
              </p:ext>
            </p:extLst>
          </p:nvPr>
        </p:nvGraphicFramePr>
        <p:xfrm>
          <a:off x="1287262" y="1703451"/>
          <a:ext cx="9685540" cy="1481055"/>
        </p:xfrm>
        <a:graphic>
          <a:graphicData uri="http://schemas.openxmlformats.org/drawingml/2006/table">
            <a:tbl>
              <a:tblPr firstRow="1" bandRow="1">
                <a:tableStyleId>{5C22544A-7EE6-4342-B048-85BDC9FD1C3A}</a:tableStyleId>
              </a:tblPr>
              <a:tblGrid>
                <a:gridCol w="3909889">
                  <a:extLst>
                    <a:ext uri="{9D8B030D-6E8A-4147-A177-3AD203B41FA5}">
                      <a16:colId xmlns:a16="http://schemas.microsoft.com/office/drawing/2014/main" val="746890589"/>
                    </a:ext>
                  </a:extLst>
                </a:gridCol>
                <a:gridCol w="1866122">
                  <a:extLst>
                    <a:ext uri="{9D8B030D-6E8A-4147-A177-3AD203B41FA5}">
                      <a16:colId xmlns:a16="http://schemas.microsoft.com/office/drawing/2014/main" val="2899479060"/>
                    </a:ext>
                  </a:extLst>
                </a:gridCol>
                <a:gridCol w="2006082">
                  <a:extLst>
                    <a:ext uri="{9D8B030D-6E8A-4147-A177-3AD203B41FA5}">
                      <a16:colId xmlns:a16="http://schemas.microsoft.com/office/drawing/2014/main" val="3662970155"/>
                    </a:ext>
                  </a:extLst>
                </a:gridCol>
                <a:gridCol w="1903447">
                  <a:extLst>
                    <a:ext uri="{9D8B030D-6E8A-4147-A177-3AD203B41FA5}">
                      <a16:colId xmlns:a16="http://schemas.microsoft.com/office/drawing/2014/main" val="1516484719"/>
                    </a:ext>
                  </a:extLst>
                </a:gridCol>
              </a:tblGrid>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IN</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TIME OUT</a:t>
                      </a:r>
                    </a:p>
                  </a:txBody>
                  <a:tcPr marL="7620" marR="7620" marT="7620" marB="0" anchor="b"/>
                </a:tc>
                <a:tc>
                  <a:txBody>
                    <a:bodyPr/>
                    <a:lstStyle/>
                    <a:p>
                      <a:pPr algn="ctr" fontAlgn="b"/>
                      <a:r>
                        <a:rPr lang="en-IN" sz="1600" b="1" i="0" u="none" strike="noStrike" dirty="0">
                          <a:solidFill>
                            <a:schemeClr val="bg1"/>
                          </a:solidFill>
                          <a:effectLst/>
                          <a:latin typeface="Times New Roman" panose="02020603050405020304" pitchFamily="18" charset="0"/>
                          <a:cs typeface="Times New Roman" panose="02020603050405020304" pitchFamily="18" charset="0"/>
                        </a:rPr>
                        <a:t>SIGN OUT</a:t>
                      </a:r>
                    </a:p>
                  </a:txBody>
                  <a:tcPr marL="7620" marR="7620" marT="7620" marB="0" anchor="b"/>
                </a:tc>
                <a:extLst>
                  <a:ext uri="{0D108BD9-81ED-4DB2-BD59-A6C34878D82A}">
                    <a16:rowId xmlns:a16="http://schemas.microsoft.com/office/drawing/2014/main" val="3386791546"/>
                  </a:ext>
                </a:extLst>
              </a:tr>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CATH LAB</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15.2</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tc>
                <a:extLst>
                  <a:ext uri="{0D108BD9-81ED-4DB2-BD59-A6C34878D82A}">
                    <a16:rowId xmlns:a16="http://schemas.microsoft.com/office/drawing/2014/main" val="3337423444"/>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BRONCHOSCOPY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7.5</a:t>
                      </a:r>
                    </a:p>
                  </a:txBody>
                  <a:tcPr marL="7620" marR="7620" marT="7620" marB="0" anchor="b"/>
                </a:tc>
                <a:extLst>
                  <a:ext uri="{0D108BD9-81ED-4DB2-BD59-A6C34878D82A}">
                    <a16:rowId xmlns:a16="http://schemas.microsoft.com/office/drawing/2014/main" val="1965328977"/>
                  </a:ext>
                </a:extLst>
              </a:tr>
              <a:tr h="296211">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INTERVENTIONAL RADIOLOGY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19</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0" marR="7620" marT="7620" marB="0" anchor="b"/>
                </a:tc>
                <a:extLst>
                  <a:ext uri="{0D108BD9-81ED-4DB2-BD59-A6C34878D82A}">
                    <a16:rowId xmlns:a16="http://schemas.microsoft.com/office/drawing/2014/main" val="4134709682"/>
                  </a:ext>
                </a:extLst>
              </a:tr>
              <a:tr h="296211">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ENDOSCOPY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11.4</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b">
                    <a:solidFill>
                      <a:srgbClr val="FFC000"/>
                    </a:solidFill>
                  </a:tcPr>
                </a:tc>
                <a:extLst>
                  <a:ext uri="{0D108BD9-81ED-4DB2-BD59-A6C34878D82A}">
                    <a16:rowId xmlns:a16="http://schemas.microsoft.com/office/drawing/2014/main" val="964035458"/>
                  </a:ext>
                </a:extLst>
              </a:tr>
            </a:tbl>
          </a:graphicData>
        </a:graphic>
      </p:graphicFrame>
      <p:graphicFrame>
        <p:nvGraphicFramePr>
          <p:cNvPr id="11" name="Chart 10">
            <a:extLst>
              <a:ext uri="{FF2B5EF4-FFF2-40B4-BE49-F238E27FC236}">
                <a16:creationId xmlns:a16="http://schemas.microsoft.com/office/drawing/2014/main" id="{D72CC335-EB37-9751-0DDF-E207F39B77B9}"/>
              </a:ext>
            </a:extLst>
          </p:cNvPr>
          <p:cNvGraphicFramePr>
            <a:graphicFrameLocks/>
          </p:cNvGraphicFramePr>
          <p:nvPr>
            <p:extLst>
              <p:ext uri="{D42A27DB-BD31-4B8C-83A1-F6EECF244321}">
                <p14:modId xmlns:p14="http://schemas.microsoft.com/office/powerpoint/2010/main" val="3991593597"/>
              </p:ext>
            </p:extLst>
          </p:nvPr>
        </p:nvGraphicFramePr>
        <p:xfrm>
          <a:off x="3054920" y="3212035"/>
          <a:ext cx="5669202" cy="3222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06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591844" y="134811"/>
            <a:ext cx="5098742" cy="499445"/>
          </a:xfrm>
        </p:spPr>
        <p:txBody>
          <a:bodyPr>
            <a:normAutofit fontScale="85000" lnSpcReduction="10000"/>
          </a:bodyPr>
          <a:lstStyle/>
          <a:p>
            <a:pPr marL="342900" indent="-342900">
              <a:buFont typeface="Wingdings" panose="05000000000000000000" pitchFamily="2" charset="2"/>
              <a:buChar char="v"/>
            </a:pPr>
            <a:r>
              <a:rPr lang="en-IN" sz="2400" i="1" u="sng" dirty="0">
                <a:solidFill>
                  <a:schemeClr val="tx2"/>
                </a:solidFill>
                <a:latin typeface="+mn-lt"/>
              </a:rPr>
              <a:t>Surgical Safety Checklist Total Compliance</a:t>
            </a:r>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16</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8" name="Chart 7">
            <a:extLst>
              <a:ext uri="{FF2B5EF4-FFF2-40B4-BE49-F238E27FC236}">
                <a16:creationId xmlns:a16="http://schemas.microsoft.com/office/drawing/2014/main" id="{D71A950B-CF30-DA5F-BF98-7AABFED24DD4}"/>
              </a:ext>
            </a:extLst>
          </p:cNvPr>
          <p:cNvGraphicFramePr/>
          <p:nvPr>
            <p:extLst>
              <p:ext uri="{D42A27DB-BD31-4B8C-83A1-F6EECF244321}">
                <p14:modId xmlns:p14="http://schemas.microsoft.com/office/powerpoint/2010/main" val="2320332453"/>
              </p:ext>
            </p:extLst>
          </p:nvPr>
        </p:nvGraphicFramePr>
        <p:xfrm>
          <a:off x="1192566" y="2277999"/>
          <a:ext cx="9540535" cy="4185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a:extLst>
              <a:ext uri="{FF2B5EF4-FFF2-40B4-BE49-F238E27FC236}">
                <a16:creationId xmlns:a16="http://schemas.microsoft.com/office/drawing/2014/main" id="{62C5D7A9-538F-8EE9-5DE0-0779E5D3DFD8}"/>
              </a:ext>
            </a:extLst>
          </p:cNvPr>
          <p:cNvGraphicFramePr>
            <a:graphicFrameLocks/>
          </p:cNvGraphicFramePr>
          <p:nvPr>
            <p:extLst>
              <p:ext uri="{D42A27DB-BD31-4B8C-83A1-F6EECF244321}">
                <p14:modId xmlns:p14="http://schemas.microsoft.com/office/powerpoint/2010/main" val="2051250847"/>
              </p:ext>
            </p:extLst>
          </p:nvPr>
        </p:nvGraphicFramePr>
        <p:xfrm>
          <a:off x="1619433" y="1011366"/>
          <a:ext cx="8686800" cy="1187099"/>
        </p:xfrm>
        <a:graphic>
          <a:graphicData uri="http://schemas.openxmlformats.org/drawingml/2006/table">
            <a:tbl>
              <a:tblPr/>
              <a:tblGrid>
                <a:gridCol w="2787555">
                  <a:extLst>
                    <a:ext uri="{9D8B030D-6E8A-4147-A177-3AD203B41FA5}">
                      <a16:colId xmlns:a16="http://schemas.microsoft.com/office/drawing/2014/main" val="20000"/>
                    </a:ext>
                  </a:extLst>
                </a:gridCol>
                <a:gridCol w="2160896">
                  <a:extLst>
                    <a:ext uri="{9D8B030D-6E8A-4147-A177-3AD203B41FA5}">
                      <a16:colId xmlns:a16="http://schemas.microsoft.com/office/drawing/2014/main" val="20001"/>
                    </a:ext>
                  </a:extLst>
                </a:gridCol>
                <a:gridCol w="1750325">
                  <a:extLst>
                    <a:ext uri="{9D8B030D-6E8A-4147-A177-3AD203B41FA5}">
                      <a16:colId xmlns:a16="http://schemas.microsoft.com/office/drawing/2014/main" val="20002"/>
                    </a:ext>
                  </a:extLst>
                </a:gridCol>
                <a:gridCol w="1988024">
                  <a:extLst>
                    <a:ext uri="{9D8B030D-6E8A-4147-A177-3AD203B41FA5}">
                      <a16:colId xmlns:a16="http://schemas.microsoft.com/office/drawing/2014/main" val="20003"/>
                    </a:ext>
                  </a:extLst>
                </a:gridCol>
              </a:tblGrid>
              <a:tr h="594253">
                <a:tc>
                  <a:txBody>
                    <a:bodyPr/>
                    <a:lstStyle/>
                    <a:p>
                      <a:pPr algn="just" fontAlgn="b"/>
                      <a:r>
                        <a:rPr lang="en-IN" sz="1800" b="0" i="0" u="none" strike="noStrike" dirty="0">
                          <a:solidFill>
                            <a:srgbClr val="FFFFFF"/>
                          </a:solidFill>
                          <a:latin typeface="Calibri"/>
                        </a:rPr>
                        <a:t> </a:t>
                      </a:r>
                      <a:endParaRPr lang="en-US" sz="1800" b="0" i="0" u="none" strike="noStrike" dirty="0">
                        <a:solidFill>
                          <a:srgbClr val="FFFFFF"/>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IN" sz="1800" b="1" i="0" u="none" strike="noStrike">
                          <a:solidFill>
                            <a:srgbClr val="FFFFFF"/>
                          </a:solidFill>
                          <a:latin typeface="Calibri"/>
                        </a:rPr>
                        <a:t>BEFORE INDUCTION OF ANESTHESIA</a:t>
                      </a:r>
                      <a:endParaRPr lang="en-US" sz="1800" b="1" i="0" u="none" strike="noStrike">
                        <a:solidFill>
                          <a:srgbClr val="FFFFFF"/>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IN" sz="1800" b="1" i="0" u="none" strike="noStrike" dirty="0">
                          <a:solidFill>
                            <a:srgbClr val="FFFFFF"/>
                          </a:solidFill>
                          <a:latin typeface="Calibri"/>
                        </a:rPr>
                        <a:t>BEFORE SKIN INCISION</a:t>
                      </a:r>
                      <a:endParaRPr lang="en-US" sz="1800" b="1" i="0" u="none" strike="noStrike" dirty="0">
                        <a:solidFill>
                          <a:srgbClr val="FFFFFF"/>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IN" sz="1800" b="1" i="0" u="none" strike="noStrike">
                          <a:solidFill>
                            <a:srgbClr val="FFFFFF"/>
                          </a:solidFill>
                          <a:latin typeface="Calibri"/>
                        </a:rPr>
                        <a:t>BEFORE PATIENT LEAVES OT </a:t>
                      </a:r>
                      <a:endParaRPr lang="en-US" sz="1800" b="1" i="0" u="none" strike="noStrike">
                        <a:solidFill>
                          <a:srgbClr val="FFFFFF"/>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96423">
                <a:tc>
                  <a:txBody>
                    <a:bodyPr/>
                    <a:lstStyle/>
                    <a:p>
                      <a:pPr algn="just" fontAlgn="b"/>
                      <a:r>
                        <a:rPr lang="en-IN" sz="1800" b="1" i="0" u="none" strike="noStrike" dirty="0">
                          <a:solidFill>
                            <a:srgbClr val="000000"/>
                          </a:solidFill>
                          <a:latin typeface="Calibri"/>
                        </a:rPr>
                        <a:t>TOTAL COMPLIANCE</a:t>
                      </a:r>
                      <a:endParaRPr lang="en-US" sz="1800" b="1" i="0" u="none" strike="noStrike" dirty="0">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fontAlgn="b"/>
                      <a:r>
                        <a:rPr lang="en-IN" sz="1800" b="0" i="0" u="none" strike="noStrike">
                          <a:solidFill>
                            <a:srgbClr val="000000"/>
                          </a:solidFill>
                          <a:latin typeface="Calibri"/>
                        </a:rPr>
                        <a:t>78.22</a:t>
                      </a:r>
                      <a:endParaRPr lang="en-US" sz="1800" b="0"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fontAlgn="b"/>
                      <a:r>
                        <a:rPr lang="en-IN" sz="1800" b="0" i="0" u="none" strike="noStrike">
                          <a:solidFill>
                            <a:srgbClr val="000000"/>
                          </a:solidFill>
                          <a:latin typeface="Calibri"/>
                        </a:rPr>
                        <a:t>76.41</a:t>
                      </a:r>
                      <a:endParaRPr lang="en-US" sz="1800" b="0"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fontAlgn="b"/>
                      <a:r>
                        <a:rPr lang="en-IN" sz="1800" b="0" i="0" u="none" strike="noStrike">
                          <a:solidFill>
                            <a:srgbClr val="000000"/>
                          </a:solidFill>
                          <a:latin typeface="Calibri"/>
                        </a:rPr>
                        <a:t>70.75</a:t>
                      </a:r>
                      <a:endParaRPr lang="en-US" sz="1800" b="0"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296423">
                <a:tc>
                  <a:txBody>
                    <a:bodyPr/>
                    <a:lstStyle/>
                    <a:p>
                      <a:pPr algn="just" fontAlgn="b"/>
                      <a:r>
                        <a:rPr lang="en-IN" sz="1800" b="1" i="0" u="none" strike="noStrike">
                          <a:solidFill>
                            <a:srgbClr val="000000"/>
                          </a:solidFill>
                          <a:latin typeface="Calibri"/>
                        </a:rPr>
                        <a:t>TOTAL NON-COMPLIANCE</a:t>
                      </a:r>
                      <a:endParaRPr lang="en-US" sz="1800" b="1"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fontAlgn="b"/>
                      <a:r>
                        <a:rPr lang="en-IN" sz="1800" b="0" i="0" u="none" strike="noStrike">
                          <a:solidFill>
                            <a:srgbClr val="000000"/>
                          </a:solidFill>
                          <a:latin typeface="Calibri"/>
                        </a:rPr>
                        <a:t>21.79</a:t>
                      </a:r>
                      <a:endParaRPr lang="en-US" sz="1800" b="0"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fontAlgn="b"/>
                      <a:r>
                        <a:rPr lang="en-IN" sz="1800" b="0" i="0" u="none" strike="noStrike">
                          <a:solidFill>
                            <a:srgbClr val="000000"/>
                          </a:solidFill>
                          <a:latin typeface="Calibri"/>
                        </a:rPr>
                        <a:t>23.59</a:t>
                      </a:r>
                      <a:endParaRPr lang="en-US" sz="1800" b="0" i="0" u="none" strike="noStrike">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fontAlgn="b"/>
                      <a:r>
                        <a:rPr lang="en-IN" sz="1800" b="0" i="0" u="none" strike="noStrike" dirty="0">
                          <a:solidFill>
                            <a:srgbClr val="000000"/>
                          </a:solidFill>
                          <a:latin typeface="Calibri"/>
                        </a:rPr>
                        <a:t>29.25</a:t>
                      </a:r>
                      <a:endParaRPr lang="en-US" sz="1800" b="0" i="0" u="none" strike="noStrike" dirty="0">
                        <a:solidFill>
                          <a:srgbClr val="000000"/>
                        </a:solidFill>
                        <a:latin typeface="Calibri"/>
                      </a:endParaRPr>
                    </a:p>
                  </a:txBody>
                  <a:tcPr marL="9525" marR="9525" marT="9525"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8AD0DAA2-5619-E993-FDED-3FF1A6755878}"/>
              </a:ext>
            </a:extLst>
          </p:cNvPr>
          <p:cNvSpPr txBox="1"/>
          <p:nvPr/>
        </p:nvSpPr>
        <p:spPr>
          <a:xfrm>
            <a:off x="2052221" y="6463170"/>
            <a:ext cx="8087557" cy="537904"/>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5: A bar diagram showing the percentage compliance and non-compliance of surgical safety checklist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159A51B-C544-E064-7814-051D5B70AF4B}"/>
              </a:ext>
            </a:extLst>
          </p:cNvPr>
          <p:cNvSpPr txBox="1"/>
          <p:nvPr/>
        </p:nvSpPr>
        <p:spPr>
          <a:xfrm>
            <a:off x="1791792" y="575633"/>
            <a:ext cx="8342081" cy="375552"/>
          </a:xfrm>
          <a:prstGeom prst="rect">
            <a:avLst/>
          </a:prstGeom>
          <a:noFill/>
        </p:spPr>
        <p:txBody>
          <a:bodyPr wrap="square">
            <a:spAutoFit/>
          </a:bodyPr>
          <a:lstStyle/>
          <a:p>
            <a:pPr algn="ct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Table 5: </a:t>
            </a:r>
            <a:r>
              <a:rPr lang="en-IN" b="1" dirty="0">
                <a:latin typeface="Calibri" panose="020F0502020204030204" pitchFamily="34" charset="0"/>
                <a:ea typeface="Calibri" panose="020F0502020204030204" pitchFamily="34" charset="0"/>
                <a:cs typeface="Times New Roman" panose="02020603050405020304" pitchFamily="18" charset="0"/>
              </a:rPr>
              <a:t>Total percentage </a:t>
            </a:r>
            <a:r>
              <a:rPr lang="en-IN" sz="1800" b="1" dirty="0">
                <a:effectLst/>
                <a:latin typeface="Calibri" panose="020F0502020204030204" pitchFamily="34" charset="0"/>
                <a:ea typeface="Calibri" panose="020F0502020204030204" pitchFamily="34" charset="0"/>
                <a:cs typeface="Times New Roman" panose="02020603050405020304" pitchFamily="18" charset="0"/>
              </a:rPr>
              <a:t>compliance &amp; Non- Compliance of surgical safety checklist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55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591844" y="134811"/>
            <a:ext cx="5098742" cy="499445"/>
          </a:xfrm>
        </p:spPr>
        <p:txBody>
          <a:bodyPr/>
          <a:lstStyle/>
          <a:p>
            <a:pPr marL="342900" indent="-342900">
              <a:buFont typeface="Wingdings" panose="05000000000000000000" pitchFamily="2" charset="2"/>
              <a:buChar char="v"/>
            </a:pPr>
            <a:r>
              <a:rPr lang="en-IN" sz="2400" i="1" u="sng" dirty="0">
                <a:solidFill>
                  <a:schemeClr val="tx2"/>
                </a:solidFill>
                <a:latin typeface="+mn-lt"/>
              </a:rPr>
              <a:t>Surgical Safety Checklist Compliance</a:t>
            </a:r>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17</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1" name="TextBox 10">
            <a:extLst>
              <a:ext uri="{FF2B5EF4-FFF2-40B4-BE49-F238E27FC236}">
                <a16:creationId xmlns:a16="http://schemas.microsoft.com/office/drawing/2014/main" id="{8159A51B-C544-E064-7814-051D5B70AF4B}"/>
              </a:ext>
            </a:extLst>
          </p:cNvPr>
          <p:cNvSpPr txBox="1"/>
          <p:nvPr/>
        </p:nvSpPr>
        <p:spPr>
          <a:xfrm>
            <a:off x="2763174" y="634256"/>
            <a:ext cx="6094520" cy="375552"/>
          </a:xfrm>
          <a:prstGeom prst="rect">
            <a:avLst/>
          </a:prstGeom>
          <a:noFill/>
        </p:spPr>
        <p:txBody>
          <a:bodyPr wrap="square">
            <a:spAutoFit/>
          </a:bodyPr>
          <a:lstStyle/>
          <a:p>
            <a:pPr algn="ct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Table 6: </a:t>
            </a:r>
            <a:r>
              <a:rPr lang="en-IN" b="1" dirty="0">
                <a:latin typeface="Calibri" panose="020F0502020204030204" pitchFamily="34" charset="0"/>
                <a:ea typeface="Calibri" panose="020F0502020204030204" pitchFamily="34" charset="0"/>
                <a:cs typeface="Times New Roman" panose="02020603050405020304" pitchFamily="18" charset="0"/>
              </a:rPr>
              <a:t>C</a:t>
            </a:r>
            <a:r>
              <a:rPr lang="en-IN" sz="1800" b="1" dirty="0">
                <a:effectLst/>
                <a:latin typeface="Calibri" panose="020F0502020204030204" pitchFamily="34" charset="0"/>
                <a:ea typeface="Calibri" panose="020F0502020204030204" pitchFamily="34" charset="0"/>
                <a:cs typeface="Times New Roman" panose="02020603050405020304" pitchFamily="18" charset="0"/>
              </a:rPr>
              <a:t>ompliance Percentage of surgical safety checklist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C2552CDF-7028-A1CD-A9C3-747CEC367F89}"/>
              </a:ext>
            </a:extLst>
          </p:cNvPr>
          <p:cNvGraphicFramePr>
            <a:graphicFrameLocks noGrp="1"/>
          </p:cNvGraphicFramePr>
          <p:nvPr>
            <p:extLst>
              <p:ext uri="{D42A27DB-BD31-4B8C-83A1-F6EECF244321}">
                <p14:modId xmlns:p14="http://schemas.microsoft.com/office/powerpoint/2010/main" val="2730787064"/>
              </p:ext>
            </p:extLst>
          </p:nvPr>
        </p:nvGraphicFramePr>
        <p:xfrm>
          <a:off x="1423955" y="1116628"/>
          <a:ext cx="9128967" cy="4080523"/>
        </p:xfrm>
        <a:graphic>
          <a:graphicData uri="http://schemas.openxmlformats.org/drawingml/2006/table">
            <a:tbl>
              <a:tblPr firstRow="1" bandRow="1">
                <a:tableStyleId>{5C22544A-7EE6-4342-B048-85BDC9FD1C3A}</a:tableStyleId>
              </a:tblPr>
              <a:tblGrid>
                <a:gridCol w="3719523">
                  <a:extLst>
                    <a:ext uri="{9D8B030D-6E8A-4147-A177-3AD203B41FA5}">
                      <a16:colId xmlns:a16="http://schemas.microsoft.com/office/drawing/2014/main" val="2268257176"/>
                    </a:ext>
                  </a:extLst>
                </a:gridCol>
                <a:gridCol w="1905396">
                  <a:extLst>
                    <a:ext uri="{9D8B030D-6E8A-4147-A177-3AD203B41FA5}">
                      <a16:colId xmlns:a16="http://schemas.microsoft.com/office/drawing/2014/main" val="3926345845"/>
                    </a:ext>
                  </a:extLst>
                </a:gridCol>
                <a:gridCol w="1752024">
                  <a:extLst>
                    <a:ext uri="{9D8B030D-6E8A-4147-A177-3AD203B41FA5}">
                      <a16:colId xmlns:a16="http://schemas.microsoft.com/office/drawing/2014/main" val="799182675"/>
                    </a:ext>
                  </a:extLst>
                </a:gridCol>
                <a:gridCol w="1752024">
                  <a:extLst>
                    <a:ext uri="{9D8B030D-6E8A-4147-A177-3AD203B41FA5}">
                      <a16:colId xmlns:a16="http://schemas.microsoft.com/office/drawing/2014/main" val="3077853832"/>
                    </a:ext>
                  </a:extLst>
                </a:gridCol>
              </a:tblGrid>
              <a:tr h="813867">
                <a:tc>
                  <a:txBody>
                    <a:bodyPr/>
                    <a:lstStyle/>
                    <a:p>
                      <a:pPr algn="ctr" fontAlgn="b"/>
                      <a:endParaRPr lang="en-IN"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INDUCTION OF ANAESTHESIA</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SKIN INCISION</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PATIENT LEAVES OT</a:t>
                      </a:r>
                    </a:p>
                  </a:txBody>
                  <a:tcPr marL="7620" marR="7620" marT="7620" marB="0" anchor="b"/>
                </a:tc>
                <a:extLst>
                  <a:ext uri="{0D108BD9-81ED-4DB2-BD59-A6C34878D82A}">
                    <a16:rowId xmlns:a16="http://schemas.microsoft.com/office/drawing/2014/main" val="211181103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ONCO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68.57</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76.25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84</a:t>
                      </a:r>
                    </a:p>
                  </a:txBody>
                  <a:tcPr marL="7620" marR="7620" marT="7620" marB="0" anchor="b"/>
                </a:tc>
                <a:extLst>
                  <a:ext uri="{0D108BD9-81ED-4DB2-BD59-A6C34878D82A}">
                    <a16:rowId xmlns:a16="http://schemas.microsoft.com/office/drawing/2014/main" val="3030738547"/>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GASTRO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62.86</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66</a:t>
                      </a:r>
                    </a:p>
                  </a:txBody>
                  <a:tcPr marL="7620" marR="7620" marT="7620" marB="0" anchor="b"/>
                </a:tc>
                <a:extLst>
                  <a:ext uri="{0D108BD9-81ED-4DB2-BD59-A6C34878D82A}">
                    <a16:rowId xmlns:a16="http://schemas.microsoft.com/office/drawing/2014/main" val="3986343165"/>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UROLOGY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74.29</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73.75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66</a:t>
                      </a:r>
                    </a:p>
                  </a:txBody>
                  <a:tcPr marL="7620" marR="7620" marT="7620" marB="0" anchor="b"/>
                </a:tc>
                <a:extLst>
                  <a:ext uri="{0D108BD9-81ED-4DB2-BD59-A6C34878D82A}">
                    <a16:rowId xmlns:a16="http://schemas.microsoft.com/office/drawing/2014/main" val="900208703"/>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MAMBS</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85.71</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b"/>
                </a:tc>
                <a:extLst>
                  <a:ext uri="{0D108BD9-81ED-4DB2-BD59-A6C34878D82A}">
                    <a16:rowId xmlns:a16="http://schemas.microsoft.com/office/drawing/2014/main" val="28104604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NEURO SURGERY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91.43</a:t>
                      </a:r>
                    </a:p>
                  </a:txBody>
                  <a:tcPr marL="7620" marR="7620" marT="7620" marB="0" anchor="b">
                    <a:solidFill>
                      <a:srgbClr val="FFC000"/>
                    </a:solidFill>
                  </a:tcPr>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81.25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64</a:t>
                      </a:r>
                    </a:p>
                  </a:txBody>
                  <a:tcPr marL="7620" marR="7620" marT="7620" marB="0" anchor="b"/>
                </a:tc>
                <a:extLst>
                  <a:ext uri="{0D108BD9-81ED-4DB2-BD59-A6C34878D82A}">
                    <a16:rowId xmlns:a16="http://schemas.microsoft.com/office/drawing/2014/main" val="3260483209"/>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CARDIAC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85.71</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78.75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62</a:t>
                      </a:r>
                    </a:p>
                  </a:txBody>
                  <a:tcPr marL="7620" marR="7620" marT="7620" marB="0" anchor="b"/>
                </a:tc>
                <a:extLst>
                  <a:ext uri="{0D108BD9-81ED-4DB2-BD59-A6C34878D82A}">
                    <a16:rowId xmlns:a16="http://schemas.microsoft.com/office/drawing/2014/main" val="1127574955"/>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ENT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74.29</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71.25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74.00</a:t>
                      </a:r>
                    </a:p>
                  </a:txBody>
                  <a:tcPr marL="7620" marR="7620" marT="7620" marB="0" anchor="b"/>
                </a:tc>
                <a:extLst>
                  <a:ext uri="{0D108BD9-81ED-4DB2-BD59-A6C34878D82A}">
                    <a16:rowId xmlns:a16="http://schemas.microsoft.com/office/drawing/2014/main" val="331971883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GENERAL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82.86</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87.5</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7620" marR="7620" marT="7620" marB="0" anchor="b">
                    <a:solidFill>
                      <a:srgbClr val="FFC000"/>
                    </a:solidFill>
                  </a:tcPr>
                </a:tc>
                <a:extLst>
                  <a:ext uri="{0D108BD9-81ED-4DB2-BD59-A6C34878D82A}">
                    <a16:rowId xmlns:a16="http://schemas.microsoft.com/office/drawing/2014/main" val="3115754324"/>
                  </a:ext>
                </a:extLst>
              </a:tr>
            </a:tbl>
          </a:graphicData>
        </a:graphic>
      </p:graphicFrame>
    </p:spTree>
    <p:extLst>
      <p:ext uri="{BB962C8B-B14F-4D97-AF65-F5344CB8AC3E}">
        <p14:creationId xmlns:p14="http://schemas.microsoft.com/office/powerpoint/2010/main" val="352096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591844" y="134811"/>
            <a:ext cx="5098742" cy="499445"/>
          </a:xfrm>
        </p:spPr>
        <p:txBody>
          <a:bodyPr/>
          <a:lstStyle/>
          <a:p>
            <a:pPr marL="342900" indent="-342900">
              <a:buFont typeface="Wingdings" panose="05000000000000000000" pitchFamily="2" charset="2"/>
              <a:buChar char="v"/>
            </a:pPr>
            <a:r>
              <a:rPr lang="en-IN" sz="2400" i="1" u="sng" dirty="0">
                <a:solidFill>
                  <a:schemeClr val="tx2"/>
                </a:solidFill>
                <a:latin typeface="+mn-lt"/>
              </a:rPr>
              <a:t>Surgical Safety Checklist Compliance</a:t>
            </a:r>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18</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0" name="TextBox 9">
            <a:extLst>
              <a:ext uri="{FF2B5EF4-FFF2-40B4-BE49-F238E27FC236}">
                <a16:creationId xmlns:a16="http://schemas.microsoft.com/office/drawing/2014/main" id="{8AD0DAA2-5619-E993-FDED-3FF1A6755878}"/>
              </a:ext>
            </a:extLst>
          </p:cNvPr>
          <p:cNvSpPr txBox="1"/>
          <p:nvPr/>
        </p:nvSpPr>
        <p:spPr>
          <a:xfrm>
            <a:off x="1772303" y="6310261"/>
            <a:ext cx="8976562" cy="537904"/>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400" b="1" dirty="0">
                <a:latin typeface="Times New Roman" panose="02020603050405020304" pitchFamily="18" charset="0"/>
                <a:ea typeface="Calibri" panose="020F0502020204030204" pitchFamily="34" charset="0"/>
                <a:cs typeface="Times New Roman" panose="02020603050405020304" pitchFamily="18" charset="0"/>
              </a:rPr>
              <a:t>6</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A 3-D Cluster diagram showing the</a:t>
            </a:r>
            <a:r>
              <a:rPr lang="en-IN" sz="1400" b="1" dirty="0">
                <a:latin typeface="Times New Roman" panose="02020603050405020304" pitchFamily="18" charset="0"/>
                <a:ea typeface="Calibri" panose="020F0502020204030204" pitchFamily="34" charset="0"/>
                <a:cs typeface="Times New Roman" panose="02020603050405020304" pitchFamily="18" charset="0"/>
              </a:rPr>
              <a:t> percentage compliance</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of surgical safety checklist of various departments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DA57EF49-A045-136D-1171-B33FDF3C2863}"/>
              </a:ext>
            </a:extLst>
          </p:cNvPr>
          <p:cNvGraphicFramePr>
            <a:graphicFrameLocks/>
          </p:cNvGraphicFramePr>
          <p:nvPr>
            <p:extLst>
              <p:ext uri="{D42A27DB-BD31-4B8C-83A1-F6EECF244321}">
                <p14:modId xmlns:p14="http://schemas.microsoft.com/office/powerpoint/2010/main" val="1746402949"/>
              </p:ext>
            </p:extLst>
          </p:nvPr>
        </p:nvGraphicFramePr>
        <p:xfrm>
          <a:off x="933060" y="895738"/>
          <a:ext cx="10095723" cy="5335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0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591844" y="134811"/>
            <a:ext cx="5098742" cy="499445"/>
          </a:xfrm>
        </p:spPr>
        <p:txBody>
          <a:bodyPr>
            <a:normAutofit fontScale="85000" lnSpcReduction="10000"/>
          </a:bodyPr>
          <a:lstStyle/>
          <a:p>
            <a:pPr marL="342900" indent="-342900">
              <a:buFont typeface="Wingdings" panose="05000000000000000000" pitchFamily="2" charset="2"/>
              <a:buChar char="v"/>
            </a:pPr>
            <a:r>
              <a:rPr lang="en-IN" sz="2400" i="1" u="sng" dirty="0">
                <a:solidFill>
                  <a:schemeClr val="tx2"/>
                </a:solidFill>
                <a:latin typeface="+mn-lt"/>
              </a:rPr>
              <a:t>Surgical Safety Checklist Non- Compliance</a:t>
            </a:r>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19</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1" name="TextBox 10">
            <a:extLst>
              <a:ext uri="{FF2B5EF4-FFF2-40B4-BE49-F238E27FC236}">
                <a16:creationId xmlns:a16="http://schemas.microsoft.com/office/drawing/2014/main" id="{8159A51B-C544-E064-7814-051D5B70AF4B}"/>
              </a:ext>
            </a:extLst>
          </p:cNvPr>
          <p:cNvSpPr txBox="1"/>
          <p:nvPr/>
        </p:nvSpPr>
        <p:spPr>
          <a:xfrm>
            <a:off x="2756297" y="650527"/>
            <a:ext cx="6679406" cy="375552"/>
          </a:xfrm>
          <a:prstGeom prst="rect">
            <a:avLst/>
          </a:prstGeom>
          <a:noFill/>
        </p:spPr>
        <p:txBody>
          <a:bodyPr wrap="square">
            <a:spAutoFit/>
          </a:bodyPr>
          <a:lstStyle/>
          <a:p>
            <a:pPr algn="ct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Table 7: Non- Compliance Percentage of surgical safety checklist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C2552CDF-7028-A1CD-A9C3-747CEC367F89}"/>
              </a:ext>
            </a:extLst>
          </p:cNvPr>
          <p:cNvGraphicFramePr>
            <a:graphicFrameLocks noGrp="1"/>
          </p:cNvGraphicFramePr>
          <p:nvPr>
            <p:extLst>
              <p:ext uri="{D42A27DB-BD31-4B8C-83A1-F6EECF244321}">
                <p14:modId xmlns:p14="http://schemas.microsoft.com/office/powerpoint/2010/main" val="2178636902"/>
              </p:ext>
            </p:extLst>
          </p:nvPr>
        </p:nvGraphicFramePr>
        <p:xfrm>
          <a:off x="1423955" y="1116628"/>
          <a:ext cx="9128967" cy="4080523"/>
        </p:xfrm>
        <a:graphic>
          <a:graphicData uri="http://schemas.openxmlformats.org/drawingml/2006/table">
            <a:tbl>
              <a:tblPr firstRow="1" bandRow="1">
                <a:tableStyleId>{5C22544A-7EE6-4342-B048-85BDC9FD1C3A}</a:tableStyleId>
              </a:tblPr>
              <a:tblGrid>
                <a:gridCol w="3719523">
                  <a:extLst>
                    <a:ext uri="{9D8B030D-6E8A-4147-A177-3AD203B41FA5}">
                      <a16:colId xmlns:a16="http://schemas.microsoft.com/office/drawing/2014/main" val="2268257176"/>
                    </a:ext>
                  </a:extLst>
                </a:gridCol>
                <a:gridCol w="1905396">
                  <a:extLst>
                    <a:ext uri="{9D8B030D-6E8A-4147-A177-3AD203B41FA5}">
                      <a16:colId xmlns:a16="http://schemas.microsoft.com/office/drawing/2014/main" val="3926345845"/>
                    </a:ext>
                  </a:extLst>
                </a:gridCol>
                <a:gridCol w="1752024">
                  <a:extLst>
                    <a:ext uri="{9D8B030D-6E8A-4147-A177-3AD203B41FA5}">
                      <a16:colId xmlns:a16="http://schemas.microsoft.com/office/drawing/2014/main" val="799182675"/>
                    </a:ext>
                  </a:extLst>
                </a:gridCol>
                <a:gridCol w="1752024">
                  <a:extLst>
                    <a:ext uri="{9D8B030D-6E8A-4147-A177-3AD203B41FA5}">
                      <a16:colId xmlns:a16="http://schemas.microsoft.com/office/drawing/2014/main" val="3077853832"/>
                    </a:ext>
                  </a:extLst>
                </a:gridCol>
              </a:tblGrid>
              <a:tr h="813867">
                <a:tc>
                  <a:txBody>
                    <a:bodyPr/>
                    <a:lstStyle/>
                    <a:p>
                      <a:pPr algn="ctr" fontAlgn="b"/>
                      <a:endParaRPr lang="en-IN"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INDUCTION OF ANAESTHESIA</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SKIN INCISION</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BEFORE PATIENT LEAVES OT</a:t>
                      </a:r>
                    </a:p>
                  </a:txBody>
                  <a:tcPr marL="7620" marR="7620" marT="7620" marB="0" anchor="b"/>
                </a:tc>
                <a:extLst>
                  <a:ext uri="{0D108BD9-81ED-4DB2-BD59-A6C34878D82A}">
                    <a16:rowId xmlns:a16="http://schemas.microsoft.com/office/drawing/2014/main" val="211181103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ONCO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31.43</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23.75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16</a:t>
                      </a:r>
                    </a:p>
                  </a:txBody>
                  <a:tcPr marL="7620" marR="7620" marT="7620" marB="0" anchor="b"/>
                </a:tc>
                <a:extLst>
                  <a:ext uri="{0D108BD9-81ED-4DB2-BD59-A6C34878D82A}">
                    <a16:rowId xmlns:a16="http://schemas.microsoft.com/office/drawing/2014/main" val="3030738547"/>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GASTRO SURGERY</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37.14</a:t>
                      </a:r>
                    </a:p>
                  </a:txBody>
                  <a:tcPr marL="7620" marR="7620" marT="7620" marB="0" anchor="b">
                    <a:solidFill>
                      <a:srgbClr val="FFC000"/>
                    </a:solidFill>
                  </a:tcPr>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32.5</a:t>
                      </a:r>
                    </a:p>
                  </a:txBody>
                  <a:tcPr marL="7620" marR="7620" marT="7620" marB="0" anchor="b">
                    <a:solidFill>
                      <a:srgbClr val="FFC000"/>
                    </a:solidFill>
                  </a:tcPr>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34</a:t>
                      </a:r>
                    </a:p>
                  </a:txBody>
                  <a:tcPr marL="7620" marR="7620" marT="7620" marB="0" anchor="b"/>
                </a:tc>
                <a:extLst>
                  <a:ext uri="{0D108BD9-81ED-4DB2-BD59-A6C34878D82A}">
                    <a16:rowId xmlns:a16="http://schemas.microsoft.com/office/drawing/2014/main" val="3986343165"/>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UROLOGY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25.71</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26.25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34</a:t>
                      </a:r>
                    </a:p>
                  </a:txBody>
                  <a:tcPr marL="7620" marR="7620" marT="7620" marB="0" anchor="b"/>
                </a:tc>
                <a:extLst>
                  <a:ext uri="{0D108BD9-81ED-4DB2-BD59-A6C34878D82A}">
                    <a16:rowId xmlns:a16="http://schemas.microsoft.com/office/drawing/2014/main" val="900208703"/>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MAMBS</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14.29</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b"/>
                </a:tc>
                <a:extLst>
                  <a:ext uri="{0D108BD9-81ED-4DB2-BD59-A6C34878D82A}">
                    <a16:rowId xmlns:a16="http://schemas.microsoft.com/office/drawing/2014/main" val="28104604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NEURO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8.57</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18.75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36</a:t>
                      </a:r>
                    </a:p>
                  </a:txBody>
                  <a:tcPr marL="7620" marR="7620" marT="7620" marB="0" anchor="b"/>
                </a:tc>
                <a:extLst>
                  <a:ext uri="{0D108BD9-81ED-4DB2-BD59-A6C34878D82A}">
                    <a16:rowId xmlns:a16="http://schemas.microsoft.com/office/drawing/2014/main" val="3260483209"/>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CARDIAC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14.29</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21.25</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38</a:t>
                      </a:r>
                    </a:p>
                  </a:txBody>
                  <a:tcPr marL="7620" marR="7620" marT="7620" marB="0" anchor="b">
                    <a:solidFill>
                      <a:srgbClr val="FFC000"/>
                    </a:solidFill>
                  </a:tcPr>
                </a:tc>
                <a:extLst>
                  <a:ext uri="{0D108BD9-81ED-4DB2-BD59-A6C34878D82A}">
                    <a16:rowId xmlns:a16="http://schemas.microsoft.com/office/drawing/2014/main" val="1127574955"/>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ENT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25.71</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28.75</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26.00</a:t>
                      </a:r>
                    </a:p>
                  </a:txBody>
                  <a:tcPr marL="7620" marR="7620" marT="7620" marB="0" anchor="b"/>
                </a:tc>
                <a:extLst>
                  <a:ext uri="{0D108BD9-81ED-4DB2-BD59-A6C34878D82A}">
                    <a16:rowId xmlns:a16="http://schemas.microsoft.com/office/drawing/2014/main" val="3319718838"/>
                  </a:ext>
                </a:extLst>
              </a:tr>
              <a:tr h="408332">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GENERAL SURGERY</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17.14</a:t>
                      </a:r>
                    </a:p>
                  </a:txBody>
                  <a:tcPr marL="7620" marR="7620" marT="7620" marB="0" anchor="b"/>
                </a:tc>
                <a:tc>
                  <a:txBody>
                    <a:bodyPr/>
                    <a:lstStyle/>
                    <a:p>
                      <a:pPr algn="ctr" fontAlgn="b"/>
                      <a:r>
                        <a:rPr lang="en-IN" sz="1600" b="1" i="0" u="none" strike="noStrike">
                          <a:solidFill>
                            <a:srgbClr val="000000"/>
                          </a:solidFill>
                          <a:effectLst/>
                          <a:latin typeface="Times New Roman" panose="02020603050405020304" pitchFamily="18" charset="0"/>
                          <a:cs typeface="Times New Roman" panose="02020603050405020304" pitchFamily="18" charset="0"/>
                        </a:rPr>
                        <a:t>12.5</a:t>
                      </a:r>
                    </a:p>
                  </a:txBody>
                  <a:tcPr marL="7620" marR="7620" marT="762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b"/>
                </a:tc>
                <a:extLst>
                  <a:ext uri="{0D108BD9-81ED-4DB2-BD59-A6C34878D82A}">
                    <a16:rowId xmlns:a16="http://schemas.microsoft.com/office/drawing/2014/main" val="3115754324"/>
                  </a:ext>
                </a:extLst>
              </a:tr>
            </a:tbl>
          </a:graphicData>
        </a:graphic>
      </p:graphicFrame>
    </p:spTree>
    <p:extLst>
      <p:ext uri="{BB962C8B-B14F-4D97-AF65-F5344CB8AC3E}">
        <p14:creationId xmlns:p14="http://schemas.microsoft.com/office/powerpoint/2010/main" val="189112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1673108" y="168391"/>
            <a:ext cx="6492536" cy="1006475"/>
          </a:xfrm>
        </p:spPr>
        <p:txBody>
          <a:bodyPr/>
          <a:lstStyle/>
          <a:p>
            <a:r>
              <a:rPr lang="en-IN" b="1" dirty="0">
                <a:latin typeface="Times New Roman" panose="02020603050405020304" pitchFamily="18" charset="0"/>
                <a:cs typeface="Times New Roman" panose="02020603050405020304" pitchFamily="18" charset="0"/>
              </a:rPr>
              <a:t>APPROVAL</a:t>
            </a: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8" name="Picture 7">
            <a:extLst>
              <a:ext uri="{FF2B5EF4-FFF2-40B4-BE49-F238E27FC236}">
                <a16:creationId xmlns:a16="http://schemas.microsoft.com/office/drawing/2014/main" id="{C4C1613C-6F58-8BE9-FEFA-5E18BFEDE72A}"/>
              </a:ext>
            </a:extLst>
          </p:cNvPr>
          <p:cNvPicPr>
            <a:picLocks noChangeAspect="1"/>
          </p:cNvPicPr>
          <p:nvPr/>
        </p:nvPicPr>
        <p:blipFill rotWithShape="1">
          <a:blip r:embed="rId3"/>
          <a:srcRect t="14676" b="11460"/>
          <a:stretch/>
        </p:blipFill>
        <p:spPr>
          <a:xfrm>
            <a:off x="2712576" y="1243129"/>
            <a:ext cx="4575991" cy="5065596"/>
          </a:xfrm>
          <a:prstGeom prst="rect">
            <a:avLst/>
          </a:prstGeom>
        </p:spPr>
      </p:pic>
    </p:spTree>
    <p:extLst>
      <p:ext uri="{BB962C8B-B14F-4D97-AF65-F5344CB8AC3E}">
        <p14:creationId xmlns:p14="http://schemas.microsoft.com/office/powerpoint/2010/main" val="330550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591844" y="134811"/>
            <a:ext cx="5098742" cy="499445"/>
          </a:xfrm>
        </p:spPr>
        <p:txBody>
          <a:bodyPr>
            <a:normAutofit fontScale="85000" lnSpcReduction="10000"/>
          </a:bodyPr>
          <a:lstStyle/>
          <a:p>
            <a:pPr marL="342900" indent="-342900">
              <a:buFont typeface="Wingdings" panose="05000000000000000000" pitchFamily="2" charset="2"/>
              <a:buChar char="v"/>
            </a:pPr>
            <a:r>
              <a:rPr lang="en-IN" sz="2400" i="1" u="sng" dirty="0">
                <a:solidFill>
                  <a:schemeClr val="tx2"/>
                </a:solidFill>
                <a:latin typeface="+mn-lt"/>
              </a:rPr>
              <a:t>Surgical Safety Checklist Non- Compliance</a:t>
            </a:r>
            <a:endParaRPr lang="en-IN" dirty="0"/>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20</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10" name="TextBox 9">
            <a:extLst>
              <a:ext uri="{FF2B5EF4-FFF2-40B4-BE49-F238E27FC236}">
                <a16:creationId xmlns:a16="http://schemas.microsoft.com/office/drawing/2014/main" id="{8AD0DAA2-5619-E993-FDED-3FF1A6755878}"/>
              </a:ext>
            </a:extLst>
          </p:cNvPr>
          <p:cNvSpPr txBox="1"/>
          <p:nvPr/>
        </p:nvSpPr>
        <p:spPr>
          <a:xfrm>
            <a:off x="1357244" y="6231654"/>
            <a:ext cx="9666514" cy="307392"/>
          </a:xfrm>
          <a:prstGeom prst="rect">
            <a:avLst/>
          </a:prstGeom>
          <a:noFill/>
        </p:spPr>
        <p:txBody>
          <a:bodyPr wrap="square">
            <a:spAutoFit/>
          </a:bodyPr>
          <a:lstStyle/>
          <a:p>
            <a:pPr algn="just">
              <a:lnSpc>
                <a:spcPct val="107000"/>
              </a:lnSpc>
              <a:spcAft>
                <a:spcPts val="8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7: A 3-D Cluster diagram showing the </a:t>
            </a:r>
            <a:r>
              <a:rPr lang="en-IN" sz="1400" b="1" dirty="0">
                <a:latin typeface="Times New Roman" panose="02020603050405020304" pitchFamily="18" charset="0"/>
                <a:ea typeface="Calibri" panose="020F0502020204030204" pitchFamily="34" charset="0"/>
                <a:cs typeface="Times New Roman" panose="02020603050405020304" pitchFamily="18" charset="0"/>
              </a:rPr>
              <a:t>non- compliance percentage</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of surgical safety checklist of various departments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1E7994C4-1A4B-1949-2EFC-E30F5EE9839A}"/>
              </a:ext>
            </a:extLst>
          </p:cNvPr>
          <p:cNvGraphicFramePr>
            <a:graphicFrameLocks/>
          </p:cNvGraphicFramePr>
          <p:nvPr>
            <p:extLst>
              <p:ext uri="{D42A27DB-BD31-4B8C-83A1-F6EECF244321}">
                <p14:modId xmlns:p14="http://schemas.microsoft.com/office/powerpoint/2010/main" val="1511894674"/>
              </p:ext>
            </p:extLst>
          </p:nvPr>
        </p:nvGraphicFramePr>
        <p:xfrm>
          <a:off x="1135146" y="810907"/>
          <a:ext cx="9921707" cy="5374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27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716132" y="384534"/>
            <a:ext cx="5223029" cy="1006475"/>
          </a:xfrm>
        </p:spPr>
        <p:txBody>
          <a:bodyPr/>
          <a:lstStyle/>
          <a:p>
            <a:r>
              <a:rPr lang="en-IN" b="1" dirty="0">
                <a:latin typeface="Times New Roman" panose="02020603050405020304" pitchFamily="18" charset="0"/>
                <a:cs typeface="Times New Roman" panose="02020603050405020304" pitchFamily="18" charset="0"/>
              </a:rPr>
              <a:t>DISCUSSION</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600722" y="1458299"/>
            <a:ext cx="10966882" cy="4658416"/>
          </a:xfrm>
        </p:spPr>
        <p:txBody>
          <a:bodyPr>
            <a:normAutofit/>
          </a:bodyPr>
          <a:lstStyle/>
          <a:p>
            <a:pPr marL="342900" indent="-34290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As World Health Organization estimated that 234 million operations are performed annually around the globe. Of those procedures 9.2% were faced preventable harms daily during surgery across the world. </a:t>
            </a:r>
          </a:p>
          <a:p>
            <a:pPr marL="342900" indent="-342900" algn="just">
              <a:buFont typeface="Wingdings" panose="05000000000000000000" pitchFamily="2" charset="2"/>
              <a:buChar char="q"/>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Although a vast amount of data suggests that a properly implemented SSC reduces preventable mistakes in the OT, there is little known as to how to implement the checklist most effectively. Nearly for the procedure safety checklist the compliance was about 62.5 for sign in, 76 for time out and 72.98 for sign out process. Whereas for the surgical safety checklist the compliance was 78.22 for the before induction of anaesthesia, 76.41 for before skin incision and 70.75 for before patient leaves OT of various parameters of SSC.</a:t>
            </a: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As a result, implementing surgical checklists is more challenging than it first seems and involves teamwork, leadership, and flexibility that differs from how it is currently achieved. The idea behind implementing a checklist in surgical and procedure practice was that perioperative morbidity and mortality may be reduced by regularly checking common safety issues, improving team dynamics, and routinely checking common safety issues.</a:t>
            </a: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21</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Tree>
    <p:extLst>
      <p:ext uri="{BB962C8B-B14F-4D97-AF65-F5344CB8AC3E}">
        <p14:creationId xmlns:p14="http://schemas.microsoft.com/office/powerpoint/2010/main" val="304117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520823" y="319088"/>
            <a:ext cx="6075285" cy="1006475"/>
          </a:xfrm>
        </p:spPr>
        <p:txBody>
          <a:bodyPr/>
          <a:lstStyle/>
          <a:p>
            <a:r>
              <a:rPr lang="en-IN" b="1" dirty="0">
                <a:latin typeface="Times New Roman" panose="02020603050405020304" pitchFamily="18" charset="0"/>
                <a:cs typeface="Times New Roman" panose="02020603050405020304" pitchFamily="18" charset="0"/>
              </a:rPr>
              <a:t>CONCLUSION</a:t>
            </a: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22</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8" name="TextBox 7">
            <a:extLst>
              <a:ext uri="{FF2B5EF4-FFF2-40B4-BE49-F238E27FC236}">
                <a16:creationId xmlns:a16="http://schemas.microsoft.com/office/drawing/2014/main" id="{D10ACEF7-4861-6C2F-99E3-AD17218C4B78}"/>
              </a:ext>
            </a:extLst>
          </p:cNvPr>
          <p:cNvSpPr txBox="1"/>
          <p:nvPr/>
        </p:nvSpPr>
        <p:spPr>
          <a:xfrm>
            <a:off x="838200" y="1460599"/>
            <a:ext cx="10804125" cy="5078313"/>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aim of this study was to assess the level of compliance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of Procedure safety checklist and WHO surgical safety checklist to ensure safe surgery and patient safety</a:t>
            </a:r>
            <a:r>
              <a:rPr lang="en-US" dirty="0">
                <a:latin typeface="Times New Roman" panose="02020603050405020304" pitchFamily="18" charset="0"/>
                <a:cs typeface="Times New Roman" panose="02020603050405020304" pitchFamily="18" charset="0"/>
              </a:rPr>
              <a:t>. Thus, this study has contributed to compliance assessment.</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SSC, when conducted correctly, represents an important tool for patient safety.</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Well-functioning teams encourage mutual respect and trust, which are essential values for all team members doing a safe job for the patient.</a:t>
            </a:r>
          </a:p>
          <a:p>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study showed clearly the consequences of insufficient implementation of the SSC. Furthermore, it revealed a gap between the hospital’s procedures and practice related to responsibility for the SSC execution.</a:t>
            </a:r>
          </a:p>
          <a:p>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Until the SSC execution is a customary practice, the hospital’s management must demand and make the responsible professions accountable for compliance.</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To acquire further knowledge and understanding of the SSC issues, similar studies at other operating departments would be interesting, with a view to comparing results. It would also be appropriate to investigate the experiences and opinions of nurse, anesthetists and physicians in surgical teams and procedure team.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67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716132" y="384534"/>
            <a:ext cx="8046128" cy="1006475"/>
          </a:xfrm>
        </p:spPr>
        <p:txBody>
          <a:bodyPr/>
          <a:lstStyle/>
          <a:p>
            <a:r>
              <a:rPr lang="en-IN" b="1" dirty="0">
                <a:latin typeface="Times New Roman" panose="02020603050405020304" pitchFamily="18" charset="0"/>
                <a:cs typeface="Times New Roman" panose="02020603050405020304" pitchFamily="18" charset="0"/>
              </a:rPr>
              <a:t>RECOMMENDATION</a:t>
            </a: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23</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8" name="TextBox 7">
            <a:extLst>
              <a:ext uri="{FF2B5EF4-FFF2-40B4-BE49-F238E27FC236}">
                <a16:creationId xmlns:a16="http://schemas.microsoft.com/office/drawing/2014/main" id="{D10ACEF7-4861-6C2F-99E3-AD17218C4B78}"/>
              </a:ext>
            </a:extLst>
          </p:cNvPr>
          <p:cNvSpPr txBox="1"/>
          <p:nvPr/>
        </p:nvSpPr>
        <p:spPr>
          <a:xfrm>
            <a:off x="769129" y="1391009"/>
            <a:ext cx="10804125" cy="5355312"/>
          </a:xfrm>
          <a:prstGeom prst="rect">
            <a:avLst/>
          </a:prstGeom>
          <a:noFill/>
        </p:spPr>
        <p:txBody>
          <a:bodyPr wrap="square" rtlCol="0">
            <a:spAutoFit/>
          </a:bodyPr>
          <a:lstStyle/>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The major finding we observed was that the staff was unaware about the application of procedure and surgical safety checklist </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Creating the awareness and making staff knowledgeable about the use of checklist a daily report should submitted to the Team Leader to make it more compliant.</a:t>
            </a: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During the audit we communicated and educated the Team leaders about making the staff skill about proper use of the checklist</a:t>
            </a: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We observed that their was lack of communication between the team members during the sign in, time out and sign out </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Same was communicated to the staff during the audit process </a:t>
            </a: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Weekly random visits must be done to OT’s and Procedure areas to see the staff compliance about the use of checklist after submitting the day report to the Team Leaders</a:t>
            </a: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The recommendation given to the quality manager was to shoot one video related to the process of procedure and surgical safety and the same to be circulated among Doctor’s, Nurses, Technicians and Anaesthetists</a:t>
            </a: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05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631072" y="-118704"/>
            <a:ext cx="5464928" cy="1006475"/>
          </a:xfrm>
        </p:spPr>
        <p:txBody>
          <a:bodyPr/>
          <a:lstStyle/>
          <a:p>
            <a:r>
              <a:rPr lang="en-US" b="1" dirty="0">
                <a:latin typeface="Times New Roman" panose="02020603050405020304" pitchFamily="18" charset="0"/>
                <a:cs typeface="Times New Roman" panose="02020603050405020304" pitchFamily="18" charset="0"/>
              </a:rPr>
              <a:t>REFERENCES</a:t>
            </a:r>
            <a:endParaRPr lang="en-IN"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24</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8" name="TextBox 7">
            <a:extLst>
              <a:ext uri="{FF2B5EF4-FFF2-40B4-BE49-F238E27FC236}">
                <a16:creationId xmlns:a16="http://schemas.microsoft.com/office/drawing/2014/main" id="{D10ACEF7-4861-6C2F-99E3-AD17218C4B78}"/>
              </a:ext>
            </a:extLst>
          </p:cNvPr>
          <p:cNvSpPr txBox="1"/>
          <p:nvPr/>
        </p:nvSpPr>
        <p:spPr>
          <a:xfrm>
            <a:off x="549675" y="758952"/>
            <a:ext cx="10804125" cy="5850961"/>
          </a:xfrm>
          <a:prstGeom prst="rect">
            <a:avLst/>
          </a:prstGeom>
          <a:noFill/>
        </p:spPr>
        <p:txBody>
          <a:bodyPr wrap="square" rtlCol="0">
            <a:spAutoFit/>
          </a:bodyPr>
          <a:lstStyle/>
          <a:p>
            <a:pPr marL="285750" lvl="0" indent="-285750" algn="just">
              <a:lnSpc>
                <a:spcPct val="107000"/>
              </a:lnSpc>
              <a:buSzPts val="1200"/>
              <a:buFont typeface="Wingdings" panose="05000000000000000000"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Dinesh HN, R. S. R, V. SK. Surgical Safety Checklist implementation and its impact on patient safety. International Surgery Journal. 2018;5(11):3640. Available From: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http://dx.doi.org/10.18203/2349-2902.isj20184637</a:t>
            </a:r>
            <a:endPar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SzPts val="1200"/>
              <a:buFont typeface="Wingdings" panose="05000000000000000000" pitchFamily="2" charset="2"/>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SzPts val="1200"/>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Safe surgery [Internet]. Who.int. [cited 12 June 2022]. Available from: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https://www.who.int/teams/integrated-health-services/patient-safety/research/safe-surgery</a:t>
            </a:r>
            <a:endPar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SzPts val="1200"/>
              <a:buFont typeface="Wingdings" panose="05000000000000000000" pitchFamily="2" charset="2"/>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SzPts val="1200"/>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Gong J, Ma Y, An Y, Yuan Q, Li Y, Hu J. The surgical safety checklist: a quantitative study on attitudes and barriers among </a:t>
            </a:r>
            <a:r>
              <a:rPr lang="en-I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gynecological</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surgery teams. BMC Health Services Research [Internet]. 2021 [cited 12 June 2022];21(1):1106. Available from: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https://doi.org/10.1186/s12913-021-07130-8</a:t>
            </a:r>
            <a:endPar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buSzPts val="1200"/>
              <a:buFont typeface="Wingdings" panose="05000000000000000000" pitchFamily="2" charset="2"/>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200"/>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Aveling E, McCulloch P, Dixon-Woods M. A qualitative study comparing experiences of the surgical safety checklist in hospitals in high-income and low-income countries. BMJ Open [Internet]. 2013 [cited 12 June 2022];3(8):e003039. Available from: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https://www.ncbi.nlm.nih.gov/pmc/articles/PMC3752057/</a:t>
            </a:r>
            <a:endPar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200"/>
              <a:buFont typeface="Wingdings" panose="05000000000000000000" pitchFamily="2" charset="2"/>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SzPts val="1200"/>
              <a:buFont typeface="Wingdings" panose="05000000000000000000"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Haugen AS,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Søfteland</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 Eide GE,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Sevdalis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N, Vincent CA,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Nortvedt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MW, et al. Impact of the World Health Organization's Surgical Safety Checklist on Safety Culture in the Operating Theatre: A Controlled Intervention Study. British Journal of Anaesthesia. 2013;110(5):807–15. Available From: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https://www.researchgate.net/publication/235605206_</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02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25</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7" name="Picture 6">
            <a:extLst>
              <a:ext uri="{FF2B5EF4-FFF2-40B4-BE49-F238E27FC236}">
                <a16:creationId xmlns:a16="http://schemas.microsoft.com/office/drawing/2014/main" id="{D4E8E522-9F01-D9AC-3CE3-8B76274E8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44"/>
            <a:ext cx="12192000" cy="6858000"/>
          </a:xfrm>
          <a:prstGeom prst="rect">
            <a:avLst/>
          </a:prstGeom>
        </p:spPr>
      </p:pic>
    </p:spTree>
    <p:extLst>
      <p:ext uri="{BB962C8B-B14F-4D97-AF65-F5344CB8AC3E}">
        <p14:creationId xmlns:p14="http://schemas.microsoft.com/office/powerpoint/2010/main" val="180051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26</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2" name="TextBox 1">
            <a:extLst>
              <a:ext uri="{FF2B5EF4-FFF2-40B4-BE49-F238E27FC236}">
                <a16:creationId xmlns:a16="http://schemas.microsoft.com/office/drawing/2014/main" id="{C9BD00C8-D75A-C5A0-04BA-6DCF25B22665}"/>
              </a:ext>
            </a:extLst>
          </p:cNvPr>
          <p:cNvSpPr txBox="1"/>
          <p:nvPr/>
        </p:nvSpPr>
        <p:spPr>
          <a:xfrm>
            <a:off x="861134" y="683581"/>
            <a:ext cx="10492666" cy="4801314"/>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TASK PERFORMED DURING INTERNSHIP IN QUALITY DEPARTMENT</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We had experience in various field like :</a:t>
            </a:r>
          </a:p>
          <a:p>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Emergency Time motion study</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JCI Internal Audit</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Medical File Audit</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Risk assessment in hospital areas</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Policies Review</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Safety Rounds</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Down time flow process</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IPSG 2 Audit</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IPSG 4 Audit</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Development of Risk assessment tool like HIRA</a:t>
            </a: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Development of suicide risk scale </a:t>
            </a:r>
          </a:p>
          <a:p>
            <a:pPr marL="285750" indent="-285750">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4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27</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8" name="Picture 7">
            <a:extLst>
              <a:ext uri="{FF2B5EF4-FFF2-40B4-BE49-F238E27FC236}">
                <a16:creationId xmlns:a16="http://schemas.microsoft.com/office/drawing/2014/main" id="{C378D823-72C6-8B39-6978-F55D2B5522E9}"/>
              </a:ext>
            </a:extLst>
          </p:cNvPr>
          <p:cNvPicPr>
            <a:picLocks noChangeAspect="1"/>
          </p:cNvPicPr>
          <p:nvPr/>
        </p:nvPicPr>
        <p:blipFill>
          <a:blip r:embed="rId3"/>
          <a:stretch>
            <a:fillRect/>
          </a:stretch>
        </p:blipFill>
        <p:spPr>
          <a:xfrm>
            <a:off x="261943" y="1953626"/>
            <a:ext cx="5961316" cy="4470987"/>
          </a:xfrm>
          <a:prstGeom prst="rect">
            <a:avLst/>
          </a:prstGeom>
        </p:spPr>
      </p:pic>
      <p:pic>
        <p:nvPicPr>
          <p:cNvPr id="10" name="Picture 9">
            <a:extLst>
              <a:ext uri="{FF2B5EF4-FFF2-40B4-BE49-F238E27FC236}">
                <a16:creationId xmlns:a16="http://schemas.microsoft.com/office/drawing/2014/main" id="{4BD6D579-7501-BBBE-F432-9CB3B79FC795}"/>
              </a:ext>
            </a:extLst>
          </p:cNvPr>
          <p:cNvPicPr>
            <a:picLocks noChangeAspect="1"/>
          </p:cNvPicPr>
          <p:nvPr/>
        </p:nvPicPr>
        <p:blipFill>
          <a:blip r:embed="rId4"/>
          <a:stretch>
            <a:fillRect/>
          </a:stretch>
        </p:blipFill>
        <p:spPr>
          <a:xfrm>
            <a:off x="6492114" y="1944697"/>
            <a:ext cx="5437943" cy="4479916"/>
          </a:xfrm>
          <a:prstGeom prst="rect">
            <a:avLst/>
          </a:prstGeom>
        </p:spPr>
      </p:pic>
      <p:sp>
        <p:nvSpPr>
          <p:cNvPr id="11" name="Rectangle 10">
            <a:extLst>
              <a:ext uri="{FF2B5EF4-FFF2-40B4-BE49-F238E27FC236}">
                <a16:creationId xmlns:a16="http://schemas.microsoft.com/office/drawing/2014/main" id="{C0E963AB-AD4C-525E-7257-D33251221CBC}"/>
              </a:ext>
            </a:extLst>
          </p:cNvPr>
          <p:cNvSpPr/>
          <p:nvPr/>
        </p:nvSpPr>
        <p:spPr>
          <a:xfrm>
            <a:off x="461639" y="1074197"/>
            <a:ext cx="4660777" cy="5681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b="1" dirty="0">
                <a:latin typeface="Times New Roman" panose="02020603050405020304" pitchFamily="18" charset="0"/>
                <a:cs typeface="Times New Roman" panose="02020603050405020304" pitchFamily="18" charset="0"/>
              </a:rPr>
              <a:t>PROCEDURE SAFETY AUDIT</a:t>
            </a:r>
          </a:p>
        </p:txBody>
      </p:sp>
      <p:sp>
        <p:nvSpPr>
          <p:cNvPr id="13" name="Rectangle: Rounded Corners 12">
            <a:extLst>
              <a:ext uri="{FF2B5EF4-FFF2-40B4-BE49-F238E27FC236}">
                <a16:creationId xmlns:a16="http://schemas.microsoft.com/office/drawing/2014/main" id="{38D6C687-7E5B-D68D-5863-563FEC6ABB53}"/>
              </a:ext>
            </a:extLst>
          </p:cNvPr>
          <p:cNvSpPr/>
          <p:nvPr/>
        </p:nvSpPr>
        <p:spPr>
          <a:xfrm>
            <a:off x="3684232" y="177492"/>
            <a:ext cx="5335480" cy="65700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600" b="1" dirty="0">
                <a:latin typeface="Times New Roman" panose="02020603050405020304" pitchFamily="18" charset="0"/>
                <a:cs typeface="Times New Roman" panose="02020603050405020304" pitchFamily="18" charset="0"/>
              </a:rPr>
              <a:t>PICTORIAL JOURNEY</a:t>
            </a:r>
          </a:p>
        </p:txBody>
      </p:sp>
    </p:spTree>
    <p:extLst>
      <p:ext uri="{BB962C8B-B14F-4D97-AF65-F5344CB8AC3E}">
        <p14:creationId xmlns:p14="http://schemas.microsoft.com/office/powerpoint/2010/main" val="8286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28</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9" name="Picture 8">
            <a:extLst>
              <a:ext uri="{FF2B5EF4-FFF2-40B4-BE49-F238E27FC236}">
                <a16:creationId xmlns:a16="http://schemas.microsoft.com/office/drawing/2014/main" id="{1298C4D4-E89B-0714-520A-A36BC7DECCA2}"/>
              </a:ext>
            </a:extLst>
          </p:cNvPr>
          <p:cNvPicPr>
            <a:picLocks noChangeAspect="1"/>
          </p:cNvPicPr>
          <p:nvPr/>
        </p:nvPicPr>
        <p:blipFill>
          <a:blip r:embed="rId3"/>
          <a:stretch>
            <a:fillRect/>
          </a:stretch>
        </p:blipFill>
        <p:spPr>
          <a:xfrm>
            <a:off x="409163" y="1811045"/>
            <a:ext cx="5574119" cy="4385569"/>
          </a:xfrm>
          <a:prstGeom prst="rect">
            <a:avLst/>
          </a:prstGeom>
        </p:spPr>
      </p:pic>
      <p:pic>
        <p:nvPicPr>
          <p:cNvPr id="11" name="Picture 10">
            <a:extLst>
              <a:ext uri="{FF2B5EF4-FFF2-40B4-BE49-F238E27FC236}">
                <a16:creationId xmlns:a16="http://schemas.microsoft.com/office/drawing/2014/main" id="{944BDA16-DBA6-9093-105C-8D4874D0EE51}"/>
              </a:ext>
            </a:extLst>
          </p:cNvPr>
          <p:cNvPicPr>
            <a:picLocks noChangeAspect="1"/>
          </p:cNvPicPr>
          <p:nvPr/>
        </p:nvPicPr>
        <p:blipFill>
          <a:blip r:embed="rId4"/>
          <a:stretch>
            <a:fillRect/>
          </a:stretch>
        </p:blipFill>
        <p:spPr>
          <a:xfrm>
            <a:off x="6096000" y="1811045"/>
            <a:ext cx="5847425" cy="4385569"/>
          </a:xfrm>
          <a:prstGeom prst="rect">
            <a:avLst/>
          </a:prstGeom>
        </p:spPr>
      </p:pic>
      <p:sp>
        <p:nvSpPr>
          <p:cNvPr id="12" name="Rectangle 11">
            <a:extLst>
              <a:ext uri="{FF2B5EF4-FFF2-40B4-BE49-F238E27FC236}">
                <a16:creationId xmlns:a16="http://schemas.microsoft.com/office/drawing/2014/main" id="{822650D8-5AE5-E7EC-9282-088A1682A468}"/>
              </a:ext>
            </a:extLst>
          </p:cNvPr>
          <p:cNvSpPr/>
          <p:nvPr/>
        </p:nvSpPr>
        <p:spPr>
          <a:xfrm>
            <a:off x="428717" y="1139639"/>
            <a:ext cx="5104394" cy="555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latin typeface="Times New Roman" panose="02020603050405020304" pitchFamily="18" charset="0"/>
                <a:cs typeface="Times New Roman" panose="02020603050405020304" pitchFamily="18" charset="0"/>
              </a:rPr>
              <a:t>SURGICAL SAFETY AUDIT</a:t>
            </a:r>
          </a:p>
        </p:txBody>
      </p:sp>
      <p:sp>
        <p:nvSpPr>
          <p:cNvPr id="13" name="Rectangle: Rounded Corners 12">
            <a:extLst>
              <a:ext uri="{FF2B5EF4-FFF2-40B4-BE49-F238E27FC236}">
                <a16:creationId xmlns:a16="http://schemas.microsoft.com/office/drawing/2014/main" id="{93D021F1-0577-E8AE-C31F-E12B5CD323AA}"/>
              </a:ext>
            </a:extLst>
          </p:cNvPr>
          <p:cNvSpPr/>
          <p:nvPr/>
        </p:nvSpPr>
        <p:spPr>
          <a:xfrm>
            <a:off x="3684232" y="177492"/>
            <a:ext cx="5335480" cy="65700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3600" b="1" dirty="0">
                <a:latin typeface="Times New Roman" panose="02020603050405020304" pitchFamily="18" charset="0"/>
                <a:cs typeface="Times New Roman" panose="02020603050405020304" pitchFamily="18" charset="0"/>
              </a:rPr>
              <a:t>PICTORIAL JOURNEY</a:t>
            </a:r>
          </a:p>
        </p:txBody>
      </p:sp>
    </p:spTree>
    <p:extLst>
      <p:ext uri="{BB962C8B-B14F-4D97-AF65-F5344CB8AC3E}">
        <p14:creationId xmlns:p14="http://schemas.microsoft.com/office/powerpoint/2010/main" val="368497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29</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1026" name="Picture 2" descr="29,189 Thank You Photos - Free &amp; Royalty-Free Stock Photos from Dreamstime">
            <a:extLst>
              <a:ext uri="{FF2B5EF4-FFF2-40B4-BE49-F238E27FC236}">
                <a16:creationId xmlns:a16="http://schemas.microsoft.com/office/drawing/2014/main" id="{1B881A42-F6C3-2B0A-5B0A-D5C83862A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182" y="300355"/>
            <a:ext cx="8464942" cy="612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4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B50-9E28-955F-927E-D89F5BA9E7BE}"/>
              </a:ext>
            </a:extLst>
          </p:cNvPr>
          <p:cNvSpPr>
            <a:spLocks noGrp="1"/>
          </p:cNvSpPr>
          <p:nvPr>
            <p:ph type="ctrTitle"/>
          </p:nvPr>
        </p:nvSpPr>
        <p:spPr>
          <a:xfrm>
            <a:off x="796031" y="104794"/>
            <a:ext cx="6492536" cy="1006475"/>
          </a:xfrm>
        </p:spPr>
        <p:txBody>
          <a:bodyPr/>
          <a:lstStyle/>
          <a:p>
            <a:r>
              <a:rPr lang="en-IN" b="1" dirty="0">
                <a:latin typeface="Times New Roman" panose="02020603050405020304" pitchFamily="18" charset="0"/>
                <a:cs typeface="Times New Roman" panose="02020603050405020304" pitchFamily="18" charset="0"/>
              </a:rPr>
              <a:t>INTRODUCTION</a:t>
            </a:r>
          </a:p>
        </p:txBody>
      </p:sp>
      <p:sp>
        <p:nvSpPr>
          <p:cNvPr id="3" name="Subtitle 2">
            <a:extLst>
              <a:ext uri="{FF2B5EF4-FFF2-40B4-BE49-F238E27FC236}">
                <a16:creationId xmlns:a16="http://schemas.microsoft.com/office/drawing/2014/main" id="{6E4AC5C7-B40E-CC14-FD4E-0DC20A1D6073}"/>
              </a:ext>
            </a:extLst>
          </p:cNvPr>
          <p:cNvSpPr>
            <a:spLocks noGrp="1"/>
          </p:cNvSpPr>
          <p:nvPr>
            <p:ph type="subTitle" idx="1"/>
          </p:nvPr>
        </p:nvSpPr>
        <p:spPr>
          <a:xfrm>
            <a:off x="372862" y="1179575"/>
            <a:ext cx="11301274" cy="5238979"/>
          </a:xfrm>
        </p:spPr>
        <p:txBody>
          <a:bodyPr>
            <a:normAutofit fontScale="92500" lnSpcReduction="10000"/>
          </a:bodyPr>
          <a:lstStyle/>
          <a:p>
            <a:pPr marL="342900" indent="-342900" algn="just">
              <a:buFont typeface="Wingdings" panose="05000000000000000000" pitchFamily="2" charset="2"/>
              <a:buChar char="q"/>
            </a:pPr>
            <a:r>
              <a:rPr lang="en-US" sz="1600" b="0" i="0" dirty="0">
                <a:effectLst/>
                <a:latin typeface="Times New Roman" panose="02020603050405020304" pitchFamily="18" charset="0"/>
                <a:cs typeface="Times New Roman" panose="02020603050405020304" pitchFamily="18" charset="0"/>
              </a:rPr>
              <a:t>Surgical care has been an essential component of health care worldwide for over a century.</a:t>
            </a:r>
          </a:p>
          <a:p>
            <a:pPr algn="just"/>
            <a:endParaRPr lang="en-US" sz="1600" b="0" i="0" dirty="0">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600" b="0" i="0" dirty="0">
                <a:effectLst/>
                <a:latin typeface="Times New Roman" panose="02020603050405020304" pitchFamily="18" charset="0"/>
                <a:cs typeface="Times New Roman" panose="02020603050405020304" pitchFamily="18" charset="0"/>
              </a:rPr>
              <a:t>Surgery is often the only therapy that can alleviate disabilities and reduce the risk of death from common conditions.</a:t>
            </a:r>
          </a:p>
          <a:p>
            <a:pPr algn="just"/>
            <a:endParaRPr lang="en-US" sz="16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600" b="0" i="0" dirty="0">
                <a:effectLst/>
                <a:latin typeface="Times New Roman" panose="02020603050405020304" pitchFamily="18" charset="0"/>
                <a:cs typeface="Times New Roman" panose="02020603050405020304" pitchFamily="18" charset="0"/>
              </a:rPr>
              <a:t>While surgical procedures are intended to save lives, unsafe surgical care can cause substantial harm.</a:t>
            </a:r>
          </a:p>
          <a:p>
            <a:pPr algn="just"/>
            <a:endParaRPr lang="en-US" sz="1600" b="0" i="0" dirty="0">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W</a:t>
            </a:r>
            <a:r>
              <a:rPr lang="en-US" sz="1600" b="0" i="0" dirty="0">
                <a:effectLst/>
                <a:latin typeface="Times New Roman" panose="02020603050405020304" pitchFamily="18" charset="0"/>
                <a:cs typeface="Times New Roman" panose="02020603050405020304" pitchFamily="18" charset="0"/>
              </a:rPr>
              <a:t>ork has been initiated by the global implementation of the </a:t>
            </a:r>
            <a:r>
              <a:rPr lang="en-US" sz="1600" b="1" i="0" dirty="0">
                <a:effectLst/>
                <a:latin typeface="Times New Roman" panose="02020603050405020304" pitchFamily="18" charset="0"/>
                <a:cs typeface="Times New Roman" panose="02020603050405020304" pitchFamily="18" charset="0"/>
              </a:rPr>
              <a:t>WHO Surgical Safety Checklist</a:t>
            </a:r>
            <a:r>
              <a:rPr lang="en-US" sz="1600" b="0" i="0" dirty="0">
                <a:effectLst/>
                <a:latin typeface="Times New Roman" panose="02020603050405020304" pitchFamily="18" charset="0"/>
                <a:cs typeface="Times New Roman" panose="02020603050405020304" pitchFamily="18" charset="0"/>
              </a:rPr>
              <a:t>, a 19-item tool created by WHO in association with the Harvard School of Public Health</a:t>
            </a:r>
          </a:p>
          <a:p>
            <a:pPr algn="just"/>
            <a:endParaRPr lang="en-US" sz="1600" b="0" i="0" dirty="0">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Surgical and invasive procedures include all procedures involving an incision or puncture, including, but not limited to, open surgical procedures, percutaneous aspiration, selected injections, biopsy, percutaneous cardiac and vascular diagnostic or interventional procedures, laparoscopies, and endoscopies.</a:t>
            </a:r>
          </a:p>
          <a:p>
            <a:pPr algn="just"/>
            <a:endParaRPr lang="en-US" sz="16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essential elements of the Universal Protocol are </a:t>
            </a:r>
          </a:p>
          <a:p>
            <a:pPr algn="just"/>
            <a:r>
              <a:rPr lang="en-US" sz="1600" dirty="0">
                <a:latin typeface="Times New Roman" panose="02020603050405020304" pitchFamily="18" charset="0"/>
                <a:cs typeface="Times New Roman" panose="02020603050405020304" pitchFamily="18" charset="0"/>
              </a:rPr>
              <a:t>• the preoperative verification process; </a:t>
            </a:r>
          </a:p>
          <a:p>
            <a:pPr algn="just"/>
            <a:r>
              <a:rPr lang="en-US" sz="1600" dirty="0">
                <a:latin typeface="Times New Roman" panose="02020603050405020304" pitchFamily="18" charset="0"/>
                <a:cs typeface="Times New Roman" panose="02020603050405020304" pitchFamily="18" charset="0"/>
              </a:rPr>
              <a:t>• marking the surgical site; and </a:t>
            </a:r>
          </a:p>
          <a:p>
            <a:pPr algn="just"/>
            <a:r>
              <a:rPr lang="en-US" sz="1600" dirty="0">
                <a:latin typeface="Times New Roman" panose="02020603050405020304" pitchFamily="18" charset="0"/>
                <a:cs typeface="Times New Roman" panose="02020603050405020304" pitchFamily="18" charset="0"/>
              </a:rPr>
              <a:t>• the time-out that is held immediately before the start of the procedure.</a:t>
            </a:r>
            <a:endParaRPr lang="en-IN"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3</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Tree>
    <p:extLst>
      <p:ext uri="{BB962C8B-B14F-4D97-AF65-F5344CB8AC3E}">
        <p14:creationId xmlns:p14="http://schemas.microsoft.com/office/powerpoint/2010/main" val="78802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4</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35D4B4AB-37C7-B8BB-5A29-05645233ADAC}"/>
              </a:ext>
            </a:extLst>
          </p:cNvPr>
          <p:cNvGraphicFramePr/>
          <p:nvPr>
            <p:extLst>
              <p:ext uri="{D42A27DB-BD31-4B8C-83A1-F6EECF244321}">
                <p14:modId xmlns:p14="http://schemas.microsoft.com/office/powerpoint/2010/main" val="3366373621"/>
              </p:ext>
            </p:extLst>
          </p:nvPr>
        </p:nvGraphicFramePr>
        <p:xfrm>
          <a:off x="1517095" y="1526958"/>
          <a:ext cx="9207130" cy="4732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BE1C16BD-C75B-3FFE-4996-FCB4805CB299}"/>
              </a:ext>
            </a:extLst>
          </p:cNvPr>
          <p:cNvSpPr/>
          <p:nvPr/>
        </p:nvSpPr>
        <p:spPr>
          <a:xfrm>
            <a:off x="763479" y="246310"/>
            <a:ext cx="4785065" cy="896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chemeClr val="tx1"/>
                </a:solidFill>
                <a:latin typeface="Times New Roman" panose="02020603050405020304" pitchFamily="18" charset="0"/>
                <a:cs typeface="Times New Roman" panose="02020603050405020304" pitchFamily="18" charset="0"/>
              </a:rPr>
              <a:t>OBJECTIVES</a:t>
            </a:r>
          </a:p>
        </p:txBody>
      </p:sp>
    </p:spTree>
    <p:extLst>
      <p:ext uri="{BB962C8B-B14F-4D97-AF65-F5344CB8AC3E}">
        <p14:creationId xmlns:p14="http://schemas.microsoft.com/office/powerpoint/2010/main" val="405315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5</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4B6CD899-A720-A1EE-3552-7C73DAB3E1EE}"/>
              </a:ext>
            </a:extLst>
          </p:cNvPr>
          <p:cNvGraphicFramePr/>
          <p:nvPr>
            <p:extLst>
              <p:ext uri="{D42A27DB-BD31-4B8C-83A1-F6EECF244321}">
                <p14:modId xmlns:p14="http://schemas.microsoft.com/office/powerpoint/2010/main" val="1336464413"/>
              </p:ext>
            </p:extLst>
          </p:nvPr>
        </p:nvGraphicFramePr>
        <p:xfrm>
          <a:off x="1064334" y="848317"/>
          <a:ext cx="93225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4C17A3E8-49CF-A607-D7EC-AE5B1496ADAF}"/>
              </a:ext>
            </a:extLst>
          </p:cNvPr>
          <p:cNvSpPr/>
          <p:nvPr/>
        </p:nvSpPr>
        <p:spPr>
          <a:xfrm>
            <a:off x="488271" y="216413"/>
            <a:ext cx="5353235" cy="56364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sz="4000" b="1" dirty="0">
                <a:latin typeface="Times New Roman" panose="02020603050405020304" pitchFamily="18" charset="0"/>
                <a:cs typeface="Times New Roman" panose="02020603050405020304" pitchFamily="18" charset="0"/>
              </a:rPr>
              <a:t>METHODOLOGY</a:t>
            </a:r>
          </a:p>
        </p:txBody>
      </p:sp>
    </p:spTree>
    <p:extLst>
      <p:ext uri="{BB962C8B-B14F-4D97-AF65-F5344CB8AC3E}">
        <p14:creationId xmlns:p14="http://schemas.microsoft.com/office/powerpoint/2010/main" val="55012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6</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5B84D4D9-3370-A2A5-92E2-0469B48AA17A}"/>
              </a:ext>
            </a:extLst>
          </p:cNvPr>
          <p:cNvGraphicFramePr/>
          <p:nvPr>
            <p:extLst>
              <p:ext uri="{D42A27DB-BD31-4B8C-83A1-F6EECF244321}">
                <p14:modId xmlns:p14="http://schemas.microsoft.com/office/powerpoint/2010/main" val="804084569"/>
              </p:ext>
            </p:extLst>
          </p:nvPr>
        </p:nvGraphicFramePr>
        <p:xfrm>
          <a:off x="375039" y="633326"/>
          <a:ext cx="10978761" cy="585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55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7</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graphicFrame>
        <p:nvGraphicFramePr>
          <p:cNvPr id="7" name="Diagram 6">
            <a:extLst>
              <a:ext uri="{FF2B5EF4-FFF2-40B4-BE49-F238E27FC236}">
                <a16:creationId xmlns:a16="http://schemas.microsoft.com/office/drawing/2014/main" id="{807C85C6-AB8B-033C-4281-521BD7A623AE}"/>
              </a:ext>
            </a:extLst>
          </p:cNvPr>
          <p:cNvGraphicFramePr/>
          <p:nvPr>
            <p:extLst>
              <p:ext uri="{D42A27DB-BD31-4B8C-83A1-F6EECF244321}">
                <p14:modId xmlns:p14="http://schemas.microsoft.com/office/powerpoint/2010/main" val="2542473959"/>
              </p:ext>
            </p:extLst>
          </p:nvPr>
        </p:nvGraphicFramePr>
        <p:xfrm>
          <a:off x="1055455" y="888342"/>
          <a:ext cx="10157041" cy="5201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26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8</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pic>
        <p:nvPicPr>
          <p:cNvPr id="3" name="Picture 2">
            <a:extLst>
              <a:ext uri="{FF2B5EF4-FFF2-40B4-BE49-F238E27FC236}">
                <a16:creationId xmlns:a16="http://schemas.microsoft.com/office/drawing/2014/main" id="{876A9F3D-E000-3CFB-0EA7-E091B08B1295}"/>
              </a:ext>
            </a:extLst>
          </p:cNvPr>
          <p:cNvPicPr>
            <a:picLocks noChangeAspect="1"/>
          </p:cNvPicPr>
          <p:nvPr/>
        </p:nvPicPr>
        <p:blipFill rotWithShape="1">
          <a:blip r:embed="rId3">
            <a:extLst>
              <a:ext uri="{28A0092B-C50C-407E-A947-70E740481C1C}">
                <a14:useLocalDpi xmlns:a14="http://schemas.microsoft.com/office/drawing/2010/main" val="0"/>
              </a:ext>
            </a:extLst>
          </a:blip>
          <a:srcRect l="5027" t="6704" r="1551" b="3113"/>
          <a:stretch/>
        </p:blipFill>
        <p:spPr>
          <a:xfrm>
            <a:off x="900544" y="505691"/>
            <a:ext cx="9178637" cy="6089073"/>
          </a:xfrm>
          <a:prstGeom prst="rect">
            <a:avLst/>
          </a:prstGeom>
        </p:spPr>
      </p:pic>
      <p:sp>
        <p:nvSpPr>
          <p:cNvPr id="8" name="TextBox 7">
            <a:extLst>
              <a:ext uri="{FF2B5EF4-FFF2-40B4-BE49-F238E27FC236}">
                <a16:creationId xmlns:a16="http://schemas.microsoft.com/office/drawing/2014/main" id="{61A8AA54-F68E-0532-EB7A-9B7CA9406B4C}"/>
              </a:ext>
            </a:extLst>
          </p:cNvPr>
          <p:cNvSpPr txBox="1"/>
          <p:nvPr/>
        </p:nvSpPr>
        <p:spPr>
          <a:xfrm>
            <a:off x="900544" y="103780"/>
            <a:ext cx="5271656" cy="400110"/>
          </a:xfrm>
          <a:prstGeom prst="rect">
            <a:avLst/>
          </a:prstGeom>
          <a:noFill/>
        </p:spPr>
        <p:txBody>
          <a:bodyPr wrap="square" rtlCol="0">
            <a:spAutoFit/>
          </a:bodyPr>
          <a:lstStyle/>
          <a:p>
            <a:r>
              <a:rPr lang="en-US" sz="2000" b="1" dirty="0"/>
              <a:t>SURGICAL SAFETY CHECKLIST AUDIT TOOL</a:t>
            </a:r>
            <a:endParaRPr lang="en-IN" sz="2000" b="1" dirty="0"/>
          </a:p>
        </p:txBody>
      </p:sp>
    </p:spTree>
    <p:extLst>
      <p:ext uri="{BB962C8B-B14F-4D97-AF65-F5344CB8AC3E}">
        <p14:creationId xmlns:p14="http://schemas.microsoft.com/office/powerpoint/2010/main" val="102944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784710-A8A1-6FD5-F6F1-11C37DB4C71C}"/>
              </a:ext>
            </a:extLst>
          </p:cNvPr>
          <p:cNvSpPr>
            <a:spLocks noGrp="1"/>
          </p:cNvSpPr>
          <p:nvPr>
            <p:ph type="ftr" sz="quarter" idx="11"/>
          </p:nvPr>
        </p:nvSpPr>
        <p:spPr>
          <a:xfrm>
            <a:off x="2980914" y="6492875"/>
            <a:ext cx="6230172" cy="365125"/>
          </a:xfrm>
        </p:spPr>
        <p:txBody>
          <a:bodyPr/>
          <a:lstStyle/>
          <a:p>
            <a:r>
              <a:rPr lang="en-US" sz="1050" dirty="0">
                <a:latin typeface="Times New Roman" panose="02020603050405020304" pitchFamily="18" charset="0"/>
                <a:cs typeface="Times New Roman" panose="02020603050405020304" pitchFamily="18" charset="0"/>
              </a:rPr>
              <a:t>COMPLIANCE OF SURGICAL SAFETY AND PROCEDURE SAFETY CHECKLIST </a:t>
            </a:r>
            <a:endParaRPr lang="en-IN" sz="105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6E626D-5EC9-7D7E-2D1D-916A6CC53DBE}"/>
              </a:ext>
            </a:extLst>
          </p:cNvPr>
          <p:cNvSpPr>
            <a:spLocks noGrp="1"/>
          </p:cNvSpPr>
          <p:nvPr>
            <p:ph type="sldNum" sz="quarter" idx="12"/>
          </p:nvPr>
        </p:nvSpPr>
        <p:spPr/>
        <p:txBody>
          <a:bodyPr/>
          <a:lstStyle/>
          <a:p>
            <a:fld id="{445A9909-0952-4BB1-9DCD-9F208607C7CC}" type="slidenum">
              <a:rPr lang="en-IN" smtClean="0"/>
              <a:t>9</a:t>
            </a:fld>
            <a:endParaRPr lang="en-IN"/>
          </a:p>
        </p:txBody>
      </p:sp>
      <p:pic>
        <p:nvPicPr>
          <p:cNvPr id="6" name="Picture 5">
            <a:extLst>
              <a:ext uri="{FF2B5EF4-FFF2-40B4-BE49-F238E27FC236}">
                <a16:creationId xmlns:a16="http://schemas.microsoft.com/office/drawing/2014/main" id="{5B10F8D6-9A2E-D1E8-ED96-022B5F440DFD}"/>
              </a:ext>
            </a:extLst>
          </p:cNvPr>
          <p:cNvPicPr>
            <a:picLocks noChangeAspect="1"/>
          </p:cNvPicPr>
          <p:nvPr/>
        </p:nvPicPr>
        <p:blipFill rotWithShape="1">
          <a:blip r:embed="rId2"/>
          <a:srcRect t="19008" b="17356"/>
          <a:stretch/>
        </p:blipFill>
        <p:spPr>
          <a:xfrm>
            <a:off x="10287000" y="10116"/>
            <a:ext cx="1905000" cy="748836"/>
          </a:xfrm>
          <a:prstGeom prst="rect">
            <a:avLst/>
          </a:prstGeom>
        </p:spPr>
      </p:pic>
      <p:sp>
        <p:nvSpPr>
          <p:cNvPr id="8" name="TextBox 7">
            <a:extLst>
              <a:ext uri="{FF2B5EF4-FFF2-40B4-BE49-F238E27FC236}">
                <a16:creationId xmlns:a16="http://schemas.microsoft.com/office/drawing/2014/main" id="{61A8AA54-F68E-0532-EB7A-9B7CA9406B4C}"/>
              </a:ext>
            </a:extLst>
          </p:cNvPr>
          <p:cNvSpPr txBox="1"/>
          <p:nvPr/>
        </p:nvSpPr>
        <p:spPr>
          <a:xfrm>
            <a:off x="900544" y="103780"/>
            <a:ext cx="5271656" cy="400110"/>
          </a:xfrm>
          <a:prstGeom prst="rect">
            <a:avLst/>
          </a:prstGeom>
          <a:noFill/>
        </p:spPr>
        <p:txBody>
          <a:bodyPr wrap="square" rtlCol="0">
            <a:spAutoFit/>
          </a:bodyPr>
          <a:lstStyle/>
          <a:p>
            <a:r>
              <a:rPr lang="en-US" sz="2000" b="1" dirty="0"/>
              <a:t>PROCEDURE SAFETY CHECKLIST AUDIT TOOL</a:t>
            </a:r>
            <a:endParaRPr lang="en-IN" sz="2000" b="1" dirty="0"/>
          </a:p>
        </p:txBody>
      </p:sp>
      <p:pic>
        <p:nvPicPr>
          <p:cNvPr id="7" name="Picture 6">
            <a:extLst>
              <a:ext uri="{FF2B5EF4-FFF2-40B4-BE49-F238E27FC236}">
                <a16:creationId xmlns:a16="http://schemas.microsoft.com/office/drawing/2014/main" id="{3C899300-25E9-94E5-2AC2-25C2A455C1F6}"/>
              </a:ext>
            </a:extLst>
          </p:cNvPr>
          <p:cNvPicPr>
            <a:picLocks noChangeAspect="1"/>
          </p:cNvPicPr>
          <p:nvPr/>
        </p:nvPicPr>
        <p:blipFill rotWithShape="1">
          <a:blip r:embed="rId3">
            <a:extLst>
              <a:ext uri="{28A0092B-C50C-407E-A947-70E740481C1C}">
                <a14:useLocalDpi xmlns:a14="http://schemas.microsoft.com/office/drawing/2010/main" val="0"/>
              </a:ext>
            </a:extLst>
          </a:blip>
          <a:srcRect l="1410" t="5353" r="5334" b="1991"/>
          <a:stretch/>
        </p:blipFill>
        <p:spPr>
          <a:xfrm>
            <a:off x="658091" y="503669"/>
            <a:ext cx="9365673" cy="6002749"/>
          </a:xfrm>
          <a:prstGeom prst="rect">
            <a:avLst/>
          </a:prstGeom>
        </p:spPr>
      </p:pic>
    </p:spTree>
    <p:extLst>
      <p:ext uri="{BB962C8B-B14F-4D97-AF65-F5344CB8AC3E}">
        <p14:creationId xmlns:p14="http://schemas.microsoft.com/office/powerpoint/2010/main" val="359512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TotalTime>
  <Words>2406</Words>
  <Application>Microsoft Office PowerPoint</Application>
  <PresentationFormat>Widescreen</PresentationFormat>
  <Paragraphs>396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Calibri Light</vt:lpstr>
      <vt:lpstr>Times New Roman</vt:lpstr>
      <vt:lpstr>Wingdings</vt:lpstr>
      <vt:lpstr>Office Theme</vt:lpstr>
      <vt:lpstr>A Descriptive Study to assess the level of compliance of Procedural safety checklist and WHO surgical safety checklist to ensure safe surgery and patient safety in Max Healthcare, Saket for a period of 2 months.  </vt:lpstr>
      <vt:lpstr>APPROVAL</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RESULTS</vt:lpstr>
      <vt:lpstr>RESULTS</vt:lpstr>
      <vt:lpstr>RESULTS</vt:lpstr>
      <vt:lpstr>PowerPoint Presentation</vt:lpstr>
      <vt:lpstr>PowerPoint Presentation</vt:lpstr>
      <vt:lpstr>PowerPoint Presentation</vt:lpstr>
      <vt:lpstr>PowerPoint Presentation</vt:lpstr>
      <vt:lpstr>PowerPoint Presentation</vt:lpstr>
      <vt:lpstr>DISCUSSION</vt:lpstr>
      <vt:lpstr>CONCLUSION</vt:lpstr>
      <vt:lpstr>RECOMMENDATION</vt:lpstr>
      <vt:lpstr>REFERENCES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Descriptive Study to assess the level of compliance of Procedural safety checklist and WHO surgical safety checklist to ensure safe surgery and patient safety in Max Healthcare, Saket for a period of 2 months.  </dc:title>
  <dc:creator>nikita gaur</dc:creator>
  <cp:lastModifiedBy>nikita gaur</cp:lastModifiedBy>
  <cp:revision>11</cp:revision>
  <dcterms:created xsi:type="dcterms:W3CDTF">2022-06-27T05:11:06Z</dcterms:created>
  <dcterms:modified xsi:type="dcterms:W3CDTF">2022-06-30T16:47:10Z</dcterms:modified>
</cp:coreProperties>
</file>