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79" r:id="rId17"/>
    <p:sldId id="275" r:id="rId18"/>
    <p:sldId id="269" r:id="rId19"/>
    <p:sldId id="280" r:id="rId20"/>
    <p:sldId id="281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/>
    <p:restoredTop sz="94617"/>
  </p:normalViewPr>
  <p:slideViewPr>
    <p:cSldViewPr snapToGrid="0" snapToObjects="1">
      <p:cViewPr varScale="1">
        <p:scale>
          <a:sx n="78" d="100"/>
          <a:sy n="78" d="100"/>
        </p:scale>
        <p:origin x="20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B6801-0FB1-BB4F-A2EF-62A2F62B96F5}" type="datetimeFigureOut">
              <a:rPr lang="en-US" smtClean="0"/>
              <a:t>6/20/22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64555-74CE-3B47-A3E9-B1073857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3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64555-74CE-3B47-A3E9-B1073857EB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FBD2-C51D-5A46-E4A3-217653830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10B7E-7946-1D8C-A039-A084BCDEF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211E0-487F-E942-F6C4-63DCBC05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19BD-0560-5248-8C5C-7AA55019108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642E7-C017-CA43-DDCC-6ED17580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F1BBE-9F05-49F5-660B-8CE057CF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71CA-E70F-F44C-9D95-F3D17167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5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9299F-5FEE-7BB7-D86B-59579C5EB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A6CFA-0226-4811-BB66-B4B9B3402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E0CFA-002F-D332-1AB9-45A7119A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19BD-0560-5248-8C5C-7AA55019108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D5B8B-E365-1B1B-2522-D03D24F7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7B3E-B06F-2942-4B65-C6DD0EED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71CA-E70F-F44C-9D95-F3D17167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4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761091-58FD-FBEC-D74B-20719EE38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7562F-3007-2659-0566-E907B7D39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37C8C-3420-3C2E-054A-E3E52534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19BD-0560-5248-8C5C-7AA55019108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E399A-6530-D578-593F-C6B26933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2E8FF-8945-1E31-CAFD-4DBA9EE7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71CA-E70F-F44C-9D95-F3D17167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8169A-E20D-DC59-BA94-697A4FAD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6C804-D11A-6440-F8C3-17718ECC8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9E97B-3D59-560A-ED93-5263493F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19BD-0560-5248-8C5C-7AA55019108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6991D-48E6-0256-42C4-318C742B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E5084-1BD7-9B69-008B-4F006676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71CA-E70F-F44C-9D95-F3D17167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7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949D-65BF-C0CC-FF6D-9006A507E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B7AAE-3726-8E5C-0686-46F5F6E7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7ED5E-B152-2F12-1967-636FB7E5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19BD-0560-5248-8C5C-7AA55019108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28470-95B8-AE2F-1BC6-7B81AF5AA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0E0B7-8825-E1E2-F6A1-8D27A31E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71CA-E70F-F44C-9D95-F3D17167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4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7DCEC-5669-A5B6-1B50-8EDEBAAB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77FA9-7F2B-752F-2750-7610FFD03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0039F-7A71-9896-D780-76087D2F7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3B461-B3DF-AF01-B733-234CF3CAA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19BD-0560-5248-8C5C-7AA55019108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03233-6479-51EC-B0E6-E8D270064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B724D-3C17-0222-5967-89BADC51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71CA-E70F-F44C-9D95-F3D17167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2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A6D48-8BD2-1018-BB2D-FB1F2DC6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65BFA-E092-8A2E-844A-E9B6B12EE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6960A-E4F7-DA41-5DA6-763EB5A93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4B636-7BF2-F086-2885-109E8AE66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2696CB-FAFD-E50D-B5BF-F13BA2F5C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9C297-5C42-D0EF-EF00-A2B5FC329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19BD-0560-5248-8C5C-7AA55019108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4E0A4-BECC-62FA-9DCD-0D3B1277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9812AF-5D52-55E4-4557-558EEDE7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71CA-E70F-F44C-9D95-F3D17167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5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7DCB-5A18-B64E-1446-40221E32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EA5D7-43F8-0275-05C8-EA5C2784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19BD-0560-5248-8C5C-7AA55019108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B7E2B-310A-67C1-5330-462F03E7C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48A1C-1083-9EEF-9B0D-790C636C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71CA-E70F-F44C-9D95-F3D17167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5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49C38-B80A-ED17-4244-128E47C7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19BD-0560-5248-8C5C-7AA55019108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AE291-2686-1322-2888-E4DFA5E5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4EC7D-64B8-6D95-7F8B-A6EB453F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71CA-E70F-F44C-9D95-F3D17167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469B-8D7E-08D1-B99A-E17DFD45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4A016-AC95-5E9A-728D-E69666D5B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EBA69-85C9-2A9E-0816-0D8E86132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F9ED7-266C-D8D3-EAAB-3F0B2E51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19BD-0560-5248-8C5C-7AA55019108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66B2B-1D1F-8631-5CC9-07F95FDDE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E311E-8CA9-FE95-4010-D52AE164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71CA-E70F-F44C-9D95-F3D17167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4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48478-7B92-6013-A0F0-9933B2B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CA85DE-43C0-5F5D-6C3E-94DA0AE9A0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02F1E-D8C8-64F9-A0A1-DF6DE4806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6A6CA-DF95-C045-7FD1-D396F702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19BD-0560-5248-8C5C-7AA55019108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2F9CE-14C1-DBBC-E33F-C76DD6BEE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1D9D1-0A0B-9EAE-D8BE-EC5506B2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71CA-E70F-F44C-9D95-F3D17167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5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120D17-0F2C-ACA1-DDA3-E90E1415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B6FD7-B8F3-CFAC-186A-F5A70FE6A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2B0EC-4DAE-F442-61EA-72B7E7B5A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619BD-0560-5248-8C5C-7AA55019108A}" type="datetimeFigureOut">
              <a:rPr lang="en-US" smtClean="0"/>
              <a:t>6/20/22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2F61-6480-075F-123F-373AF8039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D3E1D-2597-F505-06EE-AF6DC64BB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E71CA-E70F-F44C-9D95-F3D171677E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C27DBC-08C0-9577-07EA-CE46BB898AC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51" y="-28918"/>
            <a:ext cx="1827297" cy="106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3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u="sng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FFE197-ABF0-1AA7-967E-6BA162D6B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3525" cy="13866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D8EDED-30BB-5AB5-DD2B-2EF5A86D5069}"/>
              </a:ext>
            </a:extLst>
          </p:cNvPr>
          <p:cNvSpPr txBox="1"/>
          <p:nvPr/>
        </p:nvSpPr>
        <p:spPr>
          <a:xfrm>
            <a:off x="259080" y="1679117"/>
            <a:ext cx="1136904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8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CHALLENGES AND LIMITATIONS IN USAGE OF WEARABLE MEDICAL DEVICES IN HEALTHCARE: IDENTIFICATION THROUGH  TEXT MINING APPROACH</a:t>
            </a:r>
            <a:endParaRPr lang="en-IN" sz="28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8EAD6-906D-3064-7E21-9475D19E171B}"/>
              </a:ext>
            </a:extLst>
          </p:cNvPr>
          <p:cNvSpPr txBox="1"/>
          <p:nvPr/>
        </p:nvSpPr>
        <p:spPr>
          <a:xfrm>
            <a:off x="3047999" y="3776255"/>
            <a:ext cx="6096000" cy="2805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 Amit Langar (Roll No P/20/006)</a:t>
            </a:r>
            <a:endParaRPr lang="en-IN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I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Post-graduate Diploma in Hospital and Health Management 2020-2022</a:t>
            </a:r>
            <a:endParaRPr lang="en-IN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I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IN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Mentor :  </a:t>
            </a:r>
            <a:r>
              <a:rPr lang="en-IN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 Anandhi Ramachandran</a:t>
            </a:r>
            <a:r>
              <a:rPr lang="en-I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I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Associate </a:t>
            </a:r>
            <a:r>
              <a:rPr lang="en-IN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I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rofessor at IIHMR, Delhi</a:t>
            </a:r>
            <a:endParaRPr lang="en-IN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E312BD-258F-56EC-2183-7833FCD66DD2}"/>
              </a:ext>
            </a:extLst>
          </p:cNvPr>
          <p:cNvSpPr txBox="1"/>
          <p:nvPr/>
        </p:nvSpPr>
        <p:spPr>
          <a:xfrm>
            <a:off x="5064307" y="108363"/>
            <a:ext cx="2063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Dissertation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IIHMR, Delhi </a:t>
            </a:r>
          </a:p>
        </p:txBody>
      </p:sp>
    </p:spTree>
    <p:extLst>
      <p:ext uri="{BB962C8B-B14F-4D97-AF65-F5344CB8AC3E}">
        <p14:creationId xmlns:p14="http://schemas.microsoft.com/office/powerpoint/2010/main" val="557878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8" y="336416"/>
            <a:ext cx="2775857" cy="6437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23FC2-7728-5C8C-B3BF-54A13A998720}"/>
              </a:ext>
            </a:extLst>
          </p:cNvPr>
          <p:cNvSpPr txBox="1"/>
          <p:nvPr/>
        </p:nvSpPr>
        <p:spPr>
          <a:xfrm>
            <a:off x="93577" y="5129290"/>
            <a:ext cx="5254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kern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Output DTM as per given Command ( Iteration 1)</a:t>
            </a:r>
            <a:r>
              <a:rPr lang="en-IN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E79FCE-6076-2803-F67D-251511BB88BE}"/>
              </a:ext>
            </a:extLst>
          </p:cNvPr>
          <p:cNvSpPr txBox="1"/>
          <p:nvPr/>
        </p:nvSpPr>
        <p:spPr>
          <a:xfrm>
            <a:off x="5669913" y="3398760"/>
            <a:ext cx="6418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u="sng" ker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Length, Most Frequent &amp; Least Frequent Terms ( Iteration1)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2564B8-C068-42B8-14B8-259C780B7869}"/>
              </a:ext>
            </a:extLst>
          </p:cNvPr>
          <p:cNvSpPr txBox="1"/>
          <p:nvPr/>
        </p:nvSpPr>
        <p:spPr>
          <a:xfrm>
            <a:off x="4980215" y="6367195"/>
            <a:ext cx="7107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u="sng" ker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Most Frequent Terms with Minimum Frequency of 40 ( Iteration 1)</a:t>
            </a:r>
            <a:r>
              <a:rPr lang="en-IN" dirty="0"/>
              <a:t>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F4543E-72AA-2FB0-D441-B6D058CB2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247" y="980168"/>
            <a:ext cx="5731510" cy="2402067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BC701F-F75F-E88F-A6D4-53AB668C8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079" y="4016829"/>
            <a:ext cx="6249670" cy="2351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406741-875A-E9BE-EFEF-902FE0E861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30"/>
          <a:stretch/>
        </p:blipFill>
        <p:spPr>
          <a:xfrm>
            <a:off x="32565" y="1253331"/>
            <a:ext cx="5254082" cy="375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76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D75EE-F9AD-7ECC-099C-1DECD261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11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FCAA1B-4F9D-7248-DCB5-B93FBAA20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8" t="20139" r="-1428"/>
          <a:stretch/>
        </p:blipFill>
        <p:spPr>
          <a:xfrm>
            <a:off x="5731510" y="0"/>
            <a:ext cx="6460490" cy="3374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A3D97C-9FA6-8891-4C25-6C8209C4B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967" y="3314425"/>
            <a:ext cx="3616089" cy="354357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8C65C9D-C8CA-E0A0-D6B4-D8557C595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43" y="543941"/>
            <a:ext cx="2775857" cy="6437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RESULTS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5EE382-A848-1ADD-2AB8-4072078C0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31634"/>
            <a:ext cx="5731510" cy="48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1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F511A8-200F-3B26-B81F-EF5F7184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657" y="109537"/>
            <a:ext cx="3673928" cy="6437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DISCUSSION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7FBF89-BD5C-36A2-4846-1BEEA36F5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58524"/>
              </p:ext>
            </p:extLst>
          </p:nvPr>
        </p:nvGraphicFramePr>
        <p:xfrm>
          <a:off x="527321" y="1375660"/>
          <a:ext cx="10086248" cy="879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5752">
                  <a:extLst>
                    <a:ext uri="{9D8B030D-6E8A-4147-A177-3AD203B41FA5}">
                      <a16:colId xmlns:a16="http://schemas.microsoft.com/office/drawing/2014/main" val="2143665887"/>
                    </a:ext>
                  </a:extLst>
                </a:gridCol>
                <a:gridCol w="1059841">
                  <a:extLst>
                    <a:ext uri="{9D8B030D-6E8A-4147-A177-3AD203B41FA5}">
                      <a16:colId xmlns:a16="http://schemas.microsoft.com/office/drawing/2014/main" val="4154675806"/>
                    </a:ext>
                  </a:extLst>
                </a:gridCol>
                <a:gridCol w="1057394">
                  <a:extLst>
                    <a:ext uri="{9D8B030D-6E8A-4147-A177-3AD203B41FA5}">
                      <a16:colId xmlns:a16="http://schemas.microsoft.com/office/drawing/2014/main" val="3760656117"/>
                    </a:ext>
                  </a:extLst>
                </a:gridCol>
                <a:gridCol w="1333629">
                  <a:extLst>
                    <a:ext uri="{9D8B030D-6E8A-4147-A177-3AD203B41FA5}">
                      <a16:colId xmlns:a16="http://schemas.microsoft.com/office/drawing/2014/main" val="424833572"/>
                    </a:ext>
                  </a:extLst>
                </a:gridCol>
                <a:gridCol w="1704688">
                  <a:extLst>
                    <a:ext uri="{9D8B030D-6E8A-4147-A177-3AD203B41FA5}">
                      <a16:colId xmlns:a16="http://schemas.microsoft.com/office/drawing/2014/main" val="2923029076"/>
                    </a:ext>
                  </a:extLst>
                </a:gridCol>
                <a:gridCol w="1480960">
                  <a:extLst>
                    <a:ext uri="{9D8B030D-6E8A-4147-A177-3AD203B41FA5}">
                      <a16:colId xmlns:a16="http://schemas.microsoft.com/office/drawing/2014/main" val="609652525"/>
                    </a:ext>
                  </a:extLst>
                </a:gridCol>
                <a:gridCol w="1313984">
                  <a:extLst>
                    <a:ext uri="{9D8B030D-6E8A-4147-A177-3AD203B41FA5}">
                      <a16:colId xmlns:a16="http://schemas.microsoft.com/office/drawing/2014/main" val="1578929217"/>
                    </a:ext>
                  </a:extLst>
                </a:gridCol>
              </a:tblGrid>
              <a:tr h="287118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</a:t>
                      </a:r>
                      <a:endParaRPr lang="en-IN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Sensor</a:t>
                      </a:r>
                      <a:endParaRPr lang="en-IN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</a:t>
                      </a:r>
                      <a:endParaRPr lang="en-IN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en-IN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</a:t>
                      </a:r>
                      <a:endParaRPr lang="en-IN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endParaRPr lang="en-IN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</a:t>
                      </a:r>
                      <a:endParaRPr lang="en-IN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2671958"/>
                  </a:ext>
                </a:extLst>
              </a:tr>
              <a:tr h="574236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endParaRPr lang="en-IN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</a:t>
                      </a:r>
                      <a:endParaRPr lang="en-IN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</a:t>
                      </a:r>
                      <a:endParaRPr lang="en-IN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</a:t>
                      </a:r>
                      <a:endParaRPr lang="en-IN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en-IN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endParaRPr lang="en-IN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  <a:endParaRPr lang="en-IN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4363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F98097F-803A-B43F-32DB-13F7650D5970}"/>
              </a:ext>
            </a:extLst>
          </p:cNvPr>
          <p:cNvSpPr txBox="1"/>
          <p:nvPr/>
        </p:nvSpPr>
        <p:spPr>
          <a:xfrm>
            <a:off x="948852" y="2256055"/>
            <a:ext cx="9583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frequent terms are the broad verticals under which challenges are classified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A1AF876-F5A0-7901-0BC3-826DEB1F4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485916"/>
              </p:ext>
            </p:extLst>
          </p:nvPr>
        </p:nvGraphicFramePr>
        <p:xfrm>
          <a:off x="539738" y="3015048"/>
          <a:ext cx="10401300" cy="27432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733175">
                  <a:extLst>
                    <a:ext uri="{9D8B030D-6E8A-4147-A177-3AD203B41FA5}">
                      <a16:colId xmlns:a16="http://schemas.microsoft.com/office/drawing/2014/main" val="3359661206"/>
                    </a:ext>
                  </a:extLst>
                </a:gridCol>
                <a:gridCol w="1733175">
                  <a:extLst>
                    <a:ext uri="{9D8B030D-6E8A-4147-A177-3AD203B41FA5}">
                      <a16:colId xmlns:a16="http://schemas.microsoft.com/office/drawing/2014/main" val="1981278682"/>
                    </a:ext>
                  </a:extLst>
                </a:gridCol>
                <a:gridCol w="1733175">
                  <a:extLst>
                    <a:ext uri="{9D8B030D-6E8A-4147-A177-3AD203B41FA5}">
                      <a16:colId xmlns:a16="http://schemas.microsoft.com/office/drawing/2014/main" val="928363991"/>
                    </a:ext>
                  </a:extLst>
                </a:gridCol>
                <a:gridCol w="1733175">
                  <a:extLst>
                    <a:ext uri="{9D8B030D-6E8A-4147-A177-3AD203B41FA5}">
                      <a16:colId xmlns:a16="http://schemas.microsoft.com/office/drawing/2014/main" val="3681516101"/>
                    </a:ext>
                  </a:extLst>
                </a:gridCol>
                <a:gridCol w="1734300">
                  <a:extLst>
                    <a:ext uri="{9D8B030D-6E8A-4147-A177-3AD203B41FA5}">
                      <a16:colId xmlns:a16="http://schemas.microsoft.com/office/drawing/2014/main" val="787613534"/>
                    </a:ext>
                  </a:extLst>
                </a:gridCol>
                <a:gridCol w="1734300">
                  <a:extLst>
                    <a:ext uri="{9D8B030D-6E8A-4147-A177-3AD203B41FA5}">
                      <a16:colId xmlns:a16="http://schemas.microsoft.com/office/drawing/2014/main" val="16404131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Activities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Battery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2775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2042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Detection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 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Future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8941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Limitations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4441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Physiological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Platforms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Privacy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6179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Sensing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Sensor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Signals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6173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Studies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Technologies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Walking 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Wearables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9323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Textile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Concerns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8978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Parameters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endParaRPr lang="en-IN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  <a:endParaRPr lang="en-IN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38186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B065511-DB98-3965-71E0-8AD64E774B5A}"/>
              </a:ext>
            </a:extLst>
          </p:cNvPr>
          <p:cNvSpPr txBox="1"/>
          <p:nvPr/>
        </p:nvSpPr>
        <p:spPr>
          <a:xfrm>
            <a:off x="3461657" y="5917076"/>
            <a:ext cx="4896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List of High Frequent Terms ( &gt; 40 times) </a:t>
            </a:r>
          </a:p>
        </p:txBody>
      </p:sp>
    </p:spTree>
    <p:extLst>
      <p:ext uri="{BB962C8B-B14F-4D97-AF65-F5344CB8AC3E}">
        <p14:creationId xmlns:p14="http://schemas.microsoft.com/office/powerpoint/2010/main" val="1963091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9DA874-F82F-0F12-F122-32C556284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0"/>
            <a:ext cx="3673928" cy="6437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DISCUSSION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F2801-E5E2-5B59-27C3-32CB4CBF87F8}"/>
              </a:ext>
            </a:extLst>
          </p:cNvPr>
          <p:cNvSpPr txBox="1"/>
          <p:nvPr/>
        </p:nvSpPr>
        <p:spPr>
          <a:xfrm>
            <a:off x="1" y="5664901"/>
            <a:ext cx="122355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Histogram 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showed highest bars for Terms like Data, Device, Monitoring, Pressure, Sensor, Wearable, Technology and Information.  </a:t>
            </a:r>
          </a:p>
          <a:p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Word Cloud 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had biggest terms  like health Technology, Monitoring, Patient, Individual, Sensor, Data, Wearability, System , Information and Pressure. 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0FEC8D-4250-7067-8279-CDAB7D23F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637451"/>
              </p:ext>
            </p:extLst>
          </p:nvPr>
        </p:nvGraphicFramePr>
        <p:xfrm>
          <a:off x="78922" y="643752"/>
          <a:ext cx="12077700" cy="5095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6631">
                  <a:extLst>
                    <a:ext uri="{9D8B030D-6E8A-4147-A177-3AD203B41FA5}">
                      <a16:colId xmlns:a16="http://schemas.microsoft.com/office/drawing/2014/main" val="2967918781"/>
                    </a:ext>
                  </a:extLst>
                </a:gridCol>
                <a:gridCol w="1770848">
                  <a:extLst>
                    <a:ext uri="{9D8B030D-6E8A-4147-A177-3AD203B41FA5}">
                      <a16:colId xmlns:a16="http://schemas.microsoft.com/office/drawing/2014/main" val="1887264744"/>
                    </a:ext>
                  </a:extLst>
                </a:gridCol>
                <a:gridCol w="1770848">
                  <a:extLst>
                    <a:ext uri="{9D8B030D-6E8A-4147-A177-3AD203B41FA5}">
                      <a16:colId xmlns:a16="http://schemas.microsoft.com/office/drawing/2014/main" val="3534317976"/>
                    </a:ext>
                  </a:extLst>
                </a:gridCol>
                <a:gridCol w="1530960">
                  <a:extLst>
                    <a:ext uri="{9D8B030D-6E8A-4147-A177-3AD203B41FA5}">
                      <a16:colId xmlns:a16="http://schemas.microsoft.com/office/drawing/2014/main" val="2956199670"/>
                    </a:ext>
                  </a:extLst>
                </a:gridCol>
                <a:gridCol w="1948056">
                  <a:extLst>
                    <a:ext uri="{9D8B030D-6E8A-4147-A177-3AD203B41FA5}">
                      <a16:colId xmlns:a16="http://schemas.microsoft.com/office/drawing/2014/main" val="596466756"/>
                    </a:ext>
                  </a:extLst>
                </a:gridCol>
                <a:gridCol w="1948056">
                  <a:extLst>
                    <a:ext uri="{9D8B030D-6E8A-4147-A177-3AD203B41FA5}">
                      <a16:colId xmlns:a16="http://schemas.microsoft.com/office/drawing/2014/main" val="4248271771"/>
                    </a:ext>
                  </a:extLst>
                </a:gridCol>
                <a:gridCol w="1562301">
                  <a:extLst>
                    <a:ext uri="{9D8B030D-6E8A-4147-A177-3AD203B41FA5}">
                      <a16:colId xmlns:a16="http://schemas.microsoft.com/office/drawing/2014/main" val="474460289"/>
                    </a:ext>
                  </a:extLst>
                </a:gridCol>
              </a:tblGrid>
              <a:tr h="6214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Freq-uent</a:t>
                      </a:r>
                      <a:endParaRPr lang="en-IN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Relevant Terms with High Correlation</a:t>
                      </a:r>
                      <a:endParaRPr lang="en-IN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(&gt; 0.7)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104326"/>
                  </a:ext>
                </a:extLst>
              </a:tr>
              <a:tr h="414159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Sensor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Placement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Pressure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Shape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Embedded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Customisable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2826663590"/>
                  </a:ext>
                </a:extLst>
              </a:tr>
              <a:tr h="414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Reliable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Expensive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2271319473"/>
                  </a:ext>
                </a:extLst>
              </a:tr>
              <a:tr h="290249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Minitat-urised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Monitored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Regulation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Bulky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Accurate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95292609"/>
                  </a:ext>
                </a:extLst>
              </a:tr>
              <a:tr h="29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Scalable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Wireless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Obtrusive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Worn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3859416167"/>
                  </a:ext>
                </a:extLst>
              </a:tr>
              <a:tr h="414159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Commun-ication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Summarise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4164428360"/>
                  </a:ext>
                </a:extLst>
              </a:tr>
              <a:tr h="29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GPS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Diverse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Wireless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Encourage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purposes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2425713918"/>
                  </a:ext>
                </a:extLst>
              </a:tr>
              <a:tr h="414159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Consistency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Customizable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382339241"/>
                  </a:ext>
                </a:extLst>
              </a:tr>
              <a:tr h="414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Distant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Diagnoses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Fabric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Insight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Transmission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3752108037"/>
                  </a:ext>
                </a:extLst>
              </a:tr>
              <a:tr h="414159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Parameters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Stability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Accuracies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Convergence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Customisable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3164802222"/>
                  </a:ext>
                </a:extLst>
              </a:tr>
              <a:tr h="414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Deviation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Minimally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Researched 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Sensitivities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Synchronise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Temporal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2064459262"/>
                  </a:ext>
                </a:extLst>
              </a:tr>
              <a:tr h="290249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Consent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Replacement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Adopting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Aftercare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Inconvenience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Lifestyle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897230381"/>
                  </a:ext>
                </a:extLst>
              </a:tr>
              <a:tr h="414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Wireless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Reassurance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Expectation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Anonymisation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Interfere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acceptability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2055225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66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429854"/>
            <a:ext cx="10515600" cy="7169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IDENTIFICATION OF CHALLENGES </a:t>
            </a:r>
            <a:br>
              <a:rPr lang="en-IN" b="1" dirty="0">
                <a:solidFill>
                  <a:srgbClr val="C00000"/>
                </a:solidFill>
              </a:rPr>
            </a:b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A2AEE-BCF7-2356-2A0D-334825D4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14</a:t>
            </a:fld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BF08F-F0FE-6FF8-B8A0-92FD3A32FB87}"/>
              </a:ext>
            </a:extLst>
          </p:cNvPr>
          <p:cNvSpPr txBox="1"/>
          <p:nvPr/>
        </p:nvSpPr>
        <p:spPr>
          <a:xfrm>
            <a:off x="511628" y="788312"/>
            <a:ext cx="11489871" cy="6117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4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Related</a:t>
            </a:r>
            <a:r>
              <a:rPr lang="en-IN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en-I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Handling Big Data. 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en-IN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Risk of </a:t>
            </a:r>
            <a:r>
              <a:rPr lang="en-IN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IN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ataloss</a:t>
            </a:r>
            <a:r>
              <a:rPr lang="en-IN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	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en-I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Security and Communication of Data. 	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en-I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Interoperability of data from diverse heterogenous devices. 	   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en-I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Accuracy 	</a:t>
            </a:r>
            <a:endParaRPr lang="en-IN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875" lvl="1" algn="just">
              <a:lnSpc>
                <a:spcPct val="150000"/>
              </a:lnSpc>
            </a:pPr>
            <a:r>
              <a:rPr lang="en-IN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and Privacy</a:t>
            </a:r>
            <a:r>
              <a:rPr lang="en-IN" sz="240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24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en-IN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Threat of Excessive Monitoring. 	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en-I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Security and Ownership.	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en-I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Communication of Wireless Means. 	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en-I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Lack of Regulations .		</a:t>
            </a:r>
          </a:p>
        </p:txBody>
      </p:sp>
    </p:spTree>
    <p:extLst>
      <p:ext uri="{BB962C8B-B14F-4D97-AF65-F5344CB8AC3E}">
        <p14:creationId xmlns:p14="http://schemas.microsoft.com/office/powerpoint/2010/main" val="2388368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A2AEE-BCF7-2356-2A0D-334825D4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BF08F-F0FE-6FF8-B8A0-92FD3A32FB87}"/>
              </a:ext>
            </a:extLst>
          </p:cNvPr>
          <p:cNvSpPr txBox="1"/>
          <p:nvPr/>
        </p:nvSpPr>
        <p:spPr>
          <a:xfrm>
            <a:off x="258361" y="641378"/>
            <a:ext cx="5837639" cy="5575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en-IN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Sensor Related.  </a:t>
            </a:r>
            <a:endParaRPr lang="en-IN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en-I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Customisable.		 </a:t>
            </a:r>
            <a:endParaRPr lang="en-IN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en-I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Embedded into Healthcare Ecosystem 	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en-I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Placement. 	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en-I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Sensitivity and Accuracy</a:t>
            </a:r>
          </a:p>
          <a:p>
            <a:pPr marL="14288" lvl="1" algn="just">
              <a:lnSpc>
                <a:spcPct val="150000"/>
              </a:lnSpc>
            </a:pPr>
            <a:endParaRPr lang="en-IN" sz="2000" u="sng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4288" lvl="1" algn="just">
              <a:lnSpc>
                <a:spcPct val="150000"/>
              </a:lnSpc>
            </a:pPr>
            <a:r>
              <a:rPr lang="en-IN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Individual/ Patient Related.</a:t>
            </a:r>
            <a:r>
              <a:rPr lang="en-IN" sz="200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en-I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Convenience. 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en-I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Acceptability.	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en-I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Consent and Ethical Issues</a:t>
            </a:r>
            <a:r>
              <a:rPr lang="en-I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I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</a:t>
            </a:r>
          </a:p>
          <a:p>
            <a:pPr marL="14288" lvl="1" algn="just">
              <a:lnSpc>
                <a:spcPct val="150000"/>
              </a:lnSpc>
            </a:pPr>
            <a:r>
              <a:rPr lang="en-I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lang="en-IN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6110B-8BC6-7853-24AC-CF11E427B851}"/>
              </a:ext>
            </a:extLst>
          </p:cNvPr>
          <p:cNvSpPr txBox="1"/>
          <p:nvPr/>
        </p:nvSpPr>
        <p:spPr>
          <a:xfrm>
            <a:off x="5973710" y="997120"/>
            <a:ext cx="6096000" cy="256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8" lvl="1" algn="just">
              <a:lnSpc>
                <a:spcPct val="150000"/>
              </a:lnSpc>
            </a:pPr>
            <a:r>
              <a:rPr lang="en-IN" sz="22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Miscellaneous </a:t>
            </a:r>
            <a:endParaRPr lang="en-IN" sz="2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en-IN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Cost issues</a:t>
            </a:r>
            <a:endParaRPr lang="en-IN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en-IN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Connectivity Issues. 	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en-IN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Battery Life.  </a:t>
            </a:r>
            <a:endParaRPr lang="en-IN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romanLcPeriod"/>
            </a:pPr>
            <a:r>
              <a:rPr lang="en-IN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Issues related to Wireless Networks.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8202D-F8C5-4F51-1C72-B5C628A9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429854"/>
            <a:ext cx="10515600" cy="7169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IDENTIFICATION OF CHALLENGES </a:t>
            </a:r>
            <a:br>
              <a:rPr lang="en-IN" b="1" dirty="0">
                <a:solidFill>
                  <a:srgbClr val="C00000"/>
                </a:solidFill>
              </a:rPr>
            </a:b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84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49B29-E55E-4D01-E34A-B53804A0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E48E-7BF0-6000-5B95-4D7F23BAE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Wearable Medical Devices changing healthcare landscape</a:t>
            </a:r>
          </a:p>
          <a:p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Need to address challenges at three levels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Providers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Users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Developers</a:t>
            </a:r>
          </a:p>
          <a:p>
            <a:pPr lvl="1"/>
            <a:endParaRPr lang="en-US" dirty="0"/>
          </a:p>
          <a:p>
            <a:r>
              <a:rPr lang="en-US" dirty="0"/>
              <a:t> Text-Mining potential to be a potent research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7F4541-25F9-EC51-2218-0A68ED5BD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443" y="2797629"/>
            <a:ext cx="2362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43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F6EC-6F74-10E8-AC03-0F3875AD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LIMITATIONS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DAC66-4BC0-4A4F-5501-A4915ECD4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Specific challenges for different kinds of devices not taken into account</a:t>
            </a:r>
          </a:p>
          <a:p>
            <a:pPr>
              <a:lnSpc>
                <a:spcPct val="150000"/>
              </a:lnSpc>
            </a:pPr>
            <a:r>
              <a:rPr lang="en-IN" dirty="0"/>
              <a:t>Use of Secondary Data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Limited expertise in Text Mining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BD38B-06EE-DC64-6828-3A96DC5B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2224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5F9E-1BAE-6110-D682-2A208FC9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DISSERTATION EXPERIENCES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43B33-0785-BB70-4B48-ACB56F0A2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362076"/>
            <a:ext cx="5157787" cy="823912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002060"/>
                </a:solidFill>
              </a:rPr>
              <a:t>What Did I Learn?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C99C5-3553-395D-3229-C978899DC0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/>
              <a:t> Insight into Wearable Medical   Devices</a:t>
            </a:r>
          </a:p>
          <a:p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 Text Mining and Analysis</a:t>
            </a:r>
          </a:p>
          <a:p>
            <a:r>
              <a:rPr lang="en-IN" dirty="0"/>
              <a:t> Using R </a:t>
            </a:r>
          </a:p>
          <a:p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 Research Methodology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1A877-582B-AFBD-F61A-6CF91B9C8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45419"/>
            <a:ext cx="5205414" cy="8239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IN" dirty="0">
                <a:solidFill>
                  <a:srgbClr val="002060"/>
                </a:solidFill>
              </a:rPr>
              <a:t>Overall self comments on Dissertation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77B51-5E77-C0CF-A1AC-D310D2F1CF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N" dirty="0"/>
              <a:t>Systematic approach applied to complete dissertation </a:t>
            </a:r>
          </a:p>
          <a:p>
            <a:pPr lvl="1"/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Literature Review</a:t>
            </a:r>
          </a:p>
          <a:p>
            <a:pPr lvl="1"/>
            <a:r>
              <a:rPr lang="en-IN" dirty="0"/>
              <a:t>Knowledge building in Text Mining &amp; R</a:t>
            </a:r>
          </a:p>
          <a:p>
            <a:pPr lvl="1"/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Application </a:t>
            </a:r>
          </a:p>
          <a:p>
            <a:pPr lvl="1"/>
            <a:r>
              <a:rPr lang="en-IN" dirty="0"/>
              <a:t>Report writing</a:t>
            </a:r>
          </a:p>
          <a:p>
            <a:pPr lvl="1"/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Constant interaction with Mentor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29AB7-CA6F-0C11-C641-1E492E7E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18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FCAC23-FB7B-FDD7-2DCC-0199EFAFA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43" y="4879975"/>
            <a:ext cx="43180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97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465F3-1FB9-89F6-12EF-70B11CA5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640" y="0"/>
            <a:ext cx="8823960" cy="7778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REFERENCES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B74E1-E515-FD97-ECDB-FE7DA5451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631115"/>
            <a:ext cx="5740400" cy="6226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7A2C1-0215-E90C-D78F-C1DFE7BCD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82" y="631115"/>
            <a:ext cx="41402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DE7ECE-CB3B-3F96-4D5E-40D85BB5C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60" y="1656152"/>
            <a:ext cx="5207000" cy="295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D0E9BF-7C40-7C43-EFBF-9E2B64093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978" y="0"/>
            <a:ext cx="6061022" cy="5370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BDD9AC-99DC-18C9-1134-F94F6E363B72}"/>
              </a:ext>
            </a:extLst>
          </p:cNvPr>
          <p:cNvSpPr txBox="1"/>
          <p:nvPr/>
        </p:nvSpPr>
        <p:spPr>
          <a:xfrm>
            <a:off x="1242204" y="5903763"/>
            <a:ext cx="2534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Mentor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2BBDD1-C3EC-7A52-F25C-4447A18C2FF6}"/>
              </a:ext>
            </a:extLst>
          </p:cNvPr>
          <p:cNvSpPr txBox="1"/>
          <p:nvPr/>
        </p:nvSpPr>
        <p:spPr>
          <a:xfrm>
            <a:off x="7335389" y="5903763"/>
            <a:ext cx="4126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 u="sng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Certificate for Plagiarism </a:t>
            </a:r>
            <a:r>
              <a:rPr lang="en-US">
                <a:solidFill>
                  <a:srgbClr val="C00000"/>
                </a:solidFill>
              </a:rPr>
              <a:t>Check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970BFA-F112-D7BA-B929-B4CA0D03B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4314" cy="12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52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465F3-1FB9-89F6-12EF-70B11CA5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640" y="0"/>
            <a:ext cx="8823960" cy="7778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REFERENCES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7CF01-67BF-8783-0184-4BCC1D2A5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647700"/>
            <a:ext cx="5582920" cy="6210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41E1DA-B651-E6CA-B4F1-5ECD2DBF5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26820"/>
            <a:ext cx="5227320" cy="36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20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6DB21F-A931-94B1-81E6-FA6B5CE9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020" y="616902"/>
            <a:ext cx="8823960" cy="7778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THANK YOU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13852-05E0-B9DC-E0A3-9BB410D1B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542" y="1700753"/>
            <a:ext cx="4871357" cy="48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38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28B60A-56CC-2D05-53C9-40418281A155}"/>
              </a:ext>
            </a:extLst>
          </p:cNvPr>
          <p:cNvSpPr txBox="1"/>
          <p:nvPr/>
        </p:nvSpPr>
        <p:spPr>
          <a:xfrm>
            <a:off x="2743200" y="0"/>
            <a:ext cx="6139542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en-US" sz="1800" b="1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 SCRIPT USED WITH EXPLANATION</a:t>
            </a:r>
            <a:endParaRPr lang="en-IN" sz="1800" b="1" u="sng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A70D36-61FA-841B-83D1-D77C2A0D8049}"/>
              </a:ext>
            </a:extLst>
          </p:cNvPr>
          <p:cNvSpPr txBox="1"/>
          <p:nvPr/>
        </p:nvSpPr>
        <p:spPr>
          <a:xfrm>
            <a:off x="555171" y="122698"/>
            <a:ext cx="11636829" cy="6690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#installing tm package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install.packages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("tm")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#loading required package :NLP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library(tm)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#creating a corpus with 40 files in folder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corpusA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docs&lt;- Corpus(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DirSource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('/Users/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amitl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/Downloads/dissertation/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corpusA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'))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#inspect a particular document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inspect (docs)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 start pre-processing. Cleaning the data by using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Tospace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function for removing hyphen, numbers, symbols like colons, underscores etc. Also, the code ensures that if colon is removed between two words, they don’t join to become one by creating a custom transformer - content transformer. 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Tospace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&lt;-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content_transformer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(function (x, pattern) {return 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gsub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(pattern, " ",x))})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docs &lt;-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tm_map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(docs,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Tospace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"-")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docs &lt;-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tm_map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(docs,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Tospace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":")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docs &lt;-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tm_map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(docs,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Tospace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"’")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docs&lt;-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tm_map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(docs,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Tospace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" _")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00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8FB2DF-A948-08E9-56A7-64D52D3BED25}"/>
              </a:ext>
            </a:extLst>
          </p:cNvPr>
          <p:cNvSpPr txBox="1"/>
          <p:nvPr/>
        </p:nvSpPr>
        <p:spPr>
          <a:xfrm>
            <a:off x="440871" y="1028343"/>
            <a:ext cx="876844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 Remove Punctuations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docs &lt;-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tm_map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(docs,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removePunctuation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 Transform the entire corpus to lower case. Required because R is case sensitive. 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docs &lt;-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tm_map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(docs,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content_transformer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tolower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 Remove numbers. As numbers are not of much value in our text analysis.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docs &lt;-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tm_map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(docs,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removeNumbers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 Remove standard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stopwords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using “English” and “SMART” dictionaries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docs &lt;-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tm_map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(docs ,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removeWords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stopwords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("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english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"))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docs &lt;-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tm_map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(docs ,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removeWords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stopwords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("SMART"))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 Remove standard custom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stopwords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identified through iterations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docs &lt;-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tm_map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(docs ,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removeWords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c("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torous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","day","term","include","due","rate","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ppd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","time",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9243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B4F29C-C333-3644-3F7B-9D42301675C8}"/>
              </a:ext>
            </a:extLst>
          </p:cNvPr>
          <p:cNvSpPr txBox="1"/>
          <p:nvPr/>
        </p:nvSpPr>
        <p:spPr>
          <a:xfrm>
            <a:off x="228600" y="690676"/>
            <a:ext cx="8980714" cy="5028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 Strip extraneous white space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docs &lt;-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tm_map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(docs ,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stripWhitespace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 Inspect output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writeLines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as.character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(docs[[40]]))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 Install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SnowballC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package for stemming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install.packages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('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SnowballC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library(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SnowballC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 Stemming the document by removing prefixes and suffixes of similar words – like using, used, usable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docs &lt;-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tm_map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(docs,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stemDocument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 once stemming is done certain words might be stemmed with wrong spellings. These can be corrected by undermentioned function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47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103D65-CF0B-61C9-2CDF-7B285B1A4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89" y="271553"/>
            <a:ext cx="9448981" cy="27552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B05412-3907-786E-A313-C55141390BED}"/>
              </a:ext>
            </a:extLst>
          </p:cNvPr>
          <p:cNvSpPr txBox="1"/>
          <p:nvPr/>
        </p:nvSpPr>
        <p:spPr>
          <a:xfrm>
            <a:off x="364489" y="3173775"/>
            <a:ext cx="11114497" cy="2951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 Create a Document word matrix to check the frequency of words in various documents. All the documents arranged in the row and words arranged in the column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Dtm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&lt;-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DocumentTermMatrix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(docs)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#inspect the part of the matrix 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inspect(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Dtm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[1:40,1:3000])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#collapse matrix by summing over columns- this gets total count over all documents for each term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freq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&lt;-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colSums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as.matrix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Dtm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20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588A8B-4A95-4DBA-02A8-27175B5BFF18}"/>
              </a:ext>
            </a:extLst>
          </p:cNvPr>
          <p:cNvSpPr txBox="1"/>
          <p:nvPr/>
        </p:nvSpPr>
        <p:spPr>
          <a:xfrm>
            <a:off x="326571" y="751344"/>
            <a:ext cx="12192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#length should be total number of terms in the corpus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length 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freq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#sort the frequency of the words in ascending order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ordr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&lt;- order(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freq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decreasing = TRUE)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#list most frequent words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freq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[head(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ordr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)]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#list least frequent words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freq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[tail(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ordr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)]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#remove words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dtmr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&lt;-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DocumentTermMatrix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(docs, control=list(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wordLengths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=c(4,20), bounds = list(global = c(3, 27))))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freq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&lt;-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colSums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as.matrix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dtmr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 length should be total number of terms 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length(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freq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#create sort order 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asc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freq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&lt;-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colSums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as.matrix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Dtm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#create sort order 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asc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ordr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&lt;- order(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freq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decreasing =TRUE)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#inspect most frequently occurring terms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freq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[head(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ordr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)]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74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5CC5C0-A7F8-6FBA-D55D-63F6CA09298D}"/>
              </a:ext>
            </a:extLst>
          </p:cNvPr>
          <p:cNvSpPr txBox="1"/>
          <p:nvPr/>
        </p:nvSpPr>
        <p:spPr>
          <a:xfrm>
            <a:off x="179614" y="889843"/>
            <a:ext cx="1126671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#inspect lease frequently occurring terms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freq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[tail (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ordr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)]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#list the most frequent terms. Lower bound specified as second argument. Items which have occurred 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atleast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80 times. 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findFreqTerms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Dtm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lowfreq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=40)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#find correlations between these frequently occurring words using 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findAssocs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function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findAssocs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Dtm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,"data", 0.75)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findAssocs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Dtm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,"wearable", 0.6)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findAssocs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(Dtm,"challenges",0.65)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findAssocs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Dtm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"healthcare",0.65)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 draw histogram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install.packages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("ggplot2")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library(ggplot2)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wf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data.frame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(term=names(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freq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occurences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freq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&lt;- 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ggplot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(subset(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wf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freq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&gt;50), 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aes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(term, 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occurences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))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&lt;- p +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geom_bar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(stat ="identity")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&lt;- 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p+theme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axis.text.x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element_text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(angle=45, </a:t>
            </a:r>
            <a:r>
              <a:rPr lang="en-I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hjust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=1))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48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13226E-5004-49E7-A67A-750648C71172}"/>
              </a:ext>
            </a:extLst>
          </p:cNvPr>
          <p:cNvSpPr txBox="1"/>
          <p:nvPr/>
        </p:nvSpPr>
        <p:spPr>
          <a:xfrm>
            <a:off x="195943" y="1397675"/>
            <a:ext cx="110544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draw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wordcloud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install.packages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("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wordcloud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library(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wordcloud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#colour palette of Word cloud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install.packages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("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RColorBrewer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set.seed(42)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wordcloud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(names(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freq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freq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min.freq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=40, 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colors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I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brewer.pal</a:t>
            </a:r>
            <a:r>
              <a:rPr lang="en-I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(6,"Dark2"))</a:t>
            </a:r>
            <a:endParaRPr lang="en-I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4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71910-F91A-99BA-D189-F0C8EC514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A5E60-9EF9-49BF-393D-8ABF6E481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996"/>
            <a:ext cx="10515600" cy="467596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What are Wearable Medical Devices (WMD) 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Relevance of WMD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Characteristics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Classification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Applications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Preventive Healthcare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Mass Health Awareness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Patients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Managing Ailments and Diseases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3E40B-4E53-E53D-C8B7-44CBB8900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51" y="-28918"/>
            <a:ext cx="1827297" cy="1069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F38868-3FD9-34CB-AF9B-D85BEA54B4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63"/>
          <a:stretch/>
        </p:blipFill>
        <p:spPr>
          <a:xfrm>
            <a:off x="7297946" y="2229688"/>
            <a:ext cx="4495943" cy="3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8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71910-F91A-99BA-D189-F0C8EC514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A5E60-9EF9-49BF-393D-8ABF6E481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8748"/>
            <a:ext cx="10515600" cy="467596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Growth in usage of Wearable Medical Devices </a:t>
            </a:r>
          </a:p>
          <a:p>
            <a:pPr>
              <a:spcAft>
                <a:spcPts val="600"/>
              </a:spcAft>
            </a:pPr>
            <a:r>
              <a:rPr lang="en-IN" dirty="0"/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</a:p>
          <a:p>
            <a:pPr>
              <a:spcAft>
                <a:spcPts val="600"/>
              </a:spcAft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Mining </a:t>
            </a:r>
          </a:p>
          <a:p>
            <a:pPr>
              <a:spcAft>
                <a:spcPts val="600"/>
              </a:spcAft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Using R – Open Source Software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02C79-7A5D-091C-CE56-27F64091A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282"/>
          <a:stretch/>
        </p:blipFill>
        <p:spPr>
          <a:xfrm>
            <a:off x="0" y="3932151"/>
            <a:ext cx="12192000" cy="26555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5B4889-876D-0051-7C7D-F0E044D3F45A}"/>
              </a:ext>
            </a:extLst>
          </p:cNvPr>
          <p:cNvSpPr txBox="1"/>
          <p:nvPr/>
        </p:nvSpPr>
        <p:spPr>
          <a:xfrm>
            <a:off x="4555671" y="6488668"/>
            <a:ext cx="3335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Generic Text Mining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F3A0E-B34F-FA38-4ADA-3EC653ADF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937" y="1223029"/>
            <a:ext cx="4592864" cy="24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B24C-06F2-F3AC-374B-CB72FD49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IN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US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4CFB1-D82F-ADF4-1A7D-824A09298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dirty="0"/>
              <a:t>To identify the challenges and limitations in usage of wearable health devices reported in the literature through  text-mining approach.</a:t>
            </a:r>
            <a:r>
              <a:rPr lang="en-IN" b="1" dirty="0"/>
              <a:t> </a:t>
            </a:r>
            <a:endParaRPr lang="en-IN" dirty="0"/>
          </a:p>
          <a:p>
            <a:pPr marL="0" indent="0" algn="just">
              <a:lnSpc>
                <a:spcPct val="150000"/>
              </a:lnSpc>
              <a:buNone/>
            </a:pPr>
            <a:endParaRPr lang="en-IN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1228D-330F-FD55-1D8C-D56084EA0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3079115"/>
            <a:ext cx="5349875" cy="359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DAF6-311E-0255-B1ED-7410C028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-23496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METHODOLOGY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F25152-A465-A629-726A-4A209A5517B7}"/>
              </a:ext>
            </a:extLst>
          </p:cNvPr>
          <p:cNvSpPr txBox="1"/>
          <p:nvPr/>
        </p:nvSpPr>
        <p:spPr>
          <a:xfrm>
            <a:off x="6233162" y="1049993"/>
            <a:ext cx="574547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4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en-IN" dirty="0"/>
              <a:t> </a:t>
            </a:r>
          </a:p>
          <a:p>
            <a:r>
              <a:rPr lang="en-IN" dirty="0">
                <a:solidFill>
                  <a:srgbClr val="002060"/>
                </a:solidFill>
              </a:rPr>
              <a:t>Inclusion Criteria </a:t>
            </a:r>
            <a:r>
              <a:rPr lang="en-IN" dirty="0"/>
              <a:t>: </a:t>
            </a:r>
            <a:r>
              <a:rPr lang="en-IN" b="0" dirty="0"/>
              <a:t>Full text, English only articles, published within last  12 years   </a:t>
            </a:r>
          </a:p>
          <a:p>
            <a:r>
              <a:rPr lang="en-IN" dirty="0">
                <a:solidFill>
                  <a:srgbClr val="002060"/>
                </a:solidFill>
              </a:rPr>
              <a:t>Exclusion Criteria</a:t>
            </a:r>
            <a:r>
              <a:rPr lang="en-IN" dirty="0"/>
              <a:t>: </a:t>
            </a:r>
            <a:r>
              <a:rPr lang="en-IN" b="0" dirty="0"/>
              <a:t>General description, systematic reviews, books, book chapters, Patents</a:t>
            </a:r>
          </a:p>
          <a:p>
            <a:r>
              <a:rPr lang="en-IN" dirty="0">
                <a:solidFill>
                  <a:srgbClr val="002060"/>
                </a:solidFill>
              </a:rPr>
              <a:t>Step 3</a:t>
            </a:r>
            <a:r>
              <a:rPr lang="en-IN" dirty="0"/>
              <a:t>:  </a:t>
            </a:r>
            <a:r>
              <a:rPr lang="en-IN" b="0" dirty="0"/>
              <a:t>Generating and curating the term list </a:t>
            </a:r>
          </a:p>
          <a:p>
            <a:r>
              <a:rPr lang="en-IN" dirty="0">
                <a:solidFill>
                  <a:srgbClr val="002060"/>
                </a:solidFill>
              </a:rPr>
              <a:t>Step 4</a:t>
            </a:r>
            <a:r>
              <a:rPr lang="en-IN" dirty="0"/>
              <a:t>:  </a:t>
            </a:r>
            <a:r>
              <a:rPr lang="en-IN" b="0" dirty="0"/>
              <a:t>Utilising ‘R’ Language package for text mining.</a:t>
            </a:r>
          </a:p>
          <a:p>
            <a:r>
              <a:rPr lang="en-IN" dirty="0">
                <a:solidFill>
                  <a:srgbClr val="002060"/>
                </a:solidFill>
              </a:rPr>
              <a:t>Step 5</a:t>
            </a:r>
            <a:r>
              <a:rPr lang="en-IN" dirty="0"/>
              <a:t>: </a:t>
            </a:r>
            <a:r>
              <a:rPr lang="en-IN" b="0" dirty="0"/>
              <a:t>Analysis of the terms to retrieve trends and evaluating the findings.</a:t>
            </a:r>
          </a:p>
          <a:p>
            <a:r>
              <a:rPr lang="en-IN" dirty="0"/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17DFA2-D497-7DAE-25AD-10D0932564B7}"/>
              </a:ext>
            </a:extLst>
          </p:cNvPr>
          <p:cNvSpPr txBox="1"/>
          <p:nvPr/>
        </p:nvSpPr>
        <p:spPr>
          <a:xfrm>
            <a:off x="213360" y="1500589"/>
            <a:ext cx="57454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Research Design</a:t>
            </a:r>
            <a:r>
              <a:rPr lang="en-I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Descriptive Study </a:t>
            </a:r>
            <a:endParaRPr lang="en-IN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I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Collection Method</a:t>
            </a:r>
            <a:r>
              <a:rPr lang="en-I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Secondary data based on published scientific articles  </a:t>
            </a:r>
            <a:endParaRPr lang="en-IN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I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Approach</a:t>
            </a:r>
            <a:r>
              <a:rPr lang="en-I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  </a:t>
            </a:r>
            <a:r>
              <a:rPr lang="en-I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I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 mining with following steps :- </a:t>
            </a:r>
            <a:endParaRPr lang="en-IN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/>
            <a:r>
              <a:rPr lang="en-I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1</a:t>
            </a:r>
            <a:r>
              <a:rPr lang="en-I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Document Search and establishment of corpus – Databases of Pubmed and Google Scholar used. </a:t>
            </a:r>
            <a:endParaRPr lang="en-IN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/>
            <a:r>
              <a:rPr lang="en-I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2</a:t>
            </a:r>
            <a:r>
              <a:rPr lang="en-I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Selection of articles  </a:t>
            </a:r>
            <a:endParaRPr lang="en-IN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/>
            <a:r>
              <a:rPr lang="en-I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Modified version of PRISMA guideline used to retrieve articles</a:t>
            </a:r>
            <a:endParaRPr lang="en-IN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AACCF-0308-7D3F-FECA-0ABC11F10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2560" cy="100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0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0905-61DD-7573-FB83-64447E2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7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86162F-6B15-C88D-1796-054E919AC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55"/>
          <a:stretch/>
        </p:blipFill>
        <p:spPr>
          <a:xfrm>
            <a:off x="91440" y="822960"/>
            <a:ext cx="10819674" cy="60350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3BAAA5-A3D6-FDA0-040C-9158727F4DE4}"/>
              </a:ext>
            </a:extLst>
          </p:cNvPr>
          <p:cNvSpPr txBox="1">
            <a:spLocks/>
          </p:cNvSpPr>
          <p:nvPr/>
        </p:nvSpPr>
        <p:spPr>
          <a:xfrm>
            <a:off x="701040" y="-2349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u="sng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b="1" dirty="0">
                <a:solidFill>
                  <a:srgbClr val="C00000"/>
                </a:solidFill>
              </a:rPr>
              <a:t>METHODOLOGY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725789-6D4F-8C0E-6FFA-2259740DF6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04"/>
          <a:stretch/>
        </p:blipFill>
        <p:spPr>
          <a:xfrm>
            <a:off x="10456290" y="5821680"/>
            <a:ext cx="164427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4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BC10A3-F506-2705-F540-4BF578DED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47" y="2692399"/>
            <a:ext cx="10561653" cy="40513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961383F-D22F-8865-B5FE-2967B09D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TEXT MINING USING R</a:t>
            </a:r>
            <a:r>
              <a:rPr lang="en-US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4082CF-31C5-C0C8-345A-BB7C01DE98DE}"/>
              </a:ext>
            </a:extLst>
          </p:cNvPr>
          <p:cNvSpPr txBox="1"/>
          <p:nvPr/>
        </p:nvSpPr>
        <p:spPr>
          <a:xfrm>
            <a:off x="1159329" y="987893"/>
            <a:ext cx="6139542" cy="1704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Selection</a:t>
            </a:r>
            <a:endParaRPr lang="en-IN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Cleaning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 Extraction </a:t>
            </a:r>
            <a:endParaRPr lang="en-IN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Analysis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18933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-25701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9D843-D489-0698-8F13-E18D7AC3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9</a:t>
            </a:fld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970E1-8177-F4D4-B052-39A0427DC54F}"/>
              </a:ext>
            </a:extLst>
          </p:cNvPr>
          <p:cNvSpPr txBox="1"/>
          <p:nvPr/>
        </p:nvSpPr>
        <p:spPr>
          <a:xfrm>
            <a:off x="307824" y="1340120"/>
            <a:ext cx="11579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Preprocessing of Data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Remove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unwanted characters, numbers, hyphens, punctuations, stripped of white spaces and Stopwords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including custom Stopwords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0E1DC-35A5-666F-34A0-DA4417119133}"/>
              </a:ext>
            </a:extLst>
          </p:cNvPr>
          <p:cNvSpPr txBox="1"/>
          <p:nvPr/>
        </p:nvSpPr>
        <p:spPr>
          <a:xfrm>
            <a:off x="9149179" y="2749299"/>
            <a:ext cx="3042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Output </a:t>
            </a:r>
          </a:p>
          <a:p>
            <a:r>
              <a:rPr lang="en-US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Pre-processing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FACA1A-7224-9F94-3629-AC61EA45A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8456"/>
            <a:ext cx="8669795" cy="4403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FB30D2-30F3-9AA1-6514-4216E0911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3773" y="5052714"/>
            <a:ext cx="3042822" cy="1816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E6A996-3709-B9CE-C71E-FF56C668CDFB}"/>
              </a:ext>
            </a:extLst>
          </p:cNvPr>
          <p:cNvSpPr/>
          <p:nvPr/>
        </p:nvSpPr>
        <p:spPr>
          <a:xfrm>
            <a:off x="0" y="5437414"/>
            <a:ext cx="8964386" cy="1431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06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1687</Words>
  <Application>Microsoft Macintosh PowerPoint</Application>
  <PresentationFormat>Widescreen</PresentationFormat>
  <Paragraphs>368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INTRODUCTION </vt:lpstr>
      <vt:lpstr>INTRODUCTION </vt:lpstr>
      <vt:lpstr>OBJECTIVE</vt:lpstr>
      <vt:lpstr>METHODOLOGY</vt:lpstr>
      <vt:lpstr>PowerPoint Presentation</vt:lpstr>
      <vt:lpstr>TEXT MINING USING R </vt:lpstr>
      <vt:lpstr>RESULTS</vt:lpstr>
      <vt:lpstr>RESULTS</vt:lpstr>
      <vt:lpstr>RESULTS</vt:lpstr>
      <vt:lpstr>DISCUSSION</vt:lpstr>
      <vt:lpstr>DISCUSSION</vt:lpstr>
      <vt:lpstr>IDENTIFICATION OF CHALLENGES  </vt:lpstr>
      <vt:lpstr>IDENTIFICATION OF CHALLENGES  </vt:lpstr>
      <vt:lpstr>CONCLUSION </vt:lpstr>
      <vt:lpstr>LIMITATIONS OF THE STUDY</vt:lpstr>
      <vt:lpstr>DISSERTATION EXPERIENCES</vt:lpstr>
      <vt:lpstr>REFERENCES </vt:lpstr>
      <vt:lpstr>REFERENCES </vt:lpstr>
      <vt:lpstr>THANK YOU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Amit Langar</dc:creator>
  <cp:lastModifiedBy>Amit Langar</cp:lastModifiedBy>
  <cp:revision>28</cp:revision>
  <dcterms:created xsi:type="dcterms:W3CDTF">2022-06-17T13:59:12Z</dcterms:created>
  <dcterms:modified xsi:type="dcterms:W3CDTF">2022-06-20T03:29:11Z</dcterms:modified>
</cp:coreProperties>
</file>